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2"/>
  </p:notesMasterIdLst>
  <p:handoutMasterIdLst>
    <p:handoutMasterId r:id="rId33"/>
  </p:handoutMasterIdLst>
  <p:sldIdLst>
    <p:sldId id="275" r:id="rId2"/>
    <p:sldId id="274" r:id="rId3"/>
    <p:sldId id="259" r:id="rId4"/>
    <p:sldId id="277" r:id="rId5"/>
    <p:sldId id="278" r:id="rId6"/>
    <p:sldId id="260" r:id="rId7"/>
    <p:sldId id="279" r:id="rId8"/>
    <p:sldId id="261" r:id="rId9"/>
    <p:sldId id="262" r:id="rId10"/>
    <p:sldId id="280" r:id="rId11"/>
    <p:sldId id="272" r:id="rId12"/>
    <p:sldId id="282" r:id="rId13"/>
    <p:sldId id="283" r:id="rId14"/>
    <p:sldId id="276" r:id="rId15"/>
    <p:sldId id="263" r:id="rId16"/>
    <p:sldId id="287" r:id="rId17"/>
    <p:sldId id="264" r:id="rId18"/>
    <p:sldId id="285" r:id="rId19"/>
    <p:sldId id="292" r:id="rId20"/>
    <p:sldId id="265" r:id="rId21"/>
    <p:sldId id="267" r:id="rId22"/>
    <p:sldId id="431" r:id="rId23"/>
    <p:sldId id="433" r:id="rId24"/>
    <p:sldId id="266" r:id="rId25"/>
    <p:sldId id="269" r:id="rId26"/>
    <p:sldId id="450" r:id="rId27"/>
    <p:sldId id="268" r:id="rId28"/>
    <p:sldId id="445" r:id="rId29"/>
    <p:sldId id="447" r:id="rId30"/>
    <p:sldId id="270"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DEF3"/>
    <a:srgbClr val="FFECAF"/>
    <a:srgbClr val="52210E"/>
    <a:srgbClr val="823922"/>
    <a:srgbClr val="AE4C2E"/>
    <a:srgbClr val="9E491A"/>
    <a:srgbClr val="B62D02"/>
    <a:srgbClr val="512C1B"/>
    <a:srgbClr val="7740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80027" autoAdjust="0"/>
  </p:normalViewPr>
  <p:slideViewPr>
    <p:cSldViewPr>
      <p:cViewPr varScale="1">
        <p:scale>
          <a:sx n="58" d="100"/>
          <a:sy n="58" d="100"/>
        </p:scale>
        <p:origin x="174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FD9029-9C42-4596-8FFC-6DA2C56D6677}" type="doc">
      <dgm:prSet loTypeId="urn:microsoft.com/office/officeart/2005/8/layout/venn3" loCatId="relationship" qsTypeId="urn:microsoft.com/office/officeart/2005/8/quickstyle/simple1#20" qsCatId="simple" csTypeId="urn:microsoft.com/office/officeart/2005/8/colors/accent1_2#22" csCatId="accent1" phldr="1"/>
      <dgm:spPr/>
      <dgm:t>
        <a:bodyPr/>
        <a:lstStyle/>
        <a:p>
          <a:endParaRPr lang="en-US"/>
        </a:p>
      </dgm:t>
    </dgm:pt>
    <dgm:pt modelId="{93DD6DC9-5D00-4045-9AFD-34C61A6BF806}">
      <dgm:prSet phldrT="[Text]"/>
      <dgm:spPr>
        <a:solidFill>
          <a:srgbClr val="270708">
            <a:alpha val="49804"/>
          </a:srgbClr>
        </a:solidFill>
        <a:ln>
          <a:solidFill>
            <a:schemeClr val="accent5">
              <a:lumMod val="50000"/>
            </a:schemeClr>
          </a:solidFill>
        </a:ln>
        <a:effectLst>
          <a:reflection blurRad="6350" stA="50000" endA="300" endPos="55000" dir="5400000" sy="-100000" algn="bl" rotWithShape="0"/>
        </a:effectLst>
      </dgm:spPr>
      <dgm:t>
        <a:bodyPr/>
        <a:lstStyle/>
        <a:p>
          <a:r>
            <a:rPr lang="en-US" dirty="0">
              <a:solidFill>
                <a:schemeClr val="bg2">
                  <a:lumMod val="40000"/>
                  <a:lumOff val="60000"/>
                </a:schemeClr>
              </a:solidFill>
            </a:rPr>
            <a:t>RECRUITMENT</a:t>
          </a:r>
        </a:p>
      </dgm:t>
    </dgm:pt>
    <dgm:pt modelId="{ACE80C08-B893-4962-8E0C-80DF0B03D1C1}" type="parTrans" cxnId="{4488D205-ADB0-48F1-9527-48F852AB1EBE}">
      <dgm:prSet/>
      <dgm:spPr/>
      <dgm:t>
        <a:bodyPr/>
        <a:lstStyle/>
        <a:p>
          <a:endParaRPr lang="en-US"/>
        </a:p>
      </dgm:t>
    </dgm:pt>
    <dgm:pt modelId="{F2AAA01C-B8B3-4198-A254-14CE79995ED4}" type="sibTrans" cxnId="{4488D205-ADB0-48F1-9527-48F852AB1EBE}">
      <dgm:prSet/>
      <dgm:spPr/>
      <dgm:t>
        <a:bodyPr/>
        <a:lstStyle/>
        <a:p>
          <a:endParaRPr lang="en-US"/>
        </a:p>
      </dgm:t>
    </dgm:pt>
    <dgm:pt modelId="{CD1E8FCE-5DCC-4E60-8E1A-28E26595FEB9}">
      <dgm:prSet phldrT="[Text]"/>
      <dgm:spPr>
        <a:solidFill>
          <a:srgbClr val="270708">
            <a:alpha val="50000"/>
          </a:srgbClr>
        </a:solidFill>
        <a:ln>
          <a:solidFill>
            <a:schemeClr val="accent5">
              <a:lumMod val="50000"/>
            </a:schemeClr>
          </a:solidFill>
        </a:ln>
        <a:effectLst>
          <a:reflection blurRad="6350" stA="50000" endA="300" endPos="55000" dir="5400000" sy="-100000" algn="bl" rotWithShape="0"/>
        </a:effectLst>
      </dgm:spPr>
      <dgm:t>
        <a:bodyPr/>
        <a:lstStyle/>
        <a:p>
          <a:r>
            <a:rPr lang="en-US" dirty="0">
              <a:solidFill>
                <a:schemeClr val="bg2">
                  <a:lumMod val="40000"/>
                  <a:lumOff val="60000"/>
                </a:schemeClr>
              </a:solidFill>
            </a:rPr>
            <a:t>SELECTION</a:t>
          </a:r>
        </a:p>
      </dgm:t>
    </dgm:pt>
    <dgm:pt modelId="{984A9459-5EE1-420D-8A01-51A5BEE5F799}" type="parTrans" cxnId="{707B1233-A775-4A9A-B3E8-A83D1595A215}">
      <dgm:prSet/>
      <dgm:spPr/>
      <dgm:t>
        <a:bodyPr/>
        <a:lstStyle/>
        <a:p>
          <a:endParaRPr lang="en-US"/>
        </a:p>
      </dgm:t>
    </dgm:pt>
    <dgm:pt modelId="{AF3F3F1F-EFE1-4F3D-ACDA-71D3C06D470F}" type="sibTrans" cxnId="{707B1233-A775-4A9A-B3E8-A83D1595A215}">
      <dgm:prSet/>
      <dgm:spPr/>
      <dgm:t>
        <a:bodyPr/>
        <a:lstStyle/>
        <a:p>
          <a:endParaRPr lang="en-US"/>
        </a:p>
      </dgm:t>
    </dgm:pt>
    <dgm:pt modelId="{3ECA921C-F7AC-4C13-AD2E-4F21465E21A0}">
      <dgm:prSet phldrT="[Text]"/>
      <dgm:spPr>
        <a:solidFill>
          <a:srgbClr val="270708">
            <a:alpha val="50000"/>
          </a:srgbClr>
        </a:solidFill>
        <a:ln>
          <a:solidFill>
            <a:schemeClr val="accent5">
              <a:lumMod val="50000"/>
            </a:schemeClr>
          </a:solidFill>
        </a:ln>
        <a:effectLst>
          <a:reflection blurRad="6350" stA="50000" endA="300" endPos="55000" dir="5400000" sy="-100000" algn="bl" rotWithShape="0"/>
        </a:effectLst>
      </dgm:spPr>
      <dgm:t>
        <a:bodyPr/>
        <a:lstStyle/>
        <a:p>
          <a:r>
            <a:rPr lang="en-US" dirty="0">
              <a:solidFill>
                <a:schemeClr val="bg2">
                  <a:lumMod val="40000"/>
                  <a:lumOff val="60000"/>
                </a:schemeClr>
              </a:solidFill>
            </a:rPr>
            <a:t>RETENTION</a:t>
          </a:r>
        </a:p>
      </dgm:t>
    </dgm:pt>
    <dgm:pt modelId="{D6CF9969-B99E-49AA-80E3-8441BDA2379C}" type="parTrans" cxnId="{983D48F0-C96B-435B-BAA2-66ABB6195947}">
      <dgm:prSet/>
      <dgm:spPr/>
      <dgm:t>
        <a:bodyPr/>
        <a:lstStyle/>
        <a:p>
          <a:endParaRPr lang="en-US"/>
        </a:p>
      </dgm:t>
    </dgm:pt>
    <dgm:pt modelId="{CBB750CC-3768-430F-AA93-2949CE8CB719}" type="sibTrans" cxnId="{983D48F0-C96B-435B-BAA2-66ABB6195947}">
      <dgm:prSet/>
      <dgm:spPr/>
      <dgm:t>
        <a:bodyPr/>
        <a:lstStyle/>
        <a:p>
          <a:endParaRPr lang="en-US"/>
        </a:p>
      </dgm:t>
    </dgm:pt>
    <dgm:pt modelId="{DCE596E8-B26A-495D-9F35-AE8344865212}">
      <dgm:prSet phldrT="[Text]"/>
      <dgm:spPr>
        <a:solidFill>
          <a:srgbClr val="270708">
            <a:alpha val="50000"/>
          </a:srgbClr>
        </a:solidFill>
        <a:ln>
          <a:solidFill>
            <a:schemeClr val="accent5">
              <a:lumMod val="50000"/>
            </a:schemeClr>
          </a:solidFill>
        </a:ln>
        <a:effectLst>
          <a:reflection blurRad="6350" stA="50000" endA="300" endPos="55000" dir="5400000" sy="-100000" algn="bl" rotWithShape="0"/>
        </a:effectLst>
      </dgm:spPr>
      <dgm:t>
        <a:bodyPr/>
        <a:lstStyle/>
        <a:p>
          <a:r>
            <a:rPr lang="en-US" dirty="0">
              <a:solidFill>
                <a:schemeClr val="bg2">
                  <a:lumMod val="40000"/>
                  <a:lumOff val="60000"/>
                </a:schemeClr>
              </a:solidFill>
            </a:rPr>
            <a:t>TRAINING</a:t>
          </a:r>
        </a:p>
      </dgm:t>
    </dgm:pt>
    <dgm:pt modelId="{59F6CB5B-B32C-4AC7-9359-AA138567BB09}" type="parTrans" cxnId="{6262556C-4D56-4A09-92AE-C2E6E6D80DD1}">
      <dgm:prSet/>
      <dgm:spPr/>
      <dgm:t>
        <a:bodyPr/>
        <a:lstStyle/>
        <a:p>
          <a:endParaRPr lang="en-US"/>
        </a:p>
      </dgm:t>
    </dgm:pt>
    <dgm:pt modelId="{23B9D1A4-BD36-4ADF-8F99-4EDEDD63CC98}" type="sibTrans" cxnId="{6262556C-4D56-4A09-92AE-C2E6E6D80DD1}">
      <dgm:prSet/>
      <dgm:spPr/>
      <dgm:t>
        <a:bodyPr/>
        <a:lstStyle/>
        <a:p>
          <a:endParaRPr lang="en-US"/>
        </a:p>
      </dgm:t>
    </dgm:pt>
    <dgm:pt modelId="{FBE94F91-78FA-4F3A-9B90-898AC5E6EE7D}">
      <dgm:prSet/>
      <dgm:spPr>
        <a:solidFill>
          <a:srgbClr val="270708">
            <a:alpha val="50000"/>
          </a:srgbClr>
        </a:solidFill>
        <a:ln>
          <a:solidFill>
            <a:schemeClr val="accent5">
              <a:lumMod val="50000"/>
            </a:schemeClr>
          </a:solidFill>
        </a:ln>
        <a:effectLst>
          <a:reflection blurRad="6350" stA="50000" endA="300" endPos="55000" dir="5400000" sy="-100000" algn="bl" rotWithShape="0"/>
        </a:effectLst>
      </dgm:spPr>
      <dgm:t>
        <a:bodyPr/>
        <a:lstStyle/>
        <a:p>
          <a:r>
            <a:rPr lang="en-US" dirty="0">
              <a:solidFill>
                <a:schemeClr val="bg2">
                  <a:lumMod val="40000"/>
                  <a:lumOff val="60000"/>
                </a:schemeClr>
              </a:solidFill>
            </a:rPr>
            <a:t>EVALUATION</a:t>
          </a:r>
        </a:p>
      </dgm:t>
    </dgm:pt>
    <dgm:pt modelId="{E3FAC099-355F-4138-98FD-5D43C7361CEE}" type="parTrans" cxnId="{018CCB83-DBB3-4446-B78F-33F43D6F6670}">
      <dgm:prSet/>
      <dgm:spPr/>
      <dgm:t>
        <a:bodyPr/>
        <a:lstStyle/>
        <a:p>
          <a:endParaRPr lang="en-US"/>
        </a:p>
      </dgm:t>
    </dgm:pt>
    <dgm:pt modelId="{38B85E19-4BB0-4301-B572-32C42D9B6DEE}" type="sibTrans" cxnId="{018CCB83-DBB3-4446-B78F-33F43D6F6670}">
      <dgm:prSet/>
      <dgm:spPr/>
      <dgm:t>
        <a:bodyPr/>
        <a:lstStyle/>
        <a:p>
          <a:endParaRPr lang="en-US"/>
        </a:p>
      </dgm:t>
    </dgm:pt>
    <dgm:pt modelId="{B2BA5512-7192-4126-97AE-BF44837E7615}" type="pres">
      <dgm:prSet presAssocID="{1BFD9029-9C42-4596-8FFC-6DA2C56D6677}" presName="Name0" presStyleCnt="0">
        <dgm:presLayoutVars>
          <dgm:dir/>
          <dgm:resizeHandles val="exact"/>
        </dgm:presLayoutVars>
      </dgm:prSet>
      <dgm:spPr/>
    </dgm:pt>
    <dgm:pt modelId="{68F7B94E-6BF4-469A-B7E2-6F0D603F740B}" type="pres">
      <dgm:prSet presAssocID="{93DD6DC9-5D00-4045-9AFD-34C61A6BF806}" presName="Name5" presStyleLbl="vennNode1" presStyleIdx="0" presStyleCnt="5" custLinFactNeighborX="-256" custLinFactNeighborY="2739">
        <dgm:presLayoutVars>
          <dgm:bulletEnabled val="1"/>
        </dgm:presLayoutVars>
      </dgm:prSet>
      <dgm:spPr/>
    </dgm:pt>
    <dgm:pt modelId="{062931EC-1C34-44E2-B7AD-0A368BEC72EA}" type="pres">
      <dgm:prSet presAssocID="{F2AAA01C-B8B3-4198-A254-14CE79995ED4}" presName="space" presStyleCnt="0"/>
      <dgm:spPr/>
    </dgm:pt>
    <dgm:pt modelId="{43DDFE95-EC26-4631-B77E-EA1C0E6A3C7F}" type="pres">
      <dgm:prSet presAssocID="{CD1E8FCE-5DCC-4E60-8E1A-28E26595FEB9}" presName="Name5" presStyleLbl="vennNode1" presStyleIdx="1" presStyleCnt="5">
        <dgm:presLayoutVars>
          <dgm:bulletEnabled val="1"/>
        </dgm:presLayoutVars>
      </dgm:prSet>
      <dgm:spPr/>
    </dgm:pt>
    <dgm:pt modelId="{7620E411-ADDA-460A-A7A8-20D9FF72B1E6}" type="pres">
      <dgm:prSet presAssocID="{AF3F3F1F-EFE1-4F3D-ACDA-71D3C06D470F}" presName="space" presStyleCnt="0"/>
      <dgm:spPr/>
    </dgm:pt>
    <dgm:pt modelId="{26FF6ABA-7E5D-4BE3-AE72-CB6E23E1A03D}" type="pres">
      <dgm:prSet presAssocID="{3ECA921C-F7AC-4C13-AD2E-4F21465E21A0}" presName="Name5" presStyleLbl="vennNode1" presStyleIdx="2" presStyleCnt="5">
        <dgm:presLayoutVars>
          <dgm:bulletEnabled val="1"/>
        </dgm:presLayoutVars>
      </dgm:prSet>
      <dgm:spPr/>
    </dgm:pt>
    <dgm:pt modelId="{3C0116EB-FA88-4665-9F36-EEE8CA944288}" type="pres">
      <dgm:prSet presAssocID="{CBB750CC-3768-430F-AA93-2949CE8CB719}" presName="space" presStyleCnt="0"/>
      <dgm:spPr/>
    </dgm:pt>
    <dgm:pt modelId="{3B638EE5-A047-400C-A4C1-26378F59392D}" type="pres">
      <dgm:prSet presAssocID="{DCE596E8-B26A-495D-9F35-AE8344865212}" presName="Name5" presStyleLbl="vennNode1" presStyleIdx="3" presStyleCnt="5" custLinFactNeighborX="7539" custLinFactNeighborY="2738">
        <dgm:presLayoutVars>
          <dgm:bulletEnabled val="1"/>
        </dgm:presLayoutVars>
      </dgm:prSet>
      <dgm:spPr/>
    </dgm:pt>
    <dgm:pt modelId="{ED3CB534-D954-4780-8186-D02D31A1EC2D}" type="pres">
      <dgm:prSet presAssocID="{23B9D1A4-BD36-4ADF-8F99-4EDEDD63CC98}" presName="space" presStyleCnt="0"/>
      <dgm:spPr/>
    </dgm:pt>
    <dgm:pt modelId="{15ABEB6A-0D64-4CF6-BE79-6450FBDA01D9}" type="pres">
      <dgm:prSet presAssocID="{FBE94F91-78FA-4F3A-9B90-898AC5E6EE7D}" presName="Name5" presStyleLbl="vennNode1" presStyleIdx="4" presStyleCnt="5">
        <dgm:presLayoutVars>
          <dgm:bulletEnabled val="1"/>
        </dgm:presLayoutVars>
      </dgm:prSet>
      <dgm:spPr/>
    </dgm:pt>
  </dgm:ptLst>
  <dgm:cxnLst>
    <dgm:cxn modelId="{4488D205-ADB0-48F1-9527-48F852AB1EBE}" srcId="{1BFD9029-9C42-4596-8FFC-6DA2C56D6677}" destId="{93DD6DC9-5D00-4045-9AFD-34C61A6BF806}" srcOrd="0" destOrd="0" parTransId="{ACE80C08-B893-4962-8E0C-80DF0B03D1C1}" sibTransId="{F2AAA01C-B8B3-4198-A254-14CE79995ED4}"/>
    <dgm:cxn modelId="{D5550307-E22A-486D-B29E-53105DB222CF}" type="presOf" srcId="{3ECA921C-F7AC-4C13-AD2E-4F21465E21A0}" destId="{26FF6ABA-7E5D-4BE3-AE72-CB6E23E1A03D}" srcOrd="0" destOrd="0" presId="urn:microsoft.com/office/officeart/2005/8/layout/venn3"/>
    <dgm:cxn modelId="{707B1233-A775-4A9A-B3E8-A83D1595A215}" srcId="{1BFD9029-9C42-4596-8FFC-6DA2C56D6677}" destId="{CD1E8FCE-5DCC-4E60-8E1A-28E26595FEB9}" srcOrd="1" destOrd="0" parTransId="{984A9459-5EE1-420D-8A01-51A5BEE5F799}" sibTransId="{AF3F3F1F-EFE1-4F3D-ACDA-71D3C06D470F}"/>
    <dgm:cxn modelId="{3EB49135-D14A-4D58-A783-D70861EDDA46}" type="presOf" srcId="{FBE94F91-78FA-4F3A-9B90-898AC5E6EE7D}" destId="{15ABEB6A-0D64-4CF6-BE79-6450FBDA01D9}" srcOrd="0" destOrd="0" presId="urn:microsoft.com/office/officeart/2005/8/layout/venn3"/>
    <dgm:cxn modelId="{99251C3C-9B5E-4AA1-A568-F1A8E6A61CEC}" type="presOf" srcId="{1BFD9029-9C42-4596-8FFC-6DA2C56D6677}" destId="{B2BA5512-7192-4126-97AE-BF44837E7615}" srcOrd="0" destOrd="0" presId="urn:microsoft.com/office/officeart/2005/8/layout/venn3"/>
    <dgm:cxn modelId="{6262556C-4D56-4A09-92AE-C2E6E6D80DD1}" srcId="{1BFD9029-9C42-4596-8FFC-6DA2C56D6677}" destId="{DCE596E8-B26A-495D-9F35-AE8344865212}" srcOrd="3" destOrd="0" parTransId="{59F6CB5B-B32C-4AC7-9359-AA138567BB09}" sibTransId="{23B9D1A4-BD36-4ADF-8F99-4EDEDD63CC98}"/>
    <dgm:cxn modelId="{1E0C6A83-8250-4C07-B9D9-3B56D441F83C}" type="presOf" srcId="{DCE596E8-B26A-495D-9F35-AE8344865212}" destId="{3B638EE5-A047-400C-A4C1-26378F59392D}" srcOrd="0" destOrd="0" presId="urn:microsoft.com/office/officeart/2005/8/layout/venn3"/>
    <dgm:cxn modelId="{018CCB83-DBB3-4446-B78F-33F43D6F6670}" srcId="{1BFD9029-9C42-4596-8FFC-6DA2C56D6677}" destId="{FBE94F91-78FA-4F3A-9B90-898AC5E6EE7D}" srcOrd="4" destOrd="0" parTransId="{E3FAC099-355F-4138-98FD-5D43C7361CEE}" sibTransId="{38B85E19-4BB0-4301-B572-32C42D9B6DEE}"/>
    <dgm:cxn modelId="{E7D26786-85FB-447A-B437-631808D03BDF}" type="presOf" srcId="{CD1E8FCE-5DCC-4E60-8E1A-28E26595FEB9}" destId="{43DDFE95-EC26-4631-B77E-EA1C0E6A3C7F}" srcOrd="0" destOrd="0" presId="urn:microsoft.com/office/officeart/2005/8/layout/venn3"/>
    <dgm:cxn modelId="{4B6E26AC-C1D8-479E-BEF1-738B93D50345}" type="presOf" srcId="{93DD6DC9-5D00-4045-9AFD-34C61A6BF806}" destId="{68F7B94E-6BF4-469A-B7E2-6F0D603F740B}" srcOrd="0" destOrd="0" presId="urn:microsoft.com/office/officeart/2005/8/layout/venn3"/>
    <dgm:cxn modelId="{983D48F0-C96B-435B-BAA2-66ABB6195947}" srcId="{1BFD9029-9C42-4596-8FFC-6DA2C56D6677}" destId="{3ECA921C-F7AC-4C13-AD2E-4F21465E21A0}" srcOrd="2" destOrd="0" parTransId="{D6CF9969-B99E-49AA-80E3-8441BDA2379C}" sibTransId="{CBB750CC-3768-430F-AA93-2949CE8CB719}"/>
    <dgm:cxn modelId="{AD6B8332-D45E-4865-B772-9D4A509D01F3}" type="presParOf" srcId="{B2BA5512-7192-4126-97AE-BF44837E7615}" destId="{68F7B94E-6BF4-469A-B7E2-6F0D603F740B}" srcOrd="0" destOrd="0" presId="urn:microsoft.com/office/officeart/2005/8/layout/venn3"/>
    <dgm:cxn modelId="{879C626D-9C09-4EC7-A1E2-CE6539EA7290}" type="presParOf" srcId="{B2BA5512-7192-4126-97AE-BF44837E7615}" destId="{062931EC-1C34-44E2-B7AD-0A368BEC72EA}" srcOrd="1" destOrd="0" presId="urn:microsoft.com/office/officeart/2005/8/layout/venn3"/>
    <dgm:cxn modelId="{82BCDC17-7CE5-485F-B215-A4AAC1C55AC8}" type="presParOf" srcId="{B2BA5512-7192-4126-97AE-BF44837E7615}" destId="{43DDFE95-EC26-4631-B77E-EA1C0E6A3C7F}" srcOrd="2" destOrd="0" presId="urn:microsoft.com/office/officeart/2005/8/layout/venn3"/>
    <dgm:cxn modelId="{B5E68E67-71AC-4888-91F8-47574E720B36}" type="presParOf" srcId="{B2BA5512-7192-4126-97AE-BF44837E7615}" destId="{7620E411-ADDA-460A-A7A8-20D9FF72B1E6}" srcOrd="3" destOrd="0" presId="urn:microsoft.com/office/officeart/2005/8/layout/venn3"/>
    <dgm:cxn modelId="{BB55E59E-F613-49E4-9FDD-DB7696DF515A}" type="presParOf" srcId="{B2BA5512-7192-4126-97AE-BF44837E7615}" destId="{26FF6ABA-7E5D-4BE3-AE72-CB6E23E1A03D}" srcOrd="4" destOrd="0" presId="urn:microsoft.com/office/officeart/2005/8/layout/venn3"/>
    <dgm:cxn modelId="{505315CE-59A0-48E8-A676-D19D2E49F76A}" type="presParOf" srcId="{B2BA5512-7192-4126-97AE-BF44837E7615}" destId="{3C0116EB-FA88-4665-9F36-EEE8CA944288}" srcOrd="5" destOrd="0" presId="urn:microsoft.com/office/officeart/2005/8/layout/venn3"/>
    <dgm:cxn modelId="{2582088C-9CC6-46A2-AB3F-6A99BD81B00F}" type="presParOf" srcId="{B2BA5512-7192-4126-97AE-BF44837E7615}" destId="{3B638EE5-A047-400C-A4C1-26378F59392D}" srcOrd="6" destOrd="0" presId="urn:microsoft.com/office/officeart/2005/8/layout/venn3"/>
    <dgm:cxn modelId="{E0C2A26C-EF26-471E-9C86-86B4A9C51DC1}" type="presParOf" srcId="{B2BA5512-7192-4126-97AE-BF44837E7615}" destId="{ED3CB534-D954-4780-8186-D02D31A1EC2D}" srcOrd="7" destOrd="0" presId="urn:microsoft.com/office/officeart/2005/8/layout/venn3"/>
    <dgm:cxn modelId="{FCFC6A2B-4B2F-4369-B57A-4C689EB1ED2F}" type="presParOf" srcId="{B2BA5512-7192-4126-97AE-BF44837E7615}" destId="{15ABEB6A-0D64-4CF6-BE79-6450FBDA01D9}" srcOrd="8" destOrd="0" presId="urn:microsoft.com/office/officeart/2005/8/layout/venn3"/>
  </dgm:cxnLst>
  <dgm:bg>
    <a:solidFill>
      <a:schemeClr val="bg2">
        <a:lumMod val="60000"/>
        <a:lumOff val="4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F009859-F5CD-47F9-B365-F377C1EE19F6}" type="doc">
      <dgm:prSet loTypeId="urn:microsoft.com/office/officeart/2005/8/layout/radial2" loCatId="relationship" qsTypeId="urn:microsoft.com/office/officeart/2005/8/quickstyle/simple5" qsCatId="simple" csTypeId="urn:microsoft.com/office/officeart/2005/8/colors/accent1_2#23" csCatId="accent1" phldr="1"/>
      <dgm:spPr/>
      <dgm:t>
        <a:bodyPr/>
        <a:lstStyle/>
        <a:p>
          <a:endParaRPr lang="en-US"/>
        </a:p>
      </dgm:t>
    </dgm:pt>
    <dgm:pt modelId="{6C74E4A0-2F5D-4CC2-8CFA-5AC64DE8F2C0}">
      <dgm:prSet phldrT="[Text]" custT="1"/>
      <dgm:spPr>
        <a:solidFill>
          <a:schemeClr val="accent5">
            <a:lumMod val="50000"/>
          </a:schemeClr>
        </a:solidFill>
      </dgm:spPr>
      <dgm:t>
        <a:bodyPr/>
        <a:lstStyle/>
        <a:p>
          <a:r>
            <a:rPr lang="en-US" sz="1100" dirty="0"/>
            <a:t>1</a:t>
          </a:r>
        </a:p>
      </dgm:t>
    </dgm:pt>
    <dgm:pt modelId="{DE41B335-2E4B-4B33-8E6D-41D4D735D214}" type="parTrans" cxnId="{FD922D87-E3C7-4E71-887F-E4D9E67FB775}">
      <dgm:prSet/>
      <dgm:spPr>
        <a:ln>
          <a:solidFill>
            <a:schemeClr val="accent2">
              <a:lumMod val="75000"/>
            </a:schemeClr>
          </a:solidFill>
        </a:ln>
      </dgm:spPr>
      <dgm:t>
        <a:bodyPr/>
        <a:lstStyle/>
        <a:p>
          <a:endParaRPr lang="en-US" dirty="0"/>
        </a:p>
      </dgm:t>
    </dgm:pt>
    <dgm:pt modelId="{35E487CA-0E81-4156-A4B6-CF8D2D11ED89}" type="sibTrans" cxnId="{FD922D87-E3C7-4E71-887F-E4D9E67FB775}">
      <dgm:prSet/>
      <dgm:spPr/>
      <dgm:t>
        <a:bodyPr/>
        <a:lstStyle/>
        <a:p>
          <a:endParaRPr lang="en-US"/>
        </a:p>
      </dgm:t>
    </dgm:pt>
    <dgm:pt modelId="{7D75AAD4-ED71-4898-B504-7BD945B90060}">
      <dgm:prSet phldrT="[Text]" custT="1"/>
      <dgm:spPr>
        <a:solidFill>
          <a:schemeClr val="accent5">
            <a:lumMod val="50000"/>
          </a:schemeClr>
        </a:solidFill>
      </dgm:spPr>
      <dgm:t>
        <a:bodyPr/>
        <a:lstStyle/>
        <a:p>
          <a:r>
            <a:rPr lang="en-US" sz="1100" dirty="0"/>
            <a:t>2</a:t>
          </a:r>
        </a:p>
      </dgm:t>
    </dgm:pt>
    <dgm:pt modelId="{5369E7AC-BD31-4AED-998B-F9766DDBA08B}" type="parTrans" cxnId="{454AEE57-6844-4AEF-AA1C-279F13300314}">
      <dgm:prSet/>
      <dgm:spPr>
        <a:ln>
          <a:solidFill>
            <a:schemeClr val="accent2">
              <a:lumMod val="75000"/>
            </a:schemeClr>
          </a:solidFill>
        </a:ln>
      </dgm:spPr>
      <dgm:t>
        <a:bodyPr/>
        <a:lstStyle/>
        <a:p>
          <a:endParaRPr lang="en-US" dirty="0"/>
        </a:p>
      </dgm:t>
    </dgm:pt>
    <dgm:pt modelId="{8D9F81F0-3438-40DF-8632-6C059CF6176D}" type="sibTrans" cxnId="{454AEE57-6844-4AEF-AA1C-279F13300314}">
      <dgm:prSet/>
      <dgm:spPr/>
      <dgm:t>
        <a:bodyPr/>
        <a:lstStyle/>
        <a:p>
          <a:endParaRPr lang="en-US"/>
        </a:p>
      </dgm:t>
    </dgm:pt>
    <dgm:pt modelId="{111B7E81-BA3C-499A-A286-1CD740323504}">
      <dgm:prSet phldrT="[Text]" custT="1"/>
      <dgm:spPr>
        <a:solidFill>
          <a:schemeClr val="accent5">
            <a:lumMod val="50000"/>
          </a:schemeClr>
        </a:solidFill>
      </dgm:spPr>
      <dgm:t>
        <a:bodyPr/>
        <a:lstStyle/>
        <a:p>
          <a:r>
            <a:rPr lang="en-US" sz="1100" dirty="0"/>
            <a:t>4</a:t>
          </a:r>
        </a:p>
      </dgm:t>
    </dgm:pt>
    <dgm:pt modelId="{2F28CA61-5086-4853-9F1B-CF22DE8FD7FF}" type="parTrans" cxnId="{33EAC711-DB2E-453A-80DE-41A7CD01C318}">
      <dgm:prSet/>
      <dgm:spPr>
        <a:ln>
          <a:solidFill>
            <a:schemeClr val="accent2">
              <a:lumMod val="75000"/>
            </a:schemeClr>
          </a:solidFill>
        </a:ln>
      </dgm:spPr>
      <dgm:t>
        <a:bodyPr/>
        <a:lstStyle/>
        <a:p>
          <a:endParaRPr lang="en-US" dirty="0"/>
        </a:p>
      </dgm:t>
    </dgm:pt>
    <dgm:pt modelId="{87C28510-B05E-4131-9250-3083D16CFFF8}" type="sibTrans" cxnId="{33EAC711-DB2E-453A-80DE-41A7CD01C318}">
      <dgm:prSet/>
      <dgm:spPr/>
      <dgm:t>
        <a:bodyPr/>
        <a:lstStyle/>
        <a:p>
          <a:endParaRPr lang="en-US"/>
        </a:p>
      </dgm:t>
    </dgm:pt>
    <dgm:pt modelId="{0B348059-E822-407B-85CF-94961B2AC0C4}">
      <dgm:prSet custT="1"/>
      <dgm:spPr>
        <a:solidFill>
          <a:schemeClr val="accent5">
            <a:lumMod val="50000"/>
          </a:schemeClr>
        </a:solidFill>
      </dgm:spPr>
      <dgm:t>
        <a:bodyPr/>
        <a:lstStyle/>
        <a:p>
          <a:r>
            <a:rPr lang="en-US" sz="1100" dirty="0"/>
            <a:t>3</a:t>
          </a:r>
        </a:p>
      </dgm:t>
    </dgm:pt>
    <dgm:pt modelId="{5425F95A-B1DE-432C-9932-581F151CF5AD}" type="parTrans" cxnId="{BE5A9E49-9D6F-4AB5-9BCD-7DB9ED8E9718}">
      <dgm:prSet/>
      <dgm:spPr>
        <a:ln>
          <a:solidFill>
            <a:schemeClr val="accent2">
              <a:lumMod val="75000"/>
            </a:schemeClr>
          </a:solidFill>
        </a:ln>
      </dgm:spPr>
      <dgm:t>
        <a:bodyPr/>
        <a:lstStyle/>
        <a:p>
          <a:endParaRPr lang="en-US" dirty="0"/>
        </a:p>
      </dgm:t>
    </dgm:pt>
    <dgm:pt modelId="{FB8F7C22-9F73-4729-BE0D-3A6C39BF2653}" type="sibTrans" cxnId="{BE5A9E49-9D6F-4AB5-9BCD-7DB9ED8E9718}">
      <dgm:prSet/>
      <dgm:spPr/>
      <dgm:t>
        <a:bodyPr/>
        <a:lstStyle/>
        <a:p>
          <a:endParaRPr lang="en-US"/>
        </a:p>
      </dgm:t>
    </dgm:pt>
    <dgm:pt modelId="{8F36D740-DE69-4AD3-B4EA-0403F595B4D8}">
      <dgm:prSet custT="1"/>
      <dgm:spPr>
        <a:solidFill>
          <a:schemeClr val="accent5">
            <a:lumMod val="50000"/>
          </a:schemeClr>
        </a:solidFill>
      </dgm:spPr>
      <dgm:t>
        <a:bodyPr/>
        <a:lstStyle/>
        <a:p>
          <a:r>
            <a:rPr lang="en-US" sz="1100" dirty="0"/>
            <a:t>5</a:t>
          </a:r>
        </a:p>
      </dgm:t>
    </dgm:pt>
    <dgm:pt modelId="{3B32EFA7-7E99-4EF9-9520-C1F9D611D94B}" type="parTrans" cxnId="{8C4BF0ED-E7B7-438F-A823-EF1645A8A89F}">
      <dgm:prSet/>
      <dgm:spPr>
        <a:ln>
          <a:solidFill>
            <a:schemeClr val="accent2">
              <a:lumMod val="75000"/>
            </a:schemeClr>
          </a:solidFill>
        </a:ln>
      </dgm:spPr>
      <dgm:t>
        <a:bodyPr/>
        <a:lstStyle/>
        <a:p>
          <a:endParaRPr lang="en-US" dirty="0"/>
        </a:p>
      </dgm:t>
    </dgm:pt>
    <dgm:pt modelId="{0C588F75-825E-47E0-A69B-721307DE8165}" type="sibTrans" cxnId="{8C4BF0ED-E7B7-438F-A823-EF1645A8A89F}">
      <dgm:prSet/>
      <dgm:spPr/>
      <dgm:t>
        <a:bodyPr/>
        <a:lstStyle/>
        <a:p>
          <a:endParaRPr lang="en-US"/>
        </a:p>
      </dgm:t>
    </dgm:pt>
    <dgm:pt modelId="{39FB6AC6-941B-4644-A2B0-EB93BE754265}">
      <dgm:prSet phldrT="[Text]" custT="1"/>
      <dgm:spPr>
        <a:solidFill>
          <a:schemeClr val="accent5">
            <a:lumMod val="50000"/>
          </a:schemeClr>
        </a:solidFill>
      </dgm:spPr>
      <dgm:t>
        <a:bodyPr/>
        <a:lstStyle/>
        <a:p>
          <a:r>
            <a:rPr lang="en-US" sz="1100" dirty="0"/>
            <a:t>6</a:t>
          </a:r>
        </a:p>
      </dgm:t>
    </dgm:pt>
    <dgm:pt modelId="{1354FF15-8A35-4AAD-AB7A-D45EEAA9885F}" type="parTrans" cxnId="{498E82DB-BEBD-45A5-B636-1ACD03A87867}">
      <dgm:prSet/>
      <dgm:spPr>
        <a:ln>
          <a:solidFill>
            <a:schemeClr val="accent2">
              <a:lumMod val="75000"/>
            </a:schemeClr>
          </a:solidFill>
        </a:ln>
      </dgm:spPr>
      <dgm:t>
        <a:bodyPr/>
        <a:lstStyle/>
        <a:p>
          <a:endParaRPr lang="en-US" dirty="0"/>
        </a:p>
      </dgm:t>
    </dgm:pt>
    <dgm:pt modelId="{01B642E3-18B9-46EC-8987-80F277ABF329}" type="sibTrans" cxnId="{498E82DB-BEBD-45A5-B636-1ACD03A87867}">
      <dgm:prSet/>
      <dgm:spPr/>
      <dgm:t>
        <a:bodyPr/>
        <a:lstStyle/>
        <a:p>
          <a:endParaRPr lang="en-US"/>
        </a:p>
      </dgm:t>
    </dgm:pt>
    <dgm:pt modelId="{1A5B29CF-66D2-4F9D-AB9E-58E890512E73}">
      <dgm:prSet/>
      <dgm:spPr/>
      <dgm:t>
        <a:bodyPr/>
        <a:lstStyle/>
        <a:p>
          <a:endParaRPr lang="en-US" dirty="0"/>
        </a:p>
      </dgm:t>
    </dgm:pt>
    <dgm:pt modelId="{8F1A76A9-CD0F-464C-95F5-3A694C87A9BE}" type="parTrans" cxnId="{CD80E043-0FB0-4BD4-9A77-420D2D8691E4}">
      <dgm:prSet/>
      <dgm:spPr/>
      <dgm:t>
        <a:bodyPr/>
        <a:lstStyle/>
        <a:p>
          <a:endParaRPr lang="en-US"/>
        </a:p>
      </dgm:t>
    </dgm:pt>
    <dgm:pt modelId="{032CF618-BA96-417B-9EC6-4D808FE93C78}" type="sibTrans" cxnId="{CD80E043-0FB0-4BD4-9A77-420D2D8691E4}">
      <dgm:prSet/>
      <dgm:spPr/>
      <dgm:t>
        <a:bodyPr/>
        <a:lstStyle/>
        <a:p>
          <a:endParaRPr lang="en-US"/>
        </a:p>
      </dgm:t>
    </dgm:pt>
    <dgm:pt modelId="{D5D621A9-6389-4BBB-8A5C-E886253D736E}">
      <dgm:prSet/>
      <dgm:spPr/>
      <dgm:t>
        <a:bodyPr/>
        <a:lstStyle/>
        <a:p>
          <a:endParaRPr lang="en-US" dirty="0"/>
        </a:p>
      </dgm:t>
    </dgm:pt>
    <dgm:pt modelId="{F2EDAEB6-36C2-45DA-AE15-628B73B3FA2C}" type="parTrans" cxnId="{A58BC3C4-E319-4F0C-9276-62F64FFEC4A8}">
      <dgm:prSet/>
      <dgm:spPr/>
      <dgm:t>
        <a:bodyPr/>
        <a:lstStyle/>
        <a:p>
          <a:endParaRPr lang="en-US"/>
        </a:p>
      </dgm:t>
    </dgm:pt>
    <dgm:pt modelId="{91256EAE-A7ED-43C7-A8D5-7667D1673A04}" type="sibTrans" cxnId="{A58BC3C4-E319-4F0C-9276-62F64FFEC4A8}">
      <dgm:prSet/>
      <dgm:spPr/>
      <dgm:t>
        <a:bodyPr/>
        <a:lstStyle/>
        <a:p>
          <a:endParaRPr lang="en-US"/>
        </a:p>
      </dgm:t>
    </dgm:pt>
    <dgm:pt modelId="{721D6F60-B408-4774-A3F7-2B8B7BFE5BAE}">
      <dgm:prSet phldrT="[Text]" custT="1"/>
      <dgm:spPr>
        <a:solidFill>
          <a:schemeClr val="accent5">
            <a:lumMod val="50000"/>
          </a:schemeClr>
        </a:solidFill>
      </dgm:spPr>
      <dgm:t>
        <a:bodyPr/>
        <a:lstStyle/>
        <a:p>
          <a:r>
            <a:rPr lang="en-US" sz="1100" dirty="0">
              <a:latin typeface="Calibri" pitchFamily="34" charset="0"/>
            </a:rPr>
            <a:t>7</a:t>
          </a:r>
        </a:p>
      </dgm:t>
    </dgm:pt>
    <dgm:pt modelId="{F2BE544E-207E-4C0C-AFD3-9D1059B09AC0}" type="parTrans" cxnId="{00BDECD5-03E8-4DEB-99A9-40C1F50F498B}">
      <dgm:prSet/>
      <dgm:spPr>
        <a:ln>
          <a:solidFill>
            <a:schemeClr val="accent2">
              <a:lumMod val="75000"/>
            </a:schemeClr>
          </a:solidFill>
        </a:ln>
      </dgm:spPr>
      <dgm:t>
        <a:bodyPr/>
        <a:lstStyle/>
        <a:p>
          <a:endParaRPr lang="en-US" dirty="0"/>
        </a:p>
      </dgm:t>
    </dgm:pt>
    <dgm:pt modelId="{B7A89A69-46AC-4E6E-962E-4E03FA304717}" type="sibTrans" cxnId="{00BDECD5-03E8-4DEB-99A9-40C1F50F498B}">
      <dgm:prSet/>
      <dgm:spPr/>
      <dgm:t>
        <a:bodyPr/>
        <a:lstStyle/>
        <a:p>
          <a:endParaRPr lang="en-US"/>
        </a:p>
      </dgm:t>
    </dgm:pt>
    <dgm:pt modelId="{76978880-5772-4DE2-BEF5-A687F29BED1E}" type="pres">
      <dgm:prSet presAssocID="{2F009859-F5CD-47F9-B365-F377C1EE19F6}" presName="composite" presStyleCnt="0">
        <dgm:presLayoutVars>
          <dgm:chMax val="5"/>
          <dgm:dir/>
          <dgm:animLvl val="ctr"/>
          <dgm:resizeHandles val="exact"/>
        </dgm:presLayoutVars>
      </dgm:prSet>
      <dgm:spPr/>
    </dgm:pt>
    <dgm:pt modelId="{202259DB-0667-415F-87D4-5203494F3392}" type="pres">
      <dgm:prSet presAssocID="{2F009859-F5CD-47F9-B365-F377C1EE19F6}" presName="cycle" presStyleCnt="0"/>
      <dgm:spPr/>
    </dgm:pt>
    <dgm:pt modelId="{AFD0197D-7556-4DC3-8FCC-C393D53502AB}" type="pres">
      <dgm:prSet presAssocID="{2F009859-F5CD-47F9-B365-F377C1EE19F6}" presName="centerShape" presStyleCnt="0"/>
      <dgm:spPr/>
    </dgm:pt>
    <dgm:pt modelId="{B21F92B0-D78B-45AE-8067-6C3F1779310C}" type="pres">
      <dgm:prSet presAssocID="{2F009859-F5CD-47F9-B365-F377C1EE19F6}" presName="connSite" presStyleLbl="node1" presStyleIdx="0" presStyleCnt="8"/>
      <dgm:spPr/>
    </dgm:pt>
    <dgm:pt modelId="{DB853247-9322-40EB-BDF2-2AAB2836F636}" type="pres">
      <dgm:prSet presAssocID="{2F009859-F5CD-47F9-B365-F377C1EE19F6}" presName="visible" presStyleLbl="node1" presStyleIdx="0" presStyleCnt="8" custScaleX="152728"/>
      <dgm:spPr>
        <a:solidFill>
          <a:srgbClr val="800000"/>
        </a:solidFill>
      </dgm:spPr>
    </dgm:pt>
    <dgm:pt modelId="{11C3D960-7CD5-4A4E-BB80-589E7229B432}" type="pres">
      <dgm:prSet presAssocID="{DE41B335-2E4B-4B33-8E6D-41D4D735D214}" presName="Name25" presStyleLbl="parChTrans1D1" presStyleIdx="0" presStyleCnt="7"/>
      <dgm:spPr/>
    </dgm:pt>
    <dgm:pt modelId="{8070A378-2462-4C33-BE25-0C50094BCF59}" type="pres">
      <dgm:prSet presAssocID="{6C74E4A0-2F5D-4CC2-8CFA-5AC64DE8F2C0}" presName="node" presStyleCnt="0"/>
      <dgm:spPr/>
    </dgm:pt>
    <dgm:pt modelId="{84A8F12F-790A-4E53-834B-2B6237633C1B}" type="pres">
      <dgm:prSet presAssocID="{6C74E4A0-2F5D-4CC2-8CFA-5AC64DE8F2C0}" presName="parentNode" presStyleLbl="node1" presStyleIdx="1" presStyleCnt="8" custScaleX="92186" custLinFactNeighborX="4375" custLinFactNeighborY="-347">
        <dgm:presLayoutVars>
          <dgm:chMax val="1"/>
          <dgm:bulletEnabled val="1"/>
        </dgm:presLayoutVars>
      </dgm:prSet>
      <dgm:spPr/>
    </dgm:pt>
    <dgm:pt modelId="{01291B85-2FCA-4740-9191-828BE53CCC69}" type="pres">
      <dgm:prSet presAssocID="{6C74E4A0-2F5D-4CC2-8CFA-5AC64DE8F2C0}" presName="childNode" presStyleLbl="revTx" presStyleIdx="0" presStyleCnt="2">
        <dgm:presLayoutVars>
          <dgm:bulletEnabled val="1"/>
        </dgm:presLayoutVars>
      </dgm:prSet>
      <dgm:spPr/>
    </dgm:pt>
    <dgm:pt modelId="{F136DAAE-383F-41BA-8B01-9437E9C23BFE}" type="pres">
      <dgm:prSet presAssocID="{5369E7AC-BD31-4AED-998B-F9766DDBA08B}" presName="Name25" presStyleLbl="parChTrans1D1" presStyleIdx="1" presStyleCnt="7"/>
      <dgm:spPr/>
    </dgm:pt>
    <dgm:pt modelId="{F72CD47A-DDF0-4CA0-8C96-9830FF95B42E}" type="pres">
      <dgm:prSet presAssocID="{7D75AAD4-ED71-4898-B504-7BD945B90060}" presName="node" presStyleCnt="0"/>
      <dgm:spPr/>
    </dgm:pt>
    <dgm:pt modelId="{7D5AFA05-7675-46EA-A3C3-C23B712E2C44}" type="pres">
      <dgm:prSet presAssocID="{7D75AAD4-ED71-4898-B504-7BD945B90060}" presName="parentNode" presStyleLbl="node1" presStyleIdx="2" presStyleCnt="8" custLinFactNeighborX="-7092" custLinFactNeighborY="5812">
        <dgm:presLayoutVars>
          <dgm:chMax val="1"/>
          <dgm:bulletEnabled val="1"/>
        </dgm:presLayoutVars>
      </dgm:prSet>
      <dgm:spPr/>
    </dgm:pt>
    <dgm:pt modelId="{B48B1BA3-8DE4-4873-9FDB-2BD9384DB74F}" type="pres">
      <dgm:prSet presAssocID="{7D75AAD4-ED71-4898-B504-7BD945B90060}" presName="childNode" presStyleLbl="revTx" presStyleIdx="0" presStyleCnt="2">
        <dgm:presLayoutVars>
          <dgm:bulletEnabled val="1"/>
        </dgm:presLayoutVars>
      </dgm:prSet>
      <dgm:spPr/>
    </dgm:pt>
    <dgm:pt modelId="{74DE2D2F-488B-4752-8BC3-0E461C52411C}" type="pres">
      <dgm:prSet presAssocID="{5425F95A-B1DE-432C-9932-581F151CF5AD}" presName="Name25" presStyleLbl="parChTrans1D1" presStyleIdx="2" presStyleCnt="7"/>
      <dgm:spPr/>
    </dgm:pt>
    <dgm:pt modelId="{D7BCA26F-3FA8-4FE7-8D90-B411D022125A}" type="pres">
      <dgm:prSet presAssocID="{0B348059-E822-407B-85CF-94961B2AC0C4}" presName="node" presStyleCnt="0"/>
      <dgm:spPr/>
    </dgm:pt>
    <dgm:pt modelId="{ED29A97E-D720-40AC-9FDD-54541ECC24F1}" type="pres">
      <dgm:prSet presAssocID="{0B348059-E822-407B-85CF-94961B2AC0C4}" presName="parentNode" presStyleLbl="node1" presStyleIdx="3" presStyleCnt="8">
        <dgm:presLayoutVars>
          <dgm:chMax val="1"/>
          <dgm:bulletEnabled val="1"/>
        </dgm:presLayoutVars>
      </dgm:prSet>
      <dgm:spPr/>
    </dgm:pt>
    <dgm:pt modelId="{7D7A80E2-42F4-4DB9-8BB4-75605A62192C}" type="pres">
      <dgm:prSet presAssocID="{0B348059-E822-407B-85CF-94961B2AC0C4}" presName="childNode" presStyleLbl="revTx" presStyleIdx="0" presStyleCnt="2">
        <dgm:presLayoutVars>
          <dgm:bulletEnabled val="1"/>
        </dgm:presLayoutVars>
      </dgm:prSet>
      <dgm:spPr/>
    </dgm:pt>
    <dgm:pt modelId="{6A8B4F3E-80F2-4905-8C2A-9706F8CCB8F9}" type="pres">
      <dgm:prSet presAssocID="{2F28CA61-5086-4853-9F1B-CF22DE8FD7FF}" presName="Name25" presStyleLbl="parChTrans1D1" presStyleIdx="3" presStyleCnt="7"/>
      <dgm:spPr/>
    </dgm:pt>
    <dgm:pt modelId="{04F0CBF0-91BA-4739-9426-EE2D27033E6D}" type="pres">
      <dgm:prSet presAssocID="{111B7E81-BA3C-499A-A286-1CD740323504}" presName="node" presStyleCnt="0"/>
      <dgm:spPr/>
    </dgm:pt>
    <dgm:pt modelId="{AFEC6F1E-9207-4B8B-944B-D24CB0B84277}" type="pres">
      <dgm:prSet presAssocID="{111B7E81-BA3C-499A-A286-1CD740323504}" presName="parentNode" presStyleLbl="node1" presStyleIdx="4" presStyleCnt="8" custLinFactNeighborX="-5883" custLinFactNeighborY="-13072">
        <dgm:presLayoutVars>
          <dgm:chMax val="1"/>
          <dgm:bulletEnabled val="1"/>
        </dgm:presLayoutVars>
      </dgm:prSet>
      <dgm:spPr/>
    </dgm:pt>
    <dgm:pt modelId="{0E6FC14B-9571-4E8D-9AF3-392F7D753C66}" type="pres">
      <dgm:prSet presAssocID="{111B7E81-BA3C-499A-A286-1CD740323504}" presName="childNode" presStyleLbl="revTx" presStyleIdx="0" presStyleCnt="2">
        <dgm:presLayoutVars>
          <dgm:bulletEnabled val="1"/>
        </dgm:presLayoutVars>
      </dgm:prSet>
      <dgm:spPr/>
    </dgm:pt>
    <dgm:pt modelId="{346B2B80-7CA0-42DF-A5F0-9E654E40788D}" type="pres">
      <dgm:prSet presAssocID="{3B32EFA7-7E99-4EF9-9520-C1F9D611D94B}" presName="Name25" presStyleLbl="parChTrans1D1" presStyleIdx="4" presStyleCnt="7"/>
      <dgm:spPr/>
    </dgm:pt>
    <dgm:pt modelId="{9D4B48F3-5D93-4C06-9F64-7F0D2E7FF17C}" type="pres">
      <dgm:prSet presAssocID="{8F36D740-DE69-4AD3-B4EA-0403F595B4D8}" presName="node" presStyleCnt="0"/>
      <dgm:spPr/>
    </dgm:pt>
    <dgm:pt modelId="{989FAA31-6765-4939-8423-C24FFE7D1518}" type="pres">
      <dgm:prSet presAssocID="{8F36D740-DE69-4AD3-B4EA-0403F595B4D8}" presName="parentNode" presStyleLbl="node1" presStyleIdx="5" presStyleCnt="8" custLinFactNeighborX="6744" custLinFactNeighborY="-679">
        <dgm:presLayoutVars>
          <dgm:chMax val="1"/>
          <dgm:bulletEnabled val="1"/>
        </dgm:presLayoutVars>
      </dgm:prSet>
      <dgm:spPr/>
    </dgm:pt>
    <dgm:pt modelId="{1356B994-6E47-4D4E-9C01-94F1552C720F}" type="pres">
      <dgm:prSet presAssocID="{8F36D740-DE69-4AD3-B4EA-0403F595B4D8}" presName="childNode" presStyleLbl="revTx" presStyleIdx="0" presStyleCnt="2">
        <dgm:presLayoutVars>
          <dgm:bulletEnabled val="1"/>
        </dgm:presLayoutVars>
      </dgm:prSet>
      <dgm:spPr/>
    </dgm:pt>
    <dgm:pt modelId="{6794437C-F5D4-4749-831F-3D89FE7CFA82}" type="pres">
      <dgm:prSet presAssocID="{1354FF15-8A35-4AAD-AB7A-D45EEAA9885F}" presName="Name25" presStyleLbl="parChTrans1D1" presStyleIdx="5" presStyleCnt="7"/>
      <dgm:spPr/>
    </dgm:pt>
    <dgm:pt modelId="{2630F655-40E5-4156-99AC-7AB63A6D1E51}" type="pres">
      <dgm:prSet presAssocID="{39FB6AC6-941B-4644-A2B0-EB93BE754265}" presName="node" presStyleCnt="0"/>
      <dgm:spPr/>
    </dgm:pt>
    <dgm:pt modelId="{284812FD-27FC-4F8A-BC63-56C70A3A7A30}" type="pres">
      <dgm:prSet presAssocID="{39FB6AC6-941B-4644-A2B0-EB93BE754265}" presName="parentNode" presStyleLbl="node1" presStyleIdx="6" presStyleCnt="8" custLinFactNeighborX="762" custLinFactNeighborY="-2775">
        <dgm:presLayoutVars>
          <dgm:chMax val="1"/>
          <dgm:bulletEnabled val="1"/>
        </dgm:presLayoutVars>
      </dgm:prSet>
      <dgm:spPr/>
    </dgm:pt>
    <dgm:pt modelId="{A16F492C-3E9A-4476-B6B7-21FB54C786E5}" type="pres">
      <dgm:prSet presAssocID="{39FB6AC6-941B-4644-A2B0-EB93BE754265}" presName="childNode" presStyleLbl="revTx" presStyleIdx="1" presStyleCnt="2">
        <dgm:presLayoutVars>
          <dgm:bulletEnabled val="1"/>
        </dgm:presLayoutVars>
      </dgm:prSet>
      <dgm:spPr/>
    </dgm:pt>
    <dgm:pt modelId="{7DDEBBA2-4C43-4267-8C8A-35C663487062}" type="pres">
      <dgm:prSet presAssocID="{F2BE544E-207E-4C0C-AFD3-9D1059B09AC0}" presName="Name25" presStyleLbl="parChTrans1D1" presStyleIdx="6" presStyleCnt="7"/>
      <dgm:spPr/>
    </dgm:pt>
    <dgm:pt modelId="{B981839F-9158-4E8E-A30B-5BEC2F83E27F}" type="pres">
      <dgm:prSet presAssocID="{721D6F60-B408-4774-A3F7-2B8B7BFE5BAE}" presName="node" presStyleCnt="0"/>
      <dgm:spPr/>
    </dgm:pt>
    <dgm:pt modelId="{E03B0C72-6204-4B47-A7E2-5F563031570F}" type="pres">
      <dgm:prSet presAssocID="{721D6F60-B408-4774-A3F7-2B8B7BFE5BAE}" presName="parentNode" presStyleLbl="node1" presStyleIdx="7" presStyleCnt="8" custLinFactNeighborX="762" custLinFactNeighborY="-2775">
        <dgm:presLayoutVars>
          <dgm:chMax val="1"/>
          <dgm:bulletEnabled val="1"/>
        </dgm:presLayoutVars>
      </dgm:prSet>
      <dgm:spPr/>
    </dgm:pt>
    <dgm:pt modelId="{2A68E5CB-1466-489D-8F1D-1F31419DF64B}" type="pres">
      <dgm:prSet presAssocID="{721D6F60-B408-4774-A3F7-2B8B7BFE5BAE}" presName="childNode" presStyleLbl="revTx" presStyleIdx="1" presStyleCnt="2">
        <dgm:presLayoutVars>
          <dgm:bulletEnabled val="1"/>
        </dgm:presLayoutVars>
      </dgm:prSet>
      <dgm:spPr/>
    </dgm:pt>
  </dgm:ptLst>
  <dgm:cxnLst>
    <dgm:cxn modelId="{21A23F05-CD43-452C-A69D-042E34B2360B}" type="presOf" srcId="{6C74E4A0-2F5D-4CC2-8CFA-5AC64DE8F2C0}" destId="{84A8F12F-790A-4E53-834B-2B6237633C1B}" srcOrd="0" destOrd="0" presId="urn:microsoft.com/office/officeart/2005/8/layout/radial2"/>
    <dgm:cxn modelId="{1ED5B90A-3F81-4D48-8D4B-F1DEFC4506BA}" type="presOf" srcId="{5425F95A-B1DE-432C-9932-581F151CF5AD}" destId="{74DE2D2F-488B-4752-8BC3-0E461C52411C}" srcOrd="0" destOrd="0" presId="urn:microsoft.com/office/officeart/2005/8/layout/radial2"/>
    <dgm:cxn modelId="{33EAC711-DB2E-453A-80DE-41A7CD01C318}" srcId="{2F009859-F5CD-47F9-B365-F377C1EE19F6}" destId="{111B7E81-BA3C-499A-A286-1CD740323504}" srcOrd="3" destOrd="0" parTransId="{2F28CA61-5086-4853-9F1B-CF22DE8FD7FF}" sibTransId="{87C28510-B05E-4131-9250-3083D16CFFF8}"/>
    <dgm:cxn modelId="{AB610119-2DA6-43B6-9E24-EF87DA8AEC86}" type="presOf" srcId="{8F36D740-DE69-4AD3-B4EA-0403F595B4D8}" destId="{989FAA31-6765-4939-8423-C24FFE7D1518}" srcOrd="0" destOrd="0" presId="urn:microsoft.com/office/officeart/2005/8/layout/radial2"/>
    <dgm:cxn modelId="{9F56CE1D-D000-4C25-9D81-21C8AB49D912}" type="presOf" srcId="{111B7E81-BA3C-499A-A286-1CD740323504}" destId="{AFEC6F1E-9207-4B8B-944B-D24CB0B84277}" srcOrd="0" destOrd="0" presId="urn:microsoft.com/office/officeart/2005/8/layout/radial2"/>
    <dgm:cxn modelId="{E614642A-2814-4D93-B9F0-E313201194BE}" type="presOf" srcId="{721D6F60-B408-4774-A3F7-2B8B7BFE5BAE}" destId="{E03B0C72-6204-4B47-A7E2-5F563031570F}" srcOrd="0" destOrd="0" presId="urn:microsoft.com/office/officeart/2005/8/layout/radial2"/>
    <dgm:cxn modelId="{8399FD33-8CDA-48DB-AF62-6D970B864E05}" type="presOf" srcId="{39FB6AC6-941B-4644-A2B0-EB93BE754265}" destId="{284812FD-27FC-4F8A-BC63-56C70A3A7A30}" srcOrd="0" destOrd="0" presId="urn:microsoft.com/office/officeart/2005/8/layout/radial2"/>
    <dgm:cxn modelId="{3DD75B39-44B7-438A-8B2E-6373EDBDE46C}" type="presOf" srcId="{2F28CA61-5086-4853-9F1B-CF22DE8FD7FF}" destId="{6A8B4F3E-80F2-4905-8C2A-9706F8CCB8F9}" srcOrd="0" destOrd="0" presId="urn:microsoft.com/office/officeart/2005/8/layout/radial2"/>
    <dgm:cxn modelId="{D05E5C5C-638C-44D2-88E0-829F07DCED22}" type="presOf" srcId="{0B348059-E822-407B-85CF-94961B2AC0C4}" destId="{ED29A97E-D720-40AC-9FDD-54541ECC24F1}" srcOrd="0" destOrd="0" presId="urn:microsoft.com/office/officeart/2005/8/layout/radial2"/>
    <dgm:cxn modelId="{CD80E043-0FB0-4BD4-9A77-420D2D8691E4}" srcId="{39FB6AC6-941B-4644-A2B0-EB93BE754265}" destId="{1A5B29CF-66D2-4F9D-AB9E-58E890512E73}" srcOrd="0" destOrd="0" parTransId="{8F1A76A9-CD0F-464C-95F5-3A694C87A9BE}" sibTransId="{032CF618-BA96-417B-9EC6-4D808FE93C78}"/>
    <dgm:cxn modelId="{BE5A9E49-9D6F-4AB5-9BCD-7DB9ED8E9718}" srcId="{2F009859-F5CD-47F9-B365-F377C1EE19F6}" destId="{0B348059-E822-407B-85CF-94961B2AC0C4}" srcOrd="2" destOrd="0" parTransId="{5425F95A-B1DE-432C-9932-581F151CF5AD}" sibTransId="{FB8F7C22-9F73-4729-BE0D-3A6C39BF2653}"/>
    <dgm:cxn modelId="{7FB73E4E-4754-427A-A33B-7F9552B2B24B}" type="presOf" srcId="{F2BE544E-207E-4C0C-AFD3-9D1059B09AC0}" destId="{7DDEBBA2-4C43-4267-8C8A-35C663487062}" srcOrd="0" destOrd="0" presId="urn:microsoft.com/office/officeart/2005/8/layout/radial2"/>
    <dgm:cxn modelId="{454AEE57-6844-4AEF-AA1C-279F13300314}" srcId="{2F009859-F5CD-47F9-B365-F377C1EE19F6}" destId="{7D75AAD4-ED71-4898-B504-7BD945B90060}" srcOrd="1" destOrd="0" parTransId="{5369E7AC-BD31-4AED-998B-F9766DDBA08B}" sibTransId="{8D9F81F0-3438-40DF-8632-6C059CF6176D}"/>
    <dgm:cxn modelId="{4B5A467A-40D0-476E-9764-EA756111D2C0}" type="presOf" srcId="{1A5B29CF-66D2-4F9D-AB9E-58E890512E73}" destId="{A16F492C-3E9A-4476-B6B7-21FB54C786E5}" srcOrd="0" destOrd="0" presId="urn:microsoft.com/office/officeart/2005/8/layout/radial2"/>
    <dgm:cxn modelId="{2F3A7C80-0698-4D92-9997-91C3BA5CF440}" type="presOf" srcId="{7D75AAD4-ED71-4898-B504-7BD945B90060}" destId="{7D5AFA05-7675-46EA-A3C3-C23B712E2C44}" srcOrd="0" destOrd="0" presId="urn:microsoft.com/office/officeart/2005/8/layout/radial2"/>
    <dgm:cxn modelId="{FD922D87-E3C7-4E71-887F-E4D9E67FB775}" srcId="{2F009859-F5CD-47F9-B365-F377C1EE19F6}" destId="{6C74E4A0-2F5D-4CC2-8CFA-5AC64DE8F2C0}" srcOrd="0" destOrd="0" parTransId="{DE41B335-2E4B-4B33-8E6D-41D4D735D214}" sibTransId="{35E487CA-0E81-4156-A4B6-CF8D2D11ED89}"/>
    <dgm:cxn modelId="{BC721288-14D2-45C7-BC0B-B66C1381CB35}" type="presOf" srcId="{DE41B335-2E4B-4B33-8E6D-41D4D735D214}" destId="{11C3D960-7CD5-4A4E-BB80-589E7229B432}" srcOrd="0" destOrd="0" presId="urn:microsoft.com/office/officeart/2005/8/layout/radial2"/>
    <dgm:cxn modelId="{4C84539B-45B4-47FE-87B7-3F04A6FDDD51}" type="presOf" srcId="{3B32EFA7-7E99-4EF9-9520-C1F9D611D94B}" destId="{346B2B80-7CA0-42DF-A5F0-9E654E40788D}" srcOrd="0" destOrd="0" presId="urn:microsoft.com/office/officeart/2005/8/layout/radial2"/>
    <dgm:cxn modelId="{FF1670B0-A10E-4F3D-BDCD-D8EC6CE0CC01}" type="presOf" srcId="{1354FF15-8A35-4AAD-AB7A-D45EEAA9885F}" destId="{6794437C-F5D4-4749-831F-3D89FE7CFA82}" srcOrd="0" destOrd="0" presId="urn:microsoft.com/office/officeart/2005/8/layout/radial2"/>
    <dgm:cxn modelId="{75DFB0BE-8823-4644-B357-A5E511B2BE85}" type="presOf" srcId="{2F009859-F5CD-47F9-B365-F377C1EE19F6}" destId="{76978880-5772-4DE2-BEF5-A687F29BED1E}" srcOrd="0" destOrd="0" presId="urn:microsoft.com/office/officeart/2005/8/layout/radial2"/>
    <dgm:cxn modelId="{A58BC3C4-E319-4F0C-9276-62F64FFEC4A8}" srcId="{8F36D740-DE69-4AD3-B4EA-0403F595B4D8}" destId="{D5D621A9-6389-4BBB-8A5C-E886253D736E}" srcOrd="0" destOrd="0" parTransId="{F2EDAEB6-36C2-45DA-AE15-628B73B3FA2C}" sibTransId="{91256EAE-A7ED-43C7-A8D5-7667D1673A04}"/>
    <dgm:cxn modelId="{8AFE38D1-1AB6-4D86-BA5B-87CBBDC59347}" type="presOf" srcId="{D5D621A9-6389-4BBB-8A5C-E886253D736E}" destId="{1356B994-6E47-4D4E-9C01-94F1552C720F}" srcOrd="0" destOrd="0" presId="urn:microsoft.com/office/officeart/2005/8/layout/radial2"/>
    <dgm:cxn modelId="{00BDECD5-03E8-4DEB-99A9-40C1F50F498B}" srcId="{2F009859-F5CD-47F9-B365-F377C1EE19F6}" destId="{721D6F60-B408-4774-A3F7-2B8B7BFE5BAE}" srcOrd="6" destOrd="0" parTransId="{F2BE544E-207E-4C0C-AFD3-9D1059B09AC0}" sibTransId="{B7A89A69-46AC-4E6E-962E-4E03FA304717}"/>
    <dgm:cxn modelId="{498E82DB-BEBD-45A5-B636-1ACD03A87867}" srcId="{2F009859-F5CD-47F9-B365-F377C1EE19F6}" destId="{39FB6AC6-941B-4644-A2B0-EB93BE754265}" srcOrd="5" destOrd="0" parTransId="{1354FF15-8A35-4AAD-AB7A-D45EEAA9885F}" sibTransId="{01B642E3-18B9-46EC-8987-80F277ABF329}"/>
    <dgm:cxn modelId="{8C4BF0ED-E7B7-438F-A823-EF1645A8A89F}" srcId="{2F009859-F5CD-47F9-B365-F377C1EE19F6}" destId="{8F36D740-DE69-4AD3-B4EA-0403F595B4D8}" srcOrd="4" destOrd="0" parTransId="{3B32EFA7-7E99-4EF9-9520-C1F9D611D94B}" sibTransId="{0C588F75-825E-47E0-A69B-721307DE8165}"/>
    <dgm:cxn modelId="{4E6FEAFF-D77A-4861-B639-BA4D3218A659}" type="presOf" srcId="{5369E7AC-BD31-4AED-998B-F9766DDBA08B}" destId="{F136DAAE-383F-41BA-8B01-9437E9C23BFE}" srcOrd="0" destOrd="0" presId="urn:microsoft.com/office/officeart/2005/8/layout/radial2"/>
    <dgm:cxn modelId="{D709B862-4647-4D5E-89E6-7D8E1930FE0A}" type="presParOf" srcId="{76978880-5772-4DE2-BEF5-A687F29BED1E}" destId="{202259DB-0667-415F-87D4-5203494F3392}" srcOrd="0" destOrd="0" presId="urn:microsoft.com/office/officeart/2005/8/layout/radial2"/>
    <dgm:cxn modelId="{FDE887A1-A747-4E53-81B3-0352F76FC23D}" type="presParOf" srcId="{202259DB-0667-415F-87D4-5203494F3392}" destId="{AFD0197D-7556-4DC3-8FCC-C393D53502AB}" srcOrd="0" destOrd="0" presId="urn:microsoft.com/office/officeart/2005/8/layout/radial2"/>
    <dgm:cxn modelId="{7745DA58-41EA-48A4-9484-0A3D0C3E8E6E}" type="presParOf" srcId="{AFD0197D-7556-4DC3-8FCC-C393D53502AB}" destId="{B21F92B0-D78B-45AE-8067-6C3F1779310C}" srcOrd="0" destOrd="0" presId="urn:microsoft.com/office/officeart/2005/8/layout/radial2"/>
    <dgm:cxn modelId="{3ADE5B9D-2041-40B4-87E5-915EBFC2C464}" type="presParOf" srcId="{AFD0197D-7556-4DC3-8FCC-C393D53502AB}" destId="{DB853247-9322-40EB-BDF2-2AAB2836F636}" srcOrd="1" destOrd="0" presId="urn:microsoft.com/office/officeart/2005/8/layout/radial2"/>
    <dgm:cxn modelId="{FD7607B5-034F-4B25-AFC9-7DEDAF6C8801}" type="presParOf" srcId="{202259DB-0667-415F-87D4-5203494F3392}" destId="{11C3D960-7CD5-4A4E-BB80-589E7229B432}" srcOrd="1" destOrd="0" presId="urn:microsoft.com/office/officeart/2005/8/layout/radial2"/>
    <dgm:cxn modelId="{D0F1C9AC-750A-4478-A853-576295063512}" type="presParOf" srcId="{202259DB-0667-415F-87D4-5203494F3392}" destId="{8070A378-2462-4C33-BE25-0C50094BCF59}" srcOrd="2" destOrd="0" presId="urn:microsoft.com/office/officeart/2005/8/layout/radial2"/>
    <dgm:cxn modelId="{146E2D7A-48B8-48C8-8E5F-23F1B5BD7CDC}" type="presParOf" srcId="{8070A378-2462-4C33-BE25-0C50094BCF59}" destId="{84A8F12F-790A-4E53-834B-2B6237633C1B}" srcOrd="0" destOrd="0" presId="urn:microsoft.com/office/officeart/2005/8/layout/radial2"/>
    <dgm:cxn modelId="{DAFC83B4-952B-4B0E-923A-340CCF70BCB9}" type="presParOf" srcId="{8070A378-2462-4C33-BE25-0C50094BCF59}" destId="{01291B85-2FCA-4740-9191-828BE53CCC69}" srcOrd="1" destOrd="0" presId="urn:microsoft.com/office/officeart/2005/8/layout/radial2"/>
    <dgm:cxn modelId="{0F790295-1C59-49A7-9B3E-64C82E1D286B}" type="presParOf" srcId="{202259DB-0667-415F-87D4-5203494F3392}" destId="{F136DAAE-383F-41BA-8B01-9437E9C23BFE}" srcOrd="3" destOrd="0" presId="urn:microsoft.com/office/officeart/2005/8/layout/radial2"/>
    <dgm:cxn modelId="{888EB6C0-0B31-4408-AD54-36F7A5EFE60B}" type="presParOf" srcId="{202259DB-0667-415F-87D4-5203494F3392}" destId="{F72CD47A-DDF0-4CA0-8C96-9830FF95B42E}" srcOrd="4" destOrd="0" presId="urn:microsoft.com/office/officeart/2005/8/layout/radial2"/>
    <dgm:cxn modelId="{EF84CAEB-9C6B-4A2F-A740-0D53B15D792C}" type="presParOf" srcId="{F72CD47A-DDF0-4CA0-8C96-9830FF95B42E}" destId="{7D5AFA05-7675-46EA-A3C3-C23B712E2C44}" srcOrd="0" destOrd="0" presId="urn:microsoft.com/office/officeart/2005/8/layout/radial2"/>
    <dgm:cxn modelId="{10BADE78-BF97-4897-86BF-C54E6E94B4C5}" type="presParOf" srcId="{F72CD47A-DDF0-4CA0-8C96-9830FF95B42E}" destId="{B48B1BA3-8DE4-4873-9FDB-2BD9384DB74F}" srcOrd="1" destOrd="0" presId="urn:microsoft.com/office/officeart/2005/8/layout/radial2"/>
    <dgm:cxn modelId="{876D5B59-33B6-484E-9AB7-0799C5677C1D}" type="presParOf" srcId="{202259DB-0667-415F-87D4-5203494F3392}" destId="{74DE2D2F-488B-4752-8BC3-0E461C52411C}" srcOrd="5" destOrd="0" presId="urn:microsoft.com/office/officeart/2005/8/layout/radial2"/>
    <dgm:cxn modelId="{8A1914AA-9ECD-4EB6-9051-41D76BEA0BC7}" type="presParOf" srcId="{202259DB-0667-415F-87D4-5203494F3392}" destId="{D7BCA26F-3FA8-4FE7-8D90-B411D022125A}" srcOrd="6" destOrd="0" presId="urn:microsoft.com/office/officeart/2005/8/layout/radial2"/>
    <dgm:cxn modelId="{EA548E9F-E61A-409A-8FD1-19B89F2A6161}" type="presParOf" srcId="{D7BCA26F-3FA8-4FE7-8D90-B411D022125A}" destId="{ED29A97E-D720-40AC-9FDD-54541ECC24F1}" srcOrd="0" destOrd="0" presId="urn:microsoft.com/office/officeart/2005/8/layout/radial2"/>
    <dgm:cxn modelId="{E5C8912D-2013-4E79-9360-B7F75415A26D}" type="presParOf" srcId="{D7BCA26F-3FA8-4FE7-8D90-B411D022125A}" destId="{7D7A80E2-42F4-4DB9-8BB4-75605A62192C}" srcOrd="1" destOrd="0" presId="urn:microsoft.com/office/officeart/2005/8/layout/radial2"/>
    <dgm:cxn modelId="{576D876B-BC63-46AC-85BB-87E85F9349C5}" type="presParOf" srcId="{202259DB-0667-415F-87D4-5203494F3392}" destId="{6A8B4F3E-80F2-4905-8C2A-9706F8CCB8F9}" srcOrd="7" destOrd="0" presId="urn:microsoft.com/office/officeart/2005/8/layout/radial2"/>
    <dgm:cxn modelId="{95FE600C-ABD0-485D-9432-6AC1C05388AB}" type="presParOf" srcId="{202259DB-0667-415F-87D4-5203494F3392}" destId="{04F0CBF0-91BA-4739-9426-EE2D27033E6D}" srcOrd="8" destOrd="0" presId="urn:microsoft.com/office/officeart/2005/8/layout/radial2"/>
    <dgm:cxn modelId="{CB770631-6B83-4102-AEE9-8D70C5A2FB15}" type="presParOf" srcId="{04F0CBF0-91BA-4739-9426-EE2D27033E6D}" destId="{AFEC6F1E-9207-4B8B-944B-D24CB0B84277}" srcOrd="0" destOrd="0" presId="urn:microsoft.com/office/officeart/2005/8/layout/radial2"/>
    <dgm:cxn modelId="{051BFAC9-F0D5-4376-84C3-4D40390FC6CE}" type="presParOf" srcId="{04F0CBF0-91BA-4739-9426-EE2D27033E6D}" destId="{0E6FC14B-9571-4E8D-9AF3-392F7D753C66}" srcOrd="1" destOrd="0" presId="urn:microsoft.com/office/officeart/2005/8/layout/radial2"/>
    <dgm:cxn modelId="{FA28453D-F75C-425D-B855-04AD3D5AD44C}" type="presParOf" srcId="{202259DB-0667-415F-87D4-5203494F3392}" destId="{346B2B80-7CA0-42DF-A5F0-9E654E40788D}" srcOrd="9" destOrd="0" presId="urn:microsoft.com/office/officeart/2005/8/layout/radial2"/>
    <dgm:cxn modelId="{0C1D57C7-93E0-4306-BE4C-840D5AE94688}" type="presParOf" srcId="{202259DB-0667-415F-87D4-5203494F3392}" destId="{9D4B48F3-5D93-4C06-9F64-7F0D2E7FF17C}" srcOrd="10" destOrd="0" presId="urn:microsoft.com/office/officeart/2005/8/layout/radial2"/>
    <dgm:cxn modelId="{A13D1F48-D193-4AD7-9033-B8860BE647AB}" type="presParOf" srcId="{9D4B48F3-5D93-4C06-9F64-7F0D2E7FF17C}" destId="{989FAA31-6765-4939-8423-C24FFE7D1518}" srcOrd="0" destOrd="0" presId="urn:microsoft.com/office/officeart/2005/8/layout/radial2"/>
    <dgm:cxn modelId="{49E7D44F-D8BE-4A9C-8859-1789CC606AA5}" type="presParOf" srcId="{9D4B48F3-5D93-4C06-9F64-7F0D2E7FF17C}" destId="{1356B994-6E47-4D4E-9C01-94F1552C720F}" srcOrd="1" destOrd="0" presId="urn:microsoft.com/office/officeart/2005/8/layout/radial2"/>
    <dgm:cxn modelId="{2CB2B5B9-BED8-4AAA-9CAC-CEBA88DA0F35}" type="presParOf" srcId="{202259DB-0667-415F-87D4-5203494F3392}" destId="{6794437C-F5D4-4749-831F-3D89FE7CFA82}" srcOrd="11" destOrd="0" presId="urn:microsoft.com/office/officeart/2005/8/layout/radial2"/>
    <dgm:cxn modelId="{DA91924C-03B7-40AA-8B85-376097E2FDE4}" type="presParOf" srcId="{202259DB-0667-415F-87D4-5203494F3392}" destId="{2630F655-40E5-4156-99AC-7AB63A6D1E51}" srcOrd="12" destOrd="0" presId="urn:microsoft.com/office/officeart/2005/8/layout/radial2"/>
    <dgm:cxn modelId="{7FCCDA04-8C57-4175-B28E-B378DF44EA59}" type="presParOf" srcId="{2630F655-40E5-4156-99AC-7AB63A6D1E51}" destId="{284812FD-27FC-4F8A-BC63-56C70A3A7A30}" srcOrd="0" destOrd="0" presId="urn:microsoft.com/office/officeart/2005/8/layout/radial2"/>
    <dgm:cxn modelId="{F0AD3361-FADA-4317-90E7-F20208E0E5E7}" type="presParOf" srcId="{2630F655-40E5-4156-99AC-7AB63A6D1E51}" destId="{A16F492C-3E9A-4476-B6B7-21FB54C786E5}" srcOrd="1" destOrd="0" presId="urn:microsoft.com/office/officeart/2005/8/layout/radial2"/>
    <dgm:cxn modelId="{9545FBBD-CA22-4691-8940-53E4D7C89156}" type="presParOf" srcId="{202259DB-0667-415F-87D4-5203494F3392}" destId="{7DDEBBA2-4C43-4267-8C8A-35C663487062}" srcOrd="13" destOrd="0" presId="urn:microsoft.com/office/officeart/2005/8/layout/radial2"/>
    <dgm:cxn modelId="{EFE2AFA8-0CD0-406F-9EFC-D4FFCAA1DBE8}" type="presParOf" srcId="{202259DB-0667-415F-87D4-5203494F3392}" destId="{B981839F-9158-4E8E-A30B-5BEC2F83E27F}" srcOrd="14" destOrd="0" presId="urn:microsoft.com/office/officeart/2005/8/layout/radial2"/>
    <dgm:cxn modelId="{784A6D79-CCC7-443E-A9F2-E239BCEE987D}" type="presParOf" srcId="{B981839F-9158-4E8E-A30B-5BEC2F83E27F}" destId="{E03B0C72-6204-4B47-A7E2-5F563031570F}" srcOrd="0" destOrd="0" presId="urn:microsoft.com/office/officeart/2005/8/layout/radial2"/>
    <dgm:cxn modelId="{2091A7A2-DA53-43AA-922E-8EDFBEC52DF8}" type="presParOf" srcId="{B981839F-9158-4E8E-A30B-5BEC2F83E27F}" destId="{2A68E5CB-1466-489D-8F1D-1F31419DF64B}" srcOrd="1" destOrd="0" presId="urn:microsoft.com/office/officeart/2005/8/layout/radial2"/>
  </dgm:cxnLst>
  <dgm:bg>
    <a:solidFill>
      <a:schemeClr val="bg2">
        <a:lumMod val="60000"/>
        <a:lumOff val="40000"/>
      </a:schemeClr>
    </a:solidFill>
  </dgm:bg>
  <dgm:whole>
    <a:ln>
      <a:solidFill>
        <a:schemeClr val="accent2">
          <a:lumMod val="75000"/>
        </a:schemeClr>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57BFED2-1099-46FA-B5D5-557323EC89EA}" type="doc">
      <dgm:prSet loTypeId="urn:microsoft.com/office/officeart/2005/8/layout/hList3" loCatId="list" qsTypeId="urn:microsoft.com/office/officeart/2005/8/quickstyle/simple1#21" qsCatId="simple" csTypeId="urn:microsoft.com/office/officeart/2005/8/colors/accent1_2#24" csCatId="accent1" phldr="1"/>
      <dgm:spPr/>
      <dgm:t>
        <a:bodyPr/>
        <a:lstStyle/>
        <a:p>
          <a:endParaRPr lang="en-US"/>
        </a:p>
      </dgm:t>
    </dgm:pt>
    <dgm:pt modelId="{2BA7E41D-2C50-4AD5-ADB3-7756A9006EE7}">
      <dgm:prSet phldrT="[Text]"/>
      <dgm:spPr>
        <a:solidFill>
          <a:srgbClr val="52210E"/>
        </a:solidFill>
        <a:ln>
          <a:solidFill>
            <a:schemeClr val="accent2">
              <a:lumMod val="75000"/>
            </a:schemeClr>
          </a:solidFill>
        </a:ln>
        <a:effectLst>
          <a:innerShdw blurRad="63500" dist="50800">
            <a:prstClr val="black">
              <a:alpha val="50000"/>
            </a:prstClr>
          </a:innerShdw>
        </a:effectLst>
        <a:scene3d>
          <a:camera prst="orthographicFront"/>
          <a:lightRig rig="threePt" dir="t"/>
        </a:scene3d>
        <a:sp3d>
          <a:bevelT w="152400" h="50800" prst="softRound"/>
        </a:sp3d>
      </dgm:spPr>
      <dgm:t>
        <a:bodyPr/>
        <a:lstStyle/>
        <a:p>
          <a:r>
            <a:rPr lang="en-US" i="1" dirty="0"/>
            <a:t>Patronage</a:t>
          </a:r>
          <a:r>
            <a:rPr lang="en-US" dirty="0"/>
            <a:t> comes from  the word </a:t>
          </a:r>
          <a:r>
            <a:rPr lang="en-US" i="1" dirty="0"/>
            <a:t>patron</a:t>
          </a:r>
          <a:r>
            <a:rPr lang="en-US" dirty="0"/>
            <a:t>.  In order to get a “</a:t>
          </a:r>
          <a:r>
            <a:rPr lang="en-US" i="1" dirty="0"/>
            <a:t>plum</a:t>
          </a:r>
          <a:r>
            <a:rPr lang="en-US" dirty="0"/>
            <a:t>” job, you need to have a patron.</a:t>
          </a:r>
        </a:p>
      </dgm:t>
    </dgm:pt>
    <dgm:pt modelId="{5FC333C8-A558-4556-9342-DF992484D735}" type="parTrans" cxnId="{6B673BAA-F54F-46F5-A096-415480F89DA6}">
      <dgm:prSet/>
      <dgm:spPr/>
      <dgm:t>
        <a:bodyPr/>
        <a:lstStyle/>
        <a:p>
          <a:endParaRPr lang="en-US"/>
        </a:p>
      </dgm:t>
    </dgm:pt>
    <dgm:pt modelId="{912F6734-0D5D-4AB0-AC29-3DFE71F0DBB7}" type="sibTrans" cxnId="{6B673BAA-F54F-46F5-A096-415480F89DA6}">
      <dgm:prSet/>
      <dgm:spPr/>
      <dgm:t>
        <a:bodyPr/>
        <a:lstStyle/>
        <a:p>
          <a:endParaRPr lang="en-US"/>
        </a:p>
      </dgm:t>
    </dgm:pt>
    <dgm:pt modelId="{C6A4C933-6CD9-491B-B63C-B8045CBEAA78}">
      <dgm:prSet phldrT="[Text]" custT="1"/>
      <dgm:spPr>
        <a:solidFill>
          <a:srgbClr val="9E491A"/>
        </a:solidFill>
        <a:ln>
          <a:solidFill>
            <a:schemeClr val="accent1"/>
          </a:solidFill>
        </a:ln>
        <a:effectLst>
          <a:innerShdw blurRad="114300">
            <a:prstClr val="black"/>
          </a:innerShdw>
        </a:effectLst>
      </dgm:spPr>
      <dgm:t>
        <a:bodyPr/>
        <a:lstStyle/>
        <a:p>
          <a:pPr algn="l"/>
          <a:r>
            <a:rPr lang="en-US" sz="1600" b="1" i="0" dirty="0">
              <a:latin typeface="+mn-lt"/>
            </a:rPr>
            <a:t>The Plum Book</a:t>
          </a:r>
          <a:r>
            <a:rPr lang="en-US" sz="1600" b="0" i="0" dirty="0">
              <a:latin typeface="+mn-lt"/>
            </a:rPr>
            <a:t>: this is the informal name for a publication which comes out after a Presidential election, and lists all the patronage jobs a new president can fill by discretion.</a:t>
          </a:r>
        </a:p>
      </dgm:t>
    </dgm:pt>
    <dgm:pt modelId="{9B220244-C296-4B32-B572-8C6F45E7D499}" type="parTrans" cxnId="{9F2DB0AC-0201-4F5B-92C0-3619D6A54CCA}">
      <dgm:prSet/>
      <dgm:spPr/>
      <dgm:t>
        <a:bodyPr/>
        <a:lstStyle/>
        <a:p>
          <a:endParaRPr lang="en-US"/>
        </a:p>
      </dgm:t>
    </dgm:pt>
    <dgm:pt modelId="{0A767343-DB65-4D35-A957-3798A9E83FD1}" type="sibTrans" cxnId="{9F2DB0AC-0201-4F5B-92C0-3619D6A54CCA}">
      <dgm:prSet/>
      <dgm:spPr/>
      <dgm:t>
        <a:bodyPr/>
        <a:lstStyle/>
        <a:p>
          <a:endParaRPr lang="en-US"/>
        </a:p>
      </dgm:t>
    </dgm:pt>
    <dgm:pt modelId="{FBEE43D3-DE43-4108-9715-7657C10E5886}">
      <dgm:prSet phldrT="[Text]" custT="1"/>
      <dgm:spPr>
        <a:solidFill>
          <a:srgbClr val="52210E"/>
        </a:solidFill>
        <a:ln>
          <a:solidFill>
            <a:schemeClr val="accent1"/>
          </a:solidFill>
        </a:ln>
        <a:effectLst>
          <a:innerShdw blurRad="63500" dist="50800" dir="13500000">
            <a:prstClr val="black">
              <a:alpha val="50000"/>
            </a:prstClr>
          </a:innerShdw>
        </a:effectLst>
      </dgm:spPr>
      <dgm:t>
        <a:bodyPr/>
        <a:lstStyle/>
        <a:p>
          <a:pPr algn="l"/>
          <a:r>
            <a:rPr lang="en-US" sz="1600" b="1" i="0" dirty="0">
              <a:latin typeface="+mn-lt"/>
            </a:rPr>
            <a:t>The Constitutionality of Patronage</a:t>
          </a:r>
          <a:r>
            <a:rPr lang="en-US" sz="1600" b="0" i="0" dirty="0">
              <a:latin typeface="+mn-lt"/>
            </a:rPr>
            <a:t>: In </a:t>
          </a:r>
          <a:r>
            <a:rPr lang="en-US" sz="1600" b="0" i="1" dirty="0">
              <a:latin typeface="+mn-lt"/>
            </a:rPr>
            <a:t>Rutan v. Republican Party</a:t>
          </a:r>
          <a:r>
            <a:rPr lang="en-US" sz="1600" b="0" i="0" dirty="0">
              <a:latin typeface="+mn-lt"/>
            </a:rPr>
            <a:t>, the United States Supreme Court ruled that traditional patronage is unconstitutional.  </a:t>
          </a:r>
        </a:p>
      </dgm:t>
    </dgm:pt>
    <dgm:pt modelId="{8B867F2F-DF76-41F7-BEC9-F6F7FF03D40F}" type="parTrans" cxnId="{7806C387-E8C2-40B7-AF90-9377A1B77C5D}">
      <dgm:prSet/>
      <dgm:spPr/>
      <dgm:t>
        <a:bodyPr/>
        <a:lstStyle/>
        <a:p>
          <a:endParaRPr lang="en-US"/>
        </a:p>
      </dgm:t>
    </dgm:pt>
    <dgm:pt modelId="{D2D9561A-366D-4F5D-A544-32BE5D16FDBC}" type="sibTrans" cxnId="{7806C387-E8C2-40B7-AF90-9377A1B77C5D}">
      <dgm:prSet/>
      <dgm:spPr/>
      <dgm:t>
        <a:bodyPr/>
        <a:lstStyle/>
        <a:p>
          <a:endParaRPr lang="en-US"/>
        </a:p>
      </dgm:t>
    </dgm:pt>
    <dgm:pt modelId="{A4C38CBA-7B3B-49AE-9437-DFF83F36FD97}">
      <dgm:prSet phldrT="[Text]" custT="1"/>
      <dgm:spPr>
        <a:solidFill>
          <a:srgbClr val="9E491A"/>
        </a:solidFill>
        <a:ln>
          <a:solidFill>
            <a:schemeClr val="accent1"/>
          </a:solidFill>
        </a:ln>
        <a:effectLst>
          <a:innerShdw blurRad="63500" dist="50800" dir="13500000">
            <a:prstClr val="black">
              <a:alpha val="50000"/>
            </a:prstClr>
          </a:innerShdw>
        </a:effectLst>
      </dgm:spPr>
      <dgm:t>
        <a:bodyPr/>
        <a:lstStyle/>
        <a:p>
          <a:pPr algn="l"/>
          <a:r>
            <a:rPr lang="en-US" sz="1600" b="1" i="0" dirty="0">
              <a:latin typeface="+mn-lt"/>
            </a:rPr>
            <a:t>Patronage Firings</a:t>
          </a:r>
          <a:r>
            <a:rPr lang="en-US" sz="1600" b="0" i="0" dirty="0">
              <a:latin typeface="+mn-lt"/>
            </a:rPr>
            <a:t>:  Under </a:t>
          </a:r>
          <a:r>
            <a:rPr lang="en-US" sz="1600" b="0" i="1" dirty="0">
              <a:latin typeface="+mn-lt"/>
            </a:rPr>
            <a:t>Elrod v. Burns </a:t>
          </a:r>
          <a:r>
            <a:rPr lang="en-US" sz="1600" b="0" i="0" dirty="0">
              <a:latin typeface="+mn-lt"/>
            </a:rPr>
            <a:t>the Court  forbade firings of public employees for not being supporters of the party in power, unless political affiliation was a position requirement.  </a:t>
          </a:r>
        </a:p>
      </dgm:t>
    </dgm:pt>
    <dgm:pt modelId="{00E77506-C1B6-4429-B01C-FDED62BCB3FB}" type="parTrans" cxnId="{97D961BD-838A-4D99-BB93-09717351330B}">
      <dgm:prSet/>
      <dgm:spPr/>
      <dgm:t>
        <a:bodyPr/>
        <a:lstStyle/>
        <a:p>
          <a:endParaRPr lang="en-US"/>
        </a:p>
      </dgm:t>
    </dgm:pt>
    <dgm:pt modelId="{4FCF5A43-8A57-4898-A346-BD646F80C60E}" type="sibTrans" cxnId="{97D961BD-838A-4D99-BB93-09717351330B}">
      <dgm:prSet/>
      <dgm:spPr/>
      <dgm:t>
        <a:bodyPr/>
        <a:lstStyle/>
        <a:p>
          <a:endParaRPr lang="en-US"/>
        </a:p>
      </dgm:t>
    </dgm:pt>
    <dgm:pt modelId="{A5A86256-61D4-4C9A-B75A-B4580CE30913}" type="pres">
      <dgm:prSet presAssocID="{257BFED2-1099-46FA-B5D5-557323EC89EA}" presName="composite" presStyleCnt="0">
        <dgm:presLayoutVars>
          <dgm:chMax val="1"/>
          <dgm:dir/>
          <dgm:resizeHandles val="exact"/>
        </dgm:presLayoutVars>
      </dgm:prSet>
      <dgm:spPr/>
    </dgm:pt>
    <dgm:pt modelId="{7A258EB1-242D-4163-AB8F-59CE41895D3A}" type="pres">
      <dgm:prSet presAssocID="{2BA7E41D-2C50-4AD5-ADB3-7756A9006EE7}" presName="roof" presStyleLbl="dkBgShp" presStyleIdx="0" presStyleCnt="2" custLinFactNeighborX="351" custLinFactNeighborY="-6002"/>
      <dgm:spPr/>
    </dgm:pt>
    <dgm:pt modelId="{57806AE2-0E99-4860-8F22-28F4566887C0}" type="pres">
      <dgm:prSet presAssocID="{2BA7E41D-2C50-4AD5-ADB3-7756A9006EE7}" presName="pillars" presStyleCnt="0"/>
      <dgm:spPr/>
    </dgm:pt>
    <dgm:pt modelId="{B403BE2B-3DDB-451D-BD57-32ECBC63F0F1}" type="pres">
      <dgm:prSet presAssocID="{2BA7E41D-2C50-4AD5-ADB3-7756A9006EE7}" presName="pillar1" presStyleLbl="node1" presStyleIdx="0" presStyleCnt="3">
        <dgm:presLayoutVars>
          <dgm:bulletEnabled val="1"/>
        </dgm:presLayoutVars>
      </dgm:prSet>
      <dgm:spPr/>
    </dgm:pt>
    <dgm:pt modelId="{8BCC17F6-7439-4521-9ED7-E9CF8BE8D8B6}" type="pres">
      <dgm:prSet presAssocID="{FBEE43D3-DE43-4108-9715-7657C10E5886}" presName="pillarX" presStyleLbl="node1" presStyleIdx="1" presStyleCnt="3">
        <dgm:presLayoutVars>
          <dgm:bulletEnabled val="1"/>
        </dgm:presLayoutVars>
      </dgm:prSet>
      <dgm:spPr/>
    </dgm:pt>
    <dgm:pt modelId="{9A4D80A3-0881-45B0-A5A1-7FA8AC632FC7}" type="pres">
      <dgm:prSet presAssocID="{A4C38CBA-7B3B-49AE-9437-DFF83F36FD97}" presName="pillarX" presStyleLbl="node1" presStyleIdx="2" presStyleCnt="3" custScaleY="111481" custLinFactNeighborX="119" custLinFactNeighborY="965">
        <dgm:presLayoutVars>
          <dgm:bulletEnabled val="1"/>
        </dgm:presLayoutVars>
      </dgm:prSet>
      <dgm:spPr/>
    </dgm:pt>
    <dgm:pt modelId="{2CCA87A1-99A3-4699-809C-3AB6B13848D1}" type="pres">
      <dgm:prSet presAssocID="{2BA7E41D-2C50-4AD5-ADB3-7756A9006EE7}" presName="base" presStyleLbl="dkBgShp" presStyleIdx="1" presStyleCnt="2"/>
      <dgm:spPr>
        <a:solidFill>
          <a:srgbClr val="823922"/>
        </a:solidFill>
      </dgm:spPr>
    </dgm:pt>
  </dgm:ptLst>
  <dgm:cxnLst>
    <dgm:cxn modelId="{69657217-C645-4A90-8537-31542F7DC0AF}" type="presOf" srcId="{A4C38CBA-7B3B-49AE-9437-DFF83F36FD97}" destId="{9A4D80A3-0881-45B0-A5A1-7FA8AC632FC7}" srcOrd="0" destOrd="0" presId="urn:microsoft.com/office/officeart/2005/8/layout/hList3"/>
    <dgm:cxn modelId="{A0A94D38-8B78-48A0-A76C-B80ABE745645}" type="presOf" srcId="{2BA7E41D-2C50-4AD5-ADB3-7756A9006EE7}" destId="{7A258EB1-242D-4163-AB8F-59CE41895D3A}" srcOrd="0" destOrd="0" presId="urn:microsoft.com/office/officeart/2005/8/layout/hList3"/>
    <dgm:cxn modelId="{AB681153-4E6B-421D-B243-8D0B48B0CD7D}" type="presOf" srcId="{FBEE43D3-DE43-4108-9715-7657C10E5886}" destId="{8BCC17F6-7439-4521-9ED7-E9CF8BE8D8B6}" srcOrd="0" destOrd="0" presId="urn:microsoft.com/office/officeart/2005/8/layout/hList3"/>
    <dgm:cxn modelId="{7806C387-E8C2-40B7-AF90-9377A1B77C5D}" srcId="{2BA7E41D-2C50-4AD5-ADB3-7756A9006EE7}" destId="{FBEE43D3-DE43-4108-9715-7657C10E5886}" srcOrd="1" destOrd="0" parTransId="{8B867F2F-DF76-41F7-BEC9-F6F7FF03D40F}" sibTransId="{D2D9561A-366D-4F5D-A544-32BE5D16FDBC}"/>
    <dgm:cxn modelId="{20AFA18B-FEA5-4094-9829-FCA01BEE4D18}" type="presOf" srcId="{C6A4C933-6CD9-491B-B63C-B8045CBEAA78}" destId="{B403BE2B-3DDB-451D-BD57-32ECBC63F0F1}" srcOrd="0" destOrd="0" presId="urn:microsoft.com/office/officeart/2005/8/layout/hList3"/>
    <dgm:cxn modelId="{6B673BAA-F54F-46F5-A096-415480F89DA6}" srcId="{257BFED2-1099-46FA-B5D5-557323EC89EA}" destId="{2BA7E41D-2C50-4AD5-ADB3-7756A9006EE7}" srcOrd="0" destOrd="0" parTransId="{5FC333C8-A558-4556-9342-DF992484D735}" sibTransId="{912F6734-0D5D-4AB0-AC29-3DFE71F0DBB7}"/>
    <dgm:cxn modelId="{9F2DB0AC-0201-4F5B-92C0-3619D6A54CCA}" srcId="{2BA7E41D-2C50-4AD5-ADB3-7756A9006EE7}" destId="{C6A4C933-6CD9-491B-B63C-B8045CBEAA78}" srcOrd="0" destOrd="0" parTransId="{9B220244-C296-4B32-B572-8C6F45E7D499}" sibTransId="{0A767343-DB65-4D35-A957-3798A9E83FD1}"/>
    <dgm:cxn modelId="{DCA241B4-0AE0-4526-B5A8-FAE7A6418482}" type="presOf" srcId="{257BFED2-1099-46FA-B5D5-557323EC89EA}" destId="{A5A86256-61D4-4C9A-B75A-B4580CE30913}" srcOrd="0" destOrd="0" presId="urn:microsoft.com/office/officeart/2005/8/layout/hList3"/>
    <dgm:cxn modelId="{97D961BD-838A-4D99-BB93-09717351330B}" srcId="{2BA7E41D-2C50-4AD5-ADB3-7756A9006EE7}" destId="{A4C38CBA-7B3B-49AE-9437-DFF83F36FD97}" srcOrd="2" destOrd="0" parTransId="{00E77506-C1B6-4429-B01C-FDED62BCB3FB}" sibTransId="{4FCF5A43-8A57-4898-A346-BD646F80C60E}"/>
    <dgm:cxn modelId="{642262F7-798A-4E5D-A421-8E851C07F9A8}" type="presParOf" srcId="{A5A86256-61D4-4C9A-B75A-B4580CE30913}" destId="{7A258EB1-242D-4163-AB8F-59CE41895D3A}" srcOrd="0" destOrd="0" presId="urn:microsoft.com/office/officeart/2005/8/layout/hList3"/>
    <dgm:cxn modelId="{C16983F2-7A3C-4A51-99EA-EDD4C30646FF}" type="presParOf" srcId="{A5A86256-61D4-4C9A-B75A-B4580CE30913}" destId="{57806AE2-0E99-4860-8F22-28F4566887C0}" srcOrd="1" destOrd="0" presId="urn:microsoft.com/office/officeart/2005/8/layout/hList3"/>
    <dgm:cxn modelId="{CFAE86B7-C28F-4913-B5AC-A6A85925AD13}" type="presParOf" srcId="{57806AE2-0E99-4860-8F22-28F4566887C0}" destId="{B403BE2B-3DDB-451D-BD57-32ECBC63F0F1}" srcOrd="0" destOrd="0" presId="urn:microsoft.com/office/officeart/2005/8/layout/hList3"/>
    <dgm:cxn modelId="{3C7F82F4-F792-4E20-A8C5-D10F1FFA5A9C}" type="presParOf" srcId="{57806AE2-0E99-4860-8F22-28F4566887C0}" destId="{8BCC17F6-7439-4521-9ED7-E9CF8BE8D8B6}" srcOrd="1" destOrd="0" presId="urn:microsoft.com/office/officeart/2005/8/layout/hList3"/>
    <dgm:cxn modelId="{015591B6-A1C6-4447-968F-7B622EEE9FCC}" type="presParOf" srcId="{57806AE2-0E99-4860-8F22-28F4566887C0}" destId="{9A4D80A3-0881-45B0-A5A1-7FA8AC632FC7}" srcOrd="2" destOrd="0" presId="urn:microsoft.com/office/officeart/2005/8/layout/hList3"/>
    <dgm:cxn modelId="{78FDAE04-C9F1-452D-8B58-B417E7FF4E9D}" type="presParOf" srcId="{A5A86256-61D4-4C9A-B75A-B4580CE30913}" destId="{2CCA87A1-99A3-4699-809C-3AB6B13848D1}"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F7B94E-6BF4-469A-B7E2-6F0D603F740B}">
      <dsp:nvSpPr>
        <dsp:cNvPr id="0" name=""/>
        <dsp:cNvSpPr/>
      </dsp:nvSpPr>
      <dsp:spPr>
        <a:xfrm>
          <a:off x="1" y="457207"/>
          <a:ext cx="1451074" cy="1451074"/>
        </a:xfrm>
        <a:prstGeom prst="ellipse">
          <a:avLst/>
        </a:prstGeom>
        <a:solidFill>
          <a:srgbClr val="270708">
            <a:alpha val="49804"/>
          </a:srgbClr>
        </a:solidFill>
        <a:ln w="15875" cap="flat" cmpd="sng" algn="ctr">
          <a:solidFill>
            <a:schemeClr val="accent5">
              <a:lumMod val="50000"/>
            </a:schemeClr>
          </a:solidFill>
          <a:prstDash val="solid"/>
        </a:ln>
        <a:effectLst>
          <a:reflection blurRad="6350" stA="50000" endA="300" endPos="55000" dir="5400000" sy="-100000" algn="bl" rotWithShape="0"/>
        </a:effectLst>
      </dsp:spPr>
      <dsp:style>
        <a:lnRef idx="2">
          <a:scrgbClr r="0" g="0" b="0"/>
        </a:lnRef>
        <a:fillRef idx="1">
          <a:scrgbClr r="0" g="0" b="0"/>
        </a:fillRef>
        <a:effectRef idx="0">
          <a:scrgbClr r="0" g="0" b="0"/>
        </a:effectRef>
        <a:fontRef idx="minor">
          <a:schemeClr val="tx1"/>
        </a:fontRef>
      </dsp:style>
      <dsp:txBody>
        <a:bodyPr spcFirstLastPara="0" vert="horz" wrap="square" lIns="79857" tIns="12700" rIns="79857" bIns="12700" numCol="1" spcCol="1270" anchor="ctr" anchorCtr="0">
          <a:noAutofit/>
        </a:bodyPr>
        <a:lstStyle/>
        <a:p>
          <a:pPr marL="0" lvl="0" indent="0" algn="ctr" defTabSz="444500">
            <a:lnSpc>
              <a:spcPct val="90000"/>
            </a:lnSpc>
            <a:spcBef>
              <a:spcPct val="0"/>
            </a:spcBef>
            <a:spcAft>
              <a:spcPct val="35000"/>
            </a:spcAft>
            <a:buNone/>
          </a:pPr>
          <a:r>
            <a:rPr lang="en-US" sz="1000" kern="1200" dirty="0">
              <a:solidFill>
                <a:schemeClr val="bg2">
                  <a:lumMod val="40000"/>
                  <a:lumOff val="60000"/>
                </a:schemeClr>
              </a:solidFill>
            </a:rPr>
            <a:t>RECRUITMENT</a:t>
          </a:r>
        </a:p>
      </dsp:txBody>
      <dsp:txXfrm>
        <a:off x="212506" y="669712"/>
        <a:ext cx="1026064" cy="1026064"/>
      </dsp:txXfrm>
    </dsp:sp>
    <dsp:sp modelId="{43DDFE95-EC26-4631-B77E-EA1C0E6A3C7F}">
      <dsp:nvSpPr>
        <dsp:cNvPr id="0" name=""/>
        <dsp:cNvSpPr/>
      </dsp:nvSpPr>
      <dsp:spPr>
        <a:xfrm>
          <a:off x="1161603" y="417462"/>
          <a:ext cx="1451074" cy="1451074"/>
        </a:xfrm>
        <a:prstGeom prst="ellipse">
          <a:avLst/>
        </a:prstGeom>
        <a:solidFill>
          <a:srgbClr val="270708">
            <a:alpha val="50000"/>
          </a:srgbClr>
        </a:solidFill>
        <a:ln w="15875" cap="flat" cmpd="sng" algn="ctr">
          <a:solidFill>
            <a:schemeClr val="accent5">
              <a:lumMod val="50000"/>
            </a:schemeClr>
          </a:solidFill>
          <a:prstDash val="solid"/>
        </a:ln>
        <a:effectLst>
          <a:reflection blurRad="6350" stA="50000" endA="300" endPos="55000" dir="5400000" sy="-100000" algn="bl" rotWithShape="0"/>
        </a:effectLst>
      </dsp:spPr>
      <dsp:style>
        <a:lnRef idx="2">
          <a:scrgbClr r="0" g="0" b="0"/>
        </a:lnRef>
        <a:fillRef idx="1">
          <a:scrgbClr r="0" g="0" b="0"/>
        </a:fillRef>
        <a:effectRef idx="0">
          <a:scrgbClr r="0" g="0" b="0"/>
        </a:effectRef>
        <a:fontRef idx="minor">
          <a:schemeClr val="tx1"/>
        </a:fontRef>
      </dsp:style>
      <dsp:txBody>
        <a:bodyPr spcFirstLastPara="0" vert="horz" wrap="square" lIns="79857" tIns="12700" rIns="79857" bIns="12700" numCol="1" spcCol="1270" anchor="ctr" anchorCtr="0">
          <a:noAutofit/>
        </a:bodyPr>
        <a:lstStyle/>
        <a:p>
          <a:pPr marL="0" lvl="0" indent="0" algn="ctr" defTabSz="444500">
            <a:lnSpc>
              <a:spcPct val="90000"/>
            </a:lnSpc>
            <a:spcBef>
              <a:spcPct val="0"/>
            </a:spcBef>
            <a:spcAft>
              <a:spcPct val="35000"/>
            </a:spcAft>
            <a:buNone/>
          </a:pPr>
          <a:r>
            <a:rPr lang="en-US" sz="1000" kern="1200" dirty="0">
              <a:solidFill>
                <a:schemeClr val="bg2">
                  <a:lumMod val="40000"/>
                  <a:lumOff val="60000"/>
                </a:schemeClr>
              </a:solidFill>
            </a:rPr>
            <a:t>SELECTION</a:t>
          </a:r>
        </a:p>
      </dsp:txBody>
      <dsp:txXfrm>
        <a:off x="1374108" y="629967"/>
        <a:ext cx="1026064" cy="1026064"/>
      </dsp:txXfrm>
    </dsp:sp>
    <dsp:sp modelId="{26FF6ABA-7E5D-4BE3-AE72-CB6E23E1A03D}">
      <dsp:nvSpPr>
        <dsp:cNvPr id="0" name=""/>
        <dsp:cNvSpPr/>
      </dsp:nvSpPr>
      <dsp:spPr>
        <a:xfrm>
          <a:off x="2322462" y="417462"/>
          <a:ext cx="1451074" cy="1451074"/>
        </a:xfrm>
        <a:prstGeom prst="ellipse">
          <a:avLst/>
        </a:prstGeom>
        <a:solidFill>
          <a:srgbClr val="270708">
            <a:alpha val="50000"/>
          </a:srgbClr>
        </a:solidFill>
        <a:ln w="15875" cap="flat" cmpd="sng" algn="ctr">
          <a:solidFill>
            <a:schemeClr val="accent5">
              <a:lumMod val="50000"/>
            </a:schemeClr>
          </a:solidFill>
          <a:prstDash val="solid"/>
        </a:ln>
        <a:effectLst>
          <a:reflection blurRad="6350" stA="50000" endA="300" endPos="55000" dir="5400000" sy="-100000" algn="bl" rotWithShape="0"/>
        </a:effectLst>
      </dsp:spPr>
      <dsp:style>
        <a:lnRef idx="2">
          <a:scrgbClr r="0" g="0" b="0"/>
        </a:lnRef>
        <a:fillRef idx="1">
          <a:scrgbClr r="0" g="0" b="0"/>
        </a:fillRef>
        <a:effectRef idx="0">
          <a:scrgbClr r="0" g="0" b="0"/>
        </a:effectRef>
        <a:fontRef idx="minor">
          <a:schemeClr val="tx1"/>
        </a:fontRef>
      </dsp:style>
      <dsp:txBody>
        <a:bodyPr spcFirstLastPara="0" vert="horz" wrap="square" lIns="79857" tIns="12700" rIns="79857" bIns="12700" numCol="1" spcCol="1270" anchor="ctr" anchorCtr="0">
          <a:noAutofit/>
        </a:bodyPr>
        <a:lstStyle/>
        <a:p>
          <a:pPr marL="0" lvl="0" indent="0" algn="ctr" defTabSz="444500">
            <a:lnSpc>
              <a:spcPct val="90000"/>
            </a:lnSpc>
            <a:spcBef>
              <a:spcPct val="0"/>
            </a:spcBef>
            <a:spcAft>
              <a:spcPct val="35000"/>
            </a:spcAft>
            <a:buNone/>
          </a:pPr>
          <a:r>
            <a:rPr lang="en-US" sz="1000" kern="1200" dirty="0">
              <a:solidFill>
                <a:schemeClr val="bg2">
                  <a:lumMod val="40000"/>
                  <a:lumOff val="60000"/>
                </a:schemeClr>
              </a:solidFill>
            </a:rPr>
            <a:t>RETENTION</a:t>
          </a:r>
        </a:p>
      </dsp:txBody>
      <dsp:txXfrm>
        <a:off x="2534967" y="629967"/>
        <a:ext cx="1026064" cy="1026064"/>
      </dsp:txXfrm>
    </dsp:sp>
    <dsp:sp modelId="{3B638EE5-A047-400C-A4C1-26378F59392D}">
      <dsp:nvSpPr>
        <dsp:cNvPr id="0" name=""/>
        <dsp:cNvSpPr/>
      </dsp:nvSpPr>
      <dsp:spPr>
        <a:xfrm>
          <a:off x="3505201" y="457193"/>
          <a:ext cx="1451074" cy="1451074"/>
        </a:xfrm>
        <a:prstGeom prst="ellipse">
          <a:avLst/>
        </a:prstGeom>
        <a:solidFill>
          <a:srgbClr val="270708">
            <a:alpha val="50000"/>
          </a:srgbClr>
        </a:solidFill>
        <a:ln w="15875" cap="flat" cmpd="sng" algn="ctr">
          <a:solidFill>
            <a:schemeClr val="accent5">
              <a:lumMod val="50000"/>
            </a:schemeClr>
          </a:solidFill>
          <a:prstDash val="solid"/>
        </a:ln>
        <a:effectLst>
          <a:reflection blurRad="6350" stA="50000" endA="300" endPos="55000" dir="5400000" sy="-100000" algn="bl" rotWithShape="0"/>
        </a:effectLst>
      </dsp:spPr>
      <dsp:style>
        <a:lnRef idx="2">
          <a:scrgbClr r="0" g="0" b="0"/>
        </a:lnRef>
        <a:fillRef idx="1">
          <a:scrgbClr r="0" g="0" b="0"/>
        </a:fillRef>
        <a:effectRef idx="0">
          <a:scrgbClr r="0" g="0" b="0"/>
        </a:effectRef>
        <a:fontRef idx="minor">
          <a:schemeClr val="tx1"/>
        </a:fontRef>
      </dsp:style>
      <dsp:txBody>
        <a:bodyPr spcFirstLastPara="0" vert="horz" wrap="square" lIns="79857" tIns="12700" rIns="79857" bIns="12700" numCol="1" spcCol="1270" anchor="ctr" anchorCtr="0">
          <a:noAutofit/>
        </a:bodyPr>
        <a:lstStyle/>
        <a:p>
          <a:pPr marL="0" lvl="0" indent="0" algn="ctr" defTabSz="444500">
            <a:lnSpc>
              <a:spcPct val="90000"/>
            </a:lnSpc>
            <a:spcBef>
              <a:spcPct val="0"/>
            </a:spcBef>
            <a:spcAft>
              <a:spcPct val="35000"/>
            </a:spcAft>
            <a:buNone/>
          </a:pPr>
          <a:r>
            <a:rPr lang="en-US" sz="1000" kern="1200" dirty="0">
              <a:solidFill>
                <a:schemeClr val="bg2">
                  <a:lumMod val="40000"/>
                  <a:lumOff val="60000"/>
                </a:schemeClr>
              </a:solidFill>
            </a:rPr>
            <a:t>TRAINING</a:t>
          </a:r>
        </a:p>
      </dsp:txBody>
      <dsp:txXfrm>
        <a:off x="3717706" y="669698"/>
        <a:ext cx="1026064" cy="1026064"/>
      </dsp:txXfrm>
    </dsp:sp>
    <dsp:sp modelId="{15ABEB6A-0D64-4CF6-BE79-6450FBDA01D9}">
      <dsp:nvSpPr>
        <dsp:cNvPr id="0" name=""/>
        <dsp:cNvSpPr/>
      </dsp:nvSpPr>
      <dsp:spPr>
        <a:xfrm>
          <a:off x="4644181" y="417462"/>
          <a:ext cx="1451074" cy="1451074"/>
        </a:xfrm>
        <a:prstGeom prst="ellipse">
          <a:avLst/>
        </a:prstGeom>
        <a:solidFill>
          <a:srgbClr val="270708">
            <a:alpha val="50000"/>
          </a:srgbClr>
        </a:solidFill>
        <a:ln w="15875" cap="flat" cmpd="sng" algn="ctr">
          <a:solidFill>
            <a:schemeClr val="accent5">
              <a:lumMod val="50000"/>
            </a:schemeClr>
          </a:solidFill>
          <a:prstDash val="solid"/>
        </a:ln>
        <a:effectLst>
          <a:reflection blurRad="6350" stA="50000" endA="300" endPos="55000" dir="5400000" sy="-100000" algn="bl" rotWithShape="0"/>
        </a:effectLst>
      </dsp:spPr>
      <dsp:style>
        <a:lnRef idx="2">
          <a:scrgbClr r="0" g="0" b="0"/>
        </a:lnRef>
        <a:fillRef idx="1">
          <a:scrgbClr r="0" g="0" b="0"/>
        </a:fillRef>
        <a:effectRef idx="0">
          <a:scrgbClr r="0" g="0" b="0"/>
        </a:effectRef>
        <a:fontRef idx="minor">
          <a:schemeClr val="tx1"/>
        </a:fontRef>
      </dsp:style>
      <dsp:txBody>
        <a:bodyPr spcFirstLastPara="0" vert="horz" wrap="square" lIns="79857" tIns="12700" rIns="79857" bIns="12700" numCol="1" spcCol="1270" anchor="ctr" anchorCtr="0">
          <a:noAutofit/>
        </a:bodyPr>
        <a:lstStyle/>
        <a:p>
          <a:pPr marL="0" lvl="0" indent="0" algn="ctr" defTabSz="444500">
            <a:lnSpc>
              <a:spcPct val="90000"/>
            </a:lnSpc>
            <a:spcBef>
              <a:spcPct val="0"/>
            </a:spcBef>
            <a:spcAft>
              <a:spcPct val="35000"/>
            </a:spcAft>
            <a:buNone/>
          </a:pPr>
          <a:r>
            <a:rPr lang="en-US" sz="1000" kern="1200" dirty="0">
              <a:solidFill>
                <a:schemeClr val="bg2">
                  <a:lumMod val="40000"/>
                  <a:lumOff val="60000"/>
                </a:schemeClr>
              </a:solidFill>
            </a:rPr>
            <a:t>EVALUATION</a:t>
          </a:r>
        </a:p>
      </dsp:txBody>
      <dsp:txXfrm>
        <a:off x="4856686" y="629967"/>
        <a:ext cx="1026064" cy="10260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DEBBA2-4C43-4267-8C8A-35C663487062}">
      <dsp:nvSpPr>
        <dsp:cNvPr id="0" name=""/>
        <dsp:cNvSpPr/>
      </dsp:nvSpPr>
      <dsp:spPr>
        <a:xfrm rot="3088305">
          <a:off x="1632869" y="3048649"/>
          <a:ext cx="1737791" cy="24082"/>
        </a:xfrm>
        <a:custGeom>
          <a:avLst/>
          <a:gdLst/>
          <a:ahLst/>
          <a:cxnLst/>
          <a:rect l="0" t="0" r="0" b="0"/>
          <a:pathLst>
            <a:path>
              <a:moveTo>
                <a:pt x="0" y="12041"/>
              </a:moveTo>
              <a:lnTo>
                <a:pt x="1737791" y="12041"/>
              </a:lnTo>
            </a:path>
          </a:pathLst>
        </a:custGeom>
        <a:noFill/>
        <a:ln w="15875" cap="flat" cmpd="sng" algn="ctr">
          <a:solidFill>
            <a:schemeClr val="accent2">
              <a:lumMod val="75000"/>
            </a:schemeClr>
          </a:solidFill>
          <a:prstDash val="solid"/>
        </a:ln>
        <a:effectLst/>
      </dsp:spPr>
      <dsp:style>
        <a:lnRef idx="2">
          <a:scrgbClr r="0" g="0" b="0"/>
        </a:lnRef>
        <a:fillRef idx="0">
          <a:scrgbClr r="0" g="0" b="0"/>
        </a:fillRef>
        <a:effectRef idx="0">
          <a:scrgbClr r="0" g="0" b="0"/>
        </a:effectRef>
        <a:fontRef idx="minor"/>
      </dsp:style>
    </dsp:sp>
    <dsp:sp modelId="{6794437C-F5D4-4749-831F-3D89FE7CFA82}">
      <dsp:nvSpPr>
        <dsp:cNvPr id="0" name=""/>
        <dsp:cNvSpPr/>
      </dsp:nvSpPr>
      <dsp:spPr>
        <a:xfrm rot="2074777">
          <a:off x="1869458" y="2759666"/>
          <a:ext cx="1689493" cy="24082"/>
        </a:xfrm>
        <a:custGeom>
          <a:avLst/>
          <a:gdLst/>
          <a:ahLst/>
          <a:cxnLst/>
          <a:rect l="0" t="0" r="0" b="0"/>
          <a:pathLst>
            <a:path>
              <a:moveTo>
                <a:pt x="0" y="12041"/>
              </a:moveTo>
              <a:lnTo>
                <a:pt x="1689493" y="12041"/>
              </a:lnTo>
            </a:path>
          </a:pathLst>
        </a:custGeom>
        <a:noFill/>
        <a:ln w="15875" cap="flat" cmpd="sng" algn="ctr">
          <a:solidFill>
            <a:schemeClr val="accent2">
              <a:lumMod val="75000"/>
            </a:schemeClr>
          </a:solidFill>
          <a:prstDash val="solid"/>
        </a:ln>
        <a:effectLst/>
      </dsp:spPr>
      <dsp:style>
        <a:lnRef idx="2">
          <a:scrgbClr r="0" g="0" b="0"/>
        </a:lnRef>
        <a:fillRef idx="0">
          <a:scrgbClr r="0" g="0" b="0"/>
        </a:fillRef>
        <a:effectRef idx="0">
          <a:scrgbClr r="0" g="0" b="0"/>
        </a:effectRef>
        <a:fontRef idx="minor"/>
      </dsp:style>
    </dsp:sp>
    <dsp:sp modelId="{346B2B80-7CA0-42DF-A5F0-9E654E40788D}">
      <dsp:nvSpPr>
        <dsp:cNvPr id="0" name=""/>
        <dsp:cNvSpPr/>
      </dsp:nvSpPr>
      <dsp:spPr>
        <a:xfrm rot="1035635">
          <a:off x="1979800" y="2428402"/>
          <a:ext cx="1727234" cy="24082"/>
        </a:xfrm>
        <a:custGeom>
          <a:avLst/>
          <a:gdLst/>
          <a:ahLst/>
          <a:cxnLst/>
          <a:rect l="0" t="0" r="0" b="0"/>
          <a:pathLst>
            <a:path>
              <a:moveTo>
                <a:pt x="0" y="12041"/>
              </a:moveTo>
              <a:lnTo>
                <a:pt x="1727234" y="12041"/>
              </a:lnTo>
            </a:path>
          </a:pathLst>
        </a:custGeom>
        <a:noFill/>
        <a:ln w="15875" cap="flat" cmpd="sng" algn="ctr">
          <a:solidFill>
            <a:schemeClr val="accent2">
              <a:lumMod val="75000"/>
            </a:schemeClr>
          </a:solidFill>
          <a:prstDash val="solid"/>
        </a:ln>
        <a:effectLst/>
      </dsp:spPr>
      <dsp:style>
        <a:lnRef idx="2">
          <a:scrgbClr r="0" g="0" b="0"/>
        </a:lnRef>
        <a:fillRef idx="0">
          <a:scrgbClr r="0" g="0" b="0"/>
        </a:fillRef>
        <a:effectRef idx="0">
          <a:scrgbClr r="0" g="0" b="0"/>
        </a:effectRef>
        <a:fontRef idx="minor"/>
      </dsp:style>
    </dsp:sp>
    <dsp:sp modelId="{6A8B4F3E-80F2-4905-8C2A-9706F8CCB8F9}">
      <dsp:nvSpPr>
        <dsp:cNvPr id="0" name=""/>
        <dsp:cNvSpPr/>
      </dsp:nvSpPr>
      <dsp:spPr>
        <a:xfrm rot="21499886">
          <a:off x="2018339" y="2050879"/>
          <a:ext cx="1666594" cy="24082"/>
        </a:xfrm>
        <a:custGeom>
          <a:avLst/>
          <a:gdLst/>
          <a:ahLst/>
          <a:cxnLst/>
          <a:rect l="0" t="0" r="0" b="0"/>
          <a:pathLst>
            <a:path>
              <a:moveTo>
                <a:pt x="0" y="12041"/>
              </a:moveTo>
              <a:lnTo>
                <a:pt x="1666594" y="12041"/>
              </a:lnTo>
            </a:path>
          </a:pathLst>
        </a:custGeom>
        <a:noFill/>
        <a:ln w="15875" cap="flat" cmpd="sng" algn="ctr">
          <a:solidFill>
            <a:schemeClr val="accent2">
              <a:lumMod val="75000"/>
            </a:schemeClr>
          </a:solidFill>
          <a:prstDash val="solid"/>
        </a:ln>
        <a:effectLst/>
      </dsp:spPr>
      <dsp:style>
        <a:lnRef idx="2">
          <a:scrgbClr r="0" g="0" b="0"/>
        </a:lnRef>
        <a:fillRef idx="0">
          <a:scrgbClr r="0" g="0" b="0"/>
        </a:fillRef>
        <a:effectRef idx="0">
          <a:scrgbClr r="0" g="0" b="0"/>
        </a:effectRef>
        <a:fontRef idx="minor"/>
      </dsp:style>
    </dsp:sp>
    <dsp:sp modelId="{74DE2D2F-488B-4752-8BC3-0E461C52411C}">
      <dsp:nvSpPr>
        <dsp:cNvPr id="0" name=""/>
        <dsp:cNvSpPr/>
      </dsp:nvSpPr>
      <dsp:spPr>
        <a:xfrm rot="20544470">
          <a:off x="1979028" y="1736621"/>
          <a:ext cx="1696199" cy="24082"/>
        </a:xfrm>
        <a:custGeom>
          <a:avLst/>
          <a:gdLst/>
          <a:ahLst/>
          <a:cxnLst/>
          <a:rect l="0" t="0" r="0" b="0"/>
          <a:pathLst>
            <a:path>
              <a:moveTo>
                <a:pt x="0" y="12041"/>
              </a:moveTo>
              <a:lnTo>
                <a:pt x="1696199" y="12041"/>
              </a:lnTo>
            </a:path>
          </a:pathLst>
        </a:custGeom>
        <a:noFill/>
        <a:ln w="15875" cap="flat" cmpd="sng" algn="ctr">
          <a:solidFill>
            <a:schemeClr val="accent2">
              <a:lumMod val="75000"/>
            </a:schemeClr>
          </a:solidFill>
          <a:prstDash val="solid"/>
        </a:ln>
        <a:effectLst/>
      </dsp:spPr>
      <dsp:style>
        <a:lnRef idx="2">
          <a:scrgbClr r="0" g="0" b="0"/>
        </a:lnRef>
        <a:fillRef idx="0">
          <a:scrgbClr r="0" g="0" b="0"/>
        </a:fillRef>
        <a:effectRef idx="0">
          <a:scrgbClr r="0" g="0" b="0"/>
        </a:effectRef>
        <a:fontRef idx="minor"/>
      </dsp:style>
    </dsp:sp>
    <dsp:sp modelId="{F136DAAE-383F-41BA-8B01-9437E9C23BFE}">
      <dsp:nvSpPr>
        <dsp:cNvPr id="0" name=""/>
        <dsp:cNvSpPr/>
      </dsp:nvSpPr>
      <dsp:spPr>
        <a:xfrm rot="19510531">
          <a:off x="1871082" y="1414209"/>
          <a:ext cx="1648408" cy="24082"/>
        </a:xfrm>
        <a:custGeom>
          <a:avLst/>
          <a:gdLst/>
          <a:ahLst/>
          <a:cxnLst/>
          <a:rect l="0" t="0" r="0" b="0"/>
          <a:pathLst>
            <a:path>
              <a:moveTo>
                <a:pt x="0" y="12041"/>
              </a:moveTo>
              <a:lnTo>
                <a:pt x="1648408" y="12041"/>
              </a:lnTo>
            </a:path>
          </a:pathLst>
        </a:custGeom>
        <a:noFill/>
        <a:ln w="15875" cap="flat" cmpd="sng" algn="ctr">
          <a:solidFill>
            <a:schemeClr val="accent2">
              <a:lumMod val="75000"/>
            </a:schemeClr>
          </a:solidFill>
          <a:prstDash val="solid"/>
        </a:ln>
        <a:effectLst/>
      </dsp:spPr>
      <dsp:style>
        <a:lnRef idx="2">
          <a:scrgbClr r="0" g="0" b="0"/>
        </a:lnRef>
        <a:fillRef idx="0">
          <a:scrgbClr r="0" g="0" b="0"/>
        </a:fillRef>
        <a:effectRef idx="0">
          <a:scrgbClr r="0" g="0" b="0"/>
        </a:effectRef>
        <a:fontRef idx="minor"/>
      </dsp:style>
    </dsp:sp>
    <dsp:sp modelId="{11C3D960-7CD5-4A4E-BB80-589E7229B432}">
      <dsp:nvSpPr>
        <dsp:cNvPr id="0" name=""/>
        <dsp:cNvSpPr/>
      </dsp:nvSpPr>
      <dsp:spPr>
        <a:xfrm rot="18524075">
          <a:off x="1630946" y="1107609"/>
          <a:ext cx="1770129" cy="24082"/>
        </a:xfrm>
        <a:custGeom>
          <a:avLst/>
          <a:gdLst/>
          <a:ahLst/>
          <a:cxnLst/>
          <a:rect l="0" t="0" r="0" b="0"/>
          <a:pathLst>
            <a:path>
              <a:moveTo>
                <a:pt x="0" y="12041"/>
              </a:moveTo>
              <a:lnTo>
                <a:pt x="1770129" y="12041"/>
              </a:lnTo>
            </a:path>
          </a:pathLst>
        </a:custGeom>
        <a:noFill/>
        <a:ln w="15875" cap="flat" cmpd="sng" algn="ctr">
          <a:solidFill>
            <a:schemeClr val="accent2">
              <a:lumMod val="75000"/>
            </a:schemeClr>
          </a:solidFill>
          <a:prstDash val="solid"/>
        </a:ln>
        <a:effectLst/>
      </dsp:spPr>
      <dsp:style>
        <a:lnRef idx="2">
          <a:scrgbClr r="0" g="0" b="0"/>
        </a:lnRef>
        <a:fillRef idx="0">
          <a:scrgbClr r="0" g="0" b="0"/>
        </a:fillRef>
        <a:effectRef idx="0">
          <a:scrgbClr r="0" g="0" b="0"/>
        </a:effectRef>
        <a:fontRef idx="minor"/>
      </dsp:style>
    </dsp:sp>
    <dsp:sp modelId="{DB853247-9322-40EB-BDF2-2AAB2836F636}">
      <dsp:nvSpPr>
        <dsp:cNvPr id="0" name=""/>
        <dsp:cNvSpPr/>
      </dsp:nvSpPr>
      <dsp:spPr>
        <a:xfrm>
          <a:off x="1110432" y="1687710"/>
          <a:ext cx="1245616" cy="815578"/>
        </a:xfrm>
        <a:prstGeom prst="ellipse">
          <a:avLst/>
        </a:prstGeom>
        <a:solidFill>
          <a:srgbClr val="800000"/>
        </a:soli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accent1">
              <a:hueOff val="0"/>
              <a:satOff val="0"/>
              <a:lumOff val="0"/>
              <a:alphaOff val="0"/>
              <a:shade val="30000"/>
            </a:schemeClr>
          </a:contourClr>
        </a:sp3d>
      </dsp:spPr>
      <dsp:style>
        <a:lnRef idx="0">
          <a:scrgbClr r="0" g="0" b="0"/>
        </a:lnRef>
        <a:fillRef idx="3">
          <a:scrgbClr r="0" g="0" b="0"/>
        </a:fillRef>
        <a:effectRef idx="3">
          <a:scrgbClr r="0" g="0" b="0"/>
        </a:effectRef>
        <a:fontRef idx="minor">
          <a:schemeClr val="lt1"/>
        </a:fontRef>
      </dsp:style>
    </dsp:sp>
    <dsp:sp modelId="{84A8F12F-790A-4E53-834B-2B6237633C1B}">
      <dsp:nvSpPr>
        <dsp:cNvPr id="0" name=""/>
        <dsp:cNvSpPr/>
      </dsp:nvSpPr>
      <dsp:spPr>
        <a:xfrm>
          <a:off x="2992312" y="0"/>
          <a:ext cx="451109" cy="489346"/>
        </a:xfrm>
        <a:prstGeom prst="ellipse">
          <a:avLst/>
        </a:prstGeom>
        <a:solidFill>
          <a:schemeClr val="accent5">
            <a:lumMod val="50000"/>
          </a:schemeClr>
        </a:soli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accent1">
              <a:hueOff val="0"/>
              <a:satOff val="0"/>
              <a:lumOff val="0"/>
              <a:alphaOff val="0"/>
              <a:shade val="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1</a:t>
          </a:r>
        </a:p>
      </dsp:txBody>
      <dsp:txXfrm>
        <a:off x="3058375" y="71663"/>
        <a:ext cx="318983" cy="346020"/>
      </dsp:txXfrm>
    </dsp:sp>
    <dsp:sp modelId="{7D5AFA05-7675-46EA-A3C3-C23B712E2C44}">
      <dsp:nvSpPr>
        <dsp:cNvPr id="0" name=""/>
        <dsp:cNvSpPr/>
      </dsp:nvSpPr>
      <dsp:spPr>
        <a:xfrm>
          <a:off x="3328060" y="571179"/>
          <a:ext cx="489346" cy="489346"/>
        </a:xfrm>
        <a:prstGeom prst="ellipse">
          <a:avLst/>
        </a:prstGeom>
        <a:solidFill>
          <a:schemeClr val="accent5">
            <a:lumMod val="50000"/>
          </a:schemeClr>
        </a:soli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accent1">
              <a:hueOff val="0"/>
              <a:satOff val="0"/>
              <a:lumOff val="0"/>
              <a:alphaOff val="0"/>
              <a:shade val="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2</a:t>
          </a:r>
        </a:p>
      </dsp:txBody>
      <dsp:txXfrm>
        <a:off x="3399723" y="642842"/>
        <a:ext cx="346020" cy="346020"/>
      </dsp:txXfrm>
    </dsp:sp>
    <dsp:sp modelId="{ED29A97E-D720-40AC-9FDD-54541ECC24F1}">
      <dsp:nvSpPr>
        <dsp:cNvPr id="0" name=""/>
        <dsp:cNvSpPr/>
      </dsp:nvSpPr>
      <dsp:spPr>
        <a:xfrm>
          <a:off x="3624121" y="1173710"/>
          <a:ext cx="489346" cy="489346"/>
        </a:xfrm>
        <a:prstGeom prst="ellipse">
          <a:avLst/>
        </a:prstGeom>
        <a:solidFill>
          <a:schemeClr val="accent5">
            <a:lumMod val="50000"/>
          </a:schemeClr>
        </a:soli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accent1">
              <a:hueOff val="0"/>
              <a:satOff val="0"/>
              <a:lumOff val="0"/>
              <a:alphaOff val="0"/>
              <a:shade val="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3</a:t>
          </a:r>
        </a:p>
      </dsp:txBody>
      <dsp:txXfrm>
        <a:off x="3695784" y="1245373"/>
        <a:ext cx="346020" cy="346020"/>
      </dsp:txXfrm>
    </dsp:sp>
    <dsp:sp modelId="{AFEC6F1E-9207-4B8B-944B-D24CB0B84277}">
      <dsp:nvSpPr>
        <dsp:cNvPr id="0" name=""/>
        <dsp:cNvSpPr/>
      </dsp:nvSpPr>
      <dsp:spPr>
        <a:xfrm>
          <a:off x="3684477" y="1786859"/>
          <a:ext cx="489346" cy="489346"/>
        </a:xfrm>
        <a:prstGeom prst="ellipse">
          <a:avLst/>
        </a:prstGeom>
        <a:solidFill>
          <a:schemeClr val="accent5">
            <a:lumMod val="50000"/>
          </a:schemeClr>
        </a:soli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accent1">
              <a:hueOff val="0"/>
              <a:satOff val="0"/>
              <a:lumOff val="0"/>
              <a:alphaOff val="0"/>
              <a:shade val="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4</a:t>
          </a:r>
        </a:p>
      </dsp:txBody>
      <dsp:txXfrm>
        <a:off x="3756140" y="1858522"/>
        <a:ext cx="346020" cy="346020"/>
      </dsp:txXfrm>
    </dsp:sp>
    <dsp:sp modelId="{989FAA31-6765-4939-8423-C24FFE7D1518}">
      <dsp:nvSpPr>
        <dsp:cNvPr id="0" name=""/>
        <dsp:cNvSpPr/>
      </dsp:nvSpPr>
      <dsp:spPr>
        <a:xfrm>
          <a:off x="3657123" y="2524620"/>
          <a:ext cx="489346" cy="489346"/>
        </a:xfrm>
        <a:prstGeom prst="ellipse">
          <a:avLst/>
        </a:prstGeom>
        <a:solidFill>
          <a:schemeClr val="accent5">
            <a:lumMod val="50000"/>
          </a:schemeClr>
        </a:soli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accent1">
              <a:hueOff val="0"/>
              <a:satOff val="0"/>
              <a:lumOff val="0"/>
              <a:alphaOff val="0"/>
              <a:shade val="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5</a:t>
          </a:r>
        </a:p>
      </dsp:txBody>
      <dsp:txXfrm>
        <a:off x="3728786" y="2596283"/>
        <a:ext cx="346020" cy="346020"/>
      </dsp:txXfrm>
    </dsp:sp>
    <dsp:sp modelId="{1356B994-6E47-4D4E-9C01-94F1552C720F}">
      <dsp:nvSpPr>
        <dsp:cNvPr id="0" name=""/>
        <dsp:cNvSpPr/>
      </dsp:nvSpPr>
      <dsp:spPr>
        <a:xfrm>
          <a:off x="4195404" y="2524620"/>
          <a:ext cx="734020" cy="4893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85750" lvl="1" indent="-285750" algn="l" defTabSz="1511300">
            <a:lnSpc>
              <a:spcPct val="90000"/>
            </a:lnSpc>
            <a:spcBef>
              <a:spcPct val="0"/>
            </a:spcBef>
            <a:spcAft>
              <a:spcPct val="15000"/>
            </a:spcAft>
            <a:buChar char="•"/>
          </a:pPr>
          <a:endParaRPr lang="en-US" sz="3400" kern="1200" dirty="0"/>
        </a:p>
      </dsp:txBody>
      <dsp:txXfrm>
        <a:off x="4195404" y="2524620"/>
        <a:ext cx="734020" cy="489346"/>
      </dsp:txXfrm>
    </dsp:sp>
    <dsp:sp modelId="{284812FD-27FC-4F8A-BC63-56C70A3A7A30}">
      <dsp:nvSpPr>
        <dsp:cNvPr id="0" name=""/>
        <dsp:cNvSpPr/>
      </dsp:nvSpPr>
      <dsp:spPr>
        <a:xfrm>
          <a:off x="3366493" y="3145335"/>
          <a:ext cx="489346" cy="489346"/>
        </a:xfrm>
        <a:prstGeom prst="ellipse">
          <a:avLst/>
        </a:prstGeom>
        <a:solidFill>
          <a:schemeClr val="accent5">
            <a:lumMod val="50000"/>
          </a:schemeClr>
        </a:soli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accent1">
              <a:hueOff val="0"/>
              <a:satOff val="0"/>
              <a:lumOff val="0"/>
              <a:alphaOff val="0"/>
              <a:shade val="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6</a:t>
          </a:r>
        </a:p>
      </dsp:txBody>
      <dsp:txXfrm>
        <a:off x="3438156" y="3216998"/>
        <a:ext cx="346020" cy="346020"/>
      </dsp:txXfrm>
    </dsp:sp>
    <dsp:sp modelId="{A16F492C-3E9A-4476-B6B7-21FB54C786E5}">
      <dsp:nvSpPr>
        <dsp:cNvPr id="0" name=""/>
        <dsp:cNvSpPr/>
      </dsp:nvSpPr>
      <dsp:spPr>
        <a:xfrm>
          <a:off x="3904774" y="3145335"/>
          <a:ext cx="734020" cy="4893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85750" lvl="1" indent="-285750" algn="l" defTabSz="1511300">
            <a:lnSpc>
              <a:spcPct val="90000"/>
            </a:lnSpc>
            <a:spcBef>
              <a:spcPct val="0"/>
            </a:spcBef>
            <a:spcAft>
              <a:spcPct val="15000"/>
            </a:spcAft>
            <a:buChar char="•"/>
          </a:pPr>
          <a:endParaRPr lang="en-US" sz="3400" kern="1200" dirty="0"/>
        </a:p>
      </dsp:txBody>
      <dsp:txXfrm>
        <a:off x="3904774" y="3145335"/>
        <a:ext cx="734020" cy="489346"/>
      </dsp:txXfrm>
    </dsp:sp>
    <dsp:sp modelId="{E03B0C72-6204-4B47-A7E2-5F563031570F}">
      <dsp:nvSpPr>
        <dsp:cNvPr id="0" name=""/>
        <dsp:cNvSpPr/>
      </dsp:nvSpPr>
      <dsp:spPr>
        <a:xfrm>
          <a:off x="2950734" y="3687163"/>
          <a:ext cx="489346" cy="489346"/>
        </a:xfrm>
        <a:prstGeom prst="ellipse">
          <a:avLst/>
        </a:prstGeom>
        <a:solidFill>
          <a:schemeClr val="accent5">
            <a:lumMod val="50000"/>
          </a:schemeClr>
        </a:soli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accent1">
              <a:hueOff val="0"/>
              <a:satOff val="0"/>
              <a:lumOff val="0"/>
              <a:alphaOff val="0"/>
              <a:shade val="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latin typeface="Calibri" pitchFamily="34" charset="0"/>
            </a:rPr>
            <a:t>7</a:t>
          </a:r>
        </a:p>
      </dsp:txBody>
      <dsp:txXfrm>
        <a:off x="3022397" y="3758826"/>
        <a:ext cx="346020" cy="3460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258EB1-242D-4163-AB8F-59CE41895D3A}">
      <dsp:nvSpPr>
        <dsp:cNvPr id="0" name=""/>
        <dsp:cNvSpPr/>
      </dsp:nvSpPr>
      <dsp:spPr>
        <a:xfrm>
          <a:off x="0" y="0"/>
          <a:ext cx="6777037" cy="1269682"/>
        </a:xfrm>
        <a:prstGeom prst="rect">
          <a:avLst/>
        </a:prstGeom>
        <a:solidFill>
          <a:srgbClr val="52210E"/>
        </a:solidFill>
        <a:ln>
          <a:solidFill>
            <a:schemeClr val="accent2">
              <a:lumMod val="75000"/>
            </a:schemeClr>
          </a:solidFill>
        </a:ln>
        <a:effectLst>
          <a:innerShdw blurRad="63500" dist="50800">
            <a:prstClr val="black">
              <a:alpha val="50000"/>
            </a:prstClr>
          </a:innerShdw>
        </a:effectLst>
        <a:scene3d>
          <a:camera prst="orthographicFront"/>
          <a:lightRig rig="threePt" dir="t"/>
        </a:scene3d>
        <a:sp3d>
          <a:bevelT w="152400" h="50800" prst="softRound"/>
        </a:sp3d>
      </dsp:spPr>
      <dsp:style>
        <a:lnRef idx="0">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i="1" kern="1200" dirty="0"/>
            <a:t>Patronage</a:t>
          </a:r>
          <a:r>
            <a:rPr lang="en-US" sz="2500" kern="1200" dirty="0"/>
            <a:t> comes from  the word </a:t>
          </a:r>
          <a:r>
            <a:rPr lang="en-US" sz="2500" i="1" kern="1200" dirty="0"/>
            <a:t>patron</a:t>
          </a:r>
          <a:r>
            <a:rPr lang="en-US" sz="2500" kern="1200" dirty="0"/>
            <a:t>.  In order to get a “</a:t>
          </a:r>
          <a:r>
            <a:rPr lang="en-US" sz="2500" i="1" kern="1200" dirty="0"/>
            <a:t>plum</a:t>
          </a:r>
          <a:r>
            <a:rPr lang="en-US" sz="2500" kern="1200" dirty="0"/>
            <a:t>” job, you need to have a patron.</a:t>
          </a:r>
        </a:p>
      </dsp:txBody>
      <dsp:txXfrm>
        <a:off x="0" y="0"/>
        <a:ext cx="6777037" cy="1269682"/>
      </dsp:txXfrm>
    </dsp:sp>
    <dsp:sp modelId="{B403BE2B-3DDB-451D-BD57-32ECBC63F0F1}">
      <dsp:nvSpPr>
        <dsp:cNvPr id="0" name=""/>
        <dsp:cNvSpPr/>
      </dsp:nvSpPr>
      <dsp:spPr>
        <a:xfrm>
          <a:off x="3309" y="1269682"/>
          <a:ext cx="2256806" cy="2666333"/>
        </a:xfrm>
        <a:prstGeom prst="rect">
          <a:avLst/>
        </a:prstGeom>
        <a:solidFill>
          <a:srgbClr val="9E491A"/>
        </a:solidFill>
        <a:ln w="15875" cap="flat" cmpd="sng" algn="ctr">
          <a:solidFill>
            <a:schemeClr val="accent1"/>
          </a:solidFill>
          <a:prstDash val="solid"/>
        </a:ln>
        <a:effectLst>
          <a:innerShdw blurRad="1143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i="0" kern="1200" dirty="0">
              <a:latin typeface="+mn-lt"/>
            </a:rPr>
            <a:t>The Plum Book</a:t>
          </a:r>
          <a:r>
            <a:rPr lang="en-US" sz="1600" b="0" i="0" kern="1200" dirty="0">
              <a:latin typeface="+mn-lt"/>
            </a:rPr>
            <a:t>: this is the informal name for a publication which comes out after a Presidential election, and lists all the patronage jobs a new president can fill by discretion.</a:t>
          </a:r>
        </a:p>
      </dsp:txBody>
      <dsp:txXfrm>
        <a:off x="3309" y="1269682"/>
        <a:ext cx="2256806" cy="2666333"/>
      </dsp:txXfrm>
    </dsp:sp>
    <dsp:sp modelId="{8BCC17F6-7439-4521-9ED7-E9CF8BE8D8B6}">
      <dsp:nvSpPr>
        <dsp:cNvPr id="0" name=""/>
        <dsp:cNvSpPr/>
      </dsp:nvSpPr>
      <dsp:spPr>
        <a:xfrm>
          <a:off x="2260115" y="1269682"/>
          <a:ext cx="2256806" cy="2666333"/>
        </a:xfrm>
        <a:prstGeom prst="rect">
          <a:avLst/>
        </a:prstGeom>
        <a:solidFill>
          <a:srgbClr val="52210E"/>
        </a:solidFill>
        <a:ln w="15875" cap="flat" cmpd="sng" algn="ctr">
          <a:solidFill>
            <a:schemeClr val="accent1"/>
          </a:solidFill>
          <a:prstDash val="solid"/>
        </a:ln>
        <a:effectLst>
          <a:innerShdw blurRad="63500" dist="50800" dir="13500000">
            <a:prstClr val="black">
              <a:alpha val="50000"/>
            </a:prstClr>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i="0" kern="1200" dirty="0">
              <a:latin typeface="+mn-lt"/>
            </a:rPr>
            <a:t>The Constitutionality of Patronage</a:t>
          </a:r>
          <a:r>
            <a:rPr lang="en-US" sz="1600" b="0" i="0" kern="1200" dirty="0">
              <a:latin typeface="+mn-lt"/>
            </a:rPr>
            <a:t>: In </a:t>
          </a:r>
          <a:r>
            <a:rPr lang="en-US" sz="1600" b="0" i="1" kern="1200" dirty="0">
              <a:latin typeface="+mn-lt"/>
            </a:rPr>
            <a:t>Rutan v. Republican Party</a:t>
          </a:r>
          <a:r>
            <a:rPr lang="en-US" sz="1600" b="0" i="0" kern="1200" dirty="0">
              <a:latin typeface="+mn-lt"/>
            </a:rPr>
            <a:t>, the United States Supreme Court ruled that traditional patronage is unconstitutional.  </a:t>
          </a:r>
        </a:p>
      </dsp:txBody>
      <dsp:txXfrm>
        <a:off x="2260115" y="1269682"/>
        <a:ext cx="2256806" cy="2666333"/>
      </dsp:txXfrm>
    </dsp:sp>
    <dsp:sp modelId="{9A4D80A3-0881-45B0-A5A1-7FA8AC632FC7}">
      <dsp:nvSpPr>
        <dsp:cNvPr id="0" name=""/>
        <dsp:cNvSpPr/>
      </dsp:nvSpPr>
      <dsp:spPr>
        <a:xfrm>
          <a:off x="4519607" y="1142351"/>
          <a:ext cx="2256806" cy="2972454"/>
        </a:xfrm>
        <a:prstGeom prst="rect">
          <a:avLst/>
        </a:prstGeom>
        <a:solidFill>
          <a:srgbClr val="9E491A"/>
        </a:solidFill>
        <a:ln w="15875" cap="flat" cmpd="sng" algn="ctr">
          <a:solidFill>
            <a:schemeClr val="accent1"/>
          </a:solidFill>
          <a:prstDash val="solid"/>
        </a:ln>
        <a:effectLst>
          <a:innerShdw blurRad="63500" dist="50800" dir="13500000">
            <a:prstClr val="black">
              <a:alpha val="50000"/>
            </a:prstClr>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i="0" kern="1200" dirty="0">
              <a:latin typeface="+mn-lt"/>
            </a:rPr>
            <a:t>Patronage Firings</a:t>
          </a:r>
          <a:r>
            <a:rPr lang="en-US" sz="1600" b="0" i="0" kern="1200" dirty="0">
              <a:latin typeface="+mn-lt"/>
            </a:rPr>
            <a:t>:  Under </a:t>
          </a:r>
          <a:r>
            <a:rPr lang="en-US" sz="1600" b="0" i="1" kern="1200" dirty="0">
              <a:latin typeface="+mn-lt"/>
            </a:rPr>
            <a:t>Elrod v. Burns </a:t>
          </a:r>
          <a:r>
            <a:rPr lang="en-US" sz="1600" b="0" i="0" kern="1200" dirty="0">
              <a:latin typeface="+mn-lt"/>
            </a:rPr>
            <a:t>the Court  forbade firings of public employees for not being supporters of the party in power, unless political affiliation was a position requirement.  </a:t>
          </a:r>
        </a:p>
      </dsp:txBody>
      <dsp:txXfrm>
        <a:off x="4519607" y="1142351"/>
        <a:ext cx="2256806" cy="2972454"/>
      </dsp:txXfrm>
    </dsp:sp>
    <dsp:sp modelId="{2CCA87A1-99A3-4699-809C-3AB6B13848D1}">
      <dsp:nvSpPr>
        <dsp:cNvPr id="0" name=""/>
        <dsp:cNvSpPr/>
      </dsp:nvSpPr>
      <dsp:spPr>
        <a:xfrm>
          <a:off x="0" y="3936015"/>
          <a:ext cx="6777037" cy="296259"/>
        </a:xfrm>
        <a:prstGeom prst="rect">
          <a:avLst/>
        </a:prstGeom>
        <a:solidFill>
          <a:srgbClr val="823922"/>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20">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2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155D7B3-BD41-4122-BCCE-42972EA42D64}" type="datetimeFigureOut">
              <a:rPr lang="en-US" smtClean="0"/>
              <a:t>12/12/2019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5989BBB-CFCF-4F1C-8702-A11B59D644A5}" type="slidenum">
              <a:rPr lang="en-US" smtClean="0"/>
              <a:t>‹#›</a:t>
            </a:fld>
            <a:endParaRPr lang="en-US"/>
          </a:p>
        </p:txBody>
      </p:sp>
    </p:spTree>
    <p:extLst>
      <p:ext uri="{BB962C8B-B14F-4D97-AF65-F5344CB8AC3E}">
        <p14:creationId xmlns:p14="http://schemas.microsoft.com/office/powerpoint/2010/main" val="17910502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893414A5-5303-45B1-B217-5968438BA1E4}" type="datetimeFigureOut">
              <a:rPr lang="en-US"/>
              <a:pPr>
                <a:defRPr/>
              </a:pPr>
              <a:t>12/12/2019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DAEE8F6D-11E8-475C-96AE-5982E1B4CD9D}" type="slidenum">
              <a:rPr lang="en-US"/>
              <a:pPr>
                <a:defRPr/>
              </a:pPr>
              <a:t>‹#›</a:t>
            </a:fld>
            <a:endParaRPr lang="en-US"/>
          </a:p>
        </p:txBody>
      </p:sp>
    </p:spTree>
    <p:extLst>
      <p:ext uri="{BB962C8B-B14F-4D97-AF65-F5344CB8AC3E}">
        <p14:creationId xmlns:p14="http://schemas.microsoft.com/office/powerpoint/2010/main" val="19922130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E728EED-65AB-4BDF-9F1C-39C92C08862D}" type="slidenum">
              <a:rPr lang="en-US">
                <a:cs typeface="Arial" charset="0"/>
              </a:rPr>
              <a:pPr fontAlgn="base">
                <a:spcBef>
                  <a:spcPct val="0"/>
                </a:spcBef>
                <a:spcAft>
                  <a:spcPct val="0"/>
                </a:spcAft>
              </a:pPr>
              <a:t>1</a:t>
            </a:fld>
            <a:endParaRPr lang="en-US">
              <a:cs typeface="Arial" charset="0"/>
            </a:endParaRPr>
          </a:p>
        </p:txBody>
      </p:sp>
    </p:spTree>
    <p:extLst>
      <p:ext uri="{BB962C8B-B14F-4D97-AF65-F5344CB8AC3E}">
        <p14:creationId xmlns:p14="http://schemas.microsoft.com/office/powerpoint/2010/main" val="22821101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en-US" dirty="0"/>
              <a:t>Management development is a hybrid of training and selection.</a:t>
            </a:r>
          </a:p>
          <a:p>
            <a:r>
              <a:rPr lang="en-US" altLang="en-US" dirty="0"/>
              <a:t>Any conscious effort on the part of an organization to provide a manager with the skills needed for future duties such as rotational assignments or formal education experiences constitute management development.</a:t>
            </a:r>
          </a:p>
          <a:p>
            <a:endParaRPr lang="en-US" dirty="0"/>
          </a:p>
        </p:txBody>
      </p:sp>
      <p:sp>
        <p:nvSpPr>
          <p:cNvPr id="4" name="Slide Number Placeholder 3"/>
          <p:cNvSpPr>
            <a:spLocks noGrp="1"/>
          </p:cNvSpPr>
          <p:nvPr>
            <p:ph type="sldNum" sz="quarter" idx="10"/>
          </p:nvPr>
        </p:nvSpPr>
        <p:spPr/>
        <p:txBody>
          <a:bodyPr/>
          <a:lstStyle/>
          <a:p>
            <a:pPr>
              <a:defRPr/>
            </a:pPr>
            <a:fld id="{DAEE8F6D-11E8-475C-96AE-5982E1B4CD9D}" type="slidenum">
              <a:rPr lang="en-US" smtClean="0"/>
              <a:pPr>
                <a:defRPr/>
              </a:pPr>
              <a:t>15</a:t>
            </a:fld>
            <a:endParaRPr lang="en-US"/>
          </a:p>
        </p:txBody>
      </p:sp>
    </p:spTree>
    <p:extLst>
      <p:ext uri="{BB962C8B-B14F-4D97-AF65-F5344CB8AC3E}">
        <p14:creationId xmlns:p14="http://schemas.microsoft.com/office/powerpoint/2010/main" val="14333118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en-US" dirty="0"/>
              <a:t>Management development is a hybrid of training and selection.</a:t>
            </a:r>
          </a:p>
          <a:p>
            <a:r>
              <a:rPr lang="en-US" altLang="en-US" dirty="0"/>
              <a:t>Any conscious effort on the part of an organization to provide a manager with the skills needed for future duties such as rotational assignments or formal education experiences constitute management development.</a:t>
            </a:r>
          </a:p>
          <a:p>
            <a:endParaRPr lang="en-US" dirty="0"/>
          </a:p>
        </p:txBody>
      </p:sp>
      <p:sp>
        <p:nvSpPr>
          <p:cNvPr id="4" name="Slide Number Placeholder 3"/>
          <p:cNvSpPr>
            <a:spLocks noGrp="1"/>
          </p:cNvSpPr>
          <p:nvPr>
            <p:ph type="sldNum" sz="quarter" idx="10"/>
          </p:nvPr>
        </p:nvSpPr>
        <p:spPr/>
        <p:txBody>
          <a:bodyPr/>
          <a:lstStyle/>
          <a:p>
            <a:pPr>
              <a:defRPr/>
            </a:pPr>
            <a:fld id="{DAEE8F6D-11E8-475C-96AE-5982E1B4CD9D}" type="slidenum">
              <a:rPr lang="en-US" smtClean="0"/>
              <a:pPr>
                <a:defRPr/>
              </a:pPr>
              <a:t>16</a:t>
            </a:fld>
            <a:endParaRPr lang="en-US"/>
          </a:p>
        </p:txBody>
      </p:sp>
    </p:spTree>
    <p:extLst>
      <p:ext uri="{BB962C8B-B14F-4D97-AF65-F5344CB8AC3E}">
        <p14:creationId xmlns:p14="http://schemas.microsoft.com/office/powerpoint/2010/main" val="39266402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endParaRPr lang="en-US" dirty="0"/>
          </a:p>
        </p:txBody>
      </p:sp>
      <p:sp>
        <p:nvSpPr>
          <p:cNvPr id="4" name="Slide Number Placeholder 3"/>
          <p:cNvSpPr>
            <a:spLocks noGrp="1"/>
          </p:cNvSpPr>
          <p:nvPr>
            <p:ph type="sldNum" sz="quarter" idx="10"/>
          </p:nvPr>
        </p:nvSpPr>
        <p:spPr/>
        <p:txBody>
          <a:bodyPr/>
          <a:lstStyle/>
          <a:p>
            <a:pPr>
              <a:defRPr/>
            </a:pPr>
            <a:fld id="{DAEE8F6D-11E8-475C-96AE-5982E1B4CD9D}" type="slidenum">
              <a:rPr lang="en-US" smtClean="0"/>
              <a:pPr>
                <a:defRPr/>
              </a:pPr>
              <a:t>17</a:t>
            </a:fld>
            <a:endParaRPr lang="en-US"/>
          </a:p>
        </p:txBody>
      </p:sp>
    </p:spTree>
    <p:extLst>
      <p:ext uri="{BB962C8B-B14F-4D97-AF65-F5344CB8AC3E}">
        <p14:creationId xmlns:p14="http://schemas.microsoft.com/office/powerpoint/2010/main" val="12535074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AEE8F6D-11E8-475C-96AE-5982E1B4CD9D}" type="slidenum">
              <a:rPr lang="en-US" smtClean="0"/>
              <a:pPr>
                <a:defRPr/>
              </a:pPr>
              <a:t>18</a:t>
            </a:fld>
            <a:endParaRPr lang="en-US"/>
          </a:p>
        </p:txBody>
      </p:sp>
    </p:spTree>
    <p:extLst>
      <p:ext uri="{BB962C8B-B14F-4D97-AF65-F5344CB8AC3E}">
        <p14:creationId xmlns:p14="http://schemas.microsoft.com/office/powerpoint/2010/main" val="2248054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AEE8F6D-11E8-475C-96AE-5982E1B4CD9D}" type="slidenum">
              <a:rPr lang="en-US" smtClean="0"/>
              <a:pPr>
                <a:defRPr/>
              </a:pPr>
              <a:t>20</a:t>
            </a:fld>
            <a:endParaRPr lang="en-US"/>
          </a:p>
        </p:txBody>
      </p:sp>
    </p:spTree>
    <p:extLst>
      <p:ext uri="{BB962C8B-B14F-4D97-AF65-F5344CB8AC3E}">
        <p14:creationId xmlns:p14="http://schemas.microsoft.com/office/powerpoint/2010/main" val="6941178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en-US" dirty="0"/>
              <a:t>Constitutionality of patronage.</a:t>
            </a:r>
          </a:p>
          <a:p>
            <a:pPr lvl="1"/>
            <a:r>
              <a:rPr lang="en-US" altLang="en-US" dirty="0"/>
              <a:t>Patronage unconstitutional (</a:t>
            </a:r>
            <a:r>
              <a:rPr lang="en-US" altLang="en-US" dirty="0" err="1"/>
              <a:t>Rutan</a:t>
            </a:r>
            <a:r>
              <a:rPr lang="en-US" altLang="en-US" dirty="0"/>
              <a:t> v. the Republican Party 1990).  Reality:  Still exists.</a:t>
            </a:r>
          </a:p>
          <a:p>
            <a:r>
              <a:rPr lang="en-US" altLang="en-US" dirty="0"/>
              <a:t>Veteran’s preferences.</a:t>
            </a:r>
          </a:p>
          <a:p>
            <a:pPr lvl="1"/>
            <a:r>
              <a:rPr lang="en-US" altLang="en-US" dirty="0"/>
              <a:t>First Act 1865, disability.</a:t>
            </a:r>
          </a:p>
          <a:p>
            <a:pPr lvl="1"/>
            <a:r>
              <a:rPr lang="en-US" altLang="en-US" dirty="0" err="1"/>
              <a:t>Superceded</a:t>
            </a:r>
            <a:r>
              <a:rPr lang="en-US" altLang="en-US" dirty="0"/>
              <a:t> in 1919, honorably discharged.</a:t>
            </a:r>
          </a:p>
          <a:p>
            <a:pPr lvl="1"/>
            <a:r>
              <a:rPr lang="en-US" altLang="en-US" dirty="0"/>
              <a:t>1944, five point bonus on exams.</a:t>
            </a:r>
          </a:p>
          <a:p>
            <a:endParaRPr lang="en-US" dirty="0"/>
          </a:p>
        </p:txBody>
      </p:sp>
      <p:sp>
        <p:nvSpPr>
          <p:cNvPr id="4" name="Slide Number Placeholder 3"/>
          <p:cNvSpPr>
            <a:spLocks noGrp="1"/>
          </p:cNvSpPr>
          <p:nvPr>
            <p:ph type="sldNum" sz="quarter" idx="10"/>
          </p:nvPr>
        </p:nvSpPr>
        <p:spPr/>
        <p:txBody>
          <a:bodyPr/>
          <a:lstStyle/>
          <a:p>
            <a:pPr>
              <a:defRPr/>
            </a:pPr>
            <a:fld id="{DAEE8F6D-11E8-475C-96AE-5982E1B4CD9D}" type="slidenum">
              <a:rPr lang="en-US" smtClean="0"/>
              <a:pPr>
                <a:defRPr/>
              </a:pPr>
              <a:t>21</a:t>
            </a:fld>
            <a:endParaRPr lang="en-US"/>
          </a:p>
        </p:txBody>
      </p:sp>
    </p:spTree>
    <p:extLst>
      <p:ext uri="{BB962C8B-B14F-4D97-AF65-F5344CB8AC3E}">
        <p14:creationId xmlns:p14="http://schemas.microsoft.com/office/powerpoint/2010/main" val="4890571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eaLnBrk="1" hangingPunct="1"/>
            <a:r>
              <a:rPr lang="en-US" altLang="en-US" sz="2800" dirty="0"/>
              <a:t>Reasonable people might be both optimistic and pessimistic about the role of public employee unions.</a:t>
            </a:r>
          </a:p>
          <a:p>
            <a:pPr lvl="1" eaLnBrk="1" hangingPunct="1"/>
            <a:r>
              <a:rPr lang="en-US" altLang="en-US" sz="2400" dirty="0"/>
              <a:t>Pessimistic because of the skill of public employee unions to get crippling pay raises without tradeoff increases in productivity.</a:t>
            </a:r>
          </a:p>
          <a:p>
            <a:pPr lvl="1" eaLnBrk="1" hangingPunct="1"/>
            <a:r>
              <a:rPr lang="en-US" altLang="en-US" sz="2400" dirty="0"/>
              <a:t>Optimistic because unions offer hope of replacing civil service commissions as an instrument for reform of merit and source of leadership in the fight for increased productivity.</a:t>
            </a:r>
          </a:p>
          <a:p>
            <a:endParaRPr lang="en-US" dirty="0"/>
          </a:p>
        </p:txBody>
      </p:sp>
      <p:sp>
        <p:nvSpPr>
          <p:cNvPr id="4" name="Slide Number Placeholder 3"/>
          <p:cNvSpPr>
            <a:spLocks noGrp="1"/>
          </p:cNvSpPr>
          <p:nvPr>
            <p:ph type="sldNum" sz="quarter" idx="5"/>
          </p:nvPr>
        </p:nvSpPr>
        <p:spPr/>
        <p:txBody>
          <a:bodyPr/>
          <a:lstStyle/>
          <a:p>
            <a:pPr>
              <a:defRPr/>
            </a:pPr>
            <a:fld id="{DAEE8F6D-11E8-475C-96AE-5982E1B4CD9D}" type="slidenum">
              <a:rPr lang="en-US" smtClean="0"/>
              <a:pPr>
                <a:defRPr/>
              </a:pPr>
              <a:t>22</a:t>
            </a:fld>
            <a:endParaRPr lang="en-US"/>
          </a:p>
        </p:txBody>
      </p:sp>
    </p:spTree>
    <p:extLst>
      <p:ext uri="{BB962C8B-B14F-4D97-AF65-F5344CB8AC3E}">
        <p14:creationId xmlns:p14="http://schemas.microsoft.com/office/powerpoint/2010/main" val="9235240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AEE8F6D-11E8-475C-96AE-5982E1B4CD9D}" type="slidenum">
              <a:rPr lang="en-US" smtClean="0"/>
              <a:pPr>
                <a:defRPr/>
              </a:pPr>
              <a:t>24</a:t>
            </a:fld>
            <a:endParaRPr lang="en-US"/>
          </a:p>
        </p:txBody>
      </p:sp>
    </p:spTree>
    <p:extLst>
      <p:ext uri="{BB962C8B-B14F-4D97-AF65-F5344CB8AC3E}">
        <p14:creationId xmlns:p14="http://schemas.microsoft.com/office/powerpoint/2010/main" val="33298785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lnSpc>
                <a:spcPct val="90000"/>
              </a:lnSpc>
            </a:pPr>
            <a:r>
              <a:rPr lang="en-US" altLang="en-US" dirty="0"/>
              <a:t>A strike is a mutual agreement among workers to a temporary work stoppage to obtain – or to resist – a change in their working conditions.</a:t>
            </a:r>
          </a:p>
          <a:p>
            <a:pPr eaLnBrk="1" hangingPunct="1">
              <a:lnSpc>
                <a:spcPct val="90000"/>
              </a:lnSpc>
            </a:pPr>
            <a:r>
              <a:rPr lang="en-US" altLang="en-US" dirty="0"/>
              <a:t>Considered an essential element in the collective bargaining process.</a:t>
            </a:r>
          </a:p>
          <a:p>
            <a:pPr eaLnBrk="1" hangingPunct="1">
              <a:lnSpc>
                <a:spcPct val="90000"/>
              </a:lnSpc>
            </a:pPr>
            <a:r>
              <a:rPr lang="en-US" altLang="en-US" dirty="0"/>
              <a:t>The use of strikes has declined.  Concerns about impact on unstable economy</a:t>
            </a:r>
          </a:p>
          <a:p>
            <a:pPr eaLnBrk="1" hangingPunct="1">
              <a:lnSpc>
                <a:spcPct val="90000"/>
              </a:lnSpc>
            </a:pPr>
            <a:endParaRPr lang="en-US" dirty="0"/>
          </a:p>
          <a:p>
            <a:pPr eaLnBrk="1" hangingPunct="1">
              <a:lnSpc>
                <a:spcPct val="90000"/>
              </a:lnSpc>
            </a:pPr>
            <a:r>
              <a:rPr lang="en-US" altLang="en-US" sz="1200" dirty="0"/>
              <a:t>Workers will not work after a contract has expired.</a:t>
            </a:r>
          </a:p>
          <a:p>
            <a:pPr eaLnBrk="1" hangingPunct="1">
              <a:lnSpc>
                <a:spcPct val="90000"/>
              </a:lnSpc>
            </a:pPr>
            <a:r>
              <a:rPr lang="en-US" altLang="en-US" sz="1200" dirty="0"/>
              <a:t>Union leader is often in a complicated political position.  Expectation gap.</a:t>
            </a:r>
          </a:p>
          <a:p>
            <a:pPr eaLnBrk="1" hangingPunct="1">
              <a:lnSpc>
                <a:spcPct val="90000"/>
              </a:lnSpc>
            </a:pPr>
            <a:r>
              <a:rPr lang="en-US" altLang="en-US" sz="1200" dirty="0"/>
              <a:t>A strike may be used as a political weapon against public officials.</a:t>
            </a:r>
          </a:p>
          <a:p>
            <a:pPr eaLnBrk="1" hangingPunct="1">
              <a:lnSpc>
                <a:spcPct val="90000"/>
              </a:lnSpc>
            </a:pPr>
            <a:r>
              <a:rPr lang="en-US" altLang="en-US" sz="1200" dirty="0"/>
              <a:t>Management’s efforts to provoke strikes at a time when unions are relatively weak.</a:t>
            </a:r>
          </a:p>
          <a:p>
            <a:pPr eaLnBrk="1" hangingPunct="1">
              <a:lnSpc>
                <a:spcPct val="90000"/>
              </a:lnSpc>
            </a:pPr>
            <a:r>
              <a:rPr lang="en-US" altLang="en-US" sz="1200" dirty="0"/>
              <a:t>Economic positions of the two sides.</a:t>
            </a:r>
          </a:p>
          <a:p>
            <a:pPr eaLnBrk="1" hangingPunct="1">
              <a:lnSpc>
                <a:spcPct val="90000"/>
              </a:lnSpc>
            </a:pPr>
            <a:endParaRPr lang="en-US" dirty="0"/>
          </a:p>
        </p:txBody>
      </p:sp>
      <p:sp>
        <p:nvSpPr>
          <p:cNvPr id="4" name="Slide Number Placeholder 3"/>
          <p:cNvSpPr>
            <a:spLocks noGrp="1"/>
          </p:cNvSpPr>
          <p:nvPr>
            <p:ph type="sldNum" sz="quarter" idx="10"/>
          </p:nvPr>
        </p:nvSpPr>
        <p:spPr/>
        <p:txBody>
          <a:bodyPr/>
          <a:lstStyle/>
          <a:p>
            <a:pPr>
              <a:defRPr/>
            </a:pPr>
            <a:fld id="{DAEE8F6D-11E8-475C-96AE-5982E1B4CD9D}" type="slidenum">
              <a:rPr lang="en-US" smtClean="0"/>
              <a:pPr>
                <a:defRPr/>
              </a:pPr>
              <a:t>25</a:t>
            </a:fld>
            <a:endParaRPr lang="en-US"/>
          </a:p>
        </p:txBody>
      </p:sp>
    </p:spTree>
    <p:extLst>
      <p:ext uri="{BB962C8B-B14F-4D97-AF65-F5344CB8AC3E}">
        <p14:creationId xmlns:p14="http://schemas.microsoft.com/office/powerpoint/2010/main" val="2357148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AEE8F6D-11E8-475C-96AE-5982E1B4CD9D}" type="slidenum">
              <a:rPr lang="en-US" smtClean="0"/>
              <a:pPr>
                <a:defRPr/>
              </a:pPr>
              <a:t>27</a:t>
            </a:fld>
            <a:endParaRPr lang="en-US"/>
          </a:p>
        </p:txBody>
      </p:sp>
    </p:spTree>
    <p:extLst>
      <p:ext uri="{BB962C8B-B14F-4D97-AF65-F5344CB8AC3E}">
        <p14:creationId xmlns:p14="http://schemas.microsoft.com/office/powerpoint/2010/main" val="3213465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AEE8F6D-11E8-475C-96AE-5982E1B4CD9D}" type="slidenum">
              <a:rPr lang="en-US" smtClean="0"/>
              <a:pPr>
                <a:defRPr/>
              </a:pPr>
              <a:t>2</a:t>
            </a:fld>
            <a:endParaRPr lang="en-US"/>
          </a:p>
        </p:txBody>
      </p:sp>
    </p:spTree>
    <p:extLst>
      <p:ext uri="{BB962C8B-B14F-4D97-AF65-F5344CB8AC3E}">
        <p14:creationId xmlns:p14="http://schemas.microsoft.com/office/powerpoint/2010/main" val="1258301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dirty="0">
                <a:solidFill>
                  <a:srgbClr val="000000"/>
                </a:solidFill>
              </a:rPr>
              <a:t>Compulsory arbitration </a:t>
            </a:r>
            <a:r>
              <a:rPr lang="en-US" sz="1200" dirty="0">
                <a:solidFill>
                  <a:srgbClr val="000000"/>
                </a:solidFill>
              </a:rPr>
              <a:t>is a negotiating process whereby the parties are required by law to arbitrate their dispute. Some state statutes concerning collective bargaining impasses in the public sector mandate that parties who have exhausted all other means of achieving a settlement must submit their dispute to an arbitrator. </a:t>
            </a:r>
          </a:p>
          <a:p>
            <a:endParaRPr lang="en-US" sz="1200" dirty="0">
              <a:solidFill>
                <a:srgbClr val="000000"/>
              </a:solidFill>
            </a:endParaRPr>
          </a:p>
          <a:p>
            <a:endParaRPr lang="en-US" dirty="0"/>
          </a:p>
        </p:txBody>
      </p:sp>
      <p:sp>
        <p:nvSpPr>
          <p:cNvPr id="4" name="Slide Number Placeholder 3"/>
          <p:cNvSpPr>
            <a:spLocks noGrp="1"/>
          </p:cNvSpPr>
          <p:nvPr>
            <p:ph type="sldNum" sz="quarter" idx="5"/>
          </p:nvPr>
        </p:nvSpPr>
        <p:spPr/>
        <p:txBody>
          <a:bodyPr/>
          <a:lstStyle/>
          <a:p>
            <a:pPr>
              <a:defRPr/>
            </a:pPr>
            <a:fld id="{DAEE8F6D-11E8-475C-96AE-5982E1B4CD9D}" type="slidenum">
              <a:rPr lang="en-US" smtClean="0"/>
              <a:pPr>
                <a:defRPr/>
              </a:pPr>
              <a:t>29</a:t>
            </a:fld>
            <a:endParaRPr lang="en-US"/>
          </a:p>
        </p:txBody>
      </p:sp>
    </p:spTree>
    <p:extLst>
      <p:ext uri="{BB962C8B-B14F-4D97-AF65-F5344CB8AC3E}">
        <p14:creationId xmlns:p14="http://schemas.microsoft.com/office/powerpoint/2010/main" val="13022197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AEE8F6D-11E8-475C-96AE-5982E1B4CD9D}" type="slidenum">
              <a:rPr lang="en-US" smtClean="0"/>
              <a:pPr>
                <a:defRPr/>
              </a:pPr>
              <a:t>30</a:t>
            </a:fld>
            <a:endParaRPr lang="en-US"/>
          </a:p>
        </p:txBody>
      </p:sp>
    </p:spTree>
    <p:extLst>
      <p:ext uri="{BB962C8B-B14F-4D97-AF65-F5344CB8AC3E}">
        <p14:creationId xmlns:p14="http://schemas.microsoft.com/office/powerpoint/2010/main" val="2651826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AEE8F6D-11E8-475C-96AE-5982E1B4CD9D}" type="slidenum">
              <a:rPr lang="en-US" smtClean="0"/>
              <a:pPr>
                <a:defRPr/>
              </a:pPr>
              <a:t>3</a:t>
            </a:fld>
            <a:endParaRPr lang="en-US"/>
          </a:p>
        </p:txBody>
      </p:sp>
    </p:spTree>
    <p:extLst>
      <p:ext uri="{BB962C8B-B14F-4D97-AF65-F5344CB8AC3E}">
        <p14:creationId xmlns:p14="http://schemas.microsoft.com/office/powerpoint/2010/main" val="220510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AEE8F6D-11E8-475C-96AE-5982E1B4CD9D}" type="slidenum">
              <a:rPr lang="en-US" smtClean="0"/>
              <a:pPr>
                <a:defRPr/>
              </a:pPr>
              <a:t>6</a:t>
            </a:fld>
            <a:endParaRPr lang="en-US"/>
          </a:p>
        </p:txBody>
      </p:sp>
    </p:spTree>
    <p:extLst>
      <p:ext uri="{BB962C8B-B14F-4D97-AF65-F5344CB8AC3E}">
        <p14:creationId xmlns:p14="http://schemas.microsoft.com/office/powerpoint/2010/main" val="253707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AEE8F6D-11E8-475C-96AE-5982E1B4CD9D}" type="slidenum">
              <a:rPr lang="en-US" smtClean="0"/>
              <a:pPr>
                <a:defRPr/>
              </a:pPr>
              <a:t>8</a:t>
            </a:fld>
            <a:endParaRPr lang="en-US"/>
          </a:p>
        </p:txBody>
      </p:sp>
    </p:spTree>
    <p:extLst>
      <p:ext uri="{BB962C8B-B14F-4D97-AF65-F5344CB8AC3E}">
        <p14:creationId xmlns:p14="http://schemas.microsoft.com/office/powerpoint/2010/main" val="25952927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AEE8F6D-11E8-475C-96AE-5982E1B4CD9D}" type="slidenum">
              <a:rPr lang="en-US" smtClean="0"/>
              <a:pPr>
                <a:defRPr/>
              </a:pPr>
              <a:t>9</a:t>
            </a:fld>
            <a:endParaRPr lang="en-US"/>
          </a:p>
        </p:txBody>
      </p:sp>
    </p:spTree>
    <p:extLst>
      <p:ext uri="{BB962C8B-B14F-4D97-AF65-F5344CB8AC3E}">
        <p14:creationId xmlns:p14="http://schemas.microsoft.com/office/powerpoint/2010/main" val="24211248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AEE8F6D-11E8-475C-96AE-5982E1B4CD9D}" type="slidenum">
              <a:rPr lang="en-US" smtClean="0"/>
              <a:pPr>
                <a:defRPr/>
              </a:pPr>
              <a:t>11</a:t>
            </a:fld>
            <a:endParaRPr lang="en-US"/>
          </a:p>
        </p:txBody>
      </p:sp>
    </p:spTree>
    <p:extLst>
      <p:ext uri="{BB962C8B-B14F-4D97-AF65-F5344CB8AC3E}">
        <p14:creationId xmlns:p14="http://schemas.microsoft.com/office/powerpoint/2010/main" val="1321754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AEE8F6D-11E8-475C-96AE-5982E1B4CD9D}" type="slidenum">
              <a:rPr lang="en-US" smtClean="0"/>
              <a:pPr>
                <a:defRPr/>
              </a:pPr>
              <a:t>12</a:t>
            </a:fld>
            <a:endParaRPr lang="en-US"/>
          </a:p>
        </p:txBody>
      </p:sp>
    </p:spTree>
    <p:extLst>
      <p:ext uri="{BB962C8B-B14F-4D97-AF65-F5344CB8AC3E}">
        <p14:creationId xmlns:p14="http://schemas.microsoft.com/office/powerpoint/2010/main" val="39927960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274320" fontAlgn="auto">
              <a:spcAft>
                <a:spcPts val="0"/>
              </a:spcAft>
              <a:buNone/>
            </a:pPr>
            <a:r>
              <a:rPr lang="en-US" altLang="en-US" sz="1200" dirty="0">
                <a:solidFill>
                  <a:schemeClr val="tx1"/>
                </a:solidFill>
                <a:cs typeface="Calibri" pitchFamily="34" charset="0"/>
              </a:rPr>
              <a:t>All forms of training are limited by the availability of funding.</a:t>
            </a:r>
          </a:p>
          <a:p>
            <a:pPr indent="-274320" fontAlgn="auto">
              <a:spcAft>
                <a:spcPts val="0"/>
              </a:spcAft>
              <a:buNone/>
            </a:pPr>
            <a:r>
              <a:rPr lang="en-US" altLang="en-US" sz="1200" dirty="0">
                <a:solidFill>
                  <a:schemeClr val="tx1"/>
                </a:solidFill>
                <a:cs typeface="Calibri" pitchFamily="34" charset="0"/>
              </a:rPr>
              <a:t>Remember, no statement of training accomplishment in an annual report can honestly be made unless it is supported by a sophisticated measure of evaluation</a:t>
            </a:r>
            <a:r>
              <a:rPr lang="en-US" altLang="en-US" sz="1200" b="1" dirty="0">
                <a:solidFill>
                  <a:schemeClr val="tx1"/>
                </a:solidFill>
                <a:cs typeface="Calibri" pitchFamily="34" charset="0"/>
              </a:rPr>
              <a:t>.</a:t>
            </a:r>
          </a:p>
          <a:p>
            <a:endParaRPr lang="en-US" dirty="0"/>
          </a:p>
        </p:txBody>
      </p:sp>
      <p:sp>
        <p:nvSpPr>
          <p:cNvPr id="4" name="Slide Number Placeholder 3"/>
          <p:cNvSpPr>
            <a:spLocks noGrp="1"/>
          </p:cNvSpPr>
          <p:nvPr>
            <p:ph type="sldNum" sz="quarter" idx="5"/>
          </p:nvPr>
        </p:nvSpPr>
        <p:spPr/>
        <p:txBody>
          <a:bodyPr/>
          <a:lstStyle/>
          <a:p>
            <a:pPr>
              <a:defRPr/>
            </a:pPr>
            <a:fld id="{DAEE8F6D-11E8-475C-96AE-5982E1B4CD9D}" type="slidenum">
              <a:rPr lang="en-US" smtClean="0"/>
              <a:pPr>
                <a:defRPr/>
              </a:pPr>
              <a:t>14</a:t>
            </a:fld>
            <a:endParaRPr lang="en-US"/>
          </a:p>
        </p:txBody>
      </p:sp>
    </p:spTree>
    <p:extLst>
      <p:ext uri="{BB962C8B-B14F-4D97-AF65-F5344CB8AC3E}">
        <p14:creationId xmlns:p14="http://schemas.microsoft.com/office/powerpoint/2010/main" val="1358757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42"/>
          <p:cNvGrpSpPr>
            <a:grpSpLocks/>
          </p:cNvGrpSpPr>
          <p:nvPr/>
        </p:nvGrpSpPr>
        <p:grpSpPr bwMode="auto">
          <a:xfrm>
            <a:off x="-382588" y="0"/>
            <a:ext cx="9932988" cy="6858000"/>
            <a:chOff x="-382404" y="0"/>
            <a:chExt cx="9932332" cy="6858000"/>
          </a:xfrm>
        </p:grpSpPr>
        <p:grpSp>
          <p:nvGrpSpPr>
            <p:cNvPr id="5" name="Group 44"/>
            <p:cNvGrpSpPr>
              <a:grpSpLocks/>
            </p:cNvGrpSpPr>
            <p:nvPr/>
          </p:nvGrpSpPr>
          <p:grpSpPr bwMode="auto">
            <a:xfrm>
              <a:off x="0" y="0"/>
              <a:ext cx="9144000" cy="6858000"/>
              <a:chOff x="0" y="0"/>
              <a:chExt cx="9144000" cy="6858000"/>
            </a:xfrm>
          </p:grpSpPr>
          <p:grpSp>
            <p:nvGrpSpPr>
              <p:cNvPr id="28" name="Group 4"/>
              <p:cNvGrpSpPr>
                <a:grpSpLocks/>
              </p:cNvGrpSpPr>
              <p:nvPr/>
            </p:nvGrpSpPr>
            <p:grpSpPr bwMode="auto">
              <a:xfrm>
                <a:off x="0" y="0"/>
                <a:ext cx="2514600" cy="6858000"/>
                <a:chOff x="0" y="0"/>
                <a:chExt cx="2514600" cy="6858000"/>
              </a:xfrm>
            </p:grpSpPr>
            <p:sp>
              <p:nvSpPr>
                <p:cNvPr id="40" name="Rectangle 114"/>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1"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2"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29" name="Group 5"/>
              <p:cNvGrpSpPr>
                <a:grpSpLocks/>
              </p:cNvGrpSpPr>
              <p:nvPr/>
            </p:nvGrpSpPr>
            <p:grpSpPr bwMode="auto">
              <a:xfrm>
                <a:off x="422910" y="0"/>
                <a:ext cx="2514600" cy="6858000"/>
                <a:chOff x="0" y="0"/>
                <a:chExt cx="2514600" cy="6858000"/>
              </a:xfrm>
            </p:grpSpPr>
            <p:sp>
              <p:nvSpPr>
                <p:cNvPr id="37" name="Rectangle 84"/>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8" name="Rectangle 85"/>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9" name="Rectangle 113"/>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30" name="Group 9"/>
              <p:cNvGrpSpPr>
                <a:grpSpLocks/>
              </p:cNvGrpSpPr>
              <p:nvPr/>
            </p:nvGrpSpPr>
            <p:grpSpPr bwMode="auto">
              <a:xfrm rot="10800000">
                <a:off x="6629400" y="0"/>
                <a:ext cx="2514600" cy="6858000"/>
                <a:chOff x="0" y="0"/>
                <a:chExt cx="2514600" cy="6858000"/>
              </a:xfrm>
            </p:grpSpPr>
            <p:sp>
              <p:nvSpPr>
                <p:cNvPr id="34"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5"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Rectangle 80"/>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1"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6" name="Freeform 44"/>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7"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8"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9" name="Freeform 50"/>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0" name="Freeform 51"/>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1" name="Hexagon 52"/>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Hexagon 53"/>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Hexagon 54"/>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Hexagon 55"/>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Hexagon 56"/>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Freeform 57"/>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Hexagon 58"/>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Hexagon 59"/>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Hexagon 60"/>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Hexagon 61"/>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Hexagon 62"/>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Hexagon 63"/>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Hexagon 64"/>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 name="Hexagon 65"/>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5" name="Hexagon 66"/>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6" name="Freeform 67"/>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7" name="Freeform 68"/>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43"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4" name="Rectangle 46"/>
          <p:cNvSpPr/>
          <p:nvPr/>
        </p:nvSpPr>
        <p:spPr>
          <a:xfrm>
            <a:off x="4649788" y="-22225"/>
            <a:ext cx="3505200" cy="2312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5" name="Rectangle 49"/>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6" name="Rectangle 88"/>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7" name="Date Placeholder 3"/>
          <p:cNvSpPr>
            <a:spLocks noGrp="1"/>
          </p:cNvSpPr>
          <p:nvPr>
            <p:ph type="dt" sz="half" idx="10"/>
          </p:nvPr>
        </p:nvSpPr>
        <p:spPr>
          <a:xfrm>
            <a:off x="4738688" y="1516063"/>
            <a:ext cx="2133600" cy="752475"/>
          </a:xfrm>
        </p:spPr>
        <p:txBody>
          <a:bodyPr anchor="b"/>
          <a:lstStyle>
            <a:lvl1pPr algn="l">
              <a:defRPr sz="2400" smtClean="0"/>
            </a:lvl1pPr>
          </a:lstStyle>
          <a:p>
            <a:pPr>
              <a:defRPr/>
            </a:pPr>
            <a:fld id="{40AB61C3-A8AF-4A11-8632-5E9607B4C3E4}" type="datetimeFigureOut">
              <a:rPr lang="en-US"/>
              <a:pPr>
                <a:defRPr/>
              </a:pPr>
              <a:t>12/12/2019</a:t>
            </a:fld>
            <a:endParaRPr lang="en-US" dirty="0"/>
          </a:p>
        </p:txBody>
      </p:sp>
      <p:sp>
        <p:nvSpPr>
          <p:cNvPr id="48" name="Footer Placeholder 4"/>
          <p:cNvSpPr>
            <a:spLocks noGrp="1"/>
          </p:cNvSpPr>
          <p:nvPr>
            <p:ph type="ftr" sz="quarter" idx="11"/>
          </p:nvPr>
        </p:nvSpPr>
        <p:spPr>
          <a:xfrm>
            <a:off x="5303838" y="5719763"/>
            <a:ext cx="2830512" cy="365125"/>
          </a:xfrm>
        </p:spPr>
        <p:txBody>
          <a:bodyPr>
            <a:normAutofit/>
          </a:bodyPr>
          <a:lstStyle>
            <a:lvl1pPr>
              <a:defRPr dirty="0">
                <a:solidFill>
                  <a:schemeClr val="accent1"/>
                </a:solidFill>
              </a:defRPr>
            </a:lvl1pPr>
          </a:lstStyle>
          <a:p>
            <a:pPr>
              <a:defRPr/>
            </a:pPr>
            <a:endParaRPr lang="en-US"/>
          </a:p>
        </p:txBody>
      </p:sp>
      <p:sp>
        <p:nvSpPr>
          <p:cNvPr id="49" name="Slide Number Placeholder 5"/>
          <p:cNvSpPr>
            <a:spLocks noGrp="1"/>
          </p:cNvSpPr>
          <p:nvPr>
            <p:ph type="sldNum" sz="quarter" idx="12"/>
          </p:nvPr>
        </p:nvSpPr>
        <p:spPr>
          <a:xfrm>
            <a:off x="4649788" y="5719763"/>
            <a:ext cx="642937" cy="365125"/>
          </a:xfrm>
        </p:spPr>
        <p:txBody>
          <a:bodyPr/>
          <a:lstStyle>
            <a:lvl1pPr>
              <a:defRPr smtClean="0">
                <a:solidFill>
                  <a:schemeClr val="accent1"/>
                </a:solidFill>
              </a:defRPr>
            </a:lvl1pPr>
          </a:lstStyle>
          <a:p>
            <a:pPr>
              <a:defRPr/>
            </a:pPr>
            <a:fld id="{951E93C0-4959-4065-B3BD-DCC7B3B661B6}"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FEC6C82-ECE9-489A-A4A3-523FCEF9AF8C}" type="datetimeFigureOut">
              <a:rPr lang="en-US"/>
              <a:pPr>
                <a:defRPr/>
              </a:pPr>
              <a:t>12/12/2019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94B67C8-C964-4C31-9202-D83096B5F830}"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149A5AA-392D-4F70-A9CF-C46C554CC5ED}" type="datetimeFigureOut">
              <a:rPr lang="en-US"/>
              <a:pPr>
                <a:defRPr/>
              </a:pPr>
              <a:t>12/12/2019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20CF40-453C-47D4-BF58-F5198E651DF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F5089EC2-37F5-44FA-80EF-E173A5D4668A}" type="datetimeFigureOut">
              <a:rPr lang="en-US"/>
              <a:pPr>
                <a:defRPr/>
              </a:pPr>
              <a:t>12/12/2019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50290BF-1B3C-4A5B-86CA-529C54F02C0E}"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F3FA00D-2A58-4832-B8EC-74E74DFD84D8}" type="datetimeFigureOut">
              <a:rPr lang="en-US"/>
              <a:pPr>
                <a:defRPr/>
              </a:pPr>
              <a:t>12/12/2019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E3EF678-2870-49E2-A096-DA46D8DF6ED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5"/>
          </p:nvPr>
        </p:nvSpPr>
        <p:spPr/>
        <p:txBody>
          <a:bodyPr/>
          <a:lstStyle>
            <a:lvl1pPr>
              <a:defRPr/>
            </a:lvl1pPr>
          </a:lstStyle>
          <a:p>
            <a:pPr>
              <a:defRPr/>
            </a:pPr>
            <a:fld id="{7E42B8BD-98DA-4F10-B9EB-FEB7A2DF4A68}" type="datetimeFigureOut">
              <a:rPr lang="en-US"/>
              <a:pPr>
                <a:defRPr/>
              </a:pPr>
              <a:t>12/12/2019</a:t>
            </a:fld>
            <a:endParaRPr lang="en-US" dirty="0"/>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F1F2C515-ABED-40FE-9B30-EECE4004D6C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657E5AF0-C71D-415E-A3D5-459890DC2603}" type="datetimeFigureOut">
              <a:rPr lang="en-US"/>
              <a:pPr>
                <a:defRPr/>
              </a:pPr>
              <a:t>12/12/2019</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751034A-F221-484B-94F1-A35495DB4860}"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61F1D91-0867-4DFE-ACEE-23364E7DA655}" type="datetimeFigureOut">
              <a:rPr lang="en-US"/>
              <a:pPr>
                <a:defRPr/>
              </a:pPr>
              <a:t>12/12/2019</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CD1ED09-FB84-4FBA-A6D4-1A6CB852402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3A6355D-B8B9-4FEC-8EDC-9C864E37A66C}" type="datetimeFigureOut">
              <a:rPr lang="en-US"/>
              <a:pPr>
                <a:defRPr/>
              </a:pPr>
              <a:t>12/12/2019</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45EA391-A861-48A8-9245-C83EBE79A12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83"/>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30" name="Group 5"/>
              <p:cNvGrpSpPr>
                <a:grpSpLocks/>
              </p:cNvGrpSpPr>
              <p:nvPr/>
            </p:nvGrpSpPr>
            <p:grpSpPr bwMode="auto">
              <a:xfrm>
                <a:off x="422910" y="0"/>
                <a:ext cx="2514600" cy="6858000"/>
                <a:chOff x="0" y="0"/>
                <a:chExt cx="2514600" cy="6858000"/>
              </a:xfrm>
            </p:grpSpPr>
            <p:sp>
              <p:nvSpPr>
                <p:cNvPr id="38" name="Rectangle 80"/>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9" name="Rectangle 81"/>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0" name="Rectangle 82"/>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Rectangle 79"/>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2"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7" name="Freeform 4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8"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9"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0" name="Freeform 4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1" name="Freeform 5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2" name="Hexagon 5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Hexagon 5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Hexagon 5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Hexagon 5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Hexagon 5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Freeform 58"/>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Hexagon 59"/>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Hexagon 61"/>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Hexagon 62"/>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Hexagon 63"/>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Hexagon 64"/>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Hexagon 65"/>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 name="Hexagon 66"/>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5" name="Hexagon 67"/>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6" name="Hexagon 68"/>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7" name="Freeform 69"/>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8" name="Freeform 70"/>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44"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5" name="Rectangle 56"/>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6" name="Rectangle 57"/>
          <p:cNvSpPr/>
          <p:nvPr/>
        </p:nvSpPr>
        <p:spPr>
          <a:xfrm>
            <a:off x="904875" y="601663"/>
            <a:ext cx="3562350" cy="564832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7" name="Rectangle 60"/>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4739833" y="2657434"/>
            <a:ext cx="3304572" cy="1463153"/>
          </a:xfrm>
        </p:spPr>
        <p:txBody>
          <a:bodyPr>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8" name="Date Placeholder 4"/>
          <p:cNvSpPr>
            <a:spLocks noGrp="1"/>
          </p:cNvSpPr>
          <p:nvPr>
            <p:ph type="dt" sz="half" idx="10"/>
          </p:nvPr>
        </p:nvSpPr>
        <p:spPr/>
        <p:txBody>
          <a:bodyPr/>
          <a:lstStyle>
            <a:lvl1pPr>
              <a:defRPr/>
            </a:lvl1pPr>
          </a:lstStyle>
          <a:p>
            <a:pPr>
              <a:defRPr/>
            </a:pPr>
            <a:fld id="{F20AE58A-0606-45C1-98A2-904C339F9EC0}" type="datetimeFigureOut">
              <a:rPr lang="en-US"/>
              <a:pPr>
                <a:defRPr/>
              </a:pPr>
              <a:t>12/12/2019</a:t>
            </a:fld>
            <a:endParaRPr lang="en-US" dirty="0"/>
          </a:p>
        </p:txBody>
      </p:sp>
      <p:sp>
        <p:nvSpPr>
          <p:cNvPr id="49" name="Slide Number Placeholder 6"/>
          <p:cNvSpPr>
            <a:spLocks noGrp="1"/>
          </p:cNvSpPr>
          <p:nvPr>
            <p:ph type="sldNum" sz="quarter" idx="11"/>
          </p:nvPr>
        </p:nvSpPr>
        <p:spPr/>
        <p:txBody>
          <a:bodyPr/>
          <a:lstStyle>
            <a:lvl1pPr>
              <a:defRPr/>
            </a:lvl1pPr>
          </a:lstStyle>
          <a:p>
            <a:pPr>
              <a:defRPr/>
            </a:pPr>
            <a:fld id="{699F5EF7-EEFB-4F98-925F-6C06D4A300D2}" type="slidenum">
              <a:rPr lang="en-US"/>
              <a:pPr>
                <a:defRPr/>
              </a:pPr>
              <a:t>‹#›</a:t>
            </a:fld>
            <a:endParaRPr lang="en-US" dirty="0"/>
          </a:p>
        </p:txBody>
      </p:sp>
      <p:sp>
        <p:nvSpPr>
          <p:cNvPr id="50" name="Footer Placeholder 5"/>
          <p:cNvSpPr>
            <a:spLocks noGrp="1"/>
          </p:cNvSpPr>
          <p:nvPr>
            <p:ph type="ftr" sz="quarter" idx="12"/>
          </p:nvPr>
        </p:nvSpPr>
        <p:spPr>
          <a:xfrm>
            <a:off x="4641850" y="5724525"/>
            <a:ext cx="3492500" cy="365125"/>
          </a:xfrm>
        </p:spPr>
        <p:txBody>
          <a:bodyPr>
            <a:normAutofit/>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86"/>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30" name="Group 5"/>
              <p:cNvGrpSpPr>
                <a:grpSpLocks/>
              </p:cNvGrpSpPr>
              <p:nvPr/>
            </p:nvGrpSpPr>
            <p:grpSpPr bwMode="auto">
              <a:xfrm>
                <a:off x="422910" y="0"/>
                <a:ext cx="2514600" cy="6858000"/>
                <a:chOff x="0" y="0"/>
                <a:chExt cx="2514600" cy="6858000"/>
              </a:xfrm>
            </p:grpSpPr>
            <p:sp>
              <p:nvSpPr>
                <p:cNvPr id="38" name="Rectangle 83"/>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9" name="Rectangle 84"/>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0" name="Rectangle 85"/>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80"/>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Rectangle 81"/>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Rectangle 82"/>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2" name="Rectangle 77"/>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Rectangle 78"/>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Rectangle 79"/>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7" name="Freeform 45"/>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8" name="Freeform 46"/>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9" name="Freeform 47"/>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0" name="Freeform 48"/>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1" name="Freeform 49"/>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2" name="Hexagon 50"/>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Hexagon 51"/>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Hexagon 59"/>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Hexagon 60"/>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Hexagon 61"/>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Freeform 62"/>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Hexagon 63"/>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Hexagon 64"/>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Hexagon 65"/>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Hexagon 66"/>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Hexagon 67"/>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Hexagon 68"/>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 name="Hexagon 69"/>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5" name="Hexagon 70"/>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6" name="Hexagon 71"/>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7" name="Freeform 72"/>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8" name="Freeform 73"/>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44" name="Rectangle 9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5" name="Rectangle 10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6" name="Rectangle 101"/>
          <p:cNvSpPr/>
          <p:nvPr/>
        </p:nvSpPr>
        <p:spPr>
          <a:xfrm>
            <a:off x="904875" y="601663"/>
            <a:ext cx="3562350" cy="564832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7" name="Rectangle 104"/>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4734424" y="2660904"/>
            <a:ext cx="3300984" cy="1463040"/>
          </a:xfrm>
        </p:spPr>
        <p:txBody>
          <a:bodyPr>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rtlCol="0">
            <a:normAutofit/>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8" name="Date Placeholder 4"/>
          <p:cNvSpPr>
            <a:spLocks noGrp="1"/>
          </p:cNvSpPr>
          <p:nvPr>
            <p:ph type="dt" sz="half" idx="10"/>
          </p:nvPr>
        </p:nvSpPr>
        <p:spPr/>
        <p:txBody>
          <a:bodyPr/>
          <a:lstStyle>
            <a:lvl1pPr>
              <a:defRPr/>
            </a:lvl1pPr>
          </a:lstStyle>
          <a:p>
            <a:pPr>
              <a:defRPr/>
            </a:pPr>
            <a:fld id="{A25E8908-9436-40EA-8124-728B8B62F886}" type="datetimeFigureOut">
              <a:rPr lang="en-US"/>
              <a:pPr>
                <a:defRPr/>
              </a:pPr>
              <a:t>12/12/2019</a:t>
            </a:fld>
            <a:endParaRPr lang="en-US" dirty="0"/>
          </a:p>
        </p:txBody>
      </p:sp>
      <p:sp>
        <p:nvSpPr>
          <p:cNvPr id="49" name="Footer Placeholder 5"/>
          <p:cNvSpPr>
            <a:spLocks noGrp="1"/>
          </p:cNvSpPr>
          <p:nvPr>
            <p:ph type="ftr" sz="quarter" idx="11"/>
          </p:nvPr>
        </p:nvSpPr>
        <p:spPr>
          <a:xfrm>
            <a:off x="4641850" y="5724525"/>
            <a:ext cx="3492500" cy="365125"/>
          </a:xfrm>
        </p:spPr>
        <p:txBody>
          <a:bodyPr>
            <a:normAutofit/>
          </a:bodyPr>
          <a:lstStyle>
            <a:lvl1pPr>
              <a:defRPr/>
            </a:lvl1pPr>
          </a:lstStyle>
          <a:p>
            <a:pPr>
              <a:defRPr/>
            </a:pPr>
            <a:endParaRPr lang="en-US"/>
          </a:p>
        </p:txBody>
      </p:sp>
      <p:sp>
        <p:nvSpPr>
          <p:cNvPr id="50" name="Slide Number Placeholder 6"/>
          <p:cNvSpPr>
            <a:spLocks noGrp="1"/>
          </p:cNvSpPr>
          <p:nvPr>
            <p:ph type="sldNum" sz="quarter" idx="12"/>
          </p:nvPr>
        </p:nvSpPr>
        <p:spPr/>
        <p:txBody>
          <a:bodyPr/>
          <a:lstStyle>
            <a:lvl1pPr>
              <a:defRPr/>
            </a:lvl1pPr>
          </a:lstStyle>
          <a:p>
            <a:pPr>
              <a:defRPr/>
            </a:pPr>
            <a:fld id="{5B129CBE-315A-43AE-AFA1-71B1D0D4DA4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026" name="Group 41"/>
          <p:cNvGrpSpPr>
            <a:grpSpLocks/>
          </p:cNvGrpSpPr>
          <p:nvPr/>
        </p:nvGrpSpPr>
        <p:grpSpPr bwMode="auto">
          <a:xfrm>
            <a:off x="-304800" y="0"/>
            <a:ext cx="9932988" cy="6858000"/>
            <a:chOff x="-382404" y="0"/>
            <a:chExt cx="9932332" cy="6858000"/>
          </a:xfrm>
        </p:grpSpPr>
        <p:grpSp>
          <p:nvGrpSpPr>
            <p:cNvPr id="1035" name="Group 44"/>
            <p:cNvGrpSpPr>
              <a:grpSpLocks/>
            </p:cNvGrpSpPr>
            <p:nvPr/>
          </p:nvGrpSpPr>
          <p:grpSpPr bwMode="auto">
            <a:xfrm>
              <a:off x="0" y="0"/>
              <a:ext cx="9144000" cy="6858000"/>
              <a:chOff x="0" y="0"/>
              <a:chExt cx="9144000" cy="6858000"/>
            </a:xfrm>
          </p:grpSpPr>
          <p:grpSp>
            <p:nvGrpSpPr>
              <p:cNvPr id="1058" name="Group 4"/>
              <p:cNvGrpSpPr>
                <a:grpSpLocks/>
              </p:cNvGrpSpPr>
              <p:nvPr/>
            </p:nvGrpSpPr>
            <p:grpSpPr bwMode="auto">
              <a:xfrm>
                <a:off x="0" y="0"/>
                <a:ext cx="2514600" cy="6858000"/>
                <a:chOff x="0" y="0"/>
                <a:chExt cx="2514600" cy="6858000"/>
              </a:xfrm>
            </p:grpSpPr>
            <p:sp>
              <p:nvSpPr>
                <p:cNvPr id="113" name="Rectangle 112"/>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4"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5"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1059" name="Group 5"/>
              <p:cNvGrpSpPr>
                <a:grpSpLocks/>
              </p:cNvGrpSpPr>
              <p:nvPr/>
            </p:nvGrpSpPr>
            <p:grpSpPr bwMode="auto">
              <a:xfrm>
                <a:off x="422910" y="0"/>
                <a:ext cx="2514600" cy="6858000"/>
                <a:chOff x="0" y="0"/>
                <a:chExt cx="2514600" cy="6858000"/>
              </a:xfrm>
            </p:grpSpPr>
            <p:sp>
              <p:nvSpPr>
                <p:cNvPr id="110" name="Rectangle 109"/>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1" name="Rectangle 110"/>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2" name="Rectangle 111"/>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1060" name="Group 9"/>
              <p:cNvGrpSpPr>
                <a:grpSpLocks/>
              </p:cNvGrpSpPr>
              <p:nvPr/>
            </p:nvGrpSpPr>
            <p:grpSpPr bwMode="auto">
              <a:xfrm rot="10800000">
                <a:off x="6629400" y="0"/>
                <a:ext cx="2514600" cy="6858000"/>
                <a:chOff x="0" y="0"/>
                <a:chExt cx="2514600" cy="6858000"/>
              </a:xfrm>
            </p:grpSpPr>
            <p:sp>
              <p:nvSpPr>
                <p:cNvPr id="107" name="Rectangle 106"/>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8" name="Rectangle 107"/>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9" name="Rectangle 108"/>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04" name="Rectangle 103"/>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5" name="Rectangle 104"/>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6" name="Rectangle 105"/>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44" name="Freeform 43"/>
            <p:cNvSpPr/>
            <p:nvPr/>
          </p:nvSpPr>
          <p:spPr>
            <a:xfrm>
              <a:off x="-12540" y="5035550"/>
              <a:ext cx="9144983"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45" name="Freeform 44"/>
            <p:cNvSpPr/>
            <p:nvPr/>
          </p:nvSpPr>
          <p:spPr>
            <a:xfrm>
              <a:off x="-12540" y="3467100"/>
              <a:ext cx="9144983"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46" name="Freeform 45"/>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47" name="Freeform 46"/>
            <p:cNvSpPr/>
            <p:nvPr/>
          </p:nvSpPr>
          <p:spPr>
            <a:xfrm>
              <a:off x="-12540" y="5284788"/>
              <a:ext cx="9144983"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49" name="Freeform 48"/>
            <p:cNvSpPr/>
            <p:nvPr/>
          </p:nvSpPr>
          <p:spPr>
            <a:xfrm>
              <a:off x="2136793" y="5132388"/>
              <a:ext cx="6982951"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50" name="Hexagon 49"/>
            <p:cNvSpPr/>
            <p:nvPr/>
          </p:nvSpPr>
          <p:spPr>
            <a:xfrm rot="1800000">
              <a:off x="2995573" y="2859088"/>
              <a:ext cx="1601682"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1" name="Hexagon 50"/>
            <p:cNvSpPr/>
            <p:nvPr/>
          </p:nvSpPr>
          <p:spPr>
            <a:xfrm rot="1800000">
              <a:off x="3719425"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2" name="Hexagon 51"/>
            <p:cNvSpPr/>
            <p:nvPr/>
          </p:nvSpPr>
          <p:spPr>
            <a:xfrm rot="1800000">
              <a:off x="3728949" y="15922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3" name="Hexagon 52"/>
            <p:cNvSpPr/>
            <p:nvPr/>
          </p:nvSpPr>
          <p:spPr>
            <a:xfrm rot="1800000">
              <a:off x="2976524" y="325438"/>
              <a:ext cx="1601682"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4" name="Hexagon 53"/>
            <p:cNvSpPr/>
            <p:nvPr/>
          </p:nvSpPr>
          <p:spPr>
            <a:xfrm rot="1800000">
              <a:off x="4462326" y="5383213"/>
              <a:ext cx="1601682"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5" name="Freeform 54"/>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6" name="Hexagon 55"/>
            <p:cNvSpPr/>
            <p:nvPr/>
          </p:nvSpPr>
          <p:spPr>
            <a:xfrm rot="1800000">
              <a:off x="23969" y="540226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7" name="Hexagon 56"/>
            <p:cNvSpPr/>
            <p:nvPr/>
          </p:nvSpPr>
          <p:spPr>
            <a:xfrm rot="1800000">
              <a:off x="52542" y="28495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8" name="Hexagon 57"/>
            <p:cNvSpPr/>
            <p:nvPr/>
          </p:nvSpPr>
          <p:spPr>
            <a:xfrm rot="1800000">
              <a:off x="776394"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9" name="Hexagon 58"/>
            <p:cNvSpPr/>
            <p:nvPr/>
          </p:nvSpPr>
          <p:spPr>
            <a:xfrm rot="1800000">
              <a:off x="1509771" y="54117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0" name="Hexagon 59"/>
            <p:cNvSpPr/>
            <p:nvPr/>
          </p:nvSpPr>
          <p:spPr>
            <a:xfrm rot="1800000">
              <a:off x="1528820" y="2859088"/>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5" name="Hexagon 94"/>
            <p:cNvSpPr/>
            <p:nvPr/>
          </p:nvSpPr>
          <p:spPr>
            <a:xfrm rot="1800000">
              <a:off x="795443" y="15636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6" name="Hexagon 95"/>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7" name="Hexagon 96"/>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8" name="Hexagon 97"/>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9" name="Freeform 98"/>
            <p:cNvSpPr/>
            <p:nvPr/>
          </p:nvSpPr>
          <p:spPr>
            <a:xfrm rot="1800000">
              <a:off x="8306997" y="4056063"/>
              <a:ext cx="1242931"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0" name="Freeform 99"/>
            <p:cNvSpPr/>
            <p:nvPr/>
          </p:nvSpPr>
          <p:spPr>
            <a:xfrm rot="1800000">
              <a:off x="8306997"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66" name="Rectangle 65"/>
          <p:cNvSpPr/>
          <p:nvPr/>
        </p:nvSpPr>
        <p:spPr>
          <a:xfrm>
            <a:off x="457200" y="304800"/>
            <a:ext cx="8229600" cy="618648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0" name="Rectangle 69"/>
          <p:cNvSpPr/>
          <p:nvPr/>
        </p:nvSpPr>
        <p:spPr>
          <a:xfrm>
            <a:off x="4560888" y="-22225"/>
            <a:ext cx="3679825" cy="700088"/>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1" name="Rectangle 7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0" name="Title Placeholder 1"/>
          <p:cNvSpPr>
            <a:spLocks noGrp="1"/>
          </p:cNvSpPr>
          <p:nvPr>
            <p:ph type="title"/>
          </p:nvPr>
        </p:nvSpPr>
        <p:spPr bwMode="auto">
          <a:xfrm>
            <a:off x="1042988" y="1027113"/>
            <a:ext cx="702468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31" name="Text Placeholder 2"/>
          <p:cNvSpPr>
            <a:spLocks noGrp="1"/>
          </p:cNvSpPr>
          <p:nvPr>
            <p:ph type="body" idx="1"/>
          </p:nvPr>
        </p:nvSpPr>
        <p:spPr bwMode="auto">
          <a:xfrm>
            <a:off x="1042988" y="2324100"/>
            <a:ext cx="6777037" cy="3508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997575" y="223838"/>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rgbClr val="FEFEFE"/>
                </a:solidFill>
                <a:latin typeface="+mn-lt"/>
                <a:cs typeface="+mn-cs"/>
              </a:defRPr>
            </a:lvl1pPr>
          </a:lstStyle>
          <a:p>
            <a:pPr>
              <a:defRPr/>
            </a:pPr>
            <a:fld id="{FD72D3E5-8B44-41B1-94DF-7BF162527B10}" type="datetimeFigureOut">
              <a:rPr lang="en-US"/>
              <a:pPr>
                <a:defRPr/>
              </a:pPr>
              <a:t>12/12/2019</a:t>
            </a:fld>
            <a:endParaRPr lang="en-US" dirty="0"/>
          </a:p>
        </p:txBody>
      </p:sp>
      <p:sp>
        <p:nvSpPr>
          <p:cNvPr id="5" name="Footer Placeholder 4"/>
          <p:cNvSpPr>
            <a:spLocks noGrp="1"/>
          </p:cNvSpPr>
          <p:nvPr>
            <p:ph type="ftr" sz="quarter" idx="3"/>
          </p:nvPr>
        </p:nvSpPr>
        <p:spPr>
          <a:xfrm>
            <a:off x="4641850" y="5851525"/>
            <a:ext cx="3502025" cy="365125"/>
          </a:xfrm>
          <a:prstGeom prst="rect">
            <a:avLst/>
          </a:prstGeom>
        </p:spPr>
        <p:txBody>
          <a:bodyPr vert="horz" lIns="91440" tIns="45720" rIns="91440" bIns="45720" rtlCol="0" anchor="ctr"/>
          <a:lstStyle>
            <a:lvl1pPr algn="r" fontAlgn="auto">
              <a:spcBef>
                <a:spcPts val="0"/>
              </a:spcBef>
              <a:spcAft>
                <a:spcPts val="0"/>
              </a:spcAft>
              <a:defRPr sz="1200" dirty="0">
                <a:solidFill>
                  <a:schemeClr val="accent1"/>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4649788" y="223838"/>
            <a:ext cx="1331912"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FEFEFE"/>
                </a:solidFill>
                <a:latin typeface="+mn-lt"/>
                <a:cs typeface="+mn-cs"/>
              </a:defRPr>
            </a:lvl1pPr>
          </a:lstStyle>
          <a:p>
            <a:pPr>
              <a:defRPr/>
            </a:pPr>
            <a:fld id="{49C002C7-7254-467A-B748-F3C2422E6405}" type="slidenum">
              <a:rPr lang="en-US"/>
              <a:pPr>
                <a:defRPr/>
              </a:pPr>
              <a:t>‹#›</a:t>
            </a:fld>
            <a:endParaRPr lang="en-US" dirty="0"/>
          </a:p>
        </p:txBody>
      </p:sp>
      <p:sp>
        <p:nvSpPr>
          <p:cNvPr id="1073" name="Text Box 49"/>
          <p:cNvSpPr txBox="1">
            <a:spLocks noChangeArrowheads="1"/>
          </p:cNvSpPr>
          <p:nvPr userDrawn="1"/>
        </p:nvSpPr>
        <p:spPr bwMode="auto">
          <a:xfrm>
            <a:off x="2438400" y="6477000"/>
            <a:ext cx="5105400" cy="473075"/>
          </a:xfrm>
          <a:prstGeom prst="rect">
            <a:avLst/>
          </a:prstGeom>
          <a:noFill/>
          <a:ln w="9525">
            <a:noFill/>
            <a:miter lim="800000"/>
            <a:headEnd/>
            <a:tailEnd/>
          </a:ln>
          <a:effectLst/>
        </p:spPr>
        <p:txBody>
          <a:bodyPr>
            <a:spAutoFit/>
          </a:bodyPr>
          <a:lstStyle/>
          <a:p>
            <a:pPr>
              <a:spcBef>
                <a:spcPct val="50000"/>
              </a:spcBef>
            </a:pPr>
            <a:r>
              <a:rPr lang="en-US" sz="1000" b="1"/>
              <a:t>Copyright © 2013 Pearson Education, Inc.  All Rights Reserved.</a:t>
            </a:r>
          </a:p>
          <a:p>
            <a:pPr>
              <a:spcBef>
                <a:spcPct val="50000"/>
              </a:spcBef>
            </a:pPr>
            <a:endParaRPr lang="en-US" sz="1000"/>
          </a:p>
        </p:txBody>
      </p:sp>
    </p:spTree>
  </p:cSld>
  <p:clrMap bg1="lt1" tx1="dk1" bg2="lt2" tx2="dk2" accent1="accent1" accent2="accent2" accent3="accent3" accent4="accent4" accent5="accent5" accent6="accent6" hlink="hlink" folHlink="folHlink"/>
  <p:sldLayoutIdLst>
    <p:sldLayoutId id="2147483696" r:id="rId1"/>
    <p:sldLayoutId id="2147483695" r:id="rId2"/>
    <p:sldLayoutId id="2147483694" r:id="rId3"/>
    <p:sldLayoutId id="2147483693" r:id="rId4"/>
    <p:sldLayoutId id="2147483692" r:id="rId5"/>
    <p:sldLayoutId id="2147483691" r:id="rId6"/>
    <p:sldLayoutId id="2147483690" r:id="rId7"/>
    <p:sldLayoutId id="2147483697" r:id="rId8"/>
    <p:sldLayoutId id="2147483698" r:id="rId9"/>
    <p:sldLayoutId id="2147483689" r:id="rId10"/>
    <p:sldLayoutId id="2147483688" r:id="rId11"/>
  </p:sldLayoutIdLst>
  <p:txStyles>
    <p:titleStyle>
      <a:lvl1pPr algn="l" rtl="0" fontAlgn="base">
        <a:spcBef>
          <a:spcPct val="0"/>
        </a:spcBef>
        <a:spcAft>
          <a:spcPct val="0"/>
        </a:spcAft>
        <a:defRPr sz="4000" kern="1200">
          <a:solidFill>
            <a:schemeClr val="accent1"/>
          </a:solidFill>
          <a:latin typeface="+mj-lt"/>
          <a:ea typeface="+mj-ea"/>
          <a:cs typeface="+mj-cs"/>
        </a:defRPr>
      </a:lvl1pPr>
      <a:lvl2pPr algn="l" rtl="0" fontAlgn="base">
        <a:spcBef>
          <a:spcPct val="0"/>
        </a:spcBef>
        <a:spcAft>
          <a:spcPct val="0"/>
        </a:spcAft>
        <a:defRPr sz="4000">
          <a:solidFill>
            <a:schemeClr val="accent1"/>
          </a:solidFill>
          <a:latin typeface="Century Gothic" pitchFamily="34" charset="0"/>
        </a:defRPr>
      </a:lvl2pPr>
      <a:lvl3pPr algn="l" rtl="0" fontAlgn="base">
        <a:spcBef>
          <a:spcPct val="0"/>
        </a:spcBef>
        <a:spcAft>
          <a:spcPct val="0"/>
        </a:spcAft>
        <a:defRPr sz="4000">
          <a:solidFill>
            <a:schemeClr val="accent1"/>
          </a:solidFill>
          <a:latin typeface="Century Gothic" pitchFamily="34" charset="0"/>
        </a:defRPr>
      </a:lvl3pPr>
      <a:lvl4pPr algn="l" rtl="0" fontAlgn="base">
        <a:spcBef>
          <a:spcPct val="0"/>
        </a:spcBef>
        <a:spcAft>
          <a:spcPct val="0"/>
        </a:spcAft>
        <a:defRPr sz="4000">
          <a:solidFill>
            <a:schemeClr val="accent1"/>
          </a:solidFill>
          <a:latin typeface="Century Gothic" pitchFamily="34" charset="0"/>
        </a:defRPr>
      </a:lvl4pPr>
      <a:lvl5pPr algn="l" rtl="0" fontAlgn="base">
        <a:spcBef>
          <a:spcPct val="0"/>
        </a:spcBef>
        <a:spcAft>
          <a:spcPct val="0"/>
        </a:spcAft>
        <a:defRPr sz="4000">
          <a:solidFill>
            <a:schemeClr val="accent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fontAlgn="base">
        <a:spcBef>
          <a:spcPct val="20000"/>
        </a:spcBef>
        <a:spcAft>
          <a:spcPct val="0"/>
        </a:spcAft>
        <a:buClr>
          <a:schemeClr val="accent1"/>
        </a:buClr>
        <a:buSzPct val="76000"/>
        <a:buFont typeface="Wingdings 2" pitchFamily="18" charset="2"/>
        <a:buChar char=""/>
        <a:defRPr sz="2400" kern="1200">
          <a:solidFill>
            <a:schemeClr val="tx2"/>
          </a:solidFill>
          <a:latin typeface="+mn-lt"/>
          <a:ea typeface="+mn-ea"/>
          <a:cs typeface="+mn-cs"/>
        </a:defRPr>
      </a:lvl1pPr>
      <a:lvl2pPr marL="639763" indent="-273050" algn="l" rtl="0" fontAlgn="base">
        <a:spcBef>
          <a:spcPct val="20000"/>
        </a:spcBef>
        <a:spcAft>
          <a:spcPct val="0"/>
        </a:spcAft>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rtl="0" fontAlgn="base">
        <a:spcBef>
          <a:spcPct val="20000"/>
        </a:spcBef>
        <a:spcAft>
          <a:spcPct val="0"/>
        </a:spcAft>
        <a:buClr>
          <a:schemeClr val="accent1"/>
        </a:buClr>
        <a:buSzPct val="76000"/>
        <a:buFont typeface="Wingdings 2" pitchFamily="18" charset="2"/>
        <a:buChar char=""/>
        <a:defRPr sz="2000" kern="1200">
          <a:solidFill>
            <a:schemeClr val="tx2"/>
          </a:solidFill>
          <a:latin typeface="+mn-lt"/>
          <a:ea typeface="+mn-ea"/>
          <a:cs typeface="+mn-cs"/>
        </a:defRPr>
      </a:lvl3pPr>
      <a:lvl4pPr marL="1123950" indent="-228600" algn="l" rtl="0" fontAlgn="base">
        <a:spcBef>
          <a:spcPct val="20000"/>
        </a:spcBef>
        <a:spcAft>
          <a:spcPct val="0"/>
        </a:spcAft>
        <a:buClr>
          <a:schemeClr val="accent1"/>
        </a:buClr>
        <a:buSzPct val="76000"/>
        <a:buFont typeface="Wingdings 2" pitchFamily="18" charset="2"/>
        <a:buChar char=""/>
        <a:defRPr kern="1200">
          <a:solidFill>
            <a:schemeClr val="tx2"/>
          </a:solidFill>
          <a:latin typeface="+mn-lt"/>
          <a:ea typeface="+mn-ea"/>
          <a:cs typeface="+mn-cs"/>
        </a:defRPr>
      </a:lvl4pPr>
      <a:lvl5pPr marL="1325563" indent="-228600" algn="l" rtl="0" fontAlgn="base">
        <a:spcBef>
          <a:spcPct val="20000"/>
        </a:spcBef>
        <a:spcAft>
          <a:spcPct val="0"/>
        </a:spcAft>
        <a:buClr>
          <a:schemeClr val="accent1"/>
        </a:buClr>
        <a:buSzPct val="76000"/>
        <a:buFont typeface="Wingdings 2" pitchFamily="18" charset="2"/>
        <a:buChar char=""/>
        <a:defRPr sz="1600" kern="120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bs.org/video/zero-tolerance-en2pl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266608" y="284970"/>
            <a:ext cx="3578722" cy="5970865"/>
          </a:xfrm>
          <a:prstGeom prst="rect">
            <a:avLst/>
          </a:prstGeom>
          <a:solidFill>
            <a:srgbClr val="BEDEF3"/>
          </a:solidFill>
          <a:scene3d>
            <a:camera prst="orthographicFront"/>
            <a:lightRig rig="threePt" dir="t"/>
          </a:scene3d>
          <a:sp3d>
            <a:bevelT w="152400" h="50800" prst="softRound"/>
          </a:sp3d>
        </p:spPr>
        <p:txBody>
          <a:bodyPr>
            <a:spAutoFit/>
          </a:bodyPr>
          <a:lstStyle/>
          <a:p>
            <a:pPr fontAlgn="auto">
              <a:spcBef>
                <a:spcPts val="0"/>
              </a:spcBef>
              <a:spcAft>
                <a:spcPts val="0"/>
              </a:spcAft>
              <a:defRPr/>
            </a:pPr>
            <a:endParaRPr lang="en-US" dirty="0">
              <a:latin typeface="+mn-lt"/>
              <a:cs typeface="+mn-cs"/>
            </a:endParaRPr>
          </a:p>
          <a:p>
            <a:pPr fontAlgn="auto">
              <a:spcBef>
                <a:spcPts val="0"/>
              </a:spcBef>
              <a:spcAft>
                <a:spcPts val="0"/>
              </a:spcAft>
              <a:defRPr/>
            </a:pPr>
            <a:r>
              <a:rPr lang="en-US" sz="2000" b="1" dirty="0">
                <a:latin typeface="+mn-lt"/>
                <a:cs typeface="+mn-cs"/>
              </a:rPr>
              <a:t>CHAPTER 11</a:t>
            </a: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r>
              <a:rPr lang="en-US" sz="3600" dirty="0">
                <a:ln w="18415" cmpd="sng">
                  <a:solidFill>
                    <a:srgbClr val="FFFFFF"/>
                  </a:solidFill>
                  <a:prstDash val="solid"/>
                </a:ln>
                <a:effectLst>
                  <a:outerShdw blurRad="63500" dir="3600000" algn="tl" rotWithShape="0">
                    <a:srgbClr val="000000">
                      <a:alpha val="70000"/>
                    </a:srgbClr>
                  </a:outerShdw>
                </a:effectLst>
                <a:latin typeface="Impact" pitchFamily="34" charset="0"/>
              </a:rPr>
              <a:t>Personnel Management and Labor Relations</a:t>
            </a:r>
            <a:endParaRPr lang="en-US" sz="2000" b="1" dirty="0">
              <a:latin typeface="+mn-lt"/>
              <a:cs typeface="+mn-cs"/>
            </a:endParaRP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r>
              <a:rPr lang="en-US" u="sng" dirty="0">
                <a:hlinkClick r:id="rId3"/>
              </a:rPr>
              <a:t>https://www.pbs.org</a:t>
            </a:r>
            <a:r>
              <a:rPr lang="en-US" u="sng">
                <a:hlinkClick r:id="rId3"/>
              </a:rPr>
              <a:t>/video/zero-tolerance-en2plm/</a:t>
            </a:r>
            <a:endParaRPr lang="en-US"/>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p:txBody>
      </p:sp>
      <p:sp>
        <p:nvSpPr>
          <p:cNvPr id="7" name="TextBox 6"/>
          <p:cNvSpPr txBox="1"/>
          <p:nvPr/>
        </p:nvSpPr>
        <p:spPr>
          <a:xfrm>
            <a:off x="5249164" y="5156360"/>
            <a:ext cx="3581400" cy="307777"/>
          </a:xfrm>
          <a:prstGeom prst="rect">
            <a:avLst/>
          </a:prstGeom>
          <a:solidFill>
            <a:srgbClr val="CAE4F5"/>
          </a:solidFill>
          <a:ln w="6350">
            <a:solidFill>
              <a:schemeClr val="bg2">
                <a:lumMod val="50000"/>
              </a:schemeClr>
            </a:solidFill>
          </a:ln>
        </p:spPr>
        <p:txBody>
          <a:bodyPr>
            <a:spAutoFit/>
          </a:bodyPr>
          <a:lstStyle/>
          <a:p>
            <a:pPr fontAlgn="auto">
              <a:spcBef>
                <a:spcPts val="0"/>
              </a:spcBef>
              <a:spcAft>
                <a:spcPts val="0"/>
              </a:spcAft>
              <a:defRPr/>
            </a:pPr>
            <a:endParaRPr lang="en-US" sz="1400" dirty="0">
              <a:solidFill>
                <a:schemeClr val="tx1">
                  <a:lumMod val="65000"/>
                  <a:lumOff val="35000"/>
                </a:schemeClr>
              </a:solidFill>
              <a:latin typeface="+mn-lt"/>
              <a:cs typeface="+mn-cs"/>
            </a:endParaRPr>
          </a:p>
        </p:txBody>
      </p:sp>
      <p:pic>
        <p:nvPicPr>
          <p:cNvPr id="1027" name="Picture 3" descr="cid:image009.png@01D1C873.47048D9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962" y="278543"/>
            <a:ext cx="4994075" cy="6303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86776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252924EC-C44F-5D43-A21C-9CAD300A92E8}"/>
              </a:ext>
            </a:extLst>
          </p:cNvPr>
          <p:cNvSpPr>
            <a:spLocks noGrp="1" noChangeArrowheads="1"/>
          </p:cNvSpPr>
          <p:nvPr>
            <p:ph type="title"/>
          </p:nvPr>
        </p:nvSpPr>
        <p:spPr>
          <a:xfrm>
            <a:off x="1053285" y="457200"/>
            <a:ext cx="7024687" cy="1143000"/>
          </a:xfrm>
          <a:solidFill>
            <a:srgbClr val="BEDEF3"/>
          </a:solid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algn="ctr" fontAlgn="auto">
              <a:spcAft>
                <a:spcPts val="0"/>
              </a:spcAft>
            </a:pPr>
            <a:r>
              <a:rPr lang="en-US" altLang="en-US" dirty="0">
                <a:solidFill>
                  <a:srgbClr val="2F2B20"/>
                </a:solidFill>
                <a:latin typeface="Candara" pitchFamily="34" charset="0"/>
              </a:rPr>
              <a:t>Performance Appraisal</a:t>
            </a:r>
          </a:p>
        </p:txBody>
      </p:sp>
      <p:sp>
        <p:nvSpPr>
          <p:cNvPr id="18435" name="Rectangle 3">
            <a:extLst>
              <a:ext uri="{FF2B5EF4-FFF2-40B4-BE49-F238E27FC236}">
                <a16:creationId xmlns:a16="http://schemas.microsoft.com/office/drawing/2014/main" id="{1C65F241-47D6-B148-AC9B-BE8921FF7B01}"/>
              </a:ext>
            </a:extLst>
          </p:cNvPr>
          <p:cNvSpPr>
            <a:spLocks noGrp="1" noChangeArrowheads="1"/>
          </p:cNvSpPr>
          <p:nvPr>
            <p:ph type="body" idx="1"/>
          </p:nvPr>
        </p:nvSpPr>
        <p:spPr>
          <a:xfrm>
            <a:off x="1053285" y="1600200"/>
            <a:ext cx="6777037" cy="4000500"/>
          </a:xfrm>
          <a:solidFill>
            <a:schemeClr val="bg2">
              <a:lumMod val="60000"/>
              <a:lumOff val="40000"/>
            </a:schemeClr>
          </a:solidFill>
          <a:ln w="9525">
            <a:solidFill>
              <a:srgbClr val="CF8F31"/>
            </a:solidFill>
            <a:miter lim="800000"/>
            <a:headEnd/>
            <a:tailEnd/>
          </a:ln>
        </p:spPr>
        <p:txBody>
          <a:bodyPr vert="horz" wrap="square" lIns="91440" tIns="45720" rIns="91440" bIns="45720" numCol="1" rtlCol="0" anchor="t" anchorCtr="0" compatLnSpc="1">
            <a:prstTxWarp prst="textNoShape">
              <a:avLst/>
            </a:prstTxWarp>
            <a:normAutofit lnSpcReduction="10000"/>
          </a:bodyPr>
          <a:lstStyle/>
          <a:p>
            <a:pPr marL="68580" indent="0" fontAlgn="auto">
              <a:spcAft>
                <a:spcPts val="0"/>
              </a:spcAft>
              <a:buNone/>
            </a:pPr>
            <a:r>
              <a:rPr lang="en-US" altLang="en-US" sz="1800" b="1" dirty="0">
                <a:solidFill>
                  <a:schemeClr val="tx1"/>
                </a:solidFill>
                <a:cs typeface="Calibri" pitchFamily="34" charset="0"/>
              </a:rPr>
              <a:t>Five functions.</a:t>
            </a:r>
          </a:p>
          <a:p>
            <a:pPr lvl="1"/>
            <a:r>
              <a:rPr lang="en-US" altLang="en-US" sz="1600" dirty="0">
                <a:solidFill>
                  <a:schemeClr val="tx1"/>
                </a:solidFill>
                <a:cs typeface="Calibri" pitchFamily="34" charset="0"/>
              </a:rPr>
              <a:t>Changing or modifying dysfunctional work behavior;</a:t>
            </a:r>
          </a:p>
          <a:p>
            <a:pPr lvl="1"/>
            <a:endParaRPr lang="en-US" altLang="en-US" sz="1600" dirty="0">
              <a:solidFill>
                <a:schemeClr val="tx1"/>
              </a:solidFill>
              <a:cs typeface="Calibri" pitchFamily="34" charset="0"/>
            </a:endParaRPr>
          </a:p>
          <a:p>
            <a:pPr lvl="1"/>
            <a:r>
              <a:rPr lang="en-US" altLang="en-US" sz="1600" dirty="0">
                <a:solidFill>
                  <a:schemeClr val="tx1"/>
                </a:solidFill>
                <a:cs typeface="Calibri" pitchFamily="34" charset="0"/>
              </a:rPr>
              <a:t>Communicating to employees managerial perceptions of the quality and quantity of their work;</a:t>
            </a:r>
          </a:p>
          <a:p>
            <a:pPr lvl="1"/>
            <a:endParaRPr lang="en-US" altLang="en-US" sz="1600" dirty="0">
              <a:solidFill>
                <a:schemeClr val="tx1"/>
              </a:solidFill>
              <a:cs typeface="Calibri" pitchFamily="34" charset="0"/>
            </a:endParaRPr>
          </a:p>
          <a:p>
            <a:pPr lvl="1"/>
            <a:r>
              <a:rPr lang="en-US" altLang="en-US" sz="1600" dirty="0">
                <a:solidFill>
                  <a:schemeClr val="tx1"/>
                </a:solidFill>
                <a:cs typeface="Calibri" pitchFamily="34" charset="0"/>
              </a:rPr>
              <a:t>Assessing the future potential of an employee to recommend appropriate training or developmental assignments;</a:t>
            </a:r>
          </a:p>
          <a:p>
            <a:pPr lvl="1"/>
            <a:endParaRPr lang="en-US" altLang="en-US" sz="1600" dirty="0">
              <a:solidFill>
                <a:schemeClr val="tx1"/>
              </a:solidFill>
              <a:cs typeface="Calibri" pitchFamily="34" charset="0"/>
            </a:endParaRPr>
          </a:p>
          <a:p>
            <a:pPr lvl="1"/>
            <a:r>
              <a:rPr lang="en-US" altLang="en-US" sz="1600" dirty="0">
                <a:solidFill>
                  <a:schemeClr val="tx1"/>
                </a:solidFill>
                <a:cs typeface="Calibri" pitchFamily="34" charset="0"/>
              </a:rPr>
              <a:t>Assessing whether the present duties of an employee’s position have an appropriate compensation level; and</a:t>
            </a:r>
          </a:p>
          <a:p>
            <a:pPr lvl="1"/>
            <a:endParaRPr lang="en-US" altLang="en-US" sz="1600" dirty="0">
              <a:solidFill>
                <a:schemeClr val="tx1"/>
              </a:solidFill>
              <a:cs typeface="Calibri" pitchFamily="34" charset="0"/>
            </a:endParaRPr>
          </a:p>
          <a:p>
            <a:pPr lvl="1"/>
            <a:r>
              <a:rPr lang="en-US" altLang="en-US" sz="1600" dirty="0">
                <a:solidFill>
                  <a:schemeClr val="tx1"/>
                </a:solidFill>
                <a:cs typeface="Calibri" pitchFamily="34" charset="0"/>
              </a:rPr>
              <a:t>Providing a documented record for disciplinary and separation actions.</a:t>
            </a:r>
          </a:p>
        </p:txBody>
      </p:sp>
    </p:spTree>
    <p:extLst>
      <p:ext uri="{BB962C8B-B14F-4D97-AF65-F5344CB8AC3E}">
        <p14:creationId xmlns:p14="http://schemas.microsoft.com/office/powerpoint/2010/main" val="2002561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F1EED6ED-8141-574C-A67A-7DFDF4EF3E21}"/>
              </a:ext>
            </a:extLst>
          </p:cNvPr>
          <p:cNvSpPr>
            <a:spLocks noGrp="1" noChangeArrowheads="1"/>
          </p:cNvSpPr>
          <p:nvPr>
            <p:ph type="title"/>
          </p:nvPr>
        </p:nvSpPr>
        <p:spPr>
          <a:xfrm>
            <a:off x="919162" y="381000"/>
            <a:ext cx="7024687" cy="1143000"/>
          </a:xfrm>
          <a:solidFill>
            <a:srgbClr val="BEDEF3"/>
          </a:solid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algn="ctr" fontAlgn="auto">
              <a:spcAft>
                <a:spcPts val="0"/>
              </a:spcAft>
            </a:pPr>
            <a:r>
              <a:rPr lang="en-US" altLang="en-US" dirty="0">
                <a:solidFill>
                  <a:srgbClr val="2F2B20"/>
                </a:solidFill>
                <a:latin typeface="Candara" pitchFamily="34" charset="0"/>
              </a:rPr>
              <a:t>Performance Appraisal</a:t>
            </a:r>
          </a:p>
        </p:txBody>
      </p:sp>
      <p:sp>
        <p:nvSpPr>
          <p:cNvPr id="19459" name="Rectangle 3">
            <a:extLst>
              <a:ext uri="{FF2B5EF4-FFF2-40B4-BE49-F238E27FC236}">
                <a16:creationId xmlns:a16="http://schemas.microsoft.com/office/drawing/2014/main" id="{E092778C-F3E5-D54B-B799-361F95DCA0A2}"/>
              </a:ext>
            </a:extLst>
          </p:cNvPr>
          <p:cNvSpPr>
            <a:spLocks noGrp="1" noChangeArrowheads="1"/>
          </p:cNvSpPr>
          <p:nvPr>
            <p:ph type="body" idx="1"/>
          </p:nvPr>
        </p:nvSpPr>
        <p:spPr>
          <a:xfrm>
            <a:off x="941816" y="1524000"/>
            <a:ext cx="6777037" cy="4495800"/>
          </a:xfrm>
          <a:solidFill>
            <a:schemeClr val="bg2">
              <a:lumMod val="60000"/>
              <a:lumOff val="40000"/>
            </a:schemeClr>
          </a:solidFill>
          <a:ln w="9525">
            <a:solidFill>
              <a:srgbClr val="CF8F31"/>
            </a:solidFill>
            <a:miter lim="800000"/>
            <a:headEnd/>
            <a:tailEnd/>
          </a:ln>
        </p:spPr>
        <p:txBody>
          <a:bodyPr vert="horz" wrap="square" lIns="91440" tIns="45720" rIns="91440" bIns="45720" numCol="1" rtlCol="0" anchor="t" anchorCtr="0" compatLnSpc="1">
            <a:prstTxWarp prst="textNoShape">
              <a:avLst/>
            </a:prstTxWarp>
            <a:normAutofit fontScale="92500" lnSpcReduction="20000"/>
          </a:bodyPr>
          <a:lstStyle/>
          <a:p>
            <a:pPr marL="366713" lvl="1" indent="0">
              <a:buNone/>
            </a:pPr>
            <a:r>
              <a:rPr lang="en-US" altLang="en-US" sz="1900" b="1" dirty="0">
                <a:solidFill>
                  <a:schemeClr val="tx1"/>
                </a:solidFill>
                <a:cs typeface="Calibri" pitchFamily="34" charset="0"/>
              </a:rPr>
              <a:t>Five  basic types of appraisal.</a:t>
            </a:r>
          </a:p>
          <a:p>
            <a:pPr lvl="1"/>
            <a:r>
              <a:rPr lang="en-US" altLang="en-US" sz="1900" dirty="0">
                <a:solidFill>
                  <a:schemeClr val="tx1"/>
                </a:solidFill>
                <a:cs typeface="Calibri" pitchFamily="34" charset="0"/>
              </a:rPr>
              <a:t>Supervisory ratings:  most common, supervisor evaluates performance of subordinates.</a:t>
            </a:r>
          </a:p>
          <a:p>
            <a:pPr lvl="1"/>
            <a:endParaRPr lang="en-US" altLang="en-US" sz="1900" dirty="0">
              <a:solidFill>
                <a:schemeClr val="tx1"/>
              </a:solidFill>
              <a:cs typeface="Calibri" pitchFamily="34" charset="0"/>
            </a:endParaRPr>
          </a:p>
          <a:p>
            <a:pPr lvl="1"/>
            <a:r>
              <a:rPr lang="en-US" altLang="en-US" sz="1900" dirty="0">
                <a:solidFill>
                  <a:schemeClr val="tx1"/>
                </a:solidFill>
                <a:cs typeface="Calibri" pitchFamily="34" charset="0"/>
              </a:rPr>
              <a:t>Self-ratings: individuals rate themselves using a standard form, narrative report, or work product.</a:t>
            </a:r>
          </a:p>
          <a:p>
            <a:pPr lvl="1"/>
            <a:endParaRPr lang="en-US" altLang="en-US" sz="1900" dirty="0">
              <a:solidFill>
                <a:schemeClr val="tx1"/>
              </a:solidFill>
              <a:cs typeface="Calibri" pitchFamily="34" charset="0"/>
            </a:endParaRPr>
          </a:p>
          <a:p>
            <a:pPr lvl="1"/>
            <a:r>
              <a:rPr lang="en-US" altLang="en-US" sz="1900" dirty="0">
                <a:solidFill>
                  <a:schemeClr val="tx1"/>
                </a:solidFill>
                <a:cs typeface="Calibri" pitchFamily="34" charset="0"/>
              </a:rPr>
              <a:t>Peer ratings: each individual rates every employee in his or her division or office at a parallel level in the organization.</a:t>
            </a:r>
          </a:p>
          <a:p>
            <a:pPr lvl="1"/>
            <a:endParaRPr lang="en-US" altLang="en-US" sz="1900" dirty="0">
              <a:solidFill>
                <a:schemeClr val="tx1"/>
              </a:solidFill>
              <a:cs typeface="Calibri" pitchFamily="34" charset="0"/>
            </a:endParaRPr>
          </a:p>
          <a:p>
            <a:pPr lvl="1"/>
            <a:r>
              <a:rPr lang="en-US" altLang="en-US" sz="1900" dirty="0">
                <a:solidFill>
                  <a:schemeClr val="tx1"/>
                </a:solidFill>
                <a:cs typeface="Calibri" pitchFamily="34" charset="0"/>
              </a:rPr>
              <a:t>Subordinate ratings: subordinates rate the performance of a supervisor.</a:t>
            </a:r>
          </a:p>
          <a:p>
            <a:pPr lvl="1"/>
            <a:endParaRPr lang="en-US" altLang="en-US" sz="1900" dirty="0">
              <a:solidFill>
                <a:schemeClr val="tx1"/>
              </a:solidFill>
              <a:cs typeface="Calibri" pitchFamily="34" charset="0"/>
            </a:endParaRPr>
          </a:p>
          <a:p>
            <a:pPr lvl="1"/>
            <a:r>
              <a:rPr lang="en-US" altLang="en-US" sz="1900" dirty="0">
                <a:solidFill>
                  <a:schemeClr val="tx1"/>
                </a:solidFill>
                <a:cs typeface="Calibri" pitchFamily="34" charset="0"/>
              </a:rPr>
              <a:t>Group ratings: an independent rater, usually an expert, rates the performance of the entire work unit based on selected interviews or on-the-job visitations.</a:t>
            </a:r>
          </a:p>
        </p:txBody>
      </p:sp>
    </p:spTree>
    <p:extLst>
      <p:ext uri="{BB962C8B-B14F-4D97-AF65-F5344CB8AC3E}">
        <p14:creationId xmlns:p14="http://schemas.microsoft.com/office/powerpoint/2010/main" val="1783786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988" y="838200"/>
            <a:ext cx="7024687" cy="1066800"/>
          </a:xfrm>
          <a:solidFill>
            <a:srgbClr val="BEDEF3"/>
          </a:solidFill>
        </p:spPr>
        <p:txBody>
          <a:bodyPr rtlCol="0" anchor="ctr">
            <a:normAutofit fontScale="90000"/>
          </a:bodyPr>
          <a:lstStyle/>
          <a:p>
            <a:pPr algn="ctr" fontAlgn="auto">
              <a:spcAft>
                <a:spcPts val="0"/>
              </a:spcAft>
              <a:defRPr/>
            </a:pPr>
            <a:r>
              <a:rPr lang="en-US" dirty="0">
                <a:solidFill>
                  <a:srgbClr val="2F2B20"/>
                </a:solidFill>
                <a:latin typeface="Candara" pitchFamily="34" charset="0"/>
              </a:rPr>
              <a:t>Performance Appraisals &amp; Training</a:t>
            </a:r>
          </a:p>
        </p:txBody>
      </p:sp>
      <p:sp>
        <p:nvSpPr>
          <p:cNvPr id="3" name="Content Placeholder 2"/>
          <p:cNvSpPr>
            <a:spLocks noGrp="1"/>
          </p:cNvSpPr>
          <p:nvPr>
            <p:ph idx="1"/>
          </p:nvPr>
        </p:nvSpPr>
        <p:spPr>
          <a:xfrm>
            <a:off x="1042988" y="1905000"/>
            <a:ext cx="7024687" cy="3698875"/>
          </a:xfrm>
          <a:solidFill>
            <a:schemeClr val="bg2">
              <a:lumMod val="60000"/>
              <a:lumOff val="40000"/>
            </a:schemeClr>
          </a:solidFill>
          <a:ln>
            <a:solidFill>
              <a:srgbClr val="CF8F31"/>
            </a:solidFill>
          </a:ln>
        </p:spPr>
        <p:txBody>
          <a:bodyPr rtlCol="0">
            <a:normAutofit/>
          </a:bodyPr>
          <a:lstStyle/>
          <a:p>
            <a:pPr marL="354330" indent="-285750" fontAlgn="auto">
              <a:spcAft>
                <a:spcPts val="0"/>
              </a:spcAft>
              <a:defRPr/>
            </a:pPr>
            <a:r>
              <a:rPr lang="en-US" sz="1800" dirty="0">
                <a:solidFill>
                  <a:schemeClr val="tx1"/>
                </a:solidFill>
                <a:cs typeface="Calibri" pitchFamily="34" charset="0"/>
              </a:rPr>
              <a:t>Training has always been considered an option, or luxury in organizations.  </a:t>
            </a:r>
          </a:p>
          <a:p>
            <a:pPr marL="354330" indent="-285750" fontAlgn="auto">
              <a:spcAft>
                <a:spcPts val="0"/>
              </a:spcAft>
              <a:defRPr/>
            </a:pPr>
            <a:r>
              <a:rPr lang="en-US" sz="1800" dirty="0">
                <a:solidFill>
                  <a:schemeClr val="tx1"/>
                </a:solidFill>
                <a:cs typeface="Calibri" pitchFamily="34" charset="0"/>
              </a:rPr>
              <a:t>In the 1950s it was the premise that since employees were hired on the merit system, they were qualified and training was superfluous. </a:t>
            </a:r>
          </a:p>
          <a:p>
            <a:pPr marL="354330" indent="-285750" fontAlgn="auto">
              <a:spcAft>
                <a:spcPts val="0"/>
              </a:spcAft>
              <a:defRPr/>
            </a:pPr>
            <a:r>
              <a:rPr lang="en-US" sz="1800" dirty="0">
                <a:solidFill>
                  <a:schemeClr val="tx1"/>
                </a:solidFill>
                <a:cs typeface="Calibri" pitchFamily="34" charset="0"/>
              </a:rPr>
              <a:t>As opinions changed to view public service as a career, that constantly needed upgrading—attitudes about providing training changed as well. </a:t>
            </a:r>
          </a:p>
          <a:p>
            <a:pPr marL="354330" indent="-285750" fontAlgn="auto">
              <a:spcAft>
                <a:spcPts val="0"/>
              </a:spcAft>
              <a:defRPr/>
            </a:pPr>
            <a:r>
              <a:rPr lang="en-US" sz="1800" dirty="0">
                <a:solidFill>
                  <a:schemeClr val="tx1"/>
                </a:solidFill>
                <a:cs typeface="Calibri" pitchFamily="34" charset="0"/>
              </a:rPr>
              <a:t>In 1958, Congress passed the Government Employees Training Act, which mandated training in federal agencies.</a:t>
            </a:r>
          </a:p>
          <a:p>
            <a:pPr marL="68580" indent="0" fontAlgn="auto">
              <a:spcAft>
                <a:spcPts val="0"/>
              </a:spcAft>
              <a:buFont typeface="Wingdings 2" pitchFamily="18" charset="2"/>
              <a:buNone/>
              <a:defRPr/>
            </a:pPr>
            <a:endParaRPr lang="en-US" sz="18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041014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BDA27C45-E935-7A48-839B-B02F64AC43A9}"/>
              </a:ext>
            </a:extLst>
          </p:cNvPr>
          <p:cNvSpPr>
            <a:spLocks noGrp="1" noChangeArrowheads="1"/>
          </p:cNvSpPr>
          <p:nvPr>
            <p:ph type="title"/>
          </p:nvPr>
        </p:nvSpPr>
        <p:spPr>
          <a:solidFill>
            <a:srgbClr val="BEDEF3"/>
          </a:solid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algn="ctr" fontAlgn="auto">
              <a:spcAft>
                <a:spcPts val="0"/>
              </a:spcAft>
            </a:pPr>
            <a:r>
              <a:rPr lang="en-US" altLang="en-US" dirty="0">
                <a:solidFill>
                  <a:srgbClr val="2F2B20"/>
                </a:solidFill>
                <a:latin typeface="Candara" pitchFamily="34" charset="0"/>
              </a:rPr>
              <a:t>Training</a:t>
            </a:r>
          </a:p>
        </p:txBody>
      </p:sp>
      <p:sp>
        <p:nvSpPr>
          <p:cNvPr id="22531" name="Rectangle 3">
            <a:extLst>
              <a:ext uri="{FF2B5EF4-FFF2-40B4-BE49-F238E27FC236}">
                <a16:creationId xmlns:a16="http://schemas.microsoft.com/office/drawing/2014/main" id="{EE29A56B-1434-E847-966F-26F27151E569}"/>
              </a:ext>
            </a:extLst>
          </p:cNvPr>
          <p:cNvSpPr>
            <a:spLocks noGrp="1" noChangeArrowheads="1"/>
          </p:cNvSpPr>
          <p:nvPr>
            <p:ph type="body" idx="1"/>
          </p:nvPr>
        </p:nvSpPr>
        <p:spPr>
          <a:solidFill>
            <a:schemeClr val="bg2">
              <a:lumMod val="60000"/>
              <a:lumOff val="40000"/>
            </a:schemeClr>
          </a:solidFill>
          <a:ln w="9525">
            <a:solidFill>
              <a:srgbClr val="CF8F31"/>
            </a:solidFill>
            <a:miter lim="800000"/>
            <a:headEnd/>
            <a:tailEnd/>
          </a:ln>
        </p:spPr>
        <p:txBody>
          <a:bodyPr vert="horz" wrap="square" lIns="91440" tIns="45720" rIns="91440" bIns="45720" numCol="1" rtlCol="0" anchor="t" anchorCtr="0" compatLnSpc="1">
            <a:prstTxWarp prst="textNoShape">
              <a:avLst/>
            </a:prstTxWarp>
            <a:normAutofit/>
          </a:bodyPr>
          <a:lstStyle/>
          <a:p>
            <a:pPr indent="-274320" fontAlgn="auto">
              <a:spcAft>
                <a:spcPts val="0"/>
              </a:spcAft>
              <a:buNone/>
            </a:pPr>
            <a:r>
              <a:rPr lang="en-US" altLang="en-US" sz="1800" dirty="0">
                <a:solidFill>
                  <a:schemeClr val="tx1"/>
                </a:solidFill>
                <a:cs typeface="Calibri" pitchFamily="34" charset="0"/>
              </a:rPr>
              <a:t>The essential question is whether or not a training effort has met its objective.</a:t>
            </a:r>
          </a:p>
          <a:p>
            <a:pPr indent="-274320" fontAlgn="auto">
              <a:spcAft>
                <a:spcPts val="0"/>
              </a:spcAft>
              <a:buNone/>
            </a:pPr>
            <a:r>
              <a:rPr lang="en-US" altLang="en-US" sz="1800" dirty="0">
                <a:solidFill>
                  <a:schemeClr val="tx1"/>
                </a:solidFill>
                <a:cs typeface="Calibri" pitchFamily="34" charset="0"/>
              </a:rPr>
              <a:t>Training system.</a:t>
            </a:r>
          </a:p>
          <a:p>
            <a:pPr lvl="1"/>
            <a:r>
              <a:rPr lang="en-US" altLang="en-US" sz="1800" dirty="0">
                <a:solidFill>
                  <a:schemeClr val="tx1"/>
                </a:solidFill>
                <a:cs typeface="Calibri" pitchFamily="34" charset="0"/>
              </a:rPr>
              <a:t>Training needs assessment.</a:t>
            </a:r>
          </a:p>
          <a:p>
            <a:pPr lvl="1"/>
            <a:r>
              <a:rPr lang="en-US" altLang="en-US" sz="1800" dirty="0">
                <a:solidFill>
                  <a:schemeClr val="tx1"/>
                </a:solidFill>
                <a:cs typeface="Calibri" pitchFamily="34" charset="0"/>
              </a:rPr>
              <a:t>Training program design.</a:t>
            </a:r>
          </a:p>
          <a:p>
            <a:pPr lvl="1"/>
            <a:r>
              <a:rPr lang="en-US" altLang="en-US" sz="1800" dirty="0">
                <a:solidFill>
                  <a:schemeClr val="tx1"/>
                </a:solidFill>
                <a:cs typeface="Calibri" pitchFamily="34" charset="0"/>
              </a:rPr>
              <a:t>Training program delivery.</a:t>
            </a:r>
          </a:p>
          <a:p>
            <a:pPr lvl="1"/>
            <a:r>
              <a:rPr lang="en-US" altLang="en-US" sz="1800" dirty="0">
                <a:solidFill>
                  <a:schemeClr val="tx1"/>
                </a:solidFill>
                <a:cs typeface="Calibri" pitchFamily="34" charset="0"/>
              </a:rPr>
              <a:t>Training program evaluation.</a:t>
            </a:r>
          </a:p>
        </p:txBody>
      </p:sp>
    </p:spTree>
    <p:extLst>
      <p:ext uri="{BB962C8B-B14F-4D97-AF65-F5344CB8AC3E}">
        <p14:creationId xmlns:p14="http://schemas.microsoft.com/office/powerpoint/2010/main" val="3561977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ED0E5F71-22A7-474B-ADB1-7AEA7EE273CC}"/>
              </a:ext>
            </a:extLst>
          </p:cNvPr>
          <p:cNvSpPr>
            <a:spLocks noGrp="1" noChangeArrowheads="1"/>
          </p:cNvSpPr>
          <p:nvPr>
            <p:ph type="title"/>
          </p:nvPr>
        </p:nvSpPr>
        <p:spPr>
          <a:solidFill>
            <a:srgbClr val="BEDEF3"/>
          </a:solid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algn="ctr" fontAlgn="auto">
              <a:spcAft>
                <a:spcPts val="0"/>
              </a:spcAft>
            </a:pPr>
            <a:r>
              <a:rPr lang="en-US" altLang="en-US" dirty="0">
                <a:solidFill>
                  <a:srgbClr val="2F2B20"/>
                </a:solidFill>
                <a:latin typeface="Candara" pitchFamily="34" charset="0"/>
              </a:rPr>
              <a:t>Training</a:t>
            </a:r>
          </a:p>
        </p:txBody>
      </p:sp>
      <p:sp>
        <p:nvSpPr>
          <p:cNvPr id="23555" name="Rectangle 3">
            <a:extLst>
              <a:ext uri="{FF2B5EF4-FFF2-40B4-BE49-F238E27FC236}">
                <a16:creationId xmlns:a16="http://schemas.microsoft.com/office/drawing/2014/main" id="{DC74BEC0-0DEC-F541-A10C-ACF2562A37EF}"/>
              </a:ext>
            </a:extLst>
          </p:cNvPr>
          <p:cNvSpPr>
            <a:spLocks noGrp="1" noChangeArrowheads="1"/>
          </p:cNvSpPr>
          <p:nvPr>
            <p:ph type="body" idx="1"/>
          </p:nvPr>
        </p:nvSpPr>
        <p:spPr>
          <a:solidFill>
            <a:schemeClr val="bg2">
              <a:lumMod val="60000"/>
              <a:lumOff val="40000"/>
            </a:schemeClr>
          </a:solidFill>
          <a:ln w="9525">
            <a:solidFill>
              <a:srgbClr val="CF8F31"/>
            </a:solidFill>
            <a:miter lim="800000"/>
            <a:headEnd/>
            <a:tailEnd/>
          </a:ln>
        </p:spPr>
        <p:txBody>
          <a:bodyPr vert="horz" wrap="square" lIns="91440" tIns="45720" rIns="91440" bIns="45720" numCol="1" rtlCol="0" anchor="t" anchorCtr="0" compatLnSpc="1">
            <a:prstTxWarp prst="textNoShape">
              <a:avLst/>
            </a:prstTxWarp>
            <a:normAutofit/>
          </a:bodyPr>
          <a:lstStyle/>
          <a:p>
            <a:pPr indent="-274320" fontAlgn="auto">
              <a:spcAft>
                <a:spcPts val="0"/>
              </a:spcAft>
              <a:buNone/>
            </a:pPr>
            <a:r>
              <a:rPr lang="en-US" altLang="en-US" sz="1800" dirty="0">
                <a:solidFill>
                  <a:schemeClr val="tx1"/>
                </a:solidFill>
                <a:cs typeface="Calibri" pitchFamily="34" charset="0"/>
              </a:rPr>
              <a:t>Training formats.</a:t>
            </a:r>
          </a:p>
          <a:p>
            <a:pPr lvl="1"/>
            <a:r>
              <a:rPr lang="en-US" altLang="en-US" sz="1800" dirty="0">
                <a:solidFill>
                  <a:schemeClr val="tx1"/>
                </a:solidFill>
                <a:cs typeface="Calibri" pitchFamily="34" charset="0"/>
              </a:rPr>
              <a:t>Skills training.</a:t>
            </a:r>
          </a:p>
          <a:p>
            <a:pPr lvl="1"/>
            <a:r>
              <a:rPr lang="en-US" altLang="en-US" sz="1800" dirty="0">
                <a:solidFill>
                  <a:schemeClr val="tx1"/>
                </a:solidFill>
                <a:cs typeface="Calibri" pitchFamily="34" charset="0"/>
              </a:rPr>
              <a:t>Coaching.</a:t>
            </a:r>
          </a:p>
          <a:p>
            <a:pPr lvl="1"/>
            <a:r>
              <a:rPr lang="en-US" altLang="en-US" sz="1800" dirty="0">
                <a:solidFill>
                  <a:schemeClr val="tx1"/>
                </a:solidFill>
                <a:cs typeface="Calibri" pitchFamily="34" charset="0"/>
              </a:rPr>
              <a:t>Formal or informal classroom instruction.</a:t>
            </a:r>
          </a:p>
          <a:p>
            <a:pPr lvl="1"/>
            <a:r>
              <a:rPr lang="en-US" altLang="en-US" sz="1800" dirty="0">
                <a:solidFill>
                  <a:schemeClr val="tx1"/>
                </a:solidFill>
                <a:cs typeface="Calibri" pitchFamily="34" charset="0"/>
              </a:rPr>
              <a:t>Sensitivity or “T-group” training.</a:t>
            </a:r>
          </a:p>
          <a:p>
            <a:pPr lvl="1"/>
            <a:r>
              <a:rPr lang="en-US" altLang="en-US" sz="1800" dirty="0">
                <a:solidFill>
                  <a:schemeClr val="tx1"/>
                </a:solidFill>
                <a:cs typeface="Calibri" pitchFamily="34" charset="0"/>
              </a:rPr>
              <a:t>Job rotation.</a:t>
            </a:r>
          </a:p>
          <a:p>
            <a:pPr lvl="1"/>
            <a:r>
              <a:rPr lang="en-US" altLang="en-US" sz="1800" dirty="0">
                <a:solidFill>
                  <a:schemeClr val="tx1"/>
                </a:solidFill>
                <a:cs typeface="Calibri" pitchFamily="34" charset="0"/>
              </a:rPr>
              <a:t>Special conferences and seminars.</a:t>
            </a:r>
          </a:p>
          <a:p>
            <a:pPr lvl="1"/>
            <a:r>
              <a:rPr lang="en-US" altLang="en-US" sz="1800" dirty="0">
                <a:solidFill>
                  <a:schemeClr val="tx1"/>
                </a:solidFill>
                <a:cs typeface="Calibri" pitchFamily="34" charset="0"/>
              </a:rPr>
              <a:t>Modeling, games, and seminars.</a:t>
            </a:r>
          </a:p>
          <a:p>
            <a:pPr lvl="1"/>
            <a:r>
              <a:rPr lang="en-US" altLang="en-US" sz="1800" dirty="0">
                <a:solidFill>
                  <a:schemeClr val="tx1"/>
                </a:solidFill>
                <a:cs typeface="Calibri" pitchFamily="34" charset="0"/>
              </a:rPr>
              <a:t>Exchange and sabbatical programs.</a:t>
            </a:r>
          </a:p>
        </p:txBody>
      </p:sp>
    </p:spTree>
    <p:extLst>
      <p:ext uri="{BB962C8B-B14F-4D97-AF65-F5344CB8AC3E}">
        <p14:creationId xmlns:p14="http://schemas.microsoft.com/office/powerpoint/2010/main" val="743713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1042988" y="838200"/>
            <a:ext cx="7024687" cy="1219200"/>
          </a:xfrm>
          <a:solidFill>
            <a:srgbClr val="BEDEF3"/>
          </a:solidFill>
        </p:spPr>
        <p:txBody>
          <a:bodyPr anchor="ctr"/>
          <a:lstStyle/>
          <a:p>
            <a:pPr algn="ctr"/>
            <a:r>
              <a:rPr lang="en-US" dirty="0">
                <a:solidFill>
                  <a:srgbClr val="2F2B20"/>
                </a:solidFill>
                <a:latin typeface="Candara" pitchFamily="34" charset="0"/>
              </a:rPr>
              <a:t>Management Development</a:t>
            </a:r>
          </a:p>
        </p:txBody>
      </p:sp>
      <p:sp>
        <p:nvSpPr>
          <p:cNvPr id="3" name="Content Placeholder 2"/>
          <p:cNvSpPr>
            <a:spLocks noGrp="1"/>
          </p:cNvSpPr>
          <p:nvPr>
            <p:ph idx="1"/>
          </p:nvPr>
        </p:nvSpPr>
        <p:spPr>
          <a:xfrm>
            <a:off x="1042988" y="2133600"/>
            <a:ext cx="7034212" cy="3698875"/>
          </a:xfrm>
          <a:solidFill>
            <a:schemeClr val="bg2">
              <a:lumMod val="60000"/>
              <a:lumOff val="40000"/>
            </a:schemeClr>
          </a:solidFill>
          <a:ln>
            <a:solidFill>
              <a:srgbClr val="CF8F31"/>
            </a:solidFill>
          </a:ln>
        </p:spPr>
        <p:txBody>
          <a:bodyPr rtlCol="0">
            <a:normAutofit/>
          </a:bodyPr>
          <a:lstStyle/>
          <a:p>
            <a:pPr indent="-274320" fontAlgn="auto">
              <a:spcAft>
                <a:spcPts val="0"/>
              </a:spcAft>
              <a:buFont typeface="Wingdings 2" pitchFamily="18" charset="2"/>
              <a:buNone/>
              <a:defRPr/>
            </a:pPr>
            <a:r>
              <a:rPr lang="en-US" sz="1800" b="1" dirty="0">
                <a:solidFill>
                  <a:schemeClr val="tx1"/>
                </a:solidFill>
                <a:cs typeface="Calibri" pitchFamily="34" charset="0"/>
              </a:rPr>
              <a:t>	Management Development </a:t>
            </a:r>
            <a:r>
              <a:rPr lang="en-US" sz="1800" dirty="0">
                <a:solidFill>
                  <a:schemeClr val="tx1"/>
                </a:solidFill>
                <a:cs typeface="Calibri" pitchFamily="34" charset="0"/>
              </a:rPr>
              <a:t>is undertaken in organizations as an investment in human capital to develop leadership for the organization.</a:t>
            </a:r>
          </a:p>
          <a:p>
            <a:pPr marL="354330" indent="-285750" fontAlgn="auto">
              <a:spcAft>
                <a:spcPts val="0"/>
              </a:spcAft>
              <a:defRPr/>
            </a:pPr>
            <a:r>
              <a:rPr lang="en-US" altLang="en-US" sz="1800" dirty="0">
                <a:solidFill>
                  <a:schemeClr val="tx1"/>
                </a:solidFill>
                <a:cs typeface="Calibri" pitchFamily="34" charset="0"/>
              </a:rPr>
              <a:t>The secondary focus of management development is selection.</a:t>
            </a:r>
          </a:p>
          <a:p>
            <a:pPr marL="354330" indent="-285750" fontAlgn="auto">
              <a:spcAft>
                <a:spcPts val="0"/>
              </a:spcAft>
              <a:defRPr/>
            </a:pPr>
            <a:endParaRPr lang="en-US" altLang="en-US" sz="1800" dirty="0">
              <a:solidFill>
                <a:schemeClr val="tx1"/>
              </a:solidFill>
              <a:cs typeface="Calibri" pitchFamily="34" charset="0"/>
            </a:endParaRPr>
          </a:p>
          <a:p>
            <a:pPr marL="354330" indent="-285750" fontAlgn="auto">
              <a:spcAft>
                <a:spcPts val="0"/>
              </a:spcAft>
              <a:defRPr/>
            </a:pPr>
            <a:r>
              <a:rPr lang="en-US" altLang="en-US" sz="1800" dirty="0">
                <a:solidFill>
                  <a:schemeClr val="tx1"/>
                </a:solidFill>
                <a:cs typeface="Calibri" pitchFamily="34" charset="0"/>
              </a:rPr>
              <a:t>The range of experiences, both on or off the job, that managers are expose to over the years leaves records in terms of specific scores or subjective evaluations upon which future advancements may be based.</a:t>
            </a:r>
          </a:p>
          <a:p>
            <a:pPr indent="-274320" fontAlgn="auto">
              <a:spcAft>
                <a:spcPts val="0"/>
              </a:spcAft>
              <a:buFont typeface="Wingdings 2" pitchFamily="18" charset="2"/>
              <a:buNone/>
              <a:defRPr/>
            </a:pPr>
            <a:endParaRPr lang="en-US" sz="1800" dirty="0">
              <a:solidFill>
                <a:schemeClr val="tx1"/>
              </a:solidFill>
              <a:cs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1042988" y="838200"/>
            <a:ext cx="7024687" cy="1219200"/>
          </a:xfrm>
          <a:solidFill>
            <a:srgbClr val="BEDEF3"/>
          </a:solidFill>
        </p:spPr>
        <p:txBody>
          <a:bodyPr anchor="ctr"/>
          <a:lstStyle/>
          <a:p>
            <a:pPr algn="ctr"/>
            <a:r>
              <a:rPr lang="en-US" dirty="0">
                <a:solidFill>
                  <a:srgbClr val="2F2B20"/>
                </a:solidFill>
                <a:latin typeface="Candara" pitchFamily="34" charset="0"/>
              </a:rPr>
              <a:t>Management Development</a:t>
            </a:r>
          </a:p>
        </p:txBody>
      </p:sp>
      <p:sp>
        <p:nvSpPr>
          <p:cNvPr id="3" name="Content Placeholder 2"/>
          <p:cNvSpPr>
            <a:spLocks noGrp="1"/>
          </p:cNvSpPr>
          <p:nvPr>
            <p:ph idx="1"/>
          </p:nvPr>
        </p:nvSpPr>
        <p:spPr>
          <a:xfrm>
            <a:off x="1042988" y="2133600"/>
            <a:ext cx="7034212" cy="3698875"/>
          </a:xfrm>
          <a:solidFill>
            <a:schemeClr val="bg2">
              <a:lumMod val="60000"/>
              <a:lumOff val="40000"/>
            </a:schemeClr>
          </a:solidFill>
          <a:ln>
            <a:solidFill>
              <a:srgbClr val="CF8F31"/>
            </a:solidFill>
          </a:ln>
        </p:spPr>
        <p:txBody>
          <a:bodyPr rtlCol="0">
            <a:normAutofit/>
          </a:bodyPr>
          <a:lstStyle/>
          <a:p>
            <a:pPr marL="69850" indent="0">
              <a:buNone/>
            </a:pPr>
            <a:r>
              <a:rPr lang="en-US" altLang="en-US" sz="1800" dirty="0">
                <a:solidFill>
                  <a:schemeClr val="tx1"/>
                </a:solidFill>
                <a:cs typeface="Calibri" pitchFamily="34" charset="0"/>
              </a:rPr>
              <a:t>How does an organization establish criteria for selected inexperienced managers for development?</a:t>
            </a:r>
          </a:p>
          <a:p>
            <a:pPr marL="69850" indent="0">
              <a:buNone/>
            </a:pPr>
            <a:endParaRPr lang="en-US" altLang="en-US" sz="1800" dirty="0">
              <a:solidFill>
                <a:schemeClr val="tx1"/>
              </a:solidFill>
              <a:cs typeface="Calibri" pitchFamily="34" charset="0"/>
            </a:endParaRPr>
          </a:p>
          <a:p>
            <a:pPr indent="-274320" fontAlgn="auto">
              <a:spcAft>
                <a:spcPts val="0"/>
              </a:spcAft>
              <a:buFont typeface="Wingdings 2" pitchFamily="18" charset="2"/>
              <a:buNone/>
              <a:defRPr/>
            </a:pPr>
            <a:r>
              <a:rPr lang="en-US" sz="1800" dirty="0">
                <a:solidFill>
                  <a:schemeClr val="tx1"/>
                </a:solidFill>
                <a:cs typeface="Calibri" pitchFamily="34" charset="0"/>
              </a:rPr>
              <a:t> Assessment programs are geared toward distinguishing which individuals have the potential to move to a management program, and they typically observe individuals in simulations of problem-solving, often within stressful situations.</a:t>
            </a:r>
          </a:p>
        </p:txBody>
      </p:sp>
    </p:spTree>
    <p:extLst>
      <p:ext uri="{BB962C8B-B14F-4D97-AF65-F5344CB8AC3E}">
        <p14:creationId xmlns:p14="http://schemas.microsoft.com/office/powerpoint/2010/main" val="19000563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838200"/>
            <a:ext cx="6805612" cy="685800"/>
          </a:xfrm>
          <a:solidFill>
            <a:srgbClr val="BEDEF3"/>
          </a:solidFill>
        </p:spPr>
        <p:txBody>
          <a:bodyPr rtlCol="0" anchor="ctr">
            <a:normAutofit fontScale="90000"/>
          </a:bodyPr>
          <a:lstStyle/>
          <a:p>
            <a:pPr algn="ctr" fontAlgn="auto">
              <a:spcAft>
                <a:spcPts val="0"/>
              </a:spcAft>
              <a:defRPr/>
            </a:pPr>
            <a:r>
              <a:rPr lang="en-US" dirty="0">
                <a:solidFill>
                  <a:srgbClr val="2F2B20"/>
                </a:solidFill>
                <a:latin typeface="Candara" pitchFamily="34" charset="0"/>
              </a:rPr>
              <a:t>Civil Service Reform</a:t>
            </a:r>
          </a:p>
        </p:txBody>
      </p:sp>
      <p:sp>
        <p:nvSpPr>
          <p:cNvPr id="3" name="Content Placeholder 2"/>
          <p:cNvSpPr>
            <a:spLocks noGrp="1"/>
          </p:cNvSpPr>
          <p:nvPr>
            <p:ph idx="1"/>
          </p:nvPr>
        </p:nvSpPr>
        <p:spPr>
          <a:xfrm>
            <a:off x="1106488" y="1524000"/>
            <a:ext cx="6818312" cy="4572000"/>
          </a:xfrm>
          <a:solidFill>
            <a:schemeClr val="bg2">
              <a:lumMod val="60000"/>
              <a:lumOff val="40000"/>
            </a:schemeClr>
          </a:solidFill>
          <a:ln>
            <a:solidFill>
              <a:srgbClr val="CF8F31"/>
            </a:solidFill>
          </a:ln>
        </p:spPr>
        <p:txBody>
          <a:bodyPr rtlCol="0">
            <a:normAutofit/>
          </a:bodyPr>
          <a:lstStyle/>
          <a:p>
            <a:pPr marL="68580" indent="0" fontAlgn="auto">
              <a:spcAft>
                <a:spcPts val="0"/>
              </a:spcAft>
              <a:buFont typeface="Wingdings 2" pitchFamily="18" charset="2"/>
              <a:buNone/>
              <a:defRPr/>
            </a:pPr>
            <a:r>
              <a:rPr lang="en-US" sz="1800" dirty="0">
                <a:solidFill>
                  <a:schemeClr val="tx1"/>
                </a:solidFill>
                <a:latin typeface="Calibri" pitchFamily="34" charset="0"/>
                <a:cs typeface="Calibri" pitchFamily="34" charset="0"/>
              </a:rPr>
              <a:t>Civil Service Reform has gone through several iterations:</a:t>
            </a:r>
          </a:p>
        </p:txBody>
      </p:sp>
      <p:graphicFrame>
        <p:nvGraphicFramePr>
          <p:cNvPr id="5" name="Diagram 4"/>
          <p:cNvGraphicFramePr/>
          <p:nvPr>
            <p:extLst>
              <p:ext uri="{D42A27DB-BD31-4B8C-83A1-F6EECF244321}">
                <p14:modId xmlns:p14="http://schemas.microsoft.com/office/powerpoint/2010/main" val="405442277"/>
              </p:ext>
            </p:extLst>
          </p:nvPr>
        </p:nvGraphicFramePr>
        <p:xfrm>
          <a:off x="1447800" y="1894820"/>
          <a:ext cx="60960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TextBox 5"/>
          <p:cNvSpPr txBox="1">
            <a:spLocks noChangeArrowheads="1"/>
          </p:cNvSpPr>
          <p:nvPr/>
        </p:nvSpPr>
        <p:spPr bwMode="auto">
          <a:xfrm>
            <a:off x="4735513" y="1905000"/>
            <a:ext cx="2667000" cy="307975"/>
          </a:xfrm>
          <a:prstGeom prst="rect">
            <a:avLst/>
          </a:prstGeom>
          <a:noFill/>
          <a:ln w="9525">
            <a:noFill/>
            <a:miter lim="800000"/>
            <a:headEnd/>
            <a:tailEnd/>
          </a:ln>
        </p:spPr>
        <p:txBody>
          <a:bodyPr>
            <a:spAutoFit/>
          </a:bodyPr>
          <a:lstStyle/>
          <a:p>
            <a:r>
              <a:rPr lang="en-US" sz="1200">
                <a:latin typeface="Calibri" pitchFamily="34" charset="0"/>
              </a:rPr>
              <a:t>   </a:t>
            </a:r>
            <a:r>
              <a:rPr lang="en-US" sz="1400">
                <a:latin typeface="Calibri" pitchFamily="34" charset="0"/>
              </a:rPr>
              <a:t>From spoils to the Merit  system</a:t>
            </a:r>
          </a:p>
        </p:txBody>
      </p:sp>
      <p:sp>
        <p:nvSpPr>
          <p:cNvPr id="22533" name="TextBox 6"/>
          <p:cNvSpPr txBox="1">
            <a:spLocks noChangeArrowheads="1"/>
          </p:cNvSpPr>
          <p:nvPr/>
        </p:nvSpPr>
        <p:spPr bwMode="auto">
          <a:xfrm>
            <a:off x="5029200" y="2514600"/>
            <a:ext cx="2514600" cy="738664"/>
          </a:xfrm>
          <a:prstGeom prst="rect">
            <a:avLst/>
          </a:prstGeom>
          <a:noFill/>
          <a:ln w="9525">
            <a:noFill/>
            <a:miter lim="800000"/>
            <a:headEnd/>
            <a:tailEnd/>
          </a:ln>
        </p:spPr>
        <p:txBody>
          <a:bodyPr>
            <a:spAutoFit/>
          </a:bodyPr>
          <a:lstStyle/>
          <a:p>
            <a:r>
              <a:rPr lang="en-US" sz="1400" dirty="0">
                <a:latin typeface="Calibri" pitchFamily="34" charset="0"/>
              </a:rPr>
              <a:t> Pres. Garfield assassination caused the passage of Pendleton Act</a:t>
            </a:r>
          </a:p>
        </p:txBody>
      </p:sp>
      <p:sp>
        <p:nvSpPr>
          <p:cNvPr id="22534" name="TextBox 8"/>
          <p:cNvSpPr txBox="1">
            <a:spLocks noChangeArrowheads="1"/>
          </p:cNvSpPr>
          <p:nvPr/>
        </p:nvSpPr>
        <p:spPr bwMode="auto">
          <a:xfrm>
            <a:off x="5257800" y="3200400"/>
            <a:ext cx="2286000" cy="738664"/>
          </a:xfrm>
          <a:prstGeom prst="rect">
            <a:avLst/>
          </a:prstGeom>
          <a:noFill/>
          <a:ln w="9525">
            <a:noFill/>
            <a:miter lim="800000"/>
            <a:headEnd/>
            <a:tailEnd/>
          </a:ln>
        </p:spPr>
        <p:txBody>
          <a:bodyPr>
            <a:spAutoFit/>
          </a:bodyPr>
          <a:lstStyle/>
          <a:p>
            <a:r>
              <a:rPr lang="en-US" sz="1400" dirty="0">
                <a:latin typeface="Calibri" pitchFamily="34" charset="0"/>
              </a:rPr>
              <a:t>State and local reform influenced by  Pendleton Act</a:t>
            </a:r>
          </a:p>
        </p:txBody>
      </p:sp>
      <p:sp>
        <p:nvSpPr>
          <p:cNvPr id="22535" name="TextBox 9"/>
          <p:cNvSpPr txBox="1">
            <a:spLocks noChangeArrowheads="1"/>
          </p:cNvSpPr>
          <p:nvPr/>
        </p:nvSpPr>
        <p:spPr bwMode="auto">
          <a:xfrm>
            <a:off x="5257800" y="4038600"/>
            <a:ext cx="2438400" cy="584200"/>
          </a:xfrm>
          <a:prstGeom prst="rect">
            <a:avLst/>
          </a:prstGeom>
          <a:noFill/>
          <a:ln w="9525">
            <a:noFill/>
            <a:miter lim="800000"/>
            <a:headEnd/>
            <a:tailEnd/>
          </a:ln>
        </p:spPr>
        <p:txBody>
          <a:bodyPr>
            <a:spAutoFit/>
          </a:bodyPr>
          <a:lstStyle/>
          <a:p>
            <a:r>
              <a:rPr lang="en-US" sz="1400">
                <a:latin typeface="Calibri" pitchFamily="34" charset="0"/>
              </a:rPr>
              <a:t>The Civil Service Commission </a:t>
            </a:r>
          </a:p>
          <a:p>
            <a:endParaRPr lang="en-US">
              <a:latin typeface="Century Gothic" pitchFamily="34" charset="0"/>
            </a:endParaRPr>
          </a:p>
        </p:txBody>
      </p:sp>
      <p:sp>
        <p:nvSpPr>
          <p:cNvPr id="22536" name="TextBox 10"/>
          <p:cNvSpPr txBox="1">
            <a:spLocks noChangeArrowheads="1"/>
          </p:cNvSpPr>
          <p:nvPr/>
        </p:nvSpPr>
        <p:spPr bwMode="auto">
          <a:xfrm>
            <a:off x="5334000" y="4572000"/>
            <a:ext cx="2209800" cy="523875"/>
          </a:xfrm>
          <a:prstGeom prst="rect">
            <a:avLst/>
          </a:prstGeom>
          <a:noFill/>
          <a:ln w="9525">
            <a:noFill/>
            <a:miter lim="800000"/>
            <a:headEnd/>
            <a:tailEnd/>
          </a:ln>
        </p:spPr>
        <p:txBody>
          <a:bodyPr>
            <a:spAutoFit/>
          </a:bodyPr>
          <a:lstStyle/>
          <a:p>
            <a:r>
              <a:rPr lang="en-US" sz="1400">
                <a:latin typeface="Calibri" pitchFamily="34" charset="0"/>
              </a:rPr>
              <a:t>Civil Service Reform Act 1978</a:t>
            </a:r>
          </a:p>
        </p:txBody>
      </p:sp>
      <p:sp>
        <p:nvSpPr>
          <p:cNvPr id="22537" name="TextBox 12"/>
          <p:cNvSpPr txBox="1">
            <a:spLocks noChangeArrowheads="1"/>
          </p:cNvSpPr>
          <p:nvPr/>
        </p:nvSpPr>
        <p:spPr bwMode="auto">
          <a:xfrm>
            <a:off x="5105400" y="5105400"/>
            <a:ext cx="2209800" cy="523875"/>
          </a:xfrm>
          <a:prstGeom prst="rect">
            <a:avLst/>
          </a:prstGeom>
          <a:noFill/>
          <a:ln w="9525">
            <a:noFill/>
            <a:miter lim="800000"/>
            <a:headEnd/>
            <a:tailEnd/>
          </a:ln>
        </p:spPr>
        <p:txBody>
          <a:bodyPr>
            <a:spAutoFit/>
          </a:bodyPr>
          <a:lstStyle/>
          <a:p>
            <a:r>
              <a:rPr lang="en-US" sz="1400" dirty="0">
                <a:latin typeface="Calibri" pitchFamily="34" charset="0"/>
              </a:rPr>
              <a:t>“Reinventing  Public Personnel” NPR Reforms </a:t>
            </a:r>
          </a:p>
        </p:txBody>
      </p:sp>
      <p:sp>
        <p:nvSpPr>
          <p:cNvPr id="22538" name="TextBox 13"/>
          <p:cNvSpPr txBox="1">
            <a:spLocks noChangeArrowheads="1"/>
          </p:cNvSpPr>
          <p:nvPr/>
        </p:nvSpPr>
        <p:spPr bwMode="auto">
          <a:xfrm>
            <a:off x="4800600" y="5562600"/>
            <a:ext cx="2743200" cy="523220"/>
          </a:xfrm>
          <a:prstGeom prst="rect">
            <a:avLst/>
          </a:prstGeom>
          <a:noFill/>
          <a:ln w="9525">
            <a:noFill/>
            <a:miter lim="800000"/>
            <a:headEnd/>
            <a:tailEnd/>
          </a:ln>
        </p:spPr>
        <p:txBody>
          <a:bodyPr wrap="square">
            <a:spAutoFit/>
          </a:bodyPr>
          <a:lstStyle/>
          <a:p>
            <a:r>
              <a:rPr lang="en-US" sz="1400" dirty="0">
                <a:latin typeface="Calibri" pitchFamily="34" charset="0"/>
                <a:cs typeface="Calibri" pitchFamily="34" charset="0"/>
              </a:rPr>
              <a:t>Modernizing and Marketization of  Public Personnel</a:t>
            </a:r>
          </a:p>
        </p:txBody>
      </p:sp>
      <p:sp>
        <p:nvSpPr>
          <p:cNvPr id="15" name="TextBox 14"/>
          <p:cNvSpPr txBox="1"/>
          <p:nvPr/>
        </p:nvSpPr>
        <p:spPr>
          <a:xfrm>
            <a:off x="2743200" y="3657600"/>
            <a:ext cx="762000" cy="707886"/>
          </a:xfrm>
          <a:prstGeom prst="rect">
            <a:avLst/>
          </a:prstGeom>
          <a:solidFill>
            <a:schemeClr val="bg2">
              <a:lumMod val="60000"/>
              <a:lumOff val="40000"/>
            </a:schemeClr>
          </a:solidFill>
          <a:ln>
            <a:solidFill>
              <a:schemeClr val="accent6">
                <a:lumMod val="50000"/>
              </a:schemeClr>
            </a:solidFill>
          </a:ln>
        </p:spPr>
        <p:txBody>
          <a:bodyPr>
            <a:spAutoFit/>
          </a:bodyPr>
          <a:lstStyle/>
          <a:p>
            <a:pPr algn="ctr"/>
            <a:r>
              <a:rPr lang="en-US" sz="1000" b="1" dirty="0">
                <a:latin typeface="Century Gothic" pitchFamily="34" charset="0"/>
              </a:rPr>
              <a:t>Periods  of Reform/Change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AB93D748-5815-5A45-9C4E-4672D86BD1C5}"/>
              </a:ext>
            </a:extLst>
          </p:cNvPr>
          <p:cNvSpPr>
            <a:spLocks noGrp="1" noChangeArrowheads="1"/>
          </p:cNvSpPr>
          <p:nvPr>
            <p:ph type="title"/>
          </p:nvPr>
        </p:nvSpPr>
        <p:spPr>
          <a:xfrm>
            <a:off x="1140811" y="228600"/>
            <a:ext cx="7024687" cy="1143000"/>
          </a:xfrm>
          <a:solidFill>
            <a:srgbClr val="BEDEF3"/>
          </a:solid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algn="ctr" fontAlgn="auto">
              <a:spcAft>
                <a:spcPts val="0"/>
              </a:spcAft>
            </a:pPr>
            <a:r>
              <a:rPr lang="en-US" altLang="en-US" dirty="0">
                <a:solidFill>
                  <a:srgbClr val="2F2B20"/>
                </a:solidFill>
                <a:latin typeface="Candara" pitchFamily="34" charset="0"/>
              </a:rPr>
              <a:t>The Pendleton Act</a:t>
            </a:r>
          </a:p>
        </p:txBody>
      </p:sp>
      <p:pic>
        <p:nvPicPr>
          <p:cNvPr id="33795" name="Picture 3">
            <a:extLst>
              <a:ext uri="{FF2B5EF4-FFF2-40B4-BE49-F238E27FC236}">
                <a16:creationId xmlns:a16="http://schemas.microsoft.com/office/drawing/2014/main" id="{2CBFA3B4-B0C3-1642-A1CF-FED20882DB5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0810" y="1371600"/>
            <a:ext cx="7024687" cy="527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34369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EC2C30EE-9D09-484F-BE0A-283A6973FA5C}"/>
              </a:ext>
            </a:extLst>
          </p:cNvPr>
          <p:cNvSpPr>
            <a:spLocks noGrp="1" noChangeArrowheads="1"/>
          </p:cNvSpPr>
          <p:nvPr>
            <p:ph type="title"/>
          </p:nvPr>
        </p:nvSpPr>
        <p:spPr>
          <a:xfrm>
            <a:off x="1066800" y="304800"/>
            <a:ext cx="7024687" cy="1143000"/>
          </a:xfrm>
          <a:solidFill>
            <a:srgbClr val="BEDEF3"/>
          </a:solid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algn="ctr" fontAlgn="auto">
              <a:spcAft>
                <a:spcPts val="0"/>
              </a:spcAft>
            </a:pPr>
            <a:r>
              <a:rPr lang="en-US" altLang="en-US" dirty="0">
                <a:solidFill>
                  <a:srgbClr val="2F2B20"/>
                </a:solidFill>
                <a:latin typeface="Candara" pitchFamily="34" charset="0"/>
              </a:rPr>
              <a:t>Civil Service Reform Act of 1978</a:t>
            </a:r>
          </a:p>
        </p:txBody>
      </p:sp>
      <p:pic>
        <p:nvPicPr>
          <p:cNvPr id="40963" name="Picture 3">
            <a:extLst>
              <a:ext uri="{FF2B5EF4-FFF2-40B4-BE49-F238E27FC236}">
                <a16:creationId xmlns:a16="http://schemas.microsoft.com/office/drawing/2014/main" id="{3E65B9A8-FE40-944A-9758-4F3A3070225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85900" y="1443681"/>
            <a:ext cx="6186486" cy="5186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4435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14400"/>
            <a:ext cx="6805613" cy="990600"/>
          </a:xfrm>
          <a:solidFill>
            <a:srgbClr val="BEDEF3"/>
          </a:solidFill>
        </p:spPr>
        <p:txBody>
          <a:bodyPr rtlCol="0">
            <a:normAutofit/>
          </a:bodyPr>
          <a:lstStyle/>
          <a:p>
            <a:pPr algn="ctr" fontAlgn="auto">
              <a:spcAft>
                <a:spcPts val="0"/>
              </a:spcAft>
              <a:defRPr/>
            </a:pPr>
            <a:r>
              <a:rPr lang="en-US" sz="3200" dirty="0">
                <a:solidFill>
                  <a:srgbClr val="2F2B20"/>
                </a:solidFill>
                <a:latin typeface="Candara" pitchFamily="34" charset="0"/>
              </a:rPr>
              <a:t>Personnel Management </a:t>
            </a:r>
          </a:p>
        </p:txBody>
      </p:sp>
      <p:sp>
        <p:nvSpPr>
          <p:cNvPr id="3" name="Content Placeholder 2"/>
          <p:cNvSpPr>
            <a:spLocks noGrp="1"/>
          </p:cNvSpPr>
          <p:nvPr>
            <p:ph idx="1"/>
          </p:nvPr>
        </p:nvSpPr>
        <p:spPr>
          <a:xfrm>
            <a:off x="1042988" y="1981200"/>
            <a:ext cx="6777037" cy="3851275"/>
          </a:xfrm>
          <a:solidFill>
            <a:schemeClr val="bg2">
              <a:lumMod val="60000"/>
              <a:lumOff val="40000"/>
            </a:schemeClr>
          </a:solidFill>
          <a:ln>
            <a:solidFill>
              <a:srgbClr val="CF8F31"/>
            </a:solidFill>
          </a:ln>
        </p:spPr>
        <p:txBody>
          <a:bodyPr rtlCol="0">
            <a:normAutofit/>
          </a:bodyPr>
          <a:lstStyle/>
          <a:p>
            <a:pPr marL="69850" lvl="0" indent="0">
              <a:buNone/>
            </a:pPr>
            <a:endParaRPr lang="en-US" sz="2000" dirty="0">
              <a:solidFill>
                <a:schemeClr val="tx1"/>
              </a:solidFill>
              <a:cs typeface="Calibri" pitchFamily="34" charset="0"/>
            </a:endParaRPr>
          </a:p>
          <a:p>
            <a:r>
              <a:rPr lang="en-US" altLang="en-US" sz="1600" dirty="0">
                <a:solidFill>
                  <a:schemeClr val="tx1"/>
                </a:solidFill>
                <a:cs typeface="Calibri" pitchFamily="34" charset="0"/>
              </a:rPr>
              <a:t>The function of a personnel staff, or even an entire personnel agency, is service to line management.</a:t>
            </a:r>
          </a:p>
          <a:p>
            <a:endParaRPr lang="en-US" altLang="en-US" sz="1600" dirty="0">
              <a:solidFill>
                <a:schemeClr val="tx1"/>
              </a:solidFill>
              <a:cs typeface="Calibri" pitchFamily="34" charset="0"/>
            </a:endParaRPr>
          </a:p>
          <a:p>
            <a:r>
              <a:rPr lang="en-US" altLang="en-US" sz="1600" dirty="0">
                <a:solidFill>
                  <a:schemeClr val="tx1"/>
                </a:solidFill>
                <a:cs typeface="Calibri" pitchFamily="34" charset="0"/>
              </a:rPr>
              <a:t>Personnel is a collective term for all of the employees in an organization.  Word is of military origin.</a:t>
            </a:r>
          </a:p>
          <a:p>
            <a:endParaRPr lang="en-US" altLang="en-US" sz="1600" dirty="0">
              <a:solidFill>
                <a:schemeClr val="tx1"/>
              </a:solidFill>
              <a:cs typeface="Calibri" pitchFamily="34" charset="0"/>
            </a:endParaRPr>
          </a:p>
          <a:p>
            <a:r>
              <a:rPr lang="en-US" sz="1600" dirty="0">
                <a:solidFill>
                  <a:schemeClr val="tx1"/>
                </a:solidFill>
                <a:cs typeface="Calibri" pitchFamily="34" charset="0"/>
              </a:rPr>
              <a:t>Personnel management requires an understanding of law as well as the major developments in the social and behavioral sciences. </a:t>
            </a:r>
          </a:p>
          <a:p>
            <a:endParaRPr lang="en-US" altLang="en-US" sz="2000" dirty="0">
              <a:solidFill>
                <a:schemeClr val="tx1"/>
              </a:solidFill>
              <a:cs typeface="Calibri"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1066800" y="685800"/>
            <a:ext cx="6781800" cy="838200"/>
          </a:xfrm>
          <a:solidFill>
            <a:srgbClr val="BEDEF3"/>
          </a:solidFill>
        </p:spPr>
        <p:txBody>
          <a:bodyPr anchor="ctr"/>
          <a:lstStyle/>
          <a:p>
            <a:pPr algn="ctr"/>
            <a:r>
              <a:rPr lang="en-US" sz="3200" dirty="0">
                <a:solidFill>
                  <a:srgbClr val="2F2B20"/>
                </a:solidFill>
                <a:latin typeface="Candara" pitchFamily="34" charset="0"/>
              </a:rPr>
              <a:t>Patronage Appointments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06645534"/>
              </p:ext>
            </p:extLst>
          </p:nvPr>
        </p:nvGraphicFramePr>
        <p:xfrm>
          <a:off x="1042988" y="1600200"/>
          <a:ext cx="6777037" cy="4232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1042988" y="838200"/>
            <a:ext cx="6729411" cy="1219200"/>
          </a:xfrm>
          <a:solidFill>
            <a:srgbClr val="BEDEF3"/>
          </a:solidFill>
        </p:spPr>
        <p:txBody>
          <a:bodyPr anchor="ctr"/>
          <a:lstStyle/>
          <a:p>
            <a:pPr algn="ctr"/>
            <a:r>
              <a:rPr lang="en-US" dirty="0">
                <a:solidFill>
                  <a:srgbClr val="2F2B20"/>
                </a:solidFill>
                <a:latin typeface="Candara" pitchFamily="34" charset="0"/>
              </a:rPr>
              <a:t>Veterans Preferences</a:t>
            </a:r>
          </a:p>
        </p:txBody>
      </p:sp>
      <p:sp>
        <p:nvSpPr>
          <p:cNvPr id="3" name="Content Placeholder 2"/>
          <p:cNvSpPr>
            <a:spLocks noGrp="1"/>
          </p:cNvSpPr>
          <p:nvPr>
            <p:ph idx="1"/>
          </p:nvPr>
        </p:nvSpPr>
        <p:spPr>
          <a:xfrm>
            <a:off x="1042988" y="2133600"/>
            <a:ext cx="6777037" cy="3698875"/>
          </a:xfrm>
          <a:solidFill>
            <a:schemeClr val="bg2">
              <a:lumMod val="60000"/>
              <a:lumOff val="40000"/>
            </a:schemeClr>
          </a:solidFill>
          <a:ln>
            <a:solidFill>
              <a:srgbClr val="CF8F31"/>
            </a:solidFill>
          </a:ln>
        </p:spPr>
        <p:txBody>
          <a:bodyPr rtlCol="0">
            <a:normAutofit/>
          </a:bodyPr>
          <a:lstStyle/>
          <a:p>
            <a:pPr marL="354330" indent="-285750" fontAlgn="auto">
              <a:spcAft>
                <a:spcPts val="0"/>
              </a:spcAft>
              <a:defRPr/>
            </a:pPr>
            <a:r>
              <a:rPr lang="en-US" sz="1800" dirty="0">
                <a:solidFill>
                  <a:schemeClr val="tx1"/>
                </a:solidFill>
                <a:cs typeface="Calibri" pitchFamily="34" charset="0"/>
              </a:rPr>
              <a:t>Veterans merit preferences is the special merit earned by a service man or woman who had honorable military service.  </a:t>
            </a:r>
          </a:p>
          <a:p>
            <a:pPr marL="354330" indent="-285750" fontAlgn="auto">
              <a:spcAft>
                <a:spcPts val="0"/>
              </a:spcAft>
              <a:defRPr/>
            </a:pPr>
            <a:endParaRPr lang="en-US" sz="1800" dirty="0">
              <a:solidFill>
                <a:schemeClr val="tx1"/>
              </a:solidFill>
              <a:cs typeface="Calibri" pitchFamily="34" charset="0"/>
            </a:endParaRPr>
          </a:p>
          <a:p>
            <a:pPr marL="354330" indent="-285750" fontAlgn="auto">
              <a:spcAft>
                <a:spcPts val="0"/>
              </a:spcAft>
              <a:defRPr/>
            </a:pPr>
            <a:r>
              <a:rPr lang="en-US" sz="1800" dirty="0">
                <a:solidFill>
                  <a:schemeClr val="tx1"/>
                </a:solidFill>
                <a:cs typeface="Calibri" pitchFamily="34" charset="0"/>
              </a:rPr>
              <a:t>Veterans preference is a variant of patronage that has been in existence since the end of the Civil War, when veterans were given first preference for jobs available in the civil service.    </a:t>
            </a:r>
          </a:p>
          <a:p>
            <a:pPr marL="354330" indent="-285750" fontAlgn="auto">
              <a:spcAft>
                <a:spcPts val="0"/>
              </a:spcAft>
              <a:defRPr/>
            </a:pPr>
            <a:endParaRPr lang="en-US" sz="1800" dirty="0">
              <a:solidFill>
                <a:schemeClr val="tx1"/>
              </a:solidFill>
              <a:cs typeface="Calibri" pitchFamily="34" charset="0"/>
            </a:endParaRPr>
          </a:p>
          <a:p>
            <a:pPr marL="354330" indent="-285750" fontAlgn="auto">
              <a:spcAft>
                <a:spcPts val="0"/>
              </a:spcAft>
              <a:defRPr/>
            </a:pPr>
            <a:r>
              <a:rPr lang="en-US" sz="1800" dirty="0">
                <a:solidFill>
                  <a:schemeClr val="tx1"/>
                </a:solidFill>
                <a:cs typeface="Calibri" pitchFamily="34" charset="0"/>
              </a:rPr>
              <a:t>In 1919, this privilege was extended to wives and widows of veterans.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a:extLst>
              <a:ext uri="{FF2B5EF4-FFF2-40B4-BE49-F238E27FC236}">
                <a16:creationId xmlns:a16="http://schemas.microsoft.com/office/drawing/2014/main" id="{A80A2508-526E-3D46-81EF-A4EFD5BBBE0C}"/>
              </a:ext>
            </a:extLst>
          </p:cNvPr>
          <p:cNvSpPr>
            <a:spLocks noGrp="1" noChangeArrowheads="1"/>
          </p:cNvSpPr>
          <p:nvPr>
            <p:ph type="title"/>
          </p:nvPr>
        </p:nvSpPr>
        <p:spPr>
          <a:solidFill>
            <a:srgbClr val="BEDEF3"/>
          </a:solidFill>
          <a:ln w="9525">
            <a:noFill/>
            <a:miter lim="800000"/>
            <a:headEnd/>
            <a:tailEnd/>
          </a:ln>
        </p:spPr>
        <p:txBody>
          <a:bodyPr vert="horz" wrap="square" lIns="91440" tIns="45720" rIns="91440" bIns="45720" numCol="1" anchor="b" anchorCtr="0" compatLnSpc="1">
            <a:prstTxWarp prst="textNoShape">
              <a:avLst/>
            </a:prstTxWarp>
          </a:bodyPr>
          <a:lstStyle/>
          <a:p>
            <a:pPr algn="ctr"/>
            <a:r>
              <a:rPr lang="en-US" altLang="en-US" sz="3200" dirty="0">
                <a:solidFill>
                  <a:srgbClr val="2F2B20"/>
                </a:solidFill>
                <a:latin typeface="Candara" pitchFamily="34" charset="0"/>
              </a:rPr>
              <a:t>Public Sector Labor Relations</a:t>
            </a:r>
          </a:p>
        </p:txBody>
      </p:sp>
      <p:sp>
        <p:nvSpPr>
          <p:cNvPr id="183299" name="Rectangle 3">
            <a:extLst>
              <a:ext uri="{FF2B5EF4-FFF2-40B4-BE49-F238E27FC236}">
                <a16:creationId xmlns:a16="http://schemas.microsoft.com/office/drawing/2014/main" id="{4EB5EF56-C959-A248-A3E9-2F32C9F9643A}"/>
              </a:ext>
            </a:extLst>
          </p:cNvPr>
          <p:cNvSpPr>
            <a:spLocks noGrp="1" noChangeArrowheads="1"/>
          </p:cNvSpPr>
          <p:nvPr>
            <p:ph type="body" idx="1"/>
          </p:nvPr>
        </p:nvSpPr>
        <p:spPr>
          <a:solidFill>
            <a:schemeClr val="bg2">
              <a:lumMod val="60000"/>
              <a:lumOff val="40000"/>
            </a:schemeClr>
          </a:solidFill>
          <a:ln w="9525">
            <a:solidFill>
              <a:srgbClr val="CF8F31"/>
            </a:solidFill>
            <a:miter lim="800000"/>
            <a:headEnd/>
            <a:tailEnd/>
          </a:ln>
        </p:spPr>
        <p:txBody>
          <a:bodyPr vert="horz" wrap="square" lIns="91440" tIns="45720" rIns="91440" bIns="45720" numCol="1" rtlCol="0" anchor="t" anchorCtr="0" compatLnSpc="1">
            <a:prstTxWarp prst="textNoShape">
              <a:avLst/>
            </a:prstTxWarp>
            <a:normAutofit/>
          </a:bodyPr>
          <a:lstStyle/>
          <a:p>
            <a:pPr marL="354330" indent="-285750" fontAlgn="auto">
              <a:spcAft>
                <a:spcPts val="0"/>
              </a:spcAft>
            </a:pPr>
            <a:r>
              <a:rPr lang="en-US" altLang="en-US" sz="1800" dirty="0">
                <a:solidFill>
                  <a:schemeClr val="tx1"/>
                </a:solidFill>
                <a:cs typeface="Calibri" pitchFamily="34" charset="0"/>
              </a:rPr>
              <a:t>Unions are groups of employees who create a formal organization (the union) to represent their interests before management.</a:t>
            </a:r>
          </a:p>
          <a:p>
            <a:pPr marL="354330" indent="-285750" fontAlgn="auto">
              <a:spcAft>
                <a:spcPts val="0"/>
              </a:spcAft>
            </a:pPr>
            <a:endParaRPr lang="en-US" altLang="en-US" sz="1800" dirty="0">
              <a:solidFill>
                <a:schemeClr val="tx1"/>
              </a:solidFill>
              <a:cs typeface="Calibri" pitchFamily="34" charset="0"/>
            </a:endParaRPr>
          </a:p>
          <a:p>
            <a:pPr marL="354330" indent="-285750" fontAlgn="auto">
              <a:spcAft>
                <a:spcPts val="0"/>
              </a:spcAft>
            </a:pPr>
            <a:r>
              <a:rPr lang="en-US" altLang="en-US" sz="1800" dirty="0">
                <a:solidFill>
                  <a:schemeClr val="tx1"/>
                </a:solidFill>
                <a:cs typeface="Calibri" pitchFamily="34" charset="0"/>
              </a:rPr>
              <a:t>Labor relations is the term for all of the interactions between the union leaders (representing the employees) and management (representing the corporation or jurisdiction).</a:t>
            </a:r>
          </a:p>
        </p:txBody>
      </p:sp>
    </p:spTree>
    <p:extLst>
      <p:ext uri="{BB962C8B-B14F-4D97-AF65-F5344CB8AC3E}">
        <p14:creationId xmlns:p14="http://schemas.microsoft.com/office/powerpoint/2010/main" val="4275936332"/>
      </p:ext>
    </p:extLst>
  </p:cSld>
  <p:clrMapOvr>
    <a:masterClrMapping/>
  </p:clrMapOvr>
  <mc:AlternateContent xmlns:mc="http://schemas.openxmlformats.org/markup-compatibility/2006" xmlns:p14="http://schemas.microsoft.com/office/powerpoint/2010/main">
    <mc:Choice Requires="p14">
      <p:transition spd="slow" p14:dur="2000" advTm="240000"/>
    </mc:Choice>
    <mc:Fallback xmlns="">
      <p:transition spd="slow" advTm="24000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a:extLst>
              <a:ext uri="{FF2B5EF4-FFF2-40B4-BE49-F238E27FC236}">
                <a16:creationId xmlns:a16="http://schemas.microsoft.com/office/drawing/2014/main" id="{770EB75F-2543-1744-82D1-6E4CF43DF5F6}"/>
              </a:ext>
            </a:extLst>
          </p:cNvPr>
          <p:cNvSpPr>
            <a:spLocks noGrp="1" noChangeArrowheads="1"/>
          </p:cNvSpPr>
          <p:nvPr>
            <p:ph type="title"/>
          </p:nvPr>
        </p:nvSpPr>
        <p:spPr>
          <a:solidFill>
            <a:srgbClr val="BEDEF3"/>
          </a:solidFill>
          <a:ln w="9525">
            <a:noFill/>
            <a:miter lim="800000"/>
            <a:headEnd/>
            <a:tailEnd/>
          </a:ln>
        </p:spPr>
        <p:txBody>
          <a:bodyPr vert="horz" wrap="square" lIns="91440" tIns="45720" rIns="91440" bIns="45720" numCol="1" anchor="b" anchorCtr="0" compatLnSpc="1">
            <a:prstTxWarp prst="textNoShape">
              <a:avLst/>
            </a:prstTxWarp>
          </a:bodyPr>
          <a:lstStyle/>
          <a:p>
            <a:pPr algn="ctr"/>
            <a:r>
              <a:rPr lang="en-US" altLang="en-US" sz="3200" dirty="0">
                <a:solidFill>
                  <a:srgbClr val="2F2B20"/>
                </a:solidFill>
                <a:latin typeface="Candara" pitchFamily="34" charset="0"/>
              </a:rPr>
              <a:t>Public Sector Labor Relations</a:t>
            </a:r>
          </a:p>
        </p:txBody>
      </p:sp>
      <p:sp>
        <p:nvSpPr>
          <p:cNvPr id="185347" name="Rectangle 3">
            <a:extLst>
              <a:ext uri="{FF2B5EF4-FFF2-40B4-BE49-F238E27FC236}">
                <a16:creationId xmlns:a16="http://schemas.microsoft.com/office/drawing/2014/main" id="{563F1C30-61B7-004F-B03D-8C7463094BC4}"/>
              </a:ext>
            </a:extLst>
          </p:cNvPr>
          <p:cNvSpPr>
            <a:spLocks noGrp="1" noChangeArrowheads="1"/>
          </p:cNvSpPr>
          <p:nvPr>
            <p:ph type="body" idx="1"/>
          </p:nvPr>
        </p:nvSpPr>
        <p:spPr>
          <a:solidFill>
            <a:schemeClr val="bg2">
              <a:lumMod val="60000"/>
              <a:lumOff val="40000"/>
            </a:schemeClr>
          </a:solidFill>
          <a:ln w="9525">
            <a:solidFill>
              <a:srgbClr val="CF8F31"/>
            </a:solidFill>
            <a:miter lim="800000"/>
            <a:headEnd/>
            <a:tailEnd/>
          </a:ln>
        </p:spPr>
        <p:txBody>
          <a:bodyPr vert="horz" wrap="square" lIns="91440" tIns="45720" rIns="91440" bIns="45720" numCol="1" rtlCol="0" anchor="t" anchorCtr="0" compatLnSpc="1">
            <a:prstTxWarp prst="textNoShape">
              <a:avLst/>
            </a:prstTxWarp>
            <a:normAutofit/>
          </a:bodyPr>
          <a:lstStyle/>
          <a:p>
            <a:pPr marL="354330" indent="-285750" fontAlgn="auto">
              <a:spcAft>
                <a:spcPts val="0"/>
              </a:spcAft>
            </a:pPr>
            <a:r>
              <a:rPr lang="en-US" altLang="en-US" sz="1800" dirty="0">
                <a:solidFill>
                  <a:schemeClr val="tx1"/>
                </a:solidFill>
                <a:cs typeface="Calibri" pitchFamily="34" charset="0"/>
              </a:rPr>
              <a:t>Why have the unions been so successful?</a:t>
            </a:r>
          </a:p>
          <a:p>
            <a:pPr marL="354330" indent="-285750" fontAlgn="auto">
              <a:spcAft>
                <a:spcPts val="0"/>
              </a:spcAft>
            </a:pPr>
            <a:endParaRPr lang="en-US" altLang="en-US" sz="1800" dirty="0">
              <a:solidFill>
                <a:schemeClr val="tx1"/>
              </a:solidFill>
              <a:cs typeface="Calibri" pitchFamily="34" charset="0"/>
            </a:endParaRPr>
          </a:p>
          <a:p>
            <a:pPr marL="354330" indent="-285750" fontAlgn="auto">
              <a:spcAft>
                <a:spcPts val="0"/>
              </a:spcAft>
            </a:pPr>
            <a:r>
              <a:rPr lang="en-US" altLang="en-US" sz="1800" dirty="0">
                <a:solidFill>
                  <a:schemeClr val="tx1"/>
                </a:solidFill>
                <a:cs typeface="Calibri" pitchFamily="34" charset="0"/>
              </a:rPr>
              <a:t>They have been better politicians than elected political executives.</a:t>
            </a:r>
          </a:p>
          <a:p>
            <a:pPr marL="354330" indent="-285750" fontAlgn="auto">
              <a:spcAft>
                <a:spcPts val="0"/>
              </a:spcAft>
            </a:pPr>
            <a:endParaRPr lang="en-US" altLang="en-US" sz="1800" dirty="0">
              <a:solidFill>
                <a:schemeClr val="tx1"/>
              </a:solidFill>
              <a:cs typeface="Calibri" pitchFamily="34" charset="0"/>
            </a:endParaRPr>
          </a:p>
          <a:p>
            <a:pPr lvl="1"/>
            <a:r>
              <a:rPr lang="en-US" altLang="en-US" sz="1800" dirty="0">
                <a:solidFill>
                  <a:schemeClr val="tx1"/>
                </a:solidFill>
                <a:cs typeface="Calibri" pitchFamily="34" charset="0"/>
              </a:rPr>
              <a:t>Acceptance of a militant postures arose directly out of civil rights movements and civil disobedience</a:t>
            </a:r>
            <a:r>
              <a:rPr lang="en-US" altLang="en-US" dirty="0"/>
              <a:t>.</a:t>
            </a:r>
          </a:p>
        </p:txBody>
      </p:sp>
    </p:spTree>
    <p:extLst>
      <p:ext uri="{BB962C8B-B14F-4D97-AF65-F5344CB8AC3E}">
        <p14:creationId xmlns:p14="http://schemas.microsoft.com/office/powerpoint/2010/main" val="2202689782"/>
      </p:ext>
    </p:extLst>
  </p:cSld>
  <p:clrMapOvr>
    <a:masterClrMapping/>
  </p:clrMapOvr>
  <mc:AlternateContent xmlns:mc="http://schemas.openxmlformats.org/markup-compatibility/2006" xmlns:p14="http://schemas.microsoft.com/office/powerpoint/2010/main">
    <mc:Choice Requires="p14">
      <p:transition spd="slow" p14:dur="2000" advTm="240000"/>
    </mc:Choice>
    <mc:Fallback xmlns="">
      <p:transition spd="slow" advTm="24000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1042988" y="228600"/>
            <a:ext cx="6805612" cy="1219200"/>
          </a:xfrm>
          <a:solidFill>
            <a:srgbClr val="BEDEF3"/>
          </a:solidFill>
        </p:spPr>
        <p:txBody>
          <a:bodyPr anchor="ctr"/>
          <a:lstStyle/>
          <a:p>
            <a:pPr algn="ctr"/>
            <a:r>
              <a:rPr lang="en-US" sz="3200" dirty="0">
                <a:solidFill>
                  <a:srgbClr val="2F2B20"/>
                </a:solidFill>
                <a:latin typeface="Candara" pitchFamily="34" charset="0"/>
              </a:rPr>
              <a:t>Public Sector Labor Relations:</a:t>
            </a:r>
            <a:br>
              <a:rPr lang="en-US" sz="3200" dirty="0">
                <a:solidFill>
                  <a:srgbClr val="2F2B20"/>
                </a:solidFill>
                <a:latin typeface="Candara" pitchFamily="34" charset="0"/>
              </a:rPr>
            </a:br>
            <a:r>
              <a:rPr lang="en-US" sz="3200" dirty="0">
                <a:solidFill>
                  <a:srgbClr val="2F2B20"/>
                </a:solidFill>
                <a:latin typeface="Candara" pitchFamily="34" charset="0"/>
              </a:rPr>
              <a:t>Collective Bargaining</a:t>
            </a:r>
          </a:p>
        </p:txBody>
      </p:sp>
      <p:sp>
        <p:nvSpPr>
          <p:cNvPr id="3" name="Content Placeholder 2"/>
          <p:cNvSpPr>
            <a:spLocks noGrp="1"/>
          </p:cNvSpPr>
          <p:nvPr>
            <p:ph idx="1"/>
          </p:nvPr>
        </p:nvSpPr>
        <p:spPr>
          <a:xfrm>
            <a:off x="1057275" y="1480751"/>
            <a:ext cx="6777037" cy="4462849"/>
          </a:xfrm>
          <a:solidFill>
            <a:schemeClr val="bg2">
              <a:lumMod val="60000"/>
              <a:lumOff val="40000"/>
            </a:schemeClr>
          </a:solidFill>
          <a:ln>
            <a:solidFill>
              <a:srgbClr val="CF8F31"/>
            </a:solidFill>
          </a:ln>
        </p:spPr>
        <p:txBody>
          <a:bodyPr rtlCol="0">
            <a:normAutofit/>
          </a:bodyPr>
          <a:lstStyle/>
          <a:p>
            <a:pPr marL="68580" indent="0" fontAlgn="auto">
              <a:spcAft>
                <a:spcPts val="0"/>
              </a:spcAft>
              <a:buFont typeface="Wingdings 2" pitchFamily="18" charset="2"/>
              <a:buNone/>
              <a:defRPr/>
            </a:pPr>
            <a:r>
              <a:rPr lang="en-US" sz="1800" dirty="0">
                <a:solidFill>
                  <a:schemeClr val="tx1"/>
                </a:solidFill>
                <a:cs typeface="Calibri" pitchFamily="34" charset="0"/>
              </a:rPr>
              <a:t>Collective bargaining is a collective term that encompasses the negotiating process to the final goal. </a:t>
            </a:r>
          </a:p>
          <a:p>
            <a:pPr marL="68580" indent="0" fontAlgn="auto">
              <a:spcAft>
                <a:spcPts val="0"/>
              </a:spcAft>
              <a:buFont typeface="Wingdings 2" pitchFamily="18" charset="2"/>
              <a:buNone/>
              <a:defRPr/>
            </a:pPr>
            <a:endParaRPr lang="en-US" sz="1800" dirty="0">
              <a:solidFill>
                <a:schemeClr val="tx1"/>
              </a:solidFill>
              <a:cs typeface="Calibri" pitchFamily="34" charset="0"/>
            </a:endParaRPr>
          </a:p>
          <a:p>
            <a:pPr marL="68580" indent="0" fontAlgn="auto">
              <a:spcAft>
                <a:spcPts val="0"/>
              </a:spcAft>
              <a:buFont typeface="Wingdings 2" pitchFamily="18" charset="2"/>
              <a:buNone/>
              <a:defRPr/>
            </a:pPr>
            <a:r>
              <a:rPr lang="en-US" sz="1800" dirty="0">
                <a:solidFill>
                  <a:schemeClr val="tx1"/>
                </a:solidFill>
                <a:cs typeface="Calibri" pitchFamily="34" charset="0"/>
              </a:rPr>
              <a:t> This final goal is the making of the contract between labor and management. The main elements of the contract are: </a:t>
            </a:r>
          </a:p>
          <a:p>
            <a:pPr marL="651510" lvl="1" indent="-285750" fontAlgn="auto">
              <a:spcAft>
                <a:spcPts val="0"/>
              </a:spcAft>
              <a:defRPr/>
            </a:pPr>
            <a:r>
              <a:rPr lang="en-US" sz="1600" dirty="0">
                <a:solidFill>
                  <a:schemeClr val="tx1"/>
                </a:solidFill>
                <a:cs typeface="Calibri" pitchFamily="34" charset="0"/>
              </a:rPr>
              <a:t>Wages</a:t>
            </a:r>
          </a:p>
          <a:p>
            <a:pPr marL="651510" lvl="1" indent="-285750" fontAlgn="auto">
              <a:spcAft>
                <a:spcPts val="0"/>
              </a:spcAft>
              <a:defRPr/>
            </a:pPr>
            <a:r>
              <a:rPr lang="en-US" sz="1600" dirty="0">
                <a:solidFill>
                  <a:schemeClr val="tx1"/>
                </a:solidFill>
                <a:cs typeface="Calibri" pitchFamily="34" charset="0"/>
              </a:rPr>
              <a:t> Hours</a:t>
            </a:r>
          </a:p>
          <a:p>
            <a:pPr marL="651510" lvl="1" indent="-285750" fontAlgn="auto">
              <a:spcAft>
                <a:spcPts val="0"/>
              </a:spcAft>
              <a:defRPr/>
            </a:pPr>
            <a:r>
              <a:rPr lang="en-US" sz="1600" dirty="0">
                <a:solidFill>
                  <a:schemeClr val="tx1"/>
                </a:solidFill>
                <a:cs typeface="Calibri" pitchFamily="34" charset="0"/>
              </a:rPr>
              <a:t> Other conditions of employment</a:t>
            </a:r>
          </a:p>
          <a:p>
            <a:pPr marL="68580" indent="0" fontAlgn="auto">
              <a:spcAft>
                <a:spcPts val="0"/>
              </a:spcAft>
              <a:buNone/>
              <a:defRPr/>
            </a:pPr>
            <a:r>
              <a:rPr lang="en-US" sz="1800" dirty="0">
                <a:solidFill>
                  <a:schemeClr val="tx1"/>
                </a:solidFill>
                <a:cs typeface="Calibri" pitchFamily="34" charset="0"/>
              </a:rPr>
              <a:t>The terms of the public sector model follow the private sector model. </a:t>
            </a:r>
          </a:p>
          <a:p>
            <a:pPr marL="68580" indent="0" fontAlgn="auto">
              <a:spcAft>
                <a:spcPts val="0"/>
              </a:spcAft>
              <a:buNone/>
              <a:defRPr/>
            </a:pPr>
            <a:endParaRPr lang="en-US" sz="1800" dirty="0">
              <a:solidFill>
                <a:schemeClr val="tx1"/>
              </a:solidFill>
              <a:cs typeface="Calibri" pitchFamily="34" charset="0"/>
            </a:endParaRPr>
          </a:p>
          <a:p>
            <a:pPr marL="68580" indent="0" fontAlgn="auto">
              <a:spcAft>
                <a:spcPts val="0"/>
              </a:spcAft>
              <a:buNone/>
              <a:defRPr/>
            </a:pPr>
            <a:r>
              <a:rPr lang="en-US" sz="1800" dirty="0">
                <a:solidFill>
                  <a:schemeClr val="tx1"/>
                </a:solidFill>
                <a:cs typeface="Calibri" pitchFamily="34" charset="0"/>
              </a:rPr>
              <a:t>However, no union is equal to the power of management in the public sector—as management is the government and the people as a whole.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1042988" y="838200"/>
            <a:ext cx="7024687" cy="1219200"/>
          </a:xfrm>
          <a:solidFill>
            <a:srgbClr val="BEDEF3"/>
          </a:solidFill>
        </p:spPr>
        <p:txBody>
          <a:bodyPr anchor="ctr"/>
          <a:lstStyle/>
          <a:p>
            <a:pPr algn="ctr"/>
            <a:r>
              <a:rPr lang="en-US" sz="3200" dirty="0">
                <a:solidFill>
                  <a:srgbClr val="2F2B20"/>
                </a:solidFill>
                <a:latin typeface="Candara" pitchFamily="34" charset="0"/>
              </a:rPr>
              <a:t>Public Sector Labor Relations:</a:t>
            </a:r>
            <a:br>
              <a:rPr lang="en-US" sz="3200" dirty="0">
                <a:solidFill>
                  <a:srgbClr val="2F2B20"/>
                </a:solidFill>
                <a:latin typeface="Candara" pitchFamily="34" charset="0"/>
              </a:rPr>
            </a:br>
            <a:r>
              <a:rPr lang="en-US" sz="3200" dirty="0">
                <a:solidFill>
                  <a:srgbClr val="2F2B20"/>
                </a:solidFill>
                <a:latin typeface="Candara" pitchFamily="34" charset="0"/>
              </a:rPr>
              <a:t>Strikes and other options</a:t>
            </a:r>
          </a:p>
        </p:txBody>
      </p:sp>
      <p:sp>
        <p:nvSpPr>
          <p:cNvPr id="3" name="Content Placeholder 2"/>
          <p:cNvSpPr>
            <a:spLocks noGrp="1"/>
          </p:cNvSpPr>
          <p:nvPr>
            <p:ph idx="1"/>
          </p:nvPr>
        </p:nvSpPr>
        <p:spPr>
          <a:xfrm>
            <a:off x="1042988" y="2133600"/>
            <a:ext cx="7034212" cy="3698875"/>
          </a:xfrm>
          <a:solidFill>
            <a:schemeClr val="bg2">
              <a:lumMod val="60000"/>
              <a:lumOff val="40000"/>
            </a:schemeClr>
          </a:solidFill>
          <a:ln>
            <a:solidFill>
              <a:srgbClr val="CF8F31"/>
            </a:solidFill>
          </a:ln>
        </p:spPr>
        <p:txBody>
          <a:bodyPr rtlCol="0" anchor="t">
            <a:normAutofit/>
          </a:bodyPr>
          <a:lstStyle/>
          <a:p>
            <a:pPr marL="68580" indent="0" fontAlgn="auto">
              <a:spcAft>
                <a:spcPts val="0"/>
              </a:spcAft>
              <a:buFont typeface="Wingdings 2" pitchFamily="18" charset="2"/>
              <a:buNone/>
              <a:defRPr/>
            </a:pPr>
            <a:r>
              <a:rPr lang="en-US" sz="1700" dirty="0">
                <a:solidFill>
                  <a:srgbClr val="2F2B20"/>
                </a:solidFill>
                <a:cs typeface="Calibri" pitchFamily="34" charset="0"/>
              </a:rPr>
              <a:t>A strike is a mutual agreement by workers to a work stoppage.  In the past unions used the strike as a powerful tool to attain their goals.  </a:t>
            </a:r>
          </a:p>
          <a:p>
            <a:pPr marL="68580" indent="0" fontAlgn="auto">
              <a:spcAft>
                <a:spcPts val="0"/>
              </a:spcAft>
              <a:buFont typeface="Wingdings 2" pitchFamily="18" charset="2"/>
              <a:buNone/>
              <a:defRPr/>
            </a:pPr>
            <a:endParaRPr lang="en-US" sz="1700" dirty="0">
              <a:solidFill>
                <a:srgbClr val="2F2B20"/>
              </a:solidFill>
              <a:cs typeface="Calibri" pitchFamily="34" charset="0"/>
            </a:endParaRPr>
          </a:p>
          <a:p>
            <a:pPr marL="68580" indent="0" fontAlgn="auto">
              <a:spcAft>
                <a:spcPts val="0"/>
              </a:spcAft>
              <a:buFont typeface="Wingdings 2" pitchFamily="18" charset="2"/>
              <a:buNone/>
              <a:defRPr/>
            </a:pPr>
            <a:r>
              <a:rPr lang="en-US" sz="1700" dirty="0">
                <a:solidFill>
                  <a:srgbClr val="2F2B20"/>
                </a:solidFill>
                <a:cs typeface="Calibri" pitchFamily="34" charset="0"/>
              </a:rPr>
              <a:t>Public opinion began to turn against unions in the latter part of the twentieth century and unions lost their clout in the harsher economic realities of the times. </a:t>
            </a:r>
          </a:p>
          <a:p>
            <a:pPr marL="68580" indent="0" fontAlgn="auto">
              <a:spcAft>
                <a:spcPts val="0"/>
              </a:spcAft>
              <a:buFont typeface="Wingdings 2" pitchFamily="18" charset="2"/>
              <a:buNone/>
              <a:defRPr/>
            </a:pPr>
            <a:endParaRPr lang="en-US" sz="1700" dirty="0">
              <a:solidFill>
                <a:srgbClr val="2F2B20"/>
              </a:solidFill>
              <a:cs typeface="Calibri" pitchFamily="34" charset="0"/>
            </a:endParaRPr>
          </a:p>
          <a:p>
            <a:pPr marL="68580" indent="0" fontAlgn="auto">
              <a:spcAft>
                <a:spcPts val="0"/>
              </a:spcAft>
              <a:buFont typeface="Wingdings 2" pitchFamily="18" charset="2"/>
              <a:buNone/>
              <a:defRPr/>
            </a:pPr>
            <a:r>
              <a:rPr lang="en-US" sz="1700" dirty="0">
                <a:solidFill>
                  <a:srgbClr val="2F2B20"/>
                </a:solidFill>
                <a:cs typeface="Calibri" pitchFamily="34" charset="0"/>
              </a:rPr>
              <a:t>Strikes have declined in the last decade.</a:t>
            </a:r>
          </a:p>
          <a:p>
            <a:pPr marL="68580" indent="0" fontAlgn="auto">
              <a:spcAft>
                <a:spcPts val="0"/>
              </a:spcAft>
              <a:buFont typeface="Wingdings 2" pitchFamily="18" charset="2"/>
              <a:buNone/>
              <a:defRPr/>
            </a:pPr>
            <a:endParaRPr lang="en-US" sz="1700" dirty="0">
              <a:solidFill>
                <a:schemeClr val="tx1"/>
              </a:solidFill>
              <a:cs typeface="Calibri" pitchFamily="34" charset="0"/>
            </a:endParaRPr>
          </a:p>
          <a:p>
            <a:pPr marL="68580" indent="0" fontAlgn="auto">
              <a:spcAft>
                <a:spcPts val="0"/>
              </a:spcAft>
              <a:buNone/>
              <a:defRPr/>
            </a:pPr>
            <a:endParaRPr lang="en-US" sz="1800" dirty="0">
              <a:solidFill>
                <a:schemeClr val="tx1"/>
              </a:solidFill>
              <a:latin typeface="Calibri" pitchFamily="34" charset="0"/>
              <a:cs typeface="Calibri" pitchFamily="34" charset="0"/>
            </a:endParaRPr>
          </a:p>
          <a:p>
            <a:pPr marL="68580" indent="0" fontAlgn="auto">
              <a:spcAft>
                <a:spcPts val="0"/>
              </a:spcAft>
              <a:buFont typeface="Wingdings 2" pitchFamily="18" charset="2"/>
              <a:buNone/>
              <a:defRPr/>
            </a:pPr>
            <a:endParaRPr lang="en-US" sz="1800" dirty="0">
              <a:solidFill>
                <a:schemeClr val="tx1"/>
              </a:solidFill>
              <a:latin typeface="Calibri" pitchFamily="34" charset="0"/>
              <a:cs typeface="Calibri"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a:extLst>
              <a:ext uri="{FF2B5EF4-FFF2-40B4-BE49-F238E27FC236}">
                <a16:creationId xmlns:a16="http://schemas.microsoft.com/office/drawing/2014/main" id="{6052F00E-1163-DC4D-B434-65C697D75E97}"/>
              </a:ext>
            </a:extLst>
          </p:cNvPr>
          <p:cNvSpPr>
            <a:spLocks noGrp="1" noChangeArrowheads="1"/>
          </p:cNvSpPr>
          <p:nvPr>
            <p:ph type="title"/>
          </p:nvPr>
        </p:nvSpPr>
        <p:spPr>
          <a:xfrm>
            <a:off x="1143000" y="457200"/>
            <a:ext cx="7024687" cy="1143000"/>
          </a:xfrm>
          <a:solidFill>
            <a:srgbClr val="BEDEF3"/>
          </a:solid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altLang="en-US" sz="3200" dirty="0">
                <a:solidFill>
                  <a:srgbClr val="2F2B20"/>
                </a:solidFill>
                <a:latin typeface="Candara" pitchFamily="34" charset="0"/>
              </a:rPr>
              <a:t>Two Famous Public Strikes</a:t>
            </a:r>
          </a:p>
        </p:txBody>
      </p:sp>
      <p:sp>
        <p:nvSpPr>
          <p:cNvPr id="202755" name="Rectangle 3">
            <a:extLst>
              <a:ext uri="{FF2B5EF4-FFF2-40B4-BE49-F238E27FC236}">
                <a16:creationId xmlns:a16="http://schemas.microsoft.com/office/drawing/2014/main" id="{48683271-A2A6-204F-AD5C-8AF2361F5892}"/>
              </a:ext>
            </a:extLst>
          </p:cNvPr>
          <p:cNvSpPr>
            <a:spLocks noGrp="1" noChangeArrowheads="1"/>
          </p:cNvSpPr>
          <p:nvPr>
            <p:ph type="body" idx="1"/>
          </p:nvPr>
        </p:nvSpPr>
        <p:spPr>
          <a:xfrm>
            <a:off x="1143000" y="1676400"/>
            <a:ext cx="6777037" cy="3508375"/>
          </a:xfrm>
          <a:solidFill>
            <a:schemeClr val="bg2">
              <a:lumMod val="60000"/>
              <a:lumOff val="40000"/>
            </a:schemeClr>
          </a:solidFill>
          <a:ln w="9525">
            <a:solidFill>
              <a:srgbClr val="CF8F31"/>
            </a:solidFill>
            <a:miter lim="800000"/>
            <a:headEnd/>
            <a:tailEnd/>
          </a:ln>
        </p:spPr>
        <p:txBody>
          <a:bodyPr vert="horz" wrap="square" lIns="91440" tIns="45720" rIns="91440" bIns="45720" numCol="1" rtlCol="0" anchor="t" anchorCtr="0" compatLnSpc="1">
            <a:prstTxWarp prst="textNoShape">
              <a:avLst/>
            </a:prstTxWarp>
            <a:normAutofit lnSpcReduction="10000"/>
          </a:bodyPr>
          <a:lstStyle/>
          <a:p>
            <a:pPr marL="68580" indent="0" fontAlgn="auto">
              <a:spcAft>
                <a:spcPts val="0"/>
              </a:spcAft>
              <a:buNone/>
            </a:pPr>
            <a:r>
              <a:rPr lang="en-US" altLang="en-US" sz="1800" dirty="0">
                <a:solidFill>
                  <a:schemeClr val="tx1"/>
                </a:solidFill>
                <a:cs typeface="Calibri" pitchFamily="34" charset="0"/>
              </a:rPr>
              <a:t>Boston police strike of 1919.  Higher wages and right to form a union affiliated with AFL.  </a:t>
            </a:r>
          </a:p>
          <a:p>
            <a:pPr marL="68580" indent="0" fontAlgn="auto">
              <a:spcAft>
                <a:spcPts val="0"/>
              </a:spcAft>
              <a:buNone/>
            </a:pPr>
            <a:endParaRPr lang="en-US" altLang="en-US" sz="1800" dirty="0">
              <a:solidFill>
                <a:schemeClr val="tx1"/>
              </a:solidFill>
              <a:cs typeface="Calibri" pitchFamily="34" charset="0"/>
            </a:endParaRPr>
          </a:p>
          <a:p>
            <a:pPr marL="68580" indent="0" fontAlgn="auto">
              <a:spcAft>
                <a:spcPts val="0"/>
              </a:spcAft>
              <a:buNone/>
            </a:pPr>
            <a:r>
              <a:rPr lang="en-US" altLang="en-US" sz="1800" dirty="0">
                <a:solidFill>
                  <a:schemeClr val="tx1"/>
                </a:solidFill>
                <a:cs typeface="Calibri" pitchFamily="34" charset="0"/>
              </a:rPr>
              <a:t>Public opposition to compromising public safety sank the strike and set back public sector unionization.</a:t>
            </a:r>
          </a:p>
          <a:p>
            <a:pPr marL="68580" indent="0" fontAlgn="auto">
              <a:spcAft>
                <a:spcPts val="0"/>
              </a:spcAft>
              <a:buNone/>
            </a:pPr>
            <a:endParaRPr lang="en-US" altLang="en-US" sz="1800" dirty="0">
              <a:solidFill>
                <a:schemeClr val="tx1"/>
              </a:solidFill>
              <a:cs typeface="Calibri" pitchFamily="34" charset="0"/>
            </a:endParaRPr>
          </a:p>
          <a:p>
            <a:pPr marL="68580" indent="0" fontAlgn="auto">
              <a:spcAft>
                <a:spcPts val="0"/>
              </a:spcAft>
              <a:buNone/>
            </a:pPr>
            <a:r>
              <a:rPr lang="en-US" altLang="en-US" sz="1800" dirty="0">
                <a:solidFill>
                  <a:schemeClr val="tx1"/>
                </a:solidFill>
                <a:cs typeface="Calibri" pitchFamily="34" charset="0"/>
              </a:rPr>
              <a:t>Professional Air Traffic Controllers Organization (1981). (95% went on strike).  </a:t>
            </a:r>
          </a:p>
          <a:p>
            <a:pPr marL="68580" indent="0" fontAlgn="auto">
              <a:spcAft>
                <a:spcPts val="0"/>
              </a:spcAft>
              <a:buNone/>
            </a:pPr>
            <a:endParaRPr lang="en-US" altLang="en-US" sz="1800" dirty="0">
              <a:solidFill>
                <a:schemeClr val="tx1"/>
              </a:solidFill>
              <a:cs typeface="Calibri" pitchFamily="34" charset="0"/>
            </a:endParaRPr>
          </a:p>
          <a:p>
            <a:pPr marL="68580" indent="0" fontAlgn="auto">
              <a:spcAft>
                <a:spcPts val="0"/>
              </a:spcAft>
              <a:buNone/>
            </a:pPr>
            <a:r>
              <a:rPr lang="en-US" altLang="en-US" sz="1800" dirty="0">
                <a:solidFill>
                  <a:schemeClr val="tx1"/>
                </a:solidFill>
                <a:cs typeface="Calibri" pitchFamily="34" charset="0"/>
              </a:rPr>
              <a:t>Cripple air travel.  President Reagan fired all 11,000 controllers.  Strike broken by only president who was a labor union leader.</a:t>
            </a:r>
          </a:p>
        </p:txBody>
      </p:sp>
    </p:spTree>
    <p:extLst>
      <p:ext uri="{BB962C8B-B14F-4D97-AF65-F5344CB8AC3E}">
        <p14:creationId xmlns:p14="http://schemas.microsoft.com/office/powerpoint/2010/main" val="1605746160"/>
      </p:ext>
    </p:extLst>
  </p:cSld>
  <p:clrMapOvr>
    <a:masterClrMapping/>
  </p:clrMapOvr>
  <mc:AlternateContent xmlns:mc="http://schemas.openxmlformats.org/markup-compatibility/2006" xmlns:p14="http://schemas.microsoft.com/office/powerpoint/2010/main">
    <mc:Choice Requires="p14">
      <p:transition spd="slow" p14:dur="2000" advTm="240000"/>
    </mc:Choice>
    <mc:Fallback xmlns="">
      <p:transition spd="slow" advTm="240000"/>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1066800" y="914400"/>
            <a:ext cx="6729413" cy="1066800"/>
          </a:xfrm>
          <a:solidFill>
            <a:srgbClr val="BEDEF3"/>
          </a:solidFill>
        </p:spPr>
        <p:txBody>
          <a:bodyPr/>
          <a:lstStyle/>
          <a:p>
            <a:pPr algn="ctr"/>
            <a:br>
              <a:rPr lang="en-US" sz="3200" dirty="0">
                <a:solidFill>
                  <a:srgbClr val="2F2B20"/>
                </a:solidFill>
              </a:rPr>
            </a:br>
            <a:br>
              <a:rPr lang="en-US" sz="3200" dirty="0">
                <a:solidFill>
                  <a:srgbClr val="2F2B20"/>
                </a:solidFill>
              </a:rPr>
            </a:br>
            <a:br>
              <a:rPr lang="en-US" sz="3200" dirty="0">
                <a:solidFill>
                  <a:srgbClr val="2F2B20"/>
                </a:solidFill>
              </a:rPr>
            </a:br>
            <a:r>
              <a:rPr lang="en-US" sz="3200" dirty="0">
                <a:solidFill>
                  <a:srgbClr val="2F2B20"/>
                </a:solidFill>
              </a:rPr>
              <a:t> How to break an Impasse without resorting to strikes</a:t>
            </a:r>
            <a:endParaRPr lang="en-US" sz="3200" dirty="0">
              <a:solidFill>
                <a:srgbClr val="2F2B20"/>
              </a:solidFill>
              <a:latin typeface="Candara" pitchFamily="34" charset="0"/>
            </a:endParaRPr>
          </a:p>
        </p:txBody>
      </p:sp>
      <p:sp>
        <p:nvSpPr>
          <p:cNvPr id="3" name="Content Placeholder 2"/>
          <p:cNvSpPr>
            <a:spLocks noGrp="1"/>
          </p:cNvSpPr>
          <p:nvPr>
            <p:ph idx="1"/>
          </p:nvPr>
        </p:nvSpPr>
        <p:spPr>
          <a:xfrm>
            <a:off x="1042988" y="1981200"/>
            <a:ext cx="6777037" cy="3851275"/>
          </a:xfrm>
          <a:solidFill>
            <a:schemeClr val="bg2">
              <a:lumMod val="60000"/>
              <a:lumOff val="40000"/>
            </a:schemeClr>
          </a:solidFill>
          <a:ln>
            <a:solidFill>
              <a:srgbClr val="CF8F31"/>
            </a:solidFill>
          </a:ln>
        </p:spPr>
        <p:txBody>
          <a:bodyPr rtlCol="0">
            <a:normAutofit/>
          </a:bodyPr>
          <a:lstStyle/>
          <a:p>
            <a:pPr marL="69850" indent="0">
              <a:buNone/>
            </a:pPr>
            <a:r>
              <a:rPr lang="en-US" sz="1600" dirty="0">
                <a:solidFill>
                  <a:srgbClr val="000000"/>
                </a:solidFill>
              </a:rPr>
              <a:t>An </a:t>
            </a:r>
            <a:r>
              <a:rPr lang="en-US" sz="1600" i="1" dirty="0">
                <a:solidFill>
                  <a:srgbClr val="000000"/>
                </a:solidFill>
              </a:rPr>
              <a:t>impasse</a:t>
            </a:r>
            <a:r>
              <a:rPr lang="en-US" sz="1600" dirty="0">
                <a:solidFill>
                  <a:srgbClr val="000000"/>
                </a:solidFill>
              </a:rPr>
              <a:t> is a condition that exists during labor-management negotiations when either party feels that no further progress can be made toward a settlement unless the process of negotiating changes. </a:t>
            </a:r>
          </a:p>
          <a:p>
            <a:pPr marL="69850" indent="0">
              <a:buNone/>
            </a:pPr>
            <a:r>
              <a:rPr lang="en-US" sz="1600" dirty="0">
                <a:solidFill>
                  <a:srgbClr val="000000"/>
                </a:solidFill>
              </a:rPr>
              <a:t> </a:t>
            </a:r>
          </a:p>
          <a:p>
            <a:pPr marL="69850" indent="0">
              <a:buNone/>
            </a:pPr>
            <a:r>
              <a:rPr lang="en-US" sz="1600" dirty="0">
                <a:solidFill>
                  <a:srgbClr val="000000"/>
                </a:solidFill>
              </a:rPr>
              <a:t>The most common techniques used to break the impasse are </a:t>
            </a:r>
            <a:r>
              <a:rPr lang="en-US" sz="1600" i="1" dirty="0">
                <a:solidFill>
                  <a:srgbClr val="000000"/>
                </a:solidFill>
              </a:rPr>
              <a:t>mediation</a:t>
            </a:r>
            <a:r>
              <a:rPr lang="en-US" sz="1600" dirty="0">
                <a:solidFill>
                  <a:srgbClr val="000000"/>
                </a:solidFill>
              </a:rPr>
              <a:t> and </a:t>
            </a:r>
            <a:r>
              <a:rPr lang="en-US" sz="1600" i="1" dirty="0">
                <a:solidFill>
                  <a:srgbClr val="000000"/>
                </a:solidFill>
              </a:rPr>
              <a:t>arbitration</a:t>
            </a:r>
            <a:r>
              <a:rPr lang="en-US" sz="1600" dirty="0">
                <a:solidFill>
                  <a:srgbClr val="000000"/>
                </a:solidFill>
              </a:rPr>
              <a:t>.</a:t>
            </a:r>
          </a:p>
          <a:p>
            <a:pPr marL="69850" indent="0">
              <a:buNone/>
            </a:pPr>
            <a:r>
              <a:rPr lang="en-US" sz="1600" dirty="0">
                <a:solidFill>
                  <a:srgbClr val="000000"/>
                </a:solidFill>
              </a:rPr>
              <a:t> </a:t>
            </a:r>
          </a:p>
          <a:p>
            <a:pPr marL="69850" indent="0">
              <a:buNone/>
            </a:pPr>
            <a:r>
              <a:rPr lang="en-US" sz="1600" dirty="0">
                <a:solidFill>
                  <a:srgbClr val="000000"/>
                </a:solidFill>
              </a:rPr>
              <a:t> </a:t>
            </a:r>
          </a:p>
          <a:p>
            <a:pPr marL="68580" indent="0" fontAlgn="auto">
              <a:spcAft>
                <a:spcPts val="0"/>
              </a:spcAft>
              <a:buFont typeface="Arial" pitchFamily="34" charset="0"/>
              <a:buChar char="•"/>
              <a:defRPr/>
            </a:pPr>
            <a:endParaRPr lang="en-US" sz="1600" dirty="0">
              <a:solidFill>
                <a:schemeClr val="tx1"/>
              </a:solidFill>
              <a:latin typeface="Calibri" pitchFamily="34" charset="0"/>
              <a:cs typeface="Calibri"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a:extLst>
              <a:ext uri="{FF2B5EF4-FFF2-40B4-BE49-F238E27FC236}">
                <a16:creationId xmlns:a16="http://schemas.microsoft.com/office/drawing/2014/main" id="{76A7CCB4-1646-F84C-AAB5-022CA76D31F1}"/>
              </a:ext>
            </a:extLst>
          </p:cNvPr>
          <p:cNvSpPr>
            <a:spLocks noGrp="1" noChangeArrowheads="1"/>
          </p:cNvSpPr>
          <p:nvPr>
            <p:ph type="title"/>
          </p:nvPr>
        </p:nvSpPr>
        <p:spPr>
          <a:solidFill>
            <a:srgbClr val="BEDEF3"/>
          </a:solidFill>
          <a:ln w="9525">
            <a:noFill/>
            <a:miter lim="800000"/>
            <a:headEnd/>
            <a:tailEnd/>
          </a:ln>
        </p:spPr>
        <p:txBody>
          <a:bodyPr vert="horz" wrap="square" lIns="91440" tIns="45720" rIns="91440" bIns="45720" numCol="1" anchor="b" anchorCtr="0" compatLnSpc="1">
            <a:prstTxWarp prst="textNoShape">
              <a:avLst/>
            </a:prstTxWarp>
          </a:bodyPr>
          <a:lstStyle/>
          <a:p>
            <a:pPr algn="ctr"/>
            <a:r>
              <a:rPr lang="en-US" altLang="en-US" sz="3200" dirty="0">
                <a:solidFill>
                  <a:srgbClr val="2F2B20"/>
                </a:solidFill>
              </a:rPr>
              <a:t>Impasse Resolution</a:t>
            </a:r>
          </a:p>
        </p:txBody>
      </p:sp>
      <p:sp>
        <p:nvSpPr>
          <p:cNvPr id="197635" name="Rectangle 3">
            <a:extLst>
              <a:ext uri="{FF2B5EF4-FFF2-40B4-BE49-F238E27FC236}">
                <a16:creationId xmlns:a16="http://schemas.microsoft.com/office/drawing/2014/main" id="{59B60123-944E-9545-A7EA-72D109C35E38}"/>
              </a:ext>
            </a:extLst>
          </p:cNvPr>
          <p:cNvSpPr>
            <a:spLocks noGrp="1" noChangeArrowheads="1"/>
          </p:cNvSpPr>
          <p:nvPr>
            <p:ph type="body" idx="1"/>
          </p:nvPr>
        </p:nvSpPr>
        <p:spPr>
          <a:solidFill>
            <a:schemeClr val="bg2">
              <a:lumMod val="60000"/>
              <a:lumOff val="40000"/>
            </a:schemeClr>
          </a:solidFill>
          <a:ln w="9525">
            <a:solidFill>
              <a:srgbClr val="CF8F31"/>
            </a:solidFill>
            <a:miter lim="800000"/>
            <a:headEnd/>
            <a:tailEnd/>
          </a:ln>
        </p:spPr>
        <p:txBody>
          <a:bodyPr vert="horz" wrap="square" lIns="91440" tIns="45720" rIns="91440" bIns="45720" numCol="1" rtlCol="0" anchor="t" anchorCtr="0" compatLnSpc="1">
            <a:prstTxWarp prst="textNoShape">
              <a:avLst/>
            </a:prstTxWarp>
            <a:normAutofit/>
          </a:bodyPr>
          <a:lstStyle/>
          <a:p>
            <a:pPr marL="69850" indent="0">
              <a:buNone/>
            </a:pPr>
            <a:endParaRPr lang="en-US" altLang="en-US" sz="1600" dirty="0">
              <a:solidFill>
                <a:srgbClr val="000000"/>
              </a:solidFill>
            </a:endParaRPr>
          </a:p>
          <a:p>
            <a:pPr marL="69850" indent="0">
              <a:buNone/>
            </a:pPr>
            <a:r>
              <a:rPr lang="en-US" altLang="en-US" sz="1600" dirty="0">
                <a:solidFill>
                  <a:srgbClr val="000000"/>
                </a:solidFill>
              </a:rPr>
              <a:t>Mediation or conciliation is any attempt by an impartial third party to help settle disputes.</a:t>
            </a:r>
          </a:p>
          <a:p>
            <a:pPr lvl="1"/>
            <a:r>
              <a:rPr lang="en-US" altLang="en-US" sz="1600" dirty="0">
                <a:solidFill>
                  <a:srgbClr val="000000"/>
                </a:solidFill>
              </a:rPr>
              <a:t>Mediator has no power but persuasion.  Conciliation is more passive, mediation more active.</a:t>
            </a:r>
          </a:p>
          <a:p>
            <a:pPr lvl="1"/>
            <a:r>
              <a:rPr lang="en-US" sz="1600" dirty="0">
                <a:solidFill>
                  <a:srgbClr val="000000"/>
                </a:solidFill>
              </a:rPr>
              <a:t>the mediator’s suggestions are advisory and may be rejected by both parties. </a:t>
            </a:r>
            <a:endParaRPr lang="en-US" altLang="en-US" sz="1600" dirty="0">
              <a:solidFill>
                <a:srgbClr val="000000"/>
              </a:solidFill>
            </a:endParaRPr>
          </a:p>
        </p:txBody>
      </p:sp>
    </p:spTree>
    <p:extLst>
      <p:ext uri="{BB962C8B-B14F-4D97-AF65-F5344CB8AC3E}">
        <p14:creationId xmlns:p14="http://schemas.microsoft.com/office/powerpoint/2010/main" val="3029929971"/>
      </p:ext>
    </p:extLst>
  </p:cSld>
  <p:clrMapOvr>
    <a:masterClrMapping/>
  </p:clrMapOvr>
  <mc:AlternateContent xmlns:mc="http://schemas.openxmlformats.org/markup-compatibility/2006" xmlns:p14="http://schemas.microsoft.com/office/powerpoint/2010/main">
    <mc:Choice Requires="p14">
      <p:transition spd="slow" p14:dur="2000" advTm="240000"/>
    </mc:Choice>
    <mc:Fallback xmlns="">
      <p:transition spd="slow" advTm="240000"/>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a:extLst>
              <a:ext uri="{FF2B5EF4-FFF2-40B4-BE49-F238E27FC236}">
                <a16:creationId xmlns:a16="http://schemas.microsoft.com/office/drawing/2014/main" id="{FF6A2CB2-3038-F047-8355-7D2B059010CF}"/>
              </a:ext>
            </a:extLst>
          </p:cNvPr>
          <p:cNvSpPr>
            <a:spLocks noGrp="1" noChangeArrowheads="1"/>
          </p:cNvSpPr>
          <p:nvPr>
            <p:ph type="title"/>
          </p:nvPr>
        </p:nvSpPr>
        <p:spPr>
          <a:xfrm>
            <a:off x="1045047" y="609600"/>
            <a:ext cx="7024687" cy="1143000"/>
          </a:xfrm>
          <a:solidFill>
            <a:srgbClr val="BEDEF3"/>
          </a:solidFill>
          <a:ln w="9525">
            <a:noFill/>
            <a:miter lim="800000"/>
            <a:headEnd/>
            <a:tailEnd/>
          </a:ln>
        </p:spPr>
        <p:txBody>
          <a:bodyPr vert="horz" wrap="square" lIns="91440" tIns="45720" rIns="91440" bIns="45720" numCol="1" anchor="b" anchorCtr="0" compatLnSpc="1">
            <a:prstTxWarp prst="textNoShape">
              <a:avLst/>
            </a:prstTxWarp>
          </a:bodyPr>
          <a:lstStyle/>
          <a:p>
            <a:pPr algn="ctr"/>
            <a:r>
              <a:rPr lang="en-US" altLang="en-US" sz="3200" dirty="0">
                <a:solidFill>
                  <a:srgbClr val="2F2B20"/>
                </a:solidFill>
              </a:rPr>
              <a:t>Impasse Resolution</a:t>
            </a:r>
          </a:p>
        </p:txBody>
      </p:sp>
      <p:sp>
        <p:nvSpPr>
          <p:cNvPr id="199683" name="Rectangle 3">
            <a:extLst>
              <a:ext uri="{FF2B5EF4-FFF2-40B4-BE49-F238E27FC236}">
                <a16:creationId xmlns:a16="http://schemas.microsoft.com/office/drawing/2014/main" id="{E82CA615-4D6A-3446-A0C5-F85D8F69AF35}"/>
              </a:ext>
            </a:extLst>
          </p:cNvPr>
          <p:cNvSpPr>
            <a:spLocks noGrp="1" noChangeArrowheads="1"/>
          </p:cNvSpPr>
          <p:nvPr>
            <p:ph type="body" idx="1"/>
          </p:nvPr>
        </p:nvSpPr>
        <p:spPr>
          <a:solidFill>
            <a:schemeClr val="bg2">
              <a:lumMod val="60000"/>
              <a:lumOff val="40000"/>
            </a:schemeClr>
          </a:solidFill>
          <a:ln w="9525">
            <a:solidFill>
              <a:srgbClr val="CF8F31"/>
            </a:solidFill>
            <a:miter lim="800000"/>
            <a:headEnd/>
            <a:tailEnd/>
          </a:ln>
        </p:spPr>
        <p:txBody>
          <a:bodyPr vert="horz" wrap="square" lIns="91440" tIns="45720" rIns="91440" bIns="45720" numCol="1" rtlCol="0" anchor="t" anchorCtr="0" compatLnSpc="1">
            <a:prstTxWarp prst="textNoShape">
              <a:avLst/>
            </a:prstTxWarp>
            <a:normAutofit/>
          </a:bodyPr>
          <a:lstStyle/>
          <a:p>
            <a:pPr marL="69850" indent="0">
              <a:buNone/>
            </a:pPr>
            <a:r>
              <a:rPr lang="en-US" altLang="en-US" sz="1600" dirty="0">
                <a:solidFill>
                  <a:srgbClr val="000000"/>
                </a:solidFill>
              </a:rPr>
              <a:t>Arbitration –method of dispute settlement by having an impartial third party (arbitrator) hold a formal hearing and render a decision that may or may not binding on both parties.</a:t>
            </a:r>
          </a:p>
          <a:p>
            <a:pPr lvl="1"/>
            <a:r>
              <a:rPr lang="en-US" altLang="en-US" sz="1600" dirty="0">
                <a:solidFill>
                  <a:srgbClr val="000000"/>
                </a:solidFill>
              </a:rPr>
              <a:t>Arbitrator may be an individual or uneven numbered board.  May contain representatives of disputants.</a:t>
            </a:r>
          </a:p>
          <a:p>
            <a:pPr lvl="1"/>
            <a:r>
              <a:rPr lang="en-US" altLang="en-US" sz="1600" dirty="0">
                <a:solidFill>
                  <a:srgbClr val="000000"/>
                </a:solidFill>
              </a:rPr>
              <a:t>Compulsory arbitration is arbitration under a legal requirement.</a:t>
            </a:r>
          </a:p>
          <a:p>
            <a:pPr lvl="1"/>
            <a:r>
              <a:rPr lang="en-US" altLang="en-US" sz="1600" dirty="0">
                <a:solidFill>
                  <a:srgbClr val="000000"/>
                </a:solidFill>
              </a:rPr>
              <a:t>Final or last offer arbitration.</a:t>
            </a:r>
          </a:p>
          <a:p>
            <a:pPr lvl="1"/>
            <a:r>
              <a:rPr lang="en-US" altLang="en-US" sz="1600" dirty="0">
                <a:solidFill>
                  <a:srgbClr val="000000"/>
                </a:solidFill>
              </a:rPr>
              <a:t>Binding arbitration frequently used in public sector collective bargaining in place of a strike, but can create problems.</a:t>
            </a:r>
          </a:p>
        </p:txBody>
      </p:sp>
    </p:spTree>
    <p:extLst>
      <p:ext uri="{BB962C8B-B14F-4D97-AF65-F5344CB8AC3E}">
        <p14:creationId xmlns:p14="http://schemas.microsoft.com/office/powerpoint/2010/main" val="3215421915"/>
      </p:ext>
    </p:extLst>
  </p:cSld>
  <p:clrMapOvr>
    <a:masterClrMapping/>
  </p:clrMapOvr>
  <mc:AlternateContent xmlns:mc="http://schemas.openxmlformats.org/markup-compatibility/2006" xmlns:p14="http://schemas.microsoft.com/office/powerpoint/2010/main">
    <mc:Choice Requires="p14">
      <p:transition spd="slow" p14:dur="2000" advTm="240000"/>
    </mc:Choice>
    <mc:Fallback xmlns="">
      <p:transition spd="slow" advTm="240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837041" y="0"/>
            <a:ext cx="6805613" cy="1219200"/>
          </a:xfrm>
          <a:solidFill>
            <a:srgbClr val="BEDEF3"/>
          </a:solidFill>
        </p:spPr>
        <p:txBody>
          <a:bodyPr anchor="ctr"/>
          <a:lstStyle/>
          <a:p>
            <a:pPr algn="ctr"/>
            <a:r>
              <a:rPr lang="en-US" dirty="0">
                <a:solidFill>
                  <a:srgbClr val="2F2B20"/>
                </a:solidFill>
                <a:latin typeface="Candara" pitchFamily="34" charset="0"/>
              </a:rPr>
              <a:t>Personnel Management (cont.)</a:t>
            </a:r>
          </a:p>
        </p:txBody>
      </p:sp>
      <p:sp>
        <p:nvSpPr>
          <p:cNvPr id="3" name="Content Placeholder 2"/>
          <p:cNvSpPr>
            <a:spLocks noGrp="1"/>
          </p:cNvSpPr>
          <p:nvPr>
            <p:ph idx="1"/>
          </p:nvPr>
        </p:nvSpPr>
        <p:spPr>
          <a:xfrm>
            <a:off x="867676" y="1237734"/>
            <a:ext cx="6777037" cy="4934465"/>
          </a:xfrm>
          <a:solidFill>
            <a:schemeClr val="bg2">
              <a:lumMod val="60000"/>
              <a:lumOff val="40000"/>
            </a:schemeClr>
          </a:solidFill>
          <a:ln>
            <a:solidFill>
              <a:srgbClr val="CF8F31"/>
            </a:solidFill>
          </a:ln>
        </p:spPr>
        <p:txBody>
          <a:bodyPr rtlCol="0">
            <a:normAutofit/>
          </a:bodyPr>
          <a:lstStyle/>
          <a:p>
            <a:pPr marL="354330" indent="-285750" fontAlgn="auto">
              <a:spcAft>
                <a:spcPts val="0"/>
              </a:spcAft>
              <a:defRPr/>
            </a:pPr>
            <a:r>
              <a:rPr lang="en-US" sz="1600" dirty="0">
                <a:solidFill>
                  <a:schemeClr val="tx1"/>
                </a:solidFill>
                <a:cs typeface="Calibri" pitchFamily="34" charset="0"/>
              </a:rPr>
              <a:t>Personnel administration has evolved from being largely a clerical function into a professional practice.</a:t>
            </a:r>
          </a:p>
          <a:p>
            <a:pPr marL="354330" indent="-285750" fontAlgn="auto">
              <a:spcAft>
                <a:spcPts val="0"/>
              </a:spcAft>
              <a:defRPr/>
            </a:pPr>
            <a:endParaRPr lang="en-US" sz="1600" dirty="0">
              <a:solidFill>
                <a:schemeClr val="tx1"/>
              </a:solidFill>
              <a:cs typeface="Calibri" pitchFamily="34" charset="0"/>
            </a:endParaRPr>
          </a:p>
          <a:p>
            <a:pPr marL="354330" indent="-285750" fontAlgn="auto">
              <a:spcAft>
                <a:spcPts val="0"/>
              </a:spcAft>
              <a:defRPr/>
            </a:pPr>
            <a:r>
              <a:rPr lang="en-US" sz="1600" dirty="0">
                <a:solidFill>
                  <a:schemeClr val="tx1"/>
                </a:solidFill>
                <a:cs typeface="Calibri" pitchFamily="34" charset="0"/>
              </a:rPr>
              <a:t>Personnel management deals with the technical functions of management, such as:</a:t>
            </a:r>
          </a:p>
          <a:p>
            <a:pPr marL="68580" indent="0" fontAlgn="auto">
              <a:spcAft>
                <a:spcPts val="0"/>
              </a:spcAft>
              <a:buFont typeface="Arial" pitchFamily="34" charset="0"/>
              <a:buChar char="•"/>
              <a:defRPr/>
            </a:pPr>
            <a:endParaRPr lang="en-US" sz="1800" dirty="0">
              <a:solidFill>
                <a:schemeClr val="tx1"/>
              </a:solidFill>
              <a:latin typeface="Calibri" pitchFamily="34" charset="0"/>
              <a:cs typeface="Calibri" pitchFamily="34" charset="0"/>
            </a:endParaRPr>
          </a:p>
          <a:p>
            <a:pPr marL="68580" indent="0" fontAlgn="auto">
              <a:spcAft>
                <a:spcPts val="0"/>
              </a:spcAft>
              <a:buFont typeface="Wingdings 2" pitchFamily="18" charset="2"/>
              <a:buNone/>
              <a:defRPr/>
            </a:pPr>
            <a:endParaRPr lang="en-US" sz="1800" dirty="0">
              <a:solidFill>
                <a:schemeClr val="tx1"/>
              </a:solidFill>
              <a:latin typeface="Calibri" pitchFamily="34" charset="0"/>
              <a:cs typeface="Calibri" pitchFamily="34" charset="0"/>
            </a:endParaRPr>
          </a:p>
          <a:p>
            <a:pPr marL="68580" indent="0" fontAlgn="auto">
              <a:spcAft>
                <a:spcPts val="0"/>
              </a:spcAft>
              <a:buFont typeface="Wingdings 2" pitchFamily="18" charset="2"/>
              <a:buNone/>
              <a:defRPr/>
            </a:pPr>
            <a:endParaRPr lang="en-US" sz="1800" dirty="0">
              <a:solidFill>
                <a:schemeClr val="tx1"/>
              </a:solidFill>
              <a:latin typeface="Calibri" pitchFamily="34" charset="0"/>
              <a:cs typeface="Calibri" pitchFamily="34" charset="0"/>
            </a:endParaRPr>
          </a:p>
        </p:txBody>
      </p:sp>
      <p:graphicFrame>
        <p:nvGraphicFramePr>
          <p:cNvPr id="6" name="Diagram 5"/>
          <p:cNvGraphicFramePr/>
          <p:nvPr>
            <p:extLst>
              <p:ext uri="{D42A27DB-BD31-4B8C-83A1-F6EECF244321}">
                <p14:modId xmlns:p14="http://schemas.microsoft.com/office/powerpoint/2010/main" val="1202230995"/>
              </p:ext>
            </p:extLst>
          </p:nvPr>
        </p:nvGraphicFramePr>
        <p:xfrm>
          <a:off x="1524000" y="3657600"/>
          <a:ext cx="6096000" cy="228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49" name="Title 1"/>
          <p:cNvSpPr>
            <a:spLocks noGrp="1"/>
          </p:cNvSpPr>
          <p:nvPr>
            <p:ph type="title"/>
          </p:nvPr>
        </p:nvSpPr>
        <p:spPr>
          <a:solidFill>
            <a:srgbClr val="BEDEF3"/>
          </a:solidFill>
        </p:spPr>
        <p:txBody>
          <a:bodyPr/>
          <a:lstStyle/>
          <a:p>
            <a:pPr algn="ctr"/>
            <a:r>
              <a:rPr lang="en-US" sz="3200" dirty="0">
                <a:solidFill>
                  <a:srgbClr val="2F2B20"/>
                </a:solidFill>
                <a:latin typeface="Candara" pitchFamily="34" charset="0"/>
              </a:rPr>
              <a:t>Public Sector Labor Relations:</a:t>
            </a:r>
            <a:br>
              <a:rPr lang="en-US" sz="3200" dirty="0">
                <a:solidFill>
                  <a:srgbClr val="2F2B20"/>
                </a:solidFill>
                <a:latin typeface="Candara" pitchFamily="34" charset="0"/>
              </a:rPr>
            </a:br>
            <a:r>
              <a:rPr lang="en-US" sz="3200" dirty="0">
                <a:solidFill>
                  <a:srgbClr val="2F2B20"/>
                </a:solidFill>
                <a:latin typeface="Candara" pitchFamily="34" charset="0"/>
              </a:rPr>
              <a:t>NLRB and FLRA</a:t>
            </a:r>
          </a:p>
        </p:txBody>
      </p:sp>
      <p:sp>
        <p:nvSpPr>
          <p:cNvPr id="3" name="Content Placeholder 2"/>
          <p:cNvSpPr>
            <a:spLocks noGrp="1"/>
          </p:cNvSpPr>
          <p:nvPr>
            <p:ph sz="quarter" idx="13"/>
          </p:nvPr>
        </p:nvSpPr>
        <p:spPr>
          <a:solidFill>
            <a:schemeClr val="bg2">
              <a:lumMod val="60000"/>
              <a:lumOff val="40000"/>
            </a:schemeClr>
          </a:solidFill>
          <a:ln>
            <a:solidFill>
              <a:srgbClr val="CF8F31"/>
            </a:solidFill>
          </a:ln>
        </p:spPr>
        <p:txBody>
          <a:bodyPr rtlCol="0">
            <a:normAutofit fontScale="85000" lnSpcReduction="20000"/>
          </a:bodyPr>
          <a:lstStyle/>
          <a:p>
            <a:pPr marL="354330" indent="-285750" fontAlgn="auto">
              <a:spcAft>
                <a:spcPts val="0"/>
              </a:spcAft>
              <a:defRPr/>
            </a:pPr>
            <a:r>
              <a:rPr lang="en-US" sz="1800" dirty="0">
                <a:solidFill>
                  <a:schemeClr val="tx1"/>
                </a:solidFill>
                <a:cs typeface="Calibri" pitchFamily="34" charset="0"/>
              </a:rPr>
              <a:t>The National Labor Relations Board was created in 1935 by the National Labor Relations Act to oversee private-sector labor relations.</a:t>
            </a:r>
          </a:p>
          <a:p>
            <a:pPr marL="354330" indent="-285750" fontAlgn="auto">
              <a:spcAft>
                <a:spcPts val="0"/>
              </a:spcAft>
              <a:defRPr/>
            </a:pPr>
            <a:r>
              <a:rPr lang="en-US" sz="1800" dirty="0">
                <a:solidFill>
                  <a:schemeClr val="tx1"/>
                </a:solidFill>
                <a:cs typeface="Calibri" pitchFamily="34" charset="0"/>
              </a:rPr>
              <a:t>The Federal Labor Relations Authority was created by the Civil Service Reform Act of 1978.  Within this agency is also the Federal Labor Impasses Panel which solves negotiation impasses.</a:t>
            </a:r>
          </a:p>
          <a:p>
            <a:pPr marL="354330" indent="-285750" fontAlgn="auto">
              <a:spcAft>
                <a:spcPts val="0"/>
              </a:spcAft>
              <a:defRPr/>
            </a:pPr>
            <a:r>
              <a:rPr lang="en-US" sz="1800" dirty="0">
                <a:solidFill>
                  <a:schemeClr val="tx1"/>
                </a:solidFill>
                <a:cs typeface="Calibri" pitchFamily="34" charset="0"/>
              </a:rPr>
              <a:t>States have their own agencies, called Public Employee Relations Boards (PERBs). Typically their functions are parallel to the NLRB. </a:t>
            </a:r>
          </a:p>
          <a:p>
            <a:pPr marL="68580" indent="0" fontAlgn="auto">
              <a:spcAft>
                <a:spcPts val="0"/>
              </a:spcAft>
              <a:buFont typeface="Arial" pitchFamily="34" charset="0"/>
              <a:buChar char="•"/>
              <a:defRPr/>
            </a:pPr>
            <a:endParaRPr lang="en-US" sz="1800" dirty="0">
              <a:solidFill>
                <a:schemeClr val="tx1"/>
              </a:solidFill>
              <a:latin typeface="Calibri" pitchFamily="34" charset="0"/>
              <a:cs typeface="Calibri" pitchFamily="34" charset="0"/>
            </a:endParaRPr>
          </a:p>
        </p:txBody>
      </p:sp>
      <p:sp>
        <p:nvSpPr>
          <p:cNvPr id="4" name="Content Placeholder 3"/>
          <p:cNvSpPr>
            <a:spLocks noGrp="1"/>
          </p:cNvSpPr>
          <p:nvPr>
            <p:ph sz="quarter" idx="14"/>
          </p:nvPr>
        </p:nvSpPr>
        <p:spPr/>
        <p:txBody>
          <a:bodyPr/>
          <a:lstStyle/>
          <a:p>
            <a:pPr marL="68580" indent="0" fontAlgn="auto">
              <a:spcAft>
                <a:spcPts val="0"/>
              </a:spcAft>
              <a:buNone/>
              <a:defRPr/>
            </a:pPr>
            <a:r>
              <a:rPr lang="en-US" sz="1400" dirty="0">
                <a:solidFill>
                  <a:schemeClr val="tx1"/>
                </a:solidFill>
                <a:cs typeface="Calibri" pitchFamily="34" charset="0"/>
              </a:rPr>
              <a:t>Agencies:</a:t>
            </a:r>
          </a:p>
          <a:p>
            <a:pPr marL="651510" lvl="1" indent="-285750" fontAlgn="auto">
              <a:spcAft>
                <a:spcPts val="0"/>
              </a:spcAft>
              <a:defRPr/>
            </a:pPr>
            <a:r>
              <a:rPr lang="en-US" sz="1400" dirty="0">
                <a:solidFill>
                  <a:schemeClr val="tx1"/>
                </a:solidFill>
                <a:cs typeface="Calibri" pitchFamily="34" charset="0"/>
              </a:rPr>
              <a:t>Oversee collective bargaining.</a:t>
            </a:r>
          </a:p>
          <a:p>
            <a:pPr marL="651510" lvl="1" indent="-285750" fontAlgn="auto">
              <a:spcAft>
                <a:spcPts val="0"/>
              </a:spcAft>
              <a:defRPr/>
            </a:pPr>
            <a:r>
              <a:rPr lang="en-US" sz="1400" dirty="0">
                <a:solidFill>
                  <a:schemeClr val="tx1"/>
                </a:solidFill>
                <a:cs typeface="Calibri" pitchFamily="34" charset="0"/>
              </a:rPr>
              <a:t>Make rulings on unfair labor practices.</a:t>
            </a:r>
          </a:p>
          <a:p>
            <a:pPr marL="651510" lvl="1" indent="-285750" fontAlgn="auto">
              <a:spcAft>
                <a:spcPts val="0"/>
              </a:spcAft>
              <a:defRPr/>
            </a:pPr>
            <a:r>
              <a:rPr lang="en-US" sz="1400" dirty="0">
                <a:solidFill>
                  <a:schemeClr val="tx1"/>
                </a:solidFill>
                <a:cs typeface="Calibri" pitchFamily="34" charset="0"/>
              </a:rPr>
              <a:t>Judge legitimacy and scope of bargaining.</a:t>
            </a:r>
          </a:p>
          <a:p>
            <a:pPr marL="651510" lvl="1" indent="-285750" fontAlgn="auto">
              <a:spcAft>
                <a:spcPts val="0"/>
              </a:spcAft>
              <a:defRPr/>
            </a:pPr>
            <a:r>
              <a:rPr lang="en-US" sz="1400" dirty="0">
                <a:solidFill>
                  <a:schemeClr val="tx1"/>
                </a:solidFill>
                <a:cs typeface="Calibri" pitchFamily="34" charset="0"/>
              </a:rPr>
              <a:t>Interpret contracts.</a:t>
            </a:r>
          </a:p>
          <a:p>
            <a:pPr marL="651510" lvl="1" indent="-285750" fontAlgn="auto">
              <a:spcAft>
                <a:spcPts val="0"/>
              </a:spcAft>
              <a:defRPr/>
            </a:pPr>
            <a:r>
              <a:rPr lang="en-US" sz="1400" dirty="0">
                <a:solidFill>
                  <a:schemeClr val="tx1"/>
                </a:solidFill>
                <a:cs typeface="Calibri" pitchFamily="34" charset="0"/>
              </a:rPr>
              <a:t>Make decisions on bargaining units.</a:t>
            </a:r>
          </a:p>
          <a:p>
            <a:pPr marL="651510" lvl="1" indent="-285750" fontAlgn="auto">
              <a:spcAft>
                <a:spcPts val="0"/>
              </a:spcAft>
              <a:defRPr/>
            </a:pPr>
            <a:r>
              <a:rPr lang="en-US" sz="1400" dirty="0">
                <a:solidFill>
                  <a:schemeClr val="tx1"/>
                </a:solidFill>
                <a:cs typeface="Calibri" pitchFamily="34" charset="0"/>
              </a:rPr>
              <a:t>Oversee authorization elections.</a:t>
            </a:r>
          </a:p>
          <a:p>
            <a:pPr marL="651510" lvl="1" indent="-285750" fontAlgn="auto">
              <a:spcAft>
                <a:spcPts val="0"/>
              </a:spcAft>
              <a:defRPr/>
            </a:pPr>
            <a:r>
              <a:rPr lang="en-US" sz="1400" dirty="0">
                <a:solidFill>
                  <a:schemeClr val="tx1"/>
                </a:solidFill>
                <a:cs typeface="Calibri" pitchFamily="34" charset="0"/>
              </a:rPr>
              <a:t>Certify bargaining units.</a:t>
            </a:r>
          </a:p>
          <a:p>
            <a:endParaRPr lang="en-US" dirty="0"/>
          </a:p>
        </p:txBody>
      </p:sp>
    </p:spTree>
    <p:extLst>
      <p:ext uri="{BB962C8B-B14F-4D97-AF65-F5344CB8AC3E}">
        <p14:creationId xmlns:p14="http://schemas.microsoft.com/office/powerpoint/2010/main" val="2393216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19988E57-D9C4-3C40-A9E8-3108318ABE88}"/>
              </a:ext>
            </a:extLst>
          </p:cNvPr>
          <p:cNvSpPr>
            <a:spLocks noGrp="1" noChangeArrowheads="1"/>
          </p:cNvSpPr>
          <p:nvPr>
            <p:ph type="title"/>
          </p:nvPr>
        </p:nvSpPr>
        <p:spPr>
          <a:xfrm>
            <a:off x="1042988" y="685800"/>
            <a:ext cx="7024687" cy="1143000"/>
          </a:xfrm>
          <a:solidFill>
            <a:srgbClr val="BEDEF3"/>
          </a:solid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altLang="en-US" dirty="0">
                <a:solidFill>
                  <a:srgbClr val="2F2B20"/>
                </a:solidFill>
                <a:latin typeface="Candara" pitchFamily="34" charset="0"/>
              </a:rPr>
              <a:t>The Personnel Function</a:t>
            </a:r>
          </a:p>
        </p:txBody>
      </p:sp>
      <p:sp>
        <p:nvSpPr>
          <p:cNvPr id="8195" name="Rectangle 3">
            <a:extLst>
              <a:ext uri="{FF2B5EF4-FFF2-40B4-BE49-F238E27FC236}">
                <a16:creationId xmlns:a16="http://schemas.microsoft.com/office/drawing/2014/main" id="{9F962CD4-F8F5-4A41-B2DE-5E35EE56B2AF}"/>
              </a:ext>
            </a:extLst>
          </p:cNvPr>
          <p:cNvSpPr>
            <a:spLocks noGrp="1" noChangeArrowheads="1"/>
          </p:cNvSpPr>
          <p:nvPr>
            <p:ph type="body" idx="1"/>
          </p:nvPr>
        </p:nvSpPr>
        <p:spPr>
          <a:xfrm>
            <a:off x="1067702" y="1828800"/>
            <a:ext cx="6777037" cy="3508375"/>
          </a:xfrm>
          <a:solidFill>
            <a:schemeClr val="bg2">
              <a:lumMod val="60000"/>
              <a:lumOff val="40000"/>
            </a:schemeClr>
          </a:solidFill>
          <a:ln w="9525">
            <a:solidFill>
              <a:srgbClr val="CF8F31"/>
            </a:solidFill>
            <a:miter lim="800000"/>
            <a:headEnd/>
            <a:tailEnd/>
          </a:ln>
        </p:spPr>
        <p:txBody>
          <a:bodyPr vert="horz" wrap="square" lIns="91440" tIns="45720" rIns="91440" bIns="45720" numCol="1" rtlCol="0" anchor="t" anchorCtr="0" compatLnSpc="1">
            <a:prstTxWarp prst="textNoShape">
              <a:avLst/>
            </a:prstTxWarp>
            <a:normAutofit/>
          </a:bodyPr>
          <a:lstStyle/>
          <a:p>
            <a:pPr marL="69850" indent="0">
              <a:buNone/>
            </a:pPr>
            <a:r>
              <a:rPr lang="en-US" altLang="en-US" sz="1600" dirty="0">
                <a:solidFill>
                  <a:schemeClr val="tx1"/>
                </a:solidFill>
                <a:cs typeface="Calibri" pitchFamily="34" charset="0"/>
              </a:rPr>
              <a:t>The key problem for personnel management is the balancing of several contradictory values.</a:t>
            </a:r>
          </a:p>
          <a:p>
            <a:pPr marL="69850" indent="0">
              <a:buNone/>
            </a:pPr>
            <a:endParaRPr lang="en-US" altLang="en-US" sz="1600" dirty="0">
              <a:solidFill>
                <a:schemeClr val="tx1"/>
              </a:solidFill>
              <a:cs typeface="Calibri" pitchFamily="34" charset="0"/>
            </a:endParaRPr>
          </a:p>
          <a:p>
            <a:pPr lvl="1"/>
            <a:r>
              <a:rPr lang="en-US" altLang="en-US" sz="1600" dirty="0">
                <a:solidFill>
                  <a:schemeClr val="tx1"/>
                </a:solidFill>
                <a:cs typeface="Calibri" pitchFamily="34" charset="0"/>
              </a:rPr>
              <a:t>Merit or neutral competence, executive leadership, political accountability, managerial flexibility, representativeness.</a:t>
            </a:r>
          </a:p>
          <a:p>
            <a:pPr lvl="1"/>
            <a:endParaRPr lang="en-US" altLang="en-US" sz="1600" dirty="0">
              <a:solidFill>
                <a:schemeClr val="tx1"/>
              </a:solidFill>
              <a:cs typeface="Calibri" pitchFamily="34" charset="0"/>
            </a:endParaRPr>
          </a:p>
          <a:p>
            <a:pPr marL="69850" indent="0">
              <a:buNone/>
            </a:pPr>
            <a:r>
              <a:rPr lang="en-US" altLang="en-US" sz="1600" dirty="0">
                <a:solidFill>
                  <a:schemeClr val="tx1"/>
                </a:solidFill>
                <a:cs typeface="Calibri" pitchFamily="34" charset="0"/>
              </a:rPr>
              <a:t>Maximizing some of these values requires arrangements poorly suited for other values.</a:t>
            </a:r>
          </a:p>
          <a:p>
            <a:pPr marL="69850" indent="0">
              <a:buNone/>
            </a:pPr>
            <a:endParaRPr lang="en-US" altLang="en-US" sz="1600" dirty="0">
              <a:solidFill>
                <a:schemeClr val="tx1"/>
              </a:solidFill>
              <a:cs typeface="Calibri" pitchFamily="34" charset="0"/>
            </a:endParaRPr>
          </a:p>
          <a:p>
            <a:pPr marL="69850" indent="0">
              <a:buNone/>
            </a:pPr>
            <a:r>
              <a:rPr lang="en-US" altLang="en-US" sz="1600" dirty="0">
                <a:solidFill>
                  <a:schemeClr val="tx1"/>
                </a:solidFill>
                <a:cs typeface="Calibri" pitchFamily="34" charset="0"/>
              </a:rPr>
              <a:t>These matters are further complicated by the rise of public-sector collective bargaining, which emphasizes employer-employee codetermination of personnel policy.</a:t>
            </a:r>
          </a:p>
          <a:p>
            <a:pPr lvl="1"/>
            <a:endParaRPr lang="en-US" altLang="en-US" dirty="0"/>
          </a:p>
        </p:txBody>
      </p:sp>
    </p:spTree>
    <p:extLst>
      <p:ext uri="{BB962C8B-B14F-4D97-AF65-F5344CB8AC3E}">
        <p14:creationId xmlns:p14="http://schemas.microsoft.com/office/powerpoint/2010/main" val="2499820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65FE7C07-154B-5A4F-AB57-6EAE0E205461}"/>
              </a:ext>
            </a:extLst>
          </p:cNvPr>
          <p:cNvSpPr>
            <a:spLocks noGrp="1" noChangeArrowheads="1"/>
          </p:cNvSpPr>
          <p:nvPr>
            <p:ph type="title"/>
          </p:nvPr>
        </p:nvSpPr>
        <p:spPr>
          <a:solidFill>
            <a:srgbClr val="BEDEF3"/>
          </a:solid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altLang="en-US" dirty="0">
                <a:solidFill>
                  <a:srgbClr val="2F2B20"/>
                </a:solidFill>
                <a:latin typeface="Candara" pitchFamily="34" charset="0"/>
              </a:rPr>
              <a:t>Recruitment.</a:t>
            </a:r>
          </a:p>
        </p:txBody>
      </p:sp>
      <p:sp>
        <p:nvSpPr>
          <p:cNvPr id="9219" name="Rectangle 3">
            <a:extLst>
              <a:ext uri="{FF2B5EF4-FFF2-40B4-BE49-F238E27FC236}">
                <a16:creationId xmlns:a16="http://schemas.microsoft.com/office/drawing/2014/main" id="{C780BA9F-5D4C-804B-B6F1-6E1117EE8EE6}"/>
              </a:ext>
            </a:extLst>
          </p:cNvPr>
          <p:cNvSpPr>
            <a:spLocks noGrp="1" noChangeArrowheads="1"/>
          </p:cNvSpPr>
          <p:nvPr>
            <p:ph type="body" idx="1"/>
          </p:nvPr>
        </p:nvSpPr>
        <p:spPr>
          <a:xfrm>
            <a:off x="1075939" y="2170113"/>
            <a:ext cx="6991736" cy="3508375"/>
          </a:xfrm>
          <a:solidFill>
            <a:schemeClr val="bg2">
              <a:lumMod val="60000"/>
              <a:lumOff val="40000"/>
            </a:schemeClr>
          </a:solidFill>
          <a:ln w="9525">
            <a:solidFill>
              <a:srgbClr val="CF8F31"/>
            </a:solidFill>
            <a:miter lim="800000"/>
            <a:headEnd/>
            <a:tailEnd/>
          </a:ln>
        </p:spPr>
        <p:txBody>
          <a:bodyPr vert="horz" wrap="square" lIns="91440" tIns="45720" rIns="91440" bIns="45720" numCol="1" rtlCol="0" anchor="t" anchorCtr="0" compatLnSpc="1">
            <a:prstTxWarp prst="textNoShape">
              <a:avLst/>
            </a:prstTxWarp>
            <a:normAutofit/>
          </a:bodyPr>
          <a:lstStyle/>
          <a:p>
            <a:pPr marL="69850" indent="0">
              <a:buNone/>
            </a:pPr>
            <a:r>
              <a:rPr lang="en-US" altLang="en-US" sz="1600" dirty="0">
                <a:solidFill>
                  <a:schemeClr val="tx1"/>
                </a:solidFill>
                <a:cs typeface="Calibri" pitchFamily="34" charset="0"/>
              </a:rPr>
              <a:t>Recruitment is the process of advertising job openings and encouraging candidates to apply.</a:t>
            </a:r>
          </a:p>
          <a:p>
            <a:pPr marL="69850" indent="0">
              <a:buNone/>
            </a:pPr>
            <a:endParaRPr lang="en-US" altLang="en-US" sz="1600" dirty="0">
              <a:solidFill>
                <a:schemeClr val="tx1"/>
              </a:solidFill>
              <a:cs typeface="Calibri" pitchFamily="34" charset="0"/>
            </a:endParaRPr>
          </a:p>
          <a:p>
            <a:pPr marL="69850" indent="0">
              <a:buNone/>
            </a:pPr>
            <a:r>
              <a:rPr lang="en-US" altLang="en-US" sz="1600" dirty="0">
                <a:solidFill>
                  <a:schemeClr val="tx1"/>
                </a:solidFill>
                <a:cs typeface="Calibri" pitchFamily="34" charset="0"/>
              </a:rPr>
              <a:t>Designed to provide organizations with an adequate number of viable candidates to make a selection.</a:t>
            </a:r>
          </a:p>
          <a:p>
            <a:pPr marL="69850" indent="0">
              <a:buNone/>
            </a:pPr>
            <a:endParaRPr lang="en-US" altLang="en-US" sz="1600" dirty="0">
              <a:solidFill>
                <a:schemeClr val="tx1"/>
              </a:solidFill>
              <a:cs typeface="Calibri" pitchFamily="34" charset="0"/>
            </a:endParaRPr>
          </a:p>
          <a:p>
            <a:pPr marL="69850" indent="0">
              <a:buNone/>
            </a:pPr>
            <a:r>
              <a:rPr lang="en-US" altLang="en-US" sz="1600" dirty="0">
                <a:solidFill>
                  <a:schemeClr val="tx1"/>
                </a:solidFill>
                <a:cs typeface="Calibri" pitchFamily="34" charset="0"/>
              </a:rPr>
              <a:t>The main objective: the generation of an adequate number of qualified candidates.</a:t>
            </a:r>
          </a:p>
          <a:p>
            <a:pPr marL="69850" indent="0">
              <a:buNone/>
            </a:pPr>
            <a:endParaRPr lang="en-US" altLang="en-US" sz="1600" dirty="0">
              <a:solidFill>
                <a:schemeClr val="tx1"/>
              </a:solidFill>
              <a:cs typeface="Calibri" pitchFamily="34" charset="0"/>
            </a:endParaRPr>
          </a:p>
          <a:p>
            <a:pPr marL="69850" indent="0">
              <a:buNone/>
            </a:pPr>
            <a:r>
              <a:rPr lang="en-US" altLang="en-US" sz="1600" dirty="0">
                <a:solidFill>
                  <a:schemeClr val="tx1"/>
                </a:solidFill>
                <a:cs typeface="Calibri" pitchFamily="34" charset="0"/>
              </a:rPr>
              <a:t>Not all positions are open to entry-level applicants.</a:t>
            </a:r>
          </a:p>
        </p:txBody>
      </p:sp>
    </p:spTree>
    <p:extLst>
      <p:ext uri="{BB962C8B-B14F-4D97-AF65-F5344CB8AC3E}">
        <p14:creationId xmlns:p14="http://schemas.microsoft.com/office/powerpoint/2010/main" val="107795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1042988" y="838200"/>
            <a:ext cx="6805612" cy="1219200"/>
          </a:xfrm>
          <a:solidFill>
            <a:srgbClr val="BEDEF3"/>
          </a:solidFill>
        </p:spPr>
        <p:txBody>
          <a:bodyPr anchor="ctr"/>
          <a:lstStyle/>
          <a:p>
            <a:pPr algn="ctr"/>
            <a:r>
              <a:rPr lang="en-US" dirty="0">
                <a:solidFill>
                  <a:srgbClr val="2F2B20"/>
                </a:solidFill>
                <a:latin typeface="Candara" pitchFamily="34" charset="0"/>
              </a:rPr>
              <a:t>Personnel Merit Selection</a:t>
            </a:r>
          </a:p>
        </p:txBody>
      </p:sp>
      <p:sp>
        <p:nvSpPr>
          <p:cNvPr id="3" name="Content Placeholder 2"/>
          <p:cNvSpPr>
            <a:spLocks noGrp="1"/>
          </p:cNvSpPr>
          <p:nvPr>
            <p:ph idx="1"/>
          </p:nvPr>
        </p:nvSpPr>
        <p:spPr>
          <a:xfrm>
            <a:off x="1042988" y="2133600"/>
            <a:ext cx="6777037" cy="3698875"/>
          </a:xfrm>
          <a:solidFill>
            <a:schemeClr val="bg2">
              <a:lumMod val="60000"/>
              <a:lumOff val="40000"/>
            </a:schemeClr>
          </a:solidFill>
          <a:ln>
            <a:solidFill>
              <a:srgbClr val="CF8F31"/>
            </a:solidFill>
          </a:ln>
        </p:spPr>
        <p:txBody>
          <a:bodyPr rtlCol="0">
            <a:normAutofit/>
          </a:bodyPr>
          <a:lstStyle/>
          <a:p>
            <a:pPr marL="354330" indent="-285750" fontAlgn="auto">
              <a:spcAft>
                <a:spcPts val="0"/>
              </a:spcAft>
              <a:defRPr/>
            </a:pPr>
            <a:r>
              <a:rPr lang="en-US" sz="1800" dirty="0">
                <a:solidFill>
                  <a:schemeClr val="tx1"/>
                </a:solidFill>
                <a:cs typeface="Calibri" pitchFamily="34" charset="0"/>
              </a:rPr>
              <a:t>Selection on the basis of merit began with the Pendleton Act of 1883, when abuses of the civil service were rampant in the nation and the civil service were seen to be critical.</a:t>
            </a:r>
          </a:p>
          <a:p>
            <a:pPr marL="354330" indent="-285750" fontAlgn="auto">
              <a:spcAft>
                <a:spcPts val="0"/>
              </a:spcAft>
              <a:defRPr/>
            </a:pPr>
            <a:r>
              <a:rPr lang="en-US" sz="1800" dirty="0">
                <a:solidFill>
                  <a:schemeClr val="tx1"/>
                </a:solidFill>
                <a:cs typeface="Calibri" pitchFamily="34" charset="0"/>
              </a:rPr>
              <a:t>The act created the US Civil Service Commission and mandated:</a:t>
            </a:r>
          </a:p>
          <a:p>
            <a:pPr marL="68580" indent="0" fontAlgn="auto">
              <a:spcAft>
                <a:spcPts val="0"/>
              </a:spcAft>
              <a:buNone/>
              <a:defRPr/>
            </a:pPr>
            <a:endParaRPr lang="en-US" sz="1800" dirty="0">
              <a:solidFill>
                <a:schemeClr val="tx1"/>
              </a:solidFill>
              <a:latin typeface="Calibri" pitchFamily="34" charset="0"/>
              <a:cs typeface="Calibri" pitchFamily="34" charset="0"/>
            </a:endParaRPr>
          </a:p>
          <a:p>
            <a:pPr marL="651510" lvl="1" indent="-285750" fontAlgn="auto">
              <a:spcAft>
                <a:spcPts val="0"/>
              </a:spcAft>
              <a:defRPr/>
            </a:pPr>
            <a:r>
              <a:rPr lang="en-US" sz="1600" dirty="0">
                <a:solidFill>
                  <a:schemeClr val="tx1"/>
                </a:solidFill>
                <a:latin typeface="Calibri" pitchFamily="34" charset="0"/>
                <a:cs typeface="Calibri" pitchFamily="34" charset="0"/>
              </a:rPr>
              <a:t> Open competitive examinations. </a:t>
            </a:r>
          </a:p>
          <a:p>
            <a:pPr marL="651510" lvl="1" indent="-285750" fontAlgn="auto">
              <a:spcAft>
                <a:spcPts val="0"/>
              </a:spcAft>
              <a:defRPr/>
            </a:pPr>
            <a:r>
              <a:rPr lang="en-US" sz="1600" dirty="0">
                <a:solidFill>
                  <a:schemeClr val="tx1"/>
                </a:solidFill>
                <a:latin typeface="Calibri" pitchFamily="34" charset="0"/>
                <a:cs typeface="Calibri" pitchFamily="34" charset="0"/>
              </a:rPr>
              <a:t> Probationary periods.</a:t>
            </a:r>
          </a:p>
          <a:p>
            <a:pPr marL="651510" lvl="1" indent="-285750" fontAlgn="auto">
              <a:spcAft>
                <a:spcPts val="0"/>
              </a:spcAft>
              <a:defRPr/>
            </a:pPr>
            <a:r>
              <a:rPr lang="en-US" sz="1600" dirty="0">
                <a:solidFill>
                  <a:schemeClr val="tx1"/>
                </a:solidFill>
                <a:latin typeface="Calibri" pitchFamily="34" charset="0"/>
                <a:cs typeface="Calibri" pitchFamily="34" charset="0"/>
              </a:rPr>
              <a:t> Protection from political pressures.</a:t>
            </a:r>
          </a:p>
          <a:p>
            <a:pPr marL="651510" lvl="1" indent="-285750" fontAlgn="auto">
              <a:spcAft>
                <a:spcPts val="0"/>
              </a:spcAft>
              <a:defRPr/>
            </a:pPr>
            <a:r>
              <a:rPr lang="en-US" sz="1600" dirty="0">
                <a:solidFill>
                  <a:schemeClr val="tx1"/>
                </a:solidFill>
                <a:latin typeface="Calibri" pitchFamily="34" charset="0"/>
                <a:cs typeface="Calibri" pitchFamily="34" charset="0"/>
              </a:rPr>
              <a:t> Examinations that were to be “practical in character.”</a:t>
            </a:r>
          </a:p>
          <a:p>
            <a:pPr marL="68580" indent="0" fontAlgn="auto">
              <a:spcAft>
                <a:spcPts val="0"/>
              </a:spcAft>
              <a:buFont typeface="Wingdings 2" pitchFamily="18" charset="2"/>
              <a:buNone/>
              <a:defRPr/>
            </a:pPr>
            <a:endParaRPr lang="en-US" sz="1800" dirty="0">
              <a:solidFill>
                <a:schemeClr val="tx1"/>
              </a:solidFill>
              <a:latin typeface="Calibri" pitchFamily="34" charset="0"/>
              <a:cs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a:extLst>
              <a:ext uri="{FF2B5EF4-FFF2-40B4-BE49-F238E27FC236}">
                <a16:creationId xmlns:a16="http://schemas.microsoft.com/office/drawing/2014/main" id="{F4F240EC-1FAD-1C47-8ECD-C81E39E3909D}"/>
              </a:ext>
            </a:extLst>
          </p:cNvPr>
          <p:cNvSpPr>
            <a:spLocks noGrp="1" noChangeArrowheads="1"/>
          </p:cNvSpPr>
          <p:nvPr>
            <p:ph type="body" idx="1"/>
          </p:nvPr>
        </p:nvSpPr>
        <p:spPr>
          <a:solidFill>
            <a:schemeClr val="bg2">
              <a:lumMod val="60000"/>
              <a:lumOff val="40000"/>
            </a:schemeClr>
          </a:solidFill>
          <a:ln w="9525">
            <a:solidFill>
              <a:srgbClr val="CF8F31"/>
            </a:solidFill>
            <a:miter lim="800000"/>
            <a:headEnd/>
            <a:tailEnd/>
          </a:ln>
        </p:spPr>
        <p:txBody>
          <a:bodyPr vert="horz" wrap="square" lIns="91440" tIns="45720" rIns="91440" bIns="45720" numCol="1" rtlCol="0" anchor="t" anchorCtr="0" compatLnSpc="1">
            <a:prstTxWarp prst="textNoShape">
              <a:avLst/>
            </a:prstTxWarp>
            <a:normAutofit/>
          </a:bodyPr>
          <a:lstStyle/>
          <a:p>
            <a:pPr marL="68580" indent="0" fontAlgn="auto">
              <a:spcAft>
                <a:spcPts val="0"/>
              </a:spcAft>
              <a:buFont typeface="Arial" pitchFamily="34" charset="0"/>
              <a:buChar char="•"/>
            </a:pPr>
            <a:r>
              <a:rPr lang="en-US" altLang="en-US" sz="1800" dirty="0">
                <a:solidFill>
                  <a:schemeClr val="tx1"/>
                </a:solidFill>
                <a:cs typeface="Calibri" pitchFamily="34" charset="0"/>
              </a:rPr>
              <a:t>Position classification principles.</a:t>
            </a:r>
          </a:p>
          <a:p>
            <a:pPr marL="651510" lvl="1" indent="-285750" fontAlgn="auto">
              <a:spcAft>
                <a:spcPts val="0"/>
              </a:spcAft>
            </a:pPr>
            <a:r>
              <a:rPr lang="en-US" altLang="en-US" sz="1600" dirty="0">
                <a:solidFill>
                  <a:schemeClr val="tx1"/>
                </a:solidFill>
                <a:cs typeface="Calibri" pitchFamily="34" charset="0"/>
              </a:rPr>
              <a:t>Positions and not individuals should be classified.</a:t>
            </a:r>
          </a:p>
          <a:p>
            <a:pPr lvl="1"/>
            <a:r>
              <a:rPr lang="en-US" altLang="en-US" sz="1600" dirty="0">
                <a:solidFill>
                  <a:schemeClr val="tx1"/>
                </a:solidFill>
                <a:cs typeface="Calibri" pitchFamily="34" charset="0"/>
              </a:rPr>
              <a:t>The individual characteristics of an employee occupying a position should have no bearing on the classification of the position.</a:t>
            </a:r>
          </a:p>
          <a:p>
            <a:pPr marL="651510" lvl="1" indent="-285750" fontAlgn="auto">
              <a:spcAft>
                <a:spcPts val="0"/>
              </a:spcAft>
            </a:pPr>
            <a:r>
              <a:rPr lang="en-US" altLang="en-US" sz="1600" dirty="0">
                <a:solidFill>
                  <a:schemeClr val="tx1"/>
                </a:solidFill>
                <a:cs typeface="Calibri" pitchFamily="34" charset="0"/>
              </a:rPr>
              <a:t>Qualifications with respect to education, experience, knowledge, and skill necessary for the performance of certain duties are determined by the nature of those duties.</a:t>
            </a:r>
          </a:p>
        </p:txBody>
      </p:sp>
      <p:sp>
        <p:nvSpPr>
          <p:cNvPr id="4" name="Title 1">
            <a:extLst>
              <a:ext uri="{FF2B5EF4-FFF2-40B4-BE49-F238E27FC236}">
                <a16:creationId xmlns:a16="http://schemas.microsoft.com/office/drawing/2014/main" id="{C3B4AFB2-BD2C-7847-9EB5-E021C5D72997}"/>
              </a:ext>
            </a:extLst>
          </p:cNvPr>
          <p:cNvSpPr>
            <a:spLocks noGrp="1"/>
          </p:cNvSpPr>
          <p:nvPr>
            <p:ph type="title"/>
          </p:nvPr>
        </p:nvSpPr>
        <p:spPr>
          <a:solidFill>
            <a:srgbClr val="BEDEF3"/>
          </a:solidFill>
        </p:spPr>
        <p:txBody>
          <a:bodyPr/>
          <a:lstStyle/>
          <a:p>
            <a:pPr algn="ctr"/>
            <a:r>
              <a:rPr lang="en-US" dirty="0">
                <a:solidFill>
                  <a:srgbClr val="2F2B20"/>
                </a:solidFill>
                <a:latin typeface="Candara" pitchFamily="34" charset="0"/>
              </a:rPr>
              <a:t>Position Classification &amp; Pay</a:t>
            </a:r>
          </a:p>
        </p:txBody>
      </p:sp>
    </p:spTree>
    <p:extLst>
      <p:ext uri="{BB962C8B-B14F-4D97-AF65-F5344CB8AC3E}">
        <p14:creationId xmlns:p14="http://schemas.microsoft.com/office/powerpoint/2010/main" val="3795776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1042988" y="838200"/>
            <a:ext cx="6805612" cy="838200"/>
          </a:xfrm>
          <a:solidFill>
            <a:srgbClr val="BEDEF3"/>
          </a:solidFill>
        </p:spPr>
        <p:txBody>
          <a:bodyPr/>
          <a:lstStyle/>
          <a:p>
            <a:pPr algn="ctr"/>
            <a:r>
              <a:rPr lang="en-US" dirty="0">
                <a:solidFill>
                  <a:srgbClr val="2F2B20"/>
                </a:solidFill>
                <a:latin typeface="Candara" pitchFamily="34" charset="0"/>
              </a:rPr>
              <a:t>Position Classification &amp; Pay</a:t>
            </a:r>
          </a:p>
        </p:txBody>
      </p:sp>
      <p:sp>
        <p:nvSpPr>
          <p:cNvPr id="3" name="Content Placeholder 2"/>
          <p:cNvSpPr>
            <a:spLocks noGrp="1"/>
          </p:cNvSpPr>
          <p:nvPr>
            <p:ph idx="1"/>
          </p:nvPr>
        </p:nvSpPr>
        <p:spPr>
          <a:xfrm>
            <a:off x="1042988" y="1752600"/>
            <a:ext cx="6777037" cy="4079875"/>
          </a:xfrm>
          <a:solidFill>
            <a:schemeClr val="bg2">
              <a:lumMod val="60000"/>
              <a:lumOff val="40000"/>
            </a:schemeClr>
          </a:solidFill>
          <a:ln>
            <a:solidFill>
              <a:srgbClr val="CF8F31"/>
            </a:solidFill>
          </a:ln>
        </p:spPr>
        <p:txBody>
          <a:bodyPr rtlCol="0">
            <a:normAutofit lnSpcReduction="10000"/>
          </a:bodyPr>
          <a:lstStyle/>
          <a:p>
            <a:pPr marL="68580" indent="0" fontAlgn="auto">
              <a:spcAft>
                <a:spcPts val="0"/>
              </a:spcAft>
              <a:buFont typeface="Arial" pitchFamily="34" charset="0"/>
              <a:buChar char="•"/>
              <a:defRPr/>
            </a:pPr>
            <a:endParaRPr lang="en-US" sz="1800" dirty="0">
              <a:solidFill>
                <a:schemeClr val="tx1"/>
              </a:solidFill>
              <a:cs typeface="Calibri" pitchFamily="34" charset="0"/>
            </a:endParaRPr>
          </a:p>
          <a:p>
            <a:pPr marL="68580" indent="0" fontAlgn="auto">
              <a:spcAft>
                <a:spcPts val="0"/>
              </a:spcAft>
              <a:buNone/>
              <a:defRPr/>
            </a:pPr>
            <a:r>
              <a:rPr lang="en-US" sz="1800" dirty="0">
                <a:solidFill>
                  <a:schemeClr val="tx1"/>
                </a:solidFill>
                <a:cs typeface="Calibri" pitchFamily="34" charset="0"/>
              </a:rPr>
              <a:t>Traditional position classifications organize all jobs in a civil service merit into classes on the basis of duties to establish:</a:t>
            </a:r>
          </a:p>
          <a:p>
            <a:pPr marL="68580" indent="0" fontAlgn="auto">
              <a:spcAft>
                <a:spcPts val="0"/>
              </a:spcAft>
              <a:buFont typeface="Arial" pitchFamily="34" charset="0"/>
              <a:buChar char="•"/>
              <a:defRPr/>
            </a:pPr>
            <a:endParaRPr lang="en-US" sz="1800" dirty="0">
              <a:solidFill>
                <a:schemeClr val="tx1"/>
              </a:solidFill>
              <a:cs typeface="Calibri" pitchFamily="34" charset="0"/>
            </a:endParaRPr>
          </a:p>
          <a:p>
            <a:pPr marL="651510" lvl="1" indent="-285750" fontAlgn="auto">
              <a:spcAft>
                <a:spcPts val="0"/>
              </a:spcAft>
              <a:defRPr/>
            </a:pPr>
            <a:r>
              <a:rPr lang="en-US" sz="1600" dirty="0">
                <a:solidFill>
                  <a:schemeClr val="tx1"/>
                </a:solidFill>
                <a:cs typeface="Calibri" pitchFamily="34" charset="0"/>
              </a:rPr>
              <a:t>Chains of command</a:t>
            </a:r>
          </a:p>
          <a:p>
            <a:pPr marL="651510" lvl="1" indent="-285750" fontAlgn="auto">
              <a:spcAft>
                <a:spcPts val="0"/>
              </a:spcAft>
              <a:defRPr/>
            </a:pPr>
            <a:r>
              <a:rPr lang="en-US" sz="1600" dirty="0">
                <a:solidFill>
                  <a:schemeClr val="tx1"/>
                </a:solidFill>
                <a:cs typeface="Calibri" pitchFamily="34" charset="0"/>
              </a:rPr>
              <a:t>Salary scales</a:t>
            </a:r>
          </a:p>
          <a:p>
            <a:pPr marL="651510" lvl="1" indent="-285750" fontAlgn="auto">
              <a:spcAft>
                <a:spcPts val="0"/>
              </a:spcAft>
              <a:defRPr/>
            </a:pPr>
            <a:r>
              <a:rPr lang="en-US" sz="1600" dirty="0">
                <a:solidFill>
                  <a:schemeClr val="tx1"/>
                </a:solidFill>
                <a:cs typeface="Calibri" pitchFamily="34" charset="0"/>
              </a:rPr>
              <a:t>Delineation of authority</a:t>
            </a:r>
          </a:p>
          <a:p>
            <a:pPr marL="365760" lvl="1" indent="0" fontAlgn="auto">
              <a:spcAft>
                <a:spcPts val="0"/>
              </a:spcAft>
              <a:buNone/>
              <a:defRPr/>
            </a:pPr>
            <a:endParaRPr lang="en-US" sz="1600" dirty="0">
              <a:solidFill>
                <a:schemeClr val="tx1"/>
              </a:solidFill>
              <a:cs typeface="Calibri" pitchFamily="34" charset="0"/>
            </a:endParaRPr>
          </a:p>
          <a:p>
            <a:pPr marL="365760" lvl="1" indent="0" fontAlgn="auto">
              <a:spcAft>
                <a:spcPts val="0"/>
              </a:spcAft>
              <a:buNone/>
              <a:defRPr/>
            </a:pPr>
            <a:r>
              <a:rPr lang="en-US" sz="1600" dirty="0">
                <a:solidFill>
                  <a:schemeClr val="tx1"/>
                </a:solidFill>
                <a:cs typeface="Calibri" pitchFamily="34" charset="0"/>
              </a:rPr>
              <a:t>Modern Compensation now makes comparisons of salary and benefit levels of different occupations (job families), factors in geographic prevailing wage levels—to determine appropriate compensation levels to attract talent.</a:t>
            </a:r>
          </a:p>
          <a:p>
            <a:pPr marL="365760" lvl="1" indent="0" fontAlgn="auto">
              <a:spcAft>
                <a:spcPts val="0"/>
              </a:spcAft>
              <a:buNone/>
              <a:defRPr/>
            </a:pPr>
            <a:endParaRPr lang="en-US" sz="1600" dirty="0">
              <a:solidFill>
                <a:schemeClr val="tx1"/>
              </a:solidFill>
              <a:cs typeface="Calibri" pitchFamily="34" charset="0"/>
            </a:endParaRPr>
          </a:p>
          <a:p>
            <a:pPr marL="365760" lvl="1" indent="0" fontAlgn="auto">
              <a:spcAft>
                <a:spcPts val="0"/>
              </a:spcAft>
              <a:buNone/>
              <a:defRPr/>
            </a:pPr>
            <a:r>
              <a:rPr lang="en-US" sz="1600" dirty="0">
                <a:solidFill>
                  <a:schemeClr val="tx1"/>
                </a:solidFill>
                <a:cs typeface="Calibri" pitchFamily="34" charset="0"/>
              </a:rPr>
              <a:t>This has also resulted in major debates about pay comparability.</a:t>
            </a:r>
          </a:p>
          <a:p>
            <a:pPr marL="365760" lvl="1" indent="0" fontAlgn="auto">
              <a:spcAft>
                <a:spcPts val="0"/>
              </a:spcAft>
              <a:buFont typeface="Arial" pitchFamily="34" charset="0"/>
              <a:buChar char="•"/>
              <a:defRPr/>
            </a:pPr>
            <a:endParaRPr lang="en-US" sz="1600" dirty="0">
              <a:solidFill>
                <a:schemeClr val="tx1"/>
              </a:solidFill>
              <a:latin typeface="Calibri" pitchFamily="34" charset="0"/>
              <a:cs typeface="Calibri" pitchFamily="34" charset="0"/>
            </a:endParaRPr>
          </a:p>
          <a:p>
            <a:pPr marL="365760" lvl="1" indent="0" fontAlgn="auto">
              <a:spcAft>
                <a:spcPts val="0"/>
              </a:spcAft>
              <a:buFont typeface="Arial" pitchFamily="34" charset="0"/>
              <a:buChar char="•"/>
              <a:defRPr/>
            </a:pPr>
            <a:endParaRPr lang="en-US" sz="1600" dirty="0">
              <a:solidFill>
                <a:schemeClr val="tx1"/>
              </a:solidFill>
              <a:latin typeface="Calibri" pitchFamily="34" charset="0"/>
              <a:cs typeface="Calibri" pitchFamily="34" charset="0"/>
            </a:endParaRPr>
          </a:p>
          <a:p>
            <a:pPr marL="68580" indent="0" fontAlgn="auto">
              <a:spcAft>
                <a:spcPts val="0"/>
              </a:spcAft>
              <a:buFont typeface="Wingdings 2" pitchFamily="18" charset="2"/>
              <a:buNone/>
              <a:defRPr/>
            </a:pPr>
            <a:endParaRPr lang="en-US" sz="1800" dirty="0">
              <a:solidFill>
                <a:schemeClr val="tx1"/>
              </a:solidFill>
              <a:latin typeface="Calibri" pitchFamily="34" charset="0"/>
              <a:cs typeface="Calibri" pitchFamily="34" charset="0"/>
            </a:endParaRPr>
          </a:p>
          <a:p>
            <a:pPr marL="68580" indent="0" fontAlgn="auto">
              <a:spcAft>
                <a:spcPts val="0"/>
              </a:spcAft>
              <a:buFont typeface="Wingdings 2" pitchFamily="18" charset="2"/>
              <a:buNone/>
              <a:defRPr/>
            </a:pPr>
            <a:endParaRPr lang="en-US" sz="1800" dirty="0">
              <a:solidFill>
                <a:schemeClr val="tx1"/>
              </a:solidFill>
              <a:latin typeface="Calibri" pitchFamily="34" charset="0"/>
              <a:cs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988" y="838200"/>
            <a:ext cx="7024687" cy="1066800"/>
          </a:xfrm>
          <a:solidFill>
            <a:srgbClr val="BEDEF3"/>
          </a:solidFill>
        </p:spPr>
        <p:txBody>
          <a:bodyPr rtlCol="0" anchor="ctr">
            <a:normAutofit fontScale="90000"/>
          </a:bodyPr>
          <a:lstStyle/>
          <a:p>
            <a:pPr algn="ctr" fontAlgn="auto">
              <a:spcAft>
                <a:spcPts val="0"/>
              </a:spcAft>
              <a:defRPr/>
            </a:pPr>
            <a:r>
              <a:rPr lang="en-US" dirty="0">
                <a:solidFill>
                  <a:srgbClr val="2F2B20"/>
                </a:solidFill>
                <a:latin typeface="Candara" pitchFamily="34" charset="0"/>
              </a:rPr>
              <a:t>Performance Appraisals &amp; Training</a:t>
            </a:r>
          </a:p>
        </p:txBody>
      </p:sp>
      <p:sp>
        <p:nvSpPr>
          <p:cNvPr id="3" name="Content Placeholder 2"/>
          <p:cNvSpPr>
            <a:spLocks noGrp="1"/>
          </p:cNvSpPr>
          <p:nvPr>
            <p:ph idx="1"/>
          </p:nvPr>
        </p:nvSpPr>
        <p:spPr>
          <a:xfrm>
            <a:off x="1042988" y="2133600"/>
            <a:ext cx="6777037" cy="3698875"/>
          </a:xfrm>
          <a:solidFill>
            <a:schemeClr val="bg2">
              <a:lumMod val="60000"/>
              <a:lumOff val="40000"/>
            </a:schemeClr>
          </a:solidFill>
          <a:ln>
            <a:solidFill>
              <a:srgbClr val="CF8F31"/>
            </a:solidFill>
          </a:ln>
        </p:spPr>
        <p:txBody>
          <a:bodyPr rtlCol="0">
            <a:normAutofit/>
          </a:bodyPr>
          <a:lstStyle/>
          <a:p>
            <a:pPr marL="354330" indent="-285750" fontAlgn="auto">
              <a:spcAft>
                <a:spcPts val="0"/>
              </a:spcAft>
              <a:defRPr/>
            </a:pPr>
            <a:r>
              <a:rPr lang="en-US" sz="1800" dirty="0">
                <a:solidFill>
                  <a:schemeClr val="tx1"/>
                </a:solidFill>
                <a:cs typeface="Calibri" pitchFamily="34" charset="0"/>
              </a:rPr>
              <a:t>Performance Appraisal is about the documentation of work performance of employees.</a:t>
            </a:r>
          </a:p>
          <a:p>
            <a:pPr marL="354330" indent="-285750" fontAlgn="auto">
              <a:spcAft>
                <a:spcPts val="0"/>
              </a:spcAft>
              <a:defRPr/>
            </a:pPr>
            <a:endParaRPr lang="en-US" sz="1800" dirty="0">
              <a:solidFill>
                <a:schemeClr val="tx1"/>
              </a:solidFill>
              <a:cs typeface="Calibri" pitchFamily="34" charset="0"/>
            </a:endParaRPr>
          </a:p>
          <a:p>
            <a:pPr marL="354330" indent="-285750" fontAlgn="auto">
              <a:spcAft>
                <a:spcPts val="0"/>
              </a:spcAft>
              <a:defRPr/>
            </a:pPr>
            <a:r>
              <a:rPr lang="en-US" sz="1800" dirty="0">
                <a:solidFill>
                  <a:schemeClr val="tx1"/>
                </a:solidFill>
                <a:cs typeface="Calibri" pitchFamily="34" charset="0"/>
              </a:rPr>
              <a:t> Most appraisals are too subjective and impressionistic to be useful because they are done in-house, and thus evaluators are reluctant to destroy group harmony with negative evaluations. </a:t>
            </a:r>
          </a:p>
          <a:p>
            <a:pPr marL="354330" indent="-285750" fontAlgn="auto">
              <a:spcAft>
                <a:spcPts val="0"/>
              </a:spcAft>
              <a:defRPr/>
            </a:pPr>
            <a:endParaRPr lang="en-US" sz="1800" dirty="0">
              <a:solidFill>
                <a:schemeClr val="tx1"/>
              </a:solidFill>
              <a:cs typeface="Calibri" pitchFamily="34" charset="0"/>
            </a:endParaRPr>
          </a:p>
          <a:p>
            <a:pPr marL="354330" indent="-285750" fontAlgn="auto">
              <a:spcAft>
                <a:spcPts val="0"/>
              </a:spcAft>
              <a:defRPr/>
            </a:pPr>
            <a:r>
              <a:rPr lang="en-US" sz="1800" dirty="0">
                <a:solidFill>
                  <a:schemeClr val="tx1"/>
                </a:solidFill>
                <a:cs typeface="Calibri" pitchFamily="34" charset="0"/>
              </a:rPr>
              <a:t> Because of this, outside consultants are sometimes hired to do ratings.  </a:t>
            </a:r>
          </a:p>
          <a:p>
            <a:pPr marL="68580" indent="0" fontAlgn="auto">
              <a:spcAft>
                <a:spcPts val="0"/>
              </a:spcAft>
              <a:buFont typeface="Wingdings 2" pitchFamily="18" charset="2"/>
              <a:buNone/>
              <a:defRPr/>
            </a:pPr>
            <a:endParaRPr lang="en-US" sz="1800" dirty="0">
              <a:solidFill>
                <a:schemeClr val="tx1"/>
              </a:solidFill>
              <a:latin typeface="Calibri" pitchFamily="34" charset="0"/>
              <a:cs typeface="Calibri"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599</TotalTime>
  <Words>2291</Words>
  <Application>Microsoft Office PowerPoint</Application>
  <PresentationFormat>On-screen Show (4:3)</PresentationFormat>
  <Paragraphs>270</Paragraphs>
  <Slides>30</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Candara</vt:lpstr>
      <vt:lpstr>Century Gothic</vt:lpstr>
      <vt:lpstr>Impact</vt:lpstr>
      <vt:lpstr>Wingdings 2</vt:lpstr>
      <vt:lpstr>Austin</vt:lpstr>
      <vt:lpstr>PowerPoint Presentation</vt:lpstr>
      <vt:lpstr>Personnel Management </vt:lpstr>
      <vt:lpstr>Personnel Management (cont.)</vt:lpstr>
      <vt:lpstr>The Personnel Function</vt:lpstr>
      <vt:lpstr>Recruitment.</vt:lpstr>
      <vt:lpstr>Personnel Merit Selection</vt:lpstr>
      <vt:lpstr>Position Classification &amp; Pay</vt:lpstr>
      <vt:lpstr>Position Classification &amp; Pay</vt:lpstr>
      <vt:lpstr>Performance Appraisals &amp; Training</vt:lpstr>
      <vt:lpstr>Performance Appraisal</vt:lpstr>
      <vt:lpstr>Performance Appraisal</vt:lpstr>
      <vt:lpstr>Performance Appraisals &amp; Training</vt:lpstr>
      <vt:lpstr>Training</vt:lpstr>
      <vt:lpstr>Training</vt:lpstr>
      <vt:lpstr>Management Development</vt:lpstr>
      <vt:lpstr>Management Development</vt:lpstr>
      <vt:lpstr>Civil Service Reform</vt:lpstr>
      <vt:lpstr>The Pendleton Act</vt:lpstr>
      <vt:lpstr>Civil Service Reform Act of 1978</vt:lpstr>
      <vt:lpstr>Patronage Appointments</vt:lpstr>
      <vt:lpstr>Veterans Preferences</vt:lpstr>
      <vt:lpstr>Public Sector Labor Relations</vt:lpstr>
      <vt:lpstr>Public Sector Labor Relations</vt:lpstr>
      <vt:lpstr>Public Sector Labor Relations: Collective Bargaining</vt:lpstr>
      <vt:lpstr>Public Sector Labor Relations: Strikes and other options</vt:lpstr>
      <vt:lpstr>Two Famous Public Strikes</vt:lpstr>
      <vt:lpstr>    How to break an Impasse without resorting to strikes</vt:lpstr>
      <vt:lpstr>Impasse Resolution</vt:lpstr>
      <vt:lpstr>Impasse Resolution</vt:lpstr>
      <vt:lpstr>Public Sector Labor Relations: NLRB and FLRA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Public Administration</dc:title>
  <dc:creator>Breena E. Coates</dc:creator>
  <cp:lastModifiedBy>eunice</cp:lastModifiedBy>
  <cp:revision>84</cp:revision>
  <dcterms:created xsi:type="dcterms:W3CDTF">2012-01-17T16:56:38Z</dcterms:created>
  <dcterms:modified xsi:type="dcterms:W3CDTF">2019-12-12T06:36:39Z</dcterms:modified>
</cp:coreProperties>
</file>