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2" r:id="rId8"/>
    <p:sldId id="263" r:id="rId9"/>
    <p:sldId id="264" r:id="rId10"/>
    <p:sldId id="267" r:id="rId11"/>
    <p:sldId id="260" r:id="rId12"/>
    <p:sldId id="268" r:id="rId13"/>
    <p:sldId id="269" r:id="rId14"/>
    <p:sldId id="270" r:id="rId15"/>
    <p:sldId id="261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apa_sample_paper.html" TargetMode="External"/><Relationship Id="rId2" Type="http://schemas.openxmlformats.org/officeDocument/2006/relationships/hyperlink" Target="https://owl.purdue.edu/owl/research_and_citation/mla_style/mla_formatting_and_style_guide/mla_sample_works_cited_pag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mla_style/mla_formatting_and_style_guide/mla_tables_figures_and_exampl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apa_tables_and_figures_2.html" TargetMode="External"/><Relationship Id="rId2" Type="http://schemas.openxmlformats.org/officeDocument/2006/relationships/hyperlink" Target="https://owl.purdue.edu/owl/research_and_citation/apa_style/apa_formatting_and_style_guide/apa_tables_and_figures_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6B6C-FCC4-414C-B778-6DEC6739C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12078"/>
            <a:ext cx="8825658" cy="2677648"/>
          </a:xfrm>
        </p:spPr>
        <p:txBody>
          <a:bodyPr/>
          <a:lstStyle/>
          <a:p>
            <a:r>
              <a:rPr lang="en-US" dirty="0"/>
              <a:t>Basic Parts of the Research Paper II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B9D3F-DECC-4DCD-841F-7EBA17941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74736"/>
            <a:ext cx="8825658" cy="861420"/>
          </a:xfrm>
        </p:spPr>
        <p:txBody>
          <a:bodyPr/>
          <a:lstStyle/>
          <a:p>
            <a:r>
              <a:rPr lang="en-US" dirty="0"/>
              <a:t>Results &amp; Discussion, Conclusion, Works Cited or References</a:t>
            </a:r>
          </a:p>
        </p:txBody>
      </p:sp>
    </p:spTree>
    <p:extLst>
      <p:ext uri="{BB962C8B-B14F-4D97-AF65-F5344CB8AC3E}">
        <p14:creationId xmlns:p14="http://schemas.microsoft.com/office/powerpoint/2010/main" val="267613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DFC3-7873-45AD-8FF9-00082062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BBE68-DBD2-47F3-AF47-98979A79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16229" cy="3416300"/>
          </a:xfrm>
        </p:spPr>
        <p:txBody>
          <a:bodyPr>
            <a:normAutofit/>
          </a:bodyPr>
          <a:lstStyle/>
          <a:p>
            <a:r>
              <a:rPr lang="en-US" sz="2400" dirty="0"/>
              <a:t>Reiterate the Research Problem/State the Major Findings</a:t>
            </a:r>
          </a:p>
          <a:p>
            <a:r>
              <a:rPr lang="en-US" sz="2400" dirty="0"/>
              <a:t>Explain the Meaning of the Findings and Why They are Important</a:t>
            </a:r>
          </a:p>
          <a:p>
            <a:r>
              <a:rPr lang="en-US" sz="2400" dirty="0"/>
              <a:t>Relate the Findings to Similar Studies</a:t>
            </a:r>
          </a:p>
          <a:p>
            <a:r>
              <a:rPr lang="en-US" sz="2400" dirty="0"/>
              <a:t>Consider Alternative Explanations of the Findings</a:t>
            </a:r>
          </a:p>
          <a:p>
            <a:r>
              <a:rPr lang="en-US" sz="2400" dirty="0"/>
              <a:t>Acknowledge the Study’s Limitations</a:t>
            </a:r>
          </a:p>
        </p:txBody>
      </p:sp>
    </p:spTree>
    <p:extLst>
      <p:ext uri="{BB962C8B-B14F-4D97-AF65-F5344CB8AC3E}">
        <p14:creationId xmlns:p14="http://schemas.microsoft.com/office/powerpoint/2010/main" val="44247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2D3D-009D-445E-86B1-391D4AF3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(Not Just a Summary!)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86E37-822E-4F08-ACF4-4CD8A1707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327985" cy="3416300"/>
          </a:xfrm>
        </p:spPr>
        <p:txBody>
          <a:bodyPr>
            <a:normAutofit/>
          </a:bodyPr>
          <a:lstStyle/>
          <a:p>
            <a:r>
              <a:rPr lang="en-US" dirty="0"/>
              <a:t>This section should reinforce the major claims/interpretation/connections/answers.</a:t>
            </a:r>
          </a:p>
          <a:p>
            <a:r>
              <a:rPr lang="en-US" dirty="0"/>
              <a:t>Indicate the significance of the major claim/interpretation beyond the scope of the paper but within the parameters of the field.</a:t>
            </a:r>
          </a:p>
          <a:p>
            <a:pPr lvl="1"/>
            <a:r>
              <a:rPr lang="en-US" dirty="0"/>
              <a:t>How can this be applied to the real world? How can this be helpful? How can this information spark innovation or insight? (applicable to the topic)</a:t>
            </a:r>
          </a:p>
          <a:p>
            <a:pPr lvl="1"/>
            <a:r>
              <a:rPr lang="en-US" dirty="0"/>
              <a:t>Think of real-world connections of relevancy</a:t>
            </a:r>
          </a:p>
          <a:p>
            <a:r>
              <a:rPr lang="en-US" dirty="0"/>
              <a:t> This section can also present complications that the research illustrates or suggest further research the study indicates is necessary. </a:t>
            </a:r>
          </a:p>
          <a:p>
            <a:pPr lvl="1"/>
            <a:r>
              <a:rPr lang="en-US" dirty="0"/>
              <a:t>State how the findings from your study revealed new gaps in the literature that had not been previously exposed or adequately described.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7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78FA-6F31-4450-B7F9-FDB6635D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(What it Should Do!)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058D-BA9C-4669-8436-F3F9022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80406" cy="4112260"/>
          </a:xfrm>
        </p:spPr>
        <p:txBody>
          <a:bodyPr>
            <a:normAutofit/>
          </a:bodyPr>
          <a:lstStyle/>
          <a:p>
            <a:r>
              <a:rPr lang="en-US" b="1" dirty="0"/>
              <a:t>Presenting the last word on the issues you raised in your paper</a:t>
            </a:r>
          </a:p>
          <a:p>
            <a:pPr lvl="1"/>
            <a:r>
              <a:rPr lang="en-US" b="1" dirty="0"/>
              <a:t>Highlight the major findings</a:t>
            </a:r>
          </a:p>
          <a:p>
            <a:r>
              <a:rPr lang="en-US" b="1" dirty="0"/>
              <a:t>Summarizing your thoughts and conveying the larger implications of your study</a:t>
            </a:r>
          </a:p>
          <a:p>
            <a:pPr lvl="1"/>
            <a:r>
              <a:rPr lang="en-US" b="1" dirty="0"/>
              <a:t>Think real world implications/solutions</a:t>
            </a:r>
            <a:endParaRPr lang="en-US" dirty="0"/>
          </a:p>
          <a:p>
            <a:r>
              <a:rPr lang="en-US" b="1" dirty="0"/>
              <a:t>Demonstrating the importance of your ideas/research</a:t>
            </a:r>
          </a:p>
          <a:p>
            <a:r>
              <a:rPr lang="en-US" b="1" dirty="0"/>
              <a:t>Introducing possible new or expanded ways of thinking about the research problem</a:t>
            </a:r>
            <a:endParaRPr lang="en-US" dirty="0"/>
          </a:p>
          <a:p>
            <a:pPr lvl="1"/>
            <a:r>
              <a:rPr lang="en-US" dirty="0"/>
              <a:t>NOTE: </a:t>
            </a:r>
          </a:p>
          <a:p>
            <a:pPr lvl="2"/>
            <a:r>
              <a:rPr lang="en-US" dirty="0"/>
              <a:t> This does not refer to introducing new information (DON’T DO THAT HERE!), but</a:t>
            </a:r>
          </a:p>
          <a:p>
            <a:pPr lvl="2"/>
            <a:r>
              <a:rPr lang="en-US" dirty="0"/>
              <a:t> Offer new insight framing/contextualizing the research problem based on your research</a:t>
            </a:r>
          </a:p>
        </p:txBody>
      </p:sp>
    </p:spTree>
    <p:extLst>
      <p:ext uri="{BB962C8B-B14F-4D97-AF65-F5344CB8AC3E}">
        <p14:creationId xmlns:p14="http://schemas.microsoft.com/office/powerpoint/2010/main" val="33910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37C8-24E2-4F9E-AEA9-FAB7B275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793206" cy="706964"/>
          </a:xfrm>
        </p:spPr>
        <p:txBody>
          <a:bodyPr/>
          <a:lstStyle/>
          <a:p>
            <a:r>
              <a:rPr lang="en-US" dirty="0"/>
              <a:t>Tips/Ideas  to Avoid a “Summary”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528C-3EF7-44E9-9B81-688E429BA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17286" cy="401066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If your research deals with a contemporary problem, warn readers of the possible consequences of not attending to the problem.</a:t>
            </a:r>
          </a:p>
          <a:p>
            <a:r>
              <a:rPr lang="en-US" sz="2100" dirty="0"/>
              <a:t>Recommend a specific course or courses of action.</a:t>
            </a:r>
          </a:p>
          <a:p>
            <a:r>
              <a:rPr lang="en-US" sz="2100" dirty="0"/>
              <a:t>Cite a relevant quotation or expert opinion to lend credibility to your conclusion (this can be something from your Review of Literature section)</a:t>
            </a:r>
          </a:p>
          <a:p>
            <a:r>
              <a:rPr lang="en-US" sz="2100" dirty="0"/>
              <a:t>Restate a key statistic, fact, etc. to drive home the ultimate point/result of your paper.</a:t>
            </a:r>
          </a:p>
          <a:p>
            <a:r>
              <a:rPr lang="en-US" sz="2100" dirty="0"/>
              <a:t>Return to an anecdote, an example, or a quotation that you introduced in your introduction, but add further insight that is derived from the findings of your study; use your interpretation of results to reframe it in new ways. (If you can!)</a:t>
            </a:r>
          </a:p>
          <a:p>
            <a:r>
              <a:rPr lang="en-US" sz="2100" dirty="0"/>
              <a:t>Provide a "take-home" message in the form of a strong, succinct statement that you want the reader to remember about your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5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B9D9-8937-476B-9961-EF1C0CA2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 or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F44B6-6258-4BF5-953B-CD3ACF54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must be given when using one of the following in the own research paper:</a:t>
            </a:r>
          </a:p>
          <a:p>
            <a:pPr lvl="1"/>
            <a:r>
              <a:rPr lang="en-US" dirty="0"/>
              <a:t>another person's idea, opinion, or theory</a:t>
            </a:r>
          </a:p>
          <a:p>
            <a:pPr lvl="1"/>
            <a:r>
              <a:rPr lang="en-US" dirty="0"/>
              <a:t>any facts, statistics, graphs, drawings or other non-textual elements used or that you adapted from another source</a:t>
            </a:r>
          </a:p>
          <a:p>
            <a:pPr lvl="1"/>
            <a:r>
              <a:rPr lang="en-US" dirty="0"/>
              <a:t>any pieces of information that are not common knowledge</a:t>
            </a:r>
          </a:p>
          <a:p>
            <a:pPr lvl="1"/>
            <a:r>
              <a:rPr lang="en-US" dirty="0"/>
              <a:t>quotations of another person's actual spoken or written words</a:t>
            </a:r>
          </a:p>
          <a:p>
            <a:pPr lvl="1"/>
            <a:r>
              <a:rPr lang="en-US" dirty="0"/>
              <a:t>paraphrase of another person's spoken or written words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3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5C88-D0F0-4AFD-9B21-42A9A8A1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79031"/>
            <a:ext cx="9471337" cy="1442273"/>
          </a:xfrm>
        </p:spPr>
        <p:txBody>
          <a:bodyPr/>
          <a:lstStyle/>
          <a:p>
            <a:r>
              <a:rPr lang="en-US" dirty="0"/>
              <a:t>Works Cited (MLA) or References (APA)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2342C-288C-4DDF-B82C-91727F022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34" y="3782060"/>
            <a:ext cx="8825659" cy="3416300"/>
          </a:xfrm>
        </p:spPr>
        <p:txBody>
          <a:bodyPr/>
          <a:lstStyle/>
          <a:p>
            <a:r>
              <a:rPr lang="en-US" dirty="0">
                <a:hlinkClick r:id="rId2"/>
              </a:rPr>
              <a:t>Sample from Purdue OWL in MLA </a:t>
            </a:r>
            <a:endParaRPr lang="en-US" dirty="0"/>
          </a:p>
          <a:p>
            <a:r>
              <a:rPr lang="en-US" dirty="0">
                <a:hlinkClick r:id="rId3"/>
              </a:rPr>
              <a:t>Sample from Purdue OWL in APA (page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6577-9F4B-4F0F-AA83-31903556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Figures/Pictures/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AC29-F82F-4065-8557-F3ECF1945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34" y="2227580"/>
            <a:ext cx="8825659" cy="447802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Tips to Consider:</a:t>
            </a:r>
          </a:p>
          <a:p>
            <a:pPr lvl="1"/>
            <a:r>
              <a:rPr lang="en-US" dirty="0"/>
              <a:t>Determine what types of illustrations best suit your purpose</a:t>
            </a:r>
          </a:p>
          <a:p>
            <a:pPr lvl="2"/>
            <a:r>
              <a:rPr lang="en-US" sz="1600" dirty="0"/>
              <a:t>Graph? Picture? Tables?</a:t>
            </a:r>
          </a:p>
          <a:p>
            <a:pPr lvl="2"/>
            <a:r>
              <a:rPr lang="en-US" sz="1600" dirty="0"/>
              <a:t>Can the audience easily understand/interpret the image?</a:t>
            </a:r>
          </a:p>
          <a:p>
            <a:r>
              <a:rPr lang="en-US" dirty="0"/>
              <a:t>Use the best quality images</a:t>
            </a:r>
          </a:p>
          <a:p>
            <a:pPr lvl="1"/>
            <a:r>
              <a:rPr lang="en-US" sz="1800" dirty="0"/>
              <a:t>Do not enhance to distortion</a:t>
            </a:r>
          </a:p>
          <a:p>
            <a:pPr lvl="1"/>
            <a:r>
              <a:rPr lang="en-US" sz="1800" dirty="0"/>
              <a:t>Remember to cite if you recreate someone else’s work</a:t>
            </a:r>
          </a:p>
          <a:p>
            <a:r>
              <a:rPr lang="en-US" dirty="0"/>
              <a:t>Use images VERY sparingly!</a:t>
            </a:r>
          </a:p>
          <a:p>
            <a:pPr lvl="1"/>
            <a:r>
              <a:rPr lang="en-US" sz="1800" dirty="0"/>
              <a:t>Only if it is truly necessary and productive to the paper</a:t>
            </a:r>
          </a:p>
          <a:p>
            <a:r>
              <a:rPr lang="en-US" sz="2000" dirty="0"/>
              <a:t>Will not count towards written page count</a:t>
            </a:r>
          </a:p>
          <a:p>
            <a:pPr lvl="1"/>
            <a:r>
              <a:rPr lang="en-US" dirty="0"/>
              <a:t>Space taken up by images don’t count toward the required page length of the document.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203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E35B-7F48-48D7-A581-39D36EFC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 Rules for Labeling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A65B-9C13-4F32-9749-FCB9E3A5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Purdue OWL MLA Labelling of Images/Graphs/Tables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7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B8A3-3F4D-41B1-8A56-BF43FA59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Labelling (Purdue OWL Links)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A3C1-77CF-401A-93A7-7A8FF4FFD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359660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Specifically Tables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Specifically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C5AD-F9D0-4095-B4D1-6FA7CD48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have a Results section?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AA83-B044-4D61-825E-1B099989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Possibly</a:t>
            </a:r>
          </a:p>
          <a:p>
            <a:pPr lvl="1"/>
            <a:r>
              <a:rPr lang="en-US" dirty="0"/>
              <a:t>Did you do any primary research? (poll/survey/experiment)</a:t>
            </a:r>
          </a:p>
          <a:p>
            <a:pPr lvl="1"/>
            <a:r>
              <a:rPr lang="en-US" dirty="0"/>
              <a:t>If yes, by all means include a result section in your report.</a:t>
            </a:r>
          </a:p>
          <a:p>
            <a:pPr lvl="1"/>
            <a:r>
              <a:rPr lang="en-US" dirty="0"/>
              <a:t>If no, move right along to the discussion</a:t>
            </a:r>
          </a:p>
          <a:p>
            <a:pPr lvl="1"/>
            <a:endParaRPr lang="en-US" dirty="0"/>
          </a:p>
          <a:p>
            <a:r>
              <a:rPr lang="en-US" dirty="0"/>
              <a:t>What to include: the results of the experiment. </a:t>
            </a:r>
          </a:p>
          <a:p>
            <a:r>
              <a:rPr lang="en-US" dirty="0"/>
              <a:t>The results should be presented in a clear and unbiased way.</a:t>
            </a:r>
          </a:p>
          <a:p>
            <a:r>
              <a:rPr lang="en-US" dirty="0"/>
              <a:t>Statistics/Figures/Tables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5377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9B61-EFC2-48E4-AB2B-8D6E0897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(The Heart of Your Paper)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3C7C-4D6C-4E76-AA80-A13485A3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61" y="2603499"/>
            <a:ext cx="11146055" cy="4066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Major points or claims from the previous sections have brought your audience up to speed on pertinent background knowledge/context/theories.</a:t>
            </a:r>
          </a:p>
          <a:p>
            <a:endParaRPr lang="en-US" dirty="0"/>
          </a:p>
          <a:p>
            <a:r>
              <a:rPr lang="en-US" dirty="0"/>
              <a:t>This section is often considered the most important part of a research paper</a:t>
            </a:r>
          </a:p>
          <a:p>
            <a:pPr lvl="1"/>
            <a:r>
              <a:rPr lang="en-US" dirty="0"/>
              <a:t>This shows the audience your ability to think critically.</a:t>
            </a:r>
          </a:p>
          <a:p>
            <a:pPr lvl="1"/>
            <a:r>
              <a:rPr lang="en-US" dirty="0"/>
              <a:t>This shows the audience your creativity at solving problems.</a:t>
            </a:r>
          </a:p>
          <a:p>
            <a:pPr lvl="1"/>
            <a:r>
              <a:rPr lang="en-US" dirty="0"/>
              <a:t>This shows the audience your in-depth knowledge about the issue/theory/problem you have studied.</a:t>
            </a:r>
          </a:p>
          <a:p>
            <a:endParaRPr lang="en-US" dirty="0"/>
          </a:p>
          <a:p>
            <a:r>
              <a:rPr lang="en-US" dirty="0"/>
              <a:t> This will usually be the largest section of your paper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This should include a thorough and well-supported argument or discussion.</a:t>
            </a:r>
          </a:p>
          <a:p>
            <a:pPr lvl="1"/>
            <a:r>
              <a:rPr lang="en-US" dirty="0"/>
              <a:t>  In papers that rely on primary research, the discussion should pose an interpretation of the results that is reasonable and precise. </a:t>
            </a:r>
          </a:p>
        </p:txBody>
      </p:sp>
    </p:spTree>
    <p:extLst>
      <p:ext uri="{BB962C8B-B14F-4D97-AF65-F5344CB8AC3E}">
        <p14:creationId xmlns:p14="http://schemas.microsoft.com/office/powerpoint/2010/main" val="48766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3634-58C0-42A8-8F32-6DBF75C7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42A1-CBAD-46DC-A442-D3418C9A4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15388"/>
            <a:ext cx="10633009" cy="3416300"/>
          </a:xfrm>
        </p:spPr>
        <p:txBody>
          <a:bodyPr/>
          <a:lstStyle/>
          <a:p>
            <a:r>
              <a:rPr lang="en-US" dirty="0"/>
              <a:t>This area should always connect the introduction and the literature you reviewed, but do not repeat it. </a:t>
            </a:r>
          </a:p>
          <a:p>
            <a:r>
              <a:rPr lang="en-US" dirty="0"/>
              <a:t>You left the introduction with a hypothesis/thesis, now is the time to discuss your findings. (Think of it like you are moving from the introduction to now.)</a:t>
            </a:r>
          </a:p>
          <a:p>
            <a:r>
              <a:rPr lang="en-US" dirty="0"/>
              <a:t>This is the section where you need to present the importance of your study.</a:t>
            </a:r>
          </a:p>
          <a:p>
            <a:pPr lvl="1"/>
            <a:r>
              <a:rPr lang="en-US" dirty="0"/>
              <a:t>You have spent the entire semester researching this topic. Convince everyone of how important it is to you!</a:t>
            </a:r>
          </a:p>
          <a:p>
            <a:r>
              <a:rPr lang="en-US" dirty="0"/>
              <a:t>Infuse your findings with real world connections and meaning.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5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8A6C-037E-48C7-B3A1-A9C30382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36F85-86FB-4E53-A7E9-8ECAB169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Inverted Triangle Again</a:t>
            </a:r>
          </a:p>
          <a:p>
            <a:pPr lvl="1"/>
            <a:r>
              <a:rPr lang="en-US" dirty="0"/>
              <a:t>Move from general to specific (like the introduction)</a:t>
            </a:r>
          </a:p>
          <a:p>
            <a:r>
              <a:rPr lang="en-US" dirty="0"/>
              <a:t>Begin by briefly re-stating the research problem you were investigating and answer all the research questions that you posed in the introduction.</a:t>
            </a:r>
          </a:p>
          <a:p>
            <a:r>
              <a:rPr lang="en-US" dirty="0"/>
              <a:t>Be consistent with key terms, mode of narration, and present verb tense (like when describing the research problem in the introduction).</a:t>
            </a:r>
          </a:p>
          <a:p>
            <a:r>
              <a:rPr lang="en-US" dirty="0"/>
              <a:t>Describe the patterns, principles, and relationships you have found.</a:t>
            </a:r>
          </a:p>
          <a:p>
            <a:pPr lvl="1"/>
            <a:r>
              <a:rPr lang="en-US" dirty="0"/>
              <a:t>First state the answer, then the relevant results, then cite the work of others.</a:t>
            </a:r>
          </a:p>
          <a:p>
            <a:pPr lvl="1"/>
            <a:r>
              <a:rPr lang="en-US" dirty="0"/>
              <a:t>The order of interpreting each major finding should be the same as the results section (if you have one.)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230F-1473-48B4-A065-37B2CE2F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4530-3091-49CB-8C21-598291E3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12482" cy="4254500"/>
          </a:xfrm>
        </p:spPr>
        <p:txBody>
          <a:bodyPr>
            <a:normAutofit/>
          </a:bodyPr>
          <a:lstStyle/>
          <a:p>
            <a:r>
              <a:rPr lang="en-US" dirty="0"/>
              <a:t> Then include analysis of any unexpected findings. (Good for Balance!)</a:t>
            </a:r>
          </a:p>
          <a:p>
            <a:pPr lvl="1"/>
            <a:r>
              <a:rPr lang="en-US" dirty="0"/>
              <a:t>This paragraph should begin with a description of the unexpected finding, followed by a brief interpretation as to why you believe it appeared and, if necessary, its possible significance in relation to the overall study. </a:t>
            </a:r>
          </a:p>
          <a:p>
            <a:pPr lvl="1"/>
            <a:r>
              <a:rPr lang="en-US" dirty="0"/>
              <a:t>If more than one unexpected finding emerged during the study, describe each them in the order they appeared as you gathered the data.</a:t>
            </a:r>
          </a:p>
          <a:p>
            <a:r>
              <a:rPr lang="en-US" dirty="0"/>
              <a:t>Before ending the discussion, identify potential limitations and weaknesses in your research.</a:t>
            </a:r>
          </a:p>
          <a:p>
            <a:pPr lvl="1"/>
            <a:r>
              <a:rPr lang="en-US" dirty="0"/>
              <a:t>Briefly comment on their relative importance in relation to your overall interpretation of the results and how (if at all) they may affect the validity of the findings.</a:t>
            </a:r>
          </a:p>
          <a:p>
            <a:pPr lvl="2"/>
            <a:r>
              <a:rPr lang="en-US" dirty="0"/>
              <a:t> </a:t>
            </a:r>
            <a:r>
              <a:rPr lang="en-US" b="1" dirty="0"/>
              <a:t>Avoid using an apologetic tone</a:t>
            </a:r>
            <a:r>
              <a:rPr lang="en-US" dirty="0"/>
              <a:t>; however, be honest.</a:t>
            </a:r>
          </a:p>
          <a:p>
            <a:r>
              <a:rPr lang="en-US" dirty="0"/>
              <a:t>End with a concise summary of the principal implications of your research findings.</a:t>
            </a:r>
          </a:p>
        </p:txBody>
      </p:sp>
    </p:spTree>
    <p:extLst>
      <p:ext uri="{BB962C8B-B14F-4D97-AF65-F5344CB8AC3E}">
        <p14:creationId xmlns:p14="http://schemas.microsoft.com/office/powerpoint/2010/main" val="82660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9C76-5CA1-48AB-BB2B-63D5E4DF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to Avoid with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16E7-3A68-49A4-9229-7F12116D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088" y="2844131"/>
            <a:ext cx="8825659" cy="4326690"/>
          </a:xfrm>
        </p:spPr>
        <p:txBody>
          <a:bodyPr/>
          <a:lstStyle/>
          <a:p>
            <a:r>
              <a:rPr lang="en-US" dirty="0"/>
              <a:t>This section is not strictly objective reporting of information, but where you can show your critical and creative thinking.</a:t>
            </a:r>
          </a:p>
          <a:p>
            <a:r>
              <a:rPr lang="en-US" dirty="0"/>
              <a:t>Don't Write Two Results Sections!</a:t>
            </a:r>
          </a:p>
          <a:p>
            <a:pPr lvl="1"/>
            <a:r>
              <a:rPr lang="en-US" dirty="0"/>
              <a:t>It can be tempting to be repetitive here with a results section (if you have one).</a:t>
            </a:r>
          </a:p>
          <a:p>
            <a:r>
              <a:rPr lang="en-US" dirty="0"/>
              <a:t>Don’t Overinterpret the Results!</a:t>
            </a:r>
          </a:p>
          <a:p>
            <a:pPr lvl="1"/>
            <a:r>
              <a:rPr lang="en-US" dirty="0"/>
              <a:t>You can suggest connections/patterns/new theories.</a:t>
            </a:r>
          </a:p>
          <a:p>
            <a:pPr lvl="1"/>
            <a:r>
              <a:rPr lang="en-US" dirty="0"/>
              <a:t> Be cautious to not read more into the findings than can be supported by the evidence you have found.</a:t>
            </a:r>
          </a:p>
          <a:p>
            <a:pPr lvl="2"/>
            <a:r>
              <a:rPr lang="en-US" dirty="0"/>
              <a:t>Remember that data is data: nothing more, nothing less.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0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B743-652C-4CBC-9852-98E277DC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17846" cy="706964"/>
          </a:xfrm>
        </p:spPr>
        <p:txBody>
          <a:bodyPr/>
          <a:lstStyle/>
          <a:p>
            <a:r>
              <a:rPr lang="en-US" dirty="0"/>
              <a:t>Another Big Mistake with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E225-4805-49FD-A16A-A06BDB67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Unwarranted Speculation!</a:t>
            </a:r>
          </a:p>
          <a:p>
            <a:pPr lvl="1"/>
            <a:r>
              <a:rPr lang="en-US" dirty="0"/>
              <a:t>Focus on the findings of your study.</a:t>
            </a:r>
          </a:p>
          <a:p>
            <a:pPr lvl="1"/>
            <a:r>
              <a:rPr lang="en-US" dirty="0"/>
              <a:t>For example: Let’s say you studied teen cyberbullying in the United States. You cannot theorize that the same patterns would be found in Canada, without having researched studies based on Canadian teens.</a:t>
            </a:r>
          </a:p>
          <a:p>
            <a:pPr lvl="1"/>
            <a:r>
              <a:rPr lang="en-US" dirty="0"/>
              <a:t>You can save areas for future research for the conclusion. </a:t>
            </a:r>
          </a:p>
        </p:txBody>
      </p:sp>
    </p:spTree>
    <p:extLst>
      <p:ext uri="{BB962C8B-B14F-4D97-AF65-F5344CB8AC3E}">
        <p14:creationId xmlns:p14="http://schemas.microsoft.com/office/powerpoint/2010/main" val="139456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EFD7-CB0F-43BF-A10B-5A92395E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Content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ED9C-0A6F-46B9-A2F8-11E7B220D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Explanation of results (if you have a results section)</a:t>
            </a:r>
          </a:p>
          <a:p>
            <a:r>
              <a:rPr lang="en-US" dirty="0"/>
              <a:t>Compare to previous studies</a:t>
            </a:r>
          </a:p>
          <a:p>
            <a:pPr lvl="1"/>
            <a:r>
              <a:rPr lang="en-US" dirty="0"/>
              <a:t>Use other studies that help support your research (show connections)</a:t>
            </a:r>
          </a:p>
          <a:p>
            <a:pPr lvl="1"/>
            <a:r>
              <a:rPr lang="en-US" dirty="0"/>
              <a:t>Compare with other studies/research from the Review of Literature section</a:t>
            </a:r>
          </a:p>
          <a:p>
            <a:r>
              <a:rPr lang="en-US" dirty="0"/>
              <a:t>Deductions!</a:t>
            </a:r>
          </a:p>
          <a:p>
            <a:pPr lvl="1"/>
            <a:r>
              <a:rPr lang="en-US" dirty="0"/>
              <a:t>How can your results/research be applied more generally?</a:t>
            </a:r>
          </a:p>
          <a:p>
            <a:pPr lvl="2"/>
            <a:r>
              <a:rPr lang="en-US" dirty="0"/>
              <a:t>Describe lessons learned, propose recommendations that can help improve a situation, or recommend best practices/new techniques.</a:t>
            </a:r>
          </a:p>
          <a:p>
            <a:r>
              <a:rPr lang="en-US" dirty="0"/>
              <a:t>Hypothesis More!</a:t>
            </a:r>
          </a:p>
          <a:p>
            <a:pPr lvl="1"/>
            <a:r>
              <a:rPr lang="en-US" dirty="0"/>
              <a:t> Have you considered another claim or possible conclusion arising from the research? (which may be proved or disproved in further research)</a:t>
            </a:r>
          </a:p>
        </p:txBody>
      </p:sp>
    </p:spTree>
    <p:extLst>
      <p:ext uri="{BB962C8B-B14F-4D97-AF65-F5344CB8AC3E}">
        <p14:creationId xmlns:p14="http://schemas.microsoft.com/office/powerpoint/2010/main" val="171845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82</TotalTime>
  <Words>1490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Basic Parts of the Research Paper II </vt:lpstr>
      <vt:lpstr>Should you have a Results section?</vt:lpstr>
      <vt:lpstr>Discussion (The Heart of Your Paper)</vt:lpstr>
      <vt:lpstr>Discussion Continued</vt:lpstr>
      <vt:lpstr>Organization of the Discussion</vt:lpstr>
      <vt:lpstr>Organization Continued</vt:lpstr>
      <vt:lpstr>Mistakes to Avoid with the Discussion</vt:lpstr>
      <vt:lpstr>Another Big Mistake with the Discussion</vt:lpstr>
      <vt:lpstr>Review: Content of Discussion</vt:lpstr>
      <vt:lpstr>Review</vt:lpstr>
      <vt:lpstr>Conclusion (Not Just a Summary!)</vt:lpstr>
      <vt:lpstr>Conclusion (What it Should Do!)</vt:lpstr>
      <vt:lpstr>Tips/Ideas  to Avoid a “Summary” Conclusion</vt:lpstr>
      <vt:lpstr>Works Cited or References</vt:lpstr>
      <vt:lpstr>Works Cited (MLA) or References (APA)</vt:lpstr>
      <vt:lpstr>Figures/Pictures/ Tables</vt:lpstr>
      <vt:lpstr>MLA Rules for Labeling  </vt:lpstr>
      <vt:lpstr>APA Labelling (Purdue OWL Links)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Parts of the Research Paper II</dc:title>
  <dc:creator>J Lozauskas</dc:creator>
  <cp:lastModifiedBy>eunice</cp:lastModifiedBy>
  <cp:revision>9</cp:revision>
  <dcterms:created xsi:type="dcterms:W3CDTF">2019-11-21T11:52:52Z</dcterms:created>
  <dcterms:modified xsi:type="dcterms:W3CDTF">2019-12-10T06:25:17Z</dcterms:modified>
</cp:coreProperties>
</file>