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1"/>
    <p:sldMasterId id="2147484157" r:id="rId2"/>
  </p:sldMasterIdLst>
  <p:notesMasterIdLst>
    <p:notesMasterId r:id="rId93"/>
  </p:notesMasterIdLst>
  <p:handoutMasterIdLst>
    <p:handoutMasterId r:id="rId94"/>
  </p:handoutMasterIdLst>
  <p:sldIdLst>
    <p:sldId id="256" r:id="rId3"/>
    <p:sldId id="260" r:id="rId4"/>
    <p:sldId id="422" r:id="rId5"/>
    <p:sldId id="423" r:id="rId6"/>
    <p:sldId id="424" r:id="rId7"/>
    <p:sldId id="399" r:id="rId8"/>
    <p:sldId id="425" r:id="rId9"/>
    <p:sldId id="426" r:id="rId10"/>
    <p:sldId id="427" r:id="rId11"/>
    <p:sldId id="428" r:id="rId12"/>
    <p:sldId id="466" r:id="rId13"/>
    <p:sldId id="467" r:id="rId14"/>
    <p:sldId id="468" r:id="rId15"/>
    <p:sldId id="508" r:id="rId16"/>
    <p:sldId id="469" r:id="rId17"/>
    <p:sldId id="470" r:id="rId18"/>
    <p:sldId id="471" r:id="rId19"/>
    <p:sldId id="472" r:id="rId20"/>
    <p:sldId id="473" r:id="rId21"/>
    <p:sldId id="259" r:id="rId22"/>
    <p:sldId id="429" r:id="rId23"/>
    <p:sldId id="430" r:id="rId24"/>
    <p:sldId id="431" r:id="rId25"/>
    <p:sldId id="432" r:id="rId26"/>
    <p:sldId id="433" r:id="rId27"/>
    <p:sldId id="474" r:id="rId28"/>
    <p:sldId id="477" r:id="rId29"/>
    <p:sldId id="476" r:id="rId30"/>
    <p:sldId id="478" r:id="rId31"/>
    <p:sldId id="479" r:id="rId32"/>
    <p:sldId id="480" r:id="rId33"/>
    <p:sldId id="481" r:id="rId34"/>
    <p:sldId id="482" r:id="rId35"/>
    <p:sldId id="483" r:id="rId36"/>
    <p:sldId id="484" r:id="rId37"/>
    <p:sldId id="461" r:id="rId38"/>
    <p:sldId id="460" r:id="rId39"/>
    <p:sldId id="509" r:id="rId40"/>
    <p:sldId id="485" r:id="rId41"/>
    <p:sldId id="462" r:id="rId42"/>
    <p:sldId id="261" r:id="rId43"/>
    <p:sldId id="434" r:id="rId44"/>
    <p:sldId id="486" r:id="rId45"/>
    <p:sldId id="463" r:id="rId46"/>
    <p:sldId id="487" r:id="rId47"/>
    <p:sldId id="489" r:id="rId48"/>
    <p:sldId id="514" r:id="rId49"/>
    <p:sldId id="515" r:id="rId50"/>
    <p:sldId id="490" r:id="rId51"/>
    <p:sldId id="491" r:id="rId52"/>
    <p:sldId id="492" r:id="rId53"/>
    <p:sldId id="493" r:id="rId54"/>
    <p:sldId id="494" r:id="rId55"/>
    <p:sldId id="495" r:id="rId56"/>
    <p:sldId id="496" r:id="rId57"/>
    <p:sldId id="497" r:id="rId58"/>
    <p:sldId id="498" r:id="rId59"/>
    <p:sldId id="499" r:id="rId60"/>
    <p:sldId id="262" r:id="rId61"/>
    <p:sldId id="440" r:id="rId62"/>
    <p:sldId id="441" r:id="rId63"/>
    <p:sldId id="442" r:id="rId64"/>
    <p:sldId id="443" r:id="rId65"/>
    <p:sldId id="444" r:id="rId66"/>
    <p:sldId id="500" r:id="rId67"/>
    <p:sldId id="501" r:id="rId68"/>
    <p:sldId id="510" r:id="rId69"/>
    <p:sldId id="511" r:id="rId70"/>
    <p:sldId id="306" r:id="rId71"/>
    <p:sldId id="446" r:id="rId72"/>
    <p:sldId id="502" r:id="rId73"/>
    <p:sldId id="447" r:id="rId74"/>
    <p:sldId id="445" r:id="rId75"/>
    <p:sldId id="503" r:id="rId76"/>
    <p:sldId id="421" r:id="rId77"/>
    <p:sldId id="448" r:id="rId78"/>
    <p:sldId id="449" r:id="rId79"/>
    <p:sldId id="450" r:id="rId80"/>
    <p:sldId id="264" r:id="rId81"/>
    <p:sldId id="452" r:id="rId82"/>
    <p:sldId id="453" r:id="rId83"/>
    <p:sldId id="455" r:id="rId84"/>
    <p:sldId id="456" r:id="rId85"/>
    <p:sldId id="454" r:id="rId86"/>
    <p:sldId id="504" r:id="rId87"/>
    <p:sldId id="505" r:id="rId88"/>
    <p:sldId id="507" r:id="rId89"/>
    <p:sldId id="512" r:id="rId90"/>
    <p:sldId id="513" r:id="rId91"/>
    <p:sldId id="307" r:id="rId92"/>
  </p:sldIdLst>
  <p:sldSz cx="9144000" cy="6858000" type="screen4x3"/>
  <p:notesSz cx="6858000" cy="9296400"/>
  <p:embeddedFontLst>
    <p:embeddedFont>
      <p:font typeface="Calibri" panose="020F0502020204030204" pitchFamily="34" charset="0"/>
      <p:regular r:id="rId95"/>
      <p:bold r:id="rId96"/>
      <p:italic r:id="rId97"/>
      <p:boldItalic r:id="rId98"/>
    </p:embeddedFont>
  </p:embeddedFont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4627" autoAdjust="0"/>
  </p:normalViewPr>
  <p:slideViewPr>
    <p:cSldViewPr>
      <p:cViewPr varScale="1">
        <p:scale>
          <a:sx n="68" d="100"/>
          <a:sy n="68" d="100"/>
        </p:scale>
        <p:origin x="12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Times New Roman" charset="0"/>
              </a:defRPr>
            </a:lvl1pPr>
          </a:lstStyle>
          <a:p>
            <a:pPr>
              <a:defRPr/>
            </a:pPr>
            <a:endParaRPr lang="en-US"/>
          </a:p>
        </p:txBody>
      </p:sp>
      <p:sp>
        <p:nvSpPr>
          <p:cNvPr id="1157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Times New Roman" charset="0"/>
              </a:defRPr>
            </a:lvl1pPr>
          </a:lstStyle>
          <a:p>
            <a:pPr>
              <a:defRPr/>
            </a:pPr>
            <a:endParaRPr lang="en-US"/>
          </a:p>
        </p:txBody>
      </p:sp>
      <p:sp>
        <p:nvSpPr>
          <p:cNvPr id="1157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Times New Roman" charset="0"/>
              </a:defRPr>
            </a:lvl1pPr>
          </a:lstStyle>
          <a:p>
            <a:pPr>
              <a:defRPr/>
            </a:pPr>
            <a:endParaRPr lang="en-US"/>
          </a:p>
        </p:txBody>
      </p:sp>
      <p:sp>
        <p:nvSpPr>
          <p:cNvPr id="1157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Times New Roman" charset="0"/>
              </a:defRPr>
            </a:lvl1pPr>
          </a:lstStyle>
          <a:p>
            <a:pPr>
              <a:defRPr/>
            </a:pPr>
            <a:fld id="{D3DDBD63-C42B-4785-A36F-139099CBD8A6}" type="slidenum">
              <a:rPr lang="en-US"/>
              <a:pPr>
                <a:defRPr/>
              </a:pPr>
              <a:t>‹#›</a:t>
            </a:fld>
            <a:endParaRPr lang="en-US"/>
          </a:p>
        </p:txBody>
      </p:sp>
    </p:spTree>
    <p:extLst>
      <p:ext uri="{BB962C8B-B14F-4D97-AF65-F5344CB8AC3E}">
        <p14:creationId xmlns:p14="http://schemas.microsoft.com/office/powerpoint/2010/main" val="2018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Times New Roman"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Times New Roman"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Times New Roman"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Times New Roman" charset="0"/>
              </a:defRPr>
            </a:lvl1pPr>
          </a:lstStyle>
          <a:p>
            <a:pPr>
              <a:defRPr/>
            </a:pPr>
            <a:fld id="{E023A422-0E94-4B89-A742-7C0910F09F0E}" type="slidenum">
              <a:rPr lang="en-US"/>
              <a:pPr>
                <a:defRPr/>
              </a:pPr>
              <a:t>‹#›</a:t>
            </a:fld>
            <a:endParaRPr lang="en-US"/>
          </a:p>
        </p:txBody>
      </p:sp>
    </p:spTree>
    <p:extLst>
      <p:ext uri="{BB962C8B-B14F-4D97-AF65-F5344CB8AC3E}">
        <p14:creationId xmlns:p14="http://schemas.microsoft.com/office/powerpoint/2010/main" val="1152712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2DA413-4D70-4C76-ABFB-C4D96E07BAEC}" type="slidenum">
              <a:rPr lang="en-US" smtClean="0">
                <a:latin typeface="Times New Roman" pitchFamily="18" charset="0"/>
              </a:rPr>
              <a:pPr/>
              <a:t>1</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10</a:t>
            </a:fld>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11</a:t>
            </a:fld>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12</a:t>
            </a:fld>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13</a:t>
            </a:fld>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15</a:t>
            </a:fld>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16</a:t>
            </a:fld>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17</a:t>
            </a:fld>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18</a:t>
            </a:fld>
            <a:endParaRPr lang="en-US">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19</a:t>
            </a:fld>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6A5593-5525-4E1A-9281-E79A4FC054FD}" type="slidenum">
              <a:rPr lang="en-US" smtClean="0">
                <a:latin typeface="Times New Roman" pitchFamily="18" charset="0"/>
              </a:rPr>
              <a:pPr/>
              <a:t>2</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20</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21</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22</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23</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24</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25</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26</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27</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28</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29</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6A5593-5525-4E1A-9281-E79A4FC054FD}" type="slidenum">
              <a:rPr lang="en-US" smtClean="0">
                <a:latin typeface="Times New Roman" pitchFamily="18" charset="0"/>
              </a:rPr>
              <a:pPr/>
              <a:t>3</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30</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31</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32</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33</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34</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35</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6A5593-5525-4E1A-9281-E79A4FC054FD}" type="slidenum">
              <a:rPr lang="en-US" smtClean="0">
                <a:latin typeface="Times New Roman" pitchFamily="18" charset="0"/>
              </a:rPr>
              <a:pPr/>
              <a:t>4</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41</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42</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43</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6A5593-5525-4E1A-9281-E79A4FC054FD}" type="slidenum">
              <a:rPr lang="en-US" smtClean="0">
                <a:latin typeface="Times New Roman" pitchFamily="18" charset="0"/>
              </a:rPr>
              <a:pPr/>
              <a:t>5</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59</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6</a:t>
            </a:fld>
            <a:endParaRPr lang="en-US">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60</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61</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62</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63</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64</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65</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66</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69</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7</a:t>
            </a:fld>
            <a:endParaRPr lang="en-US">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70</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71</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72</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73</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74</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75</a:t>
            </a:fld>
            <a:endParaRPr lang="en-US">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76</a:t>
            </a:fld>
            <a:endParaRPr lang="en-US">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77</a:t>
            </a:fld>
            <a:endParaRPr lang="en-US">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78</a:t>
            </a:fld>
            <a:endParaRPr lang="en-US">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79</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8</a:t>
            </a:fld>
            <a:endParaRPr lang="en-US">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80</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81</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82</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83</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84</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85</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86</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87</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9</a:t>
            </a:fld>
            <a:endParaRPr lang="en-US">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494B802-1D74-46ED-8347-2E8126782389}" type="slidenum">
              <a:rPr lang="en-US" smtClean="0">
                <a:latin typeface="Times New Roman" pitchFamily="18" charset="0"/>
              </a:rPr>
              <a:pPr/>
              <a:t>90</a:t>
            </a:fld>
            <a:endParaRPr lang="en-US">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219200"/>
            <a:ext cx="2082800" cy="4705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19200"/>
            <a:ext cx="6096000" cy="4705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55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77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185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6670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713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667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52801"/>
            <a:ext cx="4040188" cy="2773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667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52801"/>
            <a:ext cx="4041775" cy="2773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30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658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56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543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512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167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174D7E0-221D-43E8-A972-0B7111E71454}" type="datetimeFigureOut">
              <a:rPr lang="en-US"/>
              <a:pPr>
                <a:defRPr/>
              </a:pPr>
              <a:t>12/2/2017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CDD575A-6A8C-4C49-8872-C98487850046}" type="slidenum">
              <a:rPr lang="en-US"/>
              <a:pPr>
                <a:defRPr/>
              </a:pPr>
              <a:t>‹#›</a:t>
            </a:fld>
            <a:endParaRPr lang="en-US"/>
          </a:p>
        </p:txBody>
      </p:sp>
    </p:spTree>
    <p:extLst>
      <p:ext uri="{BB962C8B-B14F-4D97-AF65-F5344CB8AC3E}">
        <p14:creationId xmlns:p14="http://schemas.microsoft.com/office/powerpoint/2010/main" val="375255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236220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70400" y="236220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219200"/>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2362200"/>
            <a:ext cx="83312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4916" name="Text Box 4"/>
          <p:cNvSpPr txBox="1">
            <a:spLocks noChangeArrowheads="1"/>
          </p:cNvSpPr>
          <p:nvPr/>
        </p:nvSpPr>
        <p:spPr bwMode="auto">
          <a:xfrm>
            <a:off x="0" y="182563"/>
            <a:ext cx="9144000" cy="396875"/>
          </a:xfrm>
          <a:prstGeom prst="rect">
            <a:avLst/>
          </a:prstGeom>
          <a:noFill/>
          <a:ln w="9525">
            <a:noFill/>
            <a:miter lim="800000"/>
            <a:headEnd/>
            <a:tailEnd/>
          </a:ln>
          <a:effectLst>
            <a:outerShdw dist="17961" dir="2700000" algn="ctr" rotWithShape="0">
              <a:schemeClr val="bg1"/>
            </a:outerShdw>
          </a:effectLst>
        </p:spPr>
        <p:txBody>
          <a:bodyPr>
            <a:spAutoFit/>
          </a:bodyPr>
          <a:lstStyle/>
          <a:p>
            <a:pPr>
              <a:defRPr/>
            </a:pPr>
            <a:r>
              <a:rPr lang="en-US" sz="2000" b="1" dirty="0">
                <a:solidFill>
                  <a:srgbClr val="FFFFFF"/>
                </a:solidFill>
                <a:latin typeface="Arial" charset="0"/>
              </a:rPr>
              <a:t>Transcultural Health Care: A Culturally Competent Approach, 4th Edition</a:t>
            </a:r>
          </a:p>
        </p:txBody>
      </p:sp>
    </p:spTree>
  </p:cSld>
  <p:clrMap bg1="dk2" tx1="lt1" bg2="dk1"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Lst>
  <p:transition/>
  <p:txStyles>
    <p:titleStyle>
      <a:lvl1pPr algn="l" rtl="0" eaLnBrk="0" fontAlgn="base" hangingPunct="0">
        <a:spcBef>
          <a:spcPct val="0"/>
        </a:spcBef>
        <a:spcAft>
          <a:spcPct val="0"/>
        </a:spcAft>
        <a:defRPr kumimoji="1" sz="3600" b="1">
          <a:solidFill>
            <a:srgbClr val="4288B8"/>
          </a:solidFill>
          <a:latin typeface="+mj-lt"/>
          <a:ea typeface="+mj-ea"/>
          <a:cs typeface="+mj-cs"/>
        </a:defRPr>
      </a:lvl1pPr>
      <a:lvl2pPr algn="l" rtl="0" eaLnBrk="0" fontAlgn="base" hangingPunct="0">
        <a:spcBef>
          <a:spcPct val="0"/>
        </a:spcBef>
        <a:spcAft>
          <a:spcPct val="0"/>
        </a:spcAft>
        <a:defRPr kumimoji="1" sz="3600" b="1">
          <a:solidFill>
            <a:srgbClr val="4288B8"/>
          </a:solidFill>
          <a:latin typeface="Arial" charset="0"/>
        </a:defRPr>
      </a:lvl2pPr>
      <a:lvl3pPr algn="l" rtl="0" eaLnBrk="0" fontAlgn="base" hangingPunct="0">
        <a:spcBef>
          <a:spcPct val="0"/>
        </a:spcBef>
        <a:spcAft>
          <a:spcPct val="0"/>
        </a:spcAft>
        <a:defRPr kumimoji="1" sz="3600" b="1">
          <a:solidFill>
            <a:srgbClr val="4288B8"/>
          </a:solidFill>
          <a:latin typeface="Arial" charset="0"/>
        </a:defRPr>
      </a:lvl3pPr>
      <a:lvl4pPr algn="l" rtl="0" eaLnBrk="0" fontAlgn="base" hangingPunct="0">
        <a:spcBef>
          <a:spcPct val="0"/>
        </a:spcBef>
        <a:spcAft>
          <a:spcPct val="0"/>
        </a:spcAft>
        <a:defRPr kumimoji="1" sz="3600" b="1">
          <a:solidFill>
            <a:srgbClr val="4288B8"/>
          </a:solidFill>
          <a:latin typeface="Arial" charset="0"/>
        </a:defRPr>
      </a:lvl4pPr>
      <a:lvl5pPr algn="l" rtl="0" eaLnBrk="0" fontAlgn="base" hangingPunct="0">
        <a:spcBef>
          <a:spcPct val="0"/>
        </a:spcBef>
        <a:spcAft>
          <a:spcPct val="0"/>
        </a:spcAft>
        <a:defRPr kumimoji="1" sz="3600" b="1">
          <a:solidFill>
            <a:srgbClr val="4288B8"/>
          </a:solidFill>
          <a:latin typeface="Arial" charset="0"/>
        </a:defRPr>
      </a:lvl5pPr>
      <a:lvl6pPr marL="457200" algn="l" rtl="0" eaLnBrk="0" fontAlgn="base" hangingPunct="0">
        <a:spcBef>
          <a:spcPct val="0"/>
        </a:spcBef>
        <a:spcAft>
          <a:spcPct val="0"/>
        </a:spcAft>
        <a:defRPr kumimoji="1" sz="3600" b="1">
          <a:solidFill>
            <a:srgbClr val="4288B8"/>
          </a:solidFill>
          <a:latin typeface="Arial" charset="0"/>
        </a:defRPr>
      </a:lvl6pPr>
      <a:lvl7pPr marL="914400" algn="l" rtl="0" eaLnBrk="0" fontAlgn="base" hangingPunct="0">
        <a:spcBef>
          <a:spcPct val="0"/>
        </a:spcBef>
        <a:spcAft>
          <a:spcPct val="0"/>
        </a:spcAft>
        <a:defRPr kumimoji="1" sz="3600" b="1">
          <a:solidFill>
            <a:srgbClr val="4288B8"/>
          </a:solidFill>
          <a:latin typeface="Arial" charset="0"/>
        </a:defRPr>
      </a:lvl7pPr>
      <a:lvl8pPr marL="1371600" algn="l" rtl="0" eaLnBrk="0" fontAlgn="base" hangingPunct="0">
        <a:spcBef>
          <a:spcPct val="0"/>
        </a:spcBef>
        <a:spcAft>
          <a:spcPct val="0"/>
        </a:spcAft>
        <a:defRPr kumimoji="1" sz="3600" b="1">
          <a:solidFill>
            <a:srgbClr val="4288B8"/>
          </a:solidFill>
          <a:latin typeface="Arial" charset="0"/>
        </a:defRPr>
      </a:lvl8pPr>
      <a:lvl9pPr marL="1828800" algn="l" rtl="0" eaLnBrk="0" fontAlgn="base" hangingPunct="0">
        <a:spcBef>
          <a:spcPct val="0"/>
        </a:spcBef>
        <a:spcAft>
          <a:spcPct val="0"/>
        </a:spcAft>
        <a:defRPr kumimoji="1" sz="3600" b="1">
          <a:solidFill>
            <a:srgbClr val="4288B8"/>
          </a:solidFill>
          <a:latin typeface="Arial" charset="0"/>
        </a:defRPr>
      </a:lvl9pPr>
    </p:titleStyle>
    <p:bodyStyle>
      <a:lvl1pPr marL="342900" indent="-342900" algn="l" rtl="0" eaLnBrk="0" fontAlgn="base" hangingPunct="0">
        <a:spcBef>
          <a:spcPct val="20000"/>
        </a:spcBef>
        <a:spcAft>
          <a:spcPct val="0"/>
        </a:spcAft>
        <a:buClr>
          <a:srgbClr val="35C3DD"/>
        </a:buClr>
        <a:buFont typeface="Wingdings" pitchFamily="2" charset="2"/>
        <a:buChar char="§"/>
        <a:defRPr kumimoji="1"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35C3DD"/>
        </a:buClr>
        <a:buFont typeface="Wingdings" pitchFamily="2" charset="2"/>
        <a:buChar char="§"/>
        <a:defRPr kumimoji="1" sz="2600">
          <a:solidFill>
            <a:schemeClr val="bg1"/>
          </a:solidFill>
          <a:latin typeface="+mn-lt"/>
        </a:defRPr>
      </a:lvl2pPr>
      <a:lvl3pPr marL="1143000" indent="-228600" algn="l" rtl="0" eaLnBrk="0" fontAlgn="base" hangingPunct="0">
        <a:spcBef>
          <a:spcPct val="20000"/>
        </a:spcBef>
        <a:spcAft>
          <a:spcPct val="0"/>
        </a:spcAft>
        <a:buClr>
          <a:srgbClr val="35C3DD"/>
        </a:buClr>
        <a:buFont typeface="Wingdings" pitchFamily="2" charset="2"/>
        <a:buChar char="§"/>
        <a:defRPr kumimoji="1" sz="2400">
          <a:solidFill>
            <a:schemeClr val="bg1"/>
          </a:solidFill>
          <a:latin typeface="+mn-lt"/>
        </a:defRPr>
      </a:lvl3pPr>
      <a:lvl4pPr marL="1598613"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4pPr>
      <a:lvl5pPr marL="20574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5pPr>
      <a:lvl6pPr marL="25146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6pPr>
      <a:lvl7pPr marL="29718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7pPr>
      <a:lvl8pPr marL="34290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8pPr>
      <a:lvl9pPr marL="38862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447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743200"/>
            <a:ext cx="82296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9"/>
          <p:cNvSpPr txBox="1">
            <a:spLocks noChangeArrowheads="1"/>
          </p:cNvSpPr>
          <p:nvPr/>
        </p:nvSpPr>
        <p:spPr bwMode="auto">
          <a:xfrm>
            <a:off x="0" y="182563"/>
            <a:ext cx="9144000" cy="396875"/>
          </a:xfrm>
          <a:prstGeom prst="rect">
            <a:avLst/>
          </a:prstGeom>
          <a:noFill/>
          <a:ln w="9525">
            <a:noFill/>
            <a:miter lim="800000"/>
            <a:headEnd/>
            <a:tailEnd/>
          </a:ln>
          <a:effectLst>
            <a:outerShdw dist="17961" dir="2700000" algn="ctr" rotWithShape="0">
              <a:schemeClr val="bg1"/>
            </a:outerShdw>
          </a:effectLst>
        </p:spPr>
        <p:txBody>
          <a:bodyPr>
            <a:spAutoFit/>
          </a:bodyPr>
          <a:lstStyle/>
          <a:p>
            <a:pPr fontAlgn="auto">
              <a:spcBef>
                <a:spcPts val="0"/>
              </a:spcBef>
              <a:spcAft>
                <a:spcPts val="0"/>
              </a:spcAft>
              <a:defRPr/>
            </a:pPr>
            <a:r>
              <a:rPr lang="en-US" sz="2000" b="1" dirty="0" err="1">
                <a:solidFill>
                  <a:srgbClr val="FFFFFF"/>
                </a:solidFill>
                <a:effectLst>
                  <a:outerShdw blurRad="38100" dist="38100" dir="2700000" algn="tl">
                    <a:srgbClr val="000000">
                      <a:alpha val="43137"/>
                    </a:srgbClr>
                  </a:outerShdw>
                </a:effectLst>
              </a:rPr>
              <a:t>Transcultural</a:t>
            </a:r>
            <a:r>
              <a:rPr lang="en-US" sz="2000" b="1" dirty="0">
                <a:solidFill>
                  <a:srgbClr val="FFFFFF"/>
                </a:solidFill>
                <a:effectLst>
                  <a:outerShdw blurRad="38100" dist="38100" dir="2700000" algn="tl">
                    <a:srgbClr val="000000">
                      <a:alpha val="43137"/>
                    </a:srgbClr>
                  </a:outerShdw>
                </a:effectLst>
              </a:rPr>
              <a:t> Health Care: A Culturally Competent Approach, 4th Edition</a:t>
            </a:r>
          </a:p>
        </p:txBody>
      </p:sp>
      <p:sp>
        <p:nvSpPr>
          <p:cNvPr id="1029" name="TextBox 7"/>
          <p:cNvSpPr txBox="1">
            <a:spLocks noChangeArrowheads="1"/>
          </p:cNvSpPr>
          <p:nvPr/>
        </p:nvSpPr>
        <p:spPr bwMode="auto">
          <a:xfrm>
            <a:off x="152400" y="6629400"/>
            <a:ext cx="236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800">
                <a:solidFill>
                  <a:srgbClr val="21567A"/>
                </a:solidFill>
                <a:latin typeface="Myriad Pro" pitchFamily="34" charset="0"/>
              </a:rPr>
              <a:t>Copyright © 2013 F.A. Davis Company</a:t>
            </a: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56"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1567A"/>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21567A"/>
        </a:buClr>
        <a:buFont typeface="Wingdings"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21567A"/>
        </a:buClr>
        <a:buFont typeface="Wingdings" pitchFamily="2"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21567A"/>
        </a:buClr>
        <a:buFont typeface="Wingdings"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21567A"/>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533400" y="2438400"/>
            <a:ext cx="7772400" cy="1371600"/>
          </a:xfrm>
        </p:spPr>
        <p:txBody>
          <a:bodyPr anchor="ctr"/>
          <a:lstStyle/>
          <a:p>
            <a:pPr algn="ctr"/>
            <a:r>
              <a:rPr lang="en-US" dirty="0"/>
              <a:t>Turkish Culture </a:t>
            </a:r>
          </a:p>
        </p:txBody>
      </p:sp>
      <p:sp>
        <p:nvSpPr>
          <p:cNvPr id="4099" name="Rectangle 3"/>
          <p:cNvSpPr>
            <a:spLocks noGrp="1" noChangeArrowheads="1"/>
          </p:cNvSpPr>
          <p:nvPr>
            <p:ph type="subTitle" idx="4294967295"/>
          </p:nvPr>
        </p:nvSpPr>
        <p:spPr>
          <a:xfrm>
            <a:off x="1066800" y="3962400"/>
            <a:ext cx="6400800" cy="914400"/>
          </a:xfrm>
        </p:spPr>
        <p:txBody>
          <a:bodyPr anchor="ctr"/>
          <a:lstStyle/>
          <a:p>
            <a:pPr marL="0" indent="0" algn="ctr">
              <a:lnSpc>
                <a:spcPct val="80000"/>
              </a:lnSpc>
              <a:buFont typeface="Wingdings" pitchFamily="2" charset="2"/>
              <a:buNone/>
            </a:pPr>
            <a:r>
              <a:rPr lang="en-US" dirty="0"/>
              <a:t>Larry </a:t>
            </a:r>
            <a:r>
              <a:rPr lang="en-US" dirty="0" err="1"/>
              <a:t>Purnell</a:t>
            </a:r>
            <a:r>
              <a:rPr lang="en-US" dirty="0"/>
              <a:t>, PhD, RN, FAAN</a:t>
            </a:r>
          </a:p>
          <a:p>
            <a:pPr marL="0" indent="0" algn="ctr">
              <a:lnSpc>
                <a:spcPct val="80000"/>
              </a:lnSpc>
              <a:buFont typeface="Wingdings" pitchFamily="2" charset="2"/>
              <a:buNone/>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371600"/>
            <a:ext cx="8001000" cy="762000"/>
          </a:xfrm>
        </p:spPr>
        <p:txBody>
          <a:bodyPr/>
          <a:lstStyle/>
          <a:p>
            <a:r>
              <a:rPr lang="en-US" dirty="0"/>
              <a:t>Communication</a:t>
            </a:r>
          </a:p>
        </p:txBody>
      </p:sp>
      <p:sp>
        <p:nvSpPr>
          <p:cNvPr id="8195" name="Content Placeholder 2"/>
          <p:cNvSpPr>
            <a:spLocks noGrp="1"/>
          </p:cNvSpPr>
          <p:nvPr>
            <p:ph idx="1"/>
          </p:nvPr>
        </p:nvSpPr>
        <p:spPr>
          <a:xfrm>
            <a:off x="457200" y="2057400"/>
            <a:ext cx="8102600" cy="4191000"/>
          </a:xfrm>
        </p:spPr>
        <p:txBody>
          <a:bodyPr/>
          <a:lstStyle/>
          <a:p>
            <a:r>
              <a:rPr lang="en-US" sz="2800" dirty="0"/>
              <a:t>Turks value harmony over confrontation. </a:t>
            </a:r>
          </a:p>
          <a:p>
            <a:r>
              <a:rPr lang="en-US" sz="2800" dirty="0"/>
              <a:t>The outward show of feelings is less restrained. </a:t>
            </a:r>
          </a:p>
          <a:p>
            <a:r>
              <a:rPr lang="en-US" sz="2800" dirty="0"/>
              <a:t>For women, expressions of anger are usually acceptable only within same-sex friendships and kinship networks or toward those of lower social status.</a:t>
            </a:r>
          </a:p>
          <a:p>
            <a:r>
              <a:rPr lang="en-US" sz="2800" dirty="0"/>
              <a:t>Generally, women are not free to vent their anger toward their husbands or other powerful men.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295400"/>
            <a:ext cx="8077200" cy="838200"/>
          </a:xfrm>
        </p:spPr>
        <p:txBody>
          <a:bodyPr/>
          <a:lstStyle/>
          <a:p>
            <a:r>
              <a:rPr lang="en-US" dirty="0"/>
              <a:t>Communication</a:t>
            </a:r>
          </a:p>
        </p:txBody>
      </p:sp>
      <p:sp>
        <p:nvSpPr>
          <p:cNvPr id="8195" name="Content Placeholder 2"/>
          <p:cNvSpPr>
            <a:spLocks noGrp="1"/>
          </p:cNvSpPr>
          <p:nvPr>
            <p:ph idx="1"/>
          </p:nvPr>
        </p:nvSpPr>
        <p:spPr>
          <a:xfrm>
            <a:off x="533400" y="2057400"/>
            <a:ext cx="8026400" cy="3867150"/>
          </a:xfrm>
        </p:spPr>
        <p:txBody>
          <a:bodyPr/>
          <a:lstStyle/>
          <a:p>
            <a:r>
              <a:rPr lang="en-US" dirty="0"/>
              <a:t>Touching, holding hands, and patting one another on the back are acceptable behaviors between same-sex friends and opposite-sex partners. </a:t>
            </a:r>
          </a:p>
          <a:p>
            <a:r>
              <a:rPr lang="en-US" dirty="0"/>
              <a:t>Same-sex friends, especially among the older generations, are commonly seen holding hands or linking arms while walking.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371600"/>
            <a:ext cx="8077200" cy="762000"/>
          </a:xfrm>
        </p:spPr>
        <p:txBody>
          <a:bodyPr/>
          <a:lstStyle/>
          <a:p>
            <a:r>
              <a:rPr lang="en-US" dirty="0"/>
              <a:t>Communication</a:t>
            </a:r>
          </a:p>
        </p:txBody>
      </p:sp>
      <p:sp>
        <p:nvSpPr>
          <p:cNvPr id="8195" name="Content Placeholder 2"/>
          <p:cNvSpPr>
            <a:spLocks noGrp="1"/>
          </p:cNvSpPr>
          <p:nvPr>
            <p:ph idx="1"/>
          </p:nvPr>
        </p:nvSpPr>
        <p:spPr>
          <a:xfrm>
            <a:off x="533400" y="2133600"/>
            <a:ext cx="8331200" cy="3790950"/>
          </a:xfrm>
        </p:spPr>
        <p:txBody>
          <a:bodyPr/>
          <a:lstStyle/>
          <a:p>
            <a:r>
              <a:rPr lang="en-US" dirty="0"/>
              <a:t>Very strict Muslims may not shake hands or touch members of the opposite sex, especially if they are not related.</a:t>
            </a:r>
          </a:p>
          <a:p>
            <a:r>
              <a:rPr lang="en-US" dirty="0"/>
              <a:t>When interacting with someone of higher status, one is expected to maintain occasional eye contact to show attention; however, prolonged eye contact may be considered rude, or may be interpreted as flirting.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295400"/>
            <a:ext cx="8077200" cy="838200"/>
          </a:xfrm>
        </p:spPr>
        <p:txBody>
          <a:bodyPr/>
          <a:lstStyle/>
          <a:p>
            <a:r>
              <a:rPr lang="en-US" dirty="0"/>
              <a:t>Communication</a:t>
            </a:r>
          </a:p>
        </p:txBody>
      </p:sp>
      <p:sp>
        <p:nvSpPr>
          <p:cNvPr id="8195" name="Content Placeholder 2"/>
          <p:cNvSpPr>
            <a:spLocks noGrp="1"/>
          </p:cNvSpPr>
          <p:nvPr>
            <p:ph idx="1"/>
          </p:nvPr>
        </p:nvSpPr>
        <p:spPr>
          <a:xfrm>
            <a:off x="457200" y="1981200"/>
            <a:ext cx="8102600" cy="4191000"/>
          </a:xfrm>
        </p:spPr>
        <p:txBody>
          <a:bodyPr/>
          <a:lstStyle/>
          <a:p>
            <a:r>
              <a:rPr lang="en-US" dirty="0"/>
              <a:t>Turkish people tend to dress formally; men wear suits rather than sports jackets and slacks on social occasions. </a:t>
            </a:r>
          </a:p>
          <a:p>
            <a:r>
              <a:rPr lang="en-US" dirty="0"/>
              <a:t>Women tend to dress modestly, wearing skirts and dresses rather than slacks. More traditional Muslim women may wear very modest clothing and cover their heads with a scarf, either black or a colorful print.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sz="2800" dirty="0"/>
              <a:t>However, styles continue to change, and denim jeans and casual dress are becoming common among young people for less formal occasions.</a:t>
            </a:r>
          </a:p>
          <a:p>
            <a:r>
              <a:rPr lang="en-US" sz="2800" dirty="0"/>
              <a:t>Turks openly display emotions such as happiness, disgust, approval, disapproval, and sadness through facial expressions and gestures.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447800"/>
            <a:ext cx="8077200" cy="685800"/>
          </a:xfrm>
        </p:spPr>
        <p:txBody>
          <a:bodyPr/>
          <a:lstStyle/>
          <a:p>
            <a:r>
              <a:rPr lang="en-US" dirty="0"/>
              <a:t>Communication</a:t>
            </a:r>
          </a:p>
        </p:txBody>
      </p:sp>
      <p:sp>
        <p:nvSpPr>
          <p:cNvPr id="8195" name="Content Placeholder 2"/>
          <p:cNvSpPr>
            <a:spLocks noGrp="1"/>
          </p:cNvSpPr>
          <p:nvPr>
            <p:ph idx="1"/>
          </p:nvPr>
        </p:nvSpPr>
        <p:spPr>
          <a:xfrm>
            <a:off x="457200" y="2133600"/>
            <a:ext cx="8102600" cy="4038600"/>
          </a:xfrm>
        </p:spPr>
        <p:txBody>
          <a:bodyPr/>
          <a:lstStyle/>
          <a:p>
            <a:r>
              <a:rPr lang="en-US" dirty="0"/>
              <a:t>No” is indicated by raising the eyebrows or lifting the chin slightly, while making a snapping or “</a:t>
            </a:r>
            <a:r>
              <a:rPr lang="en-US" dirty="0" err="1"/>
              <a:t>tsk</a:t>
            </a:r>
            <a:r>
              <a:rPr lang="en-US" dirty="0"/>
              <a:t>” sound with the mouth. </a:t>
            </a:r>
          </a:p>
          <a:p>
            <a:r>
              <a:rPr lang="en-US" dirty="0"/>
              <a:t>Appreciation may be expressed by holding the tips of the fingers and thumb together and kissing them and is commonly used to express appreciation for food.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295400"/>
            <a:ext cx="8077200" cy="838200"/>
          </a:xfrm>
        </p:spPr>
        <p:txBody>
          <a:bodyPr/>
          <a:lstStyle/>
          <a:p>
            <a:r>
              <a:rPr lang="en-US" dirty="0"/>
              <a:t>Communication</a:t>
            </a:r>
          </a:p>
        </p:txBody>
      </p:sp>
      <p:sp>
        <p:nvSpPr>
          <p:cNvPr id="8195" name="Content Placeholder 2"/>
          <p:cNvSpPr>
            <a:spLocks noGrp="1"/>
          </p:cNvSpPr>
          <p:nvPr>
            <p:ph idx="1"/>
          </p:nvPr>
        </p:nvSpPr>
        <p:spPr>
          <a:xfrm>
            <a:off x="457200" y="2057400"/>
            <a:ext cx="8305800" cy="3867150"/>
          </a:xfrm>
        </p:spPr>
        <p:txBody>
          <a:bodyPr/>
          <a:lstStyle/>
          <a:p>
            <a:r>
              <a:rPr lang="en-US" sz="2400" dirty="0"/>
              <a:t>Turkish people take pride in keeping their homes immaculately clean, and one is expected to remove one’s shoes inside the home. </a:t>
            </a:r>
          </a:p>
          <a:p>
            <a:r>
              <a:rPr lang="en-US" sz="2400" dirty="0"/>
              <a:t>Most Turkish hosts in </a:t>
            </a:r>
            <a:r>
              <a:rPr lang="en-US" sz="2400" dirty="0" err="1"/>
              <a:t>Türkiye</a:t>
            </a:r>
            <a:r>
              <a:rPr lang="en-US" sz="2400" dirty="0"/>
              <a:t> and many in the United States offer slippers to their guests. </a:t>
            </a:r>
          </a:p>
          <a:p>
            <a:r>
              <a:rPr lang="en-US" sz="2400" dirty="0"/>
              <a:t>Whether wearing shoes or not, showing the sole of one’s foot is considered to be offensive in Turkish culture. </a:t>
            </a:r>
          </a:p>
          <a:p>
            <a:r>
              <a:rPr lang="en-US" sz="2400" dirty="0"/>
              <a:t>Women are expected to sit modestly with knees together and not crossed. </a:t>
            </a:r>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447800"/>
            <a:ext cx="8001000" cy="685800"/>
          </a:xfrm>
        </p:spPr>
        <p:txBody>
          <a:bodyPr/>
          <a:lstStyle/>
          <a:p>
            <a:r>
              <a:rPr lang="en-US" dirty="0"/>
              <a:t>Communication</a:t>
            </a:r>
          </a:p>
        </p:txBody>
      </p:sp>
      <p:sp>
        <p:nvSpPr>
          <p:cNvPr id="8195" name="Content Placeholder 2"/>
          <p:cNvSpPr>
            <a:spLocks noGrp="1"/>
          </p:cNvSpPr>
          <p:nvPr>
            <p:ph idx="1"/>
          </p:nvPr>
        </p:nvSpPr>
        <p:spPr>
          <a:xfrm>
            <a:off x="457200" y="2133600"/>
            <a:ext cx="8102600" cy="3790950"/>
          </a:xfrm>
        </p:spPr>
        <p:txBody>
          <a:bodyPr/>
          <a:lstStyle/>
          <a:p>
            <a:r>
              <a:rPr lang="en-US" dirty="0"/>
              <a:t>Turks tend to have a relaxed attitude about time; social visits can begin late and continue well into the night. </a:t>
            </a:r>
          </a:p>
          <a:p>
            <a:r>
              <a:rPr lang="en-US" dirty="0"/>
              <a:t>While punctuality in social engagements is not highly important, in business relationships, punctuality among Turkish Americans is gaining in importance.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371600"/>
            <a:ext cx="7924800" cy="762000"/>
          </a:xfrm>
        </p:spPr>
        <p:txBody>
          <a:bodyPr/>
          <a:lstStyle/>
          <a:p>
            <a:r>
              <a:rPr lang="en-US" dirty="0"/>
              <a:t>Communication</a:t>
            </a:r>
          </a:p>
        </p:txBody>
      </p:sp>
      <p:sp>
        <p:nvSpPr>
          <p:cNvPr id="8195" name="Content Placeholder 2"/>
          <p:cNvSpPr>
            <a:spLocks noGrp="1"/>
          </p:cNvSpPr>
          <p:nvPr>
            <p:ph idx="1"/>
          </p:nvPr>
        </p:nvSpPr>
        <p:spPr>
          <a:xfrm>
            <a:off x="533400" y="1981200"/>
            <a:ext cx="8026400" cy="3943350"/>
          </a:xfrm>
        </p:spPr>
        <p:txBody>
          <a:bodyPr/>
          <a:lstStyle/>
          <a:p>
            <a:r>
              <a:rPr lang="en-US" dirty="0"/>
              <a:t>Turks value status and hierarchy. Demonstrating respect for those of higher status is mandatory and determines the quality of interactions with a person. </a:t>
            </a:r>
          </a:p>
          <a:p>
            <a:r>
              <a:rPr lang="en-US" dirty="0"/>
              <a:t>Strangers are always greeted with their title, such as </a:t>
            </a:r>
            <a:r>
              <a:rPr lang="en-US" i="1" dirty="0" err="1"/>
              <a:t>Bey</a:t>
            </a:r>
            <a:r>
              <a:rPr lang="en-US" dirty="0"/>
              <a:t> (Mr.), </a:t>
            </a:r>
            <a:r>
              <a:rPr lang="en-US" i="1" dirty="0" err="1"/>
              <a:t>Hanim</a:t>
            </a:r>
            <a:r>
              <a:rPr lang="en-US" dirty="0"/>
              <a:t> (Mrs., Miss, or Ms.), </a:t>
            </a:r>
            <a:r>
              <a:rPr lang="en-US" i="1" dirty="0" err="1"/>
              <a:t>Doktor</a:t>
            </a:r>
            <a:r>
              <a:rPr lang="en-US" dirty="0"/>
              <a:t>, or </a:t>
            </a:r>
            <a:r>
              <a:rPr lang="en-US" i="1" dirty="0" err="1"/>
              <a:t>Profesör</a:t>
            </a: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371600"/>
            <a:ext cx="8077200" cy="762000"/>
          </a:xfrm>
        </p:spPr>
        <p:txBody>
          <a:bodyPr/>
          <a:lstStyle/>
          <a:p>
            <a:r>
              <a:rPr lang="en-US" dirty="0"/>
              <a:t>Communication</a:t>
            </a:r>
          </a:p>
        </p:txBody>
      </p:sp>
      <p:sp>
        <p:nvSpPr>
          <p:cNvPr id="8195" name="Content Placeholder 2"/>
          <p:cNvSpPr>
            <a:spLocks noGrp="1"/>
          </p:cNvSpPr>
          <p:nvPr>
            <p:ph idx="1"/>
          </p:nvPr>
        </p:nvSpPr>
        <p:spPr>
          <a:xfrm>
            <a:off x="533400" y="2133600"/>
            <a:ext cx="8026400" cy="3790950"/>
          </a:xfrm>
        </p:spPr>
        <p:txBody>
          <a:bodyPr/>
          <a:lstStyle/>
          <a:p>
            <a:r>
              <a:rPr lang="en-US" dirty="0"/>
              <a:t>When friends or family members greet, it is customary for each to shake hands and to kiss one another on each cheek. </a:t>
            </a:r>
          </a:p>
          <a:p>
            <a:r>
              <a:rPr lang="en-US" dirty="0"/>
              <a:t>Traditionally, when greeting someone of very high status or an elderly person, one might grasp his or her hand and kiss it, and then bring it to touch one’s forehead in a gesture of respect.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Overview/Heritage</a:t>
            </a:r>
            <a:r>
              <a:rPr lang="en-US" b="0" dirty="0"/>
              <a:t> </a:t>
            </a:r>
          </a:p>
        </p:txBody>
      </p:sp>
      <p:sp>
        <p:nvSpPr>
          <p:cNvPr id="5123" name="Rectangle 3"/>
          <p:cNvSpPr>
            <a:spLocks noGrp="1" noChangeArrowheads="1"/>
          </p:cNvSpPr>
          <p:nvPr>
            <p:ph type="body" idx="1"/>
          </p:nvPr>
        </p:nvSpPr>
        <p:spPr>
          <a:xfrm>
            <a:off x="457200" y="2209800"/>
            <a:ext cx="8331200" cy="4114800"/>
          </a:xfrm>
        </p:spPr>
        <p:txBody>
          <a:bodyPr/>
          <a:lstStyle/>
          <a:p>
            <a:r>
              <a:rPr lang="en-US" b="1" dirty="0" err="1"/>
              <a:t>Türkiye</a:t>
            </a:r>
            <a:r>
              <a:rPr lang="en-US" dirty="0"/>
              <a:t>, as it is written in Turkish, means “land of Turks.” Referred to as a geographic, religious, and cultural crossroads, the Republic of </a:t>
            </a:r>
            <a:r>
              <a:rPr lang="en-US" dirty="0" err="1"/>
              <a:t>Türkiye</a:t>
            </a:r>
            <a:r>
              <a:rPr lang="en-US" dirty="0"/>
              <a:t> is situated at the geographic intersection of Europe, Asia, the Middle East, and Africa.</a:t>
            </a:r>
          </a:p>
          <a:p>
            <a:r>
              <a:rPr lang="en-US" dirty="0"/>
              <a:t>While Turks have emigrated throughout the world, many live in Western Europe, largely as a result of “guest worker” programs.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447800"/>
            <a:ext cx="8305800" cy="9906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133600"/>
            <a:ext cx="8331200" cy="4095750"/>
          </a:xfrm>
        </p:spPr>
        <p:txBody>
          <a:bodyPr/>
          <a:lstStyle/>
          <a:p>
            <a:r>
              <a:rPr lang="en-US" sz="3200" dirty="0"/>
              <a:t>In a very traditional Turkish home, the father is considered the absolute ruler. </a:t>
            </a:r>
          </a:p>
          <a:p>
            <a:r>
              <a:rPr lang="en-US" sz="3200" dirty="0"/>
              <a:t>The concept of </a:t>
            </a:r>
            <a:r>
              <a:rPr lang="en-US" sz="3200" i="1" dirty="0" err="1"/>
              <a:t>izin</a:t>
            </a:r>
            <a:r>
              <a:rPr lang="en-US" sz="3200" i="1" dirty="0"/>
              <a:t> </a:t>
            </a:r>
            <a:r>
              <a:rPr lang="en-US" sz="3200" dirty="0"/>
              <a:t>(permission or leave to do something specific) captures this significance.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295400"/>
            <a:ext cx="8763000" cy="6096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381000" y="1981200"/>
            <a:ext cx="8534400" cy="4419600"/>
          </a:xfrm>
        </p:spPr>
        <p:txBody>
          <a:bodyPr/>
          <a:lstStyle/>
          <a:p>
            <a:r>
              <a:rPr lang="en-US" dirty="0"/>
              <a:t>Less traditional families show more equality between spouses, especially in nuclear families in which the wife is well educated. </a:t>
            </a:r>
          </a:p>
          <a:p>
            <a:r>
              <a:rPr lang="en-US" dirty="0"/>
              <a:t>Yet, remnants of traditional family structure prevail; the husband often acts as the ultimate decision maker, especially in financial matters. </a:t>
            </a:r>
          </a:p>
          <a:p>
            <a:r>
              <a:rPr lang="en-US" dirty="0"/>
              <a:t>Women may work full time outside the home in addition to assuming full responsibility for running the daily activities inside the home.</a:t>
            </a: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371600"/>
            <a:ext cx="8458200" cy="10668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1981200"/>
            <a:ext cx="8331200" cy="4248150"/>
          </a:xfrm>
        </p:spPr>
        <p:txBody>
          <a:bodyPr/>
          <a:lstStyle/>
          <a:p>
            <a:r>
              <a:rPr lang="en-US" dirty="0"/>
              <a:t>Legal marriage in </a:t>
            </a:r>
            <a:r>
              <a:rPr lang="en-US" dirty="0" err="1"/>
              <a:t>Türkiye</a:t>
            </a:r>
            <a:r>
              <a:rPr lang="en-US" dirty="0"/>
              <a:t> does not permit polygamy, although some may practice it outside.</a:t>
            </a:r>
          </a:p>
          <a:p>
            <a:r>
              <a:rPr lang="en-US" dirty="0"/>
              <a:t>A woman’s age, and the number, age, and gender of her children influence her status in the family and the community. A young “</a:t>
            </a:r>
            <a:r>
              <a:rPr lang="en-US" i="1" dirty="0" err="1"/>
              <a:t>gelin</a:t>
            </a:r>
            <a:r>
              <a:rPr lang="en-US" dirty="0"/>
              <a:t>” (woman age 15 to 30) has the lowest status. The “middle-aged” woman (30 to 45) has medium status while the “mature” woman (45 to 65) has the highest status.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82000" cy="7620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86000"/>
            <a:ext cx="8331200" cy="3943350"/>
          </a:xfrm>
        </p:spPr>
        <p:txBody>
          <a:bodyPr/>
          <a:lstStyle/>
          <a:p>
            <a:r>
              <a:rPr lang="en-US" sz="3200" dirty="0"/>
              <a:t>In “old age” (65 or older), a woman is highly respected but is not powerful.</a:t>
            </a:r>
          </a:p>
          <a:p>
            <a:r>
              <a:rPr lang="en-US" sz="3200" dirty="0"/>
              <a:t>However, this status varies according to education, religious practice, socioeconomic level, urbanization, and professional achievement.</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447800"/>
            <a:ext cx="87630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09800"/>
            <a:ext cx="8331200" cy="3962400"/>
          </a:xfrm>
        </p:spPr>
        <p:txBody>
          <a:bodyPr/>
          <a:lstStyle/>
          <a:p>
            <a:r>
              <a:rPr lang="en-US" sz="3200" dirty="0"/>
              <a:t>Children are held very dear in the Turkish family and they are expected to act as young children, not small adults. </a:t>
            </a:r>
          </a:p>
          <a:p>
            <a:r>
              <a:rPr lang="en-US" sz="3200" dirty="0"/>
              <a:t>They are accustomed to receiving attention from family, friends, and visitors. </a:t>
            </a:r>
          </a:p>
          <a:p>
            <a:r>
              <a:rPr lang="en-US" sz="3200" dirty="0"/>
              <a:t>Kissing children and pinching their cheeks is quite common.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820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362200"/>
            <a:ext cx="8331200" cy="3867150"/>
          </a:xfrm>
        </p:spPr>
        <p:txBody>
          <a:bodyPr/>
          <a:lstStyle/>
          <a:p>
            <a:r>
              <a:rPr lang="en-US" sz="3200" dirty="0"/>
              <a:t>Once children enter school, they are expected to study hard, show respect, and obey their elders, including older siblings.</a:t>
            </a:r>
          </a:p>
          <a:p>
            <a:r>
              <a:rPr lang="en-US" sz="3200" dirty="0"/>
              <a:t>Girls are expected to help care for younger siblings, to help at mealtimes, and to learn to cook.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058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667000"/>
            <a:ext cx="8331200" cy="3562350"/>
          </a:xfrm>
        </p:spPr>
        <p:txBody>
          <a:bodyPr/>
          <a:lstStyle/>
          <a:p>
            <a:r>
              <a:rPr lang="en-US" sz="3200" dirty="0"/>
              <a:t>Traditionally, children are not allowed to act out or talk back to their superiors. </a:t>
            </a:r>
          </a:p>
          <a:p>
            <a:r>
              <a:rPr lang="en-US" sz="3200" dirty="0"/>
              <a:t>Light corporal punishment is generally acceptable.</a:t>
            </a:r>
          </a:p>
          <a:p>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820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86000"/>
            <a:ext cx="8331200" cy="3943350"/>
          </a:xfrm>
        </p:spPr>
        <p:txBody>
          <a:bodyPr/>
          <a:lstStyle/>
          <a:p>
            <a:r>
              <a:rPr lang="en-US" dirty="0"/>
              <a:t>Male circumcision is a major rite of passage. </a:t>
            </a:r>
          </a:p>
          <a:p>
            <a:r>
              <a:rPr lang="en-US" dirty="0"/>
              <a:t>This is a time of celebration within the extended family, and newly circumcised boys are honored with gifts. </a:t>
            </a:r>
          </a:p>
          <a:p>
            <a:r>
              <a:rPr lang="en-US" dirty="0"/>
              <a:t>Traditionally, boys can be circumcised up to the age of about 12, although the modern trend is to perform the circumcision in the hospital shortly after birth.</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820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86000"/>
            <a:ext cx="8331200" cy="4191000"/>
          </a:xfrm>
        </p:spPr>
        <p:txBody>
          <a:bodyPr/>
          <a:lstStyle/>
          <a:p>
            <a:r>
              <a:rPr lang="en-US" dirty="0"/>
              <a:t>Urban adolescents are beginning to date in pairs in addition to the more traditionally accepted practice of group outings. </a:t>
            </a:r>
          </a:p>
          <a:p>
            <a:r>
              <a:rPr lang="en-US" dirty="0"/>
              <a:t>However, sexual interaction is strongly discouraged among youth and the unmarried, especially for young women. </a:t>
            </a:r>
          </a:p>
          <a:p>
            <a:r>
              <a:rPr lang="en-US" dirty="0"/>
              <a:t>Virginity in unmarried women is a strong cultural value.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820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133600"/>
            <a:ext cx="8331200" cy="4095750"/>
          </a:xfrm>
        </p:spPr>
        <p:txBody>
          <a:bodyPr/>
          <a:lstStyle/>
          <a:p>
            <a:r>
              <a:rPr lang="en-US" dirty="0"/>
              <a:t>A key objective among Turks is socioeconomic advancement, including education, better professional opportunities, and material success. </a:t>
            </a:r>
          </a:p>
          <a:p>
            <a:r>
              <a:rPr lang="en-US" dirty="0"/>
              <a:t>Although financial independence is valued in Turkish culture, independence from the family is not encouraged. </a:t>
            </a:r>
          </a:p>
          <a:p>
            <a:r>
              <a:rPr lang="en-US" dirty="0"/>
              <a:t>Adult children, especially men, remain an integral part of their parents’ lives, and parents expect their children to care for them in their old age.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95400"/>
            <a:ext cx="8153400" cy="1143000"/>
          </a:xfrm>
        </p:spPr>
        <p:txBody>
          <a:bodyPr/>
          <a:lstStyle/>
          <a:p>
            <a:pPr algn="ctr"/>
            <a:r>
              <a:rPr lang="en-US" b="0" dirty="0">
                <a:solidFill>
                  <a:schemeClr val="bg1"/>
                </a:solidFill>
              </a:rPr>
              <a:t>Overview/Heritage </a:t>
            </a:r>
          </a:p>
        </p:txBody>
      </p:sp>
      <p:sp>
        <p:nvSpPr>
          <p:cNvPr id="5123" name="Rectangle 3"/>
          <p:cNvSpPr>
            <a:spLocks noGrp="1" noChangeArrowheads="1"/>
          </p:cNvSpPr>
          <p:nvPr>
            <p:ph type="body" idx="1"/>
          </p:nvPr>
        </p:nvSpPr>
        <p:spPr>
          <a:xfrm>
            <a:off x="381000" y="1905000"/>
            <a:ext cx="8534400" cy="4400550"/>
          </a:xfrm>
        </p:spPr>
        <p:txBody>
          <a:bodyPr/>
          <a:lstStyle/>
          <a:p>
            <a:r>
              <a:rPr lang="en-US" dirty="0"/>
              <a:t>Today, the Republic of </a:t>
            </a:r>
            <a:r>
              <a:rPr lang="en-US" dirty="0" err="1"/>
              <a:t>Türkiye</a:t>
            </a:r>
            <a:r>
              <a:rPr lang="en-US" dirty="0"/>
              <a:t> is politically stable and continues to adapt economically to reforms. </a:t>
            </a:r>
          </a:p>
          <a:p>
            <a:r>
              <a:rPr lang="en-US" dirty="0" err="1"/>
              <a:t>Türkiye</a:t>
            </a:r>
            <a:r>
              <a:rPr lang="en-US" dirty="0"/>
              <a:t> remains strategically important to the West and is a strong ally of the United States. </a:t>
            </a:r>
          </a:p>
          <a:p>
            <a:r>
              <a:rPr lang="en-US" dirty="0"/>
              <a:t>The Turkish immigrant population in the US differs significantly from most of the Turkish population in Europe, both in terms of demographic makeup and socioeconomic status and integration.</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820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09800"/>
            <a:ext cx="8331200" cy="4019550"/>
          </a:xfrm>
        </p:spPr>
        <p:txBody>
          <a:bodyPr/>
          <a:lstStyle/>
          <a:p>
            <a:r>
              <a:rPr lang="en-US" sz="3200" dirty="0"/>
              <a:t>Because respect is highly valued in Turkish society, maintaining or improving status in the community is of key importance.</a:t>
            </a:r>
          </a:p>
          <a:p>
            <a:r>
              <a:rPr lang="en-US" sz="3200" dirty="0"/>
              <a:t>Individuals must always consider what impact their actions will have on the family and often they consult parents or other family members before making major decisions.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6868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09800"/>
            <a:ext cx="8331200" cy="4019550"/>
          </a:xfrm>
        </p:spPr>
        <p:txBody>
          <a:bodyPr/>
          <a:lstStyle/>
          <a:p>
            <a:r>
              <a:rPr lang="en-US" dirty="0"/>
              <a:t>Young people living in </a:t>
            </a:r>
            <a:r>
              <a:rPr lang="en-US" dirty="0" err="1"/>
              <a:t>Türkiye</a:t>
            </a:r>
            <a:r>
              <a:rPr lang="en-US" dirty="0"/>
              <a:t> generally live in their parents’ home until they are married, unless school or work necessitates other arrangements.</a:t>
            </a:r>
          </a:p>
          <a:p>
            <a:r>
              <a:rPr lang="en-US" dirty="0"/>
              <a:t>Family-initiated marriages range from rare contractual agreements between parents to the relatively common introduction and gentle encouragement of a newly formed couple.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295400"/>
            <a:ext cx="8305800" cy="6858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057400"/>
            <a:ext cx="8331200" cy="4171950"/>
          </a:xfrm>
        </p:spPr>
        <p:txBody>
          <a:bodyPr/>
          <a:lstStyle/>
          <a:p>
            <a:r>
              <a:rPr lang="en-US" dirty="0"/>
              <a:t>Elders in Turkish culture are attributed authority and respect until they become weak or retired, at which time their authoritative roles diminish. </a:t>
            </a:r>
          </a:p>
          <a:p>
            <a:r>
              <a:rPr lang="en-US" dirty="0"/>
              <a:t>Individuals are socialized to take care of elderly parents, regarding it as normal and not as an added burden. </a:t>
            </a:r>
          </a:p>
          <a:p>
            <a:r>
              <a:rPr lang="en-US" dirty="0"/>
              <a:t>Grandparents play a significant role in raising their grandchildren, especially if they live in the same home.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058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09800"/>
            <a:ext cx="8331200" cy="4019550"/>
          </a:xfrm>
        </p:spPr>
        <p:txBody>
          <a:bodyPr/>
          <a:lstStyle/>
          <a:p>
            <a:r>
              <a:rPr lang="en-US" dirty="0"/>
              <a:t>The extended family is very important in Turkish culture. </a:t>
            </a:r>
          </a:p>
          <a:p>
            <a:r>
              <a:rPr lang="en-US" dirty="0"/>
              <a:t>Even the apparent increase in nuclear households does not rule out the networks among closely related families. </a:t>
            </a:r>
          </a:p>
          <a:p>
            <a:r>
              <a:rPr lang="en-US" dirty="0"/>
              <a:t>Whether or not they live under the same roof, a young family may still live under the supervision of the husband’s parents or at least maintain an interdependent relationship.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3058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133600"/>
            <a:ext cx="8331200" cy="4095750"/>
          </a:xfrm>
        </p:spPr>
        <p:txBody>
          <a:bodyPr/>
          <a:lstStyle/>
          <a:p>
            <a:r>
              <a:rPr lang="en-US" dirty="0"/>
              <a:t>Divorce is becoming more common in Turkish society, but remains socially undesirable.</a:t>
            </a:r>
          </a:p>
          <a:p>
            <a:r>
              <a:rPr lang="en-US" dirty="0"/>
              <a:t>Widows, however, are generally taken care of by their late husband’s family and, depending on their age and socioeconomic background, may have the option to remarry. </a:t>
            </a:r>
          </a:p>
          <a:p>
            <a:r>
              <a:rPr lang="en-US" dirty="0"/>
              <a:t>Premarital cohabitation and unwed motherhood is strongly discouraged.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458200" cy="914400"/>
          </a:xfrm>
        </p:spPr>
        <p:txBody>
          <a:bodyPr/>
          <a:lstStyle/>
          <a:p>
            <a:pPr algn="ctr"/>
            <a:r>
              <a:rPr lang="en-US" b="0" dirty="0">
                <a:solidFill>
                  <a:schemeClr val="bg1"/>
                </a:solidFill>
              </a:rPr>
              <a:t>Family Roles &amp;  Organization</a:t>
            </a:r>
          </a:p>
        </p:txBody>
      </p:sp>
      <p:sp>
        <p:nvSpPr>
          <p:cNvPr id="16387" name="Rectangle 3"/>
          <p:cNvSpPr>
            <a:spLocks noGrp="1" noChangeArrowheads="1"/>
          </p:cNvSpPr>
          <p:nvPr>
            <p:ph type="body" idx="1"/>
          </p:nvPr>
        </p:nvSpPr>
        <p:spPr>
          <a:xfrm>
            <a:off x="457200" y="2286000"/>
            <a:ext cx="8331200" cy="3943350"/>
          </a:xfrm>
        </p:spPr>
        <p:txBody>
          <a:bodyPr/>
          <a:lstStyle/>
          <a:p>
            <a:r>
              <a:rPr lang="en-US" dirty="0"/>
              <a:t>Homosexuality is only beginning to be received “at a distance.” In fact, one of the most popular entertainers in </a:t>
            </a:r>
            <a:r>
              <a:rPr lang="en-US" dirty="0" err="1"/>
              <a:t>Türkiye</a:t>
            </a:r>
            <a:r>
              <a:rPr lang="en-US" dirty="0"/>
              <a:t> is a homosexual and a transvestite and is accepted as such. </a:t>
            </a:r>
          </a:p>
          <a:p>
            <a:r>
              <a:rPr lang="en-US" dirty="0"/>
              <a:t>However, most Turks would be hesitant to associate themselves with the gay community.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077200" cy="762000"/>
          </a:xfrm>
        </p:spPr>
        <p:txBody>
          <a:bodyPr/>
          <a:lstStyle/>
          <a:p>
            <a:r>
              <a:rPr lang="en-US" dirty="0"/>
              <a:t>Workforce Issues</a:t>
            </a:r>
          </a:p>
        </p:txBody>
      </p:sp>
      <p:sp>
        <p:nvSpPr>
          <p:cNvPr id="3" name="Content Placeholder 2"/>
          <p:cNvSpPr>
            <a:spLocks noGrp="1"/>
          </p:cNvSpPr>
          <p:nvPr>
            <p:ph idx="1"/>
          </p:nvPr>
        </p:nvSpPr>
        <p:spPr>
          <a:xfrm>
            <a:off x="533400" y="2209800"/>
            <a:ext cx="8153400" cy="3886200"/>
          </a:xfrm>
        </p:spPr>
        <p:txBody>
          <a:bodyPr/>
          <a:lstStyle/>
          <a:p>
            <a:r>
              <a:rPr lang="en-US" sz="2800" dirty="0"/>
              <a:t>Because </a:t>
            </a:r>
            <a:r>
              <a:rPr lang="en-US" sz="2800" dirty="0" err="1"/>
              <a:t>Türkiye</a:t>
            </a:r>
            <a:r>
              <a:rPr lang="en-US" sz="2800" dirty="0"/>
              <a:t> is a group-oriented culture, the Turkish workplace may be more team oriented. </a:t>
            </a:r>
          </a:p>
          <a:p>
            <a:r>
              <a:rPr lang="en-US" sz="2800" dirty="0"/>
              <a:t>Turkish relationship orientation may lead to dependence on personal contacts and networks to accomplish tasks. </a:t>
            </a:r>
          </a:p>
          <a:p>
            <a:r>
              <a:rPr lang="en-US" sz="2800" dirty="0"/>
              <a:t>Developing these relationships and networks may appear as nepotism or as too much socializing from the American perspective.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077200" cy="762000"/>
          </a:xfrm>
        </p:spPr>
        <p:txBody>
          <a:bodyPr/>
          <a:lstStyle/>
          <a:p>
            <a:r>
              <a:rPr lang="en-US" dirty="0"/>
              <a:t>Workforce Issues</a:t>
            </a:r>
          </a:p>
        </p:txBody>
      </p:sp>
      <p:sp>
        <p:nvSpPr>
          <p:cNvPr id="3" name="Content Placeholder 2"/>
          <p:cNvSpPr>
            <a:spLocks noGrp="1"/>
          </p:cNvSpPr>
          <p:nvPr>
            <p:ph idx="1"/>
          </p:nvPr>
        </p:nvSpPr>
        <p:spPr>
          <a:xfrm>
            <a:off x="457200" y="2209800"/>
            <a:ext cx="8102600" cy="3714750"/>
          </a:xfrm>
        </p:spPr>
        <p:txBody>
          <a:bodyPr/>
          <a:lstStyle/>
          <a:p>
            <a:r>
              <a:rPr lang="en-US" dirty="0"/>
              <a:t>Hierarchical structure is highly pervasive throughout Turkish culture, and the workplace is no exception. </a:t>
            </a:r>
          </a:p>
          <a:p>
            <a:r>
              <a:rPr lang="en-US" dirty="0"/>
              <a:t>Turkish employees expect an authoritative relationship between superior and subordinates. </a:t>
            </a:r>
          </a:p>
          <a:p>
            <a:r>
              <a:rPr lang="en-US" dirty="0"/>
              <a:t>However, indirect criticism is expected and appreciated to “save face.”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Issues</a:t>
            </a:r>
          </a:p>
        </p:txBody>
      </p:sp>
      <p:sp>
        <p:nvSpPr>
          <p:cNvPr id="3" name="Content Placeholder 2"/>
          <p:cNvSpPr>
            <a:spLocks noGrp="1"/>
          </p:cNvSpPr>
          <p:nvPr>
            <p:ph idx="1"/>
          </p:nvPr>
        </p:nvSpPr>
        <p:spPr/>
        <p:txBody>
          <a:bodyPr/>
          <a:lstStyle/>
          <a:p>
            <a:r>
              <a:rPr lang="en-US" dirty="0"/>
              <a:t>A Turk may be highly offended if openly criticized, especially if done in front of other people. </a:t>
            </a:r>
          </a:p>
          <a:p>
            <a:r>
              <a:rPr lang="en-US" dirty="0"/>
              <a:t>They may be reticent about asking questions for fear of exposing a lack of knowledge.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153400" cy="914400"/>
          </a:xfrm>
        </p:spPr>
        <p:txBody>
          <a:bodyPr/>
          <a:lstStyle/>
          <a:p>
            <a:r>
              <a:rPr lang="en-US" dirty="0"/>
              <a:t>Workforce Issues</a:t>
            </a:r>
          </a:p>
        </p:txBody>
      </p:sp>
      <p:sp>
        <p:nvSpPr>
          <p:cNvPr id="3" name="Content Placeholder 2"/>
          <p:cNvSpPr>
            <a:spLocks noGrp="1"/>
          </p:cNvSpPr>
          <p:nvPr>
            <p:ph idx="1"/>
          </p:nvPr>
        </p:nvSpPr>
        <p:spPr/>
        <p:txBody>
          <a:bodyPr/>
          <a:lstStyle/>
          <a:p>
            <a:r>
              <a:rPr lang="en-US" dirty="0"/>
              <a:t>Turks perceive that aggressive face-to-face confrontation may cause relationships to deteriorate. </a:t>
            </a:r>
          </a:p>
          <a:p>
            <a:r>
              <a:rPr lang="en-US" dirty="0"/>
              <a:t>The dominant means of conflict resolution is collaboration reinforced by compromise and forcing.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371600"/>
            <a:ext cx="8153400" cy="1066800"/>
          </a:xfrm>
        </p:spPr>
        <p:txBody>
          <a:bodyPr/>
          <a:lstStyle/>
          <a:p>
            <a:pPr algn="ctr"/>
            <a:r>
              <a:rPr lang="en-US" b="0" dirty="0">
                <a:solidFill>
                  <a:schemeClr val="bg1"/>
                </a:solidFill>
              </a:rPr>
              <a:t>Overview/Heritage</a:t>
            </a:r>
            <a:r>
              <a:rPr lang="en-US" dirty="0"/>
              <a:t> </a:t>
            </a:r>
          </a:p>
        </p:txBody>
      </p:sp>
      <p:sp>
        <p:nvSpPr>
          <p:cNvPr id="5123" name="Rectangle 3"/>
          <p:cNvSpPr>
            <a:spLocks noGrp="1" noChangeArrowheads="1"/>
          </p:cNvSpPr>
          <p:nvPr>
            <p:ph type="body" idx="1"/>
          </p:nvPr>
        </p:nvSpPr>
        <p:spPr>
          <a:xfrm>
            <a:off x="457200" y="2057400"/>
            <a:ext cx="8331200" cy="4095750"/>
          </a:xfrm>
        </p:spPr>
        <p:txBody>
          <a:bodyPr/>
          <a:lstStyle/>
          <a:p>
            <a:r>
              <a:rPr lang="en-US" dirty="0"/>
              <a:t>Over 202,000 people of Turkish descent live in the United States. </a:t>
            </a:r>
          </a:p>
          <a:p>
            <a:r>
              <a:rPr lang="en-US" dirty="0"/>
              <a:t>They live in 42 states, with over half living in New York, California, New Jersey, and Florida. </a:t>
            </a:r>
          </a:p>
          <a:p>
            <a:r>
              <a:rPr lang="en-US" dirty="0"/>
              <a:t>Just over half of the individuals in this group were born outside the United States. </a:t>
            </a:r>
          </a:p>
          <a:p>
            <a:r>
              <a:rPr lang="en-US" dirty="0"/>
              <a:t>Most arrived in the US before 1980. </a:t>
            </a:r>
          </a:p>
          <a:p>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924800" cy="838200"/>
          </a:xfrm>
        </p:spPr>
        <p:txBody>
          <a:bodyPr/>
          <a:lstStyle/>
          <a:p>
            <a:r>
              <a:rPr lang="en-US" dirty="0"/>
              <a:t>Workforce Issues</a:t>
            </a:r>
          </a:p>
        </p:txBody>
      </p:sp>
      <p:sp>
        <p:nvSpPr>
          <p:cNvPr id="3" name="Content Placeholder 2"/>
          <p:cNvSpPr>
            <a:spLocks noGrp="1"/>
          </p:cNvSpPr>
          <p:nvPr>
            <p:ph idx="1"/>
          </p:nvPr>
        </p:nvSpPr>
        <p:spPr>
          <a:xfrm>
            <a:off x="381000" y="2362200"/>
            <a:ext cx="8178800" cy="3562350"/>
          </a:xfrm>
        </p:spPr>
        <p:txBody>
          <a:bodyPr/>
          <a:lstStyle/>
          <a:p>
            <a:pPr>
              <a:buNone/>
            </a:pPr>
            <a:r>
              <a:rPr lang="en-US" sz="3200" dirty="0"/>
              <a:t>   Many women do not work because it interferes with child care, the order of the home, and it requires them to be together with men from outside the immediate family.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0"/>
            <a:ext cx="8153400" cy="914400"/>
          </a:xfrm>
        </p:spPr>
        <p:txBody>
          <a:bodyPr/>
          <a:lstStyle/>
          <a:p>
            <a:pPr algn="ctr"/>
            <a:r>
              <a:rPr lang="en-US" b="0" dirty="0" err="1">
                <a:solidFill>
                  <a:schemeClr val="bg1"/>
                </a:solidFill>
              </a:rPr>
              <a:t>Biocultural</a:t>
            </a:r>
            <a:r>
              <a:rPr lang="en-US" b="0" dirty="0">
                <a:solidFill>
                  <a:schemeClr val="bg1"/>
                </a:solidFill>
              </a:rPr>
              <a:t> Ecology</a:t>
            </a:r>
          </a:p>
        </p:txBody>
      </p:sp>
      <p:sp>
        <p:nvSpPr>
          <p:cNvPr id="23555" name="Rectangle 3"/>
          <p:cNvSpPr>
            <a:spLocks noGrp="1" noChangeArrowheads="1"/>
          </p:cNvSpPr>
          <p:nvPr>
            <p:ph type="body" idx="1"/>
          </p:nvPr>
        </p:nvSpPr>
        <p:spPr>
          <a:xfrm>
            <a:off x="457200" y="2514600"/>
            <a:ext cx="8331200" cy="3562350"/>
          </a:xfrm>
        </p:spPr>
        <p:txBody>
          <a:bodyPr/>
          <a:lstStyle/>
          <a:p>
            <a:r>
              <a:rPr lang="en-US" dirty="0"/>
              <a:t>Turkish population is a mosaic in terms of appearance, complexion, and coloration. </a:t>
            </a:r>
          </a:p>
          <a:p>
            <a:r>
              <a:rPr lang="en-US" dirty="0"/>
              <a:t>Appearances range from light-skinned with blue or green eyes to olive or darker skin tones with brown eyes. </a:t>
            </a:r>
          </a:p>
          <a:p>
            <a:r>
              <a:rPr lang="en-US" dirty="0"/>
              <a:t>Mongolian spots, usually found at or near the sacrum, are common among Turkish babies and should not be confused with bruising.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371600"/>
            <a:ext cx="8153400" cy="1066800"/>
          </a:xfrm>
        </p:spPr>
        <p:txBody>
          <a:bodyPr/>
          <a:lstStyle/>
          <a:p>
            <a:pPr algn="ctr"/>
            <a:r>
              <a:rPr lang="en-US" b="0" dirty="0" err="1">
                <a:solidFill>
                  <a:schemeClr val="bg1"/>
                </a:solidFill>
              </a:rPr>
              <a:t>Biocultural</a:t>
            </a:r>
            <a:r>
              <a:rPr lang="en-US" b="0" dirty="0">
                <a:solidFill>
                  <a:schemeClr val="bg1"/>
                </a:solidFill>
              </a:rPr>
              <a:t> Ecology</a:t>
            </a:r>
          </a:p>
        </p:txBody>
      </p:sp>
      <p:sp>
        <p:nvSpPr>
          <p:cNvPr id="23555" name="Rectangle 3"/>
          <p:cNvSpPr>
            <a:spLocks noGrp="1" noChangeArrowheads="1"/>
          </p:cNvSpPr>
          <p:nvPr>
            <p:ph type="body" idx="1"/>
          </p:nvPr>
        </p:nvSpPr>
        <p:spPr>
          <a:xfrm>
            <a:off x="457200" y="2362200"/>
            <a:ext cx="8331200" cy="3714750"/>
          </a:xfrm>
        </p:spPr>
        <p:txBody>
          <a:bodyPr/>
          <a:lstStyle/>
          <a:p>
            <a:r>
              <a:rPr lang="en-US" dirty="0"/>
              <a:t>Malaria has not been fully eradicated in </a:t>
            </a:r>
            <a:r>
              <a:rPr lang="en-US" dirty="0" err="1"/>
              <a:t>Türkiye</a:t>
            </a:r>
            <a:r>
              <a:rPr lang="en-US" dirty="0"/>
              <a:t>, especially in the southeast. </a:t>
            </a:r>
          </a:p>
          <a:p>
            <a:r>
              <a:rPr lang="en-US" dirty="0"/>
              <a:t>Endemic goiter associated with iodine deficiency is a major health problem in </a:t>
            </a:r>
            <a:r>
              <a:rPr lang="en-US" dirty="0" err="1"/>
              <a:t>Türkiye</a:t>
            </a:r>
            <a:r>
              <a:rPr lang="en-US" dirty="0"/>
              <a:t>.</a:t>
            </a:r>
          </a:p>
          <a:p>
            <a:r>
              <a:rPr lang="en-US" b="1" dirty="0" err="1"/>
              <a:t>Behçet’s</a:t>
            </a:r>
            <a:r>
              <a:rPr lang="en-US" b="1" dirty="0"/>
              <a:t> disease</a:t>
            </a:r>
            <a:r>
              <a:rPr lang="en-US" dirty="0"/>
              <a:t>, a syndrome of unknown etiology, is prevalent in Mediterranean countries, the Middle East, and Japan and primarily affects males between the ages of 20 and 40.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0"/>
            <a:ext cx="8153400" cy="914400"/>
          </a:xfrm>
        </p:spPr>
        <p:txBody>
          <a:bodyPr/>
          <a:lstStyle/>
          <a:p>
            <a:pPr algn="ctr"/>
            <a:r>
              <a:rPr lang="en-US" b="0" dirty="0" err="1">
                <a:solidFill>
                  <a:schemeClr val="bg1"/>
                </a:solidFill>
              </a:rPr>
              <a:t>Biocultural</a:t>
            </a:r>
            <a:r>
              <a:rPr lang="en-US" b="0" dirty="0">
                <a:solidFill>
                  <a:schemeClr val="bg1"/>
                </a:solidFill>
              </a:rPr>
              <a:t> Ecology</a:t>
            </a:r>
          </a:p>
        </p:txBody>
      </p:sp>
      <p:sp>
        <p:nvSpPr>
          <p:cNvPr id="23555" name="Rectangle 3"/>
          <p:cNvSpPr>
            <a:spLocks noGrp="1" noChangeArrowheads="1"/>
          </p:cNvSpPr>
          <p:nvPr>
            <p:ph type="body" idx="1"/>
          </p:nvPr>
        </p:nvSpPr>
        <p:spPr>
          <a:xfrm>
            <a:off x="457200" y="2514600"/>
            <a:ext cx="8331200" cy="3562350"/>
          </a:xfrm>
        </p:spPr>
        <p:txBody>
          <a:bodyPr/>
          <a:lstStyle/>
          <a:p>
            <a:r>
              <a:rPr lang="en-US" dirty="0"/>
              <a:t>Common health conditions among Turks are lactose intolerance, thalassemia, cardiovascular diseases, cancer, obesity, hypertension, diabetes, tuberculosis, and conditions related to high smoking rates among men and women.</a:t>
            </a:r>
          </a:p>
          <a:p>
            <a:r>
              <a:rPr lang="en-US" dirty="0"/>
              <a:t>The most prevalent food- and water-borne diseases are infectious hepatitis and sporadic cases of </a:t>
            </a:r>
            <a:r>
              <a:rPr lang="en-US" dirty="0" err="1"/>
              <a:t>salmonellosis</a:t>
            </a:r>
            <a:r>
              <a:rPr lang="en-US" dirty="0"/>
              <a:t> and dysentery.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High-risk Health Behaviors</a:t>
            </a:r>
          </a:p>
        </p:txBody>
      </p:sp>
      <p:sp>
        <p:nvSpPr>
          <p:cNvPr id="3" name="Content Placeholder 2"/>
          <p:cNvSpPr>
            <a:spLocks noGrp="1"/>
          </p:cNvSpPr>
          <p:nvPr>
            <p:ph idx="1"/>
          </p:nvPr>
        </p:nvSpPr>
        <p:spPr>
          <a:xfrm>
            <a:off x="457200" y="2362200"/>
            <a:ext cx="8102600" cy="3562350"/>
          </a:xfrm>
        </p:spPr>
        <p:txBody>
          <a:bodyPr/>
          <a:lstStyle/>
          <a:p>
            <a:r>
              <a:rPr lang="en-US" dirty="0"/>
              <a:t>Cigarette smoking is widespread in </a:t>
            </a:r>
            <a:r>
              <a:rPr lang="en-US" dirty="0" err="1"/>
              <a:t>Türkiye</a:t>
            </a:r>
            <a:r>
              <a:rPr lang="en-US" dirty="0"/>
              <a:t> and tends to start at an early age. </a:t>
            </a:r>
            <a:r>
              <a:rPr lang="en-US" dirty="0" err="1"/>
              <a:t>Türkiye</a:t>
            </a:r>
            <a:r>
              <a:rPr lang="en-US" dirty="0"/>
              <a:t>, a major producer of tobacco in the world, has instituted very limited anti-tobacco activities.</a:t>
            </a:r>
          </a:p>
          <a:p>
            <a:r>
              <a:rPr lang="en-US" dirty="0"/>
              <a:t>Turks tend to consume less alcohol than Americans or Europeans, perhaps as a result of the Muslim culture that discourages more than moderate alcohol use.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001000" cy="685800"/>
          </a:xfrm>
        </p:spPr>
        <p:txBody>
          <a:bodyPr/>
          <a:lstStyle/>
          <a:p>
            <a:pPr algn="ctr"/>
            <a:r>
              <a:rPr lang="en-US" b="0" dirty="0">
                <a:solidFill>
                  <a:schemeClr val="bg1"/>
                </a:solidFill>
              </a:rPr>
              <a:t>High-risk Health Behaviors</a:t>
            </a:r>
          </a:p>
        </p:txBody>
      </p:sp>
      <p:sp>
        <p:nvSpPr>
          <p:cNvPr id="3" name="Content Placeholder 2"/>
          <p:cNvSpPr>
            <a:spLocks noGrp="1"/>
          </p:cNvSpPr>
          <p:nvPr>
            <p:ph idx="1"/>
          </p:nvPr>
        </p:nvSpPr>
        <p:spPr>
          <a:xfrm>
            <a:off x="533400" y="2286000"/>
            <a:ext cx="8026400" cy="3638550"/>
          </a:xfrm>
        </p:spPr>
        <p:txBody>
          <a:bodyPr/>
          <a:lstStyle/>
          <a:p>
            <a:r>
              <a:rPr lang="en-US" sz="3200" dirty="0"/>
              <a:t>The tendency of Turkish men to view themselves as strong/immune to disease and the traditional cultural view condoning male promiscuity increases the danger for both the man and his wife.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077200" cy="7620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457200" y="2057400"/>
            <a:ext cx="8102600" cy="3867150"/>
          </a:xfrm>
        </p:spPr>
        <p:txBody>
          <a:bodyPr/>
          <a:lstStyle/>
          <a:p>
            <a:pPr>
              <a:buNone/>
            </a:pPr>
            <a:r>
              <a:rPr lang="en-US" sz="3200" dirty="0"/>
              <a:t>Turkish cuisine is influenced by the many civilizations encountered by nomadic Turks over the centuries, as well as by a mixture of delicacies from different regions of the vast Ottoman Empire. </a:t>
            </a:r>
          </a:p>
          <a:p>
            <a:pPr>
              <a:buNone/>
            </a:pPr>
            <a:r>
              <a:rPr lang="en-US" sz="3200" dirty="0"/>
              <a:t>Therefore, food choices are varied and tend to provide a healthy, balanced diet.</a:t>
            </a:r>
          </a:p>
          <a:p>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err="1">
                <a:solidFill>
                  <a:schemeClr val="bg1"/>
                </a:solidFill>
              </a:rPr>
              <a:t>ClickerCheck</a:t>
            </a:r>
            <a:endParaRPr lang="en-US" b="0" dirty="0">
              <a:solidFill>
                <a:schemeClr val="bg1"/>
              </a:solidFill>
            </a:endParaRPr>
          </a:p>
        </p:txBody>
      </p:sp>
      <p:sp>
        <p:nvSpPr>
          <p:cNvPr id="3" name="Content Placeholder 2"/>
          <p:cNvSpPr>
            <a:spLocks noGrp="1"/>
          </p:cNvSpPr>
          <p:nvPr>
            <p:ph idx="1"/>
          </p:nvPr>
        </p:nvSpPr>
        <p:spPr/>
        <p:txBody>
          <a:bodyPr/>
          <a:lstStyle/>
          <a:p>
            <a:pPr>
              <a:buNone/>
            </a:pPr>
            <a:r>
              <a:rPr lang="en-US" dirty="0"/>
              <a:t>A common genetic/hereditary condition among Turks is</a:t>
            </a:r>
          </a:p>
          <a:p>
            <a:pPr marL="514350" indent="-514350">
              <a:buAutoNum type="alphaLcPeriod"/>
            </a:pPr>
            <a:r>
              <a:rPr lang="en-US" dirty="0"/>
              <a:t>Hemophilia. </a:t>
            </a:r>
          </a:p>
          <a:p>
            <a:pPr marL="514350" indent="-514350">
              <a:buAutoNum type="alphaLcPeriod"/>
            </a:pPr>
            <a:r>
              <a:rPr lang="en-US" dirty="0"/>
              <a:t>Thalassemia.</a:t>
            </a:r>
          </a:p>
          <a:p>
            <a:pPr marL="514350" indent="-514350">
              <a:buAutoNum type="alphaLcPeriod"/>
            </a:pPr>
            <a:r>
              <a:rPr lang="en-US" dirty="0"/>
              <a:t>Anemia.</a:t>
            </a:r>
          </a:p>
          <a:p>
            <a:pPr marL="514350" indent="-514350">
              <a:buAutoNum type="alphaLcPeriod"/>
            </a:pPr>
            <a:r>
              <a:rPr lang="en-US" dirty="0"/>
              <a:t>Sickle cell anemia.</a:t>
            </a:r>
          </a:p>
          <a:p>
            <a:pPr marL="514350" indent="-514350">
              <a:buAutoNum type="alphaLcPeriod"/>
            </a:pP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Correct Answer</a:t>
            </a:r>
          </a:p>
        </p:txBody>
      </p:sp>
      <p:sp>
        <p:nvSpPr>
          <p:cNvPr id="3" name="Content Placeholder 2"/>
          <p:cNvSpPr>
            <a:spLocks noGrp="1"/>
          </p:cNvSpPr>
          <p:nvPr>
            <p:ph idx="1"/>
          </p:nvPr>
        </p:nvSpPr>
        <p:spPr/>
        <p:txBody>
          <a:bodyPr/>
          <a:lstStyle/>
          <a:p>
            <a:pPr>
              <a:buNone/>
            </a:pPr>
            <a:r>
              <a:rPr lang="en-US" dirty="0"/>
              <a:t>Correct answer: B</a:t>
            </a:r>
          </a:p>
          <a:p>
            <a:pPr>
              <a:buNone/>
            </a:pPr>
            <a:r>
              <a:rPr lang="en-US" dirty="0"/>
              <a:t>A common genetic/hereditary condition among Turks </a:t>
            </a:r>
            <a:r>
              <a:rPr lang="en-US"/>
              <a:t>is thalassemia.</a:t>
            </a:r>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153400" cy="9144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533400" y="2057400"/>
            <a:ext cx="8026400" cy="3867150"/>
          </a:xfrm>
        </p:spPr>
        <p:txBody>
          <a:bodyPr/>
          <a:lstStyle/>
          <a:p>
            <a:r>
              <a:rPr lang="en-US" dirty="0"/>
              <a:t>Tea and a snack is always on hand for visitors, and dinner guests may have difficulty finishing everything on their plates</a:t>
            </a:r>
          </a:p>
          <a:p>
            <a:r>
              <a:rPr lang="en-US" dirty="0"/>
              <a:t>Turkish hostesses may relentlessly offer to replace what has been eaten. </a:t>
            </a:r>
          </a:p>
          <a:p>
            <a:r>
              <a:rPr lang="en-US" dirty="0"/>
              <a:t>Polite guests refuse the first offer, but the hungry need not worry; offers are made again and again.</a:t>
            </a:r>
          </a:p>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Overview/Heritage </a:t>
            </a:r>
          </a:p>
        </p:txBody>
      </p:sp>
      <p:sp>
        <p:nvSpPr>
          <p:cNvPr id="5123" name="Rectangle 3"/>
          <p:cNvSpPr>
            <a:spLocks noGrp="1" noChangeArrowheads="1"/>
          </p:cNvSpPr>
          <p:nvPr>
            <p:ph type="body" idx="1"/>
          </p:nvPr>
        </p:nvSpPr>
        <p:spPr>
          <a:xfrm>
            <a:off x="457200" y="2133600"/>
            <a:ext cx="8331200" cy="4019550"/>
          </a:xfrm>
        </p:spPr>
        <p:txBody>
          <a:bodyPr/>
          <a:lstStyle/>
          <a:p>
            <a:r>
              <a:rPr lang="en-US" dirty="0"/>
              <a:t>A high proportion of Turks in the United States come from the elite and upper-middle classes, interspersed with smaller groups of middle-class students and skilled laborers who are supported privately or by the government. </a:t>
            </a:r>
          </a:p>
          <a:p>
            <a:r>
              <a:rPr lang="en-US" dirty="0"/>
              <a:t>Many Turks sought advanced American education in highly technical fields, leading to more abundant employment opportunities in the United States upon completion of their studies.</a:t>
            </a:r>
          </a:p>
          <a:p>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533400" y="2133600"/>
            <a:ext cx="8026400" cy="3790950"/>
          </a:xfrm>
        </p:spPr>
        <p:txBody>
          <a:bodyPr/>
          <a:lstStyle/>
          <a:p>
            <a:r>
              <a:rPr lang="en-US" dirty="0"/>
              <a:t>Turkish cooking is not terribly spicy and is prepared artfully and fastidiously, as Turkish appetites tend to be discriminating. </a:t>
            </a:r>
          </a:p>
          <a:p>
            <a:r>
              <a:rPr lang="en-US" dirty="0"/>
              <a:t>Breakfast is typically a simple meal of white feta cheese (</a:t>
            </a:r>
            <a:r>
              <a:rPr lang="en-US" i="1" dirty="0" err="1"/>
              <a:t>beyaz</a:t>
            </a:r>
            <a:r>
              <a:rPr lang="en-US" i="1" dirty="0"/>
              <a:t> </a:t>
            </a:r>
            <a:r>
              <a:rPr lang="en-US" i="1" dirty="0" err="1"/>
              <a:t>peynir</a:t>
            </a:r>
            <a:r>
              <a:rPr lang="en-US" dirty="0"/>
              <a:t>), olives, tomatoes, eggs, cucumbers, toast, jam, honey, and Turkish tea. </a:t>
            </a:r>
          </a:p>
          <a:p>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381000" y="1981200"/>
            <a:ext cx="8610600" cy="3943350"/>
          </a:xfrm>
        </p:spPr>
        <p:txBody>
          <a:bodyPr/>
          <a:lstStyle/>
          <a:p>
            <a:pPr>
              <a:buNone/>
            </a:pPr>
            <a:r>
              <a:rPr lang="en-US" dirty="0"/>
              <a:t>   Hot midday or evening meals may include any of the foods described below:</a:t>
            </a:r>
            <a:endParaRPr lang="en-US" i="1" dirty="0"/>
          </a:p>
          <a:p>
            <a:r>
              <a:rPr lang="en-US" i="1" dirty="0" err="1"/>
              <a:t>Çorba</a:t>
            </a:r>
            <a:r>
              <a:rPr lang="en-US" dirty="0"/>
              <a:t> (soups) range from light to substantial.</a:t>
            </a:r>
          </a:p>
          <a:p>
            <a:r>
              <a:rPr lang="en-US" i="1" dirty="0" err="1"/>
              <a:t>Meze</a:t>
            </a:r>
            <a:r>
              <a:rPr lang="en-US" dirty="0"/>
              <a:t> (hors d’oeuvres) include a great variety of small dishes, either hot or cold, such as </a:t>
            </a:r>
            <a:r>
              <a:rPr lang="en-US" i="1" dirty="0" err="1"/>
              <a:t>yaprak</a:t>
            </a:r>
            <a:r>
              <a:rPr lang="en-US" i="1" dirty="0"/>
              <a:t> </a:t>
            </a:r>
            <a:r>
              <a:rPr lang="en-US" i="1" dirty="0" err="1"/>
              <a:t>dolma</a:t>
            </a:r>
            <a:r>
              <a:rPr lang="en-US" dirty="0"/>
              <a:t> (stuffed grape leaves in olive oil), olives, </a:t>
            </a:r>
            <a:r>
              <a:rPr lang="en-US" dirty="0" err="1"/>
              <a:t>circassian</a:t>
            </a:r>
            <a:r>
              <a:rPr lang="en-US" dirty="0"/>
              <a:t> or </a:t>
            </a:r>
            <a:r>
              <a:rPr lang="en-US" i="1" dirty="0" err="1"/>
              <a:t>çerkez</a:t>
            </a:r>
            <a:r>
              <a:rPr lang="en-US" i="1" dirty="0"/>
              <a:t> </a:t>
            </a:r>
            <a:r>
              <a:rPr lang="en-US" i="1" dirty="0" err="1"/>
              <a:t>tavuğu</a:t>
            </a:r>
            <a:r>
              <a:rPr lang="en-US" dirty="0"/>
              <a:t> (chicken with walnut sauce), </a:t>
            </a:r>
            <a:r>
              <a:rPr lang="en-US" i="1" dirty="0" err="1"/>
              <a:t>çiroz</a:t>
            </a:r>
            <a:r>
              <a:rPr lang="en-US" dirty="0"/>
              <a:t> (dried mackerel), </a:t>
            </a:r>
            <a:r>
              <a:rPr lang="en-US" i="1" dirty="0" err="1"/>
              <a:t>leblebi</a:t>
            </a:r>
            <a:r>
              <a:rPr lang="en-US" dirty="0"/>
              <a:t> (roasted chick peas), or </a:t>
            </a:r>
            <a:r>
              <a:rPr lang="en-US" i="1" dirty="0" err="1"/>
              <a:t>sigara</a:t>
            </a:r>
            <a:r>
              <a:rPr lang="en-US" i="1" dirty="0"/>
              <a:t> </a:t>
            </a:r>
            <a:r>
              <a:rPr lang="en-US" i="1" dirty="0" err="1"/>
              <a:t>böreği</a:t>
            </a:r>
            <a:r>
              <a:rPr lang="en-US" dirty="0"/>
              <a:t> (a savory cheese pastry fried until crispy).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457200" y="2057400"/>
            <a:ext cx="8102600" cy="3867150"/>
          </a:xfrm>
        </p:spPr>
        <p:txBody>
          <a:bodyPr/>
          <a:lstStyle/>
          <a:p>
            <a:r>
              <a:rPr lang="en-US" dirty="0"/>
              <a:t>Salads include lettuce, tomatoes, cucumbers, onions, and other raw vegetables with a dressing of olive oil and lemon juice or vinegar. </a:t>
            </a:r>
          </a:p>
          <a:p>
            <a:r>
              <a:rPr lang="en-US" dirty="0"/>
              <a:t>Olive oil and lemon are staples in Turkish culinary preparation. </a:t>
            </a:r>
          </a:p>
          <a:p>
            <a:r>
              <a:rPr lang="en-US" dirty="0"/>
              <a:t>Turks generally prepare meat in small pieces in combination with other vegetables, potatoes, or rice.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7924800" cy="6858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457200" y="2057400"/>
            <a:ext cx="8305800" cy="4267200"/>
          </a:xfrm>
        </p:spPr>
        <p:txBody>
          <a:bodyPr/>
          <a:lstStyle/>
          <a:p>
            <a:r>
              <a:rPr lang="en-US" dirty="0"/>
              <a:t>Famous Turkish cuisine includes </a:t>
            </a:r>
            <a:r>
              <a:rPr lang="en-US" i="1" dirty="0" err="1"/>
              <a:t>köfte</a:t>
            </a:r>
            <a:r>
              <a:rPr lang="en-US" dirty="0"/>
              <a:t>, small spicy meatballs, and </a:t>
            </a:r>
            <a:r>
              <a:rPr lang="en-US" i="1" dirty="0"/>
              <a:t>kebab</a:t>
            </a:r>
            <a:r>
              <a:rPr lang="en-US" dirty="0"/>
              <a:t>, skewered beef or lamb and vegetables. </a:t>
            </a:r>
          </a:p>
          <a:p>
            <a:r>
              <a:rPr lang="en-US" dirty="0"/>
              <a:t>While poultry is less common, fish has a special place in Turkish cuisine. </a:t>
            </a:r>
          </a:p>
          <a:p>
            <a:r>
              <a:rPr lang="en-US" dirty="0" err="1"/>
              <a:t>Türkiye</a:t>
            </a:r>
            <a:r>
              <a:rPr lang="en-US" dirty="0"/>
              <a:t> is the birthplace of yogurt, which is an essential part of the Turkish diet and is generally served with hot meals rather than as cold breakfast food.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077200" cy="8382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533400" y="2286000"/>
            <a:ext cx="8026400" cy="3638550"/>
          </a:xfrm>
        </p:spPr>
        <p:txBody>
          <a:bodyPr/>
          <a:lstStyle/>
          <a:p>
            <a:r>
              <a:rPr lang="en-US" dirty="0"/>
              <a:t>Vegetables are served cooked or raw, hot or cold, as part of a stew or casserole, or stuffed (</a:t>
            </a:r>
            <a:r>
              <a:rPr lang="en-US" i="1" dirty="0" err="1"/>
              <a:t>dolma</a:t>
            </a:r>
            <a:r>
              <a:rPr lang="en-US" dirty="0"/>
              <a:t>) with meat, rice, and currants. </a:t>
            </a:r>
          </a:p>
          <a:p>
            <a:r>
              <a:rPr lang="en-US" dirty="0"/>
              <a:t>Rice and </a:t>
            </a:r>
            <a:r>
              <a:rPr lang="en-US" i="1" dirty="0" err="1"/>
              <a:t>börek</a:t>
            </a:r>
            <a:r>
              <a:rPr lang="en-US" dirty="0"/>
              <a:t> are important parts of Turkish culinary tradition. </a:t>
            </a:r>
            <a:r>
              <a:rPr lang="en-US" i="1" dirty="0" err="1"/>
              <a:t>Börek</a:t>
            </a:r>
            <a:r>
              <a:rPr lang="en-US" dirty="0"/>
              <a:t> is made by wrapping </a:t>
            </a:r>
            <a:r>
              <a:rPr lang="en-US" i="1" dirty="0" err="1"/>
              <a:t>yufka</a:t>
            </a:r>
            <a:r>
              <a:rPr lang="en-US" dirty="0"/>
              <a:t> (thin sheets of flour-based dough) around meat, cheese, or spinach and then frying or baking until the dough is flaky.</a:t>
            </a:r>
          </a:p>
          <a:p>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077200" cy="8382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457200" y="2057400"/>
            <a:ext cx="8102600" cy="3867150"/>
          </a:xfrm>
        </p:spPr>
        <p:txBody>
          <a:bodyPr/>
          <a:lstStyle/>
          <a:p>
            <a:pPr>
              <a:buNone/>
            </a:pPr>
            <a:r>
              <a:rPr lang="en-US" sz="3200" b="1" dirty="0"/>
              <a:t>Turkish desserts fall into 4 categories:</a:t>
            </a:r>
          </a:p>
          <a:p>
            <a:pPr marL="514350" indent="-514350">
              <a:buFont typeface="+mj-lt"/>
              <a:buAutoNum type="arabicPeriod"/>
            </a:pPr>
            <a:r>
              <a:rPr lang="en-US" dirty="0"/>
              <a:t>Rich and sweet pastry, such as </a:t>
            </a:r>
            <a:r>
              <a:rPr lang="en-US" b="1" i="1" dirty="0"/>
              <a:t>baklava</a:t>
            </a:r>
            <a:endParaRPr lang="en-US" dirty="0"/>
          </a:p>
          <a:p>
            <a:pPr marL="514350" indent="-514350">
              <a:buFont typeface="+mj-lt"/>
              <a:buAutoNum type="arabicPeriod"/>
            </a:pPr>
            <a:r>
              <a:rPr lang="en-US" dirty="0"/>
              <a:t> Puddings</a:t>
            </a:r>
          </a:p>
          <a:p>
            <a:pPr marL="514350" indent="-514350">
              <a:buFont typeface="+mj-lt"/>
              <a:buAutoNum type="arabicPeriod"/>
            </a:pPr>
            <a:r>
              <a:rPr lang="en-US" i="1" dirty="0" err="1"/>
              <a:t>Komposto</a:t>
            </a:r>
            <a:r>
              <a:rPr lang="en-US" dirty="0"/>
              <a:t> (cooked fruits)</a:t>
            </a:r>
          </a:p>
          <a:p>
            <a:pPr marL="514350" indent="-514350">
              <a:buFont typeface="+mj-lt"/>
              <a:buAutoNum type="arabicPeriod"/>
            </a:pPr>
            <a:r>
              <a:rPr lang="en-US" dirty="0"/>
              <a:t>Fresh fruits. In fact, most meals are concluded with fresh fruit and coffee or tea. </a:t>
            </a:r>
          </a:p>
          <a:p>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077200" cy="8382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381000" y="1981200"/>
            <a:ext cx="8458200" cy="3943350"/>
          </a:xfrm>
        </p:spPr>
        <p:txBody>
          <a:bodyPr/>
          <a:lstStyle/>
          <a:p>
            <a:r>
              <a:rPr lang="en-US" dirty="0"/>
              <a:t>Turkish </a:t>
            </a:r>
            <a:r>
              <a:rPr lang="en-US" i="1" dirty="0" err="1"/>
              <a:t>kahve</a:t>
            </a:r>
            <a:r>
              <a:rPr lang="en-US" dirty="0"/>
              <a:t>, from which the English word coffee is derived, is famous for its dark, thick, sweet taste. </a:t>
            </a:r>
          </a:p>
          <a:p>
            <a:r>
              <a:rPr lang="en-US" dirty="0"/>
              <a:t>The Muslim religion requires abstinence from eating pork and drinking alcohol, but not all Muslims abstain, depending on their degree of religious practice.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924800" cy="4572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381000" y="2133600"/>
            <a:ext cx="8382000" cy="3790950"/>
          </a:xfrm>
        </p:spPr>
        <p:txBody>
          <a:bodyPr/>
          <a:lstStyle/>
          <a:p>
            <a:r>
              <a:rPr lang="en-US" dirty="0"/>
              <a:t>The Islamic tradition of </a:t>
            </a:r>
            <a:r>
              <a:rPr lang="en-US" dirty="0" err="1"/>
              <a:t>Ramazan</a:t>
            </a:r>
            <a:r>
              <a:rPr lang="en-US" dirty="0"/>
              <a:t>, or </a:t>
            </a:r>
            <a:r>
              <a:rPr lang="en-US" b="1" dirty="0"/>
              <a:t>Ramadan</a:t>
            </a:r>
            <a:r>
              <a:rPr lang="en-US" dirty="0"/>
              <a:t> in Arabic countries, is a month of fasting (</a:t>
            </a:r>
            <a:r>
              <a:rPr lang="en-US" i="1" dirty="0" err="1"/>
              <a:t>oruç</a:t>
            </a:r>
            <a:r>
              <a:rPr lang="en-US" i="1" dirty="0"/>
              <a:t> </a:t>
            </a:r>
            <a:r>
              <a:rPr lang="en-US" i="1" dirty="0" err="1"/>
              <a:t>tutmak</a:t>
            </a:r>
            <a:r>
              <a:rPr lang="en-US" dirty="0"/>
              <a:t>) observed by practicing Muslims throughout the world. </a:t>
            </a:r>
          </a:p>
          <a:p>
            <a:r>
              <a:rPr lang="en-US" dirty="0"/>
              <a:t>During </a:t>
            </a:r>
            <a:r>
              <a:rPr lang="en-US" dirty="0" err="1"/>
              <a:t>Ramazan</a:t>
            </a:r>
            <a:r>
              <a:rPr lang="en-US" dirty="0"/>
              <a:t>, one is not allowed to eat or drink anything from sunrise to sunset as a test of willpower and as a reminder of the preciousness of the food provided by a gracious Allah (God).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077200" cy="838200"/>
          </a:xfrm>
        </p:spPr>
        <p:txBody>
          <a:bodyPr/>
          <a:lstStyle/>
          <a:p>
            <a:pPr algn="ctr"/>
            <a:r>
              <a:rPr lang="en-US" b="0" dirty="0">
                <a:solidFill>
                  <a:schemeClr val="bg1"/>
                </a:solidFill>
              </a:rPr>
              <a:t>Nutrition </a:t>
            </a:r>
          </a:p>
        </p:txBody>
      </p:sp>
      <p:sp>
        <p:nvSpPr>
          <p:cNvPr id="3" name="Content Placeholder 2"/>
          <p:cNvSpPr>
            <a:spLocks noGrp="1"/>
          </p:cNvSpPr>
          <p:nvPr>
            <p:ph idx="1"/>
          </p:nvPr>
        </p:nvSpPr>
        <p:spPr>
          <a:xfrm>
            <a:off x="457200" y="1981200"/>
            <a:ext cx="8102600" cy="3943350"/>
          </a:xfrm>
        </p:spPr>
        <p:txBody>
          <a:bodyPr/>
          <a:lstStyle/>
          <a:p>
            <a:r>
              <a:rPr lang="en-US" dirty="0"/>
              <a:t>Generally, pregnant and postpartum women, travelers, and those who are ill are excused from fasting but may be required to make up lost time at a later date.</a:t>
            </a:r>
          </a:p>
          <a:p>
            <a:r>
              <a:rPr lang="en-US" dirty="0"/>
              <a:t>The evening meal, </a:t>
            </a:r>
            <a:r>
              <a:rPr lang="en-US" i="1" dirty="0" err="1"/>
              <a:t>iftar</a:t>
            </a:r>
            <a:r>
              <a:rPr lang="en-US" dirty="0"/>
              <a:t>, is something to which all look forward with great anticipation, and Turkish women, who almost invariably do all the cooking, create veritable feasts each night.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590800"/>
            <a:ext cx="8331200" cy="3562350"/>
          </a:xfrm>
        </p:spPr>
        <p:txBody>
          <a:bodyPr/>
          <a:lstStyle/>
          <a:p>
            <a:pPr>
              <a:lnSpc>
                <a:spcPct val="90000"/>
              </a:lnSpc>
            </a:pPr>
            <a:r>
              <a:rPr lang="en-US" dirty="0"/>
              <a:t>Motherhood is accorded great respect, and pregnant women are usually made comfortable in any way possible, including satisfying their cravings. </a:t>
            </a:r>
          </a:p>
          <a:p>
            <a:pPr>
              <a:lnSpc>
                <a:spcPct val="90000"/>
              </a:lnSpc>
            </a:pPr>
            <a:r>
              <a:rPr lang="en-US" dirty="0"/>
              <a:t>Pregnant women may continue their daily activities or work as long as they are comfortable.</a:t>
            </a:r>
          </a:p>
          <a:p>
            <a:pPr>
              <a:lnSpc>
                <a:spcPct val="90000"/>
              </a:lnSpc>
            </a:pPr>
            <a:r>
              <a:rPr lang="en-US" dirty="0"/>
              <a:t>In traditional Turkish culture one of the most important desires of a married woman is to have a child.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295400"/>
            <a:ext cx="8077200" cy="838200"/>
          </a:xfrm>
        </p:spPr>
        <p:txBody>
          <a:bodyPr/>
          <a:lstStyle/>
          <a:p>
            <a:r>
              <a:rPr lang="en-US" dirty="0"/>
              <a:t>Communication</a:t>
            </a:r>
          </a:p>
        </p:txBody>
      </p:sp>
      <p:sp>
        <p:nvSpPr>
          <p:cNvPr id="8195" name="Content Placeholder 2"/>
          <p:cNvSpPr>
            <a:spLocks noGrp="1"/>
          </p:cNvSpPr>
          <p:nvPr>
            <p:ph idx="1"/>
          </p:nvPr>
        </p:nvSpPr>
        <p:spPr>
          <a:xfrm>
            <a:off x="457200" y="1828800"/>
            <a:ext cx="8382000" cy="4648200"/>
          </a:xfrm>
        </p:spPr>
        <p:txBody>
          <a:bodyPr/>
          <a:lstStyle/>
          <a:p>
            <a:endParaRPr lang="en-US" sz="2800" dirty="0"/>
          </a:p>
          <a:p>
            <a:r>
              <a:rPr lang="en-US" sz="2800" dirty="0"/>
              <a:t>A Uralic-Altaic language, Turkish is spoken by 90% of the population and has approximately 20 dialects. </a:t>
            </a:r>
          </a:p>
          <a:p>
            <a:r>
              <a:rPr lang="en-US" sz="2800" dirty="0"/>
              <a:t>Differences in some of the dialects are so great that they are considered different languages. </a:t>
            </a:r>
          </a:p>
          <a:p>
            <a:r>
              <a:rPr lang="en-US" sz="2800" dirty="0"/>
              <a:t>The Turkish alphabet is much like the English alphabet, although it does not have a “w” or an “x” and additional sounds are symbolized by an diacritical mark over vowels.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590800"/>
            <a:ext cx="8331200" cy="3562350"/>
          </a:xfrm>
        </p:spPr>
        <p:txBody>
          <a:bodyPr/>
          <a:lstStyle/>
          <a:p>
            <a:pPr>
              <a:lnSpc>
                <a:spcPct val="90000"/>
              </a:lnSpc>
            </a:pPr>
            <a:r>
              <a:rPr lang="en-US" dirty="0"/>
              <a:t>A woman who has not had a child is faced with social pressure and accusations and thus may try to use some traditional practices to increase fertility. </a:t>
            </a:r>
          </a:p>
          <a:p>
            <a:pPr>
              <a:lnSpc>
                <a:spcPct val="90000"/>
              </a:lnSpc>
            </a:pPr>
            <a:r>
              <a:rPr lang="en-US" dirty="0"/>
              <a:t>Some women damage their bodies by using these traditional practices and sometimes the damage is permanent.</a:t>
            </a:r>
          </a:p>
          <a:p>
            <a:pPr>
              <a:lnSpc>
                <a:spcPct val="90000"/>
              </a:lnSpc>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667000"/>
            <a:ext cx="8331200" cy="3581400"/>
          </a:xfrm>
        </p:spPr>
        <p:txBody>
          <a:bodyPr/>
          <a:lstStyle/>
          <a:p>
            <a:pPr>
              <a:lnSpc>
                <a:spcPct val="90000"/>
              </a:lnSpc>
            </a:pPr>
            <a:r>
              <a:rPr lang="en-US" dirty="0"/>
              <a:t>The pregnant woman is always encouraged to keep up her strength by eating foods that are rich in nutrients. </a:t>
            </a:r>
          </a:p>
          <a:p>
            <a:pPr>
              <a:lnSpc>
                <a:spcPct val="90000"/>
              </a:lnSpc>
            </a:pPr>
            <a:r>
              <a:rPr lang="en-US" dirty="0"/>
              <a:t>Many pregnant women take prenatal vitamins, drink a lot of milk, and apply salves such as Vaseline to avoid stretch marks. </a:t>
            </a:r>
          </a:p>
          <a:p>
            <a:pPr>
              <a:lnSpc>
                <a:spcPct val="90000"/>
              </a:lnSpc>
            </a:pPr>
            <a:r>
              <a:rPr lang="en-US" dirty="0"/>
              <a:t>Light exercise, such as walking, is encouraged.</a:t>
            </a:r>
          </a:p>
          <a:p>
            <a:pPr>
              <a:lnSpc>
                <a:spcPct val="90000"/>
              </a:lnSpc>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743200"/>
            <a:ext cx="8331200" cy="3409950"/>
          </a:xfrm>
        </p:spPr>
        <p:txBody>
          <a:bodyPr/>
          <a:lstStyle/>
          <a:p>
            <a:pPr>
              <a:lnSpc>
                <a:spcPct val="90000"/>
              </a:lnSpc>
            </a:pPr>
            <a:r>
              <a:rPr lang="en-US" dirty="0"/>
              <a:t>It is acceptable, though not common, for the husband and the birth mother’s father to be present during the birthing process.</a:t>
            </a:r>
          </a:p>
          <a:p>
            <a:pPr>
              <a:lnSpc>
                <a:spcPct val="90000"/>
              </a:lnSpc>
            </a:pPr>
            <a:r>
              <a:rPr lang="en-US" dirty="0"/>
              <a:t>Expressions of discomfort and pain are quite acceptable. </a:t>
            </a:r>
          </a:p>
          <a:p>
            <a:pPr>
              <a:lnSpc>
                <a:spcPct val="90000"/>
              </a:lnSpc>
            </a:pPr>
            <a:r>
              <a:rPr lang="en-US" dirty="0"/>
              <a:t>However, </a:t>
            </a:r>
            <a:r>
              <a:rPr lang="en-US" dirty="0" err="1"/>
              <a:t>Laz</a:t>
            </a:r>
            <a:r>
              <a:rPr lang="en-US" dirty="0"/>
              <a:t> women from the Black Sea area tend to be stoic.</a:t>
            </a:r>
          </a:p>
          <a:p>
            <a:pPr>
              <a:lnSpc>
                <a:spcPct val="90000"/>
              </a:lnSpc>
            </a:pPr>
            <a:endParaRPr lang="en-US" dirty="0"/>
          </a:p>
          <a:p>
            <a:pPr>
              <a:lnSpc>
                <a:spcPct val="90000"/>
              </a:lnSpc>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743200"/>
            <a:ext cx="8458200" cy="3409950"/>
          </a:xfrm>
        </p:spPr>
        <p:txBody>
          <a:bodyPr/>
          <a:lstStyle/>
          <a:p>
            <a:pPr>
              <a:lnSpc>
                <a:spcPct val="90000"/>
              </a:lnSpc>
            </a:pPr>
            <a:r>
              <a:rPr lang="en-US" dirty="0"/>
              <a:t>The postpartum period can last up to 40 days. </a:t>
            </a:r>
          </a:p>
          <a:p>
            <a:pPr>
              <a:lnSpc>
                <a:spcPct val="90000"/>
              </a:lnSpc>
            </a:pPr>
            <a:r>
              <a:rPr lang="en-US" dirty="0"/>
              <a:t>Light exercise is encouraged during this period and bathing, an important part of the Muslim tradition, is strongly encouraged. </a:t>
            </a:r>
          </a:p>
          <a:p>
            <a:pPr>
              <a:lnSpc>
                <a:spcPct val="90000"/>
              </a:lnSpc>
            </a:pPr>
            <a:r>
              <a:rPr lang="en-US" dirty="0"/>
              <a:t>A special food called </a:t>
            </a:r>
            <a:r>
              <a:rPr lang="en-US" i="1" dirty="0" err="1"/>
              <a:t>log˘usalik</a:t>
            </a:r>
            <a:r>
              <a:rPr lang="en-US" dirty="0"/>
              <a:t> is served to the postpartum woman to increase milk production. </a:t>
            </a:r>
          </a:p>
          <a:p>
            <a:pPr>
              <a:lnSpc>
                <a:spcPct val="90000"/>
              </a:lnSpc>
            </a:pPr>
            <a:r>
              <a:rPr lang="en-US" dirty="0"/>
              <a:t>Breastfeeding women drink hot soups and other fluids such as milk.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667000"/>
            <a:ext cx="8534400" cy="3810000"/>
          </a:xfrm>
        </p:spPr>
        <p:txBody>
          <a:bodyPr/>
          <a:lstStyle/>
          <a:p>
            <a:pPr>
              <a:lnSpc>
                <a:spcPct val="90000"/>
              </a:lnSpc>
            </a:pPr>
            <a:r>
              <a:rPr lang="en-US" dirty="0"/>
              <a:t>At birth, a small blue bead called a </a:t>
            </a:r>
            <a:r>
              <a:rPr lang="en-US" b="1" i="1" dirty="0" err="1"/>
              <a:t>nazar</a:t>
            </a:r>
            <a:r>
              <a:rPr lang="en-US" dirty="0"/>
              <a:t> </a:t>
            </a:r>
            <a:r>
              <a:rPr lang="en-US" b="1" i="1" dirty="0" err="1"/>
              <a:t>boncuk</a:t>
            </a:r>
            <a:r>
              <a:rPr lang="en-US" dirty="0"/>
              <a:t>, believed to protect the child from the “evil eye,” is usually placed on the child’s left shoulder. </a:t>
            </a:r>
          </a:p>
          <a:p>
            <a:pPr>
              <a:lnSpc>
                <a:spcPct val="90000"/>
              </a:lnSpc>
            </a:pPr>
            <a:r>
              <a:rPr lang="en-US" dirty="0"/>
              <a:t>Other traditional practices include placing iron under the baby’s mattress to protect against anemia, tying a yellow ribbon to the crib to ward against jaundice, and placing a red bow on the crib to distract any envy or negativity.</a:t>
            </a:r>
          </a:p>
          <a:p>
            <a:pPr>
              <a:lnSpc>
                <a:spcPct val="90000"/>
              </a:lnSpc>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667000"/>
            <a:ext cx="8331200" cy="3810000"/>
          </a:xfrm>
        </p:spPr>
        <p:txBody>
          <a:bodyPr/>
          <a:lstStyle/>
          <a:p>
            <a:pPr>
              <a:lnSpc>
                <a:spcPct val="90000"/>
              </a:lnSpc>
            </a:pPr>
            <a:r>
              <a:rPr lang="en-US" dirty="0"/>
              <a:t>Practices used to make childbirth easier include unlocking places that are open, untying the woman's hair ribbons, unbuttoning buttons, standing straight and turning so the child will move, drinking water that has been prayed over by religious leaders, enclosing the woman around her waist and rocking her three times, and putting her in a blanket and rocking her three times.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Pregnancy and Childbearing Practices</a:t>
            </a:r>
          </a:p>
        </p:txBody>
      </p:sp>
      <p:sp>
        <p:nvSpPr>
          <p:cNvPr id="29699" name="Rectangle 3"/>
          <p:cNvSpPr>
            <a:spLocks noGrp="1" noChangeArrowheads="1"/>
          </p:cNvSpPr>
          <p:nvPr>
            <p:ph type="body" idx="1"/>
          </p:nvPr>
        </p:nvSpPr>
        <p:spPr>
          <a:xfrm>
            <a:off x="457200" y="2743200"/>
            <a:ext cx="8331200" cy="3581400"/>
          </a:xfrm>
        </p:spPr>
        <p:txBody>
          <a:bodyPr/>
          <a:lstStyle/>
          <a:p>
            <a:pPr>
              <a:lnSpc>
                <a:spcPct val="90000"/>
              </a:lnSpc>
            </a:pPr>
            <a:r>
              <a:rPr lang="en-US" dirty="0"/>
              <a:t>Water is not given to a newborn infant until the call to prayer has been announced three times; otherwise, the infant will have bad breath.</a:t>
            </a:r>
          </a:p>
          <a:p>
            <a:pPr>
              <a:lnSpc>
                <a:spcPct val="90000"/>
              </a:lnSpc>
            </a:pPr>
            <a:r>
              <a:rPr lang="en-US" dirty="0"/>
              <a:t>At the end of the 40 days, she returns to normal life. </a:t>
            </a:r>
          </a:p>
          <a:p>
            <a:pPr>
              <a:lnSpc>
                <a:spcPct val="90000"/>
              </a:lnSpc>
            </a:pPr>
            <a:r>
              <a:rPr lang="en-US" dirty="0"/>
              <a:t>She is bathed with abundant water and prayers are read.</a:t>
            </a:r>
          </a:p>
          <a:p>
            <a:pPr>
              <a:lnSpc>
                <a:spcPct val="90000"/>
              </a:lnSpc>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err="1">
                <a:solidFill>
                  <a:schemeClr val="bg1"/>
                </a:solidFill>
              </a:rPr>
              <a:t>ClickerCheck</a:t>
            </a:r>
            <a:endParaRPr lang="en-US" b="0" dirty="0">
              <a:solidFill>
                <a:schemeClr val="bg1"/>
              </a:solidFill>
            </a:endParaRPr>
          </a:p>
        </p:txBody>
      </p:sp>
      <p:sp>
        <p:nvSpPr>
          <p:cNvPr id="3" name="Content Placeholder 2"/>
          <p:cNvSpPr>
            <a:spLocks noGrp="1"/>
          </p:cNvSpPr>
          <p:nvPr>
            <p:ph idx="1"/>
          </p:nvPr>
        </p:nvSpPr>
        <p:spPr/>
        <p:txBody>
          <a:bodyPr/>
          <a:lstStyle/>
          <a:p>
            <a:pPr>
              <a:buNone/>
            </a:pPr>
            <a:r>
              <a:rPr lang="en-US" dirty="0"/>
              <a:t>The home health nurse found an iron under the mattress of a two month old baby. The iron prevents the baby from </a:t>
            </a:r>
          </a:p>
          <a:p>
            <a:pPr marL="514350" indent="-514350">
              <a:buAutoNum type="alphaLcPeriod"/>
            </a:pPr>
            <a:r>
              <a:rPr lang="en-US" dirty="0"/>
              <a:t>The evil eye.</a:t>
            </a:r>
          </a:p>
          <a:p>
            <a:pPr marL="514350" indent="-514350">
              <a:buAutoNum type="alphaLcPeriod"/>
            </a:pPr>
            <a:r>
              <a:rPr lang="en-US" dirty="0"/>
              <a:t>Thalassemia.</a:t>
            </a:r>
          </a:p>
          <a:p>
            <a:pPr marL="514350" indent="-514350">
              <a:buAutoNum type="alphaLcPeriod"/>
            </a:pPr>
            <a:r>
              <a:rPr lang="en-US" dirty="0"/>
              <a:t>Anemia. </a:t>
            </a:r>
          </a:p>
          <a:p>
            <a:pPr marL="514350" indent="-514350">
              <a:buAutoNum type="alphaLcPeriod"/>
            </a:pPr>
            <a:r>
              <a:rPr lang="en-US" dirty="0"/>
              <a:t>Jaundice.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Correct Answer</a:t>
            </a:r>
          </a:p>
        </p:txBody>
      </p:sp>
      <p:sp>
        <p:nvSpPr>
          <p:cNvPr id="3" name="Content Placeholder 2"/>
          <p:cNvSpPr>
            <a:spLocks noGrp="1"/>
          </p:cNvSpPr>
          <p:nvPr>
            <p:ph idx="1"/>
          </p:nvPr>
        </p:nvSpPr>
        <p:spPr/>
        <p:txBody>
          <a:bodyPr/>
          <a:lstStyle/>
          <a:p>
            <a:pPr>
              <a:buNone/>
            </a:pPr>
            <a:r>
              <a:rPr lang="en-US" dirty="0"/>
              <a:t>Correct answer: C</a:t>
            </a:r>
          </a:p>
          <a:p>
            <a:pPr>
              <a:buNone/>
            </a:pPr>
            <a:r>
              <a:rPr lang="en-US" dirty="0"/>
              <a:t>Placing an iron under the baby’s mattress prevents anemia.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cs typeface="Arial" charset="0"/>
              </a:rPr>
              <a:t>Death Rituals</a:t>
            </a:r>
          </a:p>
        </p:txBody>
      </p:sp>
      <p:sp>
        <p:nvSpPr>
          <p:cNvPr id="34819" name="Rectangle 3"/>
          <p:cNvSpPr>
            <a:spLocks noGrp="1" noChangeArrowheads="1"/>
          </p:cNvSpPr>
          <p:nvPr>
            <p:ph type="body" idx="1"/>
          </p:nvPr>
        </p:nvSpPr>
        <p:spPr>
          <a:xfrm>
            <a:off x="457200" y="2514600"/>
            <a:ext cx="8331200" cy="3562350"/>
          </a:xfrm>
        </p:spPr>
        <p:txBody>
          <a:bodyPr/>
          <a:lstStyle/>
          <a:p>
            <a:r>
              <a:rPr lang="en-US" dirty="0"/>
              <a:t>When death occurs, the deceased individual's next of kin cry in the most natural manner. </a:t>
            </a:r>
          </a:p>
          <a:p>
            <a:r>
              <a:rPr lang="en-US" dirty="0"/>
              <a:t>Neighbors who hear about the death gather at the home of the deceased to share in the suffering of the next of kin, to console them, and to help with the initial preparations. </a:t>
            </a:r>
          </a:p>
          <a:p>
            <a:r>
              <a:rPr lang="en-US" dirty="0"/>
              <a:t>Having prayers said is a common practice.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371600"/>
            <a:ext cx="8001000" cy="762000"/>
          </a:xfrm>
        </p:spPr>
        <p:txBody>
          <a:bodyPr/>
          <a:lstStyle/>
          <a:p>
            <a:r>
              <a:rPr lang="en-US" dirty="0"/>
              <a:t>Communication</a:t>
            </a:r>
          </a:p>
        </p:txBody>
      </p:sp>
      <p:sp>
        <p:nvSpPr>
          <p:cNvPr id="8195" name="Content Placeholder 2"/>
          <p:cNvSpPr>
            <a:spLocks noGrp="1"/>
          </p:cNvSpPr>
          <p:nvPr>
            <p:ph idx="1"/>
          </p:nvPr>
        </p:nvSpPr>
        <p:spPr>
          <a:xfrm>
            <a:off x="457200" y="2286000"/>
            <a:ext cx="7950200" cy="4038600"/>
          </a:xfrm>
        </p:spPr>
        <p:txBody>
          <a:bodyPr/>
          <a:lstStyle/>
          <a:p>
            <a:r>
              <a:rPr lang="en-US" dirty="0"/>
              <a:t>The Turkish language does not distinguish gender pronouns (</a:t>
            </a:r>
            <a:r>
              <a:rPr lang="en-US" dirty="0" err="1"/>
              <a:t>ie</a:t>
            </a:r>
            <a:r>
              <a:rPr lang="en-US" dirty="0"/>
              <a:t>, “he” from “she” or “her” from “his.”) Therefore, Turks when learning English may inadvertently confuse these pronouns.</a:t>
            </a:r>
          </a:p>
          <a:p>
            <a:r>
              <a:rPr lang="en-US" dirty="0"/>
              <a:t>Turkish distinguishes a formal from an informal “you,” signifying the importance of status in Turkish society.</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cs typeface="Arial" charset="0"/>
              </a:rPr>
              <a:t>Death Rituals</a:t>
            </a:r>
          </a:p>
        </p:txBody>
      </p:sp>
      <p:sp>
        <p:nvSpPr>
          <p:cNvPr id="34819" name="Rectangle 3"/>
          <p:cNvSpPr>
            <a:spLocks noGrp="1" noChangeArrowheads="1"/>
          </p:cNvSpPr>
          <p:nvPr>
            <p:ph type="body" idx="1"/>
          </p:nvPr>
        </p:nvSpPr>
        <p:spPr>
          <a:xfrm>
            <a:off x="457200" y="2514600"/>
            <a:ext cx="8331200" cy="3562350"/>
          </a:xfrm>
        </p:spPr>
        <p:txBody>
          <a:bodyPr/>
          <a:lstStyle/>
          <a:p>
            <a:r>
              <a:rPr lang="en-US" sz="3200" dirty="0"/>
              <a:t>Turkish Muslims do not generally practice cremation because the body must remain whole. </a:t>
            </a:r>
          </a:p>
          <a:p>
            <a:r>
              <a:rPr lang="en-US" sz="3200" dirty="0"/>
              <a:t>Frequently, the body is displayed in the home for a day or two; it is then placed in a coffin and taken to the </a:t>
            </a:r>
            <a:r>
              <a:rPr lang="en-US" sz="3200" i="1" dirty="0" err="1"/>
              <a:t>cami</a:t>
            </a:r>
            <a:r>
              <a:rPr lang="en-US" sz="3200" dirty="0"/>
              <a:t> (mosque) to be visited primarily by men. </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cs typeface="Arial" charset="0"/>
              </a:rPr>
              <a:t>Death Rituals</a:t>
            </a:r>
          </a:p>
        </p:txBody>
      </p:sp>
      <p:sp>
        <p:nvSpPr>
          <p:cNvPr id="34819" name="Rectangle 3"/>
          <p:cNvSpPr>
            <a:spLocks noGrp="1" noChangeArrowheads="1"/>
          </p:cNvSpPr>
          <p:nvPr>
            <p:ph type="body" idx="1"/>
          </p:nvPr>
        </p:nvSpPr>
        <p:spPr>
          <a:xfrm>
            <a:off x="457200" y="2209800"/>
            <a:ext cx="8331200" cy="3867150"/>
          </a:xfrm>
        </p:spPr>
        <p:txBody>
          <a:bodyPr/>
          <a:lstStyle/>
          <a:p>
            <a:r>
              <a:rPr lang="en-US" dirty="0"/>
              <a:t>Preparations for burial include three important procedures: bathing, wrapping in a shroud, and funeral prayers said outside a mosque. </a:t>
            </a:r>
          </a:p>
          <a:p>
            <a:r>
              <a:rPr lang="en-US" dirty="0"/>
              <a:t>If someone dies in the morning, they are buried after the mid-afternoon prayers; those who die during the night are buried in the morning. </a:t>
            </a:r>
          </a:p>
          <a:p>
            <a:r>
              <a:rPr lang="en-US" dirty="0"/>
              <a:t>The funeral may be delayed for distant relatives.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95400"/>
            <a:ext cx="8153400" cy="1143000"/>
          </a:xfrm>
        </p:spPr>
        <p:txBody>
          <a:bodyPr/>
          <a:lstStyle/>
          <a:p>
            <a:pPr algn="ctr"/>
            <a:r>
              <a:rPr lang="en-US" b="0" dirty="0">
                <a:solidFill>
                  <a:schemeClr val="bg1"/>
                </a:solidFill>
                <a:cs typeface="Arial" charset="0"/>
              </a:rPr>
              <a:t>Death Rituals</a:t>
            </a:r>
          </a:p>
        </p:txBody>
      </p:sp>
      <p:sp>
        <p:nvSpPr>
          <p:cNvPr id="34819" name="Rectangle 3"/>
          <p:cNvSpPr>
            <a:spLocks noGrp="1" noChangeArrowheads="1"/>
          </p:cNvSpPr>
          <p:nvPr>
            <p:ph type="body" idx="1"/>
          </p:nvPr>
        </p:nvSpPr>
        <p:spPr>
          <a:xfrm>
            <a:off x="304800" y="2057400"/>
            <a:ext cx="8610600" cy="4019550"/>
          </a:xfrm>
        </p:spPr>
        <p:txBody>
          <a:bodyPr/>
          <a:lstStyle/>
          <a:p>
            <a:r>
              <a:rPr lang="en-US" dirty="0"/>
              <a:t>Common rituals after death are closing the eyes of the deceased, tying the chin, turning the head towards Mecca, putting the feet next to each other, putting the hands together on the abdomen, and removing clothing. </a:t>
            </a:r>
          </a:p>
          <a:p>
            <a:r>
              <a:rPr lang="en-US" dirty="0"/>
              <a:t>In some places the bed is changed; a knife, iron or other metal object is placed on the abdomen of the deceased; the Koran is read at the head of the deceased.</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447800"/>
            <a:ext cx="8153400" cy="990600"/>
          </a:xfrm>
        </p:spPr>
        <p:txBody>
          <a:bodyPr/>
          <a:lstStyle/>
          <a:p>
            <a:pPr algn="ctr"/>
            <a:r>
              <a:rPr lang="en-US" b="0" dirty="0">
                <a:solidFill>
                  <a:schemeClr val="bg1"/>
                </a:solidFill>
                <a:cs typeface="Arial" charset="0"/>
              </a:rPr>
              <a:t>Death Rituals</a:t>
            </a:r>
          </a:p>
        </p:txBody>
      </p:sp>
      <p:sp>
        <p:nvSpPr>
          <p:cNvPr id="34819" name="Rectangle 3"/>
          <p:cNvSpPr>
            <a:spLocks noGrp="1" noChangeArrowheads="1"/>
          </p:cNvSpPr>
          <p:nvPr>
            <p:ph type="body" idx="1"/>
          </p:nvPr>
        </p:nvSpPr>
        <p:spPr>
          <a:xfrm>
            <a:off x="304800" y="2209800"/>
            <a:ext cx="8534400" cy="3867150"/>
          </a:xfrm>
        </p:spPr>
        <p:txBody>
          <a:bodyPr/>
          <a:lstStyle/>
          <a:p>
            <a:r>
              <a:rPr lang="en-US" dirty="0"/>
              <a:t>After the burial, a meal honors the deceased, which signifies moving the deceased into the afterlife. </a:t>
            </a:r>
          </a:p>
          <a:p>
            <a:r>
              <a:rPr lang="en-US" dirty="0"/>
              <a:t>If these rituals are not completed, the spirit of the deceased will be left behind.</a:t>
            </a:r>
          </a:p>
          <a:p>
            <a:r>
              <a:rPr lang="en-US" dirty="0"/>
              <a:t>The traditional mourning period is 40 days, during which time traditional women may wear black clothes or a black scarf.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371600"/>
            <a:ext cx="8153400" cy="762000"/>
          </a:xfrm>
        </p:spPr>
        <p:txBody>
          <a:bodyPr/>
          <a:lstStyle/>
          <a:p>
            <a:pPr algn="ctr"/>
            <a:r>
              <a:rPr lang="en-US" b="0" dirty="0">
                <a:solidFill>
                  <a:schemeClr val="bg1"/>
                </a:solidFill>
                <a:cs typeface="Arial" charset="0"/>
              </a:rPr>
              <a:t>Death Rituals</a:t>
            </a:r>
          </a:p>
        </p:txBody>
      </p:sp>
      <p:sp>
        <p:nvSpPr>
          <p:cNvPr id="34819" name="Rectangle 3"/>
          <p:cNvSpPr>
            <a:spLocks noGrp="1" noChangeArrowheads="1"/>
          </p:cNvSpPr>
          <p:nvPr>
            <p:ph type="body" idx="1"/>
          </p:nvPr>
        </p:nvSpPr>
        <p:spPr>
          <a:xfrm>
            <a:off x="457200" y="2133600"/>
            <a:ext cx="8331200" cy="3943350"/>
          </a:xfrm>
        </p:spPr>
        <p:txBody>
          <a:bodyPr/>
          <a:lstStyle/>
          <a:p>
            <a:r>
              <a:rPr lang="en-US" dirty="0"/>
              <a:t>Although Muslim Turks believe in the afterlife, death is always an occasion of great mourning. </a:t>
            </a:r>
          </a:p>
          <a:p>
            <a:r>
              <a:rPr lang="en-US" dirty="0"/>
              <a:t>An expression of sympathy to one who has just lost someone to death is </a:t>
            </a:r>
            <a:r>
              <a:rPr lang="en-US" dirty="0" err="1"/>
              <a:t>Basiniz</a:t>
            </a:r>
            <a:r>
              <a:rPr lang="en-US" dirty="0"/>
              <a:t> sag˘ </a:t>
            </a:r>
            <a:r>
              <a:rPr lang="en-US" dirty="0" err="1"/>
              <a:t>olsun</a:t>
            </a:r>
            <a:r>
              <a:rPr lang="en-US" dirty="0"/>
              <a:t> (may your head be healthy), hoping that one is not overwhelmed with grief. </a:t>
            </a:r>
          </a:p>
          <a:p>
            <a:r>
              <a:rPr lang="en-US" dirty="0"/>
              <a:t>Mourning is the most important and careful behavior after a death occurs.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1295400"/>
            <a:ext cx="8077200" cy="838200"/>
          </a:xfrm>
        </p:spPr>
        <p:txBody>
          <a:bodyPr/>
          <a:lstStyle/>
          <a:p>
            <a:pPr algn="ctr"/>
            <a:r>
              <a:rPr lang="en-US" b="0" dirty="0">
                <a:solidFill>
                  <a:schemeClr val="bg1"/>
                </a:solidFill>
              </a:rPr>
              <a:t>Spirituality</a:t>
            </a:r>
          </a:p>
        </p:txBody>
      </p:sp>
      <p:sp>
        <p:nvSpPr>
          <p:cNvPr id="38915" name="Content Placeholder 2"/>
          <p:cNvSpPr>
            <a:spLocks noGrp="1"/>
          </p:cNvSpPr>
          <p:nvPr>
            <p:ph idx="1"/>
          </p:nvPr>
        </p:nvSpPr>
        <p:spPr>
          <a:xfrm>
            <a:off x="533400" y="2133600"/>
            <a:ext cx="8026400" cy="3790950"/>
          </a:xfrm>
        </p:spPr>
        <p:txBody>
          <a:bodyPr/>
          <a:lstStyle/>
          <a:p>
            <a:r>
              <a:rPr lang="en-US" dirty="0"/>
              <a:t>Ninety-eight percent of Turks are Muslim, but freedom of religion is mandated by the Turkish secular state.</a:t>
            </a:r>
          </a:p>
          <a:p>
            <a:r>
              <a:rPr lang="en-US" dirty="0"/>
              <a:t>Most are Sunni Muslims, with a minority from the </a:t>
            </a:r>
            <a:r>
              <a:rPr lang="en-US" dirty="0" err="1"/>
              <a:t>Alevi</a:t>
            </a:r>
            <a:r>
              <a:rPr lang="en-US" dirty="0"/>
              <a:t> Muslim group. </a:t>
            </a:r>
          </a:p>
          <a:p>
            <a:r>
              <a:rPr lang="en-US" dirty="0"/>
              <a:t>Other religious minority groups include Jews (mostly Sephardic) and Christians.</a:t>
            </a:r>
          </a:p>
          <a:p>
            <a:endParaRPr lang="en-US"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371600"/>
            <a:ext cx="7924800" cy="762000"/>
          </a:xfrm>
        </p:spPr>
        <p:txBody>
          <a:bodyPr/>
          <a:lstStyle/>
          <a:p>
            <a:pPr algn="ctr"/>
            <a:r>
              <a:rPr lang="en-US" b="0" dirty="0">
                <a:solidFill>
                  <a:schemeClr val="bg1"/>
                </a:solidFill>
              </a:rPr>
              <a:t>Spirituality</a:t>
            </a:r>
          </a:p>
        </p:txBody>
      </p:sp>
      <p:sp>
        <p:nvSpPr>
          <p:cNvPr id="38915" name="Content Placeholder 2"/>
          <p:cNvSpPr>
            <a:spLocks noGrp="1"/>
          </p:cNvSpPr>
          <p:nvPr>
            <p:ph idx="1"/>
          </p:nvPr>
        </p:nvSpPr>
        <p:spPr>
          <a:xfrm>
            <a:off x="381000" y="1981200"/>
            <a:ext cx="8178800" cy="3943350"/>
          </a:xfrm>
        </p:spPr>
        <p:txBody>
          <a:bodyPr/>
          <a:lstStyle/>
          <a:p>
            <a:r>
              <a:rPr lang="en-US" dirty="0"/>
              <a:t>Traditional prayer is practiced five times each day and can take place anywhere, as long as one is facing the holy city of Mecca. </a:t>
            </a:r>
          </a:p>
          <a:p>
            <a:r>
              <a:rPr lang="en-US" dirty="0"/>
              <a:t>A special small rug, called </a:t>
            </a:r>
            <a:r>
              <a:rPr lang="en-US" i="1" dirty="0" err="1"/>
              <a:t>seccade</a:t>
            </a:r>
            <a:r>
              <a:rPr lang="en-US" dirty="0"/>
              <a:t>, is used for praying. </a:t>
            </a:r>
          </a:p>
          <a:p>
            <a:r>
              <a:rPr lang="en-US" dirty="0"/>
              <a:t>When entering the </a:t>
            </a:r>
            <a:r>
              <a:rPr lang="en-US" i="1" dirty="0" err="1"/>
              <a:t>cami</a:t>
            </a:r>
            <a:r>
              <a:rPr lang="en-US" dirty="0"/>
              <a:t>, shoes are always removed and women must cover their heads. </a:t>
            </a:r>
          </a:p>
          <a:p>
            <a:r>
              <a:rPr lang="en-US" dirty="0"/>
              <a:t>Men and women go to separate parts of the </a:t>
            </a:r>
            <a:r>
              <a:rPr lang="en-US" i="1" dirty="0" err="1"/>
              <a:t>cami</a:t>
            </a:r>
            <a:r>
              <a:rPr lang="en-US" dirty="0"/>
              <a:t> for prayer. </a:t>
            </a:r>
          </a:p>
          <a:p>
            <a:endParaRPr lang="en-US"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1371600"/>
            <a:ext cx="8077200" cy="762000"/>
          </a:xfrm>
        </p:spPr>
        <p:txBody>
          <a:bodyPr/>
          <a:lstStyle/>
          <a:p>
            <a:pPr algn="ctr"/>
            <a:r>
              <a:rPr lang="en-US" b="0" dirty="0">
                <a:solidFill>
                  <a:schemeClr val="bg1"/>
                </a:solidFill>
              </a:rPr>
              <a:t>Spirituality</a:t>
            </a:r>
          </a:p>
        </p:txBody>
      </p:sp>
      <p:sp>
        <p:nvSpPr>
          <p:cNvPr id="38915" name="Content Placeholder 2"/>
          <p:cNvSpPr>
            <a:spLocks noGrp="1"/>
          </p:cNvSpPr>
          <p:nvPr>
            <p:ph idx="1"/>
          </p:nvPr>
        </p:nvSpPr>
        <p:spPr>
          <a:xfrm>
            <a:off x="381000" y="2133600"/>
            <a:ext cx="8178800" cy="3886200"/>
          </a:xfrm>
        </p:spPr>
        <p:txBody>
          <a:bodyPr/>
          <a:lstStyle/>
          <a:p>
            <a:r>
              <a:rPr lang="en-US" dirty="0"/>
              <a:t>One prepares for prayer by ritual cleansing called </a:t>
            </a:r>
            <a:r>
              <a:rPr lang="en-US" i="1" dirty="0" err="1"/>
              <a:t>abdest</a:t>
            </a:r>
            <a:r>
              <a:rPr lang="en-US" dirty="0"/>
              <a:t>, which, at minimum, includes washing the face, ears, nostrils, neck, hands to the elbow, and feet and legs to the knee, three times each.</a:t>
            </a:r>
          </a:p>
          <a:p>
            <a:r>
              <a:rPr lang="en-US" dirty="0"/>
              <a:t>A woman does not enter into a religious activity unless she is ritually pure: women who are menstruating or who have recently given birth are excluded.</a:t>
            </a:r>
          </a:p>
          <a:p>
            <a:endParaRPr lang="en-US"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371600"/>
            <a:ext cx="8001000" cy="762000"/>
          </a:xfrm>
        </p:spPr>
        <p:txBody>
          <a:bodyPr/>
          <a:lstStyle/>
          <a:p>
            <a:pPr algn="ctr"/>
            <a:r>
              <a:rPr lang="en-US" b="0" dirty="0">
                <a:solidFill>
                  <a:schemeClr val="bg1"/>
                </a:solidFill>
              </a:rPr>
              <a:t>Spirituality</a:t>
            </a:r>
          </a:p>
        </p:txBody>
      </p:sp>
      <p:sp>
        <p:nvSpPr>
          <p:cNvPr id="38915" name="Content Placeholder 2"/>
          <p:cNvSpPr>
            <a:spLocks noGrp="1"/>
          </p:cNvSpPr>
          <p:nvPr>
            <p:ph idx="1"/>
          </p:nvPr>
        </p:nvSpPr>
        <p:spPr>
          <a:xfrm>
            <a:off x="533400" y="2057400"/>
            <a:ext cx="8026400" cy="3867150"/>
          </a:xfrm>
        </p:spPr>
        <p:txBody>
          <a:bodyPr/>
          <a:lstStyle/>
          <a:p>
            <a:r>
              <a:rPr lang="en-US" dirty="0"/>
              <a:t>Turks rely on their religious beliefs and practices and their family and friends for strength and meaning in life. </a:t>
            </a:r>
          </a:p>
          <a:p>
            <a:r>
              <a:rPr lang="en-US" dirty="0"/>
              <a:t>Spiritual leaders or healers are sought most often for assistance with relationship or emotional problems and, less frequently, for physical problems.</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457200" y="2438400"/>
            <a:ext cx="8331200" cy="3790950"/>
          </a:xfrm>
        </p:spPr>
        <p:txBody>
          <a:bodyPr/>
          <a:lstStyle/>
          <a:p>
            <a:r>
              <a:rPr lang="en-US" dirty="0"/>
              <a:t>Most Turks rely on Western medicine and highly trained professionals for health and curative care. However, remnants of traditional beliefs continue to have an impact on health-care practices. </a:t>
            </a:r>
          </a:p>
          <a:p>
            <a:r>
              <a:rPr lang="en-US" dirty="0"/>
              <a:t>A common explanation for the cause of illness is an imbalance of hot and cold. For example, diarrhea is thought to come from too much cold or heat; pneumonia results from extreme cold.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95400"/>
            <a:ext cx="7924800" cy="838200"/>
          </a:xfrm>
        </p:spPr>
        <p:txBody>
          <a:bodyPr/>
          <a:lstStyle/>
          <a:p>
            <a:r>
              <a:rPr lang="en-US" dirty="0"/>
              <a:t>Communication</a:t>
            </a:r>
          </a:p>
        </p:txBody>
      </p:sp>
      <p:sp>
        <p:nvSpPr>
          <p:cNvPr id="8195" name="Content Placeholder 2"/>
          <p:cNvSpPr>
            <a:spLocks noGrp="1"/>
          </p:cNvSpPr>
          <p:nvPr>
            <p:ph idx="1"/>
          </p:nvPr>
        </p:nvSpPr>
        <p:spPr>
          <a:xfrm>
            <a:off x="457200" y="2133600"/>
            <a:ext cx="8102600" cy="3810000"/>
          </a:xfrm>
        </p:spPr>
        <p:txBody>
          <a:bodyPr/>
          <a:lstStyle/>
          <a:p>
            <a:r>
              <a:rPr lang="en-US" sz="2800" dirty="0"/>
              <a:t>Speaking in loud voices is common; this does not always signify anger but rather excitement or deep involvement in a discussion. </a:t>
            </a:r>
          </a:p>
          <a:p>
            <a:r>
              <a:rPr lang="en-US" sz="2800" dirty="0"/>
              <a:t>More than one person may speak at the same time or interrupt another person; this is not necessarily considered rude. </a:t>
            </a:r>
          </a:p>
          <a:p>
            <a:r>
              <a:rPr lang="en-US" sz="2800" dirty="0"/>
              <a:t>However, someone of lower status should not interrupt someone of higher status.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457200" y="2667000"/>
            <a:ext cx="8331200" cy="3562350"/>
          </a:xfrm>
        </p:spPr>
        <p:txBody>
          <a:bodyPr/>
          <a:lstStyle/>
          <a:p>
            <a:r>
              <a:rPr lang="en-US" dirty="0"/>
              <a:t>Terminally ill clients are generally not told the severity of their conditions. </a:t>
            </a:r>
          </a:p>
          <a:p>
            <a:r>
              <a:rPr lang="en-US" dirty="0"/>
              <a:t>Informing a client of a terminal illness may take away the hope, motivation, and energy that should be directed toward healing, or it may cause the client additional anxiety related to the fear of dying and concern about those being left behind.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447800"/>
            <a:ext cx="8153400" cy="7620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457200" y="2209800"/>
            <a:ext cx="8331200" cy="4019550"/>
          </a:xfrm>
        </p:spPr>
        <p:txBody>
          <a:bodyPr/>
          <a:lstStyle/>
          <a:p>
            <a:r>
              <a:rPr lang="en-US" dirty="0"/>
              <a:t>In general, women are responsible for the actual care taking of the ill and the elderly in the home. </a:t>
            </a:r>
          </a:p>
          <a:p>
            <a:r>
              <a:rPr lang="en-US" dirty="0"/>
              <a:t>In traditional households, the mother-in-law or father-in-law, depending on who controls the finances in the family, makes decisions about going to the physician. </a:t>
            </a:r>
          </a:p>
          <a:p>
            <a:r>
              <a:rPr lang="en-US" dirty="0"/>
              <a:t>The person who is respected as the most educated has primary input into decisions about health care.</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371600"/>
            <a:ext cx="8153400" cy="10668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457200" y="1981200"/>
            <a:ext cx="8458200" cy="4248150"/>
          </a:xfrm>
        </p:spPr>
        <p:txBody>
          <a:bodyPr/>
          <a:lstStyle/>
          <a:p>
            <a:r>
              <a:rPr lang="en-US" sz="3200" dirty="0" err="1"/>
              <a:t>Türkiye</a:t>
            </a:r>
            <a:r>
              <a:rPr lang="en-US" sz="3200" dirty="0"/>
              <a:t> has one of the highest rates of consumption of over-the-counter antibiotics and painkillers; aspirin is commonly used as a panacea for a variety of ailments, including gastric upset. </a:t>
            </a:r>
          </a:p>
          <a:p>
            <a:r>
              <a:rPr lang="en-US" sz="3200" dirty="0"/>
              <a:t>Turks commonly consult a pharmacist before visiting a physician.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295400"/>
            <a:ext cx="8153400" cy="7620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304800" y="1905000"/>
            <a:ext cx="8534400" cy="4495800"/>
          </a:xfrm>
        </p:spPr>
        <p:txBody>
          <a:bodyPr/>
          <a:lstStyle/>
          <a:p>
            <a:r>
              <a:rPr lang="en-US" dirty="0"/>
              <a:t>Using rubbing alcohol or a wet cloth to bring down a fever and warming the back to treat coughing. </a:t>
            </a:r>
          </a:p>
          <a:p>
            <a:r>
              <a:rPr lang="en-US" dirty="0" err="1"/>
              <a:t>Türkiye</a:t>
            </a:r>
            <a:r>
              <a:rPr lang="en-US" dirty="0"/>
              <a:t> encourages health tourism at their 1500 thermal spas, which are frequented for treating conditions, such as rheumatism, respiratory and digestive problems, diabetes, skin conditions, gallstones, female diseases, kidney and heart conditions, nerves, obesity, and </a:t>
            </a:r>
            <a:r>
              <a:rPr lang="en-US" dirty="0" err="1"/>
              <a:t>hyperlipidemia</a:t>
            </a:r>
            <a:r>
              <a:rPr lang="en-US" dirty="0"/>
              <a:t>. </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371600"/>
            <a:ext cx="8153400" cy="10668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304800" y="1981200"/>
            <a:ext cx="8686800" cy="4248150"/>
          </a:xfrm>
        </p:spPr>
        <p:txBody>
          <a:bodyPr/>
          <a:lstStyle/>
          <a:p>
            <a:r>
              <a:rPr lang="en-US" i="1" dirty="0"/>
              <a:t> </a:t>
            </a:r>
            <a:r>
              <a:rPr lang="en-US" dirty="0"/>
              <a:t>The concept of the “evil eye” is prevalent.</a:t>
            </a:r>
          </a:p>
          <a:p>
            <a:r>
              <a:rPr lang="en-US" dirty="0"/>
              <a:t> Speaking too well of one’s health may incur misfortune through others’ envy or </a:t>
            </a:r>
            <a:r>
              <a:rPr lang="en-US" b="1" i="1" dirty="0" err="1"/>
              <a:t>nazar</a:t>
            </a:r>
            <a:r>
              <a:rPr lang="en-US" dirty="0"/>
              <a:t>. </a:t>
            </a:r>
          </a:p>
          <a:p>
            <a:r>
              <a:rPr lang="en-US" dirty="0"/>
              <a:t>Cologne is sprinkled on the hands of guests before and after eating to provide cleanliness and a fresh lemon scent. </a:t>
            </a:r>
          </a:p>
          <a:p>
            <a:r>
              <a:rPr lang="en-US" dirty="0"/>
              <a:t>Inhaling from a cloth or handkerchief doused with cologne may be used for relief from motion sickness.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457200" y="2667000"/>
            <a:ext cx="8331200" cy="3562350"/>
          </a:xfrm>
        </p:spPr>
        <p:txBody>
          <a:bodyPr/>
          <a:lstStyle/>
          <a:p>
            <a:r>
              <a:rPr lang="en-US" sz="3200" dirty="0"/>
              <a:t>Turkish culture allows freedom to express pain, either through emotional outbursts or through verbal complaints.</a:t>
            </a:r>
          </a:p>
          <a:p>
            <a:r>
              <a:rPr lang="en-US" sz="3200" dirty="0"/>
              <a:t>Although stigma is attached to mental illness, many families seek treatment or care for the client at home. </a:t>
            </a:r>
          </a:p>
          <a:p>
            <a:pPr>
              <a:buNone/>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371600"/>
            <a:ext cx="8153400" cy="10668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457200" y="2209800"/>
            <a:ext cx="8331200" cy="4019550"/>
          </a:xfrm>
        </p:spPr>
        <p:txBody>
          <a:bodyPr/>
          <a:lstStyle/>
          <a:p>
            <a:r>
              <a:rPr lang="en-US" sz="3200" dirty="0"/>
              <a:t>Seriously ill people are expected to conserve their energy to allow their minds and bodies to fight their illnesses; thus, reducing their energy expenditure. </a:t>
            </a:r>
          </a:p>
          <a:p>
            <a:r>
              <a:rPr lang="en-US" sz="3200" dirty="0"/>
              <a:t>During hospitalization, </a:t>
            </a:r>
            <a:r>
              <a:rPr lang="en-US" sz="3200" i="1" dirty="0" err="1"/>
              <a:t>refakatçí</a:t>
            </a:r>
            <a:r>
              <a:rPr lang="en-US" sz="3200" dirty="0"/>
              <a:t> refers to the person who stays overnight with the client, providing emotional and physical support and comfort.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295400"/>
            <a:ext cx="8153400" cy="1143000"/>
          </a:xfrm>
        </p:spPr>
        <p:txBody>
          <a:bodyPr/>
          <a:lstStyle/>
          <a:p>
            <a:pPr algn="ctr"/>
            <a:r>
              <a:rPr lang="en-US" b="0" dirty="0">
                <a:solidFill>
                  <a:schemeClr val="bg1"/>
                </a:solidFill>
              </a:rPr>
              <a:t>Health-care Practices</a:t>
            </a:r>
          </a:p>
        </p:txBody>
      </p:sp>
      <p:sp>
        <p:nvSpPr>
          <p:cNvPr id="40963" name="Rectangle 3"/>
          <p:cNvSpPr>
            <a:spLocks noGrp="1" noChangeArrowheads="1"/>
          </p:cNvSpPr>
          <p:nvPr>
            <p:ph type="body" idx="1"/>
          </p:nvPr>
        </p:nvSpPr>
        <p:spPr>
          <a:xfrm>
            <a:off x="304800" y="1981200"/>
            <a:ext cx="8610600" cy="4248150"/>
          </a:xfrm>
        </p:spPr>
        <p:txBody>
          <a:bodyPr/>
          <a:lstStyle/>
          <a:p>
            <a:r>
              <a:rPr lang="en-US" dirty="0"/>
              <a:t>Turkish people usually prefer to receive blood from family members. </a:t>
            </a:r>
          </a:p>
          <a:p>
            <a:r>
              <a:rPr lang="en-US" dirty="0"/>
              <a:t>Muslims traditionally prefer that the body remain intact after death; thus, organ donation and transplantation remains controversial among some Turks. However, former Prime Minister and President </a:t>
            </a:r>
            <a:r>
              <a:rPr lang="en-US" dirty="0" err="1"/>
              <a:t>Turgut</a:t>
            </a:r>
            <a:r>
              <a:rPr lang="en-US" dirty="0"/>
              <a:t> </a:t>
            </a:r>
            <a:r>
              <a:rPr lang="en-US" dirty="0" err="1"/>
              <a:t>Ozal</a:t>
            </a:r>
            <a:r>
              <a:rPr lang="en-US" dirty="0"/>
              <a:t> and his wife promoted organ donation by publicly signing donor cards to encourage others to do so too.</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err="1">
                <a:solidFill>
                  <a:schemeClr val="bg1"/>
                </a:solidFill>
              </a:rPr>
              <a:t>ClickerCheck</a:t>
            </a:r>
            <a:endParaRPr lang="en-US" b="0" dirty="0">
              <a:solidFill>
                <a:schemeClr val="bg1"/>
              </a:solidFill>
            </a:endParaRPr>
          </a:p>
        </p:txBody>
      </p:sp>
      <p:sp>
        <p:nvSpPr>
          <p:cNvPr id="3" name="Content Placeholder 2"/>
          <p:cNvSpPr>
            <a:spLocks noGrp="1"/>
          </p:cNvSpPr>
          <p:nvPr>
            <p:ph idx="1"/>
          </p:nvPr>
        </p:nvSpPr>
        <p:spPr>
          <a:xfrm>
            <a:off x="228600" y="2057400"/>
            <a:ext cx="8331200" cy="3867150"/>
          </a:xfrm>
        </p:spPr>
        <p:txBody>
          <a:bodyPr/>
          <a:lstStyle/>
          <a:p>
            <a:pPr>
              <a:buNone/>
            </a:pPr>
            <a:r>
              <a:rPr lang="en-US" dirty="0"/>
              <a:t>Mr. </a:t>
            </a:r>
            <a:r>
              <a:rPr lang="en-US" dirty="0" err="1"/>
              <a:t>Oktay</a:t>
            </a:r>
            <a:r>
              <a:rPr lang="en-US" dirty="0"/>
              <a:t>, age 66 years, is alert and oriented and has terminal heart failure. His wife does </a:t>
            </a:r>
            <a:r>
              <a:rPr lang="en-US" dirty="0" err="1"/>
              <a:t>notwant</a:t>
            </a:r>
            <a:r>
              <a:rPr lang="en-US" dirty="0"/>
              <a:t> him to know. The nurse should</a:t>
            </a:r>
          </a:p>
          <a:p>
            <a:pPr marL="514350" indent="-514350">
              <a:buAutoNum type="alphaLcPeriod"/>
            </a:pPr>
            <a:r>
              <a:rPr lang="en-US" dirty="0"/>
              <a:t>Abide my the wife’s wishes.</a:t>
            </a:r>
          </a:p>
          <a:p>
            <a:pPr marL="514350" indent="-514350">
              <a:buAutoNum type="alphaLcPeriod"/>
            </a:pPr>
            <a:r>
              <a:rPr lang="en-US" dirty="0"/>
              <a:t>Directly tell Mr. </a:t>
            </a:r>
            <a:r>
              <a:rPr lang="en-US" dirty="0" err="1"/>
              <a:t>Oktay</a:t>
            </a:r>
            <a:r>
              <a:rPr lang="en-US" dirty="0"/>
              <a:t>.</a:t>
            </a:r>
          </a:p>
          <a:p>
            <a:pPr marL="514350" indent="-514350">
              <a:buAutoNum type="alphaLcPeriod"/>
            </a:pPr>
            <a:r>
              <a:rPr lang="en-US" dirty="0"/>
              <a:t>Consult his children.</a:t>
            </a:r>
          </a:p>
          <a:p>
            <a:pPr marL="514350" indent="-514350">
              <a:buAutoNum type="alphaLcPeriod"/>
            </a:pPr>
            <a:r>
              <a:rPr lang="en-US" dirty="0"/>
              <a:t> Ask Mr. </a:t>
            </a:r>
            <a:r>
              <a:rPr lang="en-US" dirty="0" err="1"/>
              <a:t>Oktay</a:t>
            </a:r>
            <a:r>
              <a:rPr lang="en-US" dirty="0"/>
              <a:t> what he knows about his condition.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Correct Answer</a:t>
            </a:r>
          </a:p>
        </p:txBody>
      </p:sp>
      <p:sp>
        <p:nvSpPr>
          <p:cNvPr id="3" name="Content Placeholder 2"/>
          <p:cNvSpPr>
            <a:spLocks noGrp="1"/>
          </p:cNvSpPr>
          <p:nvPr>
            <p:ph idx="1"/>
          </p:nvPr>
        </p:nvSpPr>
        <p:spPr/>
        <p:txBody>
          <a:bodyPr/>
          <a:lstStyle/>
          <a:p>
            <a:pPr>
              <a:buNone/>
            </a:pPr>
            <a:r>
              <a:rPr lang="en-US" dirty="0"/>
              <a:t>Correct answer D</a:t>
            </a:r>
          </a:p>
          <a:p>
            <a:pPr>
              <a:buNone/>
            </a:pPr>
            <a:r>
              <a:rPr lang="en-US" dirty="0"/>
              <a:t>The first step is to determine what Mr. </a:t>
            </a:r>
            <a:r>
              <a:rPr lang="en-US" dirty="0" err="1"/>
              <a:t>Oktay</a:t>
            </a:r>
            <a:r>
              <a:rPr lang="en-US" dirty="0"/>
              <a:t> knows about his condition.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371600"/>
            <a:ext cx="8077200" cy="762000"/>
          </a:xfrm>
        </p:spPr>
        <p:txBody>
          <a:bodyPr/>
          <a:lstStyle/>
          <a:p>
            <a:r>
              <a:rPr lang="en-US" dirty="0"/>
              <a:t>Communication</a:t>
            </a:r>
          </a:p>
        </p:txBody>
      </p:sp>
      <p:sp>
        <p:nvSpPr>
          <p:cNvPr id="8195" name="Content Placeholder 2"/>
          <p:cNvSpPr>
            <a:spLocks noGrp="1"/>
          </p:cNvSpPr>
          <p:nvPr>
            <p:ph idx="1"/>
          </p:nvPr>
        </p:nvSpPr>
        <p:spPr>
          <a:xfrm>
            <a:off x="533400" y="2209800"/>
            <a:ext cx="8026400" cy="3714750"/>
          </a:xfrm>
        </p:spPr>
        <p:txBody>
          <a:bodyPr/>
          <a:lstStyle/>
          <a:p>
            <a:r>
              <a:rPr lang="en-US" dirty="0"/>
              <a:t>Group affiliation is valued over individualism in Turkish society. In fact, identity may be determined by family membership or group, school, and work associations.</a:t>
            </a:r>
          </a:p>
          <a:p>
            <a:r>
              <a:rPr lang="en-US" dirty="0"/>
              <a:t>Turks generally do not desire much privacy and tend to rely on cooperation between family and friends, although competition between groups can be fierce.</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Health-care Practitioners</a:t>
            </a:r>
          </a:p>
        </p:txBody>
      </p:sp>
      <p:sp>
        <p:nvSpPr>
          <p:cNvPr id="4" name="Content Placeholder 3"/>
          <p:cNvSpPr>
            <a:spLocks noGrp="1"/>
          </p:cNvSpPr>
          <p:nvPr>
            <p:ph idx="1"/>
          </p:nvPr>
        </p:nvSpPr>
        <p:spPr>
          <a:xfrm>
            <a:off x="381000" y="2286000"/>
            <a:ext cx="8178800" cy="3638550"/>
          </a:xfrm>
        </p:spPr>
        <p:txBody>
          <a:bodyPr/>
          <a:lstStyle/>
          <a:p>
            <a:r>
              <a:rPr lang="en-US" sz="3200" dirty="0"/>
              <a:t>When modern medicine is not available, accessible, or affordable, or when it has not worked, Turks may seek the care of a traditional healer.</a:t>
            </a:r>
          </a:p>
          <a:p>
            <a:r>
              <a:rPr lang="en-US" sz="3200" dirty="0"/>
              <a:t>Physicians, and to a lesser extent nurses and midwives, have historically been held in very high esteem. </a:t>
            </a:r>
          </a:p>
        </p:txBody>
      </p:sp>
    </p:spTree>
  </p:cSld>
  <p:clrMapOvr>
    <a:masterClrMapping/>
  </p:clrMapOvr>
</p:sld>
</file>

<file path=ppt/theme/theme1.xml><?xml version="1.0" encoding="utf-8"?>
<a:theme xmlns:a="http://schemas.openxmlformats.org/drawingml/2006/main" name="Presentation1">
  <a:themeElements>
    <a:clrScheme name="Presentation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resentation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Presentation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Presentation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rnell4e-PO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Settings\Computer User\Desktop\MyFiles\Julie\Editing Plus\FA Davis\Purnell 3rd ed\Presentation1.ppt</Template>
  <TotalTime>1485</TotalTime>
  <Words>5095</Words>
  <Application>Microsoft Office PowerPoint</Application>
  <PresentationFormat>On-screen Show (4:3)</PresentationFormat>
  <Paragraphs>410</Paragraphs>
  <Slides>90</Slides>
  <Notes>90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90</vt:i4>
      </vt:variant>
    </vt:vector>
  </HeadingPairs>
  <TitlesOfParts>
    <vt:vector size="97" baseType="lpstr">
      <vt:lpstr>Myriad Pro</vt:lpstr>
      <vt:lpstr>Arial</vt:lpstr>
      <vt:lpstr>Wingdings</vt:lpstr>
      <vt:lpstr>Calibri</vt:lpstr>
      <vt:lpstr>Times New Roman</vt:lpstr>
      <vt:lpstr>Presentation1</vt:lpstr>
      <vt:lpstr>Purnell4e-POT</vt:lpstr>
      <vt:lpstr>Turkish Culture </vt:lpstr>
      <vt:lpstr>Overview/Heritage </vt:lpstr>
      <vt:lpstr>Overview/Heritage </vt:lpstr>
      <vt:lpstr>Overview/Heritage </vt:lpstr>
      <vt:lpstr>Overview/Heritage </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Family Roles &amp;  Organization</vt:lpstr>
      <vt:lpstr>Workforce Issues</vt:lpstr>
      <vt:lpstr>Workforce Issues</vt:lpstr>
      <vt:lpstr>Workforce Issues</vt:lpstr>
      <vt:lpstr>Workforce Issues</vt:lpstr>
      <vt:lpstr>Workforce Issues</vt:lpstr>
      <vt:lpstr>Biocultural Ecology</vt:lpstr>
      <vt:lpstr>Biocultural Ecology</vt:lpstr>
      <vt:lpstr>Biocultural Ecology</vt:lpstr>
      <vt:lpstr>High-risk Health Behaviors</vt:lpstr>
      <vt:lpstr>High-risk Health Behaviors</vt:lpstr>
      <vt:lpstr>Nutrition </vt:lpstr>
      <vt:lpstr>ClickerCheck</vt:lpstr>
      <vt:lpstr>Correct Answer</vt:lpstr>
      <vt:lpstr>Nutrition </vt:lpstr>
      <vt:lpstr>Nutrition </vt:lpstr>
      <vt:lpstr>Nutrition </vt:lpstr>
      <vt:lpstr>Nutrition </vt:lpstr>
      <vt:lpstr>Nutrition </vt:lpstr>
      <vt:lpstr>Nutrition </vt:lpstr>
      <vt:lpstr>Nutrition </vt:lpstr>
      <vt:lpstr>Nutrition </vt:lpstr>
      <vt:lpstr>Nutrition </vt:lpstr>
      <vt:lpstr>Nutrition </vt:lpstr>
      <vt:lpstr>Pregnancy and Childbearing Practices</vt:lpstr>
      <vt:lpstr>Pregnancy and Childbearing Practices</vt:lpstr>
      <vt:lpstr>Pregnancy and Childbearing Practices</vt:lpstr>
      <vt:lpstr>Pregnancy and Childbearing Practices</vt:lpstr>
      <vt:lpstr>Pregnancy and Childbearing Practices</vt:lpstr>
      <vt:lpstr>Pregnancy and Childbearing Practices</vt:lpstr>
      <vt:lpstr>Pregnancy and Childbearing Practices</vt:lpstr>
      <vt:lpstr>Pregnancy and Childbearing Practices</vt:lpstr>
      <vt:lpstr>ClickerCheck</vt:lpstr>
      <vt:lpstr>Correct Answer</vt:lpstr>
      <vt:lpstr>Death Rituals</vt:lpstr>
      <vt:lpstr>Death Rituals</vt:lpstr>
      <vt:lpstr>Death Rituals</vt:lpstr>
      <vt:lpstr>Death Rituals</vt:lpstr>
      <vt:lpstr>Death Rituals</vt:lpstr>
      <vt:lpstr>Death Rituals</vt:lpstr>
      <vt:lpstr>Spirituality</vt:lpstr>
      <vt:lpstr>Spirituality</vt:lpstr>
      <vt:lpstr>Spirituality</vt:lpstr>
      <vt:lpstr>Spirituality</vt:lpstr>
      <vt:lpstr>Health-care Practices</vt:lpstr>
      <vt:lpstr>Health-care Practices</vt:lpstr>
      <vt:lpstr>Health-care Practices</vt:lpstr>
      <vt:lpstr>Health-care Practices</vt:lpstr>
      <vt:lpstr>Health-care Practices</vt:lpstr>
      <vt:lpstr>Health-care Practices</vt:lpstr>
      <vt:lpstr>Health-care Practices</vt:lpstr>
      <vt:lpstr>Health-care Practices</vt:lpstr>
      <vt:lpstr>Health-care Practices</vt:lpstr>
      <vt:lpstr>ClickerCheck</vt:lpstr>
      <vt:lpstr>Correct Answer</vt:lpstr>
      <vt:lpstr>Health-care Practitioners</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Competent Care: Today, Tomorrow, and Beyond</dc:title>
  <dc:creator>Larry Dale</dc:creator>
  <cp:lastModifiedBy>Eddie Cruz</cp:lastModifiedBy>
  <cp:revision>113</cp:revision>
  <dcterms:created xsi:type="dcterms:W3CDTF">2001-04-13T21:25:40Z</dcterms:created>
  <dcterms:modified xsi:type="dcterms:W3CDTF">2017-12-03T00:59:24Z</dcterms:modified>
</cp:coreProperties>
</file>