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37463413" cy="21067713"/>
  <p:notesSz cx="6858000" cy="9144000"/>
  <p:defaultTextStyle>
    <a:defPPr>
      <a:defRPr lang="en-US"/>
    </a:defPPr>
    <a:lvl1pPr marL="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6">
          <p15:clr>
            <a:srgbClr val="A4A3A4"/>
          </p15:clr>
        </p15:guide>
        <p15:guide id="2" pos="1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63369"/>
    <a:srgbClr val="3E261C"/>
    <a:srgbClr val="3FC3E3"/>
    <a:srgbClr val="E5001F"/>
    <a:srgbClr val="8996A0"/>
    <a:srgbClr val="FEC328"/>
    <a:srgbClr val="492E22"/>
    <a:srgbClr val="339ECE"/>
    <a:srgbClr val="18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/>
    <p:restoredTop sz="88136" autoAdjust="0"/>
  </p:normalViewPr>
  <p:slideViewPr>
    <p:cSldViewPr snapToGrid="0" snapToObjects="1">
      <p:cViewPr varScale="1">
        <p:scale>
          <a:sx n="31" d="100"/>
          <a:sy n="31" d="100"/>
        </p:scale>
        <p:origin x="1218" y="126"/>
      </p:cViewPr>
      <p:guideLst>
        <p:guide orient="horz" pos="6636"/>
        <p:guide pos="1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572-273E-E342-BA57-1D3E455AA8F7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5498-A554-1A45-BAB3-DC74E4AD6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2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2300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46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901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92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F762D-329D-9A4E-83D6-D1584186F6D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4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85498-A554-1A45-BAB3-DC74E4AD61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0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85498-A554-1A45-BAB3-DC74E4AD61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756" y="6544648"/>
            <a:ext cx="31843901" cy="451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512" y="11938371"/>
            <a:ext cx="26224389" cy="5383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9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3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84548" y="2589575"/>
            <a:ext cx="34530082" cy="552247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4799" y="2589575"/>
            <a:ext cx="102985361" cy="552247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7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352" y="13537958"/>
            <a:ext cx="31843901" cy="4184282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9352" y="8929397"/>
            <a:ext cx="31843901" cy="4608561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60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90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92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150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38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61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84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4798" y="15103407"/>
            <a:ext cx="68754471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53657" y="15103407"/>
            <a:ext cx="68760973" cy="42710887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9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715853"/>
            <a:ext cx="16552847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171" y="6681196"/>
            <a:ext cx="16552847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30895" y="4715853"/>
            <a:ext cx="16559349" cy="1965343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300" indent="0">
              <a:buNone/>
              <a:defRPr sz="7300" b="1"/>
            </a:lvl2pPr>
            <a:lvl3pPr marL="3344601" indent="0">
              <a:buNone/>
              <a:defRPr sz="6600" b="1"/>
            </a:lvl3pPr>
            <a:lvl4pPr marL="5016901" indent="0">
              <a:buNone/>
              <a:defRPr sz="5900" b="1"/>
            </a:lvl4pPr>
            <a:lvl5pPr marL="6689202" indent="0">
              <a:buNone/>
              <a:defRPr sz="5900" b="1"/>
            </a:lvl5pPr>
            <a:lvl6pPr marL="8361502" indent="0">
              <a:buNone/>
              <a:defRPr sz="5900" b="1"/>
            </a:lvl6pPr>
            <a:lvl7pPr marL="10033803" indent="0">
              <a:buNone/>
              <a:defRPr sz="5900" b="1"/>
            </a:lvl7pPr>
            <a:lvl8pPr marL="11706103" indent="0">
              <a:buNone/>
              <a:defRPr sz="5900" b="1"/>
            </a:lvl8pPr>
            <a:lvl9pPr marL="13378404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30895" y="6681196"/>
            <a:ext cx="16559349" cy="12138320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9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73" y="838807"/>
            <a:ext cx="12325205" cy="3569807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47154" y="838809"/>
            <a:ext cx="20943089" cy="17980709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173" y="4408616"/>
            <a:ext cx="12325205" cy="14410902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3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3091" y="14747399"/>
            <a:ext cx="22478048" cy="1741014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43091" y="1882439"/>
            <a:ext cx="22478048" cy="12640628"/>
          </a:xfrm>
        </p:spPr>
        <p:txBody>
          <a:bodyPr/>
          <a:lstStyle>
            <a:lvl1pPr marL="0" indent="0">
              <a:buNone/>
              <a:defRPr sz="11700"/>
            </a:lvl1pPr>
            <a:lvl2pPr marL="1672300" indent="0">
              <a:buNone/>
              <a:defRPr sz="10200"/>
            </a:lvl2pPr>
            <a:lvl3pPr marL="3344601" indent="0">
              <a:buNone/>
              <a:defRPr sz="8800"/>
            </a:lvl3pPr>
            <a:lvl4pPr marL="5016901" indent="0">
              <a:buNone/>
              <a:defRPr sz="7300"/>
            </a:lvl4pPr>
            <a:lvl5pPr marL="6689202" indent="0">
              <a:buNone/>
              <a:defRPr sz="7300"/>
            </a:lvl5pPr>
            <a:lvl6pPr marL="8361502" indent="0">
              <a:buNone/>
              <a:defRPr sz="7300"/>
            </a:lvl6pPr>
            <a:lvl7pPr marL="10033803" indent="0">
              <a:buNone/>
              <a:defRPr sz="7300"/>
            </a:lvl7pPr>
            <a:lvl8pPr marL="11706103" indent="0">
              <a:buNone/>
              <a:defRPr sz="7300"/>
            </a:lvl8pPr>
            <a:lvl9pPr marL="13378404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3091" y="16488413"/>
            <a:ext cx="22478048" cy="2472529"/>
          </a:xfrm>
        </p:spPr>
        <p:txBody>
          <a:bodyPr/>
          <a:lstStyle>
            <a:lvl1pPr marL="0" indent="0">
              <a:buNone/>
              <a:defRPr sz="5100"/>
            </a:lvl1pPr>
            <a:lvl2pPr marL="1672300" indent="0">
              <a:buNone/>
              <a:defRPr sz="4400"/>
            </a:lvl2pPr>
            <a:lvl3pPr marL="3344601" indent="0">
              <a:buNone/>
              <a:defRPr sz="3700"/>
            </a:lvl3pPr>
            <a:lvl4pPr marL="5016901" indent="0">
              <a:buNone/>
              <a:defRPr sz="3300"/>
            </a:lvl4pPr>
            <a:lvl5pPr marL="6689202" indent="0">
              <a:buNone/>
              <a:defRPr sz="3300"/>
            </a:lvl5pPr>
            <a:lvl6pPr marL="8361502" indent="0">
              <a:buNone/>
              <a:defRPr sz="3300"/>
            </a:lvl6pPr>
            <a:lvl7pPr marL="10033803" indent="0">
              <a:buNone/>
              <a:defRPr sz="3300"/>
            </a:lvl7pPr>
            <a:lvl8pPr marL="11706103" indent="0">
              <a:buNone/>
              <a:defRPr sz="3300"/>
            </a:lvl8pPr>
            <a:lvl9pPr marL="13378404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3171" y="843685"/>
            <a:ext cx="33717072" cy="3511286"/>
          </a:xfrm>
          <a:prstGeom prst="rect">
            <a:avLst/>
          </a:prstGeom>
        </p:spPr>
        <p:txBody>
          <a:bodyPr vert="horz" lIns="334460" tIns="167230" rIns="334460" bIns="1672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171" y="4915801"/>
            <a:ext cx="33717072" cy="13903717"/>
          </a:xfrm>
          <a:prstGeom prst="rect">
            <a:avLst/>
          </a:prstGeom>
        </p:spPr>
        <p:txBody>
          <a:bodyPr vert="horz" lIns="334460" tIns="167230" rIns="334460" bIns="1672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3171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0B0F-9636-924A-A631-849AF9D445A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0000" y="19526650"/>
            <a:ext cx="11863414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48779" y="19526650"/>
            <a:ext cx="8741463" cy="1121661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945A-5961-9346-B610-D79FD44E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2300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225" indent="-1254225" algn="l" defTabSz="1672300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488" indent="-1045188" algn="l" defTabSz="1672300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751" indent="-836150" algn="l" defTabSz="1672300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3052" indent="-836150" algn="l" defTabSz="1672300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5352" indent="-836150" algn="l" defTabSz="1672300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7652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99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2253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4554" indent="-836150" algn="l" defTabSz="1672300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300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6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901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92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1502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38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6103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8404" algn="l" defTabSz="1672300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18446" y="629938"/>
            <a:ext cx="34768466" cy="5457995"/>
          </a:xfrm>
          <a:prstGeom prst="roundRect">
            <a:avLst>
              <a:gd name="adj" fmla="val 8224"/>
            </a:avLst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09037"/>
            <a:endParaRPr lang="en-US" sz="5530">
              <a:solidFill>
                <a:srgbClr val="8996A0"/>
              </a:solidFill>
            </a:endParaRPr>
          </a:p>
        </p:txBody>
      </p:sp>
      <p:sp>
        <p:nvSpPr>
          <p:cNvPr id="2" name="Text Placeholder 1"/>
          <p:cNvSpPr txBox="1">
            <a:spLocks/>
          </p:cNvSpPr>
          <p:nvPr/>
        </p:nvSpPr>
        <p:spPr>
          <a:xfrm>
            <a:off x="3888253" y="1228235"/>
            <a:ext cx="29730357" cy="21253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smtClean="0">
                <a:solidFill>
                  <a:srgbClr val="3FC3E3"/>
                </a:solidFill>
              </a:rPr>
              <a:t>ePosterBoards Template (Title of Your Presentation)</a:t>
            </a:r>
            <a:endParaRPr lang="en-US" sz="7200" b="1" dirty="0">
              <a:solidFill>
                <a:srgbClr val="3FC3E3"/>
              </a:solidFill>
            </a:endParaRPr>
          </a:p>
          <a:p>
            <a:pPr algn="ctr"/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888253" y="3000509"/>
            <a:ext cx="29730357" cy="984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prstClr val="white"/>
                </a:solidFill>
              </a:rPr>
              <a:t>Author’s Names</a:t>
            </a:r>
            <a:endParaRPr lang="en-US" sz="4800" dirty="0">
              <a:solidFill>
                <a:prstClr val="white"/>
              </a:solidFill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3888253" y="4493792"/>
            <a:ext cx="29730357" cy="984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solidFill>
                  <a:prstClr val="white"/>
                </a:solidFill>
              </a:rPr>
              <a:t>Affiliations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6" name="Rounded Rectangle 5">
            <a:hlinkClick r:id="" action="ppaction://hlinkshowjump?jump=nextslide"/>
          </p:cNvPr>
          <p:cNvSpPr/>
          <p:nvPr/>
        </p:nvSpPr>
        <p:spPr>
          <a:xfrm>
            <a:off x="1318442" y="6720791"/>
            <a:ext cx="26620373" cy="5659355"/>
          </a:xfrm>
          <a:prstGeom prst="roundRect">
            <a:avLst>
              <a:gd name="adj" fmla="val 8224"/>
            </a:avLst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809037"/>
            <a:endParaRPr lang="en-US" sz="5530">
              <a:solidFill>
                <a:srgbClr val="8996A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207" y="12885587"/>
            <a:ext cx="8059479" cy="6974696"/>
            <a:chOff x="1446027" y="7179297"/>
            <a:chExt cx="8059479" cy="9662673"/>
          </a:xfrm>
          <a:solidFill>
            <a:srgbClr val="063369"/>
          </a:solidFill>
        </p:grpSpPr>
        <p:sp>
          <p:nvSpPr>
            <p:cNvPr id="15" name="Rounded Rectangle 14">
              <a:hlinkClick r:id="rId3" action="ppaction://hlinksldjump"/>
            </p:cNvPr>
            <p:cNvSpPr/>
            <p:nvPr/>
          </p:nvSpPr>
          <p:spPr>
            <a:xfrm>
              <a:off x="1446027" y="7179297"/>
              <a:ext cx="8059479" cy="9662673"/>
            </a:xfrm>
            <a:prstGeom prst="roundRect">
              <a:avLst>
                <a:gd name="adj" fmla="val 8224"/>
              </a:avLst>
            </a:prstGeom>
            <a:grpFill/>
            <a:ln>
              <a:solidFill>
                <a:srgbClr val="4031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809037"/>
              <a:endParaRPr lang="en-US" sz="5530">
                <a:solidFill>
                  <a:srgbClr val="8996A0"/>
                </a:solidFill>
              </a:endParaRPr>
            </a:p>
          </p:txBody>
        </p:sp>
        <p:sp>
          <p:nvSpPr>
            <p:cNvPr id="16" name="TextBox 15">
              <a:hlinkClick r:id="rId3" action="ppaction://hlinksldjump"/>
            </p:cNvPr>
            <p:cNvSpPr txBox="1"/>
            <p:nvPr/>
          </p:nvSpPr>
          <p:spPr>
            <a:xfrm>
              <a:off x="1746505" y="7417393"/>
              <a:ext cx="7467101" cy="115125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2809037"/>
              <a:r>
                <a:rPr lang="en-US" sz="4800" b="1" dirty="0" smtClean="0">
                  <a:solidFill>
                    <a:srgbClr val="3FC3E3"/>
                  </a:solidFill>
                </a:rPr>
                <a:t>Material &amp; Methods (Click)</a:t>
              </a:r>
              <a:endParaRPr lang="en-US" sz="4800" b="1" dirty="0">
                <a:solidFill>
                  <a:srgbClr val="3FC3E3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576197" y="6550375"/>
            <a:ext cx="8059482" cy="11365828"/>
            <a:chOff x="1446024" y="7179297"/>
            <a:chExt cx="8059482" cy="9662673"/>
          </a:xfrm>
          <a:solidFill>
            <a:srgbClr val="063369"/>
          </a:solidFill>
        </p:grpSpPr>
        <p:sp>
          <p:nvSpPr>
            <p:cNvPr id="46" name="Rounded Rectangle 45"/>
            <p:cNvSpPr/>
            <p:nvPr/>
          </p:nvSpPr>
          <p:spPr>
            <a:xfrm>
              <a:off x="1446027" y="7179297"/>
              <a:ext cx="8059479" cy="9662673"/>
            </a:xfrm>
            <a:prstGeom prst="roundRect">
              <a:avLst>
                <a:gd name="adj" fmla="val 8224"/>
              </a:avLst>
            </a:prstGeom>
            <a:grpFill/>
            <a:ln>
              <a:solidFill>
                <a:srgbClr val="4031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809037"/>
              <a:endParaRPr lang="en-US" sz="5530" dirty="0">
                <a:solidFill>
                  <a:srgbClr val="8996A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72803" y="7363861"/>
              <a:ext cx="7667132" cy="78497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2809037"/>
              <a:r>
                <a:rPr lang="en-US" sz="5400" b="1" dirty="0" smtClean="0">
                  <a:solidFill>
                    <a:srgbClr val="3FC3E3"/>
                  </a:solidFill>
                </a:rPr>
                <a:t>Conclusion</a:t>
              </a:r>
              <a:endParaRPr lang="en-US" sz="5400" b="1" dirty="0">
                <a:solidFill>
                  <a:srgbClr val="3FC3E3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46024" y="8211220"/>
              <a:ext cx="8059479" cy="76142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Layout should always be in landscape orientation &amp; recommended 1-5 slides max unless you hyperlink.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Check all your hyperlinks to make sure it goes to your desired slides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Slide Show Toolbar: Select “Setup Slide Show” then select “loop continuously until stopped”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Embedded videos can only be displayed in the following formats: .mov, .mp4, .mpeg.  Note: Upload your video file along with your PowerPoint file. 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Save all mathematical formulas and equations to images (.jpg, .png) when embedding or upload your excel file along with your PowerPoint file.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3200" dirty="0">
                  <a:solidFill>
                    <a:schemeClr val="bg2"/>
                  </a:solidFill>
                  <a:cs typeface="Arial"/>
                </a:rPr>
                <a:t>Save PowerPoint as .</a:t>
              </a:r>
              <a:r>
                <a:rPr lang="en-US" sz="3200" dirty="0" err="1">
                  <a:solidFill>
                    <a:schemeClr val="bg2"/>
                  </a:solidFill>
                  <a:cs typeface="Arial"/>
                </a:rPr>
                <a:t>pptx</a:t>
              </a:r>
              <a:r>
                <a:rPr lang="en-US" sz="3200" dirty="0">
                  <a:solidFill>
                    <a:schemeClr val="bg2"/>
                  </a:solidFill>
                  <a:cs typeface="Arial"/>
                </a:rPr>
                <a:t> to ensure all your embedded images and videos are included</a:t>
              </a:r>
              <a:r>
                <a:rPr lang="en-US" sz="3200" dirty="0" smtClean="0">
                  <a:solidFill>
                    <a:schemeClr val="bg2"/>
                  </a:solidFill>
                  <a:cs typeface="Arial"/>
                </a:rPr>
                <a:t>.</a:t>
              </a:r>
              <a:endParaRPr lang="en-US" sz="3200" dirty="0">
                <a:solidFill>
                  <a:schemeClr val="bg2"/>
                </a:solidFill>
                <a:cs typeface="Arial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240244" y="19784083"/>
            <a:ext cx="17830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Click Headings to View More Information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1353627" y="15079501"/>
            <a:ext cx="74671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This is only a template. All content may be modified</a:t>
            </a:r>
            <a:r>
              <a:rPr lang="en-US" sz="3200" dirty="0">
                <a:solidFill>
                  <a:srgbClr val="FFFFFF"/>
                </a:solidFill>
              </a:rPr>
              <a:t>. </a:t>
            </a:r>
            <a:r>
              <a:rPr lang="en-US" sz="3200" b="1" dirty="0">
                <a:solidFill>
                  <a:srgbClr val="FFFFFF"/>
                </a:solidFill>
              </a:rPr>
              <a:t>If you are creating your e-poster on a PC, please make sure to save your formulas and equations as an image (.jpg, .png) and embed it into your presentation or they will change on our Macs.</a:t>
            </a:r>
          </a:p>
        </p:txBody>
      </p:sp>
      <p:sp>
        <p:nvSpPr>
          <p:cNvPr id="21" name="Rounded Rectangle 20">
            <a:hlinkClick r:id="rId4" action="ppaction://hlinksldjump"/>
          </p:cNvPr>
          <p:cNvSpPr/>
          <p:nvPr/>
        </p:nvSpPr>
        <p:spPr>
          <a:xfrm>
            <a:off x="15199668" y="12577943"/>
            <a:ext cx="8294336" cy="7312480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defTabSz="2809037">
              <a:buFont typeface="Arial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You can always change the theme colors of this template.  This is only an example.</a:t>
            </a:r>
          </a:p>
          <a:p>
            <a:pPr marL="457200" indent="-457200" defTabSz="2809037">
              <a:buFont typeface="Arial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 defTabSz="2809037">
              <a:buFont typeface="Arial" charset="0"/>
              <a:buChar char="•"/>
            </a:pPr>
            <a:endParaRPr lang="en-US" sz="3200" dirty="0">
              <a:solidFill>
                <a:srgbClr val="8996A0"/>
              </a:solidFill>
            </a:endParaRPr>
          </a:p>
          <a:p>
            <a:endParaRPr lang="en-US" sz="3200" dirty="0">
              <a:solidFill>
                <a:srgbClr val="8996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40512" y="13057449"/>
            <a:ext cx="4087639" cy="6802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874721" y="13057449"/>
            <a:ext cx="4087639" cy="6802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10595117" y="6746427"/>
            <a:ext cx="746710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2809037"/>
            <a:r>
              <a:rPr lang="en-US" sz="4800" b="1" dirty="0" smtClean="0">
                <a:solidFill>
                  <a:srgbClr val="3FC3E3"/>
                </a:solidFill>
              </a:rPr>
              <a:t>Abstract (Click)</a:t>
            </a:r>
            <a:endParaRPr lang="en-US" sz="4800" b="1" dirty="0">
              <a:solidFill>
                <a:srgbClr val="3FC3E3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802976" y="17964368"/>
            <a:ext cx="7832703" cy="28674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Logos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12885" y="7019785"/>
            <a:ext cx="1846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hlinkClick r:id="rId4" action="ppaction://hlinksldjump"/>
          </p:cNvPr>
          <p:cNvSpPr txBox="1"/>
          <p:nvPr/>
        </p:nvSpPr>
        <p:spPr>
          <a:xfrm>
            <a:off x="15692708" y="12581147"/>
            <a:ext cx="746710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2809037"/>
            <a:r>
              <a:rPr lang="en-US" sz="5400" b="1" dirty="0" smtClean="0">
                <a:solidFill>
                  <a:srgbClr val="3FC3E3"/>
                </a:solidFill>
              </a:rPr>
              <a:t>Results (Click)</a:t>
            </a:r>
            <a:endParaRPr lang="en-US" sz="5400" b="1" dirty="0">
              <a:solidFill>
                <a:srgbClr val="3FC3E3"/>
              </a:solidFill>
            </a:endParaRPr>
          </a:p>
        </p:txBody>
      </p:sp>
      <p:sp>
        <p:nvSpPr>
          <p:cNvPr id="34" name="Shape 202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1318442" y="7928854"/>
            <a:ext cx="26620373" cy="4451292"/>
          </a:xfrm>
          <a:prstGeom prst="rect">
            <a:avLst/>
          </a:prstGeom>
          <a:noFill/>
          <a:ln>
            <a:noFill/>
          </a:ln>
        </p:spPr>
        <p:txBody>
          <a:bodyPr lIns="178825" tIns="178825" rIns="178825" bIns="178825" anchor="t" anchorCtr="0">
            <a:noAutofit/>
          </a:bodyPr>
          <a:lstStyle>
            <a:lvl1pPr marL="1254225" indent="-1254225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1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17488" indent="-1045188" algn="l" defTabSz="1672300" rtl="0" eaLnBrk="1" latinLnBrk="0" hangingPunct="1">
              <a:spcBef>
                <a:spcPct val="20000"/>
              </a:spcBef>
              <a:buFont typeface="Arial"/>
              <a:buChar char="–"/>
              <a:defRPr sz="10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80751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53052" indent="-836150" algn="l" defTabSz="1672300" rtl="0" eaLnBrk="1" latinLnBrk="0" hangingPunct="1">
              <a:spcBef>
                <a:spcPct val="20000"/>
              </a:spcBef>
              <a:buFont typeface="Arial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5352" indent="-836150" algn="l" defTabSz="1672300" rtl="0" eaLnBrk="1" latinLnBrk="0" hangingPunct="1">
              <a:spcBef>
                <a:spcPct val="20000"/>
              </a:spcBef>
              <a:buFont typeface="Arial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97652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69953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542253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214554" indent="-836150" algn="l" defTabSz="1672300" rtl="0" eaLnBrk="1" latinLnBrk="0" hangingPunct="1">
              <a:spcBef>
                <a:spcPct val="20000"/>
              </a:spcBef>
              <a:buFont typeface="Arial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This slide/poster size is 40.97 inches by 23.04 inches (16:9 aspect ratio)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Minimum font: 28pt (this may seem large, but at this poster size it’s not)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Recommended font Types: Calibri, Arial, Times New Roman</a:t>
            </a:r>
          </a:p>
          <a:p>
            <a:pPr marL="457200" indent="-457200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pages can be used. Multiple page allows adequate spacing for adding more content, images, graphs and videos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152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598360" y="13878649"/>
            <a:ext cx="17186800" cy="6857726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0153494" y="14036689"/>
            <a:ext cx="16139202" cy="6555642"/>
          </a:xfrm>
          <a:prstGeom prst="rect">
            <a:avLst/>
          </a:prstGeom>
          <a:solidFill>
            <a:srgbClr val="063369"/>
          </a:solidFill>
        </p:spPr>
        <p:txBody>
          <a:bodyPr wrap="square">
            <a:spAutoFit/>
          </a:bodyPr>
          <a:lstStyle/>
          <a:p>
            <a:pPr defTabSz="2809037"/>
            <a:r>
              <a:rPr lang="nb-NO" sz="2800" b="1" dirty="0" smtClean="0">
                <a:solidFill>
                  <a:schemeClr val="bg1"/>
                </a:solidFill>
              </a:rPr>
              <a:t>References: </a:t>
            </a:r>
            <a:endParaRPr lang="nb-NO" sz="28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Li X,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Erikson DW, Frank JW, Spencer TE, </a:t>
            </a:r>
            <a:r>
              <a:rPr lang="en-US" sz="2800" dirty="0" err="1">
                <a:solidFill>
                  <a:schemeClr val="bg1"/>
                </a:solidFill>
              </a:rPr>
              <a:t>Shinzato</a:t>
            </a:r>
            <a:r>
              <a:rPr lang="en-US" sz="2800" dirty="0">
                <a:solidFill>
                  <a:schemeClr val="bg1"/>
                </a:solidFill>
              </a:rPr>
              <a:t> I, Wu G. Dietary supplementation with 0.8% L-Arginine between days 0 and 25 of gestation reduces litter size in gilts. J </a:t>
            </a:r>
            <a:r>
              <a:rPr lang="en-US" sz="2800" dirty="0" err="1">
                <a:solidFill>
                  <a:schemeClr val="bg1"/>
                </a:solidFill>
              </a:rPr>
              <a:t>Nutr</a:t>
            </a:r>
            <a:r>
              <a:rPr lang="en-US" sz="2800" dirty="0">
                <a:solidFill>
                  <a:schemeClr val="bg1"/>
                </a:solidFill>
              </a:rPr>
              <a:t>. 2010:140.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Li X,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Frank JW, Dai Z, Wang J, Wu Z, </a:t>
            </a:r>
            <a:r>
              <a:rPr lang="en-US" sz="2800" dirty="0" err="1">
                <a:solidFill>
                  <a:schemeClr val="bg1"/>
                </a:solidFill>
              </a:rPr>
              <a:t>Shinzato</a:t>
            </a:r>
            <a:r>
              <a:rPr lang="en-US" sz="2800" dirty="0">
                <a:solidFill>
                  <a:schemeClr val="bg1"/>
                </a:solidFill>
              </a:rPr>
              <a:t> I, Wu G. Dietary supplementation with L-arginine between days 14 and 25 of gestation enhances embryonic development and survival in gilts. Amino Acids. 2014:46.</a:t>
            </a:r>
          </a:p>
          <a:p>
            <a:pPr marL="514350" indent="-514350">
              <a:buFontTx/>
              <a:buAutoNum type="arabicPeriod"/>
            </a:pP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Wu G,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Johnson GA, Herring C, </a:t>
            </a:r>
            <a:r>
              <a:rPr lang="en-US" sz="2800" dirty="0" err="1">
                <a:solidFill>
                  <a:schemeClr val="bg1"/>
                </a:solidFill>
              </a:rPr>
              <a:t>Seo</a:t>
            </a:r>
            <a:r>
              <a:rPr lang="en-US" sz="2800" dirty="0">
                <a:solidFill>
                  <a:schemeClr val="bg1"/>
                </a:solidFill>
              </a:rPr>
              <a:t> H, Dai Z, Wang J, Wu Z, Wang X. Functional amino acids in the development of the pig placenta. </a:t>
            </a:r>
            <a:r>
              <a:rPr lang="en-US" sz="2800" dirty="0" err="1">
                <a:solidFill>
                  <a:schemeClr val="bg1"/>
                </a:solidFill>
              </a:rPr>
              <a:t>Mol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Reprod</a:t>
            </a:r>
            <a:r>
              <a:rPr lang="en-US" sz="2800" dirty="0">
                <a:solidFill>
                  <a:schemeClr val="bg1"/>
                </a:solidFill>
              </a:rPr>
              <a:t> Dev. 2017:Accepted author manuscript.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AutoNum type="arabicPeriod" startAt="4"/>
            </a:pPr>
            <a:r>
              <a:rPr lang="en-US" sz="2800" dirty="0">
                <a:solidFill>
                  <a:schemeClr val="bg1"/>
                </a:solidFill>
              </a:rPr>
              <a:t>Wu G, </a:t>
            </a:r>
            <a:r>
              <a:rPr lang="en-US" sz="2800" dirty="0" err="1">
                <a:solidFill>
                  <a:schemeClr val="bg1"/>
                </a:solidFill>
              </a:rPr>
              <a:t>Bazer</a:t>
            </a:r>
            <a:r>
              <a:rPr lang="en-US" sz="2800" dirty="0">
                <a:solidFill>
                  <a:schemeClr val="bg1"/>
                </a:solidFill>
              </a:rPr>
              <a:t> FW, Satterfield MC, Li X, Wang X, Johnson GA, </a:t>
            </a:r>
            <a:r>
              <a:rPr lang="en-US" sz="2800" dirty="0" err="1">
                <a:solidFill>
                  <a:schemeClr val="bg1"/>
                </a:solidFill>
              </a:rPr>
              <a:t>Burghardt</a:t>
            </a:r>
            <a:r>
              <a:rPr lang="en-US" sz="2800" dirty="0">
                <a:solidFill>
                  <a:schemeClr val="bg1"/>
                </a:solidFill>
              </a:rPr>
              <a:t> RC, </a:t>
            </a:r>
            <a:r>
              <a:rPr lang="en-US" sz="2800" dirty="0" err="1">
                <a:solidFill>
                  <a:schemeClr val="bg1"/>
                </a:solidFill>
              </a:rPr>
              <a:t>Dia</a:t>
            </a:r>
            <a:r>
              <a:rPr lang="en-US" sz="2800" dirty="0">
                <a:solidFill>
                  <a:schemeClr val="bg1"/>
                </a:solidFill>
              </a:rPr>
              <a:t> Z, Wang J, Wu Z. Impacts of arginine nutrition on embryonic and fetal development in mammals. Amino Acids. 2013:45.</a:t>
            </a:r>
          </a:p>
          <a:p>
            <a:pPr defTabSz="2809037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3" name="Action Button: Back or Previous 92">
            <a:hlinkClick r:id="" action="ppaction://hlinkshowjump?jump=previousslide" highlightClick="1"/>
          </p:cNvPr>
          <p:cNvSpPr/>
          <p:nvPr/>
        </p:nvSpPr>
        <p:spPr>
          <a:xfrm>
            <a:off x="35059493" y="1943469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60305" y="900040"/>
            <a:ext cx="25330278" cy="1813521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Abstract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3594" y="3323483"/>
            <a:ext cx="15134927" cy="2195677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2809037"/>
            <a:r>
              <a:rPr lang="en-US" sz="4400" b="1" dirty="0">
                <a:solidFill>
                  <a:srgbClr val="3FC3E3"/>
                </a:solidFill>
              </a:rPr>
              <a:t>Figure 1. </a:t>
            </a:r>
            <a:r>
              <a:rPr lang="en-US" sz="4400" b="1" dirty="0" smtClean="0">
                <a:solidFill>
                  <a:srgbClr val="3FC3E3"/>
                </a:solidFill>
              </a:rPr>
              <a:t>Image Description</a:t>
            </a:r>
            <a:endParaRPr lang="en-US" sz="4400" b="1" dirty="0">
              <a:solidFill>
                <a:srgbClr val="3FC3E3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3594" y="14078203"/>
            <a:ext cx="15546801" cy="6658171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CONTENT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3593" y="5874485"/>
            <a:ext cx="15134927" cy="77530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683921" y="3345252"/>
            <a:ext cx="17186800" cy="10300943"/>
          </a:xfrm>
          <a:prstGeom prst="roundRect">
            <a:avLst/>
          </a:prstGeom>
          <a:solidFill>
            <a:srgbClr val="063369"/>
          </a:solidFill>
          <a:ln>
            <a:solidFill>
              <a:srgbClr val="4031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solidFill>
                <a:srgbClr val="3FC3E3"/>
              </a:solidFill>
            </a:endParaRPr>
          </a:p>
          <a:p>
            <a:endParaRPr lang="en-US" sz="3200" dirty="0" smtClean="0">
              <a:solidFill>
                <a:srgbClr val="3FC3E3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</a:t>
            </a:r>
            <a:r>
              <a:rPr lang="en-US" sz="3200" dirty="0">
                <a:solidFill>
                  <a:schemeClr val="bg1"/>
                </a:solidFill>
              </a:rPr>
              <a:t>;fjkdslafjioueiwoureiopwqureioruwFjdkslfjdksla;fjdklsa;fjdkla;fjdkls;ajfkdlsa;jfkdlrjeiworueiwopqrueiworeuawsjfdkls;fjdkdlsa;fjkdls;ajfkdlsa;jfkdlsa;fjdkals;fjkdls;ajfkdls;afjdklsa;jfdklsa;fjkld;sajfdksla;fjdksla;fjkdslafjioueiwoureiopwqureioruw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</a:t>
            </a:r>
            <a:r>
              <a:rPr lang="en-US" sz="3200" dirty="0" smtClean="0">
                <a:solidFill>
                  <a:schemeClr val="bg1"/>
                </a:solidFill>
              </a:rPr>
              <a:t>fjkdslafjioueiwoureiopwqureioruw</a:t>
            </a:r>
            <a:r>
              <a:rPr lang="en-US" sz="3200" dirty="0">
                <a:solidFill>
                  <a:schemeClr val="bg1"/>
                </a:solidFill>
              </a:rPr>
              <a:t>Fjdkslfjdksla;fjdklsa;fjdkla;fjdkls;ajfkdlsa;jfkdlrjeiworueiwopqrueiworeuawsjfdkls;fjdkdlsa;fjkdls;ajfkdlsa;jfkdlsa;fjdkals;fjkdls;ajfkdls;afjdklsa;jfdklsa;fjkld;sajfdksla;fjdksla;fjkdslafjioueiwoureiopwqureioruw</a:t>
            </a:r>
          </a:p>
          <a:p>
            <a:endParaRPr lang="en-US" sz="3200" dirty="0">
              <a:solidFill>
                <a:srgbClr val="3FC3E3"/>
              </a:solidFill>
            </a:endParaRPr>
          </a:p>
          <a:p>
            <a:endParaRPr lang="en-US" sz="3200" dirty="0" smtClean="0">
              <a:solidFill>
                <a:srgbClr val="3FC3E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25869" y="3349923"/>
            <a:ext cx="98253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FC3E3"/>
                </a:solidFill>
              </a:rPr>
              <a:t>Topic </a:t>
            </a:r>
            <a:endParaRPr lang="en-US" dirty="0">
              <a:solidFill>
                <a:srgbClr val="3FC3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179" idx="0"/>
          </p:cNvCxnSpPr>
          <p:nvPr/>
        </p:nvCxnSpPr>
        <p:spPr>
          <a:xfrm flipH="1">
            <a:off x="21845466" y="6413149"/>
            <a:ext cx="1" cy="1627111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84" idx="0"/>
          </p:cNvCxnSpPr>
          <p:nvPr/>
        </p:nvCxnSpPr>
        <p:spPr>
          <a:xfrm>
            <a:off x="25462530" y="7187449"/>
            <a:ext cx="1721458" cy="85280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21" idx="2"/>
            <a:endCxn id="185" idx="0"/>
          </p:cNvCxnSpPr>
          <p:nvPr/>
        </p:nvCxnSpPr>
        <p:spPr>
          <a:xfrm>
            <a:off x="28314800" y="6697292"/>
            <a:ext cx="5088973" cy="1342968"/>
          </a:xfrm>
          <a:prstGeom prst="straightConnector1">
            <a:avLst/>
          </a:prstGeom>
          <a:ln w="254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Action Button: Back or Previous 185">
            <a:hlinkClick r:id="rId2" action="ppaction://hlinksldjump" highlightClick="1"/>
          </p:cNvPr>
          <p:cNvSpPr/>
          <p:nvPr/>
        </p:nvSpPr>
        <p:spPr>
          <a:xfrm>
            <a:off x="35059493" y="2181579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90359" y="1014487"/>
            <a:ext cx="27938816" cy="2334183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Materials and Methods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4511" y="4127227"/>
            <a:ext cx="23808183" cy="7857609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Experimental Design</a:t>
            </a:r>
          </a:p>
          <a:p>
            <a:pPr algn="ctr"/>
            <a:endParaRPr lang="en-US" sz="4400" b="1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Content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5106" y="4799625"/>
            <a:ext cx="10923333" cy="14370421"/>
          </a:xfrm>
          <a:prstGeom prst="roundRect">
            <a:avLst/>
          </a:prstGeom>
          <a:solidFill>
            <a:srgbClr val="0633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Topic</a:t>
            </a:r>
          </a:p>
          <a:p>
            <a:pPr algn="ctr"/>
            <a:endParaRPr lang="en-US" sz="4400" b="1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Content</a:t>
            </a:r>
          </a:p>
          <a:p>
            <a:pPr algn="ctr"/>
            <a:endParaRPr lang="en-US" sz="4400" dirty="0" smtClean="0">
              <a:solidFill>
                <a:srgbClr val="FFFFFF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3FC3E3"/>
                </a:solidFill>
              </a:rPr>
              <a:t>Topic</a:t>
            </a:r>
          </a:p>
          <a:p>
            <a:pPr algn="ctr"/>
            <a:endParaRPr lang="en-US" sz="44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Content</a:t>
            </a:r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35718" y="12262630"/>
            <a:ext cx="15709175" cy="84925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92312" y="12367212"/>
            <a:ext cx="6386108" cy="8387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Back or Previous 15">
            <a:hlinkClick r:id="rId2" action="ppaction://hlinksldjump" highlightClick="1"/>
          </p:cNvPr>
          <p:cNvSpPr/>
          <p:nvPr/>
        </p:nvSpPr>
        <p:spPr>
          <a:xfrm>
            <a:off x="33047518" y="2222424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Action Button: Forward or Next 18">
            <a:hlinkClick r:id="" action="ppaction://hlinkshowjump?jump=nextslide" highlightClick="1"/>
          </p:cNvPr>
          <p:cNvSpPr/>
          <p:nvPr/>
        </p:nvSpPr>
        <p:spPr>
          <a:xfrm>
            <a:off x="34189695" y="2222424"/>
            <a:ext cx="1142177" cy="1144984"/>
          </a:xfrm>
          <a:prstGeom prst="actionButtonForwardNext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85722" y="1544680"/>
            <a:ext cx="25982412" cy="1822728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Results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0376" y="4156527"/>
            <a:ext cx="34398977" cy="2385521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3FC3E3"/>
                </a:solidFill>
              </a:rPr>
              <a:t>Table 1. Content</a:t>
            </a:r>
            <a:endParaRPr lang="en-US" sz="4800" b="1" dirty="0">
              <a:solidFill>
                <a:srgbClr val="3FC3E3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80377" y="14744638"/>
            <a:ext cx="34398976" cy="5766714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Description of Results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0376" y="7220350"/>
            <a:ext cx="34398977" cy="69168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TABLE/GRAPH/VISUAL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/>
        </p:nvSpPr>
        <p:spPr>
          <a:xfrm>
            <a:off x="33618610" y="2298362"/>
            <a:ext cx="1142177" cy="1144984"/>
          </a:xfrm>
          <a:prstGeom prst="actionButtonBackPrevious">
            <a:avLst/>
          </a:prstGeom>
          <a:solidFill>
            <a:srgbClr val="063369"/>
          </a:solidFill>
          <a:ln>
            <a:solidFill>
              <a:srgbClr val="3FC3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94129" y="1064114"/>
            <a:ext cx="25756098" cy="2025246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3FC3E3"/>
                </a:solidFill>
              </a:rPr>
              <a:t>Results</a:t>
            </a:r>
            <a:endParaRPr lang="en-US" b="1" dirty="0">
              <a:solidFill>
                <a:srgbClr val="3FC3E3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8072" y="4153472"/>
            <a:ext cx="24952726" cy="1681984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3FC3E3"/>
                </a:solidFill>
              </a:rPr>
              <a:t>Figure 2. Content</a:t>
            </a:r>
            <a:endParaRPr lang="en-US" sz="4400" b="1" dirty="0">
              <a:solidFill>
                <a:srgbClr val="3FC3E3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7012099" y="6640539"/>
            <a:ext cx="9026914" cy="12803675"/>
          </a:xfrm>
          <a:prstGeom prst="roundRect">
            <a:avLst/>
          </a:prstGeom>
          <a:solidFill>
            <a:srgbClr val="063369"/>
          </a:solidFill>
          <a:ln>
            <a:solidFill>
              <a:srgbClr val="691E5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you are going to add more slides, please make sure to check that your hyperlinks all go to your desired slides.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8072" y="6640539"/>
            <a:ext cx="24952726" cy="132950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7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5">
      <a:dk1>
        <a:srgbClr val="E2001F"/>
      </a:dk1>
      <a:lt1>
        <a:sysClr val="window" lastClr="FFFFFF"/>
      </a:lt1>
      <a:dk2>
        <a:srgbClr val="492E22"/>
      </a:dk2>
      <a:lt2>
        <a:srgbClr val="EEECE1"/>
      </a:lt2>
      <a:accent1>
        <a:srgbClr val="8F9CA7"/>
      </a:accent1>
      <a:accent2>
        <a:srgbClr val="FCC2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1725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31858</TotalTime>
  <Words>562</Words>
  <Application>Microsoft Office PowerPoint</Application>
  <PresentationFormat>Custom</PresentationFormat>
  <Paragraphs>69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Owner</cp:lastModifiedBy>
  <cp:revision>89</cp:revision>
  <dcterms:created xsi:type="dcterms:W3CDTF">2016-08-10T21:31:28Z</dcterms:created>
  <dcterms:modified xsi:type="dcterms:W3CDTF">2019-07-13T03:42:18Z</dcterms:modified>
</cp:coreProperties>
</file>