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sldIdLst>
    <p:sldId id="256" r:id="rId2"/>
    <p:sldId id="284" r:id="rId3"/>
    <p:sldId id="285" r:id="rId4"/>
    <p:sldId id="286" r:id="rId5"/>
    <p:sldId id="301" r:id="rId6"/>
    <p:sldId id="287" r:id="rId7"/>
    <p:sldId id="288" r:id="rId8"/>
    <p:sldId id="289" r:id="rId9"/>
    <p:sldId id="291" r:id="rId10"/>
    <p:sldId id="290" r:id="rId11"/>
    <p:sldId id="292" r:id="rId12"/>
    <p:sldId id="293" r:id="rId13"/>
    <p:sldId id="294" r:id="rId14"/>
    <p:sldId id="295" r:id="rId15"/>
    <p:sldId id="296" r:id="rId16"/>
    <p:sldId id="297" r:id="rId17"/>
    <p:sldId id="298" r:id="rId18"/>
    <p:sldId id="299" r:id="rId19"/>
    <p:sldId id="300" r:id="rId20"/>
    <p:sldId id="302" r:id="rId21"/>
    <p:sldId id="303" r:id="rId22"/>
    <p:sldId id="28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6" d="100"/>
          <a:sy n="116" d="100"/>
        </p:scale>
        <p:origin x="45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2BB0C5-7B31-44A0-8997-9706BF59AAEC}" type="datetimeFigureOut">
              <a:rPr lang="en-US" smtClean="0"/>
              <a:t>2/20/19</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E9BD3B3D-C92C-4D6F-A102-C6A8AAC761AF}"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64394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2BB0C5-7B31-44A0-8997-9706BF59AAEC}" type="datetimeFigureOut">
              <a:rPr lang="en-US" smtClean="0"/>
              <a:t>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D3B3D-C92C-4D6F-A102-C6A8AAC761AF}"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5141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2BB0C5-7B31-44A0-8997-9706BF59AAEC}" type="datetimeFigureOut">
              <a:rPr lang="en-US" smtClean="0"/>
              <a:t>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D3B3D-C92C-4D6F-A102-C6A8AAC761AF}"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0881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B42BB0C5-7B31-44A0-8997-9706BF59AAEC}" type="datetimeFigureOut">
              <a:rPr lang="en-US" smtClean="0"/>
              <a:t>2/20/19</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E9BD3B3D-C92C-4D6F-A102-C6A8AAC761AF}"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37610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2BB0C5-7B31-44A0-8997-9706BF59AAEC}" type="datetimeFigureOut">
              <a:rPr lang="en-US" smtClean="0"/>
              <a:t>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D3B3D-C92C-4D6F-A102-C6A8AAC761AF}"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63346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2BB0C5-7B31-44A0-8997-9706BF59AAEC}" type="datetimeFigureOut">
              <a:rPr lang="en-US" smtClean="0"/>
              <a:t>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D3B3D-C92C-4D6F-A102-C6A8AAC761AF}"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14994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2BB0C5-7B31-44A0-8997-9706BF59AAEC}" type="datetimeFigureOut">
              <a:rPr lang="en-US" smtClean="0"/>
              <a:t>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BD3B3D-C92C-4D6F-A102-C6A8AAC761AF}"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1580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2BB0C5-7B31-44A0-8997-9706BF59AAEC}" type="datetimeFigureOut">
              <a:rPr lang="en-US" smtClean="0"/>
              <a:t>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D3B3D-C92C-4D6F-A102-C6A8AAC761AF}"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666007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BB0C5-7B31-44A0-8997-9706BF59AAEC}" type="datetimeFigureOut">
              <a:rPr lang="en-US" smtClean="0"/>
              <a:t>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D3B3D-C92C-4D6F-A102-C6A8AAC761AF}" type="slidenum">
              <a:rPr lang="en-US" smtClean="0"/>
              <a:t>‹#›</a:t>
            </a:fld>
            <a:endParaRPr lang="en-US"/>
          </a:p>
        </p:txBody>
      </p:sp>
    </p:spTree>
    <p:extLst>
      <p:ext uri="{BB962C8B-B14F-4D97-AF65-F5344CB8AC3E}">
        <p14:creationId xmlns:p14="http://schemas.microsoft.com/office/powerpoint/2010/main" val="341416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2BB0C5-7B31-44A0-8997-9706BF59AAEC}" type="datetimeFigureOut">
              <a:rPr lang="en-US" smtClean="0"/>
              <a:t>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D3B3D-C92C-4D6F-A102-C6A8AAC761AF}"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2161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B42BB0C5-7B31-44A0-8997-9706BF59AAEC}" type="datetimeFigureOut">
              <a:rPr lang="en-US" smtClean="0"/>
              <a:t>2/20/19</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E9BD3B3D-C92C-4D6F-A102-C6A8AAC761AF}"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269304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42BB0C5-7B31-44A0-8997-9706BF59AAEC}" type="datetimeFigureOut">
              <a:rPr lang="en-US" smtClean="0"/>
              <a:t>2/20/19</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E9BD3B3D-C92C-4D6F-A102-C6A8AAC761AF}" type="slidenum">
              <a:rPr lang="en-US" smtClean="0"/>
              <a:t>‹#›</a:t>
            </a:fld>
            <a:endParaRPr lang="en-US"/>
          </a:p>
        </p:txBody>
      </p:sp>
    </p:spTree>
    <p:extLst>
      <p:ext uri="{BB962C8B-B14F-4D97-AF65-F5344CB8AC3E}">
        <p14:creationId xmlns:p14="http://schemas.microsoft.com/office/powerpoint/2010/main" val="208790987"/>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ARE YOUR DESIRES?</a:t>
            </a:r>
          </a:p>
        </p:txBody>
      </p:sp>
      <p:sp>
        <p:nvSpPr>
          <p:cNvPr id="3" name="Subtitle 2"/>
          <p:cNvSpPr>
            <a:spLocks noGrp="1"/>
          </p:cNvSpPr>
          <p:nvPr>
            <p:ph type="subTitle" idx="1"/>
          </p:nvPr>
        </p:nvSpPr>
        <p:spPr/>
        <p:txBody>
          <a:bodyPr>
            <a:normAutofit/>
          </a:bodyPr>
          <a:lstStyle/>
          <a:p>
            <a:r>
              <a:rPr lang="en-US" dirty="0"/>
              <a:t>Review of </a:t>
            </a:r>
            <a:r>
              <a:rPr lang="en-US" i="1" dirty="0"/>
              <a:t>The desire map p. 1-59</a:t>
            </a:r>
          </a:p>
          <a:p>
            <a:r>
              <a:rPr lang="en-US" dirty="0"/>
              <a:t>LAS 338</a:t>
            </a:r>
          </a:p>
        </p:txBody>
      </p:sp>
    </p:spTree>
    <p:extLst>
      <p:ext uri="{BB962C8B-B14F-4D97-AF65-F5344CB8AC3E}">
        <p14:creationId xmlns:p14="http://schemas.microsoft.com/office/powerpoint/2010/main" val="1862507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DESIRES</a:t>
            </a:r>
          </a:p>
        </p:txBody>
      </p:sp>
      <p:sp>
        <p:nvSpPr>
          <p:cNvPr id="3" name="Content Placeholder 2"/>
          <p:cNvSpPr>
            <a:spLocks noGrp="1"/>
          </p:cNvSpPr>
          <p:nvPr>
            <p:ph idx="1"/>
          </p:nvPr>
        </p:nvSpPr>
        <p:spPr/>
        <p:txBody>
          <a:bodyPr/>
          <a:lstStyle/>
          <a:p>
            <a:r>
              <a:rPr lang="en-US" sz="2800" b="1" dirty="0"/>
              <a:t>RHETORICAL QUESTIONS (3)</a:t>
            </a:r>
            <a:r>
              <a:rPr lang="en-US" sz="2800" dirty="0"/>
              <a:t>: What do you desire and why?  And have you shared these desires with others; only to feel like you should have kept it to yourself?  -- Asking for permission to desire? Or needing someone’s approval to have your own desires?  </a:t>
            </a:r>
          </a:p>
          <a:p>
            <a:endParaRPr lang="en-US" dirty="0"/>
          </a:p>
        </p:txBody>
      </p:sp>
    </p:spTree>
    <p:extLst>
      <p:ext uri="{BB962C8B-B14F-4D97-AF65-F5344CB8AC3E}">
        <p14:creationId xmlns:p14="http://schemas.microsoft.com/office/powerpoint/2010/main" val="35937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a:t>
            </a:r>
          </a:p>
        </p:txBody>
      </p:sp>
      <p:sp>
        <p:nvSpPr>
          <p:cNvPr id="3" name="Content Placeholder 2"/>
          <p:cNvSpPr>
            <a:spLocks noGrp="1"/>
          </p:cNvSpPr>
          <p:nvPr>
            <p:ph idx="1"/>
          </p:nvPr>
        </p:nvSpPr>
        <p:spPr/>
        <p:txBody>
          <a:bodyPr>
            <a:normAutofit fontScale="70000" lnSpcReduction="20000"/>
          </a:bodyPr>
          <a:lstStyle/>
          <a:p>
            <a:pPr lvl="0"/>
            <a:r>
              <a:rPr lang="en-US" sz="2400" dirty="0"/>
              <a:t>LaPorte (2014) suggests that “Everything we do is driven by the desire to feel a certain way” (p. 35).</a:t>
            </a:r>
          </a:p>
          <a:p>
            <a:pPr lvl="0"/>
            <a:r>
              <a:rPr lang="en-US" sz="2400" dirty="0"/>
              <a:t>In addition, she shares that some of us are just feeling “good enough” to manage our living, including our mental health.</a:t>
            </a:r>
          </a:p>
          <a:p>
            <a:pPr lvl="0"/>
            <a:r>
              <a:rPr lang="en-US" sz="2400" dirty="0"/>
              <a:t>LaPorte (2014) honestly states that “Sometimes even feeling bad feels good.  Negative emotions can feel so familiar to us (especially if they mimic our past) as to actually be comforting” (p. 35). </a:t>
            </a:r>
          </a:p>
          <a:p>
            <a:pPr lvl="0"/>
            <a:r>
              <a:rPr lang="en-US" sz="2400" b="1" dirty="0"/>
              <a:t>Important Point</a:t>
            </a:r>
            <a:r>
              <a:rPr lang="en-US" sz="2400" dirty="0"/>
              <a:t>- we have choices and LaPorte states, “When we choose the positive over the negative, liberation over repression, truth over illusion, we become real creators” (p. 35).  How and what we choose is key to living our best lives.  </a:t>
            </a:r>
          </a:p>
          <a:p>
            <a:endParaRPr lang="en-US" dirty="0"/>
          </a:p>
        </p:txBody>
      </p:sp>
    </p:spTree>
    <p:extLst>
      <p:ext uri="{BB962C8B-B14F-4D97-AF65-F5344CB8AC3E}">
        <p14:creationId xmlns:p14="http://schemas.microsoft.com/office/powerpoint/2010/main" val="1781506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a:t>
            </a:r>
          </a:p>
        </p:txBody>
      </p:sp>
      <p:sp>
        <p:nvSpPr>
          <p:cNvPr id="3" name="Content Placeholder 2"/>
          <p:cNvSpPr>
            <a:spLocks noGrp="1"/>
          </p:cNvSpPr>
          <p:nvPr>
            <p:ph idx="1"/>
          </p:nvPr>
        </p:nvSpPr>
        <p:spPr/>
        <p:txBody>
          <a:bodyPr>
            <a:normAutofit fontScale="92500" lnSpcReduction="20000"/>
          </a:bodyPr>
          <a:lstStyle/>
          <a:p>
            <a:pPr lvl="0"/>
            <a:r>
              <a:rPr lang="en-US" sz="2400" dirty="0"/>
              <a:t>LaPorte (2014) tells readers that “Feelings are power” (p. 35).  </a:t>
            </a:r>
          </a:p>
          <a:p>
            <a:pPr lvl="0"/>
            <a:r>
              <a:rPr lang="en-US" sz="2400" dirty="0"/>
              <a:t>“We need to make our feelings the heart of the matter” (p. 36).  Instead we have been told the following:</a:t>
            </a:r>
          </a:p>
          <a:p>
            <a:pPr lvl="1"/>
            <a:r>
              <a:rPr lang="en-US" sz="2400" dirty="0"/>
              <a:t>Don’t take it personally.</a:t>
            </a:r>
          </a:p>
          <a:p>
            <a:pPr lvl="1"/>
            <a:r>
              <a:rPr lang="en-US" sz="2400" dirty="0"/>
              <a:t>Keep your feelings in check.</a:t>
            </a:r>
          </a:p>
          <a:p>
            <a:pPr lvl="1"/>
            <a:r>
              <a:rPr lang="en-US" sz="2400" dirty="0"/>
              <a:t>Don’t let your heart rule your head.</a:t>
            </a:r>
          </a:p>
          <a:p>
            <a:pPr lvl="1"/>
            <a:r>
              <a:rPr lang="en-US" sz="2400" dirty="0"/>
              <a:t>Don’t let your feelings get the better of you.</a:t>
            </a:r>
          </a:p>
          <a:p>
            <a:pPr lvl="1"/>
            <a:r>
              <a:rPr lang="en-US" sz="2400" dirty="0"/>
              <a:t>It doesn’t matter how our feel about it—it’s the way it is. (p. 36)</a:t>
            </a:r>
          </a:p>
          <a:p>
            <a:endParaRPr lang="en-US" dirty="0"/>
          </a:p>
        </p:txBody>
      </p:sp>
    </p:spTree>
    <p:extLst>
      <p:ext uri="{BB962C8B-B14F-4D97-AF65-F5344CB8AC3E}">
        <p14:creationId xmlns:p14="http://schemas.microsoft.com/office/powerpoint/2010/main" val="119292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a:t>
            </a:r>
          </a:p>
        </p:txBody>
      </p:sp>
      <p:sp>
        <p:nvSpPr>
          <p:cNvPr id="3" name="Content Placeholder 2"/>
          <p:cNvSpPr>
            <a:spLocks noGrp="1"/>
          </p:cNvSpPr>
          <p:nvPr>
            <p:ph idx="1"/>
          </p:nvPr>
        </p:nvSpPr>
        <p:spPr/>
        <p:txBody>
          <a:bodyPr>
            <a:normAutofit fontScale="92500" lnSpcReduction="20000"/>
          </a:bodyPr>
          <a:lstStyle/>
          <a:p>
            <a:pPr lvl="0"/>
            <a:r>
              <a:rPr lang="en-US" sz="2400" dirty="0"/>
              <a:t>“Your feelings are factual to you.  You really feel them…Feelings are how you perceive life.  Perceptions inform how you live” (p. 37).  </a:t>
            </a:r>
          </a:p>
          <a:p>
            <a:pPr lvl="0"/>
            <a:r>
              <a:rPr lang="en-US" sz="2400" dirty="0"/>
              <a:t>LaPorte (2014) shares something that I have read in many of your discussion posts and even witnessed in your introduction videos…”We tell ourselves it’ll be worth it when we get there, and we grind and crank and endure our way to the goal posts.  We man (woman) up, suck it up, and shut up- all in the name of making a better life for ourselves.  We fake it so we can be somebody” (p. 37).   But then we are really not living authentically!</a:t>
            </a:r>
          </a:p>
          <a:p>
            <a:endParaRPr lang="en-US" dirty="0"/>
          </a:p>
        </p:txBody>
      </p:sp>
    </p:spTree>
    <p:extLst>
      <p:ext uri="{BB962C8B-B14F-4D97-AF65-F5344CB8AC3E}">
        <p14:creationId xmlns:p14="http://schemas.microsoft.com/office/powerpoint/2010/main" val="1430624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a:t>
            </a:r>
          </a:p>
        </p:txBody>
      </p:sp>
      <p:sp>
        <p:nvSpPr>
          <p:cNvPr id="3" name="Content Placeholder 2"/>
          <p:cNvSpPr>
            <a:spLocks noGrp="1"/>
          </p:cNvSpPr>
          <p:nvPr>
            <p:ph idx="1"/>
          </p:nvPr>
        </p:nvSpPr>
        <p:spPr/>
        <p:txBody>
          <a:bodyPr>
            <a:normAutofit fontScale="92500" lnSpcReduction="10000"/>
          </a:bodyPr>
          <a:lstStyle/>
          <a:p>
            <a:pPr lvl="0"/>
            <a:r>
              <a:rPr lang="en-US" sz="2400" b="1" dirty="0"/>
              <a:t>Important Point</a:t>
            </a:r>
            <a:r>
              <a:rPr lang="en-US" sz="2400" dirty="0"/>
              <a:t>- LaPorte (2014) states that we go for the external win “At the cost of or our internal wellness” (p. 37).  In essence, we dismiss the self (inner) to support the joy of others and ignore our own joy.  I am not promoting one to be selfish, but I am promoting you to consider the self.</a:t>
            </a:r>
          </a:p>
          <a:p>
            <a:pPr lvl="0"/>
            <a:r>
              <a:rPr lang="en-US" sz="2400" dirty="0"/>
              <a:t>What if we made feeling good a priority?  LaPorte (2014) believes when feeling good is a priority, everything else changes—“our individual lives change, and social systems change” (p. 38). </a:t>
            </a:r>
          </a:p>
          <a:p>
            <a:endParaRPr lang="en-US" dirty="0"/>
          </a:p>
        </p:txBody>
      </p:sp>
    </p:spTree>
    <p:extLst>
      <p:ext uri="{BB962C8B-B14F-4D97-AF65-F5344CB8AC3E}">
        <p14:creationId xmlns:p14="http://schemas.microsoft.com/office/powerpoint/2010/main" val="390112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a:t>
            </a:r>
          </a:p>
        </p:txBody>
      </p:sp>
      <p:sp>
        <p:nvSpPr>
          <p:cNvPr id="3" name="Content Placeholder 2"/>
          <p:cNvSpPr>
            <a:spLocks noGrp="1"/>
          </p:cNvSpPr>
          <p:nvPr>
            <p:ph idx="1"/>
          </p:nvPr>
        </p:nvSpPr>
        <p:spPr/>
        <p:txBody>
          <a:bodyPr>
            <a:normAutofit fontScale="85000" lnSpcReduction="10000"/>
          </a:bodyPr>
          <a:lstStyle/>
          <a:p>
            <a:pPr lvl="0"/>
            <a:r>
              <a:rPr lang="en-US" sz="2400" dirty="0"/>
              <a:t>Accentuate the positive- LaPorte (2014) emphasizes that we should be deliberate with our feelings.  She states, “It’s about taking radical responsibility for how you create your life, and how you respond to the people and circumstances around you” (p. 42).  </a:t>
            </a:r>
          </a:p>
          <a:p>
            <a:pPr marL="0" indent="0">
              <a:buNone/>
            </a:pPr>
            <a:endParaRPr lang="en-US" sz="2400" i="1" dirty="0"/>
          </a:p>
          <a:p>
            <a:pPr marL="0" indent="0">
              <a:buNone/>
            </a:pPr>
            <a:r>
              <a:rPr lang="en-US" sz="2400" i="1" dirty="0"/>
              <a:t>“There is no easy way to walk to freedom anywhere, and many of us will have to pass through the valley of the shadow of death to again and again before we reach the mountaintop of our desires” Nelson Mandela (p. 42)</a:t>
            </a:r>
            <a:endParaRPr lang="en-US" sz="2400" dirty="0"/>
          </a:p>
          <a:p>
            <a:endParaRPr lang="en-US" dirty="0"/>
          </a:p>
        </p:txBody>
      </p:sp>
    </p:spTree>
    <p:extLst>
      <p:ext uri="{BB962C8B-B14F-4D97-AF65-F5344CB8AC3E}">
        <p14:creationId xmlns:p14="http://schemas.microsoft.com/office/powerpoint/2010/main" val="1641852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a:t>
            </a:r>
          </a:p>
        </p:txBody>
      </p:sp>
      <p:sp>
        <p:nvSpPr>
          <p:cNvPr id="3" name="Content Placeholder 2"/>
          <p:cNvSpPr>
            <a:spLocks noGrp="1"/>
          </p:cNvSpPr>
          <p:nvPr>
            <p:ph idx="1"/>
          </p:nvPr>
        </p:nvSpPr>
        <p:spPr/>
        <p:txBody>
          <a:bodyPr>
            <a:normAutofit fontScale="92500" lnSpcReduction="20000"/>
          </a:bodyPr>
          <a:lstStyle/>
          <a:p>
            <a:pPr lvl="0"/>
            <a:r>
              <a:rPr lang="en-US" sz="2400" dirty="0"/>
              <a:t>LaPorte (2014) reminds us that we are not our feelings, but that we should choose a term that resonates with us (p. 44).</a:t>
            </a:r>
          </a:p>
          <a:p>
            <a:pPr lvl="0"/>
            <a:r>
              <a:rPr lang="en-US" sz="2400" dirty="0"/>
              <a:t>Similar to Lisa Nichol’s she believes in positive affirmations and “I AM…” What are you?  What is your term?  </a:t>
            </a:r>
          </a:p>
          <a:p>
            <a:pPr lvl="0"/>
            <a:r>
              <a:rPr lang="en-US" sz="2400" dirty="0"/>
              <a:t>“Your soul is the destination—and your feelings are the road signs directing you to it.  Your feelings lead you home by giving you moment-by-moment signals” (p. 44).  The sad part is we ignore these signals; even when they ae in bright neon lights.  </a:t>
            </a:r>
          </a:p>
          <a:p>
            <a:endParaRPr lang="en-US" dirty="0"/>
          </a:p>
        </p:txBody>
      </p:sp>
    </p:spTree>
    <p:extLst>
      <p:ext uri="{BB962C8B-B14F-4D97-AF65-F5344CB8AC3E}">
        <p14:creationId xmlns:p14="http://schemas.microsoft.com/office/powerpoint/2010/main" val="2927689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a:t>
            </a:r>
          </a:p>
        </p:txBody>
      </p:sp>
      <p:sp>
        <p:nvSpPr>
          <p:cNvPr id="3" name="Content Placeholder 2"/>
          <p:cNvSpPr>
            <a:spLocks noGrp="1"/>
          </p:cNvSpPr>
          <p:nvPr>
            <p:ph idx="1"/>
          </p:nvPr>
        </p:nvSpPr>
        <p:spPr/>
        <p:txBody>
          <a:bodyPr>
            <a:normAutofit/>
          </a:bodyPr>
          <a:lstStyle/>
          <a:p>
            <a:pPr lvl="0"/>
            <a:r>
              <a:rPr lang="en-US" sz="2400" dirty="0"/>
              <a:t>LaPorte (2014) tells us that we “Can’t always choose what happens to you, but you can always choose how you feel about it” (p. 45).  </a:t>
            </a:r>
          </a:p>
          <a:p>
            <a:pPr lvl="0"/>
            <a:r>
              <a:rPr lang="en-US" sz="2400" b="1" dirty="0"/>
              <a:t>Important Point</a:t>
            </a:r>
            <a:r>
              <a:rPr lang="en-US" sz="2400" dirty="0"/>
              <a:t>- “Your definition of feelings only </a:t>
            </a:r>
            <a:r>
              <a:rPr lang="en-US" sz="2400" b="1" u="sng" dirty="0"/>
              <a:t>need</a:t>
            </a:r>
            <a:r>
              <a:rPr lang="en-US" sz="2400" dirty="0"/>
              <a:t> to make sense to </a:t>
            </a:r>
            <a:r>
              <a:rPr lang="en-US" sz="2400" b="1" u="sng" dirty="0"/>
              <a:t>you</a:t>
            </a:r>
            <a:r>
              <a:rPr lang="en-US" sz="2400" dirty="0"/>
              <a:t>” (p. 47)</a:t>
            </a:r>
          </a:p>
          <a:p>
            <a:endParaRPr lang="en-US" dirty="0"/>
          </a:p>
        </p:txBody>
      </p:sp>
    </p:spTree>
    <p:extLst>
      <p:ext uri="{BB962C8B-B14F-4D97-AF65-F5344CB8AC3E}">
        <p14:creationId xmlns:p14="http://schemas.microsoft.com/office/powerpoint/2010/main" val="3835235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a:t>
            </a:r>
          </a:p>
        </p:txBody>
      </p:sp>
      <p:sp>
        <p:nvSpPr>
          <p:cNvPr id="3" name="Content Placeholder 2"/>
          <p:cNvSpPr>
            <a:spLocks noGrp="1"/>
          </p:cNvSpPr>
          <p:nvPr>
            <p:ph idx="1"/>
          </p:nvPr>
        </p:nvSpPr>
        <p:spPr/>
        <p:txBody>
          <a:bodyPr>
            <a:normAutofit fontScale="85000" lnSpcReduction="20000"/>
          </a:bodyPr>
          <a:lstStyle/>
          <a:p>
            <a:pPr marL="0" indent="0">
              <a:buNone/>
            </a:pPr>
            <a:r>
              <a:rPr lang="en-US" sz="2400" b="1" i="1" dirty="0"/>
              <a:t>Core Feelings</a:t>
            </a:r>
            <a:endParaRPr lang="en-US" sz="2400" dirty="0"/>
          </a:p>
          <a:p>
            <a:pPr lvl="0"/>
            <a:r>
              <a:rPr lang="en-US" sz="2400" dirty="0"/>
              <a:t>“Core desired feelings are generative feelings.”</a:t>
            </a:r>
          </a:p>
          <a:p>
            <a:pPr lvl="1"/>
            <a:r>
              <a:rPr lang="en-US" sz="2400" dirty="0"/>
              <a:t>They are deep within us</a:t>
            </a:r>
          </a:p>
          <a:p>
            <a:pPr lvl="1"/>
            <a:r>
              <a:rPr lang="en-US" sz="2400" dirty="0"/>
              <a:t>Make themselves known when we actually time to listen to them</a:t>
            </a:r>
          </a:p>
          <a:p>
            <a:pPr lvl="1"/>
            <a:r>
              <a:rPr lang="en-US" sz="2400" dirty="0"/>
              <a:t>They do not change based on circumstances. However, we do become more aware of their “Nuances and refinements as we become wiser and better listeners.” </a:t>
            </a:r>
          </a:p>
          <a:p>
            <a:pPr lvl="0"/>
            <a:r>
              <a:rPr lang="en-US" sz="2400" b="1" dirty="0"/>
              <a:t>Important Point</a:t>
            </a:r>
            <a:r>
              <a:rPr lang="en-US" sz="2400" dirty="0"/>
              <a:t>- “Grounded in our core desired feelings, we act from creative (rather than reactive) energy” (p. 39).  </a:t>
            </a:r>
          </a:p>
          <a:p>
            <a:endParaRPr lang="en-US" dirty="0"/>
          </a:p>
        </p:txBody>
      </p:sp>
    </p:spTree>
    <p:extLst>
      <p:ext uri="{BB962C8B-B14F-4D97-AF65-F5344CB8AC3E}">
        <p14:creationId xmlns:p14="http://schemas.microsoft.com/office/powerpoint/2010/main" val="1197785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a:t>
            </a:r>
          </a:p>
        </p:txBody>
      </p:sp>
      <p:sp>
        <p:nvSpPr>
          <p:cNvPr id="3" name="Content Placeholder 2"/>
          <p:cNvSpPr>
            <a:spLocks noGrp="1"/>
          </p:cNvSpPr>
          <p:nvPr>
            <p:ph idx="1"/>
          </p:nvPr>
        </p:nvSpPr>
        <p:spPr/>
        <p:txBody>
          <a:bodyPr>
            <a:normAutofit/>
          </a:bodyPr>
          <a:lstStyle/>
          <a:p>
            <a:r>
              <a:rPr lang="en-US" sz="2400" b="1" dirty="0"/>
              <a:t>RHETORICAL QUESTIONS (4)</a:t>
            </a:r>
            <a:r>
              <a:rPr lang="en-US" sz="2400" dirty="0"/>
              <a:t>-  How do you make yourself feel good?  What are the choices you make which inhibits you from being creative?  How many times have you been told to keep your feelings in check?  What makes you light up…your family, your major, shopping, sex (yup)?  What are your core desired feelings?  Do you actually listen to them?</a:t>
            </a:r>
          </a:p>
          <a:p>
            <a:endParaRPr lang="en-US" dirty="0"/>
          </a:p>
        </p:txBody>
      </p:sp>
    </p:spTree>
    <p:extLst>
      <p:ext uri="{BB962C8B-B14F-4D97-AF65-F5344CB8AC3E}">
        <p14:creationId xmlns:p14="http://schemas.microsoft.com/office/powerpoint/2010/main" val="2797341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overview</a:t>
            </a:r>
          </a:p>
        </p:txBody>
      </p:sp>
      <p:sp>
        <p:nvSpPr>
          <p:cNvPr id="3" name="Content Placeholder 2"/>
          <p:cNvSpPr>
            <a:spLocks noGrp="1"/>
          </p:cNvSpPr>
          <p:nvPr>
            <p:ph idx="1"/>
          </p:nvPr>
        </p:nvSpPr>
        <p:spPr/>
        <p:txBody>
          <a:bodyPr>
            <a:normAutofit fontScale="70000" lnSpcReduction="20000"/>
          </a:bodyPr>
          <a:lstStyle/>
          <a:p>
            <a:pPr lvl="0"/>
            <a:r>
              <a:rPr lang="en-US" sz="2400" dirty="0"/>
              <a:t>The </a:t>
            </a:r>
            <a:r>
              <a:rPr lang="en-US" sz="2400" i="1" dirty="0"/>
              <a:t>Desire Map</a:t>
            </a:r>
            <a:r>
              <a:rPr lang="en-US" sz="2400" dirty="0"/>
              <a:t> started as a New Year’s activity where Danielle LaPorte and her partner would write out their goals for the coming year.  </a:t>
            </a:r>
          </a:p>
          <a:p>
            <a:pPr lvl="0"/>
            <a:r>
              <a:rPr lang="en-US" sz="2400" dirty="0"/>
              <a:t>It then turned into “How they wanted to feel in the various parts of their lives” (p.4)</a:t>
            </a:r>
          </a:p>
          <a:p>
            <a:pPr lvl="1"/>
            <a:r>
              <a:rPr lang="en-US" sz="2400" dirty="0"/>
              <a:t>Began to remove external goal setting</a:t>
            </a:r>
          </a:p>
          <a:p>
            <a:pPr lvl="1"/>
            <a:r>
              <a:rPr lang="en-US" sz="2400" dirty="0"/>
              <a:t>Allowed her and her partner to look inward and discuss how they wanted to feel and what would it take to feel that way.  </a:t>
            </a:r>
          </a:p>
          <a:p>
            <a:pPr lvl="1"/>
            <a:r>
              <a:rPr lang="en-US" sz="2400" dirty="0"/>
              <a:t>She stated, “I officially gave up goal-setting systems, which eventually led to quitting to do-lists, which led to giving up the time-management systems that were totally stressing me out” (p. 5).</a:t>
            </a:r>
          </a:p>
          <a:p>
            <a:endParaRPr lang="en-US" dirty="0"/>
          </a:p>
        </p:txBody>
      </p:sp>
    </p:spTree>
    <p:extLst>
      <p:ext uri="{BB962C8B-B14F-4D97-AF65-F5344CB8AC3E}">
        <p14:creationId xmlns:p14="http://schemas.microsoft.com/office/powerpoint/2010/main" val="4159638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clear desires</a:t>
            </a:r>
          </a:p>
        </p:txBody>
      </p:sp>
      <p:sp>
        <p:nvSpPr>
          <p:cNvPr id="3" name="Content Placeholder 2"/>
          <p:cNvSpPr>
            <a:spLocks noGrp="1"/>
          </p:cNvSpPr>
          <p:nvPr>
            <p:ph idx="1"/>
          </p:nvPr>
        </p:nvSpPr>
        <p:spPr/>
        <p:txBody>
          <a:bodyPr>
            <a:normAutofit fontScale="85000" lnSpcReduction="10000"/>
          </a:bodyPr>
          <a:lstStyle/>
          <a:p>
            <a:pPr lvl="0"/>
            <a:r>
              <a:rPr lang="en-US" sz="2400" dirty="0"/>
              <a:t>LaPorte (2014) affirms that when we have clarity about our true desires, we are liberated and most importantly we get to “Stop proving yourself to everyone (including you).  Just think about it that for a minute. </a:t>
            </a:r>
            <a:r>
              <a:rPr lang="en-US" sz="2400" i="1" dirty="0"/>
              <a:t>No more proving</a:t>
            </a:r>
            <a:r>
              <a:rPr lang="en-US" sz="2400" dirty="0"/>
              <a:t>.  Do you feel giddy about that” (p. 49).   I HOPE YOU DO!</a:t>
            </a:r>
          </a:p>
          <a:p>
            <a:pPr lvl="0"/>
            <a:r>
              <a:rPr lang="en-US" sz="2400" dirty="0"/>
              <a:t>“When you are clear on how you want to feel, you can be open to what life wants to give you” (p. 51).  I would add that when you have identified  your own life standards, dictated by what brings you joy and how it makes you feel…you are giving yourself permission to live.</a:t>
            </a:r>
          </a:p>
          <a:p>
            <a:endParaRPr lang="en-US" dirty="0"/>
          </a:p>
        </p:txBody>
      </p:sp>
    </p:spTree>
    <p:extLst>
      <p:ext uri="{BB962C8B-B14F-4D97-AF65-F5344CB8AC3E}">
        <p14:creationId xmlns:p14="http://schemas.microsoft.com/office/powerpoint/2010/main" val="180098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clear desires</a:t>
            </a:r>
          </a:p>
        </p:txBody>
      </p:sp>
      <p:sp>
        <p:nvSpPr>
          <p:cNvPr id="3" name="Content Placeholder 2"/>
          <p:cNvSpPr>
            <a:spLocks noGrp="1"/>
          </p:cNvSpPr>
          <p:nvPr>
            <p:ph idx="1"/>
          </p:nvPr>
        </p:nvSpPr>
        <p:spPr/>
        <p:txBody>
          <a:bodyPr>
            <a:normAutofit fontScale="92500"/>
          </a:bodyPr>
          <a:lstStyle/>
          <a:p>
            <a:pPr lvl="0"/>
            <a:r>
              <a:rPr lang="en-US" sz="2400" dirty="0"/>
              <a:t>LaPorte (2014) believes that “Desire brings light to darkness” (p. 52).  She suggests that we recall our desired feelings when life is not going our way and we are not “getting what we want” (p. 53).</a:t>
            </a:r>
          </a:p>
          <a:p>
            <a:pPr lvl="0"/>
            <a:r>
              <a:rPr lang="en-US" sz="2400" dirty="0"/>
              <a:t>She states that we can make small improvements on a daily basis (p. 54).</a:t>
            </a:r>
          </a:p>
          <a:p>
            <a:pPr lvl="0"/>
            <a:r>
              <a:rPr lang="en-US" sz="2400" b="1" dirty="0"/>
              <a:t>Important Point</a:t>
            </a:r>
            <a:r>
              <a:rPr lang="en-US" sz="2400" dirty="0"/>
              <a:t>- “Small deliberate actions inspired by your true desires create a life you love” (p. 55).  </a:t>
            </a:r>
          </a:p>
          <a:p>
            <a:endParaRPr lang="en-US" sz="2400" dirty="0"/>
          </a:p>
        </p:txBody>
      </p:sp>
    </p:spTree>
    <p:extLst>
      <p:ext uri="{BB962C8B-B14F-4D97-AF65-F5344CB8AC3E}">
        <p14:creationId xmlns:p14="http://schemas.microsoft.com/office/powerpoint/2010/main" val="1769003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a:t>
            </a:r>
          </a:p>
        </p:txBody>
      </p:sp>
      <p:sp>
        <p:nvSpPr>
          <p:cNvPr id="3" name="Content Placeholder 2"/>
          <p:cNvSpPr>
            <a:spLocks noGrp="1"/>
          </p:cNvSpPr>
          <p:nvPr>
            <p:ph idx="1"/>
          </p:nvPr>
        </p:nvSpPr>
        <p:spPr>
          <a:xfrm>
            <a:off x="581192" y="2180496"/>
            <a:ext cx="11029615" cy="4078636"/>
          </a:xfrm>
        </p:spPr>
        <p:txBody>
          <a:bodyPr>
            <a:normAutofit/>
          </a:bodyPr>
          <a:lstStyle/>
          <a:p>
            <a:r>
              <a:rPr lang="en-US" sz="2000" dirty="0"/>
              <a:t>This week,  I want you to choose one of the sets of rhetorical questions (1-4) and use these to guide your discussion post.  They are all labeled and you will identify which set of questions you are responding too.  You do not have to respond to all the questions in the set, BUT they are themed and you should able to address several of them. </a:t>
            </a:r>
          </a:p>
          <a:p>
            <a:r>
              <a:rPr lang="en-US" sz="2000" dirty="0"/>
              <a:t>Remember, you need to develop a clear line of your discussion which includes textual support and personal insight.  </a:t>
            </a:r>
          </a:p>
          <a:p>
            <a:r>
              <a:rPr lang="en-US" sz="2000" b="1" dirty="0"/>
              <a:t>Your responses do not have to be long, but they must be thoughtful and not read rushed.  These questions require you to be introspective.  </a:t>
            </a:r>
          </a:p>
          <a:p>
            <a:r>
              <a:rPr lang="en-US" sz="2000" dirty="0"/>
              <a:t>Review your response before posting and make sure you avoid grammatical errors.  </a:t>
            </a:r>
          </a:p>
          <a:p>
            <a:endParaRPr lang="en-US" dirty="0"/>
          </a:p>
        </p:txBody>
      </p:sp>
    </p:spTree>
    <p:extLst>
      <p:ext uri="{BB962C8B-B14F-4D97-AF65-F5344CB8AC3E}">
        <p14:creationId xmlns:p14="http://schemas.microsoft.com/office/powerpoint/2010/main" val="4063809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overview</a:t>
            </a:r>
          </a:p>
        </p:txBody>
      </p:sp>
      <p:sp>
        <p:nvSpPr>
          <p:cNvPr id="3" name="Content Placeholder 2"/>
          <p:cNvSpPr>
            <a:spLocks noGrp="1"/>
          </p:cNvSpPr>
          <p:nvPr>
            <p:ph idx="1"/>
          </p:nvPr>
        </p:nvSpPr>
        <p:spPr/>
        <p:txBody>
          <a:bodyPr>
            <a:normAutofit fontScale="70000" lnSpcReduction="20000"/>
          </a:bodyPr>
          <a:lstStyle/>
          <a:p>
            <a:pPr lvl="0"/>
            <a:r>
              <a:rPr lang="en-US" sz="2400" dirty="0"/>
              <a:t>The ‘guiding premise’ on this book is what LaPorte (2014) theorizes as the strategy of desire.  She wants the readers to “Get clear on how we actually want to feel within ourselves, and then designed our to-do-lists, set our goals, and wrote out our bucket lists” (p. 7).  </a:t>
            </a:r>
          </a:p>
          <a:p>
            <a:pPr lvl="0"/>
            <a:r>
              <a:rPr lang="en-US" sz="2400" dirty="0"/>
              <a:t>She outlines the following as the purpose of the </a:t>
            </a:r>
            <a:r>
              <a:rPr lang="en-US" sz="2400" i="1" dirty="0"/>
              <a:t>Desire Map</a:t>
            </a:r>
            <a:r>
              <a:rPr lang="en-US" sz="2400" dirty="0"/>
              <a:t>:</a:t>
            </a:r>
          </a:p>
          <a:p>
            <a:pPr lvl="1"/>
            <a:r>
              <a:rPr lang="en-US" sz="2400" dirty="0"/>
              <a:t>Ultimately, to help you </a:t>
            </a:r>
            <a:r>
              <a:rPr lang="en-US" sz="2400" b="1" dirty="0"/>
              <a:t>remember your light</a:t>
            </a:r>
            <a:r>
              <a:rPr lang="en-US" sz="2400" dirty="0"/>
              <a:t>, your true nature, your source-the life source that connects us all</a:t>
            </a:r>
          </a:p>
          <a:p>
            <a:pPr lvl="1"/>
            <a:r>
              <a:rPr lang="en-US" sz="2400" dirty="0"/>
              <a:t>To show you your heart’s longing- your </a:t>
            </a:r>
            <a:r>
              <a:rPr lang="en-US" sz="2400" b="1" dirty="0"/>
              <a:t>core desired feelings</a:t>
            </a:r>
            <a:endParaRPr lang="en-US" sz="2400" dirty="0"/>
          </a:p>
          <a:p>
            <a:pPr lvl="1"/>
            <a:r>
              <a:rPr lang="en-US" sz="2400" dirty="0"/>
              <a:t>To guide you in using </a:t>
            </a:r>
            <a:r>
              <a:rPr lang="en-US" sz="2400" b="1" dirty="0"/>
              <a:t>your preferred feelings as a guidance system for making choices</a:t>
            </a:r>
            <a:r>
              <a:rPr lang="en-US" sz="2400" dirty="0"/>
              <a:t> and for being more present and alive.  (</a:t>
            </a:r>
            <a:r>
              <a:rPr lang="en-US" sz="2400" dirty="0" err="1"/>
              <a:t>Thich</a:t>
            </a:r>
            <a:r>
              <a:rPr lang="en-US" sz="2400" dirty="0"/>
              <a:t> Na Hahn says the same thing...we are never are truly alive).</a:t>
            </a:r>
          </a:p>
          <a:p>
            <a:endParaRPr lang="en-US" dirty="0"/>
          </a:p>
        </p:txBody>
      </p:sp>
    </p:spTree>
    <p:extLst>
      <p:ext uri="{BB962C8B-B14F-4D97-AF65-F5344CB8AC3E}">
        <p14:creationId xmlns:p14="http://schemas.microsoft.com/office/powerpoint/2010/main" val="3616505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overview</a:t>
            </a:r>
          </a:p>
        </p:txBody>
      </p:sp>
      <p:sp>
        <p:nvSpPr>
          <p:cNvPr id="3" name="Content Placeholder 2"/>
          <p:cNvSpPr>
            <a:spLocks noGrp="1"/>
          </p:cNvSpPr>
          <p:nvPr>
            <p:ph idx="1"/>
          </p:nvPr>
        </p:nvSpPr>
        <p:spPr/>
        <p:txBody>
          <a:bodyPr>
            <a:normAutofit fontScale="77500" lnSpcReduction="20000"/>
          </a:bodyPr>
          <a:lstStyle/>
          <a:p>
            <a:pPr lvl="1"/>
            <a:r>
              <a:rPr lang="en-US" sz="2400" dirty="0"/>
              <a:t>To help you use your desired feelings as a way to </a:t>
            </a:r>
            <a:r>
              <a:rPr lang="en-US" sz="2400" b="1" dirty="0"/>
              <a:t>access comfort and clarity during painful times.</a:t>
            </a:r>
            <a:endParaRPr lang="en-US" sz="2400" dirty="0"/>
          </a:p>
          <a:p>
            <a:pPr lvl="1"/>
            <a:r>
              <a:rPr lang="en-US" sz="2400" dirty="0"/>
              <a:t>To show you how to use your desired feelings as </a:t>
            </a:r>
            <a:r>
              <a:rPr lang="en-US" sz="2400" b="1" dirty="0"/>
              <a:t>creative fuel</a:t>
            </a:r>
            <a:r>
              <a:rPr lang="en-US" sz="2400" dirty="0"/>
              <a:t> to make great things happen in your life that will radiate out into the world</a:t>
            </a:r>
          </a:p>
          <a:p>
            <a:pPr lvl="1"/>
            <a:r>
              <a:rPr lang="en-US" sz="2400" dirty="0"/>
              <a:t>To help you </a:t>
            </a:r>
            <a:r>
              <a:rPr lang="en-US" sz="2400" b="1" dirty="0"/>
              <a:t>accentuate the positive</a:t>
            </a:r>
            <a:r>
              <a:rPr lang="en-US" sz="2400" dirty="0"/>
              <a:t> aspects of your life, while still honing, and not invalidating, the negative parts that you want to change</a:t>
            </a:r>
          </a:p>
          <a:p>
            <a:pPr lvl="1"/>
            <a:r>
              <a:rPr lang="en-US" sz="2400" dirty="0"/>
              <a:t>To help you realize that you are much bigger than your feelings, and also, perhaps paradoxically, to help you regard your </a:t>
            </a:r>
            <a:r>
              <a:rPr lang="en-US" sz="2400" b="1" dirty="0"/>
              <a:t>feelings as road signs to your Soul</a:t>
            </a:r>
            <a:r>
              <a:rPr lang="en-US" sz="2400" dirty="0"/>
              <a:t>. (p. 8)</a:t>
            </a:r>
          </a:p>
          <a:p>
            <a:endParaRPr lang="en-US" dirty="0"/>
          </a:p>
        </p:txBody>
      </p:sp>
    </p:spTree>
    <p:extLst>
      <p:ext uri="{BB962C8B-B14F-4D97-AF65-F5344CB8AC3E}">
        <p14:creationId xmlns:p14="http://schemas.microsoft.com/office/powerpoint/2010/main" val="255503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overview</a:t>
            </a:r>
          </a:p>
        </p:txBody>
      </p:sp>
      <p:sp>
        <p:nvSpPr>
          <p:cNvPr id="3" name="Content Placeholder 2"/>
          <p:cNvSpPr>
            <a:spLocks noGrp="1"/>
          </p:cNvSpPr>
          <p:nvPr>
            <p:ph idx="1"/>
          </p:nvPr>
        </p:nvSpPr>
        <p:spPr/>
        <p:txBody>
          <a:bodyPr>
            <a:normAutofit/>
          </a:bodyPr>
          <a:lstStyle/>
          <a:p>
            <a:pPr marL="0" indent="0">
              <a:buNone/>
            </a:pPr>
            <a:r>
              <a:rPr lang="en-US" sz="2400" b="1" dirty="0"/>
              <a:t>RHETORICAL QUESTIONS (1)</a:t>
            </a:r>
            <a:r>
              <a:rPr lang="en-US" sz="2400" dirty="0"/>
              <a:t>: How many of you made a New Year’s resolution?  And if you did, how did it make you feel?  Are you on track with this resolution? Do you know what your light is?  Or your core feelings?  How do you even identify your core feelings?</a:t>
            </a:r>
          </a:p>
          <a:p>
            <a:endParaRPr lang="en-US" dirty="0"/>
          </a:p>
        </p:txBody>
      </p:sp>
    </p:spTree>
    <p:extLst>
      <p:ext uri="{BB962C8B-B14F-4D97-AF65-F5344CB8AC3E}">
        <p14:creationId xmlns:p14="http://schemas.microsoft.com/office/powerpoint/2010/main" val="419877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CHOICES</a:t>
            </a:r>
          </a:p>
        </p:txBody>
      </p:sp>
      <p:sp>
        <p:nvSpPr>
          <p:cNvPr id="3" name="Content Placeholder 2"/>
          <p:cNvSpPr>
            <a:spLocks noGrp="1"/>
          </p:cNvSpPr>
          <p:nvPr>
            <p:ph idx="1"/>
          </p:nvPr>
        </p:nvSpPr>
        <p:spPr/>
        <p:txBody>
          <a:bodyPr>
            <a:normAutofit fontScale="92500"/>
          </a:bodyPr>
          <a:lstStyle/>
          <a:p>
            <a:pPr lvl="0"/>
            <a:r>
              <a:rPr lang="en-US" sz="2800" dirty="0"/>
              <a:t>LaPorte (2014) tells us that we all have choices and that we should make empowered choices (p. 10).</a:t>
            </a:r>
          </a:p>
          <a:p>
            <a:pPr lvl="0"/>
            <a:r>
              <a:rPr lang="en-US" sz="2800" dirty="0"/>
              <a:t>“Empowered choices are “whole choices” that take your mind, body and soul into full consideration” (p. 10).</a:t>
            </a:r>
          </a:p>
          <a:p>
            <a:pPr lvl="0"/>
            <a:r>
              <a:rPr lang="en-US" sz="2800" dirty="0"/>
              <a:t>Important point- LaPorte (2014) asserts that what we have in our minds is what creates our reality!</a:t>
            </a:r>
          </a:p>
          <a:p>
            <a:endParaRPr lang="en-US" sz="2800" dirty="0"/>
          </a:p>
        </p:txBody>
      </p:sp>
    </p:spTree>
    <p:extLst>
      <p:ext uri="{BB962C8B-B14F-4D97-AF65-F5344CB8AC3E}">
        <p14:creationId xmlns:p14="http://schemas.microsoft.com/office/powerpoint/2010/main" val="196832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CHOICES</a:t>
            </a:r>
          </a:p>
        </p:txBody>
      </p:sp>
      <p:sp>
        <p:nvSpPr>
          <p:cNvPr id="3" name="Content Placeholder 2"/>
          <p:cNvSpPr>
            <a:spLocks noGrp="1"/>
          </p:cNvSpPr>
          <p:nvPr>
            <p:ph idx="1"/>
          </p:nvPr>
        </p:nvSpPr>
        <p:spPr/>
        <p:txBody>
          <a:bodyPr>
            <a:normAutofit fontScale="92500" lnSpcReduction="10000"/>
          </a:bodyPr>
          <a:lstStyle/>
          <a:p>
            <a:r>
              <a:rPr lang="en-US" sz="2800" b="1" dirty="0"/>
              <a:t>RHETORICAL QUESTIONS (2)</a:t>
            </a:r>
            <a:r>
              <a:rPr lang="en-US" sz="2800" dirty="0"/>
              <a:t>- What is in your mind?  Are you thinking positive thoughts?  If so, how are they helping with your reality?  Or if you are thinking negative things about yourself, how do these create your reality?  </a:t>
            </a:r>
          </a:p>
          <a:p>
            <a:r>
              <a:rPr lang="en-US" sz="2800" b="1" dirty="0"/>
              <a:t>ACTION</a:t>
            </a:r>
            <a:r>
              <a:rPr lang="en-US" sz="2800" dirty="0"/>
              <a:t>-  Begin to create your reality; start planning for your best living.  Look for the micro-wins (Nichols, 2016) instead of the macro-wins.  But </a:t>
            </a:r>
            <a:r>
              <a:rPr lang="en-US" sz="2800" b="1" dirty="0"/>
              <a:t>START</a:t>
            </a:r>
            <a:r>
              <a:rPr lang="en-US" sz="2800" dirty="0"/>
              <a:t> somewhere.</a:t>
            </a:r>
          </a:p>
          <a:p>
            <a:endParaRPr lang="en-US" sz="2800" dirty="0"/>
          </a:p>
        </p:txBody>
      </p:sp>
    </p:spTree>
    <p:extLst>
      <p:ext uri="{BB962C8B-B14F-4D97-AF65-F5344CB8AC3E}">
        <p14:creationId xmlns:p14="http://schemas.microsoft.com/office/powerpoint/2010/main" val="72339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DESIRES</a:t>
            </a:r>
          </a:p>
        </p:txBody>
      </p:sp>
      <p:sp>
        <p:nvSpPr>
          <p:cNvPr id="3" name="Content Placeholder 2"/>
          <p:cNvSpPr>
            <a:spLocks noGrp="1"/>
          </p:cNvSpPr>
          <p:nvPr>
            <p:ph idx="1"/>
          </p:nvPr>
        </p:nvSpPr>
        <p:spPr/>
        <p:txBody>
          <a:bodyPr>
            <a:normAutofit fontScale="92500" lnSpcReduction="20000"/>
          </a:bodyPr>
          <a:lstStyle/>
          <a:p>
            <a:r>
              <a:rPr lang="en-US" sz="2400" dirty="0"/>
              <a:t>LaPorte (2014) contends that “The essence of our desire is a feeling” (p.18).  She asserts the following:</a:t>
            </a:r>
          </a:p>
          <a:p>
            <a:pPr lvl="1"/>
            <a:r>
              <a:rPr lang="en-US" sz="2200" dirty="0"/>
              <a:t>“Never underestimate the power of wanting” (p. 19).  Ask yourself what is that you really want; not what other’s want for you, but what you want!</a:t>
            </a:r>
          </a:p>
          <a:p>
            <a:pPr lvl="1"/>
            <a:r>
              <a:rPr lang="en-US" sz="2200" dirty="0"/>
              <a:t>“Desire is the engine of creation” (p. 19).  Desire gives you the motivation to create.</a:t>
            </a:r>
          </a:p>
          <a:p>
            <a:pPr lvl="1"/>
            <a:r>
              <a:rPr lang="en-US" sz="2200" dirty="0"/>
              <a:t>“Desire is the root of our divine impulse to evolve” (p. 19).  </a:t>
            </a:r>
          </a:p>
          <a:p>
            <a:pPr lvl="1"/>
            <a:r>
              <a:rPr lang="en-US" sz="2200" dirty="0"/>
              <a:t>“Desire leads the way home” (p.19).  </a:t>
            </a:r>
          </a:p>
          <a:p>
            <a:endParaRPr lang="en-US" dirty="0"/>
          </a:p>
        </p:txBody>
      </p:sp>
    </p:spTree>
    <p:extLst>
      <p:ext uri="{BB962C8B-B14F-4D97-AF65-F5344CB8AC3E}">
        <p14:creationId xmlns:p14="http://schemas.microsoft.com/office/powerpoint/2010/main" val="401046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DESIRES</a:t>
            </a:r>
          </a:p>
        </p:txBody>
      </p:sp>
      <p:sp>
        <p:nvSpPr>
          <p:cNvPr id="3" name="Content Placeholder 2"/>
          <p:cNvSpPr>
            <a:spLocks noGrp="1"/>
          </p:cNvSpPr>
          <p:nvPr>
            <p:ph idx="1"/>
          </p:nvPr>
        </p:nvSpPr>
        <p:spPr/>
        <p:txBody>
          <a:bodyPr>
            <a:normAutofit fontScale="70000" lnSpcReduction="20000"/>
          </a:bodyPr>
          <a:lstStyle/>
          <a:p>
            <a:pPr lvl="0"/>
            <a:r>
              <a:rPr lang="en-US" sz="2400" dirty="0"/>
              <a:t>LaPorte (2014) states that something “Phenomenal happens when you start to examine your desires” (p. 25).  </a:t>
            </a:r>
          </a:p>
          <a:p>
            <a:pPr lvl="1"/>
            <a:r>
              <a:rPr lang="en-US" sz="2400" dirty="0"/>
              <a:t>Get closer to your reality;</a:t>
            </a:r>
          </a:p>
          <a:p>
            <a:pPr lvl="1"/>
            <a:r>
              <a:rPr lang="en-US" sz="2400" dirty="0"/>
              <a:t>It becomes the foundation of our will to live-in fact she believes that when we stop desiring, we stop evolving. </a:t>
            </a:r>
          </a:p>
          <a:p>
            <a:pPr lvl="1"/>
            <a:r>
              <a:rPr lang="en-US" sz="2400" dirty="0"/>
              <a:t>Desire is revealing and we should have direct conversations about our desires (p. 25).</a:t>
            </a:r>
          </a:p>
          <a:p>
            <a:pPr marL="0" indent="0">
              <a:buNone/>
            </a:pPr>
            <a:endParaRPr lang="en-US" i="1" dirty="0"/>
          </a:p>
          <a:p>
            <a:pPr marL="0" indent="0">
              <a:buNone/>
            </a:pPr>
            <a:r>
              <a:rPr lang="en-US" sz="2200" i="1" dirty="0"/>
              <a:t>“Desire is a teacher; When we immerse ourselves in it without guilt, shame or clinging, it can show us something special about our own minds that allow us to embrace life fully” (Mark Epstein- Open to Desire). </a:t>
            </a:r>
            <a:endParaRPr lang="en-US" sz="2200" dirty="0"/>
          </a:p>
          <a:p>
            <a:endParaRPr lang="en-US" dirty="0"/>
          </a:p>
        </p:txBody>
      </p:sp>
    </p:spTree>
    <p:extLst>
      <p:ext uri="{BB962C8B-B14F-4D97-AF65-F5344CB8AC3E}">
        <p14:creationId xmlns:p14="http://schemas.microsoft.com/office/powerpoint/2010/main" val="137908443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{68522A66-557A-604D-B32F-65A9242B1CA5}tf10001119</Template>
  <TotalTime>160</TotalTime>
  <Words>2123</Words>
  <Application>Microsoft Macintosh PowerPoint</Application>
  <PresentationFormat>Widescreen</PresentationFormat>
  <Paragraphs>95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Century Gothic</vt:lpstr>
      <vt:lpstr>Gallery</vt:lpstr>
      <vt:lpstr>WHAT ARE YOUR DESIRES?</vt:lpstr>
      <vt:lpstr>Brief overview</vt:lpstr>
      <vt:lpstr>Brief overview</vt:lpstr>
      <vt:lpstr>Brief overview</vt:lpstr>
      <vt:lpstr>Brief overview</vt:lpstr>
      <vt:lpstr>CHOICES</vt:lpstr>
      <vt:lpstr>CHOICES</vt:lpstr>
      <vt:lpstr>DESIRES</vt:lpstr>
      <vt:lpstr>DESIRES</vt:lpstr>
      <vt:lpstr>DESIRES</vt:lpstr>
      <vt:lpstr>FEELINGS</vt:lpstr>
      <vt:lpstr>FEELINGS</vt:lpstr>
      <vt:lpstr>FEELINGS</vt:lpstr>
      <vt:lpstr>FEELINGS</vt:lpstr>
      <vt:lpstr>FEELINGS</vt:lpstr>
      <vt:lpstr>FEELINGS</vt:lpstr>
      <vt:lpstr>FEELINGS</vt:lpstr>
      <vt:lpstr>FEELINGS</vt:lpstr>
      <vt:lpstr>FEELINGS</vt:lpstr>
      <vt:lpstr>Benefits of clear desires</vt:lpstr>
      <vt:lpstr>Benefits of clear desires</vt:lpstr>
      <vt:lpstr>DISCUSSION QUESTION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YOUR DESIRES?</dc:title>
  <dc:subject/>
  <dc:creator>user</dc:creator>
  <cp:keywords/>
  <dc:description/>
  <cp:lastModifiedBy>Aljuwaybir, Aeshah</cp:lastModifiedBy>
  <cp:revision>24</cp:revision>
  <dcterms:created xsi:type="dcterms:W3CDTF">2019-01-12T19:45:47Z</dcterms:created>
  <dcterms:modified xsi:type="dcterms:W3CDTF">2019-02-21T02:38:57Z</dcterms:modified>
  <cp:category/>
</cp:coreProperties>
</file>