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1"/>
  </p:notesMasterIdLst>
  <p:sldIdLst>
    <p:sldId id="279" r:id="rId4"/>
    <p:sldId id="257"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FEE"/>
    <a:srgbClr val="FFE38B"/>
    <a:srgbClr val="FFD347"/>
    <a:srgbClr val="F7F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0" d="100"/>
          <a:sy n="60" d="100"/>
        </p:scale>
        <p:origin x="90" y="29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C2D970-8516-4700-92CB-686598D330D7}"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54BCD-48A5-4DF8-83D5-51F9FECEBBFF}" type="slidenum">
              <a:rPr lang="en-US" smtClean="0"/>
              <a:pPr/>
              <a:t>‹#›</a:t>
            </a:fld>
            <a:endParaRPr lang="en-US"/>
          </a:p>
        </p:txBody>
      </p:sp>
    </p:spTree>
    <p:extLst>
      <p:ext uri="{BB962C8B-B14F-4D97-AF65-F5344CB8AC3E}">
        <p14:creationId xmlns:p14="http://schemas.microsoft.com/office/powerpoint/2010/main" val="370350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600200"/>
            <a:ext cx="8229600" cy="4525963"/>
          </a:xfrm>
        </p:spPr>
        <p:txBody>
          <a:bodyPr/>
          <a:lstStyle>
            <a:lvl1pPr>
              <a:defRPr baseline="0">
                <a:solidFill>
                  <a:schemeClr val="bg1"/>
                </a:solidFill>
                <a:latin typeface="Bell MT" pitchFamily="18" charset="0"/>
              </a:defRPr>
            </a:lvl1pPr>
            <a:lvl2pPr>
              <a:defRPr baseline="0">
                <a:solidFill>
                  <a:schemeClr val="bg1"/>
                </a:solidFill>
                <a:latin typeface="Bell MT" pitchFamily="18" charset="0"/>
              </a:defRPr>
            </a:lvl2pPr>
            <a:lvl3pPr>
              <a:defRPr baseline="0">
                <a:solidFill>
                  <a:schemeClr val="bg1"/>
                </a:solidFill>
                <a:latin typeface="Bell MT" pitchFamily="18" charset="0"/>
              </a:defRPr>
            </a:lvl3pPr>
            <a:lvl4pPr>
              <a:defRPr baseline="0">
                <a:solidFill>
                  <a:schemeClr val="bg1"/>
                </a:solidFill>
                <a:latin typeface="Bell MT" pitchFamily="18" charset="0"/>
              </a:defRPr>
            </a:lvl4pPr>
            <a:lvl5pPr>
              <a:defRPr baseline="0">
                <a:solidFill>
                  <a:schemeClr val="bg1"/>
                </a:solidFill>
                <a:latin typeface="Bell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000" baseline="0">
                <a:solidFill>
                  <a:schemeClr val="tx1"/>
                </a:solidFill>
              </a:defRPr>
            </a:lvl1pPr>
          </a:lstStyle>
          <a:p>
            <a:r>
              <a:rPr lang="en-US" smtClean="0"/>
              <a:t>© Cengage 2012</a:t>
            </a:r>
            <a:endParaRPr lang="en-US" dirty="0"/>
          </a:p>
        </p:txBody>
      </p:sp>
      <p:sp>
        <p:nvSpPr>
          <p:cNvPr id="5" name="Footer Placeholder 4"/>
          <p:cNvSpPr>
            <a:spLocks noGrp="1"/>
          </p:cNvSpPr>
          <p:nvPr>
            <p:ph type="ftr" sz="quarter" idx="11"/>
          </p:nvPr>
        </p:nvSpPr>
        <p:spPr/>
        <p:txBody>
          <a:bodyPr/>
          <a:lstStyle>
            <a:lvl1pPr>
              <a:defRPr baseline="0">
                <a:solidFill>
                  <a:schemeClr val="tx1"/>
                </a:solidFill>
              </a:defRPr>
            </a:lvl1p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AE69D346-D321-4A43-B04C-23BBFFFBCF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Cengage 2012</a:t>
            </a:r>
            <a:endParaRPr lang="en-US"/>
          </a:p>
        </p:txBody>
      </p:sp>
      <p:sp>
        <p:nvSpPr>
          <p:cNvPr id="6" name="Footer Placeholder 5"/>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7" name="Slide Number Placeholder 6"/>
          <p:cNvSpPr>
            <a:spLocks noGrp="1"/>
          </p:cNvSpPr>
          <p:nvPr>
            <p:ph type="sldNum" sz="quarter" idx="12"/>
          </p:nvPr>
        </p:nvSpPr>
        <p:spPr/>
        <p:txBody>
          <a:bodyPr/>
          <a:lstStyle/>
          <a:p>
            <a:fld id="{AE69D346-D321-4A43-B04C-23BBFFFBCF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Cengage 2012</a:t>
            </a:r>
            <a:endParaRPr lang="en-US"/>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6" name="Slide Number Placeholder 5"/>
          <p:cNvSpPr>
            <a:spLocks noGrp="1"/>
          </p:cNvSpPr>
          <p:nvPr>
            <p:ph type="sldNum" sz="quarter" idx="12"/>
          </p:nvPr>
        </p:nvSpPr>
        <p:spPr/>
        <p:txBody>
          <a:bodyPr/>
          <a:lstStyle/>
          <a:p>
            <a:fld id="{AE69D346-D321-4A43-B04C-23BBFFFBCFF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Cengage 2012</a:t>
            </a:r>
            <a:endParaRPr lang="en-US"/>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6" name="Slide Number Placeholder 5"/>
          <p:cNvSpPr>
            <a:spLocks noGrp="1"/>
          </p:cNvSpPr>
          <p:nvPr>
            <p:ph type="sldNum" sz="quarter" idx="12"/>
          </p:nvPr>
        </p:nvSpPr>
        <p:spPr/>
        <p:txBody>
          <a:bodyPr/>
          <a:lstStyle/>
          <a:p>
            <a:fld id="{AE69D346-D321-4A43-B04C-23BBFFFBCFF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Cengage 2012</a:t>
            </a:r>
            <a:endParaRPr lang="en-US"/>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6" name="Slide Number Placeholder 5"/>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Cengage 2012</a:t>
            </a:r>
            <a:endParaRPr lang="en-US"/>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6" name="Slide Number Placeholder 5"/>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Cengage 2012</a:t>
            </a:r>
            <a:endParaRPr lang="en-US"/>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6" name="Slide Number Placeholder 5"/>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Cengage 2012</a:t>
            </a:r>
            <a:endParaRPr lang="en-US"/>
          </a:p>
        </p:txBody>
      </p:sp>
      <p:sp>
        <p:nvSpPr>
          <p:cNvPr id="6" name="Footer Placeholder 5"/>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7" name="Slide Number Placeholder 6"/>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Cengage 2012</a:t>
            </a:r>
            <a:endParaRPr lang="en-US"/>
          </a:p>
        </p:txBody>
      </p:sp>
      <p:sp>
        <p:nvSpPr>
          <p:cNvPr id="8" name="Footer Placeholder 7"/>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9" name="Slide Number Placeholder 8"/>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Cengage 2012</a:t>
            </a:r>
            <a:endParaRPr lang="en-US"/>
          </a:p>
        </p:txBody>
      </p:sp>
      <p:sp>
        <p:nvSpPr>
          <p:cNvPr id="4" name="Footer Placeholder 3"/>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5" name="Slide Number Placeholder 4"/>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Cengage 2012</a:t>
            </a:r>
            <a:endParaRPr lang="en-US"/>
          </a:p>
        </p:txBody>
      </p:sp>
      <p:sp>
        <p:nvSpPr>
          <p:cNvPr id="3" name="Footer Placeholder 2"/>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4" name="Slide Number Placeholder 3"/>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Cengage 2012</a:t>
            </a:r>
            <a:endParaRPr lang="en-US"/>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6" name="Slide Number Placeholder 5"/>
          <p:cNvSpPr>
            <a:spLocks noGrp="1"/>
          </p:cNvSpPr>
          <p:nvPr>
            <p:ph type="sldNum" sz="quarter" idx="12"/>
          </p:nvPr>
        </p:nvSpPr>
        <p:spPr/>
        <p:txBody>
          <a:bodyPr/>
          <a:lstStyle/>
          <a:p>
            <a:fld id="{AE69D346-D321-4A43-B04C-23BBFFFBCFF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Cengage 2012</a:t>
            </a:r>
            <a:endParaRPr lang="en-US"/>
          </a:p>
        </p:txBody>
      </p:sp>
      <p:sp>
        <p:nvSpPr>
          <p:cNvPr id="6" name="Footer Placeholder 5"/>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7" name="Slide Number Placeholder 6"/>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Cengage 2012</a:t>
            </a:r>
            <a:endParaRPr lang="en-US"/>
          </a:p>
        </p:txBody>
      </p:sp>
      <p:sp>
        <p:nvSpPr>
          <p:cNvPr id="6" name="Footer Placeholder 5"/>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7" name="Slide Number Placeholder 6"/>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Cengage 2012</a:t>
            </a:r>
            <a:endParaRPr lang="en-US"/>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6" name="Slide Number Placeholder 5"/>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Cengage 2012</a:t>
            </a:r>
            <a:endParaRPr lang="en-US"/>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6" name="Slide Number Placeholder 5"/>
          <p:cNvSpPr>
            <a:spLocks noGrp="1"/>
          </p:cNvSpPr>
          <p:nvPr>
            <p:ph type="sldNum" sz="quarter" idx="12"/>
          </p:nvPr>
        </p:nvSpPr>
        <p:spPr/>
        <p:txBody>
          <a:bodyPr/>
          <a:lstStyle/>
          <a:p>
            <a:fld id="{C56F262F-761D-4200-8827-8D26D623AE3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951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479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0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335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857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66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600200"/>
            <a:ext cx="8229600" cy="4525963"/>
          </a:xfrm>
        </p:spPr>
        <p:txBody>
          <a:bodyPr/>
          <a:lstStyle>
            <a:lvl1pPr>
              <a:defRPr baseline="0">
                <a:solidFill>
                  <a:schemeClr val="bg1"/>
                </a:solidFill>
                <a:latin typeface="Bell MT" pitchFamily="18" charset="0"/>
              </a:defRPr>
            </a:lvl1pPr>
            <a:lvl2pPr>
              <a:defRPr baseline="0">
                <a:solidFill>
                  <a:schemeClr val="bg1"/>
                </a:solidFill>
                <a:latin typeface="Bell MT" pitchFamily="18" charset="0"/>
              </a:defRPr>
            </a:lvl2pPr>
            <a:lvl3pPr>
              <a:defRPr baseline="0">
                <a:solidFill>
                  <a:schemeClr val="bg1"/>
                </a:solidFill>
                <a:latin typeface="Bell MT" pitchFamily="18" charset="0"/>
              </a:defRPr>
            </a:lvl3pPr>
            <a:lvl4pPr>
              <a:defRPr baseline="0">
                <a:solidFill>
                  <a:schemeClr val="bg1"/>
                </a:solidFill>
                <a:latin typeface="Bell MT" pitchFamily="18" charset="0"/>
              </a:defRPr>
            </a:lvl4pPr>
            <a:lvl5pPr>
              <a:defRPr baseline="0">
                <a:solidFill>
                  <a:schemeClr val="bg1"/>
                </a:solidFill>
                <a:latin typeface="Bell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914400" y="6356350"/>
            <a:ext cx="1143000" cy="365125"/>
          </a:xfrm>
        </p:spPr>
        <p:txBody>
          <a:bodyPr/>
          <a:lstStyle>
            <a:lvl1pPr>
              <a:defRPr sz="1000" baseline="0">
                <a:solidFill>
                  <a:schemeClr val="tx1"/>
                </a:solidFill>
              </a:defRPr>
            </a:lvl1pPr>
          </a:lstStyle>
          <a:p>
            <a:r>
              <a:rPr lang="en-US" smtClean="0"/>
              <a:t>© Cengage 2012</a:t>
            </a:r>
            <a:endParaRPr lang="en-US" dirty="0"/>
          </a:p>
        </p:txBody>
      </p:sp>
      <p:sp>
        <p:nvSpPr>
          <p:cNvPr id="5" name="Footer Placeholder 4"/>
          <p:cNvSpPr>
            <a:spLocks noGrp="1"/>
          </p:cNvSpPr>
          <p:nvPr>
            <p:ph type="ftr" sz="quarter" idx="11"/>
          </p:nvPr>
        </p:nvSpPr>
        <p:spPr>
          <a:xfrm>
            <a:off x="2743200" y="6356350"/>
            <a:ext cx="5410200" cy="365125"/>
          </a:xfrm>
        </p:spPr>
        <p:txBody>
          <a:bodyPr/>
          <a:lstStyle>
            <a:lvl1pPr>
              <a:defRPr baseline="0">
                <a:solidFill>
                  <a:schemeClr val="tx1"/>
                </a:solidFill>
              </a:defRPr>
            </a:lvl1pPr>
          </a:lstStyle>
          <a:p>
            <a:r>
              <a:rPr lang="en-US" dirty="0" smtClean="0"/>
              <a:t>Chapter 9  Nonverbal Communication:  The Messages of Action, Time, and Space</a:t>
            </a:r>
            <a:endParaRPr lang="en-US" dirty="0"/>
          </a:p>
        </p:txBody>
      </p:sp>
      <p:sp>
        <p:nvSpPr>
          <p:cNvPr id="6" name="Slide Number Placeholder 5"/>
          <p:cNvSpPr>
            <a:spLocks noGrp="1"/>
          </p:cNvSpPr>
          <p:nvPr>
            <p:ph type="sldNum" sz="quarter" idx="12"/>
          </p:nvPr>
        </p:nvSpPr>
        <p:spPr>
          <a:xfrm>
            <a:off x="8077200" y="6356350"/>
            <a:ext cx="609600" cy="365125"/>
          </a:xfrm>
        </p:spPr>
        <p:txBody>
          <a:bodyPr/>
          <a:lstStyle>
            <a:lvl1pPr>
              <a:defRPr baseline="0">
                <a:solidFill>
                  <a:schemeClr val="tx1"/>
                </a:solidFill>
              </a:defRPr>
            </a:lvl1pPr>
          </a:lstStyle>
          <a:p>
            <a:fld id="{AE69D346-D321-4A43-B04C-23BBFFFBCFF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720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534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088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775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 Cengage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02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Cengage 2012</a:t>
            </a:r>
            <a:endParaRPr lang="en-US"/>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6" name="Slide Number Placeholder 5"/>
          <p:cNvSpPr>
            <a:spLocks noGrp="1"/>
          </p:cNvSpPr>
          <p:nvPr>
            <p:ph type="sldNum" sz="quarter" idx="12"/>
          </p:nvPr>
        </p:nvSpPr>
        <p:spPr/>
        <p:txBody>
          <a:bodyPr/>
          <a:lstStyle/>
          <a:p>
            <a:fld id="{AE69D346-D321-4A43-B04C-23BBFFFBCF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Cengage 2012</a:t>
            </a:r>
            <a:endParaRPr lang="en-US"/>
          </a:p>
        </p:txBody>
      </p:sp>
      <p:sp>
        <p:nvSpPr>
          <p:cNvPr id="6" name="Footer Placeholder 5"/>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7" name="Slide Number Placeholder 6"/>
          <p:cNvSpPr>
            <a:spLocks noGrp="1"/>
          </p:cNvSpPr>
          <p:nvPr>
            <p:ph type="sldNum" sz="quarter" idx="12"/>
          </p:nvPr>
        </p:nvSpPr>
        <p:spPr/>
        <p:txBody>
          <a:bodyPr/>
          <a:lstStyle/>
          <a:p>
            <a:fld id="{AE69D346-D321-4A43-B04C-23BBFFFBCF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Cengage 2012</a:t>
            </a:r>
            <a:endParaRPr lang="en-US"/>
          </a:p>
        </p:txBody>
      </p:sp>
      <p:sp>
        <p:nvSpPr>
          <p:cNvPr id="8" name="Footer Placeholder 7"/>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9" name="Slide Number Placeholder 8"/>
          <p:cNvSpPr>
            <a:spLocks noGrp="1"/>
          </p:cNvSpPr>
          <p:nvPr>
            <p:ph type="sldNum" sz="quarter" idx="12"/>
          </p:nvPr>
        </p:nvSpPr>
        <p:spPr/>
        <p:txBody>
          <a:bodyPr/>
          <a:lstStyle/>
          <a:p>
            <a:fld id="{AE69D346-D321-4A43-B04C-23BBFFFBCF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Cengage 2012</a:t>
            </a:r>
            <a:endParaRPr lang="en-US"/>
          </a:p>
        </p:txBody>
      </p:sp>
      <p:sp>
        <p:nvSpPr>
          <p:cNvPr id="4" name="Footer Placeholder 3"/>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5" name="Slide Number Placeholder 4"/>
          <p:cNvSpPr>
            <a:spLocks noGrp="1"/>
          </p:cNvSpPr>
          <p:nvPr>
            <p:ph type="sldNum" sz="quarter" idx="12"/>
          </p:nvPr>
        </p:nvSpPr>
        <p:spPr/>
        <p:txBody>
          <a:bodyPr/>
          <a:lstStyle/>
          <a:p>
            <a:fld id="{AE69D346-D321-4A43-B04C-23BBFFFBCF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tx1"/>
                </a:solidFill>
              </a:defRPr>
            </a:lvl1pPr>
          </a:lstStyle>
          <a:p>
            <a:r>
              <a:rPr lang="en-US" smtClean="0"/>
              <a:t>© Cengage 2012</a:t>
            </a:r>
            <a:endParaRPr lang="en-US" dirty="0"/>
          </a:p>
        </p:txBody>
      </p:sp>
      <p:sp>
        <p:nvSpPr>
          <p:cNvPr id="3" name="Footer Placeholder 2"/>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4" name="Slide Number Placeholder 3"/>
          <p:cNvSpPr>
            <a:spLocks noGrp="1"/>
          </p:cNvSpPr>
          <p:nvPr>
            <p:ph type="sldNum" sz="quarter" idx="12"/>
          </p:nvPr>
        </p:nvSpPr>
        <p:spPr/>
        <p:txBody>
          <a:bodyPr/>
          <a:lstStyle/>
          <a:p>
            <a:fld id="{AE69D346-D321-4A43-B04C-23BBFFFBCF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Cengage 2012</a:t>
            </a:r>
            <a:endParaRPr lang="en-US"/>
          </a:p>
        </p:txBody>
      </p:sp>
      <p:sp>
        <p:nvSpPr>
          <p:cNvPr id="6" name="Footer Placeholder 5"/>
          <p:cNvSpPr>
            <a:spLocks noGrp="1"/>
          </p:cNvSpPr>
          <p:nvPr>
            <p:ph type="ftr" sz="quarter" idx="11"/>
          </p:nvPr>
        </p:nvSpPr>
        <p:spPr/>
        <p:txBody>
          <a:bodyPr/>
          <a:lstStyle/>
          <a:p>
            <a:r>
              <a:rPr lang="en-US" smtClean="0"/>
              <a:t>Chapter 9  Nonverbal Communication:  The Messages of Action, Time, and Space</a:t>
            </a:r>
            <a:endParaRPr lang="en-US"/>
          </a:p>
        </p:txBody>
      </p:sp>
      <p:sp>
        <p:nvSpPr>
          <p:cNvPr id="7" name="Slide Number Placeholder 6"/>
          <p:cNvSpPr>
            <a:spLocks noGrp="1"/>
          </p:cNvSpPr>
          <p:nvPr>
            <p:ph type="sldNum" sz="quarter" idx="12"/>
          </p:nvPr>
        </p:nvSpPr>
        <p:spPr/>
        <p:txBody>
          <a:bodyPr/>
          <a:lstStyle/>
          <a:p>
            <a:fld id="{AE69D346-D321-4A43-B04C-23BBFFFBCF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DFEE">
            <a:alpha val="59000"/>
          </a:srgbClr>
        </a:solidFill>
        <a:effectLst/>
      </p:bgPr>
    </p:bg>
    <p:spTree>
      <p:nvGrpSpPr>
        <p:cNvPr id="1" name=""/>
        <p:cNvGrpSpPr/>
        <p:nvPr/>
      </p:nvGrpSpPr>
      <p:grpSpPr>
        <a:xfrm>
          <a:off x="0" y="0"/>
          <a:ext cx="0" cy="0"/>
          <a:chOff x="0" y="0"/>
          <a:chExt cx="0" cy="0"/>
        </a:xfrm>
      </p:grpSpPr>
      <p:pic>
        <p:nvPicPr>
          <p:cNvPr id="7" name="Picture 6" descr="Bottom Graphic.png"/>
          <p:cNvPicPr>
            <a:picLocks noChangeAspect="1"/>
          </p:cNvPicPr>
          <p:nvPr userDrawn="1"/>
        </p:nvPicPr>
        <p:blipFill>
          <a:blip r:embed="rId14" cstate="print">
            <a:lum bright="-15000" contrast="-43000"/>
          </a:blip>
          <a:stretch>
            <a:fillRect/>
          </a:stretch>
        </p:blipFill>
        <p:spPr>
          <a:xfrm>
            <a:off x="0" y="6248400"/>
            <a:ext cx="9144000" cy="609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aseline="0">
                <a:solidFill>
                  <a:schemeClr val="tx1"/>
                </a:solidFill>
              </a:defRPr>
            </a:lvl1pPr>
          </a:lstStyle>
          <a:p>
            <a:r>
              <a:rPr lang="en-US" smtClean="0"/>
              <a:t>© Cengage 2012</a:t>
            </a:r>
            <a:endParaRPr lang="en-US" b="1"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baseline="0">
                <a:solidFill>
                  <a:schemeClr val="tx1"/>
                </a:solidFill>
              </a:defRPr>
            </a:lvl1p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baseline="0">
                <a:solidFill>
                  <a:schemeClr val="tx1"/>
                </a:solidFill>
              </a:defRPr>
            </a:lvl1pPr>
          </a:lstStyle>
          <a:p>
            <a:fld id="{AE69D346-D321-4A43-B04C-23BBFFFBCFF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50" r:id="rId1"/>
    <p:sldLayoutId id="2147483649"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ctr" defTabSz="914400" rtl="0" eaLnBrk="1" latinLnBrk="0" hangingPunct="1">
        <a:spcBef>
          <a:spcPct val="0"/>
        </a:spcBef>
        <a:buNone/>
        <a:defRPr sz="4000" kern="1200" baseline="0">
          <a:solidFill>
            <a:schemeClr val="bg1"/>
          </a:solidFill>
          <a:latin typeface="Book Antiqu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bg1"/>
          </a:solidFill>
          <a:latin typeface="Arial Rounded MT Bol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bg1"/>
          </a:solidFill>
          <a:latin typeface="Arial Rounded MT Bold"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bg1"/>
          </a:solidFill>
          <a:latin typeface="Arial Rounded MT Bold"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Arial Rounded MT Bold"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7DFEE">
            <a:alpha val="5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Cengage 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Chapter 9  Nonverbal Communication:  The Messages of Action, Time, and Space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F262F-761D-4200-8827-8D26D623AE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7DFEE">
            <a:alpha val="5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 Cengage 2012</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Chapter 2  Communication and Culture: The Voice and the Echo</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F262F-761D-4200-8827-8D26D623A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8041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66697" y="-1741173"/>
            <a:ext cx="15077393" cy="10340345"/>
          </a:xfrm>
          <a:prstGeom prst="rect">
            <a:avLst/>
          </a:prstGeom>
          <a:blipFill dpi="0" rotWithShape="1">
            <a:blip r:embed="rId3">
              <a:alphaModFix amt="0"/>
            </a:blip>
            <a:srcRect/>
            <a:tile tx="0" ty="0" sx="100000" sy="100000" flip="none" algn="tl"/>
          </a:blipFill>
        </p:spPr>
      </p:pic>
      <p:sp>
        <p:nvSpPr>
          <p:cNvPr id="3" name="TextBox 2"/>
          <p:cNvSpPr txBox="1"/>
          <p:nvPr/>
        </p:nvSpPr>
        <p:spPr>
          <a:xfrm>
            <a:off x="481566" y="0"/>
            <a:ext cx="8281434" cy="1323439"/>
          </a:xfrm>
          <a:prstGeom prst="rect">
            <a:avLst/>
          </a:prstGeom>
          <a:noFill/>
        </p:spPr>
        <p:txBody>
          <a:bodyPr wrap="none" rtlCol="0">
            <a:spAutoFit/>
          </a:bodyPr>
          <a:lstStyle/>
          <a:p>
            <a:r>
              <a:rPr lang="en-US" sz="8000" dirty="0" smtClean="0">
                <a:solidFill>
                  <a:prstClr val="black"/>
                </a:solidFill>
                <a:latin typeface="Century Gothic" pitchFamily="34" charset="0"/>
              </a:rPr>
              <a:t>Communication</a:t>
            </a:r>
            <a:endParaRPr lang="en-US" sz="8000" dirty="0">
              <a:solidFill>
                <a:prstClr val="black"/>
              </a:solidFill>
              <a:latin typeface="Century Gothic" pitchFamily="34" charset="0"/>
            </a:endParaRPr>
          </a:p>
        </p:txBody>
      </p:sp>
      <p:sp>
        <p:nvSpPr>
          <p:cNvPr id="4" name="TextBox 3"/>
          <p:cNvSpPr txBox="1"/>
          <p:nvPr/>
        </p:nvSpPr>
        <p:spPr>
          <a:xfrm>
            <a:off x="1143000" y="457200"/>
            <a:ext cx="4363695" cy="1200329"/>
          </a:xfrm>
          <a:prstGeom prst="rect">
            <a:avLst/>
          </a:prstGeom>
          <a:noFill/>
        </p:spPr>
        <p:txBody>
          <a:bodyPr wrap="square" rtlCol="0">
            <a:spAutoFit/>
          </a:bodyPr>
          <a:lstStyle/>
          <a:p>
            <a:r>
              <a:rPr lang="en-US" sz="7200" dirty="0" smtClean="0">
                <a:solidFill>
                  <a:srgbClr val="1F497D">
                    <a:lumMod val="50000"/>
                  </a:srgbClr>
                </a:solidFill>
                <a:latin typeface="Kunstler Script" pitchFamily="66" charset="0"/>
              </a:rPr>
              <a:t>between cultures</a:t>
            </a:r>
            <a:endParaRPr lang="en-US" sz="7200" dirty="0">
              <a:solidFill>
                <a:srgbClr val="1F497D">
                  <a:lumMod val="50000"/>
                </a:srgbClr>
              </a:solidFill>
              <a:latin typeface="Kunstler Script" pitchFamily="66" charset="0"/>
            </a:endParaRPr>
          </a:p>
        </p:txBody>
      </p:sp>
      <p:sp>
        <p:nvSpPr>
          <p:cNvPr id="6" name="TextBox 5"/>
          <p:cNvSpPr txBox="1"/>
          <p:nvPr/>
        </p:nvSpPr>
        <p:spPr>
          <a:xfrm>
            <a:off x="6705600" y="1143000"/>
            <a:ext cx="1103187" cy="369332"/>
          </a:xfrm>
          <a:prstGeom prst="rect">
            <a:avLst/>
          </a:prstGeom>
          <a:noFill/>
        </p:spPr>
        <p:txBody>
          <a:bodyPr wrap="none" rtlCol="0">
            <a:spAutoFit/>
          </a:bodyPr>
          <a:lstStyle/>
          <a:p>
            <a:r>
              <a:rPr lang="en-US" b="1" dirty="0" smtClean="0">
                <a:solidFill>
                  <a:srgbClr val="FFE38B"/>
                </a:solidFill>
                <a:latin typeface="Arial Narrow" pitchFamily="34" charset="0"/>
                <a:cs typeface="Arial" pitchFamily="34" charset="0"/>
              </a:rPr>
              <a:t>9</a:t>
            </a:r>
            <a:r>
              <a:rPr lang="en-US" b="1" baseline="30000" dirty="0" smtClean="0">
                <a:solidFill>
                  <a:srgbClr val="FFE38B"/>
                </a:solidFill>
                <a:latin typeface="Arial Narrow" pitchFamily="34" charset="0"/>
                <a:cs typeface="Arial" pitchFamily="34" charset="0"/>
              </a:rPr>
              <a:t>th</a:t>
            </a:r>
            <a:r>
              <a:rPr lang="en-US" b="1" dirty="0" smtClean="0">
                <a:solidFill>
                  <a:srgbClr val="FFE38B"/>
                </a:solidFill>
                <a:latin typeface="Arial Narrow" pitchFamily="34" charset="0"/>
                <a:cs typeface="Arial" pitchFamily="34" charset="0"/>
              </a:rPr>
              <a:t> Edition</a:t>
            </a:r>
            <a:endParaRPr lang="en-US" b="1" dirty="0">
              <a:solidFill>
                <a:srgbClr val="FFE38B"/>
              </a:solidFill>
              <a:latin typeface="Arial Narrow" pitchFamily="34" charset="0"/>
              <a:cs typeface="Arial" pitchFamily="34" charset="0"/>
            </a:endParaRPr>
          </a:p>
        </p:txBody>
      </p:sp>
      <p:sp>
        <p:nvSpPr>
          <p:cNvPr id="7" name="TextBox 6"/>
          <p:cNvSpPr txBox="1"/>
          <p:nvPr/>
        </p:nvSpPr>
        <p:spPr>
          <a:xfrm>
            <a:off x="685800" y="2667000"/>
            <a:ext cx="7309693" cy="2554545"/>
          </a:xfrm>
          <a:prstGeom prst="rect">
            <a:avLst/>
          </a:prstGeom>
          <a:noFill/>
        </p:spPr>
        <p:txBody>
          <a:bodyPr wrap="none" rtlCol="0">
            <a:spAutoFit/>
          </a:bodyPr>
          <a:lstStyle/>
          <a:p>
            <a:r>
              <a:rPr lang="en-US" sz="4000" b="1" dirty="0" smtClean="0">
                <a:solidFill>
                  <a:srgbClr val="F79646">
                    <a:lumMod val="75000"/>
                  </a:srgbClr>
                </a:solidFill>
                <a:latin typeface="Aparajita" pitchFamily="34" charset="0"/>
                <a:cs typeface="Aparajita" pitchFamily="34" charset="0"/>
              </a:rPr>
              <a:t>               </a:t>
            </a:r>
            <a:r>
              <a:rPr lang="en-US" sz="4000" b="1" dirty="0" smtClean="0">
                <a:solidFill>
                  <a:srgbClr val="F79646">
                    <a:lumMod val="75000"/>
                  </a:srgbClr>
                </a:solidFill>
                <a:latin typeface="Cambria" pitchFamily="18" charset="0"/>
                <a:cs typeface="Aparajita" pitchFamily="34" charset="0"/>
              </a:rPr>
              <a:t>Chapter </a:t>
            </a:r>
            <a:r>
              <a:rPr lang="en-US" sz="4000" b="1" dirty="0" smtClean="0">
                <a:solidFill>
                  <a:srgbClr val="F79646">
                    <a:lumMod val="75000"/>
                  </a:srgbClr>
                </a:solidFill>
                <a:latin typeface="Cambria" pitchFamily="18" charset="0"/>
                <a:cs typeface="Aparajita" pitchFamily="34" charset="0"/>
              </a:rPr>
              <a:t>9</a:t>
            </a:r>
            <a:endParaRPr lang="en-US" sz="4000" b="1" dirty="0" smtClean="0">
              <a:solidFill>
                <a:srgbClr val="F79646">
                  <a:lumMod val="75000"/>
                </a:srgbClr>
              </a:solidFill>
              <a:latin typeface="Cambria" pitchFamily="18" charset="0"/>
              <a:cs typeface="Aparajita" pitchFamily="34" charset="0"/>
            </a:endParaRPr>
          </a:p>
          <a:p>
            <a:r>
              <a:rPr lang="en-US" sz="4000" b="1" dirty="0" smtClean="0">
                <a:solidFill>
                  <a:srgbClr val="1F497D">
                    <a:lumMod val="50000"/>
                  </a:srgbClr>
                </a:solidFill>
                <a:latin typeface="Cambria" pitchFamily="18" charset="0"/>
                <a:cs typeface="Aparajita" pitchFamily="34" charset="0"/>
              </a:rPr>
              <a:t>Nonverbal Communication:</a:t>
            </a:r>
            <a:endParaRPr lang="en-US" sz="4000" b="1" dirty="0" smtClean="0">
              <a:solidFill>
                <a:srgbClr val="1F497D">
                  <a:lumMod val="50000"/>
                </a:srgbClr>
              </a:solidFill>
              <a:latin typeface="Cambria" pitchFamily="18" charset="0"/>
              <a:cs typeface="Aparajita" pitchFamily="34" charset="0"/>
            </a:endParaRPr>
          </a:p>
          <a:p>
            <a:r>
              <a:rPr lang="en-US" sz="4000" b="1" dirty="0" smtClean="0">
                <a:solidFill>
                  <a:srgbClr val="1F497D">
                    <a:lumMod val="50000"/>
                  </a:srgbClr>
                </a:solidFill>
                <a:latin typeface="Cambria" pitchFamily="18" charset="0"/>
                <a:cs typeface="Aparajita" pitchFamily="34" charset="0"/>
              </a:rPr>
              <a:t>The </a:t>
            </a:r>
            <a:r>
              <a:rPr lang="en-US" sz="4000" b="1" dirty="0" smtClean="0">
                <a:solidFill>
                  <a:srgbClr val="1F497D">
                    <a:lumMod val="50000"/>
                  </a:srgbClr>
                </a:solidFill>
                <a:latin typeface="Cambria" pitchFamily="18" charset="0"/>
                <a:cs typeface="Aparajita" pitchFamily="34" charset="0"/>
              </a:rPr>
              <a:t>Messages of Action, Time, </a:t>
            </a:r>
          </a:p>
          <a:p>
            <a:r>
              <a:rPr lang="en-US" sz="4000" b="1" dirty="0">
                <a:solidFill>
                  <a:srgbClr val="1F497D">
                    <a:lumMod val="50000"/>
                  </a:srgbClr>
                </a:solidFill>
                <a:latin typeface="Cambria" pitchFamily="18" charset="0"/>
                <a:cs typeface="Aparajita" pitchFamily="34" charset="0"/>
              </a:rPr>
              <a:t>a</a:t>
            </a:r>
            <a:r>
              <a:rPr lang="en-US" sz="4000" b="1" dirty="0" smtClean="0">
                <a:solidFill>
                  <a:srgbClr val="1F497D">
                    <a:lumMod val="50000"/>
                  </a:srgbClr>
                </a:solidFill>
                <a:latin typeface="Cambria" pitchFamily="18" charset="0"/>
                <a:cs typeface="Aparajita" pitchFamily="34" charset="0"/>
              </a:rPr>
              <a:t>nd Silence</a:t>
            </a:r>
            <a:endParaRPr lang="en-US" sz="4000" b="1" dirty="0">
              <a:solidFill>
                <a:srgbClr val="1F497D">
                  <a:lumMod val="50000"/>
                </a:srgbClr>
              </a:solidFill>
              <a:latin typeface="Cambria" pitchFamily="18" charset="0"/>
              <a:cs typeface="Aparajita" pitchFamily="34" charset="0"/>
            </a:endParaRPr>
          </a:p>
        </p:txBody>
      </p:sp>
      <p:sp>
        <p:nvSpPr>
          <p:cNvPr id="8" name="Date Placeholder 7"/>
          <p:cNvSpPr>
            <a:spLocks noGrp="1"/>
          </p:cNvSpPr>
          <p:nvPr>
            <p:ph type="dt" sz="half" idx="10"/>
          </p:nvPr>
        </p:nvSpPr>
        <p:spPr/>
        <p:txBody>
          <a:bodyPr/>
          <a:lstStyle/>
          <a:p>
            <a:r>
              <a:rPr lang="en-US" b="1" dirty="0" smtClean="0">
                <a:solidFill>
                  <a:srgbClr val="1F497D">
                    <a:lumMod val="50000"/>
                  </a:srgbClr>
                </a:solidFill>
              </a:rPr>
              <a:t>© Cengage 2017</a:t>
            </a:r>
            <a:endParaRPr lang="en-US" b="1" dirty="0">
              <a:solidFill>
                <a:srgbClr val="1F497D">
                  <a:lumMod val="50000"/>
                </a:srgbClr>
              </a:solidFill>
            </a:endParaRPr>
          </a:p>
        </p:txBody>
      </p:sp>
      <p:sp>
        <p:nvSpPr>
          <p:cNvPr id="9" name="Slide Number Placeholder 8"/>
          <p:cNvSpPr>
            <a:spLocks noGrp="1"/>
          </p:cNvSpPr>
          <p:nvPr>
            <p:ph type="sldNum" sz="quarter" idx="12"/>
          </p:nvPr>
        </p:nvSpPr>
        <p:spPr/>
        <p:txBody>
          <a:bodyPr/>
          <a:lstStyle/>
          <a:p>
            <a:fld id="{C56F262F-761D-4200-8827-8D26D623AE3E}" type="slidenum">
              <a:rPr lang="en-US" b="1" smtClean="0">
                <a:solidFill>
                  <a:prstClr val="white"/>
                </a:solidFill>
              </a:rPr>
              <a:pPr/>
              <a:t>1</a:t>
            </a:fld>
            <a:endParaRPr lang="en-US" b="1" dirty="0">
              <a:solidFill>
                <a:prstClr val="white"/>
              </a:solidFill>
            </a:endParaRPr>
          </a:p>
        </p:txBody>
      </p:sp>
      <p:sp>
        <p:nvSpPr>
          <p:cNvPr id="10" name="Footer Placeholder 9"/>
          <p:cNvSpPr>
            <a:spLocks noGrp="1"/>
          </p:cNvSpPr>
          <p:nvPr>
            <p:ph type="ftr" sz="quarter" idx="11"/>
          </p:nvPr>
        </p:nvSpPr>
        <p:spPr>
          <a:xfrm>
            <a:off x="3505200" y="6356350"/>
            <a:ext cx="2895600" cy="365125"/>
          </a:xfrm>
        </p:spPr>
        <p:txBody>
          <a:bodyPr/>
          <a:lstStyle/>
          <a:p>
            <a:r>
              <a:rPr lang="en-US" b="1" dirty="0" smtClean="0">
                <a:solidFill>
                  <a:srgbClr val="1F497D">
                    <a:lumMod val="50000"/>
                  </a:srgbClr>
                </a:solidFill>
              </a:rPr>
              <a:t>Chapter </a:t>
            </a:r>
            <a:r>
              <a:rPr lang="en-US" b="1" dirty="0" smtClean="0">
                <a:solidFill>
                  <a:srgbClr val="1F497D">
                    <a:lumMod val="50000"/>
                  </a:srgbClr>
                </a:solidFill>
              </a:rPr>
              <a:t>9: Nonverbal Communication : </a:t>
            </a:r>
            <a:r>
              <a:rPr lang="en-US" b="1" dirty="0" smtClean="0">
                <a:solidFill>
                  <a:srgbClr val="1F497D">
                    <a:lumMod val="50000"/>
                  </a:srgbClr>
                </a:solidFill>
              </a:rPr>
              <a:t>The </a:t>
            </a:r>
            <a:r>
              <a:rPr lang="en-US" b="1" dirty="0" smtClean="0">
                <a:solidFill>
                  <a:srgbClr val="1F497D">
                    <a:lumMod val="50000"/>
                  </a:srgbClr>
                </a:solidFill>
              </a:rPr>
              <a:t>Messages of Action, Time, and Silence</a:t>
            </a:r>
            <a:endParaRPr lang="en-US" b="1" dirty="0">
              <a:solidFill>
                <a:srgbClr val="1F497D">
                  <a:lumMod val="50000"/>
                </a:srgbClr>
              </a:solidFill>
            </a:endParaRPr>
          </a:p>
        </p:txBody>
      </p:sp>
    </p:spTree>
    <p:extLst>
      <p:ext uri="{BB962C8B-B14F-4D97-AF65-F5344CB8AC3E}">
        <p14:creationId xmlns:p14="http://schemas.microsoft.com/office/powerpoint/2010/main" val="3600491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nonverbal communication</a:t>
            </a:r>
            <a:endParaRPr lang="en-US" dirty="0"/>
          </a:p>
        </p:txBody>
      </p:sp>
      <p:sp>
        <p:nvSpPr>
          <p:cNvPr id="3" name="Content Placeholder 2"/>
          <p:cNvSpPr>
            <a:spLocks noGrp="1"/>
          </p:cNvSpPr>
          <p:nvPr>
            <p:ph idx="1"/>
          </p:nvPr>
        </p:nvSpPr>
        <p:spPr>
          <a:xfrm>
            <a:off x="457200" y="1445712"/>
            <a:ext cx="8229600" cy="4525963"/>
          </a:xfrm>
        </p:spPr>
        <p:txBody>
          <a:bodyPr>
            <a:normAutofit/>
          </a:bodyPr>
          <a:lstStyle/>
          <a:p>
            <a:r>
              <a:rPr lang="en-US" dirty="0" smtClean="0"/>
              <a:t>Space and distance</a:t>
            </a:r>
          </a:p>
          <a:p>
            <a:pPr lvl="1"/>
            <a:r>
              <a:rPr lang="en-US" dirty="0" smtClean="0"/>
              <a:t>Personal space</a:t>
            </a:r>
          </a:p>
          <a:p>
            <a:pPr lvl="2"/>
            <a:r>
              <a:rPr lang="en-US" dirty="0" smtClean="0"/>
              <a:t>Intimate distance</a:t>
            </a:r>
          </a:p>
          <a:p>
            <a:pPr lvl="2"/>
            <a:r>
              <a:rPr lang="en-US" dirty="0" smtClean="0"/>
              <a:t>Personal distance</a:t>
            </a:r>
          </a:p>
          <a:p>
            <a:pPr lvl="2"/>
            <a:r>
              <a:rPr lang="en-US" dirty="0" smtClean="0"/>
              <a:t>Social distance</a:t>
            </a:r>
          </a:p>
          <a:p>
            <a:pPr lvl="2"/>
            <a:r>
              <a:rPr lang="en-US" dirty="0" smtClean="0"/>
              <a:t>Public distance</a:t>
            </a:r>
          </a:p>
          <a:p>
            <a:pPr lvl="1"/>
            <a:r>
              <a:rPr lang="en-US" dirty="0" smtClean="0"/>
              <a:t>Seating</a:t>
            </a:r>
          </a:p>
          <a:p>
            <a:pPr lvl="1"/>
            <a:r>
              <a:rPr lang="en-US" dirty="0" smtClean="0"/>
              <a:t>Furniture and arrangement</a:t>
            </a:r>
          </a:p>
          <a:p>
            <a:pPr lvl="1"/>
            <a:r>
              <a:rPr lang="en-US" dirty="0" smtClean="0"/>
              <a:t>Time</a:t>
            </a:r>
          </a:p>
          <a:p>
            <a:endParaRPr lang="en-US" dirty="0" smtClean="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10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nonverbal communication</a:t>
            </a:r>
            <a:endParaRPr lang="en-US" dirty="0"/>
          </a:p>
        </p:txBody>
      </p:sp>
      <p:sp>
        <p:nvSpPr>
          <p:cNvPr id="3" name="Content Placeholder 2"/>
          <p:cNvSpPr>
            <a:spLocks noGrp="1"/>
          </p:cNvSpPr>
          <p:nvPr>
            <p:ph idx="1"/>
          </p:nvPr>
        </p:nvSpPr>
        <p:spPr>
          <a:xfrm>
            <a:off x="457200" y="1445712"/>
            <a:ext cx="8229600" cy="4525963"/>
          </a:xfrm>
        </p:spPr>
        <p:txBody>
          <a:bodyPr>
            <a:normAutofit/>
          </a:bodyPr>
          <a:lstStyle/>
          <a:p>
            <a:pPr lvl="1"/>
            <a:r>
              <a:rPr lang="en-US" dirty="0" smtClean="0"/>
              <a:t>Time</a:t>
            </a:r>
          </a:p>
          <a:p>
            <a:pPr lvl="2"/>
            <a:r>
              <a:rPr lang="en-US" dirty="0" smtClean="0"/>
              <a:t>Informal time</a:t>
            </a:r>
          </a:p>
          <a:p>
            <a:pPr lvl="2"/>
            <a:r>
              <a:rPr lang="en-US" dirty="0" smtClean="0"/>
              <a:t>Punctuality</a:t>
            </a:r>
          </a:p>
          <a:p>
            <a:pPr lvl="2"/>
            <a:r>
              <a:rPr lang="en-US" dirty="0" smtClean="0"/>
              <a:t>Pace</a:t>
            </a:r>
          </a:p>
          <a:p>
            <a:pPr lvl="1"/>
            <a:r>
              <a:rPr lang="en-US" dirty="0" err="1" smtClean="0"/>
              <a:t>Monrchromatic</a:t>
            </a:r>
            <a:r>
              <a:rPr lang="en-US" dirty="0" smtClean="0"/>
              <a:t> (M-Time) and Polychromatic (P-Time)</a:t>
            </a:r>
          </a:p>
          <a:p>
            <a:pPr lvl="2"/>
            <a:r>
              <a:rPr lang="en-US" dirty="0" smtClean="0"/>
              <a:t>M-time:  time is linear, sequential, and segmented</a:t>
            </a:r>
          </a:p>
          <a:p>
            <a:pPr lvl="2"/>
            <a:r>
              <a:rPr lang="en-US" dirty="0" smtClean="0"/>
              <a:t>P-Time:  For P-time cultures, time is less tangible and people are usually not in a hurry to finish an assignment or chore</a:t>
            </a:r>
          </a:p>
          <a:p>
            <a:endParaRPr lang="en-US" dirty="0" smtClean="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11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nonverbal communication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Silence</a:t>
            </a:r>
          </a:p>
          <a:p>
            <a:pPr lvl="1"/>
            <a:r>
              <a:rPr lang="en-US" dirty="0" smtClean="0"/>
              <a:t>Periods of provide an interval in an ongoing interaction during which the participants have time to think, check or suppress an emotion, encode a lengthy response, or inaugurate another line of thought</a:t>
            </a:r>
          </a:p>
          <a:p>
            <a:pPr lvl="1"/>
            <a:r>
              <a:rPr lang="en-US" dirty="0" smtClean="0"/>
              <a:t>Silence also provides feedback, informing both sender and receiver about the clarity of an idea or its significance in the overall interpersonal exchange</a:t>
            </a:r>
          </a:p>
          <a:p>
            <a:pPr lvl="1"/>
            <a:endParaRPr lang="en-US" dirty="0" smtClean="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12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nonverbal communication</a:t>
            </a:r>
            <a:endParaRPr lang="en-US" dirty="0"/>
          </a:p>
        </p:txBody>
      </p:sp>
      <p:sp>
        <p:nvSpPr>
          <p:cNvPr id="3" name="Content Placeholder 2"/>
          <p:cNvSpPr>
            <a:spLocks noGrp="1"/>
          </p:cNvSpPr>
          <p:nvPr>
            <p:ph idx="1"/>
          </p:nvPr>
        </p:nvSpPr>
        <p:spPr/>
        <p:txBody>
          <a:bodyPr>
            <a:normAutofit/>
          </a:bodyPr>
          <a:lstStyle/>
          <a:p>
            <a:r>
              <a:rPr lang="en-US" dirty="0" smtClean="0"/>
              <a:t>Silence</a:t>
            </a:r>
          </a:p>
          <a:p>
            <a:pPr lvl="1"/>
            <a:r>
              <a:rPr lang="en-US" dirty="0" smtClean="0"/>
              <a:t>In most Western cultures, talk is highly valued, and it is often difficult to determine the meaning behind someone’s silence, because it can be interpreted as an indication of agreement, anger, lack of interest, injured feelings, or contempt</a:t>
            </a:r>
          </a:p>
          <a:p>
            <a:pPr lvl="1"/>
            <a:r>
              <a:rPr lang="en-US" dirty="0" smtClean="0"/>
              <a:t>Silence can be interpreted as an indication of agreement, anger, lack of interest, injured feelings, or contempt</a:t>
            </a:r>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13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nonverbal communication</a:t>
            </a:r>
            <a:endParaRPr lang="en-US" dirty="0"/>
          </a:p>
        </p:txBody>
      </p:sp>
      <p:sp>
        <p:nvSpPr>
          <p:cNvPr id="3" name="Content Placeholder 2"/>
          <p:cNvSpPr>
            <a:spLocks noGrp="1"/>
          </p:cNvSpPr>
          <p:nvPr>
            <p:ph idx="1"/>
          </p:nvPr>
        </p:nvSpPr>
        <p:spPr/>
        <p:txBody>
          <a:bodyPr>
            <a:normAutofit/>
          </a:bodyPr>
          <a:lstStyle/>
          <a:p>
            <a:r>
              <a:rPr lang="en-US" dirty="0" smtClean="0"/>
              <a:t>Silence</a:t>
            </a:r>
          </a:p>
          <a:p>
            <a:pPr lvl="1"/>
            <a:r>
              <a:rPr lang="en-US" dirty="0" smtClean="0"/>
              <a:t>Intercultural implications of silence as a means of interpreting ongoing verbal interactions are as diverse as those of other nonverbal cues</a:t>
            </a:r>
          </a:p>
          <a:p>
            <a:pPr lvl="1"/>
            <a:r>
              <a:rPr lang="en-US" dirty="0" smtClean="0"/>
              <a:t>Knowing how various cultures use silence is essential </a:t>
            </a:r>
          </a:p>
          <a:p>
            <a:pPr lvl="1"/>
            <a:r>
              <a:rPr lang="en-US" dirty="0" smtClean="0"/>
              <a:t>Buddhism - many people feel comfortable with the absence of noise or talk and actually believe that words can contaminate an experience</a:t>
            </a:r>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14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nonverbal communication</a:t>
            </a:r>
            <a:endParaRPr lang="en-US" dirty="0"/>
          </a:p>
        </p:txBody>
      </p:sp>
      <p:sp>
        <p:nvSpPr>
          <p:cNvPr id="3" name="Content Placeholder 2"/>
          <p:cNvSpPr>
            <a:spLocks noGrp="1"/>
          </p:cNvSpPr>
          <p:nvPr>
            <p:ph idx="1"/>
          </p:nvPr>
        </p:nvSpPr>
        <p:spPr>
          <a:xfrm>
            <a:off x="609600" y="1417638"/>
            <a:ext cx="8229600" cy="4525963"/>
          </a:xfrm>
        </p:spPr>
        <p:txBody>
          <a:bodyPr>
            <a:normAutofit/>
          </a:bodyPr>
          <a:lstStyle/>
          <a:p>
            <a:r>
              <a:rPr lang="en-US" dirty="0" smtClean="0"/>
              <a:t>Silence</a:t>
            </a:r>
          </a:p>
          <a:p>
            <a:pPr lvl="1"/>
            <a:r>
              <a:rPr lang="en-US" dirty="0" smtClean="0"/>
              <a:t>Japanese – silence is important and complex</a:t>
            </a:r>
          </a:p>
          <a:p>
            <a:pPr lvl="2"/>
            <a:r>
              <a:rPr lang="en-US" dirty="0" smtClean="0"/>
              <a:t>People are expected to know what another person is thinking and feeling without anything being said</a:t>
            </a:r>
          </a:p>
          <a:p>
            <a:pPr lvl="2"/>
            <a:r>
              <a:rPr lang="en-US" dirty="0" smtClean="0"/>
              <a:t>Silence is linked to credibility</a:t>
            </a:r>
          </a:p>
          <a:p>
            <a:pPr lvl="1"/>
            <a:r>
              <a:rPr lang="en-US" dirty="0" smtClean="0"/>
              <a:t>Hindu</a:t>
            </a:r>
          </a:p>
          <a:p>
            <a:pPr lvl="2"/>
            <a:r>
              <a:rPr lang="en-US" dirty="0" smtClean="0"/>
              <a:t>Self-realization, salvation, truth, wisdom, peace, and bliss are all achieved in a state of meditation and introspection when the individual is communicating with himself or herself in silence</a:t>
            </a:r>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15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nonverbal communication skills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Monitor your nonverbal actions</a:t>
            </a:r>
          </a:p>
          <a:p>
            <a:pPr lvl="1"/>
            <a:r>
              <a:rPr lang="en-US" dirty="0" smtClean="0"/>
              <a:t>Is my behavior making people feel comfortable or uncomfortable?</a:t>
            </a:r>
            <a:endParaRPr lang="en-US" b="1" dirty="0" smtClean="0"/>
          </a:p>
          <a:p>
            <a:pPr lvl="1"/>
            <a:r>
              <a:rPr lang="en-US" dirty="0" smtClean="0"/>
              <a:t>Am I am adjusting my nonverbal messages to the feedback I am receiving from my communication “partner”?      </a:t>
            </a:r>
            <a:endParaRPr lang="en-US" b="1" dirty="0" smtClean="0"/>
          </a:p>
          <a:p>
            <a:pPr lvl="1"/>
            <a:r>
              <a:rPr lang="en-US" dirty="0" smtClean="0"/>
              <a:t>How are people reacting to my use of space, touch, paralanguage, time, and the like?  </a:t>
            </a:r>
          </a:p>
          <a:p>
            <a:pPr lvl="1"/>
            <a:r>
              <a:rPr lang="en-US" dirty="0" smtClean="0"/>
              <a:t>If my messages are being misinterpreted is it because my unintentional messages, rather than my intentional messages, are impacting my communication “partner”?  </a:t>
            </a:r>
          </a:p>
          <a:p>
            <a:pPr lvl="1"/>
            <a:endParaRPr lang="en-US" dirty="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16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nonverbal communication skills</a:t>
            </a:r>
            <a:endParaRPr lang="en-US" dirty="0"/>
          </a:p>
        </p:txBody>
      </p:sp>
      <p:sp>
        <p:nvSpPr>
          <p:cNvPr id="3" name="Content Placeholder 2"/>
          <p:cNvSpPr>
            <a:spLocks noGrp="1"/>
          </p:cNvSpPr>
          <p:nvPr>
            <p:ph idx="1"/>
          </p:nvPr>
        </p:nvSpPr>
        <p:spPr/>
        <p:txBody>
          <a:bodyPr>
            <a:normAutofit/>
          </a:bodyPr>
          <a:lstStyle/>
          <a:p>
            <a:r>
              <a:rPr lang="en-US" dirty="0" smtClean="0"/>
              <a:t>Monitor feedback</a:t>
            </a:r>
          </a:p>
          <a:p>
            <a:r>
              <a:rPr lang="en-US" dirty="0" smtClean="0"/>
              <a:t>Be sensitive to the context</a:t>
            </a:r>
          </a:p>
          <a:p>
            <a:r>
              <a:rPr lang="en-US" dirty="0" smtClean="0"/>
              <a:t>Be aware of nonverbal ambiguity</a:t>
            </a:r>
          </a:p>
          <a:p>
            <a:r>
              <a:rPr lang="en-US" dirty="0" smtClean="0"/>
              <a:t>Know your culture</a:t>
            </a:r>
            <a:endParaRPr lang="en-US" dirty="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17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Ideas</a:t>
            </a:r>
            <a:endParaRPr lang="en-US" dirty="0"/>
          </a:p>
        </p:txBody>
      </p:sp>
      <p:sp>
        <p:nvSpPr>
          <p:cNvPr id="6" name="Content Placeholder 5"/>
          <p:cNvSpPr>
            <a:spLocks noGrp="1"/>
          </p:cNvSpPr>
          <p:nvPr>
            <p:ph idx="1"/>
          </p:nvPr>
        </p:nvSpPr>
        <p:spPr/>
        <p:txBody>
          <a:bodyPr/>
          <a:lstStyle/>
          <a:p>
            <a:r>
              <a:rPr lang="en-US" dirty="0" smtClean="0"/>
              <a:t>Functions of nonverbal communication</a:t>
            </a:r>
          </a:p>
          <a:p>
            <a:r>
              <a:rPr lang="en-US" dirty="0" smtClean="0"/>
              <a:t>Defining nonverbal communication</a:t>
            </a:r>
          </a:p>
          <a:p>
            <a:r>
              <a:rPr lang="en-US" dirty="0" smtClean="0"/>
              <a:t>Studying nonverbal communication</a:t>
            </a:r>
          </a:p>
          <a:p>
            <a:r>
              <a:rPr lang="en-US" dirty="0" smtClean="0"/>
              <a:t>Classification of nonverbal communication</a:t>
            </a:r>
          </a:p>
          <a:p>
            <a:r>
              <a:rPr lang="en-US" dirty="0" smtClean="0"/>
              <a:t>Improving nonverbal communication skills</a:t>
            </a:r>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2" name="Footer Placeholder 1"/>
          <p:cNvSpPr>
            <a:spLocks noGrp="1"/>
          </p:cNvSpPr>
          <p:nvPr>
            <p:ph type="ftr" sz="quarter" idx="11"/>
          </p:nvPr>
        </p:nvSpPr>
        <p:spPr>
          <a:xfrm>
            <a:off x="2743200" y="6356350"/>
            <a:ext cx="5334000" cy="365125"/>
          </a:xfrm>
        </p:spPr>
        <p:txBody>
          <a:bodyPr/>
          <a:lstStyle/>
          <a:p>
            <a:r>
              <a:rPr lang="en-US" dirty="0" smtClean="0"/>
              <a:t>Chapter 9  Nonverbal Communication:  The Messages of Action, Time, and Space</a:t>
            </a:r>
            <a:endParaRPr lang="en-US" dirty="0"/>
          </a:p>
        </p:txBody>
      </p:sp>
      <p:sp>
        <p:nvSpPr>
          <p:cNvPr id="3" name="Slide Number Placeholder 2"/>
          <p:cNvSpPr>
            <a:spLocks noGrp="1"/>
          </p:cNvSpPr>
          <p:nvPr>
            <p:ph type="sldNum" sz="quarter" idx="12"/>
          </p:nvPr>
        </p:nvSpPr>
        <p:spPr/>
        <p:txBody>
          <a:bodyPr/>
          <a:lstStyle/>
          <a:p>
            <a:fld id="{AE69D346-D321-4A43-B04C-23BBFFFBCFF1}" type="slidenum">
              <a:rPr lang="en-US" smtClean="0"/>
              <a:pPr/>
              <a:t>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nonverbal communication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Expressing internal states</a:t>
            </a:r>
          </a:p>
          <a:p>
            <a:pPr lvl="1"/>
            <a:r>
              <a:rPr lang="en-US" sz="2400" dirty="0" smtClean="0"/>
              <a:t> </a:t>
            </a:r>
            <a:r>
              <a:rPr lang="en-US" dirty="0" smtClean="0"/>
              <a:t>Important judgments and decisions based on observations of nonverbal behavior</a:t>
            </a:r>
          </a:p>
          <a:p>
            <a:pPr lvl="1"/>
            <a:r>
              <a:rPr lang="en-US" dirty="0" smtClean="0"/>
              <a:t>Emotions reflected in posture, face, eyes, tone of voice, proximity, and touch</a:t>
            </a:r>
          </a:p>
          <a:p>
            <a:r>
              <a:rPr lang="en-US" dirty="0" smtClean="0"/>
              <a:t>Creating identity</a:t>
            </a:r>
          </a:p>
          <a:p>
            <a:pPr lvl="1"/>
            <a:r>
              <a:rPr lang="en-US" dirty="0" smtClean="0"/>
              <a:t>Variety of non-verbal messages help people make judgments about others</a:t>
            </a:r>
          </a:p>
          <a:p>
            <a:pPr lvl="1"/>
            <a:r>
              <a:rPr lang="en-US" dirty="0" smtClean="0"/>
              <a:t>Things such as skin color, use of makeup, facial expressions, dress, etc.</a:t>
            </a:r>
            <a:r>
              <a:rPr lang="en-US" b="1" i="1" dirty="0" smtClean="0">
                <a:solidFill>
                  <a:srgbClr val="FFE752"/>
                </a:solidFill>
              </a:rPr>
              <a:t/>
            </a:r>
            <a:br>
              <a:rPr lang="en-US" b="1" i="1" dirty="0" smtClean="0">
                <a:solidFill>
                  <a:srgbClr val="FFE752"/>
                </a:solidFill>
              </a:rPr>
            </a:br>
            <a:endParaRPr lang="en-US" dirty="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a:xfrm>
            <a:off x="2743200" y="6356350"/>
            <a:ext cx="5410200" cy="365125"/>
          </a:xfrm>
        </p:spPr>
        <p:txBody>
          <a:bodyPr/>
          <a:lstStyle/>
          <a:p>
            <a:r>
              <a:rPr lang="en-US" dirty="0"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nonverbal communication</a:t>
            </a:r>
            <a:endParaRPr lang="en-US" dirty="0"/>
          </a:p>
        </p:txBody>
      </p:sp>
      <p:sp>
        <p:nvSpPr>
          <p:cNvPr id="3" name="Content Placeholder 2"/>
          <p:cNvSpPr>
            <a:spLocks noGrp="1"/>
          </p:cNvSpPr>
          <p:nvPr>
            <p:ph idx="1"/>
          </p:nvPr>
        </p:nvSpPr>
        <p:spPr/>
        <p:txBody>
          <a:bodyPr/>
          <a:lstStyle/>
          <a:p>
            <a:r>
              <a:rPr lang="en-US" dirty="0" smtClean="0"/>
              <a:t>Regulating interaction</a:t>
            </a:r>
          </a:p>
          <a:p>
            <a:r>
              <a:rPr lang="en-US" dirty="0" smtClean="0"/>
              <a:t>Repeating the message</a:t>
            </a:r>
          </a:p>
          <a:p>
            <a:r>
              <a:rPr lang="en-US" dirty="0" smtClean="0"/>
              <a:t>Substituting for words</a:t>
            </a:r>
            <a:endParaRPr lang="en-US" dirty="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nonverbal communication</a:t>
            </a:r>
            <a:endParaRPr lang="en-US" dirty="0"/>
          </a:p>
        </p:txBody>
      </p:sp>
      <p:sp>
        <p:nvSpPr>
          <p:cNvPr id="3" name="Content Placeholder 2"/>
          <p:cNvSpPr>
            <a:spLocks noGrp="1"/>
          </p:cNvSpPr>
          <p:nvPr>
            <p:ph idx="1"/>
          </p:nvPr>
        </p:nvSpPr>
        <p:spPr/>
        <p:txBody>
          <a:bodyPr/>
          <a:lstStyle/>
          <a:p>
            <a:pPr>
              <a:buNone/>
            </a:pPr>
            <a:r>
              <a:rPr lang="en-US" i="1" dirty="0" smtClean="0"/>
              <a:t>    </a:t>
            </a:r>
            <a:r>
              <a:rPr lang="en-US" sz="3600" i="1" dirty="0" smtClean="0"/>
              <a:t>Nonverbal communication involves all those nonverbal stimuli in a communication setting that are generated by both the source and his or her use of the environment and that have potential message value for the source and/or receiver.</a:t>
            </a:r>
            <a:endParaRPr lang="en-US" sz="3600" dirty="0" smtClean="0"/>
          </a:p>
          <a:p>
            <a:endParaRPr lang="en-US" dirty="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nonverbal communication</a:t>
            </a:r>
            <a:endParaRPr lang="en-US" dirty="0"/>
          </a:p>
        </p:txBody>
      </p:sp>
      <p:sp>
        <p:nvSpPr>
          <p:cNvPr id="3" name="Content Placeholder 2"/>
          <p:cNvSpPr>
            <a:spLocks noGrp="1"/>
          </p:cNvSpPr>
          <p:nvPr>
            <p:ph idx="1"/>
          </p:nvPr>
        </p:nvSpPr>
        <p:spPr/>
        <p:txBody>
          <a:bodyPr/>
          <a:lstStyle/>
          <a:p>
            <a:r>
              <a:rPr lang="en-US" dirty="0" smtClean="0"/>
              <a:t>Messages may be intentional or unintentional</a:t>
            </a:r>
          </a:p>
          <a:p>
            <a:r>
              <a:rPr lang="en-US" dirty="0" smtClean="0"/>
              <a:t>Verbal and nonverbal messages</a:t>
            </a:r>
          </a:p>
          <a:p>
            <a:pPr lvl="1"/>
            <a:r>
              <a:rPr lang="en-US" dirty="0" smtClean="0"/>
              <a:t>Difficult to separate verbal and nonverbal messages</a:t>
            </a:r>
          </a:p>
          <a:p>
            <a:pPr lvl="1"/>
            <a:r>
              <a:rPr lang="en-US" dirty="0" smtClean="0"/>
              <a:t>Often use nonverbal message to repeat a point</a:t>
            </a:r>
            <a:endParaRPr lang="en-US" dirty="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Studying nonverbal communication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Nonverbal communication can be ambiguous</a:t>
            </a:r>
          </a:p>
          <a:p>
            <a:r>
              <a:rPr lang="en-US" dirty="0" smtClean="0"/>
              <a:t>Multiple factors influence nonverbal communication</a:t>
            </a:r>
          </a:p>
          <a:p>
            <a:r>
              <a:rPr lang="en-US" dirty="0" smtClean="0"/>
              <a:t>It includes cultural universals</a:t>
            </a:r>
          </a:p>
          <a:p>
            <a:pPr lvl="1"/>
            <a:r>
              <a:rPr lang="en-US" dirty="0" smtClean="0"/>
              <a:t>Nonverbal communication is learned in the process of socialization</a:t>
            </a:r>
          </a:p>
          <a:p>
            <a:pPr lvl="1"/>
            <a:r>
              <a:rPr lang="en-US" dirty="0" smtClean="0"/>
              <a:t>Different cultures have their own rules for nonverbal communication such as the use of facial expression</a:t>
            </a:r>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nonverbal communication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Messages of the body</a:t>
            </a:r>
          </a:p>
          <a:p>
            <a:pPr lvl="1"/>
            <a:r>
              <a:rPr lang="en-US" dirty="0" smtClean="0"/>
              <a:t>Appearance</a:t>
            </a:r>
          </a:p>
          <a:p>
            <a:pPr lvl="2"/>
            <a:r>
              <a:rPr lang="en-US" dirty="0" smtClean="0"/>
              <a:t>Judgment of beauty</a:t>
            </a:r>
          </a:p>
          <a:p>
            <a:pPr lvl="2"/>
            <a:r>
              <a:rPr lang="en-US" dirty="0" smtClean="0"/>
              <a:t>Skin color</a:t>
            </a:r>
          </a:p>
          <a:p>
            <a:pPr lvl="2"/>
            <a:r>
              <a:rPr lang="en-US" dirty="0" smtClean="0"/>
              <a:t>Attire</a:t>
            </a:r>
          </a:p>
          <a:p>
            <a:pPr lvl="1"/>
            <a:r>
              <a:rPr lang="en-US" dirty="0" smtClean="0"/>
              <a:t>Body movement – </a:t>
            </a:r>
            <a:r>
              <a:rPr lang="en-US" i="1" dirty="0" smtClean="0"/>
              <a:t>Kinesics</a:t>
            </a:r>
            <a:endParaRPr lang="en-US" dirty="0" smtClean="0"/>
          </a:p>
          <a:p>
            <a:pPr lvl="2"/>
            <a:r>
              <a:rPr lang="en-US" dirty="0" smtClean="0"/>
              <a:t>Posture</a:t>
            </a:r>
          </a:p>
          <a:p>
            <a:pPr lvl="2"/>
            <a:r>
              <a:rPr lang="en-US" dirty="0" smtClean="0"/>
              <a:t>Gestures</a:t>
            </a:r>
          </a:p>
          <a:p>
            <a:pPr lvl="2"/>
            <a:r>
              <a:rPr lang="en-US" dirty="0" smtClean="0"/>
              <a:t>Facial expressions</a:t>
            </a:r>
          </a:p>
          <a:p>
            <a:pPr lvl="2"/>
            <a:r>
              <a:rPr lang="en-US" dirty="0" smtClean="0"/>
              <a:t>Eye contact and gaze</a:t>
            </a:r>
          </a:p>
          <a:p>
            <a:pPr lvl="2"/>
            <a:r>
              <a:rPr lang="en-US" dirty="0" smtClean="0"/>
              <a:t>Touch</a:t>
            </a:r>
            <a:endParaRPr lang="en-US" dirty="0"/>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nonverbal communication</a:t>
            </a:r>
            <a:endParaRPr lang="en-US" dirty="0"/>
          </a:p>
        </p:txBody>
      </p:sp>
      <p:sp>
        <p:nvSpPr>
          <p:cNvPr id="3" name="Content Placeholder 2"/>
          <p:cNvSpPr>
            <a:spLocks noGrp="1"/>
          </p:cNvSpPr>
          <p:nvPr>
            <p:ph idx="1"/>
          </p:nvPr>
        </p:nvSpPr>
        <p:spPr/>
        <p:txBody>
          <a:bodyPr>
            <a:normAutofit/>
          </a:bodyPr>
          <a:lstStyle/>
          <a:p>
            <a:pPr lvl="1"/>
            <a:r>
              <a:rPr lang="en-US" dirty="0" smtClean="0"/>
              <a:t>Body movement – </a:t>
            </a:r>
            <a:r>
              <a:rPr lang="en-US" i="1" dirty="0" smtClean="0"/>
              <a:t>Kinesics</a:t>
            </a:r>
          </a:p>
          <a:p>
            <a:pPr lvl="2"/>
            <a:r>
              <a:rPr lang="en-US" dirty="0" smtClean="0"/>
              <a:t>Vocal qualities (pitch, rate, pitch, tempo, resonance, pronunciation, tone)</a:t>
            </a:r>
          </a:p>
          <a:p>
            <a:pPr lvl="2"/>
            <a:r>
              <a:rPr lang="en-US" dirty="0" smtClean="0"/>
              <a:t>Vocal characteristics (laughing, crying, moaning, whining, yawning)</a:t>
            </a:r>
          </a:p>
          <a:p>
            <a:pPr lvl="2"/>
            <a:r>
              <a:rPr lang="en-US" dirty="0" smtClean="0"/>
              <a:t>Vocal </a:t>
            </a:r>
            <a:r>
              <a:rPr lang="en-US" dirty="0" err="1" smtClean="0"/>
              <a:t>segrates</a:t>
            </a:r>
            <a:r>
              <a:rPr lang="en-US" dirty="0" smtClean="0"/>
              <a:t> (“uh-huh,” “</a:t>
            </a:r>
            <a:r>
              <a:rPr lang="en-US" dirty="0" err="1" smtClean="0"/>
              <a:t>shh</a:t>
            </a:r>
            <a:r>
              <a:rPr lang="en-US" dirty="0" smtClean="0"/>
              <a:t>,”, “uh,” “ooh,” “um,” “</a:t>
            </a:r>
            <a:r>
              <a:rPr lang="en-US" dirty="0" err="1" smtClean="0"/>
              <a:t>mmmh</a:t>
            </a:r>
            <a:r>
              <a:rPr lang="en-US" dirty="0" smtClean="0"/>
              <a:t>,” “hmmm”</a:t>
            </a:r>
          </a:p>
        </p:txBody>
      </p:sp>
      <p:sp>
        <p:nvSpPr>
          <p:cNvPr id="4" name="Date Placeholder 3"/>
          <p:cNvSpPr>
            <a:spLocks noGrp="1"/>
          </p:cNvSpPr>
          <p:nvPr>
            <p:ph type="dt" sz="half" idx="10"/>
          </p:nvPr>
        </p:nvSpPr>
        <p:spPr/>
        <p:txBody>
          <a:bodyPr/>
          <a:lstStyle/>
          <a:p>
            <a:r>
              <a:rPr lang="en-US" smtClean="0"/>
              <a:t>© Cengage 2012</a:t>
            </a:r>
            <a:endParaRPr lang="en-US" dirty="0"/>
          </a:p>
        </p:txBody>
      </p:sp>
      <p:sp>
        <p:nvSpPr>
          <p:cNvPr id="5" name="Footer Placeholder 4"/>
          <p:cNvSpPr>
            <a:spLocks noGrp="1"/>
          </p:cNvSpPr>
          <p:nvPr>
            <p:ph type="ftr" sz="quarter" idx="11"/>
          </p:nvPr>
        </p:nvSpPr>
        <p:spPr/>
        <p:txBody>
          <a:bodyPr/>
          <a:lstStyle/>
          <a:p>
            <a:r>
              <a:rPr lang="en-US" smtClean="0"/>
              <a:t>Chapter 9  Nonverbal Communication:  The Messages of Action, Time, and Space</a:t>
            </a:r>
            <a:endParaRPr lang="en-US" dirty="0"/>
          </a:p>
        </p:txBody>
      </p:sp>
      <p:sp>
        <p:nvSpPr>
          <p:cNvPr id="6" name="Slide Number Placeholder 5"/>
          <p:cNvSpPr>
            <a:spLocks noGrp="1"/>
          </p:cNvSpPr>
          <p:nvPr>
            <p:ph type="sldNum" sz="quarter" idx="12"/>
          </p:nvPr>
        </p:nvSpPr>
        <p:spPr/>
        <p:txBody>
          <a:bodyPr/>
          <a:lstStyle/>
          <a:p>
            <a:fld id="{AE69D346-D321-4A43-B04C-23BBFFFBCFF1}" type="slidenum">
              <a:rPr lang="en-US" smtClean="0"/>
              <a:pPr/>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400"/>
            <a:ext cx="9144000" cy="1026695"/>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1058</Words>
  <Application>Microsoft Office PowerPoint</Application>
  <PresentationFormat>On-screen Show (4:3)</PresentationFormat>
  <Paragraphs>155</Paragraphs>
  <Slides>17</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Aparajita</vt:lpstr>
      <vt:lpstr>Arial</vt:lpstr>
      <vt:lpstr>Arial Narrow</vt:lpstr>
      <vt:lpstr>Arial Rounded MT Bold</vt:lpstr>
      <vt:lpstr>Bell MT</vt:lpstr>
      <vt:lpstr>Book Antiqua</vt:lpstr>
      <vt:lpstr>Calibri</vt:lpstr>
      <vt:lpstr>Cambria</vt:lpstr>
      <vt:lpstr>Century Gothic</vt:lpstr>
      <vt:lpstr>Kunstler Script</vt:lpstr>
      <vt:lpstr>Office Theme</vt:lpstr>
      <vt:lpstr>Custom Design</vt:lpstr>
      <vt:lpstr>1_Custom Design</vt:lpstr>
      <vt:lpstr>PowerPoint Presentation</vt:lpstr>
      <vt:lpstr>Key Ideas</vt:lpstr>
      <vt:lpstr>Functions of nonverbal communication</vt:lpstr>
      <vt:lpstr>Functions of nonverbal communication</vt:lpstr>
      <vt:lpstr>Defining nonverbal communication</vt:lpstr>
      <vt:lpstr>Defining nonverbal communication</vt:lpstr>
      <vt:lpstr>Studying nonverbal communication</vt:lpstr>
      <vt:lpstr>Classification of nonverbal communication</vt:lpstr>
      <vt:lpstr>Classification of nonverbal communication</vt:lpstr>
      <vt:lpstr>Classification of nonverbal communication</vt:lpstr>
      <vt:lpstr>Classification of nonverbal communication</vt:lpstr>
      <vt:lpstr>Classification of nonverbal communication</vt:lpstr>
      <vt:lpstr>Classification of nonverbal communication</vt:lpstr>
      <vt:lpstr>Classification of nonverbal communication</vt:lpstr>
      <vt:lpstr>Classification of nonverbal communication</vt:lpstr>
      <vt:lpstr>Improving nonverbal communication skills</vt:lpstr>
      <vt:lpstr>Improving nonverbal communication skills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Kiwak, Karolina</cp:lastModifiedBy>
  <cp:revision>77</cp:revision>
  <dcterms:created xsi:type="dcterms:W3CDTF">2011-12-23T23:34:44Z</dcterms:created>
  <dcterms:modified xsi:type="dcterms:W3CDTF">2016-01-07T04:32:37Z</dcterms:modified>
</cp:coreProperties>
</file>