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Arial"/>
        <a:ea typeface="Arial"/>
        <a:cs typeface="Arial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ECDDCA"/>
          </a:solidFill>
        </a:fill>
      </a:tcStyle>
    </a:wholeTbl>
    <a:band2H>
      <a:tcTxStyle b="def" i="def"/>
      <a:tcStyle>
        <a:tcBdr/>
        <a:fill>
          <a:solidFill>
            <a:srgbClr val="F6EF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381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381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381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381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381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381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CC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CC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381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381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FFFFCC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solidFill>
            <a:srgbClr val="FFFFCC">
              <a:alpha val="20000"/>
            </a:srgbClr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50800" cap="flat">
              <a:solidFill>
                <a:srgbClr val="FFFFCC"/>
              </a:solidFill>
              <a:prstDash val="solid"/>
              <a:round/>
            </a:ln>
          </a:top>
          <a:bottom>
            <a:ln w="127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Arial"/>
          <a:ea typeface="Arial"/>
          <a:cs typeface="Arial"/>
        </a:font>
        <a:srgbClr val="FFFFCC"/>
      </a:tcTxStyle>
      <a:tcStyle>
        <a:tcBdr>
          <a:left>
            <a:ln w="12700" cap="flat">
              <a:solidFill>
                <a:srgbClr val="FFFFCC"/>
              </a:solidFill>
              <a:prstDash val="solid"/>
              <a:round/>
            </a:ln>
          </a:left>
          <a:right>
            <a:ln w="12700" cap="flat">
              <a:solidFill>
                <a:srgbClr val="FFFFCC"/>
              </a:solidFill>
              <a:prstDash val="solid"/>
              <a:round/>
            </a:ln>
          </a:right>
          <a:top>
            <a:ln w="12700" cap="flat">
              <a:solidFill>
                <a:srgbClr val="FFFFCC"/>
              </a:solidFill>
              <a:prstDash val="solid"/>
              <a:round/>
            </a:ln>
          </a:top>
          <a:bottom>
            <a:ln w="25400" cap="flat">
              <a:solidFill>
                <a:srgbClr val="FFFFCC"/>
              </a:solidFill>
              <a:prstDash val="solid"/>
              <a:round/>
            </a:ln>
          </a:bottom>
          <a:insideH>
            <a:ln w="12700" cap="flat">
              <a:solidFill>
                <a:srgbClr val="FFFFCC"/>
              </a:solidFill>
              <a:prstDash val="solid"/>
              <a:round/>
            </a:ln>
          </a:insideH>
          <a:insideV>
            <a:ln w="12700" cap="flat">
              <a:solidFill>
                <a:srgbClr val="FFFFCC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ranscultural Health Care: A Culturally Competent Approach, 4th Edition"/>
          <p:cNvSpPr txBox="1"/>
          <p:nvPr/>
        </p:nvSpPr>
        <p:spPr>
          <a:xfrm>
            <a:off x="-1" y="182562"/>
            <a:ext cx="9144002" cy="383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7960" dir="2700000">
              <a:srgbClr val="FFFFFF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Transcultural Health Care: A Culturally Competent Approach, 4th Edition</a:t>
            </a:r>
          </a:p>
        </p:txBody>
      </p:sp>
      <p:sp>
        <p:nvSpPr>
          <p:cNvPr id="20" name="Copyright © 2013 F.A. Davis Company"/>
          <p:cNvSpPr txBox="1"/>
          <p:nvPr/>
        </p:nvSpPr>
        <p:spPr>
          <a:xfrm>
            <a:off x="152400" y="6629400"/>
            <a:ext cx="2362200" cy="218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>
                <a:solidFill>
                  <a:srgbClr val="21567A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Copyright © 2013 F.A. Davis Company</a:t>
            </a:r>
          </a:p>
        </p:txBody>
      </p:sp>
      <p:sp>
        <p:nvSpPr>
          <p:cNvPr id="2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ranscultural Health Care: A Culturally Competent Approach, 4th Edition"/>
          <p:cNvSpPr txBox="1"/>
          <p:nvPr/>
        </p:nvSpPr>
        <p:spPr>
          <a:xfrm>
            <a:off x="-1" y="182562"/>
            <a:ext cx="9144002" cy="383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7960" dir="2700000">
              <a:srgbClr val="FFFFFF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solidFill>
                  <a:srgbClr val="FFFFFF"/>
                </a:solidFill>
                <a:effectLst>
                  <a:outerShdw sx="100000" sy="100000" kx="0" ky="0" algn="b" rotWithShape="0" blurRad="12700" dist="25400" dir="2700000">
                    <a:srgbClr val="000000"/>
                  </a:outerShdw>
                </a:effectLst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Transcultural Health Care: A Culturally Competent Approach, 4th Edition</a:t>
            </a:r>
          </a:p>
        </p:txBody>
      </p:sp>
      <p:sp>
        <p:nvSpPr>
          <p:cNvPr id="29" name="Copyright © 2013 F.A. Davis Company"/>
          <p:cNvSpPr txBox="1"/>
          <p:nvPr/>
        </p:nvSpPr>
        <p:spPr>
          <a:xfrm>
            <a:off x="152400" y="6629400"/>
            <a:ext cx="2362200" cy="2184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sz="800">
                <a:solidFill>
                  <a:srgbClr val="21567A"/>
                </a:solidFill>
                <a:latin typeface="Myriad Pro"/>
                <a:ea typeface="Myriad Pro"/>
                <a:cs typeface="Myriad Pro"/>
                <a:sym typeface="Myriad Pro"/>
              </a:defRPr>
            </a:lvl1pPr>
          </a:lstStyle>
          <a:p>
            <a:pPr/>
            <a:r>
              <a:t>Copyright © 2013 F.A. Davis Company</a:t>
            </a:r>
          </a:p>
        </p:txBody>
      </p:sp>
      <p:sp>
        <p:nvSpPr>
          <p:cNvPr id="30" name="Title Text"/>
          <p:cNvSpPr txBox="1"/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>
              <a:defRPr b="0" sz="4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31" name="Body Level One…"/>
          <p:cNvSpPr txBox="1"/>
          <p:nvPr>
            <p:ph type="body" idx="1"/>
          </p:nvPr>
        </p:nvSpPr>
        <p:spPr>
          <a:xfrm>
            <a:off x="457200" y="2743200"/>
            <a:ext cx="8229600" cy="3382963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700"/>
              </a:spcBef>
              <a:buClr>
                <a:srgbClr val="21567A"/>
              </a:buClr>
              <a:defRPr sz="3200">
                <a:latin typeface="Calibri"/>
                <a:ea typeface="Calibri"/>
                <a:cs typeface="Calibri"/>
                <a:sym typeface="Calibri"/>
              </a:defRPr>
            </a:lvl1pPr>
            <a:lvl2pPr marL="783771" indent="-326571">
              <a:spcBef>
                <a:spcPts val="700"/>
              </a:spcBef>
              <a:buClr>
                <a:srgbClr val="21567A"/>
              </a:buClr>
              <a:defRPr sz="3200">
                <a:latin typeface="Calibri"/>
                <a:ea typeface="Calibri"/>
                <a:cs typeface="Calibri"/>
                <a:sym typeface="Calibri"/>
              </a:defRPr>
            </a:lvl2pPr>
            <a:lvl3pPr marL="1219200" indent="-304800">
              <a:spcBef>
                <a:spcPts val="700"/>
              </a:spcBef>
              <a:buClr>
                <a:srgbClr val="21567A"/>
              </a:buClr>
              <a:defRPr sz="3200">
                <a:latin typeface="Calibri"/>
                <a:ea typeface="Calibri"/>
                <a:cs typeface="Calibri"/>
                <a:sym typeface="Calibri"/>
              </a:defRPr>
            </a:lvl3pPr>
            <a:lvl4pPr marL="1737360" indent="-365760">
              <a:spcBef>
                <a:spcPts val="700"/>
              </a:spcBef>
              <a:buClr>
                <a:srgbClr val="21567A"/>
              </a:buClr>
              <a:defRPr sz="3200">
                <a:latin typeface="Calibri"/>
                <a:ea typeface="Calibri"/>
                <a:cs typeface="Calibri"/>
                <a:sym typeface="Calibri"/>
              </a:defRPr>
            </a:lvl4pPr>
            <a:lvl5pPr marL="2235200" indent="-406400">
              <a:spcBef>
                <a:spcPts val="700"/>
              </a:spcBef>
              <a:buClr>
                <a:srgbClr val="21567A"/>
              </a:buClr>
              <a:defRPr sz="32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" name="Slide Number"/>
          <p:cNvSpPr txBox="1"/>
          <p:nvPr>
            <p:ph type="sldNum" sz="quarter" idx="2"/>
          </p:nvPr>
        </p:nvSpPr>
        <p:spPr>
          <a:xfrm>
            <a:off x="6553200" y="6356350"/>
            <a:ext cx="343903" cy="358140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nscultural Health Care: A Culturally Competent Approach, 4th Edition"/>
          <p:cNvSpPr txBox="1"/>
          <p:nvPr/>
        </p:nvSpPr>
        <p:spPr>
          <a:xfrm>
            <a:off x="-1" y="182562"/>
            <a:ext cx="9144002" cy="37523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17960" dir="2700000">
              <a:srgbClr val="000000"/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b="1" sz="2000">
                <a:solidFill>
                  <a:srgbClr val="FFFFFF"/>
                </a:solidFill>
              </a:defRPr>
            </a:lvl1pPr>
          </a:lstStyle>
          <a:p>
            <a:pPr/>
            <a:r>
              <a:t>Transcultural Health Care: A Culturally Competent Approach, 4th Edition</a:t>
            </a:r>
          </a:p>
        </p:txBody>
      </p:sp>
      <p:sp>
        <p:nvSpPr>
          <p:cNvPr id="3" name="Title Text"/>
          <p:cNvSpPr txBox="1"/>
          <p:nvPr>
            <p:ph type="title"/>
          </p:nvPr>
        </p:nvSpPr>
        <p:spPr>
          <a:xfrm>
            <a:off x="457200" y="274637"/>
            <a:ext cx="8229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Title Text</a:t>
            </a:r>
          </a:p>
        </p:txBody>
      </p:sp>
      <p:sp>
        <p:nvSpPr>
          <p:cNvPr id="4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lide Number"/>
          <p:cNvSpPr txBox="1"/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FFFFCC"/>
                </a:solidFill>
                <a:latin typeface="+mj-lt"/>
                <a:ea typeface="+mj-ea"/>
                <a:cs typeface="+mj-cs"/>
                <a:sym typeface="Times New Roma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4288B8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4288B8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4288B8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4288B8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4288B8"/>
          </a:solidFill>
          <a:uFillTx/>
          <a:latin typeface="Arial"/>
          <a:ea typeface="Arial"/>
          <a:cs typeface="Arial"/>
          <a:sym typeface="Arial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4288B8"/>
          </a:solidFill>
          <a:uFillTx/>
          <a:latin typeface="Arial"/>
          <a:ea typeface="Arial"/>
          <a:cs typeface="Arial"/>
          <a:sym typeface="Arial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4288B8"/>
          </a:solidFill>
          <a:uFillTx/>
          <a:latin typeface="Arial"/>
          <a:ea typeface="Arial"/>
          <a:cs typeface="Arial"/>
          <a:sym typeface="Arial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4288B8"/>
          </a:solidFill>
          <a:uFillTx/>
          <a:latin typeface="Arial"/>
          <a:ea typeface="Arial"/>
          <a:cs typeface="Arial"/>
          <a:sym typeface="Arial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3600" u="none">
          <a:ln>
            <a:noFill/>
          </a:ln>
          <a:solidFill>
            <a:srgbClr val="4288B8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35C3DD"/>
        </a:buClr>
        <a:buSzPct val="100000"/>
        <a:buFontTx/>
        <a:buChar char="▪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L="764930" marR="0" indent="-30773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35C3DD"/>
        </a:buClr>
        <a:buSzPct val="100000"/>
        <a:buFontTx/>
        <a:buChar char="▪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L="1181100" marR="0" indent="-2667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35C3DD"/>
        </a:buClr>
        <a:buSzPct val="100000"/>
        <a:buFontTx/>
        <a:buChar char="▪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L="1690052" marR="0" indent="-320039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35C3DD"/>
        </a:buClr>
        <a:buSzPct val="100000"/>
        <a:buFontTx/>
        <a:buChar char="▪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L="21844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35C3DD"/>
        </a:buClr>
        <a:buSzPct val="100000"/>
        <a:buFontTx/>
        <a:buChar char="▪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L="26416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35C3DD"/>
        </a:buClr>
        <a:buSzPct val="100000"/>
        <a:buFont typeface="Wingdings"/>
        <a:buChar char="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L="30988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35C3DD"/>
        </a:buClr>
        <a:buSzPct val="100000"/>
        <a:buFont typeface="Wingdings"/>
        <a:buChar char="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L="35560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35C3DD"/>
        </a:buClr>
        <a:buSzPct val="100000"/>
        <a:buFont typeface="Wingdings"/>
        <a:buChar char="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L="4013200" marR="0" indent="-3556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rgbClr val="35C3DD"/>
        </a:buClr>
        <a:buSzPct val="100000"/>
        <a:buFont typeface="Wingdings"/>
        <a:buChar char="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imes New Roma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Amish   Larry Purnell, PhD, RN, FAAN"/>
          <p:cNvSpPr txBox="1"/>
          <p:nvPr>
            <p:ph type="title" idx="4294967295"/>
          </p:nvPr>
        </p:nvSpPr>
        <p:spPr>
          <a:xfrm>
            <a:off x="685800" y="1752600"/>
            <a:ext cx="7162800" cy="16002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/>
          <a:p>
            <a:pPr algn="ctr" defTabSz="365760">
              <a:defRPr b="0" sz="176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pPr>
            <a:br/>
            <a:br/>
            <a:br/>
            <a:r>
              <a:t>Amish </a:t>
            </a:r>
            <a:br/>
            <a:br/>
            <a:r>
              <a:rPr sz="1280"/>
              <a:t>Larry Purnell, PhD, RN, FAAN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amily Roles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Family Roles</a:t>
            </a:r>
          </a:p>
        </p:txBody>
      </p:sp>
      <p:sp>
        <p:nvSpPr>
          <p:cNvPr id="68" name="Man is head of the family.…"/>
          <p:cNvSpPr txBox="1"/>
          <p:nvPr>
            <p:ph type="body" idx="4294967295"/>
          </p:nvPr>
        </p:nvSpPr>
        <p:spPr>
          <a:xfrm>
            <a:off x="457200" y="2362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Man is head of the family.</a:t>
            </a:r>
          </a:p>
          <a:p>
            <a:pPr/>
            <a:r>
              <a:t>Women are accorded high respect and status. In private they are partners, in public, women assume a retiring role.</a:t>
            </a:r>
          </a:p>
          <a:p>
            <a:pPr>
              <a:defRPr i="1"/>
            </a:pPr>
            <a:r>
              <a:t>Freindschaft</a:t>
            </a:r>
            <a:r>
              <a:rPr i="0"/>
              <a:t>—three-generation families. Grandparents live in separate house or separate quarters of the home.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lternative Lifestyles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Alternative Lifestyles</a:t>
            </a:r>
          </a:p>
        </p:txBody>
      </p:sp>
      <p:sp>
        <p:nvSpPr>
          <p:cNvPr id="71" name="Singleness is not stigmatized…"/>
          <p:cNvSpPr txBox="1"/>
          <p:nvPr>
            <p:ph type="body" idx="4294967295"/>
          </p:nvPr>
        </p:nvSpPr>
        <p:spPr>
          <a:xfrm>
            <a:off x="457200" y="22860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Singleness is not stigmatized</a:t>
            </a:r>
          </a:p>
          <a:p>
            <a:pPr/>
            <a:r>
              <a:t>Same-sex couple may live together out of necessity when away from home.</a:t>
            </a:r>
          </a:p>
          <a:p>
            <a:pPr/>
            <a:r>
              <a:t>Pregnancy before marriage is rare, couple encouraged to marry, or the child can be adopted. Abortion is unacceptable.</a:t>
            </a:r>
          </a:p>
          <a:p>
            <a:pPr/>
            <a:r>
              <a:t>Gays/Lesbians remain closeted and can cause concern for healthcare provider.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enetic Diseases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Genetic Diseases</a:t>
            </a:r>
          </a:p>
        </p:txBody>
      </p:sp>
      <p:sp>
        <p:nvSpPr>
          <p:cNvPr id="74" name="High rates because of a closed gene pool…"/>
          <p:cNvSpPr txBox="1"/>
          <p:nvPr>
            <p:ph type="body" idx="4294967295"/>
          </p:nvPr>
        </p:nvSpPr>
        <p:spPr>
          <a:xfrm>
            <a:off x="457200" y="2514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</a:pPr>
            <a:r>
              <a:t>High rates because of a closed gene pool</a:t>
            </a:r>
          </a:p>
          <a:p>
            <a:pPr>
              <a:lnSpc>
                <a:spcPct val="90000"/>
              </a:lnSpc>
            </a:pPr>
            <a:r>
              <a:t>Ellis-van Creveld Syndrome</a:t>
            </a:r>
          </a:p>
          <a:p>
            <a:pPr>
              <a:lnSpc>
                <a:spcPct val="90000"/>
              </a:lnSpc>
            </a:pPr>
            <a:r>
              <a:t>Cartilage hair hypoplasia</a:t>
            </a:r>
          </a:p>
          <a:p>
            <a:pPr>
              <a:lnSpc>
                <a:spcPct val="90000"/>
              </a:lnSpc>
            </a:pPr>
            <a:r>
              <a:t>Pyruvate kinase anemia</a:t>
            </a:r>
          </a:p>
          <a:p>
            <a:pPr>
              <a:lnSpc>
                <a:spcPct val="90000"/>
              </a:lnSpc>
            </a:pPr>
            <a:r>
              <a:t>Hemophilia B</a:t>
            </a:r>
          </a:p>
          <a:p>
            <a:pPr>
              <a:lnSpc>
                <a:spcPct val="90000"/>
              </a:lnSpc>
            </a:pPr>
            <a:r>
              <a:t>Phenylketonuria</a:t>
            </a:r>
          </a:p>
          <a:p>
            <a:pPr>
              <a:lnSpc>
                <a:spcPct val="90000"/>
              </a:lnSpc>
            </a:pPr>
            <a:r>
              <a:t>Glucaric aciduria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enetic Diseases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Genetic Diseases Continued</a:t>
            </a:r>
          </a:p>
        </p:txBody>
      </p:sp>
      <p:sp>
        <p:nvSpPr>
          <p:cNvPr id="77" name="Manic-depressive illness…"/>
          <p:cNvSpPr txBox="1"/>
          <p:nvPr>
            <p:ph type="body" idx="4294967295"/>
          </p:nvPr>
        </p:nvSpPr>
        <p:spPr>
          <a:xfrm>
            <a:off x="457200" y="25908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Manic-depressive illness</a:t>
            </a:r>
          </a:p>
          <a:p>
            <a:pPr/>
            <a:r>
              <a:t>Bipolar effective disorders are higher than general population</a:t>
            </a:r>
          </a:p>
          <a:p>
            <a:pPr/>
            <a:r>
              <a:t>Low rates of alcoholism, drug/alcohol abuse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Nutrition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Nutrition</a:t>
            </a:r>
          </a:p>
        </p:txBody>
      </p:sp>
      <p:sp>
        <p:nvSpPr>
          <p:cNvPr id="80" name="Mostly home-grown foods…"/>
          <p:cNvSpPr txBox="1"/>
          <p:nvPr>
            <p:ph type="body" idx="4294967295"/>
          </p:nvPr>
        </p:nvSpPr>
        <p:spPr>
          <a:xfrm>
            <a:off x="457200" y="2438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Mostly home-grown foods</a:t>
            </a:r>
          </a:p>
          <a:p>
            <a:pPr/>
            <a:r>
              <a:t>Local storage lockers</a:t>
            </a:r>
          </a:p>
          <a:p>
            <a:pPr/>
            <a:r>
              <a:t>Increasing trend for junk/snack food</a:t>
            </a:r>
          </a:p>
          <a:p>
            <a:pPr/>
            <a:r>
              <a:t>Diet is high in fat and carbohydrates leading to obesity, especially in women.</a:t>
            </a:r>
          </a:p>
          <a:p>
            <a:pPr/>
            <a:r>
              <a:t>Food has a significant social meaning during visiting.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Childbearing Practices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Childbearing Practices</a:t>
            </a:r>
          </a:p>
        </p:txBody>
      </p:sp>
      <p:sp>
        <p:nvSpPr>
          <p:cNvPr id="83" name="Children are a gift from God and large families are an asset usually…"/>
          <p:cNvSpPr txBox="1"/>
          <p:nvPr>
            <p:ph type="body" idx="4294967295"/>
          </p:nvPr>
        </p:nvSpPr>
        <p:spPr>
          <a:xfrm>
            <a:off x="457200" y="2514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Children are a gift from God and large families are an asset usually</a:t>
            </a:r>
          </a:p>
          <a:p>
            <a:pPr/>
            <a:r>
              <a:t>Start families early to mid to late 20s</a:t>
            </a:r>
          </a:p>
          <a:p>
            <a:pPr/>
            <a:r>
              <a:t>Have lay-midwives but use allopathic practitioners if necessary</a:t>
            </a:r>
          </a:p>
          <a:p>
            <a:pPr/>
            <a:r>
              <a:t>Some women are interested in birth control—as are men, but rarely talked about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hildbearing Practices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Childbearing Practices Continued</a:t>
            </a:r>
          </a:p>
        </p:txBody>
      </p:sp>
      <p:sp>
        <p:nvSpPr>
          <p:cNvPr id="86" name="Will attend live prenatal classes…"/>
          <p:cNvSpPr txBox="1"/>
          <p:nvPr>
            <p:ph type="body" idx="4294967295"/>
          </p:nvPr>
        </p:nvSpPr>
        <p:spPr>
          <a:xfrm>
            <a:off x="457200" y="2514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Will attend live prenatal classes</a:t>
            </a:r>
          </a:p>
          <a:p>
            <a:pPr/>
            <a:r>
              <a:t>May use herbs, blue cohosh pills to enhance labor</a:t>
            </a:r>
          </a:p>
          <a:p>
            <a:pPr/>
            <a:r>
              <a:t>Grandmothers provide much assistance</a:t>
            </a:r>
          </a:p>
          <a:p>
            <a:pPr/>
            <a:r>
              <a:t>Older children help care for younger children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Death Rituals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Death Rituals</a:t>
            </a:r>
          </a:p>
        </p:txBody>
      </p:sp>
      <p:sp>
        <p:nvSpPr>
          <p:cNvPr id="89" name="Exceptionally rare to be in a long-term care facility…"/>
          <p:cNvSpPr txBox="1"/>
          <p:nvPr>
            <p:ph type="body" idx="4294967295"/>
          </p:nvPr>
        </p:nvSpPr>
        <p:spPr>
          <a:xfrm>
            <a:off x="457200" y="2438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Exceptionally rare to be in a long-term care facility</a:t>
            </a:r>
          </a:p>
          <a:p>
            <a:pPr/>
            <a:r>
              <a:t>If at all possible, prefer to die at home</a:t>
            </a:r>
          </a:p>
          <a:p>
            <a:pPr/>
            <a:r>
              <a:t>If family member is caring for the ill at home, neighbors may do the cooking and farm chores</a:t>
            </a:r>
          </a:p>
          <a:p>
            <a:pPr/>
            <a:r>
              <a:t>Do use visiting nurses and therapists when needed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Death Rituals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Death Rituals Continued</a:t>
            </a:r>
          </a:p>
        </p:txBody>
      </p:sp>
      <p:sp>
        <p:nvSpPr>
          <p:cNvPr id="92" name="Visiting during illness and after death is an obligation…"/>
          <p:cNvSpPr txBox="1"/>
          <p:nvPr>
            <p:ph type="body" idx="4294967295"/>
          </p:nvPr>
        </p:nvSpPr>
        <p:spPr>
          <a:xfrm>
            <a:off x="457200" y="2514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Visiting during illness and after death is an obligation</a:t>
            </a:r>
          </a:p>
          <a:p>
            <a:pPr/>
            <a:r>
              <a:t>Neighbors take care of family and friends coming from afar</a:t>
            </a:r>
          </a:p>
          <a:p>
            <a:pPr/>
            <a:r>
              <a:t>“Wakelike” sitting up all night is not uncommon</a:t>
            </a:r>
          </a:p>
          <a:p>
            <a:pPr/>
            <a:r>
              <a:t>Plain wooden coffin for burial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Death Rituals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Death Rituals Continued</a:t>
            </a:r>
          </a:p>
        </p:txBody>
      </p:sp>
      <p:sp>
        <p:nvSpPr>
          <p:cNvPr id="95" name="Burial in home cemetery or in community church cemetery…"/>
          <p:cNvSpPr txBox="1"/>
          <p:nvPr>
            <p:ph type="body" idx="4294967295"/>
          </p:nvPr>
        </p:nvSpPr>
        <p:spPr>
          <a:xfrm>
            <a:off x="457200" y="25908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Burial in home cemetery or in community church cemetery</a:t>
            </a:r>
          </a:p>
          <a:p>
            <a:pPr/>
            <a:r>
              <a:t>Death is a normal transition of life</a:t>
            </a:r>
          </a:p>
          <a:p>
            <a:pPr/>
            <a:r>
              <a:t>May present as stoic—although loss is keenly felt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Overview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Overview</a:t>
            </a:r>
          </a:p>
        </p:txBody>
      </p:sp>
      <p:sp>
        <p:nvSpPr>
          <p:cNvPr id="44" name="Came to the United States in 1693 for the same reason many other groups came to America—persecution and to practice their lifestyle as they so chose.…"/>
          <p:cNvSpPr txBox="1"/>
          <p:nvPr>
            <p:ph type="body" idx="4294967295"/>
          </p:nvPr>
        </p:nvSpPr>
        <p:spPr>
          <a:xfrm>
            <a:off x="457200" y="2362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Came to the United States in 1693 for the same reason many other groups came to America—persecution and to practice their lifestyle as they so chose. </a:t>
            </a:r>
          </a:p>
          <a:p>
            <a:pPr/>
            <a:r>
              <a:t>No reference group in other parts of the world.</a:t>
            </a:r>
          </a:p>
          <a:p>
            <a:pPr/>
            <a:r>
              <a:t>Adapt to dominant society slowly and selectively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pirituality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Spirituality</a:t>
            </a:r>
          </a:p>
        </p:txBody>
      </p:sp>
      <p:sp>
        <p:nvSpPr>
          <p:cNvPr id="98" name="No regional or national church…"/>
          <p:cNvSpPr txBox="1"/>
          <p:nvPr>
            <p:ph type="body" idx="4294967295"/>
          </p:nvPr>
        </p:nvSpPr>
        <p:spPr>
          <a:xfrm>
            <a:off x="457200" y="2438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No regional or national church</a:t>
            </a:r>
          </a:p>
          <a:p>
            <a:pPr/>
            <a:r>
              <a:t>Districts divided into 30 to 50 families or 200 to 300 people</a:t>
            </a:r>
          </a:p>
          <a:p>
            <a:pPr/>
            <a:r>
              <a:t>All religious leaders are male, volunteered, and untrained</a:t>
            </a:r>
          </a:p>
          <a:p>
            <a:pPr/>
            <a:r>
              <a:t>National committee may be used for some decisions affecting other communities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pirituality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Spirituality Continued</a:t>
            </a:r>
          </a:p>
        </p:txBody>
      </p:sp>
      <p:sp>
        <p:nvSpPr>
          <p:cNvPr id="101" name="Corporate worship is the norm with faith-related behavior, not individual wishes.…"/>
          <p:cNvSpPr txBox="1"/>
          <p:nvPr>
            <p:ph type="body" idx="4294967295"/>
          </p:nvPr>
        </p:nvSpPr>
        <p:spPr>
          <a:xfrm>
            <a:off x="457200" y="2514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Corporate worship is the norm with faith-related behavior, not individual wishes.</a:t>
            </a:r>
          </a:p>
          <a:p>
            <a:pPr/>
            <a:r>
              <a:t>Salvation is ultimately individual.</a:t>
            </a:r>
          </a:p>
          <a:p>
            <a:pPr/>
            <a:r>
              <a:t>If engaged in sinful activity, can rejoin the church after proper penitence.</a:t>
            </a:r>
          </a:p>
          <a:p>
            <a:pPr/>
            <a:r>
              <a:t>Church officials may be sought in healthcare matters.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pirituality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Spirituality</a:t>
            </a:r>
          </a:p>
        </p:txBody>
      </p:sp>
      <p:sp>
        <p:nvSpPr>
          <p:cNvPr id="104" name="Healthcare decisions are ultimately an individual matter…"/>
          <p:cNvSpPr txBox="1"/>
          <p:nvPr>
            <p:ph type="body" idx="4294967295"/>
          </p:nvPr>
        </p:nvSpPr>
        <p:spPr>
          <a:xfrm>
            <a:off x="457200" y="2743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Healthcare decisions are ultimately an individual matter</a:t>
            </a:r>
          </a:p>
          <a:p>
            <a:pPr/>
            <a:r>
              <a:t>Want to have a decision in healthcare matters—just ask me/us</a:t>
            </a:r>
          </a:p>
          <a:p>
            <a:pPr/>
            <a:r>
              <a:t>Health promotion is a family/individual affair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Healthcare Practices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Healthcare Practices</a:t>
            </a:r>
          </a:p>
        </p:txBody>
      </p:sp>
      <p:sp>
        <p:nvSpPr>
          <p:cNvPr id="107" name="Healthcare knowledge is passed among and between families by the women…"/>
          <p:cNvSpPr txBox="1"/>
          <p:nvPr>
            <p:ph type="body" idx="4294967295"/>
          </p:nvPr>
        </p:nvSpPr>
        <p:spPr>
          <a:xfrm>
            <a:off x="457200" y="2438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</a:pPr>
            <a:r>
              <a:t>Healthcare knowledge is passed among and between families by the women</a:t>
            </a:r>
          </a:p>
          <a:p>
            <a:pPr>
              <a:lnSpc>
                <a:spcPct val="90000"/>
              </a:lnSpc>
            </a:pPr>
            <a:r>
              <a:t>No health insurance but communities share and have the Amish Aid Society</a:t>
            </a:r>
          </a:p>
          <a:p>
            <a:pPr>
              <a:lnSpc>
                <a:spcPct val="90000"/>
              </a:lnSpc>
            </a:pPr>
            <a:r>
              <a:t>Some places give a discount because of cash payment</a:t>
            </a:r>
          </a:p>
          <a:p>
            <a:pPr>
              <a:lnSpc>
                <a:spcPct val="90000"/>
              </a:lnSpc>
            </a:pPr>
            <a:r>
              <a:t>Cost of procedures may be a deciding factor to have the procedure done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Healthcare Practices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Healthcare Practices Continued</a:t>
            </a:r>
          </a:p>
        </p:txBody>
      </p:sp>
      <p:sp>
        <p:nvSpPr>
          <p:cNvPr id="110" name="Herbal treatments…"/>
          <p:cNvSpPr txBox="1"/>
          <p:nvPr>
            <p:ph type="body" idx="4294967295"/>
          </p:nvPr>
        </p:nvSpPr>
        <p:spPr>
          <a:xfrm>
            <a:off x="457200" y="25908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Herbal treatments</a:t>
            </a:r>
          </a:p>
          <a:p>
            <a:pPr/>
            <a:r>
              <a:t>Self-medication</a:t>
            </a:r>
          </a:p>
          <a:p>
            <a:pPr/>
            <a:r>
              <a:t>Abwaarde—minister by being present</a:t>
            </a:r>
          </a:p>
          <a:p>
            <a:pPr/>
            <a:r>
              <a:t>Achtgewwe—helping others and is many times gender- and age-related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Healthcare Practices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Healthcare Practices Continued</a:t>
            </a:r>
          </a:p>
        </p:txBody>
      </p:sp>
      <p:sp>
        <p:nvSpPr>
          <p:cNvPr id="113" name="Brauche or sympathy curing, laying on of warm hands, or powwowing and is similar to Native American practices…"/>
          <p:cNvSpPr txBox="1"/>
          <p:nvPr>
            <p:ph type="body" idx="4294967295"/>
          </p:nvPr>
        </p:nvSpPr>
        <p:spPr>
          <a:xfrm>
            <a:off x="457200" y="2438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Brauche or sympathy curing, laying on of warm hands, or powwowing and is similar to Native American practices</a:t>
            </a:r>
          </a:p>
          <a:p>
            <a:pPr/>
            <a:r>
              <a:t>Abnemme—failure to thrive and child is taken to a healer who may perform incantations</a:t>
            </a:r>
          </a:p>
          <a:p>
            <a:pPr/>
            <a:r>
              <a:t>Aagwachse or livergrown, grown together caused by jostling buggy rides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Healthcare Practices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Healthcare Practices Continued</a:t>
            </a:r>
          </a:p>
        </p:txBody>
      </p:sp>
      <p:sp>
        <p:nvSpPr>
          <p:cNvPr id="116" name="Usually stoical with pain and physical discomfort…"/>
          <p:cNvSpPr txBox="1"/>
          <p:nvPr>
            <p:ph type="body" idx="4294967295"/>
          </p:nvPr>
        </p:nvSpPr>
        <p:spPr>
          <a:xfrm>
            <a:off x="457200" y="2514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Usually stoical with pain and physical discomfort</a:t>
            </a:r>
          </a:p>
          <a:p>
            <a:pPr/>
            <a:r>
              <a:t>“Physically or mentally different” are fully accepted into the community without stigma.</a:t>
            </a:r>
          </a:p>
          <a:p>
            <a:pPr/>
            <a:r>
              <a:t>Time off for illness is acceptable.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Healthcare Practitioners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Healthcare Practitioners</a:t>
            </a:r>
          </a:p>
        </p:txBody>
      </p:sp>
      <p:sp>
        <p:nvSpPr>
          <p:cNvPr id="119" name="Braucher or traditional healer first and may be men or women…"/>
          <p:cNvSpPr txBox="1"/>
          <p:nvPr>
            <p:ph type="body" idx="4294967295"/>
          </p:nvPr>
        </p:nvSpPr>
        <p:spPr>
          <a:xfrm>
            <a:off x="457200" y="24384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Braucher or traditional healer first and may be men or women</a:t>
            </a:r>
          </a:p>
          <a:p>
            <a:pPr/>
            <a:r>
              <a:t>Use reflexology and massage as well as herbal therapies</a:t>
            </a:r>
          </a:p>
          <a:p>
            <a:pPr/>
            <a:r>
              <a:t>Western healthcare practitioners, nurses, physicians, dentists are outsiders, but use them when needed and trusted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verview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Overview Continued</a:t>
            </a:r>
          </a:p>
        </p:txBody>
      </p:sp>
      <p:sp>
        <p:nvSpPr>
          <p:cNvPr id="47" name="Mutuality and sharing rather than individual achievement and competition…"/>
          <p:cNvSpPr txBox="1"/>
          <p:nvPr>
            <p:ph type="body" idx="4294967295"/>
          </p:nvPr>
        </p:nvSpPr>
        <p:spPr>
          <a:xfrm>
            <a:off x="457200" y="26670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Mutuality and sharing rather than individual achievement and competition</a:t>
            </a:r>
          </a:p>
          <a:p>
            <a:pPr/>
            <a:r>
              <a:t>All speak English and are taught English in school, but most speak Deitsch and various dialects (Pennsylvania German) at home</a:t>
            </a:r>
          </a:p>
          <a:p>
            <a:pPr/>
            <a:r>
              <a:t>Healthcare providers by definition are outsiders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erview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Overview Continued</a:t>
            </a:r>
          </a:p>
        </p:txBody>
      </p:sp>
      <p:sp>
        <p:nvSpPr>
          <p:cNvPr id="50" name="Majority of men work on farms or in carpentry…"/>
          <p:cNvSpPr txBox="1"/>
          <p:nvPr>
            <p:ph type="body" idx="4294967295"/>
          </p:nvPr>
        </p:nvSpPr>
        <p:spPr>
          <a:xfrm>
            <a:off x="457200" y="25908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Majority of men work on farms or in carpentry</a:t>
            </a:r>
          </a:p>
          <a:p>
            <a:pPr/>
            <a:r>
              <a:t>If women work outside the home, they work in restaurants, sewing, and teach in their schools</a:t>
            </a:r>
          </a:p>
          <a:p>
            <a:pPr/>
            <a:r>
              <a:t>If they work far away from home, prefer to live with another Amish family. </a:t>
            </a:r>
          </a:p>
          <a:p>
            <a:pPr/>
            <a:r>
              <a:t>Shared finances are the norm.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Overview Continued"/>
          <p:cNvSpPr txBox="1"/>
          <p:nvPr>
            <p:ph type="title" idx="4294967295"/>
          </p:nvPr>
        </p:nvSpPr>
        <p:spPr>
          <a:xfrm>
            <a:off x="381000" y="12954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Overview Continued</a:t>
            </a:r>
          </a:p>
        </p:txBody>
      </p:sp>
      <p:sp>
        <p:nvSpPr>
          <p:cNvPr id="53" name="A few have telephones, including cell phones for business but do not let it ring in the house.…"/>
          <p:cNvSpPr txBox="1"/>
          <p:nvPr>
            <p:ph type="body" idx="4294967295"/>
          </p:nvPr>
        </p:nvSpPr>
        <p:spPr>
          <a:xfrm>
            <a:off x="228600" y="23622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A few have telephones, including cell phones for business but do not let it ring in the house. </a:t>
            </a:r>
          </a:p>
          <a:p>
            <a:pPr/>
            <a:r>
              <a:t>Some are using communally shared computers because of the necessity of ordering online instead of mail order catalogues. </a:t>
            </a:r>
          </a:p>
          <a:p>
            <a:pPr/>
            <a:r>
              <a:t>A few may drive cars but only out of necessity for work and never on the Sabbath.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Overview Continued"/>
          <p:cNvSpPr txBox="1"/>
          <p:nvPr>
            <p:ph type="title" idx="4294967295"/>
          </p:nvPr>
        </p:nvSpPr>
        <p:spPr>
          <a:xfrm>
            <a:off x="457200" y="1524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Overview Continued</a:t>
            </a:r>
          </a:p>
        </p:txBody>
      </p:sp>
      <p:sp>
        <p:nvSpPr>
          <p:cNvPr id="56" name="Some illnesses and symptom expression do not have direct translations into English…"/>
          <p:cNvSpPr txBox="1"/>
          <p:nvPr>
            <p:ph type="body" idx="4294967295"/>
          </p:nvPr>
        </p:nvSpPr>
        <p:spPr>
          <a:xfrm>
            <a:off x="457200" y="2438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Some illnesses and symptom expression do not have direct translations into English </a:t>
            </a:r>
          </a:p>
          <a:p>
            <a:pPr/>
            <a:r>
              <a:t>Highly contexted culture</a:t>
            </a:r>
          </a:p>
          <a:p>
            <a:pPr/>
            <a:r>
              <a:t>What is common knowledge regarding health matters to most are not to the Amish due to no TV, major newspapers, etc.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Overview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Overview Continued</a:t>
            </a:r>
          </a:p>
        </p:txBody>
      </p:sp>
      <p:sp>
        <p:nvSpPr>
          <p:cNvPr id="59" name="New communities are being formed in the United States due to lack of land in immediate community…"/>
          <p:cNvSpPr txBox="1"/>
          <p:nvPr>
            <p:ph type="body" idx="4294967295"/>
          </p:nvPr>
        </p:nvSpPr>
        <p:spPr>
          <a:xfrm>
            <a:off x="457200" y="2514600"/>
            <a:ext cx="8331200" cy="356235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New communities are being formed in the United States due to lack of land in immediate community</a:t>
            </a:r>
          </a:p>
          <a:p>
            <a:pPr/>
            <a:r>
              <a:t>New communities in Kentucky, Tennessee, and Belize, Central America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Overview Continued"/>
          <p:cNvSpPr txBox="1"/>
          <p:nvPr>
            <p:ph type="title" idx="4294967295"/>
          </p:nvPr>
        </p:nvSpPr>
        <p:spPr>
          <a:xfrm>
            <a:off x="457200" y="1524000"/>
            <a:ext cx="8153400" cy="9144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Overview Continued</a:t>
            </a:r>
          </a:p>
        </p:txBody>
      </p:sp>
      <p:sp>
        <p:nvSpPr>
          <p:cNvPr id="62" name="Demut—humility and demureness…"/>
          <p:cNvSpPr txBox="1"/>
          <p:nvPr>
            <p:ph type="body" idx="4294967295"/>
          </p:nvPr>
        </p:nvSpPr>
        <p:spPr>
          <a:xfrm>
            <a:off x="457200" y="2438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Demut—humility and demureness</a:t>
            </a:r>
          </a:p>
          <a:p>
            <a:pPr/>
            <a:r>
              <a:t>Gelassenheit—quiet acceptance, reassurance, and resignation</a:t>
            </a:r>
          </a:p>
          <a:p>
            <a:pPr/>
            <a:r>
              <a:t>Temporality is grounded into present time and guided by natural rhythms</a:t>
            </a:r>
          </a:p>
          <a:p>
            <a:pPr/>
            <a:r>
              <a:t>Seek health care from afar when needed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Myths"/>
          <p:cNvSpPr txBox="1"/>
          <p:nvPr>
            <p:ph type="title" idx="4294967295"/>
          </p:nvPr>
        </p:nvSpPr>
        <p:spPr>
          <a:xfrm>
            <a:off x="457200" y="1524000"/>
            <a:ext cx="7772400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/>
            <a:r>
              <a:t>Myths</a:t>
            </a:r>
          </a:p>
        </p:txBody>
      </p:sp>
      <p:sp>
        <p:nvSpPr>
          <p:cNvPr id="65" name="They do ride in cars and may even own a car out of necessity but severe restrictions as to when and where it can be driven.…"/>
          <p:cNvSpPr txBox="1"/>
          <p:nvPr>
            <p:ph type="body" idx="4294967295"/>
          </p:nvPr>
        </p:nvSpPr>
        <p:spPr>
          <a:xfrm>
            <a:off x="457200" y="2285999"/>
            <a:ext cx="7772400" cy="4572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/>
            <a:r>
              <a:t>They do ride in cars and may even own a car out of necessity but severe restrictions as to when and where it can be driven.</a:t>
            </a:r>
          </a:p>
          <a:p>
            <a:pPr/>
            <a:r>
              <a:t>Do use the telephone but do not have them in the home. May be located in a neighborhood grocery or deli.</a:t>
            </a:r>
          </a:p>
          <a:p>
            <a:pPr/>
            <a:r>
              <a:t>Kerosene refrigerators and gas hot water heaters—no electricity—generators instead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Presentation1">
  <a:themeElements>
    <a:clrScheme name="Presentation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FF66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esentation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Presentation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Presentation1">
  <a:themeElements>
    <a:clrScheme name="Presentation1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CC9900"/>
      </a:accent1>
      <a:accent2>
        <a:srgbClr val="FF66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Presentation1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Presentation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CC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