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8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9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348" r:id="rId2"/>
    <p:sldId id="262" r:id="rId3"/>
    <p:sldId id="263" r:id="rId4"/>
    <p:sldId id="341" r:id="rId5"/>
    <p:sldId id="264" r:id="rId6"/>
    <p:sldId id="347" r:id="rId7"/>
    <p:sldId id="265" r:id="rId8"/>
    <p:sldId id="300" r:id="rId9"/>
    <p:sldId id="301" r:id="rId10"/>
    <p:sldId id="302" r:id="rId11"/>
    <p:sldId id="312" r:id="rId12"/>
    <p:sldId id="313" r:id="rId13"/>
    <p:sldId id="266" r:id="rId14"/>
    <p:sldId id="257" r:id="rId15"/>
    <p:sldId id="258" r:id="rId16"/>
    <p:sldId id="256" r:id="rId17"/>
    <p:sldId id="342" r:id="rId18"/>
    <p:sldId id="321" r:id="rId19"/>
    <p:sldId id="345" r:id="rId20"/>
    <p:sldId id="334" r:id="rId21"/>
    <p:sldId id="319" r:id="rId22"/>
    <p:sldId id="329" r:id="rId23"/>
    <p:sldId id="344" r:id="rId24"/>
    <p:sldId id="336" r:id="rId25"/>
    <p:sldId id="315" r:id="rId26"/>
    <p:sldId id="316" r:id="rId27"/>
    <p:sldId id="317" r:id="rId28"/>
    <p:sldId id="340" r:id="rId29"/>
    <p:sldId id="327" r:id="rId30"/>
    <p:sldId id="346" r:id="rId31"/>
    <p:sldId id="343" r:id="rId32"/>
    <p:sldId id="332" r:id="rId33"/>
    <p:sldId id="338" r:id="rId34"/>
    <p:sldId id="318" r:id="rId35"/>
    <p:sldId id="339" r:id="rId36"/>
    <p:sldId id="330" r:id="rId37"/>
    <p:sldId id="331" r:id="rId38"/>
    <p:sldId id="259" r:id="rId39"/>
    <p:sldId id="325" r:id="rId40"/>
    <p:sldId id="326" r:id="rId41"/>
    <p:sldId id="324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9" autoAdjust="0"/>
    <p:restoredTop sz="92708" autoAdjust="0"/>
  </p:normalViewPr>
  <p:slideViewPr>
    <p:cSldViewPr snapToGrid="0">
      <p:cViewPr>
        <p:scale>
          <a:sx n="50" d="100"/>
          <a:sy n="50" d="100"/>
        </p:scale>
        <p:origin x="2384" y="1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7893949928618"/>
          <c:y val="0.15339018029779"/>
          <c:w val="0.385245446271374"/>
          <c:h val="0.75136437265814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DD6-46FF-8F5D-B02CF854C26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43E-4D76-94E2-38F3E3F9A9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43E-4D76-94E2-38F3E3F9A9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43E-4D76-94E2-38F3E3F9A9F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43E-4D76-94E2-38F3E3F9A9F8}"/>
              </c:ext>
            </c:extLst>
          </c:dPt>
          <c:cat>
            <c:strRef>
              <c:f>Sheet1!$A$2:$A$6</c:f>
              <c:strCache>
                <c:ptCount val="5"/>
                <c:pt idx="0">
                  <c:v>% from institutions ranked 1-5</c:v>
                </c:pt>
                <c:pt idx="1">
                  <c:v>% from institutions ranked 6-10</c:v>
                </c:pt>
                <c:pt idx="2">
                  <c:v>% from institutions ranked 11-20</c:v>
                </c:pt>
                <c:pt idx="3">
                  <c:v>% from institutions ranked under 20</c:v>
                </c:pt>
                <c:pt idx="4">
                  <c:v>% from unranked institutions (European)</c:v>
                </c:pt>
              </c:strCache>
            </c:strRef>
          </c:cat>
          <c:val>
            <c:numRef>
              <c:f>Sheet1!$B$2:$B$6</c:f>
              <c:numCache>
                <c:formatCode>#\ ??/??</c:formatCode>
                <c:ptCount val="5"/>
                <c:pt idx="0">
                  <c:v>0.545454545454545</c:v>
                </c:pt>
                <c:pt idx="1">
                  <c:v>0.0909090909090909</c:v>
                </c:pt>
                <c:pt idx="2">
                  <c:v>0.181818181818182</c:v>
                </c:pt>
                <c:pt idx="3">
                  <c:v>0.0909090909090909</c:v>
                </c:pt>
                <c:pt idx="4">
                  <c:v>0.0909090909090909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D6-46FF-8F5D-B02CF854C2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"/>
          <c:y val="0.682634194006744"/>
          <c:w val="0.444952664876428"/>
          <c:h val="0.2771684103811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1-22T22:28:34.684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14 0,'47'0'125,"0"0"-110,0 0 1,0 0 0,0 0-1,0 0 1,0 0-16,0 0 15,0 0 1,0 0 15,47 0 1,-47 0-17,0 0 16,0 0-15,0 0 0,0 0-1,-47 47 1,47-47 46,0 47-62,0-47 16,0 0-16,47 0 0,-47 0 31,-47 47-15,48-47 0,-1 0-1,0 0 1,0 0-16,-47 47 15,47-47-15,0 0 16,0 0 0,0 0-16,0 0 15,0 0 1,0 0 0,0 0 15,0 0-16,0 0-15,0 0 32,0 0-17,0 0 1,0 0 0,0 0-16,0 0 31,0 0-31,0 0 15,0 0 1,-47 47-16,47-47 16,47 0-16,1 0 0,-48 0 15,47 0-15,-47 0 16,0 0 0,0 0-16,0 0 15,0 0 1,0 0-1,0 0-15,0 0 16,0 0 0,0 0-1,0 0 1,0 0 0,0 0-1,0 0 1,0 0-16,0 0 15,0 0 17,0 0-32,0 0 15,141 0 32,-93 0-47,-1 0 16,0 0-16,0 0 0,-47 0 15,0 0 1,0 0-16,0 0 16,0 0-16,0 0 15,0 0 1,0 0 0,0 0-16,0 0 0,0 0 15,47 0-15,-47 0 31,0 0-31,0 0 16,47 0-16,-47 0 16,1 0-16,-48-47 0,47 47 15,0 0 1,0 0-16,0 0 31,0 0-15,0 0 15,0 0-15,0 0-1,0 0-15,47 0 16,-47 0-16,0 0 16,47 0-16,0 0 0,-47-47 15,47 47-15,-47 0 16,0 0-1,0 0 1,0 0-16,0 0 16,0 0-1,1 0 1,-1 0 0,0 0-1,0 0 1,47 0-16,-47 0 15,47 0 1,-47 0 0,0 0-1,47 0-15,-47 0 16,0 0-16,47 0 0,-47 0 16,0 0-1,0 0 1,0 0-1,0 0-15,0 0 16,0 0-16,0 0 16,47 0-16,-46 0 15,-1 0-15,0 0 32,0 0-32,0 0 15,0 0 1,0 0-16,0 0 0,0 0 15,0 0-15,47 0 16,0 0-16,0 0 16,-47 0-16,47 0 15,0 0 1,-47 0 0,47 0-1,0 0 1,-47 0-16,1 0 15,46 0 1,0-47-16,0 47 0,0 0 16,-47-47-16,47 47 15,0 0-15,-47 0 16,0 0-16,0 0 31,0 0-31,0-47 16,47 47-16,-47 0 0,0 0 15,47 0-15,95 0 16,-142 0 0,47 0-16,-47 0 15,0 0-15,0 0 0,0 0 16,0 0 15,0 0-15,0 0-1,47 0 1,-47 0-16,47 0 0,-47 0 16,0 0-1,0 0 1,0 0 15,0 0-31,0 0 16,0 0-1,0 0 1,47 0 0,-46 0-1,-1 0-15,47 0 0,-47 0 16,47 0 0,-47 0-16,0 0 15,0 0-15,0 0 16,0 0-1,0 0-15,0 0 16,0 0-16,0 0 16,47 0-1,-47 0 1,47 0 0,-47 47-16,0-47 15,0 0-15,47 47 16,1-47-1,-1 0-15,-47 0 16,47 0 0,-47 0-16,0 0 15,0 0-15,0 0 16,0 0-16,0 0 16,47 0-16,-47 0 15,0 0-15,47 47 16,0-47-1,0 0-15,0 0 16,0 0-16,-47 0 0,48 0 16,-48 0-1,0 0-15,0 0 16,0 0-16,47 0 16,0 0-1,-47 0-15,0 0 16,0 0-16,47 0 15,-47 0-15,0 0 16,0 0 0,0 0-16,0 0 15,0 0 1,0 0-16,0 0 0,47 0 16,0 0-16,1 0 15,-1 0-15,-47 0 16,0 0-16,0 0 31,0 0-31,0 0 0,0 0 16,47 0-1,-47 0-15,47 0 16,-47 0 0,0 0-1,0 0-15,47 0 0,-47 0 31,0 0-31,0 0 16,0 0-16,0 0 16,0 0-1,0 0-15,1 0 16,46 0-16,-47 0 16,47 0-16,0 0 31,-47 0-31,47 0 15,-47 0-15,0 0 0,0 0 16,0 0 0,0 0-16,0 0 15,0 0-15,0 0 16,0 0 15,0 0-31,0 0 0,47 0 16,-47 0-1,0 0 1,0 0-16,1 0 16,-1 0-16,0 0 15,0 0 1,0 0-16,0 0 16,0 0-1,47 0-15,0 0 16,0 0-16,-47 0 15,0 0 1,141 0-16,-94 0 0,0 0 16,-47 0-16,142 0 15,-95 0-15,0 0 16,-47 0 0,47 0-16,0-47 15,0 47-15,94 0 0,-141 0 16,141 0-16,-94 0 15,0 0-15,48 0 16,-1 0-16,-94 0 16,94-47-16,-47 47 15,0 0-15,-47 0 16,47 0 0,-94-47-16,47 47 15,0 0-15,0 0 16,0 0-1,0 0-15,47 0 16,0 0-16,-47 0 16,47 0-16,-46 0 15,-1 0 1,0 0-16,0 0 16,0 0-1,47 0-15,-47 0 16,47 0-1,-47 0-15,47 0 16,-47 0-16,0 0 16,0 0-1,0 0 1,0 0 0,0 0-16,47 0 15,0 0-15,47 0 31,-46 0-31,-48 0 16,0 0-16,0 0 16,0 0-16,0 0 15,0 0 17,0 0-17,0 0 1,0 0-1,0 0 1,47 0 0,-47 0-1,0 0-15,47 0 16,-47 0-16,47 0 16,-47 0-1,0 0 1,0 0-1,0 0-15,0 0 16,0 0 0,0 0-1,1 0-15,-1 0 32,0 0-32,0 0 31,0 0 109,0 0-93,0 0-47,0 0 32,47 0-32,0 0 15,47 0-15,0 0 0,0 0 16,-94 0-16,0 0 15,0 0-15,0 0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1-22T22:29:25.145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0 386 0,'47'0'16,"0"0"-16,0 0 0,0 0 15,47 0 1,-47 0-16,0 0 0,0-47 16,47 47-16,-47 0 15,0 0-15,0 0 16,0 0-16,0 0 16,47 0-16,0-47 15,0 47-15,47 0 16,1 0-16,-48-47 15,94 47-15,-94 0 16,0 0-16,0 0 31,-47 0-15,0 0-16,0 0 0,0 0 16,0 0-1,47 0-15,94 0 0,-141 0 16,142 0-1,-48 0-15,0 0 16,0 0-16,0 0 0,-47 0 16,-47 0-16,47 0 15,-47 0-15,47 0 16,-47 0-16,47 0 16,1 0-1,-48 0-15,94 0 16,0 0-1,-47 0-15,0 0 16,0 0-16,-47 0 0,0-47 16,0 47 46,0 0-62,0 0 16,0 0-1,0 0-15,0 0 16,0 0-16,0 0 16,0 0-1,0 0-15,0 0 16,1 0-16,46 0 16,0-47-1,94 47-15,-94 0 16,0 0-16,0-47 15,-47 47-15,47 0 0,0 0 16,-47-47-16,47 47 16,0 0-1,-47 0 1,-47-47-16,47 47 31,1 0 0,-1 0-15,0 0-16,0 0 16,0 0 46,0 0-15,0 0 31,0 0-62,0 0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1-22T22:28:40.278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24835 165 0,'-47'0'78,"0"0"-78,0 0 31,0 0-31,0 0 0,0 0 16,0 0-16,0 0 16,0 0-16,0 47 15,0-47-15,0 0 16,0 0-1,-47 0-15,47 0 16,-48 0 0,1 0-16,-47 0 15,-47 0-15,94 0 16,0 0-16,47 0 16,-47 0-16,0 0 15,47 0-15,0 0 16,-47 0-16,47 0 15,0 0-15,-47 0 16,-1 0-16,48 0 16,-47 0-16,0 0 15,47 0-15,0 0 16,0 0 0,0 0-16,0 0 15,0 0 1,0 0-16,0 0 0,0 0 15,-47 0 1,47 0 0,0 0-16,0 0 15,0 0 1,0 0 0,0 0-16,0 0 15,0 0-15,0 0 16,-48 0-16,1 0 31,47 0-15,0 0-16,0 0 15,0 0-15,0 0 16,0 0 0,0 0-1,0 0-15,0 0 16,0 0-1,0 0 1,0 0 0,0 0-1,0 0 1,0 0-16,0 0 16,0 0-1,0 0-15,0 0 16,0 0-16,0 0 15,0 0-15,0 0 16,-1 0 0,-46 0-16,47 0 0,-47 0 15,47 0-15,0 0 16,-47 0-16,47 0 16,0 0-16,-47 0 15,47 0 1,0 0-16,0 0 0,-47 0 15,47 0-15,0 0 16,0 0-16,0 0 16,0 0-1,0 0-15,-47 0 16,46 0-16,-46 0 16,47 0-1,0 0 1,0 0-16,-47 0 15,47 0-15,0 0 16,0 0-16,-47 0 16,47 0-16,-47 0 15,-47 0-15,94 0 16,-47 0-16,0 0 16,0 0-1,-1 0-15,48 0 16,-47 0-16,47 0 15,-47 0-15,0 0 16,47 0 0,-47 0-16,47 0 15,-47 0-15,47 0 16,-47 0 0,47 0-16,0 0 15,-47 47-15,0-47 16,47 0-1,-47 0-15,46 0 16,-46 0-16,0 0 16,47 47-1,0-47-15,0 0 16,0 0-16,-47 0 16,47 0-1,0 0-15,-47 0 16,47 0-16,-47 0 15,47 0 1,0 0-16,0 0 16,0 0-16,0 0 15,0 0-15,-47 0 32,47 0-32,-1 0 15,-46 0-15,47 0 16,0 0-1,0 0 1,0 0 0,0 0-16,-47 0 15,0 0 1,47 0 0,0 0-1,-47 0-15,47 0 16,0 0-16,0 0 15,-47 0-15,0 0 16,47 0-16,-47 0 16,-1 0-16,48 0 15,-47 0-15,47 0 32,0 0-32,0 0 0,0 0 15,0 0 1,0 0-16,0 0 15,-47 0 1,47 0-16,-47 0 16,47 0-16,0 0 15,0 0-15,0 0 16,0 0-16,0 0 16,0 0-16,0 0 15,0 0 1,0 0-16,0 0 0,-1 0 15,1 0-15,0 0 16,0 0 0,0 0-1,0 0-15,0 0 16,0 0-16,0 0 16,0 0-1,0 0-15,0 0 16,0 0-16,0 0 15,0 0-15,0 0 16,0 0-16,0 0 16,0 0-16,0 0 15,0 0-15,0 0 16,-47 0 0,47 0-16,0 0 15,0 0-15,-1 0 16,1 0-1,0 0-15,0 0 16,0 0-16,0 0 16,0 0-16,0 0 15,-47 0 1,47 0-16,0 0 16,0 0-16,0 0 15,0 0 1,0 0-1,0 0-15,0 0 16,-47 0-16,0 0 16,0 0-1,0 0-15,47 0 16,-48 0-16,1 0 16,0 0-16,47 0 15,0 0-15,0 0 16,-47 0-16,0 0 15,47 0-15,-47 0 16,-47 0-16,47 0 16,47 0-16,0 0 15,0 0-15,0 0 16,0 0-16,0 0 16,-1 0-1,1 0 1,0 0-16,47-47 15,-94 47-15,47 0 16,-47 0-16,47-47 16,0 47-1,0 0-15,0 0 16,0 0-16,0 0 16,0 0-1,0 0 1,0 0-1,0 0-15,0 0 16,0 0-16,0 0 16,-47 0-1,47 0-15,0 0 16,0 0-16,0 0 16,-1 0-16,1 0 15,0 0-15,0 0 16,0 0-16,-47 0 15,0 0 1,47 0 0,0 0-16,-47 0 15,0 0 1,47 0-16,0 0 16,0 0-1,0 0-15,-47 0 16,0 0-16,47 0 15,0 0-15,-47 0 16,46 0-16,1 0 16,-47 0-16,47 0 15,0 0 1,0 0 15,0 0-15,0 0-1,0 0 1,0 0 15,0 0-15,0 0 0,0 0-1,0 0-15,0 0 16,0 0-16,-47 0 31,47 0-15,0 0-16,0 0 15,0 0-15,0 0 16,0 0 0,0 0-16,0 0 15,-1 0-15,1 0 16,0 0-16,0 0 31,0 0-15,0 0-1,0 0 1,0 0-16,0 0 31,0 0-15,0 0-16,0 0 15,0 0 1,-47 0-16,0 0 16,0 0-16,0-47 15,0 47 1,47 0-16,0 0 16,0 0-16,0 0 15,-1 0-15,1 0 16,0 0-16,-47 0 15,47 0-15,0 0 16,0 0-16,0 0 16,47-47-16,-47 47 15,0 0 1,0 0-16,0 0 16,0 0-16,0 0 15,-47-48-15,0 48 16,0 0-16,0-47 15,0 47-15,47 0 16,-48 0-16,48 0 16,0 0-16,0 0 15,0 0 1,0 0 0,0 0-16,0 0 15,-47 0 1,47 0-1,0 0 1,0 0 0,0 0-16,0 0 15,0 0-15,0 0 16,0 0 0,0 0-16,-47 0 15,47 0-15,-47 0 16,47 0-16,0 0 15,-48 0-15,48 0 16,0 0-16,0 0 16,0 0-1,0 0 48,0 0-48,0 0 1,0 0 0,0 0-1,0 0-15,0 0 16,-47 0 0,47 0-16,0 0 15,0 47-15,0-47 31,0 0-15,0 0 15,0 0-15,0 0 0,0 0 15,0 0 0,47 48-15,-47-48-1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1-22T22:28:43.885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0 103 0,'47'0'62,"0"0"-15,0 0-31,47 0-16,-47 0 31,0 0-31,47 0 16,-47 0-16,47 0 15,0 0 1,-47 0-16,0 0 15,47 0-15,-47 0 16,0 0 0,0 0-1,0 0-15,0 0 16,0 0 0,1 0-1,-1 0 1,0 0-1,0 0-15,0 0 32,0 0-17,0 0 1,0 0 15,0 0-31,0 0 16,0 0-1,0 0 1,0 0 0,0 0-16,0 0 15,0 0-15,47 0 16,-47 0-16,0 0 16,-47-47-16,94 47 15,-47 0 1,0 0-1,0 0-15,0 0 16,0 0 0,1 0-16,46 0 15,0 0-15,0 0 16,47 0-16,-47 0 16,47 0-16,-94 0 15,0 0-15,0 0 31,0 0 16,0 0-31,0 0 0,0 0 15,0 0-31,0 0 31,47 0-15,1 0-1,-1 0-15,0 0 16,0 0-16,0 0 16,-47 0-16,0 0 15,0 0 1,0 0-1,0 0 1,47 0-16,0 0 16,0 0-16,0 0 15,0 0-15,-47 0 16,0 0-16,0 0 16,1 0-16,-1 0 15,0 0 1,0 0-16,47 0 15,0 0 1,47 0-16,47 0 16,-47 0-16,-47 0 15,-47 0-15,0 0 16,0 0-16,47 0 16,-47 0-1,48 0 1,-48 0-1,0 0-15,0 0 16,0 0-16,0 0 16,0 0-16,0 0 15,0 0-15,0 0 63,0 0-48,47 0-15,0 0 16,47 0-16,0 0 16,0 0-16,-47 0 15,-47 0-15,48 0 16,-48 0 46,0 0-30,0 0-1,0 0 16,0 0-32,0 0 1,0 0 0,0 0 15,0 0-15,0 0 15,0 0-16,0 0 64,0 0-48,0 0-16,0 0 1,0 0-16,0 0 16,0 0-16,0 0 15,47 0 1,-47-47 0,0 47-16,0 0 15,0 0 1,1 0-1,-1 0 1,0 0 15,0 0 47,47 0-62,-47 0 0,47 0-16,0 0 15,-47 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1-22T22:28:54.205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50 0,'47'0'94,"0"0"-78,0 0-16,0-47 15,0 47 1,0 0-1,0 0-15,0 0 32,47 0-17,-47 0 1,0 0-16,0 0 47,0 0 0,0 0-47,0 0 15,0 0-15,0 0 63,0 47-48,0-47-15,47 0 16,1 47-16,-1 0 16,0-47-16,-47 0 15,47 48-15,-47-48 16,0 0 0,0 0-1,0 0 1,0 0-1,0 47-15,0-47 16,0 0 0,0 0-16,0 0 15,0 0 1,0 0-16,0 0 31,0 0-31,0 0 16,0 0-16,0 0 15,0 0 1,0 0-16,1 0 16,-1 0-16,47 0 15,-47 0 1,0 0-16,0 0 31,0 0-15,47 0-16,-47 0 15,0 0-15,0 0 16,47 0-16,-47 0 16,0 0-1,0 0-15,0 0 32,0 0-17,0 0 16,0 0-15,-47-47-16,47 47 16,0 0-1,0 0 17,0 0-32,48 0 31,-48 0-31,0 0 15,47 0-15,-47 0 16,0 0 0,0 0-16,0 0 15,47 0 1,0 0-16,-47 0 16,0 0-16,47-48 15,94 48-15,-94 0 16,0 0-16,0 0 15,-46 0 1,-1 0-16,0 0 16,0 0-16,0 0 15,47 0 1,-47 0-16,0 0 16,0 0-16,0 0 15,0 0-15,0 0 16,47 0-1,-47 0 1,0 0-16,0 0 16,0 0-1,0 0-15,0 0 16,0 0-16,0 0 16,0 0-16,0 0 15,0 0-15,48 0 16,-48 0-1,47 0 1,-47 0 0,0 0-1,0 0 1,47 0-16,-47 0 16,47 0-16,0 0 15,-47 0 1,47 0-16,-47 0 15,47 0-15,-47 0 16,0 0 0,0 0-16,47 0 15,-47 0-15,0 0 16,48 0 0,-48 0-16,0 0 15,47 0-15,-47 0 16,0 0-1,0 0-15,47 0 16,-47 0-16,0 0 16,0 0-1,0 0-15,0 0 16,0 0-16,47 0 16,-47 0-16,0 0 15,0 0 1,47 0-16,-47 0 15,47 0 1,-46 0-16,-1 0 16,0 0-16,47 0 15,0 0-15,-47 0 16,0 0-16,0 0 16,47 0-16,-47 0 15,47 0-15,-47 0 16,47 0-16,-47 0 15,0 0-15,0 0 16,47 0-16,-47 0 16,0 0-16,47 0 15,-46 0 1,-1 0-16,0 0 16,0 0-16,0 0 15,0 0-15,0 0 16,0 0-16,47 0 15,-47 0-15,47 0 16,-47 0-16,0 0 31,0 0-31,47 0 16,-47 0 0,47 0-16,0 0 15,-47 0 1,0 0-16,0 0 15,0 0 32,1 0-31,-1 0 15,0 0-31,0 0 16,0 0-1,0 0 1,0 0-16,0 0 16,0 0-1,47 0-15,-47 0 16,0 0-16,0 0 16,0 0-16,47 0 15,-47 0-15,47 0 16,-47 0-16,0 0 15,47 0-15,0 0 16,48 0-16,-48 0 16,94 0-16,-47 0 15,-94 0-15,0 0 16,0 0-16,47 0 16,-47 0-16,0 0 15,0 0-15,0 0 16,0 0-1,0 0 1,0 0 0,0 0-16,0 0 15,0 0 1,0 0 0,1 0-16,-1 0 15,47 0-15,-47 0 16,0 0-16,141 0 15,-94 0-15,0 0 16,47 0-16,-94 0 16,0 0-16,0 0 15,0 0-15,0 0 16,0 0 0,0 0-1,0 0-15,47 0 16,-46 0-1,-1 0-15,0 0 16,47 0-16,-47 0 16,0 0-1,0 0-15,0 0 16,47 0-16,-47 0 16,0 0-1,0 0 1,0 0-1,0 0 1,0 0 0,0 0-1,0 0 1,0 0-16,0 0 16,47 0-16,0 0 15,0 0-15,1 0 16,-1 0-1,-47 0-15,47 0 16,-47 0-16,0 0 16,0 0-1,0 0-15,0 0 16,0 0-16,0 0 16,0 0-1,0 0-15,47 0 16,0 0-16,0 0 15,0 0-15,47 0 16,1 0-16,-48 0 16,0 0-16,47 0 15,-47 0-15,0 0 16,-47 0-16,47 0 16,-47 0-16,0 0 15,0 0-15,0 0 16,47 0-16,-47 0 15,0 0-15,0 0 16,0 0-16,48 0 16,-1 0-16,47 0 15,-47 0-15,0 0 16,0 0-16,0 0 16,-47 0-16,0 0 15,0 0 1,0 0-16,0 0 15,0 0 1,0 0-16,0 0 16,0 0 15,0 0 31,0 0-62,0 0 16,48 0-16,-48 0 16,0 0-1,0 0-15,0 0 16,0 0-16,0 0 16,0 0 15,0 0-31,0 0 15,0 0-15,94 0 16,-47 0-16,47 0 16,-47 0-16,47 0 15,-47 0-15,-46 0 16,46 0-16,0 0 16,-47 0-1,47 0 1,-47 0-16,0 0 15,47 0 1,-47 0-16,47 0 16,-47 0-16,0 0 15,0 0-15,0 0 32,0 0-17,0 0 1,0 0-16,0 0 15,0 0-15,47 0 16,1 0 0,-1 0-16,-47 0 15,47 0-15,0 0 16,-47 0 15,0 0 0,0-47 63,0 47 0,0 0-32,0 0-15,0 0 0,0 0 0,0 0 109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1-22T22:29:00.633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24177 116 0,'-47'0'94,"-48"0"-78,48 0-16,-47 0 15,47 0-15,-47 0 16,0 0-16,0 0 16,47 0-16,0 0 15,-47 0-15,47 0 16,0 0-16,0 0 16,0 0-1,0 0-15,0 0 16,-47 0-16,47 0 15,-47 0 1,-1 0-16,1 0 16,0 0-16,47 0 15,-47 0-15,0 0 16,47 0-16,0 0 16,0 0-16,0 0 15,0 0-15,0 0 16,-47 0-16,0 0 15,47 0 1,-47 0-16,47 0 16,-47 0-16,46 0 15,1 0 1,0 0-16,0 0 16,0 0-16,0 0 15,0 0 1,0 0-1,-47 0-15,47 0 16,0 0-16,0 0 16,-47 0-1,47 0-15,-47 0 16,47 0-16,0 0 16,0 0-16,0 0 15,0 0-15,0 0 16,0 0-16,0 0 15,0 0 1,-1 0 0,1 0-16,0 0 15,0 0 1,0 0-16,0 0 16,0 0-1,0 0-15,0 0 16,0 0-16,-47 0 15,0 0 1,47 0-16,-47 0 16,47 0-16,0 0 15,0 0 1,0 0-16,-47 0 16,47 0-16,0 0 15,-47 0-15,-1 0 16,48 0-1,0 0-15,-47 0 16,47 0-16,0 0 31,0 0-31,-47 0 16,47 0 0,0 0-16,0 0 15,-47 0-15,0 0 16,47 0-16,-47 0 15,0 0-15,47 0 16,0 0-16,0 0 16,0 0-1,-1 0-15,1 0 16,0 0-16,0 0 16,0 0-16,0 0 15,-47 0-15,-47 0 16,94 47-16,-47-47 15,0 0-15,0 47 16,0-47-16,47 0 16,-47 47-16,47-47 15,-47 0-15,47 0 16,-48 0-16,1 0 16,47 0-16,-47 0 15,0 0-15,0 0 16,47 0-1,-47 0-15,47 0 16,-47 0-16,47 0 16,0 0-1,0 0-15,0 0 16,0 0-16,0 0 16,-47 0-16,0 0 15,-1 0-15,48 0 16,-47 0-16,0 0 15,0 0-15,0 0 16,47 0-16,0 0 16,-47 0-16,47 0 15,-47 0-15,47 0 16,0 0-16,0 0 16,0 0-1,0 0-15,0 0 16,0 0-1,0 0 1,0 0 0,-1 0-16,-46 0 15,0 0 1,47 0-16,0 0 16,0 0-1,0 0-15,-47 0 16,47 0-16,-47 0 15,0 0 1,0 0-16,0 0 16,47 0-16,0 0 15,-47 0-15,47 0 16,0 0 0,0 0-1,-1 0 1,-46 0-16,47 0 15,0 0-15,0 0 16,0 0-16,0 0 16,0 0-16,-47 0 15,0 0 1,47 0-16,0 0 16,-47 0-16,0 0 15,47 0-15,0 0 16,-47 0-16,47 0 15,-47 0-15,47 0 16,-48 0-16,48 0 16,-47 0-16,47 0 15,-47 0-15,-47 0 16,94 0-16,-47 0 16,47 0-16,-47 0 15,47 0 1,0 0-16,0 0 15,0 0-15,-47 0 16,47 0-16,0 0 16,0 0-16,-48 0 15,48 0-15,-47 0 16,47 0-16,-47 0 16,47 0-1,-47 0-15,47 0 16,0 0-16,0 0 15,0 0-15,0 0 16,0 0-16,0 0 16,0 0-1,-47 0 1,47 0-16,0 0 16,-47 0-16,47 0 15,0 0-15,0 0 16,-1 0-1,1 0-15,0 0 16,0 0-16,0 0 16,-47 0-1,47 0-15,-47 0 16,0 0-16,0 0 16,47-47-16,0 47 15,-47-47-15,47 47 16,0 0-16,0 0 15,0 0-15,0 0 16,0 0-16,0 0 16,0 0-1,0 0-15,-48 0 16,48 0-16,0 0 16,0 0-16,0 0 15,0 0-15,0 0 16,0 0-1,0 0-15,0 0 47,0 0-47,0 0 16,0 0 0,0 0-16,0 0 31,0 0-16,0 0 1,0 0-16,0 0 16,-47 0-16,47 0 15,-47 0 1,47 0-16,-48-47 16,48 47-1,0 0-15,0 0 16,0 0-1,0-47-15,0 47 16,0 0-16,0 0 16,-47 0-1,47 0-15,0 0 16,0 0-16,0 0 16,0 0-16,0 0 15,0 0 1,0 0-16,0 0 15,0 0-15,0 0 16,-47 0 0,47 0-16,-47 0 15,46 0-15,-46 0 16,0 0 0,47 0-16,0 0 15,0 0-15,0 0 16,0 0-1,0 0-15,0 0 16,0 0-16,0 0 16,0 0-16,0 0 15,0 0 1,0 0 0,0 0-16,0 0 15,0 0-15,0 0 16,-47 0-1,47 0-15,0 0 16,0 0-16,-1 0 16,1 0-16,0 0 15,0 0-15,0 0 16,-47 0 0,47 0-16,0 0 15,0 0 1,-47 0-16,47 0 15,0 0-15,0 0 16,-47 0 0,47 0-1,0 0-15,0 0 16,0 0-16,0 0 16,0 0-1,-47 0 1,47 0-16,0 0 15,-1 0-15,1 0 32,0 0-32,0 0 15,0 0 1,0 0-16,0 0 16,0 0-16,0 0 15,0 0-15,-47 0 16,0 0-16,47 0 15,0 0-15,0 0 16,0 0-16,0 0 16,0 0-16,0 0 15,0 0-15,0 0 16,0 0-16,-47 0 16,47 0-16,-1 0 15,1 0 1,0 0 31,0 0-16,0 0-15,0 0 15,0 0-16,0 0 1,0 0 0,0 0-16,0 0 15,0 0-15,0 0 16,0 0-16,0 0 31,0 0 0,0 0-31,0 0 16,0 0 0,47 47 46,-47-47-15,0 0 31,0 0 188,0 0-219,0 0-32,0 0 1,0 0 0,0 0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1-22T22:29:02.469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0 379 0,'47'0'156,"0"-47"-156,0 0 15,0 47 1,0 0 0,47-47-16,-47 47 15,0-47-15,0 47 16,0-47-16,0 0 16,0 47-1,0 0-15,0 0 16,0 0-1,0 0-15,0 0 16,47 0 0,-47 0-1,0 0 17,0 0-1,47 0-31,-47 0 15,48 0-15,-1 0 16,-47 0-16,0 0 16,0 0-16,0 0 15,0 0 1,0 0 31,0 0-16,-47-47-15,47 47-16,0 0 15,47 0 1,-47 0-16,0 0 16,47 0-16,0 0 15,-47 0-15,0 0 16,0 0-16,0 0 15,-47-47 1,47 47 15,0 0 47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1-22T22:29:12.349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0 295 0,'0'-47'47,"47"47"16,0 0-48,0 0-15,47-47 16,-47 47-16,0 0 15,47-47-15,-47 47 16,47 0-16,-47 0 16,0-47-16,0 47 15,0 0-15,0 0 16,0 0-16,0 0 16,47 0-16,0 0 15,47 0-15,1 0 16,46 0-16,-47 0 15,-47 0-15,-47 0 16,0 0 0,0 0-16,0 0 15,0 0 1,0 0 0,47 0-1,-47 0-15,0 0 16,0 0-16,-47-47 15,47 47-15,0 0 16,0 0 0,0 0-1,1 0-15,93 0 16,-47 0-16,47 0 16,-47 0-16,0 0 15,-47 0-15,0 0 16,0 0-16,47 0 15,-47 0 1,0 0-16,0 0 16,0 0-16,0 0 15,0 0-15,47 0 16,-47 0-16,1 0 16,-1 0-16,0 0 31,0 0-31,0 0 15,0 0-15,0 0 16,0 0-16,0 0 16,0 0-16,0 0 15,0 0-15,0 0 16,0 0-16,0 0 31,0 0-31,0 0 16,47 0-16,-47 0 15,94 0-15,-47 0 16,-47 0-16,48 0 16,-1 0-16,-47 0 15,47 0-15,-47 0 16,0 0-16,0 0 16,0 0-16,47 0 15,-47 0 1,0 0-16,0 0 15,0 0-15,0 0 16,0 0-16,47 0 16,-47 0-16,47 0 15,-47 0 1,0 0 0,0 0-1,0 0-15,1 0 16,-1 0-16,0 0 15,47 0 1,-47 0-16,47 0 16,0 0-16,0 0 15,-47 0-15,0 0 16,47 0-16,0 0 16,-47 0-16,47 0 15,-47 0-15,0 0 16,47 0-1,-47 0-15,48 0 16,-1 0-16,47 0 16,-47 0-16,0 0 15,0 0-15,0 0 16,0 0-16,0 0 16,-47 0-1,0 0 16,0 0-15,0 0 0,47 0-16,0 0 15,-47 0 1,48 0-16,-48 0 16,0 0-16,0 0 15,47 0 1,0 0-1,-47 0 1,47 0-16,0 0 16,0 0-16,47 0 15,-94 0 1,0 0-16,0 0 16,0 0-1,0 0-15,0 0 16,0 0-1,0 0 1,1 0 0,-1 0-16,0 0 15,0 0 1,0 0 0,0 0-1,0 0-15,0 0 16,47 0-16,-47 0 15,47 0-15,-47 0 16,0 0 0,0 0-16,47 0 15,-47 0 1,0 47-16,0-47 16,0 0-16,47 0 15,-47 0-15,0 0 16,0 0-16,1 0 31,-1 0-31,0 0 16,0 0-1,0 0 1,47 0-16,-47 0 16,0 0-1,0 0-15,47 0 16,-47 0-16,0 0 15,0 0 1,0 0-16,0 0 16,0 0-16,47 0 15,-47 0-15,0-47 16,0 47-16,47 0 16,-47 0-16,0 0 15,1 0-15,-1 0 16,0-47-1,0 47-15,47 0 16,-47 0-16,0 0 16,0 0-16,47 0 15,0 0-15,0 0 16,0 0-16,0 0 16,0 0-16,-47 0 15,0 0-15,0 0 31,0 0-15,0 0-16,48 0 16,-48 0-1,47 0 1,0 0 0,-47 0-1,0 0-15,0 0 16,0 0-16,0 0 15,0 0 1,0 0 0,0 0-1,0 0-15,0 0 16,0 0 0,0 0-16,0 0 15,0 0-15,47 0 16,-47 0-16,0 0 15,47 0 1,-47 47-16,1-47 16,46 0-16,-47 0 15,0 0 1,0 0-16,0 0 0,0 0 16,0 0-1,0 0 1,0 47-16,47-47 15,-47 0-15,47 0 16,0 0-16,-47 0 16,47 0-16,-47 0 15,47 0-15,-47 0 16,0 0-16,0 0 16,48 0-1,-48 0-15,94 0 16,0 47-16,-47-47 15,0 47-15,0-47 16,0 0-16,0 47 16,0-47-16,-47 0 15,0 0 1,0 0-16,47 0 16,1 47-1,-1-47-15,94 94 16,-47-94-16,0 0 15,-47 47-15,0-47 16,47 0-16,-94 0 16,0 0-16,0 0 15,0 0-15,0 0 16,0 0 0,48 0-16,-48 0 15,47 0-15,0 0 16,47 0-16,0 0 15,-94 0-15,94 0 16,-47 0-16,0 0 16,0 0-1,-47 0-15,47 0 16,0 0-16,48 0 16,-1 0-16,0 0 15,47 0-15,-47 0 16,0 0-16,-47 0 15,0 0-15,-47 0 16,0 0-16,0 0 16,0 0-16,1 0 15,-1 0-15,0 0 16,0 0-16,0 0 16,47 0-1,-47 0-15,47 0 16,0 0-16,0 0 15,0 0-15,-47 0 16,47 0-16,0 0 16,94 0-16,-141 0 15,0 0-15,48 0 16,-1 0-16,-47 0 16,0 0-1,0 0 1,0 0 15,0 0-15,0 0-1,0 0-15,0 0 32,0 0-17,0 0 16,47 0-31,-47 0 16,94 0-16,-47 0 16,-47 0-16,0 0 15,0 0 1,0 0 62,0 0-15,1 0-32,-1 0-16,0 0-15,0 0 16,0 0 0,0 0-1,0 0 17,0 0-17,0 0 63,0 0-62,0 0 0,0 0-1,0 0-15,0 0 31,0 0-15,0 0 0,47 0-16,-47 0 15,47-47-15,0 47 16,-94-47 0,47 47-16,0 0 15,0 0 16,0 0 1,-47-47-17,48 47 32,-1 0-16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1-22T22:29:16.708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0 329 0,'47'-47'16,"0"47"0,0 0-1,0 0 1,0 0 0,0 0-16,0 0 31,0 0-31,0 0 15,0 0 1,0 0-16,0 0 16,0 0-1,0 0-15,0 0 16,-47-47 0,47 47-16,0 0 15,0 0-15,47 0 16,-47 0-16,1 0 0,46 0 15,94 0 1,-94 0-16,-47 0 16,141 0-16,-94 0 15,0 0 1,-47 0-16,47 0 16,0 0-16,0 0 0,95 0 15,-48 0 1,94 0-16,-47 0 15,0 0-15,-47 0 16,0 0-16,-47 0 16,1 0-16,-1 0 15,-47 0-15,0 0 16,47 0 0,-47 0-16,0 0 15,47 0-15,0 0 16,0 0-16,-47 0 15,47 0-15,-47 0 16,47 0-16,0 0 16,-47 0-1,0 0-15,0 0 16,142 0-16,-95 0 16,47 0-16,47 0 15,47 0-15,-47 0 16,47 0-16,-93 0 15,-1 0-15,0 0 16,-47 0-16,-47 0 16,94 0-16,-94 0 15,94 0-15,-47 0 0,47 0 16,0 47 0,1-47-16,46 0 15,-94 47-15,0-47 16,-47 0-16,47 0 0,-47 0 15,0 0-15,47 0 16,-47 0 0,0 0-16,0 0 15,0 0-15,47 0 16,0 0-16,0 0 16,1 0-16,-1 47 0,-47-47 15,47 0 1,0 0-1,-47 0-15,0 0 16,47 0-16,0 0 16,-47 0-16,47 0 0,94 0 15,-94 0 1,47 0-16,1 0 16,46 0-16,0 0 15,-94 0-15,47 0 16,-47 0-16,-47 0 0,0 0 15,0 0-15,47 0 16,-47 0 0,47 0-16,1 0 15,-48 0-15,47 0 16,94 0-16,-94 0 0,-47 0 16,47 0-1,-47 0-15,0 0 16,0 0-16,0 0 15,0 0-15,47 0 16,-47 0 0,47 0-16,0 0 0,48 0 15,-1 0 1,47 0-16,-141 0 16,47 0-16,0 0 15,0 0-15,-47-47 16,0 47-16,0 0 0,0 0 31,-47-47-31,47 47 16,0 0-16,0 0 15,47 0-15,0 0 16,1 0-16,-48 0 16,0 0-1,0-47-15,0 47 16,0 0-16,0 0 15,0 0 1,47 0-16,-47 0 16,47 0-16,-47 0 0,0 0 15,47 0 1,-47 0-16,0 0 16,47 0-16,-47 0 15,47 0-15,0 0 16,1 0-16,-1 0 15,0 0 1,47 0-16,0 0 16,-94 0-16,94 0 15,-47 0-15,0-47 16,-47 47-16,47-47 0,0 47 16,0 0-1,1 0-15,-1 0 16,0 0-1,0 0-15,-47 0 16,0 0-16,0 0 16,0 0 46,0 0-46,47 0-1,-47 0-15,0 0 0,0 0 16,0 0 0,0 0-1,0 0 1,0 0-16,0 0 31,0 0-15,0 0-1,0 0 1,47 0-16,1 0 0,-1 0 16,47 0-1,0 0-15,0 0 16,47-47-16,0 47 16,-94-47-16,0 47 15,-47 0-15,0 0 0,-47-47 94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1-22T22:29:22.871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0 196 0,'47'0'78,"47"0"-78,0 0 16,0 0-16,0 0 16,0 0-16,0 0 15,-47 0 1,47 0-16,0 0 16,0 0-16,47 0 15,48 0-15,-48 0 16,0 0-16,94 0 0,-94 0 15,0 0 1,0 0-16,-47 0 16,-47 0-16,1 0 15,46 0-15,0 0 32,-47 0-32,47 0 15,0 0 1,0 0-16,47 0 15,0 0-15,0 0 0,47 0 16,-46 0-16,-1 0 16,-47 0-16,0 0 15,0-47 1,0 47-16,-47 0 16,0 0-16,0 0 15,47-47-15,-47 47 0,0 0 16,0 0-1,0 0-15,47 0 16,-47 0 0,47 0-16,48 0 15,-48 0-15,47 0 0,0 0 16,-94 0-16,94 0 16,-47 0-1,-47 0-15,47 0 16,-47 0-16,0 0 15,0 0 1,47 0-16,-47 0 0,95 0 16,-1 0-16,-47 0 15,47 0-15,0 0 16,-47 0 0,0 0-16,0 0 15,0 0-15,0 0 0,0 0 16,0 0-1,1 0-15,-1 0 16,47 0 0,-47 0-16,0 0 15,0 0-15,-47 0 0,0 0 16,0 0-16,0 0 31,-47-48-15,47 48-16,0 0 15,0 0-15,0 0 16,0 0-16,0 0 31,0 0-31,0 0 16,0 0-16,0 0 16,0-47-16,1 47 15,-1 0 1,0 0-16,0 0 15,0 0-15,0 0 16,0 0 0,0 0-16,47 0 0,-47 0 15,47 0-15,0 0 16,0 0-16,-47 0 16,47 0-1,-47 0-15,47 0 16,47 47-1,-94-47-15,95 0 0,-48 0 16,0 0 0,0 0-16,0 0 15,-47 0-15,0 0 16,0 0-16,0 0 16,0 0-16,0 0 15,0 0 1,0 0-1,0 0 1,0 0-16,47 0 16,-47 0-16,0 0 0,0 0 15,0 0-15,1 0 16,-1 0-16,0 0 16,0 0-1,0 0 1,0 0-1,0 0 1,47 0 0,-47 0-1,0 0-15,0 0 0,47 0 16,0 0 0,-47 0-16,0 0 0,0 0 15,0 0 1,0 0-16,0 0 15,0 0 1,0 0 0,0 0-16,0 0 15,48 0-15,-48 0 16,0 0 0,0 0 15,0 0-16,0 0 1,0 0 0,0 0-1,47 0-15,0 0 0,0 0 16,-47 0 0,47 0-16,-47 0 0,0 0 15,0 0 1,0 0-16,0 0 15,0 0-15,47 0 16,0 0 0,1 0-16,-1 0 15,0 0-15,-47 0 16,47 0-16,-47 0 31,0 0-31,0 0 16,47 0-1,-47 0-15,0 0 16,0 0 0,47 0-16,47 0 15,-47 0-15,0 0 16,1 0-16,-1 0 16,0 0-16,0 0 0,-47 0 15,47 0 1,47 0-16,-47 95 0,47-95 15,0 0 1,94 47-16,-93-47 16,93 0-16,-94 0 0,0 0 15,0 0-15,0 0 16,-47 0 0,0 0-16,-47 0 0,0 0 15,47 0 1,-46 0-16,-1 0 0,0 0 31,0 0 16,0 0-31,0 47 15,0-47-16,0 0 17,0 0-32,0 0 0,47 0 15,0 0-15,47 47 16,-47-47-16,0 0 16,0 47-16,0-47 15,-47 0 1,48 0-16,-1 47 15,0-47-15,0 0 16,47 0 0,47 0-16,-94 47 15,47-47-15,-47 0 16,0 0-16,0 0 0,-47 0 16,0 0-1,1 0 1,-1 0-1,0 0-15,0 0 32,0 0-17,0 0-15,0 0 16,47 0 0,-47 0-16,0 0 0,47 0 15,-47 0 1,94 0-16,0 0 0,0 0 15,-47 0-15,95 0 16,-95 0 0,-47 0-1,0 0-15,0 0 0,0 0 32,0 0-32,0 0 46,0 0-46,0 0 16,0 0-16,0 0 31,0-47 1,0 47-32,0 0 15,0 0 1,0 0-16,0 0 0,-47-47 15,94 47-15,-47 0 16,94-47-16,-46 47 16,-1-47-16,47 47 15,-47 0 1,0-47-16,0 47 0,0 0 16,-47-47-16,0 47 15,0-47 1,0 47 218,0 0-187,0 0-31,0 0 46,0 0-15,0 0 0,0 0 78,0 0-31,0 0-63,0 0-31,1 0 31,-1 0-31,0 0 16,0 0-1,0 0 173,0 0-157,0 0-31,0 0 485,0 0-360,0 0-110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84305-5A62-448A-8EF4-7448B9F5024F}" type="datetimeFigureOut">
              <a:rPr lang="en-US" smtClean="0"/>
              <a:t>1/28/19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64907-D5AA-4AFB-B451-A2C34D7BC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1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04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531B5-6063-4BE1-8ACE-EF9183AD51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40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95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97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6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06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3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34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96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2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22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4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33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695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10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3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124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275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lvl="2" indent="-171450">
              <a:buFontTx/>
              <a:buChar char="-"/>
            </a:pPr>
            <a:endParaRPr lang="en-US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327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993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866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26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21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924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357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574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627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280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846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805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024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739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88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3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10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64907-D5AA-4AFB-B451-A2C34D7BC1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88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531B5-6063-4BE1-8ACE-EF9183AD51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5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531B5-6063-4BE1-8ACE-EF9183AD51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05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531B5-6063-4BE1-8ACE-EF9183AD51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7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1/28/19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1/28/19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youtube.com/watch?v=87QwWpzVy7I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youtube.com/watch?v=WzJMsgVnld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3.jpe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I5hy6aDEDA" TargetMode="External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4" Type="http://schemas.openxmlformats.org/officeDocument/2006/relationships/image" Target="../media/image29.emf"/><Relationship Id="rId5" Type="http://schemas.openxmlformats.org/officeDocument/2006/relationships/customXml" Target="../ink/ink2.xml"/><Relationship Id="rId6" Type="http://schemas.openxmlformats.org/officeDocument/2006/relationships/image" Target="../media/image30.emf"/><Relationship Id="rId7" Type="http://schemas.openxmlformats.org/officeDocument/2006/relationships/customXml" Target="../ink/ink3.xml"/><Relationship Id="rId8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4" Type="http://schemas.openxmlformats.org/officeDocument/2006/relationships/image" Target="../media/image32.emf"/><Relationship Id="rId5" Type="http://schemas.openxmlformats.org/officeDocument/2006/relationships/customXml" Target="../ink/ink5.xml"/><Relationship Id="rId6" Type="http://schemas.openxmlformats.org/officeDocument/2006/relationships/image" Target="../media/image33.emf"/><Relationship Id="rId7" Type="http://schemas.openxmlformats.org/officeDocument/2006/relationships/customXml" Target="../ink/ink6.xml"/><Relationship Id="rId8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4" Type="http://schemas.openxmlformats.org/officeDocument/2006/relationships/image" Target="../media/image35.emf"/><Relationship Id="rId5" Type="http://schemas.openxmlformats.org/officeDocument/2006/relationships/customXml" Target="../ink/ink8.xml"/><Relationship Id="rId6" Type="http://schemas.openxmlformats.org/officeDocument/2006/relationships/image" Target="../media/image36.emf"/><Relationship Id="rId7" Type="http://schemas.openxmlformats.org/officeDocument/2006/relationships/customXml" Target="../ink/ink9.xml"/><Relationship Id="rId8" Type="http://schemas.openxmlformats.org/officeDocument/2006/relationships/image" Target="../media/image37.emf"/><Relationship Id="rId9" Type="http://schemas.openxmlformats.org/officeDocument/2006/relationships/customXml" Target="../ink/ink10.xml"/><Relationship Id="rId10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153DAC4-F1AF-4EE0-BEF1-0E85A7243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892" y="2300426"/>
            <a:ext cx="9612971" cy="2852737"/>
          </a:xfrm>
        </p:spPr>
        <p:txBody>
          <a:bodyPr>
            <a:normAutofit fontScale="90000"/>
          </a:bodyPr>
          <a:lstStyle/>
          <a:p>
            <a:r>
              <a:rPr lang="en-US" dirty="0"/>
              <a:t>Lecture 5b: </a:t>
            </a:r>
            <a:br>
              <a:rPr lang="en-US" dirty="0"/>
            </a:br>
            <a:r>
              <a:rPr lang="en-US" dirty="0"/>
              <a:t>Creative careers (cont’d)</a:t>
            </a:r>
          </a:p>
        </p:txBody>
      </p:sp>
    </p:spTree>
    <p:extLst>
      <p:ext uri="{BB962C8B-B14F-4D97-AF65-F5344CB8AC3E}">
        <p14:creationId xmlns:p14="http://schemas.microsoft.com/office/powerpoint/2010/main" val="2888680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E5873CC-FC99-4B08-BB9D-697165AA7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7273" y="0"/>
            <a:ext cx="7977453" cy="358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48981C-5F8D-48D8-9294-D3E214A07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273" y="3350074"/>
            <a:ext cx="7977454" cy="35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38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1F2501-D4D9-4665-9AD1-62385A02B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“Racist” Soap Dispenser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C37DB7-BC9E-4070-A799-5565C923A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hlinkClick r:id="rId3"/>
              </a:rPr>
              <a:t>https://www.youtube.com/watch?v=87QwWpzVy7I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5725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FD9392-520F-43ED-8308-798F25705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Male Models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E84FC10-CE69-43E6-BCF2-D49D521DC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2769" y="1379371"/>
            <a:ext cx="9601200" cy="54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26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F9CE97-996D-4E4C-8EF6-F12CD5CFF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FFA798-475C-4655-A45C-02CDA6CD3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Elite credentials, insider social ties, and socialization make success more likely for certain creative producers. </a:t>
            </a:r>
          </a:p>
        </p:txBody>
      </p:sp>
    </p:spTree>
    <p:extLst>
      <p:ext uri="{BB962C8B-B14F-4D97-AF65-F5344CB8AC3E}">
        <p14:creationId xmlns:p14="http://schemas.microsoft.com/office/powerpoint/2010/main" val="66085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8EC27D5-7492-434D-A58E-EC4C2ED0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800" y="2002631"/>
            <a:ext cx="9612971" cy="2852737"/>
          </a:xfrm>
        </p:spPr>
        <p:txBody>
          <a:bodyPr/>
          <a:lstStyle/>
          <a:p>
            <a:r>
              <a:rPr lang="en-US" dirty="0"/>
              <a:t>Lecture 6: Experimentation</a:t>
            </a:r>
          </a:p>
        </p:txBody>
      </p:sp>
    </p:spTree>
    <p:extLst>
      <p:ext uri="{BB962C8B-B14F-4D97-AF65-F5344CB8AC3E}">
        <p14:creationId xmlns:p14="http://schemas.microsoft.com/office/powerpoint/2010/main" val="1157964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C974B3-949B-413D-8721-E46ED5CB8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750724-C03E-4DE1-B0BC-6D4EB5DD2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000250"/>
            <a:ext cx="9601200" cy="4171950"/>
          </a:xfrm>
        </p:spPr>
        <p:txBody>
          <a:bodyPr>
            <a:normAutofit/>
          </a:bodyPr>
          <a:lstStyle/>
          <a:p>
            <a:r>
              <a:rPr lang="en-US" sz="3600" dirty="0"/>
              <a:t>How do creative producers improvise?</a:t>
            </a:r>
          </a:p>
          <a:p>
            <a:r>
              <a:rPr lang="en-US" sz="3600" dirty="0"/>
              <a:t>How do creative producers make original products? </a:t>
            </a:r>
          </a:p>
          <a:p>
            <a:r>
              <a:rPr lang="en-US" sz="3600" dirty="0"/>
              <a:t>How do creative producers convince others that their products are improvised and original?</a:t>
            </a:r>
          </a:p>
        </p:txBody>
      </p:sp>
    </p:spTree>
    <p:extLst>
      <p:ext uri="{BB962C8B-B14F-4D97-AF65-F5344CB8AC3E}">
        <p14:creationId xmlns:p14="http://schemas.microsoft.com/office/powerpoint/2010/main" val="649433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D81EA6-7543-40A3-9657-ABF12B50B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385" y="2379887"/>
            <a:ext cx="8361229" cy="2098226"/>
          </a:xfrm>
        </p:spPr>
        <p:txBody>
          <a:bodyPr/>
          <a:lstStyle/>
          <a:p>
            <a:r>
              <a:rPr lang="en-US" dirty="0"/>
              <a:t>Improvisation and Scripting</a:t>
            </a:r>
          </a:p>
        </p:txBody>
      </p:sp>
    </p:spTree>
    <p:extLst>
      <p:ext uri="{BB962C8B-B14F-4D97-AF65-F5344CB8AC3E}">
        <p14:creationId xmlns:p14="http://schemas.microsoft.com/office/powerpoint/2010/main" val="2034317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8F48DB-FAA3-4863-943E-3B3D8DDC3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Improvisation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D811D48-69B2-4790-8034-7CCEA09D3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49630" y="3564467"/>
            <a:ext cx="4612171" cy="3074781"/>
          </a:xfrm>
          <a:prstGeom prst="rect">
            <a:avLst/>
          </a:prstGeom>
        </p:spPr>
      </p:pic>
      <p:pic>
        <p:nvPicPr>
          <p:cNvPr id="9218" name="Picture 2" descr="Image result for jazz club trio">
            <a:extLst>
              <a:ext uri="{FF2B5EF4-FFF2-40B4-BE49-F238E27FC236}">
                <a16:creationId xmlns:a16="http://schemas.microsoft.com/office/drawing/2014/main" xmlns="" id="{C7E62FAB-4A05-4B31-98CE-A2BC28AD6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630" y="821267"/>
            <a:ext cx="4635970" cy="260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B68DA9-6178-4276-AD4B-A40D52989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90" y="2638748"/>
            <a:ext cx="59953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22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33CC40-0193-42C0-B9EC-EFD7613A7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Scripting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115669-5B79-4252-B007-B884409A9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Building vocabulary</a:t>
            </a:r>
          </a:p>
          <a:p>
            <a:r>
              <a:rPr lang="en-US" sz="4000" dirty="0"/>
              <a:t>“Spitting </a:t>
            </a:r>
            <a:r>
              <a:rPr lang="en-US" sz="4000" dirty="0" err="1"/>
              <a:t>writtens</a:t>
            </a:r>
            <a:r>
              <a:rPr lang="en-US" sz="4000" dirty="0"/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3288637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0FBABF-8FC0-4AD1-8938-1643A5727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Symbolic Interaction – Erving Goffman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7C62EDE-26C4-4B69-A480-026264C1D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7833" y="1337733"/>
            <a:ext cx="7488733" cy="552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89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D81EA6-7543-40A3-9657-ABF12B50B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385" y="2379887"/>
            <a:ext cx="8361229" cy="2098226"/>
          </a:xfrm>
        </p:spPr>
        <p:txBody>
          <a:bodyPr/>
          <a:lstStyle/>
          <a:p>
            <a:r>
              <a:rPr lang="en-US" dirty="0"/>
              <a:t>Inequality in creative careers</a:t>
            </a:r>
          </a:p>
        </p:txBody>
      </p:sp>
    </p:spTree>
    <p:extLst>
      <p:ext uri="{BB962C8B-B14F-4D97-AF65-F5344CB8AC3E}">
        <p14:creationId xmlns:p14="http://schemas.microsoft.com/office/powerpoint/2010/main" val="3684402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EF4A36-876B-4422-8733-34D43531E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Symbolic Interaction – Erving Goffman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775528-F5BA-48BD-815E-8ACD43653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Face = The positive self-image that a person holds when interacting with others</a:t>
            </a:r>
          </a:p>
          <a:p>
            <a:r>
              <a:rPr lang="en-US" sz="3200" dirty="0"/>
              <a:t>Face-work = Actions that individuals do in order to maintain and protect their face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959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5FE990-8E64-4422-B9C3-725D936CB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Spontaneity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AB4743-DE8E-46D2-B91C-4A72FB4A3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Elongating syllables </a:t>
            </a:r>
          </a:p>
          <a:p>
            <a:r>
              <a:rPr lang="en-US" sz="3600" dirty="0"/>
              <a:t>Making announcements that downplay doubts</a:t>
            </a:r>
          </a:p>
          <a:p>
            <a:pPr lvl="1"/>
            <a:r>
              <a:rPr lang="en-US" sz="2800" dirty="0"/>
              <a:t>i.e. “</a:t>
            </a:r>
            <a:r>
              <a:rPr lang="en-US" sz="2800" i="0" dirty="0"/>
              <a:t>Only rapper to rewrite history without a pen” </a:t>
            </a:r>
          </a:p>
          <a:p>
            <a:pPr lvl="3"/>
            <a:r>
              <a:rPr lang="en-US" sz="2600" i="0" dirty="0"/>
              <a:t>Jay-Z, “Death of Auto-Tune” (Album: The Blueprint 3)</a:t>
            </a:r>
          </a:p>
          <a:p>
            <a:r>
              <a:rPr lang="en-US" sz="3600" dirty="0"/>
              <a:t>Avoiding calling out others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420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B44532-628A-443B-8DF2-54C08B3E3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836029-4626-4045-A3E2-4FBE19C5E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Creative producers improvise by building scripts (stock knowledge), which they combine in different ways with new elements</a:t>
            </a:r>
          </a:p>
          <a:p>
            <a:r>
              <a:rPr lang="en-US" sz="3600" dirty="0"/>
              <a:t>They emphasize improvisation by downplaying scripting so as to save face</a:t>
            </a:r>
          </a:p>
        </p:txBody>
      </p:sp>
    </p:spTree>
    <p:extLst>
      <p:ext uri="{BB962C8B-B14F-4D97-AF65-F5344CB8AC3E}">
        <p14:creationId xmlns:p14="http://schemas.microsoft.com/office/powerpoint/2010/main" val="759142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FE13A39-A63D-4830-8249-2CE781F16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385" y="2379887"/>
            <a:ext cx="8361229" cy="2098226"/>
          </a:xfrm>
        </p:spPr>
        <p:txBody>
          <a:bodyPr/>
          <a:lstStyle/>
          <a:p>
            <a:r>
              <a:rPr lang="en-US" dirty="0"/>
              <a:t>Originality and borrowing</a:t>
            </a:r>
          </a:p>
        </p:txBody>
      </p:sp>
    </p:spTree>
    <p:extLst>
      <p:ext uri="{BB962C8B-B14F-4D97-AF65-F5344CB8AC3E}">
        <p14:creationId xmlns:p14="http://schemas.microsoft.com/office/powerpoint/2010/main" val="1655374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DC2B51-95DC-4864-9A4B-0FC21DD01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Elite Chefs - </a:t>
            </a:r>
            <a:r>
              <a:rPr lang="en-US" dirty="0" err="1"/>
              <a:t>Leschziner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071F7F1-ED11-4796-8D0D-72005D5D4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5240" y="1627013"/>
            <a:ext cx="3637491" cy="4849988"/>
          </a:xfrm>
          <a:prstGeom prst="rect">
            <a:avLst/>
          </a:prstGeom>
        </p:spPr>
      </p:pic>
      <p:pic>
        <p:nvPicPr>
          <p:cNvPr id="6146" name="Picture 2" descr="Image result for vanina leschziner">
            <a:extLst>
              <a:ext uri="{FF2B5EF4-FFF2-40B4-BE49-F238E27FC236}">
                <a16:creationId xmlns:a16="http://schemas.microsoft.com/office/drawing/2014/main" xmlns="" id="{5857211A-B70C-4905-938B-51A2D5CE3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932" y="1587500"/>
            <a:ext cx="3259667" cy="488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683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61EC51-83D6-46A3-B64D-92BDF1434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Eating in Other Restaurants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E4C9632-5D50-4051-B6F1-0F90247DC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00647" y="1591436"/>
            <a:ext cx="8619753" cy="47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56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6F1789-B61C-4845-A53C-06BBBD587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Cookbooks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1D3CFA3F-8511-489B-9166-7481C0523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9867" y="2171700"/>
            <a:ext cx="3581400" cy="3581400"/>
          </a:xfrm>
          <a:prstGeom prst="rect">
            <a:avLst/>
          </a:prstGeom>
        </p:spPr>
      </p:pic>
      <p:pic>
        <p:nvPicPr>
          <p:cNvPr id="3074" name="Picture 2" descr="Image result for thai cookbooks">
            <a:extLst>
              <a:ext uri="{FF2B5EF4-FFF2-40B4-BE49-F238E27FC236}">
                <a16:creationId xmlns:a16="http://schemas.microsoft.com/office/drawing/2014/main" xmlns="" id="{2D1220AB-33A7-4DE0-A44D-43F9ED250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81150"/>
            <a:ext cx="31718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moosewood cookbook">
            <a:extLst>
              <a:ext uri="{FF2B5EF4-FFF2-40B4-BE49-F238E27FC236}">
                <a16:creationId xmlns:a16="http://schemas.microsoft.com/office/drawing/2014/main" xmlns="" id="{A1DE7B75-37EB-4512-8181-0ECB50CEE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558" y="1899424"/>
            <a:ext cx="3171825" cy="41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314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CAB07-23BB-4794-89F5-2CC06DC83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Lineage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B7DB728-5D34-47A9-98EA-6DF4644BB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63945" y="1524000"/>
            <a:ext cx="581392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10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1C30DE-F50C-4FA5-9D70-D886EA72B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Dishes Distinctive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06071DC-D26A-4310-82EE-919928958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19412" y="1932900"/>
            <a:ext cx="6353175" cy="423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18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A2817A-AC69-490A-B592-F28F7E197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Borrowing in Ciphers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9ECF98-585B-4C6B-B80D-4F72CA7E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38300"/>
            <a:ext cx="9601200" cy="3581400"/>
          </a:xfrm>
        </p:spPr>
        <p:txBody>
          <a:bodyPr>
            <a:normAutofit/>
          </a:bodyPr>
          <a:lstStyle/>
          <a:p>
            <a:r>
              <a:rPr lang="en-US" sz="3200" dirty="0">
                <a:hlinkClick r:id="rId3"/>
              </a:rPr>
              <a:t>https://www.youtube.com/watch?v=WzJMsgVnldo</a:t>
            </a:r>
            <a:r>
              <a:rPr lang="en-US" sz="3200" dirty="0"/>
              <a:t> 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36200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A4B8E4-D39E-4ED4-B5F7-C7C0F7D81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Credentials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Credentials</a:t>
            </a:r>
            <a:r>
              <a:rPr lang="en-US" dirty="0"/>
              <a:t> = Certificates and degrees that show evidence of authority, status, expertise, or qualification</a:t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 descr="Image result for parsons school of design">
            <a:extLst>
              <a:ext uri="{FF2B5EF4-FFF2-40B4-BE49-F238E27FC236}">
                <a16:creationId xmlns:a16="http://schemas.microsoft.com/office/drawing/2014/main" xmlns="" id="{2946B9F0-3D67-4291-B536-AE0A219049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46" y="3564929"/>
            <a:ext cx="2412207" cy="312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harvard">
            <a:extLst>
              <a:ext uri="{FF2B5EF4-FFF2-40B4-BE49-F238E27FC236}">
                <a16:creationId xmlns:a16="http://schemas.microsoft.com/office/drawing/2014/main" xmlns="" id="{108A9523-CCAB-433A-BDA5-21A97FF5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27" y="3650058"/>
            <a:ext cx="3042180" cy="295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MIT">
            <a:extLst>
              <a:ext uri="{FF2B5EF4-FFF2-40B4-BE49-F238E27FC236}">
                <a16:creationId xmlns:a16="http://schemas.microsoft.com/office/drawing/2014/main" xmlns="" id="{E350AC6A-5189-4AC9-AE3E-9FC9C3039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51" y="3933777"/>
            <a:ext cx="3605198" cy="221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583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B44532-628A-443B-8DF2-54C08B3E3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836029-4626-4045-A3E2-4FBE19C5E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Creative producers make original products by combining borrowed elements in new ways</a:t>
            </a:r>
          </a:p>
        </p:txBody>
      </p:sp>
    </p:spTree>
    <p:extLst>
      <p:ext uri="{BB962C8B-B14F-4D97-AF65-F5344CB8AC3E}">
        <p14:creationId xmlns:p14="http://schemas.microsoft.com/office/powerpoint/2010/main" val="2575926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B103F2-E70F-46AB-A919-1D9960EF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Originality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3119EC3-3993-40C8-9280-C07E5AA45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34076" y="2171700"/>
            <a:ext cx="3188590" cy="2925382"/>
          </a:xfrm>
          <a:prstGeom prst="rect">
            <a:avLst/>
          </a:prstGeom>
        </p:spPr>
      </p:pic>
      <p:pic>
        <p:nvPicPr>
          <p:cNvPr id="5" name="Picture 2" descr="Image result for thai cookbooks">
            <a:extLst>
              <a:ext uri="{FF2B5EF4-FFF2-40B4-BE49-F238E27FC236}">
                <a16:creationId xmlns:a16="http://schemas.microsoft.com/office/drawing/2014/main" xmlns="" id="{700B9A26-E8B5-41DA-B263-205897656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466" y="1525970"/>
            <a:ext cx="3092979" cy="464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AC55C13A-7B0A-4871-A97A-0944BC344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892" y="2499709"/>
            <a:ext cx="4088943" cy="226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4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DA530B-0EBB-48E3-8172-979D34A04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685800"/>
            <a:ext cx="10024533" cy="1485900"/>
          </a:xfrm>
        </p:spPr>
        <p:txBody>
          <a:bodyPr/>
          <a:lstStyle/>
          <a:p>
            <a:r>
              <a:rPr lang="en-US" dirty="0"/>
              <a:t>Performance of Originality (Pat Reilly)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EDFDA44-0150-4B0E-9284-80CE93B18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8733" y="2286000"/>
            <a:ext cx="636693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28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C71A00-1129-488E-8DCF-6A3950F15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Joke Theft?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C63032-FD6C-44F6-BCB6-69F1A3752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39333"/>
            <a:ext cx="9601200" cy="4428067"/>
          </a:xfrm>
        </p:spPr>
        <p:txBody>
          <a:bodyPr>
            <a:normAutofit/>
          </a:bodyPr>
          <a:lstStyle/>
          <a:p>
            <a:r>
              <a:rPr lang="en-US" sz="2800" dirty="0">
                <a:hlinkClick r:id="rId3"/>
              </a:rPr>
              <a:t>https://www.youtube.com/watch?v=dI5hy6aDEDA</a:t>
            </a:r>
            <a:r>
              <a:rPr lang="en-US" sz="2800" dirty="0"/>
              <a:t> </a:t>
            </a:r>
          </a:p>
        </p:txBody>
      </p:sp>
      <p:pic>
        <p:nvPicPr>
          <p:cNvPr id="7170" name="Picture 2" descr="Image result for amy schumer comedy">
            <a:extLst>
              <a:ext uri="{FF2B5EF4-FFF2-40B4-BE49-F238E27FC236}">
                <a16:creationId xmlns:a16="http://schemas.microsoft.com/office/drawing/2014/main" xmlns="" id="{0FB70B09-9794-403F-94B7-952DDFD5B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554" y="2269418"/>
            <a:ext cx="3408892" cy="397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395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B103F2-E70F-46AB-A919-1D9960EF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Originality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0AAEB0-CE57-4718-A2E4-661B43616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“The lack of legal regulation makes cuisine seem like an information commons to outsiders, but it is treated by insiders as a space with normative fences, with clear regulations about which borrowing practices are acceptable and which are unacceptable.” </a:t>
            </a:r>
          </a:p>
          <a:p>
            <a:pPr marL="0" indent="0">
              <a:buNone/>
            </a:pPr>
            <a:r>
              <a:rPr lang="en-US" sz="3200" dirty="0"/>
              <a:t>	- </a:t>
            </a:r>
            <a:r>
              <a:rPr lang="en-US" sz="3200" dirty="0" err="1"/>
              <a:t>Leschziner</a:t>
            </a:r>
            <a:r>
              <a:rPr lang="en-US" sz="3200" dirty="0"/>
              <a:t>, P. 89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18158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ED60F2-C9DC-4E68-BA9D-653835C87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167651-1CA3-431F-8201-E116EBC6A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Choose a creative industry</a:t>
            </a:r>
          </a:p>
          <a:p>
            <a:r>
              <a:rPr lang="en-US" sz="3200" dirty="0"/>
              <a:t>How do creative producers borrow from one another?</a:t>
            </a:r>
          </a:p>
          <a:p>
            <a:r>
              <a:rPr lang="en-US" sz="3200" dirty="0"/>
              <a:t>When is borrowing considered theft? </a:t>
            </a:r>
          </a:p>
          <a:p>
            <a:r>
              <a:rPr lang="en-US" sz="3200" dirty="0"/>
              <a:t>How do creative producers protect themselves against charges of theft?</a:t>
            </a:r>
          </a:p>
        </p:txBody>
      </p:sp>
    </p:spTree>
    <p:extLst>
      <p:ext uri="{BB962C8B-B14F-4D97-AF65-F5344CB8AC3E}">
        <p14:creationId xmlns:p14="http://schemas.microsoft.com/office/powerpoint/2010/main" val="2867588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75651E-60FB-4EE0-BCA2-F6B6C15D4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23B8A2-DDF0-4626-96C8-126740E43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They emphasize originality by downplaying certain kinds of borrowing in accordance with group conventions</a:t>
            </a:r>
          </a:p>
        </p:txBody>
      </p:sp>
    </p:spTree>
    <p:extLst>
      <p:ext uri="{BB962C8B-B14F-4D97-AF65-F5344CB8AC3E}">
        <p14:creationId xmlns:p14="http://schemas.microsoft.com/office/powerpoint/2010/main" val="992382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E7E102-D82A-478A-B69C-2497113DA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0931CD-416B-4EBD-946D-15A22CF78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88533"/>
            <a:ext cx="9601200" cy="5080000"/>
          </a:xfrm>
        </p:spPr>
        <p:txBody>
          <a:bodyPr>
            <a:normAutofit fontScale="92500" lnSpcReduction="10000"/>
          </a:bodyPr>
          <a:lstStyle/>
          <a:p>
            <a:endParaRPr lang="en-US" sz="3200" dirty="0"/>
          </a:p>
          <a:p>
            <a:r>
              <a:rPr lang="en-US" sz="3200" dirty="0"/>
              <a:t>Elite credentials, insider social ties, and socialization for creative careers make success more likely for creative producers [creative careers]</a:t>
            </a:r>
          </a:p>
          <a:p>
            <a:r>
              <a:rPr lang="en-US" sz="3200" dirty="0"/>
              <a:t>Creative producers improvise by combining scripts, borrowed elements, and new elements</a:t>
            </a:r>
          </a:p>
          <a:p>
            <a:r>
              <a:rPr lang="en-US" sz="3200" dirty="0"/>
              <a:t>Creative producers make original products by combining borrowed elements in new ways</a:t>
            </a:r>
          </a:p>
          <a:p>
            <a:r>
              <a:rPr lang="en-US" sz="3200" dirty="0"/>
              <a:t>They emphasize improvisation and originality by downplaying scripting and borrowing in accordance with group conventions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430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546A8F-5EA7-4CBC-878E-167E3FE0E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 for Next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D133E9-F0A2-4D17-91E1-CF7EB16D6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4199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*Lena, Jennifer and Richard Peterson. “Changing Musical Styles.” Pp. 239-267 in Cultural Sociology: An Introductory Reader, edited by Matt Wray (2014). W.W. Norton.</a:t>
            </a:r>
          </a:p>
          <a:p>
            <a:pPr marL="0" indent="0">
              <a:buNone/>
            </a:pPr>
            <a:r>
              <a:rPr lang="en-US" sz="2400" dirty="0"/>
              <a:t>*Baumann, </a:t>
            </a:r>
            <a:r>
              <a:rPr lang="en-US" sz="2400" dirty="0" err="1"/>
              <a:t>Shyon</a:t>
            </a:r>
            <a:r>
              <a:rPr lang="en-US" sz="2400" dirty="0"/>
              <a:t>. “Making Film into Art.” Pp. 314-331 in Cultural Sociology: An Introductory Reader, edited by Matt Wray (2014). W.W. Norton.</a:t>
            </a:r>
          </a:p>
          <a:p>
            <a:pPr marL="0" indent="0">
              <a:buNone/>
            </a:pPr>
            <a:r>
              <a:rPr lang="en-US" sz="2400" dirty="0" err="1"/>
              <a:t>VanDerWolff</a:t>
            </a:r>
            <a:r>
              <a:rPr lang="en-US" sz="2400" dirty="0"/>
              <a:t>, Todd. 2018. “The Oscars’ New ‘Popular Film’ Category is a Bad Idea from a Panicked Organization.” Vox. Aug 9th. https://www.vox.com/culture/2018/8/8/17664682/oscars-popular-film-category-2019</a:t>
            </a:r>
          </a:p>
        </p:txBody>
      </p:sp>
    </p:spTree>
    <p:extLst>
      <p:ext uri="{BB962C8B-B14F-4D97-AF65-F5344CB8AC3E}">
        <p14:creationId xmlns:p14="http://schemas.microsoft.com/office/powerpoint/2010/main" val="1249637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546A8F-5EA7-4CBC-878E-167E3FE0E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 for Next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D133E9-F0A2-4D17-91E1-CF7EB16D6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4199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*Lena, Jennifer and Richard Peterson. “Changing Musical Styles.” Pp. 239-267 in Cultural Sociology: An Introductory Reader, edited by Matt Wray (2014). W.W. Norton.</a:t>
            </a:r>
          </a:p>
          <a:p>
            <a:pPr marL="0" indent="0">
              <a:buNone/>
            </a:pPr>
            <a:r>
              <a:rPr lang="en-US" sz="2400" dirty="0"/>
              <a:t>*Baumann, </a:t>
            </a:r>
            <a:r>
              <a:rPr lang="en-US" sz="2400" dirty="0" err="1"/>
              <a:t>Shyon</a:t>
            </a:r>
            <a:r>
              <a:rPr lang="en-US" sz="2400" dirty="0"/>
              <a:t>. “Making Film into Art.” Pp. 314-331 in Cultural Sociology: An Introductory Reader, edited by Matt Wray (2014). W.W. Norton.</a:t>
            </a:r>
          </a:p>
          <a:p>
            <a:pPr marL="0" indent="0">
              <a:buNone/>
            </a:pPr>
            <a:r>
              <a:rPr lang="en-US" sz="2400" dirty="0" err="1"/>
              <a:t>VanDerWolff</a:t>
            </a:r>
            <a:r>
              <a:rPr lang="en-US" sz="2400" dirty="0"/>
              <a:t>, Todd. 2018. “The Oscars’ New ‘Popular Film’ Category is a Bad Idea from a Panicked Organization.” Vox. Aug 9th. https://www.vox.com/culture/2018/8/8/17664682/oscars-popular-film-category-2019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xmlns="" id="{03E98735-A6C4-4146-AC8B-596F2357AF8E}"/>
                  </a:ext>
                </a:extLst>
              </p14:cNvPr>
              <p14:cNvContentPartPr/>
              <p14:nvPr/>
            </p14:nvContentPartPr>
            <p14:xfrm>
              <a:off x="1490280" y="2467307"/>
              <a:ext cx="9059400" cy="92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3E98735-A6C4-4146-AC8B-596F2357AF8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54280" y="2395307"/>
                <a:ext cx="91310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xmlns="" id="{240D0253-3EC4-411E-886F-FF3138327B7B}"/>
                  </a:ext>
                </a:extLst>
              </p14:cNvPr>
              <p14:cNvContentPartPr/>
              <p14:nvPr/>
            </p14:nvContentPartPr>
            <p14:xfrm>
              <a:off x="1490280" y="2768627"/>
              <a:ext cx="8940960" cy="130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40D0253-3EC4-411E-886F-FF3138327B7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54280" y="2696627"/>
                <a:ext cx="901260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xmlns="" id="{5D8E600E-394A-4A12-8431-2D18B3489134}"/>
                  </a:ext>
                </a:extLst>
              </p14:cNvPr>
              <p14:cNvContentPartPr/>
              <p14:nvPr/>
            </p14:nvContentPartPr>
            <p14:xfrm>
              <a:off x="1490280" y="3163187"/>
              <a:ext cx="3353040" cy="37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D8E600E-394A-4A12-8431-2D18B34891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54280" y="3091187"/>
                <a:ext cx="3424680" cy="18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7221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86F2F1-0B9C-4FD4-8D4E-93F12DA57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Credentials</a:t>
            </a:r>
          </a:p>
        </p:txBody>
      </p:sp>
      <p:pic>
        <p:nvPicPr>
          <p:cNvPr id="8196" name="Picture 4" descr="top 20 mfas">
            <a:extLst>
              <a:ext uri="{FF2B5EF4-FFF2-40B4-BE49-F238E27FC236}">
                <a16:creationId xmlns:a16="http://schemas.microsoft.com/office/drawing/2014/main" xmlns="" id="{AED5A75B-514B-4798-8F59-18E9FD959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33" y="2048934"/>
            <a:ext cx="6109758" cy="344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mfas just yale">
            <a:extLst>
              <a:ext uri="{FF2B5EF4-FFF2-40B4-BE49-F238E27FC236}">
                <a16:creationId xmlns:a16="http://schemas.microsoft.com/office/drawing/2014/main" xmlns="" id="{02F2B6CD-A65A-443A-93F0-D47CF302D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17" y="37383"/>
            <a:ext cx="3666786" cy="32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mfas top 20 schools">
            <a:extLst>
              <a:ext uri="{FF2B5EF4-FFF2-40B4-BE49-F238E27FC236}">
                <a16:creationId xmlns:a16="http://schemas.microsoft.com/office/drawing/2014/main" xmlns="" id="{289362AE-6A00-4F9D-B437-375386CB0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551" y="3429000"/>
            <a:ext cx="364285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9422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546A8F-5EA7-4CBC-878E-167E3FE0E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 for Next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D133E9-F0A2-4D17-91E1-CF7EB16D6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4199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*Lena, Jennifer and Richard Peterson. “Changing Musical Styles.” Pp. 239-267 in Cultural Sociology: An Introductory Reader, edited by Matt Wray (2014). W.W. Norton.</a:t>
            </a:r>
          </a:p>
          <a:p>
            <a:pPr marL="0" indent="0">
              <a:buNone/>
            </a:pPr>
            <a:r>
              <a:rPr lang="en-US" sz="2400" dirty="0"/>
              <a:t>*Baumann, </a:t>
            </a:r>
            <a:r>
              <a:rPr lang="en-US" sz="2400" dirty="0" err="1"/>
              <a:t>Shyon</a:t>
            </a:r>
            <a:r>
              <a:rPr lang="en-US" sz="2400" dirty="0"/>
              <a:t>. “Making Film into Art.” Pp. 314-331 in Cultural Sociology: An Introductory Reader, edited by Matt Wray (2014). W.W. Norton.</a:t>
            </a:r>
          </a:p>
          <a:p>
            <a:pPr marL="0" indent="0">
              <a:buNone/>
            </a:pPr>
            <a:r>
              <a:rPr lang="en-US" sz="2400" dirty="0" err="1"/>
              <a:t>VanDerWolff</a:t>
            </a:r>
            <a:r>
              <a:rPr lang="en-US" sz="2400" dirty="0"/>
              <a:t>, Todd. 2018. “The Oscars’ New ‘Popular Film’ Category is a Bad Idea from a Panicked Organization.” Vox. Aug 9th. https://www.vox.com/culture/2018/8/8/17664682/oscars-popular-film-category-2019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xmlns="" id="{F9805E92-D530-45A7-9BB7-0E66BC213B12}"/>
                  </a:ext>
                </a:extLst>
              </p14:cNvPr>
              <p14:cNvContentPartPr/>
              <p14:nvPr/>
            </p14:nvContentPartPr>
            <p14:xfrm>
              <a:off x="1507200" y="3656387"/>
              <a:ext cx="8449920" cy="124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9805E92-D530-45A7-9BB7-0E66BC213B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1200" y="3584387"/>
                <a:ext cx="852156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xmlns="" id="{CA30DDA7-A5ED-4EA0-805E-822DDC246D04}"/>
                  </a:ext>
                </a:extLst>
              </p14:cNvPr>
              <p14:cNvContentPartPr/>
              <p14:nvPr/>
            </p14:nvContentPartPr>
            <p14:xfrm>
              <a:off x="1456440" y="3988307"/>
              <a:ext cx="8704080" cy="145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A30DDA7-A5ED-4EA0-805E-822DDC246D0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20440" y="3916307"/>
                <a:ext cx="877572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xmlns="" id="{A09B9DEA-4807-4738-8E55-78F7C0D85017}"/>
                  </a:ext>
                </a:extLst>
              </p14:cNvPr>
              <p14:cNvContentPartPr/>
              <p14:nvPr/>
            </p14:nvContentPartPr>
            <p14:xfrm>
              <a:off x="1456440" y="4316987"/>
              <a:ext cx="897480" cy="136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09B9DEA-4807-4738-8E55-78F7C0D8501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20440" y="4244987"/>
                <a:ext cx="969120" cy="28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6706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546A8F-5EA7-4CBC-878E-167E3FE0E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 for Next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D133E9-F0A2-4D17-91E1-CF7EB16D6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4199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*Lena, Jennifer and Richard Peterson. “Changing Musical Styles.” Pp. 239-267 in Cultural Sociology: An Introductory Reader, edited by Matt Wray (2014). W.W. Norton.</a:t>
            </a:r>
          </a:p>
          <a:p>
            <a:pPr marL="0" indent="0">
              <a:buNone/>
            </a:pPr>
            <a:r>
              <a:rPr lang="en-US" sz="2400" dirty="0"/>
              <a:t>*Baumann, </a:t>
            </a:r>
            <a:r>
              <a:rPr lang="en-US" sz="2400" dirty="0" err="1"/>
              <a:t>Shyon</a:t>
            </a:r>
            <a:r>
              <a:rPr lang="en-US" sz="2400" dirty="0"/>
              <a:t>. “Making Film into Art.” Pp. 314-331 in Cultural Sociology: An Introductory Reader, edited by Matt Wray (2014). W.W. Norton.</a:t>
            </a:r>
          </a:p>
          <a:p>
            <a:pPr marL="0" indent="0">
              <a:buNone/>
            </a:pPr>
            <a:r>
              <a:rPr lang="en-US" sz="2400" dirty="0" err="1"/>
              <a:t>VanDerWolff</a:t>
            </a:r>
            <a:r>
              <a:rPr lang="en-US" sz="2400" dirty="0"/>
              <a:t>, Todd. 2018. “The Oscars’ New ‘Popular Film’ Category is a Bad Idea from a Panicked Organization.” Vox. Aug 9th. https://www.vox.com/culture/2018/8/8/17664682/oscars-popular-film-category-2019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xmlns="" id="{D7C27BE2-E368-4491-A790-A1F9DF2DA8AE}"/>
                  </a:ext>
                </a:extLst>
              </p14:cNvPr>
              <p14:cNvContentPartPr/>
              <p14:nvPr/>
            </p14:nvContentPartPr>
            <p14:xfrm>
              <a:off x="1456440" y="4787507"/>
              <a:ext cx="9161280" cy="213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7C27BE2-E368-4491-A790-A1F9DF2DA8A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0440" y="4715507"/>
                <a:ext cx="923292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xmlns="" id="{978649C4-49B6-4FB5-93AD-BFEF82B2AA62}"/>
                  </a:ext>
                </a:extLst>
              </p14:cNvPr>
              <p14:cNvContentPartPr/>
              <p14:nvPr/>
            </p14:nvContentPartPr>
            <p14:xfrm>
              <a:off x="1541040" y="5164787"/>
              <a:ext cx="6756480" cy="158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78649C4-49B6-4FB5-93AD-BFEF82B2AA6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05040" y="5092787"/>
                <a:ext cx="682812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xmlns="" id="{A7E123EC-1E92-45BF-BB73-82006B64C70A}"/>
                  </a:ext>
                </a:extLst>
              </p14:cNvPr>
              <p14:cNvContentPartPr/>
              <p14:nvPr/>
            </p14:nvContentPartPr>
            <p14:xfrm>
              <a:off x="1507200" y="5517587"/>
              <a:ext cx="8788680" cy="160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7E123EC-1E92-45BF-BB73-82006B64C70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71200" y="5445587"/>
                <a:ext cx="886032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C0C469AD-7D18-45A3-B00A-ABD63432E4A6}"/>
                  </a:ext>
                </a:extLst>
              </p14:cNvPr>
              <p14:cNvContentPartPr/>
              <p14:nvPr/>
            </p14:nvContentPartPr>
            <p14:xfrm>
              <a:off x="1456440" y="5821427"/>
              <a:ext cx="2421720" cy="139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0C469AD-7D18-45A3-B00A-ABD63432E4A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20440" y="5749427"/>
                <a:ext cx="2493360" cy="28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4438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7FA0C-74AB-4065-9625-61AAF1AF0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Credentials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2EC27AC1-0B22-489E-80B9-06C5A2C1A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96733" y="1428750"/>
            <a:ext cx="5198533" cy="52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4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0578BAC5-E5D4-4049-8C0A-999FDA456F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2050467"/>
              </p:ext>
            </p:extLst>
          </p:nvPr>
        </p:nvGraphicFramePr>
        <p:xfrm>
          <a:off x="643466" y="1145117"/>
          <a:ext cx="11142133" cy="5712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3CEAE2-0170-42FD-B6D0-8CFC8FCCC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02167"/>
            <a:ext cx="9601200" cy="1485901"/>
          </a:xfrm>
        </p:spPr>
        <p:txBody>
          <a:bodyPr/>
          <a:lstStyle/>
          <a:p>
            <a:r>
              <a:rPr lang="en-US" dirty="0"/>
              <a:t>Credentials – PhD-granting Institutions of Harvard’s Sociology Faculty (n=22)</a:t>
            </a:r>
          </a:p>
        </p:txBody>
      </p:sp>
    </p:spTree>
    <p:extLst>
      <p:ext uri="{BB962C8B-B14F-4D97-AF65-F5344CB8AC3E}">
        <p14:creationId xmlns:p14="http://schemas.microsoft.com/office/powerpoint/2010/main" val="2694394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1ADF31-A062-4ED6-B6BE-FEAF53EBA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networks</a:t>
            </a:r>
          </a:p>
        </p:txBody>
      </p:sp>
      <p:pic>
        <p:nvPicPr>
          <p:cNvPr id="1026" name="Picture 2" descr="Image result for trenseta">
            <a:extLst>
              <a:ext uri="{FF2B5EF4-FFF2-40B4-BE49-F238E27FC236}">
                <a16:creationId xmlns:a16="http://schemas.microsoft.com/office/drawing/2014/main" xmlns="" id="{B092D397-0A95-4DD3-96D4-1914DB5471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61" y="2171700"/>
            <a:ext cx="2443527" cy="383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jamie foxx">
            <a:extLst>
              <a:ext uri="{FF2B5EF4-FFF2-40B4-BE49-F238E27FC236}">
                <a16:creationId xmlns:a16="http://schemas.microsoft.com/office/drawing/2014/main" xmlns="" id="{6DCC7CC2-F9D1-41A3-B524-C3B00F754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913" y="2111553"/>
            <a:ext cx="2939192" cy="38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1CA34357-E5C7-4443-910A-69A59B15B28E}"/>
              </a:ext>
            </a:extLst>
          </p:cNvPr>
          <p:cNvSpPr/>
          <p:nvPr/>
        </p:nvSpPr>
        <p:spPr>
          <a:xfrm>
            <a:off x="3850993" y="3826933"/>
            <a:ext cx="1042740" cy="558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8F044795-5208-440F-9843-DA3E51F7141A}"/>
              </a:ext>
            </a:extLst>
          </p:cNvPr>
          <p:cNvSpPr/>
          <p:nvPr/>
        </p:nvSpPr>
        <p:spPr>
          <a:xfrm>
            <a:off x="7457793" y="3826933"/>
            <a:ext cx="1042740" cy="558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40D9E7B-8626-4A3E-909A-471806EE08A6}"/>
              </a:ext>
            </a:extLst>
          </p:cNvPr>
          <p:cNvSpPr txBox="1"/>
          <p:nvPr/>
        </p:nvSpPr>
        <p:spPr>
          <a:xfrm>
            <a:off x="4893734" y="3708401"/>
            <a:ext cx="2564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Trenseta’s</a:t>
            </a:r>
            <a:r>
              <a:rPr lang="en-US" sz="2800" dirty="0"/>
              <a:t> friend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4DB707-B775-45E1-A126-B4C944EB1C1D}"/>
              </a:ext>
            </a:extLst>
          </p:cNvPr>
          <p:cNvSpPr txBox="1"/>
          <p:nvPr/>
        </p:nvSpPr>
        <p:spPr>
          <a:xfrm>
            <a:off x="974561" y="6172200"/>
            <a:ext cx="2141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Trenseta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9EF5D6-C946-4207-8D41-6A9E51F1C066}"/>
              </a:ext>
            </a:extLst>
          </p:cNvPr>
          <p:cNvSpPr txBox="1"/>
          <p:nvPr/>
        </p:nvSpPr>
        <p:spPr>
          <a:xfrm>
            <a:off x="9161299" y="6172200"/>
            <a:ext cx="2056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Jamie Foxx</a:t>
            </a:r>
          </a:p>
        </p:txBody>
      </p:sp>
    </p:spTree>
    <p:extLst>
      <p:ext uri="{BB962C8B-B14F-4D97-AF65-F5344CB8AC3E}">
        <p14:creationId xmlns:p14="http://schemas.microsoft.com/office/powerpoint/2010/main" val="922032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1BB6F6-B091-4E81-B7DC-3AD37D059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Women Stopped Coding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FD79A8F-5FB8-4D98-9D85-5C69A3244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9567" y="1638911"/>
            <a:ext cx="7332866" cy="489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82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72F11E-2B6F-4F78-83E6-21762A4FC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C1B390-8AE2-484B-8332-BD8573AB3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BE5567-DFD5-461B-A67B-EADE9A760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25" y="0"/>
            <a:ext cx="10113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09014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2456</TotalTime>
  <Words>887</Words>
  <Application>Microsoft Macintosh PowerPoint</Application>
  <PresentationFormat>Widescreen</PresentationFormat>
  <Paragraphs>125</Paragraphs>
  <Slides>41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Calibri</vt:lpstr>
      <vt:lpstr>Franklin Gothic Book</vt:lpstr>
      <vt:lpstr>Crop</vt:lpstr>
      <vt:lpstr>Lecture 5b:  Creative careers (cont’d)</vt:lpstr>
      <vt:lpstr>Inequality in creative careers</vt:lpstr>
      <vt:lpstr>Credentials  Credentials = Certificates and degrees that show evidence of authority, status, expertise, or qualification </vt:lpstr>
      <vt:lpstr>Credentials</vt:lpstr>
      <vt:lpstr>Credentials</vt:lpstr>
      <vt:lpstr>Credentials – PhD-granting Institutions of Harvard’s Sociology Faculty (n=22)</vt:lpstr>
      <vt:lpstr>Social networks</vt:lpstr>
      <vt:lpstr>When Women Stopped Coding</vt:lpstr>
      <vt:lpstr>PowerPoint Presentation</vt:lpstr>
      <vt:lpstr>PowerPoint Presentation</vt:lpstr>
      <vt:lpstr>The “Racist” Soap Dispenser</vt:lpstr>
      <vt:lpstr>Male Models</vt:lpstr>
      <vt:lpstr>Key Point</vt:lpstr>
      <vt:lpstr>Lecture 6: Experimentation</vt:lpstr>
      <vt:lpstr>Lecture Overview</vt:lpstr>
      <vt:lpstr>Improvisation and Scripting</vt:lpstr>
      <vt:lpstr>Improvisation</vt:lpstr>
      <vt:lpstr>Scripting</vt:lpstr>
      <vt:lpstr>Symbolic Interaction – Erving Goffman</vt:lpstr>
      <vt:lpstr>Symbolic Interaction – Erving Goffman</vt:lpstr>
      <vt:lpstr>Performance of Spontaneity </vt:lpstr>
      <vt:lpstr>Key Points</vt:lpstr>
      <vt:lpstr>Originality and borrowing</vt:lpstr>
      <vt:lpstr>Elite Chefs - Leschziner</vt:lpstr>
      <vt:lpstr>Eating in Other Restaurants</vt:lpstr>
      <vt:lpstr>Cookbooks</vt:lpstr>
      <vt:lpstr>Professional Lineage</vt:lpstr>
      <vt:lpstr>Making Dishes Distinctive</vt:lpstr>
      <vt:lpstr>Borrowing in Ciphers</vt:lpstr>
      <vt:lpstr>Key Point</vt:lpstr>
      <vt:lpstr>Performance of Originality </vt:lpstr>
      <vt:lpstr>Performance of Originality (Pat Reilly)</vt:lpstr>
      <vt:lpstr>Joke Theft? </vt:lpstr>
      <vt:lpstr>Performance of Originality </vt:lpstr>
      <vt:lpstr>Exercise</vt:lpstr>
      <vt:lpstr>Key Point</vt:lpstr>
      <vt:lpstr>Key Points</vt:lpstr>
      <vt:lpstr>Readings for Next Lecture</vt:lpstr>
      <vt:lpstr>Readings for Next Lecture</vt:lpstr>
      <vt:lpstr>Readings for Next Lecture</vt:lpstr>
      <vt:lpstr>Readings for Next Lecture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6: Experimentation</dc:title>
  <dc:creator>Hannah Wohl</dc:creator>
  <cp:lastModifiedBy>Patrick Arom</cp:lastModifiedBy>
  <cp:revision>359</cp:revision>
  <dcterms:created xsi:type="dcterms:W3CDTF">2019-01-22T00:08:48Z</dcterms:created>
  <dcterms:modified xsi:type="dcterms:W3CDTF">2019-01-29T02:08:59Z</dcterms:modified>
</cp:coreProperties>
</file>