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5"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5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410" autoAdjust="0"/>
  </p:normalViewPr>
  <p:slideViewPr>
    <p:cSldViewPr>
      <p:cViewPr varScale="1">
        <p:scale>
          <a:sx n="59" d="100"/>
          <a:sy n="59" d="100"/>
        </p:scale>
        <p:origin x="612" y="60"/>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12/5/2018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546237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4 Content Bord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a:ln>
            <a:solidFill>
              <a:schemeClr val="bg2"/>
            </a:solidFill>
          </a:ln>
        </p:spPr>
        <p:txBody>
          <a:bodyPr lIns="45720" tIns="45720" rIns="45720" bIns="45720"/>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a:ln>
            <a:solidFill>
              <a:schemeClr val="bg2"/>
            </a:solidFill>
          </a:ln>
        </p:spPr>
        <p:txBody>
          <a:bodyPr lIns="45720" tIns="45720" rIns="45720" bIns="45720"/>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a:ln>
            <a:solidFill>
              <a:schemeClr val="bg2"/>
            </a:solidFill>
          </a:ln>
        </p:spPr>
        <p:txBody>
          <a:bodyPr lIns="45720" tIns="45720" rIns="45720" bIns="45720"/>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a:ln>
            <a:solidFill>
              <a:schemeClr val="bg2"/>
            </a:solidFill>
          </a:ln>
        </p:spPr>
        <p:txBody>
          <a:bodyPr lIns="45720" tIns="45720" rIns="45720" bIns="45720"/>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75225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TextBox 12"/>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13"/>
          <p:cNvSpPr>
            <a:spLocks noGrp="1"/>
          </p:cNvSpPr>
          <p:nvPr>
            <p:ph type="body" sz="quarter" idx="16" hasCustomPrompt="1"/>
          </p:nvPr>
        </p:nvSpPr>
        <p:spPr>
          <a:xfrm>
            <a:off x="2697480" y="6428232"/>
            <a:ext cx="6172200" cy="274320"/>
          </a:xfrm>
        </p:spPr>
        <p:txBody>
          <a:bodyPr lIns="91440" tIns="45720" rIns="91440" bIns="45720"/>
          <a:lstStyle>
            <a:lvl1pPr marL="0" marR="0" indent="0" algn="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18355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12/5/2018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12/5/2018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22"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Law</a:t>
            </a:r>
          </a:p>
        </p:txBody>
      </p:sp>
      <p:sp>
        <p:nvSpPr>
          <p:cNvPr id="3" name="Text Placeholder 2"/>
          <p:cNvSpPr>
            <a:spLocks noGrp="1"/>
          </p:cNvSpPr>
          <p:nvPr>
            <p:ph type="body" sz="quarter" idx="13"/>
          </p:nvPr>
        </p:nvSpPr>
        <p:spPr/>
        <p:txBody>
          <a:bodyPr/>
          <a:lstStyle/>
          <a:p>
            <a:r>
              <a:rPr lang="en-US" dirty="0"/>
              <a:t>Tenth Edition</a:t>
            </a:r>
          </a:p>
        </p:txBody>
      </p:sp>
      <p:sp>
        <p:nvSpPr>
          <p:cNvPr id="4" name="Text Placeholder 3"/>
          <p:cNvSpPr>
            <a:spLocks noGrp="1"/>
          </p:cNvSpPr>
          <p:nvPr>
            <p:ph type="body" sz="quarter" idx="14"/>
          </p:nvPr>
        </p:nvSpPr>
        <p:spPr/>
        <p:txBody>
          <a:bodyPr/>
          <a:lstStyle/>
          <a:p>
            <a:r>
              <a:rPr lang="en-US" dirty="0"/>
              <a:t>Chapter 16</a:t>
            </a:r>
          </a:p>
        </p:txBody>
      </p:sp>
      <p:sp>
        <p:nvSpPr>
          <p:cNvPr id="5" name="Text Placeholder 4"/>
          <p:cNvSpPr>
            <a:spLocks noGrp="1"/>
          </p:cNvSpPr>
          <p:nvPr>
            <p:ph type="body" sz="quarter" idx="15"/>
          </p:nvPr>
        </p:nvSpPr>
        <p:spPr/>
        <p:txBody>
          <a:bodyPr/>
          <a:lstStyle/>
          <a:p>
            <a:r>
              <a:rPr lang="en-US" dirty="0"/>
              <a:t>Breach of Contract and Remedies</a:t>
            </a:r>
          </a:p>
        </p:txBody>
      </p:sp>
      <p:pic>
        <p:nvPicPr>
          <p:cNvPr id="7" name="Picture 6" descr="Front Cover: Business Law Tenth Edition by Henry Cheesem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558" y="1270629"/>
            <a:ext cx="3928355" cy="5028090"/>
          </a:xfrm>
          <a:prstGeom prst="rect">
            <a:avLst/>
          </a:prstGeom>
        </p:spPr>
      </p:pic>
      <p:sp>
        <p:nvSpPr>
          <p:cNvPr id="6" name="Text Placeholder 5"/>
          <p:cNvSpPr>
            <a:spLocks noGrp="1"/>
          </p:cNvSpPr>
          <p:nvPr>
            <p:ph type="body" sz="quarter" idx="16"/>
          </p:nvPr>
        </p:nvSpPr>
        <p:spPr/>
        <p:txBody>
          <a:bodyPr/>
          <a:lstStyle/>
          <a:p>
            <a:pPr algn="ctr"/>
            <a:r>
              <a:rPr lang="en-US" altLang="en-US" dirty="0"/>
              <a:t>Copyright © 2019, 2016, 2013 Pearson Education, Inc. All Rights Reserved.</a:t>
            </a:r>
          </a:p>
        </p:txBody>
      </p:sp>
    </p:spTree>
    <p:extLst>
      <p:ext uri="{BB962C8B-B14F-4D97-AF65-F5344CB8AC3E}">
        <p14:creationId xmlns:p14="http://schemas.microsoft.com/office/powerpoint/2010/main" val="26181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Performance and Breach </a:t>
            </a:r>
            <a:r>
              <a:rPr lang="en-US" altLang="x-none" sz="2000" b="0" dirty="0"/>
              <a:t>(4 of 4)</a:t>
            </a:r>
            <a:endParaRPr lang="en-US" dirty="0"/>
          </a:p>
        </p:txBody>
      </p:sp>
      <p:sp>
        <p:nvSpPr>
          <p:cNvPr id="3" name="Content Placeholder 2"/>
          <p:cNvSpPr>
            <a:spLocks noGrp="1"/>
          </p:cNvSpPr>
          <p:nvPr>
            <p:ph idx="1"/>
          </p:nvPr>
        </p:nvSpPr>
        <p:spPr/>
        <p:txBody>
          <a:bodyPr/>
          <a:lstStyle/>
          <a:p>
            <a:r>
              <a:rPr lang="en-US" altLang="x-none" b="1" dirty="0">
                <a:ea typeface="Arial" charset="0"/>
                <a:cs typeface="Arial" charset="0"/>
              </a:rPr>
              <a:t>Anticipatory breach:</a:t>
            </a:r>
          </a:p>
          <a:p>
            <a:pPr lvl="1"/>
            <a:r>
              <a:rPr lang="en-US" altLang="x-none" dirty="0">
                <a:ea typeface="Arial" charset="0"/>
                <a:cs typeface="Arial" charset="0"/>
              </a:rPr>
              <a:t>Party indicates that he or she will not perform duties</a:t>
            </a:r>
          </a:p>
          <a:p>
            <a:pPr lvl="1"/>
            <a:r>
              <a:rPr lang="en-US" altLang="x-none" dirty="0" err="1">
                <a:ea typeface="Arial" charset="0"/>
                <a:cs typeface="Arial" charset="0"/>
              </a:rPr>
              <a:t>Nonbreaching</a:t>
            </a:r>
            <a:r>
              <a:rPr lang="en-US" altLang="x-none" dirty="0">
                <a:ea typeface="Arial" charset="0"/>
                <a:cs typeface="Arial" charset="0"/>
              </a:rPr>
              <a:t> party is immediately discharged</a:t>
            </a:r>
          </a:p>
          <a:p>
            <a:pPr lvl="1"/>
            <a:r>
              <a:rPr lang="en-US" altLang="x-none" dirty="0" err="1">
                <a:ea typeface="Arial" charset="0"/>
                <a:cs typeface="Arial" charset="0"/>
              </a:rPr>
              <a:t>Nonbreaching</a:t>
            </a:r>
            <a:r>
              <a:rPr lang="en-US" altLang="x-none" dirty="0">
                <a:ea typeface="Arial" charset="0"/>
                <a:cs typeface="Arial" charset="0"/>
              </a:rPr>
              <a:t> party may sue immediately</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Monetary Damages</a:t>
            </a:r>
            <a:endParaRPr lang="en-US" dirty="0"/>
          </a:p>
        </p:txBody>
      </p:sp>
      <p:sp>
        <p:nvSpPr>
          <p:cNvPr id="3" name="Content Placeholder 2"/>
          <p:cNvSpPr>
            <a:spLocks noGrp="1"/>
          </p:cNvSpPr>
          <p:nvPr>
            <p:ph idx="1"/>
          </p:nvPr>
        </p:nvSpPr>
        <p:spPr/>
        <p:txBody>
          <a:bodyPr/>
          <a:lstStyle/>
          <a:p>
            <a:r>
              <a:rPr lang="en-US" altLang="x-none" b="1" dirty="0">
                <a:ea typeface="Arial" charset="0"/>
                <a:cs typeface="Arial" charset="0"/>
              </a:rPr>
              <a:t>Monetary damages:</a:t>
            </a:r>
            <a:r>
              <a:rPr lang="en-US" altLang="x-none" dirty="0">
                <a:ea typeface="Arial" charset="0"/>
                <a:cs typeface="Arial" charset="0"/>
              </a:rPr>
              <a:t> An award of money</a:t>
            </a:r>
          </a:p>
          <a:p>
            <a:r>
              <a:rPr lang="en-US" altLang="x-none" dirty="0">
                <a:ea typeface="Arial" charset="0"/>
                <a:cs typeface="Arial" charset="0"/>
              </a:rPr>
              <a:t>Available to </a:t>
            </a:r>
            <a:r>
              <a:rPr lang="en-US" altLang="x-none" dirty="0" err="1">
                <a:ea typeface="Arial" charset="0"/>
                <a:cs typeface="Arial" charset="0"/>
              </a:rPr>
              <a:t>nonbreaching</a:t>
            </a:r>
            <a:r>
              <a:rPr lang="en-US" altLang="x-none" dirty="0">
                <a:ea typeface="Arial" charset="0"/>
                <a:cs typeface="Arial" charset="0"/>
              </a:rPr>
              <a:t> party upon:</a:t>
            </a:r>
          </a:p>
          <a:p>
            <a:pPr lvl="1"/>
            <a:r>
              <a:rPr lang="en-US" altLang="x-none" dirty="0">
                <a:ea typeface="Arial" charset="0"/>
                <a:cs typeface="Arial" charset="0"/>
              </a:rPr>
              <a:t>Minor breach</a:t>
            </a:r>
          </a:p>
          <a:p>
            <a:pPr lvl="1"/>
            <a:r>
              <a:rPr lang="en-US" altLang="x-none" dirty="0">
                <a:ea typeface="Arial" charset="0"/>
                <a:cs typeface="Arial" charset="0"/>
              </a:rPr>
              <a:t>Material breach</a:t>
            </a:r>
          </a:p>
          <a:p>
            <a:r>
              <a:rPr lang="en-US" altLang="x-none" dirty="0">
                <a:ea typeface="Arial" charset="0"/>
                <a:cs typeface="Arial" charset="0"/>
              </a:rPr>
              <a:t>Types</a:t>
            </a:r>
          </a:p>
          <a:p>
            <a:pPr lvl="1"/>
            <a:r>
              <a:rPr lang="en-US" altLang="x-none" dirty="0">
                <a:ea typeface="Arial" charset="0"/>
                <a:cs typeface="Arial" charset="0"/>
              </a:rPr>
              <a:t>Compensatory damages</a:t>
            </a:r>
          </a:p>
          <a:p>
            <a:pPr lvl="1"/>
            <a:r>
              <a:rPr lang="en-US" altLang="x-none" dirty="0">
                <a:ea typeface="Arial" charset="0"/>
                <a:cs typeface="Arial" charset="0"/>
              </a:rPr>
              <a:t>Consequential damages</a:t>
            </a:r>
          </a:p>
          <a:p>
            <a:pPr lvl="1"/>
            <a:r>
              <a:rPr lang="en-US" altLang="x-none" dirty="0">
                <a:ea typeface="Arial" charset="0"/>
                <a:cs typeface="Arial" charset="0"/>
              </a:rPr>
              <a:t>Liquidated damages</a:t>
            </a:r>
          </a:p>
          <a:p>
            <a:pPr lvl="1"/>
            <a:r>
              <a:rPr lang="en-US" altLang="x-none" dirty="0">
                <a:ea typeface="Arial" charset="0"/>
                <a:cs typeface="Arial" charset="0"/>
              </a:rPr>
              <a:t>Nominal damages</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Compensatory Damages </a:t>
            </a:r>
            <a:r>
              <a:rPr lang="en-US" altLang="x-none" sz="2000" b="0" dirty="0"/>
              <a:t>(1 of 2)</a:t>
            </a:r>
            <a:endParaRPr lang="en-US" sz="2000" b="0" dirty="0"/>
          </a:p>
        </p:txBody>
      </p:sp>
      <p:sp>
        <p:nvSpPr>
          <p:cNvPr id="3" name="Content Placeholder 2"/>
          <p:cNvSpPr>
            <a:spLocks noGrp="1"/>
          </p:cNvSpPr>
          <p:nvPr>
            <p:ph idx="1"/>
          </p:nvPr>
        </p:nvSpPr>
        <p:spPr/>
        <p:txBody>
          <a:bodyPr/>
          <a:lstStyle/>
          <a:p>
            <a:r>
              <a:rPr lang="en-US" altLang="x-none" dirty="0">
                <a:ea typeface="Arial" charset="0"/>
                <a:cs typeface="Arial" charset="0"/>
              </a:rPr>
              <a:t>Award of money intended to compensate a </a:t>
            </a:r>
            <a:r>
              <a:rPr lang="en-US" altLang="x-none" dirty="0" err="1">
                <a:ea typeface="Arial" charset="0"/>
                <a:cs typeface="Arial" charset="0"/>
              </a:rPr>
              <a:t>nonbreaching</a:t>
            </a:r>
            <a:r>
              <a:rPr lang="en-US" altLang="x-none" dirty="0">
                <a:ea typeface="Arial" charset="0"/>
                <a:cs typeface="Arial" charset="0"/>
              </a:rPr>
              <a:t> party for the loss of the bargain</a:t>
            </a:r>
          </a:p>
          <a:p>
            <a:r>
              <a:rPr lang="en-US" altLang="x-none" dirty="0">
                <a:ea typeface="Arial" charset="0"/>
                <a:cs typeface="Arial" charset="0"/>
              </a:rPr>
              <a:t>Purposes</a:t>
            </a:r>
          </a:p>
          <a:p>
            <a:pPr lvl="1"/>
            <a:r>
              <a:rPr lang="en-US" altLang="x-none" dirty="0">
                <a:ea typeface="Arial" charset="0"/>
                <a:cs typeface="Arial" charset="0"/>
              </a:rPr>
              <a:t>To place the </a:t>
            </a:r>
            <a:r>
              <a:rPr lang="en-US" altLang="x-none" dirty="0" err="1">
                <a:ea typeface="Arial" charset="0"/>
                <a:cs typeface="Arial" charset="0"/>
              </a:rPr>
              <a:t>nonbreaching</a:t>
            </a:r>
            <a:r>
              <a:rPr lang="en-US" altLang="x-none" dirty="0">
                <a:ea typeface="Arial" charset="0"/>
                <a:cs typeface="Arial" charset="0"/>
              </a:rPr>
              <a:t> party in the position it would have had if contract had been fully performed</a:t>
            </a:r>
          </a:p>
          <a:p>
            <a:pPr lvl="1"/>
            <a:r>
              <a:rPr lang="en-US" altLang="x-none" dirty="0">
                <a:ea typeface="Arial" charset="0"/>
                <a:cs typeface="Arial" charset="0"/>
              </a:rPr>
              <a:t>Restore benefit of the bargain</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Compensatory Damages </a:t>
            </a:r>
            <a:r>
              <a:rPr lang="en-US" altLang="x-none" sz="2000" b="0" dirty="0"/>
              <a:t>(2 of 2)</a:t>
            </a:r>
            <a:endParaRPr lang="en-US" dirty="0"/>
          </a:p>
        </p:txBody>
      </p:sp>
      <p:sp>
        <p:nvSpPr>
          <p:cNvPr id="3" name="Content Placeholder 2"/>
          <p:cNvSpPr>
            <a:spLocks noGrp="1"/>
          </p:cNvSpPr>
          <p:nvPr>
            <p:ph idx="1"/>
          </p:nvPr>
        </p:nvSpPr>
        <p:spPr/>
        <p:txBody>
          <a:bodyPr/>
          <a:lstStyle/>
          <a:p>
            <a:r>
              <a:rPr lang="en-US" altLang="x-none" dirty="0">
                <a:ea typeface="Arial" charset="0"/>
                <a:cs typeface="Arial" charset="0"/>
              </a:rPr>
              <a:t>Amount awarded depends on:</a:t>
            </a:r>
          </a:p>
          <a:p>
            <a:pPr lvl="1"/>
            <a:r>
              <a:rPr lang="en-US" altLang="x-none" dirty="0">
                <a:ea typeface="Arial" charset="0"/>
                <a:cs typeface="Arial" charset="0"/>
              </a:rPr>
              <a:t>Type of contract</a:t>
            </a:r>
          </a:p>
          <a:p>
            <a:pPr lvl="1"/>
            <a:r>
              <a:rPr lang="en-US" altLang="x-none" dirty="0">
                <a:ea typeface="Arial" charset="0"/>
                <a:cs typeface="Arial" charset="0"/>
              </a:rPr>
              <a:t>Party that breached the contract</a:t>
            </a:r>
          </a:p>
          <a:p>
            <a:r>
              <a:rPr lang="en-US" altLang="x-none" dirty="0">
                <a:ea typeface="Arial" charset="0"/>
                <a:cs typeface="Arial" charset="0"/>
              </a:rPr>
              <a:t>Contracts where compensatory damages are applied:</a:t>
            </a:r>
          </a:p>
          <a:p>
            <a:pPr lvl="1"/>
            <a:r>
              <a:rPr lang="en-US" altLang="x-none" dirty="0">
                <a:ea typeface="Arial" charset="0"/>
                <a:cs typeface="Arial" charset="0"/>
              </a:rPr>
              <a:t>Sale of goods</a:t>
            </a:r>
          </a:p>
          <a:p>
            <a:pPr lvl="1"/>
            <a:r>
              <a:rPr lang="en-US" altLang="x-none" dirty="0">
                <a:ea typeface="Arial" charset="0"/>
                <a:cs typeface="Arial" charset="0"/>
              </a:rPr>
              <a:t>Construction contracts</a:t>
            </a:r>
          </a:p>
          <a:p>
            <a:pPr lvl="1"/>
            <a:r>
              <a:rPr lang="en-US" altLang="x-none" dirty="0">
                <a:ea typeface="Arial" charset="0"/>
                <a:cs typeface="Arial" charset="0"/>
              </a:rPr>
              <a:t>Employment contracts</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Consequential Damages</a:t>
            </a:r>
            <a:endParaRPr lang="en-US" dirty="0"/>
          </a:p>
        </p:txBody>
      </p:sp>
      <p:sp>
        <p:nvSpPr>
          <p:cNvPr id="3" name="Content Placeholder 2"/>
          <p:cNvSpPr>
            <a:spLocks noGrp="1"/>
          </p:cNvSpPr>
          <p:nvPr>
            <p:ph idx="1"/>
          </p:nvPr>
        </p:nvSpPr>
        <p:spPr/>
        <p:txBody>
          <a:bodyPr/>
          <a:lstStyle/>
          <a:p>
            <a:r>
              <a:rPr lang="en-US" altLang="x-none" dirty="0">
                <a:ea typeface="Arial" charset="0"/>
                <a:cs typeface="Arial" charset="0"/>
              </a:rPr>
              <a:t>Foreseeable damages that arise from circumstances outside the contract</a:t>
            </a:r>
          </a:p>
          <a:p>
            <a:r>
              <a:rPr lang="en-US" altLang="x-none" dirty="0">
                <a:ea typeface="Arial" charset="0"/>
                <a:cs typeface="Arial" charset="0"/>
              </a:rPr>
              <a:t>Can be disclaimed in a sales or license agreement</a:t>
            </a:r>
          </a:p>
          <a:p>
            <a:pPr lvl="1"/>
            <a:r>
              <a:rPr lang="en-US" altLang="x-none" dirty="0">
                <a:ea typeface="Arial" charset="0"/>
                <a:cs typeface="Arial" charset="0"/>
              </a:rPr>
              <a:t>The breaching party is not responsible to pay disclaimed consequential damages</a:t>
            </a:r>
          </a:p>
          <a:p>
            <a:pPr lvl="1"/>
            <a:r>
              <a:rPr lang="en-US" altLang="x-none" dirty="0">
                <a:ea typeface="Arial" charset="0"/>
                <a:cs typeface="Arial" charset="0"/>
              </a:rPr>
              <a:t>Disclaimer of consequential damages is mostly lawful</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Nominal Damages</a:t>
            </a:r>
            <a:endParaRPr lang="en-US" dirty="0"/>
          </a:p>
        </p:txBody>
      </p:sp>
      <p:sp>
        <p:nvSpPr>
          <p:cNvPr id="3" name="Content Placeholder 2"/>
          <p:cNvSpPr>
            <a:spLocks noGrp="1"/>
          </p:cNvSpPr>
          <p:nvPr>
            <p:ph idx="1"/>
          </p:nvPr>
        </p:nvSpPr>
        <p:spPr/>
        <p:txBody>
          <a:bodyPr/>
          <a:lstStyle/>
          <a:p>
            <a:r>
              <a:rPr lang="en-US" altLang="x-none" dirty="0">
                <a:ea typeface="ＭＳ Ｐゴシック" charset="-128"/>
              </a:rPr>
              <a:t>Damages awarded when the non-breaching party sues the breaching party </a:t>
            </a:r>
          </a:p>
          <a:p>
            <a:pPr lvl="1"/>
            <a:r>
              <a:rPr lang="en-US" altLang="x-none" dirty="0">
                <a:ea typeface="ＭＳ Ｐゴシック" charset="-128"/>
              </a:rPr>
              <a:t>Even though no financial loss has resulted from the breach</a:t>
            </a:r>
          </a:p>
          <a:p>
            <a:r>
              <a:rPr lang="en-US" altLang="x-none" dirty="0">
                <a:ea typeface="ＭＳ Ｐゴシック" charset="-128"/>
              </a:rPr>
              <a:t>Usually awarded in a small amount, such as one dollar</a:t>
            </a:r>
          </a:p>
          <a:p>
            <a:r>
              <a:rPr lang="en-US" altLang="x-none" dirty="0">
                <a:ea typeface="ＭＳ Ｐゴシック" charset="-128"/>
              </a:rPr>
              <a:t>Cases involving nominal damages are usually brought on principle</a:t>
            </a:r>
          </a:p>
          <a:p>
            <a:r>
              <a:rPr lang="en-US" altLang="x-none" dirty="0">
                <a:ea typeface="ＭＳ Ｐゴシック" charset="-128"/>
              </a:rPr>
              <a:t>Disfavored by most courts</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Mitigation of Damages</a:t>
            </a:r>
            <a:endParaRPr lang="en-US" dirty="0"/>
          </a:p>
        </p:txBody>
      </p:sp>
      <p:sp>
        <p:nvSpPr>
          <p:cNvPr id="3" name="Content Placeholder 2"/>
          <p:cNvSpPr>
            <a:spLocks noGrp="1"/>
          </p:cNvSpPr>
          <p:nvPr>
            <p:ph idx="1"/>
          </p:nvPr>
        </p:nvSpPr>
        <p:spPr/>
        <p:txBody>
          <a:bodyPr/>
          <a:lstStyle/>
          <a:p>
            <a:r>
              <a:rPr lang="en-US" altLang="x-none" dirty="0" err="1">
                <a:ea typeface="Arial" charset="0"/>
                <a:cs typeface="Arial" charset="0"/>
              </a:rPr>
              <a:t>Nonbreaching</a:t>
            </a:r>
            <a:r>
              <a:rPr lang="en-US" altLang="x-none" dirty="0">
                <a:ea typeface="Arial" charset="0"/>
                <a:cs typeface="Arial" charset="0"/>
              </a:rPr>
              <a:t> party has a duty to avoid or reduce damages caused by a breach of contract</a:t>
            </a:r>
          </a:p>
          <a:p>
            <a:r>
              <a:rPr lang="en-US" altLang="x-none" dirty="0">
                <a:ea typeface="Arial" charset="0"/>
                <a:cs typeface="Arial" charset="0"/>
              </a:rPr>
              <a:t>Extent of mitigation depends on the type of contract</a:t>
            </a:r>
          </a:p>
          <a:p>
            <a:r>
              <a:rPr lang="en-US" altLang="x-none" dirty="0">
                <a:ea typeface="Arial" charset="0"/>
                <a:cs typeface="Arial" charset="0"/>
              </a:rPr>
              <a:t>If an employer breaches an employment contract, the employee:</a:t>
            </a:r>
          </a:p>
          <a:p>
            <a:pPr lvl="1"/>
            <a:r>
              <a:rPr lang="en-US" altLang="x-none" dirty="0">
                <a:ea typeface="Arial" charset="0"/>
                <a:cs typeface="Arial" charset="0"/>
              </a:rPr>
              <a:t>Must try to mitigate damages</a:t>
            </a:r>
          </a:p>
          <a:p>
            <a:pPr lvl="1"/>
            <a:r>
              <a:rPr lang="en-US" altLang="x-none" dirty="0">
                <a:ea typeface="Arial" charset="0"/>
                <a:cs typeface="Arial" charset="0"/>
              </a:rPr>
              <a:t>Should try to find substitute employment</a:t>
            </a:r>
          </a:p>
          <a:p>
            <a:pPr lvl="1"/>
            <a:r>
              <a:rPr lang="en-US" altLang="x-none" dirty="0">
                <a:ea typeface="Arial" charset="0"/>
                <a:cs typeface="Arial" charset="0"/>
              </a:rPr>
              <a:t>Can accept only comparable employment</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Liquidated Damages</a:t>
            </a:r>
            <a:endParaRPr lang="en-US" dirty="0"/>
          </a:p>
        </p:txBody>
      </p:sp>
      <p:sp>
        <p:nvSpPr>
          <p:cNvPr id="3" name="Content Placeholder 2"/>
          <p:cNvSpPr>
            <a:spLocks noGrp="1"/>
          </p:cNvSpPr>
          <p:nvPr>
            <p:ph idx="1"/>
          </p:nvPr>
        </p:nvSpPr>
        <p:spPr/>
        <p:txBody>
          <a:bodyPr/>
          <a:lstStyle/>
          <a:p>
            <a:r>
              <a:rPr lang="en-US" altLang="x-none" dirty="0">
                <a:ea typeface="Arial" charset="0"/>
                <a:cs typeface="Arial" charset="0"/>
              </a:rPr>
              <a:t>Parties agree in advance that certain damages will be available if contract is breached</a:t>
            </a:r>
          </a:p>
          <a:p>
            <a:pPr lvl="1"/>
            <a:r>
              <a:rPr lang="en-US" altLang="x-none" dirty="0">
                <a:ea typeface="Arial" charset="0"/>
                <a:cs typeface="Arial" charset="0"/>
              </a:rPr>
              <a:t>Actual damages must be difficult or impracticable to determine</a:t>
            </a:r>
          </a:p>
          <a:p>
            <a:pPr lvl="1"/>
            <a:r>
              <a:rPr lang="en-US" altLang="x-none" dirty="0">
                <a:ea typeface="Arial" charset="0"/>
                <a:cs typeface="Arial" charset="0"/>
              </a:rPr>
              <a:t>Liquidated amount must be reasonable in the circumstances</a:t>
            </a:r>
          </a:p>
          <a:p>
            <a:r>
              <a:rPr lang="en-US" altLang="x-none" dirty="0">
                <a:ea typeface="Arial" charset="0"/>
                <a:cs typeface="Arial" charset="0"/>
              </a:rPr>
              <a:t>Considered a penalty if actual damages can be determined in advance</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Case 16.1: Liquidated Damages</a:t>
            </a:r>
            <a:endParaRPr lang="en-US" dirty="0"/>
          </a:p>
        </p:txBody>
      </p:sp>
      <p:sp>
        <p:nvSpPr>
          <p:cNvPr id="3" name="Content Placeholder 2"/>
          <p:cNvSpPr>
            <a:spLocks noGrp="1"/>
          </p:cNvSpPr>
          <p:nvPr>
            <p:ph idx="1"/>
          </p:nvPr>
        </p:nvSpPr>
        <p:spPr/>
        <p:txBody>
          <a:bodyPr/>
          <a:lstStyle/>
          <a:p>
            <a:pPr>
              <a:defRPr/>
            </a:pPr>
            <a:r>
              <a:rPr lang="en-IN" dirty="0"/>
              <a:t>Case</a:t>
            </a:r>
          </a:p>
          <a:p>
            <a:pPr lvl="1">
              <a:defRPr/>
            </a:pPr>
            <a:r>
              <a:rPr lang="en-IN" dirty="0"/>
              <a:t>Burke v. 401 N. Wabash Venture, LLC</a:t>
            </a:r>
          </a:p>
          <a:p>
            <a:pPr lvl="1">
              <a:defRPr/>
            </a:pPr>
            <a:r>
              <a:rPr lang="en-IN" dirty="0"/>
              <a:t>716 F.3d 432, 2013 U.S. App. Lexis 11047 (2013)</a:t>
            </a:r>
          </a:p>
          <a:p>
            <a:pPr lvl="1">
              <a:defRPr/>
            </a:pPr>
            <a:r>
              <a:rPr lang="en-IN" dirty="0"/>
              <a:t>United States Court of Appeals for the Seventh Circuit</a:t>
            </a:r>
          </a:p>
          <a:p>
            <a:pPr marL="256032" lvl="1" indent="-256032">
              <a:spcBef>
                <a:spcPts val="1500"/>
              </a:spcBef>
              <a:buFont typeface="Arial" pitchFamily="34" charset="0"/>
              <a:buChar char="•"/>
              <a:defRPr/>
            </a:pPr>
            <a:r>
              <a:rPr lang="en-IN" dirty="0"/>
              <a:t>Issue</a:t>
            </a:r>
          </a:p>
          <a:p>
            <a:pPr lvl="1">
              <a:defRPr/>
            </a:pPr>
            <a:r>
              <a:rPr lang="en-IN" dirty="0"/>
              <a:t>Is the liquidated damages clause enforceable?</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Rescission and Restitution </a:t>
            </a:r>
            <a:r>
              <a:rPr lang="en-US" altLang="x-none" sz="2000" b="0" dirty="0"/>
              <a:t>(1 of 2)</a:t>
            </a:r>
            <a:endParaRPr lang="en-US" sz="2000" b="0" dirty="0"/>
          </a:p>
        </p:txBody>
      </p:sp>
      <p:sp>
        <p:nvSpPr>
          <p:cNvPr id="3" name="Content Placeholder 2"/>
          <p:cNvSpPr>
            <a:spLocks noGrp="1"/>
          </p:cNvSpPr>
          <p:nvPr>
            <p:ph idx="1"/>
          </p:nvPr>
        </p:nvSpPr>
        <p:spPr/>
        <p:txBody>
          <a:bodyPr/>
          <a:lstStyle/>
          <a:p>
            <a:r>
              <a:rPr lang="en-US" altLang="x-none" b="1" dirty="0">
                <a:ea typeface="Arial" charset="0"/>
                <a:cs typeface="Arial" charset="0"/>
              </a:rPr>
              <a:t>Rescission:</a:t>
            </a:r>
            <a:r>
              <a:rPr lang="en-US" altLang="x-none" dirty="0">
                <a:ea typeface="Arial" charset="0"/>
                <a:cs typeface="Arial" charset="0"/>
              </a:rPr>
              <a:t> An action to undo a contract</a:t>
            </a:r>
          </a:p>
          <a:p>
            <a:r>
              <a:rPr lang="en-US" altLang="x-none" dirty="0">
                <a:ea typeface="Arial" charset="0"/>
                <a:cs typeface="Arial" charset="0"/>
              </a:rPr>
              <a:t>Available if there has been:</a:t>
            </a:r>
          </a:p>
          <a:p>
            <a:pPr lvl="1"/>
            <a:r>
              <a:rPr lang="en-US" altLang="x-none" dirty="0">
                <a:ea typeface="Arial" charset="0"/>
                <a:cs typeface="Arial" charset="0"/>
              </a:rPr>
              <a:t>A material breach of contract</a:t>
            </a:r>
          </a:p>
          <a:p>
            <a:pPr lvl="1"/>
            <a:r>
              <a:rPr lang="en-US" altLang="x-none" dirty="0">
                <a:ea typeface="Arial" charset="0"/>
                <a:cs typeface="Arial" charset="0"/>
              </a:rPr>
              <a:t>Fraud </a:t>
            </a:r>
          </a:p>
          <a:p>
            <a:pPr lvl="1"/>
            <a:r>
              <a:rPr lang="en-US" altLang="x-none" dirty="0">
                <a:ea typeface="Arial" charset="0"/>
                <a:cs typeface="Arial" charset="0"/>
              </a:rPr>
              <a:t>Duress</a:t>
            </a:r>
          </a:p>
          <a:p>
            <a:pPr lvl="1"/>
            <a:r>
              <a:rPr lang="en-US" altLang="x-none" dirty="0">
                <a:ea typeface="Arial" charset="0"/>
                <a:cs typeface="Arial" charset="0"/>
              </a:rPr>
              <a:t>Undue influence</a:t>
            </a:r>
          </a:p>
          <a:p>
            <a:pPr lvl="1"/>
            <a:r>
              <a:rPr lang="en-US" altLang="x-none" dirty="0">
                <a:ea typeface="Arial" charset="0"/>
                <a:cs typeface="Arial" charset="0"/>
              </a:rPr>
              <a:t>Mistake</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Learning Objectives </a:t>
            </a:r>
            <a:r>
              <a:rPr lang="en-US" altLang="x-none" sz="2000" b="0" dirty="0"/>
              <a:t>(1 of 3)</a:t>
            </a:r>
            <a:endParaRPr lang="en-US" sz="2000" b="0" dirty="0"/>
          </a:p>
        </p:txBody>
      </p:sp>
      <p:sp>
        <p:nvSpPr>
          <p:cNvPr id="3" name="Content Placeholder 2"/>
          <p:cNvSpPr>
            <a:spLocks noGrp="1"/>
          </p:cNvSpPr>
          <p:nvPr>
            <p:ph idx="1"/>
          </p:nvPr>
        </p:nvSpPr>
        <p:spPr/>
        <p:txBody>
          <a:bodyPr/>
          <a:lstStyle/>
          <a:p>
            <a:pPr marL="822960" indent="-822960">
              <a:buSzPct val="100000"/>
              <a:buNone/>
            </a:pPr>
            <a:r>
              <a:rPr lang="en-US" altLang="x-none" dirty="0">
                <a:solidFill>
                  <a:schemeClr val="bg2"/>
                </a:solidFill>
                <a:ea typeface="ＭＳ Ｐゴシック" charset="-128"/>
              </a:rPr>
              <a:t>16.1	</a:t>
            </a:r>
            <a:r>
              <a:rPr lang="en-US" altLang="x-none" dirty="0">
                <a:ea typeface="Arial" charset="0"/>
                <a:cs typeface="Arial" charset="0"/>
              </a:rPr>
              <a:t>Describe complete, substantial, and inferior performance of contractual duties.</a:t>
            </a:r>
          </a:p>
          <a:p>
            <a:pPr marL="822960" indent="-822960">
              <a:buSzPct val="100000"/>
              <a:buNone/>
            </a:pPr>
            <a:r>
              <a:rPr lang="en-US" altLang="x-none" dirty="0">
                <a:solidFill>
                  <a:schemeClr val="bg2"/>
                </a:solidFill>
                <a:ea typeface="ＭＳ Ｐゴシック" charset="-128"/>
              </a:rPr>
              <a:t>16.2	</a:t>
            </a:r>
            <a:r>
              <a:rPr lang="en-US" altLang="x-none" dirty="0">
                <a:ea typeface="Arial" charset="0"/>
                <a:cs typeface="Arial" charset="0"/>
              </a:rPr>
              <a:t>Describe the monetary damages that can be awarded when there is a breach of contract.</a:t>
            </a:r>
          </a:p>
          <a:p>
            <a:pPr marL="822960" indent="-822960">
              <a:buSzPct val="100000"/>
              <a:buNone/>
            </a:pPr>
            <a:r>
              <a:rPr lang="en-US" altLang="x-none" dirty="0">
                <a:solidFill>
                  <a:schemeClr val="bg2"/>
                </a:solidFill>
                <a:ea typeface="ＭＳ Ｐゴシック" charset="-128"/>
              </a:rPr>
              <a:t>16.3	</a:t>
            </a:r>
            <a:r>
              <a:rPr lang="en-US" altLang="x-none" dirty="0">
                <a:ea typeface="Arial" charset="0"/>
                <a:cs typeface="Arial" charset="0"/>
              </a:rPr>
              <a:t>Define </a:t>
            </a:r>
            <a:r>
              <a:rPr lang="en-US" altLang="x-none" i="1" dirty="0">
                <a:ea typeface="Arial" charset="0"/>
                <a:cs typeface="Arial" charset="0"/>
              </a:rPr>
              <a:t>compensatory damages</a:t>
            </a:r>
            <a:r>
              <a:rPr lang="en-US" altLang="x-none" dirty="0">
                <a:ea typeface="Arial" charset="0"/>
                <a:cs typeface="Arial" charset="0"/>
              </a:rPr>
              <a:t> and describe when they can be awarded.</a:t>
            </a:r>
          </a:p>
          <a:p>
            <a:pPr marL="822960" indent="-822960">
              <a:buSzPct val="100000"/>
              <a:buNone/>
            </a:pPr>
            <a:r>
              <a:rPr lang="en-US" altLang="x-none" dirty="0">
                <a:solidFill>
                  <a:schemeClr val="bg2"/>
                </a:solidFill>
                <a:ea typeface="ＭＳ Ｐゴシック" charset="-128"/>
              </a:rPr>
              <a:t>16.4	</a:t>
            </a:r>
            <a:r>
              <a:rPr lang="en-US" altLang="x-none" dirty="0">
                <a:ea typeface="Arial" charset="0"/>
                <a:cs typeface="Arial" charset="0"/>
              </a:rPr>
              <a:t>Define </a:t>
            </a:r>
            <a:r>
              <a:rPr lang="en-US" altLang="x-none" i="1" dirty="0">
                <a:ea typeface="Arial" charset="0"/>
                <a:cs typeface="Arial" charset="0"/>
              </a:rPr>
              <a:t>consequential damages </a:t>
            </a:r>
            <a:r>
              <a:rPr lang="en-US" altLang="x-none" dirty="0">
                <a:ea typeface="Arial" charset="0"/>
                <a:cs typeface="Arial" charset="0"/>
              </a:rPr>
              <a:t>and describe when they can be awarded.</a:t>
            </a:r>
          </a:p>
        </p:txBody>
      </p:sp>
    </p:spTree>
    <p:extLst>
      <p:ext uri="{BB962C8B-B14F-4D97-AF65-F5344CB8AC3E}">
        <p14:creationId xmlns:p14="http://schemas.microsoft.com/office/powerpoint/2010/main" val="46804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Rescission and Restitution </a:t>
            </a:r>
            <a:r>
              <a:rPr lang="en-US" altLang="x-none" sz="2000" b="0" dirty="0"/>
              <a:t>(2 of 2)</a:t>
            </a:r>
            <a:endParaRPr lang="en-US" dirty="0"/>
          </a:p>
        </p:txBody>
      </p:sp>
      <p:sp>
        <p:nvSpPr>
          <p:cNvPr id="3" name="Content Placeholder 2"/>
          <p:cNvSpPr>
            <a:spLocks noGrp="1"/>
          </p:cNvSpPr>
          <p:nvPr>
            <p:ph idx="1"/>
          </p:nvPr>
        </p:nvSpPr>
        <p:spPr/>
        <p:txBody>
          <a:bodyPr/>
          <a:lstStyle/>
          <a:p>
            <a:r>
              <a:rPr lang="en-US" altLang="x-none" b="1" dirty="0">
                <a:ea typeface="Arial" charset="0"/>
                <a:cs typeface="Arial" charset="0"/>
              </a:rPr>
              <a:t>Restitution:</a:t>
            </a:r>
            <a:r>
              <a:rPr lang="en-US" altLang="x-none" dirty="0">
                <a:ea typeface="Arial" charset="0"/>
                <a:cs typeface="Arial" charset="0"/>
              </a:rPr>
              <a:t> The return of goods or property received from the other party to rescind a contract</a:t>
            </a:r>
          </a:p>
          <a:p>
            <a:r>
              <a:rPr lang="en-US" altLang="x-none" dirty="0">
                <a:ea typeface="Arial" charset="0"/>
                <a:cs typeface="Arial" charset="0"/>
              </a:rPr>
              <a:t>If the actual goods or property are not available, a cash equivalent must be made</a:t>
            </a:r>
          </a:p>
          <a:p>
            <a:r>
              <a:rPr lang="en-US" altLang="x-none" dirty="0">
                <a:ea typeface="Arial" charset="0"/>
                <a:cs typeface="Arial" charset="0"/>
              </a:rPr>
              <a:t>Adequate notice must be given</a:t>
            </a:r>
          </a:p>
          <a:p>
            <a:r>
              <a:rPr lang="en-US" altLang="x-none" dirty="0">
                <a:ea typeface="Arial" charset="0"/>
                <a:cs typeface="Arial" charset="0"/>
              </a:rPr>
              <a:t>Rescission and restitution restore the parties to the positions they occupied prior to the contract</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Equitable Remedies </a:t>
            </a:r>
            <a:r>
              <a:rPr lang="en-US" altLang="x-none" sz="2000" b="0" dirty="0"/>
              <a:t>(1 of 2)</a:t>
            </a:r>
            <a:endParaRPr lang="en-US" sz="2000" b="0" dirty="0"/>
          </a:p>
        </p:txBody>
      </p:sp>
      <p:sp>
        <p:nvSpPr>
          <p:cNvPr id="3" name="Content Placeholder 2"/>
          <p:cNvSpPr>
            <a:spLocks noGrp="1"/>
          </p:cNvSpPr>
          <p:nvPr>
            <p:ph idx="1"/>
          </p:nvPr>
        </p:nvSpPr>
        <p:spPr/>
        <p:txBody>
          <a:bodyPr/>
          <a:lstStyle/>
          <a:p>
            <a:r>
              <a:rPr lang="en-US" altLang="x-none" dirty="0">
                <a:ea typeface="Arial" charset="0"/>
                <a:cs typeface="Arial" charset="0"/>
              </a:rPr>
              <a:t>Remedy available if there has been a breach of contract that cannot be adequately compensated through a legal remedy </a:t>
            </a:r>
          </a:p>
          <a:p>
            <a:r>
              <a:rPr lang="en-US" altLang="x-none" dirty="0">
                <a:ea typeface="Arial" charset="0"/>
                <a:cs typeface="Arial" charset="0"/>
              </a:rPr>
              <a:t>Also available to prevent unjust enrichment</a:t>
            </a:r>
          </a:p>
          <a:p>
            <a:r>
              <a:rPr lang="en-US" altLang="x-none" dirty="0">
                <a:ea typeface="Arial" charset="0"/>
                <a:cs typeface="Arial" charset="0"/>
              </a:rPr>
              <a:t>Types</a:t>
            </a:r>
          </a:p>
          <a:p>
            <a:pPr lvl="1"/>
            <a:r>
              <a:rPr lang="en-US" altLang="x-none" dirty="0">
                <a:ea typeface="Arial" charset="0"/>
                <a:cs typeface="Arial" charset="0"/>
              </a:rPr>
              <a:t>Specific performance</a:t>
            </a:r>
          </a:p>
          <a:p>
            <a:pPr lvl="1"/>
            <a:r>
              <a:rPr lang="en-US" altLang="x-none" dirty="0">
                <a:ea typeface="Arial" charset="0"/>
                <a:cs typeface="Arial" charset="0"/>
              </a:rPr>
              <a:t>Reformation</a:t>
            </a:r>
          </a:p>
          <a:p>
            <a:pPr lvl="1"/>
            <a:r>
              <a:rPr lang="en-US" altLang="x-none" dirty="0">
                <a:ea typeface="Arial" charset="0"/>
                <a:cs typeface="Arial" charset="0"/>
              </a:rPr>
              <a:t>Injunction</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Equitable Remedies </a:t>
            </a:r>
            <a:r>
              <a:rPr lang="en-US" altLang="x-none" sz="2000" b="0" dirty="0"/>
              <a:t>(2 of 2)</a:t>
            </a:r>
            <a:endParaRPr lang="en-US" dirty="0"/>
          </a:p>
        </p:txBody>
      </p:sp>
      <p:sp>
        <p:nvSpPr>
          <p:cNvPr id="3" name="Content Placeholder 2"/>
          <p:cNvSpPr>
            <a:spLocks noGrp="1"/>
          </p:cNvSpPr>
          <p:nvPr>
            <p:ph idx="1"/>
          </p:nvPr>
        </p:nvSpPr>
        <p:spPr/>
        <p:txBody>
          <a:bodyPr/>
          <a:lstStyle/>
          <a:p>
            <a:r>
              <a:rPr lang="en-US" altLang="x-none" b="1" dirty="0">
                <a:ea typeface="ＭＳ Ｐゴシック" charset="-128"/>
              </a:rPr>
              <a:t>Specific performance:</a:t>
            </a:r>
            <a:r>
              <a:rPr lang="en-US" altLang="x-none" dirty="0">
                <a:ea typeface="ＭＳ Ｐゴシック" charset="-128"/>
              </a:rPr>
              <a:t> Remedy that orders the breaching party to perform the acts promised in the contract</a:t>
            </a:r>
          </a:p>
          <a:p>
            <a:r>
              <a:rPr lang="en-US" altLang="x-none" b="1" dirty="0">
                <a:ea typeface="ＭＳ Ｐゴシック" charset="-128"/>
              </a:rPr>
              <a:t>Reformation:</a:t>
            </a:r>
            <a:r>
              <a:rPr lang="en-US" altLang="x-none" dirty="0">
                <a:ea typeface="ＭＳ Ｐゴシック" charset="-128"/>
              </a:rPr>
              <a:t> Equitable doctrine permitting the court to rewrite a contract to express the parties</a:t>
            </a:r>
            <a:r>
              <a:rPr lang="en-US" altLang="en-US" dirty="0">
                <a:ea typeface="ＭＳ Ｐゴシック" charset="-128"/>
              </a:rPr>
              <a:t>’</a:t>
            </a:r>
            <a:r>
              <a:rPr lang="en-US" altLang="x-none" dirty="0">
                <a:ea typeface="ＭＳ Ｐゴシック" charset="-128"/>
              </a:rPr>
              <a:t> true intentions</a:t>
            </a:r>
          </a:p>
          <a:p>
            <a:r>
              <a:rPr lang="en-US" altLang="x-none" b="1" dirty="0">
                <a:ea typeface="ＭＳ Ｐゴシック" charset="-128"/>
              </a:rPr>
              <a:t>Injunction:</a:t>
            </a:r>
            <a:r>
              <a:rPr lang="en-US" altLang="x-none" dirty="0">
                <a:ea typeface="ＭＳ Ｐゴシック" charset="-128"/>
              </a:rPr>
              <a:t> A court order that prohibits a person from doing a certain act</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Case 16.2: Specific Performance</a:t>
            </a:r>
            <a:endParaRPr lang="en-US" dirty="0"/>
          </a:p>
        </p:txBody>
      </p:sp>
      <p:sp>
        <p:nvSpPr>
          <p:cNvPr id="3" name="Content Placeholder 2"/>
          <p:cNvSpPr>
            <a:spLocks noGrp="1"/>
          </p:cNvSpPr>
          <p:nvPr>
            <p:ph idx="1"/>
          </p:nvPr>
        </p:nvSpPr>
        <p:spPr/>
        <p:txBody>
          <a:bodyPr/>
          <a:lstStyle/>
          <a:p>
            <a:r>
              <a:rPr lang="en-US" altLang="x-none" dirty="0">
                <a:ea typeface="Arial" charset="0"/>
                <a:cs typeface="Arial" charset="0"/>
              </a:rPr>
              <a:t>Case</a:t>
            </a:r>
          </a:p>
          <a:p>
            <a:pPr lvl="1"/>
            <a:r>
              <a:rPr lang="en-US" altLang="x-none" dirty="0">
                <a:ea typeface="Arial" charset="0"/>
                <a:cs typeface="Arial" charset="0"/>
              </a:rPr>
              <a:t>Alba v. Kaufmann</a:t>
            </a:r>
          </a:p>
          <a:p>
            <a:pPr lvl="1"/>
            <a:r>
              <a:rPr lang="en-US" altLang="x-none" dirty="0">
                <a:ea typeface="Arial" charset="0"/>
                <a:cs typeface="Arial" charset="0"/>
              </a:rPr>
              <a:t>27 A.D.3d 816, 810 N.Y.S.2d 539, Web 2006 N.Y. App. Div. Lexis 2321 (2006)</a:t>
            </a:r>
          </a:p>
          <a:p>
            <a:pPr lvl="1"/>
            <a:r>
              <a:rPr lang="en-US" altLang="x-none" dirty="0">
                <a:ea typeface="Arial" charset="0"/>
                <a:cs typeface="Arial" charset="0"/>
              </a:rPr>
              <a:t>Supreme Court of New York, Appellate Division</a:t>
            </a:r>
          </a:p>
          <a:p>
            <a:r>
              <a:rPr lang="en-US" altLang="x-none" dirty="0">
                <a:ea typeface="Arial" charset="0"/>
                <a:cs typeface="Arial" charset="0"/>
              </a:rPr>
              <a:t>Issue</a:t>
            </a:r>
          </a:p>
          <a:p>
            <a:pPr lvl="1"/>
            <a:r>
              <a:rPr lang="en-US" altLang="x-none" dirty="0">
                <a:ea typeface="Arial" charset="0"/>
                <a:cs typeface="Arial" charset="0"/>
              </a:rPr>
              <a:t>Is an order of specific performance of the real estate contract warranted in this case?</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Arbitration of Contract Disputes</a:t>
            </a:r>
            <a:endParaRPr lang="en-US" dirty="0"/>
          </a:p>
        </p:txBody>
      </p:sp>
      <p:sp>
        <p:nvSpPr>
          <p:cNvPr id="3" name="Content Placeholder 2"/>
          <p:cNvSpPr>
            <a:spLocks noGrp="1"/>
          </p:cNvSpPr>
          <p:nvPr>
            <p:ph idx="1"/>
          </p:nvPr>
        </p:nvSpPr>
        <p:spPr/>
        <p:txBody>
          <a:bodyPr/>
          <a:lstStyle/>
          <a:p>
            <a:r>
              <a:rPr lang="en-US" altLang="x-none" b="1" dirty="0">
                <a:ea typeface="Arial" charset="0"/>
                <a:cs typeface="Arial" charset="0"/>
              </a:rPr>
              <a:t>Arbitration:</a:t>
            </a:r>
            <a:r>
              <a:rPr lang="en-US" altLang="x-none" dirty="0">
                <a:ea typeface="Arial" charset="0"/>
                <a:cs typeface="Arial" charset="0"/>
              </a:rPr>
              <a:t> A </a:t>
            </a:r>
            <a:r>
              <a:rPr lang="en-US" altLang="x-none" dirty="0" err="1">
                <a:ea typeface="Arial" charset="0"/>
                <a:cs typeface="Arial" charset="0"/>
              </a:rPr>
              <a:t>nonjudicial</a:t>
            </a:r>
            <a:r>
              <a:rPr lang="en-US" altLang="x-none" dirty="0">
                <a:ea typeface="Arial" charset="0"/>
                <a:cs typeface="Arial" charset="0"/>
              </a:rPr>
              <a:t>, private resolution of a contract dispute</a:t>
            </a:r>
          </a:p>
          <a:p>
            <a:r>
              <a:rPr lang="en-US" altLang="x-none" dirty="0">
                <a:ea typeface="Arial" charset="0"/>
                <a:cs typeface="Arial" charset="0"/>
              </a:rPr>
              <a:t>Arbitration agreements stipulate binding arbitration</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Case 16.3: Arbitration of a Contract Dispute</a:t>
            </a:r>
            <a:endParaRPr lang="en-US" dirty="0"/>
          </a:p>
        </p:txBody>
      </p:sp>
      <p:sp>
        <p:nvSpPr>
          <p:cNvPr id="3" name="Content Placeholder 2"/>
          <p:cNvSpPr>
            <a:spLocks noGrp="1"/>
          </p:cNvSpPr>
          <p:nvPr>
            <p:ph idx="1"/>
          </p:nvPr>
        </p:nvSpPr>
        <p:spPr/>
        <p:txBody>
          <a:bodyPr/>
          <a:lstStyle/>
          <a:p>
            <a:r>
              <a:rPr lang="en-US" altLang="x-none" dirty="0">
                <a:ea typeface="ＭＳ Ｐゴシック" charset="-128"/>
              </a:rPr>
              <a:t>Case</a:t>
            </a:r>
          </a:p>
          <a:p>
            <a:pPr lvl="1"/>
            <a:r>
              <a:rPr lang="en-US" altLang="x-none" dirty="0" err="1">
                <a:ea typeface="ＭＳ Ｐゴシック" charset="-128"/>
              </a:rPr>
              <a:t>Mance</a:t>
            </a:r>
            <a:r>
              <a:rPr lang="en-US" altLang="x-none" dirty="0">
                <a:ea typeface="ＭＳ Ｐゴシック" charset="-128"/>
              </a:rPr>
              <a:t> v. Mercedes-Benz USA</a:t>
            </a:r>
          </a:p>
          <a:p>
            <a:pPr lvl="1"/>
            <a:r>
              <a:rPr lang="en-US" altLang="x-none" dirty="0">
                <a:ea typeface="ＭＳ Ｐゴシック" charset="-128"/>
              </a:rPr>
              <a:t>901 F.Supp.2d 1147, 2012 U.S. Dist. Lexis 140778 (2012)</a:t>
            </a:r>
          </a:p>
          <a:p>
            <a:pPr lvl="1"/>
            <a:r>
              <a:rPr lang="en-US" altLang="x-none" dirty="0">
                <a:ea typeface="ＭＳ Ｐゴシック" charset="-128"/>
              </a:rPr>
              <a:t>United States District Court for the Northern District of California</a:t>
            </a:r>
          </a:p>
          <a:p>
            <a:r>
              <a:rPr lang="en-US" altLang="x-none" dirty="0">
                <a:ea typeface="ＭＳ Ｐゴシック" charset="-128"/>
              </a:rPr>
              <a:t>Issue</a:t>
            </a:r>
          </a:p>
          <a:p>
            <a:pPr lvl="1"/>
            <a:r>
              <a:rPr lang="en-US" altLang="x-none" dirty="0">
                <a:ea typeface="ＭＳ Ｐゴシック" charset="-128"/>
              </a:rPr>
              <a:t>Is the arbitration clause enforceable?</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Torts Associated with Contracts </a:t>
            </a:r>
            <a:r>
              <a:rPr lang="en-US" altLang="x-none" sz="2000" b="0" dirty="0"/>
              <a:t>(1 of 2)</a:t>
            </a:r>
            <a:endParaRPr lang="en-US" sz="2000" b="0" dirty="0"/>
          </a:p>
        </p:txBody>
      </p:sp>
      <p:sp>
        <p:nvSpPr>
          <p:cNvPr id="3" name="Content Placeholder 2"/>
          <p:cNvSpPr>
            <a:spLocks noGrp="1"/>
          </p:cNvSpPr>
          <p:nvPr>
            <p:ph idx="1"/>
          </p:nvPr>
        </p:nvSpPr>
        <p:spPr/>
        <p:txBody>
          <a:bodyPr/>
          <a:lstStyle/>
          <a:p>
            <a:r>
              <a:rPr lang="en-US" altLang="x-none" b="1" dirty="0">
                <a:ea typeface="ＭＳ Ｐゴシック" charset="-128"/>
              </a:rPr>
              <a:t>Intentional interference with contractual relations:</a:t>
            </a:r>
            <a:r>
              <a:rPr lang="en-US" altLang="x-none" dirty="0">
                <a:ea typeface="ＭＳ Ｐゴシック" charset="-128"/>
              </a:rPr>
              <a:t> Arises when a third party induces contracting party to breach the contract</a:t>
            </a:r>
          </a:p>
          <a:p>
            <a:pPr marL="740664" lvl="1" indent="-283464"/>
            <a:r>
              <a:rPr lang="en-US" altLang="x-none" dirty="0">
                <a:ea typeface="ＭＳ Ｐゴシック" charset="-128"/>
              </a:rPr>
              <a:t>Elements</a:t>
            </a:r>
          </a:p>
          <a:p>
            <a:pPr lvl="2"/>
            <a:r>
              <a:rPr lang="en-US" altLang="x-none" dirty="0">
                <a:ea typeface="ＭＳ Ｐゴシック" charset="-128"/>
              </a:rPr>
              <a:t>A valid, enforceable contract between the contracting parties</a:t>
            </a:r>
          </a:p>
          <a:p>
            <a:pPr lvl="2"/>
            <a:r>
              <a:rPr lang="en-US" altLang="x-none" dirty="0">
                <a:ea typeface="ＭＳ Ｐゴシック" charset="-128"/>
              </a:rPr>
              <a:t>The third-party</a:t>
            </a:r>
            <a:r>
              <a:rPr lang="en-US" altLang="en-US" dirty="0">
                <a:ea typeface="ＭＳ Ｐゴシック" charset="-128"/>
              </a:rPr>
              <a:t>’</a:t>
            </a:r>
            <a:r>
              <a:rPr lang="en-US" altLang="x-none" dirty="0">
                <a:ea typeface="ＭＳ Ｐゴシック" charset="-128"/>
              </a:rPr>
              <a:t>s knowledge of this contract</a:t>
            </a:r>
          </a:p>
          <a:p>
            <a:pPr lvl="2"/>
            <a:r>
              <a:rPr lang="en-US" altLang="x-none" dirty="0">
                <a:ea typeface="ＭＳ Ｐゴシック" charset="-128"/>
              </a:rPr>
              <a:t>The third-party</a:t>
            </a:r>
            <a:r>
              <a:rPr lang="en-US" altLang="en-US" dirty="0">
                <a:ea typeface="ＭＳ Ｐゴシック" charset="-128"/>
              </a:rPr>
              <a:t>’</a:t>
            </a:r>
            <a:r>
              <a:rPr lang="en-US" altLang="x-none" dirty="0">
                <a:ea typeface="ＭＳ Ｐゴシック" charset="-128"/>
              </a:rPr>
              <a:t>s inducement to breach the contract</a:t>
            </a:r>
          </a:p>
        </p:txBody>
      </p:sp>
    </p:spTree>
    <p:extLst>
      <p:ext uri="{BB962C8B-B14F-4D97-AF65-F5344CB8AC3E}">
        <p14:creationId xmlns:p14="http://schemas.microsoft.com/office/powerpoint/2010/main" val="299883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Torts Associated with Contracts </a:t>
            </a:r>
            <a:r>
              <a:rPr lang="en-US" altLang="x-none" sz="2000" b="0" dirty="0"/>
              <a:t>(2 of 2)</a:t>
            </a:r>
            <a:endParaRPr lang="en-US" dirty="0"/>
          </a:p>
        </p:txBody>
      </p:sp>
      <p:sp>
        <p:nvSpPr>
          <p:cNvPr id="3" name="Content Placeholder 2"/>
          <p:cNvSpPr>
            <a:spLocks noGrp="1"/>
          </p:cNvSpPr>
          <p:nvPr>
            <p:ph idx="1"/>
          </p:nvPr>
        </p:nvSpPr>
        <p:spPr/>
        <p:txBody>
          <a:bodyPr/>
          <a:lstStyle/>
          <a:p>
            <a:pPr>
              <a:defRPr/>
            </a:pPr>
            <a:r>
              <a:rPr lang="en-US" altLang="en-US" b="1" dirty="0"/>
              <a:t>Covenant of good faith and fair dealing:</a:t>
            </a:r>
          </a:p>
          <a:p>
            <a:pPr lvl="1">
              <a:defRPr/>
            </a:pPr>
            <a:r>
              <a:rPr lang="en-US" altLang="en-US" dirty="0"/>
              <a:t>Parties held to the express terms of the contract</a:t>
            </a:r>
          </a:p>
          <a:p>
            <a:pPr lvl="1">
              <a:defRPr/>
            </a:pPr>
            <a:r>
              <a:rPr lang="en-US" altLang="en-US" dirty="0"/>
              <a:t>Also required to act in good faith, deal fairly in all respects</a:t>
            </a:r>
          </a:p>
          <a:p>
            <a:pPr marL="256032" lvl="1" indent="-256032">
              <a:spcBef>
                <a:spcPts val="1500"/>
              </a:spcBef>
              <a:buFont typeface="Arial" pitchFamily="34" charset="0"/>
              <a:buChar char="•"/>
              <a:defRPr/>
            </a:pPr>
            <a:r>
              <a:rPr lang="en-US" altLang="en-US" dirty="0"/>
              <a:t>A breach of this implied covenant is a tort for which tort damages are recoverable</a:t>
            </a:r>
          </a:p>
          <a:p>
            <a:pPr marL="256032" lvl="1" indent="-256032">
              <a:spcBef>
                <a:spcPts val="1500"/>
              </a:spcBef>
              <a:buFont typeface="Arial" pitchFamily="34" charset="0"/>
              <a:buChar char="•"/>
              <a:defRPr/>
            </a:pPr>
            <a:r>
              <a:rPr lang="en-US" altLang="en-US" dirty="0"/>
              <a:t>Implied in contracts where the parties have a special relationship that involves a fiduciary duty</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Learning Objectives </a:t>
            </a:r>
            <a:r>
              <a:rPr lang="en-US" altLang="x-none" sz="2000" b="0" dirty="0"/>
              <a:t>(2 of 3)</a:t>
            </a:r>
            <a:endParaRPr lang="en-US" dirty="0"/>
          </a:p>
        </p:txBody>
      </p:sp>
      <p:sp>
        <p:nvSpPr>
          <p:cNvPr id="3" name="Content Placeholder 2"/>
          <p:cNvSpPr>
            <a:spLocks noGrp="1"/>
          </p:cNvSpPr>
          <p:nvPr>
            <p:ph idx="1"/>
          </p:nvPr>
        </p:nvSpPr>
        <p:spPr/>
        <p:txBody>
          <a:bodyPr/>
          <a:lstStyle/>
          <a:p>
            <a:pPr marL="822960" indent="-822960">
              <a:buSzPct val="100000"/>
              <a:buNone/>
            </a:pPr>
            <a:r>
              <a:rPr lang="en-US" altLang="x-none" dirty="0">
                <a:solidFill>
                  <a:schemeClr val="bg2"/>
                </a:solidFill>
                <a:ea typeface="ＭＳ Ｐゴシック" charset="-128"/>
              </a:rPr>
              <a:t>16.5	</a:t>
            </a:r>
            <a:r>
              <a:rPr lang="en-US" altLang="x-none" dirty="0">
                <a:ea typeface="Arial" charset="0"/>
                <a:cs typeface="Arial" charset="0"/>
              </a:rPr>
              <a:t>Define </a:t>
            </a:r>
            <a:r>
              <a:rPr lang="en-US" altLang="x-none" i="1" dirty="0">
                <a:ea typeface="Arial" charset="0"/>
                <a:cs typeface="Arial" charset="0"/>
              </a:rPr>
              <a:t>nominal damages </a:t>
            </a:r>
            <a:r>
              <a:rPr lang="en-US" altLang="x-none" dirty="0">
                <a:ea typeface="Arial" charset="0"/>
                <a:cs typeface="Arial" charset="0"/>
              </a:rPr>
              <a:t>and describe when they can be awarded.</a:t>
            </a:r>
            <a:endParaRPr lang="en-US" dirty="0"/>
          </a:p>
          <a:p>
            <a:pPr marL="822960" indent="-822960">
              <a:buSzPct val="100000"/>
              <a:buNone/>
            </a:pPr>
            <a:r>
              <a:rPr lang="en-US" altLang="x-none" dirty="0">
                <a:solidFill>
                  <a:schemeClr val="bg2"/>
                </a:solidFill>
                <a:ea typeface="ＭＳ Ｐゴシック" charset="-128"/>
              </a:rPr>
              <a:t>16.6	</a:t>
            </a:r>
            <a:r>
              <a:rPr lang="en-US" altLang="x-none" dirty="0">
                <a:ea typeface="Arial" charset="0"/>
                <a:cs typeface="Arial" charset="0"/>
              </a:rPr>
              <a:t>Explain mitigation of damages and describe when this is required.</a:t>
            </a:r>
          </a:p>
          <a:p>
            <a:pPr marL="822960" indent="-822960">
              <a:buSzPct val="100000"/>
              <a:buNone/>
            </a:pPr>
            <a:r>
              <a:rPr lang="en-US" altLang="x-none" dirty="0">
                <a:solidFill>
                  <a:schemeClr val="bg2"/>
                </a:solidFill>
                <a:ea typeface="ＭＳ Ｐゴシック" charset="-128"/>
              </a:rPr>
              <a:t>16.7	</a:t>
            </a:r>
            <a:r>
              <a:rPr lang="en-US" altLang="x-none" dirty="0">
                <a:ea typeface="Arial" charset="0"/>
                <a:cs typeface="Arial" charset="0"/>
              </a:rPr>
              <a:t>Define </a:t>
            </a:r>
            <a:r>
              <a:rPr lang="en-US" altLang="x-none" i="1" dirty="0">
                <a:ea typeface="Arial" charset="0"/>
                <a:cs typeface="Arial" charset="0"/>
              </a:rPr>
              <a:t>liquidated damages </a:t>
            </a:r>
            <a:r>
              <a:rPr lang="en-US" altLang="x-none" dirty="0">
                <a:ea typeface="Arial" charset="0"/>
                <a:cs typeface="Arial" charset="0"/>
              </a:rPr>
              <a:t>and describe when they are awarded.</a:t>
            </a:r>
          </a:p>
          <a:p>
            <a:pPr marL="822960" indent="-822960">
              <a:buSzPct val="100000"/>
              <a:buNone/>
            </a:pPr>
            <a:r>
              <a:rPr lang="en-US" altLang="x-none" dirty="0">
                <a:solidFill>
                  <a:schemeClr val="bg2"/>
                </a:solidFill>
                <a:ea typeface="ＭＳ Ｐゴシック" charset="-128"/>
              </a:rPr>
              <a:t>16.8	</a:t>
            </a:r>
            <a:r>
              <a:rPr lang="en-US" altLang="x-none" dirty="0">
                <a:ea typeface="Arial" charset="0"/>
                <a:cs typeface="Arial" charset="0"/>
              </a:rPr>
              <a:t>Describe rescission of a contract and the payment of restitution.</a:t>
            </a:r>
          </a:p>
        </p:txBody>
      </p:sp>
    </p:spTree>
    <p:extLst>
      <p:ext uri="{BB962C8B-B14F-4D97-AF65-F5344CB8AC3E}">
        <p14:creationId xmlns:p14="http://schemas.microsoft.com/office/powerpoint/2010/main" val="165925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Learning Objectives </a:t>
            </a:r>
            <a:r>
              <a:rPr lang="en-US" altLang="x-none" sz="2000" b="0" dirty="0"/>
              <a:t>(3 of 3)</a:t>
            </a:r>
            <a:endParaRPr lang="en-US" dirty="0"/>
          </a:p>
        </p:txBody>
      </p:sp>
      <p:sp>
        <p:nvSpPr>
          <p:cNvPr id="3" name="Content Placeholder 2"/>
          <p:cNvSpPr>
            <a:spLocks noGrp="1"/>
          </p:cNvSpPr>
          <p:nvPr>
            <p:ph idx="1"/>
          </p:nvPr>
        </p:nvSpPr>
        <p:spPr/>
        <p:txBody>
          <a:bodyPr/>
          <a:lstStyle/>
          <a:p>
            <a:pPr marL="914400" indent="-914400">
              <a:buSzPct val="100000"/>
              <a:buNone/>
            </a:pPr>
            <a:r>
              <a:rPr lang="en-US" altLang="x-none" dirty="0">
                <a:solidFill>
                  <a:schemeClr val="bg2"/>
                </a:solidFill>
                <a:ea typeface="ＭＳ Ｐゴシック" charset="-128"/>
              </a:rPr>
              <a:t>16.9	</a:t>
            </a:r>
            <a:r>
              <a:rPr lang="en-US" altLang="x-none" dirty="0">
                <a:ea typeface="Arial" charset="0"/>
                <a:cs typeface="Arial" charset="0"/>
              </a:rPr>
              <a:t>Describe the equitable remedies of specific performance, reformation, and injunction.</a:t>
            </a:r>
          </a:p>
          <a:p>
            <a:pPr marL="914400" indent="-914400">
              <a:buSzPct val="100000"/>
              <a:buNone/>
            </a:pPr>
            <a:r>
              <a:rPr lang="en-US" altLang="x-none" dirty="0">
                <a:solidFill>
                  <a:schemeClr val="bg2"/>
                </a:solidFill>
                <a:ea typeface="ＭＳ Ｐゴシック" charset="-128"/>
              </a:rPr>
              <a:t>16.10	</a:t>
            </a:r>
            <a:r>
              <a:rPr lang="en-US" altLang="x-none" dirty="0">
                <a:ea typeface="Arial" charset="0"/>
                <a:cs typeface="Arial" charset="0"/>
              </a:rPr>
              <a:t>Identify when contract disputes are to be resolved using arbitration.</a:t>
            </a:r>
            <a:endParaRPr lang="en-US" dirty="0"/>
          </a:p>
          <a:p>
            <a:pPr marL="914400" indent="-914400">
              <a:buSzPct val="100000"/>
              <a:buNone/>
            </a:pPr>
            <a:r>
              <a:rPr lang="en-US" altLang="x-none" dirty="0">
                <a:solidFill>
                  <a:schemeClr val="bg2"/>
                </a:solidFill>
                <a:ea typeface="ＭＳ Ｐゴシック" charset="-128"/>
              </a:rPr>
              <a:t>16.11	</a:t>
            </a:r>
            <a:r>
              <a:rPr lang="en-US" altLang="x-none" dirty="0">
                <a:ea typeface="Arial" charset="0"/>
                <a:cs typeface="Arial" charset="0"/>
              </a:rPr>
              <a:t>Describe torts associated with contracts, including the tort of bad faith.</a:t>
            </a:r>
            <a:endParaRPr lang="en-US" dirty="0"/>
          </a:p>
        </p:txBody>
      </p:sp>
    </p:spTree>
    <p:extLst>
      <p:ext uri="{BB962C8B-B14F-4D97-AF65-F5344CB8AC3E}">
        <p14:creationId xmlns:p14="http://schemas.microsoft.com/office/powerpoint/2010/main" val="165925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Performance and Breach </a:t>
            </a:r>
            <a:r>
              <a:rPr lang="en-US" altLang="x-none" sz="2000" b="0" dirty="0"/>
              <a:t>(1 of 4)</a:t>
            </a:r>
            <a:endParaRPr lang="en-US" sz="2000" b="0" dirty="0"/>
          </a:p>
        </p:txBody>
      </p:sp>
      <p:sp>
        <p:nvSpPr>
          <p:cNvPr id="3" name="Content Placeholder 2"/>
          <p:cNvSpPr>
            <a:spLocks noGrp="1"/>
          </p:cNvSpPr>
          <p:nvPr>
            <p:ph idx="1"/>
          </p:nvPr>
        </p:nvSpPr>
        <p:spPr/>
        <p:txBody>
          <a:bodyPr/>
          <a:lstStyle/>
          <a:p>
            <a:pPr>
              <a:defRPr/>
            </a:pPr>
            <a:r>
              <a:rPr lang="en-US" altLang="en-US" b="1" dirty="0"/>
              <a:t>Breach of contract:</a:t>
            </a:r>
            <a:r>
              <a:rPr lang="en-US" altLang="en-US" dirty="0"/>
              <a:t> If one or both of the parties do not perform their duties as specified in the contract</a:t>
            </a:r>
          </a:p>
          <a:p>
            <a:pPr>
              <a:defRPr/>
            </a:pPr>
            <a:r>
              <a:rPr lang="en-US" altLang="en-US" dirty="0"/>
              <a:t>Types of performances</a:t>
            </a:r>
          </a:p>
          <a:p>
            <a:pPr lvl="1">
              <a:defRPr/>
            </a:pPr>
            <a:r>
              <a:rPr lang="en-US" altLang="en-US" dirty="0"/>
              <a:t>Complete performance (strict performance)</a:t>
            </a:r>
          </a:p>
          <a:p>
            <a:pPr lvl="1">
              <a:defRPr/>
            </a:pPr>
            <a:r>
              <a:rPr lang="en-US" altLang="en-US" dirty="0"/>
              <a:t>Substantial performance (minor breach)</a:t>
            </a:r>
          </a:p>
          <a:p>
            <a:pPr lvl="1">
              <a:defRPr/>
            </a:pPr>
            <a:r>
              <a:rPr lang="en-US" altLang="en-US" dirty="0"/>
              <a:t>Inferior performance (material breach)</a:t>
            </a:r>
          </a:p>
          <a:p>
            <a:pPr marL="256032" lvl="1" indent="-256032">
              <a:spcBef>
                <a:spcPts val="1500"/>
              </a:spcBef>
              <a:buFont typeface="Arial" pitchFamily="34" charset="0"/>
              <a:buChar char="•"/>
              <a:defRPr/>
            </a:pPr>
            <a:r>
              <a:rPr lang="en-US" altLang="en-US" b="1" dirty="0"/>
              <a:t>Complete performance:</a:t>
            </a:r>
            <a:r>
              <a:rPr lang="en-US" altLang="en-US" dirty="0"/>
              <a:t> Party to a contract renders performance exactly as required by the contract</a:t>
            </a:r>
            <a:endParaRPr lang="en-US" dirty="0"/>
          </a:p>
        </p:txBody>
      </p:sp>
    </p:spTree>
    <p:extLst>
      <p:ext uri="{BB962C8B-B14F-4D97-AF65-F5344CB8AC3E}">
        <p14:creationId xmlns:p14="http://schemas.microsoft.com/office/powerpoint/2010/main" val="396200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Performance and Breach </a:t>
            </a:r>
            <a:r>
              <a:rPr lang="en-US" altLang="x-none" sz="2000" b="0" dirty="0"/>
              <a:t>(2 of 4)</a:t>
            </a:r>
            <a:endParaRPr lang="en-US" dirty="0"/>
          </a:p>
        </p:txBody>
      </p:sp>
      <p:sp>
        <p:nvSpPr>
          <p:cNvPr id="3" name="Content Placeholder 2"/>
          <p:cNvSpPr>
            <a:spLocks noGrp="1"/>
          </p:cNvSpPr>
          <p:nvPr>
            <p:ph idx="1"/>
          </p:nvPr>
        </p:nvSpPr>
        <p:spPr/>
        <p:txBody>
          <a:bodyPr/>
          <a:lstStyle/>
          <a:p>
            <a:pPr marL="740664" lvl="1" indent="-283464"/>
            <a:r>
              <a:rPr lang="en-US" altLang="x-none" b="1" dirty="0">
                <a:ea typeface="Arial" charset="0"/>
                <a:cs typeface="Arial" charset="0"/>
              </a:rPr>
              <a:t>Tender of performance:</a:t>
            </a:r>
            <a:r>
              <a:rPr lang="en-US" altLang="x-none" dirty="0">
                <a:ea typeface="Arial" charset="0"/>
                <a:cs typeface="Arial" charset="0"/>
              </a:rPr>
              <a:t> Unconditional and absolute offer by a contracting party to perform his or her obligations under a contract</a:t>
            </a:r>
          </a:p>
          <a:p>
            <a:pPr marL="740664" lvl="1" indent="-283464"/>
            <a:r>
              <a:rPr lang="en-US" altLang="x-none" b="1" dirty="0">
                <a:ea typeface="Arial" charset="0"/>
                <a:cs typeface="Arial" charset="0"/>
              </a:rPr>
              <a:t>Substantial performance:</a:t>
            </a:r>
            <a:r>
              <a:rPr lang="en-US" altLang="x-none" dirty="0">
                <a:ea typeface="Arial" charset="0"/>
                <a:cs typeface="Arial" charset="0"/>
              </a:rPr>
              <a:t> Performance by a contracting party that deviates only slightly from complete performance</a:t>
            </a:r>
          </a:p>
          <a:p>
            <a:pPr marL="740664" lvl="1" indent="-283464"/>
            <a:r>
              <a:rPr lang="en-US" altLang="x-none" b="1" dirty="0">
                <a:ea typeface="Arial" charset="0"/>
                <a:cs typeface="Arial" charset="0"/>
              </a:rPr>
              <a:t>Minor breach: </a:t>
            </a:r>
            <a:r>
              <a:rPr lang="en-US" altLang="x-none" dirty="0">
                <a:ea typeface="Arial" charset="0"/>
                <a:cs typeface="Arial" charset="0"/>
              </a:rPr>
              <a:t>Occurs when a party renders substantial performance of his or her contractual duties</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x-none" dirty="0"/>
              <a:t>Exhibit 16.1</a:t>
            </a:r>
            <a:r>
              <a:rPr lang="en-US" altLang="x-none" dirty="0"/>
              <a:t>: </a:t>
            </a:r>
            <a:r>
              <a:rPr lang="en-IN" altLang="x-none" dirty="0"/>
              <a:t>Substantial Performance: Minor Breach</a:t>
            </a:r>
            <a:endParaRPr lang="en-US" dirty="0"/>
          </a:p>
        </p:txBody>
      </p:sp>
      <p:pic>
        <p:nvPicPr>
          <p:cNvPr id="4" name="Picture 3" descr="An illustration depicts substantial performance when a minor breach of contract occurs between two parties.&#10;The illustration shows the following transactions between two parties:&#10;A contract exists between Contracting Party A and Contracting Party B&#10;Party A breaches the contract, which is shown as substantial performance from Party A (Breaching Party) to Party B (Nonbreaching Party)&#10;Party B may recover damages from Party 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68" y="2453580"/>
            <a:ext cx="7932465" cy="1950840"/>
          </a:xfrm>
          <a:prstGeom prst="rect">
            <a:avLst/>
          </a:prstGeom>
        </p:spPr>
      </p:pic>
    </p:spTree>
    <p:extLst>
      <p:ext uri="{BB962C8B-B14F-4D97-AF65-F5344CB8AC3E}">
        <p14:creationId xmlns:p14="http://schemas.microsoft.com/office/powerpoint/2010/main" val="299883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Performance and Breach </a:t>
            </a:r>
            <a:r>
              <a:rPr lang="en-US" altLang="x-none" sz="2000" b="0" dirty="0"/>
              <a:t>(3 of 4)</a:t>
            </a:r>
            <a:endParaRPr lang="en-US" dirty="0"/>
          </a:p>
        </p:txBody>
      </p:sp>
      <p:sp>
        <p:nvSpPr>
          <p:cNvPr id="3" name="Content Placeholder 2"/>
          <p:cNvSpPr>
            <a:spLocks noGrp="1"/>
          </p:cNvSpPr>
          <p:nvPr>
            <p:ph idx="1"/>
          </p:nvPr>
        </p:nvSpPr>
        <p:spPr/>
        <p:txBody>
          <a:bodyPr/>
          <a:lstStyle/>
          <a:p>
            <a:r>
              <a:rPr lang="en-US" altLang="x-none" b="1" dirty="0">
                <a:ea typeface="Arial" charset="0"/>
                <a:cs typeface="Arial" charset="0"/>
              </a:rPr>
              <a:t>Inferior performance:</a:t>
            </a:r>
            <a:r>
              <a:rPr lang="en-US" altLang="x-none" dirty="0">
                <a:ea typeface="Arial" charset="0"/>
                <a:cs typeface="Arial" charset="0"/>
              </a:rPr>
              <a:t> Party fails to perform express or implied contractual obligations and impairs or destroys the essence of a contract</a:t>
            </a:r>
          </a:p>
          <a:p>
            <a:pPr marL="740664" lvl="1"/>
            <a:r>
              <a:rPr lang="en-US" altLang="x-none" b="1" dirty="0">
                <a:ea typeface="Arial" charset="0"/>
                <a:cs typeface="Arial" charset="0"/>
              </a:rPr>
              <a:t>Material breach:</a:t>
            </a:r>
            <a:r>
              <a:rPr lang="en-US" altLang="x-none" dirty="0">
                <a:ea typeface="Arial" charset="0"/>
                <a:cs typeface="Arial" charset="0"/>
              </a:rPr>
              <a:t> Occurs when a party renders inferior performance of his or her contractual duties</a:t>
            </a:r>
          </a:p>
          <a:p>
            <a:pPr marL="740664" lvl="1"/>
            <a:r>
              <a:rPr lang="en-US" altLang="x-none" dirty="0" err="1">
                <a:ea typeface="Arial" charset="0"/>
                <a:cs typeface="Arial" charset="0"/>
              </a:rPr>
              <a:t>Nonbreaching</a:t>
            </a:r>
            <a:r>
              <a:rPr lang="en-US" altLang="x-none" dirty="0">
                <a:ea typeface="Arial" charset="0"/>
                <a:cs typeface="Arial" charset="0"/>
              </a:rPr>
              <a:t> party is permitted to:</a:t>
            </a:r>
          </a:p>
          <a:p>
            <a:pPr lvl="2"/>
            <a:r>
              <a:rPr lang="en-US" altLang="x-none" dirty="0">
                <a:ea typeface="Arial" charset="0"/>
                <a:cs typeface="Arial" charset="0"/>
              </a:rPr>
              <a:t>Rescind contract and seek restitution, or</a:t>
            </a:r>
          </a:p>
          <a:p>
            <a:pPr lvl="2"/>
            <a:r>
              <a:rPr lang="en-US" altLang="x-none" dirty="0">
                <a:ea typeface="Arial" charset="0"/>
                <a:cs typeface="Arial" charset="0"/>
              </a:rPr>
              <a:t>Sue to enforce contract and seek damages</a:t>
            </a:r>
            <a:endParaRPr lang="en-US" dirty="0"/>
          </a:p>
        </p:txBody>
      </p:sp>
    </p:spTree>
    <p:extLst>
      <p:ext uri="{BB962C8B-B14F-4D97-AF65-F5344CB8AC3E}">
        <p14:creationId xmlns:p14="http://schemas.microsoft.com/office/powerpoint/2010/main" val="299883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x-none" dirty="0"/>
              <a:t>Exhibit 16.2</a:t>
            </a:r>
            <a:r>
              <a:rPr lang="en-US" altLang="x-none" dirty="0"/>
              <a:t>: </a:t>
            </a:r>
            <a:r>
              <a:rPr lang="en-IN" altLang="x-none" dirty="0"/>
              <a:t>Inferior Performance: Material Breach</a:t>
            </a:r>
            <a:endParaRPr lang="en-US" dirty="0"/>
          </a:p>
        </p:txBody>
      </p:sp>
      <p:pic>
        <p:nvPicPr>
          <p:cNvPr id="4" name="Picture 3" descr="An illustration depicts Inferior performance when a material breach of contract occurs between two parties.&#10;The illustration shows the following transactions between two parties:&#10;A contract exists between Contracting Party A and Contracting Party B&#10;Party A breaches the contract, shown as an inferior performance from Party A (Breaching Party) to Party B (Nonbreaching Party)&#10;Party B may 1) recover damages from Party A or 2) rescind the contra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30676"/>
            <a:ext cx="8172827" cy="2571561"/>
          </a:xfrm>
          <a:prstGeom prst="rect">
            <a:avLst/>
          </a:prstGeom>
        </p:spPr>
      </p:pic>
    </p:spTree>
    <p:extLst>
      <p:ext uri="{BB962C8B-B14F-4D97-AF65-F5344CB8AC3E}">
        <p14:creationId xmlns:p14="http://schemas.microsoft.com/office/powerpoint/2010/main" val="299883509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7273</TotalTime>
  <Words>1076</Words>
  <Application>Microsoft Office PowerPoint</Application>
  <PresentationFormat>On-screen Show (4:3)</PresentationFormat>
  <Paragraphs>151</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Times New Roman</vt:lpstr>
      <vt:lpstr>Verdana</vt:lpstr>
      <vt:lpstr>Wingdings</vt:lpstr>
      <vt:lpstr>508 Lecture</vt:lpstr>
      <vt:lpstr>Business Law</vt:lpstr>
      <vt:lpstr>Learning Objectives (1 of 3)</vt:lpstr>
      <vt:lpstr>Learning Objectives (2 of 3)</vt:lpstr>
      <vt:lpstr>Learning Objectives (3 of 3)</vt:lpstr>
      <vt:lpstr>Performance and Breach (1 of 4)</vt:lpstr>
      <vt:lpstr>Performance and Breach (2 of 4)</vt:lpstr>
      <vt:lpstr>Exhibit 16.1: Substantial Performance: Minor Breach</vt:lpstr>
      <vt:lpstr>Performance and Breach (3 of 4)</vt:lpstr>
      <vt:lpstr>Exhibit 16.2: Inferior Performance: Material Breach</vt:lpstr>
      <vt:lpstr>Performance and Breach (4 of 4)</vt:lpstr>
      <vt:lpstr>Monetary Damages</vt:lpstr>
      <vt:lpstr>Compensatory Damages (1 of 2)</vt:lpstr>
      <vt:lpstr>Compensatory Damages (2 of 2)</vt:lpstr>
      <vt:lpstr>Consequential Damages</vt:lpstr>
      <vt:lpstr>Nominal Damages</vt:lpstr>
      <vt:lpstr>Mitigation of Damages</vt:lpstr>
      <vt:lpstr>Liquidated Damages</vt:lpstr>
      <vt:lpstr>Case 16.1: Liquidated Damages</vt:lpstr>
      <vt:lpstr>Rescission and Restitution (1 of 2)</vt:lpstr>
      <vt:lpstr>Rescission and Restitution (2 of 2)</vt:lpstr>
      <vt:lpstr>Equitable Remedies (1 of 2)</vt:lpstr>
      <vt:lpstr>Equitable Remedies (2 of 2)</vt:lpstr>
      <vt:lpstr>Case 16.2: Specific Performance</vt:lpstr>
      <vt:lpstr>Arbitration of Contract Disputes</vt:lpstr>
      <vt:lpstr>Case 16.3: Arbitration of a Contract Dispute</vt:lpstr>
      <vt:lpstr>Torts Associated with Contracts (1 of 2)</vt:lpstr>
      <vt:lpstr>Torts Associated with Contracts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Law, Tenth Edition</dc:title>
  <dc:subject>Business Law</dc:subject>
  <dc:creator>Henry R. Cheeseman</dc:creator>
  <cp:keywords>Business, Law</cp:keywords>
  <cp:lastModifiedBy>Robinson, Zahir (Student)</cp:lastModifiedBy>
  <cp:revision>461</cp:revision>
  <dcterms:created xsi:type="dcterms:W3CDTF">2014-07-14T20:04:21Z</dcterms:created>
  <dcterms:modified xsi:type="dcterms:W3CDTF">2018-12-06T02:39:32Z</dcterms:modified>
  <cp:category>Law and Legislation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