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79"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5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7" autoAdjust="0"/>
    <p:restoredTop sz="86410" autoAdjust="0"/>
  </p:normalViewPr>
  <p:slideViewPr>
    <p:cSldViewPr>
      <p:cViewPr varScale="1">
        <p:scale>
          <a:sx n="59" d="100"/>
          <a:sy n="59" d="100"/>
        </p:scale>
        <p:origin x="612" y="60"/>
      </p:cViewPr>
      <p:guideLst>
        <p:guide orient="horz" pos="2160"/>
        <p:guide pos="2880"/>
      </p:guideLst>
    </p:cSldViewPr>
  </p:slideViewPr>
  <p:outlineViewPr>
    <p:cViewPr>
      <p:scale>
        <a:sx n="33" d="100"/>
        <a:sy n="33" d="100"/>
      </p:scale>
      <p:origin x="0" y="1854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12/5/2018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12/5/2018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17538905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12/5/2018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12/5/2018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16" name="Text Placeholder 15"/>
          <p:cNvSpPr>
            <a:spLocks noGrp="1"/>
          </p:cNvSpPr>
          <p:nvPr>
            <p:ph type="body" sz="quarter" idx="18"/>
          </p:nvPr>
        </p:nvSpPr>
        <p:spPr>
          <a:xfrm>
            <a:off x="457200" y="1457450"/>
            <a:ext cx="82296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12/5/2018</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12/5/2018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1210909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12/5/2018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3154799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12/5/2018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5"/>
          <p:cNvSpPr>
            <a:spLocks noGrp="1"/>
          </p:cNvSpPr>
          <p:nvPr>
            <p:ph sz="quarter" idx="14"/>
          </p:nvPr>
        </p:nvSpPr>
        <p:spPr>
          <a:xfrm>
            <a:off x="4732563" y="4055609"/>
            <a:ext cx="3965124"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12/5/2018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a:t>Click to edit Master title style</a:t>
            </a:r>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a:p>
        </p:txBody>
      </p:sp>
    </p:spTree>
    <p:extLst>
      <p:ext uri="{BB962C8B-B14F-4D97-AF65-F5344CB8AC3E}">
        <p14:creationId xmlns:p14="http://schemas.microsoft.com/office/powerpoint/2010/main" val="1210909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12/5/2018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546237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4 Content Bord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a:ln>
            <a:solidFill>
              <a:schemeClr val="bg2"/>
            </a:solidFill>
          </a:ln>
        </p:spPr>
        <p:txBody>
          <a:bodyPr lIns="45720" tIns="45720" rIns="45720" bIns="45720"/>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a:ln>
            <a:solidFill>
              <a:schemeClr val="bg2"/>
            </a:solidFill>
          </a:ln>
        </p:spPr>
        <p:txBody>
          <a:bodyPr lIns="45720" tIns="45720" rIns="45720" bIns="45720"/>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a:ln>
            <a:solidFill>
              <a:schemeClr val="bg2"/>
            </a:solidFill>
          </a:ln>
        </p:spPr>
        <p:txBody>
          <a:bodyPr lIns="45720" tIns="45720" rIns="45720" bIns="45720"/>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a:ln>
            <a:solidFill>
              <a:schemeClr val="bg2"/>
            </a:solidFill>
          </a:ln>
        </p:spPr>
        <p:txBody>
          <a:bodyPr lIns="45720" tIns="45720" rIns="45720" bIns="45720"/>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12/5/2018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75225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12/5/2018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TextBox 12"/>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12/5/2018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13"/>
          <p:cNvSpPr>
            <a:spLocks noGrp="1"/>
          </p:cNvSpPr>
          <p:nvPr>
            <p:ph type="body" sz="quarter" idx="16" hasCustomPrompt="1"/>
          </p:nvPr>
        </p:nvSpPr>
        <p:spPr>
          <a:xfrm>
            <a:off x="2697480" y="6428232"/>
            <a:ext cx="6172200" cy="274320"/>
          </a:xfrm>
        </p:spPr>
        <p:txBody>
          <a:bodyPr lIns="91440" tIns="45720" rIns="91440" bIns="45720"/>
          <a:lstStyle>
            <a:lvl1pPr marL="0" marR="0" indent="0" algn="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218355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12/5/2018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12/5/2018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12/5/2018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12/5/2018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12/5/2018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12/5/2018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12/5/2018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12/5/2018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2016, 2013 Pearson Education, Inc. All Rights Reserved.</a:t>
            </a:r>
          </a:p>
        </p:txBody>
      </p:sp>
      <p:pic>
        <p:nvPicPr>
          <p:cNvPr id="9" name="Shape 15" descr="Pearson Logo"/>
          <p:cNvPicPr preferRelativeResize="0"/>
          <p:nvPr userDrawn="1"/>
        </p:nvPicPr>
        <p:blipFill rotWithShape="1">
          <a:blip r:embed="rId22"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Law</a:t>
            </a:r>
          </a:p>
        </p:txBody>
      </p:sp>
      <p:sp>
        <p:nvSpPr>
          <p:cNvPr id="3" name="Text Placeholder 2"/>
          <p:cNvSpPr>
            <a:spLocks noGrp="1"/>
          </p:cNvSpPr>
          <p:nvPr>
            <p:ph type="body" sz="quarter" idx="13"/>
          </p:nvPr>
        </p:nvSpPr>
        <p:spPr/>
        <p:txBody>
          <a:bodyPr/>
          <a:lstStyle/>
          <a:p>
            <a:r>
              <a:rPr lang="en-US" dirty="0"/>
              <a:t>Tenth Edition</a:t>
            </a:r>
          </a:p>
        </p:txBody>
      </p:sp>
      <p:sp>
        <p:nvSpPr>
          <p:cNvPr id="4" name="Text Placeholder 3"/>
          <p:cNvSpPr>
            <a:spLocks noGrp="1"/>
          </p:cNvSpPr>
          <p:nvPr>
            <p:ph type="body" sz="quarter" idx="14"/>
          </p:nvPr>
        </p:nvSpPr>
        <p:spPr/>
        <p:txBody>
          <a:bodyPr/>
          <a:lstStyle/>
          <a:p>
            <a:r>
              <a:rPr lang="en-US" dirty="0"/>
              <a:t>Chapter 13</a:t>
            </a:r>
          </a:p>
        </p:txBody>
      </p:sp>
      <p:sp>
        <p:nvSpPr>
          <p:cNvPr id="5" name="Text Placeholder 4"/>
          <p:cNvSpPr>
            <a:spLocks noGrp="1"/>
          </p:cNvSpPr>
          <p:nvPr>
            <p:ph type="body" sz="quarter" idx="15"/>
          </p:nvPr>
        </p:nvSpPr>
        <p:spPr/>
        <p:txBody>
          <a:bodyPr/>
          <a:lstStyle/>
          <a:p>
            <a:r>
              <a:rPr lang="en-US" dirty="0"/>
              <a:t>Genuineness of Assent and Undue Influence</a:t>
            </a:r>
          </a:p>
        </p:txBody>
      </p:sp>
      <p:pic>
        <p:nvPicPr>
          <p:cNvPr id="7" name="Picture 6" descr="Front Cover: Business Law Tenth Edition by Henry Cheesema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558" y="1270629"/>
            <a:ext cx="3928355" cy="5028090"/>
          </a:xfrm>
          <a:prstGeom prst="rect">
            <a:avLst/>
          </a:prstGeom>
        </p:spPr>
      </p:pic>
      <p:sp>
        <p:nvSpPr>
          <p:cNvPr id="6" name="Text Placeholder 5"/>
          <p:cNvSpPr>
            <a:spLocks noGrp="1"/>
          </p:cNvSpPr>
          <p:nvPr>
            <p:ph type="body" sz="quarter" idx="16"/>
          </p:nvPr>
        </p:nvSpPr>
        <p:spPr/>
        <p:txBody>
          <a:bodyPr/>
          <a:lstStyle/>
          <a:p>
            <a:pPr algn="ctr"/>
            <a:r>
              <a:rPr lang="en-US" altLang="en-US" dirty="0"/>
              <a:t>Copyright © 2019, 2016, 2013 Pearson Education, Inc. All Rights Reserved.</a:t>
            </a:r>
          </a:p>
        </p:txBody>
      </p:sp>
    </p:spTree>
    <p:extLst>
      <p:ext uri="{BB962C8B-B14F-4D97-AF65-F5344CB8AC3E}">
        <p14:creationId xmlns:p14="http://schemas.microsoft.com/office/powerpoint/2010/main" val="261816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Elements of Fraud </a:t>
            </a:r>
            <a:r>
              <a:rPr lang="en-US" altLang="x-none" sz="2000" b="0" dirty="0"/>
              <a:t>(2 of 4)</a:t>
            </a:r>
            <a:endParaRPr lang="en-US" dirty="0"/>
          </a:p>
        </p:txBody>
      </p:sp>
      <p:sp>
        <p:nvSpPr>
          <p:cNvPr id="3" name="Content Placeholder 2"/>
          <p:cNvSpPr>
            <a:spLocks noGrp="1"/>
          </p:cNvSpPr>
          <p:nvPr>
            <p:ph idx="1"/>
          </p:nvPr>
        </p:nvSpPr>
        <p:spPr/>
        <p:txBody>
          <a:bodyPr/>
          <a:lstStyle/>
          <a:p>
            <a:r>
              <a:rPr lang="en-US" altLang="x-none" b="1" dirty="0">
                <a:ea typeface="ＭＳ Ｐゴシック" charset="-128"/>
              </a:rPr>
              <a:t>Misrepresentation of a material fact</a:t>
            </a:r>
          </a:p>
          <a:p>
            <a:pPr lvl="1"/>
            <a:r>
              <a:rPr lang="en-US" altLang="x-none" dirty="0">
                <a:ea typeface="ＭＳ Ｐゴシック" charset="-128"/>
              </a:rPr>
              <a:t>Occurs by words or by the conduct of a party</a:t>
            </a:r>
          </a:p>
          <a:p>
            <a:pPr lvl="1"/>
            <a:r>
              <a:rPr lang="en-US" altLang="x-none" dirty="0">
                <a:ea typeface="ＭＳ Ｐゴシック" charset="-128"/>
              </a:rPr>
              <a:t>To be actionable as fraud, the misrepresentation must be of a past or existing material fact</a:t>
            </a:r>
          </a:p>
          <a:p>
            <a:r>
              <a:rPr lang="en-US" altLang="x-none" b="1" dirty="0">
                <a:ea typeface="ＭＳ Ｐゴシック" charset="-128"/>
              </a:rPr>
              <a:t>Intent to deceive:</a:t>
            </a:r>
            <a:r>
              <a:rPr lang="en-US" altLang="x-none" dirty="0">
                <a:ea typeface="ＭＳ Ｐゴシック" charset="-128"/>
              </a:rPr>
              <a:t> To prove that a person intended to deceive an innocent party</a:t>
            </a:r>
          </a:p>
          <a:p>
            <a:pPr lvl="1"/>
            <a:r>
              <a:rPr lang="en-US" altLang="x-none" dirty="0">
                <a:ea typeface="ＭＳ Ｐゴシック" charset="-128"/>
              </a:rPr>
              <a:t>Person making the misrepresentation must have either had knowledge that the representation was false or made it without sufficient knowledge of the truth</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Elements of Fraud </a:t>
            </a:r>
            <a:r>
              <a:rPr lang="en-US" altLang="x-none" sz="2000" b="0" dirty="0"/>
              <a:t>(3 of 4)</a:t>
            </a:r>
            <a:endParaRPr lang="en-US" dirty="0"/>
          </a:p>
        </p:txBody>
      </p:sp>
      <p:sp>
        <p:nvSpPr>
          <p:cNvPr id="3" name="Content Placeholder 2"/>
          <p:cNvSpPr>
            <a:spLocks noGrp="1"/>
          </p:cNvSpPr>
          <p:nvPr>
            <p:ph idx="1"/>
          </p:nvPr>
        </p:nvSpPr>
        <p:spPr/>
        <p:txBody>
          <a:bodyPr/>
          <a:lstStyle/>
          <a:p>
            <a:r>
              <a:rPr lang="en-US" altLang="x-none" b="1" dirty="0">
                <a:ea typeface="ＭＳ Ｐゴシック" charset="-128"/>
              </a:rPr>
              <a:t>Reliance on the misrepresentation </a:t>
            </a:r>
          </a:p>
          <a:p>
            <a:pPr lvl="1"/>
            <a:r>
              <a:rPr lang="en-US" altLang="x-none" dirty="0">
                <a:ea typeface="ＭＳ Ｐゴシック" charset="-128"/>
              </a:rPr>
              <a:t>A</a:t>
            </a:r>
            <a:r>
              <a:rPr lang="en-US" altLang="x-none" b="1" dirty="0">
                <a:ea typeface="ＭＳ Ｐゴシック" charset="-128"/>
              </a:rPr>
              <a:t> </a:t>
            </a:r>
            <a:r>
              <a:rPr lang="en-US" altLang="x-none" dirty="0">
                <a:ea typeface="ＭＳ Ｐゴシック" charset="-128"/>
              </a:rPr>
              <a:t>misrepresentation is not actionable unless the innocent party to whom the misrepresentation was made relied on the misrepresentation and acted on it</a:t>
            </a:r>
          </a:p>
          <a:p>
            <a:pPr lvl="1"/>
            <a:r>
              <a:rPr lang="en-US" altLang="x-none" dirty="0">
                <a:ea typeface="ＭＳ Ｐゴシック" charset="-128"/>
              </a:rPr>
              <a:t>An innocent party who acts in reliance on a misrepresentation must justify his or her reliance</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Elements of Fraud </a:t>
            </a:r>
            <a:r>
              <a:rPr lang="en-US" altLang="x-none" sz="2000" b="0" dirty="0"/>
              <a:t>(4 of 4)</a:t>
            </a:r>
            <a:endParaRPr lang="en-US" dirty="0"/>
          </a:p>
        </p:txBody>
      </p:sp>
      <p:sp>
        <p:nvSpPr>
          <p:cNvPr id="3" name="Content Placeholder 2"/>
          <p:cNvSpPr>
            <a:spLocks noGrp="1"/>
          </p:cNvSpPr>
          <p:nvPr>
            <p:ph idx="1"/>
          </p:nvPr>
        </p:nvSpPr>
        <p:spPr/>
        <p:txBody>
          <a:bodyPr/>
          <a:lstStyle/>
          <a:p>
            <a:r>
              <a:rPr lang="en-US" altLang="x-none" b="1" dirty="0">
                <a:ea typeface="ＭＳ Ｐゴシック" charset="-128"/>
              </a:rPr>
              <a:t>Injury to the innocent party</a:t>
            </a:r>
            <a:endParaRPr lang="en-US" altLang="x-none" dirty="0">
              <a:ea typeface="ＭＳ Ｐゴシック" charset="-128"/>
            </a:endParaRPr>
          </a:p>
          <a:p>
            <a:pPr lvl="1"/>
            <a:r>
              <a:rPr lang="en-US" altLang="x-none" dirty="0">
                <a:ea typeface="ＭＳ Ｐゴシック" charset="-128"/>
              </a:rPr>
              <a:t>To recover damages, the innocent party must prove that the fraud caused him or her </a:t>
            </a:r>
            <a:r>
              <a:rPr lang="en-US" altLang="x-none" b="1" dirty="0">
                <a:ea typeface="ＭＳ Ｐゴシック" charset="-128"/>
              </a:rPr>
              <a:t>economic injury</a:t>
            </a:r>
          </a:p>
          <a:p>
            <a:pPr lvl="1"/>
            <a:r>
              <a:rPr lang="en-US" altLang="x-none" dirty="0">
                <a:ea typeface="ＭＳ Ｐゴシック" charset="-128"/>
              </a:rPr>
              <a:t>The measure of damages is the difference between the value of the property as represented and the actual value of the property</a:t>
            </a:r>
          </a:p>
          <a:p>
            <a:pPr lvl="1"/>
            <a:r>
              <a:rPr lang="en-US" altLang="x-none" dirty="0">
                <a:ea typeface="ＭＳ Ｐゴシック" charset="-128"/>
              </a:rPr>
              <a:t>This measure of damages gives the innocent party the benefit of the bargain</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Types of Fraud </a:t>
            </a:r>
            <a:r>
              <a:rPr lang="en-US" altLang="x-none" sz="2000" b="0" dirty="0"/>
              <a:t>(1 of 4)</a:t>
            </a:r>
            <a:endParaRPr lang="en-US" sz="2000" b="0" dirty="0"/>
          </a:p>
        </p:txBody>
      </p:sp>
      <p:sp>
        <p:nvSpPr>
          <p:cNvPr id="3" name="Content Placeholder 2"/>
          <p:cNvSpPr>
            <a:spLocks noGrp="1"/>
          </p:cNvSpPr>
          <p:nvPr>
            <p:ph idx="1"/>
          </p:nvPr>
        </p:nvSpPr>
        <p:spPr/>
        <p:txBody>
          <a:bodyPr/>
          <a:lstStyle/>
          <a:p>
            <a:r>
              <a:rPr lang="en-US" altLang="x-none" b="1" dirty="0">
                <a:ea typeface="ＭＳ Ｐゴシック" charset="-128"/>
              </a:rPr>
              <a:t>Fraud in the inception </a:t>
            </a:r>
            <a:r>
              <a:rPr lang="en-US" altLang="x-none" dirty="0">
                <a:ea typeface="ＭＳ Ｐゴシック" charset="-128"/>
              </a:rPr>
              <a:t>(</a:t>
            </a:r>
            <a:r>
              <a:rPr lang="en-US" altLang="x-none" b="1" dirty="0">
                <a:ea typeface="ＭＳ Ｐゴシック" charset="-128"/>
              </a:rPr>
              <a:t>fraud in the factum</a:t>
            </a:r>
            <a:r>
              <a:rPr lang="en-US" altLang="x-none" dirty="0">
                <a:ea typeface="ＭＳ Ｐゴシック" charset="-128"/>
              </a:rPr>
              <a:t>)</a:t>
            </a:r>
            <a:r>
              <a:rPr lang="en-US" altLang="x-none" b="1" dirty="0">
                <a:ea typeface="ＭＳ Ｐゴシック" charset="-128"/>
              </a:rPr>
              <a:t>:</a:t>
            </a:r>
            <a:r>
              <a:rPr lang="en-US" altLang="x-none" dirty="0">
                <a:ea typeface="ＭＳ Ｐゴシック" charset="-128"/>
              </a:rPr>
              <a:t> Fraud that occurs if a person is deceived as to the nature of his or her act and does not know what he or she is signing</a:t>
            </a:r>
          </a:p>
          <a:p>
            <a:r>
              <a:rPr lang="en-US" altLang="x-none" b="1" dirty="0">
                <a:ea typeface="ＭＳ Ｐゴシック" charset="-128"/>
              </a:rPr>
              <a:t>Fraud in the inducement:</a:t>
            </a:r>
            <a:r>
              <a:rPr lang="en-US" altLang="x-none" dirty="0">
                <a:ea typeface="ＭＳ Ｐゴシック" charset="-128"/>
              </a:rPr>
              <a:t> Fraud that occurs when the party knows what he or she is signing but has been fraudulently induced to enter into the contract</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Case 13.1: Fraud in the Inducement</a:t>
            </a:r>
            <a:endParaRPr lang="en-US" dirty="0"/>
          </a:p>
        </p:txBody>
      </p:sp>
      <p:sp>
        <p:nvSpPr>
          <p:cNvPr id="3" name="Content Placeholder 2"/>
          <p:cNvSpPr>
            <a:spLocks noGrp="1"/>
          </p:cNvSpPr>
          <p:nvPr>
            <p:ph idx="1"/>
          </p:nvPr>
        </p:nvSpPr>
        <p:spPr/>
        <p:txBody>
          <a:bodyPr/>
          <a:lstStyle/>
          <a:p>
            <a:r>
              <a:rPr lang="en-US" altLang="x-none" dirty="0">
                <a:ea typeface="ＭＳ Ｐゴシック" charset="-128"/>
              </a:rPr>
              <a:t>Case</a:t>
            </a:r>
          </a:p>
          <a:p>
            <a:pPr lvl="1"/>
            <a:r>
              <a:rPr lang="en-US" altLang="x-none" dirty="0" err="1">
                <a:ea typeface="ＭＳ Ｐゴシック" charset="-128"/>
              </a:rPr>
              <a:t>Portugués</a:t>
            </a:r>
            <a:r>
              <a:rPr lang="en-US" altLang="x-none" dirty="0">
                <a:ea typeface="ＭＳ Ｐゴシック" charset="-128"/>
              </a:rPr>
              <a:t>-Santana v. </a:t>
            </a:r>
            <a:r>
              <a:rPr lang="en-US" altLang="x-none" dirty="0" err="1">
                <a:ea typeface="ＭＳ Ｐゴシック" charset="-128"/>
              </a:rPr>
              <a:t>Rekomdiv</a:t>
            </a:r>
            <a:r>
              <a:rPr lang="en-US" altLang="x-none" dirty="0">
                <a:ea typeface="ＭＳ Ｐゴシック" charset="-128"/>
              </a:rPr>
              <a:t> International, Inc.</a:t>
            </a:r>
          </a:p>
          <a:p>
            <a:pPr lvl="1"/>
            <a:r>
              <a:rPr lang="en-US" altLang="x-none" dirty="0">
                <a:ea typeface="ＭＳ Ｐゴシック" charset="-128"/>
              </a:rPr>
              <a:t>725 F.3d 17, 2013 U.S. App. Lexis 15331 (2013)</a:t>
            </a:r>
          </a:p>
          <a:p>
            <a:pPr lvl="1"/>
            <a:r>
              <a:rPr lang="en-US" altLang="x-none" dirty="0">
                <a:ea typeface="ＭＳ Ｐゴシック" charset="-128"/>
              </a:rPr>
              <a:t>United States Court of Appeals for the First Circuit</a:t>
            </a:r>
          </a:p>
          <a:p>
            <a:r>
              <a:rPr lang="en-US" altLang="x-none" dirty="0">
                <a:ea typeface="ＭＳ Ｐゴシック" charset="-128"/>
              </a:rPr>
              <a:t>Issue</a:t>
            </a:r>
          </a:p>
          <a:p>
            <a:pPr lvl="1"/>
            <a:r>
              <a:rPr lang="en-US" altLang="x-none" dirty="0">
                <a:ea typeface="ＭＳ Ｐゴシック" charset="-128"/>
              </a:rPr>
              <a:t>Are Domingo and </a:t>
            </a:r>
            <a:r>
              <a:rPr lang="en-US" altLang="x-none" dirty="0" err="1">
                <a:ea typeface="ＭＳ Ｐゴシック" charset="-128"/>
              </a:rPr>
              <a:t>Rekomdiv</a:t>
            </a:r>
            <a:r>
              <a:rPr lang="en-US" altLang="x-none" dirty="0">
                <a:ea typeface="ＭＳ Ｐゴシック" charset="-128"/>
              </a:rPr>
              <a:t> liable to </a:t>
            </a:r>
            <a:r>
              <a:rPr lang="en-US" altLang="x-none" dirty="0" err="1">
                <a:ea typeface="ＭＳ Ｐゴシック" charset="-128"/>
              </a:rPr>
              <a:t>Portugués</a:t>
            </a:r>
            <a:r>
              <a:rPr lang="en-US" altLang="x-none" dirty="0">
                <a:ea typeface="ＭＳ Ｐゴシック" charset="-128"/>
              </a:rPr>
              <a:t> for </a:t>
            </a:r>
            <a:r>
              <a:rPr lang="en-US" altLang="x-none" i="1" dirty="0" err="1">
                <a:ea typeface="ＭＳ Ｐゴシック" charset="-128"/>
              </a:rPr>
              <a:t>dolo</a:t>
            </a:r>
            <a:r>
              <a:rPr lang="en-US" altLang="x-none" dirty="0">
                <a:ea typeface="ＭＳ Ｐゴシック" charset="-128"/>
              </a:rPr>
              <a:t>?</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Types of Fraud </a:t>
            </a:r>
            <a:r>
              <a:rPr lang="en-US" altLang="x-none" sz="2000" b="0" dirty="0"/>
              <a:t>(2 of 4)</a:t>
            </a:r>
            <a:endParaRPr lang="en-US" dirty="0"/>
          </a:p>
        </p:txBody>
      </p:sp>
      <p:sp>
        <p:nvSpPr>
          <p:cNvPr id="3" name="Content Placeholder 2"/>
          <p:cNvSpPr>
            <a:spLocks noGrp="1"/>
          </p:cNvSpPr>
          <p:nvPr>
            <p:ph idx="1"/>
          </p:nvPr>
        </p:nvSpPr>
        <p:spPr/>
        <p:txBody>
          <a:bodyPr/>
          <a:lstStyle/>
          <a:p>
            <a:pPr>
              <a:defRPr/>
            </a:pPr>
            <a:r>
              <a:rPr lang="en-IN" b="1" dirty="0"/>
              <a:t>Fraud by concealment: </a:t>
            </a:r>
            <a:r>
              <a:rPr lang="en-IN" dirty="0"/>
              <a:t>Fraud that occurs when one party takes specific action to conceal a material fact from another party</a:t>
            </a:r>
          </a:p>
          <a:p>
            <a:pPr>
              <a:defRPr/>
            </a:pPr>
            <a:r>
              <a:rPr lang="en-IN" altLang="en-US" dirty="0"/>
              <a:t>Silence as misrepresentation</a:t>
            </a:r>
          </a:p>
          <a:p>
            <a:pPr lvl="1">
              <a:defRPr/>
            </a:pPr>
            <a:r>
              <a:rPr lang="en-IN" altLang="en-US" dirty="0"/>
              <a:t>Neither party to a contract owes a duty to disclose all the facts to the other party</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Types of Fraud </a:t>
            </a:r>
            <a:r>
              <a:rPr lang="en-US" altLang="x-none" sz="2000" b="0" dirty="0"/>
              <a:t>(3 of 4)</a:t>
            </a:r>
            <a:endParaRPr lang="en-US" dirty="0"/>
          </a:p>
        </p:txBody>
      </p:sp>
      <p:sp>
        <p:nvSpPr>
          <p:cNvPr id="3" name="Content Placeholder 2"/>
          <p:cNvSpPr>
            <a:spLocks noGrp="1"/>
          </p:cNvSpPr>
          <p:nvPr>
            <p:ph idx="1"/>
          </p:nvPr>
        </p:nvSpPr>
        <p:spPr/>
        <p:txBody>
          <a:bodyPr/>
          <a:lstStyle/>
          <a:p>
            <a:pPr lvl="1"/>
            <a:r>
              <a:rPr lang="en-US" altLang="x-none" dirty="0">
                <a:ea typeface="ＭＳ Ｐゴシック" charset="-128"/>
              </a:rPr>
              <a:t>Silence is not a misrepresentation unless:</a:t>
            </a:r>
          </a:p>
          <a:p>
            <a:pPr lvl="2"/>
            <a:r>
              <a:rPr lang="en-US" altLang="x-none" dirty="0">
                <a:ea typeface="ＭＳ Ｐゴシック" charset="-128"/>
              </a:rPr>
              <a:t>Nondisclosure would cause bodily injury or death</a:t>
            </a:r>
          </a:p>
          <a:p>
            <a:pPr lvl="2"/>
            <a:r>
              <a:rPr lang="en-US" altLang="x-none" dirty="0">
                <a:ea typeface="ＭＳ Ｐゴシック" charset="-128"/>
              </a:rPr>
              <a:t>There is a fiduciary relationship between the contracting parties</a:t>
            </a:r>
          </a:p>
          <a:p>
            <a:pPr lvl="2"/>
            <a:r>
              <a:rPr lang="en-US" altLang="x-none" dirty="0">
                <a:ea typeface="ＭＳ Ｐゴシック" charset="-128"/>
              </a:rPr>
              <a:t>Federal and state statutes require disclosure</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Types of </a:t>
            </a:r>
            <a:r>
              <a:rPr lang="en-US" altLang="x-none"/>
              <a:t>Fraud </a:t>
            </a:r>
            <a:r>
              <a:rPr lang="en-US" altLang="x-none" sz="2000" b="0"/>
              <a:t>(4 </a:t>
            </a:r>
            <a:r>
              <a:rPr lang="en-US" altLang="x-none" sz="2000" b="0" dirty="0"/>
              <a:t>of 4)</a:t>
            </a:r>
            <a:endParaRPr lang="en-US" dirty="0"/>
          </a:p>
        </p:txBody>
      </p:sp>
      <p:sp>
        <p:nvSpPr>
          <p:cNvPr id="3" name="Content Placeholder 2"/>
          <p:cNvSpPr>
            <a:spLocks noGrp="1"/>
          </p:cNvSpPr>
          <p:nvPr>
            <p:ph idx="1"/>
          </p:nvPr>
        </p:nvSpPr>
        <p:spPr/>
        <p:txBody>
          <a:bodyPr/>
          <a:lstStyle/>
          <a:p>
            <a:r>
              <a:rPr lang="en-US" altLang="x-none" b="1" dirty="0">
                <a:ea typeface="ＭＳ Ｐゴシック" charset="-128"/>
              </a:rPr>
              <a:t>Misrepresentation of law</a:t>
            </a:r>
          </a:p>
          <a:p>
            <a:pPr lvl="1"/>
            <a:r>
              <a:rPr lang="en-US" altLang="x-none" dirty="0">
                <a:ea typeface="ＭＳ Ｐゴシック" charset="-128"/>
              </a:rPr>
              <a:t>The misrepresentation will be allowed as grounds for rescission of the contract:</a:t>
            </a:r>
          </a:p>
          <a:p>
            <a:pPr lvl="2"/>
            <a:r>
              <a:rPr lang="en-US" altLang="x-none" dirty="0">
                <a:ea typeface="ＭＳ Ｐゴシック" charset="-128"/>
              </a:rPr>
              <a:t>If one party to the contract is a professional who should know what the law is and intentionally misrepresents the law to a less sophisticated contracting party</a:t>
            </a:r>
          </a:p>
          <a:p>
            <a:r>
              <a:rPr lang="en-US" altLang="x-none" b="1" dirty="0">
                <a:ea typeface="ＭＳ Ｐゴシック" charset="-128"/>
              </a:rPr>
              <a:t>Innocent misrepresentation: </a:t>
            </a:r>
            <a:r>
              <a:rPr lang="en-US" altLang="x-none" dirty="0">
                <a:ea typeface="ＭＳ Ｐゴシック" charset="-128"/>
              </a:rPr>
              <a:t>Fraud that occurs when a person makes a statement of fact that he or she honestly and reasonably believes to be true even though it is not</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Case 13.2: Fraud</a:t>
            </a:r>
            <a:endParaRPr lang="en-US" dirty="0"/>
          </a:p>
        </p:txBody>
      </p:sp>
      <p:sp>
        <p:nvSpPr>
          <p:cNvPr id="3" name="Content Placeholder 2"/>
          <p:cNvSpPr>
            <a:spLocks noGrp="1"/>
          </p:cNvSpPr>
          <p:nvPr>
            <p:ph idx="1"/>
          </p:nvPr>
        </p:nvSpPr>
        <p:spPr/>
        <p:txBody>
          <a:bodyPr/>
          <a:lstStyle/>
          <a:p>
            <a:pPr>
              <a:defRPr/>
            </a:pPr>
            <a:r>
              <a:rPr lang="en-IN" dirty="0"/>
              <a:t>Case</a:t>
            </a:r>
          </a:p>
          <a:p>
            <a:pPr lvl="1">
              <a:defRPr/>
            </a:pPr>
            <a:r>
              <a:rPr lang="en-IN" dirty="0" err="1"/>
              <a:t>Krysa</a:t>
            </a:r>
            <a:r>
              <a:rPr lang="en-IN" dirty="0"/>
              <a:t> v. Payne</a:t>
            </a:r>
          </a:p>
          <a:p>
            <a:pPr lvl="1">
              <a:defRPr/>
            </a:pPr>
            <a:r>
              <a:rPr lang="en-IN" dirty="0"/>
              <a:t>176 S.W.3d 150, 2005 Mo. App. Lexis 1680 (2005)</a:t>
            </a:r>
          </a:p>
          <a:p>
            <a:pPr lvl="1">
              <a:defRPr/>
            </a:pPr>
            <a:r>
              <a:rPr lang="en-IN" dirty="0"/>
              <a:t>Court of Appeals of Missouri</a:t>
            </a:r>
          </a:p>
          <a:p>
            <a:pPr marL="256032" lvl="1" indent="-256032">
              <a:buFont typeface="Arial" pitchFamily="34" charset="0"/>
              <a:buChar char="•"/>
              <a:defRPr/>
            </a:pPr>
            <a:r>
              <a:rPr lang="en-IN" dirty="0"/>
              <a:t>Issue</a:t>
            </a:r>
          </a:p>
          <a:p>
            <a:pPr lvl="1">
              <a:defRPr/>
            </a:pPr>
            <a:r>
              <a:rPr lang="en-IN" dirty="0"/>
              <a:t>Did Payne engage in fraudulent nondisclosure, fraudulent misrepresentation, and reckless disregard for the safety of the </a:t>
            </a:r>
            <a:r>
              <a:rPr lang="en-IN" dirty="0" err="1"/>
              <a:t>Krysas</a:t>
            </a:r>
            <a:r>
              <a:rPr lang="en-IN" dirty="0"/>
              <a:t> and the public to support the award of $500,000 in punitive damages?</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Duress</a:t>
            </a:r>
            <a:endParaRPr lang="en-US" dirty="0"/>
          </a:p>
        </p:txBody>
      </p:sp>
      <p:sp>
        <p:nvSpPr>
          <p:cNvPr id="3" name="Content Placeholder 2"/>
          <p:cNvSpPr>
            <a:spLocks noGrp="1"/>
          </p:cNvSpPr>
          <p:nvPr>
            <p:ph idx="1"/>
          </p:nvPr>
        </p:nvSpPr>
        <p:spPr/>
        <p:txBody>
          <a:bodyPr/>
          <a:lstStyle/>
          <a:p>
            <a:r>
              <a:rPr lang="en-US" altLang="x-none" dirty="0">
                <a:ea typeface="ＭＳ Ｐゴシック" charset="-128"/>
              </a:rPr>
              <a:t>A situation in which one party threatens to do a wrongful act unless the other party enters into a contract</a:t>
            </a:r>
          </a:p>
          <a:p>
            <a:r>
              <a:rPr lang="en-US" altLang="x-none" dirty="0">
                <a:ea typeface="ＭＳ Ｐゴシック" charset="-128"/>
              </a:rPr>
              <a:t>If the victim of the duress signs the contract, it is not enforceable against the victim</a:t>
            </a:r>
          </a:p>
          <a:p>
            <a:r>
              <a:rPr lang="en-US" altLang="x-none" dirty="0">
                <a:ea typeface="ＭＳ Ｐゴシック" charset="-128"/>
              </a:rPr>
              <a:t>Duress can also occur where a threat does not involve physical harm</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Learning Objectives</a:t>
            </a:r>
            <a:endParaRPr lang="en-US" dirty="0"/>
          </a:p>
        </p:txBody>
      </p:sp>
      <p:sp>
        <p:nvSpPr>
          <p:cNvPr id="3" name="Content Placeholder 2"/>
          <p:cNvSpPr>
            <a:spLocks noGrp="1"/>
          </p:cNvSpPr>
          <p:nvPr>
            <p:ph idx="1"/>
          </p:nvPr>
        </p:nvSpPr>
        <p:spPr/>
        <p:txBody>
          <a:bodyPr/>
          <a:lstStyle/>
          <a:p>
            <a:pPr marL="822960" indent="-822960">
              <a:buSzPct val="100000"/>
              <a:buNone/>
            </a:pPr>
            <a:r>
              <a:rPr lang="en-US" altLang="x-none" dirty="0">
                <a:solidFill>
                  <a:schemeClr val="bg2"/>
                </a:solidFill>
                <a:ea typeface="ＭＳ Ｐゴシック" charset="-128"/>
              </a:rPr>
              <a:t>13.1	</a:t>
            </a:r>
            <a:r>
              <a:rPr lang="en-US" altLang="x-none" dirty="0">
                <a:ea typeface="ＭＳ Ｐゴシック" charset="-128"/>
              </a:rPr>
              <a:t>Explain how mutual mistake of fact excuses performance.</a:t>
            </a:r>
          </a:p>
          <a:p>
            <a:pPr marL="822960" indent="-822960">
              <a:buSzPct val="100000"/>
              <a:buNone/>
            </a:pPr>
            <a:r>
              <a:rPr lang="en-US" altLang="x-none" dirty="0">
                <a:solidFill>
                  <a:schemeClr val="bg2"/>
                </a:solidFill>
                <a:ea typeface="ＭＳ Ｐゴシック" charset="-128"/>
              </a:rPr>
              <a:t>13.2	</a:t>
            </a:r>
            <a:r>
              <a:rPr lang="en-US" altLang="x-none" dirty="0">
                <a:ea typeface="ＭＳ Ｐゴシック" charset="-128"/>
              </a:rPr>
              <a:t>Describe the elements of intentional misrepresentation (fraud).</a:t>
            </a:r>
          </a:p>
          <a:p>
            <a:pPr marL="822960" indent="-822960">
              <a:buSzPct val="100000"/>
              <a:buNone/>
            </a:pPr>
            <a:r>
              <a:rPr lang="en-US" altLang="x-none" dirty="0">
                <a:solidFill>
                  <a:schemeClr val="bg2"/>
                </a:solidFill>
                <a:ea typeface="ＭＳ Ｐゴシック" charset="-128"/>
              </a:rPr>
              <a:t>13.3	</a:t>
            </a:r>
            <a:r>
              <a:rPr lang="en-US" altLang="x-none" dirty="0">
                <a:ea typeface="ＭＳ Ｐゴシック" charset="-128"/>
              </a:rPr>
              <a:t>List and describe the various types of fraud.</a:t>
            </a:r>
          </a:p>
          <a:p>
            <a:pPr marL="822960" indent="-822960">
              <a:buSzPct val="100000"/>
              <a:buNone/>
            </a:pPr>
            <a:r>
              <a:rPr lang="en-US" altLang="x-none" dirty="0">
                <a:solidFill>
                  <a:schemeClr val="bg2"/>
                </a:solidFill>
                <a:ea typeface="ＭＳ Ｐゴシック" charset="-128"/>
              </a:rPr>
              <a:t>13.4	</a:t>
            </a:r>
            <a:r>
              <a:rPr lang="en-US" altLang="x-none" dirty="0">
                <a:ea typeface="ＭＳ Ｐゴシック" charset="-128"/>
              </a:rPr>
              <a:t>Describe duress.</a:t>
            </a:r>
          </a:p>
          <a:p>
            <a:pPr marL="822960" indent="-822960">
              <a:buSzPct val="100000"/>
              <a:buNone/>
            </a:pPr>
            <a:r>
              <a:rPr lang="en-US" altLang="x-none" dirty="0">
                <a:solidFill>
                  <a:schemeClr val="bg2"/>
                </a:solidFill>
                <a:ea typeface="ＭＳ Ｐゴシック" charset="-128"/>
              </a:rPr>
              <a:t>13.5	</a:t>
            </a:r>
            <a:r>
              <a:rPr lang="en-US" altLang="x-none" dirty="0">
                <a:ea typeface="ＭＳ Ｐゴシック" charset="-128"/>
              </a:rPr>
              <a:t>Define the equitable doctrine of </a:t>
            </a:r>
            <a:r>
              <a:rPr lang="en-US" altLang="x-none" i="1" dirty="0">
                <a:ea typeface="ＭＳ Ｐゴシック" charset="-128"/>
              </a:rPr>
              <a:t>undue influence.</a:t>
            </a:r>
            <a:endParaRPr lang="en-US" dirty="0"/>
          </a:p>
        </p:txBody>
      </p:sp>
    </p:spTree>
    <p:extLst>
      <p:ext uri="{BB962C8B-B14F-4D97-AF65-F5344CB8AC3E}">
        <p14:creationId xmlns:p14="http://schemas.microsoft.com/office/powerpoint/2010/main" val="3488934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Undue Influence </a:t>
            </a:r>
            <a:r>
              <a:rPr lang="en-US" altLang="x-none" sz="2000" b="0" dirty="0"/>
              <a:t>(1 of 2)</a:t>
            </a:r>
            <a:endParaRPr lang="en-US" sz="2000" b="0" dirty="0"/>
          </a:p>
        </p:txBody>
      </p:sp>
      <p:sp>
        <p:nvSpPr>
          <p:cNvPr id="3" name="Content Placeholder 2"/>
          <p:cNvSpPr>
            <a:spLocks noGrp="1"/>
          </p:cNvSpPr>
          <p:nvPr>
            <p:ph idx="1"/>
          </p:nvPr>
        </p:nvSpPr>
        <p:spPr/>
        <p:txBody>
          <a:bodyPr/>
          <a:lstStyle/>
          <a:p>
            <a:r>
              <a:rPr lang="en-US" altLang="x-none" dirty="0">
                <a:ea typeface="ＭＳ Ｐゴシック" charset="-128"/>
              </a:rPr>
              <a:t>One person takes advantage of another person</a:t>
            </a:r>
            <a:r>
              <a:rPr lang="en-US" altLang="en-US" dirty="0">
                <a:ea typeface="ＭＳ Ｐゴシック" charset="-128"/>
              </a:rPr>
              <a:t>’</a:t>
            </a:r>
            <a:r>
              <a:rPr lang="en-US" altLang="x-none" dirty="0">
                <a:ea typeface="ＭＳ Ｐゴシック" charset="-128"/>
              </a:rPr>
              <a:t>s mental, emotional, or physical weakness</a:t>
            </a:r>
          </a:p>
          <a:p>
            <a:pPr lvl="1"/>
            <a:r>
              <a:rPr lang="en-US" altLang="x-none" dirty="0">
                <a:ea typeface="ＭＳ Ｐゴシック" charset="-128"/>
              </a:rPr>
              <a:t>Unduly persuades that person to enter into a contract</a:t>
            </a:r>
          </a:p>
          <a:p>
            <a:pPr lvl="1"/>
            <a:r>
              <a:rPr lang="en-US" altLang="x-none" dirty="0">
                <a:ea typeface="ＭＳ Ｐゴシック" charset="-128"/>
              </a:rPr>
              <a:t>The persuasion by the wrongdoer must overcome the free will of the innocent party</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Undue Influence </a:t>
            </a:r>
            <a:r>
              <a:rPr lang="en-US" altLang="x-none" sz="2000" b="0" dirty="0"/>
              <a:t>(2 of 2)</a:t>
            </a:r>
            <a:endParaRPr lang="en-US" dirty="0"/>
          </a:p>
        </p:txBody>
      </p:sp>
      <p:sp>
        <p:nvSpPr>
          <p:cNvPr id="3" name="Content Placeholder 2"/>
          <p:cNvSpPr>
            <a:spLocks noGrp="1"/>
          </p:cNvSpPr>
          <p:nvPr>
            <p:ph idx="1"/>
          </p:nvPr>
        </p:nvSpPr>
        <p:spPr/>
        <p:txBody>
          <a:bodyPr/>
          <a:lstStyle/>
          <a:p>
            <a:r>
              <a:rPr lang="en-US" altLang="x-none" dirty="0">
                <a:ea typeface="ＭＳ Ｐゴシック" charset="-128"/>
              </a:rPr>
              <a:t>The following elements must be shown to prove undue influence:</a:t>
            </a:r>
          </a:p>
          <a:p>
            <a:pPr lvl="1"/>
            <a:r>
              <a:rPr lang="en-US" altLang="x-none" dirty="0">
                <a:ea typeface="ＭＳ Ｐゴシック" charset="-128"/>
              </a:rPr>
              <a:t>A fiduciary or confidential relationship must have existed between the parties</a:t>
            </a:r>
          </a:p>
          <a:p>
            <a:pPr lvl="1"/>
            <a:r>
              <a:rPr lang="en-US" altLang="x-none" dirty="0">
                <a:ea typeface="ＭＳ Ｐゴシック" charset="-128"/>
              </a:rPr>
              <a:t>The </a:t>
            </a:r>
            <a:r>
              <a:rPr lang="en-US" altLang="x-none" b="1" dirty="0">
                <a:ea typeface="ＭＳ Ｐゴシック" charset="-128"/>
              </a:rPr>
              <a:t>dominant party </a:t>
            </a:r>
            <a:r>
              <a:rPr lang="en-US" altLang="x-none" dirty="0">
                <a:ea typeface="ＭＳ Ｐゴシック" charset="-128"/>
              </a:rPr>
              <a:t>must have unduly used his or her influence to persuade the </a:t>
            </a:r>
            <a:r>
              <a:rPr lang="en-US" altLang="x-none" b="1" dirty="0" err="1">
                <a:ea typeface="ＭＳ Ｐゴシック" charset="-128"/>
              </a:rPr>
              <a:t>servient</a:t>
            </a:r>
            <a:r>
              <a:rPr lang="en-US" altLang="x-none" b="1" dirty="0">
                <a:ea typeface="ＭＳ Ｐゴシック" charset="-128"/>
              </a:rPr>
              <a:t> party </a:t>
            </a:r>
            <a:r>
              <a:rPr lang="en-US" altLang="x-none" dirty="0">
                <a:ea typeface="ＭＳ Ｐゴシック" charset="-128"/>
              </a:rPr>
              <a:t>to enter into a contract</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Copyright</a:t>
            </a:r>
          </a:p>
        </p:txBody>
      </p:sp>
      <p:pic>
        <p:nvPicPr>
          <p:cNvPr id="6" name="Picture 3" descr="This work is protected by United States copyright laws and is provided solely for the use of instructors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honor the intended pedagogical purposes and the needs of other instructors who rely on these materials."/>
          <p:cNvPicPr>
            <a:picLocks noChangeAspect="1" noChangeArrowheads="1"/>
          </p:cNvPicPr>
          <p:nvPr/>
        </p:nvPicPr>
        <p:blipFill>
          <a:blip r:embed="rId3" cstate="screen">
            <a:extLst>
              <a:ext uri="{28A0092B-C50C-407E-A947-70E740481C1C}">
                <a14:useLocalDpi xmlns:a14="http://schemas.microsoft.com/office/drawing/2010/main" val="0"/>
              </a:ext>
            </a:extLst>
          </a:blip>
          <a:stretch>
            <a:fillRect/>
          </a:stretch>
        </p:blipFill>
        <p:spPr bwMode="auto">
          <a:xfrm>
            <a:off x="548640" y="2131934"/>
            <a:ext cx="8046720" cy="2594133"/>
          </a:xfrm>
          <a:prstGeom prst="rect">
            <a:avLst/>
          </a:prstGeom>
          <a:noFill/>
          <a:ln w="9525">
            <a:noFill/>
            <a:miter lim="800000"/>
            <a:headEnd/>
            <a:tailEnd/>
          </a:ln>
        </p:spPr>
      </p:pic>
    </p:spTree>
    <p:extLst>
      <p:ext uri="{BB962C8B-B14F-4D97-AF65-F5344CB8AC3E}">
        <p14:creationId xmlns:p14="http://schemas.microsoft.com/office/powerpoint/2010/main" val="921954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Introduction</a:t>
            </a:r>
            <a:endParaRPr lang="en-US" dirty="0"/>
          </a:p>
        </p:txBody>
      </p:sp>
      <p:sp>
        <p:nvSpPr>
          <p:cNvPr id="3" name="Content Placeholder 2"/>
          <p:cNvSpPr>
            <a:spLocks noGrp="1"/>
          </p:cNvSpPr>
          <p:nvPr>
            <p:ph idx="1"/>
          </p:nvPr>
        </p:nvSpPr>
        <p:spPr/>
        <p:txBody>
          <a:bodyPr/>
          <a:lstStyle/>
          <a:p>
            <a:r>
              <a:rPr lang="en-US" altLang="x-none" b="1" dirty="0">
                <a:ea typeface="ＭＳ Ｐゴシック" charset="-128"/>
              </a:rPr>
              <a:t>Genuineness of assent:</a:t>
            </a:r>
            <a:r>
              <a:rPr lang="en-US" altLang="x-none" dirty="0">
                <a:ea typeface="ＭＳ Ｐゴシック" charset="-128"/>
              </a:rPr>
              <a:t> Requirement that a party</a:t>
            </a:r>
            <a:r>
              <a:rPr lang="en-US" altLang="en-US" dirty="0">
                <a:ea typeface="ＭＳ Ｐゴシック" charset="-128"/>
              </a:rPr>
              <a:t>’</a:t>
            </a:r>
            <a:r>
              <a:rPr lang="en-US" altLang="x-none" dirty="0">
                <a:ea typeface="ＭＳ Ｐゴシック" charset="-128"/>
              </a:rPr>
              <a:t>s assent to a contract be genuine</a:t>
            </a:r>
            <a:endParaRPr lang="en-US" dirty="0"/>
          </a:p>
        </p:txBody>
      </p:sp>
    </p:spTree>
    <p:extLst>
      <p:ext uri="{BB962C8B-B14F-4D97-AF65-F5344CB8AC3E}">
        <p14:creationId xmlns:p14="http://schemas.microsoft.com/office/powerpoint/2010/main" val="48798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Mistake</a:t>
            </a:r>
            <a:endParaRPr lang="en-US" dirty="0"/>
          </a:p>
        </p:txBody>
      </p:sp>
      <p:sp>
        <p:nvSpPr>
          <p:cNvPr id="3" name="Content Placeholder 2"/>
          <p:cNvSpPr>
            <a:spLocks noGrp="1"/>
          </p:cNvSpPr>
          <p:nvPr>
            <p:ph idx="1"/>
          </p:nvPr>
        </p:nvSpPr>
        <p:spPr/>
        <p:txBody>
          <a:bodyPr/>
          <a:lstStyle/>
          <a:p>
            <a:r>
              <a:rPr lang="en-US" altLang="x-none" dirty="0">
                <a:ea typeface="ＭＳ Ｐゴシック" charset="-128"/>
              </a:rPr>
              <a:t>Occurs where one or both of the parties to a contract have an erroneous belief about the subject matter, value, or some other aspect of the contract</a:t>
            </a:r>
          </a:p>
          <a:p>
            <a:r>
              <a:rPr lang="en-US" altLang="x-none" dirty="0">
                <a:ea typeface="ＭＳ Ｐゴシック" charset="-128"/>
              </a:rPr>
              <a:t>The law permits rescission of some contracts made in mistake</a:t>
            </a:r>
          </a:p>
          <a:p>
            <a:pPr lvl="1"/>
            <a:r>
              <a:rPr lang="en-US" altLang="x-none" b="1" dirty="0">
                <a:ea typeface="ＭＳ Ｐゴシック" charset="-128"/>
              </a:rPr>
              <a:t>Rescission: </a:t>
            </a:r>
            <a:r>
              <a:rPr lang="en-US" altLang="x-none" dirty="0">
                <a:ea typeface="ＭＳ Ｐゴシック" charset="-128"/>
              </a:rPr>
              <a:t>An action to undo a contract</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Unilateral Mistake </a:t>
            </a:r>
            <a:r>
              <a:rPr lang="en-US" altLang="x-none" sz="2000" b="0" dirty="0"/>
              <a:t>(1 of 2)</a:t>
            </a:r>
            <a:endParaRPr lang="en-US" sz="2000" b="0" dirty="0"/>
          </a:p>
        </p:txBody>
      </p:sp>
      <p:sp>
        <p:nvSpPr>
          <p:cNvPr id="3" name="Content Placeholder 2"/>
          <p:cNvSpPr>
            <a:spLocks noGrp="1"/>
          </p:cNvSpPr>
          <p:nvPr>
            <p:ph idx="1"/>
          </p:nvPr>
        </p:nvSpPr>
        <p:spPr/>
        <p:txBody>
          <a:bodyPr/>
          <a:lstStyle/>
          <a:p>
            <a:r>
              <a:rPr lang="en-US" altLang="x-none" dirty="0">
                <a:ea typeface="ＭＳ Ｐゴシック" charset="-128"/>
              </a:rPr>
              <a:t>Mistake in which only one party is mistaken about a material fact regarding the subject matter of a contract</a:t>
            </a:r>
          </a:p>
          <a:p>
            <a:r>
              <a:rPr lang="en-US" altLang="x-none" dirty="0">
                <a:ea typeface="ＭＳ Ｐゴシック" charset="-128"/>
              </a:rPr>
              <a:t>A contract may not be enforced due to a unilateral mistake when:</a:t>
            </a:r>
          </a:p>
          <a:p>
            <a:pPr lvl="1"/>
            <a:r>
              <a:rPr lang="en-US" altLang="x-none" dirty="0">
                <a:ea typeface="ＭＳ Ｐゴシック" charset="-128"/>
              </a:rPr>
              <a:t>One party makes a unilateral mistake of fact, and the other party knew that a mistake was made</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Unilateral Mistake </a:t>
            </a:r>
            <a:r>
              <a:rPr lang="en-US" altLang="x-none" sz="2000" b="0" dirty="0"/>
              <a:t>(2 of 2)</a:t>
            </a:r>
            <a:endParaRPr lang="en-US" dirty="0"/>
          </a:p>
        </p:txBody>
      </p:sp>
      <p:sp>
        <p:nvSpPr>
          <p:cNvPr id="3" name="Content Placeholder 2"/>
          <p:cNvSpPr>
            <a:spLocks noGrp="1"/>
          </p:cNvSpPr>
          <p:nvPr>
            <p:ph idx="1"/>
          </p:nvPr>
        </p:nvSpPr>
        <p:spPr/>
        <p:txBody>
          <a:bodyPr/>
          <a:lstStyle/>
          <a:p>
            <a:pPr lvl="1"/>
            <a:r>
              <a:rPr lang="en-US" altLang="x-none" dirty="0">
                <a:ea typeface="ＭＳ Ｐゴシック" charset="-128"/>
              </a:rPr>
              <a:t>A unilateral mistake occurs because of a clerical or mathematical error that is not the result of gross negligence</a:t>
            </a:r>
          </a:p>
          <a:p>
            <a:pPr lvl="1"/>
            <a:r>
              <a:rPr lang="en-US" altLang="x-none" dirty="0">
                <a:ea typeface="ＭＳ Ｐゴシック" charset="-128"/>
              </a:rPr>
              <a:t>The mistake is so serious that enforcing the contract would be unconscionable</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Mutual Mistake of a Material Fact</a:t>
            </a:r>
            <a:endParaRPr lang="en-US" dirty="0"/>
          </a:p>
        </p:txBody>
      </p:sp>
      <p:sp>
        <p:nvSpPr>
          <p:cNvPr id="3" name="Content Placeholder 2"/>
          <p:cNvSpPr>
            <a:spLocks noGrp="1"/>
          </p:cNvSpPr>
          <p:nvPr>
            <p:ph idx="1"/>
          </p:nvPr>
        </p:nvSpPr>
        <p:spPr/>
        <p:txBody>
          <a:bodyPr/>
          <a:lstStyle/>
          <a:p>
            <a:r>
              <a:rPr lang="en-US" altLang="x-none" dirty="0">
                <a:ea typeface="ＭＳ Ｐゴシック" charset="-128"/>
              </a:rPr>
              <a:t>Mistake made by both parties concerning a material fact that is important to the subject matter of a contract</a:t>
            </a:r>
          </a:p>
          <a:p>
            <a:r>
              <a:rPr lang="en-US" altLang="x-none" dirty="0">
                <a:ea typeface="ＭＳ Ｐゴシック" charset="-128"/>
              </a:rPr>
              <a:t>Ambiguity in contract may constitute a mutual mistake of a </a:t>
            </a:r>
            <a:r>
              <a:rPr lang="en-US" altLang="x-none" b="1" dirty="0">
                <a:ea typeface="ＭＳ Ｐゴシック" charset="-128"/>
              </a:rPr>
              <a:t>material fact</a:t>
            </a:r>
          </a:p>
          <a:p>
            <a:pPr lvl="1"/>
            <a:r>
              <a:rPr lang="en-US" altLang="x-none" dirty="0">
                <a:ea typeface="ＭＳ Ｐゴシック" charset="-128"/>
              </a:rPr>
              <a:t>Ambiguity occurs when a word of the contract is susceptible to more than one logical interpretation</a:t>
            </a:r>
          </a:p>
          <a:p>
            <a:r>
              <a:rPr lang="en-US" altLang="x-none" b="1" dirty="0">
                <a:ea typeface="ＭＳ Ｐゴシック" charset="-128"/>
              </a:rPr>
              <a:t>Mutual mistake of value </a:t>
            </a:r>
            <a:r>
              <a:rPr lang="en-US" altLang="x-none" dirty="0">
                <a:ea typeface="ＭＳ Ｐゴシック" charset="-128"/>
              </a:rPr>
              <a:t>occurs if both parties know the object of the contract but are mistaken as to its value</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Fraud</a:t>
            </a:r>
            <a:endParaRPr lang="en-US" dirty="0"/>
          </a:p>
        </p:txBody>
      </p:sp>
      <p:sp>
        <p:nvSpPr>
          <p:cNvPr id="3" name="Content Placeholder 2"/>
          <p:cNvSpPr>
            <a:spLocks noGrp="1"/>
          </p:cNvSpPr>
          <p:nvPr>
            <p:ph idx="1"/>
          </p:nvPr>
        </p:nvSpPr>
        <p:spPr/>
        <p:txBody>
          <a:bodyPr/>
          <a:lstStyle/>
          <a:p>
            <a:r>
              <a:rPr lang="en-US" altLang="x-none" dirty="0">
                <a:ea typeface="ＭＳ Ｐゴシック" charset="-128"/>
              </a:rPr>
              <a:t>Intentional misrepresentation or fraudulent misrepresentation</a:t>
            </a:r>
          </a:p>
          <a:p>
            <a:pPr lvl="1"/>
            <a:r>
              <a:rPr lang="en-US" altLang="x-none" dirty="0">
                <a:ea typeface="ＭＳ Ｐゴシック" charset="-128"/>
              </a:rPr>
              <a:t>A misrepresentation occurs when an assertion is made that is not in accord with the facts</a:t>
            </a:r>
          </a:p>
          <a:p>
            <a:pPr lvl="1"/>
            <a:r>
              <a:rPr lang="en-US" altLang="x-none" b="1" dirty="0">
                <a:ea typeface="ＭＳ Ｐゴシック" charset="-128"/>
              </a:rPr>
              <a:t>Fraudulent misrepresentation:</a:t>
            </a:r>
            <a:r>
              <a:rPr lang="en-US" altLang="x-none" dirty="0">
                <a:ea typeface="ＭＳ Ｐゴシック" charset="-128"/>
              </a:rPr>
              <a:t> An event that occurs when one person consciously decides to induce another person to rely and act on a misrepresentation</a:t>
            </a:r>
            <a:endParaRPr lang="en-US" dirty="0"/>
          </a:p>
        </p:txBody>
      </p:sp>
    </p:spTree>
    <p:extLst>
      <p:ext uri="{BB962C8B-B14F-4D97-AF65-F5344CB8AC3E}">
        <p14:creationId xmlns:p14="http://schemas.microsoft.com/office/powerpoint/2010/main" val="3754332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Elements of Fraud </a:t>
            </a:r>
            <a:r>
              <a:rPr lang="en-US" altLang="x-none" sz="2000" b="0" dirty="0"/>
              <a:t>(1 of 4)</a:t>
            </a:r>
            <a:endParaRPr lang="en-US" sz="2000" b="0" dirty="0"/>
          </a:p>
        </p:txBody>
      </p:sp>
      <p:sp>
        <p:nvSpPr>
          <p:cNvPr id="3" name="Content Placeholder 2"/>
          <p:cNvSpPr>
            <a:spLocks noGrp="1"/>
          </p:cNvSpPr>
          <p:nvPr>
            <p:ph idx="1"/>
          </p:nvPr>
        </p:nvSpPr>
        <p:spPr/>
        <p:txBody>
          <a:bodyPr/>
          <a:lstStyle/>
          <a:p>
            <a:r>
              <a:rPr lang="en-US" altLang="x-none" dirty="0">
                <a:ea typeface="ＭＳ Ｐゴシック" charset="-128"/>
              </a:rPr>
              <a:t>The wrongdoer made a false representation of material fact</a:t>
            </a:r>
          </a:p>
          <a:p>
            <a:r>
              <a:rPr lang="en-US" altLang="x-none" dirty="0">
                <a:ea typeface="ＭＳ Ｐゴシック" charset="-128"/>
              </a:rPr>
              <a:t>The wrongdoer intended to deceive the innocent party</a:t>
            </a:r>
          </a:p>
          <a:p>
            <a:r>
              <a:rPr lang="en-US" altLang="x-none" dirty="0">
                <a:ea typeface="ＭＳ Ｐゴシック" charset="-128"/>
              </a:rPr>
              <a:t>The innocent party justifiably relied on the misrepresentation</a:t>
            </a:r>
          </a:p>
          <a:p>
            <a:r>
              <a:rPr lang="en-US" altLang="x-none" dirty="0">
                <a:ea typeface="ＭＳ Ｐゴシック" charset="-128"/>
              </a:rPr>
              <a:t>The innocent party was injured</a:t>
            </a:r>
            <a:endParaRPr lang="en-US" dirty="0"/>
          </a:p>
        </p:txBody>
      </p:sp>
    </p:spTree>
    <p:extLst>
      <p:ext uri="{BB962C8B-B14F-4D97-AF65-F5344CB8AC3E}">
        <p14:creationId xmlns:p14="http://schemas.microsoft.com/office/powerpoint/2010/main" val="3754332291"/>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7227</TotalTime>
  <Words>1048</Words>
  <Application>Microsoft Office PowerPoint</Application>
  <PresentationFormat>On-screen Show (4:3)</PresentationFormat>
  <Paragraphs>98</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ＭＳ Ｐゴシック</vt:lpstr>
      <vt:lpstr>Arial</vt:lpstr>
      <vt:lpstr>Times New Roman</vt:lpstr>
      <vt:lpstr>Verdana</vt:lpstr>
      <vt:lpstr>Wingdings</vt:lpstr>
      <vt:lpstr>508 Lecture</vt:lpstr>
      <vt:lpstr>Business Law</vt:lpstr>
      <vt:lpstr>Learning Objectives</vt:lpstr>
      <vt:lpstr>Introduction</vt:lpstr>
      <vt:lpstr>Mistake</vt:lpstr>
      <vt:lpstr>Unilateral Mistake (1 of 2)</vt:lpstr>
      <vt:lpstr>Unilateral Mistake (2 of 2)</vt:lpstr>
      <vt:lpstr>Mutual Mistake of a Material Fact</vt:lpstr>
      <vt:lpstr>Fraud</vt:lpstr>
      <vt:lpstr>Elements of Fraud (1 of 4)</vt:lpstr>
      <vt:lpstr>Elements of Fraud (2 of 4)</vt:lpstr>
      <vt:lpstr>Elements of Fraud (3 of 4)</vt:lpstr>
      <vt:lpstr>Elements of Fraud (4 of 4)</vt:lpstr>
      <vt:lpstr>Types of Fraud (1 of 4)</vt:lpstr>
      <vt:lpstr>Case 13.1: Fraud in the Inducement</vt:lpstr>
      <vt:lpstr>Types of Fraud (2 of 4)</vt:lpstr>
      <vt:lpstr>Types of Fraud (3 of 4)</vt:lpstr>
      <vt:lpstr>Types of Fraud (4 of 4)</vt:lpstr>
      <vt:lpstr>Case 13.2: Fraud</vt:lpstr>
      <vt:lpstr>Duress</vt:lpstr>
      <vt:lpstr>Undue Influence (1 of 2)</vt:lpstr>
      <vt:lpstr>Undue Influence (2 of 2)</vt:lpstr>
      <vt:lpstr>Copyright</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Tenth Edition</dc:title>
  <dc:subject>Business Law</dc:subject>
  <dc:creator>Henry R. Cheeseman</dc:creator>
  <cp:keywords>Business, Law</cp:keywords>
  <cp:lastModifiedBy>Robinson, Zahir (Student)</cp:lastModifiedBy>
  <cp:revision>427</cp:revision>
  <dcterms:created xsi:type="dcterms:W3CDTF">2014-07-14T20:04:21Z</dcterms:created>
  <dcterms:modified xsi:type="dcterms:W3CDTF">2018-12-06T02:39:36Z</dcterms:modified>
  <cp:category>Law and Legislation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