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2" r:id="rId3"/>
    <p:sldId id="258" r:id="rId4"/>
    <p:sldId id="308" r:id="rId5"/>
    <p:sldId id="309" r:id="rId6"/>
    <p:sldId id="310" r:id="rId7"/>
    <p:sldId id="311" r:id="rId8"/>
    <p:sldId id="312" r:id="rId9"/>
    <p:sldId id="313" r:id="rId10"/>
    <p:sldId id="314" r:id="rId11"/>
    <p:sldId id="315" r:id="rId12"/>
    <p:sldId id="316" r:id="rId13"/>
    <p:sldId id="317" r:id="rId14"/>
    <p:sldId id="318" r:id="rId15"/>
    <p:sldId id="320" r:id="rId16"/>
    <p:sldId id="321" r:id="rId17"/>
    <p:sldId id="319" r:id="rId18"/>
    <p:sldId id="322" r:id="rId19"/>
    <p:sldId id="323" r:id="rId20"/>
    <p:sldId id="300" r:id="rId21"/>
    <p:sldId id="324" r:id="rId22"/>
    <p:sldId id="332" r:id="rId23"/>
    <p:sldId id="333" r:id="rId24"/>
    <p:sldId id="334" r:id="rId25"/>
    <p:sldId id="335" r:id="rId26"/>
    <p:sldId id="336" r:id="rId27"/>
    <p:sldId id="337" r:id="rId28"/>
    <p:sldId id="338" r:id="rId29"/>
    <p:sldId id="339" r:id="rId30"/>
    <p:sldId id="340" r:id="rId31"/>
    <p:sldId id="341" r:id="rId32"/>
    <p:sldId id="325" r:id="rId33"/>
    <p:sldId id="301" r:id="rId34"/>
    <p:sldId id="326" r:id="rId35"/>
    <p:sldId id="342" r:id="rId36"/>
    <p:sldId id="343" r:id="rId37"/>
    <p:sldId id="327" r:id="rId38"/>
    <p:sldId id="302" r:id="rId39"/>
    <p:sldId id="328" r:id="rId40"/>
    <p:sldId id="344" r:id="rId41"/>
    <p:sldId id="345" r:id="rId42"/>
    <p:sldId id="346" r:id="rId43"/>
    <p:sldId id="329" r:id="rId44"/>
    <p:sldId id="303" r:id="rId45"/>
    <p:sldId id="330" r:id="rId46"/>
    <p:sldId id="347" r:id="rId47"/>
    <p:sldId id="348" r:id="rId48"/>
    <p:sldId id="349" r:id="rId49"/>
    <p:sldId id="33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5" autoAdjust="0"/>
  </p:normalViewPr>
  <p:slideViewPr>
    <p:cSldViewPr>
      <p:cViewPr>
        <p:scale>
          <a:sx n="100" d="100"/>
          <a:sy n="100" d="100"/>
        </p:scale>
        <p:origin x="-210" y="78"/>
      </p:cViewPr>
      <p:guideLst>
        <p:guide orient="horz" pos="2160"/>
        <p:guide pos="2880"/>
      </p:guideLst>
    </p:cSldViewPr>
  </p:slideViewPr>
  <p:notesTextViewPr>
    <p:cViewPr>
      <p:scale>
        <a:sx n="1" d="1"/>
        <a:sy n="1" d="1"/>
      </p:scale>
      <p:origin x="0" y="276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1A284-FB59-4211-A2A6-296ECC7AF73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EA89EC-E158-4D50-96F6-DF07B08E3671}">
      <dgm:prSet phldrT="[Text]"/>
      <dgm:spPr/>
      <dgm:t>
        <a:bodyPr/>
        <a:lstStyle/>
        <a:p>
          <a:r>
            <a:rPr lang="en-US" dirty="0" smtClean="0"/>
            <a:t>Data Warehouse and Big Data Analytics</a:t>
          </a:r>
          <a:endParaRPr lang="en-US" dirty="0"/>
        </a:p>
      </dgm:t>
    </dgm:pt>
    <dgm:pt modelId="{8EEFCA71-E241-4D66-A813-A5E4DB3C627D}" type="parTrans" cxnId="{6D17475A-7399-449B-B80C-B576A52663AA}">
      <dgm:prSet/>
      <dgm:spPr/>
      <dgm:t>
        <a:bodyPr/>
        <a:lstStyle/>
        <a:p>
          <a:endParaRPr lang="en-US"/>
        </a:p>
      </dgm:t>
    </dgm:pt>
    <dgm:pt modelId="{D8B2400E-FCAE-419A-B761-6ED663DEC67E}" type="sibTrans" cxnId="{6D17475A-7399-449B-B80C-B576A52663AA}">
      <dgm:prSet/>
      <dgm:spPr/>
      <dgm:t>
        <a:bodyPr/>
        <a:lstStyle/>
        <a:p>
          <a:endParaRPr lang="en-US"/>
        </a:p>
      </dgm:t>
    </dgm:pt>
    <dgm:pt modelId="{37A83061-BB15-4DC8-987C-C41F59F2283C}">
      <dgm:prSet phldrT="[Text]"/>
      <dgm:spPr/>
      <dgm:t>
        <a:bodyPr/>
        <a:lstStyle/>
        <a:p>
          <a:r>
            <a:rPr lang="en-US" dirty="0" smtClean="0"/>
            <a:t>Data and Text Mining</a:t>
          </a:r>
          <a:endParaRPr lang="en-US" dirty="0"/>
        </a:p>
      </dgm:t>
    </dgm:pt>
    <dgm:pt modelId="{073C6D5A-1CBF-4A97-B43C-12F7E64BDA57}" type="parTrans" cxnId="{20B91031-4065-4924-9130-835E223FBF17}">
      <dgm:prSet/>
      <dgm:spPr/>
      <dgm:t>
        <a:bodyPr/>
        <a:lstStyle/>
        <a:p>
          <a:endParaRPr lang="en-US"/>
        </a:p>
      </dgm:t>
    </dgm:pt>
    <dgm:pt modelId="{4A5B2F96-8D0E-4C55-952A-5E74D0CE2694}" type="sibTrans" cxnId="{20B91031-4065-4924-9130-835E223FBF17}">
      <dgm:prSet/>
      <dgm:spPr/>
      <dgm:t>
        <a:bodyPr/>
        <a:lstStyle/>
        <a:p>
          <a:endParaRPr lang="en-US"/>
        </a:p>
      </dgm:t>
    </dgm:pt>
    <dgm:pt modelId="{DD36AD2A-744B-4626-9C69-4A76E3BF39B5}">
      <dgm:prSet phldrT="[Text]"/>
      <dgm:spPr/>
      <dgm:t>
        <a:bodyPr/>
        <a:lstStyle/>
        <a:p>
          <a:r>
            <a:rPr lang="en-US" dirty="0" smtClean="0"/>
            <a:t>Business Intelligence</a:t>
          </a:r>
          <a:endParaRPr lang="en-US" dirty="0"/>
        </a:p>
      </dgm:t>
    </dgm:pt>
    <dgm:pt modelId="{D2C84F5A-4421-4D2C-BE54-B2880E8784DC}" type="parTrans" cxnId="{F366F446-D4B4-4867-B7CB-0D4F262DEC2A}">
      <dgm:prSet/>
      <dgm:spPr/>
      <dgm:t>
        <a:bodyPr/>
        <a:lstStyle/>
        <a:p>
          <a:endParaRPr lang="en-US"/>
        </a:p>
      </dgm:t>
    </dgm:pt>
    <dgm:pt modelId="{E96240FE-D269-43EC-A72D-BE6D42FBED2A}" type="sibTrans" cxnId="{F366F446-D4B4-4867-B7CB-0D4F262DEC2A}">
      <dgm:prSet/>
      <dgm:spPr/>
      <dgm:t>
        <a:bodyPr/>
        <a:lstStyle/>
        <a:p>
          <a:endParaRPr lang="en-US"/>
        </a:p>
      </dgm:t>
    </dgm:pt>
    <dgm:pt modelId="{08A3218D-962D-4B2D-AFA9-758784621306}">
      <dgm:prSet phldrT="[Text]"/>
      <dgm:spPr/>
      <dgm:t>
        <a:bodyPr/>
        <a:lstStyle/>
        <a:p>
          <a:r>
            <a:rPr lang="en-US" dirty="0" smtClean="0"/>
            <a:t>Electronic Records Management</a:t>
          </a:r>
          <a:endParaRPr lang="en-US" dirty="0"/>
        </a:p>
      </dgm:t>
    </dgm:pt>
    <dgm:pt modelId="{179CEBED-0DBA-4E6F-9A3D-1010AE6105AF}" type="parTrans" cxnId="{23180AD8-E319-4F52-BF29-3451ECEA288B}">
      <dgm:prSet/>
      <dgm:spPr/>
      <dgm:t>
        <a:bodyPr/>
        <a:lstStyle/>
        <a:p>
          <a:endParaRPr lang="en-US"/>
        </a:p>
      </dgm:t>
    </dgm:pt>
    <dgm:pt modelId="{F5AD8166-0AD2-4AC9-93DF-0F1A7E4681A8}" type="sibTrans" cxnId="{23180AD8-E319-4F52-BF29-3451ECEA288B}">
      <dgm:prSet/>
      <dgm:spPr/>
      <dgm:t>
        <a:bodyPr/>
        <a:lstStyle/>
        <a:p>
          <a:endParaRPr lang="en-US"/>
        </a:p>
      </dgm:t>
    </dgm:pt>
    <dgm:pt modelId="{BF040C06-D312-4F8C-ACB3-85D06B8E305C}">
      <dgm:prSet phldrT="[Text]"/>
      <dgm:spPr/>
      <dgm:t>
        <a:bodyPr/>
        <a:lstStyle/>
        <a:p>
          <a:r>
            <a:rPr lang="en-US" b="1" dirty="0" smtClean="0">
              <a:solidFill>
                <a:srgbClr val="5A8B25"/>
              </a:solidFill>
            </a:rPr>
            <a:t>Database Management Systems</a:t>
          </a:r>
          <a:endParaRPr lang="en-US" b="1" dirty="0">
            <a:solidFill>
              <a:srgbClr val="5A8B25"/>
            </a:solidFill>
          </a:endParaRPr>
        </a:p>
      </dgm:t>
    </dgm:pt>
    <dgm:pt modelId="{84092373-21E7-4902-B2D0-ED59AFBACE39}" type="parTrans" cxnId="{F3B949BF-6271-4B9D-A85E-10C10F28E38A}">
      <dgm:prSet/>
      <dgm:spPr/>
      <dgm:t>
        <a:bodyPr/>
        <a:lstStyle/>
        <a:p>
          <a:endParaRPr lang="en-US"/>
        </a:p>
      </dgm:t>
    </dgm:pt>
    <dgm:pt modelId="{318A7937-6144-4B1B-B27B-64760AA0F20D}" type="sibTrans" cxnId="{F3B949BF-6271-4B9D-A85E-10C10F28E38A}">
      <dgm:prSet/>
      <dgm:spPr/>
      <dgm:t>
        <a:bodyPr/>
        <a:lstStyle/>
        <a:p>
          <a:endParaRPr lang="en-US"/>
        </a:p>
      </dgm:t>
    </dgm:pt>
    <dgm:pt modelId="{E92E50ED-2104-4C56-839A-1D58E60B6978}" type="pres">
      <dgm:prSet presAssocID="{27E1A284-FB59-4211-A2A6-296ECC7AF733}" presName="cycle" presStyleCnt="0">
        <dgm:presLayoutVars>
          <dgm:dir/>
          <dgm:resizeHandles val="exact"/>
        </dgm:presLayoutVars>
      </dgm:prSet>
      <dgm:spPr/>
      <dgm:t>
        <a:bodyPr/>
        <a:lstStyle/>
        <a:p>
          <a:endParaRPr lang="en-US"/>
        </a:p>
      </dgm:t>
    </dgm:pt>
    <dgm:pt modelId="{4A70DB3B-BC26-4C3A-A4B3-FD97B373CBF9}" type="pres">
      <dgm:prSet presAssocID="{F5EA89EC-E158-4D50-96F6-DF07B08E3671}" presName="dummy" presStyleCnt="0"/>
      <dgm:spPr/>
    </dgm:pt>
    <dgm:pt modelId="{A4AB0C58-7056-484E-BD14-C051808D0C28}" type="pres">
      <dgm:prSet presAssocID="{F5EA89EC-E158-4D50-96F6-DF07B08E3671}" presName="node" presStyleLbl="revTx" presStyleIdx="0" presStyleCnt="5">
        <dgm:presLayoutVars>
          <dgm:bulletEnabled val="1"/>
        </dgm:presLayoutVars>
      </dgm:prSet>
      <dgm:spPr/>
      <dgm:t>
        <a:bodyPr/>
        <a:lstStyle/>
        <a:p>
          <a:endParaRPr lang="en-US"/>
        </a:p>
      </dgm:t>
    </dgm:pt>
    <dgm:pt modelId="{CE8778B7-9A61-4F06-A1F7-678BEE7FE664}" type="pres">
      <dgm:prSet presAssocID="{D8B2400E-FCAE-419A-B761-6ED663DEC67E}" presName="sibTrans" presStyleLbl="node1" presStyleIdx="0" presStyleCnt="5"/>
      <dgm:spPr/>
      <dgm:t>
        <a:bodyPr/>
        <a:lstStyle/>
        <a:p>
          <a:endParaRPr lang="en-US"/>
        </a:p>
      </dgm:t>
    </dgm:pt>
    <dgm:pt modelId="{5F40BA3D-6F50-40EE-8764-161954C5089D}" type="pres">
      <dgm:prSet presAssocID="{37A83061-BB15-4DC8-987C-C41F59F2283C}" presName="dummy" presStyleCnt="0"/>
      <dgm:spPr/>
    </dgm:pt>
    <dgm:pt modelId="{D445377C-82B8-4D46-A8DA-7A1EF300CC48}" type="pres">
      <dgm:prSet presAssocID="{37A83061-BB15-4DC8-987C-C41F59F2283C}" presName="node" presStyleLbl="revTx" presStyleIdx="1" presStyleCnt="5">
        <dgm:presLayoutVars>
          <dgm:bulletEnabled val="1"/>
        </dgm:presLayoutVars>
      </dgm:prSet>
      <dgm:spPr/>
      <dgm:t>
        <a:bodyPr/>
        <a:lstStyle/>
        <a:p>
          <a:endParaRPr lang="en-US"/>
        </a:p>
      </dgm:t>
    </dgm:pt>
    <dgm:pt modelId="{5502ED10-4163-4978-A2D8-019016FBE56E}" type="pres">
      <dgm:prSet presAssocID="{4A5B2F96-8D0E-4C55-952A-5E74D0CE2694}" presName="sibTrans" presStyleLbl="node1" presStyleIdx="1" presStyleCnt="5"/>
      <dgm:spPr/>
      <dgm:t>
        <a:bodyPr/>
        <a:lstStyle/>
        <a:p>
          <a:endParaRPr lang="en-US"/>
        </a:p>
      </dgm:t>
    </dgm:pt>
    <dgm:pt modelId="{7A587A47-9FA4-421A-8FE9-2A20CF7B81FB}" type="pres">
      <dgm:prSet presAssocID="{DD36AD2A-744B-4626-9C69-4A76E3BF39B5}" presName="dummy" presStyleCnt="0"/>
      <dgm:spPr/>
    </dgm:pt>
    <dgm:pt modelId="{A358ADC3-06B9-42DB-8FFB-235E2F6F2F98}" type="pres">
      <dgm:prSet presAssocID="{DD36AD2A-744B-4626-9C69-4A76E3BF39B5}" presName="node" presStyleLbl="revTx" presStyleIdx="2" presStyleCnt="5">
        <dgm:presLayoutVars>
          <dgm:bulletEnabled val="1"/>
        </dgm:presLayoutVars>
      </dgm:prSet>
      <dgm:spPr/>
      <dgm:t>
        <a:bodyPr/>
        <a:lstStyle/>
        <a:p>
          <a:endParaRPr lang="en-US"/>
        </a:p>
      </dgm:t>
    </dgm:pt>
    <dgm:pt modelId="{02E85226-A9A2-493C-825C-0403A6A4CC01}" type="pres">
      <dgm:prSet presAssocID="{E96240FE-D269-43EC-A72D-BE6D42FBED2A}" presName="sibTrans" presStyleLbl="node1" presStyleIdx="2" presStyleCnt="5"/>
      <dgm:spPr/>
      <dgm:t>
        <a:bodyPr/>
        <a:lstStyle/>
        <a:p>
          <a:endParaRPr lang="en-US"/>
        </a:p>
      </dgm:t>
    </dgm:pt>
    <dgm:pt modelId="{73D11EEB-1679-4206-A266-CE9A1AB79ACC}" type="pres">
      <dgm:prSet presAssocID="{08A3218D-962D-4B2D-AFA9-758784621306}" presName="dummy" presStyleCnt="0"/>
      <dgm:spPr/>
    </dgm:pt>
    <dgm:pt modelId="{0A5141A9-9A5E-4F9E-B8D4-E663C7220C1C}" type="pres">
      <dgm:prSet presAssocID="{08A3218D-962D-4B2D-AFA9-758784621306}" presName="node" presStyleLbl="revTx" presStyleIdx="3" presStyleCnt="5">
        <dgm:presLayoutVars>
          <dgm:bulletEnabled val="1"/>
        </dgm:presLayoutVars>
      </dgm:prSet>
      <dgm:spPr/>
      <dgm:t>
        <a:bodyPr/>
        <a:lstStyle/>
        <a:p>
          <a:endParaRPr lang="en-US"/>
        </a:p>
      </dgm:t>
    </dgm:pt>
    <dgm:pt modelId="{D9198F7A-99DF-4591-B1DC-2620606084FF}" type="pres">
      <dgm:prSet presAssocID="{F5AD8166-0AD2-4AC9-93DF-0F1A7E4681A8}" presName="sibTrans" presStyleLbl="node1" presStyleIdx="3" presStyleCnt="5"/>
      <dgm:spPr/>
      <dgm:t>
        <a:bodyPr/>
        <a:lstStyle/>
        <a:p>
          <a:endParaRPr lang="en-US"/>
        </a:p>
      </dgm:t>
    </dgm:pt>
    <dgm:pt modelId="{25CA3731-1185-42A8-951C-5D21935C393B}" type="pres">
      <dgm:prSet presAssocID="{BF040C06-D312-4F8C-ACB3-85D06B8E305C}" presName="dummy" presStyleCnt="0"/>
      <dgm:spPr/>
    </dgm:pt>
    <dgm:pt modelId="{EA611E80-2D38-467A-9D70-00B07686AA2F}" type="pres">
      <dgm:prSet presAssocID="{BF040C06-D312-4F8C-ACB3-85D06B8E305C}" presName="node" presStyleLbl="revTx" presStyleIdx="4" presStyleCnt="5">
        <dgm:presLayoutVars>
          <dgm:bulletEnabled val="1"/>
        </dgm:presLayoutVars>
      </dgm:prSet>
      <dgm:spPr/>
      <dgm:t>
        <a:bodyPr/>
        <a:lstStyle/>
        <a:p>
          <a:endParaRPr lang="en-US"/>
        </a:p>
      </dgm:t>
    </dgm:pt>
    <dgm:pt modelId="{4F56F714-C9FE-4CB7-BFA6-DB8A3BCD8EED}" type="pres">
      <dgm:prSet presAssocID="{318A7937-6144-4B1B-B27B-64760AA0F20D}" presName="sibTrans" presStyleLbl="node1" presStyleIdx="4" presStyleCnt="5"/>
      <dgm:spPr/>
      <dgm:t>
        <a:bodyPr/>
        <a:lstStyle/>
        <a:p>
          <a:endParaRPr lang="en-US"/>
        </a:p>
      </dgm:t>
    </dgm:pt>
  </dgm:ptLst>
  <dgm:cxnLst>
    <dgm:cxn modelId="{F3B949BF-6271-4B9D-A85E-10C10F28E38A}" srcId="{27E1A284-FB59-4211-A2A6-296ECC7AF733}" destId="{BF040C06-D312-4F8C-ACB3-85D06B8E305C}" srcOrd="4" destOrd="0" parTransId="{84092373-21E7-4902-B2D0-ED59AFBACE39}" sibTransId="{318A7937-6144-4B1B-B27B-64760AA0F20D}"/>
    <dgm:cxn modelId="{6803E44A-DE81-4609-887E-52A13BEA099F}" type="presOf" srcId="{27E1A284-FB59-4211-A2A6-296ECC7AF733}" destId="{E92E50ED-2104-4C56-839A-1D58E60B6978}" srcOrd="0" destOrd="0" presId="urn:microsoft.com/office/officeart/2005/8/layout/cycle1"/>
    <dgm:cxn modelId="{583102D7-4ED3-4832-8DCF-D7F6098994B3}" type="presOf" srcId="{37A83061-BB15-4DC8-987C-C41F59F2283C}" destId="{D445377C-82B8-4D46-A8DA-7A1EF300CC48}" srcOrd="0" destOrd="0" presId="urn:microsoft.com/office/officeart/2005/8/layout/cycle1"/>
    <dgm:cxn modelId="{23180AD8-E319-4F52-BF29-3451ECEA288B}" srcId="{27E1A284-FB59-4211-A2A6-296ECC7AF733}" destId="{08A3218D-962D-4B2D-AFA9-758784621306}" srcOrd="3" destOrd="0" parTransId="{179CEBED-0DBA-4E6F-9A3D-1010AE6105AF}" sibTransId="{F5AD8166-0AD2-4AC9-93DF-0F1A7E4681A8}"/>
    <dgm:cxn modelId="{185156E3-E2B7-4411-B46A-9DB88E87CD69}" type="presOf" srcId="{DD36AD2A-744B-4626-9C69-4A76E3BF39B5}" destId="{A358ADC3-06B9-42DB-8FFB-235E2F6F2F98}" srcOrd="0" destOrd="0" presId="urn:microsoft.com/office/officeart/2005/8/layout/cycle1"/>
    <dgm:cxn modelId="{7D0E81BC-3124-4427-827A-20B1A93AC139}" type="presOf" srcId="{BF040C06-D312-4F8C-ACB3-85D06B8E305C}" destId="{EA611E80-2D38-467A-9D70-00B07686AA2F}" srcOrd="0" destOrd="0" presId="urn:microsoft.com/office/officeart/2005/8/layout/cycle1"/>
    <dgm:cxn modelId="{51334CBB-C6EB-4AB6-A6D4-12EC39CBF43D}" type="presOf" srcId="{D8B2400E-FCAE-419A-B761-6ED663DEC67E}" destId="{CE8778B7-9A61-4F06-A1F7-678BEE7FE664}" srcOrd="0" destOrd="0" presId="urn:microsoft.com/office/officeart/2005/8/layout/cycle1"/>
    <dgm:cxn modelId="{F366F446-D4B4-4867-B7CB-0D4F262DEC2A}" srcId="{27E1A284-FB59-4211-A2A6-296ECC7AF733}" destId="{DD36AD2A-744B-4626-9C69-4A76E3BF39B5}" srcOrd="2" destOrd="0" parTransId="{D2C84F5A-4421-4D2C-BE54-B2880E8784DC}" sibTransId="{E96240FE-D269-43EC-A72D-BE6D42FBED2A}"/>
    <dgm:cxn modelId="{20E0EC49-EE05-4303-ACE8-14216E577C0F}" type="presOf" srcId="{F5EA89EC-E158-4D50-96F6-DF07B08E3671}" destId="{A4AB0C58-7056-484E-BD14-C051808D0C28}" srcOrd="0" destOrd="0" presId="urn:microsoft.com/office/officeart/2005/8/layout/cycle1"/>
    <dgm:cxn modelId="{EE0E146C-3B95-4410-9D5C-CCA9097AC34B}" type="presOf" srcId="{F5AD8166-0AD2-4AC9-93DF-0F1A7E4681A8}" destId="{D9198F7A-99DF-4591-B1DC-2620606084FF}" srcOrd="0" destOrd="0" presId="urn:microsoft.com/office/officeart/2005/8/layout/cycle1"/>
    <dgm:cxn modelId="{46457EDB-2241-4225-98AA-6863F956732C}" type="presOf" srcId="{E96240FE-D269-43EC-A72D-BE6D42FBED2A}" destId="{02E85226-A9A2-493C-825C-0403A6A4CC01}" srcOrd="0" destOrd="0" presId="urn:microsoft.com/office/officeart/2005/8/layout/cycle1"/>
    <dgm:cxn modelId="{227D945F-7C25-4CAF-B348-40E4E5133B2E}" type="presOf" srcId="{318A7937-6144-4B1B-B27B-64760AA0F20D}" destId="{4F56F714-C9FE-4CB7-BFA6-DB8A3BCD8EED}" srcOrd="0" destOrd="0" presId="urn:microsoft.com/office/officeart/2005/8/layout/cycle1"/>
    <dgm:cxn modelId="{20B91031-4065-4924-9130-835E223FBF17}" srcId="{27E1A284-FB59-4211-A2A6-296ECC7AF733}" destId="{37A83061-BB15-4DC8-987C-C41F59F2283C}" srcOrd="1" destOrd="0" parTransId="{073C6D5A-1CBF-4A97-B43C-12F7E64BDA57}" sibTransId="{4A5B2F96-8D0E-4C55-952A-5E74D0CE2694}"/>
    <dgm:cxn modelId="{6D17475A-7399-449B-B80C-B576A52663AA}" srcId="{27E1A284-FB59-4211-A2A6-296ECC7AF733}" destId="{F5EA89EC-E158-4D50-96F6-DF07B08E3671}" srcOrd="0" destOrd="0" parTransId="{8EEFCA71-E241-4D66-A813-A5E4DB3C627D}" sibTransId="{D8B2400E-FCAE-419A-B761-6ED663DEC67E}"/>
    <dgm:cxn modelId="{AAA3D22D-F94E-439A-9EC7-D17ACC6E8649}" type="presOf" srcId="{08A3218D-962D-4B2D-AFA9-758784621306}" destId="{0A5141A9-9A5E-4F9E-B8D4-E663C7220C1C}" srcOrd="0" destOrd="0" presId="urn:microsoft.com/office/officeart/2005/8/layout/cycle1"/>
    <dgm:cxn modelId="{0D3573A3-932C-4C4C-B142-0C322722B354}" type="presOf" srcId="{4A5B2F96-8D0E-4C55-952A-5E74D0CE2694}" destId="{5502ED10-4163-4978-A2D8-019016FBE56E}" srcOrd="0" destOrd="0" presId="urn:microsoft.com/office/officeart/2005/8/layout/cycle1"/>
    <dgm:cxn modelId="{98161A08-B899-4D5D-BE2C-C03A2D7C9963}" type="presParOf" srcId="{E92E50ED-2104-4C56-839A-1D58E60B6978}" destId="{4A70DB3B-BC26-4C3A-A4B3-FD97B373CBF9}" srcOrd="0" destOrd="0" presId="urn:microsoft.com/office/officeart/2005/8/layout/cycle1"/>
    <dgm:cxn modelId="{F3D54903-6BF4-48CE-A566-BBE1E1C8C737}" type="presParOf" srcId="{E92E50ED-2104-4C56-839A-1D58E60B6978}" destId="{A4AB0C58-7056-484E-BD14-C051808D0C28}" srcOrd="1" destOrd="0" presId="urn:microsoft.com/office/officeart/2005/8/layout/cycle1"/>
    <dgm:cxn modelId="{88D45A6A-90AC-4DF2-A0AD-C7CE5631C396}" type="presParOf" srcId="{E92E50ED-2104-4C56-839A-1D58E60B6978}" destId="{CE8778B7-9A61-4F06-A1F7-678BEE7FE664}" srcOrd="2" destOrd="0" presId="urn:microsoft.com/office/officeart/2005/8/layout/cycle1"/>
    <dgm:cxn modelId="{E00C97B5-D632-4D6B-B9A3-16C66BEEDBE4}" type="presParOf" srcId="{E92E50ED-2104-4C56-839A-1D58E60B6978}" destId="{5F40BA3D-6F50-40EE-8764-161954C5089D}" srcOrd="3" destOrd="0" presId="urn:microsoft.com/office/officeart/2005/8/layout/cycle1"/>
    <dgm:cxn modelId="{E953A869-4D70-41A0-B38E-D91F6F4EF5C4}" type="presParOf" srcId="{E92E50ED-2104-4C56-839A-1D58E60B6978}" destId="{D445377C-82B8-4D46-A8DA-7A1EF300CC48}" srcOrd="4" destOrd="0" presId="urn:microsoft.com/office/officeart/2005/8/layout/cycle1"/>
    <dgm:cxn modelId="{41A607C0-3765-4E66-A8B9-2BCA3687ACE5}" type="presParOf" srcId="{E92E50ED-2104-4C56-839A-1D58E60B6978}" destId="{5502ED10-4163-4978-A2D8-019016FBE56E}" srcOrd="5" destOrd="0" presId="urn:microsoft.com/office/officeart/2005/8/layout/cycle1"/>
    <dgm:cxn modelId="{09739E1E-2CBA-411E-B6D8-7AE127AD541F}" type="presParOf" srcId="{E92E50ED-2104-4C56-839A-1D58E60B6978}" destId="{7A587A47-9FA4-421A-8FE9-2A20CF7B81FB}" srcOrd="6" destOrd="0" presId="urn:microsoft.com/office/officeart/2005/8/layout/cycle1"/>
    <dgm:cxn modelId="{A077DA41-7716-4844-B764-1DF8CC230C25}" type="presParOf" srcId="{E92E50ED-2104-4C56-839A-1D58E60B6978}" destId="{A358ADC3-06B9-42DB-8FFB-235E2F6F2F98}" srcOrd="7" destOrd="0" presId="urn:microsoft.com/office/officeart/2005/8/layout/cycle1"/>
    <dgm:cxn modelId="{9273585E-128D-4A42-8187-8B48EC15444F}" type="presParOf" srcId="{E92E50ED-2104-4C56-839A-1D58E60B6978}" destId="{02E85226-A9A2-493C-825C-0403A6A4CC01}" srcOrd="8" destOrd="0" presId="urn:microsoft.com/office/officeart/2005/8/layout/cycle1"/>
    <dgm:cxn modelId="{FE345FFC-562C-4B7A-B220-1893A9D906A9}" type="presParOf" srcId="{E92E50ED-2104-4C56-839A-1D58E60B6978}" destId="{73D11EEB-1679-4206-A266-CE9A1AB79ACC}" srcOrd="9" destOrd="0" presId="urn:microsoft.com/office/officeart/2005/8/layout/cycle1"/>
    <dgm:cxn modelId="{CC662F98-8CCB-41BC-B424-26C8CD28F20E}" type="presParOf" srcId="{E92E50ED-2104-4C56-839A-1D58E60B6978}" destId="{0A5141A9-9A5E-4F9E-B8D4-E663C7220C1C}" srcOrd="10" destOrd="0" presId="urn:microsoft.com/office/officeart/2005/8/layout/cycle1"/>
    <dgm:cxn modelId="{F2021A78-1575-498A-B359-67E41344AAE0}" type="presParOf" srcId="{E92E50ED-2104-4C56-839A-1D58E60B6978}" destId="{D9198F7A-99DF-4591-B1DC-2620606084FF}" srcOrd="11" destOrd="0" presId="urn:microsoft.com/office/officeart/2005/8/layout/cycle1"/>
    <dgm:cxn modelId="{005CC5EC-17B2-4E47-BFBF-584D8E40FD42}" type="presParOf" srcId="{E92E50ED-2104-4C56-839A-1D58E60B6978}" destId="{25CA3731-1185-42A8-951C-5D21935C393B}" srcOrd="12" destOrd="0" presId="urn:microsoft.com/office/officeart/2005/8/layout/cycle1"/>
    <dgm:cxn modelId="{408B39E9-E709-428A-A5B8-8EA1A4DD3677}" type="presParOf" srcId="{E92E50ED-2104-4C56-839A-1D58E60B6978}" destId="{EA611E80-2D38-467A-9D70-00B07686AA2F}" srcOrd="13" destOrd="0" presId="urn:microsoft.com/office/officeart/2005/8/layout/cycle1"/>
    <dgm:cxn modelId="{EC38143D-7E58-4281-94A8-F6D594F39134}" type="presParOf" srcId="{E92E50ED-2104-4C56-839A-1D58E60B6978}" destId="{4F56F714-C9FE-4CB7-BFA6-DB8A3BCD8EE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1A284-FB59-4211-A2A6-296ECC7AF73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EA89EC-E158-4D50-96F6-DF07B08E3671}">
      <dgm:prSet phldrT="[Text]"/>
      <dgm:spPr/>
      <dgm:t>
        <a:bodyPr/>
        <a:lstStyle/>
        <a:p>
          <a:r>
            <a:rPr lang="en-US" b="1" dirty="0" smtClean="0">
              <a:solidFill>
                <a:srgbClr val="5A8B25"/>
              </a:solidFill>
            </a:rPr>
            <a:t>Data Warehouse and Big Data Analytics</a:t>
          </a:r>
          <a:endParaRPr lang="en-US" b="1" dirty="0">
            <a:solidFill>
              <a:srgbClr val="5A8B25"/>
            </a:solidFill>
          </a:endParaRPr>
        </a:p>
      </dgm:t>
    </dgm:pt>
    <dgm:pt modelId="{8EEFCA71-E241-4D66-A813-A5E4DB3C627D}" type="parTrans" cxnId="{6D17475A-7399-449B-B80C-B576A52663AA}">
      <dgm:prSet/>
      <dgm:spPr/>
      <dgm:t>
        <a:bodyPr/>
        <a:lstStyle/>
        <a:p>
          <a:endParaRPr lang="en-US"/>
        </a:p>
      </dgm:t>
    </dgm:pt>
    <dgm:pt modelId="{D8B2400E-FCAE-419A-B761-6ED663DEC67E}" type="sibTrans" cxnId="{6D17475A-7399-449B-B80C-B576A52663AA}">
      <dgm:prSet/>
      <dgm:spPr/>
      <dgm:t>
        <a:bodyPr/>
        <a:lstStyle/>
        <a:p>
          <a:endParaRPr lang="en-US"/>
        </a:p>
      </dgm:t>
    </dgm:pt>
    <dgm:pt modelId="{37A83061-BB15-4DC8-987C-C41F59F2283C}">
      <dgm:prSet phldrT="[Text]"/>
      <dgm:spPr/>
      <dgm:t>
        <a:bodyPr/>
        <a:lstStyle/>
        <a:p>
          <a:r>
            <a:rPr lang="en-US" dirty="0" smtClean="0"/>
            <a:t>Data and Text Mining</a:t>
          </a:r>
          <a:endParaRPr lang="en-US" dirty="0"/>
        </a:p>
      </dgm:t>
    </dgm:pt>
    <dgm:pt modelId="{073C6D5A-1CBF-4A97-B43C-12F7E64BDA57}" type="parTrans" cxnId="{20B91031-4065-4924-9130-835E223FBF17}">
      <dgm:prSet/>
      <dgm:spPr/>
      <dgm:t>
        <a:bodyPr/>
        <a:lstStyle/>
        <a:p>
          <a:endParaRPr lang="en-US"/>
        </a:p>
      </dgm:t>
    </dgm:pt>
    <dgm:pt modelId="{4A5B2F96-8D0E-4C55-952A-5E74D0CE2694}" type="sibTrans" cxnId="{20B91031-4065-4924-9130-835E223FBF17}">
      <dgm:prSet/>
      <dgm:spPr/>
      <dgm:t>
        <a:bodyPr/>
        <a:lstStyle/>
        <a:p>
          <a:endParaRPr lang="en-US"/>
        </a:p>
      </dgm:t>
    </dgm:pt>
    <dgm:pt modelId="{DD36AD2A-744B-4626-9C69-4A76E3BF39B5}">
      <dgm:prSet phldrT="[Text]"/>
      <dgm:spPr/>
      <dgm:t>
        <a:bodyPr/>
        <a:lstStyle/>
        <a:p>
          <a:r>
            <a:rPr lang="en-US" dirty="0" smtClean="0"/>
            <a:t>Business Intelligence</a:t>
          </a:r>
          <a:endParaRPr lang="en-US" dirty="0"/>
        </a:p>
      </dgm:t>
    </dgm:pt>
    <dgm:pt modelId="{D2C84F5A-4421-4D2C-BE54-B2880E8784DC}" type="parTrans" cxnId="{F366F446-D4B4-4867-B7CB-0D4F262DEC2A}">
      <dgm:prSet/>
      <dgm:spPr/>
      <dgm:t>
        <a:bodyPr/>
        <a:lstStyle/>
        <a:p>
          <a:endParaRPr lang="en-US"/>
        </a:p>
      </dgm:t>
    </dgm:pt>
    <dgm:pt modelId="{E96240FE-D269-43EC-A72D-BE6D42FBED2A}" type="sibTrans" cxnId="{F366F446-D4B4-4867-B7CB-0D4F262DEC2A}">
      <dgm:prSet/>
      <dgm:spPr/>
      <dgm:t>
        <a:bodyPr/>
        <a:lstStyle/>
        <a:p>
          <a:endParaRPr lang="en-US"/>
        </a:p>
      </dgm:t>
    </dgm:pt>
    <dgm:pt modelId="{08A3218D-962D-4B2D-AFA9-758784621306}">
      <dgm:prSet phldrT="[Text]"/>
      <dgm:spPr/>
      <dgm:t>
        <a:bodyPr/>
        <a:lstStyle/>
        <a:p>
          <a:r>
            <a:rPr lang="en-US" dirty="0" smtClean="0"/>
            <a:t>Electronic Records Management</a:t>
          </a:r>
          <a:endParaRPr lang="en-US" dirty="0"/>
        </a:p>
      </dgm:t>
    </dgm:pt>
    <dgm:pt modelId="{179CEBED-0DBA-4E6F-9A3D-1010AE6105AF}" type="parTrans" cxnId="{23180AD8-E319-4F52-BF29-3451ECEA288B}">
      <dgm:prSet/>
      <dgm:spPr/>
      <dgm:t>
        <a:bodyPr/>
        <a:lstStyle/>
        <a:p>
          <a:endParaRPr lang="en-US"/>
        </a:p>
      </dgm:t>
    </dgm:pt>
    <dgm:pt modelId="{F5AD8166-0AD2-4AC9-93DF-0F1A7E4681A8}" type="sibTrans" cxnId="{23180AD8-E319-4F52-BF29-3451ECEA288B}">
      <dgm:prSet/>
      <dgm:spPr/>
      <dgm:t>
        <a:bodyPr/>
        <a:lstStyle/>
        <a:p>
          <a:endParaRPr lang="en-US"/>
        </a:p>
      </dgm:t>
    </dgm:pt>
    <dgm:pt modelId="{BF040C06-D312-4F8C-ACB3-85D06B8E305C}">
      <dgm:prSet phldrT="[Text]"/>
      <dgm:spPr/>
      <dgm:t>
        <a:bodyPr/>
        <a:lstStyle/>
        <a:p>
          <a:r>
            <a:rPr lang="en-US" dirty="0" smtClean="0"/>
            <a:t>Database Management Systems</a:t>
          </a:r>
          <a:endParaRPr lang="en-US" dirty="0"/>
        </a:p>
      </dgm:t>
    </dgm:pt>
    <dgm:pt modelId="{84092373-21E7-4902-B2D0-ED59AFBACE39}" type="parTrans" cxnId="{F3B949BF-6271-4B9D-A85E-10C10F28E38A}">
      <dgm:prSet/>
      <dgm:spPr/>
      <dgm:t>
        <a:bodyPr/>
        <a:lstStyle/>
        <a:p>
          <a:endParaRPr lang="en-US"/>
        </a:p>
      </dgm:t>
    </dgm:pt>
    <dgm:pt modelId="{318A7937-6144-4B1B-B27B-64760AA0F20D}" type="sibTrans" cxnId="{F3B949BF-6271-4B9D-A85E-10C10F28E38A}">
      <dgm:prSet/>
      <dgm:spPr/>
      <dgm:t>
        <a:bodyPr/>
        <a:lstStyle/>
        <a:p>
          <a:endParaRPr lang="en-US"/>
        </a:p>
      </dgm:t>
    </dgm:pt>
    <dgm:pt modelId="{E92E50ED-2104-4C56-839A-1D58E60B6978}" type="pres">
      <dgm:prSet presAssocID="{27E1A284-FB59-4211-A2A6-296ECC7AF733}" presName="cycle" presStyleCnt="0">
        <dgm:presLayoutVars>
          <dgm:dir/>
          <dgm:resizeHandles val="exact"/>
        </dgm:presLayoutVars>
      </dgm:prSet>
      <dgm:spPr/>
      <dgm:t>
        <a:bodyPr/>
        <a:lstStyle/>
        <a:p>
          <a:endParaRPr lang="en-US"/>
        </a:p>
      </dgm:t>
    </dgm:pt>
    <dgm:pt modelId="{4A70DB3B-BC26-4C3A-A4B3-FD97B373CBF9}" type="pres">
      <dgm:prSet presAssocID="{F5EA89EC-E158-4D50-96F6-DF07B08E3671}" presName="dummy" presStyleCnt="0"/>
      <dgm:spPr/>
    </dgm:pt>
    <dgm:pt modelId="{A4AB0C58-7056-484E-BD14-C051808D0C28}" type="pres">
      <dgm:prSet presAssocID="{F5EA89EC-E158-4D50-96F6-DF07B08E3671}" presName="node" presStyleLbl="revTx" presStyleIdx="0" presStyleCnt="5">
        <dgm:presLayoutVars>
          <dgm:bulletEnabled val="1"/>
        </dgm:presLayoutVars>
      </dgm:prSet>
      <dgm:spPr/>
      <dgm:t>
        <a:bodyPr/>
        <a:lstStyle/>
        <a:p>
          <a:endParaRPr lang="en-US"/>
        </a:p>
      </dgm:t>
    </dgm:pt>
    <dgm:pt modelId="{CE8778B7-9A61-4F06-A1F7-678BEE7FE664}" type="pres">
      <dgm:prSet presAssocID="{D8B2400E-FCAE-419A-B761-6ED663DEC67E}" presName="sibTrans" presStyleLbl="node1" presStyleIdx="0" presStyleCnt="5"/>
      <dgm:spPr/>
      <dgm:t>
        <a:bodyPr/>
        <a:lstStyle/>
        <a:p>
          <a:endParaRPr lang="en-US"/>
        </a:p>
      </dgm:t>
    </dgm:pt>
    <dgm:pt modelId="{5F40BA3D-6F50-40EE-8764-161954C5089D}" type="pres">
      <dgm:prSet presAssocID="{37A83061-BB15-4DC8-987C-C41F59F2283C}" presName="dummy" presStyleCnt="0"/>
      <dgm:spPr/>
    </dgm:pt>
    <dgm:pt modelId="{D445377C-82B8-4D46-A8DA-7A1EF300CC48}" type="pres">
      <dgm:prSet presAssocID="{37A83061-BB15-4DC8-987C-C41F59F2283C}" presName="node" presStyleLbl="revTx" presStyleIdx="1" presStyleCnt="5">
        <dgm:presLayoutVars>
          <dgm:bulletEnabled val="1"/>
        </dgm:presLayoutVars>
      </dgm:prSet>
      <dgm:spPr/>
      <dgm:t>
        <a:bodyPr/>
        <a:lstStyle/>
        <a:p>
          <a:endParaRPr lang="en-US"/>
        </a:p>
      </dgm:t>
    </dgm:pt>
    <dgm:pt modelId="{5502ED10-4163-4978-A2D8-019016FBE56E}" type="pres">
      <dgm:prSet presAssocID="{4A5B2F96-8D0E-4C55-952A-5E74D0CE2694}" presName="sibTrans" presStyleLbl="node1" presStyleIdx="1" presStyleCnt="5"/>
      <dgm:spPr/>
      <dgm:t>
        <a:bodyPr/>
        <a:lstStyle/>
        <a:p>
          <a:endParaRPr lang="en-US"/>
        </a:p>
      </dgm:t>
    </dgm:pt>
    <dgm:pt modelId="{7A587A47-9FA4-421A-8FE9-2A20CF7B81FB}" type="pres">
      <dgm:prSet presAssocID="{DD36AD2A-744B-4626-9C69-4A76E3BF39B5}" presName="dummy" presStyleCnt="0"/>
      <dgm:spPr/>
    </dgm:pt>
    <dgm:pt modelId="{A358ADC3-06B9-42DB-8FFB-235E2F6F2F98}" type="pres">
      <dgm:prSet presAssocID="{DD36AD2A-744B-4626-9C69-4A76E3BF39B5}" presName="node" presStyleLbl="revTx" presStyleIdx="2" presStyleCnt="5">
        <dgm:presLayoutVars>
          <dgm:bulletEnabled val="1"/>
        </dgm:presLayoutVars>
      </dgm:prSet>
      <dgm:spPr/>
      <dgm:t>
        <a:bodyPr/>
        <a:lstStyle/>
        <a:p>
          <a:endParaRPr lang="en-US"/>
        </a:p>
      </dgm:t>
    </dgm:pt>
    <dgm:pt modelId="{02E85226-A9A2-493C-825C-0403A6A4CC01}" type="pres">
      <dgm:prSet presAssocID="{E96240FE-D269-43EC-A72D-BE6D42FBED2A}" presName="sibTrans" presStyleLbl="node1" presStyleIdx="2" presStyleCnt="5"/>
      <dgm:spPr/>
      <dgm:t>
        <a:bodyPr/>
        <a:lstStyle/>
        <a:p>
          <a:endParaRPr lang="en-US"/>
        </a:p>
      </dgm:t>
    </dgm:pt>
    <dgm:pt modelId="{73D11EEB-1679-4206-A266-CE9A1AB79ACC}" type="pres">
      <dgm:prSet presAssocID="{08A3218D-962D-4B2D-AFA9-758784621306}" presName="dummy" presStyleCnt="0"/>
      <dgm:spPr/>
    </dgm:pt>
    <dgm:pt modelId="{0A5141A9-9A5E-4F9E-B8D4-E663C7220C1C}" type="pres">
      <dgm:prSet presAssocID="{08A3218D-962D-4B2D-AFA9-758784621306}" presName="node" presStyleLbl="revTx" presStyleIdx="3" presStyleCnt="5">
        <dgm:presLayoutVars>
          <dgm:bulletEnabled val="1"/>
        </dgm:presLayoutVars>
      </dgm:prSet>
      <dgm:spPr/>
      <dgm:t>
        <a:bodyPr/>
        <a:lstStyle/>
        <a:p>
          <a:endParaRPr lang="en-US"/>
        </a:p>
      </dgm:t>
    </dgm:pt>
    <dgm:pt modelId="{D9198F7A-99DF-4591-B1DC-2620606084FF}" type="pres">
      <dgm:prSet presAssocID="{F5AD8166-0AD2-4AC9-93DF-0F1A7E4681A8}" presName="sibTrans" presStyleLbl="node1" presStyleIdx="3" presStyleCnt="5"/>
      <dgm:spPr/>
      <dgm:t>
        <a:bodyPr/>
        <a:lstStyle/>
        <a:p>
          <a:endParaRPr lang="en-US"/>
        </a:p>
      </dgm:t>
    </dgm:pt>
    <dgm:pt modelId="{25CA3731-1185-42A8-951C-5D21935C393B}" type="pres">
      <dgm:prSet presAssocID="{BF040C06-D312-4F8C-ACB3-85D06B8E305C}" presName="dummy" presStyleCnt="0"/>
      <dgm:spPr/>
    </dgm:pt>
    <dgm:pt modelId="{EA611E80-2D38-467A-9D70-00B07686AA2F}" type="pres">
      <dgm:prSet presAssocID="{BF040C06-D312-4F8C-ACB3-85D06B8E305C}" presName="node" presStyleLbl="revTx" presStyleIdx="4" presStyleCnt="5">
        <dgm:presLayoutVars>
          <dgm:bulletEnabled val="1"/>
        </dgm:presLayoutVars>
      </dgm:prSet>
      <dgm:spPr/>
      <dgm:t>
        <a:bodyPr/>
        <a:lstStyle/>
        <a:p>
          <a:endParaRPr lang="en-US"/>
        </a:p>
      </dgm:t>
    </dgm:pt>
    <dgm:pt modelId="{4F56F714-C9FE-4CB7-BFA6-DB8A3BCD8EED}" type="pres">
      <dgm:prSet presAssocID="{318A7937-6144-4B1B-B27B-64760AA0F20D}" presName="sibTrans" presStyleLbl="node1" presStyleIdx="4" presStyleCnt="5"/>
      <dgm:spPr/>
      <dgm:t>
        <a:bodyPr/>
        <a:lstStyle/>
        <a:p>
          <a:endParaRPr lang="en-US"/>
        </a:p>
      </dgm:t>
    </dgm:pt>
  </dgm:ptLst>
  <dgm:cxnLst>
    <dgm:cxn modelId="{55B847AC-5AC0-4B0F-90E4-88CEF7274609}" type="presOf" srcId="{4A5B2F96-8D0E-4C55-952A-5E74D0CE2694}" destId="{5502ED10-4163-4978-A2D8-019016FBE56E}" srcOrd="0" destOrd="0" presId="urn:microsoft.com/office/officeart/2005/8/layout/cycle1"/>
    <dgm:cxn modelId="{D81B286E-57EB-4F57-B98A-3C7EB11B3A61}" type="presOf" srcId="{D8B2400E-FCAE-419A-B761-6ED663DEC67E}" destId="{CE8778B7-9A61-4F06-A1F7-678BEE7FE664}" srcOrd="0" destOrd="0" presId="urn:microsoft.com/office/officeart/2005/8/layout/cycle1"/>
    <dgm:cxn modelId="{F3B949BF-6271-4B9D-A85E-10C10F28E38A}" srcId="{27E1A284-FB59-4211-A2A6-296ECC7AF733}" destId="{BF040C06-D312-4F8C-ACB3-85D06B8E305C}" srcOrd="4" destOrd="0" parTransId="{84092373-21E7-4902-B2D0-ED59AFBACE39}" sibTransId="{318A7937-6144-4B1B-B27B-64760AA0F20D}"/>
    <dgm:cxn modelId="{C6B77086-992E-4B25-9F8B-8BC5FFF6DB3C}" type="presOf" srcId="{E96240FE-D269-43EC-A72D-BE6D42FBED2A}" destId="{02E85226-A9A2-493C-825C-0403A6A4CC01}" srcOrd="0" destOrd="0" presId="urn:microsoft.com/office/officeart/2005/8/layout/cycle1"/>
    <dgm:cxn modelId="{8F40B0AD-BC4F-47F2-96C0-5E48707AD318}" type="presOf" srcId="{37A83061-BB15-4DC8-987C-C41F59F2283C}" destId="{D445377C-82B8-4D46-A8DA-7A1EF300CC48}" srcOrd="0" destOrd="0" presId="urn:microsoft.com/office/officeart/2005/8/layout/cycle1"/>
    <dgm:cxn modelId="{F5BBD8BF-5396-4095-8600-7AA8AB41C63F}" type="presOf" srcId="{DD36AD2A-744B-4626-9C69-4A76E3BF39B5}" destId="{A358ADC3-06B9-42DB-8FFB-235E2F6F2F98}" srcOrd="0" destOrd="0" presId="urn:microsoft.com/office/officeart/2005/8/layout/cycle1"/>
    <dgm:cxn modelId="{23180AD8-E319-4F52-BF29-3451ECEA288B}" srcId="{27E1A284-FB59-4211-A2A6-296ECC7AF733}" destId="{08A3218D-962D-4B2D-AFA9-758784621306}" srcOrd="3" destOrd="0" parTransId="{179CEBED-0DBA-4E6F-9A3D-1010AE6105AF}" sibTransId="{F5AD8166-0AD2-4AC9-93DF-0F1A7E4681A8}"/>
    <dgm:cxn modelId="{B9312700-6F18-4F4F-B2C8-AD6A9E9C4322}" type="presOf" srcId="{F5EA89EC-E158-4D50-96F6-DF07B08E3671}" destId="{A4AB0C58-7056-484E-BD14-C051808D0C28}" srcOrd="0" destOrd="0" presId="urn:microsoft.com/office/officeart/2005/8/layout/cycle1"/>
    <dgm:cxn modelId="{B3785FD2-0EBF-46D1-AED6-8A9FDAD3DDB3}" type="presOf" srcId="{08A3218D-962D-4B2D-AFA9-758784621306}" destId="{0A5141A9-9A5E-4F9E-B8D4-E663C7220C1C}" srcOrd="0" destOrd="0" presId="urn:microsoft.com/office/officeart/2005/8/layout/cycle1"/>
    <dgm:cxn modelId="{CF61C60A-F9D0-4E6E-8C19-9349EDD6C0AB}" type="presOf" srcId="{27E1A284-FB59-4211-A2A6-296ECC7AF733}" destId="{E92E50ED-2104-4C56-839A-1D58E60B6978}" srcOrd="0" destOrd="0" presId="urn:microsoft.com/office/officeart/2005/8/layout/cycle1"/>
    <dgm:cxn modelId="{F366F446-D4B4-4867-B7CB-0D4F262DEC2A}" srcId="{27E1A284-FB59-4211-A2A6-296ECC7AF733}" destId="{DD36AD2A-744B-4626-9C69-4A76E3BF39B5}" srcOrd="2" destOrd="0" parTransId="{D2C84F5A-4421-4D2C-BE54-B2880E8784DC}" sibTransId="{E96240FE-D269-43EC-A72D-BE6D42FBED2A}"/>
    <dgm:cxn modelId="{20B91031-4065-4924-9130-835E223FBF17}" srcId="{27E1A284-FB59-4211-A2A6-296ECC7AF733}" destId="{37A83061-BB15-4DC8-987C-C41F59F2283C}" srcOrd="1" destOrd="0" parTransId="{073C6D5A-1CBF-4A97-B43C-12F7E64BDA57}" sibTransId="{4A5B2F96-8D0E-4C55-952A-5E74D0CE2694}"/>
    <dgm:cxn modelId="{6D17475A-7399-449B-B80C-B576A52663AA}" srcId="{27E1A284-FB59-4211-A2A6-296ECC7AF733}" destId="{F5EA89EC-E158-4D50-96F6-DF07B08E3671}" srcOrd="0" destOrd="0" parTransId="{8EEFCA71-E241-4D66-A813-A5E4DB3C627D}" sibTransId="{D8B2400E-FCAE-419A-B761-6ED663DEC67E}"/>
    <dgm:cxn modelId="{3BF341DA-1A22-4FEB-9030-C303AA89CBB2}" type="presOf" srcId="{318A7937-6144-4B1B-B27B-64760AA0F20D}" destId="{4F56F714-C9FE-4CB7-BFA6-DB8A3BCD8EED}" srcOrd="0" destOrd="0" presId="urn:microsoft.com/office/officeart/2005/8/layout/cycle1"/>
    <dgm:cxn modelId="{E8E2490B-9D58-452B-A32D-67F64B751F7D}" type="presOf" srcId="{BF040C06-D312-4F8C-ACB3-85D06B8E305C}" destId="{EA611E80-2D38-467A-9D70-00B07686AA2F}" srcOrd="0" destOrd="0" presId="urn:microsoft.com/office/officeart/2005/8/layout/cycle1"/>
    <dgm:cxn modelId="{3B357460-8D70-4F70-BF00-51AD92DF141F}" type="presOf" srcId="{F5AD8166-0AD2-4AC9-93DF-0F1A7E4681A8}" destId="{D9198F7A-99DF-4591-B1DC-2620606084FF}" srcOrd="0" destOrd="0" presId="urn:microsoft.com/office/officeart/2005/8/layout/cycle1"/>
    <dgm:cxn modelId="{E40F3E9B-9F3E-4ACC-A462-88C61F00DABD}" type="presParOf" srcId="{E92E50ED-2104-4C56-839A-1D58E60B6978}" destId="{4A70DB3B-BC26-4C3A-A4B3-FD97B373CBF9}" srcOrd="0" destOrd="0" presId="urn:microsoft.com/office/officeart/2005/8/layout/cycle1"/>
    <dgm:cxn modelId="{95143346-7C70-4828-95AE-A2B38D1CA074}" type="presParOf" srcId="{E92E50ED-2104-4C56-839A-1D58E60B6978}" destId="{A4AB0C58-7056-484E-BD14-C051808D0C28}" srcOrd="1" destOrd="0" presId="urn:microsoft.com/office/officeart/2005/8/layout/cycle1"/>
    <dgm:cxn modelId="{071AA8D1-7794-43BC-99F6-46DCEA71B8A0}" type="presParOf" srcId="{E92E50ED-2104-4C56-839A-1D58E60B6978}" destId="{CE8778B7-9A61-4F06-A1F7-678BEE7FE664}" srcOrd="2" destOrd="0" presId="urn:microsoft.com/office/officeart/2005/8/layout/cycle1"/>
    <dgm:cxn modelId="{7BF81324-E5EE-40B7-862B-067A7A3CB2B4}" type="presParOf" srcId="{E92E50ED-2104-4C56-839A-1D58E60B6978}" destId="{5F40BA3D-6F50-40EE-8764-161954C5089D}" srcOrd="3" destOrd="0" presId="urn:microsoft.com/office/officeart/2005/8/layout/cycle1"/>
    <dgm:cxn modelId="{FCFF8809-B5E0-45BB-BD4A-A6515B87021A}" type="presParOf" srcId="{E92E50ED-2104-4C56-839A-1D58E60B6978}" destId="{D445377C-82B8-4D46-A8DA-7A1EF300CC48}" srcOrd="4" destOrd="0" presId="urn:microsoft.com/office/officeart/2005/8/layout/cycle1"/>
    <dgm:cxn modelId="{78184E5A-C95D-490A-A44F-5F52D6419310}" type="presParOf" srcId="{E92E50ED-2104-4C56-839A-1D58E60B6978}" destId="{5502ED10-4163-4978-A2D8-019016FBE56E}" srcOrd="5" destOrd="0" presId="urn:microsoft.com/office/officeart/2005/8/layout/cycle1"/>
    <dgm:cxn modelId="{A0BE20E8-97F2-47D0-BD6F-A0EB4C40EFEC}" type="presParOf" srcId="{E92E50ED-2104-4C56-839A-1D58E60B6978}" destId="{7A587A47-9FA4-421A-8FE9-2A20CF7B81FB}" srcOrd="6" destOrd="0" presId="urn:microsoft.com/office/officeart/2005/8/layout/cycle1"/>
    <dgm:cxn modelId="{D163E437-4449-4047-94DD-A0D15C1399B7}" type="presParOf" srcId="{E92E50ED-2104-4C56-839A-1D58E60B6978}" destId="{A358ADC3-06B9-42DB-8FFB-235E2F6F2F98}" srcOrd="7" destOrd="0" presId="urn:microsoft.com/office/officeart/2005/8/layout/cycle1"/>
    <dgm:cxn modelId="{AA51780B-412A-40F0-9E3F-6218F17FDEFD}" type="presParOf" srcId="{E92E50ED-2104-4C56-839A-1D58E60B6978}" destId="{02E85226-A9A2-493C-825C-0403A6A4CC01}" srcOrd="8" destOrd="0" presId="urn:microsoft.com/office/officeart/2005/8/layout/cycle1"/>
    <dgm:cxn modelId="{CB5CFF62-0F55-4AA1-9873-82E49473A08B}" type="presParOf" srcId="{E92E50ED-2104-4C56-839A-1D58E60B6978}" destId="{73D11EEB-1679-4206-A266-CE9A1AB79ACC}" srcOrd="9" destOrd="0" presId="urn:microsoft.com/office/officeart/2005/8/layout/cycle1"/>
    <dgm:cxn modelId="{8D1B78FA-2C01-42C0-9D41-7DE1656BC301}" type="presParOf" srcId="{E92E50ED-2104-4C56-839A-1D58E60B6978}" destId="{0A5141A9-9A5E-4F9E-B8D4-E663C7220C1C}" srcOrd="10" destOrd="0" presId="urn:microsoft.com/office/officeart/2005/8/layout/cycle1"/>
    <dgm:cxn modelId="{6B859D00-2A94-4EC9-850A-6BDA770C3219}" type="presParOf" srcId="{E92E50ED-2104-4C56-839A-1D58E60B6978}" destId="{D9198F7A-99DF-4591-B1DC-2620606084FF}" srcOrd="11" destOrd="0" presId="urn:microsoft.com/office/officeart/2005/8/layout/cycle1"/>
    <dgm:cxn modelId="{1092B31C-7998-4C61-82D2-77468944855D}" type="presParOf" srcId="{E92E50ED-2104-4C56-839A-1D58E60B6978}" destId="{25CA3731-1185-42A8-951C-5D21935C393B}" srcOrd="12" destOrd="0" presId="urn:microsoft.com/office/officeart/2005/8/layout/cycle1"/>
    <dgm:cxn modelId="{9F336694-D7F1-4BDE-AC79-B26A6F198DC5}" type="presParOf" srcId="{E92E50ED-2104-4C56-839A-1D58E60B6978}" destId="{EA611E80-2D38-467A-9D70-00B07686AA2F}" srcOrd="13" destOrd="0" presId="urn:microsoft.com/office/officeart/2005/8/layout/cycle1"/>
    <dgm:cxn modelId="{8C63CB9D-96B6-45D3-8B19-7F923B864240}" type="presParOf" srcId="{E92E50ED-2104-4C56-839A-1D58E60B6978}" destId="{4F56F714-C9FE-4CB7-BFA6-DB8A3BCD8EE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1A284-FB59-4211-A2A6-296ECC7AF73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EA89EC-E158-4D50-96F6-DF07B08E3671}">
      <dgm:prSet phldrT="[Text]"/>
      <dgm:spPr/>
      <dgm:t>
        <a:bodyPr/>
        <a:lstStyle/>
        <a:p>
          <a:r>
            <a:rPr lang="en-US" dirty="0" smtClean="0"/>
            <a:t>Data Warehouse and Big Data Analytics</a:t>
          </a:r>
          <a:endParaRPr lang="en-US" dirty="0"/>
        </a:p>
      </dgm:t>
    </dgm:pt>
    <dgm:pt modelId="{8EEFCA71-E241-4D66-A813-A5E4DB3C627D}" type="parTrans" cxnId="{6D17475A-7399-449B-B80C-B576A52663AA}">
      <dgm:prSet/>
      <dgm:spPr/>
      <dgm:t>
        <a:bodyPr/>
        <a:lstStyle/>
        <a:p>
          <a:endParaRPr lang="en-US"/>
        </a:p>
      </dgm:t>
    </dgm:pt>
    <dgm:pt modelId="{D8B2400E-FCAE-419A-B761-6ED663DEC67E}" type="sibTrans" cxnId="{6D17475A-7399-449B-B80C-B576A52663AA}">
      <dgm:prSet/>
      <dgm:spPr/>
      <dgm:t>
        <a:bodyPr/>
        <a:lstStyle/>
        <a:p>
          <a:endParaRPr lang="en-US"/>
        </a:p>
      </dgm:t>
    </dgm:pt>
    <dgm:pt modelId="{37A83061-BB15-4DC8-987C-C41F59F2283C}">
      <dgm:prSet phldrT="[Text]"/>
      <dgm:spPr/>
      <dgm:t>
        <a:bodyPr/>
        <a:lstStyle/>
        <a:p>
          <a:r>
            <a:rPr lang="en-US" b="1" dirty="0" smtClean="0">
              <a:solidFill>
                <a:srgbClr val="5A8B25"/>
              </a:solidFill>
            </a:rPr>
            <a:t>Data and Text Mining</a:t>
          </a:r>
          <a:endParaRPr lang="en-US" b="1" dirty="0">
            <a:solidFill>
              <a:srgbClr val="5A8B25"/>
            </a:solidFill>
          </a:endParaRPr>
        </a:p>
      </dgm:t>
    </dgm:pt>
    <dgm:pt modelId="{073C6D5A-1CBF-4A97-B43C-12F7E64BDA57}" type="parTrans" cxnId="{20B91031-4065-4924-9130-835E223FBF17}">
      <dgm:prSet/>
      <dgm:spPr/>
      <dgm:t>
        <a:bodyPr/>
        <a:lstStyle/>
        <a:p>
          <a:endParaRPr lang="en-US"/>
        </a:p>
      </dgm:t>
    </dgm:pt>
    <dgm:pt modelId="{4A5B2F96-8D0E-4C55-952A-5E74D0CE2694}" type="sibTrans" cxnId="{20B91031-4065-4924-9130-835E223FBF17}">
      <dgm:prSet/>
      <dgm:spPr/>
      <dgm:t>
        <a:bodyPr/>
        <a:lstStyle/>
        <a:p>
          <a:endParaRPr lang="en-US"/>
        </a:p>
      </dgm:t>
    </dgm:pt>
    <dgm:pt modelId="{DD36AD2A-744B-4626-9C69-4A76E3BF39B5}">
      <dgm:prSet phldrT="[Text]"/>
      <dgm:spPr/>
      <dgm:t>
        <a:bodyPr/>
        <a:lstStyle/>
        <a:p>
          <a:r>
            <a:rPr lang="en-US" dirty="0" smtClean="0"/>
            <a:t>Business Intelligence</a:t>
          </a:r>
          <a:endParaRPr lang="en-US" dirty="0"/>
        </a:p>
      </dgm:t>
    </dgm:pt>
    <dgm:pt modelId="{D2C84F5A-4421-4D2C-BE54-B2880E8784DC}" type="parTrans" cxnId="{F366F446-D4B4-4867-B7CB-0D4F262DEC2A}">
      <dgm:prSet/>
      <dgm:spPr/>
      <dgm:t>
        <a:bodyPr/>
        <a:lstStyle/>
        <a:p>
          <a:endParaRPr lang="en-US"/>
        </a:p>
      </dgm:t>
    </dgm:pt>
    <dgm:pt modelId="{E96240FE-D269-43EC-A72D-BE6D42FBED2A}" type="sibTrans" cxnId="{F366F446-D4B4-4867-B7CB-0D4F262DEC2A}">
      <dgm:prSet/>
      <dgm:spPr/>
      <dgm:t>
        <a:bodyPr/>
        <a:lstStyle/>
        <a:p>
          <a:endParaRPr lang="en-US"/>
        </a:p>
      </dgm:t>
    </dgm:pt>
    <dgm:pt modelId="{08A3218D-962D-4B2D-AFA9-758784621306}">
      <dgm:prSet phldrT="[Text]"/>
      <dgm:spPr/>
      <dgm:t>
        <a:bodyPr/>
        <a:lstStyle/>
        <a:p>
          <a:r>
            <a:rPr lang="en-US" dirty="0" smtClean="0"/>
            <a:t>Electronic Records Management</a:t>
          </a:r>
          <a:endParaRPr lang="en-US" dirty="0"/>
        </a:p>
      </dgm:t>
    </dgm:pt>
    <dgm:pt modelId="{179CEBED-0DBA-4E6F-9A3D-1010AE6105AF}" type="parTrans" cxnId="{23180AD8-E319-4F52-BF29-3451ECEA288B}">
      <dgm:prSet/>
      <dgm:spPr/>
      <dgm:t>
        <a:bodyPr/>
        <a:lstStyle/>
        <a:p>
          <a:endParaRPr lang="en-US"/>
        </a:p>
      </dgm:t>
    </dgm:pt>
    <dgm:pt modelId="{F5AD8166-0AD2-4AC9-93DF-0F1A7E4681A8}" type="sibTrans" cxnId="{23180AD8-E319-4F52-BF29-3451ECEA288B}">
      <dgm:prSet/>
      <dgm:spPr/>
      <dgm:t>
        <a:bodyPr/>
        <a:lstStyle/>
        <a:p>
          <a:endParaRPr lang="en-US"/>
        </a:p>
      </dgm:t>
    </dgm:pt>
    <dgm:pt modelId="{BF040C06-D312-4F8C-ACB3-85D06B8E305C}">
      <dgm:prSet phldrT="[Text]"/>
      <dgm:spPr/>
      <dgm:t>
        <a:bodyPr/>
        <a:lstStyle/>
        <a:p>
          <a:r>
            <a:rPr lang="en-US" dirty="0" smtClean="0"/>
            <a:t>Database Management Systems</a:t>
          </a:r>
          <a:endParaRPr lang="en-US" dirty="0"/>
        </a:p>
      </dgm:t>
    </dgm:pt>
    <dgm:pt modelId="{84092373-21E7-4902-B2D0-ED59AFBACE39}" type="parTrans" cxnId="{F3B949BF-6271-4B9D-A85E-10C10F28E38A}">
      <dgm:prSet/>
      <dgm:spPr/>
      <dgm:t>
        <a:bodyPr/>
        <a:lstStyle/>
        <a:p>
          <a:endParaRPr lang="en-US"/>
        </a:p>
      </dgm:t>
    </dgm:pt>
    <dgm:pt modelId="{318A7937-6144-4B1B-B27B-64760AA0F20D}" type="sibTrans" cxnId="{F3B949BF-6271-4B9D-A85E-10C10F28E38A}">
      <dgm:prSet/>
      <dgm:spPr/>
      <dgm:t>
        <a:bodyPr/>
        <a:lstStyle/>
        <a:p>
          <a:endParaRPr lang="en-US"/>
        </a:p>
      </dgm:t>
    </dgm:pt>
    <dgm:pt modelId="{E92E50ED-2104-4C56-839A-1D58E60B6978}" type="pres">
      <dgm:prSet presAssocID="{27E1A284-FB59-4211-A2A6-296ECC7AF733}" presName="cycle" presStyleCnt="0">
        <dgm:presLayoutVars>
          <dgm:dir/>
          <dgm:resizeHandles val="exact"/>
        </dgm:presLayoutVars>
      </dgm:prSet>
      <dgm:spPr/>
      <dgm:t>
        <a:bodyPr/>
        <a:lstStyle/>
        <a:p>
          <a:endParaRPr lang="en-US"/>
        </a:p>
      </dgm:t>
    </dgm:pt>
    <dgm:pt modelId="{4A70DB3B-BC26-4C3A-A4B3-FD97B373CBF9}" type="pres">
      <dgm:prSet presAssocID="{F5EA89EC-E158-4D50-96F6-DF07B08E3671}" presName="dummy" presStyleCnt="0"/>
      <dgm:spPr/>
    </dgm:pt>
    <dgm:pt modelId="{A4AB0C58-7056-484E-BD14-C051808D0C28}" type="pres">
      <dgm:prSet presAssocID="{F5EA89EC-E158-4D50-96F6-DF07B08E3671}" presName="node" presStyleLbl="revTx" presStyleIdx="0" presStyleCnt="5">
        <dgm:presLayoutVars>
          <dgm:bulletEnabled val="1"/>
        </dgm:presLayoutVars>
      </dgm:prSet>
      <dgm:spPr/>
      <dgm:t>
        <a:bodyPr/>
        <a:lstStyle/>
        <a:p>
          <a:endParaRPr lang="en-US"/>
        </a:p>
      </dgm:t>
    </dgm:pt>
    <dgm:pt modelId="{CE8778B7-9A61-4F06-A1F7-678BEE7FE664}" type="pres">
      <dgm:prSet presAssocID="{D8B2400E-FCAE-419A-B761-6ED663DEC67E}" presName="sibTrans" presStyleLbl="node1" presStyleIdx="0" presStyleCnt="5"/>
      <dgm:spPr/>
      <dgm:t>
        <a:bodyPr/>
        <a:lstStyle/>
        <a:p>
          <a:endParaRPr lang="en-US"/>
        </a:p>
      </dgm:t>
    </dgm:pt>
    <dgm:pt modelId="{5F40BA3D-6F50-40EE-8764-161954C5089D}" type="pres">
      <dgm:prSet presAssocID="{37A83061-BB15-4DC8-987C-C41F59F2283C}" presName="dummy" presStyleCnt="0"/>
      <dgm:spPr/>
    </dgm:pt>
    <dgm:pt modelId="{D445377C-82B8-4D46-A8DA-7A1EF300CC48}" type="pres">
      <dgm:prSet presAssocID="{37A83061-BB15-4DC8-987C-C41F59F2283C}" presName="node" presStyleLbl="revTx" presStyleIdx="1" presStyleCnt="5">
        <dgm:presLayoutVars>
          <dgm:bulletEnabled val="1"/>
        </dgm:presLayoutVars>
      </dgm:prSet>
      <dgm:spPr/>
      <dgm:t>
        <a:bodyPr/>
        <a:lstStyle/>
        <a:p>
          <a:endParaRPr lang="en-US"/>
        </a:p>
      </dgm:t>
    </dgm:pt>
    <dgm:pt modelId="{5502ED10-4163-4978-A2D8-019016FBE56E}" type="pres">
      <dgm:prSet presAssocID="{4A5B2F96-8D0E-4C55-952A-5E74D0CE2694}" presName="sibTrans" presStyleLbl="node1" presStyleIdx="1" presStyleCnt="5"/>
      <dgm:spPr/>
      <dgm:t>
        <a:bodyPr/>
        <a:lstStyle/>
        <a:p>
          <a:endParaRPr lang="en-US"/>
        </a:p>
      </dgm:t>
    </dgm:pt>
    <dgm:pt modelId="{7A587A47-9FA4-421A-8FE9-2A20CF7B81FB}" type="pres">
      <dgm:prSet presAssocID="{DD36AD2A-744B-4626-9C69-4A76E3BF39B5}" presName="dummy" presStyleCnt="0"/>
      <dgm:spPr/>
    </dgm:pt>
    <dgm:pt modelId="{A358ADC3-06B9-42DB-8FFB-235E2F6F2F98}" type="pres">
      <dgm:prSet presAssocID="{DD36AD2A-744B-4626-9C69-4A76E3BF39B5}" presName="node" presStyleLbl="revTx" presStyleIdx="2" presStyleCnt="5">
        <dgm:presLayoutVars>
          <dgm:bulletEnabled val="1"/>
        </dgm:presLayoutVars>
      </dgm:prSet>
      <dgm:spPr/>
      <dgm:t>
        <a:bodyPr/>
        <a:lstStyle/>
        <a:p>
          <a:endParaRPr lang="en-US"/>
        </a:p>
      </dgm:t>
    </dgm:pt>
    <dgm:pt modelId="{02E85226-A9A2-493C-825C-0403A6A4CC01}" type="pres">
      <dgm:prSet presAssocID="{E96240FE-D269-43EC-A72D-BE6D42FBED2A}" presName="sibTrans" presStyleLbl="node1" presStyleIdx="2" presStyleCnt="5"/>
      <dgm:spPr/>
      <dgm:t>
        <a:bodyPr/>
        <a:lstStyle/>
        <a:p>
          <a:endParaRPr lang="en-US"/>
        </a:p>
      </dgm:t>
    </dgm:pt>
    <dgm:pt modelId="{73D11EEB-1679-4206-A266-CE9A1AB79ACC}" type="pres">
      <dgm:prSet presAssocID="{08A3218D-962D-4B2D-AFA9-758784621306}" presName="dummy" presStyleCnt="0"/>
      <dgm:spPr/>
    </dgm:pt>
    <dgm:pt modelId="{0A5141A9-9A5E-4F9E-B8D4-E663C7220C1C}" type="pres">
      <dgm:prSet presAssocID="{08A3218D-962D-4B2D-AFA9-758784621306}" presName="node" presStyleLbl="revTx" presStyleIdx="3" presStyleCnt="5">
        <dgm:presLayoutVars>
          <dgm:bulletEnabled val="1"/>
        </dgm:presLayoutVars>
      </dgm:prSet>
      <dgm:spPr/>
      <dgm:t>
        <a:bodyPr/>
        <a:lstStyle/>
        <a:p>
          <a:endParaRPr lang="en-US"/>
        </a:p>
      </dgm:t>
    </dgm:pt>
    <dgm:pt modelId="{D9198F7A-99DF-4591-B1DC-2620606084FF}" type="pres">
      <dgm:prSet presAssocID="{F5AD8166-0AD2-4AC9-93DF-0F1A7E4681A8}" presName="sibTrans" presStyleLbl="node1" presStyleIdx="3" presStyleCnt="5"/>
      <dgm:spPr/>
      <dgm:t>
        <a:bodyPr/>
        <a:lstStyle/>
        <a:p>
          <a:endParaRPr lang="en-US"/>
        </a:p>
      </dgm:t>
    </dgm:pt>
    <dgm:pt modelId="{25CA3731-1185-42A8-951C-5D21935C393B}" type="pres">
      <dgm:prSet presAssocID="{BF040C06-D312-4F8C-ACB3-85D06B8E305C}" presName="dummy" presStyleCnt="0"/>
      <dgm:spPr/>
    </dgm:pt>
    <dgm:pt modelId="{EA611E80-2D38-467A-9D70-00B07686AA2F}" type="pres">
      <dgm:prSet presAssocID="{BF040C06-D312-4F8C-ACB3-85D06B8E305C}" presName="node" presStyleLbl="revTx" presStyleIdx="4" presStyleCnt="5">
        <dgm:presLayoutVars>
          <dgm:bulletEnabled val="1"/>
        </dgm:presLayoutVars>
      </dgm:prSet>
      <dgm:spPr/>
      <dgm:t>
        <a:bodyPr/>
        <a:lstStyle/>
        <a:p>
          <a:endParaRPr lang="en-US"/>
        </a:p>
      </dgm:t>
    </dgm:pt>
    <dgm:pt modelId="{4F56F714-C9FE-4CB7-BFA6-DB8A3BCD8EED}" type="pres">
      <dgm:prSet presAssocID="{318A7937-6144-4B1B-B27B-64760AA0F20D}" presName="sibTrans" presStyleLbl="node1" presStyleIdx="4" presStyleCnt="5"/>
      <dgm:spPr/>
      <dgm:t>
        <a:bodyPr/>
        <a:lstStyle/>
        <a:p>
          <a:endParaRPr lang="en-US"/>
        </a:p>
      </dgm:t>
    </dgm:pt>
  </dgm:ptLst>
  <dgm:cxnLst>
    <dgm:cxn modelId="{A1EC0E46-BEF0-4598-A652-D0CA106EAAE1}" type="presOf" srcId="{BF040C06-D312-4F8C-ACB3-85D06B8E305C}" destId="{EA611E80-2D38-467A-9D70-00B07686AA2F}" srcOrd="0" destOrd="0" presId="urn:microsoft.com/office/officeart/2005/8/layout/cycle1"/>
    <dgm:cxn modelId="{ED649199-7BB8-4FDD-B3A5-D36A85EB8E1B}" type="presOf" srcId="{DD36AD2A-744B-4626-9C69-4A76E3BF39B5}" destId="{A358ADC3-06B9-42DB-8FFB-235E2F6F2F98}" srcOrd="0" destOrd="0" presId="urn:microsoft.com/office/officeart/2005/8/layout/cycle1"/>
    <dgm:cxn modelId="{043833B1-003A-42FB-8C07-F6E9095DADA2}" type="presOf" srcId="{F5EA89EC-E158-4D50-96F6-DF07B08E3671}" destId="{A4AB0C58-7056-484E-BD14-C051808D0C28}" srcOrd="0" destOrd="0" presId="urn:microsoft.com/office/officeart/2005/8/layout/cycle1"/>
    <dgm:cxn modelId="{4EA1FBFF-D88E-4B43-9850-A6291DC14642}" type="presOf" srcId="{08A3218D-962D-4B2D-AFA9-758784621306}" destId="{0A5141A9-9A5E-4F9E-B8D4-E663C7220C1C}" srcOrd="0" destOrd="0" presId="urn:microsoft.com/office/officeart/2005/8/layout/cycle1"/>
    <dgm:cxn modelId="{F366F446-D4B4-4867-B7CB-0D4F262DEC2A}" srcId="{27E1A284-FB59-4211-A2A6-296ECC7AF733}" destId="{DD36AD2A-744B-4626-9C69-4A76E3BF39B5}" srcOrd="2" destOrd="0" parTransId="{D2C84F5A-4421-4D2C-BE54-B2880E8784DC}" sibTransId="{E96240FE-D269-43EC-A72D-BE6D42FBED2A}"/>
    <dgm:cxn modelId="{6D17475A-7399-449B-B80C-B576A52663AA}" srcId="{27E1A284-FB59-4211-A2A6-296ECC7AF733}" destId="{F5EA89EC-E158-4D50-96F6-DF07B08E3671}" srcOrd="0" destOrd="0" parTransId="{8EEFCA71-E241-4D66-A813-A5E4DB3C627D}" sibTransId="{D8B2400E-FCAE-419A-B761-6ED663DEC67E}"/>
    <dgm:cxn modelId="{F3B949BF-6271-4B9D-A85E-10C10F28E38A}" srcId="{27E1A284-FB59-4211-A2A6-296ECC7AF733}" destId="{BF040C06-D312-4F8C-ACB3-85D06B8E305C}" srcOrd="4" destOrd="0" parTransId="{84092373-21E7-4902-B2D0-ED59AFBACE39}" sibTransId="{318A7937-6144-4B1B-B27B-64760AA0F20D}"/>
    <dgm:cxn modelId="{04BE73FF-D6F3-4228-921A-9ECABF93304E}" type="presOf" srcId="{37A83061-BB15-4DC8-987C-C41F59F2283C}" destId="{D445377C-82B8-4D46-A8DA-7A1EF300CC48}" srcOrd="0" destOrd="0" presId="urn:microsoft.com/office/officeart/2005/8/layout/cycle1"/>
    <dgm:cxn modelId="{23180AD8-E319-4F52-BF29-3451ECEA288B}" srcId="{27E1A284-FB59-4211-A2A6-296ECC7AF733}" destId="{08A3218D-962D-4B2D-AFA9-758784621306}" srcOrd="3" destOrd="0" parTransId="{179CEBED-0DBA-4E6F-9A3D-1010AE6105AF}" sibTransId="{F5AD8166-0AD2-4AC9-93DF-0F1A7E4681A8}"/>
    <dgm:cxn modelId="{A905D918-7711-434D-A842-C6169D538B07}" type="presOf" srcId="{F5AD8166-0AD2-4AC9-93DF-0F1A7E4681A8}" destId="{D9198F7A-99DF-4591-B1DC-2620606084FF}" srcOrd="0" destOrd="0" presId="urn:microsoft.com/office/officeart/2005/8/layout/cycle1"/>
    <dgm:cxn modelId="{10708BE0-53BC-4A24-AD49-6B805C62D46E}" type="presOf" srcId="{4A5B2F96-8D0E-4C55-952A-5E74D0CE2694}" destId="{5502ED10-4163-4978-A2D8-019016FBE56E}" srcOrd="0" destOrd="0" presId="urn:microsoft.com/office/officeart/2005/8/layout/cycle1"/>
    <dgm:cxn modelId="{E7FF1DB0-89E2-44C9-AAD2-CEF5E9590F81}" type="presOf" srcId="{27E1A284-FB59-4211-A2A6-296ECC7AF733}" destId="{E92E50ED-2104-4C56-839A-1D58E60B6978}" srcOrd="0" destOrd="0" presId="urn:microsoft.com/office/officeart/2005/8/layout/cycle1"/>
    <dgm:cxn modelId="{20B91031-4065-4924-9130-835E223FBF17}" srcId="{27E1A284-FB59-4211-A2A6-296ECC7AF733}" destId="{37A83061-BB15-4DC8-987C-C41F59F2283C}" srcOrd="1" destOrd="0" parTransId="{073C6D5A-1CBF-4A97-B43C-12F7E64BDA57}" sibTransId="{4A5B2F96-8D0E-4C55-952A-5E74D0CE2694}"/>
    <dgm:cxn modelId="{D8BB6151-586B-4DC4-91E1-47F7160050CB}" type="presOf" srcId="{E96240FE-D269-43EC-A72D-BE6D42FBED2A}" destId="{02E85226-A9A2-493C-825C-0403A6A4CC01}" srcOrd="0" destOrd="0" presId="urn:microsoft.com/office/officeart/2005/8/layout/cycle1"/>
    <dgm:cxn modelId="{30B94BA3-340D-454A-B0DE-B59217E2ECE2}" type="presOf" srcId="{318A7937-6144-4B1B-B27B-64760AA0F20D}" destId="{4F56F714-C9FE-4CB7-BFA6-DB8A3BCD8EED}" srcOrd="0" destOrd="0" presId="urn:microsoft.com/office/officeart/2005/8/layout/cycle1"/>
    <dgm:cxn modelId="{73D59D61-F56C-47B5-9B5F-52F84A5E502B}" type="presOf" srcId="{D8B2400E-FCAE-419A-B761-6ED663DEC67E}" destId="{CE8778B7-9A61-4F06-A1F7-678BEE7FE664}" srcOrd="0" destOrd="0" presId="urn:microsoft.com/office/officeart/2005/8/layout/cycle1"/>
    <dgm:cxn modelId="{C79E5962-A755-4F3C-AFE4-0EAE0ECF81B0}" type="presParOf" srcId="{E92E50ED-2104-4C56-839A-1D58E60B6978}" destId="{4A70DB3B-BC26-4C3A-A4B3-FD97B373CBF9}" srcOrd="0" destOrd="0" presId="urn:microsoft.com/office/officeart/2005/8/layout/cycle1"/>
    <dgm:cxn modelId="{5060C094-57AD-4C2A-B62D-AE81E766C030}" type="presParOf" srcId="{E92E50ED-2104-4C56-839A-1D58E60B6978}" destId="{A4AB0C58-7056-484E-BD14-C051808D0C28}" srcOrd="1" destOrd="0" presId="urn:microsoft.com/office/officeart/2005/8/layout/cycle1"/>
    <dgm:cxn modelId="{33BD2AD9-F70A-4612-890C-05FB7B76838D}" type="presParOf" srcId="{E92E50ED-2104-4C56-839A-1D58E60B6978}" destId="{CE8778B7-9A61-4F06-A1F7-678BEE7FE664}" srcOrd="2" destOrd="0" presId="urn:microsoft.com/office/officeart/2005/8/layout/cycle1"/>
    <dgm:cxn modelId="{32AFB1C1-11B8-4271-AC8F-0D2663478AD6}" type="presParOf" srcId="{E92E50ED-2104-4C56-839A-1D58E60B6978}" destId="{5F40BA3D-6F50-40EE-8764-161954C5089D}" srcOrd="3" destOrd="0" presId="urn:microsoft.com/office/officeart/2005/8/layout/cycle1"/>
    <dgm:cxn modelId="{C0D961F1-31E9-4545-B72B-BE19D0B0429D}" type="presParOf" srcId="{E92E50ED-2104-4C56-839A-1D58E60B6978}" destId="{D445377C-82B8-4D46-A8DA-7A1EF300CC48}" srcOrd="4" destOrd="0" presId="urn:microsoft.com/office/officeart/2005/8/layout/cycle1"/>
    <dgm:cxn modelId="{353A6496-85F5-4A78-B322-1BD982223646}" type="presParOf" srcId="{E92E50ED-2104-4C56-839A-1D58E60B6978}" destId="{5502ED10-4163-4978-A2D8-019016FBE56E}" srcOrd="5" destOrd="0" presId="urn:microsoft.com/office/officeart/2005/8/layout/cycle1"/>
    <dgm:cxn modelId="{D4FCED09-6FC9-4080-82B0-3A65A45500D0}" type="presParOf" srcId="{E92E50ED-2104-4C56-839A-1D58E60B6978}" destId="{7A587A47-9FA4-421A-8FE9-2A20CF7B81FB}" srcOrd="6" destOrd="0" presId="urn:microsoft.com/office/officeart/2005/8/layout/cycle1"/>
    <dgm:cxn modelId="{6AE3EE18-16CD-4B7D-9DD7-4B74EA7D2945}" type="presParOf" srcId="{E92E50ED-2104-4C56-839A-1D58E60B6978}" destId="{A358ADC3-06B9-42DB-8FFB-235E2F6F2F98}" srcOrd="7" destOrd="0" presId="urn:microsoft.com/office/officeart/2005/8/layout/cycle1"/>
    <dgm:cxn modelId="{04FC8377-6376-40F2-9B45-D93013C34EEA}" type="presParOf" srcId="{E92E50ED-2104-4C56-839A-1D58E60B6978}" destId="{02E85226-A9A2-493C-825C-0403A6A4CC01}" srcOrd="8" destOrd="0" presId="urn:microsoft.com/office/officeart/2005/8/layout/cycle1"/>
    <dgm:cxn modelId="{D85B1B62-1189-48BF-82AD-A9F2BD5413B3}" type="presParOf" srcId="{E92E50ED-2104-4C56-839A-1D58E60B6978}" destId="{73D11EEB-1679-4206-A266-CE9A1AB79ACC}" srcOrd="9" destOrd="0" presId="urn:microsoft.com/office/officeart/2005/8/layout/cycle1"/>
    <dgm:cxn modelId="{3DAFE4CB-939D-472A-85BA-E24CE8C89045}" type="presParOf" srcId="{E92E50ED-2104-4C56-839A-1D58E60B6978}" destId="{0A5141A9-9A5E-4F9E-B8D4-E663C7220C1C}" srcOrd="10" destOrd="0" presId="urn:microsoft.com/office/officeart/2005/8/layout/cycle1"/>
    <dgm:cxn modelId="{5302E74B-AA06-43B2-BD8E-C10E27D25B81}" type="presParOf" srcId="{E92E50ED-2104-4C56-839A-1D58E60B6978}" destId="{D9198F7A-99DF-4591-B1DC-2620606084FF}" srcOrd="11" destOrd="0" presId="urn:microsoft.com/office/officeart/2005/8/layout/cycle1"/>
    <dgm:cxn modelId="{0C2E522B-348F-4072-986C-41880ABA9539}" type="presParOf" srcId="{E92E50ED-2104-4C56-839A-1D58E60B6978}" destId="{25CA3731-1185-42A8-951C-5D21935C393B}" srcOrd="12" destOrd="0" presId="urn:microsoft.com/office/officeart/2005/8/layout/cycle1"/>
    <dgm:cxn modelId="{2EA6AFDE-1E76-40CF-AB82-F63E9A3B631A}" type="presParOf" srcId="{E92E50ED-2104-4C56-839A-1D58E60B6978}" destId="{EA611E80-2D38-467A-9D70-00B07686AA2F}" srcOrd="13" destOrd="0" presId="urn:microsoft.com/office/officeart/2005/8/layout/cycle1"/>
    <dgm:cxn modelId="{F6BECB18-7536-44B4-853B-5C88A589BB2B}" type="presParOf" srcId="{E92E50ED-2104-4C56-839A-1D58E60B6978}" destId="{4F56F714-C9FE-4CB7-BFA6-DB8A3BCD8EE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1A284-FB59-4211-A2A6-296ECC7AF73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EA89EC-E158-4D50-96F6-DF07B08E3671}">
      <dgm:prSet phldrT="[Text]"/>
      <dgm:spPr/>
      <dgm:t>
        <a:bodyPr/>
        <a:lstStyle/>
        <a:p>
          <a:r>
            <a:rPr lang="en-US" dirty="0" smtClean="0"/>
            <a:t>Data Warehouse and Big Data Analytics</a:t>
          </a:r>
          <a:endParaRPr lang="en-US" dirty="0"/>
        </a:p>
      </dgm:t>
    </dgm:pt>
    <dgm:pt modelId="{8EEFCA71-E241-4D66-A813-A5E4DB3C627D}" type="parTrans" cxnId="{6D17475A-7399-449B-B80C-B576A52663AA}">
      <dgm:prSet/>
      <dgm:spPr/>
      <dgm:t>
        <a:bodyPr/>
        <a:lstStyle/>
        <a:p>
          <a:endParaRPr lang="en-US"/>
        </a:p>
      </dgm:t>
    </dgm:pt>
    <dgm:pt modelId="{D8B2400E-FCAE-419A-B761-6ED663DEC67E}" type="sibTrans" cxnId="{6D17475A-7399-449B-B80C-B576A52663AA}">
      <dgm:prSet/>
      <dgm:spPr/>
      <dgm:t>
        <a:bodyPr/>
        <a:lstStyle/>
        <a:p>
          <a:endParaRPr lang="en-US"/>
        </a:p>
      </dgm:t>
    </dgm:pt>
    <dgm:pt modelId="{37A83061-BB15-4DC8-987C-C41F59F2283C}">
      <dgm:prSet phldrT="[Text]"/>
      <dgm:spPr/>
      <dgm:t>
        <a:bodyPr/>
        <a:lstStyle/>
        <a:p>
          <a:r>
            <a:rPr lang="en-US" dirty="0" smtClean="0"/>
            <a:t>Data and Text Mining</a:t>
          </a:r>
          <a:endParaRPr lang="en-US" dirty="0"/>
        </a:p>
      </dgm:t>
    </dgm:pt>
    <dgm:pt modelId="{073C6D5A-1CBF-4A97-B43C-12F7E64BDA57}" type="parTrans" cxnId="{20B91031-4065-4924-9130-835E223FBF17}">
      <dgm:prSet/>
      <dgm:spPr/>
      <dgm:t>
        <a:bodyPr/>
        <a:lstStyle/>
        <a:p>
          <a:endParaRPr lang="en-US"/>
        </a:p>
      </dgm:t>
    </dgm:pt>
    <dgm:pt modelId="{4A5B2F96-8D0E-4C55-952A-5E74D0CE2694}" type="sibTrans" cxnId="{20B91031-4065-4924-9130-835E223FBF17}">
      <dgm:prSet/>
      <dgm:spPr/>
      <dgm:t>
        <a:bodyPr/>
        <a:lstStyle/>
        <a:p>
          <a:endParaRPr lang="en-US"/>
        </a:p>
      </dgm:t>
    </dgm:pt>
    <dgm:pt modelId="{DD36AD2A-744B-4626-9C69-4A76E3BF39B5}">
      <dgm:prSet phldrT="[Text]"/>
      <dgm:spPr/>
      <dgm:t>
        <a:bodyPr/>
        <a:lstStyle/>
        <a:p>
          <a:r>
            <a:rPr lang="en-US" b="1" dirty="0" smtClean="0">
              <a:solidFill>
                <a:srgbClr val="5A8B25"/>
              </a:solidFill>
            </a:rPr>
            <a:t>Business Intelligence</a:t>
          </a:r>
          <a:endParaRPr lang="en-US" b="1" dirty="0">
            <a:solidFill>
              <a:srgbClr val="5A8B25"/>
            </a:solidFill>
          </a:endParaRPr>
        </a:p>
      </dgm:t>
    </dgm:pt>
    <dgm:pt modelId="{D2C84F5A-4421-4D2C-BE54-B2880E8784DC}" type="parTrans" cxnId="{F366F446-D4B4-4867-B7CB-0D4F262DEC2A}">
      <dgm:prSet/>
      <dgm:spPr/>
      <dgm:t>
        <a:bodyPr/>
        <a:lstStyle/>
        <a:p>
          <a:endParaRPr lang="en-US"/>
        </a:p>
      </dgm:t>
    </dgm:pt>
    <dgm:pt modelId="{E96240FE-D269-43EC-A72D-BE6D42FBED2A}" type="sibTrans" cxnId="{F366F446-D4B4-4867-B7CB-0D4F262DEC2A}">
      <dgm:prSet/>
      <dgm:spPr/>
      <dgm:t>
        <a:bodyPr/>
        <a:lstStyle/>
        <a:p>
          <a:endParaRPr lang="en-US"/>
        </a:p>
      </dgm:t>
    </dgm:pt>
    <dgm:pt modelId="{08A3218D-962D-4B2D-AFA9-758784621306}">
      <dgm:prSet phldrT="[Text]"/>
      <dgm:spPr/>
      <dgm:t>
        <a:bodyPr/>
        <a:lstStyle/>
        <a:p>
          <a:r>
            <a:rPr lang="en-US" dirty="0" smtClean="0"/>
            <a:t>Electronic Records Management</a:t>
          </a:r>
          <a:endParaRPr lang="en-US" dirty="0"/>
        </a:p>
      </dgm:t>
    </dgm:pt>
    <dgm:pt modelId="{179CEBED-0DBA-4E6F-9A3D-1010AE6105AF}" type="parTrans" cxnId="{23180AD8-E319-4F52-BF29-3451ECEA288B}">
      <dgm:prSet/>
      <dgm:spPr/>
      <dgm:t>
        <a:bodyPr/>
        <a:lstStyle/>
        <a:p>
          <a:endParaRPr lang="en-US"/>
        </a:p>
      </dgm:t>
    </dgm:pt>
    <dgm:pt modelId="{F5AD8166-0AD2-4AC9-93DF-0F1A7E4681A8}" type="sibTrans" cxnId="{23180AD8-E319-4F52-BF29-3451ECEA288B}">
      <dgm:prSet/>
      <dgm:spPr/>
      <dgm:t>
        <a:bodyPr/>
        <a:lstStyle/>
        <a:p>
          <a:endParaRPr lang="en-US"/>
        </a:p>
      </dgm:t>
    </dgm:pt>
    <dgm:pt modelId="{BF040C06-D312-4F8C-ACB3-85D06B8E305C}">
      <dgm:prSet phldrT="[Text]"/>
      <dgm:spPr/>
      <dgm:t>
        <a:bodyPr/>
        <a:lstStyle/>
        <a:p>
          <a:r>
            <a:rPr lang="en-US" dirty="0" smtClean="0"/>
            <a:t>Database Management Systems</a:t>
          </a:r>
          <a:endParaRPr lang="en-US" dirty="0"/>
        </a:p>
      </dgm:t>
    </dgm:pt>
    <dgm:pt modelId="{84092373-21E7-4902-B2D0-ED59AFBACE39}" type="parTrans" cxnId="{F3B949BF-6271-4B9D-A85E-10C10F28E38A}">
      <dgm:prSet/>
      <dgm:spPr/>
      <dgm:t>
        <a:bodyPr/>
        <a:lstStyle/>
        <a:p>
          <a:endParaRPr lang="en-US"/>
        </a:p>
      </dgm:t>
    </dgm:pt>
    <dgm:pt modelId="{318A7937-6144-4B1B-B27B-64760AA0F20D}" type="sibTrans" cxnId="{F3B949BF-6271-4B9D-A85E-10C10F28E38A}">
      <dgm:prSet/>
      <dgm:spPr/>
      <dgm:t>
        <a:bodyPr/>
        <a:lstStyle/>
        <a:p>
          <a:endParaRPr lang="en-US"/>
        </a:p>
      </dgm:t>
    </dgm:pt>
    <dgm:pt modelId="{E92E50ED-2104-4C56-839A-1D58E60B6978}" type="pres">
      <dgm:prSet presAssocID="{27E1A284-FB59-4211-A2A6-296ECC7AF733}" presName="cycle" presStyleCnt="0">
        <dgm:presLayoutVars>
          <dgm:dir/>
          <dgm:resizeHandles val="exact"/>
        </dgm:presLayoutVars>
      </dgm:prSet>
      <dgm:spPr/>
      <dgm:t>
        <a:bodyPr/>
        <a:lstStyle/>
        <a:p>
          <a:endParaRPr lang="en-US"/>
        </a:p>
      </dgm:t>
    </dgm:pt>
    <dgm:pt modelId="{4A70DB3B-BC26-4C3A-A4B3-FD97B373CBF9}" type="pres">
      <dgm:prSet presAssocID="{F5EA89EC-E158-4D50-96F6-DF07B08E3671}" presName="dummy" presStyleCnt="0"/>
      <dgm:spPr/>
    </dgm:pt>
    <dgm:pt modelId="{A4AB0C58-7056-484E-BD14-C051808D0C28}" type="pres">
      <dgm:prSet presAssocID="{F5EA89EC-E158-4D50-96F6-DF07B08E3671}" presName="node" presStyleLbl="revTx" presStyleIdx="0" presStyleCnt="5">
        <dgm:presLayoutVars>
          <dgm:bulletEnabled val="1"/>
        </dgm:presLayoutVars>
      </dgm:prSet>
      <dgm:spPr/>
      <dgm:t>
        <a:bodyPr/>
        <a:lstStyle/>
        <a:p>
          <a:endParaRPr lang="en-US"/>
        </a:p>
      </dgm:t>
    </dgm:pt>
    <dgm:pt modelId="{CE8778B7-9A61-4F06-A1F7-678BEE7FE664}" type="pres">
      <dgm:prSet presAssocID="{D8B2400E-FCAE-419A-B761-6ED663DEC67E}" presName="sibTrans" presStyleLbl="node1" presStyleIdx="0" presStyleCnt="5"/>
      <dgm:spPr/>
      <dgm:t>
        <a:bodyPr/>
        <a:lstStyle/>
        <a:p>
          <a:endParaRPr lang="en-US"/>
        </a:p>
      </dgm:t>
    </dgm:pt>
    <dgm:pt modelId="{5F40BA3D-6F50-40EE-8764-161954C5089D}" type="pres">
      <dgm:prSet presAssocID="{37A83061-BB15-4DC8-987C-C41F59F2283C}" presName="dummy" presStyleCnt="0"/>
      <dgm:spPr/>
    </dgm:pt>
    <dgm:pt modelId="{D445377C-82B8-4D46-A8DA-7A1EF300CC48}" type="pres">
      <dgm:prSet presAssocID="{37A83061-BB15-4DC8-987C-C41F59F2283C}" presName="node" presStyleLbl="revTx" presStyleIdx="1" presStyleCnt="5">
        <dgm:presLayoutVars>
          <dgm:bulletEnabled val="1"/>
        </dgm:presLayoutVars>
      </dgm:prSet>
      <dgm:spPr/>
      <dgm:t>
        <a:bodyPr/>
        <a:lstStyle/>
        <a:p>
          <a:endParaRPr lang="en-US"/>
        </a:p>
      </dgm:t>
    </dgm:pt>
    <dgm:pt modelId="{5502ED10-4163-4978-A2D8-019016FBE56E}" type="pres">
      <dgm:prSet presAssocID="{4A5B2F96-8D0E-4C55-952A-5E74D0CE2694}" presName="sibTrans" presStyleLbl="node1" presStyleIdx="1" presStyleCnt="5"/>
      <dgm:spPr/>
      <dgm:t>
        <a:bodyPr/>
        <a:lstStyle/>
        <a:p>
          <a:endParaRPr lang="en-US"/>
        </a:p>
      </dgm:t>
    </dgm:pt>
    <dgm:pt modelId="{7A587A47-9FA4-421A-8FE9-2A20CF7B81FB}" type="pres">
      <dgm:prSet presAssocID="{DD36AD2A-744B-4626-9C69-4A76E3BF39B5}" presName="dummy" presStyleCnt="0"/>
      <dgm:spPr/>
    </dgm:pt>
    <dgm:pt modelId="{A358ADC3-06B9-42DB-8FFB-235E2F6F2F98}" type="pres">
      <dgm:prSet presAssocID="{DD36AD2A-744B-4626-9C69-4A76E3BF39B5}" presName="node" presStyleLbl="revTx" presStyleIdx="2" presStyleCnt="5">
        <dgm:presLayoutVars>
          <dgm:bulletEnabled val="1"/>
        </dgm:presLayoutVars>
      </dgm:prSet>
      <dgm:spPr/>
      <dgm:t>
        <a:bodyPr/>
        <a:lstStyle/>
        <a:p>
          <a:endParaRPr lang="en-US"/>
        </a:p>
      </dgm:t>
    </dgm:pt>
    <dgm:pt modelId="{02E85226-A9A2-493C-825C-0403A6A4CC01}" type="pres">
      <dgm:prSet presAssocID="{E96240FE-D269-43EC-A72D-BE6D42FBED2A}" presName="sibTrans" presStyleLbl="node1" presStyleIdx="2" presStyleCnt="5"/>
      <dgm:spPr/>
      <dgm:t>
        <a:bodyPr/>
        <a:lstStyle/>
        <a:p>
          <a:endParaRPr lang="en-US"/>
        </a:p>
      </dgm:t>
    </dgm:pt>
    <dgm:pt modelId="{73D11EEB-1679-4206-A266-CE9A1AB79ACC}" type="pres">
      <dgm:prSet presAssocID="{08A3218D-962D-4B2D-AFA9-758784621306}" presName="dummy" presStyleCnt="0"/>
      <dgm:spPr/>
    </dgm:pt>
    <dgm:pt modelId="{0A5141A9-9A5E-4F9E-B8D4-E663C7220C1C}" type="pres">
      <dgm:prSet presAssocID="{08A3218D-962D-4B2D-AFA9-758784621306}" presName="node" presStyleLbl="revTx" presStyleIdx="3" presStyleCnt="5">
        <dgm:presLayoutVars>
          <dgm:bulletEnabled val="1"/>
        </dgm:presLayoutVars>
      </dgm:prSet>
      <dgm:spPr/>
      <dgm:t>
        <a:bodyPr/>
        <a:lstStyle/>
        <a:p>
          <a:endParaRPr lang="en-US"/>
        </a:p>
      </dgm:t>
    </dgm:pt>
    <dgm:pt modelId="{D9198F7A-99DF-4591-B1DC-2620606084FF}" type="pres">
      <dgm:prSet presAssocID="{F5AD8166-0AD2-4AC9-93DF-0F1A7E4681A8}" presName="sibTrans" presStyleLbl="node1" presStyleIdx="3" presStyleCnt="5"/>
      <dgm:spPr/>
      <dgm:t>
        <a:bodyPr/>
        <a:lstStyle/>
        <a:p>
          <a:endParaRPr lang="en-US"/>
        </a:p>
      </dgm:t>
    </dgm:pt>
    <dgm:pt modelId="{25CA3731-1185-42A8-951C-5D21935C393B}" type="pres">
      <dgm:prSet presAssocID="{BF040C06-D312-4F8C-ACB3-85D06B8E305C}" presName="dummy" presStyleCnt="0"/>
      <dgm:spPr/>
    </dgm:pt>
    <dgm:pt modelId="{EA611E80-2D38-467A-9D70-00B07686AA2F}" type="pres">
      <dgm:prSet presAssocID="{BF040C06-D312-4F8C-ACB3-85D06B8E305C}" presName="node" presStyleLbl="revTx" presStyleIdx="4" presStyleCnt="5">
        <dgm:presLayoutVars>
          <dgm:bulletEnabled val="1"/>
        </dgm:presLayoutVars>
      </dgm:prSet>
      <dgm:spPr/>
      <dgm:t>
        <a:bodyPr/>
        <a:lstStyle/>
        <a:p>
          <a:endParaRPr lang="en-US"/>
        </a:p>
      </dgm:t>
    </dgm:pt>
    <dgm:pt modelId="{4F56F714-C9FE-4CB7-BFA6-DB8A3BCD8EED}" type="pres">
      <dgm:prSet presAssocID="{318A7937-6144-4B1B-B27B-64760AA0F20D}" presName="sibTrans" presStyleLbl="node1" presStyleIdx="4" presStyleCnt="5"/>
      <dgm:spPr/>
      <dgm:t>
        <a:bodyPr/>
        <a:lstStyle/>
        <a:p>
          <a:endParaRPr lang="en-US"/>
        </a:p>
      </dgm:t>
    </dgm:pt>
  </dgm:ptLst>
  <dgm:cxnLst>
    <dgm:cxn modelId="{F3B949BF-6271-4B9D-A85E-10C10F28E38A}" srcId="{27E1A284-FB59-4211-A2A6-296ECC7AF733}" destId="{BF040C06-D312-4F8C-ACB3-85D06B8E305C}" srcOrd="4" destOrd="0" parTransId="{84092373-21E7-4902-B2D0-ED59AFBACE39}" sibTransId="{318A7937-6144-4B1B-B27B-64760AA0F20D}"/>
    <dgm:cxn modelId="{C534FC6F-4A69-402B-B4E7-BECCB5A86CF8}" type="presOf" srcId="{E96240FE-D269-43EC-A72D-BE6D42FBED2A}" destId="{02E85226-A9A2-493C-825C-0403A6A4CC01}" srcOrd="0" destOrd="0" presId="urn:microsoft.com/office/officeart/2005/8/layout/cycle1"/>
    <dgm:cxn modelId="{5322FA84-D80F-440B-8C8D-64A022BBAC14}" type="presOf" srcId="{318A7937-6144-4B1B-B27B-64760AA0F20D}" destId="{4F56F714-C9FE-4CB7-BFA6-DB8A3BCD8EED}" srcOrd="0" destOrd="0" presId="urn:microsoft.com/office/officeart/2005/8/layout/cycle1"/>
    <dgm:cxn modelId="{66278197-D7BC-4F4F-9E47-D2137D37681B}" type="presOf" srcId="{F5AD8166-0AD2-4AC9-93DF-0F1A7E4681A8}" destId="{D9198F7A-99DF-4591-B1DC-2620606084FF}" srcOrd="0" destOrd="0" presId="urn:microsoft.com/office/officeart/2005/8/layout/cycle1"/>
    <dgm:cxn modelId="{B7EEB872-BD39-4885-84F2-0D27823351AA}" type="presOf" srcId="{BF040C06-D312-4F8C-ACB3-85D06B8E305C}" destId="{EA611E80-2D38-467A-9D70-00B07686AA2F}" srcOrd="0" destOrd="0" presId="urn:microsoft.com/office/officeart/2005/8/layout/cycle1"/>
    <dgm:cxn modelId="{23180AD8-E319-4F52-BF29-3451ECEA288B}" srcId="{27E1A284-FB59-4211-A2A6-296ECC7AF733}" destId="{08A3218D-962D-4B2D-AFA9-758784621306}" srcOrd="3" destOrd="0" parTransId="{179CEBED-0DBA-4E6F-9A3D-1010AE6105AF}" sibTransId="{F5AD8166-0AD2-4AC9-93DF-0F1A7E4681A8}"/>
    <dgm:cxn modelId="{51D6D66A-67D8-4AE1-A6CC-7DBB9E4EE560}" type="presOf" srcId="{37A83061-BB15-4DC8-987C-C41F59F2283C}" destId="{D445377C-82B8-4D46-A8DA-7A1EF300CC48}" srcOrd="0" destOrd="0" presId="urn:microsoft.com/office/officeart/2005/8/layout/cycle1"/>
    <dgm:cxn modelId="{A244BBFC-1F86-4985-AE78-7104730B2F06}" type="presOf" srcId="{D8B2400E-FCAE-419A-B761-6ED663DEC67E}" destId="{CE8778B7-9A61-4F06-A1F7-678BEE7FE664}" srcOrd="0" destOrd="0" presId="urn:microsoft.com/office/officeart/2005/8/layout/cycle1"/>
    <dgm:cxn modelId="{9C6AB701-5EFD-46F1-9CDC-333D44E84CC2}" type="presOf" srcId="{F5EA89EC-E158-4D50-96F6-DF07B08E3671}" destId="{A4AB0C58-7056-484E-BD14-C051808D0C28}" srcOrd="0" destOrd="0" presId="urn:microsoft.com/office/officeart/2005/8/layout/cycle1"/>
    <dgm:cxn modelId="{04929B7E-E0E6-40D1-9DEB-2BF1DD42FCB8}" type="presOf" srcId="{4A5B2F96-8D0E-4C55-952A-5E74D0CE2694}" destId="{5502ED10-4163-4978-A2D8-019016FBE56E}" srcOrd="0" destOrd="0" presId="urn:microsoft.com/office/officeart/2005/8/layout/cycle1"/>
    <dgm:cxn modelId="{F366F446-D4B4-4867-B7CB-0D4F262DEC2A}" srcId="{27E1A284-FB59-4211-A2A6-296ECC7AF733}" destId="{DD36AD2A-744B-4626-9C69-4A76E3BF39B5}" srcOrd="2" destOrd="0" parTransId="{D2C84F5A-4421-4D2C-BE54-B2880E8784DC}" sibTransId="{E96240FE-D269-43EC-A72D-BE6D42FBED2A}"/>
    <dgm:cxn modelId="{61653CAF-3E31-4E3F-97AA-1E8CC1EB4B0F}" type="presOf" srcId="{DD36AD2A-744B-4626-9C69-4A76E3BF39B5}" destId="{A358ADC3-06B9-42DB-8FFB-235E2F6F2F98}" srcOrd="0" destOrd="0" presId="urn:microsoft.com/office/officeart/2005/8/layout/cycle1"/>
    <dgm:cxn modelId="{20B91031-4065-4924-9130-835E223FBF17}" srcId="{27E1A284-FB59-4211-A2A6-296ECC7AF733}" destId="{37A83061-BB15-4DC8-987C-C41F59F2283C}" srcOrd="1" destOrd="0" parTransId="{073C6D5A-1CBF-4A97-B43C-12F7E64BDA57}" sibTransId="{4A5B2F96-8D0E-4C55-952A-5E74D0CE2694}"/>
    <dgm:cxn modelId="{6D17475A-7399-449B-B80C-B576A52663AA}" srcId="{27E1A284-FB59-4211-A2A6-296ECC7AF733}" destId="{F5EA89EC-E158-4D50-96F6-DF07B08E3671}" srcOrd="0" destOrd="0" parTransId="{8EEFCA71-E241-4D66-A813-A5E4DB3C627D}" sibTransId="{D8B2400E-FCAE-419A-B761-6ED663DEC67E}"/>
    <dgm:cxn modelId="{BC8C0047-7E56-4950-8BEF-851A79EB581B}" type="presOf" srcId="{27E1A284-FB59-4211-A2A6-296ECC7AF733}" destId="{E92E50ED-2104-4C56-839A-1D58E60B6978}" srcOrd="0" destOrd="0" presId="urn:microsoft.com/office/officeart/2005/8/layout/cycle1"/>
    <dgm:cxn modelId="{CD2CA10F-F811-48C6-86B4-42C23BB6B7DA}" type="presOf" srcId="{08A3218D-962D-4B2D-AFA9-758784621306}" destId="{0A5141A9-9A5E-4F9E-B8D4-E663C7220C1C}" srcOrd="0" destOrd="0" presId="urn:microsoft.com/office/officeart/2005/8/layout/cycle1"/>
    <dgm:cxn modelId="{95A35C78-C4C2-4AAA-B849-7A5152FB4AAE}" type="presParOf" srcId="{E92E50ED-2104-4C56-839A-1D58E60B6978}" destId="{4A70DB3B-BC26-4C3A-A4B3-FD97B373CBF9}" srcOrd="0" destOrd="0" presId="urn:microsoft.com/office/officeart/2005/8/layout/cycle1"/>
    <dgm:cxn modelId="{65EED2D3-1487-4E6D-B378-BFA43B4B784B}" type="presParOf" srcId="{E92E50ED-2104-4C56-839A-1D58E60B6978}" destId="{A4AB0C58-7056-484E-BD14-C051808D0C28}" srcOrd="1" destOrd="0" presId="urn:microsoft.com/office/officeart/2005/8/layout/cycle1"/>
    <dgm:cxn modelId="{C8C1B690-0BE0-4E17-9339-3E8F0454B4F5}" type="presParOf" srcId="{E92E50ED-2104-4C56-839A-1D58E60B6978}" destId="{CE8778B7-9A61-4F06-A1F7-678BEE7FE664}" srcOrd="2" destOrd="0" presId="urn:microsoft.com/office/officeart/2005/8/layout/cycle1"/>
    <dgm:cxn modelId="{FEA058AF-D699-46D3-A1F8-7F187CBCE160}" type="presParOf" srcId="{E92E50ED-2104-4C56-839A-1D58E60B6978}" destId="{5F40BA3D-6F50-40EE-8764-161954C5089D}" srcOrd="3" destOrd="0" presId="urn:microsoft.com/office/officeart/2005/8/layout/cycle1"/>
    <dgm:cxn modelId="{A0603090-A760-496C-AB8F-1A7B2F272D34}" type="presParOf" srcId="{E92E50ED-2104-4C56-839A-1D58E60B6978}" destId="{D445377C-82B8-4D46-A8DA-7A1EF300CC48}" srcOrd="4" destOrd="0" presId="urn:microsoft.com/office/officeart/2005/8/layout/cycle1"/>
    <dgm:cxn modelId="{2E06B124-33FC-4FFF-B905-12AD8F5DDB9C}" type="presParOf" srcId="{E92E50ED-2104-4C56-839A-1D58E60B6978}" destId="{5502ED10-4163-4978-A2D8-019016FBE56E}" srcOrd="5" destOrd="0" presId="urn:microsoft.com/office/officeart/2005/8/layout/cycle1"/>
    <dgm:cxn modelId="{F80AC798-FDEC-48C5-AF29-67300C77D4A4}" type="presParOf" srcId="{E92E50ED-2104-4C56-839A-1D58E60B6978}" destId="{7A587A47-9FA4-421A-8FE9-2A20CF7B81FB}" srcOrd="6" destOrd="0" presId="urn:microsoft.com/office/officeart/2005/8/layout/cycle1"/>
    <dgm:cxn modelId="{E2BF5960-CADD-4FBB-857A-E26D1E38D239}" type="presParOf" srcId="{E92E50ED-2104-4C56-839A-1D58E60B6978}" destId="{A358ADC3-06B9-42DB-8FFB-235E2F6F2F98}" srcOrd="7" destOrd="0" presId="urn:microsoft.com/office/officeart/2005/8/layout/cycle1"/>
    <dgm:cxn modelId="{74DA19E9-9D2C-435B-BCD2-751B98E95180}" type="presParOf" srcId="{E92E50ED-2104-4C56-839A-1D58E60B6978}" destId="{02E85226-A9A2-493C-825C-0403A6A4CC01}" srcOrd="8" destOrd="0" presId="urn:microsoft.com/office/officeart/2005/8/layout/cycle1"/>
    <dgm:cxn modelId="{78E447E4-FB9E-428F-86EB-DAC3475FA0CE}" type="presParOf" srcId="{E92E50ED-2104-4C56-839A-1D58E60B6978}" destId="{73D11EEB-1679-4206-A266-CE9A1AB79ACC}" srcOrd="9" destOrd="0" presId="urn:microsoft.com/office/officeart/2005/8/layout/cycle1"/>
    <dgm:cxn modelId="{A2AD3026-3D15-4362-8BD2-4D4B00267F59}" type="presParOf" srcId="{E92E50ED-2104-4C56-839A-1D58E60B6978}" destId="{0A5141A9-9A5E-4F9E-B8D4-E663C7220C1C}" srcOrd="10" destOrd="0" presId="urn:microsoft.com/office/officeart/2005/8/layout/cycle1"/>
    <dgm:cxn modelId="{44314EB2-4EEC-42D9-889A-25C56450164E}" type="presParOf" srcId="{E92E50ED-2104-4C56-839A-1D58E60B6978}" destId="{D9198F7A-99DF-4591-B1DC-2620606084FF}" srcOrd="11" destOrd="0" presId="urn:microsoft.com/office/officeart/2005/8/layout/cycle1"/>
    <dgm:cxn modelId="{FB5B974F-46F1-4386-9A7E-A3B5C22243D0}" type="presParOf" srcId="{E92E50ED-2104-4C56-839A-1D58E60B6978}" destId="{25CA3731-1185-42A8-951C-5D21935C393B}" srcOrd="12" destOrd="0" presId="urn:microsoft.com/office/officeart/2005/8/layout/cycle1"/>
    <dgm:cxn modelId="{926E25AB-FC32-457C-8BDD-1028193DD51F}" type="presParOf" srcId="{E92E50ED-2104-4C56-839A-1D58E60B6978}" destId="{EA611E80-2D38-467A-9D70-00B07686AA2F}" srcOrd="13" destOrd="0" presId="urn:microsoft.com/office/officeart/2005/8/layout/cycle1"/>
    <dgm:cxn modelId="{B9D9A1AA-755B-402E-AFA2-63F1F8432751}" type="presParOf" srcId="{E92E50ED-2104-4C56-839A-1D58E60B6978}" destId="{4F56F714-C9FE-4CB7-BFA6-DB8A3BCD8EE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E1A284-FB59-4211-A2A6-296ECC7AF73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EA89EC-E158-4D50-96F6-DF07B08E3671}">
      <dgm:prSet phldrT="[Text]"/>
      <dgm:spPr/>
      <dgm:t>
        <a:bodyPr/>
        <a:lstStyle/>
        <a:p>
          <a:r>
            <a:rPr lang="en-US" dirty="0" smtClean="0"/>
            <a:t>Data Warehouse and Big Data Analytics</a:t>
          </a:r>
          <a:endParaRPr lang="en-US" dirty="0"/>
        </a:p>
      </dgm:t>
    </dgm:pt>
    <dgm:pt modelId="{8EEFCA71-E241-4D66-A813-A5E4DB3C627D}" type="parTrans" cxnId="{6D17475A-7399-449B-B80C-B576A52663AA}">
      <dgm:prSet/>
      <dgm:spPr/>
      <dgm:t>
        <a:bodyPr/>
        <a:lstStyle/>
        <a:p>
          <a:endParaRPr lang="en-US"/>
        </a:p>
      </dgm:t>
    </dgm:pt>
    <dgm:pt modelId="{D8B2400E-FCAE-419A-B761-6ED663DEC67E}" type="sibTrans" cxnId="{6D17475A-7399-449B-B80C-B576A52663AA}">
      <dgm:prSet/>
      <dgm:spPr/>
      <dgm:t>
        <a:bodyPr/>
        <a:lstStyle/>
        <a:p>
          <a:endParaRPr lang="en-US"/>
        </a:p>
      </dgm:t>
    </dgm:pt>
    <dgm:pt modelId="{37A83061-BB15-4DC8-987C-C41F59F2283C}">
      <dgm:prSet phldrT="[Text]"/>
      <dgm:spPr/>
      <dgm:t>
        <a:bodyPr/>
        <a:lstStyle/>
        <a:p>
          <a:r>
            <a:rPr lang="en-US" dirty="0" smtClean="0"/>
            <a:t>Data and Text Mining</a:t>
          </a:r>
          <a:endParaRPr lang="en-US" dirty="0"/>
        </a:p>
      </dgm:t>
    </dgm:pt>
    <dgm:pt modelId="{073C6D5A-1CBF-4A97-B43C-12F7E64BDA57}" type="parTrans" cxnId="{20B91031-4065-4924-9130-835E223FBF17}">
      <dgm:prSet/>
      <dgm:spPr/>
      <dgm:t>
        <a:bodyPr/>
        <a:lstStyle/>
        <a:p>
          <a:endParaRPr lang="en-US"/>
        </a:p>
      </dgm:t>
    </dgm:pt>
    <dgm:pt modelId="{4A5B2F96-8D0E-4C55-952A-5E74D0CE2694}" type="sibTrans" cxnId="{20B91031-4065-4924-9130-835E223FBF17}">
      <dgm:prSet/>
      <dgm:spPr/>
      <dgm:t>
        <a:bodyPr/>
        <a:lstStyle/>
        <a:p>
          <a:endParaRPr lang="en-US"/>
        </a:p>
      </dgm:t>
    </dgm:pt>
    <dgm:pt modelId="{DD36AD2A-744B-4626-9C69-4A76E3BF39B5}">
      <dgm:prSet phldrT="[Text]"/>
      <dgm:spPr/>
      <dgm:t>
        <a:bodyPr/>
        <a:lstStyle/>
        <a:p>
          <a:r>
            <a:rPr lang="en-US" dirty="0" smtClean="0"/>
            <a:t>Business Intelligence</a:t>
          </a:r>
          <a:endParaRPr lang="en-US" dirty="0"/>
        </a:p>
      </dgm:t>
    </dgm:pt>
    <dgm:pt modelId="{D2C84F5A-4421-4D2C-BE54-B2880E8784DC}" type="parTrans" cxnId="{F366F446-D4B4-4867-B7CB-0D4F262DEC2A}">
      <dgm:prSet/>
      <dgm:spPr/>
      <dgm:t>
        <a:bodyPr/>
        <a:lstStyle/>
        <a:p>
          <a:endParaRPr lang="en-US"/>
        </a:p>
      </dgm:t>
    </dgm:pt>
    <dgm:pt modelId="{E96240FE-D269-43EC-A72D-BE6D42FBED2A}" type="sibTrans" cxnId="{F366F446-D4B4-4867-B7CB-0D4F262DEC2A}">
      <dgm:prSet/>
      <dgm:spPr/>
      <dgm:t>
        <a:bodyPr/>
        <a:lstStyle/>
        <a:p>
          <a:endParaRPr lang="en-US"/>
        </a:p>
      </dgm:t>
    </dgm:pt>
    <dgm:pt modelId="{08A3218D-962D-4B2D-AFA9-758784621306}">
      <dgm:prSet phldrT="[Text]"/>
      <dgm:spPr/>
      <dgm:t>
        <a:bodyPr/>
        <a:lstStyle/>
        <a:p>
          <a:r>
            <a:rPr lang="en-US" b="1" dirty="0" smtClean="0">
              <a:solidFill>
                <a:srgbClr val="5A8B25"/>
              </a:solidFill>
            </a:rPr>
            <a:t>Electronic Records Management</a:t>
          </a:r>
          <a:endParaRPr lang="en-US" b="1" dirty="0">
            <a:solidFill>
              <a:srgbClr val="5A8B25"/>
            </a:solidFill>
          </a:endParaRPr>
        </a:p>
      </dgm:t>
    </dgm:pt>
    <dgm:pt modelId="{179CEBED-0DBA-4E6F-9A3D-1010AE6105AF}" type="parTrans" cxnId="{23180AD8-E319-4F52-BF29-3451ECEA288B}">
      <dgm:prSet/>
      <dgm:spPr/>
      <dgm:t>
        <a:bodyPr/>
        <a:lstStyle/>
        <a:p>
          <a:endParaRPr lang="en-US"/>
        </a:p>
      </dgm:t>
    </dgm:pt>
    <dgm:pt modelId="{F5AD8166-0AD2-4AC9-93DF-0F1A7E4681A8}" type="sibTrans" cxnId="{23180AD8-E319-4F52-BF29-3451ECEA288B}">
      <dgm:prSet/>
      <dgm:spPr/>
      <dgm:t>
        <a:bodyPr/>
        <a:lstStyle/>
        <a:p>
          <a:endParaRPr lang="en-US"/>
        </a:p>
      </dgm:t>
    </dgm:pt>
    <dgm:pt modelId="{BF040C06-D312-4F8C-ACB3-85D06B8E305C}">
      <dgm:prSet phldrT="[Text]"/>
      <dgm:spPr/>
      <dgm:t>
        <a:bodyPr/>
        <a:lstStyle/>
        <a:p>
          <a:r>
            <a:rPr lang="en-US" dirty="0" smtClean="0"/>
            <a:t>Database Management Systems</a:t>
          </a:r>
          <a:endParaRPr lang="en-US" dirty="0"/>
        </a:p>
      </dgm:t>
    </dgm:pt>
    <dgm:pt modelId="{84092373-21E7-4902-B2D0-ED59AFBACE39}" type="parTrans" cxnId="{F3B949BF-6271-4B9D-A85E-10C10F28E38A}">
      <dgm:prSet/>
      <dgm:spPr/>
      <dgm:t>
        <a:bodyPr/>
        <a:lstStyle/>
        <a:p>
          <a:endParaRPr lang="en-US"/>
        </a:p>
      </dgm:t>
    </dgm:pt>
    <dgm:pt modelId="{318A7937-6144-4B1B-B27B-64760AA0F20D}" type="sibTrans" cxnId="{F3B949BF-6271-4B9D-A85E-10C10F28E38A}">
      <dgm:prSet/>
      <dgm:spPr/>
      <dgm:t>
        <a:bodyPr/>
        <a:lstStyle/>
        <a:p>
          <a:endParaRPr lang="en-US"/>
        </a:p>
      </dgm:t>
    </dgm:pt>
    <dgm:pt modelId="{E92E50ED-2104-4C56-839A-1D58E60B6978}" type="pres">
      <dgm:prSet presAssocID="{27E1A284-FB59-4211-A2A6-296ECC7AF733}" presName="cycle" presStyleCnt="0">
        <dgm:presLayoutVars>
          <dgm:dir/>
          <dgm:resizeHandles val="exact"/>
        </dgm:presLayoutVars>
      </dgm:prSet>
      <dgm:spPr/>
      <dgm:t>
        <a:bodyPr/>
        <a:lstStyle/>
        <a:p>
          <a:endParaRPr lang="en-US"/>
        </a:p>
      </dgm:t>
    </dgm:pt>
    <dgm:pt modelId="{4A70DB3B-BC26-4C3A-A4B3-FD97B373CBF9}" type="pres">
      <dgm:prSet presAssocID="{F5EA89EC-E158-4D50-96F6-DF07B08E3671}" presName="dummy" presStyleCnt="0"/>
      <dgm:spPr/>
    </dgm:pt>
    <dgm:pt modelId="{A4AB0C58-7056-484E-BD14-C051808D0C28}" type="pres">
      <dgm:prSet presAssocID="{F5EA89EC-E158-4D50-96F6-DF07B08E3671}" presName="node" presStyleLbl="revTx" presStyleIdx="0" presStyleCnt="5">
        <dgm:presLayoutVars>
          <dgm:bulletEnabled val="1"/>
        </dgm:presLayoutVars>
      </dgm:prSet>
      <dgm:spPr/>
      <dgm:t>
        <a:bodyPr/>
        <a:lstStyle/>
        <a:p>
          <a:endParaRPr lang="en-US"/>
        </a:p>
      </dgm:t>
    </dgm:pt>
    <dgm:pt modelId="{CE8778B7-9A61-4F06-A1F7-678BEE7FE664}" type="pres">
      <dgm:prSet presAssocID="{D8B2400E-FCAE-419A-B761-6ED663DEC67E}" presName="sibTrans" presStyleLbl="node1" presStyleIdx="0" presStyleCnt="5"/>
      <dgm:spPr/>
      <dgm:t>
        <a:bodyPr/>
        <a:lstStyle/>
        <a:p>
          <a:endParaRPr lang="en-US"/>
        </a:p>
      </dgm:t>
    </dgm:pt>
    <dgm:pt modelId="{5F40BA3D-6F50-40EE-8764-161954C5089D}" type="pres">
      <dgm:prSet presAssocID="{37A83061-BB15-4DC8-987C-C41F59F2283C}" presName="dummy" presStyleCnt="0"/>
      <dgm:spPr/>
    </dgm:pt>
    <dgm:pt modelId="{D445377C-82B8-4D46-A8DA-7A1EF300CC48}" type="pres">
      <dgm:prSet presAssocID="{37A83061-BB15-4DC8-987C-C41F59F2283C}" presName="node" presStyleLbl="revTx" presStyleIdx="1" presStyleCnt="5">
        <dgm:presLayoutVars>
          <dgm:bulletEnabled val="1"/>
        </dgm:presLayoutVars>
      </dgm:prSet>
      <dgm:spPr/>
      <dgm:t>
        <a:bodyPr/>
        <a:lstStyle/>
        <a:p>
          <a:endParaRPr lang="en-US"/>
        </a:p>
      </dgm:t>
    </dgm:pt>
    <dgm:pt modelId="{5502ED10-4163-4978-A2D8-019016FBE56E}" type="pres">
      <dgm:prSet presAssocID="{4A5B2F96-8D0E-4C55-952A-5E74D0CE2694}" presName="sibTrans" presStyleLbl="node1" presStyleIdx="1" presStyleCnt="5"/>
      <dgm:spPr/>
      <dgm:t>
        <a:bodyPr/>
        <a:lstStyle/>
        <a:p>
          <a:endParaRPr lang="en-US"/>
        </a:p>
      </dgm:t>
    </dgm:pt>
    <dgm:pt modelId="{7A587A47-9FA4-421A-8FE9-2A20CF7B81FB}" type="pres">
      <dgm:prSet presAssocID="{DD36AD2A-744B-4626-9C69-4A76E3BF39B5}" presName="dummy" presStyleCnt="0"/>
      <dgm:spPr/>
    </dgm:pt>
    <dgm:pt modelId="{A358ADC3-06B9-42DB-8FFB-235E2F6F2F98}" type="pres">
      <dgm:prSet presAssocID="{DD36AD2A-744B-4626-9C69-4A76E3BF39B5}" presName="node" presStyleLbl="revTx" presStyleIdx="2" presStyleCnt="5">
        <dgm:presLayoutVars>
          <dgm:bulletEnabled val="1"/>
        </dgm:presLayoutVars>
      </dgm:prSet>
      <dgm:spPr/>
      <dgm:t>
        <a:bodyPr/>
        <a:lstStyle/>
        <a:p>
          <a:endParaRPr lang="en-US"/>
        </a:p>
      </dgm:t>
    </dgm:pt>
    <dgm:pt modelId="{02E85226-A9A2-493C-825C-0403A6A4CC01}" type="pres">
      <dgm:prSet presAssocID="{E96240FE-D269-43EC-A72D-BE6D42FBED2A}" presName="sibTrans" presStyleLbl="node1" presStyleIdx="2" presStyleCnt="5"/>
      <dgm:spPr/>
      <dgm:t>
        <a:bodyPr/>
        <a:lstStyle/>
        <a:p>
          <a:endParaRPr lang="en-US"/>
        </a:p>
      </dgm:t>
    </dgm:pt>
    <dgm:pt modelId="{73D11EEB-1679-4206-A266-CE9A1AB79ACC}" type="pres">
      <dgm:prSet presAssocID="{08A3218D-962D-4B2D-AFA9-758784621306}" presName="dummy" presStyleCnt="0"/>
      <dgm:spPr/>
    </dgm:pt>
    <dgm:pt modelId="{0A5141A9-9A5E-4F9E-B8D4-E663C7220C1C}" type="pres">
      <dgm:prSet presAssocID="{08A3218D-962D-4B2D-AFA9-758784621306}" presName="node" presStyleLbl="revTx" presStyleIdx="3" presStyleCnt="5">
        <dgm:presLayoutVars>
          <dgm:bulletEnabled val="1"/>
        </dgm:presLayoutVars>
      </dgm:prSet>
      <dgm:spPr/>
      <dgm:t>
        <a:bodyPr/>
        <a:lstStyle/>
        <a:p>
          <a:endParaRPr lang="en-US"/>
        </a:p>
      </dgm:t>
    </dgm:pt>
    <dgm:pt modelId="{D9198F7A-99DF-4591-B1DC-2620606084FF}" type="pres">
      <dgm:prSet presAssocID="{F5AD8166-0AD2-4AC9-93DF-0F1A7E4681A8}" presName="sibTrans" presStyleLbl="node1" presStyleIdx="3" presStyleCnt="5"/>
      <dgm:spPr/>
      <dgm:t>
        <a:bodyPr/>
        <a:lstStyle/>
        <a:p>
          <a:endParaRPr lang="en-US"/>
        </a:p>
      </dgm:t>
    </dgm:pt>
    <dgm:pt modelId="{25CA3731-1185-42A8-951C-5D21935C393B}" type="pres">
      <dgm:prSet presAssocID="{BF040C06-D312-4F8C-ACB3-85D06B8E305C}" presName="dummy" presStyleCnt="0"/>
      <dgm:spPr/>
    </dgm:pt>
    <dgm:pt modelId="{EA611E80-2D38-467A-9D70-00B07686AA2F}" type="pres">
      <dgm:prSet presAssocID="{BF040C06-D312-4F8C-ACB3-85D06B8E305C}" presName="node" presStyleLbl="revTx" presStyleIdx="4" presStyleCnt="5">
        <dgm:presLayoutVars>
          <dgm:bulletEnabled val="1"/>
        </dgm:presLayoutVars>
      </dgm:prSet>
      <dgm:spPr/>
      <dgm:t>
        <a:bodyPr/>
        <a:lstStyle/>
        <a:p>
          <a:endParaRPr lang="en-US"/>
        </a:p>
      </dgm:t>
    </dgm:pt>
    <dgm:pt modelId="{4F56F714-C9FE-4CB7-BFA6-DB8A3BCD8EED}" type="pres">
      <dgm:prSet presAssocID="{318A7937-6144-4B1B-B27B-64760AA0F20D}" presName="sibTrans" presStyleLbl="node1" presStyleIdx="4" presStyleCnt="5"/>
      <dgm:spPr/>
      <dgm:t>
        <a:bodyPr/>
        <a:lstStyle/>
        <a:p>
          <a:endParaRPr lang="en-US"/>
        </a:p>
      </dgm:t>
    </dgm:pt>
  </dgm:ptLst>
  <dgm:cxnLst>
    <dgm:cxn modelId="{18843339-5350-4F5C-B16C-5F2091962A75}" type="presOf" srcId="{08A3218D-962D-4B2D-AFA9-758784621306}" destId="{0A5141A9-9A5E-4F9E-B8D4-E663C7220C1C}" srcOrd="0" destOrd="0" presId="urn:microsoft.com/office/officeart/2005/8/layout/cycle1"/>
    <dgm:cxn modelId="{08011F97-F558-40F7-A4A8-F30603553A5C}" type="presOf" srcId="{37A83061-BB15-4DC8-987C-C41F59F2283C}" destId="{D445377C-82B8-4D46-A8DA-7A1EF300CC48}" srcOrd="0" destOrd="0" presId="urn:microsoft.com/office/officeart/2005/8/layout/cycle1"/>
    <dgm:cxn modelId="{1FC0272C-619F-487C-AF9D-926BD149A4AA}" type="presOf" srcId="{4A5B2F96-8D0E-4C55-952A-5E74D0CE2694}" destId="{5502ED10-4163-4978-A2D8-019016FBE56E}" srcOrd="0" destOrd="0" presId="urn:microsoft.com/office/officeart/2005/8/layout/cycle1"/>
    <dgm:cxn modelId="{38496B07-90BA-4116-9FA2-8C109B52CBFB}" type="presOf" srcId="{F5AD8166-0AD2-4AC9-93DF-0F1A7E4681A8}" destId="{D9198F7A-99DF-4591-B1DC-2620606084FF}" srcOrd="0" destOrd="0" presId="urn:microsoft.com/office/officeart/2005/8/layout/cycle1"/>
    <dgm:cxn modelId="{0B86E912-0649-4BC2-8567-2BC2B35EB021}" type="presOf" srcId="{F5EA89EC-E158-4D50-96F6-DF07B08E3671}" destId="{A4AB0C58-7056-484E-BD14-C051808D0C28}" srcOrd="0" destOrd="0" presId="urn:microsoft.com/office/officeart/2005/8/layout/cycle1"/>
    <dgm:cxn modelId="{F366F446-D4B4-4867-B7CB-0D4F262DEC2A}" srcId="{27E1A284-FB59-4211-A2A6-296ECC7AF733}" destId="{DD36AD2A-744B-4626-9C69-4A76E3BF39B5}" srcOrd="2" destOrd="0" parTransId="{D2C84F5A-4421-4D2C-BE54-B2880E8784DC}" sibTransId="{E96240FE-D269-43EC-A72D-BE6D42FBED2A}"/>
    <dgm:cxn modelId="{988F1221-A4B2-448A-B0B0-B4DEC436E903}" type="presOf" srcId="{318A7937-6144-4B1B-B27B-64760AA0F20D}" destId="{4F56F714-C9FE-4CB7-BFA6-DB8A3BCD8EED}" srcOrd="0" destOrd="0" presId="urn:microsoft.com/office/officeart/2005/8/layout/cycle1"/>
    <dgm:cxn modelId="{67790D4B-1EA5-4239-BB5E-A37D164C7940}" type="presOf" srcId="{DD36AD2A-744B-4626-9C69-4A76E3BF39B5}" destId="{A358ADC3-06B9-42DB-8FFB-235E2F6F2F98}" srcOrd="0" destOrd="0" presId="urn:microsoft.com/office/officeart/2005/8/layout/cycle1"/>
    <dgm:cxn modelId="{3E607FA2-2817-4137-A2A7-2061FA68EE1E}" type="presOf" srcId="{27E1A284-FB59-4211-A2A6-296ECC7AF733}" destId="{E92E50ED-2104-4C56-839A-1D58E60B6978}" srcOrd="0" destOrd="0" presId="urn:microsoft.com/office/officeart/2005/8/layout/cycle1"/>
    <dgm:cxn modelId="{6E80FF07-520C-44A7-B569-B21920767C4F}" type="presOf" srcId="{D8B2400E-FCAE-419A-B761-6ED663DEC67E}" destId="{CE8778B7-9A61-4F06-A1F7-678BEE7FE664}" srcOrd="0" destOrd="0" presId="urn:microsoft.com/office/officeart/2005/8/layout/cycle1"/>
    <dgm:cxn modelId="{BEB9E1B0-B91D-403B-B092-87286C05BE4E}" type="presOf" srcId="{BF040C06-D312-4F8C-ACB3-85D06B8E305C}" destId="{EA611E80-2D38-467A-9D70-00B07686AA2F}" srcOrd="0" destOrd="0" presId="urn:microsoft.com/office/officeart/2005/8/layout/cycle1"/>
    <dgm:cxn modelId="{1B94FB0F-E9A4-4660-9E0B-90CC33242665}" type="presOf" srcId="{E96240FE-D269-43EC-A72D-BE6D42FBED2A}" destId="{02E85226-A9A2-493C-825C-0403A6A4CC01}" srcOrd="0" destOrd="0" presId="urn:microsoft.com/office/officeart/2005/8/layout/cycle1"/>
    <dgm:cxn modelId="{6D17475A-7399-449B-B80C-B576A52663AA}" srcId="{27E1A284-FB59-4211-A2A6-296ECC7AF733}" destId="{F5EA89EC-E158-4D50-96F6-DF07B08E3671}" srcOrd="0" destOrd="0" parTransId="{8EEFCA71-E241-4D66-A813-A5E4DB3C627D}" sibTransId="{D8B2400E-FCAE-419A-B761-6ED663DEC67E}"/>
    <dgm:cxn modelId="{F3B949BF-6271-4B9D-A85E-10C10F28E38A}" srcId="{27E1A284-FB59-4211-A2A6-296ECC7AF733}" destId="{BF040C06-D312-4F8C-ACB3-85D06B8E305C}" srcOrd="4" destOrd="0" parTransId="{84092373-21E7-4902-B2D0-ED59AFBACE39}" sibTransId="{318A7937-6144-4B1B-B27B-64760AA0F20D}"/>
    <dgm:cxn modelId="{23180AD8-E319-4F52-BF29-3451ECEA288B}" srcId="{27E1A284-FB59-4211-A2A6-296ECC7AF733}" destId="{08A3218D-962D-4B2D-AFA9-758784621306}" srcOrd="3" destOrd="0" parTransId="{179CEBED-0DBA-4E6F-9A3D-1010AE6105AF}" sibTransId="{F5AD8166-0AD2-4AC9-93DF-0F1A7E4681A8}"/>
    <dgm:cxn modelId="{20B91031-4065-4924-9130-835E223FBF17}" srcId="{27E1A284-FB59-4211-A2A6-296ECC7AF733}" destId="{37A83061-BB15-4DC8-987C-C41F59F2283C}" srcOrd="1" destOrd="0" parTransId="{073C6D5A-1CBF-4A97-B43C-12F7E64BDA57}" sibTransId="{4A5B2F96-8D0E-4C55-952A-5E74D0CE2694}"/>
    <dgm:cxn modelId="{E2A757A5-5246-45F7-9E67-79B70D02F432}" type="presParOf" srcId="{E92E50ED-2104-4C56-839A-1D58E60B6978}" destId="{4A70DB3B-BC26-4C3A-A4B3-FD97B373CBF9}" srcOrd="0" destOrd="0" presId="urn:microsoft.com/office/officeart/2005/8/layout/cycle1"/>
    <dgm:cxn modelId="{CBA97C62-9552-4F53-B213-802C693FC50E}" type="presParOf" srcId="{E92E50ED-2104-4C56-839A-1D58E60B6978}" destId="{A4AB0C58-7056-484E-BD14-C051808D0C28}" srcOrd="1" destOrd="0" presId="urn:microsoft.com/office/officeart/2005/8/layout/cycle1"/>
    <dgm:cxn modelId="{6DFEEEA8-DB91-48FD-96FF-D3533284F02D}" type="presParOf" srcId="{E92E50ED-2104-4C56-839A-1D58E60B6978}" destId="{CE8778B7-9A61-4F06-A1F7-678BEE7FE664}" srcOrd="2" destOrd="0" presId="urn:microsoft.com/office/officeart/2005/8/layout/cycle1"/>
    <dgm:cxn modelId="{EFD98809-4523-483D-83B1-ECAF2E7DA0F8}" type="presParOf" srcId="{E92E50ED-2104-4C56-839A-1D58E60B6978}" destId="{5F40BA3D-6F50-40EE-8764-161954C5089D}" srcOrd="3" destOrd="0" presId="urn:microsoft.com/office/officeart/2005/8/layout/cycle1"/>
    <dgm:cxn modelId="{4CC3DD89-7769-4EC7-B0D1-ADFDA7A9EFDE}" type="presParOf" srcId="{E92E50ED-2104-4C56-839A-1D58E60B6978}" destId="{D445377C-82B8-4D46-A8DA-7A1EF300CC48}" srcOrd="4" destOrd="0" presId="urn:microsoft.com/office/officeart/2005/8/layout/cycle1"/>
    <dgm:cxn modelId="{5584C88B-F248-4720-986B-D2225E91AB6D}" type="presParOf" srcId="{E92E50ED-2104-4C56-839A-1D58E60B6978}" destId="{5502ED10-4163-4978-A2D8-019016FBE56E}" srcOrd="5" destOrd="0" presId="urn:microsoft.com/office/officeart/2005/8/layout/cycle1"/>
    <dgm:cxn modelId="{FDDBB7B3-6D16-462E-A438-9A8B791E81E3}" type="presParOf" srcId="{E92E50ED-2104-4C56-839A-1D58E60B6978}" destId="{7A587A47-9FA4-421A-8FE9-2A20CF7B81FB}" srcOrd="6" destOrd="0" presId="urn:microsoft.com/office/officeart/2005/8/layout/cycle1"/>
    <dgm:cxn modelId="{2604FBC5-0EA1-4EA1-B60E-1F85DAA500E7}" type="presParOf" srcId="{E92E50ED-2104-4C56-839A-1D58E60B6978}" destId="{A358ADC3-06B9-42DB-8FFB-235E2F6F2F98}" srcOrd="7" destOrd="0" presId="urn:microsoft.com/office/officeart/2005/8/layout/cycle1"/>
    <dgm:cxn modelId="{A3965E44-3584-47F2-BCFF-853074F75EA1}" type="presParOf" srcId="{E92E50ED-2104-4C56-839A-1D58E60B6978}" destId="{02E85226-A9A2-493C-825C-0403A6A4CC01}" srcOrd="8" destOrd="0" presId="urn:microsoft.com/office/officeart/2005/8/layout/cycle1"/>
    <dgm:cxn modelId="{13523DDF-8519-493A-BE32-B529619F75AB}" type="presParOf" srcId="{E92E50ED-2104-4C56-839A-1D58E60B6978}" destId="{73D11EEB-1679-4206-A266-CE9A1AB79ACC}" srcOrd="9" destOrd="0" presId="urn:microsoft.com/office/officeart/2005/8/layout/cycle1"/>
    <dgm:cxn modelId="{6DBEE32B-1DF4-4034-8DE0-7BE1E3785223}" type="presParOf" srcId="{E92E50ED-2104-4C56-839A-1D58E60B6978}" destId="{0A5141A9-9A5E-4F9E-B8D4-E663C7220C1C}" srcOrd="10" destOrd="0" presId="urn:microsoft.com/office/officeart/2005/8/layout/cycle1"/>
    <dgm:cxn modelId="{F158EBC6-6424-49BC-8A7B-5A3879EB0B45}" type="presParOf" srcId="{E92E50ED-2104-4C56-839A-1D58E60B6978}" destId="{D9198F7A-99DF-4591-B1DC-2620606084FF}" srcOrd="11" destOrd="0" presId="urn:microsoft.com/office/officeart/2005/8/layout/cycle1"/>
    <dgm:cxn modelId="{49DFE2A3-3217-4FE6-A3A7-40372A6DB4B0}" type="presParOf" srcId="{E92E50ED-2104-4C56-839A-1D58E60B6978}" destId="{25CA3731-1185-42A8-951C-5D21935C393B}" srcOrd="12" destOrd="0" presId="urn:microsoft.com/office/officeart/2005/8/layout/cycle1"/>
    <dgm:cxn modelId="{4082BF21-5AA7-48AA-866C-0BAE047F2480}" type="presParOf" srcId="{E92E50ED-2104-4C56-839A-1D58E60B6978}" destId="{EA611E80-2D38-467A-9D70-00B07686AA2F}" srcOrd="13" destOrd="0" presId="urn:microsoft.com/office/officeart/2005/8/layout/cycle1"/>
    <dgm:cxn modelId="{F32C4DA7-E787-404D-9A87-B89E4C2B8561}" type="presParOf" srcId="{E92E50ED-2104-4C56-839A-1D58E60B6978}" destId="{4F56F714-C9FE-4CB7-BFA6-DB8A3BCD8EE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0C58-7056-484E-BD14-C051808D0C28}">
      <dsp:nvSpPr>
        <dsp:cNvPr id="0" name=""/>
        <dsp:cNvSpPr/>
      </dsp:nvSpPr>
      <dsp:spPr>
        <a:xfrm>
          <a:off x="4198912"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Warehouse and Big Data Analytics</a:t>
          </a:r>
          <a:endParaRPr lang="en-US" sz="1500" kern="1200" dirty="0"/>
        </a:p>
      </dsp:txBody>
      <dsp:txXfrm>
        <a:off x="4198912" y="33777"/>
        <a:ext cx="1130498" cy="1130498"/>
      </dsp:txXfrm>
    </dsp:sp>
    <dsp:sp modelId="{CE8778B7-9A61-4F06-A1F7-678BEE7FE664}">
      <dsp:nvSpPr>
        <dsp:cNvPr id="0" name=""/>
        <dsp:cNvSpPr/>
      </dsp:nvSpPr>
      <dsp:spPr>
        <a:xfrm>
          <a:off x="1536187" y="664"/>
          <a:ext cx="4242825" cy="4242825"/>
        </a:xfrm>
        <a:prstGeom prst="circularArrow">
          <a:avLst>
            <a:gd name="adj1" fmla="val 5196"/>
            <a:gd name="adj2" fmla="val 335593"/>
            <a:gd name="adj3" fmla="val 21294546"/>
            <a:gd name="adj4" fmla="val 1976509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377C-82B8-4D46-A8DA-7A1EF300CC48}">
      <dsp:nvSpPr>
        <dsp:cNvPr id="0" name=""/>
        <dsp:cNvSpPr/>
      </dsp:nvSpPr>
      <dsp:spPr>
        <a:xfrm>
          <a:off x="4882805"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and Text Mining</a:t>
          </a:r>
          <a:endParaRPr lang="en-US" sz="1500" kern="1200" dirty="0"/>
        </a:p>
      </dsp:txBody>
      <dsp:txXfrm>
        <a:off x="4882805" y="2138582"/>
        <a:ext cx="1130498" cy="1130498"/>
      </dsp:txXfrm>
    </dsp:sp>
    <dsp:sp modelId="{5502ED10-4163-4978-A2D8-019016FBE56E}">
      <dsp:nvSpPr>
        <dsp:cNvPr id="0" name=""/>
        <dsp:cNvSpPr/>
      </dsp:nvSpPr>
      <dsp:spPr>
        <a:xfrm>
          <a:off x="1536187" y="664"/>
          <a:ext cx="4242825" cy="4242825"/>
        </a:xfrm>
        <a:prstGeom prst="circularArrow">
          <a:avLst>
            <a:gd name="adj1" fmla="val 5196"/>
            <a:gd name="adj2" fmla="val 335593"/>
            <a:gd name="adj3" fmla="val 4016050"/>
            <a:gd name="adj4" fmla="val 225219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ADC3-06B9-42DB-8FFB-235E2F6F2F98}">
      <dsp:nvSpPr>
        <dsp:cNvPr id="0" name=""/>
        <dsp:cNvSpPr/>
      </dsp:nvSpPr>
      <dsp:spPr>
        <a:xfrm>
          <a:off x="3092350" y="3439423"/>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Business Intelligence</a:t>
          </a:r>
          <a:endParaRPr lang="en-US" sz="1500" kern="1200" dirty="0"/>
        </a:p>
      </dsp:txBody>
      <dsp:txXfrm>
        <a:off x="3092350" y="3439423"/>
        <a:ext cx="1130498" cy="1130498"/>
      </dsp:txXfrm>
    </dsp:sp>
    <dsp:sp modelId="{02E85226-A9A2-493C-825C-0403A6A4CC01}">
      <dsp:nvSpPr>
        <dsp:cNvPr id="0" name=""/>
        <dsp:cNvSpPr/>
      </dsp:nvSpPr>
      <dsp:spPr>
        <a:xfrm>
          <a:off x="1536187" y="664"/>
          <a:ext cx="4242825" cy="4242825"/>
        </a:xfrm>
        <a:prstGeom prst="circularArrow">
          <a:avLst>
            <a:gd name="adj1" fmla="val 5196"/>
            <a:gd name="adj2" fmla="val 335593"/>
            <a:gd name="adj3" fmla="val 8212216"/>
            <a:gd name="adj4" fmla="val 644835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141A9-9A5E-4F9E-B8D4-E663C7220C1C}">
      <dsp:nvSpPr>
        <dsp:cNvPr id="0" name=""/>
        <dsp:cNvSpPr/>
      </dsp:nvSpPr>
      <dsp:spPr>
        <a:xfrm>
          <a:off x="1301896"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Electronic Records Management</a:t>
          </a:r>
          <a:endParaRPr lang="en-US" sz="1500" kern="1200" dirty="0"/>
        </a:p>
      </dsp:txBody>
      <dsp:txXfrm>
        <a:off x="1301896" y="2138582"/>
        <a:ext cx="1130498" cy="1130498"/>
      </dsp:txXfrm>
    </dsp:sp>
    <dsp:sp modelId="{D9198F7A-99DF-4591-B1DC-2620606084FF}">
      <dsp:nvSpPr>
        <dsp:cNvPr id="0" name=""/>
        <dsp:cNvSpPr/>
      </dsp:nvSpPr>
      <dsp:spPr>
        <a:xfrm>
          <a:off x="1536187" y="664"/>
          <a:ext cx="4242825" cy="4242825"/>
        </a:xfrm>
        <a:prstGeom prst="circularArrow">
          <a:avLst>
            <a:gd name="adj1" fmla="val 5196"/>
            <a:gd name="adj2" fmla="val 335593"/>
            <a:gd name="adj3" fmla="val 12299311"/>
            <a:gd name="adj4" fmla="val 1076986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11E80-2D38-467A-9D70-00B07686AA2F}">
      <dsp:nvSpPr>
        <dsp:cNvPr id="0" name=""/>
        <dsp:cNvSpPr/>
      </dsp:nvSpPr>
      <dsp:spPr>
        <a:xfrm>
          <a:off x="1985789"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5A8B25"/>
              </a:solidFill>
            </a:rPr>
            <a:t>Database Management Systems</a:t>
          </a:r>
          <a:endParaRPr lang="en-US" sz="1500" b="1" kern="1200" dirty="0">
            <a:solidFill>
              <a:srgbClr val="5A8B25"/>
            </a:solidFill>
          </a:endParaRPr>
        </a:p>
      </dsp:txBody>
      <dsp:txXfrm>
        <a:off x="1985789" y="33777"/>
        <a:ext cx="1130498" cy="1130498"/>
      </dsp:txXfrm>
    </dsp:sp>
    <dsp:sp modelId="{4F56F714-C9FE-4CB7-BFA6-DB8A3BCD8EED}">
      <dsp:nvSpPr>
        <dsp:cNvPr id="0" name=""/>
        <dsp:cNvSpPr/>
      </dsp:nvSpPr>
      <dsp:spPr>
        <a:xfrm>
          <a:off x="1536187" y="664"/>
          <a:ext cx="4242825" cy="4242825"/>
        </a:xfrm>
        <a:prstGeom prst="circularArrow">
          <a:avLst>
            <a:gd name="adj1" fmla="val 5196"/>
            <a:gd name="adj2" fmla="val 335593"/>
            <a:gd name="adj3" fmla="val 16867034"/>
            <a:gd name="adj4" fmla="val 1519737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0C58-7056-484E-BD14-C051808D0C28}">
      <dsp:nvSpPr>
        <dsp:cNvPr id="0" name=""/>
        <dsp:cNvSpPr/>
      </dsp:nvSpPr>
      <dsp:spPr>
        <a:xfrm>
          <a:off x="4198912"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5A8B25"/>
              </a:solidFill>
            </a:rPr>
            <a:t>Data Warehouse and Big Data Analytics</a:t>
          </a:r>
          <a:endParaRPr lang="en-US" sz="1500" b="1" kern="1200" dirty="0">
            <a:solidFill>
              <a:srgbClr val="5A8B25"/>
            </a:solidFill>
          </a:endParaRPr>
        </a:p>
      </dsp:txBody>
      <dsp:txXfrm>
        <a:off x="4198912" y="33777"/>
        <a:ext cx="1130498" cy="1130498"/>
      </dsp:txXfrm>
    </dsp:sp>
    <dsp:sp modelId="{CE8778B7-9A61-4F06-A1F7-678BEE7FE664}">
      <dsp:nvSpPr>
        <dsp:cNvPr id="0" name=""/>
        <dsp:cNvSpPr/>
      </dsp:nvSpPr>
      <dsp:spPr>
        <a:xfrm>
          <a:off x="1536187" y="664"/>
          <a:ext cx="4242825" cy="4242825"/>
        </a:xfrm>
        <a:prstGeom prst="circularArrow">
          <a:avLst>
            <a:gd name="adj1" fmla="val 5196"/>
            <a:gd name="adj2" fmla="val 335593"/>
            <a:gd name="adj3" fmla="val 21294546"/>
            <a:gd name="adj4" fmla="val 1976509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377C-82B8-4D46-A8DA-7A1EF300CC48}">
      <dsp:nvSpPr>
        <dsp:cNvPr id="0" name=""/>
        <dsp:cNvSpPr/>
      </dsp:nvSpPr>
      <dsp:spPr>
        <a:xfrm>
          <a:off x="4882805"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and Text Mining</a:t>
          </a:r>
          <a:endParaRPr lang="en-US" sz="1500" kern="1200" dirty="0"/>
        </a:p>
      </dsp:txBody>
      <dsp:txXfrm>
        <a:off x="4882805" y="2138582"/>
        <a:ext cx="1130498" cy="1130498"/>
      </dsp:txXfrm>
    </dsp:sp>
    <dsp:sp modelId="{5502ED10-4163-4978-A2D8-019016FBE56E}">
      <dsp:nvSpPr>
        <dsp:cNvPr id="0" name=""/>
        <dsp:cNvSpPr/>
      </dsp:nvSpPr>
      <dsp:spPr>
        <a:xfrm>
          <a:off x="1536187" y="664"/>
          <a:ext cx="4242825" cy="4242825"/>
        </a:xfrm>
        <a:prstGeom prst="circularArrow">
          <a:avLst>
            <a:gd name="adj1" fmla="val 5196"/>
            <a:gd name="adj2" fmla="val 335593"/>
            <a:gd name="adj3" fmla="val 4016050"/>
            <a:gd name="adj4" fmla="val 225219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ADC3-06B9-42DB-8FFB-235E2F6F2F98}">
      <dsp:nvSpPr>
        <dsp:cNvPr id="0" name=""/>
        <dsp:cNvSpPr/>
      </dsp:nvSpPr>
      <dsp:spPr>
        <a:xfrm>
          <a:off x="3092350" y="3439423"/>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Business Intelligence</a:t>
          </a:r>
          <a:endParaRPr lang="en-US" sz="1500" kern="1200" dirty="0"/>
        </a:p>
      </dsp:txBody>
      <dsp:txXfrm>
        <a:off x="3092350" y="3439423"/>
        <a:ext cx="1130498" cy="1130498"/>
      </dsp:txXfrm>
    </dsp:sp>
    <dsp:sp modelId="{02E85226-A9A2-493C-825C-0403A6A4CC01}">
      <dsp:nvSpPr>
        <dsp:cNvPr id="0" name=""/>
        <dsp:cNvSpPr/>
      </dsp:nvSpPr>
      <dsp:spPr>
        <a:xfrm>
          <a:off x="1536187" y="664"/>
          <a:ext cx="4242825" cy="4242825"/>
        </a:xfrm>
        <a:prstGeom prst="circularArrow">
          <a:avLst>
            <a:gd name="adj1" fmla="val 5196"/>
            <a:gd name="adj2" fmla="val 335593"/>
            <a:gd name="adj3" fmla="val 8212216"/>
            <a:gd name="adj4" fmla="val 644835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141A9-9A5E-4F9E-B8D4-E663C7220C1C}">
      <dsp:nvSpPr>
        <dsp:cNvPr id="0" name=""/>
        <dsp:cNvSpPr/>
      </dsp:nvSpPr>
      <dsp:spPr>
        <a:xfrm>
          <a:off x="1301896"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Electronic Records Management</a:t>
          </a:r>
          <a:endParaRPr lang="en-US" sz="1500" kern="1200" dirty="0"/>
        </a:p>
      </dsp:txBody>
      <dsp:txXfrm>
        <a:off x="1301896" y="2138582"/>
        <a:ext cx="1130498" cy="1130498"/>
      </dsp:txXfrm>
    </dsp:sp>
    <dsp:sp modelId="{D9198F7A-99DF-4591-B1DC-2620606084FF}">
      <dsp:nvSpPr>
        <dsp:cNvPr id="0" name=""/>
        <dsp:cNvSpPr/>
      </dsp:nvSpPr>
      <dsp:spPr>
        <a:xfrm>
          <a:off x="1536187" y="664"/>
          <a:ext cx="4242825" cy="4242825"/>
        </a:xfrm>
        <a:prstGeom prst="circularArrow">
          <a:avLst>
            <a:gd name="adj1" fmla="val 5196"/>
            <a:gd name="adj2" fmla="val 335593"/>
            <a:gd name="adj3" fmla="val 12299311"/>
            <a:gd name="adj4" fmla="val 1076986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11E80-2D38-467A-9D70-00B07686AA2F}">
      <dsp:nvSpPr>
        <dsp:cNvPr id="0" name=""/>
        <dsp:cNvSpPr/>
      </dsp:nvSpPr>
      <dsp:spPr>
        <a:xfrm>
          <a:off x="1985789"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Database Management Systems</a:t>
          </a:r>
          <a:endParaRPr lang="en-US" sz="1500" kern="1200" dirty="0"/>
        </a:p>
      </dsp:txBody>
      <dsp:txXfrm>
        <a:off x="1985789" y="33777"/>
        <a:ext cx="1130498" cy="1130498"/>
      </dsp:txXfrm>
    </dsp:sp>
    <dsp:sp modelId="{4F56F714-C9FE-4CB7-BFA6-DB8A3BCD8EED}">
      <dsp:nvSpPr>
        <dsp:cNvPr id="0" name=""/>
        <dsp:cNvSpPr/>
      </dsp:nvSpPr>
      <dsp:spPr>
        <a:xfrm>
          <a:off x="1536187" y="664"/>
          <a:ext cx="4242825" cy="4242825"/>
        </a:xfrm>
        <a:prstGeom prst="circularArrow">
          <a:avLst>
            <a:gd name="adj1" fmla="val 5196"/>
            <a:gd name="adj2" fmla="val 335593"/>
            <a:gd name="adj3" fmla="val 16867034"/>
            <a:gd name="adj4" fmla="val 1519737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0C58-7056-484E-BD14-C051808D0C28}">
      <dsp:nvSpPr>
        <dsp:cNvPr id="0" name=""/>
        <dsp:cNvSpPr/>
      </dsp:nvSpPr>
      <dsp:spPr>
        <a:xfrm>
          <a:off x="4198912"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Warehouse and Big Data Analytics</a:t>
          </a:r>
          <a:endParaRPr lang="en-US" sz="1500" kern="1200" dirty="0"/>
        </a:p>
      </dsp:txBody>
      <dsp:txXfrm>
        <a:off x="4198912" y="33777"/>
        <a:ext cx="1130498" cy="1130498"/>
      </dsp:txXfrm>
    </dsp:sp>
    <dsp:sp modelId="{CE8778B7-9A61-4F06-A1F7-678BEE7FE664}">
      <dsp:nvSpPr>
        <dsp:cNvPr id="0" name=""/>
        <dsp:cNvSpPr/>
      </dsp:nvSpPr>
      <dsp:spPr>
        <a:xfrm>
          <a:off x="1536187" y="664"/>
          <a:ext cx="4242825" cy="4242825"/>
        </a:xfrm>
        <a:prstGeom prst="circularArrow">
          <a:avLst>
            <a:gd name="adj1" fmla="val 5196"/>
            <a:gd name="adj2" fmla="val 335593"/>
            <a:gd name="adj3" fmla="val 21294546"/>
            <a:gd name="adj4" fmla="val 1976509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377C-82B8-4D46-A8DA-7A1EF300CC48}">
      <dsp:nvSpPr>
        <dsp:cNvPr id="0" name=""/>
        <dsp:cNvSpPr/>
      </dsp:nvSpPr>
      <dsp:spPr>
        <a:xfrm>
          <a:off x="4882805"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5A8B25"/>
              </a:solidFill>
            </a:rPr>
            <a:t>Data and Text Mining</a:t>
          </a:r>
          <a:endParaRPr lang="en-US" sz="1500" b="1" kern="1200" dirty="0">
            <a:solidFill>
              <a:srgbClr val="5A8B25"/>
            </a:solidFill>
          </a:endParaRPr>
        </a:p>
      </dsp:txBody>
      <dsp:txXfrm>
        <a:off x="4882805" y="2138582"/>
        <a:ext cx="1130498" cy="1130498"/>
      </dsp:txXfrm>
    </dsp:sp>
    <dsp:sp modelId="{5502ED10-4163-4978-A2D8-019016FBE56E}">
      <dsp:nvSpPr>
        <dsp:cNvPr id="0" name=""/>
        <dsp:cNvSpPr/>
      </dsp:nvSpPr>
      <dsp:spPr>
        <a:xfrm>
          <a:off x="1536187" y="664"/>
          <a:ext cx="4242825" cy="4242825"/>
        </a:xfrm>
        <a:prstGeom prst="circularArrow">
          <a:avLst>
            <a:gd name="adj1" fmla="val 5196"/>
            <a:gd name="adj2" fmla="val 335593"/>
            <a:gd name="adj3" fmla="val 4016050"/>
            <a:gd name="adj4" fmla="val 225219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ADC3-06B9-42DB-8FFB-235E2F6F2F98}">
      <dsp:nvSpPr>
        <dsp:cNvPr id="0" name=""/>
        <dsp:cNvSpPr/>
      </dsp:nvSpPr>
      <dsp:spPr>
        <a:xfrm>
          <a:off x="3092350" y="3439423"/>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Business Intelligence</a:t>
          </a:r>
          <a:endParaRPr lang="en-US" sz="1500" kern="1200" dirty="0"/>
        </a:p>
      </dsp:txBody>
      <dsp:txXfrm>
        <a:off x="3092350" y="3439423"/>
        <a:ext cx="1130498" cy="1130498"/>
      </dsp:txXfrm>
    </dsp:sp>
    <dsp:sp modelId="{02E85226-A9A2-493C-825C-0403A6A4CC01}">
      <dsp:nvSpPr>
        <dsp:cNvPr id="0" name=""/>
        <dsp:cNvSpPr/>
      </dsp:nvSpPr>
      <dsp:spPr>
        <a:xfrm>
          <a:off x="1536187" y="664"/>
          <a:ext cx="4242825" cy="4242825"/>
        </a:xfrm>
        <a:prstGeom prst="circularArrow">
          <a:avLst>
            <a:gd name="adj1" fmla="val 5196"/>
            <a:gd name="adj2" fmla="val 335593"/>
            <a:gd name="adj3" fmla="val 8212216"/>
            <a:gd name="adj4" fmla="val 644835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141A9-9A5E-4F9E-B8D4-E663C7220C1C}">
      <dsp:nvSpPr>
        <dsp:cNvPr id="0" name=""/>
        <dsp:cNvSpPr/>
      </dsp:nvSpPr>
      <dsp:spPr>
        <a:xfrm>
          <a:off x="1301896"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Electronic Records Management</a:t>
          </a:r>
          <a:endParaRPr lang="en-US" sz="1500" kern="1200" dirty="0"/>
        </a:p>
      </dsp:txBody>
      <dsp:txXfrm>
        <a:off x="1301896" y="2138582"/>
        <a:ext cx="1130498" cy="1130498"/>
      </dsp:txXfrm>
    </dsp:sp>
    <dsp:sp modelId="{D9198F7A-99DF-4591-B1DC-2620606084FF}">
      <dsp:nvSpPr>
        <dsp:cNvPr id="0" name=""/>
        <dsp:cNvSpPr/>
      </dsp:nvSpPr>
      <dsp:spPr>
        <a:xfrm>
          <a:off x="1536187" y="664"/>
          <a:ext cx="4242825" cy="4242825"/>
        </a:xfrm>
        <a:prstGeom prst="circularArrow">
          <a:avLst>
            <a:gd name="adj1" fmla="val 5196"/>
            <a:gd name="adj2" fmla="val 335593"/>
            <a:gd name="adj3" fmla="val 12299311"/>
            <a:gd name="adj4" fmla="val 1076986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11E80-2D38-467A-9D70-00B07686AA2F}">
      <dsp:nvSpPr>
        <dsp:cNvPr id="0" name=""/>
        <dsp:cNvSpPr/>
      </dsp:nvSpPr>
      <dsp:spPr>
        <a:xfrm>
          <a:off x="1985789"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Database Management Systems</a:t>
          </a:r>
          <a:endParaRPr lang="en-US" sz="1500" kern="1200" dirty="0"/>
        </a:p>
      </dsp:txBody>
      <dsp:txXfrm>
        <a:off x="1985789" y="33777"/>
        <a:ext cx="1130498" cy="1130498"/>
      </dsp:txXfrm>
    </dsp:sp>
    <dsp:sp modelId="{4F56F714-C9FE-4CB7-BFA6-DB8A3BCD8EED}">
      <dsp:nvSpPr>
        <dsp:cNvPr id="0" name=""/>
        <dsp:cNvSpPr/>
      </dsp:nvSpPr>
      <dsp:spPr>
        <a:xfrm>
          <a:off x="1536187" y="664"/>
          <a:ext cx="4242825" cy="4242825"/>
        </a:xfrm>
        <a:prstGeom prst="circularArrow">
          <a:avLst>
            <a:gd name="adj1" fmla="val 5196"/>
            <a:gd name="adj2" fmla="val 335593"/>
            <a:gd name="adj3" fmla="val 16867034"/>
            <a:gd name="adj4" fmla="val 1519737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0C58-7056-484E-BD14-C051808D0C28}">
      <dsp:nvSpPr>
        <dsp:cNvPr id="0" name=""/>
        <dsp:cNvSpPr/>
      </dsp:nvSpPr>
      <dsp:spPr>
        <a:xfrm>
          <a:off x="4198912"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Warehouse and Big Data Analytics</a:t>
          </a:r>
          <a:endParaRPr lang="en-US" sz="1500" kern="1200" dirty="0"/>
        </a:p>
      </dsp:txBody>
      <dsp:txXfrm>
        <a:off x="4198912" y="33777"/>
        <a:ext cx="1130498" cy="1130498"/>
      </dsp:txXfrm>
    </dsp:sp>
    <dsp:sp modelId="{CE8778B7-9A61-4F06-A1F7-678BEE7FE664}">
      <dsp:nvSpPr>
        <dsp:cNvPr id="0" name=""/>
        <dsp:cNvSpPr/>
      </dsp:nvSpPr>
      <dsp:spPr>
        <a:xfrm>
          <a:off x="1536187" y="664"/>
          <a:ext cx="4242825" cy="4242825"/>
        </a:xfrm>
        <a:prstGeom prst="circularArrow">
          <a:avLst>
            <a:gd name="adj1" fmla="val 5196"/>
            <a:gd name="adj2" fmla="val 335593"/>
            <a:gd name="adj3" fmla="val 21294546"/>
            <a:gd name="adj4" fmla="val 1976509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377C-82B8-4D46-A8DA-7A1EF300CC48}">
      <dsp:nvSpPr>
        <dsp:cNvPr id="0" name=""/>
        <dsp:cNvSpPr/>
      </dsp:nvSpPr>
      <dsp:spPr>
        <a:xfrm>
          <a:off x="4882805"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and Text Mining</a:t>
          </a:r>
          <a:endParaRPr lang="en-US" sz="1500" kern="1200" dirty="0"/>
        </a:p>
      </dsp:txBody>
      <dsp:txXfrm>
        <a:off x="4882805" y="2138582"/>
        <a:ext cx="1130498" cy="1130498"/>
      </dsp:txXfrm>
    </dsp:sp>
    <dsp:sp modelId="{5502ED10-4163-4978-A2D8-019016FBE56E}">
      <dsp:nvSpPr>
        <dsp:cNvPr id="0" name=""/>
        <dsp:cNvSpPr/>
      </dsp:nvSpPr>
      <dsp:spPr>
        <a:xfrm>
          <a:off x="1536187" y="664"/>
          <a:ext cx="4242825" cy="4242825"/>
        </a:xfrm>
        <a:prstGeom prst="circularArrow">
          <a:avLst>
            <a:gd name="adj1" fmla="val 5196"/>
            <a:gd name="adj2" fmla="val 335593"/>
            <a:gd name="adj3" fmla="val 4016050"/>
            <a:gd name="adj4" fmla="val 225219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ADC3-06B9-42DB-8FFB-235E2F6F2F98}">
      <dsp:nvSpPr>
        <dsp:cNvPr id="0" name=""/>
        <dsp:cNvSpPr/>
      </dsp:nvSpPr>
      <dsp:spPr>
        <a:xfrm>
          <a:off x="3092350" y="3439423"/>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5A8B25"/>
              </a:solidFill>
            </a:rPr>
            <a:t>Business Intelligence</a:t>
          </a:r>
          <a:endParaRPr lang="en-US" sz="1500" b="1" kern="1200" dirty="0">
            <a:solidFill>
              <a:srgbClr val="5A8B25"/>
            </a:solidFill>
          </a:endParaRPr>
        </a:p>
      </dsp:txBody>
      <dsp:txXfrm>
        <a:off x="3092350" y="3439423"/>
        <a:ext cx="1130498" cy="1130498"/>
      </dsp:txXfrm>
    </dsp:sp>
    <dsp:sp modelId="{02E85226-A9A2-493C-825C-0403A6A4CC01}">
      <dsp:nvSpPr>
        <dsp:cNvPr id="0" name=""/>
        <dsp:cNvSpPr/>
      </dsp:nvSpPr>
      <dsp:spPr>
        <a:xfrm>
          <a:off x="1536187" y="664"/>
          <a:ext cx="4242825" cy="4242825"/>
        </a:xfrm>
        <a:prstGeom prst="circularArrow">
          <a:avLst>
            <a:gd name="adj1" fmla="val 5196"/>
            <a:gd name="adj2" fmla="val 335593"/>
            <a:gd name="adj3" fmla="val 8212216"/>
            <a:gd name="adj4" fmla="val 644835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141A9-9A5E-4F9E-B8D4-E663C7220C1C}">
      <dsp:nvSpPr>
        <dsp:cNvPr id="0" name=""/>
        <dsp:cNvSpPr/>
      </dsp:nvSpPr>
      <dsp:spPr>
        <a:xfrm>
          <a:off x="1301896"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Electronic Records Management</a:t>
          </a:r>
          <a:endParaRPr lang="en-US" sz="1500" kern="1200" dirty="0"/>
        </a:p>
      </dsp:txBody>
      <dsp:txXfrm>
        <a:off x="1301896" y="2138582"/>
        <a:ext cx="1130498" cy="1130498"/>
      </dsp:txXfrm>
    </dsp:sp>
    <dsp:sp modelId="{D9198F7A-99DF-4591-B1DC-2620606084FF}">
      <dsp:nvSpPr>
        <dsp:cNvPr id="0" name=""/>
        <dsp:cNvSpPr/>
      </dsp:nvSpPr>
      <dsp:spPr>
        <a:xfrm>
          <a:off x="1536187" y="664"/>
          <a:ext cx="4242825" cy="4242825"/>
        </a:xfrm>
        <a:prstGeom prst="circularArrow">
          <a:avLst>
            <a:gd name="adj1" fmla="val 5196"/>
            <a:gd name="adj2" fmla="val 335593"/>
            <a:gd name="adj3" fmla="val 12299311"/>
            <a:gd name="adj4" fmla="val 1076986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11E80-2D38-467A-9D70-00B07686AA2F}">
      <dsp:nvSpPr>
        <dsp:cNvPr id="0" name=""/>
        <dsp:cNvSpPr/>
      </dsp:nvSpPr>
      <dsp:spPr>
        <a:xfrm>
          <a:off x="1985789"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Database Management Systems</a:t>
          </a:r>
          <a:endParaRPr lang="en-US" sz="1500" kern="1200" dirty="0"/>
        </a:p>
      </dsp:txBody>
      <dsp:txXfrm>
        <a:off x="1985789" y="33777"/>
        <a:ext cx="1130498" cy="1130498"/>
      </dsp:txXfrm>
    </dsp:sp>
    <dsp:sp modelId="{4F56F714-C9FE-4CB7-BFA6-DB8A3BCD8EED}">
      <dsp:nvSpPr>
        <dsp:cNvPr id="0" name=""/>
        <dsp:cNvSpPr/>
      </dsp:nvSpPr>
      <dsp:spPr>
        <a:xfrm>
          <a:off x="1536187" y="664"/>
          <a:ext cx="4242825" cy="4242825"/>
        </a:xfrm>
        <a:prstGeom prst="circularArrow">
          <a:avLst>
            <a:gd name="adj1" fmla="val 5196"/>
            <a:gd name="adj2" fmla="val 335593"/>
            <a:gd name="adj3" fmla="val 16867034"/>
            <a:gd name="adj4" fmla="val 1519737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B0C58-7056-484E-BD14-C051808D0C28}">
      <dsp:nvSpPr>
        <dsp:cNvPr id="0" name=""/>
        <dsp:cNvSpPr/>
      </dsp:nvSpPr>
      <dsp:spPr>
        <a:xfrm>
          <a:off x="4198912"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Warehouse and Big Data Analytics</a:t>
          </a:r>
          <a:endParaRPr lang="en-US" sz="1500" kern="1200" dirty="0"/>
        </a:p>
      </dsp:txBody>
      <dsp:txXfrm>
        <a:off x="4198912" y="33777"/>
        <a:ext cx="1130498" cy="1130498"/>
      </dsp:txXfrm>
    </dsp:sp>
    <dsp:sp modelId="{CE8778B7-9A61-4F06-A1F7-678BEE7FE664}">
      <dsp:nvSpPr>
        <dsp:cNvPr id="0" name=""/>
        <dsp:cNvSpPr/>
      </dsp:nvSpPr>
      <dsp:spPr>
        <a:xfrm>
          <a:off x="1536187" y="664"/>
          <a:ext cx="4242825" cy="4242825"/>
        </a:xfrm>
        <a:prstGeom prst="circularArrow">
          <a:avLst>
            <a:gd name="adj1" fmla="val 5196"/>
            <a:gd name="adj2" fmla="val 335593"/>
            <a:gd name="adj3" fmla="val 21294546"/>
            <a:gd name="adj4" fmla="val 1976509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377C-82B8-4D46-A8DA-7A1EF300CC48}">
      <dsp:nvSpPr>
        <dsp:cNvPr id="0" name=""/>
        <dsp:cNvSpPr/>
      </dsp:nvSpPr>
      <dsp:spPr>
        <a:xfrm>
          <a:off x="4882805"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 and Text Mining</a:t>
          </a:r>
          <a:endParaRPr lang="en-US" sz="1500" kern="1200" dirty="0"/>
        </a:p>
      </dsp:txBody>
      <dsp:txXfrm>
        <a:off x="4882805" y="2138582"/>
        <a:ext cx="1130498" cy="1130498"/>
      </dsp:txXfrm>
    </dsp:sp>
    <dsp:sp modelId="{5502ED10-4163-4978-A2D8-019016FBE56E}">
      <dsp:nvSpPr>
        <dsp:cNvPr id="0" name=""/>
        <dsp:cNvSpPr/>
      </dsp:nvSpPr>
      <dsp:spPr>
        <a:xfrm>
          <a:off x="1536187" y="664"/>
          <a:ext cx="4242825" cy="4242825"/>
        </a:xfrm>
        <a:prstGeom prst="circularArrow">
          <a:avLst>
            <a:gd name="adj1" fmla="val 5196"/>
            <a:gd name="adj2" fmla="val 335593"/>
            <a:gd name="adj3" fmla="val 4016050"/>
            <a:gd name="adj4" fmla="val 225219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8ADC3-06B9-42DB-8FFB-235E2F6F2F98}">
      <dsp:nvSpPr>
        <dsp:cNvPr id="0" name=""/>
        <dsp:cNvSpPr/>
      </dsp:nvSpPr>
      <dsp:spPr>
        <a:xfrm>
          <a:off x="3092350" y="3439423"/>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Business Intelligence</a:t>
          </a:r>
          <a:endParaRPr lang="en-US" sz="1500" kern="1200" dirty="0"/>
        </a:p>
      </dsp:txBody>
      <dsp:txXfrm>
        <a:off x="3092350" y="3439423"/>
        <a:ext cx="1130498" cy="1130498"/>
      </dsp:txXfrm>
    </dsp:sp>
    <dsp:sp modelId="{02E85226-A9A2-493C-825C-0403A6A4CC01}">
      <dsp:nvSpPr>
        <dsp:cNvPr id="0" name=""/>
        <dsp:cNvSpPr/>
      </dsp:nvSpPr>
      <dsp:spPr>
        <a:xfrm>
          <a:off x="1536187" y="664"/>
          <a:ext cx="4242825" cy="4242825"/>
        </a:xfrm>
        <a:prstGeom prst="circularArrow">
          <a:avLst>
            <a:gd name="adj1" fmla="val 5196"/>
            <a:gd name="adj2" fmla="val 335593"/>
            <a:gd name="adj3" fmla="val 8212216"/>
            <a:gd name="adj4" fmla="val 644835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141A9-9A5E-4F9E-B8D4-E663C7220C1C}">
      <dsp:nvSpPr>
        <dsp:cNvPr id="0" name=""/>
        <dsp:cNvSpPr/>
      </dsp:nvSpPr>
      <dsp:spPr>
        <a:xfrm>
          <a:off x="1301896" y="2138582"/>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5A8B25"/>
              </a:solidFill>
            </a:rPr>
            <a:t>Electronic Records Management</a:t>
          </a:r>
          <a:endParaRPr lang="en-US" sz="1500" b="1" kern="1200" dirty="0">
            <a:solidFill>
              <a:srgbClr val="5A8B25"/>
            </a:solidFill>
          </a:endParaRPr>
        </a:p>
      </dsp:txBody>
      <dsp:txXfrm>
        <a:off x="1301896" y="2138582"/>
        <a:ext cx="1130498" cy="1130498"/>
      </dsp:txXfrm>
    </dsp:sp>
    <dsp:sp modelId="{D9198F7A-99DF-4591-B1DC-2620606084FF}">
      <dsp:nvSpPr>
        <dsp:cNvPr id="0" name=""/>
        <dsp:cNvSpPr/>
      </dsp:nvSpPr>
      <dsp:spPr>
        <a:xfrm>
          <a:off x="1536187" y="664"/>
          <a:ext cx="4242825" cy="4242825"/>
        </a:xfrm>
        <a:prstGeom prst="circularArrow">
          <a:avLst>
            <a:gd name="adj1" fmla="val 5196"/>
            <a:gd name="adj2" fmla="val 335593"/>
            <a:gd name="adj3" fmla="val 12299311"/>
            <a:gd name="adj4" fmla="val 1076986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11E80-2D38-467A-9D70-00B07686AA2F}">
      <dsp:nvSpPr>
        <dsp:cNvPr id="0" name=""/>
        <dsp:cNvSpPr/>
      </dsp:nvSpPr>
      <dsp:spPr>
        <a:xfrm>
          <a:off x="1985789" y="33777"/>
          <a:ext cx="1130498" cy="113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Database Management Systems</a:t>
          </a:r>
          <a:endParaRPr lang="en-US" sz="1500" kern="1200" dirty="0"/>
        </a:p>
      </dsp:txBody>
      <dsp:txXfrm>
        <a:off x="1985789" y="33777"/>
        <a:ext cx="1130498" cy="1130498"/>
      </dsp:txXfrm>
    </dsp:sp>
    <dsp:sp modelId="{4F56F714-C9FE-4CB7-BFA6-DB8A3BCD8EED}">
      <dsp:nvSpPr>
        <dsp:cNvPr id="0" name=""/>
        <dsp:cNvSpPr/>
      </dsp:nvSpPr>
      <dsp:spPr>
        <a:xfrm>
          <a:off x="1536187" y="664"/>
          <a:ext cx="4242825" cy="4242825"/>
        </a:xfrm>
        <a:prstGeom prst="circularArrow">
          <a:avLst>
            <a:gd name="adj1" fmla="val 5196"/>
            <a:gd name="adj2" fmla="val 335593"/>
            <a:gd name="adj3" fmla="val 16867034"/>
            <a:gd name="adj4" fmla="val 1519737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314C8-B12E-4CC4-A465-59A0DE42B40E}" type="datetimeFigureOut">
              <a:rPr lang="en-US" smtClean="0"/>
              <a:t>11/6/2014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95F43-F2E1-4725-BAB7-3409D22220AA}" type="slidenum">
              <a:rPr lang="en-US" smtClean="0"/>
              <a:t>‹#›</a:t>
            </a:fld>
            <a:endParaRPr lang="en-US" dirty="0"/>
          </a:p>
        </p:txBody>
      </p:sp>
    </p:spTree>
    <p:extLst>
      <p:ext uri="{BB962C8B-B14F-4D97-AF65-F5344CB8AC3E}">
        <p14:creationId xmlns:p14="http://schemas.microsoft.com/office/powerpoint/2010/main" val="13625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 Answers:</a:t>
            </a:r>
          </a:p>
          <a:p>
            <a:endParaRPr lang="en-US" b="1"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A database is a collection of data sets or records stored in a systematic way. A database stores data generated by business apps, sensors, and transaction processing systems. Databases can provide access to all of the organization’s data collected for a particular function or enterprise-wide, alleviating many of the problems associated with data file environments. Central storage of data in a database reduces data redundancy, data isolation, and data inconsistency and allows for data to be shared among users of the data. In addition, security and data integrity are easier to control, and applications are independent of the data they process. There are two basic types of databases: centralized and distributed.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database management system (DBMS) is software used to manage the additions, updates, and deletions of data as transactions occur; and support data queries and reporting. DBMSs integrate with data collection systems such as TPS and business applications; store the data in an organized way; and provide facilities for accessing and managing that data.</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OLTP is a database design that breaks down complex information into simple data tables in order to be efficient for capturing transactional data, including additions, updates, or deletions. OLTP databases are capable of processing millions of transactions every second.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Data in databases are volatile because they can be updated millions of times every second, especially if they are transaction processing systems (TPS).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Data filtering and profiling: </a:t>
            </a:r>
            <a:r>
              <a:rPr lang="en-US" sz="1200" kern="1200" dirty="0" smtClean="0">
                <a:solidFill>
                  <a:schemeClr val="tx1"/>
                </a:solidFill>
                <a:effectLst/>
                <a:latin typeface="+mn-lt"/>
                <a:ea typeface="+mn-ea"/>
                <a:cs typeface="+mn-cs"/>
              </a:rPr>
              <a:t>Inspecting the data for errors, inconsistencies, redundancies, and incomplete information.</a:t>
            </a:r>
          </a:p>
          <a:p>
            <a:pPr lvl="0"/>
            <a:r>
              <a:rPr lang="en-US" sz="1200" b="1" kern="1200" dirty="0" smtClean="0">
                <a:solidFill>
                  <a:schemeClr val="tx1"/>
                </a:solidFill>
                <a:effectLst/>
                <a:latin typeface="+mn-lt"/>
                <a:ea typeface="+mn-ea"/>
                <a:cs typeface="+mn-cs"/>
              </a:rPr>
              <a:t>Data integrity and maintenance: </a:t>
            </a:r>
            <a:r>
              <a:rPr lang="en-US" sz="1200" kern="1200" dirty="0" smtClean="0">
                <a:solidFill>
                  <a:schemeClr val="tx1"/>
                </a:solidFill>
                <a:effectLst/>
                <a:latin typeface="+mn-lt"/>
                <a:ea typeface="+mn-ea"/>
                <a:cs typeface="+mn-cs"/>
              </a:rPr>
              <a:t>Correcting, standardizing, and verifying the consistency and integrity of the data.</a:t>
            </a:r>
          </a:p>
          <a:p>
            <a:pPr lvl="0"/>
            <a:r>
              <a:rPr lang="en-US" sz="1200" b="1" kern="1200" dirty="0" smtClean="0">
                <a:solidFill>
                  <a:schemeClr val="tx1"/>
                </a:solidFill>
                <a:effectLst/>
                <a:latin typeface="+mn-lt"/>
                <a:ea typeface="+mn-ea"/>
                <a:cs typeface="+mn-cs"/>
              </a:rPr>
              <a:t>Data synchronization: </a:t>
            </a:r>
            <a:r>
              <a:rPr lang="en-US" sz="1200" kern="1200" dirty="0" smtClean="0">
                <a:solidFill>
                  <a:schemeClr val="tx1"/>
                </a:solidFill>
                <a:effectLst/>
                <a:latin typeface="+mn-lt"/>
                <a:ea typeface="+mn-ea"/>
                <a:cs typeface="+mn-cs"/>
              </a:rPr>
              <a:t>Integrating, matching, or linking data from disparate sources.</a:t>
            </a:r>
          </a:p>
          <a:p>
            <a:pPr lvl="0"/>
            <a:r>
              <a:rPr lang="en-US" sz="1200" b="1" kern="1200" dirty="0" smtClean="0">
                <a:solidFill>
                  <a:schemeClr val="tx1"/>
                </a:solidFill>
                <a:effectLst/>
                <a:latin typeface="+mn-lt"/>
                <a:ea typeface="+mn-ea"/>
                <a:cs typeface="+mn-cs"/>
              </a:rPr>
              <a:t>Data security: </a:t>
            </a:r>
            <a:r>
              <a:rPr lang="en-US" sz="1200" kern="1200" dirty="0" smtClean="0">
                <a:solidFill>
                  <a:schemeClr val="tx1"/>
                </a:solidFill>
                <a:effectLst/>
                <a:latin typeface="+mn-lt"/>
                <a:ea typeface="+mn-ea"/>
                <a:cs typeface="+mn-cs"/>
              </a:rPr>
              <a:t>Checking and controlling data integrity over time.</a:t>
            </a:r>
          </a:p>
          <a:p>
            <a:pPr lvl="0"/>
            <a:r>
              <a:rPr lang="en-US" sz="1200" b="1" kern="1200" dirty="0" smtClean="0">
                <a:solidFill>
                  <a:schemeClr val="tx1"/>
                </a:solidFill>
                <a:effectLst/>
                <a:latin typeface="+mn-lt"/>
                <a:ea typeface="+mn-ea"/>
                <a:cs typeface="+mn-cs"/>
              </a:rPr>
              <a:t>Data access: </a:t>
            </a:r>
            <a:r>
              <a:rPr lang="en-US" sz="1200" kern="1200" dirty="0" smtClean="0">
                <a:solidFill>
                  <a:schemeClr val="tx1"/>
                </a:solidFill>
                <a:effectLst/>
                <a:latin typeface="+mn-lt"/>
                <a:ea typeface="+mn-ea"/>
                <a:cs typeface="+mn-cs"/>
              </a:rPr>
              <a:t>Providing authorized access to data in both planned and ad hoc ways within acceptable time.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Poor quality data cannot be trusted and may result in the inability to make intelligent business decisions. Poor data may lead to lost business opportunities, increased time, and effort trying to prevent errors, increased time, and effort trying to correct errors, misallocation of resources, flawed strategies, incorrect orders, and customers becoming frustrated and driven away.</a:t>
            </a:r>
          </a:p>
          <a:p>
            <a:r>
              <a:rPr lang="en-US" sz="1200" kern="1200" dirty="0" smtClean="0">
                <a:solidFill>
                  <a:schemeClr val="tx1"/>
                </a:solidFill>
                <a:effectLst/>
                <a:latin typeface="+mn-lt"/>
                <a:ea typeface="+mn-ea"/>
                <a:cs typeface="+mn-cs"/>
              </a:rPr>
              <a:t>The cost of poor quality data spreads throughout the company affecting systems from shipping and receiving to accounting and customer services. Errors can be difficult, time-consuming, and expensive to correct, and the impacts of errors can be unpredictable or serious.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Three general data principles relate to the data life cycle perspective and help to guide IT investment decisions. </a:t>
            </a:r>
          </a:p>
          <a:p>
            <a:pPr lvl="0"/>
            <a:r>
              <a:rPr lang="en-US" sz="1200" b="1" kern="1200" dirty="0" smtClean="0">
                <a:solidFill>
                  <a:schemeClr val="tx1"/>
                </a:solidFill>
                <a:effectLst/>
                <a:latin typeface="+mn-lt"/>
                <a:ea typeface="+mn-ea"/>
                <a:cs typeface="+mn-cs"/>
              </a:rPr>
              <a:t>Principle of diminishing data value. </a:t>
            </a:r>
            <a:r>
              <a:rPr lang="en-US" sz="1200" kern="1200" dirty="0" smtClean="0">
                <a:solidFill>
                  <a:schemeClr val="tx1"/>
                </a:solidFill>
                <a:effectLst/>
                <a:latin typeface="+mn-lt"/>
                <a:ea typeface="+mn-ea"/>
                <a:cs typeface="+mn-cs"/>
              </a:rPr>
              <a:t>Viewing data in terms of a life cycle focuses attention on how the value of data diminishes as the data age. The more recent the data, the more valuable they are. This is a simple, yet powerful, principle. Most organizations cannot operate at peak performance with blind spots (lack of data availability) of 30 days or longer.</a:t>
            </a:r>
          </a:p>
          <a:p>
            <a:pPr lvl="0"/>
            <a:r>
              <a:rPr lang="en-US" sz="1200" b="1" kern="1200" dirty="0" smtClean="0">
                <a:solidFill>
                  <a:schemeClr val="tx1"/>
                </a:solidFill>
                <a:effectLst/>
                <a:latin typeface="+mn-lt"/>
                <a:ea typeface="+mn-ea"/>
                <a:cs typeface="+mn-cs"/>
              </a:rPr>
              <a:t>Principle of 90/90 data use. </a:t>
            </a:r>
            <a:r>
              <a:rPr lang="en-US" sz="1200" kern="1200" dirty="0" smtClean="0">
                <a:solidFill>
                  <a:schemeClr val="tx1"/>
                </a:solidFill>
                <a:effectLst/>
                <a:latin typeface="+mn-lt"/>
                <a:ea typeface="+mn-ea"/>
                <a:cs typeface="+mn-cs"/>
              </a:rPr>
              <a:t>Being able to act on real-time or near real-time operational data can have significant advantages. According to the 90/90 data-use principle, a majority of stored data, as high as 90 percent, is seldom accessed after 90 days (except for auditing purposes). Put another way, roughly 90 percent of data lose most of their value after three months. </a:t>
            </a:r>
          </a:p>
          <a:p>
            <a:pPr lvl="0"/>
            <a:r>
              <a:rPr lang="en-US" sz="1200" b="1" kern="1200" dirty="0" smtClean="0">
                <a:solidFill>
                  <a:schemeClr val="tx1"/>
                </a:solidFill>
                <a:effectLst/>
                <a:latin typeface="+mn-lt"/>
                <a:ea typeface="+mn-ea"/>
                <a:cs typeface="+mn-cs"/>
              </a:rPr>
              <a:t>Principle of data in context. </a:t>
            </a:r>
            <a:r>
              <a:rPr lang="en-US" sz="1200" kern="1200" dirty="0" smtClean="0">
                <a:solidFill>
                  <a:schemeClr val="tx1"/>
                </a:solidFill>
                <a:effectLst/>
                <a:latin typeface="+mn-lt"/>
                <a:ea typeface="+mn-ea"/>
                <a:cs typeface="+mn-cs"/>
              </a:rPr>
              <a:t>The capability to capture, process, format, and distribute data in near real-time or faster requires a huge investment in data management architecture and infrastructure to link remote POS systems to data storage, data analysis systems, and reporting applications. The investment can be justified on the principle that data must be integrated, processed, analyzed, and formatted into “actionable information.” End users need to see data in a meaningful format and context if the data are to guide their decisions and plans.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Master data management (MDM) </a:t>
            </a:r>
            <a:r>
              <a:rPr lang="en-US" sz="1200" kern="1200" dirty="0" smtClean="0">
                <a:solidFill>
                  <a:schemeClr val="tx1"/>
                </a:solidFill>
                <a:effectLst/>
                <a:latin typeface="+mn-lt"/>
                <a:ea typeface="+mn-ea"/>
                <a:cs typeface="+mn-cs"/>
              </a:rPr>
              <a:t>is a process whereby companies integrate data from various sources or enterprise applications to provide a more complete or unified view of an entity (customer, product, etc.) Although vendors may claim that their MDM solution creates “a single version of the truth,” this claim probably is not true. In reality, MDM cannot create a single unified version of the data because constructing a completely unified view of all master data simply is not possible. Realistically, MDM consolidates data from various data sources into a </a:t>
            </a:r>
            <a:r>
              <a:rPr lang="en-US" sz="1200" b="1" kern="1200" dirty="0" smtClean="0">
                <a:solidFill>
                  <a:schemeClr val="tx1"/>
                </a:solidFill>
                <a:effectLst/>
                <a:latin typeface="+mn-lt"/>
                <a:ea typeface="+mn-ea"/>
                <a:cs typeface="+mn-cs"/>
              </a:rPr>
              <a:t>master reference file, </a:t>
            </a:r>
            <a:r>
              <a:rPr lang="en-US" sz="1200" kern="1200" dirty="0" smtClean="0">
                <a:solidFill>
                  <a:schemeClr val="tx1"/>
                </a:solidFill>
                <a:effectLst/>
                <a:latin typeface="+mn-lt"/>
                <a:ea typeface="+mn-ea"/>
                <a:cs typeface="+mn-cs"/>
              </a:rPr>
              <a:t>which then feeds data back to the applications, thereby creating accurate and consistent data across the enterprise.</a:t>
            </a:r>
          </a:p>
          <a:p>
            <a:endParaRPr lang="en-US" b="1" dirty="0"/>
          </a:p>
        </p:txBody>
      </p:sp>
      <p:sp>
        <p:nvSpPr>
          <p:cNvPr id="4" name="Slide Number Placeholder 3"/>
          <p:cNvSpPr>
            <a:spLocks noGrp="1"/>
          </p:cNvSpPr>
          <p:nvPr>
            <p:ph type="sldNum" sz="quarter" idx="10"/>
          </p:nvPr>
        </p:nvSpPr>
        <p:spPr/>
        <p:txBody>
          <a:bodyPr/>
          <a:lstStyle/>
          <a:p>
            <a:fld id="{CC495F43-F2E1-4725-BAB7-3409D22220AA}" type="slidenum">
              <a:rPr lang="en-US" smtClean="0"/>
              <a:t>19</a:t>
            </a:fld>
            <a:endParaRPr lang="en-US" dirty="0"/>
          </a:p>
        </p:txBody>
      </p:sp>
    </p:spTree>
    <p:extLst>
      <p:ext uri="{BB962C8B-B14F-4D97-AF65-F5344CB8AC3E}">
        <p14:creationId xmlns:p14="http://schemas.microsoft.com/office/powerpoint/2010/main" val="96287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 Answers</a:t>
            </a:r>
          </a:p>
          <a:p>
            <a:endParaRPr lang="en-US" b="1"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Human expertise and judgment are needed to interpret the output of analytics (refer to Figure 3.1). Data are worthless if you cannot analyze, interpret, understand, and apply the results in context.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some believe that Super Bowl results in February predict whether the stock market will go up or down that year. If the National Football Conference (NFC) wins, the market goes up; otherwise, stocks take a dive. Looking at results over the past 30 years, most often the NFC has won the Super Bowl and the market has gone up. Does this mean anything? No.</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Dirty data degrade the value of analytics. The “cleanliness” of data is very important to data mining and analysis projects.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Managers need context in order to understand how to interpret traditional and big data. If the wrong analysis or datasets are used, the output would be nonsense, as in the example of the Super Bowl winners and stock market performance.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Databases are:</a:t>
            </a:r>
          </a:p>
          <a:p>
            <a:pPr lvl="0"/>
            <a:r>
              <a:rPr lang="en-US" sz="1200" kern="1200" dirty="0" smtClean="0">
                <a:solidFill>
                  <a:schemeClr val="tx1"/>
                </a:solidFill>
                <a:effectLst/>
                <a:latin typeface="+mn-lt"/>
                <a:ea typeface="+mn-ea"/>
                <a:cs typeface="+mn-cs"/>
              </a:rPr>
              <a:t>Designed and optimized to ensure that every transaction gets recorded and stored immediately.</a:t>
            </a:r>
          </a:p>
          <a:p>
            <a:pPr lvl="0"/>
            <a:r>
              <a:rPr lang="en-US" sz="1200" kern="1200" dirty="0" smtClean="0">
                <a:solidFill>
                  <a:schemeClr val="tx1"/>
                </a:solidFill>
                <a:effectLst/>
                <a:latin typeface="+mn-lt"/>
                <a:ea typeface="+mn-ea"/>
                <a:cs typeface="+mn-cs"/>
              </a:rPr>
              <a:t>Volatile because data are constantly being updated, added, or edited.</a:t>
            </a:r>
          </a:p>
          <a:p>
            <a:pPr lvl="0"/>
            <a:r>
              <a:rPr lang="en-US" sz="1200" kern="1200" dirty="0" smtClean="0">
                <a:solidFill>
                  <a:schemeClr val="tx1"/>
                </a:solidFill>
                <a:effectLst/>
                <a:latin typeface="+mn-lt"/>
                <a:ea typeface="+mn-ea"/>
                <a:cs typeface="+mn-cs"/>
              </a:rPr>
              <a:t>OLTP systems.</a:t>
            </a:r>
          </a:p>
          <a:p>
            <a:pPr lvl="0"/>
            <a:r>
              <a:rPr lang="en-US" sz="1200" kern="1200" dirty="0" smtClean="0">
                <a:solidFill>
                  <a:schemeClr val="tx1"/>
                </a:solidFill>
                <a:effectLst/>
                <a:latin typeface="+mn-lt"/>
                <a:ea typeface="+mn-ea"/>
                <a:cs typeface="+mn-cs"/>
              </a:rPr>
              <a:t>Medium and large enterprises typically have many databases of various types.</a:t>
            </a:r>
          </a:p>
          <a:p>
            <a:r>
              <a:rPr lang="en-US" sz="1200" kern="1200" dirty="0" smtClean="0">
                <a:solidFill>
                  <a:schemeClr val="tx1"/>
                </a:solidFill>
                <a:effectLst/>
                <a:latin typeface="+mn-lt"/>
                <a:ea typeface="+mn-ea"/>
                <a:cs typeface="+mn-cs"/>
              </a:rPr>
              <a:t>Data warehouses are:</a:t>
            </a:r>
          </a:p>
          <a:p>
            <a:pPr lvl="0"/>
            <a:r>
              <a:rPr lang="en-US" sz="1200" kern="1200" dirty="0" smtClean="0">
                <a:solidFill>
                  <a:schemeClr val="tx1"/>
                </a:solidFill>
                <a:effectLst/>
                <a:latin typeface="+mn-lt"/>
                <a:ea typeface="+mn-ea"/>
                <a:cs typeface="+mn-cs"/>
              </a:rPr>
              <a:t>Designed and optimized for analysis and quick response to queries.</a:t>
            </a:r>
          </a:p>
          <a:p>
            <a:pPr lvl="0"/>
            <a:r>
              <a:rPr lang="en-US" sz="1200" kern="1200" dirty="0" smtClean="0">
                <a:solidFill>
                  <a:schemeClr val="tx1"/>
                </a:solidFill>
                <a:effectLst/>
                <a:latin typeface="+mn-lt"/>
                <a:ea typeface="+mn-ea"/>
                <a:cs typeface="+mn-cs"/>
              </a:rPr>
              <a:t>Nonvolatile. This stability is important to being able to analyze the data and make comparisons. When data are stored, they might never be changed or deleted in order to do trend analysis or make comparisons with newer data.</a:t>
            </a:r>
          </a:p>
          <a:p>
            <a:pPr lvl="0"/>
            <a:r>
              <a:rPr lang="en-US" sz="1200" kern="1200" dirty="0" smtClean="0">
                <a:solidFill>
                  <a:schemeClr val="tx1"/>
                </a:solidFill>
                <a:effectLst/>
                <a:latin typeface="+mn-lt"/>
                <a:ea typeface="+mn-ea"/>
                <a:cs typeface="+mn-cs"/>
              </a:rPr>
              <a:t>OLAP systems.</a:t>
            </a:r>
          </a:p>
          <a:p>
            <a:pPr lvl="0"/>
            <a:r>
              <a:rPr lang="en-US" sz="1200" kern="1200" dirty="0" smtClean="0">
                <a:solidFill>
                  <a:schemeClr val="tx1"/>
                </a:solidFill>
                <a:effectLst/>
                <a:latin typeface="+mn-lt"/>
                <a:ea typeface="+mn-ea"/>
                <a:cs typeface="+mn-cs"/>
              </a:rPr>
              <a:t>Subject-oriented, which means that the data captured are organized to have similar data linked together.</a:t>
            </a:r>
          </a:p>
          <a:p>
            <a:pPr lvl="0"/>
            <a:r>
              <a:rPr lang="en-US" sz="1200" kern="1200" dirty="0" smtClean="0">
                <a:solidFill>
                  <a:schemeClr val="tx1"/>
                </a:solidFill>
                <a:effectLst/>
                <a:latin typeface="+mn-lt"/>
                <a:ea typeface="+mn-ea"/>
                <a:cs typeface="+mn-cs"/>
              </a:rPr>
              <a:t>Data warehouses integrate data collected over long time periods from various source systems, including multiple databases and data silos.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ETL refers to three procedures – Extract, Transform, and Load – used in moving data from databases to a data warehouse. Data are extracted from designated databases, transformed by standardizing formats, cleaning the data, integrating them, and loaded into a data warehouse.</a:t>
            </a:r>
          </a:p>
          <a:p>
            <a:r>
              <a:rPr lang="en-US" sz="1200" kern="1200" dirty="0" smtClean="0">
                <a:solidFill>
                  <a:schemeClr val="tx1"/>
                </a:solidFill>
                <a:effectLst/>
                <a:latin typeface="+mn-lt"/>
                <a:ea typeface="+mn-ea"/>
                <a:cs typeface="+mn-cs"/>
              </a:rPr>
              <a:t>CDC, the acronym for Change Data Capture, refers to processes which capture the changes made at data sources and then apply those changes throughout enterprise data stores to keep data synchronized. CDC minimizes the resources required for ETL processes by only dealing with data changes.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An ADW provides real-time data warehousing and analytics, not for executive strategic decision making, but rather to support operations. Some advantages for a company of using an ADW might be interacting with a customer to provide superior customer service, responding to business events in near real time, or sharing up-to-date status data among merchants, vendors, customers, and associates.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The high cost of data warehouses can make them too expensive for a company to implement. Data marts are </a:t>
            </a:r>
            <a:r>
              <a:rPr lang="en-US" sz="1200" b="1" kern="1200" dirty="0" smtClean="0">
                <a:solidFill>
                  <a:schemeClr val="tx1"/>
                </a:solidFill>
                <a:effectLst/>
                <a:latin typeface="+mn-lt"/>
                <a:ea typeface="+mn-ea"/>
                <a:cs typeface="+mn-cs"/>
              </a:rPr>
              <a:t>lower-cost</a:t>
            </a:r>
            <a:r>
              <a:rPr lang="en-US" sz="1200" kern="1200" dirty="0" smtClean="0">
                <a:solidFill>
                  <a:schemeClr val="tx1"/>
                </a:solidFill>
                <a:effectLst/>
                <a:latin typeface="+mn-lt"/>
                <a:ea typeface="+mn-ea"/>
                <a:cs typeface="+mn-cs"/>
              </a:rPr>
              <a:t>, scaled-down versions that can be </a:t>
            </a:r>
            <a:r>
              <a:rPr lang="en-US" sz="1200" b="1" kern="1200" dirty="0" smtClean="0">
                <a:solidFill>
                  <a:schemeClr val="tx1"/>
                </a:solidFill>
                <a:effectLst/>
                <a:latin typeface="+mn-lt"/>
                <a:ea typeface="+mn-ea"/>
                <a:cs typeface="+mn-cs"/>
              </a:rPr>
              <a:t>implemented in a much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shorter time</a:t>
            </a:r>
            <a:r>
              <a:rPr lang="en-US" sz="1200" kern="1200" dirty="0" smtClean="0">
                <a:solidFill>
                  <a:schemeClr val="tx1"/>
                </a:solidFill>
                <a:effectLst/>
                <a:latin typeface="+mn-lt"/>
                <a:ea typeface="+mn-ea"/>
                <a:cs typeface="+mn-cs"/>
              </a:rPr>
              <a:t>, for example, in less than 90 days. Data marts </a:t>
            </a:r>
            <a:r>
              <a:rPr lang="en-US" sz="1200" b="1" kern="1200" dirty="0" smtClean="0">
                <a:solidFill>
                  <a:schemeClr val="tx1"/>
                </a:solidFill>
                <a:effectLst/>
                <a:latin typeface="+mn-lt"/>
                <a:ea typeface="+mn-ea"/>
                <a:cs typeface="+mn-cs"/>
              </a:rPr>
              <a:t>serve a specific department or function</a:t>
            </a:r>
            <a:r>
              <a:rPr lang="en-US" sz="1200" kern="1200" dirty="0" smtClean="0">
                <a:solidFill>
                  <a:schemeClr val="tx1"/>
                </a:solidFill>
                <a:effectLst/>
                <a:latin typeface="+mn-lt"/>
                <a:ea typeface="+mn-ea"/>
                <a:cs typeface="+mn-cs"/>
              </a:rPr>
              <a:t>, such as finance, marketing, or operations. Since they store smaller amounts of data, they are </a:t>
            </a:r>
            <a:r>
              <a:rPr lang="en-US" sz="1200" b="1" kern="1200" dirty="0" smtClean="0">
                <a:solidFill>
                  <a:schemeClr val="tx1"/>
                </a:solidFill>
                <a:effectLst/>
                <a:latin typeface="+mn-lt"/>
                <a:ea typeface="+mn-ea"/>
                <a:cs typeface="+mn-cs"/>
              </a:rPr>
              <a:t>faster</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easier to use and navigate</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a:t>
            </a:r>
            <a:r>
              <a:rPr lang="en-US" sz="1200" kern="1200" dirty="0" smtClean="0">
                <a:solidFill>
                  <a:schemeClr val="tx1"/>
                </a:solidFill>
                <a:effectLst/>
                <a:latin typeface="+mn-lt"/>
                <a:ea typeface="+mn-ea"/>
                <a:cs typeface="+mn-cs"/>
              </a:rPr>
              <a:t>Machine-generated sensor data are becoming a larger proportion of big data (Figure 3.16). Analyzing them can lead to optimizing cost savings and productivity gains. Manufacturers can track the condition of operating machinery and predict the probability of failure, as well as track wear and determine when preventive maintenance is needed.</a:t>
            </a:r>
          </a:p>
          <a:p>
            <a:r>
              <a:rPr lang="en-US" sz="1200" kern="1200" dirty="0" smtClean="0">
                <a:solidFill>
                  <a:schemeClr val="tx1"/>
                </a:solidFill>
                <a:effectLst/>
                <a:latin typeface="+mn-lt"/>
                <a:ea typeface="+mn-ea"/>
                <a:cs typeface="+mn-cs"/>
              </a:rPr>
              <a:t>Federal health reform efforts have pushed health-care organizations toward big data and analytics. These organizations are planning to use big data analytics to support revenue cycle management, resource utilization, fraud prevention, health management, and quality improvement, in addition to reducing operational expenses.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Apache Hadoop is a widely used processing platform which places no conditions on the structure of the data it can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Hadoop implements MapReduce in two stages:</a:t>
            </a:r>
          </a:p>
          <a:p>
            <a:pPr lvl="0"/>
            <a:r>
              <a:rPr lang="en-US" sz="1200" kern="1200" dirty="0" smtClean="0">
                <a:solidFill>
                  <a:schemeClr val="tx1"/>
                </a:solidFill>
                <a:effectLst/>
                <a:latin typeface="+mn-lt"/>
                <a:ea typeface="+mn-ea"/>
                <a:cs typeface="+mn-cs"/>
              </a:rPr>
              <a:t>Map stage: MapReduce breaks up the huge dataset into smaller subsets; then distributes the subsets among multiple servers where they are partially processed.</a:t>
            </a:r>
          </a:p>
          <a:p>
            <a:pPr lvl="0"/>
            <a:r>
              <a:rPr lang="en-US" sz="1200" kern="1200" dirty="0" smtClean="0">
                <a:solidFill>
                  <a:schemeClr val="tx1"/>
                </a:solidFill>
                <a:effectLst/>
                <a:latin typeface="+mn-lt"/>
                <a:ea typeface="+mn-ea"/>
                <a:cs typeface="+mn-cs"/>
              </a:rPr>
              <a:t>Reduce stage: The partial results from the map stage are then recombined and made available for analytic tools</a:t>
            </a:r>
          </a:p>
          <a:p>
            <a:endParaRPr lang="en-US" b="1" dirty="0"/>
          </a:p>
        </p:txBody>
      </p:sp>
      <p:sp>
        <p:nvSpPr>
          <p:cNvPr id="4" name="Slide Number Placeholder 3"/>
          <p:cNvSpPr>
            <a:spLocks noGrp="1"/>
          </p:cNvSpPr>
          <p:nvPr>
            <p:ph type="sldNum" sz="quarter" idx="10"/>
          </p:nvPr>
        </p:nvSpPr>
        <p:spPr/>
        <p:txBody>
          <a:bodyPr/>
          <a:lstStyle/>
          <a:p>
            <a:fld id="{CC495F43-F2E1-4725-BAB7-3409D22220AA}" type="slidenum">
              <a:rPr lang="en-US" smtClean="0"/>
              <a:t>32</a:t>
            </a:fld>
            <a:endParaRPr lang="en-US" dirty="0"/>
          </a:p>
        </p:txBody>
      </p:sp>
    </p:spTree>
    <p:extLst>
      <p:ext uri="{BB962C8B-B14F-4D97-AF65-F5344CB8AC3E}">
        <p14:creationId xmlns:p14="http://schemas.microsoft.com/office/powerpoint/2010/main" val="333517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 Answers:</a:t>
            </a:r>
          </a:p>
          <a:p>
            <a:endParaRPr lang="en-US"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Data mining is the process of analyzing data from various dimensions or angles, categorizing them, and finding correlations or patterns among fields in the data warehouse.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Data mining is used to discover knowledge that you did not know existed in the databases. </a:t>
            </a:r>
          </a:p>
          <a:p>
            <a:r>
              <a:rPr lang="en-US" sz="1200" kern="1200" dirty="0" smtClean="0">
                <a:solidFill>
                  <a:schemeClr val="tx1"/>
                </a:solidFill>
                <a:effectLst/>
                <a:latin typeface="+mn-lt"/>
                <a:ea typeface="+mn-ea"/>
                <a:cs typeface="+mn-cs"/>
              </a:rPr>
              <a:t>Answers may vary. A data mining example: The mega-retailer Walmart wanted its online shoppers to find what they were looking for faster. Walmart analyzed clickstream data from its 45 million monthly online shoppers then combined that data with product and category related popularity scores which were generated by text mining the retailer’s social media streams. Lessons learned from the analysis were integrated into the Polaris search engine used by customers on the company’s website. Polaris has yielded a 10 to 15 percent increase in online shoppers completing a purchase, which equals roughly $1 billion in incremental online sales.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Up to 75 percent of an organization’s data are non-structured word processing documents, social media, text messages, audio, video, images and diagrams, fax and memos, call center or claims notes, and so on. Text mining is a broad category that involves interpreting words and concepts in context. Then the text is organized, explored, and analyzed to provide actionable insights for managers. With text analytics, information is extracted out of large quantities of various types of textual information.  It can be combined with structured data within an automated process. Innovative companies know they could be more successful in meeting their customers’ needs if they just understood them better. Text analytics is proving to be an invaluable tool in doing this.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The basic steps involved in text mining/analytics include:</a:t>
            </a:r>
          </a:p>
          <a:p>
            <a:pPr lvl="0"/>
            <a:r>
              <a:rPr lang="en-US" sz="1200" b="1" kern="1200" dirty="0" smtClean="0">
                <a:solidFill>
                  <a:schemeClr val="tx1"/>
                </a:solidFill>
                <a:effectLst/>
                <a:latin typeface="+mn-lt"/>
                <a:ea typeface="+mn-ea"/>
                <a:cs typeface="+mn-cs"/>
              </a:rPr>
              <a:t>Exploration</a:t>
            </a:r>
            <a:r>
              <a:rPr lang="en-US" sz="1200" kern="1200" dirty="0" smtClean="0">
                <a:solidFill>
                  <a:schemeClr val="tx1"/>
                </a:solidFill>
                <a:effectLst/>
                <a:latin typeface="+mn-lt"/>
                <a:ea typeface="+mn-ea"/>
                <a:cs typeface="+mn-cs"/>
              </a:rPr>
              <a:t>. First, documents are explored. This might be in the form of simple word counts in a document collection, or manually creating topic areas to categorize documents by reading a sample of them. For example, what are the major types of issues (brake or engine failure) that have been identified in recent automobile warranty claims? A challenge of the exploration effort is misspelled or abbreviated words, acronyms, or slang.</a:t>
            </a:r>
          </a:p>
          <a:p>
            <a:pPr lvl="0"/>
            <a:r>
              <a:rPr lang="en-US" sz="1200" b="1" kern="1200" dirty="0" smtClean="0">
                <a:solidFill>
                  <a:schemeClr val="tx1"/>
                </a:solidFill>
                <a:effectLst/>
                <a:latin typeface="+mn-lt"/>
                <a:ea typeface="+mn-ea"/>
                <a:cs typeface="+mn-cs"/>
              </a:rPr>
              <a:t>Preprocessing</a:t>
            </a:r>
            <a:r>
              <a:rPr lang="en-US" sz="1200" kern="1200" dirty="0" smtClean="0">
                <a:solidFill>
                  <a:schemeClr val="tx1"/>
                </a:solidFill>
                <a:effectLst/>
                <a:latin typeface="+mn-lt"/>
                <a:ea typeface="+mn-ea"/>
                <a:cs typeface="+mn-cs"/>
              </a:rPr>
              <a:t>. Before analysis or the automated categorization of the content, the text may need to be preprocessed to standardize it to the extent possible. As in traditional analysis, up to 80 percent of the time can be spent preparing and standardizing the data. Misspelled words, abbreviations, and slang may need to be transformed into a consistent term. For instance, BTW would be standardized to “by the way” and “left voice message” could be tagged as “lvm.”</a:t>
            </a:r>
          </a:p>
          <a:p>
            <a:pPr lvl="0"/>
            <a:r>
              <a:rPr lang="en-US" sz="1200" b="1" kern="1200" dirty="0" smtClean="0">
                <a:solidFill>
                  <a:schemeClr val="tx1"/>
                </a:solidFill>
                <a:effectLst/>
                <a:latin typeface="+mn-lt"/>
                <a:ea typeface="+mn-ea"/>
                <a:cs typeface="+mn-cs"/>
              </a:rPr>
              <a:t>Categorizing and Modeling</a:t>
            </a:r>
            <a:r>
              <a:rPr lang="en-US" sz="1200" kern="1200" dirty="0" smtClean="0">
                <a:solidFill>
                  <a:schemeClr val="tx1"/>
                </a:solidFill>
                <a:effectLst/>
                <a:latin typeface="+mn-lt"/>
                <a:ea typeface="+mn-ea"/>
                <a:cs typeface="+mn-cs"/>
              </a:rPr>
              <a:t>. Content is then ready to be categorized. Categorizing messages or documents from information contained within them can be achieved using statistical models and business rules. As with traditional model development, sample documents are examined to train the models. Additional documents are then processed to validate the accuracy and precision of the model, and finally new documents are evaluated using the final model (scored). Models then can be put into production for automated processing of new documents as they arrive.</a:t>
            </a:r>
          </a:p>
          <a:p>
            <a:endParaRPr lang="en-US" dirty="0"/>
          </a:p>
        </p:txBody>
      </p:sp>
      <p:sp>
        <p:nvSpPr>
          <p:cNvPr id="4" name="Slide Number Placeholder 3"/>
          <p:cNvSpPr>
            <a:spLocks noGrp="1"/>
          </p:cNvSpPr>
          <p:nvPr>
            <p:ph type="sldNum" sz="quarter" idx="10"/>
          </p:nvPr>
        </p:nvSpPr>
        <p:spPr/>
        <p:txBody>
          <a:bodyPr/>
          <a:lstStyle/>
          <a:p>
            <a:fld id="{CC495F43-F2E1-4725-BAB7-3409D22220AA}" type="slidenum">
              <a:rPr lang="en-US" smtClean="0"/>
              <a:t>37</a:t>
            </a:fld>
            <a:endParaRPr lang="en-US" dirty="0"/>
          </a:p>
        </p:txBody>
      </p:sp>
    </p:spTree>
    <p:extLst>
      <p:ext uri="{BB962C8B-B14F-4D97-AF65-F5344CB8AC3E}">
        <p14:creationId xmlns:p14="http://schemas.microsoft.com/office/powerpoint/2010/main" val="89801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a:t>
            </a:r>
            <a:r>
              <a:rPr lang="en-US" b="1" baseline="0" dirty="0" smtClean="0"/>
              <a:t> Answers:</a:t>
            </a:r>
          </a:p>
          <a:p>
            <a:endParaRPr lang="en-US" b="1" baseline="0"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Using BI, the company has increased the speed from loan application to close, which allows it to meet client needs as thoroughly and quickly as possible. Over almost a decade, performance management has evolved from a manual process of report generation to BI-driven dashboards and user-defined alerts that allow business leaders to proactively deal with obstacles and identify opportunities for growth and improvement.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BI provides data at the moment of value to a decision maker—enabling it to extract crucial facts from enterprise data in real time or near real time. BI solutions help an organization to know what questions to ask and to find answers to those questions. BI tools integrate and consolidate data from various internal and external sources and then process them into information to make smart decisions. According to The Data Warehousing Institute (TDWI), BI “unites data, technology, analytics, and human knowledge to optimize business decisions and ultimately drive an enterprise’s success. BI programs… transform data into usable, actionable business information” (TDWI, 2012).</a:t>
            </a:r>
          </a:p>
          <a:p>
            <a:r>
              <a:rPr lang="en-US" sz="1200" kern="1200" dirty="0" smtClean="0">
                <a:solidFill>
                  <a:schemeClr val="tx1"/>
                </a:solidFill>
                <a:effectLst/>
                <a:latin typeface="+mn-lt"/>
                <a:ea typeface="+mn-ea"/>
                <a:cs typeface="+mn-cs"/>
              </a:rPr>
              <a:t>Managers use business analytics to make better-informed decisions and hopefully provide them with a competitive advantage. BI is used to analyze past performance and identify opportunities to improve future performance.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Data selection and data quality.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Information overload is a major problem for executives and for employees. Another common challenge is data quality, particularly with regard to online information, because the source and accuracy might not be verifiable.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The mission of a BI governance program is to achieve the following:</a:t>
            </a:r>
          </a:p>
          <a:p>
            <a:pPr lvl="0"/>
            <a:r>
              <a:rPr lang="en-US" sz="1200" kern="1200" dirty="0" smtClean="0">
                <a:solidFill>
                  <a:schemeClr val="tx1"/>
                </a:solidFill>
                <a:effectLst/>
                <a:latin typeface="+mn-lt"/>
                <a:ea typeface="+mn-ea"/>
                <a:cs typeface="+mn-cs"/>
              </a:rPr>
              <a:t>Clearly articulate business strategies.</a:t>
            </a:r>
          </a:p>
          <a:p>
            <a:pPr lvl="0"/>
            <a:r>
              <a:rPr lang="en-US" sz="1200" kern="1200" dirty="0" smtClean="0">
                <a:solidFill>
                  <a:schemeClr val="tx1"/>
                </a:solidFill>
                <a:effectLst/>
                <a:latin typeface="+mn-lt"/>
                <a:ea typeface="+mn-ea"/>
                <a:cs typeface="+mn-cs"/>
              </a:rPr>
              <a:t>Deconstruct the business strategies into a set of specific goals and objectives—the targets.</a:t>
            </a:r>
          </a:p>
          <a:p>
            <a:pPr lvl="0"/>
            <a:r>
              <a:rPr lang="en-US" sz="1200" kern="1200" dirty="0" smtClean="0">
                <a:solidFill>
                  <a:schemeClr val="tx1"/>
                </a:solidFill>
                <a:effectLst/>
                <a:latin typeface="+mn-lt"/>
                <a:ea typeface="+mn-ea"/>
                <a:cs typeface="+mn-cs"/>
              </a:rPr>
              <a:t>Identify the key performance indicators (KPIs) that will be used to measure progress toward each target.</a:t>
            </a:r>
          </a:p>
          <a:p>
            <a:pPr lvl="0"/>
            <a:r>
              <a:rPr lang="en-US" sz="1200" kern="1200" dirty="0" smtClean="0">
                <a:solidFill>
                  <a:schemeClr val="tx1"/>
                </a:solidFill>
                <a:effectLst/>
                <a:latin typeface="+mn-lt"/>
                <a:ea typeface="+mn-ea"/>
                <a:cs typeface="+mn-cs"/>
              </a:rPr>
              <a:t>Prioritize the list of KPIs.</a:t>
            </a:r>
          </a:p>
          <a:p>
            <a:pPr lvl="0"/>
            <a:r>
              <a:rPr lang="en-US" sz="1200" kern="1200" dirty="0" smtClean="0">
                <a:solidFill>
                  <a:schemeClr val="tx1"/>
                </a:solidFill>
                <a:effectLst/>
                <a:latin typeface="+mn-lt"/>
                <a:ea typeface="+mn-ea"/>
                <a:cs typeface="+mn-cs"/>
              </a:rPr>
              <a:t>Create a plan to achieve goals and objectives based on the priorities.</a:t>
            </a:r>
          </a:p>
          <a:p>
            <a:pPr lvl="0"/>
            <a:r>
              <a:rPr lang="en-US" sz="1200" kern="1200" dirty="0" smtClean="0">
                <a:solidFill>
                  <a:schemeClr val="tx1"/>
                </a:solidFill>
                <a:effectLst/>
                <a:latin typeface="+mn-lt"/>
                <a:ea typeface="+mn-ea"/>
                <a:cs typeface="+mn-cs"/>
              </a:rPr>
              <a:t>Estimate the costs needed to implement the BI plan.</a:t>
            </a:r>
          </a:p>
          <a:p>
            <a:pPr lvl="0"/>
            <a:r>
              <a:rPr lang="en-US" sz="1200" kern="1200" dirty="0" smtClean="0">
                <a:solidFill>
                  <a:schemeClr val="tx1"/>
                </a:solidFill>
                <a:effectLst/>
                <a:latin typeface="+mn-lt"/>
                <a:ea typeface="+mn-ea"/>
                <a:cs typeface="+mn-cs"/>
              </a:rPr>
              <a:t>Assess and update the priorities based on business results and changes in business strategy.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A business-driven development approach starts with a business strategy and work backward to identify data sources and the data that need to be acquired and analyzed.</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Drilling down into the data is going from highly consolidated or summarized figures into the detail numbers from which they were derived. Sometimes a summarized view of the data is all that is needed; however, drilling down into the data, from which the summary came, provides the ability to do more in-depth analyses.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Smart Devices Everywhere</a:t>
            </a:r>
            <a:r>
              <a:rPr lang="en-US" sz="1200" kern="1200" dirty="0" smtClean="0">
                <a:solidFill>
                  <a:schemeClr val="tx1"/>
                </a:solidFill>
                <a:effectLst/>
                <a:latin typeface="+mn-lt"/>
                <a:ea typeface="+mn-ea"/>
                <a:cs typeface="+mn-cs"/>
              </a:rPr>
              <a:t> creating demand for effortless 24/7 access to insights. </a:t>
            </a:r>
          </a:p>
          <a:p>
            <a:pPr lvl="0"/>
            <a:r>
              <a:rPr lang="en-US" sz="1200" b="1" kern="1200" dirty="0" smtClean="0">
                <a:solidFill>
                  <a:schemeClr val="tx1"/>
                </a:solidFill>
                <a:effectLst/>
                <a:latin typeface="+mn-lt"/>
                <a:ea typeface="+mn-ea"/>
                <a:cs typeface="+mn-cs"/>
              </a:rPr>
              <a:t>Data is Big Business</a:t>
            </a:r>
            <a:r>
              <a:rPr lang="en-US" sz="1200" kern="1200" dirty="0" smtClean="0">
                <a:solidFill>
                  <a:schemeClr val="tx1"/>
                </a:solidFill>
                <a:effectLst/>
                <a:latin typeface="+mn-lt"/>
                <a:ea typeface="+mn-ea"/>
                <a:cs typeface="+mn-cs"/>
              </a:rPr>
              <a:t> when they provide insight that supports decisions and action. </a:t>
            </a:r>
          </a:p>
          <a:p>
            <a:pPr lvl="0"/>
            <a:r>
              <a:rPr lang="en-US" sz="1200" b="1" kern="1200" dirty="0" smtClean="0">
                <a:solidFill>
                  <a:schemeClr val="tx1"/>
                </a:solidFill>
                <a:effectLst/>
                <a:latin typeface="+mn-lt"/>
                <a:ea typeface="+mn-ea"/>
                <a:cs typeface="+mn-cs"/>
              </a:rPr>
              <a:t>Advanced Bl and Analytics</a:t>
            </a:r>
            <a:r>
              <a:rPr lang="en-US" sz="1200" kern="1200" dirty="0" smtClean="0">
                <a:solidFill>
                  <a:schemeClr val="tx1"/>
                </a:solidFill>
                <a:effectLst/>
                <a:latin typeface="+mn-lt"/>
                <a:ea typeface="+mn-ea"/>
                <a:cs typeface="+mn-cs"/>
              </a:rPr>
              <a:t> help to ask questions that were previously unknown and unanswerable. </a:t>
            </a:r>
          </a:p>
          <a:p>
            <a:pPr lvl="0"/>
            <a:r>
              <a:rPr lang="en-US" sz="1200" b="1" kern="1200" dirty="0" smtClean="0">
                <a:solidFill>
                  <a:schemeClr val="tx1"/>
                </a:solidFill>
                <a:effectLst/>
                <a:latin typeface="+mn-lt"/>
                <a:ea typeface="+mn-ea"/>
                <a:cs typeface="+mn-cs"/>
              </a:rPr>
              <a:t>Cloud Enabled Bl and Analytics</a:t>
            </a:r>
            <a:r>
              <a:rPr lang="en-US" sz="1200" kern="1200" dirty="0" smtClean="0">
                <a:solidFill>
                  <a:schemeClr val="tx1"/>
                </a:solidFill>
                <a:effectLst/>
                <a:latin typeface="+mn-lt"/>
                <a:ea typeface="+mn-ea"/>
                <a:cs typeface="+mn-cs"/>
              </a:rPr>
              <a:t> are providing low-cost and flexible solutions.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8. </a:t>
            </a:r>
            <a:r>
              <a:rPr lang="en-US" sz="1200" kern="1200" dirty="0" smtClean="0">
                <a:solidFill>
                  <a:schemeClr val="tx1"/>
                </a:solidFill>
                <a:effectLst/>
                <a:latin typeface="+mn-lt"/>
                <a:ea typeface="+mn-ea"/>
                <a:cs typeface="+mn-cs"/>
              </a:rPr>
              <a:t>The ISs that helped CarMax include:</a:t>
            </a:r>
          </a:p>
          <a:p>
            <a:r>
              <a:rPr lang="en-US" sz="1200" kern="1200" dirty="0" smtClean="0">
                <a:solidFill>
                  <a:schemeClr val="tx1"/>
                </a:solidFill>
                <a:effectLst/>
                <a:latin typeface="+mn-lt"/>
                <a:ea typeface="+mn-ea"/>
                <a:cs typeface="+mn-cs"/>
              </a:rPr>
              <a:t>A proprietary IS that captures, analyzes, interprets, and distributes data about the cars CarMax sells and buys.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Data analytics applications that track every purchase; number of test drives and credit applications per car; color preference in every demographic and region.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Proprietary store technology that provides management with real-time data about every aspect of store operations, such as inventory management, pricing, vehicle transfers, wholesale auctions, and sales consultant productivity.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advanced inventory management system helps management anticipate future inventory needs and manage pricing.</a:t>
            </a:r>
          </a:p>
          <a:p>
            <a:endParaRPr lang="en-US" b="1" dirty="0"/>
          </a:p>
        </p:txBody>
      </p:sp>
      <p:sp>
        <p:nvSpPr>
          <p:cNvPr id="4" name="Slide Number Placeholder 3"/>
          <p:cNvSpPr>
            <a:spLocks noGrp="1"/>
          </p:cNvSpPr>
          <p:nvPr>
            <p:ph type="sldNum" sz="quarter" idx="10"/>
          </p:nvPr>
        </p:nvSpPr>
        <p:spPr/>
        <p:txBody>
          <a:bodyPr/>
          <a:lstStyle/>
          <a:p>
            <a:fld id="{CC495F43-F2E1-4725-BAB7-3409D22220AA}" type="slidenum">
              <a:rPr lang="en-US" smtClean="0"/>
              <a:t>43</a:t>
            </a:fld>
            <a:endParaRPr lang="en-US" dirty="0"/>
          </a:p>
        </p:txBody>
      </p:sp>
    </p:spTree>
    <p:extLst>
      <p:ext uri="{BB962C8B-B14F-4D97-AF65-F5344CB8AC3E}">
        <p14:creationId xmlns:p14="http://schemas.microsoft.com/office/powerpoint/2010/main" val="384021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Suggested Answers:</a:t>
            </a:r>
          </a:p>
          <a:p>
            <a:endParaRPr lang="en-US" b="1"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All organizations create and retain business records. A record is documentation of a business event, action, decision, or transaction. Examples are contracts, research and development, accounting source documents, memos, customer/client communications, hiring and promotion decisions, meeting minutes, social posts, texts, e-mails, website content, database records, and paper and electronic files. Business documents such as spreadsheets, e-mail messages, and word-processing documents are a type of records. Most records are kept in electronic format and maintained throughout their life cycle—from creation to final archiving or destruction by an electronic records management (ERM) system.</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Because senior management must ensure that their companies comply with legal and regulatory duties, managing electronic records (e-records) is a strategic issue for organizations in both the public and private sectors. The success of ERM depends greatly on a partnership of many key players, namely, senior management, users, records managers, archivists, administrators, and most importantly, IT personnel. Properly managed, records are strategic assets. Improperly managed or destroyed, they become liabilities.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Companies need to be prepared to respond to an audit, federal investigation, lawsuit, or any other legal action against them. Types of lawsuits against companies include patent violations, product safety negligence, theft of intellectual property, breach of contract, wrongful termination, harassment, discrimination, and many more.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Simply creating backups of records is not sufficient because the content would not be organized and indexed to retrieve them accurately and easily. The requirement to manage records—regardless of whether they are physical or digital—is not new. ERM systems consist of hardware and software that manage and archive electronic documents and image paper documents; then index and store them according to company policy. Properly managed, records are strategic assets. Improperly managed or destroyed, they become liabilities.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Departments or companies whose employees spend most of their day filing or retrieving documents or warehousing paper records can reduce costs significantly with ERM. These systems minimize the inefficiencies and frustration associated with managing paper documents and workflows. However, they do not create a paperless office as had been predicted.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ERM can help a business to become more efficient and productive by:</a:t>
            </a:r>
          </a:p>
          <a:p>
            <a:pPr lvl="0"/>
            <a:r>
              <a:rPr lang="en-US" sz="1200" kern="1200" dirty="0" smtClean="0">
                <a:solidFill>
                  <a:schemeClr val="tx1"/>
                </a:solidFill>
                <a:effectLst/>
                <a:latin typeface="+mn-lt"/>
                <a:ea typeface="+mn-ea"/>
                <a:cs typeface="+mn-cs"/>
              </a:rPr>
              <a:t>Enabling the company to access and use the content contained in documents.</a:t>
            </a:r>
          </a:p>
          <a:p>
            <a:pPr lvl="0"/>
            <a:r>
              <a:rPr lang="en-US" sz="1200" kern="1200" dirty="0" smtClean="0">
                <a:solidFill>
                  <a:schemeClr val="tx1"/>
                </a:solidFill>
                <a:effectLst/>
                <a:latin typeface="+mn-lt"/>
                <a:ea typeface="+mn-ea"/>
                <a:cs typeface="+mn-cs"/>
              </a:rPr>
              <a:t>Cutting labor costs by automating business processes.</a:t>
            </a:r>
          </a:p>
          <a:p>
            <a:pPr lvl="0"/>
            <a:r>
              <a:rPr lang="en-US" sz="1200" kern="1200" dirty="0" smtClean="0">
                <a:solidFill>
                  <a:schemeClr val="tx1"/>
                </a:solidFill>
                <a:effectLst/>
                <a:latin typeface="+mn-lt"/>
                <a:ea typeface="+mn-ea"/>
                <a:cs typeface="+mn-cs"/>
              </a:rPr>
              <a:t>Reducing the time and effort required to locate information the business needs to support decision making.</a:t>
            </a:r>
          </a:p>
          <a:p>
            <a:pPr lvl="0"/>
            <a:r>
              <a:rPr lang="en-US" sz="1200" kern="1200" dirty="0" smtClean="0">
                <a:solidFill>
                  <a:schemeClr val="tx1"/>
                </a:solidFill>
                <a:effectLst/>
                <a:latin typeface="+mn-lt"/>
                <a:ea typeface="+mn-ea"/>
                <a:cs typeface="+mn-cs"/>
              </a:rPr>
              <a:t>Improving the security of content, thereby reducing the risk of intellectual property theft.</a:t>
            </a:r>
          </a:p>
          <a:p>
            <a:pPr lvl="0"/>
            <a:r>
              <a:rPr lang="en-US" sz="1200" kern="1200" dirty="0" smtClean="0">
                <a:solidFill>
                  <a:schemeClr val="tx1"/>
                </a:solidFill>
                <a:effectLst/>
                <a:latin typeface="+mn-lt"/>
                <a:ea typeface="+mn-ea"/>
                <a:cs typeface="+mn-cs"/>
              </a:rPr>
              <a:t>Minimizing the costs associated with printing, storing, and searching for content.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workflows are digital, productivity increases, costs decrease, compliance obligations are easier to verify, and green computing becomes possible.</a:t>
            </a:r>
          </a:p>
          <a:p>
            <a:endParaRPr lang="en-US" b="1" dirty="0"/>
          </a:p>
        </p:txBody>
      </p:sp>
      <p:sp>
        <p:nvSpPr>
          <p:cNvPr id="4" name="Slide Number Placeholder 3"/>
          <p:cNvSpPr>
            <a:spLocks noGrp="1"/>
          </p:cNvSpPr>
          <p:nvPr>
            <p:ph type="sldNum" sz="quarter" idx="10"/>
          </p:nvPr>
        </p:nvSpPr>
        <p:spPr/>
        <p:txBody>
          <a:bodyPr/>
          <a:lstStyle/>
          <a:p>
            <a:fld id="{CC495F43-F2E1-4725-BAB7-3409D22220AA}" type="slidenum">
              <a:rPr lang="en-US" smtClean="0"/>
              <a:t>49</a:t>
            </a:fld>
            <a:endParaRPr lang="en-US" dirty="0"/>
          </a:p>
        </p:txBody>
      </p:sp>
    </p:spTree>
    <p:extLst>
      <p:ext uri="{BB962C8B-B14F-4D97-AF65-F5344CB8AC3E}">
        <p14:creationId xmlns:p14="http://schemas.microsoft.com/office/powerpoint/2010/main" val="45942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8" name="Rectangle 7"/>
          <p:cNvSpPr/>
          <p:nvPr userDrawn="1"/>
        </p:nvSpPr>
        <p:spPr>
          <a:xfrm>
            <a:off x="0" y="5562600"/>
            <a:ext cx="9144000" cy="45720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userDrawn="1"/>
        </p:nvSpPr>
        <p:spPr>
          <a:xfrm>
            <a:off x="0" y="0"/>
            <a:ext cx="9144000" cy="25908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innerShdw blurRad="63500" dist="50800" dir="54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105400" y="1447800"/>
            <a:ext cx="3733800" cy="838200"/>
          </a:xfrm>
        </p:spPr>
        <p:txBody>
          <a:bodyPr anchor="b">
            <a:noAutofit/>
          </a:bodyPr>
          <a:lstStyle>
            <a:lvl1pPr algn="l">
              <a:defRPr sz="3600" b="1" baseline="0">
                <a:solidFill>
                  <a:schemeClr val="accent4">
                    <a:lumMod val="75000"/>
                  </a:schemeClr>
                </a:solidFill>
              </a:defRPr>
            </a:lvl1pPr>
          </a:lstStyle>
          <a:p>
            <a:r>
              <a:rPr lang="en-US" dirty="0" smtClean="0"/>
              <a:t>Chapter number</a:t>
            </a:r>
            <a:endParaRPr lang="en-US" dirty="0"/>
          </a:p>
        </p:txBody>
      </p:sp>
      <p:sp>
        <p:nvSpPr>
          <p:cNvPr id="3" name="Subtitle 2"/>
          <p:cNvSpPr>
            <a:spLocks noGrp="1"/>
          </p:cNvSpPr>
          <p:nvPr>
            <p:ph type="subTitle" idx="1" hasCustomPrompt="1"/>
          </p:nvPr>
        </p:nvSpPr>
        <p:spPr>
          <a:xfrm>
            <a:off x="5181600" y="3048000"/>
            <a:ext cx="3657600" cy="1981200"/>
          </a:xfrm>
        </p:spPr>
        <p:txBody>
          <a:bodyPr anchor="ct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Chapter title</a:t>
            </a:r>
            <a:endParaRPr lang="en-US" dirty="0"/>
          </a:p>
        </p:txBody>
      </p:sp>
      <p:sp>
        <p:nvSpPr>
          <p:cNvPr id="9" name="TextBox 8"/>
          <p:cNvSpPr txBox="1"/>
          <p:nvPr userDrawn="1"/>
        </p:nvSpPr>
        <p:spPr>
          <a:xfrm>
            <a:off x="5029200" y="5635823"/>
            <a:ext cx="4114800" cy="276999"/>
          </a:xfrm>
          <a:prstGeom prst="rect">
            <a:avLst/>
          </a:prstGeom>
          <a:noFill/>
        </p:spPr>
        <p:txBody>
          <a:bodyPr wrap="square" rtlCol="0">
            <a:spAutoFit/>
          </a:bodyPr>
          <a:lstStyle/>
          <a:p>
            <a:pPr algn="ctr"/>
            <a:r>
              <a:rPr lang="en-US" sz="1200" b="1" dirty="0" smtClean="0">
                <a:solidFill>
                  <a:schemeClr val="accent4">
                    <a:lumMod val="50000"/>
                  </a:schemeClr>
                </a:solidFill>
              </a:rPr>
              <a:t>Prepared by Dr. Derek  Sedlack, South University</a:t>
            </a:r>
            <a:endParaRPr lang="en-US" sz="1200" b="1" dirty="0">
              <a:solidFill>
                <a:schemeClr val="accent4">
                  <a:lumMod val="50000"/>
                </a:scheme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4657725" cy="602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4571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ection 2">
    <p:spTree>
      <p:nvGrpSpPr>
        <p:cNvPr id="1" name=""/>
        <p:cNvGrpSpPr/>
        <p:nvPr/>
      </p:nvGrpSpPr>
      <p:grpSpPr>
        <a:xfrm>
          <a:off x="0" y="0"/>
          <a:ext cx="0" cy="0"/>
          <a:chOff x="0" y="0"/>
          <a:chExt cx="0" cy="0"/>
        </a:xfrm>
      </p:grpSpPr>
      <p:sp>
        <p:nvSpPr>
          <p:cNvPr id="13" name="Rectangle 12"/>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511296"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0"/>
            <a:ext cx="3508248"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B16D92-55B8-4942-821A-D71B5E2C987B}" type="slidenum">
              <a:rPr lang="en-US" smtClean="0"/>
              <a:t>‹#›</a:t>
            </a:fld>
            <a:endParaRPr lang="en-US" dirty="0"/>
          </a:p>
        </p:txBody>
      </p:sp>
      <p:sp>
        <p:nvSpPr>
          <p:cNvPr id="8"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9"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cxnSp>
        <p:nvCxnSpPr>
          <p:cNvPr id="14" name="Straight Connector 13"/>
          <p:cNvCxnSpPr/>
          <p:nvPr userDrawn="1"/>
        </p:nvCxnSpPr>
        <p:spPr>
          <a:xfrm>
            <a:off x="609600" y="1447800"/>
            <a:ext cx="85344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421048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Section 3">
    <p:spTree>
      <p:nvGrpSpPr>
        <p:cNvPr id="1" name=""/>
        <p:cNvGrpSpPr/>
        <p:nvPr/>
      </p:nvGrpSpPr>
      <p:grpSpPr>
        <a:xfrm>
          <a:off x="0" y="0"/>
          <a:ext cx="0" cy="0"/>
          <a:chOff x="0" y="0"/>
          <a:chExt cx="0" cy="0"/>
        </a:xfrm>
      </p:grpSpPr>
      <p:sp>
        <p:nvSpPr>
          <p:cNvPr id="13" name="Rectangle 12"/>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511296"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0"/>
            <a:ext cx="3508248"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B16D92-55B8-4942-821A-D71B5E2C987B}" type="slidenum">
              <a:rPr lang="en-US" smtClean="0"/>
              <a:t>‹#›</a:t>
            </a:fld>
            <a:endParaRPr lang="en-US" dirty="0"/>
          </a:p>
        </p:txBody>
      </p:sp>
      <p:sp>
        <p:nvSpPr>
          <p:cNvPr id="8"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9"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0"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cxnSp>
        <p:nvCxnSpPr>
          <p:cNvPr id="14" name="Straight Connector 13"/>
          <p:cNvCxnSpPr/>
          <p:nvPr userDrawn="1"/>
        </p:nvCxnSpPr>
        <p:spPr>
          <a:xfrm>
            <a:off x="914400" y="14478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65815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Section 4">
    <p:spTree>
      <p:nvGrpSpPr>
        <p:cNvPr id="1" name=""/>
        <p:cNvGrpSpPr/>
        <p:nvPr/>
      </p:nvGrpSpPr>
      <p:grpSpPr>
        <a:xfrm>
          <a:off x="0" y="0"/>
          <a:ext cx="0" cy="0"/>
          <a:chOff x="0" y="0"/>
          <a:chExt cx="0" cy="0"/>
        </a:xfrm>
      </p:grpSpPr>
      <p:sp>
        <p:nvSpPr>
          <p:cNvPr id="13" name="Rectangle 12"/>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511296"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0"/>
            <a:ext cx="3508248"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B16D92-55B8-4942-821A-D71B5E2C987B}" type="slidenum">
              <a:rPr lang="en-US" smtClean="0"/>
              <a:t>‹#›</a:t>
            </a:fld>
            <a:endParaRPr lang="en-US" dirty="0"/>
          </a:p>
        </p:txBody>
      </p:sp>
      <p:sp>
        <p:nvSpPr>
          <p:cNvPr id="8"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9"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0"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1"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cxnSp>
        <p:nvCxnSpPr>
          <p:cNvPr id="14" name="Straight Connector 13"/>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275760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ection 5">
    <p:spTree>
      <p:nvGrpSpPr>
        <p:cNvPr id="1" name=""/>
        <p:cNvGrpSpPr/>
        <p:nvPr/>
      </p:nvGrpSpPr>
      <p:grpSpPr>
        <a:xfrm>
          <a:off x="0" y="0"/>
          <a:ext cx="0" cy="0"/>
          <a:chOff x="0" y="0"/>
          <a:chExt cx="0" cy="0"/>
        </a:xfrm>
      </p:grpSpPr>
      <p:sp>
        <p:nvSpPr>
          <p:cNvPr id="13" name="Rectangle 12"/>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511296"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0"/>
            <a:ext cx="3508248"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B16D92-55B8-4942-821A-D71B5E2C987B}" type="slidenum">
              <a:rPr lang="en-US" smtClean="0"/>
              <a:t>‹#›</a:t>
            </a:fld>
            <a:endParaRPr lang="en-US" dirty="0"/>
          </a:p>
        </p:txBody>
      </p:sp>
      <p:sp>
        <p:nvSpPr>
          <p:cNvPr id="8"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9"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0"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1"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12" name="Text Placeholder 41"/>
          <p:cNvSpPr>
            <a:spLocks noGrp="1"/>
          </p:cNvSpPr>
          <p:nvPr>
            <p:ph type="body" sz="quarter" idx="17" hasCustomPrompt="1"/>
          </p:nvPr>
        </p:nvSpPr>
        <p:spPr>
          <a:xfrm>
            <a:off x="1219200" y="1447800"/>
            <a:ext cx="304800" cy="5435600"/>
          </a:xfrm>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5</a:t>
            </a:r>
          </a:p>
        </p:txBody>
      </p:sp>
      <p:cxnSp>
        <p:nvCxnSpPr>
          <p:cNvPr id="14" name="Straight Connector 13"/>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285058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Sec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4104"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8425"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B16D92-55B8-4942-821A-D71B5E2C987B}" type="slidenum">
              <a:rPr lang="en-US" smtClean="0"/>
              <a:t>‹#›</a:t>
            </a:fld>
            <a:endParaRPr lang="en-US" dirty="0"/>
          </a:p>
        </p:txBody>
      </p:sp>
      <p:sp>
        <p:nvSpPr>
          <p:cNvPr id="10" name="Rectangle 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cxnSp>
        <p:nvCxnSpPr>
          <p:cNvPr id="16" name="Straight Connector 15"/>
          <p:cNvCxnSpPr/>
          <p:nvPr userDrawn="1"/>
        </p:nvCxnSpPr>
        <p:spPr>
          <a:xfrm>
            <a:off x="304800" y="1447800"/>
            <a:ext cx="88392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287623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Sec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4104"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8425"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B16D92-55B8-4942-821A-D71B5E2C987B}" type="slidenum">
              <a:rPr lang="en-US" smtClean="0"/>
              <a:t>‹#›</a:t>
            </a:fld>
            <a:endParaRPr lang="en-US" dirty="0"/>
          </a:p>
        </p:txBody>
      </p:sp>
      <p:sp>
        <p:nvSpPr>
          <p:cNvPr id="10" name="Rectangle 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12"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cxnSp>
        <p:nvCxnSpPr>
          <p:cNvPr id="16" name="Straight Connector 15"/>
          <p:cNvCxnSpPr/>
          <p:nvPr userDrawn="1"/>
        </p:nvCxnSpPr>
        <p:spPr>
          <a:xfrm>
            <a:off x="609600" y="1447800"/>
            <a:ext cx="8534400"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53232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ectio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4104"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8425"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B16D92-55B8-4942-821A-D71B5E2C987B}" type="slidenum">
              <a:rPr lang="en-US" smtClean="0"/>
              <a:t>‹#›</a:t>
            </a:fld>
            <a:endParaRPr lang="en-US" dirty="0"/>
          </a:p>
        </p:txBody>
      </p:sp>
      <p:sp>
        <p:nvSpPr>
          <p:cNvPr id="10" name="Rectangle 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12"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3"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cxnSp>
        <p:nvCxnSpPr>
          <p:cNvPr id="16" name="Straight Connector 15"/>
          <p:cNvCxnSpPr/>
          <p:nvPr userDrawn="1"/>
        </p:nvCxnSpPr>
        <p:spPr>
          <a:xfrm>
            <a:off x="914400" y="14478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257165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ection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4104"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8425"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B16D92-55B8-4942-821A-D71B5E2C987B}" type="slidenum">
              <a:rPr lang="en-US" smtClean="0"/>
              <a:t>‹#›</a:t>
            </a:fld>
            <a:endParaRPr lang="en-US" dirty="0"/>
          </a:p>
        </p:txBody>
      </p:sp>
      <p:sp>
        <p:nvSpPr>
          <p:cNvPr id="10" name="Rectangle 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12"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3"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4"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cxnSp>
        <p:nvCxnSpPr>
          <p:cNvPr id="16" name="Straight Connector 15"/>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4034446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Section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4104"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8425" y="2174875"/>
            <a:ext cx="3511296" cy="3951288"/>
          </a:xfrm>
        </p:spPr>
        <p:txBody>
          <a:bodyPr>
            <a:normAutofit/>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B16D92-55B8-4942-821A-D71B5E2C987B}" type="slidenum">
              <a:rPr lang="en-US" smtClean="0"/>
              <a:t>‹#›</a:t>
            </a:fld>
            <a:endParaRPr lang="en-US" dirty="0"/>
          </a:p>
        </p:txBody>
      </p:sp>
      <p:sp>
        <p:nvSpPr>
          <p:cNvPr id="10" name="Rectangle 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12"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13"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4"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15" name="Text Placeholder 41"/>
          <p:cNvSpPr>
            <a:spLocks noGrp="1"/>
          </p:cNvSpPr>
          <p:nvPr>
            <p:ph type="body" sz="quarter" idx="17" hasCustomPrompt="1"/>
          </p:nvPr>
        </p:nvSpPr>
        <p:spPr>
          <a:xfrm>
            <a:off x="1219200" y="1447800"/>
            <a:ext cx="304800" cy="5435600"/>
          </a:xfrm>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5</a:t>
            </a:r>
          </a:p>
        </p:txBody>
      </p:sp>
      <p:cxnSp>
        <p:nvCxnSpPr>
          <p:cNvPr id="16" name="Straight Connector 15"/>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22179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Sec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B16D92-55B8-4942-821A-D71B5E2C987B}" type="slidenum">
              <a:rPr lang="en-US" smtClean="0"/>
              <a:t>‹#›</a:t>
            </a:fld>
            <a:endParaRPr lang="en-US" dirty="0"/>
          </a:p>
        </p:txBody>
      </p:sp>
      <p:sp>
        <p:nvSpPr>
          <p:cNvPr id="6" name="Rectangle 5"/>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cxnSp>
        <p:nvCxnSpPr>
          <p:cNvPr id="12" name="Straight Connector 11"/>
          <p:cNvCxnSpPr/>
          <p:nvPr userDrawn="1"/>
        </p:nvCxnSpPr>
        <p:spPr>
          <a:xfrm>
            <a:off x="304800" y="1447800"/>
            <a:ext cx="88392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272198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7" name="TextBox 6"/>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
        <p:nvSpPr>
          <p:cNvPr id="11" name="Rectangle 10"/>
          <p:cNvSpPr/>
          <p:nvPr userDrawn="1"/>
        </p:nvSpPr>
        <p:spPr>
          <a:xfrm>
            <a:off x="0" y="0"/>
            <a:ext cx="9144000" cy="1447800"/>
          </a:xfrm>
          <a:prstGeom prst="rect">
            <a:avLst/>
          </a:prstGeom>
          <a:gradFill flip="none" rotWithShape="1">
            <a:gsLst>
              <a:gs pos="18000">
                <a:srgbClr val="5B7CC6"/>
              </a:gs>
              <a:gs pos="81000">
                <a:srgbClr val="002463"/>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14478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p:cNvSpPr txBox="1"/>
          <p:nvPr userDrawn="1"/>
        </p:nvSpPr>
        <p:spPr>
          <a:xfrm>
            <a:off x="381000" y="616803"/>
            <a:ext cx="8305800" cy="830997"/>
          </a:xfrm>
          <a:prstGeom prst="rect">
            <a:avLst/>
          </a:prstGeom>
          <a:noFill/>
        </p:spPr>
        <p:txBody>
          <a:bodyPr wrap="square" rtlCol="0" anchor="b">
            <a:spAutoFit/>
          </a:bodyPr>
          <a:lstStyle/>
          <a:p>
            <a:pPr algn="ctr"/>
            <a:r>
              <a:rPr lang="en-US" sz="4800" dirty="0" smtClean="0">
                <a:solidFill>
                  <a:schemeClr val="bg1"/>
                </a:solidFill>
              </a:rPr>
              <a:t>Learning Objectives</a:t>
            </a:r>
          </a:p>
        </p:txBody>
      </p:sp>
      <p:sp>
        <p:nvSpPr>
          <p:cNvPr id="18" name="SmartArt Placeholder 17"/>
          <p:cNvSpPr>
            <a:spLocks noGrp="1"/>
          </p:cNvSpPr>
          <p:nvPr>
            <p:ph type="dgm" sz="quarter" idx="13"/>
          </p:nvPr>
        </p:nvSpPr>
        <p:spPr>
          <a:xfrm>
            <a:off x="838200" y="1600200"/>
            <a:ext cx="7315200" cy="4572000"/>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35026423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ec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B16D92-55B8-4942-821A-D71B5E2C987B}" type="slidenum">
              <a:rPr lang="en-US" smtClean="0"/>
              <a:t>‹#›</a:t>
            </a:fld>
            <a:endParaRPr lang="en-US" dirty="0"/>
          </a:p>
        </p:txBody>
      </p:sp>
      <p:sp>
        <p:nvSpPr>
          <p:cNvPr id="6" name="Rectangle 5"/>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cxnSp>
        <p:nvCxnSpPr>
          <p:cNvPr id="12" name="Straight Connector 11"/>
          <p:cNvCxnSpPr/>
          <p:nvPr userDrawn="1"/>
        </p:nvCxnSpPr>
        <p:spPr>
          <a:xfrm>
            <a:off x="609600" y="1447800"/>
            <a:ext cx="85344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068753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Sectio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B16D92-55B8-4942-821A-D71B5E2C987B}" type="slidenum">
              <a:rPr lang="en-US" smtClean="0"/>
              <a:t>‹#›</a:t>
            </a:fld>
            <a:endParaRPr lang="en-US" dirty="0"/>
          </a:p>
        </p:txBody>
      </p:sp>
      <p:sp>
        <p:nvSpPr>
          <p:cNvPr id="6" name="Rectangle 5"/>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9"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cxnSp>
        <p:nvCxnSpPr>
          <p:cNvPr id="12" name="Straight Connector 11"/>
          <p:cNvCxnSpPr/>
          <p:nvPr userDrawn="1"/>
        </p:nvCxnSpPr>
        <p:spPr>
          <a:xfrm>
            <a:off x="914400" y="14478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1263175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Section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B16D92-55B8-4942-821A-D71B5E2C987B}" type="slidenum">
              <a:rPr lang="en-US" smtClean="0"/>
              <a:t>‹#›</a:t>
            </a:fld>
            <a:endParaRPr lang="en-US" dirty="0"/>
          </a:p>
        </p:txBody>
      </p:sp>
      <p:sp>
        <p:nvSpPr>
          <p:cNvPr id="6" name="Rectangle 5"/>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9"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0"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cxnSp>
        <p:nvCxnSpPr>
          <p:cNvPr id="12" name="Straight Connector 11"/>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27209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Section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B16D92-55B8-4942-821A-D71B5E2C987B}" type="slidenum">
              <a:rPr lang="en-US" smtClean="0"/>
              <a:t>‹#›</a:t>
            </a:fld>
            <a:endParaRPr lang="en-US" dirty="0"/>
          </a:p>
        </p:txBody>
      </p:sp>
      <p:sp>
        <p:nvSpPr>
          <p:cNvPr id="6" name="Rectangle 5"/>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9"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0"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11" name="Text Placeholder 41"/>
          <p:cNvSpPr>
            <a:spLocks noGrp="1"/>
          </p:cNvSpPr>
          <p:nvPr>
            <p:ph type="body" sz="quarter" idx="17" hasCustomPrompt="1"/>
          </p:nvPr>
        </p:nvSpPr>
        <p:spPr>
          <a:xfrm>
            <a:off x="1219200" y="1447800"/>
            <a:ext cx="304800" cy="5435600"/>
          </a:xfrm>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5</a:t>
            </a:r>
          </a:p>
        </p:txBody>
      </p:sp>
      <p:cxnSp>
        <p:nvCxnSpPr>
          <p:cNvPr id="12" name="Straight Connector 11"/>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914205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ection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16D92-55B8-4942-821A-D71B5E2C987B}" type="slidenum">
              <a:rPr lang="en-US" smtClean="0"/>
              <a:t>‹#›</a:t>
            </a:fld>
            <a:endParaRPr lang="en-US" dirty="0"/>
          </a:p>
        </p:txBody>
      </p:sp>
      <p:sp>
        <p:nvSpPr>
          <p:cNvPr id="6"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Box 7"/>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583739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ection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16D92-55B8-4942-821A-D71B5E2C987B}" type="slidenum">
              <a:rPr lang="en-US" smtClean="0"/>
              <a:t>‹#›</a:t>
            </a:fld>
            <a:endParaRPr lang="en-US" dirty="0"/>
          </a:p>
        </p:txBody>
      </p:sp>
      <p:sp>
        <p:nvSpPr>
          <p:cNvPr id="6"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7"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9" name="TextBox 8"/>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57495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ection 3">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16D92-55B8-4942-821A-D71B5E2C987B}" type="slidenum">
              <a:rPr lang="en-US" smtClean="0"/>
              <a:t>‹#›</a:t>
            </a:fld>
            <a:endParaRPr lang="en-US" dirty="0"/>
          </a:p>
        </p:txBody>
      </p:sp>
      <p:sp>
        <p:nvSpPr>
          <p:cNvPr id="6"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7"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8"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10" name="TextBox 9"/>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342614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ection 4">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16D92-55B8-4942-821A-D71B5E2C987B}" type="slidenum">
              <a:rPr lang="en-US" smtClean="0"/>
              <a:t>‹#›</a:t>
            </a:fld>
            <a:endParaRPr lang="en-US" dirty="0"/>
          </a:p>
        </p:txBody>
      </p:sp>
      <p:sp>
        <p:nvSpPr>
          <p:cNvPr id="6"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7"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8"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9"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11" name="TextBox 10"/>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4124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ection 5">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16D92-55B8-4942-821A-D71B5E2C987B}" type="slidenum">
              <a:rPr lang="en-US" smtClean="0"/>
              <a:t>‹#›</a:t>
            </a:fld>
            <a:endParaRPr lang="en-US" dirty="0"/>
          </a:p>
        </p:txBody>
      </p:sp>
      <p:sp>
        <p:nvSpPr>
          <p:cNvPr id="6"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7"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8"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9"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10" name="Text Placeholder 41"/>
          <p:cNvSpPr>
            <a:spLocks noGrp="1"/>
          </p:cNvSpPr>
          <p:nvPr>
            <p:ph type="body" sz="quarter" idx="17" hasCustomPrompt="1"/>
          </p:nvPr>
        </p:nvSpPr>
        <p:spPr>
          <a:xfrm>
            <a:off x="1219200" y="1447800"/>
            <a:ext cx="304800" cy="5435600"/>
          </a:xfrm>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5</a:t>
            </a:r>
          </a:p>
        </p:txBody>
      </p:sp>
      <p:sp>
        <p:nvSpPr>
          <p:cNvPr id="12" name="TextBox 11"/>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301483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ass Activit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7" name="TextBox 6"/>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
        <p:nvSpPr>
          <p:cNvPr id="11" name="Rectangle 10"/>
          <p:cNvSpPr/>
          <p:nvPr userDrawn="1"/>
        </p:nvSpPr>
        <p:spPr>
          <a:xfrm>
            <a:off x="0" y="0"/>
            <a:ext cx="9144000" cy="1447800"/>
          </a:xfrm>
          <a:prstGeom prst="rect">
            <a:avLst/>
          </a:prstGeom>
          <a:gradFill flip="none" rotWithShape="1">
            <a:gsLst>
              <a:gs pos="18000">
                <a:srgbClr val="5B7CC6"/>
              </a:gs>
              <a:gs pos="81000">
                <a:srgbClr val="002463"/>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14478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itle 1"/>
          <p:cNvSpPr>
            <a:spLocks noGrp="1"/>
          </p:cNvSpPr>
          <p:nvPr>
            <p:ph type="title" hasCustomPrompt="1"/>
          </p:nvPr>
        </p:nvSpPr>
        <p:spPr>
          <a:xfrm>
            <a:off x="838200" y="274638"/>
            <a:ext cx="7315200" cy="1143000"/>
          </a:xfrm>
        </p:spPr>
        <p:txBody>
          <a:bodyPr/>
          <a:lstStyle>
            <a:lvl1pPr algn="ctr">
              <a:defRPr>
                <a:solidFill>
                  <a:schemeClr val="bg1"/>
                </a:solidFill>
              </a:defRPr>
            </a:lvl1pPr>
          </a:lstStyle>
          <a:p>
            <a:r>
              <a:rPr lang="en-US" dirty="0" smtClean="0"/>
              <a:t>Enter Activity Name</a:t>
            </a:r>
            <a:endParaRPr lang="en-US" dirty="0"/>
          </a:p>
        </p:txBody>
      </p:sp>
      <p:sp>
        <p:nvSpPr>
          <p:cNvPr id="3" name="Text Placeholder 2"/>
          <p:cNvSpPr>
            <a:spLocks noGrp="1"/>
          </p:cNvSpPr>
          <p:nvPr>
            <p:ph type="body" sz="quarter" idx="13"/>
          </p:nvPr>
        </p:nvSpPr>
        <p:spPr>
          <a:xfrm>
            <a:off x="838200" y="1676400"/>
            <a:ext cx="7315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367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Section 1">
    <p:spTree>
      <p:nvGrpSpPr>
        <p:cNvPr id="1" name=""/>
        <p:cNvGrpSpPr/>
        <p:nvPr/>
      </p:nvGrpSpPr>
      <p:grpSpPr>
        <a:xfrm>
          <a:off x="0" y="0"/>
          <a:ext cx="0" cy="0"/>
          <a:chOff x="0" y="0"/>
          <a:chExt cx="0" cy="0"/>
        </a:xfrm>
      </p:grpSpPr>
      <p:cxnSp>
        <p:nvCxnSpPr>
          <p:cNvPr id="48" name="Straight Connector 47"/>
          <p:cNvCxnSpPr/>
          <p:nvPr userDrawn="1"/>
        </p:nvCxnSpPr>
        <p:spPr>
          <a:xfrm>
            <a:off x="228600" y="1447800"/>
            <a:ext cx="8915400" cy="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tangle 4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Enter Section Name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42"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8" name="TextBox 7"/>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543843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Section 2">
    <p:spTree>
      <p:nvGrpSpPr>
        <p:cNvPr id="1" name=""/>
        <p:cNvGrpSpPr/>
        <p:nvPr/>
      </p:nvGrpSpPr>
      <p:grpSpPr>
        <a:xfrm>
          <a:off x="0" y="0"/>
          <a:ext cx="0" cy="0"/>
          <a:chOff x="0" y="0"/>
          <a:chExt cx="0" cy="0"/>
        </a:xfrm>
      </p:grpSpPr>
      <p:sp>
        <p:nvSpPr>
          <p:cNvPr id="50" name="Rectangle 4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Enter Section Name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42"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43"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cxnSp>
        <p:nvCxnSpPr>
          <p:cNvPr id="48" name="Straight Connector 47"/>
          <p:cNvCxnSpPr/>
          <p:nvPr userDrawn="1"/>
        </p:nvCxnSpPr>
        <p:spPr>
          <a:xfrm>
            <a:off x="609600" y="1447800"/>
            <a:ext cx="85344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1173085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Section 3">
    <p:spTree>
      <p:nvGrpSpPr>
        <p:cNvPr id="1" name=""/>
        <p:cNvGrpSpPr/>
        <p:nvPr/>
      </p:nvGrpSpPr>
      <p:grpSpPr>
        <a:xfrm>
          <a:off x="0" y="0"/>
          <a:ext cx="0" cy="0"/>
          <a:chOff x="0" y="0"/>
          <a:chExt cx="0" cy="0"/>
        </a:xfrm>
      </p:grpSpPr>
      <p:sp>
        <p:nvSpPr>
          <p:cNvPr id="50" name="Rectangle 4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Enter Section Name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42"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43"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44"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cxnSp>
        <p:nvCxnSpPr>
          <p:cNvPr id="48" name="Straight Connector 47"/>
          <p:cNvCxnSpPr/>
          <p:nvPr userDrawn="1"/>
        </p:nvCxnSpPr>
        <p:spPr>
          <a:xfrm>
            <a:off x="914400" y="14478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138001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Section 4">
    <p:spTree>
      <p:nvGrpSpPr>
        <p:cNvPr id="1" name=""/>
        <p:cNvGrpSpPr/>
        <p:nvPr/>
      </p:nvGrpSpPr>
      <p:grpSpPr>
        <a:xfrm>
          <a:off x="0" y="0"/>
          <a:ext cx="0" cy="0"/>
          <a:chOff x="0" y="0"/>
          <a:chExt cx="0" cy="0"/>
        </a:xfrm>
      </p:grpSpPr>
      <p:sp>
        <p:nvSpPr>
          <p:cNvPr id="50" name="Rectangle 4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Enter Section Name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42"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43"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44"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45"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cxnSp>
        <p:nvCxnSpPr>
          <p:cNvPr id="48" name="Straight Connector 47"/>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1394841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Section 5 ">
    <p:spTree>
      <p:nvGrpSpPr>
        <p:cNvPr id="1" name=""/>
        <p:cNvGrpSpPr/>
        <p:nvPr/>
      </p:nvGrpSpPr>
      <p:grpSpPr>
        <a:xfrm>
          <a:off x="0" y="0"/>
          <a:ext cx="0" cy="0"/>
          <a:chOff x="0" y="0"/>
          <a:chExt cx="0" cy="0"/>
        </a:xfrm>
      </p:grpSpPr>
      <p:sp>
        <p:nvSpPr>
          <p:cNvPr id="50" name="Rectangle 49"/>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Enter Section Name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8B16D92-55B8-4942-821A-D71B5E2C987B}" type="slidenum">
              <a:rPr lang="en-US" smtClean="0"/>
              <a:t>‹#›</a:t>
            </a:fld>
            <a:endParaRPr lang="en-US" dirty="0"/>
          </a:p>
        </p:txBody>
      </p:sp>
      <p:sp>
        <p:nvSpPr>
          <p:cNvPr id="42"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sp>
        <p:nvSpPr>
          <p:cNvPr id="43" name="Text Placeholder 41"/>
          <p:cNvSpPr>
            <a:spLocks noGrp="1"/>
          </p:cNvSpPr>
          <p:nvPr>
            <p:ph type="body" sz="quarter" idx="14" hasCustomPrompt="1"/>
          </p:nvPr>
        </p:nvSpPr>
        <p:spPr>
          <a:xfrm>
            <a:off x="304800" y="304800"/>
            <a:ext cx="304800" cy="6553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2</a:t>
            </a:r>
          </a:p>
        </p:txBody>
      </p:sp>
      <p:sp>
        <p:nvSpPr>
          <p:cNvPr id="44" name="Text Placeholder 41"/>
          <p:cNvSpPr>
            <a:spLocks noGrp="1"/>
          </p:cNvSpPr>
          <p:nvPr>
            <p:ph type="body" sz="quarter" idx="15" hasCustomPrompt="1"/>
          </p:nvPr>
        </p:nvSpPr>
        <p:spPr>
          <a:xfrm>
            <a:off x="609600" y="685800"/>
            <a:ext cx="304800" cy="6172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3</a:t>
            </a:r>
          </a:p>
        </p:txBody>
      </p:sp>
      <p:sp>
        <p:nvSpPr>
          <p:cNvPr id="45" name="Text Placeholder 41"/>
          <p:cNvSpPr>
            <a:spLocks noGrp="1"/>
          </p:cNvSpPr>
          <p:nvPr>
            <p:ph type="body" sz="quarter" idx="16" hasCustomPrompt="1"/>
          </p:nvPr>
        </p:nvSpPr>
        <p:spPr>
          <a:xfrm>
            <a:off x="914400" y="1066800"/>
            <a:ext cx="304800" cy="57912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4</a:t>
            </a:r>
          </a:p>
        </p:txBody>
      </p:sp>
      <p:sp>
        <p:nvSpPr>
          <p:cNvPr id="46" name="Text Placeholder 41"/>
          <p:cNvSpPr>
            <a:spLocks noGrp="1"/>
          </p:cNvSpPr>
          <p:nvPr>
            <p:ph type="body" sz="quarter" idx="17" hasCustomPrompt="1"/>
          </p:nvPr>
        </p:nvSpPr>
        <p:spPr>
          <a:xfrm>
            <a:off x="1219200" y="1447800"/>
            <a:ext cx="304800" cy="5435600"/>
          </a:xfrm>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5</a:t>
            </a:r>
          </a:p>
        </p:txBody>
      </p:sp>
      <p:cxnSp>
        <p:nvCxnSpPr>
          <p:cNvPr id="48" name="Straight Connector 47"/>
          <p:cNvCxnSpPr/>
          <p:nvPr userDrawn="1"/>
        </p:nvCxnSpPr>
        <p:spPr>
          <a:xfrm>
            <a:off x="1219200" y="1447800"/>
            <a:ext cx="79248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7023458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ection 1">
    <p:spTree>
      <p:nvGrpSpPr>
        <p:cNvPr id="1" name=""/>
        <p:cNvGrpSpPr/>
        <p:nvPr/>
      </p:nvGrpSpPr>
      <p:grpSpPr>
        <a:xfrm>
          <a:off x="0" y="0"/>
          <a:ext cx="0" cy="0"/>
          <a:chOff x="0" y="0"/>
          <a:chExt cx="0" cy="0"/>
        </a:xfrm>
      </p:grpSpPr>
      <p:sp>
        <p:nvSpPr>
          <p:cNvPr id="13" name="Rectangle 12"/>
          <p:cNvSpPr/>
          <p:nvPr userDrawn="1"/>
        </p:nvSpPr>
        <p:spPr>
          <a:xfrm>
            <a:off x="0" y="0"/>
            <a:ext cx="9144000" cy="1447800"/>
          </a:xfrm>
          <a:prstGeom prst="rect">
            <a:avLst/>
          </a:prstGeom>
          <a:solidFill>
            <a:srgbClr val="0070C0">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511296"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0"/>
            <a:ext cx="3508248" cy="4525963"/>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B16D92-55B8-4942-821A-D71B5E2C987B}" type="slidenum">
              <a:rPr lang="en-US" smtClean="0"/>
              <a:t>‹#›</a:t>
            </a:fld>
            <a:endParaRPr lang="en-US" dirty="0"/>
          </a:p>
        </p:txBody>
      </p:sp>
      <p:sp>
        <p:nvSpPr>
          <p:cNvPr id="8" name="Text Placeholder 41"/>
          <p:cNvSpPr>
            <a:spLocks noGrp="1"/>
          </p:cNvSpPr>
          <p:nvPr>
            <p:ph type="body" sz="quarter" idx="13" hasCustomPrompt="1"/>
          </p:nvPr>
        </p:nvSpPr>
        <p:spPr>
          <a:xfrm>
            <a:off x="0" y="0"/>
            <a:ext cx="304800"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vert270" anchor="ctr">
            <a:noAutofit/>
          </a:bodyPr>
          <a:lstStyle>
            <a:lvl1pPr marL="0" indent="0" algn="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1</a:t>
            </a:r>
          </a:p>
        </p:txBody>
      </p:sp>
      <p:cxnSp>
        <p:nvCxnSpPr>
          <p:cNvPr id="14" name="Straight Connector 13"/>
          <p:cNvCxnSpPr/>
          <p:nvPr userDrawn="1"/>
        </p:nvCxnSpPr>
        <p:spPr>
          <a:xfrm>
            <a:off x="304800" y="1447800"/>
            <a:ext cx="88392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a:spLocks noChangeArrowheads="1"/>
          </p:cNvSpPr>
          <p:nvPr userDrawn="1"/>
        </p:nvSpPr>
        <p:spPr bwMode="auto">
          <a:xfrm>
            <a:off x="0" y="65532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2"/>
                </a:solidFill>
                <a:latin typeface="Arial" charset="0"/>
                <a:ea typeface="+mn-ea"/>
                <a:cs typeface="+mn-cs"/>
              </a:defRPr>
            </a:lvl1pPr>
            <a:lvl2pPr marL="457200" algn="l" rtl="0" fontAlgn="base">
              <a:spcBef>
                <a:spcPct val="0"/>
              </a:spcBef>
              <a:spcAft>
                <a:spcPct val="0"/>
              </a:spcAft>
              <a:defRPr sz="2000" kern="1200">
                <a:solidFill>
                  <a:schemeClr val="tx2"/>
                </a:solidFill>
                <a:latin typeface="Arial" charset="0"/>
                <a:ea typeface="+mn-ea"/>
                <a:cs typeface="+mn-cs"/>
              </a:defRPr>
            </a:lvl2pPr>
            <a:lvl3pPr marL="914400" algn="l" rtl="0" fontAlgn="base">
              <a:spcBef>
                <a:spcPct val="0"/>
              </a:spcBef>
              <a:spcAft>
                <a:spcPct val="0"/>
              </a:spcAft>
              <a:defRPr sz="2000" kern="1200">
                <a:solidFill>
                  <a:schemeClr val="tx2"/>
                </a:solidFill>
                <a:latin typeface="Arial" charset="0"/>
                <a:ea typeface="+mn-ea"/>
                <a:cs typeface="+mn-cs"/>
              </a:defRPr>
            </a:lvl3pPr>
            <a:lvl4pPr marL="1371600" algn="l" rtl="0" fontAlgn="base">
              <a:spcBef>
                <a:spcPct val="0"/>
              </a:spcBef>
              <a:spcAft>
                <a:spcPct val="0"/>
              </a:spcAft>
              <a:defRPr sz="2000" kern="1200">
                <a:solidFill>
                  <a:schemeClr val="tx2"/>
                </a:solidFill>
                <a:latin typeface="Arial" charset="0"/>
                <a:ea typeface="+mn-ea"/>
                <a:cs typeface="+mn-cs"/>
              </a:defRPr>
            </a:lvl4pPr>
            <a:lvl5pPr marL="1828800" algn="l"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a:lstStyle>
          <a:p>
            <a:pPr algn="ctr" eaLnBrk="1" hangingPunct="1">
              <a:defRPr/>
            </a:pPr>
            <a:r>
              <a:rPr lang="en-US" altLang="en-US" sz="1100" dirty="0">
                <a:solidFill>
                  <a:schemeClr val="tx1"/>
                </a:solidFill>
                <a:latin typeface="Times New Roman" pitchFamily="18" charset="0"/>
              </a:rPr>
              <a:t>Copyright </a:t>
            </a:r>
            <a:r>
              <a:rPr lang="en-US" altLang="en-US" sz="1100" dirty="0" smtClean="0">
                <a:solidFill>
                  <a:schemeClr val="tx1"/>
                </a:solidFill>
                <a:latin typeface="Times New Roman" pitchFamily="18" charset="0"/>
              </a:rPr>
              <a:t>© 2015 </a:t>
            </a:r>
            <a:r>
              <a:rPr lang="en-US" altLang="en-US" sz="1100" dirty="0">
                <a:solidFill>
                  <a:schemeClr val="tx1"/>
                </a:solidFill>
                <a:latin typeface="Times New Roman" pitchFamily="18" charset="0"/>
              </a:rPr>
              <a:t>John Wiley &amp; Sons, Inc. All rights reserved.</a:t>
            </a:r>
          </a:p>
        </p:txBody>
      </p:sp>
    </p:spTree>
    <p:extLst>
      <p:ext uri="{BB962C8B-B14F-4D97-AF65-F5344CB8AC3E}">
        <p14:creationId xmlns:p14="http://schemas.microsoft.com/office/powerpoint/2010/main" val="107164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0200" y="1600200"/>
            <a:ext cx="7086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lstStyle>
            <a:lvl1pPr algn="ctr">
              <a:defRPr sz="1200">
                <a:solidFill>
                  <a:schemeClr val="tx1"/>
                </a:solidFill>
              </a:defRPr>
            </a:lvl1pPr>
          </a:lstStyle>
          <a:p>
            <a:fld id="{C8B16D92-55B8-4942-821A-D71B5E2C987B}" type="slidenum">
              <a:rPr lang="en-US" smtClean="0"/>
              <a:pPr/>
              <a:t>‹#›</a:t>
            </a:fld>
            <a:endParaRPr lang="en-US" dirty="0"/>
          </a:p>
        </p:txBody>
      </p:sp>
    </p:spTree>
    <p:extLst>
      <p:ext uri="{BB962C8B-B14F-4D97-AF65-F5344CB8AC3E}">
        <p14:creationId xmlns:p14="http://schemas.microsoft.com/office/powerpoint/2010/main" val="399054753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0" r:id="rId3"/>
    <p:sldLayoutId id="2147483663" r:id="rId4"/>
    <p:sldLayoutId id="2147483662" r:id="rId5"/>
    <p:sldLayoutId id="2147483661" r:id="rId6"/>
    <p:sldLayoutId id="2147483660" r:id="rId7"/>
    <p:sldLayoutId id="2147483650" r:id="rId8"/>
    <p:sldLayoutId id="2147483667" r:id="rId9"/>
    <p:sldLayoutId id="2147483666" r:id="rId10"/>
    <p:sldLayoutId id="2147483665" r:id="rId11"/>
    <p:sldLayoutId id="2147483664" r:id="rId12"/>
    <p:sldLayoutId id="2147483652" r:id="rId13"/>
    <p:sldLayoutId id="2147483671" r:id="rId14"/>
    <p:sldLayoutId id="2147483670" r:id="rId15"/>
    <p:sldLayoutId id="2147483669" r:id="rId16"/>
    <p:sldLayoutId id="2147483668" r:id="rId17"/>
    <p:sldLayoutId id="2147483653" r:id="rId18"/>
    <p:sldLayoutId id="2147483675" r:id="rId19"/>
    <p:sldLayoutId id="2147483674" r:id="rId20"/>
    <p:sldLayoutId id="2147483673" r:id="rId21"/>
    <p:sldLayoutId id="2147483672" r:id="rId22"/>
    <p:sldLayoutId id="2147483654" r:id="rId23"/>
    <p:sldLayoutId id="2147483679" r:id="rId24"/>
    <p:sldLayoutId id="2147483678" r:id="rId25"/>
    <p:sldLayoutId id="2147483677" r:id="rId26"/>
    <p:sldLayoutId id="2147483676" r:id="rId27"/>
    <p:sldLayoutId id="2147483655" r:id="rId2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b="1"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archives.gov/" TargetMode="External"/><Relationship Id="rId2" Type="http://schemas.openxmlformats.org/officeDocument/2006/relationships/hyperlink" Target="http://www.aiim.org/" TargetMode="External"/><Relationship Id="rId1" Type="http://schemas.openxmlformats.org/officeDocument/2006/relationships/slideLayout" Target="../slideLayouts/slideLayout4.xml"/><Relationship Id="rId4" Type="http://schemas.openxmlformats.org/officeDocument/2006/relationships/hyperlink" Target="http://www.arma.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a:t>
            </a:r>
            <a:endParaRPr lang="en-US" dirty="0"/>
          </a:p>
        </p:txBody>
      </p:sp>
      <p:sp>
        <p:nvSpPr>
          <p:cNvPr id="3" name="Subtitle 2"/>
          <p:cNvSpPr>
            <a:spLocks noGrp="1"/>
          </p:cNvSpPr>
          <p:nvPr>
            <p:ph type="subTitle" idx="1"/>
          </p:nvPr>
        </p:nvSpPr>
        <p:spPr/>
        <p:txBody>
          <a:bodyPr/>
          <a:lstStyle/>
          <a:p>
            <a:r>
              <a:rPr lang="en-US" dirty="0"/>
              <a:t>Data Management,</a:t>
            </a:r>
          </a:p>
          <a:p>
            <a:r>
              <a:rPr lang="en-US" dirty="0"/>
              <a:t>Big Data Analytics, and</a:t>
            </a:r>
          </a:p>
          <a:p>
            <a:r>
              <a:rPr lang="en-US" dirty="0"/>
              <a:t>Records Management</a:t>
            </a:r>
          </a:p>
        </p:txBody>
      </p:sp>
    </p:spTree>
    <p:extLst>
      <p:ext uri="{BB962C8B-B14F-4D97-AF65-F5344CB8AC3E}">
        <p14:creationId xmlns:p14="http://schemas.microsoft.com/office/powerpoint/2010/main" val="796416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lnSpcReduction="10000"/>
          </a:bodyPr>
          <a:lstStyle/>
          <a:p>
            <a:pPr marL="0" indent="0">
              <a:buNone/>
            </a:pPr>
            <a:r>
              <a:rPr lang="en-US" dirty="0" smtClean="0">
                <a:solidFill>
                  <a:schemeClr val="tx1"/>
                </a:solidFill>
              </a:rPr>
              <a:t>Online </a:t>
            </a:r>
            <a:r>
              <a:rPr lang="en-US" dirty="0">
                <a:solidFill>
                  <a:schemeClr val="tx1"/>
                </a:solidFill>
              </a:rPr>
              <a:t>Transaction Processing and </a:t>
            </a:r>
            <a:r>
              <a:rPr lang="en-US" dirty="0" smtClean="0">
                <a:solidFill>
                  <a:schemeClr val="tx1"/>
                </a:solidFill>
              </a:rPr>
              <a:t>Online Analytics Processing</a:t>
            </a:r>
          </a:p>
          <a:p>
            <a:r>
              <a:rPr lang="en-US" dirty="0" smtClean="0"/>
              <a:t>Online </a:t>
            </a:r>
            <a:r>
              <a:rPr lang="en-US" dirty="0"/>
              <a:t>Transaction </a:t>
            </a:r>
            <a:r>
              <a:rPr lang="en-US" dirty="0" smtClean="0"/>
              <a:t>Processing (OLTP)</a:t>
            </a:r>
          </a:p>
          <a:p>
            <a:pPr lvl="1"/>
            <a:r>
              <a:rPr lang="en-US" dirty="0"/>
              <a:t>D</a:t>
            </a:r>
            <a:r>
              <a:rPr lang="en-US" dirty="0" smtClean="0"/>
              <a:t>esigned </a:t>
            </a:r>
            <a:r>
              <a:rPr lang="en-US" dirty="0"/>
              <a:t>to </a:t>
            </a:r>
            <a:r>
              <a:rPr lang="en-US" dirty="0" smtClean="0"/>
              <a:t>manage transaction </a:t>
            </a:r>
            <a:r>
              <a:rPr lang="en-US" dirty="0"/>
              <a:t>data, which are </a:t>
            </a:r>
            <a:r>
              <a:rPr lang="en-US" dirty="0" smtClean="0"/>
              <a:t>volatile &amp; break down </a:t>
            </a:r>
            <a:r>
              <a:rPr lang="en-US" dirty="0"/>
              <a:t>complex information into simpler data tables to strike a balance </a:t>
            </a:r>
            <a:r>
              <a:rPr lang="en-US" dirty="0" smtClean="0"/>
              <a:t>between transaction-processing </a:t>
            </a:r>
            <a:r>
              <a:rPr lang="en-US" dirty="0"/>
              <a:t>efficiency and </a:t>
            </a:r>
            <a:r>
              <a:rPr lang="en-US" dirty="0" smtClean="0"/>
              <a:t>query efficiency.</a:t>
            </a:r>
          </a:p>
          <a:p>
            <a:pPr lvl="1"/>
            <a:r>
              <a:rPr lang="en-US" dirty="0" smtClean="0"/>
              <a:t>Cannot be optimized for data mining </a:t>
            </a:r>
            <a:endParaRPr lang="en-US" dirty="0"/>
          </a:p>
          <a:p>
            <a:r>
              <a:rPr lang="en-US" dirty="0" smtClean="0"/>
              <a:t>Online </a:t>
            </a:r>
            <a:r>
              <a:rPr lang="en-US" dirty="0"/>
              <a:t>Analytics </a:t>
            </a:r>
            <a:r>
              <a:rPr lang="en-US" dirty="0" smtClean="0"/>
              <a:t>Processing (OLAP)</a:t>
            </a:r>
            <a:endParaRPr lang="en-US" dirty="0"/>
          </a:p>
          <a:p>
            <a:pPr lvl="1"/>
            <a:r>
              <a:rPr lang="en-US" dirty="0" smtClean="0"/>
              <a:t>A means of organizing large business databases.</a:t>
            </a:r>
          </a:p>
          <a:p>
            <a:pPr lvl="1"/>
            <a:r>
              <a:rPr lang="en-US" dirty="0" smtClean="0"/>
              <a:t>Divided into one or more cubes that fit the way business is conducted.</a:t>
            </a: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3854677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a:t>DBMSs (mid-2014)</a:t>
            </a:r>
            <a:endParaRPr lang="en-US" dirty="0" smtClean="0"/>
          </a:p>
          <a:p>
            <a:pPr lvl="1"/>
            <a:r>
              <a:rPr lang="en-US" dirty="0"/>
              <a:t>Oracle’s </a:t>
            </a:r>
            <a:r>
              <a:rPr lang="en-US" dirty="0" smtClean="0"/>
              <a:t>MySQL</a:t>
            </a:r>
            <a:endParaRPr lang="en-US" dirty="0"/>
          </a:p>
          <a:p>
            <a:pPr lvl="1"/>
            <a:r>
              <a:rPr lang="en-US" dirty="0"/>
              <a:t>Microsoft’s SQL </a:t>
            </a:r>
            <a:r>
              <a:rPr lang="en-US" dirty="0" smtClean="0"/>
              <a:t>Server</a:t>
            </a:r>
          </a:p>
          <a:p>
            <a:pPr lvl="1"/>
            <a:r>
              <a:rPr lang="en-US" dirty="0" smtClean="0"/>
              <a:t>PostgreSQL</a:t>
            </a:r>
          </a:p>
          <a:p>
            <a:pPr lvl="1"/>
            <a:r>
              <a:rPr lang="en-US" dirty="0" smtClean="0"/>
              <a:t>IBM’s DB2</a:t>
            </a:r>
          </a:p>
          <a:p>
            <a:pPr lvl="1"/>
            <a:r>
              <a:rPr lang="en-US" dirty="0" smtClean="0"/>
              <a:t>Teradata </a:t>
            </a:r>
            <a:r>
              <a:rPr lang="en-US" dirty="0"/>
              <a:t>Database</a:t>
            </a:r>
            <a:r>
              <a:rPr lang="en-US" dirty="0" smtClean="0"/>
              <a:t>.</a:t>
            </a:r>
            <a:endParaRPr lang="en-US" sz="2000" dirty="0" smtClean="0">
              <a:solidFill>
                <a:schemeClr val="accent6">
                  <a:lumMod val="75000"/>
                </a:schemeClr>
              </a:solidFill>
            </a:endParaRP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36735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a:t>Trend Toward NoSQL </a:t>
            </a:r>
            <a:r>
              <a:rPr lang="en-US" dirty="0" smtClean="0"/>
              <a:t>Systems</a:t>
            </a:r>
          </a:p>
          <a:p>
            <a:pPr lvl="1"/>
            <a:r>
              <a:rPr lang="en-US" dirty="0"/>
              <a:t>Higher performance</a:t>
            </a:r>
          </a:p>
          <a:p>
            <a:pPr lvl="1"/>
            <a:r>
              <a:rPr lang="en-US" dirty="0" smtClean="0"/>
              <a:t>Easy </a:t>
            </a:r>
            <a:r>
              <a:rPr lang="en-US" dirty="0"/>
              <a:t>distribution of data on different </a:t>
            </a:r>
            <a:r>
              <a:rPr lang="en-US" dirty="0" smtClean="0"/>
              <a:t>nodes</a:t>
            </a:r>
          </a:p>
          <a:p>
            <a:pPr lvl="2"/>
            <a:r>
              <a:rPr lang="en-US" dirty="0" smtClean="0"/>
              <a:t>enables </a:t>
            </a:r>
            <a:r>
              <a:rPr lang="en-US" dirty="0"/>
              <a:t>scalability </a:t>
            </a:r>
            <a:r>
              <a:rPr lang="en-US" dirty="0" smtClean="0"/>
              <a:t>and fault </a:t>
            </a:r>
            <a:r>
              <a:rPr lang="en-US" dirty="0"/>
              <a:t>tolerance</a:t>
            </a:r>
          </a:p>
          <a:p>
            <a:pPr lvl="1"/>
            <a:r>
              <a:rPr lang="en-US" dirty="0" smtClean="0"/>
              <a:t>Greater </a:t>
            </a:r>
            <a:r>
              <a:rPr lang="en-US" dirty="0"/>
              <a:t>flexibility</a:t>
            </a:r>
          </a:p>
          <a:p>
            <a:pPr lvl="1"/>
            <a:r>
              <a:rPr lang="en-US" dirty="0" smtClean="0"/>
              <a:t>Simpler administration</a:t>
            </a: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328898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pPr marL="0" indent="0">
              <a:buNone/>
            </a:pPr>
            <a:r>
              <a:rPr lang="en-US" dirty="0" smtClean="0">
                <a:solidFill>
                  <a:schemeClr val="tx1"/>
                </a:solidFill>
              </a:rPr>
              <a:t>Centralized and Distributed Database Architecture</a:t>
            </a:r>
          </a:p>
          <a:p>
            <a:r>
              <a:rPr lang="en-US" dirty="0" smtClean="0"/>
              <a:t>Centralized Database Architecture</a:t>
            </a:r>
          </a:p>
          <a:p>
            <a:pPr lvl="1"/>
            <a:r>
              <a:rPr lang="en-US" dirty="0"/>
              <a:t>Better control of data quality</a:t>
            </a:r>
            <a:r>
              <a:rPr lang="en-US" dirty="0" smtClean="0"/>
              <a:t>.</a:t>
            </a:r>
          </a:p>
          <a:p>
            <a:pPr lvl="1"/>
            <a:r>
              <a:rPr lang="en-US" dirty="0" smtClean="0"/>
              <a:t>Better IT security.</a:t>
            </a:r>
            <a:endParaRPr lang="en-US" dirty="0"/>
          </a:p>
          <a:p>
            <a:r>
              <a:rPr lang="en-US" dirty="0" smtClean="0"/>
              <a:t>Distributed Database </a:t>
            </a:r>
            <a:r>
              <a:rPr lang="en-US" dirty="0"/>
              <a:t>Architecture</a:t>
            </a:r>
          </a:p>
          <a:p>
            <a:pPr lvl="1"/>
            <a:r>
              <a:rPr lang="en-US" dirty="0" smtClean="0"/>
              <a:t>Allow both local and remote access.</a:t>
            </a:r>
          </a:p>
          <a:p>
            <a:pPr lvl="1"/>
            <a:r>
              <a:rPr lang="en-US" dirty="0" smtClean="0"/>
              <a:t>Use client/server architecture to process requests.</a:t>
            </a: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2699723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pPr marL="0" indent="0">
              <a:buNone/>
            </a:pPr>
            <a:r>
              <a:rPr lang="en-US" dirty="0" smtClean="0">
                <a:solidFill>
                  <a:schemeClr val="tx1"/>
                </a:solidFill>
              </a:rPr>
              <a:t>Garbage In, Garbage Out</a:t>
            </a:r>
          </a:p>
          <a:p>
            <a:pPr marL="0" indent="0">
              <a:buNone/>
            </a:pPr>
            <a:endParaRPr lang="en-US" dirty="0" smtClean="0">
              <a:solidFill>
                <a:schemeClr val="tx1"/>
              </a:solidFill>
            </a:endParaRPr>
          </a:p>
          <a:p>
            <a:r>
              <a:rPr lang="en-US" dirty="0" smtClean="0"/>
              <a:t>Dirty Data</a:t>
            </a:r>
          </a:p>
          <a:p>
            <a:pPr lvl="1"/>
            <a:r>
              <a:rPr lang="en-US" dirty="0" smtClean="0"/>
              <a:t>Lacks integrity/validation and reduces user trust.</a:t>
            </a:r>
          </a:p>
          <a:p>
            <a:pPr lvl="1"/>
            <a:r>
              <a:rPr lang="en-US" dirty="0" smtClean="0"/>
              <a:t>Incomplete, out of context, outdated, inaccurate, inaccessible, or overwhelming.</a:t>
            </a:r>
          </a:p>
          <a:p>
            <a:pPr marL="457200" lvl="1" indent="0">
              <a:buNone/>
            </a:pPr>
            <a:endParaRPr lang="en-US" dirty="0" smtClean="0"/>
          </a:p>
        </p:txBody>
      </p:sp>
      <p:sp>
        <p:nvSpPr>
          <p:cNvPr id="7" name="Text Placeholder 6"/>
          <p:cNvSpPr>
            <a:spLocks noGrp="1"/>
          </p:cNvSpPr>
          <p:nvPr>
            <p:ph type="body" sz="quarter" idx="13"/>
          </p:nvPr>
        </p:nvSpPr>
        <p:spPr/>
        <p:txBody>
          <a:bodyPr/>
          <a:lstStyle/>
          <a:p>
            <a:r>
              <a:rPr lang="en-US" dirty="0" smtClean="0"/>
              <a:t>Chapter 3</a:t>
            </a:r>
            <a:endParaRPr lang="en-US" dirty="0"/>
          </a:p>
        </p:txBody>
      </p:sp>
      <p:sp>
        <p:nvSpPr>
          <p:cNvPr id="2" name="TextBox 1"/>
          <p:cNvSpPr txBox="1"/>
          <p:nvPr/>
        </p:nvSpPr>
        <p:spPr>
          <a:xfrm>
            <a:off x="1219200" y="4598016"/>
            <a:ext cx="1524000" cy="646331"/>
          </a:xfrm>
          <a:prstGeom prst="rect">
            <a:avLst/>
          </a:prstGeom>
          <a:noFill/>
        </p:spPr>
        <p:txBody>
          <a:bodyPr wrap="square" rtlCol="0">
            <a:spAutoFit/>
          </a:bodyPr>
          <a:lstStyle/>
          <a:p>
            <a:r>
              <a:rPr lang="en-US" dirty="0" smtClean="0"/>
              <a:t>Cost of Poor </a:t>
            </a:r>
          </a:p>
          <a:p>
            <a:r>
              <a:rPr lang="en-US" dirty="0" smtClean="0"/>
              <a:t>Quality Data</a:t>
            </a:r>
            <a:endParaRPr lang="en-US" dirty="0"/>
          </a:p>
        </p:txBody>
      </p:sp>
      <p:sp>
        <p:nvSpPr>
          <p:cNvPr id="8" name="TextBox 7"/>
          <p:cNvSpPr txBox="1"/>
          <p:nvPr/>
        </p:nvSpPr>
        <p:spPr>
          <a:xfrm>
            <a:off x="3505200" y="4598015"/>
            <a:ext cx="1143000" cy="646331"/>
          </a:xfrm>
          <a:prstGeom prst="rect">
            <a:avLst/>
          </a:prstGeom>
          <a:noFill/>
        </p:spPr>
        <p:txBody>
          <a:bodyPr wrap="square" rtlCol="0">
            <a:spAutoFit/>
          </a:bodyPr>
          <a:lstStyle/>
          <a:p>
            <a:r>
              <a:rPr lang="en-US" dirty="0" smtClean="0"/>
              <a:t>Lost Business</a:t>
            </a:r>
            <a:endParaRPr lang="en-US" dirty="0"/>
          </a:p>
        </p:txBody>
      </p:sp>
      <p:sp>
        <p:nvSpPr>
          <p:cNvPr id="9" name="TextBox 8"/>
          <p:cNvSpPr txBox="1"/>
          <p:nvPr/>
        </p:nvSpPr>
        <p:spPr>
          <a:xfrm>
            <a:off x="5410200" y="4460287"/>
            <a:ext cx="1143000" cy="923330"/>
          </a:xfrm>
          <a:prstGeom prst="rect">
            <a:avLst/>
          </a:prstGeom>
          <a:noFill/>
        </p:spPr>
        <p:txBody>
          <a:bodyPr wrap="square" rtlCol="0">
            <a:spAutoFit/>
          </a:bodyPr>
          <a:lstStyle/>
          <a:p>
            <a:r>
              <a:rPr lang="en-US" dirty="0" smtClean="0"/>
              <a:t>Cost to Prevent Errors</a:t>
            </a:r>
            <a:endParaRPr lang="en-US" dirty="0"/>
          </a:p>
        </p:txBody>
      </p:sp>
      <p:sp>
        <p:nvSpPr>
          <p:cNvPr id="10" name="TextBox 9"/>
          <p:cNvSpPr txBox="1"/>
          <p:nvPr/>
        </p:nvSpPr>
        <p:spPr>
          <a:xfrm>
            <a:off x="7394864" y="4459516"/>
            <a:ext cx="1143000" cy="923330"/>
          </a:xfrm>
          <a:prstGeom prst="rect">
            <a:avLst/>
          </a:prstGeom>
          <a:noFill/>
        </p:spPr>
        <p:txBody>
          <a:bodyPr wrap="square" rtlCol="0">
            <a:spAutoFit/>
          </a:bodyPr>
          <a:lstStyle/>
          <a:p>
            <a:r>
              <a:rPr lang="en-US" dirty="0" smtClean="0"/>
              <a:t>Cost to Correct Errors</a:t>
            </a:r>
            <a:endParaRPr lang="en-US" dirty="0"/>
          </a:p>
        </p:txBody>
      </p:sp>
      <p:sp>
        <p:nvSpPr>
          <p:cNvPr id="3" name="Equal 2"/>
          <p:cNvSpPr/>
          <p:nvPr/>
        </p:nvSpPr>
        <p:spPr>
          <a:xfrm>
            <a:off x="2867892" y="4758775"/>
            <a:ext cx="381000" cy="3263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lus 3"/>
          <p:cNvSpPr/>
          <p:nvPr/>
        </p:nvSpPr>
        <p:spPr>
          <a:xfrm>
            <a:off x="4797136" y="4788484"/>
            <a:ext cx="304800" cy="2653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lus 10"/>
          <p:cNvSpPr/>
          <p:nvPr/>
        </p:nvSpPr>
        <p:spPr>
          <a:xfrm>
            <a:off x="6781800" y="4788484"/>
            <a:ext cx="304800" cy="2653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631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Principle </a:t>
            </a:r>
            <a:r>
              <a:rPr lang="en-US" dirty="0"/>
              <a:t>of Diminishing Data </a:t>
            </a:r>
            <a:r>
              <a:rPr lang="en-US" dirty="0" smtClean="0"/>
              <a:t>Value</a:t>
            </a:r>
          </a:p>
          <a:p>
            <a:pPr lvl="1"/>
            <a:r>
              <a:rPr lang="en-US" dirty="0"/>
              <a:t>The value of data diminishes as they age.</a:t>
            </a:r>
          </a:p>
          <a:p>
            <a:pPr lvl="1"/>
            <a:r>
              <a:rPr lang="en-US" dirty="0" smtClean="0"/>
              <a:t>Blind </a:t>
            </a:r>
            <a:r>
              <a:rPr lang="en-US" dirty="0"/>
              <a:t>spots (lack of data availability) of 30 days </a:t>
            </a:r>
            <a:r>
              <a:rPr lang="en-US" dirty="0" smtClean="0"/>
              <a:t>or longer inhibit peak performance.</a:t>
            </a:r>
          </a:p>
          <a:p>
            <a:pPr lvl="1"/>
            <a:r>
              <a:rPr lang="en-US" dirty="0" smtClean="0"/>
              <a:t>Global financial </a:t>
            </a:r>
            <a:r>
              <a:rPr lang="en-US" dirty="0"/>
              <a:t>services institutions rely on near-real-time data for </a:t>
            </a:r>
            <a:r>
              <a:rPr lang="en-US" dirty="0" smtClean="0"/>
              <a:t>peak performance.</a:t>
            </a:r>
          </a:p>
          <a:p>
            <a:r>
              <a:rPr lang="en-US" dirty="0"/>
              <a:t>Principle of 90/90 Data Use</a:t>
            </a:r>
          </a:p>
          <a:p>
            <a:pPr lvl="1"/>
            <a:r>
              <a:rPr lang="en-US" dirty="0"/>
              <a:t>As high as 90 percent, is seldom accessed after 90 days (except for auditing purposes).</a:t>
            </a:r>
          </a:p>
          <a:p>
            <a:pPr lvl="1"/>
            <a:r>
              <a:rPr lang="en-US" dirty="0"/>
              <a:t>Roughly 90 percent of data lose most of their value after 3 </a:t>
            </a:r>
            <a:r>
              <a:rPr lang="en-US" dirty="0" smtClean="0"/>
              <a:t>months.</a:t>
            </a:r>
            <a:endParaRPr lang="en-US" dirty="0"/>
          </a:p>
          <a:p>
            <a:pPr lvl="1"/>
            <a:endParaRPr lang="en-US" dirty="0" smtClean="0"/>
          </a:p>
          <a:p>
            <a:pPr marL="457200" lvl="1" indent="0">
              <a:buNone/>
            </a:pPr>
            <a:endParaRPr lang="en-US" dirty="0" smtClean="0"/>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246752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Principle </a:t>
            </a:r>
            <a:r>
              <a:rPr lang="en-US" dirty="0"/>
              <a:t>of data in </a:t>
            </a:r>
            <a:r>
              <a:rPr lang="en-US" dirty="0" smtClean="0"/>
              <a:t>context</a:t>
            </a:r>
            <a:endParaRPr lang="en-US" dirty="0"/>
          </a:p>
          <a:p>
            <a:pPr lvl="1"/>
            <a:r>
              <a:rPr lang="en-US" dirty="0"/>
              <a:t>The capability to capture, process, format, </a:t>
            </a:r>
            <a:r>
              <a:rPr lang="en-US" dirty="0" smtClean="0"/>
              <a:t>and distribute </a:t>
            </a:r>
            <a:r>
              <a:rPr lang="en-US" dirty="0"/>
              <a:t>data in near real time or faster </a:t>
            </a:r>
            <a:r>
              <a:rPr lang="en-US" dirty="0" smtClean="0"/>
              <a:t>requires </a:t>
            </a:r>
            <a:r>
              <a:rPr lang="en-US" dirty="0"/>
              <a:t>a huge investment in </a:t>
            </a:r>
            <a:r>
              <a:rPr lang="en-US" dirty="0" smtClean="0"/>
              <a:t>data architecture.</a:t>
            </a:r>
          </a:p>
          <a:p>
            <a:pPr lvl="1"/>
            <a:r>
              <a:rPr lang="en-US" dirty="0" smtClean="0"/>
              <a:t>The </a:t>
            </a:r>
            <a:r>
              <a:rPr lang="en-US" dirty="0"/>
              <a:t>investment can be </a:t>
            </a:r>
            <a:r>
              <a:rPr lang="en-US" dirty="0" smtClean="0"/>
              <a:t>justified </a:t>
            </a:r>
            <a:r>
              <a:rPr lang="en-US" dirty="0"/>
              <a:t>on the principle that data must be integrated, processed, analyzed, and </a:t>
            </a:r>
            <a:r>
              <a:rPr lang="en-US" dirty="0" smtClean="0"/>
              <a:t>formatted into </a:t>
            </a:r>
            <a:r>
              <a:rPr lang="en-US" dirty="0"/>
              <a:t>“actionable information.”</a:t>
            </a:r>
            <a:endParaRPr lang="en-US" dirty="0" smtClean="0"/>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343594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a:xfrm>
            <a:off x="838200" y="1600200"/>
            <a:ext cx="7848600" cy="4525963"/>
          </a:xfrm>
        </p:spPr>
        <p:txBody>
          <a:bodyPr>
            <a:normAutofit/>
          </a:bodyPr>
          <a:lstStyle/>
          <a:p>
            <a:pPr marL="0" indent="0" algn="ctr">
              <a:buNone/>
            </a:pPr>
            <a:endParaRPr lang="en-US" dirty="0" smtClean="0"/>
          </a:p>
          <a:p>
            <a:pPr marL="0" indent="0" algn="ctr">
              <a:buNone/>
            </a:pPr>
            <a:r>
              <a:rPr lang="en-US" dirty="0" smtClean="0"/>
              <a:t>Data Life Cycle</a:t>
            </a:r>
            <a:endParaRPr lang="en-US" dirty="0"/>
          </a:p>
        </p:txBody>
      </p:sp>
      <p:sp>
        <p:nvSpPr>
          <p:cNvPr id="7" name="Text Placeholder 6"/>
          <p:cNvSpPr>
            <a:spLocks noGrp="1"/>
          </p:cNvSpPr>
          <p:nvPr>
            <p:ph type="body" sz="quarter" idx="13"/>
          </p:nvPr>
        </p:nvSpPr>
        <p:spPr/>
        <p:txBody>
          <a:bodyPr/>
          <a:lstStyle/>
          <a:p>
            <a:r>
              <a:rPr lang="en-US" dirty="0" smtClean="0"/>
              <a:t>Chapter 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64008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600200" y="5586845"/>
            <a:ext cx="6934200" cy="307777"/>
          </a:xfrm>
          <a:prstGeom prst="rect">
            <a:avLst/>
          </a:prstGeom>
          <a:noFill/>
        </p:spPr>
        <p:txBody>
          <a:bodyPr wrap="square" rtlCol="0">
            <a:spAutoFit/>
          </a:bodyPr>
          <a:lstStyle/>
          <a:p>
            <a:r>
              <a:rPr lang="en-US" sz="1400" b="1" dirty="0"/>
              <a:t>Figure </a:t>
            </a:r>
            <a:r>
              <a:rPr lang="en-US" sz="1400" b="1" dirty="0" smtClean="0"/>
              <a:t>3.11 </a:t>
            </a:r>
            <a:r>
              <a:rPr lang="en-US" sz="1400" dirty="0" smtClean="0"/>
              <a:t>Data life cycle.</a:t>
            </a:r>
            <a:endParaRPr lang="en-US" sz="1400" dirty="0"/>
          </a:p>
        </p:txBody>
      </p:sp>
    </p:spTree>
    <p:extLst>
      <p:ext uri="{BB962C8B-B14F-4D97-AF65-F5344CB8AC3E}">
        <p14:creationId xmlns:p14="http://schemas.microsoft.com/office/powerpoint/2010/main" val="202102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7" name="Text Placeholder 6"/>
          <p:cNvSpPr>
            <a:spLocks noGrp="1"/>
          </p:cNvSpPr>
          <p:nvPr>
            <p:ph type="body" sz="quarter" idx="13"/>
          </p:nvPr>
        </p:nvSpPr>
        <p:spPr/>
        <p:txBody>
          <a:bodyPr/>
          <a:lstStyle/>
          <a:p>
            <a:r>
              <a:rPr lang="en-US" dirty="0" smtClean="0"/>
              <a:t>Chapter 3</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33600"/>
            <a:ext cx="49625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0200" y="5586845"/>
            <a:ext cx="6934200" cy="307777"/>
          </a:xfrm>
          <a:prstGeom prst="rect">
            <a:avLst/>
          </a:prstGeom>
          <a:noFill/>
        </p:spPr>
        <p:txBody>
          <a:bodyPr wrap="square" rtlCol="0">
            <a:spAutoFit/>
          </a:bodyPr>
          <a:lstStyle/>
          <a:p>
            <a:r>
              <a:rPr lang="en-US" sz="1400" b="1" dirty="0"/>
              <a:t>Figure 3.12 </a:t>
            </a:r>
            <a:r>
              <a:rPr lang="en-US" sz="1400" dirty="0"/>
              <a:t>An </a:t>
            </a:r>
            <a:r>
              <a:rPr lang="en-US" sz="1400" dirty="0" smtClean="0"/>
              <a:t>enterprise has </a:t>
            </a:r>
            <a:r>
              <a:rPr lang="en-US" sz="1400" dirty="0"/>
              <a:t>transactional, master, </a:t>
            </a:r>
            <a:r>
              <a:rPr lang="en-US" sz="1400" dirty="0" smtClean="0"/>
              <a:t>and analytical </a:t>
            </a:r>
            <a:r>
              <a:rPr lang="en-US" sz="1400" dirty="0"/>
              <a:t>data.</a:t>
            </a:r>
          </a:p>
        </p:txBody>
      </p:sp>
    </p:spTree>
    <p:extLst>
      <p:ext uri="{BB962C8B-B14F-4D97-AF65-F5344CB8AC3E}">
        <p14:creationId xmlns:p14="http://schemas.microsoft.com/office/powerpoint/2010/main" val="1145706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pPr marL="457200" indent="-457200">
              <a:buClr>
                <a:srgbClr val="5A8B25"/>
              </a:buClr>
              <a:buFont typeface="+mj-lt"/>
              <a:buAutoNum type="arabicPeriod"/>
            </a:pPr>
            <a:r>
              <a:rPr lang="en-US" b="0" dirty="0" smtClean="0"/>
              <a:t>Describe </a:t>
            </a:r>
            <a:r>
              <a:rPr lang="en-US" b="0" dirty="0"/>
              <a:t>a database and a database management system (DBMS).</a:t>
            </a:r>
          </a:p>
          <a:p>
            <a:pPr marL="457200" indent="-457200">
              <a:buClr>
                <a:srgbClr val="5A8B25"/>
              </a:buClr>
              <a:buFont typeface="+mj-lt"/>
              <a:buAutoNum type="arabicPeriod"/>
            </a:pPr>
            <a:r>
              <a:rPr lang="en-US" b="0" dirty="0" smtClean="0"/>
              <a:t>Explain </a:t>
            </a:r>
            <a:r>
              <a:rPr lang="en-US" b="0" dirty="0"/>
              <a:t>what an online transaction-processing (OLAP) system does.</a:t>
            </a:r>
          </a:p>
          <a:p>
            <a:pPr marL="457200" indent="-457200">
              <a:buClr>
                <a:srgbClr val="5A8B25"/>
              </a:buClr>
              <a:buFont typeface="+mj-lt"/>
              <a:buAutoNum type="arabicPeriod"/>
            </a:pPr>
            <a:r>
              <a:rPr lang="en-US" b="0" dirty="0" smtClean="0"/>
              <a:t>Why </a:t>
            </a:r>
            <a:r>
              <a:rPr lang="en-US" b="0" dirty="0"/>
              <a:t>are data in databases volatile?</a:t>
            </a:r>
          </a:p>
          <a:p>
            <a:pPr marL="457200" indent="-457200">
              <a:buClr>
                <a:srgbClr val="5A8B25"/>
              </a:buClr>
              <a:buFont typeface="+mj-lt"/>
              <a:buAutoNum type="arabicPeriod"/>
            </a:pPr>
            <a:r>
              <a:rPr lang="en-US" b="0" dirty="0" smtClean="0"/>
              <a:t>Explain </a:t>
            </a:r>
            <a:r>
              <a:rPr lang="en-US" b="0" dirty="0"/>
              <a:t>what processes DBMSs are optimized to perform.</a:t>
            </a:r>
          </a:p>
          <a:p>
            <a:pPr marL="457200" indent="-457200">
              <a:buClr>
                <a:srgbClr val="5A8B25"/>
              </a:buClr>
              <a:buFont typeface="+mj-lt"/>
              <a:buAutoNum type="arabicPeriod"/>
            </a:pPr>
            <a:r>
              <a:rPr lang="en-US" b="0" dirty="0" smtClean="0"/>
              <a:t>What </a:t>
            </a:r>
            <a:r>
              <a:rPr lang="en-US" b="0" dirty="0"/>
              <a:t>are the business costs or risks of poor data quality?</a:t>
            </a:r>
          </a:p>
          <a:p>
            <a:pPr marL="457200" indent="-457200">
              <a:buClr>
                <a:srgbClr val="5A8B25"/>
              </a:buClr>
              <a:buFont typeface="+mj-lt"/>
              <a:buAutoNum type="arabicPeriod"/>
            </a:pPr>
            <a:r>
              <a:rPr lang="en-US" b="0" dirty="0" smtClean="0"/>
              <a:t>Describe </a:t>
            </a:r>
            <a:r>
              <a:rPr lang="en-US" b="0" dirty="0"/>
              <a:t>the data life cycle.</a:t>
            </a:r>
          </a:p>
          <a:p>
            <a:pPr marL="457200" indent="-457200">
              <a:buClr>
                <a:srgbClr val="5A8B25"/>
              </a:buClr>
              <a:buFont typeface="+mj-lt"/>
              <a:buAutoNum type="arabicPeriod"/>
            </a:pPr>
            <a:r>
              <a:rPr lang="en-US" b="0" dirty="0" smtClean="0"/>
              <a:t>What </a:t>
            </a:r>
            <a:r>
              <a:rPr lang="en-US" b="0" dirty="0"/>
              <a:t>is the function of master data management (MDM)?</a:t>
            </a:r>
            <a:endParaRPr lang="en-US" b="0"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73485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4071984382"/>
              </p:ext>
            </p:extLst>
          </p:nvPr>
        </p:nvGraphicFramePr>
        <p:xfrm>
          <a:off x="838200" y="1600200"/>
          <a:ext cx="7315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849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2627786857"/>
              </p:ext>
            </p:extLst>
          </p:nvPr>
        </p:nvGraphicFramePr>
        <p:xfrm>
          <a:off x="838200" y="1600200"/>
          <a:ext cx="7315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256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Market share</a:t>
            </a:r>
          </a:p>
          <a:p>
            <a:pPr lvl="1"/>
            <a:r>
              <a:rPr lang="en-US" dirty="0" smtClean="0"/>
              <a:t>Percentage of </a:t>
            </a:r>
            <a:r>
              <a:rPr lang="en-US" dirty="0"/>
              <a:t>total sales in a </a:t>
            </a:r>
            <a:r>
              <a:rPr lang="en-US" dirty="0" smtClean="0"/>
              <a:t>market captured </a:t>
            </a:r>
            <a:r>
              <a:rPr lang="en-US" dirty="0"/>
              <a:t>by a brand, </a:t>
            </a:r>
            <a:r>
              <a:rPr lang="en-US" dirty="0" smtClean="0"/>
              <a:t>product, or </a:t>
            </a:r>
            <a:r>
              <a:rPr lang="en-US" dirty="0"/>
              <a:t>company</a:t>
            </a:r>
            <a:r>
              <a:rPr lang="en-US" dirty="0" smtClean="0"/>
              <a:t>.</a:t>
            </a:r>
          </a:p>
          <a:p>
            <a:r>
              <a:rPr lang="en-US" dirty="0"/>
              <a:t>Operating </a:t>
            </a:r>
            <a:r>
              <a:rPr lang="en-US" dirty="0" smtClean="0"/>
              <a:t>Margin</a:t>
            </a:r>
          </a:p>
          <a:p>
            <a:pPr lvl="1"/>
            <a:r>
              <a:rPr lang="en-US" dirty="0" smtClean="0"/>
              <a:t>A measure of the percent of a company’s revenue left over after paying variable costs: wages, raw materials, etc.</a:t>
            </a:r>
          </a:p>
          <a:p>
            <a:pPr lvl="1"/>
            <a:r>
              <a:rPr lang="en-US" dirty="0" smtClean="0"/>
              <a:t>Increased margins mean earning </a:t>
            </a:r>
            <a:r>
              <a:rPr lang="en-US" dirty="0"/>
              <a:t>more per dollar </a:t>
            </a:r>
            <a:r>
              <a:rPr lang="en-US" dirty="0" smtClean="0"/>
              <a:t>of sales.</a:t>
            </a:r>
          </a:p>
          <a:p>
            <a:pPr lvl="1"/>
            <a:r>
              <a:rPr lang="en-US" dirty="0" smtClean="0"/>
              <a:t>The </a:t>
            </a:r>
            <a:r>
              <a:rPr lang="en-US" dirty="0"/>
              <a:t>higher the </a:t>
            </a:r>
            <a:r>
              <a:rPr lang="en-US" dirty="0" smtClean="0"/>
              <a:t>operating margin</a:t>
            </a:r>
            <a:r>
              <a:rPr lang="en-US" dirty="0"/>
              <a:t>, the better.</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4669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pPr marL="0" indent="0">
              <a:buNone/>
            </a:pPr>
            <a:r>
              <a:rPr lang="en-US" dirty="0" smtClean="0"/>
              <a:t>TORTURE </a:t>
            </a:r>
            <a:r>
              <a:rPr lang="en-US" dirty="0"/>
              <a:t>DATA </a:t>
            </a:r>
            <a:r>
              <a:rPr lang="en-US" dirty="0" smtClean="0"/>
              <a:t>LONG ENOUGH </a:t>
            </a:r>
            <a:r>
              <a:rPr lang="en-US" dirty="0"/>
              <a:t>AND IT </a:t>
            </a:r>
            <a:r>
              <a:rPr lang="en-US" dirty="0" smtClean="0"/>
              <a:t>WILL CONFESS </a:t>
            </a:r>
            <a:r>
              <a:rPr lang="en-US" dirty="0"/>
              <a:t>. . </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BUT MAY NOT TELL THE TRUTH</a:t>
            </a:r>
            <a:r>
              <a:rPr lang="en-US" dirty="0" smtClean="0"/>
              <a:t> </a:t>
            </a:r>
          </a:p>
        </p:txBody>
      </p:sp>
      <p:sp>
        <p:nvSpPr>
          <p:cNvPr id="7" name="Text Placeholder 6"/>
          <p:cNvSpPr>
            <a:spLocks noGrp="1"/>
          </p:cNvSpPr>
          <p:nvPr>
            <p:ph type="body" sz="quarter" idx="13"/>
          </p:nvPr>
        </p:nvSpPr>
        <p:spPr/>
        <p:txBody>
          <a:bodyPr/>
          <a:lstStyle/>
          <a:p>
            <a:r>
              <a:rPr lang="en-US" dirty="0"/>
              <a:t>Chapter 3</a:t>
            </a:r>
          </a:p>
        </p:txBody>
      </p:sp>
      <p:pic>
        <p:nvPicPr>
          <p:cNvPr id="4099" name="Picture 3" descr="C:\Users\sedlack\AppData\Local\Microsoft\Windows\Temporary Internet Files\Content.IE5\K5RMGCIJ\MP9004424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895600"/>
            <a:ext cx="30861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11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Human Expertise and Judgment Required</a:t>
            </a:r>
          </a:p>
          <a:p>
            <a:pPr lvl="1"/>
            <a:r>
              <a:rPr lang="en-US" dirty="0"/>
              <a:t>Data are worthless if you cannot analyze, interpret, </a:t>
            </a:r>
            <a:r>
              <a:rPr lang="en-US" dirty="0" smtClean="0"/>
              <a:t>understand, and </a:t>
            </a:r>
            <a:r>
              <a:rPr lang="en-US" dirty="0"/>
              <a:t>apply the results in context.</a:t>
            </a:r>
          </a:p>
          <a:p>
            <a:pPr lvl="1"/>
            <a:r>
              <a:rPr lang="en-US" dirty="0" smtClean="0"/>
              <a:t>Data need to be prepared for analysis.</a:t>
            </a:r>
          </a:p>
          <a:p>
            <a:pPr lvl="1"/>
            <a:r>
              <a:rPr lang="en-US" dirty="0" smtClean="0"/>
              <a:t>Dirty data degrade the value of analytics.</a:t>
            </a:r>
          </a:p>
          <a:p>
            <a:pPr lvl="1"/>
            <a:r>
              <a:rPr lang="en-US" dirty="0" smtClean="0"/>
              <a:t>Data must be put into meaningful context.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0377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Enterprise </a:t>
            </a:r>
            <a:r>
              <a:rPr lang="en-US" dirty="0"/>
              <a:t>data warehouses (EDW</a:t>
            </a:r>
            <a:r>
              <a:rPr lang="en-US" dirty="0" smtClean="0"/>
              <a:t>)</a:t>
            </a:r>
          </a:p>
          <a:p>
            <a:pPr lvl="1"/>
            <a:r>
              <a:rPr lang="en-US" dirty="0"/>
              <a:t>Data warehouses that pull together data from disparate sources and </a:t>
            </a:r>
            <a:r>
              <a:rPr lang="en-US" dirty="0" smtClean="0"/>
              <a:t>databases across </a:t>
            </a:r>
            <a:r>
              <a:rPr lang="en-US" dirty="0"/>
              <a:t>an </a:t>
            </a:r>
            <a:r>
              <a:rPr lang="en-US" dirty="0" smtClean="0"/>
              <a:t>entire.</a:t>
            </a:r>
          </a:p>
          <a:p>
            <a:pPr lvl="1"/>
            <a:r>
              <a:rPr lang="en-US" dirty="0"/>
              <a:t>Warehouses are the primary source of cleansed </a:t>
            </a:r>
            <a:r>
              <a:rPr lang="en-US" dirty="0" smtClean="0"/>
              <a:t>data for </a:t>
            </a:r>
            <a:r>
              <a:rPr lang="en-US" dirty="0"/>
              <a:t>analysis, reporting, and </a:t>
            </a:r>
            <a:r>
              <a:rPr lang="en-US" dirty="0" smtClean="0"/>
              <a:t>Business Intelligence (BI).</a:t>
            </a:r>
          </a:p>
          <a:p>
            <a:pPr lvl="1"/>
            <a:r>
              <a:rPr lang="en-US" dirty="0" smtClean="0"/>
              <a:t>Their high costs can be subsidized by using Data marts.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116464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a:t>Procedures to Prepare EDW Data for </a:t>
            </a:r>
            <a:r>
              <a:rPr lang="en-US" dirty="0" smtClean="0"/>
              <a:t>Analytics</a:t>
            </a:r>
            <a:endParaRPr lang="en-US" dirty="0"/>
          </a:p>
          <a:p>
            <a:pPr lvl="1"/>
            <a:r>
              <a:rPr lang="en-US" dirty="0"/>
              <a:t>Extract from designated databases.</a:t>
            </a:r>
          </a:p>
          <a:p>
            <a:pPr lvl="1"/>
            <a:r>
              <a:rPr lang="en-US" dirty="0"/>
              <a:t>Transform by standardizing formats, cleaning the data, integration.</a:t>
            </a:r>
          </a:p>
          <a:p>
            <a:pPr lvl="1"/>
            <a:r>
              <a:rPr lang="en-US" dirty="0"/>
              <a:t>Loading into a data warehouse</a:t>
            </a:r>
            <a:r>
              <a:rPr lang="en-US" dirty="0" smtClean="0"/>
              <a:t>.</a:t>
            </a:r>
            <a:endParaRPr lang="en-US" dirty="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917788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7" name="Text Placeholder 6"/>
          <p:cNvSpPr>
            <a:spLocks noGrp="1"/>
          </p:cNvSpPr>
          <p:nvPr>
            <p:ph type="body" sz="quarter" idx="13"/>
          </p:nvPr>
        </p:nvSpPr>
        <p:spPr/>
        <p:txBody>
          <a:bodyPr/>
          <a:lstStyle/>
          <a:p>
            <a:r>
              <a:rPr lang="en-US" dirty="0"/>
              <a:t>Chapter 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1248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154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Active Data Warehouse </a:t>
            </a:r>
            <a:r>
              <a:rPr lang="en-US" dirty="0"/>
              <a:t>(ADW</a:t>
            </a:r>
            <a:r>
              <a:rPr lang="en-US" dirty="0" smtClean="0"/>
              <a:t>)</a:t>
            </a:r>
            <a:endParaRPr lang="en-US" dirty="0"/>
          </a:p>
          <a:p>
            <a:pPr lvl="1"/>
            <a:r>
              <a:rPr lang="en-US" dirty="0" smtClean="0"/>
              <a:t>Real-time </a:t>
            </a:r>
            <a:r>
              <a:rPr lang="en-US" dirty="0"/>
              <a:t>data warehousing and </a:t>
            </a:r>
            <a:r>
              <a:rPr lang="en-US" dirty="0" smtClean="0"/>
              <a:t>analytics.</a:t>
            </a:r>
            <a:endParaRPr lang="en-US" dirty="0"/>
          </a:p>
          <a:p>
            <a:pPr lvl="1"/>
            <a:r>
              <a:rPr lang="en-US" dirty="0"/>
              <a:t>Transform by standardizing formats, cleaning the data, integration</a:t>
            </a:r>
            <a:r>
              <a:rPr lang="en-US" dirty="0" smtClean="0"/>
              <a:t>.</a:t>
            </a:r>
          </a:p>
          <a:p>
            <a:r>
              <a:rPr lang="en-US" dirty="0" smtClean="0"/>
              <a:t>They Provide</a:t>
            </a:r>
          </a:p>
          <a:p>
            <a:pPr lvl="1"/>
            <a:r>
              <a:rPr lang="en-US" dirty="0" smtClean="0"/>
              <a:t>Interaction </a:t>
            </a:r>
            <a:r>
              <a:rPr lang="en-US" dirty="0"/>
              <a:t>with a customer to provide superior customer </a:t>
            </a:r>
            <a:r>
              <a:rPr lang="en-US" dirty="0" smtClean="0"/>
              <a:t>service.</a:t>
            </a:r>
          </a:p>
          <a:p>
            <a:pPr lvl="1"/>
            <a:r>
              <a:rPr lang="en-US" dirty="0"/>
              <a:t>Respond to business events in near real time</a:t>
            </a:r>
            <a:r>
              <a:rPr lang="en-US" dirty="0" smtClean="0"/>
              <a:t>.</a:t>
            </a:r>
          </a:p>
          <a:p>
            <a:pPr lvl="1"/>
            <a:r>
              <a:rPr lang="en-US" dirty="0"/>
              <a:t>Share up-to-date status data among merchants, vendors, customers, </a:t>
            </a:r>
            <a:r>
              <a:rPr lang="en-US" dirty="0" smtClean="0"/>
              <a:t>and associates</a:t>
            </a:r>
            <a:r>
              <a:rPr lang="en-US" dirty="0"/>
              <a: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490082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Supporting Actions as well as Decisions</a:t>
            </a:r>
            <a:endParaRPr lang="en-US" dirty="0"/>
          </a:p>
          <a:p>
            <a:pPr lvl="1"/>
            <a:r>
              <a:rPr lang="en-US" dirty="0" smtClean="0"/>
              <a:t>Marketing and Sales</a:t>
            </a:r>
          </a:p>
          <a:p>
            <a:pPr lvl="1"/>
            <a:r>
              <a:rPr lang="en-US" dirty="0" smtClean="0"/>
              <a:t>Pricing and Contracts</a:t>
            </a:r>
          </a:p>
          <a:p>
            <a:pPr lvl="1"/>
            <a:r>
              <a:rPr lang="en-US" dirty="0" smtClean="0"/>
              <a:t>Forecasting</a:t>
            </a:r>
          </a:p>
          <a:p>
            <a:pPr lvl="1"/>
            <a:r>
              <a:rPr lang="en-US" dirty="0" smtClean="0"/>
              <a:t>Sales</a:t>
            </a:r>
          </a:p>
          <a:p>
            <a:pPr lvl="1"/>
            <a:r>
              <a:rPr lang="en-US" dirty="0" smtClean="0"/>
              <a:t>Financial</a:t>
            </a:r>
            <a:endParaRPr lang="en-US" dirty="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030823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smtClean="0"/>
              <a:t>Really Big Data</a:t>
            </a:r>
            <a:endParaRPr lang="en-US" dirty="0"/>
          </a:p>
          <a:p>
            <a:pPr lvl="1"/>
            <a:r>
              <a:rPr lang="en-US" dirty="0" smtClean="0"/>
              <a:t>Low-cost sensors collect data in real time in all types of physical things (machine-generated sensor data):</a:t>
            </a:r>
          </a:p>
          <a:p>
            <a:pPr lvl="2"/>
            <a:r>
              <a:rPr lang="en-US" dirty="0" smtClean="0"/>
              <a:t>Regulate temperature and climate</a:t>
            </a:r>
          </a:p>
          <a:p>
            <a:pPr lvl="2"/>
            <a:r>
              <a:rPr lang="en-US" dirty="0" smtClean="0"/>
              <a:t>Detect air particles for contamination</a:t>
            </a:r>
          </a:p>
          <a:p>
            <a:pPr lvl="2"/>
            <a:r>
              <a:rPr lang="en-US" dirty="0" smtClean="0"/>
              <a:t>Machinery conditions/failures</a:t>
            </a:r>
          </a:p>
          <a:p>
            <a:pPr lvl="2"/>
            <a:r>
              <a:rPr lang="en-US" dirty="0" smtClean="0"/>
              <a:t>Engine wear/maintenance</a:t>
            </a:r>
          </a:p>
          <a:p>
            <a:pPr lvl="2"/>
            <a:endParaRPr lang="en-US"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141747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Databases</a:t>
            </a:r>
          </a:p>
          <a:p>
            <a:pPr lvl="1"/>
            <a:r>
              <a:rPr lang="en-US" dirty="0" smtClean="0"/>
              <a:t>Collections of data sets </a:t>
            </a:r>
            <a:r>
              <a:rPr lang="en-US" dirty="0"/>
              <a:t>or records </a:t>
            </a:r>
            <a:r>
              <a:rPr lang="en-US" dirty="0" smtClean="0"/>
              <a:t>stored in </a:t>
            </a:r>
            <a:r>
              <a:rPr lang="en-US" dirty="0"/>
              <a:t>a systematic way</a:t>
            </a:r>
            <a:r>
              <a:rPr lang="en-US" dirty="0" smtClean="0"/>
              <a:t>.</a:t>
            </a:r>
          </a:p>
          <a:p>
            <a:pPr lvl="1"/>
            <a:r>
              <a:rPr lang="en-US" dirty="0" smtClean="0"/>
              <a:t>Stores </a:t>
            </a:r>
            <a:r>
              <a:rPr lang="en-US" dirty="0"/>
              <a:t>data generated by business apps, sensors, operations, </a:t>
            </a:r>
            <a:r>
              <a:rPr lang="en-US" dirty="0" smtClean="0"/>
              <a:t>and transaction-processing </a:t>
            </a:r>
            <a:r>
              <a:rPr lang="en-US" dirty="0"/>
              <a:t>systems (TPS</a:t>
            </a:r>
            <a:r>
              <a:rPr lang="en-US" dirty="0" smtClean="0"/>
              <a:t>).</a:t>
            </a:r>
            <a:endParaRPr lang="en-US" dirty="0"/>
          </a:p>
          <a:p>
            <a:pPr lvl="1"/>
            <a:r>
              <a:rPr lang="en-US" dirty="0" smtClean="0"/>
              <a:t>The data </a:t>
            </a:r>
            <a:r>
              <a:rPr lang="en-US" dirty="0"/>
              <a:t>in databases are extremely </a:t>
            </a:r>
            <a:r>
              <a:rPr lang="en-US" b="1" dirty="0">
                <a:solidFill>
                  <a:srgbClr val="5A8B25"/>
                </a:solidFill>
              </a:rPr>
              <a:t>volatile</a:t>
            </a:r>
            <a:r>
              <a:rPr lang="en-US" dirty="0" smtClean="0"/>
              <a:t>.</a:t>
            </a:r>
          </a:p>
          <a:p>
            <a:pPr lvl="1"/>
            <a:r>
              <a:rPr lang="en-US" dirty="0"/>
              <a:t>Medium and large enterprises typically have </a:t>
            </a:r>
            <a:r>
              <a:rPr lang="en-US" dirty="0" smtClean="0"/>
              <a:t>many </a:t>
            </a:r>
            <a:r>
              <a:rPr lang="en-US" dirty="0"/>
              <a:t>databases of </a:t>
            </a:r>
            <a:r>
              <a:rPr lang="en-US" dirty="0" smtClean="0"/>
              <a:t>various types.</a:t>
            </a:r>
            <a:endParaRPr lang="en-US" dirty="0"/>
          </a:p>
          <a:p>
            <a:pPr marL="57150" indent="0">
              <a:buNone/>
            </a:pPr>
            <a:endParaRPr lang="en-US" sz="2000" i="1" dirty="0" smtClean="0"/>
          </a:p>
          <a:p>
            <a:pPr marL="57150" indent="0">
              <a:buNone/>
            </a:pPr>
            <a:r>
              <a:rPr lang="en-US" sz="2000" i="1" dirty="0" smtClean="0">
                <a:solidFill>
                  <a:srgbClr val="5A8B25"/>
                </a:solidFill>
              </a:rPr>
              <a:t>Volatile data changes frequently</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36072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7" name="Text Placeholder 6"/>
          <p:cNvSpPr>
            <a:spLocks noGrp="1"/>
          </p:cNvSpPr>
          <p:nvPr>
            <p:ph type="body" sz="quarter" idx="13"/>
          </p:nvPr>
        </p:nvSpPr>
        <p:spPr/>
        <p:txBody>
          <a:bodyPr/>
          <a:lstStyle/>
          <a:p>
            <a:r>
              <a:rPr lang="en-US" dirty="0"/>
              <a:t>Chapter 3</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173" y="1749136"/>
            <a:ext cx="3905453" cy="391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09800" y="5867400"/>
            <a:ext cx="5410200" cy="523220"/>
          </a:xfrm>
          <a:prstGeom prst="rect">
            <a:avLst/>
          </a:prstGeom>
          <a:noFill/>
        </p:spPr>
        <p:txBody>
          <a:bodyPr wrap="square" rtlCol="0">
            <a:spAutoFit/>
          </a:bodyPr>
          <a:lstStyle/>
          <a:p>
            <a:r>
              <a:rPr lang="en-US" sz="1400" b="1" dirty="0"/>
              <a:t>Figure </a:t>
            </a:r>
            <a:r>
              <a:rPr lang="en-US" sz="1400" b="1" dirty="0" smtClean="0"/>
              <a:t>3.16 </a:t>
            </a:r>
            <a:r>
              <a:rPr lang="en-US" sz="1400" dirty="0" smtClean="0"/>
              <a:t>Machine generated data </a:t>
            </a:r>
            <a:r>
              <a:rPr lang="en-US" sz="1400" dirty="0"/>
              <a:t>from </a:t>
            </a:r>
            <a:r>
              <a:rPr lang="en-US" sz="1400" dirty="0" smtClean="0"/>
              <a:t>physical objects are becoming </a:t>
            </a:r>
            <a:r>
              <a:rPr lang="en-US" sz="1400" dirty="0"/>
              <a:t>a </a:t>
            </a:r>
            <a:r>
              <a:rPr lang="en-US" sz="1400" dirty="0" smtClean="0"/>
              <a:t>much larger </a:t>
            </a:r>
            <a:r>
              <a:rPr lang="en-US" sz="1400" dirty="0"/>
              <a:t>portion of big </a:t>
            </a:r>
            <a:r>
              <a:rPr lang="en-US" sz="1400" dirty="0" smtClean="0"/>
              <a:t>data and </a:t>
            </a:r>
            <a:r>
              <a:rPr lang="en-US" sz="1400" dirty="0"/>
              <a:t>analytics..</a:t>
            </a:r>
          </a:p>
        </p:txBody>
      </p:sp>
    </p:spTree>
    <p:extLst>
      <p:ext uri="{BB962C8B-B14F-4D97-AF65-F5344CB8AC3E}">
        <p14:creationId xmlns:p14="http://schemas.microsoft.com/office/powerpoint/2010/main" val="4017425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a:bodyPr>
          <a:lstStyle/>
          <a:p>
            <a:r>
              <a:rPr lang="en-US" dirty="0"/>
              <a:t>Hadoop and MapReduce</a:t>
            </a:r>
          </a:p>
          <a:p>
            <a:pPr lvl="1"/>
            <a:r>
              <a:rPr lang="en-US" dirty="0" smtClean="0"/>
              <a:t>Hadoop is an Apache processing platform that places no conditions on the processed data structure.</a:t>
            </a:r>
          </a:p>
          <a:p>
            <a:pPr lvl="1"/>
            <a:r>
              <a:rPr lang="en-US" dirty="0"/>
              <a:t>MapReduce </a:t>
            </a:r>
            <a:r>
              <a:rPr lang="en-US" dirty="0" smtClean="0"/>
              <a:t>provides a reliable, fault-tolerant software </a:t>
            </a:r>
            <a:r>
              <a:rPr lang="en-US" dirty="0"/>
              <a:t>framework </a:t>
            </a:r>
            <a:r>
              <a:rPr lang="en-US" dirty="0" smtClean="0"/>
              <a:t>to write applications easily that process </a:t>
            </a:r>
            <a:r>
              <a:rPr lang="en-US" dirty="0"/>
              <a:t>vast amounts of data (multi-terabyte data-sets) in-parallel on large clusters (thousands of nodes) of commodity </a:t>
            </a:r>
            <a:r>
              <a:rPr lang="en-US" dirty="0" smtClean="0"/>
              <a:t>hardware.</a:t>
            </a:r>
          </a:p>
          <a:p>
            <a:pPr lvl="2"/>
            <a:r>
              <a:rPr lang="en-US" dirty="0" smtClean="0"/>
              <a:t>Map stage: breaks up huge data into subsets</a:t>
            </a:r>
          </a:p>
          <a:p>
            <a:pPr lvl="2"/>
            <a:r>
              <a:rPr lang="en-US" dirty="0" smtClean="0"/>
              <a:t>Reduce stage: recombines partial results</a:t>
            </a:r>
          </a:p>
          <a:p>
            <a:pPr lvl="1"/>
            <a:endParaRPr lang="en-US"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354307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Data Warehouse and Big Data Analytics</a:t>
            </a:r>
          </a:p>
        </p:txBody>
      </p:sp>
      <p:sp>
        <p:nvSpPr>
          <p:cNvPr id="6" name="Content Placeholder 5"/>
          <p:cNvSpPr>
            <a:spLocks noGrp="1"/>
          </p:cNvSpPr>
          <p:nvPr>
            <p:ph idx="1"/>
          </p:nvPr>
        </p:nvSpPr>
        <p:spPr/>
        <p:txBody>
          <a:bodyPr>
            <a:normAutofit fontScale="92500" lnSpcReduction="10000"/>
          </a:bodyPr>
          <a:lstStyle/>
          <a:p>
            <a:pPr marL="457200" indent="-457200">
              <a:buClr>
                <a:srgbClr val="5A8B25"/>
              </a:buClr>
              <a:buFont typeface="+mj-lt"/>
              <a:buAutoNum type="arabicPeriod"/>
            </a:pPr>
            <a:r>
              <a:rPr lang="en-US" b="0" dirty="0" smtClean="0"/>
              <a:t>Why </a:t>
            </a:r>
            <a:r>
              <a:rPr lang="en-US" b="0" dirty="0"/>
              <a:t>are human expertise and judgment important to </a:t>
            </a:r>
            <a:r>
              <a:rPr lang="en-US" b="0" dirty="0" smtClean="0"/>
              <a:t>data analytics? Give </a:t>
            </a:r>
            <a:r>
              <a:rPr lang="en-US" b="0" dirty="0"/>
              <a:t>an example.</a:t>
            </a:r>
          </a:p>
          <a:p>
            <a:pPr marL="457200" indent="-457200">
              <a:buClr>
                <a:srgbClr val="5A8B25"/>
              </a:buClr>
              <a:buFont typeface="+mj-lt"/>
              <a:buAutoNum type="arabicPeriod"/>
            </a:pPr>
            <a:r>
              <a:rPr lang="en-US" b="0" dirty="0" smtClean="0"/>
              <a:t>What </a:t>
            </a:r>
            <a:r>
              <a:rPr lang="en-US" b="0" dirty="0"/>
              <a:t>is the relationship between data quality and </a:t>
            </a:r>
            <a:r>
              <a:rPr lang="en-US" b="0" dirty="0" smtClean="0"/>
              <a:t>the value </a:t>
            </a:r>
            <a:r>
              <a:rPr lang="en-US" b="0" dirty="0"/>
              <a:t>of analytics?</a:t>
            </a:r>
          </a:p>
          <a:p>
            <a:pPr marL="457200" indent="-457200">
              <a:buClr>
                <a:srgbClr val="5A8B25"/>
              </a:buClr>
              <a:buFont typeface="+mj-lt"/>
              <a:buAutoNum type="arabicPeriod"/>
            </a:pPr>
            <a:r>
              <a:rPr lang="en-US" b="0" dirty="0" smtClean="0"/>
              <a:t>Why </a:t>
            </a:r>
            <a:r>
              <a:rPr lang="en-US" b="0" dirty="0"/>
              <a:t>do data need to be put into a meaningful context?</a:t>
            </a:r>
          </a:p>
          <a:p>
            <a:pPr marL="457200" indent="-457200">
              <a:buClr>
                <a:srgbClr val="5A8B25"/>
              </a:buClr>
              <a:buFont typeface="+mj-lt"/>
              <a:buAutoNum type="arabicPeriod"/>
            </a:pPr>
            <a:r>
              <a:rPr lang="en-US" b="0" dirty="0" smtClean="0"/>
              <a:t>What </a:t>
            </a:r>
            <a:r>
              <a:rPr lang="en-US" b="0" dirty="0"/>
              <a:t>are the differences between databases and </a:t>
            </a:r>
            <a:r>
              <a:rPr lang="en-US" b="0" dirty="0" smtClean="0"/>
              <a:t>data warehouses</a:t>
            </a:r>
            <a:r>
              <a:rPr lang="en-US" b="0" dirty="0"/>
              <a:t>?</a:t>
            </a:r>
          </a:p>
          <a:p>
            <a:pPr marL="457200" indent="-457200">
              <a:buClr>
                <a:srgbClr val="5A8B25"/>
              </a:buClr>
              <a:buFont typeface="+mj-lt"/>
              <a:buAutoNum type="arabicPeriod"/>
            </a:pPr>
            <a:r>
              <a:rPr lang="en-US" b="0" dirty="0" smtClean="0"/>
              <a:t>Explain </a:t>
            </a:r>
            <a:r>
              <a:rPr lang="en-US" b="0" dirty="0"/>
              <a:t>ETL and CDC.</a:t>
            </a:r>
          </a:p>
          <a:p>
            <a:pPr marL="457200" indent="-457200">
              <a:buClr>
                <a:srgbClr val="5A8B25"/>
              </a:buClr>
              <a:buFont typeface="+mj-lt"/>
              <a:buAutoNum type="arabicPeriod"/>
            </a:pPr>
            <a:r>
              <a:rPr lang="en-US" b="0" dirty="0" smtClean="0"/>
              <a:t>What </a:t>
            </a:r>
            <a:r>
              <a:rPr lang="en-US" b="0" dirty="0"/>
              <a:t>is an advantage of an active data </a:t>
            </a:r>
            <a:r>
              <a:rPr lang="en-US" b="0" dirty="0" smtClean="0"/>
              <a:t>warehouse (ADW</a:t>
            </a:r>
            <a:r>
              <a:rPr lang="en-US" b="0" dirty="0"/>
              <a:t>)?</a:t>
            </a:r>
          </a:p>
          <a:p>
            <a:pPr marL="457200" indent="-457200">
              <a:buClr>
                <a:srgbClr val="5A8B25"/>
              </a:buClr>
              <a:buFont typeface="+mj-lt"/>
              <a:buAutoNum type="arabicPeriod"/>
            </a:pPr>
            <a:r>
              <a:rPr lang="en-US" b="0" dirty="0" smtClean="0"/>
              <a:t>Why </a:t>
            </a:r>
            <a:r>
              <a:rPr lang="en-US" b="0" dirty="0"/>
              <a:t>might a company invest in a data mart?</a:t>
            </a:r>
          </a:p>
          <a:p>
            <a:pPr marL="457200" indent="-457200">
              <a:buClr>
                <a:srgbClr val="5A8B25"/>
              </a:buClr>
              <a:buFont typeface="+mj-lt"/>
              <a:buAutoNum type="arabicPeriod"/>
            </a:pPr>
            <a:r>
              <a:rPr lang="en-US" b="0" dirty="0" smtClean="0"/>
              <a:t>How </a:t>
            </a:r>
            <a:r>
              <a:rPr lang="en-US" b="0" dirty="0"/>
              <a:t>can manufacturers and health care </a:t>
            </a:r>
            <a:r>
              <a:rPr lang="en-US" b="0" dirty="0" smtClean="0"/>
              <a:t>benefit </a:t>
            </a:r>
            <a:r>
              <a:rPr lang="en-US" b="0" dirty="0"/>
              <a:t>from </a:t>
            </a:r>
            <a:r>
              <a:rPr lang="en-US" b="0" dirty="0" smtClean="0"/>
              <a:t>data analytics</a:t>
            </a:r>
            <a:r>
              <a:rPr lang="en-US" b="0" dirty="0"/>
              <a:t>?</a:t>
            </a:r>
          </a:p>
          <a:p>
            <a:pPr marL="457200" indent="-457200">
              <a:buClr>
                <a:srgbClr val="5A8B25"/>
              </a:buClr>
              <a:buFont typeface="+mj-lt"/>
              <a:buAutoNum type="arabicPeriod"/>
            </a:pPr>
            <a:r>
              <a:rPr lang="en-US" b="0" dirty="0" smtClean="0"/>
              <a:t>Explain </a:t>
            </a:r>
            <a:r>
              <a:rPr lang="en-US" b="0" dirty="0"/>
              <a:t>how Hadoop implements MapReduce in </a:t>
            </a:r>
            <a:r>
              <a:rPr lang="en-US" b="0" dirty="0" smtClean="0"/>
              <a:t>two stages</a:t>
            </a:r>
            <a:r>
              <a:rPr lang="en-US" b="0" dirty="0"/>
              <a:t>.</a:t>
            </a:r>
            <a:endParaRPr lang="en-US" b="0"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09320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489662333"/>
              </p:ext>
            </p:extLst>
          </p:nvPr>
        </p:nvGraphicFramePr>
        <p:xfrm>
          <a:off x="838200" y="1600200"/>
          <a:ext cx="7315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40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 and Text Mining</a:t>
            </a:r>
          </a:p>
        </p:txBody>
      </p:sp>
      <p:sp>
        <p:nvSpPr>
          <p:cNvPr id="6" name="Content Placeholder 5"/>
          <p:cNvSpPr>
            <a:spLocks noGrp="1"/>
          </p:cNvSpPr>
          <p:nvPr>
            <p:ph idx="1"/>
          </p:nvPr>
        </p:nvSpPr>
        <p:spPr/>
        <p:txBody>
          <a:bodyPr>
            <a:normAutofit/>
          </a:bodyPr>
          <a:lstStyle/>
          <a:p>
            <a:r>
              <a:rPr lang="en-US" dirty="0" smtClean="0"/>
              <a:t>Creating Business Value</a:t>
            </a:r>
          </a:p>
          <a:p>
            <a:pPr lvl="1"/>
            <a:r>
              <a:rPr lang="en-US" b="1" dirty="0" smtClean="0">
                <a:solidFill>
                  <a:srgbClr val="5A8B25"/>
                </a:solidFill>
              </a:rPr>
              <a:t>Business Analytics</a:t>
            </a:r>
            <a:r>
              <a:rPr lang="en-US" dirty="0" smtClean="0"/>
              <a:t>: the entire function of applying technologies, algorithms, human expertise, and judgment.</a:t>
            </a:r>
          </a:p>
          <a:p>
            <a:pPr lvl="1"/>
            <a:r>
              <a:rPr lang="en-US" sz="2000" b="1" dirty="0" smtClean="0">
                <a:solidFill>
                  <a:srgbClr val="5A8B25"/>
                </a:solidFill>
              </a:rPr>
              <a:t>Data Mining</a:t>
            </a:r>
            <a:r>
              <a:rPr lang="en-US" sz="2000" dirty="0" smtClean="0"/>
              <a:t>: software that enables users to analyze data from various dimensions or angles, categorize them, and find correlative patterns among fields in the data warehouse.</a:t>
            </a:r>
          </a:p>
          <a:p>
            <a:pPr lvl="1"/>
            <a:r>
              <a:rPr lang="en-US" sz="2000" b="1" dirty="0" smtClean="0">
                <a:solidFill>
                  <a:srgbClr val="5A8B25"/>
                </a:solidFill>
              </a:rPr>
              <a:t>Text Mining: </a:t>
            </a:r>
            <a:r>
              <a:rPr lang="en-US" sz="2000" dirty="0" smtClean="0"/>
              <a:t>broad category involving interpreted words and concepts in context.</a:t>
            </a:r>
          </a:p>
          <a:p>
            <a:pPr lvl="1"/>
            <a:r>
              <a:rPr lang="en-US" sz="2000" b="1" dirty="0" smtClean="0">
                <a:solidFill>
                  <a:srgbClr val="5A8B25"/>
                </a:solidFill>
              </a:rPr>
              <a:t>Sentimental Analysis</a:t>
            </a:r>
            <a:r>
              <a:rPr lang="en-US" sz="2000" dirty="0" smtClean="0"/>
              <a:t>: trying to understand consumer intent.</a:t>
            </a:r>
            <a:endParaRPr lang="en-US" sz="2000" dirty="0"/>
          </a:p>
          <a:p>
            <a:pPr lvl="1"/>
            <a:endParaRPr lang="en-US" sz="2000" dirty="0"/>
          </a:p>
          <a:p>
            <a:pPr lvl="1"/>
            <a:endParaRPr lang="en-US" sz="2000" dirty="0"/>
          </a:p>
          <a:p>
            <a:pPr lvl="1"/>
            <a:endParaRPr lang="en-US" sz="2000" i="1" dirty="0" smtClean="0">
              <a:solidFill>
                <a:srgbClr val="FF0000"/>
              </a:solidFill>
            </a:endParaRP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1232060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 and Text Mining</a:t>
            </a:r>
          </a:p>
        </p:txBody>
      </p:sp>
      <p:sp>
        <p:nvSpPr>
          <p:cNvPr id="6" name="Content Placeholder 5"/>
          <p:cNvSpPr>
            <a:spLocks noGrp="1"/>
          </p:cNvSpPr>
          <p:nvPr>
            <p:ph idx="1"/>
          </p:nvPr>
        </p:nvSpPr>
        <p:spPr/>
        <p:txBody>
          <a:bodyPr>
            <a:normAutofit/>
          </a:bodyPr>
          <a:lstStyle/>
          <a:p>
            <a:r>
              <a:rPr lang="en-US" dirty="0"/>
              <a:t>Text Analytics </a:t>
            </a:r>
            <a:r>
              <a:rPr lang="en-US" dirty="0" smtClean="0"/>
              <a:t>(Mining) Procedure</a:t>
            </a:r>
          </a:p>
          <a:p>
            <a:pPr lvl="1"/>
            <a:r>
              <a:rPr lang="en-US" dirty="0" smtClean="0"/>
              <a:t>Exploration</a:t>
            </a:r>
          </a:p>
          <a:p>
            <a:pPr lvl="2"/>
            <a:r>
              <a:rPr lang="en-US" dirty="0" smtClean="0"/>
              <a:t>Simple word counts</a:t>
            </a:r>
          </a:p>
          <a:p>
            <a:pPr lvl="2"/>
            <a:r>
              <a:rPr lang="en-US" dirty="0" smtClean="0"/>
              <a:t>Topics consolidation</a:t>
            </a:r>
          </a:p>
          <a:p>
            <a:pPr lvl="1"/>
            <a:r>
              <a:rPr lang="en-US" dirty="0" smtClean="0"/>
              <a:t>Preprocessing</a:t>
            </a:r>
          </a:p>
          <a:p>
            <a:pPr lvl="2"/>
            <a:r>
              <a:rPr lang="en-US" dirty="0" smtClean="0"/>
              <a:t>Standardization</a:t>
            </a:r>
          </a:p>
          <a:p>
            <a:pPr lvl="2"/>
            <a:r>
              <a:rPr lang="en-US" dirty="0" smtClean="0"/>
              <a:t>May be 80% of processing time</a:t>
            </a:r>
          </a:p>
          <a:p>
            <a:pPr lvl="2"/>
            <a:r>
              <a:rPr lang="en-US" dirty="0" smtClean="0"/>
              <a:t>Grammar and spell checking</a:t>
            </a:r>
          </a:p>
          <a:p>
            <a:pPr lvl="1"/>
            <a:r>
              <a:rPr lang="en-US" dirty="0" smtClean="0"/>
              <a:t>Categorizing and Modelling</a:t>
            </a:r>
          </a:p>
          <a:p>
            <a:pPr lvl="2"/>
            <a:r>
              <a:rPr lang="en-US" dirty="0" smtClean="0"/>
              <a:t>Create business rules and train models for accuracy and precision</a:t>
            </a:r>
          </a:p>
          <a:p>
            <a:pPr lvl="2"/>
            <a:endParaRPr lang="en-US" sz="2000" dirty="0"/>
          </a:p>
          <a:p>
            <a:pPr lvl="1"/>
            <a:endParaRPr lang="en-US" sz="2000" dirty="0"/>
          </a:p>
          <a:p>
            <a:pPr lvl="1"/>
            <a:endParaRPr lang="en-US" sz="2000" i="1" dirty="0" smtClean="0">
              <a:solidFill>
                <a:srgbClr val="FF0000"/>
              </a:solidFill>
            </a:endParaRP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969311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 and Text Mining</a:t>
            </a:r>
          </a:p>
        </p:txBody>
      </p:sp>
      <p:sp>
        <p:nvSpPr>
          <p:cNvPr id="6" name="Content Placeholder 5"/>
          <p:cNvSpPr>
            <a:spLocks noGrp="1"/>
          </p:cNvSpPr>
          <p:nvPr>
            <p:ph idx="1"/>
          </p:nvPr>
        </p:nvSpPr>
        <p:spPr/>
        <p:txBody>
          <a:bodyPr>
            <a:normAutofit/>
          </a:bodyPr>
          <a:lstStyle/>
          <a:p>
            <a:r>
              <a:rPr lang="en-US" dirty="0"/>
              <a:t>Text Analytics Procedure</a:t>
            </a:r>
            <a:endParaRPr lang="en-US" dirty="0" smtClean="0"/>
          </a:p>
          <a:p>
            <a:pPr lvl="1"/>
            <a:r>
              <a:rPr lang="en-US" dirty="0" smtClean="0"/>
              <a:t>Exploration</a:t>
            </a:r>
          </a:p>
          <a:p>
            <a:pPr lvl="2"/>
            <a:r>
              <a:rPr lang="en-US" dirty="0" smtClean="0"/>
              <a:t>Simple word counts</a:t>
            </a:r>
          </a:p>
          <a:p>
            <a:pPr lvl="2"/>
            <a:r>
              <a:rPr lang="en-US" dirty="0" smtClean="0"/>
              <a:t>Topics consolidation</a:t>
            </a:r>
          </a:p>
          <a:p>
            <a:pPr lvl="1"/>
            <a:r>
              <a:rPr lang="en-US" dirty="0" smtClean="0"/>
              <a:t>Preprocessing</a:t>
            </a:r>
          </a:p>
          <a:p>
            <a:pPr lvl="2"/>
            <a:r>
              <a:rPr lang="en-US" dirty="0" smtClean="0"/>
              <a:t>Standardization</a:t>
            </a:r>
          </a:p>
          <a:p>
            <a:pPr lvl="2"/>
            <a:r>
              <a:rPr lang="en-US" dirty="0" smtClean="0"/>
              <a:t>May be 80% of processing time</a:t>
            </a:r>
          </a:p>
          <a:p>
            <a:pPr lvl="2"/>
            <a:r>
              <a:rPr lang="en-US" dirty="0" smtClean="0"/>
              <a:t>Grammar and spell checking</a:t>
            </a:r>
          </a:p>
          <a:p>
            <a:pPr lvl="1"/>
            <a:r>
              <a:rPr lang="en-US" dirty="0" smtClean="0"/>
              <a:t>Categorizing and Modelling</a:t>
            </a:r>
          </a:p>
          <a:p>
            <a:pPr lvl="2"/>
            <a:r>
              <a:rPr lang="en-US" dirty="0" smtClean="0"/>
              <a:t>Create business rules and train models for accuracy and precision</a:t>
            </a:r>
          </a:p>
          <a:p>
            <a:pPr lvl="2"/>
            <a:endParaRPr lang="en-US" sz="2000" dirty="0"/>
          </a:p>
          <a:p>
            <a:pPr lvl="1"/>
            <a:endParaRPr lang="en-US" sz="2000" dirty="0"/>
          </a:p>
          <a:p>
            <a:pPr lvl="1"/>
            <a:endParaRPr lang="en-US" sz="2000" i="1" dirty="0" smtClean="0">
              <a:solidFill>
                <a:srgbClr val="FF0000"/>
              </a:solidFill>
            </a:endParaRP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429230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 and Text Mining</a:t>
            </a:r>
          </a:p>
        </p:txBody>
      </p:sp>
      <p:sp>
        <p:nvSpPr>
          <p:cNvPr id="6" name="Content Placeholder 5"/>
          <p:cNvSpPr>
            <a:spLocks noGrp="1"/>
          </p:cNvSpPr>
          <p:nvPr>
            <p:ph idx="1"/>
          </p:nvPr>
        </p:nvSpPr>
        <p:spPr/>
        <p:txBody>
          <a:bodyPr>
            <a:normAutofit/>
          </a:bodyPr>
          <a:lstStyle/>
          <a:p>
            <a:pPr marL="457200" indent="-457200">
              <a:buClr>
                <a:srgbClr val="5A8B25"/>
              </a:buClr>
              <a:buFont typeface="+mj-lt"/>
              <a:buAutoNum type="arabicPeriod"/>
            </a:pPr>
            <a:r>
              <a:rPr lang="en-US" b="0" dirty="0" smtClean="0"/>
              <a:t>Describe </a:t>
            </a:r>
            <a:r>
              <a:rPr lang="en-US" b="0" dirty="0"/>
              <a:t>data mining.</a:t>
            </a:r>
          </a:p>
          <a:p>
            <a:pPr marL="457200" indent="-457200">
              <a:buClr>
                <a:srgbClr val="5A8B25"/>
              </a:buClr>
              <a:buFont typeface="+mj-lt"/>
              <a:buAutoNum type="arabicPeriod"/>
            </a:pPr>
            <a:r>
              <a:rPr lang="en-US" b="0" dirty="0" smtClean="0"/>
              <a:t>How </a:t>
            </a:r>
            <a:r>
              <a:rPr lang="en-US" b="0" dirty="0"/>
              <a:t>does data mining generate or provide </a:t>
            </a:r>
            <a:r>
              <a:rPr lang="en-US" b="0" dirty="0" smtClean="0"/>
              <a:t>value? Give </a:t>
            </a:r>
            <a:r>
              <a:rPr lang="en-US" b="0" dirty="0"/>
              <a:t>an example.</a:t>
            </a:r>
          </a:p>
          <a:p>
            <a:pPr marL="457200" indent="-457200">
              <a:buClr>
                <a:srgbClr val="5A8B25"/>
              </a:buClr>
              <a:buFont typeface="+mj-lt"/>
              <a:buAutoNum type="arabicPeriod"/>
            </a:pPr>
            <a:r>
              <a:rPr lang="en-US" b="0" dirty="0" smtClean="0"/>
              <a:t>What </a:t>
            </a:r>
            <a:r>
              <a:rPr lang="en-US" b="0" dirty="0"/>
              <a:t>is text mining?</a:t>
            </a:r>
          </a:p>
          <a:p>
            <a:pPr marL="457200" indent="-457200">
              <a:buClr>
                <a:srgbClr val="5A8B25"/>
              </a:buClr>
              <a:buFont typeface="+mj-lt"/>
              <a:buAutoNum type="arabicPeriod"/>
            </a:pPr>
            <a:r>
              <a:rPr lang="en-US" b="0" dirty="0" smtClean="0"/>
              <a:t>Explain </a:t>
            </a:r>
            <a:r>
              <a:rPr lang="en-US" b="0" dirty="0"/>
              <a:t>the text mining procedure.</a:t>
            </a:r>
            <a:endParaRPr lang="en-US" b="0"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486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595953602"/>
              </p:ext>
            </p:extLst>
          </p:nvPr>
        </p:nvGraphicFramePr>
        <p:xfrm>
          <a:off x="838200" y="1600200"/>
          <a:ext cx="7315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273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Business Intelligence</a:t>
            </a:r>
          </a:p>
        </p:txBody>
      </p:sp>
      <p:sp>
        <p:nvSpPr>
          <p:cNvPr id="6" name="Content Placeholder 5"/>
          <p:cNvSpPr>
            <a:spLocks noGrp="1"/>
          </p:cNvSpPr>
          <p:nvPr>
            <p:ph idx="1"/>
          </p:nvPr>
        </p:nvSpPr>
        <p:spPr/>
        <p:txBody>
          <a:bodyPr>
            <a:normAutofit/>
          </a:bodyPr>
          <a:lstStyle/>
          <a:p>
            <a:r>
              <a:rPr lang="en-US" dirty="0" smtClean="0"/>
              <a:t>Key to competitive advantage</a:t>
            </a:r>
          </a:p>
          <a:p>
            <a:pPr lvl="1"/>
            <a:r>
              <a:rPr lang="en-US" dirty="0" smtClean="0"/>
              <a:t>Across industries in all size enterprises</a:t>
            </a:r>
          </a:p>
          <a:p>
            <a:pPr lvl="1"/>
            <a:r>
              <a:rPr lang="en-US" dirty="0" smtClean="0"/>
              <a:t>Used in operational management, business process, and decision making</a:t>
            </a:r>
          </a:p>
          <a:p>
            <a:pPr lvl="1"/>
            <a:r>
              <a:rPr lang="en-US" dirty="0" smtClean="0"/>
              <a:t>Provides </a:t>
            </a:r>
            <a:r>
              <a:rPr lang="en-US" i="1" dirty="0" smtClean="0"/>
              <a:t>moment of value</a:t>
            </a:r>
            <a:r>
              <a:rPr lang="en-US" dirty="0" smtClean="0"/>
              <a:t> to decision makers</a:t>
            </a:r>
          </a:p>
          <a:p>
            <a:pPr lvl="1"/>
            <a:r>
              <a:rPr lang="en-US" dirty="0" smtClean="0"/>
              <a:t>Unites data, technology, analytics, &amp; human knowledge to optimize decisions</a:t>
            </a:r>
            <a:endParaRPr lang="en-US" dirty="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405631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Data Warehouses</a:t>
            </a:r>
          </a:p>
          <a:p>
            <a:pPr lvl="1"/>
            <a:r>
              <a:rPr lang="en-US" dirty="0" smtClean="0"/>
              <a:t>Integrate </a:t>
            </a:r>
            <a:r>
              <a:rPr lang="en-US" dirty="0"/>
              <a:t>data from multiple </a:t>
            </a:r>
            <a:r>
              <a:rPr lang="en-US" i="1" dirty="0"/>
              <a:t>databases</a:t>
            </a:r>
            <a:r>
              <a:rPr lang="en-US" dirty="0"/>
              <a:t> and data silos, </a:t>
            </a:r>
            <a:r>
              <a:rPr lang="en-US" dirty="0" smtClean="0"/>
              <a:t>and organize </a:t>
            </a:r>
            <a:r>
              <a:rPr lang="en-US" dirty="0"/>
              <a:t>them for complex analysis, knowledge discovery, and to </a:t>
            </a:r>
            <a:r>
              <a:rPr lang="en-US" dirty="0" smtClean="0"/>
              <a:t>support decision making.</a:t>
            </a:r>
          </a:p>
          <a:p>
            <a:pPr lvl="1"/>
            <a:r>
              <a:rPr lang="en-US" dirty="0" smtClean="0"/>
              <a:t>May require formatting processing and/or standardization.</a:t>
            </a:r>
          </a:p>
          <a:p>
            <a:pPr lvl="1"/>
            <a:r>
              <a:rPr lang="en-US" dirty="0" smtClean="0"/>
              <a:t>Loaded at specific times making them non-volatile and ready for analysis.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01296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Business Intelligence</a:t>
            </a:r>
          </a:p>
        </p:txBody>
      </p:sp>
      <p:sp>
        <p:nvSpPr>
          <p:cNvPr id="6" name="Content Placeholder 5"/>
          <p:cNvSpPr>
            <a:spLocks noGrp="1"/>
          </p:cNvSpPr>
          <p:nvPr>
            <p:ph idx="1"/>
          </p:nvPr>
        </p:nvSpPr>
        <p:spPr/>
        <p:txBody>
          <a:bodyPr>
            <a:normAutofit/>
          </a:bodyPr>
          <a:lstStyle/>
          <a:p>
            <a:r>
              <a:rPr lang="en-US" dirty="0" smtClean="0"/>
              <a:t>Challenges</a:t>
            </a:r>
          </a:p>
          <a:p>
            <a:pPr lvl="1"/>
            <a:r>
              <a:rPr lang="en-US" dirty="0" smtClean="0"/>
              <a:t>Data Selection &amp; Quality</a:t>
            </a:r>
          </a:p>
          <a:p>
            <a:pPr lvl="1"/>
            <a:r>
              <a:rPr lang="en-US" dirty="0" smtClean="0"/>
              <a:t>Alignment with Business Strategy and BI Strategy</a:t>
            </a:r>
          </a:p>
          <a:p>
            <a:r>
              <a:rPr lang="en-US" dirty="0" smtClean="0"/>
              <a:t>Alignment</a:t>
            </a:r>
          </a:p>
          <a:p>
            <a:pPr lvl="1"/>
            <a:r>
              <a:rPr lang="en-US" dirty="0" smtClean="0"/>
              <a:t>Clearly articulates business strategy</a:t>
            </a:r>
          </a:p>
          <a:p>
            <a:pPr lvl="1"/>
            <a:r>
              <a:rPr lang="en-US" dirty="0" smtClean="0"/>
              <a:t>Deconstructs business strategy into targets</a:t>
            </a:r>
          </a:p>
          <a:p>
            <a:pPr lvl="1"/>
            <a:r>
              <a:rPr lang="en-US" dirty="0" smtClean="0"/>
              <a:t>Identifies PKIs</a:t>
            </a:r>
          </a:p>
          <a:p>
            <a:pPr lvl="1"/>
            <a:r>
              <a:rPr lang="en-US" dirty="0" smtClean="0"/>
              <a:t>Prioritizes PKIs</a:t>
            </a:r>
          </a:p>
          <a:p>
            <a:pPr lvl="1"/>
            <a:r>
              <a:rPr lang="en-US" dirty="0" smtClean="0"/>
              <a:t>Creates a plan based on priorities</a:t>
            </a:r>
          </a:p>
          <a:p>
            <a:pPr lvl="1"/>
            <a:r>
              <a:rPr lang="en-US" dirty="0" smtClean="0"/>
              <a:t>Transform based on strategic results and changes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39738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Business Intelligence</a:t>
            </a:r>
          </a:p>
        </p:txBody>
      </p:sp>
      <p:sp>
        <p:nvSpPr>
          <p:cNvPr id="7" name="Text Placeholder 6"/>
          <p:cNvSpPr>
            <a:spLocks noGrp="1"/>
          </p:cNvSpPr>
          <p:nvPr>
            <p:ph type="body" sz="quarter" idx="13"/>
          </p:nvPr>
        </p:nvSpPr>
        <p:spPr/>
        <p:txBody>
          <a:bodyPr/>
          <a:lstStyle/>
          <a:p>
            <a:r>
              <a:rPr lang="en-US" dirty="0"/>
              <a:t>Chapter 3</a:t>
            </a:r>
          </a:p>
        </p:txBody>
      </p:sp>
      <p:sp>
        <p:nvSpPr>
          <p:cNvPr id="3" name="TextBox 2"/>
          <p:cNvSpPr txBox="1"/>
          <p:nvPr/>
        </p:nvSpPr>
        <p:spPr>
          <a:xfrm>
            <a:off x="1828800" y="1981201"/>
            <a:ext cx="2667000" cy="1384995"/>
          </a:xfrm>
          <a:prstGeom prst="rect">
            <a:avLst/>
          </a:prstGeom>
          <a:noFill/>
          <a:ln w="25400">
            <a:solidFill>
              <a:schemeClr val="tx1"/>
            </a:solidFill>
          </a:ln>
        </p:spPr>
        <p:txBody>
          <a:bodyPr wrap="square" rtlCol="0">
            <a:spAutoFit/>
          </a:bodyPr>
          <a:lstStyle/>
          <a:p>
            <a:pPr algn="ctr"/>
            <a:r>
              <a:rPr lang="en-US" b="1" dirty="0" smtClean="0"/>
              <a:t>Smart Devices</a:t>
            </a:r>
          </a:p>
          <a:p>
            <a:pPr algn="ctr"/>
            <a:r>
              <a:rPr lang="en-US" b="1" dirty="0" smtClean="0"/>
              <a:t>Everywhere</a:t>
            </a:r>
          </a:p>
          <a:p>
            <a:r>
              <a:rPr lang="en-US" sz="1600" dirty="0"/>
              <a:t>have created demand for</a:t>
            </a:r>
          </a:p>
          <a:p>
            <a:r>
              <a:rPr lang="en-US" sz="1600" dirty="0"/>
              <a:t>effortless 24/7 access to</a:t>
            </a:r>
          </a:p>
          <a:p>
            <a:r>
              <a:rPr lang="en-US" sz="1600" dirty="0"/>
              <a:t>insights.</a:t>
            </a:r>
          </a:p>
        </p:txBody>
      </p:sp>
      <p:sp>
        <p:nvSpPr>
          <p:cNvPr id="8" name="TextBox 7"/>
          <p:cNvSpPr txBox="1"/>
          <p:nvPr/>
        </p:nvSpPr>
        <p:spPr>
          <a:xfrm>
            <a:off x="4724400" y="1981200"/>
            <a:ext cx="2667000" cy="1384995"/>
          </a:xfrm>
          <a:prstGeom prst="rect">
            <a:avLst/>
          </a:prstGeom>
          <a:noFill/>
          <a:ln w="25400">
            <a:solidFill>
              <a:schemeClr val="tx1"/>
            </a:solidFill>
          </a:ln>
        </p:spPr>
        <p:txBody>
          <a:bodyPr wrap="square" rtlCol="0">
            <a:spAutoFit/>
          </a:bodyPr>
          <a:lstStyle/>
          <a:p>
            <a:pPr algn="ctr"/>
            <a:r>
              <a:rPr lang="en-US" b="1" dirty="0"/>
              <a:t>Data is Big</a:t>
            </a:r>
          </a:p>
          <a:p>
            <a:pPr algn="ctr"/>
            <a:r>
              <a:rPr lang="en-US" b="1" dirty="0" smtClean="0"/>
              <a:t>Business</a:t>
            </a:r>
          </a:p>
          <a:p>
            <a:r>
              <a:rPr lang="en-US" sz="1600" dirty="0" smtClean="0"/>
              <a:t>when they provide insight that supports decisions and action. </a:t>
            </a:r>
            <a:endParaRPr lang="en-US" sz="1600" dirty="0"/>
          </a:p>
        </p:txBody>
      </p:sp>
      <p:sp>
        <p:nvSpPr>
          <p:cNvPr id="9" name="TextBox 8"/>
          <p:cNvSpPr txBox="1"/>
          <p:nvPr/>
        </p:nvSpPr>
        <p:spPr>
          <a:xfrm>
            <a:off x="1828800" y="3733800"/>
            <a:ext cx="2667000" cy="1384995"/>
          </a:xfrm>
          <a:prstGeom prst="rect">
            <a:avLst/>
          </a:prstGeom>
          <a:noFill/>
          <a:ln w="25400">
            <a:solidFill>
              <a:schemeClr val="tx1"/>
            </a:solidFill>
          </a:ln>
        </p:spPr>
        <p:txBody>
          <a:bodyPr wrap="square" rtlCol="0">
            <a:spAutoFit/>
          </a:bodyPr>
          <a:lstStyle/>
          <a:p>
            <a:pPr algn="ctr"/>
            <a:r>
              <a:rPr lang="en-US" b="1" dirty="0" smtClean="0"/>
              <a:t>Advanced BI and Analytics</a:t>
            </a:r>
          </a:p>
          <a:p>
            <a:r>
              <a:rPr lang="en-US" sz="1600" dirty="0" smtClean="0"/>
              <a:t>help to ask questions that were previously unknown and unanswerable.</a:t>
            </a:r>
            <a:endParaRPr lang="en-US" sz="1600" dirty="0"/>
          </a:p>
        </p:txBody>
      </p:sp>
      <p:sp>
        <p:nvSpPr>
          <p:cNvPr id="10" name="TextBox 9"/>
          <p:cNvSpPr txBox="1"/>
          <p:nvPr/>
        </p:nvSpPr>
        <p:spPr>
          <a:xfrm>
            <a:off x="4724400" y="3733799"/>
            <a:ext cx="2667000" cy="1384995"/>
          </a:xfrm>
          <a:prstGeom prst="rect">
            <a:avLst/>
          </a:prstGeom>
          <a:noFill/>
          <a:ln w="25400">
            <a:solidFill>
              <a:schemeClr val="tx1"/>
            </a:solidFill>
          </a:ln>
        </p:spPr>
        <p:txBody>
          <a:bodyPr wrap="square" rtlCol="0">
            <a:spAutoFit/>
          </a:bodyPr>
          <a:lstStyle/>
          <a:p>
            <a:pPr algn="ctr"/>
            <a:r>
              <a:rPr lang="en-US" b="1" dirty="0" smtClean="0"/>
              <a:t>Cloud Enabled BI and Analytics</a:t>
            </a:r>
          </a:p>
          <a:p>
            <a:r>
              <a:rPr lang="en-US" sz="1600" dirty="0" smtClean="0"/>
              <a:t>are providing low-cost and flexible solutions.</a:t>
            </a:r>
          </a:p>
          <a:p>
            <a:endParaRPr lang="en-US" sz="1600" dirty="0"/>
          </a:p>
        </p:txBody>
      </p:sp>
      <p:sp>
        <p:nvSpPr>
          <p:cNvPr id="11" name="TextBox 10"/>
          <p:cNvSpPr txBox="1"/>
          <p:nvPr/>
        </p:nvSpPr>
        <p:spPr>
          <a:xfrm>
            <a:off x="2209800" y="5486399"/>
            <a:ext cx="5410200" cy="307777"/>
          </a:xfrm>
          <a:prstGeom prst="rect">
            <a:avLst/>
          </a:prstGeom>
          <a:noFill/>
        </p:spPr>
        <p:txBody>
          <a:bodyPr wrap="square" rtlCol="0">
            <a:spAutoFit/>
          </a:bodyPr>
          <a:lstStyle/>
          <a:p>
            <a:r>
              <a:rPr lang="en-US" sz="1400" b="1" dirty="0"/>
              <a:t>Figure </a:t>
            </a:r>
            <a:r>
              <a:rPr lang="en-US" sz="1400" b="1" dirty="0" smtClean="0"/>
              <a:t>3.20 </a:t>
            </a:r>
            <a:r>
              <a:rPr lang="en-US" sz="1400" dirty="0" smtClean="0"/>
              <a:t>Four factors contributing to increased use of BI.</a:t>
            </a:r>
            <a:endParaRPr lang="en-US" sz="1400" dirty="0"/>
          </a:p>
        </p:txBody>
      </p:sp>
    </p:spTree>
    <p:extLst>
      <p:ext uri="{BB962C8B-B14F-4D97-AF65-F5344CB8AC3E}">
        <p14:creationId xmlns:p14="http://schemas.microsoft.com/office/powerpoint/2010/main" val="3409088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Business Intelligence</a:t>
            </a:r>
          </a:p>
        </p:txBody>
      </p:sp>
      <p:sp>
        <p:nvSpPr>
          <p:cNvPr id="6" name="Content Placeholder 5"/>
          <p:cNvSpPr>
            <a:spLocks noGrp="1"/>
          </p:cNvSpPr>
          <p:nvPr>
            <p:ph idx="1"/>
          </p:nvPr>
        </p:nvSpPr>
        <p:spPr/>
        <p:txBody>
          <a:bodyPr>
            <a:normAutofit/>
          </a:bodyPr>
          <a:lstStyle/>
          <a:p>
            <a:r>
              <a:rPr lang="en-US" dirty="0" smtClean="0"/>
              <a:t>BI Architecture and Analytics</a:t>
            </a:r>
          </a:p>
          <a:p>
            <a:pPr lvl="1"/>
            <a:r>
              <a:rPr lang="en-US" dirty="0" smtClean="0"/>
              <a:t>Advances in response to big data and end-user performance demands.</a:t>
            </a:r>
          </a:p>
          <a:p>
            <a:pPr lvl="1"/>
            <a:r>
              <a:rPr lang="en-US" dirty="0" smtClean="0"/>
              <a:t>Hosted on public or private clouds.</a:t>
            </a:r>
          </a:p>
          <a:p>
            <a:pPr lvl="1"/>
            <a:r>
              <a:rPr lang="en-US" dirty="0" smtClean="0"/>
              <a:t>Limits IT staff and controls costs</a:t>
            </a:r>
          </a:p>
          <a:p>
            <a:pPr lvl="1"/>
            <a:r>
              <a:rPr lang="en-US" dirty="0" smtClean="0"/>
              <a:t>May slow response time, add security and backup risks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050454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Business Intelligence</a:t>
            </a:r>
          </a:p>
        </p:txBody>
      </p:sp>
      <p:sp>
        <p:nvSpPr>
          <p:cNvPr id="6" name="Content Placeholder 5"/>
          <p:cNvSpPr>
            <a:spLocks noGrp="1"/>
          </p:cNvSpPr>
          <p:nvPr>
            <p:ph idx="1"/>
          </p:nvPr>
        </p:nvSpPr>
        <p:spPr/>
        <p:txBody>
          <a:bodyPr>
            <a:normAutofit lnSpcReduction="10000"/>
          </a:bodyPr>
          <a:lstStyle/>
          <a:p>
            <a:pPr marL="457200" indent="-457200">
              <a:buClr>
                <a:srgbClr val="5A8B25"/>
              </a:buClr>
              <a:buFont typeface="+mj-lt"/>
              <a:buAutoNum type="arabicPeriod"/>
            </a:pPr>
            <a:r>
              <a:rPr lang="en-US" b="0" dirty="0" smtClean="0"/>
              <a:t>How </a:t>
            </a:r>
            <a:r>
              <a:rPr lang="en-US" b="0" dirty="0"/>
              <a:t>has BI improved performance management </a:t>
            </a:r>
            <a:r>
              <a:rPr lang="en-US" b="0" dirty="0" smtClean="0"/>
              <a:t>at Quicken </a:t>
            </a:r>
            <a:r>
              <a:rPr lang="en-US" b="0" dirty="0"/>
              <a:t>Loans?</a:t>
            </a:r>
          </a:p>
          <a:p>
            <a:pPr marL="457200" indent="-457200">
              <a:buClr>
                <a:srgbClr val="5A8B25"/>
              </a:buClr>
              <a:buFont typeface="+mj-lt"/>
              <a:buAutoNum type="arabicPeriod"/>
            </a:pPr>
            <a:r>
              <a:rPr lang="en-US" b="0" dirty="0" smtClean="0"/>
              <a:t>What </a:t>
            </a:r>
            <a:r>
              <a:rPr lang="en-US" b="0" dirty="0"/>
              <a:t>are the business </a:t>
            </a:r>
            <a:r>
              <a:rPr lang="en-US" b="0" dirty="0" smtClean="0"/>
              <a:t>benefits </a:t>
            </a:r>
            <a:r>
              <a:rPr lang="en-US" b="0" dirty="0"/>
              <a:t>of BI?</a:t>
            </a:r>
          </a:p>
          <a:p>
            <a:pPr marL="457200" indent="-457200">
              <a:buClr>
                <a:srgbClr val="5A8B25"/>
              </a:buClr>
              <a:buFont typeface="+mj-lt"/>
              <a:buAutoNum type="arabicPeriod"/>
            </a:pPr>
            <a:r>
              <a:rPr lang="en-US" b="0" dirty="0" smtClean="0"/>
              <a:t>What </a:t>
            </a:r>
            <a:r>
              <a:rPr lang="en-US" b="0" dirty="0"/>
              <a:t>are two data-related challenges that must </a:t>
            </a:r>
            <a:r>
              <a:rPr lang="en-US" b="0" dirty="0" smtClean="0"/>
              <a:t>be resolved </a:t>
            </a:r>
            <a:r>
              <a:rPr lang="en-US" b="0" dirty="0"/>
              <a:t>for BI </a:t>
            </a:r>
            <a:r>
              <a:rPr lang="en-US" b="0" dirty="0" smtClean="0"/>
              <a:t>to produce </a:t>
            </a:r>
            <a:r>
              <a:rPr lang="en-US" b="0" dirty="0"/>
              <a:t>meaningful insight?</a:t>
            </a:r>
          </a:p>
          <a:p>
            <a:pPr marL="457200" indent="-457200">
              <a:buClr>
                <a:srgbClr val="5A8B25"/>
              </a:buClr>
              <a:buFont typeface="+mj-lt"/>
              <a:buAutoNum type="arabicPeriod"/>
            </a:pPr>
            <a:r>
              <a:rPr lang="en-US" b="0" dirty="0" smtClean="0"/>
              <a:t>What </a:t>
            </a:r>
            <a:r>
              <a:rPr lang="en-US" b="0" dirty="0"/>
              <a:t>are the steps in a BI governance program?</a:t>
            </a:r>
          </a:p>
          <a:p>
            <a:pPr marL="457200" indent="-457200">
              <a:buClr>
                <a:srgbClr val="5A8B25"/>
              </a:buClr>
              <a:buFont typeface="+mj-lt"/>
              <a:buAutoNum type="arabicPeriod"/>
            </a:pPr>
            <a:r>
              <a:rPr lang="en-US" b="0" dirty="0" smtClean="0"/>
              <a:t>What </a:t>
            </a:r>
            <a:r>
              <a:rPr lang="en-US" b="0" dirty="0"/>
              <a:t>is a business-driven development approach?</a:t>
            </a:r>
          </a:p>
          <a:p>
            <a:pPr marL="457200" indent="-457200">
              <a:buClr>
                <a:srgbClr val="5A8B25"/>
              </a:buClr>
              <a:buFont typeface="+mj-lt"/>
              <a:buAutoNum type="arabicPeriod"/>
            </a:pPr>
            <a:r>
              <a:rPr lang="en-US" b="0" dirty="0" smtClean="0"/>
              <a:t>What </a:t>
            </a:r>
            <a:r>
              <a:rPr lang="en-US" b="0" dirty="0"/>
              <a:t>does it mean to drill down, and why is </a:t>
            </a:r>
            <a:r>
              <a:rPr lang="en-US" b="0" dirty="0" smtClean="0"/>
              <a:t>it important</a:t>
            </a:r>
            <a:r>
              <a:rPr lang="en-US" b="0" dirty="0"/>
              <a:t>?</a:t>
            </a:r>
          </a:p>
          <a:p>
            <a:pPr marL="457200" indent="-457200">
              <a:buClr>
                <a:srgbClr val="5A8B25"/>
              </a:buClr>
              <a:buFont typeface="+mj-lt"/>
              <a:buAutoNum type="arabicPeriod"/>
            </a:pPr>
            <a:r>
              <a:rPr lang="en-US" b="0" dirty="0" smtClean="0"/>
              <a:t>What </a:t>
            </a:r>
            <a:r>
              <a:rPr lang="en-US" b="0" dirty="0"/>
              <a:t>four factors are contributing to increased use </a:t>
            </a:r>
            <a:r>
              <a:rPr lang="en-US" b="0" dirty="0" smtClean="0"/>
              <a:t>of BI</a:t>
            </a:r>
            <a:r>
              <a:rPr lang="en-US" b="0" dirty="0"/>
              <a:t>?</a:t>
            </a:r>
          </a:p>
          <a:p>
            <a:pPr marL="457200" indent="-457200">
              <a:buClr>
                <a:srgbClr val="5A8B25"/>
              </a:buClr>
              <a:buFont typeface="+mj-lt"/>
              <a:buAutoNum type="arabicPeriod"/>
            </a:pPr>
            <a:r>
              <a:rPr lang="en-US" b="0" dirty="0" smtClean="0"/>
              <a:t>How </a:t>
            </a:r>
            <a:r>
              <a:rPr lang="en-US" b="0" dirty="0"/>
              <a:t>did BI help CarMax achieve </a:t>
            </a:r>
            <a:r>
              <a:rPr lang="en-US" b="0" dirty="0" smtClean="0"/>
              <a:t>record-setting revenue </a:t>
            </a:r>
            <a:r>
              <a:rPr lang="en-US" b="0" dirty="0"/>
              <a:t>growth?</a:t>
            </a:r>
            <a:endParaRPr lang="en-US" b="0"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602198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2775177443"/>
              </p:ext>
            </p:extLst>
          </p:nvPr>
        </p:nvGraphicFramePr>
        <p:xfrm>
          <a:off x="838200" y="1600200"/>
          <a:ext cx="7315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733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Electronic Records Management</a:t>
            </a:r>
          </a:p>
        </p:txBody>
      </p:sp>
      <p:sp>
        <p:nvSpPr>
          <p:cNvPr id="6" name="Content Placeholder 5"/>
          <p:cNvSpPr>
            <a:spLocks noGrp="1"/>
          </p:cNvSpPr>
          <p:nvPr>
            <p:ph idx="1"/>
          </p:nvPr>
        </p:nvSpPr>
        <p:spPr/>
        <p:txBody>
          <a:bodyPr>
            <a:normAutofit/>
          </a:bodyPr>
          <a:lstStyle/>
          <a:p>
            <a:r>
              <a:rPr lang="en-US" dirty="0" smtClean="0"/>
              <a:t>Business Records</a:t>
            </a:r>
          </a:p>
          <a:p>
            <a:pPr lvl="1"/>
            <a:r>
              <a:rPr lang="en-US" dirty="0" smtClean="0"/>
              <a:t>Documentation of a business event, action, decision, or transaction.</a:t>
            </a:r>
          </a:p>
          <a:p>
            <a:r>
              <a:rPr lang="en-US" dirty="0" smtClean="0"/>
              <a:t>Electronic Records Management (EMR)</a:t>
            </a:r>
            <a:endParaRPr lang="en-US" dirty="0"/>
          </a:p>
          <a:p>
            <a:pPr lvl="1"/>
            <a:r>
              <a:rPr lang="en-US" dirty="0" smtClean="0"/>
              <a:t>Workflow software, authoring tools, scanners, and databases that manage and archive electronic documents and image paper documents.</a:t>
            </a:r>
          </a:p>
          <a:p>
            <a:pPr lvl="1"/>
            <a:r>
              <a:rPr lang="en-US" dirty="0" smtClean="0"/>
              <a:t>Index and store documents according to company policy or legal compliance.</a:t>
            </a:r>
          </a:p>
          <a:p>
            <a:pPr lvl="1"/>
            <a:r>
              <a:rPr lang="en-US" dirty="0" smtClean="0"/>
              <a:t>Success depends on partnership of key players.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195354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Electronic Records Management</a:t>
            </a:r>
          </a:p>
        </p:txBody>
      </p:sp>
      <p:sp>
        <p:nvSpPr>
          <p:cNvPr id="6" name="Content Placeholder 5"/>
          <p:cNvSpPr>
            <a:spLocks noGrp="1"/>
          </p:cNvSpPr>
          <p:nvPr>
            <p:ph idx="1"/>
          </p:nvPr>
        </p:nvSpPr>
        <p:spPr/>
        <p:txBody>
          <a:bodyPr>
            <a:normAutofit/>
          </a:bodyPr>
          <a:lstStyle/>
          <a:p>
            <a:r>
              <a:rPr lang="en-US" dirty="0" smtClean="0"/>
              <a:t>Best Practices</a:t>
            </a:r>
          </a:p>
          <a:p>
            <a:pPr lvl="1"/>
            <a:r>
              <a:rPr lang="en-US" dirty="0" smtClean="0"/>
              <a:t>Effective systems capture all business data.</a:t>
            </a:r>
          </a:p>
          <a:p>
            <a:pPr lvl="1"/>
            <a:r>
              <a:rPr lang="en-US" dirty="0" smtClean="0"/>
              <a:t>Input from online forms, bar codes, sensors, websites, social sites, copiers, e-mails, and more.</a:t>
            </a:r>
          </a:p>
          <a:p>
            <a:r>
              <a:rPr lang="en-US" dirty="0" smtClean="0"/>
              <a:t>Industry Standards</a:t>
            </a:r>
          </a:p>
          <a:p>
            <a:pPr lvl="1"/>
            <a:r>
              <a:rPr lang="en-US" dirty="0" smtClean="0"/>
              <a:t>Association for Information and Image Management (AIIM; </a:t>
            </a:r>
            <a:r>
              <a:rPr lang="en-US" dirty="0" smtClean="0">
                <a:hlinkClick r:id="rId2"/>
              </a:rPr>
              <a:t>www.aiim.org</a:t>
            </a:r>
            <a:r>
              <a:rPr lang="en-US" dirty="0" smtClean="0"/>
              <a:t>)</a:t>
            </a:r>
          </a:p>
          <a:p>
            <a:pPr lvl="1"/>
            <a:r>
              <a:rPr lang="en-US" dirty="0" smtClean="0"/>
              <a:t>National Archives and Records Administration (NARA; </a:t>
            </a:r>
            <a:r>
              <a:rPr lang="en-US" dirty="0" smtClean="0">
                <a:hlinkClick r:id="rId3"/>
              </a:rPr>
              <a:t>www.archives.gov</a:t>
            </a:r>
            <a:r>
              <a:rPr lang="en-US" dirty="0" smtClean="0"/>
              <a:t>)</a:t>
            </a:r>
          </a:p>
          <a:p>
            <a:pPr lvl="1"/>
            <a:r>
              <a:rPr lang="en-US" dirty="0" smtClean="0"/>
              <a:t>ARMA International </a:t>
            </a:r>
            <a:r>
              <a:rPr lang="en-US" dirty="0"/>
              <a:t>(formerly the Association </a:t>
            </a:r>
            <a:r>
              <a:rPr lang="en-US" dirty="0" smtClean="0"/>
              <a:t>of Records </a:t>
            </a:r>
            <a:r>
              <a:rPr lang="en-US" dirty="0"/>
              <a:t>Managers and </a:t>
            </a:r>
            <a:r>
              <a:rPr lang="en-US" dirty="0" smtClean="0"/>
              <a:t>Administrators; </a:t>
            </a:r>
            <a:r>
              <a:rPr lang="en-US" dirty="0" smtClean="0">
                <a:hlinkClick r:id="rId4"/>
              </a:rPr>
              <a:t>www.arma.org</a:t>
            </a:r>
            <a:r>
              <a:rPr lang="en-US" dirty="0" smtClean="0"/>
              <a: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1708037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Electronic Records Management</a:t>
            </a:r>
          </a:p>
        </p:txBody>
      </p:sp>
      <p:sp>
        <p:nvSpPr>
          <p:cNvPr id="6" name="Content Placeholder 5"/>
          <p:cNvSpPr>
            <a:spLocks noGrp="1"/>
          </p:cNvSpPr>
          <p:nvPr>
            <p:ph idx="1"/>
          </p:nvPr>
        </p:nvSpPr>
        <p:spPr/>
        <p:txBody>
          <a:bodyPr>
            <a:normAutofit/>
          </a:bodyPr>
          <a:lstStyle/>
          <a:p>
            <a:r>
              <a:rPr lang="en-US" dirty="0" smtClean="0"/>
              <a:t>Primary Benefits</a:t>
            </a:r>
          </a:p>
          <a:p>
            <a:pPr lvl="1"/>
            <a:r>
              <a:rPr lang="en-US" dirty="0" smtClean="0"/>
              <a:t>Access and use the content contained in documents.</a:t>
            </a:r>
          </a:p>
          <a:p>
            <a:pPr lvl="1"/>
            <a:r>
              <a:rPr lang="en-US" dirty="0" smtClean="0"/>
              <a:t>Cut labor costs by automating business processes.</a:t>
            </a:r>
          </a:p>
          <a:p>
            <a:pPr lvl="1"/>
            <a:r>
              <a:rPr lang="en-US" dirty="0" smtClean="0"/>
              <a:t>Reduce time and effort to locate required information for decision making.</a:t>
            </a:r>
          </a:p>
          <a:p>
            <a:pPr lvl="1"/>
            <a:r>
              <a:rPr lang="en-US" dirty="0" smtClean="0"/>
              <a:t>Improve content security, thereby reducing intellectual property theft risks.</a:t>
            </a:r>
          </a:p>
          <a:p>
            <a:pPr lvl="1"/>
            <a:r>
              <a:rPr lang="en-US" dirty="0" smtClean="0"/>
              <a:t>Minimizes content printing, storing, and searching costs.</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140891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Electronic Records Management</a:t>
            </a:r>
          </a:p>
        </p:txBody>
      </p:sp>
      <p:sp>
        <p:nvSpPr>
          <p:cNvPr id="6" name="Content Placeholder 5"/>
          <p:cNvSpPr>
            <a:spLocks noGrp="1"/>
          </p:cNvSpPr>
          <p:nvPr>
            <p:ph idx="1"/>
          </p:nvPr>
        </p:nvSpPr>
        <p:spPr/>
        <p:txBody>
          <a:bodyPr>
            <a:normAutofit fontScale="92500" lnSpcReduction="10000"/>
          </a:bodyPr>
          <a:lstStyle/>
          <a:p>
            <a:r>
              <a:rPr lang="en-US" dirty="0" smtClean="0"/>
              <a:t>DISASTER RECOVERY</a:t>
            </a:r>
            <a:r>
              <a:rPr lang="en-US" dirty="0"/>
              <a:t>, </a:t>
            </a:r>
            <a:r>
              <a:rPr lang="en-US" dirty="0" smtClean="0"/>
              <a:t>BUSINESS CONTINUITY</a:t>
            </a:r>
            <a:r>
              <a:rPr lang="en-US" dirty="0"/>
              <a:t>, </a:t>
            </a:r>
            <a:r>
              <a:rPr lang="en-US" dirty="0" smtClean="0"/>
              <a:t>AND COMPLIANCE</a:t>
            </a:r>
          </a:p>
          <a:p>
            <a:pPr marL="914400" lvl="1" indent="-457200">
              <a:buFont typeface="+mj-lt"/>
              <a:buAutoNum type="arabicPeriod"/>
            </a:pPr>
            <a:r>
              <a:rPr lang="en-US" dirty="0" smtClean="0"/>
              <a:t>Does </a:t>
            </a:r>
            <a:r>
              <a:rPr lang="en-US" dirty="0"/>
              <a:t>the software meet the organization’s needs? For example, can the DMS </a:t>
            </a:r>
            <a:r>
              <a:rPr lang="en-US" dirty="0" smtClean="0"/>
              <a:t>be installed </a:t>
            </a:r>
            <a:r>
              <a:rPr lang="en-US" dirty="0"/>
              <a:t>on the existing network? Can it be purchased as a service?</a:t>
            </a:r>
          </a:p>
          <a:p>
            <a:pPr marL="914400" lvl="1" indent="-457200">
              <a:buFont typeface="+mj-lt"/>
              <a:buAutoNum type="arabicPeriod"/>
            </a:pPr>
            <a:r>
              <a:rPr lang="en-US" dirty="0" smtClean="0"/>
              <a:t>Is </a:t>
            </a:r>
            <a:r>
              <a:rPr lang="en-US" dirty="0"/>
              <a:t>the software easy to use and accessible from Web browsers, </a:t>
            </a:r>
            <a:r>
              <a:rPr lang="en-US" dirty="0" smtClean="0"/>
              <a:t>office applications, and </a:t>
            </a:r>
            <a:r>
              <a:rPr lang="en-US" dirty="0"/>
              <a:t>e-mail applications? If not, people will not use it.</a:t>
            </a:r>
          </a:p>
          <a:p>
            <a:pPr marL="914400" lvl="1" indent="-457200">
              <a:buFont typeface="+mj-lt"/>
              <a:buAutoNum type="arabicPeriod"/>
            </a:pPr>
            <a:r>
              <a:rPr lang="en-US" dirty="0" smtClean="0"/>
              <a:t>Does </a:t>
            </a:r>
            <a:r>
              <a:rPr lang="en-US" dirty="0"/>
              <a:t>the software have lightweight, modern Web and graphical user </a:t>
            </a:r>
            <a:r>
              <a:rPr lang="en-US" dirty="0" smtClean="0"/>
              <a:t>interfaces that </a:t>
            </a:r>
            <a:r>
              <a:rPr lang="en-US" dirty="0"/>
              <a:t>effectively support remote users</a:t>
            </a:r>
            <a:r>
              <a:rPr lang="en-US" dirty="0" smtClean="0"/>
              <a:t>?</a:t>
            </a:r>
          </a:p>
          <a:p>
            <a:pPr marL="914400" lvl="1" indent="-457200">
              <a:buFont typeface="+mj-lt"/>
              <a:buAutoNum type="arabicPeriod"/>
            </a:pPr>
            <a:r>
              <a:rPr lang="en-US" dirty="0"/>
              <a:t>Before selecting a vendor, it is important to examine </a:t>
            </a:r>
            <a:r>
              <a:rPr lang="en-US" dirty="0" smtClean="0"/>
              <a:t>workflows </a:t>
            </a:r>
            <a:r>
              <a:rPr lang="en-US" dirty="0"/>
              <a:t>and how </a:t>
            </a:r>
            <a:r>
              <a:rPr lang="en-US" dirty="0" smtClean="0"/>
              <a:t>data, documents</a:t>
            </a:r>
            <a:r>
              <a:rPr lang="en-US" dirty="0"/>
              <a:t>, and communications </a:t>
            </a:r>
            <a:r>
              <a:rPr lang="en-US" dirty="0" smtClean="0"/>
              <a:t>flow </a:t>
            </a:r>
            <a:r>
              <a:rPr lang="en-US" dirty="0"/>
              <a:t>throughout the company.</a:t>
            </a:r>
            <a:endParaRPr lang="en-US"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156655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Electronic Records Management</a:t>
            </a:r>
          </a:p>
        </p:txBody>
      </p:sp>
      <p:sp>
        <p:nvSpPr>
          <p:cNvPr id="6" name="Content Placeholder 5"/>
          <p:cNvSpPr>
            <a:spLocks noGrp="1"/>
          </p:cNvSpPr>
          <p:nvPr>
            <p:ph idx="1"/>
          </p:nvPr>
        </p:nvSpPr>
        <p:spPr/>
        <p:txBody>
          <a:bodyPr>
            <a:normAutofit/>
          </a:bodyPr>
          <a:lstStyle/>
          <a:p>
            <a:pPr marL="457200" indent="-457200">
              <a:buClr>
                <a:srgbClr val="5A8B25"/>
              </a:buClr>
              <a:buFont typeface="+mj-lt"/>
              <a:buAutoNum type="arabicPeriod"/>
            </a:pPr>
            <a:r>
              <a:rPr lang="en-US" b="0" dirty="0" smtClean="0"/>
              <a:t>What </a:t>
            </a:r>
            <a:r>
              <a:rPr lang="en-US" b="0" dirty="0"/>
              <a:t>are business records?</a:t>
            </a:r>
          </a:p>
          <a:p>
            <a:pPr marL="457200" indent="-457200">
              <a:buClr>
                <a:srgbClr val="5A8B25"/>
              </a:buClr>
              <a:buFont typeface="+mj-lt"/>
              <a:buAutoNum type="arabicPeriod"/>
            </a:pPr>
            <a:r>
              <a:rPr lang="en-US" b="0" dirty="0" smtClean="0"/>
              <a:t>Why </a:t>
            </a:r>
            <a:r>
              <a:rPr lang="en-US" b="0" dirty="0"/>
              <a:t>is ERM a strategic issue rather than simply </a:t>
            </a:r>
            <a:r>
              <a:rPr lang="en-US" b="0" dirty="0" smtClean="0"/>
              <a:t>an IT </a:t>
            </a:r>
            <a:r>
              <a:rPr lang="en-US" b="0" dirty="0"/>
              <a:t>issue?</a:t>
            </a:r>
          </a:p>
          <a:p>
            <a:pPr marL="457200" indent="-457200">
              <a:buClr>
                <a:srgbClr val="5A8B25"/>
              </a:buClr>
              <a:buFont typeface="+mj-lt"/>
              <a:buAutoNum type="arabicPeriod"/>
            </a:pPr>
            <a:r>
              <a:rPr lang="en-US" b="0" dirty="0" smtClean="0"/>
              <a:t>Why </a:t>
            </a:r>
            <a:r>
              <a:rPr lang="en-US" b="0" dirty="0"/>
              <a:t>might a company have a legal duty to </a:t>
            </a:r>
            <a:r>
              <a:rPr lang="en-US" b="0" dirty="0" smtClean="0"/>
              <a:t>retain records</a:t>
            </a:r>
            <a:r>
              <a:rPr lang="en-US" b="0" dirty="0"/>
              <a:t>? Give </a:t>
            </a:r>
            <a:r>
              <a:rPr lang="en-US" b="0" dirty="0" smtClean="0"/>
              <a:t>an example</a:t>
            </a:r>
            <a:r>
              <a:rPr lang="en-US" b="0" dirty="0"/>
              <a:t>.</a:t>
            </a:r>
          </a:p>
          <a:p>
            <a:pPr marL="457200" indent="-457200">
              <a:buClr>
                <a:srgbClr val="5A8B25"/>
              </a:buClr>
              <a:buFont typeface="+mj-lt"/>
              <a:buAutoNum type="arabicPeriod"/>
            </a:pPr>
            <a:r>
              <a:rPr lang="en-US" b="0" dirty="0" smtClean="0"/>
              <a:t>Why </a:t>
            </a:r>
            <a:r>
              <a:rPr lang="en-US" b="0" dirty="0"/>
              <a:t>is creating backups an </a:t>
            </a:r>
            <a:r>
              <a:rPr lang="en-US" b="0" dirty="0" smtClean="0"/>
              <a:t>insufficient </a:t>
            </a:r>
            <a:r>
              <a:rPr lang="en-US" b="0" dirty="0"/>
              <a:t>way </a:t>
            </a:r>
            <a:r>
              <a:rPr lang="en-US" b="0" dirty="0" smtClean="0"/>
              <a:t>to manage </a:t>
            </a:r>
            <a:r>
              <a:rPr lang="en-US" b="0" dirty="0"/>
              <a:t>an </a:t>
            </a:r>
            <a:r>
              <a:rPr lang="en-US" b="0" dirty="0" smtClean="0"/>
              <a:t>organization’s documents</a:t>
            </a:r>
            <a:r>
              <a:rPr lang="en-US" b="0" dirty="0"/>
              <a:t>?</a:t>
            </a:r>
          </a:p>
          <a:p>
            <a:pPr marL="457200" indent="-457200">
              <a:buClr>
                <a:srgbClr val="5A8B25"/>
              </a:buClr>
              <a:buFont typeface="+mj-lt"/>
              <a:buAutoNum type="arabicPeriod"/>
            </a:pPr>
            <a:r>
              <a:rPr lang="en-US" b="0" dirty="0" smtClean="0"/>
              <a:t>What </a:t>
            </a:r>
            <a:r>
              <a:rPr lang="en-US" b="0" dirty="0"/>
              <a:t>are the </a:t>
            </a:r>
            <a:r>
              <a:rPr lang="en-US" b="0" dirty="0" smtClean="0"/>
              <a:t>benefits </a:t>
            </a:r>
            <a:r>
              <a:rPr lang="en-US" b="0" dirty="0"/>
              <a:t>of ERM?</a:t>
            </a:r>
            <a:endParaRPr lang="en-US" b="0" dirty="0" smtClean="0"/>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39242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Data Marts</a:t>
            </a:r>
          </a:p>
          <a:p>
            <a:pPr lvl="1"/>
            <a:r>
              <a:rPr lang="en-US" dirty="0" smtClean="0"/>
              <a:t>Small-scale </a:t>
            </a:r>
            <a:r>
              <a:rPr lang="en-US" i="1" dirty="0"/>
              <a:t>data</a:t>
            </a:r>
            <a:r>
              <a:rPr lang="en-US" dirty="0"/>
              <a:t> </a:t>
            </a:r>
            <a:r>
              <a:rPr lang="en-US" i="1" dirty="0"/>
              <a:t>warehouses</a:t>
            </a:r>
            <a:r>
              <a:rPr lang="en-US" dirty="0"/>
              <a:t> that support a single function </a:t>
            </a:r>
            <a:r>
              <a:rPr lang="en-US" dirty="0" smtClean="0"/>
              <a:t>or one department.</a:t>
            </a:r>
          </a:p>
          <a:p>
            <a:pPr lvl="1"/>
            <a:r>
              <a:rPr lang="en-US" dirty="0" smtClean="0"/>
              <a:t>Enterprises </a:t>
            </a:r>
            <a:r>
              <a:rPr lang="en-US" dirty="0"/>
              <a:t>that cannot afford to invest in data </a:t>
            </a:r>
            <a:r>
              <a:rPr lang="en-US" dirty="0" smtClean="0"/>
              <a:t>warehousing may </a:t>
            </a:r>
            <a:r>
              <a:rPr lang="en-US" dirty="0"/>
              <a:t>start with one or more data marts</a:t>
            </a:r>
            <a:r>
              <a:rPr lang="en-US" dirty="0" smtClean="0"/>
              <a: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404212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a:t>Business intelligence (BI</a:t>
            </a:r>
            <a:r>
              <a:rPr lang="en-US" dirty="0" smtClean="0"/>
              <a:t>)</a:t>
            </a:r>
          </a:p>
          <a:p>
            <a:pPr lvl="1"/>
            <a:r>
              <a:rPr lang="en-US" dirty="0" smtClean="0"/>
              <a:t>Tools </a:t>
            </a:r>
            <a:r>
              <a:rPr lang="en-US" dirty="0"/>
              <a:t>and techniques </a:t>
            </a:r>
            <a:r>
              <a:rPr lang="en-US" dirty="0" smtClean="0"/>
              <a:t>that process </a:t>
            </a:r>
            <a:r>
              <a:rPr lang="en-US" dirty="0"/>
              <a:t>data and </a:t>
            </a:r>
            <a:r>
              <a:rPr lang="en-US" dirty="0" smtClean="0"/>
              <a:t>conduct statistical analysis </a:t>
            </a:r>
            <a:r>
              <a:rPr lang="en-US" dirty="0"/>
              <a:t>for insight and </a:t>
            </a:r>
            <a:r>
              <a:rPr lang="en-US" dirty="0" smtClean="0"/>
              <a:t>discovery.</a:t>
            </a:r>
          </a:p>
          <a:p>
            <a:pPr lvl="1"/>
            <a:r>
              <a:rPr lang="en-US" dirty="0" smtClean="0"/>
              <a:t>Used to discover </a:t>
            </a:r>
            <a:r>
              <a:rPr lang="en-US" dirty="0"/>
              <a:t>meaningful </a:t>
            </a:r>
            <a:r>
              <a:rPr lang="en-US" dirty="0" smtClean="0"/>
              <a:t>relationships in </a:t>
            </a:r>
            <a:r>
              <a:rPr lang="en-US" dirty="0"/>
              <a:t>the data, keep informed of real time, detect trends, and </a:t>
            </a:r>
            <a:r>
              <a:rPr lang="en-US" dirty="0" smtClean="0"/>
              <a:t>identify opportunities </a:t>
            </a:r>
            <a:r>
              <a:rPr lang="en-US" dirty="0"/>
              <a:t>and risks</a:t>
            </a:r>
            <a:r>
              <a:rPr lang="en-US" dirty="0" smtClean="0"/>
              <a: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224355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Database Management System (DBMS)</a:t>
            </a:r>
          </a:p>
          <a:p>
            <a:pPr lvl="1"/>
            <a:r>
              <a:rPr lang="en-US" dirty="0" smtClean="0"/>
              <a:t>Integrate </a:t>
            </a:r>
            <a:r>
              <a:rPr lang="en-US" dirty="0"/>
              <a:t>with data collection </a:t>
            </a:r>
            <a:r>
              <a:rPr lang="en-US" dirty="0" smtClean="0"/>
              <a:t>systems such </a:t>
            </a:r>
            <a:r>
              <a:rPr lang="en-US" dirty="0"/>
              <a:t>as TPS and business </a:t>
            </a:r>
            <a:r>
              <a:rPr lang="en-US" dirty="0" smtClean="0"/>
              <a:t>applications.</a:t>
            </a:r>
          </a:p>
          <a:p>
            <a:pPr lvl="1"/>
            <a:r>
              <a:rPr lang="en-US" dirty="0" smtClean="0"/>
              <a:t>Stores data </a:t>
            </a:r>
            <a:r>
              <a:rPr lang="en-US" dirty="0"/>
              <a:t>in an organized </a:t>
            </a:r>
            <a:r>
              <a:rPr lang="en-US" dirty="0" smtClean="0"/>
              <a:t>way.</a:t>
            </a:r>
          </a:p>
          <a:p>
            <a:pPr lvl="1"/>
            <a:r>
              <a:rPr lang="en-US" dirty="0" smtClean="0"/>
              <a:t>Provides </a:t>
            </a:r>
            <a:r>
              <a:rPr lang="en-US" dirty="0"/>
              <a:t>facilities for accessing and managing </a:t>
            </a:r>
            <a:r>
              <a:rPr lang="en-US" dirty="0" smtClean="0"/>
              <a:t>data.</a:t>
            </a:r>
          </a:p>
          <a:p>
            <a:pPr lvl="1"/>
            <a:r>
              <a:rPr lang="en-US" dirty="0" smtClean="0"/>
              <a:t>Standard </a:t>
            </a:r>
            <a:r>
              <a:rPr lang="en-US" dirty="0"/>
              <a:t>database model adopted by most enterprises</a:t>
            </a:r>
            <a:r>
              <a:rPr lang="en-US" dirty="0" smtClean="0"/>
              <a:t>.</a:t>
            </a:r>
          </a:p>
          <a:p>
            <a:pPr lvl="1"/>
            <a:r>
              <a:rPr lang="en-US" dirty="0" smtClean="0"/>
              <a:t>Store </a:t>
            </a:r>
            <a:r>
              <a:rPr lang="en-US" dirty="0"/>
              <a:t>data in tables consisting of columns and </a:t>
            </a:r>
            <a:r>
              <a:rPr lang="en-US" dirty="0" smtClean="0"/>
              <a:t>rows, similar </a:t>
            </a:r>
            <a:r>
              <a:rPr lang="en-US" dirty="0"/>
              <a:t>to the format of a </a:t>
            </a:r>
            <a:r>
              <a:rPr lang="en-US" dirty="0" smtClean="0"/>
              <a:t>spreadsheet.</a:t>
            </a:r>
          </a:p>
        </p:txBody>
      </p:sp>
      <p:sp>
        <p:nvSpPr>
          <p:cNvPr id="7" name="Text Placeholder 6"/>
          <p:cNvSpPr>
            <a:spLocks noGrp="1"/>
          </p:cNvSpPr>
          <p:nvPr>
            <p:ph type="body" sz="quarter" idx="13"/>
          </p:nvPr>
        </p:nvSpPr>
        <p:spPr/>
        <p:txBody>
          <a:bodyPr/>
          <a:lstStyle/>
          <a:p>
            <a:r>
              <a:rPr lang="en-US" dirty="0"/>
              <a:t>Chapter 3</a:t>
            </a:r>
          </a:p>
        </p:txBody>
      </p:sp>
    </p:spTree>
    <p:extLst>
      <p:ext uri="{BB962C8B-B14F-4D97-AF65-F5344CB8AC3E}">
        <p14:creationId xmlns:p14="http://schemas.microsoft.com/office/powerpoint/2010/main" val="371242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smtClean="0"/>
              <a:t>Relational Management System (DBMS)</a:t>
            </a:r>
          </a:p>
          <a:p>
            <a:pPr lvl="1"/>
            <a:r>
              <a:rPr lang="en-US" dirty="0" smtClean="0"/>
              <a:t>Provides </a:t>
            </a:r>
            <a:r>
              <a:rPr lang="en-US" dirty="0"/>
              <a:t>access to data using </a:t>
            </a:r>
            <a:r>
              <a:rPr lang="en-US" dirty="0" smtClean="0"/>
              <a:t>a declarative language.</a:t>
            </a:r>
          </a:p>
          <a:p>
            <a:r>
              <a:rPr lang="en-US" dirty="0" smtClean="0"/>
              <a:t>Declarative Language</a:t>
            </a:r>
            <a:endParaRPr lang="en-US" dirty="0"/>
          </a:p>
          <a:p>
            <a:pPr lvl="1"/>
            <a:r>
              <a:rPr lang="en-US" dirty="0" smtClean="0"/>
              <a:t>Simplifies </a:t>
            </a:r>
            <a:r>
              <a:rPr lang="en-US" dirty="0"/>
              <a:t>data access by requiring that users only specify what data they want </a:t>
            </a:r>
            <a:r>
              <a:rPr lang="en-US" dirty="0" smtClean="0"/>
              <a:t>to access </a:t>
            </a:r>
            <a:r>
              <a:rPr lang="en-US" dirty="0"/>
              <a:t>without defining how they will be </a:t>
            </a:r>
            <a:r>
              <a:rPr lang="en-US" dirty="0" smtClean="0"/>
              <a:t>achieved.</a:t>
            </a:r>
          </a:p>
          <a:p>
            <a:pPr lvl="1"/>
            <a:r>
              <a:rPr lang="en-US" dirty="0" smtClean="0"/>
              <a:t>Structured Query Language (SQL) is an example of a declarative language:</a:t>
            </a:r>
          </a:p>
          <a:p>
            <a:pPr marL="914400" lvl="2" indent="0">
              <a:buNone/>
            </a:pPr>
            <a:r>
              <a:rPr lang="en-US" sz="2000" b="1" dirty="0">
                <a:solidFill>
                  <a:srgbClr val="5A8B25"/>
                </a:solidFill>
              </a:rPr>
              <a:t>SELECT column_name(s)</a:t>
            </a:r>
          </a:p>
          <a:p>
            <a:pPr marL="914400" lvl="2" indent="0">
              <a:buNone/>
            </a:pPr>
            <a:r>
              <a:rPr lang="en-US" sz="2000" b="1" dirty="0">
                <a:solidFill>
                  <a:srgbClr val="5A8B25"/>
                </a:solidFill>
              </a:rPr>
              <a:t>FROM table_name</a:t>
            </a:r>
          </a:p>
          <a:p>
            <a:pPr marL="914400" lvl="2" indent="0">
              <a:buNone/>
            </a:pPr>
            <a:r>
              <a:rPr lang="en-US" sz="2000" b="1" dirty="0">
                <a:solidFill>
                  <a:srgbClr val="5A8B25"/>
                </a:solidFill>
              </a:rPr>
              <a:t>WHERE condition</a:t>
            </a:r>
            <a:endParaRPr lang="en-US" sz="2000" b="1" dirty="0" smtClean="0">
              <a:solidFill>
                <a:srgbClr val="5A8B25"/>
              </a:solidFill>
            </a:endParaRP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92923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Database Management Systems</a:t>
            </a:r>
          </a:p>
        </p:txBody>
      </p:sp>
      <p:sp>
        <p:nvSpPr>
          <p:cNvPr id="6" name="Content Placeholder 5"/>
          <p:cNvSpPr>
            <a:spLocks noGrp="1"/>
          </p:cNvSpPr>
          <p:nvPr>
            <p:ph idx="1"/>
          </p:nvPr>
        </p:nvSpPr>
        <p:spPr/>
        <p:txBody>
          <a:bodyPr>
            <a:normAutofit/>
          </a:bodyPr>
          <a:lstStyle/>
          <a:p>
            <a:r>
              <a:rPr lang="en-US" dirty="0"/>
              <a:t>DBMS </a:t>
            </a:r>
            <a:r>
              <a:rPr lang="en-US" dirty="0" smtClean="0"/>
              <a:t>Functions</a:t>
            </a:r>
          </a:p>
          <a:p>
            <a:pPr lvl="1"/>
            <a:r>
              <a:rPr lang="en-US" dirty="0"/>
              <a:t>Data filtering and </a:t>
            </a:r>
            <a:r>
              <a:rPr lang="en-US" dirty="0" smtClean="0"/>
              <a:t>profiling</a:t>
            </a:r>
          </a:p>
          <a:p>
            <a:pPr lvl="1"/>
            <a:r>
              <a:rPr lang="en-US" dirty="0" smtClean="0"/>
              <a:t>Data </a:t>
            </a:r>
            <a:r>
              <a:rPr lang="en-US" dirty="0"/>
              <a:t>integrity and </a:t>
            </a:r>
            <a:r>
              <a:rPr lang="en-US" dirty="0" smtClean="0"/>
              <a:t>maintenance</a:t>
            </a:r>
          </a:p>
          <a:p>
            <a:pPr lvl="1"/>
            <a:r>
              <a:rPr lang="en-US" dirty="0" smtClean="0"/>
              <a:t>Data synchronization</a:t>
            </a:r>
            <a:endParaRPr lang="en-US" dirty="0"/>
          </a:p>
          <a:p>
            <a:pPr lvl="1"/>
            <a:r>
              <a:rPr lang="en-US" dirty="0" smtClean="0"/>
              <a:t>Data security</a:t>
            </a:r>
          </a:p>
          <a:p>
            <a:pPr lvl="1"/>
            <a:r>
              <a:rPr lang="en-US" dirty="0" smtClean="0"/>
              <a:t>Data access</a:t>
            </a:r>
            <a:endParaRPr lang="en-US" sz="2000" dirty="0" smtClean="0">
              <a:solidFill>
                <a:schemeClr val="accent6">
                  <a:lumMod val="75000"/>
                </a:schemeClr>
              </a:solidFill>
            </a:endParaRPr>
          </a:p>
        </p:txBody>
      </p:sp>
      <p:sp>
        <p:nvSpPr>
          <p:cNvPr id="7" name="Text Placeholder 6"/>
          <p:cNvSpPr>
            <a:spLocks noGrp="1"/>
          </p:cNvSpPr>
          <p:nvPr>
            <p:ph type="body" sz="quarter" idx="13"/>
          </p:nvPr>
        </p:nvSpPr>
        <p:spPr/>
        <p:txBody>
          <a:bodyPr/>
          <a:lstStyle/>
          <a:p>
            <a:r>
              <a:rPr lang="en-US" dirty="0" smtClean="0"/>
              <a:t>Chapter 3</a:t>
            </a:r>
            <a:endParaRPr lang="en-US" dirty="0"/>
          </a:p>
        </p:txBody>
      </p:sp>
    </p:spTree>
    <p:extLst>
      <p:ext uri="{BB962C8B-B14F-4D97-AF65-F5344CB8AC3E}">
        <p14:creationId xmlns:p14="http://schemas.microsoft.com/office/powerpoint/2010/main" val="315160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ban10e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turban10e_ppt_template</Template>
  <TotalTime>6800</TotalTime>
  <Words>2771</Words>
  <Application>Microsoft Office PowerPoint</Application>
  <PresentationFormat>On-screen Show (4:3)</PresentationFormat>
  <Paragraphs>511</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turban10e_ppt_template</vt:lpstr>
      <vt:lpstr>Chapter 3</vt:lpstr>
      <vt:lpstr>PowerPoint Presentation</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Database Management Systems</vt:lpstr>
      <vt:lpstr>PowerPoint Presentation</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Data Warehouse and Big Data Analytics</vt:lpstr>
      <vt:lpstr>PowerPoint Presentation</vt:lpstr>
      <vt:lpstr>Data and Text Mining</vt:lpstr>
      <vt:lpstr>Data and Text Mining</vt:lpstr>
      <vt:lpstr>Data and Text Mining</vt:lpstr>
      <vt:lpstr>Data and Text Mining</vt:lpstr>
      <vt:lpstr>PowerPoint Presentation</vt:lpstr>
      <vt:lpstr>Business Intelligence</vt:lpstr>
      <vt:lpstr>Business Intelligence</vt:lpstr>
      <vt:lpstr>Business Intelligence</vt:lpstr>
      <vt:lpstr>Business Intelligence</vt:lpstr>
      <vt:lpstr>Business Intelligence</vt:lpstr>
      <vt:lpstr>PowerPoint Presentation</vt:lpstr>
      <vt:lpstr>Electronic Records Management</vt:lpstr>
      <vt:lpstr>Electronic Records Management</vt:lpstr>
      <vt:lpstr>Electronic Records Management</vt:lpstr>
      <vt:lpstr>Electronic Records Management</vt:lpstr>
      <vt:lpstr>Electronic Records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Professor Sedlack</dc:creator>
  <cp:lastModifiedBy>Volpe, Christina - Hoboken</cp:lastModifiedBy>
  <cp:revision>66</cp:revision>
  <dcterms:created xsi:type="dcterms:W3CDTF">2014-10-01T13:59:16Z</dcterms:created>
  <dcterms:modified xsi:type="dcterms:W3CDTF">2014-11-06T18:18:51Z</dcterms:modified>
</cp:coreProperties>
</file>