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2" r:id="rId3"/>
    <p:sldId id="258" r:id="rId4"/>
    <p:sldId id="308" r:id="rId5"/>
    <p:sldId id="257" r:id="rId6"/>
    <p:sldId id="312" r:id="rId7"/>
    <p:sldId id="309" r:id="rId8"/>
    <p:sldId id="310" r:id="rId9"/>
    <p:sldId id="268" r:id="rId10"/>
    <p:sldId id="311" r:id="rId11"/>
    <p:sldId id="269" r:id="rId12"/>
    <p:sldId id="304" r:id="rId13"/>
    <p:sldId id="274" r:id="rId14"/>
    <p:sldId id="313" r:id="rId15"/>
    <p:sldId id="275" r:id="rId16"/>
    <p:sldId id="277" r:id="rId17"/>
    <p:sldId id="278" r:id="rId18"/>
    <p:sldId id="279" r:id="rId19"/>
    <p:sldId id="280" r:id="rId20"/>
    <p:sldId id="305" r:id="rId21"/>
    <p:sldId id="314" r:id="rId22"/>
    <p:sldId id="317" r:id="rId23"/>
    <p:sldId id="315" r:id="rId24"/>
    <p:sldId id="316" r:id="rId25"/>
    <p:sldId id="297" r:id="rId26"/>
    <p:sldId id="318" r:id="rId27"/>
    <p:sldId id="319" r:id="rId28"/>
    <p:sldId id="320" r:id="rId29"/>
    <p:sldId id="294" r:id="rId30"/>
    <p:sldId id="306" r:id="rId31"/>
    <p:sldId id="271" r:id="rId32"/>
    <p:sldId id="321" r:id="rId33"/>
    <p:sldId id="322" r:id="rId34"/>
    <p:sldId id="323" r:id="rId35"/>
    <p:sldId id="324" r:id="rId36"/>
    <p:sldId id="298" r:id="rId37"/>
    <p:sldId id="325" r:id="rId38"/>
    <p:sldId id="326" r:id="rId39"/>
    <p:sldId id="327" r:id="rId40"/>
    <p:sldId id="328" r:id="rId41"/>
    <p:sldId id="329" r:id="rId42"/>
    <p:sldId id="295" r:id="rId43"/>
    <p:sldId id="307" r:id="rId44"/>
    <p:sldId id="282" r:id="rId45"/>
    <p:sldId id="330" r:id="rId46"/>
    <p:sldId id="331" r:id="rId47"/>
    <p:sldId id="29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41" autoAdjust="0"/>
  </p:normalViewPr>
  <p:slideViewPr>
    <p:cSldViewPr>
      <p:cViewPr varScale="1">
        <p:scale>
          <a:sx n="85" d="100"/>
          <a:sy n="85" d="100"/>
        </p:scale>
        <p:origin x="-63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Enterprise Architecture and Data Governance</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Information Systems: The Basics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Data Centers, Cloud Computing, and Virtualization</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Cloud Services Add Agility</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b="1" dirty="0" smtClean="0">
              <a:solidFill>
                <a:srgbClr val="5A8B25"/>
              </a:solidFill>
            </a:rPr>
            <a:t>Information Management</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EE0E146C-3B95-4410-9D5C-CCA9097AC34B}" type="presOf" srcId="{F5AD8166-0AD2-4AC9-93DF-0F1A7E4681A8}" destId="{D9198F7A-99DF-4591-B1DC-2620606084FF}"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AAA3D22D-F94E-439A-9EC7-D17ACC6E8649}" type="presOf" srcId="{08A3218D-962D-4B2D-AFA9-758784621306}" destId="{0A5141A9-9A5E-4F9E-B8D4-E663C7220C1C}" srcOrd="0" destOrd="0" presId="urn:microsoft.com/office/officeart/2005/8/layout/cycle1"/>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FE345FFC-562C-4B7A-B220-1893A9D906A9}" type="presParOf" srcId="{E92E50ED-2104-4C56-839A-1D58E60B6978}" destId="{73D11EEB-1679-4206-A266-CE9A1AB79ACC}" srcOrd="9" destOrd="0" presId="urn:microsoft.com/office/officeart/2005/8/layout/cycle1"/>
    <dgm:cxn modelId="{CC662F98-8CCB-41BC-B424-26C8CD28F20E}" type="presParOf" srcId="{E92E50ED-2104-4C56-839A-1D58E60B6978}" destId="{0A5141A9-9A5E-4F9E-B8D4-E663C7220C1C}" srcOrd="10" destOrd="0" presId="urn:microsoft.com/office/officeart/2005/8/layout/cycle1"/>
    <dgm:cxn modelId="{F2021A78-1575-498A-B359-67E41344AAE0}" type="presParOf" srcId="{E92E50ED-2104-4C56-839A-1D58E60B6978}" destId="{D9198F7A-99DF-4591-B1DC-2620606084FF}" srcOrd="11" destOrd="0" presId="urn:microsoft.com/office/officeart/2005/8/layout/cycle1"/>
    <dgm:cxn modelId="{005CC5EC-17B2-4E47-BFBF-584D8E40FD42}" type="presParOf" srcId="{E92E50ED-2104-4C56-839A-1D58E60B6978}" destId="{25CA3731-1185-42A8-951C-5D21935C393B}" srcOrd="12" destOrd="0" presId="urn:microsoft.com/office/officeart/2005/8/layout/cycle1"/>
    <dgm:cxn modelId="{408B39E9-E709-428A-A5B8-8EA1A4DD3677}" type="presParOf" srcId="{E92E50ED-2104-4C56-839A-1D58E60B6978}" destId="{EA611E80-2D38-467A-9D70-00B07686AA2F}" srcOrd="13" destOrd="0" presId="urn:microsoft.com/office/officeart/2005/8/layout/cycle1"/>
    <dgm:cxn modelId="{EC38143D-7E58-4281-94A8-F6D594F39134}"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D0D3CA-20AC-4BC1-96B0-477406185C9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5290132-958E-4735-8FAB-1BD7B2C313E0}">
      <dgm:prSet phldrT="[Text]" custT="1"/>
      <dgm:spPr/>
      <dgm:t>
        <a:bodyPr/>
        <a:lstStyle/>
        <a:p>
          <a:pPr algn="ctr"/>
          <a:r>
            <a:rPr lang="en-US" sz="2200" b="1" dirty="0" smtClean="0"/>
            <a:t>Global, mobile workforce</a:t>
          </a:r>
        </a:p>
        <a:p>
          <a:pPr algn="l"/>
          <a:r>
            <a:rPr lang="en-US" sz="2000" dirty="0" smtClean="0"/>
            <a:t>62% of the workforce works outside an office at some point. This number is increasing.</a:t>
          </a:r>
          <a:endParaRPr lang="en-US" sz="2000" dirty="0"/>
        </a:p>
      </dgm:t>
    </dgm:pt>
    <dgm:pt modelId="{F8F6EF63-A779-4DE4-AC59-77DC3F31D62E}" type="parTrans" cxnId="{C5A006C1-FFAC-4078-9275-9DF7B7FAF183}">
      <dgm:prSet/>
      <dgm:spPr/>
      <dgm:t>
        <a:bodyPr/>
        <a:lstStyle/>
        <a:p>
          <a:endParaRPr lang="en-US"/>
        </a:p>
      </dgm:t>
    </dgm:pt>
    <dgm:pt modelId="{031F4566-06FE-401E-85E6-511A6A9F8E61}" type="sibTrans" cxnId="{C5A006C1-FFAC-4078-9275-9DF7B7FAF183}">
      <dgm:prSet/>
      <dgm:spPr/>
      <dgm:t>
        <a:bodyPr/>
        <a:lstStyle/>
        <a:p>
          <a:endParaRPr lang="en-US"/>
        </a:p>
      </dgm:t>
    </dgm:pt>
    <dgm:pt modelId="{3E61D5BB-3F15-4EFB-9B05-065F2F0AACF5}">
      <dgm:prSet phldrT="[Text]" custT="1"/>
      <dgm:spPr/>
      <dgm:t>
        <a:bodyPr/>
        <a:lstStyle/>
        <a:p>
          <a:pPr algn="ctr"/>
          <a:r>
            <a:rPr lang="en-US" sz="2200" b="1" dirty="0" smtClean="0"/>
            <a:t>Mobility-driven consumerization</a:t>
          </a:r>
        </a:p>
        <a:p>
          <a:pPr algn="l"/>
          <a:r>
            <a:rPr lang="en-US" sz="2000" dirty="0" smtClean="0"/>
            <a:t>Growing number of cloud collaboration services.</a:t>
          </a:r>
          <a:endParaRPr lang="en-US" sz="2000" dirty="0"/>
        </a:p>
      </dgm:t>
    </dgm:pt>
    <dgm:pt modelId="{0B4E8364-EE72-476D-9A47-A6061A86D93F}" type="parTrans" cxnId="{E38734D8-7632-4A88-A324-29764687832A}">
      <dgm:prSet/>
      <dgm:spPr/>
      <dgm:t>
        <a:bodyPr/>
        <a:lstStyle/>
        <a:p>
          <a:endParaRPr lang="en-US"/>
        </a:p>
      </dgm:t>
    </dgm:pt>
    <dgm:pt modelId="{58929910-A41D-4986-B67E-06B1B60C29EE}" type="sibTrans" cxnId="{E38734D8-7632-4A88-A324-29764687832A}">
      <dgm:prSet/>
      <dgm:spPr/>
      <dgm:t>
        <a:bodyPr/>
        <a:lstStyle/>
        <a:p>
          <a:endParaRPr lang="en-US"/>
        </a:p>
      </dgm:t>
    </dgm:pt>
    <dgm:pt modelId="{939CD68B-2FF9-4421-8CCE-6137F594B377}">
      <dgm:prSet phldrT="[Text]" custT="1"/>
      <dgm:spPr/>
      <dgm:t>
        <a:bodyPr/>
        <a:lstStyle/>
        <a:p>
          <a:pPr algn="ctr"/>
          <a:r>
            <a:rPr lang="en-US" sz="2200" b="1" dirty="0" smtClean="0"/>
            <a:t>Principle of “any”</a:t>
          </a:r>
        </a:p>
        <a:p>
          <a:pPr algn="l"/>
          <a:r>
            <a:rPr lang="en-US" sz="2000" dirty="0" smtClean="0"/>
            <a:t>Growing need to connect anybody, anytime, anywhere on any device</a:t>
          </a:r>
          <a:endParaRPr lang="en-US" sz="2000" dirty="0"/>
        </a:p>
      </dgm:t>
    </dgm:pt>
    <dgm:pt modelId="{818A34C8-9709-4F42-81C5-BB1D974A43EA}" type="parTrans" cxnId="{5724C9CD-A7D4-42F7-9D35-8A2EE3263D3C}">
      <dgm:prSet/>
      <dgm:spPr/>
      <dgm:t>
        <a:bodyPr/>
        <a:lstStyle/>
        <a:p>
          <a:endParaRPr lang="en-US"/>
        </a:p>
      </dgm:t>
    </dgm:pt>
    <dgm:pt modelId="{8DBB2441-4DA8-4943-9F9A-DDD44CF967C4}" type="sibTrans" cxnId="{5724C9CD-A7D4-42F7-9D35-8A2EE3263D3C}">
      <dgm:prSet/>
      <dgm:spPr/>
      <dgm:t>
        <a:bodyPr/>
        <a:lstStyle/>
        <a:p>
          <a:endParaRPr lang="en-US"/>
        </a:p>
      </dgm:t>
    </dgm:pt>
    <dgm:pt modelId="{9DCD9988-A731-4EEE-9775-782DD0579993}" type="pres">
      <dgm:prSet presAssocID="{1AD0D3CA-20AC-4BC1-96B0-477406185C9F}" presName="diagram" presStyleCnt="0">
        <dgm:presLayoutVars>
          <dgm:dir/>
          <dgm:resizeHandles val="exact"/>
        </dgm:presLayoutVars>
      </dgm:prSet>
      <dgm:spPr/>
      <dgm:t>
        <a:bodyPr/>
        <a:lstStyle/>
        <a:p>
          <a:endParaRPr lang="en-US"/>
        </a:p>
      </dgm:t>
    </dgm:pt>
    <dgm:pt modelId="{7EC0D0D5-DB22-4FCC-85C7-3A481385DC16}" type="pres">
      <dgm:prSet presAssocID="{C5290132-958E-4735-8FAB-1BD7B2C313E0}" presName="node" presStyleLbl="node1" presStyleIdx="0" presStyleCnt="3" custLinFactNeighborX="-26" custLinFactNeighborY="390">
        <dgm:presLayoutVars>
          <dgm:bulletEnabled val="1"/>
        </dgm:presLayoutVars>
      </dgm:prSet>
      <dgm:spPr/>
      <dgm:t>
        <a:bodyPr/>
        <a:lstStyle/>
        <a:p>
          <a:endParaRPr lang="en-US"/>
        </a:p>
      </dgm:t>
    </dgm:pt>
    <dgm:pt modelId="{06982B5B-9A63-4FB9-A265-64EEE042EDAC}" type="pres">
      <dgm:prSet presAssocID="{031F4566-06FE-401E-85E6-511A6A9F8E61}" presName="sibTrans" presStyleCnt="0"/>
      <dgm:spPr/>
    </dgm:pt>
    <dgm:pt modelId="{70C6A7FD-F6D5-4DB9-8710-B55A641F674B}" type="pres">
      <dgm:prSet presAssocID="{3E61D5BB-3F15-4EFB-9B05-065F2F0AACF5}" presName="node" presStyleLbl="node1" presStyleIdx="1" presStyleCnt="3">
        <dgm:presLayoutVars>
          <dgm:bulletEnabled val="1"/>
        </dgm:presLayoutVars>
      </dgm:prSet>
      <dgm:spPr/>
      <dgm:t>
        <a:bodyPr/>
        <a:lstStyle/>
        <a:p>
          <a:endParaRPr lang="en-US"/>
        </a:p>
      </dgm:t>
    </dgm:pt>
    <dgm:pt modelId="{5369701D-6278-4B06-8ED5-F955F35D9FDD}" type="pres">
      <dgm:prSet presAssocID="{58929910-A41D-4986-B67E-06B1B60C29EE}" presName="sibTrans" presStyleCnt="0"/>
      <dgm:spPr/>
    </dgm:pt>
    <dgm:pt modelId="{D6F26C39-BF52-47C4-9937-06494C4CEB46}" type="pres">
      <dgm:prSet presAssocID="{939CD68B-2FF9-4421-8CCE-6137F594B377}" presName="node" presStyleLbl="node1" presStyleIdx="2" presStyleCnt="3">
        <dgm:presLayoutVars>
          <dgm:bulletEnabled val="1"/>
        </dgm:presLayoutVars>
      </dgm:prSet>
      <dgm:spPr/>
      <dgm:t>
        <a:bodyPr/>
        <a:lstStyle/>
        <a:p>
          <a:endParaRPr lang="en-US"/>
        </a:p>
      </dgm:t>
    </dgm:pt>
  </dgm:ptLst>
  <dgm:cxnLst>
    <dgm:cxn modelId="{BA03B24A-93E2-4039-B6E9-F6FD40C29942}" type="presOf" srcId="{1AD0D3CA-20AC-4BC1-96B0-477406185C9F}" destId="{9DCD9988-A731-4EEE-9775-782DD0579993}" srcOrd="0" destOrd="0" presId="urn:microsoft.com/office/officeart/2005/8/layout/default"/>
    <dgm:cxn modelId="{09559A32-6AA2-4BA4-9893-C4C9FE947644}" type="presOf" srcId="{C5290132-958E-4735-8FAB-1BD7B2C313E0}" destId="{7EC0D0D5-DB22-4FCC-85C7-3A481385DC16}" srcOrd="0" destOrd="0" presId="urn:microsoft.com/office/officeart/2005/8/layout/default"/>
    <dgm:cxn modelId="{C5A006C1-FFAC-4078-9275-9DF7B7FAF183}" srcId="{1AD0D3CA-20AC-4BC1-96B0-477406185C9F}" destId="{C5290132-958E-4735-8FAB-1BD7B2C313E0}" srcOrd="0" destOrd="0" parTransId="{F8F6EF63-A779-4DE4-AC59-77DC3F31D62E}" sibTransId="{031F4566-06FE-401E-85E6-511A6A9F8E61}"/>
    <dgm:cxn modelId="{C8853097-98D7-4B0D-AB42-A076D17FB2F8}" type="presOf" srcId="{939CD68B-2FF9-4421-8CCE-6137F594B377}" destId="{D6F26C39-BF52-47C4-9937-06494C4CEB46}" srcOrd="0" destOrd="0" presId="urn:microsoft.com/office/officeart/2005/8/layout/default"/>
    <dgm:cxn modelId="{5724C9CD-A7D4-42F7-9D35-8A2EE3263D3C}" srcId="{1AD0D3CA-20AC-4BC1-96B0-477406185C9F}" destId="{939CD68B-2FF9-4421-8CCE-6137F594B377}" srcOrd="2" destOrd="0" parTransId="{818A34C8-9709-4F42-81C5-BB1D974A43EA}" sibTransId="{8DBB2441-4DA8-4943-9F9A-DDD44CF967C4}"/>
    <dgm:cxn modelId="{BC0AEAA3-5B14-4ACE-A41C-D8706FCF61F0}" type="presOf" srcId="{3E61D5BB-3F15-4EFB-9B05-065F2F0AACF5}" destId="{70C6A7FD-F6D5-4DB9-8710-B55A641F674B}" srcOrd="0" destOrd="0" presId="urn:microsoft.com/office/officeart/2005/8/layout/default"/>
    <dgm:cxn modelId="{E38734D8-7632-4A88-A324-29764687832A}" srcId="{1AD0D3CA-20AC-4BC1-96B0-477406185C9F}" destId="{3E61D5BB-3F15-4EFB-9B05-065F2F0AACF5}" srcOrd="1" destOrd="0" parTransId="{0B4E8364-EE72-476D-9A47-A6061A86D93F}" sibTransId="{58929910-A41D-4986-B67E-06B1B60C29EE}"/>
    <dgm:cxn modelId="{AEC68CCD-98BA-41CA-81C6-2030C77C6E3A}" type="presParOf" srcId="{9DCD9988-A731-4EEE-9775-782DD0579993}" destId="{7EC0D0D5-DB22-4FCC-85C7-3A481385DC16}" srcOrd="0" destOrd="0" presId="urn:microsoft.com/office/officeart/2005/8/layout/default"/>
    <dgm:cxn modelId="{BA419418-8F0A-4672-A743-64F601105A37}" type="presParOf" srcId="{9DCD9988-A731-4EEE-9775-782DD0579993}" destId="{06982B5B-9A63-4FB9-A265-64EEE042EDAC}" srcOrd="1" destOrd="0" presId="urn:microsoft.com/office/officeart/2005/8/layout/default"/>
    <dgm:cxn modelId="{CE5BE472-77D7-46E1-AAFF-4327A840D8E0}" type="presParOf" srcId="{9DCD9988-A731-4EEE-9775-782DD0579993}" destId="{70C6A7FD-F6D5-4DB9-8710-B55A641F674B}" srcOrd="2" destOrd="0" presId="urn:microsoft.com/office/officeart/2005/8/layout/default"/>
    <dgm:cxn modelId="{5571F963-0F25-4B66-8D4B-DA7B6CEA9147}" type="presParOf" srcId="{9DCD9988-A731-4EEE-9775-782DD0579993}" destId="{5369701D-6278-4B06-8ED5-F955F35D9FDD}" srcOrd="3" destOrd="0" presId="urn:microsoft.com/office/officeart/2005/8/layout/default"/>
    <dgm:cxn modelId="{97F9B5EA-0654-492F-AB3F-75B6B5C843BB}" type="presParOf" srcId="{9DCD9988-A731-4EEE-9775-782DD0579993}" destId="{D6F26C39-BF52-47C4-9937-06494C4CEB4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Enterprise Architecture and Data Governance</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Information Systems: The Basics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Data Centers, Cloud Computing, and Virtualization</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Cloud Services Add Agility</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solidFill>
                <a:schemeClr val="tx1"/>
              </a:solidFill>
            </a:rPr>
            <a:t>Information Management</a:t>
          </a:r>
          <a:endParaRPr lang="en-US" dirty="0">
            <a:solidFill>
              <a:schemeClr val="tx1"/>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DE7F91E2-0D7A-4FB1-A394-0F298C89FE4C}" type="presOf" srcId="{F5EA89EC-E158-4D50-96F6-DF07B08E3671}" destId="{A4AB0C58-7056-484E-BD14-C051808D0C28}" srcOrd="0" destOrd="0" presId="urn:microsoft.com/office/officeart/2005/8/layout/cycle1"/>
    <dgm:cxn modelId="{F3B949BF-6271-4B9D-A85E-10C10F28E38A}" srcId="{27E1A284-FB59-4211-A2A6-296ECC7AF733}" destId="{BF040C06-D312-4F8C-ACB3-85D06B8E305C}" srcOrd="4" destOrd="0" parTransId="{84092373-21E7-4902-B2D0-ED59AFBACE39}" sibTransId="{318A7937-6144-4B1B-B27B-64760AA0F20D}"/>
    <dgm:cxn modelId="{F204A5BC-8E77-495F-8555-BD0003E5C776}" type="presOf" srcId="{F5AD8166-0AD2-4AC9-93DF-0F1A7E4681A8}" destId="{D9198F7A-99DF-4591-B1DC-2620606084FF}" srcOrd="0" destOrd="0" presId="urn:microsoft.com/office/officeart/2005/8/layout/cycle1"/>
    <dgm:cxn modelId="{7D3A3646-1474-42E4-B528-A3B25B666890}" type="presOf" srcId="{318A7937-6144-4B1B-B27B-64760AA0F20D}" destId="{4F56F714-C9FE-4CB7-BFA6-DB8A3BCD8EED}"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C3152F25-A2A6-48B9-B200-AFDFA9580EE5}" type="presOf" srcId="{D8B2400E-FCAE-419A-B761-6ED663DEC67E}" destId="{CE8778B7-9A61-4F06-A1F7-678BEE7FE664}" srcOrd="0" destOrd="0" presId="urn:microsoft.com/office/officeart/2005/8/layout/cycle1"/>
    <dgm:cxn modelId="{A2F0B316-73FD-4FF5-BF59-22980D413E8C}" type="presOf" srcId="{BF040C06-D312-4F8C-ACB3-85D06B8E305C}" destId="{EA611E80-2D38-467A-9D70-00B07686AA2F}"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FE065389-295D-4DBB-885B-34D4EE158FE6}" type="presOf" srcId="{37A83061-BB15-4DC8-987C-C41F59F2283C}" destId="{D445377C-82B8-4D46-A8DA-7A1EF300CC4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42F5C8C4-5F1E-4E5F-9EE1-2A96CE01D0D1}" type="presOf" srcId="{DD36AD2A-744B-4626-9C69-4A76E3BF39B5}" destId="{A358ADC3-06B9-42DB-8FFB-235E2F6F2F98}" srcOrd="0" destOrd="0" presId="urn:microsoft.com/office/officeart/2005/8/layout/cycle1"/>
    <dgm:cxn modelId="{AC845EA6-B66D-4CB7-B6E1-64B87DF9A87C}" type="presOf" srcId="{08A3218D-962D-4B2D-AFA9-758784621306}" destId="{0A5141A9-9A5E-4F9E-B8D4-E663C7220C1C}" srcOrd="0" destOrd="0" presId="urn:microsoft.com/office/officeart/2005/8/layout/cycle1"/>
    <dgm:cxn modelId="{714E73D2-2D89-4F26-9DD3-C4C49FE34E4C}" type="presOf" srcId="{4A5B2F96-8D0E-4C55-952A-5E74D0CE2694}" destId="{5502ED10-4163-4978-A2D8-019016FBE56E}" srcOrd="0" destOrd="0" presId="urn:microsoft.com/office/officeart/2005/8/layout/cycle1"/>
    <dgm:cxn modelId="{5491D224-1B1D-4C57-9999-088A93D8D8E8}" type="presOf" srcId="{E96240FE-D269-43EC-A72D-BE6D42FBED2A}" destId="{02E85226-A9A2-493C-825C-0403A6A4CC01}" srcOrd="0" destOrd="0" presId="urn:microsoft.com/office/officeart/2005/8/layout/cycle1"/>
    <dgm:cxn modelId="{525053F3-82F8-498F-96AD-DFE5A1206864}" type="presOf" srcId="{27E1A284-FB59-4211-A2A6-296ECC7AF733}" destId="{E92E50ED-2104-4C56-839A-1D58E60B6978}" srcOrd="0" destOrd="0" presId="urn:microsoft.com/office/officeart/2005/8/layout/cycle1"/>
    <dgm:cxn modelId="{D33902D1-735E-4A49-B20E-D1CC67F4E13C}" type="presParOf" srcId="{E92E50ED-2104-4C56-839A-1D58E60B6978}" destId="{4A70DB3B-BC26-4C3A-A4B3-FD97B373CBF9}" srcOrd="0" destOrd="0" presId="urn:microsoft.com/office/officeart/2005/8/layout/cycle1"/>
    <dgm:cxn modelId="{D5851588-6186-4E58-B9D5-47CDC6078EFF}" type="presParOf" srcId="{E92E50ED-2104-4C56-839A-1D58E60B6978}" destId="{A4AB0C58-7056-484E-BD14-C051808D0C28}" srcOrd="1" destOrd="0" presId="urn:microsoft.com/office/officeart/2005/8/layout/cycle1"/>
    <dgm:cxn modelId="{70369AF4-88FB-4275-969D-62C412CC7BB0}" type="presParOf" srcId="{E92E50ED-2104-4C56-839A-1D58E60B6978}" destId="{CE8778B7-9A61-4F06-A1F7-678BEE7FE664}" srcOrd="2" destOrd="0" presId="urn:microsoft.com/office/officeart/2005/8/layout/cycle1"/>
    <dgm:cxn modelId="{BAA6E9D7-D445-49BE-B100-E14A97F6EB1C}" type="presParOf" srcId="{E92E50ED-2104-4C56-839A-1D58E60B6978}" destId="{5F40BA3D-6F50-40EE-8764-161954C5089D}" srcOrd="3" destOrd="0" presId="urn:microsoft.com/office/officeart/2005/8/layout/cycle1"/>
    <dgm:cxn modelId="{082A8F04-71B3-4E28-8B57-F9D4B3E43C7C}" type="presParOf" srcId="{E92E50ED-2104-4C56-839A-1D58E60B6978}" destId="{D445377C-82B8-4D46-A8DA-7A1EF300CC48}" srcOrd="4" destOrd="0" presId="urn:microsoft.com/office/officeart/2005/8/layout/cycle1"/>
    <dgm:cxn modelId="{03CDB23F-A50D-4E1E-AAF1-ED910738C133}" type="presParOf" srcId="{E92E50ED-2104-4C56-839A-1D58E60B6978}" destId="{5502ED10-4163-4978-A2D8-019016FBE56E}" srcOrd="5" destOrd="0" presId="urn:microsoft.com/office/officeart/2005/8/layout/cycle1"/>
    <dgm:cxn modelId="{5BEF001D-72EE-4201-AC78-AF82C648D40E}" type="presParOf" srcId="{E92E50ED-2104-4C56-839A-1D58E60B6978}" destId="{7A587A47-9FA4-421A-8FE9-2A20CF7B81FB}" srcOrd="6" destOrd="0" presId="urn:microsoft.com/office/officeart/2005/8/layout/cycle1"/>
    <dgm:cxn modelId="{C149AF2A-D4E2-4FDD-898E-E508986008A6}" type="presParOf" srcId="{E92E50ED-2104-4C56-839A-1D58E60B6978}" destId="{A358ADC3-06B9-42DB-8FFB-235E2F6F2F98}" srcOrd="7" destOrd="0" presId="urn:microsoft.com/office/officeart/2005/8/layout/cycle1"/>
    <dgm:cxn modelId="{B7D70221-4249-4B17-9065-7C6B5F30FD54}" type="presParOf" srcId="{E92E50ED-2104-4C56-839A-1D58E60B6978}" destId="{02E85226-A9A2-493C-825C-0403A6A4CC01}" srcOrd="8" destOrd="0" presId="urn:microsoft.com/office/officeart/2005/8/layout/cycle1"/>
    <dgm:cxn modelId="{DFC3A033-E6C0-4F8C-9995-4059E0099532}" type="presParOf" srcId="{E92E50ED-2104-4C56-839A-1D58E60B6978}" destId="{73D11EEB-1679-4206-A266-CE9A1AB79ACC}" srcOrd="9" destOrd="0" presId="urn:microsoft.com/office/officeart/2005/8/layout/cycle1"/>
    <dgm:cxn modelId="{55BFD336-B2B8-48D2-8261-0473D6200086}" type="presParOf" srcId="{E92E50ED-2104-4C56-839A-1D58E60B6978}" destId="{0A5141A9-9A5E-4F9E-B8D4-E663C7220C1C}" srcOrd="10" destOrd="0" presId="urn:microsoft.com/office/officeart/2005/8/layout/cycle1"/>
    <dgm:cxn modelId="{419659AA-0AE3-41DA-B841-650F091CDFF2}" type="presParOf" srcId="{E92E50ED-2104-4C56-839A-1D58E60B6978}" destId="{D9198F7A-99DF-4591-B1DC-2620606084FF}" srcOrd="11" destOrd="0" presId="urn:microsoft.com/office/officeart/2005/8/layout/cycle1"/>
    <dgm:cxn modelId="{7E1ECC5C-0508-4EF2-A91E-F3AE8ACCCE71}" type="presParOf" srcId="{E92E50ED-2104-4C56-839A-1D58E60B6978}" destId="{25CA3731-1185-42A8-951C-5D21935C393B}" srcOrd="12" destOrd="0" presId="urn:microsoft.com/office/officeart/2005/8/layout/cycle1"/>
    <dgm:cxn modelId="{34F74263-C61E-4FAB-A71D-613B05C419FD}" type="presParOf" srcId="{E92E50ED-2104-4C56-839A-1D58E60B6978}" destId="{EA611E80-2D38-467A-9D70-00B07686AA2F}" srcOrd="13" destOrd="0" presId="urn:microsoft.com/office/officeart/2005/8/layout/cycle1"/>
    <dgm:cxn modelId="{C6BA4CDE-8A21-4AAE-8E7F-804C50324562}"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Enterprise Architecture and Data Governance</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Information Systems: The Basics</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Data Centers, Cloud Computing, and Virtualization</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Cloud Services Add Agility</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solidFill>
                <a:schemeClr val="tx1"/>
              </a:solidFill>
            </a:rPr>
            <a:t>Information Management</a:t>
          </a:r>
          <a:endParaRPr lang="en-US" dirty="0">
            <a:solidFill>
              <a:schemeClr val="tx1"/>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F2CF4CEC-CE4D-420E-B6C3-CD122D8AB674}" type="presOf" srcId="{D8B2400E-FCAE-419A-B761-6ED663DEC67E}" destId="{CE8778B7-9A61-4F06-A1F7-678BEE7FE664}" srcOrd="0" destOrd="0" presId="urn:microsoft.com/office/officeart/2005/8/layout/cycle1"/>
    <dgm:cxn modelId="{D4384CD6-B612-4F57-880D-5DE748F0275C}" type="presOf" srcId="{4A5B2F96-8D0E-4C55-952A-5E74D0CE2694}" destId="{5502ED10-4163-4978-A2D8-019016FBE56E}"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5D27FD23-7FE8-4504-90CA-DFE56868F5E6}" type="presOf" srcId="{DD36AD2A-744B-4626-9C69-4A76E3BF39B5}" destId="{A358ADC3-06B9-42DB-8FFB-235E2F6F2F98}" srcOrd="0" destOrd="0" presId="urn:microsoft.com/office/officeart/2005/8/layout/cycle1"/>
    <dgm:cxn modelId="{986E3EE4-1386-42D6-B86C-1EC7F8B397B1}" type="presOf" srcId="{F5AD8166-0AD2-4AC9-93DF-0F1A7E4681A8}" destId="{D9198F7A-99DF-4591-B1DC-2620606084FF}" srcOrd="0" destOrd="0" presId="urn:microsoft.com/office/officeart/2005/8/layout/cycle1"/>
    <dgm:cxn modelId="{BC970C50-7A39-4A99-85F9-AA3987437AE4}" type="presOf" srcId="{37A83061-BB15-4DC8-987C-C41F59F2283C}" destId="{D445377C-82B8-4D46-A8DA-7A1EF300CC48}" srcOrd="0" destOrd="0" presId="urn:microsoft.com/office/officeart/2005/8/layout/cycle1"/>
    <dgm:cxn modelId="{1871FBAD-0BF6-4360-9112-2126D6787931}" type="presOf" srcId="{318A7937-6144-4B1B-B27B-64760AA0F20D}" destId="{4F56F714-C9FE-4CB7-BFA6-DB8A3BCD8EED}" srcOrd="0" destOrd="0" presId="urn:microsoft.com/office/officeart/2005/8/layout/cycle1"/>
    <dgm:cxn modelId="{474F0ED3-232F-4450-914D-340684ABCAEC}" type="presOf" srcId="{27E1A284-FB59-4211-A2A6-296ECC7AF733}" destId="{E92E50ED-2104-4C56-839A-1D58E60B6978}" srcOrd="0" destOrd="0" presId="urn:microsoft.com/office/officeart/2005/8/layout/cycle1"/>
    <dgm:cxn modelId="{19EE0690-93A6-4469-A928-D232BF083A09}" type="presOf" srcId="{E96240FE-D269-43EC-A72D-BE6D42FBED2A}" destId="{02E85226-A9A2-493C-825C-0403A6A4CC01}"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6D34D4B2-B019-47FE-95B4-CF620CB45015}" type="presOf" srcId="{F5EA89EC-E158-4D50-96F6-DF07B08E3671}" destId="{A4AB0C58-7056-484E-BD14-C051808D0C28}" srcOrd="0" destOrd="0" presId="urn:microsoft.com/office/officeart/2005/8/layout/cycle1"/>
    <dgm:cxn modelId="{DBC9310A-A06A-40F3-AA00-4B0AFFBA07BA}" type="presOf" srcId="{08A3218D-962D-4B2D-AFA9-758784621306}" destId="{0A5141A9-9A5E-4F9E-B8D4-E663C7220C1C}" srcOrd="0" destOrd="0" presId="urn:microsoft.com/office/officeart/2005/8/layout/cycle1"/>
    <dgm:cxn modelId="{F65D84E0-46CE-456A-948C-DA0711807C96}" type="presOf" srcId="{BF040C06-D312-4F8C-ACB3-85D06B8E305C}" destId="{EA611E80-2D38-467A-9D70-00B07686AA2F}" srcOrd="0" destOrd="0" presId="urn:microsoft.com/office/officeart/2005/8/layout/cycle1"/>
    <dgm:cxn modelId="{020548F2-5D10-4B5E-899E-A80B7EF7EFA6}" type="presParOf" srcId="{E92E50ED-2104-4C56-839A-1D58E60B6978}" destId="{4A70DB3B-BC26-4C3A-A4B3-FD97B373CBF9}" srcOrd="0" destOrd="0" presId="urn:microsoft.com/office/officeart/2005/8/layout/cycle1"/>
    <dgm:cxn modelId="{D972D198-6B0A-4B19-A68A-A38C29A83A74}" type="presParOf" srcId="{E92E50ED-2104-4C56-839A-1D58E60B6978}" destId="{A4AB0C58-7056-484E-BD14-C051808D0C28}" srcOrd="1" destOrd="0" presId="urn:microsoft.com/office/officeart/2005/8/layout/cycle1"/>
    <dgm:cxn modelId="{42964E12-3E61-40A2-80C8-CCB678B359E8}" type="presParOf" srcId="{E92E50ED-2104-4C56-839A-1D58E60B6978}" destId="{CE8778B7-9A61-4F06-A1F7-678BEE7FE664}" srcOrd="2" destOrd="0" presId="urn:microsoft.com/office/officeart/2005/8/layout/cycle1"/>
    <dgm:cxn modelId="{31CD6295-6588-4238-8124-20ED6C22A2B1}" type="presParOf" srcId="{E92E50ED-2104-4C56-839A-1D58E60B6978}" destId="{5F40BA3D-6F50-40EE-8764-161954C5089D}" srcOrd="3" destOrd="0" presId="urn:microsoft.com/office/officeart/2005/8/layout/cycle1"/>
    <dgm:cxn modelId="{BBDC4535-A241-40B3-8C10-E36DD758A945}" type="presParOf" srcId="{E92E50ED-2104-4C56-839A-1D58E60B6978}" destId="{D445377C-82B8-4D46-A8DA-7A1EF300CC48}" srcOrd="4" destOrd="0" presId="urn:microsoft.com/office/officeart/2005/8/layout/cycle1"/>
    <dgm:cxn modelId="{340BB5AE-A29E-4AFA-9267-3AD777B491D9}" type="presParOf" srcId="{E92E50ED-2104-4C56-839A-1D58E60B6978}" destId="{5502ED10-4163-4978-A2D8-019016FBE56E}" srcOrd="5" destOrd="0" presId="urn:microsoft.com/office/officeart/2005/8/layout/cycle1"/>
    <dgm:cxn modelId="{80C4AFBB-2EFD-4DA4-BAD4-A2A8DA5BD9BE}" type="presParOf" srcId="{E92E50ED-2104-4C56-839A-1D58E60B6978}" destId="{7A587A47-9FA4-421A-8FE9-2A20CF7B81FB}" srcOrd="6" destOrd="0" presId="urn:microsoft.com/office/officeart/2005/8/layout/cycle1"/>
    <dgm:cxn modelId="{C7A917F0-8522-4D19-A4EE-7C20B32FE3AD}" type="presParOf" srcId="{E92E50ED-2104-4C56-839A-1D58E60B6978}" destId="{A358ADC3-06B9-42DB-8FFB-235E2F6F2F98}" srcOrd="7" destOrd="0" presId="urn:microsoft.com/office/officeart/2005/8/layout/cycle1"/>
    <dgm:cxn modelId="{D70270B9-E1BD-4717-A882-28FAAE00F254}" type="presParOf" srcId="{E92E50ED-2104-4C56-839A-1D58E60B6978}" destId="{02E85226-A9A2-493C-825C-0403A6A4CC01}" srcOrd="8" destOrd="0" presId="urn:microsoft.com/office/officeart/2005/8/layout/cycle1"/>
    <dgm:cxn modelId="{2B11D721-0478-4E50-9B1F-65C9BD4D8369}" type="presParOf" srcId="{E92E50ED-2104-4C56-839A-1D58E60B6978}" destId="{73D11EEB-1679-4206-A266-CE9A1AB79ACC}" srcOrd="9" destOrd="0" presId="urn:microsoft.com/office/officeart/2005/8/layout/cycle1"/>
    <dgm:cxn modelId="{920CD155-09F8-40AD-9D8F-CBAAAB76D66A}" type="presParOf" srcId="{E92E50ED-2104-4C56-839A-1D58E60B6978}" destId="{0A5141A9-9A5E-4F9E-B8D4-E663C7220C1C}" srcOrd="10" destOrd="0" presId="urn:microsoft.com/office/officeart/2005/8/layout/cycle1"/>
    <dgm:cxn modelId="{B6B041BD-B388-4918-B6B7-880EB83690D8}" type="presParOf" srcId="{E92E50ED-2104-4C56-839A-1D58E60B6978}" destId="{D9198F7A-99DF-4591-B1DC-2620606084FF}" srcOrd="11" destOrd="0" presId="urn:microsoft.com/office/officeart/2005/8/layout/cycle1"/>
    <dgm:cxn modelId="{1350D4C1-2E0C-48BD-BE29-1AA2AEDF21FA}" type="presParOf" srcId="{E92E50ED-2104-4C56-839A-1D58E60B6978}" destId="{25CA3731-1185-42A8-951C-5D21935C393B}" srcOrd="12" destOrd="0" presId="urn:microsoft.com/office/officeart/2005/8/layout/cycle1"/>
    <dgm:cxn modelId="{99E8B36F-1835-41B3-B906-CA5F5C579A90}" type="presParOf" srcId="{E92E50ED-2104-4C56-839A-1D58E60B6978}" destId="{EA611E80-2D38-467A-9D70-00B07686AA2F}" srcOrd="13" destOrd="0" presId="urn:microsoft.com/office/officeart/2005/8/layout/cycle1"/>
    <dgm:cxn modelId="{8AEE9812-58E3-4989-BD5D-774A0BE524E6}"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Enterprise Architecture and Data Governance</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Information Systems: The Basics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Data Centers, Cloud Computing, and Virtualization</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Cloud Services Add Agility</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solidFill>
                <a:schemeClr val="tx1"/>
              </a:solidFill>
            </a:rPr>
            <a:t>Information Management</a:t>
          </a:r>
          <a:endParaRPr lang="en-US" dirty="0">
            <a:solidFill>
              <a:schemeClr val="tx1"/>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05ED5326-64B9-448C-8AF8-FA490E0A98BA}" type="presOf" srcId="{E96240FE-D269-43EC-A72D-BE6D42FBED2A}" destId="{02E85226-A9A2-493C-825C-0403A6A4CC01}" srcOrd="0" destOrd="0" presId="urn:microsoft.com/office/officeart/2005/8/layout/cycle1"/>
    <dgm:cxn modelId="{45391A85-2A3C-4205-A1BF-CA6475856DFD}" type="presOf" srcId="{37A83061-BB15-4DC8-987C-C41F59F2283C}" destId="{D445377C-82B8-4D46-A8DA-7A1EF300CC48}" srcOrd="0" destOrd="0" presId="urn:microsoft.com/office/officeart/2005/8/layout/cycle1"/>
    <dgm:cxn modelId="{0785FD09-18D5-4C61-A2A3-B087694482D4}" type="presOf" srcId="{BF040C06-D312-4F8C-ACB3-85D06B8E305C}" destId="{EA611E80-2D38-467A-9D70-00B07686AA2F}" srcOrd="0" destOrd="0" presId="urn:microsoft.com/office/officeart/2005/8/layout/cycle1"/>
    <dgm:cxn modelId="{E219EE6C-896E-40BF-8576-D82E52F6CF49}" type="presOf" srcId="{27E1A284-FB59-4211-A2A6-296ECC7AF733}" destId="{E92E50ED-2104-4C56-839A-1D58E60B6978}" srcOrd="0" destOrd="0" presId="urn:microsoft.com/office/officeart/2005/8/layout/cycle1"/>
    <dgm:cxn modelId="{93676E87-6BD3-456F-8723-47E305C65183}" type="presOf" srcId="{DD36AD2A-744B-4626-9C69-4A76E3BF39B5}" destId="{A358ADC3-06B9-42DB-8FFB-235E2F6F2F9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6D17475A-7399-449B-B80C-B576A52663AA}" srcId="{27E1A284-FB59-4211-A2A6-296ECC7AF733}" destId="{F5EA89EC-E158-4D50-96F6-DF07B08E3671}" srcOrd="0" destOrd="0" parTransId="{8EEFCA71-E241-4D66-A813-A5E4DB3C627D}" sibTransId="{D8B2400E-FCAE-419A-B761-6ED663DEC67E}"/>
    <dgm:cxn modelId="{F3B949BF-6271-4B9D-A85E-10C10F28E38A}" srcId="{27E1A284-FB59-4211-A2A6-296ECC7AF733}" destId="{BF040C06-D312-4F8C-ACB3-85D06B8E305C}" srcOrd="4" destOrd="0" parTransId="{84092373-21E7-4902-B2D0-ED59AFBACE39}" sibTransId="{318A7937-6144-4B1B-B27B-64760AA0F20D}"/>
    <dgm:cxn modelId="{563E942C-086B-4365-BCEB-89F212E05899}" type="presOf" srcId="{D8B2400E-FCAE-419A-B761-6ED663DEC67E}" destId="{CE8778B7-9A61-4F06-A1F7-678BEE7FE664}"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DE8ED905-166B-4666-8093-458586E289AD}" type="presOf" srcId="{318A7937-6144-4B1B-B27B-64760AA0F20D}" destId="{4F56F714-C9FE-4CB7-BFA6-DB8A3BCD8EED}"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1EBE4D08-079F-4F69-8FAF-E5628C083DEF}" type="presOf" srcId="{08A3218D-962D-4B2D-AFA9-758784621306}" destId="{0A5141A9-9A5E-4F9E-B8D4-E663C7220C1C}" srcOrd="0" destOrd="0" presId="urn:microsoft.com/office/officeart/2005/8/layout/cycle1"/>
    <dgm:cxn modelId="{B6B73200-96E6-4AC5-BFB5-18D9BE069FD2}" type="presOf" srcId="{F5AD8166-0AD2-4AC9-93DF-0F1A7E4681A8}" destId="{D9198F7A-99DF-4591-B1DC-2620606084FF}" srcOrd="0" destOrd="0" presId="urn:microsoft.com/office/officeart/2005/8/layout/cycle1"/>
    <dgm:cxn modelId="{E0D90EF6-5EDA-407A-9BAB-AF474337EA28}" type="presOf" srcId="{4A5B2F96-8D0E-4C55-952A-5E74D0CE2694}" destId="{5502ED10-4163-4978-A2D8-019016FBE56E}" srcOrd="0" destOrd="0" presId="urn:microsoft.com/office/officeart/2005/8/layout/cycle1"/>
    <dgm:cxn modelId="{51D11403-0D8F-46F8-ACB2-4EB6F7B06386}" type="presOf" srcId="{F5EA89EC-E158-4D50-96F6-DF07B08E3671}" destId="{A4AB0C58-7056-484E-BD14-C051808D0C28}" srcOrd="0" destOrd="0" presId="urn:microsoft.com/office/officeart/2005/8/layout/cycle1"/>
    <dgm:cxn modelId="{AFE1671C-CA3D-404A-AC31-E730A9C91921}" type="presParOf" srcId="{E92E50ED-2104-4C56-839A-1D58E60B6978}" destId="{4A70DB3B-BC26-4C3A-A4B3-FD97B373CBF9}" srcOrd="0" destOrd="0" presId="urn:microsoft.com/office/officeart/2005/8/layout/cycle1"/>
    <dgm:cxn modelId="{58945C49-CA16-4907-9D20-8942FFFF4AC5}" type="presParOf" srcId="{E92E50ED-2104-4C56-839A-1D58E60B6978}" destId="{A4AB0C58-7056-484E-BD14-C051808D0C28}" srcOrd="1" destOrd="0" presId="urn:microsoft.com/office/officeart/2005/8/layout/cycle1"/>
    <dgm:cxn modelId="{DAD759DF-CBDD-477A-8287-4EA53DDECA85}" type="presParOf" srcId="{E92E50ED-2104-4C56-839A-1D58E60B6978}" destId="{CE8778B7-9A61-4F06-A1F7-678BEE7FE664}" srcOrd="2" destOrd="0" presId="urn:microsoft.com/office/officeart/2005/8/layout/cycle1"/>
    <dgm:cxn modelId="{23E14645-0E0D-4BB6-86CC-8B4F9C45E69A}" type="presParOf" srcId="{E92E50ED-2104-4C56-839A-1D58E60B6978}" destId="{5F40BA3D-6F50-40EE-8764-161954C5089D}" srcOrd="3" destOrd="0" presId="urn:microsoft.com/office/officeart/2005/8/layout/cycle1"/>
    <dgm:cxn modelId="{479B5EF0-B1D4-49C2-9BE8-C15FF8DF9EDE}" type="presParOf" srcId="{E92E50ED-2104-4C56-839A-1D58E60B6978}" destId="{D445377C-82B8-4D46-A8DA-7A1EF300CC48}" srcOrd="4" destOrd="0" presId="urn:microsoft.com/office/officeart/2005/8/layout/cycle1"/>
    <dgm:cxn modelId="{96FED362-A568-42CF-9D24-C5F081FE04CB}" type="presParOf" srcId="{E92E50ED-2104-4C56-839A-1D58E60B6978}" destId="{5502ED10-4163-4978-A2D8-019016FBE56E}" srcOrd="5" destOrd="0" presId="urn:microsoft.com/office/officeart/2005/8/layout/cycle1"/>
    <dgm:cxn modelId="{FCC6CF25-B40F-48C1-982D-42489F1804E8}" type="presParOf" srcId="{E92E50ED-2104-4C56-839A-1D58E60B6978}" destId="{7A587A47-9FA4-421A-8FE9-2A20CF7B81FB}" srcOrd="6" destOrd="0" presId="urn:microsoft.com/office/officeart/2005/8/layout/cycle1"/>
    <dgm:cxn modelId="{B13CCE82-172C-420C-8E91-B17998A7A1F8}" type="presParOf" srcId="{E92E50ED-2104-4C56-839A-1D58E60B6978}" destId="{A358ADC3-06B9-42DB-8FFB-235E2F6F2F98}" srcOrd="7" destOrd="0" presId="urn:microsoft.com/office/officeart/2005/8/layout/cycle1"/>
    <dgm:cxn modelId="{8DD059BF-21E4-4629-937B-147CB4E9F120}" type="presParOf" srcId="{E92E50ED-2104-4C56-839A-1D58E60B6978}" destId="{02E85226-A9A2-493C-825C-0403A6A4CC01}" srcOrd="8" destOrd="0" presId="urn:microsoft.com/office/officeart/2005/8/layout/cycle1"/>
    <dgm:cxn modelId="{8AF76D6C-0316-4781-809C-C6769094705D}" type="presParOf" srcId="{E92E50ED-2104-4C56-839A-1D58E60B6978}" destId="{73D11EEB-1679-4206-A266-CE9A1AB79ACC}" srcOrd="9" destOrd="0" presId="urn:microsoft.com/office/officeart/2005/8/layout/cycle1"/>
    <dgm:cxn modelId="{2A984409-1490-43EA-A902-72A685484D40}" type="presParOf" srcId="{E92E50ED-2104-4C56-839A-1D58E60B6978}" destId="{0A5141A9-9A5E-4F9E-B8D4-E663C7220C1C}" srcOrd="10" destOrd="0" presId="urn:microsoft.com/office/officeart/2005/8/layout/cycle1"/>
    <dgm:cxn modelId="{8E1EA28C-4CAC-4EEE-978A-23ABDD24F320}" type="presParOf" srcId="{E92E50ED-2104-4C56-839A-1D58E60B6978}" destId="{D9198F7A-99DF-4591-B1DC-2620606084FF}" srcOrd="11" destOrd="0" presId="urn:microsoft.com/office/officeart/2005/8/layout/cycle1"/>
    <dgm:cxn modelId="{90E1077F-3489-444C-85D2-6FE448735BC5}" type="presParOf" srcId="{E92E50ED-2104-4C56-839A-1D58E60B6978}" destId="{25CA3731-1185-42A8-951C-5D21935C393B}" srcOrd="12" destOrd="0" presId="urn:microsoft.com/office/officeart/2005/8/layout/cycle1"/>
    <dgm:cxn modelId="{54FAC7B9-3A71-43B1-A910-75081A05F0E6}" type="presParOf" srcId="{E92E50ED-2104-4C56-839A-1D58E60B6978}" destId="{EA611E80-2D38-467A-9D70-00B07686AA2F}" srcOrd="13" destOrd="0" presId="urn:microsoft.com/office/officeart/2005/8/layout/cycle1"/>
    <dgm:cxn modelId="{17ADF768-4EED-402A-A01A-60BDFBB78EEB}"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Enterprise Architecture and Data Governance</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Information Systems: The Basics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Data Centers, Cloud Computing, and Virtualization</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b="1" dirty="0" smtClean="0">
              <a:solidFill>
                <a:srgbClr val="5A8B25"/>
              </a:solidFill>
            </a:rPr>
            <a:t>Cloud Services Add Agility</a:t>
          </a:r>
          <a:endParaRPr lang="en-US" b="1" dirty="0">
            <a:solidFill>
              <a:srgbClr val="5A8B25"/>
            </a:solidFill>
          </a:endParaRPr>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solidFill>
                <a:schemeClr val="tx1"/>
              </a:solidFill>
            </a:rPr>
            <a:t>Information Management</a:t>
          </a:r>
          <a:endParaRPr lang="en-US" dirty="0">
            <a:solidFill>
              <a:schemeClr val="tx1"/>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8FCF2B67-106E-4C89-B495-F92C4763F356}" type="presOf" srcId="{F5EA89EC-E158-4D50-96F6-DF07B08E3671}" destId="{A4AB0C58-7056-484E-BD14-C051808D0C28}" srcOrd="0" destOrd="0" presId="urn:microsoft.com/office/officeart/2005/8/layout/cycle1"/>
    <dgm:cxn modelId="{F4DDC203-35A1-4EA8-9798-5873692B6A73}" type="presOf" srcId="{318A7937-6144-4B1B-B27B-64760AA0F20D}" destId="{4F56F714-C9FE-4CB7-BFA6-DB8A3BCD8EED}" srcOrd="0" destOrd="0" presId="urn:microsoft.com/office/officeart/2005/8/layout/cycle1"/>
    <dgm:cxn modelId="{23A4D818-D551-48F9-9787-5F67BFF55E08}" type="presOf" srcId="{D8B2400E-FCAE-419A-B761-6ED663DEC67E}" destId="{CE8778B7-9A61-4F06-A1F7-678BEE7FE664}" srcOrd="0" destOrd="0" presId="urn:microsoft.com/office/officeart/2005/8/layout/cycle1"/>
    <dgm:cxn modelId="{1A32D591-878D-42CC-B593-FFAAE1ABBB11}" type="presOf" srcId="{4A5B2F96-8D0E-4C55-952A-5E74D0CE2694}" destId="{5502ED10-4163-4978-A2D8-019016FBE56E}"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856DD7AC-A813-408D-93EF-FD70B053F438}" type="presOf" srcId="{37A83061-BB15-4DC8-987C-C41F59F2283C}" destId="{D445377C-82B8-4D46-A8DA-7A1EF300CC48}" srcOrd="0" destOrd="0" presId="urn:microsoft.com/office/officeart/2005/8/layout/cycle1"/>
    <dgm:cxn modelId="{5B1D3383-8232-4580-AAF7-1E369EDCF9D3}" type="presOf" srcId="{F5AD8166-0AD2-4AC9-93DF-0F1A7E4681A8}" destId="{D9198F7A-99DF-4591-B1DC-2620606084FF}" srcOrd="0" destOrd="0" presId="urn:microsoft.com/office/officeart/2005/8/layout/cycle1"/>
    <dgm:cxn modelId="{DD1D01AD-C51A-4A43-A454-81F01D24F6E7}" type="presOf" srcId="{08A3218D-962D-4B2D-AFA9-758784621306}" destId="{0A5141A9-9A5E-4F9E-B8D4-E663C7220C1C}"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EB500584-55A9-4653-9BB3-56C335AEFACE}" type="presOf" srcId="{27E1A284-FB59-4211-A2A6-296ECC7AF733}" destId="{E92E50ED-2104-4C56-839A-1D58E60B6978}" srcOrd="0" destOrd="0" presId="urn:microsoft.com/office/officeart/2005/8/layout/cycle1"/>
    <dgm:cxn modelId="{C8D4C912-749A-4779-B08C-92ACE78D199D}" type="presOf" srcId="{BF040C06-D312-4F8C-ACB3-85D06B8E305C}" destId="{EA611E80-2D38-467A-9D70-00B07686AA2F}" srcOrd="0" destOrd="0" presId="urn:microsoft.com/office/officeart/2005/8/layout/cycle1"/>
    <dgm:cxn modelId="{976C551B-730C-40B4-9628-9CF4753F57AB}" type="presOf" srcId="{DD36AD2A-744B-4626-9C69-4A76E3BF39B5}" destId="{A358ADC3-06B9-42DB-8FFB-235E2F6F2F9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14448388-9F0F-4579-9A9F-BB70812C370B}" type="presOf" srcId="{E96240FE-D269-43EC-A72D-BE6D42FBED2A}" destId="{02E85226-A9A2-493C-825C-0403A6A4CC01}" srcOrd="0" destOrd="0" presId="urn:microsoft.com/office/officeart/2005/8/layout/cycle1"/>
    <dgm:cxn modelId="{A8CF0F0D-65FD-4629-A6A0-758104E59F31}" type="presParOf" srcId="{E92E50ED-2104-4C56-839A-1D58E60B6978}" destId="{4A70DB3B-BC26-4C3A-A4B3-FD97B373CBF9}" srcOrd="0" destOrd="0" presId="urn:microsoft.com/office/officeart/2005/8/layout/cycle1"/>
    <dgm:cxn modelId="{1F6865FF-E4C7-46D7-8BA0-6C023E30103A}" type="presParOf" srcId="{E92E50ED-2104-4C56-839A-1D58E60B6978}" destId="{A4AB0C58-7056-484E-BD14-C051808D0C28}" srcOrd="1" destOrd="0" presId="urn:microsoft.com/office/officeart/2005/8/layout/cycle1"/>
    <dgm:cxn modelId="{1B3FF150-71A2-4E03-9DED-8BAD768068E6}" type="presParOf" srcId="{E92E50ED-2104-4C56-839A-1D58E60B6978}" destId="{CE8778B7-9A61-4F06-A1F7-678BEE7FE664}" srcOrd="2" destOrd="0" presId="urn:microsoft.com/office/officeart/2005/8/layout/cycle1"/>
    <dgm:cxn modelId="{D321BC88-7A77-4DF6-8004-FEA81EE62587}" type="presParOf" srcId="{E92E50ED-2104-4C56-839A-1D58E60B6978}" destId="{5F40BA3D-6F50-40EE-8764-161954C5089D}" srcOrd="3" destOrd="0" presId="urn:microsoft.com/office/officeart/2005/8/layout/cycle1"/>
    <dgm:cxn modelId="{712FCCCD-3F84-40C0-B569-003236CD22DB}" type="presParOf" srcId="{E92E50ED-2104-4C56-839A-1D58E60B6978}" destId="{D445377C-82B8-4D46-A8DA-7A1EF300CC48}" srcOrd="4" destOrd="0" presId="urn:microsoft.com/office/officeart/2005/8/layout/cycle1"/>
    <dgm:cxn modelId="{A27233A3-CDB7-4ACD-BA93-0A3D111AE36A}" type="presParOf" srcId="{E92E50ED-2104-4C56-839A-1D58E60B6978}" destId="{5502ED10-4163-4978-A2D8-019016FBE56E}" srcOrd="5" destOrd="0" presId="urn:microsoft.com/office/officeart/2005/8/layout/cycle1"/>
    <dgm:cxn modelId="{A1903CE7-A007-47B3-816A-F915942B2082}" type="presParOf" srcId="{E92E50ED-2104-4C56-839A-1D58E60B6978}" destId="{7A587A47-9FA4-421A-8FE9-2A20CF7B81FB}" srcOrd="6" destOrd="0" presId="urn:microsoft.com/office/officeart/2005/8/layout/cycle1"/>
    <dgm:cxn modelId="{924EA948-F218-4DCF-A2BF-5F1398F70C03}" type="presParOf" srcId="{E92E50ED-2104-4C56-839A-1D58E60B6978}" destId="{A358ADC3-06B9-42DB-8FFB-235E2F6F2F98}" srcOrd="7" destOrd="0" presId="urn:microsoft.com/office/officeart/2005/8/layout/cycle1"/>
    <dgm:cxn modelId="{7F22551D-B821-4BCA-A610-C052BF249F93}" type="presParOf" srcId="{E92E50ED-2104-4C56-839A-1D58E60B6978}" destId="{02E85226-A9A2-493C-825C-0403A6A4CC01}" srcOrd="8" destOrd="0" presId="urn:microsoft.com/office/officeart/2005/8/layout/cycle1"/>
    <dgm:cxn modelId="{335BF3A0-EE73-49BA-B91F-99B50DAE449D}" type="presParOf" srcId="{E92E50ED-2104-4C56-839A-1D58E60B6978}" destId="{73D11EEB-1679-4206-A266-CE9A1AB79ACC}" srcOrd="9" destOrd="0" presId="urn:microsoft.com/office/officeart/2005/8/layout/cycle1"/>
    <dgm:cxn modelId="{9B27D948-6F9D-48E3-A443-9A5FD88D181F}" type="presParOf" srcId="{E92E50ED-2104-4C56-839A-1D58E60B6978}" destId="{0A5141A9-9A5E-4F9E-B8D4-E663C7220C1C}" srcOrd="10" destOrd="0" presId="urn:microsoft.com/office/officeart/2005/8/layout/cycle1"/>
    <dgm:cxn modelId="{84956177-F7AB-4A3E-AC77-C069BA658A88}" type="presParOf" srcId="{E92E50ED-2104-4C56-839A-1D58E60B6978}" destId="{D9198F7A-99DF-4591-B1DC-2620606084FF}" srcOrd="11" destOrd="0" presId="urn:microsoft.com/office/officeart/2005/8/layout/cycle1"/>
    <dgm:cxn modelId="{8E471ACA-E76B-46D3-8C3E-C18A6A618763}" type="presParOf" srcId="{E92E50ED-2104-4C56-839A-1D58E60B6978}" destId="{25CA3731-1185-42A8-951C-5D21935C393B}" srcOrd="12" destOrd="0" presId="urn:microsoft.com/office/officeart/2005/8/layout/cycle1"/>
    <dgm:cxn modelId="{D49D5C02-7B3A-46AF-A6F8-5AB2B5292180}" type="presParOf" srcId="{E92E50ED-2104-4C56-839A-1D58E60B6978}" destId="{EA611E80-2D38-467A-9D70-00B07686AA2F}" srcOrd="13" destOrd="0" presId="urn:microsoft.com/office/officeart/2005/8/layout/cycle1"/>
    <dgm:cxn modelId="{73ABA536-08B1-4CF1-870F-837743D67A20}"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Enterprise Architecture and Data Governance</a:t>
          </a:r>
          <a:endParaRPr lang="en-US" sz="14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Information Systems: The Basics</a:t>
          </a:r>
          <a:endParaRPr lang="en-US" sz="14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Centers, Cloud Computing, and Virtualization</a:t>
          </a:r>
          <a:endParaRPr lang="en-US" sz="14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Cloud Services Add Agility</a:t>
          </a:r>
          <a:endParaRPr lang="en-US" sz="14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5A8B25"/>
              </a:solidFill>
            </a:rPr>
            <a:t>Information Management</a:t>
          </a:r>
          <a:endParaRPr lang="en-US" sz="1400" b="1" kern="1200" dirty="0">
            <a:solidFill>
              <a:srgbClr val="5A8B25"/>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0D0D5-DB22-4FCC-85C7-3A481385DC16}">
      <dsp:nvSpPr>
        <dsp:cNvPr id="0" name=""/>
        <dsp:cNvSpPr/>
      </dsp:nvSpPr>
      <dsp:spPr>
        <a:xfrm>
          <a:off x="0" y="152394"/>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Global, mobile workforce</a:t>
          </a:r>
        </a:p>
        <a:p>
          <a:pPr lvl="0" algn="l" defTabSz="977900">
            <a:lnSpc>
              <a:spcPct val="90000"/>
            </a:lnSpc>
            <a:spcBef>
              <a:spcPct val="0"/>
            </a:spcBef>
            <a:spcAft>
              <a:spcPct val="35000"/>
            </a:spcAft>
          </a:pPr>
          <a:r>
            <a:rPr lang="en-US" sz="2000" kern="1200" dirty="0" smtClean="0"/>
            <a:t>62% of the workforce works outside an office at some point. This number is increasing.</a:t>
          </a:r>
          <a:endParaRPr lang="en-US" sz="2000" kern="1200" dirty="0"/>
        </a:p>
      </dsp:txBody>
      <dsp:txXfrm>
        <a:off x="0" y="152394"/>
        <a:ext cx="2902148" cy="1741289"/>
      </dsp:txXfrm>
    </dsp:sp>
    <dsp:sp modelId="{70C6A7FD-F6D5-4DB9-8710-B55A641F674B}">
      <dsp:nvSpPr>
        <dsp:cNvPr id="0" name=""/>
        <dsp:cNvSpPr/>
      </dsp:nvSpPr>
      <dsp:spPr>
        <a:xfrm>
          <a:off x="3193107" y="145603"/>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Mobility-driven consumerization</a:t>
          </a:r>
        </a:p>
        <a:p>
          <a:pPr lvl="0" algn="l" defTabSz="977900">
            <a:lnSpc>
              <a:spcPct val="90000"/>
            </a:lnSpc>
            <a:spcBef>
              <a:spcPct val="0"/>
            </a:spcBef>
            <a:spcAft>
              <a:spcPct val="35000"/>
            </a:spcAft>
          </a:pPr>
          <a:r>
            <a:rPr lang="en-US" sz="2000" kern="1200" dirty="0" smtClean="0"/>
            <a:t>Growing number of cloud collaboration services.</a:t>
          </a:r>
          <a:endParaRPr lang="en-US" sz="2000" kern="1200" dirty="0"/>
        </a:p>
      </dsp:txBody>
      <dsp:txXfrm>
        <a:off x="3193107" y="145603"/>
        <a:ext cx="2902148" cy="1741289"/>
      </dsp:txXfrm>
    </dsp:sp>
    <dsp:sp modelId="{D6F26C39-BF52-47C4-9937-06494C4CEB46}">
      <dsp:nvSpPr>
        <dsp:cNvPr id="0" name=""/>
        <dsp:cNvSpPr/>
      </dsp:nvSpPr>
      <dsp:spPr>
        <a:xfrm>
          <a:off x="1596925" y="2177107"/>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Principle of “any”</a:t>
          </a:r>
        </a:p>
        <a:p>
          <a:pPr lvl="0" algn="l" defTabSz="977900">
            <a:lnSpc>
              <a:spcPct val="90000"/>
            </a:lnSpc>
            <a:spcBef>
              <a:spcPct val="0"/>
            </a:spcBef>
            <a:spcAft>
              <a:spcPct val="35000"/>
            </a:spcAft>
          </a:pPr>
          <a:r>
            <a:rPr lang="en-US" sz="2000" kern="1200" dirty="0" smtClean="0"/>
            <a:t>Growing need to connect anybody, anytime, anywhere on any device</a:t>
          </a:r>
          <a:endParaRPr lang="en-US" sz="2000" kern="1200" dirty="0"/>
        </a:p>
      </dsp:txBody>
      <dsp:txXfrm>
        <a:off x="1596925" y="2177107"/>
        <a:ext cx="2902148" cy="1741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5A8B25"/>
              </a:solidFill>
            </a:rPr>
            <a:t>Enterprise Architecture and Data Governance</a:t>
          </a:r>
          <a:endParaRPr lang="en-US" sz="1400" b="1" kern="1200" dirty="0">
            <a:solidFill>
              <a:srgbClr val="5A8B25"/>
            </a:solidFill>
          </a:endParaRPr>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Information Systems: The Basics</a:t>
          </a:r>
          <a:endParaRPr lang="en-US" sz="14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Centers, Cloud Computing, and Virtualization</a:t>
          </a:r>
          <a:endParaRPr lang="en-US" sz="14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Cloud Services Add Agility</a:t>
          </a:r>
          <a:endParaRPr lang="en-US" sz="14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Information Management</a:t>
          </a:r>
          <a:endParaRPr lang="en-US" sz="1400" kern="1200" dirty="0">
            <a:solidFill>
              <a:schemeClr val="tx1"/>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Enterprise Architecture and Data Governance</a:t>
          </a:r>
          <a:endParaRPr lang="en-US" sz="14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5A8B25"/>
              </a:solidFill>
            </a:rPr>
            <a:t>Information Systems: The Basics</a:t>
          </a:r>
          <a:endParaRPr lang="en-US" sz="1400" b="1" kern="1200" dirty="0">
            <a:solidFill>
              <a:srgbClr val="5A8B25"/>
            </a:solidFill>
          </a:endParaRPr>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Centers, Cloud Computing, and Virtualization</a:t>
          </a:r>
          <a:endParaRPr lang="en-US" sz="14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Cloud Services Add Agility</a:t>
          </a:r>
          <a:endParaRPr lang="en-US" sz="14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Information Management</a:t>
          </a:r>
          <a:endParaRPr lang="en-US" sz="1400" kern="1200" dirty="0">
            <a:solidFill>
              <a:schemeClr val="tx1"/>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Enterprise Architecture and Data Governance</a:t>
          </a:r>
          <a:endParaRPr lang="en-US" sz="14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Information Systems: The Basics</a:t>
          </a:r>
          <a:endParaRPr lang="en-US" sz="14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5A8B25"/>
              </a:solidFill>
            </a:rPr>
            <a:t>Data Centers, Cloud Computing, and Virtualization</a:t>
          </a:r>
          <a:endParaRPr lang="en-US" sz="1400" b="1" kern="1200" dirty="0">
            <a:solidFill>
              <a:srgbClr val="5A8B25"/>
            </a:solidFill>
          </a:endParaRPr>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Cloud Services Add Agility</a:t>
          </a:r>
          <a:endParaRPr lang="en-US" sz="14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Information Management</a:t>
          </a:r>
          <a:endParaRPr lang="en-US" sz="1400" kern="1200" dirty="0">
            <a:solidFill>
              <a:schemeClr val="tx1"/>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Enterprise Architecture and Data Governance</a:t>
          </a:r>
          <a:endParaRPr lang="en-US" sz="14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Information Systems: The Basics</a:t>
          </a:r>
          <a:endParaRPr lang="en-US" sz="14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Centers, Cloud Computing, and Virtualization</a:t>
          </a:r>
          <a:endParaRPr lang="en-US" sz="14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5A8B25"/>
              </a:solidFill>
            </a:rPr>
            <a:t>Cloud Services Add Agility</a:t>
          </a:r>
          <a:endParaRPr lang="en-US" sz="1400" b="1" kern="1200" dirty="0">
            <a:solidFill>
              <a:srgbClr val="5A8B25"/>
            </a:solidFill>
          </a:endParaRPr>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Information Management</a:t>
          </a:r>
          <a:endParaRPr lang="en-US" sz="1400" kern="1200" dirty="0">
            <a:solidFill>
              <a:schemeClr val="tx1"/>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29D57C-5322-4A32-8E6A-CFD2B2FD05A2}" type="datetimeFigureOut">
              <a:rPr lang="en-US" smtClean="0"/>
              <a:t>11/13/2014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EC137-0BB2-4EC3-B6AC-5A46096BAA35}" type="slidenum">
              <a:rPr lang="en-US" smtClean="0"/>
              <a:t>‹#›</a:t>
            </a:fld>
            <a:endParaRPr lang="en-US" dirty="0"/>
          </a:p>
        </p:txBody>
      </p:sp>
    </p:spTree>
    <p:extLst>
      <p:ext uri="{BB962C8B-B14F-4D97-AF65-F5344CB8AC3E}">
        <p14:creationId xmlns:p14="http://schemas.microsoft.com/office/powerpoint/2010/main" val="301555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a:t>
            </a:r>
            <a:r>
              <a:rPr lang="en-US" b="1" baseline="0" dirty="0" smtClean="0"/>
              <a:t> Answers:</a:t>
            </a:r>
          </a:p>
          <a:p>
            <a:endParaRPr lang="en-US" b="1" baseline="0" dirty="0" smtClean="0"/>
          </a:p>
          <a:p>
            <a:r>
              <a:rPr lang="en-US" sz="1200" b="1" i="0" kern="1200" dirty="0" smtClean="0">
                <a:solidFill>
                  <a:schemeClr val="tx1"/>
                </a:solidFill>
                <a:effectLst/>
                <a:latin typeface="+mn-lt"/>
                <a:ea typeface="+mn-ea"/>
                <a:cs typeface="+mn-cs"/>
              </a:rPr>
              <a:t>1. </a:t>
            </a:r>
            <a:r>
              <a:rPr lang="en-US" sz="1200" i="0" kern="1200" dirty="0" smtClean="0">
                <a:solidFill>
                  <a:schemeClr val="tx1"/>
                </a:solidFill>
                <a:effectLst/>
                <a:latin typeface="+mn-lt"/>
                <a:ea typeface="+mn-ea"/>
                <a:cs typeface="+mn-cs"/>
              </a:rPr>
              <a:t>Information management is the use of IT tools and methods to collect, process, consolidate, store, and secure data from sources that are often fragmented and inconsistent. A modern organization needs to manage a variety of information which goes beyond the structured types like numbers and texts to include semi-structured and unstructured contents such as video and sound. The digital library includes content from social media, texts, photos, videos, music, documents, address books, events, and downloads.  Maintaining—updating, expanding, porting—an organization’s digital library’s contents on a variety of platforms is the task of Information Management. Specifically, Information Management deals with how information is organized, stored, and secured, and the speed and ease with which it is captured, analyzed and reported.</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2. </a:t>
            </a:r>
            <a:r>
              <a:rPr lang="en-US" sz="1200" i="0" kern="1200" dirty="0" smtClean="0">
                <a:solidFill>
                  <a:schemeClr val="tx1"/>
                </a:solidFill>
                <a:effectLst/>
                <a:latin typeface="+mn-lt"/>
                <a:ea typeface="+mn-ea"/>
                <a:cs typeface="+mn-cs"/>
              </a:rPr>
              <a:t>Over many decades, changes in technology and the information companies require, along with different management teams, changing priorities, and increases or decreases in IT investments as they compete with other demands on an organization’s budget, have all contributed. Other common reasons include: data silos (information trapped in departments’ databases), data lost or bypassed during transit, poorly designed user interfaces requiring extra effort from users, non-standardized data formats, and fast-moving changes in the type of information desired, particularly unstructured content, requiring expensive investments.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3. </a:t>
            </a:r>
            <a:r>
              <a:rPr lang="en-US" sz="1200" i="0" kern="1200" dirty="0" smtClean="0">
                <a:solidFill>
                  <a:schemeClr val="tx1"/>
                </a:solidFill>
                <a:effectLst/>
                <a:latin typeface="+mn-lt"/>
                <a:ea typeface="+mn-ea"/>
                <a:cs typeface="+mn-cs"/>
              </a:rPr>
              <a:t>A data silo is one of the data deficiencies that can be addressed. It refers to the situation where the databases belonging to different functional units (e.g., departments) in an organization are not shared between the units because of a lack of integration. Data silos support a single function and therefore do not support the cross-functional needs of an organization. The lack of sharing and exchange of data between functional units raises issues regarding reliability and currency of data, requiring extensive verification to be trusted. Data silos exist when there is no overall IT architecture to guide IS investments, data coordination, and communication.</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4. </a:t>
            </a:r>
            <a:r>
              <a:rPr lang="en-US" sz="1200" i="0" kern="1200" dirty="0" smtClean="0">
                <a:solidFill>
                  <a:schemeClr val="tx1"/>
                </a:solidFill>
                <a:effectLst/>
                <a:latin typeface="+mn-lt"/>
                <a:ea typeface="+mn-ea"/>
                <a:cs typeface="+mn-cs"/>
              </a:rPr>
              <a:t>KPIs are performance measurements. These measures demonstrate the effectiveness of a business process at achieving organizational goals. KPIs present data in easy-to-comprehend and comparison-ready formats. KPIs help reduce the complex nature of organizational performance to a small number of understandable measures.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Examples of key comparisons are actual vs. budget, actual vs. forecasted, and this year vs. prior years.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5. </a:t>
            </a:r>
            <a:r>
              <a:rPr lang="en-US" sz="1200" i="0" kern="1200" dirty="0" smtClean="0">
                <a:solidFill>
                  <a:schemeClr val="tx1"/>
                </a:solidFill>
                <a:effectLst/>
                <a:latin typeface="+mn-lt"/>
                <a:ea typeface="+mn-ea"/>
                <a:cs typeface="+mn-cs"/>
              </a:rPr>
              <a:t>Forrester (forrester.com) identified three factors driving the trend toward collaboration and information sharing technology. These are: </a:t>
            </a:r>
          </a:p>
          <a:p>
            <a:pPr lvl="0"/>
            <a:r>
              <a:rPr lang="en-US" sz="1200" i="0" kern="1200" dirty="0" smtClean="0">
                <a:solidFill>
                  <a:schemeClr val="tx1"/>
                </a:solidFill>
                <a:effectLst/>
                <a:latin typeface="+mn-lt"/>
                <a:ea typeface="+mn-ea"/>
                <a:cs typeface="+mn-cs"/>
              </a:rPr>
              <a:t>Global, mobile workforce (a growing number of employees telecommute)</a:t>
            </a:r>
          </a:p>
          <a:p>
            <a:pPr lvl="0"/>
            <a:r>
              <a:rPr lang="en-US" sz="1200" i="0" kern="1200" dirty="0" smtClean="0">
                <a:solidFill>
                  <a:schemeClr val="tx1"/>
                </a:solidFill>
                <a:effectLst/>
                <a:latin typeface="+mn-lt"/>
                <a:ea typeface="+mn-ea"/>
                <a:cs typeface="+mn-cs"/>
              </a:rPr>
              <a:t>Mobility-driven consumerization (cloud-based collaboration solutions are on the rise)</a:t>
            </a:r>
          </a:p>
          <a:p>
            <a:pPr lvl="0"/>
            <a:r>
              <a:rPr lang="en-US" sz="1200" i="0" kern="1200" dirty="0" smtClean="0">
                <a:solidFill>
                  <a:schemeClr val="tx1"/>
                </a:solidFill>
                <a:effectLst/>
                <a:latin typeface="+mn-lt"/>
                <a:ea typeface="+mn-ea"/>
                <a:cs typeface="+mn-cs"/>
              </a:rPr>
              <a:t>Principle of any (there is growing need to connect anybody anytime anywhere and on any device)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6. </a:t>
            </a:r>
            <a:r>
              <a:rPr lang="en-US" sz="1200" i="0" kern="1200" dirty="0" smtClean="0">
                <a:solidFill>
                  <a:schemeClr val="tx1"/>
                </a:solidFill>
                <a:effectLst/>
                <a:latin typeface="+mn-lt"/>
                <a:ea typeface="+mn-ea"/>
                <a:cs typeface="+mn-cs"/>
              </a:rPr>
              <a:t>The following four benefits have been identified:</a:t>
            </a:r>
          </a:p>
          <a:p>
            <a:pPr lvl="0"/>
            <a:r>
              <a:rPr lang="en-US" sz="1200" i="0" kern="1200" dirty="0" smtClean="0">
                <a:solidFill>
                  <a:schemeClr val="tx1"/>
                </a:solidFill>
                <a:effectLst/>
                <a:latin typeface="+mn-lt"/>
                <a:ea typeface="+mn-ea"/>
                <a:cs typeface="+mn-cs"/>
              </a:rPr>
              <a:t>Improves decision quality (due to timely response using reliable data) </a:t>
            </a:r>
          </a:p>
          <a:p>
            <a:pPr lvl="0"/>
            <a:r>
              <a:rPr lang="en-US" sz="1200" i="0" kern="1200" dirty="0" smtClean="0">
                <a:solidFill>
                  <a:schemeClr val="tx1"/>
                </a:solidFill>
                <a:effectLst/>
                <a:latin typeface="+mn-lt"/>
                <a:ea typeface="+mn-ea"/>
                <a:cs typeface="+mn-cs"/>
              </a:rPr>
              <a:t>Improves the accuracy and reliability of management predictions (“what is going to happen” as opposed to financial reporting on “what has happened.”) </a:t>
            </a:r>
          </a:p>
          <a:p>
            <a:pPr lvl="0"/>
            <a:r>
              <a:rPr lang="en-US" sz="1200" i="0" kern="1200" dirty="0" smtClean="0">
                <a:solidFill>
                  <a:schemeClr val="tx1"/>
                </a:solidFill>
                <a:effectLst/>
                <a:latin typeface="+mn-lt"/>
                <a:ea typeface="+mn-ea"/>
                <a:cs typeface="+mn-cs"/>
              </a:rPr>
              <a:t>Reduces the risk of noncompliance (due to improved compliance with regulation resulting from better information quality and governance), and</a:t>
            </a:r>
          </a:p>
          <a:p>
            <a:pPr lvl="0"/>
            <a:r>
              <a:rPr lang="en-US" sz="1200" i="0" kern="1200" dirty="0" smtClean="0">
                <a:solidFill>
                  <a:schemeClr val="tx1"/>
                </a:solidFill>
                <a:effectLst/>
                <a:latin typeface="+mn-lt"/>
                <a:ea typeface="+mn-ea"/>
                <a:cs typeface="+mn-cs"/>
              </a:rPr>
              <a:t>Reduces the time and cost of locating relevant information (due to savings in time and effort through integration and optimization of repositories)</a:t>
            </a:r>
          </a:p>
          <a:p>
            <a:endParaRPr lang="en-US" b="1" i="0" dirty="0"/>
          </a:p>
        </p:txBody>
      </p:sp>
      <p:sp>
        <p:nvSpPr>
          <p:cNvPr id="4" name="Slide Number Placeholder 3"/>
          <p:cNvSpPr>
            <a:spLocks noGrp="1"/>
          </p:cNvSpPr>
          <p:nvPr>
            <p:ph type="sldNum" sz="quarter" idx="10"/>
          </p:nvPr>
        </p:nvSpPr>
        <p:spPr/>
        <p:txBody>
          <a:bodyPr/>
          <a:lstStyle/>
          <a:p>
            <a:fld id="{A90EC137-0BB2-4EC3-B6AC-5A46096BAA35}" type="slidenum">
              <a:rPr lang="en-US" smtClean="0"/>
              <a:t>11</a:t>
            </a:fld>
            <a:endParaRPr lang="en-US" dirty="0"/>
          </a:p>
        </p:txBody>
      </p:sp>
    </p:spTree>
    <p:extLst>
      <p:ext uri="{BB962C8B-B14F-4D97-AF65-F5344CB8AC3E}">
        <p14:creationId xmlns:p14="http://schemas.microsoft.com/office/powerpoint/2010/main" val="1256722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r>
              <a:rPr lang="en-US" sz="1200" b="1" i="0" kern="1200" dirty="0" smtClean="0">
                <a:solidFill>
                  <a:schemeClr val="tx1"/>
                </a:solidFill>
                <a:effectLst/>
                <a:latin typeface="+mn-lt"/>
                <a:ea typeface="+mn-ea"/>
                <a:cs typeface="+mn-cs"/>
              </a:rPr>
              <a:t>1. </a:t>
            </a:r>
            <a:r>
              <a:rPr lang="en-US" sz="1200" i="0" kern="1200" dirty="0" smtClean="0">
                <a:solidFill>
                  <a:schemeClr val="tx1"/>
                </a:solidFill>
                <a:effectLst/>
                <a:latin typeface="+mn-lt"/>
                <a:ea typeface="+mn-ea"/>
                <a:cs typeface="+mn-cs"/>
              </a:rPr>
              <a:t>As enterprise information systems become more complex, the importance of long-range IT planning increases dramatically. Companies cannot simply add storage, new apps, or data analytics on an as needed basis and expect those additions to work with the existing systems. </a:t>
            </a:r>
          </a:p>
          <a:p>
            <a:r>
              <a:rPr lang="en-US" sz="1200" i="0" kern="1200" dirty="0" smtClean="0">
                <a:solidFill>
                  <a:schemeClr val="tx1"/>
                </a:solidFill>
                <a:effectLst/>
                <a:latin typeface="+mn-lt"/>
                <a:ea typeface="+mn-ea"/>
                <a:cs typeface="+mn-cs"/>
              </a:rPr>
              <a:t>The relationship between complexity and planning is easier to see in physical things such as skyscrapers and transportation systems. If you are constructing a simple cabin in a remote area, you do not need a detailed plan for expansion or to make sure that the cabin fits into its environment. If you are building a simple, single-user, non-distributed system, you would not need a well-thought out growth plan either. Therefore, it is no longer feasible to manage big data, content from mobiles and social networks, and data in the cloud without the well-designed set of plans, or blueprint, provided by EA. The EA guides and controls software add-ons and upgrades, hardware, systems, networks, cloud services, and other digital technology investments.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2. </a:t>
            </a:r>
            <a:r>
              <a:rPr lang="en-US" sz="1200" i="0" kern="1200" dirty="0" smtClean="0">
                <a:solidFill>
                  <a:schemeClr val="tx1"/>
                </a:solidFill>
                <a:effectLst/>
                <a:latin typeface="+mn-lt"/>
                <a:ea typeface="+mn-ea"/>
                <a:cs typeface="+mn-cs"/>
              </a:rPr>
              <a:t>Enterprise architecture (EA) is the way IT systems and processes are structured. EA is an ongoing process of creating, maintaining, and leveraging IT. It helps to solve two critical challenges: where an organization is going and how it will get there. EA helps, or impedes, day-to-day operations and efforts to execute business strategy.</a:t>
            </a:r>
          </a:p>
          <a:p>
            <a:r>
              <a:rPr lang="en-US" sz="1200" i="0" kern="1200" dirty="0" smtClean="0">
                <a:solidFill>
                  <a:schemeClr val="tx1"/>
                </a:solidFill>
                <a:effectLst/>
                <a:latin typeface="+mn-lt"/>
                <a:ea typeface="+mn-ea"/>
                <a:cs typeface="+mn-cs"/>
              </a:rPr>
              <a:t>There are two problems that the EA is designed to address:</a:t>
            </a:r>
          </a:p>
          <a:p>
            <a:pPr lvl="0"/>
            <a:r>
              <a:rPr lang="en-US" sz="1200" i="0" kern="1200" dirty="0" smtClean="0">
                <a:solidFill>
                  <a:schemeClr val="tx1"/>
                </a:solidFill>
                <a:effectLst/>
                <a:latin typeface="+mn-lt"/>
                <a:ea typeface="+mn-ea"/>
                <a:cs typeface="+mn-cs"/>
              </a:rPr>
              <a:t>IT systems’ complexity. IT systems have become unmanageably complex and expensive to maintain.</a:t>
            </a:r>
          </a:p>
          <a:p>
            <a:pPr lvl="0"/>
            <a:r>
              <a:rPr lang="en-US" sz="1200" i="0" kern="1200" dirty="0" smtClean="0">
                <a:solidFill>
                  <a:schemeClr val="tx1"/>
                </a:solidFill>
                <a:effectLst/>
                <a:latin typeface="+mn-lt"/>
                <a:ea typeface="+mn-ea"/>
                <a:cs typeface="+mn-cs"/>
              </a:rPr>
              <a:t>Poor business alignment. Organizations find it difficult to keep their increasingly expensive IT systems aligned with business needs.</a:t>
            </a:r>
          </a:p>
          <a:p>
            <a:pPr lvl="0"/>
            <a:r>
              <a:rPr lang="en-US" sz="1200" i="0" kern="1200" dirty="0" smtClean="0">
                <a:solidFill>
                  <a:schemeClr val="tx1"/>
                </a:solidFill>
                <a:effectLst/>
                <a:latin typeface="+mn-lt"/>
                <a:ea typeface="+mn-ea"/>
                <a:cs typeface="+mn-cs"/>
              </a:rPr>
              <a:t>EA is the roadmap that is used for controlling the direction of IT investments and it is a significant item in long-range planning. It is the blueprint that guides the build out of overall IT capabilities consisting of four sub-architectures (see question 3). EA defines the vision, standards, and plan that guide the priorities, operations, and management of the IT systems supporting the business. </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3. </a:t>
            </a:r>
            <a:r>
              <a:rPr lang="en-US" sz="1200" i="0" kern="1200" dirty="0" smtClean="0">
                <a:solidFill>
                  <a:schemeClr val="tx1"/>
                </a:solidFill>
                <a:effectLst/>
                <a:latin typeface="+mn-lt"/>
                <a:ea typeface="+mn-ea"/>
                <a:cs typeface="+mn-cs"/>
              </a:rPr>
              <a:t>The four components are: </a:t>
            </a:r>
          </a:p>
          <a:p>
            <a:pPr lvl="0"/>
            <a:r>
              <a:rPr lang="en-US" sz="1200" i="0" kern="1200" dirty="0" smtClean="0">
                <a:solidFill>
                  <a:schemeClr val="tx1"/>
                </a:solidFill>
                <a:effectLst/>
                <a:latin typeface="+mn-lt"/>
                <a:ea typeface="+mn-ea"/>
                <a:cs typeface="+mn-cs"/>
              </a:rPr>
              <a:t>Business Architecture (the processes the business uses to meet its goals); </a:t>
            </a:r>
          </a:p>
          <a:p>
            <a:pPr lvl="0"/>
            <a:r>
              <a:rPr lang="en-US" sz="1200" i="0" kern="1200" dirty="0" smtClean="0">
                <a:solidFill>
                  <a:schemeClr val="tx1"/>
                </a:solidFill>
                <a:effectLst/>
                <a:latin typeface="+mn-lt"/>
                <a:ea typeface="+mn-ea"/>
                <a:cs typeface="+mn-cs"/>
              </a:rPr>
              <a:t>Application architecture (design of IS applications and their interactions); </a:t>
            </a:r>
          </a:p>
          <a:p>
            <a:pPr lvl="0"/>
            <a:r>
              <a:rPr lang="en-US" sz="1200" i="0" kern="1200" dirty="0" smtClean="0">
                <a:solidFill>
                  <a:schemeClr val="tx1"/>
                </a:solidFill>
                <a:effectLst/>
                <a:latin typeface="+mn-lt"/>
                <a:ea typeface="+mn-ea"/>
                <a:cs typeface="+mn-cs"/>
              </a:rPr>
              <a:t>Data architecture (organization and access of enterprise data); </a:t>
            </a:r>
          </a:p>
          <a:p>
            <a:pPr lvl="0"/>
            <a:r>
              <a:rPr lang="en-US" sz="1200" i="0" kern="1200" dirty="0" smtClean="0">
                <a:solidFill>
                  <a:schemeClr val="tx1"/>
                </a:solidFill>
                <a:effectLst/>
                <a:latin typeface="+mn-lt"/>
                <a:ea typeface="+mn-ea"/>
                <a:cs typeface="+mn-cs"/>
              </a:rPr>
              <a:t>Technical architecture (the hardware and software infrastructure that supports applications and their interactions)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4.</a:t>
            </a:r>
            <a:r>
              <a:rPr lang="en-US" sz="1200" b="1"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EA cuts IT costs and increases productivity by giving decision makers access to information, insights, and ideas where and when they need them.</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EA determines an organization’s competitiveness, flexibility, and IT economics for the next decade and beyond. That is, it provides a long-term view of a company’s processes, systems, and technologies so that IT investments do not simply fulfill immediate needs.</a:t>
            </a:r>
          </a:p>
          <a:p>
            <a:r>
              <a:rPr lang="en-US" sz="1200" i="0" kern="1200" dirty="0" smtClean="0">
                <a:solidFill>
                  <a:schemeClr val="tx1"/>
                </a:solidFill>
                <a:effectLst/>
                <a:latin typeface="+mn-lt"/>
                <a:ea typeface="+mn-ea"/>
                <a:cs typeface="+mn-cs"/>
              </a:rPr>
              <a:t>EA helps align IT capabilities with business strategy—to grow, innovate, and respond to market demands, supported by an IT practice that is 100 percent in accord with business objectives.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EA can reduce the risk of buying or building systems and enterprise apps that are incompatible or unnecessarily expensive to maintain and integrate.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5. </a:t>
            </a:r>
            <a:r>
              <a:rPr lang="en-US" sz="1200" i="0" kern="1200" dirty="0" smtClean="0">
                <a:solidFill>
                  <a:schemeClr val="tx1"/>
                </a:solidFill>
                <a:effectLst/>
                <a:latin typeface="+mn-lt"/>
                <a:ea typeface="+mn-ea"/>
                <a:cs typeface="+mn-cs"/>
              </a:rPr>
              <a:t>EA starts with the organization’s target–where it is going—not with where it is. Once an organization identifies the strategic direction in which it is heading and the business drivers to which it is responding, this shared vision of the future will dictate changes in business, technical, information, and solutions architectures of the enterprise, assign priorities to those changes, and keep those changes grounded in business value. EA guides and controls software add-ons and upgrades, hardware, systems, networks, cloud services, and other digital technology investments which are aligned with the business strategy.</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6. </a:t>
            </a:r>
            <a:r>
              <a:rPr lang="en-US" sz="1200" i="0" kern="1200" dirty="0" smtClean="0">
                <a:solidFill>
                  <a:schemeClr val="tx1"/>
                </a:solidFill>
                <a:effectLst/>
                <a:latin typeface="+mn-lt"/>
                <a:ea typeface="+mn-ea"/>
                <a:cs typeface="+mn-cs"/>
              </a:rPr>
              <a:t>Data are used in an organization for running the business (transactional or operational use) and for improving the business (analytic use.)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7. </a:t>
            </a:r>
            <a:r>
              <a:rPr lang="en-US" sz="1200" i="0" kern="1200" dirty="0" smtClean="0">
                <a:solidFill>
                  <a:schemeClr val="tx1"/>
                </a:solidFill>
                <a:effectLst/>
                <a:latin typeface="+mn-lt"/>
                <a:ea typeface="+mn-ea"/>
                <a:cs typeface="+mn-cs"/>
              </a:rPr>
              <a:t>Data governance is the process of creating and agreeing to standards and requirements for the collection, identification, storage, and use of data. The success of every data-driven strategy or marketing effort depends on data governance. Data governance policies must address structured, semi-structured, and unstructured data (discussed in Section 2.3) to ensure that insights can be trusted.</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Data governance allows managers to determine where their data originates, who owns them, and who is responsible for what—in order to know they can trust the available data when needed. Data governance is an enterprise-wide project because data cross boundaries and are used by people throughout the enterprise.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8. </a:t>
            </a:r>
            <a:r>
              <a:rPr lang="en-US" sz="1200" i="0" kern="1200" dirty="0" smtClean="0">
                <a:solidFill>
                  <a:schemeClr val="tx1"/>
                </a:solidFill>
                <a:effectLst/>
                <a:latin typeface="+mn-lt"/>
                <a:ea typeface="+mn-ea"/>
                <a:cs typeface="+mn-cs"/>
              </a:rPr>
              <a:t>As data sources and volumes continue to increase, so does the need to manage data as a strategic asset in order to extract its full value. Making business data consistent, trusted, and accessible across the enterprise is a critical first step in customer-centric business models. With appropriate data governance and MDM, managers are able to extract maximum value from their data, specifically by making better use of opportunities that are buried within behavioral data. Strong data governance is needed to manage the availability, usability, integrity, and security of the data used throughout the enterprise so that data are of sufficient quality to meet business needs.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9. </a:t>
            </a:r>
            <a:r>
              <a:rPr lang="en-US" sz="1200" i="0" kern="1200" dirty="0" smtClean="0">
                <a:solidFill>
                  <a:schemeClr val="tx1"/>
                </a:solidFill>
                <a:effectLst/>
                <a:latin typeface="+mn-lt"/>
                <a:ea typeface="+mn-ea"/>
                <a:cs typeface="+mn-cs"/>
              </a:rPr>
              <a:t>There may be a culture of distrust between technology and employees in an organization. To overcome this, there must be a genuine commitment to change. Such a commitment must come from senior management. A methodology, such as data governance, cannot solve people problems. It only provides a framework in which such problems can be solved.</a:t>
            </a:r>
          </a:p>
          <a:p>
            <a:endParaRPr lang="en-US" dirty="0"/>
          </a:p>
        </p:txBody>
      </p:sp>
      <p:sp>
        <p:nvSpPr>
          <p:cNvPr id="4" name="Slide Number Placeholder 3"/>
          <p:cNvSpPr>
            <a:spLocks noGrp="1"/>
          </p:cNvSpPr>
          <p:nvPr>
            <p:ph type="sldNum" sz="quarter" idx="10"/>
          </p:nvPr>
        </p:nvSpPr>
        <p:spPr/>
        <p:txBody>
          <a:bodyPr/>
          <a:lstStyle/>
          <a:p>
            <a:fld id="{A90EC137-0BB2-4EC3-B6AC-5A46096BAA35}" type="slidenum">
              <a:rPr lang="en-US" smtClean="0"/>
              <a:t>19</a:t>
            </a:fld>
            <a:endParaRPr lang="en-US" dirty="0"/>
          </a:p>
        </p:txBody>
      </p:sp>
    </p:spTree>
    <p:extLst>
      <p:ext uri="{BB962C8B-B14F-4D97-AF65-F5344CB8AC3E}">
        <p14:creationId xmlns:p14="http://schemas.microsoft.com/office/powerpoint/2010/main" val="230184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A90EC137-0BB2-4EC3-B6AC-5A46096BAA35}" type="slidenum">
              <a:rPr lang="en-US" smtClean="0"/>
              <a:t>20</a:t>
            </a:fld>
            <a:endParaRPr lang="en-US" dirty="0"/>
          </a:p>
        </p:txBody>
      </p:sp>
    </p:spTree>
    <p:extLst>
      <p:ext uri="{BB962C8B-B14F-4D97-AF65-F5344CB8AC3E}">
        <p14:creationId xmlns:p14="http://schemas.microsoft.com/office/powerpoint/2010/main" val="237444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i="0" kern="1200" dirty="0" smtClean="0">
                <a:solidFill>
                  <a:schemeClr val="tx1"/>
                </a:solidFill>
                <a:effectLst/>
                <a:latin typeface="+mn-lt"/>
                <a:ea typeface="+mn-ea"/>
                <a:cs typeface="+mn-cs"/>
              </a:rPr>
              <a:t>1. </a:t>
            </a:r>
            <a:r>
              <a:rPr lang="en-US" sz="1200" i="0" kern="1200" dirty="0" smtClean="0">
                <a:solidFill>
                  <a:schemeClr val="tx1"/>
                </a:solidFill>
                <a:effectLst/>
                <a:latin typeface="+mn-lt"/>
                <a:ea typeface="+mn-ea"/>
                <a:cs typeface="+mn-cs"/>
              </a:rPr>
              <a:t>Data, or raw data, refers to a basic description of products, customers, events, activities, and transactions that are recorded, classified, and stored. Data are the raw material from which information is produced and the quality, reliability and integrity of the data must be maintained for the information to be useful.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Information is data that has been processed, organized, or put into context so that it has meaning and value to the person receiving it.</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Knowledge consists of data and/or information that have been processed, organized, and put into context to be meaningful, and to convey understanding, experience, accumulated learning, and expertise as they apply to a current problem or activity.</a:t>
            </a:r>
          </a:p>
          <a:p>
            <a:r>
              <a:rPr lang="en-US" sz="1200" i="0" kern="1200" dirty="0" smtClean="0">
                <a:solidFill>
                  <a:schemeClr val="tx1"/>
                </a:solidFill>
                <a:effectLst/>
                <a:latin typeface="+mn-lt"/>
                <a:ea typeface="+mn-ea"/>
                <a:cs typeface="+mn-cs"/>
              </a:rPr>
              <a:t>Define TPS and give an example.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2. </a:t>
            </a:r>
            <a:r>
              <a:rPr lang="en-US" sz="1200" i="0" kern="1200" dirty="0" smtClean="0">
                <a:solidFill>
                  <a:schemeClr val="tx1"/>
                </a:solidFill>
                <a:effectLst/>
                <a:latin typeface="+mn-lt"/>
                <a:ea typeface="+mn-ea"/>
                <a:cs typeface="+mn-cs"/>
              </a:rPr>
              <a:t>Transaction processing systems are designed to process specific types of data input from ongoing transactions. TPSs can be manual, as when data are typed into a form on a screen, or automated by using scanners or sensors to capture data.</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Organizational data are processed by a TPS--sales orders, payroll, accounting, financial, marketing, purchasing, inventory control, etc. Transactions are either:</a:t>
            </a:r>
          </a:p>
          <a:p>
            <a:pPr lvl="0"/>
            <a:r>
              <a:rPr lang="en-US" sz="1200" i="0" kern="1200" dirty="0" smtClean="0">
                <a:solidFill>
                  <a:schemeClr val="tx1"/>
                </a:solidFill>
                <a:effectLst/>
                <a:latin typeface="+mn-lt"/>
                <a:ea typeface="+mn-ea"/>
                <a:cs typeface="+mn-cs"/>
              </a:rPr>
              <a:t>Internal transactions: Transactions that originate from within the organization or that occur within the organization. Examples are payroll, purchases, budget transfers, and payments (in accounting terms, they’re referred to as accounts payable).</a:t>
            </a:r>
          </a:p>
          <a:p>
            <a:pPr lvl="0"/>
            <a:r>
              <a:rPr lang="en-US" sz="1200" i="0" kern="1200" dirty="0" smtClean="0">
                <a:solidFill>
                  <a:schemeClr val="tx1"/>
                </a:solidFill>
                <a:effectLst/>
                <a:latin typeface="+mn-lt"/>
                <a:ea typeface="+mn-ea"/>
                <a:cs typeface="+mn-cs"/>
              </a:rPr>
              <a:t>External transactions: Transactions that originate from outside the organization, e.g., from customers, suppliers, regulators, distributors, and financing institutions.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TPSs are essential systems. Transactions that do not get captured can result in lost sales, dissatisfied customers, and many other types of data errors having financial impact. For example, if accounting issues a check as payment for an invoice (bill) and that check is cashed, if that transaction is not captured, the amount of cash on the financial statements is overstated, the invoice continues to show as unpaid, and the invoice may be paid a second time. Or if services are provided, but not recorded, the company loses that service revenue. </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3. </a:t>
            </a:r>
            <a:r>
              <a:rPr lang="en-US" sz="1200" i="0" kern="1200" dirty="0" smtClean="0">
                <a:solidFill>
                  <a:schemeClr val="tx1"/>
                </a:solidFill>
                <a:effectLst/>
                <a:latin typeface="+mn-lt"/>
                <a:ea typeface="+mn-ea"/>
                <a:cs typeface="+mn-cs"/>
              </a:rPr>
              <a:t>Batch processing is used when there are multiple transactions which can be accumulated and processed at one time. These transactions are not as time sensitive as those that need to be processed in real time. The transactions may be collected for a day, a shift, or over another period of time, and then they are processed. Batch processing often is used to process payroll in a weekly or bi-weekly manner. Batch processing is less costly than real-time processing.</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4. </a:t>
            </a:r>
            <a:r>
              <a:rPr lang="en-US" sz="1200" i="0" kern="1200" dirty="0" smtClean="0">
                <a:solidFill>
                  <a:schemeClr val="tx1"/>
                </a:solidFill>
                <a:effectLst/>
                <a:latin typeface="+mn-lt"/>
                <a:ea typeface="+mn-ea"/>
                <a:cs typeface="+mn-cs"/>
              </a:rPr>
              <a:t>Online transaction processing (OLTP), or real-time processing, is used when a system must be updated as each transaction occurs. The input device or website for entering transactions must be directly linked to the transaction processing system (TPS). This type of entry is used for more time sensitive data, such as reservation systems in which the user must know how many seats or rooms are available.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5. </a:t>
            </a:r>
            <a:r>
              <a:rPr lang="en-US" sz="1200" i="0" kern="1200" dirty="0" smtClean="0">
                <a:solidFill>
                  <a:schemeClr val="tx1"/>
                </a:solidFill>
                <a:effectLst/>
                <a:latin typeface="+mn-lt"/>
                <a:ea typeface="+mn-ea"/>
                <a:cs typeface="+mn-cs"/>
              </a:rPr>
              <a:t>Processing improves data quality, which is important because reports and decisions are only as good as the data they are based on. As data is collected or captured, it is validated to detect and correct obvious errors and omissions.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Data errors detected later may be difficult to correct or time-consuming. You can better understand the difficulty of detecting and correcting errors by considering identity theft. Victims of identity theft face enormous challenges and frustration trying to correct data about them. </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6. </a:t>
            </a:r>
            <a:r>
              <a:rPr lang="en-US" sz="1200" i="0" kern="1200" dirty="0" smtClean="0">
                <a:solidFill>
                  <a:schemeClr val="tx1"/>
                </a:solidFill>
                <a:effectLst/>
                <a:latin typeface="+mn-lt"/>
                <a:ea typeface="+mn-ea"/>
                <a:cs typeface="+mn-cs"/>
              </a:rPr>
              <a:t>General purpose reporting systems are referred to as management information systems (MIS). Their objective is to provide reports to managers for tracking operations, monitoring, and control.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MIS is used by middle managers in functional areas and provides routine information for planning, organizing, and controlling operations. Types of reports include:</a:t>
            </a:r>
          </a:p>
          <a:p>
            <a:r>
              <a:rPr lang="en-US" sz="1200" i="0" kern="1200" dirty="0" smtClean="0">
                <a:solidFill>
                  <a:schemeClr val="tx1"/>
                </a:solidFill>
                <a:effectLst/>
                <a:latin typeface="+mn-lt"/>
                <a:ea typeface="+mn-ea"/>
                <a:cs typeface="+mn-cs"/>
              </a:rPr>
              <a:t>Periodic: reports created to run according to a pre-set schedule, such as daily, weekly, and quarterly.</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Exception: reports generated only when something is outside the norm, either higher or lower than expected. An example might be increased sales in a hardware store prior to a hurricane.</a:t>
            </a:r>
          </a:p>
          <a:p>
            <a:r>
              <a:rPr lang="en-US" sz="1200" i="0" kern="1200" dirty="0" smtClean="0">
                <a:solidFill>
                  <a:schemeClr val="tx1"/>
                </a:solidFill>
                <a:effectLst/>
                <a:latin typeface="+mn-lt"/>
                <a:ea typeface="+mn-ea"/>
                <a:cs typeface="+mn-cs"/>
              </a:rPr>
              <a:t>Ad hoc, or on demand, reports are unplanned reports generated as needed.</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Decision support systems (DSS) are interactive applications that support decision making. Configurations of a DSS range from relatively simple applications that support a single user to complex enterprise-wide systems. A DSS can support the analysis and solution of a specific problem, to evaluate a strategic opportunity, or to support ongoing operations. These systems support unstructured and semi-structured decisions, such as whether to make-or-buy-or-outsource products, or what new products to develop and introduce into existing markets.</a:t>
            </a:r>
          </a:p>
          <a:p>
            <a:r>
              <a:rPr lang="en-US" sz="1200" i="0" kern="1200" dirty="0" smtClean="0">
                <a:solidFill>
                  <a:schemeClr val="tx1"/>
                </a:solidFill>
                <a:effectLst/>
                <a:latin typeface="+mn-lt"/>
                <a:ea typeface="+mn-ea"/>
                <a:cs typeface="+mn-cs"/>
              </a:rPr>
              <a:t>Decision support systems are used by decision makers and managers to combine models and data to solve semi-structured and unstructured problems with user involvement.</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To provide such support, DSSs have certain characteristics to support the decision maker and the decision making process.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Three defining characteristics of DSSs are:</a:t>
            </a:r>
          </a:p>
          <a:p>
            <a:pPr lvl="0"/>
            <a:r>
              <a:rPr lang="en-US" sz="1200" i="0" kern="1200" dirty="0" smtClean="0">
                <a:solidFill>
                  <a:schemeClr val="tx1"/>
                </a:solidFill>
                <a:effectLst/>
                <a:latin typeface="+mn-lt"/>
                <a:ea typeface="+mn-ea"/>
                <a:cs typeface="+mn-cs"/>
              </a:rPr>
              <a:t>an easy-to-use interactive interface</a:t>
            </a:r>
          </a:p>
          <a:p>
            <a:pPr lvl="0"/>
            <a:r>
              <a:rPr lang="en-US" sz="1200" i="0" kern="1200" dirty="0" smtClean="0">
                <a:solidFill>
                  <a:schemeClr val="tx1"/>
                </a:solidFill>
                <a:effectLst/>
                <a:latin typeface="+mn-lt"/>
                <a:ea typeface="+mn-ea"/>
                <a:cs typeface="+mn-cs"/>
              </a:rPr>
              <a:t>models that enable sensitivity analysis, what if analysis, goal seeking, and risk analysis</a:t>
            </a:r>
          </a:p>
          <a:p>
            <a:pPr lvl="0"/>
            <a:r>
              <a:rPr lang="en-US" sz="1200" i="0" kern="1200" dirty="0" smtClean="0">
                <a:solidFill>
                  <a:schemeClr val="tx1"/>
                </a:solidFill>
                <a:effectLst/>
                <a:latin typeface="+mn-lt"/>
                <a:ea typeface="+mn-ea"/>
                <a:cs typeface="+mn-cs"/>
              </a:rPr>
              <a:t>data from multiple sources - internal and external sources plus data added by the decision maker who may have insights relevant to the decision situation.</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Having models is what distinguishes DSS from MIS. Some models are developed by end users through an interactive and iterative process. Decision makers can manipulate models to conduct experiments and sensitivity analyses, such as what-if, and goal-seeking. What-if analysis refers to changing assumptions or data in the model to see the impacts of the changes on the outcome. For example, if sales forecasts are based on a 5 percent increase in customer demand, a what if analysis would replace the 5 percent with higher and/or lower demand estimates to determine what would happen to sales if the demands were different. With goal seeking, the decision maker has a specific outcome in mind and needs to figure out how that outcome could be achieved and whether it’s feasible to achieve that desired outcome. A DSS also can estimate the risk of alternative strategies or actions.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California Pizza Kitchen (CPK) uses a DSS to support inventory decisions. CPK has 77 restaurants located in various states in the U.S. Maintaining inventory of all restaurants at optimal levels was challenging and time-consuming. A DSS has made it easy for the managers to keep records updated and make decisions. Many CPK restaurants increased sales by 5 percent after implementing a DSS.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7. </a:t>
            </a:r>
            <a:r>
              <a:rPr lang="en-US" sz="1200" i="0" kern="1200" dirty="0" smtClean="0">
                <a:solidFill>
                  <a:schemeClr val="tx1"/>
                </a:solidFill>
                <a:effectLst/>
                <a:latin typeface="+mn-lt"/>
                <a:ea typeface="+mn-ea"/>
                <a:cs typeface="+mn-cs"/>
              </a:rPr>
              <a:t>Databases are used for recording and processing transactions. Due to the number of transactions, the data in the databases are constantly in a state of change making it difficult to use for complex decision making.  </a:t>
            </a:r>
          </a:p>
          <a:p>
            <a:endParaRPr lang="en-US" b="1" dirty="0"/>
          </a:p>
        </p:txBody>
      </p:sp>
      <p:sp>
        <p:nvSpPr>
          <p:cNvPr id="4" name="Slide Number Placeholder 3"/>
          <p:cNvSpPr>
            <a:spLocks noGrp="1"/>
          </p:cNvSpPr>
          <p:nvPr>
            <p:ph type="sldNum" sz="quarter" idx="10"/>
          </p:nvPr>
        </p:nvSpPr>
        <p:spPr/>
        <p:txBody>
          <a:bodyPr/>
          <a:lstStyle/>
          <a:p>
            <a:fld id="{A90EC137-0BB2-4EC3-B6AC-5A46096BAA35}" type="slidenum">
              <a:rPr lang="en-US" smtClean="0"/>
              <a:t>29</a:t>
            </a:fld>
            <a:endParaRPr lang="en-US" dirty="0"/>
          </a:p>
        </p:txBody>
      </p:sp>
    </p:spTree>
    <p:extLst>
      <p:ext uri="{BB962C8B-B14F-4D97-AF65-F5344CB8AC3E}">
        <p14:creationId xmlns:p14="http://schemas.microsoft.com/office/powerpoint/2010/main" val="1440752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i="0" kern="1200" dirty="0" smtClean="0">
                <a:solidFill>
                  <a:schemeClr val="tx1"/>
                </a:solidFill>
                <a:effectLst/>
                <a:latin typeface="+mn-lt"/>
                <a:ea typeface="+mn-ea"/>
                <a:cs typeface="+mn-cs"/>
              </a:rPr>
              <a:t>1. </a:t>
            </a:r>
            <a:r>
              <a:rPr lang="en-US" sz="1200" i="0" kern="1200" dirty="0" smtClean="0">
                <a:solidFill>
                  <a:schemeClr val="tx1"/>
                </a:solidFill>
                <a:effectLst/>
                <a:latin typeface="+mn-lt"/>
                <a:ea typeface="+mn-ea"/>
                <a:cs typeface="+mn-cs"/>
              </a:rPr>
              <a:t>A data center consists of a large number of network servers (Figure 2.13) used for the storage, processing, management, distribution, and archiving of data, systems, Web traffic, services, and enterprise applications. Data center also refers to the building or facility that houses the servers and equipment.</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2. </a:t>
            </a:r>
            <a:r>
              <a:rPr lang="en-US" sz="1200" i="0" kern="1200" dirty="0" smtClean="0">
                <a:solidFill>
                  <a:schemeClr val="tx1"/>
                </a:solidFill>
                <a:effectLst/>
                <a:latin typeface="+mn-lt"/>
                <a:ea typeface="+mn-ea"/>
                <a:cs typeface="+mn-cs"/>
              </a:rPr>
              <a:t>Cloud computing is the general term for infrastructures that use the Internet and private networks to access, share, and deliver computing resources.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3. </a:t>
            </a:r>
            <a:r>
              <a:rPr lang="en-US" sz="1200" i="0" kern="1200" dirty="0" smtClean="0">
                <a:solidFill>
                  <a:schemeClr val="tx1"/>
                </a:solidFill>
                <a:effectLst/>
                <a:latin typeface="+mn-lt"/>
                <a:ea typeface="+mn-ea"/>
                <a:cs typeface="+mn-cs"/>
              </a:rPr>
              <a:t>A main difference between a cloud and data center is that a cloud is an off-premise form of computing that stores data on the Internet. In contrast, a data center refers to on-premises hardware and equipment that store data within an organization’s local network. Cloud services are outsourced to a third-party cloud provider who manages the updates, security, and ongoing maintenance. Data centers are typically run by an in-house IT department.</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A data center is owned by the company. Since only the company owns the infrastructure, a data center is more suitable for organizations that run many different types of applications and have complex workloads. A data center, like a factory, has limited capacity. Once it is built, the amount of storage and the workload the center can handle does not change without purchasing and installing more equipment.</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A data center is physically connected to a local network, which makes it easier to restrict access to apps and information by only authorized, company-approved people and equipment. However, the cloud is accessible by anyone with the proper credentials and Internet connection. This accessibility arrangement increases exposure to company data at many more entry and exit points.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Cloud computing is the delivery of computing and storage resources as a service to end-users over a network. With cloud computing, shared resources (such as hard drives for storage) and software apps are provided to computers and other devices on-demand, like a public utility. That is, it’s similar to electricity - a utility that companies have available to them on-demand and pay for it based on usage. Cloud systems are scalable. That is, they can be adjusted to meet changes in business needs.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A drawback of the cloud is control because a third party manages it. Companies do not have as much control as they do with a data center.</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4. </a:t>
            </a:r>
            <a:r>
              <a:rPr lang="en-US" sz="1200" i="0" kern="1200" dirty="0" smtClean="0">
                <a:solidFill>
                  <a:schemeClr val="tx1"/>
                </a:solidFill>
                <a:effectLst/>
                <a:latin typeface="+mn-lt"/>
                <a:ea typeface="+mn-ea"/>
                <a:cs typeface="+mn-cs"/>
              </a:rPr>
              <a:t>Answers may vary.</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Many IT infrastructures are extremely expensive to manage and too complex to easily adapt. Because cloud computing resources are scalable “on demand”, this increases IT agility and responsiveness. In a business world where first movers gain the advantage, IT responsiveness and agility provide a competitive edge. Access to data in the cloud is possible via any device that can access the Internet, allowing users to be more responsive and productive.</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Cloud services are outsourced to a third-party cloud provider who manages the updates, security, and ongoing maintenance, including backups and disaster recovery, relieving this burden from the business. The business saves the costs of increased staff, power consumption, and disposal of discontinued hardware. Additionally, cloud services significantly reduce IT costs and complexity through improved workload optimization and service delivery.</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5. </a:t>
            </a:r>
            <a:r>
              <a:rPr lang="en-US" sz="1200" i="0" kern="1200" dirty="0" smtClean="0">
                <a:solidFill>
                  <a:schemeClr val="tx1"/>
                </a:solidFill>
                <a:effectLst/>
                <a:latin typeface="+mn-lt"/>
                <a:ea typeface="+mn-ea"/>
                <a:cs typeface="+mn-cs"/>
              </a:rPr>
              <a:t>Cloud computing makes it more affordable for companies to use services that in the past would have been packaged as software and required buying, installing and maintaining on any number of individual machines. A major type of service available via the cloud is called software as a service, or SaaS.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Because applications are hosted by vendors and provided on demand, rather than via physical installations or seat licenses (a key characteristic of cloud computing), applications are accessed online through a Web browser instead of stored on a computer. Companies pay only for the computing resources or services they use. Vendors handle the upgrades and companies do not purchase or manage software licenses. They simply pay for the number of concurrent users.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6. </a:t>
            </a:r>
            <a:r>
              <a:rPr lang="en-US" sz="1200" i="0" kern="1200" dirty="0" smtClean="0">
                <a:solidFill>
                  <a:schemeClr val="tx1"/>
                </a:solidFill>
                <a:effectLst/>
                <a:latin typeface="+mn-lt"/>
                <a:ea typeface="+mn-ea"/>
                <a:cs typeface="+mn-cs"/>
              </a:rPr>
              <a:t>An SLA is a negotiated agreement between a company and service provider that can be a legally binding contract or an informal contract. </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An SLA serves “as a means of formally documenting the service(s), performance expectations, responsibilities, and limits between cloud service providers and their users. A typical SLA describes levels of service using various attributes such as: availability, serviceability, performance, operations, billing, and penalties associated with violations of such attributes.” (Cloud Standards Customer Council, 2012, pp. 5–6.)</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7. </a:t>
            </a:r>
            <a:r>
              <a:rPr lang="en-US" sz="1200" i="0" kern="1200" dirty="0" smtClean="0">
                <a:solidFill>
                  <a:schemeClr val="tx1"/>
                </a:solidFill>
                <a:effectLst/>
                <a:latin typeface="+mn-lt"/>
                <a:ea typeface="+mn-ea"/>
                <a:cs typeface="+mn-cs"/>
              </a:rPr>
              <a:t>See Table 2.5:</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8. </a:t>
            </a:r>
            <a:r>
              <a:rPr lang="en-US" sz="1200" i="0" kern="1200" dirty="0" smtClean="0">
                <a:solidFill>
                  <a:schemeClr val="tx1"/>
                </a:solidFill>
                <a:effectLst/>
                <a:latin typeface="+mn-lt"/>
                <a:ea typeface="+mn-ea"/>
                <a:cs typeface="+mn-cs"/>
              </a:rPr>
              <a:t>Companies or government agencies set up their own private clouds when they need stronger security and control for regulated industries and critical data.</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9. </a:t>
            </a:r>
            <a:r>
              <a:rPr lang="en-US" sz="1200" i="0" kern="1200" dirty="0" smtClean="0">
                <a:solidFill>
                  <a:schemeClr val="tx1"/>
                </a:solidFill>
                <a:effectLst/>
                <a:latin typeface="+mn-lt"/>
                <a:ea typeface="+mn-ea"/>
                <a:cs typeface="+mn-cs"/>
              </a:rPr>
              <a:t>Issues that need to be addressed when moving to public cloud computing or services include:</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Infrastructure issues – Cloud computing runs on a shared infrastructure so there is less customization for a company’s specific requirements. The network and WAN (wide area network) become more critical in the IT infrastructure. Network bandwidth is also an issue as enough is needed to support the increase in network traffic. With cloud computing, it may be more difficult to get to the root of performance problems, like the unplanned outages that occurred with Google’s Gmail and Workday’s human resources apps. The trade-off is cost vs. control.</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Disruption issues – There is a risk of disrupting operations or customers in the process of moving operations to the cloud.</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Management issues – Putting part of the IT architecture or workload into the cloud requires different management approaches, different IT skills, and knowing how to manage vendor relationships and contracts.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(The astute student may also describe the following:</a:t>
            </a:r>
          </a:p>
          <a:p>
            <a:r>
              <a:rPr lang="en-US" sz="1200" i="0" kern="1200" dirty="0" smtClean="0">
                <a:solidFill>
                  <a:schemeClr val="tx1"/>
                </a:solidFill>
                <a:effectLst/>
                <a:latin typeface="+mn-lt"/>
                <a:ea typeface="+mn-ea"/>
                <a:cs typeface="+mn-cs"/>
              </a:rPr>
              <a:t>Strategic issues such as deciding which workloads to export to the cloud; which set of standards to follow for cloud computing; how to resolve privacy and security issues; and how departments or business units will get new IT resources.)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10. </a:t>
            </a:r>
            <a:r>
              <a:rPr lang="en-US" sz="1200" i="0" kern="1200" dirty="0" smtClean="0">
                <a:solidFill>
                  <a:schemeClr val="tx1"/>
                </a:solidFill>
                <a:effectLst/>
                <a:latin typeface="+mn-lt"/>
                <a:ea typeface="+mn-ea"/>
                <a:cs typeface="+mn-cs"/>
              </a:rPr>
              <a:t>A virtual machine (VM) is a software layer that runs its own Operating System (OS) and apps as if it were a physical computer. A VM behaves exactly like a physical computer and contains its own virtual (software based) CPU, RAM, hard drive and Network Interface Card. An OS cannot tell the difference between a VM and a physical machine, nor can apps or other computers on a network tell the difference.  (See Fig 2.13 for details)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11. </a:t>
            </a:r>
            <a:r>
              <a:rPr lang="en-US" sz="1200" i="0" kern="1200" dirty="0" smtClean="0">
                <a:solidFill>
                  <a:schemeClr val="tx1"/>
                </a:solidFill>
                <a:effectLst/>
                <a:latin typeface="+mn-lt"/>
                <a:ea typeface="+mn-ea"/>
                <a:cs typeface="+mn-cs"/>
              </a:rPr>
              <a:t>Virtualization is a concept that has several meanings in IT and therefore several definitions. The major type of virtualization is hardware virtualization, which remains popular and widely used.  Virtualization is often key part of an enterprise’s disaster recovery plan. In general, virtualization separates business applications and data from hardware resources. This separation allows companies to pool hardware resources—rather than to dedicate servers to applications—and assign those resources to applications as needed.  The major types of virtualization are the following:</a:t>
            </a:r>
          </a:p>
          <a:p>
            <a:pPr lvl="0"/>
            <a:r>
              <a:rPr lang="en-US" sz="1200" i="0" kern="1200" dirty="0" smtClean="0">
                <a:solidFill>
                  <a:schemeClr val="tx1"/>
                </a:solidFill>
                <a:effectLst/>
                <a:latin typeface="+mn-lt"/>
                <a:ea typeface="+mn-ea"/>
                <a:cs typeface="+mn-cs"/>
              </a:rPr>
              <a:t>Storage virtualization is the pooling of physical storage from multiple network storage devices into what appears to be a single storage device that is managed from a central console.</a:t>
            </a:r>
          </a:p>
          <a:p>
            <a:pPr lvl="0"/>
            <a:r>
              <a:rPr lang="en-US" sz="1200" i="0" kern="1200" dirty="0" smtClean="0">
                <a:solidFill>
                  <a:schemeClr val="tx1"/>
                </a:solidFill>
                <a:effectLst/>
                <a:latin typeface="+mn-lt"/>
                <a:ea typeface="+mn-ea"/>
                <a:cs typeface="+mn-cs"/>
              </a:rPr>
              <a:t>Network virtualization combines the available resources in a network by splitting the network load into manageable parts, each of which can be assigned (or reassigned) to a particular server on the network.</a:t>
            </a:r>
          </a:p>
          <a:p>
            <a:pPr lvl="0"/>
            <a:r>
              <a:rPr lang="en-US" sz="1200" i="0" kern="1200" dirty="0" smtClean="0">
                <a:solidFill>
                  <a:schemeClr val="tx1"/>
                </a:solidFill>
                <a:effectLst/>
                <a:latin typeface="+mn-lt"/>
                <a:ea typeface="+mn-ea"/>
                <a:cs typeface="+mn-cs"/>
              </a:rPr>
              <a:t>Hardware virtualization is the use of software to emulate hardware or a total computer environment other than the one the software is actually running in. It allows a piece of hardware to run multiple operating system images at once. This kind of software is sometimes known as a virtual machine.</a:t>
            </a:r>
          </a:p>
          <a:p>
            <a:pPr lvl="0"/>
            <a:r>
              <a:rPr lang="en-US" sz="1200" i="0" kern="1200" dirty="0" smtClean="0">
                <a:solidFill>
                  <a:schemeClr val="tx1"/>
                </a:solidFill>
                <a:effectLst/>
                <a:latin typeface="+mn-lt"/>
                <a:ea typeface="+mn-ea"/>
                <a:cs typeface="+mn-cs"/>
              </a:rPr>
              <a:t>Virtualization increases the flexibility of IT assets, allowing companies to consolidate IT infrastructure, reduce maintenance and administration costs, and prepare for strategic IT initiatives. Virtualization is not primarily about cost-cutting, which is tactical reason. More importantly, for strategic reasons, virtualization is used because it enables flexible sourcing, and cloud computing.</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12. </a:t>
            </a:r>
            <a:r>
              <a:rPr lang="en-US" sz="1200" i="0" kern="1200" dirty="0" smtClean="0">
                <a:solidFill>
                  <a:schemeClr val="tx1"/>
                </a:solidFill>
                <a:effectLst/>
                <a:latin typeface="+mn-lt"/>
                <a:ea typeface="+mn-ea"/>
                <a:cs typeface="+mn-cs"/>
              </a:rPr>
              <a:t>Memory-intensive: VMs need a huge amount of RAM (random access memory, or primary memory) because of their massive processing requirements.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Energy-efficient: VMs minimize energy consumed running and cooling servers in the data center— representing up to a 95 percent reduction in energy use per server.</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Scalability and load balancing:  Virtualization provides load balancing to handle the demand for requests to the site. The VMware infrastructure automatically distributes the load across a cluster of physical servers to ensure the maximum performance of all running VMs.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13. </a:t>
            </a:r>
            <a:r>
              <a:rPr lang="en-US" sz="1200" i="0" kern="1200" dirty="0" smtClean="0">
                <a:solidFill>
                  <a:schemeClr val="tx1"/>
                </a:solidFill>
                <a:effectLst/>
                <a:latin typeface="+mn-lt"/>
                <a:ea typeface="+mn-ea"/>
                <a:cs typeface="+mn-cs"/>
              </a:rPr>
              <a:t>When a big event happens, such as the Super Bowl, millions of people hit a Web site at the same time. Virtualization provides load balancing to handle the demand for requests to the site. Load balancing is key to solving many of today’s IT challenges.</a:t>
            </a:r>
          </a:p>
          <a:p>
            <a:endParaRPr lang="en-US" b="1" dirty="0"/>
          </a:p>
        </p:txBody>
      </p:sp>
      <p:sp>
        <p:nvSpPr>
          <p:cNvPr id="4" name="Slide Number Placeholder 3"/>
          <p:cNvSpPr>
            <a:spLocks noGrp="1"/>
          </p:cNvSpPr>
          <p:nvPr>
            <p:ph type="sldNum" sz="quarter" idx="10"/>
          </p:nvPr>
        </p:nvSpPr>
        <p:spPr/>
        <p:txBody>
          <a:bodyPr/>
          <a:lstStyle/>
          <a:p>
            <a:fld id="{A90EC137-0BB2-4EC3-B6AC-5A46096BAA35}" type="slidenum">
              <a:rPr lang="en-US" smtClean="0"/>
              <a:t>42</a:t>
            </a:fld>
            <a:endParaRPr lang="en-US" dirty="0"/>
          </a:p>
        </p:txBody>
      </p:sp>
    </p:spTree>
    <p:extLst>
      <p:ext uri="{BB962C8B-B14F-4D97-AF65-F5344CB8AC3E}">
        <p14:creationId xmlns:p14="http://schemas.microsoft.com/office/powerpoint/2010/main" val="334742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i="0" kern="1200" dirty="0" smtClean="0">
                <a:solidFill>
                  <a:schemeClr val="tx1"/>
                </a:solidFill>
                <a:effectLst/>
                <a:latin typeface="+mn-lt"/>
                <a:ea typeface="+mn-ea"/>
                <a:cs typeface="+mn-cs"/>
              </a:rPr>
              <a:t>1. </a:t>
            </a:r>
            <a:r>
              <a:rPr lang="en-US" sz="1200" i="0" kern="1200" dirty="0" smtClean="0">
                <a:solidFill>
                  <a:schemeClr val="tx1"/>
                </a:solidFill>
                <a:effectLst/>
                <a:latin typeface="+mn-lt"/>
                <a:ea typeface="+mn-ea"/>
                <a:cs typeface="+mn-cs"/>
              </a:rPr>
              <a:t>Any software that is provided on demand is referred to as software as a service, or SaaS.</a:t>
            </a:r>
          </a:p>
          <a:p>
            <a:r>
              <a:rPr lang="en-US" sz="1200" i="0" kern="1200" dirty="0" smtClean="0">
                <a:solidFill>
                  <a:schemeClr val="tx1"/>
                </a:solidFill>
                <a:effectLst/>
                <a:latin typeface="+mn-lt"/>
                <a:ea typeface="+mn-ea"/>
                <a:cs typeface="+mn-cs"/>
              </a:rPr>
              <a:t>SaaS is a widely used model in which software is available to users as needed. Specifically, in SaaS, a service provider hosts the application at its data center and customers access it via a standard Web browser. Other terms for SaaS are on-demand computing and hosted services. The idea is basically the same: Instead of buying and installing expensive packaged enterprise applications, users can access software apps over a network, with an Internet browser being the only necessity. A SaaS provider licenses an application to customers either on-demand, through a subscription, based on usage (pay-as-you-go), or increasingly at no cost when the opportunity exists to generate revenue from advertisements or through other methods.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2. </a:t>
            </a:r>
            <a:r>
              <a:rPr lang="en-US" sz="1200" i="0" kern="1200" dirty="0" smtClean="0">
                <a:solidFill>
                  <a:schemeClr val="tx1"/>
                </a:solidFill>
                <a:effectLst/>
                <a:latin typeface="+mn-lt"/>
                <a:ea typeface="+mn-ea"/>
                <a:cs typeface="+mn-cs"/>
              </a:rPr>
              <a:t>The cloud computing stack consists of the following three categories:</a:t>
            </a:r>
          </a:p>
          <a:p>
            <a:pPr lvl="0"/>
            <a:r>
              <a:rPr lang="en-US" sz="1200" i="0" kern="1200" dirty="0" smtClean="0">
                <a:solidFill>
                  <a:schemeClr val="tx1"/>
                </a:solidFill>
                <a:effectLst/>
                <a:latin typeface="+mn-lt"/>
                <a:ea typeface="+mn-ea"/>
                <a:cs typeface="+mn-cs"/>
              </a:rPr>
              <a:t>SaaS apps are designed for end-users.</a:t>
            </a:r>
          </a:p>
          <a:p>
            <a:pPr lvl="0"/>
            <a:r>
              <a:rPr lang="en-US" sz="1200" i="0" kern="1200" dirty="0" smtClean="0">
                <a:solidFill>
                  <a:schemeClr val="tx1"/>
                </a:solidFill>
                <a:effectLst/>
                <a:latin typeface="+mn-lt"/>
                <a:ea typeface="+mn-ea"/>
                <a:cs typeface="+mn-cs"/>
              </a:rPr>
              <a:t>PaaS is a set of tools and services that make coding and deploying these apps faster and more efficient.</a:t>
            </a:r>
          </a:p>
          <a:p>
            <a:pPr lvl="0"/>
            <a:r>
              <a:rPr lang="en-US" sz="1200" i="0" kern="1200" dirty="0" smtClean="0">
                <a:solidFill>
                  <a:schemeClr val="tx1"/>
                </a:solidFill>
                <a:effectLst/>
                <a:latin typeface="+mn-lt"/>
                <a:ea typeface="+mn-ea"/>
                <a:cs typeface="+mn-cs"/>
              </a:rPr>
              <a:t>IaaS consists of hardware and software that power computing resources— servers, storage, operating systems, and networks.</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See Figure 2.19 for a graphical representation.</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3. </a:t>
            </a:r>
            <a:r>
              <a:rPr lang="en-US" sz="1200" i="0" kern="1200" dirty="0" smtClean="0">
                <a:solidFill>
                  <a:schemeClr val="tx1"/>
                </a:solidFill>
                <a:effectLst/>
                <a:latin typeface="+mn-lt"/>
                <a:ea typeface="+mn-ea"/>
                <a:cs typeface="+mn-cs"/>
              </a:rPr>
              <a:t>PaaS provides a standard unified platform for app development, testing, and deployment, thus benefiting software development. This computing platform allows the creation of Web applications quickly and easily without the complexity of buying and maintaining the underlying infrastructure. Without PaaS, the cost of developing some apps would be prohibitive. The trend is for PaaS to be combined with IaaS.</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4. </a:t>
            </a:r>
            <a:r>
              <a:rPr lang="en-US" sz="1200" i="0" kern="1200" dirty="0" smtClean="0">
                <a:solidFill>
                  <a:schemeClr val="tx1"/>
                </a:solidFill>
                <a:effectLst/>
                <a:latin typeface="+mn-lt"/>
                <a:ea typeface="+mn-ea"/>
                <a:cs typeface="+mn-cs"/>
              </a:rPr>
              <a:t>Infrastructure as a service (IaaS) is a way of delivering cloud computing infrastructure as an on-demand service. Rather than purchasing servers, software, data center space, or networks, companies instead buy all computing resources as a fully outsourced service.</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5. </a:t>
            </a:r>
            <a:r>
              <a:rPr lang="en-US" sz="1200" i="0" kern="1200" dirty="0" smtClean="0">
                <a:solidFill>
                  <a:schemeClr val="tx1"/>
                </a:solidFill>
                <a:effectLst/>
                <a:latin typeface="+mn-lt"/>
                <a:ea typeface="+mn-ea"/>
                <a:cs typeface="+mn-cs"/>
              </a:rPr>
              <a:t>The DaaS model is growing in popularity as data become more complex, difficult, and expensive to maintain.</a:t>
            </a:r>
          </a:p>
          <a:p>
            <a:r>
              <a:rPr lang="en-US" sz="1200" i="0"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Data as a service (DaaS) enables data to be shared among clouds, systems, apps, and so on regardless of the data source or where they are stored. DaaS makes it easier for data architects to select data from different pools, filter out sensitive data, and make the remaining data available on-demand. A key benefit of DaaS is the elimination of the risks and burdens of data management to a third-party cloud provider. </a:t>
            </a:r>
          </a:p>
          <a:p>
            <a:r>
              <a:rPr lang="en-US" sz="120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6. </a:t>
            </a:r>
            <a:r>
              <a:rPr lang="en-US" sz="1200" i="0" kern="1200" dirty="0" smtClean="0">
                <a:solidFill>
                  <a:schemeClr val="tx1"/>
                </a:solidFill>
                <a:effectLst/>
                <a:latin typeface="+mn-lt"/>
                <a:ea typeface="+mn-ea"/>
                <a:cs typeface="+mn-cs"/>
              </a:rPr>
              <a:t>Companies are frequently adopting software, platform, infrastructure, data management and starting to embrace mobility as a service and big data as a service because they typically no longer have to worry about the costs of buying, maintaining, or updating their own data servers. Regulations mandate that confidential data be protected regardless of whether the data are on-premises on in the cloud. Therefore, a company’s legal department needs to get involved in these IT decisions. Put simply, moving to cloud services is not simply an IT decision because the stakes around legal and compliance issues are very high.</a:t>
            </a:r>
          </a:p>
          <a:p>
            <a:endParaRPr lang="en-US" b="1" dirty="0"/>
          </a:p>
        </p:txBody>
      </p:sp>
      <p:sp>
        <p:nvSpPr>
          <p:cNvPr id="4" name="Slide Number Placeholder 3"/>
          <p:cNvSpPr>
            <a:spLocks noGrp="1"/>
          </p:cNvSpPr>
          <p:nvPr>
            <p:ph type="sldNum" sz="quarter" idx="10"/>
          </p:nvPr>
        </p:nvSpPr>
        <p:spPr/>
        <p:txBody>
          <a:bodyPr/>
          <a:lstStyle/>
          <a:p>
            <a:fld id="{A90EC137-0BB2-4EC3-B6AC-5A46096BAA35}" type="slidenum">
              <a:rPr lang="en-US" smtClean="0"/>
              <a:t>47</a:t>
            </a:fld>
            <a:endParaRPr lang="en-US" dirty="0"/>
          </a:p>
        </p:txBody>
      </p:sp>
    </p:spTree>
    <p:extLst>
      <p:ext uri="{BB962C8B-B14F-4D97-AF65-F5344CB8AC3E}">
        <p14:creationId xmlns:p14="http://schemas.microsoft.com/office/powerpoint/2010/main" val="2528872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nsa.gov/" TargetMode="External"/><Relationship Id="rId2" Type="http://schemas.openxmlformats.org/officeDocument/2006/relationships/hyperlink" Target="http://www.ncdc.noaa.gov/" TargetMode="External"/><Relationship Id="rId1" Type="http://schemas.openxmlformats.org/officeDocument/2006/relationships/slideLayout" Target="../slideLayouts/slideLayout4.xml"/><Relationship Id="rId4" Type="http://schemas.openxmlformats.org/officeDocument/2006/relationships/hyperlink" Target="http://www.apple.co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a:t>Data Governance </a:t>
            </a:r>
            <a:r>
              <a:rPr lang="en-US" dirty="0" smtClean="0"/>
              <a:t>and IT </a:t>
            </a:r>
            <a:r>
              <a:rPr lang="en-US" dirty="0"/>
              <a:t>Architecture </a:t>
            </a:r>
            <a:r>
              <a:rPr lang="en-US" dirty="0" smtClean="0"/>
              <a:t>Support Long-Term </a:t>
            </a:r>
            <a:r>
              <a:rPr lang="en-US" dirty="0"/>
              <a:t>Performance</a:t>
            </a:r>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p:txBody>
          <a:bodyPr>
            <a:normAutofit/>
          </a:bodyPr>
          <a:lstStyle/>
          <a:p>
            <a:r>
              <a:rPr lang="en-US" dirty="0" smtClean="0"/>
              <a:t>Obvious </a:t>
            </a:r>
            <a:r>
              <a:rPr lang="en-US" dirty="0"/>
              <a:t>benefits of information </a:t>
            </a:r>
            <a:r>
              <a:rPr lang="en-US" dirty="0" smtClean="0"/>
              <a:t>management</a:t>
            </a:r>
          </a:p>
          <a:p>
            <a:pPr lvl="1"/>
            <a:r>
              <a:rPr lang="en-US" dirty="0" smtClean="0"/>
              <a:t>Improves decision quality</a:t>
            </a:r>
          </a:p>
          <a:p>
            <a:pPr lvl="1"/>
            <a:r>
              <a:rPr lang="en-US" dirty="0" smtClean="0"/>
              <a:t>Improves the accuracy and reliability of management predictions</a:t>
            </a:r>
          </a:p>
          <a:p>
            <a:pPr lvl="1"/>
            <a:r>
              <a:rPr lang="en-US" dirty="0" smtClean="0"/>
              <a:t>Reduces the risk of noncompliance</a:t>
            </a:r>
          </a:p>
          <a:p>
            <a:pPr lvl="1"/>
            <a:r>
              <a:rPr lang="en-US" dirty="0" smtClean="0"/>
              <a:t>Reduces time and cost</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891460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Explain </a:t>
            </a:r>
            <a:r>
              <a:rPr lang="en-US" b="0" dirty="0"/>
              <a:t>information management.</a:t>
            </a:r>
          </a:p>
          <a:p>
            <a:pPr marL="457200" indent="-457200">
              <a:buClr>
                <a:srgbClr val="5A8B25"/>
              </a:buClr>
              <a:buFont typeface="+mj-lt"/>
              <a:buAutoNum type="arabicPeriod"/>
            </a:pPr>
            <a:r>
              <a:rPr lang="en-US" b="0" dirty="0" smtClean="0"/>
              <a:t>Why </a:t>
            </a:r>
            <a:r>
              <a:rPr lang="en-US" b="0" dirty="0"/>
              <a:t>do organizations still have information </a:t>
            </a:r>
            <a:r>
              <a:rPr lang="en-US" b="0" dirty="0" smtClean="0"/>
              <a:t>deficiency </a:t>
            </a:r>
            <a:r>
              <a:rPr lang="en-US" b="0" dirty="0"/>
              <a:t>problems?</a:t>
            </a:r>
          </a:p>
          <a:p>
            <a:pPr marL="457200" indent="-457200">
              <a:buClr>
                <a:srgbClr val="5A8B25"/>
              </a:buClr>
              <a:buFont typeface="+mj-lt"/>
              <a:buAutoNum type="arabicPeriod"/>
            </a:pPr>
            <a:r>
              <a:rPr lang="en-US" b="0" dirty="0" smtClean="0"/>
              <a:t>What </a:t>
            </a:r>
            <a:r>
              <a:rPr lang="en-US" b="0" dirty="0"/>
              <a:t>is a data silo?</a:t>
            </a:r>
          </a:p>
          <a:p>
            <a:pPr marL="457200" indent="-457200">
              <a:buClr>
                <a:srgbClr val="5A8B25"/>
              </a:buClr>
              <a:buFont typeface="+mj-lt"/>
              <a:buAutoNum type="arabicPeriod"/>
            </a:pPr>
            <a:r>
              <a:rPr lang="en-US" b="0" dirty="0" smtClean="0"/>
              <a:t>Explain </a:t>
            </a:r>
            <a:r>
              <a:rPr lang="en-US" b="0" dirty="0"/>
              <a:t>KPIs and give an example.</a:t>
            </a:r>
          </a:p>
          <a:p>
            <a:pPr marL="457200" indent="-457200">
              <a:buClr>
                <a:srgbClr val="5A8B25"/>
              </a:buClr>
              <a:buFont typeface="+mj-lt"/>
              <a:buAutoNum type="arabicPeriod"/>
            </a:pPr>
            <a:r>
              <a:rPr lang="en-US" b="0" dirty="0" smtClean="0"/>
              <a:t>What </a:t>
            </a:r>
            <a:r>
              <a:rPr lang="en-US" b="0" dirty="0"/>
              <a:t>three factors are driving collaboration </a:t>
            </a:r>
            <a:r>
              <a:rPr lang="en-US" b="0" dirty="0" smtClean="0"/>
              <a:t>and information </a:t>
            </a:r>
            <a:r>
              <a:rPr lang="en-US" b="0" dirty="0"/>
              <a:t>sharing?</a:t>
            </a:r>
          </a:p>
          <a:p>
            <a:pPr marL="457200" indent="-457200">
              <a:buClr>
                <a:srgbClr val="5A8B25"/>
              </a:buClr>
              <a:buFont typeface="+mj-lt"/>
              <a:buAutoNum type="arabicPeriod"/>
            </a:pPr>
            <a:r>
              <a:rPr lang="en-US" b="0" dirty="0" smtClean="0"/>
              <a:t>What </a:t>
            </a:r>
            <a:r>
              <a:rPr lang="en-US" b="0" dirty="0"/>
              <a:t>are the business </a:t>
            </a:r>
            <a:r>
              <a:rPr lang="en-US" b="0" dirty="0" smtClean="0"/>
              <a:t>benefits </a:t>
            </a:r>
            <a:r>
              <a:rPr lang="en-US" b="0" dirty="0"/>
              <a:t>of </a:t>
            </a:r>
            <a:r>
              <a:rPr lang="en-US" b="0" dirty="0" smtClean="0"/>
              <a:t>information management</a:t>
            </a:r>
            <a:r>
              <a:rPr lang="en-US" b="0" dirty="0"/>
              <a:t>?</a:t>
            </a:r>
            <a:endParaRPr lang="en-US" b="0"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87008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946454156"/>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862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a:bodyPr>
          <a:lstStyle/>
          <a:p>
            <a:r>
              <a:rPr lang="en-US" dirty="0"/>
              <a:t>Enterprise architecture (EA</a:t>
            </a:r>
            <a:r>
              <a:rPr lang="en-US" dirty="0" smtClean="0"/>
              <a:t>)</a:t>
            </a:r>
          </a:p>
          <a:p>
            <a:pPr lvl="1"/>
            <a:r>
              <a:rPr lang="en-US" dirty="0" smtClean="0"/>
              <a:t>The </a:t>
            </a:r>
            <a:r>
              <a:rPr lang="en-US" dirty="0"/>
              <a:t>way IT systems </a:t>
            </a:r>
            <a:r>
              <a:rPr lang="en-US" dirty="0" smtClean="0"/>
              <a:t>and processes </a:t>
            </a:r>
            <a:r>
              <a:rPr lang="en-US" dirty="0"/>
              <a:t>are </a:t>
            </a:r>
            <a:r>
              <a:rPr lang="en-US" dirty="0" smtClean="0"/>
              <a:t>structured.</a:t>
            </a:r>
          </a:p>
          <a:p>
            <a:pPr lvl="1"/>
            <a:r>
              <a:rPr lang="en-US" dirty="0" smtClean="0"/>
              <a:t>Helps </a:t>
            </a:r>
            <a:r>
              <a:rPr lang="en-US" dirty="0"/>
              <a:t>or impedes day-to-day operations and efforts to execute </a:t>
            </a:r>
            <a:r>
              <a:rPr lang="en-US" dirty="0" smtClean="0"/>
              <a:t>business strategy.</a:t>
            </a:r>
          </a:p>
          <a:p>
            <a:pPr lvl="1"/>
            <a:r>
              <a:rPr lang="en-US" dirty="0" smtClean="0"/>
              <a:t>Solves two critical challenges: where are we going; how do we get there?</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503920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lnSpcReduction="10000"/>
          </a:bodyPr>
          <a:lstStyle/>
          <a:p>
            <a:r>
              <a:rPr lang="en-US" dirty="0" smtClean="0"/>
              <a:t>Strategic Focus</a:t>
            </a:r>
          </a:p>
          <a:p>
            <a:pPr lvl="1"/>
            <a:r>
              <a:rPr lang="en-US" dirty="0" smtClean="0"/>
              <a:t>IT systems’ complexity</a:t>
            </a:r>
          </a:p>
          <a:p>
            <a:pPr lvl="1"/>
            <a:r>
              <a:rPr lang="en-US" dirty="0" smtClean="0"/>
              <a:t>Poor business alignment</a:t>
            </a:r>
          </a:p>
          <a:p>
            <a:r>
              <a:rPr lang="en-US" dirty="0" smtClean="0"/>
              <a:t>Business and IT Benefits of EA</a:t>
            </a:r>
            <a:endParaRPr lang="en-US" dirty="0"/>
          </a:p>
          <a:p>
            <a:pPr lvl="1"/>
            <a:r>
              <a:rPr lang="en-US" dirty="0" smtClean="0"/>
              <a:t>Cuts IT costs; increases productivity with information, insight, and ideas</a:t>
            </a:r>
          </a:p>
          <a:p>
            <a:pPr lvl="1"/>
            <a:r>
              <a:rPr lang="en-US" dirty="0" smtClean="0"/>
              <a:t>Determines competitiveness, flexibility, and IT economics</a:t>
            </a:r>
          </a:p>
          <a:p>
            <a:pPr lvl="1"/>
            <a:r>
              <a:rPr lang="en-US" dirty="0" smtClean="0"/>
              <a:t>Aligns IT capabilities with business strategy to grow, innovate, and respond to market demands</a:t>
            </a:r>
          </a:p>
          <a:p>
            <a:pPr lvl="1"/>
            <a:r>
              <a:rPr lang="en-US" dirty="0" smtClean="0"/>
              <a:t>Reduces risk of buying or building systems and enterprise apps</a:t>
            </a:r>
            <a:endParaRPr lang="en-US" dirty="0"/>
          </a:p>
          <a:p>
            <a:pPr lvl="1"/>
            <a:endParaRPr lang="en-US"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969400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Up Arrow Callout 18"/>
          <p:cNvSpPr/>
          <p:nvPr/>
        </p:nvSpPr>
        <p:spPr>
          <a:xfrm>
            <a:off x="1202994" y="2743200"/>
            <a:ext cx="6477000" cy="29718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a:t>Enterprise Architecture and Data Governance</a:t>
            </a:r>
          </a:p>
        </p:txBody>
      </p:sp>
      <p:sp>
        <p:nvSpPr>
          <p:cNvPr id="4" name="Text Placeholder 3"/>
          <p:cNvSpPr>
            <a:spLocks noGrp="1"/>
          </p:cNvSpPr>
          <p:nvPr>
            <p:ph type="body" sz="quarter" idx="13"/>
          </p:nvPr>
        </p:nvSpPr>
        <p:spPr/>
        <p:txBody>
          <a:bodyPr/>
          <a:lstStyle/>
          <a:p>
            <a:r>
              <a:rPr lang="en-US" dirty="0"/>
              <a:t>Chapter 2</a:t>
            </a:r>
          </a:p>
        </p:txBody>
      </p:sp>
      <p:sp>
        <p:nvSpPr>
          <p:cNvPr id="6" name="Rectangle 5"/>
          <p:cNvSpPr/>
          <p:nvPr/>
        </p:nvSpPr>
        <p:spPr>
          <a:xfrm>
            <a:off x="1888794" y="1981199"/>
            <a:ext cx="5105400" cy="64633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EA Components</a:t>
            </a:r>
            <a:endParaRPr lang="en-US" sz="3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pSp>
        <p:nvGrpSpPr>
          <p:cNvPr id="7" name="Group 6"/>
          <p:cNvGrpSpPr/>
          <p:nvPr/>
        </p:nvGrpSpPr>
        <p:grpSpPr>
          <a:xfrm>
            <a:off x="1274301" y="4038600"/>
            <a:ext cx="1228985" cy="1322705"/>
            <a:chOff x="2555" y="992028"/>
            <a:chExt cx="1228985" cy="1322705"/>
          </a:xfrm>
          <a:solidFill>
            <a:schemeClr val="accent6">
              <a:lumMod val="40000"/>
              <a:lumOff val="60000"/>
            </a:schemeClr>
          </a:solidFill>
        </p:grpSpPr>
        <p:sp>
          <p:nvSpPr>
            <p:cNvPr id="17" name="Rounded Rectangle 16"/>
            <p:cNvSpPr/>
            <p:nvPr/>
          </p:nvSpPr>
          <p:spPr>
            <a:xfrm>
              <a:off x="2555" y="992028"/>
              <a:ext cx="1228985" cy="13227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p:nvPr/>
          </p:nvSpPr>
          <p:spPr>
            <a:xfrm>
              <a:off x="62549" y="1052022"/>
              <a:ext cx="1108997" cy="12027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Business Architecture</a:t>
              </a:r>
              <a:endParaRPr lang="en-US" sz="1400" kern="1200" dirty="0">
                <a:solidFill>
                  <a:schemeClr val="tx1"/>
                </a:solidFill>
              </a:endParaRPr>
            </a:p>
          </p:txBody>
        </p:sp>
      </p:grpSp>
      <p:grpSp>
        <p:nvGrpSpPr>
          <p:cNvPr id="8" name="Group 7"/>
          <p:cNvGrpSpPr/>
          <p:nvPr/>
        </p:nvGrpSpPr>
        <p:grpSpPr>
          <a:xfrm>
            <a:off x="2971800" y="4038600"/>
            <a:ext cx="1228985" cy="1322705"/>
            <a:chOff x="1292989" y="992028"/>
            <a:chExt cx="1228985" cy="1322705"/>
          </a:xfrm>
          <a:solidFill>
            <a:schemeClr val="accent6">
              <a:lumMod val="40000"/>
              <a:lumOff val="60000"/>
            </a:schemeClr>
          </a:solidFill>
        </p:grpSpPr>
        <p:sp>
          <p:nvSpPr>
            <p:cNvPr id="15" name="Rounded Rectangle 14"/>
            <p:cNvSpPr/>
            <p:nvPr/>
          </p:nvSpPr>
          <p:spPr>
            <a:xfrm>
              <a:off x="1292989" y="992028"/>
              <a:ext cx="1228985" cy="13227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6"/>
            <p:cNvSpPr/>
            <p:nvPr/>
          </p:nvSpPr>
          <p:spPr>
            <a:xfrm>
              <a:off x="1352983" y="1052022"/>
              <a:ext cx="1108997" cy="12027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Application Architecture</a:t>
              </a:r>
              <a:endParaRPr lang="en-US" sz="1400" kern="1200" dirty="0">
                <a:solidFill>
                  <a:schemeClr val="tx1"/>
                </a:solidFill>
              </a:endParaRPr>
            </a:p>
          </p:txBody>
        </p:sp>
      </p:grpSp>
      <p:grpSp>
        <p:nvGrpSpPr>
          <p:cNvPr id="9" name="Group 8"/>
          <p:cNvGrpSpPr/>
          <p:nvPr/>
        </p:nvGrpSpPr>
        <p:grpSpPr>
          <a:xfrm>
            <a:off x="4648200" y="4038599"/>
            <a:ext cx="1228985" cy="1322705"/>
            <a:chOff x="2583424" y="992028"/>
            <a:chExt cx="1228985" cy="1322705"/>
          </a:xfrm>
          <a:solidFill>
            <a:schemeClr val="accent6">
              <a:lumMod val="40000"/>
              <a:lumOff val="60000"/>
            </a:schemeClr>
          </a:solidFill>
        </p:grpSpPr>
        <p:sp>
          <p:nvSpPr>
            <p:cNvPr id="13" name="Rounded Rectangle 12"/>
            <p:cNvSpPr/>
            <p:nvPr/>
          </p:nvSpPr>
          <p:spPr>
            <a:xfrm>
              <a:off x="2583424" y="992028"/>
              <a:ext cx="1228985" cy="13227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8"/>
            <p:cNvSpPr/>
            <p:nvPr/>
          </p:nvSpPr>
          <p:spPr>
            <a:xfrm>
              <a:off x="2643418" y="1052022"/>
              <a:ext cx="1108997" cy="12027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Data Architecture</a:t>
              </a:r>
              <a:endParaRPr lang="en-US" sz="1400" kern="1200" dirty="0">
                <a:solidFill>
                  <a:schemeClr val="tx1"/>
                </a:solidFill>
              </a:endParaRPr>
            </a:p>
          </p:txBody>
        </p:sp>
      </p:grpSp>
      <p:grpSp>
        <p:nvGrpSpPr>
          <p:cNvPr id="10" name="Group 9"/>
          <p:cNvGrpSpPr/>
          <p:nvPr/>
        </p:nvGrpSpPr>
        <p:grpSpPr>
          <a:xfrm>
            <a:off x="6172200" y="4074349"/>
            <a:ext cx="1228985" cy="1322705"/>
            <a:chOff x="3873859" y="992028"/>
            <a:chExt cx="1228985" cy="1322705"/>
          </a:xfrm>
          <a:solidFill>
            <a:schemeClr val="accent6">
              <a:lumMod val="40000"/>
              <a:lumOff val="60000"/>
            </a:schemeClr>
          </a:solidFill>
        </p:grpSpPr>
        <p:sp>
          <p:nvSpPr>
            <p:cNvPr id="11" name="Rounded Rectangle 10"/>
            <p:cNvSpPr/>
            <p:nvPr/>
          </p:nvSpPr>
          <p:spPr>
            <a:xfrm>
              <a:off x="3873859" y="992028"/>
              <a:ext cx="1228985" cy="13227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10"/>
            <p:cNvSpPr/>
            <p:nvPr/>
          </p:nvSpPr>
          <p:spPr>
            <a:xfrm>
              <a:off x="3933853" y="1052022"/>
              <a:ext cx="1108997" cy="12027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Technical Architecture</a:t>
              </a:r>
              <a:endParaRPr lang="en-US" sz="1400" kern="1200" dirty="0">
                <a:solidFill>
                  <a:schemeClr val="tx1"/>
                </a:solidFill>
              </a:endParaRPr>
            </a:p>
          </p:txBody>
        </p:sp>
      </p:grpSp>
    </p:spTree>
    <p:extLst>
      <p:ext uri="{BB962C8B-B14F-4D97-AF65-F5344CB8AC3E}">
        <p14:creationId xmlns:p14="http://schemas.microsoft.com/office/powerpoint/2010/main" val="2721047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a:bodyPr>
          <a:lstStyle/>
          <a:p>
            <a:r>
              <a:rPr lang="en-US" dirty="0" smtClean="0"/>
              <a:t>Enterprise-wide </a:t>
            </a:r>
            <a:r>
              <a:rPr lang="en-US" dirty="0" smtClean="0"/>
              <a:t>Data Governance</a:t>
            </a:r>
          </a:p>
          <a:p>
            <a:pPr lvl="1"/>
            <a:r>
              <a:rPr lang="en-US" dirty="0" smtClean="0"/>
              <a:t>Crosses boundaries and used by people through the enterprise.</a:t>
            </a:r>
          </a:p>
          <a:p>
            <a:pPr lvl="1"/>
            <a:r>
              <a:rPr lang="en-US" dirty="0" smtClean="0"/>
              <a:t>Increased importance through new regulations and pressure to reduce costs.</a:t>
            </a:r>
          </a:p>
          <a:p>
            <a:pPr lvl="1"/>
            <a:r>
              <a:rPr lang="en-US" dirty="0" smtClean="0"/>
              <a:t>Reduces legal risks associated with unmanaged or inconsistently managed information</a:t>
            </a:r>
          </a:p>
        </p:txBody>
      </p:sp>
      <p:sp>
        <p:nvSpPr>
          <p:cNvPr id="7" name="Text Placeholder 6"/>
          <p:cNvSpPr>
            <a:spLocks noGrp="1"/>
          </p:cNvSpPr>
          <p:nvPr>
            <p:ph type="body" sz="quarter" idx="13"/>
          </p:nvPr>
        </p:nvSpPr>
        <p:spPr/>
        <p:txBody>
          <a:bodyPr/>
          <a:lstStyle/>
          <a:p>
            <a:r>
              <a:rPr lang="en-US" dirty="0"/>
              <a:t>Chapter 2</a:t>
            </a:r>
          </a:p>
        </p:txBody>
      </p:sp>
      <p:sp>
        <p:nvSpPr>
          <p:cNvPr id="10" name="TextBox 9"/>
          <p:cNvSpPr txBox="1"/>
          <p:nvPr/>
        </p:nvSpPr>
        <p:spPr>
          <a:xfrm>
            <a:off x="2438400" y="4514165"/>
            <a:ext cx="4724400" cy="1477328"/>
          </a:xfrm>
          <a:prstGeom prst="rect">
            <a:avLst/>
          </a:prstGeom>
          <a:solidFill>
            <a:schemeClr val="tx2"/>
          </a:solidFill>
        </p:spPr>
        <p:txBody>
          <a:bodyPr wrap="square" rtlCol="0">
            <a:spAutoFit/>
          </a:bodyPr>
          <a:lstStyle/>
          <a:p>
            <a:pPr algn="ctr"/>
            <a:r>
              <a:rPr lang="en-US" b="1" dirty="0" smtClean="0">
                <a:solidFill>
                  <a:schemeClr val="bg1"/>
                </a:solidFill>
              </a:rPr>
              <a:t>Dependent on Governance</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a:solidFill>
                <a:schemeClr val="bg1"/>
              </a:solidFill>
            </a:endParaRPr>
          </a:p>
        </p:txBody>
      </p:sp>
      <p:sp>
        <p:nvSpPr>
          <p:cNvPr id="11" name="Oval 10"/>
          <p:cNvSpPr/>
          <p:nvPr/>
        </p:nvSpPr>
        <p:spPr>
          <a:xfrm>
            <a:off x="2743200" y="4916258"/>
            <a:ext cx="1219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Food Industry</a:t>
            </a:r>
            <a:endParaRPr lang="en-US" sz="1200" dirty="0"/>
          </a:p>
        </p:txBody>
      </p:sp>
      <p:sp>
        <p:nvSpPr>
          <p:cNvPr id="32" name="Oval 31"/>
          <p:cNvSpPr/>
          <p:nvPr/>
        </p:nvSpPr>
        <p:spPr>
          <a:xfrm>
            <a:off x="4191000" y="4871829"/>
            <a:ext cx="1219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Financial Services Industry</a:t>
            </a:r>
            <a:endParaRPr lang="en-US" sz="1200" dirty="0"/>
          </a:p>
        </p:txBody>
      </p:sp>
      <p:sp>
        <p:nvSpPr>
          <p:cNvPr id="33" name="Oval 32"/>
          <p:cNvSpPr/>
          <p:nvPr/>
        </p:nvSpPr>
        <p:spPr>
          <a:xfrm>
            <a:off x="5791200" y="4916258"/>
            <a:ext cx="1219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Health-care Industry</a:t>
            </a:r>
            <a:endParaRPr lang="en-US" sz="1200" dirty="0"/>
          </a:p>
        </p:txBody>
      </p:sp>
    </p:spTree>
    <p:extLst>
      <p:ext uri="{BB962C8B-B14F-4D97-AF65-F5344CB8AC3E}">
        <p14:creationId xmlns:p14="http://schemas.microsoft.com/office/powerpoint/2010/main" val="3431404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a:bodyPr>
          <a:lstStyle/>
          <a:p>
            <a:r>
              <a:rPr lang="en-US" dirty="0" smtClean="0"/>
              <a:t>Master Data &amp; Management (MDM)</a:t>
            </a:r>
          </a:p>
          <a:p>
            <a:pPr lvl="1"/>
            <a:r>
              <a:rPr lang="en-US" dirty="0" smtClean="0"/>
              <a:t>Creates high-quality trustworthy data:</a:t>
            </a:r>
          </a:p>
          <a:p>
            <a:pPr lvl="2"/>
            <a:r>
              <a:rPr lang="en-US" dirty="0" smtClean="0"/>
              <a:t>Running the business with transactional or operational use</a:t>
            </a:r>
          </a:p>
          <a:p>
            <a:pPr lvl="2"/>
            <a:r>
              <a:rPr lang="en-US" dirty="0" smtClean="0"/>
              <a:t>Improving the business with analytic use</a:t>
            </a:r>
          </a:p>
          <a:p>
            <a:pPr lvl="1"/>
            <a:r>
              <a:rPr lang="en-US" dirty="0" smtClean="0"/>
              <a:t>Requires strong data governance to manage availability, usability, integrity, and security.</a:t>
            </a:r>
            <a:endParaRPr lang="en-US" dirty="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412042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a:bodyPr>
          <a:lstStyle/>
          <a:p>
            <a:r>
              <a:rPr lang="en-US" dirty="0" smtClean="0"/>
              <a:t>Politics: The People Conflict</a:t>
            </a:r>
          </a:p>
          <a:p>
            <a:pPr lvl="1"/>
            <a:r>
              <a:rPr lang="en-US" dirty="0" smtClean="0"/>
              <a:t>Cultures of distrust between technology and employees may exist.</a:t>
            </a:r>
          </a:p>
          <a:p>
            <a:pPr lvl="1"/>
            <a:r>
              <a:rPr lang="en-US" dirty="0" smtClean="0"/>
              <a:t>Genuine commitment to change can bridge the divide with support from the senior management.</a:t>
            </a:r>
          </a:p>
          <a:p>
            <a:pPr lvl="1"/>
            <a:r>
              <a:rPr lang="en-US" dirty="0" smtClean="0"/>
              <a:t>Methodologies can only provide a framework, not solve people problems</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268050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Enterprise Architecture and Data Governance</a:t>
            </a:r>
          </a:p>
        </p:txBody>
      </p:sp>
      <p:sp>
        <p:nvSpPr>
          <p:cNvPr id="6" name="Content Placeholder 5"/>
          <p:cNvSpPr>
            <a:spLocks noGrp="1"/>
          </p:cNvSpPr>
          <p:nvPr>
            <p:ph idx="1"/>
          </p:nvPr>
        </p:nvSpPr>
        <p:spPr/>
        <p:txBody>
          <a:bodyPr>
            <a:normAutofit fontScale="92500" lnSpcReduction="10000"/>
          </a:bodyPr>
          <a:lstStyle/>
          <a:p>
            <a:pPr marL="457200" indent="-457200">
              <a:buClr>
                <a:srgbClr val="5A8B25"/>
              </a:buClr>
              <a:buFont typeface="+mj-lt"/>
              <a:buAutoNum type="arabicPeriod"/>
            </a:pPr>
            <a:r>
              <a:rPr lang="en-US" b="0" dirty="0" smtClean="0"/>
              <a:t>Explain </a:t>
            </a:r>
            <a:r>
              <a:rPr lang="en-US" b="0" dirty="0"/>
              <a:t>the relationship between complexity and planning. Give </a:t>
            </a:r>
            <a:r>
              <a:rPr lang="en-US" b="0" dirty="0" smtClean="0"/>
              <a:t>an example</a:t>
            </a:r>
            <a:r>
              <a:rPr lang="en-US" b="0" dirty="0"/>
              <a:t>.</a:t>
            </a:r>
          </a:p>
          <a:p>
            <a:pPr marL="457200" indent="-457200">
              <a:buClr>
                <a:srgbClr val="5A8B25"/>
              </a:buClr>
              <a:buFont typeface="+mj-lt"/>
              <a:buAutoNum type="arabicPeriod"/>
            </a:pPr>
            <a:r>
              <a:rPr lang="en-US" b="0" dirty="0" smtClean="0"/>
              <a:t>Explain </a:t>
            </a:r>
            <a:r>
              <a:rPr lang="en-US" b="0" dirty="0"/>
              <a:t>enterprise architecture.</a:t>
            </a:r>
          </a:p>
          <a:p>
            <a:pPr marL="457200" indent="-457200">
              <a:buClr>
                <a:srgbClr val="5A8B25"/>
              </a:buClr>
              <a:buFont typeface="+mj-lt"/>
              <a:buAutoNum type="arabicPeriod"/>
            </a:pPr>
            <a:r>
              <a:rPr lang="en-US" b="0" dirty="0" smtClean="0"/>
              <a:t>What </a:t>
            </a:r>
            <a:r>
              <a:rPr lang="en-US" b="0" dirty="0"/>
              <a:t>are the four components of EA?</a:t>
            </a:r>
          </a:p>
          <a:p>
            <a:pPr marL="457200" indent="-457200">
              <a:buClr>
                <a:srgbClr val="5A8B25"/>
              </a:buClr>
              <a:buFont typeface="+mj-lt"/>
              <a:buAutoNum type="arabicPeriod"/>
            </a:pPr>
            <a:r>
              <a:rPr lang="en-US" b="0" dirty="0" smtClean="0"/>
              <a:t>What </a:t>
            </a:r>
            <a:r>
              <a:rPr lang="en-US" b="0" dirty="0"/>
              <a:t>are the business </a:t>
            </a:r>
            <a:r>
              <a:rPr lang="en-US" b="0" dirty="0" smtClean="0"/>
              <a:t>benefits </a:t>
            </a:r>
            <a:r>
              <a:rPr lang="en-US" b="0" dirty="0"/>
              <a:t>of EA?</a:t>
            </a:r>
          </a:p>
          <a:p>
            <a:pPr marL="457200" indent="-457200">
              <a:buClr>
                <a:srgbClr val="5A8B25"/>
              </a:buClr>
              <a:buFont typeface="+mj-lt"/>
              <a:buAutoNum type="arabicPeriod"/>
            </a:pPr>
            <a:r>
              <a:rPr lang="en-US" b="0" dirty="0" smtClean="0"/>
              <a:t>How can </a:t>
            </a:r>
            <a:r>
              <a:rPr lang="en-US" b="0" dirty="0"/>
              <a:t>EA maintain alignment between IT </a:t>
            </a:r>
            <a:r>
              <a:rPr lang="en-US" b="0" dirty="0" smtClean="0"/>
              <a:t>and business </a:t>
            </a:r>
            <a:r>
              <a:rPr lang="en-US" b="0" dirty="0"/>
              <a:t>strategy?</a:t>
            </a:r>
          </a:p>
          <a:p>
            <a:pPr marL="457200" indent="-457200">
              <a:buClr>
                <a:srgbClr val="5A8B25"/>
              </a:buClr>
              <a:buFont typeface="+mj-lt"/>
              <a:buAutoNum type="arabicPeriod"/>
            </a:pPr>
            <a:r>
              <a:rPr lang="en-US" b="0" dirty="0" smtClean="0"/>
              <a:t>What </a:t>
            </a:r>
            <a:r>
              <a:rPr lang="en-US" b="0" dirty="0"/>
              <a:t>are the two ways that data are used in </a:t>
            </a:r>
            <a:r>
              <a:rPr lang="en-US" b="0" dirty="0" smtClean="0"/>
              <a:t>an organization</a:t>
            </a:r>
            <a:r>
              <a:rPr lang="en-US" b="0" dirty="0"/>
              <a:t>?</a:t>
            </a:r>
          </a:p>
          <a:p>
            <a:pPr marL="457200" indent="-457200">
              <a:buClr>
                <a:srgbClr val="5A8B25"/>
              </a:buClr>
              <a:buFont typeface="+mj-lt"/>
              <a:buAutoNum type="arabicPeriod"/>
            </a:pPr>
            <a:r>
              <a:rPr lang="en-US" b="0" dirty="0" smtClean="0"/>
              <a:t>What </a:t>
            </a:r>
            <a:r>
              <a:rPr lang="en-US" b="0" dirty="0"/>
              <a:t>is the function of data governance?</a:t>
            </a:r>
          </a:p>
          <a:p>
            <a:pPr marL="457200" indent="-457200">
              <a:buClr>
                <a:srgbClr val="5A8B25"/>
              </a:buClr>
              <a:buFont typeface="+mj-lt"/>
              <a:buAutoNum type="arabicPeriod"/>
            </a:pPr>
            <a:r>
              <a:rPr lang="en-US" b="0" dirty="0" smtClean="0"/>
              <a:t>Why </a:t>
            </a:r>
            <a:r>
              <a:rPr lang="en-US" b="0" dirty="0"/>
              <a:t>has interest in data governance and </a:t>
            </a:r>
            <a:r>
              <a:rPr lang="en-US" b="0" dirty="0" smtClean="0"/>
              <a:t>MDM increased</a:t>
            </a:r>
            <a:r>
              <a:rPr lang="en-US" b="0" dirty="0"/>
              <a:t>?</a:t>
            </a:r>
          </a:p>
          <a:p>
            <a:pPr marL="457200" indent="-457200">
              <a:buClr>
                <a:srgbClr val="5A8B25"/>
              </a:buClr>
              <a:buFont typeface="+mj-lt"/>
              <a:buAutoNum type="arabicPeriod"/>
            </a:pPr>
            <a:r>
              <a:rPr lang="en-US" b="0" dirty="0" smtClean="0"/>
              <a:t>What </a:t>
            </a:r>
            <a:r>
              <a:rPr lang="en-US" b="0" dirty="0"/>
              <a:t>role does personal </a:t>
            </a:r>
            <a:r>
              <a:rPr lang="en-US" b="0" dirty="0" smtClean="0"/>
              <a:t>conflict </a:t>
            </a:r>
            <a:r>
              <a:rPr lang="en-US" b="0" dirty="0"/>
              <a:t>or politics play in </a:t>
            </a:r>
            <a:r>
              <a:rPr lang="en-US" b="0" dirty="0" smtClean="0"/>
              <a:t>the success </a:t>
            </a:r>
            <a:r>
              <a:rPr lang="en-US" b="0" dirty="0"/>
              <a:t>of </a:t>
            </a:r>
            <a:r>
              <a:rPr lang="en-US" b="0" dirty="0" smtClean="0"/>
              <a:t>data governance</a:t>
            </a:r>
            <a:r>
              <a:rPr lang="en-US" b="0" dirty="0"/>
              <a:t>?</a:t>
            </a:r>
            <a:endParaRPr lang="en-US"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3703310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080245475"/>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134043091"/>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0862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DATA, INFORMATION, &amp; KNOWLEDGE</a:t>
            </a:r>
          </a:p>
          <a:p>
            <a:pPr lvl="1"/>
            <a:r>
              <a:rPr lang="en-US" dirty="0" smtClean="0"/>
              <a:t>Raw data describes products, customers, events, activities, and transactions that are recorded, classified, and stored.</a:t>
            </a:r>
          </a:p>
          <a:p>
            <a:pPr lvl="1"/>
            <a:r>
              <a:rPr lang="en-US" dirty="0" smtClean="0"/>
              <a:t>Information is processed, organized, or put into context data with meaning and value to the recipient.</a:t>
            </a:r>
          </a:p>
          <a:p>
            <a:pPr lvl="1"/>
            <a:r>
              <a:rPr lang="en-US" dirty="0" smtClean="0"/>
              <a:t>Knowledge is conveyed information as applied to a current problem or activity.</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726868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DATA, INFORMATION, &amp; KNOWLEDGE</a:t>
            </a:r>
          </a:p>
          <a:p>
            <a:pPr lvl="1"/>
            <a:r>
              <a:rPr lang="en-US" dirty="0" smtClean="0"/>
              <a:t>Raw data describes products, customers, events, activities, and transactions that are recorded, classified, and stored.</a:t>
            </a:r>
          </a:p>
        </p:txBody>
      </p:sp>
      <p:sp>
        <p:nvSpPr>
          <p:cNvPr id="7" name="Text Placeholder 6"/>
          <p:cNvSpPr>
            <a:spLocks noGrp="1"/>
          </p:cNvSpPr>
          <p:nvPr>
            <p:ph type="body" sz="quarter" idx="13"/>
          </p:nvPr>
        </p:nvSpPr>
        <p:spPr/>
        <p:txBody>
          <a:bodyPr/>
          <a:lstStyle/>
          <a:p>
            <a:r>
              <a:rPr lang="en-US" dirty="0"/>
              <a:t>Chapter 2</a:t>
            </a:r>
          </a:p>
        </p:txBody>
      </p:sp>
      <p:sp>
        <p:nvSpPr>
          <p:cNvPr id="9" name="Right Arrow 8"/>
          <p:cNvSpPr/>
          <p:nvPr/>
        </p:nvSpPr>
        <p:spPr>
          <a:xfrm>
            <a:off x="2367568" y="2971800"/>
            <a:ext cx="5633431" cy="3306763"/>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2" name="Group 11"/>
          <p:cNvGrpSpPr/>
          <p:nvPr/>
        </p:nvGrpSpPr>
        <p:grpSpPr>
          <a:xfrm>
            <a:off x="2438400" y="3963828"/>
            <a:ext cx="1228985" cy="1322705"/>
            <a:chOff x="2555" y="992028"/>
            <a:chExt cx="1228985" cy="1322705"/>
          </a:xfrm>
        </p:grpSpPr>
        <p:sp>
          <p:nvSpPr>
            <p:cNvPr id="13" name="Rounded Rectangle 12"/>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Data</a:t>
              </a:r>
              <a:endParaRPr lang="en-US" sz="1400" kern="1200" dirty="0"/>
            </a:p>
          </p:txBody>
        </p:sp>
      </p:grpSp>
      <p:grpSp>
        <p:nvGrpSpPr>
          <p:cNvPr id="15" name="Group 14"/>
          <p:cNvGrpSpPr/>
          <p:nvPr/>
        </p:nvGrpSpPr>
        <p:grpSpPr>
          <a:xfrm>
            <a:off x="4191000" y="3963827"/>
            <a:ext cx="1228985" cy="1322705"/>
            <a:chOff x="2555" y="992028"/>
            <a:chExt cx="1228985" cy="1322705"/>
          </a:xfrm>
        </p:grpSpPr>
        <p:sp>
          <p:nvSpPr>
            <p:cNvPr id="16" name="Rounded Rectangle 15"/>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Information</a:t>
              </a:r>
              <a:endParaRPr lang="en-US" sz="1400" kern="1200" dirty="0"/>
            </a:p>
          </p:txBody>
        </p:sp>
      </p:grpSp>
      <p:grpSp>
        <p:nvGrpSpPr>
          <p:cNvPr id="18" name="Group 17"/>
          <p:cNvGrpSpPr/>
          <p:nvPr/>
        </p:nvGrpSpPr>
        <p:grpSpPr>
          <a:xfrm>
            <a:off x="5943600" y="3963828"/>
            <a:ext cx="1228985" cy="1322705"/>
            <a:chOff x="2555" y="992028"/>
            <a:chExt cx="1228985" cy="1322705"/>
          </a:xfrm>
        </p:grpSpPr>
        <p:sp>
          <p:nvSpPr>
            <p:cNvPr id="19" name="Rounded Rectangle 18"/>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Knowledge</a:t>
              </a:r>
              <a:endParaRPr lang="en-US" sz="1400" kern="1200" dirty="0"/>
            </a:p>
          </p:txBody>
        </p:sp>
      </p:grpSp>
    </p:spTree>
    <p:extLst>
      <p:ext uri="{BB962C8B-B14F-4D97-AF65-F5344CB8AC3E}">
        <p14:creationId xmlns:p14="http://schemas.microsoft.com/office/powerpoint/2010/main" val="2798204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7" name="Text Placeholder 6"/>
          <p:cNvSpPr>
            <a:spLocks noGrp="1"/>
          </p:cNvSpPr>
          <p:nvPr>
            <p:ph type="body" sz="quarter" idx="13"/>
          </p:nvPr>
        </p:nvSpPr>
        <p:spPr/>
        <p:txBody>
          <a:bodyPr/>
          <a:lstStyle/>
          <a:p>
            <a:r>
              <a:rPr lang="en-US" dirty="0"/>
              <a:t>Chapter 2</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8439150" cy="3905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569027" y="5897599"/>
            <a:ext cx="6934200" cy="307777"/>
          </a:xfrm>
          <a:prstGeom prst="rect">
            <a:avLst/>
          </a:prstGeom>
          <a:noFill/>
        </p:spPr>
        <p:txBody>
          <a:bodyPr wrap="square" rtlCol="0">
            <a:spAutoFit/>
          </a:bodyPr>
          <a:lstStyle/>
          <a:p>
            <a:r>
              <a:rPr lang="en-US" sz="1400" b="1" dirty="0"/>
              <a:t>Figure </a:t>
            </a:r>
            <a:r>
              <a:rPr lang="en-US" sz="1400" b="1" dirty="0" smtClean="0"/>
              <a:t>2.8 </a:t>
            </a:r>
            <a:r>
              <a:rPr lang="en-US" sz="1400" dirty="0" smtClean="0"/>
              <a:t>Input-processing-output model.</a:t>
            </a:r>
            <a:endParaRPr lang="en-US" sz="1400" dirty="0"/>
          </a:p>
        </p:txBody>
      </p:sp>
    </p:spTree>
    <p:extLst>
      <p:ext uri="{BB962C8B-B14F-4D97-AF65-F5344CB8AC3E}">
        <p14:creationId xmlns:p14="http://schemas.microsoft.com/office/powerpoint/2010/main" val="7507104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Transaction Processing Systems (TPS)</a:t>
            </a:r>
          </a:p>
          <a:p>
            <a:pPr lvl="1"/>
            <a:r>
              <a:rPr lang="en-US" dirty="0" smtClean="0"/>
              <a:t>Internal transactions: originate or occur within the organization (payroll, purchases, etc.).</a:t>
            </a:r>
          </a:p>
          <a:p>
            <a:pPr lvl="1"/>
            <a:r>
              <a:rPr lang="en-US" dirty="0" smtClean="0"/>
              <a:t>External transactions: originate outside the organization (customers, suppliers, etc.).</a:t>
            </a:r>
          </a:p>
          <a:p>
            <a:pPr lvl="1"/>
            <a:r>
              <a:rPr lang="en-US" dirty="0" smtClean="0"/>
              <a:t>Improve sales, customer satisfaction, and reduce many other types of data errors with financial impacts.</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666814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Batch v. Online Real-Time Processing</a:t>
            </a:r>
          </a:p>
          <a:p>
            <a:pPr lvl="1"/>
            <a:r>
              <a:rPr lang="en-US" dirty="0" smtClean="0"/>
              <a:t>Batch Processing: collects all transactions for a time period, then processes the data and updates the data store.</a:t>
            </a:r>
          </a:p>
          <a:p>
            <a:pPr lvl="1"/>
            <a:r>
              <a:rPr lang="en-US" dirty="0" smtClean="0"/>
              <a:t>OLTP: processes each transaction as it occurs (real-time).</a:t>
            </a:r>
          </a:p>
          <a:p>
            <a:pPr lvl="1"/>
            <a:r>
              <a:rPr lang="en-US" dirty="0" smtClean="0"/>
              <a:t>Batch processing costs less than OLTP, but may be inaccurate from update delays.</a:t>
            </a:r>
          </a:p>
          <a:p>
            <a:pPr lvl="1"/>
            <a:endParaRPr lang="en-US" b="0" i="1"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763337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Management Information Systems (MIS)</a:t>
            </a:r>
          </a:p>
          <a:p>
            <a:pPr lvl="1"/>
            <a:r>
              <a:rPr lang="en-US" dirty="0" smtClean="0"/>
              <a:t>General-purpose reporting systems that provide reports to managers for tracking operations, monitoring, and control.</a:t>
            </a:r>
          </a:p>
          <a:p>
            <a:pPr marL="457200" lvl="1" indent="0">
              <a:buNone/>
            </a:pPr>
            <a:r>
              <a:rPr lang="en-US" dirty="0" smtClean="0"/>
              <a:t>Periodic: reports created or run according to a pre-set schedule.</a:t>
            </a:r>
          </a:p>
          <a:p>
            <a:pPr marL="457200" lvl="1" indent="0">
              <a:buNone/>
            </a:pPr>
            <a:r>
              <a:rPr lang="en-US" dirty="0" smtClean="0"/>
              <a:t>Exception: generated only when something is outside designated parameters.</a:t>
            </a:r>
          </a:p>
          <a:p>
            <a:pPr marL="457200" lvl="1" indent="0">
              <a:buNone/>
            </a:pPr>
            <a:r>
              <a:rPr lang="en-US" dirty="0" smtClean="0"/>
              <a:t>Ad Hoc, or On Demand: unplanned, generated as needed.</a:t>
            </a:r>
          </a:p>
          <a:p>
            <a:pPr lvl="1"/>
            <a:endParaRPr lang="en-US" b="0" i="1"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649216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Decision Support Systems (DSS)</a:t>
            </a:r>
          </a:p>
          <a:p>
            <a:pPr lvl="1"/>
            <a:r>
              <a:rPr lang="en-US" dirty="0" smtClean="0"/>
              <a:t>Interactive applications that support decision making.</a:t>
            </a:r>
          </a:p>
          <a:p>
            <a:pPr lvl="1"/>
            <a:r>
              <a:rPr lang="en-US" dirty="0" smtClean="0"/>
              <a:t>Support unstructured and semi-structured decisions with the following characteristics:</a:t>
            </a:r>
          </a:p>
          <a:p>
            <a:pPr lvl="1"/>
            <a:endParaRPr lang="en-US" dirty="0" smtClean="0"/>
          </a:p>
          <a:p>
            <a:pPr marL="914400" lvl="1" indent="-457200">
              <a:buFont typeface="+mj-lt"/>
              <a:buAutoNum type="arabicPeriod"/>
            </a:pPr>
            <a:r>
              <a:rPr lang="en-US" dirty="0" smtClean="0"/>
              <a:t>Easy-to-use interactive interface</a:t>
            </a:r>
          </a:p>
          <a:p>
            <a:pPr marL="914400" lvl="1" indent="-457200">
              <a:buFont typeface="+mj-lt"/>
              <a:buAutoNum type="arabicPeriod"/>
            </a:pPr>
            <a:r>
              <a:rPr lang="en-US" dirty="0" smtClean="0"/>
              <a:t>Models or formulas that enable sensitivity analysis</a:t>
            </a:r>
          </a:p>
          <a:p>
            <a:pPr marL="914400" lvl="1" indent="-457200">
              <a:buFont typeface="+mj-lt"/>
              <a:buAutoNum type="arabicPeriod"/>
            </a:pPr>
            <a:r>
              <a:rPr lang="en-US" dirty="0" smtClean="0"/>
              <a:t>Data from multiple sources</a:t>
            </a:r>
          </a:p>
          <a:p>
            <a:pPr lvl="1"/>
            <a:endParaRPr lang="en-US" dirty="0" smtClean="0"/>
          </a:p>
          <a:p>
            <a:pPr marL="457200" lvl="1" indent="0">
              <a:buNone/>
            </a:pPr>
            <a:endParaRPr lang="en-US" b="0" i="1"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892203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Systems: The Basics</a:t>
            </a:r>
          </a:p>
        </p:txBody>
      </p:sp>
      <p:sp>
        <p:nvSpPr>
          <p:cNvPr id="6" name="Content Placeholder 5"/>
          <p:cNvSpPr>
            <a:spLocks noGrp="1"/>
          </p:cNvSpPr>
          <p:nvPr>
            <p:ph idx="1"/>
          </p:nvPr>
        </p:nvSpPr>
        <p:spPr/>
        <p:txBody>
          <a:bodyPr>
            <a:normAutofit/>
          </a:bodyPr>
          <a:lstStyle/>
          <a:p>
            <a:r>
              <a:rPr lang="en-US" dirty="0" smtClean="0"/>
              <a:t>Transaction Issues</a:t>
            </a:r>
          </a:p>
          <a:p>
            <a:pPr lvl="1"/>
            <a:r>
              <a:rPr lang="en-US" dirty="0" smtClean="0"/>
              <a:t>Huge database transactions causes volatility – constant use or updates.</a:t>
            </a:r>
          </a:p>
          <a:p>
            <a:pPr lvl="1"/>
            <a:r>
              <a:rPr lang="en-US" dirty="0" smtClean="0"/>
              <a:t>Makes databases impossible for complex decision making and problem-solving tasks.</a:t>
            </a:r>
          </a:p>
          <a:p>
            <a:pPr marL="457200" lvl="1" indent="0">
              <a:buNone/>
            </a:pPr>
            <a:endParaRPr lang="en-US" dirty="0"/>
          </a:p>
          <a:p>
            <a:pPr marL="457200" lvl="1" indent="0">
              <a:buNone/>
            </a:pPr>
            <a:r>
              <a:rPr lang="en-US" dirty="0" smtClean="0"/>
              <a:t>Data is loaded to a data warehouse where ETL (extract, transform, and load) is better for analysis.</a:t>
            </a:r>
          </a:p>
          <a:p>
            <a:pPr marL="457200" lvl="1" indent="0">
              <a:buNone/>
            </a:pPr>
            <a:endParaRPr lang="en-US" b="0" i="1"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748143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Business Process Management and Improvement</a:t>
            </a:r>
            <a:endParaRPr lang="en-US" dirty="0"/>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Contrast </a:t>
            </a:r>
            <a:r>
              <a:rPr lang="en-US" b="0" dirty="0"/>
              <a:t>data, information, and knowledge.</a:t>
            </a:r>
          </a:p>
          <a:p>
            <a:pPr marL="457200" indent="-457200">
              <a:buClr>
                <a:srgbClr val="5A8B25"/>
              </a:buClr>
              <a:buFont typeface="+mj-lt"/>
              <a:buAutoNum type="arabicPeriod"/>
            </a:pPr>
            <a:r>
              <a:rPr lang="en-US" b="0" dirty="0" smtClean="0"/>
              <a:t>Define </a:t>
            </a:r>
            <a:r>
              <a:rPr lang="en-US" b="0" dirty="0"/>
              <a:t>TPS and give an example.</a:t>
            </a:r>
          </a:p>
          <a:p>
            <a:pPr marL="457200" indent="-457200">
              <a:buClr>
                <a:srgbClr val="5A8B25"/>
              </a:buClr>
              <a:buFont typeface="+mj-lt"/>
              <a:buAutoNum type="arabicPeriod"/>
            </a:pPr>
            <a:r>
              <a:rPr lang="en-US" b="0" dirty="0" smtClean="0"/>
              <a:t>When </a:t>
            </a:r>
            <a:r>
              <a:rPr lang="en-US" b="0" dirty="0"/>
              <a:t>is batch processing used?</a:t>
            </a:r>
          </a:p>
          <a:p>
            <a:pPr marL="457200" indent="-457200">
              <a:buClr>
                <a:srgbClr val="5A8B25"/>
              </a:buClr>
              <a:buFont typeface="+mj-lt"/>
              <a:buAutoNum type="arabicPeriod"/>
            </a:pPr>
            <a:r>
              <a:rPr lang="en-US" b="0" dirty="0" smtClean="0"/>
              <a:t>When </a:t>
            </a:r>
            <a:r>
              <a:rPr lang="en-US" b="0" dirty="0"/>
              <a:t>are real-time processing </a:t>
            </a:r>
            <a:r>
              <a:rPr lang="en-US" b="0" dirty="0" smtClean="0"/>
              <a:t>capabilities needed</a:t>
            </a:r>
            <a:r>
              <a:rPr lang="en-US" b="0" dirty="0"/>
              <a:t>?</a:t>
            </a:r>
          </a:p>
          <a:p>
            <a:pPr marL="457200" indent="-457200">
              <a:buClr>
                <a:srgbClr val="5A8B25"/>
              </a:buClr>
              <a:buFont typeface="+mj-lt"/>
              <a:buAutoNum type="arabicPeriod"/>
            </a:pPr>
            <a:r>
              <a:rPr lang="en-US" b="0" dirty="0" smtClean="0"/>
              <a:t>Explain </a:t>
            </a:r>
            <a:r>
              <a:rPr lang="en-US" b="0" dirty="0"/>
              <a:t>why TPSs need to process incoming data before they </a:t>
            </a:r>
            <a:r>
              <a:rPr lang="en-US" b="0" dirty="0" smtClean="0"/>
              <a:t>are stored</a:t>
            </a:r>
            <a:r>
              <a:rPr lang="en-US" b="0" dirty="0"/>
              <a:t>.</a:t>
            </a:r>
          </a:p>
          <a:p>
            <a:pPr marL="457200" indent="-457200">
              <a:buClr>
                <a:srgbClr val="5A8B25"/>
              </a:buClr>
              <a:buFont typeface="+mj-lt"/>
              <a:buAutoNum type="arabicPeriod"/>
            </a:pPr>
            <a:r>
              <a:rPr lang="en-US" b="0" dirty="0" smtClean="0"/>
              <a:t>Define </a:t>
            </a:r>
            <a:r>
              <a:rPr lang="en-US" b="0" dirty="0"/>
              <a:t>MIS and DSS and give an example </a:t>
            </a:r>
            <a:r>
              <a:rPr lang="en-US" b="0" dirty="0" smtClean="0"/>
              <a:t>of each</a:t>
            </a:r>
            <a:r>
              <a:rPr lang="en-US" b="0" dirty="0"/>
              <a:t>.</a:t>
            </a:r>
          </a:p>
          <a:p>
            <a:pPr marL="457200" indent="-457200">
              <a:buClr>
                <a:srgbClr val="5A8B25"/>
              </a:buClr>
              <a:buFont typeface="+mj-lt"/>
              <a:buAutoNum type="arabicPeriod"/>
            </a:pPr>
            <a:r>
              <a:rPr lang="en-US" b="0" dirty="0" smtClean="0"/>
              <a:t>Why </a:t>
            </a:r>
            <a:r>
              <a:rPr lang="en-US" b="0" dirty="0"/>
              <a:t>are databases inappropriate for doing </a:t>
            </a:r>
            <a:r>
              <a:rPr lang="en-US" b="0" dirty="0" smtClean="0"/>
              <a:t>data analysis</a:t>
            </a:r>
            <a:r>
              <a:rPr lang="en-US" b="0" dirty="0"/>
              <a:t>?</a:t>
            </a:r>
            <a:endParaRPr lang="en-US" b="0" dirty="0" smtClean="0"/>
          </a:p>
        </p:txBody>
      </p:sp>
      <p:sp>
        <p:nvSpPr>
          <p:cNvPr id="7" name="Text Placeholder 6"/>
          <p:cNvSpPr>
            <a:spLocks noGrp="1"/>
          </p:cNvSpPr>
          <p:nvPr>
            <p:ph type="body" sz="quarter" idx="13"/>
          </p:nvPr>
        </p:nvSpPr>
        <p:spPr/>
        <p:txBody>
          <a:bodyPr/>
          <a:lstStyle/>
          <a:p>
            <a:r>
              <a:rPr lang="en-US" dirty="0"/>
              <a:t>Chapter </a:t>
            </a:r>
            <a:r>
              <a:rPr lang="en-US" dirty="0" smtClean="0"/>
              <a:t>2</a:t>
            </a:r>
            <a:endParaRPr lang="en-US" dirty="0"/>
          </a:p>
        </p:txBody>
      </p:sp>
    </p:spTree>
    <p:extLst>
      <p:ext uri="{BB962C8B-B14F-4D97-AF65-F5344CB8AC3E}">
        <p14:creationId xmlns:p14="http://schemas.microsoft.com/office/powerpoint/2010/main" val="2330360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a:xfrm>
            <a:off x="838200" y="1600200"/>
            <a:ext cx="7848600" cy="4525963"/>
          </a:xfrm>
        </p:spPr>
        <p:txBody>
          <a:bodyPr anchor="ctr">
            <a:normAutofit/>
          </a:bodyPr>
          <a:lstStyle/>
          <a:p>
            <a:pPr marL="0" indent="0" algn="ctr">
              <a:buNone/>
            </a:pPr>
            <a:r>
              <a:rPr lang="en-US" sz="2400" dirty="0" smtClean="0"/>
              <a:t>INFORMATION MANAGEMENT HARNESSES SCATTERED DATA</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360723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580994479"/>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862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r>
              <a:rPr lang="en-US" sz="2400" dirty="0" smtClean="0"/>
              <a:t>IT Infrastructures</a:t>
            </a:r>
          </a:p>
          <a:p>
            <a:pPr lvl="1"/>
            <a:r>
              <a:rPr lang="en-US" sz="2400" dirty="0" smtClean="0"/>
              <a:t>On-premises data centers</a:t>
            </a:r>
          </a:p>
          <a:p>
            <a:pPr lvl="1"/>
            <a:r>
              <a:rPr lang="en-US" sz="2400" dirty="0" smtClean="0"/>
              <a:t>Virtualization</a:t>
            </a:r>
          </a:p>
          <a:p>
            <a:pPr lvl="1"/>
            <a:r>
              <a:rPr lang="en-US" sz="2400" dirty="0" smtClean="0"/>
              <a:t>Cloud Computing</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503920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r>
              <a:rPr lang="en-US" sz="2400" dirty="0" smtClean="0"/>
              <a:t>Data Centers</a:t>
            </a:r>
          </a:p>
          <a:p>
            <a:pPr lvl="1"/>
            <a:r>
              <a:rPr lang="en-US" sz="2400" dirty="0" smtClean="0"/>
              <a:t>Large numbers of network servers used for the storage, processing, management, distribution, and archiving of data, systems, Web traffic, services, and enterprise applications.</a:t>
            </a:r>
          </a:p>
          <a:p>
            <a:pPr marL="457200" lvl="1" indent="0">
              <a:buNone/>
            </a:pPr>
            <a:r>
              <a:rPr lang="en-US" sz="2400" dirty="0" smtClean="0">
                <a:hlinkClick r:id="rId2"/>
              </a:rPr>
              <a:t>National Climatic Data Center</a:t>
            </a:r>
            <a:endParaRPr lang="en-US" sz="2400" dirty="0" smtClean="0"/>
          </a:p>
          <a:p>
            <a:pPr marL="457200" lvl="1" indent="0">
              <a:buNone/>
            </a:pPr>
            <a:r>
              <a:rPr lang="en-US" sz="2400" dirty="0" smtClean="0">
                <a:hlinkClick r:id="rId3"/>
              </a:rPr>
              <a:t>U.S. National Security Agency</a:t>
            </a:r>
            <a:endParaRPr lang="en-US" sz="2400" dirty="0" smtClean="0"/>
          </a:p>
          <a:p>
            <a:pPr marL="457200" lvl="1" indent="0">
              <a:buNone/>
            </a:pPr>
            <a:r>
              <a:rPr lang="en-US" sz="2400" dirty="0" smtClean="0">
                <a:hlinkClick r:id="rId4"/>
              </a:rPr>
              <a:t>Apple</a:t>
            </a:r>
            <a:endParaRPr lang="en-US" sz="2400"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4503126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r>
              <a:rPr lang="en-US" sz="2400" dirty="0" smtClean="0"/>
              <a:t>Business is Reliant Upon data</a:t>
            </a:r>
          </a:p>
          <a:p>
            <a:pPr lvl="1"/>
            <a:r>
              <a:rPr lang="en-US" sz="2400" dirty="0" smtClean="0"/>
              <a:t>Uber (car-hailing service)</a:t>
            </a:r>
          </a:p>
          <a:p>
            <a:pPr lvl="2"/>
            <a:r>
              <a:rPr lang="en-US" sz="2400" dirty="0" smtClean="0"/>
              <a:t>Users flooded social media with complaints.</a:t>
            </a:r>
          </a:p>
          <a:p>
            <a:pPr lvl="1"/>
            <a:r>
              <a:rPr lang="en-US" sz="2400" dirty="0" smtClean="0"/>
              <a:t>WhatsApp (smartphone text-messaging service)</a:t>
            </a:r>
          </a:p>
          <a:p>
            <a:pPr lvl="2"/>
            <a:r>
              <a:rPr lang="en-US" sz="2400" dirty="0" smtClean="0"/>
              <a:t>Competition added 2 million new registered users within 24 hours of WhatsApp outage (a record).</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747661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r>
              <a:rPr lang="en-US" sz="2400" dirty="0" smtClean="0"/>
              <a:t>Unified Data Center</a:t>
            </a:r>
          </a:p>
          <a:p>
            <a:pPr lvl="1"/>
            <a:r>
              <a:rPr lang="en-US" sz="2400" dirty="0" smtClean="0"/>
              <a:t>Cisco’s single solution integrating computing, storage, networking, </a:t>
            </a:r>
            <a:r>
              <a:rPr lang="en-US" sz="2400" i="1" dirty="0" smtClean="0"/>
              <a:t>virtualization</a:t>
            </a:r>
            <a:r>
              <a:rPr lang="en-US" sz="2400" dirty="0" smtClean="0"/>
              <a:t>, and management into a single (unified) platform.</a:t>
            </a:r>
          </a:p>
          <a:p>
            <a:pPr lvl="1"/>
            <a:r>
              <a:rPr lang="en-US" sz="2400" dirty="0" smtClean="0"/>
              <a:t>Virtualization gives greater IT flexibility and cutting costs:</a:t>
            </a:r>
          </a:p>
          <a:p>
            <a:pPr lvl="2"/>
            <a:r>
              <a:rPr lang="en-US" sz="2400" dirty="0" smtClean="0"/>
              <a:t>Instant access to data any time in any format</a:t>
            </a:r>
          </a:p>
          <a:p>
            <a:pPr lvl="2"/>
            <a:r>
              <a:rPr lang="en-US" sz="2400" dirty="0" smtClean="0"/>
              <a:t>Respond faster to changing data analytic needs</a:t>
            </a:r>
          </a:p>
          <a:p>
            <a:pPr lvl="2"/>
            <a:r>
              <a:rPr lang="en-US" sz="2400" dirty="0" smtClean="0"/>
              <a:t>Cut complexity and cost</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941211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0" indent="0">
              <a:buNone/>
            </a:pPr>
            <a:r>
              <a:rPr lang="en-US" sz="2400" dirty="0" smtClean="0"/>
              <a:t>Unified Data Center compared to traditional data integration and replication methods:</a:t>
            </a:r>
          </a:p>
        </p:txBody>
      </p:sp>
      <p:sp>
        <p:nvSpPr>
          <p:cNvPr id="7" name="Text Placeholder 6"/>
          <p:cNvSpPr>
            <a:spLocks noGrp="1"/>
          </p:cNvSpPr>
          <p:nvPr>
            <p:ph type="body" sz="quarter" idx="13"/>
          </p:nvPr>
        </p:nvSpPr>
        <p:spPr/>
        <p:txBody>
          <a:bodyPr/>
          <a:lstStyle/>
          <a:p>
            <a:r>
              <a:rPr lang="en-US" dirty="0"/>
              <a:t>Chapter 2</a:t>
            </a:r>
          </a:p>
        </p:txBody>
      </p:sp>
      <p:sp>
        <p:nvSpPr>
          <p:cNvPr id="8" name="Right Arrow 7"/>
          <p:cNvSpPr/>
          <p:nvPr/>
        </p:nvSpPr>
        <p:spPr>
          <a:xfrm>
            <a:off x="2209800" y="2590800"/>
            <a:ext cx="5633431" cy="3306763"/>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9" name="Group 8"/>
          <p:cNvGrpSpPr/>
          <p:nvPr/>
        </p:nvGrpSpPr>
        <p:grpSpPr>
          <a:xfrm>
            <a:off x="2280632" y="3582828"/>
            <a:ext cx="1228985" cy="1322705"/>
            <a:chOff x="2555" y="992028"/>
            <a:chExt cx="1228985" cy="1322705"/>
          </a:xfrm>
        </p:grpSpPr>
        <p:sp>
          <p:nvSpPr>
            <p:cNvPr id="10" name="Rounded Rectangle 9"/>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Greater Agility</a:t>
              </a:r>
              <a:endParaRPr lang="en-US" sz="1400" kern="1200" dirty="0"/>
            </a:p>
          </p:txBody>
        </p:sp>
      </p:grpSp>
      <p:grpSp>
        <p:nvGrpSpPr>
          <p:cNvPr id="12" name="Group 11"/>
          <p:cNvGrpSpPr/>
          <p:nvPr/>
        </p:nvGrpSpPr>
        <p:grpSpPr>
          <a:xfrm>
            <a:off x="4033232" y="3582827"/>
            <a:ext cx="1228985" cy="1322705"/>
            <a:chOff x="2555" y="992028"/>
            <a:chExt cx="1228985" cy="1322705"/>
          </a:xfrm>
        </p:grpSpPr>
        <p:sp>
          <p:nvSpPr>
            <p:cNvPr id="13" name="Rounded Rectangle 12"/>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Streamlined Approach</a:t>
              </a:r>
              <a:endParaRPr lang="en-US" sz="1400" kern="1200" dirty="0"/>
            </a:p>
          </p:txBody>
        </p:sp>
      </p:grpSp>
      <p:grpSp>
        <p:nvGrpSpPr>
          <p:cNvPr id="15" name="Group 14"/>
          <p:cNvGrpSpPr/>
          <p:nvPr/>
        </p:nvGrpSpPr>
        <p:grpSpPr>
          <a:xfrm>
            <a:off x="5785832" y="3582828"/>
            <a:ext cx="1228985" cy="1322705"/>
            <a:chOff x="2555" y="992028"/>
            <a:chExt cx="1228985" cy="1322705"/>
          </a:xfrm>
        </p:grpSpPr>
        <p:sp>
          <p:nvSpPr>
            <p:cNvPr id="16" name="Rounded Rectangle 15"/>
            <p:cNvSpPr/>
            <p:nvPr/>
          </p:nvSpPr>
          <p:spPr>
            <a:xfrm>
              <a:off x="2555" y="992028"/>
              <a:ext cx="1228985" cy="13227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4"/>
            <p:cNvSpPr/>
            <p:nvPr/>
          </p:nvSpPr>
          <p:spPr>
            <a:xfrm>
              <a:off x="62549" y="1052022"/>
              <a:ext cx="1108997" cy="12027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dirty="0" smtClean="0"/>
                <a:t>Better Insight</a:t>
              </a:r>
              <a:endParaRPr lang="en-US" sz="1400" kern="1200" dirty="0"/>
            </a:p>
          </p:txBody>
        </p:sp>
      </p:grpSp>
    </p:spTree>
    <p:extLst>
      <p:ext uri="{BB962C8B-B14F-4D97-AF65-F5344CB8AC3E}">
        <p14:creationId xmlns:p14="http://schemas.microsoft.com/office/powerpoint/2010/main" val="28991437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r>
              <a:rPr lang="en-US" sz="2400" dirty="0" smtClean="0"/>
              <a:t>What is “The Cloud”?</a:t>
            </a:r>
          </a:p>
          <a:p>
            <a:pPr lvl="1"/>
            <a:r>
              <a:rPr lang="en-US" sz="2400" dirty="0" smtClean="0"/>
              <a:t>A general term for infrastructure that uses the Internet and private networks to access, share, and deliver computing resources.</a:t>
            </a:r>
          </a:p>
          <a:p>
            <a:pPr lvl="1"/>
            <a:r>
              <a:rPr lang="en-US" sz="2400" dirty="0" smtClean="0"/>
              <a:t>Scalable delivery as a service to end-users over a network.</a:t>
            </a:r>
          </a:p>
          <a:p>
            <a:pPr lvl="1"/>
            <a:r>
              <a:rPr lang="en-US" sz="2400" dirty="0" smtClean="0"/>
              <a:t>Should be approached with greater diligence than other IT decisions as a new technology including Vendor Management and Service-Level Agreements.</a:t>
            </a:r>
            <a:endParaRPr lang="en-US"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9444474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342900" lvl="1" indent="-342900">
              <a:buFont typeface="Arial" panose="020B0604020202020204" pitchFamily="34" charset="0"/>
              <a:buChar char="•"/>
            </a:pPr>
            <a:r>
              <a:rPr lang="en-US" sz="2400" b="1" dirty="0" smtClean="0">
                <a:solidFill>
                  <a:srgbClr val="0070C0"/>
                </a:solidFill>
              </a:rPr>
              <a:t>Service-Level Agreements</a:t>
            </a:r>
          </a:p>
          <a:p>
            <a:pPr lvl="1"/>
            <a:r>
              <a:rPr lang="en-US" sz="2400" dirty="0"/>
              <a:t>A negotiated agreement between a company and service provider that can be a legally binding contract or an informal contract</a:t>
            </a:r>
            <a:r>
              <a:rPr lang="en-US" sz="2400" dirty="0" smtClean="0"/>
              <a:t>.</a:t>
            </a:r>
          </a:p>
          <a:p>
            <a:pPr lvl="1"/>
            <a:r>
              <a:rPr lang="en-US" sz="2400" dirty="0"/>
              <a:t>The goal is not building the best SLA terms, but getting </a:t>
            </a:r>
            <a:r>
              <a:rPr lang="en-US" sz="2400" dirty="0" smtClean="0"/>
              <a:t>the terms </a:t>
            </a:r>
            <a:r>
              <a:rPr lang="en-US" sz="2400" dirty="0"/>
              <a:t>that are most meaningful to the business.</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035480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342900" lvl="1" indent="-342900">
              <a:buFont typeface="Arial" panose="020B0604020202020204" pitchFamily="34" charset="0"/>
              <a:buChar char="•"/>
            </a:pPr>
            <a:r>
              <a:rPr lang="en-US" sz="2400" b="1" dirty="0" smtClean="0">
                <a:solidFill>
                  <a:srgbClr val="0070C0"/>
                </a:solidFill>
              </a:rPr>
              <a:t>Types of Clouds</a:t>
            </a:r>
          </a:p>
          <a:p>
            <a:pPr lvl="1"/>
            <a:r>
              <a:rPr lang="en-US" sz="2400" dirty="0" smtClean="0"/>
              <a:t>Private Cloud: Single-tenant environments with stronger security and control (retained) for regulated industries and critical data. </a:t>
            </a:r>
          </a:p>
          <a:p>
            <a:pPr lvl="1"/>
            <a:r>
              <a:rPr lang="en-US" sz="2400" dirty="0" smtClean="0"/>
              <a:t>Public Cloud: Multiple-tenant virtualized services utilizing the same pool of servers across a public network (distributed).</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048672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342900" lvl="1" indent="-342900">
              <a:buFont typeface="Arial" panose="020B0604020202020204" pitchFamily="34" charset="0"/>
              <a:buChar char="•"/>
            </a:pPr>
            <a:r>
              <a:rPr lang="en-US" sz="2400" b="1" dirty="0" smtClean="0">
                <a:solidFill>
                  <a:srgbClr val="0070C0"/>
                </a:solidFill>
              </a:rPr>
              <a:t>Cloud Infrastructure</a:t>
            </a:r>
          </a:p>
          <a:p>
            <a:pPr lvl="1"/>
            <a:r>
              <a:rPr lang="en-US" sz="2400" dirty="0" smtClean="0"/>
              <a:t>Provided on demand for storage virtualization, network virtualization, and hardware virtualization.</a:t>
            </a:r>
          </a:p>
          <a:p>
            <a:pPr marL="457200" lvl="1" indent="0">
              <a:buNone/>
            </a:pPr>
            <a:r>
              <a:rPr lang="en-US" sz="2400" dirty="0" smtClean="0"/>
              <a:t>Software or virtualization layer creates virtual machines (VMs) where the CPU, RAM, HD, NIC, and other components behave as hardware, but are created with software.</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8785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a:xfrm>
            <a:off x="838200" y="1600200"/>
            <a:ext cx="7848600" cy="4525963"/>
          </a:xfrm>
        </p:spPr>
        <p:txBody>
          <a:bodyPr>
            <a:normAutofit/>
          </a:bodyPr>
          <a:lstStyle/>
          <a:p>
            <a:r>
              <a:rPr lang="en-US" dirty="0" smtClean="0"/>
              <a:t>Information Management</a:t>
            </a:r>
          </a:p>
          <a:p>
            <a:pPr lvl="1"/>
            <a:r>
              <a:rPr lang="en-US" dirty="0" smtClean="0"/>
              <a:t>The </a:t>
            </a:r>
            <a:r>
              <a:rPr lang="en-US" dirty="0"/>
              <a:t>use of IT tools and </a:t>
            </a:r>
            <a:r>
              <a:rPr lang="en-US" dirty="0" smtClean="0"/>
              <a:t>methods to </a:t>
            </a:r>
            <a:r>
              <a:rPr lang="en-US" dirty="0"/>
              <a:t>collect, process, </a:t>
            </a:r>
            <a:r>
              <a:rPr lang="en-US" dirty="0" smtClean="0"/>
              <a:t>consolidate, store</a:t>
            </a:r>
            <a:r>
              <a:rPr lang="en-US" dirty="0"/>
              <a:t>, and </a:t>
            </a:r>
            <a:r>
              <a:rPr lang="en-US" dirty="0" smtClean="0"/>
              <a:t>secure data </a:t>
            </a:r>
            <a:r>
              <a:rPr lang="en-US" dirty="0"/>
              <a:t>from sources that </a:t>
            </a:r>
            <a:r>
              <a:rPr lang="en-US" dirty="0" smtClean="0"/>
              <a:t>are often </a:t>
            </a:r>
            <a:r>
              <a:rPr lang="en-US" dirty="0"/>
              <a:t>fragmented </a:t>
            </a:r>
            <a:r>
              <a:rPr lang="en-US" dirty="0" smtClean="0"/>
              <a:t>and inconsistent.</a:t>
            </a:r>
          </a:p>
          <a:p>
            <a:pPr lvl="1"/>
            <a:r>
              <a:rPr lang="en-US" dirty="0" smtClean="0"/>
              <a:t>Why </a:t>
            </a:r>
            <a:r>
              <a:rPr lang="en-US" dirty="0"/>
              <a:t>a continuous plan is needed to guide, control, and </a:t>
            </a:r>
            <a:r>
              <a:rPr lang="en-US" dirty="0" smtClean="0"/>
              <a:t>govern IT growth.</a:t>
            </a:r>
          </a:p>
          <a:p>
            <a:pPr lvl="1"/>
            <a:r>
              <a:rPr lang="en-US" dirty="0"/>
              <a:t>Information management is critical to data security and compliance with </a:t>
            </a:r>
            <a:r>
              <a:rPr lang="en-US" dirty="0" smtClean="0"/>
              <a:t>continually evolving </a:t>
            </a:r>
            <a:r>
              <a:rPr lang="en-US" dirty="0"/>
              <a:t>regulatory requirements, such as the Sarbanes-Oxley Act, Basel </a:t>
            </a:r>
            <a:r>
              <a:rPr lang="en-US" dirty="0" smtClean="0"/>
              <a:t>III, the </a:t>
            </a:r>
            <a:r>
              <a:rPr lang="en-US" dirty="0"/>
              <a:t>Computer Fraud and Abuse Act (CFAA), the USA PATRIOT Act, and </a:t>
            </a:r>
            <a:r>
              <a:rPr lang="en-US" dirty="0" smtClean="0"/>
              <a:t>the Health </a:t>
            </a:r>
            <a:r>
              <a:rPr lang="en-US" dirty="0"/>
              <a:t>Insurance Portability and Accountability Act (HIPAA).</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002551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342900" lvl="1" indent="-342900">
              <a:buFont typeface="Arial" panose="020B0604020202020204" pitchFamily="34" charset="0"/>
              <a:buChar char="•"/>
            </a:pPr>
            <a:r>
              <a:rPr lang="en-US" sz="2400" b="1" dirty="0" smtClean="0">
                <a:solidFill>
                  <a:srgbClr val="0070C0"/>
                </a:solidFill>
              </a:rPr>
              <a:t>Virtualization</a:t>
            </a:r>
          </a:p>
          <a:p>
            <a:pPr lvl="1"/>
            <a:r>
              <a:rPr lang="en-US" sz="2400" dirty="0" smtClean="0"/>
              <a:t>Created by a software layer (virtualization layer) containing its own operating system and applications as a physical computer.</a:t>
            </a:r>
          </a:p>
        </p:txBody>
      </p:sp>
      <p:sp>
        <p:nvSpPr>
          <p:cNvPr id="7" name="Text Placeholder 6"/>
          <p:cNvSpPr>
            <a:spLocks noGrp="1"/>
          </p:cNvSpPr>
          <p:nvPr>
            <p:ph type="body" sz="quarter" idx="13"/>
          </p:nvPr>
        </p:nvSpPr>
        <p:spPr/>
        <p:txBody>
          <a:bodyPr/>
          <a:lstStyle/>
          <a:p>
            <a:r>
              <a:rPr lang="en-US" dirty="0"/>
              <a:t>Chapter 2</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293918"/>
            <a:ext cx="2814637" cy="2967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Line Callout 1 1"/>
          <p:cNvSpPr/>
          <p:nvPr/>
        </p:nvSpPr>
        <p:spPr>
          <a:xfrm>
            <a:off x="750481" y="4563230"/>
            <a:ext cx="1600200" cy="1143000"/>
          </a:xfrm>
          <a:prstGeom prst="borderCallout1">
            <a:avLst>
              <a:gd name="adj1" fmla="val 25113"/>
              <a:gd name="adj2" fmla="val 110499"/>
              <a:gd name="adj3" fmla="val 26136"/>
              <a:gd name="adj4" fmla="val 184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Infrastructure</a:t>
            </a:r>
          </a:p>
          <a:p>
            <a:pPr algn="ctr"/>
            <a:r>
              <a:rPr lang="en-US" dirty="0" smtClean="0"/>
              <a:t>As a Service</a:t>
            </a:r>
            <a:endParaRPr lang="en-US" dirty="0"/>
          </a:p>
        </p:txBody>
      </p:sp>
      <p:sp>
        <p:nvSpPr>
          <p:cNvPr id="8" name="Line Callout 1 7"/>
          <p:cNvSpPr/>
          <p:nvPr/>
        </p:nvSpPr>
        <p:spPr>
          <a:xfrm>
            <a:off x="7315200" y="3451403"/>
            <a:ext cx="1600200" cy="1143000"/>
          </a:xfrm>
          <a:prstGeom prst="borderCallout1">
            <a:avLst>
              <a:gd name="adj1" fmla="val 45748"/>
              <a:gd name="adj2" fmla="val -72166"/>
              <a:gd name="adj3" fmla="val 44952"/>
              <a:gd name="adj4" fmla="val -114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Platform </a:t>
            </a:r>
          </a:p>
          <a:p>
            <a:pPr algn="ctr"/>
            <a:r>
              <a:rPr lang="en-US" dirty="0" smtClean="0"/>
              <a:t>As a Service</a:t>
            </a:r>
            <a:endParaRPr lang="en-US" dirty="0"/>
          </a:p>
        </p:txBody>
      </p:sp>
      <p:sp>
        <p:nvSpPr>
          <p:cNvPr id="9" name="Line Callout 1 8"/>
          <p:cNvSpPr/>
          <p:nvPr/>
        </p:nvSpPr>
        <p:spPr>
          <a:xfrm>
            <a:off x="750481" y="3063125"/>
            <a:ext cx="1600200" cy="1143000"/>
          </a:xfrm>
          <a:prstGeom prst="borderCallout1">
            <a:avLst>
              <a:gd name="adj1" fmla="val 52872"/>
              <a:gd name="adj2" fmla="val 104669"/>
              <a:gd name="adj3" fmla="val 52077"/>
              <a:gd name="adj4" fmla="val 201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Software</a:t>
            </a:r>
          </a:p>
          <a:p>
            <a:pPr algn="ctr"/>
            <a:r>
              <a:rPr lang="en-US" dirty="0" smtClean="0"/>
              <a:t>As a Service</a:t>
            </a:r>
            <a:endParaRPr lang="en-US" dirty="0"/>
          </a:p>
        </p:txBody>
      </p:sp>
      <p:sp>
        <p:nvSpPr>
          <p:cNvPr id="10" name="TextBox 9"/>
          <p:cNvSpPr txBox="1"/>
          <p:nvPr/>
        </p:nvSpPr>
        <p:spPr>
          <a:xfrm>
            <a:off x="1752600" y="6261333"/>
            <a:ext cx="6934200" cy="307777"/>
          </a:xfrm>
          <a:prstGeom prst="rect">
            <a:avLst/>
          </a:prstGeom>
          <a:noFill/>
        </p:spPr>
        <p:txBody>
          <a:bodyPr wrap="square" rtlCol="0">
            <a:spAutoFit/>
          </a:bodyPr>
          <a:lstStyle/>
          <a:p>
            <a:r>
              <a:rPr lang="en-US" sz="1400" b="1" dirty="0"/>
              <a:t>Figure </a:t>
            </a:r>
            <a:r>
              <a:rPr lang="en-US" sz="1400" b="1" dirty="0" smtClean="0"/>
              <a:t>2.17 </a:t>
            </a:r>
            <a:r>
              <a:rPr lang="en-US" sz="1400" dirty="0" smtClean="0"/>
              <a:t>Virtual machines running on a simple computer hardware layer.</a:t>
            </a:r>
            <a:endParaRPr lang="en-US" sz="1400" dirty="0"/>
          </a:p>
        </p:txBody>
      </p:sp>
    </p:spTree>
    <p:extLst>
      <p:ext uri="{BB962C8B-B14F-4D97-AF65-F5344CB8AC3E}">
        <p14:creationId xmlns:p14="http://schemas.microsoft.com/office/powerpoint/2010/main" val="1862966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a:bodyPr>
          <a:lstStyle/>
          <a:p>
            <a:pPr marL="342900" lvl="1" indent="-342900">
              <a:buFont typeface="Arial" panose="020B0604020202020204" pitchFamily="34" charset="0"/>
              <a:buChar char="•"/>
            </a:pPr>
            <a:r>
              <a:rPr lang="en-US" sz="2400" b="1" dirty="0" smtClean="0">
                <a:solidFill>
                  <a:srgbClr val="0070C0"/>
                </a:solidFill>
              </a:rPr>
              <a:t>Characteristics &amp; Benefits</a:t>
            </a:r>
          </a:p>
          <a:p>
            <a:pPr lvl="1"/>
            <a:r>
              <a:rPr lang="en-US" sz="2400" dirty="0" smtClean="0"/>
              <a:t>Memory-intensive</a:t>
            </a:r>
          </a:p>
          <a:p>
            <a:pPr lvl="2"/>
            <a:r>
              <a:rPr lang="en-US" sz="2400" dirty="0" smtClean="0"/>
              <a:t>Huge amounts of RAM due to massive processing requirements</a:t>
            </a:r>
          </a:p>
          <a:p>
            <a:pPr lvl="1"/>
            <a:r>
              <a:rPr lang="en-US" sz="2400" dirty="0" smtClean="0"/>
              <a:t>Energy-efficient</a:t>
            </a:r>
          </a:p>
          <a:p>
            <a:pPr lvl="2"/>
            <a:r>
              <a:rPr lang="en-US" sz="2400" dirty="0" smtClean="0"/>
              <a:t>Up to 95% reduction in energy use per server through less physical hardware</a:t>
            </a:r>
          </a:p>
          <a:p>
            <a:pPr lvl="1"/>
            <a:r>
              <a:rPr lang="en-US" sz="2400" dirty="0" smtClean="0"/>
              <a:t>Scalability and load balancing</a:t>
            </a:r>
          </a:p>
          <a:p>
            <a:pPr lvl="2"/>
            <a:r>
              <a:rPr lang="en-US" sz="2400" dirty="0" smtClean="0"/>
              <a:t>Handles dynamic demand requests like during the Super Bowl or World Series</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3171990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Data Centers, Cloud Computing, and Virtualization</a:t>
            </a:r>
          </a:p>
        </p:txBody>
      </p:sp>
      <p:sp>
        <p:nvSpPr>
          <p:cNvPr id="6" name="Content Placeholder 5"/>
          <p:cNvSpPr>
            <a:spLocks noGrp="1"/>
          </p:cNvSpPr>
          <p:nvPr>
            <p:ph idx="1"/>
          </p:nvPr>
        </p:nvSpPr>
        <p:spPr/>
        <p:txBody>
          <a:bodyPr>
            <a:normAutofit fontScale="77500" lnSpcReduction="20000"/>
          </a:bodyPr>
          <a:lstStyle/>
          <a:p>
            <a:pPr marL="457200" indent="-457200">
              <a:buClr>
                <a:srgbClr val="5A8B25"/>
              </a:buClr>
              <a:buFont typeface="+mj-lt"/>
              <a:buAutoNum type="arabicPeriod"/>
            </a:pPr>
            <a:r>
              <a:rPr lang="en-US" b="0" dirty="0" smtClean="0"/>
              <a:t>What </a:t>
            </a:r>
            <a:r>
              <a:rPr lang="en-US" b="0" dirty="0"/>
              <a:t>is a data center?</a:t>
            </a:r>
          </a:p>
          <a:p>
            <a:pPr marL="457200" indent="-457200">
              <a:buClr>
                <a:srgbClr val="5A8B25"/>
              </a:buClr>
              <a:buFont typeface="+mj-lt"/>
              <a:buAutoNum type="arabicPeriod"/>
            </a:pPr>
            <a:r>
              <a:rPr lang="en-US" b="0" dirty="0" smtClean="0"/>
              <a:t>Describe </a:t>
            </a:r>
            <a:r>
              <a:rPr lang="en-US" b="0" dirty="0"/>
              <a:t>cloud computing.</a:t>
            </a:r>
          </a:p>
          <a:p>
            <a:pPr marL="457200" indent="-457200">
              <a:buClr>
                <a:srgbClr val="5A8B25"/>
              </a:buClr>
              <a:buFont typeface="+mj-lt"/>
              <a:buAutoNum type="arabicPeriod"/>
            </a:pPr>
            <a:r>
              <a:rPr lang="en-US" b="0" dirty="0" smtClean="0"/>
              <a:t>What </a:t>
            </a:r>
            <a:r>
              <a:rPr lang="en-US" b="0" dirty="0"/>
              <a:t>is the difference between data centers and cloud computing?</a:t>
            </a:r>
          </a:p>
          <a:p>
            <a:pPr marL="457200" indent="-457200">
              <a:buClr>
                <a:srgbClr val="5A8B25"/>
              </a:buClr>
              <a:buFont typeface="+mj-lt"/>
              <a:buAutoNum type="arabicPeriod"/>
            </a:pPr>
            <a:r>
              <a:rPr lang="en-US" b="0" dirty="0" smtClean="0"/>
              <a:t>What </a:t>
            </a:r>
            <a:r>
              <a:rPr lang="en-US" b="0" dirty="0"/>
              <a:t>are the </a:t>
            </a:r>
            <a:r>
              <a:rPr lang="en-US" b="0" dirty="0" smtClean="0"/>
              <a:t>benefits </a:t>
            </a:r>
            <a:r>
              <a:rPr lang="en-US" b="0" dirty="0"/>
              <a:t>of cloud computing?</a:t>
            </a:r>
          </a:p>
          <a:p>
            <a:pPr marL="457200" indent="-457200">
              <a:buClr>
                <a:srgbClr val="5A8B25"/>
              </a:buClr>
              <a:buFont typeface="+mj-lt"/>
              <a:buAutoNum type="arabicPeriod"/>
            </a:pPr>
            <a:r>
              <a:rPr lang="en-US" b="0" dirty="0" smtClean="0"/>
              <a:t>How </a:t>
            </a:r>
            <a:r>
              <a:rPr lang="en-US" b="0" dirty="0"/>
              <a:t>can cloud computing solve the problems of managing </a:t>
            </a:r>
            <a:r>
              <a:rPr lang="en-US" b="0" dirty="0" smtClean="0"/>
              <a:t>software licenses</a:t>
            </a:r>
            <a:r>
              <a:rPr lang="en-US" b="0" dirty="0"/>
              <a:t>?</a:t>
            </a:r>
          </a:p>
          <a:p>
            <a:pPr marL="457200" indent="-457200">
              <a:buClr>
                <a:srgbClr val="5A8B25"/>
              </a:buClr>
              <a:buFont typeface="+mj-lt"/>
              <a:buAutoNum type="arabicPeriod"/>
            </a:pPr>
            <a:r>
              <a:rPr lang="en-US" b="0" dirty="0" smtClean="0"/>
              <a:t>What </a:t>
            </a:r>
            <a:r>
              <a:rPr lang="en-US" b="0" dirty="0"/>
              <a:t>is an SLA? Why are SLAs important?</a:t>
            </a:r>
          </a:p>
          <a:p>
            <a:pPr marL="457200" indent="-457200">
              <a:buClr>
                <a:srgbClr val="5A8B25"/>
              </a:buClr>
              <a:buFont typeface="+mj-lt"/>
              <a:buAutoNum type="arabicPeriod"/>
            </a:pPr>
            <a:r>
              <a:rPr lang="en-US" b="0" dirty="0" smtClean="0"/>
              <a:t>What </a:t>
            </a:r>
            <a:r>
              <a:rPr lang="en-US" b="0" dirty="0"/>
              <a:t>factors should be considered when selecting a cloud vendor </a:t>
            </a:r>
            <a:r>
              <a:rPr lang="en-US" b="0" dirty="0" smtClean="0"/>
              <a:t>or </a:t>
            </a:r>
            <a:r>
              <a:rPr lang="en-US" b="0" dirty="0" smtClean="0"/>
              <a:t>provider?</a:t>
            </a:r>
          </a:p>
          <a:p>
            <a:pPr marL="457200" indent="-457200">
              <a:buClr>
                <a:srgbClr val="5A8B25"/>
              </a:buClr>
              <a:buFont typeface="+mj-lt"/>
              <a:buAutoNum type="arabicPeriod"/>
            </a:pPr>
            <a:r>
              <a:rPr lang="en-US" b="0" dirty="0" smtClean="0"/>
              <a:t>When </a:t>
            </a:r>
            <a:r>
              <a:rPr lang="en-US" b="0" dirty="0"/>
              <a:t>are private clouds used instead of public clouds?</a:t>
            </a:r>
          </a:p>
          <a:p>
            <a:pPr marL="457200" indent="-457200">
              <a:buClr>
                <a:srgbClr val="5A8B25"/>
              </a:buClr>
              <a:buFont typeface="+mj-lt"/>
              <a:buAutoNum type="arabicPeriod"/>
            </a:pPr>
            <a:r>
              <a:rPr lang="en-US" b="0" dirty="0" smtClean="0"/>
              <a:t>Explain </a:t>
            </a:r>
            <a:r>
              <a:rPr lang="en-US" b="0" dirty="0"/>
              <a:t>three issues that need to be addressed when moving </a:t>
            </a:r>
            <a:r>
              <a:rPr lang="en-US" b="0" dirty="0" smtClean="0"/>
              <a:t>to cloud computing </a:t>
            </a:r>
            <a:r>
              <a:rPr lang="en-US" b="0" dirty="0"/>
              <a:t>or services.</a:t>
            </a:r>
          </a:p>
          <a:p>
            <a:pPr marL="457200" indent="-457200">
              <a:buClr>
                <a:srgbClr val="5A8B25"/>
              </a:buClr>
              <a:buFont typeface="+mj-lt"/>
              <a:buAutoNum type="arabicPeriod"/>
            </a:pPr>
            <a:r>
              <a:rPr lang="en-US" b="0" dirty="0" smtClean="0"/>
              <a:t>How </a:t>
            </a:r>
            <a:r>
              <a:rPr lang="en-US" b="0" dirty="0"/>
              <a:t>does a virtual machine (VM) function?</a:t>
            </a:r>
          </a:p>
          <a:p>
            <a:pPr marL="457200" indent="-457200">
              <a:buClr>
                <a:srgbClr val="5A8B25"/>
              </a:buClr>
              <a:buFont typeface="+mj-lt"/>
              <a:buAutoNum type="arabicPeriod"/>
            </a:pPr>
            <a:r>
              <a:rPr lang="en-US" b="0" dirty="0" smtClean="0"/>
              <a:t>Explain </a:t>
            </a:r>
            <a:r>
              <a:rPr lang="en-US" b="0" dirty="0"/>
              <a:t>virtualization.</a:t>
            </a:r>
          </a:p>
          <a:p>
            <a:pPr marL="457200" indent="-457200">
              <a:buClr>
                <a:srgbClr val="5A8B25"/>
              </a:buClr>
              <a:buFont typeface="+mj-lt"/>
              <a:buAutoNum type="arabicPeriod"/>
            </a:pPr>
            <a:r>
              <a:rPr lang="en-US" b="0" dirty="0" smtClean="0"/>
              <a:t>What </a:t>
            </a:r>
            <a:r>
              <a:rPr lang="en-US" b="0" dirty="0"/>
              <a:t>are the characteristics and </a:t>
            </a:r>
            <a:r>
              <a:rPr lang="en-US" b="0" dirty="0" smtClean="0"/>
              <a:t>benefits </a:t>
            </a:r>
            <a:r>
              <a:rPr lang="en-US" b="0" dirty="0"/>
              <a:t>of virtualization?</a:t>
            </a:r>
          </a:p>
          <a:p>
            <a:pPr marL="457200" indent="-457200">
              <a:buClr>
                <a:srgbClr val="5A8B25"/>
              </a:buClr>
              <a:buFont typeface="+mj-lt"/>
              <a:buAutoNum type="arabicPeriod"/>
            </a:pPr>
            <a:r>
              <a:rPr lang="en-US" b="0" dirty="0" smtClean="0"/>
              <a:t>When </a:t>
            </a:r>
            <a:r>
              <a:rPr lang="en-US" b="0" dirty="0"/>
              <a:t>is load balancing important?</a:t>
            </a:r>
            <a:endParaRPr lang="en-US" b="0"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42122176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1629785986"/>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862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Cloud Services Add Agility</a:t>
            </a:r>
          </a:p>
        </p:txBody>
      </p:sp>
      <p:sp>
        <p:nvSpPr>
          <p:cNvPr id="6" name="Content Placeholder 5"/>
          <p:cNvSpPr>
            <a:spLocks noGrp="1"/>
          </p:cNvSpPr>
          <p:nvPr>
            <p:ph idx="1"/>
          </p:nvPr>
        </p:nvSpPr>
        <p:spPr/>
        <p:txBody>
          <a:bodyPr>
            <a:normAutofit/>
          </a:bodyPr>
          <a:lstStyle/>
          <a:p>
            <a:r>
              <a:rPr lang="en-US" dirty="0" smtClean="0"/>
              <a:t>Software as a Service (SaaS)</a:t>
            </a:r>
          </a:p>
          <a:p>
            <a:pPr lvl="1"/>
            <a:r>
              <a:rPr lang="en-US" dirty="0" smtClean="0"/>
              <a:t>End-user apps, like SalesForce</a:t>
            </a:r>
          </a:p>
          <a:p>
            <a:r>
              <a:rPr lang="en-US" dirty="0" smtClean="0"/>
              <a:t>Platform as a Service (PaaS)</a:t>
            </a:r>
          </a:p>
          <a:p>
            <a:pPr lvl="1"/>
            <a:r>
              <a:rPr lang="en-US" dirty="0" smtClean="0"/>
              <a:t>Tools and services making coding and deployment faster and more efficient, like Google App Engine</a:t>
            </a:r>
          </a:p>
          <a:p>
            <a:r>
              <a:rPr lang="en-US" dirty="0" smtClean="0"/>
              <a:t>Infrastructure </a:t>
            </a:r>
            <a:r>
              <a:rPr lang="en-US" dirty="0"/>
              <a:t>as a Service </a:t>
            </a:r>
            <a:r>
              <a:rPr lang="en-US" dirty="0" smtClean="0"/>
              <a:t>(IaaS</a:t>
            </a:r>
            <a:r>
              <a:rPr lang="en-US" dirty="0"/>
              <a:t>)</a:t>
            </a:r>
          </a:p>
          <a:p>
            <a:pPr lvl="1"/>
            <a:r>
              <a:rPr lang="en-US" dirty="0" smtClean="0"/>
              <a:t>Hardware and software that power computing resources, like EC2 &amp; S3 (Amazon Web Services)</a:t>
            </a:r>
          </a:p>
          <a:p>
            <a:r>
              <a:rPr lang="en-US" dirty="0" smtClean="0"/>
              <a:t>Data </a:t>
            </a:r>
            <a:r>
              <a:rPr lang="en-US" dirty="0"/>
              <a:t>as a Service </a:t>
            </a:r>
            <a:r>
              <a:rPr lang="en-US" dirty="0" smtClean="0"/>
              <a:t>(DaaS</a:t>
            </a:r>
            <a:r>
              <a:rPr lang="en-US" dirty="0"/>
              <a:t>)</a:t>
            </a:r>
          </a:p>
          <a:p>
            <a:pPr lvl="1"/>
            <a:r>
              <a:rPr lang="en-US" dirty="0" smtClean="0"/>
              <a:t>Data shared among clouds, systems, apps, regardless the data source or storage location.</a:t>
            </a:r>
            <a:endParaRPr lang="en-US" dirty="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5588712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Cloud Services Add Agility</a:t>
            </a:r>
          </a:p>
        </p:txBody>
      </p:sp>
      <p:sp>
        <p:nvSpPr>
          <p:cNvPr id="6" name="Content Placeholder 5"/>
          <p:cNvSpPr>
            <a:spLocks noGrp="1"/>
          </p:cNvSpPr>
          <p:nvPr>
            <p:ph idx="1"/>
          </p:nvPr>
        </p:nvSpPr>
        <p:spPr/>
        <p:txBody>
          <a:bodyPr>
            <a:normAutofit/>
          </a:bodyPr>
          <a:lstStyle/>
          <a:p>
            <a:r>
              <a:rPr lang="en-US" dirty="0" smtClean="0"/>
              <a:t>Data </a:t>
            </a:r>
            <a:r>
              <a:rPr lang="en-US" dirty="0"/>
              <a:t>as a Service </a:t>
            </a:r>
            <a:r>
              <a:rPr lang="en-US" dirty="0" smtClean="0"/>
              <a:t>(DaaS)</a:t>
            </a:r>
          </a:p>
          <a:p>
            <a:pPr lvl="1"/>
            <a:r>
              <a:rPr lang="en-US" dirty="0" smtClean="0"/>
              <a:t>Easier for data architects to select data from different pools, filter out sensitive data, and make the remaining data available on-demand.</a:t>
            </a:r>
          </a:p>
          <a:p>
            <a:pPr lvl="1"/>
            <a:r>
              <a:rPr lang="en-US" dirty="0" smtClean="0"/>
              <a:t>Eliminates risks and burdens of data management to a third-party cloud provider.</a:t>
            </a:r>
            <a:endParaRPr lang="en-US" dirty="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9707099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Cloud Services Add Agility</a:t>
            </a:r>
          </a:p>
        </p:txBody>
      </p:sp>
      <p:sp>
        <p:nvSpPr>
          <p:cNvPr id="6" name="Content Placeholder 5"/>
          <p:cNvSpPr>
            <a:spLocks noGrp="1"/>
          </p:cNvSpPr>
          <p:nvPr>
            <p:ph idx="1"/>
          </p:nvPr>
        </p:nvSpPr>
        <p:spPr/>
        <p:txBody>
          <a:bodyPr>
            <a:normAutofit/>
          </a:bodyPr>
          <a:lstStyle/>
          <a:p>
            <a:r>
              <a:rPr lang="en-US" dirty="0" smtClean="0"/>
              <a:t>Cloudy Weather Ahead?</a:t>
            </a:r>
          </a:p>
          <a:p>
            <a:pPr lvl="1"/>
            <a:r>
              <a:rPr lang="en-US" dirty="0" smtClean="0"/>
              <a:t>Various at-a-service models (such as CRM and HR management) are still responsible for regulatory compliance.</a:t>
            </a:r>
          </a:p>
          <a:p>
            <a:pPr lvl="1"/>
            <a:r>
              <a:rPr lang="en-US" dirty="0" smtClean="0"/>
              <a:t>Legal departments become involved due to high stakes around legal and compliance issues.</a:t>
            </a:r>
          </a:p>
          <a:p>
            <a:pPr lvl="1"/>
            <a:r>
              <a:rPr lang="en-US" dirty="0" smtClean="0"/>
              <a:t>Cut costs, flexibility, and improved responsiveness require IT, legal, and senior management oversight.</a:t>
            </a:r>
            <a:endParaRPr lang="en-US" dirty="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3646467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Cloud Services Add Agility</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is SaaS?</a:t>
            </a:r>
          </a:p>
          <a:p>
            <a:pPr marL="457200" indent="-457200">
              <a:buClr>
                <a:srgbClr val="5A8B25"/>
              </a:buClr>
              <a:buFont typeface="+mj-lt"/>
              <a:buAutoNum type="arabicPeriod"/>
            </a:pPr>
            <a:r>
              <a:rPr lang="en-US" b="0" dirty="0" smtClean="0"/>
              <a:t>Describe </a:t>
            </a:r>
            <a:r>
              <a:rPr lang="en-US" b="0" dirty="0"/>
              <a:t>the cloud computing stack.</a:t>
            </a:r>
          </a:p>
          <a:p>
            <a:pPr marL="457200" indent="-457200">
              <a:buClr>
                <a:srgbClr val="5A8B25"/>
              </a:buClr>
              <a:buFont typeface="+mj-lt"/>
              <a:buAutoNum type="arabicPeriod"/>
            </a:pPr>
            <a:r>
              <a:rPr lang="en-US" b="0" dirty="0" smtClean="0"/>
              <a:t>What </a:t>
            </a:r>
            <a:r>
              <a:rPr lang="en-US" b="0" dirty="0"/>
              <a:t>is PaaS?</a:t>
            </a:r>
          </a:p>
          <a:p>
            <a:pPr marL="457200" indent="-457200">
              <a:buClr>
                <a:srgbClr val="5A8B25"/>
              </a:buClr>
              <a:buFont typeface="+mj-lt"/>
              <a:buAutoNum type="arabicPeriod"/>
            </a:pPr>
            <a:r>
              <a:rPr lang="en-US" b="0" dirty="0" smtClean="0"/>
              <a:t>What </a:t>
            </a:r>
            <a:r>
              <a:rPr lang="en-US" b="0" dirty="0"/>
              <a:t>is IaaS?</a:t>
            </a:r>
          </a:p>
          <a:p>
            <a:pPr marL="457200" indent="-457200">
              <a:buClr>
                <a:srgbClr val="5A8B25"/>
              </a:buClr>
              <a:buFont typeface="+mj-lt"/>
              <a:buAutoNum type="arabicPeriod"/>
            </a:pPr>
            <a:r>
              <a:rPr lang="en-US" b="0" dirty="0" smtClean="0"/>
              <a:t>Why </a:t>
            </a:r>
            <a:r>
              <a:rPr lang="en-US" b="0" dirty="0"/>
              <a:t>is DaaS growing in popularity?</a:t>
            </a:r>
          </a:p>
          <a:p>
            <a:pPr marL="457200" indent="-457200">
              <a:buClr>
                <a:srgbClr val="5A8B25"/>
              </a:buClr>
              <a:buFont typeface="+mj-lt"/>
              <a:buAutoNum type="arabicPeriod"/>
            </a:pPr>
            <a:r>
              <a:rPr lang="en-US" b="0" dirty="0" smtClean="0"/>
              <a:t>How </a:t>
            </a:r>
            <a:r>
              <a:rPr lang="en-US" b="0" dirty="0"/>
              <a:t>might companies risk violating regulation </a:t>
            </a:r>
            <a:r>
              <a:rPr lang="en-US" b="0" dirty="0" smtClean="0"/>
              <a:t>or compliance </a:t>
            </a:r>
            <a:r>
              <a:rPr lang="en-US" b="0" dirty="0"/>
              <a:t>requirements </a:t>
            </a:r>
            <a:r>
              <a:rPr lang="en-US" b="0" dirty="0" smtClean="0"/>
              <a:t>with cloud </a:t>
            </a:r>
            <a:r>
              <a:rPr lang="en-US" b="0" dirty="0"/>
              <a:t>services?</a:t>
            </a:r>
            <a:endParaRPr lang="en-US" b="0"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237156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p:txBody>
          <a:bodyPr>
            <a:normAutofit/>
          </a:bodyPr>
          <a:lstStyle/>
          <a:p>
            <a:r>
              <a:rPr lang="en-US" dirty="0" smtClean="0"/>
              <a:t>Data Silos</a:t>
            </a:r>
          </a:p>
          <a:p>
            <a:pPr lvl="1"/>
            <a:r>
              <a:rPr lang="en-US" dirty="0" smtClean="0"/>
              <a:t>Stand alone data stores not accessible </a:t>
            </a:r>
            <a:r>
              <a:rPr lang="en-US" dirty="0"/>
              <a:t>by other </a:t>
            </a:r>
            <a:r>
              <a:rPr lang="en-US" dirty="0" smtClean="0"/>
              <a:t>information systems that </a:t>
            </a:r>
            <a:r>
              <a:rPr lang="en-US" dirty="0"/>
              <a:t>need </a:t>
            </a:r>
            <a:r>
              <a:rPr lang="en-US" dirty="0" smtClean="0"/>
              <a:t>data, cannon consistently be updated.</a:t>
            </a:r>
          </a:p>
          <a:p>
            <a:pPr lvl="1"/>
            <a:r>
              <a:rPr lang="en-US" dirty="0" smtClean="0"/>
              <a:t>Exist from a lack of IT architecture, only support single functions, and do not support cross-functional needs.</a:t>
            </a: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5644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p:txBody>
          <a:bodyPr>
            <a:normAutofit/>
          </a:bodyPr>
          <a:lstStyle/>
          <a:p>
            <a:r>
              <a:rPr lang="en-US" dirty="0" smtClean="0"/>
              <a:t>Key Performance Indicators (KPIs)</a:t>
            </a:r>
          </a:p>
          <a:p>
            <a:pPr lvl="1"/>
            <a:r>
              <a:rPr lang="en-US" dirty="0"/>
              <a:t>These measures </a:t>
            </a:r>
            <a:r>
              <a:rPr lang="en-US" dirty="0" smtClean="0"/>
              <a:t>demonstrate </a:t>
            </a:r>
            <a:r>
              <a:rPr lang="en-US" dirty="0"/>
              <a:t>the </a:t>
            </a:r>
            <a:r>
              <a:rPr lang="en-US" dirty="0" smtClean="0"/>
              <a:t>effectiveness of </a:t>
            </a:r>
            <a:r>
              <a:rPr lang="en-US" dirty="0"/>
              <a:t>a business process at achieving organizational </a:t>
            </a:r>
            <a:r>
              <a:rPr lang="en-US" dirty="0" smtClean="0"/>
              <a:t>goals.</a:t>
            </a:r>
          </a:p>
          <a:p>
            <a:pPr lvl="1"/>
            <a:r>
              <a:rPr lang="en-US" dirty="0" smtClean="0"/>
              <a:t>Present </a:t>
            </a:r>
            <a:r>
              <a:rPr lang="en-US" dirty="0"/>
              <a:t>data </a:t>
            </a:r>
            <a:r>
              <a:rPr lang="en-US" dirty="0" smtClean="0"/>
              <a:t>in easy-to-comprehend and comparison-ready </a:t>
            </a:r>
            <a:r>
              <a:rPr lang="en-US" dirty="0"/>
              <a:t>formats</a:t>
            </a:r>
            <a:r>
              <a:rPr lang="en-US" dirty="0" smtClean="0"/>
              <a:t>.</a:t>
            </a:r>
          </a:p>
          <a:p>
            <a:pPr lvl="1"/>
            <a:endParaRPr lang="en-US" dirty="0"/>
          </a:p>
          <a:p>
            <a:pPr marL="0" indent="0">
              <a:buNone/>
            </a:pPr>
            <a:r>
              <a:rPr lang="en-US" dirty="0"/>
              <a:t>KPI examples: </a:t>
            </a:r>
            <a:r>
              <a:rPr lang="en-US" b="0" dirty="0">
                <a:solidFill>
                  <a:schemeClr val="tx1"/>
                </a:solidFill>
              </a:rPr>
              <a:t>current ratio; accounts payable turnover; </a:t>
            </a:r>
            <a:r>
              <a:rPr lang="en-US" b="0" dirty="0" smtClean="0">
                <a:solidFill>
                  <a:schemeClr val="tx1"/>
                </a:solidFill>
              </a:rPr>
              <a:t>net </a:t>
            </a:r>
            <a:r>
              <a:rPr lang="en-US" b="0" dirty="0">
                <a:solidFill>
                  <a:schemeClr val="tx1"/>
                </a:solidFill>
              </a:rPr>
              <a:t>profit margin; new followers per week; cost per lead; order </a:t>
            </a:r>
            <a:r>
              <a:rPr lang="en-US" b="0" dirty="0" smtClean="0">
                <a:solidFill>
                  <a:schemeClr val="tx1"/>
                </a:solidFill>
              </a:rPr>
              <a:t>status.</a:t>
            </a:r>
            <a:endParaRPr lang="en-US" b="0" dirty="0">
              <a:solidFill>
                <a:schemeClr val="tx1"/>
              </a:solidFill>
            </a:endParaRPr>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483085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7" name="Text Placeholder 6"/>
          <p:cNvSpPr>
            <a:spLocks noGrp="1"/>
          </p:cNvSpPr>
          <p:nvPr>
            <p:ph type="body" sz="quarter" idx="13"/>
          </p:nvPr>
        </p:nvSpPr>
        <p:spPr/>
        <p:txBody>
          <a:bodyPr/>
          <a:lstStyle/>
          <a:p>
            <a:r>
              <a:rPr lang="en-US" dirty="0"/>
              <a:t>Chapter 2</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199"/>
            <a:ext cx="5257801" cy="3919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600200" y="5715000"/>
            <a:ext cx="6934200" cy="738664"/>
          </a:xfrm>
          <a:prstGeom prst="rect">
            <a:avLst/>
          </a:prstGeom>
          <a:noFill/>
        </p:spPr>
        <p:txBody>
          <a:bodyPr wrap="square" rtlCol="0">
            <a:spAutoFit/>
          </a:bodyPr>
          <a:lstStyle/>
          <a:p>
            <a:r>
              <a:rPr lang="en-US" sz="1400" b="1" dirty="0"/>
              <a:t>Figure </a:t>
            </a:r>
            <a:r>
              <a:rPr lang="en-US" sz="1400" b="1" dirty="0" smtClean="0"/>
              <a:t>2.4 </a:t>
            </a:r>
            <a:r>
              <a:rPr lang="en-US" sz="1400" dirty="0" smtClean="0"/>
              <a:t>Data </a:t>
            </a:r>
            <a:r>
              <a:rPr lang="en-US" sz="1400" dirty="0"/>
              <a:t>(</a:t>
            </a:r>
            <a:r>
              <a:rPr lang="en-US" sz="1400" dirty="0" smtClean="0"/>
              <a:t>or information</a:t>
            </a:r>
            <a:r>
              <a:rPr lang="en-US" sz="1400" dirty="0"/>
              <a:t>) silos are ISs </a:t>
            </a:r>
            <a:r>
              <a:rPr lang="en-US" sz="1400" dirty="0" smtClean="0"/>
              <a:t>that do </a:t>
            </a:r>
            <a:r>
              <a:rPr lang="en-US" sz="1400" dirty="0"/>
              <a:t>not have the capability to</a:t>
            </a:r>
          </a:p>
          <a:p>
            <a:r>
              <a:rPr lang="en-US" sz="1400" dirty="0"/>
              <a:t>exchange data with other </a:t>
            </a:r>
            <a:r>
              <a:rPr lang="en-US" sz="1400" dirty="0" smtClean="0"/>
              <a:t>ISs, making </a:t>
            </a:r>
            <a:r>
              <a:rPr lang="en-US" sz="1400" dirty="0"/>
              <a:t>timely </a:t>
            </a:r>
            <a:r>
              <a:rPr lang="en-US" sz="1400" dirty="0" smtClean="0"/>
              <a:t>coordination and </a:t>
            </a:r>
            <a:r>
              <a:rPr lang="en-US" sz="1400" dirty="0"/>
              <a:t>communication across</a:t>
            </a:r>
          </a:p>
          <a:p>
            <a:r>
              <a:rPr lang="en-US" sz="1400" dirty="0"/>
              <a:t>functions or </a:t>
            </a:r>
            <a:r>
              <a:rPr lang="en-US" sz="1400" dirty="0" smtClean="0"/>
              <a:t>departments difficult.</a:t>
            </a:r>
            <a:endParaRPr lang="en-US" sz="1400" dirty="0"/>
          </a:p>
        </p:txBody>
      </p:sp>
    </p:spTree>
    <p:extLst>
      <p:ext uri="{BB962C8B-B14F-4D97-AF65-F5344CB8AC3E}">
        <p14:creationId xmlns:p14="http://schemas.microsoft.com/office/powerpoint/2010/main" val="2817955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6" name="Content Placeholder 5"/>
          <p:cNvSpPr>
            <a:spLocks noGrp="1"/>
          </p:cNvSpPr>
          <p:nvPr>
            <p:ph idx="1"/>
          </p:nvPr>
        </p:nvSpPr>
        <p:spPr/>
        <p:txBody>
          <a:bodyPr>
            <a:normAutofit/>
          </a:bodyPr>
          <a:lstStyle/>
          <a:p>
            <a:r>
              <a:rPr lang="en-US" dirty="0" smtClean="0"/>
              <a:t>Reasons </a:t>
            </a:r>
            <a:r>
              <a:rPr lang="en-US" dirty="0"/>
              <a:t>information deficiencies are still a </a:t>
            </a:r>
            <a:r>
              <a:rPr lang="en-US" dirty="0" smtClean="0"/>
              <a:t>problem</a:t>
            </a:r>
          </a:p>
          <a:p>
            <a:pPr lvl="1"/>
            <a:r>
              <a:rPr lang="en-US" dirty="0" smtClean="0"/>
              <a:t>Data Silos</a:t>
            </a:r>
          </a:p>
          <a:p>
            <a:pPr lvl="1"/>
            <a:r>
              <a:rPr lang="en-US" dirty="0" smtClean="0"/>
              <a:t>Lost of bypassed data</a:t>
            </a:r>
          </a:p>
          <a:p>
            <a:pPr lvl="1"/>
            <a:r>
              <a:rPr lang="en-US" dirty="0" smtClean="0"/>
              <a:t>Poorly designed interfaces</a:t>
            </a:r>
          </a:p>
          <a:p>
            <a:pPr lvl="1"/>
            <a:r>
              <a:rPr lang="en-US" dirty="0" smtClean="0"/>
              <a:t>Nonstandardized</a:t>
            </a:r>
            <a:r>
              <a:rPr lang="en-US" dirty="0" smtClean="0"/>
              <a:t> data formats</a:t>
            </a:r>
          </a:p>
          <a:p>
            <a:pPr lvl="1"/>
            <a:r>
              <a:rPr lang="en-US" dirty="0" smtClean="0"/>
              <a:t>Cannot hit moving targets</a:t>
            </a:r>
          </a:p>
          <a:p>
            <a:pPr lvl="1"/>
            <a:endParaRPr lang="en-US" dirty="0" smtClean="0"/>
          </a:p>
        </p:txBody>
      </p:sp>
      <p:sp>
        <p:nvSpPr>
          <p:cNvPr id="7" name="Text Placeholder 6"/>
          <p:cNvSpPr>
            <a:spLocks noGrp="1"/>
          </p:cNvSpPr>
          <p:nvPr>
            <p:ph type="body" sz="quarter" idx="13"/>
          </p:nvPr>
        </p:nvSpPr>
        <p:spPr/>
        <p:txBody>
          <a:bodyPr/>
          <a:lstStyle/>
          <a:p>
            <a:r>
              <a:rPr lang="en-US" dirty="0"/>
              <a:t>Chapter 2</a:t>
            </a:r>
          </a:p>
        </p:txBody>
      </p:sp>
    </p:spTree>
    <p:extLst>
      <p:ext uri="{BB962C8B-B14F-4D97-AF65-F5344CB8AC3E}">
        <p14:creationId xmlns:p14="http://schemas.microsoft.com/office/powerpoint/2010/main" val="1084227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Information Management</a:t>
            </a:r>
          </a:p>
        </p:txBody>
      </p:sp>
      <p:sp>
        <p:nvSpPr>
          <p:cNvPr id="7" name="Text Placeholder 6"/>
          <p:cNvSpPr>
            <a:spLocks noGrp="1"/>
          </p:cNvSpPr>
          <p:nvPr>
            <p:ph type="body" sz="quarter" idx="13"/>
          </p:nvPr>
        </p:nvSpPr>
        <p:spPr/>
        <p:txBody>
          <a:bodyPr/>
          <a:lstStyle/>
          <a:p>
            <a:r>
              <a:rPr lang="en-US" dirty="0"/>
              <a:t>Chapter 2</a:t>
            </a:r>
          </a:p>
        </p:txBody>
      </p:sp>
      <p:graphicFrame>
        <p:nvGraphicFramePr>
          <p:cNvPr id="2" name="Diagram 1"/>
          <p:cNvGraphicFramePr/>
          <p:nvPr>
            <p:extLst>
              <p:ext uri="{D42A27DB-BD31-4B8C-83A1-F6EECF244321}">
                <p14:modId xmlns:p14="http://schemas.microsoft.com/office/powerpoint/2010/main" val="2307904130"/>
              </p:ext>
            </p:extLst>
          </p:nvPr>
        </p:nvGraphicFramePr>
        <p:xfrm>
          <a:off x="2133600" y="1676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600200" y="5868888"/>
            <a:ext cx="6934200" cy="307777"/>
          </a:xfrm>
          <a:prstGeom prst="rect">
            <a:avLst/>
          </a:prstGeom>
          <a:noFill/>
        </p:spPr>
        <p:txBody>
          <a:bodyPr wrap="square" rtlCol="0">
            <a:spAutoFit/>
          </a:bodyPr>
          <a:lstStyle/>
          <a:p>
            <a:r>
              <a:rPr lang="en-US" sz="1400" b="1" dirty="0"/>
              <a:t>Figure </a:t>
            </a:r>
            <a:r>
              <a:rPr lang="en-US" sz="1400" b="1" dirty="0" smtClean="0"/>
              <a:t>2.5 </a:t>
            </a:r>
            <a:r>
              <a:rPr lang="en-US" sz="1400" dirty="0" smtClean="0"/>
              <a:t>Factors </a:t>
            </a:r>
            <a:r>
              <a:rPr lang="en-US" sz="1400" dirty="0"/>
              <a:t>that are increasing demand for collaboration technology.</a:t>
            </a:r>
          </a:p>
        </p:txBody>
      </p:sp>
    </p:spTree>
    <p:extLst>
      <p:ext uri="{BB962C8B-B14F-4D97-AF65-F5344CB8AC3E}">
        <p14:creationId xmlns:p14="http://schemas.microsoft.com/office/powerpoint/2010/main" val="1813012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turban10e_ppt_template</Template>
  <TotalTime>595</TotalTime>
  <Words>3047</Words>
  <Application>Microsoft Office PowerPoint</Application>
  <PresentationFormat>On-screen Show (4:3)</PresentationFormat>
  <Paragraphs>514</Paragraphs>
  <Slides>47</Slides>
  <Notes>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turban10e_ppt_template</vt:lpstr>
      <vt:lpstr>Chapter 2</vt:lpstr>
      <vt:lpstr>PowerPoint Presentation</vt:lpstr>
      <vt:lpstr>Information Management</vt:lpstr>
      <vt:lpstr>Information Management</vt:lpstr>
      <vt:lpstr>Information Management</vt:lpstr>
      <vt:lpstr>Information Management</vt:lpstr>
      <vt:lpstr>Information Management</vt:lpstr>
      <vt:lpstr>Information Management</vt:lpstr>
      <vt:lpstr>Information Management</vt:lpstr>
      <vt:lpstr>Information Management</vt:lpstr>
      <vt:lpstr>Information Management</vt:lpstr>
      <vt:lpstr>PowerPoint Presentation</vt:lpstr>
      <vt:lpstr>Enterprise Architecture and Data Governance</vt:lpstr>
      <vt:lpstr>Enterprise Architecture and Data Governance</vt:lpstr>
      <vt:lpstr>Enterprise Architecture and Data Governance</vt:lpstr>
      <vt:lpstr>Enterprise Architecture and Data Governance</vt:lpstr>
      <vt:lpstr>Enterprise Architecture and Data Governance</vt:lpstr>
      <vt:lpstr>Enterprise Architecture and Data Governance</vt:lpstr>
      <vt:lpstr>Enterprise Architecture and Data Governance</vt:lpstr>
      <vt:lpstr>PowerPoint Presentation</vt:lpstr>
      <vt:lpstr>Information Systems: The Basics</vt:lpstr>
      <vt:lpstr>Information Systems: The Basics</vt:lpstr>
      <vt:lpstr>Information Systems: The Basics</vt:lpstr>
      <vt:lpstr>Information Systems: The Basics</vt:lpstr>
      <vt:lpstr>Information Systems: The Basics</vt:lpstr>
      <vt:lpstr>Information Systems: The Basics</vt:lpstr>
      <vt:lpstr>Information Systems: The Basics</vt:lpstr>
      <vt:lpstr>Information Systems: The Basics</vt:lpstr>
      <vt:lpstr>Business Process Management and Improvement</vt:lpstr>
      <vt:lpstr>PowerPoint Presentation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Data Centers, Cloud Computing, and Virtualization</vt:lpstr>
      <vt:lpstr>PowerPoint Presentation</vt:lpstr>
      <vt:lpstr>Cloud Services Add Agility</vt:lpstr>
      <vt:lpstr>Cloud Services Add Agility</vt:lpstr>
      <vt:lpstr>Cloud Services Add Agility</vt:lpstr>
      <vt:lpstr>Cloud Services Add Agility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Sedlack</dc:creator>
  <cp:lastModifiedBy>Volpe, Christina - Hoboken</cp:lastModifiedBy>
  <cp:revision>57</cp:revision>
  <dcterms:created xsi:type="dcterms:W3CDTF">2014-10-01T13:59:16Z</dcterms:created>
  <dcterms:modified xsi:type="dcterms:W3CDTF">2014-11-13T20:26:20Z</dcterms:modified>
</cp:coreProperties>
</file>