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6" r:id="rId20"/>
    <p:sldId id="275"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30949-FF4B-4C14-AC58-10FD1095331A}" type="datetimeFigureOut">
              <a:rPr lang="en-US" smtClean="0"/>
              <a:t>1/10/2019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8EB5FC-F939-4A1A-94F4-A0CF7FD6739B}" type="slidenum">
              <a:rPr lang="en-US" smtClean="0"/>
              <a:t>‹#›</a:t>
            </a:fld>
            <a:endParaRPr lang="en-US" dirty="0"/>
          </a:p>
        </p:txBody>
      </p:sp>
    </p:spTree>
    <p:extLst>
      <p:ext uri="{BB962C8B-B14F-4D97-AF65-F5344CB8AC3E}">
        <p14:creationId xmlns:p14="http://schemas.microsoft.com/office/powerpoint/2010/main" val="2375271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8EB5FC-F939-4A1A-94F4-A0CF7FD6739B}" type="slidenum">
              <a:rPr lang="en-US" smtClean="0"/>
              <a:t>1</a:t>
            </a:fld>
            <a:endParaRPr lang="en-US" dirty="0"/>
          </a:p>
        </p:txBody>
      </p:sp>
    </p:spTree>
    <p:extLst>
      <p:ext uri="{BB962C8B-B14F-4D97-AF65-F5344CB8AC3E}">
        <p14:creationId xmlns:p14="http://schemas.microsoft.com/office/powerpoint/2010/main" val="88594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F03D14B-FD98-467D-9C99-FAC1FCB6778F}" type="datetime1">
              <a:rPr lang="en-US" smtClean="0"/>
              <a:t>1/10/2019</a:t>
            </a:fld>
            <a:endParaRPr lang="en-US" dirty="0"/>
          </a:p>
        </p:txBody>
      </p:sp>
      <p:sp>
        <p:nvSpPr>
          <p:cNvPr id="5" name="Slide Number Placeholder 5"/>
          <p:cNvSpPr>
            <a:spLocks noGrp="1"/>
          </p:cNvSpPr>
          <p:nvPr>
            <p:ph type="sldNum" sz="quarter" idx="11"/>
          </p:nvPr>
        </p:nvSpPr>
        <p:spPr/>
        <p:txBody>
          <a:bodyPr/>
          <a:lstStyle>
            <a:lvl1pPr>
              <a:defRPr/>
            </a:lvl1pPr>
          </a:lstStyle>
          <a:p>
            <a:fld id="{78251D22-15A7-4488-9424-671F0F1817A7}" type="slidenum">
              <a:rPr lang="en-US" smtClean="0"/>
              <a:t>‹#›</a:t>
            </a:fld>
            <a:endParaRPr lang="en-US" dirty="0"/>
          </a:p>
        </p:txBody>
      </p:sp>
      <p:sp>
        <p:nvSpPr>
          <p:cNvPr id="6" name="Footer Placeholder 3"/>
          <p:cNvSpPr>
            <a:spLocks noGrp="1"/>
          </p:cNvSpPr>
          <p:nvPr>
            <p:ph type="ftr" sz="quarter" idx="12"/>
          </p:nvPr>
        </p:nvSpPr>
        <p:spPr>
          <a:xfrm>
            <a:off x="2847975" y="6326188"/>
            <a:ext cx="3552825" cy="365125"/>
          </a:xfrm>
        </p:spPr>
        <p:txBody>
          <a:bodyPr vert="horz" lIns="91440" tIns="45720" rIns="91440" bIns="45720" anchor="t"/>
          <a:lstStyle>
            <a:lvl1pPr>
              <a:spcBef>
                <a:spcPct val="0"/>
              </a:spcBef>
              <a:buFontTx/>
              <a:buNone/>
              <a:defRPr sz="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9p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3129644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420691CF-7AAB-485F-A3D5-718896B1402D}" type="datetime1">
              <a:rPr lang="en-US" smtClean="0"/>
              <a:t>1/10/2019</a:t>
            </a:fld>
            <a:endParaRPr lang="en-US" dirty="0"/>
          </a:p>
        </p:txBody>
      </p:sp>
      <p:sp>
        <p:nvSpPr>
          <p:cNvPr id="5"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6"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3966202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3"/>
          <p:cNvSpPr txBox="1">
            <a:spLocks/>
          </p:cNvSpPr>
          <p:nvPr/>
        </p:nvSpPr>
        <p:spPr bwMode="auto">
          <a:xfrm>
            <a:off x="2847975" y="69850"/>
            <a:ext cx="35528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ctr" eaLnBrk="1" hangingPunct="1">
              <a:defRPr/>
            </a:pPr>
            <a:r>
              <a:rPr lang="en-US" altLang="en-US" sz="1200" b="1" dirty="0">
                <a:solidFill>
                  <a:schemeClr val="bg1"/>
                </a:solidFill>
                <a:latin typeface="Times New Roman" panose="02020603050405020304" pitchFamily="18" charset="0"/>
                <a:cs typeface="Times New Roman" panose="02020603050405020304" pitchFamily="18" charset="0"/>
              </a:rPr>
              <a:t>Health Administration Press</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fld id="{243DDB52-102C-46A5-BE56-A46D5F0C97C2}" type="datetime1">
              <a:rPr lang="en-US" smtClean="0"/>
              <a:t>1/10/2019</a:t>
            </a:fld>
            <a:endParaRPr lang="en-US" dirty="0"/>
          </a:p>
        </p:txBody>
      </p:sp>
      <p:sp>
        <p:nvSpPr>
          <p:cNvPr id="6" name="Footer Placeholder 4"/>
          <p:cNvSpPr>
            <a:spLocks noGrp="1"/>
          </p:cNvSpPr>
          <p:nvPr>
            <p:ph type="ftr" sz="quarter" idx="11"/>
          </p:nvPr>
        </p:nvSpPr>
        <p:spPr>
          <a:xfrm>
            <a:off x="3019425" y="6356350"/>
            <a:ext cx="3219450" cy="365125"/>
          </a:xfrm>
        </p:spPr>
        <p:txBody>
          <a:bodyPr/>
          <a:lstStyle>
            <a:lvl1pPr>
              <a:defRPr sz="1200">
                <a:latin typeface="Times New Roman" panose="02020603050405020304" pitchFamily="18" charset="0"/>
                <a:cs typeface="Times New Roman" panose="02020603050405020304" pitchFamily="18" charset="0"/>
              </a:defRPr>
            </a:lvl1pPr>
          </a:lstStyle>
          <a:p>
            <a:r>
              <a:rPr lang="en-US" dirty="0"/>
              <a:t>Copyright © 2016 Foundation of the American College of Healthcare Executives. Not for sale. </a:t>
            </a:r>
          </a:p>
        </p:txBody>
      </p:sp>
      <p:sp>
        <p:nvSpPr>
          <p:cNvPr id="7"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365023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AA82CB39-3FA9-48EF-9729-5016BC5A5FDC}" type="datetime1">
              <a:rPr lang="en-US" smtClean="0"/>
              <a:t>1/10/2019</a:t>
            </a:fld>
            <a:endParaRPr lang="en-US" dirty="0"/>
          </a:p>
        </p:txBody>
      </p:sp>
      <p:sp>
        <p:nvSpPr>
          <p:cNvPr id="5"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6"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247923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EAE058B9-D7E1-407D-9449-67AE1F348743}" type="datetime1">
              <a:rPr lang="en-US" smtClean="0"/>
              <a:t>1/10/2019</a:t>
            </a:fld>
            <a:endParaRPr lang="en-US" dirty="0"/>
          </a:p>
        </p:txBody>
      </p:sp>
      <p:sp>
        <p:nvSpPr>
          <p:cNvPr id="6"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7"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169989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892CD13E-87F2-40FD-A2BE-43BB60F11D48}" type="datetime1">
              <a:rPr lang="en-US" smtClean="0"/>
              <a:t>1/10/2019</a:t>
            </a:fld>
            <a:endParaRPr lang="en-US" dirty="0"/>
          </a:p>
        </p:txBody>
      </p:sp>
      <p:sp>
        <p:nvSpPr>
          <p:cNvPr id="8"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9"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620505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10863F0-4B4D-4DB4-912D-3C6528272292}" type="datetime1">
              <a:rPr lang="en-US" smtClean="0"/>
              <a:t>1/10/2019</a:t>
            </a:fld>
            <a:endParaRPr lang="en-US" dirty="0"/>
          </a:p>
        </p:txBody>
      </p:sp>
      <p:sp>
        <p:nvSpPr>
          <p:cNvPr id="4"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5"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257161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9AA58EE-DC19-4CC9-ABA6-E1450BAD3C11}" type="datetime1">
              <a:rPr lang="en-US" smtClean="0"/>
              <a:t>1/10/2019</a:t>
            </a:fld>
            <a:endParaRPr lang="en-US" dirty="0"/>
          </a:p>
        </p:txBody>
      </p:sp>
      <p:sp>
        <p:nvSpPr>
          <p:cNvPr id="3"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4"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412843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FDC739A-E2D1-45C4-AD28-58ABB99435AF}" type="datetime1">
              <a:rPr lang="en-US" smtClean="0"/>
              <a:t>1/10/2019</a:t>
            </a:fld>
            <a:endParaRPr lang="en-US" dirty="0"/>
          </a:p>
        </p:txBody>
      </p:sp>
      <p:sp>
        <p:nvSpPr>
          <p:cNvPr id="6"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7"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3070159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C3002AC-E025-410D-B9F0-F6B724E99F43}" type="datetime1">
              <a:rPr lang="en-US" smtClean="0"/>
              <a:t>1/10/2019</a:t>
            </a:fld>
            <a:endParaRPr lang="en-US" dirty="0"/>
          </a:p>
        </p:txBody>
      </p:sp>
      <p:sp>
        <p:nvSpPr>
          <p:cNvPr id="6" name="Footer Placeholder 4"/>
          <p:cNvSpPr>
            <a:spLocks noGrp="1"/>
          </p:cNvSpPr>
          <p:nvPr>
            <p:ph type="ftr" sz="quarter" idx="11"/>
          </p:nvPr>
        </p:nvSpPr>
        <p:spPr>
          <a:xfrm>
            <a:off x="3019425" y="6356350"/>
            <a:ext cx="3219450" cy="365125"/>
          </a:xfrm>
        </p:spPr>
        <p:txBody>
          <a:bodyPr/>
          <a:lstStyle>
            <a:lvl1pPr>
              <a:defRPr sz="2400">
                <a:latin typeface="Garamond" panose="02020404030301010803" pitchFamily="18" charset="0"/>
              </a:defRPr>
            </a:lvl1pPr>
          </a:lstStyle>
          <a:p>
            <a:r>
              <a:rPr lang="en-US" dirty="0"/>
              <a:t>Copyright © 2016 Foundation of the American College of Healthcare Executives. Not for sale. </a:t>
            </a:r>
          </a:p>
        </p:txBody>
      </p:sp>
      <p:sp>
        <p:nvSpPr>
          <p:cNvPr id="7" name="Slide Number Placeholder 5"/>
          <p:cNvSpPr>
            <a:spLocks noGrp="1"/>
          </p:cNvSpPr>
          <p:nvPr>
            <p:ph type="sldNum" sz="quarter" idx="12"/>
          </p:nvPr>
        </p:nvSpPr>
        <p:spPr/>
        <p:txBody>
          <a:bodyPr/>
          <a:lstStyle>
            <a:lvl1pPr>
              <a:defRPr/>
            </a:lvl1pPr>
          </a:lstStyle>
          <a:p>
            <a:fld id="{78251D22-15A7-4488-9424-671F0F1817A7}" type="slidenum">
              <a:rPr lang="en-US" smtClean="0"/>
              <a:t>‹#›</a:t>
            </a:fld>
            <a:endParaRPr lang="en-US" dirty="0"/>
          </a:p>
        </p:txBody>
      </p:sp>
    </p:spTree>
    <p:extLst>
      <p:ext uri="{BB962C8B-B14F-4D97-AF65-F5344CB8AC3E}">
        <p14:creationId xmlns:p14="http://schemas.microsoft.com/office/powerpoint/2010/main" val="3311585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Times New Roman" panose="02020603050405020304" pitchFamily="18" charset="0"/>
                <a:cs typeface="Times New Roman" panose="02020603050405020304" pitchFamily="18" charset="0"/>
              </a:defRPr>
            </a:lvl1pPr>
          </a:lstStyle>
          <a:p>
            <a:fld id="{6C50AF39-1EFA-4BB6-BB7D-69635B9C90A6}" type="datetime1">
              <a:rPr lang="en-US" smtClean="0"/>
              <a:t>1/10/2019</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Times New Roman" panose="02020603050405020304" pitchFamily="18" charset="0"/>
                <a:cs typeface="Times New Roman" panose="02020603050405020304" pitchFamily="18" charset="0"/>
              </a:defRPr>
            </a:lvl1pPr>
          </a:lstStyle>
          <a:p>
            <a:fld id="{78251D22-15A7-4488-9424-671F0F1817A7}" type="slidenum">
              <a:rPr lang="en-US" smtClean="0"/>
              <a:t>‹#›</a:t>
            </a:fld>
            <a:endParaRPr lang="en-US" dirty="0"/>
          </a:p>
        </p:txBody>
      </p:sp>
      <p:sp>
        <p:nvSpPr>
          <p:cNvPr id="7" name="Footer Placeholder 3"/>
          <p:cNvSpPr>
            <a:spLocks noGrp="1"/>
          </p:cNvSpPr>
          <p:nvPr>
            <p:ph type="ftr" sz="quarter" idx="3"/>
          </p:nvPr>
        </p:nvSpPr>
        <p:spPr bwMode="auto">
          <a:xfrm>
            <a:off x="2847975" y="6346825"/>
            <a:ext cx="3552825"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a:defRPr sz="1200" b="1">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r>
              <a:rPr lang="en-US" dirty="0"/>
              <a:t>Copyright © 2016 Foundation of the American College of Healthcare Executives. Not for sale. </a:t>
            </a:r>
          </a:p>
        </p:txBody>
      </p:sp>
      <p:sp>
        <p:nvSpPr>
          <p:cNvPr id="8" name="Footer Placeholder 3"/>
          <p:cNvSpPr txBox="1">
            <a:spLocks/>
          </p:cNvSpPr>
          <p:nvPr/>
        </p:nvSpPr>
        <p:spPr bwMode="auto">
          <a:xfrm>
            <a:off x="2847975" y="69850"/>
            <a:ext cx="35528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Garamond" panose="02020404030301010803" pitchFamily="18" charset="0"/>
                <a:ea typeface="MS PGothic" panose="020B0600070205080204" pitchFamily="34" charset="-128"/>
              </a:defRPr>
            </a:lvl1pPr>
            <a:lvl2pPr marL="742950" indent="-285750">
              <a:defRPr sz="2400">
                <a:solidFill>
                  <a:schemeClr val="tx1"/>
                </a:solidFill>
                <a:latin typeface="Garamond" panose="02020404030301010803" pitchFamily="18" charset="0"/>
                <a:ea typeface="MS PGothic" panose="020B0600070205080204" pitchFamily="34" charset="-128"/>
              </a:defRPr>
            </a:lvl2pPr>
            <a:lvl3pPr marL="1143000" indent="-228600">
              <a:defRPr sz="2400">
                <a:solidFill>
                  <a:schemeClr val="tx1"/>
                </a:solidFill>
                <a:latin typeface="Garamond" panose="02020404030301010803" pitchFamily="18" charset="0"/>
                <a:ea typeface="MS PGothic" panose="020B0600070205080204" pitchFamily="34" charset="-128"/>
              </a:defRPr>
            </a:lvl3pPr>
            <a:lvl4pPr marL="1600200" indent="-228600">
              <a:defRPr sz="2400">
                <a:solidFill>
                  <a:schemeClr val="tx1"/>
                </a:solidFill>
                <a:latin typeface="Garamond" panose="02020404030301010803" pitchFamily="18" charset="0"/>
                <a:ea typeface="MS PGothic" panose="020B0600070205080204" pitchFamily="34" charset="-128"/>
              </a:defRPr>
            </a:lvl4pPr>
            <a:lvl5pPr marL="2057400" indent="-228600">
              <a:defRPr sz="2400">
                <a:solidFill>
                  <a:schemeClr val="tx1"/>
                </a:solidFill>
                <a:latin typeface="Garamond" panose="02020404030301010803"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aramond" panose="02020404030301010803" pitchFamily="18" charset="0"/>
                <a:ea typeface="MS PGothic" panose="020B0600070205080204" pitchFamily="34" charset="-128"/>
              </a:defRPr>
            </a:lvl9pPr>
          </a:lstStyle>
          <a:p>
            <a:pPr algn="ctr" eaLnBrk="1" hangingPunct="1">
              <a:defRPr/>
            </a:pPr>
            <a:r>
              <a:rPr lang="en-US" altLang="en-US" sz="1200" b="1" dirty="0">
                <a:solidFill>
                  <a:schemeClr val="bg1"/>
                </a:solidFill>
                <a:latin typeface="Times New Roman" panose="02020603050405020304" pitchFamily="18" charset="0"/>
                <a:cs typeface="Times New Roman" panose="02020603050405020304" pitchFamily="18" charset="0"/>
              </a:rPr>
              <a:t>Health Administration Press</a:t>
            </a:r>
          </a:p>
        </p:txBody>
      </p:sp>
    </p:spTree>
    <p:extLst>
      <p:ext uri="{BB962C8B-B14F-4D97-AF65-F5344CB8AC3E}">
        <p14:creationId xmlns:p14="http://schemas.microsoft.com/office/powerpoint/2010/main" val="3297837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dt="0"/>
  <p:txStyles>
    <p:titleStyle>
      <a:lvl1pPr algn="ctr" defTabSz="457200" rtl="0" eaLnBrk="1" fontAlgn="base" hangingPunct="1">
        <a:spcBef>
          <a:spcPct val="0"/>
        </a:spcBef>
        <a:spcAft>
          <a:spcPct val="0"/>
        </a:spcAft>
        <a:defRPr sz="4400" kern="1200">
          <a:solidFill>
            <a:schemeClr val="tx1"/>
          </a:solidFill>
          <a:latin typeface="Times New Roman" pitchFamily="18" charset="0"/>
          <a:ea typeface="MS PGothic" panose="020B0600070205080204" pitchFamily="34" charset="-128"/>
          <a:cs typeface="Times New Roman" pitchFamily="18" charset="0"/>
        </a:defRPr>
      </a:lvl1pPr>
      <a:lvl2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2pPr>
      <a:lvl3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3pPr>
      <a:lvl4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4pPr>
      <a:lvl5pPr algn="ctr" defTabSz="457200" rtl="0" eaLnBrk="1" fontAlgn="base" hangingPunct="1">
        <a:spcBef>
          <a:spcPct val="0"/>
        </a:spcBef>
        <a:spcAft>
          <a:spcPct val="0"/>
        </a:spcAft>
        <a:defRPr sz="4400">
          <a:solidFill>
            <a:schemeClr val="tx1"/>
          </a:solidFill>
          <a:latin typeface="Times New Roman" charset="0"/>
          <a:ea typeface="MS PGothic" panose="020B0600070205080204" pitchFamily="34" charset="-128"/>
          <a:cs typeface="Times New Roman" charset="0"/>
        </a:defRPr>
      </a:lvl5pPr>
      <a:lvl6pPr marL="457200" algn="ctr" defTabSz="457200" rtl="0" eaLnBrk="1" fontAlgn="base" hangingPunct="1">
        <a:spcBef>
          <a:spcPct val="0"/>
        </a:spcBef>
        <a:spcAft>
          <a:spcPct val="0"/>
        </a:spcAft>
        <a:defRPr sz="4400">
          <a:solidFill>
            <a:schemeClr val="tx1"/>
          </a:solidFill>
          <a:latin typeface="Times New Roman"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Times New Roman"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Times New Roman"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Times New Roman"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Times New Roman" pitchFamily="18" charset="0"/>
          <a:ea typeface="MS PGothic" panose="020B0600070205080204" pitchFamily="34" charset="-128"/>
          <a:cs typeface="Times New Roman" pitchFamily="18"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Times New Roman" pitchFamily="18" charset="0"/>
          <a:ea typeface="MS PGothic" panose="020B0600070205080204" pitchFamily="34" charset="-128"/>
          <a:cs typeface="Times New Roman" pitchFamily="18"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Times New Roman" pitchFamily="18" charset="0"/>
          <a:ea typeface="MS PGothic" panose="020B0600070205080204" pitchFamily="34" charset="-128"/>
          <a:cs typeface="Times New Roman" pitchFamily="18"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itchFamily="18" charset="0"/>
          <a:ea typeface="MS PGothic" panose="020B0600070205080204" pitchFamily="34" charset="-128"/>
          <a:cs typeface="Times New Roman" pitchFamily="18"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Times New Roman" pitchFamily="18" charset="0"/>
          <a:ea typeface="MS PGothic" panose="020B0600070205080204" pitchFamily="34" charset="-128"/>
          <a:cs typeface="Times New Roman"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Strategic Analysis for Healthcare</a:t>
            </a:r>
          </a:p>
        </p:txBody>
      </p:sp>
      <p:sp>
        <p:nvSpPr>
          <p:cNvPr id="3" name="Subtitle 2"/>
          <p:cNvSpPr>
            <a:spLocks noGrp="1"/>
          </p:cNvSpPr>
          <p:nvPr>
            <p:ph type="subTitle" idx="1"/>
          </p:nvPr>
        </p:nvSpPr>
        <p:spPr/>
        <p:txBody>
          <a:bodyPr/>
          <a:lstStyle/>
          <a:p>
            <a:r>
              <a:rPr lang="en-US" dirty="0"/>
              <a:t>Chapter 15</a:t>
            </a:r>
          </a:p>
        </p:txBody>
      </p:sp>
      <p:sp>
        <p:nvSpPr>
          <p:cNvPr id="4" name="Footer Placeholder 3"/>
          <p:cNvSpPr>
            <a:spLocks noGrp="1"/>
          </p:cNvSpPr>
          <p:nvPr>
            <p:ph type="ftr" sz="quarter" idx="12"/>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3920960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Life Cycle Analysis: Maturity</a:t>
            </a:r>
          </a:p>
        </p:txBody>
      </p:sp>
      <p:sp>
        <p:nvSpPr>
          <p:cNvPr id="3" name="Content Placeholder 2"/>
          <p:cNvSpPr>
            <a:spLocks noGrp="1"/>
          </p:cNvSpPr>
          <p:nvPr>
            <p:ph idx="1"/>
          </p:nvPr>
        </p:nvSpPr>
        <p:spPr/>
        <p:txBody>
          <a:bodyPr>
            <a:normAutofit fontScale="92500" lnSpcReduction="10000"/>
          </a:bodyPr>
          <a:lstStyle/>
          <a:p>
            <a:r>
              <a:rPr lang="en-US" dirty="0"/>
              <a:t>The goal appears to be to improve the efficiency and profitability of operations. </a:t>
            </a:r>
          </a:p>
          <a:p>
            <a:r>
              <a:rPr lang="en-US" dirty="0"/>
              <a:t>This is achieved by </a:t>
            </a:r>
          </a:p>
          <a:p>
            <a:pPr lvl="1"/>
            <a:r>
              <a:rPr lang="en-US" dirty="0"/>
              <a:t>avoiding costly changes in product lines, </a:t>
            </a:r>
          </a:p>
          <a:p>
            <a:pPr lvl="1"/>
            <a:r>
              <a:rPr lang="en-US" dirty="0"/>
              <a:t>ensuring favorable prices via collusion, and</a:t>
            </a:r>
          </a:p>
          <a:p>
            <a:pPr lvl="1"/>
            <a:r>
              <a:rPr lang="en-US" dirty="0"/>
              <a:t>lobbying for barriers to foreign competition. </a:t>
            </a:r>
          </a:p>
          <a:p>
            <a:pPr marL="342900" lvl="1" indent="-342900">
              <a:buFont typeface="Arial" panose="020B0604020202020204" pitchFamily="34" charset="0"/>
              <a:buChar char="•"/>
            </a:pPr>
            <a:r>
              <a:rPr lang="en-US" dirty="0"/>
              <a:t>“A stable and circumscribed product line is sold in traditional markets, the emphasis being upon economical production and the preservation of sales volume” (Miller and Friesen 1984).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16083949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Life Cycle Analysis: Maturity</a:t>
            </a:r>
          </a:p>
        </p:txBody>
      </p:sp>
      <p:graphicFrame>
        <p:nvGraphicFramePr>
          <p:cNvPr id="5" name="Table 4"/>
          <p:cNvGraphicFramePr>
            <a:graphicFrameLocks noGrp="1"/>
          </p:cNvGraphicFramePr>
          <p:nvPr>
            <p:extLst>
              <p:ext uri="{D42A27DB-BD31-4B8C-83A1-F6EECF244321}">
                <p14:modId xmlns:p14="http://schemas.microsoft.com/office/powerpoint/2010/main" val="2374599908"/>
              </p:ext>
            </p:extLst>
          </p:nvPr>
        </p:nvGraphicFramePr>
        <p:xfrm>
          <a:off x="304799" y="2590801"/>
          <a:ext cx="8534402" cy="2544292"/>
        </p:xfrm>
        <a:graphic>
          <a:graphicData uri="http://schemas.openxmlformats.org/drawingml/2006/table">
            <a:tbl>
              <a:tblPr/>
              <a:tblGrid>
                <a:gridCol w="1193932">
                  <a:extLst>
                    <a:ext uri="{9D8B030D-6E8A-4147-A177-3AD203B41FA5}">
                      <a16:colId xmlns:a16="http://schemas.microsoft.com/office/drawing/2014/main" val="20000"/>
                    </a:ext>
                  </a:extLst>
                </a:gridCol>
                <a:gridCol w="2093066">
                  <a:extLst>
                    <a:ext uri="{9D8B030D-6E8A-4147-A177-3AD203B41FA5}">
                      <a16:colId xmlns:a16="http://schemas.microsoft.com/office/drawing/2014/main" val="20001"/>
                    </a:ext>
                  </a:extLst>
                </a:gridCol>
                <a:gridCol w="2299424">
                  <a:extLst>
                    <a:ext uri="{9D8B030D-6E8A-4147-A177-3AD203B41FA5}">
                      <a16:colId xmlns:a16="http://schemas.microsoft.com/office/drawing/2014/main" val="20002"/>
                    </a:ext>
                  </a:extLst>
                </a:gridCol>
                <a:gridCol w="2947980">
                  <a:extLst>
                    <a:ext uri="{9D8B030D-6E8A-4147-A177-3AD203B41FA5}">
                      <a16:colId xmlns:a16="http://schemas.microsoft.com/office/drawing/2014/main" val="20003"/>
                    </a:ext>
                  </a:extLst>
                </a:gridCol>
              </a:tblGrid>
              <a:tr h="330868">
                <a:tc>
                  <a:txBody>
                    <a:bodyPr/>
                    <a:lstStyle/>
                    <a:p>
                      <a:pPr algn="l" fontAlgn="b"/>
                      <a:r>
                        <a:rPr lang="en-US" sz="1400" b="1" i="0" u="sng" strike="noStrike" dirty="0">
                          <a:solidFill>
                            <a:srgbClr val="000000"/>
                          </a:solidFill>
                          <a:effectLst/>
                          <a:latin typeface="Calibri"/>
                        </a:rPr>
                        <a:t>Phase</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Situation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Organization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Innovation &amp; Strategy</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93056">
                <a:tc>
                  <a:txBody>
                    <a:bodyPr/>
                    <a:lstStyle/>
                    <a:p>
                      <a:pPr algn="l" fontAlgn="b"/>
                      <a:r>
                        <a:rPr lang="en-US" sz="1400" b="0" i="0" u="none" strike="noStrike" dirty="0">
                          <a:solidFill>
                            <a:srgbClr val="000000"/>
                          </a:solidFill>
                          <a:effectLst/>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5113">
                <a:tc>
                  <a:txBody>
                    <a:bodyPr/>
                    <a:lstStyle/>
                    <a:p>
                      <a:pPr algn="l" fontAlgn="t"/>
                      <a:r>
                        <a:rPr lang="en-US" sz="1100" b="0" i="0" u="none" strike="noStrike" dirty="0">
                          <a:solidFill>
                            <a:srgbClr val="000000"/>
                          </a:solidFill>
                          <a:effectLst/>
                          <a:latin typeface="Calibri"/>
                        </a:rPr>
                        <a:t>Maturity Phase:</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Larger</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Formal, bureaucratic structure</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Consolidation of product- market strategy</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5113">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Even older</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Functional basis of organization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Focus on efficiently supplying a well defined market</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Dispersed ownership</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Moderate differentiation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Conservatism</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Heterogeneous &amp; competitive environment</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Moderate centralization</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Slow growth</a:t>
                      </a:r>
                    </a:p>
                  </a:txBody>
                  <a:tcPr marL="9525" marR="9525" marT="9525" marB="0">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54073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675"/>
            <a:ext cx="8229600" cy="1143000"/>
          </a:xfrm>
        </p:spPr>
        <p:txBody>
          <a:bodyPr/>
          <a:lstStyle/>
          <a:p>
            <a:r>
              <a:rPr lang="en-US" dirty="0"/>
              <a:t>Life Cycle Analysis: Revival</a:t>
            </a:r>
          </a:p>
        </p:txBody>
      </p:sp>
      <p:sp>
        <p:nvSpPr>
          <p:cNvPr id="3" name="Content Placeholder 2"/>
          <p:cNvSpPr>
            <a:spLocks noGrp="1"/>
          </p:cNvSpPr>
          <p:nvPr>
            <p:ph idx="1"/>
          </p:nvPr>
        </p:nvSpPr>
        <p:spPr>
          <a:xfrm>
            <a:off x="457200" y="1493837"/>
            <a:ext cx="8229600" cy="4525963"/>
          </a:xfrm>
        </p:spPr>
        <p:txBody>
          <a:bodyPr>
            <a:noAutofit/>
          </a:bodyPr>
          <a:lstStyle/>
          <a:p>
            <a:r>
              <a:rPr lang="en-US" sz="2700" dirty="0"/>
              <a:t>The revival phase is in many ways the most exciting of the five. </a:t>
            </a:r>
          </a:p>
          <a:p>
            <a:r>
              <a:rPr lang="en-US" sz="2700" dirty="0"/>
              <a:t>Changes begin to take place in the product-market strategies being followed. </a:t>
            </a:r>
          </a:p>
          <a:p>
            <a:r>
              <a:rPr lang="en-US" sz="2700" dirty="0"/>
              <a:t>“For example, there are more major and minor product-line and service innovations than in any other period.” </a:t>
            </a:r>
          </a:p>
          <a:p>
            <a:pPr marL="342900" lvl="1" indent="-342900">
              <a:buFont typeface="Arial" panose="020B0604020202020204" pitchFamily="34" charset="0"/>
              <a:buChar char="•"/>
            </a:pPr>
            <a:r>
              <a:rPr lang="en-US" sz="2700" dirty="0"/>
              <a:t>“New markets are entered for the first time as firms become more diversified” (Miller and Friesen 1984). </a:t>
            </a:r>
          </a:p>
          <a:p>
            <a:r>
              <a:rPr lang="en-US" sz="2700" dirty="0"/>
              <a:t>This diversification sometimes involves the acquisition of firms in different industries.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2989891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8"/>
            <a:ext cx="8229600" cy="1143000"/>
          </a:xfrm>
        </p:spPr>
        <p:txBody>
          <a:bodyPr/>
          <a:lstStyle/>
          <a:p>
            <a:r>
              <a:rPr lang="en-US" dirty="0"/>
              <a:t>Life Cycle Analysis: Revival</a:t>
            </a:r>
          </a:p>
        </p:txBody>
      </p:sp>
      <p:sp>
        <p:nvSpPr>
          <p:cNvPr id="3" name="Content Placeholder 2"/>
          <p:cNvSpPr>
            <a:spLocks noGrp="1"/>
          </p:cNvSpPr>
          <p:nvPr>
            <p:ph idx="1"/>
          </p:nvPr>
        </p:nvSpPr>
        <p:spPr>
          <a:xfrm>
            <a:off x="457200" y="1752600"/>
            <a:ext cx="8229600" cy="4572000"/>
          </a:xfrm>
        </p:spPr>
        <p:txBody>
          <a:bodyPr>
            <a:noAutofit/>
          </a:bodyPr>
          <a:lstStyle/>
          <a:p>
            <a:r>
              <a:rPr lang="en-US" sz="2400" dirty="0"/>
              <a:t>Market segmentation further defines discrete parts of the environment, and firms differentiate product lines accordingly. </a:t>
            </a:r>
          </a:p>
          <a:p>
            <a:pPr marL="342900" lvl="1" indent="-342900">
              <a:buFont typeface="Arial" panose="020B0604020202020204" pitchFamily="34" charset="0"/>
              <a:buChar char="•"/>
            </a:pPr>
            <a:r>
              <a:rPr lang="en-US" sz="2400" dirty="0"/>
              <a:t>“Essentially, firms experience dramatic diversification in their products and markets. Their growth does not simply result in an increase in size but an expansion of product-market scope. There is a movement from one market to many, reversing the stagnation of the maturity phase” (Miller and Friesen 1984). </a:t>
            </a:r>
          </a:p>
          <a:p>
            <a:r>
              <a:rPr lang="en-US" sz="2400" dirty="0"/>
              <a:t>Because of their size, market power, visibility, and occasional acquisitions, some firms in the revival phase lobby with the government to avoid interference with expansion, to obtain protection against imports, and to avoid antitrust lawsuits.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3098884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Life Cycle Analysis: Revival</a:t>
            </a:r>
          </a:p>
        </p:txBody>
      </p:sp>
      <p:graphicFrame>
        <p:nvGraphicFramePr>
          <p:cNvPr id="5" name="Table 4"/>
          <p:cNvGraphicFramePr>
            <a:graphicFrameLocks noGrp="1"/>
          </p:cNvGraphicFramePr>
          <p:nvPr>
            <p:extLst>
              <p:ext uri="{D42A27DB-BD31-4B8C-83A1-F6EECF244321}">
                <p14:modId xmlns:p14="http://schemas.microsoft.com/office/powerpoint/2010/main" val="910931428"/>
              </p:ext>
            </p:extLst>
          </p:nvPr>
        </p:nvGraphicFramePr>
        <p:xfrm>
          <a:off x="304799" y="2590801"/>
          <a:ext cx="8534402" cy="2573984"/>
        </p:xfrm>
        <a:graphic>
          <a:graphicData uri="http://schemas.openxmlformats.org/drawingml/2006/table">
            <a:tbl>
              <a:tblPr/>
              <a:tblGrid>
                <a:gridCol w="1193932">
                  <a:extLst>
                    <a:ext uri="{9D8B030D-6E8A-4147-A177-3AD203B41FA5}">
                      <a16:colId xmlns:a16="http://schemas.microsoft.com/office/drawing/2014/main" val="20000"/>
                    </a:ext>
                  </a:extLst>
                </a:gridCol>
                <a:gridCol w="2093066">
                  <a:extLst>
                    <a:ext uri="{9D8B030D-6E8A-4147-A177-3AD203B41FA5}">
                      <a16:colId xmlns:a16="http://schemas.microsoft.com/office/drawing/2014/main" val="20001"/>
                    </a:ext>
                  </a:extLst>
                </a:gridCol>
                <a:gridCol w="2299424">
                  <a:extLst>
                    <a:ext uri="{9D8B030D-6E8A-4147-A177-3AD203B41FA5}">
                      <a16:colId xmlns:a16="http://schemas.microsoft.com/office/drawing/2014/main" val="20002"/>
                    </a:ext>
                  </a:extLst>
                </a:gridCol>
                <a:gridCol w="2947980">
                  <a:extLst>
                    <a:ext uri="{9D8B030D-6E8A-4147-A177-3AD203B41FA5}">
                      <a16:colId xmlns:a16="http://schemas.microsoft.com/office/drawing/2014/main" val="20003"/>
                    </a:ext>
                  </a:extLst>
                </a:gridCol>
              </a:tblGrid>
              <a:tr h="330868">
                <a:tc>
                  <a:txBody>
                    <a:bodyPr/>
                    <a:lstStyle/>
                    <a:p>
                      <a:pPr algn="l" fontAlgn="b"/>
                      <a:r>
                        <a:rPr lang="en-US" sz="1400" b="1" i="0" u="sng" strike="noStrike" dirty="0">
                          <a:solidFill>
                            <a:srgbClr val="000000"/>
                          </a:solidFill>
                          <a:effectLst/>
                          <a:latin typeface="Calibri"/>
                        </a:rPr>
                        <a:t>Phase</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Situation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Organization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Innovation &amp; Strategy</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93056">
                <a:tc>
                  <a:txBody>
                    <a:bodyPr/>
                    <a:lstStyle/>
                    <a:p>
                      <a:pPr algn="l" fontAlgn="b"/>
                      <a:r>
                        <a:rPr lang="en-US" sz="1400" b="0" i="0" u="none" strike="noStrike" dirty="0">
                          <a:solidFill>
                            <a:srgbClr val="000000"/>
                          </a:solidFill>
                          <a:effectLst/>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5113">
                <a:tc>
                  <a:txBody>
                    <a:bodyPr/>
                    <a:lstStyle/>
                    <a:p>
                      <a:pPr algn="l" fontAlgn="t"/>
                      <a:r>
                        <a:rPr lang="en-US" sz="1100" b="0" i="0" u="none" strike="noStrike" dirty="0">
                          <a:solidFill>
                            <a:srgbClr val="000000"/>
                          </a:solidFill>
                          <a:effectLst/>
                          <a:latin typeface="Calibri"/>
                        </a:rPr>
                        <a:t>Revival Phase:</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Very large</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Divisional basis of organization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Strategy of product- market diversification; movement into some unrelated markets</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5113">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Very heterogeneous, competitive, dynamic</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High differentiation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High level of risk taking &amp; planning</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1100" b="0" i="0" u="none" strike="noStrike" dirty="0">
                        <a:solidFill>
                          <a:srgbClr val="000000"/>
                        </a:solidFill>
                        <a:effectLst/>
                        <a:latin typeface="Calibri"/>
                      </a:endParaRP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Sophisticated control, scanning, and communications in info. processing; more formal analysis in decision making</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Substantial innovation</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Rapid growth</a:t>
                      </a:r>
                    </a:p>
                  </a:txBody>
                  <a:tcPr marL="9525" marR="9525" marT="9525" marB="0">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3551459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r>
              <a:rPr lang="en-US" dirty="0"/>
              <a:t>Life Cycle Analysis: Decline</a:t>
            </a:r>
          </a:p>
        </p:txBody>
      </p:sp>
      <p:sp>
        <p:nvSpPr>
          <p:cNvPr id="3" name="Content Placeholder 2"/>
          <p:cNvSpPr>
            <a:spLocks noGrp="1"/>
          </p:cNvSpPr>
          <p:nvPr>
            <p:ph idx="1"/>
          </p:nvPr>
        </p:nvSpPr>
        <p:spPr>
          <a:xfrm>
            <a:off x="457200" y="1722437"/>
            <a:ext cx="8229600" cy="4525963"/>
          </a:xfrm>
        </p:spPr>
        <p:txBody>
          <a:bodyPr>
            <a:normAutofit/>
          </a:bodyPr>
          <a:lstStyle/>
          <a:p>
            <a:r>
              <a:rPr lang="en-US" sz="3000" dirty="0"/>
              <a:t>Firms in the decline stage react to adversity in their markets by becoming stagnant. </a:t>
            </a:r>
          </a:p>
          <a:p>
            <a:pPr marL="342900" lvl="1" indent="-342900">
              <a:buFont typeface="Arial" panose="020B0604020202020204" pitchFamily="34" charset="0"/>
              <a:buChar char="•"/>
            </a:pPr>
            <a:r>
              <a:rPr lang="en-US" sz="3000" dirty="0"/>
              <a:t>“They try to conserve resources depleted by poor performance by abstaining from product or service innovation. Product lines are rendered antiquated so that it becomes necessary to cut prices to maintain sales” (Miller and Friesen 1984).</a:t>
            </a:r>
          </a:p>
          <a:p>
            <a:pPr marL="0" indent="0">
              <a:buNone/>
            </a:pPr>
            <a:r>
              <a:rPr lang="en-US" dirty="0"/>
              <a:t>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209463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Analysis: Decline</a:t>
            </a:r>
          </a:p>
        </p:txBody>
      </p:sp>
      <p:sp>
        <p:nvSpPr>
          <p:cNvPr id="3" name="Content Placeholder 2"/>
          <p:cNvSpPr>
            <a:spLocks noGrp="1"/>
          </p:cNvSpPr>
          <p:nvPr>
            <p:ph idx="1"/>
          </p:nvPr>
        </p:nvSpPr>
        <p:spPr/>
        <p:txBody>
          <a:bodyPr>
            <a:normAutofit fontScale="92500" lnSpcReduction="10000"/>
          </a:bodyPr>
          <a:lstStyle/>
          <a:p>
            <a:r>
              <a:rPr lang="en-US" dirty="0"/>
              <a:t>Firms seem to be caught in a vicious circle: </a:t>
            </a:r>
          </a:p>
          <a:p>
            <a:pPr lvl="1"/>
            <a:r>
              <a:rPr lang="en-US" dirty="0"/>
              <a:t>“Their sales are poor because their product lines are unappealing. </a:t>
            </a:r>
          </a:p>
          <a:p>
            <a:pPr lvl="1"/>
            <a:r>
              <a:rPr lang="en-US" dirty="0"/>
              <a:t>This reduces profits and makes for scarcer financial resources, </a:t>
            </a:r>
          </a:p>
          <a:p>
            <a:pPr lvl="1"/>
            <a:r>
              <a:rPr lang="en-US" dirty="0"/>
              <a:t>which in turn cause any significant product line changes to seem too expensive” (Miller and Friesen 1984). </a:t>
            </a:r>
          </a:p>
          <a:p>
            <a:r>
              <a:rPr lang="en-US" dirty="0"/>
              <a:t>As a result, changes are avoided, and product lines become even more outdated.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4146424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Life Cycle Analysis: Decline</a:t>
            </a:r>
          </a:p>
        </p:txBody>
      </p:sp>
      <p:graphicFrame>
        <p:nvGraphicFramePr>
          <p:cNvPr id="5" name="Table 4"/>
          <p:cNvGraphicFramePr>
            <a:graphicFrameLocks noGrp="1"/>
          </p:cNvGraphicFramePr>
          <p:nvPr>
            <p:extLst>
              <p:ext uri="{D42A27DB-BD31-4B8C-83A1-F6EECF244321}">
                <p14:modId xmlns:p14="http://schemas.microsoft.com/office/powerpoint/2010/main" val="2924548657"/>
              </p:ext>
            </p:extLst>
          </p:nvPr>
        </p:nvGraphicFramePr>
        <p:xfrm>
          <a:off x="304799" y="2590801"/>
          <a:ext cx="8534402" cy="2573984"/>
        </p:xfrm>
        <a:graphic>
          <a:graphicData uri="http://schemas.openxmlformats.org/drawingml/2006/table">
            <a:tbl>
              <a:tblPr/>
              <a:tblGrid>
                <a:gridCol w="1193932">
                  <a:extLst>
                    <a:ext uri="{9D8B030D-6E8A-4147-A177-3AD203B41FA5}">
                      <a16:colId xmlns:a16="http://schemas.microsoft.com/office/drawing/2014/main" val="20000"/>
                    </a:ext>
                  </a:extLst>
                </a:gridCol>
                <a:gridCol w="2093066">
                  <a:extLst>
                    <a:ext uri="{9D8B030D-6E8A-4147-A177-3AD203B41FA5}">
                      <a16:colId xmlns:a16="http://schemas.microsoft.com/office/drawing/2014/main" val="20001"/>
                    </a:ext>
                  </a:extLst>
                </a:gridCol>
                <a:gridCol w="2299424">
                  <a:extLst>
                    <a:ext uri="{9D8B030D-6E8A-4147-A177-3AD203B41FA5}">
                      <a16:colId xmlns:a16="http://schemas.microsoft.com/office/drawing/2014/main" val="20002"/>
                    </a:ext>
                  </a:extLst>
                </a:gridCol>
                <a:gridCol w="2947980">
                  <a:extLst>
                    <a:ext uri="{9D8B030D-6E8A-4147-A177-3AD203B41FA5}">
                      <a16:colId xmlns:a16="http://schemas.microsoft.com/office/drawing/2014/main" val="20003"/>
                    </a:ext>
                  </a:extLst>
                </a:gridCol>
              </a:tblGrid>
              <a:tr h="330868">
                <a:tc>
                  <a:txBody>
                    <a:bodyPr/>
                    <a:lstStyle/>
                    <a:p>
                      <a:pPr algn="l" fontAlgn="b"/>
                      <a:r>
                        <a:rPr lang="en-US" sz="1400" b="1" i="0" u="sng" strike="noStrike" dirty="0">
                          <a:solidFill>
                            <a:srgbClr val="000000"/>
                          </a:solidFill>
                          <a:effectLst/>
                          <a:latin typeface="Calibri"/>
                        </a:rPr>
                        <a:t>Phase</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Situation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Organization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Innovation &amp; Strategy</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93056">
                <a:tc>
                  <a:txBody>
                    <a:bodyPr/>
                    <a:lstStyle/>
                    <a:p>
                      <a:pPr algn="l" fontAlgn="t"/>
                      <a:r>
                        <a:rPr lang="en-US" sz="1100" b="0" i="0" u="none" strike="noStrike" dirty="0">
                          <a:solidFill>
                            <a:srgbClr val="000000"/>
                          </a:solidFill>
                          <a:effectLst/>
                          <a:latin typeface="Calibri"/>
                        </a:rPr>
                        <a:t>Decline Phase:</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Market size</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Formal, bureaucratic structure</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Low level of innovation</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5113">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Homogeneous and competitive environment</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Mostly functional basis of organization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Price cutting</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5113">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1100" b="0" i="0" u="none" strike="noStrike" dirty="0">
                        <a:solidFill>
                          <a:srgbClr val="000000"/>
                        </a:solidFill>
                        <a:effectLst/>
                        <a:latin typeface="Calibri"/>
                      </a:endParaRP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Moderate differentiation and centralization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Consolidation of product- market</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endParaRPr lang="en-US" sz="1100" b="0" i="0" u="none" strike="noStrike" dirty="0">
                        <a:solidFill>
                          <a:srgbClr val="000000"/>
                        </a:solidFill>
                        <a:effectLst/>
                        <a:latin typeface="Calibri"/>
                      </a:endParaRP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Less sophisticated info processing systems and decision making methods</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Liquidation of subsidiaries</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1100" b="0" i="0" u="none" strike="noStrike" dirty="0">
                        <a:solidFill>
                          <a:srgbClr val="000000"/>
                        </a:solidFill>
                        <a:effectLst/>
                        <a:latin typeface="Calibri"/>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endParaRPr lang="en-US" sz="1100" b="0" i="0" u="none" strike="noStrike" dirty="0">
                        <a:solidFill>
                          <a:srgbClr val="000000"/>
                        </a:solidFill>
                        <a:effectLst/>
                        <a:latin typeface="Calibri"/>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Risk aversion &amp; conservatism</a:t>
                      </a:r>
                    </a:p>
                    <a:p>
                      <a:pPr algn="l" fontAlgn="t"/>
                      <a:endParaRPr lang="en-US" sz="1100" b="0" i="0" u="none" strike="noStrike" dirty="0">
                        <a:solidFill>
                          <a:srgbClr val="000000"/>
                        </a:solidFill>
                        <a:effectLst/>
                        <a:latin typeface="Calibri"/>
                      </a:endParaRPr>
                    </a:p>
                    <a:p>
                      <a:pPr algn="l" fontAlgn="t"/>
                      <a:r>
                        <a:rPr lang="en-US" sz="1100" b="0" i="0" u="none" strike="noStrike" dirty="0">
                          <a:solidFill>
                            <a:srgbClr val="000000"/>
                          </a:solidFill>
                          <a:effectLst/>
                          <a:latin typeface="Calibri"/>
                        </a:rPr>
                        <a:t>Slow growth</a:t>
                      </a:r>
                    </a:p>
                  </a:txBody>
                  <a:tcPr marL="9525" marR="9525" marT="9525" marB="0">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1583945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Analysis: Decline</a:t>
            </a:r>
          </a:p>
        </p:txBody>
      </p:sp>
      <p:sp>
        <p:nvSpPr>
          <p:cNvPr id="3" name="Content Placeholder 2"/>
          <p:cNvSpPr>
            <a:spLocks noGrp="1"/>
          </p:cNvSpPr>
          <p:nvPr>
            <p:ph idx="1"/>
          </p:nvPr>
        </p:nvSpPr>
        <p:spPr/>
        <p:txBody>
          <a:bodyPr>
            <a:normAutofit lnSpcReduction="10000"/>
          </a:bodyPr>
          <a:lstStyle/>
          <a:p>
            <a:r>
              <a:rPr lang="en-US" dirty="0"/>
              <a:t> Reasons for Decline </a:t>
            </a:r>
          </a:p>
          <a:p>
            <a:pPr lvl="1"/>
            <a:r>
              <a:rPr lang="en-US" dirty="0"/>
              <a:t>Too much debt 28% </a:t>
            </a:r>
          </a:p>
          <a:p>
            <a:pPr lvl="1"/>
            <a:r>
              <a:rPr lang="en-US" dirty="0"/>
              <a:t>Inadequate leadership 17% </a:t>
            </a:r>
          </a:p>
          <a:p>
            <a:pPr lvl="1"/>
            <a:r>
              <a:rPr lang="en-US" dirty="0"/>
              <a:t>Poor planning 14% </a:t>
            </a:r>
          </a:p>
          <a:p>
            <a:pPr lvl="1"/>
            <a:r>
              <a:rPr lang="en-US" dirty="0"/>
              <a:t>Failure to change 11% </a:t>
            </a:r>
          </a:p>
          <a:p>
            <a:pPr lvl="1"/>
            <a:r>
              <a:rPr lang="en-US" dirty="0"/>
              <a:t>Inexperienced management 9% </a:t>
            </a:r>
          </a:p>
          <a:p>
            <a:pPr lvl="1"/>
            <a:r>
              <a:rPr lang="en-US" dirty="0"/>
              <a:t>Not enough revenue 8% </a:t>
            </a:r>
          </a:p>
          <a:p>
            <a:pPr marL="457200" lvl="1" indent="0">
              <a:buNone/>
            </a:pPr>
            <a:r>
              <a:rPr lang="en-US" dirty="0"/>
              <a:t>   (Business Week 2003)</a:t>
            </a:r>
          </a:p>
          <a:p>
            <a:pPr lvl="1"/>
            <a:r>
              <a:rPr lang="en-US" dirty="0">
                <a:solidFill>
                  <a:prstClr val="black"/>
                </a:solidFill>
              </a:rPr>
              <a:t>What do these reasons have in common?</a:t>
            </a:r>
          </a:p>
          <a:p>
            <a:pPr marL="457200" lvl="1" indent="0">
              <a:buNone/>
            </a:pPr>
            <a:endParaRPr lang="en-US" sz="1000" dirty="0"/>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244889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 Competition Matrix</a:t>
            </a:r>
          </a:p>
        </p:txBody>
      </p:sp>
      <p:sp>
        <p:nvSpPr>
          <p:cNvPr id="3" name="Content Placeholder 2"/>
          <p:cNvSpPr>
            <a:spLocks noGrp="1"/>
          </p:cNvSpPr>
          <p:nvPr>
            <p:ph idx="1"/>
          </p:nvPr>
        </p:nvSpPr>
        <p:spPr/>
        <p:txBody>
          <a:bodyPr>
            <a:normAutofit fontScale="85000" lnSpcReduction="10000"/>
          </a:bodyPr>
          <a:lstStyle/>
          <a:p>
            <a:r>
              <a:rPr lang="en-US" dirty="0"/>
              <a:t>Dodge, Fullerton, and Robbins (1994) suggest a different way to consider the organizational life cycle. </a:t>
            </a:r>
          </a:p>
          <a:p>
            <a:r>
              <a:rPr lang="en-US" dirty="0"/>
              <a:t>First, they group organizations into either early stages of development or late stages of development. </a:t>
            </a:r>
          </a:p>
          <a:p>
            <a:r>
              <a:rPr lang="en-US" dirty="0"/>
              <a:t>They then consider the level of competition the organizations are experiencing. </a:t>
            </a:r>
          </a:p>
          <a:p>
            <a:r>
              <a:rPr lang="en-US" dirty="0"/>
              <a:t>The resulting four-block matrix displays common critical problems faced by companies in each block.</a:t>
            </a:r>
          </a:p>
          <a:p>
            <a:r>
              <a:rPr lang="en-US" dirty="0"/>
              <a:t>Strategies can be developed to address the critical problems.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2114025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a:t>Life Cycle Analysis</a:t>
            </a:r>
          </a:p>
        </p:txBody>
      </p:sp>
      <p:sp>
        <p:nvSpPr>
          <p:cNvPr id="3" name="Content Placeholder 2"/>
          <p:cNvSpPr>
            <a:spLocks noGrp="1"/>
          </p:cNvSpPr>
          <p:nvPr>
            <p:ph idx="1"/>
          </p:nvPr>
        </p:nvSpPr>
        <p:spPr/>
        <p:txBody>
          <a:bodyPr>
            <a:normAutofit fontScale="92500" lnSpcReduction="20000"/>
          </a:bodyPr>
          <a:lstStyle/>
          <a:p>
            <a:r>
              <a:rPr lang="en-US" dirty="0"/>
              <a:t>Life cycle analysis assesses products, organizations, or industries by analyzing the current stage in their life cycle. </a:t>
            </a:r>
          </a:p>
          <a:p>
            <a:r>
              <a:rPr lang="en-US" dirty="0"/>
              <a:t>Although numerous life cycle models exist, researchers have generally identified five main phases in a life cycle: </a:t>
            </a:r>
          </a:p>
          <a:p>
            <a:pPr lvl="1"/>
            <a:r>
              <a:rPr lang="en-US" dirty="0"/>
              <a:t>Birth </a:t>
            </a:r>
          </a:p>
          <a:p>
            <a:pPr lvl="1"/>
            <a:r>
              <a:rPr lang="en-US" dirty="0"/>
              <a:t>Growth </a:t>
            </a:r>
          </a:p>
          <a:p>
            <a:pPr lvl="1"/>
            <a:r>
              <a:rPr lang="en-US" dirty="0"/>
              <a:t>Maturity </a:t>
            </a:r>
          </a:p>
          <a:p>
            <a:pPr lvl="1"/>
            <a:r>
              <a:rPr lang="en-US" dirty="0"/>
              <a:t>Revival </a:t>
            </a:r>
          </a:p>
          <a:p>
            <a:pPr lvl="1"/>
            <a:r>
              <a:rPr lang="en-US" dirty="0"/>
              <a:t>Decline </a:t>
            </a:r>
          </a:p>
          <a:p>
            <a:endParaRPr lang="en-US" dirty="0"/>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884952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 Competition Matrix</a:t>
            </a:r>
          </a:p>
        </p:txBody>
      </p:sp>
      <p:graphicFrame>
        <p:nvGraphicFramePr>
          <p:cNvPr id="3" name="Object 2"/>
          <p:cNvGraphicFramePr>
            <a:graphicFrameLocks noChangeAspect="1"/>
          </p:cNvGraphicFramePr>
          <p:nvPr>
            <p:extLst>
              <p:ext uri="{D42A27DB-BD31-4B8C-83A1-F6EECF244321}">
                <p14:modId xmlns:p14="http://schemas.microsoft.com/office/powerpoint/2010/main" val="2135481671"/>
              </p:ext>
            </p:extLst>
          </p:nvPr>
        </p:nvGraphicFramePr>
        <p:xfrm>
          <a:off x="896121" y="1179175"/>
          <a:ext cx="7333479" cy="5069225"/>
        </p:xfrm>
        <a:graphic>
          <a:graphicData uri="http://schemas.openxmlformats.org/presentationml/2006/ole">
            <mc:AlternateContent xmlns:mc="http://schemas.openxmlformats.org/markup-compatibility/2006">
              <mc:Choice xmlns:v="urn:schemas-microsoft-com:vml" Requires="v">
                <p:oleObj spid="_x0000_s3088" name="Worksheet" r:id="rId3" imgW="6200812" imgH="4286275" progId="Excel.Sheet.8">
                  <p:embed/>
                </p:oleObj>
              </mc:Choice>
              <mc:Fallback>
                <p:oleObj name="Worksheet" r:id="rId3" imgW="6200812" imgH="4286275" progId="Excel.Sheet.8">
                  <p:embed/>
                  <p:pic>
                    <p:nvPicPr>
                      <p:cNvPr id="0" name=""/>
                      <p:cNvPicPr/>
                      <p:nvPr/>
                    </p:nvPicPr>
                    <p:blipFill>
                      <a:blip r:embed="rId4"/>
                      <a:stretch>
                        <a:fillRect/>
                      </a:stretch>
                    </p:blipFill>
                    <p:spPr>
                      <a:xfrm>
                        <a:off x="896121" y="1179175"/>
                        <a:ext cx="7333479" cy="5069225"/>
                      </a:xfrm>
                      <a:prstGeom prst="rect">
                        <a:avLst/>
                      </a:prstGeom>
                    </p:spPr>
                  </p:pic>
                </p:oleObj>
              </mc:Fallback>
            </mc:AlternateContent>
          </a:graphicData>
        </a:graphic>
      </p:graphicFrame>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2622375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Cycle / Competition Matrix</a:t>
            </a:r>
          </a:p>
        </p:txBody>
      </p:sp>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0227"/>
          <a:stretch/>
        </p:blipFill>
        <p:spPr bwMode="auto">
          <a:xfrm>
            <a:off x="838200" y="1143000"/>
            <a:ext cx="7673098"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pPr algn="l"/>
            <a:r>
              <a:rPr lang="en-US" dirty="0"/>
              <a:t>Copyright © 2016 Foundation of the American College of Healthcare Executives. Not for sale. </a:t>
            </a:r>
          </a:p>
        </p:txBody>
      </p:sp>
    </p:spTree>
    <p:extLst>
      <p:ext uri="{BB962C8B-B14F-4D97-AF65-F5344CB8AC3E}">
        <p14:creationId xmlns:p14="http://schemas.microsoft.com/office/powerpoint/2010/main" val="980439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Life Cycle / Competition Matrix</a:t>
            </a:r>
          </a:p>
        </p:txBody>
      </p:sp>
      <p:sp>
        <p:nvSpPr>
          <p:cNvPr id="3" name="Content Placeholder 2"/>
          <p:cNvSpPr>
            <a:spLocks noGrp="1"/>
          </p:cNvSpPr>
          <p:nvPr>
            <p:ph idx="1"/>
          </p:nvPr>
        </p:nvSpPr>
        <p:spPr>
          <a:xfrm>
            <a:off x="457200" y="1646237"/>
            <a:ext cx="8229600" cy="4525963"/>
          </a:xfrm>
        </p:spPr>
        <p:txBody>
          <a:bodyPr>
            <a:normAutofit fontScale="85000" lnSpcReduction="20000"/>
          </a:bodyPr>
          <a:lstStyle/>
          <a:p>
            <a:r>
              <a:rPr lang="en-US" dirty="0"/>
              <a:t>Note that the life cycle chart reflects Toyota, the parent company, and its divisions. </a:t>
            </a:r>
          </a:p>
          <a:p>
            <a:r>
              <a:rPr lang="en-US" dirty="0"/>
              <a:t>Even though Toyota overall is in maturity, some of its other divisions are still in the growth stage.</a:t>
            </a:r>
          </a:p>
          <a:p>
            <a:r>
              <a:rPr lang="en-US" dirty="0"/>
              <a:t>Overlaying the life cycle / competition matrix to the life cycle chart reveals that overall Toyota is in “late stage” life cycle with “intense competition.” This suggests “critical problems” of </a:t>
            </a:r>
          </a:p>
          <a:p>
            <a:pPr marL="0" indent="0">
              <a:buNone/>
            </a:pPr>
            <a:r>
              <a:rPr lang="en-US" dirty="0"/>
              <a:t>	(a) maintaining market position, </a:t>
            </a:r>
          </a:p>
          <a:p>
            <a:pPr marL="0" indent="0">
              <a:buNone/>
            </a:pPr>
            <a:r>
              <a:rPr lang="en-US" dirty="0"/>
              <a:t>	(b) furthering its image via focus &amp; differentiation 	strategies, and </a:t>
            </a:r>
          </a:p>
          <a:p>
            <a:pPr marL="0" indent="0">
              <a:buNone/>
            </a:pPr>
            <a:r>
              <a:rPr lang="en-US" dirty="0"/>
              <a:t>	(c) cost control.</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1812426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r>
              <a:rPr lang="en-US" dirty="0"/>
              <a:t>Exercise</a:t>
            </a:r>
          </a:p>
        </p:txBody>
      </p:sp>
      <p:sp>
        <p:nvSpPr>
          <p:cNvPr id="3" name="Content Placeholder 2"/>
          <p:cNvSpPr>
            <a:spLocks noGrp="1"/>
          </p:cNvSpPr>
          <p:nvPr>
            <p:ph idx="1"/>
          </p:nvPr>
        </p:nvSpPr>
        <p:spPr>
          <a:xfrm>
            <a:off x="457200" y="1722437"/>
            <a:ext cx="8229600" cy="4525963"/>
          </a:xfrm>
        </p:spPr>
        <p:txBody>
          <a:bodyPr>
            <a:normAutofit/>
          </a:bodyPr>
          <a:lstStyle/>
          <a:p>
            <a:r>
              <a:rPr lang="en-US" dirty="0"/>
              <a:t>Divide up into groups and create a life cycle chart for your project organization. Include the parent company and any divisions (if there are any).</a:t>
            </a:r>
          </a:p>
          <a:p>
            <a:endParaRPr lang="en-US" dirty="0"/>
          </a:p>
          <a:p>
            <a:r>
              <a:rPr lang="en-US" dirty="0"/>
              <a:t>What are the implications for strategy?</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1351384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9"/>
            <a:ext cx="8229600" cy="1143000"/>
          </a:xfrm>
        </p:spPr>
        <p:txBody>
          <a:bodyPr/>
          <a:lstStyle/>
          <a:p>
            <a:r>
              <a:rPr lang="en-US" dirty="0"/>
              <a:t>Life Cycle Analysis</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0144" y="1902472"/>
            <a:ext cx="8611456" cy="411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47679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3075"/>
            <a:ext cx="8229600" cy="1143000"/>
          </a:xfrm>
        </p:spPr>
        <p:txBody>
          <a:bodyPr/>
          <a:lstStyle/>
          <a:p>
            <a:r>
              <a:rPr lang="en-US" dirty="0"/>
              <a:t>Life Cycle Analysis: Birth</a:t>
            </a:r>
          </a:p>
        </p:txBody>
      </p:sp>
      <p:sp>
        <p:nvSpPr>
          <p:cNvPr id="3" name="Content Placeholder 2"/>
          <p:cNvSpPr>
            <a:spLocks noGrp="1"/>
          </p:cNvSpPr>
          <p:nvPr>
            <p:ph idx="1"/>
          </p:nvPr>
        </p:nvSpPr>
        <p:spPr>
          <a:xfrm>
            <a:off x="457200" y="1798637"/>
            <a:ext cx="8229600" cy="4525963"/>
          </a:xfrm>
        </p:spPr>
        <p:txBody>
          <a:bodyPr>
            <a:normAutofit fontScale="70000" lnSpcReduction="20000"/>
          </a:bodyPr>
          <a:lstStyle/>
          <a:p>
            <a:r>
              <a:rPr lang="en-US" dirty="0"/>
              <a:t>Organizations in the birth stage are attempting to establish for the first time a viable product-market strategy. </a:t>
            </a:r>
          </a:p>
          <a:p>
            <a:r>
              <a:rPr lang="en-US" dirty="0"/>
              <a:t>This is achieved mainly by trial and error as efforts are made to change products and services in a manner that generates distinctive competences. </a:t>
            </a:r>
          </a:p>
          <a:p>
            <a:r>
              <a:rPr lang="en-US" dirty="0"/>
              <a:t>This generally involves major and frequent product or service innovations and the conscious pursuit of a niche strategy. </a:t>
            </a:r>
          </a:p>
          <a:p>
            <a:r>
              <a:rPr lang="en-US" dirty="0"/>
              <a:t>Because companies in the birth phase are small and have no established reputation, they do not directly confront their more powerful competitors. </a:t>
            </a:r>
          </a:p>
          <a:p>
            <a:r>
              <a:rPr lang="en-US" dirty="0"/>
              <a:t>Instead, they find gaps, or niches, in the market that are not being filled, and they fill and defend these niches by making innovations.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671925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Life Cycle Analysis: Birth</a:t>
            </a:r>
          </a:p>
        </p:txBody>
      </p:sp>
      <p:graphicFrame>
        <p:nvGraphicFramePr>
          <p:cNvPr id="5" name="Table 4"/>
          <p:cNvGraphicFramePr>
            <a:graphicFrameLocks noGrp="1"/>
          </p:cNvGraphicFramePr>
          <p:nvPr>
            <p:extLst>
              <p:ext uri="{D42A27DB-BD31-4B8C-83A1-F6EECF244321}">
                <p14:modId xmlns:p14="http://schemas.microsoft.com/office/powerpoint/2010/main" val="1253428229"/>
              </p:ext>
            </p:extLst>
          </p:nvPr>
        </p:nvGraphicFramePr>
        <p:xfrm>
          <a:off x="304799" y="2590801"/>
          <a:ext cx="8534402" cy="2514600"/>
        </p:xfrm>
        <a:graphic>
          <a:graphicData uri="http://schemas.openxmlformats.org/drawingml/2006/table">
            <a:tbl>
              <a:tblPr/>
              <a:tblGrid>
                <a:gridCol w="1193932">
                  <a:extLst>
                    <a:ext uri="{9D8B030D-6E8A-4147-A177-3AD203B41FA5}">
                      <a16:colId xmlns:a16="http://schemas.microsoft.com/office/drawing/2014/main" val="20000"/>
                    </a:ext>
                  </a:extLst>
                </a:gridCol>
                <a:gridCol w="2093066">
                  <a:extLst>
                    <a:ext uri="{9D8B030D-6E8A-4147-A177-3AD203B41FA5}">
                      <a16:colId xmlns:a16="http://schemas.microsoft.com/office/drawing/2014/main" val="20001"/>
                    </a:ext>
                  </a:extLst>
                </a:gridCol>
                <a:gridCol w="2299424">
                  <a:extLst>
                    <a:ext uri="{9D8B030D-6E8A-4147-A177-3AD203B41FA5}">
                      <a16:colId xmlns:a16="http://schemas.microsoft.com/office/drawing/2014/main" val="20002"/>
                    </a:ext>
                  </a:extLst>
                </a:gridCol>
                <a:gridCol w="2947980">
                  <a:extLst>
                    <a:ext uri="{9D8B030D-6E8A-4147-A177-3AD203B41FA5}">
                      <a16:colId xmlns:a16="http://schemas.microsoft.com/office/drawing/2014/main" val="20003"/>
                    </a:ext>
                  </a:extLst>
                </a:gridCol>
              </a:tblGrid>
              <a:tr h="330868">
                <a:tc>
                  <a:txBody>
                    <a:bodyPr/>
                    <a:lstStyle/>
                    <a:p>
                      <a:pPr algn="l" fontAlgn="b"/>
                      <a:r>
                        <a:rPr lang="en-US" sz="1400" b="1" i="0" u="sng" strike="noStrike" dirty="0">
                          <a:solidFill>
                            <a:srgbClr val="000000"/>
                          </a:solidFill>
                          <a:effectLst/>
                          <a:latin typeface="Calibri"/>
                        </a:rPr>
                        <a:t>Phase</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Situation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Organization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Innovation &amp; Strategy</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93056">
                <a:tc>
                  <a:txBody>
                    <a:bodyPr/>
                    <a:lstStyle/>
                    <a:p>
                      <a:pPr algn="l" fontAlgn="b"/>
                      <a:r>
                        <a:rPr lang="en-US" sz="1400" b="0" i="0" u="none" strike="noStrike" dirty="0">
                          <a:solidFill>
                            <a:srgbClr val="000000"/>
                          </a:solidFill>
                          <a:effectLst/>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5113">
                <a:tc>
                  <a:txBody>
                    <a:bodyPr/>
                    <a:lstStyle/>
                    <a:p>
                      <a:pPr algn="l" fontAlgn="t"/>
                      <a:r>
                        <a:rPr lang="en-US" sz="1100" b="0" i="0" u="none" strike="noStrike" dirty="0">
                          <a:solidFill>
                            <a:srgbClr val="000000"/>
                          </a:solidFill>
                          <a:effectLst/>
                          <a:latin typeface="Calibri"/>
                        </a:rPr>
                        <a:t>Birth Phase: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Small firm</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Informal structure</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Considerable innovation in product lines</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5113">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Young</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Undifferentiated</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Niche Strategy</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Dominated by owner/</a:t>
                      </a:r>
                    </a:p>
                    <a:p>
                      <a:pPr algn="l" fontAlgn="t"/>
                      <a:r>
                        <a:rPr lang="en-US" sz="1100" b="0" i="0" u="none" strike="noStrike" dirty="0">
                          <a:solidFill>
                            <a:srgbClr val="000000"/>
                          </a:solidFill>
                          <a:effectLst/>
                          <a:latin typeface="Calibri"/>
                        </a:rPr>
                        <a:t> manager</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Power highly centralized</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Substantial risk taking</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Homogenous/ placid environment</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Crude information processing &amp; decision making methods</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 </a:t>
                      </a:r>
                    </a:p>
                  </a:txBody>
                  <a:tcPr marL="9525" marR="9525" marT="9525" marB="0">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1486678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875"/>
            <a:ext cx="8229600" cy="1143000"/>
          </a:xfrm>
        </p:spPr>
        <p:txBody>
          <a:bodyPr/>
          <a:lstStyle/>
          <a:p>
            <a:r>
              <a:rPr lang="en-US" dirty="0"/>
              <a:t>Life Cycle Analysis: Growth</a:t>
            </a:r>
          </a:p>
        </p:txBody>
      </p:sp>
      <p:sp>
        <p:nvSpPr>
          <p:cNvPr id="3" name="Content Placeholder 2"/>
          <p:cNvSpPr>
            <a:spLocks noGrp="1"/>
          </p:cNvSpPr>
          <p:nvPr>
            <p:ph idx="1"/>
          </p:nvPr>
        </p:nvSpPr>
        <p:spPr>
          <a:xfrm>
            <a:off x="457200" y="1722437"/>
            <a:ext cx="8229600" cy="4525963"/>
          </a:xfrm>
        </p:spPr>
        <p:txBody>
          <a:bodyPr>
            <a:normAutofit fontScale="77500" lnSpcReduction="20000"/>
          </a:bodyPr>
          <a:lstStyle/>
          <a:p>
            <a:r>
              <a:rPr lang="en-US" dirty="0"/>
              <a:t>The emphasis of the growth phase is growth and early diversification: </a:t>
            </a:r>
          </a:p>
          <a:p>
            <a:pPr lvl="1"/>
            <a:r>
              <a:rPr lang="en-US" dirty="0"/>
              <a:t>Product lines are broadened. </a:t>
            </a:r>
          </a:p>
          <a:p>
            <a:pPr lvl="1"/>
            <a:r>
              <a:rPr lang="en-US" dirty="0"/>
              <a:t>Efforts are also devoted to incrementally tailoring products to new markets. </a:t>
            </a:r>
          </a:p>
          <a:p>
            <a:pPr lvl="1"/>
            <a:r>
              <a:rPr lang="en-US" dirty="0"/>
              <a:t>Less stress is placed on major or dramatic product innovations. </a:t>
            </a:r>
          </a:p>
          <a:p>
            <a:r>
              <a:rPr lang="en-US" dirty="0"/>
              <a:t>“Market segmentation begins to play a role, with managers trying to identify specific subgroups of customers and to make small product or service modifications in order to better serve them.” </a:t>
            </a:r>
          </a:p>
          <a:p>
            <a:r>
              <a:rPr lang="en-US" dirty="0"/>
              <a:t>“In other words, the niche strategy is often abandoned as broader markets are addressed.” </a:t>
            </a:r>
          </a:p>
          <a:p>
            <a:pPr marL="0" indent="0">
              <a:buNone/>
            </a:pPr>
            <a:r>
              <a:rPr lang="en-US" dirty="0"/>
              <a:t>(Miller and Friesen 1948)</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311066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7"/>
            <a:ext cx="8229600" cy="1143000"/>
          </a:xfrm>
        </p:spPr>
        <p:txBody>
          <a:bodyPr/>
          <a:lstStyle/>
          <a:p>
            <a:r>
              <a:rPr lang="en-US" dirty="0"/>
              <a:t>Life Cycle Analysis: Growth</a:t>
            </a:r>
          </a:p>
        </p:txBody>
      </p:sp>
      <p:sp>
        <p:nvSpPr>
          <p:cNvPr id="3" name="Content Placeholder 2"/>
          <p:cNvSpPr>
            <a:spLocks noGrp="1"/>
          </p:cNvSpPr>
          <p:nvPr>
            <p:ph idx="1"/>
          </p:nvPr>
        </p:nvSpPr>
        <p:spPr>
          <a:xfrm>
            <a:off x="457200" y="1646237"/>
            <a:ext cx="8229600" cy="4525963"/>
          </a:xfrm>
        </p:spPr>
        <p:txBody>
          <a:bodyPr>
            <a:normAutofit fontScale="85000" lnSpcReduction="10000"/>
          </a:bodyPr>
          <a:lstStyle/>
          <a:p>
            <a:r>
              <a:rPr lang="en-US" dirty="0"/>
              <a:t>Organizations in the growth phase are bigger and stronger than those in the birth phase, and they are better able to lobby with various levels of government.</a:t>
            </a:r>
          </a:p>
          <a:p>
            <a:r>
              <a:rPr lang="en-US" dirty="0"/>
              <a:t>They may also acquire subsidiaries in their efforts to diversify. </a:t>
            </a:r>
          </a:p>
          <a:p>
            <a:pPr lvl="1"/>
            <a:r>
              <a:rPr lang="en-US" dirty="0"/>
              <a:t>An acquisition of this nature “generally takes the form of buying out much smaller competing enterprises in the same industry rather than diversifying into new industries.”</a:t>
            </a:r>
          </a:p>
          <a:p>
            <a:pPr lvl="1"/>
            <a:r>
              <a:rPr lang="en-US" dirty="0"/>
              <a:t>“The acquired firms are usually integrated into the functionally-based structure rather than left as independent divisions” (Miller and Friesen 1984).</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3683870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a:t>Life Cycle Analysis: Growth</a:t>
            </a:r>
          </a:p>
        </p:txBody>
      </p:sp>
      <p:graphicFrame>
        <p:nvGraphicFramePr>
          <p:cNvPr id="5" name="Table 4"/>
          <p:cNvGraphicFramePr>
            <a:graphicFrameLocks noGrp="1"/>
          </p:cNvGraphicFramePr>
          <p:nvPr>
            <p:extLst>
              <p:ext uri="{D42A27DB-BD31-4B8C-83A1-F6EECF244321}">
                <p14:modId xmlns:p14="http://schemas.microsoft.com/office/powerpoint/2010/main" val="4043032606"/>
              </p:ext>
            </p:extLst>
          </p:nvPr>
        </p:nvGraphicFramePr>
        <p:xfrm>
          <a:off x="304799" y="2590801"/>
          <a:ext cx="8534402" cy="2544292"/>
        </p:xfrm>
        <a:graphic>
          <a:graphicData uri="http://schemas.openxmlformats.org/drawingml/2006/table">
            <a:tbl>
              <a:tblPr/>
              <a:tblGrid>
                <a:gridCol w="1193932">
                  <a:extLst>
                    <a:ext uri="{9D8B030D-6E8A-4147-A177-3AD203B41FA5}">
                      <a16:colId xmlns:a16="http://schemas.microsoft.com/office/drawing/2014/main" val="20000"/>
                    </a:ext>
                  </a:extLst>
                </a:gridCol>
                <a:gridCol w="2093066">
                  <a:extLst>
                    <a:ext uri="{9D8B030D-6E8A-4147-A177-3AD203B41FA5}">
                      <a16:colId xmlns:a16="http://schemas.microsoft.com/office/drawing/2014/main" val="20001"/>
                    </a:ext>
                  </a:extLst>
                </a:gridCol>
                <a:gridCol w="2299424">
                  <a:extLst>
                    <a:ext uri="{9D8B030D-6E8A-4147-A177-3AD203B41FA5}">
                      <a16:colId xmlns:a16="http://schemas.microsoft.com/office/drawing/2014/main" val="20002"/>
                    </a:ext>
                  </a:extLst>
                </a:gridCol>
                <a:gridCol w="2947980">
                  <a:extLst>
                    <a:ext uri="{9D8B030D-6E8A-4147-A177-3AD203B41FA5}">
                      <a16:colId xmlns:a16="http://schemas.microsoft.com/office/drawing/2014/main" val="20003"/>
                    </a:ext>
                  </a:extLst>
                </a:gridCol>
              </a:tblGrid>
              <a:tr h="330868">
                <a:tc>
                  <a:txBody>
                    <a:bodyPr/>
                    <a:lstStyle/>
                    <a:p>
                      <a:pPr algn="l" fontAlgn="b"/>
                      <a:r>
                        <a:rPr lang="en-US" sz="1400" b="1" i="0" u="sng" strike="noStrike" dirty="0">
                          <a:solidFill>
                            <a:srgbClr val="000000"/>
                          </a:solidFill>
                          <a:effectLst/>
                          <a:latin typeface="Calibri"/>
                        </a:rPr>
                        <a:t>Phase</a:t>
                      </a:r>
                    </a:p>
                  </a:txBody>
                  <a:tcPr marL="9525" marR="9525" marT="9525" marB="0" anchor="b">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Situation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Organization</a:t>
                      </a:r>
                    </a:p>
                  </a:txBody>
                  <a:tcPr marL="9525" marR="9525" marT="9525" marB="0" anchor="b">
                    <a:lnL>
                      <a:noFill/>
                    </a:lnL>
                    <a:lnR>
                      <a:noFill/>
                    </a:lnR>
                    <a:lnT w="19050" cap="flat" cmpd="sng" algn="ctr">
                      <a:solidFill>
                        <a:srgbClr val="000000"/>
                      </a:solidFill>
                      <a:prstDash val="solid"/>
                      <a:round/>
                      <a:headEnd type="none" w="med" len="med"/>
                      <a:tailEnd type="none" w="med" len="med"/>
                    </a:lnT>
                    <a:lnB>
                      <a:noFill/>
                    </a:lnB>
                  </a:tcPr>
                </a:tc>
                <a:tc>
                  <a:txBody>
                    <a:bodyPr/>
                    <a:lstStyle/>
                    <a:p>
                      <a:pPr algn="l" fontAlgn="b"/>
                      <a:r>
                        <a:rPr lang="en-US" sz="1400" b="1" i="0" u="sng" strike="noStrike" dirty="0">
                          <a:solidFill>
                            <a:srgbClr val="000000"/>
                          </a:solidFill>
                          <a:effectLst/>
                          <a:latin typeface="Calibri"/>
                        </a:rPr>
                        <a:t>Innovation &amp; Strategy</a:t>
                      </a:r>
                    </a:p>
                  </a:txBody>
                  <a:tcPr marL="9525" marR="9525"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0"/>
                  </a:ext>
                </a:extLst>
              </a:tr>
              <a:tr h="293056">
                <a:tc>
                  <a:txBody>
                    <a:bodyPr/>
                    <a:lstStyle/>
                    <a:p>
                      <a:pPr algn="l" fontAlgn="b"/>
                      <a:r>
                        <a:rPr lang="en-US" sz="1400" b="0" i="0" u="none" strike="noStrike" dirty="0">
                          <a:solidFill>
                            <a:srgbClr val="000000"/>
                          </a:solidFill>
                          <a:effectLst/>
                          <a:latin typeface="Calibri"/>
                        </a:rPr>
                        <a:t> </a:t>
                      </a:r>
                    </a:p>
                  </a:txBody>
                  <a:tcPr marL="9525" marR="9525" marT="9525" marB="0" anchor="b">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r>
                        <a:rPr lang="en-US" sz="1100" b="0" i="0" u="none" strike="noStrike" dirty="0">
                          <a:solidFill>
                            <a:srgbClr val="000000"/>
                          </a:solidFill>
                          <a:effectLst/>
                          <a:latin typeface="Calibri"/>
                        </a:rPr>
                        <a:t> </a:t>
                      </a:r>
                    </a:p>
                  </a:txBody>
                  <a:tcPr marL="9525" marR="9525" marT="9525" marB="0" anchor="b">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1"/>
                  </a:ext>
                </a:extLst>
              </a:tr>
              <a:tr h="315113">
                <a:tc>
                  <a:txBody>
                    <a:bodyPr/>
                    <a:lstStyle/>
                    <a:p>
                      <a:pPr algn="l" fontAlgn="t"/>
                      <a:r>
                        <a:rPr lang="en-US" sz="1100" b="0" i="0" u="none" strike="noStrike" dirty="0">
                          <a:solidFill>
                            <a:srgbClr val="000000"/>
                          </a:solidFill>
                          <a:effectLst/>
                          <a:latin typeface="Calibri"/>
                        </a:rPr>
                        <a:t>Growth Phase:</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Medium sized</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Some formalization of structure</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Broadening of product-market scope into closely related areas</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315113">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Older</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Functional basis of organization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Incremental innovation in product lines</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a:noFill/>
                    </a:lnB>
                  </a:tcPr>
                </a:tc>
                <a:tc>
                  <a:txBody>
                    <a:bodyPr/>
                    <a:lstStyle/>
                    <a:p>
                      <a:pPr algn="l" fontAlgn="t"/>
                      <a:r>
                        <a:rPr lang="en-US" sz="1100" b="0" i="0" u="none" strike="noStrike" dirty="0">
                          <a:solidFill>
                            <a:srgbClr val="000000"/>
                          </a:solidFill>
                          <a:effectLst/>
                          <a:latin typeface="Calibri"/>
                        </a:rPr>
                        <a:t>Multiple share holders</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Moderate differentiation</a:t>
                      </a:r>
                    </a:p>
                  </a:txBody>
                  <a:tcPr marL="9525" marR="9525" marT="9525" marB="0">
                    <a:lnL>
                      <a:noFill/>
                    </a:lnL>
                    <a:lnR>
                      <a:noFill/>
                    </a:lnR>
                    <a:lnT>
                      <a:noFill/>
                    </a:lnT>
                    <a:lnB>
                      <a:noFill/>
                    </a:lnB>
                  </a:tcPr>
                </a:tc>
                <a:tc>
                  <a:txBody>
                    <a:bodyPr/>
                    <a:lstStyle/>
                    <a:p>
                      <a:pPr algn="l" fontAlgn="t"/>
                      <a:r>
                        <a:rPr lang="en-US" sz="1100" b="0" i="0" u="none" strike="noStrike" dirty="0">
                          <a:solidFill>
                            <a:srgbClr val="000000"/>
                          </a:solidFill>
                          <a:effectLst/>
                          <a:latin typeface="Calibri"/>
                        </a:rPr>
                        <a:t>Rapid growth</a:t>
                      </a:r>
                    </a:p>
                  </a:txBody>
                  <a:tcPr marL="9525" marR="9525" marT="9525" marB="0">
                    <a:lnL>
                      <a:noFill/>
                    </a:lnL>
                    <a:lnR w="190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630225">
                <a:tc>
                  <a:txBody>
                    <a:bodyPr/>
                    <a:lstStyle/>
                    <a:p>
                      <a:pPr algn="l" fontAlgn="t"/>
                      <a:r>
                        <a:rPr lang="en-US" sz="1100" b="0" i="0" u="none" strike="noStrike" dirty="0">
                          <a:solidFill>
                            <a:srgbClr val="000000"/>
                          </a:solidFill>
                          <a:effectLst/>
                          <a:latin typeface="Calibri"/>
                        </a:rPr>
                        <a:t> </a:t>
                      </a:r>
                    </a:p>
                  </a:txBody>
                  <a:tcPr marL="9525" marR="9525" marT="9525" marB="0">
                    <a:lnL w="190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A more heterogeneous &amp; competitive environment</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Somewhat less centralized</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en-US" sz="1100" b="0" i="0" u="none" strike="noStrike" dirty="0">
                          <a:solidFill>
                            <a:srgbClr val="000000"/>
                          </a:solidFill>
                          <a:effectLst/>
                          <a:latin typeface="Calibri"/>
                        </a:rPr>
                        <a:t> </a:t>
                      </a:r>
                    </a:p>
                  </a:txBody>
                  <a:tcPr marL="9525" marR="9525" marT="9525" marB="0">
                    <a:lnL>
                      <a:noFill/>
                    </a:lnL>
                    <a:lnR w="190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2762945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037"/>
            <a:ext cx="8229600" cy="1143000"/>
          </a:xfrm>
        </p:spPr>
        <p:txBody>
          <a:bodyPr/>
          <a:lstStyle/>
          <a:p>
            <a:r>
              <a:rPr lang="en-US" dirty="0"/>
              <a:t>Life Cycle Analysis: Maturity</a:t>
            </a:r>
          </a:p>
        </p:txBody>
      </p:sp>
      <p:sp>
        <p:nvSpPr>
          <p:cNvPr id="3" name="Content Placeholder 2"/>
          <p:cNvSpPr>
            <a:spLocks noGrp="1"/>
          </p:cNvSpPr>
          <p:nvPr>
            <p:ph idx="1"/>
          </p:nvPr>
        </p:nvSpPr>
        <p:spPr>
          <a:xfrm>
            <a:off x="457200" y="1646237"/>
            <a:ext cx="8229600" cy="4525963"/>
          </a:xfrm>
        </p:spPr>
        <p:txBody>
          <a:bodyPr>
            <a:normAutofit fontScale="77500" lnSpcReduction="20000"/>
          </a:bodyPr>
          <a:lstStyle/>
          <a:p>
            <a:r>
              <a:rPr lang="en-US" dirty="0"/>
              <a:t>Firms in the maturity phase are conservative, “do not perform many major innovations, engage in very few efforts at diversification or acquisition, and fail even to make many incremental changes to the products or services being offered.” </a:t>
            </a:r>
          </a:p>
          <a:p>
            <a:pPr marL="342900" lvl="1" indent="-342900">
              <a:buFont typeface="Arial" panose="020B0604020202020204" pitchFamily="34" charset="0"/>
              <a:buChar char="•"/>
            </a:pPr>
            <a:r>
              <a:rPr lang="en-US" dirty="0"/>
              <a:t>“The tendency, more than in any other phase, is to follow the competition; to wait for competitors to lead the way in innovating and, then, to imitate the innovations if they prove to be necessary” (Miller and Friesen 1984). </a:t>
            </a:r>
          </a:p>
          <a:p>
            <a:r>
              <a:rPr lang="en-US" dirty="0"/>
              <a:t>Markets in the maturity phase are slightly broader than in the growth phase, and fewer firms opt for a niche strategy. </a:t>
            </a:r>
          </a:p>
          <a:p>
            <a:r>
              <a:rPr lang="en-US" dirty="0"/>
              <a:t>Firms try to arrange for a stable, negotiated environment by fixing prices and lobbying with the government. </a:t>
            </a:r>
          </a:p>
        </p:txBody>
      </p:sp>
      <p:sp>
        <p:nvSpPr>
          <p:cNvPr id="4" name="Footer Placeholder 3"/>
          <p:cNvSpPr>
            <a:spLocks noGrp="1"/>
          </p:cNvSpPr>
          <p:nvPr>
            <p:ph type="ftr" sz="quarter" idx="11"/>
          </p:nvPr>
        </p:nvSpPr>
        <p:spPr/>
        <p:txBody>
          <a:bodyPr/>
          <a:lstStyle/>
          <a:p>
            <a:r>
              <a:rPr lang="en-US" dirty="0"/>
              <a:t>Copyright © 2016 Foundation of the American College of Healthcare Executives. Not for sale. </a:t>
            </a:r>
          </a:p>
        </p:txBody>
      </p:sp>
    </p:spTree>
    <p:extLst>
      <p:ext uri="{BB962C8B-B14F-4D97-AF65-F5344CB8AC3E}">
        <p14:creationId xmlns:p14="http://schemas.microsoft.com/office/powerpoint/2010/main" val="608589090"/>
      </p:ext>
    </p:extLst>
  </p:cSld>
  <p:clrMapOvr>
    <a:masterClrMapping/>
  </p:clrMapOvr>
</p:sld>
</file>

<file path=ppt/theme/theme1.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WaylandMcDonald (2300) template</Template>
  <TotalTime>1131</TotalTime>
  <Words>1831</Words>
  <Application>Microsoft Office PowerPoint</Application>
  <PresentationFormat>On-screen Show (4:3)</PresentationFormat>
  <Paragraphs>230</Paragraphs>
  <Slides>23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Garamond</vt:lpstr>
      <vt:lpstr>Times New Roman</vt:lpstr>
      <vt:lpstr>PPTtemplate</vt:lpstr>
      <vt:lpstr>Worksheet</vt:lpstr>
      <vt:lpstr>Strategic Analysis for Healthcare</vt:lpstr>
      <vt:lpstr>Life Cycle Analysis</vt:lpstr>
      <vt:lpstr>Life Cycle Analysis</vt:lpstr>
      <vt:lpstr>Life Cycle Analysis: Birth</vt:lpstr>
      <vt:lpstr>Life Cycle Analysis: Birth</vt:lpstr>
      <vt:lpstr>Life Cycle Analysis: Growth</vt:lpstr>
      <vt:lpstr>Life Cycle Analysis: Growth</vt:lpstr>
      <vt:lpstr>Life Cycle Analysis: Growth</vt:lpstr>
      <vt:lpstr>Life Cycle Analysis: Maturity</vt:lpstr>
      <vt:lpstr>Life Cycle Analysis: Maturity</vt:lpstr>
      <vt:lpstr>Life Cycle Analysis: Maturity</vt:lpstr>
      <vt:lpstr>Life Cycle Analysis: Revival</vt:lpstr>
      <vt:lpstr>Life Cycle Analysis: Revival</vt:lpstr>
      <vt:lpstr>Life Cycle Analysis: Revival</vt:lpstr>
      <vt:lpstr>Life Cycle Analysis: Decline</vt:lpstr>
      <vt:lpstr>Life Cycle Analysis: Decline</vt:lpstr>
      <vt:lpstr>Life Cycle Analysis: Decline</vt:lpstr>
      <vt:lpstr>Life Cycle Analysis: Decline</vt:lpstr>
      <vt:lpstr>Life Cycle / Competition Matrix</vt:lpstr>
      <vt:lpstr>Life Cycle / Competition Matrix</vt:lpstr>
      <vt:lpstr>Life Cycle / Competition Matrix</vt:lpstr>
      <vt:lpstr>Life Cycle / Competition Matrix</vt:lpstr>
      <vt:lpstr>Exercise</vt:lpstr>
    </vt:vector>
  </TitlesOfParts>
  <Company>Methodist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Analysis For The Health Care Industry</dc:title>
  <dc:creator>setup</dc:creator>
  <cp:lastModifiedBy>Kathy Riley</cp:lastModifiedBy>
  <cp:revision>17</cp:revision>
  <dcterms:created xsi:type="dcterms:W3CDTF">2015-09-13T15:03:24Z</dcterms:created>
  <dcterms:modified xsi:type="dcterms:W3CDTF">2019-01-11T02:17:34Z</dcterms:modified>
</cp:coreProperties>
</file>