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9" r:id="rId3"/>
    <p:sldId id="260" r:id="rId4"/>
    <p:sldId id="282" r:id="rId5"/>
    <p:sldId id="263" r:id="rId6"/>
    <p:sldId id="265" r:id="rId7"/>
    <p:sldId id="266" r:id="rId8"/>
    <p:sldId id="268" r:id="rId9"/>
    <p:sldId id="269" r:id="rId10"/>
    <p:sldId id="271" r:id="rId11"/>
    <p:sldId id="272" r:id="rId12"/>
    <p:sldId id="277" r:id="rId13"/>
    <p:sldId id="27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74" y="-1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0D640-A103-41A1-A547-4D12A6BEA86D}" type="datetimeFigureOut">
              <a:rPr lang="en-CA" smtClean="0"/>
              <a:pPr/>
              <a:t>26/02/2018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B4279F-8762-4C1D-AC98-578A8F45D6BD}" type="slidenum">
              <a:rPr lang="en-CA" smtClean="0"/>
              <a:pPr/>
              <a:t>‹#›</a:t>
            </a:fld>
            <a:endParaRPr lang="en-CA"/>
          </a:p>
        </p:txBody>
      </p:sp>
    </p:spTree>
    <p:extLst>
      <p:ext uri="{BB962C8B-B14F-4D97-AF65-F5344CB8AC3E}">
        <p14:creationId xmlns:p14="http://schemas.microsoft.com/office/powerpoint/2010/main" val="1476179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13</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4B4279F-8762-4C1D-AC98-578A8F45D6BD}"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10000"/>
          </a:bodyPr>
          <a:lstStyle/>
          <a:p>
            <a:r>
              <a:rPr lang="en-CA" dirty="0" smtClean="0">
                <a:solidFill>
                  <a:schemeClr val="bg1"/>
                </a:solidFill>
              </a:rPr>
              <a:t>B301B: MAKING SENSE OF STRATEGY</a:t>
            </a:r>
          </a:p>
          <a:p>
            <a:r>
              <a:rPr lang="en-CA" dirty="0" smtClean="0">
                <a:solidFill>
                  <a:schemeClr val="bg1"/>
                </a:solidFill>
              </a:rPr>
              <a:t>Block 3: Readings</a:t>
            </a:r>
          </a:p>
          <a:p>
            <a:endParaRPr lang="en-CA" dirty="0" smtClean="0">
              <a:solidFill>
                <a:srgbClr val="FFFF00"/>
              </a:solidFill>
            </a:endParaRPr>
          </a:p>
          <a:p>
            <a:endParaRPr lang="en-CA" dirty="0" smtClean="0">
              <a:solidFill>
                <a:srgbClr val="FFFF00"/>
              </a:solidFill>
            </a:endParaRPr>
          </a:p>
          <a:p>
            <a:r>
              <a:rPr lang="en-CA" b="1" u="sng" dirty="0" smtClean="0">
                <a:solidFill>
                  <a:srgbClr val="FFFF00"/>
                </a:solidFill>
              </a:rPr>
              <a:t>Reading 13 (p.179-202): </a:t>
            </a:r>
          </a:p>
          <a:p>
            <a:r>
              <a:rPr lang="en-CA" b="1" dirty="0" smtClean="0">
                <a:solidFill>
                  <a:srgbClr val="FFFF00"/>
                </a:solidFill>
              </a:rPr>
              <a:t>National policies and domestic politics</a:t>
            </a:r>
            <a:r>
              <a:rPr lang="en-CA" dirty="0" smtClean="0">
                <a:solidFill>
                  <a:srgbClr val="FFFF00"/>
                </a:solidFill>
              </a:rPr>
              <a:t>. </a:t>
            </a:r>
          </a:p>
          <a:p>
            <a:r>
              <a:rPr lang="en-CA" dirty="0" smtClean="0">
                <a:solidFill>
                  <a:srgbClr val="FFFF00"/>
                </a:solidFill>
              </a:rPr>
              <a:t>By: Debora L. Spar</a:t>
            </a:r>
          </a:p>
          <a:p>
            <a:endParaRPr lang="en-CA" dirty="0" smtClean="0">
              <a:solidFill>
                <a:srgbClr val="FFFF00"/>
              </a:solidFill>
            </a:endParaRPr>
          </a:p>
          <a:p>
            <a:pPr algn="l"/>
            <a:endParaRPr lang="en-US" dirty="0" smtClean="0">
              <a:solidFill>
                <a:schemeClr val="bg1"/>
              </a:solidFill>
            </a:endParaRPr>
          </a:p>
          <a:p>
            <a:pPr algn="l"/>
            <a:endParaRPr lang="en-US" dirty="0" smtClean="0">
              <a:solidFill>
                <a:schemeClr val="bg1"/>
              </a:solidFill>
            </a:endParaRPr>
          </a:p>
          <a:p>
            <a:pPr algn="l"/>
            <a:endParaRPr lang="en-US" dirty="0" smtClean="0">
              <a:solidFill>
                <a:schemeClr val="bg1"/>
              </a:solidFill>
            </a:endParaRPr>
          </a:p>
          <a:p>
            <a:r>
              <a:rPr lang="en-CA" sz="2000" dirty="0" smtClean="0">
                <a:solidFill>
                  <a:schemeClr val="bg1"/>
                </a:solidFill>
              </a:rPr>
              <a:t>Spar, D. L. (2001) ‘Chapter 8: National Policies and Domestic Policies’ in</a:t>
            </a:r>
          </a:p>
          <a:p>
            <a:r>
              <a:rPr lang="en-CA" sz="2000" dirty="0" err="1" smtClean="0">
                <a:solidFill>
                  <a:schemeClr val="bg1"/>
                </a:solidFill>
              </a:rPr>
              <a:t>Rugman</a:t>
            </a:r>
            <a:r>
              <a:rPr lang="en-CA" sz="2000" dirty="0" smtClean="0">
                <a:solidFill>
                  <a:schemeClr val="bg1"/>
                </a:solidFill>
              </a:rPr>
              <a:t>, A. M. and Brewer, T. L. (</a:t>
            </a:r>
            <a:r>
              <a:rPr lang="en-CA" sz="2000" dirty="0" err="1" smtClean="0">
                <a:solidFill>
                  <a:schemeClr val="bg1"/>
                </a:solidFill>
              </a:rPr>
              <a:t>eds</a:t>
            </a:r>
            <a:r>
              <a:rPr lang="en-CA" sz="2000" dirty="0" smtClean="0">
                <a:solidFill>
                  <a:schemeClr val="bg1"/>
                </a:solidFill>
              </a:rPr>
              <a:t>) Oxford Handbook of International</a:t>
            </a:r>
          </a:p>
          <a:p>
            <a:r>
              <a:rPr lang="en-CA" sz="2000" dirty="0" smtClean="0">
                <a:solidFill>
                  <a:schemeClr val="bg1"/>
                </a:solidFill>
              </a:rPr>
              <a:t>Business, Oxford, Oxford University Press.</a:t>
            </a:r>
            <a:endParaRPr lang="en-US" sz="2000"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r>
              <a:rPr lang="en-CA" dirty="0" smtClean="0">
                <a:solidFill>
                  <a:srgbClr val="FFFF00"/>
                </a:solidFill>
              </a:rPr>
              <a:t>Antitrust and competition policy</a:t>
            </a:r>
            <a:endParaRPr lang="en-CA" dirty="0" smtClean="0">
              <a:solidFill>
                <a:schemeClr val="bg1"/>
              </a:solidFill>
            </a:endParaRPr>
          </a:p>
          <a:p>
            <a:pPr algn="just"/>
            <a:endParaRPr lang="en-US" sz="2800" dirty="0" smtClean="0">
              <a:solidFill>
                <a:schemeClr val="bg1"/>
              </a:solidFill>
              <a:latin typeface="Times New Roman" panose="02020603050405020304" pitchFamily="18" charset="0"/>
              <a:cs typeface="Times New Roman" panose="02020603050405020304" pitchFamily="18" charset="0"/>
            </a:endParaRPr>
          </a:p>
          <a:p>
            <a:pPr algn="just"/>
            <a:r>
              <a:rPr lang="en-US" sz="2800" dirty="0" smtClean="0">
                <a:solidFill>
                  <a:schemeClr val="bg1"/>
                </a:solidFill>
                <a:latin typeface="Times New Roman" panose="02020603050405020304" pitchFamily="18" charset="0"/>
                <a:cs typeface="Times New Roman" panose="02020603050405020304" pitchFamily="18" charset="0"/>
              </a:rPr>
              <a:t>The </a:t>
            </a:r>
            <a:r>
              <a:rPr lang="en-US" sz="2800" dirty="0">
                <a:solidFill>
                  <a:schemeClr val="bg1"/>
                </a:solidFill>
                <a:latin typeface="Times New Roman" panose="02020603050405020304" pitchFamily="18" charset="0"/>
                <a:cs typeface="Times New Roman" panose="02020603050405020304" pitchFamily="18" charset="0"/>
              </a:rPr>
              <a:t>antitrust and competition policy is very important to control monopoly and promote competition. Countries should promote free market entry and perfect competition in all the industries. These competition policies will support the societies and create positive impact on the lives of its people in all aspect. </a:t>
            </a:r>
          </a:p>
          <a:p>
            <a:pPr algn="just"/>
            <a:endParaRPr lang="en-US" sz="2800" dirty="0">
              <a:solidFill>
                <a:schemeClr val="bg1"/>
              </a:solidFill>
              <a:latin typeface="Times New Roman" panose="02020603050405020304" pitchFamily="18" charset="0"/>
              <a:cs typeface="Times New Roman" panose="02020603050405020304" pitchFamily="18" charset="0"/>
            </a:endParaRPr>
          </a:p>
          <a:p>
            <a:pPr algn="just"/>
            <a:r>
              <a:rPr lang="en-US" sz="2800" dirty="0">
                <a:solidFill>
                  <a:schemeClr val="bg1"/>
                </a:solidFill>
                <a:latin typeface="Times New Roman" panose="02020603050405020304" pitchFamily="18" charset="0"/>
                <a:cs typeface="Times New Roman" panose="02020603050405020304" pitchFamily="18" charset="0"/>
              </a:rPr>
              <a:t>In the European Union, for example, tightly enforced competition policies in the telecommunications and banking sectors have provided a windfall for foreign firms</a:t>
            </a:r>
          </a:p>
          <a:p>
            <a:pPr algn="l"/>
            <a:endParaRPr lang="en-CA" dirty="0" smtClean="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a:bodyPr>
          <a:lstStyle/>
          <a:p>
            <a:r>
              <a:rPr lang="en-CA" dirty="0" smtClean="0">
                <a:solidFill>
                  <a:srgbClr val="FFFF00"/>
                </a:solidFill>
              </a:rPr>
              <a:t>Domestic politics</a:t>
            </a:r>
          </a:p>
          <a:p>
            <a:pPr algn="l"/>
            <a:endParaRPr lang="en-CA" dirty="0" smtClean="0">
              <a:solidFill>
                <a:schemeClr val="bg1"/>
              </a:solidFill>
            </a:endParaRPr>
          </a:p>
          <a:p>
            <a:pPr algn="just">
              <a:lnSpc>
                <a:spcPct val="150000"/>
              </a:lnSpc>
            </a:pPr>
            <a:r>
              <a:rPr lang="en-US" sz="2800" dirty="0">
                <a:solidFill>
                  <a:schemeClr val="bg1"/>
                </a:solidFill>
                <a:latin typeface="Times New Roman" panose="02020603050405020304" pitchFamily="18" charset="0"/>
                <a:cs typeface="Times New Roman" panose="02020603050405020304" pitchFamily="18" charset="0"/>
              </a:rPr>
              <a:t>The politics of the country can affect and influence on international business. It is important for the company to understand the domestic politics to know policies of the country which may influence their business. They need to understand the domestic politics of the countries in which they trade or invest. So where do policies come from? And how are they created?</a:t>
            </a:r>
          </a:p>
          <a:p>
            <a:pPr algn="just">
              <a:lnSpc>
                <a:spcPct val="150000"/>
              </a:lnSpc>
            </a:pPr>
            <a:r>
              <a:rPr lang="en-US" sz="2800" dirty="0">
                <a:solidFill>
                  <a:schemeClr val="bg1"/>
                </a:solidFill>
                <a:latin typeface="Times New Roman" panose="02020603050405020304" pitchFamily="18" charset="0"/>
                <a:cs typeface="Times New Roman" panose="02020603050405020304" pitchFamily="18" charset="0"/>
              </a:rPr>
              <a:t>Ex.: The US persists in sanctioning trade with Cuba because of a domestic lobby in favor of the sanctions, while the reverse is true with China because large US firms have interests there.</a:t>
            </a:r>
          </a:p>
          <a:p>
            <a:pPr algn="l"/>
            <a:endParaRPr lang="en-CA"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85000" lnSpcReduction="20000"/>
          </a:bodyPr>
          <a:lstStyle/>
          <a:p>
            <a:r>
              <a:rPr lang="en-CA" dirty="0" smtClean="0">
                <a:solidFill>
                  <a:srgbClr val="FFFF00"/>
                </a:solidFill>
              </a:rPr>
              <a:t>The role of international </a:t>
            </a:r>
            <a:r>
              <a:rPr lang="en-CA" dirty="0" smtClean="0">
                <a:solidFill>
                  <a:srgbClr val="FFFF00"/>
                </a:solidFill>
              </a:rPr>
              <a:t>forces</a:t>
            </a:r>
          </a:p>
          <a:p>
            <a:pPr algn="l"/>
            <a:endParaRPr lang="en-CA" dirty="0">
              <a:solidFill>
                <a:srgbClr val="FFFF00"/>
              </a:solidFill>
            </a:endParaRPr>
          </a:p>
          <a:p>
            <a:pPr algn="just"/>
            <a:r>
              <a:rPr lang="en-US" dirty="0">
                <a:solidFill>
                  <a:srgbClr val="FFFF00"/>
                </a:solidFill>
              </a:rPr>
              <a:t>A final aspect of national policy comes from an unlikely source. It comes, from the international external institutions and groups such as GATT (General Agreement on Tariff &amp; Trade) and WTO (World Trade Organization).</a:t>
            </a:r>
          </a:p>
          <a:p>
            <a:pPr algn="just"/>
            <a:endParaRPr lang="en-US" dirty="0" smtClean="0">
              <a:solidFill>
                <a:srgbClr val="FFFF00"/>
              </a:solidFill>
            </a:endParaRPr>
          </a:p>
          <a:p>
            <a:pPr algn="just"/>
            <a:r>
              <a:rPr lang="en-US" dirty="0" smtClean="0">
                <a:solidFill>
                  <a:srgbClr val="FFFF00"/>
                </a:solidFill>
              </a:rPr>
              <a:t>The </a:t>
            </a:r>
            <a:r>
              <a:rPr lang="en-US" dirty="0">
                <a:solidFill>
                  <a:srgbClr val="FFFF00"/>
                </a:solidFill>
              </a:rPr>
              <a:t>WTO &amp; GATT have been entrusted with the following functions:</a:t>
            </a:r>
          </a:p>
          <a:p>
            <a:pPr algn="just"/>
            <a:r>
              <a:rPr lang="en-US" dirty="0">
                <a:solidFill>
                  <a:srgbClr val="FFFF00"/>
                </a:solidFill>
              </a:rPr>
              <a:t>1. They would facilitate proper implementation of multinational trade agreements.</a:t>
            </a:r>
          </a:p>
          <a:p>
            <a:pPr algn="just"/>
            <a:r>
              <a:rPr lang="en-US" dirty="0">
                <a:solidFill>
                  <a:srgbClr val="FFFF00"/>
                </a:solidFill>
              </a:rPr>
              <a:t>2.  It will review trade policies undertaken by the member countries.</a:t>
            </a:r>
          </a:p>
          <a:p>
            <a:pPr algn="just"/>
            <a:r>
              <a:rPr lang="en-US" dirty="0">
                <a:solidFill>
                  <a:srgbClr val="FFFF00"/>
                </a:solidFill>
              </a:rPr>
              <a:t>3.  It will act as a forum for the negotiation of disputes among the member countries over trade related problems.</a:t>
            </a:r>
          </a:p>
          <a:p>
            <a:pPr algn="just"/>
            <a:r>
              <a:rPr lang="en-US" dirty="0">
                <a:solidFill>
                  <a:srgbClr val="FFFF00"/>
                </a:solidFill>
              </a:rPr>
              <a:t>4.  They will work in cooperation with the IMF and the World Bank.</a:t>
            </a:r>
          </a:p>
          <a:p>
            <a:pPr algn="l"/>
            <a:endParaRPr lang="en-CA" dirty="0" smtClean="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a:bodyPr>
          <a:lstStyle/>
          <a:p>
            <a:r>
              <a:rPr lang="en-CA" dirty="0" smtClean="0">
                <a:solidFill>
                  <a:srgbClr val="FFFF00"/>
                </a:solidFill>
              </a:rPr>
              <a:t>Conclusion</a:t>
            </a:r>
          </a:p>
          <a:p>
            <a:pPr algn="just"/>
            <a:r>
              <a:rPr lang="en-US" sz="2800" dirty="0">
                <a:solidFill>
                  <a:schemeClr val="bg1"/>
                </a:solidFill>
                <a:latin typeface="Times New Roman" panose="02020603050405020304" pitchFamily="18" charset="0"/>
                <a:cs typeface="Times New Roman" panose="02020603050405020304" pitchFamily="18" charset="0"/>
              </a:rPr>
              <a:t>Despite the undeniable growth of international pressure groups and multinational firms, most nations still employ most of the policies described above. </a:t>
            </a:r>
            <a:endParaRPr lang="en-US" sz="2800" dirty="0" smtClean="0">
              <a:solidFill>
                <a:schemeClr val="bg1"/>
              </a:solidFill>
              <a:latin typeface="Times New Roman" panose="02020603050405020304" pitchFamily="18" charset="0"/>
              <a:cs typeface="Times New Roman" panose="02020603050405020304" pitchFamily="18" charset="0"/>
            </a:endParaRPr>
          </a:p>
          <a:p>
            <a:pPr algn="just"/>
            <a:endParaRPr lang="en-US" sz="2800" dirty="0">
              <a:solidFill>
                <a:schemeClr val="bg1"/>
              </a:solidFill>
              <a:latin typeface="Times New Roman" panose="02020603050405020304" pitchFamily="18" charset="0"/>
              <a:cs typeface="Times New Roman" panose="02020603050405020304" pitchFamily="18" charset="0"/>
            </a:endParaRPr>
          </a:p>
          <a:p>
            <a:pPr algn="just"/>
            <a:r>
              <a:rPr lang="en-US" sz="2800" dirty="0" smtClean="0">
                <a:solidFill>
                  <a:schemeClr val="bg1"/>
                </a:solidFill>
                <a:latin typeface="Times New Roman" panose="02020603050405020304" pitchFamily="18" charset="0"/>
                <a:cs typeface="Times New Roman" panose="02020603050405020304" pitchFamily="18" charset="0"/>
              </a:rPr>
              <a:t>• They favor </a:t>
            </a:r>
            <a:r>
              <a:rPr lang="en-US" sz="2800" dirty="0">
                <a:solidFill>
                  <a:schemeClr val="bg1"/>
                </a:solidFill>
                <a:latin typeface="Times New Roman" panose="02020603050405020304" pitchFamily="18" charset="0"/>
                <a:cs typeface="Times New Roman" panose="02020603050405020304" pitchFamily="18" charset="0"/>
              </a:rPr>
              <a:t>certain domestic industries for protection or growth; </a:t>
            </a:r>
          </a:p>
          <a:p>
            <a:pPr algn="just"/>
            <a:r>
              <a:rPr lang="en-US" sz="2800" dirty="0" smtClean="0">
                <a:solidFill>
                  <a:schemeClr val="bg1"/>
                </a:solidFill>
                <a:latin typeface="Times New Roman" panose="02020603050405020304" pitchFamily="18" charset="0"/>
                <a:cs typeface="Times New Roman" panose="02020603050405020304" pitchFamily="18" charset="0"/>
              </a:rPr>
              <a:t>• They </a:t>
            </a:r>
            <a:r>
              <a:rPr lang="en-US" sz="2800" dirty="0">
                <a:solidFill>
                  <a:schemeClr val="bg1"/>
                </a:solidFill>
                <a:latin typeface="Times New Roman" panose="02020603050405020304" pitchFamily="18" charset="0"/>
                <a:cs typeface="Times New Roman" panose="02020603050405020304" pitchFamily="18" charset="0"/>
              </a:rPr>
              <a:t>restrict or encourage foreign investment in particular sectors; </a:t>
            </a:r>
          </a:p>
          <a:p>
            <a:pPr algn="just"/>
            <a:r>
              <a:rPr lang="en-US" sz="2800" dirty="0" smtClean="0">
                <a:solidFill>
                  <a:schemeClr val="bg1"/>
                </a:solidFill>
                <a:latin typeface="Times New Roman" panose="02020603050405020304" pitchFamily="18" charset="0"/>
                <a:cs typeface="Times New Roman" panose="02020603050405020304" pitchFamily="18" charset="0"/>
              </a:rPr>
              <a:t>• They </a:t>
            </a:r>
            <a:r>
              <a:rPr lang="en-US" sz="2800" dirty="0">
                <a:solidFill>
                  <a:schemeClr val="bg1"/>
                </a:solidFill>
                <a:latin typeface="Times New Roman" panose="02020603050405020304" pitchFamily="18" charset="0"/>
                <a:cs typeface="Times New Roman" panose="02020603050405020304" pitchFamily="18" charset="0"/>
              </a:rPr>
              <a:t>regulate commerce along a multitude of dimensions; and they determine the composition of ‘fair’ competition</a:t>
            </a:r>
            <a:r>
              <a:rPr lang="en-US" sz="2800">
                <a:solidFill>
                  <a:schemeClr val="bg1"/>
                </a:solidFill>
                <a:latin typeface="Times New Roman" panose="02020603050405020304" pitchFamily="18" charset="0"/>
                <a:cs typeface="Times New Roman" panose="02020603050405020304" pitchFamily="18" charset="0"/>
              </a:rPr>
              <a:t>. </a:t>
            </a:r>
            <a:endParaRPr lang="en-US" sz="2800" smtClean="0">
              <a:solidFill>
                <a:schemeClr val="bg1"/>
              </a:solidFill>
              <a:latin typeface="Times New Roman" panose="02020603050405020304" pitchFamily="18" charset="0"/>
              <a:cs typeface="Times New Roman" panose="02020603050405020304" pitchFamily="18" charset="0"/>
            </a:endParaRPr>
          </a:p>
          <a:p>
            <a:pPr algn="just"/>
            <a:endParaRPr lang="en-US" sz="2800" dirty="0">
              <a:solidFill>
                <a:schemeClr val="bg1"/>
              </a:solidFill>
              <a:latin typeface="Times New Roman" panose="02020603050405020304" pitchFamily="18" charset="0"/>
              <a:cs typeface="Times New Roman" panose="02020603050405020304" pitchFamily="18" charset="0"/>
            </a:endParaRPr>
          </a:p>
          <a:p>
            <a:pPr algn="just"/>
            <a:r>
              <a:rPr lang="en-US" sz="2800" dirty="0">
                <a:solidFill>
                  <a:schemeClr val="bg1"/>
                </a:solidFill>
                <a:latin typeface="Times New Roman" panose="02020603050405020304" pitchFamily="18" charset="0"/>
                <a:cs typeface="Times New Roman" panose="02020603050405020304" pitchFamily="18" charset="0"/>
              </a:rPr>
              <a:t>Some of these policies may be shrinking somewhat in scope; some may be simultaneously negotiated and applied at the national level. But nations remain largely able and fully willing to impose their own policies on the firms that operate across their territory.</a:t>
            </a:r>
          </a:p>
          <a:p>
            <a:pPr algn="just"/>
            <a:endParaRPr lang="en-CA" sz="2800" dirty="0" smtClean="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lnSpcReduction="10000"/>
          </a:bodyPr>
          <a:lstStyle/>
          <a:p>
            <a:r>
              <a:rPr lang="en-US" dirty="0" smtClean="0">
                <a:solidFill>
                  <a:srgbClr val="FFFF00"/>
                </a:solidFill>
              </a:rPr>
              <a:t>Introduction</a:t>
            </a:r>
            <a:endParaRPr lang="en-US" dirty="0">
              <a:solidFill>
                <a:srgbClr val="FFFF00"/>
              </a:solidFill>
            </a:endParaRPr>
          </a:p>
          <a:p>
            <a:pPr algn="l"/>
            <a:endParaRPr lang="en-US" dirty="0" smtClean="0">
              <a:solidFill>
                <a:srgbClr val="FFFF00"/>
              </a:solidFill>
            </a:endParaRPr>
          </a:p>
          <a:p>
            <a:pPr algn="l"/>
            <a:r>
              <a:rPr lang="en-US" dirty="0" smtClean="0">
                <a:solidFill>
                  <a:srgbClr val="FFFF00"/>
                </a:solidFill>
              </a:rPr>
              <a:t>The </a:t>
            </a:r>
            <a:r>
              <a:rPr lang="en-US" dirty="0">
                <a:solidFill>
                  <a:srgbClr val="FFFF00"/>
                </a:solidFill>
              </a:rPr>
              <a:t>present essay describes the types of state policies that can shape and constrain the </a:t>
            </a:r>
            <a:r>
              <a:rPr lang="en-US" dirty="0" smtClean="0">
                <a:solidFill>
                  <a:srgbClr val="FFFF00"/>
                </a:solidFill>
              </a:rPr>
              <a:t>behavior </a:t>
            </a:r>
            <a:r>
              <a:rPr lang="en-US" dirty="0">
                <a:solidFill>
                  <a:srgbClr val="FFFF00"/>
                </a:solidFill>
              </a:rPr>
              <a:t>of firms. </a:t>
            </a:r>
            <a:endParaRPr lang="en-US" dirty="0" smtClean="0">
              <a:solidFill>
                <a:srgbClr val="FFFF00"/>
              </a:solidFill>
            </a:endParaRPr>
          </a:p>
          <a:p>
            <a:pPr algn="l"/>
            <a:endParaRPr lang="en-US" dirty="0">
              <a:solidFill>
                <a:srgbClr val="FFFF00"/>
              </a:solidFill>
            </a:endParaRPr>
          </a:p>
          <a:p>
            <a:pPr algn="l"/>
            <a:r>
              <a:rPr lang="en-US" dirty="0" smtClean="0">
                <a:solidFill>
                  <a:srgbClr val="FFFF00"/>
                </a:solidFill>
              </a:rPr>
              <a:t>It </a:t>
            </a:r>
            <a:r>
              <a:rPr lang="en-US" dirty="0">
                <a:solidFill>
                  <a:srgbClr val="FFFF00"/>
                </a:solidFill>
              </a:rPr>
              <a:t>examines five different kinds of domestic policy: </a:t>
            </a:r>
          </a:p>
          <a:p>
            <a:pPr algn="l"/>
            <a:r>
              <a:rPr lang="en-US" dirty="0" smtClean="0">
                <a:solidFill>
                  <a:srgbClr val="FFFF00"/>
                </a:solidFill>
              </a:rPr>
              <a:t>• Trade </a:t>
            </a:r>
            <a:r>
              <a:rPr lang="en-US" dirty="0">
                <a:solidFill>
                  <a:srgbClr val="FFFF00"/>
                </a:solidFill>
              </a:rPr>
              <a:t>policy,</a:t>
            </a:r>
          </a:p>
          <a:p>
            <a:pPr algn="l"/>
            <a:r>
              <a:rPr lang="en-US" dirty="0" smtClean="0">
                <a:solidFill>
                  <a:srgbClr val="FFFF00"/>
                </a:solidFill>
              </a:rPr>
              <a:t>• Foreign </a:t>
            </a:r>
            <a:r>
              <a:rPr lang="en-US" dirty="0">
                <a:solidFill>
                  <a:srgbClr val="FFFF00"/>
                </a:solidFill>
              </a:rPr>
              <a:t>direct investment, </a:t>
            </a:r>
          </a:p>
          <a:p>
            <a:pPr algn="l"/>
            <a:r>
              <a:rPr lang="en-US" dirty="0" smtClean="0">
                <a:solidFill>
                  <a:srgbClr val="FFFF00"/>
                </a:solidFill>
              </a:rPr>
              <a:t>• Capital </a:t>
            </a:r>
            <a:r>
              <a:rPr lang="en-US" dirty="0">
                <a:solidFill>
                  <a:srgbClr val="FFFF00"/>
                </a:solidFill>
              </a:rPr>
              <a:t>controls, </a:t>
            </a:r>
          </a:p>
          <a:p>
            <a:pPr algn="l"/>
            <a:r>
              <a:rPr lang="en-US" dirty="0" smtClean="0">
                <a:solidFill>
                  <a:srgbClr val="FFFF00"/>
                </a:solidFill>
              </a:rPr>
              <a:t>• Regulation</a:t>
            </a:r>
            <a:r>
              <a:rPr lang="en-US" dirty="0">
                <a:solidFill>
                  <a:srgbClr val="FFFF00"/>
                </a:solidFill>
              </a:rPr>
              <a:t>, and </a:t>
            </a:r>
          </a:p>
          <a:p>
            <a:pPr algn="l"/>
            <a:r>
              <a:rPr lang="en-US" dirty="0" smtClean="0">
                <a:solidFill>
                  <a:srgbClr val="FFFF00"/>
                </a:solidFill>
              </a:rPr>
              <a:t>• Competition </a:t>
            </a:r>
            <a:r>
              <a:rPr lang="en-US" dirty="0">
                <a:solidFill>
                  <a:srgbClr val="FFFF00"/>
                </a:solidFill>
              </a:rPr>
              <a:t>policy</a:t>
            </a:r>
          </a:p>
          <a:p>
            <a:pPr algn="l"/>
            <a:endParaRPr lang="en-US" dirty="0" smtClean="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77500" lnSpcReduction="20000"/>
          </a:bodyPr>
          <a:lstStyle/>
          <a:p>
            <a:r>
              <a:rPr lang="en-US" dirty="0" smtClean="0">
                <a:solidFill>
                  <a:srgbClr val="FFFF00"/>
                </a:solidFill>
              </a:rPr>
              <a:t>Trade Policy:</a:t>
            </a:r>
          </a:p>
          <a:p>
            <a:pPr algn="just">
              <a:lnSpc>
                <a:spcPct val="170000"/>
              </a:lnSpc>
            </a:pPr>
            <a:endParaRPr lang="en-US" dirty="0" smtClean="0">
              <a:solidFill>
                <a:schemeClr val="bg1"/>
              </a:solidFill>
            </a:endParaRPr>
          </a:p>
          <a:p>
            <a:pPr algn="just">
              <a:lnSpc>
                <a:spcPct val="170000"/>
              </a:lnSpc>
            </a:pPr>
            <a:r>
              <a:rPr lang="en-US" dirty="0" smtClean="0">
                <a:solidFill>
                  <a:schemeClr val="bg1"/>
                </a:solidFill>
              </a:rPr>
              <a:t>The </a:t>
            </a:r>
            <a:r>
              <a:rPr lang="en-US" dirty="0">
                <a:solidFill>
                  <a:schemeClr val="bg1"/>
                </a:solidFill>
              </a:rPr>
              <a:t>trade policies are different from country to country and they are formulated by its government officials. The aim of trade policy is to boost the nation's international trade. A country's trade policy includes taxes imposed on import and export, inspection regulations, and tariffs and quotas.</a:t>
            </a:r>
          </a:p>
          <a:p>
            <a:pPr algn="just">
              <a:lnSpc>
                <a:spcPct val="170000"/>
              </a:lnSpc>
            </a:pPr>
            <a:r>
              <a:rPr lang="en-US" dirty="0">
                <a:solidFill>
                  <a:schemeClr val="bg1"/>
                </a:solidFill>
              </a:rPr>
              <a:t>Three kinds of rules of trade policy:  </a:t>
            </a:r>
            <a:endParaRPr lang="en-US" dirty="0" smtClean="0">
              <a:solidFill>
                <a:schemeClr val="bg1"/>
              </a:solidFill>
            </a:endParaRPr>
          </a:p>
          <a:p>
            <a:pPr algn="just">
              <a:lnSpc>
                <a:spcPct val="170000"/>
              </a:lnSpc>
            </a:pPr>
            <a:r>
              <a:rPr lang="en-US" dirty="0" smtClean="0">
                <a:solidFill>
                  <a:schemeClr val="bg1"/>
                </a:solidFill>
              </a:rPr>
              <a:t>1. export </a:t>
            </a:r>
            <a:r>
              <a:rPr lang="en-US" dirty="0">
                <a:solidFill>
                  <a:schemeClr val="bg1"/>
                </a:solidFill>
              </a:rPr>
              <a:t>controls, </a:t>
            </a:r>
            <a:endParaRPr lang="en-US" dirty="0" smtClean="0">
              <a:solidFill>
                <a:schemeClr val="bg1"/>
              </a:solidFill>
            </a:endParaRPr>
          </a:p>
          <a:p>
            <a:pPr algn="just">
              <a:lnSpc>
                <a:spcPct val="170000"/>
              </a:lnSpc>
            </a:pPr>
            <a:r>
              <a:rPr lang="en-US" dirty="0" smtClean="0">
                <a:solidFill>
                  <a:schemeClr val="bg1"/>
                </a:solidFill>
              </a:rPr>
              <a:t>2</a:t>
            </a:r>
            <a:r>
              <a:rPr lang="en-US" dirty="0">
                <a:solidFill>
                  <a:schemeClr val="bg1"/>
                </a:solidFill>
              </a:rPr>
              <a:t>. protectionism, and </a:t>
            </a:r>
            <a:endParaRPr lang="en-US" dirty="0" smtClean="0">
              <a:solidFill>
                <a:schemeClr val="bg1"/>
              </a:solidFill>
            </a:endParaRPr>
          </a:p>
          <a:p>
            <a:pPr algn="just">
              <a:lnSpc>
                <a:spcPct val="170000"/>
              </a:lnSpc>
            </a:pPr>
            <a:r>
              <a:rPr lang="en-US" dirty="0" smtClean="0">
                <a:solidFill>
                  <a:schemeClr val="bg1"/>
                </a:solidFill>
              </a:rPr>
              <a:t>3</a:t>
            </a:r>
            <a:r>
              <a:rPr lang="en-US" dirty="0">
                <a:solidFill>
                  <a:schemeClr val="bg1"/>
                </a:solidFill>
              </a:rPr>
              <a:t>. strategic trade policy.</a:t>
            </a:r>
          </a:p>
          <a:p>
            <a:pPr algn="just">
              <a:lnSpc>
                <a:spcPct val="170000"/>
              </a:lnSpc>
            </a:pP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70000" lnSpcReduction="20000"/>
          </a:bodyPr>
          <a:lstStyle/>
          <a:p>
            <a:r>
              <a:rPr lang="en-US" dirty="0" smtClean="0">
                <a:solidFill>
                  <a:srgbClr val="FFFF00"/>
                </a:solidFill>
              </a:rPr>
              <a:t>Trade Policy</a:t>
            </a:r>
            <a:r>
              <a:rPr lang="en-US" dirty="0" smtClean="0">
                <a:solidFill>
                  <a:srgbClr val="FFFF00"/>
                </a:solidFill>
              </a:rPr>
              <a:t>:</a:t>
            </a:r>
            <a:endParaRPr lang="en-US" dirty="0" smtClean="0">
              <a:solidFill>
                <a:schemeClr val="bg1"/>
              </a:solidFill>
            </a:endParaRPr>
          </a:p>
          <a:p>
            <a:pPr marL="514350" indent="-514350" algn="just">
              <a:lnSpc>
                <a:spcPct val="170000"/>
              </a:lnSpc>
              <a:buAutoNum type="arabicPeriod"/>
            </a:pPr>
            <a:r>
              <a:rPr lang="en-US" dirty="0" smtClean="0">
                <a:solidFill>
                  <a:schemeClr val="bg1"/>
                </a:solidFill>
              </a:rPr>
              <a:t>Export </a:t>
            </a:r>
            <a:r>
              <a:rPr lang="en-US" dirty="0">
                <a:solidFill>
                  <a:schemeClr val="bg1"/>
                </a:solidFill>
              </a:rPr>
              <a:t>Controls: Government should try to limit the goods that the domestic producers can ship across their borders. These controls serve</a:t>
            </a:r>
            <a:r>
              <a:rPr lang="en-US" dirty="0" smtClean="0">
                <a:solidFill>
                  <a:schemeClr val="bg1"/>
                </a:solidFill>
              </a:rPr>
              <a:t>:</a:t>
            </a:r>
          </a:p>
          <a:p>
            <a:pPr algn="just">
              <a:lnSpc>
                <a:spcPct val="170000"/>
              </a:lnSpc>
            </a:pPr>
            <a:r>
              <a:rPr lang="en-US" dirty="0" smtClean="0">
                <a:solidFill>
                  <a:schemeClr val="bg1"/>
                </a:solidFill>
              </a:rPr>
              <a:t>• An </a:t>
            </a:r>
            <a:r>
              <a:rPr lang="en-US" dirty="0">
                <a:solidFill>
                  <a:schemeClr val="bg1"/>
                </a:solidFill>
              </a:rPr>
              <a:t>economic object:  Protecting the domestic economy from the inflationary impact of excess foreign demand.</a:t>
            </a:r>
          </a:p>
          <a:p>
            <a:pPr algn="just">
              <a:lnSpc>
                <a:spcPct val="170000"/>
              </a:lnSpc>
            </a:pPr>
            <a:r>
              <a:rPr lang="en-US" dirty="0" smtClean="0">
                <a:solidFill>
                  <a:schemeClr val="bg1"/>
                </a:solidFill>
              </a:rPr>
              <a:t>• A </a:t>
            </a:r>
            <a:r>
              <a:rPr lang="en-US" dirty="0">
                <a:solidFill>
                  <a:schemeClr val="bg1"/>
                </a:solidFill>
              </a:rPr>
              <a:t>political purpose: They are designed to prevent a rival countries from gaining access to key resources and technology or to punish a state for some wrongdoing (ex. US is imposing all types of trade sanction on North Korea)</a:t>
            </a:r>
          </a:p>
          <a:p>
            <a:pPr algn="just">
              <a:lnSpc>
                <a:spcPct val="170000"/>
              </a:lnSpc>
            </a:pPr>
            <a:r>
              <a:rPr lang="en-US" dirty="0" smtClean="0">
                <a:solidFill>
                  <a:schemeClr val="bg1"/>
                </a:solidFill>
              </a:rPr>
              <a:t>• Firms </a:t>
            </a:r>
            <a:r>
              <a:rPr lang="en-US" dirty="0">
                <a:solidFill>
                  <a:schemeClr val="bg1"/>
                </a:solidFill>
              </a:rPr>
              <a:t>need to keep a careful watch on political events that could lead to sanctions or other export controls.</a:t>
            </a:r>
          </a:p>
          <a:p>
            <a:pPr algn="just">
              <a:lnSpc>
                <a:spcPct val="170000"/>
              </a:lnSpc>
            </a:pPr>
            <a:endParaRPr lang="en-US" dirty="0" smtClean="0">
              <a:solidFill>
                <a:schemeClr val="bg1"/>
              </a:solidFill>
            </a:endParaRPr>
          </a:p>
        </p:txBody>
      </p:sp>
    </p:spTree>
    <p:extLst>
      <p:ext uri="{BB962C8B-B14F-4D97-AF65-F5344CB8AC3E}">
        <p14:creationId xmlns:p14="http://schemas.microsoft.com/office/powerpoint/2010/main" val="289447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r>
              <a:rPr lang="en-US" dirty="0" smtClean="0">
                <a:solidFill>
                  <a:srgbClr val="FFFF00"/>
                </a:solidFill>
              </a:rPr>
              <a:t>Trade Policy: </a:t>
            </a:r>
            <a:r>
              <a:rPr lang="en-US" dirty="0" smtClean="0">
                <a:solidFill>
                  <a:srgbClr val="FFFF00"/>
                </a:solidFill>
              </a:rPr>
              <a:t>Protectionism</a:t>
            </a:r>
          </a:p>
          <a:p>
            <a:pPr algn="l"/>
            <a:endParaRPr lang="en-US" sz="2400" dirty="0" smtClean="0">
              <a:solidFill>
                <a:srgbClr val="FFFF00"/>
              </a:solidFill>
              <a:latin typeface="Times New Roman" panose="02020603050405020304" pitchFamily="18" charset="0"/>
              <a:cs typeface="Times New Roman" panose="02020603050405020304" pitchFamily="18" charset="0"/>
            </a:endParaRPr>
          </a:p>
          <a:p>
            <a:pPr algn="l"/>
            <a:r>
              <a:rPr lang="en-US" sz="2400" dirty="0" smtClean="0">
                <a:solidFill>
                  <a:srgbClr val="FFFF00"/>
                </a:solidFill>
                <a:latin typeface="Times New Roman" panose="02020603050405020304" pitchFamily="18" charset="0"/>
                <a:cs typeface="Times New Roman" panose="02020603050405020304" pitchFamily="18" charset="0"/>
              </a:rPr>
              <a:t>In </a:t>
            </a:r>
            <a:r>
              <a:rPr lang="en-US" sz="2400" dirty="0">
                <a:solidFill>
                  <a:srgbClr val="FFFF00"/>
                </a:solidFill>
                <a:latin typeface="Times New Roman" panose="02020603050405020304" pitchFamily="18" charset="0"/>
                <a:cs typeface="Times New Roman" panose="02020603050405020304" pitchFamily="18" charset="0"/>
              </a:rPr>
              <a:t>its oldest and most clear form in which countries protect their trade and businesses from foreign companies by implementing variety of strategies like prices, quota and taxes. These activities of imposing quota and taxes are called as protectionism. </a:t>
            </a:r>
          </a:p>
          <a:p>
            <a:pPr algn="l"/>
            <a:endParaRPr lang="en-US" sz="2400" dirty="0">
              <a:solidFill>
                <a:srgbClr val="FFFF00"/>
              </a:solidFill>
              <a:latin typeface="Times New Roman" panose="02020603050405020304" pitchFamily="18" charset="0"/>
              <a:cs typeface="Times New Roman" panose="02020603050405020304" pitchFamily="18" charset="0"/>
            </a:endParaRPr>
          </a:p>
          <a:p>
            <a:pPr algn="l"/>
            <a:r>
              <a:rPr lang="en-US" sz="2400" dirty="0">
                <a:solidFill>
                  <a:srgbClr val="FFFF00"/>
                </a:solidFill>
                <a:latin typeface="Times New Roman" panose="02020603050405020304" pitchFamily="18" charset="0"/>
                <a:cs typeface="Times New Roman" panose="02020603050405020304" pitchFamily="18" charset="0"/>
              </a:rPr>
              <a:t>Sometimes countries immediately raise the price of the imported goods to make them less competitive when compared to local goods. This method works the best for countries with a lot of imports, such as the United States.</a:t>
            </a:r>
          </a:p>
          <a:p>
            <a:pPr algn="l"/>
            <a:endParaRPr lang="en-US" dirty="0" smtClean="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r>
              <a:rPr lang="en-US" dirty="0" smtClean="0">
                <a:solidFill>
                  <a:srgbClr val="FFFF00"/>
                </a:solidFill>
              </a:rPr>
              <a:t>Trade Policy: Strategic trade policy</a:t>
            </a:r>
          </a:p>
          <a:p>
            <a:pPr algn="l"/>
            <a:endParaRPr lang="en-US" dirty="0" smtClean="0">
              <a:solidFill>
                <a:schemeClr val="bg1"/>
              </a:solidFill>
            </a:endParaRPr>
          </a:p>
          <a:p>
            <a:pPr algn="just"/>
            <a:r>
              <a:rPr lang="en-US" sz="2400" dirty="0" smtClean="0">
                <a:solidFill>
                  <a:schemeClr val="bg1"/>
                </a:solidFill>
              </a:rPr>
              <a:t>By </a:t>
            </a:r>
            <a:r>
              <a:rPr lang="en-US" sz="2400" dirty="0">
                <a:solidFill>
                  <a:schemeClr val="bg1"/>
                </a:solidFill>
              </a:rPr>
              <a:t>definition it means protecting certain large and critically important industries.</a:t>
            </a:r>
          </a:p>
          <a:p>
            <a:pPr algn="just"/>
            <a:endParaRPr lang="en-US" sz="2400" dirty="0" smtClean="0">
              <a:solidFill>
                <a:schemeClr val="bg1"/>
              </a:solidFill>
            </a:endParaRPr>
          </a:p>
          <a:p>
            <a:pPr algn="just"/>
            <a:r>
              <a:rPr lang="en-US" sz="2400" dirty="0" smtClean="0">
                <a:solidFill>
                  <a:schemeClr val="bg1"/>
                </a:solidFill>
              </a:rPr>
              <a:t>Strategic </a:t>
            </a:r>
            <a:r>
              <a:rPr lang="en-US" sz="2400" dirty="0">
                <a:solidFill>
                  <a:schemeClr val="bg1"/>
                </a:solidFill>
              </a:rPr>
              <a:t>Trade Policy (STP) is defined as government policy which attempts to shift excess profits in an oligopolistic international market towards the home country firms.</a:t>
            </a:r>
          </a:p>
          <a:p>
            <a:pPr algn="just"/>
            <a:endParaRPr lang="en-US" sz="2400" dirty="0" smtClean="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lnSpcReduction="10000"/>
          </a:bodyPr>
          <a:lstStyle/>
          <a:p>
            <a:r>
              <a:rPr lang="en-CA" dirty="0" smtClean="0">
                <a:solidFill>
                  <a:srgbClr val="FFFF00"/>
                </a:solidFill>
              </a:rPr>
              <a:t>Rules of foreign direct </a:t>
            </a:r>
            <a:r>
              <a:rPr lang="en-CA" dirty="0" smtClean="0">
                <a:solidFill>
                  <a:srgbClr val="FFFF00"/>
                </a:solidFill>
              </a:rPr>
              <a:t>investment</a:t>
            </a:r>
          </a:p>
          <a:p>
            <a:pPr algn="just"/>
            <a:r>
              <a:rPr lang="en-US" sz="2600" dirty="0">
                <a:solidFill>
                  <a:schemeClr val="bg1"/>
                </a:solidFill>
                <a:latin typeface="Times New Roman" panose="02020603050405020304" pitchFamily="18" charset="0"/>
                <a:cs typeface="Times New Roman" panose="02020603050405020304" pitchFamily="18" charset="0"/>
              </a:rPr>
              <a:t>In FDI, firms can invest directly in the territory of foreign states. FDI rules shape the investment climate in a number of ways. </a:t>
            </a:r>
            <a:endParaRPr lang="en-US" sz="2600" dirty="0" smtClean="0">
              <a:solidFill>
                <a:schemeClr val="bg1"/>
              </a:solidFill>
              <a:latin typeface="Times New Roman" panose="02020603050405020304" pitchFamily="18" charset="0"/>
              <a:cs typeface="Times New Roman" panose="02020603050405020304" pitchFamily="18" charset="0"/>
            </a:endParaRPr>
          </a:p>
          <a:p>
            <a:pPr algn="just"/>
            <a:endParaRPr lang="en-US" sz="2600" dirty="0">
              <a:solidFill>
                <a:schemeClr val="bg1"/>
              </a:solidFill>
              <a:latin typeface="Times New Roman" panose="02020603050405020304" pitchFamily="18" charset="0"/>
              <a:cs typeface="Times New Roman" panose="02020603050405020304" pitchFamily="18" charset="0"/>
            </a:endParaRPr>
          </a:p>
          <a:p>
            <a:pPr algn="just"/>
            <a:r>
              <a:rPr lang="en-US" sz="2600" dirty="0" smtClean="0">
                <a:solidFill>
                  <a:schemeClr val="bg1"/>
                </a:solidFill>
                <a:latin typeface="Times New Roman" panose="02020603050405020304" pitchFamily="18" charset="0"/>
                <a:cs typeface="Times New Roman" panose="02020603050405020304" pitchFamily="18" charset="0"/>
              </a:rPr>
              <a:t>• First</a:t>
            </a:r>
            <a:r>
              <a:rPr lang="en-US" sz="2600" dirty="0">
                <a:solidFill>
                  <a:schemeClr val="bg1"/>
                </a:solidFill>
                <a:latin typeface="Times New Roman" panose="02020603050405020304" pitchFamily="18" charset="0"/>
                <a:cs typeface="Times New Roman" panose="02020603050405020304" pitchFamily="18" charset="0"/>
              </a:rPr>
              <a:t>, even as states increasingly welcome foreign investments, they still restrict it.</a:t>
            </a:r>
          </a:p>
          <a:p>
            <a:pPr algn="just"/>
            <a:r>
              <a:rPr lang="en-US" sz="2600" dirty="0" smtClean="0">
                <a:solidFill>
                  <a:schemeClr val="bg1"/>
                </a:solidFill>
                <a:latin typeface="Times New Roman" panose="02020603050405020304" pitchFamily="18" charset="0"/>
                <a:cs typeface="Times New Roman" panose="02020603050405020304" pitchFamily="18" charset="0"/>
              </a:rPr>
              <a:t>• Many </a:t>
            </a:r>
            <a:r>
              <a:rPr lang="en-US" sz="2600" dirty="0">
                <a:solidFill>
                  <a:schemeClr val="bg1"/>
                </a:solidFill>
                <a:latin typeface="Times New Roman" panose="02020603050405020304" pitchFamily="18" charset="0"/>
                <a:cs typeface="Times New Roman" panose="02020603050405020304" pitchFamily="18" charset="0"/>
              </a:rPr>
              <a:t>states maintain formal licensing procedures for foreign firms; most prohibit, or at least limit, investment in certain ‘strategic’ sectors (ex.: Japan limits foreign investment in the banking, insurance, radio, etc.)</a:t>
            </a:r>
          </a:p>
          <a:p>
            <a:pPr algn="just"/>
            <a:r>
              <a:rPr lang="en-US" sz="2600" dirty="0" smtClean="0">
                <a:solidFill>
                  <a:schemeClr val="bg1"/>
                </a:solidFill>
                <a:latin typeface="Times New Roman" panose="02020603050405020304" pitchFamily="18" charset="0"/>
                <a:cs typeface="Times New Roman" panose="02020603050405020304" pitchFamily="18" charset="0"/>
              </a:rPr>
              <a:t>• Second</a:t>
            </a:r>
            <a:r>
              <a:rPr lang="en-US" sz="2600" dirty="0">
                <a:solidFill>
                  <a:schemeClr val="bg1"/>
                </a:solidFill>
                <a:latin typeface="Times New Roman" panose="02020603050405020304" pitchFamily="18" charset="0"/>
                <a:cs typeface="Times New Roman" panose="02020603050405020304" pitchFamily="18" charset="0"/>
              </a:rPr>
              <a:t>, even some countries where investment is permitted, it may be conditional—on the participation of a local joint venture partner.</a:t>
            </a:r>
          </a:p>
          <a:p>
            <a:pPr algn="just"/>
            <a:r>
              <a:rPr lang="en-US" sz="2600" dirty="0" smtClean="0">
                <a:solidFill>
                  <a:schemeClr val="bg1"/>
                </a:solidFill>
                <a:latin typeface="Times New Roman" panose="02020603050405020304" pitchFamily="18" charset="0"/>
                <a:cs typeface="Times New Roman" panose="02020603050405020304" pitchFamily="18" charset="0"/>
              </a:rPr>
              <a:t>• In </a:t>
            </a:r>
            <a:r>
              <a:rPr lang="en-US" sz="2600" dirty="0">
                <a:solidFill>
                  <a:schemeClr val="bg1"/>
                </a:solidFill>
                <a:latin typeface="Times New Roman" panose="02020603050405020304" pitchFamily="18" charset="0"/>
                <a:cs typeface="Times New Roman" panose="02020603050405020304" pitchFamily="18" charset="0"/>
              </a:rPr>
              <a:t>other cases, states can influence foreign investment through operational restrictions, such as limits on the employment of foreign people.</a:t>
            </a:r>
          </a:p>
          <a:p>
            <a:pPr algn="l"/>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r>
              <a:rPr lang="en-CA" dirty="0" smtClean="0">
                <a:solidFill>
                  <a:srgbClr val="FFFF00"/>
                </a:solidFill>
              </a:rPr>
              <a:t>Capital controls</a:t>
            </a:r>
          </a:p>
          <a:p>
            <a:pPr algn="just"/>
            <a:endParaRPr lang="en-US" sz="2400" dirty="0" smtClean="0">
              <a:solidFill>
                <a:srgbClr val="FFFF00"/>
              </a:solidFill>
              <a:latin typeface="Times New Roman" panose="02020603050405020304" pitchFamily="18" charset="0"/>
              <a:cs typeface="Times New Roman" panose="02020603050405020304" pitchFamily="18" charset="0"/>
            </a:endParaRPr>
          </a:p>
          <a:p>
            <a:pPr algn="just"/>
            <a:r>
              <a:rPr lang="en-US" sz="2400" dirty="0" smtClean="0">
                <a:solidFill>
                  <a:srgbClr val="FFFF00"/>
                </a:solidFill>
                <a:latin typeface="Times New Roman" panose="02020603050405020304" pitchFamily="18" charset="0"/>
                <a:cs typeface="Times New Roman" panose="02020603050405020304" pitchFamily="18" charset="0"/>
              </a:rPr>
              <a:t>All </a:t>
            </a:r>
            <a:r>
              <a:rPr lang="en-US" sz="2400" dirty="0">
                <a:solidFill>
                  <a:srgbClr val="FFFF00"/>
                </a:solidFill>
                <a:latin typeface="Times New Roman" panose="02020603050405020304" pitchFamily="18" charset="0"/>
                <a:cs typeface="Times New Roman" panose="02020603050405020304" pitchFamily="18" charset="0"/>
              </a:rPr>
              <a:t>developed countries allow free repatriation of capital invested abroad and, generally, the free transfer of profits and dividends from overseas firms.</a:t>
            </a:r>
          </a:p>
          <a:p>
            <a:pPr algn="just"/>
            <a:endParaRPr lang="en-US" sz="2400" dirty="0" smtClean="0">
              <a:solidFill>
                <a:srgbClr val="FFFF00"/>
              </a:solidFill>
              <a:latin typeface="Times New Roman" panose="02020603050405020304" pitchFamily="18" charset="0"/>
              <a:cs typeface="Times New Roman" panose="02020603050405020304" pitchFamily="18" charset="0"/>
            </a:endParaRPr>
          </a:p>
          <a:p>
            <a:pPr algn="just"/>
            <a:r>
              <a:rPr lang="en-US" sz="2400" dirty="0" smtClean="0">
                <a:solidFill>
                  <a:srgbClr val="FFFF00"/>
                </a:solidFill>
                <a:latin typeface="Times New Roman" panose="02020603050405020304" pitchFamily="18" charset="0"/>
                <a:cs typeface="Times New Roman" panose="02020603050405020304" pitchFamily="18" charset="0"/>
              </a:rPr>
              <a:t>In </a:t>
            </a:r>
            <a:r>
              <a:rPr lang="en-US" sz="2400" dirty="0">
                <a:solidFill>
                  <a:srgbClr val="FFFF00"/>
                </a:solidFill>
                <a:latin typeface="Times New Roman" panose="02020603050405020304" pitchFamily="18" charset="0"/>
                <a:cs typeface="Times New Roman" panose="02020603050405020304" pitchFamily="18" charset="0"/>
              </a:rPr>
              <a:t>the developing world, however, capital controls more prevalent. They constitute another area of rules that impinge (impose) upon the conduct of international trade and investment.</a:t>
            </a:r>
          </a:p>
          <a:p>
            <a:pPr algn="just"/>
            <a:endParaRPr lang="en-US" sz="2400" dirty="0" smtClean="0">
              <a:solidFill>
                <a:srgbClr val="FFFF00"/>
              </a:solidFill>
              <a:latin typeface="Times New Roman" panose="02020603050405020304" pitchFamily="18" charset="0"/>
              <a:cs typeface="Times New Roman" panose="02020603050405020304" pitchFamily="18" charset="0"/>
            </a:endParaRPr>
          </a:p>
          <a:p>
            <a:pPr algn="just"/>
            <a:r>
              <a:rPr lang="en-US" sz="2400" dirty="0" smtClean="0">
                <a:solidFill>
                  <a:srgbClr val="FFFF00"/>
                </a:solidFill>
                <a:latin typeface="Times New Roman" panose="02020603050405020304" pitchFamily="18" charset="0"/>
                <a:cs typeface="Times New Roman" panose="02020603050405020304" pitchFamily="18" charset="0"/>
              </a:rPr>
              <a:t>Where </a:t>
            </a:r>
            <a:r>
              <a:rPr lang="en-US" sz="2400" dirty="0">
                <a:solidFill>
                  <a:srgbClr val="FFFF00"/>
                </a:solidFill>
                <a:latin typeface="Times New Roman" panose="02020603050405020304" pitchFamily="18" charset="0"/>
                <a:cs typeface="Times New Roman" panose="02020603050405020304" pitchFamily="18" charset="0"/>
              </a:rPr>
              <a:t>capital controls are in place, multinational firms need to include them as part of the strategic landscape, and respond to them accordingly. For countries that are economically volatile (unstable), firms also need to consider the possibility of policy shifts (ex.: China page 187)</a:t>
            </a:r>
          </a:p>
          <a:p>
            <a:pPr algn="l"/>
            <a:endParaRPr lang="en-CA" dirty="0" smtClean="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20000"/>
          </a:bodyPr>
          <a:lstStyle/>
          <a:p>
            <a:r>
              <a:rPr lang="en-CA" dirty="0" smtClean="0">
                <a:solidFill>
                  <a:srgbClr val="FFFF00"/>
                </a:solidFill>
              </a:rPr>
              <a:t>Regulation</a:t>
            </a:r>
          </a:p>
          <a:p>
            <a:pPr algn="just"/>
            <a:endParaRPr lang="en-US" sz="3000" dirty="0" smtClean="0">
              <a:solidFill>
                <a:srgbClr val="FFFF00"/>
              </a:solidFill>
              <a:latin typeface="Times New Roman" panose="02020603050405020304" pitchFamily="18" charset="0"/>
              <a:cs typeface="Times New Roman" panose="02020603050405020304" pitchFamily="18" charset="0"/>
            </a:endParaRPr>
          </a:p>
          <a:p>
            <a:pPr algn="just"/>
            <a:r>
              <a:rPr lang="en-US" sz="3000" dirty="0" smtClean="0">
                <a:solidFill>
                  <a:srgbClr val="FFFF00"/>
                </a:solidFill>
                <a:latin typeface="Times New Roman" panose="02020603050405020304" pitchFamily="18" charset="0"/>
                <a:cs typeface="Times New Roman" panose="02020603050405020304" pitchFamily="18" charset="0"/>
              </a:rPr>
              <a:t>The </a:t>
            </a:r>
            <a:r>
              <a:rPr lang="en-US" sz="3000" dirty="0">
                <a:solidFill>
                  <a:srgbClr val="FFFF00"/>
                </a:solidFill>
                <a:latin typeface="Times New Roman" panose="02020603050405020304" pitchFamily="18" charset="0"/>
                <a:cs typeface="Times New Roman" panose="02020603050405020304" pitchFamily="18" charset="0"/>
              </a:rPr>
              <a:t>government will impose some rules and regulations not only to control international trade but also domestic business. But because these policies vary so widely across national borders, they are inherently important to the conduct of international business.</a:t>
            </a:r>
          </a:p>
          <a:p>
            <a:pPr algn="just"/>
            <a:endParaRPr lang="en-US" sz="3000" dirty="0" smtClean="0">
              <a:solidFill>
                <a:srgbClr val="FFFF00"/>
              </a:solidFill>
              <a:latin typeface="Times New Roman" panose="02020603050405020304" pitchFamily="18" charset="0"/>
              <a:cs typeface="Times New Roman" panose="02020603050405020304" pitchFamily="18" charset="0"/>
            </a:endParaRPr>
          </a:p>
          <a:p>
            <a:pPr algn="just"/>
            <a:r>
              <a:rPr lang="en-US" sz="3000" dirty="0" smtClean="0">
                <a:solidFill>
                  <a:srgbClr val="FFFF00"/>
                </a:solidFill>
                <a:latin typeface="Times New Roman" panose="02020603050405020304" pitchFamily="18" charset="0"/>
                <a:cs typeface="Times New Roman" panose="02020603050405020304" pitchFamily="18" charset="0"/>
              </a:rPr>
              <a:t>Governments </a:t>
            </a:r>
            <a:r>
              <a:rPr lang="en-US" sz="3000" dirty="0">
                <a:solidFill>
                  <a:srgbClr val="FFFF00"/>
                </a:solidFill>
                <a:latin typeface="Times New Roman" panose="02020603050405020304" pitchFamily="18" charset="0"/>
                <a:cs typeface="Times New Roman" panose="02020603050405020304" pitchFamily="18" charset="0"/>
              </a:rPr>
              <a:t>regulate: </a:t>
            </a:r>
          </a:p>
          <a:p>
            <a:pPr algn="just"/>
            <a:r>
              <a:rPr lang="en-US" sz="3000" dirty="0" smtClean="0">
                <a:solidFill>
                  <a:srgbClr val="FFFF00"/>
                </a:solidFill>
                <a:latin typeface="Times New Roman" panose="02020603050405020304" pitchFamily="18" charset="0"/>
                <a:cs typeface="Times New Roman" panose="02020603050405020304" pitchFamily="18" charset="0"/>
              </a:rPr>
              <a:t>• In </a:t>
            </a:r>
            <a:r>
              <a:rPr lang="en-US" sz="3000" dirty="0">
                <a:solidFill>
                  <a:srgbClr val="FFFF00"/>
                </a:solidFill>
                <a:latin typeface="Times New Roman" panose="02020603050405020304" pitchFamily="18" charset="0"/>
                <a:cs typeface="Times New Roman" panose="02020603050405020304" pitchFamily="18" charset="0"/>
              </a:rPr>
              <a:t>order to promote a public good or redress a public bad.</a:t>
            </a:r>
          </a:p>
          <a:p>
            <a:pPr algn="just"/>
            <a:r>
              <a:rPr lang="en-US" sz="3000" dirty="0" smtClean="0">
                <a:solidFill>
                  <a:srgbClr val="FFFF00"/>
                </a:solidFill>
                <a:latin typeface="Times New Roman" panose="02020603050405020304" pitchFamily="18" charset="0"/>
                <a:cs typeface="Times New Roman" panose="02020603050405020304" pitchFamily="18" charset="0"/>
              </a:rPr>
              <a:t>• They </a:t>
            </a:r>
            <a:r>
              <a:rPr lang="en-US" sz="3000" dirty="0">
                <a:solidFill>
                  <a:srgbClr val="FFFF00"/>
                </a:solidFill>
                <a:latin typeface="Times New Roman" panose="02020603050405020304" pitchFamily="18" charset="0"/>
                <a:cs typeface="Times New Roman" panose="02020603050405020304" pitchFamily="18" charset="0"/>
              </a:rPr>
              <a:t>regulate to improve economic efficiency.</a:t>
            </a:r>
          </a:p>
          <a:p>
            <a:pPr algn="just"/>
            <a:r>
              <a:rPr lang="en-US" sz="3000" dirty="0" smtClean="0">
                <a:solidFill>
                  <a:srgbClr val="FFFF00"/>
                </a:solidFill>
                <a:latin typeface="Times New Roman" panose="02020603050405020304" pitchFamily="18" charset="0"/>
                <a:cs typeface="Times New Roman" panose="02020603050405020304" pitchFamily="18" charset="0"/>
              </a:rPr>
              <a:t>• They </a:t>
            </a:r>
            <a:r>
              <a:rPr lang="en-US" sz="3000" dirty="0">
                <a:solidFill>
                  <a:srgbClr val="FFFF00"/>
                </a:solidFill>
                <a:latin typeface="Times New Roman" panose="02020603050405020304" pitchFamily="18" charset="0"/>
                <a:cs typeface="Times New Roman" panose="02020603050405020304" pitchFamily="18" charset="0"/>
              </a:rPr>
              <a:t>regulate in order to guide market forces towards certain noneconomic, socially desirable ends: cleaner air, for example, or more effective medical treatments.</a:t>
            </a:r>
          </a:p>
          <a:p>
            <a:pPr algn="just"/>
            <a:r>
              <a:rPr lang="en-US" sz="3000" dirty="0" smtClean="0">
                <a:solidFill>
                  <a:srgbClr val="FFFF00"/>
                </a:solidFill>
                <a:latin typeface="Times New Roman" panose="02020603050405020304" pitchFamily="18" charset="0"/>
                <a:cs typeface="Times New Roman" panose="02020603050405020304" pitchFamily="18" charset="0"/>
              </a:rPr>
              <a:t>• To </a:t>
            </a:r>
            <a:r>
              <a:rPr lang="en-US" sz="3000" dirty="0">
                <a:solidFill>
                  <a:srgbClr val="FFFF00"/>
                </a:solidFill>
                <a:latin typeface="Times New Roman" panose="02020603050405020304" pitchFamily="18" charset="0"/>
                <a:cs typeface="Times New Roman" panose="02020603050405020304" pitchFamily="18" charset="0"/>
              </a:rPr>
              <a:t>achieve these societal goals, regulators employ a multitude of policy tools: price caps; rate regulation; wage controls; health and safety standards.</a:t>
            </a:r>
          </a:p>
          <a:p>
            <a:pPr algn="l"/>
            <a:endParaRPr lang="en-CA" dirty="0" smtClean="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7859</TotalTime>
  <Words>1245</Words>
  <Application>Microsoft Office PowerPoint</Application>
  <PresentationFormat>On-screen Show (4:3)</PresentationFormat>
  <Paragraphs>108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Block 1 The Context of Management</dc:title>
  <dc:creator>DaniAoun</dc:creator>
  <cp:lastModifiedBy>Saad</cp:lastModifiedBy>
  <cp:revision>840</cp:revision>
  <dcterms:created xsi:type="dcterms:W3CDTF">2006-08-16T00:00:00Z</dcterms:created>
  <dcterms:modified xsi:type="dcterms:W3CDTF">2018-02-26T12:25:17Z</dcterms:modified>
</cp:coreProperties>
</file>