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61" r:id="rId6"/>
    <p:sldId id="262" r:id="rId7"/>
    <p:sldId id="263" r:id="rId8"/>
    <p:sldId id="264" r:id="rId9"/>
    <p:sldId id="265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639C02-B80D-4F90-B511-69EDFB4CC6F9}">
          <p14:sldIdLst>
            <p14:sldId id="256"/>
            <p14:sldId id="257"/>
            <p14:sldId id="258"/>
            <p14:sldId id="275"/>
            <p14:sldId id="261"/>
            <p14:sldId id="262"/>
            <p14:sldId id="263"/>
            <p14:sldId id="264"/>
            <p14:sldId id="265"/>
            <p14:sldId id="260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  <p14:section name="Untitled Section" id="{D802C06E-CB5E-4158-B4F4-5C187994562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6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3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7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8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6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5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6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0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4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8DC6B-4EF9-4304-84BB-FFFC193835C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6410-44F1-4BF8-9142-D63ADDEE7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3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Early Intervention and Preschool Special Education in New York State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Jill Garvin, SLP, SBL</a:t>
            </a:r>
          </a:p>
          <a:p>
            <a:r>
              <a:rPr lang="en-US" dirty="0"/>
              <a:t>garvinj@erie.gov</a:t>
            </a:r>
          </a:p>
          <a:p>
            <a:r>
              <a:rPr lang="en-US" sz="2800" dirty="0"/>
              <a:t>Erie County Department of Health, Special Needs Division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07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 Service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take place at home or in the community </a:t>
            </a:r>
          </a:p>
          <a:p>
            <a:r>
              <a:rPr lang="en-US" dirty="0"/>
              <a:t>Should involve teaching all caretakers (parents, teachers, other family members) ways to carry-over skills into the natural part of daily life</a:t>
            </a:r>
          </a:p>
          <a:p>
            <a:r>
              <a:rPr lang="en-US" dirty="0"/>
              <a:t>Parents are primary interventionists, NOT therapists</a:t>
            </a:r>
          </a:p>
        </p:txBody>
      </p:sp>
    </p:spTree>
    <p:extLst>
      <p:ext uri="{BB962C8B-B14F-4D97-AF65-F5344CB8AC3E}">
        <p14:creationId xmlns:p14="http://schemas.microsoft.com/office/powerpoint/2010/main" val="402932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Preschool Special Education Services (CPSE)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NYS (Committee on) Preschool Special Education ( CPSE ): a statewide program for children with disabilities</a:t>
            </a:r>
          </a:p>
          <a:p>
            <a:r>
              <a:rPr lang="en-US" dirty="0"/>
              <a:t>Evaluations and special education services to children ages 3-5 years</a:t>
            </a:r>
          </a:p>
          <a:p>
            <a:r>
              <a:rPr lang="en-US" dirty="0"/>
              <a:t>No cost to families, funded by the State Education Department and individual counties</a:t>
            </a:r>
          </a:p>
          <a:p>
            <a:r>
              <a:rPr lang="en-US" dirty="0"/>
              <a:t>Facilitated through individual school districts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833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CPSE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b="1" dirty="0"/>
              <a:t>Related Services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dirty="0"/>
              <a:t>	-Speech Therapy (ST)</a:t>
            </a:r>
          </a:p>
          <a:p>
            <a:pPr marL="0" indent="0">
              <a:buNone/>
            </a:pPr>
            <a:r>
              <a:rPr lang="en-US" dirty="0"/>
              <a:t>	-Occupational Therapy (OT)</a:t>
            </a:r>
          </a:p>
          <a:p>
            <a:pPr marL="0" indent="0">
              <a:buNone/>
            </a:pPr>
            <a:r>
              <a:rPr lang="en-US" dirty="0"/>
              <a:t>              -Physical Therapy (PT)</a:t>
            </a:r>
          </a:p>
          <a:p>
            <a:pPr marL="0" indent="0">
              <a:buNone/>
            </a:pPr>
            <a:r>
              <a:rPr lang="en-US" dirty="0"/>
              <a:t>	-Special Education Itinerant Services (SEIS)</a:t>
            </a:r>
          </a:p>
          <a:p>
            <a:pPr marL="0" indent="0">
              <a:buNone/>
            </a:pPr>
            <a:r>
              <a:rPr lang="en-US" dirty="0"/>
              <a:t>     	-Teacher of the Deaf (TOD)</a:t>
            </a:r>
          </a:p>
          <a:p>
            <a:pPr marL="0" indent="0">
              <a:buNone/>
            </a:pPr>
            <a:r>
              <a:rPr lang="en-US" dirty="0"/>
              <a:t>	-Teacher of the Visually Impaired (TVI)</a:t>
            </a:r>
          </a:p>
          <a:p>
            <a:pPr marL="0" indent="0">
              <a:buNone/>
            </a:pPr>
            <a:r>
              <a:rPr lang="en-US" dirty="0"/>
              <a:t>	-Counseling</a:t>
            </a:r>
          </a:p>
          <a:p>
            <a:pPr marL="0" indent="0">
              <a:buNone/>
            </a:pPr>
            <a:r>
              <a:rPr lang="en-US" dirty="0"/>
              <a:t>	-Psychological Services</a:t>
            </a:r>
          </a:p>
          <a:p>
            <a:pPr marL="0" indent="0">
              <a:buNone/>
            </a:pPr>
            <a:r>
              <a:rPr lang="en-US" dirty="0"/>
              <a:t>    	-Counseling</a:t>
            </a:r>
          </a:p>
          <a:p>
            <a:pPr marL="0" indent="0">
              <a:buNone/>
            </a:pPr>
            <a:r>
              <a:rPr lang="en-US" dirty="0"/>
              <a:t>	-Family Counseling/Training</a:t>
            </a:r>
          </a:p>
          <a:p>
            <a:pPr marL="0" indent="0">
              <a:buNone/>
            </a:pPr>
            <a:r>
              <a:rPr lang="en-US" dirty="0"/>
              <a:t>              	-Nursing</a:t>
            </a:r>
          </a:p>
          <a:p>
            <a:pPr marL="0" indent="0">
              <a:buNone/>
            </a:pPr>
            <a:r>
              <a:rPr lang="en-US" dirty="0"/>
              <a:t>       	</a:t>
            </a:r>
          </a:p>
        </p:txBody>
      </p:sp>
    </p:spTree>
    <p:extLst>
      <p:ext uri="{BB962C8B-B14F-4D97-AF65-F5344CB8AC3E}">
        <p14:creationId xmlns:p14="http://schemas.microsoft.com/office/powerpoint/2010/main" val="271470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CPSE Services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Education Classrooms:</a:t>
            </a:r>
          </a:p>
          <a:p>
            <a:pPr lvl="1"/>
            <a:r>
              <a:rPr lang="en-US" dirty="0"/>
              <a:t>Special Class Integrated Setting (SCIS): students with special needs and students without special needs</a:t>
            </a:r>
          </a:p>
          <a:p>
            <a:pPr lvl="1"/>
            <a:r>
              <a:rPr lang="en-US" dirty="0"/>
              <a:t>Special Class (SC): only students with special needs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627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CPSE Evaluation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 makes a referral to their school district due to a concern with their child's development</a:t>
            </a:r>
          </a:p>
          <a:p>
            <a:r>
              <a:rPr lang="en-US" dirty="0"/>
              <a:t>May be an EI transition or not</a:t>
            </a:r>
          </a:p>
          <a:p>
            <a:r>
              <a:rPr lang="en-US" dirty="0"/>
              <a:t>Family receives information packet about CPSE and paperwork to complete, including selection of an evaluating agency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123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CPSE Evaluation Process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Agency schedules evaluations outlined in the school district referral</a:t>
            </a:r>
          </a:p>
          <a:p>
            <a:r>
              <a:rPr lang="en-US" dirty="0"/>
              <a:t>Multidisciplinary Evaluations (MDE) must include at least:</a:t>
            </a:r>
          </a:p>
          <a:p>
            <a:pPr lvl="1"/>
            <a:r>
              <a:rPr lang="en-US" dirty="0"/>
              <a:t> Psychological evaluation</a:t>
            </a:r>
          </a:p>
          <a:p>
            <a:pPr lvl="1"/>
            <a:r>
              <a:rPr lang="en-US" dirty="0"/>
              <a:t> Social History</a:t>
            </a:r>
          </a:p>
          <a:p>
            <a:pPr lvl="1"/>
            <a:r>
              <a:rPr lang="en-US" dirty="0"/>
              <a:t>Observation of the student in his/her natural learning environment</a:t>
            </a:r>
          </a:p>
          <a:p>
            <a:pPr lvl="1"/>
            <a:r>
              <a:rPr lang="en-US" dirty="0"/>
              <a:t>Any other evaluations necessary to address the areas of concern (e.g.: speech, fine motor, etc.) </a:t>
            </a:r>
          </a:p>
        </p:txBody>
      </p:sp>
    </p:spTree>
    <p:extLst>
      <p:ext uri="{BB962C8B-B14F-4D97-AF65-F5344CB8AC3E}">
        <p14:creationId xmlns:p14="http://schemas.microsoft.com/office/powerpoint/2010/main" val="902401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CPSE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Evaluation results used to determine eligibility for CPSE Services</a:t>
            </a:r>
          </a:p>
          <a:p>
            <a:r>
              <a:rPr lang="en-US" dirty="0"/>
              <a:t>Eligibility determined by:</a:t>
            </a:r>
          </a:p>
          <a:p>
            <a:pPr lvl="1"/>
            <a:r>
              <a:rPr lang="en-US" dirty="0"/>
              <a:t>“Severe” delay in one area of development</a:t>
            </a:r>
          </a:p>
          <a:p>
            <a:pPr lvl="1"/>
            <a:r>
              <a:rPr lang="en-US" dirty="0"/>
              <a:t>“Moderate" delay in 2 areas of development</a:t>
            </a:r>
          </a:p>
          <a:p>
            <a:r>
              <a:rPr lang="en-US" dirty="0"/>
              <a:t>Similar eligibility definitions as in EI, though  use of percentage of delay is less common </a:t>
            </a:r>
          </a:p>
          <a:p>
            <a:r>
              <a:rPr lang="en-US" dirty="0"/>
              <a:t>MDE reports are reviewed at a CPSE meeting and eligibility is determined via committee decision</a:t>
            </a:r>
          </a:p>
        </p:txBody>
      </p:sp>
    </p:spTree>
    <p:extLst>
      <p:ext uri="{BB962C8B-B14F-4D97-AF65-F5344CB8AC3E}">
        <p14:creationId xmlns:p14="http://schemas.microsoft.com/office/powerpoint/2010/main" val="2985745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Individualized Education Plan (IEP)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eligible, an Individualized Education Plan (IEP) is created</a:t>
            </a:r>
          </a:p>
          <a:p>
            <a:r>
              <a:rPr lang="en-US" dirty="0"/>
              <a:t>IEP includes information pertaining to student’s strengths and needs, documents services to be provided, and goals to be addressed</a:t>
            </a:r>
          </a:p>
        </p:txBody>
      </p:sp>
    </p:spTree>
    <p:extLst>
      <p:ext uri="{BB962C8B-B14F-4D97-AF65-F5344CB8AC3E}">
        <p14:creationId xmlns:p14="http://schemas.microsoft.com/office/powerpoint/2010/main" val="2007010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CPSE Service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Related Services only: can be delivered at home, preschool, or neutral site</a:t>
            </a:r>
          </a:p>
          <a:p>
            <a:r>
              <a:rPr lang="en-US" dirty="0"/>
              <a:t>SEIS: can be delivered at home, preschool, or neutral site</a:t>
            </a:r>
          </a:p>
          <a:p>
            <a:r>
              <a:rPr lang="en-US" dirty="0"/>
              <a:t>SCIS Programs:  agency locations can include location of agency itself, private daycares/preschools, Head Start Programs, Universal Pre-K’s, etc.</a:t>
            </a:r>
          </a:p>
          <a:p>
            <a:r>
              <a:rPr lang="en-US" dirty="0"/>
              <a:t>SC: agency-based facility</a:t>
            </a:r>
          </a:p>
          <a:p>
            <a:r>
              <a:rPr lang="en-US" dirty="0"/>
              <a:t>Transportation available for SCIS and SC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3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My Editorial for Students who want to work in EI or CPSE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Families come with our students—understand how to work with families , not just students</a:t>
            </a:r>
          </a:p>
          <a:p>
            <a:r>
              <a:rPr lang="en-US" dirty="0"/>
              <a:t>Families are nervous and most are new to the system:  be a good listener</a:t>
            </a:r>
          </a:p>
          <a:p>
            <a:r>
              <a:rPr lang="en-US" dirty="0"/>
              <a:t>Families come in all shapes, sizes, socioeconomic backgrounds, ethnicities, etc.: be open minded, not judgmental</a:t>
            </a:r>
          </a:p>
          <a:p>
            <a:r>
              <a:rPr lang="en-US" dirty="0"/>
              <a:t>Acquaint yourself with as many people who are NOT like you as possible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1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Intervention (EI)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NYS EIP (Early Intervention Program): a statewide program for children with special needs or who are considered “at risk” for developmental delay(s)</a:t>
            </a:r>
          </a:p>
          <a:p>
            <a:r>
              <a:rPr lang="en-US" dirty="0"/>
              <a:t>Evaluations and special services to children ages birth-2 years</a:t>
            </a:r>
          </a:p>
          <a:p>
            <a:r>
              <a:rPr lang="en-US" dirty="0"/>
              <a:t>No cost to families, funded by the State, overseen by individual counties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680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EIP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Services provided include: </a:t>
            </a:r>
          </a:p>
          <a:p>
            <a:pPr lvl="1"/>
            <a:r>
              <a:rPr lang="en-US" dirty="0"/>
              <a:t>Speech Therapy (ST), </a:t>
            </a:r>
          </a:p>
          <a:p>
            <a:pPr lvl="1"/>
            <a:r>
              <a:rPr lang="en-US" dirty="0"/>
              <a:t>Occupational Therapy (OT), </a:t>
            </a:r>
          </a:p>
          <a:p>
            <a:pPr lvl="1"/>
            <a:r>
              <a:rPr lang="en-US" dirty="0"/>
              <a:t>Physical Therapy (PT), </a:t>
            </a:r>
          </a:p>
          <a:p>
            <a:pPr lvl="1"/>
            <a:r>
              <a:rPr lang="en-US" dirty="0"/>
              <a:t>Special Instruction, </a:t>
            </a:r>
          </a:p>
          <a:p>
            <a:pPr lvl="1"/>
            <a:r>
              <a:rPr lang="en-US" dirty="0"/>
              <a:t>Teacher of the Deaf (TOD), </a:t>
            </a:r>
          </a:p>
          <a:p>
            <a:pPr lvl="1"/>
            <a:r>
              <a:rPr lang="en-US" dirty="0"/>
              <a:t>Teacher of the Visually Impaired (TVI), </a:t>
            </a:r>
          </a:p>
          <a:p>
            <a:pPr lvl="1"/>
            <a:r>
              <a:rPr lang="en-US" dirty="0"/>
              <a:t>family training</a:t>
            </a:r>
          </a:p>
          <a:p>
            <a:pPr lvl="1"/>
            <a:r>
              <a:rPr lang="en-US" dirty="0"/>
              <a:t>psychological  services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610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EIP Services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Social Work</a:t>
            </a:r>
          </a:p>
          <a:p>
            <a:pPr lvl="1"/>
            <a:r>
              <a:rPr lang="en-US" dirty="0"/>
              <a:t>Nutrition</a:t>
            </a:r>
          </a:p>
          <a:p>
            <a:pPr lvl="1"/>
            <a:r>
              <a:rPr lang="en-US" dirty="0"/>
              <a:t>Assistive technology</a:t>
            </a:r>
          </a:p>
          <a:p>
            <a:pPr lvl="1"/>
            <a:r>
              <a:rPr lang="en-US" dirty="0"/>
              <a:t>Audiology </a:t>
            </a:r>
          </a:p>
          <a:p>
            <a:pPr lvl="1"/>
            <a:r>
              <a:rPr lang="en-US" dirty="0"/>
              <a:t>Nursing</a:t>
            </a:r>
          </a:p>
          <a:p>
            <a:pPr lvl="1"/>
            <a:r>
              <a:rPr lang="en-US" dirty="0"/>
              <a:t>Service coordination</a:t>
            </a:r>
          </a:p>
          <a:p>
            <a:pPr lvl="1"/>
            <a:r>
              <a:rPr lang="en-US" dirty="0"/>
              <a:t>Transportation (for Developmental Groups)</a:t>
            </a:r>
          </a:p>
        </p:txBody>
      </p:sp>
    </p:spTree>
    <p:extLst>
      <p:ext uri="{BB962C8B-B14F-4D97-AF65-F5344CB8AC3E}">
        <p14:creationId xmlns:p14="http://schemas.microsoft.com/office/powerpoint/2010/main" val="20317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Process for EIP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Referral: </a:t>
            </a:r>
            <a:r>
              <a:rPr lang="en-US" sz="2800" dirty="0"/>
              <a:t>parent or other person with parental consent</a:t>
            </a:r>
          </a:p>
          <a:p>
            <a:r>
              <a:rPr lang="en-US" dirty="0"/>
              <a:t>Based upon a concern with an area of child’s development</a:t>
            </a:r>
          </a:p>
          <a:p>
            <a:r>
              <a:rPr lang="en-US" dirty="0"/>
              <a:t>Initial Service Coordinator (ISC) assigned: gathers information from the family and informs family about the EI process</a:t>
            </a:r>
          </a:p>
          <a:p>
            <a:r>
              <a:rPr lang="en-US" dirty="0"/>
              <a:t>Family selects an Evaluating agency</a:t>
            </a:r>
          </a:p>
        </p:txBody>
      </p:sp>
    </p:spTree>
    <p:extLst>
      <p:ext uri="{BB962C8B-B14F-4D97-AF65-F5344CB8AC3E}">
        <p14:creationId xmlns:p14="http://schemas.microsoft.com/office/powerpoint/2010/main" val="240922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Process EI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Multidisciplinary Evaluation: Min. 2 different disciplines assess in all areas of development</a:t>
            </a:r>
          </a:p>
          <a:p>
            <a:pPr lvl="1"/>
            <a:r>
              <a:rPr lang="en-US" dirty="0"/>
              <a:t> Physical (gross motor, fine motor)</a:t>
            </a:r>
          </a:p>
          <a:p>
            <a:pPr lvl="1"/>
            <a:r>
              <a:rPr lang="en-US" dirty="0"/>
              <a:t>Adaptive (self-help, sensory, vision and hearing)</a:t>
            </a:r>
          </a:p>
          <a:p>
            <a:pPr lvl="1"/>
            <a:r>
              <a:rPr lang="en-US" dirty="0"/>
              <a:t>Social-emotional</a:t>
            </a:r>
          </a:p>
          <a:p>
            <a:pPr lvl="1"/>
            <a:r>
              <a:rPr lang="en-US" dirty="0"/>
              <a:t>Cognitive</a:t>
            </a:r>
          </a:p>
          <a:p>
            <a:pPr lvl="1"/>
            <a:r>
              <a:rPr lang="en-US" dirty="0"/>
              <a:t>Communication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6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EIP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Purpose of MDE: determine eligibility for the EIP</a:t>
            </a:r>
          </a:p>
          <a:p>
            <a:r>
              <a:rPr lang="en-US" dirty="0"/>
              <a:t>Eligibility criteria:</a:t>
            </a:r>
          </a:p>
          <a:p>
            <a:pPr marL="0" indent="0">
              <a:buNone/>
            </a:pPr>
            <a:r>
              <a:rPr lang="en-US" dirty="0"/>
              <a:t>	- “Severe” delay in one of the five 	developmental domains</a:t>
            </a:r>
          </a:p>
          <a:p>
            <a:pPr marL="0" indent="0">
              <a:buNone/>
            </a:pPr>
            <a:r>
              <a:rPr lang="en-US" dirty="0"/>
              <a:t>                                  </a:t>
            </a:r>
            <a:r>
              <a:rPr lang="en-US" b="1" dirty="0"/>
              <a:t>OR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/>
              <a:t>- “Moderate” delay in 2 of the five</a:t>
            </a:r>
          </a:p>
          <a:p>
            <a:pPr marL="0" indent="0">
              <a:buNone/>
            </a:pPr>
            <a:r>
              <a:rPr lang="en-US" dirty="0"/>
              <a:t>          developmental domains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31302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EIP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“Severe” delay:</a:t>
            </a:r>
          </a:p>
          <a:p>
            <a:pPr lvl="1"/>
            <a:r>
              <a:rPr lang="en-US" dirty="0"/>
              <a:t>33% delay from chronological age (CA)</a:t>
            </a:r>
          </a:p>
          <a:p>
            <a:pPr marL="457200" lvl="1" indent="0">
              <a:buNone/>
            </a:pPr>
            <a:r>
              <a:rPr lang="en-US" dirty="0"/>
              <a:t>     &gt; -2.0 Standard Deviations from the mean</a:t>
            </a:r>
          </a:p>
          <a:p>
            <a:pPr marL="457200" lvl="1" indent="0">
              <a:buNone/>
            </a:pPr>
            <a:r>
              <a:rPr lang="en-US" dirty="0"/>
              <a:t>     Percentile rank  &lt;4</a:t>
            </a:r>
          </a:p>
          <a:p>
            <a:r>
              <a:rPr lang="en-US" dirty="0"/>
              <a:t> “Moderate” delay:</a:t>
            </a:r>
          </a:p>
          <a:p>
            <a:pPr lvl="1"/>
            <a:r>
              <a:rPr lang="en-US" dirty="0"/>
              <a:t>25% delay from CA</a:t>
            </a:r>
          </a:p>
          <a:p>
            <a:pPr marL="457200" lvl="1" indent="0">
              <a:buNone/>
            </a:pPr>
            <a:r>
              <a:rPr lang="en-US" dirty="0"/>
              <a:t>    between -1.5 and -2.0 SD from the mean</a:t>
            </a:r>
          </a:p>
          <a:p>
            <a:pPr marL="457200" lvl="1" indent="0">
              <a:buNone/>
            </a:pPr>
            <a:r>
              <a:rPr lang="en-US" dirty="0"/>
              <a:t>     Percentile rank  between 4-16</a:t>
            </a:r>
          </a:p>
        </p:txBody>
      </p:sp>
    </p:spTree>
    <p:extLst>
      <p:ext uri="{BB962C8B-B14F-4D97-AF65-F5344CB8AC3E}">
        <p14:creationId xmlns:p14="http://schemas.microsoft.com/office/powerpoint/2010/main" val="2821507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Process EI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Eligibility established</a:t>
            </a:r>
          </a:p>
          <a:p>
            <a:r>
              <a:rPr lang="en-US" dirty="0"/>
              <a:t>Create an Individualized Family Service Plan (IFSP)</a:t>
            </a:r>
          </a:p>
          <a:p>
            <a:r>
              <a:rPr lang="en-US" dirty="0"/>
              <a:t>IFSP document includes the desired outcomes of intervention, EI services to be provided, and child’s strengths and weaknesses</a:t>
            </a:r>
          </a:p>
          <a:p>
            <a:r>
              <a:rPr lang="en-US" dirty="0"/>
              <a:t>Family selects an Ongoing Service Coordinator (OGSC) who will be EIP contact person</a:t>
            </a:r>
          </a:p>
        </p:txBody>
      </p:sp>
    </p:spTree>
    <p:extLst>
      <p:ext uri="{BB962C8B-B14F-4D97-AF65-F5344CB8AC3E}">
        <p14:creationId xmlns:p14="http://schemas.microsoft.com/office/powerpoint/2010/main" val="172901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860</Words>
  <Application>Microsoft Office PowerPoint</Application>
  <PresentationFormat>On-screen Show (4:3)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Early Intervention and Preschool Special Education in New York State</vt:lpstr>
      <vt:lpstr>Early Intervention (EI)</vt:lpstr>
      <vt:lpstr>EIP Services</vt:lpstr>
      <vt:lpstr>EIP Services (Cont’d)</vt:lpstr>
      <vt:lpstr>Evaluation Process for EIP</vt:lpstr>
      <vt:lpstr>Evaluation Process EI (cont’d)</vt:lpstr>
      <vt:lpstr>Eligibility EIP</vt:lpstr>
      <vt:lpstr>Eligibility EIP (cont’d)</vt:lpstr>
      <vt:lpstr>Evaluation Process EI (cont’d)</vt:lpstr>
      <vt:lpstr>EI Service Delivery</vt:lpstr>
      <vt:lpstr>Preschool Special Education Services (CPSE)</vt:lpstr>
      <vt:lpstr>CPSE Services</vt:lpstr>
      <vt:lpstr>CPSE Services (cont’d)</vt:lpstr>
      <vt:lpstr>CPSE Evaluation Process</vt:lpstr>
      <vt:lpstr>CPSE Evaluation Process (cont’d)</vt:lpstr>
      <vt:lpstr>CPSE Eligibility</vt:lpstr>
      <vt:lpstr>Individualized Education Plan (IEP)</vt:lpstr>
      <vt:lpstr>CPSE Service Delivery</vt:lpstr>
      <vt:lpstr>My Editorial for Students who want to work in EI or CPSE</vt:lpstr>
    </vt:vector>
  </TitlesOfParts>
  <Company>County of Erie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Intervention and Preschool Special Education in New York State</dc:title>
  <dc:creator>Garvin, Jill</dc:creator>
  <cp:lastModifiedBy>eunice</cp:lastModifiedBy>
  <cp:revision>15</cp:revision>
  <dcterms:created xsi:type="dcterms:W3CDTF">2016-04-04T18:20:20Z</dcterms:created>
  <dcterms:modified xsi:type="dcterms:W3CDTF">2018-12-18T07:02:20Z</dcterms:modified>
</cp:coreProperties>
</file>