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278" r:id="rId4"/>
    <p:sldId id="277" r:id="rId5"/>
    <p:sldId id="274" r:id="rId6"/>
    <p:sldId id="292" r:id="rId7"/>
    <p:sldId id="263" r:id="rId8"/>
    <p:sldId id="293" r:id="rId9"/>
    <p:sldId id="295" r:id="rId10"/>
    <p:sldId id="296" r:id="rId11"/>
    <p:sldId id="299" r:id="rId12"/>
    <p:sldId id="300" r:id="rId13"/>
    <p:sldId id="298" r:id="rId14"/>
    <p:sldId id="297" r:id="rId15"/>
    <p:sldId id="268" r:id="rId16"/>
    <p:sldId id="290" r:id="rId17"/>
    <p:sldId id="291" r:id="rId18"/>
    <p:sldId id="259" r:id="rId19"/>
    <p:sldId id="289" r:id="rId20"/>
    <p:sldId id="260" r:id="rId21"/>
    <p:sldId id="262" r:id="rId22"/>
    <p:sldId id="269" r:id="rId23"/>
    <p:sldId id="270" r:id="rId24"/>
    <p:sldId id="276" r:id="rId25"/>
    <p:sldId id="286" r:id="rId26"/>
    <p:sldId id="288" r:id="rId27"/>
    <p:sldId id="272" r:id="rId28"/>
    <p:sldId id="266" r:id="rId29"/>
    <p:sldId id="285" r:id="rId30"/>
    <p:sldId id="271" r:id="rId31"/>
    <p:sldId id="284" r:id="rId32"/>
    <p:sldId id="275" r:id="rId33"/>
    <p:sldId id="267" r:id="rId34"/>
    <p:sldId id="273" r:id="rId35"/>
    <p:sldId id="283" r:id="rId36"/>
    <p:sldId id="282" r:id="rId37"/>
    <p:sldId id="265" r:id="rId38"/>
    <p:sldId id="281" r:id="rId39"/>
    <p:sldId id="264" r:id="rId40"/>
    <p:sldId id="279" r:id="rId41"/>
    <p:sldId id="294" r:id="rId42"/>
    <p:sldId id="287" r:id="rId43"/>
    <p:sldId id="257" r:id="rId44"/>
    <p:sldId id="280" r:id="rId45"/>
    <p:sldId id="258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168" autoAdjust="0"/>
  </p:normalViewPr>
  <p:slideViewPr>
    <p:cSldViewPr snapToGrid="0" snapToObjects="1">
      <p:cViewPr varScale="1">
        <p:scale>
          <a:sx n="76" d="100"/>
          <a:sy n="76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03A8-392E-CF40-A897-BE6A617889F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B0BF-61DD-B54C-B529-6234F3D5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DB0BF-61DD-B54C-B529-6234F3D5D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1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silhouettes</a:t>
            </a:r>
            <a:br>
              <a:rPr lang="en-US" dirty="0"/>
            </a:br>
            <a:r>
              <a:rPr lang="en-US" dirty="0"/>
              <a:t>empire, romantic, crinoline(industrial), bustle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9th silhouett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99" y="2461745"/>
            <a:ext cx="8656199" cy="37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2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22 M. Garrick coat 18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292" r="-522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17 Man's suit 17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53" r="-162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TOP HAT</a:t>
            </a:r>
          </a:p>
          <a:p>
            <a:endParaRPr lang="en-US" sz="1800" dirty="0"/>
          </a:p>
          <a:p>
            <a:r>
              <a:rPr lang="en-US" sz="1800" dirty="0"/>
              <a:t>TAIL COAT</a:t>
            </a:r>
          </a:p>
          <a:p>
            <a:endParaRPr lang="en-US" sz="1800" dirty="0"/>
          </a:p>
          <a:p>
            <a:r>
              <a:rPr lang="en-US" sz="1800" dirty="0"/>
              <a:t>SIDEBURNS</a:t>
            </a:r>
          </a:p>
          <a:p>
            <a:endParaRPr lang="en-US" sz="1800" dirty="0"/>
          </a:p>
          <a:p>
            <a:r>
              <a:rPr lang="en-US" sz="1800" dirty="0"/>
              <a:t>TROUSERS</a:t>
            </a:r>
          </a:p>
        </p:txBody>
      </p:sp>
    </p:spTree>
    <p:extLst>
      <p:ext uri="{BB962C8B-B14F-4D97-AF65-F5344CB8AC3E}">
        <p14:creationId xmlns:p14="http://schemas.microsoft.com/office/powerpoint/2010/main" val="333317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16 Walking Dress 179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40" r="-151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WALKING COAT DRESS</a:t>
            </a:r>
          </a:p>
        </p:txBody>
      </p:sp>
    </p:spTree>
    <p:extLst>
      <p:ext uri="{BB962C8B-B14F-4D97-AF65-F5344CB8AC3E}">
        <p14:creationId xmlns:p14="http://schemas.microsoft.com/office/powerpoint/2010/main" val="215307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TOP HAT</a:t>
            </a:r>
          </a:p>
          <a:p>
            <a:endParaRPr lang="en-US" sz="1800" dirty="0"/>
          </a:p>
          <a:p>
            <a:r>
              <a:rPr lang="en-US" sz="1800" dirty="0"/>
              <a:t>WALKING COAT</a:t>
            </a:r>
          </a:p>
          <a:p>
            <a:endParaRPr lang="en-US" sz="1800" dirty="0"/>
          </a:p>
          <a:p>
            <a:r>
              <a:rPr lang="en-US" sz="1800" dirty="0"/>
              <a:t>GOWNS, MULTIPLE LAYERS</a:t>
            </a:r>
          </a:p>
          <a:p>
            <a:endParaRPr lang="en-US" sz="1800" dirty="0"/>
          </a:p>
          <a:p>
            <a:r>
              <a:rPr lang="en-US" sz="1800" dirty="0"/>
              <a:t>FUR BOAS</a:t>
            </a:r>
          </a:p>
        </p:txBody>
      </p:sp>
      <p:pic>
        <p:nvPicPr>
          <p:cNvPr id="7" name="Content Placeholder 6" descr="19 Walking + Full Dress 18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41" r="-15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051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21 F. Court Gown 18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14" r="-257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JOSEPHINE’S CORONATION GOWN</a:t>
            </a:r>
          </a:p>
        </p:txBody>
      </p:sp>
    </p:spTree>
    <p:extLst>
      <p:ext uri="{BB962C8B-B14F-4D97-AF65-F5344CB8AC3E}">
        <p14:creationId xmlns:p14="http://schemas.microsoft.com/office/powerpoint/2010/main" val="150812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EMPIRE, ROMANTIC</a:t>
            </a:r>
          </a:p>
        </p:txBody>
      </p:sp>
      <p:pic>
        <p:nvPicPr>
          <p:cNvPr id="5" name="Content Placeholder 4" descr="DSCN03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335" b="-263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POKE BONNET</a:t>
            </a:r>
          </a:p>
        </p:txBody>
      </p:sp>
    </p:spTree>
    <p:extLst>
      <p:ext uri="{BB962C8B-B14F-4D97-AF65-F5344CB8AC3E}">
        <p14:creationId xmlns:p14="http://schemas.microsoft.com/office/powerpoint/2010/main" val="203688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31 Fashion Plate &quot;La Mode&quot; 18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31" r="-56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POKE BONNET</a:t>
            </a:r>
          </a:p>
          <a:p>
            <a:endParaRPr lang="en-US" sz="1800" dirty="0"/>
          </a:p>
          <a:p>
            <a:r>
              <a:rPr lang="en-US" sz="1800" dirty="0"/>
              <a:t>LEG-O-MUTTON SLEEVES</a:t>
            </a:r>
          </a:p>
          <a:p>
            <a:endParaRPr lang="en-US" sz="1800" dirty="0"/>
          </a:p>
          <a:p>
            <a:r>
              <a:rPr lang="en-US" sz="1800" dirty="0"/>
              <a:t>FROCK COAT</a:t>
            </a:r>
          </a:p>
          <a:p>
            <a:endParaRPr lang="en-US" sz="1800" dirty="0"/>
          </a:p>
          <a:p>
            <a:r>
              <a:rPr lang="en-US" sz="1800" dirty="0"/>
              <a:t>TROUSERS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718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30 1845 portrai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7" r="-59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APOLLO KNOT</a:t>
            </a:r>
          </a:p>
          <a:p>
            <a:endParaRPr lang="en-US" sz="1800" dirty="0"/>
          </a:p>
          <a:p>
            <a:r>
              <a:rPr lang="en-US" sz="1800" dirty="0"/>
              <a:t>SPANIEL EARS </a:t>
            </a:r>
          </a:p>
          <a:p>
            <a:endParaRPr lang="en-US" sz="1800" dirty="0"/>
          </a:p>
          <a:p>
            <a:r>
              <a:rPr lang="en-US" sz="1800" dirty="0"/>
              <a:t>BERTHA COLLAR</a:t>
            </a:r>
          </a:p>
          <a:p>
            <a:endParaRPr lang="en-US" sz="1800" dirty="0"/>
          </a:p>
          <a:p>
            <a:r>
              <a:rPr lang="en-US" sz="1800" dirty="0"/>
              <a:t>IMBECILE</a:t>
            </a:r>
          </a:p>
        </p:txBody>
      </p:sp>
    </p:spTree>
    <p:extLst>
      <p:ext uri="{BB962C8B-B14F-4D97-AF65-F5344CB8AC3E}">
        <p14:creationId xmlns:p14="http://schemas.microsoft.com/office/powerpoint/2010/main" val="333180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ellingto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52" r="-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FROCK COAT</a:t>
            </a:r>
          </a:p>
          <a:p>
            <a:endParaRPr lang="en-US" sz="2000" dirty="0"/>
          </a:p>
          <a:p>
            <a:r>
              <a:rPr lang="en-US" sz="2000" dirty="0"/>
              <a:t>HIS BOOTS ARE WELLINGTONS</a:t>
            </a:r>
          </a:p>
        </p:txBody>
      </p:sp>
    </p:spTree>
    <p:extLst>
      <p:ext uri="{BB962C8B-B14F-4D97-AF65-F5344CB8AC3E}">
        <p14:creationId xmlns:p14="http://schemas.microsoft.com/office/powerpoint/2010/main" val="37609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41 Ringlet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08" r="-160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SAUSAGE CURLS</a:t>
            </a:r>
          </a:p>
          <a:p>
            <a:endParaRPr lang="en-US" sz="1800" dirty="0"/>
          </a:p>
          <a:p>
            <a:r>
              <a:rPr lang="en-US" sz="1800" dirty="0"/>
              <a:t>LACE BERTHA COLLAR</a:t>
            </a:r>
          </a:p>
        </p:txBody>
      </p:sp>
    </p:spTree>
    <p:extLst>
      <p:ext uri="{BB962C8B-B14F-4D97-AF65-F5344CB8AC3E}">
        <p14:creationId xmlns:p14="http://schemas.microsoft.com/office/powerpoint/2010/main" val="25674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Pettie_John-TwoStringsToHerBow_1882_NC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TAILCOATS</a:t>
            </a:r>
          </a:p>
          <a:p>
            <a:endParaRPr lang="en-US" sz="1800" dirty="0"/>
          </a:p>
          <a:p>
            <a:r>
              <a:rPr lang="en-US" sz="1800" dirty="0"/>
              <a:t>CRAVATS</a:t>
            </a:r>
          </a:p>
          <a:p>
            <a:endParaRPr lang="en-US" sz="1800" dirty="0"/>
          </a:p>
          <a:p>
            <a:r>
              <a:rPr lang="en-US" sz="1800" dirty="0"/>
              <a:t>WAISTCOATS</a:t>
            </a:r>
          </a:p>
          <a:p>
            <a:endParaRPr lang="en-US" sz="1800" dirty="0"/>
          </a:p>
          <a:p>
            <a:r>
              <a:rPr lang="en-US" sz="1800" dirty="0"/>
              <a:t>TROUSERS</a:t>
            </a:r>
          </a:p>
          <a:p>
            <a:endParaRPr lang="en-US" sz="1800" dirty="0"/>
          </a:p>
          <a:p>
            <a:r>
              <a:rPr lang="en-US" sz="1800" dirty="0"/>
              <a:t>JOCKEY BOOTS</a:t>
            </a:r>
          </a:p>
          <a:p>
            <a:endParaRPr lang="en-US" sz="1800" dirty="0"/>
          </a:p>
          <a:p>
            <a:r>
              <a:rPr lang="en-US" sz="1800" dirty="0"/>
              <a:t>POKE BONNET</a:t>
            </a:r>
          </a:p>
          <a:p>
            <a:endParaRPr lang="en-US" sz="1800" dirty="0"/>
          </a:p>
          <a:p>
            <a:r>
              <a:rPr lang="en-US" sz="1800" dirty="0"/>
              <a:t>PAISLEY SHAWL</a:t>
            </a:r>
          </a:p>
        </p:txBody>
      </p:sp>
    </p:spTree>
    <p:extLst>
      <p:ext uri="{BB962C8B-B14F-4D97-AF65-F5344CB8AC3E}">
        <p14:creationId xmlns:p14="http://schemas.microsoft.com/office/powerpoint/2010/main" val="314206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romantic day dress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02" r="-54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DAY DRESSES</a:t>
            </a:r>
          </a:p>
          <a:p>
            <a:endParaRPr lang="en-US" sz="1800" dirty="0"/>
          </a:p>
          <a:p>
            <a:r>
              <a:rPr lang="en-US" sz="1800" dirty="0"/>
              <a:t>POKE BONNET</a:t>
            </a:r>
          </a:p>
          <a:p>
            <a:endParaRPr lang="en-US" sz="1800" dirty="0"/>
          </a:p>
          <a:p>
            <a:r>
              <a:rPr lang="en-US" sz="1800" dirty="0"/>
              <a:t>BALLET SLIPPERS</a:t>
            </a:r>
          </a:p>
          <a:p>
            <a:endParaRPr lang="en-US" sz="1800" dirty="0"/>
          </a:p>
          <a:p>
            <a:r>
              <a:rPr lang="en-US" sz="1800" dirty="0"/>
              <a:t>IMBECILE SLEEVES, BERTHA COLLARS</a:t>
            </a:r>
          </a:p>
          <a:p>
            <a:endParaRPr lang="en-US" sz="1800" dirty="0"/>
          </a:p>
          <a:p>
            <a:r>
              <a:rPr lang="en-US" sz="1800" dirty="0"/>
              <a:t>CALICO PRINTS</a:t>
            </a:r>
          </a:p>
          <a:p>
            <a:endParaRPr lang="en-US" sz="1800" dirty="0"/>
          </a:p>
          <a:p>
            <a:r>
              <a:rPr lang="en-US" sz="1800" dirty="0"/>
              <a:t>APOLLO KNOTS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247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john clar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PRINTED CRAVAT TREND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166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clare novello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APOLLO KNOT</a:t>
            </a:r>
          </a:p>
          <a:p>
            <a:endParaRPr lang="en-US" sz="1800" dirty="0"/>
          </a:p>
          <a:p>
            <a:r>
              <a:rPr lang="en-US" sz="1800" dirty="0"/>
              <a:t>FOREHEAD CHAIN (INDIAN INFLUENCE)</a:t>
            </a:r>
          </a:p>
          <a:p>
            <a:endParaRPr lang="en-US" sz="1800" dirty="0"/>
          </a:p>
          <a:p>
            <a:r>
              <a:rPr lang="en-US" sz="1800" dirty="0"/>
              <a:t>IMBECILE PUFFED SHORT SLEEVES</a:t>
            </a:r>
          </a:p>
          <a:p>
            <a:endParaRPr lang="en-US" sz="1800" dirty="0"/>
          </a:p>
          <a:p>
            <a:r>
              <a:rPr lang="en-US" sz="1800" dirty="0"/>
              <a:t>FICHEU BLOWING</a:t>
            </a:r>
          </a:p>
        </p:txBody>
      </p:sp>
    </p:spTree>
    <p:extLst>
      <p:ext uri="{BB962C8B-B14F-4D97-AF65-F5344CB8AC3E}">
        <p14:creationId xmlns:p14="http://schemas.microsoft.com/office/powerpoint/2010/main" val="2318022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charles dicken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DAY DREAMING?</a:t>
            </a:r>
          </a:p>
          <a:p>
            <a:endParaRPr lang="en-US" sz="1800" dirty="0"/>
          </a:p>
          <a:p>
            <a:r>
              <a:rPr lang="en-US" sz="1800" dirty="0"/>
              <a:t>WRITING?</a:t>
            </a:r>
          </a:p>
          <a:p>
            <a:endParaRPr lang="en-US" sz="1800" dirty="0"/>
          </a:p>
          <a:p>
            <a:r>
              <a:rPr lang="en-US" sz="1800" dirty="0"/>
              <a:t>FULL TROUSERS</a:t>
            </a:r>
          </a:p>
        </p:txBody>
      </p:sp>
    </p:spTree>
    <p:extLst>
      <p:ext uri="{BB962C8B-B14F-4D97-AF65-F5344CB8AC3E}">
        <p14:creationId xmlns:p14="http://schemas.microsoft.com/office/powerpoint/2010/main" val="1811695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ROMANTIC</a:t>
            </a:r>
          </a:p>
        </p:txBody>
      </p:sp>
      <p:pic>
        <p:nvPicPr>
          <p:cNvPr id="5" name="Content Placeholder 4" descr="69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CRINOLINE</a:t>
            </a:r>
          </a:p>
        </p:txBody>
      </p:sp>
      <p:pic>
        <p:nvPicPr>
          <p:cNvPr id="5" name="Content Placeholder 4" descr="44 Scarlett O'Har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23" r="-1512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CAGED CRINOLINE</a:t>
            </a:r>
          </a:p>
        </p:txBody>
      </p:sp>
    </p:spTree>
    <p:extLst>
      <p:ext uri="{BB962C8B-B14F-4D97-AF65-F5344CB8AC3E}">
        <p14:creationId xmlns:p14="http://schemas.microsoft.com/office/powerpoint/2010/main" val="415058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CRINOLINE</a:t>
            </a:r>
          </a:p>
        </p:txBody>
      </p:sp>
      <p:pic>
        <p:nvPicPr>
          <p:cNvPr id="5" name="Content Placeholder 4" descr="43 Afternoon dresses 1859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488" y="1687513"/>
            <a:ext cx="4659312" cy="4438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PAGODA SLEEVES</a:t>
            </a:r>
          </a:p>
        </p:txBody>
      </p:sp>
    </p:spTree>
    <p:extLst>
      <p:ext uri="{BB962C8B-B14F-4D97-AF65-F5344CB8AC3E}">
        <p14:creationId xmlns:p14="http://schemas.microsoft.com/office/powerpoint/2010/main" val="277652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CRINOLINE</a:t>
            </a:r>
          </a:p>
        </p:txBody>
      </p:sp>
      <p:pic>
        <p:nvPicPr>
          <p:cNvPr id="5" name="Content Placeholder 4" descr="cage crinolin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HAIR IN SMALLER BONNETS, HATS</a:t>
            </a:r>
          </a:p>
          <a:p>
            <a:endParaRPr lang="en-US" sz="1800" dirty="0"/>
          </a:p>
          <a:p>
            <a:r>
              <a:rPr lang="en-US" sz="1800" dirty="0"/>
              <a:t>SLEEVES SMALL AT CAP AND FLAIR AT CUFF (PAGODA SHAPE)</a:t>
            </a:r>
          </a:p>
          <a:p>
            <a:endParaRPr lang="en-US" sz="1800" dirty="0"/>
          </a:p>
          <a:p>
            <a:r>
              <a:rPr lang="en-US" sz="1800" dirty="0"/>
              <a:t>CAGED CRINOLINE</a:t>
            </a:r>
          </a:p>
        </p:txBody>
      </p:sp>
    </p:spTree>
    <p:extLst>
      <p:ext uri="{BB962C8B-B14F-4D97-AF65-F5344CB8AC3E}">
        <p14:creationId xmlns:p14="http://schemas.microsoft.com/office/powerpoint/2010/main" val="100370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CRINOLINE</a:t>
            </a:r>
          </a:p>
        </p:txBody>
      </p:sp>
      <p:pic>
        <p:nvPicPr>
          <p:cNvPr id="5" name="Content Placeholder 4" descr="DSCN032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NATURAL WAIST</a:t>
            </a:r>
          </a:p>
          <a:p>
            <a:endParaRPr lang="en-US" sz="1800" dirty="0"/>
          </a:p>
          <a:p>
            <a:r>
              <a:rPr lang="en-US" sz="1800" dirty="0"/>
              <a:t>SLEEVE FLARES</a:t>
            </a:r>
          </a:p>
          <a:p>
            <a:endParaRPr lang="en-US" sz="1800" dirty="0"/>
          </a:p>
          <a:p>
            <a:r>
              <a:rPr lang="en-US" sz="1800" dirty="0"/>
              <a:t>CAGED CRINOLINE UNDERNEATH THE DRESS</a:t>
            </a:r>
          </a:p>
        </p:txBody>
      </p:sp>
    </p:spTree>
    <p:extLst>
      <p:ext uri="{BB962C8B-B14F-4D97-AF65-F5344CB8AC3E}">
        <p14:creationId xmlns:p14="http://schemas.microsoft.com/office/powerpoint/2010/main" val="2005539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CRINOLINE</a:t>
            </a:r>
          </a:p>
        </p:txBody>
      </p:sp>
      <p:pic>
        <p:nvPicPr>
          <p:cNvPr id="5" name="Content Placeholder 4" descr="47 Walking Dress 1860'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10" b="-260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WALKING COSTUMES</a:t>
            </a:r>
          </a:p>
        </p:txBody>
      </p:sp>
    </p:spTree>
    <p:extLst>
      <p:ext uri="{BB962C8B-B14F-4D97-AF65-F5344CB8AC3E}">
        <p14:creationId xmlns:p14="http://schemas.microsoft.com/office/powerpoint/2010/main" val="32295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1800bbuf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03" b="-41603"/>
          <a:stretch>
            <a:fillRect/>
          </a:stretch>
        </p:blipFill>
        <p:spPr>
          <a:xfrm>
            <a:off x="1704243" y="0"/>
            <a:ext cx="7201653" cy="82461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amberpot 19th.g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5" b="66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HANDY CHAMBER POT NEAR THE BASE</a:t>
            </a:r>
          </a:p>
        </p:txBody>
      </p:sp>
    </p:spTree>
    <p:extLst>
      <p:ext uri="{BB962C8B-B14F-4D97-AF65-F5344CB8AC3E}">
        <p14:creationId xmlns:p14="http://schemas.microsoft.com/office/powerpoint/2010/main" val="319689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55 Am. 1880's Bustl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88" r="-132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1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alexandri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44" r="-105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POLKA DOTS…NOT POPULAR HISTORICALLY</a:t>
            </a:r>
          </a:p>
          <a:p>
            <a:endParaRPr lang="en-US" sz="1800" dirty="0"/>
          </a:p>
          <a:p>
            <a:r>
              <a:rPr lang="en-US" sz="1800" dirty="0"/>
              <a:t>RUFFS AT NECK AND CUFFS</a:t>
            </a:r>
          </a:p>
          <a:p>
            <a:endParaRPr lang="en-US" sz="1800" dirty="0"/>
          </a:p>
          <a:p>
            <a:r>
              <a:rPr lang="en-US" sz="1800" dirty="0"/>
              <a:t>HAIR SMOOTHED BACK ON THE FOREHEAD AND UP OFF OF THE NECK</a:t>
            </a:r>
          </a:p>
        </p:txBody>
      </p:sp>
    </p:spTree>
    <p:extLst>
      <p:ext uri="{BB962C8B-B14F-4D97-AF65-F5344CB8AC3E}">
        <p14:creationId xmlns:p14="http://schemas.microsoft.com/office/powerpoint/2010/main" val="65165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DSCN03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‘SENSIBLE’ BUSTLES </a:t>
            </a:r>
          </a:p>
          <a:p>
            <a:endParaRPr lang="en-US" sz="1800" dirty="0"/>
          </a:p>
          <a:p>
            <a:r>
              <a:rPr lang="en-US" sz="1800" dirty="0"/>
              <a:t>HORSEHAIR RUFFLES</a:t>
            </a:r>
          </a:p>
          <a:p>
            <a:endParaRPr lang="en-US" sz="1800" dirty="0"/>
          </a:p>
          <a:p>
            <a:r>
              <a:rPr lang="en-US" sz="1800" dirty="0"/>
              <a:t>WIRED CAGE</a:t>
            </a:r>
          </a:p>
          <a:p>
            <a:endParaRPr lang="en-US" sz="1800" dirty="0"/>
          </a:p>
          <a:p>
            <a:r>
              <a:rPr lang="en-US" sz="1800" dirty="0"/>
              <a:t>PADDED ROLLS AND RUFFLES</a:t>
            </a:r>
          </a:p>
        </p:txBody>
      </p:sp>
    </p:spTree>
    <p:extLst>
      <p:ext uri="{BB962C8B-B14F-4D97-AF65-F5344CB8AC3E}">
        <p14:creationId xmlns:p14="http://schemas.microsoft.com/office/powerpoint/2010/main" val="3592001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bustle under skir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27" r="-97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OVER DRAPE</a:t>
            </a:r>
          </a:p>
          <a:p>
            <a:endParaRPr lang="en-US" sz="1800" dirty="0"/>
          </a:p>
          <a:p>
            <a:r>
              <a:rPr lang="en-US" sz="1800" dirty="0"/>
              <a:t>UNDERSKIRT OF RUFFLES</a:t>
            </a:r>
          </a:p>
          <a:p>
            <a:endParaRPr lang="en-US" sz="1800" dirty="0"/>
          </a:p>
          <a:p>
            <a:r>
              <a:rPr lang="en-US" sz="1800" dirty="0"/>
              <a:t>DUST RUFFLE ON THE HEM</a:t>
            </a:r>
          </a:p>
        </p:txBody>
      </p:sp>
    </p:spTree>
    <p:extLst>
      <p:ext uri="{BB962C8B-B14F-4D97-AF65-F5344CB8AC3E}">
        <p14:creationId xmlns:p14="http://schemas.microsoft.com/office/powerpoint/2010/main" val="572407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58 Blue Corse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55" r="-146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PANTALOONS</a:t>
            </a:r>
          </a:p>
        </p:txBody>
      </p:sp>
    </p:spTree>
    <p:extLst>
      <p:ext uri="{BB962C8B-B14F-4D97-AF65-F5344CB8AC3E}">
        <p14:creationId xmlns:p14="http://schemas.microsoft.com/office/powerpoint/2010/main" val="1440724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59 Woman in Town Dress 1871-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33" r="-422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0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george and henr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GEORGE AND HENRY</a:t>
            </a:r>
          </a:p>
          <a:p>
            <a:r>
              <a:rPr lang="en-US" sz="2000" dirty="0"/>
              <a:t>(MIXING CONTEMPORARY AND EARLIER STYLES)</a:t>
            </a:r>
          </a:p>
          <a:p>
            <a:endParaRPr lang="en-US" sz="2000" dirty="0"/>
          </a:p>
          <a:p>
            <a:r>
              <a:rPr lang="en-US" sz="2000" dirty="0"/>
              <a:t>TOP HATS</a:t>
            </a:r>
          </a:p>
          <a:p>
            <a:endParaRPr lang="en-US" sz="2000" dirty="0"/>
          </a:p>
          <a:p>
            <a:r>
              <a:rPr lang="en-US" sz="2000" dirty="0"/>
              <a:t>STIFFENED COLLARS</a:t>
            </a:r>
          </a:p>
          <a:p>
            <a:endParaRPr lang="en-US" sz="2000" dirty="0"/>
          </a:p>
          <a:p>
            <a:r>
              <a:rPr lang="en-US" sz="2000" dirty="0"/>
              <a:t>PRINTED CRAVATS</a:t>
            </a:r>
          </a:p>
          <a:p>
            <a:endParaRPr lang="en-US" sz="2000" dirty="0"/>
          </a:p>
          <a:p>
            <a:r>
              <a:rPr lang="en-US" sz="2000" dirty="0"/>
              <a:t>GLOVED W/WALKING STICK.</a:t>
            </a:r>
          </a:p>
          <a:p>
            <a:endParaRPr lang="en-US" sz="2000" dirty="0"/>
          </a:p>
          <a:p>
            <a:r>
              <a:rPr lang="en-US" sz="2000" dirty="0"/>
              <a:t>HENRY IN SACK COAT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655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</a:t>
            </a:r>
          </a:p>
        </p:txBody>
      </p:sp>
      <p:pic>
        <p:nvPicPr>
          <p:cNvPr id="5" name="Content Placeholder 4" descr="60 Autumn Flowers 18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41" r="-142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DOLMA</a:t>
            </a:r>
          </a:p>
        </p:txBody>
      </p:sp>
    </p:spTree>
    <p:extLst>
      <p:ext uri="{BB962C8B-B14F-4D97-AF65-F5344CB8AC3E}">
        <p14:creationId xmlns:p14="http://schemas.microsoft.com/office/powerpoint/2010/main" val="1142285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BUSTLE </a:t>
            </a:r>
          </a:p>
        </p:txBody>
      </p:sp>
      <p:pic>
        <p:nvPicPr>
          <p:cNvPr id="5" name="Content Placeholder 4" descr="hourglas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55" b="-128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BLENDING INTO THE “HOURGLASS” SILHOUETTE</a:t>
            </a:r>
          </a:p>
          <a:p>
            <a:endParaRPr lang="en-US" sz="1800" dirty="0"/>
          </a:p>
          <a:p>
            <a:r>
              <a:rPr lang="en-US" sz="1800" dirty="0"/>
              <a:t>LESS BULK IN BACK</a:t>
            </a:r>
          </a:p>
          <a:p>
            <a:endParaRPr lang="en-US" sz="1800" dirty="0"/>
          </a:p>
          <a:p>
            <a:r>
              <a:rPr lang="en-US" sz="1800" dirty="0"/>
              <a:t>SMALL CAP OF SLEEVE AND FITTED TO CUFF</a:t>
            </a:r>
          </a:p>
          <a:p>
            <a:endParaRPr lang="en-US" sz="1800" dirty="0"/>
          </a:p>
          <a:p>
            <a:r>
              <a:rPr lang="en-US" sz="1800" dirty="0"/>
              <a:t>JACKET, BLOUSE, BUSTLE, OVERDRAPE, UNDERSKIRT</a:t>
            </a:r>
          </a:p>
          <a:p>
            <a:endParaRPr lang="en-US" sz="1800" dirty="0"/>
          </a:p>
          <a:p>
            <a:r>
              <a:rPr lang="en-US" sz="1800" dirty="0"/>
              <a:t>HANDS ALWAYS GLOVED</a:t>
            </a:r>
          </a:p>
          <a:p>
            <a:r>
              <a:rPr lang="en-US" sz="1800" dirty="0"/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69841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1810wal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796" b="-35796"/>
          <a:stretch>
            <a:fillRect/>
          </a:stretch>
        </p:blipFill>
        <p:spPr>
          <a:xfrm>
            <a:off x="1409613" y="-526800"/>
            <a:ext cx="7496283" cy="85834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6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</a:t>
            </a:r>
          </a:p>
        </p:txBody>
      </p:sp>
      <p:pic>
        <p:nvPicPr>
          <p:cNvPr id="5" name="Content Placeholder 4" descr="1136d-1902 corse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34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 </a:t>
            </a:r>
          </a:p>
        </p:txBody>
      </p:sp>
      <p:pic>
        <p:nvPicPr>
          <p:cNvPr id="5" name="Content Placeholder 4" descr="27 18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09" r="-318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EVENING GOWN</a:t>
            </a:r>
          </a:p>
          <a:p>
            <a:endParaRPr lang="en-US" sz="1800" dirty="0"/>
          </a:p>
          <a:p>
            <a:r>
              <a:rPr lang="en-US" sz="1800" dirty="0"/>
              <a:t>NOTICE THE “WASP” WAIST</a:t>
            </a:r>
          </a:p>
        </p:txBody>
      </p:sp>
    </p:spTree>
    <p:extLst>
      <p:ext uri="{BB962C8B-B14F-4D97-AF65-F5344CB8AC3E}">
        <p14:creationId xmlns:p14="http://schemas.microsoft.com/office/powerpoint/2010/main" val="22747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</a:t>
            </a:r>
          </a:p>
        </p:txBody>
      </p:sp>
      <p:pic>
        <p:nvPicPr>
          <p:cNvPr id="5" name="Content Placeholder 4" descr="44 1900 Eng M formal day attir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169" r="-171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FROCK COAT (SKIRT IN FRONT WITH A WAIST SEAM)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5561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19</a:t>
            </a:r>
            <a:r>
              <a:rPr lang="en-US" baseline="30000" dirty="0"/>
              <a:t>th</a:t>
            </a:r>
            <a:r>
              <a:rPr lang="en-US" dirty="0"/>
              <a:t> century: Hourglass</a:t>
            </a:r>
          </a:p>
        </p:txBody>
      </p:sp>
      <p:pic>
        <p:nvPicPr>
          <p:cNvPr id="4" name="Content Placeholder 3" descr="JACKET AND BLOOMERS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986" r="-5852"/>
          <a:stretch/>
        </p:blipFill>
        <p:spPr/>
      </p:pic>
      <p:pic>
        <p:nvPicPr>
          <p:cNvPr id="5" name="Picture 4" descr="gustavebeer18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80" y="1600200"/>
            <a:ext cx="3204991" cy="4553052"/>
          </a:xfrm>
          <a:prstGeom prst="rect">
            <a:avLst/>
          </a:prstGeom>
        </p:spPr>
      </p:pic>
      <p:pic>
        <p:nvPicPr>
          <p:cNvPr id="7" name="Picture 6" descr="GOLF18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58" y="1600200"/>
            <a:ext cx="270097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4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</a:t>
            </a:r>
          </a:p>
        </p:txBody>
      </p:sp>
      <p:pic>
        <p:nvPicPr>
          <p:cNvPr id="5" name="Content Placeholder 4" descr="74 F Bathing Dresses 189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TAFFETA, CHINTZ</a:t>
            </a:r>
          </a:p>
          <a:p>
            <a:r>
              <a:rPr lang="en-US" sz="1800" dirty="0"/>
              <a:t>BATHING COSTUMES</a:t>
            </a:r>
          </a:p>
        </p:txBody>
      </p:sp>
    </p:spTree>
    <p:extLst>
      <p:ext uri="{BB962C8B-B14F-4D97-AF65-F5344CB8AC3E}">
        <p14:creationId xmlns:p14="http://schemas.microsoft.com/office/powerpoint/2010/main" val="606274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</a:t>
            </a:r>
          </a:p>
        </p:txBody>
      </p:sp>
      <p:pic>
        <p:nvPicPr>
          <p:cNvPr id="4" name="Content Placeholder 3" descr="WORTH189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12" r="-29812"/>
          <a:stretch>
            <a:fillRect/>
          </a:stretch>
        </p:blipFill>
        <p:spPr>
          <a:xfrm>
            <a:off x="5149478" y="1552311"/>
            <a:ext cx="3994522" cy="457385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LINEN SACK SUIT</a:t>
            </a:r>
          </a:p>
          <a:p>
            <a:r>
              <a:rPr lang="en-US" sz="1800" dirty="0"/>
              <a:t>STARCHED COLLAR</a:t>
            </a:r>
          </a:p>
          <a:p>
            <a:r>
              <a:rPr lang="en-US" sz="1800" dirty="0"/>
              <a:t>BOW TIE</a:t>
            </a:r>
          </a:p>
          <a:p>
            <a:endParaRPr lang="en-US" sz="1800" dirty="0"/>
          </a:p>
          <a:p>
            <a:r>
              <a:rPr lang="en-US" sz="1800" dirty="0"/>
              <a:t>BLACK LEG-O-MUTTON SLEEVED JACKET</a:t>
            </a:r>
          </a:p>
          <a:p>
            <a:endParaRPr lang="en-US" sz="1800" dirty="0"/>
          </a:p>
          <a:p>
            <a:r>
              <a:rPr lang="en-US" sz="1800" dirty="0"/>
              <a:t>SHIRTWAIST, PLEATED BLOUSE…IN TRANSITION</a:t>
            </a:r>
          </a:p>
          <a:p>
            <a:endParaRPr lang="en-US" sz="1800" dirty="0"/>
          </a:p>
          <a:p>
            <a:r>
              <a:rPr lang="en-US" sz="1800" dirty="0"/>
              <a:t>GORED SKIRT</a:t>
            </a:r>
          </a:p>
          <a:p>
            <a:endParaRPr lang="en-US" sz="1800" dirty="0"/>
          </a:p>
          <a:p>
            <a:r>
              <a:rPr lang="en-US" sz="1800" dirty="0"/>
              <a:t>BOATER</a:t>
            </a:r>
            <a:endParaRPr lang="en-US" dirty="0"/>
          </a:p>
        </p:txBody>
      </p:sp>
      <p:pic>
        <p:nvPicPr>
          <p:cNvPr id="5" name="Picture 4" descr="JOHN SINGER SARGEN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15" y="1552311"/>
            <a:ext cx="1824337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HOURGLASS/GIBSON GIRLS</a:t>
            </a:r>
          </a:p>
        </p:txBody>
      </p:sp>
      <p:pic>
        <p:nvPicPr>
          <p:cNvPr id="5" name="Content Placeholder 4" descr="01 Gibson Bathing Beauties 190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420" b="-42420"/>
          <a:stretch>
            <a:fillRect/>
          </a:stretch>
        </p:blipFill>
        <p:spPr>
          <a:xfrm>
            <a:off x="1185663" y="-412123"/>
            <a:ext cx="7319218" cy="83807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1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batiste dres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173" r="-741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COTTON BATISTE</a:t>
            </a:r>
          </a:p>
          <a:p>
            <a:endParaRPr lang="en-US" sz="1800" dirty="0"/>
          </a:p>
          <a:p>
            <a:r>
              <a:rPr lang="en-US" sz="1800" dirty="0"/>
              <a:t>WAIST JUST BELOW BUST</a:t>
            </a:r>
          </a:p>
          <a:p>
            <a:endParaRPr lang="en-US" sz="1800" dirty="0"/>
          </a:p>
          <a:p>
            <a:r>
              <a:rPr lang="en-US" sz="1800" dirty="0"/>
              <a:t>EMBROIDERY</a:t>
            </a:r>
          </a:p>
          <a:p>
            <a:endParaRPr lang="en-US" sz="1800" dirty="0"/>
          </a:p>
          <a:p>
            <a:r>
              <a:rPr lang="en-US" sz="1800" dirty="0"/>
              <a:t>SHORT PUFFED SLEEVES</a:t>
            </a:r>
          </a:p>
          <a:p>
            <a:endParaRPr lang="en-US" sz="1800" dirty="0"/>
          </a:p>
          <a:p>
            <a:r>
              <a:rPr lang="en-US" sz="1800" dirty="0"/>
              <a:t>OPEN NECK</a:t>
            </a:r>
          </a:p>
          <a:p>
            <a:endParaRPr lang="en-US" sz="1800" dirty="0"/>
          </a:p>
          <a:p>
            <a:r>
              <a:rPr lang="en-US" sz="1800" dirty="0"/>
              <a:t>SHEER</a:t>
            </a:r>
          </a:p>
        </p:txBody>
      </p:sp>
    </p:spTree>
    <p:extLst>
      <p:ext uri="{BB962C8B-B14F-4D97-AF65-F5344CB8AC3E}">
        <p14:creationId xmlns:p14="http://schemas.microsoft.com/office/powerpoint/2010/main" val="418826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28 Mlles Mollien 18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76" r="-5876"/>
          <a:stretch>
            <a:fillRect/>
          </a:stretch>
        </p:blipFill>
        <p:spPr>
          <a:xfrm rot="10800000">
            <a:off x="3575050" y="273050"/>
            <a:ext cx="511175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SHAWL</a:t>
            </a:r>
          </a:p>
          <a:p>
            <a:endParaRPr lang="en-US" sz="2000" dirty="0"/>
          </a:p>
          <a:p>
            <a:r>
              <a:rPr lang="en-US" sz="2000" dirty="0"/>
              <a:t>POKE BONNET NOT A PURSE</a:t>
            </a:r>
          </a:p>
        </p:txBody>
      </p:sp>
    </p:spTree>
    <p:extLst>
      <p:ext uri="{BB962C8B-B14F-4D97-AF65-F5344CB8AC3E}">
        <p14:creationId xmlns:p14="http://schemas.microsoft.com/office/powerpoint/2010/main" val="273534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ingbjv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BRUTUS CUT</a:t>
            </a:r>
          </a:p>
          <a:p>
            <a:endParaRPr lang="en-US" sz="1800" dirty="0"/>
          </a:p>
          <a:p>
            <a:r>
              <a:rPr lang="en-US" sz="1800" dirty="0"/>
              <a:t>HIGH COLLARS POINT TOWARDS CHEEK</a:t>
            </a:r>
          </a:p>
          <a:p>
            <a:endParaRPr lang="en-US" sz="1800" dirty="0"/>
          </a:p>
          <a:p>
            <a:r>
              <a:rPr lang="en-US" sz="1800" dirty="0"/>
              <a:t>SOFT LINEN CRAVAT</a:t>
            </a:r>
          </a:p>
        </p:txBody>
      </p:sp>
    </p:spTree>
    <p:extLst>
      <p:ext uri="{BB962C8B-B14F-4D97-AF65-F5344CB8AC3E}">
        <p14:creationId xmlns:p14="http://schemas.microsoft.com/office/powerpoint/2010/main" val="108141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27 M F 1808 fashion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89" r="-203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TOP HAT</a:t>
            </a:r>
          </a:p>
          <a:p>
            <a:endParaRPr lang="en-US" sz="1800" dirty="0"/>
          </a:p>
          <a:p>
            <a:r>
              <a:rPr lang="en-US" sz="1800" dirty="0"/>
              <a:t>TAIL COAT</a:t>
            </a:r>
          </a:p>
          <a:p>
            <a:endParaRPr lang="en-US" sz="1800" dirty="0"/>
          </a:p>
          <a:p>
            <a:r>
              <a:rPr lang="en-US" sz="1800" dirty="0"/>
              <a:t>STIRRUP PANTS</a:t>
            </a:r>
          </a:p>
          <a:p>
            <a:endParaRPr lang="en-US" sz="1800" dirty="0"/>
          </a:p>
          <a:p>
            <a:r>
              <a:rPr lang="en-US" sz="1800" dirty="0"/>
              <a:t>BUTTON CLOSURES ARE NOW BLACK SATIN STRIP ON TUX PANTS</a:t>
            </a:r>
          </a:p>
        </p:txBody>
      </p:sp>
    </p:spTree>
    <p:extLst>
      <p:ext uri="{BB962C8B-B14F-4D97-AF65-F5344CB8AC3E}">
        <p14:creationId xmlns:p14="http://schemas.microsoft.com/office/powerpoint/2010/main" val="161895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EMPIRE</a:t>
            </a:r>
          </a:p>
        </p:txBody>
      </p:sp>
      <p:pic>
        <p:nvPicPr>
          <p:cNvPr id="5" name="Content Placeholder 4" descr="23 F. Garrick Coat 18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043" r="-520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POKE BONNET</a:t>
            </a:r>
          </a:p>
          <a:p>
            <a:endParaRPr lang="en-US" sz="1800" dirty="0"/>
          </a:p>
          <a:p>
            <a:r>
              <a:rPr lang="en-US" sz="1800" dirty="0"/>
              <a:t>REDINGOTE ?</a:t>
            </a:r>
          </a:p>
          <a:p>
            <a:r>
              <a:rPr lang="en-US" sz="1800" dirty="0"/>
              <a:t>GREAT COAT?</a:t>
            </a:r>
          </a:p>
          <a:p>
            <a:r>
              <a:rPr lang="en-US" sz="1800" dirty="0"/>
              <a:t>GARRICK?</a:t>
            </a:r>
          </a:p>
        </p:txBody>
      </p:sp>
    </p:spTree>
    <p:extLst>
      <p:ext uri="{BB962C8B-B14F-4D97-AF65-F5344CB8AC3E}">
        <p14:creationId xmlns:p14="http://schemas.microsoft.com/office/powerpoint/2010/main" val="249452118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278</TotalTime>
  <Words>401</Words>
  <Application>Microsoft Office PowerPoint</Application>
  <PresentationFormat>On-screen Show (4:3)</PresentationFormat>
  <Paragraphs>223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 Black </vt:lpstr>
      <vt:lpstr>19th century silhouettes empire, romantic, crinoline(industrial), bustle</vt:lpstr>
      <vt:lpstr>EMPIRE</vt:lpstr>
      <vt:lpstr>EMPIRE</vt:lpstr>
      <vt:lpstr>EMPIRE</vt:lpstr>
      <vt:lpstr>EMPIRE</vt:lpstr>
      <vt:lpstr>EMPIRE</vt:lpstr>
      <vt:lpstr>EMPIRE</vt:lpstr>
      <vt:lpstr>EMPIRE</vt:lpstr>
      <vt:lpstr>EMPIRE</vt:lpstr>
      <vt:lpstr>EMPIRE</vt:lpstr>
      <vt:lpstr>EMPIRE</vt:lpstr>
      <vt:lpstr>EMPIRE</vt:lpstr>
      <vt:lpstr>EMPIRE</vt:lpstr>
      <vt:lpstr>EMPIRE</vt:lpstr>
      <vt:lpstr>EMPIRE, ROMANTIC</vt:lpstr>
      <vt:lpstr>ROMANTIC</vt:lpstr>
      <vt:lpstr>ROMANTIC</vt:lpstr>
      <vt:lpstr>PowerPoint Presentation</vt:lpstr>
      <vt:lpstr>ROMANTIC</vt:lpstr>
      <vt:lpstr>ROMANTIC</vt:lpstr>
      <vt:lpstr>ROMANTIC</vt:lpstr>
      <vt:lpstr>ROMANTIC</vt:lpstr>
      <vt:lpstr>ROMANTIC</vt:lpstr>
      <vt:lpstr>ROMANTIC</vt:lpstr>
      <vt:lpstr>CRINOLINE</vt:lpstr>
      <vt:lpstr>CRINOLINE</vt:lpstr>
      <vt:lpstr>CRINOLINE</vt:lpstr>
      <vt:lpstr>CRINOLINE</vt:lpstr>
      <vt:lpstr>CRINOLINE</vt:lpstr>
      <vt:lpstr>PowerPoint Presentation</vt:lpstr>
      <vt:lpstr>BUSTLE</vt:lpstr>
      <vt:lpstr>BUSTLE</vt:lpstr>
      <vt:lpstr>BUSTLE</vt:lpstr>
      <vt:lpstr>BUSTLE</vt:lpstr>
      <vt:lpstr>BUSTLE</vt:lpstr>
      <vt:lpstr>BUSTLE</vt:lpstr>
      <vt:lpstr>BUSTLE</vt:lpstr>
      <vt:lpstr>BUSTLE</vt:lpstr>
      <vt:lpstr>BUSTLE </vt:lpstr>
      <vt:lpstr>HOURGLASS</vt:lpstr>
      <vt:lpstr>HOURGLASS </vt:lpstr>
      <vt:lpstr>HOURGLASS</vt:lpstr>
      <vt:lpstr>End of the 19th century: Hourglass</vt:lpstr>
      <vt:lpstr>HOURGLASS</vt:lpstr>
      <vt:lpstr>hourglass</vt:lpstr>
      <vt:lpstr>HOURGLASS/GIBSON GIRLS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silhouettes empire, romantic, crinoline(industrial), bustle</dc:title>
  <dc:creator>Eddie Bledsoe User</dc:creator>
  <cp:lastModifiedBy>Bonny Musyoki</cp:lastModifiedBy>
  <cp:revision>13</cp:revision>
  <dcterms:created xsi:type="dcterms:W3CDTF">2011-11-17T21:09:55Z</dcterms:created>
  <dcterms:modified xsi:type="dcterms:W3CDTF">2018-11-11T06:45:26Z</dcterms:modified>
</cp:coreProperties>
</file>