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2"/>
  </p:notesMasterIdLst>
  <p:sldIdLst>
    <p:sldId id="257" r:id="rId2"/>
    <p:sldId id="307" r:id="rId3"/>
    <p:sldId id="308" r:id="rId4"/>
    <p:sldId id="267" r:id="rId5"/>
    <p:sldId id="309" r:id="rId6"/>
    <p:sldId id="265" r:id="rId7"/>
    <p:sldId id="263" r:id="rId8"/>
    <p:sldId id="266" r:id="rId9"/>
    <p:sldId id="268" r:id="rId10"/>
    <p:sldId id="269" r:id="rId11"/>
    <p:sldId id="270" r:id="rId12"/>
    <p:sldId id="280" r:id="rId13"/>
    <p:sldId id="271" r:id="rId14"/>
    <p:sldId id="282" r:id="rId15"/>
    <p:sldId id="284" r:id="rId16"/>
    <p:sldId id="283" r:id="rId17"/>
    <p:sldId id="285" r:id="rId18"/>
    <p:sldId id="274" r:id="rId19"/>
    <p:sldId id="287" r:id="rId20"/>
    <p:sldId id="288" r:id="rId21"/>
    <p:sldId id="276" r:id="rId22"/>
    <p:sldId id="289" r:id="rId23"/>
    <p:sldId id="290" r:id="rId24"/>
    <p:sldId id="313" r:id="rId25"/>
    <p:sldId id="310" r:id="rId26"/>
    <p:sldId id="312" r:id="rId27"/>
    <p:sldId id="291" r:id="rId28"/>
    <p:sldId id="292" r:id="rId29"/>
    <p:sldId id="293" r:id="rId30"/>
    <p:sldId id="294" r:id="rId31"/>
    <p:sldId id="298" r:id="rId32"/>
    <p:sldId id="299" r:id="rId33"/>
    <p:sldId id="300" r:id="rId34"/>
    <p:sldId id="301" r:id="rId35"/>
    <p:sldId id="302" r:id="rId36"/>
    <p:sldId id="303" r:id="rId37"/>
    <p:sldId id="306" r:id="rId38"/>
    <p:sldId id="281" r:id="rId39"/>
    <p:sldId id="277" r:id="rId40"/>
    <p:sldId id="278" r:id="rId41"/>
    <p:sldId id="304" r:id="rId42"/>
    <p:sldId id="259" r:id="rId43"/>
    <p:sldId id="295" r:id="rId44"/>
    <p:sldId id="262" r:id="rId45"/>
    <p:sldId id="279" r:id="rId46"/>
    <p:sldId id="305" r:id="rId47"/>
    <p:sldId id="296" r:id="rId48"/>
    <p:sldId id="258" r:id="rId49"/>
    <p:sldId id="260" r:id="rId50"/>
    <p:sldId id="26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9" autoAdjust="0"/>
    <p:restoredTop sz="94706" autoAdjust="0"/>
  </p:normalViewPr>
  <p:slideViewPr>
    <p:cSldViewPr snapToGrid="0" snapToObjects="1">
      <p:cViewPr varScale="1">
        <p:scale>
          <a:sx n="73" d="100"/>
          <a:sy n="73" d="100"/>
        </p:scale>
        <p:origin x="-9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FA451-EA81-894C-829D-4B92FC5703FF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1095-409F-7346-8115-B7F4BA230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91095-409F-7346-8115-B7F4BA2307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Bear Baiting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91095-409F-7346-8115-B7F4BA2307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1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1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8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3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1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1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3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46FA-E457-7E45-B245-B7789EA2E6A0}" type="datetimeFigureOut">
              <a:rPr lang="en-US" smtClean="0"/>
              <a:t>MondayJuly/11/16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28BED-4E20-6248-B4DB-DF2DCAEDF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h_0TAXWt8hY" TargetMode="External"/><Relationship Id="rId3" Type="http://schemas.openxmlformats.org/officeDocument/2006/relationships/hyperlink" Target="http://www.youtube.com/watch?v=XQUiNDZM9a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371" y="383330"/>
            <a:ext cx="8577929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Italian Renaissance</a:t>
            </a:r>
          </a:p>
          <a:p>
            <a:pPr algn="ctr"/>
            <a:endParaRPr lang="en-US" sz="3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Late 14</a:t>
            </a:r>
            <a:r>
              <a:rPr lang="en-US" sz="36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th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– early 17</a:t>
            </a:r>
            <a:r>
              <a:rPr lang="en-US" sz="360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th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centuries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algn="ctr"/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Renaissance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= rebirth 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Refers to a </a:t>
            </a:r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sense of awakening of the arts and learning in the Western world 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endParaRPr lang="en-US" sz="36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72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4994"/>
            <a:ext cx="9144000" cy="674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3. </a:t>
            </a:r>
            <a:r>
              <a:rPr lang="en-US" sz="4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OPERA</a:t>
            </a:r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 =</a:t>
            </a:r>
            <a:b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4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600" u="sng" dirty="0" smtClean="0">
                <a:solidFill>
                  <a:srgbClr val="000000"/>
                </a:solidFill>
                <a:latin typeface="Helvetica"/>
                <a:cs typeface="Helvetica"/>
              </a:rPr>
              <a:t>Dramatic </a:t>
            </a:r>
            <a:r>
              <a:rPr lang="en-US" sz="3600" u="sng" dirty="0">
                <a:solidFill>
                  <a:srgbClr val="000000"/>
                </a:solidFill>
                <a:latin typeface="Helvetica"/>
                <a:cs typeface="Helvetica"/>
              </a:rPr>
              <a:t>work </a:t>
            </a:r>
            <a:r>
              <a:rPr lang="en-US" sz="3600" u="sng" dirty="0" smtClean="0">
                <a:solidFill>
                  <a:srgbClr val="000000"/>
                </a:solidFill>
                <a:latin typeface="Helvetica"/>
                <a:cs typeface="Helvetica"/>
              </a:rPr>
              <a:t>combines </a:t>
            </a:r>
            <a:r>
              <a:rPr lang="en-US" sz="3600" u="sng" dirty="0">
                <a:solidFill>
                  <a:srgbClr val="000000"/>
                </a:solidFill>
                <a:latin typeface="Helvetica"/>
                <a:cs typeface="Helvetica"/>
              </a:rPr>
              <a:t>text and music 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(with singers</a:t>
            </a:r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, musicians, scenery, costumes 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+ sometimes </a:t>
            </a:r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dance)</a:t>
            </a:r>
          </a:p>
          <a:p>
            <a:pPr lvl="0" algn="ctr"/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  <a:t>Re-creation of the Greek tragic style</a:t>
            </a:r>
            <a:b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Fuse music and drama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(POSSIBLE INFLUENCE OF THE INTERMEZZI?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b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91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1245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4. </a:t>
            </a:r>
            <a:r>
              <a:rPr lang="en-US" sz="4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COMMEDIA </a:t>
            </a:r>
            <a:r>
              <a:rPr lang="en-US" sz="4400" b="1" u="sng" dirty="0">
                <a:solidFill>
                  <a:srgbClr val="000000"/>
                </a:solidFill>
                <a:latin typeface="Helvetica"/>
                <a:cs typeface="Helvetica"/>
              </a:rPr>
              <a:t>DELL’ARTE </a:t>
            </a:r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= </a:t>
            </a:r>
            <a:b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(Comedy of Professional Artists)</a:t>
            </a:r>
            <a:b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6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Improvisational comedy</a:t>
            </a:r>
            <a:b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Stock Characters</a:t>
            </a:r>
            <a:b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u="sng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Masks</a:t>
            </a:r>
            <a:b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Plot- ultimate reunion of the two young lovers</a:t>
            </a:r>
          </a:p>
          <a:p>
            <a:pPr marL="914400" lvl="1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Resolved when lovers finally get together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9906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0376" y="288657"/>
            <a:ext cx="7850083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Stock Characters = </a:t>
            </a:r>
            <a:r>
              <a:rPr lang="en-US" sz="32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have</a:t>
            </a:r>
            <a:r>
              <a:rPr lang="en-US" sz="4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32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identifiable characters + characteristics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Recognizable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costumes</a:t>
            </a:r>
            <a:b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Recognizable 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masks</a:t>
            </a:r>
            <a:b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Recognizable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ways of speaking, moving</a:t>
            </a:r>
            <a:b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Standard </a:t>
            </a:r>
            <a:r>
              <a:rPr lang="en-US" sz="3600" b="1" u="sng" dirty="0">
                <a:solidFill>
                  <a:srgbClr val="000000"/>
                </a:solidFill>
                <a:latin typeface="Helvetica"/>
                <a:cs typeface="Helvetica"/>
              </a:rPr>
              <a:t>LAZZI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=  </a:t>
            </a: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comic “bits” or “gags”</a:t>
            </a:r>
            <a:endParaRPr lang="en-US" sz="2800" u="sng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610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87871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 smtClean="0">
              <a:latin typeface="Helvetica"/>
              <a:cs typeface="Helvetica"/>
            </a:endParaRPr>
          </a:p>
          <a:p>
            <a:pPr algn="ctr"/>
            <a:endParaRPr lang="en-US" sz="3200" dirty="0">
              <a:latin typeface="Helvetica"/>
              <a:cs typeface="Helvetica"/>
            </a:endParaRP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Commedia del’ arte characters </a:t>
            </a:r>
            <a:r>
              <a:rPr lang="en-US" dirty="0">
                <a:latin typeface="Helvetica"/>
                <a:cs typeface="Helvetica"/>
              </a:rPr>
              <a:t> </a:t>
            </a:r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endParaRPr lang="en-US" sz="2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" name="Content Placeholder 3" descr="Fritellino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7"/>
          <a:stretch/>
        </p:blipFill>
        <p:spPr>
          <a:xfrm>
            <a:off x="6350525" y="20961"/>
            <a:ext cx="2793475" cy="59825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5600" y="6003502"/>
            <a:ext cx="624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00"/>
                </a:solidFill>
                <a:latin typeface="Helvetica"/>
                <a:cs typeface="Helvetica"/>
              </a:rPr>
              <a:t>Zanni</a:t>
            </a:r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 = Comic male servants</a:t>
            </a:r>
          </a:p>
        </p:txBody>
      </p:sp>
    </p:spTree>
    <p:extLst>
      <p:ext uri="{BB962C8B-B14F-4D97-AF65-F5344CB8AC3E}">
        <p14:creationId xmlns:p14="http://schemas.microsoft.com/office/powerpoint/2010/main" val="382251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643" y="731806"/>
            <a:ext cx="51959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Zanni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/ </a:t>
            </a:r>
            <a:r>
              <a:rPr lang="en-US" sz="3600" dirty="0" err="1" smtClean="0">
                <a:solidFill>
                  <a:srgbClr val="000000"/>
                </a:solidFill>
                <a:latin typeface="Helvetica"/>
                <a:cs typeface="Helvetica"/>
              </a:rPr>
              <a:t>Harlequino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– 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Comic servant/slave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is an opportunistic trickster</a:t>
            </a:r>
          </a:p>
          <a:p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His</a:t>
            </a:r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3600" b="1" u="sng" dirty="0" err="1" smtClean="0">
                <a:solidFill>
                  <a:srgbClr val="000000"/>
                </a:solidFill>
                <a:latin typeface="Helvetica"/>
                <a:cs typeface="Helvetica"/>
              </a:rPr>
              <a:t>Lazzo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is to drop whatever he is doing for a banana (or any food)</a:t>
            </a: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***He uses a </a:t>
            </a:r>
            <a:r>
              <a:rPr lang="en-US" sz="3600" b="1" u="sng" dirty="0">
                <a:solidFill>
                  <a:srgbClr val="000000"/>
                </a:solidFill>
                <a:latin typeface="Helvetica"/>
                <a:cs typeface="Helvetica"/>
              </a:rPr>
              <a:t>Slapstick</a:t>
            </a: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3" descr="arlecchino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" r="-332"/>
          <a:stretch/>
        </p:blipFill>
        <p:spPr>
          <a:xfrm>
            <a:off x="5912037" y="0"/>
            <a:ext cx="2540210" cy="5744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3636" y="6221791"/>
            <a:ext cx="332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Harlequino</a:t>
            </a:r>
            <a:r>
              <a:rPr lang="en-US" sz="2400" dirty="0" smtClean="0"/>
              <a:t> with slapstick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6303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" y="-50534"/>
            <a:ext cx="9058567" cy="5897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2044" y="5092760"/>
            <a:ext cx="6140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Slapstick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-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paddle designed to produce a loud whacking sound</a:t>
            </a:r>
          </a:p>
        </p:txBody>
      </p:sp>
    </p:spTree>
    <p:extLst>
      <p:ext uri="{BB962C8B-B14F-4D97-AF65-F5344CB8AC3E}">
        <p14:creationId xmlns:p14="http://schemas.microsoft.com/office/powerpoint/2010/main" val="351065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61" y="0"/>
            <a:ext cx="5970102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ZANNI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/ HARLEQUINO –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Lazzi of poor sight. Speaks in the direction of the last person to speak. That person moves but Zanni continues to talk to them as if they are there. </a:t>
            </a: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Lazzi of poor hearing. Can't understand what people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say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to him, or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repeats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back gross misinterpretations.</a:t>
            </a: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b="1" u="sng" dirty="0" err="1" smtClean="0">
                <a:solidFill>
                  <a:srgbClr val="000000"/>
                </a:solidFill>
                <a:latin typeface="Helvetica"/>
                <a:cs typeface="Helvetica"/>
              </a:rPr>
              <a:t>Lazzo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of wandering out of the playing area aimlessly and quickly reappearing in another part of the playing area which he could not have possibly gotten to.</a:t>
            </a:r>
          </a:p>
        </p:txBody>
      </p:sp>
      <p:pic>
        <p:nvPicPr>
          <p:cNvPr id="5" name="Content Placeholder 3" descr="arlecchino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" r="-83392"/>
          <a:stretch/>
        </p:blipFill>
        <p:spPr>
          <a:xfrm>
            <a:off x="6131363" y="0"/>
            <a:ext cx="554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28" y="0"/>
            <a:ext cx="5744399" cy="5237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232" y="5361774"/>
            <a:ext cx="7362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Commedia del’ arte mask with very long nose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Some </a:t>
            </a:r>
            <a:r>
              <a:rPr lang="en-US" sz="2800" dirty="0" err="1" smtClean="0">
                <a:latin typeface="Helvetica"/>
                <a:cs typeface="Helvetica"/>
              </a:rPr>
              <a:t>zannis</a:t>
            </a:r>
            <a:r>
              <a:rPr lang="en-US" sz="2800" dirty="0" smtClean="0">
                <a:latin typeface="Helvetica"/>
                <a:cs typeface="Helvetica"/>
              </a:rPr>
              <a:t> are smarter – </a:t>
            </a:r>
            <a:endParaRPr lang="en-US" sz="2800" dirty="0" smtClean="0"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longer </a:t>
            </a:r>
            <a:r>
              <a:rPr lang="en-US" sz="2800" dirty="0" smtClean="0">
                <a:latin typeface="Helvetica"/>
                <a:cs typeface="Helvetica"/>
              </a:rPr>
              <a:t>nose = fewer brains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895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4827"/>
            <a:ext cx="4241043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  <a:latin typeface="Helvetica"/>
                <a:cs typeface="Helvetica"/>
              </a:rPr>
              <a:t>PANTALONE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 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- Old father – greedy - rich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and almost miserly old merchant</a:t>
            </a: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Self-important</a:t>
            </a:r>
          </a:p>
          <a:p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Goal = get more money and/or win a young maiden</a:t>
            </a:r>
          </a:p>
          <a:p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Usually stupid -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always decrepit and stumbling</a:t>
            </a: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Content Placeholder 3" descr="pantalone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" t="483" r="2552" b="-483"/>
          <a:stretch/>
        </p:blipFill>
        <p:spPr>
          <a:xfrm>
            <a:off x="5397947" y="0"/>
            <a:ext cx="3746053" cy="5579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6675" y="5865867"/>
            <a:ext cx="199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Pantalone costume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05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75" y="96442"/>
            <a:ext cx="3125286" cy="511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044" y="2620249"/>
            <a:ext cx="4330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Mr. Burns is a modern </a:t>
            </a:r>
            <a:r>
              <a:rPr lang="en-US" sz="3600" dirty="0">
                <a:latin typeface="Helvetica"/>
                <a:cs typeface="Helvetica"/>
              </a:rPr>
              <a:t>P</a:t>
            </a:r>
            <a:r>
              <a:rPr lang="en-US" sz="3600" dirty="0" smtClean="0">
                <a:latin typeface="Helvetica"/>
                <a:cs typeface="Helvetica"/>
              </a:rPr>
              <a:t>antalone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7332" y="5790276"/>
            <a:ext cx="491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Helvetica"/>
                <a:cs typeface="Helvetica"/>
              </a:rPr>
              <a:t>Matt Groening’s Mr. Burns </a:t>
            </a:r>
            <a:br>
              <a:rPr lang="en-US" sz="2800" dirty="0" smtClean="0">
                <a:latin typeface="Helvetica"/>
                <a:cs typeface="Helvetica"/>
              </a:rPr>
            </a:br>
            <a:r>
              <a:rPr lang="en-US" sz="2800" dirty="0" smtClean="0">
                <a:latin typeface="Helvetica"/>
                <a:cs typeface="Helvetica"/>
              </a:rPr>
              <a:t>character from The Simpsons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293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307" y="469669"/>
            <a:ext cx="8042406" cy="5918666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In the Medieval period the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Catholic Church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had heavily influenced artistic styles and traditions, in particular hiding and distorting the human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body</a:t>
            </a:r>
          </a:p>
          <a:p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Italian Renaissance there was a return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to: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representing realistic proportions in art </a:t>
            </a:r>
            <a:b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the classical proportions taught in ancient Greece and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Rome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6940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6762"/>
            <a:ext cx="5062362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Capitano = Braggart Soldier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lvl="0"/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0"/>
            <a:r>
              <a:rPr lang="en-US" sz="2400" dirty="0" err="1" smtClean="0">
                <a:solidFill>
                  <a:srgbClr val="000000"/>
                </a:solidFill>
                <a:latin typeface="Helvetica"/>
                <a:cs typeface="Helvetica"/>
              </a:rPr>
              <a:t>Lazzo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Excuses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long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spiel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could kill whoever he is talking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to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-</a:t>
            </a:r>
            <a:b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could destroy them in so many ways with so much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ease-</a:t>
            </a:r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0"/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BUT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there is always some silly reason why he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can’t</a:t>
            </a:r>
          </a:p>
          <a:p>
            <a:pPr marL="342900" lvl="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A coward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le+capit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06" y="0"/>
            <a:ext cx="3792810" cy="55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4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9818" y="598952"/>
            <a:ext cx="4474780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Capitano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 – Military man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In the uniform of the region</a:t>
            </a:r>
          </a:p>
          <a:p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Self-important, loudmouthed</a:t>
            </a:r>
          </a:p>
          <a:p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Tries to win the young maiden with boasting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3" name="Content Placeholder 3" descr="Giangurgolo.jp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2" t="-16470" r="135" b="276"/>
          <a:stretch/>
        </p:blipFill>
        <p:spPr>
          <a:xfrm>
            <a:off x="31352" y="-994357"/>
            <a:ext cx="35117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63" y="6193564"/>
            <a:ext cx="5593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Helvetica"/>
                <a:cs typeface="Helvetica"/>
              </a:rPr>
              <a:t>Capitano</a:t>
            </a:r>
            <a:r>
              <a:rPr lang="en-US" sz="2800" dirty="0" smtClean="0">
                <a:latin typeface="Helvetica"/>
                <a:cs typeface="Helvetica"/>
              </a:rPr>
              <a:t> in exaggerated  uniform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5158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666" y="453293"/>
            <a:ext cx="554419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Dottore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latin typeface="Helvetica"/>
                <a:cs typeface="Helvetica"/>
              </a:rPr>
              <a:t>– </a:t>
            </a:r>
            <a:r>
              <a:rPr lang="en-US" sz="2800" u="sng" dirty="0" smtClean="0">
                <a:latin typeface="Helvetica"/>
                <a:cs typeface="Helvetica"/>
              </a:rPr>
              <a:t>Doctor - Overeducated but stupid about life </a:t>
            </a:r>
            <a:r>
              <a:rPr lang="en-US" sz="2800" dirty="0" smtClean="0">
                <a:latin typeface="Helvetica"/>
                <a:cs typeface="Helvetica"/>
              </a:rPr>
              <a:t>could also be a lawyer, teacher or philosopher</a:t>
            </a: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(may not know how to cure but sure knows how to talk)</a:t>
            </a:r>
          </a:p>
          <a:p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Dottore </a:t>
            </a:r>
            <a:r>
              <a:rPr lang="en-US" sz="2800" dirty="0">
                <a:latin typeface="Helvetica"/>
                <a:cs typeface="Helvetica"/>
              </a:rPr>
              <a:t>mask –only</a:t>
            </a:r>
            <a:r>
              <a:rPr lang="en-US" sz="2800" dirty="0" smtClean="0">
                <a:latin typeface="Helvetica"/>
                <a:cs typeface="Helvetica"/>
              </a:rPr>
              <a:t> over </a:t>
            </a:r>
            <a:r>
              <a:rPr lang="en-US" sz="2800" dirty="0">
                <a:latin typeface="Helvetica"/>
                <a:cs typeface="Helvetica"/>
              </a:rPr>
              <a:t>the nose and </a:t>
            </a:r>
            <a:r>
              <a:rPr lang="en-US" sz="2800" dirty="0" smtClean="0">
                <a:latin typeface="Helvetica"/>
                <a:cs typeface="Helvetica"/>
              </a:rPr>
              <a:t>forehead.</a:t>
            </a:r>
            <a:r>
              <a:rPr lang="en-US" sz="2800" dirty="0">
                <a:latin typeface="Helvetica"/>
                <a:cs typeface="Helvetica"/>
              </a:rPr>
              <a:t>  C</a:t>
            </a:r>
            <a:r>
              <a:rPr lang="en-US" sz="2800" dirty="0" smtClean="0">
                <a:latin typeface="Helvetica"/>
                <a:cs typeface="Helvetica"/>
              </a:rPr>
              <a:t>heeks </a:t>
            </a:r>
            <a:r>
              <a:rPr lang="en-US" sz="2800" dirty="0">
                <a:latin typeface="Helvetica"/>
                <a:cs typeface="Helvetica"/>
              </a:rPr>
              <a:t>are 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r>
              <a:rPr lang="en-US" sz="2800" dirty="0">
                <a:latin typeface="Helvetica"/>
                <a:cs typeface="Helvetica"/>
              </a:rPr>
              <a:t>revealed and </a:t>
            </a:r>
            <a:r>
              <a:rPr lang="en-US" sz="2800" dirty="0" smtClean="0">
                <a:latin typeface="Helvetica"/>
                <a:cs typeface="Helvetica"/>
              </a:rPr>
              <a:t>may be </a:t>
            </a:r>
            <a:r>
              <a:rPr lang="en-US" sz="2800" dirty="0">
                <a:latin typeface="Helvetica"/>
                <a:cs typeface="Helvetica"/>
              </a:rPr>
              <a:t>reddened to show Il’ </a:t>
            </a:r>
            <a:r>
              <a:rPr lang="en-US" sz="2800" dirty="0" err="1">
                <a:latin typeface="Helvetica"/>
                <a:cs typeface="Helvetica"/>
              </a:rPr>
              <a:t>Dottore’s</a:t>
            </a:r>
            <a:r>
              <a:rPr lang="en-US" sz="2800" dirty="0">
                <a:latin typeface="Helvetica"/>
                <a:cs typeface="Helvetica"/>
              </a:rPr>
              <a:t> fondness for the bottle. </a:t>
            </a:r>
          </a:p>
          <a:p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49" y="18417"/>
            <a:ext cx="3029747" cy="5767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454" y="6177884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latin typeface="Helvetica"/>
                <a:cs typeface="Helvetica"/>
              </a:rPr>
              <a:t>Dottore</a:t>
            </a:r>
            <a:r>
              <a:rPr lang="en-US" sz="2800" dirty="0" smtClean="0">
                <a:latin typeface="Helvetica"/>
                <a:cs typeface="Helvetica"/>
              </a:rPr>
              <a:t> in mask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846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9810"/>
            <a:ext cx="441323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latin typeface="Helvetica"/>
                <a:cs typeface="Helvetica"/>
              </a:rPr>
              <a:t>Pierrot</a:t>
            </a:r>
            <a:endParaRPr lang="en-US" sz="2800" b="1" u="sng" dirty="0">
              <a:latin typeface="Helvetica"/>
              <a:cs typeface="Helvetica"/>
            </a:endParaRPr>
          </a:p>
          <a:p>
            <a:r>
              <a:rPr lang="en-US" sz="2800" dirty="0">
                <a:latin typeface="Helvetica"/>
                <a:cs typeface="Helvetica"/>
              </a:rPr>
              <a:t> </a:t>
            </a:r>
          </a:p>
          <a:p>
            <a:r>
              <a:rPr lang="en-US" sz="2800" u="sng" dirty="0">
                <a:latin typeface="Helvetica"/>
                <a:cs typeface="Helvetica"/>
              </a:rPr>
              <a:t>Sad clown in white</a:t>
            </a:r>
            <a:r>
              <a:rPr lang="en-US" sz="2800" dirty="0">
                <a:latin typeface="Helvetica"/>
                <a:cs typeface="Helvetica"/>
              </a:rPr>
              <a:t>, </a:t>
            </a:r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pines </a:t>
            </a:r>
            <a:r>
              <a:rPr lang="en-US" sz="2800" dirty="0">
                <a:latin typeface="Helvetica"/>
                <a:cs typeface="Helvetica"/>
              </a:rPr>
              <a:t>for the love of Columbine </a:t>
            </a:r>
            <a:r>
              <a:rPr lang="en-US" sz="2800" dirty="0" smtClean="0">
                <a:latin typeface="Helvetica"/>
                <a:cs typeface="Helvetica"/>
              </a:rPr>
              <a:t>– 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who often leaves </a:t>
            </a:r>
            <a:r>
              <a:rPr lang="en-US" sz="2800" dirty="0">
                <a:latin typeface="Helvetica"/>
                <a:cs typeface="Helvetica"/>
              </a:rPr>
              <a:t>him for </a:t>
            </a:r>
            <a:r>
              <a:rPr lang="en-US" sz="2800" dirty="0" err="1">
                <a:latin typeface="Helvetica"/>
                <a:cs typeface="Helvetica"/>
              </a:rPr>
              <a:t>Harlequino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02" y="-3994"/>
            <a:ext cx="4377557" cy="5664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3160" y="6071555"/>
            <a:ext cx="421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latin typeface="Helvetica"/>
                <a:cs typeface="Helvetica"/>
              </a:rPr>
              <a:t>Pierrot</a:t>
            </a:r>
            <a:r>
              <a:rPr lang="en-US" sz="2800" dirty="0" smtClean="0">
                <a:latin typeface="Helvetica"/>
                <a:cs typeface="Helvetica"/>
              </a:rPr>
              <a:t> all in white (satin)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9627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664134" y="274637"/>
            <a:ext cx="3372204" cy="636802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latin typeface="Helvetica"/>
                <a:cs typeface="Helvetica"/>
              </a:rPr>
              <a:t>Il Medico </a:t>
            </a:r>
            <a:r>
              <a:rPr lang="en-US" b="1" u="sng" dirty="0" err="1" smtClean="0">
                <a:latin typeface="Helvetica"/>
                <a:cs typeface="Helvetica"/>
              </a:rPr>
              <a:t>della</a:t>
            </a:r>
            <a:r>
              <a:rPr lang="en-US" b="1" u="sng" dirty="0" smtClean="0">
                <a:latin typeface="Helvetica"/>
                <a:cs typeface="Helvetica"/>
              </a:rPr>
              <a:t> </a:t>
            </a:r>
            <a:r>
              <a:rPr lang="en-US" b="1" u="sng" dirty="0" err="1" smtClean="0">
                <a:latin typeface="Helvetica"/>
                <a:cs typeface="Helvetica"/>
              </a:rPr>
              <a:t>Peste</a:t>
            </a:r>
            <a:r>
              <a:rPr lang="en-US" b="1" u="sng" dirty="0" smtClean="0">
                <a:latin typeface="Helvetica"/>
                <a:cs typeface="Helvetica"/>
              </a:rPr>
              <a:t/>
            </a:r>
            <a:br>
              <a:rPr lang="en-US" b="1" u="sng" dirty="0" smtClean="0">
                <a:latin typeface="Helvetica"/>
                <a:cs typeface="Helvetica"/>
              </a:rPr>
            </a:br>
            <a:r>
              <a:rPr lang="en-US" b="1" u="sng" dirty="0" smtClean="0">
                <a:latin typeface="Helvetica"/>
                <a:cs typeface="Helvetica"/>
              </a:rPr>
              <a:t/>
            </a:r>
            <a:br>
              <a:rPr lang="en-US" b="1" u="sng" dirty="0" smtClean="0">
                <a:latin typeface="Helvetica"/>
                <a:cs typeface="Helvetica"/>
              </a:rPr>
            </a:br>
            <a:r>
              <a:rPr lang="en-US" b="1" u="sng" dirty="0" smtClean="0">
                <a:latin typeface="Helvetica"/>
                <a:cs typeface="Helvetica"/>
              </a:rPr>
              <a:t>Plague Doctor</a:t>
            </a:r>
            <a:endParaRPr lang="en-US" b="1" u="sng" dirty="0">
              <a:latin typeface="Helvetica"/>
              <a:cs typeface="Helvetica"/>
            </a:endParaRPr>
          </a:p>
        </p:txBody>
      </p:sp>
      <p:pic>
        <p:nvPicPr>
          <p:cNvPr id="3" name="Content Placeholder 3" descr="Il Medico Della Pes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7" r="-13707"/>
          <a:stretch>
            <a:fillRect/>
          </a:stretch>
        </p:blipFill>
        <p:spPr>
          <a:xfrm>
            <a:off x="0" y="20156"/>
            <a:ext cx="554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2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74725"/>
            <a:ext cx="34798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311" y="6027046"/>
            <a:ext cx="53383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Mask for the </a:t>
            </a:r>
            <a:r>
              <a:rPr lang="en-US" sz="3200" b="1" u="sng" dirty="0" smtClean="0">
                <a:latin typeface="Helvetica"/>
                <a:cs typeface="Helvetica"/>
              </a:rPr>
              <a:t>Plague Doctor</a:t>
            </a:r>
            <a:endParaRPr lang="en-US" sz="3200" b="1" u="sng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72069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40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3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407" y="236761"/>
            <a:ext cx="45578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endParaRPr lang="en-US" sz="2800" dirty="0" smtClean="0">
              <a:latin typeface="Helvetica"/>
              <a:cs typeface="Helvetica"/>
            </a:endParaRPr>
          </a:p>
          <a:p>
            <a:r>
              <a:rPr lang="en-US" sz="2800" dirty="0" err="1" smtClean="0">
                <a:latin typeface="Helvetica"/>
                <a:cs typeface="Helvetica"/>
              </a:rPr>
              <a:t>Columbina</a:t>
            </a:r>
            <a:r>
              <a:rPr lang="en-US" sz="2800" dirty="0" smtClean="0">
                <a:latin typeface="Helvetica"/>
                <a:cs typeface="Helvetica"/>
              </a:rPr>
              <a:t> 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– </a:t>
            </a:r>
            <a:r>
              <a:rPr lang="en-US" sz="2800" dirty="0">
                <a:latin typeface="Helvetica"/>
                <a:cs typeface="Helvetica"/>
              </a:rPr>
              <a:t>tricky servant/slave to inamorata, helps mistress fend off Pantalone with a tambourine, helps her get to the inamorato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07" y="6653"/>
            <a:ext cx="2769031" cy="5449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7368" y="5879964"/>
            <a:ext cx="1901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Columbina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941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22" y="0"/>
            <a:ext cx="4752754" cy="5832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061" y="5832926"/>
            <a:ext cx="5753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Modern </a:t>
            </a:r>
            <a:r>
              <a:rPr lang="en-US" sz="2800" dirty="0" err="1" smtClean="0">
                <a:latin typeface="Helvetica"/>
                <a:cs typeface="Helvetica"/>
              </a:rPr>
              <a:t>Columbina</a:t>
            </a:r>
            <a:r>
              <a:rPr lang="en-US" sz="2800" dirty="0" smtClean="0">
                <a:latin typeface="Helvetica"/>
                <a:cs typeface="Helvetica"/>
              </a:rPr>
              <a:t> and </a:t>
            </a:r>
            <a:r>
              <a:rPr lang="en-US" sz="2800" dirty="0" err="1" smtClean="0">
                <a:latin typeface="Helvetica"/>
                <a:cs typeface="Helvetica"/>
              </a:rPr>
              <a:t>Harlequino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627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00"/>
            <a:ext cx="9144000" cy="6092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698" y="6256283"/>
            <a:ext cx="8967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Painting of performance with </a:t>
            </a:r>
            <a:r>
              <a:rPr lang="en-US" sz="2800" dirty="0" err="1" smtClean="0">
                <a:latin typeface="Helvetica"/>
                <a:cs typeface="Helvetica"/>
              </a:rPr>
              <a:t>Columbina</a:t>
            </a:r>
            <a:r>
              <a:rPr lang="en-US" sz="2800" dirty="0" smtClean="0">
                <a:latin typeface="Helvetica"/>
                <a:cs typeface="Helvetica"/>
              </a:rPr>
              <a:t> and Pantalone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228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413" y="1022720"/>
            <a:ext cx="877494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New developments in philosophy and the arts: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Humanism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– </a:t>
            </a: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Study of and emphasis on humanity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rather than God or the gods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Perspective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= </a:t>
            </a:r>
            <a:r>
              <a:rPr lang="en-US" sz="2800" u="sng" dirty="0" smtClean="0">
                <a:solidFill>
                  <a:srgbClr val="000000"/>
                </a:solidFill>
                <a:latin typeface="Helvetica"/>
                <a:cs typeface="Helvetica"/>
              </a:rPr>
              <a:t>Creating the illusion of 3-dimensional  depth on 2-dimensional surfaces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This inspires innovations in theatrical design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89774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90" y="-19843"/>
            <a:ext cx="3466002" cy="6886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559" y="1269900"/>
            <a:ext cx="2195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elvetica"/>
                <a:cs typeface="Helvetica"/>
              </a:rPr>
              <a:t>Tartaglia</a:t>
            </a:r>
            <a:r>
              <a:rPr lang="en-US" sz="3200" dirty="0">
                <a:latin typeface="Helvetica"/>
                <a:cs typeface="Helvetica"/>
              </a:rPr>
              <a:t> – the stutterer</a:t>
            </a:r>
          </a:p>
        </p:txBody>
      </p:sp>
    </p:spTree>
    <p:extLst>
      <p:ext uri="{BB962C8B-B14F-4D97-AF65-F5344CB8AC3E}">
        <p14:creationId xmlns:p14="http://schemas.microsoft.com/office/powerpoint/2010/main" val="2307931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813" y="0"/>
            <a:ext cx="4151956" cy="6202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1637" y="6324391"/>
            <a:ext cx="4515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Harlequino</a:t>
            </a:r>
            <a:r>
              <a:rPr lang="en-US" sz="2800" dirty="0" smtClean="0">
                <a:latin typeface="Helvetica"/>
                <a:cs typeface="Helvetica"/>
              </a:rPr>
              <a:t> with cream pies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3964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11" r="11545"/>
          <a:stretch/>
        </p:blipFill>
        <p:spPr>
          <a:xfrm>
            <a:off x="1693188" y="0"/>
            <a:ext cx="6061482" cy="6146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38" y="6249422"/>
            <a:ext cx="8566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Modern comic characters – old man and silly servant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49002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8" y="1"/>
            <a:ext cx="7908709" cy="6291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978" y="6235701"/>
            <a:ext cx="5841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Keystone </a:t>
            </a:r>
            <a:r>
              <a:rPr lang="en-US" sz="3200" dirty="0" smtClean="0">
                <a:latin typeface="Helvetica"/>
                <a:cs typeface="Helvetica"/>
              </a:rPr>
              <a:t>Kops modern </a:t>
            </a:r>
            <a:r>
              <a:rPr lang="en-US" sz="3200" b="1" u="sng" dirty="0" err="1" smtClean="0">
                <a:latin typeface="Helvetica"/>
                <a:cs typeface="Helvetica"/>
              </a:rPr>
              <a:t>zannis</a:t>
            </a:r>
            <a:endParaRPr lang="en-US" sz="3200" b="1" u="sng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67928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6" y="0"/>
            <a:ext cx="8138042" cy="5963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00" y="6068367"/>
            <a:ext cx="81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Marx </a:t>
            </a:r>
            <a:r>
              <a:rPr lang="en-US" sz="3600" dirty="0" smtClean="0">
                <a:latin typeface="Helvetica"/>
                <a:cs typeface="Helvetica"/>
              </a:rPr>
              <a:t>brothers: </a:t>
            </a:r>
            <a:r>
              <a:rPr lang="en-US" sz="3600" dirty="0" smtClean="0">
                <a:latin typeface="Helvetica"/>
                <a:cs typeface="Helvetica"/>
              </a:rPr>
              <a:t>Groucho, Chico, Harpo 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9672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236"/>
            <a:ext cx="9156735" cy="5494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148" y="6214631"/>
            <a:ext cx="7077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The </a:t>
            </a:r>
            <a:r>
              <a:rPr lang="en-US" sz="2800" dirty="0">
                <a:latin typeface="Helvetica"/>
                <a:cs typeface="Helvetica"/>
              </a:rPr>
              <a:t>T</a:t>
            </a:r>
            <a:r>
              <a:rPr lang="en-US" sz="2800" dirty="0" smtClean="0">
                <a:latin typeface="Helvetica"/>
                <a:cs typeface="Helvetica"/>
              </a:rPr>
              <a:t>hree Stooges – Larry, Moe, and Curly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3928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52" y="0"/>
            <a:ext cx="6263298" cy="5429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4857" y="5706260"/>
            <a:ext cx="580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Girl getting a pie in the face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6149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137" y="2340814"/>
            <a:ext cx="879791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http://www.youtube.com/watch?v=</a:t>
            </a:r>
            <a:r>
              <a:rPr lang="en-US" sz="3200" dirty="0" smtClean="0">
                <a:hlinkClick r:id="rId2"/>
              </a:rPr>
              <a:t>h_0TAXWt8hY</a:t>
            </a: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3200" dirty="0">
                <a:hlinkClick r:id="rId3"/>
              </a:rPr>
              <a:t>http://www.youtube.com/watch?v=</a:t>
            </a:r>
            <a:r>
              <a:rPr lang="en-US" sz="3200" dirty="0" smtClean="0">
                <a:hlinkClick r:id="rId3"/>
              </a:rPr>
              <a:t>XQUiNDZM9aE</a:t>
            </a:r>
            <a:endParaRPr lang="en-US" sz="3200" dirty="0" smtClean="0"/>
          </a:p>
          <a:p>
            <a:endParaRPr lang="en-US" sz="3200"/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78739" y="1148074"/>
            <a:ext cx="677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Links to more info on </a:t>
            </a:r>
            <a:r>
              <a:rPr lang="en-US" sz="2800" b="1" u="sng" dirty="0" smtClean="0">
                <a:latin typeface="Helvetica"/>
                <a:cs typeface="Helvetica"/>
              </a:rPr>
              <a:t>commedia del arte</a:t>
            </a:r>
            <a:endParaRPr lang="en-US" sz="2800" b="1" u="sng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1462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547"/>
            <a:ext cx="91440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Italian Renaissance Dramatic Rules: Neoclassical Ideals 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sz="2400" u="sng" dirty="0" smtClean="0">
                <a:solidFill>
                  <a:srgbClr val="000000"/>
                </a:solidFill>
                <a:latin typeface="Helvetica"/>
                <a:cs typeface="Helvetica"/>
              </a:rPr>
              <a:t>Critics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 created rules for playwrights to follow</a:t>
            </a:r>
            <a:b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1 –Needed to follow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VERISIMILITUDE –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be ‘True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to Life’</a:t>
            </a:r>
            <a:r>
              <a:rPr lang="en-US" sz="2400" b="1" u="sng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4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	2 – Have a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stock situation and characters</a:t>
            </a:r>
            <a:endParaRPr lang="en-US" sz="24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	3 – Insisted on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the </a:t>
            </a:r>
            <a:r>
              <a:rPr lang="en-US" sz="2400" b="1" u="sng" dirty="0">
                <a:solidFill>
                  <a:srgbClr val="000000"/>
                </a:solidFill>
                <a:latin typeface="Helvetica"/>
                <a:cs typeface="Helvetica"/>
              </a:rPr>
              <a:t>THREE UNITIES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:</a:t>
            </a:r>
            <a:b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TIME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– All takes place within 24 hours</a:t>
            </a:r>
            <a:b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4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PLACE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– Only one locale</a:t>
            </a:r>
            <a:r>
              <a:rPr lang="en-US" sz="2400" b="1" u="sng" dirty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2400" b="1" u="sng" dirty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4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ACTION </a:t>
            </a:r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– Focus on one central story, no subplots</a:t>
            </a:r>
          </a:p>
        </p:txBody>
      </p:sp>
    </p:spTree>
    <p:extLst>
      <p:ext uri="{BB962C8B-B14F-4D97-AF65-F5344CB8AC3E}">
        <p14:creationId xmlns:p14="http://schemas.microsoft.com/office/powerpoint/2010/main" val="2933792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8658"/>
            <a:ext cx="9144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NEOCLASSICAL PURITY OF GENRE</a:t>
            </a:r>
          </a:p>
          <a:p>
            <a:pPr lvl="0"/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Tragedy 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– Deals with royalty – must end sadly 	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		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 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usually in poetic language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lvl="0"/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Comedy 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– About common people – must end happily</a:t>
            </a:r>
            <a:endParaRPr lang="en-US" sz="24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lvl="0"/>
            <a:r>
              <a:rPr lang="en-US" sz="2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Function of all drama - TEACH </a:t>
            </a:r>
            <a:r>
              <a:rPr lang="en-US" sz="2400" b="1" u="sng" dirty="0">
                <a:solidFill>
                  <a:srgbClr val="000000"/>
                </a:solidFill>
                <a:latin typeface="Helvetica"/>
                <a:cs typeface="Helvetica"/>
              </a:rPr>
              <a:t>A MORAL LESSON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No - onstage violence </a:t>
            </a:r>
          </a:p>
          <a:p>
            <a:pPr lvl="1"/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No - chorus or supernatural beings</a:t>
            </a:r>
          </a:p>
          <a:p>
            <a:pPr lvl="1"/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No - soliloquy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– Monologue through which a character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(alone onstage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) reveals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thoughts by speaking them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aloud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9559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666"/>
            <a:ext cx="88175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 </a:t>
            </a:r>
            <a:endParaRPr lang="en-US" sz="2800" dirty="0">
              <a:latin typeface="Helvetica"/>
              <a:cs typeface="Helvetica"/>
            </a:endParaRPr>
          </a:p>
          <a:p>
            <a:r>
              <a:rPr lang="en-US" sz="2800" dirty="0" smtClean="0">
                <a:latin typeface="Helvetica"/>
                <a:cs typeface="Helvetica"/>
              </a:rPr>
              <a:t>This was an age of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Exploration (North and South </a:t>
            </a:r>
            <a:r>
              <a:rPr lang="en-US" sz="2800" dirty="0">
                <a:latin typeface="Helvetica"/>
                <a:cs typeface="Helvetica"/>
              </a:rPr>
              <a:t>A</a:t>
            </a:r>
            <a:r>
              <a:rPr lang="en-US" sz="2800" dirty="0" smtClean="0">
                <a:latin typeface="Helvetica"/>
                <a:cs typeface="Helvetica"/>
              </a:rPr>
              <a:t>merica)</a:t>
            </a:r>
            <a:br>
              <a:rPr lang="en-US" sz="2800" dirty="0" smtClean="0">
                <a:latin typeface="Helvetica"/>
                <a:cs typeface="Helvetica"/>
              </a:rPr>
            </a:br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Discoveries </a:t>
            </a:r>
            <a:r>
              <a:rPr lang="en-US" sz="2800" dirty="0">
                <a:latin typeface="Helvetica"/>
                <a:cs typeface="Helvetica"/>
              </a:rPr>
              <a:t>(North and South America)</a:t>
            </a:r>
            <a:br>
              <a:rPr lang="en-US" sz="2800" dirty="0">
                <a:latin typeface="Helvetica"/>
                <a:cs typeface="Helvetica"/>
              </a:rPr>
            </a:br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Inventions (i.e. the printing press in 1440)</a:t>
            </a:r>
            <a:endParaRPr lang="en-US" sz="2800" dirty="0">
              <a:latin typeface="Helvetica"/>
              <a:cs typeface="Helvetica"/>
            </a:endParaRPr>
          </a:p>
          <a:p>
            <a:endParaRPr lang="en-US" sz="2800" b="1" dirty="0">
              <a:latin typeface="Helvetica"/>
              <a:cs typeface="Helvetica"/>
            </a:endParaRPr>
          </a:p>
          <a:p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2303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50" y="259791"/>
            <a:ext cx="9005692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THEATER PRODUCTION</a:t>
            </a:r>
          </a:p>
          <a:p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First introduction of the </a:t>
            </a:r>
            <a: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Proscenium Arch </a:t>
            </a:r>
            <a:br>
              <a:rPr lang="en-US" sz="36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2800" b="1" u="sng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Pro  </a:t>
            </a:r>
            <a:r>
              <a:rPr lang="en-US" sz="2800" b="1" u="sng" dirty="0" err="1" smtClean="0">
                <a:solidFill>
                  <a:srgbClr val="000000"/>
                </a:solidFill>
                <a:latin typeface="Helvetica"/>
                <a:cs typeface="Helvetica"/>
              </a:rPr>
              <a:t>scenium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 = Picture frame (in front of scene)</a:t>
            </a: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	Used three dimensional scenic tricks </a:t>
            </a: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	In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Venice.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opera theaters designed to attract a larger audience = make more money..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.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  <a:p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9419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079" y="526936"/>
            <a:ext cx="89383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Parts of theater (audience)</a:t>
            </a:r>
          </a:p>
          <a:p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40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Pit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 =  commoners stood could get rowdy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3200" b="1" u="sng" dirty="0">
                <a:solidFill>
                  <a:srgbClr val="000000"/>
                </a:solidFill>
                <a:latin typeface="Helvetica"/>
                <a:cs typeface="Helvetica"/>
              </a:rPr>
              <a:t>B</a:t>
            </a:r>
            <a:r>
              <a:rPr lang="en-US" sz="40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oxes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  =  upper classes</a:t>
            </a:r>
          </a:p>
          <a:p>
            <a:pPr lvl="1"/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40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Gallery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  =  least expensive, benches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7434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36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50" t="-35168" b="-43617"/>
          <a:stretch/>
        </p:blipFill>
        <p:spPr>
          <a:xfrm>
            <a:off x="-709817" y="-2118681"/>
            <a:ext cx="9495016" cy="11739688"/>
          </a:xfrm>
        </p:spPr>
      </p:pic>
      <p:sp>
        <p:nvSpPr>
          <p:cNvPr id="3" name="Rectangle 2"/>
          <p:cNvSpPr/>
          <p:nvPr/>
        </p:nvSpPr>
        <p:spPr>
          <a:xfrm>
            <a:off x="788970" y="4920007"/>
            <a:ext cx="1481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PIT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871" y="1657071"/>
            <a:ext cx="28500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GALLERIES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8368" y="5947952"/>
            <a:ext cx="1980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BOXES</a:t>
            </a:r>
            <a:endParaRPr lang="en-US" sz="4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99705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696" y="193714"/>
            <a:ext cx="8993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u="sng" dirty="0">
                <a:latin typeface="Helvetica"/>
                <a:cs typeface="Helvetica"/>
              </a:rPr>
              <a:t>PERSPECTIVE – </a:t>
            </a:r>
            <a:r>
              <a:rPr lang="en-US" sz="2800" b="1" u="sng" dirty="0" smtClean="0">
                <a:latin typeface="Helvetica"/>
                <a:cs typeface="Helvetica"/>
              </a:rPr>
              <a:t>Creating the illusion of 3-dimensions </a:t>
            </a:r>
            <a:r>
              <a:rPr lang="en-US" sz="2800" dirty="0">
                <a:latin typeface="Helvetica"/>
                <a:cs typeface="Helvetica"/>
              </a:rPr>
              <a:t/>
            </a:r>
            <a:br>
              <a:rPr lang="en-US" sz="2800" dirty="0">
                <a:latin typeface="Helvetica"/>
                <a:cs typeface="Helvetica"/>
              </a:rPr>
            </a:br>
            <a:r>
              <a:rPr lang="en-US" sz="2800" dirty="0" smtClean="0">
                <a:latin typeface="Helvetica"/>
                <a:cs typeface="Helvetica"/>
              </a:rPr>
              <a:t>Inspires innovations in theatrical design – especially the </a:t>
            </a:r>
            <a:r>
              <a:rPr lang="en-US" sz="2800" b="1" u="sng" dirty="0" smtClean="0">
                <a:latin typeface="Helvetica"/>
                <a:cs typeface="Helvetica"/>
              </a:rPr>
              <a:t>PROSCENIUM ARCH</a:t>
            </a:r>
            <a:endParaRPr lang="en-US" sz="2800" b="1" u="sng" dirty="0">
              <a:latin typeface="Helvetica"/>
              <a:cs typeface="Helvetica"/>
            </a:endParaRPr>
          </a:p>
        </p:txBody>
      </p:sp>
      <p:pic>
        <p:nvPicPr>
          <p:cNvPr id="3" name="Picture 2" descr="perspecti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603" y="2060940"/>
            <a:ext cx="5024748" cy="4317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9400" y="6397401"/>
            <a:ext cx="6058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Illustration of stage scene with perspective, shutters 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92533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713" y="6138764"/>
            <a:ext cx="4154508" cy="6446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PROSCENIUM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Content Placeholder 3" descr="proscenium stag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" t="-499" b="-1672"/>
          <a:stretch/>
        </p:blipFill>
        <p:spPr>
          <a:xfrm>
            <a:off x="72814" y="8486"/>
            <a:ext cx="8932873" cy="6130278"/>
          </a:xfrm>
        </p:spPr>
      </p:pic>
    </p:spTree>
    <p:extLst>
      <p:ext uri="{BB962C8B-B14F-4D97-AF65-F5344CB8AC3E}">
        <p14:creationId xmlns:p14="http://schemas.microsoft.com/office/powerpoint/2010/main" val="2799505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836" y="586936"/>
            <a:ext cx="9038164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  <a:endParaRPr lang="en-US" sz="1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Two systems to move scenery: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1028700" lvl="1" indent="-571500">
              <a:buFont typeface="Arial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Groove system 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marL="1028700" lvl="1" indent="-571500">
              <a:buFont typeface="Arial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Pole and chariot</a:t>
            </a: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8945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pec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06" y="-134108"/>
            <a:ext cx="8137973" cy="69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50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75" t="3715" r="5261" b="5100"/>
          <a:stretch/>
        </p:blipFill>
        <p:spPr>
          <a:xfrm>
            <a:off x="3104178" y="62719"/>
            <a:ext cx="5063888" cy="5613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2682" y="5598062"/>
            <a:ext cx="5489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Wing and groove system seen from the side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401" y="4807729"/>
            <a:ext cx="168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Audience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07697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&amp;pol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5" r="2100" b="-610"/>
          <a:stretch/>
        </p:blipFill>
        <p:spPr>
          <a:xfrm>
            <a:off x="0" y="313594"/>
            <a:ext cx="8951949" cy="5164116"/>
          </a:xfrm>
        </p:spPr>
      </p:pic>
      <p:sp>
        <p:nvSpPr>
          <p:cNvPr id="2" name="TextBox 1"/>
          <p:cNvSpPr txBox="1"/>
          <p:nvPr/>
        </p:nvSpPr>
        <p:spPr>
          <a:xfrm>
            <a:off x="721173" y="5367950"/>
            <a:ext cx="7964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Pole and chariot system showing stage level and below stage</a:t>
            </a: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9864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ld globe audience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1" b="-263"/>
          <a:stretch/>
        </p:blipFill>
        <p:spPr>
          <a:xfrm>
            <a:off x="0" y="641148"/>
            <a:ext cx="8967626" cy="4940900"/>
          </a:xfrm>
        </p:spPr>
      </p:pic>
      <p:sp>
        <p:nvSpPr>
          <p:cNvPr id="2" name="TextBox 1"/>
          <p:cNvSpPr txBox="1"/>
          <p:nvPr/>
        </p:nvSpPr>
        <p:spPr>
          <a:xfrm>
            <a:off x="1552725" y="5922104"/>
            <a:ext cx="6411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Reconstructed Globe Theater, </a:t>
            </a:r>
            <a:r>
              <a:rPr lang="en-US" sz="2400" dirty="0" smtClean="0">
                <a:latin typeface="Helvetica"/>
                <a:cs typeface="Helvetica"/>
              </a:rPr>
              <a:t>London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with full audience </a:t>
            </a:r>
            <a:r>
              <a:rPr lang="en-US" sz="2400" dirty="0" smtClean="0">
                <a:latin typeface="Helvetica"/>
                <a:cs typeface="Helvetica"/>
              </a:rPr>
              <a:t>in </a:t>
            </a:r>
            <a:r>
              <a:rPr lang="en-US" sz="2400" b="1" u="sng" dirty="0" smtClean="0">
                <a:latin typeface="Helvetica"/>
                <a:cs typeface="Helvetica"/>
              </a:rPr>
              <a:t>pit</a:t>
            </a:r>
            <a:r>
              <a:rPr lang="en-US" sz="2400" b="1" dirty="0" smtClean="0">
                <a:latin typeface="Helvetica"/>
                <a:cs typeface="Helvetica"/>
              </a:rPr>
              <a:t>, </a:t>
            </a:r>
            <a:r>
              <a:rPr lang="en-US" sz="2400" b="1" u="sng" dirty="0" smtClean="0">
                <a:latin typeface="Helvetica"/>
                <a:cs typeface="Helvetica"/>
              </a:rPr>
              <a:t>boxes </a:t>
            </a:r>
            <a:r>
              <a:rPr lang="en-US" sz="2400" dirty="0" smtClean="0">
                <a:latin typeface="Helvetica"/>
                <a:cs typeface="Helvetica"/>
              </a:rPr>
              <a:t>and </a:t>
            </a:r>
            <a:r>
              <a:rPr lang="en-US" sz="2400" b="1" u="sng" dirty="0" smtClean="0">
                <a:latin typeface="Helvetica"/>
                <a:cs typeface="Helvetica"/>
              </a:rPr>
              <a:t>galleries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43753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353" y="268941"/>
            <a:ext cx="88451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Earth was still the center of the solar system </a:t>
            </a:r>
            <a:br>
              <a:rPr lang="en-US" sz="2800" dirty="0" smtClean="0">
                <a:latin typeface="Helvetica"/>
                <a:cs typeface="Helvetica"/>
              </a:rPr>
            </a:br>
            <a:r>
              <a:rPr lang="en-US" sz="2800" dirty="0" smtClean="0">
                <a:latin typeface="Helvetica"/>
                <a:cs typeface="Helvetica"/>
              </a:rPr>
              <a:t>(for the time being),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And Italy </a:t>
            </a:r>
            <a:r>
              <a:rPr lang="en-US" sz="3200" dirty="0" smtClean="0">
                <a:latin typeface="Helvetica"/>
                <a:cs typeface="Helvetica"/>
              </a:rPr>
              <a:t>was the </a:t>
            </a:r>
            <a:r>
              <a:rPr lang="en-US" sz="3200" dirty="0" smtClean="0">
                <a:latin typeface="Helvetica"/>
                <a:cs typeface="Helvetica"/>
              </a:rPr>
              <a:t>center of the rebirth</a:t>
            </a:r>
            <a:r>
              <a:rPr lang="en-US" sz="4000" b="1" dirty="0" smtClean="0">
                <a:latin typeface="Helvetica"/>
                <a:cs typeface="Helvetica"/>
              </a:rPr>
              <a:t> </a:t>
            </a:r>
            <a:r>
              <a:rPr lang="en-US" sz="4000" b="1" dirty="0">
                <a:latin typeface="Helvetica"/>
                <a:cs typeface="Helvetica"/>
              </a:rPr>
              <a:t> </a:t>
            </a:r>
            <a:endParaRPr lang="en-US" sz="4000" dirty="0"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Ruled by wealthy kings and princes</a:t>
            </a:r>
            <a:br>
              <a:rPr lang="en-US" sz="2800" dirty="0" smtClean="0"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Who had leisure time</a:t>
            </a:r>
            <a:br>
              <a:rPr lang="en-US" sz="2800" dirty="0" smtClean="0"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Loved </a:t>
            </a:r>
            <a:r>
              <a:rPr lang="en-US" sz="2800" dirty="0" smtClean="0">
                <a:latin typeface="Helvetica"/>
                <a:cs typeface="Helvetica"/>
              </a:rPr>
              <a:t>to display their wealth</a:t>
            </a:r>
            <a:br>
              <a:rPr lang="en-US" sz="2800" dirty="0" smtClean="0"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2800" dirty="0">
                <a:latin typeface="Helvetica"/>
                <a:cs typeface="Helvetica"/>
              </a:rPr>
              <a:t>H</a:t>
            </a:r>
            <a:r>
              <a:rPr lang="en-US" sz="2800" dirty="0" smtClean="0">
                <a:latin typeface="Helvetica"/>
                <a:cs typeface="Helvetica"/>
              </a:rPr>
              <a:t>ired </a:t>
            </a:r>
            <a:r>
              <a:rPr lang="en-US" sz="2800" dirty="0" smtClean="0">
                <a:latin typeface="Helvetica"/>
                <a:cs typeface="Helvetica"/>
              </a:rPr>
              <a:t>artists to create lavish works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3349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arbaiting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8" t="-50" b="-746"/>
          <a:stretch/>
        </p:blipFill>
        <p:spPr>
          <a:xfrm>
            <a:off x="347930" y="-98836"/>
            <a:ext cx="8595760" cy="6347039"/>
          </a:xfrm>
        </p:spPr>
      </p:pic>
      <p:sp>
        <p:nvSpPr>
          <p:cNvPr id="2" name="TextBox 1"/>
          <p:cNvSpPr txBox="1"/>
          <p:nvPr/>
        </p:nvSpPr>
        <p:spPr>
          <a:xfrm>
            <a:off x="2011680" y="6248203"/>
            <a:ext cx="527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Illustration showing </a:t>
            </a:r>
            <a:r>
              <a:rPr lang="en-US" sz="2800" b="1" u="sng" dirty="0" smtClean="0">
                <a:latin typeface="Helvetica"/>
                <a:cs typeface="Helvetica"/>
              </a:rPr>
              <a:t>bearbaiting</a:t>
            </a:r>
            <a:endParaRPr lang="en-US" sz="2800" b="1" u="sng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343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5624"/>
            <a:ext cx="9144000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DEVELOPMENTS IN THEATER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 </a:t>
            </a:r>
          </a:p>
          <a:p>
            <a:pPr algn="ctr"/>
            <a:r>
              <a:rPr lang="en-US" sz="2800" dirty="0">
                <a:latin typeface="Helvetica"/>
                <a:cs typeface="Helvetica"/>
              </a:rPr>
              <a:t>1550-1660</a:t>
            </a:r>
          </a:p>
          <a:p>
            <a:r>
              <a:rPr lang="en-US" sz="2400" b="1" dirty="0">
                <a:latin typeface="Helvetica"/>
                <a:cs typeface="Helvetica"/>
              </a:rPr>
              <a:t> </a:t>
            </a:r>
            <a:endParaRPr lang="en-US" sz="3200" dirty="0"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Improvisational theater</a:t>
            </a:r>
            <a:endParaRPr lang="en-US" sz="3200" dirty="0">
              <a:latin typeface="Helvetica"/>
              <a:cs typeface="Helvetica"/>
            </a:endParaRPr>
          </a:p>
          <a:p>
            <a:pPr lvl="2"/>
            <a:endParaRPr lang="en-US" sz="3200" dirty="0"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Acting</a:t>
            </a:r>
            <a:endParaRPr lang="en-US" sz="3200" dirty="0">
              <a:latin typeface="Helvetica"/>
              <a:cs typeface="Helvetica"/>
            </a:endParaRPr>
          </a:p>
          <a:p>
            <a:pPr lvl="2"/>
            <a:endParaRPr lang="en-US" sz="3200" dirty="0"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Dramatic Criticism</a:t>
            </a:r>
            <a:endParaRPr lang="en-US" sz="3200" dirty="0">
              <a:latin typeface="Helvetica"/>
              <a:cs typeface="Helvetica"/>
            </a:endParaRPr>
          </a:p>
          <a:p>
            <a:pPr lvl="2"/>
            <a:endParaRPr lang="en-US" sz="3200" dirty="0"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Theater architecture</a:t>
            </a:r>
            <a:endParaRPr lang="en-US" sz="3200" dirty="0">
              <a:latin typeface="Helvetica"/>
              <a:cs typeface="Helvetica"/>
            </a:endParaRPr>
          </a:p>
          <a:p>
            <a:pPr lvl="2"/>
            <a:endParaRPr lang="en-US" sz="3200" dirty="0"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Scenic design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2867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541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 </a:t>
            </a:r>
            <a:endParaRPr lang="en-US" sz="2800" dirty="0"/>
          </a:p>
          <a:p>
            <a:r>
              <a:rPr lang="en-US" sz="2800" b="1" dirty="0"/>
              <a:t> 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43647" y="335412"/>
            <a:ext cx="86509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Helvetica"/>
                <a:cs typeface="Helvetica"/>
              </a:rPr>
              <a:t>4 </a:t>
            </a:r>
            <a:r>
              <a:rPr lang="en-US" sz="4000" dirty="0" smtClean="0">
                <a:solidFill>
                  <a:srgbClr val="000000"/>
                </a:solidFill>
                <a:latin typeface="Helvetica"/>
                <a:cs typeface="Helvetica"/>
              </a:rPr>
              <a:t>Important Dramatic Innovations: </a:t>
            </a:r>
          </a:p>
          <a:p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Intermezzi</a:t>
            </a:r>
          </a:p>
          <a:p>
            <a:pPr marL="514350" indent="-514350">
              <a:buFont typeface="+mj-lt"/>
              <a:buAutoNum type="arabicPeriod"/>
            </a:pPr>
            <a:endParaRPr lang="en-US" sz="2800" b="1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Pastorals</a:t>
            </a:r>
            <a:b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b="1" u="sng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Opera</a:t>
            </a:r>
            <a:b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2800" b="1" u="sng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Commedia del’ Arte</a:t>
            </a:r>
            <a:endParaRPr lang="en-US" sz="2800" b="1" u="sng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3966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63540"/>
            <a:ext cx="91440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1. </a:t>
            </a:r>
            <a:r>
              <a:rPr lang="en-US" sz="4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INTERMEZZI</a:t>
            </a:r>
            <a:r>
              <a:rPr lang="en-US" sz="44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=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b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  <a:t>Short Interludes (with music) performed between the acts of full –length plays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Use mythology (the allegory flatters the patron)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Full production values (esp. special effects)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(By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the late 16th century, the intermezzo had become the most spectacular form of dramatic performance, a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deferential,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and </a:t>
            </a:r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an important precursor to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opera)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759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5203"/>
            <a:ext cx="88175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smtClean="0">
                <a:solidFill>
                  <a:srgbClr val="000000"/>
                </a:solidFill>
                <a:latin typeface="Helvetica"/>
                <a:cs typeface="Helvetica"/>
              </a:rPr>
              <a:t>2. </a:t>
            </a:r>
            <a:r>
              <a:rPr lang="en-US" sz="4400" b="1" u="sng" dirty="0" smtClean="0">
                <a:solidFill>
                  <a:srgbClr val="000000"/>
                </a:solidFill>
                <a:latin typeface="Helvetica"/>
                <a:cs typeface="Helvetica"/>
              </a:rPr>
              <a:t>PASTORALS</a:t>
            </a:r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  <a:t> =</a:t>
            </a:r>
            <a:br>
              <a:rPr lang="en-US" sz="36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  <a:t>Short comic pieces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(based on satyr plays) 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Subject is </a:t>
            </a:r>
            <a: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  <a:t>romance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b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endParaRPr lang="en-US" sz="32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Country settings (nymphs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, satyrs &amp; 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shepherds)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 but </a:t>
            </a:r>
            <a:r>
              <a:rPr lang="en-US" sz="3200" u="sng" dirty="0">
                <a:solidFill>
                  <a:srgbClr val="000000"/>
                </a:solidFill>
                <a:latin typeface="Helvetica"/>
                <a:cs typeface="Helvetica"/>
              </a:rPr>
              <a:t>sentimental, not vulgar</a:t>
            </a:r>
          </a:p>
          <a:p>
            <a:pPr lvl="1"/>
            <a:endParaRPr lang="en-US" sz="3200" u="sng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u="sng" dirty="0" smtClean="0">
                <a:solidFill>
                  <a:srgbClr val="000000"/>
                </a:solidFill>
                <a:latin typeface="Helvetica"/>
                <a:cs typeface="Helvetica"/>
              </a:rPr>
              <a:t>Always a happy ending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62163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641</Words>
  <Application>Microsoft Macintosh PowerPoint</Application>
  <PresentationFormat>On-screen Show (4:3)</PresentationFormat>
  <Paragraphs>230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PROSCENIUM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Office 2004 Test Drive User</cp:lastModifiedBy>
  <cp:revision>54</cp:revision>
  <cp:lastPrinted>2016-03-17T01:40:41Z</cp:lastPrinted>
  <dcterms:created xsi:type="dcterms:W3CDTF">2012-10-04T18:21:00Z</dcterms:created>
  <dcterms:modified xsi:type="dcterms:W3CDTF">2016-07-12T04:52:49Z</dcterms:modified>
</cp:coreProperties>
</file>