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97" r:id="rId5"/>
    <p:sldId id="258" r:id="rId6"/>
    <p:sldId id="259" r:id="rId7"/>
    <p:sldId id="302" r:id="rId8"/>
    <p:sldId id="309" r:id="rId9"/>
    <p:sldId id="308" r:id="rId10"/>
    <p:sldId id="261" r:id="rId11"/>
    <p:sldId id="293" r:id="rId12"/>
    <p:sldId id="264" r:id="rId13"/>
    <p:sldId id="265" r:id="rId14"/>
    <p:sldId id="266" r:id="rId15"/>
    <p:sldId id="267" r:id="rId16"/>
    <p:sldId id="272" r:id="rId17"/>
    <p:sldId id="279" r:id="rId18"/>
    <p:sldId id="273" r:id="rId19"/>
    <p:sldId id="274" r:id="rId20"/>
    <p:sldId id="275" r:id="rId21"/>
    <p:sldId id="276" r:id="rId22"/>
    <p:sldId id="295" r:id="rId23"/>
    <p:sldId id="268" r:id="rId24"/>
    <p:sldId id="269" r:id="rId25"/>
    <p:sldId id="278" r:id="rId26"/>
    <p:sldId id="310" r:id="rId27"/>
    <p:sldId id="299" r:id="rId28"/>
    <p:sldId id="285" r:id="rId29"/>
    <p:sldId id="307" r:id="rId30"/>
    <p:sldId id="291" r:id="rId31"/>
    <p:sldId id="287" r:id="rId32"/>
    <p:sldId id="304" r:id="rId33"/>
    <p:sldId id="305" r:id="rId34"/>
    <p:sldId id="311" r:id="rId35"/>
    <p:sldId id="312" r:id="rId36"/>
    <p:sldId id="313" r:id="rId37"/>
    <p:sldId id="288" r:id="rId38"/>
    <p:sldId id="289" r:id="rId39"/>
    <p:sldId id="290"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213895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16358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211010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72158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6181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47087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400793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20965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1951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31014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FC346-6E4C-4DA8-8256-1BEDC3AD31C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4A6931-B265-4DCB-9DFF-F7DA03F76570}" type="slidenum">
              <a:rPr lang="en-US" smtClean="0"/>
              <a:t>‹#›</a:t>
            </a:fld>
            <a:endParaRPr lang="en-US" dirty="0"/>
          </a:p>
        </p:txBody>
      </p:sp>
    </p:spTree>
    <p:extLst>
      <p:ext uri="{BB962C8B-B14F-4D97-AF65-F5344CB8AC3E}">
        <p14:creationId xmlns:p14="http://schemas.microsoft.com/office/powerpoint/2010/main" val="175833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FC346-6E4C-4DA8-8256-1BEDC3AD31CA}" type="datetimeFigureOut">
              <a:rPr lang="en-US" smtClean="0"/>
              <a:t>9/26/2018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6931-B265-4DCB-9DFF-F7DA03F76570}" type="slidenum">
              <a:rPr lang="en-US" smtClean="0"/>
              <a:t>‹#›</a:t>
            </a:fld>
            <a:endParaRPr lang="en-US" dirty="0"/>
          </a:p>
        </p:txBody>
      </p:sp>
    </p:spTree>
    <p:extLst>
      <p:ext uri="{BB962C8B-B14F-4D97-AF65-F5344CB8AC3E}">
        <p14:creationId xmlns:p14="http://schemas.microsoft.com/office/powerpoint/2010/main" val="171010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Essay writing</a:t>
            </a:r>
            <a:endParaRPr lang="en-US" b="1" dirty="0"/>
          </a:p>
        </p:txBody>
      </p:sp>
      <p:sp>
        <p:nvSpPr>
          <p:cNvPr id="3" name="Subtitle 2"/>
          <p:cNvSpPr>
            <a:spLocks noGrp="1"/>
          </p:cNvSpPr>
          <p:nvPr>
            <p:ph type="subTitle" idx="1"/>
          </p:nvPr>
        </p:nvSpPr>
        <p:spPr/>
        <p:txBody>
          <a:bodyPr/>
          <a:lstStyle/>
          <a:p>
            <a:r>
              <a:rPr lang="en-US" dirty="0" smtClean="0"/>
              <a:t>FPEL 800</a:t>
            </a:r>
          </a:p>
          <a:p>
            <a:r>
              <a:rPr lang="en-US" dirty="0" smtClean="0"/>
              <a:t>Academic writing</a:t>
            </a:r>
            <a:endParaRPr lang="en-US" dirty="0"/>
          </a:p>
        </p:txBody>
      </p:sp>
    </p:spTree>
    <p:extLst>
      <p:ext uri="{BB962C8B-B14F-4D97-AF65-F5344CB8AC3E}">
        <p14:creationId xmlns:p14="http://schemas.microsoft.com/office/powerpoint/2010/main" val="116787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1066800"/>
            <a:ext cx="8229600" cy="1143000"/>
          </a:xfrm>
        </p:spPr>
        <p:txBody>
          <a:bodyPr>
            <a:normAutofit/>
          </a:bodyPr>
          <a:lstStyle/>
          <a:p>
            <a:r>
              <a:rPr lang="en-US" sz="4000" dirty="0" smtClean="0">
                <a:solidFill>
                  <a:srgbClr val="FF0000"/>
                </a:solidFill>
                <a:latin typeface="Comic Sans MS" pitchFamily="66" charset="0"/>
              </a:rPr>
              <a:t>Example of introduction</a:t>
            </a:r>
            <a:endParaRPr lang="en-US" sz="4000" dirty="0">
              <a:solidFill>
                <a:srgbClr val="FF0000"/>
              </a:solidFill>
              <a:latin typeface="Comic Sans MS" pitchFamily="66" charset="0"/>
            </a:endParaRPr>
          </a:p>
        </p:txBody>
      </p:sp>
      <p:sp>
        <p:nvSpPr>
          <p:cNvPr id="3" name="Content Placeholder 2"/>
          <p:cNvSpPr>
            <a:spLocks noGrp="1"/>
          </p:cNvSpPr>
          <p:nvPr>
            <p:ph idx="1"/>
          </p:nvPr>
        </p:nvSpPr>
        <p:spPr>
          <a:xfrm>
            <a:off x="304800" y="381000"/>
            <a:ext cx="8229600" cy="4906963"/>
          </a:xfrm>
        </p:spPr>
        <p:txBody>
          <a:bodyPr>
            <a:normAutofit/>
          </a:bodyPr>
          <a:lstStyle/>
          <a:p>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34727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Times New Roman" pitchFamily="18" charset="0"/>
                <a:cs typeface="Times New Roman" pitchFamily="18" charset="0"/>
              </a:rPr>
              <a:t> </a:t>
            </a:r>
            <a:r>
              <a:rPr lang="en-US" sz="3200" b="1" u="sng" dirty="0">
                <a:solidFill>
                  <a:schemeClr val="accent6">
                    <a:lumMod val="75000"/>
                  </a:schemeClr>
                </a:solidFill>
                <a:latin typeface="Times New Roman" pitchFamily="18" charset="0"/>
                <a:cs typeface="Times New Roman" pitchFamily="18" charset="0"/>
              </a:rPr>
              <a:t>Example </a:t>
            </a:r>
            <a:r>
              <a:rPr lang="en-US" sz="3200" b="1" u="sng" dirty="0" smtClean="0">
                <a:solidFill>
                  <a:schemeClr val="accent6">
                    <a:lumMod val="75000"/>
                  </a:schemeClr>
                </a:solidFill>
                <a:latin typeface="Times New Roman" pitchFamily="18" charset="0"/>
                <a:cs typeface="Times New Roman" pitchFamily="18" charset="0"/>
              </a:rPr>
              <a:t>1</a:t>
            </a:r>
            <a:br>
              <a:rPr lang="en-US" sz="3200" b="1" u="sng" dirty="0" smtClean="0">
                <a:solidFill>
                  <a:schemeClr val="accent6">
                    <a:lumMod val="75000"/>
                  </a:schemeClr>
                </a:solidFill>
                <a:latin typeface="Times New Roman" pitchFamily="18" charset="0"/>
                <a:cs typeface="Times New Roman" pitchFamily="18" charset="0"/>
              </a:rPr>
            </a:br>
            <a:r>
              <a:rPr lang="en-US" sz="3200" dirty="0" smtClean="0">
                <a:solidFill>
                  <a:schemeClr val="tx2">
                    <a:lumMod val="60000"/>
                    <a:lumOff val="40000"/>
                  </a:schemeClr>
                </a:solidFill>
                <a:latin typeface="Comic Sans MS" pitchFamily="66" charset="0"/>
              </a:rPr>
              <a:t>Essay question</a:t>
            </a:r>
            <a:endParaRPr lang="en-US" sz="3200" dirty="0">
              <a:solidFill>
                <a:schemeClr val="tx2">
                  <a:lumMod val="60000"/>
                  <a:lumOff val="40000"/>
                </a:schemeClr>
              </a:solidFill>
              <a:latin typeface="Comic Sans MS" pitchFamily="66" charset="0"/>
            </a:endParaRPr>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There are many forms of the transport, for example plane, cars, bus and train.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What are the advantages and disadvantages of travelling by train?</a:t>
            </a:r>
          </a:p>
          <a:p>
            <a:endParaRPr lang="en-US" dirty="0"/>
          </a:p>
        </p:txBody>
      </p:sp>
    </p:spTree>
    <p:extLst>
      <p:ext uri="{BB962C8B-B14F-4D97-AF65-F5344CB8AC3E}">
        <p14:creationId xmlns:p14="http://schemas.microsoft.com/office/powerpoint/2010/main" val="318059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normAutofit/>
          </a:bodyPr>
          <a:lstStyle/>
          <a:p>
            <a:pPr marL="0" indent="0" algn="ctr">
              <a:lnSpc>
                <a:spcPct val="150000"/>
              </a:lnSpc>
              <a:buNone/>
            </a:pPr>
            <a:r>
              <a:rPr lang="en-US" u="sng" dirty="0" smtClean="0">
                <a:latin typeface="Times New Roman" pitchFamily="18" charset="0"/>
                <a:cs typeface="Times New Roman" pitchFamily="18" charset="0"/>
              </a:rPr>
              <a:t>   </a:t>
            </a:r>
            <a:r>
              <a:rPr lang="en-US" b="1" u="sng" dirty="0" smtClean="0">
                <a:solidFill>
                  <a:schemeClr val="accent6">
                    <a:lumMod val="75000"/>
                  </a:schemeClr>
                </a:solidFill>
                <a:latin typeface="Times New Roman" pitchFamily="18" charset="0"/>
                <a:cs typeface="Times New Roman" pitchFamily="18" charset="0"/>
              </a:rPr>
              <a:t>Example 1</a:t>
            </a:r>
          </a:p>
          <a:p>
            <a:pPr marL="0" indent="0" algn="just">
              <a:lnSpc>
                <a:spcPct val="150000"/>
              </a:lnSpc>
              <a:buNone/>
            </a:pPr>
            <a:r>
              <a:rPr lang="en-US"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Nowadays</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there are many different ways to </a:t>
            </a:r>
            <a:r>
              <a:rPr lang="en-US" sz="2800" dirty="0" smtClean="0">
                <a:latin typeface="Times New Roman" pitchFamily="18" charset="0"/>
                <a:cs typeface="Times New Roman" pitchFamily="18" charset="0"/>
              </a:rPr>
              <a:t>travel from one place to another. </a:t>
            </a:r>
            <a:r>
              <a:rPr lang="en-US" sz="2800" dirty="0">
                <a:latin typeface="Times New Roman" pitchFamily="18" charset="0"/>
                <a:cs typeface="Times New Roman" pitchFamily="18" charset="0"/>
              </a:rPr>
              <a:t>F</a:t>
            </a:r>
            <a:r>
              <a:rPr lang="en-US" sz="2800" dirty="0" smtClean="0">
                <a:latin typeface="Times New Roman" pitchFamily="18" charset="0"/>
                <a:cs typeface="Times New Roman" pitchFamily="18" charset="0"/>
              </a:rPr>
              <a:t>or </a:t>
            </a:r>
            <a:r>
              <a:rPr lang="en-US" sz="2800" dirty="0">
                <a:latin typeface="Times New Roman" pitchFamily="18" charset="0"/>
                <a:cs typeface="Times New Roman" pitchFamily="18" charset="0"/>
              </a:rPr>
              <a:t>example by plane, by car, by bus, or by train. </a:t>
            </a:r>
            <a:r>
              <a:rPr lang="en-US" sz="2800" dirty="0">
                <a:solidFill>
                  <a:srgbClr val="FF0000"/>
                </a:solidFill>
                <a:latin typeface="Times New Roman" pitchFamily="18" charset="0"/>
                <a:cs typeface="Times New Roman" pitchFamily="18" charset="0"/>
              </a:rPr>
              <a:t>Many people prefer to travel by train because it is fast and comfortable, but there are also some drawbacks of this form of transport. </a:t>
            </a:r>
            <a:endParaRPr lang="en-US" sz="2800" dirty="0"/>
          </a:p>
        </p:txBody>
      </p:sp>
    </p:spTree>
    <p:extLst>
      <p:ext uri="{BB962C8B-B14F-4D97-AF65-F5344CB8AC3E}">
        <p14:creationId xmlns:p14="http://schemas.microsoft.com/office/powerpoint/2010/main" val="1150849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9655"/>
            <a:ext cx="8077200" cy="6172200"/>
          </a:xfrm>
        </p:spPr>
        <p:txBody>
          <a:bodyPr>
            <a:normAutofit/>
          </a:bodyPr>
          <a:lstStyle/>
          <a:p>
            <a:pPr marL="0" indent="0">
              <a:lnSpc>
                <a:spcPct val="150000"/>
              </a:lnSpc>
              <a:buNone/>
            </a:pPr>
            <a:r>
              <a:rPr lang="en-US" sz="2400" b="1" dirty="0" smtClean="0"/>
              <a:t>1-</a:t>
            </a:r>
            <a:r>
              <a:rPr lang="en-US" sz="2400" dirty="0" smtClean="0"/>
              <a:t> </a:t>
            </a:r>
            <a:r>
              <a:rPr lang="en-US" sz="2400" b="1" u="sng" dirty="0">
                <a:latin typeface="Times New Roman" pitchFamily="18" charset="0"/>
                <a:cs typeface="Times New Roman" pitchFamily="18" charset="0"/>
              </a:rPr>
              <a:t>Nowadays, </a:t>
            </a:r>
            <a:r>
              <a:rPr lang="en-US" sz="2400" dirty="0">
                <a:latin typeface="Times New Roman" pitchFamily="18" charset="0"/>
                <a:cs typeface="Times New Roman" pitchFamily="18" charset="0"/>
              </a:rPr>
              <a:t>there are many different ways to </a:t>
            </a:r>
            <a:r>
              <a:rPr lang="en-US" sz="2400" dirty="0" smtClean="0">
                <a:latin typeface="Times New Roman" pitchFamily="18" charset="0"/>
                <a:cs typeface="Times New Roman" pitchFamily="18" charset="0"/>
              </a:rPr>
              <a:t>travel from one place to another. </a:t>
            </a:r>
            <a:r>
              <a:rPr lang="en-US" sz="2000" dirty="0" smtClean="0">
                <a:solidFill>
                  <a:schemeClr val="tx2">
                    <a:lumMod val="60000"/>
                    <a:lumOff val="40000"/>
                  </a:schemeClr>
                </a:solidFill>
                <a:latin typeface="Comic Sans MS" pitchFamily="66" charset="0"/>
                <a:cs typeface="Times New Roman" pitchFamily="18" charset="0"/>
              </a:rPr>
              <a:t>&gt;&gt; General statement 1</a:t>
            </a:r>
          </a:p>
          <a:p>
            <a:pPr marL="0" indent="0">
              <a:lnSpc>
                <a:spcPct val="150000"/>
              </a:lnSpc>
              <a:buNone/>
            </a:pPr>
            <a:r>
              <a:rPr lang="en-US" sz="2400" dirty="0" smtClean="0">
                <a:latin typeface="Times New Roman" pitchFamily="18" charset="0"/>
                <a:cs typeface="Times New Roman" pitchFamily="18" charset="0"/>
              </a:rPr>
              <a:t>For example </a:t>
            </a:r>
            <a:r>
              <a:rPr lang="en-US" sz="2400" dirty="0">
                <a:latin typeface="Times New Roman" pitchFamily="18" charset="0"/>
                <a:cs typeface="Times New Roman" pitchFamily="18" charset="0"/>
              </a:rPr>
              <a:t>by plane, by car, by bus, or by train</a:t>
            </a:r>
            <a:r>
              <a:rPr lang="en-US" sz="2400" dirty="0" smtClean="0">
                <a:latin typeface="Times New Roman" pitchFamily="18" charset="0"/>
                <a:cs typeface="Times New Roman" pitchFamily="18" charset="0"/>
              </a:rPr>
              <a:t>.   </a:t>
            </a:r>
            <a:r>
              <a:rPr lang="en-US" sz="2000" dirty="0" smtClean="0">
                <a:solidFill>
                  <a:schemeClr val="tx2">
                    <a:lumMod val="60000"/>
                    <a:lumOff val="40000"/>
                  </a:schemeClr>
                </a:solidFill>
                <a:latin typeface="Comic Sans MS" pitchFamily="66" charset="0"/>
                <a:cs typeface="Times New Roman" pitchFamily="18" charset="0"/>
              </a:rPr>
              <a:t>&gt;&gt;  General statement 2</a:t>
            </a:r>
          </a:p>
          <a:p>
            <a:pPr marL="0" indent="0">
              <a:lnSpc>
                <a:spcPct val="150000"/>
              </a:lnSpc>
              <a:buNone/>
            </a:pPr>
            <a:endParaRPr lang="en-US" sz="2400" dirty="0" smtClean="0">
              <a:latin typeface="Times New Roman" pitchFamily="18" charset="0"/>
              <a:cs typeface="Times New Roman" pitchFamily="18" charset="0"/>
            </a:endParaRPr>
          </a:p>
          <a:p>
            <a:pPr marL="0" indent="0">
              <a:lnSpc>
                <a:spcPct val="150000"/>
              </a:lnSpc>
              <a:buNone/>
            </a:pPr>
            <a:r>
              <a:rPr lang="en-US" sz="2400" b="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Many people prefer to travel by train because it is fast and comfortable, but there are also some drawbacks of this form of transport</a:t>
            </a:r>
            <a:r>
              <a:rPr lang="en-US" sz="2400" dirty="0" smtClean="0">
                <a:solidFill>
                  <a:srgbClr val="FF0000"/>
                </a:solidFill>
                <a:latin typeface="Times New Roman" pitchFamily="18" charset="0"/>
                <a:cs typeface="Times New Roman" pitchFamily="18" charset="0"/>
              </a:rPr>
              <a:t>.   </a:t>
            </a:r>
            <a:r>
              <a:rPr lang="en-US" sz="2400" dirty="0" smtClean="0">
                <a:latin typeface="Comic Sans MS" pitchFamily="66" charset="0"/>
                <a:cs typeface="Times New Roman" pitchFamily="18" charset="0"/>
              </a:rPr>
              <a:t>&gt;&gt; thesis statement </a:t>
            </a:r>
          </a:p>
          <a:p>
            <a:pPr marL="0" indent="0">
              <a:lnSpc>
                <a:spcPct val="150000"/>
              </a:lnSpc>
              <a:buNone/>
            </a:pPr>
            <a:endParaRPr lang="en-US" sz="2400" dirty="0" smtClean="0">
              <a:latin typeface="Comic Sans MS" pitchFamily="66" charset="0"/>
              <a:cs typeface="Times New Roman" pitchFamily="18" charset="0"/>
            </a:endParaRPr>
          </a:p>
          <a:p>
            <a:endParaRPr lang="en-US" dirty="0" smtClean="0">
              <a:solidFill>
                <a:schemeClr val="accent3">
                  <a:lumMod val="50000"/>
                </a:schemeClr>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3385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u="sng" dirty="0" smtClean="0">
                <a:solidFill>
                  <a:schemeClr val="accent6">
                    <a:lumMod val="75000"/>
                  </a:schemeClr>
                </a:solidFill>
              </a:rPr>
              <a:t>Example 2</a:t>
            </a:r>
            <a:endParaRPr lang="en-US" sz="3600" b="1" u="sng" dirty="0">
              <a:solidFill>
                <a:schemeClr val="accent6">
                  <a:lumMod val="75000"/>
                </a:schemeClr>
              </a:solidFill>
            </a:endParaRPr>
          </a:p>
        </p:txBody>
      </p:sp>
      <p:sp>
        <p:nvSpPr>
          <p:cNvPr id="3" name="Content Placeholder 2"/>
          <p:cNvSpPr>
            <a:spLocks noGrp="1"/>
          </p:cNvSpPr>
          <p:nvPr>
            <p:ph idx="1"/>
          </p:nvPr>
        </p:nvSpPr>
        <p:spPr>
          <a:xfrm>
            <a:off x="152400" y="1066800"/>
            <a:ext cx="8610600" cy="5791200"/>
          </a:xfrm>
        </p:spPr>
        <p:txBody>
          <a:bodyPr>
            <a:normAutofit/>
          </a:bodyPr>
          <a:lstStyle/>
          <a:p>
            <a:pPr marL="0" indent="0">
              <a:buNone/>
            </a:pPr>
            <a:r>
              <a:rPr lang="en-US" sz="2400" dirty="0">
                <a:latin typeface="Comic Sans MS" pitchFamily="66" charset="0"/>
              </a:rPr>
              <a:t>The internet has changed the world. </a:t>
            </a:r>
          </a:p>
          <a:p>
            <a:pPr marL="0" indent="0">
              <a:buNone/>
            </a:pPr>
            <a:r>
              <a:rPr lang="en-US" sz="2400" dirty="0">
                <a:latin typeface="Comic Sans MS" pitchFamily="66" charset="0"/>
              </a:rPr>
              <a:t>What are the advantages and disadvantages of using </a:t>
            </a:r>
            <a:r>
              <a:rPr lang="en-US" sz="2400" dirty="0" smtClean="0">
                <a:latin typeface="Comic Sans MS" pitchFamily="66" charset="0"/>
              </a:rPr>
              <a:t>internet </a:t>
            </a:r>
            <a:r>
              <a:rPr lang="en-US" sz="2400" dirty="0">
                <a:latin typeface="Comic Sans MS" pitchFamily="66" charset="0"/>
              </a:rPr>
              <a:t>nowadays</a:t>
            </a:r>
            <a:r>
              <a:rPr lang="en-US" sz="2400" dirty="0" smtClean="0">
                <a:latin typeface="Comic Sans MS" pitchFamily="66" charset="0"/>
              </a:rPr>
              <a:t>?</a:t>
            </a:r>
          </a:p>
          <a:p>
            <a:pPr marL="0" indent="0">
              <a:buNone/>
            </a:pPr>
            <a:endParaRPr lang="en-US" sz="2400" dirty="0" smtClean="0"/>
          </a:p>
          <a:p>
            <a:pPr marL="0" indent="0" algn="just">
              <a:lnSpc>
                <a:spcPct val="150000"/>
              </a:lnSpc>
              <a:buNone/>
            </a:pPr>
            <a:r>
              <a:rPr lang="en-US" sz="2400" dirty="0" smtClean="0">
                <a:latin typeface="Times New Roman" pitchFamily="18" charset="0"/>
                <a:cs typeface="Times New Roman" pitchFamily="18" charset="0"/>
              </a:rPr>
              <a:t>    </a:t>
            </a:r>
            <a:r>
              <a:rPr lang="en-US" sz="2400" u="sng" dirty="0" smtClean="0">
                <a:solidFill>
                  <a:schemeClr val="tx2">
                    <a:lumMod val="75000"/>
                  </a:schemeClr>
                </a:solidFill>
                <a:latin typeface="Times New Roman" pitchFamily="18" charset="0"/>
                <a:cs typeface="Times New Roman" pitchFamily="18" charset="0"/>
              </a:rPr>
              <a:t>Nowadays</a:t>
            </a:r>
            <a:r>
              <a:rPr lang="en-US" sz="2400" u="sng" dirty="0">
                <a:solidFill>
                  <a:schemeClr val="tx2">
                    <a:lumMod val="75000"/>
                  </a:schemeClr>
                </a:solidFill>
                <a:latin typeface="Times New Roman" pitchFamily="18" charset="0"/>
                <a:cs typeface="Times New Roman" pitchFamily="18" charset="0"/>
              </a:rPr>
              <a:t>, </a:t>
            </a:r>
            <a:r>
              <a:rPr lang="en-US" sz="2400" dirty="0">
                <a:solidFill>
                  <a:schemeClr val="tx2">
                    <a:lumMod val="75000"/>
                  </a:schemeClr>
                </a:solidFill>
                <a:latin typeface="Times New Roman" pitchFamily="18" charset="0"/>
                <a:cs typeface="Times New Roman" pitchFamily="18" charset="0"/>
              </a:rPr>
              <a:t>the internet has become an essential element in people’s lives. P</a:t>
            </a:r>
            <a:r>
              <a:rPr lang="en-US" sz="2400" dirty="0" smtClean="0">
                <a:solidFill>
                  <a:schemeClr val="tx2">
                    <a:lumMod val="75000"/>
                  </a:schemeClr>
                </a:solidFill>
                <a:latin typeface="Times New Roman" pitchFamily="18" charset="0"/>
                <a:cs typeface="Times New Roman" pitchFamily="18" charset="0"/>
              </a:rPr>
              <a:t>eople from different parts of the world use internet for different purposes. </a:t>
            </a:r>
            <a:r>
              <a:rPr lang="en-US" sz="2400" dirty="0" smtClean="0">
                <a:solidFill>
                  <a:srgbClr val="FF0000"/>
                </a:solidFill>
                <a:latin typeface="Times New Roman" pitchFamily="18" charset="0"/>
                <a:cs typeface="Times New Roman" pitchFamily="18" charset="0"/>
              </a:rPr>
              <a:t>It has made the globe as a small village where people can communicate with each other from different parts of the world. However, people spend more hours using internet for less important purposes. </a:t>
            </a:r>
            <a:endParaRPr lang="en-US" sz="2400" dirty="0"/>
          </a:p>
        </p:txBody>
      </p:sp>
    </p:spTree>
    <p:extLst>
      <p:ext uri="{BB962C8B-B14F-4D97-AF65-F5344CB8AC3E}">
        <p14:creationId xmlns:p14="http://schemas.microsoft.com/office/powerpoint/2010/main" val="1117572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41438"/>
          </a:xfrm>
        </p:spPr>
        <p:txBody>
          <a:bodyPr>
            <a:normAutofit/>
          </a:bodyPr>
          <a:lstStyle/>
          <a:p>
            <a:r>
              <a:rPr lang="en-US" sz="3600" b="1" u="sng" dirty="0" smtClean="0">
                <a:solidFill>
                  <a:schemeClr val="accent6">
                    <a:lumMod val="75000"/>
                  </a:schemeClr>
                </a:solidFill>
              </a:rPr>
              <a:t>Example 3</a:t>
            </a:r>
            <a:endParaRPr lang="en-US" sz="3600" b="1" u="sng" dirty="0">
              <a:solidFill>
                <a:schemeClr val="accent6">
                  <a:lumMod val="75000"/>
                </a:schemeClr>
              </a:solidFill>
            </a:endParaRPr>
          </a:p>
        </p:txBody>
      </p:sp>
      <p:sp>
        <p:nvSpPr>
          <p:cNvPr id="3" name="Content Placeholder 2"/>
          <p:cNvSpPr>
            <a:spLocks noGrp="1"/>
          </p:cNvSpPr>
          <p:nvPr>
            <p:ph idx="1"/>
          </p:nvPr>
        </p:nvSpPr>
        <p:spPr>
          <a:xfrm>
            <a:off x="457200" y="1066800"/>
            <a:ext cx="8229600" cy="5181600"/>
          </a:xfrm>
        </p:spPr>
        <p:txBody>
          <a:bodyPr>
            <a:normAutofit/>
          </a:bodyPr>
          <a:lstStyle/>
          <a:p>
            <a:pPr marL="0" indent="0">
              <a:buNone/>
            </a:pPr>
            <a:r>
              <a:rPr lang="en-US" sz="2400" dirty="0" smtClean="0">
                <a:latin typeface="Comic Sans MS" pitchFamily="66" charset="0"/>
              </a:rPr>
              <a:t>What are the benefits of using mobile phones?</a:t>
            </a:r>
          </a:p>
          <a:p>
            <a:pPr marL="0" indent="0">
              <a:buNone/>
            </a:pPr>
            <a:endParaRPr lang="en-US" sz="2800" dirty="0"/>
          </a:p>
          <a:p>
            <a:pPr marL="0" indent="0" algn="just">
              <a:lnSpc>
                <a:spcPct val="150000"/>
              </a:lnSpc>
              <a:buNone/>
            </a:pPr>
            <a:r>
              <a:rPr lang="en-US" sz="2400" dirty="0" smtClean="0">
                <a:latin typeface="Times New Roman" pitchFamily="18" charset="0"/>
                <a:cs typeface="Times New Roman" pitchFamily="18" charset="0"/>
              </a:rPr>
              <a:t>   </a:t>
            </a:r>
            <a:r>
              <a:rPr lang="en-US" sz="2400" u="sng" dirty="0" smtClean="0">
                <a:solidFill>
                  <a:schemeClr val="tx2"/>
                </a:solidFill>
                <a:latin typeface="Times New Roman" pitchFamily="18" charset="0"/>
                <a:cs typeface="Times New Roman" pitchFamily="18" charset="0"/>
              </a:rPr>
              <a:t>Nowadays</a:t>
            </a:r>
            <a:r>
              <a:rPr lang="en-US" sz="2400" dirty="0" smtClean="0">
                <a:solidFill>
                  <a:schemeClr val="tx2"/>
                </a:solidFill>
                <a:latin typeface="Times New Roman" pitchFamily="18" charset="0"/>
                <a:cs typeface="Times New Roman" pitchFamily="18" charset="0"/>
              </a:rPr>
              <a:t>, mobile phones are one of the most important inventions in the world. People are using mobile phones in different places, at home, at work or in a park and they use them for different purposes. There are a lot of benefits of using mobile phones, for example communication, </a:t>
            </a:r>
            <a:r>
              <a:rPr lang="en-US" sz="2400" dirty="0">
                <a:solidFill>
                  <a:schemeClr val="tx2"/>
                </a:solidFill>
                <a:latin typeface="Times New Roman" pitchFamily="18" charset="0"/>
                <a:cs typeface="Times New Roman" pitchFamily="18" charset="0"/>
              </a:rPr>
              <a:t>e</a:t>
            </a:r>
            <a:r>
              <a:rPr lang="en-US" sz="2400" dirty="0" smtClean="0">
                <a:solidFill>
                  <a:schemeClr val="tx2"/>
                </a:solidFill>
                <a:latin typeface="Times New Roman" pitchFamily="18" charset="0"/>
                <a:cs typeface="Times New Roman" pitchFamily="18" charset="0"/>
              </a:rPr>
              <a:t>ntertainment and running business.</a:t>
            </a:r>
          </a:p>
        </p:txBody>
      </p:sp>
    </p:spTree>
    <p:extLst>
      <p:ext uri="{BB962C8B-B14F-4D97-AF65-F5344CB8AC3E}">
        <p14:creationId xmlns:p14="http://schemas.microsoft.com/office/powerpoint/2010/main" val="1054499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solidFill>
                  <a:srgbClr val="FF0000"/>
                </a:solidFill>
              </a:rPr>
              <a:t>2- Body paragraphs</a:t>
            </a:r>
            <a:endParaRPr lang="en-US" sz="4400" dirty="0">
              <a:solidFill>
                <a:srgbClr val="FF0000"/>
              </a:solidFill>
            </a:endParaRPr>
          </a:p>
        </p:txBody>
      </p:sp>
    </p:spTree>
    <p:extLst>
      <p:ext uri="{BB962C8B-B14F-4D97-AF65-F5344CB8AC3E}">
        <p14:creationId xmlns:p14="http://schemas.microsoft.com/office/powerpoint/2010/main" val="2017942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a:lstStyle/>
          <a:p>
            <a:pPr marL="0" indent="0">
              <a:buNone/>
            </a:pPr>
            <a:r>
              <a:rPr lang="en-US" dirty="0" smtClean="0">
                <a:solidFill>
                  <a:srgbClr val="FF0000"/>
                </a:solidFill>
                <a:latin typeface="Comic Sans MS" pitchFamily="66" charset="0"/>
              </a:rPr>
              <a:t>Each body </a:t>
            </a:r>
            <a:r>
              <a:rPr lang="en-US" dirty="0">
                <a:solidFill>
                  <a:srgbClr val="FF0000"/>
                </a:solidFill>
                <a:latin typeface="Comic Sans MS" pitchFamily="66" charset="0"/>
              </a:rPr>
              <a:t>p</a:t>
            </a:r>
            <a:r>
              <a:rPr lang="en-US" dirty="0" smtClean="0">
                <a:solidFill>
                  <a:srgbClr val="FF0000"/>
                </a:solidFill>
                <a:latin typeface="Comic Sans MS" pitchFamily="66" charset="0"/>
              </a:rPr>
              <a:t>aragraph is about:</a:t>
            </a:r>
          </a:p>
          <a:p>
            <a:pPr marL="0" indent="0">
              <a:buNone/>
            </a:pPr>
            <a:endParaRPr lang="en-US" dirty="0"/>
          </a:p>
          <a:p>
            <a:pPr marL="0" indent="0">
              <a:buNone/>
            </a:pPr>
            <a:r>
              <a:rPr lang="en-US" b="1" dirty="0" smtClean="0"/>
              <a:t>A</a:t>
            </a:r>
            <a:r>
              <a:rPr lang="en-US" dirty="0" smtClean="0"/>
              <a:t>-  a topic sentence</a:t>
            </a:r>
          </a:p>
          <a:p>
            <a:pPr marL="0" indent="0">
              <a:buNone/>
            </a:pPr>
            <a:endParaRPr lang="en-US" dirty="0"/>
          </a:p>
          <a:p>
            <a:pPr marL="0" indent="0">
              <a:buNone/>
            </a:pPr>
            <a:r>
              <a:rPr lang="en-US" b="1" dirty="0" smtClean="0"/>
              <a:t>B</a:t>
            </a:r>
            <a:r>
              <a:rPr lang="en-US" dirty="0" smtClean="0"/>
              <a:t>- Supporting sentences</a:t>
            </a:r>
          </a:p>
          <a:p>
            <a:pPr marL="0" indent="0">
              <a:buNone/>
            </a:pPr>
            <a:endParaRPr lang="en-US" dirty="0"/>
          </a:p>
          <a:p>
            <a:pPr marL="0" indent="0">
              <a:buNone/>
            </a:pPr>
            <a:r>
              <a:rPr lang="en-US" b="1" dirty="0" smtClean="0"/>
              <a:t>C</a:t>
            </a:r>
            <a:r>
              <a:rPr lang="en-US" dirty="0" smtClean="0"/>
              <a:t>- concluding sentence</a:t>
            </a:r>
          </a:p>
          <a:p>
            <a:endParaRPr lang="en-US" dirty="0"/>
          </a:p>
        </p:txBody>
      </p:sp>
    </p:spTree>
    <p:extLst>
      <p:ext uri="{BB962C8B-B14F-4D97-AF65-F5344CB8AC3E}">
        <p14:creationId xmlns:p14="http://schemas.microsoft.com/office/powerpoint/2010/main" val="450671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FF0000"/>
                </a:solidFill>
              </a:rPr>
              <a:t>Linking words</a:t>
            </a:r>
            <a:endParaRPr lang="en-US" u="sng"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0100" y="1028700"/>
            <a:ext cx="457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94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30" t="7420" r="2439" b="12748"/>
          <a:stretch/>
        </p:blipFill>
        <p:spPr bwMode="auto">
          <a:xfrm rot="16200000">
            <a:off x="266699" y="800101"/>
            <a:ext cx="5486401"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141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is an essay?</a:t>
            </a:r>
            <a:endParaRPr lang="en-US" u="sng" dirty="0"/>
          </a:p>
        </p:txBody>
      </p:sp>
      <p:sp>
        <p:nvSpPr>
          <p:cNvPr id="3" name="Content Placeholder 2"/>
          <p:cNvSpPr>
            <a:spLocks noGrp="1"/>
          </p:cNvSpPr>
          <p:nvPr>
            <p:ph idx="1"/>
          </p:nvPr>
        </p:nvSpPr>
        <p:spPr/>
        <p:txBody>
          <a:bodyPr/>
          <a:lstStyle/>
          <a:p>
            <a:r>
              <a:rPr lang="en-US" dirty="0" smtClean="0"/>
              <a:t>An essay is a collection of separate paragraphs and it includes three parts.</a:t>
            </a:r>
          </a:p>
          <a:p>
            <a:endParaRPr lang="en-US" dirty="0" smtClean="0"/>
          </a:p>
          <a:p>
            <a:pPr marL="0" indent="0">
              <a:buNone/>
            </a:pPr>
            <a:r>
              <a:rPr lang="en-US" b="1" dirty="0" smtClean="0">
                <a:solidFill>
                  <a:srgbClr val="00B050"/>
                </a:solidFill>
              </a:rPr>
              <a:t>1- </a:t>
            </a:r>
            <a:r>
              <a:rPr lang="en-US" b="1" dirty="0">
                <a:solidFill>
                  <a:srgbClr val="00B050"/>
                </a:solidFill>
              </a:rPr>
              <a:t>I</a:t>
            </a:r>
            <a:r>
              <a:rPr lang="en-US" b="1" dirty="0" smtClean="0">
                <a:solidFill>
                  <a:srgbClr val="00B050"/>
                </a:solidFill>
              </a:rPr>
              <a:t>ntroduction</a:t>
            </a:r>
          </a:p>
          <a:p>
            <a:pPr marL="0" indent="0">
              <a:buNone/>
            </a:pPr>
            <a:r>
              <a:rPr lang="en-US" b="1" dirty="0" smtClean="0">
                <a:solidFill>
                  <a:srgbClr val="00B050"/>
                </a:solidFill>
              </a:rPr>
              <a:t>2- Body paragraphs</a:t>
            </a:r>
          </a:p>
          <a:p>
            <a:pPr marL="0" indent="0">
              <a:buNone/>
            </a:pPr>
            <a:r>
              <a:rPr lang="en-US" b="1" dirty="0" smtClean="0">
                <a:solidFill>
                  <a:srgbClr val="00B050"/>
                </a:solidFill>
              </a:rPr>
              <a:t>3- Conclusion</a:t>
            </a:r>
          </a:p>
          <a:p>
            <a:endParaRPr lang="en-US" dirty="0" smtClean="0"/>
          </a:p>
        </p:txBody>
      </p:sp>
    </p:spTree>
    <p:extLst>
      <p:ext uri="{BB962C8B-B14F-4D97-AF65-F5344CB8AC3E}">
        <p14:creationId xmlns:p14="http://schemas.microsoft.com/office/powerpoint/2010/main" val="369911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38200" y="533400"/>
            <a:ext cx="4724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41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8" t="3497" b="5070"/>
          <a:stretch/>
        </p:blipFill>
        <p:spPr bwMode="auto">
          <a:xfrm rot="16200000">
            <a:off x="1143000" y="-415637"/>
            <a:ext cx="5569528" cy="724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02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latin typeface="Arial Rounded MT Bold" pitchFamily="34" charset="0"/>
              </a:rPr>
              <a:t>Essay topic</a:t>
            </a:r>
            <a:endParaRPr lang="en-US" sz="3600" dirty="0">
              <a:solidFill>
                <a:srgbClr val="FF0000"/>
              </a:solidFill>
              <a:latin typeface="Arial Rounded MT Bold" pitchFamily="34" charset="0"/>
            </a:endParaRPr>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There are many forms of the transport, for example plane, cars, bus and train.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What are the advantages and disadvantages of travelling by train?</a:t>
            </a:r>
          </a:p>
          <a:p>
            <a:endParaRPr lang="en-US" dirty="0"/>
          </a:p>
        </p:txBody>
      </p:sp>
    </p:spTree>
    <p:extLst>
      <p:ext uri="{BB962C8B-B14F-4D97-AF65-F5344CB8AC3E}">
        <p14:creationId xmlns:p14="http://schemas.microsoft.com/office/powerpoint/2010/main" val="2158148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792162"/>
          </a:xfrm>
        </p:spPr>
        <p:txBody>
          <a:bodyPr>
            <a:normAutofit/>
          </a:bodyPr>
          <a:lstStyle/>
          <a:p>
            <a:r>
              <a:rPr lang="en-US" sz="2800" u="sng" dirty="0" smtClean="0">
                <a:solidFill>
                  <a:srgbClr val="FF0000"/>
                </a:solidFill>
              </a:rPr>
              <a:t>Writing body paragraphs</a:t>
            </a:r>
            <a:endParaRPr lang="en-US" sz="2800" u="sng" dirty="0">
              <a:solidFill>
                <a:srgbClr val="FF0000"/>
              </a:solidFill>
            </a:endParaRPr>
          </a:p>
        </p:txBody>
      </p:sp>
      <p:sp>
        <p:nvSpPr>
          <p:cNvPr id="3" name="Content Placeholder 2"/>
          <p:cNvSpPr>
            <a:spLocks noGrp="1"/>
          </p:cNvSpPr>
          <p:nvPr>
            <p:ph idx="1"/>
          </p:nvPr>
        </p:nvSpPr>
        <p:spPr>
          <a:xfrm>
            <a:off x="228600" y="1219200"/>
            <a:ext cx="8458200" cy="5943600"/>
          </a:xfrm>
        </p:spPr>
        <p:txBody>
          <a:bodyPr/>
          <a:lstStyle/>
          <a:p>
            <a:pPr marL="0" indent="0" algn="ctr">
              <a:buNone/>
            </a:pPr>
            <a:r>
              <a:rPr lang="en-US" dirty="0" smtClean="0">
                <a:latin typeface="Comic Sans MS" pitchFamily="66" charset="0"/>
              </a:rPr>
              <a:t>  </a:t>
            </a:r>
            <a:r>
              <a:rPr lang="en-US" u="sng" dirty="0" smtClean="0">
                <a:solidFill>
                  <a:srgbClr val="0070C0"/>
                </a:solidFill>
                <a:latin typeface="Comic Sans MS" pitchFamily="66" charset="0"/>
              </a:rPr>
              <a:t>Example 1</a:t>
            </a:r>
          </a:p>
          <a:p>
            <a:pPr marL="0" indent="0" algn="ctr">
              <a:buNone/>
            </a:pPr>
            <a:endParaRPr lang="en-US" u="sng" dirty="0" smtClean="0">
              <a:solidFill>
                <a:srgbClr val="0070C0"/>
              </a:solidFill>
            </a:endParaRP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Travelling by train has many advantages. </a:t>
            </a:r>
            <a:r>
              <a:rPr lang="en-US" dirty="0" smtClean="0">
                <a:solidFill>
                  <a:srgbClr val="FF0000"/>
                </a:solidFill>
                <a:latin typeface="Times New Roman" pitchFamily="18" charset="0"/>
                <a:cs typeface="Times New Roman" pitchFamily="18" charset="0"/>
              </a:rPr>
              <a:t>First of all</a:t>
            </a:r>
            <a:r>
              <a:rPr lang="en-US" dirty="0" smtClean="0">
                <a:latin typeface="Times New Roman" pitchFamily="18" charset="0"/>
                <a:cs typeface="Times New Roman" pitchFamily="18" charset="0"/>
              </a:rPr>
              <a:t>, there are no stressful traffic jams and trains are fast and comfortable. You can </a:t>
            </a:r>
            <a:r>
              <a:rPr lang="en-US" dirty="0" smtClean="0">
                <a:solidFill>
                  <a:srgbClr val="FF0000"/>
                </a:solidFill>
                <a:latin typeface="Times New Roman" pitchFamily="18" charset="0"/>
                <a:cs typeface="Times New Roman" pitchFamily="18" charset="0"/>
              </a:rPr>
              <a:t>also</a:t>
            </a:r>
            <a:r>
              <a:rPr lang="en-US" dirty="0" smtClean="0">
                <a:latin typeface="Times New Roman" pitchFamily="18" charset="0"/>
                <a:cs typeface="Times New Roman" pitchFamily="18" charset="0"/>
              </a:rPr>
              <a:t> use the time in different ways. </a:t>
            </a:r>
            <a:r>
              <a:rPr lang="en-US" dirty="0" smtClean="0">
                <a:solidFill>
                  <a:srgbClr val="FF0000"/>
                </a:solidFill>
                <a:latin typeface="Times New Roman" pitchFamily="18" charset="0"/>
                <a:cs typeface="Times New Roman" pitchFamily="18" charset="0"/>
              </a:rPr>
              <a:t>For example</a:t>
            </a:r>
            <a:r>
              <a:rPr lang="en-US" dirty="0" smtClean="0">
                <a:latin typeface="Times New Roman" pitchFamily="18" charset="0"/>
                <a:cs typeface="Times New Roman" pitchFamily="18" charset="0"/>
              </a:rPr>
              <a:t>, you can just sit and read, or watch the world go by. </a:t>
            </a:r>
            <a:r>
              <a:rPr lang="en-US" dirty="0" smtClean="0">
                <a:solidFill>
                  <a:srgbClr val="FF0000"/>
                </a:solidFill>
                <a:latin typeface="Times New Roman" pitchFamily="18" charset="0"/>
                <a:cs typeface="Times New Roman" pitchFamily="18" charset="0"/>
              </a:rPr>
              <a:t>Moreover,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you can have a meal or a snake</a:t>
            </a:r>
            <a:r>
              <a:rPr lang="en-US" dirty="0" smtClean="0">
                <a:solidFill>
                  <a:srgbClr val="7030A0"/>
                </a:solidFill>
                <a:latin typeface="Times New Roman" pitchFamily="18" charset="0"/>
                <a:cs typeface="Times New Roman" pitchFamily="18" charset="0"/>
              </a:rPr>
              <a:t> </a:t>
            </a:r>
            <a:r>
              <a:rPr lang="en-US" dirty="0" smtClean="0">
                <a:latin typeface="Times New Roman" pitchFamily="18" charset="0"/>
                <a:cs typeface="Times New Roman" pitchFamily="18" charset="0"/>
              </a:rPr>
              <a:t>in the train. These are some advantages of travelling by train.</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0" indent="0">
              <a:buNone/>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654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marL="0" indent="0">
              <a:buNone/>
            </a:pPr>
            <a:r>
              <a:rPr lang="en-US" dirty="0" smtClean="0"/>
              <a:t>    </a:t>
            </a:r>
          </a:p>
          <a:p>
            <a:pPr marL="0" indent="0">
              <a:buNone/>
            </a:pPr>
            <a:r>
              <a:rPr lang="en-US" dirty="0" smtClean="0">
                <a:solidFill>
                  <a:srgbClr val="FF0000"/>
                </a:solidFill>
              </a:rPr>
              <a:t>On the other hand,</a:t>
            </a:r>
          </a:p>
          <a:p>
            <a:pPr marL="0" indent="0">
              <a:buNone/>
            </a:pPr>
            <a:r>
              <a:rPr lang="en-US" dirty="0" smtClean="0">
                <a:solidFill>
                  <a:srgbClr val="FF0000"/>
                </a:solidFill>
              </a:rPr>
              <a:t>In contrast,</a:t>
            </a:r>
            <a:endParaRPr lang="en-US" dirty="0">
              <a:solidFill>
                <a:srgbClr val="FF0000"/>
              </a:solidFill>
            </a:endParaRPr>
          </a:p>
          <a:p>
            <a:pPr marL="0" indent="0" algn="just">
              <a:buNone/>
            </a:pPr>
            <a:r>
              <a:rPr lang="en-US" dirty="0" smtClean="0">
                <a:solidFill>
                  <a:srgbClr val="FF0000"/>
                </a:solidFill>
              </a:rPr>
              <a:t>    However, </a:t>
            </a:r>
            <a:r>
              <a:rPr lang="en-US" dirty="0" smtClean="0"/>
              <a:t>travelling by train has some disadvantages. </a:t>
            </a:r>
            <a:r>
              <a:rPr lang="en-US" dirty="0" smtClean="0">
                <a:solidFill>
                  <a:srgbClr val="FF0000"/>
                </a:solidFill>
              </a:rPr>
              <a:t>First, </a:t>
            </a:r>
            <a:r>
              <a:rPr lang="en-US" dirty="0" smtClean="0"/>
              <a:t>it is expensive and the trains are sometimes crowded and delayed. </a:t>
            </a:r>
            <a:r>
              <a:rPr lang="en-US" dirty="0" smtClean="0">
                <a:solidFill>
                  <a:srgbClr val="FF0000"/>
                </a:solidFill>
              </a:rPr>
              <a:t>second</a:t>
            </a:r>
            <a:r>
              <a:rPr lang="en-US" dirty="0" smtClean="0"/>
              <a:t>, you have to travel at certain times and trains cannot take you from door to door. </a:t>
            </a:r>
            <a:r>
              <a:rPr lang="en-US" dirty="0" smtClean="0">
                <a:solidFill>
                  <a:srgbClr val="FF0000"/>
                </a:solidFill>
              </a:rPr>
              <a:t>For example,</a:t>
            </a:r>
            <a:r>
              <a:rPr lang="en-US" dirty="0" smtClean="0"/>
              <a:t> you need a bus or a taxi to take you to the railway station. </a:t>
            </a:r>
          </a:p>
          <a:p>
            <a:pPr marL="0" indent="0" algn="just">
              <a:buNone/>
            </a:pPr>
            <a:r>
              <a:rPr lang="en-US" dirty="0"/>
              <a:t> </a:t>
            </a:r>
            <a:r>
              <a:rPr lang="en-US" dirty="0" smtClean="0">
                <a:solidFill>
                  <a:srgbClr val="FF0000"/>
                </a:solidFill>
              </a:rPr>
              <a:t>it is clear </a:t>
            </a:r>
            <a:r>
              <a:rPr lang="en-US" dirty="0" smtClean="0"/>
              <a:t>or </a:t>
            </a:r>
            <a:r>
              <a:rPr lang="en-US" dirty="0" smtClean="0">
                <a:solidFill>
                  <a:srgbClr val="FF0000"/>
                </a:solidFill>
              </a:rPr>
              <a:t>It can be clearly seen </a:t>
            </a:r>
            <a:r>
              <a:rPr lang="en-US" dirty="0" smtClean="0"/>
              <a:t>that travelling by train has some drawbacks.</a:t>
            </a:r>
            <a:endParaRPr lang="en-US" dirty="0"/>
          </a:p>
        </p:txBody>
      </p:sp>
    </p:spTree>
    <p:extLst>
      <p:ext uri="{BB962C8B-B14F-4D97-AF65-F5344CB8AC3E}">
        <p14:creationId xmlns:p14="http://schemas.microsoft.com/office/powerpoint/2010/main" val="1906102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792162"/>
          </a:xfrm>
        </p:spPr>
        <p:txBody>
          <a:bodyPr>
            <a:normAutofit/>
          </a:bodyPr>
          <a:lstStyle/>
          <a:p>
            <a:r>
              <a:rPr lang="en-US" sz="2800" u="sng" dirty="0" smtClean="0">
                <a:solidFill>
                  <a:srgbClr val="FF0000"/>
                </a:solidFill>
              </a:rPr>
              <a:t>Writing body paragraphs</a:t>
            </a:r>
            <a:endParaRPr lang="en-US" sz="2800" u="sng" dirty="0">
              <a:solidFill>
                <a:srgbClr val="FF0000"/>
              </a:solidFill>
            </a:endParaRPr>
          </a:p>
        </p:txBody>
      </p:sp>
      <p:sp>
        <p:nvSpPr>
          <p:cNvPr id="3" name="Content Placeholder 2"/>
          <p:cNvSpPr>
            <a:spLocks noGrp="1"/>
          </p:cNvSpPr>
          <p:nvPr>
            <p:ph idx="1"/>
          </p:nvPr>
        </p:nvSpPr>
        <p:spPr>
          <a:xfrm>
            <a:off x="228600" y="685800"/>
            <a:ext cx="8458200" cy="5943600"/>
          </a:xfrm>
        </p:spPr>
        <p:txBody>
          <a:bodyPr/>
          <a:lstStyle/>
          <a:p>
            <a:pPr marL="0" indent="0" algn="just">
              <a:buNone/>
            </a:pPr>
            <a:r>
              <a:rPr lang="en-US" dirty="0" smtClean="0"/>
              <a:t>  </a:t>
            </a:r>
            <a:r>
              <a:rPr lang="en-US" sz="2400" dirty="0" smtClean="0">
                <a:latin typeface="Times New Roman" pitchFamily="18" charset="0"/>
                <a:cs typeface="Times New Roman" pitchFamily="18" charset="0"/>
              </a:rPr>
              <a:t>Travelling by train has many advantages. </a:t>
            </a:r>
            <a:r>
              <a:rPr lang="en-US" sz="2400" dirty="0" smtClean="0">
                <a:solidFill>
                  <a:srgbClr val="FF0000"/>
                </a:solidFill>
                <a:latin typeface="Times New Roman" pitchFamily="18" charset="0"/>
                <a:cs typeface="Times New Roman" pitchFamily="18" charset="0"/>
              </a:rPr>
              <a:t>First of all</a:t>
            </a:r>
            <a:r>
              <a:rPr lang="en-US" sz="2400" dirty="0" smtClean="0">
                <a:latin typeface="Times New Roman" pitchFamily="18" charset="0"/>
                <a:cs typeface="Times New Roman" pitchFamily="18" charset="0"/>
              </a:rPr>
              <a:t>, there are no stressful traffic jams and trains are fast and comfortable. You can </a:t>
            </a:r>
            <a:r>
              <a:rPr lang="en-US" sz="2400" dirty="0" smtClean="0">
                <a:solidFill>
                  <a:srgbClr val="FF0000"/>
                </a:solidFill>
                <a:latin typeface="Times New Roman" pitchFamily="18" charset="0"/>
                <a:cs typeface="Times New Roman" pitchFamily="18" charset="0"/>
              </a:rPr>
              <a:t>also</a:t>
            </a:r>
            <a:r>
              <a:rPr lang="en-US" sz="2400" dirty="0" smtClean="0">
                <a:latin typeface="Times New Roman" pitchFamily="18" charset="0"/>
                <a:cs typeface="Times New Roman" pitchFamily="18" charset="0"/>
              </a:rPr>
              <a:t> use the time in different ways. </a:t>
            </a:r>
            <a:r>
              <a:rPr lang="en-US" sz="2400" dirty="0" smtClean="0">
                <a:solidFill>
                  <a:srgbClr val="FF0000"/>
                </a:solidFill>
                <a:latin typeface="Times New Roman" pitchFamily="18" charset="0"/>
                <a:cs typeface="Times New Roman" pitchFamily="18" charset="0"/>
              </a:rPr>
              <a:t>For example</a:t>
            </a:r>
            <a:r>
              <a:rPr lang="en-US" sz="2400" dirty="0" smtClean="0">
                <a:latin typeface="Times New Roman" pitchFamily="18" charset="0"/>
                <a:cs typeface="Times New Roman" pitchFamily="18" charset="0"/>
              </a:rPr>
              <a:t>, you can just sit and read, or watch the world go by. </a:t>
            </a:r>
            <a:r>
              <a:rPr lang="en-US" sz="2400" dirty="0" smtClean="0">
                <a:solidFill>
                  <a:srgbClr val="FF0000"/>
                </a:solidFill>
                <a:latin typeface="Times New Roman" pitchFamily="18" charset="0"/>
                <a:cs typeface="Times New Roman" pitchFamily="18" charset="0"/>
              </a:rPr>
              <a:t>Moreover,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you can have a meal or a snake in the train. These are some advantages of travelling by train.</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marL="0" indent="0">
              <a:buNone/>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However</a:t>
            </a:r>
            <a:r>
              <a:rPr lang="en-US" sz="2400" dirty="0">
                <a:latin typeface="Times New Roman" pitchFamily="18" charset="0"/>
                <a:cs typeface="Times New Roman" pitchFamily="18" charset="0"/>
              </a:rPr>
              <a:t>, t</a:t>
            </a:r>
            <a:r>
              <a:rPr lang="en-US" sz="2400" dirty="0" smtClean="0">
                <a:latin typeface="Times New Roman" pitchFamily="18" charset="0"/>
                <a:cs typeface="Times New Roman" pitchFamily="18" charset="0"/>
              </a:rPr>
              <a:t>here are some disadvantages of travelling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train. </a:t>
            </a:r>
            <a:r>
              <a:rPr lang="en-US" sz="2400" dirty="0">
                <a:solidFill>
                  <a:srgbClr val="FF0000"/>
                </a:solidFill>
                <a:latin typeface="Times New Roman" pitchFamily="18" charset="0"/>
                <a:cs typeface="Times New Roman" pitchFamily="18" charset="0"/>
              </a:rPr>
              <a:t>First, </a:t>
            </a:r>
            <a:r>
              <a:rPr lang="en-US" sz="2400" dirty="0">
                <a:latin typeface="Times New Roman" pitchFamily="18" charset="0"/>
                <a:cs typeface="Times New Roman" pitchFamily="18" charset="0"/>
              </a:rPr>
              <a:t>it is expensive and the trains are sometimes crowded and delayed. </a:t>
            </a:r>
            <a:r>
              <a:rPr lang="en-US" sz="2400" dirty="0">
                <a:solidFill>
                  <a:srgbClr val="FF0000"/>
                </a:solidFill>
                <a:latin typeface="Times New Roman" pitchFamily="18" charset="0"/>
                <a:cs typeface="Times New Roman" pitchFamily="18" charset="0"/>
              </a:rPr>
              <a:t>second</a:t>
            </a:r>
            <a:r>
              <a:rPr lang="en-US" sz="2400" dirty="0">
                <a:latin typeface="Times New Roman" pitchFamily="18" charset="0"/>
                <a:cs typeface="Times New Roman" pitchFamily="18" charset="0"/>
              </a:rPr>
              <a:t>, you have to travel at certain times and trains cannot take you from door to door. </a:t>
            </a:r>
            <a:r>
              <a:rPr lang="en-US" sz="2400" dirty="0">
                <a:solidFill>
                  <a:srgbClr val="FF0000"/>
                </a:solidFill>
                <a:latin typeface="Times New Roman" pitchFamily="18" charset="0"/>
                <a:cs typeface="Times New Roman" pitchFamily="18" charset="0"/>
              </a:rPr>
              <a:t>For example,</a:t>
            </a:r>
            <a:r>
              <a:rPr lang="en-US" sz="2400" dirty="0">
                <a:latin typeface="Times New Roman" pitchFamily="18" charset="0"/>
                <a:cs typeface="Times New Roman" pitchFamily="18" charset="0"/>
              </a:rPr>
              <a:t> you need a bus or a taxi to take you to the railway </a:t>
            </a:r>
            <a:r>
              <a:rPr lang="en-US" sz="2400" dirty="0" smtClean="0">
                <a:latin typeface="Times New Roman" pitchFamily="18" charset="0"/>
                <a:cs typeface="Times New Roman" pitchFamily="18" charset="0"/>
              </a:rPr>
              <a:t>station. </a:t>
            </a:r>
            <a:r>
              <a:rPr lang="en-US" sz="2400" dirty="0" smtClean="0">
                <a:solidFill>
                  <a:srgbClr val="FF0000"/>
                </a:solidFill>
                <a:latin typeface="Times New Roman" pitchFamily="18" charset="0"/>
                <a:cs typeface="Times New Roman" pitchFamily="18" charset="0"/>
              </a:rPr>
              <a:t>It </a:t>
            </a:r>
            <a:r>
              <a:rPr lang="en-US" sz="2400" dirty="0">
                <a:solidFill>
                  <a:srgbClr val="FF0000"/>
                </a:solidFill>
                <a:latin typeface="Times New Roman" pitchFamily="18" charset="0"/>
                <a:cs typeface="Times New Roman" pitchFamily="18" charset="0"/>
              </a:rPr>
              <a:t>can be clearly seen </a:t>
            </a:r>
            <a:r>
              <a:rPr lang="en-US" sz="2400" dirty="0">
                <a:latin typeface="Times New Roman" pitchFamily="18" charset="0"/>
                <a:cs typeface="Times New Roman" pitchFamily="18" charset="0"/>
              </a:rPr>
              <a:t>that travelling by train has some drawbacks.</a:t>
            </a:r>
          </a:p>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01365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solidFill>
                  <a:srgbClr val="FF0000"/>
                </a:solidFill>
                <a:latin typeface="Comic Sans MS" pitchFamily="66" charset="0"/>
              </a:rPr>
              <a:t>Writing body paragraphs</a:t>
            </a:r>
            <a:endParaRPr lang="en-US" sz="2800"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marL="0" indent="0" algn="ctr">
              <a:buNone/>
            </a:pPr>
            <a:r>
              <a:rPr lang="en-US" u="sng" dirty="0" smtClean="0">
                <a:solidFill>
                  <a:schemeClr val="accent1"/>
                </a:solidFill>
                <a:latin typeface="Comic Sans MS" pitchFamily="66" charset="0"/>
              </a:rPr>
              <a:t>Example 2</a:t>
            </a:r>
          </a:p>
          <a:p>
            <a:endParaRPr lang="en-US" dirty="0" smtClean="0"/>
          </a:p>
          <a:p>
            <a:pPr marL="0" indent="0">
              <a:buNone/>
            </a:pPr>
            <a:r>
              <a:rPr lang="en-US" dirty="0" smtClean="0"/>
              <a:t>  What are the benefits of using mobile phones?</a:t>
            </a:r>
            <a:endParaRPr lang="en-US" dirty="0"/>
          </a:p>
        </p:txBody>
      </p:sp>
    </p:spTree>
    <p:extLst>
      <p:ext uri="{BB962C8B-B14F-4D97-AF65-F5344CB8AC3E}">
        <p14:creationId xmlns:p14="http://schemas.microsoft.com/office/powerpoint/2010/main" val="4226284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534400" cy="5943600"/>
          </a:xfrm>
        </p:spPr>
        <p:txBody>
          <a:bodyPr>
            <a:normAutofit/>
          </a:bodyPr>
          <a:lstStyle/>
          <a:p>
            <a:pPr marL="0" indent="0"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There are significant benefits of using mobile phones. </a:t>
            </a:r>
            <a:r>
              <a:rPr lang="en-US" sz="2800" dirty="0" smtClean="0">
                <a:solidFill>
                  <a:srgbClr val="FF0000"/>
                </a:solidFill>
                <a:latin typeface="Times New Roman" pitchFamily="18" charset="0"/>
                <a:cs typeface="Times New Roman" pitchFamily="18" charset="0"/>
              </a:rPr>
              <a:t>First, </a:t>
            </a:r>
            <a:r>
              <a:rPr lang="en-US" sz="2800" dirty="0" smtClean="0">
                <a:latin typeface="Times New Roman" pitchFamily="18" charset="0"/>
                <a:cs typeface="Times New Roman" pitchFamily="18" charset="0"/>
              </a:rPr>
              <a:t>people use mobile phones in order to communicate with other people from different parts of the world </a:t>
            </a:r>
            <a:r>
              <a:rPr lang="en-US" sz="2800" dirty="0" smtClean="0">
                <a:solidFill>
                  <a:schemeClr val="tx2">
                    <a:lumMod val="60000"/>
                    <a:lumOff val="40000"/>
                  </a:schemeClr>
                </a:solidFill>
                <a:latin typeface="Times New Roman" pitchFamily="18" charset="0"/>
                <a:cs typeface="Times New Roman" pitchFamily="18" charset="0"/>
              </a:rPr>
              <a:t>as well as</a:t>
            </a:r>
            <a:r>
              <a:rPr lang="en-US" sz="2800" dirty="0" smtClean="0">
                <a:latin typeface="Times New Roman" pitchFamily="18" charset="0"/>
                <a:cs typeface="Times New Roman" pitchFamily="18" charset="0"/>
              </a:rPr>
              <a:t> to communicate with family and friends. </a:t>
            </a:r>
            <a:r>
              <a:rPr lang="en-US" sz="2800" dirty="0" smtClean="0">
                <a:solidFill>
                  <a:srgbClr val="FF0000"/>
                </a:solidFill>
                <a:latin typeface="Times New Roman" pitchFamily="18" charset="0"/>
                <a:cs typeface="Times New Roman" pitchFamily="18" charset="0"/>
              </a:rPr>
              <a:t>Second,</a:t>
            </a:r>
            <a:r>
              <a:rPr lang="en-US" sz="2800" dirty="0" smtClean="0">
                <a:latin typeface="Times New Roman" pitchFamily="18" charset="0"/>
                <a:cs typeface="Times New Roman" pitchFamily="18" charset="0"/>
              </a:rPr>
              <a:t> it is also a means of entertainment for people. </a:t>
            </a:r>
            <a:r>
              <a:rPr lang="en-US" sz="2800" dirty="0" smtClean="0">
                <a:solidFill>
                  <a:schemeClr val="tx2">
                    <a:lumMod val="60000"/>
                    <a:lumOff val="40000"/>
                  </a:schemeClr>
                </a:solidFill>
                <a:latin typeface="Times New Roman" pitchFamily="18" charset="0"/>
                <a:cs typeface="Times New Roman" pitchFamily="18" charset="0"/>
              </a:rPr>
              <a:t>For example, </a:t>
            </a:r>
            <a:r>
              <a:rPr lang="en-US" sz="2800" dirty="0" smtClean="0">
                <a:latin typeface="Times New Roman" pitchFamily="18" charset="0"/>
                <a:cs typeface="Times New Roman" pitchFamily="18" charset="0"/>
              </a:rPr>
              <a:t>they can watch videos, listen to music and play games. </a:t>
            </a:r>
            <a:r>
              <a:rPr lang="en-US" sz="2800" dirty="0" smtClean="0">
                <a:solidFill>
                  <a:srgbClr val="FF0000"/>
                </a:solidFill>
                <a:latin typeface="Times New Roman" pitchFamily="18" charset="0"/>
                <a:cs typeface="Times New Roman" pitchFamily="18" charset="0"/>
              </a:rPr>
              <a:t>Third, </a:t>
            </a:r>
            <a:r>
              <a:rPr lang="en-US" sz="2800" dirty="0" smtClean="0">
                <a:latin typeface="Times New Roman" pitchFamily="18" charset="0"/>
                <a:cs typeface="Times New Roman" pitchFamily="18" charset="0"/>
              </a:rPr>
              <a:t>mobile phones help students to study, </a:t>
            </a:r>
            <a:r>
              <a:rPr lang="en-US" sz="2800" dirty="0" smtClean="0">
                <a:solidFill>
                  <a:schemeClr val="tx2">
                    <a:lumMod val="60000"/>
                    <a:lumOff val="40000"/>
                  </a:schemeClr>
                </a:solidFill>
                <a:latin typeface="Times New Roman" pitchFamily="18" charset="0"/>
                <a:cs typeface="Times New Roman" pitchFamily="18" charset="0"/>
              </a:rPr>
              <a:t>for instance </a:t>
            </a:r>
            <a:r>
              <a:rPr lang="en-US" sz="2800" dirty="0" smtClean="0">
                <a:latin typeface="Times New Roman" pitchFamily="18" charset="0"/>
                <a:cs typeface="Times New Roman" pitchFamily="18" charset="0"/>
              </a:rPr>
              <a:t>they can use the dictionary to look up the meaning of new words. </a:t>
            </a:r>
            <a:r>
              <a:rPr lang="en-US" sz="2800" dirty="0" smtClean="0">
                <a:solidFill>
                  <a:schemeClr val="tx2">
                    <a:lumMod val="60000"/>
                    <a:lumOff val="40000"/>
                  </a:schemeClr>
                </a:solidFill>
                <a:latin typeface="Times New Roman" pitchFamily="18" charset="0"/>
                <a:cs typeface="Times New Roman" pitchFamily="18" charset="0"/>
              </a:rPr>
              <a:t>In addition, </a:t>
            </a:r>
            <a:r>
              <a:rPr lang="en-US" sz="2800" dirty="0" smtClean="0">
                <a:latin typeface="Times New Roman" pitchFamily="18" charset="0"/>
                <a:cs typeface="Times New Roman" pitchFamily="18" charset="0"/>
              </a:rPr>
              <a:t>they can download some books to read and search for information. </a:t>
            </a:r>
            <a:r>
              <a:rPr lang="en-US" sz="2800" dirty="0" smtClean="0">
                <a:solidFill>
                  <a:srgbClr val="FF0000"/>
                </a:solidFill>
                <a:latin typeface="Times New Roman" pitchFamily="18" charset="0"/>
                <a:cs typeface="Times New Roman" pitchFamily="18" charset="0"/>
              </a:rPr>
              <a:t>Finally,</a:t>
            </a:r>
            <a:r>
              <a:rPr lang="en-US" sz="2800" dirty="0" smtClean="0">
                <a:latin typeface="Times New Roman" pitchFamily="18" charset="0"/>
                <a:cs typeface="Times New Roman" pitchFamily="18" charset="0"/>
              </a:rPr>
              <a:t> with mobile phones, we can become wealthy by selling and trading online. </a:t>
            </a:r>
            <a:r>
              <a:rPr lang="en-US" sz="2800" dirty="0" smtClean="0">
                <a:solidFill>
                  <a:srgbClr val="FF0000"/>
                </a:solidFill>
                <a:latin typeface="Times New Roman" pitchFamily="18" charset="0"/>
                <a:cs typeface="Times New Roman" pitchFamily="18" charset="0"/>
              </a:rPr>
              <a:t>It can be concluded that </a:t>
            </a:r>
            <a:r>
              <a:rPr lang="en-US" sz="2800" dirty="0" smtClean="0">
                <a:latin typeface="Times New Roman" pitchFamily="18" charset="0"/>
                <a:cs typeface="Times New Roman" pitchFamily="18" charset="0"/>
              </a:rPr>
              <a:t>mobile phones provide us with many benefits.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78756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a:bodyPr>
          <a:lstStyle/>
          <a:p>
            <a:r>
              <a:rPr lang="en-US" dirty="0" smtClean="0">
                <a:solidFill>
                  <a:srgbClr val="FF0000"/>
                </a:solidFill>
                <a:latin typeface="Comic Sans MS" pitchFamily="66" charset="0"/>
              </a:rPr>
              <a:t>3- conclusion</a:t>
            </a:r>
            <a:endParaRPr lang="en-US" dirty="0">
              <a:solidFill>
                <a:srgbClr val="FF0000"/>
              </a:solidFill>
              <a:latin typeface="Comic Sans MS" pitchFamily="66" charset="0"/>
            </a:endParaRPr>
          </a:p>
        </p:txBody>
      </p:sp>
      <p:sp>
        <p:nvSpPr>
          <p:cNvPr id="3" name="Content Placeholder 2"/>
          <p:cNvSpPr>
            <a:spLocks noGrp="1"/>
          </p:cNvSpPr>
          <p:nvPr>
            <p:ph idx="1"/>
          </p:nvPr>
        </p:nvSpPr>
        <p:spPr>
          <a:xfrm>
            <a:off x="457200" y="1524000"/>
            <a:ext cx="8229600" cy="5059363"/>
          </a:xfrm>
        </p:spPr>
        <p:txBody>
          <a:bodyPr/>
          <a:lstStyle/>
          <a:p>
            <a:pPr marL="0" indent="0">
              <a:buNone/>
            </a:pPr>
            <a:r>
              <a:rPr lang="en-US" sz="28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1721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4000" dirty="0" smtClean="0">
                <a:solidFill>
                  <a:srgbClr val="FF0000"/>
                </a:solidFill>
                <a:latin typeface="Comic Sans MS" pitchFamily="66" charset="0"/>
              </a:rPr>
              <a:t>3- conclusion</a:t>
            </a:r>
            <a:endParaRPr lang="en-US" sz="4000" dirty="0">
              <a:solidFill>
                <a:srgbClr val="FF0000"/>
              </a:solidFill>
              <a:latin typeface="Comic Sans MS" pitchFamily="66" charset="0"/>
            </a:endParaRPr>
          </a:p>
        </p:txBody>
      </p:sp>
      <p:sp>
        <p:nvSpPr>
          <p:cNvPr id="3" name="Content Placeholder 2"/>
          <p:cNvSpPr>
            <a:spLocks noGrp="1"/>
          </p:cNvSpPr>
          <p:nvPr>
            <p:ph idx="1"/>
          </p:nvPr>
        </p:nvSpPr>
        <p:spPr>
          <a:xfrm>
            <a:off x="457200" y="1524000"/>
            <a:ext cx="8229600" cy="5059363"/>
          </a:xfrm>
        </p:spPr>
        <p:txBody>
          <a:bodyPr/>
          <a:lstStyle/>
          <a:p>
            <a:pPr marL="0" indent="0">
              <a:buNone/>
            </a:pPr>
            <a:r>
              <a:rPr lang="en-US" sz="2800" dirty="0" smtClean="0">
                <a:latin typeface="Comic Sans MS" pitchFamily="66" charset="0"/>
                <a:cs typeface="Times New Roman" pitchFamily="18" charset="0"/>
              </a:rPr>
              <a:t>In the conclusion, you can:</a:t>
            </a:r>
          </a:p>
          <a:p>
            <a:pPr marL="0" indent="0">
              <a:buNone/>
            </a:pPr>
            <a:endParaRPr lang="en-US" sz="2800" dirty="0" smtClean="0">
              <a:latin typeface="Comic Sans MS" pitchFamily="66" charset="0"/>
              <a:cs typeface="Times New Roman" pitchFamily="18" charset="0"/>
            </a:endParaRPr>
          </a:p>
          <a:p>
            <a:pPr>
              <a:lnSpc>
                <a:spcPct val="150000"/>
              </a:lnSpc>
            </a:pPr>
            <a:r>
              <a:rPr lang="en-US" sz="2800" dirty="0">
                <a:latin typeface="Times New Roman" pitchFamily="18" charset="0"/>
                <a:cs typeface="Times New Roman" pitchFamily="18" charset="0"/>
              </a:rPr>
              <a:t>Restate the thesis statement.</a:t>
            </a:r>
          </a:p>
          <a:p>
            <a:pPr>
              <a:lnSpc>
                <a:spcPct val="150000"/>
              </a:lnSpc>
            </a:pPr>
            <a:r>
              <a:rPr lang="en-US" sz="2800" dirty="0" smtClean="0">
                <a:latin typeface="Times New Roman" pitchFamily="18" charset="0"/>
                <a:cs typeface="Times New Roman" pitchFamily="18" charset="0"/>
              </a:rPr>
              <a:t>Summarize </a:t>
            </a:r>
            <a:r>
              <a:rPr lang="en-US" sz="2800" dirty="0" smtClean="0">
                <a:latin typeface="Times New Roman" pitchFamily="18" charset="0"/>
                <a:cs typeface="Times New Roman" pitchFamily="18" charset="0"/>
              </a:rPr>
              <a:t>the main points.</a:t>
            </a:r>
          </a:p>
          <a:p>
            <a:pPr>
              <a:lnSpc>
                <a:spcPct val="150000"/>
              </a:lnSpc>
            </a:pPr>
            <a:r>
              <a:rPr lang="en-US" sz="2800" dirty="0" smtClean="0">
                <a:latin typeface="Times New Roman" pitchFamily="18" charset="0"/>
                <a:cs typeface="Times New Roman" pitchFamily="18" charset="0"/>
              </a:rPr>
              <a:t>Give </a:t>
            </a:r>
            <a:r>
              <a:rPr lang="en-US" sz="2800" dirty="0" smtClean="0">
                <a:latin typeface="Times New Roman" pitchFamily="18" charset="0"/>
                <a:cs typeface="Times New Roman" pitchFamily="18" charset="0"/>
              </a:rPr>
              <a:t>final comment to let the reader think.</a:t>
            </a:r>
          </a:p>
          <a:p>
            <a:endParaRPr lang="en-US" dirty="0"/>
          </a:p>
        </p:txBody>
      </p:sp>
    </p:spTree>
    <p:extLst>
      <p:ext uri="{BB962C8B-B14F-4D97-AF65-F5344CB8AC3E}">
        <p14:creationId xmlns:p14="http://schemas.microsoft.com/office/powerpoint/2010/main" val="188714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1- Introduction</a:t>
            </a:r>
            <a:endParaRPr lang="en-US" b="1" dirty="0">
              <a:solidFill>
                <a:srgbClr val="FF0000"/>
              </a:solidFill>
            </a:endParaRPr>
          </a:p>
        </p:txBody>
      </p:sp>
      <p:sp>
        <p:nvSpPr>
          <p:cNvPr id="3" name="Content Placeholder 2"/>
          <p:cNvSpPr>
            <a:spLocks noGrp="1"/>
          </p:cNvSpPr>
          <p:nvPr>
            <p:ph idx="1"/>
          </p:nvPr>
        </p:nvSpPr>
        <p:spPr>
          <a:xfrm>
            <a:off x="304800" y="1600200"/>
            <a:ext cx="8382000" cy="4525963"/>
          </a:xfrm>
        </p:spPr>
        <p:txBody>
          <a:bodyPr/>
          <a:lstStyle/>
          <a:p>
            <a:pPr marL="0" indent="0">
              <a:buNone/>
            </a:pPr>
            <a:r>
              <a:rPr lang="en-US" dirty="0" smtClean="0"/>
              <a:t>The introduction consists of</a:t>
            </a:r>
          </a:p>
          <a:p>
            <a:pPr marL="0" indent="0">
              <a:buNone/>
            </a:pPr>
            <a:r>
              <a:rPr lang="en-US" dirty="0" smtClean="0">
                <a:solidFill>
                  <a:srgbClr val="FF0000"/>
                </a:solidFill>
              </a:rPr>
              <a:t>1- hook</a:t>
            </a:r>
          </a:p>
          <a:p>
            <a:pPr marL="0" indent="0">
              <a:buNone/>
            </a:pPr>
            <a:r>
              <a:rPr lang="en-US" dirty="0" smtClean="0">
                <a:solidFill>
                  <a:srgbClr val="FF0000"/>
                </a:solidFill>
              </a:rPr>
              <a:t>2- general statements</a:t>
            </a:r>
          </a:p>
          <a:p>
            <a:pPr marL="0" indent="0">
              <a:buNone/>
            </a:pPr>
            <a:r>
              <a:rPr lang="en-US" u="sng" smtClean="0"/>
              <a:t>(background </a:t>
            </a:r>
            <a:r>
              <a:rPr lang="en-US" u="sng" dirty="0" smtClean="0"/>
              <a:t>information)</a:t>
            </a:r>
          </a:p>
          <a:p>
            <a:pPr marL="0" indent="0">
              <a:buNone/>
            </a:pPr>
            <a:endParaRPr lang="en-US" u="sng" dirty="0"/>
          </a:p>
          <a:p>
            <a:pPr marL="0" indent="0">
              <a:buNone/>
            </a:pPr>
            <a:r>
              <a:rPr lang="en-US" dirty="0">
                <a:solidFill>
                  <a:srgbClr val="FF0000"/>
                </a:solidFill>
              </a:rPr>
              <a:t>3</a:t>
            </a:r>
            <a:r>
              <a:rPr lang="en-US" dirty="0" smtClean="0">
                <a:solidFill>
                  <a:srgbClr val="FF0000"/>
                </a:solidFill>
              </a:rPr>
              <a:t>- THESIS STATEMENT</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3723409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latin typeface="Comic Sans MS" pitchFamily="66" charset="0"/>
              </a:rPr>
              <a:t>Some concluding linking words</a:t>
            </a:r>
            <a:endParaRPr lang="en-US" sz="3600" dirty="0">
              <a:solidFill>
                <a:srgbClr val="FF0000"/>
              </a:solidFill>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21971"/>
            <a:ext cx="6477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27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FF0000"/>
                </a:solidFill>
                <a:latin typeface="Comic Sans MS" pitchFamily="66" charset="0"/>
              </a:rPr>
              <a:t>Example 1</a:t>
            </a:r>
            <a:endParaRPr lang="en-US" sz="3200" b="1" u="sng" dirty="0">
              <a:solidFill>
                <a:srgbClr val="FF0000"/>
              </a:solidFill>
              <a:latin typeface="Comic Sans MS" pitchFamily="66" charset="0"/>
            </a:endParaRPr>
          </a:p>
        </p:txBody>
      </p:sp>
      <p:sp>
        <p:nvSpPr>
          <p:cNvPr id="3" name="Content Placeholder 2"/>
          <p:cNvSpPr>
            <a:spLocks noGrp="1"/>
          </p:cNvSpPr>
          <p:nvPr>
            <p:ph idx="1"/>
          </p:nvPr>
        </p:nvSpPr>
        <p:spPr/>
        <p:txBody>
          <a:bodyPr/>
          <a:lstStyle/>
          <a:p>
            <a:r>
              <a:rPr lang="en-US" dirty="0" smtClean="0"/>
              <a:t>Topic:</a:t>
            </a:r>
          </a:p>
          <a:p>
            <a:endParaRPr lang="en-US" dirty="0"/>
          </a:p>
        </p:txBody>
      </p:sp>
      <p:sp>
        <p:nvSpPr>
          <p:cNvPr id="4" name="Rectangle 3"/>
          <p:cNvSpPr/>
          <p:nvPr/>
        </p:nvSpPr>
        <p:spPr>
          <a:xfrm>
            <a:off x="762000" y="2690336"/>
            <a:ext cx="7162800" cy="2554545"/>
          </a:xfrm>
          <a:prstGeom prst="rect">
            <a:avLst/>
          </a:prstGeom>
        </p:spPr>
        <p:txBody>
          <a:bodyPr wrap="square">
            <a:spAutoFit/>
          </a:bodyPr>
          <a:lstStyle/>
          <a:p>
            <a:r>
              <a:rPr lang="en-US" sz="3200" dirty="0">
                <a:latin typeface="Times New Roman" pitchFamily="18" charset="0"/>
                <a:cs typeface="Times New Roman" pitchFamily="18" charset="0"/>
              </a:rPr>
              <a:t>There are many forms of the transport, for example plane, cars, bus and train.</a:t>
            </a: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What are the advantages and disadvantages of travelling by train?</a:t>
            </a:r>
          </a:p>
        </p:txBody>
      </p:sp>
    </p:spTree>
    <p:extLst>
      <p:ext uri="{BB962C8B-B14F-4D97-AF65-F5344CB8AC3E}">
        <p14:creationId xmlns:p14="http://schemas.microsoft.com/office/powerpoint/2010/main" val="726743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76400"/>
            <a:ext cx="8610600" cy="4525963"/>
          </a:xfrm>
        </p:spPr>
        <p:txBody>
          <a:bodyPr/>
          <a:lstStyle/>
          <a:p>
            <a:pPr marL="0" indent="0" algn="just">
              <a:buNone/>
            </a:pPr>
            <a:r>
              <a:rPr lang="en-US" dirty="0" smtClean="0"/>
              <a:t>    </a:t>
            </a:r>
            <a:r>
              <a:rPr lang="en-US" dirty="0" smtClean="0">
                <a:solidFill>
                  <a:srgbClr val="FF0000"/>
                </a:solidFill>
                <a:latin typeface="Times New Roman" pitchFamily="18" charset="0"/>
                <a:cs typeface="Times New Roman" pitchFamily="18" charset="0"/>
              </a:rPr>
              <a:t>In summary</a:t>
            </a:r>
            <a:r>
              <a:rPr lang="en-US" dirty="0">
                <a:solidFill>
                  <a:srgbClr val="FF0000"/>
                </a:solidFill>
                <a:latin typeface="Times New Roman" pitchFamily="18" charset="0"/>
                <a:cs typeface="Times New Roman" pitchFamily="18" charset="0"/>
              </a:rPr>
              <a:t>, </a:t>
            </a:r>
            <a:r>
              <a:rPr lang="en-US" dirty="0">
                <a:solidFill>
                  <a:schemeClr val="accent4"/>
                </a:solidFill>
                <a:latin typeface="Times New Roman" pitchFamily="18" charset="0"/>
                <a:cs typeface="Times New Roman" pitchFamily="18" charset="0"/>
              </a:rPr>
              <a:t>although travelling by train is </a:t>
            </a:r>
            <a:r>
              <a:rPr lang="en-US" dirty="0" smtClean="0">
                <a:solidFill>
                  <a:schemeClr val="accent4"/>
                </a:solidFill>
                <a:latin typeface="Times New Roman" pitchFamily="18" charset="0"/>
                <a:cs typeface="Times New Roman" pitchFamily="18" charset="0"/>
              </a:rPr>
              <a:t>a </a:t>
            </a:r>
            <a:r>
              <a:rPr lang="en-US" dirty="0">
                <a:solidFill>
                  <a:schemeClr val="accent4"/>
                </a:solidFill>
                <a:latin typeface="Times New Roman" pitchFamily="18" charset="0"/>
                <a:cs typeface="Times New Roman" pitchFamily="18" charset="0"/>
              </a:rPr>
              <a:t>useful means of transport, it has some disadvantages. </a:t>
            </a:r>
            <a:r>
              <a:rPr lang="en-US" dirty="0">
                <a:solidFill>
                  <a:schemeClr val="accent2"/>
                </a:solidFill>
                <a:latin typeface="Times New Roman" pitchFamily="18" charset="0"/>
                <a:cs typeface="Times New Roman" pitchFamily="18" charset="0"/>
              </a:rPr>
              <a:t>A lot of people prefer to travel by train as they can sit and spend the time they want. On the other hand, others think that they cannot afford travelling by trains as it costs a lot of money. </a:t>
            </a:r>
            <a:r>
              <a:rPr lang="en-US" dirty="0">
                <a:solidFill>
                  <a:srgbClr val="00B050"/>
                </a:solidFill>
                <a:latin typeface="Times New Roman" pitchFamily="18" charset="0"/>
                <a:cs typeface="Times New Roman" pitchFamily="18" charset="0"/>
              </a:rPr>
              <a:t>In the future, it is likely to have better train </a:t>
            </a:r>
            <a:r>
              <a:rPr lang="en-US" dirty="0" smtClean="0">
                <a:solidFill>
                  <a:srgbClr val="00B050"/>
                </a:solidFill>
                <a:latin typeface="Times New Roman" pitchFamily="18" charset="0"/>
                <a:cs typeface="Times New Roman" pitchFamily="18" charset="0"/>
              </a:rPr>
              <a:t>services.</a:t>
            </a:r>
            <a:endParaRPr lang="en-US"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31658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dirty="0" smtClean="0">
                <a:solidFill>
                  <a:srgbClr val="00B050"/>
                </a:solidFill>
                <a:latin typeface="Comic Sans MS" pitchFamily="66" charset="0"/>
              </a:rPr>
              <a:t>To give final comment</a:t>
            </a:r>
            <a:endParaRPr lang="en-US" sz="3200" u="sng" dirty="0">
              <a:solidFill>
                <a:srgbClr val="00B050"/>
              </a:solidFill>
              <a:latin typeface="Comic Sans MS" pitchFamily="66" charset="0"/>
            </a:endParaRPr>
          </a:p>
        </p:txBody>
      </p:sp>
      <p:sp>
        <p:nvSpPr>
          <p:cNvPr id="3" name="Content Placeholder 2"/>
          <p:cNvSpPr>
            <a:spLocks noGrp="1"/>
          </p:cNvSpPr>
          <p:nvPr>
            <p:ph idx="1"/>
          </p:nvPr>
        </p:nvSpPr>
        <p:spPr>
          <a:xfrm>
            <a:off x="457200" y="914400"/>
            <a:ext cx="8229600" cy="5211763"/>
          </a:xfrm>
        </p:spPr>
        <p:txBody>
          <a:bodyPr/>
          <a:lstStyle/>
          <a:p>
            <a:r>
              <a:rPr lang="en-US" dirty="0" smtClean="0">
                <a:latin typeface="Times New Roman" pitchFamily="18" charset="0"/>
                <a:cs typeface="Times New Roman" pitchFamily="18" charset="0"/>
              </a:rPr>
              <a:t>In my opinion, I think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 believe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 feel …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 think people should …</a:t>
            </a:r>
          </a:p>
          <a:p>
            <a:r>
              <a:rPr lang="en-US" dirty="0" smtClean="0">
                <a:latin typeface="Times New Roman" pitchFamily="18" charset="0"/>
                <a:cs typeface="Times New Roman" pitchFamily="18" charset="0"/>
              </a:rPr>
              <a:t>People should …</a:t>
            </a:r>
          </a:p>
          <a:p>
            <a:r>
              <a:rPr lang="en-US" dirty="0" smtClean="0">
                <a:latin typeface="Times New Roman" pitchFamily="18" charset="0"/>
                <a:cs typeface="Times New Roman" pitchFamily="18" charset="0"/>
              </a:rPr>
              <a:t>In the future, It is likely that …</a:t>
            </a:r>
          </a:p>
          <a:p>
            <a:endParaRPr lang="en-US" dirty="0"/>
          </a:p>
        </p:txBody>
      </p:sp>
    </p:spTree>
    <p:extLst>
      <p:ext uri="{BB962C8B-B14F-4D97-AF65-F5344CB8AC3E}">
        <p14:creationId xmlns:p14="http://schemas.microsoft.com/office/powerpoint/2010/main" val="3496868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u="sng" dirty="0" smtClean="0">
                <a:solidFill>
                  <a:srgbClr val="FF0000"/>
                </a:solidFill>
                <a:latin typeface="Comic Sans MS" pitchFamily="66" charset="0"/>
              </a:rPr>
              <a:t>Example 2</a:t>
            </a:r>
            <a:endParaRPr lang="en-US" sz="3200" u="sng" dirty="0">
              <a:solidFill>
                <a:srgbClr val="FF0000"/>
              </a:solidFill>
              <a:latin typeface="Comic Sans MS" pitchFamily="66" charset="0"/>
            </a:endParaRPr>
          </a:p>
        </p:txBody>
      </p:sp>
      <p:sp>
        <p:nvSpPr>
          <p:cNvPr id="3" name="Content Placeholder 2"/>
          <p:cNvSpPr>
            <a:spLocks noGrp="1"/>
          </p:cNvSpPr>
          <p:nvPr>
            <p:ph idx="1"/>
          </p:nvPr>
        </p:nvSpPr>
        <p:spPr>
          <a:xfrm>
            <a:off x="457200" y="1066800"/>
            <a:ext cx="8229600" cy="5410200"/>
          </a:xfrm>
        </p:spPr>
        <p:txBody>
          <a:bodyPr/>
          <a:lstStyle/>
          <a:p>
            <a:pPr marL="0" indent="0">
              <a:buNone/>
            </a:pPr>
            <a:endParaRPr lang="en-US" dirty="0"/>
          </a:p>
        </p:txBody>
      </p:sp>
    </p:spTree>
    <p:extLst>
      <p:ext uri="{BB962C8B-B14F-4D97-AF65-F5344CB8AC3E}">
        <p14:creationId xmlns:p14="http://schemas.microsoft.com/office/powerpoint/2010/main" val="1463394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3668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417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a:t>
            </a:r>
            <a:endParaRPr lang="en-US" dirty="0">
              <a:solidFill>
                <a:srgbClr val="FF0000"/>
              </a:solidFill>
            </a:endParaRPr>
          </a:p>
        </p:txBody>
      </p:sp>
      <p:sp>
        <p:nvSpPr>
          <p:cNvPr id="3" name="Content Placeholder 2"/>
          <p:cNvSpPr>
            <a:spLocks noGrp="1"/>
          </p:cNvSpPr>
          <p:nvPr>
            <p:ph idx="1"/>
          </p:nvPr>
        </p:nvSpPr>
        <p:spPr>
          <a:xfrm>
            <a:off x="457200" y="1722437"/>
            <a:ext cx="8229600" cy="5135563"/>
          </a:xfrm>
        </p:spPr>
        <p:txBody>
          <a:bodyPr/>
          <a:lstStyle/>
          <a:p>
            <a:pPr marL="0" indent="0" algn="just">
              <a:buNone/>
            </a:pPr>
            <a:endParaRPr lang="en-US" dirty="0" smtClean="0"/>
          </a:p>
          <a:p>
            <a:pPr marL="0" indent="0" algn="just">
              <a:buNone/>
            </a:pPr>
            <a:r>
              <a:rPr lang="en-US" dirty="0"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In conclusion, </a:t>
            </a:r>
            <a:r>
              <a:rPr lang="en-US" dirty="0" smtClean="0">
                <a:latin typeface="Times New Roman" pitchFamily="18" charset="0"/>
                <a:cs typeface="Times New Roman" pitchFamily="18" charset="0"/>
              </a:rPr>
              <a:t>I prefer travelling by train rather than other forms of transport. </a:t>
            </a:r>
            <a:r>
              <a:rPr lang="en-US" b="1" dirty="0" smtClean="0">
                <a:solidFill>
                  <a:srgbClr val="C00000"/>
                </a:solidFill>
                <a:latin typeface="Times New Roman" pitchFamily="18" charset="0"/>
                <a:cs typeface="Times New Roman" pitchFamily="18" charset="0"/>
              </a:rPr>
              <a:t>In my opinion,</a:t>
            </a:r>
            <a:r>
              <a:rPr lang="en-US" dirty="0" smtClean="0">
                <a:latin typeface="Times New Roman" pitchFamily="18" charset="0"/>
                <a:cs typeface="Times New Roman" pitchFamily="18" charset="0"/>
              </a:rPr>
              <a:t> I feel more relaxed when I reach my destination by train.</a:t>
            </a:r>
          </a:p>
        </p:txBody>
      </p:sp>
    </p:spTree>
    <p:extLst>
      <p:ext uri="{BB962C8B-B14F-4D97-AF65-F5344CB8AC3E}">
        <p14:creationId xmlns:p14="http://schemas.microsoft.com/office/powerpoint/2010/main" val="35718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2</a:t>
            </a:r>
            <a:endParaRPr lang="en-US" dirty="0">
              <a:solidFill>
                <a:srgbClr val="FF0000"/>
              </a:solidFill>
            </a:endParaRPr>
          </a:p>
        </p:txBody>
      </p:sp>
      <p:sp>
        <p:nvSpPr>
          <p:cNvPr id="3" name="Content Placeholder 2"/>
          <p:cNvSpPr>
            <a:spLocks noGrp="1"/>
          </p:cNvSpPr>
          <p:nvPr>
            <p:ph idx="1"/>
          </p:nvPr>
        </p:nvSpPr>
        <p:spPr>
          <a:xfrm>
            <a:off x="457200" y="1905000"/>
            <a:ext cx="8229600" cy="4525963"/>
          </a:xfrm>
        </p:spPr>
        <p:txBody>
          <a:bodyPr/>
          <a:lstStyle/>
          <a:p>
            <a:pPr marL="0" indent="0" algn="just">
              <a:buNone/>
            </a:pPr>
            <a:r>
              <a:rPr lang="en-US" b="1" dirty="0" smtClean="0">
                <a:solidFill>
                  <a:srgbClr val="C00000"/>
                </a:solidFill>
              </a:rPr>
              <a:t>    </a:t>
            </a:r>
            <a:r>
              <a:rPr lang="en-US" b="1" dirty="0" smtClean="0">
                <a:solidFill>
                  <a:srgbClr val="C00000"/>
                </a:solidFill>
                <a:latin typeface="Times New Roman" pitchFamily="18" charset="0"/>
                <a:cs typeface="Times New Roman" pitchFamily="18" charset="0"/>
              </a:rPr>
              <a:t>In summary, </a:t>
            </a:r>
            <a:r>
              <a:rPr lang="en-US" dirty="0" smtClean="0">
                <a:latin typeface="Times New Roman" pitchFamily="18" charset="0"/>
                <a:cs typeface="Times New Roman" pitchFamily="18" charset="0"/>
              </a:rPr>
              <a:t>nowadays more and more people are choosing to travel by train rather than other forms of transport. </a:t>
            </a:r>
            <a:r>
              <a:rPr lang="en-US" b="1" dirty="0" smtClean="0">
                <a:solidFill>
                  <a:srgbClr val="C00000"/>
                </a:solidFill>
                <a:latin typeface="Times New Roman" pitchFamily="18" charset="0"/>
                <a:cs typeface="Times New Roman" pitchFamily="18" charset="0"/>
              </a:rPr>
              <a:t>In the future, It is likely that </a:t>
            </a:r>
            <a:r>
              <a:rPr lang="en-US" dirty="0" smtClean="0">
                <a:latin typeface="Times New Roman" pitchFamily="18" charset="0"/>
                <a:cs typeface="Times New Roman" pitchFamily="18" charset="0"/>
              </a:rPr>
              <a:t>government will develop new train network to meet this need.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81810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b="1" dirty="0" smtClean="0">
                <a:solidFill>
                  <a:srgbClr val="C00000"/>
                </a:solidFill>
                <a:latin typeface="Times New Roman" pitchFamily="18" charset="0"/>
                <a:cs typeface="Times New Roman" pitchFamily="18" charset="0"/>
              </a:rPr>
              <a:t>To sum up, I believe that </a:t>
            </a:r>
            <a:r>
              <a:rPr lang="en-US" dirty="0" smtClean="0">
                <a:latin typeface="Times New Roman" pitchFamily="18" charset="0"/>
                <a:cs typeface="Times New Roman" pitchFamily="18" charset="0"/>
              </a:rPr>
              <a:t>people should travel by train rather than other forms of transport. This is because you can relax and easily meet new people on the train.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8445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24543"/>
            <a:ext cx="8458200" cy="6400800"/>
          </a:xfrm>
        </p:spPr>
        <p:txBody>
          <a:bodyPr/>
          <a:lstStyle/>
          <a:p>
            <a:pPr marL="0" indent="0">
              <a:buNone/>
            </a:pPr>
            <a:endParaRPr lang="en-US" dirty="0" smtClean="0">
              <a:solidFill>
                <a:srgbClr val="00B050"/>
              </a:solidFill>
              <a:latin typeface="Times New Roman" pitchFamily="18" charset="0"/>
              <a:cs typeface="Times New Roman" pitchFamily="18" charset="0"/>
            </a:endParaRPr>
          </a:p>
          <a:p>
            <a:pPr marL="0" indent="0">
              <a:buNone/>
            </a:pPr>
            <a:endParaRPr lang="en-US" dirty="0">
              <a:solidFill>
                <a:srgbClr val="00B050"/>
              </a:solidFill>
              <a:latin typeface="Times New Roman" pitchFamily="18" charset="0"/>
              <a:cs typeface="Times New Roman" pitchFamily="18" charset="0"/>
            </a:endParaRPr>
          </a:p>
          <a:p>
            <a:pPr marL="0" indent="0">
              <a:buNone/>
            </a:pPr>
            <a:r>
              <a:rPr lang="en-US" dirty="0" smtClean="0">
                <a:solidFill>
                  <a:srgbClr val="00B050"/>
                </a:solidFill>
                <a:latin typeface="Times New Roman" pitchFamily="18" charset="0"/>
                <a:cs typeface="Times New Roman" pitchFamily="18" charset="0"/>
              </a:rPr>
              <a:t>1- What should we write in the thesis statement?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It includes the </a:t>
            </a:r>
            <a:r>
              <a:rPr lang="en-US" dirty="0" smtClean="0">
                <a:solidFill>
                  <a:srgbClr val="FF0000"/>
                </a:solidFill>
                <a:latin typeface="Times New Roman" pitchFamily="18" charset="0"/>
                <a:cs typeface="Times New Roman" pitchFamily="18" charset="0"/>
              </a:rPr>
              <a:t>focus of the essay</a:t>
            </a:r>
          </a:p>
          <a:p>
            <a:r>
              <a:rPr lang="en-US" dirty="0" smtClean="0">
                <a:latin typeface="Times New Roman" pitchFamily="18" charset="0"/>
                <a:cs typeface="Times New Roman" pitchFamily="18" charset="0"/>
              </a:rPr>
              <a:t>You </a:t>
            </a:r>
            <a:r>
              <a:rPr lang="en-US" dirty="0" smtClean="0">
                <a:solidFill>
                  <a:srgbClr val="FF0000"/>
                </a:solidFill>
                <a:latin typeface="Times New Roman" pitchFamily="18" charset="0"/>
                <a:cs typeface="Times New Roman" pitchFamily="18" charset="0"/>
              </a:rPr>
              <a:t>answer the essay question </a:t>
            </a:r>
            <a:r>
              <a:rPr lang="en-US" dirty="0" smtClean="0">
                <a:latin typeface="Times New Roman" pitchFamily="18" charset="0"/>
                <a:cs typeface="Times New Roman" pitchFamily="18" charset="0"/>
              </a:rPr>
              <a:t>in this sentence.</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02908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marL="0" indent="0" algn="ctr">
              <a:buNone/>
            </a:pPr>
            <a:endParaRPr lang="en-US" sz="4400" dirty="0" smtClean="0">
              <a:solidFill>
                <a:srgbClr val="FF0000"/>
              </a:solidFill>
              <a:latin typeface="Comic Sans MS" pitchFamily="66" charset="0"/>
            </a:endParaRPr>
          </a:p>
          <a:p>
            <a:pPr marL="0" indent="0" algn="ctr">
              <a:buNone/>
            </a:pPr>
            <a:r>
              <a:rPr lang="en-US" sz="4400" dirty="0" smtClean="0">
                <a:solidFill>
                  <a:srgbClr val="FF0000"/>
                </a:solidFill>
                <a:latin typeface="Comic Sans MS" pitchFamily="66" charset="0"/>
              </a:rPr>
              <a:t>Wish you all the best</a:t>
            </a:r>
            <a:endParaRPr lang="en-US" sz="4400" dirty="0">
              <a:solidFill>
                <a:srgbClr val="FF0000"/>
              </a:solidFill>
              <a:latin typeface="Comic Sans MS" pitchFamily="66" charset="0"/>
            </a:endParaRPr>
          </a:p>
        </p:txBody>
      </p:sp>
    </p:spTree>
    <p:extLst>
      <p:ext uri="{BB962C8B-B14F-4D97-AF65-F5344CB8AC3E}">
        <p14:creationId xmlns:p14="http://schemas.microsoft.com/office/powerpoint/2010/main" val="292384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 Body paragraphs</a:t>
            </a:r>
            <a:endParaRPr lang="en-US" b="1" dirty="0">
              <a:solidFill>
                <a:srgbClr val="FF0000"/>
              </a:solidFill>
            </a:endParaRPr>
          </a:p>
        </p:txBody>
      </p:sp>
      <p:sp>
        <p:nvSpPr>
          <p:cNvPr id="3" name="Content Placeholder 2"/>
          <p:cNvSpPr>
            <a:spLocks noGrp="1"/>
          </p:cNvSpPr>
          <p:nvPr>
            <p:ph idx="1"/>
          </p:nvPr>
        </p:nvSpPr>
        <p:spPr>
          <a:xfrm>
            <a:off x="457200" y="1752600"/>
            <a:ext cx="8229600" cy="4525963"/>
          </a:xfrm>
        </p:spPr>
        <p:txBody>
          <a:bodyPr>
            <a:normAutofit/>
          </a:bodyPr>
          <a:lstStyle/>
          <a:p>
            <a:r>
              <a:rPr lang="en-US" dirty="0" smtClean="0">
                <a:latin typeface="Times New Roman" pitchFamily="18" charset="0"/>
                <a:cs typeface="Times New Roman" pitchFamily="18" charset="0"/>
              </a:rPr>
              <a:t>The body paragraphs is about paragraphs.</a:t>
            </a:r>
          </a:p>
          <a:p>
            <a:r>
              <a:rPr lang="en-US" dirty="0" smtClean="0">
                <a:latin typeface="Times New Roman" pitchFamily="18" charset="0"/>
                <a:cs typeface="Times New Roman" pitchFamily="18" charset="0"/>
              </a:rPr>
              <a:t>It can be one paragraph, two or three paragraphs or more than that.</a:t>
            </a: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8461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8229600" cy="1143000"/>
          </a:xfrm>
        </p:spPr>
        <p:txBody>
          <a:bodyPr/>
          <a:lstStyle/>
          <a:p>
            <a:r>
              <a:rPr lang="en-US" dirty="0" smtClean="0">
                <a:solidFill>
                  <a:srgbClr val="FF0000"/>
                </a:solidFill>
                <a:latin typeface="Times New Roman" pitchFamily="18" charset="0"/>
                <a:cs typeface="Times New Roman" pitchFamily="18" charset="0"/>
              </a:rPr>
              <a:t>Each body paragraph consists of</a:t>
            </a:r>
            <a:r>
              <a:rPr lang="en-US" dirty="0" smtClean="0"/>
              <a:t>:</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0" indent="0">
              <a:buNone/>
            </a:pPr>
            <a:r>
              <a:rPr lang="en-US" dirty="0" smtClean="0">
                <a:solidFill>
                  <a:srgbClr val="00B050"/>
                </a:solidFill>
                <a:latin typeface="Times New Roman" pitchFamily="18" charset="0"/>
                <a:cs typeface="Times New Roman" pitchFamily="18" charset="0"/>
              </a:rPr>
              <a:t>1- topic sentence </a:t>
            </a:r>
          </a:p>
          <a:p>
            <a:pPr marL="0" indent="0">
              <a:buNone/>
            </a:pPr>
            <a:r>
              <a:rPr lang="en-US" dirty="0" smtClean="0">
                <a:latin typeface="Times New Roman" pitchFamily="18" charset="0"/>
                <a:cs typeface="Times New Roman" pitchFamily="18" charset="0"/>
              </a:rPr>
              <a:t>Here we should write the main idea, but in general.</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2- supporting sentences </a:t>
            </a:r>
          </a:p>
          <a:p>
            <a:pPr marL="0" indent="0">
              <a:buNone/>
            </a:pPr>
            <a:r>
              <a:rPr lang="en-US" dirty="0" smtClean="0">
                <a:latin typeface="Times New Roman" pitchFamily="18" charset="0"/>
                <a:cs typeface="Times New Roman" pitchFamily="18" charset="0"/>
              </a:rPr>
              <a:t>Here we write the points in details with some examples.</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3- concluding sentence</a:t>
            </a:r>
          </a:p>
        </p:txBody>
      </p:sp>
    </p:spTree>
    <p:extLst>
      <p:ext uri="{BB962C8B-B14F-4D97-AF65-F5344CB8AC3E}">
        <p14:creationId xmlns:p14="http://schemas.microsoft.com/office/powerpoint/2010/main" val="338873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000" dirty="0" smtClean="0">
                <a:solidFill>
                  <a:srgbClr val="FF0000"/>
                </a:solidFill>
                <a:latin typeface="Comic Sans MS" pitchFamily="66" charset="0"/>
              </a:rPr>
              <a:t>3- conclusion</a:t>
            </a:r>
            <a:endParaRPr lang="en-US" sz="4000" dirty="0">
              <a:solidFill>
                <a:srgbClr val="FF0000"/>
              </a:solidFill>
              <a:latin typeface="Comic Sans MS" pitchFamily="66" charset="0"/>
            </a:endParaRPr>
          </a:p>
        </p:txBody>
      </p:sp>
      <p:sp>
        <p:nvSpPr>
          <p:cNvPr id="3" name="Content Placeholder 2"/>
          <p:cNvSpPr>
            <a:spLocks noGrp="1"/>
          </p:cNvSpPr>
          <p:nvPr>
            <p:ph idx="1"/>
          </p:nvPr>
        </p:nvSpPr>
        <p:spPr>
          <a:xfrm>
            <a:off x="457200" y="1371600"/>
            <a:ext cx="8229600" cy="5059363"/>
          </a:xfrm>
        </p:spPr>
        <p:txBody>
          <a:bodyPr/>
          <a:lstStyle/>
          <a:p>
            <a:pPr marL="0" indent="0">
              <a:buNone/>
            </a:pPr>
            <a:r>
              <a:rPr lang="en-US" sz="2800" dirty="0" smtClean="0">
                <a:latin typeface="Comic Sans MS" pitchFamily="66" charset="0"/>
                <a:cs typeface="Times New Roman" pitchFamily="18" charset="0"/>
              </a:rPr>
              <a:t>In the conclusion, you can:</a:t>
            </a:r>
          </a:p>
          <a:p>
            <a:pPr>
              <a:lnSpc>
                <a:spcPct val="150000"/>
              </a:lnSpc>
            </a:pPr>
            <a:r>
              <a:rPr lang="en-US" sz="2800" dirty="0">
                <a:latin typeface="Times New Roman" pitchFamily="18" charset="0"/>
                <a:cs typeface="Times New Roman" pitchFamily="18" charset="0"/>
              </a:rPr>
              <a:t>Restate the thesis statement</a:t>
            </a:r>
            <a:r>
              <a:rPr lang="en-US" sz="2800" dirty="0" smtClean="0">
                <a:latin typeface="Times New Roman" pitchFamily="18" charset="0"/>
                <a:cs typeface="Times New Roman" pitchFamily="18" charset="0"/>
              </a:rPr>
              <a:t>.</a:t>
            </a:r>
          </a:p>
          <a:p>
            <a:pPr>
              <a:lnSpc>
                <a:spcPct val="150000"/>
              </a:lnSpc>
            </a:pPr>
            <a:r>
              <a:rPr lang="en-US" sz="2800" dirty="0" smtClean="0">
                <a:latin typeface="Times New Roman" pitchFamily="18" charset="0"/>
                <a:cs typeface="Times New Roman" pitchFamily="18" charset="0"/>
              </a:rPr>
              <a:t>Summarize the main points.</a:t>
            </a:r>
          </a:p>
          <a:p>
            <a:pPr>
              <a:lnSpc>
                <a:spcPct val="150000"/>
              </a:lnSpc>
            </a:pPr>
            <a:r>
              <a:rPr lang="en-US" sz="2800" dirty="0" smtClean="0">
                <a:latin typeface="Times New Roman" pitchFamily="18" charset="0"/>
                <a:cs typeface="Times New Roman" pitchFamily="18" charset="0"/>
              </a:rPr>
              <a:t>Give final thought to let the reader think.</a:t>
            </a:r>
          </a:p>
          <a:p>
            <a:endParaRPr lang="en-US" dirty="0"/>
          </a:p>
        </p:txBody>
      </p:sp>
    </p:spTree>
    <p:extLst>
      <p:ext uri="{BB962C8B-B14F-4D97-AF65-F5344CB8AC3E}">
        <p14:creationId xmlns:p14="http://schemas.microsoft.com/office/powerpoint/2010/main" val="421524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b="1" dirty="0">
                <a:solidFill>
                  <a:srgbClr val="FF0000"/>
                </a:solidFill>
              </a:rPr>
              <a:t>1- Introduction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578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1- Introduction</a:t>
            </a:r>
            <a:endParaRPr lang="en-US" b="1" dirty="0">
              <a:solidFill>
                <a:srgbClr val="FF0000"/>
              </a:solidFill>
            </a:endParaRPr>
          </a:p>
        </p:txBody>
      </p:sp>
      <p:sp>
        <p:nvSpPr>
          <p:cNvPr id="3" name="Content Placeholder 2"/>
          <p:cNvSpPr>
            <a:spLocks noGrp="1"/>
          </p:cNvSpPr>
          <p:nvPr>
            <p:ph idx="1"/>
          </p:nvPr>
        </p:nvSpPr>
        <p:spPr>
          <a:xfrm>
            <a:off x="304800" y="1600200"/>
            <a:ext cx="8382000" cy="4525963"/>
          </a:xfrm>
        </p:spPr>
        <p:txBody>
          <a:bodyPr/>
          <a:lstStyle/>
          <a:p>
            <a:pPr marL="0" indent="0">
              <a:buNone/>
            </a:pPr>
            <a:r>
              <a:rPr lang="en-US" dirty="0" smtClean="0"/>
              <a:t>The introduction consists of</a:t>
            </a:r>
          </a:p>
          <a:p>
            <a:pPr marL="0" indent="0">
              <a:buNone/>
            </a:pPr>
            <a:r>
              <a:rPr lang="en-US" dirty="0" smtClean="0"/>
              <a:t>1- </a:t>
            </a:r>
            <a:r>
              <a:rPr lang="en-US" dirty="0" smtClean="0">
                <a:solidFill>
                  <a:srgbClr val="FF0000"/>
                </a:solidFill>
              </a:rPr>
              <a:t>general statements</a:t>
            </a:r>
          </a:p>
          <a:p>
            <a:pPr marL="0" indent="0">
              <a:buNone/>
            </a:pPr>
            <a:r>
              <a:rPr lang="en-US" u="sng" dirty="0" smtClean="0"/>
              <a:t>(hook + background information)</a:t>
            </a:r>
          </a:p>
          <a:p>
            <a:pPr marL="0" indent="0">
              <a:buNone/>
            </a:pPr>
            <a:endParaRPr lang="en-US" u="sng" dirty="0"/>
          </a:p>
          <a:p>
            <a:pPr marL="0" indent="0">
              <a:buNone/>
            </a:pPr>
            <a:r>
              <a:rPr lang="en-US" dirty="0" smtClean="0">
                <a:solidFill>
                  <a:srgbClr val="FF0000"/>
                </a:solidFill>
              </a:rPr>
              <a:t>2- THESIS STATEMENT</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212314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14293</TotalTime>
  <Words>1334</Words>
  <Application>Microsoft Office PowerPoint</Application>
  <PresentationFormat>On-screen Show (4:3)</PresentationFormat>
  <Paragraphs>132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Essay writing</vt:lpstr>
      <vt:lpstr>What is an essay?</vt:lpstr>
      <vt:lpstr>1- Introduction</vt:lpstr>
      <vt:lpstr>PowerPoint Presentation</vt:lpstr>
      <vt:lpstr>2- Body paragraphs</vt:lpstr>
      <vt:lpstr>Each body paragraph consists of:</vt:lpstr>
      <vt:lpstr>3- conclusion</vt:lpstr>
      <vt:lpstr>1- Introduction</vt:lpstr>
      <vt:lpstr>1- Introduction</vt:lpstr>
      <vt:lpstr>Example of introduction</vt:lpstr>
      <vt:lpstr> Example 1 Essay question</vt:lpstr>
      <vt:lpstr>PowerPoint Presentation</vt:lpstr>
      <vt:lpstr>PowerPoint Presentation</vt:lpstr>
      <vt:lpstr>Example 2</vt:lpstr>
      <vt:lpstr>Example 3</vt:lpstr>
      <vt:lpstr>PowerPoint Presentation</vt:lpstr>
      <vt:lpstr>PowerPoint Presentation</vt:lpstr>
      <vt:lpstr>Linking words</vt:lpstr>
      <vt:lpstr>PowerPoint Presentation</vt:lpstr>
      <vt:lpstr>PowerPoint Presentation</vt:lpstr>
      <vt:lpstr>PowerPoint Presentation</vt:lpstr>
      <vt:lpstr>Essay topic</vt:lpstr>
      <vt:lpstr>Writing body paragraphs</vt:lpstr>
      <vt:lpstr>PowerPoint Presentation</vt:lpstr>
      <vt:lpstr>Writing body paragraphs</vt:lpstr>
      <vt:lpstr>Writing body paragraphs</vt:lpstr>
      <vt:lpstr>PowerPoint Presentation</vt:lpstr>
      <vt:lpstr>3- conclusion</vt:lpstr>
      <vt:lpstr>3- conclusion</vt:lpstr>
      <vt:lpstr>Some concluding linking words</vt:lpstr>
      <vt:lpstr>Example 1</vt:lpstr>
      <vt:lpstr>PowerPoint Presentation</vt:lpstr>
      <vt:lpstr>To give final comment</vt:lpstr>
      <vt:lpstr>Example 2</vt:lpstr>
      <vt:lpstr>PowerPoint Presentation</vt:lpstr>
      <vt:lpstr>PowerPoint Presentation</vt:lpstr>
      <vt:lpstr>1</vt:lpstr>
      <vt:lpstr>2</vt:lpstr>
      <vt:lpstr>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writing</dc:title>
  <dc:creator>Khadija Ali Al Ajmi</dc:creator>
  <cp:lastModifiedBy>Khadija Ali Al Ajmi</cp:lastModifiedBy>
  <cp:revision>84</cp:revision>
  <dcterms:created xsi:type="dcterms:W3CDTF">2017-04-02T09:06:50Z</dcterms:created>
  <dcterms:modified xsi:type="dcterms:W3CDTF">2018-09-26T08:18:57Z</dcterms:modified>
</cp:coreProperties>
</file>