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3"/>
  </p:notesMasterIdLst>
  <p:sldIdLst>
    <p:sldId id="262" r:id="rId2"/>
    <p:sldId id="261" r:id="rId3"/>
    <p:sldId id="256" r:id="rId4"/>
    <p:sldId id="264" r:id="rId5"/>
    <p:sldId id="273" r:id="rId6"/>
    <p:sldId id="257" r:id="rId7"/>
    <p:sldId id="258" r:id="rId8"/>
    <p:sldId id="272" r:id="rId9"/>
    <p:sldId id="274" r:id="rId10"/>
    <p:sldId id="263" r:id="rId11"/>
    <p:sldId id="26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935" autoAdjust="0"/>
    <p:restoredTop sz="88696" autoAdjust="0"/>
  </p:normalViewPr>
  <p:slideViewPr>
    <p:cSldViewPr snapToGrid="0">
      <p:cViewPr varScale="1">
        <p:scale>
          <a:sx n="81" d="100"/>
          <a:sy n="81" d="100"/>
        </p:scale>
        <p:origin x="-852" y="-84"/>
      </p:cViewPr>
      <p:guideLst>
        <p:guide orient="horz" pos="2160"/>
        <p:guide pos="3840"/>
      </p:guideLst>
    </p:cSldViewPr>
  </p:slideViewPr>
  <p:outlineViewPr>
    <p:cViewPr>
      <p:scale>
        <a:sx n="33" d="100"/>
        <a:sy n="33" d="100"/>
      </p:scale>
      <p:origin x="0" y="108"/>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3E7859-E182-468D-A692-5969BC429A6A}" type="datetimeFigureOut">
              <a:rPr lang="en-US" smtClean="0"/>
              <a:pPr/>
              <a:t>9/6/2018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024CB8-45BA-4EF2-ADB1-E30B9A5CF9F6}" type="slidenum">
              <a:rPr lang="en-US" smtClean="0"/>
              <a:pPr/>
              <a:t>‹#›</a:t>
            </a:fld>
            <a:endParaRPr lang="en-US" dirty="0"/>
          </a:p>
        </p:txBody>
      </p:sp>
    </p:spTree>
    <p:extLst>
      <p:ext uri="{BB962C8B-B14F-4D97-AF65-F5344CB8AC3E}">
        <p14:creationId xmlns="" xmlns:p14="http://schemas.microsoft.com/office/powerpoint/2010/main" val="14133696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Agenda/Table of Contents</a:t>
            </a:r>
            <a:endParaRPr lang="en-US" dirty="0"/>
          </a:p>
        </p:txBody>
      </p:sp>
      <p:sp>
        <p:nvSpPr>
          <p:cNvPr id="4" name="Slide Number Placeholder 3"/>
          <p:cNvSpPr>
            <a:spLocks noGrp="1"/>
          </p:cNvSpPr>
          <p:nvPr>
            <p:ph type="sldNum" sz="quarter" idx="10"/>
          </p:nvPr>
        </p:nvSpPr>
        <p:spPr/>
        <p:txBody>
          <a:bodyPr/>
          <a:lstStyle/>
          <a:p>
            <a:fld id="{43024CB8-45BA-4EF2-ADB1-E30B9A5CF9F6}"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q"/>
            </a:pPr>
            <a:endParaRPr lang="en-US" dirty="0"/>
          </a:p>
        </p:txBody>
      </p:sp>
      <p:sp>
        <p:nvSpPr>
          <p:cNvPr id="4" name="Slide Number Placeholder 3"/>
          <p:cNvSpPr>
            <a:spLocks noGrp="1"/>
          </p:cNvSpPr>
          <p:nvPr>
            <p:ph type="sldNum" sz="quarter" idx="10"/>
          </p:nvPr>
        </p:nvSpPr>
        <p:spPr/>
        <p:txBody>
          <a:bodyPr/>
          <a:lstStyle/>
          <a:p>
            <a:fld id="{43024CB8-45BA-4EF2-ADB1-E30B9A5CF9F6}"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q"/>
            </a:pPr>
            <a:endParaRPr lang="en-US" dirty="0"/>
          </a:p>
        </p:txBody>
      </p:sp>
      <p:sp>
        <p:nvSpPr>
          <p:cNvPr id="4" name="Slide Number Placeholder 3"/>
          <p:cNvSpPr>
            <a:spLocks noGrp="1"/>
          </p:cNvSpPr>
          <p:nvPr>
            <p:ph type="sldNum" sz="quarter" idx="10"/>
          </p:nvPr>
        </p:nvSpPr>
        <p:spPr/>
        <p:txBody>
          <a:bodyPr/>
          <a:lstStyle/>
          <a:p>
            <a:fld id="{43024CB8-45BA-4EF2-ADB1-E30B9A5CF9F6}"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buFont typeface="Wingdings" pitchFamily="2" charset="2"/>
              <a:buChar char="q"/>
            </a:pPr>
            <a:endParaRPr lang="en-US" dirty="0"/>
          </a:p>
        </p:txBody>
      </p:sp>
      <p:sp>
        <p:nvSpPr>
          <p:cNvPr id="4" name="Slide Number Placeholder 3"/>
          <p:cNvSpPr>
            <a:spLocks noGrp="1"/>
          </p:cNvSpPr>
          <p:nvPr>
            <p:ph type="sldNum" sz="quarter" idx="10"/>
          </p:nvPr>
        </p:nvSpPr>
        <p:spPr/>
        <p:txBody>
          <a:bodyPr/>
          <a:lstStyle/>
          <a:p>
            <a:fld id="{43024CB8-45BA-4EF2-ADB1-E30B9A5CF9F6}" type="slidenum">
              <a:rPr lang="en-US" smtClean="0"/>
              <a:pPr/>
              <a:t>5</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1. Synthetic unsaturated </a:t>
            </a:r>
            <a:r>
              <a:rPr lang="en-US" sz="1200" kern="1200" dirty="0" err="1" smtClean="0">
                <a:solidFill>
                  <a:schemeClr val="tx1"/>
                </a:solidFill>
                <a:latin typeface="+mn-lt"/>
                <a:ea typeface="+mn-ea"/>
                <a:cs typeface="+mn-cs"/>
              </a:rPr>
              <a:t>CoRezyne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phthalic</a:t>
            </a:r>
            <a:r>
              <a:rPr lang="en-US" sz="1200" kern="1200" dirty="0" smtClean="0">
                <a:solidFill>
                  <a:schemeClr val="tx1"/>
                </a:solidFill>
                <a:latin typeface="+mn-lt"/>
                <a:ea typeface="+mn-ea"/>
                <a:cs typeface="+mn-cs"/>
              </a:rPr>
              <a:t> acid polyester (63-AX-051), the resin cured by the addition of 1.5% methyl ethyl </a:t>
            </a:r>
            <a:r>
              <a:rPr lang="en-US" sz="1200" kern="1200" dirty="0" err="1" smtClean="0">
                <a:solidFill>
                  <a:schemeClr val="tx1"/>
                </a:solidFill>
                <a:latin typeface="+mn-lt"/>
                <a:ea typeface="+mn-ea"/>
                <a:cs typeface="+mn-cs"/>
              </a:rPr>
              <a:t>ketone</a:t>
            </a:r>
            <a:r>
              <a:rPr lang="en-US" sz="1200" kern="1200" dirty="0" smtClean="0">
                <a:solidFill>
                  <a:schemeClr val="tx1"/>
                </a:solidFill>
                <a:latin typeface="+mn-lt"/>
                <a:ea typeface="+mn-ea"/>
                <a:cs typeface="+mn-cs"/>
              </a:rPr>
              <a:t> peroxide (MEKP).</a:t>
            </a:r>
          </a:p>
          <a:p>
            <a:r>
              <a:rPr lang="en-US" sz="1200" kern="1200" dirty="0" smtClean="0">
                <a:solidFill>
                  <a:schemeClr val="tx1"/>
                </a:solidFill>
                <a:latin typeface="+mn-lt"/>
                <a:ea typeface="+mn-ea"/>
                <a:cs typeface="+mn-cs"/>
              </a:rPr>
              <a:t>2. </a:t>
            </a:r>
            <a:r>
              <a:rPr lang="en-US" sz="1200" kern="1200" dirty="0" err="1" smtClean="0">
                <a:solidFill>
                  <a:schemeClr val="tx1"/>
                </a:solidFill>
                <a:latin typeface="+mn-lt"/>
                <a:ea typeface="+mn-ea"/>
                <a:cs typeface="+mn-cs"/>
              </a:rPr>
              <a:t>Derakane</a:t>
            </a:r>
            <a:r>
              <a:rPr lang="en-US" sz="1200" kern="1200" dirty="0" smtClean="0">
                <a:solidFill>
                  <a:schemeClr val="tx1"/>
                </a:solidFill>
                <a:latin typeface="+mn-lt"/>
                <a:ea typeface="+mn-ea"/>
                <a:cs typeface="+mn-cs"/>
              </a:rPr>
              <a:t> 411c-50 vinyl ester. Curing with 2% </a:t>
            </a:r>
            <a:r>
              <a:rPr lang="en-US" sz="1200" kern="1200" dirty="0" err="1" smtClean="0">
                <a:solidFill>
                  <a:schemeClr val="tx1"/>
                </a:solidFill>
                <a:latin typeface="+mn-lt"/>
                <a:ea typeface="+mn-ea"/>
                <a:cs typeface="+mn-cs"/>
              </a:rPr>
              <a:t>Trimomox</a:t>
            </a:r>
            <a:r>
              <a:rPr lang="en-US" sz="1200" kern="1200" dirty="0" smtClean="0">
                <a:solidFill>
                  <a:schemeClr val="tx1"/>
                </a:solidFill>
                <a:latin typeface="+mn-lt"/>
                <a:ea typeface="+mn-ea"/>
                <a:cs typeface="+mn-cs"/>
              </a:rPr>
              <a:t> 239A as a catalyst</a:t>
            </a:r>
          </a:p>
          <a:p>
            <a:r>
              <a:rPr lang="en-US" sz="1200" kern="1200" dirty="0" smtClean="0">
                <a:solidFill>
                  <a:schemeClr val="tx1"/>
                </a:solidFill>
                <a:latin typeface="+mn-lt"/>
                <a:ea typeface="+mn-ea"/>
                <a:cs typeface="+mn-cs"/>
              </a:rPr>
              <a:t>3. </a:t>
            </a:r>
            <a:r>
              <a:rPr lang="en-US" sz="1200" kern="1200" dirty="0" err="1" smtClean="0">
                <a:solidFill>
                  <a:schemeClr val="tx1"/>
                </a:solidFill>
                <a:latin typeface="+mn-lt"/>
                <a:ea typeface="+mn-ea"/>
                <a:cs typeface="+mn-cs"/>
              </a:rPr>
              <a:t>Derakane</a:t>
            </a:r>
            <a:r>
              <a:rPr lang="en-US" sz="1200" kern="1200" dirty="0" smtClean="0">
                <a:solidFill>
                  <a:schemeClr val="tx1"/>
                </a:solidFill>
                <a:latin typeface="+mn-lt"/>
                <a:ea typeface="+mn-ea"/>
                <a:cs typeface="+mn-cs"/>
              </a:rPr>
              <a:t> 8084 vinyl ester is hardened with rubber. Cobalt 5% </a:t>
            </a:r>
            <a:r>
              <a:rPr lang="en-US" sz="1200" kern="1200" dirty="0" err="1" smtClean="0">
                <a:solidFill>
                  <a:schemeClr val="tx1"/>
                </a:solidFill>
                <a:latin typeface="+mn-lt"/>
                <a:ea typeface="+mn-ea"/>
                <a:cs typeface="+mn-cs"/>
              </a:rPr>
              <a:t>naphthenate</a:t>
            </a:r>
            <a:r>
              <a:rPr lang="en-US" sz="1200" kern="1200" dirty="0" smtClean="0">
                <a:solidFill>
                  <a:schemeClr val="tx1"/>
                </a:solidFill>
                <a:latin typeface="+mn-lt"/>
                <a:ea typeface="+mn-ea"/>
                <a:cs typeface="+mn-cs"/>
              </a:rPr>
              <a:t> (</a:t>
            </a:r>
            <a:r>
              <a:rPr lang="en-US" sz="1200" kern="1200" dirty="0" err="1" smtClean="0">
                <a:solidFill>
                  <a:schemeClr val="tx1"/>
                </a:solidFill>
                <a:latin typeface="+mn-lt"/>
                <a:ea typeface="+mn-ea"/>
                <a:cs typeface="+mn-cs"/>
              </a:rPr>
              <a:t>CoNap</a:t>
            </a:r>
            <a:r>
              <a:rPr lang="en-US" sz="1200" kern="1200" dirty="0" smtClean="0">
                <a:solidFill>
                  <a:schemeClr val="tx1"/>
                </a:solidFill>
                <a:latin typeface="+mn-lt"/>
                <a:ea typeface="+mn-ea"/>
                <a:cs typeface="+mn-cs"/>
              </a:rPr>
              <a:t>) was added as a </a:t>
            </a:r>
            <a:r>
              <a:rPr lang="en-US" sz="1200" kern="1200" dirty="0" err="1" smtClean="0">
                <a:solidFill>
                  <a:schemeClr val="tx1"/>
                </a:solidFill>
                <a:latin typeface="+mn-lt"/>
                <a:ea typeface="+mn-ea"/>
                <a:cs typeface="+mn-cs"/>
              </a:rPr>
              <a:t>cocatalyst</a:t>
            </a:r>
            <a:r>
              <a:rPr lang="en-US" sz="1200" kern="1200" dirty="0" smtClean="0">
                <a:solidFill>
                  <a:schemeClr val="tx1"/>
                </a:solidFill>
                <a:latin typeface="+mn-lt"/>
                <a:ea typeface="+mn-ea"/>
                <a:cs typeface="+mn-cs"/>
              </a:rPr>
              <a:t>, and 2% </a:t>
            </a:r>
            <a:r>
              <a:rPr lang="en-US" sz="1200" kern="1200" dirty="0" err="1" smtClean="0">
                <a:solidFill>
                  <a:schemeClr val="tx1"/>
                </a:solidFill>
                <a:latin typeface="+mn-lt"/>
                <a:ea typeface="+mn-ea"/>
                <a:cs typeface="+mn-cs"/>
              </a:rPr>
              <a:t>Trimomox</a:t>
            </a:r>
            <a:r>
              <a:rPr lang="en-US" sz="1200" kern="1200" dirty="0" smtClean="0">
                <a:solidFill>
                  <a:schemeClr val="tx1"/>
                </a:solidFill>
                <a:latin typeface="+mn-lt"/>
                <a:ea typeface="+mn-ea"/>
                <a:cs typeface="+mn-cs"/>
              </a:rPr>
              <a:t> 239A was added as a catalyst.</a:t>
            </a:r>
          </a:p>
          <a:p>
            <a:r>
              <a:rPr lang="en-US" sz="1200" kern="1200" dirty="0" smtClean="0">
                <a:solidFill>
                  <a:schemeClr val="tx1"/>
                </a:solidFill>
                <a:latin typeface="+mn-lt"/>
                <a:ea typeface="+mn-ea"/>
                <a:cs typeface="+mn-cs"/>
              </a:rPr>
              <a:t>4. SC-14 cured the epoxy resin. The mixing ratio is Part A: Part B = 100:35.</a:t>
            </a:r>
          </a:p>
          <a:p>
            <a:r>
              <a:rPr lang="en-US" sz="1200" kern="1200" dirty="0" smtClean="0">
                <a:solidFill>
                  <a:schemeClr val="tx1"/>
                </a:solidFill>
                <a:latin typeface="+mn-lt"/>
                <a:ea typeface="+mn-ea"/>
                <a:cs typeface="+mn-cs"/>
              </a:rPr>
              <a:t>5. </a:t>
            </a:r>
            <a:r>
              <a:rPr lang="en-US" sz="1200" kern="1200" dirty="0" err="1" smtClean="0">
                <a:solidFill>
                  <a:schemeClr val="tx1"/>
                </a:solidFill>
                <a:latin typeface="+mn-lt"/>
                <a:ea typeface="+mn-ea"/>
                <a:cs typeface="+mn-cs"/>
              </a:rPr>
              <a:t>Isophthalic</a:t>
            </a:r>
            <a:r>
              <a:rPr lang="en-US" sz="1200" kern="1200" dirty="0" smtClean="0">
                <a:solidFill>
                  <a:schemeClr val="tx1"/>
                </a:solidFill>
                <a:latin typeface="+mn-lt"/>
                <a:ea typeface="+mn-ea"/>
                <a:cs typeface="+mn-cs"/>
              </a:rPr>
              <a:t> acid polyester (75-AQ-010). 1.5% methyl ethyl </a:t>
            </a:r>
            <a:r>
              <a:rPr lang="en-US" sz="1200" kern="1200" dirty="0" err="1" smtClean="0">
                <a:solidFill>
                  <a:schemeClr val="tx1"/>
                </a:solidFill>
                <a:latin typeface="+mn-lt"/>
                <a:ea typeface="+mn-ea"/>
                <a:cs typeface="+mn-cs"/>
              </a:rPr>
              <a:t>ketone</a:t>
            </a:r>
            <a:r>
              <a:rPr lang="en-US" sz="1200" kern="1200" dirty="0" smtClean="0">
                <a:solidFill>
                  <a:schemeClr val="tx1"/>
                </a:solidFill>
                <a:latin typeface="+mn-lt"/>
                <a:ea typeface="+mn-ea"/>
                <a:cs typeface="+mn-cs"/>
              </a:rPr>
              <a:t> peroxide (MEKP) was used.</a:t>
            </a:r>
          </a:p>
          <a:p>
            <a:pPr>
              <a:buFont typeface="Wingdings" pitchFamily="2" charset="2"/>
              <a:buChar char="q"/>
            </a:pPr>
            <a:endParaRPr lang="en-US" dirty="0"/>
          </a:p>
        </p:txBody>
      </p:sp>
      <p:sp>
        <p:nvSpPr>
          <p:cNvPr id="4" name="Slide Number Placeholder 3"/>
          <p:cNvSpPr>
            <a:spLocks noGrp="1"/>
          </p:cNvSpPr>
          <p:nvPr>
            <p:ph type="sldNum" sz="quarter" idx="10"/>
          </p:nvPr>
        </p:nvSpPr>
        <p:spPr/>
        <p:txBody>
          <a:bodyPr/>
          <a:lstStyle/>
          <a:p>
            <a:fld id="{43024CB8-45BA-4EF2-ADB1-E30B9A5CF9F6}"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3024CB8-45BA-4EF2-ADB1-E30B9A5CF9F6}" type="slidenum">
              <a:rPr lang="en-US" smtClean="0"/>
              <a:pPr/>
              <a:t>9</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 typeface="Wingdings" pitchFamily="2" charset="2"/>
              <a:buChar char="q"/>
              <a:tabLst/>
              <a:defRPr/>
            </a:pPr>
            <a:r>
              <a:rPr lang="en-US" sz="1200" kern="1200" dirty="0" smtClean="0">
                <a:solidFill>
                  <a:schemeClr val="tx1"/>
                </a:solidFill>
                <a:latin typeface="+mn-lt"/>
                <a:ea typeface="+mn-ea"/>
                <a:cs typeface="+mn-cs"/>
              </a:rPr>
              <a:t>Other tests, such as DCB and ENF, at higher temperatures adjust  the function of component  under hot and humid conditions to provide sufficient information to make the final selection of the ideal resin for composite material.</a:t>
            </a:r>
          </a:p>
          <a:p>
            <a:pPr>
              <a:buFont typeface="Wingdings" pitchFamily="2" charset="2"/>
              <a:buChar char="q"/>
            </a:pPr>
            <a:endParaRPr lang="en-US" dirty="0"/>
          </a:p>
        </p:txBody>
      </p:sp>
      <p:sp>
        <p:nvSpPr>
          <p:cNvPr id="4" name="Slide Number Placeholder 3"/>
          <p:cNvSpPr>
            <a:spLocks noGrp="1"/>
          </p:cNvSpPr>
          <p:nvPr>
            <p:ph type="sldNum" sz="quarter" idx="10"/>
          </p:nvPr>
        </p:nvSpPr>
        <p:spPr/>
        <p:txBody>
          <a:bodyPr/>
          <a:lstStyle/>
          <a:p>
            <a:fld id="{43024CB8-45BA-4EF2-ADB1-E30B9A5CF9F6}"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B86D450C-64FA-4481-B04E-93E11534453C}" type="datetime1">
              <a:rPr lang="en-US" smtClean="0"/>
              <a:pPr/>
              <a:t>9/6/2018</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32937311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4B11FA63-9E98-4AEB-9C84-82FEF1F94467}" type="datetime1">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83438760"/>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B11FA63-9E98-4AEB-9C84-82FEF1F94467}" type="datetime1">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153349847"/>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4B11FA63-9E98-4AEB-9C84-82FEF1F94467}" type="datetime1">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843734701"/>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B11FA63-9E98-4AEB-9C84-82FEF1F94467}" type="datetime1">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700003652"/>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B11FA63-9E98-4AEB-9C84-82FEF1F94467}" type="datetime1">
              <a:rPr lang="en-US" smtClean="0"/>
              <a:pPr/>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45125734"/>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4B11FA63-9E98-4AEB-9C84-82FEF1F94467}" type="datetime1">
              <a:rPr lang="en-US" smtClean="0"/>
              <a:pPr/>
              <a:t>9/6/2018</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13408726"/>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22AD967D-A998-47D5-AB22-462666E940F2}" type="datetime1">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22813161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D1D0C3E0-6931-4BC6-AF01-1217FAC4FB66}" type="datetime1">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3257938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D48DD2-5B38-435A-8213-961CEF14A706}" type="datetime1">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665884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D2CC0D9-4FB1-4AAD-ACB7-B83C22D91649}" type="datetime1">
              <a:rPr lang="en-US" smtClean="0"/>
              <a:pPr/>
              <a:t>9/6/2018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32640493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2E8D125-D6EF-47FC-A289-7985D1095B51}" type="datetime1">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38067143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207865D-D2C8-4527-9606-948E54BB4AF7}" type="datetime1">
              <a:rPr lang="en-US" smtClean="0"/>
              <a:pPr/>
              <a:t>9/6/2018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4160952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89C9CB0-2788-4906-97E7-C135FE3280E6}" type="datetime1">
              <a:rPr lang="en-US" smtClean="0"/>
              <a:pPr/>
              <a:t>9/6/2018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31741010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6A85CB-5AF5-441D-95F2-4906A668E9AA}" type="datetime1">
              <a:rPr lang="en-US" smtClean="0"/>
              <a:pPr/>
              <a:t>9/6/2018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921376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62D62AB2-7BB4-4309-B54A-E3C27396D00A}" type="datetime1">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2597038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dirty="0"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E207868-E0BC-407E-AF51-047C11737BD3}" type="datetime1">
              <a:rPr lang="en-US" smtClean="0"/>
              <a:pPr/>
              <a:t>9/6/2018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1553485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75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4B11FA63-9E98-4AEB-9C84-82FEF1F94467}" type="datetime1">
              <a:rPr lang="en-US" smtClean="0"/>
              <a:pPr/>
              <a:t>9/6/2018</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5B88D18E-AE8A-42A0-8649-AEAB7E6FD699}" type="slidenum">
              <a:rPr lang="en-US" smtClean="0"/>
              <a:pPr/>
              <a:t>‹#›</a:t>
            </a:fld>
            <a:endParaRPr lang="en-US" dirty="0"/>
          </a:p>
        </p:txBody>
      </p:sp>
    </p:spTree>
    <p:extLst>
      <p:ext uri="{BB962C8B-B14F-4D97-AF65-F5344CB8AC3E}">
        <p14:creationId xmlns="" xmlns:p14="http://schemas.microsoft.com/office/powerpoint/2010/main" val="5999106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214438"/>
            <a:ext cx="8825658" cy="3052762"/>
          </a:xfrm>
        </p:spPr>
        <p:txBody>
          <a:bodyPr/>
          <a:lstStyle/>
          <a:p>
            <a:pPr algn="ctr"/>
            <a:r>
              <a:rPr lang="en-US" dirty="0" smtClean="0">
                <a:latin typeface="Agency FB" pitchFamily="34" charset="0"/>
              </a:rPr>
              <a:t>Effects of Temperature Change on Composite Materials</a:t>
            </a:r>
            <a:r>
              <a:rPr lang="en-US" dirty="0" smtClean="0"/>
              <a:t/>
            </a:r>
            <a:br>
              <a:rPr lang="en-US" dirty="0" smtClean="0"/>
            </a:br>
            <a:r>
              <a:rPr lang="en-US" sz="4800" b="1" dirty="0" smtClean="0"/>
              <a:t/>
            </a:r>
            <a:br>
              <a:rPr lang="en-US" sz="4800" b="1" dirty="0" smtClean="0"/>
            </a:br>
            <a:endParaRPr lang="en-US" sz="4800" dirty="0">
              <a:latin typeface="Times New Roman" pitchFamily="18" charset="0"/>
              <a:cs typeface="Times New Roman" pitchFamily="18" charset="0"/>
            </a:endParaRPr>
          </a:p>
        </p:txBody>
      </p:sp>
      <p:sp>
        <p:nvSpPr>
          <p:cNvPr id="3" name="Subtitle 2"/>
          <p:cNvSpPr>
            <a:spLocks noGrp="1"/>
          </p:cNvSpPr>
          <p:nvPr>
            <p:ph type="subTitle" idx="1"/>
          </p:nvPr>
        </p:nvSpPr>
        <p:spPr>
          <a:xfrm>
            <a:off x="1361342" y="3446585"/>
            <a:ext cx="8666163" cy="2523026"/>
          </a:xfrm>
        </p:spPr>
        <p:txBody>
          <a:bodyPr>
            <a:normAutofit/>
          </a:bodyPr>
          <a:lstStyle/>
          <a:p>
            <a:endParaRPr lang="en-US" dirty="0" smtClean="0"/>
          </a:p>
          <a:p>
            <a:pPr algn="r"/>
            <a:r>
              <a:rPr lang="en-US" sz="2800" dirty="0" smtClean="0">
                <a:solidFill>
                  <a:schemeClr val="bg1"/>
                </a:solidFill>
                <a:latin typeface="Agency FB" pitchFamily="34" charset="0"/>
                <a:cs typeface="Times New Roman" pitchFamily="18" charset="0"/>
              </a:rPr>
              <a:t>INSTITUTION:</a:t>
            </a:r>
          </a:p>
          <a:p>
            <a:pPr algn="r"/>
            <a:r>
              <a:rPr lang="en-US" sz="2800" dirty="0" smtClean="0">
                <a:solidFill>
                  <a:schemeClr val="bg1"/>
                </a:solidFill>
                <a:latin typeface="Agency FB" pitchFamily="34" charset="0"/>
                <a:cs typeface="Times New Roman" pitchFamily="18" charset="0"/>
              </a:rPr>
              <a:t>NAME:</a:t>
            </a:r>
          </a:p>
          <a:p>
            <a:pPr algn="r"/>
            <a:r>
              <a:rPr lang="en-US" sz="2800" dirty="0" smtClean="0">
                <a:solidFill>
                  <a:schemeClr val="bg1"/>
                </a:solidFill>
                <a:latin typeface="Agency FB" pitchFamily="34" charset="0"/>
                <a:cs typeface="Times New Roman" pitchFamily="18" charset="0"/>
              </a:rPr>
              <a:t>Date:</a:t>
            </a:r>
          </a:p>
        </p:txBody>
      </p:sp>
    </p:spTree>
    <p:extLst>
      <p:ext uri="{BB962C8B-B14F-4D97-AF65-F5344CB8AC3E}">
        <p14:creationId xmlns="" xmlns:p14="http://schemas.microsoft.com/office/powerpoint/2010/main" val="1580799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s-ES" b="1" dirty="0" smtClean="0">
                <a:latin typeface="Agency FB" pitchFamily="34" charset="0"/>
                <a:cs typeface="Times New Roman" pitchFamily="18" charset="0"/>
              </a:rPr>
              <a:t>Conclusión</a:t>
            </a:r>
          </a:p>
        </p:txBody>
      </p:sp>
      <p:sp>
        <p:nvSpPr>
          <p:cNvPr id="3" name="Content Placeholder 2"/>
          <p:cNvSpPr>
            <a:spLocks noGrp="1"/>
          </p:cNvSpPr>
          <p:nvPr>
            <p:ph idx="1"/>
          </p:nvPr>
        </p:nvSpPr>
        <p:spPr>
          <a:xfrm>
            <a:off x="1154954" y="2262553"/>
            <a:ext cx="8825659" cy="4384431"/>
          </a:xfrm>
        </p:spPr>
        <p:txBody>
          <a:bodyPr>
            <a:normAutofit/>
          </a:bodyPr>
          <a:lstStyle/>
          <a:p>
            <a:pPr>
              <a:buFont typeface="Wingdings" pitchFamily="2" charset="2"/>
              <a:buChar char="v"/>
            </a:pPr>
            <a:r>
              <a:rPr lang="en-US" sz="2800" dirty="0" smtClean="0">
                <a:latin typeface="Agency FB" pitchFamily="34" charset="0"/>
              </a:rPr>
              <a:t>The moisture content of the composite and pure resin depends on the chemical nature of the matrix. </a:t>
            </a:r>
            <a:endParaRPr lang="en-US" sz="2800" dirty="0" smtClean="0">
              <a:latin typeface="Agency FB" pitchFamily="34" charset="0"/>
            </a:endParaRPr>
          </a:p>
          <a:p>
            <a:pPr>
              <a:buFont typeface="Wingdings" pitchFamily="2" charset="2"/>
              <a:buChar char="v"/>
            </a:pPr>
            <a:r>
              <a:rPr lang="en-US" sz="2800" dirty="0" smtClean="0">
                <a:latin typeface="Agency FB" pitchFamily="34" charset="0"/>
              </a:rPr>
              <a:t>The moisture diffusion constant follows a tendency opposite to that of the resin system. </a:t>
            </a:r>
            <a:endParaRPr lang="en-US" sz="2800" dirty="0" smtClean="0">
              <a:latin typeface="Agency FB" pitchFamily="34" charset="0"/>
            </a:endParaRPr>
          </a:p>
          <a:p>
            <a:pPr>
              <a:buFont typeface="Wingdings" pitchFamily="2" charset="2"/>
              <a:buChar char="v"/>
            </a:pPr>
            <a:r>
              <a:rPr lang="en-US" sz="2800" dirty="0" smtClean="0">
                <a:latin typeface="Agency FB" pitchFamily="34" charset="0"/>
              </a:rPr>
              <a:t>Different polyesters have excellent resistance to environmental conditions and </a:t>
            </a:r>
            <a:r>
              <a:rPr lang="en-US" sz="2800" dirty="0" err="1" smtClean="0">
                <a:latin typeface="Agency FB" pitchFamily="34" charset="0"/>
              </a:rPr>
              <a:t>interlaminar</a:t>
            </a:r>
            <a:r>
              <a:rPr lang="en-US" sz="2800" dirty="0" smtClean="0">
                <a:latin typeface="Agency FB" pitchFamily="34" charset="0"/>
              </a:rPr>
              <a:t> fracture toughness, such as </a:t>
            </a:r>
            <a:r>
              <a:rPr lang="en-US" sz="2800" dirty="0" err="1" smtClean="0">
                <a:latin typeface="Agency FB" pitchFamily="34" charset="0"/>
              </a:rPr>
              <a:t>ortopoliester</a:t>
            </a:r>
            <a:r>
              <a:rPr lang="en-US" sz="2800" dirty="0" smtClean="0">
                <a:latin typeface="Agency FB" pitchFamily="34" charset="0"/>
              </a:rPr>
              <a:t>. Based on the final conclusion, it is recommended that vinyl esters and isomeric polyesters require further investigation. </a:t>
            </a:r>
            <a:endParaRPr lang="en-US" sz="2800" b="1" dirty="0">
              <a:latin typeface="Agency FB" pitchFamily="34" charset="0"/>
            </a:endParaRPr>
          </a:p>
        </p:txBody>
      </p:sp>
    </p:spTree>
    <p:extLst>
      <p:ext uri="{BB962C8B-B14F-4D97-AF65-F5344CB8AC3E}">
        <p14:creationId xmlns="" xmlns:p14="http://schemas.microsoft.com/office/powerpoint/2010/main" val="18585083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References</a:t>
            </a:r>
            <a:endParaRPr lang="en-US" dirty="0"/>
          </a:p>
        </p:txBody>
      </p:sp>
      <p:sp>
        <p:nvSpPr>
          <p:cNvPr id="3" name="Content Placeholder 2"/>
          <p:cNvSpPr>
            <a:spLocks noGrp="1"/>
          </p:cNvSpPr>
          <p:nvPr>
            <p:ph idx="1"/>
          </p:nvPr>
        </p:nvSpPr>
        <p:spPr>
          <a:xfrm>
            <a:off x="351692" y="2262554"/>
            <a:ext cx="11160370" cy="4443045"/>
          </a:xfrm>
        </p:spPr>
        <p:txBody>
          <a:bodyPr>
            <a:noAutofit/>
          </a:bodyPr>
          <a:lstStyle/>
          <a:p>
            <a:pPr>
              <a:buNone/>
            </a:pPr>
            <a:r>
              <a:rPr lang="en-US" sz="1400" b="1" dirty="0" err="1" smtClean="0">
                <a:latin typeface="Times New Roman" pitchFamily="18" charset="0"/>
                <a:cs typeface="Times New Roman" pitchFamily="18" charset="0"/>
              </a:rPr>
              <a:t>Tsotsis</a:t>
            </a:r>
            <a:r>
              <a:rPr lang="en-US" sz="1400" b="1" dirty="0" smtClean="0">
                <a:latin typeface="Times New Roman" pitchFamily="18" charset="0"/>
                <a:cs typeface="Times New Roman" pitchFamily="18" charset="0"/>
              </a:rPr>
              <a:t>, K.T.(1998), “Long-Term Thermo-Oxidative Aging in Composite Materials: </a:t>
            </a:r>
            <a:endParaRPr lang="en-US" sz="1400" b="1" dirty="0" smtClean="0">
              <a:latin typeface="Times New Roman" pitchFamily="18" charset="0"/>
              <a:cs typeface="Times New Roman" pitchFamily="18" charset="0"/>
            </a:endParaRPr>
          </a:p>
          <a:p>
            <a:pPr>
              <a:buNone/>
            </a:pPr>
            <a:r>
              <a:rPr lang="en-US"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	Experimental </a:t>
            </a:r>
            <a:r>
              <a:rPr lang="en-US" sz="1400" b="1" dirty="0" smtClean="0">
                <a:latin typeface="Times New Roman" pitchFamily="18" charset="0"/>
                <a:cs typeface="Times New Roman" pitchFamily="18" charset="0"/>
              </a:rPr>
              <a:t>Methods,” </a:t>
            </a:r>
            <a:r>
              <a:rPr lang="en-US" sz="1400" b="1" i="1" dirty="0" smtClean="0">
                <a:latin typeface="Times New Roman" pitchFamily="18" charset="0"/>
                <a:cs typeface="Times New Roman" pitchFamily="18" charset="0"/>
              </a:rPr>
              <a:t>Journal of Composite Materials, Vol.32, No.11</a:t>
            </a:r>
            <a:r>
              <a:rPr lang="en-US" sz="1400" b="1" dirty="0" smtClean="0">
                <a:latin typeface="Times New Roman" pitchFamily="18" charset="0"/>
                <a:cs typeface="Times New Roman" pitchFamily="18" charset="0"/>
              </a:rPr>
              <a:t>,1998, PP. 1115-1133.</a:t>
            </a:r>
          </a:p>
          <a:p>
            <a:pPr>
              <a:buNone/>
            </a:pPr>
            <a:r>
              <a:rPr lang="en-US" sz="1400" b="1" dirty="0" smtClean="0">
                <a:latin typeface="Times New Roman" pitchFamily="18" charset="0"/>
                <a:cs typeface="Times New Roman" pitchFamily="18" charset="0"/>
              </a:rPr>
              <a:t>Springer, S. G., “Effects of Thermal Spiking on Graphite-Epoxy Composites,” Report </a:t>
            </a:r>
            <a:r>
              <a:rPr lang="en-US" sz="1400" b="1" dirty="0" smtClean="0">
                <a:latin typeface="Times New Roman" pitchFamily="18" charset="0"/>
                <a:cs typeface="Times New Roman" pitchFamily="18" charset="0"/>
              </a:rPr>
              <a:t>AFML-</a:t>
            </a:r>
          </a:p>
          <a:p>
            <a:pPr>
              <a:buNone/>
            </a:pPr>
            <a:r>
              <a:rPr lang="en-US"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TR-79-4059</a:t>
            </a:r>
            <a:r>
              <a:rPr lang="en-US" sz="1400" b="1" dirty="0" smtClean="0">
                <a:latin typeface="Times New Roman" pitchFamily="18" charset="0"/>
                <a:cs typeface="Times New Roman" pitchFamily="18" charset="0"/>
              </a:rPr>
              <a:t>, Wright-Patterson Air Force Base, Ohio (1979)</a:t>
            </a:r>
          </a:p>
          <a:p>
            <a:pPr>
              <a:buNone/>
            </a:pPr>
            <a:r>
              <a:rPr lang="en-US" sz="1400" b="1" dirty="0" err="1" smtClean="0">
                <a:latin typeface="Times New Roman" pitchFamily="18" charset="0"/>
                <a:cs typeface="Times New Roman" pitchFamily="18" charset="0"/>
              </a:rPr>
              <a:t>Schutte</a:t>
            </a:r>
            <a:r>
              <a:rPr lang="en-US" sz="1400" b="1" dirty="0" smtClean="0">
                <a:latin typeface="Times New Roman" pitchFamily="18" charset="0"/>
                <a:cs typeface="Times New Roman" pitchFamily="18" charset="0"/>
              </a:rPr>
              <a:t>, L.C., “Environmental Durability of Glass Fiber Composites,” Polymer Composites </a:t>
            </a:r>
            <a:endParaRPr lang="en-US" sz="1400" b="1" dirty="0" smtClean="0">
              <a:latin typeface="Times New Roman" pitchFamily="18" charset="0"/>
              <a:cs typeface="Times New Roman" pitchFamily="18" charset="0"/>
            </a:endParaRPr>
          </a:p>
          <a:p>
            <a:pPr>
              <a:buNone/>
            </a:pPr>
            <a:r>
              <a:rPr lang="en-US"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Group</a:t>
            </a:r>
            <a:r>
              <a:rPr lang="en-US" sz="1400" b="1" dirty="0" smtClean="0">
                <a:latin typeface="Times New Roman" pitchFamily="18" charset="0"/>
                <a:cs typeface="Times New Roman" pitchFamily="18" charset="0"/>
              </a:rPr>
              <a:t>, Polymers Division, NIST (1994).</a:t>
            </a:r>
          </a:p>
          <a:p>
            <a:pPr>
              <a:buNone/>
            </a:pPr>
            <a:r>
              <a:rPr lang="en-US" sz="1400" b="1" dirty="0" smtClean="0">
                <a:latin typeface="Times New Roman" pitchFamily="18" charset="0"/>
                <a:cs typeface="Times New Roman" pitchFamily="18" charset="0"/>
              </a:rPr>
              <a:t>Carter, G.H., </a:t>
            </a:r>
            <a:r>
              <a:rPr lang="en-US" sz="1400" b="1" dirty="0" err="1" smtClean="0">
                <a:latin typeface="Times New Roman" pitchFamily="18" charset="0"/>
                <a:cs typeface="Times New Roman" pitchFamily="18" charset="0"/>
              </a:rPr>
              <a:t>Kibler</a:t>
            </a:r>
            <a:r>
              <a:rPr lang="en-US" sz="1400" b="1" dirty="0" smtClean="0">
                <a:latin typeface="Times New Roman" pitchFamily="18" charset="0"/>
                <a:cs typeface="Times New Roman" pitchFamily="18" charset="0"/>
              </a:rPr>
              <a:t>, G.K(1977).“Entropy Model for Glass Transition in Wet Resins and </a:t>
            </a:r>
          </a:p>
          <a:p>
            <a:pPr lvl="1">
              <a:buNone/>
            </a:pPr>
            <a:r>
              <a:rPr lang="en-US" sz="1400" b="1" dirty="0" smtClean="0">
                <a:latin typeface="Times New Roman" pitchFamily="18" charset="0"/>
                <a:cs typeface="Times New Roman" pitchFamily="18" charset="0"/>
              </a:rPr>
              <a:t>Composites</a:t>
            </a:r>
            <a:r>
              <a:rPr lang="en-US" sz="1400" b="1"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Journal of Composite Materials, Vol.32,</a:t>
            </a:r>
            <a:r>
              <a:rPr lang="en-US" sz="1400" b="1" dirty="0" smtClean="0">
                <a:latin typeface="Times New Roman" pitchFamily="18" charset="0"/>
                <a:cs typeface="Times New Roman" pitchFamily="18" charset="0"/>
              </a:rPr>
              <a:t> PP. 265-273. </a:t>
            </a:r>
          </a:p>
          <a:p>
            <a:pPr>
              <a:buNone/>
            </a:pPr>
            <a:r>
              <a:rPr lang="en-US" sz="1400" b="1" dirty="0" err="1" smtClean="0">
                <a:latin typeface="Times New Roman" pitchFamily="18" charset="0"/>
                <a:cs typeface="Times New Roman" pitchFamily="18" charset="0"/>
              </a:rPr>
              <a:t>Soutis</a:t>
            </a:r>
            <a:r>
              <a:rPr lang="en-US" sz="1400" b="1" dirty="0" smtClean="0">
                <a:latin typeface="Times New Roman" pitchFamily="18" charset="0"/>
                <a:cs typeface="Times New Roman" pitchFamily="18" charset="0"/>
              </a:rPr>
              <a:t>, C., Turkmen, D.(1997), “Moisture and Temperature Effects of the Compressive Failure </a:t>
            </a:r>
            <a:r>
              <a:rPr lang="en-US" sz="1400" b="1" dirty="0" smtClean="0">
                <a:latin typeface="Times New Roman" pitchFamily="18" charset="0"/>
                <a:cs typeface="Times New Roman" pitchFamily="18" charset="0"/>
              </a:rPr>
              <a:t>of </a:t>
            </a:r>
            <a:r>
              <a:rPr lang="en-US" sz="1400" b="1" dirty="0" smtClean="0">
                <a:latin typeface="Times New Roman" pitchFamily="18" charset="0"/>
                <a:cs typeface="Times New Roman" pitchFamily="18" charset="0"/>
              </a:rPr>
              <a:t>unidirectional Laminates,” </a:t>
            </a:r>
            <a:r>
              <a:rPr lang="en-US" sz="1400" b="1" i="1" dirty="0" smtClean="0">
                <a:latin typeface="Times New Roman" pitchFamily="18" charset="0"/>
                <a:cs typeface="Times New Roman" pitchFamily="18" charset="0"/>
              </a:rPr>
              <a:t>Journal of </a:t>
            </a:r>
            <a:endParaRPr lang="en-US" sz="1400" b="1" i="1" dirty="0" smtClean="0">
              <a:latin typeface="Times New Roman" pitchFamily="18" charset="0"/>
              <a:cs typeface="Times New Roman" pitchFamily="18" charset="0"/>
            </a:endParaRPr>
          </a:p>
          <a:p>
            <a:pPr lvl="1">
              <a:buNone/>
            </a:pPr>
            <a:r>
              <a:rPr lang="en-US" sz="1400" b="1" i="1" dirty="0" smtClean="0">
                <a:latin typeface="Times New Roman" pitchFamily="18" charset="0"/>
                <a:cs typeface="Times New Roman" pitchFamily="18" charset="0"/>
              </a:rPr>
              <a:t>	</a:t>
            </a:r>
            <a:r>
              <a:rPr lang="en-US" sz="1400" b="1" i="1" dirty="0" smtClean="0">
                <a:latin typeface="Times New Roman" pitchFamily="18" charset="0"/>
                <a:cs typeface="Times New Roman" pitchFamily="18" charset="0"/>
              </a:rPr>
              <a:t>Composite </a:t>
            </a:r>
            <a:r>
              <a:rPr lang="en-US" sz="1400" b="1" i="1" dirty="0" smtClean="0">
                <a:latin typeface="Times New Roman" pitchFamily="18" charset="0"/>
                <a:cs typeface="Times New Roman" pitchFamily="18" charset="0"/>
              </a:rPr>
              <a:t>Materials, Vol.31, No.8 /</a:t>
            </a:r>
            <a:r>
              <a:rPr lang="en-US" sz="1400" b="1" dirty="0" smtClean="0">
                <a:latin typeface="Times New Roman" pitchFamily="18" charset="0"/>
                <a:cs typeface="Times New Roman" pitchFamily="18" charset="0"/>
              </a:rPr>
              <a:t> 1997, pp. 833-848.</a:t>
            </a:r>
          </a:p>
          <a:p>
            <a:pPr>
              <a:buNone/>
            </a:pPr>
            <a:r>
              <a:rPr lang="en-US" sz="1400" b="1" dirty="0" err="1" smtClean="0">
                <a:latin typeface="Times New Roman" pitchFamily="18" charset="0"/>
                <a:cs typeface="Times New Roman" pitchFamily="18" charset="0"/>
              </a:rPr>
              <a:t>Shen</a:t>
            </a:r>
            <a:r>
              <a:rPr lang="en-US" sz="1400" b="1" dirty="0" smtClean="0">
                <a:latin typeface="Times New Roman" pitchFamily="18" charset="0"/>
                <a:cs typeface="Times New Roman" pitchFamily="18" charset="0"/>
              </a:rPr>
              <a:t>, C., Springer, S.G (1977)., “Effects of Moisture and Temperature on the Tensile Strength of </a:t>
            </a:r>
            <a:endParaRPr lang="en-US" sz="1400" b="1" dirty="0" smtClean="0">
              <a:latin typeface="Times New Roman" pitchFamily="18" charset="0"/>
              <a:cs typeface="Times New Roman" pitchFamily="18" charset="0"/>
            </a:endParaRPr>
          </a:p>
          <a:p>
            <a:pPr>
              <a:buNone/>
            </a:pPr>
            <a:r>
              <a:rPr lang="en-US" sz="1400" b="1" dirty="0" smtClean="0">
                <a:latin typeface="Times New Roman" pitchFamily="18" charset="0"/>
                <a:cs typeface="Times New Roman" pitchFamily="18" charset="0"/>
              </a:rPr>
              <a:t>	</a:t>
            </a:r>
            <a:r>
              <a:rPr lang="en-US" sz="1400" b="1" dirty="0" smtClean="0">
                <a:latin typeface="Times New Roman" pitchFamily="18" charset="0"/>
                <a:cs typeface="Times New Roman" pitchFamily="18" charset="0"/>
              </a:rPr>
              <a:t>	Composite </a:t>
            </a:r>
            <a:r>
              <a:rPr lang="en-US" sz="1400" b="1" dirty="0" smtClean="0">
                <a:latin typeface="Times New Roman" pitchFamily="18" charset="0"/>
                <a:cs typeface="Times New Roman" pitchFamily="18" charset="0"/>
              </a:rPr>
              <a:t>Materials,” Journal of Composite Materials, Vol.11, pp. 2-15. 24. </a:t>
            </a:r>
          </a:p>
          <a:p>
            <a:pPr>
              <a:buNone/>
            </a:pPr>
            <a:r>
              <a:rPr lang="en-US" sz="2000" b="1" dirty="0" smtClean="0"/>
              <a:t> </a:t>
            </a:r>
            <a:endParaRPr lang="en-US" sz="2000" dirty="0" smtClean="0"/>
          </a:p>
          <a:p>
            <a:endParaRPr lang="en-US" sz="2000" dirty="0" smtClean="0"/>
          </a:p>
          <a:p>
            <a:pPr>
              <a:buNone/>
            </a:pPr>
            <a:r>
              <a:rPr lang="en-US" sz="2000" b="1" dirty="0" smtClean="0"/>
              <a:t> </a:t>
            </a:r>
            <a:endParaRPr lang="en-US" sz="2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1641638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Agenda</a:t>
            </a:r>
            <a:endParaRPr lang="en-US" b="1" dirty="0">
              <a:solidFill>
                <a:schemeClr val="tx1"/>
              </a:solidFill>
              <a:latin typeface="Times New Roman" pitchFamily="18" charset="0"/>
              <a:cs typeface="Times New Roman" pitchFamily="18" charset="0"/>
            </a:endParaRPr>
          </a:p>
        </p:txBody>
      </p:sp>
      <p:sp>
        <p:nvSpPr>
          <p:cNvPr id="3" name="Subtitle 2"/>
          <p:cNvSpPr>
            <a:spLocks noGrp="1"/>
          </p:cNvSpPr>
          <p:nvPr>
            <p:ph idx="1"/>
          </p:nvPr>
        </p:nvSpPr>
        <p:spPr>
          <a:xfrm>
            <a:off x="316524" y="1981200"/>
            <a:ext cx="11406554" cy="4650827"/>
          </a:xfrm>
        </p:spPr>
        <p:txBody>
          <a:bodyPr>
            <a:normAutofit fontScale="85000" lnSpcReduction="20000"/>
          </a:bodyPr>
          <a:lstStyle/>
          <a:p>
            <a:endParaRPr lang="en-US" sz="2600" dirty="0" smtClean="0">
              <a:latin typeface="Times New Roman" pitchFamily="18" charset="0"/>
              <a:cs typeface="Times New Roman" pitchFamily="18" charset="0"/>
            </a:endParaRPr>
          </a:p>
          <a:p>
            <a:pPr marL="514350" indent="-514350">
              <a:buFont typeface="Wingdings" pitchFamily="2" charset="2"/>
              <a:buChar char="Ø"/>
            </a:pPr>
            <a:r>
              <a:rPr lang="en-US" sz="3200" b="1" dirty="0" smtClean="0">
                <a:latin typeface="Agency FB" pitchFamily="34" charset="0"/>
                <a:cs typeface="Times New Roman" pitchFamily="18" charset="0"/>
              </a:rPr>
              <a:t>Introduction</a:t>
            </a:r>
          </a:p>
          <a:p>
            <a:pPr marL="457200" indent="-457200">
              <a:buFont typeface="Wingdings" pitchFamily="2" charset="2"/>
              <a:buChar char="Ø"/>
            </a:pPr>
            <a:r>
              <a:rPr lang="en-US" sz="3200" b="1" dirty="0" smtClean="0">
                <a:latin typeface="Agency FB" pitchFamily="34" charset="0"/>
                <a:cs typeface="Times New Roman" pitchFamily="18" charset="0"/>
              </a:rPr>
              <a:t>Problems</a:t>
            </a:r>
          </a:p>
          <a:p>
            <a:pPr marL="457200" indent="-457200">
              <a:buFont typeface="Wingdings" pitchFamily="2" charset="2"/>
              <a:buChar char="v"/>
            </a:pPr>
            <a:r>
              <a:rPr lang="en-US" sz="3200" b="1" dirty="0" smtClean="0">
                <a:latin typeface="Agency FB" pitchFamily="34" charset="0"/>
                <a:cs typeface="Times New Roman" pitchFamily="18" charset="0"/>
              </a:rPr>
              <a:t>Temperature</a:t>
            </a:r>
            <a:endParaRPr lang="en-US" sz="3200" dirty="0" smtClean="0">
              <a:latin typeface="Agency FB" pitchFamily="34" charset="0"/>
              <a:cs typeface="Times New Roman" pitchFamily="18" charset="0"/>
            </a:endParaRPr>
          </a:p>
          <a:p>
            <a:pPr marL="457200" indent="-457200">
              <a:buFont typeface="Wingdings" pitchFamily="2" charset="2"/>
              <a:buChar char="v"/>
            </a:pPr>
            <a:r>
              <a:rPr lang="en-US" sz="3200" b="1" dirty="0" smtClean="0">
                <a:latin typeface="Agency FB" pitchFamily="34" charset="0"/>
                <a:cs typeface="Times New Roman" pitchFamily="18" charset="0"/>
              </a:rPr>
              <a:t>Moisture</a:t>
            </a:r>
            <a:endParaRPr lang="en-US" sz="3200" dirty="0" smtClean="0">
              <a:latin typeface="Agency FB" pitchFamily="34" charset="0"/>
              <a:cs typeface="Times New Roman" pitchFamily="18" charset="0"/>
            </a:endParaRPr>
          </a:p>
          <a:p>
            <a:pPr>
              <a:buFont typeface="Wingdings" pitchFamily="2" charset="2"/>
              <a:buChar char="Ø"/>
            </a:pPr>
            <a:r>
              <a:rPr lang="en-US" sz="3200" b="1" dirty="0" smtClean="0">
                <a:latin typeface="Agency FB" pitchFamily="34" charset="0"/>
                <a:cs typeface="Times New Roman" pitchFamily="18" charset="0"/>
              </a:rPr>
              <a:t>Methodologies and Scientific Discussion</a:t>
            </a:r>
            <a:endParaRPr lang="en-US" sz="3200" dirty="0" smtClean="0">
              <a:latin typeface="Agency FB" pitchFamily="34" charset="0"/>
              <a:cs typeface="Times New Roman" pitchFamily="18" charset="0"/>
            </a:endParaRPr>
          </a:p>
          <a:p>
            <a:pPr>
              <a:buFont typeface="Wingdings" pitchFamily="2" charset="2"/>
              <a:buChar char="Ø"/>
            </a:pPr>
            <a:r>
              <a:rPr lang="en-US" sz="3200" b="1" dirty="0" smtClean="0">
                <a:latin typeface="Agency FB" pitchFamily="34" charset="0"/>
              </a:rPr>
              <a:t>Apparatus and Testing</a:t>
            </a:r>
            <a:endParaRPr lang="en-US" sz="3200" dirty="0" smtClean="0">
              <a:latin typeface="Agency FB" pitchFamily="34" charset="0"/>
            </a:endParaRPr>
          </a:p>
          <a:p>
            <a:pPr>
              <a:buFont typeface="Wingdings" pitchFamily="2" charset="2"/>
              <a:buChar char="Ø"/>
            </a:pPr>
            <a:r>
              <a:rPr lang="en-US" sz="3200" b="1" dirty="0" smtClean="0">
                <a:latin typeface="Agency FB" pitchFamily="34" charset="0"/>
                <a:cs typeface="Times New Roman" pitchFamily="18" charset="0"/>
              </a:rPr>
              <a:t>Expected </a:t>
            </a:r>
            <a:r>
              <a:rPr lang="en-US" sz="3200" b="1" dirty="0" smtClean="0">
                <a:latin typeface="Agency FB" pitchFamily="34" charset="0"/>
                <a:cs typeface="Times New Roman" pitchFamily="18" charset="0"/>
              </a:rPr>
              <a:t>Results and </a:t>
            </a:r>
            <a:r>
              <a:rPr lang="en-US" sz="3200" b="1" dirty="0" smtClean="0">
                <a:latin typeface="Agency FB" pitchFamily="34" charset="0"/>
                <a:cs typeface="Times New Roman" pitchFamily="18" charset="0"/>
              </a:rPr>
              <a:t>Outcomes</a:t>
            </a:r>
          </a:p>
          <a:p>
            <a:pPr>
              <a:buFont typeface="Wingdings" pitchFamily="2" charset="2"/>
              <a:buChar char="Ø"/>
            </a:pPr>
            <a:r>
              <a:rPr lang="en-US" sz="3200" b="1" dirty="0" smtClean="0">
                <a:latin typeface="Agency FB" pitchFamily="34" charset="0"/>
                <a:cs typeface="Times New Roman" pitchFamily="18" charset="0"/>
              </a:rPr>
              <a:t>Conclusion</a:t>
            </a:r>
            <a:endParaRPr lang="en-US" sz="3200" dirty="0" smtClean="0">
              <a:latin typeface="Agency FB" pitchFamily="34" charset="0"/>
              <a:cs typeface="Times New Roman" pitchFamily="18" charset="0"/>
            </a:endParaRPr>
          </a:p>
          <a:p>
            <a:pPr>
              <a:buFont typeface="Wingdings" pitchFamily="2" charset="2"/>
              <a:buChar char="Ø"/>
            </a:pPr>
            <a:r>
              <a:rPr lang="en-US" sz="3200" b="1" dirty="0" smtClean="0">
                <a:latin typeface="Agency FB" pitchFamily="34" charset="0"/>
                <a:cs typeface="Times New Roman" pitchFamily="18" charset="0"/>
              </a:rPr>
              <a:t>References</a:t>
            </a:r>
            <a:endParaRPr lang="en-US" sz="3200" dirty="0" smtClean="0">
              <a:latin typeface="Agency FB" pitchFamily="34" charset="0"/>
              <a:cs typeface="Times New Roman" pitchFamily="18" charset="0"/>
            </a:endParaRPr>
          </a:p>
          <a:p>
            <a:pPr>
              <a:buFont typeface="Wingdings" pitchFamily="2" charset="2"/>
              <a:buChar char="Ø"/>
            </a:pPr>
            <a:endParaRPr lang="en-US" sz="2600" dirty="0" smtClean="0">
              <a:latin typeface="Times New Roman" pitchFamily="18" charset="0"/>
              <a:cs typeface="Times New Roman" pitchFamily="18" charset="0"/>
            </a:endParaRPr>
          </a:p>
          <a:p>
            <a:pPr>
              <a:buFont typeface="Wingdings" pitchFamily="2" charset="2"/>
              <a:buChar char="Ø"/>
            </a:pPr>
            <a:endParaRPr lang="en-US" sz="8000" dirty="0" smtClean="0">
              <a:latin typeface="Times New Roman" pitchFamily="18" charset="0"/>
              <a:cs typeface="Times New Roman" pitchFamily="18" charset="0"/>
            </a:endParaRPr>
          </a:p>
          <a:p>
            <a:pPr>
              <a:buFont typeface="Wingdings" pitchFamily="2" charset="2"/>
              <a:buChar char="Ø"/>
            </a:pPr>
            <a:endParaRPr lang="en-US" sz="7600" dirty="0" smtClean="0">
              <a:latin typeface="Times New Roman" pitchFamily="18" charset="0"/>
              <a:cs typeface="Times New Roman" pitchFamily="18" charset="0"/>
            </a:endParaRPr>
          </a:p>
          <a:p>
            <a:pPr>
              <a:buFont typeface="Wingdings" pitchFamily="2" charset="2"/>
              <a:buChar char="Ø"/>
            </a:pPr>
            <a:endParaRPr lang="en-US" sz="1600" dirty="0" smtClean="0"/>
          </a:p>
          <a:p>
            <a:pPr>
              <a:buFont typeface="Wingdings" pitchFamily="2" charset="2"/>
              <a:buChar char="v"/>
            </a:pPr>
            <a:endParaRPr lang="en-US" sz="2800" dirty="0" smtClean="0"/>
          </a:p>
          <a:p>
            <a:pPr>
              <a:buNone/>
            </a:pP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a:buNone/>
            </a:pPr>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endParaRPr lang="en-US" sz="2400" b="1" dirty="0" smtClean="0">
              <a:latin typeface="Times New Roman" pitchFamily="18" charset="0"/>
              <a:cs typeface="Times New Roman" pitchFamily="18" charset="0"/>
            </a:endParaRPr>
          </a:p>
          <a:p>
            <a:pPr>
              <a:buFont typeface="Wingdings" pitchFamily="2" charset="2"/>
              <a:buChar char="v"/>
            </a:pPr>
            <a:endParaRPr lang="en-US" sz="3200" b="1" dirty="0" smtClean="0">
              <a:latin typeface="Times New Roman" pitchFamily="18" charset="0"/>
              <a:cs typeface="Times New Roman" pitchFamily="18" charset="0"/>
            </a:endParaRPr>
          </a:p>
          <a:p>
            <a:endParaRPr lang="en-US" sz="32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9726670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Times New Roman" pitchFamily="18" charset="0"/>
                <a:cs typeface="Times New Roman" pitchFamily="18" charset="0"/>
              </a:rPr>
              <a:t>Introduction</a:t>
            </a:r>
            <a:endParaRPr lang="en-US" dirty="0">
              <a:latin typeface="Times New Roman" pitchFamily="18" charset="0"/>
              <a:cs typeface="Times New Roman" pitchFamily="18" charset="0"/>
            </a:endParaRPr>
          </a:p>
        </p:txBody>
      </p:sp>
      <p:sp>
        <p:nvSpPr>
          <p:cNvPr id="3" name="Subtitle 2"/>
          <p:cNvSpPr>
            <a:spLocks noGrp="1"/>
          </p:cNvSpPr>
          <p:nvPr>
            <p:ph idx="1"/>
          </p:nvPr>
        </p:nvSpPr>
        <p:spPr>
          <a:xfrm>
            <a:off x="1154954" y="2203938"/>
            <a:ext cx="9559938" cy="4654063"/>
          </a:xfrm>
        </p:spPr>
        <p:txBody>
          <a:bodyPr>
            <a:normAutofit/>
          </a:bodyPr>
          <a:lstStyle/>
          <a:p>
            <a:pPr>
              <a:buFont typeface="Wingdings" pitchFamily="2" charset="2"/>
              <a:buChar char="v"/>
            </a:pPr>
            <a:r>
              <a:rPr lang="en-US" sz="2800" dirty="0" smtClean="0">
                <a:latin typeface="Agency FB" pitchFamily="34" charset="0"/>
                <a:cs typeface="Times New Roman" pitchFamily="18" charset="0"/>
              </a:rPr>
              <a:t>Composite materials consist of two or more physically separate and mechanically releasable elements called reinforcements and matrices. </a:t>
            </a:r>
          </a:p>
          <a:p>
            <a:pPr>
              <a:buFont typeface="Wingdings" pitchFamily="2" charset="2"/>
              <a:buChar char="v"/>
            </a:pPr>
            <a:r>
              <a:rPr lang="en-US" sz="2800" dirty="0" smtClean="0">
                <a:latin typeface="Agency FB" pitchFamily="34" charset="0"/>
                <a:cs typeface="Times New Roman" pitchFamily="18" charset="0"/>
              </a:rPr>
              <a:t>In this proposal, temperature and humidity were the major environmental </a:t>
            </a:r>
            <a:r>
              <a:rPr lang="en-US" sz="2800" dirty="0" smtClean="0">
                <a:latin typeface="Agency FB" pitchFamily="34" charset="0"/>
                <a:cs typeface="Times New Roman" pitchFamily="18" charset="0"/>
              </a:rPr>
              <a:t>concerns</a:t>
            </a:r>
          </a:p>
          <a:p>
            <a:pPr>
              <a:buFont typeface="Wingdings" pitchFamily="2" charset="2"/>
              <a:buChar char="v"/>
            </a:pPr>
            <a:r>
              <a:rPr lang="en-US" sz="2800" dirty="0" smtClean="0">
                <a:latin typeface="Agency FB" pitchFamily="34" charset="0"/>
                <a:cs typeface="Times New Roman" pitchFamily="18" charset="0"/>
              </a:rPr>
              <a:t>The first objective of the study was to evaluate the effects of humidity and temperature on polyester resins, vinyl esters, and epoxy resins, as well as various data on wind turbine blade performance in wet conditions and at other different temperatures.</a:t>
            </a:r>
          </a:p>
          <a:p>
            <a:pPr>
              <a:buFont typeface="Wingdings" pitchFamily="2" charset="2"/>
              <a:buChar char="v"/>
            </a:pPr>
            <a:endParaRPr lang="en-US" sz="2800" dirty="0" smtClean="0"/>
          </a:p>
        </p:txBody>
      </p:sp>
    </p:spTree>
    <p:extLst>
      <p:ext uri="{BB962C8B-B14F-4D97-AF65-F5344CB8AC3E}">
        <p14:creationId xmlns="" xmlns:p14="http://schemas.microsoft.com/office/powerpoint/2010/main" val="451895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1077870"/>
          </a:xfrm>
        </p:spPr>
        <p:txBody>
          <a:bodyPr/>
          <a:lstStyle/>
          <a:p>
            <a:pPr algn="ctr"/>
            <a:r>
              <a:rPr lang="en-US" b="1" dirty="0" smtClean="0">
                <a:latin typeface="Agency FB" pitchFamily="34" charset="0"/>
                <a:cs typeface="Times New Roman" pitchFamily="18" charset="0"/>
              </a:rPr>
              <a:t>Problems</a:t>
            </a:r>
            <a:br>
              <a:rPr lang="en-US" b="1" dirty="0" smtClean="0">
                <a:latin typeface="Agency FB" pitchFamily="34"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idx="1"/>
          </p:nvPr>
        </p:nvSpPr>
        <p:spPr>
          <a:xfrm>
            <a:off x="1154954" y="1981200"/>
            <a:ext cx="9606831" cy="4876799"/>
          </a:xfrm>
        </p:spPr>
        <p:txBody>
          <a:bodyPr>
            <a:normAutofit/>
          </a:bodyPr>
          <a:lstStyle/>
          <a:p>
            <a:pPr>
              <a:buFont typeface="Wingdings" pitchFamily="2" charset="2"/>
              <a:buChar char="Ø"/>
            </a:pPr>
            <a:r>
              <a:rPr lang="en-US" sz="2800" b="1" dirty="0" smtClean="0">
                <a:latin typeface="Agency FB" pitchFamily="34" charset="0"/>
              </a:rPr>
              <a:t>Temperature</a:t>
            </a:r>
          </a:p>
          <a:p>
            <a:pPr>
              <a:buFont typeface="Wingdings" pitchFamily="2" charset="2"/>
              <a:buChar char="v"/>
            </a:pPr>
            <a:r>
              <a:rPr lang="en-US" sz="2800" dirty="0" smtClean="0">
                <a:latin typeface="Agency FB" pitchFamily="34" charset="0"/>
              </a:rPr>
              <a:t>Composite materials for wind turbine blades can be subjected to a low temperature (-20 ° C or lower)  or high temperature (50 ° C or higher) for 30-year life. Exposure to the low temperatures of certain hard polymers can make them vulnerable and increase. </a:t>
            </a:r>
          </a:p>
          <a:p>
            <a:pPr>
              <a:buFont typeface="Wingdings" pitchFamily="2" charset="2"/>
              <a:buChar char="v"/>
            </a:pPr>
            <a:r>
              <a:rPr lang="en-US" sz="2800" dirty="0" smtClean="0">
                <a:latin typeface="Agency FB" pitchFamily="34" charset="0"/>
              </a:rPr>
              <a:t>It has been reported that the effect at the fiber matrix interface at this temperature is strong only as a treatment of fiber and resin properties. </a:t>
            </a:r>
          </a:p>
          <a:p>
            <a:pPr>
              <a:buNone/>
            </a:pPr>
            <a:endParaRPr lang="en-US" sz="2800" b="1" dirty="0" smtClean="0"/>
          </a:p>
          <a:p>
            <a:pPr>
              <a:buFont typeface="Wingdings" pitchFamily="2" charset="2"/>
              <a:buChar char="v"/>
            </a:pPr>
            <a:endParaRPr lang="en-US" sz="2800" dirty="0" smtClean="0"/>
          </a:p>
          <a:p>
            <a:pPr>
              <a:buFont typeface="Wingdings" pitchFamily="2" charset="2"/>
              <a:buChar char="Ø"/>
            </a:pPr>
            <a:endParaRPr lang="es-ES" sz="2800" b="1" dirty="0" smtClean="0">
              <a:latin typeface="Times New Roman" pitchFamily="18" charset="0"/>
              <a:cs typeface="Times New Roman" pitchFamily="18" charset="0"/>
            </a:endParaRPr>
          </a:p>
        </p:txBody>
      </p:sp>
    </p:spTree>
    <p:extLst>
      <p:ext uri="{BB962C8B-B14F-4D97-AF65-F5344CB8AC3E}">
        <p14:creationId xmlns="" xmlns:p14="http://schemas.microsoft.com/office/powerpoint/2010/main" val="4518955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761413" cy="1077870"/>
          </a:xfrm>
        </p:spPr>
        <p:txBody>
          <a:bodyPr/>
          <a:lstStyle/>
          <a:p>
            <a:pPr algn="ctr"/>
            <a:r>
              <a:rPr lang="en-US" b="1" dirty="0" smtClean="0">
                <a:latin typeface="Agency FB" pitchFamily="34" charset="0"/>
                <a:cs typeface="Times New Roman" pitchFamily="18" charset="0"/>
              </a:rPr>
              <a:t>Problems</a:t>
            </a:r>
            <a:br>
              <a:rPr lang="en-US" b="1" dirty="0" smtClean="0">
                <a:latin typeface="Agency FB" pitchFamily="34" charset="0"/>
                <a:cs typeface="Times New Roman" pitchFamily="18" charset="0"/>
              </a:rPr>
            </a:br>
            <a:endParaRPr lang="en-US" dirty="0">
              <a:latin typeface="Times New Roman" pitchFamily="18" charset="0"/>
              <a:cs typeface="Times New Roman" pitchFamily="18" charset="0"/>
            </a:endParaRPr>
          </a:p>
        </p:txBody>
      </p:sp>
      <p:sp>
        <p:nvSpPr>
          <p:cNvPr id="3" name="Subtitle 2"/>
          <p:cNvSpPr>
            <a:spLocks noGrp="1"/>
          </p:cNvSpPr>
          <p:nvPr>
            <p:ph idx="1"/>
          </p:nvPr>
        </p:nvSpPr>
        <p:spPr>
          <a:xfrm>
            <a:off x="1154954" y="1981200"/>
            <a:ext cx="9606831" cy="4876799"/>
          </a:xfrm>
        </p:spPr>
        <p:txBody>
          <a:bodyPr>
            <a:normAutofit/>
          </a:bodyPr>
          <a:lstStyle/>
          <a:p>
            <a:pPr>
              <a:buNone/>
            </a:pPr>
            <a:endParaRPr lang="en-US" sz="2800" dirty="0" smtClean="0"/>
          </a:p>
          <a:p>
            <a:pPr>
              <a:buFont typeface="Wingdings" pitchFamily="2" charset="2"/>
              <a:buChar char="Ø"/>
            </a:pPr>
            <a:r>
              <a:rPr lang="en-US" sz="2800" b="1" dirty="0" smtClean="0"/>
              <a:t>Moisture</a:t>
            </a:r>
          </a:p>
          <a:p>
            <a:pPr>
              <a:buFont typeface="Wingdings" pitchFamily="2" charset="2"/>
              <a:buChar char="v"/>
            </a:pPr>
            <a:r>
              <a:rPr lang="en-US" sz="2800" dirty="0" smtClean="0">
                <a:latin typeface="Agency FB" pitchFamily="34" charset="0"/>
              </a:rPr>
              <a:t>Water molecules can diffuse into the composite network and  affect its mechanical properties. </a:t>
            </a:r>
            <a:endParaRPr lang="en-US" sz="2800" b="1" dirty="0" smtClean="0">
              <a:latin typeface="Agency FB" pitchFamily="34" charset="0"/>
            </a:endParaRPr>
          </a:p>
          <a:p>
            <a:pPr>
              <a:buFont typeface="Wingdings" pitchFamily="2" charset="2"/>
              <a:buChar char="v"/>
            </a:pPr>
            <a:r>
              <a:rPr lang="en-US" sz="2800" dirty="0" smtClean="0">
                <a:latin typeface="Agency FB" pitchFamily="34" charset="0"/>
              </a:rPr>
              <a:t>The ability to predict water diffusion and its effect on resin properties are necessary to predict long-term </a:t>
            </a:r>
            <a:r>
              <a:rPr lang="en-US" sz="2800" dirty="0" smtClean="0">
                <a:latin typeface="Agency FB" pitchFamily="34" charset="0"/>
              </a:rPr>
              <a:t>behavior of composite materials. </a:t>
            </a:r>
          </a:p>
          <a:p>
            <a:pPr>
              <a:buFont typeface="Wingdings" pitchFamily="2" charset="2"/>
              <a:buChar char="Ø"/>
            </a:pPr>
            <a:r>
              <a:rPr lang="en-US" sz="2800" dirty="0" smtClean="0">
                <a:latin typeface="Agency FB" pitchFamily="34" charset="0"/>
              </a:rPr>
              <a:t>However, the behavior of some compounds to absorb water is an important factor in adjusting the </a:t>
            </a:r>
            <a:r>
              <a:rPr lang="en-US" sz="2800" dirty="0" err="1" smtClean="0">
                <a:latin typeface="Agency FB" pitchFamily="34" charset="0"/>
              </a:rPr>
              <a:t>Fick</a:t>
            </a:r>
            <a:r>
              <a:rPr lang="en-US" sz="2800" dirty="0" smtClean="0">
                <a:latin typeface="Agency FB" pitchFamily="34" charset="0"/>
              </a:rPr>
              <a:t> model. This subtle mechanism is not fully understood due to the complexity of the absorption behavior and the variability of the experimental data. </a:t>
            </a:r>
            <a:endParaRPr lang="es-ES" sz="2800" b="1" dirty="0" smtClean="0">
              <a:latin typeface="Agency FB" pitchFamily="34" charset="0"/>
              <a:cs typeface="Times New Roman" pitchFamily="18" charset="0"/>
            </a:endParaRPr>
          </a:p>
        </p:txBody>
      </p:sp>
    </p:spTree>
    <p:extLst>
      <p:ext uri="{BB962C8B-B14F-4D97-AF65-F5344CB8AC3E}">
        <p14:creationId xmlns="" xmlns:p14="http://schemas.microsoft.com/office/powerpoint/2010/main" val="451895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8761413" cy="1722641"/>
          </a:xfrm>
        </p:spPr>
        <p:txBody>
          <a:bodyPr/>
          <a:lstStyle/>
          <a:p>
            <a:pPr algn="ctr"/>
            <a:r>
              <a:rPr lang="en-US" b="1" dirty="0" smtClean="0">
                <a:latin typeface="Agency FB" pitchFamily="34" charset="0"/>
                <a:cs typeface="Times New Roman" pitchFamily="18" charset="0"/>
              </a:rPr>
              <a:t>Methodologies and Scientific Discussion</a:t>
            </a:r>
            <a:r>
              <a:rPr lang="en-US" dirty="0" smtClean="0">
                <a:latin typeface="Agency FB" pitchFamily="34" charset="0"/>
                <a:cs typeface="Times New Roman" pitchFamily="18" charset="0"/>
              </a:rPr>
              <a:t/>
            </a:r>
            <a:br>
              <a:rPr lang="en-US" dirty="0" smtClean="0">
                <a:latin typeface="Agency FB" pitchFamily="34" charset="0"/>
                <a:cs typeface="Times New Roman" pitchFamily="18" charset="0"/>
              </a:rPr>
            </a:br>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154954" y="2280745"/>
            <a:ext cx="9536492" cy="4435365"/>
          </a:xfrm>
        </p:spPr>
        <p:txBody>
          <a:bodyPr>
            <a:normAutofit fontScale="92500"/>
          </a:bodyPr>
          <a:lstStyle/>
          <a:p>
            <a:r>
              <a:rPr lang="en-US" sz="2800" dirty="0" smtClean="0">
                <a:latin typeface="Agency FB" pitchFamily="34" charset="0"/>
              </a:rPr>
              <a:t>The experiment utilized E-glass fabric as the key reinforcement material. </a:t>
            </a:r>
            <a:endParaRPr lang="en-US" sz="2800" dirty="0" smtClean="0">
              <a:latin typeface="Agency FB" pitchFamily="34" charset="0"/>
            </a:endParaRPr>
          </a:p>
          <a:p>
            <a:r>
              <a:rPr lang="en-US" sz="2800" dirty="0" smtClean="0">
                <a:latin typeface="Agency FB" pitchFamily="34" charset="0"/>
              </a:rPr>
              <a:t>All fibers contain a universal blending agent compatible with all types of resins used </a:t>
            </a:r>
            <a:endParaRPr lang="en-US" sz="2800" dirty="0" smtClean="0">
              <a:latin typeface="Agency FB" pitchFamily="34" charset="0"/>
            </a:endParaRPr>
          </a:p>
          <a:p>
            <a:r>
              <a:rPr lang="en-US" sz="2800" dirty="0" smtClean="0">
                <a:latin typeface="Agency FB" pitchFamily="34" charset="0"/>
              </a:rPr>
              <a:t>Five types of resins for this work have been compared which represent the cost of potential resins for wind turbine blades and are suitable for formation with resins low viscosity. </a:t>
            </a:r>
            <a:endParaRPr lang="en-US" sz="2800" dirty="0" smtClean="0">
              <a:latin typeface="Agency FB" pitchFamily="34" charset="0"/>
            </a:endParaRPr>
          </a:p>
          <a:p>
            <a:r>
              <a:rPr lang="en-US" sz="2800" dirty="0" smtClean="0">
                <a:latin typeface="Agency FB" pitchFamily="34" charset="0"/>
              </a:rPr>
              <a:t> All samples were processed from the plates using a water-cooled diamond saw and the edges were sandblasted prior to packaging. Some dry samples are stored in the laboratory ambient air, called ambient temperature and drying temperature; the laboratory has no temperature or controlled humidity but is usually around 23 °C with low humidity.</a:t>
            </a:r>
            <a:endParaRPr lang="en-US" sz="2800" b="1" dirty="0">
              <a:latin typeface="Agency FB" pitchFamily="34" charset="0"/>
              <a:cs typeface="Times New Roman" pitchFamily="18" charset="0"/>
            </a:endParaRPr>
          </a:p>
        </p:txBody>
      </p:sp>
    </p:spTree>
    <p:extLst>
      <p:ext uri="{BB962C8B-B14F-4D97-AF65-F5344CB8AC3E}">
        <p14:creationId xmlns="" xmlns:p14="http://schemas.microsoft.com/office/powerpoint/2010/main" val="9543389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atin typeface="Agency FB" pitchFamily="34" charset="0"/>
              </a:rPr>
              <a:t>Apparatus and Testing</a:t>
            </a:r>
            <a:r>
              <a:rPr lang="en-US" dirty="0" smtClean="0">
                <a:latin typeface="Agency FB" pitchFamily="34" charset="0"/>
              </a:rPr>
              <a:t/>
            </a:r>
            <a:br>
              <a:rPr lang="en-US" dirty="0" smtClean="0">
                <a:latin typeface="Agency FB" pitchFamily="34"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125415" y="2180492"/>
            <a:ext cx="10339754" cy="4220308"/>
          </a:xfrm>
        </p:spPr>
        <p:txBody>
          <a:bodyPr>
            <a:noAutofit/>
          </a:bodyPr>
          <a:lstStyle/>
          <a:p>
            <a:pPr>
              <a:buFont typeface="Wingdings" pitchFamily="2" charset="2"/>
              <a:buChar char="Ø"/>
            </a:pPr>
            <a:r>
              <a:rPr lang="en-US" sz="2400" b="1" dirty="0" smtClean="0">
                <a:latin typeface="Agency FB" pitchFamily="34" charset="0"/>
              </a:rPr>
              <a:t>Tension and Compression</a:t>
            </a:r>
            <a:endParaRPr lang="en-US" sz="2400" dirty="0" smtClean="0">
              <a:latin typeface="Agency FB" pitchFamily="34" charset="0"/>
            </a:endParaRPr>
          </a:p>
          <a:p>
            <a:pPr>
              <a:buFont typeface="Wingdings" pitchFamily="2" charset="2"/>
              <a:buChar char="Ø"/>
            </a:pPr>
            <a:r>
              <a:rPr lang="en-US" sz="2400" b="1" dirty="0" smtClean="0">
                <a:latin typeface="Agency FB" pitchFamily="34" charset="0"/>
              </a:rPr>
              <a:t>Micro-bonding </a:t>
            </a:r>
            <a:r>
              <a:rPr lang="en-US" sz="2400" b="1" dirty="0" smtClean="0">
                <a:latin typeface="Agency FB" pitchFamily="34" charset="0"/>
              </a:rPr>
              <a:t>Test</a:t>
            </a:r>
          </a:p>
          <a:p>
            <a:pPr>
              <a:buFont typeface="Wingdings" pitchFamily="2" charset="2"/>
              <a:buChar char="v"/>
            </a:pPr>
            <a:r>
              <a:rPr lang="en-US" sz="2400" dirty="0" smtClean="0">
                <a:latin typeface="Agency FB" pitchFamily="34" charset="0"/>
              </a:rPr>
              <a:t>The sample used for the micro-bonding test consisted of a composite sample with a carefully polished </a:t>
            </a:r>
            <a:r>
              <a:rPr lang="en-US" sz="2400" dirty="0" smtClean="0">
                <a:latin typeface="Agency FB" pitchFamily="34" charset="0"/>
              </a:rPr>
              <a:t>cross-section</a:t>
            </a:r>
          </a:p>
          <a:p>
            <a:pPr>
              <a:buFont typeface="Wingdings" pitchFamily="2" charset="2"/>
              <a:buChar char="v"/>
            </a:pPr>
            <a:r>
              <a:rPr lang="en-US" sz="2400" dirty="0" smtClean="0">
                <a:latin typeface="Agency FB" pitchFamily="34" charset="0"/>
              </a:rPr>
              <a:t>This process was repeated at higher loading and control stages until exfoliation was observed. </a:t>
            </a:r>
          </a:p>
          <a:p>
            <a:pPr>
              <a:buFont typeface="Wingdings" pitchFamily="2" charset="2"/>
              <a:buChar char="Ø"/>
            </a:pPr>
            <a:r>
              <a:rPr lang="en-US" sz="2400" b="1" dirty="0" smtClean="0">
                <a:latin typeface="Agency FB" pitchFamily="34" charset="0"/>
              </a:rPr>
              <a:t>Water Absorption Test</a:t>
            </a:r>
            <a:endParaRPr lang="en-US" sz="2400" dirty="0" smtClean="0">
              <a:latin typeface="Agency FB" pitchFamily="34" charset="0"/>
            </a:endParaRPr>
          </a:p>
          <a:p>
            <a:pPr marL="514350" indent="-514350">
              <a:buFont typeface="Wingdings" pitchFamily="2" charset="2"/>
              <a:buChar char="v"/>
            </a:pPr>
            <a:r>
              <a:rPr lang="en-US" sz="2400" dirty="0" smtClean="0">
                <a:latin typeface="Agency FB" pitchFamily="34" charset="0"/>
              </a:rPr>
              <a:t>In the experiment, as the measurement time increases, the wet weight of the sample decreases.</a:t>
            </a:r>
          </a:p>
          <a:p>
            <a:pPr>
              <a:buFont typeface="Wingdings" pitchFamily="2" charset="2"/>
              <a:buChar char="Ø"/>
            </a:pPr>
            <a:endParaRPr lang="es-ES" sz="2800" b="1" dirty="0" smtClean="0"/>
          </a:p>
        </p:txBody>
      </p:sp>
    </p:spTree>
    <p:extLst>
      <p:ext uri="{BB962C8B-B14F-4D97-AF65-F5344CB8AC3E}">
        <p14:creationId xmlns="" xmlns:p14="http://schemas.microsoft.com/office/powerpoint/2010/main" val="27745852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7"/>
            <a:ext cx="8761413" cy="1523347"/>
          </a:xfrm>
        </p:spPr>
        <p:txBody>
          <a:bodyPr/>
          <a:lstStyle/>
          <a:p>
            <a:pPr algn="ctr"/>
            <a:r>
              <a:rPr lang="en-US" b="1" dirty="0" smtClean="0">
                <a:latin typeface="Agency FB" pitchFamily="34" charset="0"/>
                <a:cs typeface="Times New Roman" pitchFamily="18" charset="0"/>
              </a:rPr>
              <a:t>Expected Results and Outcomes</a:t>
            </a:r>
            <a:br>
              <a:rPr lang="en-US" b="1" dirty="0" smtClean="0">
                <a:latin typeface="Agency FB" pitchFamily="34" charset="0"/>
                <a:cs typeface="Times New Roman" pitchFamily="18" charset="0"/>
              </a:rPr>
            </a:br>
            <a:r>
              <a:rPr lang="en-US" dirty="0" smtClean="0">
                <a:latin typeface="Agency FB" pitchFamily="34" charset="0"/>
              </a:rPr>
              <a:t/>
            </a:r>
            <a:br>
              <a:rPr lang="en-US" dirty="0" smtClean="0">
                <a:latin typeface="Agency FB" pitchFamily="34" charset="0"/>
              </a:rPr>
            </a:b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1125415" y="2180492"/>
            <a:ext cx="10339754" cy="4220308"/>
          </a:xfrm>
        </p:spPr>
        <p:txBody>
          <a:bodyPr>
            <a:noAutofit/>
          </a:bodyPr>
          <a:lstStyle/>
          <a:p>
            <a:pPr>
              <a:buFont typeface="Wingdings" pitchFamily="2" charset="2"/>
              <a:buChar char="v"/>
            </a:pPr>
            <a:r>
              <a:rPr lang="en-US" sz="2800" dirty="0" smtClean="0">
                <a:latin typeface="Agency FB" pitchFamily="34" charset="0"/>
              </a:rPr>
              <a:t>In this section, we present the results of an environmental impact study of composites using five resin systems. </a:t>
            </a:r>
            <a:endParaRPr lang="en-US" sz="2800" dirty="0" smtClean="0">
              <a:latin typeface="Agency FB" pitchFamily="34" charset="0"/>
            </a:endParaRPr>
          </a:p>
          <a:p>
            <a:pPr>
              <a:buFont typeface="Wingdings" pitchFamily="2" charset="2"/>
              <a:buChar char="v"/>
            </a:pPr>
            <a:r>
              <a:rPr lang="en-US" sz="2800" dirty="0" smtClean="0">
                <a:latin typeface="Agency FB" pitchFamily="34" charset="0"/>
              </a:rPr>
              <a:t>Firstly, considering the water absorption behavior of composite materials and pure resin, and then considering the moisture in the composite material, the effects of humidity and temperature on the compressive strength of the composite, tensile strength </a:t>
            </a:r>
            <a:r>
              <a:rPr lang="en-US" sz="2800" dirty="0" smtClean="0">
                <a:latin typeface="Agency FB" pitchFamily="34" charset="0"/>
              </a:rPr>
              <a:t>and </a:t>
            </a:r>
            <a:r>
              <a:rPr lang="en-US" sz="2800" dirty="0" smtClean="0">
                <a:latin typeface="Agency FB" pitchFamily="34" charset="0"/>
              </a:rPr>
              <a:t>modulus, and phase-to-phase resistance are proposed. </a:t>
            </a:r>
            <a:endParaRPr lang="es-ES" sz="2800" b="1" dirty="0" smtClean="0">
              <a:latin typeface="Agency FB" pitchFamily="34" charset="0"/>
            </a:endParaRPr>
          </a:p>
        </p:txBody>
      </p:sp>
    </p:spTree>
    <p:extLst>
      <p:ext uri="{BB962C8B-B14F-4D97-AF65-F5344CB8AC3E}">
        <p14:creationId xmlns="" xmlns:p14="http://schemas.microsoft.com/office/powerpoint/2010/main" val="27745852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3"/>
          <a:tile tx="0" ty="0" sx="100000" sy="100000" flip="none" algn="tl"/>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154955" y="1295400"/>
            <a:ext cx="2793158" cy="990600"/>
          </a:xfrm>
        </p:spPr>
        <p:txBody>
          <a:bodyPr/>
          <a:lstStyle/>
          <a:p>
            <a:pPr algn="ctr"/>
            <a:r>
              <a:rPr lang="en-US" b="1" dirty="0" smtClean="0">
                <a:latin typeface="Agency FB" pitchFamily="34" charset="0"/>
                <a:cs typeface="Times New Roman" pitchFamily="18" charset="0"/>
              </a:rPr>
              <a:t>Expected Results and Outcomes</a:t>
            </a:r>
            <a:br>
              <a:rPr lang="en-US" b="1" dirty="0" smtClean="0">
                <a:latin typeface="Agency FB" pitchFamily="34" charset="0"/>
                <a:cs typeface="Times New Roman" pitchFamily="18" charset="0"/>
              </a:rPr>
            </a:br>
            <a:r>
              <a:rPr lang="en-US" dirty="0" smtClean="0">
                <a:latin typeface="Agency FB" pitchFamily="34" charset="0"/>
              </a:rPr>
              <a:t/>
            </a:r>
            <a:br>
              <a:rPr lang="en-US" dirty="0" smtClean="0">
                <a:latin typeface="Agency FB" pitchFamily="34" charset="0"/>
              </a:rPr>
            </a:br>
            <a:endParaRPr lang="en-US" dirty="0">
              <a:latin typeface="Times New Roman" pitchFamily="18" charset="0"/>
              <a:cs typeface="Times New Roman" pitchFamily="18" charset="0"/>
            </a:endParaRPr>
          </a:p>
        </p:txBody>
      </p:sp>
      <p:pic>
        <p:nvPicPr>
          <p:cNvPr id="6" name="Content Placeholder 5" descr="docra.PNG"/>
          <p:cNvPicPr>
            <a:picLocks noGrp="1" noChangeAspect="1"/>
          </p:cNvPicPr>
          <p:nvPr>
            <p:ph idx="1"/>
          </p:nvPr>
        </p:nvPicPr>
        <p:blipFill>
          <a:blip r:embed="rId4"/>
          <a:stretch>
            <a:fillRect/>
          </a:stretch>
        </p:blipFill>
        <p:spPr>
          <a:xfrm>
            <a:off x="6243982" y="1823506"/>
            <a:ext cx="5361864" cy="4471785"/>
          </a:xfrm>
        </p:spPr>
      </p:pic>
      <p:sp>
        <p:nvSpPr>
          <p:cNvPr id="5" name="Text Placeholder 4"/>
          <p:cNvSpPr>
            <a:spLocks noGrp="1"/>
          </p:cNvSpPr>
          <p:nvPr>
            <p:ph type="body" sz="half" idx="2"/>
          </p:nvPr>
        </p:nvSpPr>
        <p:spPr>
          <a:xfrm>
            <a:off x="550985" y="1559170"/>
            <a:ext cx="4325815" cy="4818184"/>
          </a:xfrm>
        </p:spPr>
        <p:txBody>
          <a:bodyPr>
            <a:normAutofit fontScale="77500" lnSpcReduction="20000"/>
          </a:bodyPr>
          <a:lstStyle/>
          <a:p>
            <a:pPr>
              <a:buFont typeface="Wingdings" pitchFamily="2" charset="2"/>
              <a:buChar char="v"/>
            </a:pPr>
            <a:r>
              <a:rPr lang="en-US" sz="2800" b="1" dirty="0" smtClean="0">
                <a:solidFill>
                  <a:schemeClr val="bg1"/>
                </a:solidFill>
                <a:latin typeface="Agency FB" pitchFamily="34" charset="0"/>
              </a:rPr>
              <a:t>The figure shows the approximate cost of five high- capacity </a:t>
            </a:r>
            <a:r>
              <a:rPr lang="en-US" sz="2800" b="1" dirty="0" smtClean="0">
                <a:solidFill>
                  <a:schemeClr val="bg1"/>
                </a:solidFill>
                <a:latin typeface="Agency FB" pitchFamily="34" charset="0"/>
              </a:rPr>
              <a:t>resins</a:t>
            </a:r>
          </a:p>
          <a:p>
            <a:pPr>
              <a:buFont typeface="Wingdings" pitchFamily="2" charset="2"/>
              <a:buChar char="v"/>
            </a:pPr>
            <a:r>
              <a:rPr lang="en-US" sz="2800" b="1" dirty="0" smtClean="0">
                <a:solidFill>
                  <a:schemeClr val="bg1"/>
                </a:solidFill>
                <a:latin typeface="Agency FB" pitchFamily="34" charset="0"/>
              </a:rPr>
              <a:t>Composites with the layup [0/±45°/0] pure resin was immersed in distilled water and carried out at 50 ° C for about 2,500 hours. </a:t>
            </a:r>
            <a:endParaRPr lang="en-US" sz="2800" b="1" dirty="0" smtClean="0">
              <a:solidFill>
                <a:schemeClr val="bg1"/>
              </a:solidFill>
              <a:latin typeface="Agency FB" pitchFamily="34" charset="0"/>
            </a:endParaRPr>
          </a:p>
          <a:p>
            <a:pPr>
              <a:buFont typeface="Wingdings" pitchFamily="2" charset="2"/>
              <a:buChar char="v"/>
            </a:pPr>
            <a:r>
              <a:rPr lang="en-US" sz="2800" b="1" dirty="0" smtClean="0">
                <a:solidFill>
                  <a:schemeClr val="bg1"/>
                </a:solidFill>
                <a:latin typeface="Agency FB" pitchFamily="34" charset="0"/>
                <a:cs typeface="Times New Roman" pitchFamily="18" charset="0"/>
              </a:rPr>
              <a:t>The o-ester, </a:t>
            </a:r>
            <a:r>
              <a:rPr lang="en-US" sz="2800" b="1" dirty="0" err="1" smtClean="0">
                <a:solidFill>
                  <a:schemeClr val="bg1"/>
                </a:solidFill>
                <a:latin typeface="Agency FB" pitchFamily="34" charset="0"/>
                <a:cs typeface="Times New Roman" pitchFamily="18" charset="0"/>
              </a:rPr>
              <a:t>iso</a:t>
            </a:r>
            <a:r>
              <a:rPr lang="en-US" sz="2800" b="1" dirty="0" smtClean="0">
                <a:solidFill>
                  <a:schemeClr val="bg1"/>
                </a:solidFill>
                <a:latin typeface="Agency FB" pitchFamily="34" charset="0"/>
                <a:cs typeface="Times New Roman" pitchFamily="18" charset="0"/>
              </a:rPr>
              <a:t>-ester, vinyl esters 411 and 8084 appear to be stable, while the epoxy SC-14 is near saturation</a:t>
            </a:r>
            <a:r>
              <a:rPr lang="en-US" sz="2800" b="1" dirty="0" smtClean="0">
                <a:solidFill>
                  <a:schemeClr val="bg1"/>
                </a:solidFill>
                <a:latin typeface="Agency FB" pitchFamily="34" charset="0"/>
                <a:cs typeface="Times New Roman" pitchFamily="18" charset="0"/>
              </a:rPr>
              <a:t>.</a:t>
            </a:r>
          </a:p>
          <a:p>
            <a:pPr>
              <a:buFont typeface="Wingdings" pitchFamily="2" charset="2"/>
              <a:buChar char="v"/>
            </a:pPr>
            <a:r>
              <a:rPr lang="en-US" sz="2800" b="1" dirty="0" smtClean="0">
                <a:solidFill>
                  <a:schemeClr val="bg1"/>
                </a:solidFill>
                <a:latin typeface="Agency FB" pitchFamily="34" charset="0"/>
                <a:cs typeface="Times New Roman" pitchFamily="18" charset="0"/>
              </a:rPr>
              <a:t> </a:t>
            </a:r>
            <a:r>
              <a:rPr lang="en-US" sz="2800" b="1" dirty="0" smtClean="0">
                <a:solidFill>
                  <a:schemeClr val="bg1"/>
                </a:solidFill>
                <a:latin typeface="Agency FB" pitchFamily="34" charset="0"/>
              </a:rPr>
              <a:t>It is observed that the epoxy resin SC-14 absorbs the maximum amount of moisture after soaking in distilled water at 50 ° C for the same conditioning period, and then the content of the vinyl ester of the 8084 vinyl ester, the vinyl ester, and the hetero-411 ester. </a:t>
            </a:r>
            <a:endParaRPr lang="en-US" sz="2800" b="1" dirty="0" smtClean="0">
              <a:solidFill>
                <a:schemeClr val="bg1"/>
              </a:solidFill>
              <a:latin typeface="Agency FB" pitchFamily="34" charset="0"/>
              <a:cs typeface="Times New Roman" pitchFamily="18" charset="0"/>
            </a:endParaRPr>
          </a:p>
          <a:p>
            <a:pPr>
              <a:buFont typeface="Wingdings" pitchFamily="2" charset="2"/>
              <a:buChar char="v"/>
            </a:pPr>
            <a:endParaRPr lang="en-US" dirty="0"/>
          </a:p>
        </p:txBody>
      </p:sp>
    </p:spTree>
    <p:extLst>
      <p:ext uri="{BB962C8B-B14F-4D97-AF65-F5344CB8AC3E}">
        <p14:creationId xmlns="" xmlns:p14="http://schemas.microsoft.com/office/powerpoint/2010/main" val="277458526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515</TotalTime>
  <Words>894</Words>
  <Application>Microsoft Office PowerPoint</Application>
  <PresentationFormat>Custom</PresentationFormat>
  <Paragraphs>96</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Ion Boardroom</vt:lpstr>
      <vt:lpstr>Effects of Temperature Change on Composite Materials  </vt:lpstr>
      <vt:lpstr> Agenda</vt:lpstr>
      <vt:lpstr>Introduction</vt:lpstr>
      <vt:lpstr>Problems </vt:lpstr>
      <vt:lpstr>Problems </vt:lpstr>
      <vt:lpstr>Methodologies and Scientific Discussion  </vt:lpstr>
      <vt:lpstr>Apparatus and Testing </vt:lpstr>
      <vt:lpstr>Expected Results and Outcomes  </vt:lpstr>
      <vt:lpstr>Expected Results and Outcomes  </vt:lpstr>
      <vt:lpstr>Conclusión</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INTERNAL AUDIT FUNCTION</dc:title>
  <dc:creator>NKURUMAH</dc:creator>
  <cp:lastModifiedBy>mainevents biz</cp:lastModifiedBy>
  <cp:revision>42</cp:revision>
  <dcterms:created xsi:type="dcterms:W3CDTF">2018-02-20T10:41:53Z</dcterms:created>
  <dcterms:modified xsi:type="dcterms:W3CDTF">2018-09-06T15:41:58Z</dcterms:modified>
</cp:coreProperties>
</file>