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8" r:id="rId3"/>
    <p:sldMasterId id="2147483715" r:id="rId4"/>
    <p:sldMasterId id="2147483727" r:id="rId5"/>
    <p:sldMasterId id="2147483740" r:id="rId6"/>
    <p:sldMasterId id="2147483766" r:id="rId7"/>
    <p:sldMasterId id="2147483778" r:id="rId8"/>
    <p:sldMasterId id="2147483783" r:id="rId9"/>
  </p:sldMasterIdLst>
  <p:notesMasterIdLst>
    <p:notesMasterId r:id="rId29"/>
  </p:notesMasterIdLst>
  <p:handoutMasterIdLst>
    <p:handoutMasterId r:id="rId30"/>
  </p:handoutMasterIdLst>
  <p:sldIdLst>
    <p:sldId id="344" r:id="rId10"/>
    <p:sldId id="335" r:id="rId11"/>
    <p:sldId id="347" r:id="rId12"/>
    <p:sldId id="346" r:id="rId13"/>
    <p:sldId id="348" r:id="rId14"/>
    <p:sldId id="337" r:id="rId15"/>
    <p:sldId id="336" r:id="rId16"/>
    <p:sldId id="282" r:id="rId17"/>
    <p:sldId id="334" r:id="rId18"/>
    <p:sldId id="341" r:id="rId19"/>
    <p:sldId id="290" r:id="rId20"/>
    <p:sldId id="349" r:id="rId21"/>
    <p:sldId id="351" r:id="rId22"/>
    <p:sldId id="354" r:id="rId23"/>
    <p:sldId id="294" r:id="rId24"/>
    <p:sldId id="353" r:id="rId25"/>
    <p:sldId id="358" r:id="rId26"/>
    <p:sldId id="359" r:id="rId27"/>
    <p:sldId id="299" r:id="rId2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9" d="250"/>
        <a:sy n="259" d="250"/>
      </p:scale>
      <p:origin x="0" y="-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2854352-01FD-4042-B2E9-D331C6BED27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BFFBF0F-147A-4226-891B-45FF8B35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4695630-F6D8-458B-999F-15400876F84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652EC96-A3BF-4BBA-9A43-6830D1D8BD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92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293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09440-12BA-4E9C-83FB-44D878B58A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93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683" tIns="47341" rIns="94683" bIns="47341"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95798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DB5A95-5112-414C-8A6C-9C613B83FE0B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60339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93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52544-01A5-43B0-9C97-35F3D995923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93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293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2016 by Nelson Education Ltd.</a:t>
            </a:r>
          </a:p>
        </p:txBody>
      </p:sp>
    </p:spTree>
    <p:extLst>
      <p:ext uri="{BB962C8B-B14F-4D97-AF65-F5344CB8AC3E}">
        <p14:creationId xmlns:p14="http://schemas.microsoft.com/office/powerpoint/2010/main" val="337189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2016 by Nelson Education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37848-B427-49DE-A4DA-935D615E20D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6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37848-B427-49DE-A4DA-935D615E20D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2016 by Nelson Education Ltd.</a:t>
            </a:r>
          </a:p>
        </p:txBody>
      </p:sp>
    </p:spTree>
    <p:extLst>
      <p:ext uri="{BB962C8B-B14F-4D97-AF65-F5344CB8AC3E}">
        <p14:creationId xmlns:p14="http://schemas.microsoft.com/office/powerpoint/2010/main" val="1222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1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2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51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823384" y="-652463"/>
            <a:ext cx="8885768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8223252" y="-441325"/>
            <a:ext cx="4169833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9525000" y="2001838"/>
            <a:ext cx="3572933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75167" y="3322638"/>
            <a:ext cx="9838267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730446" y="3632676"/>
            <a:ext cx="7980212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700000">
            <a:off x="2934861" y="5027231"/>
            <a:ext cx="6207063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8989484" y="2312989"/>
            <a:ext cx="2032000" cy="365125"/>
          </a:xfrm>
        </p:spPr>
        <p:txBody>
          <a:bodyPr/>
          <a:lstStyle>
            <a:lvl1pPr algn="l">
              <a:defRPr sz="1800">
                <a:solidFill>
                  <a:prstClr val="whit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8735485" y="1528764"/>
            <a:ext cx="3287183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602133" y="1162050"/>
            <a:ext cx="2844800" cy="420688"/>
          </a:xfrm>
        </p:spPr>
        <p:txBody>
          <a:bodyPr/>
          <a:lstStyle>
            <a:lvl1pPr algn="l">
              <a:defRPr sz="2400">
                <a:solidFill>
                  <a:prstClr val="whit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65F23-1905-4766-828B-15F2173B7F72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02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1153584" y="850900"/>
            <a:ext cx="4819651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23285" y="-511175"/>
            <a:ext cx="4980516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861733" y="6589714"/>
            <a:ext cx="26416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4246034" y="-554038"/>
            <a:ext cx="9044517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1033" y="2639384"/>
            <a:ext cx="5064953" cy="2260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638705" y="959717"/>
            <a:ext cx="6211647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254251" y="608014"/>
            <a:ext cx="238548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4138084" y="6176964"/>
            <a:ext cx="3189816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686985" y="300038"/>
            <a:ext cx="3050116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997B09-0634-440C-95F6-25BAF8481F16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36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76200" y="-1017588"/>
            <a:ext cx="9882717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1035050" y="2417763"/>
            <a:ext cx="9330268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8449734" y="3775075"/>
            <a:ext cx="4138084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9770533" y="-104775"/>
            <a:ext cx="3134784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713315" y="2921829"/>
            <a:ext cx="7587807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717132" y="4494202"/>
            <a:ext cx="7028725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9171517" y="3760789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9408585" y="3170239"/>
            <a:ext cx="25696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9569451" y="2660651"/>
            <a:ext cx="9101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84318D-8F4C-40DC-850B-4ADE90B9F208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79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1176866" y="-625475"/>
            <a:ext cx="9918700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4315884" y="6275389"/>
            <a:ext cx="5850467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10215034" y="5462588"/>
            <a:ext cx="2277533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8890001" y="-490538"/>
            <a:ext cx="4087284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699242" y="1991665"/>
            <a:ext cx="4820301" cy="19148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0700000">
            <a:off x="1352585" y="1335061"/>
            <a:ext cx="3438144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00000">
            <a:off x="4934710" y="618005"/>
            <a:ext cx="3440013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10342034" y="5888039"/>
            <a:ext cx="1655233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5405967" y="5494339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10253134" y="5643564"/>
            <a:ext cx="1655233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8D6AC6-E852-4ED1-A0CE-145E1171BA5F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87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1176866" y="-625475"/>
            <a:ext cx="9918700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4315884" y="6275389"/>
            <a:ext cx="5850467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10215034" y="5462588"/>
            <a:ext cx="2277533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8890001" y="-490538"/>
            <a:ext cx="4087284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20" y="1991868"/>
            <a:ext cx="4818888" cy="19141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700000">
            <a:off x="1139681" y="1406870"/>
            <a:ext cx="2950864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00000">
            <a:off x="1494024" y="2227895"/>
            <a:ext cx="3438144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20700000">
            <a:off x="4714279" y="687504"/>
            <a:ext cx="2953004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20700000">
            <a:off x="5077997" y="1495882"/>
            <a:ext cx="3438144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10337800" y="5888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5401733" y="5495926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10253133" y="5641976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05A529-92FC-410A-AF44-01E23CCF7A9E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301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1153584" y="850900"/>
            <a:ext cx="4819651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23285" y="-511175"/>
            <a:ext cx="4980516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861733" y="6589714"/>
            <a:ext cx="26416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4246034" y="-554038"/>
            <a:ext cx="9044517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3048" y="2644140"/>
            <a:ext cx="5065776" cy="2255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2256367" y="612776"/>
            <a:ext cx="2389717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3325285" y="6100764"/>
            <a:ext cx="4068233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682751" y="301626"/>
            <a:ext cx="30480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7432D1-C7C9-462B-8BBF-771E9B984195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15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495300" y="-1217613"/>
            <a:ext cx="11436351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599018" y="5208589"/>
            <a:ext cx="9961035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9590618" y="6483350"/>
            <a:ext cx="2575983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10835218" y="92075"/>
            <a:ext cx="2506133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10028767" y="5927726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5190067" y="5988050"/>
            <a:ext cx="4165600" cy="293688"/>
          </a:xfrm>
        </p:spPr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10132484" y="5570539"/>
            <a:ext cx="954616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F3C5C3-3F99-49E9-9CC7-22783D8DB000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68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1195917" y="-623888"/>
            <a:ext cx="9715501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6784" y="5378450"/>
            <a:ext cx="9922933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10215034" y="5459414"/>
            <a:ext cx="2277533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8898468" y="-490538"/>
            <a:ext cx="4078817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20" y="1991868"/>
            <a:ext cx="4818888" cy="1914144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00000">
            <a:off x="1126464" y="997933"/>
            <a:ext cx="7124133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0700000">
            <a:off x="4288765" y="5144590"/>
            <a:ext cx="5240500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10337800" y="5888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5685367" y="6099176"/>
            <a:ext cx="4083051" cy="365125"/>
          </a:xfrm>
        </p:spPr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10253133" y="5641976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CD3D65-E9E6-495C-9BC8-0289AC767B8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7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33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711200" y="-979488"/>
            <a:ext cx="8896351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378883" y="5969001"/>
            <a:ext cx="7067551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9241367" y="-242888"/>
            <a:ext cx="3244851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7865533" y="1282700"/>
            <a:ext cx="5124451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6943762" y="2412080"/>
            <a:ext cx="5036383" cy="266284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2010039" y="615731"/>
            <a:ext cx="5764672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1097053" y="4161126"/>
            <a:ext cx="5747887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9323917" y="571501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863601" y="5162551"/>
            <a:ext cx="3968751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9395884" y="390526"/>
            <a:ext cx="2616200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86CAAE-A6DB-4866-B29D-10100A28CD07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26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1193800" y="-766763"/>
            <a:ext cx="11110384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86784" y="5089526"/>
            <a:ext cx="11370733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11379200" y="3840164"/>
            <a:ext cx="1348317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10117667" y="-322263"/>
            <a:ext cx="2635251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0000">
            <a:off x="4245177" y="4760430"/>
            <a:ext cx="6673004" cy="12995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20700000">
            <a:off x="1042473" y="984582"/>
            <a:ext cx="877503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9328151" y="6238876"/>
            <a:ext cx="2032000" cy="365125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7095067" y="6094414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10909300" y="3246439"/>
            <a:ext cx="1210733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EE0E63-E0E5-4B80-92A5-B1449071B23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06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1176866" y="-625475"/>
            <a:ext cx="9920817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4303185" y="6273800"/>
            <a:ext cx="5861049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10212918" y="5459414"/>
            <a:ext cx="2279649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8887884" y="-490538"/>
            <a:ext cx="408940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20700000">
            <a:off x="9057780" y="511413"/>
            <a:ext cx="1914144" cy="4818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20700000">
            <a:off x="1290350" y="1075674"/>
            <a:ext cx="7198607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10337800" y="5888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663267" y="6188076"/>
            <a:ext cx="3175000" cy="365125"/>
          </a:xfrm>
        </p:spPr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10253133" y="5641976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F20A68-AEDB-4768-953D-2777CD7EB596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70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0DFA-25FF-4A24-B515-B712374FB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1119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4D4F-CC9F-42F1-A0D3-F825B95F0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74896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4A6F-39C0-40D5-B4DA-AD9FC3F65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29373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471E-FD6D-4438-961D-A1E5655FF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185480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0428-36EC-44C4-8EAB-0C0C50178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57629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D56A-4F09-4D5C-AC66-DCA41A12E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850892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F533-7DDD-4BB7-A53E-A15B291DE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90083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578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667B-0DF4-411F-9C6C-794B8962C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100856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178C-90BE-4553-9BB6-EAC5FE6D4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52272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BA9C-7AF8-44EF-AA00-6E6FA6786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6120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671D-F557-4518-AA14-B674C2004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81887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CDCE-4CCF-42BB-BE26-AC5C92F1F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670630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12800" y="3886200"/>
            <a:ext cx="105664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05C1-BF21-4B93-8B0D-BB4E10830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22188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105664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86200"/>
            <a:ext cx="105664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E9ED4-F027-4DF7-8D84-3E3DFAC89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101840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4A4A-DEED-4A71-987D-F0BF2F3EB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399561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823384" y="-652463"/>
            <a:ext cx="8885768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8223252" y="-441325"/>
            <a:ext cx="4169833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9525000" y="2001838"/>
            <a:ext cx="3572933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75167" y="3322638"/>
            <a:ext cx="9838267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730446" y="3632676"/>
            <a:ext cx="7980212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700000">
            <a:off x="2934861" y="5027231"/>
            <a:ext cx="6207063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8989484" y="2312989"/>
            <a:ext cx="2032000" cy="365125"/>
          </a:xfrm>
        </p:spPr>
        <p:txBody>
          <a:bodyPr/>
          <a:lstStyle>
            <a:lvl1pPr algn="l">
              <a:defRPr sz="1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8735485" y="1528764"/>
            <a:ext cx="3287183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602133" y="1162050"/>
            <a:ext cx="2844800" cy="420688"/>
          </a:xfrm>
        </p:spPr>
        <p:txBody>
          <a:bodyPr/>
          <a:lstStyle>
            <a:lvl1pPr algn="l">
              <a:defRPr sz="24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0D486CF-5850-4DE3-B4BF-545F7524B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10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1153584" y="850900"/>
            <a:ext cx="4819651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23285" y="-511175"/>
            <a:ext cx="4980516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861733" y="6589714"/>
            <a:ext cx="26416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4246034" y="-554038"/>
            <a:ext cx="9044517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-1033" y="2639384"/>
            <a:ext cx="5064953" cy="2260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638705" y="959717"/>
            <a:ext cx="6211647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254251" y="608014"/>
            <a:ext cx="23854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4138084" y="6176964"/>
            <a:ext cx="31898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686985" y="300038"/>
            <a:ext cx="30501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A352-C1D1-4C55-89A5-B073A0F7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92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073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76200" y="-1017588"/>
            <a:ext cx="9882717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1035050" y="2417763"/>
            <a:ext cx="9330268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8449734" y="3775075"/>
            <a:ext cx="4138084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9770533" y="-104775"/>
            <a:ext cx="3134784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713315" y="2921829"/>
            <a:ext cx="7587807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717132" y="4494202"/>
            <a:ext cx="7028725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9171517" y="3760789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9408585" y="3170239"/>
            <a:ext cx="25696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9569451" y="2660651"/>
            <a:ext cx="9101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2A47DBB-9435-4464-9559-2F1ED3CE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07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1176866" y="-625475"/>
            <a:ext cx="9918700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4315884" y="6275389"/>
            <a:ext cx="5850467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10215034" y="5462588"/>
            <a:ext cx="2277533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8890001" y="-490538"/>
            <a:ext cx="4087284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699242" y="1991665"/>
            <a:ext cx="4820301" cy="19148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0700000">
            <a:off x="1352585" y="1335061"/>
            <a:ext cx="3438144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00000">
            <a:off x="4934710" y="618005"/>
            <a:ext cx="3440013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10342034" y="5888039"/>
            <a:ext cx="165523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5405967" y="5494339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10253134" y="5643564"/>
            <a:ext cx="165523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67DC222-3BC0-4C45-B5E2-7C5A4044F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315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1176866" y="-625475"/>
            <a:ext cx="9918700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4315884" y="6275389"/>
            <a:ext cx="5850467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10215034" y="5462588"/>
            <a:ext cx="2277533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8890001" y="-490538"/>
            <a:ext cx="4087284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20" y="1991868"/>
            <a:ext cx="4818888" cy="19141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700000">
            <a:off x="1139681" y="1406870"/>
            <a:ext cx="2950864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00000">
            <a:off x="1494024" y="2227895"/>
            <a:ext cx="3438144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20700000">
            <a:off x="4714279" y="687504"/>
            <a:ext cx="2953004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20700000">
            <a:off x="5077997" y="1495882"/>
            <a:ext cx="3438144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10337800" y="5888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5401733" y="5495926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10253133" y="5641976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2888AD4-C582-4D42-A295-5950C03E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311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1153584" y="850900"/>
            <a:ext cx="4819651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23285" y="-511175"/>
            <a:ext cx="4980516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861733" y="6589714"/>
            <a:ext cx="26416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4246034" y="-554038"/>
            <a:ext cx="9044517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3048" y="2644140"/>
            <a:ext cx="5065776" cy="2255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2256367" y="612776"/>
            <a:ext cx="2389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3325285" y="6100764"/>
            <a:ext cx="40682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682751" y="301626"/>
            <a:ext cx="3048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FF63-BC69-4362-A864-90998591E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70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495300" y="-1217613"/>
            <a:ext cx="11436351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599018" y="5208589"/>
            <a:ext cx="9961035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9590618" y="6483350"/>
            <a:ext cx="2575983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10835218" y="92075"/>
            <a:ext cx="2506133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10028767" y="5927726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5190067" y="5988050"/>
            <a:ext cx="41656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10132484" y="5570539"/>
            <a:ext cx="95461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7D92CD0-D3A7-4090-B933-B5F97514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15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1195917" y="-623888"/>
            <a:ext cx="9715501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6784" y="5378450"/>
            <a:ext cx="9922933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10215034" y="5459414"/>
            <a:ext cx="2277533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8898468" y="-490538"/>
            <a:ext cx="4078817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703820" y="1991868"/>
            <a:ext cx="4818888" cy="1914144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00000">
            <a:off x="1126464" y="997933"/>
            <a:ext cx="7124133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0700000">
            <a:off x="4288765" y="5144590"/>
            <a:ext cx="5240500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10337800" y="5888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5685367" y="6099176"/>
            <a:ext cx="408305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10253133" y="5641976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B52D718-FF3D-4B8A-8DE2-A76D9B34D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12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711200" y="-979488"/>
            <a:ext cx="8896351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378883" y="5969001"/>
            <a:ext cx="7067551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9241367" y="-242888"/>
            <a:ext cx="3244851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7865533" y="1282700"/>
            <a:ext cx="5124451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00000">
            <a:off x="6943762" y="2412080"/>
            <a:ext cx="5036383" cy="266284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2010039" y="615731"/>
            <a:ext cx="5764672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1097053" y="4161126"/>
            <a:ext cx="5747887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9323917" y="571501"/>
            <a:ext cx="203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863601" y="5162551"/>
            <a:ext cx="396875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9395884" y="390526"/>
            <a:ext cx="26162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AFB74C9-AE94-494E-B05E-22A428211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93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1193800" y="-766763"/>
            <a:ext cx="11110384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86784" y="5089526"/>
            <a:ext cx="11370733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11379200" y="3840164"/>
            <a:ext cx="1348317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10117667" y="-322263"/>
            <a:ext cx="2635251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0000">
            <a:off x="4245177" y="4760430"/>
            <a:ext cx="6673004" cy="12995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20700000">
            <a:off x="1042473" y="984582"/>
            <a:ext cx="877503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9328151" y="6238876"/>
            <a:ext cx="203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7095067" y="6094414"/>
            <a:ext cx="416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10909300" y="3246439"/>
            <a:ext cx="121073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A50A05D-58EE-46FB-9E1A-BC87DAB0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41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1176866" y="-625475"/>
            <a:ext cx="9920817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4303185" y="6273800"/>
            <a:ext cx="5861049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10212918" y="5459414"/>
            <a:ext cx="2279649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8887884" y="-490538"/>
            <a:ext cx="408940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20700000">
            <a:off x="9057780" y="511413"/>
            <a:ext cx="1914144" cy="4818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20700000">
            <a:off x="1290350" y="1075674"/>
            <a:ext cx="7198607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10337800" y="5888039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663267" y="6188076"/>
            <a:ext cx="3175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10253133" y="5641976"/>
            <a:ext cx="165946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E5FD3D8-B059-49C9-A480-9B08ADF08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506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7" name="Freeform 17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A516-72F5-47F1-9A01-AC7ECB672D00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9C62B24D-F4B8-4529-B442-1311FD4FC417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654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7755-0E38-446C-9C3C-D2C041AF1A65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978934A5-8983-4A92-9D2D-1AE8592A93AF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96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3AA-0364-416E-BD00-ACE328917AFD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CA270F6F-7465-4D5E-AE82-811FFDF3D62E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57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E34D-3289-4CAF-B758-6738326E88BA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F4451D13-AE51-4DC3-8533-F2D4BE7C6DCE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67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EBE2-1DAD-4F07-91E6-DDEDB706CED3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293B7651-4C45-406A-A45D-989178C02BA3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34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CBE1-F1ED-489B-B61C-B0D2DA595868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4FE329CB-D3DF-4CFF-A4A2-8EAA5C4A856A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1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830B-6E9F-44A6-8309-D77529CBF82C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81778E31-C735-4FD7-B3E1-C51AFEC4AB9A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38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BA87-28B3-4AB4-80ED-F680BB950887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61F28743-9F36-4B24-9439-CB12000E8F85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87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1620-9F89-449B-82E8-F403F2A5EF5F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F2733C0B-9DAD-4E7A-A0DF-11D60846EB7D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1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6D33-213E-4026-9BF7-F8DF06690C64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049BB034-3423-4A4C-9FAD-F95E03D244FC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76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E9A4-B85C-4BEF-87D2-B363E4C00740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Mary Ellen Guffey, </a:t>
            </a:r>
            <a:r>
              <a:rPr lang="en-US" i="1"/>
              <a:t>Business Communication: Process and Product</a:t>
            </a:r>
            <a:r>
              <a:rPr lang="en-US"/>
              <a:t>, 6e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10, Slide </a:t>
            </a:r>
            <a:fld id="{99F93DFC-E99A-4798-8C4F-0AE88B1D8790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711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20533676">
            <a:off x="823385" y="3922713"/>
            <a:ext cx="3346449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3807885" y="2587626"/>
            <a:ext cx="7698316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817" y="5060950"/>
            <a:ext cx="2624667" cy="534988"/>
          </a:xfrm>
        </p:spPr>
        <p:txBody>
          <a:bodyPr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200">
                <a:solidFill>
                  <a:srgbClr val="465E9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601" y="4135439"/>
            <a:ext cx="2781300" cy="8350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465E9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600" y="5510213"/>
            <a:ext cx="984251" cy="4254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232917A-30D0-4CD0-99AC-FCC130D40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361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1EE44E-471F-49C6-BEB0-BA4798FC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49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E8AB56-9AA7-4945-8E40-D777372D8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574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8EEF1C2-958E-45E5-B0A0-B038A55BA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723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8733" cy="722312"/>
          </a:xfrm>
          <a:custGeom>
            <a:avLst/>
            <a:gdLst>
              <a:gd name="T0" fmla="*/ 338996 w 1288494"/>
              <a:gd name="T1" fmla="*/ 442904 h 722529"/>
              <a:gd name="T2" fmla="*/ 457839 w 1288494"/>
              <a:gd name="T3" fmla="*/ 487581 h 722529"/>
              <a:gd name="T4" fmla="*/ 142221 w 1288494"/>
              <a:gd name="T5" fmla="*/ 301097 h 722529"/>
              <a:gd name="T6" fmla="*/ 1077386 w 1288494"/>
              <a:gd name="T7" fmla="*/ 637159 h 722529"/>
              <a:gd name="T8" fmla="*/ 35068 w 1288494"/>
              <a:gd name="T9" fmla="*/ 156376 h 722529"/>
              <a:gd name="T10" fmla="*/ 26300 w 1288494"/>
              <a:gd name="T11" fmla="*/ 136951 h 722529"/>
              <a:gd name="T12" fmla="*/ 1238117 w 1288494"/>
              <a:gd name="T13" fmla="*/ 669212 h 722529"/>
              <a:gd name="T14" fmla="*/ 1231297 w 1288494"/>
              <a:gd name="T15" fmla="*/ 654641 h 722529"/>
              <a:gd name="T16" fmla="*/ 1050110 w 1288494"/>
              <a:gd name="T17" fmla="*/ 591509 h 722529"/>
              <a:gd name="T18" fmla="*/ 1236168 w 1288494"/>
              <a:gd name="T19" fmla="*/ 617732 h 722529"/>
              <a:gd name="T20" fmla="*/ 14611 w 1288494"/>
              <a:gd name="T21" fmla="*/ 104896 h 722529"/>
              <a:gd name="T22" fmla="*/ 2921 w 1288494"/>
              <a:gd name="T23" fmla="*/ 9712 h 722529"/>
              <a:gd name="T24" fmla="*/ 9741 w 1288494"/>
              <a:gd name="T25" fmla="*/ 44680 h 722529"/>
              <a:gd name="T26" fmla="*/ 23379 w 1288494"/>
              <a:gd name="T27" fmla="*/ 100042 h 722529"/>
              <a:gd name="T28" fmla="*/ 59423 w 1288494"/>
              <a:gd name="T29" fmla="*/ 179686 h 722529"/>
              <a:gd name="T30" fmla="*/ 143198 w 1288494"/>
              <a:gd name="T31" fmla="*/ 282642 h 722529"/>
              <a:gd name="T32" fmla="*/ 221126 w 1288494"/>
              <a:gd name="T33" fmla="*/ 351602 h 722529"/>
              <a:gd name="T34" fmla="*/ 282498 w 1288494"/>
              <a:gd name="T35" fmla="*/ 393369 h 722529"/>
              <a:gd name="T36" fmla="*/ 414979 w 1288494"/>
              <a:gd name="T37" fmla="*/ 467187 h 722529"/>
              <a:gd name="T38" fmla="*/ 481218 w 1288494"/>
              <a:gd name="T39" fmla="*/ 499238 h 722529"/>
              <a:gd name="T40" fmla="*/ 566942 w 1288494"/>
              <a:gd name="T41" fmla="*/ 532261 h 722529"/>
              <a:gd name="T42" fmla="*/ 685787 w 1288494"/>
              <a:gd name="T43" fmla="*/ 565284 h 722529"/>
              <a:gd name="T44" fmla="*/ 971206 w 1288494"/>
              <a:gd name="T45" fmla="*/ 620647 h 722529"/>
              <a:gd name="T46" fmla="*/ 1245422 w 1288494"/>
              <a:gd name="T47" fmla="*/ 638130 h 722529"/>
              <a:gd name="T48" fmla="*/ 1108558 w 1288494"/>
              <a:gd name="T49" fmla="*/ 640075 h 722529"/>
              <a:gd name="T50" fmla="*/ 1030627 w 1288494"/>
              <a:gd name="T51" fmla="*/ 634244 h 722529"/>
              <a:gd name="T52" fmla="*/ 950750 w 1288494"/>
              <a:gd name="T53" fmla="*/ 627446 h 722529"/>
              <a:gd name="T54" fmla="*/ 909835 w 1288494"/>
              <a:gd name="T55" fmla="*/ 622591 h 722529"/>
              <a:gd name="T56" fmla="*/ 816320 w 1288494"/>
              <a:gd name="T57" fmla="*/ 605106 h 722529"/>
              <a:gd name="T58" fmla="*/ 783199 w 1288494"/>
              <a:gd name="T59" fmla="*/ 598307 h 722529"/>
              <a:gd name="T60" fmla="*/ 728648 w 1288494"/>
              <a:gd name="T61" fmla="*/ 587623 h 722529"/>
              <a:gd name="T62" fmla="*/ 683839 w 1288494"/>
              <a:gd name="T63" fmla="*/ 574025 h 722529"/>
              <a:gd name="T64" fmla="*/ 642924 w 1288494"/>
              <a:gd name="T65" fmla="*/ 564312 h 722529"/>
              <a:gd name="T66" fmla="*/ 596167 w 1288494"/>
              <a:gd name="T67" fmla="*/ 552659 h 722529"/>
              <a:gd name="T68" fmla="*/ 555252 w 1288494"/>
              <a:gd name="T69" fmla="*/ 538087 h 722529"/>
              <a:gd name="T70" fmla="*/ 527003 w 1288494"/>
              <a:gd name="T71" fmla="*/ 528375 h 722529"/>
              <a:gd name="T72" fmla="*/ 494856 w 1288494"/>
              <a:gd name="T73" fmla="*/ 516722 h 722529"/>
              <a:gd name="T74" fmla="*/ 449074 w 1288494"/>
              <a:gd name="T75" fmla="*/ 498265 h 722529"/>
              <a:gd name="T76" fmla="*/ 423747 w 1288494"/>
              <a:gd name="T77" fmla="*/ 485639 h 722529"/>
              <a:gd name="T78" fmla="*/ 392573 w 1288494"/>
              <a:gd name="T79" fmla="*/ 469128 h 722529"/>
              <a:gd name="T80" fmla="*/ 354583 w 1288494"/>
              <a:gd name="T81" fmla="*/ 449703 h 722529"/>
              <a:gd name="T82" fmla="*/ 328281 w 1288494"/>
              <a:gd name="T83" fmla="*/ 436104 h 722529"/>
              <a:gd name="T84" fmla="*/ 294187 w 1288494"/>
              <a:gd name="T85" fmla="*/ 414735 h 722529"/>
              <a:gd name="T86" fmla="*/ 241583 w 1288494"/>
              <a:gd name="T87" fmla="*/ 379771 h 722529"/>
              <a:gd name="T88" fmla="*/ 211385 w 1288494"/>
              <a:gd name="T89" fmla="*/ 360345 h 722529"/>
              <a:gd name="T90" fmla="*/ 149041 w 1288494"/>
              <a:gd name="T91" fmla="*/ 307894 h 722529"/>
              <a:gd name="T92" fmla="*/ 135402 w 1288494"/>
              <a:gd name="T93" fmla="*/ 292354 h 722529"/>
              <a:gd name="T94" fmla="*/ 132481 w 1288494"/>
              <a:gd name="T95" fmla="*/ 287500 h 722529"/>
              <a:gd name="T96" fmla="*/ 122741 w 1288494"/>
              <a:gd name="T97" fmla="*/ 278756 h 722529"/>
              <a:gd name="T98" fmla="*/ 109102 w 1288494"/>
              <a:gd name="T99" fmla="*/ 266131 h 722529"/>
              <a:gd name="T100" fmla="*/ 91566 w 1288494"/>
              <a:gd name="T101" fmla="*/ 242819 h 722529"/>
              <a:gd name="T102" fmla="*/ 84751 w 1288494"/>
              <a:gd name="T103" fmla="*/ 234079 h 722529"/>
              <a:gd name="T104" fmla="*/ 70136 w 1288494"/>
              <a:gd name="T105" fmla="*/ 215623 h 722529"/>
              <a:gd name="T106" fmla="*/ 63317 w 1288494"/>
              <a:gd name="T107" fmla="*/ 199111 h 722529"/>
              <a:gd name="T108" fmla="*/ 46758 w 1288494"/>
              <a:gd name="T109" fmla="*/ 174828 h 722529"/>
              <a:gd name="T110" fmla="*/ 37017 w 1288494"/>
              <a:gd name="T111" fmla="*/ 160261 h 722529"/>
              <a:gd name="T112" fmla="*/ 34096 w 1288494"/>
              <a:gd name="T113" fmla="*/ 143749 h 722529"/>
              <a:gd name="T114" fmla="*/ 16560 w 1288494"/>
              <a:gd name="T115" fmla="*/ 101014 h 722529"/>
              <a:gd name="T116" fmla="*/ 4871 w 1288494"/>
              <a:gd name="T117" fmla="*/ 50506 h 722529"/>
              <a:gd name="T118" fmla="*/ 1888 w 1288494"/>
              <a:gd name="T119" fmla="*/ 3035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800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4518" y="3316288"/>
            <a:ext cx="1718733" cy="722312"/>
          </a:xfrm>
          <a:custGeom>
            <a:avLst/>
            <a:gdLst>
              <a:gd name="T0" fmla="*/ 14610 w 1288494"/>
              <a:gd name="T1" fmla="*/ 108782 h 722529"/>
              <a:gd name="T2" fmla="*/ 32146 w 1288494"/>
              <a:gd name="T3" fmla="*/ 149577 h 722529"/>
              <a:gd name="T4" fmla="*/ 37017 w 1288494"/>
              <a:gd name="T5" fmla="*/ 159289 h 722529"/>
              <a:gd name="T6" fmla="*/ 49679 w 1288494"/>
              <a:gd name="T7" fmla="*/ 184545 h 722529"/>
              <a:gd name="T8" fmla="*/ 1139729 w 1288494"/>
              <a:gd name="T9" fmla="*/ 708063 h 722529"/>
              <a:gd name="T10" fmla="*/ 1228375 w 1288494"/>
              <a:gd name="T11" fmla="*/ 629391 h 722529"/>
              <a:gd name="T12" fmla="*/ 1060825 w 1288494"/>
              <a:gd name="T13" fmla="*/ 576943 h 722529"/>
              <a:gd name="T14" fmla="*/ 1289746 w 1288494"/>
              <a:gd name="T15" fmla="*/ 637161 h 722529"/>
              <a:gd name="T16" fmla="*/ 910809 w 1288494"/>
              <a:gd name="T17" fmla="*/ 621619 h 722529"/>
              <a:gd name="T18" fmla="*/ 244504 w 1288494"/>
              <a:gd name="T19" fmla="*/ 368113 h 722529"/>
              <a:gd name="T20" fmla="*/ 335098 w 1288494"/>
              <a:gd name="T21" fmla="*/ 439991 h 722529"/>
              <a:gd name="T22" fmla="*/ 440306 w 1288494"/>
              <a:gd name="T23" fmla="*/ 491467 h 722529"/>
              <a:gd name="T24" fmla="*/ 393549 w 1288494"/>
              <a:gd name="T25" fmla="*/ 470101 h 722529"/>
              <a:gd name="T26" fmla="*/ 368221 w 1288494"/>
              <a:gd name="T27" fmla="*/ 458443 h 722529"/>
              <a:gd name="T28" fmla="*/ 347764 w 1288494"/>
              <a:gd name="T29" fmla="*/ 446790 h 722529"/>
              <a:gd name="T30" fmla="*/ 306848 w 1288494"/>
              <a:gd name="T31" fmla="*/ 424448 h 722529"/>
              <a:gd name="T32" fmla="*/ 270808 w 1288494"/>
              <a:gd name="T33" fmla="*/ 402109 h 722529"/>
              <a:gd name="T34" fmla="*/ 225995 w 1288494"/>
              <a:gd name="T35" fmla="*/ 371029 h 722529"/>
              <a:gd name="T36" fmla="*/ 195797 w 1288494"/>
              <a:gd name="T37" fmla="*/ 348689 h 722529"/>
              <a:gd name="T38" fmla="*/ 142221 w 1288494"/>
              <a:gd name="T39" fmla="*/ 300126 h 722529"/>
              <a:gd name="T40" fmla="*/ 140273 w 1288494"/>
              <a:gd name="T41" fmla="*/ 290414 h 722529"/>
              <a:gd name="T42" fmla="*/ 129559 w 1288494"/>
              <a:gd name="T43" fmla="*/ 285555 h 722529"/>
              <a:gd name="T44" fmla="*/ 113972 w 1288494"/>
              <a:gd name="T45" fmla="*/ 272930 h 722529"/>
              <a:gd name="T46" fmla="*/ 104231 w 1288494"/>
              <a:gd name="T47" fmla="*/ 260304 h 722529"/>
              <a:gd name="T48" fmla="*/ 89621 w 1288494"/>
              <a:gd name="T49" fmla="*/ 242820 h 722529"/>
              <a:gd name="T50" fmla="*/ 75006 w 1288494"/>
              <a:gd name="T51" fmla="*/ 224367 h 722529"/>
              <a:gd name="T52" fmla="*/ 67214 w 1288494"/>
              <a:gd name="T53" fmla="*/ 205911 h 722529"/>
              <a:gd name="T54" fmla="*/ 54552 w 1288494"/>
              <a:gd name="T55" fmla="*/ 189399 h 722529"/>
              <a:gd name="T56" fmla="*/ 42859 w 1288494"/>
              <a:gd name="T57" fmla="*/ 170947 h 722529"/>
              <a:gd name="T58" fmla="*/ 37017 w 1288494"/>
              <a:gd name="T59" fmla="*/ 155404 h 722529"/>
              <a:gd name="T60" fmla="*/ 28248 w 1288494"/>
              <a:gd name="T61" fmla="*/ 130152 h 722529"/>
              <a:gd name="T62" fmla="*/ 7791 w 1288494"/>
              <a:gd name="T63" fmla="*/ 69932 h 722529"/>
              <a:gd name="T64" fmla="*/ 4870 w 1288494"/>
              <a:gd name="T65" fmla="*/ 33995 h 722529"/>
              <a:gd name="T66" fmla="*/ 1948 w 1288494"/>
              <a:gd name="T67" fmla="*/ 13598 h 722529"/>
              <a:gd name="T68" fmla="*/ 5846 w 1288494"/>
              <a:gd name="T69" fmla="*/ 40795 h 722529"/>
              <a:gd name="T70" fmla="*/ 32147 w 1288494"/>
              <a:gd name="T71" fmla="*/ 123353 h 722529"/>
              <a:gd name="T72" fmla="*/ 70135 w 1288494"/>
              <a:gd name="T73" fmla="*/ 194257 h 722529"/>
              <a:gd name="T74" fmla="*/ 165600 w 1288494"/>
              <a:gd name="T75" fmla="*/ 303040 h 722529"/>
              <a:gd name="T76" fmla="*/ 242211 w 1288494"/>
              <a:gd name="T77" fmla="*/ 366516 h 722529"/>
              <a:gd name="T78" fmla="*/ 304900 w 1288494"/>
              <a:gd name="T79" fmla="*/ 406967 h 722529"/>
              <a:gd name="T80" fmla="*/ 431538 w 1288494"/>
              <a:gd name="T81" fmla="*/ 474955 h 722529"/>
              <a:gd name="T82" fmla="*/ 488037 w 1288494"/>
              <a:gd name="T83" fmla="*/ 502151 h 722529"/>
              <a:gd name="T84" fmla="*/ 571812 w 1288494"/>
              <a:gd name="T85" fmla="*/ 533234 h 722529"/>
              <a:gd name="T86" fmla="*/ 821189 w 1288494"/>
              <a:gd name="T87" fmla="*/ 595395 h 722529"/>
              <a:gd name="T88" fmla="*/ 973153 w 1288494"/>
              <a:gd name="T89" fmla="*/ 620648 h 722529"/>
              <a:gd name="T90" fmla="*/ 1245909 w 1288494"/>
              <a:gd name="T91" fmla="*/ 639103 h 722529"/>
              <a:gd name="T92" fmla="*/ 1090049 w 1288494"/>
              <a:gd name="T93" fmla="*/ 637160 h 722529"/>
              <a:gd name="T94" fmla="*/ 1030626 w 1288494"/>
              <a:gd name="T95" fmla="*/ 634245 h 722529"/>
              <a:gd name="T96" fmla="*/ 948800 w 1288494"/>
              <a:gd name="T97" fmla="*/ 627446 h 722529"/>
              <a:gd name="T98" fmla="*/ 912757 w 1288494"/>
              <a:gd name="T99" fmla="*/ 620648 h 722529"/>
              <a:gd name="T100" fmla="*/ 808525 w 1288494"/>
              <a:gd name="T101" fmla="*/ 603167 h 722529"/>
              <a:gd name="T102" fmla="*/ 772483 w 1288494"/>
              <a:gd name="T103" fmla="*/ 596368 h 722529"/>
              <a:gd name="T104" fmla="*/ 710138 w 1288494"/>
              <a:gd name="T105" fmla="*/ 581797 h 722529"/>
              <a:gd name="T106" fmla="*/ 672149 w 1288494"/>
              <a:gd name="T107" fmla="*/ 573057 h 722529"/>
              <a:gd name="T108" fmla="*/ 634156 w 1288494"/>
              <a:gd name="T109" fmla="*/ 563345 h 722529"/>
              <a:gd name="T110" fmla="*/ 588373 w 1288494"/>
              <a:gd name="T111" fmla="*/ 548773 h 722529"/>
              <a:gd name="T112" fmla="*/ 555251 w 1288494"/>
              <a:gd name="T113" fmla="*/ 538088 h 722529"/>
              <a:gd name="T114" fmla="*/ 527002 w 1288494"/>
              <a:gd name="T115" fmla="*/ 528375 h 722529"/>
              <a:gd name="T116" fmla="*/ 494855 w 1288494"/>
              <a:gd name="T117" fmla="*/ 516722 h 722529"/>
              <a:gd name="T118" fmla="*/ 449073 w 1288494"/>
              <a:gd name="T119" fmla="*/ 4982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06D3D1-1F30-4408-9AB0-11412004C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57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4D350D0-D39A-458E-ABB8-856B5AD0B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088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B5FB79-9953-4CB7-88EA-4051336CA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79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8752BA-80AD-4ACE-A6F9-08F3E6EC1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289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2154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138A7C4-D054-40BF-A4CC-3CFD594A6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0636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D69CA4-BD2B-4ACF-B7EA-D7D01FCB4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3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277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589E40-A327-4F34-B768-88C4CB008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993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74B3-732C-4D7A-8215-CF6775DCF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35893"/>
      </p:ext>
    </p:extLst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84E9-7840-4BF5-B2D3-D6CA44E35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073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8485-3B51-4978-9183-BF6312792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30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3308-9A34-4FE8-BDBD-5EB08D4F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90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0554-0EE6-4583-8547-18C3E387E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77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978E-212A-4B26-906B-96A9A5EA4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14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B305F-3D1A-4065-BC8D-5D6250321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45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0234-7CB8-47CE-B077-5B72A1625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708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EA4A-F2DD-45D6-8D60-64A58B656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3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441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37BD-3C82-409A-80CC-C31B29552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456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F103-855C-4D92-B7A4-83E88CE07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173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563F-FA41-4B73-B87C-483E4EB77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90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buNone/>
              <a:defRPr sz="11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2016 by Nelson Education Ltd.</a:t>
            </a:r>
            <a:endParaRPr lang="en-CA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altLang="en-US"/>
              <a:t>10-</a:t>
            </a:r>
            <a:fld id="{78356E28-B7F9-4EB5-BBAA-C156A568DD0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891225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buNone/>
              <a:defRPr sz="11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2016 by Nelson Education Ltd.</a:t>
            </a:r>
            <a:endParaRPr lang="en-CA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altLang="en-US"/>
              <a:t>10-</a:t>
            </a:r>
            <a:fld id="{FE25F041-3B95-43E0-B883-33E178150F6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3573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buNone/>
              <a:defRPr sz="11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2016 by Nelson Education Ltd.</a:t>
            </a:r>
            <a:endParaRPr lang="en-CA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altLang="en-US"/>
              <a:t>10-</a:t>
            </a:r>
            <a:fld id="{2AC3092B-65D1-4669-B3E9-674EEA749B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75602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buNone/>
              <a:defRPr sz="11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2016 by Nelson Education Ltd.</a:t>
            </a:r>
            <a:endParaRPr lang="en-CA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altLang="en-US"/>
              <a:t>10-</a:t>
            </a:r>
            <a:fld id="{1518A4FB-9D47-4B35-A39F-20FCA508D6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234772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F439-598E-489B-BD85-4F1CF834F0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48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6066D-0D73-459C-9109-CA83C75BACB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31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958C2-51A4-4E2D-A578-2ED057A791E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1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459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B8977-0508-44AB-8F08-FA967DC860D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97ADCE-98D1-4F1D-9D49-1B6F7DB54B8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56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09BFA-6022-4D1F-B8AD-3148242A8C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572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5124F3-8C80-4924-9FD7-CD181203C1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85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E4C66-532C-4395-A63D-CA2EB9443CD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30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9F0BE2-F1C9-4015-9B81-CBF7CDB6CA8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56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54EE4-9C56-43F3-AD3A-E77B06F3C7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67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B5A61-0D51-48FB-8087-8C30F4AC58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9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53B6-90EF-4DAE-AB57-EB4106DDAA5D}" type="datetimeFigureOut">
              <a:rPr lang="en-CA" smtClean="0"/>
              <a:t>2018-10-12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3452-03DA-4124-BE7A-9B5E725349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1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11641" y="2500842"/>
            <a:ext cx="5321300" cy="2453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1" y="990600"/>
            <a:ext cx="6703484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09600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white">
                    <a:tint val="75000"/>
                  </a:prstClr>
                </a:solidFill>
                <a:effectLst/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A81677-5A0D-4444-ADA9-001E18C87B7D}" type="datetime1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6096001"/>
            <a:ext cx="416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Business Communication: Process and Product,  3rd Brief Canadian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384" y="5318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 </a:t>
            </a:r>
            <a:r>
              <a:rPr lang="en-US" sz="1800">
                <a:latin typeface="Rockwell"/>
              </a:rPr>
              <a:t>Ch. 9, Slide </a:t>
            </a:r>
            <a:fld id="{86DA1F51-2334-4FD6-A25D-69BBD745622E}" type="slidenum">
              <a:rPr lang="en-US" sz="1800" smtClean="0">
                <a:latin typeface="Rockwell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14401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452F29-8438-4B91-8A08-6D2BEB316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  <p:sldLayoutId id="2147483713" r:id="rId14"/>
    <p:sldLayoutId id="2147483714" r:id="rId15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11641" y="2500842"/>
            <a:ext cx="5321300" cy="2453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1" y="990600"/>
            <a:ext cx="6703484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09600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white">
                    <a:tint val="75000"/>
                  </a:prst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FCA81677-5A0D-4444-ADA9-001E18C87B7D}" type="datetime1">
              <a:rPr lang="en-US"/>
              <a:pPr>
                <a:defRPr/>
              </a:pPr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6096001"/>
            <a:ext cx="416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Business Communication: Process and Product,  3rd Brief Canadian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384" y="5318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800">
                <a:latin typeface="Rockwell"/>
              </a:rPr>
              <a:t>Ch. 9, Slide </a:t>
            </a:r>
            <a:fld id="{1521A253-D0A4-4ADE-B807-2C0ABBD4BC80}" type="slidenum">
              <a:rPr lang="en-US" sz="1800">
                <a:latin typeface="Rockwell"/>
              </a:rPr>
              <a:pPr>
                <a:defRPr/>
              </a:pPr>
              <a:t>‹#›</a:t>
            </a:fld>
            <a:endParaRPr lang="en-US" sz="180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20425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12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B4B73A2-5C4D-4FF1-AFC9-953178F7839D}" type="datetimeFigureOut">
              <a:rPr lang="en-US"/>
              <a:pPr>
                <a:defRPr/>
              </a:pPr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/>
              <a:t>Business Communication: Process and Product,  3rd Brief Canadian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r>
              <a:rPr lang="en-US" altLang="en-US" sz="1800">
                <a:latin typeface="Franklin Gothic Book" panose="020B0503020102020204" pitchFamily="34" charset="0"/>
              </a:rPr>
              <a:t>Ch. 9, Slide </a:t>
            </a:r>
            <a:fld id="{4DA11F80-25B8-4FA8-8752-93A4EA563E77}" type="slidenum">
              <a:rPr lang="en-US" altLang="en-US" sz="1800">
                <a:latin typeface="Franklin Gothic Book" panose="020B0503020102020204" pitchFamily="34" charset="0"/>
              </a:rPr>
              <a:pPr>
                <a:defRPr/>
              </a:pPr>
              <a:t>‹#›</a:t>
            </a:fld>
            <a:endParaRPr lang="en-US" altLang="en-US" sz="1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6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734485" y="436564"/>
            <a:ext cx="1072303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484" y="6148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b="0">
                <a:solidFill>
                  <a:srgbClr val="465E9C"/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400" b="0">
                <a:solidFill>
                  <a:srgbClr val="465E9C"/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717" y="61483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65E9C"/>
                </a:solidFill>
                <a:latin typeface="Rage Italic" panose="03070502040507070304" pitchFamily="66" charset="0"/>
                <a:ea typeface="Rage Italic" panose="03070502040507070304" pitchFamily="66" charset="0"/>
                <a:cs typeface="Rage Italic" panose="03070502040507070304" pitchFamily="66" charset="0"/>
              </a:defRPr>
            </a:lvl1pPr>
          </a:lstStyle>
          <a:p>
            <a:pPr>
              <a:defRPr/>
            </a:pPr>
            <a:fld id="{5A7F426F-D076-465E-88ED-31CDDF207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0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B3A435-E750-42B7-8D5A-23FA34767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None/>
              <a:defRPr sz="1100" b="0">
                <a:solidFill>
                  <a:prstClr val="black">
                    <a:tint val="75000"/>
                  </a:prstClr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2016 by Nelson Education Ltd.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CA" altLang="en-US"/>
              <a:t>10-</a:t>
            </a:r>
            <a:fld id="{C975D90B-FA6B-4142-8BF4-D9819FCCEBC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3153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50D95-707E-46C0-AF94-1BF6EF87B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anadianlabour.ca/" TargetMode="Externa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Our Time 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7042" y="1295400"/>
            <a:ext cx="10042358" cy="541020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b="1" u="sng" dirty="0" smtClean="0"/>
              <a:t>Tuesday</a:t>
            </a:r>
            <a:r>
              <a:rPr lang="en-US" altLang="en-US" b="1" u="sng" dirty="0"/>
              <a:t>, </a:t>
            </a:r>
            <a:r>
              <a:rPr lang="en-US" altLang="en-US" b="1" u="sng" dirty="0" smtClean="0"/>
              <a:t>October 16  </a:t>
            </a:r>
            <a:endParaRPr lang="en-US" altLang="en-US" b="1" u="sng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Assignment </a:t>
            </a:r>
            <a:r>
              <a:rPr lang="en-US" altLang="en-US" dirty="0" smtClean="0"/>
              <a:t>3 </a:t>
            </a:r>
            <a:r>
              <a:rPr lang="en-US" altLang="en-US" dirty="0"/>
              <a:t>Workshop.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Bring two copies of your persuasive </a:t>
            </a:r>
            <a:r>
              <a:rPr lang="en-US" altLang="en-US" dirty="0" smtClean="0"/>
              <a:t>letter. </a:t>
            </a:r>
            <a:endParaRPr lang="en-US" altLang="en-US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Reminder: Mid-term overview and practice begins next week!</a:t>
            </a:r>
            <a:endParaRPr lang="en-US" altLang="en-US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dirty="0"/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dirty="0"/>
          </a:p>
          <a:p>
            <a:pPr>
              <a:lnSpc>
                <a:spcPct val="80000"/>
              </a:lnSpc>
              <a:defRPr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b="1" u="sng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b="1" dirty="0"/>
          </a:p>
        </p:txBody>
      </p:sp>
      <p:pic>
        <p:nvPicPr>
          <p:cNvPr id="2" name="Picture 1" descr="Pointers_for_Self_Discipline_for_Student_Study_and_&lt;strong&gt;Time_Management&lt;/strong&gt;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365125"/>
            <a:ext cx="36480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4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15139" cy="3012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Letter format,</a:t>
            </a:r>
            <a:br>
              <a:rPr lang="en-US" dirty="0" smtClean="0"/>
            </a:br>
            <a:r>
              <a:rPr lang="en-US" dirty="0" smtClean="0"/>
              <a:t> p. 246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Create a </a:t>
            </a:r>
            <a:br>
              <a:rPr lang="en-US" dirty="0" smtClean="0"/>
            </a:br>
            <a:r>
              <a:rPr lang="en-US" dirty="0" smtClean="0"/>
              <a:t>letterhead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DA352-C1D1-4C55-89A5-B073A0F7B5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65" y="-125962"/>
            <a:ext cx="7196547" cy="73152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10515600" cy="13341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015288" cy="914400"/>
          </a:xfrm>
        </p:spPr>
        <p:txBody>
          <a:bodyPr/>
          <a:lstStyle/>
          <a:p>
            <a:r>
              <a:rPr lang="en-US" altLang="en-US" dirty="0"/>
              <a:t>Audience Reaction Determines Strategy, p. </a:t>
            </a:r>
            <a:r>
              <a:rPr lang="en-US" altLang="en-US" dirty="0" smtClean="0"/>
              <a:t>112</a:t>
            </a:r>
            <a:endParaRPr lang="en-CA" altLang="en-US" dirty="0"/>
          </a:p>
        </p:txBody>
      </p:sp>
      <p:sp>
        <p:nvSpPr>
          <p:cNvPr id="8806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880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88069" name="Picture 2" descr="F:\COMM 2293\Fall 2015\C05_F05_pg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7401"/>
            <a:ext cx="92043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32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Applying the 3-x-3 Writing Process </a:t>
            </a:r>
          </a:p>
        </p:txBody>
      </p:sp>
      <p:sp>
        <p:nvSpPr>
          <p:cNvPr id="105475" name="Content Placeholder 8"/>
          <p:cNvSpPr>
            <a:spLocks noGrp="1"/>
          </p:cNvSpPr>
          <p:nvPr>
            <p:ph idx="1"/>
          </p:nvPr>
        </p:nvSpPr>
        <p:spPr>
          <a:xfrm>
            <a:off x="1981200" y="1600201"/>
            <a:ext cx="7620000" cy="4525963"/>
          </a:xfrm>
        </p:spPr>
        <p:txBody>
          <a:bodyPr/>
          <a:lstStyle/>
          <a:p>
            <a:pPr eaLnBrk="1" hangingPunct="1"/>
            <a:r>
              <a:rPr lang="en-CA" altLang="en-US"/>
              <a:t>Analyze the purpose; know what you want to achieve.</a:t>
            </a:r>
          </a:p>
          <a:p>
            <a:pPr eaLnBrk="1" hangingPunct="1"/>
            <a:r>
              <a:rPr lang="en-CA" altLang="en-US"/>
              <a:t>Adapt the message to the audience to make your message heard.</a:t>
            </a:r>
          </a:p>
          <a:p>
            <a:pPr eaLnBrk="1" hangingPunct="1"/>
            <a:r>
              <a:rPr lang="en-CA" altLang="en-US"/>
              <a:t>Research and organize persuasive data.</a:t>
            </a:r>
          </a:p>
          <a:p>
            <a:pPr eaLnBrk="1" hangingPunct="1"/>
            <a:r>
              <a:rPr lang="en-CA" altLang="en-US"/>
              <a:t>Use the AIDA strategy to persuade readers.</a:t>
            </a:r>
          </a:p>
        </p:txBody>
      </p:sp>
      <p:sp>
        <p:nvSpPr>
          <p:cNvPr id="10547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2016 by Nelson Education Ltd.</a:t>
            </a:r>
            <a:endParaRPr kumimoji="0" lang="en-CA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10-</a:t>
            </a:r>
            <a:fld id="{30374CD8-8ECB-4436-8972-BAF77A4387FE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27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AIDA Components: </a:t>
            </a:r>
            <a:br>
              <a:rPr lang="en-US" dirty="0" smtClean="0"/>
            </a:br>
            <a:r>
              <a:rPr lang="en-US" dirty="0" smtClean="0"/>
              <a:t>How to Organize Your Persuasive Message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1919"/>
          <a:stretch/>
        </p:blipFill>
        <p:spPr>
          <a:xfrm>
            <a:off x="2991384" y="2261850"/>
            <a:ext cx="993734" cy="1654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5" t="-1146" r="-505" b="47404"/>
          <a:stretch/>
        </p:blipFill>
        <p:spPr>
          <a:xfrm>
            <a:off x="1150882" y="2192694"/>
            <a:ext cx="1847248" cy="1716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78" t="56632" r="-1878" b="-3175"/>
          <a:stretch/>
        </p:blipFill>
        <p:spPr>
          <a:xfrm>
            <a:off x="3013999" y="4362291"/>
            <a:ext cx="993734" cy="1367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3242"/>
          <a:stretch/>
        </p:blipFill>
        <p:spPr>
          <a:xfrm>
            <a:off x="1150882" y="4371755"/>
            <a:ext cx="1847248" cy="1471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1156" y="2719932"/>
            <a:ext cx="722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Paragraph 1: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/>
              <a:t>Brief: o</a:t>
            </a:r>
            <a:r>
              <a:rPr lang="en-US" dirty="0" smtClean="0"/>
              <a:t>ne </a:t>
            </a:r>
            <a:r>
              <a:rPr lang="en-US" dirty="0"/>
              <a:t>to two sentences. </a:t>
            </a:r>
            <a:r>
              <a:rPr lang="en-US" dirty="0" smtClean="0"/>
              <a:t>Does not reveal request or reason for writing.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1825" y="3251586"/>
            <a:ext cx="69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Paragraph 2: </a:t>
            </a:r>
            <a:r>
              <a:rPr lang="en-US" dirty="0" smtClean="0"/>
              <a:t>Builds on your opening attention-getting sentence.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21156" y="3739464"/>
            <a:ext cx="647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Your request that CLC hold its next convention at the HCC in Halifax goes here at the end of your interest-building section.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08209" y="3900919"/>
            <a:ext cx="2353817" cy="190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4546511" y="4297935"/>
            <a:ext cx="743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Paragraph 4: </a:t>
            </a:r>
            <a:r>
              <a:rPr lang="en-US" dirty="0" smtClean="0"/>
              <a:t>Reduces reader’s resistance to your request by countering skepticism or doubt with facts.  Develop at least two </a:t>
            </a:r>
            <a:r>
              <a:rPr lang="en-US" dirty="0" smtClean="0"/>
              <a:t>or three reasons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11825" y="5042754"/>
            <a:ext cx="564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Paragraph 5:  </a:t>
            </a:r>
            <a:r>
              <a:rPr lang="en-US" dirty="0" smtClean="0"/>
              <a:t>Motivate action by offering first realistic step towards making this event happen.  </a:t>
            </a:r>
            <a:r>
              <a:rPr lang="en-US" dirty="0" smtClean="0"/>
              <a:t>Read your textbook for other suggestions.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07" y="1907593"/>
            <a:ext cx="3431620" cy="3294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85" y="464556"/>
            <a:ext cx="10723033" cy="1443037"/>
          </a:xfrm>
        </p:spPr>
        <p:txBody>
          <a:bodyPr/>
          <a:lstStyle/>
          <a:p>
            <a:r>
              <a:rPr lang="en-US" dirty="0"/>
              <a:t>Challenge 1: How do I avoid revealing my request (main idea) too soon?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1919"/>
          <a:stretch/>
        </p:blipFill>
        <p:spPr>
          <a:xfrm>
            <a:off x="2998130" y="2254700"/>
            <a:ext cx="993734" cy="1654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05" t="-1146" r="-505" b="47404"/>
          <a:stretch/>
        </p:blipFill>
        <p:spPr>
          <a:xfrm>
            <a:off x="1150882" y="2192694"/>
            <a:ext cx="1847248" cy="17168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26767" y="2688517"/>
            <a:ext cx="4127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Paragraph 1:</a:t>
            </a:r>
            <a:r>
              <a:rPr lang="en-US" dirty="0"/>
              <a:t> One to two sentences.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767" y="3299022"/>
            <a:ext cx="732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Paragraph 2:</a:t>
            </a:r>
            <a:r>
              <a:rPr lang="en-US" dirty="0" smtClean="0"/>
              <a:t> Builds on your opening attention-getting sentence.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26768" y="3739464"/>
            <a:ext cx="686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request that CLC hold its next convention at the HCC in Halifax goes here at the end of your interest-building section.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76751" y="3909527"/>
            <a:ext cx="2353817" cy="190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104618" y="2101167"/>
            <a:ext cx="6785429" cy="25268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3730" y="5131837"/>
            <a:ext cx="1096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Tip:  Choose an attention-getting opening that offers a natural transition to your second paragraph and gives  you something to build and expand on in paragraph two.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Your Opening</a:t>
            </a:r>
            <a:endParaRPr lang="en-US" altLang="en-US" sz="46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905000"/>
            <a:ext cx="7467600" cy="46482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66FF"/>
                </a:solidFill>
              </a:rPr>
              <a:t>Brief, relevant attention-getting statement (a sentence or two)</a:t>
            </a:r>
          </a:p>
          <a:p>
            <a:pPr eaLnBrk="1" hangingPunct="1"/>
            <a:r>
              <a:rPr lang="en-US" altLang="en-US" sz="3600" dirty="0">
                <a:solidFill>
                  <a:srgbClr val="009900"/>
                </a:solidFill>
              </a:rPr>
              <a:t>Adapted to reader</a:t>
            </a:r>
          </a:p>
          <a:p>
            <a:pPr eaLnBrk="1" hangingPunct="1"/>
            <a:r>
              <a:rPr lang="en-US" altLang="en-US" sz="3600" dirty="0">
                <a:solidFill>
                  <a:srgbClr val="6600FF"/>
                </a:solidFill>
              </a:rPr>
              <a:t>Doesn’t give away message’s purpose (reason for writing)</a:t>
            </a:r>
          </a:p>
          <a:p>
            <a:pPr eaLnBrk="1" hangingPunct="1"/>
            <a:r>
              <a:rPr lang="en-US" altLang="en-US" sz="3600" dirty="0">
                <a:solidFill>
                  <a:srgbClr val="D60093"/>
                </a:solidFill>
              </a:rPr>
              <a:t>Attention-getting techniques p. </a:t>
            </a:r>
            <a:r>
              <a:rPr lang="en-US" altLang="en-US" sz="3600" dirty="0" smtClean="0">
                <a:solidFill>
                  <a:srgbClr val="D60093"/>
                </a:solidFill>
              </a:rPr>
              <a:t>243</a:t>
            </a:r>
            <a:endParaRPr lang="en-US" altLang="en-US" sz="3600" dirty="0">
              <a:solidFill>
                <a:srgbClr val="D60093"/>
              </a:solidFill>
            </a:endParaRP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71243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  <p:bldP spid="3471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 2: How do I “reduce resistance”? </a:t>
            </a:r>
            <a:br>
              <a:rPr lang="en-US" sz="4000" dirty="0" smtClean="0"/>
            </a:br>
            <a:r>
              <a:rPr lang="en-US" sz="4000" dirty="0" smtClean="0"/>
              <a:t>What does that even mean? 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68" r="71367"/>
          <a:stretch/>
        </p:blipFill>
        <p:spPr>
          <a:xfrm>
            <a:off x="1367585" y="2062065"/>
            <a:ext cx="1842146" cy="3189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910" t="19529" r="4692" b="6582"/>
          <a:stretch/>
        </p:blipFill>
        <p:spPr>
          <a:xfrm>
            <a:off x="3293708" y="2062065"/>
            <a:ext cx="989044" cy="2939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6016" y="3651188"/>
            <a:ext cx="767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Paragraph 4: </a:t>
            </a:r>
            <a:r>
              <a:rPr lang="en-US" dirty="0"/>
              <a:t>Reduces reader’s resistance to your request by countering skepticism or doubt with facts.  Develop at least two reasons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See Pages 244 and 246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16016" y="2775505"/>
            <a:ext cx="7119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Your request that CLC hold its next convention at the HCC in Halifax goes here at the end of your interest-building section.</a:t>
            </a:r>
          </a:p>
        </p:txBody>
      </p:sp>
    </p:spTree>
    <p:extLst>
      <p:ext uri="{BB962C8B-B14F-4D97-AF65-F5344CB8AC3E}">
        <p14:creationId xmlns:p14="http://schemas.microsoft.com/office/powerpoint/2010/main" val="26329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Four-Part AIDA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400" dirty="0"/>
              <a:t>Elicit </a:t>
            </a:r>
            <a:r>
              <a:rPr lang="en-CA" sz="3400" b="1" dirty="0"/>
              <a:t>desire</a:t>
            </a:r>
            <a:r>
              <a:rPr lang="en-CA" sz="3400" dirty="0"/>
              <a:t> by doing the following:</a:t>
            </a:r>
          </a:p>
          <a:p>
            <a:r>
              <a:rPr lang="en-CA" sz="3400" dirty="0"/>
              <a:t>Reduce resistance.</a:t>
            </a:r>
          </a:p>
          <a:p>
            <a:r>
              <a:rPr lang="en-CA" sz="3400" dirty="0"/>
              <a:t>Anticipate objections.</a:t>
            </a:r>
          </a:p>
          <a:p>
            <a:r>
              <a:rPr lang="en-CA" sz="3400" dirty="0"/>
              <a:t>Offer counterarguments.</a:t>
            </a:r>
          </a:p>
          <a:p>
            <a:r>
              <a:rPr lang="en-CA" sz="3400" dirty="0"/>
              <a:t>Use </a:t>
            </a:r>
            <a:r>
              <a:rPr lang="en-CA" sz="3400" i="1" dirty="0"/>
              <a:t>What if?</a:t>
            </a:r>
            <a:r>
              <a:rPr lang="en-CA" sz="3400" dirty="0"/>
              <a:t> scenarios.</a:t>
            </a:r>
          </a:p>
          <a:p>
            <a:endParaRPr lang="en-CA" sz="3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CA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CA" dirty="0"/>
              <a:t>10-</a:t>
            </a:r>
            <a:fld id="{90E60EF9-1974-4B4E-8EB0-BAAA0C254CFE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82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0613" indent="-1090613">
              <a:lnSpc>
                <a:spcPct val="80000"/>
              </a:lnSpc>
              <a:defRPr/>
            </a:pPr>
            <a:r>
              <a:rPr lang="en-US" dirty="0"/>
              <a:t>Create Desire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600201"/>
            <a:ext cx="76962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Avoid </a:t>
            </a:r>
            <a:r>
              <a:rPr lang="en-CA" dirty="0"/>
              <a:t>bringing up objections that my never have occurred to the receiver.</a:t>
            </a:r>
          </a:p>
          <a:p>
            <a:r>
              <a:rPr lang="en-CA" dirty="0"/>
              <a:t>Establish credibility and expertise.</a:t>
            </a:r>
          </a:p>
          <a:p>
            <a:r>
              <a:rPr lang="en-CA" dirty="0"/>
              <a:t>Ensure your request is reasonable and that you are believable.</a:t>
            </a:r>
          </a:p>
          <a:p>
            <a:r>
              <a:rPr lang="en-CA" dirty="0"/>
              <a:t>Refer to your credentials and demonstrate your competence.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CA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CA" dirty="0"/>
              <a:t>10-</a:t>
            </a:r>
            <a:fld id="{90E60EF9-1974-4B4E-8EB0-BAAA0C254CFE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5334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D8901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and Indirect Benefits</a:t>
            </a:r>
          </a:p>
        </p:txBody>
      </p:sp>
      <p:pic>
        <p:nvPicPr>
          <p:cNvPr id="67585" name="Picture 7"/>
          <p:cNvPicPr>
            <a:picLocks noChangeAspect="1" noChangeArrowheads="1"/>
          </p:cNvPicPr>
          <p:nvPr/>
        </p:nvPicPr>
        <p:blipFill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1527175"/>
            <a:ext cx="44196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Slide Number Placeholder 4"/>
          <p:cNvSpPr txBox="1">
            <a:spLocks noGrp="1"/>
          </p:cNvSpPr>
          <p:nvPr/>
        </p:nvSpPr>
        <p:spPr bwMode="auto">
          <a:xfrm>
            <a:off x="8610600" y="6248400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  <a:endParaRPr lang="en-US" altLang="en-US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589547" y="1371600"/>
            <a:ext cx="954505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None/>
            </a:pPr>
            <a:r>
              <a:rPr lang="en-US" altLang="en-US" sz="3600" b="1" dirty="0">
                <a:solidFill>
                  <a:srgbClr val="3B6D81"/>
                </a:solidFill>
                <a:latin typeface="Gill Sans MT" panose="020B0502020104020203" pitchFamily="34" charset="0"/>
              </a:rPr>
              <a:t>Direct Benefit :  </a:t>
            </a:r>
            <a:r>
              <a:rPr lang="en-US" altLang="en-US" sz="3600" dirty="0" smtClean="0">
                <a:solidFill>
                  <a:srgbClr val="3B6D81"/>
                </a:solidFill>
                <a:latin typeface="Gill Sans MT" panose="020B0502020104020203" pitchFamily="34" charset="0"/>
              </a:rPr>
              <a:t>Tangible </a:t>
            </a:r>
            <a:r>
              <a:rPr lang="en-US" altLang="en-US" sz="3600" dirty="0">
                <a:solidFill>
                  <a:srgbClr val="3B6D81"/>
                </a:solidFill>
                <a:latin typeface="Gill Sans MT" panose="020B0502020104020203" pitchFamily="34" charset="0"/>
              </a:rPr>
              <a:t>items</a:t>
            </a:r>
          </a:p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Tax deduction, t-shirt, name on a poster. </a:t>
            </a:r>
            <a:endParaRPr lang="en-US" altLang="en-US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None/>
            </a:pPr>
            <a:r>
              <a:rPr lang="en-US" altLang="en-US" i="1" dirty="0">
                <a:solidFill>
                  <a:srgbClr val="000000"/>
                </a:solidFill>
                <a:latin typeface="Gill Sans MT" panose="020B0502020104020203" pitchFamily="34" charset="0"/>
              </a:rPr>
              <a:t>If you accept our invitation to speak, you will have an audience of 50 potential customers for your products</a:t>
            </a:r>
            <a:r>
              <a:rPr lang="en-US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None/>
            </a:pPr>
            <a:r>
              <a:rPr lang="en-US" altLang="en-US" sz="3600" b="1" dirty="0">
                <a:solidFill>
                  <a:srgbClr val="3B6D81"/>
                </a:solidFill>
                <a:latin typeface="Gill Sans MT" panose="020B0502020104020203" pitchFamily="34" charset="0"/>
              </a:rPr>
              <a:t>Indirect Benefit: </a:t>
            </a:r>
            <a:r>
              <a:rPr lang="en-US" altLang="en-US" sz="3600" b="1" dirty="0" smtClean="0">
                <a:solidFill>
                  <a:srgbClr val="3B6D81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3600" dirty="0" smtClean="0">
                <a:solidFill>
                  <a:srgbClr val="3B6D81"/>
                </a:solidFill>
                <a:latin typeface="Gill Sans MT" panose="020B0502020104020203" pitchFamily="34" charset="0"/>
              </a:rPr>
              <a:t>Intangible</a:t>
            </a:r>
          </a:p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None/>
            </a:pPr>
            <a:r>
              <a:rPr lang="en-US" altLang="en-US" sz="2400" b="1" dirty="0" smtClean="0">
                <a:latin typeface="Gill Sans MT" panose="020B0502020104020203" pitchFamily="34" charset="0"/>
              </a:rPr>
              <a:t>Sense</a:t>
            </a:r>
            <a:r>
              <a:rPr lang="en-US" altLang="en-US" sz="3600" b="1" dirty="0" smtClean="0">
                <a:latin typeface="Gill Sans MT" panose="020B0502020104020203" pitchFamily="34" charset="0"/>
              </a:rPr>
              <a:t> </a:t>
            </a:r>
            <a:r>
              <a:rPr lang="en-US" altLang="en-US" sz="2400" b="1" dirty="0" smtClean="0">
                <a:latin typeface="Gill Sans MT" panose="020B0502020104020203" pitchFamily="34" charset="0"/>
              </a:rPr>
              <a:t>of achievement, recognition, helping others, pride</a:t>
            </a:r>
            <a:r>
              <a:rPr lang="en-US" altLang="en-US" sz="3600" b="1" dirty="0" smtClean="0">
                <a:latin typeface="Gill Sans MT" panose="020B0502020104020203" pitchFamily="34" charset="0"/>
              </a:rPr>
              <a:t>. </a:t>
            </a:r>
            <a:endParaRPr lang="en-US" altLang="en-US" sz="3600" b="1" dirty="0">
              <a:latin typeface="Gill Sans MT" panose="020B0502020104020203" pitchFamily="34" charset="0"/>
            </a:endParaRPr>
          </a:p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None/>
            </a:pPr>
            <a:r>
              <a:rPr lang="en-US" altLang="en-US" i="1" dirty="0">
                <a:solidFill>
                  <a:srgbClr val="000000"/>
                </a:solidFill>
                <a:latin typeface="Gill Sans MT" panose="020B0502020104020203" pitchFamily="34" charset="0"/>
              </a:rPr>
              <a:t>Your appearance would prove your professionalism and make us grateful for your willingness to give something back to our field.</a:t>
            </a:r>
          </a:p>
        </p:txBody>
      </p:sp>
      <p:sp>
        <p:nvSpPr>
          <p:cNvPr id="97287" name="Footer Placeholder 1"/>
          <p:cNvSpPr txBox="1">
            <a:spLocks noGrp="1"/>
          </p:cNvSpPr>
          <p:nvPr/>
        </p:nvSpPr>
        <p:spPr bwMode="auto">
          <a:xfrm>
            <a:off x="4038600" y="6324600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FFFFFF"/>
                </a:solidFill>
                <a:latin typeface="Gill Sans MT" panose="020B0502020104020203" pitchFamily="34" charset="0"/>
              </a:rPr>
              <a:t>Copyright Ltd.</a:t>
            </a:r>
          </a:p>
        </p:txBody>
      </p:sp>
    </p:spTree>
    <p:extLst>
      <p:ext uri="{BB962C8B-B14F-4D97-AF65-F5344CB8AC3E}">
        <p14:creationId xmlns:p14="http://schemas.microsoft.com/office/powerpoint/2010/main" val="11820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8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/>
      <p:bldP spid="478212" grpId="0" build="p"/>
      <p:bldP spid="47821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 rot="20700000">
            <a:off x="2071689" y="3632200"/>
            <a:ext cx="5984875" cy="1606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FF00"/>
                </a:solidFill>
              </a:rPr>
              <a:t>Assignment </a:t>
            </a:r>
            <a:r>
              <a:rPr lang="en-US" altLang="en-US" dirty="0" smtClean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Research</a:t>
            </a:r>
            <a:r>
              <a:rPr lang="en-US" altLang="en-US" dirty="0"/>
              <a:t>: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 rot="20700000">
            <a:off x="3725863" y="5027613"/>
            <a:ext cx="4654550" cy="1128712"/>
          </a:xfrm>
        </p:spPr>
        <p:txBody>
          <a:bodyPr>
            <a:normAutofit fontScale="92500"/>
          </a:bodyPr>
          <a:lstStyle/>
          <a:p>
            <a:pPr eaLnBrk="1" fontAlgn="auto" hangingPunct="1">
              <a:defRPr/>
            </a:pPr>
            <a:r>
              <a:rPr lang="en-US" altLang="en-US" dirty="0"/>
              <a:t>Sources available on </a:t>
            </a:r>
            <a:r>
              <a:rPr lang="en-US" altLang="en-US" dirty="0" err="1" smtClean="0"/>
              <a:t>BrightSpace</a:t>
            </a:r>
            <a:endParaRPr lang="en-US" altLang="en-US" dirty="0" smtClean="0"/>
          </a:p>
          <a:p>
            <a:pPr eaLnBrk="1" fontAlgn="auto" hangingPunct="1">
              <a:defRPr/>
            </a:pPr>
            <a:r>
              <a:rPr lang="en-US" altLang="en-US" dirty="0" err="1" smtClean="0">
                <a:hlinkClick r:id="rId2"/>
              </a:rPr>
              <a:t>canadianlabour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94" y="913534"/>
            <a:ext cx="4953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2" name="Picture 8" descr="MPj04224110000[1]"/>
          <p:cNvPicPr>
            <a:picLocks noChangeAspect="1" noChangeArrowheads="1"/>
          </p:cNvPicPr>
          <p:nvPr/>
        </p:nvPicPr>
        <p:blipFill>
          <a:blip r:embed="rId3" cstate="print"/>
          <a:srcRect l="8333" t="12122" r="12500" b="9091"/>
          <a:stretch>
            <a:fillRect/>
          </a:stretch>
        </p:blipFill>
        <p:spPr bwMode="auto">
          <a:xfrm>
            <a:off x="2286000" y="762001"/>
            <a:ext cx="8382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Slide Number Placeholder 4"/>
          <p:cNvSpPr txBox="1">
            <a:spLocks noGrp="1"/>
          </p:cNvSpPr>
          <p:nvPr/>
        </p:nvSpPr>
        <p:spPr bwMode="auto">
          <a:xfrm>
            <a:off x="86106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Ch. 12, Slide </a:t>
            </a:r>
            <a:fld id="{F28FB5DF-3278-4103-9BB6-7C8A99AFE45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28570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57575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Documenting Data 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2667000" y="1676400"/>
            <a:ext cx="68580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963C2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Reasons for crediting sources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2895600" y="2667001"/>
            <a:ext cx="7086600" cy="2160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63C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Strengthens your argument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63C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Protects you from charges of plagiarism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63C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Instructs readers</a:t>
            </a:r>
          </a:p>
        </p:txBody>
      </p:sp>
      <p:sp>
        <p:nvSpPr>
          <p:cNvPr id="92167" name="Footer Placeholder 1"/>
          <p:cNvSpPr txBox="1">
            <a:spLocks noGrp="1"/>
          </p:cNvSpPr>
          <p:nvPr/>
        </p:nvSpPr>
        <p:spPr bwMode="auto">
          <a:xfrm>
            <a:off x="4038600" y="6324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Copyright © 2010 Nelson Education Ltd.</a:t>
            </a:r>
          </a:p>
        </p:txBody>
      </p:sp>
    </p:spTree>
    <p:extLst>
      <p:ext uri="{BB962C8B-B14F-4D97-AF65-F5344CB8AC3E}">
        <p14:creationId xmlns:p14="http://schemas.microsoft.com/office/powerpoint/2010/main" val="29024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5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5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4" grpId="0"/>
      <p:bldP spid="285705" grpId="0"/>
      <p:bldP spid="2857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reference</a:t>
            </a:r>
            <a:br>
              <a:rPr lang="en-US" dirty="0" smtClean="0"/>
            </a:br>
            <a:r>
              <a:rPr lang="en-US" dirty="0" smtClean="0"/>
              <a:t> our information 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not using APA citation style </a:t>
            </a:r>
          </a:p>
          <a:p>
            <a:r>
              <a:rPr lang="en-US" dirty="0" smtClean="0"/>
              <a:t>We’re using signal phrases + in-your-own-words summary of your website source material = paraphrasing  </a:t>
            </a:r>
          </a:p>
          <a:p>
            <a:r>
              <a:rPr lang="en-US" dirty="0" smtClean="0"/>
              <a:t>You do not have to source references to what Coastal Events and the HCC offers, but </a:t>
            </a:r>
            <a:r>
              <a:rPr lang="en-US" u="sng" dirty="0" smtClean="0"/>
              <a:t>you must avoid word-for-word copying</a:t>
            </a:r>
            <a:r>
              <a:rPr lang="en-US" dirty="0" smtClean="0"/>
              <a:t> </a:t>
            </a:r>
            <a:r>
              <a:rPr lang="en-US" dirty="0" smtClean="0"/>
              <a:t>from website and source materials. </a:t>
            </a:r>
            <a:endParaRPr lang="en-US" dirty="0" smtClean="0"/>
          </a:p>
          <a:p>
            <a:r>
              <a:rPr lang="en-US" dirty="0" smtClean="0"/>
              <a:t>If you must re-state anything as it appears on your source’s site make sure it’s enclosed in “quotation </a:t>
            </a:r>
            <a:r>
              <a:rPr lang="en-US" dirty="0" smtClean="0"/>
              <a:t>marks,” and used sparingly.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sz="1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9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 bwMode="auto">
          <a:xfrm>
            <a:off x="7654926" y="0"/>
            <a:ext cx="3013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Slide Number Placeholder 4"/>
          <p:cNvSpPr txBox="1">
            <a:spLocks noGrp="1"/>
          </p:cNvSpPr>
          <p:nvPr/>
        </p:nvSpPr>
        <p:spPr bwMode="auto">
          <a:xfrm>
            <a:off x="8610600" y="6248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altLang="en-US" sz="1400" b="1">
                <a:solidFill>
                  <a:srgbClr val="FFFFFF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  <a:latin typeface="Gill Sans MT" pitchFamily="34" charset="0"/>
              </a:rPr>
              <a:t>Ch. 12, Slide </a:t>
            </a:r>
            <a:fld id="{5AB3E6ED-B9CF-401F-9997-58AEC7B6F466}" type="slidenum">
              <a:rPr lang="en-US" altLang="en-US">
                <a:solidFill>
                  <a:srgbClr val="FFFFFF"/>
                </a:solidFill>
                <a:latin typeface="Gill Sans MT" pitchFamily="34" charset="0"/>
              </a:rPr>
              <a:pPr algn="r" eaLnBrk="1" hangingPunct="1"/>
              <a:t>5</a:t>
            </a:fld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57575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Documenting Data </a:t>
            </a: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2362200" y="1371600"/>
            <a:ext cx="6400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963C26"/>
              </a:buClr>
            </a:pPr>
            <a:r>
              <a:rPr lang="en-US" altLang="en-US" sz="3600" b="1" dirty="0">
                <a:solidFill>
                  <a:srgbClr val="000000"/>
                </a:solidFill>
                <a:latin typeface="Gill Sans MT" pitchFamily="34" charset="0"/>
              </a:rPr>
              <a:t>Learn to </a:t>
            </a:r>
            <a:r>
              <a:rPr lang="en-US" altLang="en-US" sz="3600" b="1" dirty="0" smtClean="0">
                <a:solidFill>
                  <a:srgbClr val="000000"/>
                </a:solidFill>
                <a:latin typeface="Gill Sans MT" pitchFamily="34" charset="0"/>
              </a:rPr>
              <a:t>paraphrase</a:t>
            </a:r>
            <a:endParaRPr lang="en-US" altLang="en-US" sz="36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871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438401" y="1981200"/>
            <a:ext cx="8194675" cy="4191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dirty="0"/>
              <a:t>Read the original material carefully so                  that you can comprehend its full meaning.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dirty="0"/>
              <a:t>Write your own version without </a:t>
            </a:r>
            <a:r>
              <a:rPr lang="en-US" altLang="en-US" sz="2800" dirty="0" smtClean="0"/>
              <a:t>looking </a:t>
            </a:r>
            <a:r>
              <a:rPr lang="en-US" altLang="en-US" sz="2800" dirty="0"/>
              <a:t>at the original.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dirty="0"/>
              <a:t>Do not repeat the grammatical structure of the original, and do not merely replace words of the original with synonyms.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dirty="0"/>
              <a:t>Reread the original to be sure you covered the main points but did not borrow specific language.</a:t>
            </a:r>
          </a:p>
        </p:txBody>
      </p:sp>
      <p:sp>
        <p:nvSpPr>
          <p:cNvPr id="95239" name="Footer Placeholder 1"/>
          <p:cNvSpPr txBox="1">
            <a:spLocks noGrp="1"/>
          </p:cNvSpPr>
          <p:nvPr/>
        </p:nvSpPr>
        <p:spPr bwMode="auto">
          <a:xfrm>
            <a:off x="4038600" y="6324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600">
                <a:solidFill>
                  <a:srgbClr val="FFFFFF"/>
                </a:solidFill>
                <a:latin typeface="Gill Sans MT" pitchFamily="34" charset="0"/>
              </a:rPr>
              <a:t>Copyright © 2010 Nelson Education Ltd.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0" y="41148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  <p:bldP spid="32871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dirty="0"/>
              <a:t>Source of paraphrased material  acknowledged </a:t>
            </a:r>
            <a:r>
              <a:rPr lang="en-US" altLang="en-US" sz="3800" dirty="0" smtClean="0"/>
              <a:t>using </a:t>
            </a:r>
            <a:r>
              <a:rPr lang="en-US" altLang="en-US" sz="3800" dirty="0"/>
              <a:t>signal phrase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/>
              <a:t>	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altLang="en-US" dirty="0" smtClean="0">
                <a:solidFill>
                  <a:srgbClr val="009900"/>
                </a:solidFill>
              </a:rPr>
              <a:t>he Canada </a:t>
            </a:r>
            <a:r>
              <a:rPr lang="en-US" altLang="en-US" dirty="0" err="1" smtClean="0">
                <a:solidFill>
                  <a:srgbClr val="009900"/>
                </a:solidFill>
              </a:rPr>
              <a:t>Labour</a:t>
            </a:r>
            <a:r>
              <a:rPr lang="en-US" altLang="en-US" dirty="0" smtClean="0">
                <a:solidFill>
                  <a:srgbClr val="009900"/>
                </a:solidFill>
              </a:rPr>
              <a:t> Congress reported</a:t>
            </a:r>
            <a:r>
              <a:rPr lang="en-US" altLang="en-US" dirty="0" smtClean="0"/>
              <a:t>…+ your summarized sentence.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   Discover Halifax highlighted…+ </a:t>
            </a:r>
            <a:r>
              <a:rPr lang="en-US" altLang="en-US" dirty="0" smtClean="0"/>
              <a:t>your summarized sentence.</a:t>
            </a:r>
            <a:r>
              <a:rPr lang="en-US" altLang="en-US" dirty="0"/>
              <a:t>	</a:t>
            </a:r>
            <a:endParaRPr lang="en-US" altLang="en-US" dirty="0" smtClean="0"/>
          </a:p>
          <a:p>
            <a:pPr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Last year the HCC hosted </a:t>
            </a:r>
            <a:r>
              <a:rPr lang="en-US" altLang="en-US" dirty="0"/>
              <a:t>two major political party </a:t>
            </a:r>
            <a:r>
              <a:rPr lang="en-US" altLang="en-US" dirty="0" smtClean="0"/>
              <a:t>conventions</a:t>
            </a:r>
            <a:r>
              <a:rPr lang="en-US" altLang="en-US" dirty="0"/>
              <a:t> </a:t>
            </a:r>
            <a:r>
              <a:rPr lang="en-US" altLang="en-US" dirty="0" smtClean="0"/>
              <a:t>with close to 3000 delegates in attendance.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675313" y="290195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038600" y="1828801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011738" y="1985964"/>
            <a:ext cx="4572000" cy="915987"/>
          </a:xfrm>
          <a:prstGeom prst="rect">
            <a:avLst/>
          </a:prstGeom>
          <a:gradFill rotWithShape="1">
            <a:gsLst>
              <a:gs pos="0">
                <a:srgbClr val="5E7618"/>
              </a:gs>
              <a:gs pos="50000">
                <a:srgbClr val="CCFF33"/>
              </a:gs>
              <a:gs pos="100000">
                <a:srgbClr val="5E761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Signal phrase introduces and identifies on-line source before paraphrased material.</a:t>
            </a:r>
          </a:p>
        </p:txBody>
      </p:sp>
    </p:spTree>
    <p:extLst>
      <p:ext uri="{BB962C8B-B14F-4D97-AF65-F5344CB8AC3E}">
        <p14:creationId xmlns:p14="http://schemas.microsoft.com/office/powerpoint/2010/main" val="14870714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dirty="0"/>
              <a:t>Source of paraphrased material  acknowledged </a:t>
            </a:r>
            <a:r>
              <a:rPr lang="en-US" altLang="en-US" sz="3800" dirty="0" smtClean="0"/>
              <a:t>using </a:t>
            </a:r>
            <a:r>
              <a:rPr lang="en-US" altLang="en-US" sz="3800" dirty="0"/>
              <a:t>signal phrase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/>
              <a:t>	</a:t>
            </a:r>
            <a:r>
              <a:rPr lang="en-US" altLang="en-US" dirty="0">
                <a:solidFill>
                  <a:srgbClr val="009900"/>
                </a:solidFill>
              </a:rPr>
              <a:t>According to </a:t>
            </a:r>
            <a:r>
              <a:rPr lang="en-US" altLang="en-US" dirty="0" smtClean="0">
                <a:solidFill>
                  <a:srgbClr val="009900"/>
                </a:solidFill>
              </a:rPr>
              <a:t>one </a:t>
            </a:r>
            <a:r>
              <a:rPr lang="en-US" altLang="en-US" dirty="0">
                <a:solidFill>
                  <a:srgbClr val="009900"/>
                </a:solidFill>
              </a:rPr>
              <a:t>Environment Canada study</a:t>
            </a:r>
            <a:r>
              <a:rPr lang="en-US" altLang="en-US" dirty="0"/>
              <a:t>, green roofs reduce heat loss by </a:t>
            </a:r>
            <a:r>
              <a:rPr lang="en-US" altLang="en-US" dirty="0" smtClean="0"/>
              <a:t>26 percent </a:t>
            </a:r>
            <a:r>
              <a:rPr lang="en-US" altLang="en-US" dirty="0"/>
              <a:t>in winter and cool buildings substantially during summer months, reducing overall air conditioning costs. 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675313" y="290195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038600" y="1828801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011738" y="1985964"/>
            <a:ext cx="4572000" cy="915987"/>
          </a:xfrm>
          <a:prstGeom prst="rect">
            <a:avLst/>
          </a:prstGeom>
          <a:gradFill rotWithShape="1">
            <a:gsLst>
              <a:gs pos="0">
                <a:srgbClr val="5E7618"/>
              </a:gs>
              <a:gs pos="50000">
                <a:srgbClr val="CCFF33"/>
              </a:gs>
              <a:gs pos="100000">
                <a:srgbClr val="5E761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Signal phrase introduces and identifies on-line source before paraphrased material.</a:t>
            </a:r>
          </a:p>
        </p:txBody>
      </p:sp>
    </p:spTree>
    <p:extLst>
      <p:ext uri="{BB962C8B-B14F-4D97-AF65-F5344CB8AC3E}">
        <p14:creationId xmlns:p14="http://schemas.microsoft.com/office/powerpoint/2010/main" val="2773679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srgbClr val="000000"/>
                </a:solidFill>
                <a:latin typeface="Rage Italic" panose="03070502040507070304" pitchFamily="66" charset="0"/>
              </a:rPr>
              <a:t>Mary Ellen Guffey, </a:t>
            </a:r>
            <a:r>
              <a:rPr lang="en-US" altLang="en-US" sz="1400" i="1">
                <a:solidFill>
                  <a:srgbClr val="000000"/>
                </a:solidFill>
                <a:latin typeface="Rage Italic" panose="03070502040507070304" pitchFamily="66" charset="0"/>
              </a:rPr>
              <a:t>Business Communication: Process and Product</a:t>
            </a:r>
            <a:r>
              <a:rPr lang="en-US" altLang="en-US" sz="1400">
                <a:solidFill>
                  <a:srgbClr val="000000"/>
                </a:solidFill>
                <a:latin typeface="Rage Italic" panose="03070502040507070304" pitchFamily="66" charset="0"/>
              </a:rPr>
              <a:t>, 6e</a:t>
            </a: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4572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Requesting Actions</a:t>
            </a:r>
          </a:p>
        </p:txBody>
      </p:sp>
      <p:sp>
        <p:nvSpPr>
          <p:cNvPr id="75780" name="Slide Number Placeholder 4"/>
          <p:cNvSpPr txBox="1">
            <a:spLocks noGrp="1"/>
          </p:cNvSpPr>
          <p:nvPr/>
        </p:nvSpPr>
        <p:spPr bwMode="auto">
          <a:xfrm>
            <a:off x="8610600" y="6248400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  <a:endParaRPr lang="en-US" altLang="en-US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2743200" y="1395414"/>
            <a:ext cx="571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963C26"/>
              </a:buClr>
              <a:buNone/>
            </a:pPr>
            <a:r>
              <a:rPr lang="en-US" altLang="en-US" sz="3600" b="1">
                <a:solidFill>
                  <a:srgbClr val="963C26"/>
                </a:solidFill>
                <a:latin typeface="Gill Sans MT" panose="020B0502020104020203" pitchFamily="34" charset="0"/>
              </a:rPr>
              <a:t>Plan your strategy.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2743200" y="2057400"/>
            <a:ext cx="754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Determine your purpose. Know exactly what you are requesting</a:t>
            </a: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. Be specific.</a:t>
            </a:r>
            <a:endParaRPr lang="en-US" altLang="en-US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2743200" y="32004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10000"/>
              </a:spcAft>
              <a:buClr>
                <a:srgbClr val="3B6D8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Anticipate the reaction of your audience.</a:t>
            </a:r>
          </a:p>
        </p:txBody>
      </p:sp>
      <p:pic>
        <p:nvPicPr>
          <p:cNvPr id="645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Footer Placeholder 1"/>
          <p:cNvSpPr txBox="1">
            <a:spLocks noGrp="1"/>
          </p:cNvSpPr>
          <p:nvPr/>
        </p:nvSpPr>
        <p:spPr bwMode="auto">
          <a:xfrm>
            <a:off x="4038600" y="6324600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5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  <p:bldP spid="421892" grpId="0"/>
      <p:bldP spid="421893" grpId="0" build="p"/>
      <p:bldP spid="4219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Hassan </a:t>
            </a:r>
            <a:r>
              <a:rPr lang="en-US" dirty="0" err="1" smtClean="0"/>
              <a:t>Yussuff</a:t>
            </a:r>
            <a:r>
              <a:rPr lang="en-US" dirty="0" smtClean="0"/>
              <a:t>, President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116394">
            <a:off x="4119574" y="339278"/>
            <a:ext cx="8051377" cy="7894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33" y="0"/>
            <a:ext cx="4953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40968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834</Words>
  <Application>Microsoft Office PowerPoint</Application>
  <PresentationFormat>Widescreen</PresentationFormat>
  <Paragraphs>116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Aharoni</vt:lpstr>
      <vt:lpstr>Arial</vt:lpstr>
      <vt:lpstr>Arial Black</vt:lpstr>
      <vt:lpstr>Bradley Hand ITC TT-Bold</vt:lpstr>
      <vt:lpstr>Brush Script MT</vt:lpstr>
      <vt:lpstr>Calibri</vt:lpstr>
      <vt:lpstr>Calibri Light</vt:lpstr>
      <vt:lpstr>Cambria</vt:lpstr>
      <vt:lpstr>Constantia</vt:lpstr>
      <vt:lpstr>Franklin Gothic Book</vt:lpstr>
      <vt:lpstr>Gill Sans MT</vt:lpstr>
      <vt:lpstr>Rage Italic</vt:lpstr>
      <vt:lpstr>Rockwell</vt:lpstr>
      <vt:lpstr>Times New Roman</vt:lpstr>
      <vt:lpstr>Wingdings</vt:lpstr>
      <vt:lpstr>Office Theme</vt:lpstr>
      <vt:lpstr>4_Kilter</vt:lpstr>
      <vt:lpstr>4_Default Design</vt:lpstr>
      <vt:lpstr>5_Kilter</vt:lpstr>
      <vt:lpstr>1_Pushpin</vt:lpstr>
      <vt:lpstr>Sketchbook</vt:lpstr>
      <vt:lpstr>Default Design</vt:lpstr>
      <vt:lpstr>1_Office Theme</vt:lpstr>
      <vt:lpstr>1_Default Design</vt:lpstr>
      <vt:lpstr>Our Time Line</vt:lpstr>
      <vt:lpstr>Assignment 3 Research: </vt:lpstr>
      <vt:lpstr>Documenting Data </vt:lpstr>
      <vt:lpstr>How do we reference  our information sources? </vt:lpstr>
      <vt:lpstr>Documenting Data </vt:lpstr>
      <vt:lpstr>Source of paraphrased material  acknowledged using signal phrase </vt:lpstr>
      <vt:lpstr>Source of paraphrased material  acknowledged using signal phrase </vt:lpstr>
      <vt:lpstr>Requesting Actions</vt:lpstr>
      <vt:lpstr>Hassan Yussuff, President</vt:lpstr>
      <vt:lpstr>Letter format,  p. 246   Create a  letterhead  </vt:lpstr>
      <vt:lpstr>Audience Reaction Determines Strategy, p. 112</vt:lpstr>
      <vt:lpstr>Applying the 3-x-3 Writing Process </vt:lpstr>
      <vt:lpstr>The AIDA Components:  How to Organize Your Persuasive Message</vt:lpstr>
      <vt:lpstr>Challenge 1: How do I avoid revealing my request (main idea) too soon? </vt:lpstr>
      <vt:lpstr>Your Opening</vt:lpstr>
      <vt:lpstr>Challenge 2: How do I “reduce resistance”?  What does that even mean?  </vt:lpstr>
      <vt:lpstr>Four-Part AIDA Strategy</vt:lpstr>
      <vt:lpstr>Create Desire</vt:lpstr>
      <vt:lpstr>Direct and Indirect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Time Line</dc:title>
  <dc:creator>VCreelman</dc:creator>
  <cp:lastModifiedBy>Valerie Creelman</cp:lastModifiedBy>
  <cp:revision>63</cp:revision>
  <cp:lastPrinted>2018-10-11T11:21:54Z</cp:lastPrinted>
  <dcterms:created xsi:type="dcterms:W3CDTF">2017-03-20T01:43:47Z</dcterms:created>
  <dcterms:modified xsi:type="dcterms:W3CDTF">2018-10-12T18:43:56Z</dcterms:modified>
</cp:coreProperties>
</file>