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7"/>
  </p:notesMasterIdLst>
  <p:sldIdLst>
    <p:sldId id="311" r:id="rId2"/>
    <p:sldId id="312" r:id="rId3"/>
    <p:sldId id="339" r:id="rId4"/>
    <p:sldId id="338" r:id="rId5"/>
    <p:sldId id="33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51" autoAdjust="0"/>
    <p:restoredTop sz="66248" autoAdjust="0"/>
  </p:normalViewPr>
  <p:slideViewPr>
    <p:cSldViewPr snapToGrid="0">
      <p:cViewPr varScale="1">
        <p:scale>
          <a:sx n="66" d="100"/>
          <a:sy n="66" d="100"/>
        </p:scale>
        <p:origin x="648" y="72"/>
      </p:cViewPr>
      <p:guideLst>
        <p:guide orient="horz" pos="2160"/>
        <p:guide pos="3840"/>
      </p:guideLst>
    </p:cSldViewPr>
  </p:slideViewPr>
  <p:outlineViewPr>
    <p:cViewPr>
      <p:scale>
        <a:sx n="33" d="100"/>
        <a:sy n="33" d="100"/>
      </p:scale>
      <p:origin x="0" y="-11814"/>
    </p:cViewPr>
  </p:outlineViewPr>
  <p:notesTextViewPr>
    <p:cViewPr>
      <p:scale>
        <a:sx n="1" d="1"/>
        <a:sy n="1" d="1"/>
      </p:scale>
      <p:origin x="0" y="0"/>
    </p:cViewPr>
  </p:notesTextViewPr>
  <p:sorterViewPr>
    <p:cViewPr>
      <p:scale>
        <a:sx n="100" d="100"/>
        <a:sy n="100" d="100"/>
      </p:scale>
      <p:origin x="0" y="-121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604C2C-47B4-4F29-9C86-67ACCA76CECC}" type="datetimeFigureOut">
              <a:rPr lang="en-US" smtClean="0"/>
              <a:pPr/>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0E23DE-3F14-451E-BEF1-92948087F495}" type="slidenum">
              <a:rPr lang="en-US" smtClean="0"/>
              <a:pPr/>
              <a:t>‹#›</a:t>
            </a:fld>
            <a:endParaRPr lang="en-US"/>
          </a:p>
        </p:txBody>
      </p:sp>
    </p:spTree>
    <p:extLst>
      <p:ext uri="{BB962C8B-B14F-4D97-AF65-F5344CB8AC3E}">
        <p14:creationId xmlns:p14="http://schemas.microsoft.com/office/powerpoint/2010/main" val="1938617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0E23DE-3F14-451E-BEF1-92948087F49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146865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200" kern="1200" dirty="0" smtClean="0">
                <a:solidFill>
                  <a:schemeClr val="tx1"/>
                </a:solidFill>
                <a:effectLst/>
                <a:latin typeface="Maiandra GD" panose="020E0502030308020204" pitchFamily="34" charset="0"/>
                <a:ea typeface="+mn-ea"/>
                <a:cs typeface="+mn-cs"/>
              </a:rPr>
              <a:t>Other important aspects of the criminal-justice system include: communications, agency policies, technology, cultural/subcultural, and budgets. The agencies change constantly; therefore, it requires every law-enforcement department to conform to these changes through keeping up with the necessary training, in order to stay upto date with modern technologies and laws. </a:t>
            </a:r>
            <a:endParaRPr lang="en-US" dirty="0" smtClean="0">
              <a:latin typeface="Maiandra GD" panose="020E0502030308020204" pitchFamily="34" charset="0"/>
            </a:endParaRPr>
          </a:p>
        </p:txBody>
      </p:sp>
      <p:sp>
        <p:nvSpPr>
          <p:cNvPr id="4" name="Slide Number Placeholder 3"/>
          <p:cNvSpPr>
            <a:spLocks noGrp="1"/>
          </p:cNvSpPr>
          <p:nvPr>
            <p:ph type="sldNum" sz="quarter" idx="10"/>
          </p:nvPr>
        </p:nvSpPr>
        <p:spPr/>
        <p:txBody>
          <a:bodyPr/>
          <a:lstStyle/>
          <a:p>
            <a:fld id="{750E23DE-3F14-451E-BEF1-92948087F49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412215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sz="1200" kern="1200" dirty="0" smtClean="0">
                <a:solidFill>
                  <a:schemeClr val="tx1"/>
                </a:solidFill>
                <a:effectLst/>
                <a:latin typeface="Maiandra GD" panose="020E0502030308020204" pitchFamily="34" charset="0"/>
                <a:ea typeface="+mn-ea"/>
                <a:cs typeface="+mn-cs"/>
              </a:rPr>
              <a:t>Additionally, the FBI is bestowed with definite additional and universal investigative roles by Congress, US President, and the Attorney General. These duties play a critical role in national security issues. The general FBI policies involve upholding integrity in the county’s Constitution, enforcing federal, local and states laws, investigating civil rights’ violations, pursuing infringement of laws and bringing criminals to justice with respect to the Constitution and the law. </a:t>
            </a:r>
            <a:endParaRPr lang="en-US" dirty="0" smtClean="0">
              <a:latin typeface="Maiandra GD" panose="020E0502030308020204" pitchFamily="34" charset="0"/>
            </a:endParaRPr>
          </a:p>
        </p:txBody>
      </p:sp>
      <p:sp>
        <p:nvSpPr>
          <p:cNvPr id="4" name="Slide Number Placeholder 3"/>
          <p:cNvSpPr>
            <a:spLocks noGrp="1"/>
          </p:cNvSpPr>
          <p:nvPr>
            <p:ph type="sldNum" sz="quarter" idx="10"/>
          </p:nvPr>
        </p:nvSpPr>
        <p:spPr/>
        <p:txBody>
          <a:bodyPr/>
          <a:lstStyle/>
          <a:p>
            <a:fld id="{750E23DE-3F14-451E-BEF1-92948087F495}"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038504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171450" indent="-171450">
              <a:lnSpc>
                <a:spcPct val="150000"/>
              </a:lnSpc>
              <a:buFont typeface="Wingdings" panose="05000000000000000000" pitchFamily="2" charset="2"/>
              <a:buChar char="ü"/>
            </a:pPr>
            <a:r>
              <a:rPr lang="en-US" sz="1200" dirty="0" smtClean="0">
                <a:latin typeface="Maiandra GD" panose="020E0502030308020204" pitchFamily="34" charset="0"/>
              </a:rPr>
              <a:t>Criminal acts include: kidnappings, extortion, airplane crime, bank robberies, assassination of a president, police-officer murder, illegal flights of particular criminals, Indian as well as Government reservation crimes, Government property embezzlement among others (Hoover, 1972).</a:t>
            </a:r>
          </a:p>
          <a:p>
            <a:pPr marL="171450" indent="-171450">
              <a:lnSpc>
                <a:spcPct val="150000"/>
              </a:lnSpc>
              <a:buFont typeface="Wingdings" panose="05000000000000000000" pitchFamily="2" charset="2"/>
              <a:buChar char="ü"/>
            </a:pPr>
            <a:r>
              <a:rPr lang="en-US" sz="1200" kern="1200" dirty="0" smtClean="0">
                <a:solidFill>
                  <a:schemeClr val="tx1"/>
                </a:solidFill>
                <a:effectLst/>
                <a:latin typeface="Maiandra GD" panose="020E0502030308020204" pitchFamily="34" charset="0"/>
                <a:ea typeface="+mn-ea"/>
                <a:cs typeface="+mn-cs"/>
              </a:rPr>
              <a:t>Individuals subjected to any of these investigations include those of front groups, Communist Parties, as well as totalitarian organizations, such as people who are on a mission of overthrowing the US Government, either through coercion, brutality, or conspiring against the citizens’ rights. Other responsibilities of the FBI include: coordinating and disseminating security information through which information correlation pertaining espionage, treason etc., and passing the matters to the relevant bodies is ensured. </a:t>
            </a:r>
            <a:endParaRPr lang="en-US" baseline="0" dirty="0" smtClean="0">
              <a:latin typeface="Maiandra GD" panose="020E0502030308020204" pitchFamily="34" charset="0"/>
            </a:endParaRPr>
          </a:p>
        </p:txBody>
      </p:sp>
      <p:sp>
        <p:nvSpPr>
          <p:cNvPr id="4" name="Slide Number Placeholder 3"/>
          <p:cNvSpPr>
            <a:spLocks noGrp="1"/>
          </p:cNvSpPr>
          <p:nvPr>
            <p:ph type="sldNum" sz="quarter" idx="10"/>
          </p:nvPr>
        </p:nvSpPr>
        <p:spPr/>
        <p:txBody>
          <a:bodyPr/>
          <a:lstStyle/>
          <a:p>
            <a:fld id="{750E23DE-3F14-451E-BEF1-92948087F49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941025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0E23DE-3F14-451E-BEF1-92948087F495}"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5197508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55456A-6B00-463A-B3F1-490EDDEFA1BB}" type="datetimeFigureOut">
              <a:rPr lang="en-US" smtClean="0"/>
              <a:pPr/>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4072220215"/>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5456A-6B00-463A-B3F1-490EDDEFA1BB}"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15103318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5456A-6B00-463A-B3F1-490EDDEFA1BB}"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260140294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5456A-6B00-463A-B3F1-490EDDEFA1BB}"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13009E71-FCCF-4EFB-ABA6-0D076C53FC52}" type="slidenum">
              <a:rPr lang="en-US" smtClean="0"/>
              <a:pPr/>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0375639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5456A-6B00-463A-B3F1-490EDDEFA1BB}"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40584192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A55456A-6B00-463A-B3F1-490EDDEFA1BB}" type="datetimeFigureOut">
              <a:rPr lang="en-US" smtClean="0"/>
              <a:pPr/>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113685636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A55456A-6B00-463A-B3F1-490EDDEFA1BB}" type="datetimeFigureOut">
              <a:rPr lang="en-US" smtClean="0"/>
              <a:pPr/>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36323133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55456A-6B00-463A-B3F1-490EDDEFA1BB}" type="datetimeFigureOut">
              <a:rPr lang="en-US" smtClean="0"/>
              <a:pPr/>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1899742782"/>
      </p:ext>
    </p:extLst>
  </p:cSld>
  <p:clrMapOvr>
    <a:masterClrMapping/>
  </p:clrMapOvr>
  <p:transition spd="slow">
    <p:wip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3A55456A-6B00-463A-B3F1-490EDDEFA1BB}" type="datetimeFigureOut">
              <a:rPr lang="en-US" smtClean="0"/>
              <a:pPr/>
              <a:t>6/22/2019</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3009E71-FCCF-4EFB-ABA6-0D076C53FC52}" type="slidenum">
              <a:rPr lang="en-US" smtClean="0"/>
              <a:pPr/>
              <a:t>‹#›</a:t>
            </a:fld>
            <a:endParaRPr lang="en-US"/>
          </a:p>
        </p:txBody>
      </p:sp>
    </p:spTree>
    <p:extLst>
      <p:ext uri="{BB962C8B-B14F-4D97-AF65-F5344CB8AC3E}">
        <p14:creationId xmlns:p14="http://schemas.microsoft.com/office/powerpoint/2010/main" val="2934656648"/>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55456A-6B00-463A-B3F1-490EDDEFA1BB}" type="datetimeFigureOut">
              <a:rPr lang="en-US" smtClean="0"/>
              <a:pPr/>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2214294956"/>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55456A-6B00-463A-B3F1-490EDDEFA1BB}" type="datetimeFigureOut">
              <a:rPr lang="en-US" smtClean="0"/>
              <a:pPr/>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4208879461"/>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5456A-6B00-463A-B3F1-490EDDEFA1BB}"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667037271"/>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55456A-6B00-463A-B3F1-490EDDEFA1BB}" type="datetimeFigureOut">
              <a:rPr lang="en-US" smtClean="0"/>
              <a:pPr/>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3886197915"/>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55456A-6B00-463A-B3F1-490EDDEFA1BB}" type="datetimeFigureOut">
              <a:rPr lang="en-US" smtClean="0"/>
              <a:pPr/>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3278289719"/>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A55456A-6B00-463A-B3F1-490EDDEFA1BB}" type="datetimeFigureOut">
              <a:rPr lang="en-US" smtClean="0"/>
              <a:pPr/>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2981573698"/>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5456A-6B00-463A-B3F1-490EDDEFA1BB}"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215225248"/>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5456A-6B00-463A-B3F1-490EDDEFA1BB}"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09E71-FCCF-4EFB-ABA6-0D076C53FC52}" type="slidenum">
              <a:rPr lang="en-US" smtClean="0"/>
              <a:pPr/>
              <a:t>‹#›</a:t>
            </a:fld>
            <a:endParaRPr lang="en-US"/>
          </a:p>
        </p:txBody>
      </p:sp>
    </p:spTree>
    <p:extLst>
      <p:ext uri="{BB962C8B-B14F-4D97-AF65-F5344CB8AC3E}">
        <p14:creationId xmlns:p14="http://schemas.microsoft.com/office/powerpoint/2010/main" val="1479547355"/>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A55456A-6B00-463A-B3F1-490EDDEFA1BB}" type="datetimeFigureOut">
              <a:rPr lang="en-US" smtClean="0"/>
              <a:pPr/>
              <a:t>6/22/2019</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3009E71-FCCF-4EFB-ABA6-0D076C53FC52}" type="slidenum">
              <a:rPr lang="en-US" smtClean="0"/>
              <a:pPr/>
              <a:t>‹#›</a:t>
            </a:fld>
            <a:endParaRPr lang="en-US"/>
          </a:p>
        </p:txBody>
      </p:sp>
    </p:spTree>
    <p:extLst>
      <p:ext uri="{BB962C8B-B14F-4D97-AF65-F5344CB8AC3E}">
        <p14:creationId xmlns:p14="http://schemas.microsoft.com/office/powerpoint/2010/main" val="1077632037"/>
      </p:ext>
    </p:extLst>
  </p:cSld>
  <p:clrMap bg1="dk1" tx1="lt1" bg2="dk2" tx2="lt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 id="2147484100" r:id="rId12"/>
    <p:sldLayoutId id="2147484101" r:id="rId13"/>
    <p:sldLayoutId id="2147484102" r:id="rId14"/>
    <p:sldLayoutId id="2147484103" r:id="rId15"/>
    <p:sldLayoutId id="2147484104" r:id="rId16"/>
    <p:sldLayoutId id="2147484105" r:id="rId17"/>
  </p:sldLayoutIdLst>
  <p:transition spd="slow">
    <p:wipe/>
  </p:transition>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jfk.hood.edu/Collection/Weisberg%20Subject%20Index%20Files/F%20Disk/FBI/FBI%20Data%20Banks%20Domestic%20Intelligence/Item%20001.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a:xfrm>
            <a:off x="251461" y="758757"/>
            <a:ext cx="11612880" cy="5299143"/>
          </a:xfrm>
        </p:spPr>
        <p:txBody>
          <a:bodyPr>
            <a:normAutofit/>
          </a:bodyPr>
          <a:lstStyle/>
          <a:p>
            <a:pPr algn="ctr">
              <a:lnSpc>
                <a:spcPct val="100000"/>
              </a:lnSpc>
            </a:pPr>
            <a:r>
              <a:rPr lang="en-US" sz="8000" b="1" dirty="0" smtClean="0"/>
              <a:t>AGENCIES POLICIES</a:t>
            </a:r>
            <a:r>
              <a:rPr lang="en-US" sz="6000" b="1" dirty="0" smtClean="0"/>
              <a:t/>
            </a:r>
            <a:br>
              <a:rPr lang="en-US" sz="6000" b="1" dirty="0" smtClean="0"/>
            </a:br>
            <a:r>
              <a:rPr lang="en-US" sz="8800" b="1" dirty="0">
                <a:latin typeface="Maiandra GD" pitchFamily="34" charset="0"/>
              </a:rPr>
              <a:t/>
            </a:r>
            <a:br>
              <a:rPr lang="en-US" sz="8800" b="1" dirty="0">
                <a:latin typeface="Maiandra GD" pitchFamily="34" charset="0"/>
              </a:rPr>
            </a:br>
            <a:r>
              <a:rPr lang="en-US" sz="4200" b="1" dirty="0"/>
              <a:t>Name:</a:t>
            </a:r>
            <a:br>
              <a:rPr lang="en-US" sz="4200" b="1" dirty="0"/>
            </a:br>
            <a:r>
              <a:rPr lang="en-US" sz="4200" b="1" dirty="0"/>
              <a:t>Institution:</a:t>
            </a:r>
            <a:br>
              <a:rPr lang="en-US" sz="4200" b="1" dirty="0"/>
            </a:br>
            <a:r>
              <a:rPr lang="en-US" sz="4200" b="1" dirty="0"/>
              <a:t>Date:</a:t>
            </a:r>
            <a:endParaRPr lang="en-US" sz="4200" dirty="0"/>
          </a:p>
        </p:txBody>
      </p:sp>
    </p:spTree>
    <p:extLst>
      <p:ext uri="{BB962C8B-B14F-4D97-AF65-F5344CB8AC3E}">
        <p14:creationId xmlns:p14="http://schemas.microsoft.com/office/powerpoint/2010/main" val="418351206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7645" y="622538"/>
            <a:ext cx="11676184" cy="804817"/>
          </a:xfrm>
        </p:spPr>
        <p:txBody>
          <a:bodyPr>
            <a:noAutofit/>
          </a:bodyPr>
          <a:lstStyle/>
          <a:p>
            <a:pPr algn="ctr"/>
            <a:r>
              <a:rPr lang="en-US" sz="5400" b="1" dirty="0" smtClean="0">
                <a:latin typeface="Maiandra GD" panose="020E0502030308020204" pitchFamily="34" charset="0"/>
              </a:rPr>
              <a:t>Criminal-Justice System</a:t>
            </a:r>
            <a:endParaRPr lang="en-US" sz="5400" b="1" dirty="0">
              <a:latin typeface="Maiandra GD" panose="020E0502030308020204" pitchFamily="34" charset="0"/>
            </a:endParaRPr>
          </a:p>
        </p:txBody>
      </p:sp>
      <p:sp>
        <p:nvSpPr>
          <p:cNvPr id="5" name="Content Placeholder 4"/>
          <p:cNvSpPr>
            <a:spLocks noGrp="1"/>
          </p:cNvSpPr>
          <p:nvPr>
            <p:ph idx="1"/>
          </p:nvPr>
        </p:nvSpPr>
        <p:spPr>
          <a:xfrm>
            <a:off x="509797" y="1427355"/>
            <a:ext cx="11454032" cy="5218771"/>
          </a:xfrm>
        </p:spPr>
        <p:txBody>
          <a:bodyPr>
            <a:noAutofit/>
          </a:bodyPr>
          <a:lstStyle/>
          <a:p>
            <a:pPr>
              <a:lnSpc>
                <a:spcPct val="150000"/>
              </a:lnSpc>
              <a:buFont typeface="Wingdings" panose="05000000000000000000" pitchFamily="2" charset="2"/>
              <a:buChar char="§"/>
            </a:pPr>
            <a:r>
              <a:rPr lang="en-US" sz="2800" dirty="0" smtClean="0">
                <a:latin typeface="Maiandra GD" panose="020E0502030308020204" pitchFamily="34" charset="0"/>
              </a:rPr>
              <a:t>Criminal-justice system refers to all the state, </a:t>
            </a:r>
            <a:r>
              <a:rPr lang="en-US" sz="2800" dirty="0">
                <a:latin typeface="Maiandra GD" panose="020E0502030308020204" pitchFamily="34" charset="0"/>
                <a:ea typeface="Calibri" panose="020F0502020204030204" pitchFamily="34" charset="0"/>
              </a:rPr>
              <a:t>local, public, and federal agencies dealing with criminal </a:t>
            </a:r>
            <a:r>
              <a:rPr lang="en-US" sz="2800" dirty="0" smtClean="0">
                <a:latin typeface="Maiandra GD" panose="020E0502030308020204" pitchFamily="34" charset="0"/>
                <a:ea typeface="Calibri" panose="020F0502020204030204" pitchFamily="34" charset="0"/>
              </a:rPr>
              <a:t>activities in the U.S.</a:t>
            </a:r>
          </a:p>
          <a:p>
            <a:pPr>
              <a:lnSpc>
                <a:spcPct val="150000"/>
              </a:lnSpc>
              <a:buFont typeface="Wingdings" panose="05000000000000000000" pitchFamily="2" charset="2"/>
              <a:buChar char="§"/>
            </a:pPr>
            <a:r>
              <a:rPr lang="en-US" sz="2800" dirty="0" smtClean="0">
                <a:latin typeface="Maiandra GD" panose="020E0502030308020204" pitchFamily="34" charset="0"/>
              </a:rPr>
              <a:t>The agencies deal with suspects, convicts, the accused, and are </a:t>
            </a:r>
            <a:r>
              <a:rPr lang="en-US" sz="2800" dirty="0">
                <a:latin typeface="Maiandra GD" panose="020E0502030308020204" pitchFamily="34" charset="0"/>
              </a:rPr>
              <a:t>interrelated, in that, the decisions of a particular agency influences the decisions of the other </a:t>
            </a:r>
            <a:r>
              <a:rPr lang="en-US" sz="2800" dirty="0" smtClean="0">
                <a:latin typeface="Maiandra GD" panose="020E0502030308020204" pitchFamily="34" charset="0"/>
              </a:rPr>
              <a:t>agencies.</a:t>
            </a:r>
          </a:p>
          <a:p>
            <a:pPr>
              <a:lnSpc>
                <a:spcPct val="150000"/>
              </a:lnSpc>
              <a:buFont typeface="Wingdings" panose="05000000000000000000" pitchFamily="2" charset="2"/>
              <a:buChar char="§"/>
            </a:pPr>
            <a:r>
              <a:rPr lang="en-US" sz="2800" dirty="0"/>
              <a:t>The fundamental structure of the justice systems is found in the executive, legislative and judicial arms of the government.</a:t>
            </a:r>
            <a:endParaRPr lang="en-US" sz="2800" dirty="0" smtClean="0">
              <a:latin typeface="Maiandra GD" pitchFamily="34" charset="0"/>
            </a:endParaRPr>
          </a:p>
        </p:txBody>
      </p:sp>
    </p:spTree>
    <p:extLst>
      <p:ext uri="{BB962C8B-B14F-4D97-AF65-F5344CB8AC3E}">
        <p14:creationId xmlns:p14="http://schemas.microsoft.com/office/powerpoint/2010/main" val="332757995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62" y="617839"/>
            <a:ext cx="10429103" cy="1130310"/>
          </a:xfrm>
        </p:spPr>
        <p:txBody>
          <a:bodyPr>
            <a:normAutofit fontScale="90000"/>
          </a:bodyPr>
          <a:lstStyle/>
          <a:p>
            <a:pPr algn="ctr"/>
            <a:r>
              <a:rPr lang="en-US" sz="5400" b="1" dirty="0" smtClean="0">
                <a:latin typeface="Maiandra GD" panose="020E0502030308020204" pitchFamily="34" charset="0"/>
                <a:cs typeface="Times New Roman" panose="02020603050405020304" pitchFamily="18" charset="0"/>
              </a:rPr>
              <a:t/>
            </a:r>
            <a:br>
              <a:rPr lang="en-US" sz="5400" b="1" dirty="0" smtClean="0">
                <a:latin typeface="Maiandra GD" panose="020E0502030308020204" pitchFamily="34" charset="0"/>
                <a:cs typeface="Times New Roman" panose="02020603050405020304" pitchFamily="18" charset="0"/>
              </a:rPr>
            </a:br>
            <a:r>
              <a:rPr lang="en-US" sz="6000" b="1" dirty="0" smtClean="0">
                <a:latin typeface="Maiandra GD" panose="020E0502030308020204" pitchFamily="34" charset="0"/>
                <a:cs typeface="Times New Roman" panose="02020603050405020304" pitchFamily="18" charset="0"/>
              </a:rPr>
              <a:t>Agency Policies</a:t>
            </a:r>
            <a:r>
              <a:rPr lang="en-US" sz="5400" dirty="0">
                <a:latin typeface="Maiandra GD" panose="020E0502030308020204" pitchFamily="34" charset="0"/>
                <a:cs typeface="Times New Roman" panose="02020603050405020304" pitchFamily="18" charset="0"/>
              </a:rPr>
              <a:t/>
            </a:r>
            <a:br>
              <a:rPr lang="en-US" sz="5400" dirty="0">
                <a:latin typeface="Maiandra GD" panose="020E0502030308020204" pitchFamily="34" charset="0"/>
                <a:cs typeface="Times New Roman" panose="02020603050405020304" pitchFamily="18" charset="0"/>
              </a:rPr>
            </a:br>
            <a:endParaRPr lang="en-US" sz="5400" b="1" dirty="0">
              <a:latin typeface="Maiandra GD" panose="020E0502030308020204" pitchFamily="34" charset="0"/>
              <a:cs typeface="Times New Roman" panose="02020603050405020304" pitchFamily="18" charset="0"/>
            </a:endParaRPr>
          </a:p>
        </p:txBody>
      </p:sp>
      <p:sp>
        <p:nvSpPr>
          <p:cNvPr id="7" name="Content Placeholder 6"/>
          <p:cNvSpPr>
            <a:spLocks noGrp="1"/>
          </p:cNvSpPr>
          <p:nvPr>
            <p:ph idx="1"/>
          </p:nvPr>
        </p:nvSpPr>
        <p:spPr>
          <a:xfrm>
            <a:off x="452679" y="2100649"/>
            <a:ext cx="11516497" cy="4757351"/>
          </a:xfrm>
        </p:spPr>
        <p:txBody>
          <a:bodyPr>
            <a:normAutofit/>
          </a:bodyPr>
          <a:lstStyle/>
          <a:p>
            <a:pPr>
              <a:lnSpc>
                <a:spcPct val="150000"/>
              </a:lnSpc>
              <a:buFont typeface="Wingdings" panose="05000000000000000000" pitchFamily="2" charset="2"/>
              <a:buChar char="§"/>
            </a:pPr>
            <a:r>
              <a:rPr lang="en-US" sz="2800" dirty="0">
                <a:latin typeface="Maiandra GD" panose="020E0502030308020204" pitchFamily="34" charset="0"/>
              </a:rPr>
              <a:t>Among </a:t>
            </a:r>
            <a:r>
              <a:rPr lang="en-US" sz="2800" dirty="0" smtClean="0">
                <a:latin typeface="Maiandra GD" panose="020E0502030308020204" pitchFamily="34" charset="0"/>
              </a:rPr>
              <a:t>the federal government’s most influential justice systems </a:t>
            </a:r>
            <a:r>
              <a:rPr lang="en-US" sz="2800" dirty="0">
                <a:latin typeface="Maiandra GD" panose="020E0502030308020204" pitchFamily="34" charset="0"/>
              </a:rPr>
              <a:t>is the FBI (Federal-Bureau of Investigations</a:t>
            </a:r>
            <a:r>
              <a:rPr lang="en-US" sz="2800" dirty="0" smtClean="0">
                <a:latin typeface="Maiandra GD" panose="020E0502030308020204" pitchFamily="34" charset="0"/>
              </a:rPr>
              <a:t>).</a:t>
            </a:r>
          </a:p>
          <a:p>
            <a:pPr>
              <a:lnSpc>
                <a:spcPct val="150000"/>
              </a:lnSpc>
              <a:buFont typeface="Wingdings" panose="05000000000000000000" pitchFamily="2" charset="2"/>
              <a:buChar char="§"/>
            </a:pPr>
            <a:r>
              <a:rPr lang="en-US" sz="2800" dirty="0">
                <a:latin typeface="Maiandra GD" panose="020E0502030308020204" pitchFamily="34" charset="0"/>
              </a:rPr>
              <a:t>The FBI has the role of ensuring safety in the U.S., by protecting the country from domestic and international coercions</a:t>
            </a:r>
            <a:r>
              <a:rPr lang="en-US" sz="2800" dirty="0" smtClean="0">
                <a:latin typeface="Maiandra GD" panose="020E0502030308020204" pitchFamily="34" charset="0"/>
              </a:rPr>
              <a:t>.</a:t>
            </a:r>
          </a:p>
          <a:p>
            <a:pPr>
              <a:lnSpc>
                <a:spcPct val="150000"/>
              </a:lnSpc>
              <a:buFont typeface="Wingdings" panose="05000000000000000000" pitchFamily="2" charset="2"/>
              <a:buChar char="§"/>
            </a:pPr>
            <a:r>
              <a:rPr lang="en-US" sz="2800" dirty="0" smtClean="0">
                <a:latin typeface="Maiandra GD" panose="020E0502030308020204" pitchFamily="34" charset="0"/>
              </a:rPr>
              <a:t>It undertakes its </a:t>
            </a:r>
            <a:r>
              <a:rPr lang="en-US" sz="2800" dirty="0">
                <a:latin typeface="Maiandra GD" panose="020E0502030308020204" pitchFamily="34" charset="0"/>
              </a:rPr>
              <a:t>tasks </a:t>
            </a:r>
            <a:r>
              <a:rPr lang="en-US" sz="2800" dirty="0" smtClean="0">
                <a:latin typeface="Maiandra GD" panose="020E0502030308020204" pitchFamily="34" charset="0"/>
              </a:rPr>
              <a:t>with </a:t>
            </a:r>
            <a:r>
              <a:rPr lang="en-US" sz="2800" dirty="0">
                <a:latin typeface="Maiandra GD" panose="020E0502030308020204" pitchFamily="34" charset="0"/>
              </a:rPr>
              <a:t>respect to the Constitution, and to the letter with the </a:t>
            </a:r>
            <a:r>
              <a:rPr lang="en-US" sz="2800" dirty="0" smtClean="0">
                <a:latin typeface="Maiandra GD" panose="020E0502030308020204" pitchFamily="34" charset="0"/>
              </a:rPr>
              <a:t>law.</a:t>
            </a:r>
            <a:endParaRPr lang="en-US" sz="2800" dirty="0" smtClean="0">
              <a:latin typeface="Maiandra GD" panose="020E0502030308020204" pitchFamily="34" charset="0"/>
              <a:cs typeface="Times New Roman" panose="02020603050405020304" pitchFamily="18" charset="0"/>
            </a:endParaRPr>
          </a:p>
          <a:p>
            <a:pPr>
              <a:lnSpc>
                <a:spcPct val="100000"/>
              </a:lnSpc>
              <a:buFont typeface="Wingdings" panose="05000000000000000000" pitchFamily="2" charset="2"/>
              <a:buChar char="§"/>
            </a:pPr>
            <a:endParaRPr lang="en-US" sz="2800" dirty="0" smtClean="0">
              <a:latin typeface="Maiandra GD" panose="020E0502030308020204" pitchFamily="34" charset="0"/>
              <a:cs typeface="Times New Roman" panose="02020603050405020304" pitchFamily="18" charset="0"/>
            </a:endParaRPr>
          </a:p>
        </p:txBody>
      </p:sp>
    </p:spTree>
    <p:extLst>
      <p:ext uri="{BB962C8B-B14F-4D97-AF65-F5344CB8AC3E}">
        <p14:creationId xmlns:p14="http://schemas.microsoft.com/office/powerpoint/2010/main" val="3335660513"/>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9932" y="832338"/>
            <a:ext cx="5249464" cy="1010920"/>
          </a:xfrm>
        </p:spPr>
        <p:txBody>
          <a:bodyPr>
            <a:noAutofit/>
          </a:bodyPr>
          <a:lstStyle/>
          <a:p>
            <a:pPr lvl="0">
              <a:lnSpc>
                <a:spcPct val="150000"/>
              </a:lnSpc>
              <a:spcBef>
                <a:spcPts val="1000"/>
              </a:spcBef>
            </a:pPr>
            <a:r>
              <a:rPr lang="en-US" sz="5400" b="1" dirty="0" smtClean="0">
                <a:latin typeface="Maiandra GD" pitchFamily="34" charset="0"/>
              </a:rPr>
              <a:t/>
            </a:r>
            <a:br>
              <a:rPr lang="en-US" sz="5400" b="1" dirty="0" smtClean="0">
                <a:latin typeface="Maiandra GD" pitchFamily="34" charset="0"/>
              </a:rPr>
            </a:br>
            <a:r>
              <a:rPr lang="en-US" sz="5400" b="1" dirty="0" smtClean="0">
                <a:latin typeface="Maiandra GD" pitchFamily="34" charset="0"/>
              </a:rPr>
              <a:t>FBI Cont.</a:t>
            </a:r>
            <a:r>
              <a:rPr lang="en-US" sz="5400" b="1" dirty="0" smtClean="0">
                <a:solidFill>
                  <a:prstClr val="white"/>
                </a:solidFill>
                <a:latin typeface="Maiandra GD" panose="020E0502030308020204" pitchFamily="34" charset="0"/>
                <a:ea typeface="+mn-ea"/>
                <a:cs typeface="Times New Roman" panose="02020603050405020304" pitchFamily="18" charset="0"/>
              </a:rPr>
              <a:t/>
            </a:r>
            <a:br>
              <a:rPr lang="en-US" sz="5400" b="1" dirty="0" smtClean="0">
                <a:solidFill>
                  <a:prstClr val="white"/>
                </a:solidFill>
                <a:latin typeface="Maiandra GD" panose="020E0502030308020204" pitchFamily="34" charset="0"/>
                <a:ea typeface="+mn-ea"/>
                <a:cs typeface="Times New Roman" panose="02020603050405020304" pitchFamily="18" charset="0"/>
              </a:rPr>
            </a:br>
            <a:endParaRPr lang="en-US" sz="5400" b="1" dirty="0">
              <a:latin typeface="Maiandra GD" pitchFamily="34" charset="0"/>
            </a:endParaRPr>
          </a:p>
        </p:txBody>
      </p:sp>
      <p:sp>
        <p:nvSpPr>
          <p:cNvPr id="3" name="Content Placeholder 2"/>
          <p:cNvSpPr>
            <a:spLocks noGrp="1"/>
          </p:cNvSpPr>
          <p:nvPr>
            <p:ph idx="1"/>
          </p:nvPr>
        </p:nvSpPr>
        <p:spPr>
          <a:xfrm>
            <a:off x="332822" y="2007220"/>
            <a:ext cx="11859178" cy="4686818"/>
          </a:xfrm>
        </p:spPr>
        <p:txBody>
          <a:bodyPr>
            <a:noAutofit/>
          </a:bodyPr>
          <a:lstStyle/>
          <a:p>
            <a:pPr>
              <a:lnSpc>
                <a:spcPct val="150000"/>
              </a:lnSpc>
              <a:buFont typeface="Wingdings" panose="05000000000000000000" pitchFamily="2" charset="2"/>
              <a:buChar char="§"/>
            </a:pPr>
            <a:r>
              <a:rPr lang="en-US" sz="2800" dirty="0">
                <a:latin typeface="Maiandra GD" panose="020E0502030308020204" pitchFamily="34" charset="0"/>
              </a:rPr>
              <a:t>The FBI jurisdictions comprise of the Criminal-investigations of Federal </a:t>
            </a:r>
            <a:r>
              <a:rPr lang="en-US" sz="2800" dirty="0" smtClean="0">
                <a:latin typeface="Maiandra GD" panose="020E0502030308020204" pitchFamily="34" charset="0"/>
              </a:rPr>
              <a:t>criminal statutes’ </a:t>
            </a:r>
            <a:r>
              <a:rPr lang="en-US" sz="2800" dirty="0">
                <a:latin typeface="Maiandra GD" panose="020E0502030308020204" pitchFamily="34" charset="0"/>
              </a:rPr>
              <a:t>violations, and gathering evidence party to the US, and which it has vested interest </a:t>
            </a:r>
            <a:r>
              <a:rPr lang="en-US" sz="2800" dirty="0" smtClean="0">
                <a:latin typeface="Maiandra GD" panose="020E0502030308020204" pitchFamily="34" charset="0"/>
              </a:rPr>
              <a:t>in.</a:t>
            </a:r>
          </a:p>
          <a:p>
            <a:pPr>
              <a:lnSpc>
                <a:spcPct val="150000"/>
              </a:lnSpc>
              <a:buFont typeface="Wingdings" panose="05000000000000000000" pitchFamily="2" charset="2"/>
              <a:buChar char="§"/>
            </a:pPr>
            <a:r>
              <a:rPr lang="en-US" sz="2800" dirty="0" smtClean="0">
                <a:latin typeface="Maiandra GD" panose="020E0502030308020204" pitchFamily="34" charset="0"/>
              </a:rPr>
              <a:t>FBI duties </a:t>
            </a:r>
            <a:r>
              <a:rPr lang="en-US" sz="2800" dirty="0">
                <a:latin typeface="Maiandra GD" panose="020E0502030308020204" pitchFamily="34" charset="0"/>
              </a:rPr>
              <a:t>under Domestic intelligence are investigative jurisdiction pertaining issues linked to treason, espionage, sedition, counter-espionage, subversion, sabotage and related internal-security </a:t>
            </a:r>
            <a:r>
              <a:rPr lang="en-US" sz="2800" dirty="0" smtClean="0">
                <a:latin typeface="Maiandra GD" panose="020E0502030308020204" pitchFamily="34" charset="0"/>
              </a:rPr>
              <a:t>tasks.</a:t>
            </a:r>
          </a:p>
        </p:txBody>
      </p:sp>
    </p:spTree>
    <p:extLst>
      <p:ext uri="{BB962C8B-B14F-4D97-AF65-F5344CB8AC3E}">
        <p14:creationId xmlns:p14="http://schemas.microsoft.com/office/powerpoint/2010/main" val="407263831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0120"/>
            <a:ext cx="10515600" cy="777071"/>
          </a:xfrm>
        </p:spPr>
        <p:txBody>
          <a:bodyPr>
            <a:noAutofit/>
          </a:bodyPr>
          <a:lstStyle/>
          <a:p>
            <a:pPr algn="ctr"/>
            <a:r>
              <a:rPr lang="en-US" sz="5400" b="1" dirty="0" smtClean="0">
                <a:latin typeface="Maiandra GD" panose="020E0502030308020204" pitchFamily="34" charset="0"/>
              </a:rPr>
              <a:t>REFERENCES</a:t>
            </a:r>
            <a:endParaRPr lang="en-US" sz="5400" b="1" dirty="0">
              <a:latin typeface="Maiandra GD" panose="020E0502030308020204" pitchFamily="34" charset="0"/>
            </a:endParaRPr>
          </a:p>
        </p:txBody>
      </p:sp>
      <p:sp>
        <p:nvSpPr>
          <p:cNvPr id="5" name="Content Placeholder 4"/>
          <p:cNvSpPr>
            <a:spLocks noGrp="1"/>
          </p:cNvSpPr>
          <p:nvPr>
            <p:ph idx="1"/>
          </p:nvPr>
        </p:nvSpPr>
        <p:spPr>
          <a:xfrm>
            <a:off x="289932" y="2033753"/>
            <a:ext cx="11641873" cy="5380301"/>
          </a:xfrm>
        </p:spPr>
        <p:txBody>
          <a:bodyPr>
            <a:normAutofit/>
          </a:bodyPr>
          <a:lstStyle/>
          <a:p>
            <a:pPr hangingPunct="0">
              <a:lnSpc>
                <a:spcPct val="150000"/>
              </a:lnSpc>
              <a:buFont typeface="Wingdings" panose="05000000000000000000" pitchFamily="2" charset="2"/>
              <a:buChar char="§"/>
            </a:pPr>
            <a:r>
              <a:rPr lang="en-US" sz="2800" dirty="0"/>
              <a:t>Hoover, John E. (1972). Federal Bureau of Investigation Purpose Statement Basic Statutory Authority. Retrieved from </a:t>
            </a:r>
            <a:r>
              <a:rPr lang="en-US" sz="2800" u="sng" dirty="0">
                <a:hlinkClick r:id="rId3"/>
              </a:rPr>
              <a:t>http://jfk.hood.edu/Collection/Weisberg%20Subject%20Index%20Files/F%20Disk/FBI/FBI%20Data%20Banks%20Domestic%20Intelligence/Item%20001.pdf</a:t>
            </a:r>
            <a:endParaRPr lang="en-US" sz="2800" dirty="0"/>
          </a:p>
          <a:p>
            <a:pPr marL="0" indent="0">
              <a:lnSpc>
                <a:spcPct val="200000"/>
              </a:lnSpc>
              <a:spcBef>
                <a:spcPts val="0"/>
              </a:spcBef>
              <a:buNone/>
            </a:pPr>
            <a:endParaRPr lang="en-US" sz="2800" dirty="0" smtClean="0">
              <a:latin typeface="Maiandra GD" panose="020E0502030308020204" pitchFamily="34" charset="0"/>
            </a:endParaRPr>
          </a:p>
          <a:p>
            <a:pPr>
              <a:buFont typeface="Wingdings" pitchFamily="2" charset="2"/>
              <a:buChar char="§"/>
            </a:pPr>
            <a:endParaRPr lang="en-US" sz="3200" dirty="0">
              <a:latin typeface="Maiandra GD" pitchFamily="34" charset="0"/>
            </a:endParaRPr>
          </a:p>
        </p:txBody>
      </p:sp>
    </p:spTree>
    <p:extLst>
      <p:ext uri="{BB962C8B-B14F-4D97-AF65-F5344CB8AC3E}">
        <p14:creationId xmlns:p14="http://schemas.microsoft.com/office/powerpoint/2010/main" val="1233763215"/>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6534</TotalTime>
  <Words>489</Words>
  <Application>Microsoft Office PowerPoint</Application>
  <PresentationFormat>Widescreen</PresentationFormat>
  <Paragraphs>23</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Maiandra GD</vt:lpstr>
      <vt:lpstr>Times New Roman</vt:lpstr>
      <vt:lpstr>Trebuchet MS</vt:lpstr>
      <vt:lpstr>Wingdings</vt:lpstr>
      <vt:lpstr>Berlin</vt:lpstr>
      <vt:lpstr>AGENCIES POLICIES  Name: Institution: Date:</vt:lpstr>
      <vt:lpstr>Criminal-Justice System</vt:lpstr>
      <vt:lpstr> Agency Policies </vt:lpstr>
      <vt:lpstr> FBI Cont. </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dc:creator>
  <cp:lastModifiedBy>augky</cp:lastModifiedBy>
  <cp:revision>1267</cp:revision>
  <dcterms:created xsi:type="dcterms:W3CDTF">2017-11-23T15:26:54Z</dcterms:created>
  <dcterms:modified xsi:type="dcterms:W3CDTF">2019-06-22T02:41:01Z</dcterms:modified>
</cp:coreProperties>
</file>