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43" r:id="rId2"/>
    <p:sldId id="349" r:id="rId3"/>
    <p:sldId id="351" r:id="rId4"/>
    <p:sldId id="407" r:id="rId5"/>
    <p:sldId id="350" r:id="rId6"/>
    <p:sldId id="354" r:id="rId7"/>
    <p:sldId id="408" r:id="rId8"/>
    <p:sldId id="409" r:id="rId9"/>
    <p:sldId id="410" r:id="rId10"/>
    <p:sldId id="411" r:id="rId11"/>
    <p:sldId id="412" r:id="rId12"/>
    <p:sldId id="413" r:id="rId13"/>
    <p:sldId id="414" r:id="rId14"/>
    <p:sldId id="415" r:id="rId15"/>
    <p:sldId id="416" r:id="rId16"/>
    <p:sldId id="417" r:id="rId17"/>
    <p:sldId id="419" r:id="rId18"/>
    <p:sldId id="418" r:id="rId19"/>
    <p:sldId id="420" r:id="rId20"/>
    <p:sldId id="421" r:id="rId21"/>
    <p:sldId id="422" r:id="rId22"/>
    <p:sldId id="423" r:id="rId23"/>
    <p:sldId id="424" r:id="rId24"/>
    <p:sldId id="425" r:id="rId25"/>
    <p:sldId id="444" r:id="rId26"/>
    <p:sldId id="428" r:id="rId27"/>
    <p:sldId id="429" r:id="rId28"/>
    <p:sldId id="430" r:id="rId29"/>
    <p:sldId id="431" r:id="rId30"/>
    <p:sldId id="432" r:id="rId31"/>
    <p:sldId id="433" r:id="rId32"/>
    <p:sldId id="434" r:id="rId33"/>
    <p:sldId id="435" r:id="rId34"/>
    <p:sldId id="437" r:id="rId35"/>
    <p:sldId id="436" r:id="rId36"/>
    <p:sldId id="438" r:id="rId37"/>
    <p:sldId id="439" r:id="rId38"/>
    <p:sldId id="440" r:id="rId39"/>
    <p:sldId id="395" r:id="rId40"/>
    <p:sldId id="397" r:id="rId41"/>
    <p:sldId id="441" r:id="rId42"/>
    <p:sldId id="399" r:id="rId43"/>
    <p:sldId id="442" r:id="rId44"/>
    <p:sldId id="40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E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74506" autoAdjust="0"/>
  </p:normalViewPr>
  <p:slideViewPr>
    <p:cSldViewPr>
      <p:cViewPr varScale="1">
        <p:scale>
          <a:sx n="55" d="100"/>
          <a:sy n="55" d="100"/>
        </p:scale>
        <p:origin x="1884" y="78"/>
      </p:cViewPr>
      <p:guideLst>
        <p:guide orient="horz" pos="2160"/>
        <p:guide pos="2880"/>
      </p:guideLst>
    </p:cSldViewPr>
  </p:slideViewPr>
  <p:outlineViewPr>
    <p:cViewPr>
      <p:scale>
        <a:sx n="33" d="100"/>
        <a:sy n="33" d="100"/>
      </p:scale>
      <p:origin x="0" y="1417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What do we mean by </a:t>
            </a:r>
            <a:r>
              <a:rPr lang="en-US" b="1" dirty="0" smtClean="0">
                <a:cs typeface="Arial" charset="0"/>
              </a:rPr>
              <a:t>ethics</a:t>
            </a:r>
            <a:r>
              <a:rPr lang="en-US" dirty="0" smtClean="0">
                <a:cs typeface="Arial" charset="0"/>
              </a:rPr>
              <a:t>? We’re defining it as the principles, values, and beliefs that define right and wrong decisions and behavior. Many decisions managers make require them to consider both the process and who’s affected by the result. To better understand the ethical issues involved in such decisions, let’s look at the factors that determine whether a person acts ethically or unethically.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87054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Whether someone behaves ethically or unethically when faced with an ethical dilemma is influenced by several things: his or her stage of moral development and other moderating variables, including individual characteristics and the organization’s structural design, which we will discuss in a later section of the chapter, and the intensity of the ethical issue.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48073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Research divides moral development into three levels, each having two stages. At each successive stage, an individual’s moral</a:t>
            </a:r>
            <a:r>
              <a:rPr lang="en-US" baseline="0" dirty="0" smtClean="0">
                <a:cs typeface="Arial" charset="0"/>
              </a:rPr>
              <a:t> </a:t>
            </a:r>
            <a:r>
              <a:rPr lang="en-US" dirty="0" smtClean="0">
                <a:cs typeface="Arial" charset="0"/>
              </a:rPr>
              <a:t>judgment becomes less dependent on outside influences and more internalized. </a:t>
            </a:r>
          </a:p>
          <a:p>
            <a:pPr eaLnBrk="1" hangingPunct="1"/>
            <a:endParaRPr lang="en-US" dirty="0" smtClean="0">
              <a:cs typeface="Arial" charset="0"/>
            </a:endParaRPr>
          </a:p>
          <a:p>
            <a:pPr eaLnBrk="1" hangingPunct="1"/>
            <a:r>
              <a:rPr lang="en-US" dirty="0" smtClean="0">
                <a:cs typeface="Arial" charset="0"/>
              </a:rPr>
              <a:t>At the first level, the </a:t>
            </a:r>
            <a:r>
              <a:rPr lang="en-US" i="1" dirty="0" smtClean="0">
                <a:cs typeface="Arial" charset="0"/>
              </a:rPr>
              <a:t>preconventional </a:t>
            </a:r>
            <a:r>
              <a:rPr lang="en-US" dirty="0" smtClean="0">
                <a:cs typeface="Arial" charset="0"/>
              </a:rPr>
              <a:t>level, a person’s choice between right or wrong is based on personal consequences from outside sources, such as physical punishment, reward, or exchange of favors. </a:t>
            </a:r>
          </a:p>
          <a:p>
            <a:pPr eaLnBrk="1" hangingPunct="1"/>
            <a:endParaRPr lang="en-US" dirty="0" smtClean="0">
              <a:cs typeface="Arial" charset="0"/>
            </a:endParaRPr>
          </a:p>
          <a:p>
            <a:pPr eaLnBrk="1" hangingPunct="1"/>
            <a:r>
              <a:rPr lang="en-US" dirty="0" smtClean="0">
                <a:cs typeface="Arial" charset="0"/>
              </a:rPr>
              <a:t>At the second level, the </a:t>
            </a:r>
            <a:r>
              <a:rPr lang="en-US" i="1" dirty="0" smtClean="0">
                <a:cs typeface="Arial" charset="0"/>
              </a:rPr>
              <a:t>conventional </a:t>
            </a:r>
            <a:r>
              <a:rPr lang="en-US" dirty="0" smtClean="0">
                <a:cs typeface="Arial" charset="0"/>
              </a:rPr>
              <a:t>level, ethical decisions rely on maintaining expected standards and living up to the expectations</a:t>
            </a:r>
            <a:r>
              <a:rPr lang="en-US" baseline="0" dirty="0" smtClean="0">
                <a:cs typeface="Arial" charset="0"/>
              </a:rPr>
              <a:t> </a:t>
            </a:r>
            <a:r>
              <a:rPr lang="en-US" dirty="0" smtClean="0">
                <a:cs typeface="Arial" charset="0"/>
              </a:rPr>
              <a:t>of others.</a:t>
            </a:r>
          </a:p>
          <a:p>
            <a:pPr eaLnBrk="1" hangingPunct="1"/>
            <a:endParaRPr lang="en-US" dirty="0" smtClean="0">
              <a:cs typeface="Arial" charset="0"/>
            </a:endParaRPr>
          </a:p>
          <a:p>
            <a:pPr eaLnBrk="1" hangingPunct="1"/>
            <a:r>
              <a:rPr lang="en-US" dirty="0" smtClean="0">
                <a:cs typeface="Arial" charset="0"/>
              </a:rPr>
              <a:t>At the </a:t>
            </a:r>
            <a:r>
              <a:rPr lang="en-US" i="1" dirty="0" smtClean="0">
                <a:cs typeface="Arial" charset="0"/>
              </a:rPr>
              <a:t>principled </a:t>
            </a:r>
            <a:r>
              <a:rPr lang="en-US" dirty="0" smtClean="0">
                <a:cs typeface="Arial" charset="0"/>
              </a:rPr>
              <a:t>level, individuals define moral values apart from the authority of the groups to which they belong or society in general.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98582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L. Kohlberg, “Moral Stages and Moralization: The Cognitive-Development Approach,” in </a:t>
            </a:r>
            <a:r>
              <a:rPr lang="en-US" sz="1200" i="1" kern="1200" dirty="0" smtClean="0">
                <a:solidFill>
                  <a:schemeClr val="tx1"/>
                </a:solidFill>
                <a:effectLst/>
                <a:latin typeface="+mn-lt"/>
                <a:ea typeface="+mn-ea"/>
                <a:cs typeface="+mn-cs"/>
              </a:rPr>
              <a:t>Moral Development and Behavior: Theory, Research, and Social Issues</a:t>
            </a:r>
            <a:r>
              <a:rPr lang="en-US" sz="1200" kern="1200" dirty="0" smtClean="0">
                <a:solidFill>
                  <a:schemeClr val="tx1"/>
                </a:solidFill>
                <a:effectLst/>
                <a:latin typeface="+mn-lt"/>
                <a:ea typeface="+mn-ea"/>
                <a:cs typeface="+mn-cs"/>
              </a:rPr>
              <a:t>, ed. T. Lickona (New York: Holt, Rinehart &amp; Winston, 1976), pp. 34–35.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98160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Two individual characteristics—values and personality—play a role in determining whether a person behaves ethically. Each person comes to an organization with a relatively entrenched set of personal </a:t>
            </a:r>
            <a:r>
              <a:rPr lang="en-US" b="1" dirty="0" smtClean="0">
                <a:cs typeface="Arial" charset="0"/>
              </a:rPr>
              <a:t>values</a:t>
            </a:r>
            <a:r>
              <a:rPr lang="en-US" dirty="0" smtClean="0">
                <a:cs typeface="Arial" charset="0"/>
              </a:rPr>
              <a:t>, which represent basic convictions about what is right and wrong. Our values develop from a young age based on what we see and hear from parents, teachers, friends, and others.</a:t>
            </a:r>
          </a:p>
          <a:p>
            <a:pPr eaLnBrk="1" hangingPunct="1"/>
            <a:endParaRPr lang="en-US" dirty="0" smtClean="0">
              <a:cs typeface="Arial" charset="0"/>
            </a:endParaRPr>
          </a:p>
          <a:p>
            <a:pPr eaLnBrk="1" hangingPunct="1"/>
            <a:r>
              <a:rPr lang="en-US" dirty="0" smtClean="0">
                <a:cs typeface="Arial" charset="0"/>
              </a:rPr>
              <a:t>Two personality variables have been found to influence an individual’s actions according to his or her beliefs about what is right or wrong: ego strength and locus of control. </a:t>
            </a:r>
            <a:r>
              <a:rPr lang="en-US" b="1" dirty="0" smtClean="0">
                <a:cs typeface="Arial" charset="0"/>
              </a:rPr>
              <a:t>Ego strength </a:t>
            </a:r>
            <a:r>
              <a:rPr lang="en-US" dirty="0" smtClean="0">
                <a:cs typeface="Arial" charset="0"/>
              </a:rPr>
              <a:t>measures the strength of a person’s convictions. People with high ego strength are likely to resist impulses to act unethically and instead follow their convictions. </a:t>
            </a:r>
            <a:r>
              <a:rPr lang="en-US" b="1" dirty="0" smtClean="0">
                <a:cs typeface="Arial" charset="0"/>
              </a:rPr>
              <a:t>Locus of control </a:t>
            </a:r>
            <a:r>
              <a:rPr lang="en-US" dirty="0" smtClean="0">
                <a:cs typeface="Arial" charset="0"/>
              </a:rPr>
              <a:t>is the degree to which people believe they control their own</a:t>
            </a:r>
            <a:r>
              <a:rPr lang="en-US" baseline="0" dirty="0" smtClean="0">
                <a:cs typeface="Arial" charset="0"/>
              </a:rPr>
              <a:t> </a:t>
            </a:r>
            <a:r>
              <a:rPr lang="en-US" dirty="0" smtClean="0">
                <a:cs typeface="Arial" charset="0"/>
              </a:rPr>
              <a:t>fate. People with an </a:t>
            </a:r>
            <a:r>
              <a:rPr lang="en-US" i="1" dirty="0" smtClean="0">
                <a:cs typeface="Arial" charset="0"/>
              </a:rPr>
              <a:t>internal </a:t>
            </a:r>
            <a:r>
              <a:rPr lang="en-US" dirty="0" smtClean="0">
                <a:cs typeface="Arial" charset="0"/>
              </a:rPr>
              <a:t>locus of control believe they control their own destinies. They’re more likely to take responsibility for consequences and rely on their own internal standards of right and wrong to guide their behavior.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8443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Those structures that minimize ambiguity and uncertainty with formal rules and regulations and those that continuously remind employees of what is ethical are more likely to encourage ethical behavior.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many organizations use goals to guide and motivate employees, those goals can create some unexpected problems. One study found that people who don’t reach set goals are more likely to engage in unethical behavior, even if they do or don’t have economic incentives to do so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organization’s performance appraisal system can also influence ethical behavior. Some systems focus exclusively on outcomes, while others evaluate means as well as ends. When employees are evaluated only on outcomes, they may be pressured to do whatever is necessary to look good on the outcomes and not be concerned with how they got those results.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more that rewards or punishment depend on specific goal outcomes, the more employees are pressured to do whatever they must to reach those goals—perhaps to the point of compromising their ethical standards.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11057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Exhibit 6-5 shows, six characteristics determine issue intensity or how important an ethical issue is to an individual: greatness of harm, consensus of wrong, probability of harm, immediacy of consequences, proximity to victim(s), and concentration of effect.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75876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who would never consider breaking into an instructor’s office to steal an accounting exam doesn’t think twice about asking a friend who took the same course from the same instructor last semester what questions were on an exam. Similarly, a manager might think nothing about taking home a few office supplies, yet be highly concerned about the possible embezzlement of company funds. These examples illustrate the final factor that influences ethical behavior: the intensity of the ethical issue itself.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400557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Are ethical standards universal? Although some common moral beliefs exist, social and cultural differences between countries are important factors that determine ethical and unethical behavior. </a:t>
            </a:r>
          </a:p>
          <a:p>
            <a:pPr eaLnBrk="1" hangingPunct="1"/>
            <a:endParaRPr lang="en-US" dirty="0" smtClean="0">
              <a:cs typeface="Arial" charset="0"/>
            </a:endParaRPr>
          </a:p>
          <a:p>
            <a:pPr eaLnBrk="1" hangingPunct="1"/>
            <a:r>
              <a:rPr lang="en-US" dirty="0" smtClean="0">
                <a:cs typeface="Arial" charset="0"/>
              </a:rPr>
              <a:t>In the case of payments to influence foreign officials or politicians, U.S. managers</a:t>
            </a:r>
            <a:r>
              <a:rPr lang="en-US" baseline="0" dirty="0" smtClean="0">
                <a:cs typeface="Arial" charset="0"/>
              </a:rPr>
              <a:t> </a:t>
            </a:r>
            <a:r>
              <a:rPr lang="en-US" dirty="0" smtClean="0">
                <a:cs typeface="Arial" charset="0"/>
              </a:rPr>
              <a:t>are guided by the Foreign Corrupt Practices Act (FCPA), which makes it illegal to knowingly corrupt a foreign official. However, even this law doesn’t always reduce ethical dilemmas to black and white. In some countries, government bureaucrat salaries are low because custom dictates that they receive small payments from those they serve. Payoffs to these bureaucrats “grease the machinery” and ensure that things get</a:t>
            </a:r>
            <a:r>
              <a:rPr lang="en-US" baseline="0" dirty="0" smtClean="0">
                <a:cs typeface="Arial" charset="0"/>
              </a:rPr>
              <a:t> </a:t>
            </a:r>
            <a:r>
              <a:rPr lang="en-US" dirty="0" smtClean="0">
                <a:cs typeface="Arial" charset="0"/>
              </a:rPr>
              <a:t>done.</a:t>
            </a:r>
          </a:p>
          <a:p>
            <a:pPr eaLnBrk="1" hangingPunct="1"/>
            <a:endParaRPr lang="en-US" dirty="0" smtClean="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guide to being ethical in international business is the United Nations Global Compact,</a:t>
            </a:r>
            <a:r>
              <a:rPr lang="en-US" sz="1200" kern="1200" baseline="0" dirty="0" smtClean="0">
                <a:solidFill>
                  <a:schemeClr val="tx1"/>
                </a:solidFill>
                <a:effectLst/>
                <a:latin typeface="+mn-lt"/>
                <a:ea typeface="+mn-ea"/>
                <a:cs typeface="+mn-cs"/>
              </a:rPr>
              <a:t> shown in Exhibit 6-6.</a:t>
            </a:r>
            <a:endParaRPr lang="en-US" dirty="0" smtClean="0"/>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18988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Copyright © 2012 by United Nations Global Compact (www.unglobalcompact.org). Reprinted with permission.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5527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concept of </a:t>
            </a:r>
            <a:r>
              <a:rPr lang="en-US" i="1" dirty="0" smtClean="0">
                <a:cs typeface="Arial" charset="0"/>
              </a:rPr>
              <a:t>social responsibility </a:t>
            </a:r>
            <a:r>
              <a:rPr lang="en-US" dirty="0" smtClean="0">
                <a:cs typeface="Arial" charset="0"/>
              </a:rPr>
              <a:t>has been described in different ways. For instance, it’s been called “profit making only,” “going beyond profit making,” “any discretionary corporate activity intended to further social welfare,” and “improving social or environmental conditions.” We can understand it better if we first compare it to two similar concepts: social obligation and social responsiveness. </a:t>
            </a:r>
            <a:r>
              <a:rPr lang="en-US" b="1" dirty="0" smtClean="0">
                <a:cs typeface="Arial" charset="0"/>
              </a:rPr>
              <a:t>Social obligation </a:t>
            </a:r>
            <a:r>
              <a:rPr lang="en-US" dirty="0" smtClean="0">
                <a:cs typeface="Arial" charset="0"/>
              </a:rPr>
              <a:t>is when a firm engages in social actions because of its obligation to meet certain economic and legal responsibilities. The organization does what it’s obligated</a:t>
            </a:r>
            <a:r>
              <a:rPr lang="en-US" baseline="0" dirty="0" smtClean="0">
                <a:cs typeface="Arial" charset="0"/>
              </a:rPr>
              <a:t> </a:t>
            </a:r>
            <a:r>
              <a:rPr lang="en-US" dirty="0" smtClean="0">
                <a:cs typeface="Arial" charset="0"/>
              </a:rPr>
              <a:t>to do and nothing more. This idea reflects the </a:t>
            </a:r>
            <a:r>
              <a:rPr lang="en-US" b="1" dirty="0" smtClean="0">
                <a:cs typeface="Arial" charset="0"/>
              </a:rPr>
              <a:t>classical view </a:t>
            </a:r>
            <a:r>
              <a:rPr lang="en-US" dirty="0" smtClean="0">
                <a:cs typeface="Arial" charset="0"/>
              </a:rPr>
              <a:t>of social responsibility, which says that management’s only social responsibility is to maximize profits. The most outspoken advocate of this approach is economist and Nobel laureate Milton Friedman. He argued that managers’ primary responsibility is to operate the business in the best interests of the stockholders, whose primary concerns are financial.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Copyright © 2012 by United Nations Global Compact (www.unglobalcompact.org). Reprinted with permission.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90403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selection process (interviews, tests, background checks, and so forth) should be viewed as an opportunity to learn about an individual’s level of moral development, personal values, ego strength, and locus of control.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shared values can be powerful influences, many organizations are using </a:t>
            </a:r>
            <a:r>
              <a:rPr lang="en-US" sz="1200" b="1" kern="1200" dirty="0" smtClean="0">
                <a:solidFill>
                  <a:schemeClr val="tx1"/>
                </a:solidFill>
                <a:effectLst/>
                <a:latin typeface="+mn-lt"/>
                <a:ea typeface="+mn-ea"/>
                <a:cs typeface="+mn-cs"/>
              </a:rPr>
              <a:t>values-based management</a:t>
            </a:r>
            <a:r>
              <a:rPr lang="en-US" sz="1200" kern="1200" dirty="0" smtClean="0">
                <a:solidFill>
                  <a:schemeClr val="tx1"/>
                </a:solidFill>
                <a:effectLst/>
                <a:latin typeface="+mn-lt"/>
                <a:ea typeface="+mn-ea"/>
                <a:cs typeface="+mn-cs"/>
              </a:rPr>
              <a:t>, in which the organization’s values guide employees in the way they do their jobs.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strong culture exerts more influence on employees than does a weak one. If a culture is strong and supports high ethical standards, it has a powerful and positive influence on the decision to act ethically or unethically.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98707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Uncertainty about what is and is not ethical can be a problem for employees. A </a:t>
            </a:r>
            <a:r>
              <a:rPr lang="en-US" sz="1200" b="1" kern="1200" dirty="0" smtClean="0">
                <a:solidFill>
                  <a:schemeClr val="tx1"/>
                </a:solidFill>
                <a:effectLst/>
                <a:latin typeface="+mn-lt"/>
                <a:ea typeface="+mn-ea"/>
                <a:cs typeface="+mn-cs"/>
              </a:rPr>
              <a:t>code of ethics</a:t>
            </a:r>
            <a:r>
              <a:rPr lang="en-US" sz="1200" kern="1200" dirty="0" smtClean="0">
                <a:solidFill>
                  <a:schemeClr val="tx1"/>
                </a:solidFill>
                <a:effectLst/>
                <a:latin typeface="+mn-lt"/>
                <a:ea typeface="+mn-ea"/>
                <a:cs typeface="+mn-cs"/>
              </a:rPr>
              <a:t>, a formal statement of an organization’s values and the ethical rules it expects employees to follow, is a popular choice for reducing that ambiguity. Research shows that 97 percent of organizations with more than 10,000 employees have a written code of ethics.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631690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F. R. David, “An Empirical Study of Codes of Business Ethics: A Strategic Perspective,” paper presented at the 48th Annual Academy of Management Conference, August 1988, Anaheim, California. Used with permission of Fred David.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90996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F. R. David, “An Empirical Study of Codes of Business Ethics: A Strategic Perspective,” paper presented at the 48th Annual Academy of Management Conference, August 1988, Anaheim, California. </a:t>
            </a:r>
            <a:r>
              <a:rPr lang="en-US" sz="1200" kern="1200" smtClean="0">
                <a:solidFill>
                  <a:schemeClr val="tx1"/>
                </a:solidFill>
                <a:effectLst/>
                <a:latin typeface="+mn-lt"/>
                <a:ea typeface="+mn-ea"/>
                <a:cs typeface="+mn-cs"/>
              </a:rPr>
              <a:t>Used with permission of Fred David.</a:t>
            </a:r>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609568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F. R. David, “An Empirical Study of Codes of Business Ethics: A Strategic Perspective,” paper presented at the 48th Annual Academy of Management Conference, August 1988, Anaheim, California. Used with permission of Fred David.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69581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codes of ethics may not work as well as we think they should. A survey of employees in U.S. businesses found that 41 percent of those surveyed had observed ethical or legal violations in the previous 12 months, including such things as conflicts of interest, abusive or intimidating behavior, and lying to employees. And 37 percent of those employees didn’t report observed misconduct. Does this mean that codes of ethics shouldn’t be developed? No. However, in doing so, managers should use these suggestions.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899667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Managers should use the five-step process to guide employees when faced with ethical dilemmas.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815153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Doing business ethically requires a commitment from managers at all levels, but especially the top level. Why? Because they’re the ones who uphold the shared values and set the cultural tone. They’re role models in terms of both words and actions, though what they </a:t>
            </a:r>
            <a:r>
              <a:rPr lang="en-US" sz="1200" i="1" kern="1200" dirty="0" smtClean="0">
                <a:solidFill>
                  <a:schemeClr val="tx1"/>
                </a:solidFill>
                <a:effectLst/>
                <a:latin typeface="+mn-lt"/>
                <a:ea typeface="+mn-ea"/>
                <a:cs typeface="+mn-cs"/>
              </a:rPr>
              <a:t>do </a:t>
            </a:r>
            <a:r>
              <a:rPr lang="en-US" sz="1200" kern="1200" dirty="0" smtClean="0">
                <a:solidFill>
                  <a:schemeClr val="tx1"/>
                </a:solidFill>
                <a:effectLst/>
                <a:latin typeface="+mn-lt"/>
                <a:ea typeface="+mn-ea"/>
                <a:cs typeface="+mn-cs"/>
              </a:rPr>
              <a:t>is far more important than what they </a:t>
            </a:r>
            <a:r>
              <a:rPr lang="en-US" sz="1200" i="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If top managers, for example, take company resources for their personal use, inflate their expense accounts, or give favored treatment to friends, they imply that such behavior is acceptable for all employees.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958234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stress of unrealistic goals, otherwise ethical employees may feel they have no choice but to do whatever is necessary to meet those goals. Also, goal achievement is usually a key issue in performance appraisal. If performance appraisals focus only on economic goals, ends will begin to justify means. To encourage ethical behavior, both ends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means should be evaluated. For example, a manager’s annual review of employees might include a point-by-point evaluation of how their decisions measured up against the company’s code of ethics as well as how well goals were met.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22824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other two concepts—social responsiveness and social responsibility—reflect the </a:t>
            </a:r>
            <a:r>
              <a:rPr lang="en-US" sz="1200" b="1" kern="1200" dirty="0" smtClean="0">
                <a:solidFill>
                  <a:schemeClr val="tx1"/>
                </a:solidFill>
                <a:effectLst/>
                <a:latin typeface="+mn-lt"/>
                <a:ea typeface="+mn-ea"/>
                <a:cs typeface="+mn-cs"/>
              </a:rPr>
              <a:t>socioeconomic view</a:t>
            </a:r>
            <a:r>
              <a:rPr lang="en-US" sz="1200" kern="1200" dirty="0" smtClean="0">
                <a:solidFill>
                  <a:schemeClr val="tx1"/>
                </a:solidFill>
                <a:effectLst/>
                <a:latin typeface="+mn-lt"/>
                <a:ea typeface="+mn-ea"/>
                <a:cs typeface="+mn-cs"/>
              </a:rPr>
              <a:t>, which says that managers’ social responsibilities go beyond making profits to include protecting and improving society’s welfare.</a:t>
            </a:r>
            <a:r>
              <a:rPr lang="en-US" dirty="0" smtClean="0">
                <a:cs typeface="Arial" charset="0"/>
              </a:rPr>
              <a:t> This view is based on the belief that corporations are </a:t>
            </a:r>
            <a:r>
              <a:rPr lang="en-US" i="1" dirty="0" smtClean="0">
                <a:cs typeface="Arial" charset="0"/>
              </a:rPr>
              <a:t>not </a:t>
            </a:r>
            <a:r>
              <a:rPr lang="en-US" dirty="0" smtClean="0">
                <a:cs typeface="Arial" charset="0"/>
              </a:rPr>
              <a:t>independent entities responsible only to stockholders,</a:t>
            </a:r>
            <a:r>
              <a:rPr lang="en-US" baseline="0" dirty="0" smtClean="0">
                <a:cs typeface="Arial" charset="0"/>
              </a:rPr>
              <a:t> </a:t>
            </a:r>
            <a:r>
              <a:rPr lang="en-US" dirty="0" smtClean="0">
                <a:cs typeface="Arial" charset="0"/>
              </a:rPr>
              <a:t>but have an obligation to the larger society. Organizations around the world have embraced this view as shown by a survey of global executives in which 84 percent said that companies must balance obligations to shareholders with obligations to the public good.</a:t>
            </a:r>
          </a:p>
          <a:p>
            <a:pPr eaLnBrk="1" hangingPunct="1"/>
            <a:endParaRPr lang="en-US" dirty="0" smtClean="0">
              <a:cs typeface="Arial" charset="0"/>
            </a:endParaRPr>
          </a:p>
          <a:p>
            <a:pPr eaLnBrk="1" hangingPunct="1"/>
            <a:r>
              <a:rPr lang="en-US" b="1" dirty="0" smtClean="0">
                <a:cs typeface="Arial" charset="0"/>
              </a:rPr>
              <a:t>Social responsiveness </a:t>
            </a:r>
            <a:r>
              <a:rPr lang="en-US" dirty="0" smtClean="0">
                <a:cs typeface="Arial" charset="0"/>
              </a:rPr>
              <a:t>is when a company engages in social actions in response to some popular social need. Managers are guided by social norms and values and make practical, market-oriented decisions about their actions. For instance, Ford Motor Company became the first automaker to endorse a federal ban on sending text messages while driving.</a:t>
            </a:r>
          </a:p>
          <a:p>
            <a:pPr eaLnBrk="1" hangingPunct="1"/>
            <a:endParaRPr lang="en-US" dirty="0" smtClean="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A socially </a:t>
            </a:r>
            <a:r>
              <a:rPr lang="en-US" i="1" dirty="0" smtClean="0">
                <a:cs typeface="Arial" charset="0"/>
              </a:rPr>
              <a:t>responsible </a:t>
            </a:r>
            <a:r>
              <a:rPr lang="en-US" dirty="0" smtClean="0">
                <a:cs typeface="Arial" charset="0"/>
              </a:rPr>
              <a:t>organization goes beyond what it’s obligated to do or chooses to do because of some popular social need and does</a:t>
            </a:r>
            <a:r>
              <a:rPr lang="en-US" baseline="0" dirty="0" smtClean="0">
                <a:cs typeface="Arial" charset="0"/>
              </a:rPr>
              <a:t> </a:t>
            </a:r>
            <a:r>
              <a:rPr lang="en-US" dirty="0" smtClean="0">
                <a:cs typeface="Arial" charset="0"/>
              </a:rPr>
              <a:t>what it can to help improve society because it’s the right thing to do. We define </a:t>
            </a:r>
            <a:r>
              <a:rPr lang="en-US" b="1" dirty="0" smtClean="0">
                <a:cs typeface="Arial" charset="0"/>
              </a:rPr>
              <a:t>social responsibility </a:t>
            </a:r>
            <a:r>
              <a:rPr lang="en-US" dirty="0" smtClean="0">
                <a:cs typeface="Arial" charset="0"/>
              </a:rPr>
              <a:t>as a business’s intention, beyond its legal and economic obligations, to do the right things and act in ways that are good for society. A socially responsible organization does what is right because it feels it has an ethical responsibility to do so.</a:t>
            </a: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805261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Such training programs aren’t without controversy, as the primary concern is whether ethics can be taught. Critics stress that the effort is pointless because people establish their individual value systems when they’re young. Proponents note, however, that several studies have shown that values can be learned after early childhood. In addition, they cite evidence that shows that teaching ethical problem solving can make an actual difference in ethical behaviors; that training has increased individuals’ level of moral development; and that, if nothing else, ethics training increases awareness of ethical issues in business.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670467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fear of being caught can be an important deterrent to unethical behavior. Independent social audits, which evaluate decisions and management practices in terms of the organization’s code of ethics, increase that likelihood. Such audits can be regular evaluations or they can occur randomly with no prior announcement. An effective ethics </a:t>
            </a:r>
            <a:endParaRPr lang="en-US" dirty="0" smtClean="0"/>
          </a:p>
          <a:p>
            <a:r>
              <a:rPr lang="en-US" sz="1200" kern="1200" dirty="0" smtClean="0">
                <a:solidFill>
                  <a:schemeClr val="tx1"/>
                </a:solidFill>
                <a:effectLst/>
                <a:latin typeface="+mn-lt"/>
                <a:ea typeface="+mn-ea"/>
                <a:cs typeface="+mn-cs"/>
              </a:rPr>
              <a:t>program probably needs both. To maintain integrity, auditors should be responsible to the company’s board of directors and present their findings directly to the board.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796989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Even after public outrage over the Enron-era misdeeds, irresponsible and unethical practices by managers in all kinds of organizations haven’t gone away. One survey reported that among 5,000 employees: 45 percent admitted to falling asleep at work; 22 percent said they spread a rumor about a coworker; 18 percent said they snooped after hours; and 2 percent said they took credit for someone else’s work.</a:t>
            </a:r>
          </a:p>
          <a:p>
            <a:pPr eaLnBrk="1" hangingPunct="1"/>
            <a:endParaRPr lang="en-US" dirty="0" smtClean="0">
              <a:cs typeface="Arial" charset="0"/>
            </a:endParaRPr>
          </a:p>
          <a:p>
            <a:pPr eaLnBrk="1" hangingPunct="1"/>
            <a:r>
              <a:rPr lang="en-US" dirty="0" smtClean="0">
                <a:cs typeface="Arial" charset="0"/>
              </a:rPr>
              <a:t>Unfortunately, it’s not just at work that we see such behaviors. Studies conducted by the Center for Academic Integrity showed</a:t>
            </a:r>
            <a:r>
              <a:rPr lang="en-US" baseline="0" dirty="0" smtClean="0">
                <a:cs typeface="Arial" charset="0"/>
              </a:rPr>
              <a:t> </a:t>
            </a:r>
            <a:r>
              <a:rPr lang="en-US" dirty="0" smtClean="0">
                <a:cs typeface="Arial" charset="0"/>
              </a:rPr>
              <a:t>that 26 percent of college and university business majors admitted to “serious cheating” on exams and 54 percent admitted to cheating on written assignments. But business students weren’t the worst cheaters—that distinction belonged to journalism majors, of whom 27 percent said they had cheated.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446828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Managers must provide ethical leadership. As we said earlier, what managers </a:t>
            </a:r>
            <a:r>
              <a:rPr lang="en-US" sz="1200" i="1" kern="1200" dirty="0" smtClean="0">
                <a:solidFill>
                  <a:schemeClr val="tx1"/>
                </a:solidFill>
                <a:effectLst/>
                <a:latin typeface="+mn-lt"/>
                <a:ea typeface="+mn-ea"/>
                <a:cs typeface="+mn-cs"/>
              </a:rPr>
              <a:t>do </a:t>
            </a:r>
            <a:r>
              <a:rPr lang="en-US" sz="1200" kern="1200" dirty="0" smtClean="0">
                <a:solidFill>
                  <a:schemeClr val="tx1"/>
                </a:solidFill>
                <a:effectLst/>
                <a:latin typeface="+mn-lt"/>
                <a:ea typeface="+mn-ea"/>
                <a:cs typeface="+mn-cs"/>
              </a:rPr>
              <a:t>has a strong influence on employees’ decisions whether to behave ethically. When managers cheat, lie, steal, manipulate, take advantage of situations or people, or treat others unfairly, what kind of signal are they sending to employees (or other stakeholders)? Probably not the one they want to send. Exhibit 6-9 gives some suggestions on how managers can provide ethical leadership.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479990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950852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important for managers to assure employees who raise ethical concerns or issues that they will face no personal or career risks. These individuals, often called </a:t>
            </a:r>
            <a:r>
              <a:rPr lang="en-US" sz="1200" b="1" kern="1200" dirty="0" smtClean="0">
                <a:solidFill>
                  <a:schemeClr val="tx1"/>
                </a:solidFill>
                <a:effectLst/>
                <a:latin typeface="+mn-lt"/>
                <a:ea typeface="+mn-ea"/>
                <a:cs typeface="+mn-cs"/>
              </a:rPr>
              <a:t>whistle-blowers</a:t>
            </a:r>
            <a:r>
              <a:rPr lang="en-US" sz="1200" kern="1200" dirty="0" smtClean="0">
                <a:solidFill>
                  <a:schemeClr val="tx1"/>
                </a:solidFill>
                <a:effectLst/>
                <a:latin typeface="+mn-lt"/>
                <a:ea typeface="+mn-ea"/>
                <a:cs typeface="+mn-cs"/>
              </a:rPr>
              <a:t>, can be a key part of any company’s ethics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can employees be protected so they’re willing to step up if they see unethical or illegal things occurring? One way is to set up toll-free ethics hotlines. Another way is to have in place a “procedurally just process,” which means making sure the decision-making process is fair and that employees are treated respectfully about their concerns. Backlash against whistle-blowers can be costly. </a:t>
            </a:r>
            <a:endParaRPr lang="en-US" dirty="0" smtClean="0">
              <a:effectLst/>
            </a:endParaRP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federal legislation offers some legal protection. According to the Sarbanes-Oxley Act, any manager who retaliates against an employee for reporting violations faces a stiff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penalty: a 10-year jail sentence. Antiretaliation protections against whistle-blowers have been strengthened by the more recent Dodd-Frank Wall Street Reform Act. Unfortunately, despite this protection, fewer than two of every three employees felt they would be protected from retaliation, and about the same proportion fear losing their jobs if they do not meet performance targets. </a:t>
            </a:r>
            <a:endParaRPr lang="en-US" dirty="0" smtClean="0">
              <a:effectLst/>
            </a:endParaRPr>
          </a:p>
          <a:p>
            <a:endParaRPr lang="en-US" dirty="0" smtClean="0">
              <a:effectLst/>
            </a:endParaRPr>
          </a:p>
          <a:p>
            <a:endParaRPr lang="en-US" sz="1200" kern="1200" dirty="0" smtClean="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71889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Social entrepreneurs want to make the world a better place and have a driving passion to make that happen. For example, Microsoft Corporation announced that it would donate $1 billion in cloud services to nonprofits and university researchers. Microsoft’s goal is to provide the same computing tools that have allowed business firms to become more agile and tackle substantial technical challenges. Also, social entrepreneurs use creativity and ingenuity to solve problems. For instance, Seattle-based PATH (Program for Appropriate Technology in Health) is an international nonprofit organization that uses low-cost technology to provide needed health-care solutions for poor, developing countries.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255679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Corporate philanthropy can be an effective way for companies to address societal problems. For instance, the breast cancer “pink” campaign and the global AIDS Red campaign (started by Bono) are ways that companies support social causes.</a:t>
            </a:r>
          </a:p>
          <a:p>
            <a:pPr eaLnBrk="1" hangingPunct="1"/>
            <a:endParaRPr lang="en-US" dirty="0" smtClean="0">
              <a:cs typeface="Arial" charset="0"/>
            </a:endParaRPr>
          </a:p>
          <a:p>
            <a:pPr eaLnBrk="1" hangingPunct="1"/>
            <a:r>
              <a:rPr lang="en-US" dirty="0" smtClean="0">
                <a:cs typeface="Arial" charset="0"/>
              </a:rPr>
              <a:t>Employee volunteering is another popular way for businesses to be involved in promoting social change. For instance, Dow Corning sent a small team of employees to rural India to help women “examine stitchery and figure out prices for garments to be sold in local markets.” Molson-Coors’ 11-member executive team spent a full day at their annual team-building retreat building a house in Las Vegas with Habitat for Humanity. PricewaterhouseCoopers employees renovated an abandoned school in Newark, New Jersey. Every Wachovia employee is given six paid days off from work each year to volunteer in his or her community.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103147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Social obligation, which reflects the classical view of social responsibility, is when a firm engages in social actions because of its obligation to meet certain economic and legal responsibilities. </a:t>
            </a:r>
          </a:p>
          <a:p>
            <a:pPr eaLnBrk="1" hangingPunct="1"/>
            <a:endParaRPr lang="en-US" dirty="0" smtClean="0">
              <a:cs typeface="Arial" charset="0"/>
            </a:endParaRPr>
          </a:p>
          <a:p>
            <a:pPr eaLnBrk="1" hangingPunct="1"/>
            <a:r>
              <a:rPr lang="en-US" dirty="0" smtClean="0">
                <a:cs typeface="Arial" charset="0"/>
              </a:rPr>
              <a:t>Social responsiveness is when a firm engages in social actions in response to some popular social need. Social responsibility is a business’s intention, beyond its economic and legal obligations, to pursue long-term goals that are good for society. Both these reflect the</a:t>
            </a:r>
            <a:r>
              <a:rPr lang="en-US" baseline="0" dirty="0" smtClean="0">
                <a:cs typeface="Arial" charset="0"/>
              </a:rPr>
              <a:t> </a:t>
            </a:r>
            <a:r>
              <a:rPr lang="en-US" dirty="0" smtClean="0">
                <a:cs typeface="Arial" charset="0"/>
              </a:rPr>
              <a:t>socioeconomic view of social responsibility. Determining whether organizations should be socially involved can be done by looking at arguments for and against it. Other ways are to assess the impact of social involvement on a company’s economic performance and evaluate the performance of SRI funds versus non-SRI funds. We can conclude that a company’s social responsibility doesn’t appear to hurt its economic performance.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Green management is when managers consider the impact of their organization on the natural environment. Organizations can “go green” in different ways. </a:t>
            </a:r>
          </a:p>
          <a:p>
            <a:pPr eaLnBrk="1" hangingPunct="1"/>
            <a:endParaRPr lang="en-US" dirty="0" smtClean="0">
              <a:cs typeface="Arial" charset="0"/>
            </a:endParaRPr>
          </a:p>
          <a:p>
            <a:pPr eaLnBrk="1" hangingPunct="1"/>
            <a:r>
              <a:rPr lang="en-US" dirty="0" smtClean="0">
                <a:cs typeface="Arial" charset="0"/>
              </a:rPr>
              <a:t>The light green approach is doing what is required legally, which is social obligation. Using the market approach, organizations respond to the environmental preferences of their customers. </a:t>
            </a:r>
          </a:p>
          <a:p>
            <a:pPr eaLnBrk="1" hangingPunct="1"/>
            <a:endParaRPr lang="en-US" dirty="0" smtClean="0">
              <a:cs typeface="Arial" charset="0"/>
            </a:endParaRPr>
          </a:p>
          <a:p>
            <a:pPr eaLnBrk="1" hangingPunct="1"/>
            <a:r>
              <a:rPr lang="en-US" dirty="0" smtClean="0">
                <a:cs typeface="Arial" charset="0"/>
              </a:rPr>
              <a:t>Using the stakeholder approach, organizations respond to the environmental demands of multiple stakeholders. Both the market and stakeholder approaches can be viewed as social responsiveness. </a:t>
            </a:r>
          </a:p>
          <a:p>
            <a:pPr eaLnBrk="1" hangingPunct="1"/>
            <a:endParaRPr lang="en-US" dirty="0" smtClean="0">
              <a:cs typeface="Arial" charset="0"/>
            </a:endParaRPr>
          </a:p>
          <a:p>
            <a:pPr eaLnBrk="1" hangingPunct="1"/>
            <a:r>
              <a:rPr lang="en-US" dirty="0" smtClean="0">
                <a:cs typeface="Arial" charset="0"/>
              </a:rPr>
              <a:t>With an activist or dark green approach, an organization looks for ways to respect and preserve the earth and its natural resources, which can be viewed as social responsibility. </a:t>
            </a:r>
          </a:p>
          <a:p>
            <a:pPr eaLnBrk="1" hangingPunct="1"/>
            <a:endParaRPr lang="en-US" dirty="0" smtClean="0">
              <a:cs typeface="Arial" charset="0"/>
            </a:endParaRPr>
          </a:p>
          <a:p>
            <a:pPr eaLnBrk="1" hangingPunct="1"/>
            <a:r>
              <a:rPr lang="en-US" dirty="0" smtClean="0">
                <a:cs typeface="Arial" charset="0"/>
              </a:rPr>
              <a:t>Green actions can be evaluated by examining reports that companies compile about their environmental performance, by looking for compliance with global standards for environmental management (ISO 14000), and by using the Global 100 list of the most sustainable corporations in the world.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Arial" charset="0"/>
              </a:rPr>
              <a:t>Another way to view social involvement and economic performance is by looking at socially responsible investing (SRI) funds, which provide a way for individual investors to support socially responsible companies. Typically, these funds use some type of </a:t>
            </a:r>
            <a:r>
              <a:rPr lang="en-US" b="1" dirty="0" smtClean="0">
                <a:cs typeface="Arial" charset="0"/>
              </a:rPr>
              <a:t>social screening</a:t>
            </a:r>
            <a:r>
              <a:rPr lang="en-US" dirty="0" smtClean="0">
                <a:cs typeface="Arial" charset="0"/>
              </a:rPr>
              <a:t>; that is, they apply social and environmental criteria to investment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SRI funds usually will not invest in companies involved in liquor, gambling, tobacco, nuclear power weapons, price fixing, fraud, or in companies that have poor product safety, employee relations, and environmental track records</a:t>
            </a:r>
            <a:endParaRPr lang="en-US" dirty="0" smtClean="0">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036737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Ethics refers to the principles, values, and beliefs that define right and wrong decisions and behavior. The factors that affect ethical and unethical behavior include an individual’s level of moral development (preconventional, conventional, or principled), individual characteristics (values and personality variables—ego strength and locus of control), structural variables (structural design, use of goals, performance appraisal systems, and reward allocation procedures), organizational culture (shared values and cultural strength), and issue intensity (greatness of harm, consensus of wrong, probability of harm, immediacy of consequences, proximity to victims, and concentration of effect). Since ethical standards aren’t universal, managers should know what they can and cannot do legally as defined by the Foreign Corrupt Practices Act. It’s also important to recognize any cultural differences and to clarify ethical guidelines for employees working in different global locations. Finally, managers</a:t>
            </a:r>
            <a:r>
              <a:rPr lang="en-US" baseline="0" dirty="0" smtClean="0">
                <a:cs typeface="Arial" charset="0"/>
              </a:rPr>
              <a:t> </a:t>
            </a:r>
            <a:r>
              <a:rPr lang="en-US" dirty="0" smtClean="0">
                <a:cs typeface="Arial" charset="0"/>
              </a:rPr>
              <a:t>should know about the principles of the Global Compact and the Anti-Bribery Convention.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885590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The behavior of managers is the single most important influence on an individual’s decision to act ethically or unethically. Some specific ways managers can encourage ethical behavior include paying attention to employee selection, having and using a code of ethics, recognizing the important ethical leadership role they play and how what they do is far more important than what they say, making sure that the performance appraisal process doesn’t reward goal achievement without taking into account how those goals were achieved, using ethics training and independent social audits, and establishing protective mechanisms.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Managers can manage ethical lapses and social irresponsibility by being strong ethical leaders and by protecting employees who raise ethical issues. The example set by managers has a strong influence on whether employees behave ethically. Ethical leaders also are honest, share their values, stress important shared values, and use the reward system appropriately. Managers can protect whistle-blowers (employees who raise</a:t>
            </a:r>
            <a:r>
              <a:rPr lang="en-US" baseline="0" dirty="0" smtClean="0">
                <a:cs typeface="Arial" charset="0"/>
              </a:rPr>
              <a:t> </a:t>
            </a:r>
            <a:r>
              <a:rPr lang="en-US" dirty="0" smtClean="0">
                <a:cs typeface="Arial" charset="0"/>
              </a:rPr>
              <a:t>ethical issues or concerns) by encouraging them to come forward, by setting up toll-free ethics hotlines, and by establishing a culture in which employees can complain and be heard without fear of reprisal. Social entrepreneurs play an important role in solving social problems by seeking out opportunities to improve society by using practical, innovative, and sustainable approaches. Social entrepreneurs want to make the world a better place and have a driving passion to make that happen. Businesses can promote positive social change through corporate philanthropy and employee volunteering efforts.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96635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Arial" pitchFamily="34" charset="0"/>
              </a:rPr>
              <a:t>Other than meeting their social obligations (which they </a:t>
            </a:r>
            <a:r>
              <a:rPr lang="en-US" sz="1200" i="1" kern="1200" dirty="0" smtClean="0">
                <a:solidFill>
                  <a:schemeClr val="tx1"/>
                </a:solidFill>
                <a:effectLst/>
                <a:latin typeface="+mn-lt"/>
                <a:ea typeface="+mn-ea"/>
                <a:cs typeface="Arial" pitchFamily="34" charset="0"/>
              </a:rPr>
              <a:t>must </a:t>
            </a:r>
            <a:r>
              <a:rPr lang="en-US" sz="1200" kern="1200" dirty="0" smtClean="0">
                <a:solidFill>
                  <a:schemeClr val="tx1"/>
                </a:solidFill>
                <a:effectLst/>
                <a:latin typeface="+mn-lt"/>
                <a:ea typeface="+mn-ea"/>
                <a:cs typeface="Arial" pitchFamily="34" charset="0"/>
              </a:rPr>
              <a:t>do), should organizations be socially involved? One way to look at this question is by examining arguments for and against social involvement. Several points are outlined in Exhibit 6-1.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Until the late 1960s, few people (and organizations) paid attention to the environmental consequences of their decisions and actions. However,</a:t>
            </a:r>
            <a:r>
              <a:rPr lang="en-US" baseline="0" dirty="0" smtClean="0">
                <a:cs typeface="Arial" charset="0"/>
              </a:rPr>
              <a:t> </a:t>
            </a:r>
            <a:r>
              <a:rPr lang="en-US" dirty="0" smtClean="0">
                <a:cs typeface="Arial" charset="0"/>
              </a:rPr>
              <a:t>a number of environmental disasters brought a new spirit of environmentalism to individuals, groups, and organizations. Increasingly, managers have begun to consider the impact of their organization on the natural environment, which we call </a:t>
            </a:r>
            <a:r>
              <a:rPr lang="en-US" b="1" dirty="0" smtClean="0">
                <a:cs typeface="Arial" charset="0"/>
              </a:rPr>
              <a:t>green</a:t>
            </a:r>
            <a:r>
              <a:rPr lang="en-US" b="1" baseline="0" dirty="0" smtClean="0">
                <a:cs typeface="Arial" charset="0"/>
              </a:rPr>
              <a:t> </a:t>
            </a:r>
            <a:r>
              <a:rPr lang="en-US" b="1" dirty="0" smtClean="0">
                <a:cs typeface="Arial" charset="0"/>
              </a:rPr>
              <a:t>management.</a:t>
            </a:r>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79180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Arial" charset="0"/>
              </a:rPr>
              <a:t>Managers and organizations can do many things to protect and preserve the natural environment. Some do no more than what is required by law; that is, they fulfill their social obligation. The first approach, the </a:t>
            </a:r>
            <a:r>
              <a:rPr lang="en-US" i="1" dirty="0" smtClean="0">
                <a:cs typeface="Arial" charset="0"/>
              </a:rPr>
              <a:t>legal (or light green) approach, </a:t>
            </a:r>
            <a:r>
              <a:rPr lang="en-US" dirty="0" smtClean="0">
                <a:cs typeface="Arial" charset="0"/>
              </a:rPr>
              <a:t>is simply doing what is required legally. In this approach, which illustrates social obligation, organizations exhibit little environmental sensitivity. They obey laws, rules, and regulations without legal challenge and that’s the extent of their being green.</a:t>
            </a:r>
          </a:p>
          <a:p>
            <a:pPr eaLnBrk="1" hangingPunct="1"/>
            <a:endParaRPr lang="en-US" dirty="0" smtClean="0">
              <a:cs typeface="Arial" charset="0"/>
            </a:endParaRPr>
          </a:p>
          <a:p>
            <a:pPr eaLnBrk="1" hangingPunct="1"/>
            <a:r>
              <a:rPr lang="en-US" dirty="0" smtClean="0">
                <a:cs typeface="Arial" charset="0"/>
              </a:rPr>
              <a:t>As an organization becomes more sensitive to environmental issues, it may adopt the </a:t>
            </a:r>
            <a:r>
              <a:rPr lang="en-US" i="1" dirty="0" smtClean="0">
                <a:cs typeface="Arial" charset="0"/>
              </a:rPr>
              <a:t>market approach </a:t>
            </a:r>
            <a:r>
              <a:rPr lang="en-US" dirty="0" smtClean="0">
                <a:cs typeface="Arial" charset="0"/>
              </a:rPr>
              <a:t>and respond to environmental</a:t>
            </a:r>
            <a:r>
              <a:rPr lang="en-US" baseline="0" dirty="0" smtClean="0">
                <a:cs typeface="Arial" charset="0"/>
              </a:rPr>
              <a:t> </a:t>
            </a:r>
            <a:r>
              <a:rPr lang="en-US" dirty="0" smtClean="0">
                <a:cs typeface="Arial" charset="0"/>
              </a:rPr>
              <a:t>preferences of customers. Whatever customers demand in terms of environmentally friendly products will be what the organization</a:t>
            </a:r>
            <a:r>
              <a:rPr lang="en-US" baseline="0" dirty="0" smtClean="0">
                <a:cs typeface="Arial" charset="0"/>
              </a:rPr>
              <a:t> </a:t>
            </a:r>
            <a:r>
              <a:rPr lang="en-US" dirty="0" smtClean="0">
                <a:cs typeface="Arial" charset="0"/>
              </a:rPr>
              <a:t>provides.</a:t>
            </a:r>
          </a:p>
          <a:p>
            <a:pPr eaLnBrk="1" hangingPunct="1"/>
            <a:endParaRPr lang="en-US" dirty="0" smtClean="0">
              <a:cs typeface="Arial" charset="0"/>
            </a:endParaRPr>
          </a:p>
          <a:p>
            <a:pPr eaLnBrk="1" hangingPunct="1"/>
            <a:r>
              <a:rPr lang="en-US" dirty="0" smtClean="0">
                <a:cs typeface="Arial" charset="0"/>
              </a:rPr>
              <a:t>In the </a:t>
            </a:r>
            <a:r>
              <a:rPr lang="en-US" i="1" dirty="0" smtClean="0">
                <a:cs typeface="Arial" charset="0"/>
              </a:rPr>
              <a:t>stakeholder approach</a:t>
            </a:r>
            <a:r>
              <a:rPr lang="en-US" dirty="0" smtClean="0">
                <a:cs typeface="Arial" charset="0"/>
              </a:rPr>
              <a:t>, an organization works to meet the environmental demands of multiple stakeholders such as employees, suppliers, or community. </a:t>
            </a:r>
          </a:p>
          <a:p>
            <a:pPr eaLnBrk="1" hangingPunct="1"/>
            <a:endParaRPr lang="en-US" dirty="0" smtClean="0">
              <a:cs typeface="Arial" charset="0"/>
            </a:endParaRPr>
          </a:p>
          <a:p>
            <a:pPr eaLnBrk="1" hangingPunct="1"/>
            <a:r>
              <a:rPr lang="en-US" dirty="0" smtClean="0">
                <a:cs typeface="Arial" charset="0"/>
              </a:rPr>
              <a:t>Finally, if an organization pursues an </a:t>
            </a:r>
            <a:r>
              <a:rPr lang="en-US" i="1" dirty="0" smtClean="0">
                <a:cs typeface="Arial" charset="0"/>
              </a:rPr>
              <a:t>activist </a:t>
            </a:r>
            <a:r>
              <a:rPr lang="en-US" dirty="0" smtClean="0">
                <a:cs typeface="Arial" charset="0"/>
              </a:rPr>
              <a:t>(</a:t>
            </a:r>
            <a:r>
              <a:rPr lang="en-US" i="1" dirty="0" smtClean="0">
                <a:cs typeface="Arial" charset="0"/>
              </a:rPr>
              <a:t>or dark green</a:t>
            </a:r>
            <a:r>
              <a:rPr lang="en-US" dirty="0" smtClean="0">
                <a:cs typeface="Arial" charset="0"/>
              </a:rPr>
              <a:t>) </a:t>
            </a:r>
            <a:r>
              <a:rPr lang="en-US" i="1" dirty="0" smtClean="0">
                <a:cs typeface="Arial" charset="0"/>
              </a:rPr>
              <a:t>approach</a:t>
            </a:r>
            <a:r>
              <a:rPr lang="en-US" dirty="0" smtClean="0">
                <a:cs typeface="Arial" charset="0"/>
              </a:rPr>
              <a:t>, it looks for ways to protect the earth’s natural resources. The activist approach reflects the highest degree of environmental sensitivity and illustrates social responsibility.</a:t>
            </a: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78965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Source: </a:t>
            </a:r>
            <a:r>
              <a:rPr lang="en-US" sz="1200" kern="1200" dirty="0" smtClean="0">
                <a:solidFill>
                  <a:schemeClr val="tx1"/>
                </a:solidFill>
                <a:effectLst/>
                <a:latin typeface="+mn-lt"/>
                <a:ea typeface="+mn-ea"/>
                <a:cs typeface="+mn-cs"/>
              </a:rPr>
              <a:t>Based on R. E. Freeman, J. Pierce, and R. Dodd, </a:t>
            </a:r>
            <a:r>
              <a:rPr lang="en-US" sz="1200" i="1" kern="1200" dirty="0" smtClean="0">
                <a:solidFill>
                  <a:schemeClr val="tx1"/>
                </a:solidFill>
                <a:effectLst/>
                <a:latin typeface="+mn-lt"/>
                <a:ea typeface="+mn-ea"/>
                <a:cs typeface="+mn-cs"/>
              </a:rPr>
              <a:t>Shades of Green: Business Ethics and the Environment </a:t>
            </a:r>
            <a:r>
              <a:rPr lang="en-US" sz="1200" kern="1200" dirty="0" smtClean="0">
                <a:solidFill>
                  <a:schemeClr val="tx1"/>
                </a:solidFill>
                <a:effectLst/>
                <a:latin typeface="+mn-lt"/>
                <a:ea typeface="+mn-ea"/>
                <a:cs typeface="+mn-cs"/>
              </a:rPr>
              <a:t>(New York: Oxford University Press, 1995).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54234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than 7,500 companies around the globe now voluntarily report their efforts in promoting environmental sustainability using the guidelines developed by the Global Reporting Initiative (GRI). These reports, which can be found on the GRI website (www.globalreporting.org), describe the numerous green actions of these organizations.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way organizations show their commitment to being green is through pursuing standards developed by the nongovernmental International Organization for Standardization (ISO). Organizations that want to become ISO 14000 compliant must develop a total management system for meeting environmental challenges.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final way to evaluate a company’s green actions is to use the Global 100 list of the most sustainable corporations in the world (www.corporateknights.com). To be named to this list a company has displayed a superior ability to effectively manage environmental and social factors.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010760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BDF791E7-750C-8341-AAFB-569D9EBD860C}" type="datetime1">
              <a:rPr lang="en-US" smtClean="0"/>
              <a:pPr/>
              <a:t>3/7/2018</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3/7/2018</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4" name="Title 13"/>
          <p:cNvSpPr>
            <a:spLocks noGrp="1"/>
          </p:cNvSpPr>
          <p:nvPr>
            <p:ph type="title"/>
          </p:nvPr>
        </p:nvSpPr>
        <p:spPr>
          <a:xfrm>
            <a:off x="457200" y="215372"/>
            <a:ext cx="8229600" cy="621792"/>
          </a:xfrm>
        </p:spPr>
        <p:txBody>
          <a:bodyPr anchor="t" anchorCtr="0"/>
          <a:lstStyle/>
          <a:p>
            <a:r>
              <a:rPr lang="en-US" dirty="0" smtClean="0"/>
              <a:t>Click to edit Master title style</a:t>
            </a:r>
            <a:endParaRPr lang="en-US" dirty="0"/>
          </a:p>
        </p:txBody>
      </p:sp>
      <p:sp>
        <p:nvSpPr>
          <p:cNvPr id="15" name="Date Placeholder 14"/>
          <p:cNvSpPr>
            <a:spLocks noGrp="1"/>
          </p:cNvSpPr>
          <p:nvPr>
            <p:ph type="dt" sz="half" idx="16"/>
          </p:nvPr>
        </p:nvSpPr>
        <p:spPr/>
        <p:txBody>
          <a:bodyPr/>
          <a:lstStyle/>
          <a:p>
            <a:fld id="{A9DF6EFB-3F44-496C-A842-1E0B3D3B975A}" type="datetimeFigureOut">
              <a:rPr lang="en-US" smtClean="0"/>
              <a:pPr/>
              <a:t>3/7/2018</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2995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42FB9264-E59D-4043-9483-B863A08BF7FA}" type="datetime1">
              <a:rPr lang="en-US" smtClean="0"/>
              <a:pPr/>
              <a:t>3/7/2018</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2C3A0B96-8BDC-3940-87A4-7335ADF41F82}" type="datetime1">
              <a:rPr lang="en-US" smtClean="0"/>
              <a:pPr/>
              <a:t>3/7/2018</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3/7/2018</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309878BC-7C7D-8B4D-8C72-5012D25A75FF}" type="datetime1">
              <a:rPr lang="en-US" smtClean="0"/>
              <a:pPr/>
              <a:t>3/7/2018</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F71CB5E4-2482-7B44-B2CD-545334C269B9}" type="datetime1">
              <a:rPr lang="en-US" smtClean="0"/>
              <a:pPr/>
              <a:t>3/7/2018</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2233C098-7E69-2F4E-8219-6B630AF7AB62}" type="datetime1">
              <a:rPr lang="en-US" smtClean="0"/>
              <a:pPr/>
              <a:t>3/7/2018</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3" name="Date Placeholder 2"/>
          <p:cNvSpPr>
            <a:spLocks noGrp="1"/>
          </p:cNvSpPr>
          <p:nvPr>
            <p:ph type="dt" sz="half" idx="10"/>
          </p:nvPr>
        </p:nvSpPr>
        <p:spPr/>
        <p:txBody>
          <a:bodyPr/>
          <a:lstStyle/>
          <a:p>
            <a:fld id="{FAA56894-5F48-BC43-8C04-BBB42A2EF5DA}" type="datetime1">
              <a:rPr lang="en-US" smtClean="0"/>
              <a:pPr/>
              <a:t>3/7/2018</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smtClean="0"/>
              <a:t>Copyright © 2018 Pearson Education, Inc.</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3/7/2018</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Fourteenth Edition</a:t>
            </a:r>
          </a:p>
        </p:txBody>
      </p:sp>
      <p:sp>
        <p:nvSpPr>
          <p:cNvPr id="3" name="Text Placeholder 2"/>
          <p:cNvSpPr>
            <a:spLocks noGrp="1"/>
          </p:cNvSpPr>
          <p:nvPr>
            <p:ph type="body" sz="quarter" idx="14"/>
          </p:nvPr>
        </p:nvSpPr>
        <p:spPr/>
        <p:txBody>
          <a:bodyPr/>
          <a:lstStyle/>
          <a:p>
            <a:r>
              <a:rPr lang="en-US" dirty="0"/>
              <a:t>Chapter 6</a:t>
            </a:r>
          </a:p>
        </p:txBody>
      </p:sp>
      <p:sp>
        <p:nvSpPr>
          <p:cNvPr id="4" name="Text Placeholder 3"/>
          <p:cNvSpPr>
            <a:spLocks noGrp="1"/>
          </p:cNvSpPr>
          <p:nvPr>
            <p:ph type="body" sz="quarter" idx="15"/>
          </p:nvPr>
        </p:nvSpPr>
        <p:spPr/>
        <p:txBody>
          <a:bodyPr/>
          <a:lstStyle/>
          <a:p>
            <a:r>
              <a:rPr lang="en-US" dirty="0"/>
              <a:t>Managing </a:t>
            </a:r>
            <a:r>
              <a:rPr lang="en-US" dirty="0" smtClean="0"/>
              <a:t>Social Responsibility </a:t>
            </a:r>
            <a:r>
              <a:rPr lang="en-US" dirty="0"/>
              <a:t>and Ethics</a:t>
            </a:r>
          </a:p>
        </p:txBody>
      </p:sp>
      <p:pic>
        <p:nvPicPr>
          <p:cNvPr id="9" name="Picture 8" descr="Front Cover: Management, Fourteenth Edition by Stephen P. Robbins, Mary Coulter, Joseph J. Martocchio and Lori Lo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70" y="1209674"/>
            <a:ext cx="3931920" cy="5049340"/>
          </a:xfrm>
          <a:prstGeom prst="rect">
            <a:avLst/>
          </a:prstGeom>
        </p:spPr>
      </p:pic>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2016, 2014 Pearson Education, Inc. All Rights Reserved</a:t>
            </a:r>
          </a:p>
        </p:txBody>
      </p:sp>
    </p:spTree>
    <p:extLst>
      <p:ext uri="{BB962C8B-B14F-4D97-AF65-F5344CB8AC3E}">
        <p14:creationId xmlns:p14="http://schemas.microsoft.com/office/powerpoint/2010/main" val="288760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Green Management Actions</a:t>
            </a:r>
            <a:endParaRPr lang="en-US" dirty="0"/>
          </a:p>
        </p:txBody>
      </p:sp>
      <p:sp>
        <p:nvSpPr>
          <p:cNvPr id="3" name="Content Placeholder 2"/>
          <p:cNvSpPr>
            <a:spLocks noGrp="1"/>
          </p:cNvSpPr>
          <p:nvPr>
            <p:ph idx="1"/>
          </p:nvPr>
        </p:nvSpPr>
        <p:spPr/>
        <p:txBody>
          <a:bodyPr/>
          <a:lstStyle/>
          <a:p>
            <a:r>
              <a:rPr lang="en-US" sz="2800" dirty="0" smtClean="0"/>
              <a:t>Company-issued reports </a:t>
            </a:r>
            <a:r>
              <a:rPr lang="en-US" sz="2800" dirty="0"/>
              <a:t>on </a:t>
            </a:r>
            <a:r>
              <a:rPr lang="en-US" sz="2800" dirty="0" smtClean="0"/>
              <a:t>environmental performance</a:t>
            </a:r>
            <a:endParaRPr lang="en-US" sz="2800" dirty="0"/>
          </a:p>
          <a:p>
            <a:r>
              <a:rPr lang="en-US" sz="2800" dirty="0"/>
              <a:t>ISO 9000 (quality management) and ISO 14000 (environmental management) </a:t>
            </a:r>
            <a:r>
              <a:rPr lang="en-US" sz="2800" dirty="0" smtClean="0"/>
              <a:t>standards</a:t>
            </a:r>
          </a:p>
          <a:p>
            <a:r>
              <a:rPr lang="en-US" sz="2800" dirty="0" smtClean="0"/>
              <a:t>Global 100 list of the most sustainable corporations in the world</a:t>
            </a:r>
            <a:endParaRPr lang="en-US" sz="2800" dirty="0"/>
          </a:p>
        </p:txBody>
      </p:sp>
    </p:spTree>
    <p:extLst>
      <p:ext uri="{BB962C8B-B14F-4D97-AF65-F5344CB8AC3E}">
        <p14:creationId xmlns:p14="http://schemas.microsoft.com/office/powerpoint/2010/main" val="124853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and Ethical Behavior</a:t>
            </a:r>
            <a:endParaRPr lang="en-US" dirty="0"/>
          </a:p>
        </p:txBody>
      </p:sp>
      <p:sp>
        <p:nvSpPr>
          <p:cNvPr id="3" name="Content Placeholder 2"/>
          <p:cNvSpPr>
            <a:spLocks noGrp="1"/>
          </p:cNvSpPr>
          <p:nvPr>
            <p:ph idx="1"/>
          </p:nvPr>
        </p:nvSpPr>
        <p:spPr/>
        <p:txBody>
          <a:bodyPr/>
          <a:lstStyle/>
          <a:p>
            <a:r>
              <a:rPr lang="en-US" sz="2800" b="1" dirty="0" smtClean="0">
                <a:latin typeface="Arial" pitchFamily="34" charset="0"/>
                <a:cs typeface="Arial" pitchFamily="34" charset="0"/>
              </a:rPr>
              <a:t>Ethics: </a:t>
            </a:r>
            <a:r>
              <a:rPr lang="en-US" sz="2800" dirty="0" smtClean="0"/>
              <a:t>principles</a:t>
            </a:r>
            <a:r>
              <a:rPr lang="en-US" sz="2800" dirty="0"/>
              <a:t>, values, and beliefs that define right and wrong behavior</a:t>
            </a:r>
          </a:p>
        </p:txBody>
      </p:sp>
    </p:spTree>
    <p:extLst>
      <p:ext uri="{BB962C8B-B14F-4D97-AF65-F5344CB8AC3E}">
        <p14:creationId xmlns:p14="http://schemas.microsoft.com/office/powerpoint/2010/main" val="197274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2600" dirty="0" smtClean="0"/>
              <a:t>Exhibit 6-3</a:t>
            </a:r>
            <a:br>
              <a:rPr lang="en-US" sz="2600" dirty="0" smtClean="0"/>
            </a:br>
            <a:r>
              <a:rPr lang="en-US" sz="2600" dirty="0" smtClean="0"/>
              <a:t>Factors that Determine Ethical and Unethical Behavior</a:t>
            </a:r>
            <a:endParaRPr lang="en-US" sz="2600" dirty="0"/>
          </a:p>
        </p:txBody>
      </p:sp>
      <p:pic>
        <p:nvPicPr>
          <p:cNvPr id="6" name="Picture 5" descr="Diagram shows factors like ethical dilemma leading to stage of moral development with moderators like individual characteristics, issue intensity and structural variables together leading to ethical/unethical behavior."/>
          <p:cNvPicPr>
            <a:picLocks noChangeAspect="1"/>
          </p:cNvPicPr>
          <p:nvPr/>
        </p:nvPicPr>
        <p:blipFill>
          <a:blip r:embed="rId3" cstate="print"/>
          <a:stretch>
            <a:fillRect/>
          </a:stretch>
        </p:blipFill>
        <p:spPr>
          <a:xfrm>
            <a:off x="337344" y="1917265"/>
            <a:ext cx="8469312" cy="3416735"/>
          </a:xfrm>
          <a:prstGeom prst="rect">
            <a:avLst/>
          </a:prstGeom>
        </p:spPr>
      </p:pic>
      <p:sp>
        <p:nvSpPr>
          <p:cNvPr id="3" name="Text Placeholder 2"/>
          <p:cNvSpPr>
            <a:spLocks noGrp="1"/>
          </p:cNvSpPr>
          <p:nvPr>
            <p:ph type="body" sz="quarter" idx="13"/>
          </p:nvPr>
        </p:nvSpPr>
        <p:spPr/>
        <p:txBody>
          <a:bodyPr/>
          <a:lstStyle/>
          <a:p>
            <a:r>
              <a:rPr lang="en-US" sz="1600" dirty="0" smtClean="0"/>
              <a:t>Exhibit 6-3 shows factors that determine ethical and unethical behavior.</a:t>
            </a:r>
            <a:endParaRPr lang="en-US" sz="1600" dirty="0"/>
          </a:p>
        </p:txBody>
      </p:sp>
    </p:spTree>
    <p:extLst>
      <p:ext uri="{BB962C8B-B14F-4D97-AF65-F5344CB8AC3E}">
        <p14:creationId xmlns:p14="http://schemas.microsoft.com/office/powerpoint/2010/main" val="63838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of Moral Development</a:t>
            </a:r>
            <a:endParaRPr lang="en-US" dirty="0"/>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Preconventional level</a:t>
            </a:r>
          </a:p>
          <a:p>
            <a:r>
              <a:rPr lang="en-US" sz="2800" dirty="0" smtClean="0">
                <a:latin typeface="Arial" pitchFamily="34" charset="0"/>
                <a:cs typeface="Arial" pitchFamily="34" charset="0"/>
              </a:rPr>
              <a:t>Conventional level</a:t>
            </a:r>
          </a:p>
          <a:p>
            <a:r>
              <a:rPr lang="en-US" sz="2800" dirty="0" smtClean="0">
                <a:latin typeface="Arial" pitchFamily="34" charset="0"/>
                <a:cs typeface="Arial" pitchFamily="34" charset="0"/>
              </a:rPr>
              <a:t>Principled level</a:t>
            </a:r>
            <a:endParaRPr lang="en-US" sz="3200" dirty="0"/>
          </a:p>
        </p:txBody>
      </p:sp>
    </p:spTree>
    <p:extLst>
      <p:ext uri="{BB962C8B-B14F-4D97-AF65-F5344CB8AC3E}">
        <p14:creationId xmlns:p14="http://schemas.microsoft.com/office/powerpoint/2010/main" val="160016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6-4</a:t>
            </a:r>
            <a:br>
              <a:rPr lang="en-US" dirty="0" smtClean="0"/>
            </a:br>
            <a:r>
              <a:rPr lang="en-US" dirty="0" smtClean="0"/>
              <a:t>Stages of Moral Development</a:t>
            </a:r>
            <a:endParaRPr lang="en-US" dirty="0"/>
          </a:p>
        </p:txBody>
      </p:sp>
      <p:pic>
        <p:nvPicPr>
          <p:cNvPr id="8" name="Picture 3" descr="The various stages with their description are as follows: &#10;• Preconvention: Sticking to rules to avoid physical punishment, Following rules only when doing so is in your immediate interest.&#10;• Conventional: Living up to what is expected by people close to you, maintaining conventional order by fulfilling obligations to which you have agreed.&#10;• Principled: Valuing rights of others, following self-chosen ethical principles even if they violate the law."/>
          <p:cNvPicPr>
            <a:picLocks noGrp="1" noChangeAspect="1" noChangeArrowheads="1"/>
          </p:cNvPicPr>
          <p:nvPr/>
        </p:nvPicPr>
        <p:blipFill>
          <a:blip r:embed="rId3" cstate="print"/>
          <a:srcRect/>
          <a:stretch>
            <a:fillRect/>
          </a:stretch>
        </p:blipFill>
        <p:spPr bwMode="auto">
          <a:xfrm>
            <a:off x="327390" y="1503026"/>
            <a:ext cx="8489220" cy="4004348"/>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r>
              <a:rPr lang="en-US" sz="1600" dirty="0" smtClean="0"/>
              <a:t>Exhibit 6-4 shows the three levels and six stages of moral development.</a:t>
            </a:r>
            <a:endParaRPr lang="en-US" sz="1600" dirty="0"/>
          </a:p>
        </p:txBody>
      </p:sp>
    </p:spTree>
    <p:extLst>
      <p:ext uri="{BB962C8B-B14F-4D97-AF65-F5344CB8AC3E}">
        <p14:creationId xmlns:p14="http://schemas.microsoft.com/office/powerpoint/2010/main" val="134582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Characteristics</a:t>
            </a:r>
            <a:endParaRPr lang="en-US" dirty="0"/>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Values</a:t>
            </a:r>
          </a:p>
          <a:p>
            <a:r>
              <a:rPr lang="en-US" sz="2800" dirty="0" smtClean="0">
                <a:latin typeface="Arial" pitchFamily="34" charset="0"/>
                <a:cs typeface="Arial" pitchFamily="34" charset="0"/>
              </a:rPr>
              <a:t>Ego strength</a:t>
            </a:r>
          </a:p>
          <a:p>
            <a:r>
              <a:rPr lang="en-US" sz="2800" dirty="0" smtClean="0">
                <a:latin typeface="Arial" pitchFamily="34" charset="0"/>
                <a:cs typeface="Arial" pitchFamily="34" charset="0"/>
              </a:rPr>
              <a:t>Locus of control</a:t>
            </a:r>
            <a:endParaRPr lang="en-US" sz="3200" dirty="0"/>
          </a:p>
        </p:txBody>
      </p:sp>
    </p:spTree>
    <p:extLst>
      <p:ext uri="{BB962C8B-B14F-4D97-AF65-F5344CB8AC3E}">
        <p14:creationId xmlns:p14="http://schemas.microsoft.com/office/powerpoint/2010/main" val="31153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Variables</a:t>
            </a:r>
            <a:endParaRPr lang="en-US" dirty="0"/>
          </a:p>
        </p:txBody>
      </p:sp>
      <p:sp>
        <p:nvSpPr>
          <p:cNvPr id="3" name="Content Placeholder 2"/>
          <p:cNvSpPr>
            <a:spLocks noGrp="1"/>
          </p:cNvSpPr>
          <p:nvPr>
            <p:ph idx="1"/>
          </p:nvPr>
        </p:nvSpPr>
        <p:spPr/>
        <p:txBody>
          <a:bodyPr/>
          <a:lstStyle/>
          <a:p>
            <a:r>
              <a:rPr lang="en-US" sz="2800" dirty="0" smtClean="0"/>
              <a:t>Ethical behavior can be influenced by:</a:t>
            </a:r>
          </a:p>
          <a:p>
            <a:pPr lvl="1"/>
            <a:r>
              <a:rPr lang="en-US" sz="2400" dirty="0" smtClean="0"/>
              <a:t>An </a:t>
            </a:r>
            <a:r>
              <a:rPr lang="en-US" sz="2400" dirty="0"/>
              <a:t>organization’s structural </a:t>
            </a:r>
            <a:r>
              <a:rPr lang="en-US" sz="2400" dirty="0" smtClean="0"/>
              <a:t>design</a:t>
            </a:r>
          </a:p>
          <a:p>
            <a:pPr lvl="1"/>
            <a:r>
              <a:rPr lang="en-US" sz="2400" dirty="0" smtClean="0"/>
              <a:t>Goals</a:t>
            </a:r>
          </a:p>
          <a:p>
            <a:pPr lvl="1"/>
            <a:r>
              <a:rPr lang="en-US" sz="2400" dirty="0" smtClean="0"/>
              <a:t>Performance appraisal system</a:t>
            </a:r>
          </a:p>
          <a:p>
            <a:pPr lvl="1"/>
            <a:r>
              <a:rPr lang="en-US" sz="2400" dirty="0" smtClean="0"/>
              <a:t>Reward allocation</a:t>
            </a:r>
            <a:endParaRPr lang="en-US" sz="2400" dirty="0"/>
          </a:p>
        </p:txBody>
      </p:sp>
    </p:spTree>
    <p:extLst>
      <p:ext uri="{BB962C8B-B14F-4D97-AF65-F5344CB8AC3E}">
        <p14:creationId xmlns:p14="http://schemas.microsoft.com/office/powerpoint/2010/main" val="25196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Exhibit 6-5</a:t>
            </a:r>
            <a:br>
              <a:rPr lang="en-US" dirty="0" smtClean="0"/>
            </a:br>
            <a:r>
              <a:rPr lang="en-US" dirty="0" smtClean="0"/>
              <a:t>Issue Intensity</a:t>
            </a:r>
            <a:endParaRPr lang="en-US" dirty="0"/>
          </a:p>
        </p:txBody>
      </p:sp>
      <p:pic>
        <p:nvPicPr>
          <p:cNvPr id="5" name="Picture 4" descr="The factors are as follows:&#10;• Consensus of Wrong: the more agreement that the action is wrong.&#10;• Probability of Harm: the greater the likelihood that the action will cause harm.&#10;• Immediacy of Consequences: the more immediately the consequences of the action will be felt.&#10;• Proximity to Victim(s): the closer the person feels to the victim.&#10;• Concentration of Effect: the more concentrated is the effect of the action on the victim.&#10;• Greatness of Harm: the larger the number of people harmed."/>
          <p:cNvPicPr>
            <a:picLocks noChangeAspect="1"/>
          </p:cNvPicPr>
          <p:nvPr/>
        </p:nvPicPr>
        <p:blipFill>
          <a:blip r:embed="rId3" cstate="print"/>
          <a:stretch>
            <a:fillRect/>
          </a:stretch>
        </p:blipFill>
        <p:spPr>
          <a:xfrm>
            <a:off x="984891" y="1384278"/>
            <a:ext cx="7174218" cy="4153495"/>
          </a:xfrm>
          <a:prstGeom prst="rect">
            <a:avLst/>
          </a:prstGeom>
        </p:spPr>
      </p:pic>
      <p:sp>
        <p:nvSpPr>
          <p:cNvPr id="3" name="Text Placeholder 2"/>
          <p:cNvSpPr>
            <a:spLocks noGrp="1"/>
          </p:cNvSpPr>
          <p:nvPr>
            <p:ph type="body" sz="quarter" idx="13"/>
          </p:nvPr>
        </p:nvSpPr>
        <p:spPr/>
        <p:txBody>
          <a:bodyPr/>
          <a:lstStyle/>
          <a:p>
            <a:r>
              <a:rPr lang="en-US" sz="1600" dirty="0" smtClean="0"/>
              <a:t>As </a:t>
            </a:r>
            <a:r>
              <a:rPr lang="en-US" sz="1600" dirty="0"/>
              <a:t>Exhibit 6-5 shows, six characteristics determine issue intensity or how </a:t>
            </a:r>
            <a:r>
              <a:rPr lang="en-US" sz="1600" dirty="0" smtClean="0"/>
              <a:t>important </a:t>
            </a:r>
            <a:r>
              <a:rPr lang="en-US" sz="1600" dirty="0"/>
              <a:t>an ethical issue is to an individual: greatness of harm, consensus of wrong, </a:t>
            </a:r>
            <a:r>
              <a:rPr lang="en-US" sz="1600" dirty="0" smtClean="0"/>
              <a:t>probability </a:t>
            </a:r>
            <a:r>
              <a:rPr lang="en-US" sz="1600" dirty="0"/>
              <a:t>of harm, immediacy of consequences, proximity to victim(s), and concentration of </a:t>
            </a:r>
            <a:r>
              <a:rPr lang="en-US" sz="1600" dirty="0" smtClean="0"/>
              <a:t>effect.</a:t>
            </a:r>
            <a:endParaRPr lang="en-US" sz="1600" dirty="0"/>
          </a:p>
        </p:txBody>
      </p:sp>
    </p:spTree>
    <p:extLst>
      <p:ext uri="{BB962C8B-B14F-4D97-AF65-F5344CB8AC3E}">
        <p14:creationId xmlns:p14="http://schemas.microsoft.com/office/powerpoint/2010/main" val="144266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Intensity</a:t>
            </a:r>
            <a:endParaRPr lang="en-US" dirty="0"/>
          </a:p>
        </p:txBody>
      </p:sp>
      <p:sp>
        <p:nvSpPr>
          <p:cNvPr id="3" name="Content Placeholder 2"/>
          <p:cNvSpPr>
            <a:spLocks noGrp="1"/>
          </p:cNvSpPr>
          <p:nvPr>
            <p:ph idx="1"/>
          </p:nvPr>
        </p:nvSpPr>
        <p:spPr/>
        <p:txBody>
          <a:bodyPr/>
          <a:lstStyle/>
          <a:p>
            <a:r>
              <a:rPr lang="en-US" sz="2800" dirty="0" smtClean="0"/>
              <a:t>The six factors suggest that:</a:t>
            </a:r>
          </a:p>
          <a:p>
            <a:pPr lvl="1">
              <a:spcBef>
                <a:spcPts val="400"/>
              </a:spcBef>
            </a:pPr>
            <a:r>
              <a:rPr lang="en-US" sz="2400" dirty="0"/>
              <a:t>t</a:t>
            </a:r>
            <a:r>
              <a:rPr lang="en-US" sz="2400" dirty="0" smtClean="0"/>
              <a:t>he larger the number of people harmed</a:t>
            </a:r>
          </a:p>
          <a:p>
            <a:pPr lvl="1">
              <a:spcBef>
                <a:spcPts val="400"/>
              </a:spcBef>
            </a:pPr>
            <a:r>
              <a:rPr lang="en-US" sz="2400" dirty="0"/>
              <a:t>t</a:t>
            </a:r>
            <a:r>
              <a:rPr lang="en-US" sz="2400" dirty="0" smtClean="0"/>
              <a:t>he more agreement that the action is wrong</a:t>
            </a:r>
          </a:p>
          <a:p>
            <a:pPr lvl="1">
              <a:spcBef>
                <a:spcPts val="400"/>
              </a:spcBef>
            </a:pPr>
            <a:r>
              <a:rPr lang="en-US" sz="2400" dirty="0"/>
              <a:t>t</a:t>
            </a:r>
            <a:r>
              <a:rPr lang="en-US" sz="2400" dirty="0" smtClean="0"/>
              <a:t>he greater the likelihood that the action will cause harm</a:t>
            </a:r>
          </a:p>
          <a:p>
            <a:pPr lvl="1">
              <a:spcBef>
                <a:spcPts val="400"/>
              </a:spcBef>
            </a:pPr>
            <a:r>
              <a:rPr lang="en-US" sz="2400" dirty="0"/>
              <a:t>t</a:t>
            </a:r>
            <a:r>
              <a:rPr lang="en-US" sz="2400" dirty="0" smtClean="0"/>
              <a:t>he more immediately the consequences of the action will be felt</a:t>
            </a:r>
          </a:p>
          <a:p>
            <a:pPr lvl="1">
              <a:spcBef>
                <a:spcPts val="400"/>
              </a:spcBef>
            </a:pPr>
            <a:r>
              <a:rPr lang="en-US" sz="2400" dirty="0"/>
              <a:t>t</a:t>
            </a:r>
            <a:r>
              <a:rPr lang="en-US" sz="2400" dirty="0" smtClean="0"/>
              <a:t>he closer the person feels to the victim</a:t>
            </a:r>
          </a:p>
          <a:p>
            <a:pPr lvl="1">
              <a:spcBef>
                <a:spcPts val="400"/>
              </a:spcBef>
            </a:pPr>
            <a:r>
              <a:rPr lang="en-US" sz="2400" dirty="0" smtClean="0"/>
              <a:t>The more concentrated the effect of the action on the victim(s)</a:t>
            </a:r>
            <a:r>
              <a:rPr lang="is-IS" sz="2400" dirty="0" smtClean="0"/>
              <a:t>…</a:t>
            </a:r>
            <a:endParaRPr lang="en-US" sz="2400" dirty="0" smtClean="0"/>
          </a:p>
          <a:p>
            <a:pPr>
              <a:spcBef>
                <a:spcPts val="0"/>
              </a:spcBef>
            </a:pPr>
            <a:r>
              <a:rPr lang="en-US" sz="2800" dirty="0" smtClean="0"/>
              <a:t>The greater the issue intensity or importance</a:t>
            </a:r>
          </a:p>
        </p:txBody>
      </p:sp>
    </p:spTree>
    <p:extLst>
      <p:ext uri="{BB962C8B-B14F-4D97-AF65-F5344CB8AC3E}">
        <p14:creationId xmlns:p14="http://schemas.microsoft.com/office/powerpoint/2010/main" val="144194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in an International Context</a:t>
            </a:r>
            <a:endParaRPr lang="en-US" dirty="0"/>
          </a:p>
        </p:txBody>
      </p:sp>
      <p:sp>
        <p:nvSpPr>
          <p:cNvPr id="3" name="Content Placeholder 2"/>
          <p:cNvSpPr>
            <a:spLocks noGrp="1"/>
          </p:cNvSpPr>
          <p:nvPr>
            <p:ph idx="1"/>
          </p:nvPr>
        </p:nvSpPr>
        <p:spPr/>
        <p:txBody>
          <a:bodyPr/>
          <a:lstStyle/>
          <a:p>
            <a:r>
              <a:rPr lang="en-US" sz="2800" dirty="0" smtClean="0"/>
              <a:t>Ethical standards are not universal</a:t>
            </a:r>
          </a:p>
          <a:p>
            <a:r>
              <a:rPr lang="en-US" sz="2800" dirty="0" smtClean="0"/>
              <a:t>Foreign Corrupt </a:t>
            </a:r>
            <a:r>
              <a:rPr lang="en-US" sz="2800" dirty="0"/>
              <a:t>P</a:t>
            </a:r>
            <a:r>
              <a:rPr lang="en-US" sz="2800" dirty="0" smtClean="0"/>
              <a:t>ractices Act</a:t>
            </a:r>
          </a:p>
          <a:p>
            <a:r>
              <a:rPr lang="en-US" sz="2800" dirty="0" smtClean="0"/>
              <a:t>United Nations Global Contract</a:t>
            </a:r>
            <a:endParaRPr lang="en-US" sz="3200" dirty="0" smtClean="0"/>
          </a:p>
        </p:txBody>
      </p:sp>
    </p:spTree>
    <p:extLst>
      <p:ext uri="{BB962C8B-B14F-4D97-AF65-F5344CB8AC3E}">
        <p14:creationId xmlns:p14="http://schemas.microsoft.com/office/powerpoint/2010/main" val="138053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514350" indent="-514350">
              <a:spcBef>
                <a:spcPts val="200"/>
              </a:spcBef>
              <a:buNone/>
            </a:pPr>
            <a:r>
              <a:rPr lang="en-US" sz="2400" b="1" dirty="0" smtClean="0">
                <a:solidFill>
                  <a:srgbClr val="007FA3"/>
                </a:solidFill>
              </a:rPr>
              <a:t>6.1 </a:t>
            </a:r>
            <a:r>
              <a:rPr lang="en-US" sz="2400" b="1" dirty="0">
                <a:latin typeface="Arial" pitchFamily="34" charset="0"/>
                <a:cs typeface="Arial" pitchFamily="34" charset="0"/>
              </a:rPr>
              <a:t>Discuss </a:t>
            </a:r>
            <a:r>
              <a:rPr lang="en-US" sz="2400" dirty="0">
                <a:latin typeface="Arial" pitchFamily="34" charset="0"/>
                <a:cs typeface="Arial" pitchFamily="34" charset="0"/>
              </a:rPr>
              <a:t>what it means to be socially responsible and what factors influence that decision</a:t>
            </a:r>
            <a:r>
              <a:rPr lang="en-US" sz="2400" dirty="0" smtClean="0"/>
              <a:t>.</a:t>
            </a:r>
          </a:p>
          <a:p>
            <a:pPr marL="512064" indent="-512064">
              <a:spcBef>
                <a:spcPts val="200"/>
              </a:spcBef>
              <a:buNone/>
            </a:pPr>
            <a:r>
              <a:rPr lang="en-US" sz="2400" b="1" dirty="0" smtClean="0">
                <a:solidFill>
                  <a:srgbClr val="007FA3"/>
                </a:solidFill>
              </a:rPr>
              <a:t>6.2 </a:t>
            </a:r>
            <a:r>
              <a:rPr lang="en-US" sz="2400" b="1" dirty="0">
                <a:latin typeface="Arial" pitchFamily="34" charset="0"/>
                <a:cs typeface="Arial" pitchFamily="34" charset="0"/>
              </a:rPr>
              <a:t>Explain </a:t>
            </a:r>
            <a:r>
              <a:rPr lang="en-US" sz="2400" dirty="0">
                <a:latin typeface="Arial" pitchFamily="34" charset="0"/>
                <a:cs typeface="Arial" pitchFamily="34" charset="0"/>
              </a:rPr>
              <a:t>green management and how organizations can go green</a:t>
            </a:r>
            <a:r>
              <a:rPr lang="en-US" sz="2400" dirty="0" smtClean="0"/>
              <a:t>.</a:t>
            </a:r>
          </a:p>
          <a:p>
            <a:pPr marL="512064" indent="-512064">
              <a:spcBef>
                <a:spcPts val="200"/>
              </a:spcBef>
              <a:buNone/>
            </a:pPr>
            <a:r>
              <a:rPr lang="en-US" sz="2400" b="1" dirty="0" smtClean="0">
                <a:solidFill>
                  <a:srgbClr val="007FA3"/>
                </a:solidFill>
              </a:rPr>
              <a:t>6.3 </a:t>
            </a:r>
            <a:r>
              <a:rPr lang="en-US" sz="2400" b="1" dirty="0">
                <a:latin typeface="Arial" pitchFamily="34" charset="0"/>
                <a:cs typeface="Arial" pitchFamily="34" charset="0"/>
              </a:rPr>
              <a:t>Discuss </a:t>
            </a:r>
            <a:r>
              <a:rPr lang="en-US" sz="2400" dirty="0">
                <a:latin typeface="Arial" pitchFamily="34" charset="0"/>
                <a:cs typeface="Arial" pitchFamily="34" charset="0"/>
              </a:rPr>
              <a:t>the factors that lead to ethical and unethical behavior</a:t>
            </a:r>
            <a:r>
              <a:rPr lang="en-US" sz="2400" dirty="0" smtClean="0"/>
              <a:t>.</a:t>
            </a:r>
          </a:p>
          <a:p>
            <a:pPr marL="512064" lvl="1" indent="0">
              <a:spcBef>
                <a:spcPts val="200"/>
              </a:spcBef>
              <a:buNone/>
            </a:pPr>
            <a:r>
              <a:rPr lang="en-US" sz="2400" b="1" dirty="0">
                <a:latin typeface="Arial" pitchFamily="34" charset="0"/>
                <a:cs typeface="Arial" pitchFamily="34" charset="0"/>
              </a:rPr>
              <a:t>Develop your skill at </a:t>
            </a:r>
            <a:r>
              <a:rPr lang="en-US" sz="2400" dirty="0">
                <a:latin typeface="Arial" pitchFamily="34" charset="0"/>
                <a:cs typeface="Arial" pitchFamily="34" charset="0"/>
              </a:rPr>
              <a:t>creating trust in work </a:t>
            </a:r>
            <a:r>
              <a:rPr lang="en-US" sz="2400" dirty="0" smtClean="0">
                <a:latin typeface="Arial" pitchFamily="34" charset="0"/>
                <a:cs typeface="Arial" pitchFamily="34" charset="0"/>
              </a:rPr>
              <a:t>groups.</a:t>
            </a:r>
            <a:endParaRPr lang="en-US" sz="2400" dirty="0" smtClean="0"/>
          </a:p>
          <a:p>
            <a:pPr marL="512064" indent="-512064">
              <a:spcBef>
                <a:spcPts val="200"/>
              </a:spcBef>
              <a:buNone/>
            </a:pPr>
            <a:r>
              <a:rPr lang="en-US" sz="2400" b="1" dirty="0" smtClean="0">
                <a:solidFill>
                  <a:srgbClr val="007FA3"/>
                </a:solidFill>
              </a:rPr>
              <a:t>6.4 </a:t>
            </a:r>
            <a:r>
              <a:rPr lang="en-US" sz="2400" b="1" dirty="0">
                <a:latin typeface="Arial" pitchFamily="34" charset="0"/>
                <a:cs typeface="Arial" pitchFamily="34" charset="0"/>
              </a:rPr>
              <a:t>Describe </a:t>
            </a:r>
            <a:r>
              <a:rPr lang="en-US" sz="2400" dirty="0">
                <a:latin typeface="Arial" pitchFamily="34" charset="0"/>
                <a:cs typeface="Arial" pitchFamily="34" charset="0"/>
              </a:rPr>
              <a:t>management’s role in encouraging ethical behavior</a:t>
            </a:r>
            <a:r>
              <a:rPr lang="en-US" sz="2400" dirty="0" smtClean="0"/>
              <a:t>.</a:t>
            </a:r>
          </a:p>
          <a:p>
            <a:pPr marL="512064" lvl="1" indent="0">
              <a:spcBef>
                <a:spcPts val="200"/>
              </a:spcBef>
              <a:buNone/>
            </a:pPr>
            <a:r>
              <a:rPr lang="en-US" sz="2400" b="1" dirty="0">
                <a:latin typeface="Arial" pitchFamily="34" charset="0"/>
                <a:cs typeface="Arial" pitchFamily="34" charset="0"/>
              </a:rPr>
              <a:t>Know how </a:t>
            </a:r>
            <a:r>
              <a:rPr lang="en-US" sz="2400" dirty="0">
                <a:latin typeface="Arial" pitchFamily="34" charset="0"/>
                <a:cs typeface="Arial" pitchFamily="34" charset="0"/>
              </a:rPr>
              <a:t>to make good decisions about ethical </a:t>
            </a:r>
            <a:r>
              <a:rPr lang="en-US" sz="2400" dirty="0" smtClean="0">
                <a:latin typeface="Arial" pitchFamily="34" charset="0"/>
                <a:cs typeface="Arial" pitchFamily="34" charset="0"/>
              </a:rPr>
              <a:t>dilemmas.</a:t>
            </a:r>
            <a:endParaRPr lang="en-US" sz="2400" dirty="0" smtClean="0"/>
          </a:p>
          <a:p>
            <a:pPr marL="512064" indent="-512064">
              <a:spcBef>
                <a:spcPts val="200"/>
              </a:spcBef>
              <a:buNone/>
            </a:pPr>
            <a:r>
              <a:rPr lang="en-US" sz="2400" b="1" dirty="0" smtClean="0">
                <a:solidFill>
                  <a:srgbClr val="007FA3"/>
                </a:solidFill>
              </a:rPr>
              <a:t>6.5 </a:t>
            </a:r>
            <a:r>
              <a:rPr lang="en-US" sz="2400" b="1" dirty="0">
                <a:latin typeface="Arial" pitchFamily="34" charset="0"/>
                <a:cs typeface="Arial" pitchFamily="34" charset="0"/>
              </a:rPr>
              <a:t>Discuss </a:t>
            </a:r>
            <a:r>
              <a:rPr lang="en-US" sz="2400" dirty="0">
                <a:latin typeface="Arial" pitchFamily="34" charset="0"/>
                <a:cs typeface="Arial" pitchFamily="34" charset="0"/>
              </a:rPr>
              <a:t>current social responsibility and ethics issues</a:t>
            </a:r>
            <a:r>
              <a:rPr lang="en-US" sz="2400" dirty="0" smtClean="0"/>
              <a:t>.</a:t>
            </a:r>
            <a:endParaRPr lang="en-US" sz="2400" dirty="0"/>
          </a:p>
        </p:txBody>
      </p:sp>
    </p:spTree>
    <p:extLst>
      <p:ext uri="{BB962C8B-B14F-4D97-AF65-F5344CB8AC3E}">
        <p14:creationId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Exhibit 6-6</a:t>
            </a:r>
            <a:br>
              <a:rPr lang="en-US" sz="2800" dirty="0" smtClean="0"/>
            </a:br>
            <a:r>
              <a:rPr lang="en-US" sz="2800" dirty="0" smtClean="0"/>
              <a:t>The Ten Principles of the UN Global Compact </a:t>
            </a:r>
            <a:r>
              <a:rPr lang="en-US" sz="1800" b="0" dirty="0" smtClean="0"/>
              <a:t>(1 of 2)</a:t>
            </a:r>
            <a:endParaRPr lang="en-US" sz="1800" b="0" dirty="0"/>
          </a:p>
        </p:txBody>
      </p:sp>
      <p:graphicFrame>
        <p:nvGraphicFramePr>
          <p:cNvPr id="6" name="Table 5" descr="Headers: Principle Number, Principle Text"/>
          <p:cNvGraphicFramePr>
            <a:graphicFrameLocks noGrp="1"/>
          </p:cNvGraphicFramePr>
          <p:nvPr>
            <p:extLst>
              <p:ext uri="{D42A27DB-BD31-4B8C-83A1-F6EECF244321}">
                <p14:modId xmlns:p14="http://schemas.microsoft.com/office/powerpoint/2010/main" val="3463858848"/>
              </p:ext>
            </p:extLst>
          </p:nvPr>
        </p:nvGraphicFramePr>
        <p:xfrm>
          <a:off x="304800" y="1267132"/>
          <a:ext cx="8534400" cy="4066868"/>
        </p:xfrm>
        <a:graphic>
          <a:graphicData uri="http://schemas.openxmlformats.org/drawingml/2006/table">
            <a:tbl>
              <a:tblPr firstRow="1" bandRow="1">
                <a:tableStyleId>{3B4B98B0-60AC-42C2-AFA5-B58CD77FA1E5}</a:tableStyleId>
              </a:tblPr>
              <a:tblGrid>
                <a:gridCol w="1905000"/>
                <a:gridCol w="6629400"/>
              </a:tblGrid>
              <a:tr h="315985">
                <a:tc>
                  <a:txBody>
                    <a:bodyPr/>
                    <a:lstStyle/>
                    <a:p>
                      <a:r>
                        <a:rPr lang="en-US" sz="1600" dirty="0" smtClean="0"/>
                        <a:t>Principle </a:t>
                      </a:r>
                      <a:r>
                        <a:rPr lang="en-US" sz="1600" dirty="0" smtClean="0">
                          <a:solidFill>
                            <a:schemeClr val="bg1"/>
                          </a:solidFill>
                        </a:rPr>
                        <a:t>Number</a:t>
                      </a:r>
                      <a:endParaRPr lang="en-US" sz="1600" dirty="0">
                        <a:solidFill>
                          <a:schemeClr val="bg1"/>
                        </a:solidFill>
                      </a:endParaRPr>
                    </a:p>
                  </a:txBody>
                  <a:tcPr/>
                </a:tc>
                <a:tc>
                  <a:txBody>
                    <a:bodyPr/>
                    <a:lstStyle/>
                    <a:p>
                      <a:r>
                        <a:rPr lang="en-US" sz="1600" dirty="0" smtClean="0">
                          <a:solidFill>
                            <a:schemeClr val="bg1"/>
                          </a:solidFill>
                        </a:rPr>
                        <a:t>Principle Text</a:t>
                      </a:r>
                      <a:endParaRPr lang="en-US" sz="1600" dirty="0">
                        <a:solidFill>
                          <a:schemeClr val="bg1"/>
                        </a:solidFill>
                      </a:endParaRPr>
                    </a:p>
                  </a:txBody>
                  <a:tcPr/>
                </a:tc>
              </a:tr>
              <a:tr h="295729">
                <a:tc>
                  <a:txBody>
                    <a:bodyPr/>
                    <a:lstStyle/>
                    <a:p>
                      <a:r>
                        <a:rPr lang="en-US" sz="1600" dirty="0" smtClean="0"/>
                        <a:t>Human Rights</a:t>
                      </a:r>
                      <a:endParaRPr lang="en-US" sz="1600" dirty="0"/>
                    </a:p>
                  </a:txBody>
                  <a:tcPr/>
                </a:tc>
                <a:tc>
                  <a:txBody>
                    <a:bodyPr/>
                    <a:lstStyle/>
                    <a:p>
                      <a:r>
                        <a:rPr lang="en-US" sz="1600" dirty="0" smtClean="0">
                          <a:solidFill>
                            <a:schemeClr val="accent1">
                              <a:lumMod val="20000"/>
                              <a:lumOff val="80000"/>
                            </a:schemeClr>
                          </a:solidFill>
                        </a:rPr>
                        <a:t>blank</a:t>
                      </a:r>
                      <a:endParaRPr lang="en-US" sz="1600" dirty="0">
                        <a:solidFill>
                          <a:schemeClr val="accent1">
                            <a:lumMod val="20000"/>
                            <a:lumOff val="80000"/>
                          </a:schemeClr>
                        </a:solidFill>
                      </a:endParaRPr>
                    </a:p>
                  </a:txBody>
                  <a:tcPr/>
                </a:tc>
              </a:tr>
              <a:tr h="653108">
                <a:tc>
                  <a:txBody>
                    <a:bodyPr/>
                    <a:lstStyle/>
                    <a:p>
                      <a:r>
                        <a:rPr lang="en-US" sz="1600" dirty="0" smtClean="0"/>
                        <a:t>Principle 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Business should support and respect the protection of internationally proclaimed human rights within their sphere of influence; and </a:t>
                      </a:r>
                      <a:endParaRPr lang="en-US" sz="1600" dirty="0"/>
                    </a:p>
                  </a:txBody>
                  <a:tcPr/>
                </a:tc>
              </a:tr>
              <a:tr h="454381">
                <a:tc>
                  <a:txBody>
                    <a:bodyPr/>
                    <a:lstStyle/>
                    <a:p>
                      <a:r>
                        <a:rPr lang="en-US" sz="1600" dirty="0" smtClean="0"/>
                        <a:t>Principle</a:t>
                      </a:r>
                      <a:r>
                        <a:rPr lang="en-US" sz="1600" baseline="0" dirty="0" smtClean="0"/>
                        <a:t> 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Make sure they are not complicit in human rights abuses. </a:t>
                      </a:r>
                      <a:endParaRPr lang="en-US" sz="1600" dirty="0" smtClean="0"/>
                    </a:p>
                    <a:p>
                      <a:endParaRPr lang="en-US" sz="1600" dirty="0">
                        <a:solidFill>
                          <a:srgbClr val="DBD6E8"/>
                        </a:solidFill>
                      </a:endParaRPr>
                    </a:p>
                  </a:txBody>
                  <a:tcPr/>
                </a:tc>
              </a:tr>
              <a:tr h="295729">
                <a:tc>
                  <a:txBody>
                    <a:bodyPr/>
                    <a:lstStyle/>
                    <a:p>
                      <a:r>
                        <a:rPr lang="en-US" sz="1600" dirty="0" smtClean="0"/>
                        <a:t>Labor Standards</a:t>
                      </a:r>
                      <a:endParaRPr lang="en-US" sz="1600" dirty="0"/>
                    </a:p>
                  </a:txBody>
                  <a:tcPr/>
                </a:tc>
                <a:tc>
                  <a:txBody>
                    <a:bodyPr/>
                    <a:lstStyle/>
                    <a:p>
                      <a:r>
                        <a:rPr lang="en-US" sz="1600" dirty="0" smtClean="0">
                          <a:solidFill>
                            <a:schemeClr val="bg1"/>
                          </a:solidFill>
                        </a:rPr>
                        <a:t>blank</a:t>
                      </a:r>
                      <a:endParaRPr lang="en-US" sz="1600" dirty="0">
                        <a:solidFill>
                          <a:schemeClr val="bg1"/>
                        </a:solidFill>
                      </a:endParaRPr>
                    </a:p>
                  </a:txBody>
                  <a:tcPr/>
                </a:tc>
              </a:tr>
              <a:tr h="454381">
                <a:tc>
                  <a:txBody>
                    <a:bodyPr/>
                    <a:lstStyle/>
                    <a:p>
                      <a:r>
                        <a:rPr lang="en-US" sz="1600" dirty="0" smtClean="0"/>
                        <a:t>Principle 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Business should uphold the freedom of association and the effective recognition of the right to collective bargaining; </a:t>
                      </a:r>
                      <a:endParaRPr lang="en-US" sz="1600" dirty="0" smtClean="0"/>
                    </a:p>
                  </a:txBody>
                  <a:tcPr/>
                </a:tc>
              </a:tr>
              <a:tr h="290182">
                <a:tc>
                  <a:txBody>
                    <a:bodyPr/>
                    <a:lstStyle/>
                    <a:p>
                      <a:r>
                        <a:rPr lang="en-US" sz="1600" dirty="0" smtClean="0"/>
                        <a:t>Principle 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 elimination of all forms of forced and compulsory labor; </a:t>
                      </a:r>
                      <a:endParaRPr lang="en-US" sz="1600" dirty="0" smtClean="0"/>
                    </a:p>
                  </a:txBody>
                  <a:tcPr/>
                </a:tc>
              </a:tr>
              <a:tr h="295729">
                <a:tc>
                  <a:txBody>
                    <a:bodyPr/>
                    <a:lstStyle/>
                    <a:p>
                      <a:r>
                        <a:rPr lang="en-US" sz="1600" dirty="0" smtClean="0"/>
                        <a:t>Principle</a:t>
                      </a:r>
                      <a:r>
                        <a:rPr lang="en-US" sz="1600" baseline="0" dirty="0" smtClean="0"/>
                        <a:t> 5</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 effective abolition of child labor; and </a:t>
                      </a:r>
                      <a:endParaRPr lang="en-US" sz="1600" dirty="0" smtClean="0"/>
                    </a:p>
                  </a:txBody>
                  <a:tcPr/>
                </a:tc>
              </a:tr>
              <a:tr h="461825">
                <a:tc>
                  <a:txBody>
                    <a:bodyPr/>
                    <a:lstStyle/>
                    <a:p>
                      <a:r>
                        <a:rPr lang="en-US" sz="1600" dirty="0" smtClean="0"/>
                        <a:t>Principle 6</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 elimination of discrimination in respect to employment and occupation. </a:t>
                      </a:r>
                      <a:endParaRPr lang="en-US" sz="1600" dirty="0" smtClean="0"/>
                    </a:p>
                  </a:txBody>
                  <a:tcPr/>
                </a:tc>
              </a:tr>
            </a:tbl>
          </a:graphicData>
        </a:graphic>
      </p:graphicFrame>
      <p:sp>
        <p:nvSpPr>
          <p:cNvPr id="3" name="Text Placeholder 2"/>
          <p:cNvSpPr>
            <a:spLocks noGrp="1"/>
          </p:cNvSpPr>
          <p:nvPr>
            <p:ph type="body" sz="quarter" idx="13"/>
          </p:nvPr>
        </p:nvSpPr>
        <p:spPr/>
        <p:txBody>
          <a:bodyPr/>
          <a:lstStyle/>
          <a:p>
            <a:r>
              <a:rPr lang="en-US" sz="1600" dirty="0" smtClean="0"/>
              <a:t>Exhibit 6-6 shows the </a:t>
            </a:r>
            <a:r>
              <a:rPr lang="en-US" sz="1600" dirty="0"/>
              <a:t>UN Global </a:t>
            </a:r>
            <a:r>
              <a:rPr lang="en-US" sz="1600" dirty="0" smtClean="0"/>
              <a:t>Compact, which </a:t>
            </a:r>
            <a:r>
              <a:rPr lang="en-US" sz="1600" dirty="0"/>
              <a:t>asks companies to embrace, support, and enact, within their sphere of </a:t>
            </a:r>
            <a:r>
              <a:rPr lang="en-US" sz="1600" dirty="0" smtClean="0"/>
              <a:t>infuence</a:t>
            </a:r>
            <a:r>
              <a:rPr lang="en-US" sz="1600" dirty="0"/>
              <a:t>, a set of core values in the areas of human rights, labor standards, the environment, and </a:t>
            </a:r>
            <a:r>
              <a:rPr lang="en-US" sz="1600" dirty="0" smtClean="0"/>
              <a:t>anti-corruption</a:t>
            </a:r>
            <a:r>
              <a:rPr lang="en-US" sz="1600" dirty="0"/>
              <a:t>.</a:t>
            </a:r>
          </a:p>
        </p:txBody>
      </p:sp>
    </p:spTree>
    <p:extLst>
      <p:ext uri="{BB962C8B-B14F-4D97-AF65-F5344CB8AC3E}">
        <p14:creationId xmlns:p14="http://schemas.microsoft.com/office/powerpoint/2010/main" val="1916862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Exhibit 6-6</a:t>
            </a:r>
            <a:br>
              <a:rPr lang="en-US" sz="2800" dirty="0" smtClean="0"/>
            </a:br>
            <a:r>
              <a:rPr lang="en-US" sz="2800" dirty="0" smtClean="0"/>
              <a:t>The Ten Principles of the UN Global Compact </a:t>
            </a:r>
            <a:r>
              <a:rPr lang="en-US" sz="1800" b="0" dirty="0" smtClean="0"/>
              <a:t>(2 </a:t>
            </a:r>
            <a:r>
              <a:rPr lang="en-US" sz="1800" b="0" dirty="0"/>
              <a:t>of 2)</a:t>
            </a:r>
            <a:endParaRPr lang="en-US" sz="1800" dirty="0"/>
          </a:p>
        </p:txBody>
      </p:sp>
      <p:graphicFrame>
        <p:nvGraphicFramePr>
          <p:cNvPr id="6" name="Table 5" descr="Headers: Principle Number, Principle Text"/>
          <p:cNvGraphicFramePr>
            <a:graphicFrameLocks noGrp="1"/>
          </p:cNvGraphicFramePr>
          <p:nvPr>
            <p:extLst>
              <p:ext uri="{D42A27DB-BD31-4B8C-83A1-F6EECF244321}">
                <p14:modId xmlns:p14="http://schemas.microsoft.com/office/powerpoint/2010/main" val="432419117"/>
              </p:ext>
            </p:extLst>
          </p:nvPr>
        </p:nvGraphicFramePr>
        <p:xfrm>
          <a:off x="304800" y="1283550"/>
          <a:ext cx="8534400" cy="4126651"/>
        </p:xfrm>
        <a:graphic>
          <a:graphicData uri="http://schemas.openxmlformats.org/drawingml/2006/table">
            <a:tbl>
              <a:tblPr firstRow="1" bandRow="1">
                <a:tableStyleId>{3B4B98B0-60AC-42C2-AFA5-B58CD77FA1E5}</a:tableStyleId>
              </a:tblPr>
              <a:tblGrid>
                <a:gridCol w="1905000"/>
                <a:gridCol w="6629400"/>
              </a:tblGrid>
              <a:tr h="465015">
                <a:tc>
                  <a:txBody>
                    <a:bodyPr/>
                    <a:lstStyle/>
                    <a:p>
                      <a:r>
                        <a:rPr lang="en-US" sz="1600" dirty="0" smtClean="0"/>
                        <a:t>Principle </a:t>
                      </a:r>
                      <a:r>
                        <a:rPr lang="en-US" sz="1600" dirty="0" smtClean="0">
                          <a:solidFill>
                            <a:schemeClr val="bg1"/>
                          </a:solidFill>
                        </a:rPr>
                        <a:t>Number</a:t>
                      </a:r>
                      <a:endParaRPr lang="en-US" sz="1600" dirty="0">
                        <a:solidFill>
                          <a:schemeClr val="bg1"/>
                        </a:solidFill>
                      </a:endParaRPr>
                    </a:p>
                  </a:txBody>
                  <a:tcPr/>
                </a:tc>
                <a:tc>
                  <a:txBody>
                    <a:bodyPr/>
                    <a:lstStyle/>
                    <a:p>
                      <a:r>
                        <a:rPr lang="en-US" sz="1600" dirty="0" smtClean="0">
                          <a:solidFill>
                            <a:schemeClr val="bg1"/>
                          </a:solidFill>
                        </a:rPr>
                        <a:t>Principle Text</a:t>
                      </a:r>
                      <a:endParaRPr lang="en-US" sz="1600" dirty="0">
                        <a:solidFill>
                          <a:schemeClr val="bg1"/>
                        </a:solidFill>
                      </a:endParaRPr>
                    </a:p>
                  </a:txBody>
                  <a:tcPr/>
                </a:tc>
              </a:tr>
              <a:tr h="435207">
                <a:tc>
                  <a:txBody>
                    <a:bodyPr/>
                    <a:lstStyle/>
                    <a:p>
                      <a:r>
                        <a:rPr lang="en-US" sz="1600" dirty="0" smtClean="0"/>
                        <a:t>Environment</a:t>
                      </a:r>
                      <a:endParaRPr lang="en-US" sz="1600" dirty="0"/>
                    </a:p>
                  </a:txBody>
                  <a:tcPr/>
                </a:tc>
                <a:tc>
                  <a:txBody>
                    <a:bodyPr/>
                    <a:lstStyle/>
                    <a:p>
                      <a:r>
                        <a:rPr lang="en-US" sz="1600" dirty="0" smtClean="0">
                          <a:solidFill>
                            <a:schemeClr val="accent1">
                              <a:lumMod val="20000"/>
                              <a:lumOff val="80000"/>
                            </a:schemeClr>
                          </a:solidFill>
                        </a:rPr>
                        <a:t>blank</a:t>
                      </a:r>
                      <a:endParaRPr lang="en-US" sz="1600" dirty="0">
                        <a:solidFill>
                          <a:schemeClr val="accent1">
                            <a:lumMod val="20000"/>
                            <a:lumOff val="80000"/>
                          </a:schemeClr>
                        </a:solidFill>
                      </a:endParaRPr>
                    </a:p>
                  </a:txBody>
                  <a:tcPr/>
                </a:tc>
              </a:tr>
              <a:tr h="785170">
                <a:tc>
                  <a:txBody>
                    <a:bodyPr/>
                    <a:lstStyle/>
                    <a:p>
                      <a:r>
                        <a:rPr lang="en-US" sz="1600" dirty="0" smtClean="0"/>
                        <a:t>Principle 7</a:t>
                      </a:r>
                      <a:endParaRPr lang="en-US" sz="1600" dirty="0"/>
                    </a:p>
                  </a:txBody>
                  <a:tcPr/>
                </a:tc>
                <a:tc>
                  <a:txBody>
                    <a:bodyPr/>
                    <a:lstStyle/>
                    <a:p>
                      <a:r>
                        <a:rPr lang="en-US" sz="1600" kern="1200" dirty="0" smtClean="0">
                          <a:solidFill>
                            <a:schemeClr val="tx1"/>
                          </a:solidFill>
                          <a:effectLst/>
                          <a:latin typeface="+mn-lt"/>
                          <a:ea typeface="+mn-ea"/>
                          <a:cs typeface="+mn-cs"/>
                        </a:rPr>
                        <a:t>Business should support a precautionary approach to environmental challenges; </a:t>
                      </a:r>
                      <a:endParaRPr lang="en-US" sz="1600" dirty="0"/>
                    </a:p>
                  </a:txBody>
                  <a:tcPr/>
                </a:tc>
              </a:tr>
              <a:tr h="668684">
                <a:tc>
                  <a:txBody>
                    <a:bodyPr/>
                    <a:lstStyle/>
                    <a:p>
                      <a:r>
                        <a:rPr lang="en-US" sz="1600" dirty="0" smtClean="0"/>
                        <a:t>Principle</a:t>
                      </a:r>
                      <a:r>
                        <a:rPr lang="en-US" sz="1600" baseline="0" dirty="0" smtClean="0"/>
                        <a:t> 8</a:t>
                      </a:r>
                      <a:endParaRPr lang="en-US" sz="1600" dirty="0"/>
                    </a:p>
                  </a:txBody>
                  <a:tcPr/>
                </a:tc>
                <a:tc>
                  <a:txBody>
                    <a:bodyPr/>
                    <a:lstStyle/>
                    <a:p>
                      <a:r>
                        <a:rPr lang="en-US" sz="1600" kern="1200" dirty="0" smtClean="0">
                          <a:solidFill>
                            <a:schemeClr val="tx1"/>
                          </a:solidFill>
                          <a:effectLst/>
                          <a:latin typeface="+mn-lt"/>
                          <a:ea typeface="+mn-ea"/>
                          <a:cs typeface="+mn-cs"/>
                        </a:rPr>
                        <a:t>Undertake initiatives to promote greater environmental responsibility; and </a:t>
                      </a:r>
                      <a:endParaRPr lang="en-US" sz="1600" dirty="0" smtClean="0"/>
                    </a:p>
                  </a:txBody>
                  <a:tcPr/>
                </a:tc>
              </a:tr>
              <a:tr h="668684">
                <a:tc>
                  <a:txBody>
                    <a:bodyPr/>
                    <a:lstStyle/>
                    <a:p>
                      <a:r>
                        <a:rPr lang="en-US" sz="1600" dirty="0" smtClean="0"/>
                        <a:t>Principle 9</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Encourage the development and diffusion of environmentally friendly technologies. </a:t>
                      </a:r>
                      <a:endParaRPr lang="en-US" sz="1600" dirty="0" smtClean="0"/>
                    </a:p>
                  </a:txBody>
                  <a:tcPr/>
                </a:tc>
              </a:tr>
              <a:tr h="435207">
                <a:tc>
                  <a:txBody>
                    <a:bodyPr/>
                    <a:lstStyle/>
                    <a:p>
                      <a:r>
                        <a:rPr lang="en-US" sz="1600" dirty="0" smtClean="0"/>
                        <a:t>Anti-Corruption</a:t>
                      </a:r>
                      <a:endParaRPr lang="en-US" sz="1600" dirty="0"/>
                    </a:p>
                  </a:txBody>
                  <a:tcPr/>
                </a:tc>
                <a:tc>
                  <a:txBody>
                    <a:bodyPr/>
                    <a:lstStyle/>
                    <a:p>
                      <a:r>
                        <a:rPr lang="en-US" sz="1600" dirty="0" smtClean="0">
                          <a:solidFill>
                            <a:schemeClr val="accent1">
                              <a:lumMod val="20000"/>
                              <a:lumOff val="80000"/>
                            </a:schemeClr>
                          </a:solidFill>
                        </a:rPr>
                        <a:t>blank</a:t>
                      </a:r>
                      <a:endParaRPr lang="en-US" sz="1600" dirty="0">
                        <a:solidFill>
                          <a:schemeClr val="accent1">
                            <a:lumMod val="20000"/>
                            <a:lumOff val="80000"/>
                          </a:schemeClr>
                        </a:solidFill>
                      </a:endParaRPr>
                    </a:p>
                  </a:txBody>
                  <a:tcPr/>
                </a:tc>
              </a:tr>
              <a:tr h="668684">
                <a:tc>
                  <a:txBody>
                    <a:bodyPr/>
                    <a:lstStyle/>
                    <a:p>
                      <a:r>
                        <a:rPr lang="en-US" sz="1600" dirty="0" smtClean="0"/>
                        <a:t>Principle 10</a:t>
                      </a:r>
                      <a:endParaRPr lang="en-US" sz="1600" dirty="0"/>
                    </a:p>
                  </a:txBody>
                  <a:tcPr/>
                </a:tc>
                <a:tc>
                  <a:txBody>
                    <a:bodyPr/>
                    <a:lstStyle/>
                    <a:p>
                      <a:r>
                        <a:rPr lang="en-US" sz="1600" kern="1200" dirty="0" smtClean="0">
                          <a:solidFill>
                            <a:schemeClr val="tx1"/>
                          </a:solidFill>
                          <a:effectLst/>
                          <a:latin typeface="+mn-lt"/>
                          <a:ea typeface="+mn-ea"/>
                          <a:cs typeface="+mn-cs"/>
                        </a:rPr>
                        <a:t>Business should work against corruption in all its forms, including extortion and bribery. </a:t>
                      </a:r>
                      <a:endParaRPr lang="en-US" sz="1600" dirty="0"/>
                    </a:p>
                  </a:txBody>
                  <a:tcPr/>
                </a:tc>
              </a:tr>
            </a:tbl>
          </a:graphicData>
        </a:graphic>
      </p:graphicFrame>
      <p:sp>
        <p:nvSpPr>
          <p:cNvPr id="3" name="Text Placeholder 2"/>
          <p:cNvSpPr>
            <a:spLocks noGrp="1"/>
          </p:cNvSpPr>
          <p:nvPr>
            <p:ph type="body" sz="quarter" idx="13"/>
          </p:nvPr>
        </p:nvSpPr>
        <p:spPr/>
        <p:txBody>
          <a:bodyPr/>
          <a:lstStyle/>
          <a:p>
            <a:r>
              <a:rPr lang="en-US" sz="1600" dirty="0" smtClean="0"/>
              <a:t>Exhibit 6-6 shows the </a:t>
            </a:r>
            <a:r>
              <a:rPr lang="en-US" sz="1600" dirty="0"/>
              <a:t>UN Global </a:t>
            </a:r>
            <a:r>
              <a:rPr lang="en-US" sz="1600" dirty="0" smtClean="0"/>
              <a:t>Compact, which </a:t>
            </a:r>
            <a:r>
              <a:rPr lang="en-US" sz="1600" dirty="0"/>
              <a:t>asks companies to embrace, support, and enact, within their sphere of </a:t>
            </a:r>
            <a:r>
              <a:rPr lang="en-US" sz="1600" dirty="0" smtClean="0"/>
              <a:t>infuence</a:t>
            </a:r>
            <a:r>
              <a:rPr lang="en-US" sz="1600" dirty="0"/>
              <a:t>, a set of core values in the areas of human rights, labor standards, the environment, and </a:t>
            </a:r>
            <a:r>
              <a:rPr lang="en-US" sz="1600" dirty="0" smtClean="0"/>
              <a:t>anti-corruption</a:t>
            </a:r>
            <a:r>
              <a:rPr lang="en-US" sz="1600" dirty="0"/>
              <a:t>.</a:t>
            </a:r>
          </a:p>
        </p:txBody>
      </p:sp>
    </p:spTree>
    <p:extLst>
      <p:ext uri="{BB962C8B-B14F-4D97-AF65-F5344CB8AC3E}">
        <p14:creationId xmlns:p14="http://schemas.microsoft.com/office/powerpoint/2010/main" val="154023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Selection</a:t>
            </a:r>
            <a:endParaRPr lang="en-US" dirty="0"/>
          </a:p>
        </p:txBody>
      </p:sp>
      <p:sp>
        <p:nvSpPr>
          <p:cNvPr id="3" name="Content Placeholder 2"/>
          <p:cNvSpPr>
            <a:spLocks noGrp="1"/>
          </p:cNvSpPr>
          <p:nvPr>
            <p:ph idx="1"/>
          </p:nvPr>
        </p:nvSpPr>
        <p:spPr/>
        <p:txBody>
          <a:bodyPr/>
          <a:lstStyle/>
          <a:p>
            <a:r>
              <a:rPr lang="en-US" sz="2800" b="1" dirty="0" smtClean="0"/>
              <a:t>Values-based management</a:t>
            </a:r>
            <a:r>
              <a:rPr lang="en-US" sz="2800" dirty="0" smtClean="0"/>
              <a:t>: </a:t>
            </a:r>
            <a:r>
              <a:rPr lang="en-US" sz="2800" dirty="0"/>
              <a:t>t</a:t>
            </a:r>
            <a:r>
              <a:rPr lang="en-US" sz="2800" dirty="0" smtClean="0"/>
              <a:t>he </a:t>
            </a:r>
            <a:r>
              <a:rPr lang="en-US" sz="2800" dirty="0"/>
              <a:t>organization’s values guide employees in the way they do their </a:t>
            </a:r>
            <a:r>
              <a:rPr lang="en-US" sz="2800" dirty="0" smtClean="0"/>
              <a:t>jobs</a:t>
            </a:r>
            <a:endParaRPr lang="en-US" sz="3200" dirty="0"/>
          </a:p>
        </p:txBody>
      </p:sp>
    </p:spTree>
    <p:extLst>
      <p:ext uri="{BB962C8B-B14F-4D97-AF65-F5344CB8AC3E}">
        <p14:creationId xmlns:p14="http://schemas.microsoft.com/office/powerpoint/2010/main" val="27112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of Ethics and Decision Rules</a:t>
            </a:r>
            <a:endParaRPr lang="en-US" dirty="0"/>
          </a:p>
        </p:txBody>
      </p:sp>
      <p:sp>
        <p:nvSpPr>
          <p:cNvPr id="3" name="Content Placeholder 2"/>
          <p:cNvSpPr>
            <a:spLocks noGrp="1"/>
          </p:cNvSpPr>
          <p:nvPr>
            <p:ph idx="1"/>
          </p:nvPr>
        </p:nvSpPr>
        <p:spPr/>
        <p:txBody>
          <a:bodyPr/>
          <a:lstStyle/>
          <a:p>
            <a:r>
              <a:rPr lang="en-US" sz="2800" b="1" dirty="0" smtClean="0"/>
              <a:t>Code of ethics</a:t>
            </a:r>
            <a:r>
              <a:rPr lang="en-US" sz="2800" dirty="0" smtClean="0"/>
              <a:t>: a </a:t>
            </a:r>
            <a:r>
              <a:rPr lang="en-US" sz="2800" dirty="0"/>
              <a:t>formal statement of an organization’s primary values and the ethical rules it expects its employees to </a:t>
            </a:r>
            <a:r>
              <a:rPr lang="en-US" sz="2800" dirty="0" smtClean="0"/>
              <a:t>follow</a:t>
            </a:r>
            <a:endParaRPr lang="en-US" sz="3200" dirty="0"/>
          </a:p>
        </p:txBody>
      </p:sp>
    </p:spTree>
    <p:extLst>
      <p:ext uri="{BB962C8B-B14F-4D97-AF65-F5344CB8AC3E}">
        <p14:creationId xmlns:p14="http://schemas.microsoft.com/office/powerpoint/2010/main" val="122448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p:txBody>
          <a:bodyPr anchor="t"/>
          <a:lstStyle/>
          <a:p>
            <a:r>
              <a:rPr lang="en-US" dirty="0" smtClean="0"/>
              <a:t>Exhibit 6-7</a:t>
            </a:r>
            <a:br>
              <a:rPr lang="en-US" dirty="0" smtClean="0"/>
            </a:br>
            <a:r>
              <a:rPr lang="en-US" dirty="0" smtClean="0"/>
              <a:t>Codes of Ethics </a:t>
            </a:r>
            <a:r>
              <a:rPr lang="en-US" sz="1800" b="0" dirty="0" smtClean="0"/>
              <a:t>(1 of 3)</a:t>
            </a:r>
            <a:endParaRPr lang="en-US" sz="1800" b="0" dirty="0"/>
          </a:p>
        </p:txBody>
      </p:sp>
      <p:graphicFrame>
        <p:nvGraphicFramePr>
          <p:cNvPr id="6" name="Table 5" descr="Header: Cluster 1. Be a Dependable Organizational Citizen"/>
          <p:cNvGraphicFramePr>
            <a:graphicFrameLocks noGrp="1"/>
          </p:cNvGraphicFramePr>
          <p:nvPr>
            <p:extLst>
              <p:ext uri="{D42A27DB-BD31-4B8C-83A1-F6EECF244321}">
                <p14:modId xmlns:p14="http://schemas.microsoft.com/office/powerpoint/2010/main" val="2096213181"/>
              </p:ext>
            </p:extLst>
          </p:nvPr>
        </p:nvGraphicFramePr>
        <p:xfrm>
          <a:off x="800100" y="1701800"/>
          <a:ext cx="7543800" cy="3708400"/>
        </p:xfrm>
        <a:graphic>
          <a:graphicData uri="http://schemas.openxmlformats.org/drawingml/2006/table">
            <a:tbl>
              <a:tblPr firstRow="1" bandRow="1">
                <a:tableStyleId>{3B4B98B0-60AC-42C2-AFA5-B58CD77FA1E5}</a:tableStyleId>
              </a:tblPr>
              <a:tblGrid>
                <a:gridCol w="7543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Cluster 1. Be a Dependable Organizational Citizen</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1. Comply with safety, health, and security regulations.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 Demonstrate courtesy, respect, honesty, and fairness.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3. Illegal drugs and alcohol at work are prohibited.</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4. Manage personal finances well.</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5. Exhibit good attendance and punctuality.</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6. Follow directives of supervisors.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7. Do not use abusive language.</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8. Dress in business attire.</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9. Firearms at work are prohibited.</a:t>
                      </a:r>
                      <a:endParaRPr lang="en-US" dirty="0" smtClean="0"/>
                    </a:p>
                  </a:txBody>
                  <a:tcPr/>
                </a:tc>
              </a:tr>
            </a:tbl>
          </a:graphicData>
        </a:graphic>
      </p:graphicFrame>
      <p:sp>
        <p:nvSpPr>
          <p:cNvPr id="3" name="Text Placeholder 2"/>
          <p:cNvSpPr>
            <a:spLocks noGrp="1"/>
          </p:cNvSpPr>
          <p:nvPr>
            <p:ph type="body" sz="quarter" idx="13"/>
          </p:nvPr>
        </p:nvSpPr>
        <p:spPr/>
        <p:txBody>
          <a:bodyPr/>
          <a:lstStyle/>
          <a:p>
            <a:r>
              <a:rPr lang="en-US" sz="1600" dirty="0" smtClean="0"/>
              <a:t>Exhibit 6-7 shows the three categories into which the content of codes of ethics falls.</a:t>
            </a:r>
            <a:endParaRPr lang="en-US" sz="1600" dirty="0"/>
          </a:p>
        </p:txBody>
      </p:sp>
    </p:spTree>
    <p:extLst>
      <p:ext uri="{BB962C8B-B14F-4D97-AF65-F5344CB8AC3E}">
        <p14:creationId xmlns:p14="http://schemas.microsoft.com/office/powerpoint/2010/main" val="145756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6-7</a:t>
            </a:r>
            <a:br>
              <a:rPr lang="en-US" dirty="0"/>
            </a:br>
            <a:r>
              <a:rPr lang="en-US" dirty="0"/>
              <a:t>Codes of Ethics</a:t>
            </a:r>
            <a:r>
              <a:rPr lang="en-US" sz="3200" dirty="0"/>
              <a:t> </a:t>
            </a:r>
            <a:r>
              <a:rPr lang="en-US" sz="1800" b="0" dirty="0"/>
              <a:t>(2 of 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03972086"/>
              </p:ext>
            </p:extLst>
          </p:nvPr>
        </p:nvGraphicFramePr>
        <p:xfrm>
          <a:off x="495300" y="1295400"/>
          <a:ext cx="8153400" cy="4719320"/>
        </p:xfrm>
        <a:graphic>
          <a:graphicData uri="http://schemas.openxmlformats.org/drawingml/2006/table">
            <a:tbl>
              <a:tblPr firstRow="1" bandRow="1">
                <a:tableStyleId>{3B4B98B0-60AC-42C2-AFA5-B58CD77FA1E5}</a:tableStyleId>
              </a:tblPr>
              <a:tblGrid>
                <a:gridCol w="8153400"/>
              </a:tblGrid>
              <a:tr h="370840">
                <a:tc>
                  <a:txBody>
                    <a:bodyPr/>
                    <a:lstStyle/>
                    <a:p>
                      <a:r>
                        <a:rPr lang="en-US" sz="1800" b="1" kern="1200" dirty="0" smtClean="0">
                          <a:solidFill>
                            <a:schemeClr val="tx1"/>
                          </a:solidFill>
                          <a:effectLst/>
                          <a:latin typeface="+mn-lt"/>
                          <a:ea typeface="+mn-ea"/>
                          <a:cs typeface="+mn-cs"/>
                        </a:rPr>
                        <a:t>Cluster 2. Do Not Do Anything Unlawful or Improper That Will Harm the Organization</a:t>
                      </a:r>
                      <a:endParaRPr lang="en-US" dirty="0"/>
                    </a:p>
                  </a:txBody>
                  <a:tcPr/>
                </a:tc>
              </a:tr>
              <a:tr h="370840">
                <a:tc>
                  <a:txBody>
                    <a:bodyPr/>
                    <a:lstStyle/>
                    <a:p>
                      <a:r>
                        <a:rPr lang="en-US" sz="1800" kern="1200" dirty="0" smtClean="0">
                          <a:solidFill>
                            <a:schemeClr val="tx1"/>
                          </a:solidFill>
                          <a:effectLst/>
                          <a:latin typeface="+mn-lt"/>
                          <a:ea typeface="+mn-ea"/>
                          <a:cs typeface="+mn-cs"/>
                        </a:rPr>
                        <a:t>1. Conduct business in compliance with all laws.</a:t>
                      </a:r>
                      <a:endParaRPr lang="en-US" dirty="0"/>
                    </a:p>
                  </a:txBody>
                  <a:tcPr/>
                </a:tc>
              </a:tr>
              <a:tr h="370840">
                <a:tc>
                  <a:txBody>
                    <a:bodyPr/>
                    <a:lstStyle/>
                    <a:p>
                      <a:r>
                        <a:rPr lang="en-US" sz="1800" kern="1200" dirty="0" smtClean="0">
                          <a:solidFill>
                            <a:schemeClr val="tx1"/>
                          </a:solidFill>
                          <a:effectLst/>
                          <a:latin typeface="+mn-lt"/>
                          <a:ea typeface="+mn-ea"/>
                          <a:cs typeface="+mn-cs"/>
                        </a:rPr>
                        <a:t>2. Payments for unlawful purposes are prohibited.</a:t>
                      </a:r>
                      <a:endParaRPr lang="en-US" dirty="0"/>
                    </a:p>
                  </a:txBody>
                  <a:tcPr/>
                </a:tc>
              </a:tr>
              <a:tr h="370840">
                <a:tc>
                  <a:txBody>
                    <a:bodyPr/>
                    <a:lstStyle/>
                    <a:p>
                      <a:r>
                        <a:rPr lang="en-US" sz="1800" kern="1200" dirty="0" smtClean="0">
                          <a:solidFill>
                            <a:schemeClr val="tx1"/>
                          </a:solidFill>
                          <a:effectLst/>
                          <a:latin typeface="+mn-lt"/>
                          <a:ea typeface="+mn-ea"/>
                          <a:cs typeface="+mn-cs"/>
                        </a:rPr>
                        <a:t>3. Bribes are prohibited.</a:t>
                      </a:r>
                      <a:endParaRPr lang="en-US" dirty="0"/>
                    </a:p>
                  </a:txBody>
                  <a:tcPr/>
                </a:tc>
              </a:tr>
              <a:tr h="370840">
                <a:tc>
                  <a:txBody>
                    <a:bodyPr/>
                    <a:lstStyle/>
                    <a:p>
                      <a:r>
                        <a:rPr lang="en-US" sz="1800" kern="1200" dirty="0" smtClean="0">
                          <a:solidFill>
                            <a:schemeClr val="tx1"/>
                          </a:solidFill>
                          <a:effectLst/>
                          <a:latin typeface="+mn-lt"/>
                          <a:ea typeface="+mn-ea"/>
                          <a:cs typeface="+mn-cs"/>
                        </a:rPr>
                        <a:t>4. Avoid outside activities that impair duties.</a:t>
                      </a:r>
                      <a:endParaRPr lang="en-US" dirty="0"/>
                    </a:p>
                  </a:txBody>
                  <a:tcPr/>
                </a:tc>
              </a:tr>
              <a:tr h="370840">
                <a:tc>
                  <a:txBody>
                    <a:bodyPr/>
                    <a:lstStyle/>
                    <a:p>
                      <a:r>
                        <a:rPr lang="en-US" sz="1800" kern="1200" dirty="0" smtClean="0">
                          <a:solidFill>
                            <a:schemeClr val="tx1"/>
                          </a:solidFill>
                          <a:effectLst/>
                          <a:latin typeface="+mn-lt"/>
                          <a:ea typeface="+mn-ea"/>
                          <a:cs typeface="+mn-cs"/>
                        </a:rPr>
                        <a:t>5. Maintain confidentiality of records.</a:t>
                      </a:r>
                      <a:endParaRPr lang="en-US" dirty="0"/>
                    </a:p>
                  </a:txBody>
                  <a:tcPr/>
                </a:tc>
              </a:tr>
              <a:tr h="370840">
                <a:tc>
                  <a:txBody>
                    <a:bodyPr/>
                    <a:lstStyle/>
                    <a:p>
                      <a:r>
                        <a:rPr lang="en-US" sz="1800" kern="1200" dirty="0" smtClean="0">
                          <a:solidFill>
                            <a:schemeClr val="tx1"/>
                          </a:solidFill>
                          <a:effectLst/>
                          <a:latin typeface="+mn-lt"/>
                          <a:ea typeface="+mn-ea"/>
                          <a:cs typeface="+mn-cs"/>
                        </a:rPr>
                        <a:t>6. Comply with all antitrust and trade regulations.</a:t>
                      </a:r>
                      <a:endParaRPr lang="en-US" dirty="0"/>
                    </a:p>
                  </a:txBody>
                  <a:tcPr/>
                </a:tc>
              </a:tr>
              <a:tr h="370840">
                <a:tc>
                  <a:txBody>
                    <a:bodyPr/>
                    <a:lstStyle/>
                    <a:p>
                      <a:r>
                        <a:rPr lang="en-US" sz="1800" kern="1200" dirty="0" smtClean="0">
                          <a:solidFill>
                            <a:schemeClr val="tx1"/>
                          </a:solidFill>
                          <a:effectLst/>
                          <a:latin typeface="+mn-lt"/>
                          <a:ea typeface="+mn-ea"/>
                          <a:cs typeface="+mn-cs"/>
                        </a:rPr>
                        <a:t>7. Comply with all accounting rules and controls.</a:t>
                      </a:r>
                      <a:endParaRPr lang="en-US" dirty="0"/>
                    </a:p>
                  </a:txBody>
                  <a:tcPr/>
                </a:tc>
              </a:tr>
              <a:tr h="370840">
                <a:tc>
                  <a:txBody>
                    <a:bodyPr/>
                    <a:lstStyle/>
                    <a:p>
                      <a:r>
                        <a:rPr lang="en-US" sz="1800" kern="1200" dirty="0" smtClean="0">
                          <a:solidFill>
                            <a:schemeClr val="tx1"/>
                          </a:solidFill>
                          <a:effectLst/>
                          <a:latin typeface="+mn-lt"/>
                          <a:ea typeface="+mn-ea"/>
                          <a:cs typeface="+mn-cs"/>
                        </a:rPr>
                        <a:t>8. Do not use company property for personal benefit.</a:t>
                      </a:r>
                      <a:endParaRPr lang="en-US" dirty="0"/>
                    </a:p>
                  </a:txBody>
                  <a:tcPr/>
                </a:tc>
              </a:tr>
              <a:tr h="370840">
                <a:tc>
                  <a:txBody>
                    <a:bodyPr/>
                    <a:lstStyle/>
                    <a:p>
                      <a:r>
                        <a:rPr lang="en-US" sz="1800" kern="1200" dirty="0" smtClean="0">
                          <a:solidFill>
                            <a:schemeClr val="tx1"/>
                          </a:solidFill>
                          <a:effectLst/>
                          <a:latin typeface="+mn-lt"/>
                          <a:ea typeface="+mn-ea"/>
                          <a:cs typeface="+mn-cs"/>
                        </a:rPr>
                        <a:t>9. Employees are personally accountable for company funds.</a:t>
                      </a:r>
                      <a:endParaRPr lang="en-US" dirty="0"/>
                    </a:p>
                  </a:txBody>
                  <a:tcPr/>
                </a:tc>
              </a:tr>
              <a:tr h="370840">
                <a:tc>
                  <a:txBody>
                    <a:bodyPr/>
                    <a:lstStyle/>
                    <a:p>
                      <a:r>
                        <a:rPr lang="en-US" sz="1800" kern="1200" dirty="0" smtClean="0">
                          <a:solidFill>
                            <a:schemeClr val="tx1"/>
                          </a:solidFill>
                          <a:effectLst/>
                          <a:latin typeface="+mn-lt"/>
                          <a:ea typeface="+mn-ea"/>
                          <a:cs typeface="+mn-cs"/>
                        </a:rPr>
                        <a:t>10. Do not propagate false or misleading information.</a:t>
                      </a:r>
                      <a:endParaRPr lang="en-US" dirty="0"/>
                    </a:p>
                  </a:txBody>
                  <a:tcPr/>
                </a:tc>
              </a:tr>
              <a:tr h="370840">
                <a:tc>
                  <a:txBody>
                    <a:bodyPr/>
                    <a:lstStyle/>
                    <a:p>
                      <a:r>
                        <a:rPr lang="en-US" sz="1800" kern="1200" dirty="0" smtClean="0">
                          <a:solidFill>
                            <a:schemeClr val="tx1"/>
                          </a:solidFill>
                          <a:effectLst/>
                          <a:latin typeface="+mn-lt"/>
                          <a:ea typeface="+mn-ea"/>
                          <a:cs typeface="+mn-cs"/>
                        </a:rPr>
                        <a:t>11. Make decisions without regard for personal gain.</a:t>
                      </a:r>
                      <a:endParaRPr lang="en-US" dirty="0"/>
                    </a:p>
                  </a:txBody>
                  <a:tcPr/>
                </a:tc>
              </a:tr>
            </a:tbl>
          </a:graphicData>
        </a:graphic>
      </p:graphicFrame>
      <p:sp>
        <p:nvSpPr>
          <p:cNvPr id="3" name="Text Placeholder 2"/>
          <p:cNvSpPr>
            <a:spLocks noGrp="1"/>
          </p:cNvSpPr>
          <p:nvPr>
            <p:ph type="body" sz="quarter" idx="13"/>
          </p:nvPr>
        </p:nvSpPr>
        <p:spPr>
          <a:xfrm>
            <a:off x="457200" y="6019800"/>
            <a:ext cx="8229600" cy="265216"/>
          </a:xfrm>
        </p:spPr>
        <p:txBody>
          <a:bodyPr/>
          <a:lstStyle/>
          <a:p>
            <a:r>
              <a:rPr lang="en-US" sz="1600" dirty="0"/>
              <a:t>Exhibit 6-7 shows the three categories into which the content of codes of ethics falls.</a:t>
            </a:r>
          </a:p>
        </p:txBody>
      </p:sp>
    </p:spTree>
    <p:extLst>
      <p:ext uri="{BB962C8B-B14F-4D97-AF65-F5344CB8AC3E}">
        <p14:creationId xmlns:p14="http://schemas.microsoft.com/office/powerpoint/2010/main" val="215344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p:txBody>
          <a:bodyPr anchor="t"/>
          <a:lstStyle/>
          <a:p>
            <a:r>
              <a:rPr lang="en-US" dirty="0" smtClean="0"/>
              <a:t>Exhibit 6-7</a:t>
            </a:r>
            <a:br>
              <a:rPr lang="en-US" dirty="0" smtClean="0"/>
            </a:br>
            <a:r>
              <a:rPr lang="en-US" dirty="0" smtClean="0"/>
              <a:t>Codes of Ethics</a:t>
            </a:r>
            <a:r>
              <a:rPr lang="en-US" sz="3200" dirty="0" smtClean="0"/>
              <a:t> </a:t>
            </a:r>
            <a:r>
              <a:rPr lang="en-US" sz="1800" b="0" dirty="0" smtClean="0"/>
              <a:t>(3 of 3)</a:t>
            </a:r>
            <a:endParaRPr lang="en-US" sz="1800" b="0" dirty="0"/>
          </a:p>
        </p:txBody>
      </p:sp>
      <p:graphicFrame>
        <p:nvGraphicFramePr>
          <p:cNvPr id="6" name="Table 5" descr="Header: Cluster 1. Be Good to Customers"/>
          <p:cNvGraphicFramePr>
            <a:graphicFrameLocks noGrp="1"/>
          </p:cNvGraphicFramePr>
          <p:nvPr>
            <p:extLst>
              <p:ext uri="{D42A27DB-BD31-4B8C-83A1-F6EECF244321}">
                <p14:modId xmlns:p14="http://schemas.microsoft.com/office/powerpoint/2010/main" val="3792754267"/>
              </p:ext>
            </p:extLst>
          </p:nvPr>
        </p:nvGraphicFramePr>
        <p:xfrm>
          <a:off x="1028700" y="2098040"/>
          <a:ext cx="7086600" cy="1483360"/>
        </p:xfrm>
        <a:graphic>
          <a:graphicData uri="http://schemas.openxmlformats.org/drawingml/2006/table">
            <a:tbl>
              <a:tblPr firstRow="1" bandRow="1">
                <a:tableStyleId>{3B4B98B0-60AC-42C2-AFA5-B58CD77FA1E5}</a:tableStyleId>
              </a:tblPr>
              <a:tblGrid>
                <a:gridCol w="7086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Cluster 3. Be Good to Customers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1. Convey true claims in product advertisements.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 Perform assigned duties to the best of your ability.</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3. Provide products and services of the highest quality.</a:t>
                      </a:r>
                      <a:endParaRPr lang="en-US" dirty="0" smtClean="0"/>
                    </a:p>
                  </a:txBody>
                  <a:tcPr/>
                </a:tc>
              </a:tr>
            </a:tbl>
          </a:graphicData>
        </a:graphic>
      </p:graphicFrame>
      <p:sp>
        <p:nvSpPr>
          <p:cNvPr id="3" name="Text Placeholder 2"/>
          <p:cNvSpPr>
            <a:spLocks noGrp="1"/>
          </p:cNvSpPr>
          <p:nvPr>
            <p:ph type="body" sz="quarter" idx="13"/>
          </p:nvPr>
        </p:nvSpPr>
        <p:spPr/>
        <p:txBody>
          <a:bodyPr/>
          <a:lstStyle/>
          <a:p>
            <a:r>
              <a:rPr lang="en-US" sz="1600" dirty="0" smtClean="0"/>
              <a:t>Exhibit 6-7 shows the three categories into which the content of codes of ethics falls.</a:t>
            </a:r>
            <a:endParaRPr lang="en-US" sz="1600" dirty="0"/>
          </a:p>
        </p:txBody>
      </p:sp>
    </p:spTree>
    <p:extLst>
      <p:ext uri="{BB962C8B-B14F-4D97-AF65-F5344CB8AC3E}">
        <p14:creationId xmlns:p14="http://schemas.microsoft.com/office/powerpoint/2010/main" val="1650419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Codes of Ethics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400" dirty="0"/>
              <a:t>Organizational leaders should model appropriate behavior and reward those who act ethically</a:t>
            </a:r>
            <a:r>
              <a:rPr lang="en-US" sz="2400" dirty="0" smtClean="0"/>
              <a:t>.</a:t>
            </a:r>
            <a:endParaRPr lang="en-US" sz="2400" dirty="0"/>
          </a:p>
          <a:p>
            <a:r>
              <a:rPr lang="en-US" sz="2400" dirty="0" smtClean="0"/>
              <a:t>Managers </a:t>
            </a:r>
            <a:r>
              <a:rPr lang="en-US" sz="2400" dirty="0"/>
              <a:t>should </a:t>
            </a:r>
            <a:r>
              <a:rPr lang="en-US" sz="2400" dirty="0" smtClean="0"/>
              <a:t>reaffirm </a:t>
            </a:r>
            <a:r>
              <a:rPr lang="en-US" sz="2400" dirty="0"/>
              <a:t>the importance of the ethics code and </a:t>
            </a:r>
            <a:r>
              <a:rPr lang="en-US" sz="2400" dirty="0" smtClean="0"/>
              <a:t>discipline </a:t>
            </a:r>
            <a:r>
              <a:rPr lang="en-US" sz="2400" dirty="0"/>
              <a:t>those who break </a:t>
            </a:r>
            <a:r>
              <a:rPr lang="en-US" sz="2400" dirty="0" smtClean="0"/>
              <a:t>it</a:t>
            </a:r>
          </a:p>
          <a:p>
            <a:r>
              <a:rPr lang="en-US" sz="2400" dirty="0" smtClean="0"/>
              <a:t>Stakeholders should </a:t>
            </a:r>
            <a:r>
              <a:rPr lang="en-US" sz="2400" dirty="0"/>
              <a:t>be considered as an ethics code is developed or </a:t>
            </a:r>
            <a:r>
              <a:rPr lang="en-US" sz="2400" dirty="0" smtClean="0"/>
              <a:t>improved</a:t>
            </a:r>
            <a:endParaRPr lang="en-US" sz="2400" dirty="0"/>
          </a:p>
          <a:p>
            <a:r>
              <a:rPr lang="en-US" sz="2400" dirty="0"/>
              <a:t>Managers should communicate and reinforce the ethics code </a:t>
            </a:r>
            <a:r>
              <a:rPr lang="en-US" sz="2400" dirty="0" smtClean="0"/>
              <a:t>regularly</a:t>
            </a:r>
            <a:endParaRPr lang="en-US" sz="2400" dirty="0"/>
          </a:p>
          <a:p>
            <a:r>
              <a:rPr lang="en-US" sz="2400" dirty="0"/>
              <a:t>Managers should use the five-step process </a:t>
            </a:r>
            <a:r>
              <a:rPr lang="en-US" sz="2400" dirty="0" smtClean="0"/>
              <a:t>to </a:t>
            </a:r>
            <a:r>
              <a:rPr lang="en-US" sz="2400" dirty="0"/>
              <a:t>guide employees </a:t>
            </a:r>
            <a:r>
              <a:rPr lang="en-US" sz="2400" dirty="0" smtClean="0"/>
              <a:t>when </a:t>
            </a:r>
            <a:r>
              <a:rPr lang="en-US" sz="2400" dirty="0"/>
              <a:t>faced with ethical </a:t>
            </a:r>
            <a:r>
              <a:rPr lang="en-US" sz="2400" dirty="0" smtClean="0"/>
              <a:t>dilemmas</a:t>
            </a:r>
            <a:endParaRPr lang="en-US" sz="2400" dirty="0"/>
          </a:p>
        </p:txBody>
      </p:sp>
    </p:spTree>
    <p:extLst>
      <p:ext uri="{BB962C8B-B14F-4D97-AF65-F5344CB8AC3E}">
        <p14:creationId xmlns:p14="http://schemas.microsoft.com/office/powerpoint/2010/main" val="66696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p:txBody>
          <a:bodyPr/>
          <a:lstStyle/>
          <a:p>
            <a:r>
              <a:rPr lang="en-US" sz="3200" dirty="0" smtClean="0"/>
              <a:t>Exhibit </a:t>
            </a:r>
            <a:r>
              <a:rPr lang="en-US" sz="3200" dirty="0"/>
              <a:t>6-8</a:t>
            </a:r>
            <a:br>
              <a:rPr lang="en-US" sz="3200" dirty="0"/>
            </a:br>
            <a:r>
              <a:rPr lang="en-US" sz="3200" dirty="0"/>
              <a:t>A Process for Addressing Ethical Dilemmas</a:t>
            </a:r>
          </a:p>
        </p:txBody>
      </p:sp>
      <p:graphicFrame>
        <p:nvGraphicFramePr>
          <p:cNvPr id="6" name="Table 5" descr="Header: A Process for Addressing Ethical Dilemmas"/>
          <p:cNvGraphicFramePr>
            <a:graphicFrameLocks noGrp="1"/>
          </p:cNvGraphicFramePr>
          <p:nvPr>
            <p:extLst>
              <p:ext uri="{D42A27DB-BD31-4B8C-83A1-F6EECF244321}">
                <p14:modId xmlns:p14="http://schemas.microsoft.com/office/powerpoint/2010/main" val="1534795470"/>
              </p:ext>
            </p:extLst>
          </p:nvPr>
        </p:nvGraphicFramePr>
        <p:xfrm>
          <a:off x="647700" y="2098040"/>
          <a:ext cx="7848600" cy="2494280"/>
        </p:xfrm>
        <a:graphic>
          <a:graphicData uri="http://schemas.openxmlformats.org/drawingml/2006/table">
            <a:tbl>
              <a:tblPr firstRow="1" bandRow="1">
                <a:tableStyleId>{3B4B98B0-60AC-42C2-AFA5-B58CD77FA1E5}</a:tableStyleId>
              </a:tblPr>
              <a:tblGrid>
                <a:gridCol w="7848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 Process for Addressing Ethical Dilemmas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Step 1: What is the </a:t>
                      </a:r>
                      <a:r>
                        <a:rPr lang="en-US" sz="1800" b="1" kern="1200" dirty="0" smtClean="0">
                          <a:solidFill>
                            <a:schemeClr val="tx1"/>
                          </a:solidFill>
                          <a:effectLst/>
                          <a:latin typeface="+mn-lt"/>
                          <a:ea typeface="+mn-ea"/>
                          <a:cs typeface="+mn-cs"/>
                        </a:rPr>
                        <a:t>ethical dilemma</a:t>
                      </a:r>
                      <a:r>
                        <a:rPr lang="en-US" sz="1800" kern="1200" dirty="0" smtClean="0">
                          <a:solidFill>
                            <a:schemeClr val="tx1"/>
                          </a:solidFill>
                          <a:effectLst/>
                          <a:latin typeface="+mn-lt"/>
                          <a:ea typeface="+mn-ea"/>
                          <a:cs typeface="+mn-cs"/>
                        </a:rPr>
                        <a:t>?</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Step 2:</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Who are the </a:t>
                      </a:r>
                      <a:r>
                        <a:rPr lang="en-US" sz="1800" b="1" kern="1200" dirty="0" smtClean="0">
                          <a:solidFill>
                            <a:schemeClr val="tx1"/>
                          </a:solidFill>
                          <a:effectLst/>
                          <a:latin typeface="+mn-lt"/>
                          <a:ea typeface="+mn-ea"/>
                          <a:cs typeface="+mn-cs"/>
                        </a:rPr>
                        <a:t>affected stakeholders</a:t>
                      </a:r>
                      <a:r>
                        <a:rPr lang="en-US" sz="1800" kern="1200" dirty="0" smtClean="0">
                          <a:solidFill>
                            <a:schemeClr val="tx1"/>
                          </a:solidFill>
                          <a:effectLst/>
                          <a:latin typeface="+mn-lt"/>
                          <a:ea typeface="+mn-ea"/>
                          <a:cs typeface="+mn-cs"/>
                        </a:rPr>
                        <a:t>?</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3: </a:t>
                      </a:r>
                      <a:r>
                        <a:rPr lang="en-US" sz="1800" kern="1200" dirty="0" smtClean="0">
                          <a:solidFill>
                            <a:schemeClr val="tx1"/>
                          </a:solidFill>
                          <a:effectLst/>
                          <a:latin typeface="+mn-lt"/>
                          <a:ea typeface="+mn-ea"/>
                          <a:cs typeface="+mn-cs"/>
                        </a:rPr>
                        <a:t>Which </a:t>
                      </a:r>
                      <a:r>
                        <a:rPr lang="en-US" sz="1800" b="1" kern="1200" dirty="0" smtClean="0">
                          <a:solidFill>
                            <a:schemeClr val="tx1"/>
                          </a:solidFill>
                          <a:effectLst/>
                          <a:latin typeface="+mn-lt"/>
                          <a:ea typeface="+mn-ea"/>
                          <a:cs typeface="+mn-cs"/>
                        </a:rPr>
                        <a:t>personal, organizational, </a:t>
                      </a:r>
                      <a:r>
                        <a:rPr lang="en-US" sz="1800" kern="1200" dirty="0" smtClean="0">
                          <a:solidFill>
                            <a:schemeClr val="tx1"/>
                          </a:solidFill>
                          <a:effectLst/>
                          <a:latin typeface="+mn-lt"/>
                          <a:ea typeface="+mn-ea"/>
                          <a:cs typeface="+mn-cs"/>
                        </a:rPr>
                        <a:t>and </a:t>
                      </a:r>
                      <a:r>
                        <a:rPr lang="en-US" sz="1800" b="1" kern="1200" dirty="0" smtClean="0">
                          <a:solidFill>
                            <a:schemeClr val="tx1"/>
                          </a:solidFill>
                          <a:effectLst/>
                          <a:latin typeface="+mn-lt"/>
                          <a:ea typeface="+mn-ea"/>
                          <a:cs typeface="+mn-cs"/>
                        </a:rPr>
                        <a:t>external factors </a:t>
                      </a:r>
                      <a:r>
                        <a:rPr lang="en-US" sz="1800" kern="1200" dirty="0" smtClean="0">
                          <a:solidFill>
                            <a:schemeClr val="tx1"/>
                          </a:solidFill>
                          <a:effectLst/>
                          <a:latin typeface="+mn-lt"/>
                          <a:ea typeface="+mn-ea"/>
                          <a:cs typeface="+mn-cs"/>
                        </a:rPr>
                        <a:t>are important in this decision? </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Step 4: What are possible </a:t>
                      </a:r>
                      <a:r>
                        <a:rPr lang="en-US" sz="1800" b="1" kern="1200" dirty="0" smtClean="0">
                          <a:solidFill>
                            <a:schemeClr val="tx1"/>
                          </a:solidFill>
                          <a:effectLst/>
                          <a:latin typeface="+mn-lt"/>
                          <a:ea typeface="+mn-ea"/>
                          <a:cs typeface="+mn-cs"/>
                        </a:rPr>
                        <a:t>alternatives</a:t>
                      </a:r>
                      <a:r>
                        <a:rPr lang="en-US" sz="1800" kern="1200" dirty="0" smtClean="0">
                          <a:solidFill>
                            <a:schemeClr val="tx1"/>
                          </a:solidFill>
                          <a:effectLst/>
                          <a:latin typeface="+mn-lt"/>
                          <a:ea typeface="+mn-ea"/>
                          <a:cs typeface="+mn-cs"/>
                        </a:rPr>
                        <a:t>?</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5: </a:t>
                      </a:r>
                      <a:r>
                        <a:rPr lang="en-US" sz="1800" kern="1200" dirty="0" smtClean="0">
                          <a:solidFill>
                            <a:schemeClr val="tx1"/>
                          </a:solidFill>
                          <a:effectLst/>
                          <a:latin typeface="+mn-lt"/>
                          <a:ea typeface="+mn-ea"/>
                          <a:cs typeface="+mn-cs"/>
                        </a:rPr>
                        <a:t>What is my </a:t>
                      </a:r>
                      <a:r>
                        <a:rPr lang="en-US" sz="1800" b="1" kern="1200" dirty="0" smtClean="0">
                          <a:solidFill>
                            <a:schemeClr val="tx1"/>
                          </a:solidFill>
                          <a:effectLst/>
                          <a:latin typeface="+mn-lt"/>
                          <a:ea typeface="+mn-ea"/>
                          <a:cs typeface="+mn-cs"/>
                        </a:rPr>
                        <a:t>decision </a:t>
                      </a:r>
                      <a:r>
                        <a:rPr lang="en-US" sz="1800" kern="1200" dirty="0" smtClean="0">
                          <a:solidFill>
                            <a:schemeClr val="tx1"/>
                          </a:solidFill>
                          <a:effectLst/>
                          <a:latin typeface="+mn-lt"/>
                          <a:ea typeface="+mn-ea"/>
                          <a:cs typeface="+mn-cs"/>
                        </a:rPr>
                        <a:t>and how will I act on it?</a:t>
                      </a:r>
                      <a:endParaRPr lang="en-US" dirty="0" smtClean="0"/>
                    </a:p>
                  </a:txBody>
                  <a:tcPr/>
                </a:tc>
              </a:tr>
            </a:tbl>
          </a:graphicData>
        </a:graphic>
      </p:graphicFrame>
      <p:sp>
        <p:nvSpPr>
          <p:cNvPr id="3" name="Text Placeholder 2"/>
          <p:cNvSpPr>
            <a:spLocks noGrp="1"/>
          </p:cNvSpPr>
          <p:nvPr>
            <p:ph type="body" sz="quarter" idx="13"/>
          </p:nvPr>
        </p:nvSpPr>
        <p:spPr/>
        <p:txBody>
          <a:bodyPr/>
          <a:lstStyle/>
          <a:p>
            <a:r>
              <a:rPr lang="en-US" sz="1600" dirty="0" smtClean="0"/>
              <a:t>Exhibit 6-8 shows the five-step process to guide employees when faced with ethical dilemmas.</a:t>
            </a:r>
            <a:endParaRPr lang="en-US" sz="1600" dirty="0"/>
          </a:p>
        </p:txBody>
      </p:sp>
    </p:spTree>
    <p:extLst>
      <p:ext uri="{BB962C8B-B14F-4D97-AF65-F5344CB8AC3E}">
        <p14:creationId xmlns:p14="http://schemas.microsoft.com/office/powerpoint/2010/main" val="1859148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at the Top</a:t>
            </a:r>
            <a:endParaRPr lang="en-US" dirty="0"/>
          </a:p>
        </p:txBody>
      </p:sp>
      <p:sp>
        <p:nvSpPr>
          <p:cNvPr id="3" name="Content Placeholder 2"/>
          <p:cNvSpPr>
            <a:spLocks noGrp="1"/>
          </p:cNvSpPr>
          <p:nvPr>
            <p:ph idx="1"/>
          </p:nvPr>
        </p:nvSpPr>
        <p:spPr/>
        <p:txBody>
          <a:bodyPr/>
          <a:lstStyle/>
          <a:p>
            <a:r>
              <a:rPr lang="en-US" sz="2800" dirty="0"/>
              <a:t>Doing business ethically requires a commitment from managers at all levels, but </a:t>
            </a:r>
            <a:r>
              <a:rPr lang="en-US" sz="2800" dirty="0" smtClean="0"/>
              <a:t>especially </a:t>
            </a:r>
            <a:r>
              <a:rPr lang="en-US" sz="2800" dirty="0"/>
              <a:t>the top </a:t>
            </a:r>
            <a:r>
              <a:rPr lang="en-US" sz="2800" dirty="0" smtClean="0"/>
              <a:t>level because:</a:t>
            </a:r>
          </a:p>
          <a:p>
            <a:pPr lvl="1"/>
            <a:r>
              <a:rPr lang="en-US" sz="2800" dirty="0" smtClean="0"/>
              <a:t>they uphold the shared values and set the cultural tone</a:t>
            </a:r>
          </a:p>
          <a:p>
            <a:pPr lvl="1"/>
            <a:r>
              <a:rPr lang="en-US" sz="2800" dirty="0"/>
              <a:t>t</a:t>
            </a:r>
            <a:r>
              <a:rPr lang="en-US" sz="2800" dirty="0" smtClean="0"/>
              <a:t>hey’re role models in both words and actions</a:t>
            </a:r>
            <a:endParaRPr lang="en-US" sz="2400" dirty="0"/>
          </a:p>
        </p:txBody>
      </p:sp>
    </p:spTree>
    <p:extLst>
      <p:ext uri="{BB962C8B-B14F-4D97-AF65-F5344CB8AC3E}">
        <p14:creationId xmlns:p14="http://schemas.microsoft.com/office/powerpoint/2010/main" val="119045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Obligations to Responsiveness to Responsibility</a:t>
            </a:r>
            <a:endParaRPr lang="en-US" dirty="0"/>
          </a:p>
        </p:txBody>
      </p:sp>
      <p:sp>
        <p:nvSpPr>
          <p:cNvPr id="3" name="Content Placeholder 2"/>
          <p:cNvSpPr>
            <a:spLocks noGrp="1"/>
          </p:cNvSpPr>
          <p:nvPr>
            <p:ph idx="1"/>
          </p:nvPr>
        </p:nvSpPr>
        <p:spPr/>
        <p:txBody>
          <a:bodyPr/>
          <a:lstStyle/>
          <a:p>
            <a:r>
              <a:rPr lang="en-US" sz="2800" b="1" dirty="0" smtClean="0"/>
              <a:t>Social obligation</a:t>
            </a:r>
            <a:r>
              <a:rPr lang="en-US" sz="2800" dirty="0" smtClean="0"/>
              <a:t>: when </a:t>
            </a:r>
            <a:r>
              <a:rPr lang="en-US" sz="2800" dirty="0"/>
              <a:t>a </a:t>
            </a:r>
            <a:r>
              <a:rPr lang="en-US" sz="2800" dirty="0" smtClean="0"/>
              <a:t>firm </a:t>
            </a:r>
            <a:r>
              <a:rPr lang="en-US" sz="2800" dirty="0"/>
              <a:t>engages in social actions because of its obligation to meet certain economic and legal </a:t>
            </a:r>
            <a:r>
              <a:rPr lang="en-US" sz="2800" dirty="0" smtClean="0"/>
              <a:t>responsibilities</a:t>
            </a:r>
            <a:endParaRPr lang="en-US" sz="2800" dirty="0"/>
          </a:p>
          <a:p>
            <a:r>
              <a:rPr lang="en-US" sz="2800" b="1" dirty="0" smtClean="0"/>
              <a:t>Classical view</a:t>
            </a:r>
            <a:r>
              <a:rPr lang="en-US" sz="2800" dirty="0" smtClean="0"/>
              <a:t>: the </a:t>
            </a:r>
            <a:r>
              <a:rPr lang="en-US" sz="2800" dirty="0"/>
              <a:t>view that management’s only social responsibility is to maximize </a:t>
            </a:r>
            <a:r>
              <a:rPr lang="en-US" sz="2800" dirty="0" smtClean="0"/>
              <a:t>profits</a:t>
            </a:r>
          </a:p>
        </p:txBody>
      </p:sp>
    </p:spTree>
    <p:extLst>
      <p:ext uri="{BB962C8B-B14F-4D97-AF65-F5344CB8AC3E}">
        <p14:creationId xmlns:p14="http://schemas.microsoft.com/office/powerpoint/2010/main" val="81144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Goals and Performance Appraisal</a:t>
            </a:r>
            <a:endParaRPr lang="en-US" dirty="0"/>
          </a:p>
        </p:txBody>
      </p:sp>
      <p:sp>
        <p:nvSpPr>
          <p:cNvPr id="3" name="Content Placeholder 2"/>
          <p:cNvSpPr>
            <a:spLocks noGrp="1"/>
          </p:cNvSpPr>
          <p:nvPr>
            <p:ph idx="1"/>
          </p:nvPr>
        </p:nvSpPr>
        <p:spPr/>
        <p:txBody>
          <a:bodyPr/>
          <a:lstStyle/>
          <a:p>
            <a:r>
              <a:rPr lang="en-US" sz="2800" dirty="0"/>
              <a:t>Under the stress of unrealistic goals, otherwise ethical employees may feel they have no choice but to do whatever is necessary to meet those goals.</a:t>
            </a:r>
          </a:p>
        </p:txBody>
      </p:sp>
    </p:spTree>
    <p:extLst>
      <p:ext uri="{BB962C8B-B14F-4D97-AF65-F5344CB8AC3E}">
        <p14:creationId xmlns:p14="http://schemas.microsoft.com/office/powerpoint/2010/main" val="435140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Training</a:t>
            </a:r>
            <a:endParaRPr lang="en-US" dirty="0"/>
          </a:p>
        </p:txBody>
      </p:sp>
      <p:sp>
        <p:nvSpPr>
          <p:cNvPr id="3" name="Content Placeholder 2"/>
          <p:cNvSpPr>
            <a:spLocks noGrp="1"/>
          </p:cNvSpPr>
          <p:nvPr>
            <p:ph idx="1"/>
          </p:nvPr>
        </p:nvSpPr>
        <p:spPr/>
        <p:txBody>
          <a:bodyPr/>
          <a:lstStyle/>
          <a:p>
            <a:r>
              <a:rPr lang="en-US" sz="2800" dirty="0"/>
              <a:t>More organizations are setting up seminars, workshops, and similar ethics training programs to encourage ethical behavior</a:t>
            </a:r>
            <a:r>
              <a:rPr lang="en-US" sz="2800" dirty="0" smtClean="0"/>
              <a:t>.</a:t>
            </a:r>
            <a:endParaRPr lang="en-US" sz="2400" dirty="0"/>
          </a:p>
        </p:txBody>
      </p:sp>
    </p:spTree>
    <p:extLst>
      <p:ext uri="{BB962C8B-B14F-4D97-AF65-F5344CB8AC3E}">
        <p14:creationId xmlns:p14="http://schemas.microsoft.com/office/powerpoint/2010/main" val="1798319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Social Audits</a:t>
            </a:r>
            <a:endParaRPr lang="en-US" dirty="0"/>
          </a:p>
        </p:txBody>
      </p:sp>
      <p:sp>
        <p:nvSpPr>
          <p:cNvPr id="3" name="Content Placeholder 2"/>
          <p:cNvSpPr>
            <a:spLocks noGrp="1"/>
          </p:cNvSpPr>
          <p:nvPr>
            <p:ph idx="1"/>
          </p:nvPr>
        </p:nvSpPr>
        <p:spPr/>
        <p:txBody>
          <a:bodyPr/>
          <a:lstStyle/>
          <a:p>
            <a:r>
              <a:rPr lang="en-US" sz="2800" b="1" dirty="0">
                <a:cs typeface="Arial"/>
              </a:rPr>
              <a:t>Independent </a:t>
            </a:r>
            <a:r>
              <a:rPr lang="en-US" sz="2800" b="1" dirty="0" smtClean="0">
                <a:cs typeface="Arial"/>
              </a:rPr>
              <a:t>social audits</a:t>
            </a:r>
            <a:r>
              <a:rPr lang="en-US" sz="2800" dirty="0" smtClean="0">
                <a:cs typeface="Arial"/>
              </a:rPr>
              <a:t>: </a:t>
            </a:r>
            <a:r>
              <a:rPr lang="en-US" sz="2800" dirty="0">
                <a:cs typeface="Arial"/>
              </a:rPr>
              <a:t>evaluate decisions and management practices in terms of the organization’s code of </a:t>
            </a:r>
            <a:r>
              <a:rPr lang="en-US" sz="2800" dirty="0" smtClean="0">
                <a:cs typeface="Arial"/>
              </a:rPr>
              <a:t>ethics</a:t>
            </a:r>
            <a:endParaRPr lang="en-US" sz="2400" dirty="0"/>
          </a:p>
        </p:txBody>
      </p:sp>
    </p:spTree>
    <p:extLst>
      <p:ext uri="{BB962C8B-B14F-4D97-AF65-F5344CB8AC3E}">
        <p14:creationId xmlns:p14="http://schemas.microsoft.com/office/powerpoint/2010/main" val="2098270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Ethical Lapses and Social Responsibility</a:t>
            </a:r>
            <a:endParaRPr lang="en-US" dirty="0"/>
          </a:p>
        </p:txBody>
      </p:sp>
      <p:sp>
        <p:nvSpPr>
          <p:cNvPr id="3" name="Content Placeholder 2"/>
          <p:cNvSpPr>
            <a:spLocks noGrp="1"/>
          </p:cNvSpPr>
          <p:nvPr>
            <p:ph idx="1"/>
          </p:nvPr>
        </p:nvSpPr>
        <p:spPr/>
        <p:txBody>
          <a:bodyPr/>
          <a:lstStyle/>
          <a:p>
            <a:r>
              <a:rPr lang="en-US" sz="2800" dirty="0"/>
              <a:t>One survey reported that among 5,000 employees: 45 percent admitted falling asleep at work and 22 percent said they spread a rumor about a coworker</a:t>
            </a:r>
            <a:endParaRPr lang="en-US" sz="2400" dirty="0"/>
          </a:p>
        </p:txBody>
      </p:sp>
    </p:spTree>
    <p:extLst>
      <p:ext uri="{BB962C8B-B14F-4D97-AF65-F5344CB8AC3E}">
        <p14:creationId xmlns:p14="http://schemas.microsoft.com/office/powerpoint/2010/main" val="20535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Leadership</a:t>
            </a:r>
            <a:endParaRPr lang="en-US" dirty="0"/>
          </a:p>
        </p:txBody>
      </p:sp>
      <p:sp>
        <p:nvSpPr>
          <p:cNvPr id="3" name="Content Placeholder 2"/>
          <p:cNvSpPr>
            <a:spLocks noGrp="1"/>
          </p:cNvSpPr>
          <p:nvPr>
            <p:ph idx="1"/>
          </p:nvPr>
        </p:nvSpPr>
        <p:spPr/>
        <p:txBody>
          <a:bodyPr/>
          <a:lstStyle/>
          <a:p>
            <a:r>
              <a:rPr lang="en-US" sz="2800" dirty="0" smtClean="0"/>
              <a:t>What </a:t>
            </a:r>
            <a:r>
              <a:rPr lang="en-US" sz="2800" dirty="0"/>
              <a:t>managers </a:t>
            </a:r>
            <a:r>
              <a:rPr lang="en-US" sz="2800" b="1" dirty="0"/>
              <a:t>do</a:t>
            </a:r>
            <a:r>
              <a:rPr lang="en-US" sz="2800" i="1" dirty="0"/>
              <a:t> </a:t>
            </a:r>
            <a:r>
              <a:rPr lang="en-US" sz="2800" dirty="0"/>
              <a:t>has a strong </a:t>
            </a:r>
            <a:r>
              <a:rPr lang="en-US" sz="2800" dirty="0" smtClean="0"/>
              <a:t>influence </a:t>
            </a:r>
            <a:r>
              <a:rPr lang="en-US" sz="2800" dirty="0"/>
              <a:t>on employees’ decisions whether to behave ethically</a:t>
            </a:r>
            <a:r>
              <a:rPr lang="en-US" sz="2800" dirty="0" smtClean="0"/>
              <a:t>.</a:t>
            </a:r>
            <a:endParaRPr lang="en-US" sz="2800" dirty="0"/>
          </a:p>
        </p:txBody>
      </p:sp>
    </p:spTree>
    <p:extLst>
      <p:ext uri="{BB962C8B-B14F-4D97-AF65-F5344CB8AC3E}">
        <p14:creationId xmlns:p14="http://schemas.microsoft.com/office/powerpoint/2010/main" val="1315385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Title 1" descr="Header: Cluster 1. Be a Dependable Organizational Citizen"/>
          <p:cNvSpPr>
            <a:spLocks noGrp="1"/>
          </p:cNvSpPr>
          <p:nvPr>
            <p:ph type="title"/>
          </p:nvPr>
        </p:nvSpPr>
        <p:spPr/>
        <p:txBody>
          <a:bodyPr/>
          <a:lstStyle/>
          <a:p>
            <a:r>
              <a:rPr lang="en-US" sz="3200" dirty="0" smtClean="0"/>
              <a:t>Exhibit 6-9</a:t>
            </a:r>
            <a:br>
              <a:rPr lang="en-US" sz="3200" dirty="0" smtClean="0"/>
            </a:br>
            <a:r>
              <a:rPr lang="en-US" sz="3200" dirty="0" smtClean="0"/>
              <a:t>Being an Ethical Leader</a:t>
            </a:r>
            <a:endParaRPr lang="en-US" sz="3200" dirty="0"/>
          </a:p>
        </p:txBody>
      </p:sp>
      <p:graphicFrame>
        <p:nvGraphicFramePr>
          <p:cNvPr id="6" name="Table 5" descr="Header: Being an Ethical Leader"/>
          <p:cNvGraphicFramePr>
            <a:graphicFrameLocks noGrp="1"/>
          </p:cNvGraphicFramePr>
          <p:nvPr>
            <p:extLst>
              <p:ext uri="{D42A27DB-BD31-4B8C-83A1-F6EECF244321}">
                <p14:modId xmlns:p14="http://schemas.microsoft.com/office/powerpoint/2010/main" val="2830809425"/>
              </p:ext>
            </p:extLst>
          </p:nvPr>
        </p:nvGraphicFramePr>
        <p:xfrm>
          <a:off x="533400" y="1701800"/>
          <a:ext cx="8077200" cy="2966720"/>
        </p:xfrm>
        <a:graphic>
          <a:graphicData uri="http://schemas.openxmlformats.org/drawingml/2006/table">
            <a:tbl>
              <a:tblPr firstRow="1" bandRow="1">
                <a:tableStyleId>{3B4B98B0-60AC-42C2-AFA5-B58CD77FA1E5}</a:tableStyleId>
              </a:tblPr>
              <a:tblGrid>
                <a:gridCol w="8077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Being an Ethical Leader</a:t>
                      </a:r>
                      <a:endParaRPr lang="en-US" dirty="0" smtClean="0"/>
                    </a:p>
                  </a:txBody>
                  <a:tcPr/>
                </a:tc>
              </a:tr>
              <a:tr h="370840">
                <a:tc>
                  <a:txBody>
                    <a:bodyPr/>
                    <a:lstStyle/>
                    <a:p>
                      <a:r>
                        <a:rPr lang="en-US" sz="1800" kern="1200" dirty="0" smtClean="0">
                          <a:solidFill>
                            <a:schemeClr val="tx1"/>
                          </a:solidFill>
                          <a:effectLst/>
                          <a:latin typeface="+mn-lt"/>
                          <a:ea typeface="+mn-ea"/>
                          <a:cs typeface="+mn-cs"/>
                        </a:rPr>
                        <a:t>Be a good role model by being ethical and honest.</a:t>
                      </a:r>
                      <a:endParaRPr lang="en-US" sz="1800" kern="1200" dirty="0">
                        <a:solidFill>
                          <a:schemeClr val="tx1"/>
                        </a:solidFill>
                        <a:effectLst/>
                        <a:latin typeface="+mn-lt"/>
                        <a:ea typeface="+mn-ea"/>
                        <a:cs typeface="+mn-cs"/>
                      </a:endParaRPr>
                    </a:p>
                  </a:txBody>
                  <a:tcPr/>
                </a:tc>
              </a:tr>
              <a:tr h="370840">
                <a:tc>
                  <a:txBody>
                    <a:bodyPr/>
                    <a:lstStyle/>
                    <a:p>
                      <a:r>
                        <a:rPr lang="en-US" sz="1800" kern="1200" dirty="0" smtClean="0">
                          <a:solidFill>
                            <a:schemeClr val="tx1"/>
                          </a:solidFill>
                          <a:effectLst/>
                          <a:latin typeface="+mn-lt"/>
                          <a:ea typeface="+mn-ea"/>
                          <a:cs typeface="+mn-cs"/>
                        </a:rPr>
                        <a:t>• Tell the truth always.</a:t>
                      </a:r>
                      <a:endParaRPr lang="en-US" sz="1800" kern="1200" dirty="0">
                        <a:solidFill>
                          <a:schemeClr val="tx1"/>
                        </a:solidFill>
                        <a:effectLst/>
                        <a:latin typeface="+mn-lt"/>
                        <a:ea typeface="+mn-ea"/>
                        <a:cs typeface="+mn-cs"/>
                      </a:endParaRPr>
                    </a:p>
                  </a:txBody>
                  <a:tcPr/>
                </a:tc>
              </a:tr>
              <a:tr h="370840">
                <a:tc>
                  <a:txBody>
                    <a:bodyPr/>
                    <a:lstStyle/>
                    <a:p>
                      <a:r>
                        <a:rPr lang="en-US" sz="1800" kern="1200" dirty="0" smtClean="0">
                          <a:solidFill>
                            <a:schemeClr val="tx1"/>
                          </a:solidFill>
                          <a:effectLst/>
                          <a:latin typeface="+mn-lt"/>
                          <a:ea typeface="+mn-ea"/>
                          <a:cs typeface="+mn-cs"/>
                        </a:rPr>
                        <a:t>• Don’t hide or manipulate information.</a:t>
                      </a:r>
                      <a:endParaRPr lang="en-US" sz="1800" kern="1200" dirty="0">
                        <a:solidFill>
                          <a:schemeClr val="tx1"/>
                        </a:solidFill>
                        <a:effectLst/>
                        <a:latin typeface="+mn-lt"/>
                        <a:ea typeface="+mn-ea"/>
                        <a:cs typeface="+mn-cs"/>
                      </a:endParaRPr>
                    </a:p>
                  </a:txBody>
                  <a:tcPr/>
                </a:tc>
              </a:tr>
              <a:tr h="370840">
                <a:tc>
                  <a:txBody>
                    <a:bodyPr/>
                    <a:lstStyle/>
                    <a:p>
                      <a:r>
                        <a:rPr lang="en-US" sz="1800" kern="1200" dirty="0" smtClean="0">
                          <a:solidFill>
                            <a:schemeClr val="tx1"/>
                          </a:solidFill>
                          <a:effectLst/>
                          <a:latin typeface="+mn-lt"/>
                          <a:ea typeface="+mn-ea"/>
                          <a:cs typeface="+mn-cs"/>
                        </a:rPr>
                        <a:t>• Be willing to admit your failures.</a:t>
                      </a:r>
                      <a:endParaRPr lang="en-US" sz="1800" kern="1200" dirty="0">
                        <a:solidFill>
                          <a:schemeClr val="tx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Share your personal values by regularly communicating them to employees.</a:t>
                      </a:r>
                      <a:endParaRPr lang="en-US" dirty="0" smtClean="0"/>
                    </a:p>
                  </a:txBody>
                  <a:tcPr/>
                </a:tc>
              </a:tr>
              <a:tr h="370840">
                <a:tc>
                  <a:txBody>
                    <a:bodyPr/>
                    <a:lstStyle/>
                    <a:p>
                      <a:r>
                        <a:rPr lang="en-US" sz="1800" kern="1200" dirty="0" smtClean="0">
                          <a:solidFill>
                            <a:schemeClr val="tx1"/>
                          </a:solidFill>
                          <a:effectLst/>
                          <a:latin typeface="+mn-lt"/>
                          <a:ea typeface="+mn-ea"/>
                          <a:cs typeface="+mn-cs"/>
                        </a:rPr>
                        <a:t>Stress the organization’s or team’s important shared values.</a:t>
                      </a:r>
                      <a:endParaRPr lang="en-US" sz="1800" kern="1200" dirty="0">
                        <a:solidFill>
                          <a:schemeClr val="tx1"/>
                        </a:solidFill>
                        <a:effectLst/>
                        <a:latin typeface="+mn-lt"/>
                        <a:ea typeface="+mn-ea"/>
                        <a:cs typeface="+mn-cs"/>
                      </a:endParaRPr>
                    </a:p>
                  </a:txBody>
                  <a:tcPr/>
                </a:tc>
              </a:tr>
              <a:tr h="370840">
                <a:tc>
                  <a:txBody>
                    <a:bodyPr/>
                    <a:lstStyle/>
                    <a:p>
                      <a:r>
                        <a:rPr lang="en-US" sz="1800" kern="1200" dirty="0" smtClean="0">
                          <a:solidFill>
                            <a:schemeClr val="tx1"/>
                          </a:solidFill>
                          <a:effectLst/>
                          <a:latin typeface="+mn-lt"/>
                          <a:ea typeface="+mn-ea"/>
                          <a:cs typeface="+mn-cs"/>
                        </a:rPr>
                        <a:t>Use the reward system to hold everyone accountable to the values.</a:t>
                      </a:r>
                      <a:endParaRPr lang="en-US" sz="1800" kern="1200" dirty="0">
                        <a:solidFill>
                          <a:schemeClr val="tx1"/>
                        </a:solidFill>
                        <a:effectLst/>
                        <a:latin typeface="+mn-lt"/>
                        <a:ea typeface="+mn-ea"/>
                        <a:cs typeface="+mn-cs"/>
                      </a:endParaRPr>
                    </a:p>
                  </a:txBody>
                  <a:tcPr/>
                </a:tc>
              </a:tr>
            </a:tbl>
          </a:graphicData>
        </a:graphic>
      </p:graphicFrame>
      <p:sp>
        <p:nvSpPr>
          <p:cNvPr id="3" name="Text Placeholder 2"/>
          <p:cNvSpPr>
            <a:spLocks noGrp="1"/>
          </p:cNvSpPr>
          <p:nvPr>
            <p:ph type="body" sz="quarter" idx="13"/>
          </p:nvPr>
        </p:nvSpPr>
        <p:spPr/>
        <p:txBody>
          <a:bodyPr/>
          <a:lstStyle/>
          <a:p>
            <a:r>
              <a:rPr lang="en-US" sz="1600" dirty="0"/>
              <a:t>Exhibit 6-9 gives some suggestions on how managers can provide ethical leadership</a:t>
            </a:r>
            <a:r>
              <a:rPr lang="en-US" sz="1600" dirty="0" smtClean="0"/>
              <a:t>.</a:t>
            </a:r>
            <a:endParaRPr lang="en-US" sz="1600" dirty="0"/>
          </a:p>
        </p:txBody>
      </p:sp>
    </p:spTree>
    <p:extLst>
      <p:ext uri="{BB962C8B-B14F-4D97-AF65-F5344CB8AC3E}">
        <p14:creationId xmlns:p14="http://schemas.microsoft.com/office/powerpoint/2010/main" val="393274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of Employees Who Raise Ethical Issues</a:t>
            </a:r>
            <a:endParaRPr lang="en-US" dirty="0"/>
          </a:p>
        </p:txBody>
      </p:sp>
      <p:sp>
        <p:nvSpPr>
          <p:cNvPr id="3" name="Content Placeholder 2"/>
          <p:cNvSpPr>
            <a:spLocks noGrp="1"/>
          </p:cNvSpPr>
          <p:nvPr>
            <p:ph idx="1"/>
          </p:nvPr>
        </p:nvSpPr>
        <p:spPr/>
        <p:txBody>
          <a:bodyPr/>
          <a:lstStyle/>
          <a:p>
            <a:r>
              <a:rPr lang="en-US" sz="2800" b="1" dirty="0" smtClean="0"/>
              <a:t>Whistle-blower</a:t>
            </a:r>
            <a:r>
              <a:rPr lang="en-US" sz="2800" dirty="0" smtClean="0"/>
              <a:t>: </a:t>
            </a:r>
            <a:r>
              <a:rPr lang="en-US" sz="2800" dirty="0"/>
              <a:t>i</a:t>
            </a:r>
            <a:r>
              <a:rPr lang="en-US" sz="2800" dirty="0" smtClean="0"/>
              <a:t>ndividual </a:t>
            </a:r>
            <a:r>
              <a:rPr lang="en-US" sz="2800" dirty="0"/>
              <a:t>who raises ethical concerns or issues to </a:t>
            </a:r>
            <a:r>
              <a:rPr lang="en-US" sz="2800" dirty="0" smtClean="0"/>
              <a:t>others</a:t>
            </a:r>
            <a:endParaRPr lang="en-US" sz="2800" dirty="0"/>
          </a:p>
        </p:txBody>
      </p:sp>
    </p:spTree>
    <p:extLst>
      <p:ext uri="{BB962C8B-B14F-4D97-AF65-F5344CB8AC3E}">
        <p14:creationId xmlns:p14="http://schemas.microsoft.com/office/powerpoint/2010/main" val="1984589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Entrepreneurship</a:t>
            </a:r>
            <a:endParaRPr lang="en-US" dirty="0"/>
          </a:p>
        </p:txBody>
      </p:sp>
      <p:sp>
        <p:nvSpPr>
          <p:cNvPr id="3" name="Content Placeholder 2"/>
          <p:cNvSpPr>
            <a:spLocks noGrp="1"/>
          </p:cNvSpPr>
          <p:nvPr>
            <p:ph idx="1"/>
          </p:nvPr>
        </p:nvSpPr>
        <p:spPr/>
        <p:txBody>
          <a:bodyPr/>
          <a:lstStyle/>
          <a:p>
            <a:r>
              <a:rPr lang="en-US" sz="2800" b="1" dirty="0" smtClean="0"/>
              <a:t>Social entrepreneur</a:t>
            </a:r>
            <a:r>
              <a:rPr lang="en-US" sz="2800" dirty="0" smtClean="0"/>
              <a:t>: an </a:t>
            </a:r>
            <a:r>
              <a:rPr lang="en-US" sz="2800" dirty="0"/>
              <a:t>individual or organization that seeks out opportunities to improve </a:t>
            </a:r>
            <a:r>
              <a:rPr lang="en-US" sz="2800" dirty="0" smtClean="0"/>
              <a:t>society by </a:t>
            </a:r>
            <a:r>
              <a:rPr lang="en-US" sz="2800" dirty="0"/>
              <a:t>using practical, </a:t>
            </a:r>
            <a:r>
              <a:rPr lang="en-US" sz="2800" dirty="0" smtClean="0"/>
              <a:t>innovative, and </a:t>
            </a:r>
            <a:r>
              <a:rPr lang="en-US" sz="2800" dirty="0"/>
              <a:t>sustainable </a:t>
            </a:r>
            <a:r>
              <a:rPr lang="en-US" sz="2800" dirty="0" smtClean="0"/>
              <a:t>approaches</a:t>
            </a:r>
            <a:endParaRPr lang="en-US" sz="2800" dirty="0"/>
          </a:p>
        </p:txBody>
      </p:sp>
    </p:spTree>
    <p:extLst>
      <p:ext uri="{BB962C8B-B14F-4D97-AF65-F5344CB8AC3E}">
        <p14:creationId xmlns:p14="http://schemas.microsoft.com/office/powerpoint/2010/main" val="1192905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Promoting Positive Social Change</a:t>
            </a:r>
            <a:endParaRPr lang="en-US" dirty="0"/>
          </a:p>
        </p:txBody>
      </p:sp>
      <p:sp>
        <p:nvSpPr>
          <p:cNvPr id="3" name="Content Placeholder 2"/>
          <p:cNvSpPr>
            <a:spLocks noGrp="1"/>
          </p:cNvSpPr>
          <p:nvPr>
            <p:ph idx="1"/>
          </p:nvPr>
        </p:nvSpPr>
        <p:spPr/>
        <p:txBody>
          <a:bodyPr/>
          <a:lstStyle/>
          <a:p>
            <a:pPr marL="342900" indent="-342900" eaLnBrk="0" hangingPunct="0">
              <a:spcBef>
                <a:spcPct val="20000"/>
              </a:spcBef>
              <a:buFont typeface="Arial" charset="0"/>
              <a:buChar char="•"/>
            </a:pPr>
            <a:r>
              <a:rPr lang="en-US" sz="2800" b="1" dirty="0"/>
              <a:t>Corporate </a:t>
            </a:r>
            <a:r>
              <a:rPr lang="en-US" sz="2800" b="1" dirty="0" smtClean="0"/>
              <a:t>philanthropy:</a:t>
            </a:r>
            <a:r>
              <a:rPr lang="en-US" sz="2800" dirty="0" smtClean="0"/>
              <a:t> </a:t>
            </a:r>
            <a:r>
              <a:rPr lang="en-US" sz="2800" dirty="0"/>
              <a:t>can be an effective way for companies to address societal </a:t>
            </a:r>
            <a:r>
              <a:rPr lang="en-US" sz="2800" dirty="0" smtClean="0"/>
              <a:t>problems</a:t>
            </a:r>
            <a:endParaRPr lang="en-US" sz="2800" dirty="0"/>
          </a:p>
          <a:p>
            <a:pPr marL="342900" indent="-342900" eaLnBrk="0" hangingPunct="0">
              <a:spcBef>
                <a:spcPct val="20000"/>
              </a:spcBef>
              <a:buFont typeface="Arial" charset="0"/>
              <a:buChar char="•"/>
            </a:pPr>
            <a:r>
              <a:rPr lang="en-US" sz="2800" b="1" dirty="0"/>
              <a:t>Employee </a:t>
            </a:r>
            <a:r>
              <a:rPr lang="en-US" sz="2800" b="1" dirty="0" smtClean="0"/>
              <a:t>volunteering efforts:</a:t>
            </a:r>
            <a:r>
              <a:rPr lang="en-US" sz="2800" dirty="0" smtClean="0"/>
              <a:t> </a:t>
            </a:r>
            <a:r>
              <a:rPr lang="en-US" sz="2800" dirty="0"/>
              <a:t>a popular way for businesses to be involved in promoting social </a:t>
            </a:r>
            <a:r>
              <a:rPr lang="en-US" sz="2800" dirty="0" smtClean="0"/>
              <a:t>change</a:t>
            </a:r>
            <a:endParaRPr lang="en-US" sz="2800" dirty="0"/>
          </a:p>
        </p:txBody>
      </p:sp>
    </p:spTree>
    <p:extLst>
      <p:ext uri="{BB962C8B-B14F-4D97-AF65-F5344CB8AC3E}">
        <p14:creationId xmlns:p14="http://schemas.microsoft.com/office/powerpoint/2010/main" val="99856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6.1</a:t>
            </a:r>
            <a:endParaRPr lang="en-US" dirty="0"/>
          </a:p>
        </p:txBody>
      </p:sp>
      <p:sp>
        <p:nvSpPr>
          <p:cNvPr id="3" name="Content Placeholder 2"/>
          <p:cNvSpPr>
            <a:spLocks noGrp="1"/>
          </p:cNvSpPr>
          <p:nvPr>
            <p:ph idx="1"/>
          </p:nvPr>
        </p:nvSpPr>
        <p:spPr/>
        <p:txBody>
          <a:bodyPr/>
          <a:lstStyle/>
          <a:p>
            <a:r>
              <a:rPr lang="en-US" sz="2800" b="1" dirty="0">
                <a:cs typeface="Arial"/>
              </a:rPr>
              <a:t>Discuss what it means to be socially responsible and what factors influence that decision</a:t>
            </a:r>
            <a:r>
              <a:rPr lang="en-US" sz="2800" b="1" dirty="0" smtClean="0"/>
              <a:t>.</a:t>
            </a:r>
          </a:p>
          <a:p>
            <a:pPr lvl="1"/>
            <a:r>
              <a:rPr lang="en-US" sz="2800" dirty="0">
                <a:cs typeface="Arial"/>
              </a:rPr>
              <a:t>Social </a:t>
            </a:r>
            <a:r>
              <a:rPr lang="en-US" sz="2800" dirty="0" smtClean="0">
                <a:cs typeface="Arial"/>
              </a:rPr>
              <a:t>obligation: </a:t>
            </a:r>
            <a:r>
              <a:rPr lang="en-US" sz="2800" dirty="0">
                <a:cs typeface="Arial"/>
              </a:rPr>
              <a:t>a firm engages in social actions because of its obligation to meet certain economic and legal </a:t>
            </a:r>
            <a:r>
              <a:rPr lang="en-US" sz="2800" dirty="0" smtClean="0">
                <a:cs typeface="Arial"/>
              </a:rPr>
              <a:t>responsibilities</a:t>
            </a:r>
          </a:p>
          <a:p>
            <a:pPr lvl="1"/>
            <a:r>
              <a:rPr lang="en-US" sz="2800" dirty="0">
                <a:cs typeface="Arial"/>
              </a:rPr>
              <a:t>Social </a:t>
            </a:r>
            <a:r>
              <a:rPr lang="en-US" sz="2800" dirty="0" smtClean="0">
                <a:cs typeface="Arial"/>
              </a:rPr>
              <a:t>responsiveness—when </a:t>
            </a:r>
            <a:r>
              <a:rPr lang="en-US" sz="2800" dirty="0">
                <a:cs typeface="Arial"/>
              </a:rPr>
              <a:t>a firm engages in social actions in response to some popular </a:t>
            </a:r>
            <a:r>
              <a:rPr lang="en-US" sz="2800" dirty="0" smtClean="0">
                <a:cs typeface="Arial"/>
              </a:rPr>
              <a:t>social need</a:t>
            </a:r>
            <a:endParaRPr lang="en-US" sz="2800" dirty="0"/>
          </a:p>
        </p:txBody>
      </p:sp>
    </p:spTree>
    <p:extLst>
      <p:ext uri="{BB962C8B-B14F-4D97-AF65-F5344CB8AC3E}">
        <p14:creationId xmlns:p14="http://schemas.microsoft.com/office/powerpoint/2010/main" val="1846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Socioeconomic View</a:t>
            </a:r>
            <a:endParaRPr lang="en-US" dirty="0"/>
          </a:p>
        </p:txBody>
      </p:sp>
      <p:sp>
        <p:nvSpPr>
          <p:cNvPr id="3" name="Content Placeholder 2"/>
          <p:cNvSpPr>
            <a:spLocks noGrp="1"/>
          </p:cNvSpPr>
          <p:nvPr>
            <p:ph idx="1"/>
          </p:nvPr>
        </p:nvSpPr>
        <p:spPr>
          <a:xfrm>
            <a:off x="457200" y="1494690"/>
            <a:ext cx="8229600" cy="4525963"/>
          </a:xfrm>
        </p:spPr>
        <p:txBody>
          <a:bodyPr/>
          <a:lstStyle/>
          <a:p>
            <a:r>
              <a:rPr lang="en-US" sz="2800" b="1" dirty="0" smtClean="0"/>
              <a:t>Socioeconomic view</a:t>
            </a:r>
            <a:r>
              <a:rPr lang="en-US" sz="2800" dirty="0"/>
              <a:t>: the view that managers’ social responsibilities </a:t>
            </a:r>
            <a:r>
              <a:rPr lang="en-US" sz="2800" dirty="0" smtClean="0"/>
              <a:t>go beyond </a:t>
            </a:r>
            <a:r>
              <a:rPr lang="en-US" sz="2800" dirty="0"/>
              <a:t>making profits to include protecting and improving society’s </a:t>
            </a:r>
            <a:r>
              <a:rPr lang="en-US" sz="2800" dirty="0" smtClean="0"/>
              <a:t>welfare</a:t>
            </a:r>
            <a:endParaRPr lang="en-US" sz="2800" dirty="0"/>
          </a:p>
          <a:p>
            <a:r>
              <a:rPr lang="en-US" sz="2800" b="1" dirty="0" smtClean="0"/>
              <a:t>Social responsiveness</a:t>
            </a:r>
            <a:r>
              <a:rPr lang="en-US" sz="2800" dirty="0"/>
              <a:t>: when a company engages in social actions in </a:t>
            </a:r>
            <a:r>
              <a:rPr lang="en-US" sz="2800" dirty="0" smtClean="0"/>
              <a:t>response to </a:t>
            </a:r>
            <a:r>
              <a:rPr lang="en-US" sz="2800" dirty="0"/>
              <a:t>some popular social </a:t>
            </a:r>
            <a:r>
              <a:rPr lang="en-US" sz="2800" dirty="0" smtClean="0"/>
              <a:t>need</a:t>
            </a:r>
          </a:p>
          <a:p>
            <a:r>
              <a:rPr lang="en-US" sz="2800" b="1" dirty="0" smtClean="0"/>
              <a:t>Social responsibility</a:t>
            </a:r>
            <a:r>
              <a:rPr lang="en-US" sz="2800" dirty="0" smtClean="0"/>
              <a:t>: A business’s intention, beyond its legal and economic obligations, to do the right things and act in ways that are good for society</a:t>
            </a:r>
            <a:endParaRPr lang="en-US" sz="2800" dirty="0"/>
          </a:p>
        </p:txBody>
      </p:sp>
    </p:spTree>
    <p:extLst>
      <p:ext uri="{BB962C8B-B14F-4D97-AF65-F5344CB8AC3E}">
        <p14:creationId xmlns:p14="http://schemas.microsoft.com/office/powerpoint/2010/main" val="1053921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6.2</a:t>
            </a:r>
            <a:endParaRPr lang="en-US" dirty="0"/>
          </a:p>
        </p:txBody>
      </p:sp>
      <p:sp>
        <p:nvSpPr>
          <p:cNvPr id="3" name="Content Placeholder 2"/>
          <p:cNvSpPr>
            <a:spLocks noGrp="1"/>
          </p:cNvSpPr>
          <p:nvPr>
            <p:ph idx="1"/>
          </p:nvPr>
        </p:nvSpPr>
        <p:spPr/>
        <p:txBody>
          <a:bodyPr/>
          <a:lstStyle/>
          <a:p>
            <a:r>
              <a:rPr lang="en-US" sz="2800" b="1" dirty="0">
                <a:cs typeface="Arial"/>
              </a:rPr>
              <a:t>Explain green management and how organizations can go green</a:t>
            </a:r>
            <a:r>
              <a:rPr lang="en-US" sz="2800" b="1" dirty="0" smtClean="0"/>
              <a:t>.</a:t>
            </a:r>
          </a:p>
          <a:p>
            <a:pPr lvl="1"/>
            <a:r>
              <a:rPr lang="en-US" sz="2400" dirty="0" smtClean="0"/>
              <a:t>Different approaches</a:t>
            </a:r>
          </a:p>
          <a:p>
            <a:pPr lvl="2"/>
            <a:r>
              <a:rPr lang="en-US" sz="2400" dirty="0" smtClean="0"/>
              <a:t>Light green</a:t>
            </a:r>
            <a:endParaRPr lang="en-US" sz="2400" dirty="0"/>
          </a:p>
          <a:p>
            <a:pPr lvl="2"/>
            <a:r>
              <a:rPr lang="en-US" sz="2400" dirty="0" smtClean="0"/>
              <a:t>Market approach</a:t>
            </a:r>
            <a:endParaRPr lang="en-US" sz="2400" dirty="0"/>
          </a:p>
          <a:p>
            <a:pPr lvl="2"/>
            <a:r>
              <a:rPr lang="en-US" sz="2400" dirty="0" smtClean="0"/>
              <a:t>Stakeholder approach</a:t>
            </a:r>
            <a:endParaRPr lang="en-US" sz="2400" dirty="0"/>
          </a:p>
          <a:p>
            <a:pPr lvl="2"/>
            <a:r>
              <a:rPr lang="en-US" sz="2400" dirty="0" smtClean="0"/>
              <a:t>Activist or dark green approach</a:t>
            </a:r>
            <a:endParaRPr lang="en-US" sz="2400" dirty="0"/>
          </a:p>
        </p:txBody>
      </p:sp>
    </p:spTree>
    <p:extLst>
      <p:ext uri="{BB962C8B-B14F-4D97-AF65-F5344CB8AC3E}">
        <p14:creationId xmlns:p14="http://schemas.microsoft.com/office/powerpoint/2010/main" val="801051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6.3</a:t>
            </a:r>
            <a:endParaRPr lang="en-US" dirty="0"/>
          </a:p>
        </p:txBody>
      </p:sp>
      <p:sp>
        <p:nvSpPr>
          <p:cNvPr id="3" name="Content Placeholder 2"/>
          <p:cNvSpPr>
            <a:spLocks noGrp="1"/>
          </p:cNvSpPr>
          <p:nvPr>
            <p:ph idx="1"/>
          </p:nvPr>
        </p:nvSpPr>
        <p:spPr/>
        <p:txBody>
          <a:bodyPr/>
          <a:lstStyle/>
          <a:p>
            <a:r>
              <a:rPr lang="en-US" sz="2800" b="1" dirty="0">
                <a:cs typeface="Arial"/>
              </a:rPr>
              <a:t>Discuss the factors that lead to ethical and unethical behavior</a:t>
            </a:r>
            <a:r>
              <a:rPr lang="en-US" sz="2800" b="1" dirty="0" smtClean="0"/>
              <a:t>.</a:t>
            </a:r>
          </a:p>
          <a:p>
            <a:pPr lvl="1" eaLnBrk="0" hangingPunct="0">
              <a:spcBef>
                <a:spcPct val="20000"/>
              </a:spcBef>
              <a:buClrTx/>
              <a:buFont typeface="Arial" charset="0"/>
              <a:buChar char="–"/>
            </a:pPr>
            <a:r>
              <a:rPr lang="en-US" sz="2400" dirty="0">
                <a:cs typeface="Arial"/>
              </a:rPr>
              <a:t>Factors that affect ethical and unethical behavior </a:t>
            </a:r>
            <a:r>
              <a:rPr lang="en-US" sz="2400" dirty="0" smtClean="0">
                <a:cs typeface="Arial"/>
              </a:rPr>
              <a:t>include</a:t>
            </a:r>
            <a:endParaRPr lang="en-US" sz="2400" dirty="0">
              <a:cs typeface="Arial"/>
            </a:endParaRPr>
          </a:p>
          <a:p>
            <a:pPr lvl="2"/>
            <a:r>
              <a:rPr lang="en-US" sz="2400" dirty="0" smtClean="0"/>
              <a:t>An individual’s level of moral development</a:t>
            </a:r>
          </a:p>
          <a:p>
            <a:pPr lvl="2"/>
            <a:r>
              <a:rPr lang="en-US" sz="2400" dirty="0" smtClean="0"/>
              <a:t>Individual characteristics</a:t>
            </a:r>
            <a:endParaRPr lang="en-US" sz="2400" dirty="0"/>
          </a:p>
          <a:p>
            <a:pPr lvl="2"/>
            <a:r>
              <a:rPr lang="en-US" sz="2400" dirty="0" smtClean="0"/>
              <a:t>Structural variables</a:t>
            </a:r>
            <a:endParaRPr lang="en-US" sz="2400" dirty="0"/>
          </a:p>
          <a:p>
            <a:pPr lvl="2"/>
            <a:r>
              <a:rPr lang="en-US" sz="2400" dirty="0" smtClean="0"/>
              <a:t>Organizational culture</a:t>
            </a:r>
          </a:p>
          <a:p>
            <a:pPr lvl="2"/>
            <a:r>
              <a:rPr lang="en-US" sz="2400" dirty="0" smtClean="0"/>
              <a:t>Issue intensity</a:t>
            </a:r>
          </a:p>
        </p:txBody>
      </p:sp>
    </p:spTree>
    <p:extLst>
      <p:ext uri="{BB962C8B-B14F-4D97-AF65-F5344CB8AC3E}">
        <p14:creationId xmlns:p14="http://schemas.microsoft.com/office/powerpoint/2010/main" val="1133076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6.4</a:t>
            </a:r>
            <a:endParaRPr lang="en-US" dirty="0"/>
          </a:p>
        </p:txBody>
      </p:sp>
      <p:sp>
        <p:nvSpPr>
          <p:cNvPr id="3" name="Content Placeholder 2"/>
          <p:cNvSpPr>
            <a:spLocks noGrp="1"/>
          </p:cNvSpPr>
          <p:nvPr>
            <p:ph idx="1"/>
          </p:nvPr>
        </p:nvSpPr>
        <p:spPr/>
        <p:txBody>
          <a:bodyPr/>
          <a:lstStyle/>
          <a:p>
            <a:r>
              <a:rPr lang="en-US" sz="2800" b="1" dirty="0">
                <a:cs typeface="Arial"/>
              </a:rPr>
              <a:t>Describe management’s role in encouraging ethical behavior</a:t>
            </a:r>
            <a:r>
              <a:rPr lang="en-US" sz="2800" b="1" dirty="0" smtClean="0"/>
              <a:t>.</a:t>
            </a:r>
          </a:p>
          <a:p>
            <a:pPr lvl="1"/>
            <a:r>
              <a:rPr lang="en-US" sz="2400" dirty="0">
                <a:cs typeface="Arial"/>
              </a:rPr>
              <a:t>The behavior of managers is the single most important influence on an individual’s decision to act ethically or </a:t>
            </a:r>
            <a:r>
              <a:rPr lang="en-US" sz="2400" dirty="0" smtClean="0">
                <a:cs typeface="Arial"/>
              </a:rPr>
              <a:t>unethically</a:t>
            </a:r>
            <a:r>
              <a:rPr lang="en-US" sz="2400" dirty="0" smtClean="0"/>
              <a:t>).</a:t>
            </a:r>
          </a:p>
          <a:p>
            <a:pPr lvl="1"/>
            <a:r>
              <a:rPr lang="en-US" sz="2400" dirty="0" smtClean="0"/>
              <a:t>Nonprogrammed decisions are unique decisions that require a custom-made solution and are used when the problems are new or unusual (unstructured) and for which information is ambiguous or incomplete.</a:t>
            </a:r>
          </a:p>
        </p:txBody>
      </p:sp>
    </p:spTree>
    <p:extLst>
      <p:ext uri="{BB962C8B-B14F-4D97-AF65-F5344CB8AC3E}">
        <p14:creationId xmlns:p14="http://schemas.microsoft.com/office/powerpoint/2010/main" val="469394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6.5</a:t>
            </a:r>
            <a:endParaRPr lang="en-US" dirty="0"/>
          </a:p>
        </p:txBody>
      </p:sp>
      <p:sp>
        <p:nvSpPr>
          <p:cNvPr id="3" name="Content Placeholder 2"/>
          <p:cNvSpPr>
            <a:spLocks noGrp="1"/>
          </p:cNvSpPr>
          <p:nvPr>
            <p:ph idx="1"/>
          </p:nvPr>
        </p:nvSpPr>
        <p:spPr/>
        <p:txBody>
          <a:bodyPr/>
          <a:lstStyle/>
          <a:p>
            <a:r>
              <a:rPr lang="en-US" sz="2800" b="1" dirty="0">
                <a:cs typeface="Arial"/>
              </a:rPr>
              <a:t>Discuss current social responsibility and ethics issues</a:t>
            </a:r>
            <a:r>
              <a:rPr lang="en-US" sz="2800" b="1" dirty="0" smtClean="0"/>
              <a:t>.</a:t>
            </a:r>
          </a:p>
          <a:p>
            <a:pPr lvl="1"/>
            <a:r>
              <a:rPr lang="en-US" sz="2400" dirty="0">
                <a:cs typeface="Arial"/>
              </a:rPr>
              <a:t>Ethical leaders also are honest, share their values, stress important shared values, and use the reward system </a:t>
            </a:r>
            <a:r>
              <a:rPr lang="en-US" sz="2400" dirty="0" smtClean="0">
                <a:cs typeface="Arial"/>
              </a:rPr>
              <a:t>appropriately</a:t>
            </a:r>
            <a:r>
              <a:rPr lang="en-US" sz="2400" dirty="0" smtClean="0"/>
              <a:t>.</a:t>
            </a:r>
          </a:p>
          <a:p>
            <a:pPr lvl="1"/>
            <a:r>
              <a:rPr lang="en-US" sz="2400" dirty="0" smtClean="0">
                <a:cs typeface="Arial"/>
              </a:rPr>
              <a:t>Managers can protect whistle-blowers (employees who raise ethical issues or concerns) by encouraging them to come forward.</a:t>
            </a:r>
            <a:endParaRPr lang="en-US" sz="2400" dirty="0" smtClean="0"/>
          </a:p>
        </p:txBody>
      </p:sp>
    </p:spTree>
    <p:extLst>
      <p:ext uri="{BB962C8B-B14F-4D97-AF65-F5344CB8AC3E}">
        <p14:creationId xmlns:p14="http://schemas.microsoft.com/office/powerpoint/2010/main" val="498372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Copyright</a:t>
            </a:r>
            <a:endParaRPr lang="en-US" dirty="0"/>
          </a:p>
        </p:txBody>
      </p:sp>
      <p:pic>
        <p:nvPicPr>
          <p:cNvPr id="5" name="Picture 14" descr="copyrigh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8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Organizations Be Socially Involved?</a:t>
            </a:r>
            <a:endParaRPr lang="en-US" dirty="0"/>
          </a:p>
        </p:txBody>
      </p:sp>
      <p:sp>
        <p:nvSpPr>
          <p:cNvPr id="3" name="Content Placeholder 2"/>
          <p:cNvSpPr>
            <a:spLocks noGrp="1"/>
          </p:cNvSpPr>
          <p:nvPr>
            <p:ph idx="1"/>
          </p:nvPr>
        </p:nvSpPr>
        <p:spPr/>
        <p:txBody>
          <a:bodyPr/>
          <a:lstStyle/>
          <a:p>
            <a:r>
              <a:rPr lang="en-US" sz="3200" b="1" dirty="0" smtClean="0"/>
              <a:t>Social screening</a:t>
            </a:r>
            <a:r>
              <a:rPr lang="en-US" sz="3200" dirty="0" smtClean="0"/>
              <a:t>: </a:t>
            </a:r>
            <a:r>
              <a:rPr lang="en-US" sz="3200" dirty="0"/>
              <a:t>Applying social criteria (screens) to investment </a:t>
            </a:r>
            <a:r>
              <a:rPr lang="en-US" sz="3200" dirty="0" smtClean="0"/>
              <a:t>decisions</a:t>
            </a:r>
            <a:endParaRPr lang="en-US" dirty="0"/>
          </a:p>
        </p:txBody>
      </p:sp>
    </p:spTree>
    <p:extLst>
      <p:ext uri="{BB962C8B-B14F-4D97-AF65-F5344CB8AC3E}">
        <p14:creationId xmlns:p14="http://schemas.microsoft.com/office/powerpoint/2010/main" val="96571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Exhibit 6-1</a:t>
            </a:r>
            <a:br>
              <a:rPr lang="en-US" sz="3000" dirty="0" smtClean="0"/>
            </a:br>
            <a:r>
              <a:rPr lang="en-US" sz="3000" dirty="0" smtClean="0"/>
              <a:t>Arguments For and Against Social Responsibility</a:t>
            </a:r>
            <a:endParaRPr lang="en-US" sz="3000" dirty="0"/>
          </a:p>
        </p:txBody>
      </p:sp>
      <p:pic>
        <p:nvPicPr>
          <p:cNvPr id="6" name="Picture 2" descr="Arguments for social responsibility are as follows: &#10;• Public expectations: Public opinion now supports businesses pursuing economic and social goals.&#10;• Long-run profits: Socially responsible companies tend to have&#10;more secure long-run profits.&#10;• Ethical obligation: Businesses should be socially responsible because responsible actions are the right thing to do.&#10;• Public image: Businesses can create a favorable public image&#10;by pursuing social goals.&#10;• Better environment: Business involvement can help solve difficult social problems.&#10;• Discouragement of further governmental regulation: By becoming socially responsible, businesses can expect less government regulation.&#10;• Balance of responsibility and power: Businesses have a lot of power and an equally large amount of responsibility is needed to&#10;balance against that power.&#10;• Stockholder interests: Social responsibility will improve a business’s stock price in the long run.&#10;• Possession of resources: Businesses have the resources to support public and charitable projects that need assistance.&#10;• Superiority of prevention over cures: Businesses should address social problems before they become serious and costly to correct.&#10;&#10;Arguments against social responsibility are as follows: &#10;• Violation of profit maximization: Business is being socially responsible only when it pursues its           economic interests.&#10;• Dilution of purpose: Pursuing social goals dilutes business’s primary purpose—economic productivity.&#10;• Costs: Many socially responsible actions do not cover their costs and someone must pay those costs.&#10;• Too much power: Businesses have a lot of power already; if they pursue social goals, they will have even more.&#10;• Lack of skills: Business leaders lack the necessary skills to address social issues.&#10;• Lack of accountability: There are no direct lines of accountability for social actions."/>
          <p:cNvPicPr>
            <a:picLocks noChangeAspect="1" noChangeArrowheads="1"/>
          </p:cNvPicPr>
          <p:nvPr/>
        </p:nvPicPr>
        <p:blipFill>
          <a:blip r:embed="rId3" cstate="print"/>
          <a:srcRect/>
          <a:stretch>
            <a:fillRect/>
          </a:stretch>
        </p:blipFill>
        <p:spPr bwMode="auto">
          <a:xfrm>
            <a:off x="1676400" y="1295400"/>
            <a:ext cx="5638799" cy="4572000"/>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r>
              <a:rPr lang="en-US" sz="1600" dirty="0" smtClean="0"/>
              <a:t>Exhibit 6-1 outlines </a:t>
            </a:r>
            <a:r>
              <a:rPr lang="en-US" sz="1600" dirty="0"/>
              <a:t>arguments for and against social </a:t>
            </a:r>
            <a:r>
              <a:rPr lang="en-US" sz="1600" dirty="0" smtClean="0"/>
              <a:t>involvement.</a:t>
            </a:r>
            <a:endParaRPr lang="en-US" sz="1600" dirty="0"/>
          </a:p>
        </p:txBody>
      </p:sp>
    </p:spTree>
    <p:extLst>
      <p:ext uri="{BB962C8B-B14F-4D97-AF65-F5344CB8AC3E}">
        <p14:creationId xmlns:p14="http://schemas.microsoft.com/office/powerpoint/2010/main" val="183005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Management and Sustainability</a:t>
            </a:r>
            <a:endParaRPr lang="en-US" dirty="0"/>
          </a:p>
        </p:txBody>
      </p:sp>
      <p:sp>
        <p:nvSpPr>
          <p:cNvPr id="3" name="Content Placeholder 2"/>
          <p:cNvSpPr>
            <a:spLocks noGrp="1"/>
          </p:cNvSpPr>
          <p:nvPr>
            <p:ph idx="1"/>
          </p:nvPr>
        </p:nvSpPr>
        <p:spPr/>
        <p:txBody>
          <a:bodyPr/>
          <a:lstStyle/>
          <a:p>
            <a:r>
              <a:rPr lang="en-US" sz="2800" b="1" dirty="0" smtClean="0">
                <a:latin typeface="Arial" pitchFamily="34" charset="0"/>
                <a:cs typeface="Arial" pitchFamily="34" charset="0"/>
              </a:rPr>
              <a:t>Green management: </a:t>
            </a:r>
            <a:r>
              <a:rPr lang="en-US" sz="2800" dirty="0" smtClean="0"/>
              <a:t>managers </a:t>
            </a:r>
            <a:r>
              <a:rPr lang="en-US" sz="2800" dirty="0"/>
              <a:t>consider the impact of their organization on the natural environment</a:t>
            </a:r>
            <a:endParaRPr lang="en-US" dirty="0"/>
          </a:p>
        </p:txBody>
      </p:sp>
    </p:spTree>
    <p:extLst>
      <p:ext uri="{BB962C8B-B14F-4D97-AF65-F5344CB8AC3E}">
        <p14:creationId xmlns:p14="http://schemas.microsoft.com/office/powerpoint/2010/main" val="156309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Organizations Go Green</a:t>
            </a:r>
            <a:endParaRPr lang="en-US" dirty="0"/>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Legal (light green) approach</a:t>
            </a:r>
          </a:p>
          <a:p>
            <a:r>
              <a:rPr lang="en-US" sz="2800" dirty="0" smtClean="0">
                <a:latin typeface="Arial" pitchFamily="34" charset="0"/>
                <a:cs typeface="Arial" pitchFamily="34" charset="0"/>
              </a:rPr>
              <a:t>Market approach</a:t>
            </a:r>
          </a:p>
          <a:p>
            <a:r>
              <a:rPr lang="en-US" sz="2800" dirty="0" smtClean="0">
                <a:latin typeface="Arial" pitchFamily="34" charset="0"/>
                <a:cs typeface="Arial" pitchFamily="34" charset="0"/>
              </a:rPr>
              <a:t>Stakeholder approach</a:t>
            </a:r>
          </a:p>
          <a:p>
            <a:r>
              <a:rPr lang="en-US" sz="2800" dirty="0" smtClean="0">
                <a:latin typeface="Arial" pitchFamily="34" charset="0"/>
                <a:cs typeface="Arial" pitchFamily="34" charset="0"/>
              </a:rPr>
              <a:t>Activist approach</a:t>
            </a:r>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val="5192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6-2</a:t>
            </a:r>
            <a:br>
              <a:rPr lang="en-US" dirty="0" smtClean="0"/>
            </a:br>
            <a:r>
              <a:rPr lang="en-US" dirty="0" smtClean="0"/>
              <a:t>Green Approaches</a:t>
            </a:r>
            <a:endParaRPr lang="en-US" dirty="0"/>
          </a:p>
        </p:txBody>
      </p:sp>
      <p:pic>
        <p:nvPicPr>
          <p:cNvPr id="7" name="Picture 6" descr="Environmental sensitivity graduates from low to high for the following green approaches:&#10;• Legal Approach&#10;• Market Approach&#10;• Stakeholder Approach&#10;• Activist Approach."/>
          <p:cNvPicPr>
            <a:picLocks noChangeAspect="1"/>
          </p:cNvPicPr>
          <p:nvPr/>
        </p:nvPicPr>
        <p:blipFill>
          <a:blip r:embed="rId3" cstate="print"/>
          <a:stretch>
            <a:fillRect/>
          </a:stretch>
        </p:blipFill>
        <p:spPr>
          <a:xfrm>
            <a:off x="175500" y="1708574"/>
            <a:ext cx="8793000" cy="2993910"/>
          </a:xfrm>
          <a:prstGeom prst="rect">
            <a:avLst/>
          </a:prstGeom>
        </p:spPr>
      </p:pic>
      <p:sp>
        <p:nvSpPr>
          <p:cNvPr id="3" name="Text Placeholder 2"/>
          <p:cNvSpPr>
            <a:spLocks noGrp="1"/>
          </p:cNvSpPr>
          <p:nvPr>
            <p:ph type="body" sz="quarter" idx="13"/>
          </p:nvPr>
        </p:nvSpPr>
        <p:spPr/>
        <p:txBody>
          <a:bodyPr/>
          <a:lstStyle/>
          <a:p>
            <a:r>
              <a:rPr lang="en-US" sz="1600" dirty="0" smtClean="0"/>
              <a:t>Exhibit 6-2 </a:t>
            </a:r>
            <a:r>
              <a:rPr lang="en-US" sz="1600" dirty="0"/>
              <a:t>uses the terms </a:t>
            </a:r>
            <a:r>
              <a:rPr lang="en-US" sz="1600" i="1" dirty="0"/>
              <a:t>shades of green </a:t>
            </a:r>
            <a:r>
              <a:rPr lang="en-US" sz="1600" dirty="0"/>
              <a:t>to describe the </a:t>
            </a:r>
            <a:r>
              <a:rPr lang="en-US" sz="1600" dirty="0" smtClean="0"/>
              <a:t>different environmental </a:t>
            </a:r>
            <a:r>
              <a:rPr lang="en-US" sz="1600" dirty="0"/>
              <a:t>approaches that organizations may take</a:t>
            </a:r>
            <a:r>
              <a:rPr lang="en-US" sz="1600" dirty="0" smtClean="0"/>
              <a:t>.</a:t>
            </a:r>
            <a:endParaRPr lang="en-US" sz="1600" dirty="0"/>
          </a:p>
        </p:txBody>
      </p:sp>
    </p:spTree>
    <p:extLst>
      <p:ext uri="{BB962C8B-B14F-4D97-AF65-F5344CB8AC3E}">
        <p14:creationId xmlns:p14="http://schemas.microsoft.com/office/powerpoint/2010/main" val="6308394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17752</TotalTime>
  <Words>6114</Words>
  <Application>Microsoft Office PowerPoint</Application>
  <PresentationFormat>On-screen Show (4:3)</PresentationFormat>
  <Paragraphs>358</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Times New Roman</vt:lpstr>
      <vt:lpstr>Verdana</vt:lpstr>
      <vt:lpstr>Wingdings</vt:lpstr>
      <vt:lpstr>508 Lecture</vt:lpstr>
      <vt:lpstr>Management</vt:lpstr>
      <vt:lpstr>Learning Objectives</vt:lpstr>
      <vt:lpstr>From Obligations to Responsiveness to Responsibility</vt:lpstr>
      <vt:lpstr>The Socioeconomic View</vt:lpstr>
      <vt:lpstr>Should Organizations Be Socially Involved?</vt:lpstr>
      <vt:lpstr>Exhibit 6-1 Arguments For and Against Social Responsibility</vt:lpstr>
      <vt:lpstr>Green Management and Sustainability</vt:lpstr>
      <vt:lpstr>How Organizations Go Green</vt:lpstr>
      <vt:lpstr>Exhibit 6-2 Green Approaches</vt:lpstr>
      <vt:lpstr>Evaluating Green Management Actions</vt:lpstr>
      <vt:lpstr>Managers and Ethical Behavior</vt:lpstr>
      <vt:lpstr>Exhibit 6-3 Factors that Determine Ethical and Unethical Behavior</vt:lpstr>
      <vt:lpstr>Stage of Moral Development</vt:lpstr>
      <vt:lpstr>Exhibit 6-4 Stages of Moral Development</vt:lpstr>
      <vt:lpstr>Individual Characteristics</vt:lpstr>
      <vt:lpstr>Structural Variables</vt:lpstr>
      <vt:lpstr>Exhibit 6-5 Issue Intensity</vt:lpstr>
      <vt:lpstr>Issue Intensity</vt:lpstr>
      <vt:lpstr>Ethics in an International Context</vt:lpstr>
      <vt:lpstr>Exhibit 6-6 The Ten Principles of the UN Global Compact (1 of 2)</vt:lpstr>
      <vt:lpstr>Exhibit 6-6 The Ten Principles of the UN Global Compact (2 of 2)</vt:lpstr>
      <vt:lpstr>Employee Selection</vt:lpstr>
      <vt:lpstr>Codes of Ethics and Decision Rules</vt:lpstr>
      <vt:lpstr>Exhibit 6-7 Codes of Ethics (1 of 3)</vt:lpstr>
      <vt:lpstr>Exhibit 6-7 Codes of Ethics (2 of 3)</vt:lpstr>
      <vt:lpstr>Exhibit 6-7 Codes of Ethics (3 of 3)</vt:lpstr>
      <vt:lpstr>Developing Codes of Ethics</vt:lpstr>
      <vt:lpstr>Exhibit 6-8 A Process for Addressing Ethical Dilemmas</vt:lpstr>
      <vt:lpstr>Leadership at the Top</vt:lpstr>
      <vt:lpstr>Job Goals and Performance Appraisal</vt:lpstr>
      <vt:lpstr>Ethics Training</vt:lpstr>
      <vt:lpstr>Independent Social Audits</vt:lpstr>
      <vt:lpstr>Managing Ethical Lapses and Social Responsibility</vt:lpstr>
      <vt:lpstr>Ethical Leadership</vt:lpstr>
      <vt:lpstr>Exhibit 6-9 Being an Ethical Leader</vt:lpstr>
      <vt:lpstr>Protection of Employees Who Raise Ethical Issues</vt:lpstr>
      <vt:lpstr>Social Entrepreneurship</vt:lpstr>
      <vt:lpstr>Business Promoting Positive Social Change</vt:lpstr>
      <vt:lpstr>Review Learning Objective 6.1</vt:lpstr>
      <vt:lpstr>Review Learning Objective 6.2</vt:lpstr>
      <vt:lpstr>Review Learning Objective 6.3</vt:lpstr>
      <vt:lpstr>Review Learning Objective 6.4</vt:lpstr>
      <vt:lpstr>Review Learning Objective 6.5</vt:lpstr>
      <vt:lpstr>Copyright</vt:lpstr>
    </vt:vector>
  </TitlesOfParts>
  <Manager/>
  <Company>Cenveo Publisher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6: Managing Social Responsibility and Ethics</dc:subject>
  <dc:creator>Stephen P. Robbins and Mary Coulter</dc:creator>
  <cp:keywords>Management</cp:keywords>
  <dc:description/>
  <cp:lastModifiedBy>Fernandes, Claudia</cp:lastModifiedBy>
  <cp:revision>661</cp:revision>
  <dcterms:created xsi:type="dcterms:W3CDTF">2014-07-14T20:04:21Z</dcterms:created>
  <dcterms:modified xsi:type="dcterms:W3CDTF">2018-03-07T15:47:45Z</dcterms:modified>
  <cp:category/>
</cp:coreProperties>
</file>