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9" r:id="rId4"/>
    <p:sldId id="259" r:id="rId5"/>
    <p:sldId id="260" r:id="rId6"/>
    <p:sldId id="261" r:id="rId7"/>
    <p:sldId id="262" r:id="rId8"/>
    <p:sldId id="263" r:id="rId9"/>
    <p:sldId id="264" r:id="rId10"/>
    <p:sldId id="267" r:id="rId11"/>
    <p:sldId id="268"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1" d="100"/>
          <a:sy n="81" d="100"/>
        </p:scale>
        <p:origin x="120"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3/6/2019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2215DD-F1A0-4AE1-B6C2-40869694E5E5}"/>
              </a:ext>
            </a:extLst>
          </p:cNvPr>
          <p:cNvSpPr>
            <a:spLocks noGrp="1"/>
          </p:cNvSpPr>
          <p:nvPr>
            <p:ph type="ctrTitle"/>
          </p:nvPr>
        </p:nvSpPr>
        <p:spPr/>
        <p:txBody>
          <a:bodyPr/>
          <a:lstStyle/>
          <a:p>
            <a:r>
              <a:rPr lang="en-US" b="1" dirty="0">
                <a:solidFill>
                  <a:srgbClr val="002060"/>
                </a:solidFill>
              </a:rPr>
              <a:t>Juvenile Delinquency and Justice Policy</a:t>
            </a:r>
          </a:p>
        </p:txBody>
      </p:sp>
      <p:sp>
        <p:nvSpPr>
          <p:cNvPr id="3" name="Subtitle 2">
            <a:extLst>
              <a:ext uri="{FF2B5EF4-FFF2-40B4-BE49-F238E27FC236}">
                <a16:creationId xmlns="" xmlns:a16="http://schemas.microsoft.com/office/drawing/2014/main" id="{BF56A9C8-AFC1-41A7-A67C-1345EED46889}"/>
              </a:ext>
            </a:extLst>
          </p:cNvPr>
          <p:cNvSpPr>
            <a:spLocks noGrp="1"/>
          </p:cNvSpPr>
          <p:nvPr>
            <p:ph type="subTitle" idx="1"/>
          </p:nvPr>
        </p:nvSpPr>
        <p:spPr>
          <a:xfrm>
            <a:off x="2692398" y="3471337"/>
            <a:ext cx="6815669" cy="1973182"/>
          </a:xfrm>
        </p:spPr>
        <p:txBody>
          <a:bodyPr>
            <a:normAutofit/>
          </a:bodyPr>
          <a:lstStyle/>
          <a:p>
            <a:endParaRPr lang="en-US" dirty="0"/>
          </a:p>
          <a:p>
            <a:endParaRPr lang="en-US" dirty="0"/>
          </a:p>
        </p:txBody>
      </p:sp>
    </p:spTree>
    <p:extLst>
      <p:ext uri="{BB962C8B-B14F-4D97-AF65-F5344CB8AC3E}">
        <p14:creationId xmlns:p14="http://schemas.microsoft.com/office/powerpoint/2010/main" val="299453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409462-23CC-410B-B601-6D16FAC5AAF6}"/>
              </a:ext>
            </a:extLst>
          </p:cNvPr>
          <p:cNvSpPr>
            <a:spLocks noGrp="1"/>
          </p:cNvSpPr>
          <p:nvPr>
            <p:ph type="title"/>
          </p:nvPr>
        </p:nvSpPr>
        <p:spPr/>
        <p:txBody>
          <a:bodyPr/>
          <a:lstStyle/>
          <a:p>
            <a:r>
              <a:rPr lang="en-US" b="1" cap="all" dirty="0"/>
              <a:t>OBJECTIVES</a:t>
            </a:r>
          </a:p>
        </p:txBody>
      </p:sp>
      <p:sp>
        <p:nvSpPr>
          <p:cNvPr id="3" name="Content Placeholder 2">
            <a:extLst>
              <a:ext uri="{FF2B5EF4-FFF2-40B4-BE49-F238E27FC236}">
                <a16:creationId xmlns="" xmlns:a16="http://schemas.microsoft.com/office/drawing/2014/main" id="{929BDD97-EDE1-429C-A42A-5C9C58B9E9FF}"/>
              </a:ext>
            </a:extLst>
          </p:cNvPr>
          <p:cNvSpPr>
            <a:spLocks noGrp="1"/>
          </p:cNvSpPr>
          <p:nvPr>
            <p:ph sz="half" idx="1"/>
          </p:nvPr>
        </p:nvSpPr>
        <p:spPr/>
        <p:txBody>
          <a:bodyPr>
            <a:normAutofit fontScale="92500"/>
          </a:bodyPr>
          <a:lstStyle/>
          <a:p>
            <a:r>
              <a:rPr lang="en-US" b="1" dirty="0">
                <a:solidFill>
                  <a:srgbClr val="002060"/>
                </a:solidFill>
              </a:rPr>
              <a:t>The second goal is supposed or expected to meet is the establishment and or improvement of the juvenile correction and rehabilitation facilities, institutions and the system in general which play a major role in holding and promoting the accountability of the juveniles for their crimes. </a:t>
            </a:r>
          </a:p>
          <a:p>
            <a:endParaRPr lang="en-US" dirty="0">
              <a:solidFill>
                <a:srgbClr val="002060"/>
              </a:solidFill>
            </a:endParaRPr>
          </a:p>
        </p:txBody>
      </p:sp>
      <p:sp>
        <p:nvSpPr>
          <p:cNvPr id="4" name="Content Placeholder 3">
            <a:extLst>
              <a:ext uri="{FF2B5EF4-FFF2-40B4-BE49-F238E27FC236}">
                <a16:creationId xmlns="" xmlns:a16="http://schemas.microsoft.com/office/drawing/2014/main" id="{C320B2AE-A0D3-42D2-96C2-1692EE5C0214}"/>
              </a:ext>
            </a:extLst>
          </p:cNvPr>
          <p:cNvSpPr>
            <a:spLocks noGrp="1"/>
          </p:cNvSpPr>
          <p:nvPr>
            <p:ph sz="half" idx="2"/>
          </p:nvPr>
        </p:nvSpPr>
        <p:spPr/>
        <p:txBody>
          <a:bodyPr>
            <a:normAutofit fontScale="92500"/>
          </a:bodyPr>
          <a:lstStyle/>
          <a:p>
            <a:r>
              <a:rPr lang="en-US" b="1" dirty="0">
                <a:solidFill>
                  <a:srgbClr val="002060"/>
                </a:solidFill>
              </a:rPr>
              <a:t>The third goal the policy is meant to achieve is the reduction of rates of juvenile crimes or delinquency.</a:t>
            </a:r>
          </a:p>
          <a:p>
            <a:endParaRPr lang="en-US" dirty="0"/>
          </a:p>
        </p:txBody>
      </p:sp>
    </p:spTree>
    <p:extLst>
      <p:ext uri="{BB962C8B-B14F-4D97-AF65-F5344CB8AC3E}">
        <p14:creationId xmlns:p14="http://schemas.microsoft.com/office/powerpoint/2010/main" val="69468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 xmlns:a16="http://schemas.microsoft.com/office/drawing/2014/main" id="{572F6A24-139E-4EB5-86D2-431F42EF85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 xmlns:a16="http://schemas.microsoft.com/office/drawing/2014/main" id="{3963AE85-BE5D-4975-BACF-DDDCC9C2ACD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22" name="Picture 21">
              <a:extLst>
                <a:ext uri="{FF2B5EF4-FFF2-40B4-BE49-F238E27FC236}">
                  <a16:creationId xmlns="" xmlns:a16="http://schemas.microsoft.com/office/drawing/2014/main" id="{1E7751F0-16BF-4A9D-B778-5D46B92B447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 xmlns:a16="http://schemas.microsoft.com/office/drawing/2014/main" id="{1D755924-121A-47AA-8613-995D4108BC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 xmlns:a16="http://schemas.microsoft.com/office/drawing/2014/main" id="{B4D2AFDA-19BE-4455-830E-1541E5D7BAE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 xmlns:a16="http://schemas.microsoft.com/office/drawing/2014/main" id="{0FB15EBF-E414-4E00-87E7-700A78A60F61}"/>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 xmlns:a16="http://schemas.microsoft.com/office/drawing/2014/main" id="{A3409462-23CC-410B-B601-6D16FAC5AAF6}"/>
              </a:ext>
            </a:extLst>
          </p:cNvPr>
          <p:cNvSpPr>
            <a:spLocks noGrp="1"/>
          </p:cNvSpPr>
          <p:nvPr>
            <p:ph type="title"/>
          </p:nvPr>
        </p:nvSpPr>
        <p:spPr>
          <a:xfrm>
            <a:off x="6094412" y="982132"/>
            <a:ext cx="4802185" cy="1303867"/>
          </a:xfrm>
        </p:spPr>
        <p:txBody>
          <a:bodyPr vert="horz" lIns="91440" tIns="45720" rIns="91440" bIns="45720" rtlCol="0" anchor="ctr">
            <a:normAutofit/>
          </a:bodyPr>
          <a:lstStyle/>
          <a:p>
            <a:r>
              <a:rPr lang="en-US" b="1" cap="all" dirty="0"/>
              <a:t>importance</a:t>
            </a:r>
          </a:p>
        </p:txBody>
      </p:sp>
      <p:sp>
        <p:nvSpPr>
          <p:cNvPr id="27" name="Rectangle 26">
            <a:extLst>
              <a:ext uri="{FF2B5EF4-FFF2-40B4-BE49-F238E27FC236}">
                <a16:creationId xmlns="" xmlns:a16="http://schemas.microsoft.com/office/drawing/2014/main" id="{C9DA5B05-DD14-4860-AC45-02A8D2EE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accessory&#10;&#10;Description generated with high confidence">
            <a:extLst>
              <a:ext uri="{FF2B5EF4-FFF2-40B4-BE49-F238E27FC236}">
                <a16:creationId xmlns="" xmlns:a16="http://schemas.microsoft.com/office/drawing/2014/main" id="{0BC9BB4C-1872-48E4-8B30-6E4BC679B452}"/>
              </a:ext>
            </a:extLst>
          </p:cNvPr>
          <p:cNvPicPr>
            <a:picLocks noGrp="1" noChangeAspect="1"/>
          </p:cNvPicPr>
          <p:nvPr>
            <p:ph sz="half" idx="2"/>
          </p:nvPr>
        </p:nvPicPr>
        <p:blipFill rotWithShape="1">
          <a:blip r:embed="rId5"/>
          <a:srcRect t="465" r="-1" b="-1"/>
          <a:stretch/>
        </p:blipFill>
        <p:spPr>
          <a:xfrm>
            <a:off x="1396169" y="1499610"/>
            <a:ext cx="3876801" cy="3858780"/>
          </a:xfrm>
          <a:prstGeom prst="rect">
            <a:avLst/>
          </a:prstGeom>
        </p:spPr>
      </p:pic>
      <p:cxnSp>
        <p:nvCxnSpPr>
          <p:cNvPr id="29" name="Straight Connector 28">
            <a:extLst>
              <a:ext uri="{FF2B5EF4-FFF2-40B4-BE49-F238E27FC236}">
                <a16:creationId xmlns="" xmlns:a16="http://schemas.microsoft.com/office/drawing/2014/main" id="{36BE37AC-AD36-4C42-9B8C-C5500F4E7C6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 xmlns:a16="http://schemas.microsoft.com/office/drawing/2014/main" id="{929BDD97-EDE1-429C-A42A-5C9C58B9E9FF}"/>
              </a:ext>
            </a:extLst>
          </p:cNvPr>
          <p:cNvSpPr>
            <a:spLocks noGrp="1"/>
          </p:cNvSpPr>
          <p:nvPr>
            <p:ph sz="half" idx="1"/>
          </p:nvPr>
        </p:nvSpPr>
        <p:spPr>
          <a:xfrm>
            <a:off x="6094412" y="2556932"/>
            <a:ext cx="4802184" cy="3318936"/>
          </a:xfrm>
        </p:spPr>
        <p:txBody>
          <a:bodyPr vert="horz" lIns="91440" tIns="45720" rIns="91440" bIns="45720" rtlCol="0" anchor="t">
            <a:normAutofit/>
          </a:bodyPr>
          <a:lstStyle/>
          <a:p>
            <a:pPr>
              <a:lnSpc>
                <a:spcPct val="90000"/>
              </a:lnSpc>
            </a:pPr>
            <a:r>
              <a:rPr lang="en-US" sz="1700" b="1" dirty="0"/>
              <a:t>This policy is important as it will help with the rehabilitation of criminal juveniles reducing the rate of juvenile crime and the chances of recidivism and as a result, keeping the public safe. </a:t>
            </a:r>
          </a:p>
          <a:p>
            <a:pPr>
              <a:lnSpc>
                <a:spcPct val="90000"/>
              </a:lnSpc>
            </a:pPr>
            <a:endParaRPr lang="en-US" sz="1700" dirty="0"/>
          </a:p>
          <a:p>
            <a:pPr>
              <a:lnSpc>
                <a:spcPct val="90000"/>
              </a:lnSpc>
            </a:pPr>
            <a:r>
              <a:rPr lang="en-US" sz="1700" b="1" dirty="0"/>
              <a:t>This policy will also help maintain a balance or maintain coordination between the juvenile justice system, and the juvenile justice correctional and rehabilitation facilities, programs and institutions.</a:t>
            </a:r>
          </a:p>
        </p:txBody>
      </p:sp>
    </p:spTree>
    <p:extLst>
      <p:ext uri="{BB962C8B-B14F-4D97-AF65-F5344CB8AC3E}">
        <p14:creationId xmlns:p14="http://schemas.microsoft.com/office/powerpoint/2010/main" val="40927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19F356-90C9-442C-8A4A-15C9F4521DF0}"/>
              </a:ext>
            </a:extLst>
          </p:cNvPr>
          <p:cNvSpPr>
            <a:spLocks noGrp="1"/>
          </p:cNvSpPr>
          <p:nvPr>
            <p:ph type="title"/>
          </p:nvPr>
        </p:nvSpPr>
        <p:spPr/>
        <p:txBody>
          <a:bodyPr/>
          <a:lstStyle/>
          <a:p>
            <a:r>
              <a:rPr lang="en-US" b="1" cap="all" dirty="0">
                <a:solidFill>
                  <a:schemeClr val="tx1"/>
                </a:solidFill>
              </a:rPr>
              <a:t>References</a:t>
            </a:r>
          </a:p>
        </p:txBody>
      </p:sp>
      <p:sp>
        <p:nvSpPr>
          <p:cNvPr id="3" name="Content Placeholder 2">
            <a:extLst>
              <a:ext uri="{FF2B5EF4-FFF2-40B4-BE49-F238E27FC236}">
                <a16:creationId xmlns="" xmlns:a16="http://schemas.microsoft.com/office/drawing/2014/main" id="{081BD3D9-1311-45A9-822C-6ACF7F83F6ED}"/>
              </a:ext>
            </a:extLst>
          </p:cNvPr>
          <p:cNvSpPr>
            <a:spLocks noGrp="1"/>
          </p:cNvSpPr>
          <p:nvPr>
            <p:ph idx="1"/>
          </p:nvPr>
        </p:nvSpPr>
        <p:spPr/>
        <p:txBody>
          <a:bodyPr>
            <a:normAutofit fontScale="92500" lnSpcReduction="10000"/>
          </a:bodyPr>
          <a:lstStyle/>
          <a:p>
            <a:r>
              <a:rPr lang="en-US" dirty="0">
                <a:solidFill>
                  <a:srgbClr val="002060"/>
                </a:solidFill>
              </a:rPr>
              <a:t>Howell, J. C. (2009). Preventing and reducing juvenile delinquency: A comprehensive framework. Los Angeles: SAGE.</a:t>
            </a:r>
          </a:p>
          <a:p>
            <a:r>
              <a:rPr lang="en-US" dirty="0">
                <a:solidFill>
                  <a:srgbClr val="002060"/>
                </a:solidFill>
              </a:rPr>
              <a:t>OJJPD. (2018). Office of Juvenile Justice and Delinquency Prevention Proposed Comprehensive Plan for Fiscal Year 1998. Retrieved from Office of Juvenile Justice and Delinquency Prevention: https://www.ojjdp.gov/pubs/plan98/plan-04.html</a:t>
            </a:r>
          </a:p>
          <a:p>
            <a:r>
              <a:rPr lang="en-US" dirty="0">
                <a:solidFill>
                  <a:srgbClr val="002060"/>
                </a:solidFill>
              </a:rPr>
              <a:t>SIEGEL, LARRY. J. (2017). JUVENILE DELINQUENCY: Theory, practice, and law. Place of publication not identified: WADSWORTH.</a:t>
            </a:r>
          </a:p>
          <a:p>
            <a:r>
              <a:rPr lang="en-US" dirty="0">
                <a:solidFill>
                  <a:srgbClr val="002060"/>
                </a:solidFill>
              </a:rPr>
              <a:t>Roberts, A. R. (2003). Critical issues in crime and justice. Thousand Oaks (Calif.: Sage publications.</a:t>
            </a:r>
          </a:p>
          <a:p>
            <a:endParaRPr lang="en-US" dirty="0"/>
          </a:p>
        </p:txBody>
      </p:sp>
    </p:spTree>
    <p:extLst>
      <p:ext uri="{BB962C8B-B14F-4D97-AF65-F5344CB8AC3E}">
        <p14:creationId xmlns:p14="http://schemas.microsoft.com/office/powerpoint/2010/main" val="334728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16F345-A519-49FA-86C5-5407782E5E37}"/>
              </a:ext>
            </a:extLst>
          </p:cNvPr>
          <p:cNvSpPr>
            <a:spLocks noGrp="1"/>
          </p:cNvSpPr>
          <p:nvPr>
            <p:ph type="title"/>
          </p:nvPr>
        </p:nvSpPr>
        <p:spPr/>
        <p:txBody>
          <a:bodyPr/>
          <a:lstStyle/>
          <a:p>
            <a:r>
              <a:rPr lang="en-US" b="1" cap="all" dirty="0">
                <a:solidFill>
                  <a:schemeClr val="tx1"/>
                </a:solidFill>
              </a:rPr>
              <a:t>WELCOME</a:t>
            </a:r>
          </a:p>
        </p:txBody>
      </p:sp>
      <p:sp>
        <p:nvSpPr>
          <p:cNvPr id="3" name="Content Placeholder 2">
            <a:extLst>
              <a:ext uri="{FF2B5EF4-FFF2-40B4-BE49-F238E27FC236}">
                <a16:creationId xmlns="" xmlns:a16="http://schemas.microsoft.com/office/drawing/2014/main" id="{8CD2E1FE-A4E7-4E5C-972B-7A8AF14BC2D8}"/>
              </a:ext>
            </a:extLst>
          </p:cNvPr>
          <p:cNvSpPr>
            <a:spLocks noGrp="1"/>
          </p:cNvSpPr>
          <p:nvPr>
            <p:ph sz="half" idx="1"/>
          </p:nvPr>
        </p:nvSpPr>
        <p:spPr/>
        <p:txBody>
          <a:bodyPr>
            <a:normAutofit lnSpcReduction="10000"/>
          </a:bodyPr>
          <a:lstStyle/>
          <a:p>
            <a:r>
              <a:rPr lang="en-US" b="1" dirty="0">
                <a:solidFill>
                  <a:srgbClr val="002060"/>
                </a:solidFill>
              </a:rPr>
              <a:t>Today I will be focusing on juvenile crime and delinquency or simply juvenile crime and justice.</a:t>
            </a:r>
          </a:p>
          <a:p>
            <a:endParaRPr lang="en-US" dirty="0">
              <a:solidFill>
                <a:srgbClr val="002060"/>
              </a:solidFill>
            </a:endParaRPr>
          </a:p>
          <a:p>
            <a:r>
              <a:rPr lang="en-US" b="1" dirty="0">
                <a:solidFill>
                  <a:schemeClr val="accent1">
                    <a:lumMod val="75000"/>
                  </a:schemeClr>
                </a:solidFill>
              </a:rPr>
              <a:t>I will be providing you the following information: </a:t>
            </a:r>
          </a:p>
          <a:p>
            <a:pPr algn="ctr"/>
            <a:endParaRPr lang="en-US" dirty="0">
              <a:solidFill>
                <a:srgbClr val="002060"/>
              </a:solidFill>
            </a:endParaRPr>
          </a:p>
          <a:p>
            <a:pPr algn="ctr"/>
            <a:endParaRPr lang="en-US" dirty="0">
              <a:solidFill>
                <a:srgbClr val="002060"/>
              </a:solidFill>
            </a:endParaRPr>
          </a:p>
        </p:txBody>
      </p:sp>
      <p:sp>
        <p:nvSpPr>
          <p:cNvPr id="4" name="Content Placeholder 3">
            <a:extLst>
              <a:ext uri="{FF2B5EF4-FFF2-40B4-BE49-F238E27FC236}">
                <a16:creationId xmlns="" xmlns:a16="http://schemas.microsoft.com/office/drawing/2014/main" id="{4F38D975-C1B3-48CB-A80B-467D3B3C6D67}"/>
              </a:ext>
            </a:extLst>
          </p:cNvPr>
          <p:cNvSpPr>
            <a:spLocks noGrp="1"/>
          </p:cNvSpPr>
          <p:nvPr>
            <p:ph sz="half" idx="2"/>
          </p:nvPr>
        </p:nvSpPr>
        <p:spPr/>
        <p:txBody>
          <a:bodyPr>
            <a:normAutofit lnSpcReduction="10000"/>
          </a:bodyPr>
          <a:lstStyle/>
          <a:p>
            <a:r>
              <a:rPr lang="en-US" b="1" dirty="0">
                <a:solidFill>
                  <a:srgbClr val="002060"/>
                </a:solidFill>
              </a:rPr>
              <a:t>The background of Juvenile Delinquency and Justice </a:t>
            </a:r>
          </a:p>
          <a:p>
            <a:r>
              <a:rPr lang="en-US" b="1" dirty="0">
                <a:solidFill>
                  <a:srgbClr val="002060"/>
                </a:solidFill>
              </a:rPr>
              <a:t>A description of Juvenile Delinquency and Justice </a:t>
            </a:r>
          </a:p>
          <a:p>
            <a:r>
              <a:rPr lang="en-US" b="1" dirty="0">
                <a:solidFill>
                  <a:srgbClr val="002060"/>
                </a:solidFill>
              </a:rPr>
              <a:t>The objectives of Juvenile Delinquency and Justice </a:t>
            </a:r>
          </a:p>
          <a:p>
            <a:r>
              <a:rPr lang="en-US" b="1" dirty="0">
                <a:solidFill>
                  <a:srgbClr val="002060"/>
                </a:solidFill>
              </a:rPr>
              <a:t>The importance of Juvenile Delinquency and Justice </a:t>
            </a:r>
          </a:p>
        </p:txBody>
      </p:sp>
    </p:spTree>
    <p:extLst>
      <p:ext uri="{BB962C8B-B14F-4D97-AF65-F5344CB8AC3E}">
        <p14:creationId xmlns:p14="http://schemas.microsoft.com/office/powerpoint/2010/main" val="97198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2" name="Straight Connector 21">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 xmlns:a16="http://schemas.microsoft.com/office/drawing/2014/main" id="{4FC7A1DE-C3E3-4594-9015-8969956DDC73}"/>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b="1" cap="all" dirty="0"/>
              <a:t>Summary</a:t>
            </a:r>
            <a:endParaRPr lang="en-US" cap="all" dirty="0"/>
          </a:p>
        </p:txBody>
      </p:sp>
      <p:pic>
        <p:nvPicPr>
          <p:cNvPr id="11" name="Content Placeholder 10" descr="A group of people in a room&#10;&#10;Description generated with very high confidence">
            <a:extLst>
              <a:ext uri="{FF2B5EF4-FFF2-40B4-BE49-F238E27FC236}">
                <a16:creationId xmlns="" xmlns:a16="http://schemas.microsoft.com/office/drawing/2014/main" id="{45A62317-5C83-4424-8026-C577F2D992AD}"/>
              </a:ext>
            </a:extLst>
          </p:cNvPr>
          <p:cNvPicPr>
            <a:picLocks noGrp="1" noChangeAspect="1"/>
          </p:cNvPicPr>
          <p:nvPr>
            <p:ph sz="half" idx="2"/>
          </p:nvPr>
        </p:nvPicPr>
        <p:blipFill rotWithShape="1">
          <a:blip r:embed="rId5"/>
          <a:srcRect l="20688" r="15631" b="-1"/>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5" name="Content Placeholder 4">
            <a:extLst>
              <a:ext uri="{FF2B5EF4-FFF2-40B4-BE49-F238E27FC236}">
                <a16:creationId xmlns="" xmlns:a16="http://schemas.microsoft.com/office/drawing/2014/main" id="{F7671875-54E0-4BDA-B77E-7F38D4BB84E0}"/>
              </a:ext>
            </a:extLst>
          </p:cNvPr>
          <p:cNvSpPr>
            <a:spLocks noGrp="1"/>
          </p:cNvSpPr>
          <p:nvPr>
            <p:ph sz="half" idx="1"/>
          </p:nvPr>
        </p:nvSpPr>
        <p:spPr>
          <a:xfrm>
            <a:off x="4639732" y="2556932"/>
            <a:ext cx="6256863" cy="3318936"/>
          </a:xfrm>
        </p:spPr>
        <p:txBody>
          <a:bodyPr vert="horz" lIns="91440" tIns="45720" rIns="91440" bIns="45720" rtlCol="0" anchor="t">
            <a:normAutofit/>
          </a:bodyPr>
          <a:lstStyle/>
          <a:p>
            <a:r>
              <a:rPr lang="en-US" b="1" dirty="0">
                <a:solidFill>
                  <a:srgbClr val="002060"/>
                </a:solidFill>
              </a:rPr>
              <a:t>Juvenile delinquency is cited as a critical issue among many other issues in the justice system of the society or community at large according to (Roberts, 2003). </a:t>
            </a:r>
          </a:p>
          <a:p>
            <a:endParaRPr lang="en-US" dirty="0"/>
          </a:p>
        </p:txBody>
      </p:sp>
    </p:spTree>
    <p:extLst>
      <p:ext uri="{BB962C8B-B14F-4D97-AF65-F5344CB8AC3E}">
        <p14:creationId xmlns:p14="http://schemas.microsoft.com/office/powerpoint/2010/main" val="281015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4FDB9-E2EA-498E-839A-312F322E32FE}"/>
              </a:ext>
            </a:extLst>
          </p:cNvPr>
          <p:cNvSpPr>
            <a:spLocks noGrp="1"/>
          </p:cNvSpPr>
          <p:nvPr>
            <p:ph type="title"/>
          </p:nvPr>
        </p:nvSpPr>
        <p:spPr/>
        <p:txBody>
          <a:bodyPr>
            <a:normAutofit/>
          </a:bodyPr>
          <a:lstStyle/>
          <a:p>
            <a:r>
              <a:rPr lang="en-US" b="1" cap="all" dirty="0">
                <a:solidFill>
                  <a:schemeClr val="tx1"/>
                </a:solidFill>
              </a:rPr>
              <a:t>DESCRIPTION</a:t>
            </a:r>
            <a:endParaRPr lang="en-US" cap="all" dirty="0">
              <a:solidFill>
                <a:schemeClr val="tx1"/>
              </a:solidFill>
            </a:endParaRPr>
          </a:p>
        </p:txBody>
      </p:sp>
      <p:sp>
        <p:nvSpPr>
          <p:cNvPr id="3" name="Content Placeholder 2">
            <a:extLst>
              <a:ext uri="{FF2B5EF4-FFF2-40B4-BE49-F238E27FC236}">
                <a16:creationId xmlns="" xmlns:a16="http://schemas.microsoft.com/office/drawing/2014/main" id="{A32541C3-4A76-48BB-A648-56840597C591}"/>
              </a:ext>
            </a:extLst>
          </p:cNvPr>
          <p:cNvSpPr>
            <a:spLocks noGrp="1"/>
          </p:cNvSpPr>
          <p:nvPr>
            <p:ph idx="1"/>
          </p:nvPr>
        </p:nvSpPr>
        <p:spPr>
          <a:xfrm>
            <a:off x="1295401" y="2556932"/>
            <a:ext cx="9601196" cy="3318936"/>
          </a:xfrm>
        </p:spPr>
        <p:txBody>
          <a:bodyPr/>
          <a:lstStyle/>
          <a:p>
            <a:pPr algn="ctr"/>
            <a:r>
              <a:rPr lang="en-US" b="1" dirty="0">
                <a:solidFill>
                  <a:srgbClr val="002060"/>
                </a:solidFill>
              </a:rPr>
              <a:t>According to (SIEGEL, 2017), the sentencing should make it easier for the juveniles to be placed in correctional centers or institutions if need be. The policy also supports the rehabilitation of the juveniles and seeks the implementation of delinquency preventive programs, strategies and models in the community. </a:t>
            </a:r>
          </a:p>
        </p:txBody>
      </p:sp>
    </p:spTree>
    <p:extLst>
      <p:ext uri="{BB962C8B-B14F-4D97-AF65-F5344CB8AC3E}">
        <p14:creationId xmlns:p14="http://schemas.microsoft.com/office/powerpoint/2010/main" val="5206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6C0C7B-AE01-4F69-8838-02885052E2C5}"/>
              </a:ext>
            </a:extLst>
          </p:cNvPr>
          <p:cNvSpPr>
            <a:spLocks noGrp="1"/>
          </p:cNvSpPr>
          <p:nvPr>
            <p:ph type="title"/>
          </p:nvPr>
        </p:nvSpPr>
        <p:spPr/>
        <p:txBody>
          <a:bodyPr/>
          <a:lstStyle/>
          <a:p>
            <a:r>
              <a:rPr lang="en-US" b="1" dirty="0"/>
              <a:t>DESCRIPTION</a:t>
            </a:r>
          </a:p>
        </p:txBody>
      </p:sp>
      <p:sp>
        <p:nvSpPr>
          <p:cNvPr id="3" name="Content Placeholder 2">
            <a:extLst>
              <a:ext uri="{FF2B5EF4-FFF2-40B4-BE49-F238E27FC236}">
                <a16:creationId xmlns="" xmlns:a16="http://schemas.microsoft.com/office/drawing/2014/main" id="{B6959DE1-428D-48E8-A1EA-757696EE9DC9}"/>
              </a:ext>
            </a:extLst>
          </p:cNvPr>
          <p:cNvSpPr>
            <a:spLocks noGrp="1"/>
          </p:cNvSpPr>
          <p:nvPr>
            <p:ph sz="half" idx="1"/>
          </p:nvPr>
        </p:nvSpPr>
        <p:spPr/>
        <p:txBody>
          <a:bodyPr>
            <a:normAutofit fontScale="77500" lnSpcReduction="20000"/>
          </a:bodyPr>
          <a:lstStyle/>
          <a:p>
            <a:r>
              <a:rPr lang="en-US" b="1" dirty="0">
                <a:solidFill>
                  <a:srgbClr val="002060"/>
                </a:solidFill>
              </a:rPr>
              <a:t>The prevention programs and rehabilitation of the juveniles focuses on the correction programs for the juveniles which substantially reduce recidivism.</a:t>
            </a:r>
          </a:p>
        </p:txBody>
      </p:sp>
      <p:sp>
        <p:nvSpPr>
          <p:cNvPr id="4" name="Content Placeholder 3">
            <a:extLst>
              <a:ext uri="{FF2B5EF4-FFF2-40B4-BE49-F238E27FC236}">
                <a16:creationId xmlns="" xmlns:a16="http://schemas.microsoft.com/office/drawing/2014/main" id="{62F83133-884C-4525-8505-227D6213EB6C}"/>
              </a:ext>
            </a:extLst>
          </p:cNvPr>
          <p:cNvSpPr>
            <a:spLocks noGrp="1"/>
          </p:cNvSpPr>
          <p:nvPr>
            <p:ph sz="half" idx="2"/>
          </p:nvPr>
        </p:nvSpPr>
        <p:spPr/>
        <p:txBody>
          <a:bodyPr>
            <a:normAutofit fontScale="77500" lnSpcReduction="20000"/>
          </a:bodyPr>
          <a:lstStyle/>
          <a:p>
            <a:r>
              <a:rPr lang="en-US" b="1" dirty="0"/>
              <a:t>Overall effective juvenile delinquency rehabilitation and prevention programs:</a:t>
            </a:r>
          </a:p>
          <a:p>
            <a:r>
              <a:rPr lang="en-US" b="1" dirty="0">
                <a:solidFill>
                  <a:srgbClr val="002060"/>
                </a:solidFill>
              </a:rPr>
              <a:t>Should have more contact with the juveniles for a given and long duration of time.</a:t>
            </a:r>
          </a:p>
          <a:p>
            <a:r>
              <a:rPr lang="en-US" b="1" dirty="0">
                <a:solidFill>
                  <a:srgbClr val="002060"/>
                </a:solidFill>
              </a:rPr>
              <a:t>Should have an influential component of the setting.</a:t>
            </a:r>
          </a:p>
          <a:p>
            <a:r>
              <a:rPr lang="en-US" b="1" dirty="0">
                <a:solidFill>
                  <a:srgbClr val="002060"/>
                </a:solidFill>
              </a:rPr>
              <a:t>Should offer behavioral treatment programs.</a:t>
            </a:r>
          </a:p>
          <a:p>
            <a:r>
              <a:rPr lang="en-US" b="1" dirty="0">
                <a:solidFill>
                  <a:srgbClr val="002060"/>
                </a:solidFill>
              </a:rPr>
              <a:t>Should be a skill oriented and multimodal treatment.</a:t>
            </a:r>
          </a:p>
        </p:txBody>
      </p:sp>
      <p:pic>
        <p:nvPicPr>
          <p:cNvPr id="6" name="Picture 5" descr="A picture containing clipart&#10;&#10;Description generated with very high confidence">
            <a:extLst>
              <a:ext uri="{FF2B5EF4-FFF2-40B4-BE49-F238E27FC236}">
                <a16:creationId xmlns="" xmlns:a16="http://schemas.microsoft.com/office/drawing/2014/main" id="{71E18A42-C048-4C31-86A1-D7FBECBF6C2F}"/>
              </a:ext>
            </a:extLst>
          </p:cNvPr>
          <p:cNvPicPr>
            <a:picLocks noChangeAspect="1"/>
          </p:cNvPicPr>
          <p:nvPr/>
        </p:nvPicPr>
        <p:blipFill>
          <a:blip r:embed="rId2"/>
          <a:stretch>
            <a:fillRect/>
          </a:stretch>
        </p:blipFill>
        <p:spPr>
          <a:xfrm>
            <a:off x="1812797" y="3816016"/>
            <a:ext cx="3668629" cy="2054432"/>
          </a:xfrm>
          <a:prstGeom prst="rect">
            <a:avLst/>
          </a:prstGeom>
        </p:spPr>
      </p:pic>
    </p:spTree>
    <p:extLst>
      <p:ext uri="{BB962C8B-B14F-4D97-AF65-F5344CB8AC3E}">
        <p14:creationId xmlns:p14="http://schemas.microsoft.com/office/powerpoint/2010/main" val="237872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 xmlns:a16="http://schemas.microsoft.com/office/drawing/2014/main" id="{4BD05FC9-6081-4223-BE21-51322C2AA18C}"/>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b="1" dirty="0"/>
              <a:t>DESCRIPTION</a:t>
            </a:r>
          </a:p>
        </p:txBody>
      </p:sp>
      <p:pic>
        <p:nvPicPr>
          <p:cNvPr id="6" name="Content Placeholder 5" descr="A person standing next to a fence&#10;&#10;Description generated with high confidence">
            <a:extLst>
              <a:ext uri="{FF2B5EF4-FFF2-40B4-BE49-F238E27FC236}">
                <a16:creationId xmlns="" xmlns:a16="http://schemas.microsoft.com/office/drawing/2014/main" id="{04E73637-9F44-4BE3-AEFB-8ABC30B4EB4D}"/>
              </a:ext>
            </a:extLst>
          </p:cNvPr>
          <p:cNvPicPr>
            <a:picLocks noGrp="1" noChangeAspect="1"/>
          </p:cNvPicPr>
          <p:nvPr>
            <p:ph sz="half" idx="2"/>
          </p:nvPr>
        </p:nvPicPr>
        <p:blipFill rotWithShape="1">
          <a:blip r:embed="rId5"/>
          <a:srcRect l="31985" r="14232"/>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3" name="Content Placeholder 2">
            <a:extLst>
              <a:ext uri="{FF2B5EF4-FFF2-40B4-BE49-F238E27FC236}">
                <a16:creationId xmlns="" xmlns:a16="http://schemas.microsoft.com/office/drawing/2014/main" id="{9F329B9E-18B6-48E8-AD06-2622C41CB2BA}"/>
              </a:ext>
            </a:extLst>
          </p:cNvPr>
          <p:cNvSpPr>
            <a:spLocks noGrp="1"/>
          </p:cNvSpPr>
          <p:nvPr>
            <p:ph sz="half" idx="1"/>
          </p:nvPr>
        </p:nvSpPr>
        <p:spPr>
          <a:xfrm>
            <a:off x="4639732" y="2556932"/>
            <a:ext cx="6256863" cy="3318936"/>
          </a:xfrm>
        </p:spPr>
        <p:txBody>
          <a:bodyPr vert="horz" lIns="91440" tIns="45720" rIns="91440" bIns="45720" rtlCol="0" anchor="t">
            <a:normAutofit/>
          </a:bodyPr>
          <a:lstStyle/>
          <a:p>
            <a:r>
              <a:rPr lang="en-US" b="1" dirty="0">
                <a:solidFill>
                  <a:srgbClr val="002060"/>
                </a:solidFill>
              </a:rPr>
              <a:t>The juvenile delinquency and justice policy also requires that the juvenile correctional and rehabilitation facilities and institutions be established and improved to aid in the juvenile delinquency and justice system. </a:t>
            </a:r>
          </a:p>
        </p:txBody>
      </p:sp>
    </p:spTree>
    <p:extLst>
      <p:ext uri="{BB962C8B-B14F-4D97-AF65-F5344CB8AC3E}">
        <p14:creationId xmlns:p14="http://schemas.microsoft.com/office/powerpoint/2010/main" val="422185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9F5D1-FBDE-42F7-9247-C26B7C23C0A6}"/>
              </a:ext>
            </a:extLst>
          </p:cNvPr>
          <p:cNvSpPr>
            <a:spLocks noGrp="1"/>
          </p:cNvSpPr>
          <p:nvPr>
            <p:ph type="title"/>
          </p:nvPr>
        </p:nvSpPr>
        <p:spPr/>
        <p:txBody>
          <a:bodyPr/>
          <a:lstStyle/>
          <a:p>
            <a:r>
              <a:rPr lang="en-US" b="1" cap="all" dirty="0"/>
              <a:t>Background</a:t>
            </a:r>
          </a:p>
        </p:txBody>
      </p:sp>
      <p:sp>
        <p:nvSpPr>
          <p:cNvPr id="3" name="Content Placeholder 2">
            <a:extLst>
              <a:ext uri="{FF2B5EF4-FFF2-40B4-BE49-F238E27FC236}">
                <a16:creationId xmlns="" xmlns:a16="http://schemas.microsoft.com/office/drawing/2014/main" id="{79217BE6-8E1A-4984-B50C-9C1962215F7D}"/>
              </a:ext>
            </a:extLst>
          </p:cNvPr>
          <p:cNvSpPr>
            <a:spLocks noGrp="1"/>
          </p:cNvSpPr>
          <p:nvPr>
            <p:ph sz="half" idx="1"/>
          </p:nvPr>
        </p:nvSpPr>
        <p:spPr/>
        <p:txBody>
          <a:bodyPr>
            <a:normAutofit fontScale="92500" lnSpcReduction="20000"/>
          </a:bodyPr>
          <a:lstStyle/>
          <a:p>
            <a:r>
              <a:rPr lang="en-US" b="1" dirty="0">
                <a:solidFill>
                  <a:srgbClr val="002060"/>
                </a:solidFill>
              </a:rPr>
              <a:t>Juvenile delinquency rates have risen and fallen in the past years. </a:t>
            </a:r>
          </a:p>
          <a:p>
            <a:r>
              <a:rPr lang="en-US" b="1" dirty="0">
                <a:solidFill>
                  <a:srgbClr val="002060"/>
                </a:solidFill>
              </a:rPr>
              <a:t>Delinquency refers to the minor crimes young adults commit. </a:t>
            </a:r>
          </a:p>
        </p:txBody>
      </p:sp>
      <p:sp>
        <p:nvSpPr>
          <p:cNvPr id="4" name="Content Placeholder 3">
            <a:extLst>
              <a:ext uri="{FF2B5EF4-FFF2-40B4-BE49-F238E27FC236}">
                <a16:creationId xmlns="" xmlns:a16="http://schemas.microsoft.com/office/drawing/2014/main" id="{BDFF72B8-60D5-4775-A3E4-EFABA8454050}"/>
              </a:ext>
            </a:extLst>
          </p:cNvPr>
          <p:cNvSpPr>
            <a:spLocks noGrp="1"/>
          </p:cNvSpPr>
          <p:nvPr>
            <p:ph sz="half" idx="2"/>
          </p:nvPr>
        </p:nvSpPr>
        <p:spPr/>
        <p:txBody>
          <a:bodyPr>
            <a:normAutofit fontScale="92500" lnSpcReduction="20000"/>
          </a:bodyPr>
          <a:lstStyle/>
          <a:p>
            <a:r>
              <a:rPr lang="en-US" b="1" dirty="0">
                <a:solidFill>
                  <a:srgbClr val="002060"/>
                </a:solidFill>
              </a:rPr>
              <a:t>In most cases, the juveniles form gangs to commit minor crimes like shoplifting among others. </a:t>
            </a:r>
          </a:p>
          <a:p>
            <a:r>
              <a:rPr lang="en-US" b="1" dirty="0">
                <a:solidFill>
                  <a:srgbClr val="002060"/>
                </a:solidFill>
              </a:rPr>
              <a:t>The juvenile delinquency and justice policy not only relies on the fact that juveniles are prone to committing minor crimes such as shoplifting but also on the fact that sometimes the minor crimes committed by these juveniles or juvenile gangs are at times violent</a:t>
            </a:r>
            <a:r>
              <a:rPr lang="en-US" dirty="0">
                <a:solidFill>
                  <a:srgbClr val="002060"/>
                </a:solidFill>
              </a:rPr>
              <a:t>. </a:t>
            </a:r>
          </a:p>
          <a:p>
            <a:endParaRPr lang="en-US" dirty="0"/>
          </a:p>
        </p:txBody>
      </p:sp>
    </p:spTree>
    <p:extLst>
      <p:ext uri="{BB962C8B-B14F-4D97-AF65-F5344CB8AC3E}">
        <p14:creationId xmlns:p14="http://schemas.microsoft.com/office/powerpoint/2010/main" val="364587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 xmlns:a16="http://schemas.microsoft.com/office/drawing/2014/main" id="{CCCC2DB3-1B33-4A7B-8842-60EDECB7010A}"/>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b="1" dirty="0"/>
              <a:t>Background</a:t>
            </a:r>
          </a:p>
        </p:txBody>
      </p:sp>
      <p:pic>
        <p:nvPicPr>
          <p:cNvPr id="6" name="Content Placeholder 5" descr="A close up of a womans face&#10;&#10;Description generated with high confidence">
            <a:extLst>
              <a:ext uri="{FF2B5EF4-FFF2-40B4-BE49-F238E27FC236}">
                <a16:creationId xmlns="" xmlns:a16="http://schemas.microsoft.com/office/drawing/2014/main" id="{1ADCE684-474D-4B2D-8666-85413E70A884}"/>
              </a:ext>
            </a:extLst>
          </p:cNvPr>
          <p:cNvPicPr>
            <a:picLocks noGrp="1" noChangeAspect="1"/>
          </p:cNvPicPr>
          <p:nvPr>
            <p:ph sz="half" idx="2"/>
          </p:nvPr>
        </p:nvPicPr>
        <p:blipFill rotWithShape="1">
          <a:blip r:embed="rId5"/>
          <a:srcRect l="26103" r="20113"/>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3" name="Content Placeholder 2">
            <a:extLst>
              <a:ext uri="{FF2B5EF4-FFF2-40B4-BE49-F238E27FC236}">
                <a16:creationId xmlns="" xmlns:a16="http://schemas.microsoft.com/office/drawing/2014/main" id="{BE169E1E-A62E-4E2A-A6C7-E0BAF5AA985B}"/>
              </a:ext>
            </a:extLst>
          </p:cNvPr>
          <p:cNvSpPr>
            <a:spLocks noGrp="1"/>
          </p:cNvSpPr>
          <p:nvPr>
            <p:ph sz="half" idx="1"/>
          </p:nvPr>
        </p:nvSpPr>
        <p:spPr>
          <a:xfrm>
            <a:off x="4639732" y="2556932"/>
            <a:ext cx="6256863" cy="3318936"/>
          </a:xfrm>
        </p:spPr>
        <p:txBody>
          <a:bodyPr vert="horz" lIns="91440" tIns="45720" rIns="91440" bIns="45720" rtlCol="0" anchor="t">
            <a:normAutofit fontScale="92500"/>
          </a:bodyPr>
          <a:lstStyle/>
          <a:p>
            <a:r>
              <a:rPr lang="en-US" sz="2200" b="1" dirty="0">
                <a:solidFill>
                  <a:srgbClr val="002060"/>
                </a:solidFill>
              </a:rPr>
              <a:t>Juvenile gangs have three or more members that share the same sense of identity with a degree and or permanence of organization (Howell, 2009).</a:t>
            </a:r>
          </a:p>
          <a:p>
            <a:r>
              <a:rPr lang="en-US" sz="2200" b="1" dirty="0">
                <a:solidFill>
                  <a:srgbClr val="002060"/>
                </a:solidFill>
              </a:rPr>
              <a:t> This means that the juveniles or juvenile gangs threaten public safety and are prone to recidivism. The juvenile delinquency and justice policy, therefore, attempts to strengthen the justice system for the juveniles to keep the public safe, rehabilitate the juveniles and prevent delinquency.</a:t>
            </a:r>
          </a:p>
        </p:txBody>
      </p:sp>
    </p:spTree>
    <p:extLst>
      <p:ext uri="{BB962C8B-B14F-4D97-AF65-F5344CB8AC3E}">
        <p14:creationId xmlns:p14="http://schemas.microsoft.com/office/powerpoint/2010/main" val="332517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3F6D81C7-B083-478E-82FE-089A8CB72EB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 xmlns:a16="http://schemas.microsoft.com/office/drawing/2014/main" id="{8398EDA2-4889-433D-AC01-5214D79764E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 xmlns:a16="http://schemas.microsoft.com/office/drawing/2014/main" id="{0099D46A-AF52-46FD-938B-D31189460A2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 xmlns:a16="http://schemas.microsoft.com/office/drawing/2014/main" id="{C933E919-C473-4F0E-9DBC-CC65FC9E926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 xmlns:a16="http://schemas.microsoft.com/office/drawing/2014/main" id="{FBBF3BDD-5C99-4FDC-BBCB-E711359D93F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 xmlns:a16="http://schemas.microsoft.com/office/drawing/2014/main" id="{F06B54F2-CD11-4359-A7D6-DA7C76C091A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 xmlns:a16="http://schemas.microsoft.com/office/drawing/2014/main" id="{ED56E41F-B8E0-4D18-B554-FD40260DE0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 xmlns:a16="http://schemas.microsoft.com/office/drawing/2014/main" id="{2DB31E17-E562-4F82-98D0-858C84120F3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22" name="Picture 21">
              <a:extLst>
                <a:ext uri="{FF2B5EF4-FFF2-40B4-BE49-F238E27FC236}">
                  <a16:creationId xmlns="" xmlns:a16="http://schemas.microsoft.com/office/drawing/2014/main" id="{58BF3B07-5EF6-4E5B-834E-C1398DB60ADA}"/>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 xmlns:a16="http://schemas.microsoft.com/office/drawing/2014/main" id="{3DDA1859-D108-4C60-B38B-C85485AB38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 xmlns:a16="http://schemas.microsoft.com/office/drawing/2014/main" id="{E498EA77-084B-43CC-B94D-566F1D8E1EE8}"/>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 xmlns:a16="http://schemas.microsoft.com/office/drawing/2014/main" id="{99B16D3F-47E8-419E-9C4E-ED6FC918FBB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 xmlns:a16="http://schemas.microsoft.com/office/drawing/2014/main" id="{A3409462-23CC-410B-B601-6D16FAC5AAF6}"/>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3700" b="1" dirty="0">
                <a:solidFill>
                  <a:srgbClr val="262626"/>
                </a:solidFill>
              </a:rPr>
              <a:t>OBJECTIVES</a:t>
            </a:r>
          </a:p>
        </p:txBody>
      </p:sp>
      <p:sp>
        <p:nvSpPr>
          <p:cNvPr id="27" name="Rectangle 26">
            <a:extLst>
              <a:ext uri="{FF2B5EF4-FFF2-40B4-BE49-F238E27FC236}">
                <a16:creationId xmlns="" xmlns:a16="http://schemas.microsoft.com/office/drawing/2014/main" id="{23E937B9-07EE-456A-A31C-41A8866E28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close up of a logo&#10;&#10;Description generated with high confidence">
            <a:extLst>
              <a:ext uri="{FF2B5EF4-FFF2-40B4-BE49-F238E27FC236}">
                <a16:creationId xmlns="" xmlns:a16="http://schemas.microsoft.com/office/drawing/2014/main" id="{87DC330B-3D98-4177-9504-8F2891ED822B}"/>
              </a:ext>
            </a:extLst>
          </p:cNvPr>
          <p:cNvPicPr>
            <a:picLocks noGrp="1" noChangeAspect="1"/>
          </p:cNvPicPr>
          <p:nvPr>
            <p:ph sz="half" idx="2"/>
          </p:nvPr>
        </p:nvPicPr>
        <p:blipFill>
          <a:blip r:embed="rId5"/>
          <a:stretch>
            <a:fillRect/>
          </a:stretch>
        </p:blipFill>
        <p:spPr>
          <a:xfrm>
            <a:off x="1462286" y="1410208"/>
            <a:ext cx="5179570" cy="3858780"/>
          </a:xfrm>
          <a:prstGeom prst="rect">
            <a:avLst/>
          </a:prstGeom>
        </p:spPr>
      </p:pic>
      <p:cxnSp>
        <p:nvCxnSpPr>
          <p:cNvPr id="29" name="Straight Connector 28">
            <a:extLst>
              <a:ext uri="{FF2B5EF4-FFF2-40B4-BE49-F238E27FC236}">
                <a16:creationId xmlns="" xmlns:a16="http://schemas.microsoft.com/office/drawing/2014/main" id="{FD2308B7-2829-44DD-B213-27EEBDED14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 xmlns:a16="http://schemas.microsoft.com/office/drawing/2014/main" id="{929BDD97-EDE1-429C-A42A-5C9C58B9E9FF}"/>
              </a:ext>
            </a:extLst>
          </p:cNvPr>
          <p:cNvSpPr>
            <a:spLocks noGrp="1"/>
          </p:cNvSpPr>
          <p:nvPr>
            <p:ph sz="half" idx="1"/>
          </p:nvPr>
        </p:nvSpPr>
        <p:spPr>
          <a:xfrm>
            <a:off x="7535824" y="2556932"/>
            <a:ext cx="3360771" cy="3318936"/>
          </a:xfrm>
        </p:spPr>
        <p:txBody>
          <a:bodyPr vert="horz" lIns="91440" tIns="45720" rIns="91440" bIns="45720" rtlCol="0" anchor="t">
            <a:normAutofit/>
          </a:bodyPr>
          <a:lstStyle/>
          <a:p>
            <a:pPr>
              <a:lnSpc>
                <a:spcPct val="90000"/>
              </a:lnSpc>
            </a:pPr>
            <a:r>
              <a:rPr lang="en-US" sz="2000" b="1" dirty="0">
                <a:solidFill>
                  <a:srgbClr val="002060"/>
                </a:solidFill>
              </a:rPr>
              <a:t>Our first goal aims to better the overall justice system for juveniles by strengthening and intensifying efforts of juvenile incarceration in appropriate circumstances to maximize public safety (OJJPD, 2018). </a:t>
            </a:r>
          </a:p>
        </p:txBody>
      </p:sp>
    </p:spTree>
    <p:extLst>
      <p:ext uri="{BB962C8B-B14F-4D97-AF65-F5344CB8AC3E}">
        <p14:creationId xmlns:p14="http://schemas.microsoft.com/office/powerpoint/2010/main" val="1815376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85</TotalTime>
  <Words>686</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Juvenile Delinquency and Justice Policy</vt:lpstr>
      <vt:lpstr>WELCOME</vt:lpstr>
      <vt:lpstr>Summary</vt:lpstr>
      <vt:lpstr>DESCRIPTION</vt:lpstr>
      <vt:lpstr>DESCRIPTION</vt:lpstr>
      <vt:lpstr>DESCRIPTION</vt:lpstr>
      <vt:lpstr>Background</vt:lpstr>
      <vt:lpstr>Background</vt:lpstr>
      <vt:lpstr>OBJECTIVES</vt:lpstr>
      <vt:lpstr>OBJECTIVES</vt:lpstr>
      <vt:lpstr>importance</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Delinquency and Justice Policy</dc:title>
  <dc:creator>joshua melendez</dc:creator>
  <cp:lastModifiedBy>kyeem b</cp:lastModifiedBy>
  <cp:revision>11</cp:revision>
  <dcterms:created xsi:type="dcterms:W3CDTF">2018-06-11T00:34:39Z</dcterms:created>
  <dcterms:modified xsi:type="dcterms:W3CDTF">2019-03-06T16:44:31Z</dcterms:modified>
</cp:coreProperties>
</file>