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Michael Porter </a:t>
            </a:r>
            <a:r>
              <a:rPr lang="en-US" dirty="0" smtClean="0"/>
              <a:t>Competitive Strategy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Techniques for analyzing industries and competitors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The Porter Model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Model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85566" y="2156993"/>
            <a:ext cx="2467627" cy="85177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Potential Entrants 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5066777" y="3313002"/>
            <a:ext cx="2599151" cy="914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Industry Competitor 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352079" y="3359474"/>
            <a:ext cx="2329841" cy="8893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Bargaining Power of Suppliers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113751" y="4474273"/>
            <a:ext cx="2505205" cy="8737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Threat of Substitute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136607" y="3359474"/>
            <a:ext cx="2580362" cy="8893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Bargaining Power of Buyers</a:t>
            </a:r>
            <a:endParaRPr lang="en-US" sz="2400" dirty="0"/>
          </a:p>
        </p:txBody>
      </p:sp>
      <p:sp>
        <p:nvSpPr>
          <p:cNvPr id="11" name="Left-Right Arrow 10"/>
          <p:cNvSpPr/>
          <p:nvPr/>
        </p:nvSpPr>
        <p:spPr>
          <a:xfrm>
            <a:off x="4786983" y="3438396"/>
            <a:ext cx="225467" cy="628800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-Right Arrow 11"/>
          <p:cNvSpPr/>
          <p:nvPr/>
        </p:nvSpPr>
        <p:spPr>
          <a:xfrm>
            <a:off x="7722068" y="3438396"/>
            <a:ext cx="257736" cy="670125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-Down Arrow 12"/>
          <p:cNvSpPr/>
          <p:nvPr/>
        </p:nvSpPr>
        <p:spPr>
          <a:xfrm>
            <a:off x="5461460" y="3078065"/>
            <a:ext cx="1809783" cy="143917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-Down Arrow 13"/>
          <p:cNvSpPr/>
          <p:nvPr/>
        </p:nvSpPr>
        <p:spPr>
          <a:xfrm>
            <a:off x="5461460" y="4286251"/>
            <a:ext cx="1967311" cy="127741"/>
          </a:xfrm>
          <a:prstGeom prst="up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Industry Competitor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Competition  Drives Down the Rate of Return</a:t>
            </a:r>
          </a:p>
          <a:p>
            <a:r>
              <a:rPr lang="en-US" dirty="0" smtClean="0"/>
              <a:t>Consolidated Industries, Little Room for Mistake Among Rivals</a:t>
            </a:r>
          </a:p>
          <a:p>
            <a:r>
              <a:rPr lang="en-US" dirty="0" smtClean="0"/>
              <a:t>Lack of Differentiation or Less Switching Cost</a:t>
            </a:r>
          </a:p>
          <a:p>
            <a:r>
              <a:rPr lang="en-US" dirty="0" smtClean="0"/>
              <a:t>Merger and Acquisition Increases Competition</a:t>
            </a:r>
          </a:p>
          <a:p>
            <a:r>
              <a:rPr lang="en-US" dirty="0" smtClean="0"/>
              <a:t>High Strategic Stake in Achieving Success for Each Company</a:t>
            </a:r>
          </a:p>
          <a:p>
            <a:r>
              <a:rPr lang="en-US" dirty="0" smtClean="0"/>
              <a:t>Economies of Scale is Crucial </a:t>
            </a:r>
          </a:p>
          <a:p>
            <a:r>
              <a:rPr lang="en-US" dirty="0" smtClean="0"/>
              <a:t>Strategic Alliances and More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3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Threat of Entry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Economies of Scale by Businesses</a:t>
            </a:r>
          </a:p>
          <a:p>
            <a:r>
              <a:rPr lang="en-US" dirty="0" smtClean="0"/>
              <a:t>Product Proliferation </a:t>
            </a:r>
          </a:p>
          <a:p>
            <a:r>
              <a:rPr lang="en-US" dirty="0" smtClean="0"/>
              <a:t>High Capital Requirement for Investment </a:t>
            </a:r>
          </a:p>
          <a:p>
            <a:r>
              <a:rPr lang="en-US" dirty="0" smtClean="0"/>
              <a:t>High Switching Cost for Customers</a:t>
            </a:r>
          </a:p>
          <a:p>
            <a:r>
              <a:rPr lang="en-US" dirty="0" smtClean="0"/>
              <a:t>Cost Advantage by the Established Businesses/ Price as a Barrier </a:t>
            </a:r>
          </a:p>
          <a:p>
            <a:r>
              <a:rPr lang="en-US" dirty="0" smtClean="0"/>
              <a:t>Access to Viable Distribution Channels </a:t>
            </a:r>
          </a:p>
          <a:p>
            <a:r>
              <a:rPr lang="en-US" dirty="0" smtClean="0"/>
              <a:t>Government Regulations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3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Threat of Substitute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Differentiation Among Various Existing Products</a:t>
            </a:r>
          </a:p>
          <a:p>
            <a:r>
              <a:rPr lang="en-US" dirty="0" smtClean="0"/>
              <a:t>Low Switching Cost for Customers</a:t>
            </a:r>
          </a:p>
          <a:p>
            <a:r>
              <a:rPr lang="en-US" dirty="0" smtClean="0"/>
              <a:t>Innovation in the Industry and less Innovated Products</a:t>
            </a:r>
          </a:p>
          <a:p>
            <a:r>
              <a:rPr lang="en-US" dirty="0" smtClean="0"/>
              <a:t>Brand Names and Quality of Products</a:t>
            </a:r>
          </a:p>
          <a:p>
            <a:r>
              <a:rPr lang="en-US" dirty="0" smtClean="0"/>
              <a:t>Weak Distribution and Customer Service</a:t>
            </a:r>
          </a:p>
          <a:p>
            <a:r>
              <a:rPr lang="en-US" dirty="0" smtClean="0"/>
              <a:t>Fragmented Industries More Prone to Differentiated Products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81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Bargaining Power of Buyers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Price a Fraction of Buyers Cost, Buyers less Price Sensitive</a:t>
            </a:r>
          </a:p>
          <a:p>
            <a:r>
              <a:rPr lang="en-US" dirty="0" smtClean="0"/>
              <a:t>The Switching Cost is Low. Availability of Similar Products in the Market</a:t>
            </a:r>
          </a:p>
          <a:p>
            <a:r>
              <a:rPr lang="en-US" dirty="0" smtClean="0"/>
              <a:t>Forward and Backward Integration Lessens the Bargaining Power of Buyer. Self Manufacturing and Self Distribution by Car Industry </a:t>
            </a:r>
          </a:p>
          <a:p>
            <a:r>
              <a:rPr lang="en-US" dirty="0" smtClean="0"/>
              <a:t>The Information of Buyer on the Market, Demand, Competition and Market</a:t>
            </a:r>
          </a:p>
          <a:p>
            <a:r>
              <a:rPr lang="en-US" dirty="0" smtClean="0"/>
              <a:t>Wholesalers as Buyers can Impose Bargaining Power Over Suppliers</a:t>
            </a:r>
          </a:p>
          <a:p>
            <a:r>
              <a:rPr lang="en-US" dirty="0" smtClean="0"/>
              <a:t>When Customers decision on Buying can be influenced by Retailers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07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Bargaining Power of Suppliers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Industry is Dominated by a Few Suppliers</a:t>
            </a:r>
          </a:p>
          <a:p>
            <a:r>
              <a:rPr lang="en-US" dirty="0" smtClean="0"/>
              <a:t>When the Supplier Competes with Alternative Supply and Suppliers</a:t>
            </a:r>
          </a:p>
          <a:p>
            <a:r>
              <a:rPr lang="en-US" dirty="0" smtClean="0"/>
              <a:t>When the Supplier Sells not to one Industry but More</a:t>
            </a:r>
          </a:p>
          <a:p>
            <a:r>
              <a:rPr lang="en-US" dirty="0" smtClean="0"/>
              <a:t>The Supplier's Product is Crucial to Producer's Product </a:t>
            </a:r>
          </a:p>
          <a:p>
            <a:r>
              <a:rPr lang="en-US" dirty="0" smtClean="0"/>
              <a:t>The Suppliers Product is Well Differentiated</a:t>
            </a:r>
          </a:p>
          <a:p>
            <a:r>
              <a:rPr lang="en-US" dirty="0" smtClean="0"/>
              <a:t>The Supplier Threat of Forward Integration Exists</a:t>
            </a:r>
          </a:p>
          <a:p>
            <a:r>
              <a:rPr lang="en-US" dirty="0" smtClean="0"/>
              <a:t>Government Influence in the Industry for Substitute Product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08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Strategic Group Within an Industry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Strategic Groups are Leading Companies in an Industry. They Have Reached Economies of Scale and Occasionally Scope </a:t>
            </a:r>
          </a:p>
          <a:p>
            <a:r>
              <a:rPr lang="en-US" dirty="0" smtClean="0"/>
              <a:t>Entry Barriers are Imposed mostly by Strategic Group in an Industry</a:t>
            </a:r>
          </a:p>
          <a:p>
            <a:r>
              <a:rPr lang="en-US" dirty="0" smtClean="0"/>
              <a:t>Mobility Barriers Are determined by Skills, Resources, Strategies and Cost</a:t>
            </a:r>
          </a:p>
          <a:p>
            <a:r>
              <a:rPr lang="en-US" dirty="0" smtClean="0"/>
              <a:t>Strategic Groups Have Different Amount of Power vis-à-vis Buyers and Suppliers</a:t>
            </a:r>
          </a:p>
          <a:p>
            <a:r>
              <a:rPr lang="en-US" dirty="0" smtClean="0"/>
              <a:t>Strategic Groups are Exposed to Substitute Products for Product Line, Differentiation, Demographic Change, Customers……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95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Consolidating a Fragmented Industry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Creation of Economies of Scale</a:t>
            </a:r>
          </a:p>
          <a:p>
            <a:r>
              <a:rPr lang="en-US" dirty="0" smtClean="0"/>
              <a:t>Standardization by Innovation</a:t>
            </a:r>
          </a:p>
          <a:p>
            <a:r>
              <a:rPr lang="en-US" dirty="0" smtClean="0"/>
              <a:t>Rectify the Problem of a Fragmented Industry by Looking at the Causes. For Example Diseconomies of Scale</a:t>
            </a:r>
          </a:p>
          <a:p>
            <a:r>
              <a:rPr lang="en-US" dirty="0" smtClean="0"/>
              <a:t>Initiate Acquisition and Merger</a:t>
            </a:r>
          </a:p>
          <a:p>
            <a:r>
              <a:rPr lang="en-US" dirty="0" smtClean="0"/>
              <a:t>Explore and Investigate the Industry Trends in terms of Customer Needs and Innovation</a:t>
            </a:r>
          </a:p>
          <a:p>
            <a:r>
              <a:rPr lang="en-US" dirty="0" smtClean="0"/>
              <a:t>Firms that Cannot help Consolidating an Industry are the Ones with Lack of Skills, Myopic, not Aware of the External Environment, and Organizationally not Ready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114</TotalTime>
  <Words>449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Palatino Linotype</vt:lpstr>
      <vt:lpstr>Gallery</vt:lpstr>
      <vt:lpstr>Michael Porter Competitive Strategy</vt:lpstr>
      <vt:lpstr>The Porter Model</vt:lpstr>
      <vt:lpstr>Industry Competitor</vt:lpstr>
      <vt:lpstr>Threat of Entry</vt:lpstr>
      <vt:lpstr>Threat of Substitute</vt:lpstr>
      <vt:lpstr>Bargaining Power of Buyers </vt:lpstr>
      <vt:lpstr>Bargaining Power of Suppliers </vt:lpstr>
      <vt:lpstr>Strategic Group Within an Industry</vt:lpstr>
      <vt:lpstr>Consolidating a Fragmented Industry</vt:lpstr>
    </vt:vector>
  </TitlesOfParts>
  <Company>Harrisburg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Michael Porter Competitive Strategy</dc:title>
  <dc:creator>Mehdi Noorbaksh</dc:creator>
  <cp:lastModifiedBy>kyeem b</cp:lastModifiedBy>
  <cp:revision>15</cp:revision>
  <dcterms:created xsi:type="dcterms:W3CDTF">2017-02-13T15:35:24Z</dcterms:created>
  <dcterms:modified xsi:type="dcterms:W3CDTF">2019-03-07T17:44:43Z</dcterms:modified>
</cp:coreProperties>
</file>