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06" r:id="rId1"/>
  </p:sldMasterIdLst>
  <p:notesMasterIdLst>
    <p:notesMasterId r:id="rId11"/>
  </p:notesMasterIdLst>
  <p:sldIdLst>
    <p:sldId id="311" r:id="rId2"/>
    <p:sldId id="339" r:id="rId3"/>
    <p:sldId id="340" r:id="rId4"/>
    <p:sldId id="338" r:id="rId5"/>
    <p:sldId id="341" r:id="rId6"/>
    <p:sldId id="343" r:id="rId7"/>
    <p:sldId id="365" r:id="rId8"/>
    <p:sldId id="360" r:id="rId9"/>
    <p:sldId id="3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51" autoAdjust="0"/>
    <p:restoredTop sz="66248" autoAdjust="0"/>
  </p:normalViewPr>
  <p:slideViewPr>
    <p:cSldViewPr snapToGrid="0">
      <p:cViewPr varScale="1">
        <p:scale>
          <a:sx n="49" d="100"/>
          <a:sy n="49" d="100"/>
        </p:scale>
        <p:origin x="1506" y="48"/>
      </p:cViewPr>
      <p:guideLst>
        <p:guide orient="horz" pos="2160"/>
        <p:guide pos="3840"/>
      </p:guideLst>
    </p:cSldViewPr>
  </p:slideViewPr>
  <p:outlineViewPr>
    <p:cViewPr>
      <p:scale>
        <a:sx n="33" d="100"/>
        <a:sy n="33" d="100"/>
      </p:scale>
      <p:origin x="0" y="-11814"/>
    </p:cViewPr>
  </p:outlineViewPr>
  <p:notesTextViewPr>
    <p:cViewPr>
      <p:scale>
        <a:sx n="1" d="1"/>
        <a:sy n="1" d="1"/>
      </p:scale>
      <p:origin x="0" y="0"/>
    </p:cViewPr>
  </p:notesTextViewPr>
  <p:sorterViewPr>
    <p:cViewPr>
      <p:scale>
        <a:sx n="100" d="100"/>
        <a:sy n="100" d="100"/>
      </p:scale>
      <p:origin x="0" y="-1219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604C2C-47B4-4F29-9C86-67ACCA76CECC}" type="datetimeFigureOut">
              <a:rPr lang="en-US" smtClean="0"/>
              <a:pPr/>
              <a:t>11/12/2018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0E23DE-3F14-451E-BEF1-92948087F495}" type="slidenum">
              <a:rPr lang="en-US" smtClean="0"/>
              <a:pPr/>
              <a:t>‹#›</a:t>
            </a:fld>
            <a:endParaRPr lang="en-US"/>
          </a:p>
        </p:txBody>
      </p:sp>
    </p:spTree>
    <p:extLst>
      <p:ext uri="{BB962C8B-B14F-4D97-AF65-F5344CB8AC3E}">
        <p14:creationId xmlns:p14="http://schemas.microsoft.com/office/powerpoint/2010/main" val="19386177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0E23DE-3F14-451E-BEF1-92948087F495}"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21468650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fontAlgn="base">
              <a:buFont typeface="Wingdings" panose="05000000000000000000" pitchFamily="2" charset="2"/>
              <a:buChar char="ü"/>
            </a:pPr>
            <a:r>
              <a:rPr lang="en-US" dirty="0" smtClean="0">
                <a:latin typeface="Trebuchet MS" panose="020B0603020202020204" pitchFamily="34" charset="0"/>
              </a:rPr>
              <a:t>The environment plays a significant role in life. It provides indispensable necessities to humans, animal life and plant life, such as water, food, shelter, and air resources. Meanwhile, human everyday actions and decisions are negatively impacting the environment, causing pollution, deforestation, overfishing.</a:t>
            </a:r>
          </a:p>
          <a:p>
            <a:pPr marL="171450" indent="-171450" fontAlgn="base">
              <a:buFont typeface="Wingdings" panose="05000000000000000000" pitchFamily="2" charset="2"/>
              <a:buChar char="ü"/>
            </a:pPr>
            <a:r>
              <a:rPr lang="en-US" dirty="0" smtClean="0">
                <a:latin typeface="Trebuchet MS" panose="020B0603020202020204" pitchFamily="34" charset="0"/>
              </a:rPr>
              <a:t>As the human population increases, it is understood that the environment will change; scenic roads become busy interstates, livestock pastures transform into shopping centers, peaceful forests are destroyed to make room for waste.</a:t>
            </a:r>
            <a:endParaRPr lang="en-US" sz="1200" kern="1200" dirty="0" smtClean="0">
              <a:solidFill>
                <a:schemeClr val="tx1"/>
              </a:solidFill>
              <a:effectLst/>
              <a:latin typeface="Trebuchet MS" panose="020B0603020202020204" pitchFamily="34" charset="0"/>
              <a:ea typeface="+mn-ea"/>
              <a:cs typeface="+mn-cs"/>
            </a:endParaRPr>
          </a:p>
        </p:txBody>
      </p:sp>
      <p:sp>
        <p:nvSpPr>
          <p:cNvPr id="4" name="Slide Number Placeholder 3"/>
          <p:cNvSpPr>
            <a:spLocks noGrp="1"/>
          </p:cNvSpPr>
          <p:nvPr>
            <p:ph type="sldNum" sz="quarter" idx="10"/>
          </p:nvPr>
        </p:nvSpPr>
        <p:spPr/>
        <p:txBody>
          <a:bodyPr/>
          <a:lstStyle/>
          <a:p>
            <a:fld id="{750E23DE-3F14-451E-BEF1-92948087F495}"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30385040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dirty="0" smtClean="0">
                <a:latin typeface="Trebuchet MS" panose="020B0603020202020204" pitchFamily="34" charset="0"/>
              </a:rPr>
              <a:t>During past several decades, the accumulation of greenhouse gases have grown rapidly, which means more heat gets trapped in the atmosphere and few of these gases escapes back into the space. These gases heat up the earth’s surface and this results in global warming.</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dirty="0" smtClean="0">
                <a:latin typeface="Trebuchet MS" panose="020B0603020202020204" pitchFamily="34" charset="0"/>
              </a:rPr>
              <a:t>According to Environmental Protection Agency (EPA) reports, the earth’s temperature has increased by 0.8 degrees Celsius over the past century. </a:t>
            </a:r>
            <a:endParaRPr lang="en-US" i="0" dirty="0" smtClean="0">
              <a:latin typeface="Trebuchet MS" panose="020B060302020202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750E23DE-3F14-451E-BEF1-92948087F495}"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23178930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dirty="0" smtClean="0">
                <a:latin typeface="Trebuchet MS" panose="020B0603020202020204" pitchFamily="34" charset="0"/>
              </a:rPr>
              <a:t>Average global sea level has increased eight inches since 1880, but is rising much faster on the U.S. East Coast and Gulf of Mexico.</a:t>
            </a:r>
            <a:r>
              <a:rPr lang="en-US" baseline="0" dirty="0" smtClean="0">
                <a:latin typeface="Trebuchet MS" panose="020B0603020202020204" pitchFamily="34" charset="0"/>
              </a:rPr>
              <a:t> </a:t>
            </a:r>
            <a:r>
              <a:rPr lang="en-US" dirty="0" smtClean="0">
                <a:latin typeface="Trebuchet MS" panose="020B0603020202020204" pitchFamily="34" charset="0"/>
              </a:rPr>
              <a:t>Global warming is now accelerating the rate of sea level rise, increasing flooding risks to low-lying communities and high-risk coastal properties whose development has been encouraged by today's flood insurance system.</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dirty="0" smtClean="0">
                <a:latin typeface="Trebuchet MS" panose="020B0603020202020204" pitchFamily="34" charset="0"/>
              </a:rPr>
              <a:t>While hurricanes are a natural part of our climate system, recent research indicates that their destructive power, or intensity, has been growing since the 1970s, particularly in the North Atlantic region.</a:t>
            </a:r>
            <a:endParaRPr lang="en-US" dirty="0" smtClean="0">
              <a:latin typeface="Trebuchet MS" panose="020B0603020202020204" pitchFamily="34" charset="0"/>
            </a:endParaRPr>
          </a:p>
        </p:txBody>
      </p:sp>
      <p:sp>
        <p:nvSpPr>
          <p:cNvPr id="4" name="Slide Number Placeholder 3"/>
          <p:cNvSpPr>
            <a:spLocks noGrp="1"/>
          </p:cNvSpPr>
          <p:nvPr>
            <p:ph type="sldNum" sz="quarter" idx="10"/>
          </p:nvPr>
        </p:nvSpPr>
        <p:spPr/>
        <p:txBody>
          <a:bodyPr/>
          <a:lstStyle/>
          <a:p>
            <a:fld id="{750E23DE-3F14-451E-BEF1-92948087F495}"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39410255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dirty="0" smtClean="0">
                <a:latin typeface="Trebuchet MS" panose="020B0603020202020204" pitchFamily="34" charset="0"/>
              </a:rPr>
              <a:t>Wildfires are increasing</a:t>
            </a:r>
            <a:r>
              <a:rPr lang="en-US" baseline="0" dirty="0" smtClean="0">
                <a:latin typeface="Trebuchet MS" panose="020B0603020202020204" pitchFamily="34" charset="0"/>
              </a:rPr>
              <a:t> </a:t>
            </a:r>
            <a:r>
              <a:rPr lang="en-US" dirty="0" smtClean="0">
                <a:latin typeface="Trebuchet MS" panose="020B0603020202020204" pitchFamily="34" charset="0"/>
              </a:rPr>
              <a:t>and wildfire season is getting longer in the Western U.S. as temperatures rise. Higher spring and summer temperatures and earlier spring snow-melt result in forests that are hotter and drier for longer periods of time, priming conditions for wildfires to ignite and spread.</a:t>
            </a:r>
            <a:endParaRPr lang="en-US" baseline="0" dirty="0" smtClean="0">
              <a:latin typeface="Trebuchet MS" panose="020B0603020202020204" pitchFamily="34" charset="0"/>
            </a:endParaRPr>
          </a:p>
        </p:txBody>
      </p:sp>
      <p:sp>
        <p:nvSpPr>
          <p:cNvPr id="4" name="Slide Number Placeholder 3"/>
          <p:cNvSpPr>
            <a:spLocks noGrp="1"/>
          </p:cNvSpPr>
          <p:nvPr>
            <p:ph type="sldNum" sz="quarter" idx="10"/>
          </p:nvPr>
        </p:nvSpPr>
        <p:spPr/>
        <p:txBody>
          <a:bodyPr/>
          <a:lstStyle/>
          <a:p>
            <a:fld id="{750E23DE-3F14-451E-BEF1-92948087F495}"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11773847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dirty="0" smtClean="0">
                <a:latin typeface="Trebuchet MS" panose="020B0603020202020204" pitchFamily="34" charset="0"/>
              </a:rPr>
              <a:t>Dangerously hot weather is already occurring more frequently</a:t>
            </a:r>
            <a:r>
              <a:rPr lang="en-US" baseline="0" dirty="0" smtClean="0">
                <a:latin typeface="Trebuchet MS" panose="020B0603020202020204" pitchFamily="34" charset="0"/>
              </a:rPr>
              <a:t> </a:t>
            </a:r>
            <a:r>
              <a:rPr lang="en-US" dirty="0" smtClean="0">
                <a:latin typeface="Trebuchet MS" panose="020B0603020202020204" pitchFamily="34" charset="0"/>
              </a:rPr>
              <a:t>than it did 60 years ago</a:t>
            </a:r>
            <a:r>
              <a:rPr lang="en-US" baseline="0" dirty="0" smtClean="0">
                <a:latin typeface="Trebuchet MS" panose="020B0603020202020204" pitchFamily="34" charset="0"/>
              </a:rPr>
              <a:t> - </a:t>
            </a:r>
            <a:r>
              <a:rPr lang="en-US" dirty="0" smtClean="0">
                <a:latin typeface="Trebuchet MS" panose="020B0603020202020204" pitchFamily="34" charset="0"/>
              </a:rPr>
              <a:t>and scientists expect heat waves to become more frequent and severe as global warming intensifies. This increase in heat waves creates serious health risks, and can lead to heat exhaustion, heat stroke, and aggravate existing medical conditions.</a:t>
            </a:r>
            <a:endParaRPr lang="en-US" baseline="0" dirty="0" smtClean="0">
              <a:latin typeface="Trebuchet MS" panose="020B0603020202020204" pitchFamily="34" charset="0"/>
            </a:endParaRPr>
          </a:p>
        </p:txBody>
      </p:sp>
      <p:sp>
        <p:nvSpPr>
          <p:cNvPr id="4" name="Slide Number Placeholder 3"/>
          <p:cNvSpPr>
            <a:spLocks noGrp="1"/>
          </p:cNvSpPr>
          <p:nvPr>
            <p:ph type="sldNum" sz="quarter" idx="10"/>
          </p:nvPr>
        </p:nvSpPr>
        <p:spPr/>
        <p:txBody>
          <a:bodyPr/>
          <a:lstStyle/>
          <a:p>
            <a:fld id="{750E23DE-3F14-451E-BEF1-92948087F495}"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9903676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dirty="0" smtClean="0">
              <a:latin typeface="Maiandra GD" panose="020E0502030308020204" pitchFamily="34" charset="0"/>
            </a:endParaRPr>
          </a:p>
        </p:txBody>
      </p:sp>
      <p:sp>
        <p:nvSpPr>
          <p:cNvPr id="4" name="Slide Number Placeholder 3"/>
          <p:cNvSpPr>
            <a:spLocks noGrp="1"/>
          </p:cNvSpPr>
          <p:nvPr>
            <p:ph type="sldNum" sz="quarter" idx="10"/>
          </p:nvPr>
        </p:nvSpPr>
        <p:spPr/>
        <p:txBody>
          <a:bodyPr/>
          <a:lstStyle/>
          <a:p>
            <a:fld id="{750E23DE-3F14-451E-BEF1-92948087F495}"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32997964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marR="0" lvl="0" indent="-171450" algn="l" defTabSz="914400" rtl="0" eaLnBrk="1" fontAlgn="auto" latinLnBrk="0" hangingPunct="1">
              <a:lnSpc>
                <a:spcPct val="100000"/>
              </a:lnSpc>
              <a:spcBef>
                <a:spcPts val="0"/>
              </a:spcBef>
              <a:spcAft>
                <a:spcPts val="0"/>
              </a:spcAft>
              <a:buClrTx/>
              <a:buSzTx/>
              <a:buFont typeface="Wingdings" pitchFamily="2" charset="2"/>
              <a:buChar char="ü"/>
              <a:tabLst/>
              <a:defRPr/>
            </a:pPr>
            <a:r>
              <a:rPr lang="en-US" baseline="0" dirty="0" smtClean="0">
                <a:latin typeface="Maiandra GD" panose="020E0502030308020204" pitchFamily="34" charset="0"/>
              </a:rPr>
              <a:t>Although, individuals, societies, and governments are highly involved in fighting the issue of global warming, there is still more to be done to ensure that the situation does not worsen with time. </a:t>
            </a:r>
          </a:p>
          <a:p>
            <a:pPr marL="171450" marR="0" lvl="0" indent="-171450" algn="l" defTabSz="914400" rtl="0" eaLnBrk="1" fontAlgn="auto" latinLnBrk="0" hangingPunct="1">
              <a:lnSpc>
                <a:spcPct val="100000"/>
              </a:lnSpc>
              <a:spcBef>
                <a:spcPts val="0"/>
              </a:spcBef>
              <a:spcAft>
                <a:spcPts val="0"/>
              </a:spcAft>
              <a:buClrTx/>
              <a:buSzTx/>
              <a:buFont typeface="Wingdings" pitchFamily="2" charset="2"/>
              <a:buChar char="ü"/>
              <a:tabLst/>
              <a:defRPr/>
            </a:pPr>
            <a:r>
              <a:rPr lang="en-US" baseline="0" dirty="0" smtClean="0">
                <a:latin typeface="Maiandra GD" panose="020E0502030308020204" pitchFamily="34" charset="0"/>
              </a:rPr>
              <a:t>First, it is only a few countries across the globe that are working hard to handle the issue. More countries need to implement policies that encourage the application of the car-less strategy and individuals to make informed decisions when selecting what to consume. </a:t>
            </a:r>
          </a:p>
          <a:p>
            <a:pPr marL="171450" marR="0" lvl="0" indent="-171450" algn="l" defTabSz="914400" rtl="0" eaLnBrk="1" fontAlgn="auto" latinLnBrk="0" hangingPunct="1">
              <a:lnSpc>
                <a:spcPct val="100000"/>
              </a:lnSpc>
              <a:spcBef>
                <a:spcPts val="0"/>
              </a:spcBef>
              <a:spcAft>
                <a:spcPts val="0"/>
              </a:spcAft>
              <a:buClrTx/>
              <a:buSzTx/>
              <a:buFont typeface="Wingdings" pitchFamily="2" charset="2"/>
              <a:buChar char="ü"/>
              <a:tabLst/>
              <a:defRPr/>
            </a:pPr>
            <a:r>
              <a:rPr lang="en-US" baseline="0" dirty="0" smtClean="0">
                <a:latin typeface="Maiandra GD" panose="020E0502030308020204" pitchFamily="34" charset="0"/>
              </a:rPr>
              <a:t>Research and development on global warming should be well funded to establish more efficient ways of fighting global warming. People and communities need to be well enlightened about the issue and ways of curbing it in order to encourage their participation. </a:t>
            </a:r>
            <a:endParaRPr lang="en-US" baseline="0" dirty="0" smtClean="0">
              <a:latin typeface="Maiandra GD" panose="020E0502030308020204" pitchFamily="34" charset="0"/>
            </a:endParaRPr>
          </a:p>
        </p:txBody>
      </p:sp>
      <p:sp>
        <p:nvSpPr>
          <p:cNvPr id="4" name="Slide Number Placeholder 3"/>
          <p:cNvSpPr>
            <a:spLocks noGrp="1"/>
          </p:cNvSpPr>
          <p:nvPr>
            <p:ph type="sldNum" sz="quarter" idx="10"/>
          </p:nvPr>
        </p:nvSpPr>
        <p:spPr/>
        <p:txBody>
          <a:bodyPr/>
          <a:lstStyle/>
          <a:p>
            <a:fld id="{750E23DE-3F14-451E-BEF1-92948087F495}"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24413785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dirty="0" smtClean="0">
              <a:latin typeface="Maiandra GD" panose="020E0502030308020204" pitchFamily="34" charset="0"/>
            </a:endParaRPr>
          </a:p>
        </p:txBody>
      </p:sp>
      <p:sp>
        <p:nvSpPr>
          <p:cNvPr id="4" name="Slide Number Placeholder 3"/>
          <p:cNvSpPr>
            <a:spLocks noGrp="1"/>
          </p:cNvSpPr>
          <p:nvPr>
            <p:ph type="sldNum" sz="quarter" idx="10"/>
          </p:nvPr>
        </p:nvSpPr>
        <p:spPr/>
        <p:txBody>
          <a:bodyPr/>
          <a:lstStyle/>
          <a:p>
            <a:fld id="{750E23DE-3F14-451E-BEF1-92948087F495}"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28471175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3A55456A-6B00-463A-B3F1-490EDDEFA1BB}" type="datetimeFigureOut">
              <a:rPr lang="en-US" smtClean="0"/>
              <a:pPr/>
              <a:t>11/12/2018</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13009E71-FCCF-4EFB-ABA6-0D076C53FC52}" type="slidenum">
              <a:rPr lang="en-US" smtClean="0"/>
              <a:pPr/>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13964123"/>
      </p:ext>
    </p:extLst>
  </p:cSld>
  <p:clrMapOvr>
    <a:masterClrMapping/>
  </p:clrMapOvr>
  <p:transition spd="slow">
    <p:wip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55456A-6B00-463A-B3F1-490EDDEFA1BB}" type="datetimeFigureOut">
              <a:rPr lang="en-US" smtClean="0"/>
              <a:pPr/>
              <a:t>11/12/2018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009E71-FCCF-4EFB-ABA6-0D076C53FC52}" type="slidenum">
              <a:rPr lang="en-US" smtClean="0"/>
              <a:pPr/>
              <a:t>‹#›</a:t>
            </a:fld>
            <a:endParaRPr lang="en-US"/>
          </a:p>
        </p:txBody>
      </p:sp>
    </p:spTree>
    <p:extLst>
      <p:ext uri="{BB962C8B-B14F-4D97-AF65-F5344CB8AC3E}">
        <p14:creationId xmlns:p14="http://schemas.microsoft.com/office/powerpoint/2010/main" val="251139351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A55456A-6B00-463A-B3F1-490EDDEFA1BB}" type="datetimeFigureOut">
              <a:rPr lang="en-US" smtClean="0"/>
              <a:pPr/>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009E71-FCCF-4EFB-ABA6-0D076C53FC52}" type="slidenum">
              <a:rPr lang="en-US" smtClean="0"/>
              <a:pPr/>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583412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A55456A-6B00-463A-B3F1-490EDDEFA1BB}" type="datetimeFigureOut">
              <a:rPr lang="en-US" smtClean="0"/>
              <a:pPr/>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009E71-FCCF-4EFB-ABA6-0D076C53FC52}" type="slidenum">
              <a:rPr lang="en-US" smtClean="0"/>
              <a:pPr/>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730470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A55456A-6B00-463A-B3F1-490EDDEFA1BB}" type="datetimeFigureOut">
              <a:rPr lang="en-US" smtClean="0"/>
              <a:pPr/>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009E71-FCCF-4EFB-ABA6-0D076C53FC52}" type="slidenum">
              <a:rPr lang="en-US" smtClean="0"/>
              <a:pPr/>
              <a:t>‹#›</a:t>
            </a:fld>
            <a:endParaRPr lang="en-US"/>
          </a:p>
        </p:txBody>
      </p:sp>
    </p:spTree>
    <p:extLst>
      <p:ext uri="{BB962C8B-B14F-4D97-AF65-F5344CB8AC3E}">
        <p14:creationId xmlns:p14="http://schemas.microsoft.com/office/powerpoint/2010/main" val="293410344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A55456A-6B00-463A-B3F1-490EDDEFA1BB}" type="datetimeFigureOut">
              <a:rPr lang="en-US" smtClean="0"/>
              <a:pPr/>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009E71-FCCF-4EFB-ABA6-0D076C53FC52}" type="slidenum">
              <a:rPr lang="en-US" smtClean="0"/>
              <a:pPr/>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05273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A55456A-6B00-463A-B3F1-490EDDEFA1BB}" type="datetimeFigureOut">
              <a:rPr lang="en-US" smtClean="0"/>
              <a:pPr/>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009E71-FCCF-4EFB-ABA6-0D076C53FC52}" type="slidenum">
              <a:rPr lang="en-US" smtClean="0"/>
              <a:pPr/>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980392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A55456A-6B00-463A-B3F1-490EDDEFA1BB}" type="datetimeFigureOut">
              <a:rPr lang="en-US" smtClean="0"/>
              <a:pPr/>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009E71-FCCF-4EFB-ABA6-0D076C53FC52}" type="slidenum">
              <a:rPr lang="en-US" smtClean="0"/>
              <a:pPr/>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38563638"/>
      </p:ext>
    </p:extLst>
  </p:cSld>
  <p:clrMapOvr>
    <a:masterClrMapping/>
  </p:clrMapOvr>
  <p:transition spd="slow">
    <p:wip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A55456A-6B00-463A-B3F1-490EDDEFA1BB}" type="datetimeFigureOut">
              <a:rPr lang="en-US" smtClean="0"/>
              <a:pPr/>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009E71-FCCF-4EFB-ABA6-0D076C53FC52}" type="slidenum">
              <a:rPr lang="en-US" smtClean="0"/>
              <a:pPr/>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40570429"/>
      </p:ext>
    </p:extLst>
  </p:cSld>
  <p:clrMapOvr>
    <a:masterClrMapping/>
  </p:clrMapOvr>
  <p:transition spd="slow">
    <p:wip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A55456A-6B00-463A-B3F1-490EDDEFA1BB}" type="datetimeFigureOut">
              <a:rPr lang="en-US" smtClean="0"/>
              <a:pPr/>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009E71-FCCF-4EFB-ABA6-0D076C53FC52}" type="slidenum">
              <a:rPr lang="en-US" smtClean="0"/>
              <a:pPr/>
              <a:t>‹#›</a:t>
            </a:fld>
            <a:endParaRPr lang="en-US"/>
          </a:p>
        </p:txBody>
      </p:sp>
    </p:spTree>
    <p:extLst>
      <p:ext uri="{BB962C8B-B14F-4D97-AF65-F5344CB8AC3E}">
        <p14:creationId xmlns:p14="http://schemas.microsoft.com/office/powerpoint/2010/main" val="1076726684"/>
      </p:ext>
    </p:extLst>
  </p:cSld>
  <p:clrMapOvr>
    <a:masterClrMapping/>
  </p:clrMapOvr>
  <p:transition spd="slow">
    <p:wip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A55456A-6B00-463A-B3F1-490EDDEFA1BB}" type="datetimeFigureOut">
              <a:rPr lang="en-US" smtClean="0"/>
              <a:pPr/>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009E71-FCCF-4EFB-ABA6-0D076C53FC52}" type="slidenum">
              <a:rPr lang="en-US" smtClean="0"/>
              <a:pPr/>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75285133"/>
      </p:ext>
    </p:extLst>
  </p:cSld>
  <p:clrMapOvr>
    <a:masterClrMapping/>
  </p:clrMapOvr>
  <p:transition spd="slow">
    <p:wip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A55456A-6B00-463A-B3F1-490EDDEFA1BB}" type="datetimeFigureOut">
              <a:rPr lang="en-US" smtClean="0"/>
              <a:pPr/>
              <a:t>11/12/2018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009E71-FCCF-4EFB-ABA6-0D076C53FC52}" type="slidenum">
              <a:rPr lang="en-US" smtClean="0"/>
              <a:pPr/>
              <a:t>‹#›</a:t>
            </a:fld>
            <a:endParaRPr lang="en-US"/>
          </a:p>
        </p:txBody>
      </p:sp>
    </p:spTree>
    <p:extLst>
      <p:ext uri="{BB962C8B-B14F-4D97-AF65-F5344CB8AC3E}">
        <p14:creationId xmlns:p14="http://schemas.microsoft.com/office/powerpoint/2010/main" val="2576702660"/>
      </p:ext>
    </p:extLst>
  </p:cSld>
  <p:clrMapOvr>
    <a:masterClrMapping/>
  </p:clrMapOvr>
  <p:transition spd="slow">
    <p:wip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A55456A-6B00-463A-B3F1-490EDDEFA1BB}" type="datetimeFigureOut">
              <a:rPr lang="en-US" smtClean="0"/>
              <a:pPr/>
              <a:t>11/12/2018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009E71-FCCF-4EFB-ABA6-0D076C53FC52}" type="slidenum">
              <a:rPr lang="en-US" smtClean="0"/>
              <a:pPr/>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6886947"/>
      </p:ext>
    </p:extLst>
  </p:cSld>
  <p:clrMapOvr>
    <a:masterClrMapping/>
  </p:clrMapOvr>
  <p:transition spd="slow">
    <p:wip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A55456A-6B00-463A-B3F1-490EDDEFA1BB}" type="datetimeFigureOut">
              <a:rPr lang="en-US" smtClean="0"/>
              <a:pPr/>
              <a:t>11/12/2018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009E71-FCCF-4EFB-ABA6-0D076C53FC52}" type="slidenum">
              <a:rPr lang="en-US" smtClean="0"/>
              <a:pPr/>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86680370"/>
      </p:ext>
    </p:extLst>
  </p:cSld>
  <p:clrMapOvr>
    <a:masterClrMapping/>
  </p:clrMapOvr>
  <p:transition spd="slow">
    <p:wip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55456A-6B00-463A-B3F1-490EDDEFA1BB}" type="datetimeFigureOut">
              <a:rPr lang="en-US" smtClean="0"/>
              <a:pPr/>
              <a:t>11/12/2018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009E71-FCCF-4EFB-ABA6-0D076C53FC52}" type="slidenum">
              <a:rPr lang="en-US" smtClean="0"/>
              <a:pPr/>
              <a:t>‹#›</a:t>
            </a:fld>
            <a:endParaRPr lang="en-US"/>
          </a:p>
        </p:txBody>
      </p:sp>
    </p:spTree>
    <p:extLst>
      <p:ext uri="{BB962C8B-B14F-4D97-AF65-F5344CB8AC3E}">
        <p14:creationId xmlns:p14="http://schemas.microsoft.com/office/powerpoint/2010/main" val="3247777827"/>
      </p:ext>
    </p:extLst>
  </p:cSld>
  <p:clrMapOvr>
    <a:masterClrMapping/>
  </p:clrMapOvr>
  <p:transition spd="slow">
    <p:wip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55456A-6B00-463A-B3F1-490EDDEFA1BB}" type="datetimeFigureOut">
              <a:rPr lang="en-US" smtClean="0"/>
              <a:pPr/>
              <a:t>11/12/2018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009E71-FCCF-4EFB-ABA6-0D076C53FC52}" type="slidenum">
              <a:rPr lang="en-US" smtClean="0"/>
              <a:pPr/>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91066044"/>
      </p:ext>
    </p:extLst>
  </p:cSld>
  <p:clrMapOvr>
    <a:masterClrMapping/>
  </p:clrMapOvr>
  <p:transition spd="slow">
    <p:wip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55456A-6B00-463A-B3F1-490EDDEFA1BB}" type="datetimeFigureOut">
              <a:rPr lang="en-US" smtClean="0"/>
              <a:pPr/>
              <a:t>11/12/2018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009E71-FCCF-4EFB-ABA6-0D076C53FC52}" type="slidenum">
              <a:rPr lang="en-US" smtClean="0"/>
              <a:pPr/>
              <a:t>‹#›</a:t>
            </a:fld>
            <a:endParaRPr lang="en-US"/>
          </a:p>
        </p:txBody>
      </p:sp>
    </p:spTree>
    <p:extLst>
      <p:ext uri="{BB962C8B-B14F-4D97-AF65-F5344CB8AC3E}">
        <p14:creationId xmlns:p14="http://schemas.microsoft.com/office/powerpoint/2010/main" val="3818997873"/>
      </p:ext>
    </p:extLst>
  </p:cSld>
  <p:clrMapOvr>
    <a:masterClrMapping/>
  </p:clrMapOvr>
  <p:transition spd="slow">
    <p:wip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A55456A-6B00-463A-B3F1-490EDDEFA1BB}" type="datetimeFigureOut">
              <a:rPr lang="en-US" smtClean="0"/>
              <a:pPr/>
              <a:t>11/12/2018</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3009E71-FCCF-4EFB-ABA6-0D076C53FC52}" type="slidenum">
              <a:rPr lang="en-US" smtClean="0"/>
              <a:pPr/>
              <a:t>‹#›</a:t>
            </a:fld>
            <a:endParaRPr lang="en-US"/>
          </a:p>
        </p:txBody>
      </p:sp>
    </p:spTree>
    <p:extLst>
      <p:ext uri="{BB962C8B-B14F-4D97-AF65-F5344CB8AC3E}">
        <p14:creationId xmlns:p14="http://schemas.microsoft.com/office/powerpoint/2010/main" val="1542826074"/>
      </p:ext>
    </p:extLst>
  </p:cSld>
  <p:clrMap bg1="lt1" tx1="dk1" bg2="lt2" tx2="dk2" accent1="accent1" accent2="accent2" accent3="accent3" accent4="accent4" accent5="accent5" accent6="accent6" hlink="hlink" folHlink="folHlink"/>
  <p:sldLayoutIdLst>
    <p:sldLayoutId id="2147484107" r:id="rId1"/>
    <p:sldLayoutId id="2147484108" r:id="rId2"/>
    <p:sldLayoutId id="2147484109" r:id="rId3"/>
    <p:sldLayoutId id="2147484110" r:id="rId4"/>
    <p:sldLayoutId id="2147484111" r:id="rId5"/>
    <p:sldLayoutId id="2147484112" r:id="rId6"/>
    <p:sldLayoutId id="2147484113" r:id="rId7"/>
    <p:sldLayoutId id="2147484114" r:id="rId8"/>
    <p:sldLayoutId id="2147484115" r:id="rId9"/>
    <p:sldLayoutId id="2147484116" r:id="rId10"/>
    <p:sldLayoutId id="2147484117" r:id="rId11"/>
    <p:sldLayoutId id="2147484118" r:id="rId12"/>
    <p:sldLayoutId id="2147484119" r:id="rId13"/>
    <p:sldLayoutId id="2147484120" r:id="rId14"/>
    <p:sldLayoutId id="2147484121" r:id="rId15"/>
    <p:sldLayoutId id="2147484122" r:id="rId16"/>
    <p:sldLayoutId id="2147484123" r:id="rId17"/>
  </p:sldLayoutIdLst>
  <p:transition spd="slow">
    <p:wipe/>
  </p:transition>
  <p:timing>
    <p:tnLst>
      <p:par>
        <p:cTn id="1" dur="indefinite" restart="never" nodeType="tmRoot"/>
      </p:par>
    </p:tnLst>
  </p:timing>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ctrTitle"/>
          </p:nvPr>
        </p:nvSpPr>
        <p:spPr>
          <a:xfrm>
            <a:off x="364676" y="1242646"/>
            <a:ext cx="11498580" cy="5135827"/>
          </a:xfrm>
        </p:spPr>
        <p:txBody>
          <a:bodyPr>
            <a:normAutofit fontScale="90000"/>
          </a:bodyPr>
          <a:lstStyle/>
          <a:p>
            <a:r>
              <a:rPr lang="en-US" sz="8000" b="1" dirty="0" smtClean="0"/>
              <a:t/>
            </a:r>
            <a:br>
              <a:rPr lang="en-US" sz="8000" b="1" dirty="0" smtClean="0"/>
            </a:br>
            <a:r>
              <a:rPr lang="en-US" sz="8000" b="1" dirty="0"/>
              <a:t/>
            </a:r>
            <a:br>
              <a:rPr lang="en-US" sz="8000" b="1" dirty="0"/>
            </a:br>
            <a:r>
              <a:rPr lang="en-US" sz="8000" b="1" dirty="0" smtClean="0"/>
              <a:t>ENVIRONMENTAL ANALYSIS</a:t>
            </a:r>
            <a:r>
              <a:rPr lang="en-US" sz="7300" b="1" dirty="0" smtClean="0"/>
              <a:t/>
            </a:r>
            <a:br>
              <a:rPr lang="en-US" sz="7300" b="1" dirty="0" smtClean="0"/>
            </a:br>
            <a:r>
              <a:rPr lang="en-US" sz="8000" dirty="0">
                <a:latin typeface="Trebuchet MS" panose="020B0603020202020204" pitchFamily="34" charset="0"/>
              </a:rPr>
              <a:t/>
            </a:r>
            <a:br>
              <a:rPr lang="en-US" sz="8000" dirty="0">
                <a:latin typeface="Trebuchet MS" panose="020B0603020202020204" pitchFamily="34" charset="0"/>
              </a:rPr>
            </a:br>
            <a:r>
              <a:rPr lang="en-US" sz="4900" b="1" dirty="0" smtClean="0"/>
              <a:t>Name</a:t>
            </a:r>
            <a:r>
              <a:rPr lang="en-US" sz="4900" b="1" dirty="0"/>
              <a:t>:</a:t>
            </a:r>
            <a:br>
              <a:rPr lang="en-US" sz="4900" b="1" dirty="0"/>
            </a:br>
            <a:r>
              <a:rPr lang="en-US" sz="4900" b="1" dirty="0"/>
              <a:t>Institution:</a:t>
            </a:r>
            <a:br>
              <a:rPr lang="en-US" sz="4900" b="1" dirty="0"/>
            </a:br>
            <a:r>
              <a:rPr lang="en-US" sz="4900" b="1" dirty="0"/>
              <a:t>Date:</a:t>
            </a:r>
            <a:endParaRPr lang="en-US" sz="4900" dirty="0"/>
          </a:p>
        </p:txBody>
      </p:sp>
    </p:spTree>
    <p:extLst>
      <p:ext uri="{BB962C8B-B14F-4D97-AF65-F5344CB8AC3E}">
        <p14:creationId xmlns:p14="http://schemas.microsoft.com/office/powerpoint/2010/main" val="4183512062"/>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0278" y="1021876"/>
            <a:ext cx="10429103" cy="1130310"/>
          </a:xfrm>
        </p:spPr>
        <p:txBody>
          <a:bodyPr>
            <a:normAutofit/>
          </a:bodyPr>
          <a:lstStyle/>
          <a:p>
            <a:pPr algn="ctr"/>
            <a:r>
              <a:rPr lang="en-US" sz="5400" b="1" dirty="0" smtClean="0">
                <a:latin typeface="Trebuchet MS" panose="020B0603020202020204" pitchFamily="34" charset="0"/>
                <a:cs typeface="Times New Roman" panose="02020603050405020304" pitchFamily="18" charset="0"/>
              </a:rPr>
              <a:t>Introduction</a:t>
            </a:r>
            <a:endParaRPr lang="en-US" sz="5400" b="1" dirty="0">
              <a:latin typeface="Trebuchet MS" panose="020B0603020202020204" pitchFamily="34" charset="0"/>
              <a:cs typeface="Times New Roman" panose="02020603050405020304" pitchFamily="18" charset="0"/>
            </a:endParaRPr>
          </a:p>
        </p:txBody>
      </p:sp>
      <p:sp>
        <p:nvSpPr>
          <p:cNvPr id="7" name="Content Placeholder 6"/>
          <p:cNvSpPr>
            <a:spLocks noGrp="1"/>
          </p:cNvSpPr>
          <p:nvPr>
            <p:ph idx="1"/>
          </p:nvPr>
        </p:nvSpPr>
        <p:spPr>
          <a:xfrm>
            <a:off x="766870" y="1917725"/>
            <a:ext cx="10895918" cy="4705814"/>
          </a:xfrm>
        </p:spPr>
        <p:txBody>
          <a:bodyPr>
            <a:normAutofit/>
          </a:bodyPr>
          <a:lstStyle/>
          <a:p>
            <a:pPr>
              <a:buFont typeface="Wingdings" panose="05000000000000000000" pitchFamily="2" charset="2"/>
              <a:buChar char="§"/>
            </a:pPr>
            <a:endParaRPr lang="en-US" sz="2800" dirty="0" smtClean="0">
              <a:latin typeface="Maiandra GD" panose="020E0502030308020204" pitchFamily="34" charset="0"/>
              <a:cs typeface="Times New Roman" panose="02020603050405020304" pitchFamily="18" charset="0"/>
            </a:endParaRPr>
          </a:p>
          <a:p>
            <a:pPr>
              <a:buFont typeface="Wingdings" panose="05000000000000000000" pitchFamily="2" charset="2"/>
              <a:buChar char="§"/>
            </a:pPr>
            <a:r>
              <a:rPr lang="en-US" sz="2800" dirty="0" smtClean="0">
                <a:latin typeface="Maiandra GD" panose="020E0502030308020204" pitchFamily="34" charset="0"/>
                <a:cs typeface="Times New Roman" panose="02020603050405020304" pitchFamily="18" charset="0"/>
              </a:rPr>
              <a:t>Environmental issues refer to challenges facing various systems of the planet, such as air, soil, water among others, and which have resulted from human involvement or misuse of the world’s resources.</a:t>
            </a:r>
          </a:p>
          <a:p>
            <a:pPr>
              <a:buFont typeface="Wingdings" panose="05000000000000000000" pitchFamily="2" charset="2"/>
              <a:buChar char="§"/>
            </a:pPr>
            <a:r>
              <a:rPr lang="en-US" sz="2800" dirty="0" smtClean="0">
                <a:latin typeface="Maiandra GD" panose="020E0502030308020204" pitchFamily="34" charset="0"/>
                <a:cs typeface="Times New Roman" panose="02020603050405020304" pitchFamily="18" charset="0"/>
              </a:rPr>
              <a:t>Various environmental problems, such as global warming, ozone-layer depletion, air pollution, climate change, urban sprawl, waste disposal, acid rain, water pollution among others have adverse effects </a:t>
            </a:r>
            <a:r>
              <a:rPr lang="en-US" sz="2800" dirty="0" smtClean="0">
                <a:latin typeface="Maiandra GD" panose="020E0502030308020204" pitchFamily="34" charset="0"/>
                <a:cs typeface="Times New Roman" panose="02020603050405020304" pitchFamily="18" charset="0"/>
              </a:rPr>
              <a:t>on humans, </a:t>
            </a:r>
            <a:r>
              <a:rPr lang="en-US" sz="2800" dirty="0" smtClean="0">
                <a:latin typeface="Maiandra GD" panose="020E0502030308020204" pitchFamily="34" charset="0"/>
                <a:cs typeface="Times New Roman" panose="02020603050405020304" pitchFamily="18" charset="0"/>
              </a:rPr>
              <a:t>animals and the entire universe.  </a:t>
            </a:r>
            <a:endParaRPr lang="en-US" sz="2800" dirty="0" smtClean="0">
              <a:latin typeface="Maiandra GD" panose="020E0502030308020204" pitchFamily="34" charset="0"/>
              <a:cs typeface="Times New Roman" panose="02020603050405020304" pitchFamily="18" charset="0"/>
            </a:endParaRPr>
          </a:p>
          <a:p>
            <a:pPr>
              <a:buFont typeface="Wingdings" panose="05000000000000000000" pitchFamily="2" charset="2"/>
              <a:buChar char="§"/>
            </a:pPr>
            <a:endParaRPr lang="en-US" sz="2800" dirty="0" smtClean="0">
              <a:latin typeface="Maiandra GD" panose="020E0502030308020204" pitchFamily="34" charset="0"/>
              <a:cs typeface="Times New Roman" panose="02020603050405020304" pitchFamily="18" charset="0"/>
            </a:endParaRPr>
          </a:p>
        </p:txBody>
      </p:sp>
    </p:spTree>
    <p:extLst>
      <p:ext uri="{BB962C8B-B14F-4D97-AF65-F5344CB8AC3E}">
        <p14:creationId xmlns:p14="http://schemas.microsoft.com/office/powerpoint/2010/main" val="3335660513"/>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645920" y="627827"/>
            <a:ext cx="9098280" cy="804817"/>
          </a:xfrm>
        </p:spPr>
        <p:txBody>
          <a:bodyPr>
            <a:noAutofit/>
          </a:bodyPr>
          <a:lstStyle/>
          <a:p>
            <a:pPr algn="ctr"/>
            <a:r>
              <a:rPr lang="en-US" sz="5400" b="1" dirty="0" smtClean="0">
                <a:latin typeface="Trebuchet MS" panose="020B0603020202020204" pitchFamily="34" charset="0"/>
              </a:rPr>
              <a:t>Global Warming</a:t>
            </a:r>
            <a:endParaRPr lang="en-US" sz="5400" b="1" dirty="0">
              <a:latin typeface="Trebuchet MS" panose="020B0603020202020204" pitchFamily="34" charset="0"/>
            </a:endParaRPr>
          </a:p>
        </p:txBody>
      </p:sp>
      <p:sp>
        <p:nvSpPr>
          <p:cNvPr id="3" name="Content Placeholder 2"/>
          <p:cNvSpPr>
            <a:spLocks noGrp="1"/>
          </p:cNvSpPr>
          <p:nvPr>
            <p:ph idx="1"/>
          </p:nvPr>
        </p:nvSpPr>
        <p:spPr>
          <a:xfrm>
            <a:off x="481263" y="1432644"/>
            <a:ext cx="11502189" cy="5425356"/>
          </a:xfrm>
        </p:spPr>
        <p:txBody>
          <a:bodyPr>
            <a:normAutofit/>
          </a:bodyPr>
          <a:lstStyle/>
          <a:p>
            <a:pPr>
              <a:lnSpc>
                <a:spcPct val="150000"/>
              </a:lnSpc>
              <a:buFont typeface="Wingdings" panose="05000000000000000000" pitchFamily="2" charset="2"/>
              <a:buChar char="§"/>
            </a:pPr>
            <a:r>
              <a:rPr lang="en-US" sz="2800" dirty="0" smtClean="0">
                <a:solidFill>
                  <a:schemeClr val="tx1"/>
                </a:solidFill>
                <a:latin typeface="Trebuchet MS" panose="020B0603020202020204" pitchFamily="34" charset="0"/>
              </a:rPr>
              <a:t>Global warming has been on the rise due to industrial activities which result to increases in the temperatures of the earth.</a:t>
            </a:r>
          </a:p>
          <a:p>
            <a:pPr>
              <a:lnSpc>
                <a:spcPct val="150000"/>
              </a:lnSpc>
              <a:buFont typeface="Wingdings" panose="05000000000000000000" pitchFamily="2" charset="2"/>
              <a:buChar char="§"/>
            </a:pPr>
            <a:r>
              <a:rPr lang="en-US" sz="2800" dirty="0" smtClean="0">
                <a:solidFill>
                  <a:schemeClr val="tx1"/>
                </a:solidFill>
                <a:latin typeface="Trebuchet MS" panose="020B0603020202020204" pitchFamily="34" charset="0"/>
              </a:rPr>
              <a:t>The temperature rises are caused by greenhouses gases (GHGs) like CO2 (carbon dioxide), steam, methane, among other hazardous gases. </a:t>
            </a:r>
          </a:p>
          <a:p>
            <a:pPr>
              <a:lnSpc>
                <a:spcPct val="150000"/>
              </a:lnSpc>
              <a:buFont typeface="Wingdings" panose="05000000000000000000" pitchFamily="2" charset="2"/>
              <a:buChar char="§"/>
            </a:pPr>
            <a:r>
              <a:rPr lang="en-US" sz="2800" dirty="0" smtClean="0">
                <a:solidFill>
                  <a:schemeClr val="tx1"/>
                </a:solidFill>
                <a:latin typeface="Trebuchet MS" panose="020B0603020202020204" pitchFamily="34" charset="0"/>
              </a:rPr>
              <a:t>The gases have a heat-trapping capacity which is required to produce a greenhouse effect that generates temperatures.</a:t>
            </a:r>
            <a:endParaRPr lang="en-US" sz="2800" dirty="0" smtClean="0">
              <a:solidFill>
                <a:schemeClr val="tx1"/>
              </a:solidFill>
              <a:latin typeface="Trebuchet MS" panose="020B0603020202020204" pitchFamily="34" charset="0"/>
            </a:endParaRPr>
          </a:p>
        </p:txBody>
      </p:sp>
    </p:spTree>
    <p:extLst>
      <p:ext uri="{BB962C8B-B14F-4D97-AF65-F5344CB8AC3E}">
        <p14:creationId xmlns:p14="http://schemas.microsoft.com/office/powerpoint/2010/main" val="4063047071"/>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4025" y="1918010"/>
            <a:ext cx="9464625" cy="560494"/>
          </a:xfrm>
        </p:spPr>
        <p:txBody>
          <a:bodyPr>
            <a:noAutofit/>
          </a:bodyPr>
          <a:lstStyle/>
          <a:p>
            <a:pPr lvl="0" algn="ctr">
              <a:lnSpc>
                <a:spcPct val="150000"/>
              </a:lnSpc>
              <a:spcBef>
                <a:spcPts val="1000"/>
              </a:spcBef>
            </a:pPr>
            <a:r>
              <a:rPr lang="en-US" sz="5400" b="1" dirty="0" smtClean="0">
                <a:latin typeface="Trebuchet MS" panose="020B0603020202020204" pitchFamily="34" charset="0"/>
              </a:rPr>
              <a:t>Effects</a:t>
            </a:r>
            <a:r>
              <a:rPr lang="en-US" sz="5400" b="1" dirty="0" smtClean="0">
                <a:solidFill>
                  <a:prstClr val="white"/>
                </a:solidFill>
                <a:latin typeface="Maiandra GD" panose="020E0502030308020204" pitchFamily="34" charset="0"/>
                <a:ea typeface="+mn-ea"/>
                <a:cs typeface="Times New Roman" panose="02020603050405020304" pitchFamily="18" charset="0"/>
              </a:rPr>
              <a:t/>
            </a:r>
            <a:br>
              <a:rPr lang="en-US" sz="5400" b="1" dirty="0" smtClean="0">
                <a:solidFill>
                  <a:prstClr val="white"/>
                </a:solidFill>
                <a:latin typeface="Maiandra GD" panose="020E0502030308020204" pitchFamily="34" charset="0"/>
                <a:ea typeface="+mn-ea"/>
                <a:cs typeface="Times New Roman" panose="02020603050405020304" pitchFamily="18" charset="0"/>
              </a:rPr>
            </a:br>
            <a:endParaRPr lang="en-US" sz="5400" b="1" dirty="0">
              <a:latin typeface="Maiandra GD" pitchFamily="34" charset="0"/>
            </a:endParaRPr>
          </a:p>
        </p:txBody>
      </p:sp>
      <p:sp>
        <p:nvSpPr>
          <p:cNvPr id="4" name="Content Placeholder 3"/>
          <p:cNvSpPr>
            <a:spLocks noGrp="1"/>
          </p:cNvSpPr>
          <p:nvPr>
            <p:ph idx="1"/>
          </p:nvPr>
        </p:nvSpPr>
        <p:spPr>
          <a:xfrm>
            <a:off x="726831" y="2478504"/>
            <a:ext cx="10761783" cy="4042612"/>
          </a:xfrm>
        </p:spPr>
        <p:txBody>
          <a:bodyPr>
            <a:normAutofit/>
          </a:bodyPr>
          <a:lstStyle/>
          <a:p>
            <a:pPr>
              <a:buFont typeface="Wingdings" panose="05000000000000000000" pitchFamily="2" charset="2"/>
              <a:buChar char="§"/>
            </a:pPr>
            <a:r>
              <a:rPr lang="en-US" sz="2800" dirty="0" smtClean="0">
                <a:latin typeface="Trebuchet MS" panose="020B0603020202020204" pitchFamily="34" charset="0"/>
              </a:rPr>
              <a:t>Global warming is one of the most serious environmental issues as well as a health concern. </a:t>
            </a:r>
          </a:p>
          <a:p>
            <a:pPr>
              <a:buFont typeface="Wingdings" panose="05000000000000000000" pitchFamily="2" charset="2"/>
              <a:buChar char="§"/>
            </a:pPr>
            <a:r>
              <a:rPr lang="en-US" sz="2800" dirty="0">
                <a:latin typeface="Trebuchet MS" panose="020B0603020202020204" pitchFamily="34" charset="0"/>
              </a:rPr>
              <a:t>To this age, global warming has had serious and catastrophic </a:t>
            </a:r>
            <a:r>
              <a:rPr lang="en-US" sz="2800" dirty="0" smtClean="0">
                <a:latin typeface="Trebuchet MS" panose="020B0603020202020204" pitchFamily="34" charset="0"/>
              </a:rPr>
              <a:t>impacts </a:t>
            </a:r>
            <a:r>
              <a:rPr lang="en-US" sz="2800" dirty="0">
                <a:latin typeface="Trebuchet MS" panose="020B0603020202020204" pitchFamily="34" charset="0"/>
              </a:rPr>
              <a:t>on societies, the health sector and </a:t>
            </a:r>
            <a:r>
              <a:rPr lang="en-US" sz="2800" dirty="0" smtClean="0">
                <a:latin typeface="Trebuchet MS" panose="020B0603020202020204" pitchFamily="34" charset="0"/>
              </a:rPr>
              <a:t>climate. </a:t>
            </a:r>
            <a:endParaRPr lang="en-US" sz="2800" dirty="0" smtClean="0">
              <a:latin typeface="Trebuchet MS" panose="020B0603020202020204" pitchFamily="34" charset="0"/>
            </a:endParaRPr>
          </a:p>
          <a:p>
            <a:pPr>
              <a:buFont typeface="Wingdings" panose="05000000000000000000" pitchFamily="2" charset="2"/>
              <a:buChar char="§"/>
            </a:pPr>
            <a:r>
              <a:rPr lang="en-US" sz="2800" dirty="0" smtClean="0">
                <a:latin typeface="Trebuchet MS" panose="020B0603020202020204" pitchFamily="34" charset="0"/>
              </a:rPr>
              <a:t>Global warming has long term impacts which may cause climate change, diseases, glacier melting, droughts, and increased frequency </a:t>
            </a:r>
            <a:r>
              <a:rPr lang="en-US" sz="2800" dirty="0">
                <a:latin typeface="Trebuchet MS" panose="020B0603020202020204" pitchFamily="34" charset="0"/>
              </a:rPr>
              <a:t>of hurricanes (</a:t>
            </a:r>
            <a:r>
              <a:rPr lang="en-US" sz="2800" dirty="0" smtClean="0">
                <a:latin typeface="Trebuchet MS" panose="020B0603020202020204" pitchFamily="34" charset="0"/>
              </a:rPr>
              <a:t>Baer, &amp; Singer, 2016).</a:t>
            </a:r>
            <a:endParaRPr lang="en-US" sz="2800" dirty="0" smtClean="0">
              <a:latin typeface="Trebuchet MS" panose="020B0603020202020204" pitchFamily="34" charset="0"/>
            </a:endParaRPr>
          </a:p>
          <a:p>
            <a:pPr>
              <a:buFont typeface="Wingdings" panose="05000000000000000000" pitchFamily="2" charset="2"/>
              <a:buChar char="§"/>
            </a:pPr>
            <a:endParaRPr lang="en-US" sz="2800" dirty="0" smtClean="0">
              <a:latin typeface="Trebuchet MS" panose="020B0603020202020204" pitchFamily="34" charset="0"/>
            </a:endParaRPr>
          </a:p>
        </p:txBody>
      </p:sp>
    </p:spTree>
    <p:extLst>
      <p:ext uri="{BB962C8B-B14F-4D97-AF65-F5344CB8AC3E}">
        <p14:creationId xmlns:p14="http://schemas.microsoft.com/office/powerpoint/2010/main" val="4072638310"/>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77764" y="256308"/>
            <a:ext cx="11676184" cy="804817"/>
          </a:xfrm>
        </p:spPr>
        <p:txBody>
          <a:bodyPr>
            <a:noAutofit/>
          </a:bodyPr>
          <a:lstStyle/>
          <a:p>
            <a:pPr algn="ctr"/>
            <a:r>
              <a:rPr lang="en-US" sz="5400" b="1" dirty="0" smtClean="0">
                <a:latin typeface="Trebuchet MS" panose="020B0603020202020204" pitchFamily="34" charset="0"/>
              </a:rPr>
              <a:t>Cont. </a:t>
            </a:r>
            <a:endParaRPr lang="en-US" sz="5400" b="1" dirty="0">
              <a:latin typeface="Trebuchet MS" panose="020B0603020202020204" pitchFamily="34" charset="0"/>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92098" y="1484871"/>
            <a:ext cx="5620214" cy="4313763"/>
          </a:xfrm>
        </p:spPr>
      </p:pic>
      <p:pic>
        <p:nvPicPr>
          <p:cNvPr id="5" name="Picture 4"/>
          <p:cNvPicPr>
            <a:picLocks noChangeAspect="1"/>
          </p:cNvPicPr>
          <p:nvPr/>
        </p:nvPicPr>
        <p:blipFill>
          <a:blip r:embed="rId4"/>
          <a:stretch>
            <a:fillRect/>
          </a:stretch>
        </p:blipFill>
        <p:spPr>
          <a:xfrm>
            <a:off x="6705044" y="1306452"/>
            <a:ext cx="5348904" cy="4492182"/>
          </a:xfrm>
          <a:prstGeom prst="rect">
            <a:avLst/>
          </a:prstGeom>
        </p:spPr>
      </p:pic>
    </p:spTree>
    <p:extLst>
      <p:ext uri="{BB962C8B-B14F-4D97-AF65-F5344CB8AC3E}">
        <p14:creationId xmlns:p14="http://schemas.microsoft.com/office/powerpoint/2010/main" val="2233319690"/>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4230" y="1124168"/>
            <a:ext cx="3171875" cy="1010920"/>
          </a:xfrm>
        </p:spPr>
        <p:txBody>
          <a:bodyPr>
            <a:noAutofit/>
          </a:bodyPr>
          <a:lstStyle/>
          <a:p>
            <a:pPr lvl="0">
              <a:lnSpc>
                <a:spcPct val="150000"/>
              </a:lnSpc>
              <a:spcBef>
                <a:spcPts val="1000"/>
              </a:spcBef>
            </a:pPr>
            <a:r>
              <a:rPr lang="en-US" sz="5400" b="1" dirty="0" smtClean="0">
                <a:latin typeface="Maiandra GD" pitchFamily="34" charset="0"/>
              </a:rPr>
              <a:t/>
            </a:r>
            <a:br>
              <a:rPr lang="en-US" sz="5400" b="1" dirty="0" smtClean="0">
                <a:latin typeface="Maiandra GD" pitchFamily="34" charset="0"/>
              </a:rPr>
            </a:br>
            <a:r>
              <a:rPr lang="en-US" sz="5400" b="1" dirty="0" smtClean="0">
                <a:latin typeface="Trebuchet MS" panose="020B0603020202020204" pitchFamily="34" charset="0"/>
              </a:rPr>
              <a:t>Impacts</a:t>
            </a:r>
            <a:r>
              <a:rPr lang="en-US" sz="5400" b="1" dirty="0" smtClean="0">
                <a:solidFill>
                  <a:prstClr val="white"/>
                </a:solidFill>
                <a:latin typeface="Maiandra GD" panose="020E0502030308020204" pitchFamily="34" charset="0"/>
                <a:ea typeface="+mn-ea"/>
                <a:cs typeface="Times New Roman" panose="02020603050405020304" pitchFamily="18" charset="0"/>
              </a:rPr>
              <a:t/>
            </a:r>
            <a:br>
              <a:rPr lang="en-US" sz="5400" b="1" dirty="0" smtClean="0">
                <a:solidFill>
                  <a:prstClr val="white"/>
                </a:solidFill>
                <a:latin typeface="Maiandra GD" panose="020E0502030308020204" pitchFamily="34" charset="0"/>
                <a:ea typeface="+mn-ea"/>
                <a:cs typeface="Times New Roman" panose="02020603050405020304" pitchFamily="18" charset="0"/>
              </a:rPr>
            </a:br>
            <a:endParaRPr lang="en-US" sz="5400" b="1" dirty="0">
              <a:latin typeface="Maiandra GD" pitchFamily="34" charset="0"/>
            </a:endParaRPr>
          </a:p>
        </p:txBody>
      </p:sp>
      <p:sp>
        <p:nvSpPr>
          <p:cNvPr id="3" name="Content Placeholder 2"/>
          <p:cNvSpPr>
            <a:spLocks noGrp="1"/>
          </p:cNvSpPr>
          <p:nvPr>
            <p:ph idx="1"/>
          </p:nvPr>
        </p:nvSpPr>
        <p:spPr>
          <a:xfrm>
            <a:off x="890337" y="2622884"/>
            <a:ext cx="10539663" cy="3660685"/>
          </a:xfrm>
        </p:spPr>
        <p:txBody>
          <a:bodyPr>
            <a:noAutofit/>
          </a:bodyPr>
          <a:lstStyle/>
          <a:p>
            <a:pPr>
              <a:buFont typeface="Wingdings" panose="05000000000000000000" pitchFamily="2" charset="2"/>
              <a:buChar char="§"/>
            </a:pPr>
            <a:r>
              <a:rPr lang="en-US" sz="2800" dirty="0" smtClean="0">
                <a:latin typeface="Trebuchet MS" panose="020B0603020202020204" pitchFamily="34" charset="0"/>
              </a:rPr>
              <a:t>Climate change as a result of global warming poses serious health implications on people.</a:t>
            </a:r>
          </a:p>
          <a:p>
            <a:pPr>
              <a:buFont typeface="Wingdings" panose="05000000000000000000" pitchFamily="2" charset="2"/>
              <a:buChar char="§"/>
            </a:pPr>
            <a:r>
              <a:rPr lang="en-US" sz="2800" dirty="0">
                <a:latin typeface="Trebuchet MS" panose="020B0603020202020204" pitchFamily="34" charset="0"/>
              </a:rPr>
              <a:t>I</a:t>
            </a:r>
            <a:r>
              <a:rPr lang="en-US" sz="2800" dirty="0" smtClean="0">
                <a:latin typeface="Trebuchet MS" panose="020B0603020202020204" pitchFamily="34" charset="0"/>
              </a:rPr>
              <a:t>ncreased temperatures lead to rise in air pollution, long and more severe allergy seasons, transmission of insect borne illnesses, more regular and detrimental heat waves.   </a:t>
            </a:r>
          </a:p>
          <a:p>
            <a:pPr>
              <a:buFont typeface="Wingdings" panose="05000000000000000000" pitchFamily="2" charset="2"/>
              <a:buChar char="§"/>
            </a:pPr>
            <a:r>
              <a:rPr lang="en-US" sz="2800" dirty="0" smtClean="0">
                <a:latin typeface="Trebuchet MS" panose="020B0603020202020204" pitchFamily="34" charset="0"/>
              </a:rPr>
              <a:t>All the variations pose severe, and disastrous risks to health of </a:t>
            </a:r>
            <a:r>
              <a:rPr lang="en-US" sz="2800" dirty="0">
                <a:latin typeface="Trebuchet MS" panose="020B0603020202020204" pitchFamily="34" charset="0"/>
              </a:rPr>
              <a:t>the public (</a:t>
            </a:r>
            <a:r>
              <a:rPr lang="en-US" sz="2800" dirty="0" smtClean="0">
                <a:latin typeface="Trebuchet MS" panose="020B0603020202020204" pitchFamily="34" charset="0"/>
              </a:rPr>
              <a:t>Zehr,2016)</a:t>
            </a:r>
            <a:r>
              <a:rPr lang="en-US" sz="2800" dirty="0" smtClean="0">
                <a:latin typeface="Maiandra GD" pitchFamily="34" charset="0"/>
              </a:rPr>
              <a:t>. </a:t>
            </a:r>
            <a:endParaRPr lang="en-US" sz="2800" dirty="0">
              <a:latin typeface="Maiandra GD" pitchFamily="34" charset="0"/>
            </a:endParaRPr>
          </a:p>
        </p:txBody>
      </p:sp>
    </p:spTree>
    <p:extLst>
      <p:ext uri="{BB962C8B-B14F-4D97-AF65-F5344CB8AC3E}">
        <p14:creationId xmlns:p14="http://schemas.microsoft.com/office/powerpoint/2010/main" val="2433533578"/>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479593" y="662092"/>
            <a:ext cx="9601196" cy="1303867"/>
          </a:xfrm>
        </p:spPr>
        <p:txBody>
          <a:bodyPr>
            <a:normAutofit/>
          </a:bodyPr>
          <a:lstStyle/>
          <a:p>
            <a:r>
              <a:rPr lang="en-US" sz="5400" b="1" dirty="0" smtClean="0">
                <a:latin typeface="Trebuchet MS" panose="020B0603020202020204" pitchFamily="34" charset="0"/>
              </a:rPr>
              <a:t>Economics and Lifestyle</a:t>
            </a:r>
            <a:endParaRPr lang="en-US" sz="5400" b="1" dirty="0"/>
          </a:p>
        </p:txBody>
      </p:sp>
      <p:sp>
        <p:nvSpPr>
          <p:cNvPr id="5" name="Content Placeholder 4"/>
          <p:cNvSpPr>
            <a:spLocks noGrp="1"/>
          </p:cNvSpPr>
          <p:nvPr>
            <p:ph idx="1"/>
          </p:nvPr>
        </p:nvSpPr>
        <p:spPr>
          <a:xfrm>
            <a:off x="232611" y="1965959"/>
            <a:ext cx="11782926" cy="4434841"/>
          </a:xfrm>
        </p:spPr>
        <p:txBody>
          <a:bodyPr>
            <a:normAutofit/>
          </a:bodyPr>
          <a:lstStyle/>
          <a:p>
            <a:pPr>
              <a:buFont typeface="Wingdings" panose="05000000000000000000" pitchFamily="2" charset="2"/>
              <a:buChar char="§"/>
            </a:pPr>
            <a:r>
              <a:rPr lang="en-US" sz="2800" dirty="0" smtClean="0">
                <a:latin typeface="Trebuchet MS" panose="020B0603020202020204" pitchFamily="34" charset="0"/>
              </a:rPr>
              <a:t> </a:t>
            </a:r>
            <a:r>
              <a:rPr lang="en-US" sz="2800" dirty="0" smtClean="0">
                <a:latin typeface="Trebuchet MS" panose="020B0603020202020204" pitchFamily="34" charset="0"/>
              </a:rPr>
              <a:t>Personal lifestyles such as owning a personal car, and eating food that is less plant based increases the carbon footprint hence rising levels of global warming.</a:t>
            </a:r>
          </a:p>
          <a:p>
            <a:pPr>
              <a:buFont typeface="Wingdings" panose="05000000000000000000" pitchFamily="2" charset="2"/>
              <a:buChar char="§"/>
            </a:pPr>
            <a:r>
              <a:rPr lang="en-US" sz="2800" dirty="0" smtClean="0">
                <a:latin typeface="Trebuchet MS" panose="020B0603020202020204" pitchFamily="34" charset="0"/>
              </a:rPr>
              <a:t>Increased population and economic development have for long been the major causes global warming as various industries are built to serve the population.</a:t>
            </a:r>
          </a:p>
          <a:p>
            <a:pPr>
              <a:buFont typeface="Wingdings" panose="05000000000000000000" pitchFamily="2" charset="2"/>
              <a:buChar char="§"/>
            </a:pPr>
            <a:r>
              <a:rPr lang="en-US" sz="2800" dirty="0" smtClean="0">
                <a:latin typeface="Trebuchet MS" panose="020B0603020202020204" pitchFamily="34" charset="0"/>
              </a:rPr>
              <a:t>These industries produce most of the pollutants (CO2 and methane) that affect the ozone layer causing global warming. </a:t>
            </a:r>
            <a:endParaRPr lang="en-US" sz="2800" dirty="0" smtClean="0">
              <a:latin typeface="Trebuchet MS" panose="020B0603020202020204" pitchFamily="34" charset="0"/>
            </a:endParaRPr>
          </a:p>
        </p:txBody>
      </p:sp>
    </p:spTree>
    <p:extLst>
      <p:ext uri="{BB962C8B-B14F-4D97-AF65-F5344CB8AC3E}">
        <p14:creationId xmlns:p14="http://schemas.microsoft.com/office/powerpoint/2010/main" val="2463749673"/>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9214" y="1099234"/>
            <a:ext cx="9464625" cy="1010920"/>
          </a:xfrm>
        </p:spPr>
        <p:txBody>
          <a:bodyPr>
            <a:noAutofit/>
          </a:bodyPr>
          <a:lstStyle/>
          <a:p>
            <a:pPr>
              <a:lnSpc>
                <a:spcPct val="150000"/>
              </a:lnSpc>
              <a:spcBef>
                <a:spcPts val="1000"/>
              </a:spcBef>
            </a:pPr>
            <a:r>
              <a:rPr lang="en-US" sz="5400" b="1" dirty="0" smtClean="0">
                <a:latin typeface="Trebuchet MS" pitchFamily="34" charset="0"/>
              </a:rPr>
              <a:t/>
            </a:r>
            <a:br>
              <a:rPr lang="en-US" sz="5400" b="1" dirty="0" smtClean="0">
                <a:latin typeface="Trebuchet MS" pitchFamily="34" charset="0"/>
              </a:rPr>
            </a:br>
            <a:r>
              <a:rPr lang="en-US" sz="5400" b="1" dirty="0" smtClean="0">
                <a:solidFill>
                  <a:schemeClr val="tx1"/>
                </a:solidFill>
                <a:latin typeface="Trebuchet MS" pitchFamily="34" charset="0"/>
                <a:cs typeface="Times New Roman" panose="02020603050405020304" pitchFamily="18" charset="0"/>
              </a:rPr>
              <a:t>Addressin</a:t>
            </a:r>
            <a:r>
              <a:rPr lang="en-US" sz="5400" b="1" dirty="0" smtClean="0">
                <a:solidFill>
                  <a:schemeClr val="tx1"/>
                </a:solidFill>
                <a:latin typeface="Trebuchet MS" pitchFamily="34" charset="0"/>
                <a:cs typeface="Times New Roman" panose="02020603050405020304" pitchFamily="18" charset="0"/>
              </a:rPr>
              <a:t>g the Issue</a:t>
            </a:r>
            <a:r>
              <a:rPr lang="en-US" sz="5400" b="1" dirty="0" smtClean="0">
                <a:solidFill>
                  <a:prstClr val="white"/>
                </a:solidFill>
                <a:latin typeface="Trebuchet MS" pitchFamily="34" charset="0"/>
                <a:ea typeface="+mn-ea"/>
                <a:cs typeface="Times New Roman" panose="02020603050405020304" pitchFamily="18" charset="0"/>
              </a:rPr>
              <a:t/>
            </a:r>
            <a:br>
              <a:rPr lang="en-US" sz="5400" b="1" dirty="0" smtClean="0">
                <a:solidFill>
                  <a:prstClr val="white"/>
                </a:solidFill>
                <a:latin typeface="Trebuchet MS" pitchFamily="34" charset="0"/>
                <a:ea typeface="+mn-ea"/>
                <a:cs typeface="Times New Roman" panose="02020603050405020304" pitchFamily="18" charset="0"/>
              </a:rPr>
            </a:br>
            <a:endParaRPr lang="en-US" sz="5400" b="1" dirty="0">
              <a:latin typeface="Trebuchet MS" pitchFamily="34" charset="0"/>
            </a:endParaRPr>
          </a:p>
        </p:txBody>
      </p:sp>
      <p:sp>
        <p:nvSpPr>
          <p:cNvPr id="3" name="Content Placeholder 2"/>
          <p:cNvSpPr>
            <a:spLocks noGrp="1"/>
          </p:cNvSpPr>
          <p:nvPr>
            <p:ph idx="1"/>
          </p:nvPr>
        </p:nvSpPr>
        <p:spPr>
          <a:xfrm>
            <a:off x="743686" y="2427426"/>
            <a:ext cx="10793317" cy="3778822"/>
          </a:xfrm>
        </p:spPr>
        <p:txBody>
          <a:bodyPr>
            <a:noAutofit/>
          </a:bodyPr>
          <a:lstStyle/>
          <a:p>
            <a:pPr>
              <a:buFont typeface="Wingdings" panose="05000000000000000000" pitchFamily="2" charset="2"/>
              <a:buChar char="§"/>
            </a:pPr>
            <a:r>
              <a:rPr lang="en-US" sz="2800" dirty="0" smtClean="0">
                <a:latin typeface="Trebuchet MS" panose="020B0603020202020204" pitchFamily="34" charset="0"/>
              </a:rPr>
              <a:t>Most individuals, communities, and governments have collaborated in the fight against global warming.</a:t>
            </a:r>
          </a:p>
          <a:p>
            <a:pPr>
              <a:buFont typeface="Wingdings" panose="05000000000000000000" pitchFamily="2" charset="2"/>
              <a:buChar char="§"/>
            </a:pPr>
            <a:r>
              <a:rPr lang="en-US" sz="2800" dirty="0" smtClean="0">
                <a:latin typeface="Trebuchet MS" panose="020B0603020202020204" pitchFamily="34" charset="0"/>
              </a:rPr>
              <a:t>Global leaders converge at the UN climate conference annually to devise strategies of fighting the environmental issue. </a:t>
            </a:r>
          </a:p>
          <a:p>
            <a:pPr>
              <a:buFont typeface="Wingdings" panose="05000000000000000000" pitchFamily="2" charset="2"/>
              <a:buChar char="§"/>
            </a:pPr>
            <a:r>
              <a:rPr lang="en-US" sz="2800" dirty="0" smtClean="0">
                <a:latin typeface="Trebuchet MS" panose="020B0603020202020204" pitchFamily="34" charset="0"/>
              </a:rPr>
              <a:t>Individuals and communities have learned ways of saving energy, apply the car-less, recycling, making proper consumption choices, and engaging in family-planning to address the global </a:t>
            </a:r>
            <a:r>
              <a:rPr lang="en-US" sz="2800" dirty="0">
                <a:latin typeface="Trebuchet MS" panose="020B0603020202020204" pitchFamily="34" charset="0"/>
              </a:rPr>
              <a:t>warming </a:t>
            </a:r>
            <a:r>
              <a:rPr lang="en-US" sz="2800" dirty="0" smtClean="0">
                <a:latin typeface="Trebuchet MS" panose="020B0603020202020204" pitchFamily="34" charset="0"/>
              </a:rPr>
              <a:t>issue(Hnordhaus, 2014).  </a:t>
            </a:r>
            <a:endParaRPr lang="en-US" sz="2800" dirty="0">
              <a:latin typeface="Trebuchet MS" panose="020B0603020202020204" pitchFamily="34" charset="0"/>
            </a:endParaRPr>
          </a:p>
        </p:txBody>
      </p:sp>
    </p:spTree>
    <p:extLst>
      <p:ext uri="{BB962C8B-B14F-4D97-AF65-F5344CB8AC3E}">
        <p14:creationId xmlns:p14="http://schemas.microsoft.com/office/powerpoint/2010/main" val="3093669098"/>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80762" y="1668267"/>
            <a:ext cx="11676184" cy="804817"/>
          </a:xfrm>
        </p:spPr>
        <p:txBody>
          <a:bodyPr>
            <a:noAutofit/>
          </a:bodyPr>
          <a:lstStyle/>
          <a:p>
            <a:pPr algn="ctr"/>
            <a:r>
              <a:rPr lang="en-US" sz="5400" b="1" dirty="0" smtClean="0">
                <a:latin typeface="Trebuchet MS" panose="020B0603020202020204" pitchFamily="34" charset="0"/>
              </a:rPr>
              <a:t>References</a:t>
            </a:r>
            <a:endParaRPr lang="en-US" sz="5400" b="1" dirty="0">
              <a:latin typeface="Trebuchet MS" panose="020B0603020202020204" pitchFamily="34" charset="0"/>
            </a:endParaRPr>
          </a:p>
        </p:txBody>
      </p:sp>
      <p:sp>
        <p:nvSpPr>
          <p:cNvPr id="5" name="Content Placeholder 4"/>
          <p:cNvSpPr>
            <a:spLocks noGrp="1"/>
          </p:cNvSpPr>
          <p:nvPr>
            <p:ph idx="1"/>
          </p:nvPr>
        </p:nvSpPr>
        <p:spPr>
          <a:xfrm>
            <a:off x="680762" y="2673806"/>
            <a:ext cx="10889950" cy="3280945"/>
          </a:xfrm>
        </p:spPr>
        <p:txBody>
          <a:bodyPr>
            <a:noAutofit/>
          </a:bodyPr>
          <a:lstStyle/>
          <a:p>
            <a:pPr>
              <a:buFont typeface="Wingdings" panose="05000000000000000000" pitchFamily="2" charset="2"/>
              <a:buChar char="§"/>
            </a:pPr>
            <a:r>
              <a:rPr lang="en-US" sz="2800" dirty="0" err="1" smtClean="0"/>
              <a:t>H</a:t>
            </a:r>
            <a:r>
              <a:rPr lang="en-US" sz="2800" dirty="0" err="1"/>
              <a:t>Nordhaus</a:t>
            </a:r>
            <a:r>
              <a:rPr lang="en-US" sz="2800" dirty="0"/>
              <a:t>, W. D. (2014). </a:t>
            </a:r>
            <a:r>
              <a:rPr lang="en-US" sz="2800" i="1" dirty="0"/>
              <a:t>A question of balance: Weighing the options on global warming policies</a:t>
            </a:r>
            <a:r>
              <a:rPr lang="en-US" sz="2800" dirty="0"/>
              <a:t>. Yale University Press.</a:t>
            </a:r>
          </a:p>
          <a:p>
            <a:pPr>
              <a:buFont typeface="Wingdings" panose="05000000000000000000" pitchFamily="2" charset="2"/>
              <a:buChar char="§"/>
            </a:pPr>
            <a:r>
              <a:rPr lang="en-US" sz="2800" dirty="0"/>
              <a:t>Baer, H., &amp; Singer, M. (2016). </a:t>
            </a:r>
            <a:r>
              <a:rPr lang="en-US" sz="2800" i="1" dirty="0"/>
              <a:t>Global warming and the political ecology of health: Emerging crises and systemic solutions</a:t>
            </a:r>
            <a:r>
              <a:rPr lang="en-US" sz="2800" dirty="0"/>
              <a:t>. Routledge.</a:t>
            </a:r>
          </a:p>
          <a:p>
            <a:pPr>
              <a:buFont typeface="Wingdings" panose="05000000000000000000" pitchFamily="2" charset="2"/>
              <a:buChar char="§"/>
            </a:pPr>
            <a:r>
              <a:rPr lang="en-US" sz="2800" dirty="0" err="1"/>
              <a:t>Zehr</a:t>
            </a:r>
            <a:r>
              <a:rPr lang="en-US" sz="2800" dirty="0"/>
              <a:t>, S. C. (2016). Public representations of scientific uncertainty about global climate change. </a:t>
            </a:r>
            <a:r>
              <a:rPr lang="en-US" sz="2800" i="1" dirty="0"/>
              <a:t>Public Understanding of Science</a:t>
            </a:r>
            <a:r>
              <a:rPr lang="en-US" sz="2800" dirty="0" smtClean="0"/>
              <a:t>.</a:t>
            </a:r>
            <a:endParaRPr lang="en-US" sz="2800" b="1" dirty="0"/>
          </a:p>
        </p:txBody>
      </p:sp>
    </p:spTree>
    <p:extLst>
      <p:ext uri="{BB962C8B-B14F-4D97-AF65-F5344CB8AC3E}">
        <p14:creationId xmlns:p14="http://schemas.microsoft.com/office/powerpoint/2010/main" val="1774943077"/>
      </p:ext>
    </p:extLst>
  </p:cSld>
  <p:clrMapOvr>
    <a:masterClrMapping/>
  </p:clrMapOvr>
  <p:transition spd="slow">
    <p:wip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7598</TotalTime>
  <Words>1009</Words>
  <Application>Microsoft Office PowerPoint</Application>
  <PresentationFormat>Widescreen</PresentationFormat>
  <Paragraphs>50</Paragraphs>
  <Slides>9</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Arial</vt:lpstr>
      <vt:lpstr>Calibri</vt:lpstr>
      <vt:lpstr>Garamond</vt:lpstr>
      <vt:lpstr>Maiandra GD</vt:lpstr>
      <vt:lpstr>Times New Roman</vt:lpstr>
      <vt:lpstr>Trebuchet MS</vt:lpstr>
      <vt:lpstr>Wingdings</vt:lpstr>
      <vt:lpstr>Organic</vt:lpstr>
      <vt:lpstr>  ENVIRONMENTAL ANALYSIS  Name: Institution: Date:</vt:lpstr>
      <vt:lpstr>Introduction</vt:lpstr>
      <vt:lpstr>Global Warming</vt:lpstr>
      <vt:lpstr>Effects </vt:lpstr>
      <vt:lpstr>Cont. </vt:lpstr>
      <vt:lpstr> Impacts </vt:lpstr>
      <vt:lpstr>Economics and Lifestyle</vt:lpstr>
      <vt:lpstr> Addressing the Issue </vt:lpstr>
      <vt:lpstr>References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SHARON</dc:creator>
  <cp:lastModifiedBy>SHARON</cp:lastModifiedBy>
  <cp:revision>1479</cp:revision>
  <dcterms:created xsi:type="dcterms:W3CDTF">2017-11-23T15:26:54Z</dcterms:created>
  <dcterms:modified xsi:type="dcterms:W3CDTF">2018-11-12T12:11:59Z</dcterms:modified>
</cp:coreProperties>
</file>