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501" r:id="rId5"/>
    <p:sldId id="380" r:id="rId6"/>
    <p:sldId id="474" r:id="rId7"/>
    <p:sldId id="475" r:id="rId8"/>
    <p:sldId id="476" r:id="rId9"/>
    <p:sldId id="477" r:id="rId10"/>
    <p:sldId id="478" r:id="rId11"/>
    <p:sldId id="479" r:id="rId12"/>
    <p:sldId id="480" r:id="rId13"/>
    <p:sldId id="481" r:id="rId14"/>
    <p:sldId id="482" r:id="rId15"/>
    <p:sldId id="483" r:id="rId16"/>
    <p:sldId id="484" r:id="rId17"/>
    <p:sldId id="485" r:id="rId18"/>
    <p:sldId id="486" r:id="rId19"/>
    <p:sldId id="487" r:id="rId20"/>
    <p:sldId id="488" r:id="rId21"/>
    <p:sldId id="489" r:id="rId22"/>
    <p:sldId id="490" r:id="rId23"/>
    <p:sldId id="491" r:id="rId24"/>
    <p:sldId id="492" r:id="rId25"/>
    <p:sldId id="493" r:id="rId26"/>
    <p:sldId id="494" r:id="rId27"/>
    <p:sldId id="495" r:id="rId28"/>
    <p:sldId id="496" r:id="rId29"/>
    <p:sldId id="497" r:id="rId30"/>
    <p:sldId id="498" r:id="rId31"/>
    <p:sldId id="499" r:id="rId32"/>
    <p:sldId id="500" r:id="rId33"/>
    <p:sldId id="50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FDB940"/>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4" autoAdjust="0"/>
    <p:restoredTop sz="86327" autoAdjust="0"/>
  </p:normalViewPr>
  <p:slideViewPr>
    <p:cSldViewPr>
      <p:cViewPr varScale="1">
        <p:scale>
          <a:sx n="84" d="100"/>
          <a:sy n="84" d="100"/>
        </p:scale>
        <p:origin x="96" y="144"/>
      </p:cViewPr>
      <p:guideLst>
        <p:guide orient="horz" pos="2160"/>
        <p:guide pos="2880"/>
      </p:guideLst>
    </p:cSldViewPr>
  </p:slideViewPr>
  <p:outlineViewPr>
    <p:cViewPr>
      <p:scale>
        <a:sx n="33" d="100"/>
        <a:sy n="33" d="100"/>
      </p:scale>
      <p:origin x="0" y="-10356"/>
    </p:cViewPr>
  </p:outlineViewPr>
  <p:notesTextViewPr>
    <p:cViewPr>
      <p:scale>
        <a:sx n="1" d="1"/>
        <a:sy n="1" d="1"/>
      </p:scale>
      <p:origin x="0" y="0"/>
    </p:cViewPr>
  </p:notesTextViewPr>
  <p:notesViewPr>
    <p:cSldViewPr>
      <p:cViewPr varScale="1">
        <p:scale>
          <a:sx n="55" d="100"/>
          <a:sy n="55" d="100"/>
        </p:scale>
        <p:origin x="-22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3/27/2019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1571497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3/27/2019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09630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defRPr/>
            </a:pPr>
            <a:r>
              <a:rPr lang="en-IN" dirty="0" smtClean="0"/>
              <a:t>1) MathType Plugin</a:t>
            </a:r>
          </a:p>
          <a:p>
            <a:pPr marL="0" marR="0" indent="0" algn="l" defTabSz="914400" rtl="0" eaLnBrk="1" fontAlgn="auto" latinLnBrk="0" hangingPunct="1">
              <a:lnSpc>
                <a:spcPct val="100000"/>
              </a:lnSpc>
              <a:spcBef>
                <a:spcPts val="0"/>
              </a:spcBef>
              <a:spcAft>
                <a:spcPts val="0"/>
              </a:spcAft>
              <a:buClrTx/>
              <a:buSzTx/>
              <a:buFontTx/>
              <a:buNone/>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defRPr/>
            </a:pPr>
            <a:r>
              <a:rPr lang="en-IN" dirty="0" smtClean="0"/>
              <a:t>3) NVDA Reader (free versions available)</a:t>
            </a:r>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4014377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baseline="0" dirty="0" smtClean="0">
                <a:solidFill>
                  <a:schemeClr val="tx1"/>
                </a:solidFill>
                <a:latin typeface="+mn-lt"/>
                <a:ea typeface="MS PGothic" pitchFamily="34" charset="-128"/>
                <a:cs typeface="ＭＳ Ｐゴシック" pitchFamily="42" charset="-128"/>
              </a:rPr>
              <a:t>Table 9-2 summarizes the three strategy-evaluation activities in terms of key questions that should be addressed, alternative answers to those questions, and appropriate actions for an organization to take.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3662302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baseline="0" dirty="0" smtClean="0">
                <a:solidFill>
                  <a:schemeClr val="tx1"/>
                </a:solidFill>
                <a:latin typeface="+mn-lt"/>
                <a:ea typeface="MS PGothic" pitchFamily="34" charset="-128"/>
                <a:cs typeface="ＭＳ Ｐゴシック" pitchFamily="42" charset="-128"/>
              </a:rPr>
              <a:t>Reviewing the underlying bases of an organization’s strategy could be approached by developing a revised EFE Matrix and IFE Matrix.</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705099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baseline="0" dirty="0" smtClean="0">
                <a:solidFill>
                  <a:schemeClr val="tx1"/>
                </a:solidFill>
                <a:latin typeface="+mn-lt"/>
                <a:ea typeface="MS PGothic" pitchFamily="34" charset="-128"/>
                <a:cs typeface="ＭＳ Ｐゴシック" pitchFamily="42" charset="-128"/>
              </a:rPr>
              <a:t>Analysis could also address the questions included on the next two slides.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629140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baseline="0" dirty="0" smtClean="0">
                <a:solidFill>
                  <a:schemeClr val="tx1"/>
                </a:solidFill>
                <a:latin typeface="+mn-lt"/>
                <a:ea typeface="MS PGothic" pitchFamily="34" charset="-128"/>
                <a:cs typeface="ＭＳ Ｐゴシック" pitchFamily="42" charset="-128"/>
              </a:rPr>
              <a:t>Measuring organizational performance includes comparing expected results to actual results, investigating deviations from plans, evaluating individual performance, and examining progress being made toward meeting stated objectives.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685864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S PGothic" pitchFamily="34" charset="-128"/>
                <a:cs typeface="ＭＳ Ｐゴシック" pitchFamily="42" charset="-128"/>
              </a:rPr>
              <a:t>Some additional key questions that reveal the need for judgments in strategy evaluation are on the next two slides.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1360373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baseline="0" dirty="0" smtClean="0">
                <a:solidFill>
                  <a:schemeClr val="tx1"/>
                </a:solidFill>
                <a:latin typeface="+mn-lt"/>
                <a:ea typeface="MS PGothic" pitchFamily="34" charset="-128"/>
                <a:cs typeface="ＭＳ Ｐゴシック" pitchFamily="42" charset="-128"/>
              </a:rPr>
              <a:t>The final strategy-evaluation activity, taking corrective actions, requires making changes to competitively reposition a firm for the future. As indicated in Table 9-4, examples of changes that may be needed are altering an organization’s structure, replacing one or more key individuals, selling a division, or revising a business mission.</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2898446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baseline="0" dirty="0" smtClean="0">
                <a:solidFill>
                  <a:schemeClr val="tx1"/>
                </a:solidFill>
                <a:latin typeface="+mn-lt"/>
                <a:ea typeface="MS PGothic" pitchFamily="34" charset="-128"/>
                <a:cs typeface="ＭＳ Ｐゴシック" pitchFamily="42" charset="-128"/>
              </a:rPr>
              <a:t>The Balanced Scorecard is a strategy evaluation and control technique. Balanced Scorecard derives its name from the perceived need of firms to “balance” financial measures that are oftentimes used exclusively in strategy evaluation and control with nonfinancial measures such as product quality and customer service. An effective Balanced Scorecard contains a carefully chosen combination of strategic and financial objectives tailored to the company’s business.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2887166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baseline="0" dirty="0" smtClean="0">
                <a:solidFill>
                  <a:schemeClr val="tx1"/>
                </a:solidFill>
                <a:latin typeface="+mn-lt"/>
                <a:ea typeface="MS PGothic" pitchFamily="34" charset="-128"/>
                <a:cs typeface="ＭＳ Ｐゴシック" pitchFamily="42" charset="-128"/>
              </a:rPr>
              <a:t>As a tool to manage and evaluate strategy, the Balanced Scorecard is currently in use at Sears, United Parcel Service, 3M Corporation, Heinz, and hundreds of other firms.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170703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baseline="0" dirty="0" smtClean="0">
                <a:solidFill>
                  <a:schemeClr val="tx1"/>
                </a:solidFill>
                <a:latin typeface="+mn-lt"/>
                <a:ea typeface="MS PGothic" pitchFamily="34" charset="-128"/>
                <a:cs typeface="ＭＳ Ｐゴシック" pitchFamily="42" charset="-128"/>
              </a:rPr>
              <a:t>The strategy-evaluation process must exhibit several characteristics to be effective.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2508287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baseline="0" dirty="0" smtClean="0">
                <a:solidFill>
                  <a:schemeClr val="tx1"/>
                </a:solidFill>
                <a:latin typeface="+mn-lt"/>
                <a:ea typeface="MS PGothic" pitchFamily="34" charset="-128"/>
                <a:cs typeface="ＭＳ Ｐゴシック" pitchFamily="42" charset="-128"/>
              </a:rPr>
              <a:t>A basic premise of good strategic management is that firms strive to be proactive, planning ways to deal with unfavorable and favorable events before they occur. Too many organizations prepare contingency plans just for unfavorable events; this is a mistake, because both minimizing threats and capitalizing on opportunities can improve a firm’s competitive position.</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409798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S PGothic" pitchFamily="34" charset="-128"/>
                <a:cs typeface="ＭＳ Ｐゴシック" pitchFamily="42" charset="-128"/>
              </a:rPr>
              <a:t>After studying this chapter, you should be able to do the following:</a:t>
            </a:r>
          </a:p>
          <a:p>
            <a:r>
              <a:rPr lang="en-US" sz="1200" b="1" i="0" u="none" strike="noStrike" kern="1200" baseline="0" dirty="0" smtClean="0">
                <a:solidFill>
                  <a:schemeClr val="tx1"/>
                </a:solidFill>
                <a:latin typeface="+mn-lt"/>
                <a:ea typeface="MS PGothic" pitchFamily="34" charset="-128"/>
                <a:cs typeface="ＭＳ Ｐゴシック" pitchFamily="42" charset="-128"/>
              </a:rPr>
              <a:t>9-1. </a:t>
            </a:r>
            <a:r>
              <a:rPr lang="en-US" sz="1200" b="0" i="0" u="none" strike="noStrike" kern="1200" baseline="0" dirty="0" smtClean="0">
                <a:solidFill>
                  <a:schemeClr val="tx1"/>
                </a:solidFill>
                <a:latin typeface="+mn-lt"/>
                <a:ea typeface="MS PGothic" pitchFamily="34" charset="-128"/>
                <a:cs typeface="ＭＳ Ｐゴシック" pitchFamily="42" charset="-128"/>
              </a:rPr>
              <a:t>Discuss the strategy-evaluation process, criteria, and methods used.</a:t>
            </a:r>
          </a:p>
          <a:p>
            <a:r>
              <a:rPr lang="en-US" sz="1200" b="1" i="0" u="none" strike="noStrike" kern="1200" baseline="0" dirty="0" smtClean="0">
                <a:solidFill>
                  <a:schemeClr val="tx1"/>
                </a:solidFill>
                <a:latin typeface="+mn-lt"/>
                <a:ea typeface="MS PGothic" pitchFamily="34" charset="-128"/>
                <a:cs typeface="ＭＳ Ｐゴシック" pitchFamily="42" charset="-128"/>
              </a:rPr>
              <a:t>9-2. </a:t>
            </a:r>
            <a:r>
              <a:rPr lang="en-US" sz="1200" b="0" i="0" u="none" strike="noStrike" kern="1200" baseline="0" dirty="0" smtClean="0">
                <a:solidFill>
                  <a:schemeClr val="tx1"/>
                </a:solidFill>
                <a:latin typeface="+mn-lt"/>
                <a:ea typeface="MS PGothic" pitchFamily="34" charset="-128"/>
                <a:cs typeface="ＭＳ Ｐゴシック" pitchFamily="42" charset="-128"/>
              </a:rPr>
              <a:t>Discuss three activities that comprise strategy evaluation.</a:t>
            </a:r>
          </a:p>
          <a:p>
            <a:r>
              <a:rPr lang="en-US" sz="1200" b="1" i="0" u="none" strike="noStrike" kern="1200" baseline="0" dirty="0" smtClean="0">
                <a:solidFill>
                  <a:schemeClr val="tx1"/>
                </a:solidFill>
                <a:latin typeface="+mn-lt"/>
                <a:ea typeface="MS PGothic" pitchFamily="34" charset="-128"/>
                <a:cs typeface="ＭＳ Ｐゴシック" pitchFamily="42" charset="-128"/>
              </a:rPr>
              <a:t>9-3. </a:t>
            </a:r>
            <a:r>
              <a:rPr lang="en-US" sz="1200" b="0" i="0" u="none" strike="noStrike" kern="1200" baseline="0" dirty="0" smtClean="0">
                <a:solidFill>
                  <a:schemeClr val="tx1"/>
                </a:solidFill>
                <a:latin typeface="+mn-lt"/>
                <a:ea typeface="MS PGothic" pitchFamily="34" charset="-128"/>
                <a:cs typeface="ＭＳ Ｐゴシック" pitchFamily="42" charset="-128"/>
              </a:rPr>
              <a:t>Describe and develop a Balanced Scorecard.</a:t>
            </a:r>
          </a:p>
          <a:p>
            <a:r>
              <a:rPr lang="en-US" sz="1200" b="1" i="0" u="none" strike="noStrike" kern="1200" baseline="0" dirty="0" smtClean="0">
                <a:solidFill>
                  <a:schemeClr val="tx1"/>
                </a:solidFill>
                <a:latin typeface="+mn-lt"/>
                <a:ea typeface="MS PGothic" pitchFamily="34" charset="-128"/>
                <a:cs typeface="ＭＳ Ｐゴシック" pitchFamily="42" charset="-128"/>
              </a:rPr>
              <a:t>9-4. </a:t>
            </a:r>
            <a:r>
              <a:rPr lang="en-US" sz="1200" b="0" i="0" u="none" strike="noStrike" kern="1200" baseline="0" dirty="0" smtClean="0">
                <a:solidFill>
                  <a:schemeClr val="tx1"/>
                </a:solidFill>
                <a:latin typeface="+mn-lt"/>
                <a:ea typeface="MS PGothic" pitchFamily="34" charset="-128"/>
                <a:cs typeface="ＭＳ Ｐゴシック" pitchFamily="42" charset="-128"/>
              </a:rPr>
              <a:t>Identify and describe published sources of strategy-evaluation information.</a:t>
            </a:r>
          </a:p>
          <a:p>
            <a:r>
              <a:rPr lang="en-US" sz="1200" b="1" i="0" u="none" strike="noStrike" kern="1200" baseline="0" dirty="0" smtClean="0">
                <a:solidFill>
                  <a:schemeClr val="tx1"/>
                </a:solidFill>
                <a:latin typeface="+mn-lt"/>
                <a:ea typeface="MS PGothic" pitchFamily="34" charset="-128"/>
                <a:cs typeface="ＭＳ Ｐゴシック" pitchFamily="42" charset="-128"/>
              </a:rPr>
              <a:t>9-5. </a:t>
            </a:r>
            <a:r>
              <a:rPr lang="en-US" sz="1200" b="0" i="0" u="none" strike="noStrike" kern="1200" baseline="0" dirty="0" smtClean="0">
                <a:solidFill>
                  <a:schemeClr val="tx1"/>
                </a:solidFill>
                <a:latin typeface="+mn-lt"/>
                <a:ea typeface="MS PGothic" pitchFamily="34" charset="-128"/>
                <a:cs typeface="ＭＳ Ｐゴシック" pitchFamily="42" charset="-128"/>
              </a:rPr>
              <a:t>Identify and describe six characteristics of an effective strategy-evaluation system.</a:t>
            </a:r>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281805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baseline="0" dirty="0" smtClean="0">
                <a:solidFill>
                  <a:schemeClr val="tx1"/>
                </a:solidFill>
                <a:latin typeface="+mn-lt"/>
                <a:ea typeface="MS PGothic" pitchFamily="34" charset="-128"/>
                <a:cs typeface="ＭＳ Ｐゴシック" pitchFamily="42" charset="-128"/>
              </a:rPr>
              <a:t>Some contingency plans commonly established by firms include the elements on the next two slides.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2824770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baseline="0" dirty="0" err="1" smtClean="0">
                <a:solidFill>
                  <a:schemeClr val="tx1"/>
                </a:solidFill>
                <a:latin typeface="+mn-lt"/>
                <a:ea typeface="MS PGothic" pitchFamily="34" charset="-128"/>
                <a:cs typeface="ＭＳ Ｐゴシック" pitchFamily="42" charset="-128"/>
              </a:rPr>
              <a:t>Linneman</a:t>
            </a:r>
            <a:r>
              <a:rPr lang="en-US" sz="1200" b="0" i="0" u="none" strike="noStrike" kern="1200" baseline="0" dirty="0" smtClean="0">
                <a:solidFill>
                  <a:schemeClr val="tx1"/>
                </a:solidFill>
                <a:latin typeface="+mn-lt"/>
                <a:ea typeface="MS PGothic" pitchFamily="34" charset="-128"/>
                <a:cs typeface="ＭＳ Ｐゴシック" pitchFamily="42" charset="-128"/>
              </a:rPr>
              <a:t> and </a:t>
            </a:r>
            <a:r>
              <a:rPr lang="en-US" sz="1200" b="0" i="0" u="none" strike="noStrike" kern="1200" baseline="0" dirty="0" err="1" smtClean="0">
                <a:solidFill>
                  <a:schemeClr val="tx1"/>
                </a:solidFill>
                <a:latin typeface="+mn-lt"/>
                <a:ea typeface="MS PGothic" pitchFamily="34" charset="-128"/>
                <a:cs typeface="ＭＳ Ｐゴシック" pitchFamily="42" charset="-128"/>
              </a:rPr>
              <a:t>Chandran</a:t>
            </a:r>
            <a:r>
              <a:rPr lang="en-US" sz="1200" b="0" i="0" u="none" strike="noStrike" kern="1200" baseline="0" dirty="0" smtClean="0">
                <a:solidFill>
                  <a:schemeClr val="tx1"/>
                </a:solidFill>
                <a:latin typeface="+mn-lt"/>
                <a:ea typeface="MS PGothic" pitchFamily="34" charset="-128"/>
                <a:cs typeface="ＭＳ Ｐゴシック" pitchFamily="42" charset="-128"/>
              </a:rPr>
              <a:t> suggest that effective contingency planning involves a five-step process.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2087910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baseline="0" dirty="0" smtClean="0">
                <a:solidFill>
                  <a:schemeClr val="tx1"/>
                </a:solidFill>
                <a:latin typeface="+mn-lt"/>
                <a:ea typeface="MS PGothic" pitchFamily="34" charset="-128"/>
                <a:cs typeface="ＭＳ Ｐゴシック" pitchFamily="42" charset="-128"/>
              </a:rPr>
              <a:t>A frequently used tool in strategy evaluation is the audit.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3970698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baseline="0" dirty="0" smtClean="0">
                <a:solidFill>
                  <a:schemeClr val="tx1"/>
                </a:solidFill>
                <a:latin typeface="+mn-lt"/>
                <a:ea typeface="MS PGothic" pitchFamily="34" charset="-128"/>
                <a:cs typeface="ＭＳ Ｐゴシック" pitchFamily="42" charset="-128"/>
              </a:rPr>
              <a:t>Three particular challenges or decisions face all strategists today.</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2232584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baseline="0" dirty="0" smtClean="0">
                <a:solidFill>
                  <a:schemeClr val="tx1"/>
                </a:solidFill>
                <a:latin typeface="+mn-lt"/>
                <a:ea typeface="MS PGothic" pitchFamily="34" charset="-128"/>
                <a:cs typeface="ＭＳ Ｐゴシック" pitchFamily="42" charset="-128"/>
              </a:rPr>
              <a:t>Failing to follow certain guidelines in conducting strategic management can foster criticisms of the process and create problems for the organization.</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820816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S PGothic" pitchFamily="34" charset="-128"/>
                <a:cs typeface="ＭＳ Ｐゴシック" pitchFamily="42" charset="-128"/>
              </a:rPr>
              <a:t>9-6. </a:t>
            </a:r>
            <a:r>
              <a:rPr lang="en-US" sz="1200" b="0" i="0" u="none" strike="noStrike" kern="1200" baseline="0" dirty="0" smtClean="0">
                <a:solidFill>
                  <a:schemeClr val="tx1"/>
                </a:solidFill>
                <a:latin typeface="+mn-lt"/>
                <a:ea typeface="MS PGothic" pitchFamily="34" charset="-128"/>
                <a:cs typeface="ＭＳ Ｐゴシック" pitchFamily="42" charset="-128"/>
              </a:rPr>
              <a:t>Discuss the nature and role of contingency planning in strategy evaluation.</a:t>
            </a:r>
          </a:p>
          <a:p>
            <a:r>
              <a:rPr lang="en-US" sz="1200" b="1" i="0" u="none" strike="noStrike" kern="1200" baseline="0" dirty="0" smtClean="0">
                <a:solidFill>
                  <a:schemeClr val="tx1"/>
                </a:solidFill>
                <a:latin typeface="+mn-lt"/>
                <a:ea typeface="MS PGothic" pitchFamily="34" charset="-128"/>
                <a:cs typeface="ＭＳ Ｐゴシック" pitchFamily="42" charset="-128"/>
              </a:rPr>
              <a:t>9-7. </a:t>
            </a:r>
            <a:r>
              <a:rPr lang="en-US" sz="1200" b="0" i="0" u="none" strike="noStrike" kern="1200" baseline="0" dirty="0" smtClean="0">
                <a:solidFill>
                  <a:schemeClr val="tx1"/>
                </a:solidFill>
                <a:latin typeface="+mn-lt"/>
                <a:ea typeface="MS PGothic" pitchFamily="34" charset="-128"/>
                <a:cs typeface="ＭＳ Ｐゴシック" pitchFamily="42" charset="-128"/>
              </a:rPr>
              <a:t>Explain the role of auditing in strategy evaluation.</a:t>
            </a:r>
          </a:p>
          <a:p>
            <a:r>
              <a:rPr lang="en-US" sz="1200" b="1" i="0" u="none" strike="noStrike" kern="1200" baseline="0" dirty="0" smtClean="0">
                <a:solidFill>
                  <a:schemeClr val="tx1"/>
                </a:solidFill>
                <a:latin typeface="+mn-lt"/>
                <a:ea typeface="MS PGothic" pitchFamily="34" charset="-128"/>
                <a:cs typeface="ＭＳ Ｐゴシック" pitchFamily="42" charset="-128"/>
              </a:rPr>
              <a:t>9-8. </a:t>
            </a:r>
            <a:r>
              <a:rPr lang="en-US" sz="1200" b="0" i="0" u="none" strike="noStrike" kern="1200" baseline="0" dirty="0" smtClean="0">
                <a:solidFill>
                  <a:schemeClr val="tx1"/>
                </a:solidFill>
                <a:latin typeface="+mn-lt"/>
                <a:ea typeface="MS PGothic" pitchFamily="34" charset="-128"/>
                <a:cs typeface="ＭＳ Ｐゴシック" pitchFamily="42" charset="-128"/>
              </a:rPr>
              <a:t>Identify and discuss three twenty-first-century challenges in strategic management.</a:t>
            </a:r>
          </a:p>
          <a:p>
            <a:r>
              <a:rPr lang="en-US" sz="1200" b="1" i="0" u="none" strike="noStrike" kern="1200" baseline="0" dirty="0" smtClean="0">
                <a:solidFill>
                  <a:schemeClr val="tx1"/>
                </a:solidFill>
                <a:latin typeface="+mn-lt"/>
                <a:ea typeface="MS PGothic" pitchFamily="34" charset="-128"/>
                <a:cs typeface="ＭＳ Ｐゴシック" pitchFamily="42" charset="-128"/>
              </a:rPr>
              <a:t>9-9. </a:t>
            </a:r>
            <a:r>
              <a:rPr lang="en-US" sz="1200" b="0" i="0" u="none" strike="noStrike" kern="1200" baseline="0" dirty="0" smtClean="0">
                <a:solidFill>
                  <a:schemeClr val="tx1"/>
                </a:solidFill>
                <a:latin typeface="+mn-lt"/>
                <a:ea typeface="MS PGothic" pitchFamily="34" charset="-128"/>
                <a:cs typeface="ＭＳ Ｐゴシック" pitchFamily="42" charset="-128"/>
              </a:rPr>
              <a:t>Identify and describe 17 guidelines for effective strategic management.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2614933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chapter is highlighted in the strategic management model.</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3448848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baseline="0" dirty="0" smtClean="0">
                <a:solidFill>
                  <a:schemeClr val="tx1"/>
                </a:solidFill>
                <a:latin typeface="+mn-lt"/>
                <a:ea typeface="MS PGothic" pitchFamily="34" charset="-128"/>
                <a:cs typeface="ＭＳ Ｐゴシック" pitchFamily="42" charset="-128"/>
              </a:rPr>
              <a:t>Strategy evaluation is vital to an organization’s well-being; timely evaluations can alert management to problems or potential problems before a situation becomes critical. The strategy-evaluation process includes three basic activities.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3005681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baseline="0" dirty="0" smtClean="0">
                <a:solidFill>
                  <a:schemeClr val="tx1"/>
                </a:solidFill>
                <a:latin typeface="+mn-lt"/>
                <a:ea typeface="MS PGothic" pitchFamily="34" charset="-128"/>
                <a:cs typeface="ＭＳ Ｐゴシック" pitchFamily="42" charset="-128"/>
              </a:rPr>
              <a:t>It is impossible to demonstrate conclusively that a particular strategy is optimal or even to guarantee that it will work. One can, however, evaluate it for critical flaws. Richard </a:t>
            </a:r>
            <a:r>
              <a:rPr lang="en-US" sz="1200" b="0" i="0" u="none" strike="noStrike" kern="1200" baseline="0" dirty="0" err="1" smtClean="0">
                <a:solidFill>
                  <a:schemeClr val="tx1"/>
                </a:solidFill>
                <a:latin typeface="+mn-lt"/>
                <a:ea typeface="MS PGothic" pitchFamily="34" charset="-128"/>
                <a:cs typeface="ＭＳ Ｐゴシック" pitchFamily="42" charset="-128"/>
              </a:rPr>
              <a:t>Rumelt</a:t>
            </a:r>
            <a:r>
              <a:rPr lang="en-US" sz="1200" b="0" i="0" u="none" strike="noStrike" kern="1200" baseline="0" dirty="0" smtClean="0">
                <a:solidFill>
                  <a:schemeClr val="tx1"/>
                </a:solidFill>
                <a:latin typeface="+mn-lt"/>
                <a:ea typeface="MS PGothic" pitchFamily="34" charset="-128"/>
                <a:cs typeface="ＭＳ Ｐゴシック" pitchFamily="42" charset="-128"/>
              </a:rPr>
              <a:t> offered four criteria that could be used to evaluate a strategy.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4074649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S PGothic" pitchFamily="34" charset="-128"/>
                <a:cs typeface="ＭＳ Ｐゴシック" pitchFamily="42" charset="-128"/>
              </a:rPr>
              <a:t>Strategy evaluation is becoming increasingly difficult with the passage of time, for many reasons. Domestic and world economies were more stable in years past, product life cycles were longer, product development cycles were longer, technological advancement was slower, change occurred less frequently, there were fewer competitors, foreign companies were generally weak, and there were more regulated industries. Other reasons why strategy evaluation is more difficult today include the trends on the next two slides.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197637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baseline="0" dirty="0" smtClean="0">
                <a:solidFill>
                  <a:schemeClr val="tx1"/>
                </a:solidFill>
                <a:latin typeface="+mn-lt"/>
                <a:ea typeface="MS PGothic" pitchFamily="34" charset="-128"/>
                <a:cs typeface="ＭＳ Ｐゴシック" pitchFamily="42" charset="-128"/>
              </a:rPr>
              <a:t>Strategy evaluation is necessary for all sizes and kinds of organizations.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59128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baseline="0" dirty="0" smtClean="0">
                <a:solidFill>
                  <a:schemeClr val="tx1"/>
                </a:solidFill>
                <a:latin typeface="+mn-lt"/>
                <a:ea typeface="MS PGothic" pitchFamily="34" charset="-128"/>
                <a:cs typeface="ＭＳ Ｐゴシック" pitchFamily="42" charset="-128"/>
              </a:rPr>
              <a:t>Some strategies take years to implement; consequently, associated results may not become apparent for years.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1499605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3/27/2019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434394"/>
            <a:ext cx="918000" cy="279915"/>
          </a:xfrm>
          <a:prstGeom prst="rect">
            <a:avLst/>
          </a:prstGeom>
        </p:spPr>
      </p:pic>
      <p:sp>
        <p:nvSpPr>
          <p:cNvPr id="9" name="TextBox 8"/>
          <p:cNvSpPr txBox="1"/>
          <p:nvPr userDrawn="1"/>
        </p:nvSpPr>
        <p:spPr>
          <a:xfrm>
            <a:off x="2743200" y="6400800"/>
            <a:ext cx="60960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en-US" sz="1200" b="0" dirty="0" smtClean="0">
                <a:latin typeface="Verdana" pitchFamily="34" charset="0"/>
                <a:ea typeface="Verdana" pitchFamily="34" charset="0"/>
                <a:cs typeface="Verdana" pitchFamily="34" charset="0"/>
              </a:rPr>
              <a:t>Copyright © 2017, 2015, 2013 Pearson Education, Inc. All Rights Reserved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4" name="Date Placeholder 13"/>
          <p:cNvSpPr>
            <a:spLocks noGrp="1"/>
          </p:cNvSpPr>
          <p:nvPr>
            <p:ph type="dt" sz="half" idx="10"/>
          </p:nvPr>
        </p:nvSpPr>
        <p:spPr/>
        <p:txBody>
          <a:bodyPr/>
          <a:lstStyle/>
          <a:p>
            <a:fld id="{A9DF6EFB-3F44-496C-A842-1E0B3D3B975A}" type="datetimeFigureOut">
              <a:rPr lang="en-US" smtClean="0"/>
              <a:t>3/27/2019</a:t>
            </a:fld>
            <a:endParaRPr lang="en-US" dirty="0"/>
          </a:p>
        </p:txBody>
      </p:sp>
      <p:sp>
        <p:nvSpPr>
          <p:cNvPr id="15" name="Slide Number Placeholder 14"/>
          <p:cNvSpPr>
            <a:spLocks noGrp="1"/>
          </p:cNvSpPr>
          <p:nvPr>
            <p:ph type="sldNum" sz="quarter" idx="11"/>
          </p:nvPr>
        </p:nvSpPr>
        <p:spPr/>
        <p:txBody>
          <a:bodyPr/>
          <a:lstStyle/>
          <a:p>
            <a:fld id="{200B2350-5261-4F5C-9DF5-EF0D264FC8D2}" type="slidenum">
              <a:rPr lang="en-US" smtClean="0"/>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3/27/2019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t>3/27/2019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1" name="TextBox 10"/>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en-US" sz="1200" b="0" dirty="0" smtClean="0">
                <a:latin typeface="Verdana" pitchFamily="34" charset="0"/>
                <a:ea typeface="Verdana" pitchFamily="34" charset="0"/>
                <a:cs typeface="Verdana" pitchFamily="34" charset="0"/>
              </a:rPr>
              <a:t>Copyright © 2017, 2015, 2013 Pearson Education, Inc. All Rights Reserved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3600" y="6434394"/>
            <a:ext cx="918000" cy="279915"/>
          </a:xfrm>
          <a:prstGeom prst="rect">
            <a:avLst/>
          </a:prstGeom>
        </p:spPr>
      </p:pic>
      <p:sp>
        <p:nvSpPr>
          <p:cNvPr id="8" name="Text Placeholder 22"/>
          <p:cNvSpPr>
            <a:spLocks noGrp="1"/>
          </p:cNvSpPr>
          <p:nvPr>
            <p:ph type="body" sz="quarter" idx="16" hasCustomPrompt="1"/>
          </p:nvPr>
        </p:nvSpPr>
        <p:spPr>
          <a:xfrm>
            <a:off x="2834640" y="6400800"/>
            <a:ext cx="6156960" cy="274320"/>
          </a:xfrm>
        </p:spPr>
        <p:txBody>
          <a:bodyPr anchor="ctr"/>
          <a:lstStyle>
            <a:lvl1pPr marL="0" indent="0">
              <a:spcBef>
                <a:spcPts val="0"/>
              </a:spcBef>
              <a:buFontTx/>
              <a:buNone/>
              <a:defRPr sz="1200">
                <a:latin typeface="Verdana" pitchFamily="34" charset="0"/>
                <a:ea typeface="Verdana" pitchFamily="34" charset="0"/>
                <a:cs typeface="Verdana" pitchFamily="34" charset="0"/>
              </a:defRPr>
            </a:lvl1pPr>
          </a:lstStyle>
          <a:p>
            <a:pPr lvl="0"/>
            <a:r>
              <a:rPr lang="en-US" dirty="0" smtClean="0"/>
              <a:t>Copyright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t>3/27/2019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t>3/27/2019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t>3/27/2019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745" indent="-118745">
              <a:buClr>
                <a:srgbClr val="007FA3"/>
              </a:buClr>
              <a:buSzPct val="25000"/>
              <a:defRPr sz="1600"/>
            </a:lvl1pPr>
            <a:lvl2pPr marL="570230"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3/27/2019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t>3/27/2019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t>‹#›</a:t>
            </a:fld>
            <a:endParaRPr lang="en-US" dirty="0"/>
          </a:p>
        </p:txBody>
      </p:sp>
      <p:sp>
        <p:nvSpPr>
          <p:cNvPr id="9" name="TextBox 8"/>
          <p:cNvSpPr txBox="1"/>
          <p:nvPr userDrawn="1"/>
        </p:nvSpPr>
        <p:spPr>
          <a:xfrm>
            <a:off x="2743200" y="6400800"/>
            <a:ext cx="60960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en-US" sz="1200" b="0" dirty="0" smtClean="0">
                <a:latin typeface="Verdana" pitchFamily="34" charset="0"/>
                <a:ea typeface="Verdana" pitchFamily="34" charset="0"/>
                <a:cs typeface="Verdana" pitchFamily="34" charset="0"/>
              </a:rPr>
              <a:t>Copyright © 2017, 2015, 2013 Pearson Education, Inc. All Rights Reserved</a:t>
            </a:r>
          </a:p>
        </p:txBody>
      </p:sp>
      <p:pic>
        <p:nvPicPr>
          <p:cNvPr id="14" name="Picture 13"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3/27/2019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t>3/27/2019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
        <p:nvSpPr>
          <p:cNvPr id="6" name="Title 7"/>
          <p:cNvSpPr>
            <a:spLocks noGrp="1"/>
          </p:cNvSpPr>
          <p:nvPr>
            <p:ph type="title"/>
          </p:nvPr>
        </p:nvSpPr>
        <p:spPr>
          <a:xfrm>
            <a:off x="457200" y="215372"/>
            <a:ext cx="8229600" cy="109728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457200" y="1600201"/>
            <a:ext cx="8229600" cy="914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3"/>
          </p:nvPr>
        </p:nvSpPr>
        <p:spPr>
          <a:xfrm>
            <a:off x="457200" y="2667000"/>
            <a:ext cx="3886200" cy="2438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4"/>
          </p:nvPr>
        </p:nvSpPr>
        <p:spPr>
          <a:xfrm>
            <a:off x="4419600" y="2667000"/>
            <a:ext cx="4267200" cy="2438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t>3/27/2019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t>‹#›</a:t>
            </a:fld>
            <a:endParaRPr lang="en-US" dirty="0"/>
          </a:p>
        </p:txBody>
      </p:sp>
      <p:sp>
        <p:nvSpPr>
          <p:cNvPr id="8" name="TextBox 7"/>
          <p:cNvSpPr txBox="1"/>
          <p:nvPr userDrawn="1"/>
        </p:nvSpPr>
        <p:spPr>
          <a:xfrm>
            <a:off x="2743200" y="6400800"/>
            <a:ext cx="60960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en-US" sz="1200" b="0" dirty="0" smtClean="0">
                <a:latin typeface="Verdana" pitchFamily="34" charset="0"/>
                <a:ea typeface="Verdana" pitchFamily="34" charset="0"/>
                <a:cs typeface="Verdana" pitchFamily="34" charset="0"/>
              </a:rPr>
              <a:t>Copyright © 2017, 2015, 2013 Pearson Education, Inc. All Rights Reserved</a:t>
            </a:r>
          </a:p>
        </p:txBody>
      </p:sp>
      <p:pic>
        <p:nvPicPr>
          <p:cNvPr id="9" name="Picture 8" descr="Pearson Logo"/>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itchFamily="18" charset="0"/>
          <a:ea typeface="+mj-ea"/>
          <a:cs typeface="Times New Roman" pitchFamily="18" charset="0"/>
        </a:defRPr>
      </a:lvl1pPr>
    </p:titleStyle>
    <p:bodyStyle>
      <a:lvl1pPr marL="255905" indent="-255905" algn="l" defTabSz="914400" rtl="0" eaLnBrk="1" latinLnBrk="0" hangingPunct="1">
        <a:spcBef>
          <a:spcPts val="1500"/>
        </a:spcBef>
        <a:buClr>
          <a:srgbClr val="007FA3"/>
        </a:buClr>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48600" cy="922675"/>
          </a:xfrm>
        </p:spPr>
        <p:txBody>
          <a:bodyPr anchor="b"/>
          <a:lstStyle/>
          <a:p>
            <a:r>
              <a:rPr lang="en-US" dirty="0"/>
              <a:t>Strategic Management Concepts: </a:t>
            </a:r>
            <a:r>
              <a:rPr lang="en-US" dirty="0" smtClean="0"/>
              <a:t>A </a:t>
            </a:r>
            <a:r>
              <a:rPr lang="en-US" dirty="0"/>
              <a:t>Competitive Advantage Approach</a:t>
            </a:r>
            <a:endParaRPr lang="en-IN" dirty="0"/>
          </a:p>
        </p:txBody>
      </p:sp>
      <p:sp>
        <p:nvSpPr>
          <p:cNvPr id="3" name="Text Placeholder 2"/>
          <p:cNvSpPr>
            <a:spLocks noGrp="1"/>
          </p:cNvSpPr>
          <p:nvPr>
            <p:ph type="body" sz="quarter" idx="13"/>
          </p:nvPr>
        </p:nvSpPr>
        <p:spPr>
          <a:xfrm>
            <a:off x="457200" y="1403532"/>
            <a:ext cx="8229600" cy="286431"/>
          </a:xfrm>
        </p:spPr>
        <p:txBody>
          <a:bodyPr/>
          <a:lstStyle/>
          <a:p>
            <a:r>
              <a:rPr lang="en-US" dirty="0"/>
              <a:t>Sixteenth Edition</a:t>
            </a:r>
            <a:endParaRPr lang="en-IN" dirty="0"/>
          </a:p>
        </p:txBody>
      </p:sp>
      <p:sp>
        <p:nvSpPr>
          <p:cNvPr id="4" name="Text Placeholder 3"/>
          <p:cNvSpPr>
            <a:spLocks noGrp="1"/>
          </p:cNvSpPr>
          <p:nvPr>
            <p:ph type="body" sz="quarter" idx="14"/>
          </p:nvPr>
        </p:nvSpPr>
        <p:spPr>
          <a:xfrm>
            <a:off x="4495800" y="2514600"/>
            <a:ext cx="3657600" cy="685800"/>
          </a:xfrm>
        </p:spPr>
        <p:txBody>
          <a:bodyPr/>
          <a:lstStyle/>
          <a:p>
            <a:pPr algn="ctr"/>
            <a:r>
              <a:rPr lang="en-US" b="1" dirty="0"/>
              <a:t>Chapter </a:t>
            </a:r>
            <a:r>
              <a:rPr lang="en-US" b="1" dirty="0" smtClean="0"/>
              <a:t>9</a:t>
            </a:r>
          </a:p>
        </p:txBody>
      </p:sp>
      <p:sp>
        <p:nvSpPr>
          <p:cNvPr id="5" name="Text Placeholder 4"/>
          <p:cNvSpPr>
            <a:spLocks noGrp="1"/>
          </p:cNvSpPr>
          <p:nvPr>
            <p:ph type="body" sz="quarter" idx="15"/>
          </p:nvPr>
        </p:nvSpPr>
        <p:spPr>
          <a:xfrm>
            <a:off x="4495800" y="3322638"/>
            <a:ext cx="3642610" cy="1029038"/>
          </a:xfrm>
        </p:spPr>
        <p:txBody>
          <a:bodyPr/>
          <a:lstStyle/>
          <a:p>
            <a:pPr algn="ctr"/>
            <a:r>
              <a:rPr lang="en-US" dirty="0">
                <a:ea typeface="ＭＳ Ｐゴシック" charset="0"/>
                <a:cs typeface="Arial" pitchFamily="34" charset="0"/>
              </a:rPr>
              <a:t>Strategy </a:t>
            </a:r>
            <a:r>
              <a:rPr lang="en-US" dirty="0" smtClean="0">
                <a:ea typeface="ＭＳ Ｐゴシック" charset="0"/>
                <a:cs typeface="Arial" pitchFamily="34" charset="0"/>
              </a:rPr>
              <a:t>Review, Evaluation</a:t>
            </a:r>
            <a:r>
              <a:rPr lang="en-US" dirty="0">
                <a:ea typeface="ＭＳ Ｐゴシック" charset="0"/>
                <a:cs typeface="Arial" pitchFamily="34" charset="0"/>
              </a:rPr>
              <a:t>, and Control</a:t>
            </a:r>
            <a:endParaRPr lang="en-IN" dirty="0"/>
          </a:p>
        </p:txBody>
      </p:sp>
      <p:pic>
        <p:nvPicPr>
          <p:cNvPr id="6" name="Picture 5" descr="Front Cover: Strategic Management Concepts: A Competitive Advantage Approach Sixteenth Edition by David and Davi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921" y="2000418"/>
            <a:ext cx="3104387" cy="4050885"/>
          </a:xfrm>
          <a:prstGeom prst="rect">
            <a:avLst/>
          </a:prstGeom>
          <a:ln w="9525">
            <a:solidFill>
              <a:schemeClr val="tx1"/>
            </a:solidFill>
          </a:ln>
        </p:spPr>
      </p:pic>
      <p:sp>
        <p:nvSpPr>
          <p:cNvPr id="11" name="Text Placeholder 6"/>
          <p:cNvSpPr>
            <a:spLocks noGrp="1"/>
          </p:cNvSpPr>
          <p:nvPr>
            <p:ph type="body" sz="quarter" idx="14"/>
          </p:nvPr>
        </p:nvSpPr>
        <p:spPr>
          <a:xfrm>
            <a:off x="2142931" y="6400800"/>
            <a:ext cx="6477000" cy="228783"/>
          </a:xfrm>
        </p:spPr>
        <p:txBody>
          <a:bodyPr/>
          <a:lstStyle/>
          <a:p>
            <a:pPr algn="r">
              <a:buClrTx/>
              <a:defRPr/>
            </a:pPr>
            <a:r>
              <a:rPr lang="en-US" sz="1200" dirty="0">
                <a:latin typeface="Verdana" pitchFamily="34" charset="0"/>
                <a:ea typeface="Verdana" pitchFamily="34" charset="0"/>
                <a:cs typeface="Verdana" pitchFamily="34" charset="0"/>
              </a:rPr>
              <a:t>Copyright © 2017, </a:t>
            </a:r>
            <a:r>
              <a:rPr lang="en-US" sz="1200" dirty="0" smtClean="0">
                <a:latin typeface="Verdana" pitchFamily="34" charset="0"/>
                <a:ea typeface="Verdana" pitchFamily="34" charset="0"/>
                <a:cs typeface="Verdana" pitchFamily="34" charset="0"/>
              </a:rPr>
              <a:t>2015, 2013 Pearson </a:t>
            </a:r>
            <a:r>
              <a:rPr lang="en-US" sz="1200" dirty="0">
                <a:latin typeface="Verdana" pitchFamily="34" charset="0"/>
                <a:ea typeface="Verdana" pitchFamily="34" charset="0"/>
                <a:cs typeface="Verdana" pitchFamily="34" charset="0"/>
              </a:rPr>
              <a:t>Education, Inc. All Rights </a:t>
            </a:r>
            <a:r>
              <a:rPr lang="en-US" sz="1200" dirty="0" smtClean="0">
                <a:latin typeface="Verdana" pitchFamily="34" charset="0"/>
                <a:ea typeface="Verdana" pitchFamily="34" charset="0"/>
                <a:cs typeface="Verdana" pitchFamily="34" charset="0"/>
              </a:rPr>
              <a:t>Reserved</a:t>
            </a:r>
            <a:endParaRPr lang="en-US" altLang="en-US" sz="1200" dirty="0">
              <a:latin typeface="Verdana" pitchFamily="34" charset="0"/>
              <a:ea typeface="Verdana" pitchFamily="34" charset="0"/>
              <a:cs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The Process of Evaluating Strategies </a:t>
            </a:r>
            <a:r>
              <a:rPr lang="en-US" altLang="en-US" sz="2000" b="0" dirty="0" smtClean="0">
                <a:solidFill>
                  <a:schemeClr val="bg2"/>
                </a:solidFill>
              </a:rPr>
              <a:t>(2 of 2)</a:t>
            </a:r>
            <a:endParaRPr lang="en-US" sz="3200" b="0" dirty="0">
              <a:solidFill>
                <a:schemeClr val="bg2"/>
              </a:solidFill>
            </a:endParaRPr>
          </a:p>
        </p:txBody>
      </p:sp>
      <p:sp>
        <p:nvSpPr>
          <p:cNvPr id="3" name="Content Placeholder 2"/>
          <p:cNvSpPr>
            <a:spLocks noGrp="1"/>
          </p:cNvSpPr>
          <p:nvPr>
            <p:ph idx="1"/>
          </p:nvPr>
        </p:nvSpPr>
        <p:spPr/>
        <p:txBody>
          <a:bodyPr/>
          <a:lstStyle/>
          <a:p>
            <a:r>
              <a:rPr lang="en-US" altLang="en-US" sz="2400" dirty="0" smtClean="0">
                <a:cs typeface="Arial" pitchFamily="34" charset="0"/>
              </a:rPr>
              <a:t>Evaluating strategies on a continuous rather than on a periodic basis allows benchmarks of progress to be established and more effectively monitored.</a:t>
            </a:r>
          </a:p>
          <a:p>
            <a:r>
              <a:rPr lang="en-US" altLang="en-US" sz="2400" dirty="0" smtClean="0">
                <a:cs typeface="Arial" pitchFamily="34" charset="0"/>
              </a:rPr>
              <a:t>Successful strategies combine patience with a willingness to promptly take corrective actions when necessary.</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Table 9-2 A Strategy-Evaluation Assessment Matrix</a:t>
            </a:r>
            <a:endParaRPr lang="en-US" dirty="0">
              <a:solidFill>
                <a:schemeClr val="bg2"/>
              </a:solidFill>
            </a:endParaRPr>
          </a:p>
        </p:txBody>
      </p:sp>
      <p:graphicFrame>
        <p:nvGraphicFramePr>
          <p:cNvPr id="5" name="Table 2"/>
          <p:cNvGraphicFramePr>
            <a:graphicFrameLocks noGrp="1"/>
          </p:cNvGraphicFramePr>
          <p:nvPr/>
        </p:nvGraphicFramePr>
        <p:xfrm>
          <a:off x="533400" y="1600200"/>
          <a:ext cx="8305800" cy="4272280"/>
        </p:xfrm>
        <a:graphic>
          <a:graphicData uri="http://schemas.openxmlformats.org/drawingml/2006/table">
            <a:tbl>
              <a:tblPr firstRow="1" bandRow="1">
                <a:tableStyleId>{3B4B98B0-60AC-42C2-AFA5-B58CD77FA1E5}</a:tableStyleId>
              </a:tblPr>
              <a:tblGrid>
                <a:gridCol w="2076450">
                  <a:extLst>
                    <a:ext uri="{9D8B030D-6E8A-4147-A177-3AD203B41FA5}">
                      <a16:colId xmlns:a16="http://schemas.microsoft.com/office/drawing/2014/main" xmlns="" val="20000"/>
                    </a:ext>
                  </a:extLst>
                </a:gridCol>
                <a:gridCol w="2076450">
                  <a:extLst>
                    <a:ext uri="{9D8B030D-6E8A-4147-A177-3AD203B41FA5}">
                      <a16:colId xmlns:a16="http://schemas.microsoft.com/office/drawing/2014/main" xmlns="" val="20001"/>
                    </a:ext>
                  </a:extLst>
                </a:gridCol>
                <a:gridCol w="2076450">
                  <a:extLst>
                    <a:ext uri="{9D8B030D-6E8A-4147-A177-3AD203B41FA5}">
                      <a16:colId xmlns:a16="http://schemas.microsoft.com/office/drawing/2014/main" xmlns="" val="20002"/>
                    </a:ext>
                  </a:extLst>
                </a:gridCol>
                <a:gridCol w="2076450">
                  <a:extLst>
                    <a:ext uri="{9D8B030D-6E8A-4147-A177-3AD203B41FA5}">
                      <a16:colId xmlns:a16="http://schemas.microsoft.com/office/drawing/2014/main" xmlns="" val="20003"/>
                    </a:ext>
                  </a:extLst>
                </a:gridCol>
              </a:tblGrid>
              <a:tr h="370840">
                <a:tc>
                  <a:txBody>
                    <a:bodyPr/>
                    <a:lstStyle/>
                    <a:p>
                      <a:r>
                        <a:rPr lang="en-IN" sz="1400" b="1" i="0" u="none" strike="noStrike" kern="1200" baseline="0" dirty="0" smtClean="0">
                          <a:solidFill>
                            <a:schemeClr val="tx1"/>
                          </a:solidFill>
                          <a:latin typeface="+mn-lt"/>
                          <a:ea typeface="+mn-ea"/>
                          <a:cs typeface="+mn-cs"/>
                        </a:rPr>
                        <a:t>Have Major Changes Occurred in the Firm’s Internal Strategic</a:t>
                      </a:r>
                    </a:p>
                    <a:p>
                      <a:r>
                        <a:rPr lang="en-IN" sz="1400" b="1" i="0" u="none" strike="noStrike" kern="1200" baseline="0" dirty="0" smtClean="0">
                          <a:solidFill>
                            <a:schemeClr val="tx1"/>
                          </a:solidFill>
                          <a:latin typeface="+mn-lt"/>
                          <a:ea typeface="+mn-ea"/>
                          <a:cs typeface="+mn-cs"/>
                        </a:rPr>
                        <a:t>Position?</a:t>
                      </a:r>
                      <a:endParaRPr lang="en-IN" sz="14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1" i="0" u="none" strike="noStrike" kern="1200" baseline="0" dirty="0" smtClean="0">
                          <a:solidFill>
                            <a:schemeClr val="tx1"/>
                          </a:solidFill>
                          <a:latin typeface="+mn-lt"/>
                          <a:ea typeface="+mn-ea"/>
                          <a:cs typeface="+mn-cs"/>
                        </a:rPr>
                        <a:t>Have Major Changes Occurred in the Firm’s External Strategic Position?</a:t>
                      </a:r>
                      <a:endParaRPr lang="en-IN" sz="14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1" i="0" u="none" strike="noStrike" kern="1200" baseline="0" dirty="0" smtClean="0">
                          <a:solidFill>
                            <a:schemeClr val="tx1"/>
                          </a:solidFill>
                          <a:latin typeface="+mn-lt"/>
                          <a:ea typeface="+mn-ea"/>
                          <a:cs typeface="+mn-cs"/>
                        </a:rPr>
                        <a:t>Has the Firm Progressed</a:t>
                      </a:r>
                    </a:p>
                    <a:p>
                      <a:r>
                        <a:rPr lang="en-IN" sz="1400" b="1" i="0" u="none" strike="noStrike" kern="1200" baseline="0" dirty="0" smtClean="0">
                          <a:solidFill>
                            <a:schemeClr val="tx1"/>
                          </a:solidFill>
                          <a:latin typeface="+mn-lt"/>
                          <a:ea typeface="+mn-ea"/>
                          <a:cs typeface="+mn-cs"/>
                        </a:rPr>
                        <a:t>Satisfactorily Toward Achieving Its Stated Objectives?</a:t>
                      </a:r>
                      <a:endParaRPr lang="en-IN" sz="14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1" i="0" u="none" strike="noStrike" kern="1200" baseline="0" dirty="0" smtClean="0">
                          <a:solidFill>
                            <a:schemeClr val="tx1"/>
                          </a:solidFill>
                          <a:latin typeface="+mn-lt"/>
                          <a:ea typeface="+mn-ea"/>
                          <a:cs typeface="+mn-cs"/>
                        </a:rPr>
                        <a:t>Result</a:t>
                      </a:r>
                      <a:endParaRPr lang="en-IN" sz="14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70840">
                <a:tc>
                  <a:txBody>
                    <a:bodyPr/>
                    <a:lstStyle/>
                    <a:p>
                      <a:pPr algn="ctr"/>
                      <a:r>
                        <a:rPr lang="en-IN" sz="1400" b="0" i="0" u="none" strike="noStrike" kern="1200" baseline="0" dirty="0" smtClean="0">
                          <a:solidFill>
                            <a:schemeClr val="tx1"/>
                          </a:solidFill>
                          <a:latin typeface="+mn-lt"/>
                          <a:ea typeface="+mn-ea"/>
                          <a:cs typeface="+mn-cs"/>
                        </a:rPr>
                        <a:t>No</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400" b="0" i="0" u="none" strike="noStrike" kern="1200" baseline="0" dirty="0" smtClean="0">
                          <a:solidFill>
                            <a:schemeClr val="tx1"/>
                          </a:solidFill>
                          <a:latin typeface="+mn-lt"/>
                          <a:ea typeface="+mn-ea"/>
                          <a:cs typeface="+mn-cs"/>
                        </a:rPr>
                        <a:t>No</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400" b="0" i="0" u="none" strike="noStrike" kern="1200" baseline="0" dirty="0" smtClean="0">
                          <a:solidFill>
                            <a:schemeClr val="tx1"/>
                          </a:solidFill>
                          <a:latin typeface="+mn-lt"/>
                          <a:ea typeface="+mn-ea"/>
                          <a:cs typeface="+mn-cs"/>
                        </a:rPr>
                        <a:t>No</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400" b="0" i="0" u="none" strike="noStrike" kern="1200" baseline="0" dirty="0" smtClean="0">
                          <a:solidFill>
                            <a:schemeClr val="tx1"/>
                          </a:solidFill>
                          <a:latin typeface="+mn-lt"/>
                          <a:ea typeface="+mn-ea"/>
                          <a:cs typeface="+mn-cs"/>
                        </a:rPr>
                        <a:t>Take corrective actions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0840">
                <a:tc>
                  <a:txBody>
                    <a:bodyPr/>
                    <a:lstStyle/>
                    <a:p>
                      <a:pPr algn="ctr"/>
                      <a:r>
                        <a:rPr lang="en-IN" sz="1400" b="0" i="0" u="none" strike="noStrike" kern="1200" baseline="0" dirty="0" smtClean="0">
                          <a:solidFill>
                            <a:schemeClr val="tx1"/>
                          </a:solidFill>
                          <a:latin typeface="+mn-lt"/>
                          <a:ea typeface="+mn-ea"/>
                          <a:cs typeface="+mn-cs"/>
                        </a:rPr>
                        <a:t>Yes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b="0" i="0" u="none" strike="noStrike" kern="1200" baseline="0" dirty="0" smtClean="0">
                          <a:solidFill>
                            <a:schemeClr val="tx1"/>
                          </a:solidFill>
                          <a:latin typeface="+mn-lt"/>
                          <a:ea typeface="+mn-ea"/>
                          <a:cs typeface="+mn-cs"/>
                        </a:rPr>
                        <a:t>Yes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b="0" i="0" u="none" strike="noStrike" kern="1200" baseline="0" dirty="0" smtClean="0">
                          <a:solidFill>
                            <a:schemeClr val="tx1"/>
                          </a:solidFill>
                          <a:latin typeface="+mn-lt"/>
                          <a:ea typeface="+mn-ea"/>
                          <a:cs typeface="+mn-cs"/>
                        </a:rPr>
                        <a:t>Yes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kern="1200" baseline="0" dirty="0" smtClean="0">
                          <a:solidFill>
                            <a:schemeClr val="tx1"/>
                          </a:solidFill>
                          <a:latin typeface="+mn-lt"/>
                          <a:ea typeface="+mn-ea"/>
                          <a:cs typeface="+mn-cs"/>
                        </a:rPr>
                        <a:t>Take corrective actions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70840">
                <a:tc>
                  <a:txBody>
                    <a:bodyPr/>
                    <a:lstStyle/>
                    <a:p>
                      <a:pPr algn="ctr"/>
                      <a:r>
                        <a:rPr lang="en-IN" sz="1400" b="0" i="0" u="none" strike="noStrike" kern="1200" baseline="0" dirty="0" smtClean="0">
                          <a:solidFill>
                            <a:schemeClr val="tx1"/>
                          </a:solidFill>
                          <a:latin typeface="+mn-lt"/>
                          <a:ea typeface="+mn-ea"/>
                          <a:cs typeface="+mn-cs"/>
                        </a:rPr>
                        <a:t>Yes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400" b="0" i="0" u="none" strike="noStrike" kern="1200" baseline="0" dirty="0" smtClean="0">
                          <a:solidFill>
                            <a:schemeClr val="tx1"/>
                          </a:solidFill>
                          <a:latin typeface="+mn-lt"/>
                          <a:ea typeface="+mn-ea"/>
                          <a:cs typeface="+mn-cs"/>
                        </a:rPr>
                        <a:t>Yes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400" dirty="0" smtClean="0"/>
                        <a:t>No</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400" b="0" i="0" u="none" strike="noStrike" kern="1200" baseline="0" dirty="0" smtClean="0">
                          <a:solidFill>
                            <a:schemeClr val="tx1"/>
                          </a:solidFill>
                          <a:latin typeface="+mn-lt"/>
                          <a:ea typeface="+mn-ea"/>
                          <a:cs typeface="+mn-cs"/>
                        </a:rPr>
                        <a:t>Take corrective actions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70840">
                <a:tc>
                  <a:txBody>
                    <a:bodyPr/>
                    <a:lstStyle/>
                    <a:p>
                      <a:pPr algn="ctr"/>
                      <a:r>
                        <a:rPr lang="en-IN" sz="1400" b="0" i="0" u="none" strike="noStrike" kern="1200" baseline="0" dirty="0" smtClean="0">
                          <a:solidFill>
                            <a:schemeClr val="tx1"/>
                          </a:solidFill>
                          <a:latin typeface="+mn-lt"/>
                          <a:ea typeface="+mn-ea"/>
                          <a:cs typeface="+mn-cs"/>
                        </a:rPr>
                        <a:t>Yes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dirty="0" smtClean="0"/>
                        <a:t>No</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b="0" i="0" u="none" strike="noStrike" kern="1200" baseline="0" dirty="0" smtClean="0">
                          <a:solidFill>
                            <a:schemeClr val="tx1"/>
                          </a:solidFill>
                          <a:latin typeface="+mn-lt"/>
                          <a:ea typeface="+mn-ea"/>
                          <a:cs typeface="+mn-cs"/>
                        </a:rPr>
                        <a:t>Yes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kern="1200" baseline="0" dirty="0" smtClean="0">
                          <a:solidFill>
                            <a:schemeClr val="tx1"/>
                          </a:solidFill>
                          <a:latin typeface="+mn-lt"/>
                          <a:ea typeface="+mn-ea"/>
                          <a:cs typeface="+mn-cs"/>
                        </a:rPr>
                        <a:t>Take corrective actions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370840">
                <a:tc>
                  <a:txBody>
                    <a:bodyPr/>
                    <a:lstStyle/>
                    <a:p>
                      <a:pPr algn="ctr"/>
                      <a:r>
                        <a:rPr lang="en-IN" sz="1400" b="0" i="0" u="none" strike="noStrike" kern="1200" baseline="0" dirty="0" smtClean="0">
                          <a:solidFill>
                            <a:schemeClr val="tx1"/>
                          </a:solidFill>
                          <a:latin typeface="+mn-lt"/>
                          <a:ea typeface="+mn-ea"/>
                          <a:cs typeface="+mn-cs"/>
                        </a:rPr>
                        <a:t>Yes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400" dirty="0" smtClean="0"/>
                        <a:t>No</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400" dirty="0" smtClean="0"/>
                        <a:t>No</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400" b="0" i="0" u="none" strike="noStrike" kern="1200" baseline="0" dirty="0" smtClean="0">
                          <a:solidFill>
                            <a:schemeClr val="tx1"/>
                          </a:solidFill>
                          <a:latin typeface="+mn-lt"/>
                          <a:ea typeface="+mn-ea"/>
                          <a:cs typeface="+mn-cs"/>
                        </a:rPr>
                        <a:t>Take corrective actions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70840">
                <a:tc>
                  <a:txBody>
                    <a:bodyPr/>
                    <a:lstStyle/>
                    <a:p>
                      <a:pPr algn="ctr"/>
                      <a:r>
                        <a:rPr lang="en-IN" sz="1400" dirty="0" smtClean="0"/>
                        <a:t>No</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b="0" i="0" u="none" strike="noStrike" kern="1200" baseline="0" dirty="0" smtClean="0">
                          <a:solidFill>
                            <a:schemeClr val="tx1"/>
                          </a:solidFill>
                          <a:latin typeface="+mn-lt"/>
                          <a:ea typeface="+mn-ea"/>
                          <a:cs typeface="+mn-cs"/>
                        </a:rPr>
                        <a:t>Yes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b="0" i="0" u="none" strike="noStrike" kern="1200" baseline="0" dirty="0" smtClean="0">
                          <a:solidFill>
                            <a:schemeClr val="tx1"/>
                          </a:solidFill>
                          <a:latin typeface="+mn-lt"/>
                          <a:ea typeface="+mn-ea"/>
                          <a:cs typeface="+mn-cs"/>
                        </a:rPr>
                        <a:t>Yes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kern="1200" baseline="0" dirty="0" smtClean="0">
                          <a:solidFill>
                            <a:schemeClr val="tx1"/>
                          </a:solidFill>
                          <a:latin typeface="+mn-lt"/>
                          <a:ea typeface="+mn-ea"/>
                          <a:cs typeface="+mn-cs"/>
                        </a:rPr>
                        <a:t>Take corrective actions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370840">
                <a:tc>
                  <a:txBody>
                    <a:bodyPr/>
                    <a:lstStyle/>
                    <a:p>
                      <a:pPr algn="ctr"/>
                      <a:r>
                        <a:rPr lang="en-IN" sz="1400" dirty="0" smtClean="0"/>
                        <a:t>No</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400" b="0" i="0" u="none" strike="noStrike" kern="1200" baseline="0" dirty="0" smtClean="0">
                          <a:solidFill>
                            <a:schemeClr val="tx1"/>
                          </a:solidFill>
                          <a:latin typeface="+mn-lt"/>
                          <a:ea typeface="+mn-ea"/>
                          <a:cs typeface="+mn-cs"/>
                        </a:rPr>
                        <a:t>Yes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400" dirty="0" smtClean="0"/>
                        <a:t>No</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400" b="0" i="0" u="none" strike="noStrike" kern="1200" baseline="0" dirty="0" smtClean="0">
                          <a:solidFill>
                            <a:schemeClr val="tx1"/>
                          </a:solidFill>
                          <a:latin typeface="+mn-lt"/>
                          <a:ea typeface="+mn-ea"/>
                          <a:cs typeface="+mn-cs"/>
                        </a:rPr>
                        <a:t>Take corrective actions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370840">
                <a:tc>
                  <a:txBody>
                    <a:bodyPr/>
                    <a:lstStyle/>
                    <a:p>
                      <a:pPr algn="ctr"/>
                      <a:r>
                        <a:rPr lang="en-IN" sz="1400" dirty="0" smtClean="0"/>
                        <a:t>No</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dirty="0" smtClean="0"/>
                        <a:t>No</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dirty="0" smtClean="0"/>
                        <a:t>Yes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kern="1200" baseline="0" dirty="0" smtClean="0">
                          <a:solidFill>
                            <a:schemeClr val="tx1"/>
                          </a:solidFill>
                          <a:latin typeface="+mn-lt"/>
                          <a:ea typeface="+mn-ea"/>
                          <a:cs typeface="+mn-cs"/>
                        </a:rPr>
                        <a:t>Continue present strategic course</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altLang="en-US" dirty="0" smtClean="0">
                <a:solidFill>
                  <a:schemeClr val="bg2"/>
                </a:solidFill>
              </a:rPr>
              <a:t>Figure 9-2 A Strategy-Evaluation Framework</a:t>
            </a:r>
            <a:endParaRPr lang="en-US" dirty="0">
              <a:solidFill>
                <a:schemeClr val="bg2"/>
              </a:solidFill>
            </a:endParaRPr>
          </a:p>
        </p:txBody>
      </p:sp>
      <p:pic>
        <p:nvPicPr>
          <p:cNvPr id="4" name="Picture 2" descr="A flowchart outlines three activities an organization can implement when evaluating its strategy. One, review underlying bases of strategy. Two, measure organizational performance. Three, take corrective actions. Based on affirmative or negative answers to key questions, an organization can either continue its present course or take corrective actions. Within activity, one, review underlying bases of strategy, are the following steps: prepare revised internal factor evaluation, or, I F E, matrix. Compare revised to existing I F E matrix. Prepare revised external factor evaluation, or, E F E, matrix, compare revised to existing E F E matrix. If significant differences occur, take corrective actions. If not, proceed to activity two, measure organizational performance. Within activity two is the following step, compare planned to actual progress toward meeting stated objectives. If significant differences occur, take corrective actions. If not, continue the present course.&#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845" y="1447565"/>
            <a:ext cx="4169587" cy="45725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Reviewing Bases of Strategy </a:t>
            </a:r>
            <a:r>
              <a:rPr lang="en-US" altLang="en-US" sz="2000" b="0" dirty="0" smtClean="0">
                <a:solidFill>
                  <a:schemeClr val="bg2"/>
                </a:solidFill>
              </a:rPr>
              <a:t>(1 of 2)</a:t>
            </a:r>
            <a:endParaRPr lang="en-US" sz="3600" b="0" dirty="0">
              <a:solidFill>
                <a:schemeClr val="bg2"/>
              </a:solidFill>
            </a:endParaRPr>
          </a:p>
        </p:txBody>
      </p:sp>
      <p:sp>
        <p:nvSpPr>
          <p:cNvPr id="3" name="Content Placeholder 2"/>
          <p:cNvSpPr>
            <a:spLocks noGrp="1"/>
          </p:cNvSpPr>
          <p:nvPr>
            <p:ph idx="1"/>
          </p:nvPr>
        </p:nvSpPr>
        <p:spPr/>
        <p:txBody>
          <a:bodyPr/>
          <a:lstStyle/>
          <a:p>
            <a:pPr marL="429895" indent="-429895">
              <a:buFont typeface="+mj-lt"/>
              <a:buAutoNum type="arabicPeriod"/>
            </a:pPr>
            <a:r>
              <a:rPr lang="en-US" altLang="en-US" sz="2400" dirty="0" smtClean="0">
                <a:cs typeface="Arial" pitchFamily="34" charset="0"/>
              </a:rPr>
              <a:t>How have competitors reacted to our strategies?</a:t>
            </a:r>
          </a:p>
          <a:p>
            <a:pPr marL="429895" indent="-429895">
              <a:buFont typeface="+mj-lt"/>
              <a:buAutoNum type="arabicPeriod"/>
            </a:pPr>
            <a:r>
              <a:rPr lang="en-US" altLang="en-US" sz="2400" dirty="0" smtClean="0">
                <a:cs typeface="Arial" pitchFamily="34" charset="0"/>
              </a:rPr>
              <a:t>How have competitors</a:t>
            </a:r>
            <a:r>
              <a:rPr lang="en-US" altLang="en-US" sz="2400" dirty="0" smtClean="0"/>
              <a:t>’</a:t>
            </a:r>
            <a:r>
              <a:rPr lang="en-US" altLang="ja-JP" sz="2400" dirty="0" smtClean="0">
                <a:cs typeface="Arial" pitchFamily="34" charset="0"/>
              </a:rPr>
              <a:t> strategies changed?</a:t>
            </a:r>
          </a:p>
          <a:p>
            <a:pPr marL="429895" indent="-429895">
              <a:buFont typeface="+mj-lt"/>
              <a:buAutoNum type="arabicPeriod"/>
            </a:pPr>
            <a:r>
              <a:rPr lang="en-US" altLang="en-US" sz="2400" dirty="0" smtClean="0">
                <a:cs typeface="Arial" pitchFamily="34" charset="0"/>
              </a:rPr>
              <a:t>Have major competitors</a:t>
            </a:r>
            <a:r>
              <a:rPr lang="en-US" altLang="en-US" sz="2400" dirty="0" smtClean="0"/>
              <a:t>’</a:t>
            </a:r>
            <a:r>
              <a:rPr lang="en-US" altLang="ja-JP" sz="2400" dirty="0" smtClean="0">
                <a:cs typeface="Arial" pitchFamily="34" charset="0"/>
              </a:rPr>
              <a:t> strengths and weaknesses changed?</a:t>
            </a:r>
          </a:p>
          <a:p>
            <a:pPr marL="429895" indent="-429895">
              <a:buFont typeface="+mj-lt"/>
              <a:buAutoNum type="arabicPeriod"/>
            </a:pPr>
            <a:r>
              <a:rPr lang="en-US" altLang="en-US" sz="2400" dirty="0" smtClean="0">
                <a:cs typeface="Arial" pitchFamily="34" charset="0"/>
              </a:rPr>
              <a:t>Why are competitors making certain strategic changes?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Reviewing Bases of Strategy </a:t>
            </a:r>
            <a:r>
              <a:rPr lang="en-US" altLang="en-US" sz="2000" b="0" dirty="0" smtClean="0">
                <a:solidFill>
                  <a:schemeClr val="bg2"/>
                </a:solidFill>
              </a:rPr>
              <a:t>(2 of 2)</a:t>
            </a:r>
            <a:endParaRPr lang="en-US" sz="3600" b="0" dirty="0">
              <a:solidFill>
                <a:schemeClr val="bg2"/>
              </a:solidFill>
            </a:endParaRPr>
          </a:p>
        </p:txBody>
      </p:sp>
      <p:sp>
        <p:nvSpPr>
          <p:cNvPr id="3" name="Content Placeholder 2"/>
          <p:cNvSpPr>
            <a:spLocks noGrp="1"/>
          </p:cNvSpPr>
          <p:nvPr>
            <p:ph idx="1"/>
          </p:nvPr>
        </p:nvSpPr>
        <p:spPr/>
        <p:txBody>
          <a:bodyPr/>
          <a:lstStyle/>
          <a:p>
            <a:pPr marL="429895" indent="-429895">
              <a:buFont typeface="+mj-lt"/>
              <a:buAutoNum type="arabicPeriod" startAt="5"/>
            </a:pPr>
            <a:r>
              <a:rPr lang="en-US" altLang="en-US" sz="2400" dirty="0" smtClean="0">
                <a:cs typeface="Arial" pitchFamily="34" charset="0"/>
              </a:rPr>
              <a:t>Why are some competitors</a:t>
            </a:r>
            <a:r>
              <a:rPr lang="en-US" altLang="en-US" sz="2400" dirty="0" smtClean="0"/>
              <a:t>’</a:t>
            </a:r>
            <a:r>
              <a:rPr lang="en-US" altLang="ja-JP" sz="2400" dirty="0" smtClean="0">
                <a:cs typeface="Arial" pitchFamily="34" charset="0"/>
              </a:rPr>
              <a:t> strategies more successful than others?</a:t>
            </a:r>
          </a:p>
          <a:p>
            <a:pPr marL="429895" indent="-429895">
              <a:buFont typeface="+mj-lt"/>
              <a:buAutoNum type="arabicPeriod" startAt="5"/>
            </a:pPr>
            <a:r>
              <a:rPr lang="en-US" altLang="en-US" sz="2400" dirty="0" smtClean="0">
                <a:cs typeface="Arial" pitchFamily="34" charset="0"/>
              </a:rPr>
              <a:t>How satisfied are our competitors with their present market positions and profitability?</a:t>
            </a:r>
          </a:p>
          <a:p>
            <a:pPr marL="429895" indent="-429895">
              <a:buFont typeface="+mj-lt"/>
              <a:buAutoNum type="arabicPeriod" startAt="5"/>
            </a:pPr>
            <a:r>
              <a:rPr lang="en-US" altLang="en-US" sz="2400" dirty="0" smtClean="0">
                <a:cs typeface="Arial" pitchFamily="34" charset="0"/>
              </a:rPr>
              <a:t>How far can our major competitors be pushed before retaliating?</a:t>
            </a:r>
          </a:p>
          <a:p>
            <a:pPr marL="429895" indent="-429895">
              <a:buFont typeface="+mj-lt"/>
              <a:buAutoNum type="arabicPeriod" startAt="5"/>
            </a:pPr>
            <a:r>
              <a:rPr lang="en-US" altLang="en-US" sz="2400" dirty="0" smtClean="0">
                <a:cs typeface="Arial" pitchFamily="34" charset="0"/>
              </a:rPr>
              <a:t>How could we more effectively cooperate with our competitors?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Measuring Organizational Performance</a:t>
            </a:r>
            <a:endParaRPr lang="en-US" dirty="0">
              <a:solidFill>
                <a:schemeClr val="bg2"/>
              </a:solidFill>
            </a:endParaRPr>
          </a:p>
        </p:txBody>
      </p:sp>
      <p:sp>
        <p:nvSpPr>
          <p:cNvPr id="3" name="Content Placeholder 2"/>
          <p:cNvSpPr>
            <a:spLocks noGrp="1"/>
          </p:cNvSpPr>
          <p:nvPr>
            <p:ph idx="1"/>
          </p:nvPr>
        </p:nvSpPr>
        <p:spPr/>
        <p:txBody>
          <a:bodyPr/>
          <a:lstStyle/>
          <a:p>
            <a:pPr marL="0" indent="0">
              <a:buNone/>
            </a:pPr>
            <a:r>
              <a:rPr lang="en-US" altLang="en-US" sz="2400" dirty="0" smtClean="0">
                <a:cs typeface="Arial" pitchFamily="34" charset="0"/>
              </a:rPr>
              <a:t>Strategists use common quantitative criteria to make </a:t>
            </a:r>
            <a:r>
              <a:rPr lang="en-US" altLang="en-US" sz="2400" b="1" dirty="0" smtClean="0">
                <a:cs typeface="Arial" pitchFamily="34" charset="0"/>
              </a:rPr>
              <a:t>three critical comparisons</a:t>
            </a:r>
            <a:r>
              <a:rPr lang="en-US" altLang="en-US" sz="2400" dirty="0" smtClean="0">
                <a:cs typeface="Arial" pitchFamily="34" charset="0"/>
              </a:rPr>
              <a:t>:</a:t>
            </a:r>
          </a:p>
          <a:p>
            <a:pPr marL="429895" indent="-429895">
              <a:buFont typeface="+mj-lt"/>
              <a:buAutoNum type="arabicPeriod"/>
            </a:pPr>
            <a:r>
              <a:rPr lang="en-US" altLang="en-US" sz="2400" dirty="0" smtClean="0">
                <a:cs typeface="Arial" pitchFamily="34" charset="0"/>
              </a:rPr>
              <a:t>Comparing the firm’</a:t>
            </a:r>
            <a:r>
              <a:rPr lang="en-US" altLang="ja-JP" sz="2400" dirty="0" smtClean="0">
                <a:cs typeface="Arial" pitchFamily="34" charset="0"/>
              </a:rPr>
              <a:t>s performance over </a:t>
            </a:r>
            <a:r>
              <a:rPr lang="en-US" altLang="en-US" sz="2400" dirty="0" smtClean="0">
                <a:cs typeface="Arial" pitchFamily="34" charset="0"/>
              </a:rPr>
              <a:t>different time periods</a:t>
            </a:r>
          </a:p>
          <a:p>
            <a:pPr marL="429895" indent="-429895">
              <a:buFont typeface="+mj-lt"/>
              <a:buAutoNum type="arabicPeriod"/>
            </a:pPr>
            <a:r>
              <a:rPr lang="en-US" altLang="en-US" sz="2400" dirty="0" smtClean="0">
                <a:cs typeface="Arial" pitchFamily="34" charset="0"/>
              </a:rPr>
              <a:t>Comparing the firm</a:t>
            </a:r>
            <a:r>
              <a:rPr lang="en-US" altLang="en-US" sz="2400" dirty="0" smtClean="0"/>
              <a:t>’</a:t>
            </a:r>
            <a:r>
              <a:rPr lang="en-US" altLang="ja-JP" sz="2400" dirty="0" smtClean="0">
                <a:cs typeface="Arial" pitchFamily="34" charset="0"/>
              </a:rPr>
              <a:t>s performance to </a:t>
            </a:r>
            <a:r>
              <a:rPr lang="en-US" altLang="en-US" sz="2400" dirty="0" smtClean="0">
                <a:cs typeface="Arial" pitchFamily="34" charset="0"/>
              </a:rPr>
              <a:t>competitors</a:t>
            </a:r>
            <a:r>
              <a:rPr lang="en-US" altLang="en-US" sz="2400" dirty="0" smtClean="0"/>
              <a:t>’</a:t>
            </a:r>
            <a:endParaRPr lang="en-US" altLang="ja-JP" sz="2400" dirty="0" smtClean="0">
              <a:cs typeface="Arial" pitchFamily="34" charset="0"/>
            </a:endParaRPr>
          </a:p>
          <a:p>
            <a:pPr marL="429895" indent="-429895">
              <a:buFont typeface="+mj-lt"/>
              <a:buAutoNum type="arabicPeriod"/>
            </a:pPr>
            <a:r>
              <a:rPr lang="en-US" altLang="en-US" sz="2400" dirty="0" smtClean="0">
                <a:cs typeface="Arial" pitchFamily="34" charset="0"/>
              </a:rPr>
              <a:t>Comparing the firm</a:t>
            </a:r>
            <a:r>
              <a:rPr lang="en-US" altLang="en-US" sz="2400" dirty="0" smtClean="0"/>
              <a:t>’</a:t>
            </a:r>
            <a:r>
              <a:rPr lang="en-US" altLang="ja-JP" sz="2400" dirty="0" smtClean="0">
                <a:cs typeface="Arial" pitchFamily="34" charset="0"/>
              </a:rPr>
              <a:t>s performance to </a:t>
            </a:r>
            <a:r>
              <a:rPr lang="en-US" altLang="en-US" sz="2400" dirty="0" smtClean="0">
                <a:cs typeface="Arial" pitchFamily="34" charset="0"/>
              </a:rPr>
              <a:t>industry averages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Key Questions to Address in Evaluating Strategies </a:t>
            </a:r>
            <a:r>
              <a:rPr lang="en-US" altLang="en-US" sz="2000" b="0" dirty="0" smtClean="0">
                <a:solidFill>
                  <a:schemeClr val="bg2"/>
                </a:solidFill>
              </a:rPr>
              <a:t>(1 of 2)</a:t>
            </a:r>
            <a:endParaRPr lang="en-US" sz="3600" b="0" dirty="0">
              <a:solidFill>
                <a:schemeClr val="bg2"/>
              </a:solidFill>
            </a:endParaRPr>
          </a:p>
        </p:txBody>
      </p:sp>
      <p:sp>
        <p:nvSpPr>
          <p:cNvPr id="3" name="Content Placeholder 2"/>
          <p:cNvSpPr>
            <a:spLocks noGrp="1"/>
          </p:cNvSpPr>
          <p:nvPr>
            <p:ph idx="1"/>
          </p:nvPr>
        </p:nvSpPr>
        <p:spPr/>
        <p:txBody>
          <a:bodyPr/>
          <a:lstStyle/>
          <a:p>
            <a:pPr marL="429895" indent="-429895">
              <a:buFont typeface="+mj-lt"/>
              <a:buAutoNum type="arabicPeriod"/>
            </a:pPr>
            <a:r>
              <a:rPr lang="en-US" sz="2400" dirty="0" smtClean="0"/>
              <a:t>How good is the firm’s balance of investments between high-risk and low-risk projects?</a:t>
            </a:r>
          </a:p>
          <a:p>
            <a:pPr marL="429895" indent="-429895">
              <a:buFont typeface="+mj-lt"/>
              <a:buAutoNum type="arabicPeriod"/>
            </a:pPr>
            <a:r>
              <a:rPr lang="en-US" sz="2400" dirty="0" smtClean="0"/>
              <a:t>How good is the firm’s balance of investments between long-term and short-term projects?</a:t>
            </a:r>
          </a:p>
          <a:p>
            <a:pPr marL="429895" indent="-429895">
              <a:buFont typeface="+mj-lt"/>
              <a:buAutoNum type="arabicPeriod"/>
            </a:pPr>
            <a:r>
              <a:rPr lang="en-US" sz="2400" dirty="0" smtClean="0"/>
              <a:t>How good is the firm’s balance of investments between slow-growing markets and fast-growing markets?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Key Questions to Address in Evaluating Strategies </a:t>
            </a:r>
            <a:r>
              <a:rPr lang="en-US" altLang="en-US" sz="2000" b="0" dirty="0" smtClean="0">
                <a:solidFill>
                  <a:schemeClr val="bg2"/>
                </a:solidFill>
              </a:rPr>
              <a:t>(2 of 2)</a:t>
            </a:r>
            <a:endParaRPr lang="en-US" sz="3600" b="0" dirty="0">
              <a:solidFill>
                <a:schemeClr val="bg2"/>
              </a:solidFill>
            </a:endParaRPr>
          </a:p>
        </p:txBody>
      </p:sp>
      <p:sp>
        <p:nvSpPr>
          <p:cNvPr id="3" name="Content Placeholder 2"/>
          <p:cNvSpPr>
            <a:spLocks noGrp="1"/>
          </p:cNvSpPr>
          <p:nvPr>
            <p:ph idx="1"/>
          </p:nvPr>
        </p:nvSpPr>
        <p:spPr/>
        <p:txBody>
          <a:bodyPr/>
          <a:lstStyle/>
          <a:p>
            <a:pPr marL="429895" indent="-429895">
              <a:buFont typeface="+mj-lt"/>
              <a:buAutoNum type="arabicPeriod" startAt="4"/>
            </a:pPr>
            <a:r>
              <a:rPr lang="en-US" sz="2400" dirty="0" smtClean="0"/>
              <a:t>How good is the firm’s balance of investments among different divisions?</a:t>
            </a:r>
          </a:p>
          <a:p>
            <a:pPr marL="429895" indent="-429895">
              <a:buFont typeface="+mj-lt"/>
              <a:buAutoNum type="arabicPeriod" startAt="4"/>
            </a:pPr>
            <a:r>
              <a:rPr lang="en-US" sz="2400" dirty="0" smtClean="0"/>
              <a:t>To what extent are the firm’s alternative strategies socially responsible?</a:t>
            </a:r>
          </a:p>
          <a:p>
            <a:pPr marL="429895" indent="-429895">
              <a:buFont typeface="+mj-lt"/>
              <a:buAutoNum type="arabicPeriod" startAt="4"/>
            </a:pPr>
            <a:r>
              <a:rPr lang="en-US" sz="2400" dirty="0" smtClean="0"/>
              <a:t>What are the relationships among the firm’s key internal and external strategic factors?</a:t>
            </a:r>
          </a:p>
          <a:p>
            <a:pPr marL="429895" indent="-429895">
              <a:buFont typeface="+mj-lt"/>
              <a:buAutoNum type="arabicPeriod" startAt="4"/>
            </a:pPr>
            <a:r>
              <a:rPr lang="en-US" sz="2400" dirty="0" smtClean="0"/>
              <a:t>How are major competitors likely to respond to particular strategies?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Table 9-4 </a:t>
            </a:r>
            <a:r>
              <a:rPr lang="en-US" altLang="en-US" dirty="0" smtClean="0">
                <a:solidFill>
                  <a:schemeClr val="bg2"/>
                </a:solidFill>
              </a:rPr>
              <a:t>Corrective Actions</a:t>
            </a:r>
            <a:endParaRPr lang="en-US" dirty="0">
              <a:solidFill>
                <a:schemeClr val="bg2"/>
              </a:solidFill>
            </a:endParaRPr>
          </a:p>
        </p:txBody>
      </p:sp>
      <p:graphicFrame>
        <p:nvGraphicFramePr>
          <p:cNvPr id="4" name="Table 2"/>
          <p:cNvGraphicFramePr>
            <a:graphicFrameLocks noGrp="1"/>
          </p:cNvGraphicFramePr>
          <p:nvPr/>
        </p:nvGraphicFramePr>
        <p:xfrm>
          <a:off x="1143000" y="1447800"/>
          <a:ext cx="6096000" cy="4159978"/>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xmlns="" val="20000"/>
                    </a:ext>
                  </a:extLst>
                </a:gridCol>
              </a:tblGrid>
              <a:tr h="27340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kern="1200" baseline="0" dirty="0" smtClean="0"/>
                        <a:t>1. Alter the firm’s structure.</a:t>
                      </a:r>
                    </a:p>
                  </a:txBody>
                  <a:tcPr/>
                </a:tc>
                <a:extLst>
                  <a:ext uri="{0D108BD9-81ED-4DB2-BD59-A6C34878D82A}">
                    <a16:rowId xmlns:a16="http://schemas.microsoft.com/office/drawing/2014/main" xmlns="" val="10000"/>
                  </a:ext>
                </a:extLst>
              </a:tr>
              <a:tr h="27340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kern="1200" baseline="0" dirty="0" smtClean="0"/>
                        <a:t>2. Replace one or more key individuals.</a:t>
                      </a:r>
                    </a:p>
                  </a:txBody>
                  <a:tcPr/>
                </a:tc>
                <a:extLst>
                  <a:ext uri="{0D108BD9-81ED-4DB2-BD59-A6C34878D82A}">
                    <a16:rowId xmlns:a16="http://schemas.microsoft.com/office/drawing/2014/main" xmlns="" val="10001"/>
                  </a:ext>
                </a:extLst>
              </a:tr>
              <a:tr h="27340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kern="1200" baseline="0" dirty="0" smtClean="0"/>
                        <a:t>3. Divest a division.</a:t>
                      </a:r>
                    </a:p>
                  </a:txBody>
                  <a:tcPr/>
                </a:tc>
                <a:extLst>
                  <a:ext uri="{0D108BD9-81ED-4DB2-BD59-A6C34878D82A}">
                    <a16:rowId xmlns:a16="http://schemas.microsoft.com/office/drawing/2014/main" xmlns="" val="10002"/>
                  </a:ext>
                </a:extLst>
              </a:tr>
              <a:tr h="27340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kern="1200" baseline="0" dirty="0" smtClean="0"/>
                        <a:t>4. Alter the firm’s vision or mission.</a:t>
                      </a:r>
                    </a:p>
                  </a:txBody>
                  <a:tcPr/>
                </a:tc>
                <a:extLst>
                  <a:ext uri="{0D108BD9-81ED-4DB2-BD59-A6C34878D82A}">
                    <a16:rowId xmlns:a16="http://schemas.microsoft.com/office/drawing/2014/main" xmlns="" val="10003"/>
                  </a:ext>
                </a:extLst>
              </a:tr>
              <a:tr h="27340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kern="1200" baseline="0" dirty="0" smtClean="0"/>
                        <a:t>5. Revise objectives.</a:t>
                      </a:r>
                    </a:p>
                  </a:txBody>
                  <a:tcPr/>
                </a:tc>
                <a:extLst>
                  <a:ext uri="{0D108BD9-81ED-4DB2-BD59-A6C34878D82A}">
                    <a16:rowId xmlns:a16="http://schemas.microsoft.com/office/drawing/2014/main" xmlns="" val="10004"/>
                  </a:ext>
                </a:extLst>
              </a:tr>
              <a:tr h="27340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kern="1200" baseline="0" dirty="0" smtClean="0"/>
                        <a:t>6. Alter strategies.</a:t>
                      </a:r>
                    </a:p>
                  </a:txBody>
                  <a:tcPr/>
                </a:tc>
                <a:extLst>
                  <a:ext uri="{0D108BD9-81ED-4DB2-BD59-A6C34878D82A}">
                    <a16:rowId xmlns:a16="http://schemas.microsoft.com/office/drawing/2014/main" xmlns="" val="10005"/>
                  </a:ext>
                </a:extLst>
              </a:tr>
              <a:tr h="27340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kern="1200" baseline="0" dirty="0" smtClean="0"/>
                        <a:t>7. Devise new policies.</a:t>
                      </a:r>
                    </a:p>
                  </a:txBody>
                  <a:tcPr/>
                </a:tc>
                <a:extLst>
                  <a:ext uri="{0D108BD9-81ED-4DB2-BD59-A6C34878D82A}">
                    <a16:rowId xmlns:a16="http://schemas.microsoft.com/office/drawing/2014/main" xmlns="" val="10006"/>
                  </a:ext>
                </a:extLst>
              </a:tr>
              <a:tr h="27340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kern="1200" baseline="0" dirty="0" smtClean="0"/>
                        <a:t>8. Install new performance incentives.</a:t>
                      </a:r>
                    </a:p>
                  </a:txBody>
                  <a:tcPr/>
                </a:tc>
                <a:extLst>
                  <a:ext uri="{0D108BD9-81ED-4DB2-BD59-A6C34878D82A}">
                    <a16:rowId xmlns:a16="http://schemas.microsoft.com/office/drawing/2014/main" xmlns="" val="10007"/>
                  </a:ext>
                </a:extLst>
              </a:tr>
              <a:tr h="27340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kern="1200" baseline="0" dirty="0" smtClean="0"/>
                        <a:t>9. Raise capital with stock or debt.</a:t>
                      </a:r>
                    </a:p>
                  </a:txBody>
                  <a:tcPr/>
                </a:tc>
                <a:extLst>
                  <a:ext uri="{0D108BD9-81ED-4DB2-BD59-A6C34878D82A}">
                    <a16:rowId xmlns:a16="http://schemas.microsoft.com/office/drawing/2014/main" xmlns="" val="10008"/>
                  </a:ext>
                </a:extLst>
              </a:tr>
              <a:tr h="471898">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kern="1200" baseline="0" dirty="0" smtClean="0"/>
                        <a:t>10. Add or terminate salespersons, employees, or managers.</a:t>
                      </a:r>
                    </a:p>
                  </a:txBody>
                  <a:tcPr/>
                </a:tc>
                <a:extLst>
                  <a:ext uri="{0D108BD9-81ED-4DB2-BD59-A6C34878D82A}">
                    <a16:rowId xmlns:a16="http://schemas.microsoft.com/office/drawing/2014/main" xmlns="" val="10009"/>
                  </a:ext>
                </a:extLst>
              </a:tr>
              <a:tr h="27340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kern="1200" baseline="0" dirty="0" smtClean="0"/>
                        <a:t>11. Allocate resources differently.</a:t>
                      </a:r>
                    </a:p>
                  </a:txBody>
                  <a:tcPr/>
                </a:tc>
                <a:extLst>
                  <a:ext uri="{0D108BD9-81ED-4DB2-BD59-A6C34878D82A}">
                    <a16:rowId xmlns:a16="http://schemas.microsoft.com/office/drawing/2014/main" xmlns="" val="10010"/>
                  </a:ext>
                </a:extLst>
              </a:tr>
              <a:tr h="27340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kern="1200" baseline="0" dirty="0" smtClean="0"/>
                        <a:t>12. Outsource (or rein in) business functions.</a:t>
                      </a:r>
                      <a:endParaRPr lang="en-US" sz="1600" b="0" dirty="0" smtClean="0"/>
                    </a:p>
                  </a:txBody>
                  <a:tcPr/>
                </a:tc>
                <a:extLst>
                  <a:ext uri="{0D108BD9-81ED-4DB2-BD59-A6C34878D82A}">
                    <a16:rowId xmlns:a16="http://schemas.microsoft.com/office/drawing/2014/main" xmlns="" val="10011"/>
                  </a:ext>
                </a:extLst>
              </a:tr>
            </a:tbl>
          </a:graphicData>
        </a:graphic>
      </p:graphicFrame>
      <p:sp>
        <p:nvSpPr>
          <p:cNvPr id="3" name="Content Placeholder 3"/>
          <p:cNvSpPr>
            <a:spLocks noGrp="1"/>
          </p:cNvSpPr>
          <p:nvPr>
            <p:ph idx="1"/>
          </p:nvPr>
        </p:nvSpPr>
        <p:spPr>
          <a:xfrm>
            <a:off x="467139" y="5984730"/>
            <a:ext cx="8229600" cy="381000"/>
          </a:xfrm>
        </p:spPr>
        <p:txBody>
          <a:bodyPr/>
          <a:lstStyle/>
          <a:p>
            <a:pPr marL="0" indent="0">
              <a:buNone/>
            </a:pPr>
            <a:r>
              <a:rPr lang="en-US" sz="2000" dirty="0" smtClean="0"/>
              <a:t>Corrective </a:t>
            </a:r>
            <a:r>
              <a:rPr lang="en-US" sz="2000" dirty="0"/>
              <a:t>Actions Possibly Needed to Correct Unfavorable Variances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The Balanced Scorecard </a:t>
            </a:r>
            <a:r>
              <a:rPr lang="en-US" altLang="en-US" sz="2000" b="0" dirty="0" smtClean="0">
                <a:solidFill>
                  <a:schemeClr val="bg2"/>
                </a:solidFill>
              </a:rPr>
              <a:t>(1 of 2)</a:t>
            </a:r>
            <a:endParaRPr lang="en-US" sz="3600" b="0" dirty="0">
              <a:solidFill>
                <a:schemeClr val="bg2"/>
              </a:solidFill>
            </a:endParaRPr>
          </a:p>
        </p:txBody>
      </p:sp>
      <p:sp>
        <p:nvSpPr>
          <p:cNvPr id="3" name="Content Placeholder 2"/>
          <p:cNvSpPr>
            <a:spLocks noGrp="1"/>
          </p:cNvSpPr>
          <p:nvPr>
            <p:ph idx="1"/>
          </p:nvPr>
        </p:nvSpPr>
        <p:spPr/>
        <p:txBody>
          <a:bodyPr/>
          <a:lstStyle/>
          <a:p>
            <a:pPr marL="429895" indent="-429895">
              <a:buFont typeface="+mj-lt"/>
              <a:buAutoNum type="arabicPeriod"/>
            </a:pPr>
            <a:r>
              <a:rPr lang="en-US" sz="2400" dirty="0" smtClean="0"/>
              <a:t>Is the firm continually improving and creating value along measures such as innovation, technological leadership, product quality, operational process efficiencies, and so on?</a:t>
            </a:r>
          </a:p>
          <a:p>
            <a:pPr marL="429895" indent="-429895">
              <a:buFont typeface="+mj-lt"/>
              <a:buAutoNum type="arabicPeriod"/>
            </a:pPr>
            <a:r>
              <a:rPr lang="en-US" sz="2400" dirty="0" smtClean="0"/>
              <a:t>Is the firm sustaining and even improving on its core competencies and competitive advantages?</a:t>
            </a:r>
          </a:p>
          <a:p>
            <a:pPr marL="429895" indent="-429895">
              <a:buFont typeface="+mj-lt"/>
              <a:buAutoNum type="arabicPeriod"/>
            </a:pPr>
            <a:r>
              <a:rPr lang="en-US" sz="2400" dirty="0" smtClean="0"/>
              <a:t>How satisfied are the firm’s customers?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a:t>
            </a:r>
            <a:r>
              <a:rPr lang="en-US" dirty="0" smtClean="0"/>
              <a:t>Objectives </a:t>
            </a:r>
            <a:r>
              <a:rPr lang="en-US" sz="2000" b="0" dirty="0" smtClean="0"/>
              <a:t>(1 of 2)</a:t>
            </a:r>
            <a:endParaRPr lang="en-IN" sz="2000" b="0" dirty="0"/>
          </a:p>
        </p:txBody>
      </p:sp>
      <p:sp>
        <p:nvSpPr>
          <p:cNvPr id="4" name="Content Placeholder 2"/>
          <p:cNvSpPr>
            <a:spLocks noGrp="1"/>
          </p:cNvSpPr>
          <p:nvPr>
            <p:ph idx="1"/>
          </p:nvPr>
        </p:nvSpPr>
        <p:spPr/>
        <p:txBody>
          <a:bodyPr/>
          <a:lstStyle/>
          <a:p>
            <a:pPr marL="0" indent="0">
              <a:buSzPct val="100000"/>
              <a:buNone/>
            </a:pPr>
            <a:r>
              <a:rPr lang="en-US" sz="2400" b="1" dirty="0">
                <a:solidFill>
                  <a:srgbClr val="007FA3"/>
                </a:solidFill>
              </a:rPr>
              <a:t>9</a:t>
            </a:r>
            <a:r>
              <a:rPr lang="en-US" sz="2400" b="1" dirty="0" smtClean="0">
                <a:solidFill>
                  <a:srgbClr val="007FA3"/>
                </a:solidFill>
              </a:rPr>
              <a:t>.1</a:t>
            </a:r>
            <a:r>
              <a:rPr lang="en-US" sz="2400" dirty="0" smtClean="0">
                <a:solidFill>
                  <a:srgbClr val="007FA3"/>
                </a:solidFill>
              </a:rPr>
              <a:t> </a:t>
            </a:r>
            <a:r>
              <a:rPr lang="en-US" sz="2400" dirty="0" smtClean="0"/>
              <a:t>Discuss the strategy-evaluation process, criteria, and methods used.</a:t>
            </a:r>
          </a:p>
          <a:p>
            <a:pPr marL="0" indent="0">
              <a:buSzPct val="100000"/>
              <a:buNone/>
            </a:pPr>
            <a:r>
              <a:rPr lang="en-US" sz="2400" b="1" dirty="0" smtClean="0">
                <a:solidFill>
                  <a:srgbClr val="007FA3"/>
                </a:solidFill>
              </a:rPr>
              <a:t>9.2</a:t>
            </a:r>
            <a:r>
              <a:rPr lang="en-US" sz="2400" dirty="0" smtClean="0">
                <a:solidFill>
                  <a:srgbClr val="007FA3"/>
                </a:solidFill>
              </a:rPr>
              <a:t> </a:t>
            </a:r>
            <a:r>
              <a:rPr lang="en-US" sz="2400" dirty="0" smtClean="0"/>
              <a:t>Discuss three activities that comprise strategy evaluation.</a:t>
            </a:r>
          </a:p>
          <a:p>
            <a:pPr marL="0" indent="0">
              <a:buSzPct val="100000"/>
              <a:buNone/>
            </a:pPr>
            <a:r>
              <a:rPr lang="en-US" sz="2400" b="1" dirty="0" smtClean="0">
                <a:solidFill>
                  <a:srgbClr val="007FA3"/>
                </a:solidFill>
              </a:rPr>
              <a:t>9.3</a:t>
            </a:r>
            <a:r>
              <a:rPr lang="en-US" sz="2400" dirty="0" smtClean="0"/>
              <a:t> Describe and develop a Balanced Scorecard.</a:t>
            </a:r>
          </a:p>
          <a:p>
            <a:pPr marL="0" indent="0">
              <a:buSzPct val="100000"/>
              <a:buNone/>
            </a:pPr>
            <a:r>
              <a:rPr lang="en-US" sz="2400" b="1" dirty="0" smtClean="0">
                <a:solidFill>
                  <a:srgbClr val="007FA3"/>
                </a:solidFill>
              </a:rPr>
              <a:t>9.4</a:t>
            </a:r>
            <a:r>
              <a:rPr lang="en-US" sz="2400" dirty="0" smtClean="0"/>
              <a:t> Identify and describe published sources of strategy-evaluation information.</a:t>
            </a:r>
          </a:p>
          <a:p>
            <a:pPr marL="0" indent="0">
              <a:buSzPct val="100000"/>
              <a:buNone/>
            </a:pPr>
            <a:r>
              <a:rPr lang="en-US" sz="2400" b="1" dirty="0" smtClean="0">
                <a:solidFill>
                  <a:srgbClr val="007FA3"/>
                </a:solidFill>
              </a:rPr>
              <a:t>9.5</a:t>
            </a:r>
            <a:r>
              <a:rPr lang="en-US" sz="2400" dirty="0" smtClean="0"/>
              <a:t> Identify and describe six characteristics of an effective strategy-evaluation system.</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The Balanced Scorecard </a:t>
            </a:r>
            <a:r>
              <a:rPr lang="en-US" altLang="en-US" sz="2000" b="0" dirty="0" smtClean="0">
                <a:solidFill>
                  <a:schemeClr val="bg2"/>
                </a:solidFill>
              </a:rPr>
              <a:t>(2 of 2)</a:t>
            </a:r>
            <a:endParaRPr lang="en-US" sz="3600" b="0" dirty="0">
              <a:solidFill>
                <a:schemeClr val="bg2"/>
              </a:solidFill>
            </a:endParaRPr>
          </a:p>
        </p:txBody>
      </p:sp>
      <p:sp>
        <p:nvSpPr>
          <p:cNvPr id="3" name="Content Placeholder 2"/>
          <p:cNvSpPr>
            <a:spLocks noGrp="1"/>
          </p:cNvSpPr>
          <p:nvPr>
            <p:ph idx="1"/>
          </p:nvPr>
        </p:nvSpPr>
        <p:spPr/>
        <p:txBody>
          <a:bodyPr/>
          <a:lstStyle/>
          <a:p>
            <a:r>
              <a:rPr lang="en-US" altLang="en-US" sz="2400" dirty="0" smtClean="0">
                <a:cs typeface="Arial" pitchFamily="34" charset="0"/>
              </a:rPr>
              <a:t>The Balanced Scorecard approach to strategy evaluation aims to balance long-term with short-term concerns, to balance financial with nonfinancial concerns, and to balance internal with external concerns.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Characteristics of an Effective Evaluation System </a:t>
            </a:r>
            <a:r>
              <a:rPr lang="en-US" altLang="en-US" sz="2000" b="0" dirty="0" smtClean="0">
                <a:solidFill>
                  <a:schemeClr val="bg2"/>
                </a:solidFill>
              </a:rPr>
              <a:t>(1 of 2)</a:t>
            </a:r>
            <a:endParaRPr lang="en-US" sz="2000" b="0" dirty="0">
              <a:solidFill>
                <a:schemeClr val="bg2"/>
              </a:solidFill>
            </a:endParaRPr>
          </a:p>
        </p:txBody>
      </p:sp>
      <p:sp>
        <p:nvSpPr>
          <p:cNvPr id="3" name="Content Placeholder 2"/>
          <p:cNvSpPr>
            <a:spLocks noGrp="1"/>
          </p:cNvSpPr>
          <p:nvPr>
            <p:ph idx="1"/>
          </p:nvPr>
        </p:nvSpPr>
        <p:spPr/>
        <p:txBody>
          <a:bodyPr/>
          <a:lstStyle/>
          <a:p>
            <a:r>
              <a:rPr lang="en-US" altLang="en-US" sz="2400" dirty="0" smtClean="0">
                <a:cs typeface="Arial" pitchFamily="34" charset="0"/>
              </a:rPr>
              <a:t>Strategy evaluation activities must be economical</a:t>
            </a:r>
          </a:p>
          <a:p>
            <a:pPr lvl="1"/>
            <a:r>
              <a:rPr lang="en-US" altLang="en-US" sz="2400" dirty="0" smtClean="0">
                <a:cs typeface="Arial" pitchFamily="34" charset="0"/>
              </a:rPr>
              <a:t>too much information can be just as bad as too little information</a:t>
            </a:r>
          </a:p>
          <a:p>
            <a:pPr lvl="1"/>
            <a:r>
              <a:rPr lang="en-US" altLang="en-US" sz="2400" dirty="0" smtClean="0">
                <a:cs typeface="Arial" pitchFamily="34" charset="0"/>
              </a:rPr>
              <a:t>too many controls can do more harm than good</a:t>
            </a:r>
          </a:p>
          <a:p>
            <a:r>
              <a:rPr lang="en-US" altLang="en-US" sz="2400" dirty="0" smtClean="0">
                <a:cs typeface="Arial" pitchFamily="34" charset="0"/>
              </a:rPr>
              <a:t>Activities should be meaningful</a:t>
            </a:r>
          </a:p>
          <a:p>
            <a:pPr lvl="1"/>
            <a:r>
              <a:rPr lang="en-US" altLang="en-US" sz="2400" dirty="0" smtClean="0">
                <a:cs typeface="Arial" pitchFamily="34" charset="0"/>
              </a:rPr>
              <a:t>should specifically relate to a firm</a:t>
            </a:r>
            <a:r>
              <a:rPr lang="en-US" altLang="en-US" sz="2400" dirty="0" smtClean="0"/>
              <a:t>’</a:t>
            </a:r>
            <a:r>
              <a:rPr lang="en-US" altLang="ja-JP" sz="2400" dirty="0" smtClean="0">
                <a:cs typeface="Arial" pitchFamily="34" charset="0"/>
              </a:rPr>
              <a:t>s objectives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Characteristics of an Effective Evaluation System </a:t>
            </a:r>
            <a:r>
              <a:rPr lang="en-US" altLang="en-US" sz="2000" b="0" dirty="0" smtClean="0">
                <a:solidFill>
                  <a:schemeClr val="bg2"/>
                </a:solidFill>
              </a:rPr>
              <a:t>(2 of 2)</a:t>
            </a:r>
            <a:endParaRPr lang="en-US" sz="2000" b="0" dirty="0">
              <a:solidFill>
                <a:schemeClr val="bg2"/>
              </a:solidFill>
            </a:endParaRPr>
          </a:p>
        </p:txBody>
      </p:sp>
      <p:sp>
        <p:nvSpPr>
          <p:cNvPr id="3" name="Content Placeholder 2"/>
          <p:cNvSpPr>
            <a:spLocks noGrp="1"/>
          </p:cNvSpPr>
          <p:nvPr>
            <p:ph idx="1"/>
          </p:nvPr>
        </p:nvSpPr>
        <p:spPr/>
        <p:txBody>
          <a:bodyPr/>
          <a:lstStyle/>
          <a:p>
            <a:r>
              <a:rPr lang="en-US" altLang="en-US" sz="2400" dirty="0" smtClean="0">
                <a:latin typeface="+mj-lt"/>
                <a:cs typeface="Arial" pitchFamily="34" charset="0"/>
              </a:rPr>
              <a:t>Activities should provide timely information</a:t>
            </a:r>
          </a:p>
          <a:p>
            <a:r>
              <a:rPr lang="en-US" altLang="en-US" sz="2400" dirty="0" smtClean="0">
                <a:latin typeface="+mj-lt"/>
                <a:cs typeface="Arial" pitchFamily="34" charset="0"/>
              </a:rPr>
              <a:t>Activities should be designed to provide a true picture of what is happening</a:t>
            </a:r>
          </a:p>
          <a:p>
            <a:r>
              <a:rPr lang="en-US" altLang="en-US" sz="2400" dirty="0" smtClean="0">
                <a:latin typeface="+mj-lt"/>
                <a:cs typeface="Arial" pitchFamily="34" charset="0"/>
              </a:rPr>
              <a:t>Activities should not dominate decisions</a:t>
            </a:r>
          </a:p>
          <a:p>
            <a:pPr lvl="1"/>
            <a:r>
              <a:rPr lang="en-US" altLang="en-US" sz="2400" dirty="0" smtClean="0">
                <a:latin typeface="+mj-lt"/>
                <a:cs typeface="Arial" pitchFamily="34" charset="0"/>
              </a:rPr>
              <a:t>should foster mutual understanding, trust, and common sense</a:t>
            </a:r>
            <a:endParaRPr lang="en-US" sz="2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Contingency Planning </a:t>
            </a:r>
            <a:r>
              <a:rPr lang="en-US" altLang="en-US" sz="2000" b="0" dirty="0" smtClean="0">
                <a:solidFill>
                  <a:schemeClr val="bg2"/>
                </a:solidFill>
              </a:rPr>
              <a:t>(1 of 3)</a:t>
            </a:r>
            <a:endParaRPr lang="en-US" sz="2000" b="0" dirty="0">
              <a:solidFill>
                <a:schemeClr val="bg2"/>
              </a:solidFill>
            </a:endParaRPr>
          </a:p>
        </p:txBody>
      </p:sp>
      <p:sp>
        <p:nvSpPr>
          <p:cNvPr id="3" name="Content Placeholder 2"/>
          <p:cNvSpPr>
            <a:spLocks noGrp="1"/>
          </p:cNvSpPr>
          <p:nvPr>
            <p:ph idx="1"/>
          </p:nvPr>
        </p:nvSpPr>
        <p:spPr/>
        <p:txBody>
          <a:bodyPr/>
          <a:lstStyle/>
          <a:p>
            <a:r>
              <a:rPr lang="en-US" sz="2400" b="1" dirty="0" smtClean="0"/>
              <a:t>Contingency Plans </a:t>
            </a:r>
            <a:r>
              <a:rPr lang="en-US" sz="2400" dirty="0" smtClean="0"/>
              <a:t>can be defined as alternative plans that can be put into effect if certain key events do not occur as expected.</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Contingency Planning </a:t>
            </a:r>
            <a:r>
              <a:rPr lang="en-US" altLang="en-US" sz="2000" b="0" dirty="0" smtClean="0">
                <a:solidFill>
                  <a:schemeClr val="bg2"/>
                </a:solidFill>
              </a:rPr>
              <a:t>(2 of 3)</a:t>
            </a:r>
            <a:endParaRPr lang="en-US" sz="2000" b="0" dirty="0">
              <a:solidFill>
                <a:schemeClr val="bg2"/>
              </a:solidFill>
            </a:endParaRPr>
          </a:p>
        </p:txBody>
      </p:sp>
      <p:sp>
        <p:nvSpPr>
          <p:cNvPr id="3" name="Content Placeholder 2"/>
          <p:cNvSpPr>
            <a:spLocks noGrp="1"/>
          </p:cNvSpPr>
          <p:nvPr>
            <p:ph idx="1"/>
          </p:nvPr>
        </p:nvSpPr>
        <p:spPr/>
        <p:txBody>
          <a:bodyPr/>
          <a:lstStyle/>
          <a:p>
            <a:r>
              <a:rPr lang="en-US" altLang="en-US" sz="2400" dirty="0" smtClean="0">
                <a:cs typeface="Arial" pitchFamily="34" charset="0"/>
              </a:rPr>
              <a:t>If a major competitor withdraws from particular markets as intelligence reports indicate, what actions should our firm take?</a:t>
            </a:r>
          </a:p>
          <a:p>
            <a:r>
              <a:rPr lang="en-US" altLang="en-US" sz="2400" dirty="0" smtClean="0">
                <a:cs typeface="Arial" pitchFamily="34" charset="0"/>
              </a:rPr>
              <a:t>If our sales objectives are not reached, what actions should our firm take to avoid profit losses?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Contingency Planning </a:t>
            </a:r>
            <a:r>
              <a:rPr lang="en-US" altLang="en-US" sz="2000" b="0" dirty="0" smtClean="0">
                <a:solidFill>
                  <a:schemeClr val="bg2"/>
                </a:solidFill>
              </a:rPr>
              <a:t>(3 of 3)</a:t>
            </a:r>
            <a:endParaRPr lang="en-US" sz="2000" b="0" dirty="0">
              <a:solidFill>
                <a:schemeClr val="bg2"/>
              </a:solidFill>
            </a:endParaRPr>
          </a:p>
        </p:txBody>
      </p:sp>
      <p:sp>
        <p:nvSpPr>
          <p:cNvPr id="3" name="Content Placeholder 2"/>
          <p:cNvSpPr>
            <a:spLocks noGrp="1"/>
          </p:cNvSpPr>
          <p:nvPr>
            <p:ph idx="1"/>
          </p:nvPr>
        </p:nvSpPr>
        <p:spPr/>
        <p:txBody>
          <a:bodyPr/>
          <a:lstStyle/>
          <a:p>
            <a:r>
              <a:rPr lang="en-US" altLang="en-US" sz="2400" dirty="0" smtClean="0">
                <a:cs typeface="Arial" pitchFamily="34" charset="0"/>
              </a:rPr>
              <a:t>If demand for our new product exceeds plans, what actions should our firm take to meet the higher demand?</a:t>
            </a:r>
          </a:p>
          <a:p>
            <a:r>
              <a:rPr lang="en-US" altLang="en-US" sz="2400" dirty="0" smtClean="0">
                <a:cs typeface="Arial" pitchFamily="34" charset="0"/>
              </a:rPr>
              <a:t>If certain disasters occur, what actions should our firm take?</a:t>
            </a:r>
          </a:p>
          <a:p>
            <a:r>
              <a:rPr lang="en-US" altLang="en-US" sz="2400" dirty="0" smtClean="0">
                <a:cs typeface="Arial" pitchFamily="34" charset="0"/>
              </a:rPr>
              <a:t>If a new technological advancement makes our new product obsolete sooner than expected, what actions should our firm take?</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Effective Contingency Planning</a:t>
            </a:r>
            <a:endParaRPr lang="en-US" dirty="0">
              <a:solidFill>
                <a:schemeClr val="bg2"/>
              </a:solidFill>
            </a:endParaRPr>
          </a:p>
        </p:txBody>
      </p:sp>
      <p:sp>
        <p:nvSpPr>
          <p:cNvPr id="3" name="Content Placeholder 2"/>
          <p:cNvSpPr>
            <a:spLocks noGrp="1"/>
          </p:cNvSpPr>
          <p:nvPr>
            <p:ph idx="1"/>
          </p:nvPr>
        </p:nvSpPr>
        <p:spPr/>
        <p:txBody>
          <a:bodyPr/>
          <a:lstStyle/>
          <a:p>
            <a:pPr marL="429895" indent="-429895">
              <a:buFont typeface="+mj-lt"/>
              <a:buAutoNum type="arabicPeriod"/>
            </a:pPr>
            <a:r>
              <a:rPr lang="en-US" sz="2400" dirty="0" smtClean="0"/>
              <a:t>Identify both good and bad events that could jeopardize strategies.</a:t>
            </a:r>
          </a:p>
          <a:p>
            <a:pPr marL="429895" indent="-429895">
              <a:buFont typeface="+mj-lt"/>
              <a:buAutoNum type="arabicPeriod"/>
            </a:pPr>
            <a:r>
              <a:rPr lang="en-US" sz="2400" dirty="0" smtClean="0"/>
              <a:t>Determine when the good and bad events are likely to occur.</a:t>
            </a:r>
          </a:p>
          <a:p>
            <a:pPr marL="429895" indent="-429895">
              <a:buFont typeface="+mj-lt"/>
              <a:buAutoNum type="arabicPeriod"/>
            </a:pPr>
            <a:r>
              <a:rPr lang="en-US" sz="2400" dirty="0" smtClean="0"/>
              <a:t>Determine the expected pros and cons of each contingency event.</a:t>
            </a:r>
          </a:p>
          <a:p>
            <a:pPr marL="429895" indent="-429895">
              <a:buFont typeface="+mj-lt"/>
              <a:buAutoNum type="arabicPeriod"/>
            </a:pPr>
            <a:r>
              <a:rPr lang="en-US" sz="2400" dirty="0" smtClean="0"/>
              <a:t>Develop contingency plans for key contingency events.</a:t>
            </a:r>
          </a:p>
          <a:p>
            <a:pPr marL="429895" indent="-429895">
              <a:buFont typeface="+mj-lt"/>
              <a:buAutoNum type="arabicPeriod"/>
            </a:pPr>
            <a:r>
              <a:rPr lang="en-US" sz="2400" dirty="0" smtClean="0"/>
              <a:t>Determine early warning trigger points for key contingency events.</a:t>
            </a:r>
            <a:endParaRPr lang="en-US" altLang="en-US" sz="2400" dirty="0" smtClean="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Auditing</a:t>
            </a:r>
            <a:endParaRPr lang="en-US" dirty="0">
              <a:solidFill>
                <a:schemeClr val="bg2"/>
              </a:solidFill>
            </a:endParaRPr>
          </a:p>
        </p:txBody>
      </p:sp>
      <p:sp>
        <p:nvSpPr>
          <p:cNvPr id="3" name="Content Placeholder 2"/>
          <p:cNvSpPr>
            <a:spLocks noGrp="1"/>
          </p:cNvSpPr>
          <p:nvPr>
            <p:ph idx="1"/>
          </p:nvPr>
        </p:nvSpPr>
        <p:spPr/>
        <p:txBody>
          <a:bodyPr/>
          <a:lstStyle/>
          <a:p>
            <a:pPr lvl="1"/>
            <a:r>
              <a:rPr lang="ja-JP" altLang="en-US" sz="2400" dirty="0" smtClean="0">
                <a:cs typeface="Arial" pitchFamily="34" charset="0"/>
              </a:rPr>
              <a:t>“</a:t>
            </a:r>
            <a:r>
              <a:rPr lang="en-US" altLang="ja-JP" sz="2400" dirty="0" smtClean="0">
                <a:cs typeface="Arial" pitchFamily="34" charset="0"/>
              </a:rPr>
              <a:t>a systematic process of objectively obtaining and evaluating evidence regarding assertions about economic actions and events to ascertain the degree of correspondence between these assertions and established criteria, and communicating the results to interested users</a:t>
            </a:r>
            <a:r>
              <a:rPr lang="ja-JP" altLang="en-US" sz="2400" dirty="0" smtClean="0">
                <a:cs typeface="Arial" pitchFamily="34" charset="0"/>
              </a:rPr>
              <a:t>”</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Twenty-First-Century Challenges in Strategic Management</a:t>
            </a:r>
            <a:endParaRPr lang="en-US" dirty="0">
              <a:solidFill>
                <a:schemeClr val="bg2"/>
              </a:solidFill>
            </a:endParaRPr>
          </a:p>
        </p:txBody>
      </p:sp>
      <p:sp>
        <p:nvSpPr>
          <p:cNvPr id="3" name="Content Placeholder 2"/>
          <p:cNvSpPr>
            <a:spLocks noGrp="1"/>
          </p:cNvSpPr>
          <p:nvPr>
            <p:ph idx="1"/>
          </p:nvPr>
        </p:nvSpPr>
        <p:spPr/>
        <p:txBody>
          <a:bodyPr/>
          <a:lstStyle/>
          <a:p>
            <a:r>
              <a:rPr lang="en-US" altLang="en-US" sz="2400" dirty="0" smtClean="0">
                <a:cs typeface="Arial" pitchFamily="34" charset="0"/>
              </a:rPr>
              <a:t>Deciding whether the process should be more an art or a science</a:t>
            </a:r>
          </a:p>
          <a:p>
            <a:r>
              <a:rPr lang="en-US" altLang="en-US" sz="2400" dirty="0" smtClean="0">
                <a:cs typeface="Arial" pitchFamily="34" charset="0"/>
              </a:rPr>
              <a:t>Deciding whether strategies should be visible or hidden from stakeholders</a:t>
            </a:r>
          </a:p>
          <a:p>
            <a:r>
              <a:rPr lang="en-US" altLang="en-US" sz="2400" dirty="0" smtClean="0">
                <a:cs typeface="Arial" pitchFamily="34" charset="0"/>
              </a:rPr>
              <a:t>Deciding whether the process should be more top-down or bottom-up in their firm</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 for Effective Strategic Management</a:t>
            </a:r>
            <a:endParaRPr lang="en-US" dirty="0"/>
          </a:p>
        </p:txBody>
      </p:sp>
      <p:sp>
        <p:nvSpPr>
          <p:cNvPr id="3" name="Content Placeholder 2"/>
          <p:cNvSpPr>
            <a:spLocks noGrp="1"/>
          </p:cNvSpPr>
          <p:nvPr>
            <p:ph idx="1"/>
          </p:nvPr>
        </p:nvSpPr>
        <p:spPr/>
        <p:txBody>
          <a:bodyPr/>
          <a:lstStyle/>
          <a:p>
            <a:pPr marL="429895" indent="-429895">
              <a:buFont typeface="+mj-lt"/>
              <a:buAutoNum type="arabicPeriod"/>
            </a:pPr>
            <a:r>
              <a:rPr lang="en-US" sz="2200" dirty="0" smtClean="0"/>
              <a:t>Keep the process simple and easily understandable.</a:t>
            </a:r>
          </a:p>
          <a:p>
            <a:pPr marL="429895" indent="-429895">
              <a:buFont typeface="+mj-lt"/>
              <a:buAutoNum type="arabicPeriod"/>
            </a:pPr>
            <a:r>
              <a:rPr lang="sv-SE" sz="2200" dirty="0" smtClean="0"/>
              <a:t>Eliminate vague planning jargon.</a:t>
            </a:r>
          </a:p>
          <a:p>
            <a:pPr marL="429895" indent="-429895">
              <a:buFont typeface="+mj-lt"/>
              <a:buAutoNum type="arabicPeriod"/>
            </a:pPr>
            <a:r>
              <a:rPr lang="en-US" sz="2200" dirty="0" smtClean="0"/>
              <a:t>Keep the process non routine; vary assignments, team membership, meeting formats, settings, and even the planning calendar.</a:t>
            </a:r>
          </a:p>
          <a:p>
            <a:pPr marL="429895" indent="-429895">
              <a:buFont typeface="+mj-lt"/>
              <a:buAutoNum type="arabicPeriod"/>
            </a:pPr>
            <a:r>
              <a:rPr lang="en-US" sz="2200" dirty="0" smtClean="0"/>
              <a:t>Welcome bad news and encourage devil’s advocate thinking</a:t>
            </a:r>
          </a:p>
          <a:p>
            <a:pPr marL="429895" indent="-429895">
              <a:buFont typeface="+mj-lt"/>
              <a:buAutoNum type="arabicPeriod"/>
            </a:pPr>
            <a:r>
              <a:rPr lang="en-US" sz="2200" dirty="0" smtClean="0"/>
              <a:t>Do not allow technicians to monopolize the planning process.</a:t>
            </a:r>
          </a:p>
          <a:p>
            <a:pPr marL="429895" indent="-429895">
              <a:buFont typeface="+mj-lt"/>
              <a:buAutoNum type="arabicPeriod"/>
            </a:pPr>
            <a:r>
              <a:rPr lang="en-US" sz="2200" dirty="0" smtClean="0"/>
              <a:t>To the extent possible, involve managers from all areas of the firm.</a:t>
            </a:r>
            <a:endParaRPr lang="en-US" sz="2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t>Learning Objectives </a:t>
            </a:r>
            <a:r>
              <a:rPr lang="en-US" sz="2000" b="0" dirty="0" smtClean="0"/>
              <a:t>(2 of 2)</a:t>
            </a:r>
            <a:endParaRPr lang="en-US" sz="3600" b="0" dirty="0"/>
          </a:p>
        </p:txBody>
      </p:sp>
      <p:sp>
        <p:nvSpPr>
          <p:cNvPr id="7" name="Content Placeholder 2"/>
          <p:cNvSpPr>
            <a:spLocks noGrp="1"/>
          </p:cNvSpPr>
          <p:nvPr>
            <p:ph idx="1"/>
          </p:nvPr>
        </p:nvSpPr>
        <p:spPr/>
        <p:txBody>
          <a:bodyPr/>
          <a:lstStyle/>
          <a:p>
            <a:pPr marL="0" indent="0">
              <a:buSzPct val="100000"/>
              <a:buNone/>
            </a:pPr>
            <a:r>
              <a:rPr lang="en-US" sz="2400" b="1" dirty="0" smtClean="0">
                <a:solidFill>
                  <a:srgbClr val="007FA3"/>
                </a:solidFill>
              </a:rPr>
              <a:t>9.6</a:t>
            </a:r>
            <a:r>
              <a:rPr lang="en-US" sz="2400" dirty="0" smtClean="0"/>
              <a:t> Discuss the nature and role of contingency planning in strategy evaluation.</a:t>
            </a:r>
          </a:p>
          <a:p>
            <a:pPr marL="520700" indent="-520700">
              <a:buSzPct val="100000"/>
              <a:buNone/>
            </a:pPr>
            <a:r>
              <a:rPr lang="en-US" sz="2400" b="1" dirty="0" smtClean="0">
                <a:solidFill>
                  <a:srgbClr val="007FA3"/>
                </a:solidFill>
              </a:rPr>
              <a:t>9.7</a:t>
            </a:r>
            <a:r>
              <a:rPr lang="en-US" sz="2400" dirty="0" smtClean="0"/>
              <a:t> Explain the role of auditing in strategy evaluation.</a:t>
            </a:r>
          </a:p>
          <a:p>
            <a:pPr marL="0" indent="0">
              <a:buSzPct val="100000"/>
              <a:buNone/>
            </a:pPr>
            <a:r>
              <a:rPr lang="en-US" sz="2400" b="1" dirty="0" smtClean="0">
                <a:solidFill>
                  <a:srgbClr val="007FA3"/>
                </a:solidFill>
              </a:rPr>
              <a:t>9.8</a:t>
            </a:r>
            <a:r>
              <a:rPr lang="en-US" sz="2400" dirty="0" smtClean="0"/>
              <a:t> Identify and discuss three twenty-first-century challenges in strategic management.</a:t>
            </a:r>
          </a:p>
          <a:p>
            <a:pPr marL="0" indent="0">
              <a:buSzPct val="100000"/>
              <a:buNone/>
            </a:pPr>
            <a:r>
              <a:rPr lang="en-US" sz="2400" b="1" dirty="0" smtClean="0">
                <a:solidFill>
                  <a:srgbClr val="007FA3"/>
                </a:solidFill>
              </a:rPr>
              <a:t>9.9</a:t>
            </a:r>
            <a:r>
              <a:rPr lang="en-US" sz="2400" dirty="0" smtClean="0">
                <a:solidFill>
                  <a:srgbClr val="007FA3"/>
                </a:solidFill>
              </a:rPr>
              <a:t> </a:t>
            </a:r>
            <a:r>
              <a:rPr lang="en-US" sz="2400" dirty="0" smtClean="0"/>
              <a:t>Identify and describe 17 guidelines for effective strategic management.</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t>Copyright</a:t>
            </a:r>
            <a:endParaRPr lang="en-US" b="0" dirty="0"/>
          </a:p>
        </p:txBody>
      </p:sp>
      <p:pic>
        <p:nvPicPr>
          <p:cNvPr id="6"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srcRect/>
          <a:stretch>
            <a:fillRect/>
          </a:stretch>
        </p:blipFill>
        <p:spPr bwMode="auto">
          <a:xfrm>
            <a:off x="860425" y="2133600"/>
            <a:ext cx="7423150" cy="2438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chor="b"/>
          <a:lstStyle/>
          <a:p>
            <a:r>
              <a:rPr lang="en-US" altLang="en-US" dirty="0" smtClean="0">
                <a:solidFill>
                  <a:schemeClr val="bg2"/>
                </a:solidFill>
              </a:rPr>
              <a:t>Figure 9-1 A Comprehensive Strategic-Management Model</a:t>
            </a:r>
            <a:endParaRPr lang="en-US" dirty="0">
              <a:solidFill>
                <a:schemeClr val="bg2"/>
              </a:solidFill>
            </a:endParaRPr>
          </a:p>
        </p:txBody>
      </p:sp>
      <p:pic>
        <p:nvPicPr>
          <p:cNvPr id="3" name="Picture 2" descr="A flowchart of the strategic management model that also notes the chapter in which each component is discussed. The model has three stages, strategy formulation, implementation, and evaluation. The flowchart reads as follows. The strategy formulation stage. Develop vision and mission statements in chapter two. Perform external audit in chapter three. Perform internal audit in chapter four. Establish long term objectives in chapter five. Generate, evaluate, and select strategies in chapter six. The strategy implementation stage, implement strategies for dealing with management issues in chapter seven. Implement strategies for dealing with marketing, finance, accounting, R and D, and M I S issues in chapter eight. The strategy evaluation stage, measure and evaluate performance in chapter nine. From the final step of the model, the model can cycle back to the start or to any other stage of the sequence. Business ethics, social responsibility, and environmental sustainability issues discussed in chapter 10. As well as global and international issues covered in chapter 11, influence the model at all stages.&#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263" y="1524232"/>
            <a:ext cx="4774851" cy="3809008"/>
          </a:xfrm>
          <a:prstGeom prst="rect">
            <a:avLst/>
          </a:prstGeom>
        </p:spPr>
      </p:pic>
      <p:sp>
        <p:nvSpPr>
          <p:cNvPr id="4" name="Text Placeholder 3"/>
          <p:cNvSpPr>
            <a:spLocks noGrp="1"/>
          </p:cNvSpPr>
          <p:nvPr>
            <p:ph type="body" sz="quarter" idx="13"/>
          </p:nvPr>
        </p:nvSpPr>
        <p:spPr>
          <a:xfrm>
            <a:off x="457200" y="5477379"/>
            <a:ext cx="8229600" cy="807637"/>
          </a:xfrm>
        </p:spPr>
        <p:txBody>
          <a:bodyPr/>
          <a:lstStyle/>
          <a:p>
            <a:r>
              <a:rPr lang="en-IN" sz="1200" b="1" dirty="0"/>
              <a:t>Source: </a:t>
            </a:r>
            <a:r>
              <a:rPr lang="en-IN" sz="1200" dirty="0"/>
              <a:t>Fred R. David, “How Companies Define Their Mission,” </a:t>
            </a:r>
            <a:r>
              <a:rPr lang="en-IN" sz="1200" b="1" dirty="0"/>
              <a:t>Long Range Planning</a:t>
            </a:r>
            <a:r>
              <a:rPr lang="en-IN" sz="1200" i="1" dirty="0"/>
              <a:t> </a:t>
            </a:r>
            <a:r>
              <a:rPr lang="en-IN" sz="1200" dirty="0"/>
              <a:t>22, no. 3 (June 1988): 40. See also </a:t>
            </a:r>
            <a:r>
              <a:rPr lang="en-IN" sz="1200" dirty="0" err="1"/>
              <a:t>Anik</a:t>
            </a:r>
            <a:r>
              <a:rPr lang="en-IN" sz="1200" dirty="0"/>
              <a:t> </a:t>
            </a:r>
            <a:r>
              <a:rPr lang="en-IN" sz="1200" dirty="0" err="1"/>
              <a:t>Ratnaningsih</a:t>
            </a:r>
            <a:r>
              <a:rPr lang="en-IN" sz="1200" dirty="0"/>
              <a:t>, </a:t>
            </a:r>
            <a:r>
              <a:rPr lang="en-IN" sz="1200" dirty="0" err="1"/>
              <a:t>Nadjadji</a:t>
            </a:r>
            <a:r>
              <a:rPr lang="en-IN" sz="1200" dirty="0"/>
              <a:t> Anwar, </a:t>
            </a:r>
            <a:r>
              <a:rPr lang="en-IN" sz="1200" dirty="0" err="1"/>
              <a:t>Patdono</a:t>
            </a:r>
            <a:r>
              <a:rPr lang="en-IN" sz="1200" dirty="0"/>
              <a:t> </a:t>
            </a:r>
            <a:r>
              <a:rPr lang="en-IN" sz="1200" dirty="0" err="1"/>
              <a:t>Suwignjo</a:t>
            </a:r>
            <a:r>
              <a:rPr lang="en-IN" sz="1200" dirty="0"/>
              <a:t>, and </a:t>
            </a:r>
            <a:r>
              <a:rPr lang="en-IN" sz="1200" dirty="0" err="1"/>
              <a:t>Putu</a:t>
            </a:r>
            <a:r>
              <a:rPr lang="en-IN" sz="1200" dirty="0"/>
              <a:t> </a:t>
            </a:r>
            <a:r>
              <a:rPr lang="en-IN" sz="1200" dirty="0" err="1"/>
              <a:t>Artama</a:t>
            </a:r>
            <a:r>
              <a:rPr lang="en-IN" sz="1200" dirty="0"/>
              <a:t> </a:t>
            </a:r>
            <a:r>
              <a:rPr lang="en-IN" sz="1200" dirty="0" err="1"/>
              <a:t>Wiguna</a:t>
            </a:r>
            <a:r>
              <a:rPr lang="en-IN" sz="1200" dirty="0"/>
              <a:t>, “Balance Scorecard of David’s Strategic </a:t>
            </a:r>
            <a:r>
              <a:rPr lang="en-IN" sz="1200" dirty="0" err="1"/>
              <a:t>Modeling</a:t>
            </a:r>
            <a:r>
              <a:rPr lang="en-IN" sz="1200" dirty="0"/>
              <a:t> at Industrial Business for National Construction Contractor of Indonesia,” </a:t>
            </a:r>
            <a:r>
              <a:rPr lang="en-IN" sz="1200" b="1" dirty="0"/>
              <a:t>Journal of Mathematics and Technology</a:t>
            </a:r>
            <a:r>
              <a:rPr lang="en-IN" sz="1200" dirty="0"/>
              <a:t>, no. 4 (October 2010): 20</a:t>
            </a:r>
            <a:r>
              <a:rPr lang="en-IN" sz="1200" dirty="0" smtClean="0"/>
              <a:t>.</a:t>
            </a:r>
            <a:endParaRPr lang="en-IN" sz="1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Strategy Evaluation</a:t>
            </a:r>
            <a:endParaRPr lang="en-US" dirty="0">
              <a:solidFill>
                <a:schemeClr val="bg2"/>
              </a:solidFill>
            </a:endParaRPr>
          </a:p>
        </p:txBody>
      </p:sp>
      <p:sp>
        <p:nvSpPr>
          <p:cNvPr id="3" name="Content Placeholder 2"/>
          <p:cNvSpPr>
            <a:spLocks noGrp="1"/>
          </p:cNvSpPr>
          <p:nvPr>
            <p:ph idx="1"/>
          </p:nvPr>
        </p:nvSpPr>
        <p:spPr/>
        <p:txBody>
          <a:bodyPr/>
          <a:lstStyle/>
          <a:p>
            <a:pPr marL="0" indent="0">
              <a:buNone/>
            </a:pPr>
            <a:r>
              <a:rPr lang="en-US" altLang="en-US" sz="2400" dirty="0" smtClean="0"/>
              <a:t>T</a:t>
            </a:r>
            <a:r>
              <a:rPr lang="en-US" altLang="en-US" sz="2400" dirty="0" smtClean="0">
                <a:cs typeface="Arial" pitchFamily="34" charset="0"/>
              </a:rPr>
              <a:t>hree basic activities:</a:t>
            </a:r>
          </a:p>
          <a:p>
            <a:pPr marL="429895" indent="-429895">
              <a:buClr>
                <a:schemeClr val="bg2"/>
              </a:buClr>
              <a:buFont typeface="+mj-lt"/>
              <a:buAutoNum type="arabicPeriod"/>
            </a:pPr>
            <a:r>
              <a:rPr lang="en-US" altLang="en-US" sz="2400" dirty="0" smtClean="0">
                <a:cs typeface="Arial" pitchFamily="34" charset="0"/>
              </a:rPr>
              <a:t>Examine the underlying bases of a firm</a:t>
            </a:r>
            <a:r>
              <a:rPr lang="en-US" altLang="en-US" sz="2400" dirty="0" smtClean="0"/>
              <a:t>’</a:t>
            </a:r>
            <a:r>
              <a:rPr lang="en-US" altLang="ja-JP" sz="2400" dirty="0" smtClean="0">
                <a:cs typeface="Arial" pitchFamily="34" charset="0"/>
              </a:rPr>
              <a:t>s </a:t>
            </a:r>
            <a:r>
              <a:rPr lang="en-US" altLang="en-US" sz="2400" dirty="0" smtClean="0">
                <a:cs typeface="Arial" pitchFamily="34" charset="0"/>
              </a:rPr>
              <a:t>strategy.</a:t>
            </a:r>
          </a:p>
          <a:p>
            <a:pPr marL="429895" indent="-429895">
              <a:buClr>
                <a:schemeClr val="bg2"/>
              </a:buClr>
              <a:buFont typeface="+mj-lt"/>
              <a:buAutoNum type="arabicPeriod"/>
            </a:pPr>
            <a:r>
              <a:rPr lang="en-US" altLang="en-US" sz="2400" dirty="0" smtClean="0">
                <a:cs typeface="Arial" pitchFamily="34" charset="0"/>
              </a:rPr>
              <a:t>Compare expected results with actual results.</a:t>
            </a:r>
          </a:p>
          <a:p>
            <a:pPr marL="429895" indent="-429895">
              <a:buClr>
                <a:schemeClr val="bg2"/>
              </a:buClr>
              <a:buFont typeface="+mj-lt"/>
              <a:buAutoNum type="arabicPeriod"/>
            </a:pPr>
            <a:r>
              <a:rPr lang="en-US" altLang="en-US" sz="2400" dirty="0" smtClean="0">
                <a:cs typeface="Arial" pitchFamily="34" charset="0"/>
              </a:rPr>
              <a:t>Take corrective actions to ensure that performance conforms to plans.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Strategy Evaluation Criteria</a:t>
            </a:r>
            <a:endParaRPr lang="en-US" dirty="0">
              <a:solidFill>
                <a:schemeClr val="bg2"/>
              </a:solidFill>
            </a:endParaRPr>
          </a:p>
        </p:txBody>
      </p:sp>
      <p:sp>
        <p:nvSpPr>
          <p:cNvPr id="3" name="Content Placeholder 2"/>
          <p:cNvSpPr>
            <a:spLocks noGrp="1"/>
          </p:cNvSpPr>
          <p:nvPr>
            <p:ph idx="1"/>
          </p:nvPr>
        </p:nvSpPr>
        <p:spPr/>
        <p:txBody>
          <a:bodyPr/>
          <a:lstStyle/>
          <a:p>
            <a:pPr lvl="0"/>
            <a:r>
              <a:rPr lang="en-US" sz="2400" dirty="0" smtClean="0"/>
              <a:t>Consonance</a:t>
            </a:r>
          </a:p>
          <a:p>
            <a:pPr lvl="0"/>
            <a:r>
              <a:rPr lang="en-US" sz="2400" dirty="0" smtClean="0"/>
              <a:t>Consistency</a:t>
            </a:r>
          </a:p>
          <a:p>
            <a:pPr lvl="0"/>
            <a:r>
              <a:rPr lang="en-US" sz="2400" dirty="0" smtClean="0"/>
              <a:t>Advantage</a:t>
            </a:r>
          </a:p>
          <a:p>
            <a:pPr lvl="0"/>
            <a:r>
              <a:rPr lang="en-US" sz="2400" dirty="0" smtClean="0"/>
              <a:t>Feasibility</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Why Strategy Evaluation is More Difficult Today </a:t>
            </a:r>
            <a:r>
              <a:rPr lang="en-US" altLang="en-US" sz="2000" b="0" dirty="0" smtClean="0">
                <a:solidFill>
                  <a:schemeClr val="bg2"/>
                </a:solidFill>
              </a:rPr>
              <a:t>(1 of 2)</a:t>
            </a:r>
            <a:endParaRPr lang="en-US" sz="3600" b="0" dirty="0">
              <a:solidFill>
                <a:schemeClr val="bg2"/>
              </a:solidFill>
            </a:endParaRPr>
          </a:p>
        </p:txBody>
      </p:sp>
      <p:sp>
        <p:nvSpPr>
          <p:cNvPr id="3" name="Content Placeholder 2"/>
          <p:cNvSpPr>
            <a:spLocks noGrp="1"/>
          </p:cNvSpPr>
          <p:nvPr>
            <p:ph idx="1"/>
          </p:nvPr>
        </p:nvSpPr>
        <p:spPr/>
        <p:txBody>
          <a:bodyPr/>
          <a:lstStyle/>
          <a:p>
            <a:pPr marL="429895" indent="-429895">
              <a:buFont typeface="+mj-lt"/>
              <a:buAutoNum type="arabicPeriod"/>
            </a:pPr>
            <a:r>
              <a:rPr lang="en-US" altLang="en-US" sz="2400" dirty="0" smtClean="0">
                <a:cs typeface="Arial" pitchFamily="34" charset="0"/>
              </a:rPr>
              <a:t>A dramatic increase in the environment</a:t>
            </a:r>
            <a:r>
              <a:rPr lang="en-US" altLang="en-US" sz="2400" dirty="0" smtClean="0"/>
              <a:t>’</a:t>
            </a:r>
            <a:r>
              <a:rPr lang="en-US" altLang="ja-JP" sz="2400" dirty="0" smtClean="0">
                <a:cs typeface="Arial" pitchFamily="34" charset="0"/>
              </a:rPr>
              <a:t>s </a:t>
            </a:r>
            <a:r>
              <a:rPr lang="en-US" altLang="en-US" sz="2400" dirty="0" smtClean="0">
                <a:cs typeface="Arial" pitchFamily="34" charset="0"/>
              </a:rPr>
              <a:t>complexity</a:t>
            </a:r>
          </a:p>
          <a:p>
            <a:pPr marL="429895" indent="-429895">
              <a:buFont typeface="+mj-lt"/>
              <a:buAutoNum type="arabicPeriod"/>
            </a:pPr>
            <a:r>
              <a:rPr lang="en-US" altLang="en-US" sz="2400" dirty="0" smtClean="0">
                <a:cs typeface="Arial" pitchFamily="34" charset="0"/>
              </a:rPr>
              <a:t>The increasing difficulty of predicting the future with accuracy</a:t>
            </a:r>
          </a:p>
          <a:p>
            <a:pPr marL="429895" indent="-429895">
              <a:buFont typeface="+mj-lt"/>
              <a:buAutoNum type="arabicPeriod"/>
            </a:pPr>
            <a:r>
              <a:rPr lang="en-US" altLang="en-US" sz="2400" dirty="0" smtClean="0">
                <a:cs typeface="Arial" pitchFamily="34" charset="0"/>
              </a:rPr>
              <a:t>The increasing number of variables</a:t>
            </a:r>
          </a:p>
          <a:p>
            <a:pPr marL="429895" indent="-429895">
              <a:buFont typeface="+mj-lt"/>
              <a:buAutoNum type="arabicPeriod"/>
            </a:pPr>
            <a:r>
              <a:rPr lang="en-US" altLang="en-US" sz="2400" dirty="0" smtClean="0">
                <a:cs typeface="Arial" pitchFamily="34" charset="0"/>
              </a:rPr>
              <a:t>The rapid rate of obsolescence of even the best plans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Why Strategy Evaluation is More Difficult Today </a:t>
            </a:r>
            <a:r>
              <a:rPr lang="en-US" altLang="en-US" sz="2000" b="0" dirty="0" smtClean="0">
                <a:solidFill>
                  <a:schemeClr val="bg2"/>
                </a:solidFill>
              </a:rPr>
              <a:t>(2 of 2)</a:t>
            </a:r>
            <a:endParaRPr lang="en-US" sz="3600" b="0" dirty="0">
              <a:solidFill>
                <a:schemeClr val="bg2"/>
              </a:solidFill>
            </a:endParaRPr>
          </a:p>
        </p:txBody>
      </p:sp>
      <p:sp>
        <p:nvSpPr>
          <p:cNvPr id="3" name="Content Placeholder 2"/>
          <p:cNvSpPr>
            <a:spLocks noGrp="1"/>
          </p:cNvSpPr>
          <p:nvPr>
            <p:ph idx="1"/>
          </p:nvPr>
        </p:nvSpPr>
        <p:spPr/>
        <p:txBody>
          <a:bodyPr/>
          <a:lstStyle/>
          <a:p>
            <a:pPr marL="429895" indent="-429895">
              <a:buFont typeface="+mj-lt"/>
              <a:buAutoNum type="arabicPeriod" startAt="5"/>
            </a:pPr>
            <a:r>
              <a:rPr lang="en-US" altLang="en-US" sz="2400" dirty="0" smtClean="0">
                <a:cs typeface="Arial" pitchFamily="34" charset="0"/>
              </a:rPr>
              <a:t>The increase in the number of both domestic and world events affecting organizations</a:t>
            </a:r>
          </a:p>
          <a:p>
            <a:pPr marL="429895" indent="-429895">
              <a:buFont typeface="+mj-lt"/>
              <a:buAutoNum type="arabicPeriod" startAt="5"/>
            </a:pPr>
            <a:r>
              <a:rPr lang="en-US" altLang="en-US" sz="2400" dirty="0" smtClean="0">
                <a:cs typeface="Arial" pitchFamily="34" charset="0"/>
              </a:rPr>
              <a:t>The decreasing time span for which planning can be done with any degree of certainty</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The Process of Evaluating Strategies </a:t>
            </a:r>
            <a:r>
              <a:rPr lang="en-US" altLang="en-US" sz="2000" b="0" dirty="0" smtClean="0">
                <a:solidFill>
                  <a:schemeClr val="bg2"/>
                </a:solidFill>
              </a:rPr>
              <a:t>(1 of 2)</a:t>
            </a:r>
            <a:endParaRPr lang="en-US" sz="3200" b="0" dirty="0">
              <a:solidFill>
                <a:schemeClr val="bg2"/>
              </a:solidFill>
            </a:endParaRPr>
          </a:p>
        </p:txBody>
      </p:sp>
      <p:sp>
        <p:nvSpPr>
          <p:cNvPr id="3" name="Content Placeholder 2"/>
          <p:cNvSpPr>
            <a:spLocks noGrp="1"/>
          </p:cNvSpPr>
          <p:nvPr>
            <p:ph idx="1"/>
          </p:nvPr>
        </p:nvSpPr>
        <p:spPr/>
        <p:txBody>
          <a:bodyPr/>
          <a:lstStyle/>
          <a:p>
            <a:r>
              <a:rPr lang="en-US" altLang="en-US" sz="2400" dirty="0" smtClean="0">
                <a:cs typeface="Arial" pitchFamily="34" charset="0"/>
              </a:rPr>
              <a:t>Strategy evaluation should initiate managerial questioning of expectations and assumptions, should trigger a review of objectives and values, and should stimulate creativity in generating alternatives and formulating criteria of evaluation.</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98F2D86927094FB725CCED44C41431" ma:contentTypeVersion="7" ma:contentTypeDescription="Create a new document." ma:contentTypeScope="" ma:versionID="e1abbc841124978f20ec3c8c08117f96">
  <xsd:schema xmlns:xsd="http://www.w3.org/2001/XMLSchema" xmlns:xs="http://www.w3.org/2001/XMLSchema" xmlns:p="http://schemas.microsoft.com/office/2006/metadata/properties" xmlns:ns2="c3da832f-3ecf-443d-91e7-99457f1877f8" xmlns:ns3="b06b1bca-4aad-41ab-bd2f-6e8d6f0c1215" targetNamespace="http://schemas.microsoft.com/office/2006/metadata/properties" ma:root="true" ma:fieldsID="a532f6fb1104117f5fc2e40525c9e6cf" ns2:_="" ns3:_="">
    <xsd:import namespace="c3da832f-3ecf-443d-91e7-99457f1877f8"/>
    <xsd:import namespace="b06b1bca-4aad-41ab-bd2f-6e8d6f0c1215"/>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Comments"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da832f-3ecf-443d-91e7-99457f1877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Comments" ma:index="13" nillable="true" ma:displayName="Comments" ma:description="5/3 Please map objectives, add notes, and provide suggested times" ma:internalName="Comments">
      <xsd:simpleType>
        <xsd:restriction base="dms:Note">
          <xsd:maxLength value="255"/>
        </xsd:restriction>
      </xsd:simpleType>
    </xsd:element>
    <xsd:element name="MediaServiceAutoTags" ma:index="14"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b1bca-4aad-41ab-bd2f-6e8d6f0c121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omments xmlns="c3da832f-3ecf-443d-91e7-99457f1877f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D723B7-6B72-4469-8665-AD1944DF37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da832f-3ecf-443d-91e7-99457f1877f8"/>
    <ds:schemaRef ds:uri="b06b1bca-4aad-41ab-bd2f-6e8d6f0c12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AEAA10-CB85-43F8-B4C0-BB08613E6D44}">
  <ds:schemaRefs>
    <ds:schemaRef ds:uri="http://purl.org/dc/dcmitype/"/>
    <ds:schemaRef ds:uri="c3da832f-3ecf-443d-91e7-99457f1877f8"/>
    <ds:schemaRef ds:uri="http://purl.org/dc/terms/"/>
    <ds:schemaRef ds:uri="http://purl.org/dc/elements/1.1/"/>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b06b1bca-4aad-41ab-bd2f-6e8d6f0c1215"/>
    <ds:schemaRef ds:uri="http://schemas.microsoft.com/office/2006/metadata/properties"/>
  </ds:schemaRefs>
</ds:datastoreItem>
</file>

<file path=customXml/itemProps3.xml><?xml version="1.0" encoding="utf-8"?>
<ds:datastoreItem xmlns:ds="http://schemas.openxmlformats.org/officeDocument/2006/customXml" ds:itemID="{CF91F891-A7A7-445A-AD6D-E742CB86F8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Horizon</Template>
  <TotalTime>4</TotalTime>
  <Words>2227</Words>
  <Application>Microsoft Office PowerPoint</Application>
  <PresentationFormat>On-screen Show (4:3)</PresentationFormat>
  <Paragraphs>224</Paragraphs>
  <Slides>30</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ＭＳ Ｐゴシック</vt:lpstr>
      <vt:lpstr>ＭＳ Ｐゴシック</vt:lpstr>
      <vt:lpstr>Arial</vt:lpstr>
      <vt:lpstr>Times New Roman</vt:lpstr>
      <vt:lpstr>Verdana</vt:lpstr>
      <vt:lpstr>Wingdings</vt:lpstr>
      <vt:lpstr>508 Lecture</vt:lpstr>
      <vt:lpstr>Strategic Management Concepts: A Competitive Advantage Approach</vt:lpstr>
      <vt:lpstr>Learning Objectives (1 of 2)</vt:lpstr>
      <vt:lpstr>Learning Objectives (2 of 2)</vt:lpstr>
      <vt:lpstr>Figure 9-1 A Comprehensive Strategic-Management Model</vt:lpstr>
      <vt:lpstr>Strategy Evaluation</vt:lpstr>
      <vt:lpstr>Strategy Evaluation Criteria</vt:lpstr>
      <vt:lpstr>Why Strategy Evaluation is More Difficult Today (1 of 2)</vt:lpstr>
      <vt:lpstr>Why Strategy Evaluation is More Difficult Today (2 of 2)</vt:lpstr>
      <vt:lpstr>The Process of Evaluating Strategies (1 of 2)</vt:lpstr>
      <vt:lpstr>The Process of Evaluating Strategies (2 of 2)</vt:lpstr>
      <vt:lpstr>Table 9-2 A Strategy-Evaluation Assessment Matrix</vt:lpstr>
      <vt:lpstr>Figure 9-2 A Strategy-Evaluation Framework</vt:lpstr>
      <vt:lpstr>Reviewing Bases of Strategy (1 of 2)</vt:lpstr>
      <vt:lpstr>Reviewing Bases of Strategy (2 of 2)</vt:lpstr>
      <vt:lpstr>Measuring Organizational Performance</vt:lpstr>
      <vt:lpstr>Key Questions to Address in Evaluating Strategies (1 of 2)</vt:lpstr>
      <vt:lpstr>Key Questions to Address in Evaluating Strategies (2 of 2)</vt:lpstr>
      <vt:lpstr>Table 9-4 Corrective Actions</vt:lpstr>
      <vt:lpstr>The Balanced Scorecard (1 of 2)</vt:lpstr>
      <vt:lpstr>The Balanced Scorecard (2 of 2)</vt:lpstr>
      <vt:lpstr>Characteristics of an Effective Evaluation System (1 of 2)</vt:lpstr>
      <vt:lpstr>Characteristics of an Effective Evaluation System (2 of 2)</vt:lpstr>
      <vt:lpstr>Contingency Planning (1 of 3)</vt:lpstr>
      <vt:lpstr>Contingency Planning (2 of 3)</vt:lpstr>
      <vt:lpstr>Contingency Planning (3 of 3)</vt:lpstr>
      <vt:lpstr>Effective Contingency Planning</vt:lpstr>
      <vt:lpstr>Auditing</vt:lpstr>
      <vt:lpstr>Twenty-First-Century Challenges in Strategic Management</vt:lpstr>
      <vt:lpstr>Guidelines for Effective Strategic Management</vt:lpstr>
      <vt:lpstr>Copyright</vt:lpstr>
    </vt:vector>
  </TitlesOfParts>
  <Company>Cognizant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Management Concepts: A Competitive Advantage Approach, 16e</dc:title>
  <dc:subject>BusPub</dc:subject>
  <dc:creator>David/David</dc:creator>
  <cp:keywords>Accessible</cp:keywords>
  <cp:lastModifiedBy>kyeem b</cp:lastModifiedBy>
  <cp:revision>938</cp:revision>
  <dcterms:created xsi:type="dcterms:W3CDTF">2014-07-14T20:04:00Z</dcterms:created>
  <dcterms:modified xsi:type="dcterms:W3CDTF">2019-03-27T08:18:17Z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1033-10.1.0.5652</vt:lpwstr>
  </property>
  <property fmtid="{D5CDD505-2E9C-101B-9397-08002B2CF9AE}" pid="3" name="ContentTypeId">
    <vt:lpwstr>0x0101007398F2D86927094FB725CCED44C41431</vt:lpwstr>
  </property>
</Properties>
</file>