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5" r:id="rId17"/>
    <p:sldId id="277" r:id="rId18"/>
    <p:sldId id="271" r:id="rId19"/>
    <p:sldId id="272" r:id="rId20"/>
    <p:sldId id="273" r:id="rId21"/>
    <p:sldId id="279" r:id="rId22"/>
    <p:sldId id="280" r:id="rId23"/>
    <p:sldId id="274" r:id="rId24"/>
    <p:sldId id="281" r:id="rId25"/>
    <p:sldId id="275" r:id="rId26"/>
    <p:sldId id="276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2823-185C-4D0E-97E6-10CBE34CE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50D20-8CBE-4F32-8BAE-863708420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1B3FA-5F21-4818-AEA6-8AEFF251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5700-C798-45A7-94E3-B4BB76C3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CEC00-E2CA-45F0-81FB-23953077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0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197F9-3F21-4E6B-B66D-9A834F8C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16834-A797-4662-989E-CF599F2A3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7B1B1-B622-44D0-B9FA-CBF20A25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E561A-DD0C-44C6-A64E-0488C519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143FF-F0DC-4846-A3DB-3D596AD6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2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5CB69B-A3B5-499A-92CD-6B8AABAB6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918DF-5CAD-4658-B12A-38850BB04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5CAD5-1833-4B22-B6C0-A62F85C7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C4A06-9F1C-42EE-B7A7-0BD333D05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F103A-EEB5-4D30-B442-7B909FDD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4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98A7A-8038-4ECB-8865-B1B0C443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D816E-DBFB-415A-A5A0-C65BA7A51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25011-B27B-4EC5-A20E-F73CCC5D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CD32E-14A5-44A0-B985-017DB0F0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274F9-4981-48D7-A8FA-7656EEF3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9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7F0D5-D1F9-483A-BF3D-B2F9DC39B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CABB8-3824-4373-9F91-CB0AB4FDA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431D3-A1D6-480B-B3DB-7EDB9438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8E735-2612-4673-97F6-5CF2C4D6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F83E3-8A95-4636-9D9B-C3133D17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6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37CA7-3982-47C3-BBF1-948D8277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F8E0B-533A-475F-B0B9-011B432D4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773E2-5B3C-4A26-9C8D-5A5379D90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03247-EF5C-4B83-AED0-55854196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9228F-6CFF-4544-987D-4D9FD54F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9D6A6-22F1-44C6-9B10-26DCF64D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2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84EB-B2CC-4B11-A828-173BD6531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B2EE1-A22A-476D-AE7E-5D52F5642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25EE0-A666-48EA-BCE1-1F0527A85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5C04F-4AA9-447A-B8E5-42BD3A9F9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4C38B-E33A-4505-8202-146C46F6A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725C8-1AD7-49BA-B35F-C3A6EE3C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7E466-4B9D-4401-ADA2-8C8946CF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E8EEE7-9731-4263-8FDF-22F1EBA6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0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98D25-EB83-4590-A826-DBD6C8F1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CD0CE-3C2C-4EC7-B0A0-9F5F5F8E7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AE377-87D2-4D4A-BA4A-01780152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3F792-1036-474E-86F5-B8AE23DB5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5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911AB0-E261-4524-BC63-FF7AC454C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FAD10-467D-45C8-88B0-DC7AF5EC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E7674-0F4D-4FCF-A365-1D6B00BA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4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3167-4025-492E-99F4-2D6EDE207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57BB0-0D2E-413C-B5C3-92EE1205E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B66E6-AE25-48EF-AA23-71AEAA76F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39723-02EB-43FD-8D3B-75DE25D2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8A1B7-BCC8-418A-AB2F-EE589143D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1376F-A840-4C65-9C3B-C70D2BCA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9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F29B-D729-4794-9829-020BD85F8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D894E1-A4CF-43CE-A699-0ABB01411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4DCD8-D25D-4A0E-9C36-AF31324C3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1F2F5-74CD-45B2-82BB-731BA74C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C3066-C1C6-4C62-8E8E-55489DAFE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8A854-B6CB-46E7-9B01-D900F51F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1740A-3674-49A9-B281-AE251246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1CE83-0099-409E-9625-55F15F5E4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3A25F-BBDA-491C-8E8D-914AE993DB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6302-7788-4A98-A0F8-6196955DDCA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D487C-FF76-4592-AFEA-D990C98F9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83BC8-F61E-4C51-BFAE-861C61FD5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AC59-E422-4C01-8AC2-F43CAD5D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1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8700-70AC-4739-B173-403C910016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Post-War USA and the Roaring Twenties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6A704-C767-49EF-B390-0D17AAC9E9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1919-1928</a:t>
            </a:r>
          </a:p>
        </p:txBody>
      </p:sp>
    </p:spTree>
    <p:extLst>
      <p:ext uri="{BB962C8B-B14F-4D97-AF65-F5344CB8AC3E}">
        <p14:creationId xmlns:p14="http://schemas.microsoft.com/office/powerpoint/2010/main" val="2556132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Post-War Economic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Assembly line production applied to Ford’s Model T automobile</a:t>
            </a:r>
          </a:p>
          <a:p>
            <a:r>
              <a:rPr lang="en-US" altLang="en-US" dirty="0"/>
              <a:t>Reduced assembly time</a:t>
            </a:r>
          </a:p>
          <a:p>
            <a:pPr lvl="1"/>
            <a:r>
              <a:rPr lang="en-US" altLang="en-US" dirty="0"/>
              <a:t>12.5 hours to 1.5 hours for Model T assembly</a:t>
            </a:r>
          </a:p>
          <a:p>
            <a:pPr lvl="1"/>
            <a:r>
              <a:rPr lang="en-US" altLang="en-US" dirty="0"/>
              <a:t>Faster assembly time lower cost of Model T automobiles</a:t>
            </a:r>
          </a:p>
          <a:p>
            <a:pPr lvl="2"/>
            <a:r>
              <a:rPr lang="en-US" altLang="en-US" dirty="0"/>
              <a:t>1908: $850 for Model T</a:t>
            </a:r>
          </a:p>
          <a:p>
            <a:pPr lvl="2"/>
            <a:r>
              <a:rPr lang="en-US" altLang="en-US" dirty="0"/>
              <a:t>1924: $300 for Model T</a:t>
            </a:r>
          </a:p>
          <a:p>
            <a:r>
              <a:rPr lang="en-US" altLang="en-US" dirty="0"/>
              <a:t>Automobile explosion in 1920s:</a:t>
            </a:r>
          </a:p>
          <a:p>
            <a:pPr lvl="1"/>
            <a:r>
              <a:rPr lang="en-US" altLang="en-US" dirty="0"/>
              <a:t>1919: approximately 6.7 million automobiles in U.S.</a:t>
            </a:r>
          </a:p>
          <a:p>
            <a:pPr lvl="1"/>
            <a:r>
              <a:rPr lang="en-US" altLang="en-US" dirty="0"/>
              <a:t>1929: approximately 23 million automobiles in U.S.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Post-War Economic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Increased economic opportunities and steady wages meant more Americans could afford to purchase automobiles</a:t>
            </a:r>
          </a:p>
          <a:p>
            <a:pPr lvl="1"/>
            <a:r>
              <a:rPr lang="en-US" altLang="en-US" dirty="0"/>
              <a:t>E.g., middle class Americans</a:t>
            </a:r>
          </a:p>
          <a:p>
            <a:r>
              <a:rPr lang="en-US" altLang="en-US" dirty="0"/>
              <a:t>Automobiles changed American landscape in 1920s</a:t>
            </a:r>
          </a:p>
          <a:p>
            <a:pPr lvl="1"/>
            <a:r>
              <a:rPr lang="en-US" altLang="en-US" dirty="0"/>
              <a:t>Road and highway construction by local and state governments </a:t>
            </a:r>
          </a:p>
          <a:p>
            <a:pPr lvl="1"/>
            <a:r>
              <a:rPr lang="en-US" altLang="en-US" dirty="0"/>
              <a:t>Roadside advertisements</a:t>
            </a:r>
          </a:p>
          <a:p>
            <a:pPr lvl="1"/>
            <a:r>
              <a:rPr lang="en-US" altLang="en-US" dirty="0"/>
              <a:t>Roadside diners</a:t>
            </a:r>
          </a:p>
          <a:p>
            <a:pPr lvl="1"/>
            <a:r>
              <a:rPr lang="en-US" altLang="en-US" dirty="0"/>
              <a:t>Roadside motels</a:t>
            </a:r>
          </a:p>
        </p:txBody>
      </p:sp>
    </p:spTree>
    <p:extLst>
      <p:ext uri="{BB962C8B-B14F-4D97-AF65-F5344CB8AC3E}">
        <p14:creationId xmlns:p14="http://schemas.microsoft.com/office/powerpoint/2010/main" val="344438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Post-War Economic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Proliferation of the automobile allowed Americans to live further away from urban centers and/or centers of employment</a:t>
            </a:r>
          </a:p>
          <a:p>
            <a:pPr lvl="1"/>
            <a:r>
              <a:rPr lang="en-US" altLang="en-US" dirty="0"/>
              <a:t>Automobile contributed to suburb growth</a:t>
            </a:r>
          </a:p>
          <a:p>
            <a:r>
              <a:rPr lang="en-US" altLang="en-US" dirty="0"/>
              <a:t>Automobile proliferation contributed to growth of cities </a:t>
            </a:r>
          </a:p>
          <a:p>
            <a:pPr lvl="1"/>
            <a:r>
              <a:rPr lang="en-US" altLang="en-US" dirty="0"/>
              <a:t>Detroit (manufacturing)</a:t>
            </a:r>
          </a:p>
          <a:p>
            <a:pPr lvl="1"/>
            <a:r>
              <a:rPr lang="en-US" altLang="en-US" dirty="0"/>
              <a:t>Los Angeles (industries and settlement)</a:t>
            </a:r>
          </a:p>
          <a:p>
            <a:r>
              <a:rPr lang="en-US" altLang="en-US" dirty="0"/>
              <a:t>Automobile became a symbol for Americans: </a:t>
            </a:r>
          </a:p>
          <a:p>
            <a:pPr lvl="1"/>
            <a:r>
              <a:rPr lang="en-US" altLang="en-US" dirty="0"/>
              <a:t>Good and fast life</a:t>
            </a:r>
          </a:p>
          <a:p>
            <a:pPr lvl="1"/>
            <a:r>
              <a:rPr lang="en-US" altLang="en-US" dirty="0"/>
              <a:t>Freedom</a:t>
            </a:r>
          </a:p>
          <a:p>
            <a:pPr lvl="1"/>
            <a:r>
              <a:rPr lang="en-US" altLang="en-US" dirty="0"/>
              <a:t>Sex</a:t>
            </a:r>
          </a:p>
        </p:txBody>
      </p:sp>
    </p:spTree>
    <p:extLst>
      <p:ext uri="{BB962C8B-B14F-4D97-AF65-F5344CB8AC3E}">
        <p14:creationId xmlns:p14="http://schemas.microsoft.com/office/powerpoint/2010/main" val="348625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Post-War Economic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addition to automobiles, the innovations of the radio and motion pictures were further evidence of the growing consumer culture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1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Post-War Economic Prosperity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Radios first effectively utilized during World War I</a:t>
            </a:r>
          </a:p>
          <a:p>
            <a:r>
              <a:rPr lang="en-US" altLang="en-US" dirty="0"/>
              <a:t>First radio station broadcasted in 1920</a:t>
            </a:r>
          </a:p>
          <a:p>
            <a:r>
              <a:rPr lang="en-US" altLang="en-US" dirty="0"/>
              <a:t>Radios broadcasted news, advertisements, music, sports</a:t>
            </a:r>
          </a:p>
          <a:p>
            <a:pPr lvl="1"/>
            <a:r>
              <a:rPr lang="en-US" altLang="en-US" dirty="0"/>
              <a:t>Professional baseball games broadcasted across the nation, which contributed to popularity of American baseball</a:t>
            </a:r>
          </a:p>
          <a:p>
            <a:pPr lvl="1"/>
            <a:r>
              <a:rPr lang="en-US" altLang="en-US" dirty="0"/>
              <a:t>Coincided with rise of baseball superstar Herman “Babe” Ruth for the New York Yankees</a:t>
            </a:r>
          </a:p>
          <a:p>
            <a:r>
              <a:rPr lang="en-US" altLang="en-US" dirty="0"/>
              <a:t>Inexpensive cost and popularity of programming made radios extremely popular in the U.S.</a:t>
            </a:r>
          </a:p>
          <a:p>
            <a:pPr lvl="1"/>
            <a:r>
              <a:rPr lang="en-US" altLang="en-US" dirty="0"/>
              <a:t>1929: over 10 million radios in American homes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7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Post-War Economic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Motion pictures (moving pictures) existed since late nineteenth century</a:t>
            </a:r>
          </a:p>
          <a:p>
            <a:r>
              <a:rPr lang="en-US" dirty="0"/>
              <a:t>Motion picture industry grew in the early twentieth century</a:t>
            </a:r>
          </a:p>
          <a:p>
            <a:r>
              <a:rPr lang="en-US" dirty="0"/>
              <a:t>Prior to 1910s, New York City capital of motion picture industry</a:t>
            </a:r>
          </a:p>
          <a:p>
            <a:pPr lvl="1"/>
            <a:r>
              <a:rPr lang="en-US" dirty="0"/>
              <a:t>New York was close to innovators who developed equipment for motion pictures</a:t>
            </a:r>
          </a:p>
          <a:p>
            <a:pPr lvl="2"/>
            <a:r>
              <a:rPr lang="en-US" dirty="0"/>
              <a:t>E.g., Thomas Edison</a:t>
            </a:r>
          </a:p>
          <a:p>
            <a:pPr lvl="1"/>
            <a:r>
              <a:rPr lang="en-US" dirty="0"/>
              <a:t>Equipment and patents grew increasing costly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1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4425-F2A8-4DAA-BF61-6192DEC1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Post-War Economic Prosperity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E2390-41A0-4D1B-BF19-696E4720C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1910s: film makers and motion picture industry gradually relocated to Southern California</a:t>
            </a:r>
          </a:p>
          <a:p>
            <a:pPr lvl="1"/>
            <a:r>
              <a:rPr lang="en-US" dirty="0"/>
              <a:t>Hollywood</a:t>
            </a:r>
          </a:p>
          <a:p>
            <a:pPr lvl="1"/>
            <a:r>
              <a:rPr lang="en-US" dirty="0"/>
              <a:t>Picturesque scenery and landscape of Southern California ideal for films</a:t>
            </a:r>
          </a:p>
          <a:p>
            <a:pPr lvl="1"/>
            <a:r>
              <a:rPr lang="en-US" dirty="0"/>
              <a:t>Comfortable climate and near year-round climate other attractions for film makers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2E834-2EBD-464F-8B27-CF08B641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Post-War Economic Prosperity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02F1E-A64B-4FDC-A507-4783A71B1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picture studios released hundreds of films annually</a:t>
            </a:r>
          </a:p>
          <a:p>
            <a:r>
              <a:rPr lang="en-US" dirty="0"/>
              <a:t>Increased theater attendance: </a:t>
            </a:r>
          </a:p>
          <a:p>
            <a:pPr lvl="1"/>
            <a:r>
              <a:rPr lang="en-US" dirty="0"/>
              <a:t>1920: 50 million weekly attendance</a:t>
            </a:r>
          </a:p>
          <a:p>
            <a:pPr lvl="1"/>
            <a:r>
              <a:rPr lang="en-US" dirty="0"/>
              <a:t>1929: 90 million weekly attendance</a:t>
            </a:r>
          </a:p>
          <a:p>
            <a:r>
              <a:rPr lang="en-US" dirty="0"/>
              <a:t>Motion pictures were silent films until 1927</a:t>
            </a:r>
          </a:p>
          <a:p>
            <a:r>
              <a:rPr lang="en-US" dirty="0"/>
              <a:t>Films depicted tales of adventure, comedy, and romance</a:t>
            </a:r>
          </a:p>
          <a:p>
            <a:r>
              <a:rPr lang="en-US" dirty="0"/>
              <a:t>Motion picture actors became “movie stars”</a:t>
            </a:r>
          </a:p>
          <a:p>
            <a:pPr lvl="1"/>
            <a:r>
              <a:rPr lang="en-US" dirty="0"/>
              <a:t>Idolized by young movie audience</a:t>
            </a:r>
          </a:p>
        </p:txBody>
      </p:sp>
    </p:spTree>
    <p:extLst>
      <p:ext uri="{BB962C8B-B14F-4D97-AF65-F5344CB8AC3E}">
        <p14:creationId xmlns:p14="http://schemas.microsoft.com/office/powerpoint/2010/main" val="37309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Changing and Challenging American Values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Rapid increase in economy, technological development, and leisure activities resulted in a change in American values that challenged old norms</a:t>
            </a:r>
          </a:p>
          <a:p>
            <a:r>
              <a:rPr lang="en-US" altLang="en-US" dirty="0"/>
              <a:t>Old values: Conservative</a:t>
            </a:r>
          </a:p>
          <a:p>
            <a:pPr lvl="1"/>
            <a:r>
              <a:rPr lang="en-US" altLang="en-US" dirty="0"/>
              <a:t>Emphasis on the family and the home</a:t>
            </a:r>
          </a:p>
          <a:p>
            <a:pPr lvl="1"/>
            <a:r>
              <a:rPr lang="en-US" altLang="en-US" dirty="0"/>
              <a:t>Hard work and frugality/prudence</a:t>
            </a:r>
          </a:p>
          <a:p>
            <a:pPr lvl="1"/>
            <a:r>
              <a:rPr lang="en-US" altLang="en-US" dirty="0"/>
              <a:t>Religious piety and sexual conservatism</a:t>
            </a:r>
          </a:p>
          <a:p>
            <a:r>
              <a:rPr lang="en-US" altLang="en-US" dirty="0"/>
              <a:t>New values: Liberal</a:t>
            </a:r>
          </a:p>
          <a:p>
            <a:pPr lvl="1"/>
            <a:r>
              <a:rPr lang="en-US" altLang="en-US" dirty="0"/>
              <a:t>Consumption and pleasure/indulgence</a:t>
            </a:r>
          </a:p>
          <a:p>
            <a:pPr lvl="1"/>
            <a:r>
              <a:rPr lang="en-US" altLang="en-US" dirty="0"/>
              <a:t>Increased sexuality and promiscuity</a:t>
            </a:r>
          </a:p>
        </p:txBody>
      </p:sp>
    </p:spTree>
    <p:extLst>
      <p:ext uri="{BB962C8B-B14F-4D97-AF65-F5344CB8AC3E}">
        <p14:creationId xmlns:p14="http://schemas.microsoft.com/office/powerpoint/2010/main" val="134089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Female Identity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Female image/identity also changed in the 1920: emergence of the flapper</a:t>
            </a:r>
          </a:p>
          <a:p>
            <a:r>
              <a:rPr lang="en-US" altLang="en-US" dirty="0"/>
              <a:t>Who was the flapper?</a:t>
            </a:r>
          </a:p>
          <a:p>
            <a:pPr lvl="1"/>
            <a:r>
              <a:rPr lang="en-US" altLang="en-US" dirty="0"/>
              <a:t>Young woman with a short skirt; bobbed or short hair; thin appearance or slender figure; smokes and drinks; and sexually promiscuous</a:t>
            </a:r>
          </a:p>
          <a:p>
            <a:r>
              <a:rPr lang="en-US" altLang="en-US" dirty="0"/>
              <a:t>New female image/identity a result of:</a:t>
            </a:r>
          </a:p>
          <a:p>
            <a:pPr lvl="1"/>
            <a:r>
              <a:rPr lang="en-US" altLang="en-US" dirty="0"/>
              <a:t>Increased female independence during WWI</a:t>
            </a:r>
          </a:p>
          <a:p>
            <a:pPr lvl="1"/>
            <a:r>
              <a:rPr lang="en-US" altLang="en-US" dirty="0"/>
              <a:t>Increased financial independence and leisure time due to the economic boom</a:t>
            </a:r>
          </a:p>
          <a:p>
            <a:pPr lvl="1"/>
            <a:r>
              <a:rPr lang="en-US" altLang="en-US" dirty="0"/>
              <a:t>Increased higher education opportunities</a:t>
            </a:r>
          </a:p>
          <a:p>
            <a:pPr lvl="1"/>
            <a:r>
              <a:rPr lang="en-US" altLang="en-US" dirty="0"/>
              <a:t>Women</a:t>
            </a:r>
            <a:r>
              <a:rPr lang="ja-JP" altLang="en-US" dirty="0"/>
              <a:t>’</a:t>
            </a:r>
            <a:r>
              <a:rPr lang="en-US" altLang="ja-JP" dirty="0"/>
              <a:t>s suffrage</a:t>
            </a:r>
          </a:p>
          <a:p>
            <a:pPr lvl="1"/>
            <a:r>
              <a:rPr lang="en-US" altLang="en-US" dirty="0"/>
              <a:t>Women</a:t>
            </a:r>
            <a:r>
              <a:rPr lang="ja-JP" altLang="en-US" dirty="0"/>
              <a:t>’</a:t>
            </a:r>
            <a:r>
              <a:rPr lang="en-US" altLang="ja-JP" dirty="0"/>
              <a:t>s demands for equality in society and the workplace</a:t>
            </a:r>
          </a:p>
          <a:p>
            <a:r>
              <a:rPr lang="en-US" altLang="en-US" dirty="0"/>
              <a:t>Although the flapper was the symbol of new female identity, not all American women fit the image</a:t>
            </a:r>
          </a:p>
          <a:p>
            <a:pPr lvl="1"/>
            <a:r>
              <a:rPr lang="en-US" altLang="en-US" dirty="0"/>
              <a:t>The typical flapper was young, white, slender, and middle or upper class</a:t>
            </a:r>
          </a:p>
        </p:txBody>
      </p:sp>
    </p:spTree>
    <p:extLst>
      <p:ext uri="{BB962C8B-B14F-4D97-AF65-F5344CB8AC3E}">
        <p14:creationId xmlns:p14="http://schemas.microsoft.com/office/powerpoint/2010/main" val="66828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6468-DAF6-4441-A029-275C81C4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after the Great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CC274-F3DD-44F4-B657-665A314B2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Great War, Americans grew increasingly suspicious and xenophobic of foreigners</a:t>
            </a:r>
          </a:p>
          <a:p>
            <a:pPr lvl="1"/>
            <a:r>
              <a:rPr lang="en-US" dirty="0"/>
              <a:t>Recall: </a:t>
            </a:r>
            <a:r>
              <a:rPr lang="en-US" i="1" dirty="0"/>
              <a:t>Boy Scouts Support the War Effort </a:t>
            </a:r>
            <a:r>
              <a:rPr lang="en-US" dirty="0"/>
              <a:t>and </a:t>
            </a:r>
            <a:r>
              <a:rPr lang="en-US" i="1" dirty="0"/>
              <a:t>Treatment of German Americans</a:t>
            </a:r>
            <a:endParaRPr lang="en-US" dirty="0"/>
          </a:p>
          <a:p>
            <a:r>
              <a:rPr lang="en-US" dirty="0"/>
              <a:t>Fearful and suspicious attitudes towards foreigners remained immediately after the war</a:t>
            </a:r>
          </a:p>
          <a:p>
            <a:pPr lvl="1"/>
            <a:r>
              <a:rPr lang="en-US" dirty="0"/>
              <a:t>Fear and suspicion directed towards Russia and supporters of communism</a:t>
            </a:r>
          </a:p>
          <a:p>
            <a:pPr lvl="1"/>
            <a:r>
              <a:rPr lang="en-US" dirty="0"/>
              <a:t>Recall: 1917 Bolshevik Revolution </a:t>
            </a:r>
          </a:p>
          <a:p>
            <a:pPr lvl="1"/>
            <a:r>
              <a:rPr lang="en-US" dirty="0"/>
              <a:t>Marxism/communism: an end to capitalism</a:t>
            </a:r>
          </a:p>
        </p:txBody>
      </p:sp>
    </p:spTree>
    <p:extLst>
      <p:ext uri="{BB962C8B-B14F-4D97-AF65-F5344CB8AC3E}">
        <p14:creationId xmlns:p14="http://schemas.microsoft.com/office/powerpoint/2010/main" val="265803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and Challenging American Values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During 1920s, African-Americans continued to migrate north</a:t>
            </a:r>
          </a:p>
          <a:p>
            <a:pPr lvl="1"/>
            <a:r>
              <a:rPr lang="en-US" altLang="en-US" dirty="0"/>
              <a:t>Increased economic and educational opportunities</a:t>
            </a:r>
          </a:p>
          <a:p>
            <a:pPr lvl="1"/>
            <a:r>
              <a:rPr lang="en-US" altLang="en-US" dirty="0"/>
              <a:t>Escaping repressive segregated life in the South</a:t>
            </a:r>
          </a:p>
          <a:p>
            <a:r>
              <a:rPr lang="en-US" altLang="en-US" dirty="0"/>
              <a:t>Northern cities, like New York, had a large and growing African-American population</a:t>
            </a:r>
          </a:p>
          <a:p>
            <a:pPr lvl="1"/>
            <a:r>
              <a:rPr lang="en-US" altLang="en-US" dirty="0"/>
              <a:t>New York neighborhood of Harlem had a large African-American population</a:t>
            </a:r>
          </a:p>
          <a:p>
            <a:r>
              <a:rPr lang="en-US" altLang="en-US" dirty="0"/>
              <a:t>Harlem emerged as a center of Afro-centric culture, African nationalism, and black pride</a:t>
            </a:r>
          </a:p>
          <a:p>
            <a:pPr lvl="1"/>
            <a:r>
              <a:rPr lang="en-US" altLang="en-US" dirty="0"/>
              <a:t>Harlem Renaissance</a:t>
            </a:r>
          </a:p>
        </p:txBody>
      </p:sp>
    </p:spTree>
    <p:extLst>
      <p:ext uri="{BB962C8B-B14F-4D97-AF65-F5344CB8AC3E}">
        <p14:creationId xmlns:p14="http://schemas.microsoft.com/office/powerpoint/2010/main" val="423257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614C-B464-475C-8A88-B0D1A7BF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and Challenging American Values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DA3C-31F8-4722-B00D-1DB1A258A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Negro nationalism: pride in black identity and African heritage </a:t>
            </a:r>
          </a:p>
          <a:p>
            <a:r>
              <a:rPr lang="en-US" dirty="0"/>
              <a:t>Two distinct expressions of Negro nationalism:</a:t>
            </a:r>
          </a:p>
          <a:p>
            <a:pPr lvl="1"/>
            <a:r>
              <a:rPr lang="en-US" dirty="0"/>
              <a:t>W.E.B. Du </a:t>
            </a:r>
            <a:r>
              <a:rPr lang="en-US" dirty="0" err="1"/>
              <a:t>Bois</a:t>
            </a:r>
            <a:endParaRPr lang="en-US" dirty="0"/>
          </a:p>
          <a:p>
            <a:pPr lvl="1"/>
            <a:r>
              <a:rPr lang="en-US" dirty="0"/>
              <a:t>Marcus Garvey</a:t>
            </a:r>
          </a:p>
          <a:p>
            <a:r>
              <a:rPr lang="en-US" dirty="0"/>
              <a:t>Du </a:t>
            </a:r>
            <a:r>
              <a:rPr lang="en-US" dirty="0" err="1"/>
              <a:t>Bois</a:t>
            </a:r>
            <a:r>
              <a:rPr lang="en-US" dirty="0"/>
              <a:t>: advocated blacks to collectively work together in support of their own interests</a:t>
            </a:r>
          </a:p>
          <a:p>
            <a:pPr lvl="1"/>
            <a:r>
              <a:rPr lang="en-US" dirty="0"/>
              <a:t>Supported various forms of black expression</a:t>
            </a:r>
          </a:p>
          <a:p>
            <a:pPr lvl="1"/>
            <a:r>
              <a:rPr lang="en-US" dirty="0"/>
              <a:t>Rejected the racial assumptions of white supremacy</a:t>
            </a:r>
          </a:p>
          <a:p>
            <a:pPr lvl="1"/>
            <a:r>
              <a:rPr lang="en-US" dirty="0"/>
              <a:t>Du </a:t>
            </a:r>
            <a:r>
              <a:rPr lang="en-US" dirty="0" err="1"/>
              <a:t>Bois</a:t>
            </a:r>
            <a:r>
              <a:rPr lang="en-US" dirty="0"/>
              <a:t>: a founding member of the National Association for the Advancement of Colored People (NAACP) in 1909</a:t>
            </a:r>
          </a:p>
        </p:txBody>
      </p:sp>
    </p:spTree>
    <p:extLst>
      <p:ext uri="{BB962C8B-B14F-4D97-AF65-F5344CB8AC3E}">
        <p14:creationId xmlns:p14="http://schemas.microsoft.com/office/powerpoint/2010/main" val="179829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BC22-0788-4003-A89E-A9D6F5C3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and Challenging American Values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D0B5F-EEE4-4EE7-AFF8-595BBC078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Garvey: Jamaican immigrant who promoted a return to Africa movement</a:t>
            </a:r>
          </a:p>
          <a:p>
            <a:pPr lvl="1"/>
            <a:r>
              <a:rPr lang="en-US" dirty="0"/>
              <a:t>A means to escape the racial prejudices in the United States</a:t>
            </a:r>
          </a:p>
          <a:p>
            <a:r>
              <a:rPr lang="en-US" dirty="0"/>
              <a:t>Also founded the United Negro Improvement Association (UNIA)</a:t>
            </a:r>
          </a:p>
          <a:p>
            <a:pPr lvl="1"/>
            <a:r>
              <a:rPr lang="en-US" dirty="0"/>
              <a:t>Directly opposed white supremacy</a:t>
            </a:r>
          </a:p>
          <a:p>
            <a:pPr lvl="1"/>
            <a:r>
              <a:rPr lang="en-US" dirty="0"/>
              <a:t>Promoted black identity</a:t>
            </a:r>
          </a:p>
          <a:p>
            <a:pPr lvl="1"/>
            <a:r>
              <a:rPr lang="en-US" dirty="0"/>
              <a:t>Marginalized white identity and whiteness</a:t>
            </a:r>
          </a:p>
        </p:txBody>
      </p:sp>
    </p:spTree>
    <p:extLst>
      <p:ext uri="{BB962C8B-B14F-4D97-AF65-F5344CB8AC3E}">
        <p14:creationId xmlns:p14="http://schemas.microsoft.com/office/powerpoint/2010/main" val="39188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Prohibition and Temperance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Although the Volstead Act and 18th Amendment were passed in 1919, many conservative and reform-minded Americans believed that prohibition and temperance would counter the new American values of the 1920s and eliminate vice throughout the United States</a:t>
            </a:r>
          </a:p>
          <a:p>
            <a:pPr lvl="1"/>
            <a:r>
              <a:rPr lang="en-US" altLang="en-US" dirty="0"/>
              <a:t>Volstead Act and 18th Amendment: banned the sale, production, and transport of alcoholic beverages</a:t>
            </a:r>
          </a:p>
          <a:p>
            <a:pPr lvl="1"/>
            <a:r>
              <a:rPr lang="en-US" altLang="en-US" dirty="0"/>
              <a:t>Prohibition and temperance also a product of the Progressive era</a:t>
            </a:r>
          </a:p>
          <a:p>
            <a:r>
              <a:rPr lang="en-US" altLang="en-US" dirty="0"/>
              <a:t>Despite prohibition, many Americans still had a demand for alcoholic beverages</a:t>
            </a:r>
          </a:p>
          <a:p>
            <a:pPr lvl="1"/>
            <a:r>
              <a:rPr lang="en-US" altLang="en-US" dirty="0"/>
              <a:t>During the 1920, Americans found ways to consume, possess, and sell alcohol</a:t>
            </a:r>
          </a:p>
        </p:txBody>
      </p:sp>
    </p:spTree>
    <p:extLst>
      <p:ext uri="{BB962C8B-B14F-4D97-AF65-F5344CB8AC3E}">
        <p14:creationId xmlns:p14="http://schemas.microsoft.com/office/powerpoint/2010/main" val="219100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B6B8-B020-46C1-B648-C0B3B10E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C01B-2858-4954-BEEB-0024AB81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Alcohol smugglers, known as bootleggers, would illegally transport alcohol across state lines</a:t>
            </a:r>
          </a:p>
          <a:p>
            <a:pPr lvl="1"/>
            <a:r>
              <a:rPr lang="en-US" dirty="0"/>
              <a:t>Alcohol often acquired from Canada and the Caribbean</a:t>
            </a:r>
          </a:p>
          <a:p>
            <a:r>
              <a:rPr lang="en-US" dirty="0"/>
              <a:t>Some Americans resorted to home-brewing alcoholic beverages</a:t>
            </a:r>
          </a:p>
          <a:p>
            <a:pPr lvl="1"/>
            <a:r>
              <a:rPr lang="en-US" dirty="0"/>
              <a:t>Popularly known as moonshine</a:t>
            </a:r>
          </a:p>
          <a:p>
            <a:r>
              <a:rPr lang="en-US" dirty="0"/>
              <a:t>Underground or hidden saloons thrived during the 1920s</a:t>
            </a:r>
          </a:p>
          <a:p>
            <a:pPr lvl="1"/>
            <a:r>
              <a:rPr lang="en-US" dirty="0"/>
              <a:t>Known as speakeasies</a:t>
            </a:r>
          </a:p>
          <a:p>
            <a:r>
              <a:rPr lang="en-US" dirty="0"/>
              <a:t>Prohibition contributed to the growth of organized crime in the U.S.</a:t>
            </a:r>
          </a:p>
          <a:p>
            <a:pPr lvl="1"/>
            <a:r>
              <a:rPr lang="en-US" dirty="0"/>
              <a:t>E.g., Al Capone in Chicago</a:t>
            </a:r>
          </a:p>
        </p:txBody>
      </p:sp>
    </p:spTree>
    <p:extLst>
      <p:ext uri="{BB962C8B-B14F-4D97-AF65-F5344CB8AC3E}">
        <p14:creationId xmlns:p14="http://schemas.microsoft.com/office/powerpoint/2010/main" val="25411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Post-War Economic Prosperity?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Despite the economic boom, not all Americans reaped the benefits</a:t>
            </a:r>
          </a:p>
          <a:p>
            <a:pPr lvl="1"/>
            <a:r>
              <a:rPr lang="en-US" altLang="en-US" dirty="0"/>
              <a:t>Increased wealth not equally distributed throughout America</a:t>
            </a:r>
          </a:p>
          <a:p>
            <a:r>
              <a:rPr lang="en-US" altLang="en-US" dirty="0"/>
              <a:t>Hundreds of thousands of American workers improved their standard of living in the 1920s, yet inequality grew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740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Post-War Economic Prosperity?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During the 1920s, the richest 5 percent of the American population increased their share of the wealth from 24% to 34%</a:t>
            </a:r>
          </a:p>
          <a:p>
            <a:pPr lvl="1"/>
            <a:r>
              <a:rPr lang="en-US" altLang="en-US" dirty="0"/>
              <a:t>The wealthiest 1 percent controlled a whopping 19% of all income</a:t>
            </a:r>
          </a:p>
          <a:p>
            <a:r>
              <a:rPr lang="en-US" altLang="en-US" dirty="0"/>
              <a:t>In short, the rich became significantly richer while the rest slightly or moderately improved</a:t>
            </a:r>
          </a:p>
        </p:txBody>
      </p:sp>
    </p:spTree>
    <p:extLst>
      <p:ext uri="{BB962C8B-B14F-4D97-AF65-F5344CB8AC3E}">
        <p14:creationId xmlns:p14="http://schemas.microsoft.com/office/powerpoint/2010/main" val="249692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AF495-D58B-4D1A-BB91-70E89759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Presidents of the 1920s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54DF5-8F8F-48CE-BA4F-4AC26977D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1920s witnessed the return of the Republican party to the presidency</a:t>
            </a:r>
          </a:p>
          <a:p>
            <a:r>
              <a:rPr lang="en-US" dirty="0"/>
              <a:t>Election of 1920: Ohio Senator Warren G. Harding won the election</a:t>
            </a:r>
          </a:p>
          <a:p>
            <a:r>
              <a:rPr lang="en-US" dirty="0"/>
              <a:t>Harding had a pro-business outlook</a:t>
            </a:r>
          </a:p>
          <a:p>
            <a:pPr lvl="1"/>
            <a:r>
              <a:rPr lang="en-US" dirty="0"/>
              <a:t>Appointed businessmen to cabinet positions</a:t>
            </a:r>
          </a:p>
          <a:p>
            <a:pPr lvl="2"/>
            <a:r>
              <a:rPr lang="en-US" dirty="0"/>
              <a:t>Herbert Hoover, millionaire engineer and miner, appointed Secretary of Commerce</a:t>
            </a:r>
          </a:p>
          <a:p>
            <a:pPr lvl="2"/>
            <a:r>
              <a:rPr lang="en-US" dirty="0"/>
              <a:t>Andrew Mellon, millionaire banker and aluminum producer, appointed Secretary of Treasury</a:t>
            </a:r>
          </a:p>
          <a:p>
            <a:pPr lvl="1"/>
            <a:r>
              <a:rPr lang="en-US" dirty="0"/>
              <a:t>Approved of tax rate cuts and protective tariffs</a:t>
            </a:r>
          </a:p>
          <a:p>
            <a:pPr lvl="2"/>
            <a:r>
              <a:rPr lang="en-US" dirty="0"/>
              <a:t>Increased purchasing power of Americans</a:t>
            </a:r>
          </a:p>
        </p:txBody>
      </p:sp>
    </p:spTree>
    <p:extLst>
      <p:ext uri="{BB962C8B-B14F-4D97-AF65-F5344CB8AC3E}">
        <p14:creationId xmlns:p14="http://schemas.microsoft.com/office/powerpoint/2010/main" val="193799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CBBC-9866-4156-AD16-D65DF968E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Presidents of the 1920s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B4B10-F1C3-400D-A5BB-0F73C8E87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Harding suffered a heart attack in 1923 and died</a:t>
            </a:r>
          </a:p>
          <a:p>
            <a:pPr lvl="1"/>
            <a:r>
              <a:rPr lang="en-US" dirty="0"/>
              <a:t>Vice President Calvin Coolidge served as President for remainder of Harding’s term</a:t>
            </a:r>
          </a:p>
          <a:p>
            <a:r>
              <a:rPr lang="en-US" dirty="0"/>
              <a:t>Similar to Harding, Coolidge had a pro-business outlook as president</a:t>
            </a:r>
          </a:p>
          <a:p>
            <a:pPr lvl="1"/>
            <a:r>
              <a:rPr lang="en-US" dirty="0"/>
              <a:t>Believed the government should have a hands-off approach to economy (laissez faire)</a:t>
            </a:r>
          </a:p>
          <a:p>
            <a:r>
              <a:rPr lang="en-US" dirty="0"/>
              <a:t>Coolidge ran for the presidency in 1924 and easily won the election</a:t>
            </a:r>
          </a:p>
          <a:p>
            <a:pPr lvl="1"/>
            <a:r>
              <a:rPr lang="en-US" dirty="0"/>
              <a:t>Laissez faire economic principles persisted in mid-1920s</a:t>
            </a:r>
          </a:p>
        </p:txBody>
      </p:sp>
    </p:spTree>
    <p:extLst>
      <p:ext uri="{BB962C8B-B14F-4D97-AF65-F5344CB8AC3E}">
        <p14:creationId xmlns:p14="http://schemas.microsoft.com/office/powerpoint/2010/main" val="397269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8089-62A4-455E-AD5F-B19E3B1A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Presidents of the 1920s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FEDD1-D775-43CC-81A2-0A1E40673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Herbert Hoover ran for president in 1928</a:t>
            </a:r>
          </a:p>
          <a:p>
            <a:pPr lvl="1"/>
            <a:r>
              <a:rPr lang="en-US" dirty="0"/>
              <a:t>Coolidge refused to run for re-election</a:t>
            </a:r>
          </a:p>
          <a:p>
            <a:r>
              <a:rPr lang="en-US" dirty="0"/>
              <a:t>American economy was thriving in 1928</a:t>
            </a:r>
          </a:p>
          <a:p>
            <a:pPr lvl="1"/>
            <a:r>
              <a:rPr lang="en-US" dirty="0"/>
              <a:t>Indicator of economic prosperity: the rising stock market</a:t>
            </a:r>
          </a:p>
          <a:p>
            <a:pPr lvl="1"/>
            <a:r>
              <a:rPr lang="en-US" dirty="0"/>
              <a:t>Stock market steadily rose in 1928 and many believed it would only continue to rise</a:t>
            </a:r>
          </a:p>
          <a:p>
            <a:r>
              <a:rPr lang="en-US" dirty="0"/>
              <a:t>For many Americans, Hoover seemed to represent continued economic prosperity</a:t>
            </a:r>
          </a:p>
          <a:p>
            <a:pPr lvl="1"/>
            <a:r>
              <a:rPr lang="en-US" dirty="0"/>
              <a:t>Secretary of Commerce during the decade of economic growth</a:t>
            </a:r>
          </a:p>
          <a:p>
            <a:r>
              <a:rPr lang="en-US" dirty="0"/>
              <a:t>Hoover won the election, but in 1929 the economic prosperity would come to a dramatic end</a:t>
            </a:r>
          </a:p>
        </p:txBody>
      </p:sp>
    </p:spTree>
    <p:extLst>
      <p:ext uri="{BB962C8B-B14F-4D97-AF65-F5344CB8AC3E}">
        <p14:creationId xmlns:p14="http://schemas.microsoft.com/office/powerpoint/2010/main" val="98739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FF1BA-22F3-47D7-A4D4-E7858CAF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after the Great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F8436-514E-43DD-A574-1864B085D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fears of an internal communist revolution in the U.S. grew in 1918 and 1919</a:t>
            </a:r>
          </a:p>
          <a:p>
            <a:pPr lvl="1"/>
            <a:r>
              <a:rPr lang="en-US" dirty="0"/>
              <a:t>Known as the Red Scare</a:t>
            </a:r>
          </a:p>
          <a:p>
            <a:r>
              <a:rPr lang="en-US" dirty="0"/>
              <a:t>American vigilantism persisted and government increased efforts to crack down on any suspected radicals</a:t>
            </a:r>
          </a:p>
          <a:p>
            <a:pPr lvl="1"/>
            <a:r>
              <a:rPr lang="en-US" dirty="0"/>
              <a:t>J. Edgar Hoover, head of the Federal Bureau of Investigation (FBI), organized nationwide raids that arrested thousands of suspected radicals/communists, resulting in the deportation of over 200 people</a:t>
            </a:r>
          </a:p>
          <a:p>
            <a:r>
              <a:rPr lang="en-US" dirty="0"/>
              <a:t>Red Scare led to high demand for immigration restriction policies</a:t>
            </a:r>
          </a:p>
        </p:txBody>
      </p:sp>
    </p:spTree>
    <p:extLst>
      <p:ext uri="{BB962C8B-B14F-4D97-AF65-F5344CB8AC3E}">
        <p14:creationId xmlns:p14="http://schemas.microsoft.com/office/powerpoint/2010/main" val="25222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8D617-C5B1-4252-A916-AFB0C4D6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after the Great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77DA5-C46B-47C0-AE37-5A6F38833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Anti-foreigner sentiment continued into the 1920s, which resulted in the rise of nativism</a:t>
            </a:r>
          </a:p>
          <a:p>
            <a:r>
              <a:rPr lang="en-US" dirty="0"/>
              <a:t>Nativism: preference for Americans with long roots in the United States</a:t>
            </a:r>
          </a:p>
          <a:p>
            <a:r>
              <a:rPr lang="en-US" dirty="0"/>
              <a:t>1921: passage of the Emergency Immigration Act</a:t>
            </a:r>
          </a:p>
          <a:p>
            <a:pPr lvl="1"/>
            <a:r>
              <a:rPr lang="en-US" dirty="0"/>
              <a:t>Established quotas for European immigration</a:t>
            </a:r>
          </a:p>
          <a:p>
            <a:r>
              <a:rPr lang="en-US" dirty="0"/>
              <a:t>1924: National Origins Act</a:t>
            </a:r>
          </a:p>
          <a:p>
            <a:pPr lvl="1"/>
            <a:r>
              <a:rPr lang="en-US" dirty="0"/>
              <a:t>Lowered the immigration quota, further limiting European immigration</a:t>
            </a:r>
          </a:p>
          <a:p>
            <a:pPr lvl="1"/>
            <a:r>
              <a:rPr lang="en-US" dirty="0"/>
              <a:t>Most directly affected Eastern and Southern Europeans</a:t>
            </a:r>
          </a:p>
          <a:p>
            <a:pPr lvl="2"/>
            <a:r>
              <a:rPr lang="en-US" dirty="0"/>
              <a:t>Europeans who were believed to be susceptible to radical ideologies</a:t>
            </a:r>
          </a:p>
          <a:p>
            <a:pPr lvl="2"/>
            <a:r>
              <a:rPr lang="en-US" dirty="0"/>
              <a:t>Recall: </a:t>
            </a:r>
            <a:r>
              <a:rPr lang="en-US" i="1" dirty="0"/>
              <a:t>Condemned Haymarket Anarchist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1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3450-F972-4A5D-ACE8-EA4DC9DC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Post-War Growth and Prosperity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60CA-C5C8-472D-8E07-AB3D701CD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limits to immigration, the decade of the 1920s witnessed growth and change in other areas for the U.S.</a:t>
            </a:r>
          </a:p>
          <a:p>
            <a:pPr lvl="1"/>
            <a:r>
              <a:rPr lang="en-US" dirty="0"/>
              <a:t>Economic growth</a:t>
            </a:r>
          </a:p>
          <a:p>
            <a:pPr lvl="1"/>
            <a:r>
              <a:rPr lang="en-US" dirty="0"/>
              <a:t>Technological growth</a:t>
            </a:r>
          </a:p>
          <a:p>
            <a:pPr lvl="1"/>
            <a:r>
              <a:rPr lang="en-US" dirty="0"/>
              <a:t>Changes to standards of living</a:t>
            </a:r>
          </a:p>
          <a:p>
            <a:pPr lvl="1"/>
            <a:r>
              <a:rPr lang="en-US" dirty="0"/>
              <a:t>New, distinctive cultural standards</a:t>
            </a:r>
          </a:p>
        </p:txBody>
      </p:sp>
    </p:spTree>
    <p:extLst>
      <p:ext uri="{BB962C8B-B14F-4D97-AF65-F5344CB8AC3E}">
        <p14:creationId xmlns:p14="http://schemas.microsoft.com/office/powerpoint/2010/main" val="185561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Post-War Economic Prosperity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After the war, the United States experienced economic boom:</a:t>
            </a:r>
          </a:p>
          <a:p>
            <a:pPr lvl="1"/>
            <a:r>
              <a:rPr lang="en-US" altLang="en-US" dirty="0"/>
              <a:t>Continued industrial growth</a:t>
            </a:r>
          </a:p>
          <a:p>
            <a:pPr lvl="2"/>
            <a:r>
              <a:rPr lang="en-US" altLang="en-US" dirty="0"/>
              <a:t>Steel, rubber, oil/petroleum, and glass</a:t>
            </a:r>
          </a:p>
          <a:p>
            <a:pPr lvl="1"/>
            <a:r>
              <a:rPr lang="en-US" altLang="en-US" dirty="0"/>
              <a:t>Technological development helped fuel economic growth</a:t>
            </a:r>
          </a:p>
          <a:p>
            <a:pPr lvl="1"/>
            <a:r>
              <a:rPr lang="en-US" altLang="en-US" dirty="0"/>
              <a:t>Effective and efficient management of industries</a:t>
            </a:r>
          </a:p>
          <a:p>
            <a:pPr lvl="1"/>
            <a:r>
              <a:rPr lang="en-US" altLang="en-US" dirty="0"/>
              <a:t>Pro-business policies of the United States government</a:t>
            </a:r>
          </a:p>
          <a:p>
            <a:pPr lvl="1"/>
            <a:r>
              <a:rPr lang="en-US" altLang="en-US" dirty="0"/>
              <a:t>Tax breaks for the wealthy</a:t>
            </a:r>
          </a:p>
          <a:p>
            <a:pPr lvl="1"/>
            <a:r>
              <a:rPr lang="en-US" altLang="en-US" dirty="0"/>
              <a:t>Increase economic opportunities for Americans</a:t>
            </a:r>
          </a:p>
        </p:txBody>
      </p:sp>
    </p:spTree>
    <p:extLst>
      <p:ext uri="{BB962C8B-B14F-4D97-AF65-F5344CB8AC3E}">
        <p14:creationId xmlns:p14="http://schemas.microsoft.com/office/powerpoint/2010/main" val="269448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Post-War Economic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Many Americans enjoyed increased standard of living:</a:t>
            </a:r>
          </a:p>
          <a:p>
            <a:pPr lvl="1"/>
            <a:r>
              <a:rPr lang="en-US" altLang="en-US" dirty="0"/>
              <a:t>Urban centers and suburbs continued to grow</a:t>
            </a:r>
          </a:p>
          <a:p>
            <a:pPr lvl="1"/>
            <a:r>
              <a:rPr lang="en-US" altLang="en-US" dirty="0"/>
              <a:t>Increased housing (homes and apartments) with electricity</a:t>
            </a:r>
          </a:p>
          <a:p>
            <a:pPr lvl="1"/>
            <a:r>
              <a:rPr lang="en-US" altLang="en-US" dirty="0"/>
              <a:t>Technological advancements led to the creation of household appliances that increasingly became staples in American households</a:t>
            </a:r>
          </a:p>
          <a:p>
            <a:pPr lvl="2"/>
            <a:r>
              <a:rPr lang="en-US" altLang="en-US" dirty="0"/>
              <a:t>Vacuum cleaners, electric stoves, washing machines</a:t>
            </a:r>
          </a:p>
          <a:p>
            <a:pPr lvl="1"/>
            <a:r>
              <a:rPr lang="en-US" altLang="en-US" dirty="0"/>
              <a:t>Increased educational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Post-War Economic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Rise in American consumer culture</a:t>
            </a:r>
          </a:p>
          <a:p>
            <a:r>
              <a:rPr lang="en-US" dirty="0"/>
              <a:t>Explosion of advertisements </a:t>
            </a:r>
          </a:p>
          <a:p>
            <a:r>
              <a:rPr lang="en-US" dirty="0"/>
              <a:t>Americans able to purchase expensive, luxury items on credit</a:t>
            </a:r>
          </a:p>
          <a:p>
            <a:pPr lvl="1"/>
            <a:r>
              <a:rPr lang="en-US" dirty="0"/>
              <a:t>“Enjoy now, pay later”</a:t>
            </a:r>
          </a:p>
          <a:p>
            <a:pPr lvl="1"/>
            <a:r>
              <a:rPr lang="en-US" dirty="0"/>
              <a:t>Payment via installment plans</a:t>
            </a:r>
          </a:p>
          <a:p>
            <a:pPr lvl="2"/>
            <a:r>
              <a:rPr lang="en-US" dirty="0"/>
              <a:t>Increased personal debt</a:t>
            </a:r>
          </a:p>
        </p:txBody>
      </p:sp>
    </p:spTree>
    <p:extLst>
      <p:ext uri="{BB962C8B-B14F-4D97-AF65-F5344CB8AC3E}">
        <p14:creationId xmlns:p14="http://schemas.microsoft.com/office/powerpoint/2010/main" val="276727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Post-War Economic Prosperity</a:t>
            </a:r>
            <a:endParaRPr lang="en-US" altLang="en-US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Symbol of American consumerism: Automobile</a:t>
            </a:r>
          </a:p>
          <a:p>
            <a:r>
              <a:rPr lang="en-US" altLang="en-US" dirty="0"/>
              <a:t>First developed in U.S. in late nineteenth century</a:t>
            </a:r>
          </a:p>
          <a:p>
            <a:r>
              <a:rPr lang="en-US" altLang="en-US" dirty="0"/>
              <a:t>Assembly process time-consuming</a:t>
            </a:r>
          </a:p>
          <a:p>
            <a:pPr lvl="1"/>
            <a:r>
              <a:rPr lang="en-US" altLang="en-US" dirty="0"/>
              <a:t>High cost to consumer</a:t>
            </a:r>
          </a:p>
          <a:p>
            <a:pPr lvl="1"/>
            <a:r>
              <a:rPr lang="en-US" altLang="en-US" dirty="0"/>
              <a:t>Luxury item</a:t>
            </a:r>
          </a:p>
          <a:p>
            <a:r>
              <a:rPr lang="en-US" altLang="en-US" dirty="0"/>
              <a:t>Henry Ford (1864-1947) revolutionized automobile industry</a:t>
            </a:r>
          </a:p>
          <a:p>
            <a:pPr lvl="1"/>
            <a:r>
              <a:rPr lang="en-US" altLang="en-US" dirty="0"/>
              <a:t>Utilized highly efficient assembly line production process in the 1920s</a:t>
            </a:r>
          </a:p>
        </p:txBody>
      </p:sp>
    </p:spTree>
    <p:extLst>
      <p:ext uri="{BB962C8B-B14F-4D97-AF65-F5344CB8AC3E}">
        <p14:creationId xmlns:p14="http://schemas.microsoft.com/office/powerpoint/2010/main" val="29845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1789</Words>
  <Application>Microsoft Office PowerPoint</Application>
  <PresentationFormat>Widescreen</PresentationFormat>
  <Paragraphs>214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游ゴシック</vt:lpstr>
      <vt:lpstr>Arial</vt:lpstr>
      <vt:lpstr>Calibri</vt:lpstr>
      <vt:lpstr>Calibri Light</vt:lpstr>
      <vt:lpstr>Office Theme</vt:lpstr>
      <vt:lpstr>Post-War USA and the Roaring Twenties</vt:lpstr>
      <vt:lpstr>United States after the Great War</vt:lpstr>
      <vt:lpstr>United States after the Great War</vt:lpstr>
      <vt:lpstr>United States after the Great War</vt:lpstr>
      <vt:lpstr>Post-War Growth and Prosperity</vt:lpstr>
      <vt:lpstr>Post-War Economic Prosperity</vt:lpstr>
      <vt:lpstr>Post-War Economic Prosperity</vt:lpstr>
      <vt:lpstr>Post-War Economic Prosperity</vt:lpstr>
      <vt:lpstr>Post-War Economic Prosperity</vt:lpstr>
      <vt:lpstr>Post-War Economic Prosperity</vt:lpstr>
      <vt:lpstr>Post-War Economic Prosperity</vt:lpstr>
      <vt:lpstr>Post-War Economic Prosperity</vt:lpstr>
      <vt:lpstr>Post-War Economic Prosperity</vt:lpstr>
      <vt:lpstr>Post-War Economic Prosperity</vt:lpstr>
      <vt:lpstr>Post-War Economic Prosperity</vt:lpstr>
      <vt:lpstr>Post-War Economic Prosperity</vt:lpstr>
      <vt:lpstr>Post-War Economic Prosperity</vt:lpstr>
      <vt:lpstr>Changing and Challenging American Values</vt:lpstr>
      <vt:lpstr>New Female Identity</vt:lpstr>
      <vt:lpstr>Changing and Challenging American Values</vt:lpstr>
      <vt:lpstr>Changing and Challenging American Values</vt:lpstr>
      <vt:lpstr>Changing and Challenging American Values</vt:lpstr>
      <vt:lpstr>Prohibition and Temperance</vt:lpstr>
      <vt:lpstr>Prohibition</vt:lpstr>
      <vt:lpstr>Post-War Economic Prosperity?</vt:lpstr>
      <vt:lpstr>Post-War Economic Prosperity?</vt:lpstr>
      <vt:lpstr>American Presidents of the 1920s</vt:lpstr>
      <vt:lpstr>American Presidents of the 1920s</vt:lpstr>
      <vt:lpstr>American Presidents of the 1920s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Post-War USA and the Roaring Twenties</dc:title>
  <dc:creator>David Ybarra</dc:creator>
  <cp:lastModifiedBy>David Ybarra</cp:lastModifiedBy>
  <cp:revision>52</cp:revision>
  <dcterms:created xsi:type="dcterms:W3CDTF">2017-10-24T23:41:32Z</dcterms:created>
  <dcterms:modified xsi:type="dcterms:W3CDTF">2017-10-25T04:49:52Z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