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33"/>
  </p:notesMasterIdLst>
  <p:handoutMasterIdLst>
    <p:handoutMasterId r:id="rId34"/>
  </p:handoutMasterIdLst>
  <p:sldIdLst>
    <p:sldId id="256" r:id="rId2"/>
    <p:sldId id="258" r:id="rId3"/>
    <p:sldId id="261" r:id="rId4"/>
    <p:sldId id="262" r:id="rId5"/>
    <p:sldId id="295" r:id="rId6"/>
    <p:sldId id="310" r:id="rId7"/>
    <p:sldId id="264" r:id="rId8"/>
    <p:sldId id="296" r:id="rId9"/>
    <p:sldId id="266" r:id="rId10"/>
    <p:sldId id="267" r:id="rId11"/>
    <p:sldId id="268" r:id="rId12"/>
    <p:sldId id="297" r:id="rId13"/>
    <p:sldId id="298" r:id="rId14"/>
    <p:sldId id="299" r:id="rId15"/>
    <p:sldId id="300" r:id="rId16"/>
    <p:sldId id="302" r:id="rId17"/>
    <p:sldId id="303" r:id="rId18"/>
    <p:sldId id="269" r:id="rId19"/>
    <p:sldId id="304" r:id="rId20"/>
    <p:sldId id="305" r:id="rId21"/>
    <p:sldId id="306" r:id="rId22"/>
    <p:sldId id="307" r:id="rId23"/>
    <p:sldId id="308" r:id="rId24"/>
    <p:sldId id="309" r:id="rId25"/>
    <p:sldId id="311" r:id="rId26"/>
    <p:sldId id="312" r:id="rId27"/>
    <p:sldId id="292" r:id="rId28"/>
    <p:sldId id="313" r:id="rId29"/>
    <p:sldId id="314" r:id="rId30"/>
    <p:sldId id="315" r:id="rId31"/>
    <p:sldId id="316"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595B"/>
    <a:srgbClr val="009999"/>
    <a:srgbClr val="007D7A"/>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0" autoAdjust="0"/>
    <p:restoredTop sz="94660"/>
  </p:normalViewPr>
  <p:slideViewPr>
    <p:cSldViewPr>
      <p:cViewPr varScale="1">
        <p:scale>
          <a:sx n="100" d="100"/>
          <a:sy n="100" d="100"/>
        </p:scale>
        <p:origin x="300" y="84"/>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ABBF15B-0A4A-4C2E-88CF-D0B1F36501B9}" type="datetimeFigureOut">
              <a:rPr lang="en-US"/>
              <a:pPr>
                <a:defRPr/>
              </a:pPr>
              <a:t>3/10/2019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9619260A-8D89-461E-8ACD-09A46DC18338}" type="slidenum">
              <a:rPr lang="en-US" altLang="en-US"/>
              <a:pPr/>
              <a:t>‹#›</a:t>
            </a:fld>
            <a:endParaRPr lang="en-US" altLang="en-US"/>
          </a:p>
        </p:txBody>
      </p:sp>
    </p:spTree>
    <p:extLst>
      <p:ext uri="{BB962C8B-B14F-4D97-AF65-F5344CB8AC3E}">
        <p14:creationId xmlns:p14="http://schemas.microsoft.com/office/powerpoint/2010/main" val="708454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4432AD6-8FAE-4885-B28C-C2C877A55888}" type="datetimeFigureOut">
              <a:rPr lang="en-US"/>
              <a:pPr>
                <a:defRPr/>
              </a:pPr>
              <a:t>3/10/2019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4D592593-C3CD-490C-945C-7667AE918001}" type="slidenum">
              <a:rPr lang="en-US" altLang="en-US"/>
              <a:pPr/>
              <a:t>‹#›</a:t>
            </a:fld>
            <a:endParaRPr lang="en-US" altLang="en-US"/>
          </a:p>
        </p:txBody>
      </p:sp>
    </p:spTree>
    <p:extLst>
      <p:ext uri="{BB962C8B-B14F-4D97-AF65-F5344CB8AC3E}">
        <p14:creationId xmlns:p14="http://schemas.microsoft.com/office/powerpoint/2010/main" val="494229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8" descr="HillPPT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533400" y="6627813"/>
            <a:ext cx="8077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dirty="0" smtClean="0">
                <a:solidFill>
                  <a:srgbClr val="262626"/>
                </a:solidFill>
              </a:rPr>
              <a:t>©2017 Cengage Learning. All Rights Reserved. May not be scanned, copied or duplicated, or posted to a publicly accessible website, in whole or in part.</a:t>
            </a:r>
          </a:p>
        </p:txBody>
      </p:sp>
      <p:sp>
        <p:nvSpPr>
          <p:cNvPr id="3" name="Subtitle 2"/>
          <p:cNvSpPr>
            <a:spLocks noGrp="1"/>
          </p:cNvSpPr>
          <p:nvPr>
            <p:ph type="subTitle" idx="1"/>
          </p:nvPr>
        </p:nvSpPr>
        <p:spPr>
          <a:xfrm>
            <a:off x="0" y="5181600"/>
            <a:ext cx="9144000" cy="1447800"/>
          </a:xfrm>
          <a:solidFill>
            <a:srgbClr val="FFFFFF">
              <a:alpha val="74902"/>
            </a:srgbClr>
          </a:solidFill>
          <a:effectLst>
            <a:glow rad="139700">
              <a:schemeClr val="accent4">
                <a:satMod val="175000"/>
                <a:alpha val="40000"/>
              </a:schemeClr>
            </a:glow>
          </a:effectLst>
        </p:spPr>
        <p:txBody>
          <a:bodyPr>
            <a:noAutofit/>
          </a:bodyPr>
          <a:lstStyle>
            <a:lvl1pPr marL="0" indent="0" algn="ctr">
              <a:buNone/>
              <a:defRPr sz="2200" b="1" cap="all" spc="120" baseline="0">
                <a:solidFill>
                  <a:schemeClr val="tx2"/>
                </a:solidFill>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0445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7D18832-0330-4940-AFD3-55DD1417B29E}" type="slidenum">
              <a:rPr lang="en-US" altLang="en-US"/>
              <a:pPr/>
              <a:t>‹#›</a:t>
            </a:fld>
            <a:endParaRPr lang="en-US" altLang="en-US"/>
          </a:p>
        </p:txBody>
      </p:sp>
    </p:spTree>
    <p:extLst>
      <p:ext uri="{BB962C8B-B14F-4D97-AF65-F5344CB8AC3E}">
        <p14:creationId xmlns:p14="http://schemas.microsoft.com/office/powerpoint/2010/main" val="285544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7137EB4-EFFA-4F47-A7E4-2C42CC4AF92E}" type="slidenum">
              <a:rPr lang="en-US" altLang="en-US"/>
              <a:pPr/>
              <a:t>‹#›</a:t>
            </a:fld>
            <a:endParaRPr lang="en-US" altLang="en-US"/>
          </a:p>
        </p:txBody>
      </p:sp>
    </p:spTree>
    <p:extLst>
      <p:ext uri="{BB962C8B-B14F-4D97-AF65-F5344CB8AC3E}">
        <p14:creationId xmlns:p14="http://schemas.microsoft.com/office/powerpoint/2010/main" val="180763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7200" y="6553200"/>
            <a:ext cx="8001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dirty="0" smtClean="0">
                <a:solidFill>
                  <a:srgbClr val="262626"/>
                </a:solidFill>
              </a:rPr>
              <a:t>©2017 Cengage Learning. All Rights Reserved. May not be scanned, copied or duplicated, or posted to a publicly accessible website, in whole or in part.</a:t>
            </a:r>
          </a:p>
        </p:txBody>
      </p:sp>
      <p:sp>
        <p:nvSpPr>
          <p:cNvPr id="2" name="Title 1"/>
          <p:cNvSpPr>
            <a:spLocks noGrp="1"/>
          </p:cNvSpPr>
          <p:nvPr>
            <p:ph type="title"/>
          </p:nvPr>
        </p:nvSpPr>
        <p:spPr>
          <a:xfrm>
            <a:off x="457200" y="152717"/>
            <a:ext cx="8153400" cy="1128085"/>
          </a:xfrm>
        </p:spPr>
        <p:txBody>
          <a:bodyPr>
            <a:noAutofit/>
          </a:bodyPr>
          <a:lstStyle>
            <a:lvl1pPr>
              <a:defRPr sz="4000">
                <a:solidFill>
                  <a:srgbClr val="D1282E"/>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153400" cy="5029200"/>
          </a:xfrm>
        </p:spPr>
        <p:txBody>
          <a:bodyPr/>
          <a:lstStyle>
            <a:lvl1pPr marL="342900" indent="-342900">
              <a:spcBef>
                <a:spcPts val="0"/>
              </a:spcBef>
              <a:spcAft>
                <a:spcPts val="600"/>
              </a:spcAft>
              <a:buClr>
                <a:schemeClr val="tx2"/>
              </a:buClr>
              <a:buFont typeface="Wingdings" panose="05000000000000000000" pitchFamily="2" charset="2"/>
              <a:buChar char="§"/>
              <a:defRPr sz="3000" b="0">
                <a:latin typeface="Calibri" panose="020F0502020204030204" pitchFamily="34" charset="0"/>
                <a:cs typeface="Calibri" panose="020F0502020204030204" pitchFamily="34" charset="0"/>
              </a:defRPr>
            </a:lvl1pPr>
            <a:lvl2pPr marL="457200" indent="-274320">
              <a:spcBef>
                <a:spcPts val="0"/>
              </a:spcBef>
              <a:spcAft>
                <a:spcPts val="600"/>
              </a:spcAft>
              <a:buClr>
                <a:schemeClr val="tx2"/>
              </a:buClr>
              <a:buFont typeface="Wingdings" panose="05000000000000000000" pitchFamily="2" charset="2"/>
              <a:buChar char="§"/>
              <a:defRPr sz="2600">
                <a:latin typeface="Calibri" panose="020F0502020204030204" pitchFamily="34" charset="0"/>
                <a:cs typeface="Calibri" panose="020F0502020204030204" pitchFamily="34" charset="0"/>
              </a:defRPr>
            </a:lvl2pPr>
            <a:lvl3pPr marL="731520" indent="182880">
              <a:spcBef>
                <a:spcPts val="0"/>
              </a:spcBef>
              <a:spcAft>
                <a:spcPts val="600"/>
              </a:spcAft>
              <a:buClr>
                <a:schemeClr val="tx2"/>
              </a:buClr>
              <a:buFont typeface="Wingdings" panose="05000000000000000000" pitchFamily="2" charset="2"/>
              <a:buChar char="§"/>
              <a:defRPr sz="2200">
                <a:latin typeface="Calibri" panose="020F0502020204030204" pitchFamily="34" charset="0"/>
                <a:cs typeface="Calibri" panose="020F0502020204030204" pitchFamily="34" charset="0"/>
              </a:defRPr>
            </a:lvl3pPr>
            <a:lvl4pPr marL="1097280" indent="228600">
              <a:spcBef>
                <a:spcPts val="0"/>
              </a:spcBef>
              <a:spcAft>
                <a:spcPts val="600"/>
              </a:spcAft>
              <a:buClr>
                <a:schemeClr val="tx2"/>
              </a:buClr>
              <a:buFont typeface="Wingdings" panose="05000000000000000000" pitchFamily="2" charset="2"/>
              <a:buChar char="§"/>
              <a:defRPr sz="200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5"/>
          <p:cNvSpPr>
            <a:spLocks noGrp="1"/>
          </p:cNvSpPr>
          <p:nvPr>
            <p:ph type="sldNum" sz="quarter" idx="10"/>
          </p:nvPr>
        </p:nvSpPr>
        <p:spPr>
          <a:xfrm>
            <a:off x="8458200" y="6440488"/>
            <a:ext cx="457200" cy="341312"/>
          </a:xfrm>
        </p:spPr>
        <p:txBody>
          <a:bodyPr/>
          <a:lstStyle>
            <a:lvl1pPr>
              <a:defRPr sz="1200">
                <a:latin typeface="Times New Roman" pitchFamily="18" charset="0"/>
                <a:cs typeface="Times New Roman" pitchFamily="18" charset="0"/>
              </a:defRPr>
            </a:lvl1pPr>
          </a:lstStyle>
          <a:p>
            <a:fld id="{9B082926-9E98-4D16-A5E5-027435EE0C5E}" type="slidenum">
              <a:rPr lang="en-US" altLang="en-US"/>
              <a:pPr/>
              <a:t>‹#›</a:t>
            </a:fld>
            <a:endParaRPr lang="en-US" altLang="en-US"/>
          </a:p>
        </p:txBody>
      </p:sp>
    </p:spTree>
    <p:extLst>
      <p:ext uri="{BB962C8B-B14F-4D97-AF65-F5344CB8AC3E}">
        <p14:creationId xmlns:p14="http://schemas.microsoft.com/office/powerpoint/2010/main" val="308601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600A64-9F01-4607-AA5F-2DC5EFD5CB68}" type="slidenum">
              <a:rPr lang="en-US" altLang="en-US"/>
              <a:pPr/>
              <a:t>‹#›</a:t>
            </a:fld>
            <a:endParaRPr lang="en-US" altLang="en-US"/>
          </a:p>
        </p:txBody>
      </p:sp>
    </p:spTree>
    <p:extLst>
      <p:ext uri="{BB962C8B-B14F-4D97-AF65-F5344CB8AC3E}">
        <p14:creationId xmlns:p14="http://schemas.microsoft.com/office/powerpoint/2010/main" val="41917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D8E770D-3C70-43FF-B728-23181FE7D9B1}" type="slidenum">
              <a:rPr lang="en-US" altLang="en-US"/>
              <a:pPr/>
              <a:t>‹#›</a:t>
            </a:fld>
            <a:endParaRPr lang="en-US" altLang="en-US"/>
          </a:p>
        </p:txBody>
      </p:sp>
    </p:spTree>
    <p:extLst>
      <p:ext uri="{BB962C8B-B14F-4D97-AF65-F5344CB8AC3E}">
        <p14:creationId xmlns:p14="http://schemas.microsoft.com/office/powerpoint/2010/main" val="315499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0B2D2A6-BF9D-4829-B0CC-FD77D59A0D73}" type="slidenum">
              <a:rPr lang="en-US" altLang="en-US"/>
              <a:pPr/>
              <a:t>‹#›</a:t>
            </a:fld>
            <a:endParaRPr lang="en-US" altLang="en-US"/>
          </a:p>
        </p:txBody>
      </p:sp>
    </p:spTree>
    <p:extLst>
      <p:ext uri="{BB962C8B-B14F-4D97-AF65-F5344CB8AC3E}">
        <p14:creationId xmlns:p14="http://schemas.microsoft.com/office/powerpoint/2010/main" val="272980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37FD27F-C7A3-450B-8DB2-1779A6402ECB}" type="slidenum">
              <a:rPr lang="en-US" altLang="en-US"/>
              <a:pPr/>
              <a:t>‹#›</a:t>
            </a:fld>
            <a:endParaRPr lang="en-US" altLang="en-US"/>
          </a:p>
        </p:txBody>
      </p:sp>
    </p:spTree>
    <p:extLst>
      <p:ext uri="{BB962C8B-B14F-4D97-AF65-F5344CB8AC3E}">
        <p14:creationId xmlns:p14="http://schemas.microsoft.com/office/powerpoint/2010/main" val="203058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53FD0D-C07A-4BB7-BFED-96C54BDAC935}" type="slidenum">
              <a:rPr lang="en-US" altLang="en-US"/>
              <a:pPr/>
              <a:t>‹#›</a:t>
            </a:fld>
            <a:endParaRPr lang="en-US" altLang="en-US"/>
          </a:p>
        </p:txBody>
      </p:sp>
    </p:spTree>
    <p:extLst>
      <p:ext uri="{BB962C8B-B14F-4D97-AF65-F5344CB8AC3E}">
        <p14:creationId xmlns:p14="http://schemas.microsoft.com/office/powerpoint/2010/main" val="192365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BB25F2-450D-4E4F-97BC-6F1CEBD03CAD}" type="slidenum">
              <a:rPr lang="en-US" altLang="en-US"/>
              <a:pPr/>
              <a:t>‹#›</a:t>
            </a:fld>
            <a:endParaRPr lang="en-US" altLang="en-US"/>
          </a:p>
        </p:txBody>
      </p:sp>
    </p:spTree>
    <p:extLst>
      <p:ext uri="{BB962C8B-B14F-4D97-AF65-F5344CB8AC3E}">
        <p14:creationId xmlns:p14="http://schemas.microsoft.com/office/powerpoint/2010/main" val="2861129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fld id="{1F9775BC-7C9B-42AD-9B5D-B30407322D2C}" type="slidenum">
              <a:rPr lang="en-US" altLang="en-US"/>
              <a:pPr/>
              <a:t>‹#›</a:t>
            </a:fld>
            <a:endParaRPr lang="en-US" altLang="en-US"/>
          </a:p>
        </p:txBody>
      </p:sp>
    </p:spTree>
    <p:extLst>
      <p:ext uri="{BB962C8B-B14F-4D97-AF65-F5344CB8AC3E}">
        <p14:creationId xmlns:p14="http://schemas.microsoft.com/office/powerpoint/2010/main" val="348328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eaLnBrk="1" hangingPunct="1">
              <a:defRPr sz="10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eaLnBrk="1" hangingPunct="1">
              <a:defRPr sz="10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7467600" y="6324600"/>
            <a:ext cx="1316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tx2"/>
                </a:solidFill>
              </a:defRPr>
            </a:lvl1pPr>
          </a:lstStyle>
          <a:p>
            <a:fld id="{F04B153C-AD34-4688-B1F1-05ECDE02409E}" type="slidenum">
              <a:rPr lang="en-US" altLang="en-US"/>
              <a:pPr/>
              <a:t>‹#›</a:t>
            </a:fld>
            <a:endParaRPr lang="en-US" altLang="en-US"/>
          </a:p>
        </p:txBody>
      </p:sp>
      <p:sp>
        <p:nvSpPr>
          <p:cNvPr id="7" name="Rectangle 6"/>
          <p:cNvSpPr/>
          <p:nvPr/>
        </p:nvSpPr>
        <p:spPr>
          <a:xfrm>
            <a:off x="9001125" y="0"/>
            <a:ext cx="1428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9001125" y="1371600"/>
            <a:ext cx="142875" cy="548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2" r:id="rId3"/>
    <p:sldLayoutId id="2147483743" r:id="rId4"/>
    <p:sldLayoutId id="2147483744" r:id="rId5"/>
    <p:sldLayoutId id="2147483745" r:id="rId6"/>
    <p:sldLayoutId id="2147483746" r:id="rId7"/>
    <p:sldLayoutId id="2147483747" r:id="rId8"/>
    <p:sldLayoutId id="2147483752" r:id="rId9"/>
    <p:sldLayoutId id="2147483748" r:id="rId10"/>
    <p:sldLayoutId id="214748374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cap="all" spc="-6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600">
          <a:solidFill>
            <a:schemeClr val="tx2"/>
          </a:solidFill>
          <a:latin typeface="Calibri" panose="020F0502020204030204" pitchFamily="34" charset="0"/>
        </a:defRPr>
      </a:lvl2pPr>
      <a:lvl3pPr algn="l" rtl="0" eaLnBrk="0" fontAlgn="base" hangingPunct="0">
        <a:spcBef>
          <a:spcPct val="0"/>
        </a:spcBef>
        <a:spcAft>
          <a:spcPct val="0"/>
        </a:spcAft>
        <a:defRPr sz="3600">
          <a:solidFill>
            <a:schemeClr val="tx2"/>
          </a:solidFill>
          <a:latin typeface="Calibri" panose="020F0502020204030204" pitchFamily="34" charset="0"/>
        </a:defRPr>
      </a:lvl3pPr>
      <a:lvl4pPr algn="l" rtl="0" eaLnBrk="0" fontAlgn="base" hangingPunct="0">
        <a:spcBef>
          <a:spcPct val="0"/>
        </a:spcBef>
        <a:spcAft>
          <a:spcPct val="0"/>
        </a:spcAft>
        <a:defRPr sz="3600">
          <a:solidFill>
            <a:schemeClr val="tx2"/>
          </a:solidFill>
          <a:latin typeface="Calibri" panose="020F0502020204030204" pitchFamily="34" charset="0"/>
        </a:defRPr>
      </a:lvl4pPr>
      <a:lvl5pPr algn="l" rtl="0" eaLnBrk="0" fontAlgn="base" hangingPunct="0">
        <a:spcBef>
          <a:spcPct val="0"/>
        </a:spcBef>
        <a:spcAft>
          <a:spcPct val="0"/>
        </a:spcAft>
        <a:defRPr sz="3600">
          <a:solidFill>
            <a:schemeClr val="tx2"/>
          </a:solidFill>
          <a:latin typeface="Calibri" panose="020F0502020204030204" pitchFamily="34" charset="0"/>
        </a:defRPr>
      </a:lvl5pPr>
      <a:lvl6pPr marL="457200" algn="l" rtl="0" fontAlgn="base">
        <a:spcBef>
          <a:spcPct val="0"/>
        </a:spcBef>
        <a:spcAft>
          <a:spcPct val="0"/>
        </a:spcAft>
        <a:defRPr sz="3600">
          <a:solidFill>
            <a:schemeClr val="tx2"/>
          </a:solidFill>
          <a:latin typeface="Calibri" panose="020F0502020204030204" pitchFamily="34" charset="0"/>
        </a:defRPr>
      </a:lvl6pPr>
      <a:lvl7pPr marL="914400" algn="l" rtl="0" fontAlgn="base">
        <a:spcBef>
          <a:spcPct val="0"/>
        </a:spcBef>
        <a:spcAft>
          <a:spcPct val="0"/>
        </a:spcAft>
        <a:defRPr sz="3600">
          <a:solidFill>
            <a:schemeClr val="tx2"/>
          </a:solidFill>
          <a:latin typeface="Calibri" panose="020F0502020204030204" pitchFamily="34" charset="0"/>
        </a:defRPr>
      </a:lvl7pPr>
      <a:lvl8pPr marL="1371600" algn="l" rtl="0" fontAlgn="base">
        <a:spcBef>
          <a:spcPct val="0"/>
        </a:spcBef>
        <a:spcAft>
          <a:spcPct val="0"/>
        </a:spcAft>
        <a:defRPr sz="3600">
          <a:solidFill>
            <a:schemeClr val="tx2"/>
          </a:solidFill>
          <a:latin typeface="Calibri" panose="020F0502020204030204" pitchFamily="34" charset="0"/>
        </a:defRPr>
      </a:lvl8pPr>
      <a:lvl9pPr marL="1828800" algn="l" rtl="0" fontAlgn="base">
        <a:spcBef>
          <a:spcPct val="0"/>
        </a:spcBef>
        <a:spcAft>
          <a:spcPct val="0"/>
        </a:spcAft>
        <a:defRPr sz="3600">
          <a:solidFill>
            <a:schemeClr val="tx2"/>
          </a:solidFill>
          <a:latin typeface="Calibri" panose="020F0502020204030204" pitchFamily="34"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562600"/>
            <a:ext cx="9144000" cy="1066800"/>
          </a:xfrm>
          <a:extLst/>
        </p:spPr>
        <p:txBody>
          <a:bodyPr rtlCol="0"/>
          <a:lstStyle/>
          <a:p>
            <a:pPr eaLnBrk="1" fontAlgn="auto" hangingPunct="1">
              <a:buFont typeface="Arial" panose="020B0604020202020204" pitchFamily="34" charset="0"/>
              <a:buNone/>
              <a:defRPr/>
            </a:pPr>
            <a:r>
              <a:rPr lang="en-US" sz="2000" dirty="0" smtClean="0"/>
              <a:t>Chapter 12</a:t>
            </a:r>
          </a:p>
          <a:p>
            <a:pPr eaLnBrk="1" fontAlgn="auto" hangingPunct="1">
              <a:buFont typeface="Arial" panose="020B0604020202020204" pitchFamily="34" charset="0"/>
              <a:buNone/>
              <a:defRPr/>
            </a:pPr>
            <a:r>
              <a:rPr lang="en-US" sz="2000" dirty="0" smtClean="0"/>
              <a:t>Implementing strategy through organization </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Tall </a:t>
            </a:r>
            <a:r>
              <a:rPr lang="en-US" dirty="0" smtClean="0"/>
              <a:t>Organizations</a:t>
            </a:r>
            <a:endParaRPr lang="en-US" dirty="0"/>
          </a:p>
        </p:txBody>
      </p:sp>
      <p:sp>
        <p:nvSpPr>
          <p:cNvPr id="1638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3DE0FAAC-F9AF-499B-8B39-F9382B0110CE}" type="slidenum">
              <a:rPr lang="en-US" altLang="en-US" sz="1200">
                <a:solidFill>
                  <a:srgbClr val="C00000"/>
                </a:solidFill>
                <a:latin typeface="Times New Roman" pitchFamily="18" charset="0"/>
              </a:rPr>
              <a:pPr>
                <a:spcBef>
                  <a:spcPct val="0"/>
                </a:spcBef>
                <a:spcAft>
                  <a:spcPct val="0"/>
                </a:spcAft>
                <a:buFontTx/>
                <a:buNone/>
              </a:pPr>
              <a:t>10</a:t>
            </a:fld>
            <a:endParaRPr lang="en-US" altLang="en-US" sz="1200">
              <a:solidFill>
                <a:srgbClr val="C00000"/>
              </a:solidFill>
              <a:latin typeface="Times New Roman" pitchFamily="18" charset="0"/>
            </a:endParaRPr>
          </a:p>
        </p:txBody>
      </p:sp>
      <p:grpSp>
        <p:nvGrpSpPr>
          <p:cNvPr id="10" name="Group 9"/>
          <p:cNvGrpSpPr>
            <a:grpSpLocks/>
          </p:cNvGrpSpPr>
          <p:nvPr/>
        </p:nvGrpSpPr>
        <p:grpSpPr bwMode="auto">
          <a:xfrm>
            <a:off x="457200" y="1384300"/>
            <a:ext cx="8153400" cy="2657475"/>
            <a:chOff x="457200" y="1383569"/>
            <a:chExt cx="8153400" cy="2657880"/>
          </a:xfrm>
        </p:grpSpPr>
        <p:sp>
          <p:nvSpPr>
            <p:cNvPr id="6" name="Freeform 5"/>
            <p:cNvSpPr/>
            <p:nvPr/>
          </p:nvSpPr>
          <p:spPr>
            <a:xfrm>
              <a:off x="457200" y="1723346"/>
              <a:ext cx="8153400" cy="2318103"/>
            </a:xfrm>
            <a:custGeom>
              <a:avLst/>
              <a:gdLst>
                <a:gd name="connsiteX0" fmla="*/ 0 w 8153400"/>
                <a:gd name="connsiteY0" fmla="*/ 0 h 2318400"/>
                <a:gd name="connsiteX1" fmla="*/ 8153400 w 8153400"/>
                <a:gd name="connsiteY1" fmla="*/ 0 h 2318400"/>
                <a:gd name="connsiteX2" fmla="*/ 8153400 w 8153400"/>
                <a:gd name="connsiteY2" fmla="*/ 2318400 h 2318400"/>
                <a:gd name="connsiteX3" fmla="*/ 0 w 8153400"/>
                <a:gd name="connsiteY3" fmla="*/ 2318400 h 2318400"/>
                <a:gd name="connsiteX4" fmla="*/ 0 w 8153400"/>
                <a:gd name="connsiteY4" fmla="*/ 0 h 23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3400" h="2318400">
                  <a:moveTo>
                    <a:pt x="0" y="0"/>
                  </a:moveTo>
                  <a:lnTo>
                    <a:pt x="8153400" y="0"/>
                  </a:lnTo>
                  <a:lnTo>
                    <a:pt x="8153400" y="2318400"/>
                  </a:lnTo>
                  <a:lnTo>
                    <a:pt x="0" y="2318400"/>
                  </a:lnTo>
                  <a:lnTo>
                    <a:pt x="0" y="0"/>
                  </a:lnTo>
                  <a:close/>
                </a:path>
              </a:pathLst>
            </a:custGeom>
            <a:ln>
              <a:solidFill>
                <a:schemeClr val="accent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32794" tIns="479044" rIns="632794" bIns="163576" spcCol="1270"/>
            <a:lstStyle/>
            <a:p>
              <a:pPr marL="228600" lvl="1" indent="-228600" defTabSz="1022350" eaLnBrk="1" fontAlgn="auto" hangingPunct="1">
                <a:lnSpc>
                  <a:spcPct val="90000"/>
                </a:lnSpc>
                <a:spcAft>
                  <a:spcPct val="15000"/>
                </a:spcAft>
                <a:buFontTx/>
                <a:buChar char="••"/>
                <a:defRPr/>
              </a:pPr>
              <a:r>
                <a:rPr lang="en-US" sz="2300" dirty="0"/>
                <a:t>Communication problems</a:t>
              </a:r>
            </a:p>
            <a:p>
              <a:pPr marL="457200" lvl="2" indent="-228600" defTabSz="1022350" eaLnBrk="1" fontAlgn="auto" hangingPunct="1">
                <a:lnSpc>
                  <a:spcPct val="90000"/>
                </a:lnSpc>
                <a:spcAft>
                  <a:spcPct val="15000"/>
                </a:spcAft>
                <a:buFontTx/>
                <a:buChar char="••"/>
                <a:defRPr/>
              </a:pPr>
              <a:r>
                <a:rPr lang="en-US" sz="2300" dirty="0"/>
                <a:t>Long time taken in </a:t>
              </a:r>
              <a:r>
                <a:rPr lang="en-US" sz="2300" dirty="0" smtClean="0"/>
                <a:t>decision-making </a:t>
              </a:r>
              <a:r>
                <a:rPr lang="en-US" sz="2300" dirty="0"/>
                <a:t>and adherence </a:t>
              </a:r>
            </a:p>
            <a:p>
              <a:pPr marL="457200" lvl="2" indent="-228600" defTabSz="1022350" eaLnBrk="1" fontAlgn="auto" hangingPunct="1">
                <a:lnSpc>
                  <a:spcPct val="90000"/>
                </a:lnSpc>
                <a:spcAft>
                  <a:spcPct val="15000"/>
                </a:spcAft>
                <a:buFontTx/>
                <a:buChar char="••"/>
                <a:defRPr/>
              </a:pPr>
              <a:r>
                <a:rPr lang="en-US" sz="2300" dirty="0"/>
                <a:t>Distortion of commands and orders</a:t>
              </a:r>
            </a:p>
            <a:p>
              <a:pPr marL="228600" lvl="1" indent="-228600" defTabSz="1022350" eaLnBrk="1" fontAlgn="auto" hangingPunct="1">
                <a:lnSpc>
                  <a:spcPct val="90000"/>
                </a:lnSpc>
                <a:spcAft>
                  <a:spcPct val="15000"/>
                </a:spcAft>
                <a:buFontTx/>
                <a:buChar char="••"/>
                <a:defRPr/>
              </a:pPr>
              <a:r>
                <a:rPr lang="en-US" sz="2300" dirty="0"/>
                <a:t>Increases expenses</a:t>
              </a:r>
            </a:p>
          </p:txBody>
        </p:sp>
        <p:sp>
          <p:nvSpPr>
            <p:cNvPr id="7" name="Freeform 6"/>
            <p:cNvSpPr/>
            <p:nvPr/>
          </p:nvSpPr>
          <p:spPr>
            <a:xfrm>
              <a:off x="865188" y="1383569"/>
              <a:ext cx="5707062" cy="679554"/>
            </a:xfrm>
            <a:custGeom>
              <a:avLst/>
              <a:gdLst>
                <a:gd name="connsiteX0" fmla="*/ 0 w 5707380"/>
                <a:gd name="connsiteY0" fmla="*/ 113162 h 678960"/>
                <a:gd name="connsiteX1" fmla="*/ 113162 w 5707380"/>
                <a:gd name="connsiteY1" fmla="*/ 0 h 678960"/>
                <a:gd name="connsiteX2" fmla="*/ 5594218 w 5707380"/>
                <a:gd name="connsiteY2" fmla="*/ 0 h 678960"/>
                <a:gd name="connsiteX3" fmla="*/ 5707380 w 5707380"/>
                <a:gd name="connsiteY3" fmla="*/ 113162 h 678960"/>
                <a:gd name="connsiteX4" fmla="*/ 5707380 w 5707380"/>
                <a:gd name="connsiteY4" fmla="*/ 565798 h 678960"/>
                <a:gd name="connsiteX5" fmla="*/ 5594218 w 5707380"/>
                <a:gd name="connsiteY5" fmla="*/ 678960 h 678960"/>
                <a:gd name="connsiteX6" fmla="*/ 113162 w 5707380"/>
                <a:gd name="connsiteY6" fmla="*/ 678960 h 678960"/>
                <a:gd name="connsiteX7" fmla="*/ 0 w 5707380"/>
                <a:gd name="connsiteY7" fmla="*/ 565798 h 678960"/>
                <a:gd name="connsiteX8" fmla="*/ 0 w 570738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678960">
                  <a:moveTo>
                    <a:pt x="0" y="113162"/>
                  </a:moveTo>
                  <a:cubicBezTo>
                    <a:pt x="0" y="50664"/>
                    <a:pt x="50664" y="0"/>
                    <a:pt x="113162" y="0"/>
                  </a:cubicBezTo>
                  <a:lnTo>
                    <a:pt x="5594218" y="0"/>
                  </a:lnTo>
                  <a:cubicBezTo>
                    <a:pt x="5656716" y="0"/>
                    <a:pt x="5707380" y="50664"/>
                    <a:pt x="5707380" y="113162"/>
                  </a:cubicBezTo>
                  <a:lnTo>
                    <a:pt x="5707380" y="565798"/>
                  </a:lnTo>
                  <a:cubicBezTo>
                    <a:pt x="5707380" y="628296"/>
                    <a:pt x="5656716" y="678960"/>
                    <a:pt x="5594218" y="678960"/>
                  </a:cubicBezTo>
                  <a:lnTo>
                    <a:pt x="113162" y="678960"/>
                  </a:lnTo>
                  <a:cubicBezTo>
                    <a:pt x="50664" y="678960"/>
                    <a:pt x="0" y="628296"/>
                    <a:pt x="0" y="565798"/>
                  </a:cubicBezTo>
                  <a:lnTo>
                    <a:pt x="0" y="113162"/>
                  </a:lnTo>
                  <a:close/>
                </a:path>
              </a:pathLst>
            </a:custGeom>
            <a:solidFill>
              <a:schemeClr val="accent4"/>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8869" tIns="33144" rIns="248869" bIns="33144" spcCol="1270" anchor="ctr"/>
            <a:lstStyle/>
            <a:p>
              <a:pPr defTabSz="1022350" eaLnBrk="1" fontAlgn="auto" hangingPunct="1">
                <a:lnSpc>
                  <a:spcPct val="90000"/>
                </a:lnSpc>
                <a:spcAft>
                  <a:spcPct val="35000"/>
                </a:spcAft>
                <a:defRPr/>
              </a:pPr>
              <a:r>
                <a:rPr lang="en-US" sz="2300" dirty="0"/>
                <a:t>Limitations</a:t>
              </a:r>
            </a:p>
          </p:txBody>
        </p:sp>
      </p:grpSp>
      <p:grpSp>
        <p:nvGrpSpPr>
          <p:cNvPr id="11" name="Group 10"/>
          <p:cNvGrpSpPr>
            <a:grpSpLocks/>
          </p:cNvGrpSpPr>
          <p:nvPr/>
        </p:nvGrpSpPr>
        <p:grpSpPr bwMode="auto">
          <a:xfrm>
            <a:off x="457200" y="4165600"/>
            <a:ext cx="8153400" cy="2222500"/>
            <a:chOff x="457200" y="4165650"/>
            <a:chExt cx="8153400" cy="2223179"/>
          </a:xfrm>
        </p:grpSpPr>
        <p:sp>
          <p:nvSpPr>
            <p:cNvPr id="8" name="Freeform 7"/>
            <p:cNvSpPr/>
            <p:nvPr/>
          </p:nvSpPr>
          <p:spPr>
            <a:xfrm>
              <a:off x="457200" y="4505479"/>
              <a:ext cx="8153400" cy="1883350"/>
            </a:xfrm>
            <a:custGeom>
              <a:avLst/>
              <a:gdLst>
                <a:gd name="connsiteX0" fmla="*/ 0 w 8153400"/>
                <a:gd name="connsiteY0" fmla="*/ 0 h 1883700"/>
                <a:gd name="connsiteX1" fmla="*/ 8153400 w 8153400"/>
                <a:gd name="connsiteY1" fmla="*/ 0 h 1883700"/>
                <a:gd name="connsiteX2" fmla="*/ 8153400 w 8153400"/>
                <a:gd name="connsiteY2" fmla="*/ 1883700 h 1883700"/>
                <a:gd name="connsiteX3" fmla="*/ 0 w 8153400"/>
                <a:gd name="connsiteY3" fmla="*/ 1883700 h 1883700"/>
                <a:gd name="connsiteX4" fmla="*/ 0 w 8153400"/>
                <a:gd name="connsiteY4" fmla="*/ 0 h 188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3400" h="1883700">
                  <a:moveTo>
                    <a:pt x="0" y="0"/>
                  </a:moveTo>
                  <a:lnTo>
                    <a:pt x="8153400" y="0"/>
                  </a:lnTo>
                  <a:lnTo>
                    <a:pt x="8153400" y="1883700"/>
                  </a:lnTo>
                  <a:lnTo>
                    <a:pt x="0" y="1883700"/>
                  </a:lnTo>
                  <a:lnTo>
                    <a:pt x="0" y="0"/>
                  </a:lnTo>
                  <a:close/>
                </a:path>
              </a:pathLst>
            </a:custGeom>
            <a:ln>
              <a:solidFill>
                <a:schemeClr val="accent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32794" tIns="479044" rIns="632794" bIns="163576" spcCol="1270"/>
            <a:lstStyle/>
            <a:p>
              <a:pPr marL="57150" indent="-228600" defTabSz="1022350" eaLnBrk="1" fontAlgn="auto" hangingPunct="1">
                <a:lnSpc>
                  <a:spcPct val="90000"/>
                </a:lnSpc>
                <a:spcAft>
                  <a:spcPct val="15000"/>
                </a:spcAft>
                <a:buFontTx/>
                <a:buChar char="••"/>
                <a:defRPr/>
              </a:pPr>
              <a:r>
                <a:rPr lang="en-US" sz="2300" b="1" dirty="0"/>
                <a:t>Delayering</a:t>
              </a:r>
              <a:r>
                <a:rPr lang="en-US" sz="2300" dirty="0"/>
                <a:t>: The process of reducing the number of levels in a management </a:t>
              </a:r>
              <a:r>
                <a:rPr lang="en-US" sz="2300" dirty="0" smtClean="0"/>
                <a:t>hierarchy</a:t>
              </a:r>
              <a:endParaRPr lang="en-US" sz="2300" dirty="0"/>
            </a:p>
          </p:txBody>
        </p:sp>
        <p:sp>
          <p:nvSpPr>
            <p:cNvPr id="9" name="Freeform 8"/>
            <p:cNvSpPr/>
            <p:nvPr/>
          </p:nvSpPr>
          <p:spPr>
            <a:xfrm>
              <a:off x="865188" y="4165650"/>
              <a:ext cx="5707062" cy="679658"/>
            </a:xfrm>
            <a:custGeom>
              <a:avLst/>
              <a:gdLst>
                <a:gd name="connsiteX0" fmla="*/ 0 w 5707380"/>
                <a:gd name="connsiteY0" fmla="*/ 113162 h 678960"/>
                <a:gd name="connsiteX1" fmla="*/ 113162 w 5707380"/>
                <a:gd name="connsiteY1" fmla="*/ 0 h 678960"/>
                <a:gd name="connsiteX2" fmla="*/ 5594218 w 5707380"/>
                <a:gd name="connsiteY2" fmla="*/ 0 h 678960"/>
                <a:gd name="connsiteX3" fmla="*/ 5707380 w 5707380"/>
                <a:gd name="connsiteY3" fmla="*/ 113162 h 678960"/>
                <a:gd name="connsiteX4" fmla="*/ 5707380 w 5707380"/>
                <a:gd name="connsiteY4" fmla="*/ 565798 h 678960"/>
                <a:gd name="connsiteX5" fmla="*/ 5594218 w 5707380"/>
                <a:gd name="connsiteY5" fmla="*/ 678960 h 678960"/>
                <a:gd name="connsiteX6" fmla="*/ 113162 w 5707380"/>
                <a:gd name="connsiteY6" fmla="*/ 678960 h 678960"/>
                <a:gd name="connsiteX7" fmla="*/ 0 w 5707380"/>
                <a:gd name="connsiteY7" fmla="*/ 565798 h 678960"/>
                <a:gd name="connsiteX8" fmla="*/ 0 w 570738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678960">
                  <a:moveTo>
                    <a:pt x="0" y="113162"/>
                  </a:moveTo>
                  <a:cubicBezTo>
                    <a:pt x="0" y="50664"/>
                    <a:pt x="50664" y="0"/>
                    <a:pt x="113162" y="0"/>
                  </a:cubicBezTo>
                  <a:lnTo>
                    <a:pt x="5594218" y="0"/>
                  </a:lnTo>
                  <a:cubicBezTo>
                    <a:pt x="5656716" y="0"/>
                    <a:pt x="5707380" y="50664"/>
                    <a:pt x="5707380" y="113162"/>
                  </a:cubicBezTo>
                  <a:lnTo>
                    <a:pt x="5707380" y="565798"/>
                  </a:lnTo>
                  <a:cubicBezTo>
                    <a:pt x="5707380" y="628296"/>
                    <a:pt x="5656716" y="678960"/>
                    <a:pt x="5594218" y="678960"/>
                  </a:cubicBezTo>
                  <a:lnTo>
                    <a:pt x="113162" y="678960"/>
                  </a:lnTo>
                  <a:cubicBezTo>
                    <a:pt x="50664" y="678960"/>
                    <a:pt x="0" y="628296"/>
                    <a:pt x="0" y="565798"/>
                  </a:cubicBezTo>
                  <a:lnTo>
                    <a:pt x="0" y="113162"/>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8869" tIns="33144" rIns="248869" bIns="33144" spcCol="1270" anchor="ctr"/>
            <a:lstStyle/>
            <a:p>
              <a:pPr defTabSz="1022350" eaLnBrk="1" fontAlgn="auto" hangingPunct="1">
                <a:lnSpc>
                  <a:spcPct val="90000"/>
                </a:lnSpc>
                <a:spcAft>
                  <a:spcPct val="35000"/>
                </a:spcAft>
                <a:defRPr/>
              </a:pPr>
              <a:r>
                <a:rPr lang="en-US" sz="2300" dirty="0"/>
                <a:t>Solution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Integrating </a:t>
            </a:r>
            <a:r>
              <a:rPr lang="en-US" dirty="0"/>
              <a:t>Mechanisms</a:t>
            </a:r>
          </a:p>
        </p:txBody>
      </p:sp>
      <p:sp>
        <p:nvSpPr>
          <p:cNvPr id="16387" name="Content Placeholder 2"/>
          <p:cNvSpPr>
            <a:spLocks noGrp="1"/>
          </p:cNvSpPr>
          <p:nvPr>
            <p:ph idx="1"/>
          </p:nvPr>
        </p:nvSpPr>
        <p:spPr/>
        <p:txBody>
          <a:bodyPr/>
          <a:lstStyle/>
          <a:p>
            <a:pPr eaLnBrk="1" hangingPunct="1">
              <a:spcBef>
                <a:spcPct val="0"/>
              </a:spcBef>
            </a:pPr>
            <a:r>
              <a:rPr lang="en-US" altLang="en-US" dirty="0" smtClean="0">
                <a:ea typeface="Calibri" pitchFamily="34" charset="0"/>
              </a:rPr>
              <a:t>Ways to increase communication and coordination among functions and divisions:</a:t>
            </a:r>
          </a:p>
          <a:p>
            <a:pPr lvl="1" indent="-273050" eaLnBrk="1" hangingPunct="1">
              <a:spcBef>
                <a:spcPct val="0"/>
              </a:spcBef>
            </a:pPr>
            <a:r>
              <a:rPr lang="en-US" altLang="en-US" dirty="0" smtClean="0">
                <a:ea typeface="Calibri" pitchFamily="34" charset="0"/>
              </a:rPr>
              <a:t>Direct contact</a:t>
            </a:r>
          </a:p>
          <a:p>
            <a:pPr lvl="1" indent="-273050" eaLnBrk="1" hangingPunct="1">
              <a:spcBef>
                <a:spcPct val="0"/>
              </a:spcBef>
            </a:pPr>
            <a:r>
              <a:rPr lang="en-US" altLang="en-US" dirty="0" smtClean="0">
                <a:ea typeface="Calibri" pitchFamily="34" charset="0"/>
              </a:rPr>
              <a:t>Liaison roles</a:t>
            </a:r>
          </a:p>
          <a:p>
            <a:pPr lvl="1" indent="-273050" eaLnBrk="1" hangingPunct="1">
              <a:spcBef>
                <a:spcPct val="0"/>
              </a:spcBef>
            </a:pPr>
            <a:r>
              <a:rPr lang="en-US" altLang="en-US" b="1" dirty="0" smtClean="0">
                <a:ea typeface="Calibri" pitchFamily="34" charset="0"/>
              </a:rPr>
              <a:t>Teams</a:t>
            </a:r>
            <a:r>
              <a:rPr lang="en-US" altLang="en-US" dirty="0" smtClean="0">
                <a:ea typeface="Calibri" pitchFamily="34" charset="0"/>
              </a:rPr>
              <a:t>: Formation of a group that represents each division or department:</a:t>
            </a:r>
          </a:p>
          <a:p>
            <a:pPr marL="730250" lvl="2" indent="182563" eaLnBrk="1" hangingPunct="1">
              <a:spcBef>
                <a:spcPct val="0"/>
              </a:spcBef>
            </a:pPr>
            <a:r>
              <a:rPr lang="en-US" altLang="en-US" dirty="0" smtClean="0">
                <a:ea typeface="Calibri" pitchFamily="34" charset="0"/>
              </a:rPr>
              <a:t>Facing a common problem</a:t>
            </a:r>
          </a:p>
          <a:p>
            <a:pPr marL="730250" lvl="2" indent="182563" eaLnBrk="1" hangingPunct="1">
              <a:spcBef>
                <a:spcPct val="0"/>
              </a:spcBef>
            </a:pPr>
            <a:r>
              <a:rPr lang="en-US" altLang="en-US" dirty="0" smtClean="0">
                <a:ea typeface="Calibri" pitchFamily="34" charset="0"/>
              </a:rPr>
              <a:t>With a goal of finding a solution to the problem</a:t>
            </a: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4DA517AE-D8EB-45BB-B9E8-EFC29C5B9462}" type="slidenum">
              <a:rPr lang="en-US" altLang="en-US" sz="1200">
                <a:solidFill>
                  <a:srgbClr val="C00000"/>
                </a:solidFill>
                <a:latin typeface="Times New Roman" pitchFamily="18" charset="0"/>
              </a:rPr>
              <a:pPr>
                <a:spcBef>
                  <a:spcPct val="0"/>
                </a:spcBef>
                <a:spcAft>
                  <a:spcPct val="0"/>
                </a:spcAft>
                <a:buFontTx/>
                <a:buNone/>
              </a:pPr>
              <a:t>11</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wipe(left)">
                                      <p:cBhvr>
                                        <p:cTn id="11" dur="500"/>
                                        <p:tgtEl>
                                          <p:spTgt spid="1638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wipe(left)">
                                      <p:cBhvr>
                                        <p:cTn id="15" dur="500"/>
                                        <p:tgtEl>
                                          <p:spTgt spid="1638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wipe(left)">
                                      <p:cBhvr>
                                        <p:cTn id="18" dur="500"/>
                                        <p:tgtEl>
                                          <p:spTgt spid="16387">
                                            <p:txEl>
                                              <p:pRg st="3" end="3"/>
                                            </p:txEl>
                                          </p:spTgt>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wipe(left)">
                                      <p:cBhvr>
                                        <p:cTn id="22" dur="500"/>
                                        <p:tgtEl>
                                          <p:spTgt spid="16387">
                                            <p:txEl>
                                              <p:pRg st="4" end="4"/>
                                            </p:txEl>
                                          </p:spTgt>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wipe(left)">
                                      <p:cBhvr>
                                        <p:cTn id="26"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Structural Forms</a:t>
            </a:r>
            <a:endParaRPr lang="en-US" dirty="0"/>
          </a:p>
        </p:txBody>
      </p:sp>
      <p:sp>
        <p:nvSpPr>
          <p:cNvPr id="3" name="Content Placeholder 2"/>
          <p:cNvSpPr>
            <a:spLocks noGrp="1"/>
          </p:cNvSpPr>
          <p:nvPr>
            <p:ph idx="1"/>
          </p:nvPr>
        </p:nvSpPr>
        <p:spPr/>
        <p:txBody>
          <a:bodyPr/>
          <a:lstStyle/>
          <a:p>
            <a:pPr eaLnBrk="1" hangingPunct="1">
              <a:spcBef>
                <a:spcPct val="0"/>
              </a:spcBef>
            </a:pPr>
            <a:r>
              <a:rPr lang="en-US" altLang="en-US" b="1" dirty="0" smtClean="0">
                <a:ea typeface="Calibri" pitchFamily="34" charset="0"/>
              </a:rPr>
              <a:t>Functional structure</a:t>
            </a:r>
            <a:r>
              <a:rPr lang="en-US" altLang="en-US" dirty="0" smtClean="0">
                <a:ea typeface="Calibri" pitchFamily="34" charset="0"/>
              </a:rPr>
              <a:t>: The organizational structure is built upon the division of labor within the firm with different functions focusing on different tasks</a:t>
            </a:r>
          </a:p>
          <a:p>
            <a:pPr marL="730250" lvl="2" indent="182563" eaLnBrk="1" hangingPunct="1">
              <a:spcBef>
                <a:spcPct val="0"/>
              </a:spcBef>
            </a:pPr>
            <a:r>
              <a:rPr lang="en-US" altLang="en-US" dirty="0" smtClean="0">
                <a:ea typeface="Calibri" pitchFamily="34" charset="0"/>
              </a:rPr>
              <a:t>Thus, there might be a production function, and R&amp;D function, a marketing function, a sales function, and so on.</a:t>
            </a:r>
          </a:p>
          <a:p>
            <a:pPr marL="730250" lvl="2" indent="182563" eaLnBrk="1" hangingPunct="1">
              <a:spcBef>
                <a:spcPct val="0"/>
              </a:spcBef>
            </a:pPr>
            <a:r>
              <a:rPr lang="en-US" altLang="en-US" dirty="0" smtClean="0">
                <a:ea typeface="Calibri" pitchFamily="34" charset="0"/>
              </a:rPr>
              <a:t>A top manager, such as the CEO, or a small top management team, oversees these functions.  Most single businesses of any scale are organized along functional lines.</a:t>
            </a:r>
          </a:p>
        </p:txBody>
      </p:sp>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9F3DF14E-E76B-44C4-893A-FC9DD73DD9B9}" type="slidenum">
              <a:rPr lang="en-US" altLang="en-US" sz="1200">
                <a:solidFill>
                  <a:schemeClr val="tx2"/>
                </a:solidFill>
                <a:latin typeface="Times New Roman" pitchFamily="18" charset="0"/>
              </a:rPr>
              <a:pPr>
                <a:spcBef>
                  <a:spcPct val="0"/>
                </a:spcBef>
                <a:spcAft>
                  <a:spcPct val="0"/>
                </a:spcAft>
                <a:buFontTx/>
                <a:buNone/>
              </a:pPr>
              <a:t>12</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1750" y="542925"/>
            <a:ext cx="9080500" cy="5772150"/>
          </a:xfrm>
        </p:spPr>
      </p:pic>
      <p:sp>
        <p:nvSpPr>
          <p:cNvPr id="1945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DF7B2F7D-D139-4A6C-8CF2-C989F65065AD}" type="slidenum">
              <a:rPr lang="en-US" altLang="en-US" sz="1200">
                <a:solidFill>
                  <a:schemeClr val="tx2"/>
                </a:solidFill>
                <a:latin typeface="Times New Roman" pitchFamily="18" charset="0"/>
              </a:rPr>
              <a:pPr>
                <a:spcBef>
                  <a:spcPct val="0"/>
                </a:spcBef>
                <a:spcAft>
                  <a:spcPct val="0"/>
                </a:spcAft>
                <a:buFontTx/>
                <a:buNone/>
              </a:pPr>
              <a:t>13</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multidivisional </a:t>
            </a:r>
            <a:r>
              <a:rPr lang="en-US" dirty="0" smtClean="0"/>
              <a:t>structure</a:t>
            </a:r>
            <a:endParaRPr lang="en-US" dirty="0"/>
          </a:p>
        </p:txBody>
      </p:sp>
      <p:sp>
        <p:nvSpPr>
          <p:cNvPr id="3" name="Content Placeholder 2"/>
          <p:cNvSpPr>
            <a:spLocks noGrp="1"/>
          </p:cNvSpPr>
          <p:nvPr>
            <p:ph idx="1"/>
          </p:nvPr>
        </p:nvSpPr>
        <p:spPr/>
        <p:txBody>
          <a:bodyPr/>
          <a:lstStyle/>
          <a:p>
            <a:pPr eaLnBrk="1" hangingPunct="1">
              <a:spcBef>
                <a:spcPct val="0"/>
              </a:spcBef>
            </a:pPr>
            <a:r>
              <a:rPr lang="en-US" altLang="en-US" b="1" smtClean="0">
                <a:ea typeface="Calibri" pitchFamily="34" charset="0"/>
              </a:rPr>
              <a:t>Multidivisional structure</a:t>
            </a:r>
            <a:r>
              <a:rPr lang="en-US" altLang="en-US" smtClean="0">
                <a:ea typeface="Calibri" pitchFamily="34" charset="0"/>
              </a:rPr>
              <a:t>: An organizational structure in which a firm is divided into divisions, each of which  is responsible for a distinct business area.</a:t>
            </a:r>
          </a:p>
          <a:p>
            <a:pPr lvl="1" indent="-273050" eaLnBrk="1" hangingPunct="1">
              <a:spcBef>
                <a:spcPct val="0"/>
              </a:spcBef>
            </a:pPr>
            <a:r>
              <a:rPr lang="en-US" altLang="en-US" smtClean="0">
                <a:ea typeface="Calibri" pitchFamily="34" charset="0"/>
              </a:rPr>
              <a:t>Allows a company to grow and diversify while reducing coordination and control problems </a:t>
            </a:r>
          </a:p>
          <a:p>
            <a:pPr lvl="1" indent="-273050" eaLnBrk="1" hangingPunct="1">
              <a:spcBef>
                <a:spcPct val="0"/>
              </a:spcBef>
            </a:pPr>
            <a:r>
              <a:rPr lang="en-US" altLang="en-US" smtClean="0">
                <a:ea typeface="Calibri" pitchFamily="34" charset="0"/>
              </a:rPr>
              <a:t>Uses self-contained divisions and has a separate corporate headquarters staff</a:t>
            </a: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C28E5136-22E5-4CFA-81E7-D2078EDF2AA3}" type="slidenum">
              <a:rPr lang="en-US" altLang="en-US" sz="1200">
                <a:solidFill>
                  <a:schemeClr val="tx2"/>
                </a:solidFill>
                <a:latin typeface="Times New Roman" pitchFamily="18" charset="0"/>
              </a:rPr>
              <a:pPr>
                <a:spcBef>
                  <a:spcPct val="0"/>
                </a:spcBef>
                <a:spcAft>
                  <a:spcPct val="0"/>
                </a:spcAft>
                <a:buFontTx/>
                <a:buNone/>
              </a:pPr>
              <a:t>14</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7C79418F-2B70-4B7A-AF1A-BBA8A1CA9045}" type="slidenum">
              <a:rPr lang="en-US" altLang="en-US" sz="1200">
                <a:solidFill>
                  <a:schemeClr val="tx2"/>
                </a:solidFill>
                <a:latin typeface="Times New Roman" pitchFamily="18" charset="0"/>
              </a:rPr>
              <a:pPr>
                <a:spcBef>
                  <a:spcPct val="0"/>
                </a:spcBef>
                <a:spcAft>
                  <a:spcPct val="0"/>
                </a:spcAft>
                <a:buFontTx/>
                <a:buNone/>
              </a:pPr>
              <a:t>15</a:t>
            </a:fld>
            <a:endParaRPr lang="en-US" altLang="en-US" sz="1200">
              <a:solidFill>
                <a:schemeClr val="tx2"/>
              </a:solidFill>
              <a:latin typeface="Times New Roman" pitchFamily="18" charset="0"/>
            </a:endParaRPr>
          </a:p>
        </p:txBody>
      </p:sp>
      <p:pic>
        <p:nvPicPr>
          <p:cNvPr id="21507"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 y="142875"/>
            <a:ext cx="78486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Matrix Structure</a:t>
            </a:r>
            <a:endParaRPr lang="en-US" dirty="0"/>
          </a:p>
        </p:txBody>
      </p:sp>
      <p:sp>
        <p:nvSpPr>
          <p:cNvPr id="3" name="Content Placeholder 2"/>
          <p:cNvSpPr>
            <a:spLocks noGrp="1"/>
          </p:cNvSpPr>
          <p:nvPr>
            <p:ph idx="1"/>
          </p:nvPr>
        </p:nvSpPr>
        <p:spPr/>
        <p:txBody>
          <a:bodyPr/>
          <a:lstStyle/>
          <a:p>
            <a:pPr eaLnBrk="1" hangingPunct="1">
              <a:spcBef>
                <a:spcPct val="0"/>
              </a:spcBef>
            </a:pPr>
            <a:r>
              <a:rPr lang="en-US" altLang="en-US" b="1" dirty="0" smtClean="0">
                <a:ea typeface="Calibri" pitchFamily="34" charset="0"/>
              </a:rPr>
              <a:t>Matrix structure</a:t>
            </a:r>
            <a:r>
              <a:rPr lang="en-US" altLang="en-US" dirty="0" smtClean="0">
                <a:ea typeface="Calibri" pitchFamily="34" charset="0"/>
              </a:rPr>
              <a:t>: An organizational structure in which managers try to achieve tight coordination between functions, particularly R&amp;D, production, and marketing</a:t>
            </a:r>
            <a:endParaRPr lang="en-US" altLang="en-US" b="1" dirty="0" smtClean="0">
              <a:ea typeface="Calibri" pitchFamily="34" charset="0"/>
            </a:endParaRPr>
          </a:p>
          <a:p>
            <a:pPr lvl="1" indent="-273050" eaLnBrk="1" hangingPunct="1">
              <a:spcBef>
                <a:spcPct val="0"/>
              </a:spcBef>
            </a:pPr>
            <a:r>
              <a:rPr lang="en-US" altLang="en-US" dirty="0" smtClean="0">
                <a:ea typeface="Calibri" pitchFamily="34" charset="0"/>
              </a:rPr>
              <a:t>High technology firms based in rapidly changing environments will sometimes adopt a matrix structure.</a:t>
            </a:r>
          </a:p>
          <a:p>
            <a:pPr eaLnBrk="1" hangingPunct="1">
              <a:spcBef>
                <a:spcPct val="0"/>
              </a:spcBef>
            </a:pPr>
            <a:endParaRPr lang="en-US" altLang="en-US" dirty="0" smtClean="0">
              <a:ea typeface="Calibri" pitchFamily="34" charset="0"/>
            </a:endParaRPr>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DB700EAD-CC6F-49CC-963B-6C2A8F444E68}" type="slidenum">
              <a:rPr lang="en-US" altLang="en-US" sz="1200">
                <a:solidFill>
                  <a:schemeClr val="tx2"/>
                </a:solidFill>
                <a:latin typeface="Times New Roman" pitchFamily="18" charset="0"/>
              </a:rPr>
              <a:pPr>
                <a:spcBef>
                  <a:spcPct val="0"/>
                </a:spcBef>
                <a:spcAft>
                  <a:spcPct val="0"/>
                </a:spcAft>
                <a:buFontTx/>
                <a:buNone/>
              </a:pPr>
              <a:t>16</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68288"/>
            <a:ext cx="8534400" cy="6321425"/>
          </a:xfrm>
        </p:spPr>
      </p:pic>
      <p:sp>
        <p:nvSpPr>
          <p:cNvPr id="235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C5F0CC87-BD56-4C8B-9B02-9D32A0A62FCB}" type="slidenum">
              <a:rPr lang="en-US" altLang="en-US" sz="1200">
                <a:solidFill>
                  <a:schemeClr val="tx2"/>
                </a:solidFill>
                <a:latin typeface="Times New Roman" pitchFamily="18" charset="0"/>
              </a:rPr>
              <a:pPr>
                <a:spcBef>
                  <a:spcPct val="0"/>
                </a:spcBef>
                <a:spcAft>
                  <a:spcPct val="0"/>
                </a:spcAft>
                <a:buFontTx/>
                <a:buNone/>
              </a:pPr>
              <a:t>17</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Strategic Control </a:t>
            </a:r>
            <a:r>
              <a:rPr lang="en-US" dirty="0" smtClean="0"/>
              <a:t>Systems</a:t>
            </a:r>
            <a:endParaRPr lang="en-US" dirty="0"/>
          </a:p>
        </p:txBody>
      </p:sp>
      <p:sp>
        <p:nvSpPr>
          <p:cNvPr id="17411" name="Content Placeholder 2"/>
          <p:cNvSpPr>
            <a:spLocks noGrp="1"/>
          </p:cNvSpPr>
          <p:nvPr>
            <p:ph idx="1"/>
          </p:nvPr>
        </p:nvSpPr>
        <p:spPr/>
        <p:txBody>
          <a:bodyPr/>
          <a:lstStyle/>
          <a:p>
            <a:pPr eaLnBrk="1" hangingPunct="1">
              <a:spcBef>
                <a:spcPct val="0"/>
              </a:spcBef>
            </a:pPr>
            <a:r>
              <a:rPr lang="en-US" altLang="en-US" dirty="0" smtClean="0">
                <a:ea typeface="Calibri" pitchFamily="34" charset="0"/>
              </a:rPr>
              <a:t>Mechanism that allows managers to monitor and evaluate:</a:t>
            </a:r>
          </a:p>
          <a:p>
            <a:pPr lvl="1" indent="-273050" eaLnBrk="1" hangingPunct="1">
              <a:spcBef>
                <a:spcPct val="0"/>
              </a:spcBef>
            </a:pPr>
            <a:r>
              <a:rPr lang="en-US" altLang="en-US" dirty="0">
                <a:ea typeface="Calibri" pitchFamily="34" charset="0"/>
              </a:rPr>
              <a:t>w</a:t>
            </a:r>
            <a:r>
              <a:rPr lang="en-US" altLang="en-US" dirty="0" smtClean="0">
                <a:ea typeface="Calibri" pitchFamily="34" charset="0"/>
              </a:rPr>
              <a:t>hether their business model is working as intended. </a:t>
            </a:r>
          </a:p>
          <a:p>
            <a:pPr lvl="1" indent="-273050" eaLnBrk="1" hangingPunct="1">
              <a:spcBef>
                <a:spcPct val="0"/>
              </a:spcBef>
            </a:pPr>
            <a:r>
              <a:rPr lang="en-US" altLang="en-US" dirty="0">
                <a:ea typeface="Calibri" pitchFamily="34" charset="0"/>
              </a:rPr>
              <a:t>h</a:t>
            </a:r>
            <a:r>
              <a:rPr lang="en-US" altLang="en-US" dirty="0" smtClean="0">
                <a:ea typeface="Calibri" pitchFamily="34" charset="0"/>
              </a:rPr>
              <a:t>ow their business model could be improved.</a:t>
            </a:r>
          </a:p>
          <a:p>
            <a:pPr eaLnBrk="1" hangingPunct="1">
              <a:spcBef>
                <a:spcPct val="0"/>
              </a:spcBef>
            </a:pPr>
            <a:r>
              <a:rPr lang="en-US" altLang="en-US" dirty="0" smtClean="0">
                <a:ea typeface="Calibri" pitchFamily="34" charset="0"/>
              </a:rPr>
              <a:t>Basic structure of competitive advantage:</a:t>
            </a:r>
          </a:p>
          <a:p>
            <a:pPr lvl="1" indent="-273050" eaLnBrk="1" hangingPunct="1">
              <a:spcBef>
                <a:spcPct val="0"/>
              </a:spcBef>
            </a:pPr>
            <a:r>
              <a:rPr lang="en-US" altLang="en-US" dirty="0" smtClean="0">
                <a:ea typeface="Calibri" pitchFamily="34" charset="0"/>
              </a:rPr>
              <a:t>Control and efficiency</a:t>
            </a:r>
          </a:p>
          <a:p>
            <a:pPr lvl="1" indent="-273050" eaLnBrk="1" hangingPunct="1">
              <a:spcBef>
                <a:spcPct val="0"/>
              </a:spcBef>
            </a:pPr>
            <a:r>
              <a:rPr lang="en-US" altLang="en-US" dirty="0" smtClean="0">
                <a:ea typeface="Calibri" pitchFamily="34" charset="0"/>
              </a:rPr>
              <a:t>Control and quality</a:t>
            </a:r>
          </a:p>
          <a:p>
            <a:pPr lvl="1" indent="-273050" eaLnBrk="1" hangingPunct="1">
              <a:spcBef>
                <a:spcPct val="0"/>
              </a:spcBef>
            </a:pPr>
            <a:r>
              <a:rPr lang="en-US" altLang="en-US" dirty="0" smtClean="0">
                <a:ea typeface="Calibri" pitchFamily="34" charset="0"/>
              </a:rPr>
              <a:t>Control and innovation</a:t>
            </a:r>
          </a:p>
          <a:p>
            <a:pPr lvl="1" indent="-273050" eaLnBrk="1" hangingPunct="1">
              <a:spcBef>
                <a:spcPct val="0"/>
              </a:spcBef>
            </a:pPr>
            <a:r>
              <a:rPr lang="en-US" altLang="en-US" dirty="0" smtClean="0">
                <a:ea typeface="Calibri" pitchFamily="34" charset="0"/>
              </a:rPr>
              <a:t>Control and responsiveness to customers</a:t>
            </a:r>
          </a:p>
        </p:txBody>
      </p:sp>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DB4F2D5F-CD5C-47CB-922B-34FD96F28AE1}" type="slidenum">
              <a:rPr lang="en-US" altLang="en-US" sz="1200">
                <a:solidFill>
                  <a:srgbClr val="C00000"/>
                </a:solidFill>
                <a:latin typeface="Times New Roman" pitchFamily="18" charset="0"/>
              </a:rPr>
              <a:pPr>
                <a:spcBef>
                  <a:spcPct val="0"/>
                </a:spcBef>
                <a:spcAft>
                  <a:spcPct val="0"/>
                </a:spcAft>
                <a:buFontTx/>
                <a:buNone/>
              </a:pPr>
              <a:t>18</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wipe(left)">
                                      <p:cBhvr>
                                        <p:cTn id="11" dur="500"/>
                                        <p:tgtEl>
                                          <p:spTgt spid="17411">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wipe(left)">
                                      <p:cBhvr>
                                        <p:cTn id="15" dur="500"/>
                                        <p:tgtEl>
                                          <p:spTgt spid="1741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411">
                                            <p:txEl>
                                              <p:pRg st="3" end="3"/>
                                            </p:txEl>
                                          </p:spTgt>
                                        </p:tgtEl>
                                        <p:attrNameLst>
                                          <p:attrName>style.visibility</p:attrName>
                                        </p:attrNameLst>
                                      </p:cBhvr>
                                      <p:to>
                                        <p:strVal val="visible"/>
                                      </p:to>
                                    </p:set>
                                    <p:animEffect transition="in" filter="wipe(left)">
                                      <p:cBhvr>
                                        <p:cTn id="20" dur="500"/>
                                        <p:tgtEl>
                                          <p:spTgt spid="17411">
                                            <p:txEl>
                                              <p:pRg st="3" end="3"/>
                                            </p:txEl>
                                          </p:spTgt>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7411">
                                            <p:txEl>
                                              <p:pRg st="4" end="4"/>
                                            </p:txEl>
                                          </p:spTgt>
                                        </p:tgtEl>
                                        <p:attrNameLst>
                                          <p:attrName>style.visibility</p:attrName>
                                        </p:attrNameLst>
                                      </p:cBhvr>
                                      <p:to>
                                        <p:strVal val="visible"/>
                                      </p:to>
                                    </p:set>
                                    <p:animEffect transition="in" filter="wipe(left)">
                                      <p:cBhvr>
                                        <p:cTn id="24" dur="500"/>
                                        <p:tgtEl>
                                          <p:spTgt spid="17411">
                                            <p:txEl>
                                              <p:pRg st="4" end="4"/>
                                            </p:txEl>
                                          </p:spTgt>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7411">
                                            <p:txEl>
                                              <p:pRg st="5" end="5"/>
                                            </p:txEl>
                                          </p:spTgt>
                                        </p:tgtEl>
                                        <p:attrNameLst>
                                          <p:attrName>style.visibility</p:attrName>
                                        </p:attrNameLst>
                                      </p:cBhvr>
                                      <p:to>
                                        <p:strVal val="visible"/>
                                      </p:to>
                                    </p:set>
                                    <p:animEffect transition="in" filter="wipe(left)">
                                      <p:cBhvr>
                                        <p:cTn id="28" dur="500"/>
                                        <p:tgtEl>
                                          <p:spTgt spid="17411">
                                            <p:txEl>
                                              <p:pRg st="5" end="5"/>
                                            </p:txEl>
                                          </p:spTgt>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wipe(left)">
                                      <p:cBhvr>
                                        <p:cTn id="32" dur="500"/>
                                        <p:tgtEl>
                                          <p:spTgt spid="17411">
                                            <p:txEl>
                                              <p:pRg st="6" end="6"/>
                                            </p:txEl>
                                          </p:spTgt>
                                        </p:tgtEl>
                                      </p:cBhvr>
                                    </p:animEffect>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7411">
                                            <p:txEl>
                                              <p:pRg st="7" end="7"/>
                                            </p:txEl>
                                          </p:spTgt>
                                        </p:tgtEl>
                                        <p:attrNameLst>
                                          <p:attrName>style.visibility</p:attrName>
                                        </p:attrNameLst>
                                      </p:cBhvr>
                                      <p:to>
                                        <p:strVal val="visible"/>
                                      </p:to>
                                    </p:set>
                                    <p:animEffect transition="in" filter="wipe(left)">
                                      <p:cBhvr>
                                        <p:cTn id="36" dur="5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Formal Integrating Mechanisms </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defRPr/>
            </a:pPr>
            <a:r>
              <a:rPr lang="en-US" dirty="0"/>
              <a:t>There is often a need to coordinate the activities of different functions and divisions within an organization </a:t>
            </a:r>
            <a:r>
              <a:rPr lang="en-US" dirty="0" smtClean="0"/>
              <a:t>to </a:t>
            </a:r>
            <a:r>
              <a:rPr lang="en-US" dirty="0"/>
              <a:t>achieve strategic objectives</a:t>
            </a:r>
            <a:r>
              <a:rPr lang="en-US" dirty="0" smtClean="0"/>
              <a:t>.</a:t>
            </a:r>
          </a:p>
          <a:p>
            <a:pPr eaLnBrk="1" fontAlgn="auto" hangingPunct="1">
              <a:defRPr/>
            </a:pPr>
            <a:r>
              <a:rPr lang="en-US" dirty="0"/>
              <a:t>The formal integrating mechanisms used to coordinate subunits vary in complexity from simple direct contact and liaison roles, to teams, to a matrix </a:t>
            </a:r>
            <a:r>
              <a:rPr lang="en-US" dirty="0" smtClean="0"/>
              <a:t>structure.</a:t>
            </a:r>
          </a:p>
          <a:p>
            <a:pPr eaLnBrk="1" fontAlgn="auto" hangingPunct="1">
              <a:defRPr/>
            </a:pPr>
            <a:r>
              <a:rPr lang="en-US" dirty="0"/>
              <a:t>In general, the greater the need for coordination between sub-units (functions or divisions), the more complex the formal </a:t>
            </a:r>
            <a:r>
              <a:rPr lang="en-US" dirty="0" smtClean="0"/>
              <a:t>integrating mechanisms </a:t>
            </a:r>
            <a:r>
              <a:rPr lang="en-US" dirty="0"/>
              <a:t>need to be.</a:t>
            </a:r>
            <a:r>
              <a:rPr lang="en-US" dirty="0" smtClean="0"/>
              <a:t> </a:t>
            </a:r>
            <a:endParaRPr lang="en-US" dirty="0"/>
          </a:p>
        </p:txBody>
      </p:sp>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AFF01AD3-C62E-45C0-8B43-69B088F0873A}" type="slidenum">
              <a:rPr lang="en-US" altLang="en-US" sz="1200">
                <a:solidFill>
                  <a:schemeClr val="tx2"/>
                </a:solidFill>
                <a:latin typeface="Times New Roman" pitchFamily="18" charset="0"/>
              </a:rPr>
              <a:pPr>
                <a:spcBef>
                  <a:spcPct val="0"/>
                </a:spcBef>
                <a:spcAft>
                  <a:spcPct val="0"/>
                </a:spcAft>
                <a:buFontTx/>
                <a:buNone/>
              </a:pPr>
              <a:t>19</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Learning objectives</a:t>
            </a:r>
            <a:endParaRPr lang="en-US" dirty="0"/>
          </a:p>
        </p:txBody>
      </p:sp>
      <p:sp>
        <p:nvSpPr>
          <p:cNvPr id="6147" name="Content Placeholder 2"/>
          <p:cNvSpPr>
            <a:spLocks noGrp="1"/>
          </p:cNvSpPr>
          <p:nvPr>
            <p:ph idx="1"/>
          </p:nvPr>
        </p:nvSpPr>
        <p:spPr/>
        <p:txBody>
          <a:bodyPr/>
          <a:lstStyle/>
          <a:p>
            <a:pPr eaLnBrk="1" hangingPunct="1">
              <a:spcBef>
                <a:spcPct val="0"/>
              </a:spcBef>
            </a:pPr>
            <a:r>
              <a:rPr lang="en-US" altLang="en-US" dirty="0" smtClean="0">
                <a:ea typeface="Calibri" pitchFamily="34" charset="0"/>
              </a:rPr>
              <a:t>Explain the concept of organization architecture.</a:t>
            </a:r>
          </a:p>
          <a:p>
            <a:pPr eaLnBrk="1" hangingPunct="1">
              <a:spcBef>
                <a:spcPct val="0"/>
              </a:spcBef>
            </a:pPr>
            <a:r>
              <a:rPr lang="en-US" altLang="en-US" dirty="0" smtClean="0">
                <a:ea typeface="Calibri" pitchFamily="34" charset="0"/>
              </a:rPr>
              <a:t>Articulate how strategy is implemented through the right combination of organizational structure, controls, incentives, process, culture, and people.</a:t>
            </a:r>
          </a:p>
          <a:p>
            <a:pPr eaLnBrk="1" hangingPunct="1">
              <a:spcBef>
                <a:spcPct val="0"/>
              </a:spcBef>
            </a:pPr>
            <a:r>
              <a:rPr lang="en-US" altLang="en-US" dirty="0" smtClean="0">
                <a:ea typeface="Calibri" pitchFamily="34" charset="0"/>
              </a:rPr>
              <a:t>Discuss how effective organizational design enables a company to implement its business level strategy.</a:t>
            </a:r>
          </a:p>
          <a:p>
            <a:pPr eaLnBrk="1" hangingPunct="1">
              <a:spcBef>
                <a:spcPct val="0"/>
              </a:spcBef>
            </a:pPr>
            <a:r>
              <a:rPr lang="en-US" altLang="en-US" dirty="0" smtClean="0">
                <a:ea typeface="Calibri" pitchFamily="34" charset="0"/>
              </a:rPr>
              <a:t>Discuss how effective organization design enables a company to implement its corporate level strategy. </a:t>
            </a:r>
          </a:p>
          <a:p>
            <a:pPr eaLnBrk="1" hangingPunct="1">
              <a:spcBef>
                <a:spcPct val="0"/>
              </a:spcBef>
            </a:pPr>
            <a:endParaRPr lang="en-US" altLang="en-US" dirty="0" smtClean="0">
              <a:ea typeface="Calibri" pitchFamily="34" charset="0"/>
            </a:endParaRPr>
          </a:p>
        </p:txBody>
      </p:sp>
      <p:sp>
        <p:nvSpPr>
          <p:cNvPr id="81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6B1C5416-79AD-4305-A40B-AD129375F9F3}" type="slidenum">
              <a:rPr lang="en-US" altLang="en-US" sz="1200">
                <a:solidFill>
                  <a:srgbClr val="C00000"/>
                </a:solidFill>
                <a:latin typeface="Times New Roman" pitchFamily="18" charset="0"/>
              </a:rPr>
              <a:pPr>
                <a:spcBef>
                  <a:spcPct val="0"/>
                </a:spcBef>
                <a:spcAft>
                  <a:spcPct val="0"/>
                </a:spcAft>
                <a:buFontTx/>
                <a:buNone/>
              </a:pPr>
              <a:t>2</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wipe(left)">
                                      <p:cBhvr>
                                        <p:cTn id="11" dur="500"/>
                                        <p:tgtEl>
                                          <p:spTgt spid="614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wipe(left)">
                                      <p:cBhvr>
                                        <p:cTn id="15" dur="500"/>
                                        <p:tgtEl>
                                          <p:spTgt spid="6147">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wipe(left)">
                                      <p:cBhvr>
                                        <p:cTn id="19"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973138" y="190500"/>
            <a:ext cx="7197725" cy="6477000"/>
          </a:xfrm>
        </p:spPr>
      </p:pic>
      <p:sp>
        <p:nvSpPr>
          <p:cNvPr id="2662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506513B9-EFF5-4137-BDE4-42596255B6DA}" type="slidenum">
              <a:rPr lang="en-US" altLang="en-US" sz="1200">
                <a:solidFill>
                  <a:schemeClr val="tx2"/>
                </a:solidFill>
                <a:latin typeface="Times New Roman" pitchFamily="18" charset="0"/>
              </a:rPr>
              <a:pPr>
                <a:spcBef>
                  <a:spcPct val="0"/>
                </a:spcBef>
                <a:spcAft>
                  <a:spcPct val="0"/>
                </a:spcAft>
                <a:buFontTx/>
                <a:buNone/>
              </a:pPr>
              <a:t>20</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Informal Integrating Mechanisms</a:t>
            </a:r>
            <a:endParaRPr lang="en-US" dirty="0"/>
          </a:p>
        </p:txBody>
      </p:sp>
      <p:sp>
        <p:nvSpPr>
          <p:cNvPr id="3" name="Content Placeholder 2"/>
          <p:cNvSpPr>
            <a:spLocks noGrp="1"/>
          </p:cNvSpPr>
          <p:nvPr>
            <p:ph idx="1"/>
          </p:nvPr>
        </p:nvSpPr>
        <p:spPr/>
        <p:txBody>
          <a:bodyPr/>
          <a:lstStyle/>
          <a:p>
            <a:pPr eaLnBrk="1" hangingPunct="1">
              <a:spcBef>
                <a:spcPct val="0"/>
              </a:spcBef>
            </a:pPr>
            <a:r>
              <a:rPr lang="en-US" altLang="en-US" smtClean="0">
                <a:ea typeface="Calibri" pitchFamily="34" charset="0"/>
              </a:rPr>
              <a:t>Knowledge networks that are supported by an organization culture that values teamwork and cross-unit cooperation</a:t>
            </a:r>
          </a:p>
          <a:p>
            <a:pPr lvl="1" indent="-273050" eaLnBrk="1" hangingPunct="1">
              <a:spcBef>
                <a:spcPct val="0"/>
              </a:spcBef>
            </a:pPr>
            <a:r>
              <a:rPr lang="en-US" altLang="en-US" b="1" smtClean="0">
                <a:ea typeface="Calibri" pitchFamily="34" charset="0"/>
              </a:rPr>
              <a:t>Knowledge network: </a:t>
            </a:r>
            <a:r>
              <a:rPr lang="en-US" altLang="en-US" smtClean="0">
                <a:ea typeface="Calibri" pitchFamily="34" charset="0"/>
              </a:rPr>
              <a:t>A network for transmitting information within an organization that is based not on formal organization structure, but on informal contacts between managers within an enterprise and on distributed information systems.</a:t>
            </a:r>
          </a:p>
          <a:p>
            <a:pPr eaLnBrk="1" hangingPunct="1">
              <a:spcBef>
                <a:spcPct val="0"/>
              </a:spcBef>
            </a:pPr>
            <a:endParaRPr lang="en-US" altLang="en-US" smtClean="0">
              <a:ea typeface="Calibri" pitchFamily="34" charset="0"/>
            </a:endParaRPr>
          </a:p>
        </p:txBody>
      </p:sp>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207CFBC0-21BF-4E14-9E0A-033E882FA05A}" type="slidenum">
              <a:rPr lang="en-US" altLang="en-US" sz="1200">
                <a:solidFill>
                  <a:schemeClr val="tx2"/>
                </a:solidFill>
                <a:latin typeface="Times New Roman" pitchFamily="18" charset="0"/>
              </a:rPr>
              <a:pPr>
                <a:spcBef>
                  <a:spcPct val="0"/>
                </a:spcBef>
                <a:spcAft>
                  <a:spcPct val="0"/>
                </a:spcAft>
                <a:buFontTx/>
                <a:buNone/>
              </a:pPr>
              <a:t>21</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3975" y="1071563"/>
            <a:ext cx="9036050" cy="4714875"/>
          </a:xfrm>
        </p:spPr>
      </p:pic>
      <p:sp>
        <p:nvSpPr>
          <p:cNvPr id="2867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0A38214E-D455-444B-A748-E3906B66DE04}" type="slidenum">
              <a:rPr lang="en-US" altLang="en-US" sz="1200">
                <a:solidFill>
                  <a:schemeClr val="tx2"/>
                </a:solidFill>
                <a:latin typeface="Times New Roman" pitchFamily="18" charset="0"/>
              </a:rPr>
              <a:pPr>
                <a:spcBef>
                  <a:spcPct val="0"/>
                </a:spcBef>
                <a:spcAft>
                  <a:spcPct val="0"/>
                </a:spcAft>
                <a:buFontTx/>
                <a:buNone/>
              </a:pPr>
              <a:t>22</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ORGANIZATION CONTROLS AND INCENTIVES</a:t>
            </a:r>
          </a:p>
        </p:txBody>
      </p:sp>
      <p:sp>
        <p:nvSpPr>
          <p:cNvPr id="3" name="Content Placeholder 2"/>
          <p:cNvSpPr>
            <a:spLocks noGrp="1"/>
          </p:cNvSpPr>
          <p:nvPr>
            <p:ph idx="1"/>
          </p:nvPr>
        </p:nvSpPr>
        <p:spPr/>
        <p:txBody>
          <a:bodyPr/>
          <a:lstStyle/>
          <a:p>
            <a:pPr eaLnBrk="1" hangingPunct="1">
              <a:spcBef>
                <a:spcPct val="0"/>
              </a:spcBef>
            </a:pPr>
            <a:r>
              <a:rPr lang="en-US" altLang="en-US" b="1" dirty="0" smtClean="0">
                <a:ea typeface="Calibri" pitchFamily="34" charset="0"/>
              </a:rPr>
              <a:t>Control</a:t>
            </a:r>
            <a:r>
              <a:rPr lang="en-US" altLang="en-US" dirty="0" smtClean="0">
                <a:ea typeface="Calibri" pitchFamily="34" charset="0"/>
              </a:rPr>
              <a:t>: The process through which managers </a:t>
            </a:r>
            <a:r>
              <a:rPr lang="en-US" altLang="en-US" i="1" dirty="0" smtClean="0">
                <a:ea typeface="Calibri" pitchFamily="34" charset="0"/>
              </a:rPr>
              <a:t>regulate</a:t>
            </a:r>
            <a:r>
              <a:rPr lang="en-US" altLang="en-US" dirty="0" smtClean="0">
                <a:ea typeface="Calibri" pitchFamily="34" charset="0"/>
              </a:rPr>
              <a:t> the activities of individuals and units so that they are consistent with the goals and standards of the organization</a:t>
            </a:r>
          </a:p>
          <a:p>
            <a:pPr lvl="1" indent="-273050" eaLnBrk="1" hangingPunct="1">
              <a:spcBef>
                <a:spcPct val="0"/>
              </a:spcBef>
            </a:pPr>
            <a:r>
              <a:rPr lang="en-US" altLang="en-US" b="1" dirty="0" smtClean="0">
                <a:ea typeface="Calibri" pitchFamily="34" charset="0"/>
              </a:rPr>
              <a:t>Goal</a:t>
            </a:r>
            <a:r>
              <a:rPr lang="en-US" altLang="en-US" dirty="0" smtClean="0">
                <a:ea typeface="Calibri" pitchFamily="34" charset="0"/>
              </a:rPr>
              <a:t>: A desired future state that an organization attempts to realize</a:t>
            </a:r>
          </a:p>
          <a:p>
            <a:pPr lvl="1" indent="-273050" eaLnBrk="1" hangingPunct="1">
              <a:spcBef>
                <a:spcPct val="0"/>
              </a:spcBef>
            </a:pPr>
            <a:r>
              <a:rPr lang="en-US" altLang="en-US" b="1" dirty="0" smtClean="0">
                <a:ea typeface="Calibri" pitchFamily="34" charset="0"/>
              </a:rPr>
              <a:t>Standard</a:t>
            </a:r>
            <a:r>
              <a:rPr lang="en-US" altLang="en-US" dirty="0" smtClean="0">
                <a:ea typeface="Calibri" pitchFamily="34" charset="0"/>
              </a:rPr>
              <a:t>: A performance requirement that the organization is meant to attain on an ongoing basis</a:t>
            </a:r>
          </a:p>
        </p:txBody>
      </p:sp>
      <p:sp>
        <p:nvSpPr>
          <p:cNvPr id="297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1D5DAD82-0310-4605-8900-4F6EF5C8FCDE}" type="slidenum">
              <a:rPr lang="en-US" altLang="en-US" sz="1200">
                <a:solidFill>
                  <a:schemeClr val="tx2"/>
                </a:solidFill>
                <a:latin typeface="Times New Roman" pitchFamily="18" charset="0"/>
              </a:rPr>
              <a:pPr>
                <a:spcBef>
                  <a:spcPct val="0"/>
                </a:spcBef>
                <a:spcAft>
                  <a:spcPct val="0"/>
                </a:spcAft>
                <a:buFontTx/>
                <a:buNone/>
              </a:pPr>
              <a:t>23</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050" y="723900"/>
            <a:ext cx="9105900" cy="5410200"/>
          </a:xfrm>
        </p:spPr>
      </p:pic>
      <p:sp>
        <p:nvSpPr>
          <p:cNvPr id="307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8C0CACE3-60CA-4A7F-ACEE-105A40AF3100}" type="slidenum">
              <a:rPr lang="en-US" altLang="en-US" sz="1200">
                <a:solidFill>
                  <a:schemeClr val="tx2"/>
                </a:solidFill>
                <a:latin typeface="Times New Roman" pitchFamily="18" charset="0"/>
              </a:rPr>
              <a:pPr>
                <a:spcBef>
                  <a:spcPct val="0"/>
                </a:spcBef>
                <a:spcAft>
                  <a:spcPct val="0"/>
                </a:spcAft>
                <a:buFontTx/>
                <a:buNone/>
              </a:pPr>
              <a:t>24</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Methods of Control </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defRPr/>
            </a:pPr>
            <a:r>
              <a:rPr lang="en-US" b="1" dirty="0"/>
              <a:t>Personal </a:t>
            </a:r>
            <a:r>
              <a:rPr lang="en-US" b="1" dirty="0" smtClean="0"/>
              <a:t>control</a:t>
            </a:r>
            <a:r>
              <a:rPr lang="en-US" dirty="0" smtClean="0"/>
              <a:t>: Control </a:t>
            </a:r>
            <a:r>
              <a:rPr lang="en-US" dirty="0"/>
              <a:t>by personal contact with and direct supervision of </a:t>
            </a:r>
            <a:r>
              <a:rPr lang="en-US" dirty="0" smtClean="0"/>
              <a:t>subordinates</a:t>
            </a:r>
          </a:p>
          <a:p>
            <a:pPr eaLnBrk="1" fontAlgn="auto" hangingPunct="1">
              <a:defRPr/>
            </a:pPr>
            <a:r>
              <a:rPr lang="en-US" b="1" dirty="0"/>
              <a:t>Bureaucratic </a:t>
            </a:r>
            <a:r>
              <a:rPr lang="en-US" b="1" dirty="0" smtClean="0"/>
              <a:t>control</a:t>
            </a:r>
            <a:r>
              <a:rPr lang="en-US" dirty="0" smtClean="0"/>
              <a:t>: Control </a:t>
            </a:r>
            <a:r>
              <a:rPr lang="en-US" dirty="0"/>
              <a:t>through a formal system of written rules and </a:t>
            </a:r>
            <a:r>
              <a:rPr lang="en-US" dirty="0" smtClean="0"/>
              <a:t>procedures</a:t>
            </a:r>
          </a:p>
          <a:p>
            <a:pPr eaLnBrk="1" fontAlgn="auto" hangingPunct="1">
              <a:defRPr/>
            </a:pPr>
            <a:r>
              <a:rPr lang="en-US" b="1" dirty="0"/>
              <a:t>Output </a:t>
            </a:r>
            <a:r>
              <a:rPr lang="en-US" b="1" dirty="0" smtClean="0"/>
              <a:t>control: </a:t>
            </a:r>
            <a:r>
              <a:rPr lang="en-US" dirty="0" smtClean="0"/>
              <a:t>Goals </a:t>
            </a:r>
            <a:r>
              <a:rPr lang="en-US" dirty="0"/>
              <a:t>that are set for units or individuals to achieve and monitoring performance against those </a:t>
            </a:r>
            <a:r>
              <a:rPr lang="en-US" dirty="0" smtClean="0"/>
              <a:t>goals</a:t>
            </a:r>
          </a:p>
          <a:p>
            <a:pPr eaLnBrk="1" fontAlgn="auto" hangingPunct="1">
              <a:defRPr/>
            </a:pPr>
            <a:r>
              <a:rPr lang="en-US" b="1" dirty="0"/>
              <a:t>Market </a:t>
            </a:r>
            <a:r>
              <a:rPr lang="en-US" b="1" dirty="0" smtClean="0"/>
              <a:t>control: </a:t>
            </a:r>
            <a:r>
              <a:rPr lang="en-US" dirty="0" smtClean="0"/>
              <a:t>The </a:t>
            </a:r>
            <a:r>
              <a:rPr lang="en-US" dirty="0"/>
              <a:t>regulation of the behavior of individuals and units within an enterprise by setting up an </a:t>
            </a:r>
            <a:r>
              <a:rPr lang="en-US" i="1" dirty="0"/>
              <a:t>internal market</a:t>
            </a:r>
            <a:r>
              <a:rPr lang="en-US" dirty="0"/>
              <a:t> for some valuable </a:t>
            </a:r>
            <a:r>
              <a:rPr lang="en-US" dirty="0" smtClean="0"/>
              <a:t>resource(s), </a:t>
            </a:r>
            <a:r>
              <a:rPr lang="en-US" dirty="0"/>
              <a:t>such as </a:t>
            </a:r>
            <a:r>
              <a:rPr lang="en-US" dirty="0" smtClean="0"/>
              <a:t>capital</a:t>
            </a:r>
            <a:endParaRPr lang="en-US" dirty="0"/>
          </a:p>
          <a:p>
            <a:pPr eaLnBrk="1" fontAlgn="auto" hangingPunct="1">
              <a:defRPr/>
            </a:pPr>
            <a:endParaRPr lang="en-US" dirty="0"/>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7E909B20-AB0C-4C36-9463-F487FB9316D9}" type="slidenum">
              <a:rPr lang="en-US" altLang="en-US" sz="1200">
                <a:solidFill>
                  <a:schemeClr val="tx2"/>
                </a:solidFill>
                <a:latin typeface="Times New Roman" pitchFamily="18" charset="0"/>
              </a:rPr>
              <a:pPr>
                <a:spcBef>
                  <a:spcPct val="0"/>
                </a:spcBef>
                <a:spcAft>
                  <a:spcPct val="0"/>
                </a:spcAft>
                <a:buFontTx/>
                <a:buNone/>
              </a:pPr>
              <a:t>25</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Incentive Control</a:t>
            </a:r>
            <a:endParaRPr lang="en-US" dirty="0"/>
          </a:p>
        </p:txBody>
      </p:sp>
      <p:sp>
        <p:nvSpPr>
          <p:cNvPr id="3" name="Content Placeholder 2"/>
          <p:cNvSpPr>
            <a:spLocks noGrp="1"/>
          </p:cNvSpPr>
          <p:nvPr>
            <p:ph idx="1"/>
          </p:nvPr>
        </p:nvSpPr>
        <p:spPr/>
        <p:txBody>
          <a:bodyPr/>
          <a:lstStyle/>
          <a:p>
            <a:pPr eaLnBrk="1" hangingPunct="1">
              <a:spcBef>
                <a:spcPct val="0"/>
              </a:spcBef>
            </a:pPr>
            <a:r>
              <a:rPr lang="en-US" altLang="en-US" b="1" dirty="0" smtClean="0">
                <a:ea typeface="Calibri" pitchFamily="34" charset="0"/>
              </a:rPr>
              <a:t>Incentives</a:t>
            </a:r>
            <a:r>
              <a:rPr lang="en-US" altLang="en-US" dirty="0" smtClean="0">
                <a:ea typeface="Calibri" pitchFamily="34" charset="0"/>
              </a:rPr>
              <a:t>: The devices used to encourage and reward appropriate employee behavior</a:t>
            </a:r>
          </a:p>
          <a:p>
            <a:pPr eaLnBrk="1" hangingPunct="1">
              <a:spcBef>
                <a:spcPct val="0"/>
              </a:spcBef>
            </a:pPr>
            <a:r>
              <a:rPr lang="en-US" altLang="en-US" dirty="0" smtClean="0">
                <a:ea typeface="Calibri" pitchFamily="34" charset="0"/>
              </a:rPr>
              <a:t>When incentives are tied to team performance, as is often the case, they have the added benefit of encouraging cooperation between team members and fostering a degree of peer control.</a:t>
            </a:r>
          </a:p>
          <a:p>
            <a:pPr lvl="1" indent="-273050" eaLnBrk="1" hangingPunct="1">
              <a:spcBef>
                <a:spcPct val="0"/>
              </a:spcBef>
            </a:pPr>
            <a:r>
              <a:rPr lang="en-US" altLang="en-US" sz="2800" b="1" dirty="0" smtClean="0">
                <a:ea typeface="Calibri" pitchFamily="34" charset="0"/>
              </a:rPr>
              <a:t>Peer control</a:t>
            </a:r>
            <a:r>
              <a:rPr lang="en-US" altLang="en-US" sz="2800" dirty="0" smtClean="0">
                <a:ea typeface="Calibri" pitchFamily="34" charset="0"/>
              </a:rPr>
              <a:t>: The pressure that employees exert on others within their team or work group to perform up to or in excess of the expectations of the organization</a:t>
            </a:r>
            <a:endParaRPr lang="en-US" altLang="en-US" dirty="0" smtClean="0">
              <a:ea typeface="Calibri" pitchFamily="34" charset="0"/>
            </a:endParaRPr>
          </a:p>
        </p:txBody>
      </p:sp>
      <p:sp>
        <p:nvSpPr>
          <p:cNvPr id="327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074A67CA-EE68-4AFB-A6A0-8E3613C39427}" type="slidenum">
              <a:rPr lang="en-US" altLang="en-US" sz="1200">
                <a:solidFill>
                  <a:schemeClr val="tx2"/>
                </a:solidFill>
                <a:latin typeface="Times New Roman" pitchFamily="18" charset="0"/>
              </a:rPr>
              <a:pPr>
                <a:spcBef>
                  <a:spcPct val="0"/>
                </a:spcBef>
                <a:spcAft>
                  <a:spcPct val="0"/>
                </a:spcAft>
                <a:buFontTx/>
                <a:buNone/>
              </a:pPr>
              <a:t>26</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Organizational </a:t>
            </a:r>
            <a:r>
              <a:rPr lang="en-US" dirty="0"/>
              <a:t>Culture</a:t>
            </a:r>
          </a:p>
        </p:txBody>
      </p:sp>
      <p:sp>
        <p:nvSpPr>
          <p:cNvPr id="3" name="Content Placeholder 2"/>
          <p:cNvSpPr>
            <a:spLocks noGrp="1"/>
          </p:cNvSpPr>
          <p:nvPr>
            <p:ph idx="1"/>
          </p:nvPr>
        </p:nvSpPr>
        <p:spPr/>
        <p:txBody>
          <a:bodyPr rtlCol="0">
            <a:normAutofit lnSpcReduction="10000"/>
          </a:bodyPr>
          <a:lstStyle/>
          <a:p>
            <a:pPr eaLnBrk="1" fontAlgn="auto" hangingPunct="1">
              <a:spcBef>
                <a:spcPct val="0"/>
              </a:spcBef>
              <a:defRPr/>
            </a:pPr>
            <a:r>
              <a:rPr lang="en-US" altLang="en-US" dirty="0" smtClean="0">
                <a:ea typeface="Calibri" panose="020F0502020204030204" pitchFamily="34" charset="0"/>
              </a:rPr>
              <a:t>Specific collection of values and norms shared by people and groups in an organization</a:t>
            </a:r>
          </a:p>
          <a:p>
            <a:pPr lvl="1" eaLnBrk="1" fontAlgn="auto" hangingPunct="1">
              <a:defRPr/>
            </a:pPr>
            <a:r>
              <a:rPr lang="en-US" sz="2200" b="1" dirty="0" smtClean="0"/>
              <a:t>Values</a:t>
            </a:r>
            <a:r>
              <a:rPr lang="en-US" sz="2200" dirty="0" smtClean="0"/>
              <a:t>: The </a:t>
            </a:r>
            <a:r>
              <a:rPr lang="en-US" sz="2200" dirty="0"/>
              <a:t>ideas or shared assumptions about what a group believes to be good, right and </a:t>
            </a:r>
            <a:r>
              <a:rPr lang="en-US" sz="2200" dirty="0" smtClean="0"/>
              <a:t>desirable</a:t>
            </a:r>
            <a:endParaRPr lang="en-US" sz="2200" dirty="0"/>
          </a:p>
          <a:p>
            <a:pPr lvl="1" eaLnBrk="1" fontAlgn="auto" hangingPunct="1">
              <a:defRPr/>
            </a:pPr>
            <a:r>
              <a:rPr lang="en-US" sz="2200" b="1" dirty="0" smtClean="0"/>
              <a:t>Norms</a:t>
            </a:r>
            <a:r>
              <a:rPr lang="en-US" sz="2200" dirty="0" smtClean="0"/>
              <a:t>: Social </a:t>
            </a:r>
            <a:r>
              <a:rPr lang="en-US" sz="2200" dirty="0"/>
              <a:t>rules and guidelines that prescribe the appropriate behavior in particular </a:t>
            </a:r>
            <a:r>
              <a:rPr lang="en-US" sz="2200" dirty="0" smtClean="0"/>
              <a:t>situations</a:t>
            </a:r>
          </a:p>
          <a:p>
            <a:pPr eaLnBrk="1" fontAlgn="auto" hangingPunct="1">
              <a:defRPr/>
            </a:pPr>
            <a:r>
              <a:rPr lang="en-US" dirty="0">
                <a:ea typeface="Calibri" panose="020F0502020204030204" pitchFamily="34" charset="0"/>
              </a:rPr>
              <a:t>Culture can exert a profound influence on the way people behave within an organization, on the decisions that are made, on the things that the organization pays attention to, and ultimately, on the strategy and performance of the firm. </a:t>
            </a:r>
            <a:endParaRPr lang="en-US" altLang="en-US" dirty="0">
              <a:ea typeface="Calibri" panose="020F0502020204030204" pitchFamily="34" charset="0"/>
            </a:endParaRPr>
          </a:p>
        </p:txBody>
      </p:sp>
      <p:sp>
        <p:nvSpPr>
          <p:cNvPr id="337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BE697827-1229-4964-80CC-29ADFEB9D4A9}" type="slidenum">
              <a:rPr lang="en-US" altLang="en-US" sz="1200">
                <a:solidFill>
                  <a:srgbClr val="C00000"/>
                </a:solidFill>
                <a:latin typeface="Times New Roman" pitchFamily="18" charset="0"/>
              </a:rPr>
              <a:pPr>
                <a:spcBef>
                  <a:spcPct val="0"/>
                </a:spcBef>
                <a:spcAft>
                  <a:spcPct val="0"/>
                </a:spcAft>
                <a:buFontTx/>
                <a:buNone/>
              </a:pPr>
              <a:t>27</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IMPLEMENTING STRATEGY THROUGH ORGANIZATION ARCHITECTURE</a:t>
            </a:r>
          </a:p>
        </p:txBody>
      </p:sp>
      <p:sp>
        <p:nvSpPr>
          <p:cNvPr id="3" name="Content Placeholder 2"/>
          <p:cNvSpPr>
            <a:spLocks noGrp="1"/>
          </p:cNvSpPr>
          <p:nvPr>
            <p:ph idx="1"/>
          </p:nvPr>
        </p:nvSpPr>
        <p:spPr/>
        <p:txBody>
          <a:bodyPr/>
          <a:lstStyle/>
          <a:p>
            <a:pPr eaLnBrk="1" hangingPunct="1">
              <a:spcBef>
                <a:spcPct val="0"/>
              </a:spcBef>
            </a:pPr>
            <a:r>
              <a:rPr lang="en-US" altLang="en-US" b="1" smtClean="0">
                <a:ea typeface="Calibri" pitchFamily="34" charset="0"/>
              </a:rPr>
              <a:t>Strategy and Organization in the Single Business Enterprise</a:t>
            </a:r>
            <a:endParaRPr lang="en-US" altLang="en-US" smtClean="0">
              <a:ea typeface="Calibri" pitchFamily="34" charset="0"/>
            </a:endParaRPr>
          </a:p>
          <a:p>
            <a:pPr lvl="1" indent="-273050" eaLnBrk="1" hangingPunct="1">
              <a:spcBef>
                <a:spcPct val="0"/>
              </a:spcBef>
            </a:pPr>
            <a:r>
              <a:rPr lang="en-US" altLang="en-US" smtClean="0">
                <a:ea typeface="Calibri" pitchFamily="34" charset="0"/>
              </a:rPr>
              <a:t>The business level strategy of the firm</a:t>
            </a:r>
          </a:p>
          <a:p>
            <a:pPr lvl="1" indent="-273050" eaLnBrk="1" hangingPunct="1">
              <a:spcBef>
                <a:spcPct val="0"/>
              </a:spcBef>
            </a:pPr>
            <a:r>
              <a:rPr lang="en-US" altLang="en-US" smtClean="0">
                <a:ea typeface="Calibri" pitchFamily="34" charset="0"/>
              </a:rPr>
              <a:t>The nature of the environment in which the firm competes</a:t>
            </a:r>
          </a:p>
        </p:txBody>
      </p:sp>
      <p:sp>
        <p:nvSpPr>
          <p:cNvPr id="348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F91DE486-6325-4CAD-9C4A-0C2366D55BAE}" type="slidenum">
              <a:rPr lang="en-US" altLang="en-US" sz="1200">
                <a:solidFill>
                  <a:schemeClr val="tx2"/>
                </a:solidFill>
                <a:latin typeface="Times New Roman" pitchFamily="18" charset="0"/>
              </a:rPr>
              <a:pPr>
                <a:spcBef>
                  <a:spcPct val="0"/>
                </a:spcBef>
                <a:spcAft>
                  <a:spcPct val="0"/>
                </a:spcAft>
                <a:buFontTx/>
                <a:buNone/>
              </a:pPr>
              <a:t>28</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42875" y="1004888"/>
            <a:ext cx="9429750" cy="4848225"/>
          </a:xfrm>
        </p:spPr>
      </p:pic>
      <p:sp>
        <p:nvSpPr>
          <p:cNvPr id="358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6DA7AF84-C007-44D4-8509-85333EDDE7FC}" type="slidenum">
              <a:rPr lang="en-US" altLang="en-US" sz="1200">
                <a:solidFill>
                  <a:schemeClr val="tx2"/>
                </a:solidFill>
                <a:latin typeface="Times New Roman" pitchFamily="18" charset="0"/>
              </a:rPr>
              <a:pPr>
                <a:spcBef>
                  <a:spcPct val="0"/>
                </a:spcBef>
                <a:spcAft>
                  <a:spcPct val="0"/>
                </a:spcAft>
                <a:buFontTx/>
                <a:buNone/>
              </a:pPr>
              <a:t>29</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ORGANIZATION ARCHITECTURE</a:t>
            </a:r>
          </a:p>
        </p:txBody>
      </p:sp>
      <p:sp>
        <p:nvSpPr>
          <p:cNvPr id="9219" name="Content Placeholder 2"/>
          <p:cNvSpPr>
            <a:spLocks noGrp="1"/>
          </p:cNvSpPr>
          <p:nvPr>
            <p:ph idx="1"/>
          </p:nvPr>
        </p:nvSpPr>
        <p:spPr/>
        <p:txBody>
          <a:bodyPr/>
          <a:lstStyle/>
          <a:p>
            <a:pPr eaLnBrk="1" hangingPunct="1">
              <a:spcBef>
                <a:spcPct val="0"/>
              </a:spcBef>
            </a:pPr>
            <a:r>
              <a:rPr lang="en-US" altLang="en-US" smtClean="0">
                <a:ea typeface="Calibri" pitchFamily="34" charset="0"/>
              </a:rPr>
              <a:t>The totality of a firm’s organizational arrangements including its formal organizational structure, control systems, incentive systems, organizational culture, organization processes, and human capital.</a:t>
            </a:r>
          </a:p>
          <a:p>
            <a:pPr eaLnBrk="1" hangingPunct="1">
              <a:spcBef>
                <a:spcPct val="0"/>
              </a:spcBef>
            </a:pPr>
            <a:r>
              <a:rPr lang="en-US" altLang="en-US" b="1" smtClean="0">
                <a:ea typeface="Calibri" pitchFamily="34" charset="0"/>
              </a:rPr>
              <a:t>Organizational structure</a:t>
            </a:r>
            <a:r>
              <a:rPr lang="en-US" altLang="en-US" smtClean="0">
                <a:ea typeface="Calibri" pitchFamily="34" charset="0"/>
              </a:rPr>
              <a:t>: The combination of the location of decision-making responsibilities, the formal division of the organization into subunits, and the establishment of integrating mechanisms to coordinate the activities of the subunits.</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249F2C5D-AFDD-4871-B7C1-0364F8DEF438}" type="slidenum">
              <a:rPr lang="en-US" altLang="en-US" sz="1200">
                <a:solidFill>
                  <a:srgbClr val="C00000"/>
                </a:solidFill>
                <a:latin typeface="Times New Roman" pitchFamily="18" charset="0"/>
              </a:rPr>
              <a:pPr>
                <a:spcBef>
                  <a:spcPct val="0"/>
                </a:spcBef>
                <a:spcAft>
                  <a:spcPct val="0"/>
                </a:spcAft>
                <a:buFontTx/>
                <a:buNone/>
              </a:pPr>
              <a:t>3</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Strategy, Environment and the Need for Integration</a:t>
            </a:r>
          </a:p>
        </p:txBody>
      </p:sp>
      <p:sp>
        <p:nvSpPr>
          <p:cNvPr id="3" name="Content Placeholder 2"/>
          <p:cNvSpPr>
            <a:spLocks noGrp="1"/>
          </p:cNvSpPr>
          <p:nvPr>
            <p:ph idx="1"/>
          </p:nvPr>
        </p:nvSpPr>
        <p:spPr/>
        <p:txBody>
          <a:bodyPr/>
          <a:lstStyle/>
          <a:p>
            <a:pPr eaLnBrk="1" hangingPunct="1">
              <a:spcBef>
                <a:spcPct val="0"/>
              </a:spcBef>
            </a:pPr>
            <a:r>
              <a:rPr lang="en-US" altLang="en-US" dirty="0" smtClean="0">
                <a:ea typeface="Calibri" pitchFamily="34" charset="0"/>
              </a:rPr>
              <a:t>The need for integration between functions is greater for firms that are competing through product development and innovation.</a:t>
            </a:r>
          </a:p>
          <a:p>
            <a:pPr eaLnBrk="1" hangingPunct="1">
              <a:spcBef>
                <a:spcPct val="0"/>
              </a:spcBef>
            </a:pPr>
            <a:r>
              <a:rPr lang="en-US" altLang="en-US" dirty="0" smtClean="0">
                <a:ea typeface="Calibri" pitchFamily="34" charset="0"/>
              </a:rPr>
              <a:t>In such organizations there is an ongoing need to coordinate the R&amp;D, production and marketing functions of the firm to ensure that:</a:t>
            </a:r>
          </a:p>
          <a:p>
            <a:pPr lvl="1" eaLnBrk="1" hangingPunct="1">
              <a:spcBef>
                <a:spcPct val="0"/>
              </a:spcBef>
            </a:pPr>
            <a:r>
              <a:rPr lang="en-US" altLang="en-US" dirty="0" smtClean="0">
                <a:ea typeface="Calibri" pitchFamily="34" charset="0"/>
              </a:rPr>
              <a:t>new products are developed in a timely manner.</a:t>
            </a:r>
            <a:endParaRPr lang="en-US" altLang="en-US" dirty="0">
              <a:ea typeface="Calibri" pitchFamily="34" charset="0"/>
            </a:endParaRPr>
          </a:p>
          <a:p>
            <a:pPr lvl="1" eaLnBrk="1" hangingPunct="1">
              <a:spcBef>
                <a:spcPct val="0"/>
              </a:spcBef>
            </a:pPr>
            <a:r>
              <a:rPr lang="en-US" altLang="en-US" dirty="0" smtClean="0">
                <a:ea typeface="Calibri" pitchFamily="34" charset="0"/>
              </a:rPr>
              <a:t>that they can be efficiently produced and delivered.</a:t>
            </a:r>
            <a:endParaRPr lang="en-US" altLang="en-US" dirty="0">
              <a:ea typeface="Calibri" pitchFamily="34" charset="0"/>
            </a:endParaRPr>
          </a:p>
          <a:p>
            <a:pPr lvl="1" eaLnBrk="1" hangingPunct="1">
              <a:spcBef>
                <a:spcPct val="0"/>
              </a:spcBef>
            </a:pPr>
            <a:r>
              <a:rPr lang="en-US" altLang="en-US" dirty="0" smtClean="0">
                <a:ea typeface="Calibri" pitchFamily="34" charset="0"/>
              </a:rPr>
              <a:t>that they match consumer demands.</a:t>
            </a:r>
          </a:p>
        </p:txBody>
      </p:sp>
      <p:sp>
        <p:nvSpPr>
          <p:cNvPr id="368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2014B29D-82E2-41D5-A94D-3F73F8C6CB55}" type="slidenum">
              <a:rPr lang="en-US" altLang="en-US" sz="1200">
                <a:solidFill>
                  <a:schemeClr val="tx2"/>
                </a:solidFill>
                <a:latin typeface="Times New Roman" pitchFamily="18" charset="0"/>
              </a:rPr>
              <a:pPr>
                <a:spcBef>
                  <a:spcPct val="0"/>
                </a:spcBef>
                <a:spcAft>
                  <a:spcPct val="0"/>
                </a:spcAft>
                <a:buFontTx/>
                <a:buNone/>
              </a:pPr>
              <a:t>30</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Integration and Control Systems:</a:t>
            </a:r>
          </a:p>
        </p:txBody>
      </p:sp>
      <p:sp>
        <p:nvSpPr>
          <p:cNvPr id="3" name="Content Placeholder 2"/>
          <p:cNvSpPr>
            <a:spLocks noGrp="1"/>
          </p:cNvSpPr>
          <p:nvPr>
            <p:ph idx="1"/>
          </p:nvPr>
        </p:nvSpPr>
        <p:spPr/>
        <p:txBody>
          <a:bodyPr rtlCol="0">
            <a:normAutofit lnSpcReduction="10000"/>
          </a:bodyPr>
          <a:lstStyle/>
          <a:p>
            <a:pPr eaLnBrk="1" fontAlgn="auto" hangingPunct="1">
              <a:defRPr/>
            </a:pPr>
            <a:r>
              <a:rPr lang="en-US" b="1" dirty="0"/>
              <a:t>Low </a:t>
            </a:r>
            <a:r>
              <a:rPr lang="en-US" b="1" dirty="0" smtClean="0"/>
              <a:t>Integration</a:t>
            </a:r>
          </a:p>
          <a:p>
            <a:pPr lvl="1" eaLnBrk="1" fontAlgn="auto" hangingPunct="1">
              <a:defRPr/>
            </a:pPr>
            <a:r>
              <a:rPr lang="en-US" i="1" dirty="0"/>
              <a:t>B</a:t>
            </a:r>
            <a:r>
              <a:rPr lang="en-US" i="1" dirty="0" smtClean="0"/>
              <a:t>ureaucratic </a:t>
            </a:r>
            <a:r>
              <a:rPr lang="en-US" i="1" dirty="0"/>
              <a:t>controls</a:t>
            </a:r>
            <a:r>
              <a:rPr lang="en-US" dirty="0"/>
              <a:t> in the form of budgets are used to allocate financial resources to each function, and to control spending by the functions. </a:t>
            </a:r>
            <a:r>
              <a:rPr lang="en-US" i="1" dirty="0"/>
              <a:t>Output controls</a:t>
            </a:r>
            <a:r>
              <a:rPr lang="en-US" dirty="0"/>
              <a:t> will then be used to assess how well a function is performing</a:t>
            </a:r>
            <a:r>
              <a:rPr lang="en-US" dirty="0" smtClean="0"/>
              <a:t>.</a:t>
            </a:r>
          </a:p>
          <a:p>
            <a:pPr eaLnBrk="1" fontAlgn="auto" hangingPunct="1">
              <a:defRPr/>
            </a:pPr>
            <a:r>
              <a:rPr lang="en-US" b="1" dirty="0"/>
              <a:t>High </a:t>
            </a:r>
            <a:r>
              <a:rPr lang="en-US" b="1" dirty="0" smtClean="0"/>
              <a:t>Integration</a:t>
            </a:r>
          </a:p>
          <a:p>
            <a:pPr lvl="1" eaLnBrk="1" fontAlgn="auto" hangingPunct="1">
              <a:defRPr/>
            </a:pPr>
            <a:r>
              <a:rPr lang="en-US" i="1" dirty="0"/>
              <a:t>B</a:t>
            </a:r>
            <a:r>
              <a:rPr lang="en-US" i="1" dirty="0" smtClean="0"/>
              <a:t>ureaucratic </a:t>
            </a:r>
            <a:r>
              <a:rPr lang="en-US" i="1" dirty="0"/>
              <a:t>controls</a:t>
            </a:r>
            <a:r>
              <a:rPr lang="en-US" dirty="0"/>
              <a:t> will again be used for financial budgets </a:t>
            </a:r>
            <a:r>
              <a:rPr lang="en-US" dirty="0" smtClean="0"/>
              <a:t>and, </a:t>
            </a:r>
            <a:r>
              <a:rPr lang="en-US" dirty="0"/>
              <a:t>as </a:t>
            </a:r>
            <a:r>
              <a:rPr lang="en-US" dirty="0" smtClean="0"/>
              <a:t>before, </a:t>
            </a:r>
            <a:r>
              <a:rPr lang="en-US" i="1" dirty="0"/>
              <a:t>output controls</a:t>
            </a:r>
            <a:r>
              <a:rPr lang="en-US" dirty="0"/>
              <a:t> will be applied to the different functions. </a:t>
            </a:r>
            <a:r>
              <a:rPr lang="en-US" i="1" dirty="0"/>
              <a:t>Output controls</a:t>
            </a:r>
            <a:r>
              <a:rPr lang="en-US" dirty="0"/>
              <a:t> will also be applied to cross-functional product development teams.</a:t>
            </a:r>
            <a:endParaRPr lang="en-US" b="1" dirty="0"/>
          </a:p>
        </p:txBody>
      </p:sp>
      <p:sp>
        <p:nvSpPr>
          <p:cNvPr id="378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44E7AB58-FB8E-4B81-ACF1-3196BA7E1570}" type="slidenum">
              <a:rPr lang="en-US" altLang="en-US" sz="1200">
                <a:solidFill>
                  <a:schemeClr val="tx2"/>
                </a:solidFill>
                <a:latin typeface="Times New Roman" pitchFamily="18" charset="0"/>
              </a:rPr>
              <a:pPr>
                <a:spcBef>
                  <a:spcPct val="0"/>
                </a:spcBef>
                <a:spcAft>
                  <a:spcPct val="0"/>
                </a:spcAft>
                <a:buFontTx/>
                <a:buNone/>
              </a:pPr>
              <a:t>31</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Organizational ARCHITECTURE</a:t>
            </a:r>
          </a:p>
        </p:txBody>
      </p:sp>
      <p:sp>
        <p:nvSpPr>
          <p:cNvPr id="10243" name="Content Placeholder 2"/>
          <p:cNvSpPr>
            <a:spLocks noGrp="1"/>
          </p:cNvSpPr>
          <p:nvPr>
            <p:ph idx="1"/>
          </p:nvPr>
        </p:nvSpPr>
        <p:spPr/>
        <p:txBody>
          <a:bodyPr/>
          <a:lstStyle/>
          <a:p>
            <a:pPr eaLnBrk="1" hangingPunct="1">
              <a:spcBef>
                <a:spcPct val="0"/>
              </a:spcBef>
            </a:pPr>
            <a:r>
              <a:rPr lang="en-US" altLang="en-US" b="1" smtClean="0">
                <a:ea typeface="Calibri" pitchFamily="34" charset="0"/>
              </a:rPr>
              <a:t>Controls</a:t>
            </a:r>
            <a:r>
              <a:rPr lang="en-US" altLang="en-US" smtClean="0">
                <a:ea typeface="Calibri" pitchFamily="34" charset="0"/>
              </a:rPr>
              <a:t>: The metrics used to measure the performance of subunits and make judgments about how well managers are running them.</a:t>
            </a:r>
          </a:p>
          <a:p>
            <a:pPr eaLnBrk="1" hangingPunct="1">
              <a:spcBef>
                <a:spcPct val="0"/>
              </a:spcBef>
            </a:pPr>
            <a:r>
              <a:rPr lang="en-US" altLang="en-US" b="1" smtClean="0">
                <a:ea typeface="Calibri" pitchFamily="34" charset="0"/>
              </a:rPr>
              <a:t>Incentives</a:t>
            </a:r>
            <a:r>
              <a:rPr lang="en-US" altLang="en-US" smtClean="0">
                <a:ea typeface="Calibri" pitchFamily="34" charset="0"/>
              </a:rPr>
              <a:t>: The devices used to encourage desired employee behavior.</a:t>
            </a:r>
          </a:p>
          <a:p>
            <a:pPr eaLnBrk="1" hangingPunct="1">
              <a:spcBef>
                <a:spcPct val="0"/>
              </a:spcBef>
            </a:pPr>
            <a:r>
              <a:rPr lang="en-US" altLang="en-US" b="1" smtClean="0">
                <a:ea typeface="Calibri" pitchFamily="34" charset="0"/>
              </a:rPr>
              <a:t>Organization processes</a:t>
            </a:r>
            <a:r>
              <a:rPr lang="en-US" altLang="en-US" smtClean="0">
                <a:ea typeface="Calibri" pitchFamily="34" charset="0"/>
              </a:rPr>
              <a:t>: The manner in which decisions are made and work is performed within the organization.</a:t>
            </a:r>
          </a:p>
        </p:txBody>
      </p:sp>
      <p:sp>
        <p:nvSpPr>
          <p:cNvPr id="102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4BA8755D-41CE-4535-B303-D8083BCE5503}" type="slidenum">
              <a:rPr lang="en-US" altLang="en-US" sz="1200">
                <a:solidFill>
                  <a:srgbClr val="C00000"/>
                </a:solidFill>
                <a:latin typeface="Times New Roman" pitchFamily="18" charset="0"/>
              </a:rPr>
              <a:pPr>
                <a:spcBef>
                  <a:spcPct val="0"/>
                </a:spcBef>
                <a:spcAft>
                  <a:spcPct val="0"/>
                </a:spcAft>
                <a:buFontTx/>
                <a:buNone/>
              </a:pPr>
              <a:t>4</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left)">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left)">
                                      <p:cBhvr>
                                        <p:cTn id="1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Organizational ARCHITECTURE</a:t>
            </a:r>
          </a:p>
        </p:txBody>
      </p:sp>
      <p:sp>
        <p:nvSpPr>
          <p:cNvPr id="3" name="Content Placeholder 2"/>
          <p:cNvSpPr>
            <a:spLocks noGrp="1"/>
          </p:cNvSpPr>
          <p:nvPr>
            <p:ph idx="1"/>
          </p:nvPr>
        </p:nvSpPr>
        <p:spPr/>
        <p:txBody>
          <a:bodyPr/>
          <a:lstStyle/>
          <a:p>
            <a:pPr eaLnBrk="1" hangingPunct="1">
              <a:spcBef>
                <a:spcPct val="0"/>
              </a:spcBef>
            </a:pPr>
            <a:r>
              <a:rPr lang="en-US" altLang="en-US" b="1" smtClean="0">
                <a:ea typeface="Calibri" pitchFamily="34" charset="0"/>
              </a:rPr>
              <a:t>Organization culture</a:t>
            </a:r>
            <a:r>
              <a:rPr lang="en-US" altLang="en-US" smtClean="0">
                <a:ea typeface="Calibri" pitchFamily="34" charset="0"/>
              </a:rPr>
              <a:t>: The norms and value systems that are shared among the employees of an organization.</a:t>
            </a:r>
          </a:p>
          <a:p>
            <a:pPr eaLnBrk="1" hangingPunct="1">
              <a:spcBef>
                <a:spcPct val="0"/>
              </a:spcBef>
            </a:pPr>
            <a:r>
              <a:rPr lang="en-US" altLang="en-US" b="1" smtClean="0">
                <a:ea typeface="Calibri" pitchFamily="34" charset="0"/>
              </a:rPr>
              <a:t>People</a:t>
            </a:r>
            <a:r>
              <a:rPr lang="en-US" altLang="en-US" smtClean="0">
                <a:ea typeface="Calibri" pitchFamily="34" charset="0"/>
              </a:rPr>
              <a:t>: The employees of an organization, as well as the strategy used to recruit, compensate, motivate and retain those individuals and the type of people that they are in terms of their skills, values, and orientation.</a:t>
            </a:r>
          </a:p>
          <a:p>
            <a:pPr eaLnBrk="1" hangingPunct="1">
              <a:spcBef>
                <a:spcPct val="0"/>
              </a:spcBef>
            </a:pPr>
            <a:endParaRPr lang="en-US" altLang="en-US" smtClean="0">
              <a:ea typeface="Calibri" pitchFamily="34" charset="0"/>
            </a:endParaRPr>
          </a:p>
        </p:txBody>
      </p:sp>
      <p:sp>
        <p:nvSpPr>
          <p:cNvPr id="112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DAACCD2C-F49B-461A-A642-2B1D36A643A4}" type="slidenum">
              <a:rPr lang="en-US" altLang="en-US" sz="1200">
                <a:solidFill>
                  <a:srgbClr val="C00000"/>
                </a:solidFill>
                <a:latin typeface="Times New Roman" pitchFamily="18" charset="0"/>
              </a:rPr>
              <a:pPr>
                <a:spcBef>
                  <a:spcPct val="0"/>
                </a:spcBef>
                <a:spcAft>
                  <a:spcPct val="0"/>
                </a:spcAft>
                <a:buFontTx/>
                <a:buNone/>
              </a:pPr>
              <a:t>5</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DDD71B67-0FF6-434B-8A68-7754AB25EAE7}" type="slidenum">
              <a:rPr lang="en-US" altLang="en-US" sz="1200">
                <a:solidFill>
                  <a:schemeClr val="tx2"/>
                </a:solidFill>
                <a:latin typeface="Times New Roman" pitchFamily="18" charset="0"/>
              </a:rPr>
              <a:pPr>
                <a:spcBef>
                  <a:spcPct val="0"/>
                </a:spcBef>
                <a:spcAft>
                  <a:spcPct val="0"/>
                </a:spcAft>
                <a:buFontTx/>
                <a:buNone/>
              </a:pPr>
              <a:t>6</a:t>
            </a:fld>
            <a:endParaRPr lang="en-US" altLang="en-US" sz="1200">
              <a:solidFill>
                <a:schemeClr val="tx2"/>
              </a:solidFill>
              <a:latin typeface="Times New Roman" pitchFamily="18" charset="0"/>
            </a:endParaRPr>
          </a:p>
        </p:txBody>
      </p:sp>
      <p:pic>
        <p:nvPicPr>
          <p:cNvPr id="12291"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0" y="120650"/>
            <a:ext cx="9051925" cy="61277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Organizational Structure</a:t>
            </a:r>
            <a:endParaRPr lang="en-US" dirty="0"/>
          </a:p>
        </p:txBody>
      </p:sp>
      <p:sp>
        <p:nvSpPr>
          <p:cNvPr id="12291" name="Content Placeholder 2"/>
          <p:cNvSpPr>
            <a:spLocks noGrp="1"/>
          </p:cNvSpPr>
          <p:nvPr>
            <p:ph idx="1"/>
          </p:nvPr>
        </p:nvSpPr>
        <p:spPr/>
        <p:txBody>
          <a:bodyPr rtlCol="0">
            <a:normAutofit lnSpcReduction="10000"/>
          </a:bodyPr>
          <a:lstStyle/>
          <a:p>
            <a:pPr eaLnBrk="1" fontAlgn="auto" hangingPunct="1">
              <a:spcBef>
                <a:spcPct val="0"/>
              </a:spcBef>
              <a:defRPr/>
            </a:pPr>
            <a:r>
              <a:rPr lang="en-US" dirty="0"/>
              <a:t>Organizational structure can be thought of in terms of three </a:t>
            </a:r>
            <a:r>
              <a:rPr lang="en-US" dirty="0" smtClean="0"/>
              <a:t>dimensions:</a:t>
            </a:r>
          </a:p>
          <a:p>
            <a:pPr lvl="1" eaLnBrk="1" fontAlgn="auto" hangingPunct="1">
              <a:defRPr/>
            </a:pPr>
            <a:r>
              <a:rPr lang="en-US" sz="2800" b="1" dirty="0"/>
              <a:t>Vertical </a:t>
            </a:r>
            <a:r>
              <a:rPr lang="en-US" sz="2800" b="1" dirty="0" smtClean="0"/>
              <a:t>differentiation</a:t>
            </a:r>
            <a:r>
              <a:rPr lang="en-US" sz="2800" dirty="0" smtClean="0"/>
              <a:t>: The </a:t>
            </a:r>
            <a:r>
              <a:rPr lang="en-US" sz="2800" dirty="0"/>
              <a:t>location of decision making responsibilities within a structure, referring to centralization or decentralization, and number of layers in a hierarchy, referring to whether to organizational structure is tall or flat.</a:t>
            </a:r>
          </a:p>
          <a:p>
            <a:pPr lvl="1" eaLnBrk="1" fontAlgn="auto" hangingPunct="1">
              <a:defRPr/>
            </a:pPr>
            <a:r>
              <a:rPr lang="en-US" sz="2800" b="1" dirty="0"/>
              <a:t>Horizontal </a:t>
            </a:r>
            <a:r>
              <a:rPr lang="en-US" sz="2800" b="1" dirty="0" smtClean="0"/>
              <a:t>differentiation</a:t>
            </a:r>
            <a:r>
              <a:rPr lang="en-US" sz="2800" dirty="0" smtClean="0"/>
              <a:t>: </a:t>
            </a:r>
            <a:r>
              <a:rPr lang="en-US" sz="2800" dirty="0"/>
              <a:t>The formal division of the organization into subunits.</a:t>
            </a:r>
          </a:p>
          <a:p>
            <a:pPr lvl="1" eaLnBrk="1" fontAlgn="auto" hangingPunct="1">
              <a:defRPr/>
            </a:pPr>
            <a:r>
              <a:rPr lang="en-US" sz="2800" b="1" dirty="0"/>
              <a:t>Integrating </a:t>
            </a:r>
            <a:r>
              <a:rPr lang="en-US" sz="2800" b="1" dirty="0" smtClean="0"/>
              <a:t>mechanisms</a:t>
            </a:r>
            <a:r>
              <a:rPr lang="en-US" sz="2800" dirty="0" smtClean="0"/>
              <a:t>: </a:t>
            </a:r>
            <a:r>
              <a:rPr lang="en-US" sz="2800" dirty="0"/>
              <a:t>Processes and procedures used for coordination subunits</a:t>
            </a:r>
            <a:r>
              <a:rPr lang="en-US" sz="3200" dirty="0"/>
              <a:t>.</a:t>
            </a:r>
          </a:p>
        </p:txBody>
      </p:sp>
      <p:sp>
        <p:nvSpPr>
          <p:cNvPr id="133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4BE29EBE-05AB-4625-A23F-05683214A4AE}" type="slidenum">
              <a:rPr lang="en-US" altLang="en-US" sz="1200">
                <a:solidFill>
                  <a:srgbClr val="C00000"/>
                </a:solidFill>
                <a:latin typeface="Times New Roman" pitchFamily="18" charset="0"/>
              </a:rPr>
              <a:pPr>
                <a:spcBef>
                  <a:spcPct val="0"/>
                </a:spcBef>
                <a:spcAft>
                  <a:spcPct val="0"/>
                </a:spcAft>
                <a:buFontTx/>
                <a:buNone/>
              </a:pPr>
              <a:t>7</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wipe(left)">
                                      <p:cBhvr>
                                        <p:cTn id="11" dur="500"/>
                                        <p:tgtEl>
                                          <p:spTgt spid="12291">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wipe(left)">
                                      <p:cBhvr>
                                        <p:cTn id="15" dur="500"/>
                                        <p:tgtEl>
                                          <p:spTgt spid="12291">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wipe(left)">
                                      <p:cBhvr>
                                        <p:cTn id="19"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Centralization and Decentralization </a:t>
            </a:r>
          </a:p>
        </p:txBody>
      </p:sp>
      <p:sp>
        <p:nvSpPr>
          <p:cNvPr id="3" name="Content Placeholder 2"/>
          <p:cNvSpPr>
            <a:spLocks noGrp="1"/>
          </p:cNvSpPr>
          <p:nvPr>
            <p:ph idx="1"/>
          </p:nvPr>
        </p:nvSpPr>
        <p:spPr/>
        <p:txBody>
          <a:bodyPr rtlCol="0">
            <a:normAutofit lnSpcReduction="10000"/>
          </a:bodyPr>
          <a:lstStyle/>
          <a:p>
            <a:pPr eaLnBrk="1" fontAlgn="auto" hangingPunct="1">
              <a:defRPr/>
            </a:pPr>
            <a:r>
              <a:rPr lang="en-US" dirty="0"/>
              <a:t>A firm’s vertical differentiation determines where in its hierarchy the ­</a:t>
            </a:r>
            <a:r>
              <a:rPr lang="en-US" dirty="0" smtClean="0"/>
              <a:t>decision-making </a:t>
            </a:r>
            <a:r>
              <a:rPr lang="en-US" dirty="0"/>
              <a:t>power is concentrated</a:t>
            </a:r>
            <a:r>
              <a:rPr lang="en-US" dirty="0" smtClean="0"/>
              <a:t>.</a:t>
            </a:r>
          </a:p>
          <a:p>
            <a:pPr lvl="1" eaLnBrk="1" fontAlgn="auto" hangingPunct="1">
              <a:defRPr/>
            </a:pPr>
            <a:r>
              <a:rPr lang="en-US" b="1" dirty="0" smtClean="0"/>
              <a:t>Centralization</a:t>
            </a:r>
            <a:r>
              <a:rPr lang="en-US" dirty="0" smtClean="0"/>
              <a:t>: Structure </a:t>
            </a:r>
            <a:r>
              <a:rPr lang="en-US" dirty="0"/>
              <a:t>in which the decision making authority is concentrated at a high level in the management </a:t>
            </a:r>
            <a:r>
              <a:rPr lang="en-US" dirty="0" smtClean="0"/>
              <a:t>hierarchy</a:t>
            </a:r>
            <a:endParaRPr lang="en-US" dirty="0"/>
          </a:p>
          <a:p>
            <a:pPr lvl="1" eaLnBrk="1" fontAlgn="auto" hangingPunct="1">
              <a:defRPr/>
            </a:pPr>
            <a:r>
              <a:rPr lang="en-US" b="1" dirty="0" smtClean="0"/>
              <a:t>Decentralization</a:t>
            </a:r>
            <a:r>
              <a:rPr lang="en-US" dirty="0" smtClean="0"/>
              <a:t>: Structure </a:t>
            </a:r>
            <a:r>
              <a:rPr lang="en-US" dirty="0"/>
              <a:t>in which the decision making authority is distributed to lower level managers or other </a:t>
            </a:r>
            <a:r>
              <a:rPr lang="en-US" dirty="0" smtClean="0"/>
              <a:t>employees</a:t>
            </a:r>
          </a:p>
          <a:p>
            <a:pPr lvl="2" eaLnBrk="1" fontAlgn="auto" hangingPunct="1">
              <a:defRPr/>
            </a:pPr>
            <a:r>
              <a:rPr lang="en-US" sz="2400" b="1" dirty="0"/>
              <a:t>Autonomous </a:t>
            </a:r>
            <a:r>
              <a:rPr lang="en-US" sz="2400" b="1" dirty="0" smtClean="0"/>
              <a:t>sub-unit</a:t>
            </a:r>
            <a:r>
              <a:rPr lang="en-US" sz="2400" dirty="0" smtClean="0"/>
              <a:t>: A </a:t>
            </a:r>
            <a:r>
              <a:rPr lang="en-US" sz="2400" dirty="0"/>
              <a:t>sub-unit that has all the resources and decision-making power required to run the operation on a day-to-day </a:t>
            </a:r>
            <a:r>
              <a:rPr lang="en-US" sz="2400" dirty="0" smtClean="0"/>
              <a:t>basis</a:t>
            </a:r>
            <a:endParaRPr lang="en-US" dirty="0"/>
          </a:p>
          <a:p>
            <a:pPr eaLnBrk="1" fontAlgn="auto" hangingPunct="1">
              <a:defRPr/>
            </a:pPr>
            <a:endParaRPr lang="en-US" dirty="0"/>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8FE4AFAC-82D8-4A92-BA8D-AC44AF04BD18}" type="slidenum">
              <a:rPr lang="en-US" altLang="en-US" sz="1200">
                <a:solidFill>
                  <a:schemeClr val="tx2"/>
                </a:solidFill>
                <a:latin typeface="Times New Roman" pitchFamily="18" charset="0"/>
              </a:rPr>
              <a:pPr>
                <a:spcBef>
                  <a:spcPct val="0"/>
                </a:spcBef>
                <a:spcAft>
                  <a:spcPct val="0"/>
                </a:spcAft>
                <a:buFontTx/>
                <a:buNone/>
              </a:pPr>
              <a:t>8</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6EE47472-5BED-43C4-9CC1-00632716ADD6}" type="slidenum">
              <a:rPr lang="en-US" altLang="en-US" sz="1200">
                <a:solidFill>
                  <a:srgbClr val="C00000"/>
                </a:solidFill>
                <a:latin typeface="Times New Roman" pitchFamily="18" charset="0"/>
              </a:rPr>
              <a:pPr>
                <a:spcBef>
                  <a:spcPct val="0"/>
                </a:spcBef>
                <a:spcAft>
                  <a:spcPct val="0"/>
                </a:spcAft>
                <a:buFontTx/>
                <a:buNone/>
              </a:pPr>
              <a:t>9</a:t>
            </a:fld>
            <a:endParaRPr lang="en-US" altLang="en-US" sz="1200">
              <a:solidFill>
                <a:srgbClr val="C00000"/>
              </a:solidFill>
              <a:latin typeface="Times New Roman" pitchFamily="18" charset="0"/>
            </a:endParaRPr>
          </a:p>
        </p:txBody>
      </p:sp>
      <p:pic>
        <p:nvPicPr>
          <p:cNvPr id="1536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63" y="571500"/>
            <a:ext cx="8982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TotalTime>
  <Words>1362</Words>
  <Application>Microsoft Office PowerPoint</Application>
  <PresentationFormat>On-screen Show (4:3)</PresentationFormat>
  <Paragraphs>132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1_Essential</vt:lpstr>
      <vt:lpstr>PowerPoint Presentation</vt:lpstr>
      <vt:lpstr>Learning objectives</vt:lpstr>
      <vt:lpstr>ORGANIZATION ARCHITECTURE</vt:lpstr>
      <vt:lpstr>Organizational ARCHITECTURE</vt:lpstr>
      <vt:lpstr>Organizational ARCHITECTURE</vt:lpstr>
      <vt:lpstr>PowerPoint Presentation</vt:lpstr>
      <vt:lpstr>Organizational Structure</vt:lpstr>
      <vt:lpstr>Centralization and Decentralization </vt:lpstr>
      <vt:lpstr>PowerPoint Presentation</vt:lpstr>
      <vt:lpstr>Tall Organizations</vt:lpstr>
      <vt:lpstr>Integrating Mechanisms</vt:lpstr>
      <vt:lpstr>Structural Forms</vt:lpstr>
      <vt:lpstr>PowerPoint Presentation</vt:lpstr>
      <vt:lpstr>multidivisional structure</vt:lpstr>
      <vt:lpstr>PowerPoint Presentation</vt:lpstr>
      <vt:lpstr>Matrix Structure</vt:lpstr>
      <vt:lpstr>PowerPoint Presentation</vt:lpstr>
      <vt:lpstr>Strategic Control Systems</vt:lpstr>
      <vt:lpstr>Formal Integrating Mechanisms </vt:lpstr>
      <vt:lpstr>PowerPoint Presentation</vt:lpstr>
      <vt:lpstr>Informal Integrating Mechanisms</vt:lpstr>
      <vt:lpstr>PowerPoint Presentation</vt:lpstr>
      <vt:lpstr>ORGANIZATION CONTROLS AND INCENTIVES</vt:lpstr>
      <vt:lpstr>PowerPoint Presentation</vt:lpstr>
      <vt:lpstr>Methods of Control </vt:lpstr>
      <vt:lpstr>Incentive Control</vt:lpstr>
      <vt:lpstr>Organizational Culture</vt:lpstr>
      <vt:lpstr>IMPLEMENTING STRATEGY THROUGH ORGANIZATION ARCHITECTURE</vt:lpstr>
      <vt:lpstr>PowerPoint Presentation</vt:lpstr>
      <vt:lpstr>Strategy, Environment and the Need for Integration</vt:lpstr>
      <vt:lpstr>Integration and Control Systems: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kyeem b</cp:lastModifiedBy>
  <cp:revision>45</cp:revision>
  <dcterms:created xsi:type="dcterms:W3CDTF">2013-09-17T12:27:57Z</dcterms:created>
  <dcterms:modified xsi:type="dcterms:W3CDTF">2019-03-10T17:27:48Z</dcterms:modified>
</cp:coreProperties>
</file>