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94" r:id="rId6"/>
    <p:sldId id="261" r:id="rId7"/>
    <p:sldId id="263" r:id="rId8"/>
    <p:sldId id="265" r:id="rId9"/>
    <p:sldId id="279" r:id="rId10"/>
    <p:sldId id="268" r:id="rId11"/>
    <p:sldId id="270" r:id="rId12"/>
    <p:sldId id="271" r:id="rId13"/>
    <p:sldId id="272" r:id="rId14"/>
    <p:sldId id="273" r:id="rId15"/>
    <p:sldId id="274" r:id="rId16"/>
    <p:sldId id="295" r:id="rId17"/>
    <p:sldId id="276" r:id="rId18"/>
    <p:sldId id="280" r:id="rId19"/>
    <p:sldId id="282" r:id="rId20"/>
    <p:sldId id="296" r:id="rId21"/>
    <p:sldId id="297" r:id="rId22"/>
    <p:sldId id="285" r:id="rId23"/>
    <p:sldId id="288" r:id="rId24"/>
    <p:sldId id="287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49500"/>
    <a:srgbClr val="00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6E28-7BE3-4573-AD76-5229512F4895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1E9A-9DA4-438B-B2F3-11784773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5AB57-0776-41B4-A28D-4D864E2F24FB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8F78-2D08-4C3F-AE0B-D5A83508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7324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2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7955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1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Chapter 11</a:t>
            </a:r>
          </a:p>
          <a:p>
            <a:r>
              <a:rPr lang="en-US" sz="2000" dirty="0" smtClean="0"/>
              <a:t>Corporate Performance, Governance</a:t>
            </a:r>
            <a:r>
              <a:rPr lang="en-US" sz="2000" dirty="0"/>
              <a:t>, and </a:t>
            </a:r>
            <a:r>
              <a:rPr lang="en-US" sz="2000" dirty="0" smtClean="0"/>
              <a:t>Business Ethics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On-the-job consumption</a:t>
            </a:r>
            <a:r>
              <a:rPr lang="en-US" dirty="0" smtClean="0"/>
              <a:t>: Describes the </a:t>
            </a:r>
            <a:r>
              <a:rPr lang="en-US" dirty="0"/>
              <a:t>behavior of </a:t>
            </a:r>
            <a:r>
              <a:rPr lang="en-US" dirty="0" smtClean="0"/>
              <a:t>senior management’s use of </a:t>
            </a:r>
            <a:r>
              <a:rPr lang="en-US" dirty="0"/>
              <a:t>company funds </a:t>
            </a:r>
            <a:r>
              <a:rPr lang="en-US" dirty="0" smtClean="0"/>
              <a:t>to acquire perks</a:t>
            </a:r>
          </a:p>
          <a:p>
            <a:r>
              <a:rPr lang="en-US" dirty="0" smtClean="0"/>
              <a:t>Empire building </a:t>
            </a:r>
            <a:r>
              <a:rPr lang="en-US" dirty="0"/>
              <a:t>- Buying new businesses </a:t>
            </a:r>
            <a:r>
              <a:rPr lang="en-US" dirty="0" smtClean="0"/>
              <a:t>to </a:t>
            </a:r>
            <a:r>
              <a:rPr lang="en-US" dirty="0"/>
              <a:t>increase the size of the company through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1597"/>
            <a:ext cx="8458200" cy="6134806"/>
          </a:xfrm>
        </p:spPr>
      </p:pic>
    </p:spTree>
    <p:extLst>
      <p:ext uri="{BB962C8B-B14F-4D97-AF65-F5344CB8AC3E}">
        <p14:creationId xmlns:p14="http://schemas.microsoft.com/office/powerpoint/2010/main" val="4943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principals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Shaping </a:t>
            </a:r>
            <a:r>
              <a:rPr lang="en-US" dirty="0"/>
              <a:t>the </a:t>
            </a:r>
            <a:r>
              <a:rPr lang="en-US" dirty="0" smtClean="0"/>
              <a:t>agents’ behavior to act </a:t>
            </a:r>
            <a:r>
              <a:rPr lang="en-US" dirty="0"/>
              <a:t>in accordance with the goals set </a:t>
            </a:r>
            <a:endParaRPr lang="en-US" dirty="0" smtClean="0"/>
          </a:p>
          <a:p>
            <a:r>
              <a:rPr lang="en-US" dirty="0" smtClean="0"/>
              <a:t>Reducing the information </a:t>
            </a:r>
            <a:r>
              <a:rPr lang="en-US" dirty="0"/>
              <a:t>asymmetry </a:t>
            </a:r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/>
              <a:t>mechanisms for </a:t>
            </a:r>
            <a:r>
              <a:rPr lang="en-US" dirty="0" smtClean="0"/>
              <a:t>removing agents </a:t>
            </a:r>
            <a:r>
              <a:rPr lang="en-US" dirty="0"/>
              <a:t>who do not act in accordance with the </a:t>
            </a:r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principals to:</a:t>
            </a:r>
          </a:p>
          <a:p>
            <a:pPr lvl="1"/>
            <a:r>
              <a:rPr lang="en-US" dirty="0" smtClean="0"/>
              <a:t>Align incentives with the agents 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and control </a:t>
            </a:r>
            <a:r>
              <a:rPr lang="en-US" dirty="0" smtClean="0"/>
              <a:t>agents</a:t>
            </a:r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Board </a:t>
            </a:r>
            <a:r>
              <a:rPr lang="en-US" dirty="0"/>
              <a:t>of </a:t>
            </a:r>
            <a:r>
              <a:rPr lang="en-US" dirty="0" smtClean="0"/>
              <a:t>directors</a:t>
            </a:r>
          </a:p>
          <a:p>
            <a:pPr lvl="1"/>
            <a:r>
              <a:rPr lang="en-US" dirty="0" smtClean="0"/>
              <a:t>Stock-based compensation</a:t>
            </a:r>
          </a:p>
          <a:p>
            <a:pPr lvl="1"/>
            <a:r>
              <a:rPr lang="en-US" dirty="0" smtClean="0"/>
              <a:t>Financial statements</a:t>
            </a:r>
          </a:p>
          <a:p>
            <a:pPr lvl="1"/>
            <a:r>
              <a:rPr lang="en-US" dirty="0" smtClean="0"/>
              <a:t>Takeover </a:t>
            </a:r>
            <a:r>
              <a:rPr lang="en-US" dirty="0"/>
              <a:t>constraint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Inside</a:t>
            </a:r>
            <a:r>
              <a:rPr lang="en-US" dirty="0" smtClean="0"/>
              <a:t> </a:t>
            </a:r>
            <a:r>
              <a:rPr lang="en-US" b="1" dirty="0" smtClean="0"/>
              <a:t>directors</a:t>
            </a:r>
            <a:r>
              <a:rPr lang="en-US" dirty="0" smtClean="0"/>
              <a:t>: Senior </a:t>
            </a:r>
            <a:r>
              <a:rPr lang="en-US" dirty="0"/>
              <a:t>employees of </a:t>
            </a:r>
            <a:r>
              <a:rPr lang="en-US" dirty="0" smtClean="0"/>
              <a:t>the company</a:t>
            </a:r>
          </a:p>
          <a:p>
            <a:r>
              <a:rPr lang="en-US" b="1" dirty="0" smtClean="0"/>
              <a:t>Outside</a:t>
            </a:r>
            <a:r>
              <a:rPr lang="en-US" dirty="0" smtClean="0"/>
              <a:t> </a:t>
            </a:r>
            <a:r>
              <a:rPr lang="en-US" b="1" dirty="0" smtClean="0"/>
              <a:t>directors</a:t>
            </a:r>
            <a:r>
              <a:rPr lang="en-US" dirty="0" smtClean="0"/>
              <a:t>: Not full-time </a:t>
            </a:r>
            <a:r>
              <a:rPr lang="en-US" dirty="0"/>
              <a:t>employees </a:t>
            </a:r>
            <a:r>
              <a:rPr lang="en-US" dirty="0" smtClean="0"/>
              <a:t>of the company</a:t>
            </a:r>
          </a:p>
          <a:p>
            <a:pPr lvl="1"/>
            <a:r>
              <a:rPr lang="en-US" dirty="0" smtClean="0"/>
              <a:t>Provide objectivity to </a:t>
            </a:r>
            <a:r>
              <a:rPr lang="en-US" dirty="0"/>
              <a:t>the monitoring </a:t>
            </a:r>
            <a:r>
              <a:rPr lang="en-US" dirty="0" smtClean="0"/>
              <a:t>and evaluation </a:t>
            </a:r>
            <a:r>
              <a:rPr lang="en-US" dirty="0"/>
              <a:t>of </a:t>
            </a:r>
            <a:r>
              <a:rPr lang="en-US" dirty="0" smtClean="0"/>
              <a:t>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Stock-Based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Stock options</a:t>
            </a:r>
            <a:r>
              <a:rPr lang="en-US" dirty="0" smtClean="0"/>
              <a:t>: Right </a:t>
            </a:r>
            <a:r>
              <a:rPr lang="en-US" dirty="0"/>
              <a:t>to </a:t>
            </a:r>
            <a:r>
              <a:rPr lang="en-US" dirty="0" smtClean="0"/>
              <a:t>purchase company </a:t>
            </a:r>
            <a:r>
              <a:rPr lang="en-US" dirty="0"/>
              <a:t>stock at </a:t>
            </a:r>
            <a:r>
              <a:rPr lang="en-US" dirty="0" smtClean="0"/>
              <a:t>a predetermined </a:t>
            </a:r>
            <a:r>
              <a:rPr lang="en-US" dirty="0"/>
              <a:t>price </a:t>
            </a:r>
            <a:r>
              <a:rPr lang="en-US" dirty="0" smtClean="0"/>
              <a:t>at some </a:t>
            </a:r>
            <a:r>
              <a:rPr lang="en-US" dirty="0"/>
              <a:t>point in the </a:t>
            </a:r>
            <a:r>
              <a:rPr lang="en-US" dirty="0" smtClean="0"/>
              <a:t>future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trike </a:t>
            </a:r>
            <a:r>
              <a:rPr lang="en-US" dirty="0"/>
              <a:t>price -</a:t>
            </a:r>
            <a:r>
              <a:rPr lang="en-US" dirty="0" smtClean="0"/>
              <a:t> Stock’s trading price </a:t>
            </a:r>
            <a:r>
              <a:rPr lang="en-US" dirty="0"/>
              <a:t>when the option was originally </a:t>
            </a:r>
            <a:r>
              <a:rPr lang="en-US" dirty="0" smtClean="0"/>
              <a:t>granted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otivate </a:t>
            </a:r>
            <a:r>
              <a:rPr lang="en-US" dirty="0"/>
              <a:t>managers to adopt strategies that increase the share price of the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become increasingly controversial</a:t>
            </a:r>
            <a:endParaRPr lang="en-US" dirty="0" smtClean="0"/>
          </a:p>
          <a:p>
            <a:r>
              <a:rPr lang="en-US" dirty="0" smtClean="0"/>
              <a:t>Aligns </a:t>
            </a:r>
            <a:r>
              <a:rPr lang="en-US" dirty="0"/>
              <a:t>management and stockholder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and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dirty="0"/>
              <a:t>Quarterly and annual reports of publicly traded companies are filed with the </a:t>
            </a:r>
            <a:r>
              <a:rPr lang="en-US" sz="3600" dirty="0" smtClean="0"/>
              <a:t>SEC:</a:t>
            </a:r>
            <a:endParaRPr lang="en-US" sz="3600" dirty="0"/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give </a:t>
            </a:r>
            <a:r>
              <a:rPr lang="en-US" sz="3200" dirty="0" smtClean="0"/>
              <a:t>accurate </a:t>
            </a:r>
            <a:r>
              <a:rPr lang="en-US" sz="3200" dirty="0"/>
              <a:t>information about the way the agents run the </a:t>
            </a:r>
            <a:r>
              <a:rPr lang="en-US" sz="3200" dirty="0" smtClean="0"/>
              <a:t>company.</a:t>
            </a:r>
          </a:p>
          <a:p>
            <a:pPr lvl="0"/>
            <a:r>
              <a:rPr lang="en-US" sz="3600" dirty="0"/>
              <a:t>SEC requires that the accounts be audited by an independent and accredited accounting </a:t>
            </a:r>
            <a:r>
              <a:rPr lang="en-US" sz="3600" dirty="0" smtClean="0"/>
              <a:t>firm:</a:t>
            </a:r>
            <a:endParaRPr lang="en-US" sz="3600" dirty="0"/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make sure managers do not misrepresent the financial </a:t>
            </a:r>
            <a:r>
              <a:rPr lang="en-US" sz="3200" dirty="0" smtClean="0"/>
              <a:t>information.</a:t>
            </a:r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Takeover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Risk </a:t>
            </a:r>
            <a:r>
              <a:rPr lang="en-US" dirty="0"/>
              <a:t>of </a:t>
            </a:r>
            <a:r>
              <a:rPr lang="en-US" dirty="0" smtClean="0"/>
              <a:t>being acquired </a:t>
            </a:r>
            <a:r>
              <a:rPr lang="en-US" dirty="0"/>
              <a:t>by </a:t>
            </a:r>
            <a:r>
              <a:rPr lang="en-US" dirty="0" smtClean="0"/>
              <a:t>another company</a:t>
            </a:r>
          </a:p>
          <a:p>
            <a:r>
              <a:rPr lang="en-US" dirty="0" smtClean="0"/>
              <a:t>Corporate </a:t>
            </a:r>
            <a:r>
              <a:rPr lang="en-US" dirty="0"/>
              <a:t>raiders - </a:t>
            </a:r>
            <a:r>
              <a:rPr lang="en-US" dirty="0" smtClean="0"/>
              <a:t>Purchase </a:t>
            </a:r>
            <a:r>
              <a:rPr lang="en-US" dirty="0"/>
              <a:t>large blocks of shares in </a:t>
            </a:r>
            <a:r>
              <a:rPr lang="en-US" dirty="0" smtClean="0"/>
              <a:t>companies that </a:t>
            </a:r>
            <a:r>
              <a:rPr lang="en-US" dirty="0"/>
              <a:t>appear to be pursuing strategies inconsistent with maximizing stockholder </a:t>
            </a:r>
            <a:r>
              <a:rPr lang="en-US" dirty="0" smtClean="0"/>
              <a:t>wealth</a:t>
            </a:r>
          </a:p>
          <a:p>
            <a:pPr lvl="1"/>
            <a:r>
              <a:rPr lang="en-US" b="1" dirty="0" smtClean="0"/>
              <a:t>Greenmail</a:t>
            </a:r>
            <a:r>
              <a:rPr lang="en-US" dirty="0" smtClean="0"/>
              <a:t>: Pushing companies to </a:t>
            </a:r>
            <a:r>
              <a:rPr lang="en-US" dirty="0"/>
              <a:t>either change </a:t>
            </a:r>
            <a:r>
              <a:rPr lang="en-US" dirty="0" smtClean="0"/>
              <a:t>their strategy to benefit stockholders</a:t>
            </a:r>
            <a:r>
              <a:rPr lang="en-US" dirty="0"/>
              <a:t>, or </a:t>
            </a:r>
            <a:r>
              <a:rPr lang="en-US" dirty="0" smtClean="0"/>
              <a:t>charging </a:t>
            </a:r>
            <a:r>
              <a:rPr lang="en-US" dirty="0"/>
              <a:t>a premium </a:t>
            </a:r>
            <a:r>
              <a:rPr lang="en-US" dirty="0" smtClean="0"/>
              <a:t>for the </a:t>
            </a:r>
            <a:r>
              <a:rPr lang="en-US" dirty="0"/>
              <a:t>stocks when </a:t>
            </a:r>
            <a:r>
              <a:rPr lang="en-US" dirty="0" smtClean="0"/>
              <a:t>the company </a:t>
            </a:r>
            <a:r>
              <a:rPr lang="en-US" dirty="0"/>
              <a:t>wants to </a:t>
            </a:r>
            <a:r>
              <a:rPr lang="en-US" dirty="0" smtClean="0"/>
              <a:t>buy them </a:t>
            </a:r>
            <a:r>
              <a:rPr lang="en-US" dirty="0"/>
              <a:t>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Governance Mechanisms Inside 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</a:t>
            </a:r>
            <a:r>
              <a:rPr lang="en-US" dirty="0" smtClean="0"/>
              <a:t>control systems - </a:t>
            </a:r>
            <a:r>
              <a:rPr lang="en-US" dirty="0"/>
              <a:t>Formal target-setting, measurement, and feedback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/>
              <a:t>Establish standards and targets against which performance can be measured</a:t>
            </a:r>
          </a:p>
          <a:p>
            <a:pPr lvl="1"/>
            <a:r>
              <a:rPr lang="en-US" dirty="0"/>
              <a:t>Create systems for measuring and monitoring performance on a regular basis</a:t>
            </a:r>
          </a:p>
          <a:p>
            <a:pPr lvl="1"/>
            <a:r>
              <a:rPr lang="en-US" dirty="0"/>
              <a:t>Compare actual performance against the established targets</a:t>
            </a:r>
          </a:p>
          <a:p>
            <a:pPr lvl="1"/>
            <a:r>
              <a:rPr lang="en-US" dirty="0"/>
              <a:t>Evaluate results and take corrective action if necessary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61" y="152400"/>
            <a:ext cx="6241252" cy="63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</a:t>
            </a:r>
            <a:r>
              <a:rPr lang="en-US" dirty="0" smtClean="0"/>
              <a:t>the relationship between stakeholder management and corporate performance.</a:t>
            </a:r>
            <a:endParaRPr lang="en-US" dirty="0"/>
          </a:p>
          <a:p>
            <a:r>
              <a:rPr lang="en-US" dirty="0" smtClean="0"/>
              <a:t>Explain why maximizing returns to </a:t>
            </a:r>
            <a:r>
              <a:rPr lang="en-US" dirty="0"/>
              <a:t>stockholders </a:t>
            </a:r>
            <a:r>
              <a:rPr lang="en-US" dirty="0" smtClean="0"/>
              <a:t>is often </a:t>
            </a:r>
            <a:r>
              <a:rPr lang="en-US" dirty="0"/>
              <a:t>viewed as </a:t>
            </a:r>
            <a:r>
              <a:rPr lang="en-US" dirty="0" smtClean="0"/>
              <a:t>the preeminent </a:t>
            </a:r>
            <a:r>
              <a:rPr lang="en-US" dirty="0"/>
              <a:t>goal </a:t>
            </a:r>
            <a:r>
              <a:rPr lang="en-US" dirty="0" smtClean="0"/>
              <a:t>in many corporations.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</a:t>
            </a:r>
            <a:r>
              <a:rPr lang="en-US" dirty="0" smtClean="0"/>
              <a:t>various governance mechanisms that </a:t>
            </a:r>
            <a:r>
              <a:rPr lang="en-US" dirty="0"/>
              <a:t>are </a:t>
            </a:r>
            <a:r>
              <a:rPr lang="en-US" dirty="0" smtClean="0"/>
              <a:t>used to </a:t>
            </a:r>
            <a:r>
              <a:rPr lang="en-US" dirty="0"/>
              <a:t>align the </a:t>
            </a:r>
            <a:r>
              <a:rPr lang="en-US" dirty="0" smtClean="0"/>
              <a:t>interests of  stockholders and managers.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Mechanisms Inside 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</a:t>
            </a:r>
            <a:r>
              <a:rPr lang="en-US" dirty="0" smtClean="0"/>
              <a:t>incentives - Motivate </a:t>
            </a:r>
            <a:r>
              <a:rPr lang="en-US" dirty="0"/>
              <a:t>employees to work toward goals central to maximizing long-term </a:t>
            </a:r>
            <a:r>
              <a:rPr lang="en-US" dirty="0" smtClean="0"/>
              <a:t>profitability</a:t>
            </a:r>
          </a:p>
          <a:p>
            <a:pPr lvl="1"/>
            <a:r>
              <a:rPr lang="en-US" dirty="0"/>
              <a:t>ESOPs </a:t>
            </a:r>
          </a:p>
          <a:p>
            <a:pPr lvl="1"/>
            <a:r>
              <a:rPr lang="en-US" dirty="0"/>
              <a:t>Stock-option grants</a:t>
            </a:r>
          </a:p>
          <a:p>
            <a:pPr lvl="1"/>
            <a:r>
              <a:rPr lang="en-US" dirty="0"/>
              <a:t>Bonus </a:t>
            </a:r>
            <a:r>
              <a:rPr lang="en-US" dirty="0" smtClean="0"/>
              <a:t>pay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1555649"/>
            <a:ext cx="7543800" cy="1649700"/>
            <a:chOff x="609600" y="1555649"/>
            <a:chExt cx="7543800" cy="1649700"/>
          </a:xfrm>
        </p:grpSpPr>
        <p:sp>
          <p:nvSpPr>
            <p:cNvPr id="6" name="Freeform 5"/>
            <p:cNvSpPr/>
            <p:nvPr/>
          </p:nvSpPr>
          <p:spPr>
            <a:xfrm>
              <a:off x="609600" y="1850849"/>
              <a:ext cx="7543800" cy="1354500"/>
            </a:xfrm>
            <a:custGeom>
              <a:avLst/>
              <a:gdLst>
                <a:gd name="connsiteX0" fmla="*/ 0 w 7543800"/>
                <a:gd name="connsiteY0" fmla="*/ 0 h 1354500"/>
                <a:gd name="connsiteX1" fmla="*/ 7543800 w 7543800"/>
                <a:gd name="connsiteY1" fmla="*/ 0 h 1354500"/>
                <a:gd name="connsiteX2" fmla="*/ 7543800 w 7543800"/>
                <a:gd name="connsiteY2" fmla="*/ 1354500 h 1354500"/>
                <a:gd name="connsiteX3" fmla="*/ 0 w 7543800"/>
                <a:gd name="connsiteY3" fmla="*/ 1354500 h 1354500"/>
                <a:gd name="connsiteX4" fmla="*/ 0 w 7543800"/>
                <a:gd name="connsiteY4" fmla="*/ 0 h 13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1354500">
                  <a:moveTo>
                    <a:pt x="0" y="0"/>
                  </a:moveTo>
                  <a:lnTo>
                    <a:pt x="7543800" y="0"/>
                  </a:lnTo>
                  <a:lnTo>
                    <a:pt x="7543800" y="1354500"/>
                  </a:lnTo>
                  <a:lnTo>
                    <a:pt x="0" y="1354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83" tIns="416560" rIns="585483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Accepted principles of right or wrong that govern the conduct of a person, the members of a profession, or the actions of an organization</a:t>
              </a:r>
              <a:endParaRPr lang="en-US" sz="2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986790" y="1555649"/>
              <a:ext cx="5280660" cy="590400"/>
            </a:xfrm>
            <a:custGeom>
              <a:avLst/>
              <a:gdLst>
                <a:gd name="connsiteX0" fmla="*/ 0 w 5280660"/>
                <a:gd name="connsiteY0" fmla="*/ 98402 h 590400"/>
                <a:gd name="connsiteX1" fmla="*/ 98402 w 5280660"/>
                <a:gd name="connsiteY1" fmla="*/ 0 h 590400"/>
                <a:gd name="connsiteX2" fmla="*/ 5182258 w 5280660"/>
                <a:gd name="connsiteY2" fmla="*/ 0 h 590400"/>
                <a:gd name="connsiteX3" fmla="*/ 5280660 w 5280660"/>
                <a:gd name="connsiteY3" fmla="*/ 98402 h 590400"/>
                <a:gd name="connsiteX4" fmla="*/ 5280660 w 5280660"/>
                <a:gd name="connsiteY4" fmla="*/ 491998 h 590400"/>
                <a:gd name="connsiteX5" fmla="*/ 5182258 w 5280660"/>
                <a:gd name="connsiteY5" fmla="*/ 590400 h 590400"/>
                <a:gd name="connsiteX6" fmla="*/ 98402 w 5280660"/>
                <a:gd name="connsiteY6" fmla="*/ 590400 h 590400"/>
                <a:gd name="connsiteX7" fmla="*/ 0 w 5280660"/>
                <a:gd name="connsiteY7" fmla="*/ 491998 h 590400"/>
                <a:gd name="connsiteX8" fmla="*/ 0 w 5280660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60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5182258" y="0"/>
                  </a:lnTo>
                  <a:cubicBezTo>
                    <a:pt x="5236604" y="0"/>
                    <a:pt x="5280660" y="44056"/>
                    <a:pt x="5280660" y="98402"/>
                  </a:cubicBezTo>
                  <a:lnTo>
                    <a:pt x="5280660" y="491998"/>
                  </a:lnTo>
                  <a:cubicBezTo>
                    <a:pt x="5280660" y="546344"/>
                    <a:pt x="5236604" y="590400"/>
                    <a:pt x="5182258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417" tIns="28821" rIns="228417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Ethics</a:t>
              </a:r>
              <a:endParaRPr lang="en-US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3313350"/>
            <a:ext cx="7543800" cy="1397700"/>
            <a:chOff x="609600" y="3313350"/>
            <a:chExt cx="7543800" cy="1397700"/>
          </a:xfrm>
        </p:grpSpPr>
        <p:sp>
          <p:nvSpPr>
            <p:cNvPr id="8" name="Freeform 7"/>
            <p:cNvSpPr/>
            <p:nvPr/>
          </p:nvSpPr>
          <p:spPr>
            <a:xfrm>
              <a:off x="609600" y="3608550"/>
              <a:ext cx="7543800" cy="1102500"/>
            </a:xfrm>
            <a:custGeom>
              <a:avLst/>
              <a:gdLst>
                <a:gd name="connsiteX0" fmla="*/ 0 w 7543800"/>
                <a:gd name="connsiteY0" fmla="*/ 0 h 1102500"/>
                <a:gd name="connsiteX1" fmla="*/ 7543800 w 7543800"/>
                <a:gd name="connsiteY1" fmla="*/ 0 h 1102500"/>
                <a:gd name="connsiteX2" fmla="*/ 7543800 w 7543800"/>
                <a:gd name="connsiteY2" fmla="*/ 1102500 h 1102500"/>
                <a:gd name="connsiteX3" fmla="*/ 0 w 7543800"/>
                <a:gd name="connsiteY3" fmla="*/ 1102500 h 1102500"/>
                <a:gd name="connsiteX4" fmla="*/ 0 w 7543800"/>
                <a:gd name="connsiteY4" fmla="*/ 0 h 110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1102500">
                  <a:moveTo>
                    <a:pt x="0" y="0"/>
                  </a:moveTo>
                  <a:lnTo>
                    <a:pt x="7543800" y="0"/>
                  </a:lnTo>
                  <a:lnTo>
                    <a:pt x="7543800" y="1102500"/>
                  </a:lnTo>
                  <a:lnTo>
                    <a:pt x="0" y="1102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83" tIns="416560" rIns="585483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Accepted principles of right or wrong governing the conduct of businesspeople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86790" y="3313350"/>
              <a:ext cx="5280660" cy="590400"/>
            </a:xfrm>
            <a:custGeom>
              <a:avLst/>
              <a:gdLst>
                <a:gd name="connsiteX0" fmla="*/ 0 w 5280660"/>
                <a:gd name="connsiteY0" fmla="*/ 98402 h 590400"/>
                <a:gd name="connsiteX1" fmla="*/ 98402 w 5280660"/>
                <a:gd name="connsiteY1" fmla="*/ 0 h 590400"/>
                <a:gd name="connsiteX2" fmla="*/ 5182258 w 5280660"/>
                <a:gd name="connsiteY2" fmla="*/ 0 h 590400"/>
                <a:gd name="connsiteX3" fmla="*/ 5280660 w 5280660"/>
                <a:gd name="connsiteY3" fmla="*/ 98402 h 590400"/>
                <a:gd name="connsiteX4" fmla="*/ 5280660 w 5280660"/>
                <a:gd name="connsiteY4" fmla="*/ 491998 h 590400"/>
                <a:gd name="connsiteX5" fmla="*/ 5182258 w 5280660"/>
                <a:gd name="connsiteY5" fmla="*/ 590400 h 590400"/>
                <a:gd name="connsiteX6" fmla="*/ 98402 w 5280660"/>
                <a:gd name="connsiteY6" fmla="*/ 590400 h 590400"/>
                <a:gd name="connsiteX7" fmla="*/ 0 w 5280660"/>
                <a:gd name="connsiteY7" fmla="*/ 491998 h 590400"/>
                <a:gd name="connsiteX8" fmla="*/ 0 w 5280660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60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5182258" y="0"/>
                  </a:lnTo>
                  <a:cubicBezTo>
                    <a:pt x="5236604" y="0"/>
                    <a:pt x="5280660" y="44056"/>
                    <a:pt x="5280660" y="98402"/>
                  </a:cubicBezTo>
                  <a:lnTo>
                    <a:pt x="5280660" y="491998"/>
                  </a:lnTo>
                  <a:cubicBezTo>
                    <a:pt x="5280660" y="546344"/>
                    <a:pt x="5236604" y="590400"/>
                    <a:pt x="5182258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417" tIns="28821" rIns="228417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Business ethics</a:t>
              </a: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4819050"/>
            <a:ext cx="7543800" cy="1397700"/>
            <a:chOff x="609600" y="4819050"/>
            <a:chExt cx="7543800" cy="1397700"/>
          </a:xfrm>
        </p:grpSpPr>
        <p:sp>
          <p:nvSpPr>
            <p:cNvPr id="10" name="Freeform 9"/>
            <p:cNvSpPr/>
            <p:nvPr/>
          </p:nvSpPr>
          <p:spPr>
            <a:xfrm>
              <a:off x="609600" y="5114250"/>
              <a:ext cx="7543800" cy="1102500"/>
            </a:xfrm>
            <a:custGeom>
              <a:avLst/>
              <a:gdLst>
                <a:gd name="connsiteX0" fmla="*/ 0 w 7543800"/>
                <a:gd name="connsiteY0" fmla="*/ 0 h 1102500"/>
                <a:gd name="connsiteX1" fmla="*/ 7543800 w 7543800"/>
                <a:gd name="connsiteY1" fmla="*/ 0 h 1102500"/>
                <a:gd name="connsiteX2" fmla="*/ 7543800 w 7543800"/>
                <a:gd name="connsiteY2" fmla="*/ 1102500 h 1102500"/>
                <a:gd name="connsiteX3" fmla="*/ 0 w 7543800"/>
                <a:gd name="connsiteY3" fmla="*/ 1102500 h 1102500"/>
                <a:gd name="connsiteX4" fmla="*/ 0 w 7543800"/>
                <a:gd name="connsiteY4" fmla="*/ 0 h 110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1102500">
                  <a:moveTo>
                    <a:pt x="0" y="0"/>
                  </a:moveTo>
                  <a:lnTo>
                    <a:pt x="7543800" y="0"/>
                  </a:lnTo>
                  <a:lnTo>
                    <a:pt x="7543800" y="1102500"/>
                  </a:lnTo>
                  <a:lnTo>
                    <a:pt x="0" y="1102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83" tIns="416560" rIns="585483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Situations where there is no agreement over exactly what the accepted principles of right and wrong are</a:t>
              </a:r>
              <a:endParaRPr lang="en-US" sz="2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6790" y="4819050"/>
              <a:ext cx="5280660" cy="590400"/>
            </a:xfrm>
            <a:custGeom>
              <a:avLst/>
              <a:gdLst>
                <a:gd name="connsiteX0" fmla="*/ 0 w 5280660"/>
                <a:gd name="connsiteY0" fmla="*/ 98402 h 590400"/>
                <a:gd name="connsiteX1" fmla="*/ 98402 w 5280660"/>
                <a:gd name="connsiteY1" fmla="*/ 0 h 590400"/>
                <a:gd name="connsiteX2" fmla="*/ 5182258 w 5280660"/>
                <a:gd name="connsiteY2" fmla="*/ 0 h 590400"/>
                <a:gd name="connsiteX3" fmla="*/ 5280660 w 5280660"/>
                <a:gd name="connsiteY3" fmla="*/ 98402 h 590400"/>
                <a:gd name="connsiteX4" fmla="*/ 5280660 w 5280660"/>
                <a:gd name="connsiteY4" fmla="*/ 491998 h 590400"/>
                <a:gd name="connsiteX5" fmla="*/ 5182258 w 5280660"/>
                <a:gd name="connsiteY5" fmla="*/ 590400 h 590400"/>
                <a:gd name="connsiteX6" fmla="*/ 98402 w 5280660"/>
                <a:gd name="connsiteY6" fmla="*/ 590400 h 590400"/>
                <a:gd name="connsiteX7" fmla="*/ 0 w 5280660"/>
                <a:gd name="connsiteY7" fmla="*/ 491998 h 590400"/>
                <a:gd name="connsiteX8" fmla="*/ 0 w 5280660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60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5182258" y="0"/>
                  </a:lnTo>
                  <a:cubicBezTo>
                    <a:pt x="5236604" y="0"/>
                    <a:pt x="5280660" y="44056"/>
                    <a:pt x="5280660" y="98402"/>
                  </a:cubicBezTo>
                  <a:lnTo>
                    <a:pt x="5280660" y="491998"/>
                  </a:lnTo>
                  <a:cubicBezTo>
                    <a:pt x="5280660" y="546344"/>
                    <a:pt x="5236604" y="590400"/>
                    <a:pt x="5182258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417" tIns="28821" rIns="228417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Ethical dilemmas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3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 in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potential </a:t>
            </a:r>
            <a:r>
              <a:rPr lang="en-US" dirty="0"/>
              <a:t>conflict </a:t>
            </a:r>
            <a:r>
              <a:rPr lang="en-US" dirty="0" smtClean="0"/>
              <a:t>between:</a:t>
            </a:r>
          </a:p>
          <a:p>
            <a:pPr lvl="1"/>
            <a:r>
              <a:rPr lang="en-US" dirty="0" smtClean="0"/>
              <a:t>Goals </a:t>
            </a:r>
            <a:r>
              <a:rPr lang="en-US" dirty="0"/>
              <a:t>of the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Goals </a:t>
            </a:r>
            <a:r>
              <a:rPr lang="en-US" dirty="0"/>
              <a:t>of individual </a:t>
            </a:r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Fundamental </a:t>
            </a:r>
            <a:r>
              <a:rPr lang="en-US" dirty="0"/>
              <a:t>rights of important </a:t>
            </a:r>
            <a:r>
              <a:rPr lang="en-US" dirty="0" smtClean="0"/>
              <a:t>stakeholders</a:t>
            </a:r>
          </a:p>
          <a:p>
            <a:r>
              <a:rPr lang="en-US" dirty="0"/>
              <a:t>Noblesse oblige</a:t>
            </a:r>
            <a:r>
              <a:rPr lang="en-US" i="1" dirty="0"/>
              <a:t> </a:t>
            </a:r>
            <a:r>
              <a:rPr lang="en-US" dirty="0"/>
              <a:t>- Responsibility of people of high birth to give something back to the society that made their success possible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38888"/>
              </p:ext>
            </p:extLst>
          </p:nvPr>
        </p:nvGraphicFramePr>
        <p:xfrm>
          <a:off x="457200" y="1600200"/>
          <a:ext cx="8153400" cy="449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Stakeholders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Stockholders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Timely and accurate information about their investments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 fully informed about the products and services they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Safe working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Fair compensation for the work they perform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Just  treatment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Expect contracts to be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Competitors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Expect that the firm will abide by the rules of competition and not violate the basic principles of antitrust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Communities and the general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Expect that a firm will not violate the basic expectations that society places on enterprises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unethical </a:t>
            </a:r>
            <a:r>
              <a:rPr lang="en-US" dirty="0" smtClean="0"/>
              <a:t>behavior arising </a:t>
            </a:r>
            <a:r>
              <a:rPr lang="en-US" dirty="0"/>
              <a:t>from agency problems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375233"/>
            <a:ext cx="8153400" cy="836842"/>
            <a:chOff x="457200" y="1375233"/>
            <a:chExt cx="8153400" cy="836842"/>
          </a:xfrm>
        </p:grpSpPr>
        <p:sp>
          <p:nvSpPr>
            <p:cNvPr id="5" name="Freeform 4"/>
            <p:cNvSpPr/>
            <p:nvPr/>
          </p:nvSpPr>
          <p:spPr>
            <a:xfrm>
              <a:off x="457200" y="1567113"/>
              <a:ext cx="8153400" cy="644962"/>
            </a:xfrm>
            <a:custGeom>
              <a:avLst/>
              <a:gdLst>
                <a:gd name="connsiteX0" fmla="*/ 0 w 8153400"/>
                <a:gd name="connsiteY0" fmla="*/ 0 h 644962"/>
                <a:gd name="connsiteX1" fmla="*/ 8153400 w 8153400"/>
                <a:gd name="connsiteY1" fmla="*/ 0 h 644962"/>
                <a:gd name="connsiteX2" fmla="*/ 8153400 w 8153400"/>
                <a:gd name="connsiteY2" fmla="*/ 644962 h 644962"/>
                <a:gd name="connsiteX3" fmla="*/ 0 w 8153400"/>
                <a:gd name="connsiteY3" fmla="*/ 644962 h 644962"/>
                <a:gd name="connsiteX4" fmla="*/ 0 w 8153400"/>
                <a:gd name="connsiteY4" fmla="*/ 0 h 64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644962">
                  <a:moveTo>
                    <a:pt x="0" y="0"/>
                  </a:moveTo>
                  <a:lnTo>
                    <a:pt x="8153400" y="0"/>
                  </a:lnTo>
                  <a:lnTo>
                    <a:pt x="8153400" y="644962"/>
                  </a:lnTo>
                  <a:lnTo>
                    <a:pt x="0" y="64496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using company funds for personal use</a:t>
              </a:r>
              <a:endParaRPr lang="en-US" sz="18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4870" y="1375233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Self-dealing</a:t>
              </a: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282276"/>
            <a:ext cx="8153400" cy="1707030"/>
            <a:chOff x="457200" y="2282276"/>
            <a:chExt cx="8153400" cy="1707030"/>
          </a:xfrm>
        </p:grpSpPr>
        <p:sp>
          <p:nvSpPr>
            <p:cNvPr id="7" name="Freeform 6"/>
            <p:cNvSpPr/>
            <p:nvPr/>
          </p:nvSpPr>
          <p:spPr>
            <a:xfrm>
              <a:off x="457200" y="2474156"/>
              <a:ext cx="8153400" cy="1515150"/>
            </a:xfrm>
            <a:custGeom>
              <a:avLst/>
              <a:gdLst>
                <a:gd name="connsiteX0" fmla="*/ 0 w 8153400"/>
                <a:gd name="connsiteY0" fmla="*/ 0 h 1515150"/>
                <a:gd name="connsiteX1" fmla="*/ 8153400 w 8153400"/>
                <a:gd name="connsiteY1" fmla="*/ 0 h 1515150"/>
                <a:gd name="connsiteX2" fmla="*/ 8153400 w 8153400"/>
                <a:gd name="connsiteY2" fmla="*/ 1515150 h 1515150"/>
                <a:gd name="connsiteX3" fmla="*/ 0 w 8153400"/>
                <a:gd name="connsiteY3" fmla="*/ 1515150 h 1515150"/>
                <a:gd name="connsiteX4" fmla="*/ 0 w 8153400"/>
                <a:gd name="connsiteY4" fmla="*/ 0 h 15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515150">
                  <a:moveTo>
                    <a:pt x="0" y="0"/>
                  </a:moveTo>
                  <a:lnTo>
                    <a:pt x="8153400" y="0"/>
                  </a:lnTo>
                  <a:lnTo>
                    <a:pt x="8153400" y="1515150"/>
                  </a:lnTo>
                  <a:lnTo>
                    <a:pt x="0" y="15151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use their control over corporate data to distort or hide information </a:t>
              </a:r>
              <a:endParaRPr lang="en-US" sz="1800" kern="1200" dirty="0"/>
            </a:p>
            <a:p>
              <a:pPr marL="342900" lvl="2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To enhance their own financial situation or the competitive position of the firm</a:t>
              </a:r>
              <a:endParaRPr lang="en-US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4870" y="2282276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Information manipulation</a:t>
              </a: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059506"/>
            <a:ext cx="8153400" cy="1133730"/>
            <a:chOff x="457200" y="4059506"/>
            <a:chExt cx="8153400" cy="1133730"/>
          </a:xfrm>
        </p:grpSpPr>
        <p:sp>
          <p:nvSpPr>
            <p:cNvPr id="9" name="Freeform 8"/>
            <p:cNvSpPr/>
            <p:nvPr/>
          </p:nvSpPr>
          <p:spPr>
            <a:xfrm>
              <a:off x="457200" y="4251386"/>
              <a:ext cx="8153400" cy="941850"/>
            </a:xfrm>
            <a:custGeom>
              <a:avLst/>
              <a:gdLst>
                <a:gd name="connsiteX0" fmla="*/ 0 w 8153400"/>
                <a:gd name="connsiteY0" fmla="*/ 0 h 941850"/>
                <a:gd name="connsiteX1" fmla="*/ 8153400 w 8153400"/>
                <a:gd name="connsiteY1" fmla="*/ 0 h 941850"/>
                <a:gd name="connsiteX2" fmla="*/ 8153400 w 8153400"/>
                <a:gd name="connsiteY2" fmla="*/ 941850 h 941850"/>
                <a:gd name="connsiteX3" fmla="*/ 0 w 8153400"/>
                <a:gd name="connsiteY3" fmla="*/ 941850 h 941850"/>
                <a:gd name="connsiteX4" fmla="*/ 0 w 8153400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941850">
                  <a:moveTo>
                    <a:pt x="0" y="0"/>
                  </a:moveTo>
                  <a:lnTo>
                    <a:pt x="8153400" y="0"/>
                  </a:lnTo>
                  <a:lnTo>
                    <a:pt x="8153400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Aimed at harming actual or potential competitors to enhance the long-run prospects of the firm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4870" y="4059506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Anticompetitive behavior</a:t>
              </a:r>
              <a:endParaRPr lang="en-US" sz="2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5263436"/>
            <a:ext cx="8153400" cy="1133730"/>
            <a:chOff x="457200" y="5263436"/>
            <a:chExt cx="8153400" cy="1133730"/>
          </a:xfrm>
        </p:grpSpPr>
        <p:sp>
          <p:nvSpPr>
            <p:cNvPr id="11" name="Freeform 10"/>
            <p:cNvSpPr/>
            <p:nvPr/>
          </p:nvSpPr>
          <p:spPr>
            <a:xfrm>
              <a:off x="457200" y="5455316"/>
              <a:ext cx="8153400" cy="941850"/>
            </a:xfrm>
            <a:custGeom>
              <a:avLst/>
              <a:gdLst>
                <a:gd name="connsiteX0" fmla="*/ 0 w 8153400"/>
                <a:gd name="connsiteY0" fmla="*/ 0 h 941850"/>
                <a:gd name="connsiteX1" fmla="*/ 8153400 w 8153400"/>
                <a:gd name="connsiteY1" fmla="*/ 0 h 941850"/>
                <a:gd name="connsiteX2" fmla="*/ 8153400 w 8153400"/>
                <a:gd name="connsiteY2" fmla="*/ 941850 h 941850"/>
                <a:gd name="connsiteX3" fmla="*/ 0 w 8153400"/>
                <a:gd name="connsiteY3" fmla="*/ 941850 h 941850"/>
                <a:gd name="connsiteX4" fmla="*/ 0 w 8153400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941850">
                  <a:moveTo>
                    <a:pt x="0" y="0"/>
                  </a:moveTo>
                  <a:lnTo>
                    <a:pt x="8153400" y="0"/>
                  </a:lnTo>
                  <a:lnTo>
                    <a:pt x="8153400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rewriting the terms of a contract to make it favorable to the firm</a:t>
              </a:r>
              <a:endParaRPr lang="en-US" sz="1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4870" y="5263436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Opportunistic exploitation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0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unethical behavior arising from agency problems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387192"/>
            <a:ext cx="8153400" cy="1788480"/>
            <a:chOff x="457200" y="1387192"/>
            <a:chExt cx="8153400" cy="1788480"/>
          </a:xfrm>
        </p:grpSpPr>
        <p:sp>
          <p:nvSpPr>
            <p:cNvPr id="5" name="Freeform 4"/>
            <p:cNvSpPr/>
            <p:nvPr/>
          </p:nvSpPr>
          <p:spPr>
            <a:xfrm>
              <a:off x="457200" y="1726672"/>
              <a:ext cx="8153400" cy="1449000"/>
            </a:xfrm>
            <a:custGeom>
              <a:avLst/>
              <a:gdLst>
                <a:gd name="connsiteX0" fmla="*/ 0 w 8153400"/>
                <a:gd name="connsiteY0" fmla="*/ 0 h 1449000"/>
                <a:gd name="connsiteX1" fmla="*/ 8153400 w 8153400"/>
                <a:gd name="connsiteY1" fmla="*/ 0 h 1449000"/>
                <a:gd name="connsiteX2" fmla="*/ 8153400 w 8153400"/>
                <a:gd name="connsiteY2" fmla="*/ 1449000 h 1449000"/>
                <a:gd name="connsiteX3" fmla="*/ 0 w 8153400"/>
                <a:gd name="connsiteY3" fmla="*/ 1449000 h 1449000"/>
                <a:gd name="connsiteX4" fmla="*/ 0 w 8153400"/>
                <a:gd name="connsiteY4" fmla="*/ 0 h 144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449000">
                  <a:moveTo>
                    <a:pt x="0" y="0"/>
                  </a:moveTo>
                  <a:lnTo>
                    <a:pt x="8153400" y="0"/>
                  </a:lnTo>
                  <a:lnTo>
                    <a:pt x="8153400" y="1449000"/>
                  </a:lnTo>
                  <a:lnTo>
                    <a:pt x="0" y="1449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47904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underinvest in working conditions or pay employees below-market rates</a:t>
              </a:r>
              <a:endParaRPr lang="en-US" sz="1800" kern="1200" dirty="0"/>
            </a:p>
            <a:p>
              <a:pPr marL="342900" lvl="2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To reduce their production costs</a:t>
              </a:r>
              <a:endParaRPr lang="en-US" sz="18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4870" y="1387192"/>
              <a:ext cx="5707380" cy="678960"/>
            </a:xfrm>
            <a:custGeom>
              <a:avLst/>
              <a:gdLst>
                <a:gd name="connsiteX0" fmla="*/ 0 w 5707380"/>
                <a:gd name="connsiteY0" fmla="*/ 113162 h 678960"/>
                <a:gd name="connsiteX1" fmla="*/ 113162 w 5707380"/>
                <a:gd name="connsiteY1" fmla="*/ 0 h 678960"/>
                <a:gd name="connsiteX2" fmla="*/ 5594218 w 5707380"/>
                <a:gd name="connsiteY2" fmla="*/ 0 h 678960"/>
                <a:gd name="connsiteX3" fmla="*/ 5707380 w 5707380"/>
                <a:gd name="connsiteY3" fmla="*/ 113162 h 678960"/>
                <a:gd name="connsiteX4" fmla="*/ 5707380 w 5707380"/>
                <a:gd name="connsiteY4" fmla="*/ 565798 h 678960"/>
                <a:gd name="connsiteX5" fmla="*/ 5594218 w 5707380"/>
                <a:gd name="connsiteY5" fmla="*/ 678960 h 678960"/>
                <a:gd name="connsiteX6" fmla="*/ 113162 w 5707380"/>
                <a:gd name="connsiteY6" fmla="*/ 678960 h 678960"/>
                <a:gd name="connsiteX7" fmla="*/ 0 w 5707380"/>
                <a:gd name="connsiteY7" fmla="*/ 565798 h 678960"/>
                <a:gd name="connsiteX8" fmla="*/ 0 w 570738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594218" y="0"/>
                  </a:lnTo>
                  <a:cubicBezTo>
                    <a:pt x="5656716" y="0"/>
                    <a:pt x="5707380" y="50664"/>
                    <a:pt x="5707380" y="113162"/>
                  </a:cubicBezTo>
                  <a:lnTo>
                    <a:pt x="5707380" y="565798"/>
                  </a:lnTo>
                  <a:cubicBezTo>
                    <a:pt x="5707380" y="628296"/>
                    <a:pt x="5656716" y="678960"/>
                    <a:pt x="559421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69" tIns="33144" rIns="248869" bIns="33144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/>
                <a:t>Substandard working conditions</a:t>
              </a:r>
              <a:endParaRPr lang="en-US" sz="2300" b="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299872"/>
            <a:ext cx="8153400" cy="1480567"/>
            <a:chOff x="457200" y="3299872"/>
            <a:chExt cx="8153400" cy="1480567"/>
          </a:xfrm>
        </p:grpSpPr>
        <p:sp>
          <p:nvSpPr>
            <p:cNvPr id="7" name="Freeform 6"/>
            <p:cNvSpPr/>
            <p:nvPr/>
          </p:nvSpPr>
          <p:spPr>
            <a:xfrm>
              <a:off x="457200" y="3639352"/>
              <a:ext cx="8153400" cy="1141087"/>
            </a:xfrm>
            <a:custGeom>
              <a:avLst/>
              <a:gdLst>
                <a:gd name="connsiteX0" fmla="*/ 0 w 8153400"/>
                <a:gd name="connsiteY0" fmla="*/ 0 h 1141087"/>
                <a:gd name="connsiteX1" fmla="*/ 8153400 w 8153400"/>
                <a:gd name="connsiteY1" fmla="*/ 0 h 1141087"/>
                <a:gd name="connsiteX2" fmla="*/ 8153400 w 8153400"/>
                <a:gd name="connsiteY2" fmla="*/ 1141087 h 1141087"/>
                <a:gd name="connsiteX3" fmla="*/ 0 w 8153400"/>
                <a:gd name="connsiteY3" fmla="*/ 1141087 h 1141087"/>
                <a:gd name="connsiteX4" fmla="*/ 0 w 8153400"/>
                <a:gd name="connsiteY4" fmla="*/ 0 h 114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141087">
                  <a:moveTo>
                    <a:pt x="0" y="0"/>
                  </a:moveTo>
                  <a:lnTo>
                    <a:pt x="8153400" y="0"/>
                  </a:lnTo>
                  <a:lnTo>
                    <a:pt x="8153400" y="1141087"/>
                  </a:lnTo>
                  <a:lnTo>
                    <a:pt x="0" y="114108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47904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Occurs when a company’s actions directly or indirectly result in pollution or other forms of environmental harm</a:t>
              </a:r>
              <a:endParaRPr lang="en-US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4870" y="3299872"/>
              <a:ext cx="5707380" cy="678960"/>
            </a:xfrm>
            <a:custGeom>
              <a:avLst/>
              <a:gdLst>
                <a:gd name="connsiteX0" fmla="*/ 0 w 5707380"/>
                <a:gd name="connsiteY0" fmla="*/ 113162 h 678960"/>
                <a:gd name="connsiteX1" fmla="*/ 113162 w 5707380"/>
                <a:gd name="connsiteY1" fmla="*/ 0 h 678960"/>
                <a:gd name="connsiteX2" fmla="*/ 5594218 w 5707380"/>
                <a:gd name="connsiteY2" fmla="*/ 0 h 678960"/>
                <a:gd name="connsiteX3" fmla="*/ 5707380 w 5707380"/>
                <a:gd name="connsiteY3" fmla="*/ 113162 h 678960"/>
                <a:gd name="connsiteX4" fmla="*/ 5707380 w 5707380"/>
                <a:gd name="connsiteY4" fmla="*/ 565798 h 678960"/>
                <a:gd name="connsiteX5" fmla="*/ 5594218 w 5707380"/>
                <a:gd name="connsiteY5" fmla="*/ 678960 h 678960"/>
                <a:gd name="connsiteX6" fmla="*/ 113162 w 5707380"/>
                <a:gd name="connsiteY6" fmla="*/ 678960 h 678960"/>
                <a:gd name="connsiteX7" fmla="*/ 0 w 5707380"/>
                <a:gd name="connsiteY7" fmla="*/ 565798 h 678960"/>
                <a:gd name="connsiteX8" fmla="*/ 0 w 570738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594218" y="0"/>
                  </a:lnTo>
                  <a:cubicBezTo>
                    <a:pt x="5656716" y="0"/>
                    <a:pt x="5707380" y="50664"/>
                    <a:pt x="5707380" y="113162"/>
                  </a:cubicBezTo>
                  <a:lnTo>
                    <a:pt x="5707380" y="565798"/>
                  </a:lnTo>
                  <a:cubicBezTo>
                    <a:pt x="5707380" y="628296"/>
                    <a:pt x="5656716" y="678960"/>
                    <a:pt x="559421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69" tIns="33144" rIns="248869" bIns="33144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/>
                <a:t>Environmental degradation</a:t>
              </a:r>
              <a:endParaRPr lang="en-US" sz="2300" b="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904640"/>
            <a:ext cx="8153400" cy="1480567"/>
            <a:chOff x="457200" y="4904640"/>
            <a:chExt cx="8153400" cy="1480567"/>
          </a:xfrm>
        </p:grpSpPr>
        <p:sp>
          <p:nvSpPr>
            <p:cNvPr id="9" name="Freeform 8"/>
            <p:cNvSpPr/>
            <p:nvPr/>
          </p:nvSpPr>
          <p:spPr>
            <a:xfrm>
              <a:off x="457200" y="5244120"/>
              <a:ext cx="8153400" cy="1141087"/>
            </a:xfrm>
            <a:custGeom>
              <a:avLst/>
              <a:gdLst>
                <a:gd name="connsiteX0" fmla="*/ 0 w 8153400"/>
                <a:gd name="connsiteY0" fmla="*/ 0 h 1141087"/>
                <a:gd name="connsiteX1" fmla="*/ 8153400 w 8153400"/>
                <a:gd name="connsiteY1" fmla="*/ 0 h 1141087"/>
                <a:gd name="connsiteX2" fmla="*/ 8153400 w 8153400"/>
                <a:gd name="connsiteY2" fmla="*/ 1141087 h 1141087"/>
                <a:gd name="connsiteX3" fmla="*/ 0 w 8153400"/>
                <a:gd name="connsiteY3" fmla="*/ 1141087 h 1141087"/>
                <a:gd name="connsiteX4" fmla="*/ 0 w 8153400"/>
                <a:gd name="connsiteY4" fmla="*/ 0 h 114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141087">
                  <a:moveTo>
                    <a:pt x="0" y="0"/>
                  </a:moveTo>
                  <a:lnTo>
                    <a:pt x="8153400" y="0"/>
                  </a:lnTo>
                  <a:lnTo>
                    <a:pt x="8153400" y="1141087"/>
                  </a:lnTo>
                  <a:lnTo>
                    <a:pt x="0" y="114108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47904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Can arise when managers pay bribes to gain access to lucrative business contracts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4870" y="4904640"/>
              <a:ext cx="5707380" cy="678960"/>
            </a:xfrm>
            <a:custGeom>
              <a:avLst/>
              <a:gdLst>
                <a:gd name="connsiteX0" fmla="*/ 0 w 5707380"/>
                <a:gd name="connsiteY0" fmla="*/ 113162 h 678960"/>
                <a:gd name="connsiteX1" fmla="*/ 113162 w 5707380"/>
                <a:gd name="connsiteY1" fmla="*/ 0 h 678960"/>
                <a:gd name="connsiteX2" fmla="*/ 5594218 w 5707380"/>
                <a:gd name="connsiteY2" fmla="*/ 0 h 678960"/>
                <a:gd name="connsiteX3" fmla="*/ 5707380 w 5707380"/>
                <a:gd name="connsiteY3" fmla="*/ 113162 h 678960"/>
                <a:gd name="connsiteX4" fmla="*/ 5707380 w 5707380"/>
                <a:gd name="connsiteY4" fmla="*/ 565798 h 678960"/>
                <a:gd name="connsiteX5" fmla="*/ 5594218 w 5707380"/>
                <a:gd name="connsiteY5" fmla="*/ 678960 h 678960"/>
                <a:gd name="connsiteX6" fmla="*/ 113162 w 5707380"/>
                <a:gd name="connsiteY6" fmla="*/ 678960 h 678960"/>
                <a:gd name="connsiteX7" fmla="*/ 0 w 5707380"/>
                <a:gd name="connsiteY7" fmla="*/ 565798 h 678960"/>
                <a:gd name="connsiteX8" fmla="*/ 0 w 570738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594218" y="0"/>
                  </a:lnTo>
                  <a:cubicBezTo>
                    <a:pt x="5656716" y="0"/>
                    <a:pt x="5707380" y="50664"/>
                    <a:pt x="5707380" y="113162"/>
                  </a:cubicBezTo>
                  <a:lnTo>
                    <a:pt x="5707380" y="565798"/>
                  </a:lnTo>
                  <a:cubicBezTo>
                    <a:pt x="5707380" y="628296"/>
                    <a:pt x="5656716" y="678960"/>
                    <a:pt x="559421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69" tIns="33144" rIns="248869" bIns="33144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/>
                <a:t>Corruption</a:t>
              </a:r>
              <a:endParaRPr lang="en-US" sz="23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5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Unethical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 ethics</a:t>
            </a:r>
            <a:r>
              <a:rPr lang="en-US" dirty="0" smtClean="0"/>
              <a:t>: </a:t>
            </a:r>
            <a:r>
              <a:rPr lang="en-US" dirty="0"/>
              <a:t>Generally </a:t>
            </a:r>
            <a:r>
              <a:rPr lang="en-US" dirty="0" smtClean="0"/>
              <a:t>accepted principles </a:t>
            </a:r>
            <a:r>
              <a:rPr lang="en-US" dirty="0"/>
              <a:t>of right </a:t>
            </a:r>
            <a:r>
              <a:rPr lang="en-US" dirty="0" smtClean="0"/>
              <a:t>and wrong </a:t>
            </a:r>
            <a:r>
              <a:rPr lang="en-US" dirty="0"/>
              <a:t>governing </a:t>
            </a:r>
            <a:r>
              <a:rPr lang="en-US" dirty="0" smtClean="0"/>
              <a:t>the conduct </a:t>
            </a:r>
            <a:r>
              <a:rPr lang="en-US" dirty="0"/>
              <a:t>of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Failing </a:t>
            </a:r>
            <a:r>
              <a:rPr lang="en-US" dirty="0"/>
              <a:t>to ask </a:t>
            </a:r>
            <a:r>
              <a:rPr lang="en-US" dirty="0" smtClean="0"/>
              <a:t>oneself if a decision is ethical</a:t>
            </a:r>
          </a:p>
          <a:p>
            <a:r>
              <a:rPr lang="en-US" dirty="0" smtClean="0"/>
              <a:t>Some organizational cultures de-emphasize business ethics </a:t>
            </a:r>
          </a:p>
          <a:p>
            <a:r>
              <a:rPr lang="en-US" dirty="0" smtClean="0"/>
              <a:t>Pressure to </a:t>
            </a:r>
            <a:r>
              <a:rPr lang="en-US" dirty="0"/>
              <a:t>meet </a:t>
            </a:r>
            <a:r>
              <a:rPr lang="en-US" dirty="0" smtClean="0"/>
              <a:t>unrealistic </a:t>
            </a:r>
            <a:r>
              <a:rPr lang="en-US" dirty="0"/>
              <a:t>performance goals </a:t>
            </a:r>
            <a:endParaRPr lang="en-US" dirty="0" smtClean="0"/>
          </a:p>
          <a:p>
            <a:r>
              <a:rPr lang="en-US" dirty="0" smtClean="0"/>
              <a:t>Unethical </a:t>
            </a:r>
            <a:r>
              <a:rPr lang="en-US" dirty="0"/>
              <a:t>leadership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Behaving Ethically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/>
              <a:t>hiring and </a:t>
            </a:r>
            <a:r>
              <a:rPr lang="en-US" dirty="0" smtClean="0"/>
              <a:t>promotion with </a:t>
            </a:r>
            <a:r>
              <a:rPr lang="en-US" dirty="0"/>
              <a:t>a well-grounded sense of personal </a:t>
            </a:r>
            <a:r>
              <a:rPr lang="en-US" dirty="0" smtClean="0"/>
              <a:t>ethics</a:t>
            </a:r>
            <a:endParaRPr lang="en-US" dirty="0"/>
          </a:p>
          <a:p>
            <a:r>
              <a:rPr lang="en-US" dirty="0" smtClean="0"/>
              <a:t>Build </a:t>
            </a:r>
            <a:r>
              <a:rPr lang="en-US" dirty="0"/>
              <a:t>an organizational culture that places a high value on ethical </a:t>
            </a:r>
            <a:r>
              <a:rPr lang="en-US" dirty="0" smtClean="0"/>
              <a:t>behavior</a:t>
            </a:r>
          </a:p>
          <a:p>
            <a:pPr lvl="1"/>
            <a:r>
              <a:rPr lang="en-US" b="1" dirty="0" smtClean="0"/>
              <a:t>Code </a:t>
            </a:r>
            <a:r>
              <a:rPr lang="en-US" b="1" dirty="0"/>
              <a:t>of </a:t>
            </a:r>
            <a:r>
              <a:rPr lang="en-US" b="1" dirty="0" smtClean="0"/>
              <a:t>ethics</a:t>
            </a:r>
            <a:r>
              <a:rPr lang="en-US" dirty="0" smtClean="0"/>
              <a:t>: Formal </a:t>
            </a:r>
            <a:r>
              <a:rPr lang="en-US" dirty="0"/>
              <a:t>statement of </a:t>
            </a:r>
            <a:r>
              <a:rPr lang="en-US" dirty="0" smtClean="0"/>
              <a:t>the ethical </a:t>
            </a:r>
            <a:r>
              <a:rPr lang="en-US" dirty="0"/>
              <a:t>priorities to </a:t>
            </a:r>
            <a:r>
              <a:rPr lang="en-US" dirty="0" smtClean="0"/>
              <a:t>which a </a:t>
            </a:r>
            <a:r>
              <a:rPr lang="en-US" dirty="0"/>
              <a:t>business adheres</a:t>
            </a:r>
          </a:p>
          <a:p>
            <a:r>
              <a:rPr lang="en-US" dirty="0" smtClean="0"/>
              <a:t>Ensure that </a:t>
            </a:r>
            <a:r>
              <a:rPr lang="en-US" dirty="0"/>
              <a:t>leaders </a:t>
            </a:r>
            <a:r>
              <a:rPr lang="en-US" dirty="0" smtClean="0"/>
              <a:t>practice and preach ethical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Behaving Ethically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people consider the ethical </a:t>
            </a:r>
            <a:r>
              <a:rPr lang="en-US" dirty="0"/>
              <a:t>dimension of business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Use </a:t>
            </a:r>
            <a:r>
              <a:rPr lang="en-US" dirty="0"/>
              <a:t>ethics </a:t>
            </a:r>
            <a:r>
              <a:rPr lang="en-US" dirty="0" smtClean="0"/>
              <a:t>officers</a:t>
            </a:r>
            <a:endParaRPr lang="en-US" dirty="0"/>
          </a:p>
          <a:p>
            <a:r>
              <a:rPr lang="en-US" dirty="0" smtClean="0"/>
              <a:t>Put </a:t>
            </a:r>
            <a:r>
              <a:rPr lang="en-US" dirty="0"/>
              <a:t>strong governance processes in </a:t>
            </a:r>
            <a:r>
              <a:rPr lang="en-US" dirty="0" smtClean="0"/>
              <a:t>place</a:t>
            </a:r>
            <a:endParaRPr lang="en-US" dirty="0"/>
          </a:p>
          <a:p>
            <a:r>
              <a:rPr lang="en-US" dirty="0" smtClean="0"/>
              <a:t>Act </a:t>
            </a:r>
            <a:r>
              <a:rPr lang="en-US" dirty="0"/>
              <a:t>with moral courage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</a:t>
            </a:r>
            <a:r>
              <a:rPr lang="en-US" dirty="0" smtClean="0"/>
              <a:t>these governance mechanisms do </a:t>
            </a:r>
            <a:r>
              <a:rPr lang="en-US" dirty="0"/>
              <a:t>not </a:t>
            </a:r>
            <a:r>
              <a:rPr lang="en-US" dirty="0" smtClean="0"/>
              <a:t>always work </a:t>
            </a:r>
            <a:r>
              <a:rPr lang="en-US" dirty="0"/>
              <a:t>as </a:t>
            </a:r>
            <a:r>
              <a:rPr lang="en-US" dirty="0" smtClean="0"/>
              <a:t>intended.</a:t>
            </a:r>
          </a:p>
          <a:p>
            <a:r>
              <a:rPr lang="en-US" dirty="0" smtClean="0"/>
              <a:t>Identify </a:t>
            </a:r>
            <a:r>
              <a:rPr lang="en-US" dirty="0"/>
              <a:t>the </a:t>
            </a:r>
            <a:r>
              <a:rPr lang="en-US" dirty="0" smtClean="0"/>
              <a:t>main ethical </a:t>
            </a:r>
            <a:r>
              <a:rPr lang="en-US" dirty="0"/>
              <a:t>issues </a:t>
            </a:r>
            <a:r>
              <a:rPr lang="en-US" dirty="0" smtClean="0"/>
              <a:t>that arise </a:t>
            </a:r>
            <a:r>
              <a:rPr lang="en-US" dirty="0"/>
              <a:t>in </a:t>
            </a:r>
            <a:r>
              <a:rPr lang="en-US" dirty="0" smtClean="0"/>
              <a:t>business and </a:t>
            </a:r>
            <a:r>
              <a:rPr lang="en-US" dirty="0"/>
              <a:t>the causes </a:t>
            </a:r>
            <a:r>
              <a:rPr lang="en-US" dirty="0" smtClean="0"/>
              <a:t>of unethical behavior.</a:t>
            </a:r>
            <a:endParaRPr lang="en-US" dirty="0"/>
          </a:p>
          <a:p>
            <a:r>
              <a:rPr lang="en-US" dirty="0" smtClean="0"/>
              <a:t>Identify what managers </a:t>
            </a:r>
            <a:r>
              <a:rPr lang="en-US" dirty="0"/>
              <a:t>can </a:t>
            </a:r>
            <a:r>
              <a:rPr lang="en-US" dirty="0" smtClean="0"/>
              <a:t>do to </a:t>
            </a:r>
            <a:r>
              <a:rPr lang="en-US" dirty="0"/>
              <a:t>improve the </a:t>
            </a:r>
            <a:r>
              <a:rPr lang="en-US" dirty="0" smtClean="0"/>
              <a:t>ethical climate </a:t>
            </a:r>
            <a:r>
              <a:rPr lang="en-US" dirty="0"/>
              <a:t>of </a:t>
            </a:r>
            <a:r>
              <a:rPr lang="en-US" dirty="0" smtClean="0"/>
              <a:t>their organization</a:t>
            </a:r>
            <a:r>
              <a:rPr lang="en-US" dirty="0"/>
              <a:t>, </a:t>
            </a:r>
            <a:r>
              <a:rPr lang="en-US" dirty="0" smtClean="0"/>
              <a:t>and to </a:t>
            </a:r>
            <a:r>
              <a:rPr lang="en-US" dirty="0"/>
              <a:t>make sure </a:t>
            </a:r>
            <a:r>
              <a:rPr lang="en-US" dirty="0" smtClean="0"/>
              <a:t>that business decisions do </a:t>
            </a:r>
            <a:r>
              <a:rPr lang="en-US" dirty="0"/>
              <a:t>not violate </a:t>
            </a:r>
            <a:r>
              <a:rPr lang="en-US" dirty="0" smtClean="0"/>
              <a:t>good ethical principles.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" y="1295400"/>
            <a:ext cx="897830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Corporate</a:t>
            </a:r>
            <a:br>
              <a:rPr lang="en-US" dirty="0"/>
            </a:br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Stakeholders</a:t>
            </a:r>
            <a:r>
              <a:rPr lang="en-US" dirty="0" smtClean="0"/>
              <a:t>: </a:t>
            </a:r>
            <a:r>
              <a:rPr lang="en-US" dirty="0"/>
              <a:t>Individuals or </a:t>
            </a:r>
            <a:r>
              <a:rPr lang="en-US" dirty="0" smtClean="0"/>
              <a:t>groups with </a:t>
            </a:r>
            <a:r>
              <a:rPr lang="en-US" dirty="0"/>
              <a:t>an interest, claim, </a:t>
            </a:r>
            <a:r>
              <a:rPr lang="en-US" dirty="0" smtClean="0"/>
              <a:t>or stake </a:t>
            </a:r>
            <a:r>
              <a:rPr lang="en-US" dirty="0"/>
              <a:t>in the </a:t>
            </a:r>
            <a:r>
              <a:rPr lang="en-US" dirty="0" smtClean="0"/>
              <a:t>company</a:t>
            </a:r>
          </a:p>
          <a:p>
            <a:pPr lvl="1"/>
            <a:r>
              <a:rPr lang="en-US" b="1" dirty="0" smtClean="0"/>
              <a:t>Internal </a:t>
            </a:r>
            <a:r>
              <a:rPr lang="en-US" b="1" dirty="0"/>
              <a:t>stakeholders</a:t>
            </a:r>
            <a:r>
              <a:rPr lang="en-US" dirty="0"/>
              <a:t>: Stockholders </a:t>
            </a:r>
            <a:r>
              <a:rPr lang="en-US" dirty="0" smtClean="0"/>
              <a:t>and employees</a:t>
            </a:r>
            <a:r>
              <a:rPr lang="en-US" dirty="0"/>
              <a:t>, </a:t>
            </a:r>
            <a:r>
              <a:rPr lang="en-US" dirty="0" smtClean="0"/>
              <a:t>including executive </a:t>
            </a:r>
            <a:r>
              <a:rPr lang="en-US" dirty="0"/>
              <a:t>officers, </a:t>
            </a:r>
            <a:r>
              <a:rPr lang="en-US" dirty="0" smtClean="0"/>
              <a:t>other managers</a:t>
            </a:r>
            <a:r>
              <a:rPr lang="en-US" dirty="0"/>
              <a:t>, and </a:t>
            </a:r>
            <a:r>
              <a:rPr lang="en-US" dirty="0" smtClean="0"/>
              <a:t>board members</a:t>
            </a:r>
          </a:p>
          <a:p>
            <a:pPr lvl="1"/>
            <a:r>
              <a:rPr lang="en-US" b="1" dirty="0" smtClean="0"/>
              <a:t>External </a:t>
            </a:r>
            <a:r>
              <a:rPr lang="en-US" b="1" dirty="0"/>
              <a:t>stakeholders</a:t>
            </a:r>
            <a:r>
              <a:rPr lang="en-US" dirty="0"/>
              <a:t>: All other individuals </a:t>
            </a:r>
            <a:r>
              <a:rPr lang="en-US" dirty="0" smtClean="0"/>
              <a:t>and groups </a:t>
            </a:r>
            <a:r>
              <a:rPr lang="en-US" dirty="0"/>
              <a:t>that have </a:t>
            </a:r>
            <a:r>
              <a:rPr lang="en-US" dirty="0" smtClean="0"/>
              <a:t>some claim </a:t>
            </a:r>
            <a:r>
              <a:rPr lang="en-US" dirty="0"/>
              <a:t>on the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Steps in Stakeholder </a:t>
            </a:r>
            <a:r>
              <a:rPr lang="en-US" sz="3900" dirty="0"/>
              <a:t>Impact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stakeholders along with their interests </a:t>
            </a:r>
            <a:r>
              <a:rPr lang="en-US" dirty="0"/>
              <a:t>and </a:t>
            </a:r>
            <a:r>
              <a:rPr lang="en-US" dirty="0" smtClean="0"/>
              <a:t>concerns</a:t>
            </a:r>
            <a:endParaRPr lang="en-US" dirty="0"/>
          </a:p>
          <a:p>
            <a:r>
              <a:rPr lang="en-US" dirty="0" smtClean="0"/>
              <a:t>Identify the probable claims of stakeholders on </a:t>
            </a:r>
            <a:r>
              <a:rPr lang="en-US" dirty="0"/>
              <a:t>the </a:t>
            </a:r>
            <a:r>
              <a:rPr lang="en-US" dirty="0" smtClean="0"/>
              <a:t>organization</a:t>
            </a:r>
            <a:endParaRPr lang="en-US" dirty="0"/>
          </a:p>
          <a:p>
            <a:r>
              <a:rPr lang="en-US" dirty="0" smtClean="0"/>
              <a:t>Identify important stakeholders from </a:t>
            </a:r>
            <a:r>
              <a:rPr lang="en-US" dirty="0"/>
              <a:t>the organization’s </a:t>
            </a:r>
            <a:r>
              <a:rPr lang="en-US" dirty="0" smtClean="0"/>
              <a:t>perspective</a:t>
            </a:r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the resulting strategic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Profitability, Profit Growth, and Stakeholder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Stockholders </a:t>
            </a:r>
            <a:r>
              <a:rPr lang="en-US" dirty="0"/>
              <a:t>receive a return on </a:t>
            </a:r>
            <a:r>
              <a:rPr lang="en-US" dirty="0" smtClean="0"/>
              <a:t>investment from dividend </a:t>
            </a:r>
            <a:r>
              <a:rPr lang="en-US" dirty="0"/>
              <a:t>payments </a:t>
            </a:r>
            <a:r>
              <a:rPr lang="en-US" dirty="0" smtClean="0"/>
              <a:t>and capital </a:t>
            </a:r>
            <a:r>
              <a:rPr lang="en-US" dirty="0"/>
              <a:t>appreciation in </a:t>
            </a:r>
            <a:r>
              <a:rPr lang="en-US" dirty="0" smtClean="0"/>
              <a:t>the market </a:t>
            </a:r>
            <a:r>
              <a:rPr lang="en-US" dirty="0"/>
              <a:t>value of a </a:t>
            </a:r>
            <a:r>
              <a:rPr lang="en-US" dirty="0" smtClean="0"/>
              <a:t>share</a:t>
            </a:r>
          </a:p>
          <a:p>
            <a:r>
              <a:rPr lang="en-US" dirty="0" smtClean="0"/>
              <a:t>Ways to grow profits:</a:t>
            </a:r>
          </a:p>
          <a:p>
            <a:pPr lvl="1"/>
            <a:r>
              <a:rPr lang="en-US" dirty="0" smtClean="0"/>
              <a:t>Participating in a market that is growing</a:t>
            </a:r>
          </a:p>
          <a:p>
            <a:pPr lvl="1"/>
            <a:r>
              <a:rPr lang="en-US" dirty="0" smtClean="0"/>
              <a:t>Taking market share from competitors</a:t>
            </a:r>
          </a:p>
          <a:p>
            <a:pPr lvl="1"/>
            <a:r>
              <a:rPr lang="en-US" dirty="0"/>
              <a:t>Consolidating the industry through horizontal integration</a:t>
            </a:r>
          </a:p>
          <a:p>
            <a:pPr lvl="1"/>
            <a:r>
              <a:rPr lang="en-US" dirty="0"/>
              <a:t>Development of new markets </a:t>
            </a:r>
            <a:r>
              <a:rPr lang="en-US" dirty="0" smtClean="0"/>
              <a:t>through </a:t>
            </a:r>
            <a:r>
              <a:rPr lang="en-US" dirty="0"/>
              <a:t>international expansion, vertical integration, or diversification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Deals with business </a:t>
            </a:r>
            <a:r>
              <a:rPr lang="en-US" dirty="0"/>
              <a:t>relationship </a:t>
            </a:r>
            <a:r>
              <a:rPr lang="en-US" dirty="0" smtClean="0"/>
              <a:t>problems when decision-making </a:t>
            </a:r>
            <a:r>
              <a:rPr lang="en-US" dirty="0"/>
              <a:t>authority </a:t>
            </a:r>
            <a:r>
              <a:rPr lang="en-US" dirty="0" smtClean="0"/>
              <a:t>is delegated from one person to another</a:t>
            </a:r>
          </a:p>
          <a:p>
            <a:r>
              <a:rPr lang="en-US" dirty="0" smtClean="0"/>
              <a:t>Relationship </a:t>
            </a:r>
            <a:r>
              <a:rPr lang="en-US" dirty="0"/>
              <a:t>between stockholders and senior </a:t>
            </a:r>
            <a:r>
              <a:rPr lang="en-US" dirty="0" smtClean="0"/>
              <a:t>managers:</a:t>
            </a:r>
            <a:endParaRPr lang="en-US" dirty="0"/>
          </a:p>
          <a:p>
            <a:pPr lvl="1"/>
            <a:r>
              <a:rPr lang="en-US" dirty="0"/>
              <a:t>Stockholder - Principal</a:t>
            </a:r>
          </a:p>
          <a:p>
            <a:pPr lvl="1"/>
            <a:r>
              <a:rPr lang="en-US" dirty="0"/>
              <a:t>Senior managers </a:t>
            </a:r>
            <a:r>
              <a:rPr lang="en-US" dirty="0" smtClean="0"/>
              <a:t>- Agent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Information asymmetry</a:t>
            </a:r>
            <a:r>
              <a:rPr lang="en-US" dirty="0" smtClean="0"/>
              <a:t>: Agent </a:t>
            </a:r>
            <a:r>
              <a:rPr lang="en-US" dirty="0"/>
              <a:t>has </a:t>
            </a:r>
            <a:r>
              <a:rPr lang="en-US" dirty="0" smtClean="0"/>
              <a:t>more information about the resources being managed </a:t>
            </a:r>
            <a:r>
              <a:rPr lang="en-US" dirty="0"/>
              <a:t>than the principal </a:t>
            </a:r>
            <a:endParaRPr lang="en-US" dirty="0" smtClean="0"/>
          </a:p>
          <a:p>
            <a:r>
              <a:rPr lang="en-US" dirty="0" smtClean="0"/>
              <a:t>Laws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for monitoring </a:t>
            </a:r>
            <a:r>
              <a:rPr lang="en-US" dirty="0" smtClean="0"/>
              <a:t>agents:</a:t>
            </a:r>
            <a:endParaRPr lang="en-US" dirty="0"/>
          </a:p>
          <a:p>
            <a:pPr lvl="1"/>
            <a:r>
              <a:rPr lang="en-US" dirty="0"/>
              <a:t>Codetermination law (</a:t>
            </a:r>
            <a:r>
              <a:rPr lang="en-US" dirty="0" err="1" smtClean="0"/>
              <a:t>Mitbestimmungsgesetz</a:t>
            </a:r>
            <a:r>
              <a:rPr lang="en-US" dirty="0" smtClean="0"/>
              <a:t> in German law)</a:t>
            </a:r>
            <a:endParaRPr lang="en-US" dirty="0"/>
          </a:p>
          <a:p>
            <a:pPr lvl="1"/>
            <a:r>
              <a:rPr lang="en-US" dirty="0"/>
              <a:t>Securities and Exchange Commission (SEC)</a:t>
            </a:r>
          </a:p>
          <a:p>
            <a:pPr lvl="1"/>
            <a:r>
              <a:rPr lang="en-US" dirty="0"/>
              <a:t>Generally agreed-upon accounting principles (GAAP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1171</Words>
  <Application>Microsoft Office PowerPoint</Application>
  <PresentationFormat>On-screen Show (4:3)</PresentationFormat>
  <Paragraphs>175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1_Essential</vt:lpstr>
      <vt:lpstr>PowerPoint Presentation</vt:lpstr>
      <vt:lpstr>Learning Objectives</vt:lpstr>
      <vt:lpstr>Learning Objectives</vt:lpstr>
      <vt:lpstr>Stakeholders</vt:lpstr>
      <vt:lpstr>Stakeholders and Corporate Performance</vt:lpstr>
      <vt:lpstr>Steps in Stakeholder Impact Analysis</vt:lpstr>
      <vt:lpstr>Profitability, Profit Growth, and Stakeholder Claims</vt:lpstr>
      <vt:lpstr>Agency Theory</vt:lpstr>
      <vt:lpstr>Agency problem</vt:lpstr>
      <vt:lpstr>Agency problem</vt:lpstr>
      <vt:lpstr>PowerPoint Presentation</vt:lpstr>
      <vt:lpstr>Challenges for principals</vt:lpstr>
      <vt:lpstr>Governance Mechanisms</vt:lpstr>
      <vt:lpstr>Board of Directors</vt:lpstr>
      <vt:lpstr>Stock-Based Compensation</vt:lpstr>
      <vt:lpstr>Financial Statements and Auditors</vt:lpstr>
      <vt:lpstr>Takeover Constraint</vt:lpstr>
      <vt:lpstr>Governance Mechanisms Inside a Company</vt:lpstr>
      <vt:lpstr>PowerPoint Presentation</vt:lpstr>
      <vt:lpstr>Governance Mechanisms Inside a Company</vt:lpstr>
      <vt:lpstr>Ethics and Strategy</vt:lpstr>
      <vt:lpstr>Ethical Issues in Strategy</vt:lpstr>
      <vt:lpstr>Rights of stakeholders</vt:lpstr>
      <vt:lpstr>unethical behavior arising from agency problems</vt:lpstr>
      <vt:lpstr>unethical behavior arising from agency problems</vt:lpstr>
      <vt:lpstr>Roots of Unethical Behavior</vt:lpstr>
      <vt:lpstr>Behaving Ethically</vt:lpstr>
      <vt:lpstr>Behaving Ethically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kyeem b</cp:lastModifiedBy>
  <cp:revision>55</cp:revision>
  <dcterms:created xsi:type="dcterms:W3CDTF">2013-09-17T12:27:57Z</dcterms:created>
  <dcterms:modified xsi:type="dcterms:W3CDTF">2019-03-10T17:27:33Z</dcterms:modified>
</cp:coreProperties>
</file>