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9216" autoAdjust="0"/>
    <p:restoredTop sz="95141"/>
  </p:normalViewPr>
  <p:slideViewPr>
    <p:cSldViewPr snapToGrid="0">
      <p:cViewPr varScale="1">
        <p:scale>
          <a:sx n="76" d="100"/>
          <a:sy n="76" d="100"/>
        </p:scale>
        <p:origin x="216" y="8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17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1F7095F8-D0C4-6B43-B36F-625C845B9E92}" type="datetimeFigureOut">
              <a:rPr lang="en-US" smtClean="0">
                <a:uFillTx/>
              </a:rPr>
              <a:t>3/6/2019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C3C995C0-DD0A-DE46-A5A6-7AF5DD80E56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5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D8908A07-89B6-7A43-A702-5492A758CAA2}" type="datetimeFigureOut">
              <a:rPr lang="en-US" smtClean="0">
                <a:uFillTx/>
              </a:rPr>
              <a:t>3/6/2019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6E3AC24E-8F0D-9942-92E1-FFE88EC15A1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326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135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548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778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8167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447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788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609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499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6713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097991"/>
          </a:xfrm>
        </p:spPr>
        <p:txBody>
          <a:bodyPr/>
          <a:lstStyle/>
          <a:p>
            <a:endParaRPr lang="en-US" sz="100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4272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19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602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3943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20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732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49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09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667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66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380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3358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C24E-8F0D-9942-92E1-FFE88EC15A12}" type="slidenum">
              <a:rPr lang="en-US" smtClean="0">
                <a:uFillTx/>
              </a:rPr>
              <a:t>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871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95A7E0A3-8768-4A41-A50F-841F1FDE8AFC}" type="datetimeFigureOut">
              <a:rPr lang="en-US" smtClean="0">
                <a:uFillTx/>
              </a:rPr>
              <a:t>3/6/2019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DED96E80-8A71-49A4-9837-DAEAD9E4BFD7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uFillTx/>
              </a:rPr>
              <a:t>Key General Terminology</a:t>
            </a:r>
            <a:r>
              <a:rPr lang="en-US" dirty="0" smtClean="0">
                <a:uFillTx/>
              </a:rPr>
              <a:t/>
            </a:r>
            <a:br>
              <a:rPr lang="en-US" dirty="0" smtClean="0">
                <a:uFillTx/>
              </a:rPr>
            </a:b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uFillTx/>
              </a:rPr>
              <a:t>Mercy College Occupational Therapy Program</a:t>
            </a:r>
          </a:p>
          <a:p>
            <a:r>
              <a:rPr lang="en-US" b="1" dirty="0" smtClean="0">
                <a:uFillTx/>
              </a:rPr>
              <a:t>HLSC 210 – Overview of Occupational Therapy</a:t>
            </a:r>
          </a:p>
          <a:p>
            <a:r>
              <a:rPr lang="en-US" b="1" dirty="0" smtClean="0">
                <a:uFillTx/>
              </a:rPr>
              <a:t>Donna J. Roberto, MS, OTR/L; CEAS I; ATP</a:t>
            </a:r>
            <a:endParaRPr lang="en-US" b="1" dirty="0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Types of Interventions:</a:t>
            </a:r>
            <a:br>
              <a:rPr lang="en-US" b="1" dirty="0" smtClean="0">
                <a:uFillTx/>
              </a:rPr>
            </a:br>
            <a:r>
              <a:rPr lang="en-US" b="1" dirty="0" smtClean="0">
                <a:uFillTx/>
              </a:rPr>
              <a:t>Occupations &amp; Activities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 smtClean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 smtClean="0">
              <a:uFillTx/>
            </a:endParaRPr>
          </a:p>
          <a:p>
            <a:pPr algn="ctr"/>
            <a:r>
              <a:rPr lang="en-US" dirty="0" smtClean="0">
                <a:uFillTx/>
              </a:rPr>
              <a:t>Individualized</a:t>
            </a:r>
          </a:p>
          <a:p>
            <a:pPr algn="ctr"/>
            <a:endParaRPr lang="en-US" dirty="0" smtClean="0">
              <a:uFillTx/>
            </a:endParaRPr>
          </a:p>
          <a:p>
            <a:pPr algn="ctr"/>
            <a:r>
              <a:rPr lang="en-US" dirty="0" smtClean="0">
                <a:uFillTx/>
              </a:rPr>
              <a:t>Specific</a:t>
            </a:r>
          </a:p>
          <a:p>
            <a:pPr algn="ctr"/>
            <a:endParaRPr lang="en-US" dirty="0" smtClean="0">
              <a:uFillTx/>
            </a:endParaRPr>
          </a:p>
          <a:p>
            <a:pPr algn="ctr"/>
            <a:r>
              <a:rPr lang="en-US" dirty="0" smtClean="0">
                <a:uFillTx/>
              </a:rPr>
              <a:t>Meet particular goals and/or needs</a:t>
            </a:r>
            <a:endParaRPr lang="en-US" dirty="0"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1032"/>
            <a:ext cx="3224727" cy="3994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664" y="1616288"/>
            <a:ext cx="3376784" cy="39765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Types of Interventions: </a:t>
            </a:r>
            <a:br>
              <a:rPr lang="en-US" b="1" dirty="0" smtClean="0">
                <a:uFillTx/>
              </a:rPr>
            </a:br>
            <a:r>
              <a:rPr lang="en-US" b="1" dirty="0" smtClean="0">
                <a:uFillTx/>
              </a:rPr>
              <a:t>Preparatory Methods and Tasks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>
              <a:uFillTx/>
            </a:endParaRPr>
          </a:p>
          <a:p>
            <a:pPr marL="0" indent="0">
              <a:buNone/>
            </a:pPr>
            <a:r>
              <a:rPr lang="en-US" b="1" dirty="0" smtClean="0">
                <a:uFillTx/>
              </a:rPr>
              <a:t>Preparatory Methods</a:t>
            </a:r>
          </a:p>
          <a:p>
            <a:r>
              <a:rPr lang="en-US" dirty="0" smtClean="0">
                <a:uFillTx/>
              </a:rPr>
              <a:t>Might be done “to” the client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Get the client “ready” for occupational performance</a:t>
            </a:r>
          </a:p>
          <a:p>
            <a:endParaRPr lang="en-US" dirty="0">
              <a:uFillTx/>
            </a:endParaRPr>
          </a:p>
          <a:p>
            <a:r>
              <a:rPr lang="en-US" b="1" dirty="0" smtClean="0">
                <a:uFillTx/>
              </a:rPr>
              <a:t>Examples</a:t>
            </a:r>
          </a:p>
          <a:p>
            <a:pPr lvl="1"/>
            <a:r>
              <a:rPr lang="en-US" dirty="0" smtClean="0">
                <a:uFillTx/>
              </a:rPr>
              <a:t>Hot packs; cold packs; splinting; sensory strategies; muscle facilitation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uFillTx/>
              </a:rPr>
              <a:t>Types of Interventions: </a:t>
            </a:r>
            <a:br>
              <a:rPr lang="en-US" b="1" dirty="0">
                <a:uFillTx/>
              </a:rPr>
            </a:br>
            <a:r>
              <a:rPr lang="en-US" b="1" dirty="0">
                <a:uFillTx/>
              </a:rPr>
              <a:t>Preparatory Methods and Tasks</a:t>
            </a:r>
            <a:r>
              <a:rPr lang="en-US" b="1" dirty="0" smtClean="0">
                <a:uFillTx/>
              </a:rPr>
              <a:t/>
            </a:r>
            <a:br>
              <a:rPr lang="en-US" b="1" dirty="0" smtClean="0">
                <a:uFillTx/>
              </a:rPr>
            </a:b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uFillTx/>
              </a:rPr>
              <a:t>Preparatory Tasks</a:t>
            </a:r>
          </a:p>
          <a:p>
            <a:pPr marL="0" indent="0">
              <a:buNone/>
            </a:pPr>
            <a:endParaRPr lang="en-US" u="sng" dirty="0">
              <a:uFillTx/>
            </a:endParaRPr>
          </a:p>
          <a:p>
            <a:r>
              <a:rPr lang="en-US" dirty="0" smtClean="0">
                <a:uFillTx/>
              </a:rPr>
              <a:t>Activities that will help the client attain their goals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Involve active participation by the client</a:t>
            </a:r>
          </a:p>
          <a:p>
            <a:endParaRPr lang="en-US" dirty="0">
              <a:uFillTx/>
            </a:endParaRPr>
          </a:p>
          <a:p>
            <a:r>
              <a:rPr lang="en-US" b="1" dirty="0" smtClean="0">
                <a:uFillTx/>
              </a:rPr>
              <a:t>Examples</a:t>
            </a:r>
          </a:p>
          <a:p>
            <a:pPr lvl="1"/>
            <a:r>
              <a:rPr lang="en-US" dirty="0" smtClean="0">
                <a:uFillTx/>
              </a:rPr>
              <a:t>Exercises; stretches; eye exercises</a:t>
            </a:r>
          </a:p>
          <a:p>
            <a:pPr lvl="1"/>
            <a:r>
              <a:rPr lang="en-US" dirty="0" smtClean="0">
                <a:uFillTx/>
              </a:rPr>
              <a:t>May not be meaningful to client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Types of Interventions:</a:t>
            </a:r>
            <a:br>
              <a:rPr lang="en-US" b="1" dirty="0" smtClean="0">
                <a:uFillTx/>
              </a:rPr>
            </a:br>
            <a:r>
              <a:rPr lang="en-US" b="1" dirty="0" smtClean="0">
                <a:uFillTx/>
              </a:rPr>
              <a:t>Education and Training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uFillTx/>
              </a:rPr>
              <a:t>Education</a:t>
            </a:r>
          </a:p>
          <a:p>
            <a:pPr lvl="1"/>
            <a:r>
              <a:rPr lang="en-US" dirty="0" smtClean="0">
                <a:uFillTx/>
              </a:rPr>
              <a:t>share knowledge</a:t>
            </a:r>
          </a:p>
          <a:p>
            <a:pPr lvl="1"/>
            <a:r>
              <a:rPr lang="en-US" dirty="0" smtClean="0">
                <a:uFillTx/>
              </a:rPr>
              <a:t>Prevention</a:t>
            </a:r>
          </a:p>
          <a:p>
            <a:pPr lvl="1"/>
            <a:r>
              <a:rPr lang="en-US" dirty="0" smtClean="0">
                <a:uFillTx/>
              </a:rPr>
              <a:t>Examples: energy saving techniques; facts about disease process</a:t>
            </a:r>
          </a:p>
          <a:p>
            <a:pPr lvl="1"/>
            <a:endParaRPr lang="en-US" dirty="0">
              <a:uFillTx/>
            </a:endParaRPr>
          </a:p>
          <a:p>
            <a:r>
              <a:rPr lang="en-US" b="1" dirty="0" smtClean="0">
                <a:uFillTx/>
              </a:rPr>
              <a:t>Training</a:t>
            </a:r>
          </a:p>
          <a:p>
            <a:pPr lvl="1"/>
            <a:r>
              <a:rPr lang="en-US" dirty="0" smtClean="0">
                <a:uFillTx/>
              </a:rPr>
              <a:t>Teach skills to meet goals</a:t>
            </a:r>
          </a:p>
          <a:p>
            <a:pPr lvl="1"/>
            <a:r>
              <a:rPr lang="en-US" dirty="0" smtClean="0">
                <a:uFillTx/>
              </a:rPr>
              <a:t>Promotes increased engagement and independence</a:t>
            </a:r>
          </a:p>
          <a:p>
            <a:pPr lvl="1"/>
            <a:r>
              <a:rPr lang="en-US" dirty="0" smtClean="0">
                <a:uFillTx/>
              </a:rPr>
              <a:t>Examples: dressing with one hand; low vision techniques; tying one’s shoes</a:t>
            </a:r>
          </a:p>
          <a:p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Types of Interventions:</a:t>
            </a:r>
            <a:br>
              <a:rPr lang="en-US" b="1" dirty="0" smtClean="0">
                <a:uFillTx/>
              </a:rPr>
            </a:br>
            <a:r>
              <a:rPr lang="en-US" b="1" dirty="0" smtClean="0">
                <a:uFillTx/>
              </a:rPr>
              <a:t>Advocacy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Empowering clients to seek out resources</a:t>
            </a:r>
          </a:p>
          <a:p>
            <a:endParaRPr lang="en-US" dirty="0">
              <a:uFillTx/>
            </a:endParaRPr>
          </a:p>
          <a:p>
            <a:r>
              <a:rPr lang="en-US" dirty="0">
                <a:uFillTx/>
              </a:rPr>
              <a:t>Helping client learn to advocate for </a:t>
            </a:r>
            <a:r>
              <a:rPr lang="en-US" dirty="0" smtClean="0">
                <a:uFillTx/>
              </a:rPr>
              <a:t>themselves</a:t>
            </a:r>
            <a:endParaRPr lang="en-US" dirty="0">
              <a:uFillTx/>
            </a:endParaRPr>
          </a:p>
          <a:p>
            <a:pPr marL="0" indent="0">
              <a:buNone/>
            </a:pPr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Educating others on behalf of the client</a:t>
            </a:r>
          </a:p>
          <a:p>
            <a:pPr lvl="1"/>
            <a:r>
              <a:rPr lang="en-US" dirty="0" smtClean="0">
                <a:uFillTx/>
              </a:rPr>
              <a:t>Examples: speaking with employers re: employee needs; speaking with village board about an accessible playground</a:t>
            </a:r>
          </a:p>
          <a:p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Types of Interventions:</a:t>
            </a:r>
            <a:br>
              <a:rPr lang="en-US" b="1" dirty="0" smtClean="0">
                <a:uFillTx/>
              </a:rPr>
            </a:br>
            <a:r>
              <a:rPr lang="en-US" b="1" dirty="0" smtClean="0">
                <a:uFillTx/>
              </a:rPr>
              <a:t>Group Interventions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Groups are “mini-” reflections of social participation in society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Provide a place to learn and to practice skills needed for participation and engagement in society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Always will involve an activity </a:t>
            </a:r>
          </a:p>
          <a:p>
            <a:pPr lvl="1"/>
            <a:r>
              <a:rPr lang="en-US" dirty="0" smtClean="0">
                <a:uFillTx/>
              </a:rPr>
              <a:t>May involve a task</a:t>
            </a:r>
          </a:p>
          <a:p>
            <a:pPr lvl="1"/>
            <a:r>
              <a:rPr lang="en-US" dirty="0" smtClean="0">
                <a:uFillTx/>
              </a:rPr>
              <a:t>May involve learning and practicing a skill</a:t>
            </a:r>
          </a:p>
          <a:p>
            <a:pPr lvl="1"/>
            <a:r>
              <a:rPr lang="en-US" dirty="0" smtClean="0">
                <a:uFillTx/>
              </a:rPr>
              <a:t>May involve providing support to peers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uFillTx/>
              </a:rPr>
              <a:t>Types of Approaches to Intervention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5476374" y="2202410"/>
            <a:ext cx="2255812" cy="28990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uFillTx/>
              </a:rPr>
              <a:t>Maintain</a:t>
            </a:r>
            <a:endParaRPr lang="en-US" sz="2400" dirty="0">
              <a:solidFill>
                <a:srgbClr val="FFFF00"/>
              </a:solidFill>
              <a:uFillTx/>
            </a:endParaRP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8467619" y="1031143"/>
            <a:ext cx="2886181" cy="2541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uFillTx/>
              </a:rPr>
              <a:t>Modify</a:t>
            </a:r>
            <a:endParaRPr lang="en-US" sz="2400" dirty="0">
              <a:solidFill>
                <a:srgbClr val="FFFF00"/>
              </a:solidFill>
              <a:uFillTx/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068388" y="4339746"/>
            <a:ext cx="3845606" cy="20227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uFillTx/>
              </a:rPr>
              <a:t>Establish, Restore, Remediate</a:t>
            </a:r>
            <a:endParaRPr lang="en-US" sz="2400" dirty="0">
              <a:solidFill>
                <a:srgbClr val="FFFF00"/>
              </a:solidFill>
              <a:uFillTx/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662125" y="1614379"/>
            <a:ext cx="3892036" cy="2092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uFillTx/>
              </a:rPr>
              <a:t>Create/Promote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uFillTx/>
              </a:rPr>
              <a:t>“Health Promotion”</a:t>
            </a:r>
            <a:endParaRPr lang="en-US" sz="2400" dirty="0">
              <a:solidFill>
                <a:srgbClr val="FFFF00"/>
              </a:solidFill>
              <a:uFillTx/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7732186" y="3707201"/>
            <a:ext cx="2387091" cy="29401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uFillTx/>
              </a:rPr>
              <a:t>Prevent</a:t>
            </a:r>
            <a:endParaRPr lang="en-US" sz="2400" dirty="0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Approaches to Interventions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uFillTx/>
              </a:rPr>
              <a:t>Create and/or Promote Health – Health Promotion</a:t>
            </a:r>
            <a:endParaRPr lang="en-US" b="1" dirty="0">
              <a:uFillTx/>
            </a:endParaRPr>
          </a:p>
          <a:p>
            <a:pPr lvl="1"/>
            <a:r>
              <a:rPr lang="en-US" dirty="0" smtClean="0">
                <a:uFillTx/>
              </a:rPr>
              <a:t>Does not assume a disability is present</a:t>
            </a:r>
          </a:p>
          <a:p>
            <a:pPr lvl="1"/>
            <a:r>
              <a:rPr lang="en-US" dirty="0" smtClean="0">
                <a:uFillTx/>
              </a:rPr>
              <a:t>Designed to provide enriched experiences</a:t>
            </a:r>
          </a:p>
          <a:p>
            <a:pPr lvl="1"/>
            <a:r>
              <a:rPr lang="en-US" dirty="0" smtClean="0">
                <a:uFillTx/>
              </a:rPr>
              <a:t>Life-style Re-Design</a:t>
            </a:r>
          </a:p>
          <a:p>
            <a:pPr lvl="1"/>
            <a:endParaRPr lang="en-US" dirty="0">
              <a:uFillTx/>
            </a:endParaRPr>
          </a:p>
          <a:p>
            <a:r>
              <a:rPr lang="en-US" b="1" dirty="0" smtClean="0">
                <a:uFillTx/>
              </a:rPr>
              <a:t>Establish, Restore, Remediate</a:t>
            </a:r>
          </a:p>
          <a:p>
            <a:pPr lvl="1"/>
            <a:r>
              <a:rPr lang="en-US" dirty="0" smtClean="0">
                <a:uFillTx/>
              </a:rPr>
              <a:t>Help clients learn a skill that has not been developed</a:t>
            </a:r>
          </a:p>
          <a:p>
            <a:pPr lvl="1"/>
            <a:r>
              <a:rPr lang="en-US" dirty="0" smtClean="0">
                <a:uFillTx/>
              </a:rPr>
              <a:t>Restore an ability that client no longer has</a:t>
            </a:r>
          </a:p>
          <a:p>
            <a:pPr marL="457200" lvl="1" indent="0">
              <a:buNone/>
            </a:pP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Approaches to Interventions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uFillTx/>
              </a:rPr>
              <a:t>Maintain</a:t>
            </a:r>
          </a:p>
          <a:p>
            <a:pPr lvl="1"/>
            <a:r>
              <a:rPr lang="en-US" dirty="0" smtClean="0">
                <a:uFillTx/>
              </a:rPr>
              <a:t>Preserve performance – </a:t>
            </a:r>
            <a:endParaRPr lang="en-US" dirty="0">
              <a:uFillTx/>
            </a:endParaRPr>
          </a:p>
          <a:p>
            <a:pPr lvl="1"/>
            <a:r>
              <a:rPr lang="en-US" dirty="0">
                <a:uFillTx/>
              </a:rPr>
              <a:t>C</a:t>
            </a:r>
            <a:r>
              <a:rPr lang="en-US" dirty="0" smtClean="0">
                <a:uFillTx/>
              </a:rPr>
              <a:t>lient will not be able to participate to their fullest, and will not maintain health and quality of life if function is not maintained </a:t>
            </a:r>
          </a:p>
          <a:p>
            <a:pPr lvl="1"/>
            <a:endParaRPr lang="en-US" dirty="0">
              <a:uFillTx/>
            </a:endParaRPr>
          </a:p>
          <a:p>
            <a:r>
              <a:rPr lang="en-US" b="1" dirty="0" smtClean="0">
                <a:uFillTx/>
              </a:rPr>
              <a:t>Modify</a:t>
            </a:r>
          </a:p>
          <a:p>
            <a:pPr lvl="1"/>
            <a:r>
              <a:rPr lang="en-US" dirty="0" smtClean="0">
                <a:uFillTx/>
              </a:rPr>
              <a:t>Adapt</a:t>
            </a:r>
          </a:p>
          <a:p>
            <a:pPr lvl="1"/>
            <a:r>
              <a:rPr lang="en-US" dirty="0" smtClean="0">
                <a:uFillTx/>
              </a:rPr>
              <a:t>Teach compensatory ways of doing things</a:t>
            </a:r>
          </a:p>
          <a:p>
            <a:pPr lvl="1"/>
            <a:r>
              <a:rPr lang="en-US" dirty="0" smtClean="0">
                <a:uFillTx/>
              </a:rPr>
              <a:t>Change in the physical environment</a:t>
            </a:r>
          </a:p>
          <a:p>
            <a:pPr lvl="1"/>
            <a:r>
              <a:rPr lang="en-US" dirty="0" smtClean="0">
                <a:uFillTx/>
              </a:rPr>
              <a:t>Change in the method of completing a task</a:t>
            </a:r>
          </a:p>
          <a:p>
            <a:pPr lvl="1"/>
            <a:r>
              <a:rPr lang="en-US" dirty="0" smtClean="0">
                <a:uFillTx/>
              </a:rPr>
              <a:t>May be adapting for the client or caregiver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Approaches to Intervention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uFillTx/>
              </a:rPr>
              <a:t>Prevent </a:t>
            </a:r>
          </a:p>
          <a:p>
            <a:pPr lvl="1"/>
            <a:r>
              <a:rPr lang="en-US" dirty="0" smtClean="0">
                <a:uFillTx/>
              </a:rPr>
              <a:t>Addresses needs of client with or without a disability</a:t>
            </a:r>
          </a:p>
          <a:p>
            <a:pPr lvl="1"/>
            <a:endParaRPr lang="en-US" dirty="0" smtClean="0">
              <a:uFillTx/>
            </a:endParaRPr>
          </a:p>
          <a:p>
            <a:pPr lvl="1"/>
            <a:r>
              <a:rPr lang="en-US" dirty="0" smtClean="0">
                <a:uFillTx/>
              </a:rPr>
              <a:t>Aims at helping those who are at risk of developing problems with occupational performance</a:t>
            </a:r>
          </a:p>
          <a:p>
            <a:pPr lvl="1"/>
            <a:endParaRPr lang="en-US" dirty="0" smtClean="0">
              <a:uFillTx/>
            </a:endParaRPr>
          </a:p>
          <a:p>
            <a:pPr lvl="1"/>
            <a:r>
              <a:rPr lang="en-US" dirty="0" smtClean="0">
                <a:uFillTx/>
              </a:rPr>
              <a:t>Helps to prevent barriers to performance</a:t>
            </a:r>
          </a:p>
          <a:p>
            <a:pPr lvl="1"/>
            <a:endParaRPr lang="en-US" dirty="0" smtClean="0">
              <a:uFillTx/>
            </a:endParaRPr>
          </a:p>
          <a:p>
            <a:pPr lvl="1"/>
            <a:r>
              <a:rPr lang="en-US" dirty="0" smtClean="0">
                <a:uFillTx/>
              </a:rPr>
              <a:t>Example: joint preservation; stretching tight muscles; falls prevention; worksite injury protections (repetitive use injuries); home safety; splinting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Occupation</a:t>
            </a:r>
            <a:endParaRPr lang="en-US" b="1" dirty="0">
              <a:uFillTx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uFillTx/>
              </a:rPr>
              <a:t>Ordinary and familiar things that people do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Activities that have </a:t>
            </a:r>
            <a:r>
              <a:rPr lang="en-US" i="1" dirty="0" smtClean="0">
                <a:uFillTx/>
              </a:rPr>
              <a:t>meaning </a:t>
            </a:r>
            <a:r>
              <a:rPr lang="en-US" dirty="0" smtClean="0">
                <a:uFillTx/>
              </a:rPr>
              <a:t>and </a:t>
            </a:r>
            <a:r>
              <a:rPr lang="en-US" i="1" dirty="0" smtClean="0">
                <a:uFillTx/>
              </a:rPr>
              <a:t>value…</a:t>
            </a:r>
            <a:r>
              <a:rPr lang="en-US" dirty="0" smtClean="0">
                <a:uFillTx/>
              </a:rPr>
              <a:t>that have </a:t>
            </a:r>
            <a:r>
              <a:rPr lang="en-US" i="1" dirty="0" smtClean="0">
                <a:uFillTx/>
              </a:rPr>
              <a:t>unique meaning </a:t>
            </a:r>
            <a:r>
              <a:rPr lang="en-US" dirty="0" smtClean="0">
                <a:uFillTx/>
              </a:rPr>
              <a:t>and </a:t>
            </a:r>
            <a:r>
              <a:rPr lang="en-US" i="1" dirty="0" smtClean="0">
                <a:uFillTx/>
              </a:rPr>
              <a:t>purpose</a:t>
            </a:r>
            <a:r>
              <a:rPr lang="en-US" dirty="0" smtClean="0">
                <a:uFillTx/>
              </a:rPr>
              <a:t> in a person’s life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Bigger than “activity,” and assume a place of central importance in a person’s life</a:t>
            </a:r>
          </a:p>
          <a:p>
            <a:endParaRPr lang="en-US" dirty="0">
              <a:uFillTx/>
            </a:endParaRPr>
          </a:p>
          <a:p>
            <a:pPr marL="0" indent="0">
              <a:buNone/>
            </a:pPr>
            <a:endParaRPr lang="en-US" dirty="0" smtClean="0"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uFillTx/>
              </a:rPr>
              <a:t>Approaches to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uFillTx/>
              </a:rPr>
              <a:t>Establish, Restore and Remediate</a:t>
            </a:r>
          </a:p>
          <a:p>
            <a:pPr lvl="1"/>
            <a:r>
              <a:rPr lang="en-US" dirty="0" smtClean="0">
                <a:uFillTx/>
              </a:rPr>
              <a:t>Focuses on impairments – or things that are wrong with our body or how we do things</a:t>
            </a:r>
          </a:p>
          <a:p>
            <a:pPr marL="914400" lvl="2" indent="0">
              <a:buNone/>
            </a:pPr>
            <a:endParaRPr lang="en-US" dirty="0" smtClean="0">
              <a:uFillTx/>
            </a:endParaRPr>
          </a:p>
          <a:p>
            <a:pPr lvl="2"/>
            <a:r>
              <a:rPr lang="en-US" b="1" dirty="0" smtClean="0">
                <a:uFillTx/>
              </a:rPr>
              <a:t>Motor skills</a:t>
            </a:r>
            <a:r>
              <a:rPr lang="en-US" dirty="0" smtClean="0">
                <a:uFillTx/>
              </a:rPr>
              <a:t>: Gross, Fine, Praxis, Bilateral Coordination, Laterality, Eye </a:t>
            </a:r>
            <a:r>
              <a:rPr lang="en-US" dirty="0">
                <a:uFillTx/>
              </a:rPr>
              <a:t>S</a:t>
            </a:r>
            <a:r>
              <a:rPr lang="en-US" dirty="0" smtClean="0">
                <a:uFillTx/>
              </a:rPr>
              <a:t>kills</a:t>
            </a:r>
          </a:p>
          <a:p>
            <a:pPr lvl="2"/>
            <a:endParaRPr lang="en-US" dirty="0" smtClean="0">
              <a:uFillTx/>
            </a:endParaRPr>
          </a:p>
          <a:p>
            <a:pPr lvl="2"/>
            <a:r>
              <a:rPr lang="en-US" b="1" dirty="0" smtClean="0">
                <a:uFillTx/>
              </a:rPr>
              <a:t>Visual perceptual skills</a:t>
            </a:r>
            <a:r>
              <a:rPr lang="en-US" dirty="0" smtClean="0">
                <a:uFillTx/>
              </a:rPr>
              <a:t>: visual closure, figure ground, form constancy, depth perception</a:t>
            </a:r>
          </a:p>
          <a:p>
            <a:pPr lvl="2"/>
            <a:endParaRPr lang="en-US" dirty="0" smtClean="0">
              <a:uFillTx/>
            </a:endParaRPr>
          </a:p>
          <a:p>
            <a:pPr lvl="2"/>
            <a:r>
              <a:rPr lang="en-US" b="1" dirty="0" smtClean="0">
                <a:uFillTx/>
              </a:rPr>
              <a:t>Sensory skills</a:t>
            </a:r>
            <a:r>
              <a:rPr lang="en-US" dirty="0" smtClean="0">
                <a:uFillTx/>
              </a:rPr>
              <a:t>: arousal, attention, processing information for organization, touch, hearing, smelling, seeing, tasting – and two others: proprioception and vestibular</a:t>
            </a:r>
          </a:p>
          <a:p>
            <a:pPr lvl="2"/>
            <a:endParaRPr lang="en-US" dirty="0" smtClean="0">
              <a:uFillTx/>
            </a:endParaRPr>
          </a:p>
          <a:p>
            <a:pPr lvl="2"/>
            <a:r>
              <a:rPr lang="en-US" b="1" dirty="0" smtClean="0">
                <a:uFillTx/>
              </a:rPr>
              <a:t>Cognitive skills</a:t>
            </a:r>
            <a:r>
              <a:rPr lang="en-US" dirty="0" smtClean="0">
                <a:uFillTx/>
              </a:rPr>
              <a:t>: attention, memory, problem solving; metacognition, awareness, time management</a:t>
            </a:r>
          </a:p>
          <a:p>
            <a:pPr lvl="2"/>
            <a:endParaRPr lang="en-US" dirty="0" smtClean="0">
              <a:uFillTx/>
            </a:endParaRPr>
          </a:p>
          <a:p>
            <a:pPr lvl="2"/>
            <a:r>
              <a:rPr lang="en-US" b="1" dirty="0" smtClean="0">
                <a:uFillTx/>
              </a:rPr>
              <a:t>Psychosocial skills</a:t>
            </a:r>
            <a:r>
              <a:rPr lang="en-US" dirty="0" smtClean="0">
                <a:uFillTx/>
              </a:rPr>
              <a:t>: emotional regulation, social interaction, values, interests, interpersonal skills, 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Occupation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uFillTx/>
              </a:rPr>
              <a:t>Occupations are mediated by context and/or culture, and the values of and meanings to those who perform them (Dickie, 2014). </a:t>
            </a:r>
          </a:p>
          <a:p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Occupations contribute to one’s health and well-being.</a:t>
            </a:r>
          </a:p>
          <a:p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Engagement in meaningful occupations shape who we are, our self-concept and self-esteem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Occupations organize our time (day) and provide a sense of satisfaction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Occupation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Our quality of life is influenced by “engagement in meaningful activities.”</a:t>
            </a:r>
          </a:p>
          <a:p>
            <a:endParaRPr lang="en-US" dirty="0">
              <a:uFillTx/>
            </a:endParaRPr>
          </a:p>
          <a:p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Helping a person who has a disability (acquired or otherwise) to gain new or return to old meaningful occupations – and accomplishing this through helping them “</a:t>
            </a:r>
            <a:r>
              <a:rPr lang="en-US" i="1" dirty="0" smtClean="0">
                <a:uFillTx/>
              </a:rPr>
              <a:t>do” </a:t>
            </a:r>
            <a:r>
              <a:rPr lang="en-US" dirty="0" smtClean="0">
                <a:uFillTx/>
              </a:rPr>
              <a:t> -  is occupational therapy.</a:t>
            </a: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uFillTx/>
              </a:rPr>
              <a:t>Areas of Occupation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Work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Play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Leisure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Social Participation</a:t>
            </a:r>
            <a:endParaRPr lang="en-US" dirty="0"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998" y="197250"/>
            <a:ext cx="2798321" cy="2798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500" y="1444968"/>
            <a:ext cx="3056666" cy="2204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359" y="3259470"/>
            <a:ext cx="3980391" cy="2653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588" y="4153694"/>
            <a:ext cx="3834490" cy="2556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Occupational Performance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The ability to carry out activities of daily life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The occupational therapist’s word for “function.”</a:t>
            </a:r>
          </a:p>
          <a:p>
            <a:endParaRPr lang="en-US" dirty="0">
              <a:uFillTx/>
            </a:endParaRPr>
          </a:p>
          <a:p>
            <a:r>
              <a:rPr lang="en-US" dirty="0" smtClean="0">
                <a:uFillTx/>
              </a:rPr>
              <a:t>Occupational Performance emerges out of the interaction of three things:</a:t>
            </a:r>
          </a:p>
          <a:p>
            <a:pPr lvl="1"/>
            <a:r>
              <a:rPr lang="en-US" dirty="0" smtClean="0">
                <a:uFillTx/>
              </a:rPr>
              <a:t>Person</a:t>
            </a:r>
          </a:p>
          <a:p>
            <a:pPr lvl="1"/>
            <a:r>
              <a:rPr lang="en-US" dirty="0" smtClean="0">
                <a:uFillTx/>
              </a:rPr>
              <a:t>Activity</a:t>
            </a:r>
          </a:p>
          <a:p>
            <a:pPr lvl="1"/>
            <a:r>
              <a:rPr lang="en-US" dirty="0" smtClean="0">
                <a:uFillTx/>
              </a:rPr>
              <a:t>Context</a:t>
            </a:r>
            <a:endParaRPr lang="en-US" dirty="0">
              <a:uFillTx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4910667"/>
            <a:ext cx="2489200" cy="220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92400" y="5334000"/>
            <a:ext cx="2404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09333" y="5537200"/>
            <a:ext cx="2370667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5892800" y="4549170"/>
            <a:ext cx="36206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uFillTx/>
              </a:rPr>
              <a:t>Occupational </a:t>
            </a:r>
          </a:p>
          <a:p>
            <a:r>
              <a:rPr lang="en-US" sz="4800" dirty="0" smtClean="0">
                <a:uFillTx/>
              </a:rPr>
              <a:t>Performance</a:t>
            </a:r>
            <a:endParaRPr lang="en-US" sz="4800" dirty="0"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Two Important Beliefs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uFillTx/>
              </a:rPr>
              <a:t>Client-Centered Care</a:t>
            </a:r>
          </a:p>
          <a:p>
            <a:pPr lvl="1"/>
            <a:r>
              <a:rPr lang="en-US" dirty="0" smtClean="0">
                <a:uFillTx/>
              </a:rPr>
              <a:t>An occupational therapist’s job is to provide care that is centered on the client.</a:t>
            </a:r>
            <a:endParaRPr lang="en-US" dirty="0">
              <a:uFillTx/>
            </a:endParaRPr>
          </a:p>
          <a:p>
            <a:pPr lvl="1"/>
            <a:r>
              <a:rPr lang="en-US" dirty="0" smtClean="0">
                <a:uFillTx/>
              </a:rPr>
              <a:t>Why would this be necessary, given what we’ve just learned about occupation?</a:t>
            </a:r>
          </a:p>
          <a:p>
            <a:pPr lvl="1"/>
            <a:r>
              <a:rPr lang="en-US" dirty="0" smtClean="0">
                <a:uFillTx/>
              </a:rPr>
              <a:t>What does this mean regarding the client’s engagement in the evaluation and treatment process?</a:t>
            </a:r>
          </a:p>
          <a:p>
            <a:pPr lvl="1"/>
            <a:endParaRPr lang="en-US" dirty="0">
              <a:uFillTx/>
            </a:endParaRPr>
          </a:p>
        </p:txBody>
      </p:sp>
      <p:pic>
        <p:nvPicPr>
          <p:cNvPr id="4" name="Picture 3" descr="OT_with_pati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5205" y="4360985"/>
            <a:ext cx="3594686" cy="222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uFillTx/>
              </a:rPr>
              <a:t>Two Important Beliefs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uFillTx/>
            </a:endParaRPr>
          </a:p>
          <a:p>
            <a:r>
              <a:rPr lang="en-US" b="1" dirty="0" smtClean="0">
                <a:uFillTx/>
              </a:rPr>
              <a:t>Therapeutic Use of Self</a:t>
            </a:r>
          </a:p>
          <a:p>
            <a:pPr lvl="1"/>
            <a:r>
              <a:rPr lang="en-US" dirty="0" smtClean="0">
                <a:uFillTx/>
              </a:rPr>
              <a:t>Using one’s self – personality, insights, perceptions, judgements, actions – as part of the therapeutic process</a:t>
            </a:r>
          </a:p>
          <a:p>
            <a:pPr lvl="1"/>
            <a:r>
              <a:rPr lang="en-US" dirty="0" smtClean="0">
                <a:uFillTx/>
              </a:rPr>
              <a:t>We use ourselves in service during the client’s course of treatment</a:t>
            </a:r>
            <a:endParaRPr lang="en-US" dirty="0"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695" y="4292600"/>
            <a:ext cx="3048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uFillTx/>
              </a:rPr>
              <a:t>Types of Interventions</a:t>
            </a:r>
            <a:endParaRPr lang="en-US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558" y="-1278689"/>
            <a:ext cx="10515600" cy="4351338"/>
          </a:xfrm>
        </p:spPr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5133474" y="1475184"/>
            <a:ext cx="2255812" cy="28990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uFillTx/>
              </a:rPr>
              <a:t>Advocacy</a:t>
            </a:r>
            <a:endParaRPr lang="en-US" sz="2400" dirty="0">
              <a:uFillTx/>
            </a:endParaRP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8171831" y="473383"/>
            <a:ext cx="2886181" cy="2541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uFillTx/>
              </a:rPr>
              <a:t>Group or Individual Interventions</a:t>
            </a:r>
            <a:endParaRPr lang="en-US" sz="2400" dirty="0">
              <a:uFillTx/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068388" y="4339746"/>
            <a:ext cx="3845606" cy="20227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uFillTx/>
              </a:rPr>
              <a:t>Occupations &amp; Activities</a:t>
            </a:r>
            <a:endParaRPr lang="en-US" sz="2400" dirty="0">
              <a:uFillTx/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662125" y="1614379"/>
            <a:ext cx="3892036" cy="2092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uFillTx/>
              </a:rPr>
              <a:t>Preparatory Methods and Tasks – </a:t>
            </a:r>
          </a:p>
          <a:p>
            <a:pPr algn="ctr"/>
            <a:r>
              <a:rPr lang="en-US" sz="2400" dirty="0" smtClean="0">
                <a:uFillTx/>
              </a:rPr>
              <a:t>“Set Up”</a:t>
            </a:r>
            <a:endParaRPr lang="en-US" sz="2400" dirty="0">
              <a:uFillTx/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8260664" y="3540440"/>
            <a:ext cx="2387091" cy="29401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uFillTx/>
              </a:rPr>
              <a:t>Education and Training</a:t>
            </a:r>
            <a:endParaRPr lang="en-US" sz="2400" dirty="0"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167</TotalTime>
  <Words>869</Words>
  <Application>Microsoft Office PowerPoint</Application>
  <PresentationFormat>Widescreen</PresentationFormat>
  <Paragraphs>184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Key General Terminology </vt:lpstr>
      <vt:lpstr>Occupation</vt:lpstr>
      <vt:lpstr>Occupation</vt:lpstr>
      <vt:lpstr>Occupation</vt:lpstr>
      <vt:lpstr>Areas of Occupation</vt:lpstr>
      <vt:lpstr>Occupational Performance</vt:lpstr>
      <vt:lpstr>Two Important Beliefs</vt:lpstr>
      <vt:lpstr>Two Important Beliefs</vt:lpstr>
      <vt:lpstr>Types of Interventions</vt:lpstr>
      <vt:lpstr>Types of Interventions: Occupations &amp; Activities</vt:lpstr>
      <vt:lpstr>Types of Interventions:  Preparatory Methods and Tasks</vt:lpstr>
      <vt:lpstr>Types of Interventions:  Preparatory Methods and Tasks </vt:lpstr>
      <vt:lpstr>Types of Interventions: Education and Training</vt:lpstr>
      <vt:lpstr>Types of Interventions: Advocacy</vt:lpstr>
      <vt:lpstr>Types of Interventions: Group Interventions</vt:lpstr>
      <vt:lpstr>Types of Approaches to Intervention</vt:lpstr>
      <vt:lpstr>Approaches to Interventions</vt:lpstr>
      <vt:lpstr>Approaches to Interventions</vt:lpstr>
      <vt:lpstr>Approaches to Intervention</vt:lpstr>
      <vt:lpstr>Approaches to Intervention</vt:lpstr>
    </vt:vector>
  </TitlesOfParts>
  <Company>Mercy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General Terminology</dc:title>
  <dc:creator>Dougherty, Deborah</dc:creator>
  <cp:lastModifiedBy>kyeem b</cp:lastModifiedBy>
  <cp:revision>26</cp:revision>
  <cp:lastPrinted>2017-03-19T21:00:58Z</cp:lastPrinted>
  <dcterms:created xsi:type="dcterms:W3CDTF">2016-03-21T01:12:25Z</dcterms:created>
  <dcterms:modified xsi:type="dcterms:W3CDTF">2019-03-06T16:18:30Z</dcterms:modified>
</cp:coreProperties>
</file>