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7" r:id="rId2"/>
    <p:sldMasterId id="2147483690" r:id="rId3"/>
  </p:sldMasterIdLst>
  <p:notesMasterIdLst>
    <p:notesMasterId r:id="rId86"/>
  </p:notesMasterIdLst>
  <p:sldIdLst>
    <p:sldId id="398" r:id="rId4"/>
    <p:sldId id="438" r:id="rId5"/>
    <p:sldId id="364" r:id="rId6"/>
    <p:sldId id="260" r:id="rId7"/>
    <p:sldId id="261" r:id="rId8"/>
    <p:sldId id="401" r:id="rId9"/>
    <p:sldId id="423" r:id="rId10"/>
    <p:sldId id="439" r:id="rId11"/>
    <p:sldId id="264" r:id="rId12"/>
    <p:sldId id="265" r:id="rId13"/>
    <p:sldId id="266" r:id="rId14"/>
    <p:sldId id="440" r:id="rId15"/>
    <p:sldId id="267" r:id="rId16"/>
    <p:sldId id="268" r:id="rId17"/>
    <p:sldId id="406" r:id="rId18"/>
    <p:sldId id="405" r:id="rId19"/>
    <p:sldId id="404" r:id="rId20"/>
    <p:sldId id="408" r:id="rId21"/>
    <p:sldId id="402" r:id="rId22"/>
    <p:sldId id="269" r:id="rId23"/>
    <p:sldId id="352" r:id="rId24"/>
    <p:sldId id="351" r:id="rId25"/>
    <p:sldId id="422" r:id="rId26"/>
    <p:sldId id="271" r:id="rId27"/>
    <p:sldId id="409" r:id="rId28"/>
    <p:sldId id="276" r:id="rId29"/>
    <p:sldId id="277" r:id="rId30"/>
    <p:sldId id="354" r:id="rId31"/>
    <p:sldId id="410" r:id="rId32"/>
    <p:sldId id="353" r:id="rId33"/>
    <p:sldId id="427" r:id="rId34"/>
    <p:sldId id="411" r:id="rId35"/>
    <p:sldId id="282" r:id="rId36"/>
    <p:sldId id="283" r:id="rId37"/>
    <p:sldId id="424" r:id="rId38"/>
    <p:sldId id="412" r:id="rId39"/>
    <p:sldId id="426" r:id="rId40"/>
    <p:sldId id="281" r:id="rId41"/>
    <p:sldId id="442" r:id="rId42"/>
    <p:sldId id="425" r:id="rId43"/>
    <p:sldId id="413" r:id="rId44"/>
    <p:sldId id="416" r:id="rId45"/>
    <p:sldId id="285" r:id="rId46"/>
    <p:sldId id="289" r:id="rId47"/>
    <p:sldId id="362" r:id="rId48"/>
    <p:sldId id="286" r:id="rId49"/>
    <p:sldId id="361" r:id="rId50"/>
    <p:sldId id="418" r:id="rId51"/>
    <p:sldId id="428" r:id="rId52"/>
    <p:sldId id="429" r:id="rId53"/>
    <p:sldId id="436" r:id="rId54"/>
    <p:sldId id="430" r:id="rId55"/>
    <p:sldId id="433" r:id="rId56"/>
    <p:sldId id="434" r:id="rId57"/>
    <p:sldId id="336" r:id="rId58"/>
    <p:sldId id="437" r:id="rId59"/>
    <p:sldId id="378" r:id="rId60"/>
    <p:sldId id="308" r:id="rId61"/>
    <p:sldId id="309" r:id="rId62"/>
    <p:sldId id="379" r:id="rId63"/>
    <p:sldId id="374" r:id="rId64"/>
    <p:sldId id="444" r:id="rId65"/>
    <p:sldId id="302" r:id="rId66"/>
    <p:sldId id="375" r:id="rId67"/>
    <p:sldId id="304" r:id="rId68"/>
    <p:sldId id="445" r:id="rId69"/>
    <p:sldId id="377" r:id="rId70"/>
    <p:sldId id="443" r:id="rId71"/>
    <p:sldId id="256" r:id="rId72"/>
    <p:sldId id="314" r:id="rId73"/>
    <p:sldId id="381" r:id="rId74"/>
    <p:sldId id="382" r:id="rId75"/>
    <p:sldId id="383" r:id="rId76"/>
    <p:sldId id="321" r:id="rId77"/>
    <p:sldId id="419" r:id="rId78"/>
    <p:sldId id="317" r:id="rId79"/>
    <p:sldId id="320" r:id="rId80"/>
    <p:sldId id="316" r:id="rId81"/>
    <p:sldId id="350" r:id="rId82"/>
    <p:sldId id="323" r:id="rId83"/>
    <p:sldId id="325" r:id="rId84"/>
    <p:sldId id="421"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AD2"/>
    <a:srgbClr val="BAD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7" autoAdjust="0"/>
    <p:restoredTop sz="69888" autoAdjust="0"/>
  </p:normalViewPr>
  <p:slideViewPr>
    <p:cSldViewPr>
      <p:cViewPr>
        <p:scale>
          <a:sx n="75" d="100"/>
          <a:sy n="75" d="100"/>
        </p:scale>
        <p:origin x="774"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12700">
              <a:solidFill>
                <a:srgbClr val="000080"/>
              </a:solidFill>
              <a:prstDash val="solid"/>
            </a:ln>
            <a:effectLst/>
          </c:spPr>
          <c:marker>
            <c:symbol val="circle"/>
            <c:size val="7"/>
            <c:spPr>
              <a:solidFill>
                <a:srgbClr val="000080"/>
              </a:solidFill>
              <a:ln>
                <a:solidFill>
                  <a:srgbClr val="000080"/>
                </a:solidFill>
                <a:prstDash val="solid"/>
              </a:ln>
            </c:spPr>
          </c:marker>
          <c:val>
            <c:numRef>
              <c:f>'X-Bar &amp; S Charts (1)'!$AZ$2:$AZ$11</c:f>
              <c:numCache>
                <c:formatCode>General</c:formatCode>
                <c:ptCount val="10"/>
                <c:pt idx="0">
                  <c:v>54.447775999999983</c:v>
                </c:pt>
                <c:pt idx="1">
                  <c:v>55.613932000000005</c:v>
                </c:pt>
                <c:pt idx="2">
                  <c:v>59.53667999999999</c:v>
                </c:pt>
                <c:pt idx="3">
                  <c:v>59.203140000000012</c:v>
                </c:pt>
                <c:pt idx="4">
                  <c:v>56.564391999999991</c:v>
                </c:pt>
                <c:pt idx="5">
                  <c:v>55.976856000000005</c:v>
                </c:pt>
                <c:pt idx="6">
                  <c:v>57.063160000000011</c:v>
                </c:pt>
                <c:pt idx="7">
                  <c:v>56.087208000000011</c:v>
                </c:pt>
                <c:pt idx="8">
                  <c:v>57.531196000000001</c:v>
                </c:pt>
                <c:pt idx="9">
                  <c:v>57.679648</c:v>
                </c:pt>
              </c:numCache>
            </c:numRef>
          </c:val>
          <c:smooth val="0"/>
          <c:extLst>
            <c:ext xmlns:c16="http://schemas.microsoft.com/office/drawing/2014/chart" uri="{C3380CC4-5D6E-409C-BE32-E72D297353CC}">
              <c16:uniqueId val="{00000000-2FD1-41B1-9FC3-BA87C1EEB291}"/>
            </c:ext>
          </c:extLst>
        </c:ser>
        <c:ser>
          <c:idx val="0"/>
          <c:order val="1"/>
          <c:spPr>
            <a:ln w="25400">
              <a:solidFill>
                <a:srgbClr val="008000"/>
              </a:solidFill>
              <a:prstDash val="solid"/>
            </a:ln>
          </c:spPr>
          <c:marker>
            <c:symbol val="dash"/>
            <c:size val="6"/>
            <c:spPr>
              <a:ln>
                <a:solidFill>
                  <a:srgbClr val="008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D1-41B1-9FC3-BA87C1EEB291}"/>
                </c:ext>
              </c:extLst>
            </c:dLbl>
            <c:numFmt formatCode="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'X-Bar &amp; S Charts (1)'!$BB$2:$BB$11</c:f>
              <c:numCache>
                <c:formatCode>General</c:formatCode>
                <c:ptCount val="10"/>
                <c:pt idx="0">
                  <c:v>56.970398800000012</c:v>
                </c:pt>
                <c:pt idx="1">
                  <c:v>56.970398800000012</c:v>
                </c:pt>
                <c:pt idx="2">
                  <c:v>56.970398800000012</c:v>
                </c:pt>
                <c:pt idx="3">
                  <c:v>56.970398800000012</c:v>
                </c:pt>
                <c:pt idx="4">
                  <c:v>56.970398800000012</c:v>
                </c:pt>
                <c:pt idx="5">
                  <c:v>56.970398800000012</c:v>
                </c:pt>
                <c:pt idx="6">
                  <c:v>56.970398800000012</c:v>
                </c:pt>
                <c:pt idx="7">
                  <c:v>56.970398800000012</c:v>
                </c:pt>
                <c:pt idx="8">
                  <c:v>56.970398800000012</c:v>
                </c:pt>
                <c:pt idx="9">
                  <c:v>56.970398800000012</c:v>
                </c:pt>
              </c:numCache>
            </c:numRef>
          </c:val>
          <c:smooth val="0"/>
          <c:extLst>
            <c:ext xmlns:c16="http://schemas.microsoft.com/office/drawing/2014/chart" uri="{C3380CC4-5D6E-409C-BE32-E72D297353CC}">
              <c16:uniqueId val="{00000002-2FD1-41B1-9FC3-BA87C1EEB291}"/>
            </c:ext>
          </c:extLst>
        </c:ser>
        <c:ser>
          <c:idx val="2"/>
          <c:order val="2"/>
          <c:spPr>
            <a:ln w="25400">
              <a:solidFill>
                <a:srgbClr val="993300"/>
              </a:solidFill>
              <a:prstDash val="solid"/>
            </a:ln>
          </c:spPr>
          <c:marker>
            <c:symbol val="dash"/>
            <c:size val="6"/>
            <c:spPr>
              <a:ln>
                <a:solidFill>
                  <a:srgbClr val="9933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D1-41B1-9FC3-BA87C1EEB291}"/>
                </c:ext>
              </c:extLst>
            </c:dLbl>
            <c:numFmt formatCode="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'X-Bar &amp; S Charts (1)'!$BA$2:$BA$11</c:f>
              <c:numCache>
                <c:formatCode>General</c:formatCode>
                <c:ptCount val="10"/>
                <c:pt idx="0">
                  <c:v>53.002844821727074</c:v>
                </c:pt>
                <c:pt idx="1">
                  <c:v>53.002844821727074</c:v>
                </c:pt>
                <c:pt idx="2">
                  <c:v>53.002844821727074</c:v>
                </c:pt>
                <c:pt idx="3">
                  <c:v>53.002844821727074</c:v>
                </c:pt>
                <c:pt idx="4">
                  <c:v>53.002844821727074</c:v>
                </c:pt>
                <c:pt idx="5">
                  <c:v>53.002844821727074</c:v>
                </c:pt>
                <c:pt idx="6">
                  <c:v>53.002844821727074</c:v>
                </c:pt>
                <c:pt idx="7">
                  <c:v>53.002844821727074</c:v>
                </c:pt>
                <c:pt idx="8">
                  <c:v>53.002844821727074</c:v>
                </c:pt>
                <c:pt idx="9">
                  <c:v>53.002844821727074</c:v>
                </c:pt>
              </c:numCache>
            </c:numRef>
          </c:val>
          <c:smooth val="0"/>
          <c:extLst>
            <c:ext xmlns:c16="http://schemas.microsoft.com/office/drawing/2014/chart" uri="{C3380CC4-5D6E-409C-BE32-E72D297353CC}">
              <c16:uniqueId val="{00000004-2FD1-41B1-9FC3-BA87C1EEB291}"/>
            </c:ext>
          </c:extLst>
        </c:ser>
        <c:ser>
          <c:idx val="3"/>
          <c:order val="3"/>
          <c:spPr>
            <a:ln w="25400">
              <a:solidFill>
                <a:srgbClr val="993300"/>
              </a:solidFill>
              <a:prstDash val="solid"/>
            </a:ln>
          </c:spPr>
          <c:marker>
            <c:symbol val="dash"/>
            <c:size val="6"/>
            <c:spPr>
              <a:ln>
                <a:solidFill>
                  <a:srgbClr val="9933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D1-41B1-9FC3-BA87C1EEB291}"/>
                </c:ext>
              </c:extLst>
            </c:dLbl>
            <c:numFmt formatCode="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'X-Bar &amp; S Charts (1)'!$BC$2:$BC$11</c:f>
              <c:numCache>
                <c:formatCode>General</c:formatCode>
                <c:ptCount val="10"/>
                <c:pt idx="0">
                  <c:v>60.937952778272951</c:v>
                </c:pt>
                <c:pt idx="1">
                  <c:v>60.937952778272951</c:v>
                </c:pt>
                <c:pt idx="2">
                  <c:v>60.937952778272951</c:v>
                </c:pt>
                <c:pt idx="3">
                  <c:v>60.937952778272951</c:v>
                </c:pt>
                <c:pt idx="4">
                  <c:v>60.937952778272951</c:v>
                </c:pt>
                <c:pt idx="5">
                  <c:v>60.937952778272951</c:v>
                </c:pt>
                <c:pt idx="6">
                  <c:v>60.937952778272951</c:v>
                </c:pt>
                <c:pt idx="7">
                  <c:v>60.937952778272951</c:v>
                </c:pt>
                <c:pt idx="8">
                  <c:v>60.937952778272951</c:v>
                </c:pt>
                <c:pt idx="9">
                  <c:v>60.937952778272951</c:v>
                </c:pt>
              </c:numCache>
            </c:numRef>
          </c:val>
          <c:smooth val="0"/>
          <c:extLst>
            <c:ext xmlns:c16="http://schemas.microsoft.com/office/drawing/2014/chart" uri="{C3380CC4-5D6E-409C-BE32-E72D297353CC}">
              <c16:uniqueId val="{00000006-2FD1-41B1-9FC3-BA87C1EEB291}"/>
            </c:ext>
          </c:extLst>
        </c:ser>
        <c:dLbls>
          <c:showLegendKey val="0"/>
          <c:showVal val="0"/>
          <c:showCatName val="0"/>
          <c:showSerName val="0"/>
          <c:showPercent val="0"/>
          <c:showBubbleSize val="0"/>
        </c:dLbls>
        <c:marker val="1"/>
        <c:smooth val="0"/>
        <c:axId val="925902936"/>
        <c:axId val="925904248"/>
      </c:lineChart>
      <c:catAx>
        <c:axId val="925902936"/>
        <c:scaling>
          <c:orientation val="minMax"/>
        </c:scaling>
        <c:delete val="0"/>
        <c:axPos val="b"/>
        <c:majorTickMark val="none"/>
        <c:minorTickMark val="none"/>
        <c:tickLblPos val="nextTo"/>
        <c:txPr>
          <a:bodyPr rot="-2700000" vert="horz"/>
          <a:lstStyle/>
          <a:p>
            <a:pPr>
              <a:defRPr sz="1000" b="0" i="0">
                <a:latin typeface="Arial"/>
                <a:ea typeface="Arial"/>
                <a:cs typeface="Arial"/>
              </a:defRPr>
            </a:pPr>
            <a:endParaRPr lang="en-US"/>
          </a:p>
        </c:txPr>
        <c:crossAx val="925904248"/>
        <c:crossesAt val="52"/>
        <c:auto val="0"/>
        <c:lblAlgn val="ctr"/>
        <c:lblOffset val="100"/>
        <c:tickLblSkip val="1"/>
        <c:tickMarkSkip val="1"/>
        <c:noMultiLvlLbl val="0"/>
      </c:catAx>
      <c:valAx>
        <c:axId val="925904248"/>
        <c:scaling>
          <c:orientation val="minMax"/>
          <c:max val="62"/>
          <c:min val="52"/>
        </c:scaling>
        <c:delete val="0"/>
        <c:axPos val="l"/>
        <c:title>
          <c:tx>
            <c:rich>
              <a:bodyPr/>
              <a:lstStyle/>
              <a:p>
                <a:pPr>
                  <a:defRPr sz="1000">
                    <a:latin typeface="Arial"/>
                    <a:ea typeface="Arial"/>
                    <a:cs typeface="Arial"/>
                  </a:defRPr>
                </a:pPr>
                <a:r>
                  <a:rPr lang="en-US"/>
                  <a:t>X-Bar: Stacked Data (Y)</a:t>
                </a:r>
              </a:p>
            </c:rich>
          </c:tx>
          <c:overlay val="0"/>
        </c:title>
        <c:numFmt formatCode="0.00" sourceLinked="0"/>
        <c:majorTickMark val="out"/>
        <c:minorTickMark val="none"/>
        <c:tickLblPos val="nextTo"/>
        <c:txPr>
          <a:bodyPr/>
          <a:lstStyle/>
          <a:p>
            <a:pPr>
              <a:defRPr sz="1000" b="0" i="0">
                <a:latin typeface="Arial"/>
                <a:ea typeface="Arial"/>
                <a:cs typeface="Arial"/>
              </a:defRPr>
            </a:pPr>
            <a:endParaRPr lang="en-US"/>
          </a:p>
        </c:txPr>
        <c:crossAx val="925902936"/>
        <c:crossesAt val="1"/>
        <c:crossBetween val="between"/>
        <c:majorUnit val="2"/>
      </c:val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12700">
              <a:solidFill>
                <a:srgbClr val="000080"/>
              </a:solidFill>
              <a:prstDash val="solid"/>
            </a:ln>
            <a:effectLst/>
          </c:spPr>
          <c:marker>
            <c:symbol val="circle"/>
            <c:size val="7"/>
            <c:spPr>
              <a:solidFill>
                <a:srgbClr val="000080"/>
              </a:solidFill>
              <a:ln>
                <a:solidFill>
                  <a:srgbClr val="000080"/>
                </a:solidFill>
                <a:prstDash val="solid"/>
              </a:ln>
            </c:spPr>
          </c:marker>
          <c:dPt>
            <c:idx val="2"/>
            <c:marker>
              <c:spPr>
                <a:noFill/>
                <a:ln>
                  <a:solidFill>
                    <a:srgbClr val="000080"/>
                  </a:solidFill>
                  <a:prstDash val="solid"/>
                </a:ln>
              </c:spPr>
            </c:marker>
            <c:bubble3D val="0"/>
            <c:extLst>
              <c:ext xmlns:c16="http://schemas.microsoft.com/office/drawing/2014/chart" uri="{C3380CC4-5D6E-409C-BE32-E72D297353CC}">
                <c16:uniqueId val="{00000000-3641-4E0D-9C67-CC6A619A3DD5}"/>
              </c:ext>
            </c:extLst>
          </c:dPt>
          <c:dPt>
            <c:idx val="3"/>
            <c:marker>
              <c:spPr>
                <a:noFill/>
                <a:ln>
                  <a:solidFill>
                    <a:srgbClr val="000080"/>
                  </a:solidFill>
                  <a:prstDash val="solid"/>
                </a:ln>
              </c:spPr>
            </c:marker>
            <c:bubble3D val="0"/>
            <c:extLst>
              <c:ext xmlns:c16="http://schemas.microsoft.com/office/drawing/2014/chart" uri="{C3380CC4-5D6E-409C-BE32-E72D297353CC}">
                <c16:uniqueId val="{00000001-3641-4E0D-9C67-CC6A619A3DD5}"/>
              </c:ext>
            </c:extLst>
          </c:dPt>
          <c:val>
            <c:numRef>
              <c:f>'X-Bar &amp; S Charts (1)'!$BF$2:$BF$11</c:f>
              <c:numCache>
                <c:formatCode>General</c:formatCode>
                <c:ptCount val="10"/>
                <c:pt idx="0">
                  <c:v>5.2864584810532644</c:v>
                </c:pt>
                <c:pt idx="1">
                  <c:v>6.2894901987177159</c:v>
                </c:pt>
                <c:pt idx="2">
                  <c:v>9.4947599494406294</c:v>
                </c:pt>
                <c:pt idx="3">
                  <c:v>11.106561756232184</c:v>
                </c:pt>
                <c:pt idx="4">
                  <c:v>5.1475848615248676</c:v>
                </c:pt>
                <c:pt idx="5">
                  <c:v>4.7506682219522194</c:v>
                </c:pt>
                <c:pt idx="6">
                  <c:v>5.9335003652986451</c:v>
                </c:pt>
                <c:pt idx="7">
                  <c:v>6.8355648020676014</c:v>
                </c:pt>
                <c:pt idx="8">
                  <c:v>5.7657197453628175</c:v>
                </c:pt>
                <c:pt idx="9">
                  <c:v>4.8305269359839684</c:v>
                </c:pt>
              </c:numCache>
            </c:numRef>
          </c:val>
          <c:smooth val="0"/>
          <c:extLst>
            <c:ext xmlns:c16="http://schemas.microsoft.com/office/drawing/2014/chart" uri="{C3380CC4-5D6E-409C-BE32-E72D297353CC}">
              <c16:uniqueId val="{00000002-3641-4E0D-9C67-CC6A619A3DD5}"/>
            </c:ext>
          </c:extLst>
        </c:ser>
        <c:ser>
          <c:idx val="0"/>
          <c:order val="1"/>
          <c:spPr>
            <a:ln w="25400">
              <a:solidFill>
                <a:srgbClr val="008000"/>
              </a:solidFill>
              <a:prstDash val="solid"/>
            </a:ln>
          </c:spPr>
          <c:marker>
            <c:symbol val="dash"/>
            <c:size val="6"/>
            <c:spPr>
              <a:ln>
                <a:solidFill>
                  <a:srgbClr val="008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41-4E0D-9C67-CC6A619A3DD5}"/>
                </c:ext>
              </c:extLst>
            </c:dLbl>
            <c:numFmt formatCode="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'X-Bar &amp; S Charts (1)'!$BH$2:$BH$11</c:f>
              <c:numCache>
                <c:formatCode>General</c:formatCode>
                <c:ptCount val="10"/>
                <c:pt idx="0">
                  <c:v>6.5440835317633903</c:v>
                </c:pt>
                <c:pt idx="1">
                  <c:v>6.5440835317633903</c:v>
                </c:pt>
                <c:pt idx="2">
                  <c:v>6.5440835317633903</c:v>
                </c:pt>
                <c:pt idx="3">
                  <c:v>6.5440835317633903</c:v>
                </c:pt>
                <c:pt idx="4">
                  <c:v>6.5440835317633903</c:v>
                </c:pt>
                <c:pt idx="5">
                  <c:v>6.5440835317633903</c:v>
                </c:pt>
                <c:pt idx="6">
                  <c:v>6.5440835317633903</c:v>
                </c:pt>
                <c:pt idx="7">
                  <c:v>6.5440835317633903</c:v>
                </c:pt>
                <c:pt idx="8">
                  <c:v>6.5440835317633903</c:v>
                </c:pt>
                <c:pt idx="9">
                  <c:v>6.5440835317633903</c:v>
                </c:pt>
              </c:numCache>
            </c:numRef>
          </c:val>
          <c:smooth val="0"/>
          <c:extLst>
            <c:ext xmlns:c16="http://schemas.microsoft.com/office/drawing/2014/chart" uri="{C3380CC4-5D6E-409C-BE32-E72D297353CC}">
              <c16:uniqueId val="{00000004-3641-4E0D-9C67-CC6A619A3DD5}"/>
            </c:ext>
          </c:extLst>
        </c:ser>
        <c:ser>
          <c:idx val="2"/>
          <c:order val="2"/>
          <c:spPr>
            <a:ln w="25400">
              <a:solidFill>
                <a:srgbClr val="993300"/>
              </a:solidFill>
              <a:prstDash val="solid"/>
            </a:ln>
          </c:spPr>
          <c:marker>
            <c:symbol val="dash"/>
            <c:size val="6"/>
            <c:spPr>
              <a:ln>
                <a:solidFill>
                  <a:srgbClr val="9933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41-4E0D-9C67-CC6A619A3DD5}"/>
                </c:ext>
              </c:extLst>
            </c:dLbl>
            <c:numFmt formatCode="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'X-Bar &amp; S Charts (1)'!$BG$2:$BG$11</c:f>
              <c:numCache>
                <c:formatCode>General</c:formatCode>
                <c:ptCount val="10"/>
                <c:pt idx="0">
                  <c:v>3.6959524205845296</c:v>
                </c:pt>
                <c:pt idx="1">
                  <c:v>3.6959524205845296</c:v>
                </c:pt>
                <c:pt idx="2">
                  <c:v>3.6959524205845296</c:v>
                </c:pt>
                <c:pt idx="3">
                  <c:v>3.6959524205845296</c:v>
                </c:pt>
                <c:pt idx="4">
                  <c:v>3.6959524205845296</c:v>
                </c:pt>
                <c:pt idx="5">
                  <c:v>3.6959524205845296</c:v>
                </c:pt>
                <c:pt idx="6">
                  <c:v>3.6959524205845296</c:v>
                </c:pt>
                <c:pt idx="7">
                  <c:v>3.6959524205845296</c:v>
                </c:pt>
                <c:pt idx="8">
                  <c:v>3.6959524205845296</c:v>
                </c:pt>
                <c:pt idx="9">
                  <c:v>3.6959524205845296</c:v>
                </c:pt>
              </c:numCache>
            </c:numRef>
          </c:val>
          <c:smooth val="0"/>
          <c:extLst>
            <c:ext xmlns:c16="http://schemas.microsoft.com/office/drawing/2014/chart" uri="{C3380CC4-5D6E-409C-BE32-E72D297353CC}">
              <c16:uniqueId val="{00000006-3641-4E0D-9C67-CC6A619A3DD5}"/>
            </c:ext>
          </c:extLst>
        </c:ser>
        <c:ser>
          <c:idx val="3"/>
          <c:order val="3"/>
          <c:spPr>
            <a:ln w="25400">
              <a:solidFill>
                <a:srgbClr val="993300"/>
              </a:solidFill>
              <a:prstDash val="solid"/>
            </a:ln>
          </c:spPr>
          <c:marker>
            <c:symbol val="dash"/>
            <c:size val="6"/>
            <c:spPr>
              <a:ln>
                <a:solidFill>
                  <a:srgbClr val="9933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41-4E0D-9C67-CC6A619A3DD5}"/>
                </c:ext>
              </c:extLst>
            </c:dLbl>
            <c:numFmt formatCode="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'X-Bar &amp; S Charts (1)'!$BI$2:$BI$11</c:f>
              <c:numCache>
                <c:formatCode>General</c:formatCode>
                <c:ptCount val="10"/>
                <c:pt idx="0">
                  <c:v>9.3922146429422515</c:v>
                </c:pt>
                <c:pt idx="1">
                  <c:v>9.3922146429422515</c:v>
                </c:pt>
                <c:pt idx="2">
                  <c:v>9.3922146429422515</c:v>
                </c:pt>
                <c:pt idx="3">
                  <c:v>9.3922146429422515</c:v>
                </c:pt>
                <c:pt idx="4">
                  <c:v>9.3922146429422515</c:v>
                </c:pt>
                <c:pt idx="5">
                  <c:v>9.3922146429422515</c:v>
                </c:pt>
                <c:pt idx="6">
                  <c:v>9.3922146429422515</c:v>
                </c:pt>
                <c:pt idx="7">
                  <c:v>9.3922146429422515</c:v>
                </c:pt>
                <c:pt idx="8">
                  <c:v>9.3922146429422515</c:v>
                </c:pt>
                <c:pt idx="9">
                  <c:v>9.3922146429422515</c:v>
                </c:pt>
              </c:numCache>
            </c:numRef>
          </c:val>
          <c:smooth val="0"/>
          <c:extLst>
            <c:ext xmlns:c16="http://schemas.microsoft.com/office/drawing/2014/chart" uri="{C3380CC4-5D6E-409C-BE32-E72D297353CC}">
              <c16:uniqueId val="{00000008-3641-4E0D-9C67-CC6A619A3DD5}"/>
            </c:ext>
          </c:extLst>
        </c:ser>
        <c:dLbls>
          <c:showLegendKey val="0"/>
          <c:showVal val="0"/>
          <c:showCatName val="0"/>
          <c:showSerName val="0"/>
          <c:showPercent val="0"/>
          <c:showBubbleSize val="0"/>
        </c:dLbls>
        <c:marker val="1"/>
        <c:smooth val="0"/>
        <c:axId val="925899656"/>
        <c:axId val="925901296"/>
      </c:lineChart>
      <c:catAx>
        <c:axId val="925899656"/>
        <c:scaling>
          <c:orientation val="minMax"/>
        </c:scaling>
        <c:delete val="0"/>
        <c:axPos val="b"/>
        <c:majorTickMark val="none"/>
        <c:minorTickMark val="none"/>
        <c:tickLblPos val="nextTo"/>
        <c:txPr>
          <a:bodyPr rot="-2700000" vert="horz"/>
          <a:lstStyle/>
          <a:p>
            <a:pPr>
              <a:defRPr sz="1000" b="0" i="0">
                <a:latin typeface="Arial"/>
                <a:ea typeface="Arial"/>
                <a:cs typeface="Arial"/>
              </a:defRPr>
            </a:pPr>
            <a:endParaRPr lang="en-US"/>
          </a:p>
        </c:txPr>
        <c:crossAx val="925901296"/>
        <c:crossesAt val="2"/>
        <c:auto val="0"/>
        <c:lblAlgn val="ctr"/>
        <c:lblOffset val="100"/>
        <c:tickLblSkip val="1"/>
        <c:tickMarkSkip val="1"/>
        <c:noMultiLvlLbl val="0"/>
      </c:catAx>
      <c:valAx>
        <c:axId val="925901296"/>
        <c:scaling>
          <c:orientation val="minMax"/>
          <c:max val="12"/>
          <c:min val="2"/>
        </c:scaling>
        <c:delete val="0"/>
        <c:axPos val="l"/>
        <c:title>
          <c:tx>
            <c:rich>
              <a:bodyPr/>
              <a:lstStyle/>
              <a:p>
                <a:pPr>
                  <a:defRPr sz="1000">
                    <a:latin typeface="Arial"/>
                    <a:ea typeface="Arial"/>
                    <a:cs typeface="Arial"/>
                  </a:defRPr>
                </a:pPr>
                <a:r>
                  <a:rPr lang="en-US"/>
                  <a:t>S: Stacked Data (Y)</a:t>
                </a:r>
              </a:p>
            </c:rich>
          </c:tx>
          <c:overlay val="0"/>
        </c:title>
        <c:numFmt formatCode="0.00" sourceLinked="0"/>
        <c:majorTickMark val="out"/>
        <c:minorTickMark val="none"/>
        <c:tickLblPos val="nextTo"/>
        <c:txPr>
          <a:bodyPr/>
          <a:lstStyle/>
          <a:p>
            <a:pPr>
              <a:defRPr sz="1000" b="0" i="0">
                <a:latin typeface="Arial"/>
                <a:ea typeface="Arial"/>
                <a:cs typeface="Arial"/>
              </a:defRPr>
            </a:pPr>
            <a:endParaRPr lang="en-US"/>
          </a:p>
        </c:txPr>
        <c:crossAx val="925899656"/>
        <c:crossesAt val="1"/>
        <c:crossBetween val="between"/>
        <c:majorUnit val="2"/>
      </c:val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12700">
              <a:solidFill>
                <a:srgbClr val="000080"/>
              </a:solidFill>
              <a:prstDash val="solid"/>
            </a:ln>
            <a:effectLst/>
          </c:spPr>
          <c:marker>
            <c:symbol val="circle"/>
            <c:size val="7"/>
            <c:spPr>
              <a:solidFill>
                <a:srgbClr val="000080"/>
              </a:solidFill>
              <a:ln>
                <a:solidFill>
                  <a:srgbClr val="000080"/>
                </a:solidFill>
                <a:prstDash val="solid"/>
              </a:ln>
            </c:spPr>
          </c:marker>
          <c:dPt>
            <c:idx val="5"/>
            <c:marker>
              <c:spPr>
                <a:noFill/>
                <a:ln>
                  <a:solidFill>
                    <a:srgbClr val="000080"/>
                  </a:solidFill>
                  <a:prstDash val="solid"/>
                </a:ln>
              </c:spPr>
            </c:marker>
            <c:bubble3D val="0"/>
            <c:extLst>
              <c:ext xmlns:c16="http://schemas.microsoft.com/office/drawing/2014/chart" uri="{C3380CC4-5D6E-409C-BE32-E72D297353CC}">
                <c16:uniqueId val="{00000000-E2EA-40B0-B082-FD0AB6CE554E}"/>
              </c:ext>
            </c:extLst>
          </c:dPt>
          <c:val>
            <c:numRef>
              <c:f>'C-Chart (1)'!$AZ$2:$AZ$7</c:f>
              <c:numCache>
                <c:formatCode>General</c:formatCode>
                <c:ptCount val="6"/>
                <c:pt idx="0">
                  <c:v>16</c:v>
                </c:pt>
                <c:pt idx="1">
                  <c:v>21</c:v>
                </c:pt>
                <c:pt idx="2">
                  <c:v>17</c:v>
                </c:pt>
                <c:pt idx="3">
                  <c:v>22</c:v>
                </c:pt>
                <c:pt idx="4">
                  <c:v>24</c:v>
                </c:pt>
                <c:pt idx="5">
                  <c:v>5</c:v>
                </c:pt>
              </c:numCache>
            </c:numRef>
          </c:val>
          <c:smooth val="0"/>
          <c:extLst>
            <c:ext xmlns:c16="http://schemas.microsoft.com/office/drawing/2014/chart" uri="{C3380CC4-5D6E-409C-BE32-E72D297353CC}">
              <c16:uniqueId val="{00000001-E2EA-40B0-B082-FD0AB6CE554E}"/>
            </c:ext>
          </c:extLst>
        </c:ser>
        <c:ser>
          <c:idx val="0"/>
          <c:order val="1"/>
          <c:spPr>
            <a:ln w="25400">
              <a:solidFill>
                <a:srgbClr val="008000"/>
              </a:solidFill>
              <a:prstDash val="solid"/>
            </a:ln>
          </c:spPr>
          <c:marker>
            <c:symbol val="dash"/>
            <c:size val="6"/>
            <c:spPr>
              <a:ln>
                <a:solidFill>
                  <a:srgbClr val="008000"/>
                </a:solidFill>
                <a:prstDash val="solid"/>
              </a:ln>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EA-40B0-B082-FD0AB6CE554E}"/>
                </c:ext>
              </c:extLst>
            </c:dLbl>
            <c:numFmt formatCode="0.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'C-Chart (1)'!$BB$2:$BB$7</c:f>
              <c:numCache>
                <c:formatCode>General</c:formatCode>
                <c:ptCount val="6"/>
                <c:pt idx="0">
                  <c:v>20</c:v>
                </c:pt>
                <c:pt idx="1">
                  <c:v>20</c:v>
                </c:pt>
                <c:pt idx="2">
                  <c:v>20</c:v>
                </c:pt>
                <c:pt idx="3">
                  <c:v>20</c:v>
                </c:pt>
                <c:pt idx="4">
                  <c:v>20</c:v>
                </c:pt>
                <c:pt idx="5">
                  <c:v>20</c:v>
                </c:pt>
              </c:numCache>
            </c:numRef>
          </c:val>
          <c:smooth val="0"/>
          <c:extLst>
            <c:ext xmlns:c16="http://schemas.microsoft.com/office/drawing/2014/chart" uri="{C3380CC4-5D6E-409C-BE32-E72D297353CC}">
              <c16:uniqueId val="{00000003-E2EA-40B0-B082-FD0AB6CE554E}"/>
            </c:ext>
          </c:extLst>
        </c:ser>
        <c:ser>
          <c:idx val="2"/>
          <c:order val="2"/>
          <c:spPr>
            <a:ln w="25400">
              <a:solidFill>
                <a:srgbClr val="993300"/>
              </a:solidFill>
              <a:prstDash val="solid"/>
            </a:ln>
          </c:spPr>
          <c:marker>
            <c:symbol val="dash"/>
            <c:size val="6"/>
            <c:spPr>
              <a:ln>
                <a:solidFill>
                  <a:srgbClr val="993300"/>
                </a:solidFill>
                <a:prstDash val="solid"/>
              </a:ln>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EA-40B0-B082-FD0AB6CE554E}"/>
                </c:ext>
              </c:extLst>
            </c:dLbl>
            <c:numFmt formatCode="0.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'C-Chart (1)'!$BA$2:$BA$7</c:f>
              <c:numCache>
                <c:formatCode>General</c:formatCode>
                <c:ptCount val="6"/>
                <c:pt idx="0">
                  <c:v>11.06</c:v>
                </c:pt>
                <c:pt idx="1">
                  <c:v>11.06</c:v>
                </c:pt>
                <c:pt idx="2">
                  <c:v>11.06</c:v>
                </c:pt>
                <c:pt idx="3">
                  <c:v>11.06</c:v>
                </c:pt>
                <c:pt idx="4">
                  <c:v>11.06</c:v>
                </c:pt>
                <c:pt idx="5">
                  <c:v>11.06</c:v>
                </c:pt>
              </c:numCache>
            </c:numRef>
          </c:val>
          <c:smooth val="0"/>
          <c:extLst>
            <c:ext xmlns:c16="http://schemas.microsoft.com/office/drawing/2014/chart" uri="{C3380CC4-5D6E-409C-BE32-E72D297353CC}">
              <c16:uniqueId val="{00000005-E2EA-40B0-B082-FD0AB6CE554E}"/>
            </c:ext>
          </c:extLst>
        </c:ser>
        <c:ser>
          <c:idx val="3"/>
          <c:order val="3"/>
          <c:spPr>
            <a:ln w="25400">
              <a:solidFill>
                <a:srgbClr val="993300"/>
              </a:solidFill>
              <a:prstDash val="solid"/>
            </a:ln>
          </c:spPr>
          <c:marker>
            <c:symbol val="dash"/>
            <c:size val="6"/>
            <c:spPr>
              <a:ln>
                <a:solidFill>
                  <a:srgbClr val="993300"/>
                </a:solidFill>
                <a:prstDash val="solid"/>
              </a:ln>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EA-40B0-B082-FD0AB6CE554E}"/>
                </c:ext>
              </c:extLst>
            </c:dLbl>
            <c:numFmt formatCode="0.000" sourceLinked="0"/>
            <c:spPr>
              <a:noFill/>
              <a:ln>
                <a:noFill/>
              </a:ln>
              <a:effectLst/>
            </c:spPr>
            <c:txPr>
              <a:bodyPr rot="0" vert="horz" wrap="square" lIns="38100" tIns="19050" rIns="38100" bIns="19050" anchor="ctr">
                <a:spAutoFit/>
              </a:bodyPr>
              <a:lstStyle/>
              <a:p>
                <a:pPr algn="ctr">
                  <a:defRPr sz="800">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val>
            <c:numRef>
              <c:f>'C-Chart (1)'!$BC$2:$BC$7</c:f>
              <c:numCache>
                <c:formatCode>General</c:formatCode>
                <c:ptCount val="6"/>
                <c:pt idx="0">
                  <c:v>28.94</c:v>
                </c:pt>
                <c:pt idx="1">
                  <c:v>28.94</c:v>
                </c:pt>
                <c:pt idx="2">
                  <c:v>28.94</c:v>
                </c:pt>
                <c:pt idx="3">
                  <c:v>28.94</c:v>
                </c:pt>
                <c:pt idx="4">
                  <c:v>28.94</c:v>
                </c:pt>
                <c:pt idx="5">
                  <c:v>28.94</c:v>
                </c:pt>
              </c:numCache>
            </c:numRef>
          </c:val>
          <c:smooth val="0"/>
          <c:extLst>
            <c:ext xmlns:c16="http://schemas.microsoft.com/office/drawing/2014/chart" uri="{C3380CC4-5D6E-409C-BE32-E72D297353CC}">
              <c16:uniqueId val="{00000007-E2EA-40B0-B082-FD0AB6CE554E}"/>
            </c:ext>
          </c:extLst>
        </c:ser>
        <c:dLbls>
          <c:showLegendKey val="0"/>
          <c:showVal val="0"/>
          <c:showCatName val="0"/>
          <c:showSerName val="0"/>
          <c:showPercent val="0"/>
          <c:showBubbleSize val="0"/>
        </c:dLbls>
        <c:marker val="1"/>
        <c:smooth val="0"/>
        <c:axId val="925841928"/>
        <c:axId val="925839960"/>
      </c:lineChart>
      <c:catAx>
        <c:axId val="925841928"/>
        <c:scaling>
          <c:orientation val="minMax"/>
        </c:scaling>
        <c:delete val="0"/>
        <c:axPos val="b"/>
        <c:majorTickMark val="none"/>
        <c:minorTickMark val="none"/>
        <c:tickLblPos val="nextTo"/>
        <c:txPr>
          <a:bodyPr rot="-2700000" vert="horz"/>
          <a:lstStyle/>
          <a:p>
            <a:pPr>
              <a:defRPr sz="1000" b="0" i="0">
                <a:latin typeface="Arial"/>
                <a:ea typeface="Arial"/>
                <a:cs typeface="Arial"/>
              </a:defRPr>
            </a:pPr>
            <a:endParaRPr lang="en-US"/>
          </a:p>
        </c:txPr>
        <c:crossAx val="925839960"/>
        <c:crossesAt val="4"/>
        <c:auto val="0"/>
        <c:lblAlgn val="ctr"/>
        <c:lblOffset val="100"/>
        <c:tickLblSkip val="1"/>
        <c:tickMarkSkip val="1"/>
        <c:noMultiLvlLbl val="0"/>
      </c:catAx>
      <c:valAx>
        <c:axId val="925839960"/>
        <c:scaling>
          <c:orientation val="minMax"/>
          <c:max val="30"/>
          <c:min val="4"/>
        </c:scaling>
        <c:delete val="0"/>
        <c:axPos val="l"/>
        <c:title>
          <c:tx>
            <c:rich>
              <a:bodyPr/>
              <a:lstStyle/>
              <a:p>
                <a:pPr>
                  <a:defRPr sz="1000">
                    <a:latin typeface="Arial"/>
                    <a:ea typeface="Arial"/>
                    <a:cs typeface="Arial"/>
                  </a:defRPr>
                </a:pPr>
                <a:r>
                  <a:rPr lang="en-US"/>
                  <a:t>C - Defects</a:t>
                </a:r>
              </a:p>
            </c:rich>
          </c:tx>
          <c:overlay val="0"/>
        </c:title>
        <c:numFmt formatCode="0" sourceLinked="0"/>
        <c:majorTickMark val="out"/>
        <c:minorTickMark val="none"/>
        <c:tickLblPos val="nextTo"/>
        <c:txPr>
          <a:bodyPr/>
          <a:lstStyle/>
          <a:p>
            <a:pPr>
              <a:defRPr sz="1000" b="0" i="0">
                <a:latin typeface="Arial"/>
                <a:ea typeface="Arial"/>
                <a:cs typeface="Arial"/>
              </a:defRPr>
            </a:pPr>
            <a:endParaRPr lang="en-US"/>
          </a:p>
        </c:txPr>
        <c:crossAx val="925841928"/>
        <c:crossesAt val="1"/>
        <c:crossBetween val="between"/>
      </c:val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F2825-6C09-472B-A6ED-CA5EED0EC905}"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en-US"/>
        </a:p>
      </dgm:t>
    </dgm:pt>
    <dgm:pt modelId="{702BC45D-FCC3-4740-AEA4-F5D68899C18E}">
      <dgm:prSet/>
      <dgm:spPr/>
      <dgm:t>
        <a:bodyPr/>
        <a:lstStyle/>
        <a:p>
          <a:r>
            <a:rPr lang="en-US" u="sng" dirty="0"/>
            <a:t>Prevention Costs</a:t>
          </a:r>
          <a:r>
            <a:rPr lang="en-US" dirty="0"/>
            <a:t> are associated with preventing defects before they happen</a:t>
          </a:r>
        </a:p>
      </dgm:t>
    </dgm:pt>
    <dgm:pt modelId="{A25D889A-0A34-463B-AC6C-13C85D617637}" type="parTrans" cxnId="{6C984219-2AC7-422C-A36C-AD5E24012B85}">
      <dgm:prSet/>
      <dgm:spPr/>
      <dgm:t>
        <a:bodyPr/>
        <a:lstStyle/>
        <a:p>
          <a:endParaRPr lang="en-US"/>
        </a:p>
      </dgm:t>
    </dgm:pt>
    <dgm:pt modelId="{52631046-B62B-4A42-856D-7C998CB303DB}" type="sibTrans" cxnId="{6C984219-2AC7-422C-A36C-AD5E24012B85}">
      <dgm:prSet/>
      <dgm:spPr/>
      <dgm:t>
        <a:bodyPr/>
        <a:lstStyle/>
        <a:p>
          <a:endParaRPr lang="en-US"/>
        </a:p>
      </dgm:t>
    </dgm:pt>
    <dgm:pt modelId="{7B21DB3B-ED87-43C6-AFE6-AFAD836C7CCF}">
      <dgm:prSet/>
      <dgm:spPr/>
      <dgm:t>
        <a:bodyPr/>
        <a:lstStyle/>
        <a:p>
          <a:r>
            <a:rPr lang="en-US" u="sng" dirty="0"/>
            <a:t>Appraisal Costs</a:t>
          </a:r>
          <a:r>
            <a:rPr lang="en-US" dirty="0"/>
            <a:t> are incurred when a firm assesses the level of performance of its processes</a:t>
          </a:r>
        </a:p>
      </dgm:t>
    </dgm:pt>
    <dgm:pt modelId="{064DAC5F-31D9-419F-95E5-2E2967A4A36D}" type="parTrans" cxnId="{BC40A4E0-C3C6-45BA-8BCF-5219D5B8FF83}">
      <dgm:prSet/>
      <dgm:spPr/>
      <dgm:t>
        <a:bodyPr/>
        <a:lstStyle/>
        <a:p>
          <a:endParaRPr lang="en-US"/>
        </a:p>
      </dgm:t>
    </dgm:pt>
    <dgm:pt modelId="{74738D3C-CEF4-4C6D-8C2B-35198FDEF2B0}" type="sibTrans" cxnId="{BC40A4E0-C3C6-45BA-8BCF-5219D5B8FF83}">
      <dgm:prSet/>
      <dgm:spPr/>
      <dgm:t>
        <a:bodyPr/>
        <a:lstStyle/>
        <a:p>
          <a:endParaRPr lang="en-US"/>
        </a:p>
      </dgm:t>
    </dgm:pt>
    <dgm:pt modelId="{CAFA3C25-DBC2-4875-8EB0-3DF04663985B}">
      <dgm:prSet/>
      <dgm:spPr/>
      <dgm:t>
        <a:bodyPr/>
        <a:lstStyle/>
        <a:p>
          <a:r>
            <a:rPr lang="en-US" u="sng"/>
            <a:t>Internal Failure Costs</a:t>
          </a:r>
          <a:r>
            <a:rPr lang="en-US"/>
            <a:t> result from defects that are discovered during the production of a service or product</a:t>
          </a:r>
        </a:p>
      </dgm:t>
    </dgm:pt>
    <dgm:pt modelId="{96A7210E-1B8E-47B9-A6D6-1A107432764D}" type="parTrans" cxnId="{43CAAAE6-E05F-4D2D-8D40-E7158D4490AC}">
      <dgm:prSet/>
      <dgm:spPr/>
      <dgm:t>
        <a:bodyPr/>
        <a:lstStyle/>
        <a:p>
          <a:endParaRPr lang="en-US"/>
        </a:p>
      </dgm:t>
    </dgm:pt>
    <dgm:pt modelId="{D39BB255-6C9A-4C50-A49C-8DFB34944A81}" type="sibTrans" cxnId="{43CAAAE6-E05F-4D2D-8D40-E7158D4490AC}">
      <dgm:prSet/>
      <dgm:spPr/>
      <dgm:t>
        <a:bodyPr/>
        <a:lstStyle/>
        <a:p>
          <a:endParaRPr lang="en-US"/>
        </a:p>
      </dgm:t>
    </dgm:pt>
    <dgm:pt modelId="{70D952B7-2B9A-49CD-B2DC-B448597D1EBF}">
      <dgm:prSet/>
      <dgm:spPr/>
      <dgm:t>
        <a:bodyPr/>
        <a:lstStyle/>
        <a:p>
          <a:r>
            <a:rPr lang="en-US" u="sng"/>
            <a:t>External Failure Costs</a:t>
          </a:r>
          <a:r>
            <a:rPr lang="en-US"/>
            <a:t> arise when a defect is discovered after the customer receives the product or service</a:t>
          </a:r>
        </a:p>
      </dgm:t>
    </dgm:pt>
    <dgm:pt modelId="{F3D31A90-DD69-4A4B-BCF4-7208E1B1BBEF}" type="parTrans" cxnId="{43DA3CE4-039F-4BC5-8472-55CFE58DD815}">
      <dgm:prSet/>
      <dgm:spPr/>
      <dgm:t>
        <a:bodyPr/>
        <a:lstStyle/>
        <a:p>
          <a:endParaRPr lang="en-US"/>
        </a:p>
      </dgm:t>
    </dgm:pt>
    <dgm:pt modelId="{6D4800D3-26B0-4994-8B06-3EE12606B473}" type="sibTrans" cxnId="{43DA3CE4-039F-4BC5-8472-55CFE58DD815}">
      <dgm:prSet/>
      <dgm:spPr/>
      <dgm:t>
        <a:bodyPr/>
        <a:lstStyle/>
        <a:p>
          <a:endParaRPr lang="en-US"/>
        </a:p>
      </dgm:t>
    </dgm:pt>
    <dgm:pt modelId="{6F304D25-5341-4D1E-95E9-071CA9939357}">
      <dgm:prSet/>
      <dgm:spPr/>
      <dgm:t>
        <a:bodyPr/>
        <a:lstStyle/>
        <a:p>
          <a:r>
            <a:rPr lang="en-US" u="sng" dirty="0"/>
            <a:t>Ethical Failure Costs </a:t>
          </a:r>
          <a:r>
            <a:rPr lang="en-US" u="none" dirty="0"/>
            <a:t>are the societal and monetary costs associated with passing defective services or products to customers</a:t>
          </a:r>
          <a:endParaRPr lang="en-US" dirty="0"/>
        </a:p>
      </dgm:t>
    </dgm:pt>
    <dgm:pt modelId="{8B83F1C2-4A27-498C-BE87-D67003BFCE13}" type="parTrans" cxnId="{FA15F62B-35BB-42D5-AF7C-5D53548974F3}">
      <dgm:prSet/>
      <dgm:spPr/>
      <dgm:t>
        <a:bodyPr/>
        <a:lstStyle/>
        <a:p>
          <a:endParaRPr lang="en-US"/>
        </a:p>
      </dgm:t>
    </dgm:pt>
    <dgm:pt modelId="{F2630728-4116-47FF-8985-246221CC6339}" type="sibTrans" cxnId="{FA15F62B-35BB-42D5-AF7C-5D53548974F3}">
      <dgm:prSet/>
      <dgm:spPr/>
      <dgm:t>
        <a:bodyPr/>
        <a:lstStyle/>
        <a:p>
          <a:endParaRPr lang="en-US"/>
        </a:p>
      </dgm:t>
    </dgm:pt>
    <dgm:pt modelId="{F66FA333-9B46-4DFA-A986-042F08E21B63}" type="pres">
      <dgm:prSet presAssocID="{764F2825-6C09-472B-A6ED-CA5EED0EC905}" presName="vert0" presStyleCnt="0">
        <dgm:presLayoutVars>
          <dgm:dir/>
          <dgm:animOne val="branch"/>
          <dgm:animLvl val="lvl"/>
        </dgm:presLayoutVars>
      </dgm:prSet>
      <dgm:spPr/>
    </dgm:pt>
    <dgm:pt modelId="{8E7B97E3-B780-4307-9D07-C424B49B234E}" type="pres">
      <dgm:prSet presAssocID="{702BC45D-FCC3-4740-AEA4-F5D68899C18E}" presName="thickLine" presStyleLbl="alignNode1" presStyleIdx="0" presStyleCnt="5"/>
      <dgm:spPr/>
    </dgm:pt>
    <dgm:pt modelId="{52F698EC-6B4A-4CB6-B730-DBD606DF6473}" type="pres">
      <dgm:prSet presAssocID="{702BC45D-FCC3-4740-AEA4-F5D68899C18E}" presName="horz1" presStyleCnt="0"/>
      <dgm:spPr/>
    </dgm:pt>
    <dgm:pt modelId="{36DAAA45-129D-4267-9BF9-EB0DB3447F7D}" type="pres">
      <dgm:prSet presAssocID="{702BC45D-FCC3-4740-AEA4-F5D68899C18E}" presName="tx1" presStyleLbl="revTx" presStyleIdx="0" presStyleCnt="5"/>
      <dgm:spPr/>
    </dgm:pt>
    <dgm:pt modelId="{850E42CB-5802-46B8-8013-5B27784F7FC0}" type="pres">
      <dgm:prSet presAssocID="{702BC45D-FCC3-4740-AEA4-F5D68899C18E}" presName="vert1" presStyleCnt="0"/>
      <dgm:spPr/>
    </dgm:pt>
    <dgm:pt modelId="{B1945297-7785-4AFE-A685-0820DD91DC21}" type="pres">
      <dgm:prSet presAssocID="{7B21DB3B-ED87-43C6-AFE6-AFAD836C7CCF}" presName="thickLine" presStyleLbl="alignNode1" presStyleIdx="1" presStyleCnt="5"/>
      <dgm:spPr/>
    </dgm:pt>
    <dgm:pt modelId="{A26C8534-FFD3-4227-8A80-C2D6AE2F2217}" type="pres">
      <dgm:prSet presAssocID="{7B21DB3B-ED87-43C6-AFE6-AFAD836C7CCF}" presName="horz1" presStyleCnt="0"/>
      <dgm:spPr/>
    </dgm:pt>
    <dgm:pt modelId="{AED2ACEE-86D4-4A57-A81E-0460724D2DAF}" type="pres">
      <dgm:prSet presAssocID="{7B21DB3B-ED87-43C6-AFE6-AFAD836C7CCF}" presName="tx1" presStyleLbl="revTx" presStyleIdx="1" presStyleCnt="5"/>
      <dgm:spPr/>
    </dgm:pt>
    <dgm:pt modelId="{478E0EB8-EBAF-4E0B-8566-03D9BC8347EF}" type="pres">
      <dgm:prSet presAssocID="{7B21DB3B-ED87-43C6-AFE6-AFAD836C7CCF}" presName="vert1" presStyleCnt="0"/>
      <dgm:spPr/>
    </dgm:pt>
    <dgm:pt modelId="{9D85E59D-3E6E-41AC-A7C5-4CA407235EE1}" type="pres">
      <dgm:prSet presAssocID="{CAFA3C25-DBC2-4875-8EB0-3DF04663985B}" presName="thickLine" presStyleLbl="alignNode1" presStyleIdx="2" presStyleCnt="5"/>
      <dgm:spPr/>
    </dgm:pt>
    <dgm:pt modelId="{CE4EBBDD-2399-4A9F-B98C-386043E0C2E3}" type="pres">
      <dgm:prSet presAssocID="{CAFA3C25-DBC2-4875-8EB0-3DF04663985B}" presName="horz1" presStyleCnt="0"/>
      <dgm:spPr/>
    </dgm:pt>
    <dgm:pt modelId="{F4711C5C-A316-49C7-A7B2-6B39CADD511A}" type="pres">
      <dgm:prSet presAssocID="{CAFA3C25-DBC2-4875-8EB0-3DF04663985B}" presName="tx1" presStyleLbl="revTx" presStyleIdx="2" presStyleCnt="5"/>
      <dgm:spPr/>
    </dgm:pt>
    <dgm:pt modelId="{3922E109-1942-4106-94FE-5DF34B70EF7B}" type="pres">
      <dgm:prSet presAssocID="{CAFA3C25-DBC2-4875-8EB0-3DF04663985B}" presName="vert1" presStyleCnt="0"/>
      <dgm:spPr/>
    </dgm:pt>
    <dgm:pt modelId="{C7BA1898-9FF8-4B4D-B7E8-89DA4F3F45B2}" type="pres">
      <dgm:prSet presAssocID="{70D952B7-2B9A-49CD-B2DC-B448597D1EBF}" presName="thickLine" presStyleLbl="alignNode1" presStyleIdx="3" presStyleCnt="5"/>
      <dgm:spPr/>
    </dgm:pt>
    <dgm:pt modelId="{9448DF5C-C50A-4635-BECF-76513E6D8E64}" type="pres">
      <dgm:prSet presAssocID="{70D952B7-2B9A-49CD-B2DC-B448597D1EBF}" presName="horz1" presStyleCnt="0"/>
      <dgm:spPr/>
    </dgm:pt>
    <dgm:pt modelId="{6CC26D0F-91C6-4FF3-8ABD-2BE31957EEAF}" type="pres">
      <dgm:prSet presAssocID="{70D952B7-2B9A-49CD-B2DC-B448597D1EBF}" presName="tx1" presStyleLbl="revTx" presStyleIdx="3" presStyleCnt="5"/>
      <dgm:spPr/>
    </dgm:pt>
    <dgm:pt modelId="{5441676A-0F5D-4A0A-A83F-6D8873FB47C1}" type="pres">
      <dgm:prSet presAssocID="{70D952B7-2B9A-49CD-B2DC-B448597D1EBF}" presName="vert1" presStyleCnt="0"/>
      <dgm:spPr/>
    </dgm:pt>
    <dgm:pt modelId="{5A0CEDE6-07FA-47A6-A940-C71774617DA9}" type="pres">
      <dgm:prSet presAssocID="{6F304D25-5341-4D1E-95E9-071CA9939357}" presName="thickLine" presStyleLbl="alignNode1" presStyleIdx="4" presStyleCnt="5"/>
      <dgm:spPr/>
    </dgm:pt>
    <dgm:pt modelId="{F2B923D6-FDA7-4136-B2EB-AF9A553D439E}" type="pres">
      <dgm:prSet presAssocID="{6F304D25-5341-4D1E-95E9-071CA9939357}" presName="horz1" presStyleCnt="0"/>
      <dgm:spPr/>
    </dgm:pt>
    <dgm:pt modelId="{A053B780-E0D2-4008-9C1A-6912A7FFF5EE}" type="pres">
      <dgm:prSet presAssocID="{6F304D25-5341-4D1E-95E9-071CA9939357}" presName="tx1" presStyleLbl="revTx" presStyleIdx="4" presStyleCnt="5"/>
      <dgm:spPr/>
    </dgm:pt>
    <dgm:pt modelId="{A83C2F23-9C1B-435C-B0DB-79B96D86DB29}" type="pres">
      <dgm:prSet presAssocID="{6F304D25-5341-4D1E-95E9-071CA9939357}" presName="vert1" presStyleCnt="0"/>
      <dgm:spPr/>
    </dgm:pt>
  </dgm:ptLst>
  <dgm:cxnLst>
    <dgm:cxn modelId="{6C984219-2AC7-422C-A36C-AD5E24012B85}" srcId="{764F2825-6C09-472B-A6ED-CA5EED0EC905}" destId="{702BC45D-FCC3-4740-AEA4-F5D68899C18E}" srcOrd="0" destOrd="0" parTransId="{A25D889A-0A34-463B-AC6C-13C85D617637}" sibTransId="{52631046-B62B-4A42-856D-7C998CB303DB}"/>
    <dgm:cxn modelId="{5590B925-B85D-4A16-913F-64D82A147F27}" type="presOf" srcId="{6F304D25-5341-4D1E-95E9-071CA9939357}" destId="{A053B780-E0D2-4008-9C1A-6912A7FFF5EE}" srcOrd="0" destOrd="0" presId="urn:microsoft.com/office/officeart/2008/layout/LinedList"/>
    <dgm:cxn modelId="{E8055027-4D52-47D3-9949-1D6E95AA3CE5}" type="presOf" srcId="{702BC45D-FCC3-4740-AEA4-F5D68899C18E}" destId="{36DAAA45-129D-4267-9BF9-EB0DB3447F7D}" srcOrd="0" destOrd="0" presId="urn:microsoft.com/office/officeart/2008/layout/LinedList"/>
    <dgm:cxn modelId="{9F24FA27-2EC1-44A2-80E4-8477D5753888}" type="presOf" srcId="{7B21DB3B-ED87-43C6-AFE6-AFAD836C7CCF}" destId="{AED2ACEE-86D4-4A57-A81E-0460724D2DAF}" srcOrd="0" destOrd="0" presId="urn:microsoft.com/office/officeart/2008/layout/LinedList"/>
    <dgm:cxn modelId="{FA15F62B-35BB-42D5-AF7C-5D53548974F3}" srcId="{764F2825-6C09-472B-A6ED-CA5EED0EC905}" destId="{6F304D25-5341-4D1E-95E9-071CA9939357}" srcOrd="4" destOrd="0" parTransId="{8B83F1C2-4A27-498C-BE87-D67003BFCE13}" sibTransId="{F2630728-4116-47FF-8985-246221CC6339}"/>
    <dgm:cxn modelId="{B5B59C62-65BA-423C-A5CC-3E8D52ED2BE6}" type="presOf" srcId="{764F2825-6C09-472B-A6ED-CA5EED0EC905}" destId="{F66FA333-9B46-4DFA-A986-042F08E21B63}" srcOrd="0" destOrd="0" presId="urn:microsoft.com/office/officeart/2008/layout/LinedList"/>
    <dgm:cxn modelId="{1D69A8D2-BA56-4A6E-90FE-096BC51D4F3F}" type="presOf" srcId="{CAFA3C25-DBC2-4875-8EB0-3DF04663985B}" destId="{F4711C5C-A316-49C7-A7B2-6B39CADD511A}" srcOrd="0" destOrd="0" presId="urn:microsoft.com/office/officeart/2008/layout/LinedList"/>
    <dgm:cxn modelId="{356369D8-133B-4008-990C-F335AE8101BD}" type="presOf" srcId="{70D952B7-2B9A-49CD-B2DC-B448597D1EBF}" destId="{6CC26D0F-91C6-4FF3-8ABD-2BE31957EEAF}" srcOrd="0" destOrd="0" presId="urn:microsoft.com/office/officeart/2008/layout/LinedList"/>
    <dgm:cxn modelId="{BC40A4E0-C3C6-45BA-8BCF-5219D5B8FF83}" srcId="{764F2825-6C09-472B-A6ED-CA5EED0EC905}" destId="{7B21DB3B-ED87-43C6-AFE6-AFAD836C7CCF}" srcOrd="1" destOrd="0" parTransId="{064DAC5F-31D9-419F-95E5-2E2967A4A36D}" sibTransId="{74738D3C-CEF4-4C6D-8C2B-35198FDEF2B0}"/>
    <dgm:cxn modelId="{43DA3CE4-039F-4BC5-8472-55CFE58DD815}" srcId="{764F2825-6C09-472B-A6ED-CA5EED0EC905}" destId="{70D952B7-2B9A-49CD-B2DC-B448597D1EBF}" srcOrd="3" destOrd="0" parTransId="{F3D31A90-DD69-4A4B-BCF4-7208E1B1BBEF}" sibTransId="{6D4800D3-26B0-4994-8B06-3EE12606B473}"/>
    <dgm:cxn modelId="{43CAAAE6-E05F-4D2D-8D40-E7158D4490AC}" srcId="{764F2825-6C09-472B-A6ED-CA5EED0EC905}" destId="{CAFA3C25-DBC2-4875-8EB0-3DF04663985B}" srcOrd="2" destOrd="0" parTransId="{96A7210E-1B8E-47B9-A6D6-1A107432764D}" sibTransId="{D39BB255-6C9A-4C50-A49C-8DFB34944A81}"/>
    <dgm:cxn modelId="{534447BF-8A19-4ECE-8115-0BC92D00CA9E}" type="presParOf" srcId="{F66FA333-9B46-4DFA-A986-042F08E21B63}" destId="{8E7B97E3-B780-4307-9D07-C424B49B234E}" srcOrd="0" destOrd="0" presId="urn:microsoft.com/office/officeart/2008/layout/LinedList"/>
    <dgm:cxn modelId="{96FC4BC2-60FA-415C-90A5-4CE4509A8EC9}" type="presParOf" srcId="{F66FA333-9B46-4DFA-A986-042F08E21B63}" destId="{52F698EC-6B4A-4CB6-B730-DBD606DF6473}" srcOrd="1" destOrd="0" presId="urn:microsoft.com/office/officeart/2008/layout/LinedList"/>
    <dgm:cxn modelId="{1D183336-8073-40EE-B0CC-D0B0547EBFC0}" type="presParOf" srcId="{52F698EC-6B4A-4CB6-B730-DBD606DF6473}" destId="{36DAAA45-129D-4267-9BF9-EB0DB3447F7D}" srcOrd="0" destOrd="0" presId="urn:microsoft.com/office/officeart/2008/layout/LinedList"/>
    <dgm:cxn modelId="{0A96EAD5-7B25-4D9A-AD0A-4D0AD9F96D10}" type="presParOf" srcId="{52F698EC-6B4A-4CB6-B730-DBD606DF6473}" destId="{850E42CB-5802-46B8-8013-5B27784F7FC0}" srcOrd="1" destOrd="0" presId="urn:microsoft.com/office/officeart/2008/layout/LinedList"/>
    <dgm:cxn modelId="{DD4B21A0-348C-4571-AC13-92DF02DC4625}" type="presParOf" srcId="{F66FA333-9B46-4DFA-A986-042F08E21B63}" destId="{B1945297-7785-4AFE-A685-0820DD91DC21}" srcOrd="2" destOrd="0" presId="urn:microsoft.com/office/officeart/2008/layout/LinedList"/>
    <dgm:cxn modelId="{93C3C9F1-4EAE-43EA-9AFD-85B55A2F656A}" type="presParOf" srcId="{F66FA333-9B46-4DFA-A986-042F08E21B63}" destId="{A26C8534-FFD3-4227-8A80-C2D6AE2F2217}" srcOrd="3" destOrd="0" presId="urn:microsoft.com/office/officeart/2008/layout/LinedList"/>
    <dgm:cxn modelId="{293BAEA4-251F-48E2-9412-4AA89D96429F}" type="presParOf" srcId="{A26C8534-FFD3-4227-8A80-C2D6AE2F2217}" destId="{AED2ACEE-86D4-4A57-A81E-0460724D2DAF}" srcOrd="0" destOrd="0" presId="urn:microsoft.com/office/officeart/2008/layout/LinedList"/>
    <dgm:cxn modelId="{074196C9-9444-48AF-9A79-FA44F0FA6B84}" type="presParOf" srcId="{A26C8534-FFD3-4227-8A80-C2D6AE2F2217}" destId="{478E0EB8-EBAF-4E0B-8566-03D9BC8347EF}" srcOrd="1" destOrd="0" presId="urn:microsoft.com/office/officeart/2008/layout/LinedList"/>
    <dgm:cxn modelId="{1ECAC3D1-7213-4834-A048-89E65E826BE4}" type="presParOf" srcId="{F66FA333-9B46-4DFA-A986-042F08E21B63}" destId="{9D85E59D-3E6E-41AC-A7C5-4CA407235EE1}" srcOrd="4" destOrd="0" presId="urn:microsoft.com/office/officeart/2008/layout/LinedList"/>
    <dgm:cxn modelId="{05B8E13A-D0B3-425C-8C65-3970847B1855}" type="presParOf" srcId="{F66FA333-9B46-4DFA-A986-042F08E21B63}" destId="{CE4EBBDD-2399-4A9F-B98C-386043E0C2E3}" srcOrd="5" destOrd="0" presId="urn:microsoft.com/office/officeart/2008/layout/LinedList"/>
    <dgm:cxn modelId="{20A21304-6BC7-41F2-9070-82F819B13940}" type="presParOf" srcId="{CE4EBBDD-2399-4A9F-B98C-386043E0C2E3}" destId="{F4711C5C-A316-49C7-A7B2-6B39CADD511A}" srcOrd="0" destOrd="0" presId="urn:microsoft.com/office/officeart/2008/layout/LinedList"/>
    <dgm:cxn modelId="{FF41650E-7AE2-4898-A5A6-477A2DE4BAF9}" type="presParOf" srcId="{CE4EBBDD-2399-4A9F-B98C-386043E0C2E3}" destId="{3922E109-1942-4106-94FE-5DF34B70EF7B}" srcOrd="1" destOrd="0" presId="urn:microsoft.com/office/officeart/2008/layout/LinedList"/>
    <dgm:cxn modelId="{2DA98E31-3253-471A-81E9-0B220B3E0463}" type="presParOf" srcId="{F66FA333-9B46-4DFA-A986-042F08E21B63}" destId="{C7BA1898-9FF8-4B4D-B7E8-89DA4F3F45B2}" srcOrd="6" destOrd="0" presId="urn:microsoft.com/office/officeart/2008/layout/LinedList"/>
    <dgm:cxn modelId="{C7B7BDCB-19E7-4BF3-B03E-5E8F504E6402}" type="presParOf" srcId="{F66FA333-9B46-4DFA-A986-042F08E21B63}" destId="{9448DF5C-C50A-4635-BECF-76513E6D8E64}" srcOrd="7" destOrd="0" presId="urn:microsoft.com/office/officeart/2008/layout/LinedList"/>
    <dgm:cxn modelId="{D08CFB2D-33DC-4E8D-B2B1-51BE478157EE}" type="presParOf" srcId="{9448DF5C-C50A-4635-BECF-76513E6D8E64}" destId="{6CC26D0F-91C6-4FF3-8ABD-2BE31957EEAF}" srcOrd="0" destOrd="0" presId="urn:microsoft.com/office/officeart/2008/layout/LinedList"/>
    <dgm:cxn modelId="{145A3894-7515-48B8-B46A-0FB61906866C}" type="presParOf" srcId="{9448DF5C-C50A-4635-BECF-76513E6D8E64}" destId="{5441676A-0F5D-4A0A-A83F-6D8873FB47C1}" srcOrd="1" destOrd="0" presId="urn:microsoft.com/office/officeart/2008/layout/LinedList"/>
    <dgm:cxn modelId="{47B6E036-580D-44F9-BC0F-23964C5455DB}" type="presParOf" srcId="{F66FA333-9B46-4DFA-A986-042F08E21B63}" destId="{5A0CEDE6-07FA-47A6-A940-C71774617DA9}" srcOrd="8" destOrd="0" presId="urn:microsoft.com/office/officeart/2008/layout/LinedList"/>
    <dgm:cxn modelId="{B22C65B8-5851-465B-A003-F5EE20EBD713}" type="presParOf" srcId="{F66FA333-9B46-4DFA-A986-042F08E21B63}" destId="{F2B923D6-FDA7-4136-B2EB-AF9A553D439E}" srcOrd="9" destOrd="0" presId="urn:microsoft.com/office/officeart/2008/layout/LinedList"/>
    <dgm:cxn modelId="{C01DF496-5D71-47CD-8294-11A44A2B850F}" type="presParOf" srcId="{F2B923D6-FDA7-4136-B2EB-AF9A553D439E}" destId="{A053B780-E0D2-4008-9C1A-6912A7FFF5EE}" srcOrd="0" destOrd="0" presId="urn:microsoft.com/office/officeart/2008/layout/LinedList"/>
    <dgm:cxn modelId="{99F731FA-FB32-492A-9742-15903BE74469}" type="presParOf" srcId="{F2B923D6-FDA7-4136-B2EB-AF9A553D439E}" destId="{A83C2F23-9C1B-435C-B0DB-79B96D86DB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9FC311-8593-4A1F-AAED-DA37376BF8D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1B309A6-5EA3-4415-809E-177A7EDCBA4E}">
      <dgm:prSet phldrT="[Text]"/>
      <dgm:spPr/>
      <dgm:t>
        <a:bodyPr/>
        <a:lstStyle/>
        <a:p>
          <a:r>
            <a:rPr lang="en-US" dirty="0"/>
            <a:t>An improvement  system for existing processes falling below specification and looking for incremental improvement</a:t>
          </a:r>
        </a:p>
      </dgm:t>
    </dgm:pt>
    <dgm:pt modelId="{FE240270-6C2E-45A8-A38F-E2865C729641}" type="parTrans" cxnId="{5716150F-87A4-418F-A374-102C06495789}">
      <dgm:prSet/>
      <dgm:spPr/>
      <dgm:t>
        <a:bodyPr/>
        <a:lstStyle/>
        <a:p>
          <a:endParaRPr lang="en-US"/>
        </a:p>
      </dgm:t>
    </dgm:pt>
    <dgm:pt modelId="{684EA723-7291-4119-97AA-B2F526B4B097}" type="sibTrans" cxnId="{5716150F-87A4-418F-A374-102C06495789}">
      <dgm:prSet/>
      <dgm:spPr/>
      <dgm:t>
        <a:bodyPr/>
        <a:lstStyle/>
        <a:p>
          <a:endParaRPr lang="en-US"/>
        </a:p>
      </dgm:t>
    </dgm:pt>
    <dgm:pt modelId="{9DC5997F-E92D-4801-95F9-E888BED45349}">
      <dgm:prSet phldrT="[Text]"/>
      <dgm:spPr/>
      <dgm:t>
        <a:bodyPr/>
        <a:lstStyle/>
        <a:p>
          <a:r>
            <a:rPr lang="en-US" dirty="0"/>
            <a:t>Define</a:t>
          </a:r>
        </a:p>
      </dgm:t>
    </dgm:pt>
    <dgm:pt modelId="{219D522B-A4EF-4C8F-977E-506719DC7A12}" type="parTrans" cxnId="{9D1CD08D-E4CF-4198-9D50-111A548376E0}">
      <dgm:prSet/>
      <dgm:spPr/>
      <dgm:t>
        <a:bodyPr/>
        <a:lstStyle/>
        <a:p>
          <a:endParaRPr lang="en-US"/>
        </a:p>
      </dgm:t>
    </dgm:pt>
    <dgm:pt modelId="{9BE0525E-197E-4A56-B50F-F99CCD3E49F4}" type="sibTrans" cxnId="{9D1CD08D-E4CF-4198-9D50-111A548376E0}">
      <dgm:prSet/>
      <dgm:spPr/>
      <dgm:t>
        <a:bodyPr/>
        <a:lstStyle/>
        <a:p>
          <a:endParaRPr lang="en-US"/>
        </a:p>
      </dgm:t>
    </dgm:pt>
    <dgm:pt modelId="{678BA8CA-3979-4EBC-B0B2-8F9BE08EF9E8}">
      <dgm:prSet phldrT="[Text]"/>
      <dgm:spPr/>
      <dgm:t>
        <a:bodyPr/>
        <a:lstStyle/>
        <a:p>
          <a:r>
            <a:rPr lang="en-US" dirty="0"/>
            <a:t>Measure</a:t>
          </a:r>
        </a:p>
      </dgm:t>
    </dgm:pt>
    <dgm:pt modelId="{335240EA-B9BE-41F2-B483-619125FFD327}" type="parTrans" cxnId="{3CE502EC-7830-4E5B-B912-B2DDFFE3C761}">
      <dgm:prSet/>
      <dgm:spPr/>
      <dgm:t>
        <a:bodyPr/>
        <a:lstStyle/>
        <a:p>
          <a:endParaRPr lang="en-US"/>
        </a:p>
      </dgm:t>
    </dgm:pt>
    <dgm:pt modelId="{52DE380C-CEB4-4C95-8614-6935D75BB4E2}" type="sibTrans" cxnId="{3CE502EC-7830-4E5B-B912-B2DDFFE3C761}">
      <dgm:prSet/>
      <dgm:spPr/>
      <dgm:t>
        <a:bodyPr/>
        <a:lstStyle/>
        <a:p>
          <a:endParaRPr lang="en-US"/>
        </a:p>
      </dgm:t>
    </dgm:pt>
    <dgm:pt modelId="{592C6A9F-A664-4E32-AC1A-BAE41A845BC3}">
      <dgm:prSet phldrT="[Text]"/>
      <dgm:spPr/>
      <dgm:t>
        <a:bodyPr/>
        <a:lstStyle/>
        <a:p>
          <a:r>
            <a:rPr lang="en-US" dirty="0"/>
            <a:t>Analyze</a:t>
          </a:r>
        </a:p>
      </dgm:t>
    </dgm:pt>
    <dgm:pt modelId="{791AEF57-DC23-4C3B-848A-24666743AF3B}" type="parTrans" cxnId="{971C4103-4A48-4697-AD5C-D664A88F3DB7}">
      <dgm:prSet/>
      <dgm:spPr/>
      <dgm:t>
        <a:bodyPr/>
        <a:lstStyle/>
        <a:p>
          <a:endParaRPr lang="en-US"/>
        </a:p>
      </dgm:t>
    </dgm:pt>
    <dgm:pt modelId="{EA49E167-C6D4-45AD-9147-7C20C49AA831}" type="sibTrans" cxnId="{971C4103-4A48-4697-AD5C-D664A88F3DB7}">
      <dgm:prSet/>
      <dgm:spPr/>
      <dgm:t>
        <a:bodyPr/>
        <a:lstStyle/>
        <a:p>
          <a:endParaRPr lang="en-US"/>
        </a:p>
      </dgm:t>
    </dgm:pt>
    <dgm:pt modelId="{5B21F0CB-69A8-464F-A734-771485CE7D10}">
      <dgm:prSet phldrT="[Text]"/>
      <dgm:spPr/>
      <dgm:t>
        <a:bodyPr/>
        <a:lstStyle/>
        <a:p>
          <a:r>
            <a:rPr lang="en-US" dirty="0"/>
            <a:t>Improve</a:t>
          </a:r>
        </a:p>
      </dgm:t>
    </dgm:pt>
    <dgm:pt modelId="{E6F91E9A-8B5E-43C5-8585-AC70E709932E}" type="parTrans" cxnId="{CC7BFD95-C490-4D5A-8430-1355FC3D07B4}">
      <dgm:prSet/>
      <dgm:spPr/>
      <dgm:t>
        <a:bodyPr/>
        <a:lstStyle/>
        <a:p>
          <a:endParaRPr lang="en-US"/>
        </a:p>
      </dgm:t>
    </dgm:pt>
    <dgm:pt modelId="{89AC5AA3-783A-4112-9088-2CCCBE589166}" type="sibTrans" cxnId="{CC7BFD95-C490-4D5A-8430-1355FC3D07B4}">
      <dgm:prSet/>
      <dgm:spPr/>
      <dgm:t>
        <a:bodyPr/>
        <a:lstStyle/>
        <a:p>
          <a:endParaRPr lang="en-US"/>
        </a:p>
      </dgm:t>
    </dgm:pt>
    <dgm:pt modelId="{B43C38A7-328D-483D-B961-3FE7F2D41EFD}">
      <dgm:prSet phldrT="[Text]" custRadScaleRad="96708" custRadScaleInc="-20083"/>
      <dgm:spPr/>
      <dgm:t>
        <a:bodyPr/>
        <a:lstStyle/>
        <a:p>
          <a:endParaRPr lang="en-US"/>
        </a:p>
      </dgm:t>
    </dgm:pt>
    <dgm:pt modelId="{7262B0BA-36A9-4DF3-828F-11B421A3EB66}" type="parTrans" cxnId="{CA5E0B4F-C9D3-4D52-B6CE-18F4AEEE042F}">
      <dgm:prSet/>
      <dgm:spPr/>
      <dgm:t>
        <a:bodyPr/>
        <a:lstStyle/>
        <a:p>
          <a:endParaRPr lang="en-US"/>
        </a:p>
      </dgm:t>
    </dgm:pt>
    <dgm:pt modelId="{820E1CB0-0EEE-46FA-85C1-04A57A95260D}" type="sibTrans" cxnId="{CA5E0B4F-C9D3-4D52-B6CE-18F4AEEE042F}">
      <dgm:prSet/>
      <dgm:spPr/>
      <dgm:t>
        <a:bodyPr/>
        <a:lstStyle/>
        <a:p>
          <a:endParaRPr lang="en-US"/>
        </a:p>
      </dgm:t>
    </dgm:pt>
    <dgm:pt modelId="{B2D67785-31C6-4262-ADCB-BACB5AD848A1}">
      <dgm:prSet phldrT="[Text]" custRadScaleRad="96708" custRadScaleInc="-20083"/>
      <dgm:spPr/>
      <dgm:t>
        <a:bodyPr/>
        <a:lstStyle/>
        <a:p>
          <a:endParaRPr lang="en-US"/>
        </a:p>
      </dgm:t>
    </dgm:pt>
    <dgm:pt modelId="{6CF159C0-6079-41FF-8B7B-B40280B73DCB}" type="parTrans" cxnId="{5E49BD9C-F8C1-4482-B457-4475777ECE1C}">
      <dgm:prSet/>
      <dgm:spPr/>
      <dgm:t>
        <a:bodyPr/>
        <a:lstStyle/>
        <a:p>
          <a:endParaRPr lang="en-US"/>
        </a:p>
      </dgm:t>
    </dgm:pt>
    <dgm:pt modelId="{8965FDF6-E9E4-47CA-A117-C6BB74C448F9}" type="sibTrans" cxnId="{5E49BD9C-F8C1-4482-B457-4475777ECE1C}">
      <dgm:prSet/>
      <dgm:spPr/>
      <dgm:t>
        <a:bodyPr/>
        <a:lstStyle/>
        <a:p>
          <a:endParaRPr lang="en-US"/>
        </a:p>
      </dgm:t>
    </dgm:pt>
    <dgm:pt modelId="{705754F9-44B8-4686-970B-500DB80588B1}" type="pres">
      <dgm:prSet presAssocID="{E09FC311-8593-4A1F-AAED-DA37376BF8D2}" presName="composite" presStyleCnt="0">
        <dgm:presLayoutVars>
          <dgm:chMax val="1"/>
          <dgm:dir/>
          <dgm:resizeHandles val="exact"/>
        </dgm:presLayoutVars>
      </dgm:prSet>
      <dgm:spPr/>
    </dgm:pt>
    <dgm:pt modelId="{3DF6BCD7-97DE-417A-B6E5-8DF667B684DE}" type="pres">
      <dgm:prSet presAssocID="{E09FC311-8593-4A1F-AAED-DA37376BF8D2}" presName="radial" presStyleCnt="0">
        <dgm:presLayoutVars>
          <dgm:animLvl val="ctr"/>
        </dgm:presLayoutVars>
      </dgm:prSet>
      <dgm:spPr/>
    </dgm:pt>
    <dgm:pt modelId="{2D8698B5-5EBE-40E6-9FC9-B5110C2BD668}" type="pres">
      <dgm:prSet presAssocID="{C1B309A6-5EA3-4415-809E-177A7EDCBA4E}" presName="centerShape" presStyleLbl="vennNode1" presStyleIdx="0" presStyleCnt="5"/>
      <dgm:spPr/>
    </dgm:pt>
    <dgm:pt modelId="{9D427CBF-95B4-4925-A736-A361B1D774F9}" type="pres">
      <dgm:prSet presAssocID="{9DC5997F-E92D-4801-95F9-E888BED45349}" presName="node" presStyleLbl="vennNode1" presStyleIdx="1" presStyleCnt="5">
        <dgm:presLayoutVars>
          <dgm:bulletEnabled val="1"/>
        </dgm:presLayoutVars>
      </dgm:prSet>
      <dgm:spPr/>
    </dgm:pt>
    <dgm:pt modelId="{7C4B283B-3AC9-497D-BE30-C4C0BA6C4C12}" type="pres">
      <dgm:prSet presAssocID="{678BA8CA-3979-4EBC-B0B2-8F9BE08EF9E8}" presName="node" presStyleLbl="vennNode1" presStyleIdx="2" presStyleCnt="5" custRadScaleRad="99897" custRadScaleInc="-23049">
        <dgm:presLayoutVars>
          <dgm:bulletEnabled val="1"/>
        </dgm:presLayoutVars>
      </dgm:prSet>
      <dgm:spPr/>
    </dgm:pt>
    <dgm:pt modelId="{41FC8A01-6C56-4330-AD72-9CA3561C5CC6}" type="pres">
      <dgm:prSet presAssocID="{592C6A9F-A664-4E32-AC1A-BAE41A845BC3}" presName="node" presStyleLbl="vennNode1" presStyleIdx="3" presStyleCnt="5" custRadScaleRad="99360" custRadScaleInc="-52371">
        <dgm:presLayoutVars>
          <dgm:bulletEnabled val="1"/>
        </dgm:presLayoutVars>
      </dgm:prSet>
      <dgm:spPr/>
    </dgm:pt>
    <dgm:pt modelId="{E0164A1A-00FD-401B-9757-F662610E2D9F}" type="pres">
      <dgm:prSet presAssocID="{5B21F0CB-69A8-464F-A734-771485CE7D10}" presName="node" presStyleLbl="vennNode1" presStyleIdx="4" presStyleCnt="5" custRadScaleRad="100374" custRadScaleInc="-48319">
        <dgm:presLayoutVars>
          <dgm:bulletEnabled val="1"/>
        </dgm:presLayoutVars>
      </dgm:prSet>
      <dgm:spPr/>
    </dgm:pt>
  </dgm:ptLst>
  <dgm:cxnLst>
    <dgm:cxn modelId="{971C4103-4A48-4697-AD5C-D664A88F3DB7}" srcId="{C1B309A6-5EA3-4415-809E-177A7EDCBA4E}" destId="{592C6A9F-A664-4E32-AC1A-BAE41A845BC3}" srcOrd="2" destOrd="0" parTransId="{791AEF57-DC23-4C3B-848A-24666743AF3B}" sibTransId="{EA49E167-C6D4-45AD-9147-7C20C49AA831}"/>
    <dgm:cxn modelId="{5716150F-87A4-418F-A374-102C06495789}" srcId="{E09FC311-8593-4A1F-AAED-DA37376BF8D2}" destId="{C1B309A6-5EA3-4415-809E-177A7EDCBA4E}" srcOrd="0" destOrd="0" parTransId="{FE240270-6C2E-45A8-A38F-E2865C729641}" sibTransId="{684EA723-7291-4119-97AA-B2F526B4B097}"/>
    <dgm:cxn modelId="{85C82410-2D09-437A-AF26-48C776FC28A4}" type="presOf" srcId="{E09FC311-8593-4A1F-AAED-DA37376BF8D2}" destId="{705754F9-44B8-4686-970B-500DB80588B1}" srcOrd="0" destOrd="0" presId="urn:microsoft.com/office/officeart/2005/8/layout/radial3"/>
    <dgm:cxn modelId="{98D98517-8D90-47E6-8FE8-BE41007E0AC7}" type="presOf" srcId="{C1B309A6-5EA3-4415-809E-177A7EDCBA4E}" destId="{2D8698B5-5EBE-40E6-9FC9-B5110C2BD668}" srcOrd="0" destOrd="0" presId="urn:microsoft.com/office/officeart/2005/8/layout/radial3"/>
    <dgm:cxn modelId="{CA5E0B4F-C9D3-4D52-B6CE-18F4AEEE042F}" srcId="{E09FC311-8593-4A1F-AAED-DA37376BF8D2}" destId="{B43C38A7-328D-483D-B961-3FE7F2D41EFD}" srcOrd="1" destOrd="0" parTransId="{7262B0BA-36A9-4DF3-828F-11B421A3EB66}" sibTransId="{820E1CB0-0EEE-46FA-85C1-04A57A95260D}"/>
    <dgm:cxn modelId="{9D1CD08D-E4CF-4198-9D50-111A548376E0}" srcId="{C1B309A6-5EA3-4415-809E-177A7EDCBA4E}" destId="{9DC5997F-E92D-4801-95F9-E888BED45349}" srcOrd="0" destOrd="0" parTransId="{219D522B-A4EF-4C8F-977E-506719DC7A12}" sibTransId="{9BE0525E-197E-4A56-B50F-F99CCD3E49F4}"/>
    <dgm:cxn modelId="{CC7BFD95-C490-4D5A-8430-1355FC3D07B4}" srcId="{C1B309A6-5EA3-4415-809E-177A7EDCBA4E}" destId="{5B21F0CB-69A8-464F-A734-771485CE7D10}" srcOrd="3" destOrd="0" parTransId="{E6F91E9A-8B5E-43C5-8585-AC70E709932E}" sibTransId="{89AC5AA3-783A-4112-9088-2CCCBE589166}"/>
    <dgm:cxn modelId="{5E49BD9C-F8C1-4482-B457-4475777ECE1C}" srcId="{E09FC311-8593-4A1F-AAED-DA37376BF8D2}" destId="{B2D67785-31C6-4262-ADCB-BACB5AD848A1}" srcOrd="2" destOrd="0" parTransId="{6CF159C0-6079-41FF-8B7B-B40280B73DCB}" sibTransId="{8965FDF6-E9E4-47CA-A117-C6BB74C448F9}"/>
    <dgm:cxn modelId="{E746939E-F8D1-46B7-A42F-4ED0F51DD299}" type="presOf" srcId="{592C6A9F-A664-4E32-AC1A-BAE41A845BC3}" destId="{41FC8A01-6C56-4330-AD72-9CA3561C5CC6}" srcOrd="0" destOrd="0" presId="urn:microsoft.com/office/officeart/2005/8/layout/radial3"/>
    <dgm:cxn modelId="{7943DAAE-9638-41FE-A2CA-366F571F17BA}" type="presOf" srcId="{678BA8CA-3979-4EBC-B0B2-8F9BE08EF9E8}" destId="{7C4B283B-3AC9-497D-BE30-C4C0BA6C4C12}" srcOrd="0" destOrd="0" presId="urn:microsoft.com/office/officeart/2005/8/layout/radial3"/>
    <dgm:cxn modelId="{184491C4-81D8-4F35-B8CA-08ECD3C89E0D}" type="presOf" srcId="{9DC5997F-E92D-4801-95F9-E888BED45349}" destId="{9D427CBF-95B4-4925-A736-A361B1D774F9}" srcOrd="0" destOrd="0" presId="urn:microsoft.com/office/officeart/2005/8/layout/radial3"/>
    <dgm:cxn modelId="{3CE502EC-7830-4E5B-B912-B2DDFFE3C761}" srcId="{C1B309A6-5EA3-4415-809E-177A7EDCBA4E}" destId="{678BA8CA-3979-4EBC-B0B2-8F9BE08EF9E8}" srcOrd="1" destOrd="0" parTransId="{335240EA-B9BE-41F2-B483-619125FFD327}" sibTransId="{52DE380C-CEB4-4C95-8614-6935D75BB4E2}"/>
    <dgm:cxn modelId="{4EFCF8F1-06BF-43BA-A8E6-93D8904CE29A}" type="presOf" srcId="{5B21F0CB-69A8-464F-A734-771485CE7D10}" destId="{E0164A1A-00FD-401B-9757-F662610E2D9F}" srcOrd="0" destOrd="0" presId="urn:microsoft.com/office/officeart/2005/8/layout/radial3"/>
    <dgm:cxn modelId="{6FF71A2C-2D13-4677-900E-F57815B65A7A}" type="presParOf" srcId="{705754F9-44B8-4686-970B-500DB80588B1}" destId="{3DF6BCD7-97DE-417A-B6E5-8DF667B684DE}" srcOrd="0" destOrd="0" presId="urn:microsoft.com/office/officeart/2005/8/layout/radial3"/>
    <dgm:cxn modelId="{15738E84-3E8F-4BAB-B3F7-F8AEBCEA161D}" type="presParOf" srcId="{3DF6BCD7-97DE-417A-B6E5-8DF667B684DE}" destId="{2D8698B5-5EBE-40E6-9FC9-B5110C2BD668}" srcOrd="0" destOrd="0" presId="urn:microsoft.com/office/officeart/2005/8/layout/radial3"/>
    <dgm:cxn modelId="{09C532EA-6579-47AF-9F79-DAC5BE8E2EB4}" type="presParOf" srcId="{3DF6BCD7-97DE-417A-B6E5-8DF667B684DE}" destId="{9D427CBF-95B4-4925-A736-A361B1D774F9}" srcOrd="1" destOrd="0" presId="urn:microsoft.com/office/officeart/2005/8/layout/radial3"/>
    <dgm:cxn modelId="{3D5ABE0E-4ED7-403E-9453-40CDFBDA9D89}" type="presParOf" srcId="{3DF6BCD7-97DE-417A-B6E5-8DF667B684DE}" destId="{7C4B283B-3AC9-497D-BE30-C4C0BA6C4C12}" srcOrd="2" destOrd="0" presId="urn:microsoft.com/office/officeart/2005/8/layout/radial3"/>
    <dgm:cxn modelId="{DA38CF12-F2AD-4F53-82D7-4E1FC856A792}" type="presParOf" srcId="{3DF6BCD7-97DE-417A-B6E5-8DF667B684DE}" destId="{41FC8A01-6C56-4330-AD72-9CA3561C5CC6}" srcOrd="3" destOrd="0" presId="urn:microsoft.com/office/officeart/2005/8/layout/radial3"/>
    <dgm:cxn modelId="{E00B3CB4-A66E-4ED8-BEB7-E493F1FB0EA0}" type="presParOf" srcId="{3DF6BCD7-97DE-417A-B6E5-8DF667B684DE}" destId="{E0164A1A-00FD-401B-9757-F662610E2D9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FC311-8593-4A1F-AAED-DA37376BF8D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1B309A6-5EA3-4415-809E-177A7EDCBA4E}">
      <dgm:prSet phldrT="[Text]"/>
      <dgm:spPr/>
      <dgm:t>
        <a:bodyPr/>
        <a:lstStyle/>
        <a:p>
          <a:r>
            <a:rPr lang="en-US" dirty="0"/>
            <a:t>An improvement  system used to develop new processes or products at Six Sigma quality levels</a:t>
          </a:r>
        </a:p>
      </dgm:t>
    </dgm:pt>
    <dgm:pt modelId="{FE240270-6C2E-45A8-A38F-E2865C729641}" type="parTrans" cxnId="{5716150F-87A4-418F-A374-102C06495789}">
      <dgm:prSet/>
      <dgm:spPr/>
      <dgm:t>
        <a:bodyPr/>
        <a:lstStyle/>
        <a:p>
          <a:endParaRPr lang="en-US"/>
        </a:p>
      </dgm:t>
    </dgm:pt>
    <dgm:pt modelId="{684EA723-7291-4119-97AA-B2F526B4B097}" type="sibTrans" cxnId="{5716150F-87A4-418F-A374-102C06495789}">
      <dgm:prSet/>
      <dgm:spPr/>
      <dgm:t>
        <a:bodyPr/>
        <a:lstStyle/>
        <a:p>
          <a:endParaRPr lang="en-US"/>
        </a:p>
      </dgm:t>
    </dgm:pt>
    <dgm:pt modelId="{9DC5997F-E92D-4801-95F9-E888BED45349}">
      <dgm:prSet phldrT="[Text]"/>
      <dgm:spPr/>
      <dgm:t>
        <a:bodyPr/>
        <a:lstStyle/>
        <a:p>
          <a:r>
            <a:rPr lang="en-US" dirty="0"/>
            <a:t>Define</a:t>
          </a:r>
        </a:p>
      </dgm:t>
    </dgm:pt>
    <dgm:pt modelId="{219D522B-A4EF-4C8F-977E-506719DC7A12}" type="parTrans" cxnId="{9D1CD08D-E4CF-4198-9D50-111A548376E0}">
      <dgm:prSet/>
      <dgm:spPr/>
      <dgm:t>
        <a:bodyPr/>
        <a:lstStyle/>
        <a:p>
          <a:endParaRPr lang="en-US"/>
        </a:p>
      </dgm:t>
    </dgm:pt>
    <dgm:pt modelId="{9BE0525E-197E-4A56-B50F-F99CCD3E49F4}" type="sibTrans" cxnId="{9D1CD08D-E4CF-4198-9D50-111A548376E0}">
      <dgm:prSet/>
      <dgm:spPr/>
      <dgm:t>
        <a:bodyPr/>
        <a:lstStyle/>
        <a:p>
          <a:endParaRPr lang="en-US"/>
        </a:p>
      </dgm:t>
    </dgm:pt>
    <dgm:pt modelId="{678BA8CA-3979-4EBC-B0B2-8F9BE08EF9E8}">
      <dgm:prSet phldrT="[Text]"/>
      <dgm:spPr/>
      <dgm:t>
        <a:bodyPr/>
        <a:lstStyle/>
        <a:p>
          <a:r>
            <a:rPr lang="en-US" dirty="0"/>
            <a:t>Measure</a:t>
          </a:r>
        </a:p>
      </dgm:t>
    </dgm:pt>
    <dgm:pt modelId="{335240EA-B9BE-41F2-B483-619125FFD327}" type="parTrans" cxnId="{3CE502EC-7830-4E5B-B912-B2DDFFE3C761}">
      <dgm:prSet/>
      <dgm:spPr/>
      <dgm:t>
        <a:bodyPr/>
        <a:lstStyle/>
        <a:p>
          <a:endParaRPr lang="en-US"/>
        </a:p>
      </dgm:t>
    </dgm:pt>
    <dgm:pt modelId="{52DE380C-CEB4-4C95-8614-6935D75BB4E2}" type="sibTrans" cxnId="{3CE502EC-7830-4E5B-B912-B2DDFFE3C761}">
      <dgm:prSet/>
      <dgm:spPr/>
      <dgm:t>
        <a:bodyPr/>
        <a:lstStyle/>
        <a:p>
          <a:endParaRPr lang="en-US"/>
        </a:p>
      </dgm:t>
    </dgm:pt>
    <dgm:pt modelId="{592C6A9F-A664-4E32-AC1A-BAE41A845BC3}">
      <dgm:prSet phldrT="[Text]"/>
      <dgm:spPr/>
      <dgm:t>
        <a:bodyPr/>
        <a:lstStyle/>
        <a:p>
          <a:r>
            <a:rPr lang="en-US" dirty="0"/>
            <a:t>Analyze</a:t>
          </a:r>
        </a:p>
      </dgm:t>
    </dgm:pt>
    <dgm:pt modelId="{791AEF57-DC23-4C3B-848A-24666743AF3B}" type="parTrans" cxnId="{971C4103-4A48-4697-AD5C-D664A88F3DB7}">
      <dgm:prSet/>
      <dgm:spPr/>
      <dgm:t>
        <a:bodyPr/>
        <a:lstStyle/>
        <a:p>
          <a:endParaRPr lang="en-US"/>
        </a:p>
      </dgm:t>
    </dgm:pt>
    <dgm:pt modelId="{EA49E167-C6D4-45AD-9147-7C20C49AA831}" type="sibTrans" cxnId="{971C4103-4A48-4697-AD5C-D664A88F3DB7}">
      <dgm:prSet/>
      <dgm:spPr/>
      <dgm:t>
        <a:bodyPr/>
        <a:lstStyle/>
        <a:p>
          <a:endParaRPr lang="en-US"/>
        </a:p>
      </dgm:t>
    </dgm:pt>
    <dgm:pt modelId="{5B21F0CB-69A8-464F-A734-771485CE7D10}">
      <dgm:prSet phldrT="[Text]"/>
      <dgm:spPr/>
      <dgm:t>
        <a:bodyPr/>
        <a:lstStyle/>
        <a:p>
          <a:r>
            <a:rPr lang="en-US" dirty="0"/>
            <a:t>Design</a:t>
          </a:r>
        </a:p>
      </dgm:t>
    </dgm:pt>
    <dgm:pt modelId="{E6F91E9A-8B5E-43C5-8585-AC70E709932E}" type="parTrans" cxnId="{CC7BFD95-C490-4D5A-8430-1355FC3D07B4}">
      <dgm:prSet/>
      <dgm:spPr/>
      <dgm:t>
        <a:bodyPr/>
        <a:lstStyle/>
        <a:p>
          <a:endParaRPr lang="en-US"/>
        </a:p>
      </dgm:t>
    </dgm:pt>
    <dgm:pt modelId="{89AC5AA3-783A-4112-9088-2CCCBE589166}" type="sibTrans" cxnId="{CC7BFD95-C490-4D5A-8430-1355FC3D07B4}">
      <dgm:prSet/>
      <dgm:spPr/>
      <dgm:t>
        <a:bodyPr/>
        <a:lstStyle/>
        <a:p>
          <a:endParaRPr lang="en-US"/>
        </a:p>
      </dgm:t>
    </dgm:pt>
    <dgm:pt modelId="{B43C38A7-328D-483D-B961-3FE7F2D41EFD}">
      <dgm:prSet phldrT="[Text]" custRadScaleRad="96708" custRadScaleInc="-20083"/>
      <dgm:spPr/>
      <dgm:t>
        <a:bodyPr/>
        <a:lstStyle/>
        <a:p>
          <a:endParaRPr lang="en-US"/>
        </a:p>
      </dgm:t>
    </dgm:pt>
    <dgm:pt modelId="{7262B0BA-36A9-4DF3-828F-11B421A3EB66}" type="parTrans" cxnId="{CA5E0B4F-C9D3-4D52-B6CE-18F4AEEE042F}">
      <dgm:prSet/>
      <dgm:spPr/>
      <dgm:t>
        <a:bodyPr/>
        <a:lstStyle/>
        <a:p>
          <a:endParaRPr lang="en-US"/>
        </a:p>
      </dgm:t>
    </dgm:pt>
    <dgm:pt modelId="{820E1CB0-0EEE-46FA-85C1-04A57A95260D}" type="sibTrans" cxnId="{CA5E0B4F-C9D3-4D52-B6CE-18F4AEEE042F}">
      <dgm:prSet/>
      <dgm:spPr/>
      <dgm:t>
        <a:bodyPr/>
        <a:lstStyle/>
        <a:p>
          <a:endParaRPr lang="en-US"/>
        </a:p>
      </dgm:t>
    </dgm:pt>
    <dgm:pt modelId="{B2D67785-31C6-4262-ADCB-BACB5AD848A1}">
      <dgm:prSet phldrT="[Text]" custRadScaleRad="96708" custRadScaleInc="-20083"/>
      <dgm:spPr/>
      <dgm:t>
        <a:bodyPr/>
        <a:lstStyle/>
        <a:p>
          <a:endParaRPr lang="en-US"/>
        </a:p>
      </dgm:t>
    </dgm:pt>
    <dgm:pt modelId="{6CF159C0-6079-41FF-8B7B-B40280B73DCB}" type="parTrans" cxnId="{5E49BD9C-F8C1-4482-B457-4475777ECE1C}">
      <dgm:prSet/>
      <dgm:spPr/>
      <dgm:t>
        <a:bodyPr/>
        <a:lstStyle/>
        <a:p>
          <a:endParaRPr lang="en-US"/>
        </a:p>
      </dgm:t>
    </dgm:pt>
    <dgm:pt modelId="{8965FDF6-E9E4-47CA-A117-C6BB74C448F9}" type="sibTrans" cxnId="{5E49BD9C-F8C1-4482-B457-4475777ECE1C}">
      <dgm:prSet/>
      <dgm:spPr/>
      <dgm:t>
        <a:bodyPr/>
        <a:lstStyle/>
        <a:p>
          <a:endParaRPr lang="en-US"/>
        </a:p>
      </dgm:t>
    </dgm:pt>
    <dgm:pt modelId="{705754F9-44B8-4686-970B-500DB80588B1}" type="pres">
      <dgm:prSet presAssocID="{E09FC311-8593-4A1F-AAED-DA37376BF8D2}" presName="composite" presStyleCnt="0">
        <dgm:presLayoutVars>
          <dgm:chMax val="1"/>
          <dgm:dir/>
          <dgm:resizeHandles val="exact"/>
        </dgm:presLayoutVars>
      </dgm:prSet>
      <dgm:spPr/>
    </dgm:pt>
    <dgm:pt modelId="{3DF6BCD7-97DE-417A-B6E5-8DF667B684DE}" type="pres">
      <dgm:prSet presAssocID="{E09FC311-8593-4A1F-AAED-DA37376BF8D2}" presName="radial" presStyleCnt="0">
        <dgm:presLayoutVars>
          <dgm:animLvl val="ctr"/>
        </dgm:presLayoutVars>
      </dgm:prSet>
      <dgm:spPr/>
    </dgm:pt>
    <dgm:pt modelId="{2D8698B5-5EBE-40E6-9FC9-B5110C2BD668}" type="pres">
      <dgm:prSet presAssocID="{C1B309A6-5EA3-4415-809E-177A7EDCBA4E}" presName="centerShape" presStyleLbl="vennNode1" presStyleIdx="0" presStyleCnt="5"/>
      <dgm:spPr/>
    </dgm:pt>
    <dgm:pt modelId="{9D427CBF-95B4-4925-A736-A361B1D774F9}" type="pres">
      <dgm:prSet presAssocID="{9DC5997F-E92D-4801-95F9-E888BED45349}" presName="node" presStyleLbl="vennNode1" presStyleIdx="1" presStyleCnt="5">
        <dgm:presLayoutVars>
          <dgm:bulletEnabled val="1"/>
        </dgm:presLayoutVars>
      </dgm:prSet>
      <dgm:spPr/>
    </dgm:pt>
    <dgm:pt modelId="{7C4B283B-3AC9-497D-BE30-C4C0BA6C4C12}" type="pres">
      <dgm:prSet presAssocID="{678BA8CA-3979-4EBC-B0B2-8F9BE08EF9E8}" presName="node" presStyleLbl="vennNode1" presStyleIdx="2" presStyleCnt="5" custRadScaleRad="96708" custRadScaleInc="-20083">
        <dgm:presLayoutVars>
          <dgm:bulletEnabled val="1"/>
        </dgm:presLayoutVars>
      </dgm:prSet>
      <dgm:spPr/>
    </dgm:pt>
    <dgm:pt modelId="{41FC8A01-6C56-4330-AD72-9CA3561C5CC6}" type="pres">
      <dgm:prSet presAssocID="{592C6A9F-A664-4E32-AC1A-BAE41A845BC3}" presName="node" presStyleLbl="vennNode1" presStyleIdx="3" presStyleCnt="5" custRadScaleRad="93323" custRadScaleInc="-51200">
        <dgm:presLayoutVars>
          <dgm:bulletEnabled val="1"/>
        </dgm:presLayoutVars>
      </dgm:prSet>
      <dgm:spPr/>
    </dgm:pt>
    <dgm:pt modelId="{E0164A1A-00FD-401B-9757-F662610E2D9F}" type="pres">
      <dgm:prSet presAssocID="{5B21F0CB-69A8-464F-A734-771485CE7D10}" presName="node" presStyleLbl="vennNode1" presStyleIdx="4" presStyleCnt="5" custRadScaleRad="91470" custRadScaleInc="-51533">
        <dgm:presLayoutVars>
          <dgm:bulletEnabled val="1"/>
        </dgm:presLayoutVars>
      </dgm:prSet>
      <dgm:spPr/>
    </dgm:pt>
  </dgm:ptLst>
  <dgm:cxnLst>
    <dgm:cxn modelId="{971C4103-4A48-4697-AD5C-D664A88F3DB7}" srcId="{C1B309A6-5EA3-4415-809E-177A7EDCBA4E}" destId="{592C6A9F-A664-4E32-AC1A-BAE41A845BC3}" srcOrd="2" destOrd="0" parTransId="{791AEF57-DC23-4C3B-848A-24666743AF3B}" sibTransId="{EA49E167-C6D4-45AD-9147-7C20C49AA831}"/>
    <dgm:cxn modelId="{5716150F-87A4-418F-A374-102C06495789}" srcId="{E09FC311-8593-4A1F-AAED-DA37376BF8D2}" destId="{C1B309A6-5EA3-4415-809E-177A7EDCBA4E}" srcOrd="0" destOrd="0" parTransId="{FE240270-6C2E-45A8-A38F-E2865C729641}" sibTransId="{684EA723-7291-4119-97AA-B2F526B4B097}"/>
    <dgm:cxn modelId="{85C82410-2D09-437A-AF26-48C776FC28A4}" type="presOf" srcId="{E09FC311-8593-4A1F-AAED-DA37376BF8D2}" destId="{705754F9-44B8-4686-970B-500DB80588B1}" srcOrd="0" destOrd="0" presId="urn:microsoft.com/office/officeart/2005/8/layout/radial3"/>
    <dgm:cxn modelId="{98D98517-8D90-47E6-8FE8-BE41007E0AC7}" type="presOf" srcId="{C1B309A6-5EA3-4415-809E-177A7EDCBA4E}" destId="{2D8698B5-5EBE-40E6-9FC9-B5110C2BD668}" srcOrd="0" destOrd="0" presId="urn:microsoft.com/office/officeart/2005/8/layout/radial3"/>
    <dgm:cxn modelId="{CA5E0B4F-C9D3-4D52-B6CE-18F4AEEE042F}" srcId="{E09FC311-8593-4A1F-AAED-DA37376BF8D2}" destId="{B43C38A7-328D-483D-B961-3FE7F2D41EFD}" srcOrd="1" destOrd="0" parTransId="{7262B0BA-36A9-4DF3-828F-11B421A3EB66}" sibTransId="{820E1CB0-0EEE-46FA-85C1-04A57A95260D}"/>
    <dgm:cxn modelId="{9D1CD08D-E4CF-4198-9D50-111A548376E0}" srcId="{C1B309A6-5EA3-4415-809E-177A7EDCBA4E}" destId="{9DC5997F-E92D-4801-95F9-E888BED45349}" srcOrd="0" destOrd="0" parTransId="{219D522B-A4EF-4C8F-977E-506719DC7A12}" sibTransId="{9BE0525E-197E-4A56-B50F-F99CCD3E49F4}"/>
    <dgm:cxn modelId="{CC7BFD95-C490-4D5A-8430-1355FC3D07B4}" srcId="{C1B309A6-5EA3-4415-809E-177A7EDCBA4E}" destId="{5B21F0CB-69A8-464F-A734-771485CE7D10}" srcOrd="3" destOrd="0" parTransId="{E6F91E9A-8B5E-43C5-8585-AC70E709932E}" sibTransId="{89AC5AA3-783A-4112-9088-2CCCBE589166}"/>
    <dgm:cxn modelId="{5E49BD9C-F8C1-4482-B457-4475777ECE1C}" srcId="{E09FC311-8593-4A1F-AAED-DA37376BF8D2}" destId="{B2D67785-31C6-4262-ADCB-BACB5AD848A1}" srcOrd="2" destOrd="0" parTransId="{6CF159C0-6079-41FF-8B7B-B40280B73DCB}" sibTransId="{8965FDF6-E9E4-47CA-A117-C6BB74C448F9}"/>
    <dgm:cxn modelId="{E746939E-F8D1-46B7-A42F-4ED0F51DD299}" type="presOf" srcId="{592C6A9F-A664-4E32-AC1A-BAE41A845BC3}" destId="{41FC8A01-6C56-4330-AD72-9CA3561C5CC6}" srcOrd="0" destOrd="0" presId="urn:microsoft.com/office/officeart/2005/8/layout/radial3"/>
    <dgm:cxn modelId="{7943DAAE-9638-41FE-A2CA-366F571F17BA}" type="presOf" srcId="{678BA8CA-3979-4EBC-B0B2-8F9BE08EF9E8}" destId="{7C4B283B-3AC9-497D-BE30-C4C0BA6C4C12}" srcOrd="0" destOrd="0" presId="urn:microsoft.com/office/officeart/2005/8/layout/radial3"/>
    <dgm:cxn modelId="{184491C4-81D8-4F35-B8CA-08ECD3C89E0D}" type="presOf" srcId="{9DC5997F-E92D-4801-95F9-E888BED45349}" destId="{9D427CBF-95B4-4925-A736-A361B1D774F9}" srcOrd="0" destOrd="0" presId="urn:microsoft.com/office/officeart/2005/8/layout/radial3"/>
    <dgm:cxn modelId="{3CE502EC-7830-4E5B-B912-B2DDFFE3C761}" srcId="{C1B309A6-5EA3-4415-809E-177A7EDCBA4E}" destId="{678BA8CA-3979-4EBC-B0B2-8F9BE08EF9E8}" srcOrd="1" destOrd="0" parTransId="{335240EA-B9BE-41F2-B483-619125FFD327}" sibTransId="{52DE380C-CEB4-4C95-8614-6935D75BB4E2}"/>
    <dgm:cxn modelId="{4EFCF8F1-06BF-43BA-A8E6-93D8904CE29A}" type="presOf" srcId="{5B21F0CB-69A8-464F-A734-771485CE7D10}" destId="{E0164A1A-00FD-401B-9757-F662610E2D9F}" srcOrd="0" destOrd="0" presId="urn:microsoft.com/office/officeart/2005/8/layout/radial3"/>
    <dgm:cxn modelId="{6FF71A2C-2D13-4677-900E-F57815B65A7A}" type="presParOf" srcId="{705754F9-44B8-4686-970B-500DB80588B1}" destId="{3DF6BCD7-97DE-417A-B6E5-8DF667B684DE}" srcOrd="0" destOrd="0" presId="urn:microsoft.com/office/officeart/2005/8/layout/radial3"/>
    <dgm:cxn modelId="{15738E84-3E8F-4BAB-B3F7-F8AEBCEA161D}" type="presParOf" srcId="{3DF6BCD7-97DE-417A-B6E5-8DF667B684DE}" destId="{2D8698B5-5EBE-40E6-9FC9-B5110C2BD668}" srcOrd="0" destOrd="0" presId="urn:microsoft.com/office/officeart/2005/8/layout/radial3"/>
    <dgm:cxn modelId="{09C532EA-6579-47AF-9F79-DAC5BE8E2EB4}" type="presParOf" srcId="{3DF6BCD7-97DE-417A-B6E5-8DF667B684DE}" destId="{9D427CBF-95B4-4925-A736-A361B1D774F9}" srcOrd="1" destOrd="0" presId="urn:microsoft.com/office/officeart/2005/8/layout/radial3"/>
    <dgm:cxn modelId="{3D5ABE0E-4ED7-403E-9453-40CDFBDA9D89}" type="presParOf" srcId="{3DF6BCD7-97DE-417A-B6E5-8DF667B684DE}" destId="{7C4B283B-3AC9-497D-BE30-C4C0BA6C4C12}" srcOrd="2" destOrd="0" presId="urn:microsoft.com/office/officeart/2005/8/layout/radial3"/>
    <dgm:cxn modelId="{DA38CF12-F2AD-4F53-82D7-4E1FC856A792}" type="presParOf" srcId="{3DF6BCD7-97DE-417A-B6E5-8DF667B684DE}" destId="{41FC8A01-6C56-4330-AD72-9CA3561C5CC6}" srcOrd="3" destOrd="0" presId="urn:microsoft.com/office/officeart/2005/8/layout/radial3"/>
    <dgm:cxn modelId="{E00B3CB4-A66E-4ED8-BEB7-E493F1FB0EA0}" type="presParOf" srcId="{3DF6BCD7-97DE-417A-B6E5-8DF667B684DE}" destId="{E0164A1A-00FD-401B-9757-F662610E2D9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9FC311-8593-4A1F-AAED-DA37376BF8D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1B309A6-5EA3-4415-809E-177A7EDCBA4E}">
      <dgm:prSet phldrT="[Text]"/>
      <dgm:spPr/>
      <dgm:t>
        <a:bodyPr/>
        <a:lstStyle/>
        <a:p>
          <a:r>
            <a:rPr lang="en-US" dirty="0"/>
            <a:t>Used for designing a completely new product or business process to meet customer needs and specifications or to achieve Six Sigma quality levels</a:t>
          </a:r>
        </a:p>
      </dgm:t>
    </dgm:pt>
    <dgm:pt modelId="{FE240270-6C2E-45A8-A38F-E2865C729641}" type="parTrans" cxnId="{5716150F-87A4-418F-A374-102C06495789}">
      <dgm:prSet/>
      <dgm:spPr/>
      <dgm:t>
        <a:bodyPr/>
        <a:lstStyle/>
        <a:p>
          <a:endParaRPr lang="en-US"/>
        </a:p>
      </dgm:t>
    </dgm:pt>
    <dgm:pt modelId="{684EA723-7291-4119-97AA-B2F526B4B097}" type="sibTrans" cxnId="{5716150F-87A4-418F-A374-102C06495789}">
      <dgm:prSet/>
      <dgm:spPr/>
      <dgm:t>
        <a:bodyPr/>
        <a:lstStyle/>
        <a:p>
          <a:endParaRPr lang="en-US"/>
        </a:p>
      </dgm:t>
    </dgm:pt>
    <dgm:pt modelId="{9DC5997F-E92D-4801-95F9-E888BED45349}">
      <dgm:prSet phldrT="[Text]"/>
      <dgm:spPr/>
      <dgm:t>
        <a:bodyPr/>
        <a:lstStyle/>
        <a:p>
          <a:r>
            <a:rPr lang="en-US" dirty="0"/>
            <a:t>Identify</a:t>
          </a:r>
        </a:p>
      </dgm:t>
    </dgm:pt>
    <dgm:pt modelId="{219D522B-A4EF-4C8F-977E-506719DC7A12}" type="parTrans" cxnId="{9D1CD08D-E4CF-4198-9D50-111A548376E0}">
      <dgm:prSet/>
      <dgm:spPr/>
      <dgm:t>
        <a:bodyPr/>
        <a:lstStyle/>
        <a:p>
          <a:endParaRPr lang="en-US"/>
        </a:p>
      </dgm:t>
    </dgm:pt>
    <dgm:pt modelId="{9BE0525E-197E-4A56-B50F-F99CCD3E49F4}" type="sibTrans" cxnId="{9D1CD08D-E4CF-4198-9D50-111A548376E0}">
      <dgm:prSet/>
      <dgm:spPr/>
      <dgm:t>
        <a:bodyPr/>
        <a:lstStyle/>
        <a:p>
          <a:endParaRPr lang="en-US"/>
        </a:p>
      </dgm:t>
    </dgm:pt>
    <dgm:pt modelId="{678BA8CA-3979-4EBC-B0B2-8F9BE08EF9E8}">
      <dgm:prSet phldrT="[Text]"/>
      <dgm:spPr/>
      <dgm:t>
        <a:bodyPr/>
        <a:lstStyle/>
        <a:p>
          <a:r>
            <a:rPr lang="en-US" dirty="0"/>
            <a:t>Design</a:t>
          </a:r>
        </a:p>
      </dgm:t>
    </dgm:pt>
    <dgm:pt modelId="{335240EA-B9BE-41F2-B483-619125FFD327}" type="parTrans" cxnId="{3CE502EC-7830-4E5B-B912-B2DDFFE3C761}">
      <dgm:prSet/>
      <dgm:spPr/>
      <dgm:t>
        <a:bodyPr/>
        <a:lstStyle/>
        <a:p>
          <a:endParaRPr lang="en-US"/>
        </a:p>
      </dgm:t>
    </dgm:pt>
    <dgm:pt modelId="{52DE380C-CEB4-4C95-8614-6935D75BB4E2}" type="sibTrans" cxnId="{3CE502EC-7830-4E5B-B912-B2DDFFE3C761}">
      <dgm:prSet/>
      <dgm:spPr/>
      <dgm:t>
        <a:bodyPr/>
        <a:lstStyle/>
        <a:p>
          <a:endParaRPr lang="en-US"/>
        </a:p>
      </dgm:t>
    </dgm:pt>
    <dgm:pt modelId="{592C6A9F-A664-4E32-AC1A-BAE41A845BC3}">
      <dgm:prSet phldrT="[Text]"/>
      <dgm:spPr/>
      <dgm:t>
        <a:bodyPr/>
        <a:lstStyle/>
        <a:p>
          <a:r>
            <a:rPr lang="en-US" dirty="0"/>
            <a:t>Optimize</a:t>
          </a:r>
        </a:p>
      </dgm:t>
    </dgm:pt>
    <dgm:pt modelId="{791AEF57-DC23-4C3B-848A-24666743AF3B}" type="parTrans" cxnId="{971C4103-4A48-4697-AD5C-D664A88F3DB7}">
      <dgm:prSet/>
      <dgm:spPr/>
      <dgm:t>
        <a:bodyPr/>
        <a:lstStyle/>
        <a:p>
          <a:endParaRPr lang="en-US"/>
        </a:p>
      </dgm:t>
    </dgm:pt>
    <dgm:pt modelId="{EA49E167-C6D4-45AD-9147-7C20C49AA831}" type="sibTrans" cxnId="{971C4103-4A48-4697-AD5C-D664A88F3DB7}">
      <dgm:prSet/>
      <dgm:spPr/>
      <dgm:t>
        <a:bodyPr/>
        <a:lstStyle/>
        <a:p>
          <a:endParaRPr lang="en-US"/>
        </a:p>
      </dgm:t>
    </dgm:pt>
    <dgm:pt modelId="{5B21F0CB-69A8-464F-A734-771485CE7D10}">
      <dgm:prSet phldrT="[Text]"/>
      <dgm:spPr/>
      <dgm:t>
        <a:bodyPr/>
        <a:lstStyle/>
        <a:p>
          <a:r>
            <a:rPr lang="en-US" dirty="0"/>
            <a:t>Verify</a:t>
          </a:r>
        </a:p>
      </dgm:t>
    </dgm:pt>
    <dgm:pt modelId="{E6F91E9A-8B5E-43C5-8585-AC70E709932E}" type="parTrans" cxnId="{CC7BFD95-C490-4D5A-8430-1355FC3D07B4}">
      <dgm:prSet/>
      <dgm:spPr/>
      <dgm:t>
        <a:bodyPr/>
        <a:lstStyle/>
        <a:p>
          <a:endParaRPr lang="en-US"/>
        </a:p>
      </dgm:t>
    </dgm:pt>
    <dgm:pt modelId="{89AC5AA3-783A-4112-9088-2CCCBE589166}" type="sibTrans" cxnId="{CC7BFD95-C490-4D5A-8430-1355FC3D07B4}">
      <dgm:prSet/>
      <dgm:spPr/>
      <dgm:t>
        <a:bodyPr/>
        <a:lstStyle/>
        <a:p>
          <a:endParaRPr lang="en-US"/>
        </a:p>
      </dgm:t>
    </dgm:pt>
    <dgm:pt modelId="{705754F9-44B8-4686-970B-500DB80588B1}" type="pres">
      <dgm:prSet presAssocID="{E09FC311-8593-4A1F-AAED-DA37376BF8D2}" presName="composite" presStyleCnt="0">
        <dgm:presLayoutVars>
          <dgm:chMax val="1"/>
          <dgm:dir/>
          <dgm:resizeHandles val="exact"/>
        </dgm:presLayoutVars>
      </dgm:prSet>
      <dgm:spPr/>
    </dgm:pt>
    <dgm:pt modelId="{3DF6BCD7-97DE-417A-B6E5-8DF667B684DE}" type="pres">
      <dgm:prSet presAssocID="{E09FC311-8593-4A1F-AAED-DA37376BF8D2}" presName="radial" presStyleCnt="0">
        <dgm:presLayoutVars>
          <dgm:animLvl val="ctr"/>
        </dgm:presLayoutVars>
      </dgm:prSet>
      <dgm:spPr/>
    </dgm:pt>
    <dgm:pt modelId="{2D8698B5-5EBE-40E6-9FC9-B5110C2BD668}" type="pres">
      <dgm:prSet presAssocID="{C1B309A6-5EA3-4415-809E-177A7EDCBA4E}" presName="centerShape" presStyleLbl="vennNode1" presStyleIdx="0" presStyleCnt="5"/>
      <dgm:spPr/>
    </dgm:pt>
    <dgm:pt modelId="{9D427CBF-95B4-4925-A736-A361B1D774F9}" type="pres">
      <dgm:prSet presAssocID="{9DC5997F-E92D-4801-95F9-E888BED45349}" presName="node" presStyleLbl="vennNode1" presStyleIdx="1" presStyleCnt="5">
        <dgm:presLayoutVars>
          <dgm:bulletEnabled val="1"/>
        </dgm:presLayoutVars>
      </dgm:prSet>
      <dgm:spPr/>
    </dgm:pt>
    <dgm:pt modelId="{7C4B283B-3AC9-497D-BE30-C4C0BA6C4C12}" type="pres">
      <dgm:prSet presAssocID="{678BA8CA-3979-4EBC-B0B2-8F9BE08EF9E8}" presName="node" presStyleLbl="vennNode1" presStyleIdx="2" presStyleCnt="5">
        <dgm:presLayoutVars>
          <dgm:bulletEnabled val="1"/>
        </dgm:presLayoutVars>
      </dgm:prSet>
      <dgm:spPr/>
    </dgm:pt>
    <dgm:pt modelId="{41FC8A01-6C56-4330-AD72-9CA3561C5CC6}" type="pres">
      <dgm:prSet presAssocID="{592C6A9F-A664-4E32-AC1A-BAE41A845BC3}" presName="node" presStyleLbl="vennNode1" presStyleIdx="3" presStyleCnt="5">
        <dgm:presLayoutVars>
          <dgm:bulletEnabled val="1"/>
        </dgm:presLayoutVars>
      </dgm:prSet>
      <dgm:spPr/>
    </dgm:pt>
    <dgm:pt modelId="{E0164A1A-00FD-401B-9757-F662610E2D9F}" type="pres">
      <dgm:prSet presAssocID="{5B21F0CB-69A8-464F-A734-771485CE7D10}" presName="node" presStyleLbl="vennNode1" presStyleIdx="4" presStyleCnt="5">
        <dgm:presLayoutVars>
          <dgm:bulletEnabled val="1"/>
        </dgm:presLayoutVars>
      </dgm:prSet>
      <dgm:spPr/>
    </dgm:pt>
  </dgm:ptLst>
  <dgm:cxnLst>
    <dgm:cxn modelId="{971C4103-4A48-4697-AD5C-D664A88F3DB7}" srcId="{C1B309A6-5EA3-4415-809E-177A7EDCBA4E}" destId="{592C6A9F-A664-4E32-AC1A-BAE41A845BC3}" srcOrd="2" destOrd="0" parTransId="{791AEF57-DC23-4C3B-848A-24666743AF3B}" sibTransId="{EA49E167-C6D4-45AD-9147-7C20C49AA831}"/>
    <dgm:cxn modelId="{5716150F-87A4-418F-A374-102C06495789}" srcId="{E09FC311-8593-4A1F-AAED-DA37376BF8D2}" destId="{C1B309A6-5EA3-4415-809E-177A7EDCBA4E}" srcOrd="0" destOrd="0" parTransId="{FE240270-6C2E-45A8-A38F-E2865C729641}" sibTransId="{684EA723-7291-4119-97AA-B2F526B4B097}"/>
    <dgm:cxn modelId="{85C82410-2D09-437A-AF26-48C776FC28A4}" type="presOf" srcId="{E09FC311-8593-4A1F-AAED-DA37376BF8D2}" destId="{705754F9-44B8-4686-970B-500DB80588B1}" srcOrd="0" destOrd="0" presId="urn:microsoft.com/office/officeart/2005/8/layout/radial3"/>
    <dgm:cxn modelId="{98D98517-8D90-47E6-8FE8-BE41007E0AC7}" type="presOf" srcId="{C1B309A6-5EA3-4415-809E-177A7EDCBA4E}" destId="{2D8698B5-5EBE-40E6-9FC9-B5110C2BD668}" srcOrd="0" destOrd="0" presId="urn:microsoft.com/office/officeart/2005/8/layout/radial3"/>
    <dgm:cxn modelId="{9D1CD08D-E4CF-4198-9D50-111A548376E0}" srcId="{C1B309A6-5EA3-4415-809E-177A7EDCBA4E}" destId="{9DC5997F-E92D-4801-95F9-E888BED45349}" srcOrd="0" destOrd="0" parTransId="{219D522B-A4EF-4C8F-977E-506719DC7A12}" sibTransId="{9BE0525E-197E-4A56-B50F-F99CCD3E49F4}"/>
    <dgm:cxn modelId="{CC7BFD95-C490-4D5A-8430-1355FC3D07B4}" srcId="{C1B309A6-5EA3-4415-809E-177A7EDCBA4E}" destId="{5B21F0CB-69A8-464F-A734-771485CE7D10}" srcOrd="3" destOrd="0" parTransId="{E6F91E9A-8B5E-43C5-8585-AC70E709932E}" sibTransId="{89AC5AA3-783A-4112-9088-2CCCBE589166}"/>
    <dgm:cxn modelId="{E746939E-F8D1-46B7-A42F-4ED0F51DD299}" type="presOf" srcId="{592C6A9F-A664-4E32-AC1A-BAE41A845BC3}" destId="{41FC8A01-6C56-4330-AD72-9CA3561C5CC6}" srcOrd="0" destOrd="0" presId="urn:microsoft.com/office/officeart/2005/8/layout/radial3"/>
    <dgm:cxn modelId="{7943DAAE-9638-41FE-A2CA-366F571F17BA}" type="presOf" srcId="{678BA8CA-3979-4EBC-B0B2-8F9BE08EF9E8}" destId="{7C4B283B-3AC9-497D-BE30-C4C0BA6C4C12}" srcOrd="0" destOrd="0" presId="urn:microsoft.com/office/officeart/2005/8/layout/radial3"/>
    <dgm:cxn modelId="{184491C4-81D8-4F35-B8CA-08ECD3C89E0D}" type="presOf" srcId="{9DC5997F-E92D-4801-95F9-E888BED45349}" destId="{9D427CBF-95B4-4925-A736-A361B1D774F9}" srcOrd="0" destOrd="0" presId="urn:microsoft.com/office/officeart/2005/8/layout/radial3"/>
    <dgm:cxn modelId="{3CE502EC-7830-4E5B-B912-B2DDFFE3C761}" srcId="{C1B309A6-5EA3-4415-809E-177A7EDCBA4E}" destId="{678BA8CA-3979-4EBC-B0B2-8F9BE08EF9E8}" srcOrd="1" destOrd="0" parTransId="{335240EA-B9BE-41F2-B483-619125FFD327}" sibTransId="{52DE380C-CEB4-4C95-8614-6935D75BB4E2}"/>
    <dgm:cxn modelId="{4EFCF8F1-06BF-43BA-A8E6-93D8904CE29A}" type="presOf" srcId="{5B21F0CB-69A8-464F-A734-771485CE7D10}" destId="{E0164A1A-00FD-401B-9757-F662610E2D9F}" srcOrd="0" destOrd="0" presId="urn:microsoft.com/office/officeart/2005/8/layout/radial3"/>
    <dgm:cxn modelId="{6FF71A2C-2D13-4677-900E-F57815B65A7A}" type="presParOf" srcId="{705754F9-44B8-4686-970B-500DB80588B1}" destId="{3DF6BCD7-97DE-417A-B6E5-8DF667B684DE}" srcOrd="0" destOrd="0" presId="urn:microsoft.com/office/officeart/2005/8/layout/radial3"/>
    <dgm:cxn modelId="{15738E84-3E8F-4BAB-B3F7-F8AEBCEA161D}" type="presParOf" srcId="{3DF6BCD7-97DE-417A-B6E5-8DF667B684DE}" destId="{2D8698B5-5EBE-40E6-9FC9-B5110C2BD668}" srcOrd="0" destOrd="0" presId="urn:microsoft.com/office/officeart/2005/8/layout/radial3"/>
    <dgm:cxn modelId="{09C532EA-6579-47AF-9F79-DAC5BE8E2EB4}" type="presParOf" srcId="{3DF6BCD7-97DE-417A-B6E5-8DF667B684DE}" destId="{9D427CBF-95B4-4925-A736-A361B1D774F9}" srcOrd="1" destOrd="0" presId="urn:microsoft.com/office/officeart/2005/8/layout/radial3"/>
    <dgm:cxn modelId="{3D5ABE0E-4ED7-403E-9453-40CDFBDA9D89}" type="presParOf" srcId="{3DF6BCD7-97DE-417A-B6E5-8DF667B684DE}" destId="{7C4B283B-3AC9-497D-BE30-C4C0BA6C4C12}" srcOrd="2" destOrd="0" presId="urn:microsoft.com/office/officeart/2005/8/layout/radial3"/>
    <dgm:cxn modelId="{DA38CF12-F2AD-4F53-82D7-4E1FC856A792}" type="presParOf" srcId="{3DF6BCD7-97DE-417A-B6E5-8DF667B684DE}" destId="{41FC8A01-6C56-4330-AD72-9CA3561C5CC6}" srcOrd="3" destOrd="0" presId="urn:microsoft.com/office/officeart/2005/8/layout/radial3"/>
    <dgm:cxn modelId="{E00B3CB4-A66E-4ED8-BEB7-E493F1FB0EA0}" type="presParOf" srcId="{3DF6BCD7-97DE-417A-B6E5-8DF667B684DE}" destId="{E0164A1A-00FD-401B-9757-F662610E2D9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C2F5D-D27C-40EA-BD3F-342B562B703D}" type="doc">
      <dgm:prSet loTypeId="urn:microsoft.com/office/officeart/2005/8/layout/hierarchy3" loCatId="Inbox" qsTypeId="urn:microsoft.com/office/officeart/2005/8/quickstyle/simple1" qsCatId="simple" csTypeId="urn:microsoft.com/office/officeart/2005/8/colors/ColorSchemeForSuggestions" csCatId="other" phldr="1"/>
      <dgm:spPr/>
      <dgm:t>
        <a:bodyPr/>
        <a:lstStyle/>
        <a:p>
          <a:endParaRPr lang="en-US"/>
        </a:p>
      </dgm:t>
    </dgm:pt>
    <dgm:pt modelId="{0D7FF9DC-9C33-4FE9-A088-AAB32B3D0BBE}">
      <dgm:prSet/>
      <dgm:spPr/>
      <dgm:t>
        <a:bodyPr/>
        <a:lstStyle/>
        <a:p>
          <a:r>
            <a:rPr lang="en-US" dirty="0"/>
            <a:t>Common cause </a:t>
          </a:r>
        </a:p>
      </dgm:t>
    </dgm:pt>
    <dgm:pt modelId="{801F89DD-B1B3-4F08-AA2C-B11375E26F0B}" type="parTrans" cxnId="{84C1E5A5-0FC1-475F-BF77-2B864805F193}">
      <dgm:prSet/>
      <dgm:spPr/>
      <dgm:t>
        <a:bodyPr/>
        <a:lstStyle/>
        <a:p>
          <a:endParaRPr lang="en-US"/>
        </a:p>
      </dgm:t>
    </dgm:pt>
    <dgm:pt modelId="{B1551928-1617-4AEE-930D-ECA496FB79A5}" type="sibTrans" cxnId="{84C1E5A5-0FC1-475F-BF77-2B864805F193}">
      <dgm:prSet/>
      <dgm:spPr/>
      <dgm:t>
        <a:bodyPr/>
        <a:lstStyle/>
        <a:p>
          <a:endParaRPr lang="en-US"/>
        </a:p>
      </dgm:t>
    </dgm:pt>
    <dgm:pt modelId="{2E5DB999-DB4D-42D6-8789-E03880CE54BD}">
      <dgm:prSet/>
      <dgm:spPr/>
      <dgm:t>
        <a:bodyPr/>
        <a:lstStyle/>
        <a:p>
          <a:r>
            <a:rPr lang="en-US"/>
            <a:t>Variation that is random, unidentifiable and unavoidable</a:t>
          </a:r>
        </a:p>
      </dgm:t>
    </dgm:pt>
    <dgm:pt modelId="{FBD8A959-A6B6-4B5C-8E42-C88D67D7FF55}" type="parTrans" cxnId="{59E60003-6D4A-4454-A354-2F815E2AD6A8}">
      <dgm:prSet/>
      <dgm:spPr/>
      <dgm:t>
        <a:bodyPr/>
        <a:lstStyle/>
        <a:p>
          <a:endParaRPr lang="en-US"/>
        </a:p>
      </dgm:t>
    </dgm:pt>
    <dgm:pt modelId="{269F039D-B805-483B-9DA0-0553D34A923F}" type="sibTrans" cxnId="{59E60003-6D4A-4454-A354-2F815E2AD6A8}">
      <dgm:prSet/>
      <dgm:spPr/>
      <dgm:t>
        <a:bodyPr/>
        <a:lstStyle/>
        <a:p>
          <a:endParaRPr lang="en-US"/>
        </a:p>
      </dgm:t>
    </dgm:pt>
    <dgm:pt modelId="{8E0B39DE-DA5E-4169-A734-1C49160A86ED}">
      <dgm:prSet/>
      <dgm:spPr/>
      <dgm:t>
        <a:bodyPr/>
        <a:lstStyle/>
        <a:p>
          <a:r>
            <a:rPr lang="en-US" dirty="0"/>
            <a:t>Special cause</a:t>
          </a:r>
        </a:p>
      </dgm:t>
    </dgm:pt>
    <dgm:pt modelId="{D42D83FF-6C10-4041-AFCD-79864BE49C84}" type="parTrans" cxnId="{48B383E9-CC9F-40AF-8CA4-53B128ACA907}">
      <dgm:prSet/>
      <dgm:spPr/>
      <dgm:t>
        <a:bodyPr/>
        <a:lstStyle/>
        <a:p>
          <a:endParaRPr lang="en-US"/>
        </a:p>
      </dgm:t>
    </dgm:pt>
    <dgm:pt modelId="{EB38F8B1-9B73-4AFA-973C-E27CEB8AC455}" type="sibTrans" cxnId="{48B383E9-CC9F-40AF-8CA4-53B128ACA907}">
      <dgm:prSet/>
      <dgm:spPr/>
      <dgm:t>
        <a:bodyPr/>
        <a:lstStyle/>
        <a:p>
          <a:endParaRPr lang="en-US"/>
        </a:p>
      </dgm:t>
    </dgm:pt>
    <dgm:pt modelId="{9A7AA9D2-BF49-4850-BE6C-CCFC2AE6378A}">
      <dgm:prSet/>
      <dgm:spPr/>
      <dgm:t>
        <a:bodyPr/>
        <a:lstStyle/>
        <a:p>
          <a:r>
            <a:rPr lang="en-US"/>
            <a:t>Variation that can be identified and eliminated</a:t>
          </a:r>
        </a:p>
      </dgm:t>
    </dgm:pt>
    <dgm:pt modelId="{101A80CD-649B-446D-A150-EAAA89AD98C3}" type="parTrans" cxnId="{3DA80737-D0E8-488D-BD44-B44BA23A20A4}">
      <dgm:prSet/>
      <dgm:spPr/>
      <dgm:t>
        <a:bodyPr/>
        <a:lstStyle/>
        <a:p>
          <a:endParaRPr lang="en-US"/>
        </a:p>
      </dgm:t>
    </dgm:pt>
    <dgm:pt modelId="{85410FE3-3FBC-44E5-A3E9-9524171ECCDB}" type="sibTrans" cxnId="{3DA80737-D0E8-488D-BD44-B44BA23A20A4}">
      <dgm:prSet/>
      <dgm:spPr/>
      <dgm:t>
        <a:bodyPr/>
        <a:lstStyle/>
        <a:p>
          <a:endParaRPr lang="en-US"/>
        </a:p>
      </dgm:t>
    </dgm:pt>
    <dgm:pt modelId="{7D786B66-F9AE-4C67-894A-513866E550F3}" type="pres">
      <dgm:prSet presAssocID="{129C2F5D-D27C-40EA-BD3F-342B562B703D}" presName="diagram" presStyleCnt="0">
        <dgm:presLayoutVars>
          <dgm:chPref val="1"/>
          <dgm:dir/>
          <dgm:animOne val="branch"/>
          <dgm:animLvl val="lvl"/>
          <dgm:resizeHandles/>
        </dgm:presLayoutVars>
      </dgm:prSet>
      <dgm:spPr/>
    </dgm:pt>
    <dgm:pt modelId="{4B41AB79-D12C-4FC2-B4B5-A2C48D5CA5F9}" type="pres">
      <dgm:prSet presAssocID="{0D7FF9DC-9C33-4FE9-A088-AAB32B3D0BBE}" presName="root" presStyleCnt="0"/>
      <dgm:spPr/>
    </dgm:pt>
    <dgm:pt modelId="{12A5BE40-A1E7-457F-A466-0F859FC9386F}" type="pres">
      <dgm:prSet presAssocID="{0D7FF9DC-9C33-4FE9-A088-AAB32B3D0BBE}" presName="rootComposite" presStyleCnt="0"/>
      <dgm:spPr/>
    </dgm:pt>
    <dgm:pt modelId="{4372CF64-E507-41E1-8905-329733640E16}" type="pres">
      <dgm:prSet presAssocID="{0D7FF9DC-9C33-4FE9-A088-AAB32B3D0BBE}" presName="rootText" presStyleLbl="node1" presStyleIdx="0" presStyleCnt="2"/>
      <dgm:spPr/>
    </dgm:pt>
    <dgm:pt modelId="{C113BCD2-FC7A-43B7-8417-EAADB7910E6B}" type="pres">
      <dgm:prSet presAssocID="{0D7FF9DC-9C33-4FE9-A088-AAB32B3D0BBE}" presName="rootConnector" presStyleLbl="node1" presStyleIdx="0" presStyleCnt="2"/>
      <dgm:spPr/>
    </dgm:pt>
    <dgm:pt modelId="{F5F910A9-BD62-4FEC-A395-73A70FD9D5DF}" type="pres">
      <dgm:prSet presAssocID="{0D7FF9DC-9C33-4FE9-A088-AAB32B3D0BBE}" presName="childShape" presStyleCnt="0"/>
      <dgm:spPr/>
    </dgm:pt>
    <dgm:pt modelId="{F9F5AD91-7B21-40B7-A149-00CCE9B092F2}" type="pres">
      <dgm:prSet presAssocID="{FBD8A959-A6B6-4B5C-8E42-C88D67D7FF55}" presName="Name13" presStyleLbl="parChTrans1D2" presStyleIdx="0" presStyleCnt="2"/>
      <dgm:spPr/>
    </dgm:pt>
    <dgm:pt modelId="{E3E0BCA4-E03E-42FC-8932-E032C9569B5D}" type="pres">
      <dgm:prSet presAssocID="{2E5DB999-DB4D-42D6-8789-E03880CE54BD}" presName="childText" presStyleLbl="bgAcc1" presStyleIdx="0" presStyleCnt="2">
        <dgm:presLayoutVars>
          <dgm:bulletEnabled val="1"/>
        </dgm:presLayoutVars>
      </dgm:prSet>
      <dgm:spPr/>
    </dgm:pt>
    <dgm:pt modelId="{1AB5565A-3D28-4889-BC37-F5D7B7FAAE82}" type="pres">
      <dgm:prSet presAssocID="{8E0B39DE-DA5E-4169-A734-1C49160A86ED}" presName="root" presStyleCnt="0"/>
      <dgm:spPr/>
    </dgm:pt>
    <dgm:pt modelId="{B0DFD83A-2BB5-426E-A5E5-0526473CCC75}" type="pres">
      <dgm:prSet presAssocID="{8E0B39DE-DA5E-4169-A734-1C49160A86ED}" presName="rootComposite" presStyleCnt="0"/>
      <dgm:spPr/>
    </dgm:pt>
    <dgm:pt modelId="{38A69045-1991-471A-8CEB-CCC0C4A2C004}" type="pres">
      <dgm:prSet presAssocID="{8E0B39DE-DA5E-4169-A734-1C49160A86ED}" presName="rootText" presStyleLbl="node1" presStyleIdx="1" presStyleCnt="2"/>
      <dgm:spPr/>
    </dgm:pt>
    <dgm:pt modelId="{1AC6A0CB-82AA-43AA-9C10-044B2C8D7698}" type="pres">
      <dgm:prSet presAssocID="{8E0B39DE-DA5E-4169-A734-1C49160A86ED}" presName="rootConnector" presStyleLbl="node1" presStyleIdx="1" presStyleCnt="2"/>
      <dgm:spPr/>
    </dgm:pt>
    <dgm:pt modelId="{B9A6B4FF-7C3E-451E-9C7C-2EEA095CDBCC}" type="pres">
      <dgm:prSet presAssocID="{8E0B39DE-DA5E-4169-A734-1C49160A86ED}" presName="childShape" presStyleCnt="0"/>
      <dgm:spPr/>
    </dgm:pt>
    <dgm:pt modelId="{8A5988EC-9814-4461-9057-AF18AAB077A8}" type="pres">
      <dgm:prSet presAssocID="{101A80CD-649B-446D-A150-EAAA89AD98C3}" presName="Name13" presStyleLbl="parChTrans1D2" presStyleIdx="1" presStyleCnt="2"/>
      <dgm:spPr/>
    </dgm:pt>
    <dgm:pt modelId="{586CC3A0-5467-45B0-ABA4-89F4E305F904}" type="pres">
      <dgm:prSet presAssocID="{9A7AA9D2-BF49-4850-BE6C-CCFC2AE6378A}" presName="childText" presStyleLbl="bgAcc1" presStyleIdx="1" presStyleCnt="2">
        <dgm:presLayoutVars>
          <dgm:bulletEnabled val="1"/>
        </dgm:presLayoutVars>
      </dgm:prSet>
      <dgm:spPr/>
    </dgm:pt>
  </dgm:ptLst>
  <dgm:cxnLst>
    <dgm:cxn modelId="{59E60003-6D4A-4454-A354-2F815E2AD6A8}" srcId="{0D7FF9DC-9C33-4FE9-A088-AAB32B3D0BBE}" destId="{2E5DB999-DB4D-42D6-8789-E03880CE54BD}" srcOrd="0" destOrd="0" parTransId="{FBD8A959-A6B6-4B5C-8E42-C88D67D7FF55}" sibTransId="{269F039D-B805-483B-9DA0-0553D34A923F}"/>
    <dgm:cxn modelId="{1640D323-EC47-4421-9ED9-B0E8F520A6CC}" type="presOf" srcId="{2E5DB999-DB4D-42D6-8789-E03880CE54BD}" destId="{E3E0BCA4-E03E-42FC-8932-E032C9569B5D}" srcOrd="0" destOrd="0" presId="urn:microsoft.com/office/officeart/2005/8/layout/hierarchy3"/>
    <dgm:cxn modelId="{3DA80737-D0E8-488D-BD44-B44BA23A20A4}" srcId="{8E0B39DE-DA5E-4169-A734-1C49160A86ED}" destId="{9A7AA9D2-BF49-4850-BE6C-CCFC2AE6378A}" srcOrd="0" destOrd="0" parTransId="{101A80CD-649B-446D-A150-EAAA89AD98C3}" sibTransId="{85410FE3-3FBC-44E5-A3E9-9524171ECCDB}"/>
    <dgm:cxn modelId="{6FF04863-3EF6-442F-84BA-C86A4DF86C5A}" type="presOf" srcId="{8E0B39DE-DA5E-4169-A734-1C49160A86ED}" destId="{1AC6A0CB-82AA-43AA-9C10-044B2C8D7698}" srcOrd="1" destOrd="0" presId="urn:microsoft.com/office/officeart/2005/8/layout/hierarchy3"/>
    <dgm:cxn modelId="{5F15806C-5575-46BE-897B-C755BEE37BF4}" type="presOf" srcId="{129C2F5D-D27C-40EA-BD3F-342B562B703D}" destId="{7D786B66-F9AE-4C67-894A-513866E550F3}" srcOrd="0" destOrd="0" presId="urn:microsoft.com/office/officeart/2005/8/layout/hierarchy3"/>
    <dgm:cxn modelId="{76316E5A-102B-4AF9-8020-C025E91C0B95}" type="presOf" srcId="{8E0B39DE-DA5E-4169-A734-1C49160A86ED}" destId="{38A69045-1991-471A-8CEB-CCC0C4A2C004}" srcOrd="0" destOrd="0" presId="urn:microsoft.com/office/officeart/2005/8/layout/hierarchy3"/>
    <dgm:cxn modelId="{BCFA6486-940D-495F-B3B3-D0A78FF051B8}" type="presOf" srcId="{FBD8A959-A6B6-4B5C-8E42-C88D67D7FF55}" destId="{F9F5AD91-7B21-40B7-A149-00CCE9B092F2}" srcOrd="0" destOrd="0" presId="urn:microsoft.com/office/officeart/2005/8/layout/hierarchy3"/>
    <dgm:cxn modelId="{07DC8E92-3A2E-445C-9189-C6DC2029817B}" type="presOf" srcId="{0D7FF9DC-9C33-4FE9-A088-AAB32B3D0BBE}" destId="{4372CF64-E507-41E1-8905-329733640E16}" srcOrd="0" destOrd="0" presId="urn:microsoft.com/office/officeart/2005/8/layout/hierarchy3"/>
    <dgm:cxn modelId="{84C1E5A5-0FC1-475F-BF77-2B864805F193}" srcId="{129C2F5D-D27C-40EA-BD3F-342B562B703D}" destId="{0D7FF9DC-9C33-4FE9-A088-AAB32B3D0BBE}" srcOrd="0" destOrd="0" parTransId="{801F89DD-B1B3-4F08-AA2C-B11375E26F0B}" sibTransId="{B1551928-1617-4AEE-930D-ECA496FB79A5}"/>
    <dgm:cxn modelId="{479F37D4-EF28-4351-92D5-4F6BD7CCB634}" type="presOf" srcId="{0D7FF9DC-9C33-4FE9-A088-AAB32B3D0BBE}" destId="{C113BCD2-FC7A-43B7-8417-EAADB7910E6B}" srcOrd="1" destOrd="0" presId="urn:microsoft.com/office/officeart/2005/8/layout/hierarchy3"/>
    <dgm:cxn modelId="{9A929CDB-86AB-40A3-9CC7-67467346CC49}" type="presOf" srcId="{9A7AA9D2-BF49-4850-BE6C-CCFC2AE6378A}" destId="{586CC3A0-5467-45B0-ABA4-89F4E305F904}" srcOrd="0" destOrd="0" presId="urn:microsoft.com/office/officeart/2005/8/layout/hierarchy3"/>
    <dgm:cxn modelId="{48B383E9-CC9F-40AF-8CA4-53B128ACA907}" srcId="{129C2F5D-D27C-40EA-BD3F-342B562B703D}" destId="{8E0B39DE-DA5E-4169-A734-1C49160A86ED}" srcOrd="1" destOrd="0" parTransId="{D42D83FF-6C10-4041-AFCD-79864BE49C84}" sibTransId="{EB38F8B1-9B73-4AFA-973C-E27CEB8AC455}"/>
    <dgm:cxn modelId="{9B1EE5FE-7671-4D2B-A14F-404BE24EEE92}" type="presOf" srcId="{101A80CD-649B-446D-A150-EAAA89AD98C3}" destId="{8A5988EC-9814-4461-9057-AF18AAB077A8}" srcOrd="0" destOrd="0" presId="urn:microsoft.com/office/officeart/2005/8/layout/hierarchy3"/>
    <dgm:cxn modelId="{CCCE51A2-852C-4150-A0E5-057FEC6D3DDA}" type="presParOf" srcId="{7D786B66-F9AE-4C67-894A-513866E550F3}" destId="{4B41AB79-D12C-4FC2-B4B5-A2C48D5CA5F9}" srcOrd="0" destOrd="0" presId="urn:microsoft.com/office/officeart/2005/8/layout/hierarchy3"/>
    <dgm:cxn modelId="{4C6689B4-E7C9-4489-A434-94A0E1A350D5}" type="presParOf" srcId="{4B41AB79-D12C-4FC2-B4B5-A2C48D5CA5F9}" destId="{12A5BE40-A1E7-457F-A466-0F859FC9386F}" srcOrd="0" destOrd="0" presId="urn:microsoft.com/office/officeart/2005/8/layout/hierarchy3"/>
    <dgm:cxn modelId="{70CDBC89-9E5B-4096-B156-591DAD70928D}" type="presParOf" srcId="{12A5BE40-A1E7-457F-A466-0F859FC9386F}" destId="{4372CF64-E507-41E1-8905-329733640E16}" srcOrd="0" destOrd="0" presId="urn:microsoft.com/office/officeart/2005/8/layout/hierarchy3"/>
    <dgm:cxn modelId="{27A23FEA-DD01-4D96-BD17-DE08C6B6A1F5}" type="presParOf" srcId="{12A5BE40-A1E7-457F-A466-0F859FC9386F}" destId="{C113BCD2-FC7A-43B7-8417-EAADB7910E6B}" srcOrd="1" destOrd="0" presId="urn:microsoft.com/office/officeart/2005/8/layout/hierarchy3"/>
    <dgm:cxn modelId="{F8CB1307-EA20-4EDF-9889-AA02B99DB201}" type="presParOf" srcId="{4B41AB79-D12C-4FC2-B4B5-A2C48D5CA5F9}" destId="{F5F910A9-BD62-4FEC-A395-73A70FD9D5DF}" srcOrd="1" destOrd="0" presId="urn:microsoft.com/office/officeart/2005/8/layout/hierarchy3"/>
    <dgm:cxn modelId="{5F7BAA58-F200-44CF-AF63-E9913CE72B2D}" type="presParOf" srcId="{F5F910A9-BD62-4FEC-A395-73A70FD9D5DF}" destId="{F9F5AD91-7B21-40B7-A149-00CCE9B092F2}" srcOrd="0" destOrd="0" presId="urn:microsoft.com/office/officeart/2005/8/layout/hierarchy3"/>
    <dgm:cxn modelId="{D9706CB2-C6D2-44F0-82AE-C3C59E296709}" type="presParOf" srcId="{F5F910A9-BD62-4FEC-A395-73A70FD9D5DF}" destId="{E3E0BCA4-E03E-42FC-8932-E032C9569B5D}" srcOrd="1" destOrd="0" presId="urn:microsoft.com/office/officeart/2005/8/layout/hierarchy3"/>
    <dgm:cxn modelId="{767D764F-ED4F-41C2-9F61-F43D9D01BAEF}" type="presParOf" srcId="{7D786B66-F9AE-4C67-894A-513866E550F3}" destId="{1AB5565A-3D28-4889-BC37-F5D7B7FAAE82}" srcOrd="1" destOrd="0" presId="urn:microsoft.com/office/officeart/2005/8/layout/hierarchy3"/>
    <dgm:cxn modelId="{8499F9ED-8318-41F6-9457-F9EA7D9D7638}" type="presParOf" srcId="{1AB5565A-3D28-4889-BC37-F5D7B7FAAE82}" destId="{B0DFD83A-2BB5-426E-A5E5-0526473CCC75}" srcOrd="0" destOrd="0" presId="urn:microsoft.com/office/officeart/2005/8/layout/hierarchy3"/>
    <dgm:cxn modelId="{39594157-2705-4696-8D27-BCF6CF74BE07}" type="presParOf" srcId="{B0DFD83A-2BB5-426E-A5E5-0526473CCC75}" destId="{38A69045-1991-471A-8CEB-CCC0C4A2C004}" srcOrd="0" destOrd="0" presId="urn:microsoft.com/office/officeart/2005/8/layout/hierarchy3"/>
    <dgm:cxn modelId="{13D95AEF-6EF6-46FC-A306-9FA5A48AD994}" type="presParOf" srcId="{B0DFD83A-2BB5-426E-A5E5-0526473CCC75}" destId="{1AC6A0CB-82AA-43AA-9C10-044B2C8D7698}" srcOrd="1" destOrd="0" presId="urn:microsoft.com/office/officeart/2005/8/layout/hierarchy3"/>
    <dgm:cxn modelId="{ADBCBA57-2E67-4FEB-BC67-570FDD59727B}" type="presParOf" srcId="{1AB5565A-3D28-4889-BC37-F5D7B7FAAE82}" destId="{B9A6B4FF-7C3E-451E-9C7C-2EEA095CDBCC}" srcOrd="1" destOrd="0" presId="urn:microsoft.com/office/officeart/2005/8/layout/hierarchy3"/>
    <dgm:cxn modelId="{74A8A790-3FCF-45BA-BF11-7BEB397AC984}" type="presParOf" srcId="{B9A6B4FF-7C3E-451E-9C7C-2EEA095CDBCC}" destId="{8A5988EC-9814-4461-9057-AF18AAB077A8}" srcOrd="0" destOrd="0" presId="urn:microsoft.com/office/officeart/2005/8/layout/hierarchy3"/>
    <dgm:cxn modelId="{28CC2E6D-6057-4D33-BAD5-CDC5F8444442}" type="presParOf" srcId="{B9A6B4FF-7C3E-451E-9C7C-2EEA095CDBCC}" destId="{586CC3A0-5467-45B0-ABA4-89F4E305F90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97E3-B780-4307-9D07-C424B49B234E}">
      <dsp:nvSpPr>
        <dsp:cNvPr id="0" name=""/>
        <dsp:cNvSpPr/>
      </dsp:nvSpPr>
      <dsp:spPr>
        <a:xfrm>
          <a:off x="0" y="621"/>
          <a:ext cx="5796200" cy="0"/>
        </a:xfrm>
        <a:prstGeom prst="line">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AAA45-129D-4267-9BF9-EB0DB3447F7D}">
      <dsp:nvSpPr>
        <dsp:cNvPr id="0" name=""/>
        <dsp:cNvSpPr/>
      </dsp:nvSpPr>
      <dsp:spPr>
        <a:xfrm>
          <a:off x="0" y="621"/>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a:t>Prevention Costs</a:t>
          </a:r>
          <a:r>
            <a:rPr lang="en-US" sz="2000" kern="1200" dirty="0"/>
            <a:t> are associated with preventing defects before they happen</a:t>
          </a:r>
        </a:p>
      </dsp:txBody>
      <dsp:txXfrm>
        <a:off x="0" y="621"/>
        <a:ext cx="5796200" cy="1017216"/>
      </dsp:txXfrm>
    </dsp:sp>
    <dsp:sp modelId="{B1945297-7785-4AFE-A685-0820DD91DC21}">
      <dsp:nvSpPr>
        <dsp:cNvPr id="0" name=""/>
        <dsp:cNvSpPr/>
      </dsp:nvSpPr>
      <dsp:spPr>
        <a:xfrm>
          <a:off x="0" y="1017837"/>
          <a:ext cx="5796200" cy="0"/>
        </a:xfrm>
        <a:prstGeom prst="line">
          <a:avLst/>
        </a:prstGeom>
        <a:solidFill>
          <a:schemeClr val="accent1">
            <a:shade val="80000"/>
            <a:hueOff val="48818"/>
            <a:satOff val="-220"/>
            <a:lumOff val="6583"/>
            <a:alphaOff val="0"/>
          </a:schemeClr>
        </a:solidFill>
        <a:ln w="10795" cap="flat" cmpd="sng" algn="ctr">
          <a:solidFill>
            <a:schemeClr val="accent1">
              <a:shade val="80000"/>
              <a:hueOff val="48818"/>
              <a:satOff val="-220"/>
              <a:lumOff val="65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2ACEE-86D4-4A57-A81E-0460724D2DAF}">
      <dsp:nvSpPr>
        <dsp:cNvPr id="0" name=""/>
        <dsp:cNvSpPr/>
      </dsp:nvSpPr>
      <dsp:spPr>
        <a:xfrm>
          <a:off x="0" y="1017837"/>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a:t>Appraisal Costs</a:t>
          </a:r>
          <a:r>
            <a:rPr lang="en-US" sz="2000" kern="1200" dirty="0"/>
            <a:t> are incurred when a firm assesses the level of performance of its processes</a:t>
          </a:r>
        </a:p>
      </dsp:txBody>
      <dsp:txXfrm>
        <a:off x="0" y="1017837"/>
        <a:ext cx="5796200" cy="1017216"/>
      </dsp:txXfrm>
    </dsp:sp>
    <dsp:sp modelId="{9D85E59D-3E6E-41AC-A7C5-4CA407235EE1}">
      <dsp:nvSpPr>
        <dsp:cNvPr id="0" name=""/>
        <dsp:cNvSpPr/>
      </dsp:nvSpPr>
      <dsp:spPr>
        <a:xfrm>
          <a:off x="0" y="2035053"/>
          <a:ext cx="5796200" cy="0"/>
        </a:xfrm>
        <a:prstGeom prst="line">
          <a:avLst/>
        </a:prstGeom>
        <a:solidFill>
          <a:schemeClr val="accent1">
            <a:shade val="80000"/>
            <a:hueOff val="97636"/>
            <a:satOff val="-440"/>
            <a:lumOff val="13167"/>
            <a:alphaOff val="0"/>
          </a:schemeClr>
        </a:solidFill>
        <a:ln w="10795" cap="flat" cmpd="sng" algn="ctr">
          <a:solidFill>
            <a:schemeClr val="accent1">
              <a:shade val="80000"/>
              <a:hueOff val="97636"/>
              <a:satOff val="-440"/>
              <a:lumOff val="13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11C5C-A316-49C7-A7B2-6B39CADD511A}">
      <dsp:nvSpPr>
        <dsp:cNvPr id="0" name=""/>
        <dsp:cNvSpPr/>
      </dsp:nvSpPr>
      <dsp:spPr>
        <a:xfrm>
          <a:off x="0" y="2035053"/>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t>Internal Failure Costs</a:t>
          </a:r>
          <a:r>
            <a:rPr lang="en-US" sz="2000" kern="1200"/>
            <a:t> result from defects that are discovered during the production of a service or product</a:t>
          </a:r>
        </a:p>
      </dsp:txBody>
      <dsp:txXfrm>
        <a:off x="0" y="2035053"/>
        <a:ext cx="5796200" cy="1017216"/>
      </dsp:txXfrm>
    </dsp:sp>
    <dsp:sp modelId="{C7BA1898-9FF8-4B4D-B7E8-89DA4F3F45B2}">
      <dsp:nvSpPr>
        <dsp:cNvPr id="0" name=""/>
        <dsp:cNvSpPr/>
      </dsp:nvSpPr>
      <dsp:spPr>
        <a:xfrm>
          <a:off x="0" y="3052270"/>
          <a:ext cx="5796200" cy="0"/>
        </a:xfrm>
        <a:prstGeom prst="line">
          <a:avLst/>
        </a:prstGeom>
        <a:solidFill>
          <a:schemeClr val="accent1">
            <a:shade val="80000"/>
            <a:hueOff val="146454"/>
            <a:satOff val="-660"/>
            <a:lumOff val="19750"/>
            <a:alphaOff val="0"/>
          </a:schemeClr>
        </a:solidFill>
        <a:ln w="10795" cap="flat" cmpd="sng" algn="ctr">
          <a:solidFill>
            <a:schemeClr val="accent1">
              <a:shade val="80000"/>
              <a:hueOff val="146454"/>
              <a:satOff val="-660"/>
              <a:lumOff val="197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26D0F-91C6-4FF3-8ABD-2BE31957EEAF}">
      <dsp:nvSpPr>
        <dsp:cNvPr id="0" name=""/>
        <dsp:cNvSpPr/>
      </dsp:nvSpPr>
      <dsp:spPr>
        <a:xfrm>
          <a:off x="0" y="3052270"/>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t>External Failure Costs</a:t>
          </a:r>
          <a:r>
            <a:rPr lang="en-US" sz="2000" kern="1200"/>
            <a:t> arise when a defect is discovered after the customer receives the product or service</a:t>
          </a:r>
        </a:p>
      </dsp:txBody>
      <dsp:txXfrm>
        <a:off x="0" y="3052270"/>
        <a:ext cx="5796200" cy="1017216"/>
      </dsp:txXfrm>
    </dsp:sp>
    <dsp:sp modelId="{5A0CEDE6-07FA-47A6-A940-C71774617DA9}">
      <dsp:nvSpPr>
        <dsp:cNvPr id="0" name=""/>
        <dsp:cNvSpPr/>
      </dsp:nvSpPr>
      <dsp:spPr>
        <a:xfrm>
          <a:off x="0" y="4069486"/>
          <a:ext cx="5796200" cy="0"/>
        </a:xfrm>
        <a:prstGeom prst="line">
          <a:avLst/>
        </a:prstGeom>
        <a:solidFill>
          <a:schemeClr val="accent1">
            <a:shade val="80000"/>
            <a:hueOff val="195272"/>
            <a:satOff val="-880"/>
            <a:lumOff val="26334"/>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3B780-E0D2-4008-9C1A-6912A7FFF5EE}">
      <dsp:nvSpPr>
        <dsp:cNvPr id="0" name=""/>
        <dsp:cNvSpPr/>
      </dsp:nvSpPr>
      <dsp:spPr>
        <a:xfrm>
          <a:off x="0" y="4069486"/>
          <a:ext cx="5796200"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dirty="0"/>
            <a:t>Ethical Failure Costs </a:t>
          </a:r>
          <a:r>
            <a:rPr lang="en-US" sz="2000" u="none" kern="1200" dirty="0"/>
            <a:t>are the societal and monetary costs associated with passing defective services or products to customers</a:t>
          </a:r>
          <a:endParaRPr lang="en-US" sz="2000" kern="1200" dirty="0"/>
        </a:p>
      </dsp:txBody>
      <dsp:txXfrm>
        <a:off x="0" y="4069486"/>
        <a:ext cx="5796200" cy="101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698B5-5EBE-40E6-9FC9-B5110C2BD668}">
      <dsp:nvSpPr>
        <dsp:cNvPr id="0" name=""/>
        <dsp:cNvSpPr/>
      </dsp:nvSpPr>
      <dsp:spPr>
        <a:xfrm>
          <a:off x="1322846" y="1140283"/>
          <a:ext cx="2840707" cy="2840707"/>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An improvement  system for existing processes falling below specification and looking for incremental improvement</a:t>
          </a:r>
        </a:p>
      </dsp:txBody>
      <dsp:txXfrm>
        <a:off x="1738858" y="1556295"/>
        <a:ext cx="2008683" cy="2008683"/>
      </dsp:txXfrm>
    </dsp:sp>
    <dsp:sp modelId="{9D427CBF-95B4-4925-A736-A361B1D774F9}">
      <dsp:nvSpPr>
        <dsp:cNvPr id="0" name=""/>
        <dsp:cNvSpPr/>
      </dsp:nvSpPr>
      <dsp:spPr>
        <a:xfrm>
          <a:off x="2033023" y="507"/>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Define</a:t>
          </a:r>
        </a:p>
      </dsp:txBody>
      <dsp:txXfrm>
        <a:off x="2241029" y="208513"/>
        <a:ext cx="1004341" cy="1004341"/>
      </dsp:txXfrm>
    </dsp:sp>
    <dsp:sp modelId="{7C4B283B-3AC9-497D-BE30-C4C0BA6C4C12}">
      <dsp:nvSpPr>
        <dsp:cNvPr id="0" name=""/>
        <dsp:cNvSpPr/>
      </dsp:nvSpPr>
      <dsp:spPr>
        <a:xfrm>
          <a:off x="3761265" y="1195891"/>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Measure</a:t>
          </a:r>
        </a:p>
      </dsp:txBody>
      <dsp:txXfrm>
        <a:off x="3969271" y="1403897"/>
        <a:ext cx="1004341" cy="1004341"/>
      </dsp:txXfrm>
    </dsp:sp>
    <dsp:sp modelId="{41FC8A01-6C56-4330-AD72-9CA3561C5CC6}">
      <dsp:nvSpPr>
        <dsp:cNvPr id="0" name=""/>
        <dsp:cNvSpPr/>
      </dsp:nvSpPr>
      <dsp:spPr>
        <a:xfrm>
          <a:off x="3380260" y="3100906"/>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Analyze</a:t>
          </a:r>
        </a:p>
      </dsp:txBody>
      <dsp:txXfrm>
        <a:off x="3588266" y="3308912"/>
        <a:ext cx="1004341" cy="1004341"/>
      </dsp:txXfrm>
    </dsp:sp>
    <dsp:sp modelId="{E0164A1A-00FD-401B-9757-F662610E2D9F}">
      <dsp:nvSpPr>
        <dsp:cNvPr id="0" name=""/>
        <dsp:cNvSpPr/>
      </dsp:nvSpPr>
      <dsp:spPr>
        <a:xfrm>
          <a:off x="685807" y="3128344"/>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Improve</a:t>
          </a:r>
        </a:p>
      </dsp:txBody>
      <dsp:txXfrm>
        <a:off x="893813" y="3336350"/>
        <a:ext cx="1004341" cy="1004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698B5-5EBE-40E6-9FC9-B5110C2BD668}">
      <dsp:nvSpPr>
        <dsp:cNvPr id="0" name=""/>
        <dsp:cNvSpPr/>
      </dsp:nvSpPr>
      <dsp:spPr>
        <a:xfrm>
          <a:off x="1322846" y="1140283"/>
          <a:ext cx="2840707" cy="2840707"/>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An improvement  system used to develop new processes or products at Six Sigma quality levels</a:t>
          </a:r>
        </a:p>
      </dsp:txBody>
      <dsp:txXfrm>
        <a:off x="1738858" y="1556295"/>
        <a:ext cx="2008683" cy="2008683"/>
      </dsp:txXfrm>
    </dsp:sp>
    <dsp:sp modelId="{9D427CBF-95B4-4925-A736-A361B1D774F9}">
      <dsp:nvSpPr>
        <dsp:cNvPr id="0" name=""/>
        <dsp:cNvSpPr/>
      </dsp:nvSpPr>
      <dsp:spPr>
        <a:xfrm>
          <a:off x="2033023" y="507"/>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Define</a:t>
          </a:r>
        </a:p>
      </dsp:txBody>
      <dsp:txXfrm>
        <a:off x="2241029" y="208513"/>
        <a:ext cx="1004341" cy="1004341"/>
      </dsp:txXfrm>
    </dsp:sp>
    <dsp:sp modelId="{7C4B283B-3AC9-497D-BE30-C4C0BA6C4C12}">
      <dsp:nvSpPr>
        <dsp:cNvPr id="0" name=""/>
        <dsp:cNvSpPr/>
      </dsp:nvSpPr>
      <dsp:spPr>
        <a:xfrm>
          <a:off x="3733791" y="1295394"/>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Measure</a:t>
          </a:r>
        </a:p>
      </dsp:txBody>
      <dsp:txXfrm>
        <a:off x="3941797" y="1503400"/>
        <a:ext cx="1004341" cy="1004341"/>
      </dsp:txXfrm>
    </dsp:sp>
    <dsp:sp modelId="{41FC8A01-6C56-4330-AD72-9CA3561C5CC6}">
      <dsp:nvSpPr>
        <dsp:cNvPr id="0" name=""/>
        <dsp:cNvSpPr/>
      </dsp:nvSpPr>
      <dsp:spPr>
        <a:xfrm>
          <a:off x="3276587" y="3048006"/>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Analyze</a:t>
          </a:r>
        </a:p>
      </dsp:txBody>
      <dsp:txXfrm>
        <a:off x="3484593" y="3256012"/>
        <a:ext cx="1004341" cy="1004341"/>
      </dsp:txXfrm>
    </dsp:sp>
    <dsp:sp modelId="{E0164A1A-00FD-401B-9757-F662610E2D9F}">
      <dsp:nvSpPr>
        <dsp:cNvPr id="0" name=""/>
        <dsp:cNvSpPr/>
      </dsp:nvSpPr>
      <dsp:spPr>
        <a:xfrm>
          <a:off x="865647" y="3075456"/>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Design</a:t>
          </a:r>
        </a:p>
      </dsp:txBody>
      <dsp:txXfrm>
        <a:off x="1073653" y="3283462"/>
        <a:ext cx="1004341" cy="1004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698B5-5EBE-40E6-9FC9-B5110C2BD668}">
      <dsp:nvSpPr>
        <dsp:cNvPr id="0" name=""/>
        <dsp:cNvSpPr/>
      </dsp:nvSpPr>
      <dsp:spPr>
        <a:xfrm>
          <a:off x="1322846" y="1140283"/>
          <a:ext cx="2840707" cy="2840707"/>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Used for designing a completely new product or business process to meet customer needs and specifications or to achieve Six Sigma quality levels</a:t>
          </a:r>
        </a:p>
      </dsp:txBody>
      <dsp:txXfrm>
        <a:off x="1738858" y="1556295"/>
        <a:ext cx="2008683" cy="2008683"/>
      </dsp:txXfrm>
    </dsp:sp>
    <dsp:sp modelId="{9D427CBF-95B4-4925-A736-A361B1D774F9}">
      <dsp:nvSpPr>
        <dsp:cNvPr id="0" name=""/>
        <dsp:cNvSpPr/>
      </dsp:nvSpPr>
      <dsp:spPr>
        <a:xfrm>
          <a:off x="2033023" y="507"/>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Identify</a:t>
          </a:r>
        </a:p>
      </dsp:txBody>
      <dsp:txXfrm>
        <a:off x="2241029" y="208513"/>
        <a:ext cx="1004341" cy="1004341"/>
      </dsp:txXfrm>
    </dsp:sp>
    <dsp:sp modelId="{7C4B283B-3AC9-497D-BE30-C4C0BA6C4C12}">
      <dsp:nvSpPr>
        <dsp:cNvPr id="0" name=""/>
        <dsp:cNvSpPr/>
      </dsp:nvSpPr>
      <dsp:spPr>
        <a:xfrm>
          <a:off x="3882976" y="1850460"/>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Design</a:t>
          </a:r>
        </a:p>
      </dsp:txBody>
      <dsp:txXfrm>
        <a:off x="4090982" y="2058466"/>
        <a:ext cx="1004341" cy="1004341"/>
      </dsp:txXfrm>
    </dsp:sp>
    <dsp:sp modelId="{41FC8A01-6C56-4330-AD72-9CA3561C5CC6}">
      <dsp:nvSpPr>
        <dsp:cNvPr id="0" name=""/>
        <dsp:cNvSpPr/>
      </dsp:nvSpPr>
      <dsp:spPr>
        <a:xfrm>
          <a:off x="2033023" y="3700414"/>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Optimize</a:t>
          </a:r>
        </a:p>
      </dsp:txBody>
      <dsp:txXfrm>
        <a:off x="2241029" y="3908420"/>
        <a:ext cx="1004341" cy="1004341"/>
      </dsp:txXfrm>
    </dsp:sp>
    <dsp:sp modelId="{E0164A1A-00FD-401B-9757-F662610E2D9F}">
      <dsp:nvSpPr>
        <dsp:cNvPr id="0" name=""/>
        <dsp:cNvSpPr/>
      </dsp:nvSpPr>
      <dsp:spPr>
        <a:xfrm>
          <a:off x="183069" y="1850460"/>
          <a:ext cx="1420353" cy="14203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Verify</a:t>
          </a:r>
        </a:p>
      </dsp:txBody>
      <dsp:txXfrm>
        <a:off x="391075" y="2058466"/>
        <a:ext cx="1004341" cy="1004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CF64-E507-41E1-8905-329733640E16}">
      <dsp:nvSpPr>
        <dsp:cNvPr id="0" name=""/>
        <dsp:cNvSpPr/>
      </dsp:nvSpPr>
      <dsp:spPr>
        <a:xfrm>
          <a:off x="707" y="1094965"/>
          <a:ext cx="2575459" cy="128772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Common cause </a:t>
          </a:r>
        </a:p>
      </dsp:txBody>
      <dsp:txXfrm>
        <a:off x="38423" y="1132681"/>
        <a:ext cx="2500027" cy="1212297"/>
      </dsp:txXfrm>
    </dsp:sp>
    <dsp:sp modelId="{F9F5AD91-7B21-40B7-A149-00CCE9B092F2}">
      <dsp:nvSpPr>
        <dsp:cNvPr id="0" name=""/>
        <dsp:cNvSpPr/>
      </dsp:nvSpPr>
      <dsp:spPr>
        <a:xfrm>
          <a:off x="258253" y="2382695"/>
          <a:ext cx="257545" cy="965797"/>
        </a:xfrm>
        <a:custGeom>
          <a:avLst/>
          <a:gdLst/>
          <a:ahLst/>
          <a:cxnLst/>
          <a:rect l="0" t="0" r="0" b="0"/>
          <a:pathLst>
            <a:path>
              <a:moveTo>
                <a:pt x="0" y="0"/>
              </a:moveTo>
              <a:lnTo>
                <a:pt x="0" y="965797"/>
              </a:lnTo>
              <a:lnTo>
                <a:pt x="257545" y="96579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0BCA4-E03E-42FC-8932-E032C9569B5D}">
      <dsp:nvSpPr>
        <dsp:cNvPr id="0" name=""/>
        <dsp:cNvSpPr/>
      </dsp:nvSpPr>
      <dsp:spPr>
        <a:xfrm>
          <a:off x="515799" y="2704628"/>
          <a:ext cx="2060367" cy="128772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Variation that is random, unidentifiable and unavoidable</a:t>
          </a:r>
        </a:p>
      </dsp:txBody>
      <dsp:txXfrm>
        <a:off x="553515" y="2742344"/>
        <a:ext cx="1984935" cy="1212297"/>
      </dsp:txXfrm>
    </dsp:sp>
    <dsp:sp modelId="{38A69045-1991-471A-8CEB-CCC0C4A2C004}">
      <dsp:nvSpPr>
        <dsp:cNvPr id="0" name=""/>
        <dsp:cNvSpPr/>
      </dsp:nvSpPr>
      <dsp:spPr>
        <a:xfrm>
          <a:off x="3220032" y="1094965"/>
          <a:ext cx="2575459" cy="128772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Special cause</a:t>
          </a:r>
        </a:p>
      </dsp:txBody>
      <dsp:txXfrm>
        <a:off x="3257748" y="1132681"/>
        <a:ext cx="2500027" cy="1212297"/>
      </dsp:txXfrm>
    </dsp:sp>
    <dsp:sp modelId="{8A5988EC-9814-4461-9057-AF18AAB077A8}">
      <dsp:nvSpPr>
        <dsp:cNvPr id="0" name=""/>
        <dsp:cNvSpPr/>
      </dsp:nvSpPr>
      <dsp:spPr>
        <a:xfrm>
          <a:off x="3477578" y="2382695"/>
          <a:ext cx="257545" cy="965797"/>
        </a:xfrm>
        <a:custGeom>
          <a:avLst/>
          <a:gdLst/>
          <a:ahLst/>
          <a:cxnLst/>
          <a:rect l="0" t="0" r="0" b="0"/>
          <a:pathLst>
            <a:path>
              <a:moveTo>
                <a:pt x="0" y="0"/>
              </a:moveTo>
              <a:lnTo>
                <a:pt x="0" y="965797"/>
              </a:lnTo>
              <a:lnTo>
                <a:pt x="257545" y="96579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6CC3A0-5467-45B0-ABA4-89F4E305F904}">
      <dsp:nvSpPr>
        <dsp:cNvPr id="0" name=""/>
        <dsp:cNvSpPr/>
      </dsp:nvSpPr>
      <dsp:spPr>
        <a:xfrm>
          <a:off x="3735124" y="2704628"/>
          <a:ext cx="2060367" cy="128772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Variation that can be identified and eliminated</a:t>
          </a:r>
        </a:p>
      </dsp:txBody>
      <dsp:txXfrm>
        <a:off x="3772840" y="2742344"/>
        <a:ext cx="1984935" cy="12122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C201059-42E8-4B01-93CC-FE35EB926FED}" type="datetimeFigureOut">
              <a:rPr lang="en-US"/>
              <a:pPr>
                <a:defRPr/>
              </a:pPr>
              <a:t>16-Apr-18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66CDB07-3BDD-4BA5-86B9-3045C99444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p>
        </p:txBody>
      </p:sp>
      <p:sp>
        <p:nvSpPr>
          <p:cNvPr id="5018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8BB36B-D6EC-4528-B936-173D3EACD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90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a:p>
            <a:pPr marL="171450" indent="-171450">
              <a:buFont typeface="Arial" panose="020B0604020202020204" pitchFamily="34" charset="0"/>
              <a:buChar char="•"/>
            </a:pPr>
            <a:r>
              <a:rPr lang="en-US" dirty="0"/>
              <a:t>Describe the anatomy of a control chart – use the bullets as a guideline</a:t>
            </a:r>
            <a:r>
              <a:rPr lang="en-US" baseline="0" dirty="0"/>
              <a:t> for your explanation.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[Draw this on the Board]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i="1" baseline="0" dirty="0"/>
              <a:t>[Insert graphic from supplemental PPT, slide 7]</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Remember the Galton box?</a:t>
            </a:r>
          </a:p>
          <a:p>
            <a:pPr marL="171450" indent="-171450">
              <a:buFont typeface="Arial" panose="020B0604020202020204" pitchFamily="34" charset="0"/>
              <a:buChar char="•"/>
            </a:pPr>
            <a:r>
              <a:rPr lang="en-US" baseline="0" dirty="0"/>
              <a:t>If you turn the SPC on its end and shook all of the points to the bottom, you would be a Probability Density Function (PDF) that would appear to be a normal distribution.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[Next Slide]</a:t>
            </a:r>
          </a:p>
          <a:p>
            <a:pPr marL="171450" indent="-171450">
              <a:buFont typeface="Arial" panose="020B0604020202020204" pitchFamily="34" charset="0"/>
              <a:buChar char="•"/>
            </a:pPr>
            <a:r>
              <a:rPr lang="en-US" baseline="0" dirty="0"/>
              <a:t>Control charting process</a:t>
            </a:r>
            <a:endParaRPr lang="en-US" dirty="0"/>
          </a:p>
        </p:txBody>
      </p:sp>
      <p:sp>
        <p:nvSpPr>
          <p:cNvPr id="4" name="Slide Number Placeholder 3"/>
          <p:cNvSpPr>
            <a:spLocks noGrp="1"/>
          </p:cNvSpPr>
          <p:nvPr>
            <p:ph type="sldNum" sz="quarter" idx="10"/>
          </p:nvPr>
        </p:nvSpPr>
        <p:spPr/>
        <p:txBody>
          <a:bodyPr/>
          <a:lstStyle/>
          <a:p>
            <a:pPr>
              <a:defRPr/>
            </a:pPr>
            <a:fld id="{468D8505-1D85-4BEE-8E33-AD9F27B7A338}" type="slidenum">
              <a:rPr lang="en-US" smtClean="0"/>
              <a:pPr>
                <a:defRPr/>
              </a:pPr>
              <a:t>31</a:t>
            </a:fld>
            <a:endParaRPr lang="en-US" dirty="0"/>
          </a:p>
        </p:txBody>
      </p:sp>
    </p:spTree>
    <p:extLst>
      <p:ext uri="{BB962C8B-B14F-4D97-AF65-F5344CB8AC3E}">
        <p14:creationId xmlns:p14="http://schemas.microsoft.com/office/powerpoint/2010/main" val="54996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8D8505-1D85-4BEE-8E33-AD9F27B7A3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64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44C24-CDC2-4509-9071-90B07D1C6B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752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BD8876-C45A-42F0-BFCA-B2D61D6648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Service vs. Manufacturing</a:t>
            </a:r>
          </a:p>
          <a:p>
            <a:r>
              <a:rPr lang="en-US" dirty="0"/>
              <a:t>Small vs. Medium vs. Large Firms</a:t>
            </a:r>
          </a:p>
          <a:p>
            <a:r>
              <a:rPr lang="en-US" dirty="0"/>
              <a:t>Industry type:  </a:t>
            </a:r>
            <a:r>
              <a:rPr lang="en-US" dirty="0" err="1"/>
              <a:t>hightech</a:t>
            </a:r>
            <a:r>
              <a:rPr lang="en-US" dirty="0"/>
              <a:t>, healthcare, aerospace, IT, </a:t>
            </a:r>
            <a:r>
              <a:rPr lang="en-US" dirty="0" err="1"/>
              <a:t>etc</a:t>
            </a:r>
            <a:r>
              <a:rPr lang="en-US" dirty="0"/>
              <a:t> ….</a:t>
            </a:r>
          </a:p>
        </p:txBody>
      </p:sp>
    </p:spTree>
    <p:extLst>
      <p:ext uri="{BB962C8B-B14F-4D97-AF65-F5344CB8AC3E}">
        <p14:creationId xmlns:p14="http://schemas.microsoft.com/office/powerpoint/2010/main" val="131559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Customer satisfaction (internal or external): when customers’ expectations have been met or exceeded.</a:t>
            </a:r>
            <a:endParaRPr lang="en-US" sz="1400" kern="1200" dirty="0">
              <a:solidFill>
                <a:schemeClr val="tx1"/>
              </a:solidFill>
              <a:effectLst/>
              <a:latin typeface="+mn-lt"/>
              <a:ea typeface="+mn-ea"/>
              <a:cs typeface="+mn-cs"/>
            </a:endParaRPr>
          </a:p>
          <a:p>
            <a:pPr lvl="1"/>
            <a:r>
              <a:rPr lang="en-US" sz="1200" b="1" u="sng" kern="1200" dirty="0">
                <a:solidFill>
                  <a:schemeClr val="tx1"/>
                </a:solidFill>
                <a:effectLst/>
                <a:latin typeface="+mn-lt"/>
                <a:ea typeface="+mn-ea"/>
                <a:cs typeface="+mn-cs"/>
              </a:rPr>
              <a:t>Conformance to specifications</a:t>
            </a:r>
            <a:endParaRPr lang="en-US" sz="1400" b="1" u="sng"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It is the processes that produced the service or product that are really being judged.</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Specifications may relate to consistent quality, on-time delivery, or delivery speed.</a:t>
            </a:r>
            <a:endParaRPr lang="en-US" sz="1400" kern="1200" dirty="0">
              <a:solidFill>
                <a:schemeClr val="tx1"/>
              </a:solidFill>
              <a:effectLst/>
              <a:latin typeface="+mn-lt"/>
              <a:ea typeface="+mn-ea"/>
              <a:cs typeface="+mn-cs"/>
            </a:endParaRPr>
          </a:p>
          <a:p>
            <a:pPr lvl="1"/>
            <a:r>
              <a:rPr lang="en-US" sz="1200" b="1" u="sng" kern="1200" dirty="0">
                <a:solidFill>
                  <a:schemeClr val="tx1"/>
                </a:solidFill>
                <a:effectLst/>
                <a:latin typeface="+mn-lt"/>
                <a:ea typeface="+mn-ea"/>
                <a:cs typeface="+mn-cs"/>
              </a:rPr>
              <a:t>Value</a:t>
            </a:r>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well the service or product serves its intended purpose at a price customers are willing to pay.</a:t>
            </a:r>
            <a:endParaRPr lang="en-US" sz="1400" kern="1200" dirty="0">
              <a:solidFill>
                <a:schemeClr val="tx1"/>
              </a:solidFill>
              <a:effectLst/>
              <a:latin typeface="+mn-lt"/>
              <a:ea typeface="+mn-ea"/>
              <a:cs typeface="+mn-cs"/>
            </a:endParaRPr>
          </a:p>
          <a:p>
            <a:pPr lvl="1"/>
            <a:r>
              <a:rPr lang="en-US" sz="1200" b="1" u="sng" kern="1200" dirty="0">
                <a:solidFill>
                  <a:schemeClr val="tx1"/>
                </a:solidFill>
                <a:effectLst/>
                <a:latin typeface="+mn-lt"/>
                <a:ea typeface="+mn-ea"/>
                <a:cs typeface="+mn-cs"/>
              </a:rPr>
              <a:t>Fitness for use</a:t>
            </a:r>
            <a:r>
              <a:rPr lang="en-US" sz="1200" kern="1200" dirty="0">
                <a:solidFill>
                  <a:schemeClr val="tx1"/>
                </a:solidFill>
                <a:effectLst/>
                <a:latin typeface="+mn-lt"/>
                <a:ea typeface="+mn-ea"/>
                <a:cs typeface="+mn-cs"/>
              </a:rPr>
              <a:t>: customer may consider the convenience of a service or the mechanical features of a product.</a:t>
            </a:r>
            <a:endParaRPr lang="en-US" sz="1400" kern="1200" dirty="0">
              <a:solidFill>
                <a:schemeClr val="tx1"/>
              </a:solidFill>
              <a:effectLst/>
              <a:latin typeface="+mn-lt"/>
              <a:ea typeface="+mn-ea"/>
              <a:cs typeface="+mn-cs"/>
            </a:endParaRPr>
          </a:p>
          <a:p>
            <a:pPr lvl="1"/>
            <a:r>
              <a:rPr lang="en-US" sz="1200" b="1" u="sng" kern="1200" dirty="0">
                <a:solidFill>
                  <a:schemeClr val="tx1"/>
                </a:solidFill>
                <a:effectLst/>
                <a:latin typeface="+mn-lt"/>
                <a:ea typeface="+mn-ea"/>
                <a:cs typeface="+mn-cs"/>
              </a:rPr>
              <a:t>Support</a:t>
            </a:r>
            <a:r>
              <a:rPr lang="en-US" sz="1200" kern="1200" dirty="0">
                <a:solidFill>
                  <a:schemeClr val="tx1"/>
                </a:solidFill>
                <a:effectLst/>
                <a:latin typeface="+mn-lt"/>
                <a:ea typeface="+mn-ea"/>
                <a:cs typeface="+mn-cs"/>
              </a:rPr>
              <a:t>: the service or product support may be as important to the customer as the service or product itself.</a:t>
            </a:r>
            <a:endParaRPr lang="en-US" sz="1400" kern="1200" dirty="0">
              <a:solidFill>
                <a:schemeClr val="tx1"/>
              </a:solidFill>
              <a:effectLst/>
              <a:latin typeface="+mn-lt"/>
              <a:ea typeface="+mn-ea"/>
              <a:cs typeface="+mn-cs"/>
            </a:endParaRPr>
          </a:p>
          <a:p>
            <a:pPr lvl="1"/>
            <a:r>
              <a:rPr lang="en-US" sz="1200" b="1" u="sng" kern="1200" dirty="0">
                <a:solidFill>
                  <a:schemeClr val="tx1"/>
                </a:solidFill>
                <a:effectLst/>
                <a:latin typeface="+mn-lt"/>
                <a:ea typeface="+mn-ea"/>
                <a:cs typeface="+mn-cs"/>
              </a:rPr>
              <a:t>Psychological impressions</a:t>
            </a:r>
            <a:r>
              <a:rPr lang="en-US" sz="1200" kern="1200" dirty="0">
                <a:solidFill>
                  <a:schemeClr val="tx1"/>
                </a:solidFill>
                <a:effectLst/>
                <a:latin typeface="+mn-lt"/>
                <a:ea typeface="+mn-ea"/>
                <a:cs typeface="+mn-cs"/>
              </a:rPr>
              <a:t>: atmosphere, image, or aesthetics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66CDB07-3BDD-4BA5-86B9-3045C99444A7}" type="slidenum">
              <a:rPr lang="en-US" smtClean="0"/>
              <a:pPr>
                <a:defRPr/>
              </a:pPr>
              <a:t>9</a:t>
            </a:fld>
            <a:endParaRPr lang="en-US"/>
          </a:p>
        </p:txBody>
      </p:sp>
    </p:spTree>
    <p:extLst>
      <p:ext uri="{BB962C8B-B14F-4D97-AF65-F5344CB8AC3E}">
        <p14:creationId xmlns:p14="http://schemas.microsoft.com/office/powerpoint/2010/main" val="182929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Employee involvement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Cultural change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Challenge is to define customer for each employee</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External customers buy the service or product.</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Internal customers are employees in the firm who rely on output of other employees.  An assembly line is a chain of internal customer-supplier relationships, with an external customer purchasing the finished goods.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Top management must motivate cultural change.</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Everyone is expected to contribute and share the view that quality control is an end to itself</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Quality at the source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Teams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Employee involvement is a key tactic for improving processes and quality</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Small groups of people</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Common purpose.</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Set their own performance goals and approaches</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Hold themselves accountable for success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Three employee-empowerment approaches to teamwork</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Problem-solving teams (also called quality circles)</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Special-purpose teams </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Self-managing teams, the highest level of worker participation</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66CDB07-3BDD-4BA5-86B9-3045C99444A7}" type="slidenum">
              <a:rPr lang="en-US" smtClean="0"/>
              <a:pPr>
                <a:defRPr/>
              </a:pPr>
              <a:t>10</a:t>
            </a:fld>
            <a:endParaRPr lang="en-US"/>
          </a:p>
        </p:txBody>
      </p:sp>
    </p:spTree>
    <p:extLst>
      <p:ext uri="{BB962C8B-B14F-4D97-AF65-F5344CB8AC3E}">
        <p14:creationId xmlns:p14="http://schemas.microsoft.com/office/powerpoint/2010/main" val="215032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Based on the Japanese concept, </a:t>
            </a:r>
            <a:r>
              <a:rPr lang="en-US" sz="1200" i="1" kern="1200" dirty="0">
                <a:solidFill>
                  <a:schemeClr val="tx1"/>
                </a:solidFill>
                <a:effectLst/>
                <a:latin typeface="+mn-lt"/>
                <a:ea typeface="+mn-ea"/>
                <a:cs typeface="+mn-cs"/>
              </a:rPr>
              <a:t>kaizen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philosophy</a:t>
            </a:r>
            <a:r>
              <a:rPr lang="en-US" sz="1200" kern="1200" dirty="0">
                <a:solidFill>
                  <a:schemeClr val="tx1"/>
                </a:solidFill>
                <a:effectLst/>
                <a:latin typeface="+mn-lt"/>
                <a:ea typeface="+mn-ea"/>
                <a:cs typeface="+mn-cs"/>
              </a:rPr>
              <a:t> of continually seeking ways to improve processes.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Not unique to quality. Applies to process improvement as well.</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Getting started </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SPC training</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Make SPC a normal aspect of daily operations.</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Build work teams and employee involvement.</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Utilize problem-solving tools within the work teams.</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Develop operator ownership in the process.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66CDB07-3BDD-4BA5-86B9-3045C99444A7}" type="slidenum">
              <a:rPr lang="en-US" smtClean="0"/>
              <a:pPr>
                <a:defRPr/>
              </a:pPr>
              <a:t>11</a:t>
            </a:fld>
            <a:endParaRPr lang="en-US"/>
          </a:p>
        </p:txBody>
      </p:sp>
    </p:spTree>
    <p:extLst>
      <p:ext uri="{BB962C8B-B14F-4D97-AF65-F5344CB8AC3E}">
        <p14:creationId xmlns:p14="http://schemas.microsoft.com/office/powerpoint/2010/main" val="93104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Problem-solving process: The Deming Wheel </a:t>
            </a:r>
            <a:endParaRPr lang="en-US" sz="14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Plan</a:t>
            </a:r>
            <a:r>
              <a:rPr lang="en-US" sz="1200" kern="1200" dirty="0">
                <a:solidFill>
                  <a:schemeClr val="tx1"/>
                </a:solidFill>
                <a:effectLst/>
                <a:latin typeface="+mn-lt"/>
                <a:ea typeface="+mn-ea"/>
                <a:cs typeface="+mn-cs"/>
              </a:rPr>
              <a:t>—select a process needing improvement, document process, analyze data, set improvement goals, discuss alternatives, assess benefits and costs, develop a plan and improvement measures.</a:t>
            </a:r>
            <a:endParaRPr lang="en-US" sz="14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—implement plan, monitor improvements.</a:t>
            </a:r>
            <a:endParaRPr lang="en-US" sz="14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Study</a:t>
            </a:r>
            <a:r>
              <a:rPr lang="en-US" sz="1200" kern="1200" dirty="0">
                <a:solidFill>
                  <a:schemeClr val="tx1"/>
                </a:solidFill>
                <a:effectLst/>
                <a:latin typeface="+mn-lt"/>
                <a:ea typeface="+mn-ea"/>
                <a:cs typeface="+mn-cs"/>
              </a:rPr>
              <a:t>—analyze data to evaluate effectiveness of the plan.</a:t>
            </a:r>
            <a:endParaRPr lang="en-US" sz="14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Act</a:t>
            </a:r>
            <a:r>
              <a:rPr lang="en-US" sz="1200" kern="1200" dirty="0">
                <a:solidFill>
                  <a:schemeClr val="tx1"/>
                </a:solidFill>
                <a:effectLst/>
                <a:latin typeface="+mn-lt"/>
                <a:ea typeface="+mn-ea"/>
                <a:cs typeface="+mn-cs"/>
              </a:rPr>
              <a:t>—document and disseminate improved process as a standard procedure.</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66CDB07-3BDD-4BA5-86B9-3045C99444A7}" type="slidenum">
              <a:rPr lang="en-US" smtClean="0"/>
              <a:pPr>
                <a:defRPr/>
              </a:pPr>
              <a:t>12</a:t>
            </a:fld>
            <a:endParaRPr lang="en-US"/>
          </a:p>
        </p:txBody>
      </p:sp>
    </p:spTree>
    <p:extLst>
      <p:ext uri="{BB962C8B-B14F-4D97-AF65-F5344CB8AC3E}">
        <p14:creationId xmlns:p14="http://schemas.microsoft.com/office/powerpoint/2010/main" val="17964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Tools]</a:t>
            </a:r>
          </a:p>
          <a:p>
            <a:endParaRPr lang="en-US" dirty="0"/>
          </a:p>
          <a:p>
            <a:r>
              <a:rPr lang="en-US" dirty="0"/>
              <a:t>Standard Work</a:t>
            </a:r>
          </a:p>
          <a:p>
            <a:r>
              <a:rPr lang="en-US" dirty="0"/>
              <a:t>The best combination of machines and people working together to produce a product or service at a particular point in time.</a:t>
            </a:r>
          </a:p>
          <a:p>
            <a:endParaRPr lang="en-US" dirty="0"/>
          </a:p>
          <a:p>
            <a:r>
              <a:rPr lang="en-US" dirty="0"/>
              <a:t>5S</a:t>
            </a:r>
          </a:p>
          <a:p>
            <a:r>
              <a:rPr lang="en-US" dirty="0"/>
              <a:t>5S is a workplace organization method used to assure work can be done effectively and efficiently.</a:t>
            </a:r>
          </a:p>
          <a:p>
            <a:endParaRPr lang="en-US" dirty="0"/>
          </a:p>
          <a:p>
            <a:r>
              <a:rPr lang="en-US" dirty="0"/>
              <a:t>SIPOC</a:t>
            </a:r>
          </a:p>
          <a:p>
            <a:r>
              <a:rPr lang="en-US" dirty="0"/>
              <a:t>SIPOC is a tool that summarizes the inputs, outputs and steps of one or more processes in table form.</a:t>
            </a:r>
          </a:p>
          <a:p>
            <a:endParaRPr lang="en-US" dirty="0"/>
          </a:p>
          <a:p>
            <a:r>
              <a:rPr lang="en-US" dirty="0"/>
              <a:t>RACI</a:t>
            </a:r>
          </a:p>
          <a:p>
            <a:r>
              <a:rPr lang="en-US" dirty="0"/>
              <a:t>RACI is a method to identify the roles and responsibilities of participants in a cross organizational team.</a:t>
            </a:r>
          </a:p>
          <a:p>
            <a:endParaRPr lang="en-US" dirty="0"/>
          </a:p>
          <a:p>
            <a:r>
              <a:rPr lang="en-US" dirty="0"/>
              <a:t>5Ys</a:t>
            </a:r>
          </a:p>
          <a:p>
            <a:r>
              <a:rPr lang="en-US" dirty="0"/>
              <a:t>Statistics</a:t>
            </a:r>
          </a:p>
          <a:p>
            <a:r>
              <a:rPr lang="en-US" dirty="0"/>
              <a:t>Waste</a:t>
            </a:r>
          </a:p>
          <a:p>
            <a:r>
              <a:rPr lang="en-US" dirty="0"/>
              <a:t>Worker Realignment</a:t>
            </a:r>
          </a:p>
          <a:p>
            <a:r>
              <a:rPr lang="en-US" dirty="0"/>
              <a:t>Workplace</a:t>
            </a:r>
            <a:r>
              <a:rPr lang="en-US" baseline="0" dirty="0"/>
              <a:t> Reorganization</a:t>
            </a:r>
          </a:p>
          <a:p>
            <a:r>
              <a:rPr lang="en-US" baseline="0" dirty="0"/>
              <a:t>DIG</a:t>
            </a:r>
          </a:p>
          <a:p>
            <a:r>
              <a:rPr lang="en-US" baseline="0" dirty="0"/>
              <a:t>CAPA</a:t>
            </a:r>
          </a:p>
          <a:p>
            <a:r>
              <a:rPr lang="en-US" baseline="0" dirty="0"/>
              <a:t>Affinity</a:t>
            </a:r>
          </a:p>
          <a:p>
            <a:r>
              <a:rPr lang="en-US" baseline="0" dirty="0"/>
              <a:t>Fishbone</a:t>
            </a:r>
          </a:p>
          <a:p>
            <a:r>
              <a:rPr lang="en-US" baseline="0" dirty="0"/>
              <a:t>Setup Reduction</a:t>
            </a:r>
          </a:p>
          <a:p>
            <a:r>
              <a:rPr lang="en-US" baseline="0" dirty="0"/>
              <a:t>Visual Controls</a:t>
            </a:r>
          </a:p>
          <a:p>
            <a:r>
              <a:rPr lang="en-US" baseline="0" dirty="0"/>
              <a:t>Small Lots</a:t>
            </a:r>
          </a:p>
          <a:p>
            <a:r>
              <a:rPr lang="en-US" baseline="0" dirty="0"/>
              <a:t>Kanban</a:t>
            </a:r>
          </a:p>
          <a:p>
            <a:r>
              <a:rPr lang="en-US" baseline="0" dirty="0"/>
              <a:t>A3</a:t>
            </a:r>
          </a:p>
          <a:p>
            <a:r>
              <a:rPr lang="en-US" baseline="0" dirty="0"/>
              <a:t>1-Piece Flow</a:t>
            </a:r>
          </a:p>
          <a:p>
            <a:r>
              <a:rPr lang="en-US" baseline="0" dirty="0"/>
              <a:t>SPC</a:t>
            </a:r>
          </a:p>
          <a:p>
            <a:r>
              <a:rPr lang="en-US" baseline="0" dirty="0"/>
              <a:t>Kaizen</a:t>
            </a:r>
          </a:p>
          <a:p>
            <a:r>
              <a:rPr lang="en-US" baseline="0" dirty="0"/>
              <a:t>Cycle Time Reduction</a:t>
            </a:r>
          </a:p>
          <a:p>
            <a:r>
              <a:rPr lang="en-US" baseline="0" dirty="0"/>
              <a:t>TPM</a:t>
            </a:r>
          </a:p>
          <a:p>
            <a:r>
              <a:rPr lang="en-US" baseline="0" dirty="0"/>
              <a:t>FMEA</a:t>
            </a:r>
          </a:p>
          <a:p>
            <a:r>
              <a:rPr lang="en-US" baseline="0" dirty="0"/>
              <a:t>DOE</a:t>
            </a:r>
          </a:p>
          <a:p>
            <a:r>
              <a:rPr lang="en-US" baseline="0" dirty="0"/>
              <a:t>Project Management</a:t>
            </a:r>
          </a:p>
          <a:p>
            <a:r>
              <a:rPr lang="en-US" baseline="0" dirty="0"/>
              <a:t>Reengineering</a:t>
            </a:r>
          </a:p>
          <a:p>
            <a:r>
              <a:rPr lang="en-US" baseline="0" dirty="0"/>
              <a:t>Six Sigma Project</a:t>
            </a:r>
          </a:p>
          <a:p>
            <a:r>
              <a:rPr lang="en-US" baseline="0" dirty="0"/>
              <a:t>Balanced Scorecard</a:t>
            </a:r>
          </a:p>
          <a:p>
            <a:r>
              <a:rPr lang="en-US" baseline="0" dirty="0"/>
              <a:t>QFD</a:t>
            </a:r>
          </a:p>
          <a:p>
            <a:r>
              <a:rPr lang="en-US" baseline="0" dirty="0"/>
              <a:t>Hoshin Planning</a:t>
            </a:r>
          </a:p>
          <a:p>
            <a:r>
              <a:rPr lang="en-US" baseline="0" dirty="0"/>
              <a:t>VOC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68D8505-1D85-4BEE-8E33-AD9F27B7A338}" type="slidenum">
              <a:rPr lang="en-US" smtClean="0"/>
              <a:pPr>
                <a:defRPr/>
              </a:pPr>
              <a:t>18</a:t>
            </a:fld>
            <a:endParaRPr lang="en-US" dirty="0"/>
          </a:p>
        </p:txBody>
      </p:sp>
    </p:spTree>
    <p:extLst>
      <p:ext uri="{BB962C8B-B14F-4D97-AF65-F5344CB8AC3E}">
        <p14:creationId xmlns:p14="http://schemas.microsoft.com/office/powerpoint/2010/main" val="203269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a:p>
            <a:pPr marL="171450" indent="-171450">
              <a:buFont typeface="Arial" panose="020B0604020202020204" pitchFamily="34" charset="0"/>
              <a:buChar char="•"/>
            </a:pPr>
            <a:r>
              <a:rPr lang="en-US" dirty="0"/>
              <a:t>Describe the anatomy of a control chart – use the bullets as a guideline</a:t>
            </a:r>
            <a:r>
              <a:rPr lang="en-US" baseline="0" dirty="0"/>
              <a:t> for your explanation.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[Draw this on the Board]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i="1" baseline="0" dirty="0"/>
              <a:t>[Insert graphic from supplemental PPT, slide 7]</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Remember the Galton box?</a:t>
            </a:r>
          </a:p>
          <a:p>
            <a:pPr marL="171450" indent="-171450">
              <a:buFont typeface="Arial" panose="020B0604020202020204" pitchFamily="34" charset="0"/>
              <a:buChar char="•"/>
            </a:pPr>
            <a:r>
              <a:rPr lang="en-US" baseline="0" dirty="0"/>
              <a:t>If you turn the SPC on its end and shook all of the points to the bottom, you would be a Probability Density Function (PDF) that would appear to be a normal distribution.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[Next Slide]</a:t>
            </a:r>
          </a:p>
          <a:p>
            <a:pPr marL="171450" indent="-171450">
              <a:buFont typeface="Arial" panose="020B0604020202020204" pitchFamily="34" charset="0"/>
              <a:buChar char="•"/>
            </a:pPr>
            <a:r>
              <a:rPr lang="en-US" baseline="0" dirty="0"/>
              <a:t>Control charting process</a:t>
            </a:r>
            <a:endParaRPr lang="en-US" dirty="0"/>
          </a:p>
        </p:txBody>
      </p:sp>
      <p:sp>
        <p:nvSpPr>
          <p:cNvPr id="4" name="Slide Number Placeholder 3"/>
          <p:cNvSpPr>
            <a:spLocks noGrp="1"/>
          </p:cNvSpPr>
          <p:nvPr>
            <p:ph type="sldNum" sz="quarter" idx="10"/>
          </p:nvPr>
        </p:nvSpPr>
        <p:spPr/>
        <p:txBody>
          <a:bodyPr/>
          <a:lstStyle/>
          <a:p>
            <a:pPr>
              <a:defRPr/>
            </a:pPr>
            <a:fld id="{468D8505-1D85-4BEE-8E33-AD9F27B7A338}" type="slidenum">
              <a:rPr lang="en-US" smtClean="0"/>
              <a:pPr>
                <a:defRPr/>
              </a:pPr>
              <a:t>29</a:t>
            </a:fld>
            <a:endParaRPr lang="en-US" dirty="0"/>
          </a:p>
        </p:txBody>
      </p:sp>
    </p:spTree>
    <p:extLst>
      <p:ext uri="{BB962C8B-B14F-4D97-AF65-F5344CB8AC3E}">
        <p14:creationId xmlns:p14="http://schemas.microsoft.com/office/powerpoint/2010/main" val="156709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fld id="{84E23DB4-3381-4450-A546-1AC16DEA5501}" type="slidenum">
              <a:rPr lang="en-US" smtClean="0"/>
              <a:pPr>
                <a:defRPr/>
              </a:pPr>
              <a:t>‹#›</a:t>
            </a:fld>
            <a:endParaRPr lang="en-US"/>
          </a:p>
        </p:txBody>
      </p:sp>
    </p:spTree>
    <p:extLst>
      <p:ext uri="{BB962C8B-B14F-4D97-AF65-F5344CB8AC3E}">
        <p14:creationId xmlns:p14="http://schemas.microsoft.com/office/powerpoint/2010/main" val="172796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B6CE363E-7E8E-4D9A-9D03-E12616A73AC1}" type="slidenum">
              <a:rPr lang="en-US" smtClean="0"/>
              <a:pPr>
                <a:defRPr/>
              </a:pPr>
              <a:t>‹#›</a:t>
            </a:fld>
            <a:endParaRPr lang="en-US"/>
          </a:p>
        </p:txBody>
      </p:sp>
    </p:spTree>
    <p:extLst>
      <p:ext uri="{BB962C8B-B14F-4D97-AF65-F5344CB8AC3E}">
        <p14:creationId xmlns:p14="http://schemas.microsoft.com/office/powerpoint/2010/main" val="341460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9859BD67-F684-42A3-9586-186A49B98F5F}" type="slidenum">
              <a:rPr lang="en-US" smtClean="0"/>
              <a:pPr>
                <a:defRPr/>
              </a:pPr>
              <a:t>‹#›</a:t>
            </a:fld>
            <a:endParaRPr lang="en-US"/>
          </a:p>
        </p:txBody>
      </p:sp>
    </p:spTree>
    <p:extLst>
      <p:ext uri="{BB962C8B-B14F-4D97-AF65-F5344CB8AC3E}">
        <p14:creationId xmlns:p14="http://schemas.microsoft.com/office/powerpoint/2010/main" val="346644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16-Apr-18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404616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16-Apr-18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51079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B09E2D-9E28-4E12-85E5-6B217EB612D6}" type="datetimeFigureOut">
              <a:rPr lang="en-US" smtClean="0"/>
              <a:t>16-Apr-18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113542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09E2D-9E28-4E12-85E5-6B217EB612D6}" type="datetimeFigureOut">
              <a:rPr lang="en-US" smtClean="0"/>
              <a:t>16-Apr-18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2311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09E2D-9E28-4E12-85E5-6B217EB612D6}" type="datetimeFigureOut">
              <a:rPr lang="en-US" smtClean="0"/>
              <a:t>16-Apr-18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873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09E2D-9E28-4E12-85E5-6B217EB612D6}" type="datetimeFigureOut">
              <a:rPr lang="en-US" smtClean="0"/>
              <a:t>16-Apr-18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67757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09E2D-9E28-4E12-85E5-6B217EB612D6}" type="datetimeFigureOut">
              <a:rPr lang="en-US" smtClean="0"/>
              <a:t>16-Apr-18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519465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FB09E2D-9E28-4E12-85E5-6B217EB612D6}" type="datetimeFigureOut">
              <a:rPr lang="en-US" smtClean="0"/>
              <a:t>16-Apr-18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681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  5 - </a:t>
            </a:r>
            <a:fld id="{86CAFDFA-F96A-417D-AF5E-DD2A74A53315}" type="slidenum">
              <a:rPr lang="en-US" smtClean="0"/>
              <a:pPr>
                <a:defRPr/>
              </a:pPr>
              <a:t>‹#›</a:t>
            </a:fld>
            <a:endParaRPr lang="en-US"/>
          </a:p>
        </p:txBody>
      </p:sp>
    </p:spTree>
    <p:extLst>
      <p:ext uri="{BB962C8B-B14F-4D97-AF65-F5344CB8AC3E}">
        <p14:creationId xmlns:p14="http://schemas.microsoft.com/office/powerpoint/2010/main" val="115620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16-Apr-18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4380903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16-Apr-18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563442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16-Apr-18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104349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algn="l" rtl="0" eaLnBrk="0" fontAlgn="base" hangingPunct="0">
              <a:spcBef>
                <a:spcPct val="0"/>
              </a:spcBef>
              <a:spcAft>
                <a:spcPct val="0"/>
              </a:spcAft>
              <a:defRPr/>
            </a:pPr>
            <a:fld id="{0AF67443-3F64-4014-B9F0-C9182491D6A8}" type="slidenum">
              <a:rPr kumimoji="1" lang="en-US" altLang="en-US" sz="1800" kern="1200">
                <a:solidFill>
                  <a:srgbClr val="000000"/>
                </a:solidFill>
                <a:latin typeface="Arial" pitchFamily="34" charset="0"/>
                <a:ea typeface="+mn-ea"/>
                <a:cs typeface="+mn-cs"/>
              </a:rPr>
              <a:pPr algn="l" rtl="0" eaLnBrk="0" fontAlgn="base" hangingPunct="0">
                <a:spcBef>
                  <a:spcPct val="0"/>
                </a:spcBef>
                <a:spcAft>
                  <a:spcPct val="0"/>
                </a:spcAft>
                <a:defRPr/>
              </a:pPr>
              <a:t>‹#›</a:t>
            </a:fld>
            <a:endParaRPr kumimoji="1" lang="en-US" altLang="en-US" sz="1800" kern="1200" dirty="0">
              <a:solidFill>
                <a:srgbClr val="000000"/>
              </a:solidFill>
              <a:latin typeface="Arial" pitchFamily="34" charset="0"/>
              <a:ea typeface="+mn-ea"/>
              <a:cs typeface="+mn-cs"/>
            </a:endParaRPr>
          </a:p>
        </p:txBody>
      </p:sp>
    </p:spTree>
    <p:extLst>
      <p:ext uri="{BB962C8B-B14F-4D97-AF65-F5344CB8AC3E}">
        <p14:creationId xmlns:p14="http://schemas.microsoft.com/office/powerpoint/2010/main" val="366881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B3AB-10FB-4F58-90B8-70BCBFA979A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FABF44-4D89-4977-8011-9AE12CF21C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1441FC5-5B95-4BB5-8335-0A6147E05492}"/>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5" name="Footer Placeholder 4">
            <a:extLst>
              <a:ext uri="{FF2B5EF4-FFF2-40B4-BE49-F238E27FC236}">
                <a16:creationId xmlns:a16="http://schemas.microsoft.com/office/drawing/2014/main" id="{2AD93D1A-B7E7-4674-AD94-FAA91DED3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269B7-330C-4569-9BAA-2719BEAAA5B9}"/>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572207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AC89-B1DA-4FA1-A5DB-7FE7DD783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305741-1856-48EA-B7AE-94D91B905C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FBA3F-E4CD-4A33-B632-4982A1B10D66}"/>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5" name="Footer Placeholder 4">
            <a:extLst>
              <a:ext uri="{FF2B5EF4-FFF2-40B4-BE49-F238E27FC236}">
                <a16:creationId xmlns:a16="http://schemas.microsoft.com/office/drawing/2014/main" id="{C1682C81-72F5-48A9-B738-593B16D4E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F5749-5056-4852-AE44-43DE8A79EF91}"/>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235544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AF4E-2A69-4F4B-9A3A-F04FE06F33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D024AE-8950-4279-811A-AF99AC65FC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6BCED8-483C-4A06-8A39-A96D982BC2C6}"/>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5" name="Footer Placeholder 4">
            <a:extLst>
              <a:ext uri="{FF2B5EF4-FFF2-40B4-BE49-F238E27FC236}">
                <a16:creationId xmlns:a16="http://schemas.microsoft.com/office/drawing/2014/main" id="{7313669F-BC9C-408A-A6B0-483CC6FC6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DC4CE-9F55-4150-BE23-0BD9680C69ED}"/>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1467275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596C-7A40-4F06-8B61-73A809B27D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84A0F-0EC0-43B2-A3B5-F41E385489C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3A3F3-2E74-49D5-9842-162EDFC2FE1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91660-656D-4C21-BCC4-26C58454AE7A}"/>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6" name="Footer Placeholder 5">
            <a:extLst>
              <a:ext uri="{FF2B5EF4-FFF2-40B4-BE49-F238E27FC236}">
                <a16:creationId xmlns:a16="http://schemas.microsoft.com/office/drawing/2014/main" id="{999C244F-0231-4244-869D-928AC3332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DEA75-4206-4065-8B56-31C603310FAD}"/>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193942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47C5-EA00-4DD9-B0CC-5298E3A6F5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A0BCB-4033-45E8-987D-B98B0DDAFA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AF31FCA-A252-4F48-A5D4-4DF79A7085E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90A0D-49B6-4F5E-A0B1-E0BE90C1D26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57EC4C0-CAD7-4ABA-9055-435EECB7D3A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B7EC52-C532-4D7B-8573-9AC81D05DC68}"/>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8" name="Footer Placeholder 7">
            <a:extLst>
              <a:ext uri="{FF2B5EF4-FFF2-40B4-BE49-F238E27FC236}">
                <a16:creationId xmlns:a16="http://schemas.microsoft.com/office/drawing/2014/main" id="{49C4754C-5491-42EB-90AC-DD614DAB90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BA820E-E544-485F-86E2-A99BE3CA7E7B}"/>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3094227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4150-94E7-4386-9FCC-C8A0860E9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33BED-88DF-4D00-AEB1-62DCBEEC9E5C}"/>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4" name="Footer Placeholder 3">
            <a:extLst>
              <a:ext uri="{FF2B5EF4-FFF2-40B4-BE49-F238E27FC236}">
                <a16:creationId xmlns:a16="http://schemas.microsoft.com/office/drawing/2014/main" id="{52038E4C-C79B-4ECC-8064-E9EF4AA235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8B86-2A37-4464-9BF7-6FCD4503074D}"/>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23717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01A54066-CD31-4D2E-9CC5-2B138A9FB59D}" type="slidenum">
              <a:rPr lang="en-US" smtClean="0"/>
              <a:pPr>
                <a:defRPr/>
              </a:pPr>
              <a:t>‹#›</a:t>
            </a:fld>
            <a:endParaRPr lang="en-US"/>
          </a:p>
        </p:txBody>
      </p:sp>
    </p:spTree>
    <p:extLst>
      <p:ext uri="{BB962C8B-B14F-4D97-AF65-F5344CB8AC3E}">
        <p14:creationId xmlns:p14="http://schemas.microsoft.com/office/powerpoint/2010/main" val="2510820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15D8C-85D3-42A5-AACE-3E21A527BFB3}"/>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3" name="Footer Placeholder 2">
            <a:extLst>
              <a:ext uri="{FF2B5EF4-FFF2-40B4-BE49-F238E27FC236}">
                <a16:creationId xmlns:a16="http://schemas.microsoft.com/office/drawing/2014/main" id="{03D1D8D4-CF6B-46FB-BDE0-34351BEE0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4DE991-FDC1-4E2C-909B-64E950C8CDB8}"/>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1417565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8BEE-8ED2-4FE0-A977-BF9A0162AE8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71C5E98-13D1-4F6E-9F24-07FDFB7B5BF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BA9CA-5A05-4529-8A17-BD28C56057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B6E0422-4159-4C04-9388-60B27BBF53D7}"/>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6" name="Footer Placeholder 5">
            <a:extLst>
              <a:ext uri="{FF2B5EF4-FFF2-40B4-BE49-F238E27FC236}">
                <a16:creationId xmlns:a16="http://schemas.microsoft.com/office/drawing/2014/main" id="{5A06BD67-105A-4EF7-A871-6BE8B1F1D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3577D-66D1-4A68-8777-8959AA3B9E56}"/>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4082656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1C59-7C3C-4B52-A5F2-D60B5BA172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F2005B-4083-4313-8E71-E1EF2946C1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7C9CBB0-D537-4BE8-97A2-A232418FE3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7ECC21B-CEDF-4003-BAB1-AF24C18A4D0E}"/>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6" name="Footer Placeholder 5">
            <a:extLst>
              <a:ext uri="{FF2B5EF4-FFF2-40B4-BE49-F238E27FC236}">
                <a16:creationId xmlns:a16="http://schemas.microsoft.com/office/drawing/2014/main" id="{B73964A1-2CC6-409C-B4D6-C63186015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AB23-4209-43FC-9A60-03680E01EC20}"/>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2930844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EC3F-01C8-4187-BC36-7AC3E7DB8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AC1E4-C093-494D-A11F-F3B217DE18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0B457-09CE-488E-86EC-2CD1FCBB168A}"/>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5" name="Footer Placeholder 4">
            <a:extLst>
              <a:ext uri="{FF2B5EF4-FFF2-40B4-BE49-F238E27FC236}">
                <a16:creationId xmlns:a16="http://schemas.microsoft.com/office/drawing/2014/main" id="{FE9AB723-ED3F-4AEB-B012-0D71AFC64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2B6CE-CFAD-43CB-9DC8-B4FC0EE116CA}"/>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1525030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574F1F-96BF-4F23-A079-2087324F62C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1DF8E-58A4-403E-B729-FE82B077693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3765E-AAA8-4F09-94A2-37343DA0CECE}"/>
              </a:ext>
            </a:extLst>
          </p:cNvPr>
          <p:cNvSpPr>
            <a:spLocks noGrp="1"/>
          </p:cNvSpPr>
          <p:nvPr>
            <p:ph type="dt" sz="half" idx="10"/>
          </p:nvPr>
        </p:nvSpPr>
        <p:spPr/>
        <p:txBody>
          <a:bodyPr/>
          <a:lstStyle/>
          <a:p>
            <a:fld id="{C9D4FCDC-25CD-43F0-881A-005703964050}" type="datetimeFigureOut">
              <a:rPr lang="en-US" smtClean="0"/>
              <a:t>16-Apr-18</a:t>
            </a:fld>
            <a:endParaRPr lang="en-US"/>
          </a:p>
        </p:txBody>
      </p:sp>
      <p:sp>
        <p:nvSpPr>
          <p:cNvPr id="5" name="Footer Placeholder 4">
            <a:extLst>
              <a:ext uri="{FF2B5EF4-FFF2-40B4-BE49-F238E27FC236}">
                <a16:creationId xmlns:a16="http://schemas.microsoft.com/office/drawing/2014/main" id="{7A472908-0210-4801-B238-79D71E2C0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7E407-95B9-4470-B336-DFB859999810}"/>
              </a:ext>
            </a:extLst>
          </p:cNvPr>
          <p:cNvSpPr>
            <a:spLocks noGrp="1"/>
          </p:cNvSpPr>
          <p:nvPr>
            <p:ph type="sldNum" sz="quarter" idx="12"/>
          </p:nvPr>
        </p:nvSpPr>
        <p:spPr/>
        <p:txBody>
          <a:bodyPr/>
          <a:lstStyle/>
          <a:p>
            <a:fld id="{12894CAF-D128-4040-BD84-4FD0DD2E837D}" type="slidenum">
              <a:rPr lang="en-US" smtClean="0"/>
              <a:t>‹#›</a:t>
            </a:fld>
            <a:endParaRPr lang="en-US"/>
          </a:p>
        </p:txBody>
      </p:sp>
    </p:spTree>
    <p:extLst>
      <p:ext uri="{BB962C8B-B14F-4D97-AF65-F5344CB8AC3E}">
        <p14:creationId xmlns:p14="http://schemas.microsoft.com/office/powerpoint/2010/main" val="155524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 2013 Pearson Education, Inc. Publishing as Prentice Hall.</a:t>
            </a:r>
          </a:p>
        </p:txBody>
      </p:sp>
      <p:sp>
        <p:nvSpPr>
          <p:cNvPr id="10" name="Slide Number Placeholder 9"/>
          <p:cNvSpPr>
            <a:spLocks noGrp="1"/>
          </p:cNvSpPr>
          <p:nvPr>
            <p:ph type="sldNum" sz="quarter" idx="12"/>
          </p:nvPr>
        </p:nvSpPr>
        <p:spPr/>
        <p:txBody>
          <a:bodyPr/>
          <a:lstStyle/>
          <a:p>
            <a:pPr>
              <a:defRPr/>
            </a:pPr>
            <a:r>
              <a:rPr lang="en-US"/>
              <a:t>5 - </a:t>
            </a:r>
            <a:fld id="{93107ABF-ED5E-42D8-BE2C-CAFEF2ECE14D}" type="slidenum">
              <a:rPr lang="en-US" smtClean="0"/>
              <a:pPr>
                <a:defRPr/>
              </a:pPr>
              <a:t>‹#›</a:t>
            </a:fld>
            <a:endParaRPr lang="en-US"/>
          </a:p>
        </p:txBody>
      </p:sp>
    </p:spTree>
    <p:extLst>
      <p:ext uri="{BB962C8B-B14F-4D97-AF65-F5344CB8AC3E}">
        <p14:creationId xmlns:p14="http://schemas.microsoft.com/office/powerpoint/2010/main" val="282394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12" name="Slide Number Placeholder 11"/>
          <p:cNvSpPr>
            <a:spLocks noGrp="1"/>
          </p:cNvSpPr>
          <p:nvPr>
            <p:ph type="sldNum" sz="quarter" idx="12"/>
          </p:nvPr>
        </p:nvSpPr>
        <p:spPr/>
        <p:txBody>
          <a:bodyPr/>
          <a:lstStyle/>
          <a:p>
            <a:pPr>
              <a:defRPr/>
            </a:pPr>
            <a:fld id="{55D9BC90-35B8-400E-89AA-2DA312B57D5E}" type="slidenum">
              <a:rPr lang="en-US" smtClean="0"/>
              <a:pPr>
                <a:defRPr/>
              </a:pPr>
              <a:t>‹#›</a:t>
            </a:fld>
            <a:endParaRPr lang="en-US"/>
          </a:p>
        </p:txBody>
      </p:sp>
    </p:spTree>
    <p:extLst>
      <p:ext uri="{BB962C8B-B14F-4D97-AF65-F5344CB8AC3E}">
        <p14:creationId xmlns:p14="http://schemas.microsoft.com/office/powerpoint/2010/main" val="26969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r>
              <a:rPr lang="en-US"/>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a:t>5- </a:t>
            </a:r>
            <a:fld id="{DD8CC7D3-DF8D-4100-8520-CB9B8EAF8523}" type="slidenum">
              <a:rPr lang="en-US" smtClean="0"/>
              <a:pPr>
                <a:defRPr/>
              </a:pPr>
              <a:t>‹#›</a:t>
            </a:fld>
            <a:endParaRPr lang="en-US"/>
          </a:p>
        </p:txBody>
      </p:sp>
    </p:spTree>
    <p:extLst>
      <p:ext uri="{BB962C8B-B14F-4D97-AF65-F5344CB8AC3E}">
        <p14:creationId xmlns:p14="http://schemas.microsoft.com/office/powerpoint/2010/main" val="177565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16-Apr-18</a:t>
            </a:fld>
            <a:endParaRPr lang="en-US" dirty="0"/>
          </a:p>
        </p:txBody>
      </p:sp>
      <p:sp>
        <p:nvSpPr>
          <p:cNvPr id="6" name="Footer Placeholder 5"/>
          <p:cNvSpPr>
            <a:spLocks noGrp="1"/>
          </p:cNvSpPr>
          <p:nvPr>
            <p:ph type="ftr" sz="quarter" idx="11"/>
          </p:nvPr>
        </p:nvSpPr>
        <p:spPr/>
        <p:txBody>
          <a:body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5 - </a:t>
            </a:r>
            <a:fld id="{244BCA6F-BAC2-46A7-8629-44EA0E6D8AA7}" type="slidenum">
              <a:rPr lang="en-US" smtClean="0"/>
              <a:pPr>
                <a:defRPr/>
              </a:pPr>
              <a:t>‹#›</a:t>
            </a:fld>
            <a:endParaRPr lang="en-US"/>
          </a:p>
        </p:txBody>
      </p:sp>
    </p:spTree>
    <p:extLst>
      <p:ext uri="{BB962C8B-B14F-4D97-AF65-F5344CB8AC3E}">
        <p14:creationId xmlns:p14="http://schemas.microsoft.com/office/powerpoint/2010/main" val="364364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10" name="Slide Number Placeholder 9"/>
          <p:cNvSpPr>
            <a:spLocks noGrp="1"/>
          </p:cNvSpPr>
          <p:nvPr>
            <p:ph type="sldNum" sz="quarter" idx="12"/>
          </p:nvPr>
        </p:nvSpPr>
        <p:spPr/>
        <p:txBody>
          <a:bodyPr/>
          <a:lstStyle/>
          <a:p>
            <a:pPr>
              <a:defRPr/>
            </a:pPr>
            <a:fld id="{A073FA92-1D4C-4936-80E2-71FEE80C2BF8}" type="slidenum">
              <a:rPr lang="en-US" smtClean="0"/>
              <a:pPr>
                <a:defRPr/>
              </a:pPr>
              <a:t>‹#›</a:t>
            </a:fld>
            <a:endParaRPr lang="en-US"/>
          </a:p>
        </p:txBody>
      </p:sp>
    </p:spTree>
    <p:extLst>
      <p:ext uri="{BB962C8B-B14F-4D97-AF65-F5344CB8AC3E}">
        <p14:creationId xmlns:p14="http://schemas.microsoft.com/office/powerpoint/2010/main" val="120369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pPr>
              <a:defRPr/>
            </a:pPr>
            <a:r>
              <a:rPr lang="en-US"/>
              <a:t>Copyright © 2013 Pearson Education, Inc. Publishing as Prentice Hall.</a:t>
            </a:r>
            <a:endParaRPr lang="en-US" dirty="0"/>
          </a:p>
        </p:txBody>
      </p:sp>
      <p:sp>
        <p:nvSpPr>
          <p:cNvPr id="10" name="Slide Number Placeholder 9"/>
          <p:cNvSpPr>
            <a:spLocks noGrp="1"/>
          </p:cNvSpPr>
          <p:nvPr>
            <p:ph type="sldNum" sz="quarter" idx="12"/>
          </p:nvPr>
        </p:nvSpPr>
        <p:spPr/>
        <p:txBody>
          <a:bodyPr/>
          <a:lstStyle/>
          <a:p>
            <a:pPr>
              <a:defRPr/>
            </a:pPr>
            <a:fld id="{2EC31297-49D8-4B03-AB0B-E8C5B56FF867}" type="slidenum">
              <a:rPr lang="en-US" smtClean="0"/>
              <a:pPr>
                <a:defRPr/>
              </a:pPr>
              <a:t>‹#›</a:t>
            </a:fld>
            <a:endParaRPr lang="en-US"/>
          </a:p>
        </p:txBody>
      </p:sp>
    </p:spTree>
    <p:extLst>
      <p:ext uri="{BB962C8B-B14F-4D97-AF65-F5344CB8AC3E}">
        <p14:creationId xmlns:p14="http://schemas.microsoft.com/office/powerpoint/2010/main" val="391556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C7FAE559-B3A1-4CC0-966A-6C90F823EA31}" type="slidenum">
              <a:rPr lang="en-US" smtClean="0"/>
              <a:pPr>
                <a:defRPr/>
              </a:pPr>
              <a:t>‹#›</a:t>
            </a:fld>
            <a:endParaRPr lang="en-US"/>
          </a:p>
        </p:txBody>
      </p:sp>
    </p:spTree>
    <p:extLst>
      <p:ext uri="{BB962C8B-B14F-4D97-AF65-F5344CB8AC3E}">
        <p14:creationId xmlns:p14="http://schemas.microsoft.com/office/powerpoint/2010/main" val="20211405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DFB09E2D-9E28-4E12-85E5-6B217EB612D6}" type="datetimeFigureOut">
              <a:rPr lang="en-US" smtClean="0"/>
              <a:t>16-Apr-18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2202439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25A4D-B569-4C3E-B5C6-9FAC9F760D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FD5DE-CB70-4EE4-B40F-B2014947B2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16ECE-10C2-4578-8C55-C9AE5B4B0B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D4FCDC-25CD-43F0-881A-005703964050}" type="datetimeFigureOut">
              <a:rPr lang="en-US" smtClean="0"/>
              <a:t>16-Apr-18</a:t>
            </a:fld>
            <a:endParaRPr lang="en-US"/>
          </a:p>
        </p:txBody>
      </p:sp>
      <p:sp>
        <p:nvSpPr>
          <p:cNvPr id="5" name="Footer Placeholder 4">
            <a:extLst>
              <a:ext uri="{FF2B5EF4-FFF2-40B4-BE49-F238E27FC236}">
                <a16:creationId xmlns:a16="http://schemas.microsoft.com/office/drawing/2014/main" id="{3F353A6F-1EB8-444C-86E0-A964ABA3E9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3B18CD-6270-4DC5-8349-0C5DC8E00E9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894CAF-D128-4040-BD84-4FD0DD2E837D}" type="slidenum">
              <a:rPr lang="en-US" smtClean="0"/>
              <a:t>‹#›</a:t>
            </a:fld>
            <a:endParaRPr lang="en-US"/>
          </a:p>
        </p:txBody>
      </p:sp>
    </p:spTree>
    <p:extLst>
      <p:ext uri="{BB962C8B-B14F-4D97-AF65-F5344CB8AC3E}">
        <p14:creationId xmlns:p14="http://schemas.microsoft.com/office/powerpoint/2010/main" val="28249023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31.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emf"/></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8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F5586C31-848B-4D51-83B1-B9FD594E3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descr="A close up of a sign&#10;&#10;Description generated with very high confidence">
            <a:extLst>
              <a:ext uri="{FF2B5EF4-FFF2-40B4-BE49-F238E27FC236}">
                <a16:creationId xmlns:a16="http://schemas.microsoft.com/office/drawing/2014/main" id="{1933D345-D5B5-45FC-9D75-5ECDFF95E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08137"/>
            <a:ext cx="4089402" cy="4089402"/>
          </a:xfrm>
          <a:prstGeom prst="rect">
            <a:avLst/>
          </a:prstGeom>
        </p:spPr>
      </p:pic>
      <p:sp>
        <p:nvSpPr>
          <p:cNvPr id="3074" name="Title 1"/>
          <p:cNvSpPr>
            <a:spLocks noGrp="1"/>
          </p:cNvSpPr>
          <p:nvPr>
            <p:ph type="ctrTitle"/>
          </p:nvPr>
        </p:nvSpPr>
        <p:spPr>
          <a:xfrm>
            <a:off x="304800" y="2819400"/>
            <a:ext cx="3154176" cy="3352800"/>
          </a:xfrm>
        </p:spPr>
        <p:txBody>
          <a:bodyPr>
            <a:normAutofit/>
          </a:bodyPr>
          <a:lstStyle/>
          <a:p>
            <a:pPr eaLnBrk="1" hangingPunct="1"/>
            <a:br>
              <a:rPr lang="en-US" sz="3000" b="1" dirty="0"/>
            </a:br>
            <a:r>
              <a:rPr lang="en-US" sz="3000" b="1" dirty="0"/>
              <a:t>Operations and Project Management</a:t>
            </a:r>
            <a:br>
              <a:rPr lang="en-US" sz="3000" b="1" dirty="0"/>
            </a:br>
            <a:r>
              <a:rPr lang="en-US" sz="3000" b="1" dirty="0"/>
              <a:t>ELCBUS 340</a:t>
            </a:r>
            <a:br>
              <a:rPr lang="en-US" sz="3000" b="1" dirty="0"/>
            </a:br>
            <a:br>
              <a:rPr lang="en-US" sz="3000" b="1" dirty="0"/>
            </a:br>
            <a:r>
              <a:rPr lang="en-US" sz="3000" b="1" dirty="0"/>
              <a:t> 16 April 2018</a:t>
            </a:r>
          </a:p>
        </p:txBody>
      </p:sp>
    </p:spTree>
    <p:extLst>
      <p:ext uri="{BB962C8B-B14F-4D97-AF65-F5344CB8AC3E}">
        <p14:creationId xmlns:p14="http://schemas.microsoft.com/office/powerpoint/2010/main" val="352020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847614"/>
            <a:ext cx="5638800" cy="4267200"/>
          </a:xfrm>
        </p:spPr>
        <p:txBody>
          <a:bodyPr/>
          <a:lstStyle/>
          <a:p>
            <a:pPr marL="0" indent="0">
              <a:buNone/>
            </a:pPr>
            <a:r>
              <a:rPr lang="en-US" sz="2400" dirty="0"/>
              <a:t>Employee Involvement</a:t>
            </a:r>
          </a:p>
          <a:p>
            <a:pPr lvl="1"/>
            <a:r>
              <a:rPr lang="en-US" sz="2400" dirty="0"/>
              <a:t>Cultural Change</a:t>
            </a:r>
          </a:p>
          <a:p>
            <a:pPr lvl="2"/>
            <a:r>
              <a:rPr lang="en-US" sz="2400" dirty="0"/>
              <a:t>Quality at the Source</a:t>
            </a:r>
          </a:p>
          <a:p>
            <a:pPr lvl="1"/>
            <a:r>
              <a:rPr lang="en-US" sz="2400" dirty="0"/>
              <a:t>Teams</a:t>
            </a:r>
          </a:p>
          <a:p>
            <a:pPr lvl="2"/>
            <a:r>
              <a:rPr lang="en-US" sz="2400" dirty="0"/>
              <a:t>Employee Empowerment</a:t>
            </a:r>
          </a:p>
          <a:p>
            <a:pPr lvl="3"/>
            <a:r>
              <a:rPr lang="en-US" sz="2400" dirty="0"/>
              <a:t>Problem-solving teams</a:t>
            </a:r>
          </a:p>
          <a:p>
            <a:pPr lvl="3"/>
            <a:r>
              <a:rPr lang="en-US" sz="2400" dirty="0"/>
              <a:t>Special-purpose teams</a:t>
            </a:r>
          </a:p>
          <a:p>
            <a:pPr lvl="3"/>
            <a:r>
              <a:rPr lang="en-US" sz="2400" dirty="0"/>
              <a:t>Self-managed teams</a:t>
            </a:r>
          </a:p>
          <a:p>
            <a:pPr lvl="2"/>
            <a:endParaRPr lang="en-US" dirty="0"/>
          </a:p>
        </p:txBody>
      </p:sp>
      <p:sp>
        <p:nvSpPr>
          <p:cNvPr id="4" name="Title 1">
            <a:extLst>
              <a:ext uri="{FF2B5EF4-FFF2-40B4-BE49-F238E27FC236}">
                <a16:creationId xmlns:a16="http://schemas.microsoft.com/office/drawing/2014/main" id="{6E84C6C2-F26D-4C82-A653-95873160E1E3}"/>
              </a:ext>
            </a:extLst>
          </p:cNvPr>
          <p:cNvSpPr txBox="1">
            <a:spLocks/>
          </p:cNvSpPr>
          <p:nvPr/>
        </p:nvSpPr>
        <p:spPr>
          <a:xfrm>
            <a:off x="152400" y="847614"/>
            <a:ext cx="2438399" cy="1771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 </a:t>
            </a:r>
            <a:br>
              <a:rPr lang="en-US" dirty="0"/>
            </a:br>
            <a:r>
              <a:rPr lang="en-US" dirty="0"/>
              <a:t>Total Quality Management</a:t>
            </a:r>
          </a:p>
          <a:p>
            <a:r>
              <a:rPr lang="en-US" dirty="0"/>
              <a:t>Principles</a:t>
            </a:r>
          </a:p>
        </p:txBody>
      </p:sp>
      <p:pic>
        <p:nvPicPr>
          <p:cNvPr id="5" name="Picture 4" descr="fig03_01.gif">
            <a:extLst>
              <a:ext uri="{FF2B5EF4-FFF2-40B4-BE49-F238E27FC236}">
                <a16:creationId xmlns:a16="http://schemas.microsoft.com/office/drawing/2014/main" id="{F8F967CC-F494-4A8F-8161-58F2D15FD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 y="2743200"/>
            <a:ext cx="2209800" cy="2209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528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609600"/>
            <a:ext cx="5638800" cy="3095625"/>
          </a:xfrm>
        </p:spPr>
        <p:txBody>
          <a:bodyPr>
            <a:normAutofit/>
          </a:bodyPr>
          <a:lstStyle/>
          <a:p>
            <a:pPr marL="0" indent="0">
              <a:buNone/>
            </a:pPr>
            <a:r>
              <a:rPr lang="en-US" sz="2400" dirty="0"/>
              <a:t>Continuous Improvement</a:t>
            </a:r>
          </a:p>
          <a:p>
            <a:pPr lvl="1"/>
            <a:r>
              <a:rPr lang="en-US" sz="2400" dirty="0"/>
              <a:t>Kaizen</a:t>
            </a:r>
          </a:p>
          <a:p>
            <a:pPr lvl="1"/>
            <a:r>
              <a:rPr lang="en-US" sz="2400" dirty="0"/>
              <a:t>Problem-solving tools</a:t>
            </a:r>
          </a:p>
          <a:p>
            <a:pPr lvl="1"/>
            <a:r>
              <a:rPr lang="en-US" sz="2400" dirty="0"/>
              <a:t>Plan-Do-Study-Act Cycle</a:t>
            </a:r>
          </a:p>
        </p:txBody>
      </p:sp>
      <p:sp>
        <p:nvSpPr>
          <p:cNvPr id="5" name="Title 1">
            <a:extLst>
              <a:ext uri="{FF2B5EF4-FFF2-40B4-BE49-F238E27FC236}">
                <a16:creationId xmlns:a16="http://schemas.microsoft.com/office/drawing/2014/main" id="{8D3A4DFF-F162-4DDC-845E-717A36C48A34}"/>
              </a:ext>
            </a:extLst>
          </p:cNvPr>
          <p:cNvSpPr txBox="1">
            <a:spLocks/>
          </p:cNvSpPr>
          <p:nvPr/>
        </p:nvSpPr>
        <p:spPr>
          <a:xfrm>
            <a:off x="152400" y="847614"/>
            <a:ext cx="2438399" cy="1771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 </a:t>
            </a:r>
            <a:br>
              <a:rPr lang="en-US" dirty="0"/>
            </a:br>
            <a:r>
              <a:rPr lang="en-US" dirty="0"/>
              <a:t>Total Quality Management</a:t>
            </a:r>
          </a:p>
          <a:p>
            <a:r>
              <a:rPr lang="en-US" dirty="0"/>
              <a:t>Principles</a:t>
            </a:r>
          </a:p>
        </p:txBody>
      </p:sp>
      <p:pic>
        <p:nvPicPr>
          <p:cNvPr id="6" name="Picture 5" descr="fig03_01.gif">
            <a:extLst>
              <a:ext uri="{FF2B5EF4-FFF2-40B4-BE49-F238E27FC236}">
                <a16:creationId xmlns:a16="http://schemas.microsoft.com/office/drawing/2014/main" id="{296FBC0D-0F9F-4960-8839-83BC7D410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 y="2743200"/>
            <a:ext cx="2209800" cy="2209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890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395288"/>
            <a:ext cx="3810000" cy="1371600"/>
          </a:xfrm>
        </p:spPr>
        <p:txBody>
          <a:bodyPr>
            <a:normAutofit/>
          </a:bodyPr>
          <a:lstStyle/>
          <a:p>
            <a:pPr marL="502920" lvl="1" indent="0">
              <a:buNone/>
            </a:pPr>
            <a:r>
              <a:rPr lang="en-US" sz="2400" dirty="0"/>
              <a:t>Plan-Do-Study-Act Cycle</a:t>
            </a:r>
          </a:p>
        </p:txBody>
      </p:sp>
      <p:sp>
        <p:nvSpPr>
          <p:cNvPr id="5" name="Title 1">
            <a:extLst>
              <a:ext uri="{FF2B5EF4-FFF2-40B4-BE49-F238E27FC236}">
                <a16:creationId xmlns:a16="http://schemas.microsoft.com/office/drawing/2014/main" id="{8D3A4DFF-F162-4DDC-845E-717A36C48A34}"/>
              </a:ext>
            </a:extLst>
          </p:cNvPr>
          <p:cNvSpPr txBox="1">
            <a:spLocks/>
          </p:cNvSpPr>
          <p:nvPr/>
        </p:nvSpPr>
        <p:spPr>
          <a:xfrm>
            <a:off x="152400" y="847614"/>
            <a:ext cx="2438399" cy="1771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 </a:t>
            </a:r>
            <a:br>
              <a:rPr lang="en-US" dirty="0"/>
            </a:br>
            <a:r>
              <a:rPr lang="en-US" dirty="0"/>
              <a:t>Total Quality Management</a:t>
            </a:r>
          </a:p>
          <a:p>
            <a:r>
              <a:rPr lang="en-US" dirty="0"/>
              <a:t>Principles</a:t>
            </a:r>
          </a:p>
        </p:txBody>
      </p:sp>
      <p:pic>
        <p:nvPicPr>
          <p:cNvPr id="193538" name="Picture 2" descr="Image result for pdsa cycle">
            <a:extLst>
              <a:ext uri="{FF2B5EF4-FFF2-40B4-BE49-F238E27FC236}">
                <a16:creationId xmlns:a16="http://schemas.microsoft.com/office/drawing/2014/main" id="{A2D8818F-2A98-4628-9DAF-494204BCF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139" y="1524000"/>
            <a:ext cx="3352800" cy="32391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glasses posing for the camera&#10;&#10;Description generated with very high confidence">
            <a:extLst>
              <a:ext uri="{FF2B5EF4-FFF2-40B4-BE49-F238E27FC236}">
                <a16:creationId xmlns:a16="http://schemas.microsoft.com/office/drawing/2014/main" id="{218CDE05-F4E6-454B-86E9-A569C862E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81" y="4433887"/>
            <a:ext cx="2884919" cy="2028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526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7789" y="847614"/>
            <a:ext cx="2210612" cy="1771762"/>
          </a:xfrm>
        </p:spPr>
        <p:txBody>
          <a:bodyPr/>
          <a:lstStyle/>
          <a:p>
            <a:r>
              <a:rPr lang="en-US" dirty="0"/>
              <a:t>What is Six Sigma?</a:t>
            </a:r>
          </a:p>
        </p:txBody>
      </p:sp>
      <p:sp>
        <p:nvSpPr>
          <p:cNvPr id="22532" name="Rectangle 5"/>
          <p:cNvSpPr>
            <a:spLocks noChangeArrowheads="1"/>
          </p:cNvSpPr>
          <p:nvPr/>
        </p:nvSpPr>
        <p:spPr bwMode="auto">
          <a:xfrm>
            <a:off x="2901951" y="1708914"/>
            <a:ext cx="5935539" cy="3477875"/>
          </a:xfrm>
          <a:prstGeom prst="rect">
            <a:avLst/>
          </a:prstGeom>
          <a:noFill/>
          <a:ln w="9525">
            <a:noFill/>
            <a:miter lim="800000"/>
            <a:headEnd/>
            <a:tailEnd/>
          </a:ln>
        </p:spPr>
        <p:txBody>
          <a:bodyPr wrap="square">
            <a:spAutoFit/>
          </a:bodyPr>
          <a:lstStyle/>
          <a:p>
            <a:r>
              <a:rPr lang="en-US" sz="3200" b="1" dirty="0">
                <a:solidFill>
                  <a:schemeClr val="tx2"/>
                </a:solidFill>
                <a:latin typeface="Calibri" pitchFamily="34" charset="0"/>
              </a:rPr>
              <a:t>Six Sigma</a:t>
            </a:r>
          </a:p>
          <a:p>
            <a:endParaRPr lang="en-US" sz="2800" dirty="0">
              <a:solidFill>
                <a:schemeClr val="tx2"/>
              </a:solidFill>
              <a:latin typeface="Calibri" pitchFamily="34" charset="0"/>
            </a:endParaRPr>
          </a:p>
          <a:p>
            <a:r>
              <a:rPr lang="en-US" sz="3200" b="1" dirty="0">
                <a:latin typeface="Calibri" pitchFamily="34" charset="0"/>
              </a:rPr>
              <a:t>A comprehensive and flexible system for achieving, sustaining, and maximizing business success by minimizing defects and reducing variation in processes.</a:t>
            </a:r>
          </a:p>
        </p:txBody>
      </p:sp>
      <p:pic>
        <p:nvPicPr>
          <p:cNvPr id="184322" name="Picture 2" descr="Image result for six sigma">
            <a:extLst>
              <a:ext uri="{FF2B5EF4-FFF2-40B4-BE49-F238E27FC236}">
                <a16:creationId xmlns:a16="http://schemas.microsoft.com/office/drawing/2014/main" id="{25999F50-CE4A-43C9-9D23-4918E3A0C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90822"/>
            <a:ext cx="1905000" cy="127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1" name="Rectangle 1853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74" name="Rectangle 73">
            <a:extLst>
              <a:ext uri="{FF2B5EF4-FFF2-40B4-BE49-F238E27FC236}">
                <a16:creationId xmlns:a16="http://schemas.microsoft.com/office/drawing/2014/main" id="{17115F77-2FAE-4CA7-9A7F-10D5F2C8F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CD4C046-A04C-46CC-AFA3-6B0621F628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8" name="Rectangle 77">
            <a:extLst>
              <a:ext uri="{FF2B5EF4-FFF2-40B4-BE49-F238E27FC236}">
                <a16:creationId xmlns:a16="http://schemas.microsoft.com/office/drawing/2014/main" id="{66C7A97A-A7DE-4DFB-8542-1E4BF24C7D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E111DB0-3D73-4D20-9D57-CEF5A0D865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027ADCA0-A066-4B16-8E1F-3C2483947B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77" name="Title 1"/>
          <p:cNvSpPr>
            <a:spLocks noGrp="1"/>
          </p:cNvSpPr>
          <p:nvPr>
            <p:ph type="title"/>
          </p:nvPr>
        </p:nvSpPr>
        <p:spPr>
          <a:xfrm>
            <a:off x="303907" y="518889"/>
            <a:ext cx="3124200" cy="2895600"/>
          </a:xfrm>
        </p:spPr>
        <p:txBody>
          <a:bodyPr vert="horz" lIns="91440" tIns="45720" rIns="91440" bIns="45720" rtlCol="0" anchor="b">
            <a:normAutofit/>
          </a:bodyPr>
          <a:lstStyle/>
          <a:p>
            <a:r>
              <a:rPr lang="en-US" sz="3200" spc="-100" dirty="0"/>
              <a:t>Six Sigma </a:t>
            </a:r>
            <a:br>
              <a:rPr lang="en-US" sz="3200" spc="-100" dirty="0"/>
            </a:br>
            <a:r>
              <a:rPr lang="en-US" sz="3200" spc="-100" dirty="0"/>
              <a:t>Project Frameworks</a:t>
            </a:r>
          </a:p>
        </p:txBody>
      </p:sp>
      <p:sp>
        <p:nvSpPr>
          <p:cNvPr id="2" name="TextBox 1">
            <a:extLst>
              <a:ext uri="{FF2B5EF4-FFF2-40B4-BE49-F238E27FC236}">
                <a16:creationId xmlns:a16="http://schemas.microsoft.com/office/drawing/2014/main" id="{FF0E63D9-B009-4B46-A917-F886CA46EBCA}"/>
              </a:ext>
            </a:extLst>
          </p:cNvPr>
          <p:cNvSpPr txBox="1"/>
          <p:nvPr/>
        </p:nvSpPr>
        <p:spPr>
          <a:xfrm>
            <a:off x="4114800" y="1524000"/>
            <a:ext cx="4345815" cy="3539430"/>
          </a:xfrm>
          <a:prstGeom prst="rect">
            <a:avLst/>
          </a:prstGeom>
          <a:noFill/>
        </p:spPr>
        <p:txBody>
          <a:bodyPr wrap="square" rtlCol="0">
            <a:spAutoFit/>
          </a:bodyPr>
          <a:lstStyle/>
          <a:p>
            <a:r>
              <a:rPr lang="en-US" sz="2800" dirty="0"/>
              <a:t>DMAIC</a:t>
            </a:r>
          </a:p>
          <a:p>
            <a:r>
              <a:rPr lang="en-US" sz="2800" dirty="0"/>
              <a:t>	</a:t>
            </a:r>
          </a:p>
          <a:p>
            <a:r>
              <a:rPr lang="en-US" sz="2800" dirty="0"/>
              <a:t>DFSS (Define for Six Sigma)</a:t>
            </a:r>
          </a:p>
          <a:p>
            <a:endParaRPr lang="en-US" sz="2800" dirty="0"/>
          </a:p>
          <a:p>
            <a:r>
              <a:rPr lang="en-US" sz="2800" dirty="0"/>
              <a:t>	DMADV</a:t>
            </a:r>
          </a:p>
          <a:p>
            <a:r>
              <a:rPr lang="en-US" sz="2800" dirty="0"/>
              <a:t>		</a:t>
            </a:r>
          </a:p>
          <a:p>
            <a:r>
              <a:rPr lang="en-US" sz="2800" dirty="0"/>
              <a:t>	IDOV</a:t>
            </a:r>
          </a:p>
          <a:p>
            <a:r>
              <a:rPr lang="en-US" sz="2800" dirty="0"/>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43EF-0272-4669-8E0D-5454A32339D2}"/>
              </a:ext>
            </a:extLst>
          </p:cNvPr>
          <p:cNvSpPr>
            <a:spLocks noGrp="1"/>
          </p:cNvSpPr>
          <p:nvPr>
            <p:ph type="title"/>
          </p:nvPr>
        </p:nvSpPr>
        <p:spPr>
          <a:xfrm>
            <a:off x="189689" y="1276238"/>
            <a:ext cx="2210612" cy="933562"/>
          </a:xfrm>
        </p:spPr>
        <p:txBody>
          <a:bodyPr/>
          <a:lstStyle/>
          <a:p>
            <a:r>
              <a:rPr lang="en-US" dirty="0"/>
              <a:t>DMAIC</a:t>
            </a:r>
          </a:p>
        </p:txBody>
      </p:sp>
      <p:sp>
        <p:nvSpPr>
          <p:cNvPr id="5" name="Slide Number Placeholder 4">
            <a:extLst>
              <a:ext uri="{FF2B5EF4-FFF2-40B4-BE49-F238E27FC236}">
                <a16:creationId xmlns:a16="http://schemas.microsoft.com/office/drawing/2014/main" id="{07F30D5B-7977-48D4-AAF7-5A936AE99620}"/>
              </a:ext>
            </a:extLst>
          </p:cNvPr>
          <p:cNvSpPr>
            <a:spLocks noGrp="1"/>
          </p:cNvSpPr>
          <p:nvPr>
            <p:ph type="sldNum" sz="quarter" idx="12"/>
          </p:nvPr>
        </p:nvSpPr>
        <p:spPr/>
        <p:txBody>
          <a:bodyPr/>
          <a:lstStyle/>
          <a:p>
            <a:pPr>
              <a:defRPr/>
            </a:pPr>
            <a:r>
              <a:rPr lang="en-US"/>
              <a:t>  5 - </a:t>
            </a:r>
            <a:fld id="{86CAFDFA-F96A-417D-AF5E-DD2A74A53315}" type="slidenum">
              <a:rPr lang="en-US" smtClean="0"/>
              <a:pPr>
                <a:defRPr/>
              </a:pPr>
              <a:t>15</a:t>
            </a:fld>
            <a:endParaRPr lang="en-US"/>
          </a:p>
        </p:txBody>
      </p:sp>
      <p:graphicFrame>
        <p:nvGraphicFramePr>
          <p:cNvPr id="6" name="Content Placeholder 6">
            <a:extLst>
              <a:ext uri="{FF2B5EF4-FFF2-40B4-BE49-F238E27FC236}">
                <a16:creationId xmlns:a16="http://schemas.microsoft.com/office/drawing/2014/main" id="{2277C24B-B5A6-48E0-97C6-EF4436192CE8}"/>
              </a:ext>
            </a:extLst>
          </p:cNvPr>
          <p:cNvGraphicFramePr>
            <a:graphicFrameLocks/>
          </p:cNvGraphicFramePr>
          <p:nvPr>
            <p:extLst>
              <p:ext uri="{D42A27DB-BD31-4B8C-83A1-F6EECF244321}">
                <p14:modId xmlns:p14="http://schemas.microsoft.com/office/powerpoint/2010/main" val="2745919903"/>
              </p:ext>
            </p:extLst>
          </p:nvPr>
        </p:nvGraphicFramePr>
        <p:xfrm>
          <a:off x="2895600" y="861509"/>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34C8C61A-A6E3-40BA-9453-4442C7A4519E}"/>
              </a:ext>
            </a:extLst>
          </p:cNvPr>
          <p:cNvGrpSpPr/>
          <p:nvPr/>
        </p:nvGrpSpPr>
        <p:grpSpPr>
          <a:xfrm>
            <a:off x="3200400" y="2057400"/>
            <a:ext cx="1420353" cy="1420353"/>
            <a:chOff x="3733791" y="1295394"/>
            <a:chExt cx="1420353" cy="1420353"/>
          </a:xfrm>
        </p:grpSpPr>
        <p:sp>
          <p:nvSpPr>
            <p:cNvPr id="8" name="Oval 7">
              <a:extLst>
                <a:ext uri="{FF2B5EF4-FFF2-40B4-BE49-F238E27FC236}">
                  <a16:creationId xmlns:a16="http://schemas.microsoft.com/office/drawing/2014/main" id="{E211CCAF-5E37-4E83-A562-DE83B46D93EF}"/>
                </a:ext>
              </a:extLst>
            </p:cNvPr>
            <p:cNvSpPr/>
            <p:nvPr/>
          </p:nvSpPr>
          <p:spPr>
            <a:xfrm>
              <a:off x="3733791" y="1295394"/>
              <a:ext cx="1420353" cy="142035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a:extLst>
                <a:ext uri="{FF2B5EF4-FFF2-40B4-BE49-F238E27FC236}">
                  <a16:creationId xmlns:a16="http://schemas.microsoft.com/office/drawing/2014/main" id="{E31B3C53-EA9E-4270-8B53-004A66758F94}"/>
                </a:ext>
              </a:extLst>
            </p:cNvPr>
            <p:cNvSpPr txBox="1"/>
            <p:nvPr/>
          </p:nvSpPr>
          <p:spPr>
            <a:xfrm>
              <a:off x="3941797" y="1503400"/>
              <a:ext cx="1004341" cy="10043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Control</a:t>
              </a:r>
            </a:p>
          </p:txBody>
        </p:sp>
      </p:grpSp>
    </p:spTree>
    <p:extLst>
      <p:ext uri="{BB962C8B-B14F-4D97-AF65-F5344CB8AC3E}">
        <p14:creationId xmlns:p14="http://schemas.microsoft.com/office/powerpoint/2010/main" val="250671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5AB5-8790-432E-9F02-8D3FCBC5A77D}"/>
              </a:ext>
            </a:extLst>
          </p:cNvPr>
          <p:cNvSpPr>
            <a:spLocks noGrp="1"/>
          </p:cNvSpPr>
          <p:nvPr>
            <p:ph type="title"/>
          </p:nvPr>
        </p:nvSpPr>
        <p:spPr>
          <a:xfrm>
            <a:off x="189689" y="1123839"/>
            <a:ext cx="2210612" cy="1390762"/>
          </a:xfrm>
        </p:spPr>
        <p:txBody>
          <a:bodyPr/>
          <a:lstStyle/>
          <a:p>
            <a:r>
              <a:rPr lang="en-US" dirty="0"/>
              <a:t>DMADV</a:t>
            </a:r>
          </a:p>
        </p:txBody>
      </p:sp>
      <p:graphicFrame>
        <p:nvGraphicFramePr>
          <p:cNvPr id="17" name="Content Placeholder 6">
            <a:extLst>
              <a:ext uri="{FF2B5EF4-FFF2-40B4-BE49-F238E27FC236}">
                <a16:creationId xmlns:a16="http://schemas.microsoft.com/office/drawing/2014/main" id="{08749813-86DA-4F34-B204-A7162C9294F1}"/>
              </a:ext>
            </a:extLst>
          </p:cNvPr>
          <p:cNvGraphicFramePr>
            <a:graphicFrameLocks noGrp="1"/>
          </p:cNvGraphicFramePr>
          <p:nvPr>
            <p:ph idx="1"/>
            <p:extLst>
              <p:ext uri="{D42A27DB-BD31-4B8C-83A1-F6EECF244321}">
                <p14:modId xmlns:p14="http://schemas.microsoft.com/office/powerpoint/2010/main" val="1709142369"/>
              </p:ext>
            </p:extLst>
          </p:nvPr>
        </p:nvGraphicFramePr>
        <p:xfrm>
          <a:off x="2971800" y="9144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4727F527-281D-47BB-91E5-949749635ED0}"/>
              </a:ext>
            </a:extLst>
          </p:cNvPr>
          <p:cNvGrpSpPr/>
          <p:nvPr/>
        </p:nvGrpSpPr>
        <p:grpSpPr>
          <a:xfrm>
            <a:off x="3276600" y="2209800"/>
            <a:ext cx="1420353" cy="1420353"/>
            <a:chOff x="3733791" y="1295394"/>
            <a:chExt cx="1420353" cy="1420353"/>
          </a:xfrm>
        </p:grpSpPr>
        <p:sp>
          <p:nvSpPr>
            <p:cNvPr id="19" name="Oval 18">
              <a:extLst>
                <a:ext uri="{FF2B5EF4-FFF2-40B4-BE49-F238E27FC236}">
                  <a16:creationId xmlns:a16="http://schemas.microsoft.com/office/drawing/2014/main" id="{03CB2EF4-AAA9-4D1A-9D63-8E4250C41BB5}"/>
                </a:ext>
              </a:extLst>
            </p:cNvPr>
            <p:cNvSpPr/>
            <p:nvPr/>
          </p:nvSpPr>
          <p:spPr>
            <a:xfrm>
              <a:off x="3733791" y="1295394"/>
              <a:ext cx="1420353" cy="142035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4">
              <a:extLst>
                <a:ext uri="{FF2B5EF4-FFF2-40B4-BE49-F238E27FC236}">
                  <a16:creationId xmlns:a16="http://schemas.microsoft.com/office/drawing/2014/main" id="{22B8C212-5158-4F22-AFA1-5F0273B66F0F}"/>
                </a:ext>
              </a:extLst>
            </p:cNvPr>
            <p:cNvSpPr txBox="1"/>
            <p:nvPr/>
          </p:nvSpPr>
          <p:spPr>
            <a:xfrm>
              <a:off x="3941797" y="1503400"/>
              <a:ext cx="1004341" cy="10043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dirty="0"/>
                <a:t>Verify</a:t>
              </a:r>
              <a:endParaRPr lang="en-US" sz="2000" kern="1200" dirty="0"/>
            </a:p>
          </p:txBody>
        </p:sp>
      </p:grpSp>
    </p:spTree>
    <p:extLst>
      <p:ext uri="{BB962C8B-B14F-4D97-AF65-F5344CB8AC3E}">
        <p14:creationId xmlns:p14="http://schemas.microsoft.com/office/powerpoint/2010/main" val="269966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5AB5-8790-432E-9F02-8D3FCBC5A77D}"/>
              </a:ext>
            </a:extLst>
          </p:cNvPr>
          <p:cNvSpPr>
            <a:spLocks noGrp="1"/>
          </p:cNvSpPr>
          <p:nvPr>
            <p:ph type="title"/>
          </p:nvPr>
        </p:nvSpPr>
        <p:spPr>
          <a:xfrm>
            <a:off x="189689" y="1123839"/>
            <a:ext cx="2210612" cy="1390762"/>
          </a:xfrm>
        </p:spPr>
        <p:txBody>
          <a:bodyPr/>
          <a:lstStyle/>
          <a:p>
            <a:r>
              <a:rPr lang="en-US" dirty="0"/>
              <a:t>IDOV</a:t>
            </a:r>
          </a:p>
        </p:txBody>
      </p:sp>
      <p:graphicFrame>
        <p:nvGraphicFramePr>
          <p:cNvPr id="7" name="Content Placeholder 6">
            <a:extLst>
              <a:ext uri="{FF2B5EF4-FFF2-40B4-BE49-F238E27FC236}">
                <a16:creationId xmlns:a16="http://schemas.microsoft.com/office/drawing/2014/main" id="{881ED7B4-086A-479E-8025-11D53826155B}"/>
              </a:ext>
            </a:extLst>
          </p:cNvPr>
          <p:cNvGraphicFramePr>
            <a:graphicFrameLocks noGrp="1"/>
          </p:cNvGraphicFramePr>
          <p:nvPr>
            <p:ph idx="1"/>
            <p:extLst>
              <p:ext uri="{D42A27DB-BD31-4B8C-83A1-F6EECF244321}">
                <p14:modId xmlns:p14="http://schemas.microsoft.com/office/powerpoint/2010/main" val="746428577"/>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12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The Tools</a:t>
            </a:r>
          </a:p>
        </p:txBody>
      </p:sp>
      <p:pic>
        <p:nvPicPr>
          <p:cNvPr id="2" name="Picture 1"/>
          <p:cNvPicPr>
            <a:picLocks noChangeAspect="1"/>
          </p:cNvPicPr>
          <p:nvPr/>
        </p:nvPicPr>
        <p:blipFill>
          <a:blip r:embed="rId3"/>
          <a:stretch>
            <a:fillRect/>
          </a:stretch>
        </p:blipFill>
        <p:spPr>
          <a:xfrm>
            <a:off x="112389" y="1447800"/>
            <a:ext cx="8919221" cy="5084505"/>
          </a:xfrm>
          <a:prstGeom prst="rect">
            <a:avLst/>
          </a:prstGeom>
        </p:spPr>
      </p:pic>
      <p:sp>
        <p:nvSpPr>
          <p:cNvPr id="4" name="Rectangle 2">
            <a:extLst>
              <a:ext uri="{FF2B5EF4-FFF2-40B4-BE49-F238E27FC236}">
                <a16:creationId xmlns:a16="http://schemas.microsoft.com/office/drawing/2014/main" id="{858B9AAA-6115-42F0-A03B-7967D8838FEC}"/>
              </a:ext>
            </a:extLst>
          </p:cNvPr>
          <p:cNvSpPr txBox="1">
            <a:spLocks noChangeArrowheads="1"/>
          </p:cNvSpPr>
          <p:nvPr/>
        </p:nvSpPr>
        <p:spPr>
          <a:xfrm>
            <a:off x="0" y="-26550"/>
            <a:ext cx="9144000" cy="1117599"/>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Six Sigma Tools</a:t>
            </a:r>
          </a:p>
        </p:txBody>
      </p:sp>
    </p:spTree>
    <p:extLst>
      <p:ext uri="{BB962C8B-B14F-4D97-AF65-F5344CB8AC3E}">
        <p14:creationId xmlns:p14="http://schemas.microsoft.com/office/powerpoint/2010/main" val="236356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1AB8-BA9E-4E92-A456-DAA293B5048F}"/>
              </a:ext>
            </a:extLst>
          </p:cNvPr>
          <p:cNvSpPr>
            <a:spLocks noGrp="1"/>
          </p:cNvSpPr>
          <p:nvPr>
            <p:ph type="title"/>
          </p:nvPr>
        </p:nvSpPr>
        <p:spPr>
          <a:xfrm>
            <a:off x="189689" y="1123839"/>
            <a:ext cx="2210612" cy="1466962"/>
          </a:xfrm>
        </p:spPr>
        <p:txBody>
          <a:bodyPr/>
          <a:lstStyle/>
          <a:p>
            <a:r>
              <a:rPr lang="en-US" dirty="0"/>
              <a:t>Six Sigma Certifications</a:t>
            </a:r>
          </a:p>
        </p:txBody>
      </p:sp>
      <p:sp>
        <p:nvSpPr>
          <p:cNvPr id="6" name="Rectangle 5">
            <a:extLst>
              <a:ext uri="{FF2B5EF4-FFF2-40B4-BE49-F238E27FC236}">
                <a16:creationId xmlns:a16="http://schemas.microsoft.com/office/drawing/2014/main" id="{0C07B12D-AC87-4EAA-942C-B0E8D375D3DD}"/>
              </a:ext>
            </a:extLst>
          </p:cNvPr>
          <p:cNvSpPr/>
          <p:nvPr/>
        </p:nvSpPr>
        <p:spPr>
          <a:xfrm>
            <a:off x="3886200" y="1123839"/>
            <a:ext cx="4191000" cy="4401205"/>
          </a:xfrm>
          <a:prstGeom prst="rect">
            <a:avLst/>
          </a:prstGeom>
        </p:spPr>
        <p:txBody>
          <a:bodyPr wrap="square">
            <a:spAutoFit/>
          </a:bodyPr>
          <a:lstStyle/>
          <a:p>
            <a:pPr marL="457200" indent="-457200" fontAlgn="auto">
              <a:spcBef>
                <a:spcPts val="0"/>
              </a:spcBef>
              <a:spcAft>
                <a:spcPts val="0"/>
              </a:spcAft>
              <a:buFont typeface="Arial" pitchFamily="34" charset="0"/>
              <a:buChar char="•"/>
              <a:defRPr/>
            </a:pPr>
            <a:r>
              <a:rPr lang="en-US" sz="2800" b="1" dirty="0">
                <a:latin typeface="+mn-lt"/>
                <a:cs typeface="+mn-cs"/>
              </a:rPr>
              <a:t>Master Black Belt</a:t>
            </a:r>
          </a:p>
          <a:p>
            <a:pPr marL="457200" indent="-457200" fontAlgn="auto">
              <a:spcBef>
                <a:spcPts val="0"/>
              </a:spcBef>
              <a:spcAft>
                <a:spcPts val="0"/>
              </a:spcAft>
              <a:buFont typeface="Arial" pitchFamily="34" charset="0"/>
              <a:buChar char="•"/>
              <a:defRPr/>
            </a:pPr>
            <a:endParaRPr lang="en-US" sz="2800" b="1" dirty="0">
              <a:solidFill>
                <a:schemeClr val="tx2"/>
              </a:solidFill>
              <a:latin typeface="+mn-lt"/>
              <a:cs typeface="+mn-cs"/>
            </a:endParaRPr>
          </a:p>
          <a:p>
            <a:pPr marL="457200" indent="-457200" fontAlgn="auto">
              <a:spcBef>
                <a:spcPts val="0"/>
              </a:spcBef>
              <a:spcAft>
                <a:spcPts val="0"/>
              </a:spcAft>
              <a:buFont typeface="Arial" pitchFamily="34" charset="0"/>
              <a:buChar char="•"/>
              <a:defRPr/>
            </a:pPr>
            <a:r>
              <a:rPr lang="en-US" sz="2800" b="1" dirty="0">
                <a:solidFill>
                  <a:schemeClr val="tx1">
                    <a:lumMod val="85000"/>
                    <a:lumOff val="15000"/>
                  </a:schemeClr>
                </a:solidFill>
                <a:latin typeface="+mn-lt"/>
                <a:cs typeface="+mn-cs"/>
              </a:rPr>
              <a:t>Black Belt</a:t>
            </a:r>
          </a:p>
          <a:p>
            <a:pPr marL="457200" indent="-457200" fontAlgn="auto">
              <a:spcBef>
                <a:spcPts val="0"/>
              </a:spcBef>
              <a:spcAft>
                <a:spcPts val="0"/>
              </a:spcAft>
              <a:buFont typeface="Arial" pitchFamily="34" charset="0"/>
              <a:buChar char="•"/>
              <a:defRPr/>
            </a:pPr>
            <a:endParaRPr lang="en-US" sz="2800" b="1" dirty="0">
              <a:solidFill>
                <a:schemeClr val="tx2"/>
              </a:solidFill>
              <a:latin typeface="+mn-lt"/>
              <a:cs typeface="+mn-cs"/>
            </a:endParaRPr>
          </a:p>
          <a:p>
            <a:pPr marL="457200" indent="-457200" fontAlgn="auto">
              <a:spcBef>
                <a:spcPts val="0"/>
              </a:spcBef>
              <a:spcAft>
                <a:spcPts val="0"/>
              </a:spcAft>
              <a:buFont typeface="Arial" pitchFamily="34" charset="0"/>
              <a:buChar char="•"/>
              <a:defRPr/>
            </a:pPr>
            <a:r>
              <a:rPr lang="en-US" sz="2800" b="1" dirty="0">
                <a:solidFill>
                  <a:srgbClr val="00B050"/>
                </a:solidFill>
                <a:latin typeface="+mn-lt"/>
                <a:cs typeface="+mn-cs"/>
              </a:rPr>
              <a:t>Green Belt</a:t>
            </a:r>
          </a:p>
          <a:p>
            <a:pPr marL="457200" indent="-457200" fontAlgn="auto">
              <a:spcBef>
                <a:spcPts val="0"/>
              </a:spcBef>
              <a:spcAft>
                <a:spcPts val="0"/>
              </a:spcAft>
              <a:buFont typeface="Arial" pitchFamily="34" charset="0"/>
              <a:buChar char="•"/>
              <a:defRPr/>
            </a:pPr>
            <a:endParaRPr lang="en-US" sz="2800" b="1" dirty="0">
              <a:solidFill>
                <a:schemeClr val="tx2"/>
              </a:solidFill>
              <a:latin typeface="+mn-lt"/>
              <a:cs typeface="+mn-cs"/>
            </a:endParaRPr>
          </a:p>
          <a:p>
            <a:pPr marL="457200" indent="-457200" fontAlgn="auto">
              <a:spcBef>
                <a:spcPts val="0"/>
              </a:spcBef>
              <a:spcAft>
                <a:spcPts val="0"/>
              </a:spcAft>
              <a:buFont typeface="Arial" pitchFamily="34" charset="0"/>
              <a:buChar char="•"/>
              <a:defRPr/>
            </a:pPr>
            <a:r>
              <a:rPr lang="en-US" sz="2800" b="1" dirty="0">
                <a:solidFill>
                  <a:srgbClr val="FFC000"/>
                </a:solidFill>
                <a:latin typeface="+mn-lt"/>
                <a:cs typeface="+mn-cs"/>
              </a:rPr>
              <a:t>Yellow Belt</a:t>
            </a:r>
          </a:p>
          <a:p>
            <a:pPr marL="457200" indent="-457200" fontAlgn="auto">
              <a:spcBef>
                <a:spcPts val="0"/>
              </a:spcBef>
              <a:spcAft>
                <a:spcPts val="0"/>
              </a:spcAft>
              <a:buFont typeface="Arial" pitchFamily="34" charset="0"/>
              <a:buChar char="•"/>
              <a:defRPr/>
            </a:pPr>
            <a:endParaRPr lang="en-US" sz="2800" b="1" dirty="0">
              <a:solidFill>
                <a:srgbClr val="FFC000"/>
              </a:solidFill>
            </a:endParaRPr>
          </a:p>
          <a:p>
            <a:pPr marL="457200" indent="-457200" fontAlgn="auto">
              <a:spcBef>
                <a:spcPts val="0"/>
              </a:spcBef>
              <a:spcAft>
                <a:spcPts val="0"/>
              </a:spcAft>
              <a:buFont typeface="Arial" pitchFamily="34" charset="0"/>
              <a:buChar char="•"/>
              <a:defRPr/>
            </a:pPr>
            <a:endParaRPr lang="en-US" sz="2800" b="1" dirty="0">
              <a:solidFill>
                <a:srgbClr val="FFC000"/>
              </a:solidFill>
              <a:latin typeface="+mn-lt"/>
              <a:cs typeface="+mn-cs"/>
            </a:endParaRPr>
          </a:p>
          <a:p>
            <a:pPr fontAlgn="auto">
              <a:spcBef>
                <a:spcPts val="0"/>
              </a:spcBef>
              <a:spcAft>
                <a:spcPts val="0"/>
              </a:spcAft>
              <a:defRPr/>
            </a:pPr>
            <a:r>
              <a:rPr lang="en-US" sz="2800" b="1" dirty="0">
                <a:solidFill>
                  <a:schemeClr val="tx1">
                    <a:lumMod val="65000"/>
                    <a:lumOff val="35000"/>
                  </a:schemeClr>
                </a:solidFill>
              </a:rPr>
              <a:t>Certifying Organizations?</a:t>
            </a:r>
          </a:p>
        </p:txBody>
      </p:sp>
      <p:pic>
        <p:nvPicPr>
          <p:cNvPr id="7" name="Picture 2" descr="Image result for six sigma">
            <a:extLst>
              <a:ext uri="{FF2B5EF4-FFF2-40B4-BE49-F238E27FC236}">
                <a16:creationId xmlns:a16="http://schemas.microsoft.com/office/drawing/2014/main" id="{EFC78926-859B-4FCC-ACC4-79572A59C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08708"/>
            <a:ext cx="1259590" cy="84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3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1"/>
            <a:ext cx="9144000" cy="958664"/>
          </a:xfrm>
          <a:solidFill>
            <a:srgbClr val="40BAD2"/>
          </a:solidFill>
        </p:spPr>
        <p:txBody>
          <a:bodyPr>
            <a:normAutofit/>
          </a:bodyPr>
          <a:lstStyle/>
          <a:p>
            <a:pPr algn="ctr"/>
            <a:r>
              <a:rPr lang="en-US" dirty="0">
                <a:solidFill>
                  <a:schemeClr val="tx1">
                    <a:lumMod val="65000"/>
                    <a:lumOff val="35000"/>
                  </a:schemeClr>
                </a:solidFill>
              </a:rPr>
              <a:t>Today’s Agenda</a:t>
            </a:r>
          </a:p>
        </p:txBody>
      </p:sp>
      <p:grpSp>
        <p:nvGrpSpPr>
          <p:cNvPr id="4" name="Group 3">
            <a:extLst>
              <a:ext uri="{FF2B5EF4-FFF2-40B4-BE49-F238E27FC236}">
                <a16:creationId xmlns:a16="http://schemas.microsoft.com/office/drawing/2014/main" id="{A1CA1EDB-A9F3-42FC-A9C2-0D891FEAE6FE}"/>
              </a:ext>
            </a:extLst>
          </p:cNvPr>
          <p:cNvGrpSpPr/>
          <p:nvPr/>
        </p:nvGrpSpPr>
        <p:grpSpPr>
          <a:xfrm>
            <a:off x="2045956" y="1371600"/>
            <a:ext cx="5052087" cy="455060"/>
            <a:chOff x="1740455" y="519563"/>
            <a:chExt cx="5964228" cy="431730"/>
          </a:xfrm>
          <a:solidFill>
            <a:schemeClr val="tx2">
              <a:lumMod val="90000"/>
              <a:lumOff val="10000"/>
            </a:schemeClr>
          </a:solidFill>
        </p:grpSpPr>
        <p:sp>
          <p:nvSpPr>
            <p:cNvPr id="27" name="Rectangle: Rounded Corners 26">
              <a:extLst>
                <a:ext uri="{FF2B5EF4-FFF2-40B4-BE49-F238E27FC236}">
                  <a16:creationId xmlns:a16="http://schemas.microsoft.com/office/drawing/2014/main" id="{3455F2DA-B48A-4378-A482-BE6FB0C9A2E4}"/>
                </a:ext>
              </a:extLst>
            </p:cNvPr>
            <p:cNvSpPr/>
            <p:nvPr/>
          </p:nvSpPr>
          <p:spPr>
            <a:xfrm>
              <a:off x="1740455" y="519563"/>
              <a:ext cx="5964228" cy="431730"/>
            </a:xfrm>
            <a:prstGeom prst="roundRect">
              <a:avLst/>
            </a:prstGeom>
            <a:grpFill/>
          </p:spPr>
          <p:style>
            <a:lnRef idx="0">
              <a:schemeClr val="lt1">
                <a:hueOff val="0"/>
                <a:satOff val="0"/>
                <a:lumOff val="0"/>
                <a:alphaOff val="0"/>
              </a:schemeClr>
            </a:lnRef>
            <a:fillRef idx="3">
              <a:schemeClr val="accent6">
                <a:shade val="50000"/>
                <a:hueOff val="-22725"/>
                <a:satOff val="412"/>
                <a:lumOff val="8445"/>
                <a:alphaOff val="0"/>
              </a:schemeClr>
            </a:fillRef>
            <a:effectRef idx="2">
              <a:schemeClr val="accent6">
                <a:shade val="50000"/>
                <a:hueOff val="-22725"/>
                <a:satOff val="412"/>
                <a:lumOff val="8445"/>
                <a:alphaOff val="0"/>
              </a:schemeClr>
            </a:effectRef>
            <a:fontRef idx="minor">
              <a:schemeClr val="lt1"/>
            </a:fontRef>
          </p:style>
        </p:sp>
        <p:sp>
          <p:nvSpPr>
            <p:cNvPr id="28" name="Rectangle: Rounded Corners 4">
              <a:extLst>
                <a:ext uri="{FF2B5EF4-FFF2-40B4-BE49-F238E27FC236}">
                  <a16:creationId xmlns:a16="http://schemas.microsoft.com/office/drawing/2014/main" id="{4F1D2744-7928-4D22-824C-827257C02F87}"/>
                </a:ext>
              </a:extLst>
            </p:cNvPr>
            <p:cNvSpPr txBox="1"/>
            <p:nvPr/>
          </p:nvSpPr>
          <p:spPr>
            <a:xfrm>
              <a:off x="1761530" y="540638"/>
              <a:ext cx="5922078"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Class Administration – Littlefield Launch, Team Projects</a:t>
              </a:r>
            </a:p>
          </p:txBody>
        </p:sp>
      </p:grpSp>
      <p:grpSp>
        <p:nvGrpSpPr>
          <p:cNvPr id="6" name="Group 5">
            <a:extLst>
              <a:ext uri="{FF2B5EF4-FFF2-40B4-BE49-F238E27FC236}">
                <a16:creationId xmlns:a16="http://schemas.microsoft.com/office/drawing/2014/main" id="{A811CA07-DB59-437D-BFC5-D3710C73964A}"/>
              </a:ext>
            </a:extLst>
          </p:cNvPr>
          <p:cNvGrpSpPr/>
          <p:nvPr/>
        </p:nvGrpSpPr>
        <p:grpSpPr>
          <a:xfrm>
            <a:off x="2045957" y="1895475"/>
            <a:ext cx="5045282" cy="455061"/>
            <a:chOff x="1760857" y="1003133"/>
            <a:chExt cx="5923425" cy="431730"/>
          </a:xfrm>
          <a:solidFill>
            <a:schemeClr val="accent1"/>
          </a:solidFill>
        </p:grpSpPr>
        <p:sp>
          <p:nvSpPr>
            <p:cNvPr id="25" name="Rectangle: Rounded Corners 24">
              <a:extLst>
                <a:ext uri="{FF2B5EF4-FFF2-40B4-BE49-F238E27FC236}">
                  <a16:creationId xmlns:a16="http://schemas.microsoft.com/office/drawing/2014/main" id="{F0F4DFC5-D900-487D-9D79-FF12870BE068}"/>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26" name="Rectangle: Rounded Corners 6">
              <a:extLst>
                <a:ext uri="{FF2B5EF4-FFF2-40B4-BE49-F238E27FC236}">
                  <a16:creationId xmlns:a16="http://schemas.microsoft.com/office/drawing/2014/main" id="{5C4112B7-8DE7-42D1-9E2C-73D266B21D0A}"/>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Quality</a:t>
              </a:r>
            </a:p>
          </p:txBody>
        </p:sp>
      </p:grpSp>
      <p:grpSp>
        <p:nvGrpSpPr>
          <p:cNvPr id="41" name="Group 40">
            <a:extLst>
              <a:ext uri="{FF2B5EF4-FFF2-40B4-BE49-F238E27FC236}">
                <a16:creationId xmlns:a16="http://schemas.microsoft.com/office/drawing/2014/main" id="{7F8E6426-AD37-4E94-B2E6-1C3F534ECA5D}"/>
              </a:ext>
            </a:extLst>
          </p:cNvPr>
          <p:cNvGrpSpPr/>
          <p:nvPr/>
        </p:nvGrpSpPr>
        <p:grpSpPr>
          <a:xfrm>
            <a:off x="2847393" y="2971486"/>
            <a:ext cx="4250650" cy="268977"/>
            <a:chOff x="1760857" y="1003133"/>
            <a:chExt cx="5923425" cy="431730"/>
          </a:xfrm>
          <a:solidFill>
            <a:schemeClr val="accent1"/>
          </a:solidFill>
        </p:grpSpPr>
        <p:sp>
          <p:nvSpPr>
            <p:cNvPr id="42" name="Rectangle: Rounded Corners 41">
              <a:extLst>
                <a:ext uri="{FF2B5EF4-FFF2-40B4-BE49-F238E27FC236}">
                  <a16:creationId xmlns:a16="http://schemas.microsoft.com/office/drawing/2014/main" id="{86A9B987-D36C-4BAA-8254-A9991E5F845A}"/>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3" name="Rectangle: Rounded Corners 6">
              <a:extLst>
                <a:ext uri="{FF2B5EF4-FFF2-40B4-BE49-F238E27FC236}">
                  <a16:creationId xmlns:a16="http://schemas.microsoft.com/office/drawing/2014/main" id="{757F8ECD-47DB-4A93-87A9-39B0E3297090}"/>
                </a:ext>
              </a:extLst>
            </p:cNvPr>
            <p:cNvSpPr txBox="1"/>
            <p:nvPr/>
          </p:nvSpPr>
          <p:spPr>
            <a:xfrm>
              <a:off x="1781933" y="1007029"/>
              <a:ext cx="5881275"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Types of Variation</a:t>
              </a:r>
            </a:p>
          </p:txBody>
        </p:sp>
      </p:grpSp>
      <p:grpSp>
        <p:nvGrpSpPr>
          <p:cNvPr id="45" name="Group 44">
            <a:extLst>
              <a:ext uri="{FF2B5EF4-FFF2-40B4-BE49-F238E27FC236}">
                <a16:creationId xmlns:a16="http://schemas.microsoft.com/office/drawing/2014/main" id="{980D8DD1-6240-4836-82F1-BA6025F63120}"/>
              </a:ext>
            </a:extLst>
          </p:cNvPr>
          <p:cNvGrpSpPr/>
          <p:nvPr/>
        </p:nvGrpSpPr>
        <p:grpSpPr>
          <a:xfrm>
            <a:off x="2844113" y="3303058"/>
            <a:ext cx="4247125" cy="268977"/>
            <a:chOff x="1760857" y="1003133"/>
            <a:chExt cx="5923425" cy="431730"/>
          </a:xfrm>
          <a:solidFill>
            <a:schemeClr val="accent1"/>
          </a:solidFill>
        </p:grpSpPr>
        <p:sp>
          <p:nvSpPr>
            <p:cNvPr id="46" name="Rectangle: Rounded Corners 45">
              <a:extLst>
                <a:ext uri="{FF2B5EF4-FFF2-40B4-BE49-F238E27FC236}">
                  <a16:creationId xmlns:a16="http://schemas.microsoft.com/office/drawing/2014/main" id="{71BF0AC0-27D5-4C82-A1A2-B57CDE25614B}"/>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7" name="Rectangle: Rounded Corners 6">
              <a:extLst>
                <a:ext uri="{FF2B5EF4-FFF2-40B4-BE49-F238E27FC236}">
                  <a16:creationId xmlns:a16="http://schemas.microsoft.com/office/drawing/2014/main" id="{D062D3CE-8B20-4181-9E31-038B1300A1EE}"/>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lang="en-US" sz="1350" dirty="0">
                  <a:solidFill>
                    <a:prstClr val="white"/>
                  </a:solidFill>
                  <a:latin typeface="Calibri Light" panose="020F0302020204030204"/>
                </a:rPr>
                <a:t>Control Charting</a:t>
              </a:r>
              <a:endPar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39" name="Group 38">
            <a:extLst>
              <a:ext uri="{FF2B5EF4-FFF2-40B4-BE49-F238E27FC236}">
                <a16:creationId xmlns:a16="http://schemas.microsoft.com/office/drawing/2014/main" id="{7A6D8E12-C6E6-4987-9005-DC489F1742B1}"/>
              </a:ext>
            </a:extLst>
          </p:cNvPr>
          <p:cNvGrpSpPr/>
          <p:nvPr/>
        </p:nvGrpSpPr>
        <p:grpSpPr>
          <a:xfrm>
            <a:off x="2828925" y="4799669"/>
            <a:ext cx="4247125" cy="268977"/>
            <a:chOff x="1760857" y="1003133"/>
            <a:chExt cx="5923425" cy="431730"/>
          </a:xfrm>
          <a:solidFill>
            <a:schemeClr val="accent1"/>
          </a:solidFill>
        </p:grpSpPr>
        <p:sp>
          <p:nvSpPr>
            <p:cNvPr id="40" name="Rectangle: Rounded Corners 39">
              <a:extLst>
                <a:ext uri="{FF2B5EF4-FFF2-40B4-BE49-F238E27FC236}">
                  <a16:creationId xmlns:a16="http://schemas.microsoft.com/office/drawing/2014/main" id="{987AB64D-B5F9-4FFB-AACA-4417F9EB1254}"/>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4" name="Rectangle: Rounded Corners 6">
              <a:extLst>
                <a:ext uri="{FF2B5EF4-FFF2-40B4-BE49-F238E27FC236}">
                  <a16:creationId xmlns:a16="http://schemas.microsoft.com/office/drawing/2014/main" id="{39D040B1-AD03-4C3B-9EE6-464A327358E0}"/>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Process Capability Ratio (</a:t>
              </a:r>
              <a:r>
                <a:rPr kumimoji="0" lang="en-US" sz="1350" b="0" i="0" u="none" strike="noStrike" kern="1200" cap="none" spc="0" normalizeH="0" baseline="0" noProof="0" dirty="0" err="1">
                  <a:ln>
                    <a:noFill/>
                  </a:ln>
                  <a:solidFill>
                    <a:prstClr val="white"/>
                  </a:solidFill>
                  <a:effectLst/>
                  <a:uLnTx/>
                  <a:uFillTx/>
                  <a:latin typeface="Calibri Light" panose="020F0302020204030204"/>
                  <a:ea typeface="+mn-ea"/>
                  <a:cs typeface="+mn-cs"/>
                </a:rPr>
                <a:t>Cp</a:t>
              </a: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a:t>
              </a:r>
            </a:p>
          </p:txBody>
        </p:sp>
      </p:grpSp>
      <p:grpSp>
        <p:nvGrpSpPr>
          <p:cNvPr id="48" name="Group 47">
            <a:extLst>
              <a:ext uri="{FF2B5EF4-FFF2-40B4-BE49-F238E27FC236}">
                <a16:creationId xmlns:a16="http://schemas.microsoft.com/office/drawing/2014/main" id="{87B31830-6D3E-4DD5-B730-A25B93CAE368}"/>
              </a:ext>
            </a:extLst>
          </p:cNvPr>
          <p:cNvGrpSpPr/>
          <p:nvPr/>
        </p:nvGrpSpPr>
        <p:grpSpPr>
          <a:xfrm>
            <a:off x="2833066" y="5124450"/>
            <a:ext cx="4247125" cy="268977"/>
            <a:chOff x="1760857" y="1003133"/>
            <a:chExt cx="5923425" cy="431730"/>
          </a:xfrm>
          <a:solidFill>
            <a:schemeClr val="accent1"/>
          </a:solidFill>
        </p:grpSpPr>
        <p:sp>
          <p:nvSpPr>
            <p:cNvPr id="49" name="Rectangle: Rounded Corners 48">
              <a:extLst>
                <a:ext uri="{FF2B5EF4-FFF2-40B4-BE49-F238E27FC236}">
                  <a16:creationId xmlns:a16="http://schemas.microsoft.com/office/drawing/2014/main" id="{EEE09A0D-E7E3-41C0-BC10-6DE24CA75A38}"/>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0" name="Rectangle: Rounded Corners 6">
              <a:extLst>
                <a:ext uri="{FF2B5EF4-FFF2-40B4-BE49-F238E27FC236}">
                  <a16:creationId xmlns:a16="http://schemas.microsoft.com/office/drawing/2014/main" id="{3DEBF0D1-8F33-4CB0-9E24-D66FAED13AC7}"/>
                </a:ext>
              </a:extLst>
            </p:cNvPr>
            <p:cNvSpPr txBox="1"/>
            <p:nvPr/>
          </p:nvSpPr>
          <p:spPr>
            <a:xfrm>
              <a:off x="1781934" y="1028404"/>
              <a:ext cx="5881276"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Process Capability Index (</a:t>
              </a:r>
              <a:r>
                <a:rPr kumimoji="0" lang="en-US" sz="1350" b="0" i="0" u="none" strike="noStrike" kern="1200" cap="none" spc="0" normalizeH="0" baseline="0" noProof="0" dirty="0" err="1">
                  <a:ln>
                    <a:noFill/>
                  </a:ln>
                  <a:solidFill>
                    <a:prstClr val="white"/>
                  </a:solidFill>
                  <a:effectLst/>
                  <a:uLnTx/>
                  <a:uFillTx/>
                  <a:latin typeface="Calibri Light" panose="020F0302020204030204"/>
                  <a:ea typeface="+mn-ea"/>
                  <a:cs typeface="+mn-cs"/>
                </a:rPr>
                <a:t>Cpk</a:t>
              </a: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a:t>
              </a:r>
            </a:p>
          </p:txBody>
        </p:sp>
      </p:grpSp>
      <p:grpSp>
        <p:nvGrpSpPr>
          <p:cNvPr id="29" name="Group 28">
            <a:extLst>
              <a:ext uri="{FF2B5EF4-FFF2-40B4-BE49-F238E27FC236}">
                <a16:creationId xmlns:a16="http://schemas.microsoft.com/office/drawing/2014/main" id="{01A0372E-16F0-4BFA-82B6-52FB7A7A4D5D}"/>
              </a:ext>
            </a:extLst>
          </p:cNvPr>
          <p:cNvGrpSpPr/>
          <p:nvPr/>
        </p:nvGrpSpPr>
        <p:grpSpPr>
          <a:xfrm>
            <a:off x="2037638" y="2440539"/>
            <a:ext cx="5045282" cy="455061"/>
            <a:chOff x="1760857" y="1003133"/>
            <a:chExt cx="5923425" cy="431730"/>
          </a:xfrm>
          <a:solidFill>
            <a:schemeClr val="accent1"/>
          </a:solidFill>
        </p:grpSpPr>
        <p:sp>
          <p:nvSpPr>
            <p:cNvPr id="30" name="Rectangle: Rounded Corners 29">
              <a:extLst>
                <a:ext uri="{FF2B5EF4-FFF2-40B4-BE49-F238E27FC236}">
                  <a16:creationId xmlns:a16="http://schemas.microsoft.com/office/drawing/2014/main" id="{548A4320-A7B9-49FF-8A23-497A2C95EBD7}"/>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31" name="Rectangle: Rounded Corners 6">
              <a:extLst>
                <a:ext uri="{FF2B5EF4-FFF2-40B4-BE49-F238E27FC236}">
                  <a16:creationId xmlns:a16="http://schemas.microsoft.com/office/drawing/2014/main" id="{49E411A6-337C-4C22-BA9A-CE4B180499F8}"/>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Statistical Process Control</a:t>
              </a:r>
            </a:p>
          </p:txBody>
        </p:sp>
      </p:grpSp>
      <p:grpSp>
        <p:nvGrpSpPr>
          <p:cNvPr id="32" name="Group 31">
            <a:extLst>
              <a:ext uri="{FF2B5EF4-FFF2-40B4-BE49-F238E27FC236}">
                <a16:creationId xmlns:a16="http://schemas.microsoft.com/office/drawing/2014/main" id="{AC78B3A1-2B84-4B14-AC57-862AD00E8C41}"/>
              </a:ext>
            </a:extLst>
          </p:cNvPr>
          <p:cNvGrpSpPr/>
          <p:nvPr/>
        </p:nvGrpSpPr>
        <p:grpSpPr>
          <a:xfrm>
            <a:off x="3581400" y="3624856"/>
            <a:ext cx="3506357" cy="268977"/>
            <a:chOff x="1760857" y="1003133"/>
            <a:chExt cx="5923425" cy="431730"/>
          </a:xfrm>
          <a:solidFill>
            <a:schemeClr val="accent1"/>
          </a:solidFill>
        </p:grpSpPr>
        <p:sp>
          <p:nvSpPr>
            <p:cNvPr id="33" name="Rectangle: Rounded Corners 32">
              <a:extLst>
                <a:ext uri="{FF2B5EF4-FFF2-40B4-BE49-F238E27FC236}">
                  <a16:creationId xmlns:a16="http://schemas.microsoft.com/office/drawing/2014/main" id="{A1217C35-80DA-48B2-8F20-3F09D55E5006}"/>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34" name="Rectangle: Rounded Corners 6">
              <a:extLst>
                <a:ext uri="{FF2B5EF4-FFF2-40B4-BE49-F238E27FC236}">
                  <a16:creationId xmlns:a16="http://schemas.microsoft.com/office/drawing/2014/main" id="{FF7AB2D4-2A06-42B1-B7EC-60735E5A37CC}"/>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Continuous</a:t>
              </a:r>
            </a:p>
          </p:txBody>
        </p:sp>
      </p:grpSp>
      <p:grpSp>
        <p:nvGrpSpPr>
          <p:cNvPr id="35" name="Group 34">
            <a:extLst>
              <a:ext uri="{FF2B5EF4-FFF2-40B4-BE49-F238E27FC236}">
                <a16:creationId xmlns:a16="http://schemas.microsoft.com/office/drawing/2014/main" id="{FF89D2EF-EA6E-4806-883A-84538CE8615F}"/>
              </a:ext>
            </a:extLst>
          </p:cNvPr>
          <p:cNvGrpSpPr/>
          <p:nvPr/>
        </p:nvGrpSpPr>
        <p:grpSpPr>
          <a:xfrm>
            <a:off x="3580243" y="3950069"/>
            <a:ext cx="3506357" cy="268977"/>
            <a:chOff x="1760857" y="1003133"/>
            <a:chExt cx="5923425" cy="431730"/>
          </a:xfrm>
          <a:solidFill>
            <a:schemeClr val="accent1"/>
          </a:solidFill>
        </p:grpSpPr>
        <p:sp>
          <p:nvSpPr>
            <p:cNvPr id="36" name="Rectangle: Rounded Corners 35">
              <a:extLst>
                <a:ext uri="{FF2B5EF4-FFF2-40B4-BE49-F238E27FC236}">
                  <a16:creationId xmlns:a16="http://schemas.microsoft.com/office/drawing/2014/main" id="{5912DE07-F9DE-4D22-866D-159F19FF11E2}"/>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37" name="Rectangle: Rounded Corners 6">
              <a:extLst>
                <a:ext uri="{FF2B5EF4-FFF2-40B4-BE49-F238E27FC236}">
                  <a16:creationId xmlns:a16="http://schemas.microsoft.com/office/drawing/2014/main" id="{CE7B8360-3180-4A63-B725-7F1A61A0DB39}"/>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Discrete</a:t>
              </a:r>
            </a:p>
          </p:txBody>
        </p:sp>
      </p:grpSp>
      <p:grpSp>
        <p:nvGrpSpPr>
          <p:cNvPr id="38" name="Group 37">
            <a:extLst>
              <a:ext uri="{FF2B5EF4-FFF2-40B4-BE49-F238E27FC236}">
                <a16:creationId xmlns:a16="http://schemas.microsoft.com/office/drawing/2014/main" id="{D7E27A42-3EE2-4007-8D93-F329751555A0}"/>
              </a:ext>
            </a:extLst>
          </p:cNvPr>
          <p:cNvGrpSpPr/>
          <p:nvPr/>
        </p:nvGrpSpPr>
        <p:grpSpPr>
          <a:xfrm>
            <a:off x="2028825" y="4278893"/>
            <a:ext cx="5045282" cy="455061"/>
            <a:chOff x="1760857" y="1003133"/>
            <a:chExt cx="5923425" cy="431730"/>
          </a:xfrm>
          <a:solidFill>
            <a:schemeClr val="accent1"/>
          </a:solidFill>
        </p:grpSpPr>
        <p:sp>
          <p:nvSpPr>
            <p:cNvPr id="54" name="Rectangle: Rounded Corners 53">
              <a:extLst>
                <a:ext uri="{FF2B5EF4-FFF2-40B4-BE49-F238E27FC236}">
                  <a16:creationId xmlns:a16="http://schemas.microsoft.com/office/drawing/2014/main" id="{F3D2D01B-3689-4CEC-8AD4-492C9F22DEFA}"/>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5" name="Rectangle: Rounded Corners 6">
              <a:extLst>
                <a:ext uri="{FF2B5EF4-FFF2-40B4-BE49-F238E27FC236}">
                  <a16:creationId xmlns:a16="http://schemas.microsoft.com/office/drawing/2014/main" id="{80F6178F-C0E8-4608-815B-C40C5DDBD0E6}"/>
                </a:ext>
              </a:extLst>
            </p:cNvPr>
            <p:cNvSpPr txBox="1"/>
            <p:nvPr/>
          </p:nvSpPr>
          <p:spPr>
            <a:xfrm>
              <a:off x="1781932" y="1024207"/>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marR="0" lvl="0" indent="0" algn="l"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Light" panose="020F0302020204030204"/>
                  <a:ea typeface="+mn-ea"/>
                  <a:cs typeface="+mn-cs"/>
                </a:rPr>
                <a:t>Process Capability Studies</a:t>
              </a:r>
            </a:p>
          </p:txBody>
        </p:sp>
      </p:grpSp>
    </p:spTree>
    <p:extLst>
      <p:ext uri="{BB962C8B-B14F-4D97-AF65-F5344CB8AC3E}">
        <p14:creationId xmlns:p14="http://schemas.microsoft.com/office/powerpoint/2010/main" val="19556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211388" cy="4600575"/>
          </a:xfrm>
        </p:spPr>
        <p:txBody>
          <a:bodyPr/>
          <a:lstStyle/>
          <a:p>
            <a:r>
              <a:rPr lang="en-US" dirty="0"/>
              <a:t>Acceptance Sampling</a:t>
            </a:r>
          </a:p>
        </p:txBody>
      </p:sp>
      <p:sp>
        <p:nvSpPr>
          <p:cNvPr id="3" name="Content Placeholder 2"/>
          <p:cNvSpPr>
            <a:spLocks noGrp="1"/>
          </p:cNvSpPr>
          <p:nvPr>
            <p:ph idx="4294967295"/>
          </p:nvPr>
        </p:nvSpPr>
        <p:spPr>
          <a:xfrm>
            <a:off x="762000" y="1295400"/>
            <a:ext cx="7620000" cy="4054475"/>
          </a:xfrm>
        </p:spPr>
        <p:txBody>
          <a:bodyPr>
            <a:normAutofit/>
          </a:bodyPr>
          <a:lstStyle/>
          <a:p>
            <a:pPr marL="0" indent="0">
              <a:buNone/>
            </a:pPr>
            <a:r>
              <a:rPr lang="en-US" sz="3500" dirty="0"/>
              <a:t>Acceptance Sampling</a:t>
            </a:r>
          </a:p>
          <a:p>
            <a:pPr lvl="1"/>
            <a:r>
              <a:rPr lang="en-US" sz="2600" dirty="0"/>
              <a:t>The application of statistical techniques to determine if a quantity of material from a supplier should be accepted or rejected based on the inspection or test of one or more samples.</a:t>
            </a:r>
          </a:p>
          <a:p>
            <a:pPr lvl="1"/>
            <a:endParaRPr lang="en-US" dirty="0"/>
          </a:p>
          <a:p>
            <a:pPr marL="0" indent="0">
              <a:buNone/>
            </a:pPr>
            <a:r>
              <a:rPr lang="en-US" sz="3500" dirty="0"/>
              <a:t>Acceptable Quality Level</a:t>
            </a:r>
          </a:p>
          <a:p>
            <a:pPr lvl="1"/>
            <a:r>
              <a:rPr lang="en-US" sz="2600" dirty="0"/>
              <a:t>The quality level desired by the consumer.</a:t>
            </a:r>
          </a:p>
        </p:txBody>
      </p:sp>
      <p:sp>
        <p:nvSpPr>
          <p:cNvPr id="4" name="Rectangle 2">
            <a:extLst>
              <a:ext uri="{FF2B5EF4-FFF2-40B4-BE49-F238E27FC236}">
                <a16:creationId xmlns:a16="http://schemas.microsoft.com/office/drawing/2014/main" id="{E0C1D567-5942-4418-AFB5-7F329F515E3E}"/>
              </a:ext>
            </a:extLst>
          </p:cNvPr>
          <p:cNvSpPr txBox="1">
            <a:spLocks noChangeArrowheads="1"/>
          </p:cNvSpPr>
          <p:nvPr/>
        </p:nvSpPr>
        <p:spPr>
          <a:xfrm>
            <a:off x="0" y="228600"/>
            <a:ext cx="8305800" cy="838200"/>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defRPr/>
            </a:pPr>
            <a:r>
              <a:rPr lang="en-US"/>
              <a:t>Acceptance Sampling</a:t>
            </a:r>
            <a:endParaRPr lang="en-US" dirty="0"/>
          </a:p>
        </p:txBody>
      </p:sp>
    </p:spTree>
    <p:extLst>
      <p:ext uri="{BB962C8B-B14F-4D97-AF65-F5344CB8AC3E}">
        <p14:creationId xmlns:p14="http://schemas.microsoft.com/office/powerpoint/2010/main" val="230638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28600"/>
            <a:ext cx="8305800" cy="838200"/>
          </a:xfrm>
          <a:solidFill>
            <a:srgbClr val="40BAD2"/>
          </a:solidFill>
        </p:spPr>
        <p:txBody>
          <a:bodyPr/>
          <a:lstStyle/>
          <a:p>
            <a:pPr eaLnBrk="1" hangingPunct="1">
              <a:defRPr/>
            </a:pPr>
            <a:r>
              <a:rPr lang="en-US" dirty="0"/>
              <a:t>Acceptance Sampling</a:t>
            </a:r>
          </a:p>
        </p:txBody>
      </p:sp>
      <p:sp>
        <p:nvSpPr>
          <p:cNvPr id="24579" name="Text Box 3"/>
          <p:cNvSpPr txBox="1">
            <a:spLocks noChangeArrowheads="1"/>
          </p:cNvSpPr>
          <p:nvPr/>
        </p:nvSpPr>
        <p:spPr bwMode="auto">
          <a:xfrm>
            <a:off x="3733800" y="1371600"/>
            <a:ext cx="2591543" cy="840230"/>
          </a:xfrm>
          <a:prstGeom prst="rect">
            <a:avLst/>
          </a:prstGeom>
          <a:noFill/>
          <a:ln w="9525">
            <a:noFill/>
            <a:miter lim="800000"/>
            <a:headEnd/>
            <a:tailEnd/>
          </a:ln>
        </p:spPr>
        <p:txBody>
          <a:bodyPr wrap="none">
            <a:spAutoFit/>
          </a:bodyPr>
          <a:lstStyle/>
          <a:p>
            <a:pPr algn="ctr">
              <a:lnSpc>
                <a:spcPct val="90000"/>
              </a:lnSpc>
              <a:spcBef>
                <a:spcPct val="30000"/>
              </a:spcBef>
            </a:pPr>
            <a:r>
              <a:rPr lang="en-US" b="1" dirty="0"/>
              <a:t>Firm A uses TQM or Six</a:t>
            </a:r>
            <a:br>
              <a:rPr lang="en-US" b="1" dirty="0"/>
            </a:br>
            <a:r>
              <a:rPr lang="en-US" b="1" dirty="0"/>
              <a:t>Sigma to achieve internal</a:t>
            </a:r>
            <a:br>
              <a:rPr lang="en-US" b="1" dirty="0"/>
            </a:br>
            <a:r>
              <a:rPr lang="en-US" b="1" dirty="0"/>
              <a:t>process performance</a:t>
            </a:r>
          </a:p>
        </p:txBody>
      </p:sp>
      <p:sp>
        <p:nvSpPr>
          <p:cNvPr id="24580" name="Text Box 4"/>
          <p:cNvSpPr txBox="1">
            <a:spLocks noChangeArrowheads="1"/>
          </p:cNvSpPr>
          <p:nvPr/>
        </p:nvSpPr>
        <p:spPr bwMode="auto">
          <a:xfrm>
            <a:off x="6172200" y="2362200"/>
            <a:ext cx="2591543" cy="840230"/>
          </a:xfrm>
          <a:prstGeom prst="rect">
            <a:avLst/>
          </a:prstGeom>
          <a:noFill/>
          <a:ln w="9525">
            <a:noFill/>
            <a:miter lim="800000"/>
            <a:headEnd/>
            <a:tailEnd/>
          </a:ln>
        </p:spPr>
        <p:txBody>
          <a:bodyPr wrap="none">
            <a:spAutoFit/>
          </a:bodyPr>
          <a:lstStyle/>
          <a:p>
            <a:pPr algn="ctr">
              <a:lnSpc>
                <a:spcPct val="90000"/>
              </a:lnSpc>
              <a:spcBef>
                <a:spcPct val="30000"/>
              </a:spcBef>
            </a:pPr>
            <a:r>
              <a:rPr lang="en-US" b="1" dirty="0"/>
              <a:t>Supplier uses TQM or Six</a:t>
            </a:r>
            <a:br>
              <a:rPr lang="en-US" b="1" dirty="0"/>
            </a:br>
            <a:r>
              <a:rPr lang="en-US" b="1" dirty="0"/>
              <a:t>Sigma to achieve internal</a:t>
            </a:r>
            <a:br>
              <a:rPr lang="en-US" b="1" dirty="0"/>
            </a:br>
            <a:r>
              <a:rPr lang="en-US" b="1" dirty="0"/>
              <a:t>process performance</a:t>
            </a:r>
          </a:p>
        </p:txBody>
      </p:sp>
      <p:grpSp>
        <p:nvGrpSpPr>
          <p:cNvPr id="2" name="Group 5"/>
          <p:cNvGrpSpPr>
            <a:grpSpLocks/>
          </p:cNvGrpSpPr>
          <p:nvPr/>
        </p:nvGrpSpPr>
        <p:grpSpPr bwMode="auto">
          <a:xfrm>
            <a:off x="3838576" y="4937125"/>
            <a:ext cx="1945353" cy="314325"/>
            <a:chOff x="2418" y="3110"/>
            <a:chExt cx="1070" cy="198"/>
          </a:xfrm>
        </p:grpSpPr>
        <p:sp>
          <p:nvSpPr>
            <p:cNvPr id="18472" name="Text Box 6"/>
            <p:cNvSpPr txBox="1">
              <a:spLocks noChangeArrowheads="1"/>
            </p:cNvSpPr>
            <p:nvPr/>
          </p:nvSpPr>
          <p:spPr bwMode="auto">
            <a:xfrm>
              <a:off x="2418" y="3110"/>
              <a:ext cx="290" cy="198"/>
            </a:xfrm>
            <a:prstGeom prst="rect">
              <a:avLst/>
            </a:prstGeom>
            <a:noFill/>
            <a:ln w="9525">
              <a:noFill/>
              <a:miter lim="800000"/>
              <a:headEnd/>
              <a:tailEnd/>
            </a:ln>
          </p:spPr>
          <p:txBody>
            <a:bodyPr wrap="none">
              <a:spAutoFit/>
            </a:bodyPr>
            <a:lstStyle/>
            <a:p>
              <a:pPr algn="ctr">
                <a:lnSpc>
                  <a:spcPct val="90000"/>
                </a:lnSpc>
                <a:spcBef>
                  <a:spcPct val="30000"/>
                </a:spcBef>
              </a:pPr>
              <a:r>
                <a:rPr lang="en-US" sz="1600" b="1" dirty="0"/>
                <a:t>Yes</a:t>
              </a:r>
            </a:p>
          </p:txBody>
        </p:sp>
        <p:sp>
          <p:nvSpPr>
            <p:cNvPr id="18473" name="Text Box 7"/>
            <p:cNvSpPr txBox="1">
              <a:spLocks noChangeArrowheads="1"/>
            </p:cNvSpPr>
            <p:nvPr/>
          </p:nvSpPr>
          <p:spPr bwMode="auto">
            <a:xfrm>
              <a:off x="3252" y="3110"/>
              <a:ext cx="236" cy="198"/>
            </a:xfrm>
            <a:prstGeom prst="rect">
              <a:avLst/>
            </a:prstGeom>
            <a:noFill/>
            <a:ln w="9525">
              <a:noFill/>
              <a:miter lim="800000"/>
              <a:headEnd/>
              <a:tailEnd/>
            </a:ln>
          </p:spPr>
          <p:txBody>
            <a:bodyPr wrap="none">
              <a:spAutoFit/>
            </a:bodyPr>
            <a:lstStyle/>
            <a:p>
              <a:pPr algn="ctr">
                <a:lnSpc>
                  <a:spcPct val="90000"/>
                </a:lnSpc>
                <a:spcBef>
                  <a:spcPct val="30000"/>
                </a:spcBef>
              </a:pPr>
              <a:r>
                <a:rPr lang="en-US" sz="1600" b="1" dirty="0"/>
                <a:t>No</a:t>
              </a:r>
            </a:p>
          </p:txBody>
        </p:sp>
      </p:grpSp>
      <p:grpSp>
        <p:nvGrpSpPr>
          <p:cNvPr id="3" name="Group 8"/>
          <p:cNvGrpSpPr>
            <a:grpSpLocks/>
          </p:cNvGrpSpPr>
          <p:nvPr/>
        </p:nvGrpSpPr>
        <p:grpSpPr bwMode="auto">
          <a:xfrm>
            <a:off x="1067682" y="3921121"/>
            <a:ext cx="2117619" cy="313188"/>
            <a:chOff x="682" y="2470"/>
            <a:chExt cx="1122" cy="188"/>
          </a:xfrm>
        </p:grpSpPr>
        <p:sp>
          <p:nvSpPr>
            <p:cNvPr id="18470" name="Text Box 9"/>
            <p:cNvSpPr txBox="1">
              <a:spLocks noChangeArrowheads="1"/>
            </p:cNvSpPr>
            <p:nvPr/>
          </p:nvSpPr>
          <p:spPr bwMode="auto">
            <a:xfrm>
              <a:off x="682" y="2470"/>
              <a:ext cx="315" cy="188"/>
            </a:xfrm>
            <a:prstGeom prst="rect">
              <a:avLst/>
            </a:prstGeom>
            <a:noFill/>
            <a:ln w="9525">
              <a:noFill/>
              <a:miter lim="800000"/>
              <a:headEnd/>
              <a:tailEnd/>
            </a:ln>
          </p:spPr>
          <p:txBody>
            <a:bodyPr wrap="square">
              <a:spAutoFit/>
            </a:bodyPr>
            <a:lstStyle/>
            <a:p>
              <a:pPr algn="ctr">
                <a:lnSpc>
                  <a:spcPct val="90000"/>
                </a:lnSpc>
                <a:spcBef>
                  <a:spcPct val="30000"/>
                </a:spcBef>
              </a:pPr>
              <a:r>
                <a:rPr lang="en-US" sz="1600" b="1" dirty="0"/>
                <a:t>Yes</a:t>
              </a:r>
            </a:p>
          </p:txBody>
        </p:sp>
        <p:sp>
          <p:nvSpPr>
            <p:cNvPr id="18471" name="Text Box 10"/>
            <p:cNvSpPr txBox="1">
              <a:spLocks noChangeArrowheads="1"/>
            </p:cNvSpPr>
            <p:nvPr/>
          </p:nvSpPr>
          <p:spPr bwMode="auto">
            <a:xfrm>
              <a:off x="1576" y="2470"/>
              <a:ext cx="228" cy="188"/>
            </a:xfrm>
            <a:prstGeom prst="rect">
              <a:avLst/>
            </a:prstGeom>
            <a:noFill/>
            <a:ln w="9525">
              <a:noFill/>
              <a:miter lim="800000"/>
              <a:headEnd/>
              <a:tailEnd/>
            </a:ln>
          </p:spPr>
          <p:txBody>
            <a:bodyPr wrap="none">
              <a:spAutoFit/>
            </a:bodyPr>
            <a:lstStyle/>
            <a:p>
              <a:pPr algn="ctr">
                <a:lnSpc>
                  <a:spcPct val="90000"/>
                </a:lnSpc>
                <a:spcBef>
                  <a:spcPct val="30000"/>
                </a:spcBef>
              </a:pPr>
              <a:r>
                <a:rPr lang="en-US" sz="1600" b="1" dirty="0"/>
                <a:t>No</a:t>
              </a:r>
            </a:p>
          </p:txBody>
        </p:sp>
      </p:grpSp>
      <p:grpSp>
        <p:nvGrpSpPr>
          <p:cNvPr id="4" name="Group 11"/>
          <p:cNvGrpSpPr>
            <a:grpSpLocks/>
          </p:cNvGrpSpPr>
          <p:nvPr/>
        </p:nvGrpSpPr>
        <p:grpSpPr bwMode="auto">
          <a:xfrm>
            <a:off x="2628902" y="2073279"/>
            <a:ext cx="1063626" cy="568326"/>
            <a:chOff x="1656" y="1306"/>
            <a:chExt cx="670" cy="358"/>
          </a:xfrm>
        </p:grpSpPr>
        <p:sp>
          <p:nvSpPr>
            <p:cNvPr id="18468" name="Text Box 12"/>
            <p:cNvSpPr txBox="1">
              <a:spLocks noChangeArrowheads="1"/>
            </p:cNvSpPr>
            <p:nvPr/>
          </p:nvSpPr>
          <p:spPr bwMode="auto">
            <a:xfrm rot="1253148">
              <a:off x="1684" y="1306"/>
              <a:ext cx="642" cy="180"/>
            </a:xfrm>
            <a:prstGeom prst="rect">
              <a:avLst/>
            </a:prstGeom>
            <a:noFill/>
            <a:ln w="9525">
              <a:noFill/>
              <a:miter lim="800000"/>
              <a:headEnd/>
              <a:tailEnd/>
            </a:ln>
          </p:spPr>
          <p:txBody>
            <a:bodyPr wrap="none">
              <a:spAutoFit/>
            </a:bodyPr>
            <a:lstStyle/>
            <a:p>
              <a:pPr algn="ctr">
                <a:lnSpc>
                  <a:spcPct val="90000"/>
                </a:lnSpc>
                <a:spcBef>
                  <a:spcPct val="30000"/>
                </a:spcBef>
              </a:pPr>
              <a:r>
                <a:rPr lang="en-US" sz="1400" b="1" dirty="0"/>
                <a:t>Fan motors</a:t>
              </a:r>
            </a:p>
          </p:txBody>
        </p:sp>
        <p:sp>
          <p:nvSpPr>
            <p:cNvPr id="18469" name="Line 13"/>
            <p:cNvSpPr>
              <a:spLocks noChangeShapeType="1"/>
            </p:cNvSpPr>
            <p:nvPr/>
          </p:nvSpPr>
          <p:spPr bwMode="auto">
            <a:xfrm flipH="1" flipV="1">
              <a:off x="1656" y="1448"/>
              <a:ext cx="568" cy="216"/>
            </a:xfrm>
            <a:prstGeom prst="line">
              <a:avLst/>
            </a:prstGeom>
            <a:noFill/>
            <a:ln w="57150">
              <a:solidFill>
                <a:srgbClr val="B63533"/>
              </a:solidFill>
              <a:round/>
              <a:headEnd/>
              <a:tailEnd type="triangle" w="med" len="med"/>
            </a:ln>
          </p:spPr>
          <p:txBody>
            <a:bodyPr/>
            <a:lstStyle/>
            <a:p>
              <a:endParaRPr lang="en-US"/>
            </a:p>
          </p:txBody>
        </p:sp>
      </p:grpSp>
      <p:grpSp>
        <p:nvGrpSpPr>
          <p:cNvPr id="5" name="Group 14"/>
          <p:cNvGrpSpPr>
            <a:grpSpLocks/>
          </p:cNvGrpSpPr>
          <p:nvPr/>
        </p:nvGrpSpPr>
        <p:grpSpPr bwMode="auto">
          <a:xfrm>
            <a:off x="5580063" y="3227389"/>
            <a:ext cx="973138" cy="658813"/>
            <a:chOff x="3515" y="2033"/>
            <a:chExt cx="613" cy="415"/>
          </a:xfrm>
        </p:grpSpPr>
        <p:sp>
          <p:nvSpPr>
            <p:cNvPr id="18466" name="Text Box 15"/>
            <p:cNvSpPr txBox="1">
              <a:spLocks noChangeArrowheads="1"/>
            </p:cNvSpPr>
            <p:nvPr/>
          </p:nvSpPr>
          <p:spPr bwMode="auto">
            <a:xfrm rot="1389981">
              <a:off x="3515" y="2033"/>
              <a:ext cx="613" cy="180"/>
            </a:xfrm>
            <a:prstGeom prst="rect">
              <a:avLst/>
            </a:prstGeom>
            <a:noFill/>
            <a:ln w="9525">
              <a:noFill/>
              <a:miter lim="800000"/>
              <a:headEnd/>
              <a:tailEnd/>
            </a:ln>
          </p:spPr>
          <p:txBody>
            <a:bodyPr wrap="none">
              <a:spAutoFit/>
            </a:bodyPr>
            <a:lstStyle/>
            <a:p>
              <a:pPr algn="ctr">
                <a:lnSpc>
                  <a:spcPct val="90000"/>
                </a:lnSpc>
                <a:spcBef>
                  <a:spcPct val="30000"/>
                </a:spcBef>
              </a:pPr>
              <a:r>
                <a:rPr lang="en-US" sz="1400" b="1" dirty="0"/>
                <a:t>Fan blades</a:t>
              </a:r>
            </a:p>
          </p:txBody>
        </p:sp>
        <p:sp>
          <p:nvSpPr>
            <p:cNvPr id="18467" name="Line 16"/>
            <p:cNvSpPr>
              <a:spLocks noChangeShapeType="1"/>
            </p:cNvSpPr>
            <p:nvPr/>
          </p:nvSpPr>
          <p:spPr bwMode="auto">
            <a:xfrm flipH="1" flipV="1">
              <a:off x="3552" y="2256"/>
              <a:ext cx="432" cy="192"/>
            </a:xfrm>
            <a:prstGeom prst="line">
              <a:avLst/>
            </a:prstGeom>
            <a:noFill/>
            <a:ln w="57150">
              <a:solidFill>
                <a:srgbClr val="B63533"/>
              </a:solidFill>
              <a:round/>
              <a:headEnd/>
              <a:tailEnd type="triangle" w="med" len="med"/>
            </a:ln>
          </p:spPr>
          <p:txBody>
            <a:bodyPr/>
            <a:lstStyle/>
            <a:p>
              <a:endParaRPr lang="en-US"/>
            </a:p>
          </p:txBody>
        </p:sp>
      </p:grpSp>
      <p:sp>
        <p:nvSpPr>
          <p:cNvPr id="24593" name="Line 17"/>
          <p:cNvSpPr>
            <a:spLocks noChangeShapeType="1"/>
          </p:cNvSpPr>
          <p:nvPr/>
        </p:nvSpPr>
        <p:spPr bwMode="auto">
          <a:xfrm flipH="1">
            <a:off x="4940300" y="2209800"/>
            <a:ext cx="88900" cy="279400"/>
          </a:xfrm>
          <a:prstGeom prst="line">
            <a:avLst/>
          </a:prstGeom>
          <a:noFill/>
          <a:ln w="38100">
            <a:solidFill>
              <a:schemeClr val="tx1"/>
            </a:solidFill>
            <a:round/>
            <a:headEnd/>
            <a:tailEnd/>
          </a:ln>
        </p:spPr>
        <p:txBody>
          <a:bodyPr/>
          <a:lstStyle/>
          <a:p>
            <a:endParaRPr lang="en-US"/>
          </a:p>
        </p:txBody>
      </p:sp>
      <p:sp>
        <p:nvSpPr>
          <p:cNvPr id="24594" name="Line 18"/>
          <p:cNvSpPr>
            <a:spLocks noChangeShapeType="1"/>
          </p:cNvSpPr>
          <p:nvPr/>
        </p:nvSpPr>
        <p:spPr bwMode="auto">
          <a:xfrm>
            <a:off x="7620000" y="3200400"/>
            <a:ext cx="88900" cy="469900"/>
          </a:xfrm>
          <a:prstGeom prst="line">
            <a:avLst/>
          </a:prstGeom>
          <a:noFill/>
          <a:ln w="38100">
            <a:solidFill>
              <a:schemeClr val="tx1"/>
            </a:solidFill>
            <a:round/>
            <a:headEnd/>
            <a:tailEnd/>
          </a:ln>
        </p:spPr>
        <p:txBody>
          <a:bodyPr/>
          <a:lstStyle/>
          <a:p>
            <a:endParaRPr lang="en-US"/>
          </a:p>
        </p:txBody>
      </p:sp>
      <p:sp>
        <p:nvSpPr>
          <p:cNvPr id="24595" name="Freeform 19"/>
          <p:cNvSpPr>
            <a:spLocks/>
          </p:cNvSpPr>
          <p:nvPr/>
        </p:nvSpPr>
        <p:spPr bwMode="auto">
          <a:xfrm>
            <a:off x="914400" y="2590800"/>
            <a:ext cx="533400" cy="1676400"/>
          </a:xfrm>
          <a:custGeom>
            <a:avLst/>
            <a:gdLst>
              <a:gd name="T0" fmla="*/ 544353795 w 216"/>
              <a:gd name="T1" fmla="*/ 2147483647 h 1168"/>
              <a:gd name="T2" fmla="*/ 0 w 216"/>
              <a:gd name="T3" fmla="*/ 2147483647 h 1168"/>
              <a:gd name="T4" fmla="*/ 0 w 216"/>
              <a:gd name="T5" fmla="*/ 0 h 1168"/>
              <a:gd name="T6" fmla="*/ 0 60000 65536"/>
              <a:gd name="T7" fmla="*/ 0 60000 65536"/>
              <a:gd name="T8" fmla="*/ 0 60000 65536"/>
              <a:gd name="T9" fmla="*/ 0 w 216"/>
              <a:gd name="T10" fmla="*/ 0 h 1168"/>
              <a:gd name="T11" fmla="*/ 216 w 216"/>
              <a:gd name="T12" fmla="*/ 1168 h 1168"/>
            </a:gdLst>
            <a:ahLst/>
            <a:cxnLst>
              <a:cxn ang="T6">
                <a:pos x="T0" y="T1"/>
              </a:cxn>
              <a:cxn ang="T7">
                <a:pos x="T2" y="T3"/>
              </a:cxn>
              <a:cxn ang="T8">
                <a:pos x="T4" y="T5"/>
              </a:cxn>
            </a:cxnLst>
            <a:rect l="T9" t="T10" r="T11" b="T12"/>
            <a:pathLst>
              <a:path w="216" h="1168">
                <a:moveTo>
                  <a:pt x="216" y="1168"/>
                </a:moveTo>
                <a:lnTo>
                  <a:pt x="0" y="1168"/>
                </a:lnTo>
                <a:lnTo>
                  <a:pt x="0" y="0"/>
                </a:lnTo>
              </a:path>
            </a:pathLst>
          </a:custGeom>
          <a:noFill/>
          <a:ln w="38100">
            <a:solidFill>
              <a:schemeClr val="tx1"/>
            </a:solidFill>
            <a:round/>
            <a:headEnd/>
            <a:tailEnd type="triangle" w="med" len="med"/>
          </a:ln>
        </p:spPr>
        <p:txBody>
          <a:bodyPr/>
          <a:lstStyle/>
          <a:p>
            <a:endParaRPr lang="en-NZ"/>
          </a:p>
        </p:txBody>
      </p:sp>
      <p:sp>
        <p:nvSpPr>
          <p:cNvPr id="24596" name="Freeform 20"/>
          <p:cNvSpPr>
            <a:spLocks/>
          </p:cNvSpPr>
          <p:nvPr/>
        </p:nvSpPr>
        <p:spPr bwMode="auto">
          <a:xfrm flipH="1">
            <a:off x="2819400" y="3810000"/>
            <a:ext cx="609600" cy="457200"/>
          </a:xfrm>
          <a:custGeom>
            <a:avLst/>
            <a:gdLst>
              <a:gd name="T0" fmla="*/ 2147483647 w 216"/>
              <a:gd name="T1" fmla="*/ 417724504 h 1168"/>
              <a:gd name="T2" fmla="*/ 0 w 216"/>
              <a:gd name="T3" fmla="*/ 417724504 h 1168"/>
              <a:gd name="T4" fmla="*/ 0 w 216"/>
              <a:gd name="T5" fmla="*/ 0 h 1168"/>
              <a:gd name="T6" fmla="*/ 0 60000 65536"/>
              <a:gd name="T7" fmla="*/ 0 60000 65536"/>
              <a:gd name="T8" fmla="*/ 0 60000 65536"/>
              <a:gd name="T9" fmla="*/ 0 w 216"/>
              <a:gd name="T10" fmla="*/ 0 h 1168"/>
              <a:gd name="T11" fmla="*/ 216 w 216"/>
              <a:gd name="T12" fmla="*/ 1168 h 1168"/>
            </a:gdLst>
            <a:ahLst/>
            <a:cxnLst>
              <a:cxn ang="T6">
                <a:pos x="T0" y="T1"/>
              </a:cxn>
              <a:cxn ang="T7">
                <a:pos x="T2" y="T3"/>
              </a:cxn>
              <a:cxn ang="T8">
                <a:pos x="T4" y="T5"/>
              </a:cxn>
            </a:cxnLst>
            <a:rect l="T9" t="T10" r="T11" b="T12"/>
            <a:pathLst>
              <a:path w="216" h="1168">
                <a:moveTo>
                  <a:pt x="216" y="1168"/>
                </a:moveTo>
                <a:lnTo>
                  <a:pt x="0" y="1168"/>
                </a:lnTo>
                <a:lnTo>
                  <a:pt x="0" y="0"/>
                </a:lnTo>
              </a:path>
            </a:pathLst>
          </a:custGeom>
          <a:noFill/>
          <a:ln w="38100">
            <a:solidFill>
              <a:schemeClr val="tx1"/>
            </a:solidFill>
            <a:round/>
            <a:headEnd/>
            <a:tailEnd type="triangle" w="med" len="med"/>
          </a:ln>
        </p:spPr>
        <p:txBody>
          <a:bodyPr/>
          <a:lstStyle/>
          <a:p>
            <a:endParaRPr lang="en-NZ"/>
          </a:p>
        </p:txBody>
      </p:sp>
      <p:sp>
        <p:nvSpPr>
          <p:cNvPr id="24597" name="Freeform 21"/>
          <p:cNvSpPr>
            <a:spLocks/>
          </p:cNvSpPr>
          <p:nvPr/>
        </p:nvSpPr>
        <p:spPr bwMode="auto">
          <a:xfrm>
            <a:off x="3581400" y="3810000"/>
            <a:ext cx="533400" cy="1524000"/>
          </a:xfrm>
          <a:custGeom>
            <a:avLst/>
            <a:gdLst>
              <a:gd name="T0" fmla="*/ 544353795 w 216"/>
              <a:gd name="T1" fmla="*/ 2147483647 h 1168"/>
              <a:gd name="T2" fmla="*/ 0 w 216"/>
              <a:gd name="T3" fmla="*/ 2147483647 h 1168"/>
              <a:gd name="T4" fmla="*/ 0 w 216"/>
              <a:gd name="T5" fmla="*/ 0 h 1168"/>
              <a:gd name="T6" fmla="*/ 0 60000 65536"/>
              <a:gd name="T7" fmla="*/ 0 60000 65536"/>
              <a:gd name="T8" fmla="*/ 0 60000 65536"/>
              <a:gd name="T9" fmla="*/ 0 w 216"/>
              <a:gd name="T10" fmla="*/ 0 h 1168"/>
              <a:gd name="T11" fmla="*/ 216 w 216"/>
              <a:gd name="T12" fmla="*/ 1168 h 1168"/>
            </a:gdLst>
            <a:ahLst/>
            <a:cxnLst>
              <a:cxn ang="T6">
                <a:pos x="T0" y="T1"/>
              </a:cxn>
              <a:cxn ang="T7">
                <a:pos x="T2" y="T3"/>
              </a:cxn>
              <a:cxn ang="T8">
                <a:pos x="T4" y="T5"/>
              </a:cxn>
            </a:cxnLst>
            <a:rect l="T9" t="T10" r="T11" b="T12"/>
            <a:pathLst>
              <a:path w="216" h="1168">
                <a:moveTo>
                  <a:pt x="216" y="1168"/>
                </a:moveTo>
                <a:lnTo>
                  <a:pt x="0" y="1168"/>
                </a:lnTo>
                <a:lnTo>
                  <a:pt x="0" y="0"/>
                </a:lnTo>
              </a:path>
            </a:pathLst>
          </a:custGeom>
          <a:noFill/>
          <a:ln w="38100">
            <a:solidFill>
              <a:schemeClr val="tx1"/>
            </a:solidFill>
            <a:round/>
            <a:headEnd/>
            <a:tailEnd type="triangle" w="med" len="med"/>
          </a:ln>
        </p:spPr>
        <p:txBody>
          <a:bodyPr/>
          <a:lstStyle/>
          <a:p>
            <a:endParaRPr lang="en-NZ"/>
          </a:p>
        </p:txBody>
      </p:sp>
      <p:sp>
        <p:nvSpPr>
          <p:cNvPr id="24598" name="Freeform 22"/>
          <p:cNvSpPr>
            <a:spLocks/>
          </p:cNvSpPr>
          <p:nvPr/>
        </p:nvSpPr>
        <p:spPr bwMode="auto">
          <a:xfrm flipH="1">
            <a:off x="5486400" y="5029200"/>
            <a:ext cx="1828800" cy="304800"/>
          </a:xfrm>
          <a:custGeom>
            <a:avLst/>
            <a:gdLst>
              <a:gd name="T0" fmla="*/ 2147483647 w 216"/>
              <a:gd name="T1" fmla="*/ 464537258 h 1168"/>
              <a:gd name="T2" fmla="*/ 0 w 216"/>
              <a:gd name="T3" fmla="*/ 464537258 h 1168"/>
              <a:gd name="T4" fmla="*/ 0 w 216"/>
              <a:gd name="T5" fmla="*/ 0 h 1168"/>
              <a:gd name="T6" fmla="*/ 0 60000 65536"/>
              <a:gd name="T7" fmla="*/ 0 60000 65536"/>
              <a:gd name="T8" fmla="*/ 0 60000 65536"/>
              <a:gd name="T9" fmla="*/ 0 w 216"/>
              <a:gd name="T10" fmla="*/ 0 h 1168"/>
              <a:gd name="T11" fmla="*/ 216 w 216"/>
              <a:gd name="T12" fmla="*/ 1168 h 1168"/>
            </a:gdLst>
            <a:ahLst/>
            <a:cxnLst>
              <a:cxn ang="T6">
                <a:pos x="T0" y="T1"/>
              </a:cxn>
              <a:cxn ang="T7">
                <a:pos x="T2" y="T3"/>
              </a:cxn>
              <a:cxn ang="T8">
                <a:pos x="T4" y="T5"/>
              </a:cxn>
            </a:cxnLst>
            <a:rect l="T9" t="T10" r="T11" b="T12"/>
            <a:pathLst>
              <a:path w="216" h="1168">
                <a:moveTo>
                  <a:pt x="216" y="1168"/>
                </a:moveTo>
                <a:lnTo>
                  <a:pt x="0" y="1168"/>
                </a:lnTo>
                <a:lnTo>
                  <a:pt x="0" y="0"/>
                </a:lnTo>
              </a:path>
            </a:pathLst>
          </a:custGeom>
          <a:noFill/>
          <a:ln w="38100">
            <a:solidFill>
              <a:schemeClr val="tx1"/>
            </a:solidFill>
            <a:round/>
            <a:headEnd/>
            <a:tailEnd type="triangle" w="med" len="med"/>
          </a:ln>
        </p:spPr>
        <p:txBody>
          <a:bodyPr/>
          <a:lstStyle/>
          <a:p>
            <a:endParaRPr lang="en-NZ"/>
          </a:p>
        </p:txBody>
      </p:sp>
      <p:grpSp>
        <p:nvGrpSpPr>
          <p:cNvPr id="6" name="Group 24"/>
          <p:cNvGrpSpPr>
            <a:grpSpLocks/>
          </p:cNvGrpSpPr>
          <p:nvPr/>
        </p:nvGrpSpPr>
        <p:grpSpPr bwMode="auto">
          <a:xfrm>
            <a:off x="4114312" y="4800283"/>
            <a:ext cx="1346200" cy="1155700"/>
            <a:chOff x="2594" y="3022"/>
            <a:chExt cx="728" cy="560"/>
          </a:xfrm>
          <a:solidFill>
            <a:schemeClr val="accent4">
              <a:lumMod val="20000"/>
              <a:lumOff val="80000"/>
            </a:schemeClr>
          </a:solidFill>
        </p:grpSpPr>
        <p:sp>
          <p:nvSpPr>
            <p:cNvPr id="18464" name="AutoShape 25"/>
            <p:cNvSpPr>
              <a:spLocks noChangeArrowheads="1"/>
            </p:cNvSpPr>
            <p:nvPr/>
          </p:nvSpPr>
          <p:spPr bwMode="auto">
            <a:xfrm>
              <a:off x="2594" y="3022"/>
              <a:ext cx="728" cy="560"/>
            </a:xfrm>
            <a:prstGeom prst="diamond">
              <a:avLst/>
            </a:prstGeom>
            <a:grpFill/>
            <a:ln w="19050">
              <a:solidFill>
                <a:schemeClr val="tx1"/>
              </a:solidFill>
              <a:miter lim="800000"/>
              <a:headEnd/>
              <a:tailEnd/>
            </a:ln>
          </p:spPr>
          <p:txBody>
            <a:bodyPr wrap="none" anchor="ctr"/>
            <a:lstStyle/>
            <a:p>
              <a:endParaRPr lang="en-NZ"/>
            </a:p>
          </p:txBody>
        </p:sp>
        <p:sp>
          <p:nvSpPr>
            <p:cNvPr id="18465" name="Text Box 26"/>
            <p:cNvSpPr txBox="1">
              <a:spLocks noChangeArrowheads="1"/>
            </p:cNvSpPr>
            <p:nvPr/>
          </p:nvSpPr>
          <p:spPr bwMode="auto">
            <a:xfrm>
              <a:off x="2703" y="3133"/>
              <a:ext cx="495" cy="286"/>
            </a:xfrm>
            <a:prstGeom prst="rect">
              <a:avLst/>
            </a:prstGeom>
            <a:noFill/>
            <a:ln w="9525">
              <a:noFill/>
              <a:miter lim="800000"/>
              <a:headEnd/>
              <a:tailEnd/>
            </a:ln>
          </p:spPr>
          <p:txBody>
            <a:bodyPr wrap="none">
              <a:spAutoFit/>
            </a:bodyPr>
            <a:lstStyle/>
            <a:p>
              <a:pPr algn="ctr">
                <a:lnSpc>
                  <a:spcPct val="90000"/>
                </a:lnSpc>
                <a:spcBef>
                  <a:spcPct val="30000"/>
                </a:spcBef>
              </a:pPr>
              <a:r>
                <a:rPr lang="en-US" b="1" dirty="0"/>
                <a:t>Accept</a:t>
              </a:r>
              <a:br>
                <a:rPr lang="en-US" b="1" dirty="0"/>
              </a:br>
              <a:r>
                <a:rPr lang="en-US" b="1" dirty="0"/>
                <a:t>blades?</a:t>
              </a:r>
            </a:p>
          </p:txBody>
        </p:sp>
      </p:grpSp>
      <p:sp>
        <p:nvSpPr>
          <p:cNvPr id="24603" name="Text Box 27"/>
          <p:cNvSpPr txBox="1">
            <a:spLocks noChangeArrowheads="1"/>
          </p:cNvSpPr>
          <p:nvPr/>
        </p:nvSpPr>
        <p:spPr bwMode="auto">
          <a:xfrm>
            <a:off x="6324600" y="3733800"/>
            <a:ext cx="2350066" cy="1330613"/>
          </a:xfrm>
          <a:prstGeom prst="rect">
            <a:avLst/>
          </a:prstGeom>
          <a:solidFill>
            <a:schemeClr val="accent4">
              <a:lumMod val="20000"/>
              <a:lumOff val="80000"/>
            </a:schemeClr>
          </a:solidFill>
          <a:ln w="19050">
            <a:solidFill>
              <a:schemeClr val="tx1"/>
            </a:solidFill>
            <a:miter lim="800000"/>
            <a:headEnd/>
            <a:tailEnd/>
          </a:ln>
        </p:spPr>
        <p:txBody>
          <a:bodyPr wrap="none" tIns="82800" bIns="82800">
            <a:spAutoFit/>
          </a:bodyPr>
          <a:lstStyle/>
          <a:p>
            <a:pPr algn="ctr">
              <a:lnSpc>
                <a:spcPct val="90000"/>
              </a:lnSpc>
              <a:spcBef>
                <a:spcPct val="30000"/>
              </a:spcBef>
            </a:pPr>
            <a:r>
              <a:rPr lang="en-US" b="1" i="1" dirty="0">
                <a:solidFill>
                  <a:schemeClr val="accent2">
                    <a:lumMod val="75000"/>
                  </a:schemeClr>
                </a:solidFill>
              </a:rPr>
              <a:t>Supplier</a:t>
            </a:r>
          </a:p>
          <a:p>
            <a:pPr algn="ctr">
              <a:lnSpc>
                <a:spcPct val="90000"/>
              </a:lnSpc>
              <a:spcBef>
                <a:spcPct val="30000"/>
              </a:spcBef>
            </a:pPr>
            <a:r>
              <a:rPr lang="en-US" b="1" dirty="0"/>
              <a:t>Manufactures</a:t>
            </a:r>
            <a:br>
              <a:rPr lang="en-US" b="1" dirty="0"/>
            </a:br>
            <a:r>
              <a:rPr lang="en-US" b="1" dirty="0"/>
              <a:t>fan blades</a:t>
            </a:r>
          </a:p>
          <a:p>
            <a:pPr algn="ctr">
              <a:lnSpc>
                <a:spcPct val="90000"/>
              </a:lnSpc>
              <a:spcBef>
                <a:spcPct val="30000"/>
              </a:spcBef>
            </a:pPr>
            <a:r>
              <a:rPr lang="en-US" b="1" dirty="0"/>
              <a:t>TARGET: Firm A’s specs</a:t>
            </a:r>
          </a:p>
        </p:txBody>
      </p:sp>
      <p:grpSp>
        <p:nvGrpSpPr>
          <p:cNvPr id="7" name="Group 28"/>
          <p:cNvGrpSpPr>
            <a:grpSpLocks/>
          </p:cNvGrpSpPr>
          <p:nvPr/>
        </p:nvGrpSpPr>
        <p:grpSpPr bwMode="auto">
          <a:xfrm>
            <a:off x="1447800" y="3657600"/>
            <a:ext cx="1384300" cy="1219200"/>
            <a:chOff x="927" y="2317"/>
            <a:chExt cx="728" cy="560"/>
          </a:xfrm>
          <a:solidFill>
            <a:schemeClr val="accent3">
              <a:lumMod val="40000"/>
              <a:lumOff val="60000"/>
            </a:schemeClr>
          </a:solidFill>
        </p:grpSpPr>
        <p:sp>
          <p:nvSpPr>
            <p:cNvPr id="18462" name="AutoShape 29"/>
            <p:cNvSpPr>
              <a:spLocks noChangeArrowheads="1"/>
            </p:cNvSpPr>
            <p:nvPr/>
          </p:nvSpPr>
          <p:spPr bwMode="auto">
            <a:xfrm>
              <a:off x="927" y="2317"/>
              <a:ext cx="728" cy="560"/>
            </a:xfrm>
            <a:prstGeom prst="diamond">
              <a:avLst/>
            </a:prstGeom>
            <a:grpFill/>
            <a:ln w="19050">
              <a:solidFill>
                <a:schemeClr val="tx1"/>
              </a:solidFill>
              <a:miter lim="800000"/>
              <a:headEnd/>
              <a:tailEnd/>
            </a:ln>
          </p:spPr>
          <p:txBody>
            <a:bodyPr wrap="none" anchor="ctr"/>
            <a:lstStyle/>
            <a:p>
              <a:endParaRPr lang="en-NZ"/>
            </a:p>
          </p:txBody>
        </p:sp>
        <p:sp>
          <p:nvSpPr>
            <p:cNvPr id="18463" name="Text Box 30"/>
            <p:cNvSpPr txBox="1">
              <a:spLocks noChangeArrowheads="1"/>
            </p:cNvSpPr>
            <p:nvPr/>
          </p:nvSpPr>
          <p:spPr bwMode="auto">
            <a:xfrm>
              <a:off x="1046" y="2422"/>
              <a:ext cx="513" cy="271"/>
            </a:xfrm>
            <a:prstGeom prst="rect">
              <a:avLst/>
            </a:prstGeom>
            <a:noFill/>
            <a:ln w="9525">
              <a:noFill/>
              <a:miter lim="800000"/>
              <a:headEnd/>
              <a:tailEnd/>
            </a:ln>
          </p:spPr>
          <p:txBody>
            <a:bodyPr wrap="none">
              <a:spAutoFit/>
            </a:bodyPr>
            <a:lstStyle/>
            <a:p>
              <a:pPr algn="ctr">
                <a:lnSpc>
                  <a:spcPct val="90000"/>
                </a:lnSpc>
                <a:spcBef>
                  <a:spcPct val="30000"/>
                </a:spcBef>
              </a:pPr>
              <a:r>
                <a:rPr lang="en-US" b="1" dirty="0"/>
                <a:t>Accept</a:t>
              </a:r>
              <a:br>
                <a:rPr lang="en-US" b="1" dirty="0"/>
              </a:br>
              <a:r>
                <a:rPr lang="en-US" b="1" dirty="0"/>
                <a:t>motors?</a:t>
              </a:r>
            </a:p>
          </p:txBody>
        </p:sp>
      </p:grpSp>
      <p:grpSp>
        <p:nvGrpSpPr>
          <p:cNvPr id="8" name="Group 31"/>
          <p:cNvGrpSpPr>
            <a:grpSpLocks/>
          </p:cNvGrpSpPr>
          <p:nvPr/>
        </p:nvGrpSpPr>
        <p:grpSpPr bwMode="auto">
          <a:xfrm>
            <a:off x="1066801" y="2590800"/>
            <a:ext cx="2057400" cy="1117600"/>
            <a:chOff x="672" y="1632"/>
            <a:chExt cx="1296" cy="704"/>
          </a:xfrm>
        </p:grpSpPr>
        <p:sp>
          <p:nvSpPr>
            <p:cNvPr id="18459" name="Line 32"/>
            <p:cNvSpPr>
              <a:spLocks noChangeShapeType="1"/>
            </p:cNvSpPr>
            <p:nvPr/>
          </p:nvSpPr>
          <p:spPr bwMode="auto">
            <a:xfrm flipH="1">
              <a:off x="1344" y="1632"/>
              <a:ext cx="0" cy="240"/>
            </a:xfrm>
            <a:prstGeom prst="line">
              <a:avLst/>
            </a:prstGeom>
            <a:noFill/>
            <a:ln w="38100">
              <a:solidFill>
                <a:schemeClr val="tx1"/>
              </a:solidFill>
              <a:round/>
              <a:headEnd/>
              <a:tailEnd type="triangle" w="med" len="med"/>
            </a:ln>
          </p:spPr>
          <p:txBody>
            <a:bodyPr/>
            <a:lstStyle/>
            <a:p>
              <a:endParaRPr lang="en-US"/>
            </a:p>
          </p:txBody>
        </p:sp>
        <p:sp>
          <p:nvSpPr>
            <p:cNvPr id="18460" name="Line 33"/>
            <p:cNvSpPr>
              <a:spLocks noChangeShapeType="1"/>
            </p:cNvSpPr>
            <p:nvPr/>
          </p:nvSpPr>
          <p:spPr bwMode="auto">
            <a:xfrm>
              <a:off x="1344" y="2112"/>
              <a:ext cx="0" cy="224"/>
            </a:xfrm>
            <a:prstGeom prst="line">
              <a:avLst/>
            </a:prstGeom>
            <a:noFill/>
            <a:ln w="38100">
              <a:solidFill>
                <a:schemeClr val="tx1"/>
              </a:solidFill>
              <a:round/>
              <a:headEnd/>
              <a:tailEnd type="triangle" w="med" len="med"/>
            </a:ln>
          </p:spPr>
          <p:txBody>
            <a:bodyPr/>
            <a:lstStyle/>
            <a:p>
              <a:endParaRPr lang="en-US"/>
            </a:p>
          </p:txBody>
        </p:sp>
        <p:sp>
          <p:nvSpPr>
            <p:cNvPr id="18461" name="Text Box 34"/>
            <p:cNvSpPr txBox="1">
              <a:spLocks noChangeArrowheads="1"/>
            </p:cNvSpPr>
            <p:nvPr/>
          </p:nvSpPr>
          <p:spPr bwMode="auto">
            <a:xfrm>
              <a:off x="672" y="1872"/>
              <a:ext cx="1296" cy="262"/>
            </a:xfrm>
            <a:prstGeom prst="rect">
              <a:avLst/>
            </a:prstGeom>
            <a:solidFill>
              <a:schemeClr val="accent3">
                <a:lumMod val="40000"/>
                <a:lumOff val="60000"/>
              </a:schemeClr>
            </a:solidFill>
            <a:ln w="19050">
              <a:solidFill>
                <a:schemeClr val="tx1"/>
              </a:solidFill>
              <a:miter lim="800000"/>
              <a:headEnd/>
              <a:tailEnd/>
            </a:ln>
          </p:spPr>
          <p:txBody>
            <a:bodyPr wrap="square" tIns="82800" bIns="82800">
              <a:spAutoFit/>
            </a:bodyPr>
            <a:lstStyle/>
            <a:p>
              <a:pPr algn="ctr">
                <a:lnSpc>
                  <a:spcPct val="90000"/>
                </a:lnSpc>
                <a:spcBef>
                  <a:spcPct val="30000"/>
                </a:spcBef>
              </a:pPr>
              <a:r>
                <a:rPr lang="en-US" b="1" dirty="0"/>
                <a:t>Motor sampling</a:t>
              </a:r>
            </a:p>
          </p:txBody>
        </p:sp>
      </p:grpSp>
      <p:grpSp>
        <p:nvGrpSpPr>
          <p:cNvPr id="9" name="Group 35"/>
          <p:cNvGrpSpPr>
            <a:grpSpLocks/>
          </p:cNvGrpSpPr>
          <p:nvPr/>
        </p:nvGrpSpPr>
        <p:grpSpPr bwMode="auto">
          <a:xfrm>
            <a:off x="3825877" y="3810000"/>
            <a:ext cx="1765300" cy="990600"/>
            <a:chOff x="2410" y="2400"/>
            <a:chExt cx="1112" cy="624"/>
          </a:xfrm>
        </p:grpSpPr>
        <p:sp>
          <p:nvSpPr>
            <p:cNvPr id="18456" name="Line 36"/>
            <p:cNvSpPr>
              <a:spLocks noChangeShapeType="1"/>
            </p:cNvSpPr>
            <p:nvPr/>
          </p:nvSpPr>
          <p:spPr bwMode="auto">
            <a:xfrm>
              <a:off x="3024" y="2880"/>
              <a:ext cx="0" cy="144"/>
            </a:xfrm>
            <a:prstGeom prst="line">
              <a:avLst/>
            </a:prstGeom>
            <a:noFill/>
            <a:ln w="38100">
              <a:solidFill>
                <a:schemeClr val="tx1"/>
              </a:solidFill>
              <a:round/>
              <a:headEnd/>
              <a:tailEnd type="triangle" w="med" len="med"/>
            </a:ln>
          </p:spPr>
          <p:txBody>
            <a:bodyPr/>
            <a:lstStyle/>
            <a:p>
              <a:endParaRPr lang="en-US"/>
            </a:p>
          </p:txBody>
        </p:sp>
        <p:sp>
          <p:nvSpPr>
            <p:cNvPr id="18457" name="Line 37"/>
            <p:cNvSpPr>
              <a:spLocks noChangeShapeType="1"/>
            </p:cNvSpPr>
            <p:nvPr/>
          </p:nvSpPr>
          <p:spPr bwMode="auto">
            <a:xfrm flipH="1">
              <a:off x="3024" y="2400"/>
              <a:ext cx="0" cy="192"/>
            </a:xfrm>
            <a:prstGeom prst="line">
              <a:avLst/>
            </a:prstGeom>
            <a:noFill/>
            <a:ln w="38100">
              <a:solidFill>
                <a:schemeClr val="tx1"/>
              </a:solidFill>
              <a:round/>
              <a:headEnd/>
              <a:tailEnd type="triangle" w="med" len="med"/>
            </a:ln>
          </p:spPr>
          <p:txBody>
            <a:bodyPr/>
            <a:lstStyle/>
            <a:p>
              <a:endParaRPr lang="en-US"/>
            </a:p>
          </p:txBody>
        </p:sp>
        <p:sp>
          <p:nvSpPr>
            <p:cNvPr id="18458" name="Text Box 38"/>
            <p:cNvSpPr txBox="1">
              <a:spLocks noChangeArrowheads="1"/>
            </p:cNvSpPr>
            <p:nvPr/>
          </p:nvSpPr>
          <p:spPr bwMode="auto">
            <a:xfrm>
              <a:off x="2410" y="2622"/>
              <a:ext cx="1112" cy="262"/>
            </a:xfrm>
            <a:prstGeom prst="rect">
              <a:avLst/>
            </a:prstGeom>
            <a:solidFill>
              <a:schemeClr val="accent4">
                <a:lumMod val="20000"/>
                <a:lumOff val="80000"/>
              </a:schemeClr>
            </a:solidFill>
            <a:ln w="19050">
              <a:solidFill>
                <a:schemeClr val="tx1"/>
              </a:solidFill>
              <a:miter lim="800000"/>
              <a:headEnd/>
              <a:tailEnd/>
            </a:ln>
          </p:spPr>
          <p:txBody>
            <a:bodyPr wrap="square" tIns="82800" bIns="82800">
              <a:spAutoFit/>
            </a:bodyPr>
            <a:lstStyle/>
            <a:p>
              <a:pPr algn="ctr">
                <a:lnSpc>
                  <a:spcPct val="90000"/>
                </a:lnSpc>
                <a:spcBef>
                  <a:spcPct val="30000"/>
                </a:spcBef>
              </a:pPr>
              <a:r>
                <a:rPr lang="en-US" b="1" dirty="0"/>
                <a:t>Blade sampling</a:t>
              </a:r>
            </a:p>
          </p:txBody>
        </p:sp>
      </p:grpSp>
      <p:sp>
        <p:nvSpPr>
          <p:cNvPr id="24615" name="Text Box 39"/>
          <p:cNvSpPr txBox="1">
            <a:spLocks noChangeArrowheads="1"/>
          </p:cNvSpPr>
          <p:nvPr/>
        </p:nvSpPr>
        <p:spPr bwMode="auto">
          <a:xfrm>
            <a:off x="3321569" y="2511425"/>
            <a:ext cx="2302425" cy="1330613"/>
          </a:xfrm>
          <a:prstGeom prst="rect">
            <a:avLst/>
          </a:prstGeom>
          <a:solidFill>
            <a:schemeClr val="accent3">
              <a:lumMod val="40000"/>
              <a:lumOff val="60000"/>
            </a:schemeClr>
          </a:solidFill>
          <a:ln w="19050">
            <a:solidFill>
              <a:schemeClr val="tx1"/>
            </a:solidFill>
            <a:miter lim="800000"/>
            <a:headEnd/>
            <a:tailEnd/>
          </a:ln>
        </p:spPr>
        <p:txBody>
          <a:bodyPr wrap="none" tIns="82800" bIns="82800">
            <a:spAutoFit/>
          </a:bodyPr>
          <a:lstStyle/>
          <a:p>
            <a:pPr algn="ctr">
              <a:lnSpc>
                <a:spcPct val="90000"/>
              </a:lnSpc>
              <a:spcBef>
                <a:spcPct val="30000"/>
              </a:spcBef>
            </a:pPr>
            <a:r>
              <a:rPr lang="en-US" b="1" i="1" dirty="0">
                <a:solidFill>
                  <a:schemeClr val="accent2">
                    <a:lumMod val="75000"/>
                  </a:schemeClr>
                </a:solidFill>
              </a:rPr>
              <a:t>Firm A</a:t>
            </a:r>
          </a:p>
          <a:p>
            <a:pPr algn="ctr">
              <a:lnSpc>
                <a:spcPct val="90000"/>
              </a:lnSpc>
              <a:spcBef>
                <a:spcPct val="30000"/>
              </a:spcBef>
            </a:pPr>
            <a:r>
              <a:rPr lang="en-US" b="1" dirty="0"/>
              <a:t>Manufacturers</a:t>
            </a:r>
            <a:br>
              <a:rPr lang="en-US" b="1" dirty="0"/>
            </a:br>
            <a:r>
              <a:rPr lang="en-US" b="1" dirty="0"/>
              <a:t>furnace fan motors</a:t>
            </a:r>
          </a:p>
          <a:p>
            <a:pPr algn="ctr">
              <a:lnSpc>
                <a:spcPct val="90000"/>
              </a:lnSpc>
              <a:spcBef>
                <a:spcPct val="30000"/>
              </a:spcBef>
            </a:pPr>
            <a:r>
              <a:rPr lang="en-US" b="1" dirty="0"/>
              <a:t>TARGET: Buyer’s specs</a:t>
            </a:r>
          </a:p>
        </p:txBody>
      </p:sp>
      <p:sp>
        <p:nvSpPr>
          <p:cNvPr id="24616" name="Text Box 40"/>
          <p:cNvSpPr txBox="1">
            <a:spLocks noChangeArrowheads="1"/>
          </p:cNvSpPr>
          <p:nvPr/>
        </p:nvSpPr>
        <p:spPr bwMode="auto">
          <a:xfrm>
            <a:off x="838200" y="1590675"/>
            <a:ext cx="1789113" cy="998214"/>
          </a:xfrm>
          <a:prstGeom prst="rect">
            <a:avLst/>
          </a:prstGeom>
          <a:solidFill>
            <a:schemeClr val="accent6">
              <a:lumMod val="20000"/>
              <a:lumOff val="80000"/>
            </a:schemeClr>
          </a:solidFill>
          <a:ln w="19050">
            <a:solidFill>
              <a:schemeClr val="tx1"/>
            </a:solidFill>
            <a:miter lim="800000"/>
            <a:headEnd/>
            <a:tailEnd/>
          </a:ln>
        </p:spPr>
        <p:txBody>
          <a:bodyPr wrap="square" tIns="82800" bIns="82800">
            <a:spAutoFit/>
          </a:bodyPr>
          <a:lstStyle/>
          <a:p>
            <a:pPr algn="ctr">
              <a:lnSpc>
                <a:spcPct val="90000"/>
              </a:lnSpc>
              <a:spcBef>
                <a:spcPct val="30000"/>
              </a:spcBef>
            </a:pPr>
            <a:r>
              <a:rPr lang="en-US" b="1" i="1" dirty="0">
                <a:solidFill>
                  <a:schemeClr val="accent2">
                    <a:lumMod val="75000"/>
                  </a:schemeClr>
                </a:solidFill>
              </a:rPr>
              <a:t>Buyer</a:t>
            </a:r>
          </a:p>
          <a:p>
            <a:pPr algn="ctr">
              <a:lnSpc>
                <a:spcPct val="90000"/>
              </a:lnSpc>
              <a:spcBef>
                <a:spcPct val="30000"/>
              </a:spcBef>
            </a:pPr>
            <a:r>
              <a:rPr lang="en-US" b="1" dirty="0"/>
              <a:t>Manufactures furnaces</a:t>
            </a:r>
          </a:p>
        </p:txBody>
      </p:sp>
    </p:spTree>
    <p:extLst>
      <p:ext uri="{BB962C8B-B14F-4D97-AF65-F5344CB8AC3E}">
        <p14:creationId xmlns:p14="http://schemas.microsoft.com/office/powerpoint/2010/main" val="27862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4616"/>
                                        </p:tgtEl>
                                        <p:attrNameLst>
                                          <p:attrName>style.visibility</p:attrName>
                                        </p:attrNameLst>
                                      </p:cBhvr>
                                      <p:to>
                                        <p:strVal val="visible"/>
                                      </p:to>
                                    </p:set>
                                    <p:animEffect transition="in" filter="strips(downRight)">
                                      <p:cBhvr>
                                        <p:cTn id="7" dur="1000"/>
                                        <p:tgtEl>
                                          <p:spTgt spid="246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615"/>
                                        </p:tgtEl>
                                        <p:attrNameLst>
                                          <p:attrName>style.visibility</p:attrName>
                                        </p:attrNameLst>
                                      </p:cBhvr>
                                      <p:to>
                                        <p:strVal val="visible"/>
                                      </p:to>
                                    </p:set>
                                    <p:animEffect transition="in" filter="strips(downRight)">
                                      <p:cBhvr>
                                        <p:cTn id="12" dur="1000"/>
                                        <p:tgtEl>
                                          <p:spTgt spid="24615"/>
                                        </p:tgtEl>
                                      </p:cBhvr>
                                    </p:animEffect>
                                  </p:childTnLst>
                                </p:cTn>
                              </p:par>
                              <p:par>
                                <p:cTn id="13" presetID="18" presetClass="entr" presetSubtype="9"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Left)">
                                      <p:cBhvr>
                                        <p:cTn id="15" dur="1000"/>
                                        <p:tgtEl>
                                          <p:spTgt spid="4"/>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24579"/>
                                        </p:tgtEl>
                                        <p:attrNameLst>
                                          <p:attrName>style.visibility</p:attrName>
                                        </p:attrNameLst>
                                      </p:cBhvr>
                                      <p:to>
                                        <p:strVal val="visible"/>
                                      </p:to>
                                    </p:set>
                                    <p:animEffect transition="in" filter="strips(downRight)">
                                      <p:cBhvr>
                                        <p:cTn id="19" dur="1000"/>
                                        <p:tgtEl>
                                          <p:spTgt spid="2457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4593"/>
                                        </p:tgtEl>
                                        <p:attrNameLst>
                                          <p:attrName>style.visibility</p:attrName>
                                        </p:attrNameLst>
                                      </p:cBhvr>
                                      <p:to>
                                        <p:strVal val="visible"/>
                                      </p:to>
                                    </p:set>
                                    <p:animEffect transition="in" filter="strips(downLeft)">
                                      <p:cBhvr>
                                        <p:cTn id="22" dur="1000"/>
                                        <p:tgtEl>
                                          <p:spTgt spid="24593"/>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000"/>
                                        <p:tgtEl>
                                          <p:spTgt spid="8"/>
                                        </p:tgtEl>
                                      </p:cBhvr>
                                    </p:animEffect>
                                  </p:childTnLst>
                                </p:cTn>
                              </p:par>
                            </p:childTnLst>
                          </p:cTn>
                        </p:par>
                        <p:par>
                          <p:cTn id="27" fill="hold">
                            <p:stCondLst>
                              <p:cond delay="3000"/>
                            </p:stCondLst>
                            <p:childTnLst>
                              <p:par>
                                <p:cTn id="28" presetID="18" presetClass="entr" presetSubtype="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Right)">
                                      <p:cBhvr>
                                        <p:cTn id="30" dur="1000"/>
                                        <p:tgtEl>
                                          <p:spTgt spid="7"/>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1000"/>
                                        <p:tgtEl>
                                          <p:spTgt spid="3"/>
                                        </p:tgtEl>
                                      </p:cBhvr>
                                    </p:animEffect>
                                  </p:childTnLst>
                                </p:cTn>
                              </p:par>
                            </p:childTnLst>
                          </p:cTn>
                        </p:par>
                        <p:par>
                          <p:cTn id="35" fill="hold">
                            <p:stCondLst>
                              <p:cond delay="5000"/>
                            </p:stCondLst>
                            <p:childTnLst>
                              <p:par>
                                <p:cTn id="36" presetID="18" presetClass="entr" presetSubtype="3" fill="hold" grpId="0" nodeType="afterEffect">
                                  <p:stCondLst>
                                    <p:cond delay="0"/>
                                  </p:stCondLst>
                                  <p:childTnLst>
                                    <p:set>
                                      <p:cBhvr>
                                        <p:cTn id="37" dur="1" fill="hold">
                                          <p:stCondLst>
                                            <p:cond delay="0"/>
                                          </p:stCondLst>
                                        </p:cTn>
                                        <p:tgtEl>
                                          <p:spTgt spid="24596"/>
                                        </p:tgtEl>
                                        <p:attrNameLst>
                                          <p:attrName>style.visibility</p:attrName>
                                        </p:attrNameLst>
                                      </p:cBhvr>
                                      <p:to>
                                        <p:strVal val="visible"/>
                                      </p:to>
                                    </p:set>
                                    <p:animEffect transition="in" filter="strips(upRight)">
                                      <p:cBhvr>
                                        <p:cTn id="38" dur="1000"/>
                                        <p:tgtEl>
                                          <p:spTgt spid="24596"/>
                                        </p:tgtEl>
                                      </p:cBhvr>
                                    </p:animEffect>
                                  </p:childTnLst>
                                </p:cTn>
                              </p:par>
                            </p:childTnLst>
                          </p:cTn>
                        </p:par>
                        <p:par>
                          <p:cTn id="39" fill="hold">
                            <p:stCondLst>
                              <p:cond delay="6000"/>
                            </p:stCondLst>
                            <p:childTnLst>
                              <p:par>
                                <p:cTn id="40" presetID="18" presetClass="entr" presetSubtype="9" fill="hold" grpId="0" nodeType="afterEffect">
                                  <p:stCondLst>
                                    <p:cond delay="0"/>
                                  </p:stCondLst>
                                  <p:childTnLst>
                                    <p:set>
                                      <p:cBhvr>
                                        <p:cTn id="41" dur="1" fill="hold">
                                          <p:stCondLst>
                                            <p:cond delay="0"/>
                                          </p:stCondLst>
                                        </p:cTn>
                                        <p:tgtEl>
                                          <p:spTgt spid="24595"/>
                                        </p:tgtEl>
                                        <p:attrNameLst>
                                          <p:attrName>style.visibility</p:attrName>
                                        </p:attrNameLst>
                                      </p:cBhvr>
                                      <p:to>
                                        <p:strVal val="visible"/>
                                      </p:to>
                                    </p:set>
                                    <p:animEffect transition="in" filter="strips(upLeft)">
                                      <p:cBhvr>
                                        <p:cTn id="42" dur="1000"/>
                                        <p:tgtEl>
                                          <p:spTgt spid="2459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4603"/>
                                        </p:tgtEl>
                                        <p:attrNameLst>
                                          <p:attrName>style.visibility</p:attrName>
                                        </p:attrNameLst>
                                      </p:cBhvr>
                                      <p:to>
                                        <p:strVal val="visible"/>
                                      </p:to>
                                    </p:set>
                                    <p:animEffect transition="in" filter="strips(downRight)">
                                      <p:cBhvr>
                                        <p:cTn id="47" dur="1000"/>
                                        <p:tgtEl>
                                          <p:spTgt spid="24603"/>
                                        </p:tgtEl>
                                      </p:cBhvr>
                                    </p:animEffect>
                                  </p:childTnLst>
                                </p:cTn>
                              </p:par>
                              <p:par>
                                <p:cTn id="48" presetID="18" presetClass="entr" presetSubtype="9"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strips(upLeft)">
                                      <p:cBhvr>
                                        <p:cTn id="50" dur="1000"/>
                                        <p:tgtEl>
                                          <p:spTgt spid="5"/>
                                        </p:tgtEl>
                                      </p:cBhvr>
                                    </p:animEffect>
                                  </p:childTnLst>
                                </p:cTn>
                              </p:par>
                            </p:childTnLst>
                          </p:cTn>
                        </p:par>
                        <p:par>
                          <p:cTn id="51" fill="hold">
                            <p:stCondLst>
                              <p:cond delay="1000"/>
                            </p:stCondLst>
                            <p:childTnLst>
                              <p:par>
                                <p:cTn id="52" presetID="18" presetClass="entr" presetSubtype="6" fill="hold" grpId="0" nodeType="afterEffect">
                                  <p:stCondLst>
                                    <p:cond delay="0"/>
                                  </p:stCondLst>
                                  <p:childTnLst>
                                    <p:set>
                                      <p:cBhvr>
                                        <p:cTn id="53" dur="1" fill="hold">
                                          <p:stCondLst>
                                            <p:cond delay="0"/>
                                          </p:stCondLst>
                                        </p:cTn>
                                        <p:tgtEl>
                                          <p:spTgt spid="24580"/>
                                        </p:tgtEl>
                                        <p:attrNameLst>
                                          <p:attrName>style.visibility</p:attrName>
                                        </p:attrNameLst>
                                      </p:cBhvr>
                                      <p:to>
                                        <p:strVal val="visible"/>
                                      </p:to>
                                    </p:set>
                                    <p:animEffect transition="in" filter="strips(downRight)">
                                      <p:cBhvr>
                                        <p:cTn id="54" dur="1000"/>
                                        <p:tgtEl>
                                          <p:spTgt spid="24580"/>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24594"/>
                                        </p:tgtEl>
                                        <p:attrNameLst>
                                          <p:attrName>style.visibility</p:attrName>
                                        </p:attrNameLst>
                                      </p:cBhvr>
                                      <p:to>
                                        <p:strVal val="visible"/>
                                      </p:to>
                                    </p:set>
                                    <p:animEffect transition="in" filter="strips(downLeft)">
                                      <p:cBhvr>
                                        <p:cTn id="57" dur="1000"/>
                                        <p:tgtEl>
                                          <p:spTgt spid="24594"/>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1000"/>
                                        <p:tgtEl>
                                          <p:spTgt spid="9"/>
                                        </p:tgtEl>
                                      </p:cBhvr>
                                    </p:animEffect>
                                  </p:childTnLst>
                                </p:cTn>
                              </p:par>
                            </p:childTnLst>
                          </p:cTn>
                        </p:par>
                        <p:par>
                          <p:cTn id="62" fill="hold">
                            <p:stCondLst>
                              <p:cond delay="3000"/>
                            </p:stCondLst>
                            <p:childTnLst>
                              <p:par>
                                <p:cTn id="63" presetID="18" presetClass="entr" presetSubtype="6"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strips(downRight)">
                                      <p:cBhvr>
                                        <p:cTn id="65" dur="1000"/>
                                        <p:tgtEl>
                                          <p:spTgt spid="6"/>
                                        </p:tgtEl>
                                      </p:cBhvr>
                                    </p:animEffect>
                                  </p:childTnLst>
                                </p:cTn>
                              </p:par>
                            </p:childTnLst>
                          </p:cTn>
                        </p:par>
                        <p:par>
                          <p:cTn id="66" fill="hold">
                            <p:stCondLst>
                              <p:cond delay="4000"/>
                            </p:stCondLst>
                            <p:childTnLst>
                              <p:par>
                                <p:cTn id="67" presetID="22" presetClass="entr" presetSubtype="8"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1000"/>
                                        <p:tgtEl>
                                          <p:spTgt spid="2"/>
                                        </p:tgtEl>
                                      </p:cBhvr>
                                    </p:animEffect>
                                  </p:childTnLst>
                                </p:cTn>
                              </p:par>
                            </p:childTnLst>
                          </p:cTn>
                        </p:par>
                        <p:par>
                          <p:cTn id="70" fill="hold">
                            <p:stCondLst>
                              <p:cond delay="5000"/>
                            </p:stCondLst>
                            <p:childTnLst>
                              <p:par>
                                <p:cTn id="71" presetID="18" presetClass="entr" presetSubtype="3" fill="hold" grpId="0" nodeType="afterEffect">
                                  <p:stCondLst>
                                    <p:cond delay="0"/>
                                  </p:stCondLst>
                                  <p:childTnLst>
                                    <p:set>
                                      <p:cBhvr>
                                        <p:cTn id="72" dur="1" fill="hold">
                                          <p:stCondLst>
                                            <p:cond delay="0"/>
                                          </p:stCondLst>
                                        </p:cTn>
                                        <p:tgtEl>
                                          <p:spTgt spid="24598"/>
                                        </p:tgtEl>
                                        <p:attrNameLst>
                                          <p:attrName>style.visibility</p:attrName>
                                        </p:attrNameLst>
                                      </p:cBhvr>
                                      <p:to>
                                        <p:strVal val="visible"/>
                                      </p:to>
                                    </p:set>
                                    <p:animEffect transition="in" filter="strips(upRight)">
                                      <p:cBhvr>
                                        <p:cTn id="73" dur="1000"/>
                                        <p:tgtEl>
                                          <p:spTgt spid="24598"/>
                                        </p:tgtEl>
                                      </p:cBhvr>
                                    </p:animEffect>
                                  </p:childTnLst>
                                </p:cTn>
                              </p:par>
                            </p:childTnLst>
                          </p:cTn>
                        </p:par>
                        <p:par>
                          <p:cTn id="74" fill="hold">
                            <p:stCondLst>
                              <p:cond delay="6000"/>
                            </p:stCondLst>
                            <p:childTnLst>
                              <p:par>
                                <p:cTn id="75" presetID="18" presetClass="entr" presetSubtype="9" fill="hold" grpId="0" nodeType="afterEffect">
                                  <p:stCondLst>
                                    <p:cond delay="0"/>
                                  </p:stCondLst>
                                  <p:childTnLst>
                                    <p:set>
                                      <p:cBhvr>
                                        <p:cTn id="76" dur="1" fill="hold">
                                          <p:stCondLst>
                                            <p:cond delay="0"/>
                                          </p:stCondLst>
                                        </p:cTn>
                                        <p:tgtEl>
                                          <p:spTgt spid="24597"/>
                                        </p:tgtEl>
                                        <p:attrNameLst>
                                          <p:attrName>style.visibility</p:attrName>
                                        </p:attrNameLst>
                                      </p:cBhvr>
                                      <p:to>
                                        <p:strVal val="visible"/>
                                      </p:to>
                                    </p:set>
                                    <p:animEffect transition="in" filter="strips(upLeft)">
                                      <p:cBhvr>
                                        <p:cTn id="77" dur="1000"/>
                                        <p:tgtEl>
                                          <p:spTgt spid="2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93" grpId="0" animBg="1"/>
      <p:bldP spid="24594" grpId="0" animBg="1"/>
      <p:bldP spid="24595" grpId="0" animBg="1"/>
      <p:bldP spid="24596" grpId="0" animBg="1"/>
      <p:bldP spid="24597" grpId="0" animBg="1"/>
      <p:bldP spid="24598" grpId="0" animBg="1"/>
      <p:bldP spid="24603" grpId="0" animBg="1"/>
      <p:bldP spid="24615" grpId="0" animBg="1"/>
      <p:bldP spid="246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550"/>
            <a:ext cx="9144000" cy="1117599"/>
          </a:xfrm>
          <a:solidFill>
            <a:srgbClr val="40BAD2"/>
          </a:solidFill>
        </p:spPr>
        <p:txBody>
          <a:bodyPr/>
          <a:lstStyle/>
          <a:p>
            <a:r>
              <a:rPr lang="en-US" dirty="0"/>
              <a:t>Six Sigma Approach</a:t>
            </a:r>
          </a:p>
        </p:txBody>
      </p:sp>
      <p:grpSp>
        <p:nvGrpSpPr>
          <p:cNvPr id="2" name="Group 3"/>
          <p:cNvGrpSpPr>
            <a:grpSpLocks/>
          </p:cNvGrpSpPr>
          <p:nvPr/>
        </p:nvGrpSpPr>
        <p:grpSpPr bwMode="auto">
          <a:xfrm>
            <a:off x="3962400" y="4953000"/>
            <a:ext cx="1384300" cy="1384300"/>
            <a:chOff x="2566" y="1168"/>
            <a:chExt cx="872" cy="872"/>
          </a:xfrm>
        </p:grpSpPr>
        <p:sp>
          <p:nvSpPr>
            <p:cNvPr id="23608" name="Oval 4"/>
            <p:cNvSpPr>
              <a:spLocks noChangeArrowheads="1"/>
            </p:cNvSpPr>
            <p:nvPr/>
          </p:nvSpPr>
          <p:spPr bwMode="auto">
            <a:xfrm>
              <a:off x="2566" y="1168"/>
              <a:ext cx="872" cy="872"/>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sp>
          <p:nvSpPr>
            <p:cNvPr id="23609" name="Oval 5"/>
            <p:cNvSpPr>
              <a:spLocks noChangeAspect="1" noChangeArrowheads="1"/>
            </p:cNvSpPr>
            <p:nvPr/>
          </p:nvSpPr>
          <p:spPr bwMode="auto">
            <a:xfrm>
              <a:off x="2653" y="1255"/>
              <a:ext cx="698" cy="698"/>
            </a:xfrm>
            <a:prstGeom prst="ellipse">
              <a:avLst/>
            </a:prstGeom>
            <a:solidFill>
              <a:schemeClr val="bg1"/>
            </a:solidFill>
            <a:ln w="9525">
              <a:solidFill>
                <a:schemeClr val="tx1"/>
              </a:solidFill>
              <a:round/>
              <a:headEnd/>
              <a:tailEnd/>
            </a:ln>
          </p:spPr>
          <p:txBody>
            <a:bodyPr wrap="none" anchor="ctr"/>
            <a:lstStyle/>
            <a:p>
              <a:endParaRPr lang="en-NZ">
                <a:latin typeface="Calibri" pitchFamily="34" charset="0"/>
              </a:endParaRPr>
            </a:p>
          </p:txBody>
        </p:sp>
        <p:sp>
          <p:nvSpPr>
            <p:cNvPr id="23610" name="Oval 6"/>
            <p:cNvSpPr>
              <a:spLocks noChangeAspect="1" noChangeArrowheads="1"/>
            </p:cNvSpPr>
            <p:nvPr/>
          </p:nvSpPr>
          <p:spPr bwMode="auto">
            <a:xfrm>
              <a:off x="2741" y="1342"/>
              <a:ext cx="524" cy="524"/>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sp>
          <p:nvSpPr>
            <p:cNvPr id="23611" name="Oval 7"/>
            <p:cNvSpPr>
              <a:spLocks noChangeAspect="1" noChangeArrowheads="1"/>
            </p:cNvSpPr>
            <p:nvPr/>
          </p:nvSpPr>
          <p:spPr bwMode="auto">
            <a:xfrm>
              <a:off x="2828" y="1430"/>
              <a:ext cx="349" cy="349"/>
            </a:xfrm>
            <a:prstGeom prst="ellipse">
              <a:avLst/>
            </a:prstGeom>
            <a:solidFill>
              <a:schemeClr val="bg1"/>
            </a:solidFill>
            <a:ln w="9525">
              <a:solidFill>
                <a:schemeClr val="tx1"/>
              </a:solidFill>
              <a:round/>
              <a:headEnd/>
              <a:tailEnd/>
            </a:ln>
          </p:spPr>
          <p:txBody>
            <a:bodyPr wrap="none" anchor="ctr"/>
            <a:lstStyle/>
            <a:p>
              <a:endParaRPr lang="en-NZ">
                <a:latin typeface="Calibri" pitchFamily="34" charset="0"/>
              </a:endParaRPr>
            </a:p>
          </p:txBody>
        </p:sp>
        <p:sp>
          <p:nvSpPr>
            <p:cNvPr id="23612" name="Oval 8"/>
            <p:cNvSpPr>
              <a:spLocks noChangeAspect="1" noChangeArrowheads="1"/>
            </p:cNvSpPr>
            <p:nvPr/>
          </p:nvSpPr>
          <p:spPr bwMode="auto">
            <a:xfrm>
              <a:off x="2915" y="1517"/>
              <a:ext cx="175" cy="175"/>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grpSp>
      <p:grpSp>
        <p:nvGrpSpPr>
          <p:cNvPr id="3" name="Group 9"/>
          <p:cNvGrpSpPr>
            <a:grpSpLocks/>
          </p:cNvGrpSpPr>
          <p:nvPr/>
        </p:nvGrpSpPr>
        <p:grpSpPr bwMode="auto">
          <a:xfrm>
            <a:off x="6553200" y="2590800"/>
            <a:ext cx="1384300" cy="1384300"/>
            <a:chOff x="2566" y="1168"/>
            <a:chExt cx="872" cy="872"/>
          </a:xfrm>
        </p:grpSpPr>
        <p:sp>
          <p:nvSpPr>
            <p:cNvPr id="23603" name="Oval 10"/>
            <p:cNvSpPr>
              <a:spLocks noChangeArrowheads="1"/>
            </p:cNvSpPr>
            <p:nvPr/>
          </p:nvSpPr>
          <p:spPr bwMode="auto">
            <a:xfrm>
              <a:off x="2566" y="1168"/>
              <a:ext cx="872" cy="872"/>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sp>
          <p:nvSpPr>
            <p:cNvPr id="23604" name="Oval 11"/>
            <p:cNvSpPr>
              <a:spLocks noChangeAspect="1" noChangeArrowheads="1"/>
            </p:cNvSpPr>
            <p:nvPr/>
          </p:nvSpPr>
          <p:spPr bwMode="auto">
            <a:xfrm>
              <a:off x="2653" y="1255"/>
              <a:ext cx="698" cy="698"/>
            </a:xfrm>
            <a:prstGeom prst="ellipse">
              <a:avLst/>
            </a:prstGeom>
            <a:solidFill>
              <a:schemeClr val="bg1"/>
            </a:solidFill>
            <a:ln w="9525">
              <a:solidFill>
                <a:schemeClr val="tx1"/>
              </a:solidFill>
              <a:round/>
              <a:headEnd/>
              <a:tailEnd/>
            </a:ln>
          </p:spPr>
          <p:txBody>
            <a:bodyPr wrap="none" anchor="ctr"/>
            <a:lstStyle/>
            <a:p>
              <a:endParaRPr lang="en-NZ">
                <a:latin typeface="Calibri" pitchFamily="34" charset="0"/>
              </a:endParaRPr>
            </a:p>
          </p:txBody>
        </p:sp>
        <p:sp>
          <p:nvSpPr>
            <p:cNvPr id="23605" name="Oval 12"/>
            <p:cNvSpPr>
              <a:spLocks noChangeAspect="1" noChangeArrowheads="1"/>
            </p:cNvSpPr>
            <p:nvPr/>
          </p:nvSpPr>
          <p:spPr bwMode="auto">
            <a:xfrm>
              <a:off x="2741" y="1342"/>
              <a:ext cx="524" cy="524"/>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sp>
          <p:nvSpPr>
            <p:cNvPr id="23606" name="Oval 13"/>
            <p:cNvSpPr>
              <a:spLocks noChangeAspect="1" noChangeArrowheads="1"/>
            </p:cNvSpPr>
            <p:nvPr/>
          </p:nvSpPr>
          <p:spPr bwMode="auto">
            <a:xfrm>
              <a:off x="2828" y="1430"/>
              <a:ext cx="349" cy="349"/>
            </a:xfrm>
            <a:prstGeom prst="ellipse">
              <a:avLst/>
            </a:prstGeom>
            <a:solidFill>
              <a:schemeClr val="bg1"/>
            </a:solidFill>
            <a:ln w="9525">
              <a:solidFill>
                <a:schemeClr val="tx1"/>
              </a:solidFill>
              <a:round/>
              <a:headEnd/>
              <a:tailEnd/>
            </a:ln>
          </p:spPr>
          <p:txBody>
            <a:bodyPr wrap="none" anchor="ctr"/>
            <a:lstStyle/>
            <a:p>
              <a:endParaRPr lang="en-NZ">
                <a:latin typeface="Calibri" pitchFamily="34" charset="0"/>
              </a:endParaRPr>
            </a:p>
          </p:txBody>
        </p:sp>
        <p:sp>
          <p:nvSpPr>
            <p:cNvPr id="23607" name="Oval 14"/>
            <p:cNvSpPr>
              <a:spLocks noChangeAspect="1" noChangeArrowheads="1"/>
            </p:cNvSpPr>
            <p:nvPr/>
          </p:nvSpPr>
          <p:spPr bwMode="auto">
            <a:xfrm>
              <a:off x="2915" y="1517"/>
              <a:ext cx="175" cy="175"/>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grpSp>
      <p:grpSp>
        <p:nvGrpSpPr>
          <p:cNvPr id="4" name="Group 15"/>
          <p:cNvGrpSpPr>
            <a:grpSpLocks/>
          </p:cNvGrpSpPr>
          <p:nvPr/>
        </p:nvGrpSpPr>
        <p:grpSpPr bwMode="auto">
          <a:xfrm>
            <a:off x="7315200" y="2362200"/>
            <a:ext cx="730250" cy="744538"/>
            <a:chOff x="4486" y="1085"/>
            <a:chExt cx="460" cy="469"/>
          </a:xfrm>
        </p:grpSpPr>
        <p:sp>
          <p:nvSpPr>
            <p:cNvPr id="23594" name="Text Box 16"/>
            <p:cNvSpPr txBox="1">
              <a:spLocks noChangeArrowheads="1"/>
            </p:cNvSpPr>
            <p:nvPr/>
          </p:nvSpPr>
          <p:spPr bwMode="auto">
            <a:xfrm>
              <a:off x="4486" y="1301"/>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5" name="Text Box 17"/>
            <p:cNvSpPr txBox="1">
              <a:spLocks noChangeArrowheads="1"/>
            </p:cNvSpPr>
            <p:nvPr/>
          </p:nvSpPr>
          <p:spPr bwMode="auto">
            <a:xfrm>
              <a:off x="4574" y="1269"/>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6" name="Text Box 18"/>
            <p:cNvSpPr txBox="1">
              <a:spLocks noChangeArrowheads="1"/>
            </p:cNvSpPr>
            <p:nvPr/>
          </p:nvSpPr>
          <p:spPr bwMode="auto">
            <a:xfrm>
              <a:off x="4526" y="1133"/>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7" name="Text Box 19"/>
            <p:cNvSpPr txBox="1">
              <a:spLocks noChangeArrowheads="1"/>
            </p:cNvSpPr>
            <p:nvPr/>
          </p:nvSpPr>
          <p:spPr bwMode="auto">
            <a:xfrm>
              <a:off x="4654" y="1085"/>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8" name="Text Box 20"/>
            <p:cNvSpPr txBox="1">
              <a:spLocks noChangeArrowheads="1"/>
            </p:cNvSpPr>
            <p:nvPr/>
          </p:nvSpPr>
          <p:spPr bwMode="auto">
            <a:xfrm>
              <a:off x="4766" y="1301"/>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9" name="Text Box 21"/>
            <p:cNvSpPr txBox="1">
              <a:spLocks noChangeArrowheads="1"/>
            </p:cNvSpPr>
            <p:nvPr/>
          </p:nvSpPr>
          <p:spPr bwMode="auto">
            <a:xfrm>
              <a:off x="4606" y="1381"/>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600" name="Text Box 22"/>
            <p:cNvSpPr txBox="1">
              <a:spLocks noChangeArrowheads="1"/>
            </p:cNvSpPr>
            <p:nvPr/>
          </p:nvSpPr>
          <p:spPr bwMode="auto">
            <a:xfrm>
              <a:off x="4678" y="1317"/>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601" name="Text Box 23"/>
            <p:cNvSpPr txBox="1">
              <a:spLocks noChangeArrowheads="1"/>
            </p:cNvSpPr>
            <p:nvPr/>
          </p:nvSpPr>
          <p:spPr bwMode="auto">
            <a:xfrm>
              <a:off x="4598" y="1189"/>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602" name="Text Box 24"/>
            <p:cNvSpPr txBox="1">
              <a:spLocks noChangeArrowheads="1"/>
            </p:cNvSpPr>
            <p:nvPr/>
          </p:nvSpPr>
          <p:spPr bwMode="auto">
            <a:xfrm>
              <a:off x="4726" y="1213"/>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grpSp>
      <p:grpSp>
        <p:nvGrpSpPr>
          <p:cNvPr id="5" name="Group 25"/>
          <p:cNvGrpSpPr>
            <a:grpSpLocks/>
          </p:cNvGrpSpPr>
          <p:nvPr/>
        </p:nvGrpSpPr>
        <p:grpSpPr bwMode="auto">
          <a:xfrm>
            <a:off x="4419600" y="5410200"/>
            <a:ext cx="496888" cy="500063"/>
            <a:chOff x="2867" y="3027"/>
            <a:chExt cx="313" cy="315"/>
          </a:xfrm>
        </p:grpSpPr>
        <p:sp>
          <p:nvSpPr>
            <p:cNvPr id="23586" name="Text Box 26"/>
            <p:cNvSpPr txBox="1">
              <a:spLocks noChangeArrowheads="1"/>
            </p:cNvSpPr>
            <p:nvPr/>
          </p:nvSpPr>
          <p:spPr bwMode="auto">
            <a:xfrm>
              <a:off x="2918" y="3093"/>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87" name="Text Box 27"/>
            <p:cNvSpPr txBox="1">
              <a:spLocks noChangeArrowheads="1"/>
            </p:cNvSpPr>
            <p:nvPr/>
          </p:nvSpPr>
          <p:spPr bwMode="auto">
            <a:xfrm>
              <a:off x="2868" y="3073"/>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88" name="Text Box 28"/>
            <p:cNvSpPr txBox="1">
              <a:spLocks noChangeArrowheads="1"/>
            </p:cNvSpPr>
            <p:nvPr/>
          </p:nvSpPr>
          <p:spPr bwMode="auto">
            <a:xfrm>
              <a:off x="2918" y="3027"/>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89" name="Text Box 29"/>
            <p:cNvSpPr txBox="1">
              <a:spLocks noChangeArrowheads="1"/>
            </p:cNvSpPr>
            <p:nvPr/>
          </p:nvSpPr>
          <p:spPr bwMode="auto">
            <a:xfrm>
              <a:off x="2994" y="3147"/>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0" name="Text Box 30"/>
            <p:cNvSpPr txBox="1">
              <a:spLocks noChangeArrowheads="1"/>
            </p:cNvSpPr>
            <p:nvPr/>
          </p:nvSpPr>
          <p:spPr bwMode="auto">
            <a:xfrm>
              <a:off x="2867" y="3152"/>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1" name="Text Box 31"/>
            <p:cNvSpPr txBox="1">
              <a:spLocks noChangeArrowheads="1"/>
            </p:cNvSpPr>
            <p:nvPr/>
          </p:nvSpPr>
          <p:spPr bwMode="auto">
            <a:xfrm>
              <a:off x="2948" y="3169"/>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2" name="Text Box 32"/>
            <p:cNvSpPr txBox="1">
              <a:spLocks noChangeArrowheads="1"/>
            </p:cNvSpPr>
            <p:nvPr/>
          </p:nvSpPr>
          <p:spPr bwMode="auto">
            <a:xfrm>
              <a:off x="3000" y="3044"/>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93" name="Text Box 33"/>
            <p:cNvSpPr txBox="1">
              <a:spLocks noChangeArrowheads="1"/>
            </p:cNvSpPr>
            <p:nvPr/>
          </p:nvSpPr>
          <p:spPr bwMode="auto">
            <a:xfrm>
              <a:off x="2990" y="3110"/>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grpSp>
      <p:sp>
        <p:nvSpPr>
          <p:cNvPr id="21538" name="Text Box 34"/>
          <p:cNvSpPr txBox="1">
            <a:spLocks noChangeArrowheads="1"/>
          </p:cNvSpPr>
          <p:nvPr/>
        </p:nvSpPr>
        <p:spPr bwMode="auto">
          <a:xfrm>
            <a:off x="1295400" y="1600200"/>
            <a:ext cx="2747963" cy="757238"/>
          </a:xfrm>
          <a:prstGeom prst="rect">
            <a:avLst/>
          </a:prstGeom>
          <a:noFill/>
          <a:ln w="9525">
            <a:noFill/>
            <a:miter lim="800000"/>
            <a:headEnd/>
            <a:tailEnd/>
          </a:ln>
        </p:spPr>
        <p:txBody>
          <a:bodyPr wrap="none">
            <a:spAutoFit/>
          </a:bodyPr>
          <a:lstStyle/>
          <a:p>
            <a:pPr algn="ctr">
              <a:lnSpc>
                <a:spcPct val="90000"/>
              </a:lnSpc>
            </a:pPr>
            <a:r>
              <a:rPr lang="en-US" sz="2400" b="1">
                <a:latin typeface="Calibri" pitchFamily="34" charset="0"/>
              </a:rPr>
              <a:t>Process average OK;</a:t>
            </a:r>
            <a:br>
              <a:rPr lang="en-US" sz="2400" b="1">
                <a:latin typeface="Calibri" pitchFamily="34" charset="0"/>
              </a:rPr>
            </a:br>
            <a:r>
              <a:rPr lang="en-US" sz="2400" b="1">
                <a:latin typeface="Calibri" pitchFamily="34" charset="0"/>
              </a:rPr>
              <a:t>too much variation</a:t>
            </a:r>
          </a:p>
        </p:txBody>
      </p:sp>
      <p:sp>
        <p:nvSpPr>
          <p:cNvPr id="21539" name="Text Box 35"/>
          <p:cNvSpPr txBox="1">
            <a:spLocks noChangeArrowheads="1"/>
          </p:cNvSpPr>
          <p:nvPr/>
        </p:nvSpPr>
        <p:spPr bwMode="auto">
          <a:xfrm>
            <a:off x="4800600" y="1676400"/>
            <a:ext cx="3022600" cy="757238"/>
          </a:xfrm>
          <a:prstGeom prst="rect">
            <a:avLst/>
          </a:prstGeom>
          <a:noFill/>
          <a:ln w="9525">
            <a:noFill/>
            <a:miter lim="800000"/>
            <a:headEnd/>
            <a:tailEnd/>
          </a:ln>
        </p:spPr>
        <p:txBody>
          <a:bodyPr wrap="none">
            <a:spAutoFit/>
          </a:bodyPr>
          <a:lstStyle/>
          <a:p>
            <a:pPr algn="ctr">
              <a:lnSpc>
                <a:spcPct val="90000"/>
              </a:lnSpc>
            </a:pPr>
            <a:r>
              <a:rPr lang="en-US" sz="2400" b="1">
                <a:latin typeface="Calibri" pitchFamily="34" charset="0"/>
              </a:rPr>
              <a:t>Process variability OK;</a:t>
            </a:r>
            <a:br>
              <a:rPr lang="en-US" sz="2400" b="1">
                <a:latin typeface="Calibri" pitchFamily="34" charset="0"/>
              </a:rPr>
            </a:br>
            <a:r>
              <a:rPr lang="en-US" sz="2400" b="1">
                <a:latin typeface="Calibri" pitchFamily="34" charset="0"/>
              </a:rPr>
              <a:t>process off target</a:t>
            </a:r>
          </a:p>
        </p:txBody>
      </p:sp>
      <p:sp>
        <p:nvSpPr>
          <p:cNvPr id="21540" name="Text Box 36"/>
          <p:cNvSpPr txBox="1">
            <a:spLocks noChangeArrowheads="1"/>
          </p:cNvSpPr>
          <p:nvPr/>
        </p:nvSpPr>
        <p:spPr bwMode="auto">
          <a:xfrm>
            <a:off x="3652838" y="2743200"/>
            <a:ext cx="1998662" cy="1089025"/>
          </a:xfrm>
          <a:prstGeom prst="rect">
            <a:avLst/>
          </a:prstGeom>
          <a:noFill/>
          <a:ln w="9525">
            <a:noFill/>
            <a:miter lim="800000"/>
            <a:headEnd/>
            <a:tailEnd/>
          </a:ln>
        </p:spPr>
        <p:txBody>
          <a:bodyPr wrap="none">
            <a:spAutoFit/>
          </a:bodyPr>
          <a:lstStyle/>
          <a:p>
            <a:pPr algn="ctr">
              <a:lnSpc>
                <a:spcPct val="90000"/>
              </a:lnSpc>
            </a:pPr>
            <a:r>
              <a:rPr lang="en-US" sz="2400" b="1">
                <a:latin typeface="Calibri" pitchFamily="34" charset="0"/>
              </a:rPr>
              <a:t>Process</a:t>
            </a:r>
            <a:br>
              <a:rPr lang="en-US" sz="2400" b="1">
                <a:latin typeface="Calibri" pitchFamily="34" charset="0"/>
              </a:rPr>
            </a:br>
            <a:r>
              <a:rPr lang="en-US" sz="2400" b="1">
                <a:latin typeface="Calibri" pitchFamily="34" charset="0"/>
              </a:rPr>
              <a:t>on target with</a:t>
            </a:r>
            <a:br>
              <a:rPr lang="en-US" sz="2400" b="1">
                <a:latin typeface="Calibri" pitchFamily="34" charset="0"/>
              </a:rPr>
            </a:br>
            <a:r>
              <a:rPr lang="en-US" sz="2400" b="1">
                <a:latin typeface="Calibri" pitchFamily="34" charset="0"/>
              </a:rPr>
              <a:t>low variability</a:t>
            </a:r>
          </a:p>
        </p:txBody>
      </p:sp>
      <p:sp>
        <p:nvSpPr>
          <p:cNvPr id="21541" name="Text Box 37"/>
          <p:cNvSpPr txBox="1">
            <a:spLocks noChangeArrowheads="1"/>
          </p:cNvSpPr>
          <p:nvPr/>
        </p:nvSpPr>
        <p:spPr bwMode="auto">
          <a:xfrm>
            <a:off x="2590800" y="3810000"/>
            <a:ext cx="968375" cy="646113"/>
          </a:xfrm>
          <a:prstGeom prst="rect">
            <a:avLst/>
          </a:prstGeom>
          <a:noFill/>
          <a:ln w="9525">
            <a:noFill/>
            <a:miter lim="800000"/>
            <a:headEnd/>
            <a:tailEnd/>
          </a:ln>
        </p:spPr>
        <p:txBody>
          <a:bodyPr wrap="none">
            <a:spAutoFit/>
          </a:bodyPr>
          <a:lstStyle/>
          <a:p>
            <a:pPr algn="ctr">
              <a:lnSpc>
                <a:spcPct val="90000"/>
              </a:lnSpc>
            </a:pPr>
            <a:r>
              <a:rPr lang="en-US" sz="2000" b="1">
                <a:latin typeface="Calibri" pitchFamily="34" charset="0"/>
              </a:rPr>
              <a:t>Reduce</a:t>
            </a:r>
            <a:br>
              <a:rPr lang="en-US" sz="2000" b="1">
                <a:latin typeface="Calibri" pitchFamily="34" charset="0"/>
              </a:rPr>
            </a:br>
            <a:r>
              <a:rPr lang="en-US" sz="2000" b="1">
                <a:latin typeface="Calibri" pitchFamily="34" charset="0"/>
              </a:rPr>
              <a:t>spread</a:t>
            </a:r>
          </a:p>
        </p:txBody>
      </p:sp>
      <p:sp>
        <p:nvSpPr>
          <p:cNvPr id="21542" name="Text Box 38"/>
          <p:cNvSpPr txBox="1">
            <a:spLocks noChangeArrowheads="1"/>
          </p:cNvSpPr>
          <p:nvPr/>
        </p:nvSpPr>
        <p:spPr bwMode="auto">
          <a:xfrm>
            <a:off x="5562600" y="3886200"/>
            <a:ext cx="990600" cy="646113"/>
          </a:xfrm>
          <a:prstGeom prst="rect">
            <a:avLst/>
          </a:prstGeom>
          <a:noFill/>
          <a:ln w="9525">
            <a:noFill/>
            <a:miter lim="800000"/>
            <a:headEnd/>
            <a:tailEnd/>
          </a:ln>
        </p:spPr>
        <p:txBody>
          <a:bodyPr wrap="none">
            <a:spAutoFit/>
          </a:bodyPr>
          <a:lstStyle/>
          <a:p>
            <a:pPr algn="ctr">
              <a:lnSpc>
                <a:spcPct val="90000"/>
              </a:lnSpc>
            </a:pPr>
            <a:r>
              <a:rPr lang="en-US" sz="2000" b="1">
                <a:latin typeface="Calibri" pitchFamily="34" charset="0"/>
              </a:rPr>
              <a:t>Center</a:t>
            </a:r>
            <a:br>
              <a:rPr lang="en-US" sz="2000" b="1">
                <a:latin typeface="Calibri" pitchFamily="34" charset="0"/>
              </a:rPr>
            </a:br>
            <a:r>
              <a:rPr lang="en-US" sz="2000" b="1">
                <a:latin typeface="Calibri" pitchFamily="34" charset="0"/>
              </a:rPr>
              <a:t>process</a:t>
            </a:r>
          </a:p>
        </p:txBody>
      </p:sp>
      <p:grpSp>
        <p:nvGrpSpPr>
          <p:cNvPr id="6" name="Group 39"/>
          <p:cNvGrpSpPr>
            <a:grpSpLocks/>
          </p:cNvGrpSpPr>
          <p:nvPr/>
        </p:nvGrpSpPr>
        <p:grpSpPr bwMode="auto">
          <a:xfrm>
            <a:off x="1143000" y="2590800"/>
            <a:ext cx="1384300" cy="1384300"/>
            <a:chOff x="2566" y="1168"/>
            <a:chExt cx="872" cy="872"/>
          </a:xfrm>
        </p:grpSpPr>
        <p:sp>
          <p:nvSpPr>
            <p:cNvPr id="23581" name="Oval 40"/>
            <p:cNvSpPr>
              <a:spLocks noChangeArrowheads="1"/>
            </p:cNvSpPr>
            <p:nvPr/>
          </p:nvSpPr>
          <p:spPr bwMode="auto">
            <a:xfrm>
              <a:off x="2566" y="1168"/>
              <a:ext cx="872" cy="872"/>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sp>
          <p:nvSpPr>
            <p:cNvPr id="23582" name="Oval 41"/>
            <p:cNvSpPr>
              <a:spLocks noChangeAspect="1" noChangeArrowheads="1"/>
            </p:cNvSpPr>
            <p:nvPr/>
          </p:nvSpPr>
          <p:spPr bwMode="auto">
            <a:xfrm>
              <a:off x="2653" y="1255"/>
              <a:ext cx="698" cy="698"/>
            </a:xfrm>
            <a:prstGeom prst="ellipse">
              <a:avLst/>
            </a:prstGeom>
            <a:solidFill>
              <a:schemeClr val="bg1"/>
            </a:solidFill>
            <a:ln w="9525">
              <a:solidFill>
                <a:schemeClr val="tx1"/>
              </a:solidFill>
              <a:round/>
              <a:headEnd/>
              <a:tailEnd/>
            </a:ln>
          </p:spPr>
          <p:txBody>
            <a:bodyPr wrap="none" anchor="ctr"/>
            <a:lstStyle/>
            <a:p>
              <a:endParaRPr lang="en-NZ">
                <a:latin typeface="Calibri" pitchFamily="34" charset="0"/>
              </a:endParaRPr>
            </a:p>
          </p:txBody>
        </p:sp>
        <p:sp>
          <p:nvSpPr>
            <p:cNvPr id="23583" name="Oval 42"/>
            <p:cNvSpPr>
              <a:spLocks noChangeAspect="1" noChangeArrowheads="1"/>
            </p:cNvSpPr>
            <p:nvPr/>
          </p:nvSpPr>
          <p:spPr bwMode="auto">
            <a:xfrm>
              <a:off x="2741" y="1342"/>
              <a:ext cx="524" cy="524"/>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sp>
          <p:nvSpPr>
            <p:cNvPr id="23584" name="Oval 43"/>
            <p:cNvSpPr>
              <a:spLocks noChangeAspect="1" noChangeArrowheads="1"/>
            </p:cNvSpPr>
            <p:nvPr/>
          </p:nvSpPr>
          <p:spPr bwMode="auto">
            <a:xfrm>
              <a:off x="2828" y="1430"/>
              <a:ext cx="349" cy="349"/>
            </a:xfrm>
            <a:prstGeom prst="ellipse">
              <a:avLst/>
            </a:prstGeom>
            <a:solidFill>
              <a:schemeClr val="bg1"/>
            </a:solidFill>
            <a:ln w="9525">
              <a:solidFill>
                <a:schemeClr val="tx1"/>
              </a:solidFill>
              <a:round/>
              <a:headEnd/>
              <a:tailEnd/>
            </a:ln>
          </p:spPr>
          <p:txBody>
            <a:bodyPr wrap="none" anchor="ctr"/>
            <a:lstStyle/>
            <a:p>
              <a:endParaRPr lang="en-NZ">
                <a:latin typeface="Calibri" pitchFamily="34" charset="0"/>
              </a:endParaRPr>
            </a:p>
          </p:txBody>
        </p:sp>
        <p:sp>
          <p:nvSpPr>
            <p:cNvPr id="23585" name="Oval 44"/>
            <p:cNvSpPr>
              <a:spLocks noChangeAspect="1" noChangeArrowheads="1"/>
            </p:cNvSpPr>
            <p:nvPr/>
          </p:nvSpPr>
          <p:spPr bwMode="auto">
            <a:xfrm>
              <a:off x="2915" y="1517"/>
              <a:ext cx="175" cy="175"/>
            </a:xfrm>
            <a:prstGeom prst="ellipse">
              <a:avLst/>
            </a:prstGeom>
            <a:solidFill>
              <a:srgbClr val="FF99CC"/>
            </a:solidFill>
            <a:ln w="9525">
              <a:solidFill>
                <a:schemeClr val="tx1"/>
              </a:solidFill>
              <a:round/>
              <a:headEnd/>
              <a:tailEnd/>
            </a:ln>
          </p:spPr>
          <p:txBody>
            <a:bodyPr wrap="none" anchor="ctr"/>
            <a:lstStyle/>
            <a:p>
              <a:endParaRPr lang="en-NZ">
                <a:latin typeface="Calibri" pitchFamily="34" charset="0"/>
              </a:endParaRPr>
            </a:p>
          </p:txBody>
        </p:sp>
      </p:grpSp>
      <p:grpSp>
        <p:nvGrpSpPr>
          <p:cNvPr id="7" name="Group 45"/>
          <p:cNvGrpSpPr>
            <a:grpSpLocks/>
          </p:cNvGrpSpPr>
          <p:nvPr/>
        </p:nvGrpSpPr>
        <p:grpSpPr bwMode="auto">
          <a:xfrm>
            <a:off x="1066800" y="2514600"/>
            <a:ext cx="1377950" cy="1341438"/>
            <a:chOff x="1166" y="1189"/>
            <a:chExt cx="868" cy="845"/>
          </a:xfrm>
        </p:grpSpPr>
        <p:sp>
          <p:nvSpPr>
            <p:cNvPr id="23572" name="Text Box 46"/>
            <p:cNvSpPr txBox="1">
              <a:spLocks noChangeArrowheads="1"/>
            </p:cNvSpPr>
            <p:nvPr/>
          </p:nvSpPr>
          <p:spPr bwMode="auto">
            <a:xfrm>
              <a:off x="1166" y="1549"/>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3" name="Text Box 47"/>
            <p:cNvSpPr txBox="1">
              <a:spLocks noChangeArrowheads="1"/>
            </p:cNvSpPr>
            <p:nvPr/>
          </p:nvSpPr>
          <p:spPr bwMode="auto">
            <a:xfrm>
              <a:off x="1334" y="1861"/>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4" name="Text Box 48"/>
            <p:cNvSpPr txBox="1">
              <a:spLocks noChangeArrowheads="1"/>
            </p:cNvSpPr>
            <p:nvPr/>
          </p:nvSpPr>
          <p:spPr bwMode="auto">
            <a:xfrm>
              <a:off x="1390" y="1381"/>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5" name="Text Box 49"/>
            <p:cNvSpPr txBox="1">
              <a:spLocks noChangeArrowheads="1"/>
            </p:cNvSpPr>
            <p:nvPr/>
          </p:nvSpPr>
          <p:spPr bwMode="auto">
            <a:xfrm>
              <a:off x="1566" y="1189"/>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6" name="Text Box 50"/>
            <p:cNvSpPr txBox="1">
              <a:spLocks noChangeArrowheads="1"/>
            </p:cNvSpPr>
            <p:nvPr/>
          </p:nvSpPr>
          <p:spPr bwMode="auto">
            <a:xfrm>
              <a:off x="1614" y="1349"/>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7" name="Text Box 51"/>
            <p:cNvSpPr txBox="1">
              <a:spLocks noChangeArrowheads="1"/>
            </p:cNvSpPr>
            <p:nvPr/>
          </p:nvSpPr>
          <p:spPr bwMode="auto">
            <a:xfrm>
              <a:off x="1550" y="1653"/>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8" name="Text Box 52"/>
            <p:cNvSpPr txBox="1">
              <a:spLocks noChangeArrowheads="1"/>
            </p:cNvSpPr>
            <p:nvPr/>
          </p:nvSpPr>
          <p:spPr bwMode="auto">
            <a:xfrm>
              <a:off x="1662" y="1605"/>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79" name="Text Box 53"/>
            <p:cNvSpPr txBox="1">
              <a:spLocks noChangeArrowheads="1"/>
            </p:cNvSpPr>
            <p:nvPr/>
          </p:nvSpPr>
          <p:spPr bwMode="auto">
            <a:xfrm>
              <a:off x="1710" y="1845"/>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sp>
          <p:nvSpPr>
            <p:cNvPr id="23580" name="Text Box 54"/>
            <p:cNvSpPr txBox="1">
              <a:spLocks noChangeArrowheads="1"/>
            </p:cNvSpPr>
            <p:nvPr/>
          </p:nvSpPr>
          <p:spPr bwMode="auto">
            <a:xfrm>
              <a:off x="1854" y="1413"/>
              <a:ext cx="180" cy="173"/>
            </a:xfrm>
            <a:prstGeom prst="rect">
              <a:avLst/>
            </a:prstGeom>
            <a:noFill/>
            <a:ln w="9525">
              <a:noFill/>
              <a:miter lim="800000"/>
              <a:headEnd/>
              <a:tailEnd/>
            </a:ln>
          </p:spPr>
          <p:txBody>
            <a:bodyPr wrap="none">
              <a:spAutoFit/>
            </a:bodyPr>
            <a:lstStyle/>
            <a:p>
              <a:r>
                <a:rPr lang="en-US" sz="1200" b="1">
                  <a:latin typeface="Calibri" pitchFamily="34" charset="0"/>
                </a:rPr>
                <a:t>X</a:t>
              </a:r>
            </a:p>
          </p:txBody>
        </p:sp>
      </p:grpSp>
      <p:sp>
        <p:nvSpPr>
          <p:cNvPr id="21559" name="Line 55"/>
          <p:cNvSpPr>
            <a:spLocks noChangeShapeType="1"/>
          </p:cNvSpPr>
          <p:nvPr/>
        </p:nvSpPr>
        <p:spPr bwMode="auto">
          <a:xfrm flipH="1">
            <a:off x="2286000" y="2438400"/>
            <a:ext cx="279400" cy="266700"/>
          </a:xfrm>
          <a:prstGeom prst="line">
            <a:avLst/>
          </a:prstGeom>
          <a:noFill/>
          <a:ln w="38100">
            <a:solidFill>
              <a:schemeClr val="tx1"/>
            </a:solidFill>
            <a:round/>
            <a:headEnd/>
            <a:tailEnd/>
          </a:ln>
        </p:spPr>
        <p:txBody>
          <a:bodyPr/>
          <a:lstStyle/>
          <a:p>
            <a:endParaRPr lang="en-US"/>
          </a:p>
        </p:txBody>
      </p:sp>
      <p:sp>
        <p:nvSpPr>
          <p:cNvPr id="21560" name="Line 56"/>
          <p:cNvSpPr>
            <a:spLocks noChangeShapeType="1"/>
          </p:cNvSpPr>
          <p:nvPr/>
        </p:nvSpPr>
        <p:spPr bwMode="auto">
          <a:xfrm>
            <a:off x="6477000" y="2438400"/>
            <a:ext cx="292100" cy="254000"/>
          </a:xfrm>
          <a:prstGeom prst="line">
            <a:avLst/>
          </a:prstGeom>
          <a:noFill/>
          <a:ln w="38100">
            <a:solidFill>
              <a:schemeClr val="tx1"/>
            </a:solidFill>
            <a:round/>
            <a:headEnd/>
            <a:tailEnd/>
          </a:ln>
        </p:spPr>
        <p:txBody>
          <a:bodyPr/>
          <a:lstStyle/>
          <a:p>
            <a:endParaRPr lang="en-US"/>
          </a:p>
        </p:txBody>
      </p:sp>
      <p:sp>
        <p:nvSpPr>
          <p:cNvPr id="21561" name="Line 57"/>
          <p:cNvSpPr>
            <a:spLocks noChangeShapeType="1"/>
          </p:cNvSpPr>
          <p:nvPr/>
        </p:nvSpPr>
        <p:spPr bwMode="auto">
          <a:xfrm>
            <a:off x="4648200" y="3810000"/>
            <a:ext cx="0" cy="1066800"/>
          </a:xfrm>
          <a:prstGeom prst="line">
            <a:avLst/>
          </a:prstGeom>
          <a:noFill/>
          <a:ln w="38100">
            <a:solidFill>
              <a:schemeClr val="tx1"/>
            </a:solidFill>
            <a:round/>
            <a:headEnd/>
            <a:tailEnd/>
          </a:ln>
        </p:spPr>
        <p:txBody>
          <a:bodyPr/>
          <a:lstStyle/>
          <a:p>
            <a:endParaRPr lang="en-US"/>
          </a:p>
        </p:txBody>
      </p:sp>
      <p:sp>
        <p:nvSpPr>
          <p:cNvPr id="21563" name="AutoShape 59"/>
          <p:cNvSpPr>
            <a:spLocks noChangeArrowheads="1"/>
          </p:cNvSpPr>
          <p:nvPr/>
        </p:nvSpPr>
        <p:spPr bwMode="auto">
          <a:xfrm rot="3343316">
            <a:off x="5295107" y="2805906"/>
            <a:ext cx="1536700" cy="36687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971"/>
                  <a:pt x="15274" y="7267"/>
                  <a:pt x="13741" y="6271"/>
                </a:cubicBezTo>
                <a:lnTo>
                  <a:pt x="16683" y="1742"/>
                </a:lnTo>
                <a:cubicBezTo>
                  <a:pt x="19749" y="3734"/>
                  <a:pt x="21599" y="7143"/>
                  <a:pt x="21600" y="10799"/>
                </a:cubicBezTo>
                <a:lnTo>
                  <a:pt x="21600" y="10800"/>
                </a:lnTo>
                <a:lnTo>
                  <a:pt x="24300" y="10800"/>
                </a:lnTo>
                <a:lnTo>
                  <a:pt x="18900" y="16200"/>
                </a:lnTo>
                <a:lnTo>
                  <a:pt x="13500" y="10800"/>
                </a:lnTo>
                <a:lnTo>
                  <a:pt x="16200" y="10800"/>
                </a:lnTo>
                <a:close/>
              </a:path>
            </a:pathLst>
          </a:custGeom>
          <a:solidFill>
            <a:schemeClr val="accent2"/>
          </a:solidFill>
          <a:ln w="9525">
            <a:solidFill>
              <a:schemeClr val="tx1"/>
            </a:solidFill>
            <a:miter lim="800000"/>
            <a:headEnd/>
            <a:tailEnd/>
          </a:ln>
        </p:spPr>
        <p:txBody>
          <a:bodyPr wrap="none" anchor="ctr"/>
          <a:lstStyle/>
          <a:p>
            <a:endParaRPr lang="en-US"/>
          </a:p>
        </p:txBody>
      </p:sp>
      <p:sp>
        <p:nvSpPr>
          <p:cNvPr id="21564" name="AutoShape 60"/>
          <p:cNvSpPr>
            <a:spLocks noChangeArrowheads="1"/>
          </p:cNvSpPr>
          <p:nvPr/>
        </p:nvSpPr>
        <p:spPr bwMode="auto">
          <a:xfrm rot="18165289" flipH="1">
            <a:off x="2485232" y="2775743"/>
            <a:ext cx="1536700" cy="36687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971"/>
                  <a:pt x="15274" y="7267"/>
                  <a:pt x="13741" y="6271"/>
                </a:cubicBezTo>
                <a:lnTo>
                  <a:pt x="16683" y="1742"/>
                </a:lnTo>
                <a:cubicBezTo>
                  <a:pt x="19749" y="3734"/>
                  <a:pt x="21599" y="7143"/>
                  <a:pt x="21600" y="10799"/>
                </a:cubicBezTo>
                <a:lnTo>
                  <a:pt x="21600" y="10800"/>
                </a:lnTo>
                <a:lnTo>
                  <a:pt x="24300" y="10800"/>
                </a:lnTo>
                <a:lnTo>
                  <a:pt x="18900" y="16200"/>
                </a:lnTo>
                <a:lnTo>
                  <a:pt x="13500" y="10800"/>
                </a:lnTo>
                <a:lnTo>
                  <a:pt x="16200" y="10800"/>
                </a:lnTo>
                <a:close/>
              </a:path>
            </a:pathLst>
          </a:cu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2/3*#ppt_w"/>
                                          </p:val>
                                        </p:tav>
                                        <p:tav tm="100000">
                                          <p:val>
                                            <p:strVal val="#ppt_w"/>
                                          </p:val>
                                        </p:tav>
                                      </p:tavLst>
                                    </p:anim>
                                    <p:anim calcmode="lin" valueType="num">
                                      <p:cBhvr>
                                        <p:cTn id="8" dur="100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9" presetClass="entr" presetSubtype="0"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par>
                          <p:cTn id="13" fill="hold">
                            <p:stCondLst>
                              <p:cond delay="4000"/>
                            </p:stCondLst>
                            <p:childTnLst>
                              <p:par>
                                <p:cTn id="14" presetID="18" presetClass="entr" presetSubtype="6" fill="hold" grpId="0" nodeType="afterEffect">
                                  <p:stCondLst>
                                    <p:cond delay="1000"/>
                                  </p:stCondLst>
                                  <p:childTnLst>
                                    <p:set>
                                      <p:cBhvr>
                                        <p:cTn id="15" dur="1" fill="hold">
                                          <p:stCondLst>
                                            <p:cond delay="0"/>
                                          </p:stCondLst>
                                        </p:cTn>
                                        <p:tgtEl>
                                          <p:spTgt spid="21538"/>
                                        </p:tgtEl>
                                        <p:attrNameLst>
                                          <p:attrName>style.visibility</p:attrName>
                                        </p:attrNameLst>
                                      </p:cBhvr>
                                      <p:to>
                                        <p:strVal val="visible"/>
                                      </p:to>
                                    </p:set>
                                    <p:animEffect transition="in" filter="strips(downRight)">
                                      <p:cBhvr>
                                        <p:cTn id="16" dur="1000"/>
                                        <p:tgtEl>
                                          <p:spTgt spid="21538"/>
                                        </p:tgtEl>
                                      </p:cBhvr>
                                    </p:animEffect>
                                  </p:childTnLst>
                                </p:cTn>
                              </p:par>
                              <p:par>
                                <p:cTn id="17" presetID="18" presetClass="entr" presetSubtype="12" fill="hold" grpId="0" nodeType="withEffect">
                                  <p:stCondLst>
                                    <p:cond delay="1000"/>
                                  </p:stCondLst>
                                  <p:childTnLst>
                                    <p:set>
                                      <p:cBhvr>
                                        <p:cTn id="18" dur="1" fill="hold">
                                          <p:stCondLst>
                                            <p:cond delay="0"/>
                                          </p:stCondLst>
                                        </p:cTn>
                                        <p:tgtEl>
                                          <p:spTgt spid="21559"/>
                                        </p:tgtEl>
                                        <p:attrNameLst>
                                          <p:attrName>style.visibility</p:attrName>
                                        </p:attrNameLst>
                                      </p:cBhvr>
                                      <p:to>
                                        <p:strVal val="visible"/>
                                      </p:to>
                                    </p:set>
                                    <p:animEffect transition="in" filter="strips(downLeft)">
                                      <p:cBhvr>
                                        <p:cTn id="19" dur="1000"/>
                                        <p:tgtEl>
                                          <p:spTgt spid="21559"/>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2/3*#ppt_w"/>
                                          </p:val>
                                        </p:tav>
                                        <p:tav tm="100000">
                                          <p:val>
                                            <p:strVal val="#ppt_w"/>
                                          </p:val>
                                        </p:tav>
                                      </p:tavLst>
                                    </p:anim>
                                    <p:anim calcmode="lin" valueType="num">
                                      <p:cBhvr>
                                        <p:cTn id="25" dur="1000" fill="hold"/>
                                        <p:tgtEl>
                                          <p:spTgt spid="3"/>
                                        </p:tgtEl>
                                        <p:attrNameLst>
                                          <p:attrName>ppt_h</p:attrName>
                                        </p:attrNameLst>
                                      </p:cBhvr>
                                      <p:tavLst>
                                        <p:tav tm="0">
                                          <p:val>
                                            <p:strVal val="2/3*#ppt_h"/>
                                          </p:val>
                                        </p:tav>
                                        <p:tav tm="100000">
                                          <p:val>
                                            <p:strVal val="#ppt_h"/>
                                          </p:val>
                                        </p:tav>
                                      </p:tavLst>
                                    </p:anim>
                                  </p:childTnLst>
                                </p:cTn>
                              </p:par>
                            </p:childTnLst>
                          </p:cTn>
                        </p:par>
                        <p:par>
                          <p:cTn id="26" fill="hold">
                            <p:stCondLst>
                              <p:cond delay="1000"/>
                            </p:stCondLst>
                            <p:childTnLst>
                              <p:par>
                                <p:cTn id="27" presetID="9"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1000"/>
                                        <p:tgtEl>
                                          <p:spTgt spid="4"/>
                                        </p:tgtEl>
                                      </p:cBhvr>
                                    </p:animEffect>
                                  </p:childTnLst>
                                </p:cTn>
                              </p:par>
                            </p:childTnLst>
                          </p:cTn>
                        </p:par>
                        <p:par>
                          <p:cTn id="30" fill="hold">
                            <p:stCondLst>
                              <p:cond delay="3000"/>
                            </p:stCondLst>
                            <p:childTnLst>
                              <p:par>
                                <p:cTn id="31" presetID="18" presetClass="entr" presetSubtype="6" fill="hold" grpId="0" nodeType="afterEffect">
                                  <p:stCondLst>
                                    <p:cond delay="1000"/>
                                  </p:stCondLst>
                                  <p:childTnLst>
                                    <p:set>
                                      <p:cBhvr>
                                        <p:cTn id="32" dur="1" fill="hold">
                                          <p:stCondLst>
                                            <p:cond delay="0"/>
                                          </p:stCondLst>
                                        </p:cTn>
                                        <p:tgtEl>
                                          <p:spTgt spid="21539"/>
                                        </p:tgtEl>
                                        <p:attrNameLst>
                                          <p:attrName>style.visibility</p:attrName>
                                        </p:attrNameLst>
                                      </p:cBhvr>
                                      <p:to>
                                        <p:strVal val="visible"/>
                                      </p:to>
                                    </p:set>
                                    <p:animEffect transition="in" filter="strips(downRight)">
                                      <p:cBhvr>
                                        <p:cTn id="33" dur="1000"/>
                                        <p:tgtEl>
                                          <p:spTgt spid="21539"/>
                                        </p:tgtEl>
                                      </p:cBhvr>
                                    </p:animEffect>
                                  </p:childTnLst>
                                </p:cTn>
                              </p:par>
                              <p:par>
                                <p:cTn id="34" presetID="18" presetClass="entr" presetSubtype="6" fill="hold" grpId="0" nodeType="withEffect">
                                  <p:stCondLst>
                                    <p:cond delay="1000"/>
                                  </p:stCondLst>
                                  <p:childTnLst>
                                    <p:set>
                                      <p:cBhvr>
                                        <p:cTn id="35" dur="1" fill="hold">
                                          <p:stCondLst>
                                            <p:cond delay="0"/>
                                          </p:stCondLst>
                                        </p:cTn>
                                        <p:tgtEl>
                                          <p:spTgt spid="21560"/>
                                        </p:tgtEl>
                                        <p:attrNameLst>
                                          <p:attrName>style.visibility</p:attrName>
                                        </p:attrNameLst>
                                      </p:cBhvr>
                                      <p:to>
                                        <p:strVal val="visible"/>
                                      </p:to>
                                    </p:set>
                                    <p:animEffect transition="in" filter="strips(downRight)">
                                      <p:cBhvr>
                                        <p:cTn id="36" dur="1000"/>
                                        <p:tgtEl>
                                          <p:spTgt spid="2156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21564"/>
                                        </p:tgtEl>
                                        <p:attrNameLst>
                                          <p:attrName>style.visibility</p:attrName>
                                        </p:attrNameLst>
                                      </p:cBhvr>
                                      <p:to>
                                        <p:strVal val="visible"/>
                                      </p:to>
                                    </p:set>
                                    <p:animEffect transition="in" filter="strips(downRight)">
                                      <p:cBhvr>
                                        <p:cTn id="41" dur="1000"/>
                                        <p:tgtEl>
                                          <p:spTgt spid="21564"/>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1563"/>
                                        </p:tgtEl>
                                        <p:attrNameLst>
                                          <p:attrName>style.visibility</p:attrName>
                                        </p:attrNameLst>
                                      </p:cBhvr>
                                      <p:to>
                                        <p:strVal val="visible"/>
                                      </p:to>
                                    </p:set>
                                    <p:animEffect transition="in" filter="strips(downLeft)">
                                      <p:cBhvr>
                                        <p:cTn id="44" dur="1000"/>
                                        <p:tgtEl>
                                          <p:spTgt spid="21563"/>
                                        </p:tgtEl>
                                      </p:cBhvr>
                                    </p:animEffect>
                                  </p:childTnLst>
                                </p:cTn>
                              </p:par>
                              <p:par>
                                <p:cTn id="45" presetID="18" presetClass="entr" presetSubtype="6" fill="hold" grpId="0" nodeType="withEffect">
                                  <p:stCondLst>
                                    <p:cond delay="1000"/>
                                  </p:stCondLst>
                                  <p:childTnLst>
                                    <p:set>
                                      <p:cBhvr>
                                        <p:cTn id="46" dur="1" fill="hold">
                                          <p:stCondLst>
                                            <p:cond delay="0"/>
                                          </p:stCondLst>
                                        </p:cTn>
                                        <p:tgtEl>
                                          <p:spTgt spid="21541"/>
                                        </p:tgtEl>
                                        <p:attrNameLst>
                                          <p:attrName>style.visibility</p:attrName>
                                        </p:attrNameLst>
                                      </p:cBhvr>
                                      <p:to>
                                        <p:strVal val="visible"/>
                                      </p:to>
                                    </p:set>
                                    <p:animEffect transition="in" filter="strips(downRight)">
                                      <p:cBhvr>
                                        <p:cTn id="47" dur="1000"/>
                                        <p:tgtEl>
                                          <p:spTgt spid="21541"/>
                                        </p:tgtEl>
                                      </p:cBhvr>
                                    </p:animEffect>
                                  </p:childTnLst>
                                </p:cTn>
                              </p:par>
                              <p:par>
                                <p:cTn id="48" presetID="18" presetClass="entr" presetSubtype="6" fill="hold" grpId="0" nodeType="withEffect">
                                  <p:stCondLst>
                                    <p:cond delay="1000"/>
                                  </p:stCondLst>
                                  <p:childTnLst>
                                    <p:set>
                                      <p:cBhvr>
                                        <p:cTn id="49" dur="1" fill="hold">
                                          <p:stCondLst>
                                            <p:cond delay="0"/>
                                          </p:stCondLst>
                                        </p:cTn>
                                        <p:tgtEl>
                                          <p:spTgt spid="21542"/>
                                        </p:tgtEl>
                                        <p:attrNameLst>
                                          <p:attrName>style.visibility</p:attrName>
                                        </p:attrNameLst>
                                      </p:cBhvr>
                                      <p:to>
                                        <p:strVal val="visible"/>
                                      </p:to>
                                    </p:set>
                                    <p:animEffect transition="in" filter="strips(downRight)">
                                      <p:cBhvr>
                                        <p:cTn id="50" dur="1000"/>
                                        <p:tgtEl>
                                          <p:spTgt spid="21542"/>
                                        </p:tgtEl>
                                      </p:cBhvr>
                                    </p:animEffect>
                                  </p:childTnLst>
                                </p:cTn>
                              </p:par>
                            </p:childTnLst>
                          </p:cTn>
                        </p:par>
                        <p:par>
                          <p:cTn id="51" fill="hold">
                            <p:stCondLst>
                              <p:cond delay="2000"/>
                            </p:stCondLst>
                            <p:childTnLst>
                              <p:par>
                                <p:cTn id="52" presetID="23" presetClass="entr" presetSubtype="272" fill="hold" nodeType="afterEffect">
                                  <p:stCondLst>
                                    <p:cond delay="1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strVal val="2/3*#ppt_w"/>
                                          </p:val>
                                        </p:tav>
                                        <p:tav tm="100000">
                                          <p:val>
                                            <p:strVal val="#ppt_w"/>
                                          </p:val>
                                        </p:tav>
                                      </p:tavLst>
                                    </p:anim>
                                    <p:anim calcmode="lin" valueType="num">
                                      <p:cBhvr>
                                        <p:cTn id="55" dur="1000" fill="hold"/>
                                        <p:tgtEl>
                                          <p:spTgt spid="2"/>
                                        </p:tgtEl>
                                        <p:attrNameLst>
                                          <p:attrName>ppt_h</p:attrName>
                                        </p:attrNameLst>
                                      </p:cBhvr>
                                      <p:tavLst>
                                        <p:tav tm="0">
                                          <p:val>
                                            <p:strVal val="2/3*#ppt_h"/>
                                          </p:val>
                                        </p:tav>
                                        <p:tav tm="100000">
                                          <p:val>
                                            <p:strVal val="#ppt_h"/>
                                          </p:val>
                                        </p:tav>
                                      </p:tavLst>
                                    </p:anim>
                                  </p:childTnLst>
                                </p:cTn>
                              </p:par>
                            </p:childTnLst>
                          </p:cTn>
                        </p:par>
                        <p:par>
                          <p:cTn id="56" fill="hold">
                            <p:stCondLst>
                              <p:cond delay="4000"/>
                            </p:stCondLst>
                            <p:childTnLst>
                              <p:par>
                                <p:cTn id="57" presetID="9" presetClass="entr" presetSubtype="0" fill="hold" nodeType="after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dissolve">
                                      <p:cBhvr>
                                        <p:cTn id="59" dur="1000"/>
                                        <p:tgtEl>
                                          <p:spTgt spid="5"/>
                                        </p:tgtEl>
                                      </p:cBhvr>
                                    </p:animEffect>
                                  </p:childTnLst>
                                </p:cTn>
                              </p:par>
                            </p:childTnLst>
                          </p:cTn>
                        </p:par>
                        <p:par>
                          <p:cTn id="60" fill="hold">
                            <p:stCondLst>
                              <p:cond delay="6000"/>
                            </p:stCondLst>
                            <p:childTnLst>
                              <p:par>
                                <p:cTn id="61" presetID="18" presetClass="entr" presetSubtype="6" fill="hold" grpId="0" nodeType="afterEffect">
                                  <p:stCondLst>
                                    <p:cond delay="1000"/>
                                  </p:stCondLst>
                                  <p:childTnLst>
                                    <p:set>
                                      <p:cBhvr>
                                        <p:cTn id="62" dur="1" fill="hold">
                                          <p:stCondLst>
                                            <p:cond delay="0"/>
                                          </p:stCondLst>
                                        </p:cTn>
                                        <p:tgtEl>
                                          <p:spTgt spid="21540"/>
                                        </p:tgtEl>
                                        <p:attrNameLst>
                                          <p:attrName>style.visibility</p:attrName>
                                        </p:attrNameLst>
                                      </p:cBhvr>
                                      <p:to>
                                        <p:strVal val="visible"/>
                                      </p:to>
                                    </p:set>
                                    <p:animEffect transition="in" filter="strips(downRight)">
                                      <p:cBhvr>
                                        <p:cTn id="63" dur="1000"/>
                                        <p:tgtEl>
                                          <p:spTgt spid="21540"/>
                                        </p:tgtEl>
                                      </p:cBhvr>
                                    </p:animEffect>
                                  </p:childTnLst>
                                </p:cTn>
                              </p:par>
                              <p:par>
                                <p:cTn id="64" presetID="22" presetClass="entr" presetSubtype="1" fill="hold" grpId="0" nodeType="withEffect">
                                  <p:stCondLst>
                                    <p:cond delay="1000"/>
                                  </p:stCondLst>
                                  <p:childTnLst>
                                    <p:set>
                                      <p:cBhvr>
                                        <p:cTn id="65" dur="1" fill="hold">
                                          <p:stCondLst>
                                            <p:cond delay="0"/>
                                          </p:stCondLst>
                                        </p:cTn>
                                        <p:tgtEl>
                                          <p:spTgt spid="21561"/>
                                        </p:tgtEl>
                                        <p:attrNameLst>
                                          <p:attrName>style.visibility</p:attrName>
                                        </p:attrNameLst>
                                      </p:cBhvr>
                                      <p:to>
                                        <p:strVal val="visible"/>
                                      </p:to>
                                    </p:set>
                                    <p:animEffect transition="in" filter="wipe(up)">
                                      <p:cBhvr>
                                        <p:cTn id="66" dur="1000"/>
                                        <p:tgtEl>
                                          <p:spTgt spid="21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8" grpId="0"/>
      <p:bldP spid="21539" grpId="0"/>
      <p:bldP spid="21540" grpId="0"/>
      <p:bldP spid="21541" grpId="0"/>
      <p:bldP spid="21542" grpId="0"/>
      <p:bldP spid="21559" grpId="0" animBg="1"/>
      <p:bldP spid="21560" grpId="0" animBg="1"/>
      <p:bldP spid="21561" grpId="0" animBg="1"/>
      <p:bldP spid="21563" grpId="0" animBg="1"/>
      <p:bldP spid="215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0" name="Rectangle 9">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CCB2C-B7CA-415E-8261-54EA9D022CC1}"/>
              </a:ext>
            </a:extLst>
          </p:cNvPr>
          <p:cNvSpPr>
            <a:spLocks noGrp="1"/>
          </p:cNvSpPr>
          <p:nvPr>
            <p:ph type="title"/>
          </p:nvPr>
        </p:nvSpPr>
        <p:spPr>
          <a:xfrm>
            <a:off x="2791966" y="1298448"/>
            <a:ext cx="5390647" cy="2951819"/>
          </a:xfrm>
        </p:spPr>
        <p:txBody>
          <a:bodyPr vert="horz" lIns="91440" tIns="45720" rIns="91440" bIns="45720" rtlCol="0" anchor="b">
            <a:normAutofit/>
          </a:bodyPr>
          <a:lstStyle/>
          <a:p>
            <a:r>
              <a:rPr lang="en-US" sz="4700" spc="-100"/>
              <a:t>Statistical Process Control</a:t>
            </a:r>
          </a:p>
        </p:txBody>
      </p:sp>
    </p:spTree>
    <p:extLst>
      <p:ext uri="{BB962C8B-B14F-4D97-AF65-F5344CB8AC3E}">
        <p14:creationId xmlns:p14="http://schemas.microsoft.com/office/powerpoint/2010/main" val="295548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89689" y="1123839"/>
            <a:ext cx="2210612" cy="2152762"/>
          </a:xfrm>
        </p:spPr>
        <p:txBody>
          <a:bodyPr>
            <a:normAutofit/>
          </a:bodyPr>
          <a:lstStyle/>
          <a:p>
            <a:r>
              <a:rPr lang="en-US" sz="3600" b="1" dirty="0"/>
              <a:t>Statistical Process Control (SPC)</a:t>
            </a:r>
          </a:p>
        </p:txBody>
      </p:sp>
      <p:sp>
        <p:nvSpPr>
          <p:cNvPr id="3" name="Content Placeholder 2"/>
          <p:cNvSpPr>
            <a:spLocks noGrp="1"/>
          </p:cNvSpPr>
          <p:nvPr>
            <p:ph idx="1"/>
          </p:nvPr>
        </p:nvSpPr>
        <p:spPr>
          <a:xfrm>
            <a:off x="2667000" y="1062229"/>
            <a:ext cx="6096000" cy="4724400"/>
          </a:xfrm>
        </p:spPr>
        <p:txBody>
          <a:bodyPr rtlCol="0">
            <a:normAutofit/>
          </a:bodyPr>
          <a:lstStyle/>
          <a:p>
            <a:pPr fontAlgn="auto">
              <a:spcAft>
                <a:spcPts val="0"/>
              </a:spcAft>
              <a:buFont typeface="Arial" pitchFamily="34" charset="0"/>
              <a:buChar char="•"/>
              <a:defRPr/>
            </a:pPr>
            <a:r>
              <a:rPr lang="en-US" sz="3200" dirty="0"/>
              <a:t>SPC  </a:t>
            </a:r>
          </a:p>
          <a:p>
            <a:pPr marL="457200" lvl="1" indent="0" fontAlgn="auto">
              <a:spcAft>
                <a:spcPts val="0"/>
              </a:spcAft>
              <a:buFont typeface="Arial" pitchFamily="34" charset="0"/>
              <a:buNone/>
              <a:defRPr/>
            </a:pPr>
            <a:r>
              <a:rPr lang="en-US" sz="2000" dirty="0"/>
              <a:t>The application of statistical techniques to determine whether a process is delivering what the customer wants.</a:t>
            </a:r>
          </a:p>
          <a:p>
            <a:pPr marL="457200" lvl="1" indent="0" fontAlgn="auto">
              <a:spcAft>
                <a:spcPts val="0"/>
              </a:spcAft>
              <a:buFont typeface="Arial" pitchFamily="34" charset="0"/>
              <a:buNone/>
              <a:defRPr/>
            </a:pPr>
            <a:endParaRPr lang="en-US" dirty="0"/>
          </a:p>
          <a:p>
            <a:pPr fontAlgn="auto">
              <a:spcAft>
                <a:spcPts val="0"/>
              </a:spcAft>
              <a:buFont typeface="Arial" pitchFamily="34" charset="0"/>
              <a:buChar char="•"/>
              <a:defRPr/>
            </a:pPr>
            <a:r>
              <a:rPr lang="en-US" sz="3200" dirty="0"/>
              <a:t>Performance Measurements</a:t>
            </a:r>
          </a:p>
          <a:p>
            <a:pPr lvl="1" fontAlgn="auto">
              <a:spcAft>
                <a:spcPts val="0"/>
              </a:spcAft>
              <a:buFont typeface="Arial" pitchFamily="34" charset="0"/>
              <a:buChar char="–"/>
              <a:defRPr/>
            </a:pPr>
            <a:endParaRPr lang="en-US" sz="2200" dirty="0"/>
          </a:p>
          <a:p>
            <a:pPr lvl="1" fontAlgn="auto">
              <a:spcAft>
                <a:spcPts val="0"/>
              </a:spcAft>
              <a:buFont typeface="Arial" pitchFamily="34" charset="0"/>
              <a:buChar char="–"/>
              <a:defRPr/>
            </a:pPr>
            <a:r>
              <a:rPr lang="en-US" sz="2200" dirty="0"/>
              <a:t>Variables (Continuous) - Characteristics that can be measured.</a:t>
            </a:r>
          </a:p>
          <a:p>
            <a:pPr lvl="1" fontAlgn="auto">
              <a:spcAft>
                <a:spcPts val="0"/>
              </a:spcAft>
              <a:buFont typeface="Arial" pitchFamily="34" charset="0"/>
              <a:buChar char="–"/>
              <a:defRPr/>
            </a:pPr>
            <a:endParaRPr lang="en-US" sz="2200" dirty="0"/>
          </a:p>
          <a:p>
            <a:pPr lvl="1" fontAlgn="auto">
              <a:spcAft>
                <a:spcPts val="0"/>
              </a:spcAft>
              <a:buFont typeface="Arial" pitchFamily="34" charset="0"/>
              <a:buChar char="–"/>
              <a:defRPr/>
            </a:pPr>
            <a:r>
              <a:rPr lang="en-US" sz="2200" dirty="0"/>
              <a:t>Attributes (Discrete) - Characteristics that can be counted.</a:t>
            </a:r>
          </a:p>
          <a:p>
            <a:pPr lvl="1" fontAlgn="auto">
              <a:spcAft>
                <a:spcPts val="0"/>
              </a:spcAft>
              <a:buFont typeface="Arial" pitchFamily="34" charset="0"/>
              <a:buChar char="–"/>
              <a:defRPr/>
            </a:pP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4BE8DF-C1F6-469E-9F99-504DF877651A}"/>
              </a:ext>
            </a:extLst>
          </p:cNvPr>
          <p:cNvSpPr txBox="1">
            <a:spLocks/>
          </p:cNvSpPr>
          <p:nvPr/>
        </p:nvSpPr>
        <p:spPr>
          <a:xfrm>
            <a:off x="189689" y="1123839"/>
            <a:ext cx="2210612" cy="2152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t>Statistical Process Control (SPC)</a:t>
            </a:r>
            <a:endParaRPr lang="en-US" dirty="0"/>
          </a:p>
        </p:txBody>
      </p:sp>
      <p:sp>
        <p:nvSpPr>
          <p:cNvPr id="8" name="Content Placeholder 2">
            <a:extLst>
              <a:ext uri="{FF2B5EF4-FFF2-40B4-BE49-F238E27FC236}">
                <a16:creationId xmlns:a16="http://schemas.microsoft.com/office/drawing/2014/main" id="{A644E10E-07A1-45B5-8951-4BDB8038CFA4}"/>
              </a:ext>
            </a:extLst>
          </p:cNvPr>
          <p:cNvSpPr>
            <a:spLocks noGrp="1"/>
          </p:cNvSpPr>
          <p:nvPr>
            <p:ph sz="half" idx="1"/>
          </p:nvPr>
        </p:nvSpPr>
        <p:spPr>
          <a:xfrm>
            <a:off x="2819400" y="762000"/>
            <a:ext cx="6096000" cy="5562600"/>
          </a:xfrm>
        </p:spPr>
        <p:txBody>
          <a:bodyPr>
            <a:noAutofit/>
          </a:bodyPr>
          <a:lstStyle/>
          <a:p>
            <a:pPr marL="0" indent="0">
              <a:buNone/>
            </a:pPr>
            <a:r>
              <a:rPr lang="en-US" sz="2400" dirty="0"/>
              <a:t>A process that is in statistical control:</a:t>
            </a:r>
          </a:p>
          <a:p>
            <a:pPr lvl="1"/>
            <a:r>
              <a:rPr lang="en-US" sz="2200" dirty="0"/>
              <a:t>Is stable and predictable</a:t>
            </a:r>
          </a:p>
          <a:p>
            <a:pPr lvl="1"/>
            <a:r>
              <a:rPr lang="en-US" sz="2200" dirty="0"/>
              <a:t>Variation will be limited to an expected range</a:t>
            </a:r>
          </a:p>
          <a:p>
            <a:pPr lvl="1"/>
            <a:r>
              <a:rPr lang="en-US" sz="2200" dirty="0"/>
              <a:t>But still may </a:t>
            </a:r>
            <a:r>
              <a:rPr lang="en-US" sz="2200" b="1" dirty="0"/>
              <a:t>not be </a:t>
            </a:r>
            <a:r>
              <a:rPr lang="en-US" sz="2200" dirty="0"/>
              <a:t>capable</a:t>
            </a:r>
          </a:p>
          <a:p>
            <a:pPr marL="0" indent="0">
              <a:buNone/>
            </a:pPr>
            <a:r>
              <a:rPr lang="en-US" sz="2400" dirty="0"/>
              <a:t>A process that is out of statistical control:</a:t>
            </a:r>
          </a:p>
          <a:p>
            <a:pPr lvl="1"/>
            <a:r>
              <a:rPr lang="en-US" sz="2200" dirty="0"/>
              <a:t>Is unstable and unpredictable</a:t>
            </a:r>
          </a:p>
          <a:p>
            <a:pPr lvl="1"/>
            <a:r>
              <a:rPr lang="en-US" sz="2200" dirty="0"/>
              <a:t>Variation will not be limited to the expected range</a:t>
            </a:r>
          </a:p>
          <a:p>
            <a:pPr lvl="1"/>
            <a:r>
              <a:rPr lang="en-US" sz="2200" dirty="0"/>
              <a:t>Variation may be extreme</a:t>
            </a:r>
          </a:p>
        </p:txBody>
      </p:sp>
    </p:spTree>
    <p:extLst>
      <p:ext uri="{BB962C8B-B14F-4D97-AF65-F5344CB8AC3E}">
        <p14:creationId xmlns:p14="http://schemas.microsoft.com/office/powerpoint/2010/main" val="139029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189689" y="1123837"/>
            <a:ext cx="2210611" cy="4601183"/>
          </a:xfrm>
        </p:spPr>
        <p:txBody>
          <a:bodyPr>
            <a:normAutofit/>
          </a:bodyPr>
          <a:lstStyle/>
          <a:p>
            <a:r>
              <a:rPr lang="en-US" dirty="0"/>
              <a:t>Types of Variation</a:t>
            </a:r>
          </a:p>
        </p:txBody>
      </p:sp>
      <p:graphicFrame>
        <p:nvGraphicFramePr>
          <p:cNvPr id="109572" name="Content Placeholder 2"/>
          <p:cNvGraphicFramePr>
            <a:graphicFrameLocks noGrp="1"/>
          </p:cNvGraphicFramePr>
          <p:nvPr>
            <p:ph idx="1"/>
            <p:extLst>
              <p:ext uri="{D42A27DB-BD31-4B8C-83A1-F6EECF244321}">
                <p14:modId xmlns:p14="http://schemas.microsoft.com/office/powerpoint/2010/main" val="3870812294"/>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Effects of Special Cause Variation on the Process Distribution</a:t>
            </a:r>
          </a:p>
        </p:txBody>
      </p:sp>
      <p:pic>
        <p:nvPicPr>
          <p:cNvPr id="110596" name="Picture 2" descr="C:\Users\marleyk\Dropbox\krm_om10\krm_om10_PPT\krm_om10_art\06_krm_om10_art_ch05\krm_om10_fig_05-07.jpg"/>
          <p:cNvPicPr>
            <a:picLocks noChangeAspect="1" noChangeArrowheads="1"/>
          </p:cNvPicPr>
          <p:nvPr/>
        </p:nvPicPr>
        <p:blipFill>
          <a:blip r:embed="rId2"/>
          <a:srcRect/>
          <a:stretch>
            <a:fillRect/>
          </a:stretch>
        </p:blipFill>
        <p:spPr bwMode="auto">
          <a:xfrm>
            <a:off x="2901951" y="2438400"/>
            <a:ext cx="6024282" cy="274320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9689" y="1123839"/>
            <a:ext cx="2210612" cy="1466961"/>
          </a:xfrm>
        </p:spPr>
        <p:txBody>
          <a:bodyPr/>
          <a:lstStyle/>
          <a:p>
            <a:r>
              <a:rPr lang="en-US" dirty="0"/>
              <a:t>Control Charts</a:t>
            </a:r>
          </a:p>
        </p:txBody>
      </p:sp>
      <p:sp>
        <p:nvSpPr>
          <p:cNvPr id="33795" name="Rectangle 3"/>
          <p:cNvSpPr>
            <a:spLocks noGrp="1" noChangeArrowheads="1"/>
          </p:cNvSpPr>
          <p:nvPr>
            <p:ph idx="1"/>
          </p:nvPr>
        </p:nvSpPr>
        <p:spPr>
          <a:xfrm>
            <a:off x="2876320" y="914401"/>
            <a:ext cx="5791200" cy="1905000"/>
          </a:xfrm>
        </p:spPr>
        <p:txBody>
          <a:bodyPr/>
          <a:lstStyle/>
          <a:p>
            <a:r>
              <a:rPr lang="en-US" sz="2800" dirty="0"/>
              <a:t>Time-ordered diagram used to determine whether observed variations are abnormal</a:t>
            </a:r>
          </a:p>
          <a:p>
            <a:pPr marL="877888" lvl="1" indent="-420688"/>
            <a:endParaRPr lang="en-US" dirty="0"/>
          </a:p>
          <a:p>
            <a:pPr marL="877888" lvl="1" indent="-420688"/>
            <a:endParaRPr lang="en-US" dirty="0"/>
          </a:p>
        </p:txBody>
      </p:sp>
      <p:pic>
        <p:nvPicPr>
          <p:cNvPr id="9" name="Picture 8">
            <a:extLst>
              <a:ext uri="{FF2B5EF4-FFF2-40B4-BE49-F238E27FC236}">
                <a16:creationId xmlns:a16="http://schemas.microsoft.com/office/drawing/2014/main" id="{749E2337-3750-4B7C-8FE5-41026C92DBEF}"/>
              </a:ext>
            </a:extLst>
          </p:cNvPr>
          <p:cNvPicPr>
            <a:picLocks noChangeAspect="1"/>
          </p:cNvPicPr>
          <p:nvPr/>
        </p:nvPicPr>
        <p:blipFill>
          <a:blip r:embed="rId2" cstate="print"/>
          <a:stretch>
            <a:fillRect/>
          </a:stretch>
        </p:blipFill>
        <p:spPr>
          <a:xfrm>
            <a:off x="3517583" y="2586318"/>
            <a:ext cx="4508674" cy="2895600"/>
          </a:xfrm>
          <a:prstGeom prst="rect">
            <a:avLst/>
          </a:prstGeom>
          <a:ln>
            <a:solidFill>
              <a:srgbClr val="00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3795"/>
                                        </p:tgtEl>
                                        <p:attrNameLst>
                                          <p:attrName>style.visibility</p:attrName>
                                        </p:attrNameLst>
                                      </p:cBhvr>
                                      <p:to>
                                        <p:strVal val="visible"/>
                                      </p:to>
                                    </p:set>
                                    <p:animEffect transition="in" filter="strips(downRight)">
                                      <p:cBhvr>
                                        <p:cTn id="7" dur="1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5" name="Rectangle 14">
            <a:extLst>
              <a:ext uri="{FF2B5EF4-FFF2-40B4-BE49-F238E27FC236}">
                <a16:creationId xmlns:a16="http://schemas.microsoft.com/office/drawing/2014/main" id="{40DCEEEA-6FE7-4541-9EB2-EF754066EE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3A72D00-0CA4-4A88-86CE-B1FB393C5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5C1D4A39-A122-41DA-BF9B-2313FB6B70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D120F8-C0F1-4CC6-B340-0B8F67C40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056" y="3424428"/>
            <a:ext cx="2559086" cy="20207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a:extLst>
              <a:ext uri="{FF2B5EF4-FFF2-40B4-BE49-F238E27FC236}">
                <a16:creationId xmlns:a16="http://schemas.microsoft.com/office/drawing/2014/main" id="{8AF6EFCA-56DD-442E-9948-D162BEBBFD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1742" y="1027641"/>
            <a:ext cx="2833714" cy="19071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936" y="1123837"/>
            <a:ext cx="4838332" cy="1255469"/>
          </a:xfrm>
        </p:spPr>
        <p:txBody>
          <a:bodyPr vert="horz" lIns="91440" tIns="45720" rIns="91440" bIns="45720" rtlCol="0" anchor="ctr">
            <a:normAutofit/>
          </a:bodyPr>
          <a:lstStyle/>
          <a:p>
            <a:r>
              <a:rPr lang="en-US" sz="3600"/>
              <a:t>Control Charting</a:t>
            </a:r>
          </a:p>
        </p:txBody>
      </p:sp>
      <p:sp>
        <p:nvSpPr>
          <p:cNvPr id="3" name="Content Placeholder 2"/>
          <p:cNvSpPr>
            <a:spLocks noGrp="1"/>
          </p:cNvSpPr>
          <p:nvPr>
            <p:ph sz="half" idx="1"/>
          </p:nvPr>
        </p:nvSpPr>
        <p:spPr>
          <a:xfrm>
            <a:off x="216936" y="2510395"/>
            <a:ext cx="4838331" cy="3274586"/>
          </a:xfrm>
        </p:spPr>
        <p:txBody>
          <a:bodyPr vert="horz" lIns="91440" tIns="45720" rIns="91440" bIns="45720" rtlCol="0" anchor="t">
            <a:normAutofit/>
          </a:bodyPr>
          <a:lstStyle/>
          <a:p>
            <a:pPr fontAlgn="base"/>
            <a:r>
              <a:rPr lang="en-US">
                <a:solidFill>
                  <a:srgbClr val="FFFFFF"/>
                </a:solidFill>
                <a:effectLst/>
              </a:rPr>
              <a:t>A control chart always has a central line for the average, an upper line for the upper control limit and a lower line for the lower control limit.</a:t>
            </a:r>
          </a:p>
          <a:p>
            <a:pPr fontAlgn="base"/>
            <a:r>
              <a:rPr lang="en-US">
                <a:solidFill>
                  <a:srgbClr val="FFFFFF"/>
                </a:solidFill>
                <a:effectLst/>
              </a:rPr>
              <a:t>By comparing current data to these lines, one can make conclusions about whether the process variation is in control or out of control (special cause variation)</a:t>
            </a:r>
          </a:p>
          <a:p>
            <a:pPr fontAlgn="base"/>
            <a:r>
              <a:rPr lang="en-US">
                <a:solidFill>
                  <a:srgbClr val="FFFFFF"/>
                </a:solidFill>
                <a:effectLst/>
              </a:rPr>
              <a:t>Variable data control charts use two charts with attribute data using one chart</a:t>
            </a:r>
          </a:p>
        </p:txBody>
      </p:sp>
    </p:spTree>
    <p:extLst>
      <p:ext uri="{BB962C8B-B14F-4D97-AF65-F5344CB8AC3E}">
        <p14:creationId xmlns:p14="http://schemas.microsoft.com/office/powerpoint/2010/main" val="325087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670" y="5954"/>
            <a:ext cx="9160670" cy="937022"/>
          </a:xfrm>
          <a:solidFill>
            <a:srgbClr val="40BAD2"/>
          </a:solidFill>
        </p:spPr>
        <p:txBody>
          <a:bodyPr>
            <a:normAutofit/>
          </a:bodyPr>
          <a:lstStyle/>
          <a:p>
            <a:pPr algn="ctr" eaLnBrk="1" hangingPunct="1"/>
            <a:r>
              <a:rPr lang="en-US" dirty="0">
                <a:solidFill>
                  <a:schemeClr val="tx1">
                    <a:lumMod val="65000"/>
                    <a:lumOff val="35000"/>
                  </a:schemeClr>
                </a:solidFill>
              </a:rPr>
              <a:t>50,000 Feet Overview of OPM</a:t>
            </a:r>
          </a:p>
        </p:txBody>
      </p:sp>
      <p:grpSp>
        <p:nvGrpSpPr>
          <p:cNvPr id="2" name="Group 27"/>
          <p:cNvGrpSpPr>
            <a:grpSpLocks/>
          </p:cNvGrpSpPr>
          <p:nvPr/>
        </p:nvGrpSpPr>
        <p:grpSpPr bwMode="auto">
          <a:xfrm>
            <a:off x="1447800" y="1828800"/>
            <a:ext cx="6029325" cy="3370660"/>
            <a:chOff x="461963" y="1724025"/>
            <a:chExt cx="8039100" cy="4494213"/>
          </a:xfrm>
        </p:grpSpPr>
        <p:grpSp>
          <p:nvGrpSpPr>
            <p:cNvPr id="11271" name="Group 52"/>
            <p:cNvGrpSpPr>
              <a:grpSpLocks/>
            </p:cNvGrpSpPr>
            <p:nvPr/>
          </p:nvGrpSpPr>
          <p:grpSpPr bwMode="auto">
            <a:xfrm>
              <a:off x="3422650" y="2109788"/>
              <a:ext cx="2149475" cy="4108450"/>
              <a:chOff x="2156" y="1329"/>
              <a:chExt cx="1354" cy="2588"/>
            </a:xfrm>
          </p:grpSpPr>
          <p:sp>
            <p:nvSpPr>
              <p:cNvPr id="11295" name="AutoShape 19"/>
              <p:cNvSpPr>
                <a:spLocks noChangeArrowheads="1"/>
              </p:cNvSpPr>
              <p:nvPr/>
            </p:nvSpPr>
            <p:spPr bwMode="auto">
              <a:xfrm>
                <a:off x="2723" y="1726"/>
                <a:ext cx="152" cy="204"/>
              </a:xfrm>
              <a:prstGeom prst="downArrow">
                <a:avLst>
                  <a:gd name="adj1" fmla="val 44741"/>
                  <a:gd name="adj2" fmla="val 45414"/>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88" name="Oval 9"/>
              <p:cNvSpPr>
                <a:spLocks noChangeArrowheads="1"/>
              </p:cNvSpPr>
              <p:nvPr/>
            </p:nvSpPr>
            <p:spPr bwMode="auto">
              <a:xfrm>
                <a:off x="2156" y="1329"/>
                <a:ext cx="1354" cy="42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Managing Processes</a:t>
                </a:r>
                <a:endParaRPr kumimoji="0" lang="en-AU" sz="75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9" name="Rectangle 10"/>
              <p:cNvSpPr>
                <a:spLocks noChangeArrowheads="1"/>
              </p:cNvSpPr>
              <p:nvPr/>
            </p:nvSpPr>
            <p:spPr bwMode="auto">
              <a:xfrm>
                <a:off x="2261" y="1951"/>
                <a:ext cx="1144" cy="28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Strategy</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90" name="Rectangle 11"/>
              <p:cNvSpPr>
                <a:spLocks noChangeArrowheads="1"/>
              </p:cNvSpPr>
              <p:nvPr/>
            </p:nvSpPr>
            <p:spPr bwMode="auto">
              <a:xfrm>
                <a:off x="2256" y="2641"/>
                <a:ext cx="1154" cy="28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Process Performance </a:t>
                </a:r>
                <a:b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&amp; Quality</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91" name="Rectangle 12"/>
              <p:cNvSpPr>
                <a:spLocks noChangeArrowheads="1"/>
              </p:cNvSpPr>
              <p:nvPr/>
            </p:nvSpPr>
            <p:spPr bwMode="auto">
              <a:xfrm>
                <a:off x="2247" y="3001"/>
                <a:ext cx="1172"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Constraint Management</a:t>
                </a:r>
              </a:p>
            </p:txBody>
          </p:sp>
          <p:sp>
            <p:nvSpPr>
              <p:cNvPr id="11292" name="Rectangle 13"/>
              <p:cNvSpPr>
                <a:spLocks noChangeArrowheads="1"/>
              </p:cNvSpPr>
              <p:nvPr/>
            </p:nvSpPr>
            <p:spPr bwMode="auto">
              <a:xfrm>
                <a:off x="2243" y="3327"/>
                <a:ext cx="1181"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Layout</a:t>
                </a:r>
              </a:p>
            </p:txBody>
          </p:sp>
          <p:sp>
            <p:nvSpPr>
              <p:cNvPr id="11293" name="Rectangle 14"/>
              <p:cNvSpPr>
                <a:spLocks noChangeArrowheads="1"/>
              </p:cNvSpPr>
              <p:nvPr/>
            </p:nvSpPr>
            <p:spPr bwMode="auto">
              <a:xfrm>
                <a:off x="2239" y="3676"/>
                <a:ext cx="1189" cy="24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Lean Systems</a:t>
                </a:r>
              </a:p>
            </p:txBody>
          </p:sp>
          <p:sp>
            <p:nvSpPr>
              <p:cNvPr id="11294" name="Rectangle 15"/>
              <p:cNvSpPr>
                <a:spLocks noChangeArrowheads="1"/>
              </p:cNvSpPr>
              <p:nvPr/>
            </p:nvSpPr>
            <p:spPr bwMode="auto">
              <a:xfrm>
                <a:off x="2267" y="2350"/>
                <a:ext cx="1144" cy="21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Analysis</a:t>
                </a:r>
              </a:p>
            </p:txBody>
          </p:sp>
        </p:grpSp>
        <p:grpSp>
          <p:nvGrpSpPr>
            <p:cNvPr id="11272" name="Group 54"/>
            <p:cNvGrpSpPr>
              <a:grpSpLocks/>
            </p:cNvGrpSpPr>
            <p:nvPr/>
          </p:nvGrpSpPr>
          <p:grpSpPr bwMode="auto">
            <a:xfrm>
              <a:off x="461963" y="2481263"/>
              <a:ext cx="2368550" cy="2682875"/>
              <a:chOff x="291" y="1563"/>
              <a:chExt cx="1492" cy="1690"/>
            </a:xfrm>
          </p:grpSpPr>
          <p:sp>
            <p:nvSpPr>
              <p:cNvPr id="11283" name="AutoShape 20"/>
              <p:cNvSpPr>
                <a:spLocks noChangeArrowheads="1"/>
              </p:cNvSpPr>
              <p:nvPr/>
            </p:nvSpPr>
            <p:spPr bwMode="auto">
              <a:xfrm>
                <a:off x="934" y="1954"/>
                <a:ext cx="152" cy="198"/>
              </a:xfrm>
              <a:prstGeom prst="downArrow">
                <a:avLst>
                  <a:gd name="adj1" fmla="val 44741"/>
                  <a:gd name="adj2" fmla="val 4407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84" name="Oval 21"/>
              <p:cNvSpPr>
                <a:spLocks noChangeArrowheads="1"/>
              </p:cNvSpPr>
              <p:nvPr/>
            </p:nvSpPr>
            <p:spPr bwMode="auto">
              <a:xfrm>
                <a:off x="291" y="1563"/>
                <a:ext cx="1492" cy="43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Using Operations</a:t>
                </a:r>
                <a:b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to Compete</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5" name="Rectangle 22"/>
              <p:cNvSpPr>
                <a:spLocks noChangeArrowheads="1"/>
              </p:cNvSpPr>
              <p:nvPr/>
            </p:nvSpPr>
            <p:spPr bwMode="auto">
              <a:xfrm>
                <a:off x="433" y="2168"/>
                <a:ext cx="1189" cy="34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Operations As a </a:t>
                </a:r>
              </a:p>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Competitive Weapon</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286" name="Rectangle 23"/>
              <p:cNvSpPr>
                <a:spLocks noChangeArrowheads="1"/>
              </p:cNvSpPr>
              <p:nvPr/>
            </p:nvSpPr>
            <p:spPr bwMode="auto">
              <a:xfrm>
                <a:off x="433" y="2630"/>
                <a:ext cx="1189" cy="2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Operations Strategy</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87" name="Rectangle 24"/>
              <p:cNvSpPr>
                <a:spLocks noChangeArrowheads="1"/>
              </p:cNvSpPr>
              <p:nvPr/>
            </p:nvSpPr>
            <p:spPr bwMode="auto">
              <a:xfrm>
                <a:off x="434" y="3011"/>
                <a:ext cx="1189" cy="2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Project Management</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1273" name="Group 53"/>
            <p:cNvGrpSpPr>
              <a:grpSpLocks/>
            </p:cNvGrpSpPr>
            <p:nvPr/>
          </p:nvGrpSpPr>
          <p:grpSpPr bwMode="auto">
            <a:xfrm>
              <a:off x="6275388" y="1724025"/>
              <a:ext cx="2225675" cy="4494213"/>
              <a:chOff x="3953" y="1037"/>
              <a:chExt cx="1402" cy="2831"/>
            </a:xfrm>
          </p:grpSpPr>
          <p:sp>
            <p:nvSpPr>
              <p:cNvPr id="11274" name="AutoShape 27"/>
              <p:cNvSpPr>
                <a:spLocks noChangeArrowheads="1"/>
              </p:cNvSpPr>
              <p:nvPr/>
            </p:nvSpPr>
            <p:spPr bwMode="auto">
              <a:xfrm>
                <a:off x="4578" y="1394"/>
                <a:ext cx="152" cy="206"/>
              </a:xfrm>
              <a:prstGeom prst="downArrow">
                <a:avLst>
                  <a:gd name="adj1" fmla="val 44741"/>
                  <a:gd name="adj2" fmla="val 45859"/>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275" name="Oval 28"/>
              <p:cNvSpPr>
                <a:spLocks noChangeArrowheads="1"/>
              </p:cNvSpPr>
              <p:nvPr/>
            </p:nvSpPr>
            <p:spPr bwMode="auto">
              <a:xfrm>
                <a:off x="3953" y="1037"/>
                <a:ext cx="1402" cy="38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Light" panose="020F0302020204030204"/>
                    <a:ea typeface="+mn-ea"/>
                    <a:cs typeface="+mn-cs"/>
                  </a:rPr>
                  <a:t>Managing Value Chains</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1821" name="Rectangle 29"/>
              <p:cNvSpPr>
                <a:spLocks noChangeArrowheads="1"/>
              </p:cNvSpPr>
              <p:nvPr/>
            </p:nvSpPr>
            <p:spPr bwMode="auto">
              <a:xfrm>
                <a:off x="4048" y="1615"/>
                <a:ext cx="1212" cy="22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Light" panose="020F0302020204030204"/>
                    <a:ea typeface="+mn-ea"/>
                    <a:cs typeface="+mn-cs"/>
                  </a:rPr>
                  <a:t>Supply Chain Strategy</a:t>
                </a:r>
                <a:endParaRPr kumimoji="0" lang="en-AU" sz="9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1822" name="Rectangle 30"/>
              <p:cNvSpPr>
                <a:spLocks noChangeArrowheads="1"/>
              </p:cNvSpPr>
              <p:nvPr/>
            </p:nvSpPr>
            <p:spPr bwMode="auto">
              <a:xfrm>
                <a:off x="4043" y="2266"/>
                <a:ext cx="1222" cy="23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Inventory Management</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1823" name="Rectangle 31"/>
              <p:cNvSpPr>
                <a:spLocks noChangeArrowheads="1"/>
              </p:cNvSpPr>
              <p:nvPr/>
            </p:nvSpPr>
            <p:spPr bwMode="auto">
              <a:xfrm>
                <a:off x="4047" y="1939"/>
                <a:ext cx="1214" cy="20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Location</a:t>
                </a:r>
              </a:p>
            </p:txBody>
          </p:sp>
          <p:sp>
            <p:nvSpPr>
              <p:cNvPr id="161827" name="Rectangle 35"/>
              <p:cNvSpPr>
                <a:spLocks noChangeArrowheads="1"/>
              </p:cNvSpPr>
              <p:nvPr/>
            </p:nvSpPr>
            <p:spPr bwMode="auto">
              <a:xfrm>
                <a:off x="4038" y="2618"/>
                <a:ext cx="1232" cy="21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Forecasting</a:t>
                </a:r>
              </a:p>
            </p:txBody>
          </p:sp>
          <p:sp>
            <p:nvSpPr>
              <p:cNvPr id="161828" name="Rectangle 36"/>
              <p:cNvSpPr>
                <a:spLocks noChangeArrowheads="1"/>
              </p:cNvSpPr>
              <p:nvPr/>
            </p:nvSpPr>
            <p:spPr bwMode="auto">
              <a:xfrm>
                <a:off x="4040" y="2920"/>
                <a:ext cx="1228" cy="32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Sales &amp; Operations</a:t>
                </a:r>
                <a:b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b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Planning</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1829" name="Rectangle 37"/>
              <p:cNvSpPr>
                <a:spLocks noChangeArrowheads="1"/>
              </p:cNvSpPr>
              <p:nvPr/>
            </p:nvSpPr>
            <p:spPr bwMode="auto">
              <a:xfrm>
                <a:off x="4031" y="3707"/>
                <a:ext cx="1246" cy="16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Scheduling</a:t>
                </a:r>
              </a:p>
            </p:txBody>
          </p:sp>
          <p:sp>
            <p:nvSpPr>
              <p:cNvPr id="161830" name="Rectangle 38"/>
              <p:cNvSpPr>
                <a:spLocks noChangeArrowheads="1"/>
              </p:cNvSpPr>
              <p:nvPr/>
            </p:nvSpPr>
            <p:spPr bwMode="auto">
              <a:xfrm>
                <a:off x="4037" y="3361"/>
                <a:ext cx="1233" cy="22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Resource Planning</a:t>
                </a:r>
                <a:endParaRPr kumimoji="0" lang="en-AU"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sp>
        <p:nvSpPr>
          <p:cNvPr id="31" name="Rectangle 15">
            <a:extLst>
              <a:ext uri="{FF2B5EF4-FFF2-40B4-BE49-F238E27FC236}">
                <a16:creationId xmlns:a16="http://schemas.microsoft.com/office/drawing/2014/main" id="{A10B4451-C110-4B9F-8983-5454BFA341AF}"/>
              </a:ext>
            </a:extLst>
          </p:cNvPr>
          <p:cNvSpPr>
            <a:spLocks noChangeArrowheads="1"/>
          </p:cNvSpPr>
          <p:nvPr/>
        </p:nvSpPr>
        <p:spPr bwMode="auto">
          <a:xfrm>
            <a:off x="3800475" y="3333750"/>
            <a:ext cx="1362075" cy="25122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marL="0" marR="0" lvl="0" indent="0" algn="ctr" defTabSz="571500" rtl="0" eaLnBrk="1" fontAlgn="auto" latinLnBrk="0" hangingPunct="1">
              <a:lnSpc>
                <a:spcPct val="85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Light" panose="020F0302020204030204"/>
                <a:ea typeface="+mn-ea"/>
                <a:cs typeface="+mn-cs"/>
              </a:rPr>
              <a:t>Process Analysis</a:t>
            </a:r>
          </a:p>
        </p:txBody>
      </p:sp>
    </p:spTree>
    <p:extLst>
      <p:ext uri="{BB962C8B-B14F-4D97-AF65-F5344CB8AC3E}">
        <p14:creationId xmlns:p14="http://schemas.microsoft.com/office/powerpoint/2010/main" val="7321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119" y="762000"/>
            <a:ext cx="2790105" cy="1920339"/>
          </a:xfrm>
        </p:spPr>
        <p:txBody>
          <a:bodyPr rtlCol="0">
            <a:normAutofit/>
          </a:bodyPr>
          <a:lstStyle/>
          <a:p>
            <a:pPr fontAlgn="auto">
              <a:spcAft>
                <a:spcPts val="0"/>
              </a:spcAft>
              <a:defRPr/>
            </a:pPr>
            <a:r>
              <a:rPr lang="en-US" dirty="0"/>
              <a:t>Types of </a:t>
            </a:r>
            <a:br>
              <a:rPr lang="en-US" dirty="0"/>
            </a:br>
            <a:r>
              <a:rPr lang="en-US" dirty="0"/>
              <a:t>Control Charts</a:t>
            </a:r>
          </a:p>
        </p:txBody>
      </p:sp>
      <p:sp>
        <p:nvSpPr>
          <p:cNvPr id="12" name="TextBox 11">
            <a:extLst>
              <a:ext uri="{FF2B5EF4-FFF2-40B4-BE49-F238E27FC236}">
                <a16:creationId xmlns:a16="http://schemas.microsoft.com/office/drawing/2014/main" id="{34946988-A10B-4CF7-9AFB-F16CFDC07783}"/>
              </a:ext>
            </a:extLst>
          </p:cNvPr>
          <p:cNvSpPr txBox="1"/>
          <p:nvPr/>
        </p:nvSpPr>
        <p:spPr>
          <a:xfrm>
            <a:off x="2873189" y="990600"/>
            <a:ext cx="5670176" cy="4832092"/>
          </a:xfrm>
          <a:prstGeom prst="rect">
            <a:avLst/>
          </a:prstGeom>
          <a:noFill/>
        </p:spPr>
        <p:txBody>
          <a:bodyPr wrap="square" rtlCol="0">
            <a:spAutoFit/>
          </a:bodyPr>
          <a:lstStyle/>
          <a:p>
            <a:r>
              <a:rPr lang="en-US" sz="2800" dirty="0"/>
              <a:t>Variable Data Control Charts</a:t>
            </a:r>
          </a:p>
          <a:p>
            <a:endParaRPr lang="en-US" dirty="0"/>
          </a:p>
          <a:p>
            <a:r>
              <a:rPr lang="en-US" dirty="0"/>
              <a:t>X-bar Chart – Measures whether the process is generating output consistent with a target value.</a:t>
            </a:r>
          </a:p>
          <a:p>
            <a:endParaRPr lang="en-US" dirty="0"/>
          </a:p>
          <a:p>
            <a:r>
              <a:rPr lang="en-US" dirty="0"/>
              <a:t>R Chart – Measures the variability of the process.</a:t>
            </a:r>
          </a:p>
          <a:p>
            <a:endParaRPr lang="en-US" dirty="0"/>
          </a:p>
          <a:p>
            <a:r>
              <a:rPr lang="en-US" dirty="0"/>
              <a:t>S Chart – Measures the Standard Deviation of the process.</a:t>
            </a:r>
          </a:p>
          <a:p>
            <a:endParaRPr lang="en-US" dirty="0"/>
          </a:p>
          <a:p>
            <a:r>
              <a:rPr lang="en-US" sz="2800" dirty="0"/>
              <a:t>Attribute Data Control Charts</a:t>
            </a:r>
          </a:p>
          <a:p>
            <a:endParaRPr lang="en-US" dirty="0"/>
          </a:p>
          <a:p>
            <a:r>
              <a:rPr lang="en-US" dirty="0"/>
              <a:t>p-chart – Measures the proportion of defective services of products in a process.</a:t>
            </a:r>
          </a:p>
          <a:p>
            <a:endParaRPr lang="en-US" dirty="0"/>
          </a:p>
          <a:p>
            <a:r>
              <a:rPr lang="en-US" dirty="0"/>
              <a:t>c-chart – Measures the proportion of defects in one service or product.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B8424AB-D56B-4256-866A-5B54DE93C2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FC999C28-AD33-4EB7-A5F1-C06D10A5FD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0864E5C9-52C9-4572-AC75-548B9B9C26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CC6500-4DBD-4C34-BC14-2387FB483B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building&#10;&#10;Description generated with high confidence">
            <a:extLst>
              <a:ext uri="{FF2B5EF4-FFF2-40B4-BE49-F238E27FC236}">
                <a16:creationId xmlns:a16="http://schemas.microsoft.com/office/drawing/2014/main" id="{3132263B-55D5-451C-9964-5D5A781FE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0" y="2099473"/>
            <a:ext cx="4775453" cy="2650902"/>
          </a:xfrm>
          <a:prstGeom prst="rect">
            <a:avLst/>
          </a:prstGeom>
        </p:spPr>
      </p:pic>
      <p:sp>
        <p:nvSpPr>
          <p:cNvPr id="36" name="Rectangle 35">
            <a:extLst>
              <a:ext uri="{FF2B5EF4-FFF2-40B4-BE49-F238E27FC236}">
                <a16:creationId xmlns:a16="http://schemas.microsoft.com/office/drawing/2014/main" id="{4E34A3B6-BAD2-4156-BDC6-4736248BFD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2"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3200" spc="-100" dirty="0"/>
                  <a:t>Continuous Control Charts</a:t>
                </a:r>
                <a:br>
                  <a:rPr lang="en-US" sz="3200" spc="-100" dirty="0"/>
                </a:br>
                <a:br>
                  <a:rPr lang="en-US" sz="3200" i="1" spc="-100" dirty="0"/>
                </a:br>
                <a14:m>
                  <m:oMath xmlns:m="http://schemas.openxmlformats.org/officeDocument/2006/math">
                    <m:acc>
                      <m:accPr>
                        <m:chr m:val="̅"/>
                        <m:ctrlPr>
                          <a:rPr lang="en-US" sz="3200" i="1" spc="-100">
                            <a:latin typeface="Cambria Math" panose="02040503050406030204" pitchFamily="18" charset="0"/>
                          </a:rPr>
                        </m:ctrlPr>
                      </m:accPr>
                      <m:e>
                        <m:r>
                          <a:rPr lang="en-US" sz="3200" i="1" spc="-100">
                            <a:latin typeface="Cambria Math" panose="02040503050406030204" pitchFamily="18" charset="0"/>
                          </a:rPr>
                          <m:t>𝑋</m:t>
                        </m:r>
                        <m:r>
                          <a:rPr lang="en-US" sz="3200" i="1" spc="-100">
                            <a:latin typeface="Cambria Math" panose="02040503050406030204" pitchFamily="18" charset="0"/>
                          </a:rPr>
                          <m:t> </m:t>
                        </m:r>
                      </m:e>
                    </m:acc>
                  </m:oMath>
                </a14:m>
                <a:r>
                  <a:rPr lang="en-US" sz="3200" spc="-100" dirty="0"/>
                  <a:t>Charts</a:t>
                </a:r>
                <a:br>
                  <a:rPr lang="en-US" sz="3200" spc="-100" dirty="0"/>
                </a:br>
                <a:r>
                  <a:rPr lang="en-US" sz="3200" spc="-100" dirty="0"/>
                  <a:t>R Charts</a:t>
                </a:r>
                <a:br>
                  <a:rPr lang="en-US" sz="3200" spc="-100" dirty="0"/>
                </a:br>
                <a:r>
                  <a:rPr lang="en-US" sz="3200" spc="-100" dirty="0"/>
                  <a:t>S Charts</a:t>
                </a:r>
                <a:br>
                  <a:rPr lang="en-US" sz="3200" spc="-100" dirty="0"/>
                </a:br>
                <a:endParaRPr lang="en-US" sz="3200" spc="-1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02386" y="1298448"/>
                <a:ext cx="2444016" cy="3255264"/>
              </a:xfrm>
              <a:blipFill>
                <a:blip r:embed="rId4"/>
                <a:stretch>
                  <a:fillRect l="-6484" t="-1124" r="-5736"/>
                </a:stretch>
              </a:blipFill>
            </p:spPr>
            <p:txBody>
              <a:bodyPr/>
              <a:lstStyle/>
              <a:p>
                <a:r>
                  <a:rPr lang="en-US">
                    <a:noFill/>
                  </a:rPr>
                  <a:t> </a:t>
                </a:r>
              </a:p>
            </p:txBody>
          </p:sp>
        </mc:Fallback>
      </mc:AlternateContent>
    </p:spTree>
    <p:extLst>
      <p:ext uri="{BB962C8B-B14F-4D97-AF65-F5344CB8AC3E}">
        <p14:creationId xmlns:p14="http://schemas.microsoft.com/office/powerpoint/2010/main" val="393466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BE7C3-CDB9-4A0D-A1D3-EEA85F279331}"/>
              </a:ext>
            </a:extLst>
          </p:cNvPr>
          <p:cNvPicPr>
            <a:picLocks noChangeAspect="1"/>
          </p:cNvPicPr>
          <p:nvPr/>
        </p:nvPicPr>
        <p:blipFill>
          <a:blip r:embed="rId2"/>
          <a:stretch>
            <a:fillRect/>
          </a:stretch>
        </p:blipFill>
        <p:spPr>
          <a:xfrm>
            <a:off x="609600" y="3057733"/>
            <a:ext cx="8229600" cy="1742867"/>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E40C090E-606D-432F-A614-CEADD803F04C}"/>
                  </a:ext>
                </a:extLst>
              </p:cNvPr>
              <p:cNvSpPr txBox="1">
                <a:spLocks/>
              </p:cNvSpPr>
              <p:nvPr/>
            </p:nvSpPr>
            <p:spPr>
              <a:xfrm>
                <a:off x="0" y="-15240"/>
                <a:ext cx="9144000" cy="1111363"/>
              </a:xfrm>
              <a:prstGeom prst="rect">
                <a:avLst/>
              </a:prstGeom>
              <a:solidFill>
                <a:srgbClr val="40BAD2"/>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i="1" dirty="0">
                  <a:solidFill>
                    <a:schemeClr val="bg1"/>
                  </a:solidFill>
                  <a:latin typeface="Cambria Math" panose="02040503050406030204" pitchFamily="18" charset="0"/>
                </a:endParaRPr>
              </a:p>
              <a:p>
                <a14:m>
                  <m:oMath xmlns:m="http://schemas.openxmlformats.org/officeDocument/2006/math">
                    <m:acc>
                      <m:accPr>
                        <m:chr m:val="̅"/>
                        <m:ctrlPr>
                          <a:rPr lang="en-US" i="1" smtClean="0">
                            <a:solidFill>
                              <a:schemeClr val="bg1"/>
                            </a:solidFill>
                            <a:latin typeface="Cambria Math" panose="02040503050406030204" pitchFamily="18" charset="0"/>
                          </a:rPr>
                        </m:ctrlPr>
                      </m:accPr>
                      <m:e>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 </m:t>
                        </m:r>
                      </m:e>
                    </m:acc>
                  </m:oMath>
                </a14:m>
                <a:r>
                  <a:rPr lang="en-US" dirty="0">
                    <a:solidFill>
                      <a:schemeClr val="bg1"/>
                    </a:solidFill>
                  </a:rPr>
                  <a:t>- Chart  </a:t>
                </a:r>
                <a:br>
                  <a:rPr lang="en-US" dirty="0">
                    <a:solidFill>
                      <a:schemeClr val="bg1"/>
                    </a:solidFill>
                  </a:rPr>
                </a:br>
                <a:endParaRPr lang="en-US" dirty="0">
                  <a:solidFill>
                    <a:schemeClr val="bg1"/>
                  </a:solidFill>
                </a:endParaRPr>
              </a:p>
            </p:txBody>
          </p:sp>
        </mc:Choice>
        <mc:Fallback xmlns="">
          <p:sp>
            <p:nvSpPr>
              <p:cNvPr id="5" name="Title 1">
                <a:extLst>
                  <a:ext uri="{FF2B5EF4-FFF2-40B4-BE49-F238E27FC236}">
                    <a16:creationId xmlns:a16="http://schemas.microsoft.com/office/drawing/2014/main" id="{E40C090E-606D-432F-A614-CEADD803F04C}"/>
                  </a:ext>
                </a:extLst>
              </p:cNvPr>
              <p:cNvSpPr txBox="1">
                <a:spLocks noRot="1" noChangeAspect="1" noMove="1" noResize="1" noEditPoints="1" noAdjustHandles="1" noChangeArrowheads="1" noChangeShapeType="1" noTextEdit="1"/>
              </p:cNvSpPr>
              <p:nvPr/>
            </p:nvSpPr>
            <p:spPr>
              <a:xfrm>
                <a:off x="0" y="-15240"/>
                <a:ext cx="9144000" cy="111136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AD051C7-F12D-467D-8223-944E4FEDDA1C}"/>
              </a:ext>
            </a:extLst>
          </p:cNvPr>
          <p:cNvSpPr txBox="1"/>
          <p:nvPr/>
        </p:nvSpPr>
        <p:spPr>
          <a:xfrm>
            <a:off x="990600" y="1466671"/>
            <a:ext cx="7086600" cy="1200329"/>
          </a:xfrm>
          <a:prstGeom prst="rect">
            <a:avLst/>
          </a:prstGeom>
          <a:noFill/>
        </p:spPr>
        <p:txBody>
          <a:bodyPr wrap="square" rtlCol="0">
            <a:spAutoFit/>
          </a:bodyPr>
          <a:lstStyle/>
          <a:p>
            <a:r>
              <a:rPr lang="en-US" dirty="0"/>
              <a:t>Data are collected in a face-and-plunge operation done on a lathe.  The dimension being measured is the groove inside diameter (ID), which has a tolerance of 7.125 ± 0.010.  Four parts are measured every hour.  These values have been entered in the table below.</a:t>
            </a:r>
          </a:p>
        </p:txBody>
      </p:sp>
      <p:sp>
        <p:nvSpPr>
          <p:cNvPr id="6" name="Rectangle 5">
            <a:extLst>
              <a:ext uri="{FF2B5EF4-FFF2-40B4-BE49-F238E27FC236}">
                <a16:creationId xmlns:a16="http://schemas.microsoft.com/office/drawing/2014/main" id="{9A5FEE28-B0AB-45D1-9DF5-177072EBF1C8}"/>
              </a:ext>
            </a:extLst>
          </p:cNvPr>
          <p:cNvSpPr/>
          <p:nvPr/>
        </p:nvSpPr>
        <p:spPr>
          <a:xfrm>
            <a:off x="1590674" y="4310166"/>
            <a:ext cx="6289677"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FFAC9-37BE-4638-9C92-C5BFDFF83BCA}"/>
              </a:ext>
            </a:extLst>
          </p:cNvPr>
          <p:cNvSpPr/>
          <p:nvPr/>
        </p:nvSpPr>
        <p:spPr>
          <a:xfrm>
            <a:off x="1590673" y="4513367"/>
            <a:ext cx="6289678" cy="44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6B9ED9-3D06-43A3-B0ED-01D21ADE5386}"/>
              </a:ext>
            </a:extLst>
          </p:cNvPr>
          <p:cNvSpPr/>
          <p:nvPr/>
        </p:nvSpPr>
        <p:spPr>
          <a:xfrm>
            <a:off x="7851775" y="4513471"/>
            <a:ext cx="949325" cy="398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3A92E-93E3-4AF3-A98A-D8D5E7F3F9A8}"/>
              </a:ext>
            </a:extLst>
          </p:cNvPr>
          <p:cNvSpPr/>
          <p:nvPr/>
        </p:nvSpPr>
        <p:spPr>
          <a:xfrm>
            <a:off x="7856534" y="4133057"/>
            <a:ext cx="949325" cy="398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06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0833" name="Title 1"/>
              <p:cNvSpPr>
                <a:spLocks noGrp="1"/>
              </p:cNvSpPr>
              <p:nvPr>
                <p:ph type="title"/>
              </p:nvPr>
            </p:nvSpPr>
            <p:spPr>
              <a:xfrm>
                <a:off x="189689" y="1123838"/>
                <a:ext cx="2210612" cy="1601355"/>
              </a:xfrm>
            </p:spPr>
            <p:txBody>
              <a:bodyPr>
                <a:normAutofit fontScale="90000"/>
              </a:bodyPr>
              <a:lstStyle/>
              <a:p>
                <a14:m>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𝑋</m:t>
                        </m:r>
                        <m:r>
                          <a:rPr lang="en-US" sz="3600" b="0" i="1" smtClean="0">
                            <a:latin typeface="Cambria Math" panose="02040503050406030204" pitchFamily="18" charset="0"/>
                          </a:rPr>
                          <m:t> </m:t>
                        </m:r>
                      </m:e>
                    </m:acc>
                  </m:oMath>
                </a14:m>
                <a:r>
                  <a:rPr lang="en-US" sz="3600" dirty="0"/>
                  <a:t>Chart</a:t>
                </a:r>
                <a:br>
                  <a:rPr lang="en-US" sz="3600" dirty="0"/>
                </a:br>
                <a:r>
                  <a:rPr lang="en-US" sz="3600" dirty="0"/>
                  <a:t>Control Limits</a:t>
                </a:r>
                <a:br>
                  <a:rPr lang="en-US" dirty="0"/>
                </a:br>
                <a:endParaRPr lang="en-US" dirty="0"/>
              </a:p>
            </p:txBody>
          </p:sp>
        </mc:Choice>
        <mc:Fallback xmlns="">
          <p:sp>
            <p:nvSpPr>
              <p:cNvPr id="120833" name="Title 1"/>
              <p:cNvSpPr>
                <a:spLocks noGrp="1" noRot="1" noChangeAspect="1" noMove="1" noResize="1" noEditPoints="1" noAdjustHandles="1" noChangeArrowheads="1" noChangeShapeType="1" noTextEdit="1"/>
              </p:cNvSpPr>
              <p:nvPr>
                <p:ph type="title"/>
              </p:nvPr>
            </p:nvSpPr>
            <p:spPr>
              <a:xfrm>
                <a:off x="189689" y="1123838"/>
                <a:ext cx="2210612" cy="1601355"/>
              </a:xfrm>
              <a:blipFill>
                <a:blip r:embed="rId2"/>
                <a:stretch>
                  <a:fillRect l="-6887" t="-129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BA258F-16E2-4315-BC7A-35A8117BF776}"/>
                  </a:ext>
                </a:extLst>
              </p:cNvPr>
              <p:cNvSpPr txBox="1"/>
              <p:nvPr/>
            </p:nvSpPr>
            <p:spPr>
              <a:xfrm>
                <a:off x="2901951" y="1123838"/>
                <a:ext cx="5308599" cy="2144561"/>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𝑈𝐶𝐿</m:t>
                        </m:r>
                      </m:e>
                      <m:sub>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𝑋</m:t>
                            </m:r>
                          </m:e>
                        </m:acc>
                      </m:sub>
                    </m:sSub>
                  </m:oMath>
                </a14:m>
                <a:r>
                  <a:rPr lang="en-US" sz="3200" dirty="0"/>
                  <a:t> =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𝑋</m:t>
                        </m:r>
                      </m:e>
                    </m:acc>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2</m:t>
                        </m:r>
                      </m:sub>
                    </m:sSub>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b="0" dirty="0"/>
              </a:p>
              <a:p>
                <a:endParaRPr lang="en-US" sz="3200" b="0" dirty="0"/>
              </a:p>
              <a:p>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𝐿</m:t>
                        </m:r>
                        <m:r>
                          <a:rPr lang="en-US" sz="3200" i="1" dirty="0">
                            <a:latin typeface="Cambria Math" panose="02040503050406030204" pitchFamily="18" charset="0"/>
                          </a:rPr>
                          <m:t>𝐶𝐿</m:t>
                        </m:r>
                      </m:e>
                      <m:sub>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𝑋</m:t>
                            </m:r>
                          </m:e>
                        </m:acc>
                      </m:sub>
                    </m:sSub>
                    <m:r>
                      <a:rPr lang="en-US" sz="3200" i="1" dirty="0">
                        <a:latin typeface="Cambria Math" panose="02040503050406030204" pitchFamily="18" charset="0"/>
                      </a:rPr>
                      <m:t> </m:t>
                    </m:r>
                  </m:oMath>
                </a14:m>
                <a:r>
                  <a:rPr lang="en-US" sz="3200" dirty="0"/>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𝑋</m:t>
                        </m:r>
                      </m:e>
                    </m:acc>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𝐴</m:t>
                        </m:r>
                      </m:e>
                      <m:sub>
                        <m:r>
                          <a:rPr lang="en-US" sz="3200" i="1">
                            <a:latin typeface="Cambria Math" panose="02040503050406030204" pitchFamily="18" charset="0"/>
                          </a:rPr>
                          <m:t>2</m:t>
                        </m:r>
                      </m:sub>
                    </m:sSub>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dirty="0"/>
              </a:p>
              <a:p>
                <a:endParaRPr lang="en-US" sz="3200" dirty="0"/>
              </a:p>
            </p:txBody>
          </p:sp>
        </mc:Choice>
        <mc:Fallback xmlns="">
          <p:sp>
            <p:nvSpPr>
              <p:cNvPr id="2" name="TextBox 1">
                <a:extLst>
                  <a:ext uri="{FF2B5EF4-FFF2-40B4-BE49-F238E27FC236}">
                    <a16:creationId xmlns:a16="http://schemas.microsoft.com/office/drawing/2014/main" id="{39BA258F-16E2-4315-BC7A-35A8117BF776}"/>
                  </a:ext>
                </a:extLst>
              </p:cNvPr>
              <p:cNvSpPr txBox="1">
                <a:spLocks noRot="1" noChangeAspect="1" noMove="1" noResize="1" noEditPoints="1" noAdjustHandles="1" noChangeArrowheads="1" noChangeShapeType="1" noTextEdit="1"/>
              </p:cNvSpPr>
              <p:nvPr/>
            </p:nvSpPr>
            <p:spPr>
              <a:xfrm>
                <a:off x="2901951" y="1123838"/>
                <a:ext cx="5308599" cy="2144561"/>
              </a:xfrm>
              <a:prstGeom prst="rect">
                <a:avLst/>
              </a:prstGeom>
              <a:blipFill>
                <a:blip r:embed="rId3"/>
                <a:stretch>
                  <a:fillRect t="-14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94A823-53DC-446E-A569-759465D807FB}"/>
                  </a:ext>
                </a:extLst>
              </p:cNvPr>
              <p:cNvSpPr txBox="1"/>
              <p:nvPr/>
            </p:nvSpPr>
            <p:spPr>
              <a:xfrm>
                <a:off x="2884022" y="3268399"/>
                <a:ext cx="5562600" cy="2339102"/>
              </a:xfrm>
              <a:prstGeom prst="rect">
                <a:avLst/>
              </a:prstGeom>
              <a:noFill/>
            </p:spPr>
            <p:txBody>
              <a:bodyPr wrap="square" rtlCol="0">
                <a:spAutoFit/>
              </a:bodyPr>
              <a:lstStyle/>
              <a:p>
                <a:r>
                  <a:rPr lang="en-US" sz="2400" dirty="0"/>
                  <a:t>Where:</a:t>
                </a:r>
              </a:p>
              <a:p>
                <a:endParaRPr lang="en-US" sz="2400" i="1" dirty="0">
                  <a:latin typeface="Cambria Math" panose="02040503050406030204" pitchFamily="18" charset="0"/>
                </a:endParaRPr>
              </a:p>
              <a:p>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oMath>
                </a14:m>
                <a:r>
                  <a:rPr lang="en-US" sz="2400" dirty="0"/>
                  <a:t>= the central line of the chart</a:t>
                </a:r>
              </a:p>
              <a:p>
                <a:endParaRPr lang="en-US" sz="2400" i="1" dirty="0">
                  <a:latin typeface="Cambria Math" panose="02040503050406030204" pitchFamily="18" charset="0"/>
                </a:endParaRP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2</m:t>
                        </m:r>
                      </m:sub>
                    </m:sSub>
                  </m:oMath>
                </a14:m>
                <a:r>
                  <a:rPr lang="en-US" sz="2400" dirty="0"/>
                  <a:t>= a constant to provide three-sigma limits for the sample mean</a:t>
                </a:r>
              </a:p>
            </p:txBody>
          </p:sp>
        </mc:Choice>
        <mc:Fallback xmlns="">
          <p:sp>
            <p:nvSpPr>
              <p:cNvPr id="6" name="TextBox 5">
                <a:extLst>
                  <a:ext uri="{FF2B5EF4-FFF2-40B4-BE49-F238E27FC236}">
                    <a16:creationId xmlns:a16="http://schemas.microsoft.com/office/drawing/2014/main" id="{D694A823-53DC-446E-A569-759465D807FB}"/>
                  </a:ext>
                </a:extLst>
              </p:cNvPr>
              <p:cNvSpPr txBox="1">
                <a:spLocks noRot="1" noChangeAspect="1" noMove="1" noResize="1" noEditPoints="1" noAdjustHandles="1" noChangeArrowheads="1" noChangeShapeType="1" noTextEdit="1"/>
              </p:cNvSpPr>
              <p:nvPr/>
            </p:nvSpPr>
            <p:spPr>
              <a:xfrm>
                <a:off x="2884022" y="3268399"/>
                <a:ext cx="5562600" cy="2339102"/>
              </a:xfrm>
              <a:prstGeom prst="rect">
                <a:avLst/>
              </a:prstGeom>
              <a:blipFill>
                <a:blip r:embed="rId4"/>
                <a:stretch>
                  <a:fillRect l="-1643" t="-2083" b="-4948"/>
                </a:stretch>
              </a:blipFill>
            </p:spPr>
            <p:txBody>
              <a:bodyPr/>
              <a:lstStyle/>
              <a:p>
                <a:r>
                  <a:rPr lang="en-US">
                    <a:noFill/>
                  </a:rPr>
                  <a:t> </a:t>
                </a:r>
              </a:p>
            </p:txBody>
          </p:sp>
        </mc:Fallback>
      </mc:AlternateContent>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1218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75" name="Rectangle 74">
            <a:extLst>
              <a:ext uri="{FF2B5EF4-FFF2-40B4-BE49-F238E27FC236}">
                <a16:creationId xmlns:a16="http://schemas.microsoft.com/office/drawing/2014/main" id="{17115F77-2FAE-4CA7-9A7F-10D5F2C8F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CD4C046-A04C-46CC-AFA3-6B0621F628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EB8AA617-0537-4ED7-91B6-66511A6475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2E8BF1F-CE61-45C5-92AC-552D23176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857"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4100" spc="-100"/>
              <a:t>Calculating Control Chart Factors</a:t>
            </a:r>
          </a:p>
        </p:txBody>
      </p:sp>
      <p:pic>
        <p:nvPicPr>
          <p:cNvPr id="9" name="Picture 8" descr="A screenshot of a cell phone&#10;&#10;Description generated with high confidence">
            <a:extLst>
              <a:ext uri="{FF2B5EF4-FFF2-40B4-BE49-F238E27FC236}">
                <a16:creationId xmlns:a16="http://schemas.microsoft.com/office/drawing/2014/main" id="{42ECD3BC-AE18-4C90-B720-F9880875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595" y="236787"/>
            <a:ext cx="4732620" cy="3987977"/>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0833" name="Title 1"/>
              <p:cNvSpPr>
                <a:spLocks noGrp="1"/>
              </p:cNvSpPr>
              <p:nvPr>
                <p:ph type="title"/>
              </p:nvPr>
            </p:nvSpPr>
            <p:spPr>
              <a:xfrm>
                <a:off x="189689" y="1123838"/>
                <a:ext cx="2210612" cy="1601355"/>
              </a:xfrm>
            </p:spPr>
            <p:txBody>
              <a:bodyPr>
                <a:normAutofit fontScale="90000"/>
              </a:bodyPr>
              <a:lstStyle/>
              <a:p>
                <a14:m>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𝑋</m:t>
                        </m:r>
                        <m:r>
                          <a:rPr lang="en-US" sz="3600" b="0" i="1" smtClean="0">
                            <a:latin typeface="Cambria Math" panose="02040503050406030204" pitchFamily="18" charset="0"/>
                          </a:rPr>
                          <m:t> </m:t>
                        </m:r>
                      </m:e>
                    </m:acc>
                  </m:oMath>
                </a14:m>
                <a:r>
                  <a:rPr lang="en-US" sz="3600" dirty="0"/>
                  <a:t>Chart</a:t>
                </a:r>
                <a:br>
                  <a:rPr lang="en-US" sz="3600" dirty="0"/>
                </a:br>
                <a:r>
                  <a:rPr lang="en-US" sz="3600" dirty="0"/>
                  <a:t>Control Limits</a:t>
                </a:r>
                <a:br>
                  <a:rPr lang="en-US" dirty="0"/>
                </a:br>
                <a:endParaRPr lang="en-US" dirty="0"/>
              </a:p>
            </p:txBody>
          </p:sp>
        </mc:Choice>
        <mc:Fallback xmlns="">
          <p:sp>
            <p:nvSpPr>
              <p:cNvPr id="120833" name="Title 1"/>
              <p:cNvSpPr>
                <a:spLocks noGrp="1" noRot="1" noChangeAspect="1" noMove="1" noResize="1" noEditPoints="1" noAdjustHandles="1" noChangeArrowheads="1" noChangeShapeType="1" noTextEdit="1"/>
              </p:cNvSpPr>
              <p:nvPr>
                <p:ph type="title"/>
              </p:nvPr>
            </p:nvSpPr>
            <p:spPr>
              <a:xfrm>
                <a:off x="189689" y="1123838"/>
                <a:ext cx="2210612" cy="1601355"/>
              </a:xfrm>
              <a:blipFill>
                <a:blip r:embed="rId2"/>
                <a:stretch>
                  <a:fillRect l="-6887" t="-129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BA258F-16E2-4315-BC7A-35A8117BF776}"/>
                  </a:ext>
                </a:extLst>
              </p:cNvPr>
              <p:cNvSpPr txBox="1"/>
              <p:nvPr/>
            </p:nvSpPr>
            <p:spPr>
              <a:xfrm>
                <a:off x="2667001" y="1123838"/>
                <a:ext cx="6287310" cy="3868110"/>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𝑈𝐶𝐿</m:t>
                        </m:r>
                      </m:e>
                      <m:sub>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𝑋</m:t>
                            </m:r>
                          </m:e>
                        </m:acc>
                      </m:sub>
                    </m:sSub>
                  </m:oMath>
                </a14:m>
                <a:r>
                  <a:rPr lang="en-US" sz="3200" dirty="0"/>
                  <a:t> =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𝑋</m:t>
                        </m:r>
                      </m:e>
                    </m:acc>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2</m:t>
                        </m:r>
                      </m:sub>
                    </m:sSub>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b="0" dirty="0"/>
              </a:p>
              <a:p>
                <a:endParaRPr lang="en-US" sz="3200" i="1" dirty="0">
                  <a:latin typeface="Cambria Math" panose="02040503050406030204" pitchFamily="18" charset="0"/>
                </a:endParaRPr>
              </a:p>
              <a:p>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𝑈𝐶𝐿</m:t>
                        </m:r>
                      </m:e>
                      <m:sub>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𝑋</m:t>
                            </m:r>
                          </m:e>
                        </m:acc>
                      </m:sub>
                    </m:sSub>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0" i="1" smtClean="0">
                        <a:latin typeface="Cambria Math" panose="02040503050406030204" pitchFamily="18" charset="0"/>
                      </a:rPr>
                      <m:t>7.12565</m:t>
                    </m:r>
                    <m:r>
                      <a:rPr lang="en-US" sz="2400" i="1">
                        <a:latin typeface="Cambria Math" panose="02040503050406030204" pitchFamily="18" charset="0"/>
                      </a:rPr>
                      <m:t>+</m:t>
                    </m:r>
                    <m:r>
                      <a:rPr lang="en-US" sz="2400" b="0" i="1" smtClean="0">
                        <a:latin typeface="Cambria Math" panose="02040503050406030204" pitchFamily="18" charset="0"/>
                      </a:rPr>
                      <m:t>0.729</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0.0037</m:t>
                        </m:r>
                      </m:e>
                    </m:d>
                    <m:r>
                      <a:rPr lang="en-US" sz="2400" b="0" i="1" smtClean="0">
                        <a:latin typeface="Cambria Math" panose="02040503050406030204" pitchFamily="18" charset="0"/>
                      </a:rPr>
                      <m:t>=7.128347</m:t>
                    </m:r>
                  </m:oMath>
                </a14:m>
                <a:endParaRPr lang="en-US" sz="2400" dirty="0"/>
              </a:p>
              <a:p>
                <a:endParaRPr lang="en-US" sz="3200" dirty="0"/>
              </a:p>
              <a:p>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𝐿</m:t>
                        </m:r>
                        <m:r>
                          <a:rPr lang="en-US" sz="3200" i="1" dirty="0">
                            <a:latin typeface="Cambria Math" panose="02040503050406030204" pitchFamily="18" charset="0"/>
                          </a:rPr>
                          <m:t>𝐶𝐿</m:t>
                        </m:r>
                      </m:e>
                      <m:sub>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𝑋</m:t>
                            </m:r>
                          </m:e>
                        </m:acc>
                      </m:sub>
                    </m:sSub>
                    <m:r>
                      <a:rPr lang="en-US" sz="3200" i="1" dirty="0">
                        <a:latin typeface="Cambria Math" panose="02040503050406030204" pitchFamily="18" charset="0"/>
                      </a:rPr>
                      <m:t> </m:t>
                    </m:r>
                  </m:oMath>
                </a14:m>
                <a:r>
                  <a:rPr lang="en-US" sz="3200" dirty="0"/>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𝑋</m:t>
                        </m:r>
                      </m:e>
                    </m:acc>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𝐴</m:t>
                        </m:r>
                      </m:e>
                      <m:sub>
                        <m:r>
                          <a:rPr lang="en-US" sz="3200" i="1">
                            <a:latin typeface="Cambria Math" panose="02040503050406030204" pitchFamily="18" charset="0"/>
                          </a:rPr>
                          <m:t>2</m:t>
                        </m:r>
                      </m:sub>
                    </m:sSub>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dirty="0"/>
              </a:p>
              <a:p>
                <a:endParaRPr lang="en-US" sz="3200" i="1" dirty="0">
                  <a:latin typeface="Cambria Math" panose="02040503050406030204" pitchFamily="18" charset="0"/>
                </a:endParaRP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𝐿𝐶𝐿</m:t>
                        </m:r>
                      </m:e>
                      <m:sub>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𝑋</m:t>
                            </m:r>
                          </m:e>
                        </m:acc>
                      </m:sub>
                    </m:sSub>
                    <m:r>
                      <a:rPr lang="en-US" sz="2400" b="0" i="1" dirty="0" smtClean="0">
                        <a:latin typeface="Cambria Math" panose="02040503050406030204" pitchFamily="18" charset="0"/>
                      </a:rPr>
                      <m:t>=7.12565−0.729</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0.0037</m:t>
                        </m:r>
                      </m:e>
                    </m:d>
                    <m:r>
                      <a:rPr lang="en-US" sz="2400" b="0" i="1" dirty="0" smtClean="0">
                        <a:latin typeface="Cambria Math" panose="02040503050406030204" pitchFamily="18" charset="0"/>
                      </a:rPr>
                      <m:t>=7.122953</m:t>
                    </m:r>
                  </m:oMath>
                </a14:m>
                <a:r>
                  <a:rPr lang="en-US" sz="2400" dirty="0"/>
                  <a:t> </a:t>
                </a:r>
              </a:p>
              <a:p>
                <a:endParaRPr lang="en-US" sz="3200" dirty="0"/>
              </a:p>
            </p:txBody>
          </p:sp>
        </mc:Choice>
        <mc:Fallback xmlns="">
          <p:sp>
            <p:nvSpPr>
              <p:cNvPr id="2" name="TextBox 1">
                <a:extLst>
                  <a:ext uri="{FF2B5EF4-FFF2-40B4-BE49-F238E27FC236}">
                    <a16:creationId xmlns:a16="http://schemas.microsoft.com/office/drawing/2014/main" id="{39BA258F-16E2-4315-BC7A-35A8117BF776}"/>
                  </a:ext>
                </a:extLst>
              </p:cNvPr>
              <p:cNvSpPr txBox="1">
                <a:spLocks noRot="1" noChangeAspect="1" noMove="1" noResize="1" noEditPoints="1" noAdjustHandles="1" noChangeArrowheads="1" noChangeShapeType="1" noTextEdit="1"/>
              </p:cNvSpPr>
              <p:nvPr/>
            </p:nvSpPr>
            <p:spPr>
              <a:xfrm>
                <a:off x="2667001" y="1123838"/>
                <a:ext cx="6287310" cy="3868110"/>
              </a:xfrm>
              <a:prstGeom prst="rect">
                <a:avLst/>
              </a:prstGeom>
              <a:blipFill>
                <a:blip r:embed="rId3"/>
                <a:stretch>
                  <a:fillRect l="-291" t="-787"/>
                </a:stretch>
              </a:blipFill>
            </p:spPr>
            <p:txBody>
              <a:bodyPr/>
              <a:lstStyle/>
              <a:p>
                <a:r>
                  <a:rPr lang="en-US">
                    <a:noFill/>
                  </a:rPr>
                  <a:t> </a:t>
                </a:r>
              </a:p>
            </p:txBody>
          </p:sp>
        </mc:Fallback>
      </mc:AlternateContent>
    </p:spTree>
    <p:extLst>
      <p:ext uri="{BB962C8B-B14F-4D97-AF65-F5344CB8AC3E}">
        <p14:creationId xmlns:p14="http://schemas.microsoft.com/office/powerpoint/2010/main" val="3252876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25" name="Rectangle 24">
            <a:extLst>
              <a:ext uri="{FF2B5EF4-FFF2-40B4-BE49-F238E27FC236}">
                <a16:creationId xmlns:a16="http://schemas.microsoft.com/office/drawing/2014/main" id="{DB8424AB-D56B-4256-866A-5B54DE93C2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C999C28-AD33-4EB7-A5F1-C06D10A5FD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9203ABB4-7E2A-4248-9FE7-4A419AFF2F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26970D-C1E5-4FB1-84E8-86CB9CED1C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3FD0DA3-628F-4F65-B997-02C7915EFF54}"/>
                  </a:ext>
                </a:extLst>
              </p:cNvPr>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dirty="0"/>
                  <a:t>Plot </a:t>
                </a:r>
                <a14:m>
                  <m:oMath xmlns:m="http://schemas.openxmlformats.org/officeDocument/2006/math">
                    <m:acc>
                      <m:accPr>
                        <m:chr m:val="̅"/>
                        <m:ctrlPr>
                          <a:rPr lang="en-US" sz="5900" i="1" spc="-100" smtClean="0">
                            <a:latin typeface="Cambria Math" panose="02040503050406030204" pitchFamily="18" charset="0"/>
                          </a:rPr>
                        </m:ctrlPr>
                      </m:accPr>
                      <m:e>
                        <m:r>
                          <a:rPr lang="en-US" sz="5900" b="0" i="1" spc="-100" smtClean="0">
                            <a:latin typeface="Cambria Math" panose="02040503050406030204" pitchFamily="18" charset="0"/>
                          </a:rPr>
                          <m:t>𝑋</m:t>
                        </m:r>
                      </m:e>
                    </m:acc>
                  </m:oMath>
                </a14:m>
                <a:r>
                  <a:rPr lang="en-US" sz="5900" spc="-100" dirty="0"/>
                  <a:t> data over time</a:t>
                </a:r>
              </a:p>
            </p:txBody>
          </p:sp>
        </mc:Choice>
        <mc:Fallback xmlns="">
          <p:sp>
            <p:nvSpPr>
              <p:cNvPr id="2" name="Title 1">
                <a:extLst>
                  <a:ext uri="{FF2B5EF4-FFF2-40B4-BE49-F238E27FC236}">
                    <a16:creationId xmlns:a16="http://schemas.microsoft.com/office/drawing/2014/main" id="{E3FD0DA3-628F-4F65-B997-02C7915EFF54}"/>
                  </a:ext>
                </a:extLst>
              </p:cNvPr>
              <p:cNvSpPr>
                <a:spLocks noGrp="1" noRot="1" noChangeAspect="1" noMove="1" noResize="1" noEditPoints="1" noAdjustHandles="1" noChangeArrowheads="1" noChangeShapeType="1" noTextEdit="1"/>
              </p:cNvSpPr>
              <p:nvPr>
                <p:ph type="title"/>
              </p:nvPr>
            </p:nvSpPr>
            <p:spPr>
              <a:xfrm>
                <a:off x="802386" y="4590661"/>
                <a:ext cx="7658146" cy="1065690"/>
              </a:xfrm>
              <a:blipFill>
                <a:blip r:embed="rId2"/>
                <a:stretch>
                  <a:fillRect l="-4777" t="-9714" b="-38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767498-179A-4277-A6D5-C35A3A382AEE}"/>
                  </a:ext>
                </a:extLst>
              </p:cNvPr>
              <p:cNvSpPr txBox="1"/>
              <p:nvPr/>
            </p:nvSpPr>
            <p:spPr>
              <a:xfrm>
                <a:off x="7391400" y="761999"/>
                <a:ext cx="1600200" cy="392415"/>
              </a:xfrm>
              <a:prstGeom prst="rect">
                <a:avLst/>
              </a:prstGeom>
              <a:noFill/>
              <a:ln>
                <a:solidFill>
                  <a:srgbClr val="FF0000"/>
                </a:solidFill>
              </a:ln>
            </p:spPr>
            <p:txBody>
              <a:bodyPr wrap="square" rtlCol="0">
                <a:spAutoFit/>
              </a:bodyPr>
              <a:lstStyle/>
              <a:p>
                <a:pPr algn="ctr"/>
                <a:r>
                  <a:rPr lang="en-US" dirty="0"/>
                  <a:t>Centerline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endParaRPr lang="en-US" dirty="0"/>
              </a:p>
            </p:txBody>
          </p:sp>
        </mc:Choice>
        <mc:Fallback xmlns="">
          <p:sp>
            <p:nvSpPr>
              <p:cNvPr id="12" name="TextBox 11">
                <a:extLst>
                  <a:ext uri="{FF2B5EF4-FFF2-40B4-BE49-F238E27FC236}">
                    <a16:creationId xmlns:a16="http://schemas.microsoft.com/office/drawing/2014/main" id="{E9767498-179A-4277-A6D5-C35A3A382AEE}"/>
                  </a:ext>
                </a:extLst>
              </p:cNvPr>
              <p:cNvSpPr txBox="1">
                <a:spLocks noRot="1" noChangeAspect="1" noMove="1" noResize="1" noEditPoints="1" noAdjustHandles="1" noChangeArrowheads="1" noChangeShapeType="1" noTextEdit="1"/>
              </p:cNvSpPr>
              <p:nvPr/>
            </p:nvSpPr>
            <p:spPr>
              <a:xfrm>
                <a:off x="7391400" y="761999"/>
                <a:ext cx="1600200" cy="392415"/>
              </a:xfrm>
              <a:prstGeom prst="rect">
                <a:avLst/>
              </a:prstGeom>
              <a:blipFill>
                <a:blip r:embed="rId4"/>
                <a:stretch>
                  <a:fillRect l="-758" t="-10606" r="-16288" b="-22727"/>
                </a:stretch>
              </a:blipFill>
              <a:ln>
                <a:solidFill>
                  <a:srgbClr val="FF000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A5B614BA-BE7D-4008-A937-5F525E90B0A4}"/>
              </a:ext>
            </a:extLst>
          </p:cNvPr>
          <p:cNvPicPr>
            <a:picLocks noChangeAspect="1"/>
          </p:cNvPicPr>
          <p:nvPr/>
        </p:nvPicPr>
        <p:blipFill>
          <a:blip r:embed="rId5"/>
          <a:stretch>
            <a:fillRect/>
          </a:stretch>
        </p:blipFill>
        <p:spPr>
          <a:xfrm>
            <a:off x="1721643" y="572907"/>
            <a:ext cx="4938713" cy="3610762"/>
          </a:xfrm>
          <a:prstGeom prst="rect">
            <a:avLst/>
          </a:prstGeom>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id="{8BBC8704-E95C-4EA9-97AE-06C9F69BFB07}"/>
              </a:ext>
            </a:extLst>
          </p:cNvPr>
          <p:cNvCxnSpPr>
            <a:cxnSpLocks/>
            <a:stCxn id="12" idx="2"/>
          </p:cNvCxnSpPr>
          <p:nvPr/>
        </p:nvCxnSpPr>
        <p:spPr>
          <a:xfrm flipH="1">
            <a:off x="6552648" y="1154414"/>
            <a:ext cx="1638852" cy="761999"/>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067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25" name="Rectangle 24">
            <a:extLst>
              <a:ext uri="{FF2B5EF4-FFF2-40B4-BE49-F238E27FC236}">
                <a16:creationId xmlns:a16="http://schemas.microsoft.com/office/drawing/2014/main" id="{DB8424AB-D56B-4256-866A-5B54DE93C2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C999C28-AD33-4EB7-A5F1-C06D10A5FD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9203ABB4-7E2A-4248-9FE7-4A419AFF2F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26970D-C1E5-4FB1-84E8-86CB9CED1C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FD0DA3-628F-4F65-B997-02C7915EFF54}"/>
              </a:ext>
            </a:extLst>
          </p:cNvPr>
          <p:cNvSpPr>
            <a:spLocks noGrp="1"/>
          </p:cNvSpPr>
          <p:nvPr>
            <p:ph type="title"/>
          </p:nvPr>
        </p:nvSpPr>
        <p:spPr>
          <a:xfrm>
            <a:off x="363475" y="4590661"/>
            <a:ext cx="8417050" cy="1065690"/>
          </a:xfrm>
        </p:spPr>
        <p:txBody>
          <a:bodyPr vert="horz" lIns="91440" tIns="45720" rIns="91440" bIns="45720" rtlCol="0" anchor="b">
            <a:normAutofit/>
          </a:bodyPr>
          <a:lstStyle/>
          <a:p>
            <a:r>
              <a:rPr lang="en-US" sz="4800" spc="-100" dirty="0"/>
              <a:t>Upper and Lower Control Limits </a:t>
            </a:r>
          </a:p>
        </p:txBody>
      </p:sp>
      <p:pic>
        <p:nvPicPr>
          <p:cNvPr id="4" name="Picture 3">
            <a:extLst>
              <a:ext uri="{FF2B5EF4-FFF2-40B4-BE49-F238E27FC236}">
                <a16:creationId xmlns:a16="http://schemas.microsoft.com/office/drawing/2014/main" id="{A5B614BA-BE7D-4008-A937-5F525E90B0A4}"/>
              </a:ext>
            </a:extLst>
          </p:cNvPr>
          <p:cNvPicPr>
            <a:picLocks noChangeAspect="1"/>
          </p:cNvPicPr>
          <p:nvPr/>
        </p:nvPicPr>
        <p:blipFill>
          <a:blip r:embed="rId2"/>
          <a:stretch>
            <a:fillRect/>
          </a:stretch>
        </p:blipFill>
        <p:spPr>
          <a:xfrm>
            <a:off x="1721643" y="572907"/>
            <a:ext cx="4938713" cy="3610762"/>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07AE656-D6DE-453D-A7F1-B28E407B585E}"/>
              </a:ext>
            </a:extLst>
          </p:cNvPr>
          <p:cNvSpPr txBox="1"/>
          <p:nvPr/>
        </p:nvSpPr>
        <p:spPr>
          <a:xfrm>
            <a:off x="7850932" y="761999"/>
            <a:ext cx="609600" cy="369332"/>
          </a:xfrm>
          <a:prstGeom prst="rect">
            <a:avLst/>
          </a:prstGeom>
          <a:noFill/>
          <a:ln>
            <a:solidFill>
              <a:srgbClr val="FF0000"/>
            </a:solidFill>
          </a:ln>
        </p:spPr>
        <p:txBody>
          <a:bodyPr wrap="square" rtlCol="0">
            <a:spAutoFit/>
          </a:bodyPr>
          <a:lstStyle/>
          <a:p>
            <a:pPr algn="ctr"/>
            <a:r>
              <a:rPr lang="en-US" dirty="0"/>
              <a:t>LCL</a:t>
            </a:r>
          </a:p>
        </p:txBody>
      </p:sp>
      <p:sp>
        <p:nvSpPr>
          <p:cNvPr id="14" name="TextBox 13">
            <a:extLst>
              <a:ext uri="{FF2B5EF4-FFF2-40B4-BE49-F238E27FC236}">
                <a16:creationId xmlns:a16="http://schemas.microsoft.com/office/drawing/2014/main" id="{3CB39CF6-F125-41F9-ADC9-B4A7EF6F10F4}"/>
              </a:ext>
            </a:extLst>
          </p:cNvPr>
          <p:cNvSpPr txBox="1"/>
          <p:nvPr/>
        </p:nvSpPr>
        <p:spPr>
          <a:xfrm>
            <a:off x="567242" y="2297198"/>
            <a:ext cx="609600" cy="369332"/>
          </a:xfrm>
          <a:prstGeom prst="rect">
            <a:avLst/>
          </a:prstGeom>
          <a:noFill/>
          <a:ln>
            <a:solidFill>
              <a:srgbClr val="FF0000"/>
            </a:solidFill>
          </a:ln>
        </p:spPr>
        <p:txBody>
          <a:bodyPr wrap="square" rtlCol="0">
            <a:spAutoFit/>
          </a:bodyPr>
          <a:lstStyle/>
          <a:p>
            <a:pPr algn="ctr"/>
            <a:r>
              <a:rPr lang="en-US" dirty="0"/>
              <a:t>UCL</a:t>
            </a:r>
          </a:p>
        </p:txBody>
      </p:sp>
      <p:cxnSp>
        <p:nvCxnSpPr>
          <p:cNvPr id="15" name="Straight Arrow Connector 14">
            <a:extLst>
              <a:ext uri="{FF2B5EF4-FFF2-40B4-BE49-F238E27FC236}">
                <a16:creationId xmlns:a16="http://schemas.microsoft.com/office/drawing/2014/main" id="{0DB63721-3B85-42FD-9BAE-F8222E873C39}"/>
              </a:ext>
            </a:extLst>
          </p:cNvPr>
          <p:cNvCxnSpPr>
            <a:cxnSpLocks/>
            <a:stCxn id="14" idx="0"/>
          </p:cNvCxnSpPr>
          <p:nvPr/>
        </p:nvCxnSpPr>
        <p:spPr>
          <a:xfrm flipV="1">
            <a:off x="872042" y="1131331"/>
            <a:ext cx="1185358" cy="1165867"/>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9DF41A2-1224-4E25-BA6E-BC575579B415}"/>
              </a:ext>
            </a:extLst>
          </p:cNvPr>
          <p:cNvCxnSpPr>
            <a:cxnSpLocks/>
            <a:stCxn id="11" idx="2"/>
          </p:cNvCxnSpPr>
          <p:nvPr/>
        </p:nvCxnSpPr>
        <p:spPr>
          <a:xfrm flipH="1">
            <a:off x="6660356" y="1131331"/>
            <a:ext cx="1495376" cy="1688069"/>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73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E4BD6F-9AE8-46E2-9F5D-6A764C21AE4C}"/>
                  </a:ext>
                </a:extLst>
              </p:cNvPr>
              <p:cNvSpPr txBox="1"/>
              <p:nvPr/>
            </p:nvSpPr>
            <p:spPr>
              <a:xfrm>
                <a:off x="2901951" y="1123838"/>
                <a:ext cx="5308599" cy="2105705"/>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𝑈𝐶𝐿</m:t>
                        </m:r>
                      </m:e>
                      <m:sub>
                        <m:r>
                          <a:rPr lang="en-US" sz="3200" b="0" i="1" dirty="0" smtClean="0">
                            <a:latin typeface="Cambria Math" panose="02040503050406030204" pitchFamily="18" charset="0"/>
                          </a:rPr>
                          <m:t>𝑅</m:t>
                        </m:r>
                      </m:sub>
                    </m:sSub>
                  </m:oMath>
                </a14:m>
                <a:r>
                  <a:rPr lang="en-US" sz="3200" dirty="0"/>
                  <a:t> =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4</m:t>
                        </m:r>
                      </m:sub>
                    </m:sSub>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b="0" dirty="0"/>
              </a:p>
              <a:p>
                <a:endParaRPr lang="en-US" sz="3200" b="0" dirty="0"/>
              </a:p>
              <a:p>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𝑈</m:t>
                        </m:r>
                        <m:r>
                          <a:rPr lang="en-US" sz="3200" i="1" dirty="0">
                            <a:latin typeface="Cambria Math" panose="02040503050406030204" pitchFamily="18" charset="0"/>
                          </a:rPr>
                          <m:t>𝐶𝐿</m:t>
                        </m:r>
                      </m:e>
                      <m:sub>
                        <m:r>
                          <a:rPr lang="en-US" sz="3200" b="0" i="1" dirty="0" smtClean="0">
                            <a:latin typeface="Cambria Math" panose="02040503050406030204" pitchFamily="18" charset="0"/>
                          </a:rPr>
                          <m:t>𝑅</m:t>
                        </m:r>
                      </m:sub>
                    </m:sSub>
                    <m:r>
                      <a:rPr lang="en-US" sz="3200" i="1" dirty="0">
                        <a:latin typeface="Cambria Math" panose="02040503050406030204" pitchFamily="18" charset="0"/>
                      </a:rPr>
                      <m:t> </m:t>
                    </m:r>
                  </m:oMath>
                </a14:m>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3</m:t>
                        </m:r>
                      </m:sub>
                    </m:sSub>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dirty="0"/>
              </a:p>
              <a:p>
                <a:endParaRPr lang="en-US" sz="3200" dirty="0"/>
              </a:p>
            </p:txBody>
          </p:sp>
        </mc:Choice>
        <mc:Fallback xmlns="">
          <p:sp>
            <p:nvSpPr>
              <p:cNvPr id="12" name="TextBox 11">
                <a:extLst>
                  <a:ext uri="{FF2B5EF4-FFF2-40B4-BE49-F238E27FC236}">
                    <a16:creationId xmlns:a16="http://schemas.microsoft.com/office/drawing/2014/main" id="{58E4BD6F-9AE8-46E2-9F5D-6A764C21AE4C}"/>
                  </a:ext>
                </a:extLst>
              </p:cNvPr>
              <p:cNvSpPr txBox="1">
                <a:spLocks noRot="1" noChangeAspect="1" noMove="1" noResize="1" noEditPoints="1" noAdjustHandles="1" noChangeArrowheads="1" noChangeShapeType="1" noTextEdit="1"/>
              </p:cNvSpPr>
              <p:nvPr/>
            </p:nvSpPr>
            <p:spPr>
              <a:xfrm>
                <a:off x="2901951" y="1123838"/>
                <a:ext cx="5308599" cy="2105705"/>
              </a:xfrm>
              <a:prstGeom prst="rect">
                <a:avLst/>
              </a:prstGeom>
              <a:blipFill>
                <a:blip r:embed="rId2"/>
                <a:stretch>
                  <a:fillRect t="-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18BAE4-858D-4BBB-9423-E3F74BDBAA11}"/>
                  </a:ext>
                </a:extLst>
              </p:cNvPr>
              <p:cNvSpPr txBox="1"/>
              <p:nvPr/>
            </p:nvSpPr>
            <p:spPr>
              <a:xfrm>
                <a:off x="3124200" y="3048793"/>
                <a:ext cx="5181600" cy="3046988"/>
              </a:xfrm>
              <a:prstGeom prst="rect">
                <a:avLst/>
              </a:prstGeom>
              <a:noFill/>
            </p:spPr>
            <p:txBody>
              <a:bodyPr wrap="square" rtlCol="0">
                <a:spAutoFit/>
              </a:bodyPr>
              <a:lstStyle/>
              <a:p>
                <a:r>
                  <a:rPr lang="en-US" sz="2400" dirty="0"/>
                  <a:t>Where:</a:t>
                </a:r>
              </a:p>
              <a:p>
                <a:endParaRPr lang="en-US" sz="2400" dirty="0"/>
              </a:p>
              <a:p>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𝑅</m:t>
                        </m:r>
                      </m:e>
                    </m:acc>
                  </m:oMath>
                </a14:m>
                <a:r>
                  <a:rPr lang="en-US" sz="2400" dirty="0"/>
                  <a:t>= average of several R values and the central line of the R control chart</a:t>
                </a:r>
              </a:p>
              <a:p>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4</m:t>
                        </m:r>
                      </m:sub>
                    </m:sSub>
                  </m:oMath>
                </a14:m>
                <a:r>
                  <a:rPr lang="en-US" sz="2400" dirty="0"/>
                  <a:t>= constants that provide three standard deviation limits for the given sample size</a:t>
                </a:r>
              </a:p>
            </p:txBody>
          </p:sp>
        </mc:Choice>
        <mc:Fallback xmlns="">
          <p:sp>
            <p:nvSpPr>
              <p:cNvPr id="3" name="TextBox 2">
                <a:extLst>
                  <a:ext uri="{FF2B5EF4-FFF2-40B4-BE49-F238E27FC236}">
                    <a16:creationId xmlns:a16="http://schemas.microsoft.com/office/drawing/2014/main" id="{1618BAE4-858D-4BBB-9423-E3F74BDBAA11}"/>
                  </a:ext>
                </a:extLst>
              </p:cNvPr>
              <p:cNvSpPr txBox="1">
                <a:spLocks noRot="1" noChangeAspect="1" noMove="1" noResize="1" noEditPoints="1" noAdjustHandles="1" noChangeArrowheads="1" noChangeShapeType="1" noTextEdit="1"/>
              </p:cNvSpPr>
              <p:nvPr/>
            </p:nvSpPr>
            <p:spPr>
              <a:xfrm>
                <a:off x="3124200" y="3048793"/>
                <a:ext cx="5181600" cy="3046988"/>
              </a:xfrm>
              <a:prstGeom prst="rect">
                <a:avLst/>
              </a:prstGeom>
              <a:blipFill>
                <a:blip r:embed="rId3"/>
                <a:stretch>
                  <a:fillRect l="-1882" t="-1600" b="-3600"/>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421FA336-00F6-4FF7-BE4A-F3307540CD38}"/>
              </a:ext>
            </a:extLst>
          </p:cNvPr>
          <p:cNvSpPr txBox="1">
            <a:spLocks/>
          </p:cNvSpPr>
          <p:nvPr/>
        </p:nvSpPr>
        <p:spPr>
          <a:xfrm>
            <a:off x="304800" y="1219200"/>
            <a:ext cx="1750300" cy="251460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Arial" charset="0"/>
              <a:buNone/>
            </a:pPr>
            <a:r>
              <a:rPr lang="en-US" sz="3200" i="1">
                <a:solidFill>
                  <a:schemeClr val="bg1"/>
                </a:solidFill>
              </a:rPr>
              <a:t>R</a:t>
            </a:r>
            <a:r>
              <a:rPr lang="en-US" sz="3200">
                <a:solidFill>
                  <a:schemeClr val="bg1"/>
                </a:solidFill>
              </a:rPr>
              <a:t>-Chart </a:t>
            </a:r>
          </a:p>
          <a:p>
            <a:pPr marL="0" indent="0">
              <a:buFont typeface="Arial" charset="0"/>
              <a:buNone/>
            </a:pPr>
            <a:r>
              <a:rPr lang="en-US" sz="3200">
                <a:solidFill>
                  <a:schemeClr val="bg1"/>
                </a:solidFill>
              </a:rPr>
              <a:t>Control Limits</a:t>
            </a:r>
          </a:p>
          <a:p>
            <a:pPr marL="0" indent="0">
              <a:buFont typeface="Arial" charset="0"/>
              <a:buNone/>
            </a:pP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1218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75" name="Rectangle 74">
            <a:extLst>
              <a:ext uri="{FF2B5EF4-FFF2-40B4-BE49-F238E27FC236}">
                <a16:creationId xmlns:a16="http://schemas.microsoft.com/office/drawing/2014/main" id="{17115F77-2FAE-4CA7-9A7F-10D5F2C8F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CD4C046-A04C-46CC-AFA3-6B0621F628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EB8AA617-0537-4ED7-91B6-66511A6475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C2E8BF1F-CE61-45C5-92AC-552D23176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857"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4100" spc="-100"/>
              <a:t>Calculating Control Chart Factors</a:t>
            </a:r>
          </a:p>
        </p:txBody>
      </p:sp>
      <p:pic>
        <p:nvPicPr>
          <p:cNvPr id="9" name="Picture 8" descr="A screenshot of a cell phone&#10;&#10;Description generated with high confidence">
            <a:extLst>
              <a:ext uri="{FF2B5EF4-FFF2-40B4-BE49-F238E27FC236}">
                <a16:creationId xmlns:a16="http://schemas.microsoft.com/office/drawing/2014/main" id="{42ECD3BC-AE18-4C90-B720-F9880875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595" y="236787"/>
            <a:ext cx="4732620" cy="3987977"/>
          </a:xfrm>
          <a:prstGeom prst="rect">
            <a:avLst/>
          </a:prstGeom>
        </p:spPr>
      </p:pic>
    </p:spTree>
    <p:extLst>
      <p:ext uri="{BB962C8B-B14F-4D97-AF65-F5344CB8AC3E}">
        <p14:creationId xmlns:p14="http://schemas.microsoft.com/office/powerpoint/2010/main" val="468769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ChangeArrowheads="1"/>
          </p:cNvSpPr>
          <p:nvPr/>
        </p:nvSpPr>
        <p:spPr bwMode="auto">
          <a:xfrm>
            <a:off x="22123" y="990600"/>
            <a:ext cx="2590800" cy="4031873"/>
          </a:xfrm>
          <a:prstGeom prst="rect">
            <a:avLst/>
          </a:prstGeom>
          <a:noFill/>
          <a:ln w="9525">
            <a:noFill/>
            <a:miter lim="800000"/>
            <a:headEnd/>
            <a:tailEnd/>
          </a:ln>
        </p:spPr>
        <p:txBody>
          <a:bodyPr wrap="square">
            <a:spAutoFit/>
          </a:bodyPr>
          <a:lstStyle/>
          <a:p>
            <a:r>
              <a:rPr lang="en-US" sz="3200" dirty="0">
                <a:solidFill>
                  <a:schemeClr val="bg1"/>
                </a:solidFill>
                <a:latin typeface="Calibri" pitchFamily="34" charset="0"/>
              </a:rPr>
              <a:t>Quality</a:t>
            </a:r>
          </a:p>
          <a:p>
            <a:endParaRPr lang="en-US" sz="2800" dirty="0">
              <a:solidFill>
                <a:schemeClr val="bg1"/>
              </a:solidFill>
              <a:latin typeface="Calibri" pitchFamily="34" charset="0"/>
            </a:endParaRPr>
          </a:p>
          <a:p>
            <a:r>
              <a:rPr lang="en-US" sz="2800" dirty="0">
                <a:solidFill>
                  <a:schemeClr val="bg1"/>
                </a:solidFill>
                <a:latin typeface="Calibri" pitchFamily="34" charset="0"/>
              </a:rPr>
              <a:t>A term used by customers to describe their general satisfaction with a service or product.</a:t>
            </a:r>
          </a:p>
        </p:txBody>
      </p:sp>
      <p:pic>
        <p:nvPicPr>
          <p:cNvPr id="183304" name="Picture 8" descr="Image result for quality">
            <a:extLst>
              <a:ext uri="{FF2B5EF4-FFF2-40B4-BE49-F238E27FC236}">
                <a16:creationId xmlns:a16="http://schemas.microsoft.com/office/drawing/2014/main" id="{290AB6D5-2FA6-49DA-B119-E739E67A35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7561" y="1447800"/>
            <a:ext cx="5672138" cy="378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304800" y="1219200"/>
            <a:ext cx="1750300" cy="2514600"/>
          </a:xfrm>
        </p:spPr>
        <p:txBody>
          <a:bodyPr>
            <a:normAutofit/>
          </a:bodyPr>
          <a:lstStyle/>
          <a:p>
            <a:pPr marL="0" indent="0">
              <a:buFont typeface="Arial" charset="0"/>
              <a:buNone/>
            </a:pPr>
            <a:r>
              <a:rPr lang="en-US" sz="3200" i="1" dirty="0">
                <a:solidFill>
                  <a:schemeClr val="bg1"/>
                </a:solidFill>
              </a:rPr>
              <a:t>R</a:t>
            </a:r>
            <a:r>
              <a:rPr lang="en-US" sz="3200" dirty="0">
                <a:solidFill>
                  <a:schemeClr val="bg1"/>
                </a:solidFill>
              </a:rPr>
              <a:t>-Chart </a:t>
            </a:r>
          </a:p>
          <a:p>
            <a:pPr marL="0" indent="0">
              <a:buFont typeface="Arial" charset="0"/>
              <a:buNone/>
            </a:pPr>
            <a:r>
              <a:rPr lang="en-US" sz="3200" dirty="0">
                <a:solidFill>
                  <a:schemeClr val="bg1"/>
                </a:solidFill>
              </a:rPr>
              <a:t>Control Limits</a:t>
            </a:r>
          </a:p>
          <a:p>
            <a:pPr marL="0" indent="0">
              <a:buFont typeface="Arial" charset="0"/>
              <a:buNone/>
            </a:pP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E4BD6F-9AE8-46E2-9F5D-6A764C21AE4C}"/>
                  </a:ext>
                </a:extLst>
              </p:cNvPr>
              <p:cNvSpPr txBox="1"/>
              <p:nvPr/>
            </p:nvSpPr>
            <p:spPr>
              <a:xfrm>
                <a:off x="2901951" y="1123838"/>
                <a:ext cx="5861049" cy="4278094"/>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𝑈𝐶𝐿</m:t>
                        </m:r>
                      </m:e>
                      <m:sub>
                        <m:r>
                          <a:rPr lang="en-US" sz="3200" b="0" i="1" dirty="0" smtClean="0">
                            <a:latin typeface="Cambria Math" panose="02040503050406030204" pitchFamily="18" charset="0"/>
                          </a:rPr>
                          <m:t>𝑅</m:t>
                        </m:r>
                      </m:sub>
                    </m:sSub>
                  </m:oMath>
                </a14:m>
                <a:r>
                  <a:rPr lang="en-US" sz="3200" dirty="0"/>
                  <a:t> =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4</m:t>
                        </m:r>
                      </m:sub>
                    </m:sSub>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b="0" dirty="0"/>
              </a:p>
              <a:p>
                <a:endParaRPr lang="en-US" sz="3200" b="0" dirty="0"/>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𝑈𝐶𝐿</m:t>
                        </m:r>
                      </m:e>
                      <m:sub>
                        <m:r>
                          <a:rPr lang="en-US" sz="2400" i="1" dirty="0">
                            <a:latin typeface="Cambria Math" panose="02040503050406030204" pitchFamily="18" charset="0"/>
                          </a:rPr>
                          <m:t>𝑅</m:t>
                        </m:r>
                      </m:sub>
                    </m:sSub>
                  </m:oMath>
                </a14:m>
                <a:r>
                  <a:rPr lang="en-US" sz="2400" dirty="0"/>
                  <a:t> = </a:t>
                </a:r>
                <a:r>
                  <a:rPr lang="en-US" sz="2400" b="0" dirty="0"/>
                  <a:t>2.282(0.0037) = 0.008443</a:t>
                </a:r>
              </a:p>
              <a:p>
                <a:endParaRPr lang="en-US" sz="3200" i="1" dirty="0">
                  <a:latin typeface="Cambria Math" panose="02040503050406030204" pitchFamily="18" charset="0"/>
                </a:endParaRPr>
              </a:p>
              <a:p>
                <a:endParaRPr lang="en-US" sz="3200" i="1" dirty="0">
                  <a:latin typeface="Cambria Math" panose="02040503050406030204" pitchFamily="18" charset="0"/>
                </a:endParaRPr>
              </a:p>
              <a:p>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𝑈</m:t>
                        </m:r>
                        <m:r>
                          <a:rPr lang="en-US" sz="3200" i="1" dirty="0">
                            <a:latin typeface="Cambria Math" panose="02040503050406030204" pitchFamily="18" charset="0"/>
                          </a:rPr>
                          <m:t>𝐶𝐿</m:t>
                        </m:r>
                      </m:e>
                      <m:sub>
                        <m:r>
                          <a:rPr lang="en-US" sz="3200" b="0" i="1" dirty="0" smtClean="0">
                            <a:latin typeface="Cambria Math" panose="02040503050406030204" pitchFamily="18" charset="0"/>
                          </a:rPr>
                          <m:t>𝑅</m:t>
                        </m:r>
                      </m:sub>
                    </m:sSub>
                    <m:r>
                      <a:rPr lang="en-US" sz="3200" i="1" dirty="0">
                        <a:latin typeface="Cambria Math" panose="02040503050406030204" pitchFamily="18" charset="0"/>
                      </a:rPr>
                      <m:t> </m:t>
                    </m:r>
                  </m:oMath>
                </a14:m>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3</m:t>
                        </m:r>
                      </m:sub>
                    </m:sSub>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dirty="0"/>
              </a:p>
              <a:p>
                <a:endParaRPr lang="en-US" sz="3200" dirty="0"/>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𝑈𝐶𝐿</m:t>
                        </m:r>
                      </m:e>
                      <m:sub>
                        <m:r>
                          <a:rPr lang="en-US" sz="2400" i="1" dirty="0">
                            <a:latin typeface="Cambria Math" panose="02040503050406030204" pitchFamily="18" charset="0"/>
                          </a:rPr>
                          <m:t>𝑅</m:t>
                        </m:r>
                      </m:sub>
                    </m:sSub>
                    <m:r>
                      <a:rPr lang="en-US" sz="2400" i="1" dirty="0">
                        <a:latin typeface="Cambria Math" panose="02040503050406030204" pitchFamily="18" charset="0"/>
                      </a:rPr>
                      <m:t> </m:t>
                    </m:r>
                  </m:oMath>
                </a14:m>
                <a:r>
                  <a:rPr lang="en-US" sz="2400" dirty="0"/>
                  <a:t>= 0(0.0037) = 0</a:t>
                </a:r>
              </a:p>
              <a:p>
                <a:endParaRPr lang="en-US" sz="3200" dirty="0"/>
              </a:p>
            </p:txBody>
          </p:sp>
        </mc:Choice>
        <mc:Fallback xmlns="">
          <p:sp>
            <p:nvSpPr>
              <p:cNvPr id="12" name="TextBox 11">
                <a:extLst>
                  <a:ext uri="{FF2B5EF4-FFF2-40B4-BE49-F238E27FC236}">
                    <a16:creationId xmlns:a16="http://schemas.microsoft.com/office/drawing/2014/main" id="{58E4BD6F-9AE8-46E2-9F5D-6A764C21AE4C}"/>
                  </a:ext>
                </a:extLst>
              </p:cNvPr>
              <p:cNvSpPr txBox="1">
                <a:spLocks noRot="1" noChangeAspect="1" noMove="1" noResize="1" noEditPoints="1" noAdjustHandles="1" noChangeArrowheads="1" noChangeShapeType="1" noTextEdit="1"/>
              </p:cNvSpPr>
              <p:nvPr/>
            </p:nvSpPr>
            <p:spPr>
              <a:xfrm>
                <a:off x="2901951" y="1123838"/>
                <a:ext cx="5861049" cy="4278094"/>
              </a:xfrm>
              <a:prstGeom prst="rect">
                <a:avLst/>
              </a:prstGeom>
              <a:blipFill>
                <a:blip r:embed="rId2"/>
                <a:stretch>
                  <a:fillRect l="-208" t="-1709"/>
                </a:stretch>
              </a:blipFill>
            </p:spPr>
            <p:txBody>
              <a:bodyPr/>
              <a:lstStyle/>
              <a:p>
                <a:r>
                  <a:rPr lang="en-US">
                    <a:noFill/>
                  </a:rPr>
                  <a:t> </a:t>
                </a:r>
              </a:p>
            </p:txBody>
          </p:sp>
        </mc:Fallback>
      </mc:AlternateContent>
    </p:spTree>
    <p:extLst>
      <p:ext uri="{BB962C8B-B14F-4D97-AF65-F5344CB8AC3E}">
        <p14:creationId xmlns:p14="http://schemas.microsoft.com/office/powerpoint/2010/main" val="191393274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400C2E3-C898-4D04-B52A-BDAE36050C83}"/>
                  </a:ext>
                </a:extLst>
              </p:cNvPr>
              <p:cNvSpPr txBox="1"/>
              <p:nvPr/>
            </p:nvSpPr>
            <p:spPr>
              <a:xfrm>
                <a:off x="2819400" y="5562600"/>
                <a:ext cx="5181600" cy="646331"/>
              </a:xfrm>
              <a:prstGeom prst="rect">
                <a:avLst/>
              </a:prstGeom>
              <a:noFill/>
            </p:spPr>
            <p:txBody>
              <a:bodyPr wrap="square" rtlCol="0">
                <a:spAutoFit/>
              </a:bodyPr>
              <a:lstStyle/>
              <a:p>
                <a:r>
                  <a:rPr lang="en-US" dirty="0"/>
                  <a:t>Plot the Range of each subgroup overtime, the calculated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oMath>
                </a14:m>
                <a:r>
                  <a:rPr lang="en-US" dirty="0"/>
                  <a:t> value is the centerline.</a:t>
                </a:r>
              </a:p>
            </p:txBody>
          </p:sp>
        </mc:Choice>
        <mc:Fallback xmlns="">
          <p:sp>
            <p:nvSpPr>
              <p:cNvPr id="3" name="TextBox 2">
                <a:extLst>
                  <a:ext uri="{FF2B5EF4-FFF2-40B4-BE49-F238E27FC236}">
                    <a16:creationId xmlns:a16="http://schemas.microsoft.com/office/drawing/2014/main" id="{0400C2E3-C898-4D04-B52A-BDAE36050C83}"/>
                  </a:ext>
                </a:extLst>
              </p:cNvPr>
              <p:cNvSpPr txBox="1">
                <a:spLocks noRot="1" noChangeAspect="1" noMove="1" noResize="1" noEditPoints="1" noAdjustHandles="1" noChangeArrowheads="1" noChangeShapeType="1" noTextEdit="1"/>
              </p:cNvSpPr>
              <p:nvPr/>
            </p:nvSpPr>
            <p:spPr>
              <a:xfrm>
                <a:off x="2819400" y="5562600"/>
                <a:ext cx="5181600" cy="646331"/>
              </a:xfrm>
              <a:prstGeom prst="rect">
                <a:avLst/>
              </a:prstGeom>
              <a:blipFill>
                <a:blip r:embed="rId2"/>
                <a:stretch>
                  <a:fillRect l="-1059" t="-5660" b="-1320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06C11B5-832D-4A5F-9E02-9DA6BC7CEB3E}"/>
              </a:ext>
            </a:extLst>
          </p:cNvPr>
          <p:cNvPicPr>
            <a:picLocks noChangeAspect="1"/>
          </p:cNvPicPr>
          <p:nvPr/>
        </p:nvPicPr>
        <p:blipFill>
          <a:blip r:embed="rId3"/>
          <a:stretch>
            <a:fillRect/>
          </a:stretch>
        </p:blipFill>
        <p:spPr>
          <a:xfrm>
            <a:off x="3048000" y="1219200"/>
            <a:ext cx="5095266" cy="3709961"/>
          </a:xfrm>
          <a:prstGeom prst="rect">
            <a:avLst/>
          </a:prstGeom>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DB2A28E2-0D2E-4A3E-B6A1-07DB5BA49000}"/>
              </a:ext>
            </a:extLst>
          </p:cNvPr>
          <p:cNvSpPr>
            <a:spLocks noGrp="1"/>
          </p:cNvSpPr>
          <p:nvPr>
            <p:ph idx="1"/>
          </p:nvPr>
        </p:nvSpPr>
        <p:spPr>
          <a:xfrm>
            <a:off x="304800" y="1219200"/>
            <a:ext cx="1750300" cy="2514600"/>
          </a:xfrm>
        </p:spPr>
        <p:txBody>
          <a:bodyPr>
            <a:normAutofit/>
          </a:bodyPr>
          <a:lstStyle/>
          <a:p>
            <a:pPr marL="0" indent="0">
              <a:buFont typeface="Arial" charset="0"/>
              <a:buNone/>
            </a:pPr>
            <a:r>
              <a:rPr lang="en-US" sz="3200" i="1" dirty="0">
                <a:solidFill>
                  <a:schemeClr val="bg1"/>
                </a:solidFill>
              </a:rPr>
              <a:t>R</a:t>
            </a:r>
            <a:r>
              <a:rPr lang="en-US" sz="3200" dirty="0">
                <a:solidFill>
                  <a:schemeClr val="bg1"/>
                </a:solidFill>
              </a:rPr>
              <a:t>-Chart </a:t>
            </a:r>
          </a:p>
          <a:p>
            <a:pPr marL="0" indent="0">
              <a:buFont typeface="Arial" charset="0"/>
              <a:buNone/>
            </a:pPr>
            <a:endParaRPr lang="en-US" dirty="0"/>
          </a:p>
        </p:txBody>
      </p:sp>
    </p:spTree>
    <p:extLst>
      <p:ext uri="{BB962C8B-B14F-4D97-AF65-F5344CB8AC3E}">
        <p14:creationId xmlns:p14="http://schemas.microsoft.com/office/powerpoint/2010/main" val="1000175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25" name="Rectangle 24">
            <a:extLst>
              <a:ext uri="{FF2B5EF4-FFF2-40B4-BE49-F238E27FC236}">
                <a16:creationId xmlns:a16="http://schemas.microsoft.com/office/drawing/2014/main" id="{DB8424AB-D56B-4256-866A-5B54DE93C2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C999C28-AD33-4EB7-A5F1-C06D10A5FD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9203ABB4-7E2A-4248-9FE7-4A419AFF2F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26970D-C1E5-4FB1-84E8-86CB9CED1C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FD0DA3-628F-4F65-B997-02C7915EFF54}"/>
              </a:ext>
            </a:extLst>
          </p:cNvPr>
          <p:cNvSpPr>
            <a:spLocks noGrp="1"/>
          </p:cNvSpPr>
          <p:nvPr>
            <p:ph type="title"/>
          </p:nvPr>
        </p:nvSpPr>
        <p:spPr>
          <a:xfrm>
            <a:off x="-2685" y="4590661"/>
            <a:ext cx="8783209" cy="1065690"/>
          </a:xfrm>
        </p:spPr>
        <p:txBody>
          <a:bodyPr vert="horz" lIns="91440" tIns="45720" rIns="91440" bIns="45720" rtlCol="0" anchor="b">
            <a:normAutofit/>
          </a:bodyPr>
          <a:lstStyle/>
          <a:p>
            <a:r>
              <a:rPr lang="en-US" sz="4400" spc="-100" dirty="0"/>
              <a:t>Variation and out of control data points</a:t>
            </a:r>
          </a:p>
        </p:txBody>
      </p:sp>
      <p:graphicFrame>
        <p:nvGraphicFramePr>
          <p:cNvPr id="13" name="Object 9">
            <a:extLst>
              <a:ext uri="{FF2B5EF4-FFF2-40B4-BE49-F238E27FC236}">
                <a16:creationId xmlns:a16="http://schemas.microsoft.com/office/drawing/2014/main" id="{258BED62-E3FA-406E-8A6E-8CB3AB80A8AB}"/>
              </a:ext>
            </a:extLst>
          </p:cNvPr>
          <p:cNvGraphicFramePr>
            <a:graphicFrameLocks noChangeAspect="1"/>
          </p:cNvGraphicFramePr>
          <p:nvPr>
            <p:extLst>
              <p:ext uri="{D42A27DB-BD31-4B8C-83A1-F6EECF244321}">
                <p14:modId xmlns:p14="http://schemas.microsoft.com/office/powerpoint/2010/main" val="1223567731"/>
              </p:ext>
            </p:extLst>
          </p:nvPr>
        </p:nvGraphicFramePr>
        <p:xfrm>
          <a:off x="2543481" y="1092685"/>
          <a:ext cx="4203700" cy="2625567"/>
        </p:xfrm>
        <a:graphic>
          <a:graphicData uri="http://schemas.openxmlformats.org/presentationml/2006/ole">
            <mc:AlternateContent xmlns:mc="http://schemas.openxmlformats.org/markup-compatibility/2006">
              <mc:Choice xmlns:v="urn:schemas-microsoft-com:vml" Requires="v">
                <p:oleObj spid="_x0000_s191521" name="Chart" r:id="rId3" imgW="3810045" imgH="2381224" progId="Excel.Sheet.8">
                  <p:embed/>
                </p:oleObj>
              </mc:Choice>
              <mc:Fallback>
                <p:oleObj name="Chart" r:id="rId3" imgW="3810045" imgH="2381224" progId="Excel.Sheet.8">
                  <p:embed/>
                  <p:pic>
                    <p:nvPicPr>
                      <p:cNvPr id="1026"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481" y="1092685"/>
                        <a:ext cx="4203700" cy="2625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a:extLst>
              <a:ext uri="{FF2B5EF4-FFF2-40B4-BE49-F238E27FC236}">
                <a16:creationId xmlns:a16="http://schemas.microsoft.com/office/drawing/2014/main" id="{979E4F75-F8D5-4AE0-9124-E73D310F8A68}"/>
              </a:ext>
            </a:extLst>
          </p:cNvPr>
          <p:cNvGrpSpPr/>
          <p:nvPr/>
        </p:nvGrpSpPr>
        <p:grpSpPr>
          <a:xfrm>
            <a:off x="778181" y="1767183"/>
            <a:ext cx="2065337" cy="1099951"/>
            <a:chOff x="296863" y="3532188"/>
            <a:chExt cx="2065337" cy="1405740"/>
          </a:xfrm>
        </p:grpSpPr>
        <p:sp>
          <p:nvSpPr>
            <p:cNvPr id="18" name="Text Box 7">
              <a:extLst>
                <a:ext uri="{FF2B5EF4-FFF2-40B4-BE49-F238E27FC236}">
                  <a16:creationId xmlns:a16="http://schemas.microsoft.com/office/drawing/2014/main" id="{F8D2743B-3004-4B80-9566-47EE797CE4DD}"/>
                </a:ext>
              </a:extLst>
            </p:cNvPr>
            <p:cNvSpPr txBox="1">
              <a:spLocks noChangeArrowheads="1"/>
            </p:cNvSpPr>
            <p:nvPr/>
          </p:nvSpPr>
          <p:spPr bwMode="auto">
            <a:xfrm>
              <a:off x="296863" y="3757910"/>
              <a:ext cx="2065337" cy="1180018"/>
            </a:xfrm>
            <a:prstGeom prst="rect">
              <a:avLst/>
            </a:prstGeom>
            <a:noFill/>
            <a:ln w="12700">
              <a:noFill/>
              <a:miter lim="800000"/>
              <a:headEnd type="none" w="sm" len="sm"/>
              <a:tailEnd type="none" w="sm" len="sm"/>
            </a:ln>
          </p:spPr>
          <p:txBody>
            <a:bodyPr>
              <a:spAutoFit/>
            </a:bodyPr>
            <a:lstStyle/>
            <a:p>
              <a:pPr algn="ctr">
                <a:spcBef>
                  <a:spcPct val="50000"/>
                </a:spcBef>
              </a:pPr>
              <a:r>
                <a:rPr lang="en-US" dirty="0">
                  <a:latin typeface="+mn-lt"/>
                  <a:cs typeface="Arial" pitchFamily="34" charset="0"/>
                </a:rPr>
                <a:t>Common </a:t>
              </a:r>
              <a:br>
                <a:rPr lang="en-US" dirty="0">
                  <a:latin typeface="+mn-lt"/>
                  <a:cs typeface="Arial" pitchFamily="34" charset="0"/>
                </a:rPr>
              </a:br>
              <a:r>
                <a:rPr lang="en-US" dirty="0">
                  <a:latin typeface="+mn-lt"/>
                  <a:cs typeface="Arial" pitchFamily="34" charset="0"/>
                </a:rPr>
                <a:t>Cause </a:t>
              </a:r>
              <a:br>
                <a:rPr lang="en-US" dirty="0">
                  <a:latin typeface="+mn-lt"/>
                  <a:cs typeface="Arial" pitchFamily="34" charset="0"/>
                </a:rPr>
              </a:br>
              <a:r>
                <a:rPr lang="en-US" dirty="0">
                  <a:latin typeface="+mn-lt"/>
                  <a:cs typeface="Arial" pitchFamily="34" charset="0"/>
                </a:rPr>
                <a:t>Variation</a:t>
              </a:r>
            </a:p>
          </p:txBody>
        </p:sp>
        <p:sp>
          <p:nvSpPr>
            <p:cNvPr id="19" name="AutoShape 8">
              <a:extLst>
                <a:ext uri="{FF2B5EF4-FFF2-40B4-BE49-F238E27FC236}">
                  <a16:creationId xmlns:a16="http://schemas.microsoft.com/office/drawing/2014/main" id="{50BBB1C8-BE86-4B68-881E-836EB70A861B}"/>
                </a:ext>
              </a:extLst>
            </p:cNvPr>
            <p:cNvSpPr>
              <a:spLocks/>
            </p:cNvSpPr>
            <p:nvPr/>
          </p:nvSpPr>
          <p:spPr bwMode="auto">
            <a:xfrm>
              <a:off x="1855788" y="3532188"/>
              <a:ext cx="206375" cy="1374775"/>
            </a:xfrm>
            <a:prstGeom prst="leftBrace">
              <a:avLst>
                <a:gd name="adj1" fmla="val 55513"/>
                <a:gd name="adj2" fmla="val 50000"/>
              </a:avLst>
            </a:prstGeom>
            <a:noFill/>
            <a:ln w="12700">
              <a:solidFill>
                <a:schemeClr val="tx1"/>
              </a:solidFill>
              <a:round/>
              <a:headEnd/>
              <a:tailEnd/>
            </a:ln>
          </p:spPr>
          <p:txBody>
            <a:bodyPr wrap="none" anchor="ctr"/>
            <a:lstStyle/>
            <a:p>
              <a:endParaRPr lang="en-US" dirty="0">
                <a:latin typeface="+mn-lt"/>
                <a:cs typeface="Arial" pitchFamily="34" charset="0"/>
              </a:endParaRPr>
            </a:p>
          </p:txBody>
        </p:sp>
      </p:grpSp>
      <p:sp>
        <p:nvSpPr>
          <p:cNvPr id="20" name="Rectangle 10">
            <a:extLst>
              <a:ext uri="{FF2B5EF4-FFF2-40B4-BE49-F238E27FC236}">
                <a16:creationId xmlns:a16="http://schemas.microsoft.com/office/drawing/2014/main" id="{6B3F48D7-34A6-42F6-A5A3-381F176450FC}"/>
              </a:ext>
            </a:extLst>
          </p:cNvPr>
          <p:cNvSpPr>
            <a:spLocks noChangeArrowheads="1"/>
          </p:cNvSpPr>
          <p:nvPr/>
        </p:nvSpPr>
        <p:spPr bwMode="auto">
          <a:xfrm>
            <a:off x="5701812" y="3721192"/>
            <a:ext cx="2503487" cy="553998"/>
          </a:xfrm>
          <a:prstGeom prst="rect">
            <a:avLst/>
          </a:prstGeom>
          <a:noFill/>
          <a:ln w="9525" algn="ctr">
            <a:noFill/>
            <a:miter lim="800000"/>
            <a:headEnd/>
            <a:tailEnd/>
          </a:ln>
        </p:spPr>
        <p:txBody>
          <a:bodyPr wrap="square" lIns="0" tIns="0" rIns="0" bIns="0">
            <a:spAutoFit/>
          </a:bodyPr>
          <a:lstStyle/>
          <a:p>
            <a:pPr indent="3175" algn="ctr"/>
            <a:r>
              <a:rPr lang="en-US" dirty="0">
                <a:latin typeface="+mn-lt"/>
                <a:cs typeface="Arial" pitchFamily="34" charset="0"/>
              </a:rPr>
              <a:t>Out-of-control point (Special Cause)</a:t>
            </a:r>
          </a:p>
        </p:txBody>
      </p:sp>
      <p:sp>
        <p:nvSpPr>
          <p:cNvPr id="21" name="Line 11">
            <a:extLst>
              <a:ext uri="{FF2B5EF4-FFF2-40B4-BE49-F238E27FC236}">
                <a16:creationId xmlns:a16="http://schemas.microsoft.com/office/drawing/2014/main" id="{8E1DF952-3B74-435B-8BC1-D7BBE6D84807}"/>
              </a:ext>
            </a:extLst>
          </p:cNvPr>
          <p:cNvSpPr>
            <a:spLocks noChangeShapeType="1"/>
          </p:cNvSpPr>
          <p:nvPr/>
        </p:nvSpPr>
        <p:spPr bwMode="auto">
          <a:xfrm flipH="1" flipV="1">
            <a:off x="5159490" y="3263992"/>
            <a:ext cx="1794066" cy="431915"/>
          </a:xfrm>
          <a:prstGeom prst="line">
            <a:avLst/>
          </a:prstGeom>
          <a:noFill/>
          <a:ln w="9525">
            <a:solidFill>
              <a:schemeClr val="tx1"/>
            </a:solidFill>
            <a:round/>
            <a:headEnd/>
            <a:tailEnd type="triangle" w="med" len="med"/>
          </a:ln>
        </p:spPr>
        <p:txBody>
          <a:bodyPr lIns="0" tIns="0" rIns="0" bIns="0"/>
          <a:lstStyle/>
          <a:p>
            <a:endParaRPr lang="en-US" dirty="0">
              <a:latin typeface="+mn-lt"/>
              <a:cs typeface="Arial" pitchFamily="34" charset="0"/>
            </a:endParaRPr>
          </a:p>
        </p:txBody>
      </p:sp>
      <p:sp>
        <p:nvSpPr>
          <p:cNvPr id="22" name="Rectangle 12">
            <a:extLst>
              <a:ext uri="{FF2B5EF4-FFF2-40B4-BE49-F238E27FC236}">
                <a16:creationId xmlns:a16="http://schemas.microsoft.com/office/drawing/2014/main" id="{9F7C1720-CC42-467D-B951-F7BCFD7918A7}"/>
              </a:ext>
            </a:extLst>
          </p:cNvPr>
          <p:cNvSpPr>
            <a:spLocks noChangeArrowheads="1"/>
          </p:cNvSpPr>
          <p:nvPr/>
        </p:nvSpPr>
        <p:spPr bwMode="auto">
          <a:xfrm>
            <a:off x="2835581" y="319383"/>
            <a:ext cx="3487737" cy="553998"/>
          </a:xfrm>
          <a:prstGeom prst="rect">
            <a:avLst/>
          </a:prstGeom>
          <a:noFill/>
          <a:ln w="9525" algn="ctr">
            <a:noFill/>
            <a:miter lim="800000"/>
            <a:headEnd/>
            <a:tailEnd/>
          </a:ln>
        </p:spPr>
        <p:txBody>
          <a:bodyPr lIns="0" tIns="0" rIns="0" bIns="0">
            <a:spAutoFit/>
          </a:bodyPr>
          <a:lstStyle/>
          <a:p>
            <a:pPr indent="3175" algn="ctr"/>
            <a:r>
              <a:rPr lang="en-US" dirty="0">
                <a:latin typeface="+mn-lt"/>
                <a:cs typeface="Arial" pitchFamily="34" charset="0"/>
              </a:rPr>
              <a:t>Time plot of sequential process measurements</a:t>
            </a:r>
          </a:p>
        </p:txBody>
      </p:sp>
      <p:sp>
        <p:nvSpPr>
          <p:cNvPr id="24" name="Line 13">
            <a:extLst>
              <a:ext uri="{FF2B5EF4-FFF2-40B4-BE49-F238E27FC236}">
                <a16:creationId xmlns:a16="http://schemas.microsoft.com/office/drawing/2014/main" id="{E3F400AE-B126-43B1-94C4-F918C7C057B6}"/>
              </a:ext>
            </a:extLst>
          </p:cNvPr>
          <p:cNvSpPr>
            <a:spLocks noChangeShapeType="1"/>
          </p:cNvSpPr>
          <p:nvPr/>
        </p:nvSpPr>
        <p:spPr bwMode="auto">
          <a:xfrm flipH="1">
            <a:off x="4207181" y="928983"/>
            <a:ext cx="195263" cy="930996"/>
          </a:xfrm>
          <a:prstGeom prst="line">
            <a:avLst/>
          </a:prstGeom>
          <a:noFill/>
          <a:ln w="9525">
            <a:solidFill>
              <a:schemeClr val="tx1"/>
            </a:solidFill>
            <a:round/>
            <a:headEnd/>
            <a:tailEnd type="triangle" w="med" len="med"/>
          </a:ln>
        </p:spPr>
        <p:txBody>
          <a:bodyPr lIns="0" tIns="0" rIns="0" bIns="0"/>
          <a:lstStyle/>
          <a:p>
            <a:endParaRPr lang="en-US" dirty="0">
              <a:latin typeface="+mn-lt"/>
              <a:cs typeface="Arial" pitchFamily="34" charset="0"/>
            </a:endParaRPr>
          </a:p>
        </p:txBody>
      </p:sp>
    </p:spTree>
    <p:extLst>
      <p:ext uri="{BB962C8B-B14F-4D97-AF65-F5344CB8AC3E}">
        <p14:creationId xmlns:p14="http://schemas.microsoft.com/office/powerpoint/2010/main" val="47255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DDFA501-3512-4078-9E9C-A62D16D6E8AE}"/>
              </a:ext>
            </a:extLst>
          </p:cNvPr>
          <p:cNvGraphicFramePr>
            <a:graphicFrameLocks noGrp="1"/>
          </p:cNvGraphicFramePr>
          <p:nvPr>
            <p:extLst>
              <p:ext uri="{D42A27DB-BD31-4B8C-83A1-F6EECF244321}">
                <p14:modId xmlns:p14="http://schemas.microsoft.com/office/powerpoint/2010/main" val="103021986"/>
              </p:ext>
            </p:extLst>
          </p:nvPr>
        </p:nvGraphicFramePr>
        <p:xfrm>
          <a:off x="2997200" y="3802062"/>
          <a:ext cx="5295900" cy="1524000"/>
        </p:xfrm>
        <a:graphic>
          <a:graphicData uri="http://schemas.openxmlformats.org/drawingml/2006/table">
            <a:tbl>
              <a:tblPr/>
              <a:tblGrid>
                <a:gridCol w="1028700">
                  <a:extLst>
                    <a:ext uri="{9D8B030D-6E8A-4147-A177-3AD203B41FA5}">
                      <a16:colId xmlns:a16="http://schemas.microsoft.com/office/drawing/2014/main" val="3189012630"/>
                    </a:ext>
                  </a:extLst>
                </a:gridCol>
                <a:gridCol w="609600">
                  <a:extLst>
                    <a:ext uri="{9D8B030D-6E8A-4147-A177-3AD203B41FA5}">
                      <a16:colId xmlns:a16="http://schemas.microsoft.com/office/drawing/2014/main" val="1494092291"/>
                    </a:ext>
                  </a:extLst>
                </a:gridCol>
                <a:gridCol w="609600">
                  <a:extLst>
                    <a:ext uri="{9D8B030D-6E8A-4147-A177-3AD203B41FA5}">
                      <a16:colId xmlns:a16="http://schemas.microsoft.com/office/drawing/2014/main" val="2669569390"/>
                    </a:ext>
                  </a:extLst>
                </a:gridCol>
                <a:gridCol w="609600">
                  <a:extLst>
                    <a:ext uri="{9D8B030D-6E8A-4147-A177-3AD203B41FA5}">
                      <a16:colId xmlns:a16="http://schemas.microsoft.com/office/drawing/2014/main" val="1939137256"/>
                    </a:ext>
                  </a:extLst>
                </a:gridCol>
                <a:gridCol w="609600">
                  <a:extLst>
                    <a:ext uri="{9D8B030D-6E8A-4147-A177-3AD203B41FA5}">
                      <a16:colId xmlns:a16="http://schemas.microsoft.com/office/drawing/2014/main" val="2294478938"/>
                    </a:ext>
                  </a:extLst>
                </a:gridCol>
                <a:gridCol w="609600">
                  <a:extLst>
                    <a:ext uri="{9D8B030D-6E8A-4147-A177-3AD203B41FA5}">
                      <a16:colId xmlns:a16="http://schemas.microsoft.com/office/drawing/2014/main" val="2332303318"/>
                    </a:ext>
                  </a:extLst>
                </a:gridCol>
                <a:gridCol w="609600">
                  <a:extLst>
                    <a:ext uri="{9D8B030D-6E8A-4147-A177-3AD203B41FA5}">
                      <a16:colId xmlns:a16="http://schemas.microsoft.com/office/drawing/2014/main" val="2481127744"/>
                    </a:ext>
                  </a:extLst>
                </a:gridCol>
                <a:gridCol w="609600">
                  <a:extLst>
                    <a:ext uri="{9D8B030D-6E8A-4147-A177-3AD203B41FA5}">
                      <a16:colId xmlns:a16="http://schemas.microsoft.com/office/drawing/2014/main" val="3482328757"/>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Sample Number</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21309852"/>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0.5014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0.5009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0.5045</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3770173"/>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0.5041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0.5062</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60490906"/>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0.5035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0.5054</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25066720"/>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0.5008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0.5034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0.5024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0.5015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0.5047</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20420529"/>
                  </a:ext>
                </a:extLst>
              </a:tr>
              <a:tr h="190500">
                <a:tc>
                  <a:txBody>
                    <a:bodyPr/>
                    <a:lstStyle/>
                    <a:p>
                      <a:pPr algn="ctr" fontAlgn="b"/>
                      <a:r>
                        <a:rPr lang="en-US" sz="1100" b="0" i="0" u="none" strike="noStrike" dirty="0">
                          <a:solidFill>
                            <a:srgbClr val="000000"/>
                          </a:solidFill>
                          <a:effectLst/>
                          <a:latin typeface="Calibri" panose="020F0502020204030204" pitchFamily="34" charset="0"/>
                        </a:rPr>
                        <a:t>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0.5041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0.5056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0.5034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0.5047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0.5043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98698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0.50204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0.50358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0.50252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0.50264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0.50502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0.50316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4321883"/>
                  </a:ext>
                </a:extLst>
              </a:tr>
              <a:tr h="190500">
                <a:tc>
                  <a:txBody>
                    <a:bodyPr/>
                    <a:lstStyle/>
                    <a:p>
                      <a:pPr algn="ctr" fontAlgn="b"/>
                      <a:r>
                        <a:rPr lang="en-US" sz="1100" b="0" i="1" u="none" strike="noStrike" dirty="0">
                          <a:solidFill>
                            <a:srgbClr val="000000"/>
                          </a:solidFill>
                          <a:effectLst/>
                          <a:latin typeface="Calibri" panose="020F0502020204030204" pitchFamily="34" charset="0"/>
                        </a:rPr>
                        <a:t>R</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0.0033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0.0034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0.0026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0.0032</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0.0019</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0.00288</a:t>
                      </a:r>
                    </a:p>
                  </a:txBody>
                  <a:tcPr marL="0" marR="0" marT="0" marB="0" anchor="b">
                    <a:lnL>
                      <a:noFill/>
                    </a:lnL>
                    <a:lnR>
                      <a:noFill/>
                    </a:lnR>
                    <a:lnT>
                      <a:noFill/>
                    </a:lnT>
                    <a:lnB>
                      <a:noFill/>
                    </a:lnB>
                  </a:tcPr>
                </a:tc>
                <a:extLst>
                  <a:ext uri="{0D108BD9-81ED-4DB2-BD59-A6C34878D82A}">
                    <a16:rowId xmlns:a16="http://schemas.microsoft.com/office/drawing/2014/main" val="193544744"/>
                  </a:ext>
                </a:extLst>
              </a:tr>
            </a:tbl>
          </a:graphicData>
        </a:graphic>
      </p:graphicFrame>
      <p:sp>
        <p:nvSpPr>
          <p:cNvPr id="124929" name="Rectangle 2"/>
          <p:cNvSpPr>
            <a:spLocks noGrp="1" noChangeArrowheads="1"/>
          </p:cNvSpPr>
          <p:nvPr>
            <p:ph type="title"/>
          </p:nvPr>
        </p:nvSpPr>
        <p:spPr>
          <a:xfrm>
            <a:off x="306275" y="1016281"/>
            <a:ext cx="1751125" cy="792162"/>
          </a:xfrm>
        </p:spPr>
        <p:txBody>
          <a:bodyPr/>
          <a:lstStyle/>
          <a:p>
            <a:r>
              <a:rPr lang="en-US" dirty="0"/>
              <a:t>Example</a:t>
            </a:r>
          </a:p>
        </p:txBody>
      </p:sp>
      <p:sp>
        <p:nvSpPr>
          <p:cNvPr id="124930" name="Rectangle 3"/>
          <p:cNvSpPr>
            <a:spLocks noGrp="1" noChangeArrowheads="1"/>
          </p:cNvSpPr>
          <p:nvPr>
            <p:ph idx="1"/>
          </p:nvPr>
        </p:nvSpPr>
        <p:spPr>
          <a:xfrm>
            <a:off x="2819400" y="1295400"/>
            <a:ext cx="5943600" cy="2239963"/>
          </a:xfrm>
        </p:spPr>
        <p:txBody>
          <a:bodyPr>
            <a:normAutofit fontScale="92500"/>
          </a:bodyPr>
          <a:lstStyle/>
          <a:p>
            <a:pPr marL="0" indent="0">
              <a:buFont typeface="Wingdings" pitchFamily="2" charset="2"/>
              <a:buNone/>
            </a:pPr>
            <a:r>
              <a:rPr lang="en-US" sz="2400" dirty="0"/>
              <a:t>The management of West Allis Industries is concerned about the production of a special metal screw used by several of the company’s largest customers. The diameter of the screw is critical to the customers. Data from five samples appear in the accompanying table. The sample size is 5. Is the process in statistical control?</a:t>
            </a:r>
          </a:p>
          <a:p>
            <a:pPr marL="0" indent="0">
              <a:buFont typeface="Wingdings" pitchFamily="2" charset="2"/>
              <a:buNone/>
            </a:pPr>
            <a:endParaRPr lang="en-US" sz="2000" dirty="0"/>
          </a:p>
        </p:txBody>
      </p:sp>
      <p:sp>
        <p:nvSpPr>
          <p:cNvPr id="4" name="Rectangle 3">
            <a:extLst>
              <a:ext uri="{FF2B5EF4-FFF2-40B4-BE49-F238E27FC236}">
                <a16:creationId xmlns:a16="http://schemas.microsoft.com/office/drawing/2014/main" id="{A807B821-7D35-42FB-A63F-CF572A64CDA3}"/>
              </a:ext>
            </a:extLst>
          </p:cNvPr>
          <p:cNvSpPr/>
          <p:nvPr/>
        </p:nvSpPr>
        <p:spPr>
          <a:xfrm>
            <a:off x="4000500" y="5187154"/>
            <a:ext cx="3124200" cy="222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731CCA-8B04-4E41-A21F-0E2A061BB866}"/>
              </a:ext>
            </a:extLst>
          </p:cNvPr>
          <p:cNvSpPr/>
          <p:nvPr/>
        </p:nvSpPr>
        <p:spPr>
          <a:xfrm>
            <a:off x="4000500" y="4984750"/>
            <a:ext cx="3124200"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
                <a:extLst>
                  <a:ext uri="{FF2B5EF4-FFF2-40B4-BE49-F238E27FC236}">
                    <a16:creationId xmlns:a16="http://schemas.microsoft.com/office/drawing/2014/main" id="{1FD9C33C-36E0-4444-AD52-ADCF79BFCE27}"/>
                  </a:ext>
                </a:extLst>
              </p:cNvPr>
              <p:cNvSpPr txBox="1"/>
              <p:nvPr/>
            </p:nvSpPr>
            <p:spPr>
              <a:xfrm>
                <a:off x="7359650" y="4968875"/>
                <a:ext cx="271463" cy="1905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en-US" sz="1100" i="1">
                              <a:latin typeface="Cambria Math" panose="02040503050406030204" pitchFamily="18" charset="0"/>
                            </a:rPr>
                          </m:ctrlPr>
                        </m:accPr>
                        <m:e>
                          <m:r>
                            <a:rPr lang="en-US" sz="1100" b="0" i="1">
                              <a:latin typeface="Cambria Math" panose="02040503050406030204" pitchFamily="18" charset="0"/>
                            </a:rPr>
                            <m:t>𝑋</m:t>
                          </m:r>
                        </m:e>
                      </m:acc>
                      <m:r>
                        <a:rPr lang="en-US" sz="1100" b="0" i="1">
                          <a:latin typeface="Cambria Math" panose="02040503050406030204" pitchFamily="18" charset="0"/>
                        </a:rPr>
                        <m:t>=</m:t>
                      </m:r>
                    </m:oMath>
                  </m:oMathPara>
                </a14:m>
                <a:endParaRPr lang="en-US" sz="1100"/>
              </a:p>
            </p:txBody>
          </p:sp>
        </mc:Choice>
        <mc:Fallback xmlns="">
          <p:sp>
            <p:nvSpPr>
              <p:cNvPr id="19" name="TextBox 1">
                <a:extLst>
                  <a:ext uri="{FF2B5EF4-FFF2-40B4-BE49-F238E27FC236}">
                    <a16:creationId xmlns:a16="http://schemas.microsoft.com/office/drawing/2014/main" id="{1FD9C33C-36E0-4444-AD52-ADCF79BFCE27}"/>
                  </a:ext>
                </a:extLst>
              </p:cNvPr>
              <p:cNvSpPr txBox="1">
                <a:spLocks noRot="1" noChangeAspect="1" noMove="1" noResize="1" noEditPoints="1" noAdjustHandles="1" noChangeArrowheads="1" noChangeShapeType="1" noTextEdit="1"/>
              </p:cNvSpPr>
              <p:nvPr/>
            </p:nvSpPr>
            <p:spPr>
              <a:xfrm>
                <a:off x="7359650" y="4968875"/>
                <a:ext cx="271463" cy="190500"/>
              </a:xfrm>
              <a:prstGeom prst="rect">
                <a:avLst/>
              </a:prstGeom>
              <a:blipFill>
                <a:blip r:embed="rId3"/>
                <a:stretch>
                  <a:fillRect l="-11111" t="-22581" r="-24444"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2">
                <a:extLst>
                  <a:ext uri="{FF2B5EF4-FFF2-40B4-BE49-F238E27FC236}">
                    <a16:creationId xmlns:a16="http://schemas.microsoft.com/office/drawing/2014/main" id="{43A28735-A3AE-4B05-858E-25F59F6F023A}"/>
                  </a:ext>
                </a:extLst>
              </p:cNvPr>
              <p:cNvSpPr txBox="1"/>
              <p:nvPr/>
            </p:nvSpPr>
            <p:spPr>
              <a:xfrm>
                <a:off x="7340600" y="5159375"/>
                <a:ext cx="269875" cy="17462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en-US" sz="1100" i="1">
                              <a:latin typeface="Cambria Math" panose="02040503050406030204" pitchFamily="18" charset="0"/>
                            </a:rPr>
                          </m:ctrlPr>
                        </m:accPr>
                        <m:e>
                          <m:r>
                            <a:rPr lang="en-US" sz="1100" b="0" i="1">
                              <a:latin typeface="Cambria Math" panose="02040503050406030204" pitchFamily="18" charset="0"/>
                            </a:rPr>
                            <m:t>𝑅</m:t>
                          </m:r>
                        </m:e>
                      </m:acc>
                      <m:r>
                        <a:rPr lang="en-US" sz="1100" b="0" i="1">
                          <a:latin typeface="Cambria Math" panose="02040503050406030204" pitchFamily="18" charset="0"/>
                        </a:rPr>
                        <m:t>=</m:t>
                      </m:r>
                    </m:oMath>
                  </m:oMathPara>
                </a14:m>
                <a:endParaRPr lang="en-US" sz="1100"/>
              </a:p>
            </p:txBody>
          </p:sp>
        </mc:Choice>
        <mc:Fallback xmlns="">
          <p:sp>
            <p:nvSpPr>
              <p:cNvPr id="20" name="TextBox 2">
                <a:extLst>
                  <a:ext uri="{FF2B5EF4-FFF2-40B4-BE49-F238E27FC236}">
                    <a16:creationId xmlns:a16="http://schemas.microsoft.com/office/drawing/2014/main" id="{43A28735-A3AE-4B05-858E-25F59F6F023A}"/>
                  </a:ext>
                </a:extLst>
              </p:cNvPr>
              <p:cNvSpPr txBox="1">
                <a:spLocks noRot="1" noChangeAspect="1" noMove="1" noResize="1" noEditPoints="1" noAdjustHandles="1" noChangeArrowheads="1" noChangeShapeType="1" noTextEdit="1"/>
              </p:cNvSpPr>
              <p:nvPr/>
            </p:nvSpPr>
            <p:spPr>
              <a:xfrm>
                <a:off x="7340600" y="5159375"/>
                <a:ext cx="269875" cy="174625"/>
              </a:xfrm>
              <a:prstGeom prst="rect">
                <a:avLst/>
              </a:prstGeom>
              <a:blipFill>
                <a:blip r:embed="rId4"/>
                <a:stretch>
                  <a:fillRect l="-11364" r="-13636"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3">
                <a:extLst>
                  <a:ext uri="{FF2B5EF4-FFF2-40B4-BE49-F238E27FC236}">
                    <a16:creationId xmlns:a16="http://schemas.microsoft.com/office/drawing/2014/main" id="{DFA4D1FF-9C8F-414E-8400-E9601B851692}"/>
                  </a:ext>
                </a:extLst>
              </p:cNvPr>
              <p:cNvSpPr txBox="1"/>
              <p:nvPr/>
            </p:nvSpPr>
            <p:spPr>
              <a:xfrm>
                <a:off x="3435350" y="4968875"/>
                <a:ext cx="127000" cy="17462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en-US" sz="1100" i="1">
                              <a:latin typeface="Cambria Math" panose="02040503050406030204" pitchFamily="18" charset="0"/>
                            </a:rPr>
                          </m:ctrlPr>
                        </m:accPr>
                        <m:e>
                          <m:r>
                            <a:rPr lang="en-US" sz="1100" b="0" i="1">
                              <a:latin typeface="Cambria Math" panose="02040503050406030204" pitchFamily="18" charset="0"/>
                            </a:rPr>
                            <m:t>𝑋</m:t>
                          </m:r>
                        </m:e>
                      </m:acc>
                    </m:oMath>
                  </m:oMathPara>
                </a14:m>
                <a:endParaRPr lang="en-US" sz="1100"/>
              </a:p>
            </p:txBody>
          </p:sp>
        </mc:Choice>
        <mc:Fallback xmlns="">
          <p:sp>
            <p:nvSpPr>
              <p:cNvPr id="21" name="TextBox 3">
                <a:extLst>
                  <a:ext uri="{FF2B5EF4-FFF2-40B4-BE49-F238E27FC236}">
                    <a16:creationId xmlns:a16="http://schemas.microsoft.com/office/drawing/2014/main" id="{DFA4D1FF-9C8F-414E-8400-E9601B851692}"/>
                  </a:ext>
                </a:extLst>
              </p:cNvPr>
              <p:cNvSpPr txBox="1">
                <a:spLocks noRot="1" noChangeAspect="1" noMove="1" noResize="1" noEditPoints="1" noAdjustHandles="1" noChangeArrowheads="1" noChangeShapeType="1" noTextEdit="1"/>
              </p:cNvSpPr>
              <p:nvPr/>
            </p:nvSpPr>
            <p:spPr>
              <a:xfrm>
                <a:off x="3435350" y="4968875"/>
                <a:ext cx="127000" cy="174625"/>
              </a:xfrm>
              <a:prstGeom prst="rect">
                <a:avLst/>
              </a:prstGeom>
              <a:blipFill>
                <a:blip r:embed="rId5"/>
                <a:stretch>
                  <a:fillRect l="-25000" r="-50000" b="-3448"/>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A091729-C838-4253-9932-3A8A026FF977}"/>
              </a:ext>
            </a:extLst>
          </p:cNvPr>
          <p:cNvSpPr/>
          <p:nvPr/>
        </p:nvSpPr>
        <p:spPr>
          <a:xfrm>
            <a:off x="7180422" y="4976812"/>
            <a:ext cx="1153160"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038DC3-C801-424D-9904-3A328E1512AC}"/>
              </a:ext>
            </a:extLst>
          </p:cNvPr>
          <p:cNvSpPr/>
          <p:nvPr/>
        </p:nvSpPr>
        <p:spPr>
          <a:xfrm>
            <a:off x="7221697" y="5161916"/>
            <a:ext cx="1097598" cy="222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Line 13"/>
          <p:cNvSpPr>
            <a:spLocks noChangeShapeType="1"/>
          </p:cNvSpPr>
          <p:nvPr/>
        </p:nvSpPr>
        <p:spPr bwMode="auto">
          <a:xfrm>
            <a:off x="3833813" y="-214313"/>
            <a:ext cx="152400" cy="0"/>
          </a:xfrm>
          <a:prstGeom prst="line">
            <a:avLst/>
          </a:prstGeom>
          <a:noFill/>
          <a:ln w="28575">
            <a:solidFill>
              <a:schemeClr val="tx1"/>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A5F960-EB82-4391-B598-7DCB3AA38685}"/>
                  </a:ext>
                </a:extLst>
              </p:cNvPr>
              <p:cNvSpPr txBox="1"/>
              <p:nvPr/>
            </p:nvSpPr>
            <p:spPr>
              <a:xfrm>
                <a:off x="2890112" y="2438400"/>
                <a:ext cx="5784849" cy="3129446"/>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𝑈𝐶𝐿</m:t>
                        </m:r>
                      </m:e>
                      <m:sub>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𝑋</m:t>
                            </m:r>
                          </m:e>
                        </m:acc>
                      </m:sub>
                    </m:sSub>
                  </m:oMath>
                </a14:m>
                <a:r>
                  <a:rPr lang="en-US" sz="3200" dirty="0"/>
                  <a:t> =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𝑋</m:t>
                        </m:r>
                      </m:e>
                    </m:acc>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2</m:t>
                        </m:r>
                      </m:sub>
                    </m:sSub>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𝑅</m:t>
                        </m:r>
                      </m:e>
                    </m:acc>
                  </m:oMath>
                </a14:m>
                <a:endParaRPr lang="en-US" sz="3200" b="0" dirty="0"/>
              </a:p>
              <a:p>
                <a:r>
                  <a:rPr lang="en-US" sz="3200" b="0" dirty="0"/>
                  <a:t>0.5032 + 0.577(0.0029) = 0.5048</a:t>
                </a:r>
              </a:p>
              <a:p>
                <a:endParaRPr lang="en-US" sz="3200" dirty="0"/>
              </a:p>
              <a:p>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𝐿</m:t>
                        </m:r>
                        <m:r>
                          <a:rPr lang="en-US" sz="3200" i="1" dirty="0">
                            <a:latin typeface="Cambria Math" panose="02040503050406030204" pitchFamily="18" charset="0"/>
                          </a:rPr>
                          <m:t>𝐶𝐿</m:t>
                        </m:r>
                      </m:e>
                      <m:sub>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𝑋</m:t>
                            </m:r>
                          </m:e>
                        </m:acc>
                      </m:sub>
                    </m:sSub>
                    <m:r>
                      <a:rPr lang="en-US" sz="3200" i="1" dirty="0">
                        <a:latin typeface="Cambria Math" panose="02040503050406030204" pitchFamily="18" charset="0"/>
                      </a:rPr>
                      <m:t> </m:t>
                    </m:r>
                  </m:oMath>
                </a14:m>
                <a:r>
                  <a:rPr lang="en-US" sz="3200" dirty="0"/>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𝑋</m:t>
                        </m:r>
                      </m:e>
                    </m:acc>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𝐴</m:t>
                        </m:r>
                      </m:e>
                      <m:sub>
                        <m:r>
                          <a:rPr lang="en-US" sz="3200" i="1">
                            <a:latin typeface="Cambria Math" panose="02040503050406030204" pitchFamily="18" charset="0"/>
                          </a:rPr>
                          <m:t>2</m:t>
                        </m:r>
                      </m:sub>
                    </m:sSub>
                    <m:acc>
                      <m:accPr>
                        <m:chr m:val="̅"/>
                        <m:ctrlPr>
                          <a:rPr lang="en-US" sz="3200" i="1">
                            <a:latin typeface="Cambria Math" panose="02040503050406030204" pitchFamily="18" charset="0"/>
                          </a:rPr>
                        </m:ctrlPr>
                      </m:accPr>
                      <m:e>
                        <m:r>
                          <a:rPr lang="en-US" sz="3200" i="1">
                            <a:latin typeface="Cambria Math" panose="02040503050406030204" pitchFamily="18" charset="0"/>
                          </a:rPr>
                          <m:t>𝑅</m:t>
                        </m:r>
                      </m:e>
                    </m:acc>
                  </m:oMath>
                </a14:m>
                <a:endParaRPr lang="en-US" sz="3200" dirty="0"/>
              </a:p>
              <a:p>
                <a:r>
                  <a:rPr lang="en-US" sz="3200" dirty="0"/>
                  <a:t>0.5032 – 0.577(0.0029) = 0.5015</a:t>
                </a:r>
              </a:p>
              <a:p>
                <a:endParaRPr lang="en-US" sz="3200" dirty="0"/>
              </a:p>
            </p:txBody>
          </p:sp>
        </mc:Choice>
        <mc:Fallback xmlns="">
          <p:sp>
            <p:nvSpPr>
              <p:cNvPr id="11" name="TextBox 10">
                <a:extLst>
                  <a:ext uri="{FF2B5EF4-FFF2-40B4-BE49-F238E27FC236}">
                    <a16:creationId xmlns:a16="http://schemas.microsoft.com/office/drawing/2014/main" id="{E1A5F960-EB82-4391-B598-7DCB3AA38685}"/>
                  </a:ext>
                </a:extLst>
              </p:cNvPr>
              <p:cNvSpPr txBox="1">
                <a:spLocks noRot="1" noChangeAspect="1" noMove="1" noResize="1" noEditPoints="1" noAdjustHandles="1" noChangeArrowheads="1" noChangeShapeType="1" noTextEdit="1"/>
              </p:cNvSpPr>
              <p:nvPr/>
            </p:nvSpPr>
            <p:spPr>
              <a:xfrm>
                <a:off x="2890112" y="2438400"/>
                <a:ext cx="5784849" cy="3129446"/>
              </a:xfrm>
              <a:prstGeom prst="rect">
                <a:avLst/>
              </a:prstGeom>
              <a:blipFill>
                <a:blip r:embed="rId2"/>
                <a:stretch>
                  <a:fillRect l="-2634" t="-975"/>
                </a:stretch>
              </a:blipFill>
            </p:spPr>
            <p:txBody>
              <a:bodyPr/>
              <a:lstStyle/>
              <a:p>
                <a:r>
                  <a:rPr lang="en-US">
                    <a:noFill/>
                  </a:rPr>
                  <a:t> </a:t>
                </a:r>
              </a:p>
            </p:txBody>
          </p:sp>
        </mc:Fallback>
      </mc:AlternateContent>
      <p:sp>
        <p:nvSpPr>
          <p:cNvPr id="13" name="Rectangle 2">
            <a:extLst>
              <a:ext uri="{FF2B5EF4-FFF2-40B4-BE49-F238E27FC236}">
                <a16:creationId xmlns:a16="http://schemas.microsoft.com/office/drawing/2014/main" id="{4986A83D-E0F6-467D-8745-E94BA667FFBF}"/>
              </a:ext>
            </a:extLst>
          </p:cNvPr>
          <p:cNvSpPr txBox="1">
            <a:spLocks noChangeArrowheads="1"/>
          </p:cNvSpPr>
          <p:nvPr/>
        </p:nvSpPr>
        <p:spPr>
          <a:xfrm>
            <a:off x="306275" y="1016281"/>
            <a:ext cx="1751125"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Example</a:t>
            </a:r>
          </a:p>
        </p:txBody>
      </p:sp>
      <p:sp>
        <p:nvSpPr>
          <p:cNvPr id="4" name="TextBox 3">
            <a:extLst>
              <a:ext uri="{FF2B5EF4-FFF2-40B4-BE49-F238E27FC236}">
                <a16:creationId xmlns:a16="http://schemas.microsoft.com/office/drawing/2014/main" id="{2EF3232C-06DC-4122-8998-C081379755ED}"/>
              </a:ext>
            </a:extLst>
          </p:cNvPr>
          <p:cNvSpPr txBox="1"/>
          <p:nvPr/>
        </p:nvSpPr>
        <p:spPr>
          <a:xfrm>
            <a:off x="2986840" y="873753"/>
            <a:ext cx="5591394" cy="1077218"/>
          </a:xfrm>
          <a:prstGeom prst="rect">
            <a:avLst/>
          </a:prstGeom>
          <a:noFill/>
        </p:spPr>
        <p:txBody>
          <a:bodyPr wrap="square" rtlCol="0">
            <a:spAutoFit/>
          </a:bodyPr>
          <a:lstStyle/>
          <a:p>
            <a:r>
              <a:rPr lang="en-US" sz="3200" b="1" dirty="0"/>
              <a:t>Compute the mean for each sample and the control limits.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743200" y="1346480"/>
            <a:ext cx="6400800"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Process average is NOT in statistical control.</a:t>
            </a:r>
          </a:p>
        </p:txBody>
      </p:sp>
      <p:sp>
        <p:nvSpPr>
          <p:cNvPr id="11" name="Rectangle 2">
            <a:extLst>
              <a:ext uri="{FF2B5EF4-FFF2-40B4-BE49-F238E27FC236}">
                <a16:creationId xmlns:a16="http://schemas.microsoft.com/office/drawing/2014/main" id="{5A1F0445-F9CE-471B-A122-0061B247D9CC}"/>
              </a:ext>
            </a:extLst>
          </p:cNvPr>
          <p:cNvSpPr txBox="1">
            <a:spLocks noChangeArrowheads="1"/>
          </p:cNvSpPr>
          <p:nvPr/>
        </p:nvSpPr>
        <p:spPr>
          <a:xfrm>
            <a:off x="306275" y="1016281"/>
            <a:ext cx="1751125"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Example</a:t>
            </a:r>
          </a:p>
        </p:txBody>
      </p:sp>
      <p:pic>
        <p:nvPicPr>
          <p:cNvPr id="3" name="Picture 2">
            <a:extLst>
              <a:ext uri="{FF2B5EF4-FFF2-40B4-BE49-F238E27FC236}">
                <a16:creationId xmlns:a16="http://schemas.microsoft.com/office/drawing/2014/main" id="{56840AC6-8BE2-4370-8FB4-529B9E66CCF9}"/>
              </a:ext>
            </a:extLst>
          </p:cNvPr>
          <p:cNvPicPr>
            <a:picLocks noChangeAspect="1"/>
          </p:cNvPicPr>
          <p:nvPr/>
        </p:nvPicPr>
        <p:blipFill>
          <a:blip r:embed="rId2"/>
          <a:stretch>
            <a:fillRect/>
          </a:stretch>
        </p:blipFill>
        <p:spPr>
          <a:xfrm>
            <a:off x="2895600" y="2743200"/>
            <a:ext cx="5680937" cy="1951812"/>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92CD7A73-25D4-4FC9-B010-5CAD8E01F791}"/>
              </a:ext>
            </a:extLst>
          </p:cNvPr>
          <p:cNvSpPr/>
          <p:nvPr/>
        </p:nvSpPr>
        <p:spPr>
          <a:xfrm>
            <a:off x="7658100" y="2667000"/>
            <a:ext cx="6858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4AB9964-53EA-4A6E-AE1B-8E1173F36768}"/>
              </a:ext>
            </a:extLst>
          </p:cNvPr>
          <p:cNvCxnSpPr>
            <a:cxnSpLocks/>
            <a:stCxn id="10" idx="2"/>
          </p:cNvCxnSpPr>
          <p:nvPr/>
        </p:nvCxnSpPr>
        <p:spPr>
          <a:xfrm>
            <a:off x="5943600" y="1808443"/>
            <a:ext cx="1714500" cy="934757"/>
          </a:xfrm>
          <a:prstGeom prst="straightConnector1">
            <a:avLst/>
          </a:prstGeom>
          <a:ln w="19050">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r>
              <a:rPr lang="en-US">
                <a:solidFill>
                  <a:srgbClr val="898989"/>
                </a:solidFill>
                <a:cs typeface="Arial" charset="0"/>
              </a:rPr>
              <a:t>05- </a:t>
            </a:r>
            <a:fld id="{8022E431-0EE5-4B68-9BDE-34E252F6DC8B}" type="slidenum">
              <a:rPr lang="en-US">
                <a:solidFill>
                  <a:srgbClr val="898989"/>
                </a:solidFill>
                <a:cs typeface="Arial" charset="0"/>
              </a:rPr>
              <a:pPr fontAlgn="base">
                <a:spcBef>
                  <a:spcPct val="0"/>
                </a:spcBef>
                <a:spcAft>
                  <a:spcPct val="0"/>
                </a:spcAft>
              </a:pPr>
              <a:t>46</a:t>
            </a:fld>
            <a:endParaRPr lang="en-US">
              <a:solidFill>
                <a:srgbClr val="898989"/>
              </a:solidFill>
              <a:cs typeface="Arial" charset="0"/>
            </a:endParaRPr>
          </a:p>
        </p:txBody>
      </p:sp>
      <p:sp>
        <p:nvSpPr>
          <p:cNvPr id="39013" name="Text Box 101"/>
          <p:cNvSpPr txBox="1">
            <a:spLocks noChangeArrowheads="1"/>
          </p:cNvSpPr>
          <p:nvPr/>
        </p:nvSpPr>
        <p:spPr bwMode="auto">
          <a:xfrm>
            <a:off x="2529899" y="1066800"/>
            <a:ext cx="6019800" cy="978729"/>
          </a:xfrm>
          <a:prstGeom prst="rect">
            <a:avLst/>
          </a:prstGeom>
          <a:noFill/>
          <a:ln>
            <a:noFill/>
          </a:ln>
          <a:extLst/>
        </p:spPr>
        <p:txBody>
          <a:bodyPr wrap="square">
            <a:spAutoFit/>
          </a:bodyPr>
          <a:lstStyle>
            <a:lvl1pPr marL="990600" indent="-990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fontAlgn="auto" hangingPunct="1">
              <a:lnSpc>
                <a:spcPct val="90000"/>
              </a:lnSpc>
              <a:spcBef>
                <a:spcPct val="40000"/>
              </a:spcBef>
              <a:spcAft>
                <a:spcPts val="0"/>
              </a:spcAft>
              <a:defRPr/>
            </a:pPr>
            <a:r>
              <a:rPr lang="en-US" sz="3200" b="1" dirty="0">
                <a:latin typeface="+mn-lt"/>
                <a:cs typeface="+mn-cs"/>
              </a:rPr>
              <a:t>Compute the range for each sample and the control limits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E855ED-C845-404E-8F48-BFCC8FDDC9B1}"/>
                  </a:ext>
                </a:extLst>
              </p:cNvPr>
              <p:cNvSpPr txBox="1"/>
              <p:nvPr/>
            </p:nvSpPr>
            <p:spPr>
              <a:xfrm>
                <a:off x="2819400" y="2895600"/>
                <a:ext cx="6107547" cy="1877437"/>
              </a:xfrm>
              <a:prstGeom prst="rect">
                <a:avLst/>
              </a:prstGeom>
              <a:noFill/>
            </p:spPr>
            <p:txBody>
              <a:bodyPr wrap="square" rtlCol="0">
                <a:spAutoFit/>
              </a:bodyPr>
              <a:lstStyle/>
              <a:p>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𝑈𝐶𝐿</m:t>
                        </m:r>
                      </m:e>
                      <m:sub>
                        <m:r>
                          <a:rPr lang="en-US" sz="2800" b="0" i="1" dirty="0" smtClean="0">
                            <a:latin typeface="Cambria Math" panose="02040503050406030204" pitchFamily="18" charset="0"/>
                          </a:rPr>
                          <m:t>𝑅</m:t>
                        </m:r>
                      </m:sub>
                    </m:sSub>
                  </m:oMath>
                </a14:m>
                <a:r>
                  <a:rPr lang="en-US" sz="2800" dirty="0"/>
                  <a:t> =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4</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𝑅</m:t>
                        </m:r>
                      </m:e>
                    </m:acc>
                  </m:oMath>
                </a14:m>
                <a:r>
                  <a:rPr lang="en-US" sz="2800" b="0" dirty="0"/>
                  <a:t> = 2.114(0.0029) = 0.0061 </a:t>
                </a:r>
              </a:p>
              <a:p>
                <a:endParaRPr lang="en-US" sz="2800" b="0" dirty="0"/>
              </a:p>
              <a:p>
                <a14:m>
                  <m:oMath xmlns:m="http://schemas.openxmlformats.org/officeDocument/2006/math">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𝑈</m:t>
                        </m:r>
                        <m:r>
                          <a:rPr lang="en-US" sz="2800" i="1" dirty="0">
                            <a:latin typeface="Cambria Math" panose="02040503050406030204" pitchFamily="18" charset="0"/>
                          </a:rPr>
                          <m:t>𝐶𝐿</m:t>
                        </m:r>
                      </m:e>
                      <m:sub>
                        <m:r>
                          <a:rPr lang="en-US" sz="2800" b="0" i="1" dirty="0" smtClean="0">
                            <a:latin typeface="Cambria Math" panose="02040503050406030204" pitchFamily="18" charset="0"/>
                          </a:rPr>
                          <m:t>𝑅</m:t>
                        </m:r>
                      </m:sub>
                    </m:sSub>
                    <m:r>
                      <a:rPr lang="en-US" sz="2800" i="1" dirty="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3</m:t>
                        </m:r>
                      </m:sub>
                    </m:sSub>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𝑅</m:t>
                        </m:r>
                      </m:e>
                    </m:acc>
                  </m:oMath>
                </a14:m>
                <a:r>
                  <a:rPr lang="en-US" sz="2800" dirty="0"/>
                  <a:t> = 0(0.0029) = 0</a:t>
                </a:r>
              </a:p>
              <a:p>
                <a:endParaRPr lang="en-US" sz="3200" dirty="0"/>
              </a:p>
            </p:txBody>
          </p:sp>
        </mc:Choice>
        <mc:Fallback xmlns="">
          <p:sp>
            <p:nvSpPr>
              <p:cNvPr id="14" name="TextBox 13">
                <a:extLst>
                  <a:ext uri="{FF2B5EF4-FFF2-40B4-BE49-F238E27FC236}">
                    <a16:creationId xmlns:a16="http://schemas.microsoft.com/office/drawing/2014/main" id="{DDE855ED-C845-404E-8F48-BFCC8FDDC9B1}"/>
                  </a:ext>
                </a:extLst>
              </p:cNvPr>
              <p:cNvSpPr txBox="1">
                <a:spLocks noRot="1" noChangeAspect="1" noMove="1" noResize="1" noEditPoints="1" noAdjustHandles="1" noChangeArrowheads="1" noChangeShapeType="1" noTextEdit="1"/>
              </p:cNvSpPr>
              <p:nvPr/>
            </p:nvSpPr>
            <p:spPr>
              <a:xfrm>
                <a:off x="2819400" y="2895600"/>
                <a:ext cx="6107547" cy="1877437"/>
              </a:xfrm>
              <a:prstGeom prst="rect">
                <a:avLst/>
              </a:prstGeom>
              <a:blipFill>
                <a:blip r:embed="rId2"/>
                <a:stretch>
                  <a:fillRect t="-2922"/>
                </a:stretch>
              </a:blipFill>
            </p:spPr>
            <p:txBody>
              <a:bodyPr/>
              <a:lstStyle/>
              <a:p>
                <a:r>
                  <a:rPr lang="en-US">
                    <a:noFill/>
                  </a:rPr>
                  <a:t> </a:t>
                </a:r>
              </a:p>
            </p:txBody>
          </p:sp>
        </mc:Fallback>
      </mc:AlternateContent>
      <p:sp>
        <p:nvSpPr>
          <p:cNvPr id="16" name="Rectangle 2">
            <a:extLst>
              <a:ext uri="{FF2B5EF4-FFF2-40B4-BE49-F238E27FC236}">
                <a16:creationId xmlns:a16="http://schemas.microsoft.com/office/drawing/2014/main" id="{C60E4803-FCB8-4292-8B95-E84FEE84EC62}"/>
              </a:ext>
            </a:extLst>
          </p:cNvPr>
          <p:cNvSpPr txBox="1">
            <a:spLocks noChangeArrowheads="1"/>
          </p:cNvSpPr>
          <p:nvPr/>
        </p:nvSpPr>
        <p:spPr>
          <a:xfrm>
            <a:off x="306275" y="1016281"/>
            <a:ext cx="1751125"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Example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015659" y="1181380"/>
            <a:ext cx="5791200"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Process variability is in statistical control.</a:t>
            </a:r>
          </a:p>
        </p:txBody>
      </p:sp>
      <p:sp>
        <p:nvSpPr>
          <p:cNvPr id="11" name="Rectangle 2">
            <a:extLst>
              <a:ext uri="{FF2B5EF4-FFF2-40B4-BE49-F238E27FC236}">
                <a16:creationId xmlns:a16="http://schemas.microsoft.com/office/drawing/2014/main" id="{1941AA99-D5A1-486E-AC2A-5E1095F53CE5}"/>
              </a:ext>
            </a:extLst>
          </p:cNvPr>
          <p:cNvSpPr txBox="1">
            <a:spLocks noChangeArrowheads="1"/>
          </p:cNvSpPr>
          <p:nvPr/>
        </p:nvSpPr>
        <p:spPr>
          <a:xfrm>
            <a:off x="306275" y="1016281"/>
            <a:ext cx="1751125"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Example</a:t>
            </a:r>
          </a:p>
        </p:txBody>
      </p:sp>
      <p:pic>
        <p:nvPicPr>
          <p:cNvPr id="3" name="Picture 2">
            <a:extLst>
              <a:ext uri="{FF2B5EF4-FFF2-40B4-BE49-F238E27FC236}">
                <a16:creationId xmlns:a16="http://schemas.microsoft.com/office/drawing/2014/main" id="{7F56D84F-B88D-4772-A8E7-E34D99592DD3}"/>
              </a:ext>
            </a:extLst>
          </p:cNvPr>
          <p:cNvPicPr>
            <a:picLocks noChangeAspect="1"/>
          </p:cNvPicPr>
          <p:nvPr/>
        </p:nvPicPr>
        <p:blipFill>
          <a:blip r:embed="rId2"/>
          <a:stretch>
            <a:fillRect/>
          </a:stretch>
        </p:blipFill>
        <p:spPr>
          <a:xfrm>
            <a:off x="2727444" y="2057400"/>
            <a:ext cx="5959356" cy="2047469"/>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2ABBB681-F4D2-40F2-ACC3-DE0B4B4880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388ED0-1FEF-4E11-B488-BD661D1AC1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58470"/>
            <a:ext cx="8428482"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5F2B8E-2BC3-422E-AF1D-3DE42FD26183}"/>
              </a:ext>
            </a:extLst>
          </p:cNvPr>
          <p:cNvPicPr>
            <a:picLocks noChangeAspect="1"/>
          </p:cNvPicPr>
          <p:nvPr/>
        </p:nvPicPr>
        <p:blipFill>
          <a:blip r:embed="rId2"/>
          <a:stretch>
            <a:fillRect/>
          </a:stretch>
        </p:blipFill>
        <p:spPr>
          <a:xfrm>
            <a:off x="685800" y="609600"/>
            <a:ext cx="7679596" cy="5272624"/>
          </a:xfrm>
          <a:prstGeom prst="rect">
            <a:avLst/>
          </a:prstGeom>
        </p:spPr>
      </p:pic>
    </p:spTree>
    <p:extLst>
      <p:ext uri="{BB962C8B-B14F-4D97-AF65-F5344CB8AC3E}">
        <p14:creationId xmlns:p14="http://schemas.microsoft.com/office/powerpoint/2010/main" val="2499875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E4BD6F-9AE8-46E2-9F5D-6A764C21AE4C}"/>
                  </a:ext>
                </a:extLst>
              </p:cNvPr>
              <p:cNvSpPr txBox="1"/>
              <p:nvPr/>
            </p:nvSpPr>
            <p:spPr>
              <a:xfrm>
                <a:off x="2901951" y="1123838"/>
                <a:ext cx="5308599" cy="2105705"/>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𝑈𝐶𝐿</m:t>
                        </m:r>
                      </m:e>
                      <m:sub>
                        <m:r>
                          <a:rPr lang="en-US" sz="3200" b="0" i="1" dirty="0" smtClean="0">
                            <a:latin typeface="Cambria Math" panose="02040503050406030204" pitchFamily="18" charset="0"/>
                          </a:rPr>
                          <m:t>𝑆</m:t>
                        </m:r>
                      </m:sub>
                    </m:sSub>
                  </m:oMath>
                </a14:m>
                <a:r>
                  <a:rPr lang="en-US" sz="3200" dirty="0"/>
                  <a:t> =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4</m:t>
                        </m:r>
                      </m:sub>
                    </m:sSub>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𝑆</m:t>
                        </m:r>
                      </m:e>
                    </m:acc>
                  </m:oMath>
                </a14:m>
                <a:endParaRPr lang="en-US" sz="3200" b="0" dirty="0"/>
              </a:p>
              <a:p>
                <a:endParaRPr lang="en-US" sz="3200" b="0" dirty="0"/>
              </a:p>
              <a:p>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𝑈</m:t>
                        </m:r>
                        <m:r>
                          <a:rPr lang="en-US" sz="3200" i="1" dirty="0">
                            <a:latin typeface="Cambria Math" panose="02040503050406030204" pitchFamily="18" charset="0"/>
                          </a:rPr>
                          <m:t>𝐶𝐿</m:t>
                        </m:r>
                      </m:e>
                      <m:sub>
                        <m:r>
                          <a:rPr lang="en-US" sz="3200" b="0" i="1" dirty="0" smtClean="0">
                            <a:latin typeface="Cambria Math" panose="02040503050406030204" pitchFamily="18" charset="0"/>
                          </a:rPr>
                          <m:t>𝑆</m:t>
                        </m:r>
                      </m:sub>
                    </m:sSub>
                    <m:r>
                      <a:rPr lang="en-US" sz="3200" i="1" dirty="0">
                        <a:latin typeface="Cambria Math" panose="02040503050406030204" pitchFamily="18" charset="0"/>
                      </a:rPr>
                      <m:t> </m:t>
                    </m:r>
                  </m:oMath>
                </a14:m>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3</m:t>
                        </m:r>
                      </m:sub>
                    </m:sSub>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𝑆</m:t>
                        </m:r>
                      </m:e>
                    </m:acc>
                  </m:oMath>
                </a14:m>
                <a:endParaRPr lang="en-US" sz="3200" dirty="0"/>
              </a:p>
              <a:p>
                <a:endParaRPr lang="en-US" sz="3200" dirty="0"/>
              </a:p>
            </p:txBody>
          </p:sp>
        </mc:Choice>
        <mc:Fallback xmlns="">
          <p:sp>
            <p:nvSpPr>
              <p:cNvPr id="12" name="TextBox 11">
                <a:extLst>
                  <a:ext uri="{FF2B5EF4-FFF2-40B4-BE49-F238E27FC236}">
                    <a16:creationId xmlns:a16="http://schemas.microsoft.com/office/drawing/2014/main" id="{58E4BD6F-9AE8-46E2-9F5D-6A764C21AE4C}"/>
                  </a:ext>
                </a:extLst>
              </p:cNvPr>
              <p:cNvSpPr txBox="1">
                <a:spLocks noRot="1" noChangeAspect="1" noMove="1" noResize="1" noEditPoints="1" noAdjustHandles="1" noChangeArrowheads="1" noChangeShapeType="1" noTextEdit="1"/>
              </p:cNvSpPr>
              <p:nvPr/>
            </p:nvSpPr>
            <p:spPr>
              <a:xfrm>
                <a:off x="2901951" y="1123838"/>
                <a:ext cx="5308599" cy="2105705"/>
              </a:xfrm>
              <a:prstGeom prst="rect">
                <a:avLst/>
              </a:prstGeom>
              <a:blipFill>
                <a:blip r:embed="rId2"/>
                <a:stretch>
                  <a:fillRect t="-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18BAE4-858D-4BBB-9423-E3F74BDBAA11}"/>
                  </a:ext>
                </a:extLst>
              </p:cNvPr>
              <p:cNvSpPr txBox="1"/>
              <p:nvPr/>
            </p:nvSpPr>
            <p:spPr>
              <a:xfrm>
                <a:off x="3124200" y="3048793"/>
                <a:ext cx="5181600" cy="3079626"/>
              </a:xfrm>
              <a:prstGeom prst="rect">
                <a:avLst/>
              </a:prstGeom>
              <a:noFill/>
            </p:spPr>
            <p:txBody>
              <a:bodyPr wrap="square" rtlCol="0">
                <a:spAutoFit/>
              </a:bodyPr>
              <a:lstStyle/>
              <a:p>
                <a:r>
                  <a:rPr lang="en-US" sz="2400" dirty="0"/>
                  <a:t>Where:</a:t>
                </a:r>
              </a:p>
              <a:p>
                <a:endParaRPr lang="en-US" sz="2400" dirty="0"/>
              </a:p>
              <a:p>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𝑆</m:t>
                        </m:r>
                      </m:e>
                    </m:acc>
                  </m:oMath>
                </a14:m>
                <a:r>
                  <a:rPr lang="en-US" sz="2400" dirty="0"/>
                  <a:t>= average of several </a:t>
                </a:r>
                <a:r>
                  <a:rPr lang="en-US" sz="2400" dirty="0" err="1"/>
                  <a:t>Stdev</a:t>
                </a:r>
                <a:r>
                  <a:rPr lang="en-US" sz="2400" dirty="0"/>
                  <a:t> values and the central line of the S control chart</a:t>
                </a:r>
              </a:p>
              <a:p>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3</m:t>
                        </m:r>
                      </m:sub>
                    </m:sSub>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4</m:t>
                        </m:r>
                      </m:sub>
                    </m:sSub>
                  </m:oMath>
                </a14:m>
                <a:r>
                  <a:rPr lang="en-US" sz="2400" dirty="0"/>
                  <a:t>= constants that provide three standard deviation limits for the given sample size</a:t>
                </a:r>
              </a:p>
            </p:txBody>
          </p:sp>
        </mc:Choice>
        <mc:Fallback xmlns="">
          <p:sp>
            <p:nvSpPr>
              <p:cNvPr id="3" name="TextBox 2">
                <a:extLst>
                  <a:ext uri="{FF2B5EF4-FFF2-40B4-BE49-F238E27FC236}">
                    <a16:creationId xmlns:a16="http://schemas.microsoft.com/office/drawing/2014/main" id="{1618BAE4-858D-4BBB-9423-E3F74BDBAA11}"/>
                  </a:ext>
                </a:extLst>
              </p:cNvPr>
              <p:cNvSpPr txBox="1">
                <a:spLocks noRot="1" noChangeAspect="1" noMove="1" noResize="1" noEditPoints="1" noAdjustHandles="1" noChangeArrowheads="1" noChangeShapeType="1" noTextEdit="1"/>
              </p:cNvSpPr>
              <p:nvPr/>
            </p:nvSpPr>
            <p:spPr>
              <a:xfrm>
                <a:off x="3124200" y="3048793"/>
                <a:ext cx="5181600" cy="3079626"/>
              </a:xfrm>
              <a:prstGeom prst="rect">
                <a:avLst/>
              </a:prstGeom>
              <a:blipFill>
                <a:blip r:embed="rId3"/>
                <a:stretch>
                  <a:fillRect l="-1882" t="-1584" b="-2574"/>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421FA336-00F6-4FF7-BE4A-F3307540CD38}"/>
              </a:ext>
            </a:extLst>
          </p:cNvPr>
          <p:cNvSpPr txBox="1">
            <a:spLocks/>
          </p:cNvSpPr>
          <p:nvPr/>
        </p:nvSpPr>
        <p:spPr>
          <a:xfrm>
            <a:off x="304800" y="1219200"/>
            <a:ext cx="1750300" cy="251460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Arial" charset="0"/>
              <a:buNone/>
            </a:pPr>
            <a:r>
              <a:rPr lang="en-US" sz="3200" i="1" dirty="0">
                <a:solidFill>
                  <a:schemeClr val="bg1"/>
                </a:solidFill>
              </a:rPr>
              <a:t>S</a:t>
            </a:r>
            <a:r>
              <a:rPr lang="en-US" sz="3200" dirty="0">
                <a:solidFill>
                  <a:schemeClr val="bg1"/>
                </a:solidFill>
              </a:rPr>
              <a:t>-Chart </a:t>
            </a:r>
          </a:p>
          <a:p>
            <a:pPr marL="0" indent="0">
              <a:buFont typeface="Arial" charset="0"/>
              <a:buNone/>
            </a:pPr>
            <a:r>
              <a:rPr lang="en-US" sz="3200" dirty="0">
                <a:solidFill>
                  <a:schemeClr val="bg1"/>
                </a:solidFill>
              </a:rPr>
              <a:t>Control Limits</a:t>
            </a:r>
          </a:p>
          <a:p>
            <a:pPr marL="0" indent="0">
              <a:buFont typeface="Arial" charset="0"/>
              <a:buNone/>
            </a:pPr>
            <a:endParaRPr lang="en-US" dirty="0"/>
          </a:p>
        </p:txBody>
      </p:sp>
    </p:spTree>
    <p:extLst>
      <p:ext uri="{BB962C8B-B14F-4D97-AF65-F5344CB8AC3E}">
        <p14:creationId xmlns:p14="http://schemas.microsoft.com/office/powerpoint/2010/main" val="37088759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89689" y="1123839"/>
            <a:ext cx="2210612" cy="1345578"/>
          </a:xfrm>
        </p:spPr>
        <p:txBody>
          <a:bodyPr/>
          <a:lstStyle/>
          <a:p>
            <a:r>
              <a:rPr lang="en-US" dirty="0"/>
              <a:t>Costs of Quality</a:t>
            </a:r>
          </a:p>
        </p:txBody>
      </p:sp>
      <p:sp>
        <p:nvSpPr>
          <p:cNvPr id="16386" name="Content Placeholder 2"/>
          <p:cNvSpPr>
            <a:spLocks noGrp="1"/>
          </p:cNvSpPr>
          <p:nvPr>
            <p:ph idx="1"/>
          </p:nvPr>
        </p:nvSpPr>
        <p:spPr>
          <a:xfrm>
            <a:off x="3810000" y="2637811"/>
            <a:ext cx="4495800" cy="3124200"/>
          </a:xfrm>
        </p:spPr>
        <p:txBody>
          <a:bodyPr>
            <a:noAutofit/>
          </a:bodyPr>
          <a:lstStyle/>
          <a:p>
            <a:pPr marL="0" indent="0">
              <a:lnSpc>
                <a:spcPct val="200000"/>
              </a:lnSpc>
              <a:buNone/>
            </a:pPr>
            <a:r>
              <a:rPr lang="en-US" sz="2000" dirty="0"/>
              <a:t>Four major categories: </a:t>
            </a:r>
          </a:p>
          <a:p>
            <a:pPr lvl="1">
              <a:lnSpc>
                <a:spcPct val="100000"/>
              </a:lnSpc>
            </a:pPr>
            <a:r>
              <a:rPr lang="en-US" sz="2000" dirty="0"/>
              <a:t>Prevention Costs</a:t>
            </a:r>
          </a:p>
          <a:p>
            <a:pPr lvl="1">
              <a:lnSpc>
                <a:spcPct val="100000"/>
              </a:lnSpc>
            </a:pPr>
            <a:r>
              <a:rPr lang="en-US" sz="2000" dirty="0"/>
              <a:t>Appraisal Costs</a:t>
            </a:r>
          </a:p>
          <a:p>
            <a:pPr lvl="1">
              <a:lnSpc>
                <a:spcPct val="100000"/>
              </a:lnSpc>
            </a:pPr>
            <a:r>
              <a:rPr lang="en-US" sz="2000" dirty="0"/>
              <a:t>Internal Failure Costs</a:t>
            </a:r>
          </a:p>
          <a:p>
            <a:pPr lvl="1">
              <a:lnSpc>
                <a:spcPct val="100000"/>
              </a:lnSpc>
            </a:pPr>
            <a:r>
              <a:rPr lang="en-US" sz="2000" dirty="0"/>
              <a:t>External Failure Costs</a:t>
            </a:r>
          </a:p>
        </p:txBody>
      </p:sp>
      <p:sp>
        <p:nvSpPr>
          <p:cNvPr id="2" name="TextBox 1">
            <a:extLst>
              <a:ext uri="{FF2B5EF4-FFF2-40B4-BE49-F238E27FC236}">
                <a16:creationId xmlns:a16="http://schemas.microsoft.com/office/drawing/2014/main" id="{819B7EF7-3CF1-43FD-BD68-44EFA66F0510}"/>
              </a:ext>
            </a:extLst>
          </p:cNvPr>
          <p:cNvSpPr txBox="1"/>
          <p:nvPr/>
        </p:nvSpPr>
        <p:spPr>
          <a:xfrm>
            <a:off x="2901951" y="838200"/>
            <a:ext cx="5861049" cy="1631216"/>
          </a:xfrm>
          <a:prstGeom prst="rect">
            <a:avLst/>
          </a:prstGeom>
          <a:noFill/>
        </p:spPr>
        <p:txBody>
          <a:bodyPr wrap="square" rtlCol="0">
            <a:spAutoFit/>
          </a:bodyPr>
          <a:lstStyle/>
          <a:p>
            <a:r>
              <a:rPr lang="en-US" sz="2000" dirty="0">
                <a:solidFill>
                  <a:schemeClr val="tx1">
                    <a:lumMod val="65000"/>
                    <a:lumOff val="35000"/>
                  </a:schemeClr>
                </a:solidFill>
              </a:rPr>
              <a:t>Many companies spend significant time, effort, and expense on systems, training, and organizational changes to improve quality  and performance of their processes.  It is estimated that COQ ranges from 20 to 30 percent of gross sales.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0C090E-606D-432F-A614-CEADD803F04C}"/>
              </a:ext>
            </a:extLst>
          </p:cNvPr>
          <p:cNvSpPr txBox="1">
            <a:spLocks/>
          </p:cNvSpPr>
          <p:nvPr/>
        </p:nvSpPr>
        <p:spPr>
          <a:xfrm>
            <a:off x="0" y="-15240"/>
            <a:ext cx="9144000" cy="1111363"/>
          </a:xfrm>
          <a:prstGeom prst="rect">
            <a:avLst/>
          </a:prstGeom>
          <a:solidFill>
            <a:srgbClr val="40BAD2"/>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000" b="0" i="1" u="none" strike="noStrike" kern="1200" cap="none" spc="-60" normalizeH="0" baseline="0" noProof="0" dirty="0">
              <a:ln>
                <a:noFill/>
              </a:ln>
              <a:solidFill>
                <a:srgbClr val="FFFFFF"/>
              </a:solidFill>
              <a:effectLst/>
              <a:uLnTx/>
              <a:uFillTx/>
              <a:latin typeface="Cambria Math" panose="02040503050406030204" pitchFamily="18"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1" u="none" strike="noStrike" kern="1200" cap="none" spc="-60" normalizeH="0" baseline="0" noProof="0" dirty="0">
                <a:ln>
                  <a:noFill/>
                </a:ln>
                <a:solidFill>
                  <a:srgbClr val="FFFFFF"/>
                </a:solidFill>
                <a:effectLst/>
                <a:uLnTx/>
                <a:uFillTx/>
                <a:latin typeface="Corbel" panose="020B0503020204020204"/>
                <a:ea typeface="+mj-ea"/>
                <a:cs typeface="+mj-cs"/>
              </a:rPr>
              <a:t>S</a:t>
            </a:r>
            <a:r>
              <a:rPr kumimoji="0" lang="en-US" sz="3000" b="0" i="0" u="none" strike="noStrike" kern="1200" cap="none" spc="-60" normalizeH="0" baseline="0" noProof="0" dirty="0">
                <a:ln>
                  <a:noFill/>
                </a:ln>
                <a:solidFill>
                  <a:srgbClr val="FFFFFF"/>
                </a:solidFill>
                <a:effectLst/>
                <a:uLnTx/>
                <a:uFillTx/>
                <a:latin typeface="Corbel" panose="020B0503020204020204"/>
                <a:ea typeface="+mj-ea"/>
                <a:cs typeface="+mj-cs"/>
              </a:rPr>
              <a:t> -</a:t>
            </a:r>
            <a:r>
              <a:rPr kumimoji="0" lang="en-US" sz="3000" b="0" i="0" u="none" strike="noStrike" kern="1200" cap="none" spc="-60" normalizeH="0" noProof="0" dirty="0">
                <a:ln>
                  <a:noFill/>
                </a:ln>
                <a:solidFill>
                  <a:srgbClr val="FFFFFF"/>
                </a:solidFill>
                <a:effectLst/>
                <a:uLnTx/>
                <a:uFillTx/>
                <a:latin typeface="Corbel" panose="020B0503020204020204"/>
                <a:ea typeface="+mj-ea"/>
                <a:cs typeface="+mj-cs"/>
              </a:rPr>
              <a:t> </a:t>
            </a:r>
            <a:r>
              <a:rPr kumimoji="0" lang="en-US" sz="3000" b="0" i="0" u="none" strike="noStrike" kern="1200" cap="none" spc="-60" normalizeH="0" baseline="0" noProof="0" dirty="0">
                <a:ln>
                  <a:noFill/>
                </a:ln>
                <a:solidFill>
                  <a:srgbClr val="FFFFFF"/>
                </a:solidFill>
                <a:effectLst/>
                <a:uLnTx/>
                <a:uFillTx/>
                <a:latin typeface="Corbel" panose="020B0503020204020204"/>
                <a:ea typeface="+mj-ea"/>
                <a:cs typeface="+mj-cs"/>
              </a:rPr>
              <a:t>Chart  </a:t>
            </a:r>
            <a:br>
              <a:rPr kumimoji="0" lang="en-US" sz="3000" b="0"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US" sz="30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C9C8F75-4362-4AED-8FDA-B8E2292CB5D0}"/>
                  </a:ext>
                </a:extLst>
              </p:cNvPr>
              <p:cNvGraphicFramePr>
                <a:graphicFrameLocks noGrp="1"/>
              </p:cNvGraphicFramePr>
              <p:nvPr>
                <p:extLst>
                  <p:ext uri="{D42A27DB-BD31-4B8C-83A1-F6EECF244321}">
                    <p14:modId xmlns:p14="http://schemas.microsoft.com/office/powerpoint/2010/main" val="1228924575"/>
                  </p:ext>
                </p:extLst>
              </p:nvPr>
            </p:nvGraphicFramePr>
            <p:xfrm>
              <a:off x="1295400" y="1371600"/>
              <a:ext cx="6324600" cy="4279072"/>
            </p:xfrm>
            <a:graphic>
              <a:graphicData uri="http://schemas.openxmlformats.org/drawingml/2006/table">
                <a:tbl>
                  <a:tblPr/>
                  <a:tblGrid>
                    <a:gridCol w="492826">
                      <a:extLst>
                        <a:ext uri="{9D8B030D-6E8A-4147-A177-3AD203B41FA5}">
                          <a16:colId xmlns:a16="http://schemas.microsoft.com/office/drawing/2014/main" val="2831277788"/>
                        </a:ext>
                      </a:extLst>
                    </a:gridCol>
                    <a:gridCol w="492826">
                      <a:extLst>
                        <a:ext uri="{9D8B030D-6E8A-4147-A177-3AD203B41FA5}">
                          <a16:colId xmlns:a16="http://schemas.microsoft.com/office/drawing/2014/main" val="2101026322"/>
                        </a:ext>
                      </a:extLst>
                    </a:gridCol>
                    <a:gridCol w="492826">
                      <a:extLst>
                        <a:ext uri="{9D8B030D-6E8A-4147-A177-3AD203B41FA5}">
                          <a16:colId xmlns:a16="http://schemas.microsoft.com/office/drawing/2014/main" val="4178811887"/>
                        </a:ext>
                      </a:extLst>
                    </a:gridCol>
                    <a:gridCol w="492826">
                      <a:extLst>
                        <a:ext uri="{9D8B030D-6E8A-4147-A177-3AD203B41FA5}">
                          <a16:colId xmlns:a16="http://schemas.microsoft.com/office/drawing/2014/main" val="2382718270"/>
                        </a:ext>
                      </a:extLst>
                    </a:gridCol>
                    <a:gridCol w="492826">
                      <a:extLst>
                        <a:ext uri="{9D8B030D-6E8A-4147-A177-3AD203B41FA5}">
                          <a16:colId xmlns:a16="http://schemas.microsoft.com/office/drawing/2014/main" val="3345910855"/>
                        </a:ext>
                      </a:extLst>
                    </a:gridCol>
                    <a:gridCol w="492826">
                      <a:extLst>
                        <a:ext uri="{9D8B030D-6E8A-4147-A177-3AD203B41FA5}">
                          <a16:colId xmlns:a16="http://schemas.microsoft.com/office/drawing/2014/main" val="3852130395"/>
                        </a:ext>
                      </a:extLst>
                    </a:gridCol>
                    <a:gridCol w="492826">
                      <a:extLst>
                        <a:ext uri="{9D8B030D-6E8A-4147-A177-3AD203B41FA5}">
                          <a16:colId xmlns:a16="http://schemas.microsoft.com/office/drawing/2014/main" val="2198845002"/>
                        </a:ext>
                      </a:extLst>
                    </a:gridCol>
                    <a:gridCol w="492826">
                      <a:extLst>
                        <a:ext uri="{9D8B030D-6E8A-4147-A177-3AD203B41FA5}">
                          <a16:colId xmlns:a16="http://schemas.microsoft.com/office/drawing/2014/main" val="3648343839"/>
                        </a:ext>
                      </a:extLst>
                    </a:gridCol>
                    <a:gridCol w="492826">
                      <a:extLst>
                        <a:ext uri="{9D8B030D-6E8A-4147-A177-3AD203B41FA5}">
                          <a16:colId xmlns:a16="http://schemas.microsoft.com/office/drawing/2014/main" val="4169666612"/>
                        </a:ext>
                      </a:extLst>
                    </a:gridCol>
                    <a:gridCol w="492826">
                      <a:extLst>
                        <a:ext uri="{9D8B030D-6E8A-4147-A177-3AD203B41FA5}">
                          <a16:colId xmlns:a16="http://schemas.microsoft.com/office/drawing/2014/main" val="514688406"/>
                        </a:ext>
                      </a:extLst>
                    </a:gridCol>
                    <a:gridCol w="492826">
                      <a:extLst>
                        <a:ext uri="{9D8B030D-6E8A-4147-A177-3AD203B41FA5}">
                          <a16:colId xmlns:a16="http://schemas.microsoft.com/office/drawing/2014/main" val="3033850519"/>
                        </a:ext>
                      </a:extLst>
                    </a:gridCol>
                    <a:gridCol w="903514">
                      <a:extLst>
                        <a:ext uri="{9D8B030D-6E8A-4147-A177-3AD203B41FA5}">
                          <a16:colId xmlns:a16="http://schemas.microsoft.com/office/drawing/2014/main" val="2422801539"/>
                        </a:ext>
                      </a:extLst>
                    </a:gridCol>
                  </a:tblGrid>
                  <a:tr h="152824">
                    <a:tc>
                      <a:txBody>
                        <a:bodyPr/>
                        <a:lstStyle/>
                        <a:p>
                          <a:pPr algn="ctr" fontAlgn="b"/>
                          <a:r>
                            <a:rPr lang="en-US" sz="800" b="1" i="0" u="none" strike="noStrike">
                              <a:solidFill>
                                <a:srgbClr val="000000"/>
                              </a:solidFill>
                              <a:effectLst/>
                              <a:latin typeface="Calibri" panose="020F0502020204030204" pitchFamily="34" charset="0"/>
                            </a:rPr>
                            <a:t>Subgroup</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1</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2</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3</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4</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5</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6</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7</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8</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9</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10</a:t>
                          </a:r>
                        </a:p>
                      </a:txBody>
                      <a:tcPr marL="7144" marR="7144" marT="7144"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739094246"/>
                      </a:ext>
                    </a:extLst>
                  </a:tr>
                  <a:tr h="152824">
                    <a:tc>
                      <a:txBody>
                        <a:bodyPr/>
                        <a:lstStyle/>
                        <a:p>
                          <a:pPr algn="ctr" fontAlgn="ctr"/>
                          <a:r>
                            <a:rPr lang="en-US" sz="800" b="0" i="0" u="none" strike="noStrike">
                              <a:solidFill>
                                <a:srgbClr val="000000"/>
                              </a:solidFill>
                              <a:effectLst/>
                              <a:latin typeface="Calibri" panose="020F0502020204030204" pitchFamily="34" charset="0"/>
                            </a:rPr>
                            <a:t>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46.8204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58.8572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67.7175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51.3078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53.3025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51.3258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59.0268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49.9933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47.086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60.4783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449339478"/>
                      </a:ext>
                    </a:extLst>
                  </a:tr>
                  <a:tr h="152824">
                    <a:tc>
                      <a:txBody>
                        <a:bodyPr/>
                        <a:lstStyle/>
                        <a:p>
                          <a:pPr algn="ctr" fontAlgn="ctr"/>
                          <a:r>
                            <a:rPr lang="en-US" sz="800" b="0" i="0" u="none" strike="noStrike">
                              <a:solidFill>
                                <a:srgbClr val="000000"/>
                              </a:solidFill>
                              <a:effectLst/>
                              <a:latin typeface="Calibri" panose="020F0502020204030204" pitchFamily="34" charset="0"/>
                            </a:rPr>
                            <a:t>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53.9847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47.4005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59.1598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57.2251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57.3207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50.4045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54.8046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55.7574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58.8662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59.2083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591964452"/>
                      </a:ext>
                    </a:extLst>
                  </a:tr>
                  <a:tr h="152824">
                    <a:tc>
                      <a:txBody>
                        <a:bodyPr/>
                        <a:lstStyle/>
                        <a:p>
                          <a:pPr algn="ctr" fontAlgn="ctr"/>
                          <a:r>
                            <a:rPr lang="en-US" sz="800" b="0" i="0" u="none" strike="noStrike">
                              <a:solidFill>
                                <a:srgbClr val="000000"/>
                              </a:solidFill>
                              <a:effectLst/>
                              <a:latin typeface="Calibri" panose="020F0502020204030204" pitchFamily="34" charset="0"/>
                            </a:rPr>
                            <a:t>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52.4315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63.2146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61.4096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59.342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57.4605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53.7083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57.0489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58.4325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48.5544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61.4105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930709181"/>
                      </a:ext>
                    </a:extLst>
                  </a:tr>
                  <a:tr h="152824">
                    <a:tc>
                      <a:txBody>
                        <a:bodyPr/>
                        <a:lstStyle/>
                        <a:p>
                          <a:pPr algn="ctr" fontAlgn="ctr"/>
                          <a:r>
                            <a:rPr lang="en-US" sz="800" b="0" i="0" u="none" strike="noStrike">
                              <a:solidFill>
                                <a:srgbClr val="000000"/>
                              </a:solidFill>
                              <a:effectLst/>
                              <a:latin typeface="Calibri" panose="020F0502020204030204" pitchFamily="34" charset="0"/>
                            </a:rPr>
                            <a:t>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50.9712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53.4314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52.9449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66.827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43.9849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67.8154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57.4312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44.3194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60.5493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59.6383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46135000"/>
                      </a:ext>
                    </a:extLst>
                  </a:tr>
                  <a:tr h="152824">
                    <a:tc>
                      <a:txBody>
                        <a:bodyPr/>
                        <a:lstStyle/>
                        <a:p>
                          <a:pPr algn="ctr" fontAlgn="ctr"/>
                          <a:r>
                            <a:rPr lang="en-US" sz="800" b="0" i="0" u="none" strike="noStrike">
                              <a:solidFill>
                                <a:srgbClr val="000000"/>
                              </a:solidFill>
                              <a:effectLst/>
                              <a:latin typeface="Calibri" panose="020F0502020204030204" pitchFamily="34" charset="0"/>
                            </a:rPr>
                            <a:t>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62.0421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57.1784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60.1955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56.4687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64.9641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52.9195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48.6739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56.3773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60.3216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58.9171</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4242709"/>
                      </a:ext>
                    </a:extLst>
                  </a:tr>
                  <a:tr h="152824">
                    <a:tc>
                      <a:txBody>
                        <a:bodyPr/>
                        <a:lstStyle/>
                        <a:p>
                          <a:pPr algn="ctr" fontAlgn="ctr"/>
                          <a:r>
                            <a:rPr lang="en-US" sz="800" b="0" i="0" u="none" strike="noStrike">
                              <a:solidFill>
                                <a:srgbClr val="000000"/>
                              </a:solidFill>
                              <a:effectLst/>
                              <a:latin typeface="Calibri" panose="020F0502020204030204" pitchFamily="34" charset="0"/>
                            </a:rPr>
                            <a:t>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53.1269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58.374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63.7938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50.8965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52.4253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52.696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64.2078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65.9364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55.8426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54.478</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85597918"/>
                      </a:ext>
                    </a:extLst>
                  </a:tr>
                  <a:tr h="152824">
                    <a:tc>
                      <a:txBody>
                        <a:bodyPr/>
                        <a:lstStyle/>
                        <a:p>
                          <a:pPr algn="ctr" fontAlgn="ctr"/>
                          <a:r>
                            <a:rPr lang="en-US" sz="800" b="0" i="0" u="none" strike="noStrike">
                              <a:solidFill>
                                <a:srgbClr val="000000"/>
                              </a:solidFill>
                              <a:effectLst/>
                              <a:latin typeface="Calibri" panose="020F0502020204030204" pitchFamily="34" charset="0"/>
                            </a:rPr>
                            <a:t>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55.0507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53.8931</a:t>
                          </a:r>
                        </a:p>
                      </a:txBody>
                      <a:tcPr marL="7144" marR="7144"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51.8424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68.7073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50.173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58.0991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59.3456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57.9232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69.2396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60.2033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323850845"/>
                      </a:ext>
                    </a:extLst>
                  </a:tr>
                  <a:tr h="152824">
                    <a:tc>
                      <a:txBody>
                        <a:bodyPr/>
                        <a:lstStyle/>
                        <a:p>
                          <a:pPr algn="ctr" fontAlgn="ctr"/>
                          <a:r>
                            <a:rPr lang="en-US" sz="800" b="0" i="0" u="none" strike="noStrike">
                              <a:solidFill>
                                <a:srgbClr val="000000"/>
                              </a:solidFill>
                              <a:effectLst/>
                              <a:latin typeface="Calibri" panose="020F0502020204030204" pitchFamily="34" charset="0"/>
                            </a:rPr>
                            <a:t>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54.3315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52.3679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65.2346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62.6795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61.5929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54.0084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61.4465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58.4423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55.7608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54.1888</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86778887"/>
                      </a:ext>
                    </a:extLst>
                  </a:tr>
                  <a:tr h="152824">
                    <a:tc>
                      <a:txBody>
                        <a:bodyPr/>
                        <a:lstStyle/>
                        <a:p>
                          <a:pPr algn="ctr" fontAlgn="ctr"/>
                          <a:r>
                            <a:rPr lang="en-US" sz="800" b="0" i="0" u="none" strike="noStrike">
                              <a:solidFill>
                                <a:srgbClr val="000000"/>
                              </a:solidFill>
                              <a:effectLst/>
                              <a:latin typeface="Calibri" panose="020F0502020204030204" pitchFamily="34" charset="0"/>
                            </a:rPr>
                            <a:t>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59.9584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59.1762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51.5629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63.0753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59.4856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63.2215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50.8982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62.4343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49.4303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48.9902</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625232268"/>
                      </a:ext>
                    </a:extLst>
                  </a:tr>
                  <a:tr h="152824">
                    <a:tc>
                      <a:txBody>
                        <a:bodyPr/>
                        <a:lstStyle/>
                        <a:p>
                          <a:pPr algn="ctr" fontAlgn="ctr"/>
                          <a:r>
                            <a:rPr lang="en-US" sz="800" b="0" i="0" u="none" strike="noStrike">
                              <a:solidFill>
                                <a:srgbClr val="000000"/>
                              </a:solidFill>
                              <a:effectLst/>
                              <a:latin typeface="Calibri" panose="020F0502020204030204" pitchFamily="34" charset="0"/>
                            </a:rPr>
                            <a:t>10</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54.0402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56.3253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53.3773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54.7368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59.8292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54.6631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62.2161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61.5533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66.2283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63.0929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642023834"/>
                      </a:ext>
                    </a:extLst>
                  </a:tr>
                  <a:tr h="152824">
                    <a:tc>
                      <a:txBody>
                        <a:bodyPr/>
                        <a:lstStyle/>
                        <a:p>
                          <a:pPr algn="ctr" fontAlgn="ctr"/>
                          <a:r>
                            <a:rPr lang="en-US" sz="800" b="0" i="0" u="none" strike="noStrike">
                              <a:solidFill>
                                <a:srgbClr val="000000"/>
                              </a:solidFill>
                              <a:effectLst/>
                              <a:latin typeface="Calibri" panose="020F0502020204030204" pitchFamily="34" charset="0"/>
                            </a:rPr>
                            <a:t>11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57.2273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65.8816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67.9839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51.7812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63.3054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56.5156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54.5318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54.4049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54.6459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52.6297</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0416703"/>
                      </a:ext>
                    </a:extLst>
                  </a:tr>
                  <a:tr h="152824">
                    <a:tc>
                      <a:txBody>
                        <a:bodyPr/>
                        <a:lstStyle/>
                        <a:p>
                          <a:pPr algn="ctr" fontAlgn="ctr"/>
                          <a:r>
                            <a:rPr lang="en-US" sz="800" b="0" i="0" u="none" strike="noStrike">
                              <a:solidFill>
                                <a:srgbClr val="000000"/>
                              </a:solidFill>
                              <a:effectLst/>
                              <a:latin typeface="Calibri" panose="020F0502020204030204" pitchFamily="34" charset="0"/>
                            </a:rPr>
                            <a:t>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51.5133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61.0216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61.2776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62.1072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56.1983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54.805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59.083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58.8301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51.2939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54.9033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818919296"/>
                      </a:ext>
                    </a:extLst>
                  </a:tr>
                  <a:tr h="152824">
                    <a:tc>
                      <a:txBody>
                        <a:bodyPr/>
                        <a:lstStyle/>
                        <a:p>
                          <a:pPr algn="ctr" fontAlgn="ctr"/>
                          <a:r>
                            <a:rPr lang="en-US" sz="800" b="0" i="0" u="none" strike="noStrike">
                              <a:solidFill>
                                <a:srgbClr val="000000"/>
                              </a:solidFill>
                              <a:effectLst/>
                              <a:latin typeface="Calibri" panose="020F0502020204030204" pitchFamily="34" charset="0"/>
                            </a:rPr>
                            <a:t>13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41.6784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46.7246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90.9593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57.7698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57.6619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53.9903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47.1248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50.2183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52.0052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57.2942</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657069365"/>
                      </a:ext>
                    </a:extLst>
                  </a:tr>
                  <a:tr h="152824">
                    <a:tc>
                      <a:txBody>
                        <a:bodyPr/>
                        <a:lstStyle/>
                        <a:p>
                          <a:pPr algn="ctr" fontAlgn="ctr"/>
                          <a:r>
                            <a:rPr lang="en-US" sz="800" b="0" i="0" u="none" strike="noStrike">
                              <a:solidFill>
                                <a:srgbClr val="000000"/>
                              </a:solidFill>
                              <a:effectLst/>
                              <a:latin typeface="Calibri" panose="020F0502020204030204" pitchFamily="34" charset="0"/>
                            </a:rPr>
                            <a:t>14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52.8303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42.4179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58.0054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60.1385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59.9954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60.5936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49.6827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68.2645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53.5693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60.6435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35923240"/>
                      </a:ext>
                    </a:extLst>
                  </a:tr>
                  <a:tr h="152824">
                    <a:tc>
                      <a:txBody>
                        <a:bodyPr/>
                        <a:lstStyle/>
                        <a:p>
                          <a:pPr algn="ctr" fontAlgn="ctr"/>
                          <a:r>
                            <a:rPr lang="en-US" sz="800" b="0" i="0" u="none" strike="noStrike">
                              <a:solidFill>
                                <a:srgbClr val="000000"/>
                              </a:solidFill>
                              <a:effectLst/>
                              <a:latin typeface="Calibri" panose="020F0502020204030204" pitchFamily="34" charset="0"/>
                            </a:rPr>
                            <a:t>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58.1128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53.4343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49.8567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53.3065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48.6588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53.4726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61.1457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61.6733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54.4246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51.8054</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599667907"/>
                      </a:ext>
                    </a:extLst>
                  </a:tr>
                  <a:tr h="152824">
                    <a:tc>
                      <a:txBody>
                        <a:bodyPr/>
                        <a:lstStyle/>
                        <a:p>
                          <a:pPr algn="ctr" fontAlgn="ctr"/>
                          <a:r>
                            <a:rPr lang="en-US" sz="800" b="0" i="0" u="none" strike="noStrike">
                              <a:solidFill>
                                <a:srgbClr val="000000"/>
                              </a:solidFill>
                              <a:effectLst/>
                              <a:latin typeface="Calibri" panose="020F0502020204030204" pitchFamily="34" charset="0"/>
                            </a:rPr>
                            <a:t>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59.4674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66.2816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71.1186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63.6602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65.4012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53.2372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55.0633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46.6954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57.0477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61.8819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770925754"/>
                      </a:ext>
                    </a:extLst>
                  </a:tr>
                  <a:tr h="152824">
                    <a:tc>
                      <a:txBody>
                        <a:bodyPr/>
                        <a:lstStyle/>
                        <a:p>
                          <a:pPr algn="ctr" fontAlgn="ctr"/>
                          <a:r>
                            <a:rPr lang="en-US" sz="800" b="0" i="0" u="none" strike="noStrike">
                              <a:solidFill>
                                <a:srgbClr val="000000"/>
                              </a:solidFill>
                              <a:effectLst/>
                              <a:latin typeface="Calibri" panose="020F0502020204030204" pitchFamily="34" charset="0"/>
                            </a:rPr>
                            <a:t>17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63.6288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47.3453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45.6509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40.2198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51.7382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51.0804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56.4197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57.7979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65.3047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66.539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56540833"/>
                      </a:ext>
                    </a:extLst>
                  </a:tr>
                  <a:tr h="152824">
                    <a:tc>
                      <a:txBody>
                        <a:bodyPr/>
                        <a:lstStyle/>
                        <a:p>
                          <a:pPr algn="ctr" fontAlgn="ctr"/>
                          <a:r>
                            <a:rPr lang="en-US" sz="800" b="0" i="0" u="none" strike="noStrike">
                              <a:solidFill>
                                <a:srgbClr val="000000"/>
                              </a:solidFill>
                              <a:effectLst/>
                              <a:latin typeface="Calibri" panose="020F0502020204030204" pitchFamily="34" charset="0"/>
                            </a:rPr>
                            <a:t>18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59.5853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50.9825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56.2445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103.441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52.6224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63.7297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43.3771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58.7982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59.8339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57.9202</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461480007"/>
                      </a:ext>
                    </a:extLst>
                  </a:tr>
                  <a:tr h="152824">
                    <a:tc>
                      <a:txBody>
                        <a:bodyPr/>
                        <a:lstStyle/>
                        <a:p>
                          <a:pPr algn="ctr" fontAlgn="ctr"/>
                          <a:r>
                            <a:rPr lang="en-US" sz="800" b="0" i="0" u="none" strike="noStrike">
                              <a:solidFill>
                                <a:srgbClr val="000000"/>
                              </a:solidFill>
                              <a:effectLst/>
                              <a:latin typeface="Calibri" panose="020F0502020204030204" pitchFamily="34" charset="0"/>
                            </a:rPr>
                            <a:t>19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57.8042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49.2275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56.9069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55.4057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60.342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62.0972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38.6509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61.459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59.144</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362434177"/>
                      </a:ext>
                    </a:extLst>
                  </a:tr>
                  <a:tr h="152824">
                    <a:tc>
                      <a:txBody>
                        <a:bodyPr/>
                        <a:lstStyle/>
                        <a:p>
                          <a:pPr algn="ctr" fontAlgn="ctr"/>
                          <a:r>
                            <a:rPr lang="en-US" sz="800" b="0" i="0" u="none" strike="noStrike">
                              <a:solidFill>
                                <a:srgbClr val="000000"/>
                              </a:solidFill>
                              <a:effectLst/>
                              <a:latin typeface="Calibri" panose="020F0502020204030204" pitchFamily="34" charset="0"/>
                            </a:rPr>
                            <a:t>20</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53.2788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62.1238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48.7058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58.0984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52.3153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56.8277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53.3615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64.6894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56.0133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56.9455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066651786"/>
                      </a:ext>
                    </a:extLst>
                  </a:tr>
                  <a:tr h="152824">
                    <a:tc>
                      <a:txBody>
                        <a:bodyPr/>
                        <a:lstStyle/>
                        <a:p>
                          <a:pPr algn="ctr" fontAlgn="ctr"/>
                          <a:r>
                            <a:rPr lang="en-US" sz="800" b="0" i="0" u="none" strike="noStrike">
                              <a:solidFill>
                                <a:srgbClr val="000000"/>
                              </a:solidFill>
                              <a:effectLst/>
                              <a:latin typeface="Calibri" panose="020F0502020204030204" pitchFamily="34" charset="0"/>
                            </a:rPr>
                            <a:t>21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61.0891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52.2114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55.0061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50.2427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55.6495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53.7419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63.6856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56.5452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55.6084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67.2915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659671735"/>
                      </a:ext>
                    </a:extLst>
                  </a:tr>
                  <a:tr h="152824">
                    <a:tc>
                      <a:txBody>
                        <a:bodyPr/>
                        <a:lstStyle/>
                        <a:p>
                          <a:pPr algn="ctr" fontAlgn="ctr"/>
                          <a:r>
                            <a:rPr lang="en-US" sz="800" b="0" i="0" u="none" strike="noStrike">
                              <a:solidFill>
                                <a:srgbClr val="000000"/>
                              </a:solidFill>
                              <a:effectLst/>
                              <a:latin typeface="Calibri" panose="020F0502020204030204" pitchFamily="34" charset="0"/>
                            </a:rPr>
                            <a:t>22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47.6385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62.0744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71.2102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64.6661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58.1218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56.8151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62.913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53.8949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64.6937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53.5819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587666688"/>
                      </a:ext>
                    </a:extLst>
                  </a:tr>
                  <a:tr h="152824">
                    <a:tc>
                      <a:txBody>
                        <a:bodyPr/>
                        <a:lstStyle/>
                        <a:p>
                          <a:pPr algn="ctr" fontAlgn="ctr"/>
                          <a:r>
                            <a:rPr lang="en-US" sz="800" b="0" i="0" u="none" strike="noStrike">
                              <a:solidFill>
                                <a:srgbClr val="000000"/>
                              </a:solidFill>
                              <a:effectLst/>
                              <a:latin typeface="Calibri" panose="020F0502020204030204" pitchFamily="34" charset="0"/>
                            </a:rPr>
                            <a:t>23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46.1471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57.2321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60.0446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59.5476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54.4676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48.8446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57.6602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58.5467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65.4449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50.6271</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085375592"/>
                      </a:ext>
                    </a:extLst>
                  </a:tr>
                  <a:tr h="152824">
                    <a:tc>
                      <a:txBody>
                        <a:bodyPr/>
                        <a:lstStyle/>
                        <a:p>
                          <a:pPr algn="ctr" fontAlgn="ctr"/>
                          <a:r>
                            <a:rPr lang="en-US" sz="800" b="0" i="0" u="none" strike="noStrike">
                              <a:solidFill>
                                <a:srgbClr val="000000"/>
                              </a:solidFill>
                              <a:effectLst/>
                              <a:latin typeface="Calibri" panose="020F0502020204030204" pitchFamily="34" charset="0"/>
                            </a:rPr>
                            <a:t>24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53.1199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52.4063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53.1227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52.1897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56.6952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53.0823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61.1469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50.5565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56.9315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60.0423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555675697"/>
                      </a:ext>
                    </a:extLst>
                  </a:tr>
                  <a:tr h="152824">
                    <a:tc>
                      <a:txBody>
                        <a:bodyPr/>
                        <a:lstStyle/>
                        <a:p>
                          <a:pPr algn="ctr" fontAlgn="ctr"/>
                          <a:r>
                            <a:rPr lang="en-US" sz="800" b="0" i="0" u="none" strike="noStrike">
                              <a:solidFill>
                                <a:srgbClr val="000000"/>
                              </a:solidFill>
                              <a:effectLst/>
                              <a:latin typeface="Calibri" panose="020F0502020204030204" pitchFamily="34" charset="0"/>
                            </a:rPr>
                            <a:t>25</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55.3156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60.7648</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55.0855</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56.2381</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60.3981</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61.7266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69.0841</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51.4446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58.1248</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50.136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51858"/>
                      </a:ext>
                    </a:extLst>
                  </a:tr>
                  <a:tr h="152824">
                    <a:tc>
                      <a:txBody>
                        <a:bodyPr/>
                        <a:lstStyle/>
                        <a:p>
                          <a:pPr algn="ctr" fontAlgn="ctr"/>
                          <a14:m>
                            <m:oMathPara xmlns:m="http://schemas.openxmlformats.org/officeDocument/2006/math">
                              <m:oMathParaPr>
                                <m:jc m:val="centerGroup"/>
                              </m:oMathParaPr>
                              <m:oMath xmlns:m="http://schemas.openxmlformats.org/officeDocument/2006/math">
                                <m:acc>
                                  <m:accPr>
                                    <m:chr m:val="̅"/>
                                    <m:ctrlPr>
                                      <a:rPr lang="en-US" sz="800" b="0" i="1" u="none" strike="noStrike" smtClean="0">
                                        <a:solidFill>
                                          <a:srgbClr val="000000"/>
                                        </a:solidFill>
                                        <a:effectLst/>
                                        <a:latin typeface="Cambria Math" panose="02040503050406030204" pitchFamily="18" charset="0"/>
                                      </a:rPr>
                                    </m:ctrlPr>
                                  </m:accPr>
                                  <m:e>
                                    <m:r>
                                      <a:rPr lang="en-US" sz="800" b="0" i="1" u="none" strike="noStrike" smtClean="0">
                                        <a:solidFill>
                                          <a:srgbClr val="000000"/>
                                        </a:solidFill>
                                        <a:effectLst/>
                                        <a:latin typeface="Cambria Math" panose="02040503050406030204" pitchFamily="18" charset="0"/>
                                      </a:rPr>
                                      <m:t>𝑋</m:t>
                                    </m:r>
                                  </m:e>
                                </m:acc>
                              </m:oMath>
                            </m:oMathPara>
                          </a14:m>
                          <a:endParaRPr lang="en-US" sz="800" b="0" i="0" u="none" strike="noStrike" dirty="0">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54.44778</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55.61393</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59.53668</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59.20314</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56.56439</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55.97686</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57.06316</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56.08721</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57.5312</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57.67965</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14:m>
                            <m:oMath xmlns:m="http://schemas.openxmlformats.org/officeDocument/2006/math">
                              <m:acc>
                                <m:accPr>
                                  <m:chr m:val="̿"/>
                                  <m:ctrlPr>
                                    <a:rPr lang="en-US" sz="800" b="0" i="1" u="none" strike="noStrike" smtClean="0">
                                      <a:solidFill>
                                        <a:srgbClr val="000000"/>
                                      </a:solidFill>
                                      <a:effectLst/>
                                      <a:latin typeface="Cambria Math" panose="02040503050406030204" pitchFamily="18" charset="0"/>
                                    </a:rPr>
                                  </m:ctrlPr>
                                </m:accPr>
                                <m:e>
                                  <m:r>
                                    <a:rPr lang="en-US" sz="800" b="0" i="1" u="none" strike="noStrike" smtClean="0">
                                      <a:solidFill>
                                        <a:srgbClr val="000000"/>
                                      </a:solidFill>
                                      <a:effectLst/>
                                      <a:latin typeface="Cambria Math" panose="02040503050406030204" pitchFamily="18" charset="0"/>
                                    </a:rPr>
                                    <m:t>𝑋</m:t>
                                  </m:r>
                                </m:e>
                              </m:acc>
                              <m:r>
                                <a:rPr lang="en-US" sz="800" b="0" i="1" u="none" strike="noStrike" smtClean="0">
                                  <a:solidFill>
                                    <a:srgbClr val="000000"/>
                                  </a:solidFill>
                                  <a:effectLst/>
                                  <a:latin typeface="Cambria Math" panose="02040503050406030204" pitchFamily="18" charset="0"/>
                                </a:rPr>
                                <m:t>= </m:t>
                              </m:r>
                            </m:oMath>
                          </a14:m>
                          <a:r>
                            <a:rPr lang="en-US" sz="800" b="0" i="0" u="none" strike="noStrike" dirty="0">
                              <a:solidFill>
                                <a:srgbClr val="000000"/>
                              </a:solidFill>
                              <a:effectLst/>
                              <a:latin typeface="Calibri" panose="020F0502020204030204" pitchFamily="34" charset="0"/>
                            </a:rPr>
                            <a:t>56.9704</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7298271"/>
                      </a:ext>
                    </a:extLst>
                  </a:tr>
                  <a:tr h="152824">
                    <a:tc>
                      <a:txBody>
                        <a:bodyPr/>
                        <a:lstStyle/>
                        <a:p>
                          <a:pPr algn="ctr" fontAlgn="ctr"/>
                          <a:r>
                            <a:rPr lang="en-US" sz="800" b="0" i="0" u="none" strike="noStrike" dirty="0" err="1">
                              <a:solidFill>
                                <a:srgbClr val="000000"/>
                              </a:solidFill>
                              <a:effectLst/>
                              <a:latin typeface="Calibri" panose="020F0502020204030204" pitchFamily="34" charset="0"/>
                            </a:rPr>
                            <a:t>Stdev</a:t>
                          </a:r>
                          <a:endParaRPr lang="en-US" sz="800" b="0" i="0" u="none" strike="noStrike" dirty="0">
                            <a:solidFill>
                              <a:srgbClr val="000000"/>
                            </a:solidFill>
                            <a:effectLst/>
                            <a:latin typeface="Calibri" panose="020F0502020204030204" pitchFamily="34" charset="0"/>
                          </a:endParaRP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5.286458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6.28949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9.49476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11.10656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5.147585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4.750668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5.9335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6.835565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5.76572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4.830527</a:t>
                          </a:r>
                        </a:p>
                      </a:txBody>
                      <a:tcPr marL="7144" marR="7144" marT="7144" marB="0" anchor="ctr">
                        <a:lnL>
                          <a:noFill/>
                        </a:lnL>
                        <a:lnR>
                          <a:noFill/>
                        </a:lnR>
                        <a:lnT>
                          <a:noFill/>
                        </a:lnT>
                        <a:lnB>
                          <a:noFill/>
                        </a:lnB>
                      </a:tcPr>
                    </a:tc>
                    <a:tc>
                      <a:txBody>
                        <a:bodyPr/>
                        <a:lstStyle/>
                        <a:p>
                          <a:pPr algn="ctr" fontAlgn="ctr"/>
                          <a14:m>
                            <m:oMath xmlns:m="http://schemas.openxmlformats.org/officeDocument/2006/math">
                              <m:acc>
                                <m:accPr>
                                  <m:chr m:val="̅"/>
                                  <m:ctrlPr>
                                    <a:rPr lang="en-US" sz="800" b="0" i="1" u="none" strike="noStrike" smtClean="0">
                                      <a:solidFill>
                                        <a:srgbClr val="000000"/>
                                      </a:solidFill>
                                      <a:effectLst/>
                                      <a:latin typeface="Cambria Math" panose="02040503050406030204" pitchFamily="18" charset="0"/>
                                    </a:rPr>
                                  </m:ctrlPr>
                                </m:accPr>
                                <m:e>
                                  <m:r>
                                    <a:rPr lang="en-US" sz="800" b="0" i="1" u="none" strike="noStrike" smtClean="0">
                                      <a:solidFill>
                                        <a:srgbClr val="000000"/>
                                      </a:solidFill>
                                      <a:effectLst/>
                                      <a:latin typeface="Cambria Math" panose="02040503050406030204" pitchFamily="18" charset="0"/>
                                    </a:rPr>
                                    <m:t>𝑆</m:t>
                                  </m:r>
                                </m:e>
                              </m:acc>
                              <m:r>
                                <a:rPr lang="en-US" sz="800" b="0" i="0" u="none" strike="noStrike" smtClean="0">
                                  <a:solidFill>
                                    <a:srgbClr val="000000"/>
                                  </a:solidFill>
                                  <a:effectLst/>
                                  <a:latin typeface="Cambria Math" panose="02040503050406030204" pitchFamily="18" charset="0"/>
                                </a:rPr>
                                <m:t>= </m:t>
                              </m:r>
                            </m:oMath>
                          </a14:m>
                          <a:r>
                            <a:rPr lang="en-US" sz="800" b="0" i="0" u="none" strike="noStrike" dirty="0">
                              <a:solidFill>
                                <a:srgbClr val="000000"/>
                              </a:solidFill>
                              <a:effectLst/>
                              <a:latin typeface="Calibri" panose="020F0502020204030204" pitchFamily="34" charset="0"/>
                            </a:rPr>
                            <a:t>6.544084</a:t>
                          </a:r>
                        </a:p>
                      </a:txBody>
                      <a:tcPr marL="7144" marR="7144" marT="7144" marB="0" anchor="ctr">
                        <a:lnL>
                          <a:noFill/>
                        </a:lnL>
                        <a:lnR>
                          <a:noFill/>
                        </a:lnR>
                        <a:lnT>
                          <a:noFill/>
                        </a:lnT>
                        <a:lnB>
                          <a:noFill/>
                        </a:lnB>
                      </a:tcPr>
                    </a:tc>
                    <a:extLst>
                      <a:ext uri="{0D108BD9-81ED-4DB2-BD59-A6C34878D82A}">
                        <a16:rowId xmlns:a16="http://schemas.microsoft.com/office/drawing/2014/main" val="466613947"/>
                      </a:ext>
                    </a:extLst>
                  </a:tr>
                </a:tbl>
              </a:graphicData>
            </a:graphic>
          </p:graphicFrame>
        </mc:Choice>
        <mc:Fallback xmlns="">
          <p:graphicFrame>
            <p:nvGraphicFramePr>
              <p:cNvPr id="9" name="Table 8">
                <a:extLst>
                  <a:ext uri="{FF2B5EF4-FFF2-40B4-BE49-F238E27FC236}">
                    <a16:creationId xmlns:a16="http://schemas.microsoft.com/office/drawing/2014/main" id="{7C9C8F75-4362-4AED-8FDA-B8E2292CB5D0}"/>
                  </a:ext>
                </a:extLst>
              </p:cNvPr>
              <p:cNvGraphicFramePr>
                <a:graphicFrameLocks noGrp="1"/>
              </p:cNvGraphicFramePr>
              <p:nvPr>
                <p:extLst>
                  <p:ext uri="{D42A27DB-BD31-4B8C-83A1-F6EECF244321}">
                    <p14:modId xmlns:p14="http://schemas.microsoft.com/office/powerpoint/2010/main" val="1228924575"/>
                  </p:ext>
                </p:extLst>
              </p:nvPr>
            </p:nvGraphicFramePr>
            <p:xfrm>
              <a:off x="1295400" y="1371600"/>
              <a:ext cx="6324600" cy="4279072"/>
            </p:xfrm>
            <a:graphic>
              <a:graphicData uri="http://schemas.openxmlformats.org/drawingml/2006/table">
                <a:tbl>
                  <a:tblPr/>
                  <a:tblGrid>
                    <a:gridCol w="492826">
                      <a:extLst>
                        <a:ext uri="{9D8B030D-6E8A-4147-A177-3AD203B41FA5}">
                          <a16:colId xmlns:a16="http://schemas.microsoft.com/office/drawing/2014/main" val="2831277788"/>
                        </a:ext>
                      </a:extLst>
                    </a:gridCol>
                    <a:gridCol w="492826">
                      <a:extLst>
                        <a:ext uri="{9D8B030D-6E8A-4147-A177-3AD203B41FA5}">
                          <a16:colId xmlns:a16="http://schemas.microsoft.com/office/drawing/2014/main" val="2101026322"/>
                        </a:ext>
                      </a:extLst>
                    </a:gridCol>
                    <a:gridCol w="492826">
                      <a:extLst>
                        <a:ext uri="{9D8B030D-6E8A-4147-A177-3AD203B41FA5}">
                          <a16:colId xmlns:a16="http://schemas.microsoft.com/office/drawing/2014/main" val="4178811887"/>
                        </a:ext>
                      </a:extLst>
                    </a:gridCol>
                    <a:gridCol w="492826">
                      <a:extLst>
                        <a:ext uri="{9D8B030D-6E8A-4147-A177-3AD203B41FA5}">
                          <a16:colId xmlns:a16="http://schemas.microsoft.com/office/drawing/2014/main" val="2382718270"/>
                        </a:ext>
                      </a:extLst>
                    </a:gridCol>
                    <a:gridCol w="492826">
                      <a:extLst>
                        <a:ext uri="{9D8B030D-6E8A-4147-A177-3AD203B41FA5}">
                          <a16:colId xmlns:a16="http://schemas.microsoft.com/office/drawing/2014/main" val="3345910855"/>
                        </a:ext>
                      </a:extLst>
                    </a:gridCol>
                    <a:gridCol w="492826">
                      <a:extLst>
                        <a:ext uri="{9D8B030D-6E8A-4147-A177-3AD203B41FA5}">
                          <a16:colId xmlns:a16="http://schemas.microsoft.com/office/drawing/2014/main" val="3852130395"/>
                        </a:ext>
                      </a:extLst>
                    </a:gridCol>
                    <a:gridCol w="492826">
                      <a:extLst>
                        <a:ext uri="{9D8B030D-6E8A-4147-A177-3AD203B41FA5}">
                          <a16:colId xmlns:a16="http://schemas.microsoft.com/office/drawing/2014/main" val="2198845002"/>
                        </a:ext>
                      </a:extLst>
                    </a:gridCol>
                    <a:gridCol w="492826">
                      <a:extLst>
                        <a:ext uri="{9D8B030D-6E8A-4147-A177-3AD203B41FA5}">
                          <a16:colId xmlns:a16="http://schemas.microsoft.com/office/drawing/2014/main" val="3648343839"/>
                        </a:ext>
                      </a:extLst>
                    </a:gridCol>
                    <a:gridCol w="492826">
                      <a:extLst>
                        <a:ext uri="{9D8B030D-6E8A-4147-A177-3AD203B41FA5}">
                          <a16:colId xmlns:a16="http://schemas.microsoft.com/office/drawing/2014/main" val="4169666612"/>
                        </a:ext>
                      </a:extLst>
                    </a:gridCol>
                    <a:gridCol w="492826">
                      <a:extLst>
                        <a:ext uri="{9D8B030D-6E8A-4147-A177-3AD203B41FA5}">
                          <a16:colId xmlns:a16="http://schemas.microsoft.com/office/drawing/2014/main" val="514688406"/>
                        </a:ext>
                      </a:extLst>
                    </a:gridCol>
                    <a:gridCol w="492826">
                      <a:extLst>
                        <a:ext uri="{9D8B030D-6E8A-4147-A177-3AD203B41FA5}">
                          <a16:colId xmlns:a16="http://schemas.microsoft.com/office/drawing/2014/main" val="3033850519"/>
                        </a:ext>
                      </a:extLst>
                    </a:gridCol>
                    <a:gridCol w="903514">
                      <a:extLst>
                        <a:ext uri="{9D8B030D-6E8A-4147-A177-3AD203B41FA5}">
                          <a16:colId xmlns:a16="http://schemas.microsoft.com/office/drawing/2014/main" val="2422801539"/>
                        </a:ext>
                      </a:extLst>
                    </a:gridCol>
                  </a:tblGrid>
                  <a:tr h="152824">
                    <a:tc>
                      <a:txBody>
                        <a:bodyPr/>
                        <a:lstStyle/>
                        <a:p>
                          <a:pPr algn="ctr" fontAlgn="b"/>
                          <a:r>
                            <a:rPr lang="en-US" sz="800" b="1" i="0" u="none" strike="noStrike">
                              <a:solidFill>
                                <a:srgbClr val="000000"/>
                              </a:solidFill>
                              <a:effectLst/>
                              <a:latin typeface="Calibri" panose="020F0502020204030204" pitchFamily="34" charset="0"/>
                            </a:rPr>
                            <a:t>Subgroup</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1</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2</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3</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4</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5</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6</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7</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8</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9</a:t>
                          </a:r>
                        </a:p>
                      </a:txBody>
                      <a:tcPr marL="7144" marR="7144" marT="7144"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Obs 10</a:t>
                          </a:r>
                        </a:p>
                      </a:txBody>
                      <a:tcPr marL="7144" marR="7144" marT="7144"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739094246"/>
                      </a:ext>
                    </a:extLst>
                  </a:tr>
                  <a:tr h="152824">
                    <a:tc>
                      <a:txBody>
                        <a:bodyPr/>
                        <a:lstStyle/>
                        <a:p>
                          <a:pPr algn="ctr" fontAlgn="ctr"/>
                          <a:r>
                            <a:rPr lang="en-US" sz="800" b="0" i="0" u="none" strike="noStrike">
                              <a:solidFill>
                                <a:srgbClr val="000000"/>
                              </a:solidFill>
                              <a:effectLst/>
                              <a:latin typeface="Calibri" panose="020F0502020204030204" pitchFamily="34" charset="0"/>
                            </a:rPr>
                            <a:t>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46.8204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58.8572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67.7175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51.3078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53.3025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51.3258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59.0268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49.9933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47.086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60.4783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449339478"/>
                      </a:ext>
                    </a:extLst>
                  </a:tr>
                  <a:tr h="152824">
                    <a:tc>
                      <a:txBody>
                        <a:bodyPr/>
                        <a:lstStyle/>
                        <a:p>
                          <a:pPr algn="ctr" fontAlgn="ctr"/>
                          <a:r>
                            <a:rPr lang="en-US" sz="800" b="0" i="0" u="none" strike="noStrike">
                              <a:solidFill>
                                <a:srgbClr val="000000"/>
                              </a:solidFill>
                              <a:effectLst/>
                              <a:latin typeface="Calibri" panose="020F0502020204030204" pitchFamily="34" charset="0"/>
                            </a:rPr>
                            <a:t>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53.9847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47.4005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59.1598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57.2251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57.3207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50.4045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54.8046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55.7574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58.8662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59.2083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591964452"/>
                      </a:ext>
                    </a:extLst>
                  </a:tr>
                  <a:tr h="152824">
                    <a:tc>
                      <a:txBody>
                        <a:bodyPr/>
                        <a:lstStyle/>
                        <a:p>
                          <a:pPr algn="ctr" fontAlgn="ctr"/>
                          <a:r>
                            <a:rPr lang="en-US" sz="800" b="0" i="0" u="none" strike="noStrike">
                              <a:solidFill>
                                <a:srgbClr val="000000"/>
                              </a:solidFill>
                              <a:effectLst/>
                              <a:latin typeface="Calibri" panose="020F0502020204030204" pitchFamily="34" charset="0"/>
                            </a:rPr>
                            <a:t>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52.4315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63.2146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61.4096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59.342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57.4605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53.7083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57.0489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58.4325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48.5544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61.4105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930709181"/>
                      </a:ext>
                    </a:extLst>
                  </a:tr>
                  <a:tr h="152824">
                    <a:tc>
                      <a:txBody>
                        <a:bodyPr/>
                        <a:lstStyle/>
                        <a:p>
                          <a:pPr algn="ctr" fontAlgn="ctr"/>
                          <a:r>
                            <a:rPr lang="en-US" sz="800" b="0" i="0" u="none" strike="noStrike">
                              <a:solidFill>
                                <a:srgbClr val="000000"/>
                              </a:solidFill>
                              <a:effectLst/>
                              <a:latin typeface="Calibri" panose="020F0502020204030204" pitchFamily="34" charset="0"/>
                            </a:rPr>
                            <a:t>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50.9712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53.4314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52.9449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66.827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43.9849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67.8154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57.4312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44.3194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60.5493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59.6383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46135000"/>
                      </a:ext>
                    </a:extLst>
                  </a:tr>
                  <a:tr h="152824">
                    <a:tc>
                      <a:txBody>
                        <a:bodyPr/>
                        <a:lstStyle/>
                        <a:p>
                          <a:pPr algn="ctr" fontAlgn="ctr"/>
                          <a:r>
                            <a:rPr lang="en-US" sz="800" b="0" i="0" u="none" strike="noStrike">
                              <a:solidFill>
                                <a:srgbClr val="000000"/>
                              </a:solidFill>
                              <a:effectLst/>
                              <a:latin typeface="Calibri" panose="020F0502020204030204" pitchFamily="34" charset="0"/>
                            </a:rPr>
                            <a:t>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62.0421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57.1784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60.1955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56.4687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64.9641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52.9195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48.6739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56.3773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60.3216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58.9171</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4242709"/>
                      </a:ext>
                    </a:extLst>
                  </a:tr>
                  <a:tr h="152824">
                    <a:tc>
                      <a:txBody>
                        <a:bodyPr/>
                        <a:lstStyle/>
                        <a:p>
                          <a:pPr algn="ctr" fontAlgn="ctr"/>
                          <a:r>
                            <a:rPr lang="en-US" sz="800" b="0" i="0" u="none" strike="noStrike">
                              <a:solidFill>
                                <a:srgbClr val="000000"/>
                              </a:solidFill>
                              <a:effectLst/>
                              <a:latin typeface="Calibri" panose="020F0502020204030204" pitchFamily="34" charset="0"/>
                            </a:rPr>
                            <a:t>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53.1269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58.374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63.7938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50.8965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52.4253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52.696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64.2078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65.9364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55.8426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54.478</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85597918"/>
                      </a:ext>
                    </a:extLst>
                  </a:tr>
                  <a:tr h="152824">
                    <a:tc>
                      <a:txBody>
                        <a:bodyPr/>
                        <a:lstStyle/>
                        <a:p>
                          <a:pPr algn="ctr" fontAlgn="ctr"/>
                          <a:r>
                            <a:rPr lang="en-US" sz="800" b="0" i="0" u="none" strike="noStrike">
                              <a:solidFill>
                                <a:srgbClr val="000000"/>
                              </a:solidFill>
                              <a:effectLst/>
                              <a:latin typeface="Calibri" panose="020F0502020204030204" pitchFamily="34" charset="0"/>
                            </a:rPr>
                            <a:t>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55.0507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53.8931</a:t>
                          </a:r>
                        </a:p>
                      </a:txBody>
                      <a:tcPr marL="7144" marR="7144"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51.8424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68.7073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50.173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58.0991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59.3456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57.9232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69.2396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60.2033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323850845"/>
                      </a:ext>
                    </a:extLst>
                  </a:tr>
                  <a:tr h="152824">
                    <a:tc>
                      <a:txBody>
                        <a:bodyPr/>
                        <a:lstStyle/>
                        <a:p>
                          <a:pPr algn="ctr" fontAlgn="ctr"/>
                          <a:r>
                            <a:rPr lang="en-US" sz="800" b="0" i="0" u="none" strike="noStrike">
                              <a:solidFill>
                                <a:srgbClr val="000000"/>
                              </a:solidFill>
                              <a:effectLst/>
                              <a:latin typeface="Calibri" panose="020F0502020204030204" pitchFamily="34" charset="0"/>
                            </a:rPr>
                            <a:t>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54.3315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52.3679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65.2346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62.6795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61.5929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54.0084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61.4465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58.4423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55.7608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54.1888</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86778887"/>
                      </a:ext>
                    </a:extLst>
                  </a:tr>
                  <a:tr h="152824">
                    <a:tc>
                      <a:txBody>
                        <a:bodyPr/>
                        <a:lstStyle/>
                        <a:p>
                          <a:pPr algn="ctr" fontAlgn="ctr"/>
                          <a:r>
                            <a:rPr lang="en-US" sz="800" b="0" i="0" u="none" strike="noStrike">
                              <a:solidFill>
                                <a:srgbClr val="000000"/>
                              </a:solidFill>
                              <a:effectLst/>
                              <a:latin typeface="Calibri" panose="020F0502020204030204" pitchFamily="34" charset="0"/>
                            </a:rPr>
                            <a:t>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59.9584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59.1762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51.5629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63.0753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59.4856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63.2215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50.8982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62.4343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49.4303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48.9902</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625232268"/>
                      </a:ext>
                    </a:extLst>
                  </a:tr>
                  <a:tr h="152824">
                    <a:tc>
                      <a:txBody>
                        <a:bodyPr/>
                        <a:lstStyle/>
                        <a:p>
                          <a:pPr algn="ctr" fontAlgn="ctr"/>
                          <a:r>
                            <a:rPr lang="en-US" sz="800" b="0" i="0" u="none" strike="noStrike">
                              <a:solidFill>
                                <a:srgbClr val="000000"/>
                              </a:solidFill>
                              <a:effectLst/>
                              <a:latin typeface="Calibri" panose="020F0502020204030204" pitchFamily="34" charset="0"/>
                            </a:rPr>
                            <a:t>10</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54.0402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56.3253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53.3773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54.7368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59.8292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54.6631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62.2161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61.5533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66.2283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63.0929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642023834"/>
                      </a:ext>
                    </a:extLst>
                  </a:tr>
                  <a:tr h="152824">
                    <a:tc>
                      <a:txBody>
                        <a:bodyPr/>
                        <a:lstStyle/>
                        <a:p>
                          <a:pPr algn="ctr" fontAlgn="ctr"/>
                          <a:r>
                            <a:rPr lang="en-US" sz="800" b="0" i="0" u="none" strike="noStrike">
                              <a:solidFill>
                                <a:srgbClr val="000000"/>
                              </a:solidFill>
                              <a:effectLst/>
                              <a:latin typeface="Calibri" panose="020F0502020204030204" pitchFamily="34" charset="0"/>
                            </a:rPr>
                            <a:t>11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57.2273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65.8816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67.9839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51.7812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63.3054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56.5156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54.5318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54.4049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54.6459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52.6297</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0416703"/>
                      </a:ext>
                    </a:extLst>
                  </a:tr>
                  <a:tr h="152824">
                    <a:tc>
                      <a:txBody>
                        <a:bodyPr/>
                        <a:lstStyle/>
                        <a:p>
                          <a:pPr algn="ctr" fontAlgn="ctr"/>
                          <a:r>
                            <a:rPr lang="en-US" sz="800" b="0" i="0" u="none" strike="noStrike">
                              <a:solidFill>
                                <a:srgbClr val="000000"/>
                              </a:solidFill>
                              <a:effectLst/>
                              <a:latin typeface="Calibri" panose="020F0502020204030204" pitchFamily="34" charset="0"/>
                            </a:rPr>
                            <a:t>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51.5133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61.0216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61.2776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62.1072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56.1983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54.805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59.083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58.8301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51.2939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54.9033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818919296"/>
                      </a:ext>
                    </a:extLst>
                  </a:tr>
                  <a:tr h="152824">
                    <a:tc>
                      <a:txBody>
                        <a:bodyPr/>
                        <a:lstStyle/>
                        <a:p>
                          <a:pPr algn="ctr" fontAlgn="ctr"/>
                          <a:r>
                            <a:rPr lang="en-US" sz="800" b="0" i="0" u="none" strike="noStrike">
                              <a:solidFill>
                                <a:srgbClr val="000000"/>
                              </a:solidFill>
                              <a:effectLst/>
                              <a:latin typeface="Calibri" panose="020F0502020204030204" pitchFamily="34" charset="0"/>
                            </a:rPr>
                            <a:t>13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41.6784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46.7246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90.9593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57.7698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57.6619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53.9903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47.1248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50.2183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52.0052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57.2942</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657069365"/>
                      </a:ext>
                    </a:extLst>
                  </a:tr>
                  <a:tr h="152824">
                    <a:tc>
                      <a:txBody>
                        <a:bodyPr/>
                        <a:lstStyle/>
                        <a:p>
                          <a:pPr algn="ctr" fontAlgn="ctr"/>
                          <a:r>
                            <a:rPr lang="en-US" sz="800" b="0" i="0" u="none" strike="noStrike">
                              <a:solidFill>
                                <a:srgbClr val="000000"/>
                              </a:solidFill>
                              <a:effectLst/>
                              <a:latin typeface="Calibri" panose="020F0502020204030204" pitchFamily="34" charset="0"/>
                            </a:rPr>
                            <a:t>14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52.8303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42.4179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58.0054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60.1385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59.9954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60.5936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49.6827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68.2645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53.5693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60.6435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35923240"/>
                      </a:ext>
                    </a:extLst>
                  </a:tr>
                  <a:tr h="152824">
                    <a:tc>
                      <a:txBody>
                        <a:bodyPr/>
                        <a:lstStyle/>
                        <a:p>
                          <a:pPr algn="ctr" fontAlgn="ctr"/>
                          <a:r>
                            <a:rPr lang="en-US" sz="800" b="0" i="0" u="none" strike="noStrike">
                              <a:solidFill>
                                <a:srgbClr val="000000"/>
                              </a:solidFill>
                              <a:effectLst/>
                              <a:latin typeface="Calibri" panose="020F0502020204030204" pitchFamily="34" charset="0"/>
                            </a:rPr>
                            <a:t>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58.1128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53.4343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49.8567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53.3065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48.6588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53.4726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61.1457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61.6733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54.4246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51.8054</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599667907"/>
                      </a:ext>
                    </a:extLst>
                  </a:tr>
                  <a:tr h="152824">
                    <a:tc>
                      <a:txBody>
                        <a:bodyPr/>
                        <a:lstStyle/>
                        <a:p>
                          <a:pPr algn="ctr" fontAlgn="ctr"/>
                          <a:r>
                            <a:rPr lang="en-US" sz="800" b="0" i="0" u="none" strike="noStrike">
                              <a:solidFill>
                                <a:srgbClr val="000000"/>
                              </a:solidFill>
                              <a:effectLst/>
                              <a:latin typeface="Calibri" panose="020F0502020204030204" pitchFamily="34" charset="0"/>
                            </a:rPr>
                            <a:t>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59.4674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66.2816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71.1186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63.6602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65.4012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53.2372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55.0633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46.6954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57.0477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61.8819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770925754"/>
                      </a:ext>
                    </a:extLst>
                  </a:tr>
                  <a:tr h="152824">
                    <a:tc>
                      <a:txBody>
                        <a:bodyPr/>
                        <a:lstStyle/>
                        <a:p>
                          <a:pPr algn="ctr" fontAlgn="ctr"/>
                          <a:r>
                            <a:rPr lang="en-US" sz="800" b="0" i="0" u="none" strike="noStrike">
                              <a:solidFill>
                                <a:srgbClr val="000000"/>
                              </a:solidFill>
                              <a:effectLst/>
                              <a:latin typeface="Calibri" panose="020F0502020204030204" pitchFamily="34" charset="0"/>
                            </a:rPr>
                            <a:t>17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63.6288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47.3453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45.6509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40.2198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51.7382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51.0804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56.4197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57.7979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65.3047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66.539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56540833"/>
                      </a:ext>
                    </a:extLst>
                  </a:tr>
                  <a:tr h="152824">
                    <a:tc>
                      <a:txBody>
                        <a:bodyPr/>
                        <a:lstStyle/>
                        <a:p>
                          <a:pPr algn="ctr" fontAlgn="ctr"/>
                          <a:r>
                            <a:rPr lang="en-US" sz="800" b="0" i="0" u="none" strike="noStrike">
                              <a:solidFill>
                                <a:srgbClr val="000000"/>
                              </a:solidFill>
                              <a:effectLst/>
                              <a:latin typeface="Calibri" panose="020F0502020204030204" pitchFamily="34" charset="0"/>
                            </a:rPr>
                            <a:t>18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59.5853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50.9825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56.2445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103.441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52.6224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63.7297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43.3771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58.7982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59.8339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57.9202</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461480007"/>
                      </a:ext>
                    </a:extLst>
                  </a:tr>
                  <a:tr h="152824">
                    <a:tc>
                      <a:txBody>
                        <a:bodyPr/>
                        <a:lstStyle/>
                        <a:p>
                          <a:pPr algn="ctr" fontAlgn="ctr"/>
                          <a:r>
                            <a:rPr lang="en-US" sz="800" b="0" i="0" u="none" strike="noStrike">
                              <a:solidFill>
                                <a:srgbClr val="000000"/>
                              </a:solidFill>
                              <a:effectLst/>
                              <a:latin typeface="Calibri" panose="020F0502020204030204" pitchFamily="34" charset="0"/>
                            </a:rPr>
                            <a:t>19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57.8042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49.2275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56.9069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55.4057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60.342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62.0972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38.6509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61.459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59.144</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362434177"/>
                      </a:ext>
                    </a:extLst>
                  </a:tr>
                  <a:tr h="152824">
                    <a:tc>
                      <a:txBody>
                        <a:bodyPr/>
                        <a:lstStyle/>
                        <a:p>
                          <a:pPr algn="ctr" fontAlgn="ctr"/>
                          <a:r>
                            <a:rPr lang="en-US" sz="800" b="0" i="0" u="none" strike="noStrike">
                              <a:solidFill>
                                <a:srgbClr val="000000"/>
                              </a:solidFill>
                              <a:effectLst/>
                              <a:latin typeface="Calibri" panose="020F0502020204030204" pitchFamily="34" charset="0"/>
                            </a:rPr>
                            <a:t>20</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53.2788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62.1238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48.7058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58.0984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52.3153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56.8277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53.3615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64.6894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56.0133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56.9455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066651786"/>
                      </a:ext>
                    </a:extLst>
                  </a:tr>
                  <a:tr h="152824">
                    <a:tc>
                      <a:txBody>
                        <a:bodyPr/>
                        <a:lstStyle/>
                        <a:p>
                          <a:pPr algn="ctr" fontAlgn="ctr"/>
                          <a:r>
                            <a:rPr lang="en-US" sz="800" b="0" i="0" u="none" strike="noStrike">
                              <a:solidFill>
                                <a:srgbClr val="000000"/>
                              </a:solidFill>
                              <a:effectLst/>
                              <a:latin typeface="Calibri" panose="020F0502020204030204" pitchFamily="34" charset="0"/>
                            </a:rPr>
                            <a:t>21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61.0891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52.2114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55.0061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50.2427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55.6495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53.7419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63.6856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56.5452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55.6084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67.2915</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659671735"/>
                      </a:ext>
                    </a:extLst>
                  </a:tr>
                  <a:tr h="152824">
                    <a:tc>
                      <a:txBody>
                        <a:bodyPr/>
                        <a:lstStyle/>
                        <a:p>
                          <a:pPr algn="ctr" fontAlgn="ctr"/>
                          <a:r>
                            <a:rPr lang="en-US" sz="800" b="0" i="0" u="none" strike="noStrike">
                              <a:solidFill>
                                <a:srgbClr val="000000"/>
                              </a:solidFill>
                              <a:effectLst/>
                              <a:latin typeface="Calibri" panose="020F0502020204030204" pitchFamily="34" charset="0"/>
                            </a:rPr>
                            <a:t>22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47.6385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62.0744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71.2102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64.6661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58.1218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56.8151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62.913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53.8949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64.6937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53.5819</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587666688"/>
                      </a:ext>
                    </a:extLst>
                  </a:tr>
                  <a:tr h="152824">
                    <a:tc>
                      <a:txBody>
                        <a:bodyPr/>
                        <a:lstStyle/>
                        <a:p>
                          <a:pPr algn="ctr" fontAlgn="ctr"/>
                          <a:r>
                            <a:rPr lang="en-US" sz="800" b="0" i="0" u="none" strike="noStrike">
                              <a:solidFill>
                                <a:srgbClr val="000000"/>
                              </a:solidFill>
                              <a:effectLst/>
                              <a:latin typeface="Calibri" panose="020F0502020204030204" pitchFamily="34" charset="0"/>
                            </a:rPr>
                            <a:t>23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46.1471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57.2321</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60.0446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59.5476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54.4676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48.8446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57.6602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58.5467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65.4449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50.6271</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3085375592"/>
                      </a:ext>
                    </a:extLst>
                  </a:tr>
                  <a:tr h="152824">
                    <a:tc>
                      <a:txBody>
                        <a:bodyPr/>
                        <a:lstStyle/>
                        <a:p>
                          <a:pPr algn="ctr" fontAlgn="ctr"/>
                          <a:r>
                            <a:rPr lang="en-US" sz="800" b="0" i="0" u="none" strike="noStrike">
                              <a:solidFill>
                                <a:srgbClr val="000000"/>
                              </a:solidFill>
                              <a:effectLst/>
                              <a:latin typeface="Calibri" panose="020F0502020204030204" pitchFamily="34" charset="0"/>
                            </a:rPr>
                            <a:t>24</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53.1199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52.4063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53.1227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52.1897</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56.6952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53.0823</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61.1469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50.5565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56.9315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60.0423</a:t>
                          </a:r>
                        </a:p>
                      </a:txBody>
                      <a:tcPr marL="7144" marR="7144" marT="7144"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555675697"/>
                      </a:ext>
                    </a:extLst>
                  </a:tr>
                  <a:tr h="152824">
                    <a:tc>
                      <a:txBody>
                        <a:bodyPr/>
                        <a:lstStyle/>
                        <a:p>
                          <a:pPr algn="ctr" fontAlgn="ctr"/>
                          <a:r>
                            <a:rPr lang="en-US" sz="800" b="0" i="0" u="none" strike="noStrike">
                              <a:solidFill>
                                <a:srgbClr val="000000"/>
                              </a:solidFill>
                              <a:effectLst/>
                              <a:latin typeface="Calibri" panose="020F0502020204030204" pitchFamily="34" charset="0"/>
                            </a:rPr>
                            <a:t>25</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55.3156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60.7648</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55.0855</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56.2381</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60.3981</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61.7266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69.0841</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51.4446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58.1248</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50.136</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51858"/>
                      </a:ext>
                    </a:extLst>
                  </a:tr>
                  <a:tr h="152824">
                    <a:tc>
                      <a:txBody>
                        <a:bodyPr/>
                        <a:lstStyle/>
                        <a:p>
                          <a:endParaRPr lang="en-US"/>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blipFill>
                          <a:blip r:embed="rId2"/>
                          <a:stretch>
                            <a:fillRect t="-2608000" r="-1182716" b="-132000"/>
                          </a:stretch>
                        </a:blipFill>
                      </a:tcPr>
                    </a:tc>
                    <a:tc>
                      <a:txBody>
                        <a:bodyPr/>
                        <a:lstStyle/>
                        <a:p>
                          <a:pPr algn="ctr" fontAlgn="ctr"/>
                          <a:r>
                            <a:rPr lang="en-US" sz="800" b="0" i="0" u="none" strike="noStrike">
                              <a:solidFill>
                                <a:srgbClr val="000000"/>
                              </a:solidFill>
                              <a:effectLst/>
                              <a:latin typeface="Calibri" panose="020F0502020204030204" pitchFamily="34" charset="0"/>
                            </a:rPr>
                            <a:t>54.44778</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55.61393</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59.53668</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59.20314</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56.56439</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55.97686</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57.06316</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56.08721</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57.5312</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57.67965</a:t>
                          </a: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blipFill>
                          <a:blip r:embed="rId2"/>
                          <a:stretch>
                            <a:fillRect l="-601351" t="-2608000" r="-676" b="-132000"/>
                          </a:stretch>
                        </a:blipFill>
                      </a:tcPr>
                    </a:tc>
                    <a:extLst>
                      <a:ext uri="{0D108BD9-81ED-4DB2-BD59-A6C34878D82A}">
                        <a16:rowId xmlns:a16="http://schemas.microsoft.com/office/drawing/2014/main" val="2807298271"/>
                      </a:ext>
                    </a:extLst>
                  </a:tr>
                  <a:tr h="152824">
                    <a:tc>
                      <a:txBody>
                        <a:bodyPr/>
                        <a:lstStyle/>
                        <a:p>
                          <a:pPr algn="ctr" fontAlgn="ctr"/>
                          <a:r>
                            <a:rPr lang="en-US" sz="800" b="0" i="0" u="none" strike="noStrike" dirty="0" err="1">
                              <a:solidFill>
                                <a:srgbClr val="000000"/>
                              </a:solidFill>
                              <a:effectLst/>
                              <a:latin typeface="Calibri" panose="020F0502020204030204" pitchFamily="34" charset="0"/>
                            </a:rPr>
                            <a:t>Stdev</a:t>
                          </a:r>
                          <a:endParaRPr lang="en-US" sz="800" b="0" i="0" u="none" strike="noStrike" dirty="0">
                            <a:solidFill>
                              <a:srgbClr val="000000"/>
                            </a:solidFill>
                            <a:effectLst/>
                            <a:latin typeface="Calibri" panose="020F0502020204030204" pitchFamily="34" charset="0"/>
                          </a:endParaRP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5.286458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6.28949</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9.49476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11.10656</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5.147585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4.750668</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5.9335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6.835565</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5.76572</a:t>
                          </a:r>
                        </a:p>
                      </a:txBody>
                      <a:tcPr marL="7144" marR="7144"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4.830527</a:t>
                          </a:r>
                        </a:p>
                      </a:txBody>
                      <a:tcPr marL="7144" marR="7144" marT="7144" marB="0" anchor="ctr">
                        <a:lnL>
                          <a:noFill/>
                        </a:lnL>
                        <a:lnR>
                          <a:noFill/>
                        </a:lnR>
                        <a:lnT>
                          <a:noFill/>
                        </a:lnT>
                        <a:lnB>
                          <a:noFill/>
                        </a:lnB>
                      </a:tcPr>
                    </a:tc>
                    <a:tc>
                      <a:txBody>
                        <a:bodyPr/>
                        <a:lstStyle/>
                        <a:p>
                          <a:endParaRPr lang="en-US"/>
                        </a:p>
                      </a:txBody>
                      <a:tcPr marL="7144" marR="7144" marT="7144" marB="0" anchor="ctr">
                        <a:lnL>
                          <a:noFill/>
                        </a:lnL>
                        <a:lnR>
                          <a:noFill/>
                        </a:lnR>
                        <a:lnT>
                          <a:noFill/>
                        </a:lnT>
                        <a:lnB>
                          <a:noFill/>
                        </a:lnB>
                        <a:blipFill>
                          <a:blip r:embed="rId2"/>
                          <a:stretch>
                            <a:fillRect l="-601351" t="-2708000" r="-676" b="-32000"/>
                          </a:stretch>
                        </a:blipFill>
                      </a:tcPr>
                    </a:tc>
                    <a:extLst>
                      <a:ext uri="{0D108BD9-81ED-4DB2-BD59-A6C34878D82A}">
                        <a16:rowId xmlns:a16="http://schemas.microsoft.com/office/drawing/2014/main" val="466613947"/>
                      </a:ext>
                    </a:extLst>
                  </a:tr>
                </a:tbl>
              </a:graphicData>
            </a:graphic>
          </p:graphicFrame>
        </mc:Fallback>
      </mc:AlternateContent>
      <p:sp>
        <p:nvSpPr>
          <p:cNvPr id="2" name="Rectangle 1">
            <a:extLst>
              <a:ext uri="{FF2B5EF4-FFF2-40B4-BE49-F238E27FC236}">
                <a16:creationId xmlns:a16="http://schemas.microsoft.com/office/drawing/2014/main" id="{32DF689B-5AA4-4554-BD9F-25B056151404}"/>
              </a:ext>
            </a:extLst>
          </p:cNvPr>
          <p:cNvSpPr/>
          <p:nvPr/>
        </p:nvSpPr>
        <p:spPr>
          <a:xfrm>
            <a:off x="1828800" y="5356214"/>
            <a:ext cx="4953000" cy="13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93E841-4040-4878-A084-29D8AFBACF3B}"/>
              </a:ext>
            </a:extLst>
          </p:cNvPr>
          <p:cNvSpPr/>
          <p:nvPr/>
        </p:nvSpPr>
        <p:spPr>
          <a:xfrm>
            <a:off x="1828800" y="5528003"/>
            <a:ext cx="4953000" cy="13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D90765-C574-495E-B16F-9C1DC59BA279}"/>
              </a:ext>
            </a:extLst>
          </p:cNvPr>
          <p:cNvSpPr/>
          <p:nvPr/>
        </p:nvSpPr>
        <p:spPr>
          <a:xfrm>
            <a:off x="6877050" y="5356214"/>
            <a:ext cx="723900" cy="13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FB9867-0EDF-4C5D-8A7D-2AF682D6A98E}"/>
              </a:ext>
            </a:extLst>
          </p:cNvPr>
          <p:cNvSpPr/>
          <p:nvPr/>
        </p:nvSpPr>
        <p:spPr>
          <a:xfrm>
            <a:off x="6877050" y="5515723"/>
            <a:ext cx="723900" cy="13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91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1218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75" name="Rectangle 74">
            <a:extLst>
              <a:ext uri="{FF2B5EF4-FFF2-40B4-BE49-F238E27FC236}">
                <a16:creationId xmlns:a16="http://schemas.microsoft.com/office/drawing/2014/main" id="{17115F77-2FAE-4CA7-9A7F-10D5F2C8F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CD4C046-A04C-46CC-AFA3-6B0621F628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EB8AA617-0537-4ED7-91B6-66511A6475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C2E8BF1F-CE61-45C5-92AC-552D23176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857"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4100" spc="-100"/>
              <a:t>Calculating Control Chart Factors</a:t>
            </a:r>
          </a:p>
        </p:txBody>
      </p:sp>
      <p:pic>
        <p:nvPicPr>
          <p:cNvPr id="9" name="Picture 8" descr="A screenshot of a cell phone&#10;&#10;Description generated with high confidence">
            <a:extLst>
              <a:ext uri="{FF2B5EF4-FFF2-40B4-BE49-F238E27FC236}">
                <a16:creationId xmlns:a16="http://schemas.microsoft.com/office/drawing/2014/main" id="{42ECD3BC-AE18-4C90-B720-F9880875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595" y="236787"/>
            <a:ext cx="4732620" cy="3987977"/>
          </a:xfrm>
          <a:prstGeom prst="rect">
            <a:avLst/>
          </a:prstGeom>
        </p:spPr>
      </p:pic>
    </p:spTree>
    <p:extLst>
      <p:ext uri="{BB962C8B-B14F-4D97-AF65-F5344CB8AC3E}">
        <p14:creationId xmlns:p14="http://schemas.microsoft.com/office/powerpoint/2010/main" val="61490175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0833" name="Title 1"/>
              <p:cNvSpPr>
                <a:spLocks noGrp="1"/>
              </p:cNvSpPr>
              <p:nvPr>
                <p:ph type="title"/>
              </p:nvPr>
            </p:nvSpPr>
            <p:spPr>
              <a:xfrm>
                <a:off x="189689" y="1123838"/>
                <a:ext cx="2210612" cy="2914762"/>
              </a:xfrm>
            </p:spPr>
            <p:txBody>
              <a:bodyPr>
                <a:normAutofit fontScale="90000"/>
              </a:bodyPr>
              <a:lstStyle/>
              <a:p>
                <a14:m>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𝑋</m:t>
                        </m:r>
                        <m:r>
                          <a:rPr lang="en-US" sz="3600" b="0" i="1" smtClean="0">
                            <a:latin typeface="Cambria Math" panose="02040503050406030204" pitchFamily="18" charset="0"/>
                          </a:rPr>
                          <m:t> </m:t>
                        </m:r>
                      </m:e>
                    </m:acc>
                  </m:oMath>
                </a14:m>
                <a:r>
                  <a:rPr lang="en-US" sz="3600" dirty="0"/>
                  <a:t>Chart</a:t>
                </a:r>
                <a:br>
                  <a:rPr lang="en-US" sz="3600" dirty="0"/>
                </a:br>
                <a:r>
                  <a:rPr lang="en-US" sz="3600" dirty="0"/>
                  <a:t>Control Limits when using large sample sizes (S Chart)</a:t>
                </a:r>
                <a:br>
                  <a:rPr lang="en-US" dirty="0"/>
                </a:br>
                <a:endParaRPr lang="en-US" dirty="0"/>
              </a:p>
            </p:txBody>
          </p:sp>
        </mc:Choice>
        <mc:Fallback xmlns="">
          <p:sp>
            <p:nvSpPr>
              <p:cNvPr id="120833" name="Title 1"/>
              <p:cNvSpPr>
                <a:spLocks noGrp="1" noRot="1" noChangeAspect="1" noMove="1" noResize="1" noEditPoints="1" noAdjustHandles="1" noChangeArrowheads="1" noChangeShapeType="1" noTextEdit="1"/>
              </p:cNvSpPr>
              <p:nvPr>
                <p:ph type="title"/>
              </p:nvPr>
            </p:nvSpPr>
            <p:spPr>
              <a:xfrm>
                <a:off x="189689" y="1123838"/>
                <a:ext cx="2210612" cy="2914762"/>
              </a:xfrm>
              <a:blipFill>
                <a:blip r:embed="rId2"/>
                <a:stretch>
                  <a:fillRect l="-6887" t="-7098" r="-93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BA258F-16E2-4315-BC7A-35A8117BF776}"/>
                  </a:ext>
                </a:extLst>
              </p:cNvPr>
              <p:cNvSpPr txBox="1"/>
              <p:nvPr/>
            </p:nvSpPr>
            <p:spPr>
              <a:xfrm>
                <a:off x="2667001" y="1123838"/>
                <a:ext cx="6287310" cy="3868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𝑈𝐶𝐿</m:t>
                        </m:r>
                      </m:e>
                      <m:sub>
                        <m:acc>
                          <m:accPr>
                            <m:chr m:val="̅"/>
                            <m:ctrlP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𝑋</m:t>
                            </m:r>
                          </m:e>
                        </m:acc>
                      </m:sub>
                    </m:sSub>
                  </m:oMath>
                </a14:m>
                <a:r>
                  <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rPr>
                  <a:t> = </a:t>
                </a:r>
                <a14:m>
                  <m:oMath xmlns:m="http://schemas.openxmlformats.org/officeDocument/2006/math">
                    <m:acc>
                      <m:accPr>
                        <m:chr m:val="̿"/>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𝑋</m:t>
                        </m:r>
                      </m:e>
                    </m:acc>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𝐴</m:t>
                        </m:r>
                      </m:e>
                      <m:sub>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acc>
                      <m:accPr>
                        <m:chr m:val="̅"/>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acc>
                  </m:oMath>
                </a14:m>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𝑈𝐶𝐿</m:t>
                        </m:r>
                      </m:e>
                      <m:sub>
                        <m:acc>
                          <m:accPr>
                            <m:chr m:val="̅"/>
                            <m:ctrlP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acc>
                      </m:sub>
                    </m:sSub>
                    <m: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a:t>
                </a:r>
                <a14:m>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56.9704</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0.606(6.5441)=60.9361</m:t>
                    </m:r>
                  </m:oMath>
                </a14:m>
                <a:endPar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𝐿</m:t>
                        </m:r>
                        <m: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𝐶𝐿</m:t>
                        </m:r>
                      </m:e>
                      <m:sub>
                        <m:acc>
                          <m:accPr>
                            <m:chr m:val="̅"/>
                            <m:ctrlP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acc>
                      </m:sub>
                    </m:sSub>
                    <m: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 </m:t>
                    </m:r>
                  </m:oMath>
                </a14:m>
                <a:r>
                  <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rPr>
                  <a:t>= </a:t>
                </a:r>
                <a14:m>
                  <m:oMath xmlns:m="http://schemas.openxmlformats.org/officeDocument/2006/math">
                    <m:acc>
                      <m:accPr>
                        <m:chr m:val="̿"/>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𝑋</m:t>
                        </m:r>
                      </m:e>
                    </m:acc>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acc>
                      <m:accPr>
                        <m:chr m:val="̅"/>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acc>
                  </m:oMath>
                </a14:m>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𝐿𝐶𝐿</m:t>
                        </m:r>
                      </m:e>
                      <m:sub>
                        <m:acc>
                          <m:accPr>
                            <m:chr m:val="̅"/>
                            <m:ctrlP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acc>
                      </m:sub>
                    </m:sSub>
                    <m: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=56.9704−0.606</m:t>
                    </m:r>
                    <m:d>
                      <m:dPr>
                        <m:ctrlP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6.5441</m:t>
                        </m:r>
                      </m:e>
                    </m:d>
                    <m: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=53.0047</m:t>
                    </m:r>
                  </m:oMath>
                </a14:m>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mc:Choice>
        <mc:Fallback xmlns="">
          <p:sp>
            <p:nvSpPr>
              <p:cNvPr id="2" name="TextBox 1">
                <a:extLst>
                  <a:ext uri="{FF2B5EF4-FFF2-40B4-BE49-F238E27FC236}">
                    <a16:creationId xmlns:a16="http://schemas.microsoft.com/office/drawing/2014/main" id="{39BA258F-16E2-4315-BC7A-35A8117BF776}"/>
                  </a:ext>
                </a:extLst>
              </p:cNvPr>
              <p:cNvSpPr txBox="1">
                <a:spLocks noRot="1" noChangeAspect="1" noMove="1" noResize="1" noEditPoints="1" noAdjustHandles="1" noChangeArrowheads="1" noChangeShapeType="1" noTextEdit="1"/>
              </p:cNvSpPr>
              <p:nvPr/>
            </p:nvSpPr>
            <p:spPr>
              <a:xfrm>
                <a:off x="2667001" y="1123838"/>
                <a:ext cx="6287310" cy="3868110"/>
              </a:xfrm>
              <a:prstGeom prst="rect">
                <a:avLst/>
              </a:prstGeom>
              <a:blipFill>
                <a:blip r:embed="rId3"/>
                <a:stretch>
                  <a:fillRect l="-291" t="-787"/>
                </a:stretch>
              </a:blipFill>
            </p:spPr>
            <p:txBody>
              <a:bodyPr/>
              <a:lstStyle/>
              <a:p>
                <a:r>
                  <a:rPr lang="en-US">
                    <a:noFill/>
                  </a:rPr>
                  <a:t> </a:t>
                </a:r>
              </a:p>
            </p:txBody>
          </p:sp>
        </mc:Fallback>
      </mc:AlternateContent>
    </p:spTree>
    <p:extLst>
      <p:ext uri="{BB962C8B-B14F-4D97-AF65-F5344CB8AC3E}">
        <p14:creationId xmlns:p14="http://schemas.microsoft.com/office/powerpoint/2010/main" val="11725849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304800" y="1219200"/>
            <a:ext cx="1750300" cy="2514600"/>
          </a:xfrm>
        </p:spPr>
        <p:txBody>
          <a:bodyPr>
            <a:normAutofit/>
          </a:bodyPr>
          <a:lstStyle/>
          <a:p>
            <a:pPr marL="0" indent="0">
              <a:buFont typeface="Arial" charset="0"/>
              <a:buNone/>
            </a:pPr>
            <a:r>
              <a:rPr lang="en-US" sz="3200" i="1" dirty="0">
                <a:solidFill>
                  <a:schemeClr val="bg1"/>
                </a:solidFill>
              </a:rPr>
              <a:t>S</a:t>
            </a:r>
            <a:r>
              <a:rPr lang="en-US" sz="3200" dirty="0">
                <a:solidFill>
                  <a:schemeClr val="bg1"/>
                </a:solidFill>
              </a:rPr>
              <a:t>-Chart </a:t>
            </a:r>
          </a:p>
          <a:p>
            <a:pPr marL="0" indent="0">
              <a:buFont typeface="Arial" charset="0"/>
              <a:buNone/>
            </a:pPr>
            <a:r>
              <a:rPr lang="en-US" sz="3200" dirty="0">
                <a:solidFill>
                  <a:schemeClr val="bg1"/>
                </a:solidFill>
              </a:rPr>
              <a:t>Control Limits</a:t>
            </a:r>
          </a:p>
          <a:p>
            <a:pPr marL="0" indent="0">
              <a:buFont typeface="Arial" charset="0"/>
              <a:buNone/>
            </a:pP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E4BD6F-9AE8-46E2-9F5D-6A764C21AE4C}"/>
                  </a:ext>
                </a:extLst>
              </p:cNvPr>
              <p:cNvSpPr txBox="1"/>
              <p:nvPr/>
            </p:nvSpPr>
            <p:spPr>
              <a:xfrm>
                <a:off x="2901951" y="1123838"/>
                <a:ext cx="5861049" cy="42780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𝑈𝐶𝐿</m:t>
                        </m:r>
                      </m:e>
                      <m:sub>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𝑆</m:t>
                        </m:r>
                      </m:sub>
                    </m:sSub>
                  </m:oMath>
                </a14:m>
                <a:r>
                  <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rPr>
                  <a:t> = </a:t>
                </a:r>
                <a14:m>
                  <m:oMath xmlns:m="http://schemas.openxmlformats.org/officeDocument/2006/math">
                    <m:sSub>
                      <m:sSubPr>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𝐵</m:t>
                        </m:r>
                      </m:e>
                      <m:sub>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ub>
                    </m:sSub>
                    <m:acc>
                      <m:accPr>
                        <m:chr m:val="̅"/>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acc>
                  </m:oMath>
                </a14:m>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𝑈𝐶𝐿</m:t>
                        </m:r>
                      </m:e>
                      <m:sub>
                        <m: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𝑆</m:t>
                        </m:r>
                      </m:sub>
                    </m:sSub>
                  </m:oMath>
                </a14:m>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 </a:t>
                </a:r>
                <a:r>
                  <a:rPr lang="en-US" sz="2400" dirty="0">
                    <a:solidFill>
                      <a:srgbClr val="000000"/>
                    </a:solidFill>
                    <a:latin typeface="Corbel" panose="020B0503020204020204"/>
                  </a:rPr>
                  <a:t>1</a:t>
                </a: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.436(6.5441) = 9.3973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𝑈</m:t>
                        </m:r>
                        <m: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𝐶𝐿</m:t>
                        </m:r>
                      </m:e>
                      <m:sub>
                        <m:r>
                          <a:rPr kumimoji="0" lang="en-US"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𝑆</m:t>
                        </m:r>
                      </m:sub>
                    </m:sSub>
                    <m:r>
                      <a:rPr kumimoji="0" lang="en-US" sz="3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 </m:t>
                    </m:r>
                  </m:oMath>
                </a14:m>
                <a:r>
                  <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rPr>
                  <a:t>= </a:t>
                </a:r>
                <a14:m>
                  <m:oMath xmlns:m="http://schemas.openxmlformats.org/officeDocument/2006/math">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𝐵</m:t>
                        </m:r>
                      </m:e>
                      <m:sub>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acc>
                      <m:accPr>
                        <m:chr m:val="̅"/>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acc>
                  </m:oMath>
                </a14:m>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𝑈𝐶𝐿</m:t>
                        </m:r>
                      </m:e>
                      <m:sub>
                        <m:r>
                          <a:rPr kumimoji="0" lang="en-US" sz="24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𝑆</m:t>
                        </m:r>
                      </m:sub>
                    </m:sSub>
                    <m:r>
                      <a:rPr kumimoji="0" lang="en-US" sz="2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 </m:t>
                    </m:r>
                  </m:oMath>
                </a14:m>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a:t>
                </a:r>
                <a:r>
                  <a:rPr lang="en-US" sz="2400" dirty="0">
                    <a:solidFill>
                      <a:srgbClr val="000000"/>
                    </a:solidFill>
                    <a:latin typeface="Corbel" panose="020B0503020204020204"/>
                  </a:rPr>
                  <a:t>0.564</a:t>
                </a: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(6.5441) = 3.6909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mc:Choice>
        <mc:Fallback xmlns="">
          <p:sp>
            <p:nvSpPr>
              <p:cNvPr id="12" name="TextBox 11">
                <a:extLst>
                  <a:ext uri="{FF2B5EF4-FFF2-40B4-BE49-F238E27FC236}">
                    <a16:creationId xmlns:a16="http://schemas.microsoft.com/office/drawing/2014/main" id="{58E4BD6F-9AE8-46E2-9F5D-6A764C21AE4C}"/>
                  </a:ext>
                </a:extLst>
              </p:cNvPr>
              <p:cNvSpPr txBox="1">
                <a:spLocks noRot="1" noChangeAspect="1" noMove="1" noResize="1" noEditPoints="1" noAdjustHandles="1" noChangeArrowheads="1" noChangeShapeType="1" noTextEdit="1"/>
              </p:cNvSpPr>
              <p:nvPr/>
            </p:nvSpPr>
            <p:spPr>
              <a:xfrm>
                <a:off x="2901951" y="1123838"/>
                <a:ext cx="5861049" cy="4278094"/>
              </a:xfrm>
              <a:prstGeom prst="rect">
                <a:avLst/>
              </a:prstGeom>
              <a:blipFill>
                <a:blip r:embed="rId2"/>
                <a:stretch>
                  <a:fillRect l="-208" t="-1709"/>
                </a:stretch>
              </a:blipFill>
            </p:spPr>
            <p:txBody>
              <a:bodyPr/>
              <a:lstStyle/>
              <a:p>
                <a:r>
                  <a:rPr lang="en-US">
                    <a:noFill/>
                  </a:rPr>
                  <a:t> </a:t>
                </a:r>
              </a:p>
            </p:txBody>
          </p:sp>
        </mc:Fallback>
      </mc:AlternateContent>
    </p:spTree>
    <p:extLst>
      <p:ext uri="{BB962C8B-B14F-4D97-AF65-F5344CB8AC3E}">
        <p14:creationId xmlns:p14="http://schemas.microsoft.com/office/powerpoint/2010/main" val="81910303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2ABBB681-F4D2-40F2-ACC3-DE0B4B4880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58470"/>
            <a:ext cx="8428482"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8" name="Chart 7">
            <a:extLst>
              <a:ext uri="{FF2B5EF4-FFF2-40B4-BE49-F238E27FC236}">
                <a16:creationId xmlns:a16="http://schemas.microsoft.com/office/drawing/2014/main" id="{25C003CE-F4F3-4065-9786-C968BE2373AC}"/>
              </a:ext>
            </a:extLst>
          </p:cNvPr>
          <p:cNvGraphicFramePr>
            <a:graphicFrameLocks/>
          </p:cNvGraphicFramePr>
          <p:nvPr>
            <p:extLst>
              <p:ext uri="{D42A27DB-BD31-4B8C-83A1-F6EECF244321}">
                <p14:modId xmlns:p14="http://schemas.microsoft.com/office/powerpoint/2010/main" val="3060085180"/>
              </p:ext>
            </p:extLst>
          </p:nvPr>
        </p:nvGraphicFramePr>
        <p:xfrm>
          <a:off x="609600" y="857250"/>
          <a:ext cx="7720011"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C71D690-F247-4CF9-AB82-261818E13A45}"/>
              </a:ext>
            </a:extLst>
          </p:cNvPr>
          <p:cNvGraphicFramePr>
            <a:graphicFrameLocks/>
          </p:cNvGraphicFramePr>
          <p:nvPr>
            <p:extLst>
              <p:ext uri="{D42A27DB-BD31-4B8C-83A1-F6EECF244321}">
                <p14:modId xmlns:p14="http://schemas.microsoft.com/office/powerpoint/2010/main" val="747946255"/>
              </p:ext>
            </p:extLst>
          </p:nvPr>
        </p:nvGraphicFramePr>
        <p:xfrm>
          <a:off x="609600" y="3525520"/>
          <a:ext cx="7720011"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1695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211388" cy="4600575"/>
          </a:xfrm>
        </p:spPr>
        <p:txBody>
          <a:bodyPr>
            <a:normAutofit/>
          </a:bodyPr>
          <a:lstStyle/>
          <a:p>
            <a:r>
              <a:rPr lang="en-US" dirty="0"/>
              <a:t>Control Chart Evaluation</a:t>
            </a:r>
            <a:br>
              <a:rPr lang="en-US" dirty="0"/>
            </a:br>
            <a:endParaRPr lang="en-US" dirty="0"/>
          </a:p>
        </p:txBody>
      </p:sp>
      <p:sp>
        <p:nvSpPr>
          <p:cNvPr id="7" name="TextBox 6"/>
          <p:cNvSpPr txBox="1"/>
          <p:nvPr/>
        </p:nvSpPr>
        <p:spPr>
          <a:xfrm>
            <a:off x="698384" y="1945721"/>
            <a:ext cx="7839512" cy="300082"/>
          </a:xfrm>
          <a:prstGeom prst="rect">
            <a:avLst/>
          </a:prstGeom>
          <a:solidFill>
            <a:schemeClr val="bg1"/>
          </a:solidFill>
        </p:spPr>
        <p:txBody>
          <a:bodyPr wrap="square" rtlCol="0">
            <a:spAutoFit/>
          </a:bodyPr>
          <a:lstStyle/>
          <a:p>
            <a:endParaRPr lang="en-US" sz="1350" dirty="0"/>
          </a:p>
        </p:txBody>
      </p:sp>
      <p:pic>
        <p:nvPicPr>
          <p:cNvPr id="5" name="Picture 4"/>
          <p:cNvPicPr>
            <a:picLocks noChangeAspect="1"/>
          </p:cNvPicPr>
          <p:nvPr/>
        </p:nvPicPr>
        <p:blipFill>
          <a:blip r:embed="rId2"/>
          <a:stretch>
            <a:fillRect/>
          </a:stretch>
        </p:blipFill>
        <p:spPr>
          <a:xfrm>
            <a:off x="6200584" y="1837531"/>
            <a:ext cx="2757488" cy="155733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943600" y="1837531"/>
                <a:ext cx="335280" cy="1454244"/>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1350" i="1" smtClean="0">
                          <a:latin typeface="Cambria Math" panose="02040503050406030204" pitchFamily="18" charset="0"/>
                        </a:rPr>
                        <m:t>𝑈𝐶𝐿</m:t>
                      </m:r>
                    </m:oMath>
                  </m:oMathPara>
                </a14:m>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14:m>
                  <m:oMathPara xmlns:m="http://schemas.openxmlformats.org/officeDocument/2006/math">
                    <m:oMathParaPr>
                      <m:jc m:val="centerGroup"/>
                    </m:oMathParaPr>
                    <m:oMath xmlns:m="http://schemas.openxmlformats.org/officeDocument/2006/math">
                      <m:r>
                        <a:rPr lang="en-US" sz="1350" b="0" i="1" smtClean="0">
                          <a:latin typeface="Cambria Math" panose="02040503050406030204" pitchFamily="18" charset="0"/>
                        </a:rPr>
                        <m:t>𝑐𝑡𝑟</m:t>
                      </m:r>
                    </m:oMath>
                  </m:oMathPara>
                </a14:m>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𝐿𝐶𝐿</m:t>
                      </m:r>
                    </m:oMath>
                  </m:oMathPara>
                </a14:m>
                <a:endParaRPr lang="en-US" sz="1350" dirty="0"/>
              </a:p>
            </p:txBody>
          </p:sp>
        </mc:Choice>
        <mc:Fallback xmlns="">
          <p:sp>
            <p:nvSpPr>
              <p:cNvPr id="6" name="TextBox 5"/>
              <p:cNvSpPr txBox="1">
                <a:spLocks noRot="1" noChangeAspect="1" noMove="1" noResize="1" noEditPoints="1" noAdjustHandles="1" noChangeArrowheads="1" noChangeShapeType="1" noTextEdit="1"/>
              </p:cNvSpPr>
              <p:nvPr/>
            </p:nvSpPr>
            <p:spPr>
              <a:xfrm>
                <a:off x="5943600" y="1837531"/>
                <a:ext cx="335280" cy="1454244"/>
              </a:xfrm>
              <a:prstGeom prst="rect">
                <a:avLst/>
              </a:prstGeom>
              <a:blipFill>
                <a:blip r:embed="rId3"/>
                <a:stretch>
                  <a:fillRect l="-14545" r="-14545"/>
                </a:stretch>
              </a:blipFill>
            </p:spPr>
            <p:txBody>
              <a:bodyPr/>
              <a:lstStyle/>
              <a:p>
                <a:r>
                  <a:rPr lang="en-US">
                    <a:noFill/>
                  </a:rPr>
                  <a:t> </a:t>
                </a:r>
              </a:p>
            </p:txBody>
          </p:sp>
        </mc:Fallback>
      </mc:AlternateContent>
      <p:sp>
        <p:nvSpPr>
          <p:cNvPr id="8" name="Rectangle 2">
            <a:extLst>
              <a:ext uri="{FF2B5EF4-FFF2-40B4-BE49-F238E27FC236}">
                <a16:creationId xmlns:a16="http://schemas.microsoft.com/office/drawing/2014/main" id="{84892FE4-F8BA-4253-8BED-6FB56F64F8F6}"/>
              </a:ext>
            </a:extLst>
          </p:cNvPr>
          <p:cNvSpPr txBox="1">
            <a:spLocks noChangeArrowheads="1"/>
          </p:cNvSpPr>
          <p:nvPr/>
        </p:nvSpPr>
        <p:spPr>
          <a:xfrm>
            <a:off x="0" y="228600"/>
            <a:ext cx="8305800" cy="838200"/>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defRPr/>
            </a:pPr>
            <a:r>
              <a:rPr lang="en-US" dirty="0"/>
              <a:t>Control Chart Rules</a:t>
            </a:r>
          </a:p>
        </p:txBody>
      </p:sp>
      <p:graphicFrame>
        <p:nvGraphicFramePr>
          <p:cNvPr id="9" name="Table 8">
            <a:extLst>
              <a:ext uri="{FF2B5EF4-FFF2-40B4-BE49-F238E27FC236}">
                <a16:creationId xmlns:a16="http://schemas.microsoft.com/office/drawing/2014/main" id="{E0D4AF75-DAA8-4163-B025-6BD73A8C0578}"/>
              </a:ext>
            </a:extLst>
          </p:cNvPr>
          <p:cNvGraphicFramePr>
            <a:graphicFrameLocks noGrp="1"/>
          </p:cNvGraphicFramePr>
          <p:nvPr>
            <p:extLst>
              <p:ext uri="{D42A27DB-BD31-4B8C-83A1-F6EECF244321}">
                <p14:modId xmlns:p14="http://schemas.microsoft.com/office/powerpoint/2010/main" val="2100104568"/>
              </p:ext>
            </p:extLst>
          </p:nvPr>
        </p:nvGraphicFramePr>
        <p:xfrm>
          <a:off x="294007" y="1837531"/>
          <a:ext cx="5486401" cy="3971413"/>
        </p:xfrm>
        <a:graphic>
          <a:graphicData uri="http://schemas.openxmlformats.org/drawingml/2006/table">
            <a:tbl>
              <a:tblPr firstRow="1" firstCol="1" bandRow="1">
                <a:tableStyleId>{5C22544A-7EE6-4342-B048-85BDC9FD1C3A}</a:tableStyleId>
              </a:tblPr>
              <a:tblGrid>
                <a:gridCol w="1158182">
                  <a:extLst>
                    <a:ext uri="{9D8B030D-6E8A-4147-A177-3AD203B41FA5}">
                      <a16:colId xmlns:a16="http://schemas.microsoft.com/office/drawing/2014/main" val="611687780"/>
                    </a:ext>
                  </a:extLst>
                </a:gridCol>
                <a:gridCol w="2208993">
                  <a:extLst>
                    <a:ext uri="{9D8B030D-6E8A-4147-A177-3AD203B41FA5}">
                      <a16:colId xmlns:a16="http://schemas.microsoft.com/office/drawing/2014/main" val="2309276401"/>
                    </a:ext>
                  </a:extLst>
                </a:gridCol>
                <a:gridCol w="1059613">
                  <a:extLst>
                    <a:ext uri="{9D8B030D-6E8A-4147-A177-3AD203B41FA5}">
                      <a16:colId xmlns:a16="http://schemas.microsoft.com/office/drawing/2014/main" val="1597905515"/>
                    </a:ext>
                  </a:extLst>
                </a:gridCol>
                <a:gridCol w="1059613">
                  <a:extLst>
                    <a:ext uri="{9D8B030D-6E8A-4147-A177-3AD203B41FA5}">
                      <a16:colId xmlns:a16="http://schemas.microsoft.com/office/drawing/2014/main" val="2353773794"/>
                    </a:ext>
                  </a:extLst>
                </a:gridCol>
              </a:tblGrid>
              <a:tr h="200151">
                <a:tc rowSpan="2">
                  <a:txBody>
                    <a:bodyPr/>
                    <a:lstStyle/>
                    <a:p>
                      <a:pPr marL="0" marR="0" algn="ctr">
                        <a:lnSpc>
                          <a:spcPct val="106000"/>
                        </a:lnSpc>
                        <a:spcBef>
                          <a:spcPts val="0"/>
                        </a:spcBef>
                        <a:spcAft>
                          <a:spcPts val="0"/>
                        </a:spcAft>
                      </a:pPr>
                      <a:r>
                        <a:rPr lang="en-US" sz="1300" kern="1200">
                          <a:effectLst/>
                        </a:rPr>
                        <a:t>Rule Name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rowSpan="2">
                  <a:txBody>
                    <a:bodyPr/>
                    <a:lstStyle/>
                    <a:p>
                      <a:pPr marL="0" marR="0" algn="ctr">
                        <a:lnSpc>
                          <a:spcPct val="106000"/>
                        </a:lnSpc>
                        <a:spcBef>
                          <a:spcPts val="0"/>
                        </a:spcBef>
                        <a:spcAft>
                          <a:spcPts val="0"/>
                        </a:spcAft>
                      </a:pPr>
                      <a:r>
                        <a:rPr lang="en-US" sz="1300" kern="1200" dirty="0">
                          <a:effectLst/>
                        </a:rPr>
                        <a:t>Out of Control Condition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gridSpan="2">
                  <a:txBody>
                    <a:bodyPr/>
                    <a:lstStyle/>
                    <a:p>
                      <a:pPr marL="0" marR="0" algn="ctr">
                        <a:lnSpc>
                          <a:spcPct val="106000"/>
                        </a:lnSpc>
                        <a:spcBef>
                          <a:spcPts val="0"/>
                        </a:spcBef>
                        <a:spcAft>
                          <a:spcPts val="0"/>
                        </a:spcAft>
                      </a:pPr>
                      <a:r>
                        <a:rPr lang="en-US" sz="1300" kern="1200">
                          <a:effectLst/>
                        </a:rPr>
                        <a:t>Chart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1712641368"/>
                  </a:ext>
                </a:extLst>
              </a:tr>
              <a:tr h="200151">
                <a:tc vMerge="1">
                  <a:txBody>
                    <a:bodyPr/>
                    <a:lstStyle/>
                    <a:p>
                      <a:endParaRPr lang="en-US"/>
                    </a:p>
                  </a:txBody>
                  <a:tcPr/>
                </a:tc>
                <a:tc vMerge="1">
                  <a:txBody>
                    <a:bodyPr/>
                    <a:lstStyle/>
                    <a:p>
                      <a:endParaRPr lang="en-US"/>
                    </a:p>
                  </a:txBody>
                  <a:tcPr/>
                </a:tc>
                <a:tc>
                  <a:txBody>
                    <a:bodyPr/>
                    <a:lstStyle/>
                    <a:p>
                      <a:pPr marL="0" marR="0" algn="ctr">
                        <a:lnSpc>
                          <a:spcPct val="106000"/>
                        </a:lnSpc>
                        <a:spcBef>
                          <a:spcPts val="0"/>
                        </a:spcBef>
                        <a:spcAft>
                          <a:spcPts val="0"/>
                        </a:spcAft>
                      </a:pPr>
                      <a:r>
                        <a:rPr lang="en-US" sz="1300" kern="1200">
                          <a:effectLst/>
                        </a:rPr>
                        <a:t>Variables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Attributes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7256205"/>
                  </a:ext>
                </a:extLst>
              </a:tr>
              <a:tr h="417964">
                <a:tc>
                  <a:txBody>
                    <a:bodyPr/>
                    <a:lstStyle/>
                    <a:p>
                      <a:pPr marL="0" marR="0" algn="ctr">
                        <a:lnSpc>
                          <a:spcPct val="106000"/>
                        </a:lnSpc>
                        <a:spcBef>
                          <a:spcPts val="0"/>
                        </a:spcBef>
                        <a:spcAft>
                          <a:spcPts val="0"/>
                        </a:spcAft>
                      </a:pPr>
                      <a:r>
                        <a:rPr lang="en-US" sz="1300" kern="1200">
                          <a:effectLst/>
                        </a:rPr>
                        <a:t>Beyond Limits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One or more points beyond the control limits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86228631"/>
                  </a:ext>
                </a:extLst>
              </a:tr>
              <a:tr h="626976">
                <a:tc>
                  <a:txBody>
                    <a:bodyPr/>
                    <a:lstStyle/>
                    <a:p>
                      <a:pPr marL="0" marR="0" algn="ctr">
                        <a:lnSpc>
                          <a:spcPct val="106000"/>
                        </a:lnSpc>
                        <a:spcBef>
                          <a:spcPts val="0"/>
                        </a:spcBef>
                        <a:spcAft>
                          <a:spcPts val="0"/>
                        </a:spcAft>
                      </a:pPr>
                      <a:r>
                        <a:rPr lang="en-US" sz="1300" kern="1200">
                          <a:effectLst/>
                        </a:rPr>
                        <a:t>Zone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9 or more consecutive points on one side of the average (in Zone C or beyond)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98563042"/>
                  </a:ext>
                </a:extLst>
              </a:tr>
              <a:tr h="417964">
                <a:tc>
                  <a:txBody>
                    <a:bodyPr/>
                    <a:lstStyle/>
                    <a:p>
                      <a:pPr marL="0" marR="0" algn="ctr">
                        <a:lnSpc>
                          <a:spcPct val="106000"/>
                        </a:lnSpc>
                        <a:spcBef>
                          <a:spcPts val="0"/>
                        </a:spcBef>
                        <a:spcAft>
                          <a:spcPts val="0"/>
                        </a:spcAft>
                      </a:pPr>
                      <a:r>
                        <a:rPr lang="en-US" sz="1300" kern="1200">
                          <a:effectLst/>
                        </a:rPr>
                        <a:t>Trend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7 consecutive points trending up or trending down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6766685"/>
                  </a:ext>
                </a:extLst>
              </a:tr>
              <a:tr h="417964">
                <a:tc>
                  <a:txBody>
                    <a:bodyPr/>
                    <a:lstStyle/>
                    <a:p>
                      <a:pPr marL="0" marR="0" algn="ctr">
                        <a:lnSpc>
                          <a:spcPct val="106000"/>
                        </a:lnSpc>
                        <a:spcBef>
                          <a:spcPts val="0"/>
                        </a:spcBef>
                        <a:spcAft>
                          <a:spcPts val="0"/>
                        </a:spcAft>
                      </a:pPr>
                      <a:r>
                        <a:rPr lang="en-US" sz="1300" kern="1200">
                          <a:effectLst/>
                        </a:rPr>
                        <a:t>Over-control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14 consecutive points alternating up and down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580276"/>
                  </a:ext>
                </a:extLst>
              </a:tr>
              <a:tr h="417964">
                <a:tc>
                  <a:txBody>
                    <a:bodyPr/>
                    <a:lstStyle/>
                    <a:p>
                      <a:pPr marL="0" marR="0" algn="ctr">
                        <a:lnSpc>
                          <a:spcPct val="106000"/>
                        </a:lnSpc>
                        <a:spcBef>
                          <a:spcPts val="0"/>
                        </a:spcBef>
                        <a:spcAft>
                          <a:spcPts val="0"/>
                        </a:spcAft>
                      </a:pPr>
                      <a:r>
                        <a:rPr lang="en-US" sz="1300" kern="1200">
                          <a:effectLst/>
                        </a:rPr>
                        <a:t>Zone 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2 out of 3 consecutive points in Zone A or beyond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5526506"/>
                  </a:ext>
                </a:extLst>
              </a:tr>
              <a:tr h="417964">
                <a:tc>
                  <a:txBody>
                    <a:bodyPr/>
                    <a:lstStyle/>
                    <a:p>
                      <a:pPr marL="0" marR="0" algn="ctr">
                        <a:lnSpc>
                          <a:spcPct val="106000"/>
                        </a:lnSpc>
                        <a:spcBef>
                          <a:spcPts val="0"/>
                        </a:spcBef>
                        <a:spcAft>
                          <a:spcPts val="0"/>
                        </a:spcAft>
                      </a:pPr>
                      <a:r>
                        <a:rPr lang="en-US" sz="1300" kern="1200">
                          <a:effectLst/>
                        </a:rPr>
                        <a:t>Zone 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4 out of 5 consecutive points in Zone B or beyond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7965735"/>
                  </a:ext>
                </a:extLst>
              </a:tr>
              <a:tr h="406639">
                <a:tc>
                  <a:txBody>
                    <a:bodyPr/>
                    <a:lstStyle/>
                    <a:p>
                      <a:pPr marL="0" marR="0" algn="ctr">
                        <a:lnSpc>
                          <a:spcPct val="106000"/>
                        </a:lnSpc>
                        <a:spcBef>
                          <a:spcPts val="0"/>
                        </a:spcBef>
                        <a:spcAft>
                          <a:spcPts val="0"/>
                        </a:spcAft>
                      </a:pPr>
                      <a:r>
                        <a:rPr lang="en-US" sz="1300" kern="1200">
                          <a:effectLst/>
                        </a:rPr>
                        <a:t>Stratification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15 consecutive points in Zone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1256889"/>
                  </a:ext>
                </a:extLst>
              </a:tr>
              <a:tr h="417964">
                <a:tc>
                  <a:txBody>
                    <a:bodyPr/>
                    <a:lstStyle/>
                    <a:p>
                      <a:pPr marL="0" marR="0" algn="ctr">
                        <a:lnSpc>
                          <a:spcPct val="106000"/>
                        </a:lnSpc>
                        <a:spcBef>
                          <a:spcPts val="0"/>
                        </a:spcBef>
                        <a:spcAft>
                          <a:spcPts val="0"/>
                        </a:spcAft>
                      </a:pPr>
                      <a:r>
                        <a:rPr lang="en-US" sz="1300" kern="1200">
                          <a:effectLst/>
                        </a:rPr>
                        <a:t>Mixture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8 consecutive points with no points in Zone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835139"/>
                  </a:ext>
                </a:extLst>
              </a:tr>
            </a:tbl>
          </a:graphicData>
        </a:graphic>
      </p:graphicFrame>
    </p:spTree>
    <p:extLst>
      <p:ext uri="{BB962C8B-B14F-4D97-AF65-F5344CB8AC3E}">
        <p14:creationId xmlns:p14="http://schemas.microsoft.com/office/powerpoint/2010/main" val="557534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B8424AB-D56B-4256-866A-5B54DE93C2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FC999C28-AD33-4EB7-A5F1-C06D10A5FD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0864E5C9-52C9-4572-AC75-548B9B9C26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4" name="Rectangle 33">
            <a:extLst>
              <a:ext uri="{FF2B5EF4-FFF2-40B4-BE49-F238E27FC236}">
                <a16:creationId xmlns:a16="http://schemas.microsoft.com/office/drawing/2014/main" id="{45CC6500-4DBD-4C34-BC14-2387FB483B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4E34A3B6-BAD2-4156-BDC6-4736248BFD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3200" spc="-100" dirty="0"/>
              <a:t>Discrete Control Charts</a:t>
            </a:r>
            <a:br>
              <a:rPr lang="en-US" sz="3200" spc="-100" dirty="0"/>
            </a:br>
            <a:br>
              <a:rPr lang="en-US" sz="3200" i="1" spc="-100" dirty="0"/>
            </a:br>
            <a:r>
              <a:rPr lang="en-US" sz="3200" spc="-100" dirty="0"/>
              <a:t>c-charts</a:t>
            </a:r>
            <a:br>
              <a:rPr lang="en-US" sz="3200" spc="-100" dirty="0"/>
            </a:br>
            <a:r>
              <a:rPr lang="en-US" sz="3200" spc="-100" dirty="0"/>
              <a:t>np-charts</a:t>
            </a:r>
            <a:br>
              <a:rPr lang="en-US" sz="3200" spc="-100" dirty="0"/>
            </a:br>
            <a:br>
              <a:rPr lang="en-US" sz="3200" spc="-100" dirty="0"/>
            </a:br>
            <a:endParaRPr lang="en-US" sz="3200" spc="-100" dirty="0"/>
          </a:p>
        </p:txBody>
      </p:sp>
      <p:pic>
        <p:nvPicPr>
          <p:cNvPr id="4" name="Picture 3">
            <a:extLst>
              <a:ext uri="{FF2B5EF4-FFF2-40B4-BE49-F238E27FC236}">
                <a16:creationId xmlns:a16="http://schemas.microsoft.com/office/drawing/2014/main" id="{B4E30F69-CAC9-4B15-A8AC-6B06FC454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646" y="2149602"/>
            <a:ext cx="4770120" cy="23850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8582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89689" y="1123839"/>
            <a:ext cx="2210612" cy="1695562"/>
          </a:xfrm>
        </p:spPr>
        <p:txBody>
          <a:bodyPr>
            <a:normAutofit fontScale="90000"/>
          </a:bodyPr>
          <a:lstStyle/>
          <a:p>
            <a:r>
              <a:rPr lang="en-US" dirty="0"/>
              <a:t>Control Charts for Attributes</a:t>
            </a:r>
            <a:br>
              <a:rPr lang="en-US" dirty="0"/>
            </a:br>
            <a:r>
              <a:rPr lang="en-US" dirty="0"/>
              <a:t>Data</a:t>
            </a:r>
            <a:br>
              <a:rPr lang="en-US" dirty="0"/>
            </a:br>
            <a:br>
              <a:rPr lang="en-US" dirty="0"/>
            </a:br>
            <a:r>
              <a:rPr lang="en-US" dirty="0"/>
              <a:t>c-chart</a:t>
            </a:r>
          </a:p>
        </p:txBody>
      </p:sp>
      <mc:AlternateContent xmlns:mc="http://schemas.openxmlformats.org/markup-compatibility/2006" xmlns:a14="http://schemas.microsoft.com/office/drawing/2010/main">
        <mc:Choice Requires="a14">
          <p:sp>
            <p:nvSpPr>
              <p:cNvPr id="67587" name="Rectangle 3"/>
              <p:cNvSpPr>
                <a:spLocks noGrp="1" noChangeArrowheads="1"/>
              </p:cNvSpPr>
              <p:nvPr>
                <p:ph idx="1"/>
              </p:nvPr>
            </p:nvSpPr>
            <p:spPr>
              <a:xfrm>
                <a:off x="2894012" y="840581"/>
                <a:ext cx="5775325" cy="4950619"/>
              </a:xfrm>
            </p:spPr>
            <p:txBody>
              <a:bodyPr>
                <a:normAutofit/>
              </a:bodyPr>
              <a:lstStyle/>
              <a:p>
                <a:pPr marL="0" indent="0">
                  <a:buNone/>
                </a:pPr>
                <a:r>
                  <a:rPr lang="en-US" sz="2400" dirty="0"/>
                  <a:t>c-charts count the number of defects per unit of service encounter</a:t>
                </a:r>
              </a:p>
              <a:p>
                <a:pPr marL="0" indent="0">
                  <a:buNone/>
                </a:pPr>
                <a:r>
                  <a:rPr lang="en-US" sz="2400" dirty="0"/>
                  <a:t>The underlying distribution is the Poisson distribution</a:t>
                </a:r>
              </a:p>
              <a:p>
                <a:pPr marL="0" indent="0">
                  <a:buNone/>
                </a:pPr>
                <a:endParaRPr lang="en-US" sz="2400" dirty="0"/>
              </a:p>
              <a:p>
                <a:pPr marL="0" indent="0">
                  <a:buNone/>
                </a:pPr>
                <a:r>
                  <a:rPr lang="en-US" sz="2400" dirty="0"/>
                  <a:t>The mean of the distribution is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r>
                      <a:rPr lang="en-US" sz="2400" b="0" i="0" smtClean="0">
                        <a:latin typeface="Cambria Math" panose="02040503050406030204" pitchFamily="18" charset="0"/>
                      </a:rPr>
                      <m:t> </m:t>
                    </m:r>
                  </m:oMath>
                </a14:m>
                <a:r>
                  <a:rPr lang="en-US" sz="2400" dirty="0"/>
                  <a:t>and the standard deviation is </a:t>
                </a:r>
                <a14:m>
                  <m:oMath xmlns:m="http://schemas.openxmlformats.org/officeDocument/2006/math">
                    <m:rad>
                      <m:radPr>
                        <m:degHide m:val="on"/>
                        <m:ctrlPr>
                          <a:rPr lang="en-US" sz="2400" i="1" smtClean="0">
                            <a:latin typeface="Cambria Math" panose="02040503050406030204" pitchFamily="18" charset="0"/>
                          </a:rPr>
                        </m:ctrlPr>
                      </m:radPr>
                      <m:deg/>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rad>
                  </m:oMath>
                </a14:m>
                <a:r>
                  <a:rPr lang="en-US" sz="2400" dirty="0"/>
                  <a: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𝑈𝐶𝐿</m:t>
                          </m:r>
                        </m:e>
                        <m:sub>
                          <m:r>
                            <a:rPr lang="en-US" sz="2400" b="0" i="1" smtClean="0">
                              <a:solidFill>
                                <a:schemeClr val="tx1"/>
                              </a:solidFill>
                              <a:latin typeface="Cambria Math" panose="02040503050406030204" pitchFamily="18" charset="0"/>
                            </a:rPr>
                            <m:t>𝑐</m:t>
                          </m:r>
                        </m:sub>
                      </m:sSub>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𝑐</m:t>
                          </m:r>
                        </m:e>
                      </m:acc>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ad>
                        <m:radPr>
                          <m:degHide m:val="on"/>
                          <m:ctrlPr>
                            <a:rPr lang="en-US" sz="2400" b="0" i="1" smtClean="0">
                              <a:solidFill>
                                <a:schemeClr val="tx1"/>
                              </a:solidFill>
                              <a:latin typeface="Cambria Math" panose="02040503050406030204" pitchFamily="18" charset="0"/>
                            </a:rPr>
                          </m:ctrlPr>
                        </m:radPr>
                        <m:deg/>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𝑐</m:t>
                              </m:r>
                            </m:e>
                          </m:acc>
                        </m:e>
                      </m:ra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𝑎𝑛𝑑</m:t>
                      </m:r>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𝐿𝐶𝐿</m:t>
                          </m:r>
                        </m:e>
                        <m:sub>
                          <m:r>
                            <a:rPr lang="en-US" sz="2400" i="1">
                              <a:solidFill>
                                <a:schemeClr val="tx1"/>
                              </a:solidFill>
                              <a:latin typeface="Cambria Math" panose="02040503050406030204" pitchFamily="18" charset="0"/>
                            </a:rPr>
                            <m:t>𝑐</m:t>
                          </m:r>
                        </m:sub>
                      </m:sSub>
                      <m:r>
                        <a:rPr lang="en-US"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𝑐</m:t>
                          </m:r>
                        </m:e>
                      </m:acc>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𝑧</m:t>
                      </m:r>
                      <m:rad>
                        <m:radPr>
                          <m:degHide m:val="on"/>
                          <m:ctrlPr>
                            <a:rPr lang="en-US" sz="2400" i="1">
                              <a:solidFill>
                                <a:schemeClr val="tx1"/>
                              </a:solidFill>
                              <a:latin typeface="Cambria Math" panose="02040503050406030204" pitchFamily="18" charset="0"/>
                            </a:rPr>
                          </m:ctrlPr>
                        </m:radPr>
                        <m:deg/>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𝑐</m:t>
                              </m:r>
                            </m:e>
                          </m:acc>
                        </m:e>
                      </m:rad>
                    </m:oMath>
                  </m:oMathPara>
                </a14:m>
                <a:endParaRPr lang="en-US" sz="2400" dirty="0"/>
              </a:p>
            </p:txBody>
          </p:sp>
        </mc:Choice>
        <mc:Fallback xmlns="">
          <p:sp>
            <p:nvSpPr>
              <p:cNvPr id="67587" name="Rectangle 3"/>
              <p:cNvSpPr>
                <a:spLocks noGrp="1" noRot="1" noChangeAspect="1" noMove="1" noResize="1" noEditPoints="1" noAdjustHandles="1" noChangeArrowheads="1" noChangeShapeType="1" noTextEdit="1"/>
              </p:cNvSpPr>
              <p:nvPr>
                <p:ph idx="1"/>
              </p:nvPr>
            </p:nvSpPr>
            <p:spPr>
              <a:xfrm>
                <a:off x="2894012" y="840581"/>
                <a:ext cx="5775325" cy="4950619"/>
              </a:xfrm>
              <a:blipFill>
                <a:blip r:embed="rId2"/>
                <a:stretch>
                  <a:fillRect l="-1690" r="-1690"/>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strips(downRight)">
                                      <p:cBhvr>
                                        <p:cTn id="7" dur="1000"/>
                                        <p:tgtEl>
                                          <p:spTgt spid="67587">
                                            <p:txEl>
                                              <p:pRg st="0" end="0"/>
                                            </p:txEl>
                                          </p:spTgt>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strips(downRight)">
                                      <p:cBhvr>
                                        <p:cTn id="11" dur="1000"/>
                                        <p:tgtEl>
                                          <p:spTgt spid="67587">
                                            <p:txEl>
                                              <p:pRg st="1" end="1"/>
                                            </p:txEl>
                                          </p:spTgt>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67587">
                                            <p:txEl>
                                              <p:pRg st="3" end="3"/>
                                            </p:txEl>
                                          </p:spTgt>
                                        </p:tgtEl>
                                        <p:attrNameLst>
                                          <p:attrName>style.visibility</p:attrName>
                                        </p:attrNameLst>
                                      </p:cBhvr>
                                      <p:to>
                                        <p:strVal val="visible"/>
                                      </p:to>
                                    </p:set>
                                    <p:animEffect transition="in" filter="strips(downRight)">
                                      <p:cBhvr>
                                        <p:cTn id="15" dur="1000"/>
                                        <p:tgtEl>
                                          <p:spTgt spid="67587">
                                            <p:txEl>
                                              <p:pRg st="3" end="3"/>
                                            </p:txEl>
                                          </p:spTgt>
                                        </p:tgtEl>
                                      </p:cBhvr>
                                    </p:animEffect>
                                  </p:childTnLst>
                                </p:cTn>
                              </p:par>
                            </p:childTnLst>
                          </p:cTn>
                        </p:par>
                        <p:par>
                          <p:cTn id="16" fill="hold">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67587">
                                            <p:txEl>
                                              <p:pRg st="5" end="5"/>
                                            </p:txEl>
                                          </p:spTgt>
                                        </p:tgtEl>
                                        <p:attrNameLst>
                                          <p:attrName>style.visibility</p:attrName>
                                        </p:attrNameLst>
                                      </p:cBhvr>
                                      <p:to>
                                        <p:strVal val="visible"/>
                                      </p:to>
                                    </p:set>
                                    <p:animEffect transition="in" filter="strips(downRight)">
                                      <p:cBhvr>
                                        <p:cTn id="19" dur="10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89689" y="1123839"/>
            <a:ext cx="2210612" cy="1238362"/>
          </a:xfrm>
        </p:spPr>
        <p:txBody>
          <a:bodyPr/>
          <a:lstStyle/>
          <a:p>
            <a:r>
              <a:rPr lang="en-US" dirty="0"/>
              <a:t>c-chart example</a:t>
            </a:r>
          </a:p>
        </p:txBody>
      </p:sp>
      <p:sp>
        <p:nvSpPr>
          <p:cNvPr id="68611" name="Rectangle 3"/>
          <p:cNvSpPr>
            <a:spLocks noGrp="1" noChangeArrowheads="1"/>
          </p:cNvSpPr>
          <p:nvPr>
            <p:ph idx="1"/>
          </p:nvPr>
        </p:nvSpPr>
        <p:spPr>
          <a:xfrm>
            <a:off x="2743200" y="639762"/>
            <a:ext cx="5930900" cy="2011363"/>
          </a:xfrm>
        </p:spPr>
        <p:txBody>
          <a:bodyPr>
            <a:normAutofit fontScale="92500"/>
          </a:bodyPr>
          <a:lstStyle/>
          <a:p>
            <a:pPr marL="0" indent="0">
              <a:buFont typeface="Wingdings" pitchFamily="2" charset="2"/>
              <a:buNone/>
            </a:pPr>
            <a:r>
              <a:rPr lang="en-US" sz="2400" dirty="0"/>
              <a:t>The Woodland Paper Company produces paper for the newspaper industry. As a final step in the process, the paper passes through a machine that measures various product quality characteristics. When the paper production process is in control, it averages 20 defects per roll.</a:t>
            </a:r>
          </a:p>
        </p:txBody>
      </p:sp>
      <p:sp>
        <p:nvSpPr>
          <p:cNvPr id="68612" name="Rectangle 4"/>
          <p:cNvSpPr>
            <a:spLocks noChangeArrowheads="1"/>
          </p:cNvSpPr>
          <p:nvPr/>
        </p:nvSpPr>
        <p:spPr bwMode="auto">
          <a:xfrm>
            <a:off x="2667000" y="2895600"/>
            <a:ext cx="5715000" cy="2239963"/>
          </a:xfrm>
          <a:prstGeom prst="rect">
            <a:avLst/>
          </a:prstGeom>
          <a:noFill/>
          <a:ln w="9525">
            <a:noFill/>
            <a:miter lim="800000"/>
            <a:headEnd/>
            <a:tailEnd/>
          </a:ln>
        </p:spPr>
        <p:txBody>
          <a:bodyPr/>
          <a:lstStyle/>
          <a:p>
            <a:pPr marL="355600" indent="-355600">
              <a:lnSpc>
                <a:spcPct val="90000"/>
              </a:lnSpc>
              <a:spcBef>
                <a:spcPct val="40000"/>
              </a:spcBef>
              <a:buClr>
                <a:srgbClr val="B20019"/>
              </a:buClr>
              <a:buFont typeface="Wingdings" pitchFamily="2" charset="2"/>
              <a:buNone/>
            </a:pPr>
            <a:r>
              <a:rPr lang="en-US" sz="2000" b="1" dirty="0">
                <a:latin typeface="Calibri" pitchFamily="34" charset="0"/>
              </a:rPr>
              <a:t>a.	</a:t>
            </a:r>
            <a:r>
              <a:rPr lang="en-US" sz="2400" b="1" dirty="0">
                <a:latin typeface="Calibri" pitchFamily="34" charset="0"/>
              </a:rPr>
              <a:t>Set up a control chart for the number of defects per roll. For this example, use two-sigma control limits.</a:t>
            </a:r>
          </a:p>
          <a:p>
            <a:pPr marL="355600" indent="-355600">
              <a:lnSpc>
                <a:spcPct val="90000"/>
              </a:lnSpc>
              <a:spcBef>
                <a:spcPct val="40000"/>
              </a:spcBef>
              <a:buClr>
                <a:srgbClr val="B20019"/>
              </a:buClr>
              <a:buFont typeface="Wingdings" pitchFamily="2" charset="2"/>
              <a:buNone/>
            </a:pPr>
            <a:r>
              <a:rPr lang="en-US" sz="2400" b="1" dirty="0">
                <a:latin typeface="Calibri" pitchFamily="34" charset="0"/>
              </a:rPr>
              <a:t>b.	Five rolls had the following number of defects: 16, 21, 17, 22, and 24, respectively. The sixth roll, using pulp from a different supplier, had 5 defects. Is the paper production process in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Effect transition="in" filter="strips(downRight)">
                                      <p:cBhvr>
                                        <p:cTn id="7" dur="1000"/>
                                        <p:tgtEl>
                                          <p:spTgt spid="6861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8612"/>
                                        </p:tgtEl>
                                        <p:attrNameLst>
                                          <p:attrName>style.visibility</p:attrName>
                                        </p:attrNameLst>
                                      </p:cBhvr>
                                      <p:to>
                                        <p:strVal val="visible"/>
                                      </p:to>
                                    </p:set>
                                    <p:animEffect transition="in" filter="strips(downRight)">
                                      <p:cBhvr>
                                        <p:cTn id="11"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635" name="Text Box 3"/>
              <p:cNvSpPr txBox="1">
                <a:spLocks noChangeArrowheads="1"/>
              </p:cNvSpPr>
              <p:nvPr/>
            </p:nvSpPr>
            <p:spPr bwMode="auto">
              <a:xfrm>
                <a:off x="990600" y="1905000"/>
                <a:ext cx="7099572" cy="1984710"/>
              </a:xfrm>
              <a:prstGeom prst="rect">
                <a:avLst/>
              </a:prstGeom>
              <a:noFill/>
              <a:ln w="9525">
                <a:noFill/>
                <a:miter lim="800000"/>
                <a:headEnd/>
                <a:tailEnd/>
              </a:ln>
            </p:spPr>
            <p:txBody>
              <a:bodyPr wrap="none">
                <a:spAutoFit/>
              </a:bodyPr>
              <a:lstStyle/>
              <a:p>
                <a:pPr marL="355600" indent="-355600">
                  <a:lnSpc>
                    <a:spcPct val="90000"/>
                  </a:lnSpc>
                  <a:spcBef>
                    <a:spcPct val="40000"/>
                  </a:spcBef>
                </a:pPr>
                <a:r>
                  <a:rPr lang="en-US" sz="2200" b="1" dirty="0"/>
                  <a:t>a.	</a:t>
                </a:r>
                <a:r>
                  <a:rPr lang="en-US" sz="2200" b="1" dirty="0">
                    <a:latin typeface="Calibri" pitchFamily="34" charset="0"/>
                    <a:cs typeface="Calibri" pitchFamily="34" charset="0"/>
                  </a:rPr>
                  <a:t>The average number of defects per roll is 20.  Therefore:</a:t>
                </a:r>
              </a:p>
              <a:p>
                <a:pPr marL="355600" indent="-355600">
                  <a:lnSpc>
                    <a:spcPct val="90000"/>
                  </a:lnSpc>
                  <a:spcBef>
                    <a:spcPct val="40000"/>
                  </a:spcBef>
                </a:pPr>
                <a:endParaRPr lang="en-US" sz="2200" b="1" dirty="0">
                  <a:latin typeface="Calibri" pitchFamily="34" charset="0"/>
                  <a:cs typeface="Calibri" pitchFamily="34" charset="0"/>
                </a:endParaRPr>
              </a:p>
              <a:p>
                <a:pPr marL="355600" indent="-355600">
                  <a:lnSpc>
                    <a:spcPct val="90000"/>
                  </a:lnSpc>
                  <a:spcBef>
                    <a:spcPct val="40000"/>
                  </a:spcBef>
                </a:pP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𝑈𝐶𝐿</m:t>
                        </m:r>
                      </m:e>
                      <m:sub>
                        <m:r>
                          <a:rPr lang="en-US" sz="2000" i="1">
                            <a:latin typeface="Cambria Math" panose="02040503050406030204" pitchFamily="18" charset="0"/>
                          </a:rPr>
                          <m:t>𝑐</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𝑐</m:t>
                        </m:r>
                      </m:e>
                    </m:acc>
                    <m:r>
                      <a:rPr lang="en-US" sz="2000" i="1">
                        <a:latin typeface="Cambria Math" panose="02040503050406030204" pitchFamily="18" charset="0"/>
                      </a:rPr>
                      <m:t>+</m:t>
                    </m:r>
                    <m:r>
                      <a:rPr lang="en-US" sz="2000" i="1">
                        <a:latin typeface="Cambria Math" panose="02040503050406030204" pitchFamily="18" charset="0"/>
                      </a:rPr>
                      <m:t>𝑧</m:t>
                    </m:r>
                    <m:rad>
                      <m:radPr>
                        <m:degHide m:val="on"/>
                        <m:ctrlPr>
                          <a:rPr lang="en-US" sz="2000" i="1">
                            <a:latin typeface="Cambria Math" panose="02040503050406030204" pitchFamily="18" charset="0"/>
                          </a:rPr>
                        </m:ctrlPr>
                      </m:radPr>
                      <m:deg/>
                      <m:e>
                        <m:acc>
                          <m:accPr>
                            <m:chr m:val="̅"/>
                            <m:ctrlPr>
                              <a:rPr lang="en-US" sz="2000" i="1">
                                <a:latin typeface="Cambria Math" panose="02040503050406030204" pitchFamily="18" charset="0"/>
                              </a:rPr>
                            </m:ctrlPr>
                          </m:accPr>
                          <m:e>
                            <m:r>
                              <a:rPr lang="en-US" sz="2000" i="1">
                                <a:latin typeface="Cambria Math" panose="02040503050406030204" pitchFamily="18" charset="0"/>
                              </a:rPr>
                              <m:t>𝑐</m:t>
                            </m:r>
                          </m:e>
                        </m:acc>
                      </m:e>
                    </m:rad>
                    <m:r>
                      <a:rPr lang="en-US" sz="2000" b="0" i="1" smtClean="0">
                        <a:latin typeface="Cambria Math" panose="02040503050406030204" pitchFamily="18" charset="0"/>
                      </a:rPr>
                      <m:t>=20+2</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20</m:t>
                        </m:r>
                      </m:e>
                    </m:rad>
                    <m:r>
                      <a:rPr lang="en-US" sz="2000" b="0" i="1" smtClean="0">
                        <a:latin typeface="Cambria Math" panose="02040503050406030204" pitchFamily="18" charset="0"/>
                      </a:rPr>
                      <m:t>=28.94</m:t>
                    </m:r>
                  </m:oMath>
                </a14:m>
                <a:endParaRPr lang="en-US" sz="2000" b="0" i="1" dirty="0">
                  <a:latin typeface="Cambria Math" panose="02040503050406030204" pitchFamily="18" charset="0"/>
                </a:endParaRPr>
              </a:p>
              <a:p>
                <a:pPr marL="355600" indent="-355600">
                  <a:lnSpc>
                    <a:spcPct val="90000"/>
                  </a:lnSpc>
                  <a:spcBef>
                    <a:spcPct val="40000"/>
                  </a:spcBef>
                </a:pPr>
                <a:endParaRPr lang="en-US" sz="2000" i="1" dirty="0">
                  <a:latin typeface="Cambria Math" panose="02040503050406030204" pitchFamily="18" charset="0"/>
                </a:endParaRPr>
              </a:p>
              <a:p>
                <a:pPr marL="355600" indent="-355600">
                  <a:lnSpc>
                    <a:spcPct val="90000"/>
                  </a:lnSpc>
                  <a:spcBef>
                    <a:spcPct val="40000"/>
                  </a:spcBef>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𝐿𝐶𝐿</m:t>
                          </m:r>
                        </m:e>
                        <m:sub>
                          <m:r>
                            <a:rPr lang="en-US" sz="2000" i="1">
                              <a:latin typeface="Cambria Math" panose="02040503050406030204" pitchFamily="18" charset="0"/>
                            </a:rPr>
                            <m:t>𝑐</m:t>
                          </m:r>
                        </m:sub>
                      </m:sSub>
                      <m:r>
                        <a:rPr lang="en-US" sz="2000" b="0" i="1" smtClean="0">
                          <a:latin typeface="Cambria Math" panose="02040503050406030204" pitchFamily="18" charset="0"/>
                        </a:rPr>
                        <m:t> </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𝑐</m:t>
                          </m:r>
                        </m:e>
                      </m:acc>
                      <m:r>
                        <a:rPr lang="en-US" sz="2000" i="1">
                          <a:latin typeface="Cambria Math" panose="02040503050406030204" pitchFamily="18" charset="0"/>
                        </a:rPr>
                        <m:t>−</m:t>
                      </m:r>
                      <m:r>
                        <a:rPr lang="en-US" sz="2000" i="1">
                          <a:latin typeface="Cambria Math" panose="02040503050406030204" pitchFamily="18" charset="0"/>
                        </a:rPr>
                        <m:t>𝑧</m:t>
                      </m:r>
                      <m:rad>
                        <m:radPr>
                          <m:degHide m:val="on"/>
                          <m:ctrlPr>
                            <a:rPr lang="en-US" sz="2000" i="1">
                              <a:latin typeface="Cambria Math" panose="02040503050406030204" pitchFamily="18" charset="0"/>
                            </a:rPr>
                          </m:ctrlPr>
                        </m:radPr>
                        <m:deg/>
                        <m:e>
                          <m:acc>
                            <m:accPr>
                              <m:chr m:val="̅"/>
                              <m:ctrlPr>
                                <a:rPr lang="en-US" sz="2000" i="1">
                                  <a:latin typeface="Cambria Math" panose="02040503050406030204" pitchFamily="18" charset="0"/>
                                </a:rPr>
                              </m:ctrlPr>
                            </m:accPr>
                            <m:e>
                              <m:r>
                                <a:rPr lang="en-US" sz="2000" i="1">
                                  <a:latin typeface="Cambria Math" panose="02040503050406030204" pitchFamily="18" charset="0"/>
                                </a:rPr>
                                <m:t>𝑐</m:t>
                              </m:r>
                            </m:e>
                          </m:acc>
                        </m:e>
                      </m:rad>
                      <m:r>
                        <a:rPr lang="en-US" sz="2000" b="0" i="1" smtClean="0">
                          <a:latin typeface="Cambria Math" panose="02040503050406030204" pitchFamily="18" charset="0"/>
                        </a:rPr>
                        <m:t>=20−2</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20</m:t>
                          </m:r>
                        </m:e>
                      </m:rad>
                      <m:r>
                        <a:rPr lang="en-US" sz="2000" b="0" i="1" smtClean="0">
                          <a:latin typeface="Cambria Math" panose="02040503050406030204" pitchFamily="18" charset="0"/>
                        </a:rPr>
                        <m:t>=11.06</m:t>
                      </m:r>
                    </m:oMath>
                  </m:oMathPara>
                </a14:m>
                <a:endParaRPr lang="en-US" sz="2200" b="1" dirty="0">
                  <a:latin typeface="Calibri" pitchFamily="34" charset="0"/>
                  <a:cs typeface="Calibri" pitchFamily="34" charset="0"/>
                </a:endParaRPr>
              </a:p>
            </p:txBody>
          </p:sp>
        </mc:Choice>
        <mc:Fallback xmlns="">
          <p:sp>
            <p:nvSpPr>
              <p:cNvPr id="69635" name="Text Box 3"/>
              <p:cNvSpPr txBox="1">
                <a:spLocks noRot="1" noChangeAspect="1" noMove="1" noResize="1" noEditPoints="1" noAdjustHandles="1" noChangeArrowheads="1" noChangeShapeType="1" noTextEdit="1"/>
              </p:cNvSpPr>
              <p:nvPr/>
            </p:nvSpPr>
            <p:spPr bwMode="auto">
              <a:xfrm>
                <a:off x="990600" y="1905000"/>
                <a:ext cx="7099572" cy="1984710"/>
              </a:xfrm>
              <a:prstGeom prst="rect">
                <a:avLst/>
              </a:prstGeom>
              <a:blipFill>
                <a:blip r:embed="rId2"/>
                <a:stretch>
                  <a:fillRect l="-1117" t="-4000" r="-86"/>
                </a:stretch>
              </a:blipFill>
              <a:ln w="9525">
                <a:noFill/>
                <a:miter lim="800000"/>
                <a:headEnd/>
                <a:tailEnd/>
              </a:ln>
            </p:spPr>
            <p:txBody>
              <a:bodyPr/>
              <a:lstStyle/>
              <a:p>
                <a:r>
                  <a:rPr lang="en-US">
                    <a:noFill/>
                  </a:rPr>
                  <a:t> </a:t>
                </a:r>
              </a:p>
            </p:txBody>
          </p:sp>
        </mc:Fallback>
      </mc:AlternateContent>
      <p:sp>
        <p:nvSpPr>
          <p:cNvPr id="23" name="Rectangle 2">
            <a:extLst>
              <a:ext uri="{FF2B5EF4-FFF2-40B4-BE49-F238E27FC236}">
                <a16:creationId xmlns:a16="http://schemas.microsoft.com/office/drawing/2014/main" id="{51B3F139-7E84-4A19-AA2A-28B907A065E6}"/>
              </a:ext>
            </a:extLst>
          </p:cNvPr>
          <p:cNvSpPr>
            <a:spLocks noGrp="1" noChangeArrowheads="1"/>
          </p:cNvSpPr>
          <p:nvPr>
            <p:ph type="title"/>
          </p:nvPr>
        </p:nvSpPr>
        <p:spPr>
          <a:xfrm>
            <a:off x="-11112" y="257174"/>
            <a:ext cx="9155112" cy="665164"/>
          </a:xfrm>
          <a:solidFill>
            <a:srgbClr val="40BAD2"/>
          </a:solidFill>
        </p:spPr>
        <p:txBody>
          <a:bodyPr/>
          <a:lstStyle/>
          <a:p>
            <a:r>
              <a:rPr lang="en-US" dirty="0"/>
              <a:t>  c-chart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9635"/>
                                        </p:tgtEl>
                                        <p:attrNameLst>
                                          <p:attrName>style.visibility</p:attrName>
                                        </p:attrNameLst>
                                      </p:cBhvr>
                                      <p:to>
                                        <p:strVal val="visible"/>
                                      </p:to>
                                    </p:set>
                                    <p:animEffect transition="in" filter="strips(downRight)">
                                      <p:cBhvr>
                                        <p:cTn id="7" dur="1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6C3E-F9AA-4452-A667-1E4402E48899}"/>
              </a:ext>
            </a:extLst>
          </p:cNvPr>
          <p:cNvSpPr>
            <a:spLocks noGrp="1"/>
          </p:cNvSpPr>
          <p:nvPr>
            <p:ph type="title"/>
          </p:nvPr>
        </p:nvSpPr>
        <p:spPr>
          <a:xfrm>
            <a:off x="189689" y="1123837"/>
            <a:ext cx="2210611" cy="4601183"/>
          </a:xfrm>
        </p:spPr>
        <p:txBody>
          <a:bodyPr>
            <a:normAutofit/>
          </a:bodyPr>
          <a:lstStyle/>
          <a:p>
            <a:r>
              <a:rPr lang="en-US"/>
              <a:t>Costs of Quality</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77307580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096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1" name="Rectangle 3"/>
          <p:cNvSpPr>
            <a:spLocks noGrp="1" noChangeArrowheads="1"/>
          </p:cNvSpPr>
          <p:nvPr>
            <p:ph type="title"/>
          </p:nvPr>
        </p:nvSpPr>
        <p:spPr/>
        <p:txBody>
          <a:bodyPr/>
          <a:lstStyle/>
          <a:p>
            <a:r>
              <a:rPr lang="en-US"/>
              <a:t>Example 5.4</a:t>
            </a:r>
          </a:p>
        </p:txBody>
      </p:sp>
      <p:sp>
        <p:nvSpPr>
          <p:cNvPr id="150532" name="TextBox 6"/>
          <p:cNvSpPr txBox="1">
            <a:spLocks noChangeArrowheads="1"/>
          </p:cNvSpPr>
          <p:nvPr/>
        </p:nvSpPr>
        <p:spPr bwMode="auto">
          <a:xfrm>
            <a:off x="2886075" y="992367"/>
            <a:ext cx="6069824" cy="461665"/>
          </a:xfrm>
          <a:prstGeom prst="rect">
            <a:avLst/>
          </a:prstGeom>
          <a:noFill/>
          <a:ln w="9525">
            <a:noFill/>
            <a:miter lim="800000"/>
            <a:headEnd/>
            <a:tailEnd/>
          </a:ln>
        </p:spPr>
        <p:txBody>
          <a:bodyPr wrap="square">
            <a:spAutoFit/>
          </a:bodyPr>
          <a:lstStyle/>
          <a:p>
            <a:r>
              <a:rPr lang="en-US" sz="2400" b="1" dirty="0">
                <a:solidFill>
                  <a:srgbClr val="FF0000"/>
                </a:solidFill>
                <a:latin typeface="Calibri" pitchFamily="34" charset="0"/>
              </a:rPr>
              <a:t>The process is out of control due to Sample 6. </a:t>
            </a:r>
          </a:p>
        </p:txBody>
      </p:sp>
      <p:sp>
        <p:nvSpPr>
          <p:cNvPr id="8" name="Rectangle 2">
            <a:extLst>
              <a:ext uri="{FF2B5EF4-FFF2-40B4-BE49-F238E27FC236}">
                <a16:creationId xmlns:a16="http://schemas.microsoft.com/office/drawing/2014/main" id="{E590A44C-162B-43F6-BE6F-1D3B214DEB69}"/>
              </a:ext>
            </a:extLst>
          </p:cNvPr>
          <p:cNvSpPr txBox="1">
            <a:spLocks noChangeArrowheads="1"/>
          </p:cNvSpPr>
          <p:nvPr/>
        </p:nvSpPr>
        <p:spPr>
          <a:xfrm>
            <a:off x="-11112" y="257174"/>
            <a:ext cx="9155112" cy="665164"/>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t>  c-chart example</a:t>
            </a:r>
            <a:endParaRPr lang="en-US" dirty="0"/>
          </a:p>
        </p:txBody>
      </p:sp>
      <p:graphicFrame>
        <p:nvGraphicFramePr>
          <p:cNvPr id="7" name="Chart 6">
            <a:extLst>
              <a:ext uri="{FF2B5EF4-FFF2-40B4-BE49-F238E27FC236}">
                <a16:creationId xmlns:a16="http://schemas.microsoft.com/office/drawing/2014/main" id="{256731BE-85C5-4936-A658-002C9FF07084}"/>
              </a:ext>
            </a:extLst>
          </p:cNvPr>
          <p:cNvGraphicFramePr>
            <a:graphicFrameLocks/>
          </p:cNvGraphicFramePr>
          <p:nvPr>
            <p:extLst>
              <p:ext uri="{D42A27DB-BD31-4B8C-83A1-F6EECF244321}">
                <p14:modId xmlns:p14="http://schemas.microsoft.com/office/powerpoint/2010/main" val="669132225"/>
              </p:ext>
            </p:extLst>
          </p:nvPr>
        </p:nvGraphicFramePr>
        <p:xfrm>
          <a:off x="554038" y="2514600"/>
          <a:ext cx="8024812" cy="290512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id="{169393AC-CAE0-400D-8E0E-FCC0829B6C08}"/>
              </a:ext>
            </a:extLst>
          </p:cNvPr>
          <p:cNvCxnSpPr>
            <a:cxnSpLocks/>
          </p:cNvCxnSpPr>
          <p:nvPr/>
        </p:nvCxnSpPr>
        <p:spPr>
          <a:xfrm>
            <a:off x="7239000" y="1524062"/>
            <a:ext cx="477838" cy="3173654"/>
          </a:xfrm>
          <a:prstGeom prst="straightConnector1">
            <a:avLst/>
          </a:prstGeom>
          <a:ln w="19050">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10" name="Oval 9">
            <a:extLst>
              <a:ext uri="{FF2B5EF4-FFF2-40B4-BE49-F238E27FC236}">
                <a16:creationId xmlns:a16="http://schemas.microsoft.com/office/drawing/2014/main" id="{D61A4103-6104-4301-9573-EB76A0DC14E6}"/>
              </a:ext>
            </a:extLst>
          </p:cNvPr>
          <p:cNvSpPr/>
          <p:nvPr/>
        </p:nvSpPr>
        <p:spPr>
          <a:xfrm>
            <a:off x="7488238" y="4727631"/>
            <a:ext cx="6858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
            <a:extLst>
              <a:ext uri="{FF2B5EF4-FFF2-40B4-BE49-F238E27FC236}">
                <a16:creationId xmlns:a16="http://schemas.microsoft.com/office/drawing/2014/main" id="{BA8606B5-67D1-4543-A9C0-3C423C8D7CC7}"/>
              </a:ext>
            </a:extLst>
          </p:cNvPr>
          <p:cNvSpPr txBox="1">
            <a:spLocks noChangeArrowheads="1"/>
          </p:cNvSpPr>
          <p:nvPr/>
        </p:nvSpPr>
        <p:spPr bwMode="auto">
          <a:xfrm>
            <a:off x="264690" y="1454032"/>
            <a:ext cx="5255436" cy="830997"/>
          </a:xfrm>
          <a:prstGeom prst="rect">
            <a:avLst/>
          </a:prstGeom>
          <a:noFill/>
          <a:ln w="9525">
            <a:noFill/>
            <a:miter lim="800000"/>
            <a:headEnd/>
            <a:tailEnd/>
          </a:ln>
        </p:spPr>
        <p:txBody>
          <a:bodyPr wrap="square">
            <a:spAutoFit/>
          </a:bodyPr>
          <a:lstStyle/>
          <a:p>
            <a:r>
              <a:rPr lang="en-US" sz="2400" b="1" dirty="0">
                <a:solidFill>
                  <a:srgbClr val="FF0000"/>
                </a:solidFill>
                <a:latin typeface="Calibri" pitchFamily="34" charset="0"/>
              </a:rPr>
              <a:t>However, sample 6 is from a new supplier and results in a better product.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0532"/>
                                        </p:tgtEl>
                                        <p:attrNameLst>
                                          <p:attrName>style.visibility</p:attrName>
                                        </p:attrNameLst>
                                      </p:cBhvr>
                                      <p:to>
                                        <p:strVal val="visible"/>
                                      </p:to>
                                    </p:set>
                                    <p:animEffect transition="in" filter="fade">
                                      <p:cBhvr>
                                        <p:cTn id="15" dur="500"/>
                                        <p:tgtEl>
                                          <p:spTgt spid="1505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P spid="10"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68" name="Rectangle 2"/>
          <p:cNvSpPr>
            <a:spLocks noGrp="1" noChangeArrowheads="1"/>
          </p:cNvSpPr>
          <p:nvPr>
            <p:ph type="title"/>
          </p:nvPr>
        </p:nvSpPr>
        <p:spPr/>
        <p:txBody>
          <a:bodyPr/>
          <a:lstStyle/>
          <a:p>
            <a:r>
              <a:rPr lang="en-US" dirty="0"/>
              <a:t>np-chart</a:t>
            </a:r>
          </a:p>
        </p:txBody>
      </p:sp>
      <p:sp>
        <p:nvSpPr>
          <p:cNvPr id="59395" name="Rectangle 3"/>
          <p:cNvSpPr>
            <a:spLocks noGrp="1" noChangeArrowheads="1"/>
          </p:cNvSpPr>
          <p:nvPr>
            <p:ph idx="1"/>
          </p:nvPr>
        </p:nvSpPr>
        <p:spPr>
          <a:xfrm>
            <a:off x="2743200" y="2471929"/>
            <a:ext cx="5778500" cy="1905000"/>
          </a:xfrm>
        </p:spPr>
        <p:txBody>
          <a:bodyPr>
            <a:normAutofit/>
          </a:bodyPr>
          <a:lstStyle/>
          <a:p>
            <a:r>
              <a:rPr lang="en-US" sz="2400" i="1" dirty="0">
                <a:latin typeface="Times New Roman" pitchFamily="18" charset="0"/>
              </a:rPr>
              <a:t>np</a:t>
            </a:r>
            <a:r>
              <a:rPr lang="en-US" sz="2400" dirty="0"/>
              <a:t>-charts are used to control the proportion defective</a:t>
            </a:r>
          </a:p>
          <a:p>
            <a:r>
              <a:rPr lang="en-US" sz="2400" dirty="0"/>
              <a:t>Sampling involves yes/no decisions so the underlying distribution is the binomial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strips(downRight)">
                                      <p:cBhvr>
                                        <p:cTn id="7" dur="10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strips(downRight)">
                                      <p:cBhvr>
                                        <p:cTn id="12" dur="10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68" name="Rectangle 2"/>
          <p:cNvSpPr>
            <a:spLocks noGrp="1" noChangeArrowheads="1"/>
          </p:cNvSpPr>
          <p:nvPr>
            <p:ph type="title"/>
          </p:nvPr>
        </p:nvSpPr>
        <p:spPr/>
        <p:txBody>
          <a:bodyPr/>
          <a:lstStyle/>
          <a:p>
            <a:r>
              <a:rPr lang="en-US" dirty="0"/>
              <a:t>np-chart</a:t>
            </a:r>
          </a:p>
        </p:txBody>
      </p:sp>
      <mc:AlternateContent xmlns:mc="http://schemas.openxmlformats.org/markup-compatibility/2006">
        <mc:Choice xmlns:a14="http://schemas.microsoft.com/office/drawing/2010/main" Requires="a14">
          <p:sp>
            <p:nvSpPr>
              <p:cNvPr id="11" name="TextBox 6">
                <a:extLst>
                  <a:ext uri="{FF2B5EF4-FFF2-40B4-BE49-F238E27FC236}">
                    <a16:creationId xmlns:a16="http://schemas.microsoft.com/office/drawing/2014/main" id="{E19909F6-72C4-4ED7-8D8E-B1926A72585D}"/>
                  </a:ext>
                </a:extLst>
              </p:cNvPr>
              <p:cNvSpPr txBox="1"/>
              <p:nvPr/>
            </p:nvSpPr>
            <p:spPr>
              <a:xfrm>
                <a:off x="3048000" y="1374161"/>
                <a:ext cx="6324600" cy="438203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b="0" i="1">
                              <a:latin typeface="Cambria Math" panose="02040503050406030204" pitchFamily="18" charset="0"/>
                            </a:rPr>
                            <m:t>𝐷</m:t>
                          </m:r>
                        </m:e>
                        <m:sub>
                          <m:r>
                            <a:rPr lang="en-US" sz="1400" b="0" i="1">
                              <a:latin typeface="Cambria Math" panose="02040503050406030204" pitchFamily="18" charset="0"/>
                            </a:rPr>
                            <m:t>𝑖</m:t>
                          </m:r>
                        </m:sub>
                      </m:sSub>
                      <m:r>
                        <a:rPr lang="en-US" sz="1400" b="0" i="1">
                          <a:latin typeface="Cambria Math" panose="02040503050406030204" pitchFamily="18" charset="0"/>
                        </a:rPr>
                        <m:t>=</m:t>
                      </m:r>
                      <m:r>
                        <a:rPr lang="en-US" sz="1400" b="0" i="1">
                          <a:latin typeface="Cambria Math" panose="02040503050406030204" pitchFamily="18" charset="0"/>
                        </a:rPr>
                        <m:t>𝑛𝑢𝑚𝑏𝑒𝑟</m:t>
                      </m:r>
                      <m:r>
                        <a:rPr lang="en-US" sz="1400" b="0" i="1">
                          <a:latin typeface="Cambria Math" panose="02040503050406030204" pitchFamily="18" charset="0"/>
                        </a:rPr>
                        <m:t> </m:t>
                      </m:r>
                      <m:r>
                        <a:rPr lang="en-US" sz="1400" b="0" i="1">
                          <a:latin typeface="Cambria Math" panose="02040503050406030204" pitchFamily="18" charset="0"/>
                        </a:rPr>
                        <m:t>𝑜𝑓</m:t>
                      </m:r>
                      <m:r>
                        <a:rPr lang="en-US" sz="1400" b="0" i="1">
                          <a:latin typeface="Cambria Math" panose="02040503050406030204" pitchFamily="18" charset="0"/>
                        </a:rPr>
                        <m:t> </m:t>
                      </m:r>
                      <m:r>
                        <a:rPr lang="en-US" sz="1400" b="0" i="1">
                          <a:latin typeface="Cambria Math" panose="02040503050406030204" pitchFamily="18" charset="0"/>
                        </a:rPr>
                        <m:t>𝑑𝑒𝑓𝑒𝑐𝑡𝑖𝑣𝑒</m:t>
                      </m:r>
                      <m:r>
                        <a:rPr lang="en-US" sz="1400" b="0" i="1">
                          <a:latin typeface="Cambria Math" panose="02040503050406030204" pitchFamily="18" charset="0"/>
                        </a:rPr>
                        <m:t> </m:t>
                      </m:r>
                      <m:d>
                        <m:dPr>
                          <m:ctrlPr>
                            <a:rPr lang="en-US" sz="1400" b="0" i="1">
                              <a:latin typeface="Cambria Math" panose="02040503050406030204" pitchFamily="18" charset="0"/>
                            </a:rPr>
                          </m:ctrlPr>
                        </m:dPr>
                        <m:e>
                          <m:r>
                            <a:rPr lang="en-US" sz="1400" b="0" i="1">
                              <a:latin typeface="Cambria Math" panose="02040503050406030204" pitchFamily="18" charset="0"/>
                            </a:rPr>
                            <m:t>𝑛𝑜𝑛𝑐𝑜𝑛𝑓𝑜𝑟𝑚𝑖𝑛𝑔</m:t>
                          </m:r>
                        </m:e>
                      </m:d>
                      <m:r>
                        <a:rPr lang="en-US" sz="1400" b="0" i="1">
                          <a:latin typeface="Cambria Math" panose="02040503050406030204" pitchFamily="18" charset="0"/>
                        </a:rPr>
                        <m:t> </m:t>
                      </m:r>
                      <m:r>
                        <a:rPr lang="en-US" sz="1400" b="0" i="1">
                          <a:latin typeface="Cambria Math" panose="02040503050406030204" pitchFamily="18" charset="0"/>
                        </a:rPr>
                        <m:t>𝑢𝑛𝑖𝑡𝑠</m:t>
                      </m:r>
                      <m:r>
                        <a:rPr lang="en-US" sz="1400" b="0" i="1">
                          <a:latin typeface="Cambria Math" panose="02040503050406030204" pitchFamily="18" charset="0"/>
                        </a:rPr>
                        <m:t> </m:t>
                      </m:r>
                      <m:r>
                        <a:rPr lang="en-US" sz="1400" b="0" i="1">
                          <a:latin typeface="Cambria Math" panose="02040503050406030204" pitchFamily="18" charset="0"/>
                        </a:rPr>
                        <m:t>𝑖𝑛</m:t>
                      </m:r>
                      <m:r>
                        <a:rPr lang="en-US" sz="1400" b="0" i="1">
                          <a:latin typeface="Cambria Math" panose="02040503050406030204" pitchFamily="18" charset="0"/>
                        </a:rPr>
                        <m:t> </m:t>
                      </m:r>
                      <m:r>
                        <a:rPr lang="en-US" sz="1400" b="0" i="1">
                          <a:latin typeface="Cambria Math" panose="02040503050406030204" pitchFamily="18" charset="0"/>
                        </a:rPr>
                        <m:t>𝑡h𝑒</m:t>
                      </m:r>
                      <m:sSup>
                        <m:sSupPr>
                          <m:ctrlPr>
                            <a:rPr lang="en-US" sz="1400" b="0" i="1">
                              <a:latin typeface="Cambria Math" panose="02040503050406030204" pitchFamily="18" charset="0"/>
                            </a:rPr>
                          </m:ctrlPr>
                        </m:sSupPr>
                        <m:e>
                          <m:r>
                            <a:rPr lang="en-US" sz="1400" b="0" i="1">
                              <a:latin typeface="Cambria Math" panose="02040503050406030204" pitchFamily="18" charset="0"/>
                            </a:rPr>
                            <m:t> </m:t>
                          </m:r>
                          <m:r>
                            <a:rPr lang="en-US" sz="1400" b="0" i="1">
                              <a:latin typeface="Cambria Math" panose="02040503050406030204" pitchFamily="18" charset="0"/>
                            </a:rPr>
                            <m:t>𝑖</m:t>
                          </m:r>
                        </m:e>
                        <m:sup>
                          <m:r>
                            <a:rPr lang="en-US" sz="1400" b="0" i="1">
                              <a:latin typeface="Cambria Math" panose="02040503050406030204" pitchFamily="18" charset="0"/>
                            </a:rPr>
                            <m:t>𝑡h</m:t>
                          </m:r>
                        </m:sup>
                      </m:sSup>
                      <m:r>
                        <a:rPr lang="en-US" sz="1400" b="0" i="1">
                          <a:latin typeface="Cambria Math" panose="02040503050406030204" pitchFamily="18" charset="0"/>
                        </a:rPr>
                        <m:t> </m:t>
                      </m:r>
                      <m:r>
                        <a:rPr lang="en-US" sz="1400" b="0" i="1">
                          <a:latin typeface="Cambria Math" panose="02040503050406030204" pitchFamily="18" charset="0"/>
                        </a:rPr>
                        <m:t>𝑠𝑢𝑏𝑔𝑟𝑜𝑢𝑝</m:t>
                      </m:r>
                      <m:r>
                        <a:rPr lang="en-US" sz="1400" b="0" i="1">
                          <a:latin typeface="Cambria Math" panose="02040503050406030204" pitchFamily="18" charset="0"/>
                        </a:rPr>
                        <m:t> </m:t>
                      </m:r>
                    </m:oMath>
                  </m:oMathPara>
                </a14:m>
                <a:endParaRPr lang="en-US" sz="1400" b="0" i="1" dirty="0">
                  <a:latin typeface="Cambria Math" panose="02040503050406030204" pitchFamily="18" charset="0"/>
                </a:endParaRPr>
              </a:p>
              <a:p>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a:latin typeface="Cambria Math" panose="02040503050406030204" pitchFamily="18" charset="0"/>
                        </a:rPr>
                        <m:t>𝑘</m:t>
                      </m:r>
                      <m:r>
                        <a:rPr lang="en-US" sz="1400" b="0" i="1">
                          <a:latin typeface="Cambria Math" panose="02040503050406030204" pitchFamily="18" charset="0"/>
                        </a:rPr>
                        <m:t>=</m:t>
                      </m:r>
                      <m:r>
                        <a:rPr lang="en-US" sz="1400" b="0" i="1">
                          <a:latin typeface="Cambria Math" panose="02040503050406030204" pitchFamily="18" charset="0"/>
                        </a:rPr>
                        <m:t>𝑛𝑢𝑚𝑏𝑒𝑟</m:t>
                      </m:r>
                      <m:r>
                        <a:rPr lang="en-US" sz="1400" b="0" i="1">
                          <a:latin typeface="Cambria Math" panose="02040503050406030204" pitchFamily="18" charset="0"/>
                        </a:rPr>
                        <m:t> </m:t>
                      </m:r>
                      <m:r>
                        <a:rPr lang="en-US" sz="1400" b="0" i="1">
                          <a:latin typeface="Cambria Math" panose="02040503050406030204" pitchFamily="18" charset="0"/>
                        </a:rPr>
                        <m:t>𝑜𝑓</m:t>
                      </m:r>
                      <m:r>
                        <a:rPr lang="en-US" sz="1400" b="0" i="1">
                          <a:latin typeface="Cambria Math" panose="02040503050406030204" pitchFamily="18" charset="0"/>
                        </a:rPr>
                        <m:t> </m:t>
                      </m:r>
                      <m:r>
                        <a:rPr lang="en-US" sz="1400" b="0" i="1">
                          <a:latin typeface="Cambria Math" panose="02040503050406030204" pitchFamily="18" charset="0"/>
                        </a:rPr>
                        <m:t>𝑠𝑢𝑏𝑔𝑟𝑜𝑢𝑝𝑠</m:t>
                      </m:r>
                      <m:r>
                        <a:rPr lang="en-US" sz="1400" b="0" i="1">
                          <a:latin typeface="Cambria Math" panose="02040503050406030204" pitchFamily="18" charset="0"/>
                        </a:rPr>
                        <m:t> </m:t>
                      </m:r>
                    </m:oMath>
                  </m:oMathPara>
                </a14:m>
                <a:endParaRPr lang="en-US" sz="1400" b="0" i="1" dirty="0">
                  <a:latin typeface="Cambria Math" panose="02040503050406030204" pitchFamily="18" charset="0"/>
                </a:endParaRPr>
              </a:p>
              <a:p>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𝑛</m:t>
                          </m:r>
                        </m:e>
                        <m:sub>
                          <m:r>
                            <a:rPr lang="en-US" sz="1400" b="0" i="1">
                              <a:latin typeface="Cambria Math" panose="02040503050406030204" pitchFamily="18" charset="0"/>
                            </a:rPr>
                            <m:t>𝑖</m:t>
                          </m:r>
                        </m:sub>
                      </m:sSub>
                      <m:r>
                        <a:rPr lang="en-US" sz="1400" b="0" i="1">
                          <a:latin typeface="Cambria Math" panose="02040503050406030204" pitchFamily="18" charset="0"/>
                        </a:rPr>
                        <m:t>=</m:t>
                      </m:r>
                      <m:r>
                        <a:rPr lang="en-US" sz="1400" b="0" i="1">
                          <a:latin typeface="Cambria Math" panose="02040503050406030204" pitchFamily="18" charset="0"/>
                        </a:rPr>
                        <m:t>𝑠𝑎𝑚𝑝𝑙𝑒</m:t>
                      </m:r>
                      <m:r>
                        <a:rPr lang="en-US" sz="1400" b="0" i="1">
                          <a:latin typeface="Cambria Math" panose="02040503050406030204" pitchFamily="18" charset="0"/>
                        </a:rPr>
                        <m:t> </m:t>
                      </m:r>
                      <m:r>
                        <a:rPr lang="en-US" sz="1400" b="0" i="1">
                          <a:latin typeface="Cambria Math" panose="02040503050406030204" pitchFamily="18" charset="0"/>
                        </a:rPr>
                        <m:t>𝑠𝑖𝑧𝑒</m:t>
                      </m:r>
                      <m:r>
                        <a:rPr lang="en-US" sz="1400" b="0" i="1">
                          <a:latin typeface="Cambria Math" panose="02040503050406030204" pitchFamily="18" charset="0"/>
                        </a:rPr>
                        <m:t> </m:t>
                      </m:r>
                      <m:r>
                        <a:rPr lang="en-US" sz="1400" b="0" i="1">
                          <a:latin typeface="Cambria Math" panose="02040503050406030204" pitchFamily="18" charset="0"/>
                        </a:rPr>
                        <m:t>𝑜𝑓</m:t>
                      </m:r>
                      <m:r>
                        <a:rPr lang="en-US" sz="1400" b="0" i="1">
                          <a:latin typeface="Cambria Math" panose="02040503050406030204" pitchFamily="18" charset="0"/>
                        </a:rPr>
                        <m:t> </m:t>
                      </m:r>
                      <m:r>
                        <a:rPr lang="en-US" sz="1400" b="0" i="1">
                          <a:latin typeface="Cambria Math" panose="02040503050406030204" pitchFamily="18" charset="0"/>
                        </a:rPr>
                        <m:t>𝑡h𝑒</m:t>
                      </m:r>
                      <m:r>
                        <a:rPr lang="en-US" sz="1400" b="0" i="1">
                          <a:latin typeface="Cambria Math" panose="02040503050406030204" pitchFamily="18" charset="0"/>
                        </a:rPr>
                        <m:t> </m:t>
                      </m:r>
                      <m:sSup>
                        <m:sSupPr>
                          <m:ctrlPr>
                            <a:rPr lang="en-US" sz="1400" b="0" i="1">
                              <a:solidFill>
                                <a:schemeClr val="tx1"/>
                              </a:solidFill>
                              <a:effectLst/>
                              <a:latin typeface="Cambria Math" panose="02040503050406030204" pitchFamily="18" charset="0"/>
                            </a:rPr>
                          </m:ctrlPr>
                        </m:sSupPr>
                        <m:e>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𝑖</m:t>
                          </m:r>
                        </m:e>
                        <m:sup>
                          <m:r>
                            <a:rPr lang="en-US" sz="1400" b="0" i="1">
                              <a:solidFill>
                                <a:schemeClr val="tx1"/>
                              </a:solidFill>
                              <a:effectLst/>
                              <a:latin typeface="Cambria Math" panose="02040503050406030204" pitchFamily="18" charset="0"/>
                            </a:rPr>
                            <m:t>𝑡h</m:t>
                          </m:r>
                        </m:sup>
                      </m:sSup>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𝑠𝑢𝑏𝑔𝑟𝑜𝑢𝑝</m:t>
                      </m:r>
                      <m:r>
                        <a:rPr lang="en-US" sz="1400" b="0" i="1">
                          <a:solidFill>
                            <a:schemeClr val="tx1"/>
                          </a:solidFill>
                          <a:effectLst/>
                          <a:latin typeface="Cambria Math" panose="02040503050406030204" pitchFamily="18" charset="0"/>
                        </a:rPr>
                        <m:t> </m:t>
                      </m:r>
                    </m:oMath>
                  </m:oMathPara>
                </a14:m>
                <a:endParaRPr lang="en-US" sz="1400" b="0" i="1" dirty="0">
                  <a:solidFill>
                    <a:schemeClr val="tx1"/>
                  </a:solidFill>
                  <a:effectLst/>
                  <a:latin typeface="Cambria Math" panose="02040503050406030204" pitchFamily="18" charset="0"/>
                </a:endParaRPr>
              </a:p>
              <a:p>
                <a:endParaRPr lang="en-US" sz="1400" b="0" i="1" dirty="0">
                  <a:solidFill>
                    <a:schemeClr val="tx1"/>
                  </a:solidFill>
                  <a:effectLst/>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𝑝</m:t>
                          </m:r>
                        </m:e>
                        <m:sub>
                          <m:r>
                            <a:rPr lang="en-US" sz="1400" b="0" i="1">
                              <a:solidFill>
                                <a:schemeClr val="tx1"/>
                              </a:solidFill>
                              <a:effectLst/>
                              <a:latin typeface="Cambria Math" panose="02040503050406030204" pitchFamily="18" charset="0"/>
                            </a:rPr>
                            <m:t>𝑖</m:t>
                          </m:r>
                        </m:sub>
                      </m:sSub>
                      <m:r>
                        <a:rPr lang="en-US" sz="1400" b="0" i="1">
                          <a:solidFill>
                            <a:schemeClr val="tx1"/>
                          </a:solidFill>
                          <a:effectLst/>
                          <a:latin typeface="Cambria Math" panose="02040503050406030204" pitchFamily="18" charset="0"/>
                        </a:rPr>
                        <m:t>=</m:t>
                      </m:r>
                      <m:f>
                        <m:fPr>
                          <m:ctrlPr>
                            <a:rPr lang="en-US" sz="1400" b="0" i="1">
                              <a:solidFill>
                                <a:schemeClr val="tx1"/>
                              </a:solidFill>
                              <a:effectLst/>
                              <a:latin typeface="Cambria Math" panose="02040503050406030204" pitchFamily="18" charset="0"/>
                            </a:rPr>
                          </m:ctrlPr>
                        </m:fPr>
                        <m:num>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𝐷</m:t>
                              </m:r>
                            </m:e>
                            <m:sub>
                              <m:r>
                                <a:rPr lang="en-US" sz="1400" b="0" i="1">
                                  <a:solidFill>
                                    <a:schemeClr val="tx1"/>
                                  </a:solidFill>
                                  <a:effectLst/>
                                  <a:latin typeface="Cambria Math" panose="02040503050406030204" pitchFamily="18" charset="0"/>
                                </a:rPr>
                                <m:t>𝑖</m:t>
                              </m:r>
                            </m:sub>
                          </m:sSub>
                        </m:num>
                        <m:den>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𝑛</m:t>
                              </m:r>
                            </m:e>
                            <m:sub>
                              <m:r>
                                <a:rPr lang="en-US" sz="1400" b="0" i="1">
                                  <a:solidFill>
                                    <a:schemeClr val="tx1"/>
                                  </a:solidFill>
                                  <a:effectLst/>
                                  <a:latin typeface="Cambria Math" panose="02040503050406030204" pitchFamily="18" charset="0"/>
                                </a:rPr>
                                <m:t>𝑖</m:t>
                              </m:r>
                            </m:sub>
                          </m:sSub>
                        </m:den>
                      </m:f>
                      <m:r>
                        <a:rPr lang="en-US" sz="1400" b="0" i="1">
                          <a:solidFill>
                            <a:schemeClr val="tx1"/>
                          </a:solidFill>
                          <a:effectLst/>
                          <a:latin typeface="Cambria Math" panose="02040503050406030204" pitchFamily="18" charset="0"/>
                        </a:rPr>
                        <m:t>=</m:t>
                      </m:r>
                      <m:r>
                        <a:rPr lang="en-US" sz="1400" b="0" i="1">
                          <a:solidFill>
                            <a:schemeClr val="tx1"/>
                          </a:solidFill>
                          <a:effectLst/>
                          <a:latin typeface="Cambria Math" panose="02040503050406030204" pitchFamily="18" charset="0"/>
                        </a:rPr>
                        <m:t>𝑝𝑙𝑜𝑡</m:t>
                      </m:r>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𝑝𝑜𝑖𝑛𝑡𝑠</m:t>
                      </m:r>
                    </m:oMath>
                  </m:oMathPara>
                </a14:m>
                <a:endParaRPr lang="en-US" sz="1400" b="0" i="1" dirty="0">
                  <a:solidFill>
                    <a:schemeClr val="tx1"/>
                  </a:solidFill>
                  <a:effectLst/>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a:solidFill>
                            <a:schemeClr val="tx1"/>
                          </a:solidFill>
                          <a:effectLst/>
                          <a:latin typeface="Cambria Math" panose="02040503050406030204" pitchFamily="18" charset="0"/>
                        </a:rPr>
                        <m:t> </m:t>
                      </m:r>
                    </m:oMath>
                  </m:oMathPara>
                </a14:m>
                <a:endParaRPr lang="en-US" sz="1400" b="0" i="1" dirty="0">
                  <a:solidFill>
                    <a:schemeClr val="tx1"/>
                  </a:solidFill>
                  <a:effectLst/>
                  <a:latin typeface="Cambria Math" panose="02040503050406030204" pitchFamily="18" charset="0"/>
                </a:endParaRPr>
              </a:p>
              <a:p>
                <a:pPr/>
                <a14:m>
                  <m:oMathPara xmlns:m="http://schemas.openxmlformats.org/officeDocument/2006/math">
                    <m:oMathParaPr>
                      <m:jc m:val="left"/>
                    </m:oMathParaPr>
                    <m:oMath xmlns:m="http://schemas.openxmlformats.org/officeDocument/2006/math">
                      <m:acc>
                        <m:accPr>
                          <m:chr m:val="̅"/>
                          <m:ctrlPr>
                            <a:rPr lang="en-US" sz="1400" b="0" i="1">
                              <a:solidFill>
                                <a:schemeClr val="tx1"/>
                              </a:solidFill>
                              <a:effectLst/>
                              <a:latin typeface="Cambria Math" panose="02040503050406030204" pitchFamily="18" charset="0"/>
                            </a:rPr>
                          </m:ctrlPr>
                        </m:accPr>
                        <m:e>
                          <m:r>
                            <a:rPr lang="en-US" sz="1400" b="0" i="1">
                              <a:solidFill>
                                <a:schemeClr val="tx1"/>
                              </a:solidFill>
                              <a:effectLst/>
                              <a:latin typeface="Cambria Math" panose="02040503050406030204" pitchFamily="18" charset="0"/>
                            </a:rPr>
                            <m:t>𝑝</m:t>
                          </m:r>
                        </m:e>
                      </m:acc>
                      <m:r>
                        <a:rPr lang="en-US" sz="1400" b="0" i="1">
                          <a:solidFill>
                            <a:schemeClr val="tx1"/>
                          </a:solidFill>
                          <a:effectLst/>
                          <a:latin typeface="Cambria Math" panose="02040503050406030204" pitchFamily="18" charset="0"/>
                        </a:rPr>
                        <m:t>=</m:t>
                      </m:r>
                      <m:f>
                        <m:fPr>
                          <m:ctrlPr>
                            <a:rPr lang="en-US" sz="1400" b="0" i="1">
                              <a:solidFill>
                                <a:schemeClr val="tx1"/>
                              </a:solidFill>
                              <a:effectLst/>
                              <a:latin typeface="Cambria Math" panose="02040503050406030204" pitchFamily="18" charset="0"/>
                            </a:rPr>
                          </m:ctrlPr>
                        </m:fPr>
                        <m:num>
                          <m:nary>
                            <m:naryPr>
                              <m:chr m:val="∑"/>
                              <m:ctrlPr>
                                <a:rPr lang="en-US" sz="1400" b="0" i="1">
                                  <a:solidFill>
                                    <a:schemeClr val="tx1"/>
                                  </a:solidFill>
                                  <a:effectLst/>
                                  <a:latin typeface="Cambria Math" panose="02040503050406030204" pitchFamily="18" charset="0"/>
                                </a:rPr>
                              </m:ctrlPr>
                            </m:naryPr>
                            <m:sub>
                              <m:r>
                                <m:rPr>
                                  <m:brk m:alnAt="23"/>
                                </m:rPr>
                                <a:rPr lang="en-US" sz="1400" b="0" i="1">
                                  <a:solidFill>
                                    <a:schemeClr val="tx1"/>
                                  </a:solidFill>
                                  <a:effectLst/>
                                  <a:latin typeface="Cambria Math" panose="02040503050406030204" pitchFamily="18" charset="0"/>
                                </a:rPr>
                                <m:t>𝑖</m:t>
                              </m:r>
                              <m:r>
                                <a:rPr lang="en-US" sz="1400" b="0" i="1">
                                  <a:solidFill>
                                    <a:schemeClr val="tx1"/>
                                  </a:solidFill>
                                  <a:effectLst/>
                                  <a:latin typeface="Cambria Math" panose="02040503050406030204" pitchFamily="18" charset="0"/>
                                </a:rPr>
                                <m:t>=</m:t>
                              </m:r>
                              <m:r>
                                <m:rPr>
                                  <m:brk m:alnAt="23"/>
                                </m:rPr>
                                <a:rPr lang="en-US" sz="1400" b="0" i="1">
                                  <a:solidFill>
                                    <a:schemeClr val="tx1"/>
                                  </a:solidFill>
                                  <a:effectLst/>
                                  <a:latin typeface="Cambria Math" panose="02040503050406030204" pitchFamily="18" charset="0"/>
                                </a:rPr>
                                <m:t>1</m:t>
                              </m:r>
                            </m:sub>
                            <m:sup>
                              <m:r>
                                <a:rPr lang="en-US" sz="1400" b="0" i="1">
                                  <a:solidFill>
                                    <a:schemeClr val="tx1"/>
                                  </a:solidFill>
                                  <a:effectLst/>
                                  <a:latin typeface="Cambria Math" panose="02040503050406030204" pitchFamily="18" charset="0"/>
                                </a:rPr>
                                <m:t>𝑘</m:t>
                              </m:r>
                            </m:sup>
                            <m:e>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𝐷</m:t>
                                  </m:r>
                                </m:e>
                                <m:sub>
                                  <m:r>
                                    <a:rPr lang="en-US" sz="1400" b="0" i="1">
                                      <a:solidFill>
                                        <a:schemeClr val="tx1"/>
                                      </a:solidFill>
                                      <a:effectLst/>
                                      <a:latin typeface="Cambria Math" panose="02040503050406030204" pitchFamily="18" charset="0"/>
                                    </a:rPr>
                                    <m:t>𝑖</m:t>
                                  </m:r>
                                </m:sub>
                              </m:sSub>
                            </m:e>
                          </m:nary>
                        </m:num>
                        <m:den>
                          <m:nary>
                            <m:naryPr>
                              <m:chr m:val="∑"/>
                              <m:ctrlPr>
                                <a:rPr lang="en-US" sz="1400" b="0" i="1">
                                  <a:solidFill>
                                    <a:schemeClr val="tx1"/>
                                  </a:solidFill>
                                  <a:effectLst/>
                                  <a:latin typeface="Cambria Math" panose="02040503050406030204" pitchFamily="18" charset="0"/>
                                </a:rPr>
                              </m:ctrlPr>
                            </m:naryPr>
                            <m:sub>
                              <m:r>
                                <m:rPr>
                                  <m:brk m:alnAt="23"/>
                                </m:rPr>
                                <a:rPr lang="en-US" sz="1400" b="0" i="1">
                                  <a:solidFill>
                                    <a:schemeClr val="tx1"/>
                                  </a:solidFill>
                                  <a:effectLst/>
                                  <a:latin typeface="Cambria Math" panose="02040503050406030204" pitchFamily="18" charset="0"/>
                                </a:rPr>
                                <m:t>𝑖</m:t>
                              </m:r>
                              <m:r>
                                <a:rPr lang="en-US" sz="1400" b="0" i="1">
                                  <a:solidFill>
                                    <a:schemeClr val="tx1"/>
                                  </a:solidFill>
                                  <a:effectLst/>
                                  <a:latin typeface="Cambria Math" panose="02040503050406030204" pitchFamily="18" charset="0"/>
                                </a:rPr>
                                <m:t>=</m:t>
                              </m:r>
                              <m:r>
                                <m:rPr>
                                  <m:brk m:alnAt="23"/>
                                </m:rPr>
                                <a:rPr lang="en-US" sz="1400" b="0" i="1">
                                  <a:solidFill>
                                    <a:schemeClr val="tx1"/>
                                  </a:solidFill>
                                  <a:effectLst/>
                                  <a:latin typeface="Cambria Math" panose="02040503050406030204" pitchFamily="18" charset="0"/>
                                </a:rPr>
                                <m:t>1</m:t>
                              </m:r>
                            </m:sub>
                            <m:sup>
                              <m:r>
                                <a:rPr lang="en-US" sz="1400" b="0" i="1">
                                  <a:solidFill>
                                    <a:schemeClr val="tx1"/>
                                  </a:solidFill>
                                  <a:effectLst/>
                                  <a:latin typeface="Cambria Math" panose="02040503050406030204" pitchFamily="18" charset="0"/>
                                </a:rPr>
                                <m:t>𝑘</m:t>
                              </m:r>
                            </m:sup>
                            <m:e>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𝑛</m:t>
                                  </m:r>
                                </m:e>
                                <m:sub>
                                  <m:r>
                                    <a:rPr lang="en-US" sz="1400" b="0" i="1">
                                      <a:solidFill>
                                        <a:schemeClr val="tx1"/>
                                      </a:solidFill>
                                      <a:effectLst/>
                                      <a:latin typeface="Cambria Math" panose="02040503050406030204" pitchFamily="18" charset="0"/>
                                    </a:rPr>
                                    <m:t>𝑖</m:t>
                                  </m:r>
                                </m:sub>
                              </m:sSub>
                            </m:e>
                          </m:nary>
                        </m:den>
                      </m:f>
                      <m:r>
                        <a:rPr lang="en-US" sz="1400" b="0" i="1">
                          <a:solidFill>
                            <a:schemeClr val="tx1"/>
                          </a:solidFill>
                          <a:effectLst/>
                          <a:latin typeface="Cambria Math" panose="02040503050406030204" pitchFamily="18" charset="0"/>
                        </a:rPr>
                        <m:t>=</m:t>
                      </m:r>
                      <m:r>
                        <a:rPr lang="en-US" sz="1400" b="0" i="1">
                          <a:solidFill>
                            <a:schemeClr val="tx1"/>
                          </a:solidFill>
                          <a:effectLst/>
                          <a:latin typeface="Cambria Math" panose="02040503050406030204" pitchFamily="18" charset="0"/>
                        </a:rPr>
                        <m:t>𝑐𝑒𝑛𝑡𝑒𝑟</m:t>
                      </m:r>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𝑙𝑖𝑛𝑒</m:t>
                      </m:r>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𝑓𝑜𝑟</m:t>
                      </m:r>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𝑡h𝑒</m:t>
                      </m:r>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𝑝</m:t>
                      </m:r>
                      <m:r>
                        <a:rPr lang="en-US" sz="1400" b="0" i="1">
                          <a:solidFill>
                            <a:schemeClr val="tx1"/>
                          </a:solidFill>
                          <a:effectLst/>
                          <a:latin typeface="Cambria Math" panose="02040503050406030204" pitchFamily="18" charset="0"/>
                        </a:rPr>
                        <m:t> </m:t>
                      </m:r>
                      <m:r>
                        <a:rPr lang="en-US" sz="1400" b="0" i="1">
                          <a:solidFill>
                            <a:schemeClr val="tx1"/>
                          </a:solidFill>
                          <a:effectLst/>
                          <a:latin typeface="Cambria Math" panose="02040503050406030204" pitchFamily="18" charset="0"/>
                        </a:rPr>
                        <m:t>𝑐h𝑎𝑟𝑡</m:t>
                      </m:r>
                    </m:oMath>
                  </m:oMathPara>
                </a14:m>
                <a:endParaRPr lang="en-US" sz="1400" b="0" i="1" dirty="0">
                  <a:solidFill>
                    <a:schemeClr val="tx1"/>
                  </a:solidFill>
                  <a:effectLst/>
                  <a:latin typeface="Cambria Math" panose="02040503050406030204" pitchFamily="18" charset="0"/>
                </a:endParaRPr>
              </a:p>
              <a:p>
                <a:endParaRPr lang="en-US" sz="1400" b="0" i="1" dirty="0">
                  <a:solidFill>
                    <a:schemeClr val="tx1"/>
                  </a:solidFill>
                  <a:effectLst/>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a:latin typeface="Cambria Math" panose="02040503050406030204" pitchFamily="18" charset="0"/>
                        </a:rPr>
                        <m:t> </m:t>
                      </m:r>
                      <m:sSub>
                        <m:sSubPr>
                          <m:ctrlPr>
                            <a:rPr lang="en-US" sz="1400" b="0" i="1">
                              <a:latin typeface="Cambria Math" panose="02040503050406030204" pitchFamily="18" charset="0"/>
                            </a:rPr>
                          </m:ctrlPr>
                        </m:sSubPr>
                        <m:e>
                          <m:r>
                            <a:rPr lang="en-US" sz="1400" b="0" i="1">
                              <a:latin typeface="Cambria Math" panose="02040503050406030204" pitchFamily="18" charset="0"/>
                            </a:rPr>
                            <m:t>𝐿𝐶𝐿</m:t>
                          </m:r>
                        </m:e>
                        <m:sub>
                          <m:r>
                            <a:rPr lang="en-US" sz="1400" b="0" i="1">
                              <a:latin typeface="Cambria Math" panose="02040503050406030204" pitchFamily="18" charset="0"/>
                            </a:rPr>
                            <m:t>𝑝</m:t>
                          </m:r>
                        </m:sub>
                      </m:sSub>
                      <m:r>
                        <a:rPr lang="en-US" sz="1400" b="0" i="1">
                          <a:latin typeface="Cambria Math" panose="02040503050406030204" pitchFamily="18" charset="0"/>
                        </a:rPr>
                        <m:t>=</m:t>
                      </m:r>
                      <m:acc>
                        <m:accPr>
                          <m:chr m:val="̅"/>
                          <m:ctrlPr>
                            <a:rPr lang="en-US" sz="1400" b="0" i="1">
                              <a:solidFill>
                                <a:schemeClr val="tx1"/>
                              </a:solidFill>
                              <a:effectLst/>
                              <a:latin typeface="Cambria Math" panose="02040503050406030204" pitchFamily="18" charset="0"/>
                            </a:rPr>
                          </m:ctrlPr>
                        </m:accPr>
                        <m:e>
                          <m:r>
                            <a:rPr lang="en-US" sz="1400" b="0" i="1">
                              <a:solidFill>
                                <a:schemeClr val="tx1"/>
                              </a:solidFill>
                              <a:effectLst/>
                              <a:latin typeface="Cambria Math" panose="02040503050406030204" pitchFamily="18" charset="0"/>
                            </a:rPr>
                            <m:t>𝑝</m:t>
                          </m:r>
                        </m:e>
                      </m:acc>
                      <m:r>
                        <a:rPr lang="en-US" sz="1400" b="0" i="1">
                          <a:solidFill>
                            <a:schemeClr val="tx1"/>
                          </a:solidFill>
                          <a:effectLst/>
                          <a:latin typeface="Cambria Math" panose="02040503050406030204" pitchFamily="18" charset="0"/>
                        </a:rPr>
                        <m:t>−3</m:t>
                      </m:r>
                      <m:rad>
                        <m:radPr>
                          <m:degHide m:val="on"/>
                          <m:ctrlPr>
                            <a:rPr lang="en-US" sz="1400" b="0" i="1">
                              <a:solidFill>
                                <a:schemeClr val="tx1"/>
                              </a:solidFill>
                              <a:effectLst/>
                              <a:latin typeface="Cambria Math" panose="02040503050406030204" pitchFamily="18" charset="0"/>
                            </a:rPr>
                          </m:ctrlPr>
                        </m:radPr>
                        <m:deg/>
                        <m:e>
                          <m:f>
                            <m:fPr>
                              <m:ctrlPr>
                                <a:rPr lang="en-US" sz="1400" b="0" i="1">
                                  <a:solidFill>
                                    <a:schemeClr val="tx1"/>
                                  </a:solidFill>
                                  <a:effectLst/>
                                  <a:latin typeface="Cambria Math" panose="02040503050406030204" pitchFamily="18" charset="0"/>
                                </a:rPr>
                              </m:ctrlPr>
                            </m:fPr>
                            <m:num>
                              <m:acc>
                                <m:accPr>
                                  <m:chr m:val="̅"/>
                                  <m:ctrlPr>
                                    <a:rPr lang="en-US" sz="1400" b="0" i="1">
                                      <a:solidFill>
                                        <a:schemeClr val="tx1"/>
                                      </a:solidFill>
                                      <a:effectLst/>
                                      <a:latin typeface="Cambria Math" panose="02040503050406030204" pitchFamily="18" charset="0"/>
                                    </a:rPr>
                                  </m:ctrlPr>
                                </m:accPr>
                                <m:e>
                                  <m:r>
                                    <a:rPr lang="en-US" sz="1400" b="0" i="1">
                                      <a:solidFill>
                                        <a:schemeClr val="tx1"/>
                                      </a:solidFill>
                                      <a:effectLst/>
                                      <a:latin typeface="Cambria Math" panose="02040503050406030204" pitchFamily="18" charset="0"/>
                                    </a:rPr>
                                    <m:t>𝑝</m:t>
                                  </m:r>
                                </m:e>
                              </m:acc>
                              <m:d>
                                <m:dPr>
                                  <m:ctrlPr>
                                    <a:rPr lang="en-US" sz="1400" b="0" i="1">
                                      <a:latin typeface="Cambria Math" panose="02040503050406030204" pitchFamily="18" charset="0"/>
                                    </a:rPr>
                                  </m:ctrlPr>
                                </m:dPr>
                                <m:e>
                                  <m:r>
                                    <a:rPr lang="en-US" sz="1400" b="0" i="1">
                                      <a:latin typeface="Cambria Math" panose="02040503050406030204" pitchFamily="18" charset="0"/>
                                    </a:rPr>
                                    <m:t>1−</m:t>
                                  </m:r>
                                  <m:acc>
                                    <m:accPr>
                                      <m:chr m:val="̅"/>
                                      <m:ctrlPr>
                                        <a:rPr lang="en-US" sz="1400" b="0" i="1">
                                          <a:latin typeface="Cambria Math" panose="02040503050406030204" pitchFamily="18" charset="0"/>
                                        </a:rPr>
                                      </m:ctrlPr>
                                    </m:accPr>
                                    <m:e>
                                      <m:r>
                                        <a:rPr lang="en-US" sz="1400" b="0" i="1">
                                          <a:latin typeface="Cambria Math" panose="02040503050406030204" pitchFamily="18" charset="0"/>
                                        </a:rPr>
                                        <m:t>𝑝</m:t>
                                      </m:r>
                                    </m:e>
                                  </m:acc>
                                </m:e>
                              </m:d>
                            </m:num>
                            <m:den>
                              <m:sSub>
                                <m:sSubPr>
                                  <m:ctrlPr>
                                    <a:rPr lang="en-US" sz="1400" b="0" i="1">
                                      <a:latin typeface="Cambria Math" panose="02040503050406030204" pitchFamily="18" charset="0"/>
                                    </a:rPr>
                                  </m:ctrlPr>
                                </m:sSubPr>
                                <m:e>
                                  <m:r>
                                    <a:rPr lang="en-US" sz="1400" b="0" i="1">
                                      <a:latin typeface="Cambria Math" panose="02040503050406030204" pitchFamily="18" charset="0"/>
                                    </a:rPr>
                                    <m:t>𝑛</m:t>
                                  </m:r>
                                </m:e>
                                <m:sub>
                                  <m:r>
                                    <a:rPr lang="en-US" sz="1400" b="0" i="1">
                                      <a:latin typeface="Cambria Math" panose="02040503050406030204" pitchFamily="18" charset="0"/>
                                    </a:rPr>
                                    <m:t>𝑖</m:t>
                                  </m:r>
                                </m:sub>
                              </m:sSub>
                            </m:den>
                          </m:f>
                        </m:e>
                      </m:rad>
                    </m:oMath>
                  </m:oMathPara>
                </a14:m>
                <a:endParaRPr lang="en-US" sz="1400" b="0" i="1" dirty="0">
                  <a:latin typeface="Cambria Math" panose="02040503050406030204" pitchFamily="18" charset="0"/>
                </a:endParaRPr>
              </a:p>
              <a:p>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𝑈𝐶𝐿</m:t>
                          </m:r>
                        </m:e>
                        <m:sub>
                          <m:r>
                            <a:rPr lang="en-US" sz="1400" b="0" i="1">
                              <a:solidFill>
                                <a:schemeClr val="tx1"/>
                              </a:solidFill>
                              <a:effectLst/>
                              <a:latin typeface="Cambria Math" panose="02040503050406030204" pitchFamily="18" charset="0"/>
                            </a:rPr>
                            <m:t>𝑝</m:t>
                          </m:r>
                        </m:sub>
                      </m:sSub>
                      <m:r>
                        <a:rPr lang="en-US" sz="1400" b="0" i="1">
                          <a:solidFill>
                            <a:schemeClr val="tx1"/>
                          </a:solidFill>
                          <a:effectLst/>
                          <a:latin typeface="Cambria Math" panose="02040503050406030204" pitchFamily="18" charset="0"/>
                        </a:rPr>
                        <m:t>=</m:t>
                      </m:r>
                      <m:acc>
                        <m:accPr>
                          <m:chr m:val="̅"/>
                          <m:ctrlPr>
                            <a:rPr lang="en-US" sz="1400" b="0" i="1">
                              <a:solidFill>
                                <a:schemeClr val="tx1"/>
                              </a:solidFill>
                              <a:effectLst/>
                              <a:latin typeface="Cambria Math" panose="02040503050406030204" pitchFamily="18" charset="0"/>
                            </a:rPr>
                          </m:ctrlPr>
                        </m:accPr>
                        <m:e>
                          <m:r>
                            <a:rPr lang="en-US" sz="1400" b="0" i="1">
                              <a:solidFill>
                                <a:schemeClr val="tx1"/>
                              </a:solidFill>
                              <a:effectLst/>
                              <a:latin typeface="Cambria Math" panose="02040503050406030204" pitchFamily="18" charset="0"/>
                            </a:rPr>
                            <m:t>𝑝</m:t>
                          </m:r>
                        </m:e>
                      </m:acc>
                      <m:r>
                        <a:rPr lang="en-US" sz="1400" b="0" i="1">
                          <a:solidFill>
                            <a:schemeClr val="tx1"/>
                          </a:solidFill>
                          <a:effectLst/>
                          <a:latin typeface="Cambria Math" panose="02040503050406030204" pitchFamily="18" charset="0"/>
                        </a:rPr>
                        <m:t>+3</m:t>
                      </m:r>
                      <m:rad>
                        <m:radPr>
                          <m:degHide m:val="on"/>
                          <m:ctrlPr>
                            <a:rPr lang="en-US" sz="1400" b="0" i="1">
                              <a:solidFill>
                                <a:schemeClr val="tx1"/>
                              </a:solidFill>
                              <a:effectLst/>
                              <a:latin typeface="Cambria Math" panose="02040503050406030204" pitchFamily="18" charset="0"/>
                            </a:rPr>
                          </m:ctrlPr>
                        </m:radPr>
                        <m:deg/>
                        <m:e>
                          <m:f>
                            <m:fPr>
                              <m:ctrlPr>
                                <a:rPr lang="en-US" sz="1400" b="0" i="1">
                                  <a:solidFill>
                                    <a:schemeClr val="tx1"/>
                                  </a:solidFill>
                                  <a:effectLst/>
                                  <a:latin typeface="Cambria Math" panose="02040503050406030204" pitchFamily="18" charset="0"/>
                                </a:rPr>
                              </m:ctrlPr>
                            </m:fPr>
                            <m:num>
                              <m:acc>
                                <m:accPr>
                                  <m:chr m:val="̅"/>
                                  <m:ctrlPr>
                                    <a:rPr lang="en-US" sz="1400" b="0" i="1">
                                      <a:solidFill>
                                        <a:schemeClr val="tx1"/>
                                      </a:solidFill>
                                      <a:effectLst/>
                                      <a:latin typeface="Cambria Math" panose="02040503050406030204" pitchFamily="18" charset="0"/>
                                    </a:rPr>
                                  </m:ctrlPr>
                                </m:accPr>
                                <m:e>
                                  <m:r>
                                    <a:rPr lang="en-US" sz="1400" b="0" i="1">
                                      <a:solidFill>
                                        <a:schemeClr val="tx1"/>
                                      </a:solidFill>
                                      <a:effectLst/>
                                      <a:latin typeface="Cambria Math" panose="02040503050406030204" pitchFamily="18" charset="0"/>
                                    </a:rPr>
                                    <m:t>𝑝</m:t>
                                  </m:r>
                                </m:e>
                              </m:acc>
                              <m:d>
                                <m:dPr>
                                  <m:ctrlPr>
                                    <a:rPr lang="en-US" sz="1400" b="0" i="1">
                                      <a:solidFill>
                                        <a:schemeClr val="tx1"/>
                                      </a:solidFill>
                                      <a:effectLst/>
                                      <a:latin typeface="Cambria Math" panose="02040503050406030204" pitchFamily="18" charset="0"/>
                                    </a:rPr>
                                  </m:ctrlPr>
                                </m:dPr>
                                <m:e>
                                  <m:r>
                                    <a:rPr lang="en-US" sz="1400" b="0" i="1">
                                      <a:solidFill>
                                        <a:schemeClr val="tx1"/>
                                      </a:solidFill>
                                      <a:effectLst/>
                                      <a:latin typeface="Cambria Math" panose="02040503050406030204" pitchFamily="18" charset="0"/>
                                    </a:rPr>
                                    <m:t>1−</m:t>
                                  </m:r>
                                  <m:acc>
                                    <m:accPr>
                                      <m:chr m:val="̅"/>
                                      <m:ctrlPr>
                                        <a:rPr lang="en-US" sz="1400" b="0" i="1">
                                          <a:solidFill>
                                            <a:schemeClr val="tx1"/>
                                          </a:solidFill>
                                          <a:effectLst/>
                                          <a:latin typeface="Cambria Math" panose="02040503050406030204" pitchFamily="18" charset="0"/>
                                        </a:rPr>
                                      </m:ctrlPr>
                                    </m:accPr>
                                    <m:e>
                                      <m:r>
                                        <a:rPr lang="en-US" sz="1400" b="0" i="1">
                                          <a:solidFill>
                                            <a:schemeClr val="tx1"/>
                                          </a:solidFill>
                                          <a:effectLst/>
                                          <a:latin typeface="Cambria Math" panose="02040503050406030204" pitchFamily="18" charset="0"/>
                                        </a:rPr>
                                        <m:t>𝑝</m:t>
                                      </m:r>
                                    </m:e>
                                  </m:acc>
                                </m:e>
                              </m:d>
                            </m:num>
                            <m:den>
                              <m:sSub>
                                <m:sSubPr>
                                  <m:ctrlPr>
                                    <a:rPr lang="en-US" sz="14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𝑛</m:t>
                                  </m:r>
                                </m:e>
                                <m:sub>
                                  <m:r>
                                    <a:rPr lang="en-US" sz="1400" b="0" i="1">
                                      <a:solidFill>
                                        <a:schemeClr val="tx1"/>
                                      </a:solidFill>
                                      <a:effectLst/>
                                      <a:latin typeface="Cambria Math" panose="02040503050406030204" pitchFamily="18" charset="0"/>
                                    </a:rPr>
                                    <m:t>𝑖</m:t>
                                  </m:r>
                                </m:sub>
                              </m:sSub>
                            </m:den>
                          </m:f>
                        </m:e>
                      </m:rad>
                    </m:oMath>
                  </m:oMathPara>
                </a14:m>
                <a:endParaRPr lang="en-US" sz="1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400" b="0" i="1">
                          <a:latin typeface="Cambria Math" panose="02040503050406030204" pitchFamily="18" charset="0"/>
                        </a:rPr>
                        <m:t> </m:t>
                      </m:r>
                    </m:oMath>
                  </m:oMathPara>
                </a14:m>
                <a:endParaRPr lang="en-US" sz="1400" dirty="0"/>
              </a:p>
            </p:txBody>
          </p:sp>
        </mc:Choice>
        <mc:Fallback>
          <p:sp>
            <p:nvSpPr>
              <p:cNvPr id="11" name="TextBox 6">
                <a:extLst>
                  <a:ext uri="{FF2B5EF4-FFF2-40B4-BE49-F238E27FC236}">
                    <a16:creationId xmlns:a16="http://schemas.microsoft.com/office/drawing/2014/main" id="{E19909F6-72C4-4ED7-8D8E-B1926A72585D}"/>
                  </a:ext>
                </a:extLst>
              </p:cNvPr>
              <p:cNvSpPr txBox="1">
                <a:spLocks noRot="1" noChangeAspect="1" noMove="1" noResize="1" noEditPoints="1" noAdjustHandles="1" noChangeArrowheads="1" noChangeShapeType="1" noTextEdit="1"/>
              </p:cNvSpPr>
              <p:nvPr/>
            </p:nvSpPr>
            <p:spPr>
              <a:xfrm>
                <a:off x="3048000" y="1374161"/>
                <a:ext cx="6324600" cy="4382033"/>
              </a:xfrm>
              <a:prstGeom prst="rect">
                <a:avLst/>
              </a:prstGeom>
              <a:blipFill>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254155985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11221" y="1316115"/>
            <a:ext cx="8229600" cy="944562"/>
          </a:xfrm>
        </p:spPr>
        <p:txBody>
          <a:bodyPr/>
          <a:lstStyle/>
          <a:p>
            <a:r>
              <a:rPr lang="en-US" dirty="0"/>
              <a:t>np-chart</a:t>
            </a:r>
            <a:br>
              <a:rPr lang="en-US" dirty="0"/>
            </a:br>
            <a:r>
              <a:rPr lang="en-US" dirty="0"/>
              <a:t>example</a:t>
            </a:r>
          </a:p>
        </p:txBody>
      </p:sp>
      <p:sp>
        <p:nvSpPr>
          <p:cNvPr id="140290" name="Rectangle 4"/>
          <p:cNvSpPr>
            <a:spLocks noChangeArrowheads="1"/>
          </p:cNvSpPr>
          <p:nvPr/>
        </p:nvSpPr>
        <p:spPr bwMode="auto">
          <a:xfrm>
            <a:off x="3022602" y="1295400"/>
            <a:ext cx="4953000" cy="3733800"/>
          </a:xfrm>
          <a:prstGeom prst="rect">
            <a:avLst/>
          </a:prstGeom>
          <a:noFill/>
          <a:ln w="9525">
            <a:noFill/>
            <a:miter lim="800000"/>
            <a:headEnd/>
            <a:tailEnd/>
          </a:ln>
        </p:spPr>
        <p:txBody>
          <a:bodyPr/>
          <a:lstStyle/>
          <a:p>
            <a:pPr marL="365125" indent="-365125">
              <a:lnSpc>
                <a:spcPct val="90000"/>
              </a:lnSpc>
              <a:spcBef>
                <a:spcPct val="40000"/>
              </a:spcBef>
              <a:buClr>
                <a:schemeClr val="tx2"/>
              </a:buClr>
              <a:buFont typeface="Arial" charset="0"/>
              <a:buChar char="•"/>
            </a:pPr>
            <a:r>
              <a:rPr lang="en-US" sz="2400" b="1" dirty="0">
                <a:latin typeface="Calibri" pitchFamily="34" charset="0"/>
              </a:rPr>
              <a:t>A Test was conducted to determine the presence of the Rh factor in 13 samples of donated blood.  The results of the test are given in the table on the next slide.  </a:t>
            </a:r>
          </a:p>
          <a:p>
            <a:pPr marL="365125" indent="-365125">
              <a:lnSpc>
                <a:spcPct val="90000"/>
              </a:lnSpc>
              <a:spcBef>
                <a:spcPct val="40000"/>
              </a:spcBef>
              <a:buClr>
                <a:schemeClr val="tx2"/>
              </a:buClr>
              <a:buFont typeface="Arial" charset="0"/>
              <a:buChar char="•"/>
            </a:pPr>
            <a:r>
              <a:rPr lang="en-US" sz="2400" b="1" dirty="0">
                <a:latin typeface="Calibri" pitchFamily="34" charset="0"/>
              </a:rPr>
              <a:t>Using three-sigma control limits, is the accuracy of the blood testing process in statistical control?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9689" y="1123839"/>
            <a:ext cx="2210612" cy="1695561"/>
          </a:xfrm>
        </p:spPr>
        <p:txBody>
          <a:bodyPr/>
          <a:lstStyle/>
          <a:p>
            <a:r>
              <a:rPr lang="en-US" dirty="0"/>
              <a:t>np-chart</a:t>
            </a:r>
            <a:br>
              <a:rPr lang="en-US" dirty="0"/>
            </a:br>
            <a:r>
              <a:rPr lang="en-US" dirty="0"/>
              <a:t>example</a:t>
            </a:r>
          </a:p>
        </p:txBody>
      </p:sp>
      <p:graphicFrame>
        <p:nvGraphicFramePr>
          <p:cNvPr id="3" name="Object 2">
            <a:extLst>
              <a:ext uri="{FF2B5EF4-FFF2-40B4-BE49-F238E27FC236}">
                <a16:creationId xmlns:a16="http://schemas.microsoft.com/office/drawing/2014/main" id="{540CAEC3-AE01-4584-8A04-18F503F676D1}"/>
              </a:ext>
            </a:extLst>
          </p:cNvPr>
          <p:cNvGraphicFramePr>
            <a:graphicFrameLocks noChangeAspect="1"/>
          </p:cNvGraphicFramePr>
          <p:nvPr>
            <p:extLst>
              <p:ext uri="{D42A27DB-BD31-4B8C-83A1-F6EECF244321}">
                <p14:modId xmlns:p14="http://schemas.microsoft.com/office/powerpoint/2010/main" val="3689844804"/>
              </p:ext>
            </p:extLst>
          </p:nvPr>
        </p:nvGraphicFramePr>
        <p:xfrm>
          <a:off x="3101201" y="1123839"/>
          <a:ext cx="4791074" cy="3972764"/>
        </p:xfrm>
        <a:graphic>
          <a:graphicData uri="http://schemas.openxmlformats.org/presentationml/2006/ole">
            <mc:AlternateContent xmlns:mc="http://schemas.openxmlformats.org/markup-compatibility/2006">
              <mc:Choice xmlns:v="urn:schemas-microsoft-com:vml" Requires="v">
                <p:oleObj spid="_x0000_s193542" name="Worksheet" r:id="rId3" imgW="3457485" imgH="2866963" progId="Excel.Sheet.12">
                  <p:embed/>
                </p:oleObj>
              </mc:Choice>
              <mc:Fallback>
                <p:oleObj name="Worksheet" r:id="rId3" imgW="3457485" imgH="2866963" progId="Excel.Sheet.12">
                  <p:embed/>
                  <p:pic>
                    <p:nvPicPr>
                      <p:cNvPr id="0" name=""/>
                      <p:cNvPicPr/>
                      <p:nvPr/>
                    </p:nvPicPr>
                    <p:blipFill>
                      <a:blip r:embed="rId4"/>
                      <a:stretch>
                        <a:fillRect/>
                      </a:stretch>
                    </p:blipFill>
                    <p:spPr>
                      <a:xfrm>
                        <a:off x="3101201" y="1123839"/>
                        <a:ext cx="4791074" cy="3972764"/>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8F31BBE-CF61-4369-AC5B-F2262B9B6463}"/>
              </a:ext>
            </a:extLst>
          </p:cNvPr>
          <p:cNvSpPr/>
          <p:nvPr/>
        </p:nvSpPr>
        <p:spPr>
          <a:xfrm>
            <a:off x="7048392" y="914400"/>
            <a:ext cx="1447800" cy="460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r>
              <a:rPr lang="en-US" dirty="0"/>
              <a:t>Example 5.3</a:t>
            </a:r>
          </a:p>
        </p:txBody>
      </p:sp>
      <p:grpSp>
        <p:nvGrpSpPr>
          <p:cNvPr id="35" name="Group 3"/>
          <p:cNvGrpSpPr>
            <a:grpSpLocks/>
          </p:cNvGrpSpPr>
          <p:nvPr/>
        </p:nvGrpSpPr>
        <p:grpSpPr bwMode="auto">
          <a:xfrm>
            <a:off x="5395908" y="1701800"/>
            <a:ext cx="2589210" cy="806450"/>
            <a:chOff x="3480" y="1272"/>
            <a:chExt cx="1631" cy="508"/>
          </a:xfrm>
        </p:grpSpPr>
        <p:grpSp>
          <p:nvGrpSpPr>
            <p:cNvPr id="142364" name="Group 4"/>
            <p:cNvGrpSpPr>
              <a:grpSpLocks/>
            </p:cNvGrpSpPr>
            <p:nvPr/>
          </p:nvGrpSpPr>
          <p:grpSpPr bwMode="auto">
            <a:xfrm>
              <a:off x="3698" y="1272"/>
              <a:ext cx="728" cy="508"/>
              <a:chOff x="1090" y="3272"/>
              <a:chExt cx="728" cy="508"/>
            </a:xfrm>
          </p:grpSpPr>
          <p:sp>
            <p:nvSpPr>
              <p:cNvPr id="142366" name="Text Box 5"/>
              <p:cNvSpPr txBox="1">
                <a:spLocks noChangeArrowheads="1"/>
              </p:cNvSpPr>
              <p:nvPr/>
            </p:nvSpPr>
            <p:spPr bwMode="auto">
              <a:xfrm>
                <a:off x="1230" y="3272"/>
                <a:ext cx="450" cy="508"/>
              </a:xfrm>
              <a:prstGeom prst="rect">
                <a:avLst/>
              </a:prstGeom>
              <a:noFill/>
              <a:ln w="9525">
                <a:noFill/>
                <a:miter lim="800000"/>
                <a:headEnd/>
                <a:tailEnd/>
              </a:ln>
            </p:spPr>
            <p:txBody>
              <a:bodyPr wrap="none">
                <a:spAutoFit/>
              </a:bodyPr>
              <a:lstStyle/>
              <a:p>
                <a:pPr algn="ctr">
                  <a:lnSpc>
                    <a:spcPct val="120000"/>
                  </a:lnSpc>
                </a:pPr>
                <a:r>
                  <a:rPr lang="en-US" sz="2000" b="1" dirty="0">
                    <a:solidFill>
                      <a:srgbClr val="FF0000"/>
                    </a:solidFill>
                  </a:rPr>
                  <a:t>189</a:t>
                </a:r>
              </a:p>
              <a:p>
                <a:pPr algn="ctr">
                  <a:lnSpc>
                    <a:spcPct val="120000"/>
                  </a:lnSpc>
                </a:pPr>
                <a:r>
                  <a:rPr lang="en-US" sz="2000" b="1" dirty="0">
                    <a:solidFill>
                      <a:srgbClr val="FF0000"/>
                    </a:solidFill>
                  </a:rPr>
                  <a:t>1614</a:t>
                </a:r>
              </a:p>
            </p:txBody>
          </p:sp>
          <p:sp>
            <p:nvSpPr>
              <p:cNvPr id="142367" name="Line 6"/>
              <p:cNvSpPr>
                <a:spLocks noChangeShapeType="1"/>
              </p:cNvSpPr>
              <p:nvPr/>
            </p:nvSpPr>
            <p:spPr bwMode="auto">
              <a:xfrm>
                <a:off x="1090" y="3536"/>
                <a:ext cx="728" cy="0"/>
              </a:xfrm>
              <a:prstGeom prst="line">
                <a:avLst/>
              </a:prstGeom>
              <a:noFill/>
              <a:ln w="28575">
                <a:solidFill>
                  <a:schemeClr val="tx1"/>
                </a:solidFill>
                <a:round/>
                <a:headEnd/>
                <a:tailEnd/>
              </a:ln>
            </p:spPr>
            <p:txBody>
              <a:bodyPr/>
              <a:lstStyle/>
              <a:p>
                <a:endParaRPr lang="en-US"/>
              </a:p>
            </p:txBody>
          </p:sp>
        </p:grpSp>
        <p:sp>
          <p:nvSpPr>
            <p:cNvPr id="142365" name="Text Box 7"/>
            <p:cNvSpPr txBox="1">
              <a:spLocks noChangeArrowheads="1"/>
            </p:cNvSpPr>
            <p:nvPr/>
          </p:nvSpPr>
          <p:spPr bwMode="auto">
            <a:xfrm>
              <a:off x="3480" y="1408"/>
              <a:ext cx="1631" cy="252"/>
            </a:xfrm>
            <a:prstGeom prst="rect">
              <a:avLst/>
            </a:prstGeom>
            <a:noFill/>
            <a:ln w="9525">
              <a:noFill/>
              <a:miter lim="800000"/>
              <a:headEnd/>
              <a:tailEnd/>
            </a:ln>
          </p:spPr>
          <p:txBody>
            <a:bodyPr wrap="none">
              <a:spAutoFit/>
            </a:bodyPr>
            <a:lstStyle/>
            <a:p>
              <a:r>
                <a:rPr lang="en-US" sz="2000" b="1" dirty="0"/>
                <a:t>=                          =</a:t>
              </a:r>
              <a:r>
                <a:rPr lang="en-US" sz="2000" b="1" dirty="0">
                  <a:solidFill>
                    <a:srgbClr val="FF0000"/>
                  </a:solidFill>
                </a:rPr>
                <a:t> 0.1171</a:t>
              </a:r>
            </a:p>
          </p:txBody>
        </p:sp>
      </p:grpSp>
      <p:grpSp>
        <p:nvGrpSpPr>
          <p:cNvPr id="40" name="Group 8"/>
          <p:cNvGrpSpPr>
            <a:grpSpLocks/>
          </p:cNvGrpSpPr>
          <p:nvPr/>
        </p:nvGrpSpPr>
        <p:grpSpPr bwMode="auto">
          <a:xfrm>
            <a:off x="1074738" y="1689100"/>
            <a:ext cx="4321175" cy="822325"/>
            <a:chOff x="758" y="1264"/>
            <a:chExt cx="2722" cy="518"/>
          </a:xfrm>
        </p:grpSpPr>
        <p:sp>
          <p:nvSpPr>
            <p:cNvPr id="142359" name="Text Box 9"/>
            <p:cNvSpPr txBox="1">
              <a:spLocks noChangeArrowheads="1"/>
            </p:cNvSpPr>
            <p:nvPr/>
          </p:nvSpPr>
          <p:spPr bwMode="auto">
            <a:xfrm>
              <a:off x="758" y="1408"/>
              <a:ext cx="333" cy="250"/>
            </a:xfrm>
            <a:prstGeom prst="rect">
              <a:avLst/>
            </a:prstGeom>
            <a:noFill/>
            <a:ln w="9525">
              <a:noFill/>
              <a:miter lim="800000"/>
              <a:headEnd/>
              <a:tailEnd/>
            </a:ln>
          </p:spPr>
          <p:txBody>
            <a:bodyPr wrap="none">
              <a:spAutoFit/>
            </a:bodyPr>
            <a:lstStyle/>
            <a:p>
              <a:r>
                <a:rPr lang="en-US" sz="2000" b="1" i="1" dirty="0">
                  <a:latin typeface="Times New Roman" pitchFamily="18" charset="0"/>
                </a:rPr>
                <a:t>p</a:t>
              </a:r>
              <a:r>
                <a:rPr lang="en-US" sz="2000" b="1" dirty="0"/>
                <a:t> =</a:t>
              </a:r>
            </a:p>
          </p:txBody>
        </p:sp>
        <p:grpSp>
          <p:nvGrpSpPr>
            <p:cNvPr id="142360" name="Group 10"/>
            <p:cNvGrpSpPr>
              <a:grpSpLocks/>
            </p:cNvGrpSpPr>
            <p:nvPr/>
          </p:nvGrpSpPr>
          <p:grpSpPr bwMode="auto">
            <a:xfrm>
              <a:off x="1096" y="1264"/>
              <a:ext cx="2384" cy="518"/>
              <a:chOff x="944" y="2456"/>
              <a:chExt cx="2384" cy="518"/>
            </a:xfrm>
          </p:grpSpPr>
          <p:sp>
            <p:nvSpPr>
              <p:cNvPr id="142362" name="Text Box 11"/>
              <p:cNvSpPr txBox="1">
                <a:spLocks noChangeArrowheads="1"/>
              </p:cNvSpPr>
              <p:nvPr/>
            </p:nvSpPr>
            <p:spPr bwMode="auto">
              <a:xfrm>
                <a:off x="954" y="2456"/>
                <a:ext cx="2364" cy="518"/>
              </a:xfrm>
              <a:prstGeom prst="rect">
                <a:avLst/>
              </a:prstGeom>
              <a:noFill/>
              <a:ln w="9525">
                <a:noFill/>
                <a:miter lim="800000"/>
                <a:headEnd/>
                <a:tailEnd/>
              </a:ln>
            </p:spPr>
            <p:txBody>
              <a:bodyPr wrap="none">
                <a:spAutoFit/>
              </a:bodyPr>
              <a:lstStyle/>
              <a:p>
                <a:pPr algn="ctr">
                  <a:lnSpc>
                    <a:spcPct val="120000"/>
                  </a:lnSpc>
                </a:pPr>
                <a:r>
                  <a:rPr lang="en-US" sz="2000" b="1"/>
                  <a:t>Total defectives</a:t>
                </a:r>
              </a:p>
              <a:p>
                <a:pPr algn="ctr">
                  <a:lnSpc>
                    <a:spcPct val="120000"/>
                  </a:lnSpc>
                </a:pPr>
                <a:r>
                  <a:rPr lang="en-US" sz="2000" b="1"/>
                  <a:t>Total number of observations</a:t>
                </a:r>
              </a:p>
            </p:txBody>
          </p:sp>
          <p:sp>
            <p:nvSpPr>
              <p:cNvPr id="142363" name="Line 12"/>
              <p:cNvSpPr>
                <a:spLocks noChangeShapeType="1"/>
              </p:cNvSpPr>
              <p:nvPr/>
            </p:nvSpPr>
            <p:spPr bwMode="auto">
              <a:xfrm>
                <a:off x="944" y="2728"/>
                <a:ext cx="2384" cy="0"/>
              </a:xfrm>
              <a:prstGeom prst="line">
                <a:avLst/>
              </a:prstGeom>
              <a:noFill/>
              <a:ln w="28575">
                <a:solidFill>
                  <a:schemeClr val="tx1"/>
                </a:solidFill>
                <a:round/>
                <a:headEnd/>
                <a:tailEnd/>
              </a:ln>
            </p:spPr>
            <p:txBody>
              <a:bodyPr/>
              <a:lstStyle/>
              <a:p>
                <a:endParaRPr lang="en-US"/>
              </a:p>
            </p:txBody>
          </p:sp>
        </p:grpSp>
        <p:sp>
          <p:nvSpPr>
            <p:cNvPr id="142361" name="Line 13"/>
            <p:cNvSpPr>
              <a:spLocks noChangeShapeType="1"/>
            </p:cNvSpPr>
            <p:nvPr/>
          </p:nvSpPr>
          <p:spPr bwMode="auto">
            <a:xfrm>
              <a:off x="832" y="1486"/>
              <a:ext cx="68" cy="0"/>
            </a:xfrm>
            <a:prstGeom prst="line">
              <a:avLst/>
            </a:prstGeom>
            <a:noFill/>
            <a:ln w="28575">
              <a:solidFill>
                <a:schemeClr val="tx1"/>
              </a:solidFill>
              <a:round/>
              <a:headEnd/>
              <a:tailEnd/>
            </a:ln>
          </p:spPr>
          <p:txBody>
            <a:bodyPr/>
            <a:lstStyle/>
            <a:p>
              <a:endParaRPr lang="en-US"/>
            </a:p>
          </p:txBody>
        </p:sp>
      </p:grpSp>
      <p:sp>
        <p:nvSpPr>
          <p:cNvPr id="5" name="Rectangle 4"/>
          <p:cNvSpPr/>
          <p:nvPr/>
        </p:nvSpPr>
        <p:spPr>
          <a:xfrm>
            <a:off x="914400" y="5407026"/>
            <a:ext cx="7543800" cy="830263"/>
          </a:xfrm>
          <a:prstGeom prst="rect">
            <a:avLst/>
          </a:prstGeom>
        </p:spPr>
        <p:txBody>
          <a:bodyPr>
            <a:spAutoFit/>
          </a:bodyPr>
          <a:lstStyle/>
          <a:p>
            <a:pPr marL="990600" indent="-990600" fontAlgn="auto">
              <a:spcBef>
                <a:spcPts val="0"/>
              </a:spcBef>
              <a:spcAft>
                <a:spcPts val="0"/>
              </a:spcAft>
              <a:defRPr/>
            </a:pPr>
            <a:r>
              <a:rPr lang="en-US" sz="2400" b="1" dirty="0">
                <a:solidFill>
                  <a:schemeClr val="accent1">
                    <a:lumMod val="75000"/>
                  </a:schemeClr>
                </a:solidFill>
                <a:latin typeface="Calibri" pitchFamily="34" charset="0"/>
                <a:cs typeface="Calibri" pitchFamily="34" charset="0"/>
              </a:rPr>
              <a:t>Calculate the sample proportion defective and plot each sample proportion defective on the chart.</a:t>
            </a:r>
          </a:p>
        </p:txBody>
      </p:sp>
      <p:sp>
        <p:nvSpPr>
          <p:cNvPr id="33" name="Rectangle 2">
            <a:extLst>
              <a:ext uri="{FF2B5EF4-FFF2-40B4-BE49-F238E27FC236}">
                <a16:creationId xmlns:a16="http://schemas.microsoft.com/office/drawing/2014/main" id="{59F4057E-2B81-449A-BFD5-45E5A92FA7F3}"/>
              </a:ext>
            </a:extLst>
          </p:cNvPr>
          <p:cNvSpPr txBox="1">
            <a:spLocks noChangeArrowheads="1"/>
          </p:cNvSpPr>
          <p:nvPr/>
        </p:nvSpPr>
        <p:spPr>
          <a:xfrm>
            <a:off x="-11112" y="257174"/>
            <a:ext cx="9155112" cy="665164"/>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  np-chart example</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03C94E7-17C9-4C39-B3BF-ED7BF48EDD15}"/>
                  </a:ext>
                </a:extLst>
              </p:cNvPr>
              <p:cNvSpPr/>
              <p:nvPr/>
            </p:nvSpPr>
            <p:spPr>
              <a:xfrm>
                <a:off x="1192213" y="2438400"/>
                <a:ext cx="7762098" cy="1487971"/>
              </a:xfrm>
              <a:prstGeom prst="rect">
                <a:avLst/>
              </a:prstGeom>
            </p:spPr>
            <p:txBody>
              <a:bodyPr wrap="square">
                <a:spAutoFit/>
              </a:bodyPr>
              <a:lstStyle/>
              <a:p>
                <a:endParaRPr lang="en-US"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𝑼𝑪𝑳</m:t>
                          </m:r>
                        </m:e>
                        <m:sub>
                          <m:r>
                            <a:rPr lang="en-US" b="1" i="1">
                              <a:latin typeface="Cambria Math" panose="02040503050406030204" pitchFamily="18" charset="0"/>
                            </a:rPr>
                            <m:t>𝒑</m:t>
                          </m: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𝒑</m:t>
                          </m:r>
                        </m:e>
                      </m:acc>
                      <m:r>
                        <a:rPr lang="en-US" b="1" i="1">
                          <a:latin typeface="Cambria Math" panose="02040503050406030204" pitchFamily="18" charset="0"/>
                        </a:rPr>
                        <m:t>+</m:t>
                      </m:r>
                      <m:r>
                        <a:rPr lang="en-US" b="1" i="1">
                          <a:latin typeface="Cambria Math" panose="02040503050406030204" pitchFamily="18" charset="0"/>
                        </a:rPr>
                        <m:t>𝟑</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acc>
                                <m:accPr>
                                  <m:chr m:val="̅"/>
                                  <m:ctrlPr>
                                    <a:rPr lang="en-US" b="1" i="1">
                                      <a:latin typeface="Cambria Math" panose="02040503050406030204" pitchFamily="18" charset="0"/>
                                    </a:rPr>
                                  </m:ctrlPr>
                                </m:accPr>
                                <m:e>
                                  <m:r>
                                    <a:rPr lang="en-US" b="1" i="1">
                                      <a:latin typeface="Cambria Math" panose="02040503050406030204" pitchFamily="18" charset="0"/>
                                    </a:rPr>
                                    <m:t>𝒑</m:t>
                                  </m:r>
                                </m:e>
                              </m:acc>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d>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𝒊</m:t>
                                  </m:r>
                                </m:sub>
                              </m:sSub>
                            </m:den>
                          </m:f>
                        </m:e>
                      </m:rad>
                      <m:r>
                        <a:rPr lang="en-US" b="1" i="1" smtClean="0">
                          <a:latin typeface="Cambria Math" panose="02040503050406030204" pitchFamily="18" charset="0"/>
                        </a:rPr>
                        <m:t>;        </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𝟏𝟏𝟕𝟏</m:t>
                      </m:r>
                      <m:r>
                        <a:rPr lang="en-US" b="1" i="1" smtClean="0">
                          <a:latin typeface="Cambria Math" panose="02040503050406030204" pitchFamily="18" charset="0"/>
                        </a:rPr>
                        <m:t>+</m:t>
                      </m:r>
                      <m:r>
                        <a:rPr lang="en-US" b="1" i="1" smtClean="0">
                          <a:latin typeface="Cambria Math" panose="02040503050406030204" pitchFamily="18" charset="0"/>
                        </a:rPr>
                        <m:t>𝟑</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𝟏𝟏𝟕𝟏</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𝟏𝟏𝟕𝟏</m:t>
                                  </m:r>
                                </m:e>
                              </m:d>
                            </m:num>
                            <m:den>
                              <m:r>
                                <a:rPr lang="en-US" b="1" i="1" smtClean="0">
                                  <a:latin typeface="Cambria Math" panose="02040503050406030204" pitchFamily="18" charset="0"/>
                                </a:rPr>
                                <m:t>𝟏𝟏𝟓</m:t>
                              </m:r>
                            </m:den>
                          </m:f>
                        </m:e>
                      </m:rad>
                      <m:r>
                        <a:rPr lang="en-US" b="1" i="1" smtClean="0">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𝟐𝟎𝟕𝟏</m:t>
                      </m:r>
                    </m:oMath>
                  </m:oMathPara>
                </a14:m>
                <a:endParaRPr lang="en-US" b="1" i="1" dirty="0">
                  <a:latin typeface="Cambria Math" panose="02040503050406030204" pitchFamily="18" charset="0"/>
                </a:endParaRPr>
              </a:p>
            </p:txBody>
          </p:sp>
        </mc:Choice>
        <mc:Fallback>
          <p:sp>
            <p:nvSpPr>
              <p:cNvPr id="2" name="Rectangle 1">
                <a:extLst>
                  <a:ext uri="{FF2B5EF4-FFF2-40B4-BE49-F238E27FC236}">
                    <a16:creationId xmlns:a16="http://schemas.microsoft.com/office/drawing/2014/main" id="{903C94E7-17C9-4C39-B3BF-ED7BF48EDD15}"/>
                  </a:ext>
                </a:extLst>
              </p:cNvPr>
              <p:cNvSpPr>
                <a:spLocks noRot="1" noChangeAspect="1" noMove="1" noResize="1" noEditPoints="1" noAdjustHandles="1" noChangeArrowheads="1" noChangeShapeType="1" noTextEdit="1"/>
              </p:cNvSpPr>
              <p:nvPr/>
            </p:nvSpPr>
            <p:spPr>
              <a:xfrm>
                <a:off x="1192213" y="2438400"/>
                <a:ext cx="7762098" cy="148797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2A580472-30D7-4E8E-9CF3-CA4810FB5953}"/>
                  </a:ext>
                </a:extLst>
              </p:cNvPr>
              <p:cNvSpPr/>
              <p:nvPr/>
            </p:nvSpPr>
            <p:spPr>
              <a:xfrm>
                <a:off x="1137084" y="3626125"/>
                <a:ext cx="7930716" cy="1487971"/>
              </a:xfrm>
              <a:prstGeom prst="rect">
                <a:avLst/>
              </a:prstGeom>
            </p:spPr>
            <p:txBody>
              <a:bodyPr wrap="square">
                <a:spAutoFit/>
              </a:bodyPr>
              <a:lstStyle/>
              <a:p>
                <a:endParaRPr lang="en-US"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𝑳</m:t>
                          </m:r>
                          <m:r>
                            <a:rPr lang="en-US" b="1" i="1">
                              <a:latin typeface="Cambria Math" panose="02040503050406030204" pitchFamily="18" charset="0"/>
                            </a:rPr>
                            <m:t>𝑪𝑳</m:t>
                          </m:r>
                        </m:e>
                        <m:sub>
                          <m:r>
                            <a:rPr lang="en-US" b="1" i="1">
                              <a:latin typeface="Cambria Math" panose="02040503050406030204" pitchFamily="18" charset="0"/>
                            </a:rPr>
                            <m:t>𝒑</m:t>
                          </m: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𝒑</m:t>
                          </m:r>
                        </m:e>
                      </m:acc>
                      <m:r>
                        <a:rPr lang="en-US" b="1" i="1" smtClean="0">
                          <a:latin typeface="Cambria Math" panose="02040503050406030204" pitchFamily="18" charset="0"/>
                        </a:rPr>
                        <m:t>−</m:t>
                      </m:r>
                      <m:r>
                        <a:rPr lang="en-US" b="1" i="1">
                          <a:latin typeface="Cambria Math" panose="02040503050406030204" pitchFamily="18" charset="0"/>
                        </a:rPr>
                        <m:t>𝟑</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acc>
                                <m:accPr>
                                  <m:chr m:val="̅"/>
                                  <m:ctrlPr>
                                    <a:rPr lang="en-US" b="1" i="1">
                                      <a:latin typeface="Cambria Math" panose="02040503050406030204" pitchFamily="18" charset="0"/>
                                    </a:rPr>
                                  </m:ctrlPr>
                                </m:accPr>
                                <m:e>
                                  <m:r>
                                    <a:rPr lang="en-US" b="1" i="1">
                                      <a:latin typeface="Cambria Math" panose="02040503050406030204" pitchFamily="18" charset="0"/>
                                    </a:rPr>
                                    <m:t>𝒑</m:t>
                                  </m:r>
                                </m:e>
                              </m:acc>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d>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𝒊</m:t>
                                  </m:r>
                                </m:sub>
                              </m:sSub>
                            </m:den>
                          </m:f>
                        </m:e>
                      </m:rad>
                      <m:r>
                        <a:rPr lang="en-US" b="1" i="1" smtClean="0">
                          <a:latin typeface="Cambria Math" panose="02040503050406030204" pitchFamily="18" charset="0"/>
                        </a:rPr>
                        <m:t>;          </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𝟏𝟏𝟕𝟏</m:t>
                      </m:r>
                      <m:r>
                        <a:rPr lang="en-US" b="1" i="1" smtClean="0">
                          <a:latin typeface="Cambria Math" panose="02040503050406030204" pitchFamily="18" charset="0"/>
                        </a:rPr>
                        <m:t>−</m:t>
                      </m:r>
                      <m:r>
                        <a:rPr lang="en-US" b="1" i="1" smtClean="0">
                          <a:latin typeface="Cambria Math" panose="02040503050406030204" pitchFamily="18" charset="0"/>
                        </a:rPr>
                        <m:t>𝟑</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𝟏𝟏𝟕𝟏</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𝟏𝟏𝟕𝟏</m:t>
                                  </m:r>
                                </m:e>
                              </m:d>
                            </m:num>
                            <m:den>
                              <m:r>
                                <a:rPr lang="en-US" b="1" i="1" smtClean="0">
                                  <a:latin typeface="Cambria Math" panose="02040503050406030204" pitchFamily="18" charset="0"/>
                                </a:rPr>
                                <m:t>𝟏𝟏𝟓</m:t>
                              </m:r>
                            </m:den>
                          </m:f>
                        </m:e>
                      </m:rad>
                      <m:r>
                        <a:rPr lang="en-US" b="1" i="1" smtClean="0">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𝟎𝟐𝟕𝟐</m:t>
                      </m:r>
                    </m:oMath>
                  </m:oMathPara>
                </a14:m>
                <a:endParaRPr lang="en-US" b="1" i="1" dirty="0">
                  <a:latin typeface="Cambria Math" panose="02040503050406030204" pitchFamily="18" charset="0"/>
                </a:endParaRPr>
              </a:p>
            </p:txBody>
          </p:sp>
        </mc:Choice>
        <mc:Fallback>
          <p:sp>
            <p:nvSpPr>
              <p:cNvPr id="34" name="Rectangle 33">
                <a:extLst>
                  <a:ext uri="{FF2B5EF4-FFF2-40B4-BE49-F238E27FC236}">
                    <a16:creationId xmlns:a16="http://schemas.microsoft.com/office/drawing/2014/main" id="{2A580472-30D7-4E8E-9CF3-CA4810FB5953}"/>
                  </a:ext>
                </a:extLst>
              </p:cNvPr>
              <p:cNvSpPr>
                <a:spLocks noRot="1" noChangeAspect="1" noMove="1" noResize="1" noEditPoints="1" noAdjustHandles="1" noChangeArrowheads="1" noChangeShapeType="1" noTextEdit="1"/>
              </p:cNvSpPr>
              <p:nvPr/>
            </p:nvSpPr>
            <p:spPr>
              <a:xfrm>
                <a:off x="1137084" y="3626125"/>
                <a:ext cx="7930716" cy="1487971"/>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0"/>
                                        </p:tgtEl>
                                        <p:attrNameLst>
                                          <p:attrName>style.visibility</p:attrName>
                                        </p:attrNameLst>
                                      </p:cBhvr>
                                      <p:to>
                                        <p:strVal val="visible"/>
                                      </p:to>
                                    </p:set>
                                    <p:animEffect transition="in" filter="strips(downRigh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Right)">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1112" y="257174"/>
            <a:ext cx="9155112" cy="665164"/>
          </a:xfrm>
          <a:solidFill>
            <a:srgbClr val="40BAD2"/>
          </a:solidFill>
        </p:spPr>
        <p:txBody>
          <a:bodyPr/>
          <a:lstStyle/>
          <a:p>
            <a:r>
              <a:rPr lang="en-US" dirty="0"/>
              <a:t>  np-chart example</a:t>
            </a:r>
          </a:p>
        </p:txBody>
      </p:sp>
      <p:graphicFrame>
        <p:nvGraphicFramePr>
          <p:cNvPr id="2" name="Object 1">
            <a:extLst>
              <a:ext uri="{FF2B5EF4-FFF2-40B4-BE49-F238E27FC236}">
                <a16:creationId xmlns:a16="http://schemas.microsoft.com/office/drawing/2014/main" id="{639A1915-A57E-4776-9745-9923AD6E5B1D}"/>
              </a:ext>
            </a:extLst>
          </p:cNvPr>
          <p:cNvGraphicFramePr>
            <a:graphicFrameLocks noChangeAspect="1"/>
          </p:cNvGraphicFramePr>
          <p:nvPr>
            <p:extLst>
              <p:ext uri="{D42A27DB-BD31-4B8C-83A1-F6EECF244321}">
                <p14:modId xmlns:p14="http://schemas.microsoft.com/office/powerpoint/2010/main" val="23231810"/>
              </p:ext>
            </p:extLst>
          </p:nvPr>
        </p:nvGraphicFramePr>
        <p:xfrm>
          <a:off x="1447800" y="1524000"/>
          <a:ext cx="6116071" cy="4311329"/>
        </p:xfrm>
        <a:graphic>
          <a:graphicData uri="http://schemas.openxmlformats.org/presentationml/2006/ole">
            <mc:AlternateContent xmlns:mc="http://schemas.openxmlformats.org/markup-compatibility/2006">
              <mc:Choice xmlns:v="urn:schemas-microsoft-com:vml" Requires="v">
                <p:oleObj spid="_x0000_s195589" name="Worksheet" r:id="rId3" imgW="4067404" imgH="2866963" progId="Excel.Sheet.12">
                  <p:embed/>
                </p:oleObj>
              </mc:Choice>
              <mc:Fallback>
                <p:oleObj name="Worksheet" r:id="rId3" imgW="4067404" imgH="2866963" progId="Excel.Sheet.12">
                  <p:embed/>
                  <p:pic>
                    <p:nvPicPr>
                      <p:cNvPr id="0" name=""/>
                      <p:cNvPicPr/>
                      <p:nvPr/>
                    </p:nvPicPr>
                    <p:blipFill>
                      <a:blip r:embed="rId4"/>
                      <a:stretch>
                        <a:fillRect/>
                      </a:stretch>
                    </p:blipFill>
                    <p:spPr>
                      <a:xfrm>
                        <a:off x="1447800" y="1524000"/>
                        <a:ext cx="6116071" cy="4311329"/>
                      </a:xfrm>
                      <a:prstGeom prst="rect">
                        <a:avLst/>
                      </a:prstGeom>
                    </p:spPr>
                  </p:pic>
                </p:oleObj>
              </mc:Fallback>
            </mc:AlternateContent>
          </a:graphicData>
        </a:graphic>
      </p:graphicFrame>
    </p:spTree>
    <p:extLst>
      <p:ext uri="{BB962C8B-B14F-4D97-AF65-F5344CB8AC3E}">
        <p14:creationId xmlns:p14="http://schemas.microsoft.com/office/powerpoint/2010/main" val="225549371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1112" y="257174"/>
            <a:ext cx="9155112" cy="665164"/>
          </a:xfrm>
          <a:solidFill>
            <a:srgbClr val="40BAD2"/>
          </a:solidFill>
        </p:spPr>
        <p:txBody>
          <a:bodyPr/>
          <a:lstStyle/>
          <a:p>
            <a:r>
              <a:rPr lang="en-US" dirty="0"/>
              <a:t>  np-chart example</a:t>
            </a:r>
          </a:p>
        </p:txBody>
      </p:sp>
      <p:sp>
        <p:nvSpPr>
          <p:cNvPr id="32" name="TextBox 31"/>
          <p:cNvSpPr txBox="1">
            <a:spLocks noChangeArrowheads="1"/>
          </p:cNvSpPr>
          <p:nvPr/>
        </p:nvSpPr>
        <p:spPr bwMode="auto">
          <a:xfrm>
            <a:off x="1752600" y="5411786"/>
            <a:ext cx="5313891" cy="523220"/>
          </a:xfrm>
          <a:prstGeom prst="rect">
            <a:avLst/>
          </a:prstGeom>
          <a:noFill/>
          <a:ln w="9525">
            <a:noFill/>
            <a:miter lim="800000"/>
            <a:headEnd/>
            <a:tailEnd/>
          </a:ln>
        </p:spPr>
        <p:txBody>
          <a:bodyPr wrap="none">
            <a:spAutoFit/>
          </a:bodyPr>
          <a:lstStyle/>
          <a:p>
            <a:r>
              <a:rPr lang="en-US" sz="2800" b="1" dirty="0">
                <a:solidFill>
                  <a:srgbClr val="FF0000"/>
                </a:solidFill>
                <a:latin typeface="Calibri" pitchFamily="34" charset="0"/>
              </a:rPr>
              <a:t>The process is in statistical control</a:t>
            </a:r>
            <a:r>
              <a:rPr lang="en-US" dirty="0">
                <a:solidFill>
                  <a:srgbClr val="FF0000"/>
                </a:solidFill>
                <a:latin typeface="Calibri" pitchFamily="34" charset="0"/>
              </a:rPr>
              <a:t>.</a:t>
            </a:r>
          </a:p>
        </p:txBody>
      </p:sp>
      <p:pic>
        <p:nvPicPr>
          <p:cNvPr id="7" name="Picture 6">
            <a:extLst>
              <a:ext uri="{FF2B5EF4-FFF2-40B4-BE49-F238E27FC236}">
                <a16:creationId xmlns:a16="http://schemas.microsoft.com/office/drawing/2014/main" id="{A1AF74C2-765C-43AD-AAF3-92E037549D45}"/>
              </a:ext>
            </a:extLst>
          </p:cNvPr>
          <p:cNvPicPr>
            <a:picLocks noChangeAspect="1"/>
          </p:cNvPicPr>
          <p:nvPr/>
        </p:nvPicPr>
        <p:blipFill>
          <a:blip r:embed="rId2"/>
          <a:stretch>
            <a:fillRect/>
          </a:stretch>
        </p:blipFill>
        <p:spPr>
          <a:xfrm>
            <a:off x="148342" y="1981200"/>
            <a:ext cx="8847315" cy="3022872"/>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211388" cy="4600575"/>
          </a:xfrm>
        </p:spPr>
        <p:txBody>
          <a:bodyPr>
            <a:normAutofit/>
          </a:bodyPr>
          <a:lstStyle/>
          <a:p>
            <a:r>
              <a:rPr lang="en-US" dirty="0"/>
              <a:t>Control Chart Evaluation</a:t>
            </a:r>
            <a:br>
              <a:rPr lang="en-US" dirty="0"/>
            </a:br>
            <a:endParaRPr lang="en-US" dirty="0"/>
          </a:p>
        </p:txBody>
      </p:sp>
      <p:sp>
        <p:nvSpPr>
          <p:cNvPr id="7" name="TextBox 6"/>
          <p:cNvSpPr txBox="1"/>
          <p:nvPr/>
        </p:nvSpPr>
        <p:spPr>
          <a:xfrm>
            <a:off x="698384" y="1945721"/>
            <a:ext cx="7839512" cy="300082"/>
          </a:xfrm>
          <a:prstGeom prst="rect">
            <a:avLst/>
          </a:prstGeom>
          <a:solidFill>
            <a:schemeClr val="bg1"/>
          </a:solidFill>
        </p:spPr>
        <p:txBody>
          <a:bodyPr wrap="square" rtlCol="0">
            <a:spAutoFit/>
          </a:bodyPr>
          <a:lstStyle/>
          <a:p>
            <a:endParaRPr lang="en-US" sz="1350" dirty="0"/>
          </a:p>
        </p:txBody>
      </p:sp>
      <p:pic>
        <p:nvPicPr>
          <p:cNvPr id="5" name="Picture 4"/>
          <p:cNvPicPr>
            <a:picLocks noChangeAspect="1"/>
          </p:cNvPicPr>
          <p:nvPr/>
        </p:nvPicPr>
        <p:blipFill>
          <a:blip r:embed="rId2"/>
          <a:stretch>
            <a:fillRect/>
          </a:stretch>
        </p:blipFill>
        <p:spPr>
          <a:xfrm>
            <a:off x="6200584" y="1837531"/>
            <a:ext cx="2757488" cy="155733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943600" y="1837531"/>
                <a:ext cx="335280" cy="1454244"/>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r>
                        <a:rPr lang="en-US" sz="1350" i="1" smtClean="0">
                          <a:latin typeface="Cambria Math" panose="02040503050406030204" pitchFamily="18" charset="0"/>
                        </a:rPr>
                        <m:t>𝑈𝐶𝐿</m:t>
                      </m:r>
                    </m:oMath>
                  </m:oMathPara>
                </a14:m>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14:m>
                  <m:oMathPara xmlns:m="http://schemas.openxmlformats.org/officeDocument/2006/math">
                    <m:oMathParaPr>
                      <m:jc m:val="centerGroup"/>
                    </m:oMathParaPr>
                    <m:oMath xmlns:m="http://schemas.openxmlformats.org/officeDocument/2006/math">
                      <m:r>
                        <a:rPr lang="en-US" sz="1350" b="0" i="1" smtClean="0">
                          <a:latin typeface="Cambria Math" panose="02040503050406030204" pitchFamily="18" charset="0"/>
                        </a:rPr>
                        <m:t>𝑐𝑡𝑟</m:t>
                      </m:r>
                    </m:oMath>
                  </m:oMathPara>
                </a14:m>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endParaRPr lang="en-US" sz="1350" i="1" dirty="0">
                  <a:latin typeface="Cambria Math" panose="02040503050406030204" pitchFamily="18" charset="0"/>
                </a:endParaRPr>
              </a:p>
              <a:p>
                <a:pPr algn="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𝐿𝐶𝐿</m:t>
                      </m:r>
                    </m:oMath>
                  </m:oMathPara>
                </a14:m>
                <a:endParaRPr lang="en-US" sz="1350" dirty="0"/>
              </a:p>
            </p:txBody>
          </p:sp>
        </mc:Choice>
        <mc:Fallback xmlns="">
          <p:sp>
            <p:nvSpPr>
              <p:cNvPr id="6" name="TextBox 5"/>
              <p:cNvSpPr txBox="1">
                <a:spLocks noRot="1" noChangeAspect="1" noMove="1" noResize="1" noEditPoints="1" noAdjustHandles="1" noChangeArrowheads="1" noChangeShapeType="1" noTextEdit="1"/>
              </p:cNvSpPr>
              <p:nvPr/>
            </p:nvSpPr>
            <p:spPr>
              <a:xfrm>
                <a:off x="5943600" y="1837531"/>
                <a:ext cx="335280" cy="1454244"/>
              </a:xfrm>
              <a:prstGeom prst="rect">
                <a:avLst/>
              </a:prstGeom>
              <a:blipFill>
                <a:blip r:embed="rId3"/>
                <a:stretch>
                  <a:fillRect l="-14545" r="-14545"/>
                </a:stretch>
              </a:blipFill>
            </p:spPr>
            <p:txBody>
              <a:bodyPr/>
              <a:lstStyle/>
              <a:p>
                <a:r>
                  <a:rPr lang="en-US">
                    <a:noFill/>
                  </a:rPr>
                  <a:t> </a:t>
                </a:r>
              </a:p>
            </p:txBody>
          </p:sp>
        </mc:Fallback>
      </mc:AlternateContent>
      <p:sp>
        <p:nvSpPr>
          <p:cNvPr id="8" name="Rectangle 2">
            <a:extLst>
              <a:ext uri="{FF2B5EF4-FFF2-40B4-BE49-F238E27FC236}">
                <a16:creationId xmlns:a16="http://schemas.microsoft.com/office/drawing/2014/main" id="{84892FE4-F8BA-4253-8BED-6FB56F64F8F6}"/>
              </a:ext>
            </a:extLst>
          </p:cNvPr>
          <p:cNvSpPr txBox="1">
            <a:spLocks noChangeArrowheads="1"/>
          </p:cNvSpPr>
          <p:nvPr/>
        </p:nvSpPr>
        <p:spPr>
          <a:xfrm>
            <a:off x="0" y="228600"/>
            <a:ext cx="8305800" cy="838200"/>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defRPr/>
            </a:pPr>
            <a:r>
              <a:rPr lang="en-US" dirty="0"/>
              <a:t>Control Chart Rules</a:t>
            </a:r>
          </a:p>
        </p:txBody>
      </p:sp>
      <p:graphicFrame>
        <p:nvGraphicFramePr>
          <p:cNvPr id="9" name="Table 8">
            <a:extLst>
              <a:ext uri="{FF2B5EF4-FFF2-40B4-BE49-F238E27FC236}">
                <a16:creationId xmlns:a16="http://schemas.microsoft.com/office/drawing/2014/main" id="{E0D4AF75-DAA8-4163-B025-6BD73A8C0578}"/>
              </a:ext>
            </a:extLst>
          </p:cNvPr>
          <p:cNvGraphicFramePr>
            <a:graphicFrameLocks noGrp="1"/>
          </p:cNvGraphicFramePr>
          <p:nvPr>
            <p:extLst>
              <p:ext uri="{D42A27DB-BD31-4B8C-83A1-F6EECF244321}">
                <p14:modId xmlns:p14="http://schemas.microsoft.com/office/powerpoint/2010/main" val="3249147798"/>
              </p:ext>
            </p:extLst>
          </p:nvPr>
        </p:nvGraphicFramePr>
        <p:xfrm>
          <a:off x="294007" y="1934787"/>
          <a:ext cx="5486401" cy="3971413"/>
        </p:xfrm>
        <a:graphic>
          <a:graphicData uri="http://schemas.openxmlformats.org/drawingml/2006/table">
            <a:tbl>
              <a:tblPr firstRow="1" firstCol="1" bandRow="1">
                <a:tableStyleId>{5C22544A-7EE6-4342-B048-85BDC9FD1C3A}</a:tableStyleId>
              </a:tblPr>
              <a:tblGrid>
                <a:gridCol w="1158182">
                  <a:extLst>
                    <a:ext uri="{9D8B030D-6E8A-4147-A177-3AD203B41FA5}">
                      <a16:colId xmlns:a16="http://schemas.microsoft.com/office/drawing/2014/main" val="611687780"/>
                    </a:ext>
                  </a:extLst>
                </a:gridCol>
                <a:gridCol w="2208993">
                  <a:extLst>
                    <a:ext uri="{9D8B030D-6E8A-4147-A177-3AD203B41FA5}">
                      <a16:colId xmlns:a16="http://schemas.microsoft.com/office/drawing/2014/main" val="2309276401"/>
                    </a:ext>
                  </a:extLst>
                </a:gridCol>
                <a:gridCol w="1059613">
                  <a:extLst>
                    <a:ext uri="{9D8B030D-6E8A-4147-A177-3AD203B41FA5}">
                      <a16:colId xmlns:a16="http://schemas.microsoft.com/office/drawing/2014/main" val="1597905515"/>
                    </a:ext>
                  </a:extLst>
                </a:gridCol>
                <a:gridCol w="1059613">
                  <a:extLst>
                    <a:ext uri="{9D8B030D-6E8A-4147-A177-3AD203B41FA5}">
                      <a16:colId xmlns:a16="http://schemas.microsoft.com/office/drawing/2014/main" val="2353773794"/>
                    </a:ext>
                  </a:extLst>
                </a:gridCol>
              </a:tblGrid>
              <a:tr h="200151">
                <a:tc rowSpan="2">
                  <a:txBody>
                    <a:bodyPr/>
                    <a:lstStyle/>
                    <a:p>
                      <a:pPr marL="0" marR="0" algn="ctr">
                        <a:lnSpc>
                          <a:spcPct val="106000"/>
                        </a:lnSpc>
                        <a:spcBef>
                          <a:spcPts val="0"/>
                        </a:spcBef>
                        <a:spcAft>
                          <a:spcPts val="0"/>
                        </a:spcAft>
                      </a:pPr>
                      <a:r>
                        <a:rPr lang="en-US" sz="1300" kern="1200">
                          <a:effectLst/>
                        </a:rPr>
                        <a:t>Rule Name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rowSpan="2">
                  <a:txBody>
                    <a:bodyPr/>
                    <a:lstStyle/>
                    <a:p>
                      <a:pPr marL="0" marR="0" algn="ctr">
                        <a:lnSpc>
                          <a:spcPct val="106000"/>
                        </a:lnSpc>
                        <a:spcBef>
                          <a:spcPts val="0"/>
                        </a:spcBef>
                        <a:spcAft>
                          <a:spcPts val="0"/>
                        </a:spcAft>
                      </a:pPr>
                      <a:r>
                        <a:rPr lang="en-US" sz="1300" kern="1200" dirty="0">
                          <a:effectLst/>
                        </a:rPr>
                        <a:t>Out of Control Condition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gridSpan="2">
                  <a:txBody>
                    <a:bodyPr/>
                    <a:lstStyle/>
                    <a:p>
                      <a:pPr marL="0" marR="0" algn="ctr">
                        <a:lnSpc>
                          <a:spcPct val="106000"/>
                        </a:lnSpc>
                        <a:spcBef>
                          <a:spcPts val="0"/>
                        </a:spcBef>
                        <a:spcAft>
                          <a:spcPts val="0"/>
                        </a:spcAft>
                      </a:pPr>
                      <a:r>
                        <a:rPr lang="en-US" sz="1300" kern="1200">
                          <a:effectLst/>
                        </a:rPr>
                        <a:t>Chart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1712641368"/>
                  </a:ext>
                </a:extLst>
              </a:tr>
              <a:tr h="200151">
                <a:tc vMerge="1">
                  <a:txBody>
                    <a:bodyPr/>
                    <a:lstStyle/>
                    <a:p>
                      <a:endParaRPr lang="en-US"/>
                    </a:p>
                  </a:txBody>
                  <a:tcPr/>
                </a:tc>
                <a:tc vMerge="1">
                  <a:txBody>
                    <a:bodyPr/>
                    <a:lstStyle/>
                    <a:p>
                      <a:endParaRPr lang="en-US"/>
                    </a:p>
                  </a:txBody>
                  <a:tcPr/>
                </a:tc>
                <a:tc>
                  <a:txBody>
                    <a:bodyPr/>
                    <a:lstStyle/>
                    <a:p>
                      <a:pPr marL="0" marR="0" algn="ctr">
                        <a:lnSpc>
                          <a:spcPct val="106000"/>
                        </a:lnSpc>
                        <a:spcBef>
                          <a:spcPts val="0"/>
                        </a:spcBef>
                        <a:spcAft>
                          <a:spcPts val="0"/>
                        </a:spcAft>
                      </a:pPr>
                      <a:r>
                        <a:rPr lang="en-US" sz="1300" kern="1200">
                          <a:effectLst/>
                        </a:rPr>
                        <a:t>Variables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Attributes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7256205"/>
                  </a:ext>
                </a:extLst>
              </a:tr>
              <a:tr h="417964">
                <a:tc>
                  <a:txBody>
                    <a:bodyPr/>
                    <a:lstStyle/>
                    <a:p>
                      <a:pPr marL="0" marR="0" algn="ctr">
                        <a:lnSpc>
                          <a:spcPct val="106000"/>
                        </a:lnSpc>
                        <a:spcBef>
                          <a:spcPts val="0"/>
                        </a:spcBef>
                        <a:spcAft>
                          <a:spcPts val="0"/>
                        </a:spcAft>
                      </a:pPr>
                      <a:r>
                        <a:rPr lang="en-US" sz="1300" kern="1200">
                          <a:effectLst/>
                        </a:rPr>
                        <a:t>Beyond Limits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One or more points beyond the control limits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86228631"/>
                  </a:ext>
                </a:extLst>
              </a:tr>
              <a:tr h="626976">
                <a:tc>
                  <a:txBody>
                    <a:bodyPr/>
                    <a:lstStyle/>
                    <a:p>
                      <a:pPr marL="0" marR="0" algn="ctr">
                        <a:lnSpc>
                          <a:spcPct val="106000"/>
                        </a:lnSpc>
                        <a:spcBef>
                          <a:spcPts val="0"/>
                        </a:spcBef>
                        <a:spcAft>
                          <a:spcPts val="0"/>
                        </a:spcAft>
                      </a:pPr>
                      <a:r>
                        <a:rPr lang="en-US" sz="1300" kern="1200">
                          <a:effectLst/>
                        </a:rPr>
                        <a:t>Zone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9 or more consecutive points on one side of the average (in Zone C or beyond)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98563042"/>
                  </a:ext>
                </a:extLst>
              </a:tr>
              <a:tr h="417964">
                <a:tc>
                  <a:txBody>
                    <a:bodyPr/>
                    <a:lstStyle/>
                    <a:p>
                      <a:pPr marL="0" marR="0" algn="ctr">
                        <a:lnSpc>
                          <a:spcPct val="106000"/>
                        </a:lnSpc>
                        <a:spcBef>
                          <a:spcPts val="0"/>
                        </a:spcBef>
                        <a:spcAft>
                          <a:spcPts val="0"/>
                        </a:spcAft>
                      </a:pPr>
                      <a:r>
                        <a:rPr lang="en-US" sz="1300" kern="1200">
                          <a:effectLst/>
                        </a:rPr>
                        <a:t>Trend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7 consecutive points trending up or trending down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6766685"/>
                  </a:ext>
                </a:extLst>
              </a:tr>
              <a:tr h="417964">
                <a:tc>
                  <a:txBody>
                    <a:bodyPr/>
                    <a:lstStyle/>
                    <a:p>
                      <a:pPr marL="0" marR="0" algn="ctr">
                        <a:lnSpc>
                          <a:spcPct val="106000"/>
                        </a:lnSpc>
                        <a:spcBef>
                          <a:spcPts val="0"/>
                        </a:spcBef>
                        <a:spcAft>
                          <a:spcPts val="0"/>
                        </a:spcAft>
                      </a:pPr>
                      <a:r>
                        <a:rPr lang="en-US" sz="1300" kern="1200">
                          <a:effectLst/>
                        </a:rPr>
                        <a:t>Over-control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14 consecutive points alternating up and down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580276"/>
                  </a:ext>
                </a:extLst>
              </a:tr>
              <a:tr h="417964">
                <a:tc>
                  <a:txBody>
                    <a:bodyPr/>
                    <a:lstStyle/>
                    <a:p>
                      <a:pPr marL="0" marR="0" algn="ctr">
                        <a:lnSpc>
                          <a:spcPct val="106000"/>
                        </a:lnSpc>
                        <a:spcBef>
                          <a:spcPts val="0"/>
                        </a:spcBef>
                        <a:spcAft>
                          <a:spcPts val="0"/>
                        </a:spcAft>
                      </a:pPr>
                      <a:r>
                        <a:rPr lang="en-US" sz="1300" kern="1200">
                          <a:effectLst/>
                        </a:rPr>
                        <a:t>Zone 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2 out of 3 consecutive points in Zone A or beyond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5526506"/>
                  </a:ext>
                </a:extLst>
              </a:tr>
              <a:tr h="417964">
                <a:tc>
                  <a:txBody>
                    <a:bodyPr/>
                    <a:lstStyle/>
                    <a:p>
                      <a:pPr marL="0" marR="0" algn="ctr">
                        <a:lnSpc>
                          <a:spcPct val="106000"/>
                        </a:lnSpc>
                        <a:spcBef>
                          <a:spcPts val="0"/>
                        </a:spcBef>
                        <a:spcAft>
                          <a:spcPts val="0"/>
                        </a:spcAft>
                      </a:pPr>
                      <a:r>
                        <a:rPr lang="en-US" sz="1300" kern="1200">
                          <a:effectLst/>
                        </a:rPr>
                        <a:t>Zone 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4 out of 5 consecutive points in Zone B or beyond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7965735"/>
                  </a:ext>
                </a:extLst>
              </a:tr>
              <a:tr h="406639">
                <a:tc>
                  <a:txBody>
                    <a:bodyPr/>
                    <a:lstStyle/>
                    <a:p>
                      <a:pPr marL="0" marR="0" algn="ctr">
                        <a:lnSpc>
                          <a:spcPct val="106000"/>
                        </a:lnSpc>
                        <a:spcBef>
                          <a:spcPts val="0"/>
                        </a:spcBef>
                        <a:spcAft>
                          <a:spcPts val="0"/>
                        </a:spcAft>
                      </a:pPr>
                      <a:r>
                        <a:rPr lang="en-US" sz="1300" kern="1200">
                          <a:effectLst/>
                        </a:rPr>
                        <a:t>Stratification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15 consecutive points in Zone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1256889"/>
                  </a:ext>
                </a:extLst>
              </a:tr>
              <a:tr h="417964">
                <a:tc>
                  <a:txBody>
                    <a:bodyPr/>
                    <a:lstStyle/>
                    <a:p>
                      <a:pPr marL="0" marR="0" algn="ctr">
                        <a:lnSpc>
                          <a:spcPct val="106000"/>
                        </a:lnSpc>
                        <a:spcBef>
                          <a:spcPts val="0"/>
                        </a:spcBef>
                        <a:spcAft>
                          <a:spcPts val="0"/>
                        </a:spcAft>
                      </a:pPr>
                      <a:r>
                        <a:rPr lang="en-US" sz="1300" kern="1200" dirty="0">
                          <a:effectLst/>
                        </a:rPr>
                        <a:t>Mixture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r>
                        <a:rPr lang="en-US" sz="1300" kern="1200">
                          <a:effectLst/>
                        </a:rPr>
                        <a:t>8 consecutive points with no points in Zone 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8802" marB="0"/>
                </a:tc>
                <a:tc>
                  <a:txBody>
                    <a:bodyPr/>
                    <a:lstStyle/>
                    <a:p>
                      <a:pPr marL="0" marR="0" algn="ctr">
                        <a:lnSpc>
                          <a:spcPct val="106000"/>
                        </a:lnSpc>
                        <a:spcBef>
                          <a:spcPts val="0"/>
                        </a:spcBef>
                        <a:spcAft>
                          <a:spcPts val="0"/>
                        </a:spcAft>
                      </a:pPr>
                      <a:endParaRPr lang="en-US" sz="1300" kern="1200" dirty="0">
                        <a:effectLst/>
                      </a:endParaRPr>
                    </a:p>
                    <a:p>
                      <a:pPr marL="0" marR="0" algn="ctr">
                        <a:lnSpc>
                          <a:spcPct val="106000"/>
                        </a:lnSpc>
                        <a:spcBef>
                          <a:spcPts val="0"/>
                        </a:spcBef>
                        <a:spcAft>
                          <a:spcPts val="0"/>
                        </a:spcAft>
                      </a:pPr>
                      <a:r>
                        <a:rPr lang="en-US" sz="1300" kern="1200" dirty="0">
                          <a:effectLst/>
                        </a:rPr>
                        <a:t>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6000"/>
                        </a:lnSpc>
                        <a:spcBef>
                          <a:spcPts val="0"/>
                        </a:spcBef>
                        <a:spcAft>
                          <a:spcPts val="0"/>
                        </a:spcAft>
                      </a:pPr>
                      <a:r>
                        <a:rPr lang="en-US" sz="13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835139"/>
                  </a:ext>
                </a:extLst>
              </a:tr>
            </a:tbl>
          </a:graphicData>
        </a:graphic>
      </p:graphicFrame>
    </p:spTree>
    <p:extLst>
      <p:ext uri="{BB962C8B-B14F-4D97-AF65-F5344CB8AC3E}">
        <p14:creationId xmlns:p14="http://schemas.microsoft.com/office/powerpoint/2010/main" val="504655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16B4A4E-76AA-4B6B-A241-C771DA8D425F}"/>
              </a:ext>
            </a:extLst>
          </p:cNvPr>
          <p:cNvSpPr txBox="1"/>
          <p:nvPr/>
        </p:nvSpPr>
        <p:spPr>
          <a:xfrm>
            <a:off x="2560522" y="1913461"/>
            <a:ext cx="716726"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Continuous</a:t>
            </a:r>
          </a:p>
        </p:txBody>
      </p:sp>
      <p:cxnSp>
        <p:nvCxnSpPr>
          <p:cNvPr id="7" name="Straight Connector 6">
            <a:extLst>
              <a:ext uri="{FF2B5EF4-FFF2-40B4-BE49-F238E27FC236}">
                <a16:creationId xmlns:a16="http://schemas.microsoft.com/office/drawing/2014/main" id="{BCA67508-8F01-4B29-8A4D-D32CACF06979}"/>
              </a:ext>
            </a:extLst>
          </p:cNvPr>
          <p:cNvCxnSpPr>
            <a:stCxn id="5" idx="1"/>
          </p:cNvCxnSpPr>
          <p:nvPr/>
        </p:nvCxnSpPr>
        <p:spPr>
          <a:xfrm flipH="1">
            <a:off x="3236906" y="2024563"/>
            <a:ext cx="49216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90CF68-9D79-4ACF-B010-48E5E9776BEF}"/>
              </a:ext>
            </a:extLst>
          </p:cNvPr>
          <p:cNvCxnSpPr>
            <a:cxnSpLocks/>
          </p:cNvCxnSpPr>
          <p:nvPr/>
        </p:nvCxnSpPr>
        <p:spPr>
          <a:xfrm>
            <a:off x="2032679" y="2024563"/>
            <a:ext cx="0" cy="93950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A98950-EA95-4924-934D-13BB932BD45D}"/>
              </a:ext>
            </a:extLst>
          </p:cNvPr>
          <p:cNvCxnSpPr/>
          <p:nvPr/>
        </p:nvCxnSpPr>
        <p:spPr>
          <a:xfrm flipH="1">
            <a:off x="2029803" y="2025904"/>
            <a:ext cx="49216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2CE901-5809-46FA-81E4-07F7B5B531D3}"/>
              </a:ext>
            </a:extLst>
          </p:cNvPr>
          <p:cNvCxnSpPr>
            <a:cxnSpLocks/>
          </p:cNvCxnSpPr>
          <p:nvPr/>
        </p:nvCxnSpPr>
        <p:spPr>
          <a:xfrm flipH="1">
            <a:off x="5716053" y="2017835"/>
            <a:ext cx="49216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6976924-8099-43E2-A88E-070BDC8A485C}"/>
              </a:ext>
            </a:extLst>
          </p:cNvPr>
          <p:cNvCxnSpPr>
            <a:cxnSpLocks/>
          </p:cNvCxnSpPr>
          <p:nvPr/>
        </p:nvCxnSpPr>
        <p:spPr>
          <a:xfrm>
            <a:off x="6207718" y="2017836"/>
            <a:ext cx="0" cy="93062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2B1112-54B5-497B-910D-E24B4C838CBA}"/>
              </a:ext>
            </a:extLst>
          </p:cNvPr>
          <p:cNvCxnSpPr>
            <a:cxnSpLocks/>
          </p:cNvCxnSpPr>
          <p:nvPr/>
        </p:nvCxnSpPr>
        <p:spPr>
          <a:xfrm flipH="1">
            <a:off x="4708007" y="2027245"/>
            <a:ext cx="49216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2C348F0-5494-4490-B768-F7F3A5CDFDA0}"/>
              </a:ext>
            </a:extLst>
          </p:cNvPr>
          <p:cNvSpPr txBox="1"/>
          <p:nvPr/>
        </p:nvSpPr>
        <p:spPr>
          <a:xfrm>
            <a:off x="5175975" y="1921020"/>
            <a:ext cx="583593"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Discrete</a:t>
            </a:r>
          </a:p>
        </p:txBody>
      </p:sp>
      <p:cxnSp>
        <p:nvCxnSpPr>
          <p:cNvPr id="26" name="Straight Connector 25">
            <a:extLst>
              <a:ext uri="{FF2B5EF4-FFF2-40B4-BE49-F238E27FC236}">
                <a16:creationId xmlns:a16="http://schemas.microsoft.com/office/drawing/2014/main" id="{A68025BF-9761-403B-911A-4B6ABD026E08}"/>
              </a:ext>
            </a:extLst>
          </p:cNvPr>
          <p:cNvCxnSpPr>
            <a:cxnSpLocks/>
          </p:cNvCxnSpPr>
          <p:nvPr/>
        </p:nvCxnSpPr>
        <p:spPr>
          <a:xfrm flipH="1">
            <a:off x="1045039" y="3815710"/>
            <a:ext cx="194343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AFE242A-A830-4755-8CE7-F938B469A972}"/>
              </a:ext>
            </a:extLst>
          </p:cNvPr>
          <p:cNvCxnSpPr>
            <a:cxnSpLocks/>
          </p:cNvCxnSpPr>
          <p:nvPr/>
        </p:nvCxnSpPr>
        <p:spPr>
          <a:xfrm flipH="1">
            <a:off x="1045038" y="4372419"/>
            <a:ext cx="1345" cy="48409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3F85AE0-F7F8-4D6E-B21A-56BBF242DAED}"/>
              </a:ext>
            </a:extLst>
          </p:cNvPr>
          <p:cNvSpPr txBox="1"/>
          <p:nvPr/>
        </p:nvSpPr>
        <p:spPr>
          <a:xfrm>
            <a:off x="856777" y="4115247"/>
            <a:ext cx="2420471"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n = 1                         n = 2 to 9                     n = 10+               </a:t>
            </a:r>
          </a:p>
        </p:txBody>
      </p:sp>
      <p:cxnSp>
        <p:nvCxnSpPr>
          <p:cNvPr id="37" name="Straight Arrow Connector 36">
            <a:extLst>
              <a:ext uri="{FF2B5EF4-FFF2-40B4-BE49-F238E27FC236}">
                <a16:creationId xmlns:a16="http://schemas.microsoft.com/office/drawing/2014/main" id="{9837C6A1-8447-4770-B107-8405AA0E8B39}"/>
              </a:ext>
            </a:extLst>
          </p:cNvPr>
          <p:cNvCxnSpPr>
            <a:cxnSpLocks/>
          </p:cNvCxnSpPr>
          <p:nvPr/>
        </p:nvCxnSpPr>
        <p:spPr>
          <a:xfrm flipH="1">
            <a:off x="2023750" y="4372848"/>
            <a:ext cx="1345" cy="48409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EEEE791-17AE-4861-9F64-F5419976C886}"/>
              </a:ext>
            </a:extLst>
          </p:cNvPr>
          <p:cNvCxnSpPr>
            <a:cxnSpLocks/>
          </p:cNvCxnSpPr>
          <p:nvPr/>
        </p:nvCxnSpPr>
        <p:spPr>
          <a:xfrm flipH="1">
            <a:off x="2991514" y="4371054"/>
            <a:ext cx="1345" cy="48409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E8CA438-E159-4A1F-A0D7-4AAF03943B53}"/>
              </a:ext>
            </a:extLst>
          </p:cNvPr>
          <p:cNvCxnSpPr>
            <a:cxnSpLocks/>
          </p:cNvCxnSpPr>
          <p:nvPr/>
        </p:nvCxnSpPr>
        <p:spPr>
          <a:xfrm flipH="1">
            <a:off x="2029235" y="3559881"/>
            <a:ext cx="1" cy="46257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15684C-289B-4550-A15B-F8CAF908ECA3}"/>
              </a:ext>
            </a:extLst>
          </p:cNvPr>
          <p:cNvCxnSpPr>
            <a:cxnSpLocks/>
          </p:cNvCxnSpPr>
          <p:nvPr/>
        </p:nvCxnSpPr>
        <p:spPr>
          <a:xfrm>
            <a:off x="1044196" y="3813925"/>
            <a:ext cx="1" cy="20853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B0CD24-E4FE-417F-AC14-F05B725B73F2}"/>
              </a:ext>
            </a:extLst>
          </p:cNvPr>
          <p:cNvCxnSpPr>
            <a:cxnSpLocks/>
          </p:cNvCxnSpPr>
          <p:nvPr/>
        </p:nvCxnSpPr>
        <p:spPr>
          <a:xfrm>
            <a:off x="2992354" y="3813925"/>
            <a:ext cx="1" cy="20674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Flowchart: Terminator 46">
            <a:extLst>
              <a:ext uri="{FF2B5EF4-FFF2-40B4-BE49-F238E27FC236}">
                <a16:creationId xmlns:a16="http://schemas.microsoft.com/office/drawing/2014/main" id="{5E2E3B1E-0FDE-4650-8ADF-B316D52936AC}"/>
              </a:ext>
            </a:extLst>
          </p:cNvPr>
          <p:cNvSpPr/>
          <p:nvPr/>
        </p:nvSpPr>
        <p:spPr>
          <a:xfrm>
            <a:off x="682750" y="4893044"/>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a:solidFill>
                  <a:prstClr val="white"/>
                </a:solidFill>
                <a:latin typeface="Calibri" panose="020F0502020204030204"/>
              </a:rPr>
              <a:t>I-MR</a:t>
            </a:r>
          </a:p>
          <a:p>
            <a:pPr algn="ctr" defTabSz="685800"/>
            <a:r>
              <a:rPr lang="en-US" sz="900" dirty="0">
                <a:solidFill>
                  <a:prstClr val="white"/>
                </a:solidFill>
                <a:latin typeface="Calibri" panose="020F0502020204030204"/>
              </a:rPr>
              <a:t>chart</a:t>
            </a:r>
          </a:p>
        </p:txBody>
      </p:sp>
      <p:sp>
        <p:nvSpPr>
          <p:cNvPr id="48" name="Flowchart: Terminator 47">
            <a:extLst>
              <a:ext uri="{FF2B5EF4-FFF2-40B4-BE49-F238E27FC236}">
                <a16:creationId xmlns:a16="http://schemas.microsoft.com/office/drawing/2014/main" id="{3697A15F-7412-4050-81F6-0AD06CA4465F}"/>
              </a:ext>
            </a:extLst>
          </p:cNvPr>
          <p:cNvSpPr/>
          <p:nvPr/>
        </p:nvSpPr>
        <p:spPr>
          <a:xfrm>
            <a:off x="1662480" y="4893044"/>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err="1">
                <a:solidFill>
                  <a:prstClr val="white"/>
                </a:solidFill>
                <a:latin typeface="Calibri" panose="020F0502020204030204"/>
              </a:rPr>
              <a:t>Xbar</a:t>
            </a:r>
            <a:r>
              <a:rPr lang="en-US" sz="900" dirty="0">
                <a:solidFill>
                  <a:prstClr val="white"/>
                </a:solidFill>
                <a:latin typeface="Calibri" panose="020F0502020204030204"/>
              </a:rPr>
              <a:t>-R chart</a:t>
            </a:r>
          </a:p>
        </p:txBody>
      </p:sp>
      <p:sp>
        <p:nvSpPr>
          <p:cNvPr id="49" name="Flowchart: Terminator 48">
            <a:extLst>
              <a:ext uri="{FF2B5EF4-FFF2-40B4-BE49-F238E27FC236}">
                <a16:creationId xmlns:a16="http://schemas.microsoft.com/office/drawing/2014/main" id="{BDD0FCE9-75BC-475C-AC78-555913EE7224}"/>
              </a:ext>
            </a:extLst>
          </p:cNvPr>
          <p:cNvSpPr/>
          <p:nvPr/>
        </p:nvSpPr>
        <p:spPr>
          <a:xfrm>
            <a:off x="2627198" y="4893043"/>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err="1">
                <a:solidFill>
                  <a:prstClr val="white"/>
                </a:solidFill>
                <a:latin typeface="Calibri" panose="020F0502020204030204"/>
              </a:rPr>
              <a:t>Xbar</a:t>
            </a:r>
            <a:r>
              <a:rPr lang="en-US" sz="900" dirty="0">
                <a:solidFill>
                  <a:prstClr val="white"/>
                </a:solidFill>
                <a:latin typeface="Calibri" panose="020F0502020204030204"/>
              </a:rPr>
              <a:t>-S chart</a:t>
            </a:r>
          </a:p>
        </p:txBody>
      </p:sp>
      <p:sp>
        <p:nvSpPr>
          <p:cNvPr id="86" name="TextBox 85">
            <a:extLst>
              <a:ext uri="{FF2B5EF4-FFF2-40B4-BE49-F238E27FC236}">
                <a16:creationId xmlns:a16="http://schemas.microsoft.com/office/drawing/2014/main" id="{79E93FB3-36FE-48CC-A65F-E8D3005321C7}"/>
              </a:ext>
            </a:extLst>
          </p:cNvPr>
          <p:cNvSpPr txBox="1"/>
          <p:nvPr/>
        </p:nvSpPr>
        <p:spPr>
          <a:xfrm>
            <a:off x="5016887" y="3143477"/>
            <a:ext cx="716726" cy="230832"/>
          </a:xfrm>
          <a:prstGeom prst="rect">
            <a:avLst/>
          </a:prstGeom>
          <a:noFill/>
        </p:spPr>
        <p:txBody>
          <a:bodyPr wrap="square" rtlCol="0">
            <a:spAutoFit/>
          </a:bodyPr>
          <a:lstStyle/>
          <a:p>
            <a:pPr algn="ctr" defTabSz="685800"/>
            <a:r>
              <a:rPr lang="en-US" sz="900" dirty="0">
                <a:solidFill>
                  <a:prstClr val="black"/>
                </a:solidFill>
                <a:latin typeface="Calibri" panose="020F0502020204030204"/>
              </a:rPr>
              <a:t>Defects</a:t>
            </a:r>
          </a:p>
        </p:txBody>
      </p:sp>
      <p:cxnSp>
        <p:nvCxnSpPr>
          <p:cNvPr id="87" name="Straight Connector 86">
            <a:extLst>
              <a:ext uri="{FF2B5EF4-FFF2-40B4-BE49-F238E27FC236}">
                <a16:creationId xmlns:a16="http://schemas.microsoft.com/office/drawing/2014/main" id="{EC71941A-7ADB-4FCD-841E-5B2F2EE450E1}"/>
              </a:ext>
            </a:extLst>
          </p:cNvPr>
          <p:cNvCxnSpPr>
            <a:cxnSpLocks/>
          </p:cNvCxnSpPr>
          <p:nvPr/>
        </p:nvCxnSpPr>
        <p:spPr>
          <a:xfrm flipH="1">
            <a:off x="5580577" y="3253231"/>
            <a:ext cx="13256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39E6624-9519-487E-A890-84FA506B9742}"/>
              </a:ext>
            </a:extLst>
          </p:cNvPr>
          <p:cNvCxnSpPr>
            <a:cxnSpLocks/>
          </p:cNvCxnSpPr>
          <p:nvPr/>
        </p:nvCxnSpPr>
        <p:spPr>
          <a:xfrm flipH="1">
            <a:off x="4920652" y="3254572"/>
            <a:ext cx="24999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08A40B-E4C2-4B2B-BB1E-C875A1A7A78A}"/>
              </a:ext>
            </a:extLst>
          </p:cNvPr>
          <p:cNvCxnSpPr>
            <a:cxnSpLocks/>
          </p:cNvCxnSpPr>
          <p:nvPr/>
        </p:nvCxnSpPr>
        <p:spPr>
          <a:xfrm flipH="1">
            <a:off x="7309482" y="3246504"/>
            <a:ext cx="29614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5E8D368D-36CA-4AE5-BDC9-E2DE10BFA259}"/>
              </a:ext>
            </a:extLst>
          </p:cNvPr>
          <p:cNvSpPr txBox="1"/>
          <p:nvPr/>
        </p:nvSpPr>
        <p:spPr>
          <a:xfrm>
            <a:off x="6731849" y="3133693"/>
            <a:ext cx="719866"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Defectives</a:t>
            </a:r>
          </a:p>
        </p:txBody>
      </p:sp>
      <p:cxnSp>
        <p:nvCxnSpPr>
          <p:cNvPr id="94" name="Straight Arrow Connector 93">
            <a:extLst>
              <a:ext uri="{FF2B5EF4-FFF2-40B4-BE49-F238E27FC236}">
                <a16:creationId xmlns:a16="http://schemas.microsoft.com/office/drawing/2014/main" id="{525578BD-09CE-47F1-ADCB-497B70804FCF}"/>
              </a:ext>
            </a:extLst>
          </p:cNvPr>
          <p:cNvCxnSpPr>
            <a:cxnSpLocks/>
          </p:cNvCxnSpPr>
          <p:nvPr/>
        </p:nvCxnSpPr>
        <p:spPr>
          <a:xfrm flipH="1">
            <a:off x="4920652" y="3253232"/>
            <a:ext cx="1345" cy="48409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2D7F40-2998-44B0-9953-2B4993D20E6B}"/>
              </a:ext>
            </a:extLst>
          </p:cNvPr>
          <p:cNvCxnSpPr>
            <a:cxnSpLocks/>
          </p:cNvCxnSpPr>
          <p:nvPr/>
        </p:nvCxnSpPr>
        <p:spPr>
          <a:xfrm flipH="1">
            <a:off x="6671812" y="3251074"/>
            <a:ext cx="13256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99D525D-DE44-4774-B1C3-7FD79A7A423F}"/>
              </a:ext>
            </a:extLst>
          </p:cNvPr>
          <p:cNvCxnSpPr>
            <a:cxnSpLocks/>
          </p:cNvCxnSpPr>
          <p:nvPr/>
        </p:nvCxnSpPr>
        <p:spPr>
          <a:xfrm flipH="1">
            <a:off x="7597813" y="3244688"/>
            <a:ext cx="1345" cy="48409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40F36BC-31B4-48B6-B1C0-41C0D3DCC13B}"/>
              </a:ext>
            </a:extLst>
          </p:cNvPr>
          <p:cNvCxnSpPr>
            <a:cxnSpLocks/>
          </p:cNvCxnSpPr>
          <p:nvPr/>
        </p:nvCxnSpPr>
        <p:spPr>
          <a:xfrm flipH="1">
            <a:off x="4321690" y="4037855"/>
            <a:ext cx="13256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181C026-1DC4-464C-B33E-A2180082FE33}"/>
              </a:ext>
            </a:extLst>
          </p:cNvPr>
          <p:cNvCxnSpPr>
            <a:cxnSpLocks/>
          </p:cNvCxnSpPr>
          <p:nvPr/>
        </p:nvCxnSpPr>
        <p:spPr>
          <a:xfrm flipH="1">
            <a:off x="5377115" y="4032009"/>
            <a:ext cx="13256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0E7C634-9B46-49D2-89B2-6EF120A16D83}"/>
              </a:ext>
            </a:extLst>
          </p:cNvPr>
          <p:cNvCxnSpPr>
            <a:cxnSpLocks/>
          </p:cNvCxnSpPr>
          <p:nvPr/>
        </p:nvCxnSpPr>
        <p:spPr>
          <a:xfrm>
            <a:off x="4321689" y="4037856"/>
            <a:ext cx="1" cy="20674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54D98B-7189-470D-8FC7-060CA20A9A55}"/>
              </a:ext>
            </a:extLst>
          </p:cNvPr>
          <p:cNvCxnSpPr>
            <a:cxnSpLocks/>
          </p:cNvCxnSpPr>
          <p:nvPr/>
        </p:nvCxnSpPr>
        <p:spPr>
          <a:xfrm>
            <a:off x="5513144" y="4033879"/>
            <a:ext cx="1" cy="20674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5CE41A3C-2997-4B88-B240-619C3EB46A28}"/>
              </a:ext>
            </a:extLst>
          </p:cNvPr>
          <p:cNvSpPr txBox="1"/>
          <p:nvPr/>
        </p:nvSpPr>
        <p:spPr>
          <a:xfrm>
            <a:off x="4165015" y="4215892"/>
            <a:ext cx="1551038"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Yes                                        No</a:t>
            </a:r>
          </a:p>
        </p:txBody>
      </p:sp>
      <p:cxnSp>
        <p:nvCxnSpPr>
          <p:cNvPr id="107" name="Straight Arrow Connector 106">
            <a:extLst>
              <a:ext uri="{FF2B5EF4-FFF2-40B4-BE49-F238E27FC236}">
                <a16:creationId xmlns:a16="http://schemas.microsoft.com/office/drawing/2014/main" id="{46E6B3ED-5C71-4F71-B969-2305BFF23004}"/>
              </a:ext>
            </a:extLst>
          </p:cNvPr>
          <p:cNvCxnSpPr>
            <a:cxnSpLocks/>
          </p:cNvCxnSpPr>
          <p:nvPr/>
        </p:nvCxnSpPr>
        <p:spPr>
          <a:xfrm flipH="1">
            <a:off x="4316172" y="4408511"/>
            <a:ext cx="1346" cy="44663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Flowchart: Terminator 108">
            <a:extLst>
              <a:ext uri="{FF2B5EF4-FFF2-40B4-BE49-F238E27FC236}">
                <a16:creationId xmlns:a16="http://schemas.microsoft.com/office/drawing/2014/main" id="{F4F90F06-C530-4BA6-BB48-56E841B77431}"/>
              </a:ext>
            </a:extLst>
          </p:cNvPr>
          <p:cNvSpPr/>
          <p:nvPr/>
        </p:nvSpPr>
        <p:spPr>
          <a:xfrm>
            <a:off x="3954895" y="4875924"/>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a:solidFill>
                  <a:prstClr val="white"/>
                </a:solidFill>
                <a:latin typeface="Calibri" panose="020F0502020204030204"/>
              </a:rPr>
              <a:t>c chart</a:t>
            </a:r>
          </a:p>
        </p:txBody>
      </p:sp>
      <p:cxnSp>
        <p:nvCxnSpPr>
          <p:cNvPr id="111" name="Straight Arrow Connector 110">
            <a:extLst>
              <a:ext uri="{FF2B5EF4-FFF2-40B4-BE49-F238E27FC236}">
                <a16:creationId xmlns:a16="http://schemas.microsoft.com/office/drawing/2014/main" id="{0779AB20-9A45-4A06-8F90-BA2500AAA1D5}"/>
              </a:ext>
            </a:extLst>
          </p:cNvPr>
          <p:cNvCxnSpPr>
            <a:cxnSpLocks/>
          </p:cNvCxnSpPr>
          <p:nvPr/>
        </p:nvCxnSpPr>
        <p:spPr>
          <a:xfrm flipH="1">
            <a:off x="5505813" y="4408510"/>
            <a:ext cx="1346" cy="44663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Flowchart: Terminator 111">
            <a:extLst>
              <a:ext uri="{FF2B5EF4-FFF2-40B4-BE49-F238E27FC236}">
                <a16:creationId xmlns:a16="http://schemas.microsoft.com/office/drawing/2014/main" id="{1613BA83-C8B1-46A7-BEF1-F9F140516F86}"/>
              </a:ext>
            </a:extLst>
          </p:cNvPr>
          <p:cNvSpPr/>
          <p:nvPr/>
        </p:nvSpPr>
        <p:spPr>
          <a:xfrm>
            <a:off x="5136168" y="4875677"/>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a:solidFill>
                  <a:prstClr val="white"/>
                </a:solidFill>
                <a:latin typeface="Calibri" panose="020F0502020204030204"/>
              </a:rPr>
              <a:t>u chart</a:t>
            </a:r>
          </a:p>
        </p:txBody>
      </p:sp>
      <p:cxnSp>
        <p:nvCxnSpPr>
          <p:cNvPr id="114" name="Straight Connector 113">
            <a:extLst>
              <a:ext uri="{FF2B5EF4-FFF2-40B4-BE49-F238E27FC236}">
                <a16:creationId xmlns:a16="http://schemas.microsoft.com/office/drawing/2014/main" id="{08480895-8AB2-4B73-BD16-FEA69136AEFB}"/>
              </a:ext>
            </a:extLst>
          </p:cNvPr>
          <p:cNvCxnSpPr>
            <a:cxnSpLocks/>
          </p:cNvCxnSpPr>
          <p:nvPr/>
        </p:nvCxnSpPr>
        <p:spPr>
          <a:xfrm flipH="1">
            <a:off x="6997367" y="4037324"/>
            <a:ext cx="13256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E87122F-AFD7-4220-B432-DF9ED2F4D0A0}"/>
              </a:ext>
            </a:extLst>
          </p:cNvPr>
          <p:cNvCxnSpPr>
            <a:cxnSpLocks/>
          </p:cNvCxnSpPr>
          <p:nvPr/>
        </p:nvCxnSpPr>
        <p:spPr>
          <a:xfrm flipH="1">
            <a:off x="8052793" y="4031478"/>
            <a:ext cx="13256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2C4610C-7A58-4C4C-869A-4F00E2635F4C}"/>
              </a:ext>
            </a:extLst>
          </p:cNvPr>
          <p:cNvCxnSpPr>
            <a:cxnSpLocks/>
          </p:cNvCxnSpPr>
          <p:nvPr/>
        </p:nvCxnSpPr>
        <p:spPr>
          <a:xfrm>
            <a:off x="6997367" y="4037325"/>
            <a:ext cx="1" cy="20674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634396D-E711-4D26-B23A-53A066CC970A}"/>
              </a:ext>
            </a:extLst>
          </p:cNvPr>
          <p:cNvCxnSpPr>
            <a:cxnSpLocks/>
          </p:cNvCxnSpPr>
          <p:nvPr/>
        </p:nvCxnSpPr>
        <p:spPr>
          <a:xfrm>
            <a:off x="8188821" y="4033348"/>
            <a:ext cx="1" cy="20674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0F59C5B2-7A04-4110-B82A-8EBD2BEF06F3}"/>
              </a:ext>
            </a:extLst>
          </p:cNvPr>
          <p:cNvSpPr txBox="1"/>
          <p:nvPr/>
        </p:nvSpPr>
        <p:spPr>
          <a:xfrm>
            <a:off x="6840692" y="4215361"/>
            <a:ext cx="1509682" cy="230832"/>
          </a:xfrm>
          <a:prstGeom prst="rect">
            <a:avLst/>
          </a:prstGeom>
          <a:noFill/>
        </p:spPr>
        <p:txBody>
          <a:bodyPr wrap="square" rtlCol="0">
            <a:spAutoFit/>
          </a:bodyPr>
          <a:lstStyle/>
          <a:p>
            <a:pPr defTabSz="685800"/>
            <a:r>
              <a:rPr lang="en-US" sz="900" dirty="0">
                <a:solidFill>
                  <a:prstClr val="black"/>
                </a:solidFill>
                <a:latin typeface="Calibri" panose="020F0502020204030204"/>
              </a:rPr>
              <a:t>Yes                                        No</a:t>
            </a:r>
          </a:p>
        </p:txBody>
      </p:sp>
      <p:cxnSp>
        <p:nvCxnSpPr>
          <p:cNvPr id="119" name="Straight Arrow Connector 118">
            <a:extLst>
              <a:ext uri="{FF2B5EF4-FFF2-40B4-BE49-F238E27FC236}">
                <a16:creationId xmlns:a16="http://schemas.microsoft.com/office/drawing/2014/main" id="{FEDEC987-F7C9-44DA-B6E1-5D3012EB6638}"/>
              </a:ext>
            </a:extLst>
          </p:cNvPr>
          <p:cNvCxnSpPr>
            <a:cxnSpLocks/>
          </p:cNvCxnSpPr>
          <p:nvPr/>
        </p:nvCxnSpPr>
        <p:spPr>
          <a:xfrm flipH="1">
            <a:off x="6991849" y="4407980"/>
            <a:ext cx="1346" cy="44663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Flowchart: Terminator 119">
            <a:extLst>
              <a:ext uri="{FF2B5EF4-FFF2-40B4-BE49-F238E27FC236}">
                <a16:creationId xmlns:a16="http://schemas.microsoft.com/office/drawing/2014/main" id="{23DAF2F8-D41D-4921-8E14-06FE66C8E040}"/>
              </a:ext>
            </a:extLst>
          </p:cNvPr>
          <p:cNvSpPr/>
          <p:nvPr/>
        </p:nvSpPr>
        <p:spPr>
          <a:xfrm>
            <a:off x="6630572" y="4875393"/>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a:solidFill>
                  <a:prstClr val="white"/>
                </a:solidFill>
                <a:latin typeface="Calibri" panose="020F0502020204030204"/>
              </a:rPr>
              <a:t>np chart</a:t>
            </a:r>
          </a:p>
        </p:txBody>
      </p:sp>
      <p:cxnSp>
        <p:nvCxnSpPr>
          <p:cNvPr id="121" name="Straight Arrow Connector 120">
            <a:extLst>
              <a:ext uri="{FF2B5EF4-FFF2-40B4-BE49-F238E27FC236}">
                <a16:creationId xmlns:a16="http://schemas.microsoft.com/office/drawing/2014/main" id="{48C2AFF9-4489-45D1-9038-75C4C0AA6DB5}"/>
              </a:ext>
            </a:extLst>
          </p:cNvPr>
          <p:cNvCxnSpPr>
            <a:cxnSpLocks/>
          </p:cNvCxnSpPr>
          <p:nvPr/>
        </p:nvCxnSpPr>
        <p:spPr>
          <a:xfrm flipH="1">
            <a:off x="8173123" y="4407979"/>
            <a:ext cx="1346" cy="44663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Flowchart: Terminator 121">
            <a:extLst>
              <a:ext uri="{FF2B5EF4-FFF2-40B4-BE49-F238E27FC236}">
                <a16:creationId xmlns:a16="http://schemas.microsoft.com/office/drawing/2014/main" id="{E3D4CDE0-A95F-499A-B354-E83E025C7CDB}"/>
              </a:ext>
            </a:extLst>
          </p:cNvPr>
          <p:cNvSpPr/>
          <p:nvPr/>
        </p:nvSpPr>
        <p:spPr>
          <a:xfrm>
            <a:off x="7811845" y="4875146"/>
            <a:ext cx="722555" cy="2885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a:solidFill>
                  <a:prstClr val="white"/>
                </a:solidFill>
                <a:latin typeface="Calibri" panose="020F0502020204030204"/>
              </a:rPr>
              <a:t>p chart</a:t>
            </a:r>
          </a:p>
        </p:txBody>
      </p:sp>
      <p:sp>
        <p:nvSpPr>
          <p:cNvPr id="5" name="Flowchart: Decision 4">
            <a:extLst>
              <a:ext uri="{FF2B5EF4-FFF2-40B4-BE49-F238E27FC236}">
                <a16:creationId xmlns:a16="http://schemas.microsoft.com/office/drawing/2014/main" id="{51B091AC-BCDE-49EF-9BFA-72DBCDCE8031}"/>
              </a:ext>
            </a:extLst>
          </p:cNvPr>
          <p:cNvSpPr/>
          <p:nvPr/>
        </p:nvSpPr>
        <p:spPr>
          <a:xfrm>
            <a:off x="3729068" y="1734106"/>
            <a:ext cx="992393" cy="5809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900" dirty="0">
                <a:solidFill>
                  <a:prstClr val="white"/>
                </a:solidFill>
                <a:latin typeface="Calibri" panose="020F0502020204030204"/>
              </a:rPr>
              <a:t>Type of Data</a:t>
            </a:r>
          </a:p>
        </p:txBody>
      </p:sp>
      <p:sp>
        <p:nvSpPr>
          <p:cNvPr id="23" name="Flowchart: Decision 22">
            <a:extLst>
              <a:ext uri="{FF2B5EF4-FFF2-40B4-BE49-F238E27FC236}">
                <a16:creationId xmlns:a16="http://schemas.microsoft.com/office/drawing/2014/main" id="{F90AC3D4-340D-4992-A5E4-91E1EFB23BC2}"/>
              </a:ext>
            </a:extLst>
          </p:cNvPr>
          <p:cNvSpPr/>
          <p:nvPr/>
        </p:nvSpPr>
        <p:spPr>
          <a:xfrm>
            <a:off x="1534509" y="2984683"/>
            <a:ext cx="993740" cy="5809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675" dirty="0">
                <a:solidFill>
                  <a:prstClr val="white"/>
                </a:solidFill>
                <a:latin typeface="Calibri" panose="020F0502020204030204"/>
              </a:rPr>
              <a:t>Subgroup Size</a:t>
            </a:r>
          </a:p>
        </p:txBody>
      </p:sp>
      <p:sp>
        <p:nvSpPr>
          <p:cNvPr id="51" name="Flowchart: Decision 50">
            <a:extLst>
              <a:ext uri="{FF2B5EF4-FFF2-40B4-BE49-F238E27FC236}">
                <a16:creationId xmlns:a16="http://schemas.microsoft.com/office/drawing/2014/main" id="{347AD64D-CC99-4464-A2FF-3AC02B59DEFC}"/>
              </a:ext>
            </a:extLst>
          </p:cNvPr>
          <p:cNvSpPr/>
          <p:nvPr/>
        </p:nvSpPr>
        <p:spPr>
          <a:xfrm>
            <a:off x="5711941" y="2964063"/>
            <a:ext cx="993740" cy="5809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638" dirty="0">
                <a:solidFill>
                  <a:prstClr val="white"/>
                </a:solidFill>
                <a:latin typeface="Calibri" panose="020F0502020204030204"/>
              </a:rPr>
              <a:t>Defectives or Defects</a:t>
            </a:r>
          </a:p>
        </p:txBody>
      </p:sp>
      <p:sp>
        <p:nvSpPr>
          <p:cNvPr id="101" name="Flowchart: Decision 100">
            <a:extLst>
              <a:ext uri="{FF2B5EF4-FFF2-40B4-BE49-F238E27FC236}">
                <a16:creationId xmlns:a16="http://schemas.microsoft.com/office/drawing/2014/main" id="{F1987608-6886-4ACF-B3D5-1348289EAC2E}"/>
              </a:ext>
            </a:extLst>
          </p:cNvPr>
          <p:cNvSpPr/>
          <p:nvPr/>
        </p:nvSpPr>
        <p:spPr>
          <a:xfrm>
            <a:off x="4423782" y="3742083"/>
            <a:ext cx="993740" cy="5809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638" dirty="0">
                <a:solidFill>
                  <a:prstClr val="white"/>
                </a:solidFill>
                <a:latin typeface="Calibri" panose="020F0502020204030204"/>
              </a:rPr>
              <a:t>Constant Sample Size</a:t>
            </a:r>
          </a:p>
        </p:txBody>
      </p:sp>
      <p:sp>
        <p:nvSpPr>
          <p:cNvPr id="113" name="Flowchart: Decision 112">
            <a:extLst>
              <a:ext uri="{FF2B5EF4-FFF2-40B4-BE49-F238E27FC236}">
                <a16:creationId xmlns:a16="http://schemas.microsoft.com/office/drawing/2014/main" id="{C701E93B-E1D2-4CE1-B971-EB26EA71A7D4}"/>
              </a:ext>
            </a:extLst>
          </p:cNvPr>
          <p:cNvSpPr/>
          <p:nvPr/>
        </p:nvSpPr>
        <p:spPr>
          <a:xfrm>
            <a:off x="7099459" y="3741552"/>
            <a:ext cx="993740" cy="5809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638" dirty="0">
                <a:solidFill>
                  <a:prstClr val="white"/>
                </a:solidFill>
                <a:latin typeface="Calibri" panose="020F0502020204030204"/>
              </a:rPr>
              <a:t>Constant Sample Size</a:t>
            </a:r>
          </a:p>
        </p:txBody>
      </p:sp>
      <p:sp>
        <p:nvSpPr>
          <p:cNvPr id="52" name="Rectangle 2">
            <a:extLst>
              <a:ext uri="{FF2B5EF4-FFF2-40B4-BE49-F238E27FC236}">
                <a16:creationId xmlns:a16="http://schemas.microsoft.com/office/drawing/2014/main" id="{7D5D31D3-B5A5-4A33-A20E-F570296381FE}"/>
              </a:ext>
            </a:extLst>
          </p:cNvPr>
          <p:cNvSpPr txBox="1">
            <a:spLocks noChangeArrowheads="1"/>
          </p:cNvSpPr>
          <p:nvPr/>
        </p:nvSpPr>
        <p:spPr>
          <a:xfrm>
            <a:off x="-11112" y="257174"/>
            <a:ext cx="9155112" cy="665164"/>
          </a:xfrm>
          <a:prstGeom prst="rect">
            <a:avLst/>
          </a:prstGeom>
          <a:solidFill>
            <a:srgbClr val="40B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  Basic Control Charting Decision Tree</a:t>
            </a:r>
          </a:p>
        </p:txBody>
      </p:sp>
    </p:spTree>
    <p:extLst>
      <p:ext uri="{BB962C8B-B14F-4D97-AF65-F5344CB8AC3E}">
        <p14:creationId xmlns:p14="http://schemas.microsoft.com/office/powerpoint/2010/main" val="92481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202C1-1C00-4F2B-B28F-EFBCC0C35017}"/>
              </a:ext>
            </a:extLst>
          </p:cNvPr>
          <p:cNvSpPr>
            <a:spLocks noGrp="1"/>
          </p:cNvSpPr>
          <p:nvPr>
            <p:ph type="title"/>
          </p:nvPr>
        </p:nvSpPr>
        <p:spPr>
          <a:xfrm>
            <a:off x="2791966" y="1298448"/>
            <a:ext cx="5390647" cy="2951819"/>
          </a:xfrm>
        </p:spPr>
        <p:txBody>
          <a:bodyPr vert="horz" lIns="91440" tIns="45720" rIns="91440" bIns="45720" rtlCol="0" anchor="b">
            <a:normAutofit/>
          </a:bodyPr>
          <a:lstStyle/>
          <a:p>
            <a:r>
              <a:rPr lang="en-US" sz="4700" spc="-100" dirty="0"/>
              <a:t>TQM &amp; Six Sigma </a:t>
            </a:r>
          </a:p>
        </p:txBody>
      </p:sp>
    </p:spTree>
    <p:extLst>
      <p:ext uri="{BB962C8B-B14F-4D97-AF65-F5344CB8AC3E}">
        <p14:creationId xmlns:p14="http://schemas.microsoft.com/office/powerpoint/2010/main" val="795920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2971800" y="1524000"/>
            <a:ext cx="5486400" cy="4373563"/>
          </a:xfrm>
        </p:spPr>
        <p:txBody>
          <a:bodyPr/>
          <a:lstStyle/>
          <a:p>
            <a:pPr marL="0" indent="0">
              <a:buNone/>
            </a:pPr>
            <a:r>
              <a:rPr lang="en-US" sz="3200" dirty="0"/>
              <a:t>Process Capability – The ability of the process to meet the design specification for a service or product</a:t>
            </a:r>
          </a:p>
          <a:p>
            <a:pPr marL="0" indent="0">
              <a:buNone/>
            </a:pPr>
            <a:endParaRPr lang="en-US" dirty="0"/>
          </a:p>
        </p:txBody>
      </p:sp>
      <p:sp>
        <p:nvSpPr>
          <p:cNvPr id="5" name="Rectangle 2">
            <a:extLst>
              <a:ext uri="{FF2B5EF4-FFF2-40B4-BE49-F238E27FC236}">
                <a16:creationId xmlns:a16="http://schemas.microsoft.com/office/drawing/2014/main" id="{67F7A952-58AD-4F25-BF6F-15578528E963}"/>
              </a:ext>
            </a:extLst>
          </p:cNvPr>
          <p:cNvSpPr txBox="1">
            <a:spLocks noChangeArrowheads="1"/>
          </p:cNvSpPr>
          <p:nvPr/>
        </p:nvSpPr>
        <p:spPr>
          <a:xfrm>
            <a:off x="0" y="685800"/>
            <a:ext cx="2590800" cy="54102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14344"/>
            <a:ext cx="9144000" cy="1285987"/>
          </a:xfrm>
          <a:solidFill>
            <a:schemeClr val="tx1">
              <a:lumMod val="65000"/>
              <a:lumOff val="35000"/>
            </a:schemeClr>
          </a:solidFill>
        </p:spPr>
        <p:txBody>
          <a:bodyPr/>
          <a:lstStyle/>
          <a:p>
            <a:r>
              <a:rPr lang="en-US" dirty="0"/>
              <a:t>Process Capability</a:t>
            </a:r>
          </a:p>
        </p:txBody>
      </p:sp>
      <p:grpSp>
        <p:nvGrpSpPr>
          <p:cNvPr id="2" name="Group 3"/>
          <p:cNvGrpSpPr>
            <a:grpSpLocks/>
          </p:cNvGrpSpPr>
          <p:nvPr/>
        </p:nvGrpSpPr>
        <p:grpSpPr bwMode="auto">
          <a:xfrm>
            <a:off x="1371600" y="1828800"/>
            <a:ext cx="6869113" cy="3522663"/>
            <a:chOff x="976" y="980"/>
            <a:chExt cx="4327" cy="2219"/>
          </a:xfrm>
        </p:grpSpPr>
        <p:grpSp>
          <p:nvGrpSpPr>
            <p:cNvPr id="155658" name="Group 4"/>
            <p:cNvGrpSpPr>
              <a:grpSpLocks/>
            </p:cNvGrpSpPr>
            <p:nvPr/>
          </p:nvGrpSpPr>
          <p:grpSpPr bwMode="auto">
            <a:xfrm>
              <a:off x="976" y="1715"/>
              <a:ext cx="4327" cy="1484"/>
              <a:chOff x="976" y="1715"/>
              <a:chExt cx="4327" cy="1484"/>
            </a:xfrm>
          </p:grpSpPr>
          <p:sp>
            <p:nvSpPr>
              <p:cNvPr id="155662" name="Line 5"/>
              <p:cNvSpPr>
                <a:spLocks noChangeShapeType="1"/>
              </p:cNvSpPr>
              <p:nvPr/>
            </p:nvSpPr>
            <p:spPr bwMode="auto">
              <a:xfrm>
                <a:off x="988" y="2863"/>
                <a:ext cx="4122" cy="0"/>
              </a:xfrm>
              <a:prstGeom prst="line">
                <a:avLst/>
              </a:prstGeom>
              <a:noFill/>
              <a:ln w="50800">
                <a:solidFill>
                  <a:schemeClr val="tx1"/>
                </a:solidFill>
                <a:round/>
                <a:headEnd/>
                <a:tailEnd/>
              </a:ln>
            </p:spPr>
            <p:txBody>
              <a:bodyPr wrap="none" anchor="ctr"/>
              <a:lstStyle/>
              <a:p>
                <a:endParaRPr lang="en-US"/>
              </a:p>
            </p:txBody>
          </p:sp>
          <p:sp>
            <p:nvSpPr>
              <p:cNvPr id="155663" name="Line 6"/>
              <p:cNvSpPr>
                <a:spLocks noChangeShapeType="1"/>
              </p:cNvSpPr>
              <p:nvPr/>
            </p:nvSpPr>
            <p:spPr bwMode="auto">
              <a:xfrm>
                <a:off x="4135" y="2250"/>
                <a:ext cx="0" cy="680"/>
              </a:xfrm>
              <a:prstGeom prst="line">
                <a:avLst/>
              </a:prstGeom>
              <a:noFill/>
              <a:ln w="50800">
                <a:solidFill>
                  <a:schemeClr val="tx1"/>
                </a:solidFill>
                <a:round/>
                <a:headEnd/>
                <a:tailEnd/>
              </a:ln>
            </p:spPr>
            <p:txBody>
              <a:bodyPr wrap="none" anchor="ctr"/>
              <a:lstStyle/>
              <a:p>
                <a:endParaRPr lang="en-US"/>
              </a:p>
            </p:txBody>
          </p:sp>
          <p:sp>
            <p:nvSpPr>
              <p:cNvPr id="155664" name="Line 7"/>
              <p:cNvSpPr>
                <a:spLocks noChangeShapeType="1"/>
              </p:cNvSpPr>
              <p:nvPr/>
            </p:nvSpPr>
            <p:spPr bwMode="auto">
              <a:xfrm>
                <a:off x="1556" y="2212"/>
                <a:ext cx="0" cy="717"/>
              </a:xfrm>
              <a:prstGeom prst="line">
                <a:avLst/>
              </a:prstGeom>
              <a:noFill/>
              <a:ln w="50800">
                <a:solidFill>
                  <a:schemeClr val="tx1"/>
                </a:solidFill>
                <a:round/>
                <a:headEnd/>
                <a:tailEnd/>
              </a:ln>
            </p:spPr>
            <p:txBody>
              <a:bodyPr wrap="none" anchor="ctr"/>
              <a:lstStyle/>
              <a:p>
                <a:endParaRPr lang="en-US"/>
              </a:p>
            </p:txBody>
          </p:sp>
          <p:sp>
            <p:nvSpPr>
              <p:cNvPr id="155665" name="Rectangle 8"/>
              <p:cNvSpPr>
                <a:spLocks noChangeArrowheads="1"/>
              </p:cNvSpPr>
              <p:nvPr/>
            </p:nvSpPr>
            <p:spPr bwMode="auto">
              <a:xfrm>
                <a:off x="1411" y="2932"/>
                <a:ext cx="311"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20</a:t>
                </a:r>
              </a:p>
            </p:txBody>
          </p:sp>
          <p:sp>
            <p:nvSpPr>
              <p:cNvPr id="155666" name="Rectangle 9"/>
              <p:cNvSpPr>
                <a:spLocks noChangeArrowheads="1"/>
              </p:cNvSpPr>
              <p:nvPr/>
            </p:nvSpPr>
            <p:spPr bwMode="auto">
              <a:xfrm>
                <a:off x="2704" y="2932"/>
                <a:ext cx="311"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25</a:t>
                </a:r>
              </a:p>
            </p:txBody>
          </p:sp>
          <p:sp>
            <p:nvSpPr>
              <p:cNvPr id="155667" name="Rectangle 10"/>
              <p:cNvSpPr>
                <a:spLocks noChangeArrowheads="1"/>
              </p:cNvSpPr>
              <p:nvPr/>
            </p:nvSpPr>
            <p:spPr bwMode="auto">
              <a:xfrm>
                <a:off x="3988" y="2932"/>
                <a:ext cx="311"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30</a:t>
                </a:r>
              </a:p>
            </p:txBody>
          </p:sp>
          <p:sp>
            <p:nvSpPr>
              <p:cNvPr id="155668" name="Rectangle 11"/>
              <p:cNvSpPr>
                <a:spLocks noChangeArrowheads="1"/>
              </p:cNvSpPr>
              <p:nvPr/>
            </p:nvSpPr>
            <p:spPr bwMode="auto">
              <a:xfrm>
                <a:off x="4601" y="2865"/>
                <a:ext cx="702"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Minutes</a:t>
                </a:r>
              </a:p>
            </p:txBody>
          </p:sp>
          <p:sp>
            <p:nvSpPr>
              <p:cNvPr id="155669" name="Rectangle 12"/>
              <p:cNvSpPr>
                <a:spLocks noChangeArrowheads="1"/>
              </p:cNvSpPr>
              <p:nvPr/>
            </p:nvSpPr>
            <p:spPr bwMode="auto">
              <a:xfrm>
                <a:off x="3744" y="1728"/>
                <a:ext cx="1205" cy="538"/>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400" b="1">
                    <a:latin typeface="Calibri" pitchFamily="34" charset="0"/>
                  </a:rPr>
                  <a:t>Upper</a:t>
                </a:r>
              </a:p>
              <a:p>
                <a:pPr algn="ctr" defTabSz="1190625" eaLnBrk="0" hangingPunct="0"/>
                <a:r>
                  <a:rPr lang="en-AU" sz="2400" b="1">
                    <a:latin typeface="Calibri" pitchFamily="34" charset="0"/>
                  </a:rPr>
                  <a:t>specification </a:t>
                </a:r>
              </a:p>
            </p:txBody>
          </p:sp>
          <p:sp>
            <p:nvSpPr>
              <p:cNvPr id="155670" name="Rectangle 13"/>
              <p:cNvSpPr>
                <a:spLocks noChangeArrowheads="1"/>
              </p:cNvSpPr>
              <p:nvPr/>
            </p:nvSpPr>
            <p:spPr bwMode="auto">
              <a:xfrm>
                <a:off x="976" y="1715"/>
                <a:ext cx="1161" cy="538"/>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400" b="1">
                    <a:latin typeface="Calibri" pitchFamily="34" charset="0"/>
                  </a:rPr>
                  <a:t>Lower</a:t>
                </a:r>
              </a:p>
              <a:p>
                <a:pPr algn="ctr" defTabSz="1190625" eaLnBrk="0" hangingPunct="0"/>
                <a:r>
                  <a:rPr lang="en-AU" sz="2400" b="1">
                    <a:latin typeface="Calibri" pitchFamily="34" charset="0"/>
                  </a:rPr>
                  <a:t>specification</a:t>
                </a:r>
              </a:p>
            </p:txBody>
          </p:sp>
        </p:grpSp>
        <p:grpSp>
          <p:nvGrpSpPr>
            <p:cNvPr id="155659" name="Group 14"/>
            <p:cNvGrpSpPr>
              <a:grpSpLocks/>
            </p:cNvGrpSpPr>
            <p:nvPr/>
          </p:nvGrpSpPr>
          <p:grpSpPr bwMode="auto">
            <a:xfrm>
              <a:off x="2435" y="980"/>
              <a:ext cx="831" cy="1949"/>
              <a:chOff x="2355" y="1348"/>
              <a:chExt cx="831" cy="1949"/>
            </a:xfrm>
          </p:grpSpPr>
          <p:sp>
            <p:nvSpPr>
              <p:cNvPr id="155660" name="Rectangle 15"/>
              <p:cNvSpPr>
                <a:spLocks noChangeArrowheads="1"/>
              </p:cNvSpPr>
              <p:nvPr/>
            </p:nvSpPr>
            <p:spPr bwMode="auto">
              <a:xfrm>
                <a:off x="2355" y="1348"/>
                <a:ext cx="831" cy="538"/>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400" b="1">
                    <a:latin typeface="Calibri" pitchFamily="34" charset="0"/>
                  </a:rPr>
                  <a:t>Nominal</a:t>
                </a:r>
              </a:p>
              <a:p>
                <a:pPr algn="ctr" defTabSz="1190625" eaLnBrk="0" hangingPunct="0"/>
                <a:r>
                  <a:rPr lang="en-AU" sz="2400" b="1">
                    <a:latin typeface="Calibri" pitchFamily="34" charset="0"/>
                  </a:rPr>
                  <a:t>value </a:t>
                </a:r>
              </a:p>
            </p:txBody>
          </p:sp>
          <p:sp>
            <p:nvSpPr>
              <p:cNvPr id="155661" name="Line 16"/>
              <p:cNvSpPr>
                <a:spLocks noChangeShapeType="1"/>
              </p:cNvSpPr>
              <p:nvPr/>
            </p:nvSpPr>
            <p:spPr bwMode="auto">
              <a:xfrm>
                <a:off x="2772" y="1865"/>
                <a:ext cx="0" cy="1432"/>
              </a:xfrm>
              <a:prstGeom prst="line">
                <a:avLst/>
              </a:prstGeom>
              <a:noFill/>
              <a:ln w="50800">
                <a:solidFill>
                  <a:schemeClr val="tx1"/>
                </a:solidFill>
                <a:round/>
                <a:headEnd/>
                <a:tailEnd/>
              </a:ln>
            </p:spPr>
            <p:txBody>
              <a:bodyPr wrap="none" anchor="ctr"/>
              <a:lstStyle/>
              <a:p>
                <a:endParaRPr lang="en-US"/>
              </a:p>
            </p:txBody>
          </p:sp>
        </p:grpSp>
      </p:grpSp>
      <p:sp>
        <p:nvSpPr>
          <p:cNvPr id="74769" name="Rectangle 17"/>
          <p:cNvSpPr>
            <a:spLocks noChangeArrowheads="1"/>
          </p:cNvSpPr>
          <p:nvPr/>
        </p:nvSpPr>
        <p:spPr bwMode="auto">
          <a:xfrm>
            <a:off x="1371600" y="5430838"/>
            <a:ext cx="2959100" cy="458787"/>
          </a:xfrm>
          <a:prstGeom prst="rect">
            <a:avLst/>
          </a:prstGeom>
          <a:noFill/>
          <a:ln w="12700">
            <a:noFill/>
            <a:miter lim="800000"/>
            <a:headEnd/>
            <a:tailEnd/>
          </a:ln>
        </p:spPr>
        <p:txBody>
          <a:bodyPr wrap="none" lIns="90488" tIns="44450" rIns="90488" bIns="44450">
            <a:spAutoFit/>
          </a:bodyPr>
          <a:lstStyle/>
          <a:p>
            <a:pPr defTabSz="762000" eaLnBrk="0" hangingPunct="0"/>
            <a:r>
              <a:rPr lang="en-AU" sz="2400" b="1">
                <a:latin typeface="Calibri" pitchFamily="34" charset="0"/>
              </a:rPr>
              <a:t>(a)  Process is capable</a:t>
            </a:r>
          </a:p>
        </p:txBody>
      </p:sp>
      <p:grpSp>
        <p:nvGrpSpPr>
          <p:cNvPr id="5" name="Group 18"/>
          <p:cNvGrpSpPr>
            <a:grpSpLocks/>
          </p:cNvGrpSpPr>
          <p:nvPr/>
        </p:nvGrpSpPr>
        <p:grpSpPr bwMode="auto">
          <a:xfrm>
            <a:off x="4946650" y="2482850"/>
            <a:ext cx="3124200" cy="865188"/>
            <a:chOff x="3148" y="1760"/>
            <a:chExt cx="1968" cy="545"/>
          </a:xfrm>
        </p:grpSpPr>
        <p:sp>
          <p:nvSpPr>
            <p:cNvPr id="155656" name="Line 19"/>
            <p:cNvSpPr>
              <a:spLocks noChangeShapeType="1"/>
            </p:cNvSpPr>
            <p:nvPr/>
          </p:nvSpPr>
          <p:spPr bwMode="auto">
            <a:xfrm flipV="1">
              <a:off x="3148" y="1997"/>
              <a:ext cx="267" cy="308"/>
            </a:xfrm>
            <a:prstGeom prst="line">
              <a:avLst/>
            </a:prstGeom>
            <a:noFill/>
            <a:ln w="50800">
              <a:solidFill>
                <a:schemeClr val="tx1"/>
              </a:solidFill>
              <a:round/>
              <a:headEnd/>
              <a:tailEnd/>
            </a:ln>
          </p:spPr>
          <p:txBody>
            <a:bodyPr wrap="none" anchor="ctr"/>
            <a:lstStyle/>
            <a:p>
              <a:endParaRPr lang="en-US"/>
            </a:p>
          </p:txBody>
        </p:sp>
        <p:sp>
          <p:nvSpPr>
            <p:cNvPr id="155657" name="Rectangle 20"/>
            <p:cNvSpPr>
              <a:spLocks noChangeArrowheads="1"/>
            </p:cNvSpPr>
            <p:nvPr/>
          </p:nvSpPr>
          <p:spPr bwMode="auto">
            <a:xfrm>
              <a:off x="3376" y="1760"/>
              <a:ext cx="1740" cy="305"/>
            </a:xfrm>
            <a:prstGeom prst="rect">
              <a:avLst/>
            </a:prstGeom>
            <a:noFill/>
            <a:ln w="12700">
              <a:noFill/>
              <a:miter lim="800000"/>
              <a:headEnd/>
              <a:tailEnd/>
            </a:ln>
          </p:spPr>
          <p:txBody>
            <a:bodyPr wrap="none" lIns="115888" tIns="57150" rIns="115888" bIns="57150">
              <a:spAutoFit/>
            </a:bodyPr>
            <a:lstStyle/>
            <a:p>
              <a:pPr defTabSz="1190625" eaLnBrk="0" hangingPunct="0"/>
              <a:r>
                <a:rPr lang="en-AU" sz="2400" b="1">
                  <a:latin typeface="Calibri" pitchFamily="34" charset="0"/>
                </a:rPr>
                <a:t>Process distribution</a:t>
              </a:r>
            </a:p>
          </p:txBody>
        </p:sp>
      </p:grpSp>
      <p:sp>
        <p:nvSpPr>
          <p:cNvPr id="74773" name="Freeform 21"/>
          <p:cNvSpPr>
            <a:spLocks/>
          </p:cNvSpPr>
          <p:nvPr/>
        </p:nvSpPr>
        <p:spPr bwMode="auto">
          <a:xfrm>
            <a:off x="2706688" y="2890838"/>
            <a:ext cx="3297237" cy="1846262"/>
          </a:xfrm>
          <a:custGeom>
            <a:avLst/>
            <a:gdLst>
              <a:gd name="T0" fmla="*/ 0 w 2077"/>
              <a:gd name="T1" fmla="*/ 2147483647 h 1163"/>
              <a:gd name="T2" fmla="*/ 2147483647 w 2077"/>
              <a:gd name="T3" fmla="*/ 2147483647 h 1163"/>
              <a:gd name="T4" fmla="*/ 2147483647 w 2077"/>
              <a:gd name="T5" fmla="*/ 2147483647 h 1163"/>
              <a:gd name="T6" fmla="*/ 2147483647 w 2077"/>
              <a:gd name="T7" fmla="*/ 2147483647 h 1163"/>
              <a:gd name="T8" fmla="*/ 2147483647 w 2077"/>
              <a:gd name="T9" fmla="*/ 2147483647 h 1163"/>
              <a:gd name="T10" fmla="*/ 2147483647 w 2077"/>
              <a:gd name="T11" fmla="*/ 2147483647 h 1163"/>
              <a:gd name="T12" fmla="*/ 2147483647 w 2077"/>
              <a:gd name="T13" fmla="*/ 2147483647 h 1163"/>
              <a:gd name="T14" fmla="*/ 2147483647 w 2077"/>
              <a:gd name="T15" fmla="*/ 2147483647 h 1163"/>
              <a:gd name="T16" fmla="*/ 2147483647 w 2077"/>
              <a:gd name="T17" fmla="*/ 2147483647 h 1163"/>
              <a:gd name="T18" fmla="*/ 2147483647 w 2077"/>
              <a:gd name="T19" fmla="*/ 2147483647 h 1163"/>
              <a:gd name="T20" fmla="*/ 2147483647 w 2077"/>
              <a:gd name="T21" fmla="*/ 2147483647 h 1163"/>
              <a:gd name="T22" fmla="*/ 2147483647 w 2077"/>
              <a:gd name="T23" fmla="*/ 2147483647 h 1163"/>
              <a:gd name="T24" fmla="*/ 2147483647 w 2077"/>
              <a:gd name="T25" fmla="*/ 2147483647 h 1163"/>
              <a:gd name="T26" fmla="*/ 2147483647 w 2077"/>
              <a:gd name="T27" fmla="*/ 0 h 1163"/>
              <a:gd name="T28" fmla="*/ 2147483647 w 2077"/>
              <a:gd name="T29" fmla="*/ 2147483647 h 1163"/>
              <a:gd name="T30" fmla="*/ 2147483647 w 2077"/>
              <a:gd name="T31" fmla="*/ 2147483647 h 1163"/>
              <a:gd name="T32" fmla="*/ 2147483647 w 2077"/>
              <a:gd name="T33" fmla="*/ 2147483647 h 1163"/>
              <a:gd name="T34" fmla="*/ 2147483647 w 2077"/>
              <a:gd name="T35" fmla="*/ 2147483647 h 1163"/>
              <a:gd name="T36" fmla="*/ 2147483647 w 2077"/>
              <a:gd name="T37" fmla="*/ 2147483647 h 1163"/>
              <a:gd name="T38" fmla="*/ 2147483647 w 2077"/>
              <a:gd name="T39" fmla="*/ 2147483647 h 1163"/>
              <a:gd name="T40" fmla="*/ 2147483647 w 2077"/>
              <a:gd name="T41" fmla="*/ 2147483647 h 1163"/>
              <a:gd name="T42" fmla="*/ 2147483647 w 2077"/>
              <a:gd name="T43" fmla="*/ 2147483647 h 1163"/>
              <a:gd name="T44" fmla="*/ 2147483647 w 2077"/>
              <a:gd name="T45" fmla="*/ 2147483647 h 1163"/>
              <a:gd name="T46" fmla="*/ 2147483647 w 2077"/>
              <a:gd name="T47" fmla="*/ 2147483647 h 1163"/>
              <a:gd name="T48" fmla="*/ 2147483647 w 2077"/>
              <a:gd name="T49" fmla="*/ 2147483647 h 1163"/>
              <a:gd name="T50" fmla="*/ 2147483647 w 2077"/>
              <a:gd name="T51" fmla="*/ 2147483647 h 1163"/>
              <a:gd name="T52" fmla="*/ 2147483647 w 2077"/>
              <a:gd name="T53" fmla="*/ 2147483647 h 1163"/>
              <a:gd name="T54" fmla="*/ 2147483647 w 2077"/>
              <a:gd name="T55" fmla="*/ 2147483647 h 1163"/>
              <a:gd name="T56" fmla="*/ 2147483647 w 2077"/>
              <a:gd name="T57" fmla="*/ 2147483647 h 1163"/>
              <a:gd name="T58" fmla="*/ 2147483647 w 2077"/>
              <a:gd name="T59" fmla="*/ 2147483647 h 1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77"/>
              <a:gd name="T91" fmla="*/ 0 h 1163"/>
              <a:gd name="T92" fmla="*/ 2077 w 2077"/>
              <a:gd name="T93" fmla="*/ 1163 h 1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77" h="1163">
                <a:moveTo>
                  <a:pt x="0" y="1159"/>
                </a:moveTo>
                <a:lnTo>
                  <a:pt x="36" y="1155"/>
                </a:lnTo>
                <a:lnTo>
                  <a:pt x="107" y="1138"/>
                </a:lnTo>
                <a:lnTo>
                  <a:pt x="152" y="1105"/>
                </a:lnTo>
                <a:lnTo>
                  <a:pt x="248" y="1009"/>
                </a:lnTo>
                <a:lnTo>
                  <a:pt x="353" y="865"/>
                </a:lnTo>
                <a:lnTo>
                  <a:pt x="486" y="636"/>
                </a:lnTo>
                <a:lnTo>
                  <a:pt x="599" y="450"/>
                </a:lnTo>
                <a:lnTo>
                  <a:pt x="702" y="280"/>
                </a:lnTo>
                <a:lnTo>
                  <a:pt x="797" y="147"/>
                </a:lnTo>
                <a:lnTo>
                  <a:pt x="869" y="70"/>
                </a:lnTo>
                <a:lnTo>
                  <a:pt x="932" y="33"/>
                </a:lnTo>
                <a:lnTo>
                  <a:pt x="998" y="6"/>
                </a:lnTo>
                <a:lnTo>
                  <a:pt x="1034" y="0"/>
                </a:lnTo>
                <a:lnTo>
                  <a:pt x="1071" y="6"/>
                </a:lnTo>
                <a:lnTo>
                  <a:pt x="1124" y="27"/>
                </a:lnTo>
                <a:lnTo>
                  <a:pt x="1187" y="72"/>
                </a:lnTo>
                <a:lnTo>
                  <a:pt x="1244" y="126"/>
                </a:lnTo>
                <a:lnTo>
                  <a:pt x="1313" y="210"/>
                </a:lnTo>
                <a:lnTo>
                  <a:pt x="1407" y="340"/>
                </a:lnTo>
                <a:lnTo>
                  <a:pt x="1482" y="460"/>
                </a:lnTo>
                <a:lnTo>
                  <a:pt x="1517" y="516"/>
                </a:lnTo>
                <a:lnTo>
                  <a:pt x="1596" y="636"/>
                </a:lnTo>
                <a:lnTo>
                  <a:pt x="1677" y="771"/>
                </a:lnTo>
                <a:lnTo>
                  <a:pt x="1784" y="928"/>
                </a:lnTo>
                <a:lnTo>
                  <a:pt x="1838" y="996"/>
                </a:lnTo>
                <a:lnTo>
                  <a:pt x="1904" y="1065"/>
                </a:lnTo>
                <a:lnTo>
                  <a:pt x="1973" y="1120"/>
                </a:lnTo>
                <a:lnTo>
                  <a:pt x="2042" y="1153"/>
                </a:lnTo>
                <a:lnTo>
                  <a:pt x="2076" y="1162"/>
                </a:lnTo>
              </a:path>
            </a:pathLst>
          </a:custGeom>
          <a:noFill/>
          <a:ln w="127000" cap="rnd">
            <a:solidFill>
              <a:srgbClr val="7E9E6A"/>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4773"/>
                                        </p:tgtEl>
                                        <p:attrNameLst>
                                          <p:attrName>style.visibility</p:attrName>
                                        </p:attrNameLst>
                                      </p:cBhvr>
                                      <p:to>
                                        <p:strVal val="visible"/>
                                      </p:to>
                                    </p:set>
                                    <p:animEffect transition="in" filter="barn(outVertical)">
                                      <p:cBhvr>
                                        <p:cTn id="12" dur="2000"/>
                                        <p:tgtEl>
                                          <p:spTgt spid="74773"/>
                                        </p:tgtEl>
                                      </p:cBhvr>
                                    </p:animEffect>
                                  </p:childTnLst>
                                </p:cTn>
                              </p:par>
                            </p:childTnLst>
                          </p:cTn>
                        </p:par>
                        <p:par>
                          <p:cTn id="13" fill="hold">
                            <p:stCondLst>
                              <p:cond delay="2000"/>
                            </p:stCondLst>
                            <p:childTnLst>
                              <p:par>
                                <p:cTn id="14" presetID="18" presetClass="entr" presetSubtype="12"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1000"/>
                                        <p:tgtEl>
                                          <p:spTgt spid="5"/>
                                        </p:tgtEl>
                                      </p:cBhvr>
                                    </p:animEffect>
                                  </p:childTnLst>
                                </p:cTn>
                              </p:par>
                            </p:childTnLst>
                          </p:cTn>
                        </p:par>
                        <p:par>
                          <p:cTn id="17" fill="hold">
                            <p:stCondLst>
                              <p:cond delay="4000"/>
                            </p:stCondLst>
                            <p:childTnLst>
                              <p:par>
                                <p:cTn id="18" presetID="22" presetClass="entr" presetSubtype="8" fill="hold" grpId="0" nodeType="afterEffect">
                                  <p:stCondLst>
                                    <p:cond delay="1000"/>
                                  </p:stCondLst>
                                  <p:childTnLst>
                                    <p:set>
                                      <p:cBhvr>
                                        <p:cTn id="19" dur="1" fill="hold">
                                          <p:stCondLst>
                                            <p:cond delay="0"/>
                                          </p:stCondLst>
                                        </p:cTn>
                                        <p:tgtEl>
                                          <p:spTgt spid="74769"/>
                                        </p:tgtEl>
                                        <p:attrNameLst>
                                          <p:attrName>style.visibility</p:attrName>
                                        </p:attrNameLst>
                                      </p:cBhvr>
                                      <p:to>
                                        <p:strVal val="visible"/>
                                      </p:to>
                                    </p:set>
                                    <p:animEffect transition="in" filter="wipe(left)">
                                      <p:cBhvr>
                                        <p:cTn id="20" dur="500"/>
                                        <p:tgtEl>
                                          <p:spTgt spid="74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autoUpdateAnimBg="0"/>
      <p:bldP spid="7477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6675" name="Group 3"/>
          <p:cNvGrpSpPr>
            <a:grpSpLocks/>
          </p:cNvGrpSpPr>
          <p:nvPr/>
        </p:nvGrpSpPr>
        <p:grpSpPr bwMode="auto">
          <a:xfrm>
            <a:off x="1447800" y="1752600"/>
            <a:ext cx="6869113" cy="3522663"/>
            <a:chOff x="976" y="980"/>
            <a:chExt cx="4327" cy="2219"/>
          </a:xfrm>
        </p:grpSpPr>
        <p:grpSp>
          <p:nvGrpSpPr>
            <p:cNvPr id="156682" name="Group 4"/>
            <p:cNvGrpSpPr>
              <a:grpSpLocks/>
            </p:cNvGrpSpPr>
            <p:nvPr/>
          </p:nvGrpSpPr>
          <p:grpSpPr bwMode="auto">
            <a:xfrm>
              <a:off x="976" y="1680"/>
              <a:ext cx="4327" cy="1519"/>
              <a:chOff x="976" y="1680"/>
              <a:chExt cx="4327" cy="1519"/>
            </a:xfrm>
          </p:grpSpPr>
          <p:sp>
            <p:nvSpPr>
              <p:cNvPr id="156686" name="Line 5"/>
              <p:cNvSpPr>
                <a:spLocks noChangeShapeType="1"/>
              </p:cNvSpPr>
              <p:nvPr/>
            </p:nvSpPr>
            <p:spPr bwMode="auto">
              <a:xfrm>
                <a:off x="988" y="2863"/>
                <a:ext cx="4122" cy="0"/>
              </a:xfrm>
              <a:prstGeom prst="line">
                <a:avLst/>
              </a:prstGeom>
              <a:noFill/>
              <a:ln w="50800">
                <a:solidFill>
                  <a:schemeClr val="tx1"/>
                </a:solidFill>
                <a:round/>
                <a:headEnd/>
                <a:tailEnd/>
              </a:ln>
            </p:spPr>
            <p:txBody>
              <a:bodyPr wrap="none" anchor="ctr"/>
              <a:lstStyle/>
              <a:p>
                <a:endParaRPr lang="en-US"/>
              </a:p>
            </p:txBody>
          </p:sp>
          <p:sp>
            <p:nvSpPr>
              <p:cNvPr id="156687" name="Line 6"/>
              <p:cNvSpPr>
                <a:spLocks noChangeShapeType="1"/>
              </p:cNvSpPr>
              <p:nvPr/>
            </p:nvSpPr>
            <p:spPr bwMode="auto">
              <a:xfrm>
                <a:off x="4135" y="2250"/>
                <a:ext cx="0" cy="680"/>
              </a:xfrm>
              <a:prstGeom prst="line">
                <a:avLst/>
              </a:prstGeom>
              <a:noFill/>
              <a:ln w="50800">
                <a:solidFill>
                  <a:schemeClr val="tx1"/>
                </a:solidFill>
                <a:round/>
                <a:headEnd/>
                <a:tailEnd/>
              </a:ln>
            </p:spPr>
            <p:txBody>
              <a:bodyPr wrap="none" anchor="ctr"/>
              <a:lstStyle/>
              <a:p>
                <a:endParaRPr lang="en-US"/>
              </a:p>
            </p:txBody>
          </p:sp>
          <p:sp>
            <p:nvSpPr>
              <p:cNvPr id="156688" name="Line 7"/>
              <p:cNvSpPr>
                <a:spLocks noChangeShapeType="1"/>
              </p:cNvSpPr>
              <p:nvPr/>
            </p:nvSpPr>
            <p:spPr bwMode="auto">
              <a:xfrm>
                <a:off x="1556" y="2212"/>
                <a:ext cx="0" cy="717"/>
              </a:xfrm>
              <a:prstGeom prst="line">
                <a:avLst/>
              </a:prstGeom>
              <a:noFill/>
              <a:ln w="50800">
                <a:solidFill>
                  <a:schemeClr val="tx1"/>
                </a:solidFill>
                <a:round/>
                <a:headEnd/>
                <a:tailEnd/>
              </a:ln>
            </p:spPr>
            <p:txBody>
              <a:bodyPr wrap="none" anchor="ctr"/>
              <a:lstStyle/>
              <a:p>
                <a:endParaRPr lang="en-US"/>
              </a:p>
            </p:txBody>
          </p:sp>
          <p:sp>
            <p:nvSpPr>
              <p:cNvPr id="156689" name="Rectangle 8"/>
              <p:cNvSpPr>
                <a:spLocks noChangeArrowheads="1"/>
              </p:cNvSpPr>
              <p:nvPr/>
            </p:nvSpPr>
            <p:spPr bwMode="auto">
              <a:xfrm>
                <a:off x="1411" y="2932"/>
                <a:ext cx="311"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20</a:t>
                </a:r>
              </a:p>
            </p:txBody>
          </p:sp>
          <p:sp>
            <p:nvSpPr>
              <p:cNvPr id="156690" name="Rectangle 9"/>
              <p:cNvSpPr>
                <a:spLocks noChangeArrowheads="1"/>
              </p:cNvSpPr>
              <p:nvPr/>
            </p:nvSpPr>
            <p:spPr bwMode="auto">
              <a:xfrm>
                <a:off x="2704" y="2932"/>
                <a:ext cx="311"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25</a:t>
                </a:r>
              </a:p>
            </p:txBody>
          </p:sp>
          <p:sp>
            <p:nvSpPr>
              <p:cNvPr id="156691" name="Rectangle 10"/>
              <p:cNvSpPr>
                <a:spLocks noChangeArrowheads="1"/>
              </p:cNvSpPr>
              <p:nvPr/>
            </p:nvSpPr>
            <p:spPr bwMode="auto">
              <a:xfrm>
                <a:off x="3988" y="2932"/>
                <a:ext cx="311"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30</a:t>
                </a:r>
              </a:p>
            </p:txBody>
          </p:sp>
          <p:sp>
            <p:nvSpPr>
              <p:cNvPr id="156692" name="Rectangle 11"/>
              <p:cNvSpPr>
                <a:spLocks noChangeArrowheads="1"/>
              </p:cNvSpPr>
              <p:nvPr/>
            </p:nvSpPr>
            <p:spPr bwMode="auto">
              <a:xfrm>
                <a:off x="4601" y="2865"/>
                <a:ext cx="702" cy="267"/>
              </a:xfrm>
              <a:prstGeom prst="rect">
                <a:avLst/>
              </a:prstGeom>
              <a:noFill/>
              <a:ln w="12700">
                <a:noFill/>
                <a:miter lim="800000"/>
                <a:headEnd/>
                <a:tailEnd/>
              </a:ln>
            </p:spPr>
            <p:txBody>
              <a:bodyPr wrap="none" lIns="115888" tIns="57150" rIns="115888" bIns="57150">
                <a:spAutoFit/>
              </a:bodyPr>
              <a:lstStyle/>
              <a:p>
                <a:pPr defTabSz="1190625" eaLnBrk="0" hangingPunct="0"/>
                <a:r>
                  <a:rPr lang="en-AU" sz="2000" b="1">
                    <a:latin typeface="Calibri" pitchFamily="34" charset="0"/>
                  </a:rPr>
                  <a:t>Minutes</a:t>
                </a:r>
              </a:p>
            </p:txBody>
          </p:sp>
          <p:sp>
            <p:nvSpPr>
              <p:cNvPr id="156693" name="Rectangle 12"/>
              <p:cNvSpPr>
                <a:spLocks noChangeArrowheads="1"/>
              </p:cNvSpPr>
              <p:nvPr/>
            </p:nvSpPr>
            <p:spPr bwMode="auto">
              <a:xfrm>
                <a:off x="3840" y="1680"/>
                <a:ext cx="1205" cy="538"/>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400" b="1">
                    <a:latin typeface="Calibri" pitchFamily="34" charset="0"/>
                  </a:rPr>
                  <a:t>Upper</a:t>
                </a:r>
              </a:p>
              <a:p>
                <a:pPr algn="ctr" defTabSz="1190625" eaLnBrk="0" hangingPunct="0"/>
                <a:r>
                  <a:rPr lang="en-AU" sz="2400" b="1">
                    <a:latin typeface="Calibri" pitchFamily="34" charset="0"/>
                  </a:rPr>
                  <a:t>specification </a:t>
                </a:r>
              </a:p>
            </p:txBody>
          </p:sp>
          <p:sp>
            <p:nvSpPr>
              <p:cNvPr id="156694" name="Rectangle 13"/>
              <p:cNvSpPr>
                <a:spLocks noChangeArrowheads="1"/>
              </p:cNvSpPr>
              <p:nvPr/>
            </p:nvSpPr>
            <p:spPr bwMode="auto">
              <a:xfrm>
                <a:off x="976" y="1715"/>
                <a:ext cx="1161" cy="538"/>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400" b="1">
                    <a:latin typeface="Calibri" pitchFamily="34" charset="0"/>
                  </a:rPr>
                  <a:t>Lower</a:t>
                </a:r>
              </a:p>
              <a:p>
                <a:pPr algn="ctr" defTabSz="1190625" eaLnBrk="0" hangingPunct="0"/>
                <a:r>
                  <a:rPr lang="en-AU" sz="2400" b="1">
                    <a:latin typeface="Calibri" pitchFamily="34" charset="0"/>
                  </a:rPr>
                  <a:t>specification</a:t>
                </a:r>
              </a:p>
            </p:txBody>
          </p:sp>
        </p:grpSp>
        <p:grpSp>
          <p:nvGrpSpPr>
            <p:cNvPr id="156683" name="Group 14"/>
            <p:cNvGrpSpPr>
              <a:grpSpLocks/>
            </p:cNvGrpSpPr>
            <p:nvPr/>
          </p:nvGrpSpPr>
          <p:grpSpPr bwMode="auto">
            <a:xfrm>
              <a:off x="2435" y="980"/>
              <a:ext cx="831" cy="1949"/>
              <a:chOff x="2355" y="1348"/>
              <a:chExt cx="831" cy="1949"/>
            </a:xfrm>
          </p:grpSpPr>
          <p:sp>
            <p:nvSpPr>
              <p:cNvPr id="156684" name="Rectangle 15"/>
              <p:cNvSpPr>
                <a:spLocks noChangeArrowheads="1"/>
              </p:cNvSpPr>
              <p:nvPr/>
            </p:nvSpPr>
            <p:spPr bwMode="auto">
              <a:xfrm>
                <a:off x="2355" y="1348"/>
                <a:ext cx="831" cy="538"/>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400" b="1">
                    <a:latin typeface="Calibri" pitchFamily="34" charset="0"/>
                  </a:rPr>
                  <a:t>Nominal</a:t>
                </a:r>
              </a:p>
              <a:p>
                <a:pPr algn="ctr" defTabSz="1190625" eaLnBrk="0" hangingPunct="0"/>
                <a:r>
                  <a:rPr lang="en-AU" sz="2400" b="1">
                    <a:latin typeface="Calibri" pitchFamily="34" charset="0"/>
                  </a:rPr>
                  <a:t>value </a:t>
                </a:r>
              </a:p>
            </p:txBody>
          </p:sp>
          <p:sp>
            <p:nvSpPr>
              <p:cNvPr id="156685" name="Line 16"/>
              <p:cNvSpPr>
                <a:spLocks noChangeShapeType="1"/>
              </p:cNvSpPr>
              <p:nvPr/>
            </p:nvSpPr>
            <p:spPr bwMode="auto">
              <a:xfrm>
                <a:off x="2772" y="1865"/>
                <a:ext cx="0" cy="1432"/>
              </a:xfrm>
              <a:prstGeom prst="line">
                <a:avLst/>
              </a:prstGeom>
              <a:noFill/>
              <a:ln w="50800">
                <a:solidFill>
                  <a:schemeClr val="tx1"/>
                </a:solidFill>
                <a:round/>
                <a:headEnd/>
                <a:tailEnd/>
              </a:ln>
            </p:spPr>
            <p:txBody>
              <a:bodyPr wrap="none" anchor="ctr"/>
              <a:lstStyle/>
              <a:p>
                <a:endParaRPr lang="en-US"/>
              </a:p>
            </p:txBody>
          </p:sp>
        </p:grpSp>
      </p:grpSp>
      <p:sp>
        <p:nvSpPr>
          <p:cNvPr id="75793" name="Rectangle 17"/>
          <p:cNvSpPr>
            <a:spLocks noChangeArrowheads="1"/>
          </p:cNvSpPr>
          <p:nvPr/>
        </p:nvSpPr>
        <p:spPr bwMode="auto">
          <a:xfrm>
            <a:off x="1524000" y="5486400"/>
            <a:ext cx="3478213" cy="458788"/>
          </a:xfrm>
          <a:prstGeom prst="rect">
            <a:avLst/>
          </a:prstGeom>
          <a:noFill/>
          <a:ln w="12700">
            <a:noFill/>
            <a:miter lim="800000"/>
            <a:headEnd/>
            <a:tailEnd/>
          </a:ln>
        </p:spPr>
        <p:txBody>
          <a:bodyPr wrap="none" lIns="90488" tIns="44450" rIns="90488" bIns="44450">
            <a:spAutoFit/>
          </a:bodyPr>
          <a:lstStyle/>
          <a:p>
            <a:pPr defTabSz="762000" eaLnBrk="0" hangingPunct="0"/>
            <a:r>
              <a:rPr lang="en-AU" sz="2400" b="1">
                <a:latin typeface="Calibri" pitchFamily="34" charset="0"/>
              </a:rPr>
              <a:t>(b)  Process is not capable</a:t>
            </a:r>
          </a:p>
        </p:txBody>
      </p:sp>
      <p:sp>
        <p:nvSpPr>
          <p:cNvPr id="75795" name="Freeform 19"/>
          <p:cNvSpPr>
            <a:spLocks/>
          </p:cNvSpPr>
          <p:nvPr/>
        </p:nvSpPr>
        <p:spPr bwMode="auto">
          <a:xfrm>
            <a:off x="2562225" y="3370263"/>
            <a:ext cx="4945063" cy="1108075"/>
          </a:xfrm>
          <a:custGeom>
            <a:avLst/>
            <a:gdLst>
              <a:gd name="T0" fmla="*/ 0 w 3115"/>
              <a:gd name="T1" fmla="*/ 2147483647 h 698"/>
              <a:gd name="T2" fmla="*/ 2147483647 w 3115"/>
              <a:gd name="T3" fmla="*/ 2147483647 h 698"/>
              <a:gd name="T4" fmla="*/ 2147483647 w 3115"/>
              <a:gd name="T5" fmla="*/ 2147483647 h 698"/>
              <a:gd name="T6" fmla="*/ 2147483647 w 3115"/>
              <a:gd name="T7" fmla="*/ 2147483647 h 698"/>
              <a:gd name="T8" fmla="*/ 2147483647 w 3115"/>
              <a:gd name="T9" fmla="*/ 2147483647 h 698"/>
              <a:gd name="T10" fmla="*/ 2147483647 w 3115"/>
              <a:gd name="T11" fmla="*/ 2147483647 h 698"/>
              <a:gd name="T12" fmla="*/ 2147483647 w 3115"/>
              <a:gd name="T13" fmla="*/ 2147483647 h 698"/>
              <a:gd name="T14" fmla="*/ 2147483647 w 3115"/>
              <a:gd name="T15" fmla="*/ 2147483647 h 698"/>
              <a:gd name="T16" fmla="*/ 2147483647 w 3115"/>
              <a:gd name="T17" fmla="*/ 2147483647 h 698"/>
              <a:gd name="T18" fmla="*/ 2147483647 w 3115"/>
              <a:gd name="T19" fmla="*/ 2147483647 h 698"/>
              <a:gd name="T20" fmla="*/ 2147483647 w 3115"/>
              <a:gd name="T21" fmla="*/ 2147483647 h 698"/>
              <a:gd name="T22" fmla="*/ 2147483647 w 3115"/>
              <a:gd name="T23" fmla="*/ 0 h 698"/>
              <a:gd name="T24" fmla="*/ 2147483647 w 3115"/>
              <a:gd name="T25" fmla="*/ 2147483647 h 698"/>
              <a:gd name="T26" fmla="*/ 2147483647 w 3115"/>
              <a:gd name="T27" fmla="*/ 2147483647 h 698"/>
              <a:gd name="T28" fmla="*/ 2147483647 w 3115"/>
              <a:gd name="T29" fmla="*/ 2147483647 h 698"/>
              <a:gd name="T30" fmla="*/ 2147483647 w 3115"/>
              <a:gd name="T31" fmla="*/ 2147483647 h 698"/>
              <a:gd name="T32" fmla="*/ 2147483647 w 3115"/>
              <a:gd name="T33" fmla="*/ 2147483647 h 698"/>
              <a:gd name="T34" fmla="*/ 2147483647 w 3115"/>
              <a:gd name="T35" fmla="*/ 2147483647 h 698"/>
              <a:gd name="T36" fmla="*/ 2147483647 w 3115"/>
              <a:gd name="T37" fmla="*/ 2147483647 h 698"/>
              <a:gd name="T38" fmla="*/ 2147483647 w 3115"/>
              <a:gd name="T39" fmla="*/ 2147483647 h 698"/>
              <a:gd name="T40" fmla="*/ 2147483647 w 3115"/>
              <a:gd name="T41" fmla="*/ 2147483647 h 698"/>
              <a:gd name="T42" fmla="*/ 2147483647 w 3115"/>
              <a:gd name="T43" fmla="*/ 2147483647 h 698"/>
              <a:gd name="T44" fmla="*/ 2147483647 w 3115"/>
              <a:gd name="T45" fmla="*/ 2147483647 h 698"/>
              <a:gd name="T46" fmla="*/ 2147483647 w 3115"/>
              <a:gd name="T47" fmla="*/ 2147483647 h 6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5"/>
              <a:gd name="T73" fmla="*/ 0 h 698"/>
              <a:gd name="T74" fmla="*/ 3115 w 3115"/>
              <a:gd name="T75" fmla="*/ 698 h 6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5" h="698">
                <a:moveTo>
                  <a:pt x="0" y="690"/>
                </a:moveTo>
                <a:lnTo>
                  <a:pt x="113" y="690"/>
                </a:lnTo>
                <a:lnTo>
                  <a:pt x="200" y="673"/>
                </a:lnTo>
                <a:lnTo>
                  <a:pt x="353" y="616"/>
                </a:lnTo>
                <a:lnTo>
                  <a:pt x="543" y="506"/>
                </a:lnTo>
                <a:lnTo>
                  <a:pt x="732" y="380"/>
                </a:lnTo>
                <a:lnTo>
                  <a:pt x="957" y="226"/>
                </a:lnTo>
                <a:lnTo>
                  <a:pt x="1110" y="136"/>
                </a:lnTo>
                <a:lnTo>
                  <a:pt x="1246" y="62"/>
                </a:lnTo>
                <a:lnTo>
                  <a:pt x="1360" y="20"/>
                </a:lnTo>
                <a:lnTo>
                  <a:pt x="1426" y="7"/>
                </a:lnTo>
                <a:lnTo>
                  <a:pt x="1503" y="0"/>
                </a:lnTo>
                <a:lnTo>
                  <a:pt x="1616" y="3"/>
                </a:lnTo>
                <a:lnTo>
                  <a:pt x="1710" y="22"/>
                </a:lnTo>
                <a:lnTo>
                  <a:pt x="1823" y="60"/>
                </a:lnTo>
                <a:lnTo>
                  <a:pt x="1942" y="113"/>
                </a:lnTo>
                <a:lnTo>
                  <a:pt x="2266" y="310"/>
                </a:lnTo>
                <a:lnTo>
                  <a:pt x="2573" y="498"/>
                </a:lnTo>
                <a:lnTo>
                  <a:pt x="2737" y="596"/>
                </a:lnTo>
                <a:lnTo>
                  <a:pt x="2833" y="643"/>
                </a:lnTo>
                <a:lnTo>
                  <a:pt x="2930" y="676"/>
                </a:lnTo>
                <a:lnTo>
                  <a:pt x="2997" y="688"/>
                </a:lnTo>
                <a:lnTo>
                  <a:pt x="3067" y="697"/>
                </a:lnTo>
                <a:lnTo>
                  <a:pt x="3114" y="697"/>
                </a:lnTo>
              </a:path>
            </a:pathLst>
          </a:custGeom>
          <a:noFill/>
          <a:ln w="127000" cap="rnd">
            <a:solidFill>
              <a:srgbClr val="B20019"/>
            </a:solidFill>
            <a:round/>
            <a:headEnd/>
            <a:tailEnd/>
          </a:ln>
        </p:spPr>
        <p:txBody>
          <a:bodyPr/>
          <a:lstStyle/>
          <a:p>
            <a:endParaRPr lang="en-US"/>
          </a:p>
        </p:txBody>
      </p:sp>
      <p:grpSp>
        <p:nvGrpSpPr>
          <p:cNvPr id="5" name="Group 20"/>
          <p:cNvGrpSpPr>
            <a:grpSpLocks/>
          </p:cNvGrpSpPr>
          <p:nvPr/>
        </p:nvGrpSpPr>
        <p:grpSpPr bwMode="auto">
          <a:xfrm>
            <a:off x="5187950" y="2133600"/>
            <a:ext cx="3289300" cy="1169988"/>
            <a:chOff x="3084" y="1720"/>
            <a:chExt cx="2072" cy="737"/>
          </a:xfrm>
        </p:grpSpPr>
        <p:sp>
          <p:nvSpPr>
            <p:cNvPr id="156680" name="Rectangle 21"/>
            <p:cNvSpPr>
              <a:spLocks noChangeArrowheads="1"/>
            </p:cNvSpPr>
            <p:nvPr/>
          </p:nvSpPr>
          <p:spPr bwMode="auto">
            <a:xfrm>
              <a:off x="3416" y="1720"/>
              <a:ext cx="1740" cy="305"/>
            </a:xfrm>
            <a:prstGeom prst="rect">
              <a:avLst/>
            </a:prstGeom>
            <a:noFill/>
            <a:ln w="12700">
              <a:noFill/>
              <a:miter lim="800000"/>
              <a:headEnd/>
              <a:tailEnd/>
            </a:ln>
          </p:spPr>
          <p:txBody>
            <a:bodyPr wrap="none" lIns="115888" tIns="57150" rIns="115888" bIns="57150">
              <a:spAutoFit/>
            </a:bodyPr>
            <a:lstStyle/>
            <a:p>
              <a:pPr defTabSz="1190625" eaLnBrk="0" hangingPunct="0"/>
              <a:r>
                <a:rPr lang="en-AU" sz="2400" b="1">
                  <a:latin typeface="Calibri" pitchFamily="34" charset="0"/>
                </a:rPr>
                <a:t>Process distribution</a:t>
              </a:r>
            </a:p>
          </p:txBody>
        </p:sp>
        <p:sp>
          <p:nvSpPr>
            <p:cNvPr id="156681" name="Line 22"/>
            <p:cNvSpPr>
              <a:spLocks noChangeShapeType="1"/>
            </p:cNvSpPr>
            <p:nvPr/>
          </p:nvSpPr>
          <p:spPr bwMode="auto">
            <a:xfrm flipV="1">
              <a:off x="3084" y="1997"/>
              <a:ext cx="331" cy="460"/>
            </a:xfrm>
            <a:prstGeom prst="line">
              <a:avLst/>
            </a:prstGeom>
            <a:noFill/>
            <a:ln w="50800">
              <a:solidFill>
                <a:schemeClr val="tx1"/>
              </a:solidFill>
              <a:round/>
              <a:headEnd/>
              <a:tailEnd/>
            </a:ln>
          </p:spPr>
          <p:txBody>
            <a:bodyPr wrap="none" anchor="ctr"/>
            <a:lstStyle/>
            <a:p>
              <a:endParaRPr lang="en-US"/>
            </a:p>
          </p:txBody>
        </p:sp>
      </p:grpSp>
      <p:sp>
        <p:nvSpPr>
          <p:cNvPr id="25" name="Rectangle 2">
            <a:extLst>
              <a:ext uri="{FF2B5EF4-FFF2-40B4-BE49-F238E27FC236}">
                <a16:creationId xmlns:a16="http://schemas.microsoft.com/office/drawing/2014/main" id="{52DBA5B5-E1ED-4BF2-A10D-2DBD78ED3999}"/>
              </a:ext>
            </a:extLst>
          </p:cNvPr>
          <p:cNvSpPr>
            <a:spLocks noGrp="1" noChangeArrowheads="1"/>
          </p:cNvSpPr>
          <p:nvPr>
            <p:ph type="title"/>
          </p:nvPr>
        </p:nvSpPr>
        <p:spPr>
          <a:xfrm>
            <a:off x="0" y="-14344"/>
            <a:ext cx="9144000" cy="1285987"/>
          </a:xfrm>
          <a:solidFill>
            <a:schemeClr val="tx1">
              <a:lumMod val="65000"/>
              <a:lumOff val="35000"/>
            </a:schemeClr>
          </a:solidFill>
        </p:spPr>
        <p:txBody>
          <a:bodyPr/>
          <a:lstStyle/>
          <a:p>
            <a:r>
              <a:rPr lang="en-US" dirty="0"/>
              <a:t>Process Capability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75795"/>
                                        </p:tgtEl>
                                        <p:attrNameLst>
                                          <p:attrName>style.visibility</p:attrName>
                                        </p:attrNameLst>
                                      </p:cBhvr>
                                      <p:to>
                                        <p:strVal val="visible"/>
                                      </p:to>
                                    </p:set>
                                    <p:animEffect transition="in" filter="barn(outVertical)">
                                      <p:cBhvr>
                                        <p:cTn id="7" dur="2000"/>
                                        <p:tgtEl>
                                          <p:spTgt spid="75795"/>
                                        </p:tgtEl>
                                      </p:cBhvr>
                                    </p:animEffect>
                                  </p:childTnLst>
                                </p:cTn>
                              </p:par>
                            </p:childTnLst>
                          </p:cTn>
                        </p:par>
                        <p:par>
                          <p:cTn id="8" fill="hold">
                            <p:stCondLst>
                              <p:cond delay="3000"/>
                            </p:stCondLst>
                            <p:childTnLst>
                              <p:par>
                                <p:cTn id="9" presetID="18" presetClass="entr" presetSubtype="12"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1000"/>
                                        <p:tgtEl>
                                          <p:spTgt spid="5"/>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75793"/>
                                        </p:tgtEl>
                                        <p:attrNameLst>
                                          <p:attrName>style.visibility</p:attrName>
                                        </p:attrNameLst>
                                      </p:cBhvr>
                                      <p:to>
                                        <p:strVal val="visible"/>
                                      </p:to>
                                    </p:set>
                                    <p:animEffect transition="in" filter="wipe(left)">
                                      <p:cBhvr>
                                        <p:cTn id="15" dur="500"/>
                                        <p:tgtEl>
                                          <p:spTgt spid="75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3" grpId="0" autoUpdateAnimBg="0"/>
      <p:bldP spid="7579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152400"/>
            <a:ext cx="8229600" cy="838200"/>
          </a:xfrm>
        </p:spPr>
        <p:txBody>
          <a:bodyPr/>
          <a:lstStyle/>
          <a:p>
            <a:r>
              <a:rPr lang="en-US" dirty="0"/>
              <a:t>Process Capability</a:t>
            </a:r>
          </a:p>
        </p:txBody>
      </p:sp>
      <p:grpSp>
        <p:nvGrpSpPr>
          <p:cNvPr id="2" name="Group 4"/>
          <p:cNvGrpSpPr>
            <a:grpSpLocks/>
          </p:cNvGrpSpPr>
          <p:nvPr/>
        </p:nvGrpSpPr>
        <p:grpSpPr bwMode="auto">
          <a:xfrm>
            <a:off x="1371600" y="1524000"/>
            <a:ext cx="6281738" cy="4827588"/>
            <a:chOff x="996" y="640"/>
            <a:chExt cx="3957" cy="3041"/>
          </a:xfrm>
        </p:grpSpPr>
        <p:sp>
          <p:nvSpPr>
            <p:cNvPr id="157713" name="Line 5"/>
            <p:cNvSpPr>
              <a:spLocks noChangeShapeType="1"/>
            </p:cNvSpPr>
            <p:nvPr/>
          </p:nvSpPr>
          <p:spPr bwMode="auto">
            <a:xfrm>
              <a:off x="1092" y="3325"/>
              <a:ext cx="3687" cy="0"/>
            </a:xfrm>
            <a:prstGeom prst="line">
              <a:avLst/>
            </a:prstGeom>
            <a:noFill/>
            <a:ln w="50800">
              <a:solidFill>
                <a:schemeClr val="tx1"/>
              </a:solidFill>
              <a:round/>
              <a:headEnd/>
              <a:tailEnd/>
            </a:ln>
          </p:spPr>
          <p:txBody>
            <a:bodyPr wrap="none" anchor="ctr"/>
            <a:lstStyle/>
            <a:p>
              <a:endParaRPr lang="en-US"/>
            </a:p>
          </p:txBody>
        </p:sp>
        <p:sp>
          <p:nvSpPr>
            <p:cNvPr id="157714" name="Rectangle 6"/>
            <p:cNvSpPr>
              <a:spLocks noChangeArrowheads="1"/>
            </p:cNvSpPr>
            <p:nvPr/>
          </p:nvSpPr>
          <p:spPr bwMode="auto">
            <a:xfrm>
              <a:off x="996" y="2416"/>
              <a:ext cx="992" cy="460"/>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000" b="1">
                  <a:latin typeface="Calibri" pitchFamily="34" charset="0"/>
                </a:rPr>
                <a:t>Lower</a:t>
              </a:r>
            </a:p>
            <a:p>
              <a:pPr algn="ctr" defTabSz="1190625" eaLnBrk="0" hangingPunct="0"/>
              <a:r>
                <a:rPr lang="en-AU" sz="2000" b="1">
                  <a:latin typeface="Calibri" pitchFamily="34" charset="0"/>
                </a:rPr>
                <a:t>specification</a:t>
              </a:r>
            </a:p>
          </p:txBody>
        </p:sp>
        <p:sp>
          <p:nvSpPr>
            <p:cNvPr id="157715" name="Rectangle 7"/>
            <p:cNvSpPr>
              <a:spLocks noChangeArrowheads="1"/>
            </p:cNvSpPr>
            <p:nvPr/>
          </p:nvSpPr>
          <p:spPr bwMode="auto">
            <a:xfrm>
              <a:off x="2583" y="3431"/>
              <a:ext cx="737" cy="250"/>
            </a:xfrm>
            <a:prstGeom prst="rect">
              <a:avLst/>
            </a:prstGeom>
            <a:noFill/>
            <a:ln w="12700">
              <a:noFill/>
              <a:miter lim="800000"/>
              <a:headEnd/>
              <a:tailEnd/>
            </a:ln>
          </p:spPr>
          <p:txBody>
            <a:bodyPr lIns="90488" tIns="44450" rIns="90488" bIns="44450">
              <a:spAutoFit/>
            </a:bodyPr>
            <a:lstStyle/>
            <a:p>
              <a:pPr algn="ctr" defTabSz="762000" eaLnBrk="0" hangingPunct="0"/>
              <a:r>
                <a:rPr lang="en-AU" sz="2000" b="1">
                  <a:latin typeface="Calibri" pitchFamily="34" charset="0"/>
                </a:rPr>
                <a:t>Mean</a:t>
              </a:r>
            </a:p>
          </p:txBody>
        </p:sp>
        <p:sp>
          <p:nvSpPr>
            <p:cNvPr id="157716" name="Line 8"/>
            <p:cNvSpPr>
              <a:spLocks noChangeShapeType="1"/>
            </p:cNvSpPr>
            <p:nvPr/>
          </p:nvSpPr>
          <p:spPr bwMode="auto">
            <a:xfrm>
              <a:off x="2956" y="893"/>
              <a:ext cx="0" cy="2495"/>
            </a:xfrm>
            <a:prstGeom prst="line">
              <a:avLst/>
            </a:prstGeom>
            <a:noFill/>
            <a:ln w="50800">
              <a:solidFill>
                <a:schemeClr val="tx1"/>
              </a:solidFill>
              <a:round/>
              <a:headEnd/>
              <a:tailEnd/>
            </a:ln>
          </p:spPr>
          <p:txBody>
            <a:bodyPr wrap="none" anchor="ctr"/>
            <a:lstStyle/>
            <a:p>
              <a:endParaRPr lang="en-US"/>
            </a:p>
          </p:txBody>
        </p:sp>
        <p:sp>
          <p:nvSpPr>
            <p:cNvPr id="157717" name="Line 9"/>
            <p:cNvSpPr>
              <a:spLocks noChangeShapeType="1"/>
            </p:cNvSpPr>
            <p:nvPr/>
          </p:nvSpPr>
          <p:spPr bwMode="auto">
            <a:xfrm>
              <a:off x="1571" y="2899"/>
              <a:ext cx="0" cy="489"/>
            </a:xfrm>
            <a:prstGeom prst="line">
              <a:avLst/>
            </a:prstGeom>
            <a:noFill/>
            <a:ln w="50800">
              <a:solidFill>
                <a:schemeClr val="tx1"/>
              </a:solidFill>
              <a:round/>
              <a:headEnd/>
              <a:tailEnd/>
            </a:ln>
          </p:spPr>
          <p:txBody>
            <a:bodyPr wrap="none" anchor="ctr"/>
            <a:lstStyle/>
            <a:p>
              <a:endParaRPr lang="en-US"/>
            </a:p>
          </p:txBody>
        </p:sp>
        <p:sp>
          <p:nvSpPr>
            <p:cNvPr id="157718" name="Rectangle 10"/>
            <p:cNvSpPr>
              <a:spLocks noChangeArrowheads="1"/>
            </p:cNvSpPr>
            <p:nvPr/>
          </p:nvSpPr>
          <p:spPr bwMode="auto">
            <a:xfrm>
              <a:off x="3924" y="2368"/>
              <a:ext cx="1029" cy="460"/>
            </a:xfrm>
            <a:prstGeom prst="rect">
              <a:avLst/>
            </a:prstGeom>
            <a:noFill/>
            <a:ln w="12700">
              <a:noFill/>
              <a:miter lim="800000"/>
              <a:headEnd/>
              <a:tailEnd/>
            </a:ln>
          </p:spPr>
          <p:txBody>
            <a:bodyPr wrap="none" lIns="115888" tIns="57150" rIns="115888" bIns="57150">
              <a:spAutoFit/>
            </a:bodyPr>
            <a:lstStyle/>
            <a:p>
              <a:pPr algn="ctr" defTabSz="1190625" eaLnBrk="0" hangingPunct="0"/>
              <a:r>
                <a:rPr lang="en-AU" sz="2000" b="1">
                  <a:latin typeface="Calibri" pitchFamily="34" charset="0"/>
                </a:rPr>
                <a:t>Upper</a:t>
              </a:r>
            </a:p>
            <a:p>
              <a:pPr algn="ctr" defTabSz="1190625" eaLnBrk="0" hangingPunct="0"/>
              <a:r>
                <a:rPr lang="en-AU" sz="2000" b="1">
                  <a:latin typeface="Calibri" pitchFamily="34" charset="0"/>
                </a:rPr>
                <a:t>specification </a:t>
              </a:r>
            </a:p>
          </p:txBody>
        </p:sp>
        <p:sp>
          <p:nvSpPr>
            <p:cNvPr id="157719" name="Line 11"/>
            <p:cNvSpPr>
              <a:spLocks noChangeShapeType="1"/>
            </p:cNvSpPr>
            <p:nvPr/>
          </p:nvSpPr>
          <p:spPr bwMode="auto">
            <a:xfrm>
              <a:off x="4328" y="2867"/>
              <a:ext cx="0" cy="522"/>
            </a:xfrm>
            <a:prstGeom prst="line">
              <a:avLst/>
            </a:prstGeom>
            <a:noFill/>
            <a:ln w="50800">
              <a:solidFill>
                <a:schemeClr val="tx1"/>
              </a:solidFill>
              <a:round/>
              <a:headEnd/>
              <a:tailEnd/>
            </a:ln>
          </p:spPr>
          <p:txBody>
            <a:bodyPr wrap="none" anchor="ctr"/>
            <a:lstStyle/>
            <a:p>
              <a:endParaRPr lang="en-US"/>
            </a:p>
          </p:txBody>
        </p:sp>
        <p:sp>
          <p:nvSpPr>
            <p:cNvPr id="157720" name="Text Box 12"/>
            <p:cNvSpPr txBox="1">
              <a:spLocks noChangeArrowheads="1"/>
            </p:cNvSpPr>
            <p:nvPr/>
          </p:nvSpPr>
          <p:spPr bwMode="auto">
            <a:xfrm>
              <a:off x="2388" y="640"/>
              <a:ext cx="1084" cy="252"/>
            </a:xfrm>
            <a:prstGeom prst="rect">
              <a:avLst/>
            </a:prstGeom>
            <a:noFill/>
            <a:ln w="12700">
              <a:noFill/>
              <a:miter lim="800000"/>
              <a:headEnd/>
              <a:tailEnd/>
            </a:ln>
          </p:spPr>
          <p:txBody>
            <a:bodyPr wrap="none">
              <a:spAutoFit/>
            </a:bodyPr>
            <a:lstStyle/>
            <a:p>
              <a:pPr defTabSz="762000" eaLnBrk="0" hangingPunct="0"/>
              <a:r>
                <a:rPr lang="en-AU" sz="2000" b="1">
                  <a:latin typeface="Calibri" pitchFamily="34" charset="0"/>
                </a:rPr>
                <a:t>Nominal value</a:t>
              </a:r>
            </a:p>
          </p:txBody>
        </p:sp>
      </p:grpSp>
      <p:grpSp>
        <p:nvGrpSpPr>
          <p:cNvPr id="3" name="Group 13"/>
          <p:cNvGrpSpPr>
            <a:grpSpLocks/>
          </p:cNvGrpSpPr>
          <p:nvPr/>
        </p:nvGrpSpPr>
        <p:grpSpPr bwMode="auto">
          <a:xfrm>
            <a:off x="4719638" y="2100263"/>
            <a:ext cx="1844675" cy="612775"/>
            <a:chOff x="2909" y="1211"/>
            <a:chExt cx="1162" cy="386"/>
          </a:xfrm>
        </p:grpSpPr>
        <p:sp>
          <p:nvSpPr>
            <p:cNvPr id="157711" name="Rectangle 14"/>
            <p:cNvSpPr>
              <a:spLocks noChangeArrowheads="1"/>
            </p:cNvSpPr>
            <p:nvPr/>
          </p:nvSpPr>
          <p:spPr bwMode="auto">
            <a:xfrm>
              <a:off x="3337" y="1211"/>
              <a:ext cx="734" cy="250"/>
            </a:xfrm>
            <a:prstGeom prst="rect">
              <a:avLst/>
            </a:prstGeom>
            <a:noFill/>
            <a:ln w="12700">
              <a:noFill/>
              <a:miter lim="800000"/>
              <a:headEnd/>
              <a:tailEnd/>
            </a:ln>
          </p:spPr>
          <p:txBody>
            <a:bodyPr wrap="none" lIns="90488" tIns="44450" rIns="90488" bIns="44450">
              <a:spAutoFit/>
            </a:bodyPr>
            <a:lstStyle/>
            <a:p>
              <a:pPr defTabSz="762000" eaLnBrk="0" hangingPunct="0"/>
              <a:r>
                <a:rPr lang="en-AU" sz="2000" b="1">
                  <a:latin typeface="Calibri" pitchFamily="34" charset="0"/>
                </a:rPr>
                <a:t>Six sigma</a:t>
              </a:r>
            </a:p>
          </p:txBody>
        </p:sp>
        <p:sp>
          <p:nvSpPr>
            <p:cNvPr id="157712" name="Line 15"/>
            <p:cNvSpPr>
              <a:spLocks noChangeShapeType="1"/>
            </p:cNvSpPr>
            <p:nvPr/>
          </p:nvSpPr>
          <p:spPr bwMode="auto">
            <a:xfrm flipH="1">
              <a:off x="2909" y="1406"/>
              <a:ext cx="400" cy="191"/>
            </a:xfrm>
            <a:prstGeom prst="line">
              <a:avLst/>
            </a:prstGeom>
            <a:noFill/>
            <a:ln w="50800">
              <a:solidFill>
                <a:schemeClr val="tx1"/>
              </a:solidFill>
              <a:round/>
              <a:headEnd/>
              <a:tailEnd/>
            </a:ln>
          </p:spPr>
          <p:txBody>
            <a:bodyPr wrap="none" anchor="ctr"/>
            <a:lstStyle/>
            <a:p>
              <a:endParaRPr lang="en-US"/>
            </a:p>
          </p:txBody>
        </p:sp>
      </p:grpSp>
      <p:grpSp>
        <p:nvGrpSpPr>
          <p:cNvPr id="4" name="Group 16"/>
          <p:cNvGrpSpPr>
            <a:grpSpLocks/>
          </p:cNvGrpSpPr>
          <p:nvPr/>
        </p:nvGrpSpPr>
        <p:grpSpPr bwMode="auto">
          <a:xfrm>
            <a:off x="5043488" y="2970213"/>
            <a:ext cx="1935162" cy="895350"/>
            <a:chOff x="3121" y="1759"/>
            <a:chExt cx="1219" cy="564"/>
          </a:xfrm>
        </p:grpSpPr>
        <p:sp>
          <p:nvSpPr>
            <p:cNvPr id="157709" name="Rectangle 17"/>
            <p:cNvSpPr>
              <a:spLocks noChangeArrowheads="1"/>
            </p:cNvSpPr>
            <p:nvPr/>
          </p:nvSpPr>
          <p:spPr bwMode="auto">
            <a:xfrm>
              <a:off x="3494" y="1759"/>
              <a:ext cx="846" cy="250"/>
            </a:xfrm>
            <a:prstGeom prst="rect">
              <a:avLst/>
            </a:prstGeom>
            <a:noFill/>
            <a:ln w="12700">
              <a:noFill/>
              <a:miter lim="800000"/>
              <a:headEnd/>
              <a:tailEnd/>
            </a:ln>
          </p:spPr>
          <p:txBody>
            <a:bodyPr wrap="none" lIns="90488" tIns="44450" rIns="90488" bIns="44450">
              <a:spAutoFit/>
            </a:bodyPr>
            <a:lstStyle/>
            <a:p>
              <a:pPr defTabSz="762000" eaLnBrk="0" hangingPunct="0"/>
              <a:r>
                <a:rPr lang="en-AU" sz="2000" b="1">
                  <a:latin typeface="Calibri" pitchFamily="34" charset="0"/>
                </a:rPr>
                <a:t>Four sigma</a:t>
              </a:r>
            </a:p>
          </p:txBody>
        </p:sp>
        <p:sp>
          <p:nvSpPr>
            <p:cNvPr id="157710" name="Line 18"/>
            <p:cNvSpPr>
              <a:spLocks noChangeShapeType="1"/>
            </p:cNvSpPr>
            <p:nvPr/>
          </p:nvSpPr>
          <p:spPr bwMode="auto">
            <a:xfrm flipH="1">
              <a:off x="3121" y="1964"/>
              <a:ext cx="378" cy="359"/>
            </a:xfrm>
            <a:prstGeom prst="line">
              <a:avLst/>
            </a:prstGeom>
            <a:noFill/>
            <a:ln w="50800">
              <a:solidFill>
                <a:schemeClr val="tx1"/>
              </a:solidFill>
              <a:round/>
              <a:headEnd/>
              <a:tailEnd/>
            </a:ln>
          </p:spPr>
          <p:txBody>
            <a:bodyPr wrap="none" anchor="ctr"/>
            <a:lstStyle/>
            <a:p>
              <a:endParaRPr lang="en-US"/>
            </a:p>
          </p:txBody>
        </p:sp>
      </p:grpSp>
      <p:grpSp>
        <p:nvGrpSpPr>
          <p:cNvPr id="5" name="Group 19"/>
          <p:cNvGrpSpPr>
            <a:grpSpLocks/>
          </p:cNvGrpSpPr>
          <p:nvPr/>
        </p:nvGrpSpPr>
        <p:grpSpPr bwMode="auto">
          <a:xfrm>
            <a:off x="5443538" y="3749675"/>
            <a:ext cx="2327275" cy="841375"/>
            <a:chOff x="3389" y="2250"/>
            <a:chExt cx="1466" cy="530"/>
          </a:xfrm>
        </p:grpSpPr>
        <p:sp>
          <p:nvSpPr>
            <p:cNvPr id="157707" name="Rectangle 20"/>
            <p:cNvSpPr>
              <a:spLocks noChangeArrowheads="1"/>
            </p:cNvSpPr>
            <p:nvPr/>
          </p:nvSpPr>
          <p:spPr bwMode="auto">
            <a:xfrm>
              <a:off x="3738" y="2250"/>
              <a:ext cx="1117" cy="250"/>
            </a:xfrm>
            <a:prstGeom prst="rect">
              <a:avLst/>
            </a:prstGeom>
            <a:noFill/>
            <a:ln w="12700">
              <a:noFill/>
              <a:miter lim="800000"/>
              <a:headEnd/>
              <a:tailEnd/>
            </a:ln>
          </p:spPr>
          <p:txBody>
            <a:bodyPr lIns="90488" tIns="44450" rIns="90488" bIns="44450">
              <a:spAutoFit/>
            </a:bodyPr>
            <a:lstStyle/>
            <a:p>
              <a:pPr defTabSz="762000" eaLnBrk="0" hangingPunct="0"/>
              <a:r>
                <a:rPr lang="en-AU" sz="2000" b="1">
                  <a:latin typeface="Calibri" pitchFamily="34" charset="0"/>
                </a:rPr>
                <a:t>Two sigma</a:t>
              </a:r>
            </a:p>
          </p:txBody>
        </p:sp>
        <p:sp>
          <p:nvSpPr>
            <p:cNvPr id="157708" name="Line 21"/>
            <p:cNvSpPr>
              <a:spLocks noChangeShapeType="1"/>
            </p:cNvSpPr>
            <p:nvPr/>
          </p:nvSpPr>
          <p:spPr bwMode="auto">
            <a:xfrm flipH="1">
              <a:off x="3389" y="2433"/>
              <a:ext cx="367" cy="347"/>
            </a:xfrm>
            <a:prstGeom prst="line">
              <a:avLst/>
            </a:prstGeom>
            <a:noFill/>
            <a:ln w="50800">
              <a:solidFill>
                <a:schemeClr val="tx1"/>
              </a:solidFill>
              <a:round/>
              <a:headEnd/>
              <a:tailEnd/>
            </a:ln>
          </p:spPr>
          <p:txBody>
            <a:bodyPr wrap="none" anchor="ctr"/>
            <a:lstStyle/>
            <a:p>
              <a:endParaRPr lang="en-US"/>
            </a:p>
          </p:txBody>
        </p:sp>
      </p:grpSp>
      <p:sp>
        <p:nvSpPr>
          <p:cNvPr id="76822" name="Freeform 22"/>
          <p:cNvSpPr>
            <a:spLocks/>
          </p:cNvSpPr>
          <p:nvPr/>
        </p:nvSpPr>
        <p:spPr bwMode="auto">
          <a:xfrm>
            <a:off x="1568450" y="4297363"/>
            <a:ext cx="5745163" cy="1355725"/>
          </a:xfrm>
          <a:custGeom>
            <a:avLst/>
            <a:gdLst>
              <a:gd name="T0" fmla="*/ 0 w 3619"/>
              <a:gd name="T1" fmla="*/ 2147483647 h 998"/>
              <a:gd name="T2" fmla="*/ 2147483647 w 3619"/>
              <a:gd name="T3" fmla="*/ 2147483647 h 998"/>
              <a:gd name="T4" fmla="*/ 2147483647 w 3619"/>
              <a:gd name="T5" fmla="*/ 2147483647 h 998"/>
              <a:gd name="T6" fmla="*/ 2147483647 w 3619"/>
              <a:gd name="T7" fmla="*/ 2147483647 h 998"/>
              <a:gd name="T8" fmla="*/ 2147483647 w 3619"/>
              <a:gd name="T9" fmla="*/ 2147483647 h 998"/>
              <a:gd name="T10" fmla="*/ 2147483647 w 3619"/>
              <a:gd name="T11" fmla="*/ 2147483647 h 998"/>
              <a:gd name="T12" fmla="*/ 2147483647 w 3619"/>
              <a:gd name="T13" fmla="*/ 2147483647 h 998"/>
              <a:gd name="T14" fmla="*/ 2147483647 w 3619"/>
              <a:gd name="T15" fmla="*/ 2147483647 h 998"/>
              <a:gd name="T16" fmla="*/ 2147483647 w 3619"/>
              <a:gd name="T17" fmla="*/ 2147483647 h 998"/>
              <a:gd name="T18" fmla="*/ 2147483647 w 3619"/>
              <a:gd name="T19" fmla="*/ 2147483647 h 998"/>
              <a:gd name="T20" fmla="*/ 2147483647 w 3619"/>
              <a:gd name="T21" fmla="*/ 2147483647 h 998"/>
              <a:gd name="T22" fmla="*/ 2147483647 w 3619"/>
              <a:gd name="T23" fmla="*/ 2147483647 h 998"/>
              <a:gd name="T24" fmla="*/ 2147483647 w 3619"/>
              <a:gd name="T25" fmla="*/ 2147483647 h 998"/>
              <a:gd name="T26" fmla="*/ 2147483647 w 3619"/>
              <a:gd name="T27" fmla="*/ 0 h 998"/>
              <a:gd name="T28" fmla="*/ 2147483647 w 3619"/>
              <a:gd name="T29" fmla="*/ 2147483647 h 998"/>
              <a:gd name="T30" fmla="*/ 2147483647 w 3619"/>
              <a:gd name="T31" fmla="*/ 2147483647 h 998"/>
              <a:gd name="T32" fmla="*/ 2147483647 w 3619"/>
              <a:gd name="T33" fmla="*/ 2147483647 h 998"/>
              <a:gd name="T34" fmla="*/ 2147483647 w 3619"/>
              <a:gd name="T35" fmla="*/ 2147483647 h 998"/>
              <a:gd name="T36" fmla="*/ 2147483647 w 3619"/>
              <a:gd name="T37" fmla="*/ 2147483647 h 998"/>
              <a:gd name="T38" fmla="*/ 2147483647 w 3619"/>
              <a:gd name="T39" fmla="*/ 2147483647 h 998"/>
              <a:gd name="T40" fmla="*/ 2147483647 w 3619"/>
              <a:gd name="T41" fmla="*/ 2147483647 h 998"/>
              <a:gd name="T42" fmla="*/ 2147483647 w 3619"/>
              <a:gd name="T43" fmla="*/ 2147483647 h 998"/>
              <a:gd name="T44" fmla="*/ 2147483647 w 3619"/>
              <a:gd name="T45" fmla="*/ 2147483647 h 998"/>
              <a:gd name="T46" fmla="*/ 2147483647 w 3619"/>
              <a:gd name="T47" fmla="*/ 2147483647 h 998"/>
              <a:gd name="T48" fmla="*/ 2147483647 w 3619"/>
              <a:gd name="T49" fmla="*/ 2147483647 h 998"/>
              <a:gd name="T50" fmla="*/ 2147483647 w 3619"/>
              <a:gd name="T51" fmla="*/ 2147483647 h 998"/>
              <a:gd name="T52" fmla="*/ 2147483647 w 3619"/>
              <a:gd name="T53" fmla="*/ 2147483647 h 998"/>
              <a:gd name="T54" fmla="*/ 2147483647 w 3619"/>
              <a:gd name="T55" fmla="*/ 2147483647 h 998"/>
              <a:gd name="T56" fmla="*/ 2147483647 w 3619"/>
              <a:gd name="T57" fmla="*/ 2147483647 h 998"/>
              <a:gd name="T58" fmla="*/ 2147483647 w 3619"/>
              <a:gd name="T59" fmla="*/ 2147483647 h 9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19"/>
              <a:gd name="T91" fmla="*/ 0 h 998"/>
              <a:gd name="T92" fmla="*/ 3619 w 3619"/>
              <a:gd name="T93" fmla="*/ 998 h 9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19" h="998">
                <a:moveTo>
                  <a:pt x="0" y="994"/>
                </a:moveTo>
                <a:lnTo>
                  <a:pt x="63" y="991"/>
                </a:lnTo>
                <a:lnTo>
                  <a:pt x="187" y="976"/>
                </a:lnTo>
                <a:lnTo>
                  <a:pt x="265" y="948"/>
                </a:lnTo>
                <a:lnTo>
                  <a:pt x="433" y="866"/>
                </a:lnTo>
                <a:lnTo>
                  <a:pt x="616" y="742"/>
                </a:lnTo>
                <a:lnTo>
                  <a:pt x="847" y="546"/>
                </a:lnTo>
                <a:lnTo>
                  <a:pt x="1045" y="386"/>
                </a:lnTo>
                <a:lnTo>
                  <a:pt x="1224" y="240"/>
                </a:lnTo>
                <a:lnTo>
                  <a:pt x="1389" y="126"/>
                </a:lnTo>
                <a:lnTo>
                  <a:pt x="1516" y="60"/>
                </a:lnTo>
                <a:lnTo>
                  <a:pt x="1624" y="28"/>
                </a:lnTo>
                <a:lnTo>
                  <a:pt x="1740" y="5"/>
                </a:lnTo>
                <a:lnTo>
                  <a:pt x="1803" y="0"/>
                </a:lnTo>
                <a:lnTo>
                  <a:pt x="1866" y="5"/>
                </a:lnTo>
                <a:lnTo>
                  <a:pt x="1960" y="23"/>
                </a:lnTo>
                <a:lnTo>
                  <a:pt x="2069" y="62"/>
                </a:lnTo>
                <a:lnTo>
                  <a:pt x="2169" y="108"/>
                </a:lnTo>
                <a:lnTo>
                  <a:pt x="2289" y="180"/>
                </a:lnTo>
                <a:lnTo>
                  <a:pt x="2452" y="291"/>
                </a:lnTo>
                <a:lnTo>
                  <a:pt x="2583" y="394"/>
                </a:lnTo>
                <a:lnTo>
                  <a:pt x="2644" y="443"/>
                </a:lnTo>
                <a:lnTo>
                  <a:pt x="2781" y="546"/>
                </a:lnTo>
                <a:lnTo>
                  <a:pt x="2923" y="662"/>
                </a:lnTo>
                <a:lnTo>
                  <a:pt x="3110" y="796"/>
                </a:lnTo>
                <a:lnTo>
                  <a:pt x="3204" y="855"/>
                </a:lnTo>
                <a:lnTo>
                  <a:pt x="3319" y="914"/>
                </a:lnTo>
                <a:lnTo>
                  <a:pt x="3439" y="961"/>
                </a:lnTo>
                <a:lnTo>
                  <a:pt x="3559" y="989"/>
                </a:lnTo>
                <a:lnTo>
                  <a:pt x="3618" y="997"/>
                </a:lnTo>
              </a:path>
            </a:pathLst>
          </a:custGeom>
          <a:noFill/>
          <a:ln w="127000" cap="rnd">
            <a:solidFill>
              <a:srgbClr val="7E9E6A"/>
            </a:solidFill>
            <a:round/>
            <a:headEnd/>
            <a:tailEnd/>
          </a:ln>
        </p:spPr>
        <p:txBody>
          <a:bodyPr/>
          <a:lstStyle/>
          <a:p>
            <a:endParaRPr lang="en-US"/>
          </a:p>
        </p:txBody>
      </p:sp>
      <p:sp>
        <p:nvSpPr>
          <p:cNvPr id="76823" name="Freeform 23"/>
          <p:cNvSpPr>
            <a:spLocks/>
          </p:cNvSpPr>
          <p:nvPr/>
        </p:nvSpPr>
        <p:spPr bwMode="auto">
          <a:xfrm>
            <a:off x="1622425" y="3025775"/>
            <a:ext cx="5665788" cy="2630488"/>
          </a:xfrm>
          <a:custGeom>
            <a:avLst/>
            <a:gdLst>
              <a:gd name="T0" fmla="*/ 0 w 3569"/>
              <a:gd name="T1" fmla="*/ 2147483647 h 1793"/>
              <a:gd name="T2" fmla="*/ 2147483647 w 3569"/>
              <a:gd name="T3" fmla="*/ 2147483647 h 1793"/>
              <a:gd name="T4" fmla="*/ 2147483647 w 3569"/>
              <a:gd name="T5" fmla="*/ 2147483647 h 1793"/>
              <a:gd name="T6" fmla="*/ 2147483647 w 3569"/>
              <a:gd name="T7" fmla="*/ 2147483647 h 1793"/>
              <a:gd name="T8" fmla="*/ 2147483647 w 3569"/>
              <a:gd name="T9" fmla="*/ 2147483647 h 1793"/>
              <a:gd name="T10" fmla="*/ 2147483647 w 3569"/>
              <a:gd name="T11" fmla="*/ 2147483647 h 1793"/>
              <a:gd name="T12" fmla="*/ 2147483647 w 3569"/>
              <a:gd name="T13" fmla="*/ 2147483647 h 1793"/>
              <a:gd name="T14" fmla="*/ 2147483647 w 3569"/>
              <a:gd name="T15" fmla="*/ 2147483647 h 1793"/>
              <a:gd name="T16" fmla="*/ 2147483647 w 3569"/>
              <a:gd name="T17" fmla="*/ 2147483647 h 1793"/>
              <a:gd name="T18" fmla="*/ 2147483647 w 3569"/>
              <a:gd name="T19" fmla="*/ 2147483647 h 1793"/>
              <a:gd name="T20" fmla="*/ 2147483647 w 3569"/>
              <a:gd name="T21" fmla="*/ 2147483647 h 1793"/>
              <a:gd name="T22" fmla="*/ 2147483647 w 3569"/>
              <a:gd name="T23" fmla="*/ 2147483647 h 1793"/>
              <a:gd name="T24" fmla="*/ 2147483647 w 3569"/>
              <a:gd name="T25" fmla="*/ 2147483647 h 1793"/>
              <a:gd name="T26" fmla="*/ 2147483647 w 3569"/>
              <a:gd name="T27" fmla="*/ 2147483647 h 1793"/>
              <a:gd name="T28" fmla="*/ 2147483647 w 3569"/>
              <a:gd name="T29" fmla="*/ 2147483647 h 1793"/>
              <a:gd name="T30" fmla="*/ 2147483647 w 3569"/>
              <a:gd name="T31" fmla="*/ 2147483647 h 1793"/>
              <a:gd name="T32" fmla="*/ 2147483647 w 3569"/>
              <a:gd name="T33" fmla="*/ 2147483647 h 1793"/>
              <a:gd name="T34" fmla="*/ 2147483647 w 3569"/>
              <a:gd name="T35" fmla="*/ 2147483647 h 1793"/>
              <a:gd name="T36" fmla="*/ 2147483647 w 3569"/>
              <a:gd name="T37" fmla="*/ 2147483647 h 1793"/>
              <a:gd name="T38" fmla="*/ 2147483647 w 3569"/>
              <a:gd name="T39" fmla="*/ 2147483647 h 1793"/>
              <a:gd name="T40" fmla="*/ 2147483647 w 3569"/>
              <a:gd name="T41" fmla="*/ 2147483647 h 1793"/>
              <a:gd name="T42" fmla="*/ 2147483647 w 3569"/>
              <a:gd name="T43" fmla="*/ 2147483647 h 1793"/>
              <a:gd name="T44" fmla="*/ 2147483647 w 3569"/>
              <a:gd name="T45" fmla="*/ 2147483647 h 1793"/>
              <a:gd name="T46" fmla="*/ 2147483647 w 3569"/>
              <a:gd name="T47" fmla="*/ 2147483647 h 1793"/>
              <a:gd name="T48" fmla="*/ 2147483647 w 3569"/>
              <a:gd name="T49" fmla="*/ 2147483647 h 1793"/>
              <a:gd name="T50" fmla="*/ 2147483647 w 3569"/>
              <a:gd name="T51" fmla="*/ 2147483647 h 1793"/>
              <a:gd name="T52" fmla="*/ 2147483647 w 3569"/>
              <a:gd name="T53" fmla="*/ 2147483647 h 1793"/>
              <a:gd name="T54" fmla="*/ 2147483647 w 3569"/>
              <a:gd name="T55" fmla="*/ 0 h 1793"/>
              <a:gd name="T56" fmla="*/ 2147483647 w 3569"/>
              <a:gd name="T57" fmla="*/ 2147483647 h 1793"/>
              <a:gd name="T58" fmla="*/ 2147483647 w 3569"/>
              <a:gd name="T59" fmla="*/ 2147483647 h 1793"/>
              <a:gd name="T60" fmla="*/ 2147483647 w 3569"/>
              <a:gd name="T61" fmla="*/ 2147483647 h 1793"/>
              <a:gd name="T62" fmla="*/ 2147483647 w 3569"/>
              <a:gd name="T63" fmla="*/ 2147483647 h 1793"/>
              <a:gd name="T64" fmla="*/ 2147483647 w 3569"/>
              <a:gd name="T65" fmla="*/ 2147483647 h 1793"/>
              <a:gd name="T66" fmla="*/ 2147483647 w 3569"/>
              <a:gd name="T67" fmla="*/ 2147483647 h 1793"/>
              <a:gd name="T68" fmla="*/ 2147483647 w 3569"/>
              <a:gd name="T69" fmla="*/ 2147483647 h 1793"/>
              <a:gd name="T70" fmla="*/ 2147483647 w 3569"/>
              <a:gd name="T71" fmla="*/ 2147483647 h 1793"/>
              <a:gd name="T72" fmla="*/ 2147483647 w 3569"/>
              <a:gd name="T73" fmla="*/ 2147483647 h 1793"/>
              <a:gd name="T74" fmla="*/ 2147483647 w 3569"/>
              <a:gd name="T75" fmla="*/ 2147483647 h 1793"/>
              <a:gd name="T76" fmla="*/ 2147483647 w 3569"/>
              <a:gd name="T77" fmla="*/ 2147483647 h 1793"/>
              <a:gd name="T78" fmla="*/ 2147483647 w 3569"/>
              <a:gd name="T79" fmla="*/ 2147483647 h 1793"/>
              <a:gd name="T80" fmla="*/ 2147483647 w 3569"/>
              <a:gd name="T81" fmla="*/ 2147483647 h 1793"/>
              <a:gd name="T82" fmla="*/ 2147483647 w 3569"/>
              <a:gd name="T83" fmla="*/ 2147483647 h 1793"/>
              <a:gd name="T84" fmla="*/ 2147483647 w 3569"/>
              <a:gd name="T85" fmla="*/ 2147483647 h 1793"/>
              <a:gd name="T86" fmla="*/ 2147483647 w 3569"/>
              <a:gd name="T87" fmla="*/ 2147483647 h 1793"/>
              <a:gd name="T88" fmla="*/ 2147483647 w 3569"/>
              <a:gd name="T89" fmla="*/ 2147483647 h 1793"/>
              <a:gd name="T90" fmla="*/ 2147483647 w 3569"/>
              <a:gd name="T91" fmla="*/ 2147483647 h 1793"/>
              <a:gd name="T92" fmla="*/ 2147483647 w 3569"/>
              <a:gd name="T93" fmla="*/ 2147483647 h 1793"/>
              <a:gd name="T94" fmla="*/ 2147483647 w 3569"/>
              <a:gd name="T95" fmla="*/ 2147483647 h 1793"/>
              <a:gd name="T96" fmla="*/ 2147483647 w 3569"/>
              <a:gd name="T97" fmla="*/ 2147483647 h 1793"/>
              <a:gd name="T98" fmla="*/ 2147483647 w 3569"/>
              <a:gd name="T99" fmla="*/ 2147483647 h 1793"/>
              <a:gd name="T100" fmla="*/ 2147483647 w 3569"/>
              <a:gd name="T101" fmla="*/ 2147483647 h 1793"/>
              <a:gd name="T102" fmla="*/ 2147483647 w 3569"/>
              <a:gd name="T103" fmla="*/ 2147483647 h 1793"/>
              <a:gd name="T104" fmla="*/ 2147483647 w 3569"/>
              <a:gd name="T105" fmla="*/ 2147483647 h 1793"/>
              <a:gd name="T106" fmla="*/ 2147483647 w 3569"/>
              <a:gd name="T107" fmla="*/ 2147483647 h 1793"/>
              <a:gd name="T108" fmla="*/ 2147483647 w 3569"/>
              <a:gd name="T109" fmla="*/ 2147483647 h 1793"/>
              <a:gd name="T110" fmla="*/ 2147483647 w 3569"/>
              <a:gd name="T111" fmla="*/ 2147483647 h 1793"/>
              <a:gd name="T112" fmla="*/ 2147483647 w 3569"/>
              <a:gd name="T113" fmla="*/ 2147483647 h 1793"/>
              <a:gd name="T114" fmla="*/ 2147483647 w 3569"/>
              <a:gd name="T115" fmla="*/ 2147483647 h 17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69"/>
              <a:gd name="T175" fmla="*/ 0 h 1793"/>
              <a:gd name="T176" fmla="*/ 3569 w 3569"/>
              <a:gd name="T177" fmla="*/ 1793 h 17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69" h="1793">
                <a:moveTo>
                  <a:pt x="0" y="1792"/>
                </a:moveTo>
                <a:lnTo>
                  <a:pt x="448" y="1792"/>
                </a:lnTo>
                <a:lnTo>
                  <a:pt x="538" y="1790"/>
                </a:lnTo>
                <a:lnTo>
                  <a:pt x="627" y="1784"/>
                </a:lnTo>
                <a:lnTo>
                  <a:pt x="715" y="1774"/>
                </a:lnTo>
                <a:lnTo>
                  <a:pt x="817" y="1750"/>
                </a:lnTo>
                <a:lnTo>
                  <a:pt x="874" y="1723"/>
                </a:lnTo>
                <a:lnTo>
                  <a:pt x="938" y="1686"/>
                </a:lnTo>
                <a:lnTo>
                  <a:pt x="988" y="1647"/>
                </a:lnTo>
                <a:lnTo>
                  <a:pt x="1034" y="1598"/>
                </a:lnTo>
                <a:lnTo>
                  <a:pt x="1069" y="1552"/>
                </a:lnTo>
                <a:lnTo>
                  <a:pt x="1105" y="1502"/>
                </a:lnTo>
                <a:lnTo>
                  <a:pt x="1141" y="1443"/>
                </a:lnTo>
                <a:lnTo>
                  <a:pt x="1174" y="1385"/>
                </a:lnTo>
                <a:lnTo>
                  <a:pt x="1211" y="1302"/>
                </a:lnTo>
                <a:lnTo>
                  <a:pt x="1274" y="1152"/>
                </a:lnTo>
                <a:lnTo>
                  <a:pt x="1333" y="997"/>
                </a:lnTo>
                <a:lnTo>
                  <a:pt x="1397" y="800"/>
                </a:lnTo>
                <a:lnTo>
                  <a:pt x="1456" y="629"/>
                </a:lnTo>
                <a:lnTo>
                  <a:pt x="1509" y="469"/>
                </a:lnTo>
                <a:lnTo>
                  <a:pt x="1561" y="328"/>
                </a:lnTo>
                <a:lnTo>
                  <a:pt x="1607" y="215"/>
                </a:lnTo>
                <a:lnTo>
                  <a:pt x="1633" y="156"/>
                </a:lnTo>
                <a:lnTo>
                  <a:pt x="1655" y="116"/>
                </a:lnTo>
                <a:lnTo>
                  <a:pt x="1696" y="62"/>
                </a:lnTo>
                <a:lnTo>
                  <a:pt x="1733" y="21"/>
                </a:lnTo>
                <a:lnTo>
                  <a:pt x="1772" y="2"/>
                </a:lnTo>
                <a:lnTo>
                  <a:pt x="1807" y="0"/>
                </a:lnTo>
                <a:lnTo>
                  <a:pt x="1851" y="27"/>
                </a:lnTo>
                <a:lnTo>
                  <a:pt x="1901" y="84"/>
                </a:lnTo>
                <a:lnTo>
                  <a:pt x="1954" y="176"/>
                </a:lnTo>
                <a:lnTo>
                  <a:pt x="1984" y="245"/>
                </a:lnTo>
                <a:lnTo>
                  <a:pt x="2024" y="342"/>
                </a:lnTo>
                <a:lnTo>
                  <a:pt x="2053" y="425"/>
                </a:lnTo>
                <a:lnTo>
                  <a:pt x="2090" y="533"/>
                </a:lnTo>
                <a:lnTo>
                  <a:pt x="2143" y="688"/>
                </a:lnTo>
                <a:lnTo>
                  <a:pt x="2198" y="857"/>
                </a:lnTo>
                <a:lnTo>
                  <a:pt x="2248" y="1002"/>
                </a:lnTo>
                <a:lnTo>
                  <a:pt x="2297" y="1138"/>
                </a:lnTo>
                <a:lnTo>
                  <a:pt x="2329" y="1216"/>
                </a:lnTo>
                <a:lnTo>
                  <a:pt x="2352" y="1269"/>
                </a:lnTo>
                <a:lnTo>
                  <a:pt x="2378" y="1326"/>
                </a:lnTo>
                <a:lnTo>
                  <a:pt x="2398" y="1370"/>
                </a:lnTo>
                <a:lnTo>
                  <a:pt x="2426" y="1419"/>
                </a:lnTo>
                <a:lnTo>
                  <a:pt x="2453" y="1472"/>
                </a:lnTo>
                <a:lnTo>
                  <a:pt x="2485" y="1520"/>
                </a:lnTo>
                <a:lnTo>
                  <a:pt x="2517" y="1568"/>
                </a:lnTo>
                <a:lnTo>
                  <a:pt x="2565" y="1621"/>
                </a:lnTo>
                <a:lnTo>
                  <a:pt x="2597" y="1654"/>
                </a:lnTo>
                <a:lnTo>
                  <a:pt x="2632" y="1686"/>
                </a:lnTo>
                <a:lnTo>
                  <a:pt x="2685" y="1719"/>
                </a:lnTo>
                <a:lnTo>
                  <a:pt x="2720" y="1733"/>
                </a:lnTo>
                <a:lnTo>
                  <a:pt x="2783" y="1757"/>
                </a:lnTo>
                <a:lnTo>
                  <a:pt x="2854" y="1778"/>
                </a:lnTo>
                <a:lnTo>
                  <a:pt x="2918" y="1787"/>
                </a:lnTo>
                <a:lnTo>
                  <a:pt x="2986" y="1791"/>
                </a:lnTo>
                <a:lnTo>
                  <a:pt x="3066" y="1792"/>
                </a:lnTo>
                <a:lnTo>
                  <a:pt x="3568" y="1792"/>
                </a:lnTo>
              </a:path>
            </a:pathLst>
          </a:custGeom>
          <a:noFill/>
          <a:ln w="127000" cap="rnd">
            <a:solidFill>
              <a:srgbClr val="B20019"/>
            </a:solidFill>
            <a:round/>
            <a:headEnd/>
            <a:tailEnd/>
          </a:ln>
        </p:spPr>
        <p:txBody>
          <a:bodyPr/>
          <a:lstStyle/>
          <a:p>
            <a:endParaRPr lang="en-US"/>
          </a:p>
        </p:txBody>
      </p:sp>
      <p:sp>
        <p:nvSpPr>
          <p:cNvPr id="76824" name="Freeform 24"/>
          <p:cNvSpPr>
            <a:spLocks/>
          </p:cNvSpPr>
          <p:nvPr/>
        </p:nvSpPr>
        <p:spPr bwMode="auto">
          <a:xfrm>
            <a:off x="1627188" y="2058988"/>
            <a:ext cx="5711825" cy="3614737"/>
          </a:xfrm>
          <a:custGeom>
            <a:avLst/>
            <a:gdLst>
              <a:gd name="T0" fmla="*/ 0 w 3598"/>
              <a:gd name="T1" fmla="*/ 2147483647 h 2421"/>
              <a:gd name="T2" fmla="*/ 2147483647 w 3598"/>
              <a:gd name="T3" fmla="*/ 2147483647 h 2421"/>
              <a:gd name="T4" fmla="*/ 2147483647 w 3598"/>
              <a:gd name="T5" fmla="*/ 2147483647 h 2421"/>
              <a:gd name="T6" fmla="*/ 2147483647 w 3598"/>
              <a:gd name="T7" fmla="*/ 2147483647 h 2421"/>
              <a:gd name="T8" fmla="*/ 2147483647 w 3598"/>
              <a:gd name="T9" fmla="*/ 2147483647 h 2421"/>
              <a:gd name="T10" fmla="*/ 2147483647 w 3598"/>
              <a:gd name="T11" fmla="*/ 2147483647 h 2421"/>
              <a:gd name="T12" fmla="*/ 2147483647 w 3598"/>
              <a:gd name="T13" fmla="*/ 2147483647 h 2421"/>
              <a:gd name="T14" fmla="*/ 2147483647 w 3598"/>
              <a:gd name="T15" fmla="*/ 2147483647 h 2421"/>
              <a:gd name="T16" fmla="*/ 2147483647 w 3598"/>
              <a:gd name="T17" fmla="*/ 2147483647 h 2421"/>
              <a:gd name="T18" fmla="*/ 2147483647 w 3598"/>
              <a:gd name="T19" fmla="*/ 2147483647 h 2421"/>
              <a:gd name="T20" fmla="*/ 2147483647 w 3598"/>
              <a:gd name="T21" fmla="*/ 2147483647 h 2421"/>
              <a:gd name="T22" fmla="*/ 2147483647 w 3598"/>
              <a:gd name="T23" fmla="*/ 2147483647 h 2421"/>
              <a:gd name="T24" fmla="*/ 2147483647 w 3598"/>
              <a:gd name="T25" fmla="*/ 2147483647 h 2421"/>
              <a:gd name="T26" fmla="*/ 2147483647 w 3598"/>
              <a:gd name="T27" fmla="*/ 2147483647 h 2421"/>
              <a:gd name="T28" fmla="*/ 2147483647 w 3598"/>
              <a:gd name="T29" fmla="*/ 2147483647 h 2421"/>
              <a:gd name="T30" fmla="*/ 2147483647 w 3598"/>
              <a:gd name="T31" fmla="*/ 2147483647 h 2421"/>
              <a:gd name="T32" fmla="*/ 2147483647 w 3598"/>
              <a:gd name="T33" fmla="*/ 2147483647 h 2421"/>
              <a:gd name="T34" fmla="*/ 2147483647 w 3598"/>
              <a:gd name="T35" fmla="*/ 2147483647 h 2421"/>
              <a:gd name="T36" fmla="*/ 2147483647 w 3598"/>
              <a:gd name="T37" fmla="*/ 2147483647 h 2421"/>
              <a:gd name="T38" fmla="*/ 2147483647 w 3598"/>
              <a:gd name="T39" fmla="*/ 2147483647 h 2421"/>
              <a:gd name="T40" fmla="*/ 2147483647 w 3598"/>
              <a:gd name="T41" fmla="*/ 2147483647 h 2421"/>
              <a:gd name="T42" fmla="*/ 2147483647 w 3598"/>
              <a:gd name="T43" fmla="*/ 2147483647 h 2421"/>
              <a:gd name="T44" fmla="*/ 2147483647 w 3598"/>
              <a:gd name="T45" fmla="*/ 0 h 2421"/>
              <a:gd name="T46" fmla="*/ 2147483647 w 3598"/>
              <a:gd name="T47" fmla="*/ 2147483647 h 2421"/>
              <a:gd name="T48" fmla="*/ 2147483647 w 3598"/>
              <a:gd name="T49" fmla="*/ 2147483647 h 2421"/>
              <a:gd name="T50" fmla="*/ 2147483647 w 3598"/>
              <a:gd name="T51" fmla="*/ 2147483647 h 2421"/>
              <a:gd name="T52" fmla="*/ 2147483647 w 3598"/>
              <a:gd name="T53" fmla="*/ 2147483647 h 2421"/>
              <a:gd name="T54" fmla="*/ 2147483647 w 3598"/>
              <a:gd name="T55" fmla="*/ 2147483647 h 2421"/>
              <a:gd name="T56" fmla="*/ 2147483647 w 3598"/>
              <a:gd name="T57" fmla="*/ 2147483647 h 2421"/>
              <a:gd name="T58" fmla="*/ 2147483647 w 3598"/>
              <a:gd name="T59" fmla="*/ 2147483647 h 2421"/>
              <a:gd name="T60" fmla="*/ 2147483647 w 3598"/>
              <a:gd name="T61" fmla="*/ 2147483647 h 2421"/>
              <a:gd name="T62" fmla="*/ 2147483647 w 3598"/>
              <a:gd name="T63" fmla="*/ 2147483647 h 2421"/>
              <a:gd name="T64" fmla="*/ 2147483647 w 3598"/>
              <a:gd name="T65" fmla="*/ 2147483647 h 2421"/>
              <a:gd name="T66" fmla="*/ 2147483647 w 3598"/>
              <a:gd name="T67" fmla="*/ 2147483647 h 2421"/>
              <a:gd name="T68" fmla="*/ 2147483647 w 3598"/>
              <a:gd name="T69" fmla="*/ 2147483647 h 2421"/>
              <a:gd name="T70" fmla="*/ 2147483647 w 3598"/>
              <a:gd name="T71" fmla="*/ 2147483647 h 2421"/>
              <a:gd name="T72" fmla="*/ 2147483647 w 3598"/>
              <a:gd name="T73" fmla="*/ 2147483647 h 2421"/>
              <a:gd name="T74" fmla="*/ 2147483647 w 3598"/>
              <a:gd name="T75" fmla="*/ 2147483647 h 2421"/>
              <a:gd name="T76" fmla="*/ 2147483647 w 3598"/>
              <a:gd name="T77" fmla="*/ 2147483647 h 2421"/>
              <a:gd name="T78" fmla="*/ 2147483647 w 3598"/>
              <a:gd name="T79" fmla="*/ 2147483647 h 2421"/>
              <a:gd name="T80" fmla="*/ 2147483647 w 3598"/>
              <a:gd name="T81" fmla="*/ 2147483647 h 2421"/>
              <a:gd name="T82" fmla="*/ 2147483647 w 3598"/>
              <a:gd name="T83" fmla="*/ 2147483647 h 2421"/>
              <a:gd name="T84" fmla="*/ 2147483647 w 3598"/>
              <a:gd name="T85" fmla="*/ 2147483647 h 2421"/>
              <a:gd name="T86" fmla="*/ 2147483647 w 3598"/>
              <a:gd name="T87" fmla="*/ 2147483647 h 2421"/>
              <a:gd name="T88" fmla="*/ 2147483647 w 3598"/>
              <a:gd name="T89" fmla="*/ 2147483647 h 2421"/>
              <a:gd name="T90" fmla="*/ 2147483647 w 3598"/>
              <a:gd name="T91" fmla="*/ 2147483647 h 2421"/>
              <a:gd name="T92" fmla="*/ 2147483647 w 3598"/>
              <a:gd name="T93" fmla="*/ 2147483647 h 2421"/>
              <a:gd name="T94" fmla="*/ 2147483647 w 3598"/>
              <a:gd name="T95" fmla="*/ 2147483647 h 24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98"/>
              <a:gd name="T145" fmla="*/ 0 h 2421"/>
              <a:gd name="T146" fmla="*/ 3598 w 3598"/>
              <a:gd name="T147" fmla="*/ 2421 h 24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98" h="2421">
                <a:moveTo>
                  <a:pt x="0" y="2410"/>
                </a:moveTo>
                <a:lnTo>
                  <a:pt x="1120" y="2410"/>
                </a:lnTo>
                <a:lnTo>
                  <a:pt x="1181" y="2408"/>
                </a:lnTo>
                <a:lnTo>
                  <a:pt x="1232" y="2399"/>
                </a:lnTo>
                <a:lnTo>
                  <a:pt x="1274" y="2383"/>
                </a:lnTo>
                <a:lnTo>
                  <a:pt x="1317" y="2352"/>
                </a:lnTo>
                <a:lnTo>
                  <a:pt x="1355" y="2300"/>
                </a:lnTo>
                <a:lnTo>
                  <a:pt x="1403" y="2205"/>
                </a:lnTo>
                <a:lnTo>
                  <a:pt x="1463" y="1991"/>
                </a:lnTo>
                <a:lnTo>
                  <a:pt x="1509" y="1754"/>
                </a:lnTo>
                <a:lnTo>
                  <a:pt x="1543" y="1533"/>
                </a:lnTo>
                <a:lnTo>
                  <a:pt x="1575" y="1284"/>
                </a:lnTo>
                <a:lnTo>
                  <a:pt x="1605" y="1054"/>
                </a:lnTo>
                <a:lnTo>
                  <a:pt x="1632" y="823"/>
                </a:lnTo>
                <a:lnTo>
                  <a:pt x="1661" y="600"/>
                </a:lnTo>
                <a:lnTo>
                  <a:pt x="1677" y="480"/>
                </a:lnTo>
                <a:lnTo>
                  <a:pt x="1687" y="399"/>
                </a:lnTo>
                <a:lnTo>
                  <a:pt x="1701" y="301"/>
                </a:lnTo>
                <a:lnTo>
                  <a:pt x="1722" y="189"/>
                </a:lnTo>
                <a:lnTo>
                  <a:pt x="1741" y="108"/>
                </a:lnTo>
                <a:lnTo>
                  <a:pt x="1760" y="50"/>
                </a:lnTo>
                <a:lnTo>
                  <a:pt x="1778" y="12"/>
                </a:lnTo>
                <a:lnTo>
                  <a:pt x="1798" y="0"/>
                </a:lnTo>
                <a:lnTo>
                  <a:pt x="1819" y="12"/>
                </a:lnTo>
                <a:lnTo>
                  <a:pt x="1831" y="47"/>
                </a:lnTo>
                <a:lnTo>
                  <a:pt x="1851" y="110"/>
                </a:lnTo>
                <a:lnTo>
                  <a:pt x="1870" y="186"/>
                </a:lnTo>
                <a:lnTo>
                  <a:pt x="1888" y="296"/>
                </a:lnTo>
                <a:lnTo>
                  <a:pt x="1906" y="401"/>
                </a:lnTo>
                <a:lnTo>
                  <a:pt x="1921" y="507"/>
                </a:lnTo>
                <a:lnTo>
                  <a:pt x="1938" y="635"/>
                </a:lnTo>
                <a:lnTo>
                  <a:pt x="1962" y="822"/>
                </a:lnTo>
                <a:lnTo>
                  <a:pt x="1996" y="1113"/>
                </a:lnTo>
                <a:lnTo>
                  <a:pt x="2042" y="1450"/>
                </a:lnTo>
                <a:lnTo>
                  <a:pt x="2064" y="1619"/>
                </a:lnTo>
                <a:lnTo>
                  <a:pt x="2103" y="1842"/>
                </a:lnTo>
                <a:lnTo>
                  <a:pt x="2127" y="1961"/>
                </a:lnTo>
                <a:lnTo>
                  <a:pt x="2143" y="2037"/>
                </a:lnTo>
                <a:lnTo>
                  <a:pt x="2164" y="2118"/>
                </a:lnTo>
                <a:lnTo>
                  <a:pt x="2190" y="2202"/>
                </a:lnTo>
                <a:lnTo>
                  <a:pt x="2217" y="2262"/>
                </a:lnTo>
                <a:lnTo>
                  <a:pt x="2248" y="2313"/>
                </a:lnTo>
                <a:lnTo>
                  <a:pt x="2285" y="2358"/>
                </a:lnTo>
                <a:lnTo>
                  <a:pt x="2317" y="2384"/>
                </a:lnTo>
                <a:lnTo>
                  <a:pt x="2375" y="2405"/>
                </a:lnTo>
                <a:lnTo>
                  <a:pt x="2452" y="2417"/>
                </a:lnTo>
                <a:lnTo>
                  <a:pt x="2506" y="2420"/>
                </a:lnTo>
                <a:lnTo>
                  <a:pt x="3597" y="2420"/>
                </a:lnTo>
              </a:path>
            </a:pathLst>
          </a:custGeom>
          <a:noFill/>
          <a:ln w="127000" cap="rnd">
            <a:solidFill>
              <a:schemeClr val="tx2"/>
            </a:solidFill>
            <a:round/>
            <a:headEnd/>
            <a:tailEnd/>
          </a:ln>
        </p:spPr>
        <p:txBody>
          <a:bodyPr/>
          <a:lstStyle/>
          <a:p>
            <a:endParaRPr lang="en-US"/>
          </a:p>
        </p:txBody>
      </p:sp>
      <p:sp>
        <p:nvSpPr>
          <p:cNvPr id="26" name="Rectangle 2">
            <a:extLst>
              <a:ext uri="{FF2B5EF4-FFF2-40B4-BE49-F238E27FC236}">
                <a16:creationId xmlns:a16="http://schemas.microsoft.com/office/drawing/2014/main" id="{F2FAB3C8-FBEC-47A7-B52C-C2FE52988012}"/>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t>Process Capability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3000"/>
                            </p:stCondLst>
                            <p:childTnLst>
                              <p:par>
                                <p:cTn id="9" presetID="16" presetClass="entr" presetSubtype="37" fill="hold" grpId="0" nodeType="afterEffect">
                                  <p:stCondLst>
                                    <p:cond delay="1000"/>
                                  </p:stCondLst>
                                  <p:childTnLst>
                                    <p:set>
                                      <p:cBhvr>
                                        <p:cTn id="10" dur="1" fill="hold">
                                          <p:stCondLst>
                                            <p:cond delay="0"/>
                                          </p:stCondLst>
                                        </p:cTn>
                                        <p:tgtEl>
                                          <p:spTgt spid="76822"/>
                                        </p:tgtEl>
                                        <p:attrNameLst>
                                          <p:attrName>style.visibility</p:attrName>
                                        </p:attrNameLst>
                                      </p:cBhvr>
                                      <p:to>
                                        <p:strVal val="visible"/>
                                      </p:to>
                                    </p:set>
                                    <p:animEffect transition="in" filter="barn(outVertical)">
                                      <p:cBhvr>
                                        <p:cTn id="11" dur="2000"/>
                                        <p:tgtEl>
                                          <p:spTgt spid="76822"/>
                                        </p:tgtEl>
                                      </p:cBhvr>
                                    </p:animEffect>
                                  </p:childTnLst>
                                </p:cTn>
                              </p:par>
                            </p:childTnLst>
                          </p:cTn>
                        </p:par>
                        <p:par>
                          <p:cTn id="12" fill="hold">
                            <p:stCondLst>
                              <p:cond delay="6000"/>
                            </p:stCondLst>
                            <p:childTnLst>
                              <p:par>
                                <p:cTn id="13" presetID="18" presetClass="entr" presetSubtype="12"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6823"/>
                                        </p:tgtEl>
                                        <p:attrNameLst>
                                          <p:attrName>style.visibility</p:attrName>
                                        </p:attrNameLst>
                                      </p:cBhvr>
                                      <p:to>
                                        <p:strVal val="visible"/>
                                      </p:to>
                                    </p:set>
                                    <p:animEffect transition="in" filter="barn(outVertical)">
                                      <p:cBhvr>
                                        <p:cTn id="20" dur="2000"/>
                                        <p:tgtEl>
                                          <p:spTgt spid="76823"/>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76824"/>
                                        </p:tgtEl>
                                        <p:attrNameLst>
                                          <p:attrName>style.visibility</p:attrName>
                                        </p:attrNameLst>
                                      </p:cBhvr>
                                      <p:to>
                                        <p:strVal val="visible"/>
                                      </p:to>
                                    </p:set>
                                    <p:animEffect transition="in" filter="barn(outVertical)">
                                      <p:cBhvr>
                                        <p:cTn id="29" dur="2000"/>
                                        <p:tgtEl>
                                          <p:spTgt spid="76824"/>
                                        </p:tgtEl>
                                      </p:cBhvr>
                                    </p:animEffect>
                                  </p:childTnLst>
                                </p:cTn>
                              </p:par>
                            </p:childTnLst>
                          </p:cTn>
                        </p:par>
                        <p:par>
                          <p:cTn id="30" fill="hold">
                            <p:stCondLst>
                              <p:cond delay="2000"/>
                            </p:stCondLst>
                            <p:childTnLst>
                              <p:par>
                                <p:cTn id="31" presetID="18" presetClass="entr" presetSubtype="1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2" grpId="0" animBg="1"/>
      <p:bldP spid="76823" grpId="0" animBg="1"/>
      <p:bldP spid="7682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dirty="0"/>
              <a:t>Process Capability Ratio</a:t>
            </a:r>
          </a:p>
        </p:txBody>
      </p:sp>
      <p:sp>
        <p:nvSpPr>
          <p:cNvPr id="159746" name="Content Placeholder 2"/>
          <p:cNvSpPr>
            <a:spLocks noGrp="1"/>
          </p:cNvSpPr>
          <p:nvPr>
            <p:ph idx="1"/>
          </p:nvPr>
        </p:nvSpPr>
        <p:spPr>
          <a:xfrm>
            <a:off x="2057400" y="1600200"/>
            <a:ext cx="5784849" cy="1752600"/>
          </a:xfrm>
        </p:spPr>
        <p:txBody>
          <a:bodyPr/>
          <a:lstStyle/>
          <a:p>
            <a:pPr marL="0" indent="0">
              <a:buNone/>
            </a:pPr>
            <a:r>
              <a:rPr lang="en-US" dirty="0"/>
              <a:t>A test to see if the process variability is capable of producing output within a product’s specifications. </a:t>
            </a:r>
          </a:p>
        </p:txBody>
      </p:sp>
      <p:grpSp>
        <p:nvGrpSpPr>
          <p:cNvPr id="6" name="Group 4"/>
          <p:cNvGrpSpPr>
            <a:grpSpLocks/>
          </p:cNvGrpSpPr>
          <p:nvPr/>
        </p:nvGrpSpPr>
        <p:grpSpPr bwMode="auto">
          <a:xfrm>
            <a:off x="2057401" y="3402800"/>
            <a:ext cx="5235575" cy="752475"/>
            <a:chOff x="638" y="1963"/>
            <a:chExt cx="3298" cy="474"/>
          </a:xfrm>
        </p:grpSpPr>
        <p:sp>
          <p:nvSpPr>
            <p:cNvPr id="159750" name="Text Box 5"/>
            <p:cNvSpPr txBox="1">
              <a:spLocks noChangeArrowheads="1"/>
            </p:cNvSpPr>
            <p:nvPr/>
          </p:nvSpPr>
          <p:spPr bwMode="auto">
            <a:xfrm>
              <a:off x="638" y="2103"/>
              <a:ext cx="384" cy="231"/>
            </a:xfrm>
            <a:prstGeom prst="rect">
              <a:avLst/>
            </a:prstGeom>
            <a:noFill/>
            <a:ln w="9525">
              <a:noFill/>
              <a:miter lim="800000"/>
              <a:headEnd/>
              <a:tailEnd/>
            </a:ln>
          </p:spPr>
          <p:txBody>
            <a:bodyPr wrap="none">
              <a:spAutoFit/>
            </a:bodyPr>
            <a:lstStyle/>
            <a:p>
              <a:r>
                <a:rPr lang="en-US" b="1" i="1">
                  <a:latin typeface="Times New Roman" pitchFamily="18" charset="0"/>
                </a:rPr>
                <a:t>C</a:t>
              </a:r>
              <a:r>
                <a:rPr lang="en-US" b="1" i="1" baseline="-25000">
                  <a:latin typeface="Times New Roman" pitchFamily="18" charset="0"/>
                </a:rPr>
                <a:t>p</a:t>
              </a:r>
              <a:r>
                <a:rPr lang="en-US" b="1"/>
                <a:t> =</a:t>
              </a:r>
            </a:p>
          </p:txBody>
        </p:sp>
        <p:sp>
          <p:nvSpPr>
            <p:cNvPr id="159751" name="Text Box 6"/>
            <p:cNvSpPr txBox="1">
              <a:spLocks noChangeArrowheads="1"/>
            </p:cNvSpPr>
            <p:nvPr/>
          </p:nvSpPr>
          <p:spPr bwMode="auto">
            <a:xfrm>
              <a:off x="980" y="1963"/>
              <a:ext cx="2956" cy="474"/>
            </a:xfrm>
            <a:prstGeom prst="rect">
              <a:avLst/>
            </a:prstGeom>
            <a:noFill/>
            <a:ln w="9525">
              <a:noFill/>
              <a:miter lim="800000"/>
              <a:headEnd/>
              <a:tailEnd/>
            </a:ln>
          </p:spPr>
          <p:txBody>
            <a:bodyPr wrap="none">
              <a:spAutoFit/>
            </a:bodyPr>
            <a:lstStyle/>
            <a:p>
              <a:pPr algn="ctr">
                <a:lnSpc>
                  <a:spcPct val="120000"/>
                </a:lnSpc>
              </a:pPr>
              <a:r>
                <a:rPr lang="en-US" b="1"/>
                <a:t>Upper specification – Lower specification</a:t>
              </a:r>
            </a:p>
            <a:p>
              <a:pPr algn="ctr">
                <a:lnSpc>
                  <a:spcPct val="120000"/>
                </a:lnSpc>
              </a:pPr>
              <a:r>
                <a:rPr lang="en-US" b="1"/>
                <a:t>6</a:t>
              </a:r>
              <a:r>
                <a:rPr lang="el-GR" b="1" i="1"/>
                <a:t>σ</a:t>
              </a:r>
            </a:p>
          </p:txBody>
        </p:sp>
        <p:sp>
          <p:nvSpPr>
            <p:cNvPr id="159752" name="Line 7"/>
            <p:cNvSpPr>
              <a:spLocks noChangeShapeType="1"/>
            </p:cNvSpPr>
            <p:nvPr/>
          </p:nvSpPr>
          <p:spPr bwMode="auto">
            <a:xfrm>
              <a:off x="1026" y="2224"/>
              <a:ext cx="2864" cy="0"/>
            </a:xfrm>
            <a:prstGeom prst="line">
              <a:avLst/>
            </a:prstGeom>
            <a:noFill/>
            <a:ln w="28575">
              <a:solidFill>
                <a:schemeClr val="tx1"/>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10" name="Rectangle 2">
                <a:extLst>
                  <a:ext uri="{FF2B5EF4-FFF2-40B4-BE49-F238E27FC236}">
                    <a16:creationId xmlns:a16="http://schemas.microsoft.com/office/drawing/2014/main" id="{E16B2AFF-6D4D-47DD-9558-6075E61E19CF}"/>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Ratio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oMath>
                </a14:m>
                <a:endParaRPr lang="en-US" dirty="0"/>
              </a:p>
            </p:txBody>
          </p:sp>
        </mc:Choice>
        <mc:Fallback xmlns="">
          <p:sp>
            <p:nvSpPr>
              <p:cNvPr id="10" name="Rectangle 2">
                <a:extLst>
                  <a:ext uri="{FF2B5EF4-FFF2-40B4-BE49-F238E27FC236}">
                    <a16:creationId xmlns:a16="http://schemas.microsoft.com/office/drawing/2014/main" id="{E16B2AFF-6D4D-47DD-9558-6075E61E19CF}"/>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2"/>
                <a:stretch>
                  <a:fillRect l="-1533"/>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69" name="Title 3"/>
          <p:cNvSpPr>
            <a:spLocks noGrp="1"/>
          </p:cNvSpPr>
          <p:nvPr>
            <p:ph type="title"/>
          </p:nvPr>
        </p:nvSpPr>
        <p:spPr>
          <a:xfrm>
            <a:off x="609600" y="304800"/>
            <a:ext cx="8229600" cy="1143000"/>
          </a:xfrm>
        </p:spPr>
        <p:txBody>
          <a:bodyPr/>
          <a:lstStyle/>
          <a:p>
            <a:r>
              <a:rPr lang="en-US" dirty="0"/>
              <a:t>Example 5.5</a:t>
            </a:r>
          </a:p>
        </p:txBody>
      </p:sp>
      <p:sp>
        <p:nvSpPr>
          <p:cNvPr id="5" name="Content Placeholder 4"/>
          <p:cNvSpPr>
            <a:spLocks noGrp="1"/>
          </p:cNvSpPr>
          <p:nvPr>
            <p:ph sz="half" idx="1"/>
          </p:nvPr>
        </p:nvSpPr>
        <p:spPr>
          <a:xfrm>
            <a:off x="457200" y="1600200"/>
            <a:ext cx="4038600" cy="5029200"/>
          </a:xfrm>
        </p:spPr>
        <p:txBody>
          <a:bodyPr/>
          <a:lstStyle/>
          <a:p>
            <a:r>
              <a:rPr lang="en-US" sz="2400" b="1" dirty="0"/>
              <a:t>The intensive care unit lab process has an average turnaround time of 26.2 minutes and a standard deviation of 1.53 minutes.  </a:t>
            </a:r>
          </a:p>
          <a:p>
            <a:r>
              <a:rPr lang="en-US" sz="2400" b="1" dirty="0"/>
              <a:t>The nominal value for this service is 25 minutes ± 5 minutes.</a:t>
            </a:r>
            <a:endParaRPr lang="en-US" sz="2400" dirty="0"/>
          </a:p>
          <a:p>
            <a:r>
              <a:rPr lang="en-US" sz="2400" b="1" dirty="0"/>
              <a:t>Is the lab process capable of four sigma-level performance? </a:t>
            </a:r>
          </a:p>
          <a:p>
            <a:endParaRPr lang="en-US" sz="2400" dirty="0"/>
          </a:p>
        </p:txBody>
      </p:sp>
      <p:sp>
        <p:nvSpPr>
          <p:cNvPr id="6" name="Content Placeholder 5"/>
          <p:cNvSpPr>
            <a:spLocks noGrp="1"/>
          </p:cNvSpPr>
          <p:nvPr>
            <p:ph sz="half" idx="2"/>
          </p:nvPr>
        </p:nvSpPr>
        <p:spPr>
          <a:xfrm>
            <a:off x="4800600" y="1765464"/>
            <a:ext cx="4038600" cy="3962400"/>
          </a:xfrm>
        </p:spPr>
        <p:txBody>
          <a:bodyPr/>
          <a:lstStyle/>
          <a:p>
            <a:pPr marL="0" indent="0">
              <a:buNone/>
            </a:pPr>
            <a:r>
              <a:rPr lang="en-AU" b="1" dirty="0"/>
              <a:t>Upper specification = </a:t>
            </a:r>
            <a:r>
              <a:rPr lang="en-AU" b="1" dirty="0">
                <a:solidFill>
                  <a:srgbClr val="FF0000"/>
                </a:solidFill>
              </a:rPr>
              <a:t>30 minutes</a:t>
            </a:r>
            <a:endParaRPr lang="en-US" b="1" dirty="0">
              <a:solidFill>
                <a:srgbClr val="FF0000"/>
              </a:solidFill>
            </a:endParaRPr>
          </a:p>
          <a:p>
            <a:pPr marL="0" indent="0">
              <a:buNone/>
            </a:pPr>
            <a:r>
              <a:rPr lang="en-AU" b="1" dirty="0"/>
              <a:t>Lower specification = </a:t>
            </a:r>
            <a:r>
              <a:rPr lang="en-AU" b="1" dirty="0">
                <a:solidFill>
                  <a:srgbClr val="FF0000"/>
                </a:solidFill>
              </a:rPr>
              <a:t>20 minutes</a:t>
            </a:r>
            <a:endParaRPr lang="en-US" b="1" dirty="0">
              <a:solidFill>
                <a:srgbClr val="FF0000"/>
              </a:solidFill>
            </a:endParaRPr>
          </a:p>
          <a:p>
            <a:pPr marL="0" indent="0">
              <a:buNone/>
            </a:pPr>
            <a:r>
              <a:rPr lang="en-AU" b="1" dirty="0"/>
              <a:t>Average service = </a:t>
            </a:r>
            <a:r>
              <a:rPr lang="en-AU" b="1" dirty="0">
                <a:solidFill>
                  <a:srgbClr val="FF0000"/>
                </a:solidFill>
              </a:rPr>
              <a:t>26.2 minutes    </a:t>
            </a:r>
            <a:endParaRPr lang="en-US" b="1" dirty="0">
              <a:solidFill>
                <a:srgbClr val="FF0000"/>
              </a:solidFill>
            </a:endParaRPr>
          </a:p>
          <a:p>
            <a:pPr marL="0" indent="0">
              <a:buNone/>
            </a:pPr>
            <a:r>
              <a:rPr lang="en-AU" b="1" dirty="0">
                <a:sym typeface="Symbol" pitchFamily="18" charset="2"/>
              </a:rPr>
              <a:t></a:t>
            </a:r>
            <a:r>
              <a:rPr lang="en-AU" b="1" dirty="0"/>
              <a:t> = </a:t>
            </a:r>
            <a:r>
              <a:rPr lang="en-AU" b="1" dirty="0">
                <a:solidFill>
                  <a:srgbClr val="FF0000"/>
                </a:solidFill>
              </a:rPr>
              <a:t>1.53 minutes</a:t>
            </a:r>
            <a:endParaRPr lang="en-US" b="1" dirty="0">
              <a:solidFill>
                <a:srgbClr val="FF0000"/>
              </a:solidFill>
            </a:endParaRPr>
          </a:p>
        </p:txBody>
      </p:sp>
      <mc:AlternateContent xmlns:mc="http://schemas.openxmlformats.org/markup-compatibility/2006" xmlns:a14="http://schemas.microsoft.com/office/drawing/2010/main">
        <mc:Choice Requires="a14">
          <p:sp>
            <p:nvSpPr>
              <p:cNvPr id="7" name="Rectangle 2">
                <a:extLst>
                  <a:ext uri="{FF2B5EF4-FFF2-40B4-BE49-F238E27FC236}">
                    <a16:creationId xmlns:a16="http://schemas.microsoft.com/office/drawing/2014/main" id="{24614B8E-BFA0-43F8-874B-F45682129DF4}"/>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Ratio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oMath>
                </a14:m>
                <a:endParaRPr lang="en-US" dirty="0"/>
              </a:p>
            </p:txBody>
          </p:sp>
        </mc:Choice>
        <mc:Fallback xmlns="">
          <p:sp>
            <p:nvSpPr>
              <p:cNvPr id="7" name="Rectangle 2">
                <a:extLst>
                  <a:ext uri="{FF2B5EF4-FFF2-40B4-BE49-F238E27FC236}">
                    <a16:creationId xmlns:a16="http://schemas.microsoft.com/office/drawing/2014/main" id="{24614B8E-BFA0-43F8-874B-F45682129DF4}"/>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2"/>
                <a:stretch>
                  <a:fillRect l="-1533"/>
                </a:stretch>
              </a:blipFill>
            </p:spPr>
            <p:txBody>
              <a:bodyPr/>
              <a:lstStyle/>
              <a:p>
                <a:r>
                  <a:rPr lang="en-US">
                    <a:noFill/>
                  </a:rPr>
                  <a:t> </a:t>
                </a:r>
              </a:p>
            </p:txBody>
          </p:sp>
        </mc:Fallback>
      </mc:AlternateContent>
    </p:spTree>
    <p:extLst>
      <p:ext uri="{BB962C8B-B14F-4D97-AF65-F5344CB8AC3E}">
        <p14:creationId xmlns:p14="http://schemas.microsoft.com/office/powerpoint/2010/main" val="394248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linds(horizontal)">
                                      <p:cBhvr>
                                        <p:cTn id="32" dur="500"/>
                                        <p:tgtEl>
                                          <p:spTgt spid="6">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linds(horizontal)">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7" name="Title 1"/>
          <p:cNvSpPr>
            <a:spLocks noGrp="1"/>
          </p:cNvSpPr>
          <p:nvPr>
            <p:ph type="title"/>
          </p:nvPr>
        </p:nvSpPr>
        <p:spPr>
          <a:xfrm>
            <a:off x="533400" y="228600"/>
            <a:ext cx="8229600" cy="1143000"/>
          </a:xfrm>
        </p:spPr>
        <p:txBody>
          <a:bodyPr/>
          <a:lstStyle/>
          <a:p>
            <a:r>
              <a:rPr lang="en-US"/>
              <a:t>Example 5.5</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838200" y="1676400"/>
                <a:ext cx="7848600" cy="4433888"/>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AU" sz="2000" b="1" i="1" smtClean="0">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𝒑</m:t>
                          </m:r>
                        </m:sub>
                      </m:sSub>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smtClean="0">
                              <a:latin typeface="Cambria Math" panose="02040503050406030204" pitchFamily="18" charset="0"/>
                            </a:rPr>
                            <m:t>𝑼𝒑𝒑𝒆𝒓</m:t>
                          </m:r>
                          <m:r>
                            <a:rPr lang="en-US" sz="2000" b="1" i="1" smtClean="0">
                              <a:latin typeface="Cambria Math" panose="02040503050406030204" pitchFamily="18" charset="0"/>
                            </a:rPr>
                            <m:t> </m:t>
                          </m:r>
                          <m:r>
                            <a:rPr lang="en-US" sz="2000" b="1" i="1" smtClean="0">
                              <a:latin typeface="Cambria Math" panose="02040503050406030204" pitchFamily="18" charset="0"/>
                            </a:rPr>
                            <m:t>𝑺𝒑𝒆𝒄𝒊𝒇𝒊𝒄𝒂𝒕𝒊𝒐𝒏</m:t>
                          </m:r>
                          <m:r>
                            <a:rPr lang="en-US" sz="2000" b="1" i="1" smtClean="0">
                              <a:latin typeface="Cambria Math" panose="02040503050406030204" pitchFamily="18" charset="0"/>
                            </a:rPr>
                            <m:t> −</m:t>
                          </m:r>
                          <m:r>
                            <a:rPr lang="en-US" sz="2000" b="1" i="1" smtClean="0">
                              <a:latin typeface="Cambria Math" panose="02040503050406030204" pitchFamily="18" charset="0"/>
                            </a:rPr>
                            <m:t>𝑳𝒐𝒘𝒆𝒓</m:t>
                          </m:r>
                          <m:r>
                            <a:rPr lang="en-US" sz="2000" b="1" i="1" smtClean="0">
                              <a:latin typeface="Cambria Math" panose="02040503050406030204" pitchFamily="18" charset="0"/>
                            </a:rPr>
                            <m:t> </m:t>
                          </m:r>
                          <m:r>
                            <a:rPr lang="en-US" sz="2000" b="1" i="1" smtClean="0">
                              <a:latin typeface="Cambria Math" panose="02040503050406030204" pitchFamily="18" charset="0"/>
                            </a:rPr>
                            <m:t>𝑺𝒑𝒆𝒄𝒊𝒇𝒊𝒄𝒂𝒕𝒊𝒐𝒏</m:t>
                          </m:r>
                        </m:num>
                        <m:den>
                          <m:r>
                            <a:rPr lang="en-US" sz="2000" b="1" i="1">
                              <a:latin typeface="Cambria Math" panose="02040503050406030204" pitchFamily="18" charset="0"/>
                            </a:rPr>
                            <m:t>𝟔</m:t>
                          </m:r>
                          <m:r>
                            <m:rPr>
                              <m:sty m:val="p"/>
                            </m:rPr>
                            <a:rPr lang="el-GR" sz="2000" b="1" i="1" smtClean="0">
                              <a:latin typeface="Cambria Math" panose="02040503050406030204" pitchFamily="18" charset="0"/>
                            </a:rPr>
                            <m:t>σ</m:t>
                          </m:r>
                        </m:den>
                      </m:f>
                    </m:oMath>
                  </m:oMathPara>
                </a14:m>
                <a:endParaRPr lang="en-AU" sz="2000" b="1" dirty="0"/>
              </a:p>
              <a:p>
                <a:pPr>
                  <a:buFont typeface="Wingdings 2" pitchFamily="18" charset="2"/>
                  <a:buNone/>
                </a:pPr>
                <a:endParaRPr lang="en-US" dirty="0"/>
              </a:p>
              <a:p>
                <a:pPr marL="0" indent="0">
                  <a:buNone/>
                </a:pPr>
                <a:r>
                  <a:rPr lang="en-AU" b="1" i="1" dirty="0"/>
                  <a:t>	</a:t>
                </a:r>
                <a14:m>
                  <m:oMath xmlns:m="http://schemas.openxmlformats.org/officeDocument/2006/math">
                    <m:sSub>
                      <m:sSubPr>
                        <m:ctrlPr>
                          <a:rPr lang="en-AU" sz="2400" b="1" i="1" smtClean="0">
                            <a:latin typeface="Cambria Math" panose="02040503050406030204" pitchFamily="18" charset="0"/>
                          </a:rPr>
                        </m:ctrlPr>
                      </m:sSubPr>
                      <m:e>
                        <m:r>
                          <a:rPr lang="en-US" sz="2400" b="1" i="1" smtClean="0">
                            <a:latin typeface="Cambria Math" panose="02040503050406030204" pitchFamily="18" charset="0"/>
                          </a:rPr>
                          <m:t>𝑪</m:t>
                        </m:r>
                      </m:e>
                      <m:sub>
                        <m:r>
                          <a:rPr lang="en-US" sz="2400" b="1" i="1" smtClean="0">
                            <a:latin typeface="Cambria Math" panose="02040503050406030204" pitchFamily="18" charset="0"/>
                          </a:rPr>
                          <m:t>𝒑</m:t>
                        </m:r>
                      </m:sub>
                    </m:sSub>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𝟑𝟎</m:t>
                        </m:r>
                        <m:r>
                          <a:rPr lang="en-US" sz="2400" b="1" i="1" smtClean="0">
                            <a:latin typeface="Cambria Math" panose="02040503050406030204" pitchFamily="18" charset="0"/>
                          </a:rPr>
                          <m:t>−</m:t>
                        </m:r>
                        <m:r>
                          <a:rPr lang="en-US" sz="2400" b="1" i="1" smtClean="0">
                            <a:latin typeface="Cambria Math" panose="02040503050406030204" pitchFamily="18" charset="0"/>
                          </a:rPr>
                          <m:t>𝟐𝟎</m:t>
                        </m:r>
                      </m:num>
                      <m:den>
                        <m:r>
                          <a:rPr lang="en-US" sz="2400" b="1" i="1" smtClean="0">
                            <a:latin typeface="Cambria Math" panose="02040503050406030204" pitchFamily="18" charset="0"/>
                          </a:rPr>
                          <m:t>𝟔</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𝟓𝟑</m:t>
                            </m:r>
                          </m:e>
                        </m:d>
                      </m:den>
                    </m:f>
                    <m:r>
                      <a:rPr lang="en-US" sz="2400" b="1" i="1" smtClean="0">
                        <a:latin typeface="Cambria Math" panose="02040503050406030204" pitchFamily="18" charset="0"/>
                      </a:rPr>
                      <m:t>=</m:t>
                    </m:r>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𝟎𝟗</m:t>
                    </m:r>
                  </m:oMath>
                </a14:m>
                <a:r>
                  <a:rPr lang="en-AU" sz="2400" b="1" i="1" dirty="0"/>
                  <a:t>   </a:t>
                </a:r>
              </a:p>
              <a:p>
                <a:pPr>
                  <a:buFont typeface="Wingdings 2" pitchFamily="18" charset="2"/>
                  <a:buNone/>
                </a:pPr>
                <a:r>
                  <a:rPr lang="en-AU" b="1" i="1" dirty="0"/>
                  <a:t>         </a:t>
                </a:r>
                <a:endParaRPr lang="en-US" dirty="0"/>
              </a:p>
              <a:p>
                <a:pPr>
                  <a:buFont typeface="Wingdings 2" pitchFamily="18" charset="2"/>
                  <a:buNone/>
                </a:pPr>
                <a:endParaRPr lang="en-US" dirty="0"/>
              </a:p>
              <a:p>
                <a:pPr>
                  <a:buFont typeface="Wingdings 2" pitchFamily="18" charset="2"/>
                  <a:buNone/>
                </a:pPr>
                <a:r>
                  <a:rPr lang="en-US" b="1" dirty="0">
                    <a:solidFill>
                      <a:srgbClr val="FF0000"/>
                    </a:solidFill>
                  </a:rPr>
                  <a:t>                                  Process did not meet 4-sigma level of 1.33</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838200" y="1676400"/>
                <a:ext cx="7848600" cy="4433888"/>
              </a:xfrm>
              <a:blipFill>
                <a:blip r:embed="rId2"/>
                <a:stretch>
                  <a:fillRect l="-7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27B5639A-5591-41B5-8702-EBBE46E2C9BA}"/>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Ratio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oMath>
                </a14:m>
                <a:endParaRPr lang="en-US" dirty="0"/>
              </a:p>
            </p:txBody>
          </p:sp>
        </mc:Choice>
        <mc:Fallback xmlns="">
          <p:sp>
            <p:nvSpPr>
              <p:cNvPr id="6" name="Rectangle 2">
                <a:extLst>
                  <a:ext uri="{FF2B5EF4-FFF2-40B4-BE49-F238E27FC236}">
                    <a16:creationId xmlns:a16="http://schemas.microsoft.com/office/drawing/2014/main" id="{27B5639A-5591-41B5-8702-EBBE46E2C9BA}"/>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3"/>
                <a:stretch>
                  <a:fillRect l="-1533"/>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dirty="0"/>
              <a:t>Process Capability Index</a:t>
            </a:r>
          </a:p>
        </p:txBody>
      </p:sp>
      <p:sp>
        <p:nvSpPr>
          <p:cNvPr id="158722" name="Content Placeholder 2"/>
          <p:cNvSpPr>
            <a:spLocks noGrp="1"/>
          </p:cNvSpPr>
          <p:nvPr>
            <p:ph idx="1"/>
          </p:nvPr>
        </p:nvSpPr>
        <p:spPr>
          <a:xfrm>
            <a:off x="342900" y="1413697"/>
            <a:ext cx="8458200" cy="1600200"/>
          </a:xfrm>
        </p:spPr>
        <p:txBody>
          <a:bodyPr/>
          <a:lstStyle/>
          <a:p>
            <a:pPr marL="0" indent="0">
              <a:buNone/>
            </a:pPr>
            <a:r>
              <a:rPr lang="en-US" dirty="0"/>
              <a:t>Measures how well a process is </a:t>
            </a:r>
            <a:r>
              <a:rPr lang="en-US" i="1" dirty="0"/>
              <a:t>centered</a:t>
            </a:r>
            <a:r>
              <a:rPr lang="en-US" dirty="0"/>
              <a:t> and whether the variability is acceptable</a:t>
            </a:r>
          </a:p>
        </p:txBody>
      </p:sp>
      <p:grpSp>
        <p:nvGrpSpPr>
          <p:cNvPr id="6" name="Group 4"/>
          <p:cNvGrpSpPr>
            <a:grpSpLocks/>
          </p:cNvGrpSpPr>
          <p:nvPr/>
        </p:nvGrpSpPr>
        <p:grpSpPr bwMode="auto">
          <a:xfrm>
            <a:off x="928688" y="3125788"/>
            <a:ext cx="7470775" cy="755650"/>
            <a:chOff x="638" y="1969"/>
            <a:chExt cx="4706" cy="476"/>
          </a:xfrm>
        </p:grpSpPr>
        <p:sp>
          <p:nvSpPr>
            <p:cNvPr id="158727" name="Text Box 5"/>
            <p:cNvSpPr txBox="1">
              <a:spLocks noChangeArrowheads="1"/>
            </p:cNvSpPr>
            <p:nvPr/>
          </p:nvSpPr>
          <p:spPr bwMode="auto">
            <a:xfrm>
              <a:off x="638" y="2103"/>
              <a:ext cx="3131" cy="233"/>
            </a:xfrm>
            <a:prstGeom prst="rect">
              <a:avLst/>
            </a:prstGeom>
            <a:noFill/>
            <a:ln w="9525">
              <a:noFill/>
              <a:miter lim="800000"/>
              <a:headEnd/>
              <a:tailEnd/>
            </a:ln>
          </p:spPr>
          <p:txBody>
            <a:bodyPr wrap="none">
              <a:spAutoFit/>
            </a:bodyPr>
            <a:lstStyle/>
            <a:p>
              <a:r>
                <a:rPr lang="en-US" b="1" i="1" dirty="0" err="1">
                  <a:latin typeface="Times New Roman" pitchFamily="18" charset="0"/>
                </a:rPr>
                <a:t>C</a:t>
              </a:r>
              <a:r>
                <a:rPr lang="en-US" b="1" i="1" baseline="-25000" dirty="0" err="1">
                  <a:latin typeface="Times New Roman" pitchFamily="18" charset="0"/>
                </a:rPr>
                <a:t>pk</a:t>
              </a:r>
              <a:r>
                <a:rPr lang="en-US" b="1" dirty="0"/>
                <a:t> = Minimum of                                                              ,</a:t>
              </a:r>
            </a:p>
          </p:txBody>
        </p:sp>
        <p:grpSp>
          <p:nvGrpSpPr>
            <p:cNvPr id="158728" name="Group 6"/>
            <p:cNvGrpSpPr>
              <a:grpSpLocks/>
            </p:cNvGrpSpPr>
            <p:nvPr/>
          </p:nvGrpSpPr>
          <p:grpSpPr bwMode="auto">
            <a:xfrm>
              <a:off x="1948" y="1971"/>
              <a:ext cx="1692" cy="474"/>
              <a:chOff x="1596" y="2083"/>
              <a:chExt cx="1692" cy="474"/>
            </a:xfrm>
          </p:grpSpPr>
          <p:sp>
            <p:nvSpPr>
              <p:cNvPr id="158736" name="Text Box 7"/>
              <p:cNvSpPr txBox="1">
                <a:spLocks noChangeArrowheads="1"/>
              </p:cNvSpPr>
              <p:nvPr/>
            </p:nvSpPr>
            <p:spPr bwMode="auto">
              <a:xfrm>
                <a:off x="1596" y="2083"/>
                <a:ext cx="1692" cy="474"/>
              </a:xfrm>
              <a:prstGeom prst="rect">
                <a:avLst/>
              </a:prstGeom>
              <a:noFill/>
              <a:ln w="9525">
                <a:noFill/>
                <a:miter lim="800000"/>
                <a:headEnd/>
                <a:tailEnd/>
              </a:ln>
            </p:spPr>
            <p:txBody>
              <a:bodyPr wrap="none">
                <a:spAutoFit/>
              </a:bodyPr>
              <a:lstStyle/>
              <a:p>
                <a:pPr algn="ctr">
                  <a:lnSpc>
                    <a:spcPct val="120000"/>
                  </a:lnSpc>
                </a:pPr>
                <a:r>
                  <a:rPr lang="en-US" b="1" i="1" dirty="0">
                    <a:latin typeface="Times New Roman" pitchFamily="18" charset="0"/>
                  </a:rPr>
                  <a:t>x</a:t>
                </a:r>
                <a:r>
                  <a:rPr lang="en-US" b="1" dirty="0"/>
                  <a:t> – Lower specification</a:t>
                </a:r>
              </a:p>
              <a:p>
                <a:pPr algn="ctr">
                  <a:lnSpc>
                    <a:spcPct val="120000"/>
                  </a:lnSpc>
                </a:pPr>
                <a:r>
                  <a:rPr lang="en-US" b="1" dirty="0"/>
                  <a:t>3</a:t>
                </a:r>
                <a:r>
                  <a:rPr lang="el-GR" b="1" i="1" dirty="0"/>
                  <a:t>σ</a:t>
                </a:r>
              </a:p>
            </p:txBody>
          </p:sp>
          <p:sp>
            <p:nvSpPr>
              <p:cNvPr id="158737" name="Line 8"/>
              <p:cNvSpPr>
                <a:spLocks noChangeShapeType="1"/>
              </p:cNvSpPr>
              <p:nvPr/>
            </p:nvSpPr>
            <p:spPr bwMode="auto">
              <a:xfrm>
                <a:off x="1643" y="2344"/>
                <a:ext cx="1600" cy="0"/>
              </a:xfrm>
              <a:prstGeom prst="line">
                <a:avLst/>
              </a:prstGeom>
              <a:noFill/>
              <a:ln w="28575">
                <a:solidFill>
                  <a:schemeClr val="tx1"/>
                </a:solidFill>
                <a:round/>
                <a:headEnd/>
                <a:tailEnd/>
              </a:ln>
            </p:spPr>
            <p:txBody>
              <a:bodyPr/>
              <a:lstStyle/>
              <a:p>
                <a:endParaRPr lang="en-US" dirty="0"/>
              </a:p>
            </p:txBody>
          </p:sp>
          <p:grpSp>
            <p:nvGrpSpPr>
              <p:cNvPr id="158738" name="Group 9"/>
              <p:cNvGrpSpPr>
                <a:grpSpLocks/>
              </p:cNvGrpSpPr>
              <p:nvPr/>
            </p:nvGrpSpPr>
            <p:grpSpPr bwMode="auto">
              <a:xfrm>
                <a:off x="1733" y="2154"/>
                <a:ext cx="80" cy="26"/>
                <a:chOff x="941" y="2890"/>
                <a:chExt cx="80" cy="26"/>
              </a:xfrm>
            </p:grpSpPr>
            <p:sp>
              <p:nvSpPr>
                <p:cNvPr id="158739" name="Line 10"/>
                <p:cNvSpPr>
                  <a:spLocks noChangeShapeType="1"/>
                </p:cNvSpPr>
                <p:nvPr/>
              </p:nvSpPr>
              <p:spPr bwMode="auto">
                <a:xfrm>
                  <a:off x="941" y="2890"/>
                  <a:ext cx="80" cy="0"/>
                </a:xfrm>
                <a:prstGeom prst="line">
                  <a:avLst/>
                </a:prstGeom>
                <a:noFill/>
                <a:ln w="19050">
                  <a:solidFill>
                    <a:schemeClr val="tx1"/>
                  </a:solidFill>
                  <a:round/>
                  <a:headEnd/>
                  <a:tailEnd/>
                </a:ln>
              </p:spPr>
              <p:txBody>
                <a:bodyPr/>
                <a:lstStyle/>
                <a:p>
                  <a:endParaRPr lang="en-US"/>
                </a:p>
              </p:txBody>
            </p:sp>
            <p:sp>
              <p:nvSpPr>
                <p:cNvPr id="158740" name="Line 11"/>
                <p:cNvSpPr>
                  <a:spLocks noChangeShapeType="1"/>
                </p:cNvSpPr>
                <p:nvPr/>
              </p:nvSpPr>
              <p:spPr bwMode="auto">
                <a:xfrm>
                  <a:off x="941" y="2916"/>
                  <a:ext cx="80" cy="0"/>
                </a:xfrm>
                <a:prstGeom prst="line">
                  <a:avLst/>
                </a:prstGeom>
                <a:noFill/>
                <a:ln w="19050">
                  <a:solidFill>
                    <a:schemeClr val="tx1"/>
                  </a:solidFill>
                  <a:round/>
                  <a:headEnd/>
                  <a:tailEnd/>
                </a:ln>
              </p:spPr>
              <p:txBody>
                <a:bodyPr/>
                <a:lstStyle/>
                <a:p>
                  <a:endParaRPr lang="en-US"/>
                </a:p>
              </p:txBody>
            </p:sp>
          </p:grpSp>
        </p:grpSp>
        <p:grpSp>
          <p:nvGrpSpPr>
            <p:cNvPr id="158729" name="Group 12"/>
            <p:cNvGrpSpPr>
              <a:grpSpLocks/>
            </p:cNvGrpSpPr>
            <p:nvPr/>
          </p:nvGrpSpPr>
          <p:grpSpPr bwMode="auto">
            <a:xfrm>
              <a:off x="3648" y="1971"/>
              <a:ext cx="1684" cy="474"/>
              <a:chOff x="3472" y="2083"/>
              <a:chExt cx="1684" cy="474"/>
            </a:xfrm>
          </p:grpSpPr>
          <p:sp>
            <p:nvSpPr>
              <p:cNvPr id="158731" name="Text Box 13"/>
              <p:cNvSpPr txBox="1">
                <a:spLocks noChangeArrowheads="1"/>
              </p:cNvSpPr>
              <p:nvPr/>
            </p:nvSpPr>
            <p:spPr bwMode="auto">
              <a:xfrm>
                <a:off x="3472" y="2083"/>
                <a:ext cx="1684" cy="474"/>
              </a:xfrm>
              <a:prstGeom prst="rect">
                <a:avLst/>
              </a:prstGeom>
              <a:noFill/>
              <a:ln w="9525">
                <a:noFill/>
                <a:miter lim="800000"/>
                <a:headEnd/>
                <a:tailEnd/>
              </a:ln>
            </p:spPr>
            <p:txBody>
              <a:bodyPr wrap="none">
                <a:spAutoFit/>
              </a:bodyPr>
              <a:lstStyle/>
              <a:p>
                <a:pPr algn="ctr">
                  <a:lnSpc>
                    <a:spcPct val="120000"/>
                  </a:lnSpc>
                </a:pPr>
                <a:r>
                  <a:rPr lang="en-US" b="1"/>
                  <a:t>Upper specification – </a:t>
                </a:r>
                <a:r>
                  <a:rPr lang="en-US" b="1" i="1">
                    <a:latin typeface="Times New Roman" pitchFamily="18" charset="0"/>
                  </a:rPr>
                  <a:t>x</a:t>
                </a:r>
              </a:p>
              <a:p>
                <a:pPr algn="ctr">
                  <a:lnSpc>
                    <a:spcPct val="120000"/>
                  </a:lnSpc>
                </a:pPr>
                <a:r>
                  <a:rPr lang="en-US" b="1"/>
                  <a:t>3</a:t>
                </a:r>
                <a:r>
                  <a:rPr lang="el-GR" b="1" i="1"/>
                  <a:t>σ</a:t>
                </a:r>
              </a:p>
            </p:txBody>
          </p:sp>
          <p:sp>
            <p:nvSpPr>
              <p:cNvPr id="158732" name="Line 14"/>
              <p:cNvSpPr>
                <a:spLocks noChangeShapeType="1"/>
              </p:cNvSpPr>
              <p:nvPr/>
            </p:nvSpPr>
            <p:spPr bwMode="auto">
              <a:xfrm>
                <a:off x="3531" y="2344"/>
                <a:ext cx="1584" cy="0"/>
              </a:xfrm>
              <a:prstGeom prst="line">
                <a:avLst/>
              </a:prstGeom>
              <a:noFill/>
              <a:ln w="28575">
                <a:solidFill>
                  <a:schemeClr val="tx1"/>
                </a:solidFill>
                <a:round/>
                <a:headEnd/>
                <a:tailEnd/>
              </a:ln>
            </p:spPr>
            <p:txBody>
              <a:bodyPr/>
              <a:lstStyle/>
              <a:p>
                <a:endParaRPr lang="en-US"/>
              </a:p>
            </p:txBody>
          </p:sp>
          <p:sp>
            <p:nvSpPr>
              <p:cNvPr id="158734" name="Line 16"/>
              <p:cNvSpPr>
                <a:spLocks noChangeShapeType="1"/>
              </p:cNvSpPr>
              <p:nvPr/>
            </p:nvSpPr>
            <p:spPr bwMode="auto">
              <a:xfrm>
                <a:off x="4953" y="2154"/>
                <a:ext cx="80" cy="0"/>
              </a:xfrm>
              <a:prstGeom prst="line">
                <a:avLst/>
              </a:prstGeom>
              <a:noFill/>
              <a:ln w="19050">
                <a:solidFill>
                  <a:schemeClr val="tx1"/>
                </a:solidFill>
                <a:round/>
                <a:headEnd/>
                <a:tailEnd/>
              </a:ln>
            </p:spPr>
            <p:txBody>
              <a:bodyPr/>
              <a:lstStyle/>
              <a:p>
                <a:endParaRPr lang="en-US"/>
              </a:p>
            </p:txBody>
          </p:sp>
          <p:sp>
            <p:nvSpPr>
              <p:cNvPr id="158735" name="Line 17"/>
              <p:cNvSpPr>
                <a:spLocks noChangeShapeType="1"/>
              </p:cNvSpPr>
              <p:nvPr/>
            </p:nvSpPr>
            <p:spPr bwMode="auto">
              <a:xfrm>
                <a:off x="4953" y="2182"/>
                <a:ext cx="80" cy="0"/>
              </a:xfrm>
              <a:prstGeom prst="line">
                <a:avLst/>
              </a:prstGeom>
              <a:noFill/>
              <a:ln w="19050">
                <a:solidFill>
                  <a:schemeClr val="tx1"/>
                </a:solidFill>
                <a:round/>
                <a:headEnd/>
                <a:tailEnd/>
              </a:ln>
            </p:spPr>
            <p:txBody>
              <a:bodyPr/>
              <a:lstStyle/>
              <a:p>
                <a:endParaRPr lang="en-US"/>
              </a:p>
            </p:txBody>
          </p:sp>
        </p:grpSp>
        <p:sp>
          <p:nvSpPr>
            <p:cNvPr id="158730" name="AutoShape 18"/>
            <p:cNvSpPr>
              <a:spLocks noChangeArrowheads="1"/>
            </p:cNvSpPr>
            <p:nvPr/>
          </p:nvSpPr>
          <p:spPr bwMode="auto">
            <a:xfrm>
              <a:off x="1933" y="1969"/>
              <a:ext cx="3411" cy="444"/>
            </a:xfrm>
            <a:prstGeom prst="bracketPair">
              <a:avLst>
                <a:gd name="adj" fmla="val 13287"/>
              </a:avLst>
            </a:prstGeom>
            <a:noFill/>
            <a:ln w="28575">
              <a:solidFill>
                <a:schemeClr val="tx1"/>
              </a:solidFill>
              <a:round/>
              <a:headEnd/>
              <a:tailEnd/>
            </a:ln>
          </p:spPr>
          <p:txBody>
            <a:bodyPr wrap="none" anchor="ctr"/>
            <a:lstStyle/>
            <a:p>
              <a:endParaRPr lang="en-NZ">
                <a:latin typeface="Calibri" pitchFamily="34" charset="0"/>
              </a:endParaRPr>
            </a:p>
          </p:txBody>
        </p:sp>
      </p:grpSp>
      <p:sp>
        <p:nvSpPr>
          <p:cNvPr id="21" name="Text Box 19"/>
          <p:cNvSpPr txBox="1">
            <a:spLocks noChangeArrowheads="1"/>
          </p:cNvSpPr>
          <p:nvPr/>
        </p:nvSpPr>
        <p:spPr bwMode="auto">
          <a:xfrm>
            <a:off x="1271588" y="4271963"/>
            <a:ext cx="7150100" cy="796925"/>
          </a:xfrm>
          <a:prstGeom prst="rect">
            <a:avLst/>
          </a:prstGeom>
          <a:noFill/>
          <a:ln w="9525">
            <a:noFill/>
            <a:miter lim="800000"/>
            <a:headEnd/>
            <a:tailEnd/>
          </a:ln>
        </p:spPr>
        <p:txBody>
          <a:bodyPr wrap="none">
            <a:spAutoFit/>
          </a:bodyPr>
          <a:lstStyle/>
          <a:p>
            <a:pPr>
              <a:lnSpc>
                <a:spcPct val="120000"/>
              </a:lnSpc>
            </a:pPr>
            <a:r>
              <a:rPr lang="en-US" sz="2000" b="1"/>
              <a:t>where</a:t>
            </a:r>
          </a:p>
          <a:p>
            <a:pPr>
              <a:lnSpc>
                <a:spcPct val="120000"/>
              </a:lnSpc>
            </a:pPr>
            <a:r>
              <a:rPr lang="en-US" sz="2000" b="1" i="1"/>
              <a:t>	</a:t>
            </a:r>
            <a:r>
              <a:rPr lang="el-GR" sz="2000" b="1" i="1"/>
              <a:t>σ</a:t>
            </a:r>
            <a:r>
              <a:rPr lang="en-US" sz="2000" b="1"/>
              <a:t> = standard deviation of the process distribution</a:t>
            </a:r>
            <a:endParaRPr lang="el-GR" sz="2000" b="1"/>
          </a:p>
        </p:txBody>
      </p:sp>
      <mc:AlternateContent xmlns:mc="http://schemas.openxmlformats.org/markup-compatibility/2006" xmlns:a14="http://schemas.microsoft.com/office/drawing/2010/main">
        <mc:Choice Requires="a14">
          <p:sp>
            <p:nvSpPr>
              <p:cNvPr id="22" name="Rectangle 2">
                <a:extLst>
                  <a:ext uri="{FF2B5EF4-FFF2-40B4-BE49-F238E27FC236}">
                    <a16:creationId xmlns:a16="http://schemas.microsoft.com/office/drawing/2014/main" id="{56802072-83E9-48E0-9DE3-7889106848BE}"/>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Index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𝑝𝑘</m:t>
                        </m:r>
                      </m:sub>
                    </m:sSub>
                  </m:oMath>
                </a14:m>
                <a:endParaRPr lang="en-US" dirty="0"/>
              </a:p>
            </p:txBody>
          </p:sp>
        </mc:Choice>
        <mc:Fallback xmlns="">
          <p:sp>
            <p:nvSpPr>
              <p:cNvPr id="22" name="Rectangle 2">
                <a:extLst>
                  <a:ext uri="{FF2B5EF4-FFF2-40B4-BE49-F238E27FC236}">
                    <a16:creationId xmlns:a16="http://schemas.microsoft.com/office/drawing/2014/main" id="{56802072-83E9-48E0-9DE3-7889106848BE}"/>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2"/>
                <a:stretch>
                  <a:fillRect l="-1533"/>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strips(downRight)">
                                      <p:cBhvr>
                                        <p:cTn id="1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69" name="Title 3"/>
          <p:cNvSpPr>
            <a:spLocks noGrp="1"/>
          </p:cNvSpPr>
          <p:nvPr>
            <p:ph type="title"/>
          </p:nvPr>
        </p:nvSpPr>
        <p:spPr>
          <a:xfrm>
            <a:off x="609600" y="304800"/>
            <a:ext cx="8229600" cy="1143000"/>
          </a:xfrm>
        </p:spPr>
        <p:txBody>
          <a:bodyPr/>
          <a:lstStyle/>
          <a:p>
            <a:r>
              <a:rPr lang="en-US" dirty="0"/>
              <a:t>Example 5.5</a:t>
            </a:r>
          </a:p>
        </p:txBody>
      </p:sp>
      <p:sp>
        <p:nvSpPr>
          <p:cNvPr id="5" name="Content Placeholder 4"/>
          <p:cNvSpPr>
            <a:spLocks noGrp="1"/>
          </p:cNvSpPr>
          <p:nvPr>
            <p:ph sz="half" idx="1"/>
          </p:nvPr>
        </p:nvSpPr>
        <p:spPr>
          <a:xfrm>
            <a:off x="457200" y="1600200"/>
            <a:ext cx="4038600" cy="5029200"/>
          </a:xfrm>
        </p:spPr>
        <p:txBody>
          <a:bodyPr/>
          <a:lstStyle/>
          <a:p>
            <a:r>
              <a:rPr lang="en-US" sz="2400" b="1" dirty="0"/>
              <a:t>The intensive care unit lab process has an average turnaround time of 26.2 minutes and a standard deviation of 1.53 minutes.  </a:t>
            </a:r>
          </a:p>
          <a:p>
            <a:r>
              <a:rPr lang="en-US" sz="2400" b="1" dirty="0"/>
              <a:t>The nominal value for this service is 25 minutes ± 5 minutes.</a:t>
            </a:r>
            <a:endParaRPr lang="en-US" sz="2400" dirty="0"/>
          </a:p>
          <a:p>
            <a:r>
              <a:rPr lang="en-US" sz="2400" b="1" dirty="0"/>
              <a:t>Is the lab process capable of four sigma-level performance? </a:t>
            </a:r>
          </a:p>
          <a:p>
            <a:endParaRPr lang="en-US" sz="2400" dirty="0"/>
          </a:p>
        </p:txBody>
      </p:sp>
      <p:sp>
        <p:nvSpPr>
          <p:cNvPr id="6" name="Content Placeholder 5"/>
          <p:cNvSpPr>
            <a:spLocks noGrp="1"/>
          </p:cNvSpPr>
          <p:nvPr>
            <p:ph sz="half" idx="2"/>
          </p:nvPr>
        </p:nvSpPr>
        <p:spPr>
          <a:xfrm>
            <a:off x="4800600" y="1765464"/>
            <a:ext cx="4038600" cy="3962400"/>
          </a:xfrm>
        </p:spPr>
        <p:txBody>
          <a:bodyPr/>
          <a:lstStyle/>
          <a:p>
            <a:pPr marL="0" indent="0">
              <a:buNone/>
            </a:pPr>
            <a:r>
              <a:rPr lang="en-AU" b="1" dirty="0"/>
              <a:t>Upper specification = </a:t>
            </a:r>
            <a:r>
              <a:rPr lang="en-AU" b="1" dirty="0">
                <a:solidFill>
                  <a:srgbClr val="FF0000"/>
                </a:solidFill>
              </a:rPr>
              <a:t>30 minutes</a:t>
            </a:r>
            <a:endParaRPr lang="en-US" b="1" dirty="0">
              <a:solidFill>
                <a:srgbClr val="FF0000"/>
              </a:solidFill>
            </a:endParaRPr>
          </a:p>
          <a:p>
            <a:pPr marL="0" indent="0">
              <a:buNone/>
            </a:pPr>
            <a:r>
              <a:rPr lang="en-AU" b="1" dirty="0"/>
              <a:t>Lower specification = </a:t>
            </a:r>
            <a:r>
              <a:rPr lang="en-AU" b="1" dirty="0">
                <a:solidFill>
                  <a:srgbClr val="FF0000"/>
                </a:solidFill>
              </a:rPr>
              <a:t>20 minutes</a:t>
            </a:r>
            <a:endParaRPr lang="en-US" b="1" dirty="0">
              <a:solidFill>
                <a:srgbClr val="FF0000"/>
              </a:solidFill>
            </a:endParaRPr>
          </a:p>
          <a:p>
            <a:pPr marL="0" indent="0">
              <a:buNone/>
            </a:pPr>
            <a:r>
              <a:rPr lang="en-AU" b="1" dirty="0"/>
              <a:t>Average service = </a:t>
            </a:r>
            <a:r>
              <a:rPr lang="en-AU" b="1" dirty="0">
                <a:solidFill>
                  <a:srgbClr val="FF0000"/>
                </a:solidFill>
              </a:rPr>
              <a:t>26.2 minutes    </a:t>
            </a:r>
            <a:endParaRPr lang="en-US" b="1" dirty="0">
              <a:solidFill>
                <a:srgbClr val="FF0000"/>
              </a:solidFill>
            </a:endParaRPr>
          </a:p>
          <a:p>
            <a:pPr marL="0" indent="0">
              <a:buNone/>
            </a:pPr>
            <a:r>
              <a:rPr lang="en-AU" b="1" dirty="0">
                <a:sym typeface="Symbol" pitchFamily="18" charset="2"/>
              </a:rPr>
              <a:t></a:t>
            </a:r>
            <a:r>
              <a:rPr lang="en-AU" b="1" dirty="0"/>
              <a:t> = </a:t>
            </a:r>
            <a:r>
              <a:rPr lang="en-AU" b="1" dirty="0">
                <a:solidFill>
                  <a:srgbClr val="FF0000"/>
                </a:solidFill>
              </a:rPr>
              <a:t>1.53 minutes</a:t>
            </a:r>
            <a:endParaRPr lang="en-US" b="1" dirty="0">
              <a:solidFill>
                <a:srgbClr val="FF0000"/>
              </a:solidFill>
            </a:endParaRPr>
          </a:p>
        </p:txBody>
      </p:sp>
      <mc:AlternateContent xmlns:mc="http://schemas.openxmlformats.org/markup-compatibility/2006" xmlns:a14="http://schemas.microsoft.com/office/drawing/2010/main">
        <mc:Choice Requires="a14">
          <p:sp>
            <p:nvSpPr>
              <p:cNvPr id="7" name="Rectangle 2">
                <a:extLst>
                  <a:ext uri="{FF2B5EF4-FFF2-40B4-BE49-F238E27FC236}">
                    <a16:creationId xmlns:a16="http://schemas.microsoft.com/office/drawing/2014/main" id="{24614B8E-BFA0-43F8-874B-F45682129DF4}"/>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Index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𝑝𝑘</m:t>
                        </m:r>
                      </m:sub>
                    </m:sSub>
                  </m:oMath>
                </a14:m>
                <a:endParaRPr lang="en-US" dirty="0"/>
              </a:p>
            </p:txBody>
          </p:sp>
        </mc:Choice>
        <mc:Fallback xmlns="">
          <p:sp>
            <p:nvSpPr>
              <p:cNvPr id="7" name="Rectangle 2">
                <a:extLst>
                  <a:ext uri="{FF2B5EF4-FFF2-40B4-BE49-F238E27FC236}">
                    <a16:creationId xmlns:a16="http://schemas.microsoft.com/office/drawing/2014/main" id="{24614B8E-BFA0-43F8-874B-F45682129DF4}"/>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2"/>
                <a:stretch>
                  <a:fillRect l="-1533"/>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linds(horizontal)">
                                      <p:cBhvr>
                                        <p:cTn id="32" dur="500"/>
                                        <p:tgtEl>
                                          <p:spTgt spid="6">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linds(horizontal)">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dirty="0"/>
              <a:t>Example 5.5</a:t>
            </a:r>
          </a:p>
        </p:txBody>
      </p:sp>
      <p:sp>
        <p:nvSpPr>
          <p:cNvPr id="161796" name="Rectangle 4"/>
          <p:cNvSpPr>
            <a:spLocks noChangeArrowheads="1"/>
          </p:cNvSpPr>
          <p:nvPr/>
        </p:nvSpPr>
        <p:spPr bwMode="auto">
          <a:xfrm>
            <a:off x="1773238" y="2879725"/>
            <a:ext cx="6243637" cy="830263"/>
          </a:xfrm>
          <a:prstGeom prst="rect">
            <a:avLst/>
          </a:prstGeom>
          <a:noFill/>
          <a:ln w="9525">
            <a:noFill/>
            <a:miter lim="800000"/>
            <a:headEnd/>
            <a:tailEnd/>
          </a:ln>
        </p:spPr>
        <p:txBody>
          <a:bodyPr anchor="ctr">
            <a:spAutoFit/>
          </a:bodyPr>
          <a:lstStyle/>
          <a:p>
            <a:pPr eaLnBrk="0" hangingPunct="0"/>
            <a:r>
              <a:rPr lang="en-AU" sz="2400" b="1" dirty="0" err="1">
                <a:latin typeface="Calibri" pitchFamily="34" charset="0"/>
                <a:cs typeface="Times New Roman" pitchFamily="18" charset="0"/>
              </a:rPr>
              <a:t>C</a:t>
            </a:r>
            <a:r>
              <a:rPr lang="en-AU" sz="2400" b="1" baseline="-30000" dirty="0" err="1">
                <a:latin typeface="Calibri" pitchFamily="34" charset="0"/>
                <a:cs typeface="Times New Roman" pitchFamily="18" charset="0"/>
              </a:rPr>
              <a:t>pk</a:t>
            </a:r>
            <a:r>
              <a:rPr lang="en-AU" sz="2400" b="1" dirty="0">
                <a:latin typeface="Calibri" pitchFamily="34" charset="0"/>
                <a:cs typeface="Times New Roman" pitchFamily="18" charset="0"/>
              </a:rPr>
              <a:t> = Minimum of    </a:t>
            </a:r>
            <a:r>
              <a:rPr lang="en-AU" sz="2400" b="1" u="sng" dirty="0">
                <a:latin typeface="Calibri" pitchFamily="34" charset="0"/>
                <a:cs typeface="Times New Roman" pitchFamily="18" charset="0"/>
              </a:rPr>
              <a:t>26.2  –  20</a:t>
            </a:r>
            <a:r>
              <a:rPr lang="en-AU" sz="2400" b="1" dirty="0">
                <a:latin typeface="Calibri" pitchFamily="34" charset="0"/>
                <a:cs typeface="Times New Roman" pitchFamily="18" charset="0"/>
              </a:rPr>
              <a:t>  , </a:t>
            </a:r>
            <a:r>
              <a:rPr lang="en-AU" sz="2400" b="1" u="sng" dirty="0">
                <a:latin typeface="Calibri" pitchFamily="34" charset="0"/>
                <a:cs typeface="Times New Roman" pitchFamily="18" charset="0"/>
              </a:rPr>
              <a:t>30 – 26.2</a:t>
            </a:r>
            <a:endParaRPr lang="en-US" sz="2400" dirty="0">
              <a:latin typeface="Calibri" pitchFamily="34" charset="0"/>
            </a:endParaRPr>
          </a:p>
          <a:p>
            <a:pPr eaLnBrk="0" hangingPunct="0"/>
            <a:r>
              <a:rPr lang="en-AU" sz="2400" b="1" dirty="0">
                <a:latin typeface="Calibri" pitchFamily="34" charset="0"/>
                <a:cs typeface="Times New Roman" pitchFamily="18" charset="0"/>
              </a:rPr>
              <a:t>		                        3 ( 1.53)         3( 1.53)</a:t>
            </a:r>
            <a:endParaRPr lang="en-AU" sz="2400" dirty="0">
              <a:latin typeface="Calibri" pitchFamily="34" charset="0"/>
            </a:endParaRPr>
          </a:p>
        </p:txBody>
      </p:sp>
      <p:grpSp>
        <p:nvGrpSpPr>
          <p:cNvPr id="161797" name="Group 4"/>
          <p:cNvGrpSpPr>
            <a:grpSpLocks/>
          </p:cNvGrpSpPr>
          <p:nvPr/>
        </p:nvGrpSpPr>
        <p:grpSpPr bwMode="auto">
          <a:xfrm>
            <a:off x="381000" y="-118914863"/>
            <a:ext cx="8518525" cy="121772363"/>
            <a:chOff x="305" y="-74138"/>
            <a:chExt cx="5366" cy="76707"/>
          </a:xfrm>
        </p:grpSpPr>
        <p:sp>
          <p:nvSpPr>
            <p:cNvPr id="7" name="Text Box 5"/>
            <p:cNvSpPr txBox="1">
              <a:spLocks noChangeArrowheads="1"/>
            </p:cNvSpPr>
            <p:nvPr/>
          </p:nvSpPr>
          <p:spPr bwMode="auto">
            <a:xfrm>
              <a:off x="305" y="2065"/>
              <a:ext cx="3539" cy="291"/>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1" i="1" dirty="0" err="1">
                  <a:latin typeface="+mn-lt"/>
                  <a:cs typeface="+mn-cs"/>
                </a:rPr>
                <a:t>C</a:t>
              </a:r>
              <a:r>
                <a:rPr lang="en-US" sz="2400" b="1" i="1" baseline="-25000" dirty="0" err="1">
                  <a:latin typeface="+mn-lt"/>
                  <a:cs typeface="+mn-cs"/>
                </a:rPr>
                <a:t>pk</a:t>
              </a:r>
              <a:r>
                <a:rPr lang="en-US" sz="2400" b="1" dirty="0">
                  <a:latin typeface="+mn-lt"/>
                  <a:cs typeface="+mn-cs"/>
                </a:rPr>
                <a:t> = Minimum of                                                </a:t>
              </a:r>
              <a:r>
                <a:rPr lang="en-US" b="1" dirty="0">
                  <a:latin typeface="+mn-lt"/>
                  <a:cs typeface="+mn-cs"/>
                </a:rPr>
                <a:t>,</a:t>
              </a:r>
            </a:p>
          </p:txBody>
        </p:sp>
        <p:grpSp>
          <p:nvGrpSpPr>
            <p:cNvPr id="161804" name="Group 6"/>
            <p:cNvGrpSpPr>
              <a:grpSpLocks/>
            </p:cNvGrpSpPr>
            <p:nvPr/>
          </p:nvGrpSpPr>
          <p:grpSpPr bwMode="auto">
            <a:xfrm>
              <a:off x="1812" y="-74138"/>
              <a:ext cx="1964" cy="76707"/>
              <a:chOff x="1460" y="-74026"/>
              <a:chExt cx="1964" cy="76707"/>
            </a:xfrm>
          </p:grpSpPr>
          <p:sp>
            <p:nvSpPr>
              <p:cNvPr id="16" name="Text Box 7"/>
              <p:cNvSpPr txBox="1">
                <a:spLocks noRot="1" noChangeAspect="1" noMove="1" noResize="1" noEditPoints="1" noAdjustHandles="1" noChangeArrowheads="1" noChangeShapeType="1" noTextEdit="1"/>
              </p:cNvSpPr>
              <p:nvPr/>
            </p:nvSpPr>
            <p:spPr bwMode="auto">
              <a:xfrm>
                <a:off x="1460" y="2083"/>
                <a:ext cx="1964" cy="598"/>
              </a:xfrm>
              <a:prstGeom prst="rect">
                <a:avLst/>
              </a:prstGeom>
              <a:blipFill rotWithShape="1">
                <a:blip r:embed="rId2"/>
                <a:stretch>
                  <a:fillRect l="-391" t="-641" r="-2544" b="-13462"/>
                </a:stretch>
              </a:blipFill>
              <a:ln>
                <a:noFill/>
              </a:ln>
              <a:extLst/>
            </p:spPr>
            <p:txBody>
              <a:bodyPr/>
              <a:lstStyle/>
              <a:p>
                <a:pPr fontAlgn="auto">
                  <a:spcBef>
                    <a:spcPts val="0"/>
                  </a:spcBef>
                  <a:spcAft>
                    <a:spcPts val="0"/>
                  </a:spcAft>
                  <a:defRPr/>
                </a:pPr>
                <a:r>
                  <a:rPr lang="en-US">
                    <a:noFill/>
                    <a:latin typeface="+mn-lt"/>
                    <a:cs typeface="+mn-cs"/>
                  </a:rPr>
                  <a:t> </a:t>
                </a:r>
              </a:p>
            </p:txBody>
          </p:sp>
          <p:sp>
            <p:nvSpPr>
              <p:cNvPr id="161810" name="Line 8"/>
              <p:cNvSpPr>
                <a:spLocks noChangeShapeType="1"/>
              </p:cNvSpPr>
              <p:nvPr/>
            </p:nvSpPr>
            <p:spPr bwMode="auto">
              <a:xfrm>
                <a:off x="1585" y="2369"/>
                <a:ext cx="1680" cy="0"/>
              </a:xfrm>
              <a:prstGeom prst="line">
                <a:avLst/>
              </a:prstGeom>
              <a:noFill/>
              <a:ln w="28575">
                <a:solidFill>
                  <a:schemeClr val="tx1"/>
                </a:solidFill>
                <a:round/>
                <a:headEnd/>
                <a:tailEnd/>
              </a:ln>
            </p:spPr>
            <p:txBody>
              <a:bodyPr/>
              <a:lstStyle/>
              <a:p>
                <a:endParaRPr lang="en-US"/>
              </a:p>
            </p:txBody>
          </p:sp>
          <p:sp>
            <p:nvSpPr>
              <p:cNvPr id="161811" name="Line 11"/>
              <p:cNvSpPr>
                <a:spLocks noChangeShapeType="1"/>
              </p:cNvSpPr>
              <p:nvPr/>
            </p:nvSpPr>
            <p:spPr bwMode="auto">
              <a:xfrm>
                <a:off x="1537" y="-74026"/>
                <a:ext cx="80" cy="0"/>
              </a:xfrm>
              <a:prstGeom prst="line">
                <a:avLst/>
              </a:prstGeom>
              <a:noFill/>
              <a:ln w="19050">
                <a:solidFill>
                  <a:schemeClr val="tx1"/>
                </a:solidFill>
                <a:round/>
                <a:headEnd/>
                <a:tailEnd/>
              </a:ln>
            </p:spPr>
            <p:txBody>
              <a:bodyPr/>
              <a:lstStyle/>
              <a:p>
                <a:endParaRPr lang="en-US"/>
              </a:p>
            </p:txBody>
          </p:sp>
        </p:grpSp>
        <p:grpSp>
          <p:nvGrpSpPr>
            <p:cNvPr id="161805" name="Group 12"/>
            <p:cNvGrpSpPr>
              <a:grpSpLocks/>
            </p:cNvGrpSpPr>
            <p:nvPr/>
          </p:nvGrpSpPr>
          <p:grpSpPr bwMode="auto">
            <a:xfrm>
              <a:off x="3701" y="1969"/>
              <a:ext cx="1970" cy="598"/>
              <a:chOff x="3525" y="2081"/>
              <a:chExt cx="1970" cy="598"/>
            </a:xfrm>
          </p:grpSpPr>
          <p:sp>
            <p:nvSpPr>
              <p:cNvPr id="11" name="Text Box 13"/>
              <p:cNvSpPr txBox="1">
                <a:spLocks noRot="1" noChangeAspect="1" noMove="1" noResize="1" noEditPoints="1" noAdjustHandles="1" noChangeArrowheads="1" noChangeShapeType="1" noTextEdit="1"/>
              </p:cNvSpPr>
              <p:nvPr/>
            </p:nvSpPr>
            <p:spPr bwMode="auto">
              <a:xfrm>
                <a:off x="3525" y="2081"/>
                <a:ext cx="1970" cy="598"/>
              </a:xfrm>
              <a:prstGeom prst="rect">
                <a:avLst/>
              </a:prstGeom>
              <a:blipFill rotWithShape="1">
                <a:blip r:embed="rId3"/>
                <a:stretch>
                  <a:fillRect l="-2729" t="-645" r="-16959" b="-13548"/>
                </a:stretch>
              </a:blipFill>
              <a:ln>
                <a:noFill/>
              </a:ln>
              <a:extLst/>
            </p:spPr>
            <p:txBody>
              <a:bodyPr/>
              <a:lstStyle/>
              <a:p>
                <a:pPr fontAlgn="auto">
                  <a:spcBef>
                    <a:spcPts val="0"/>
                  </a:spcBef>
                  <a:spcAft>
                    <a:spcPts val="0"/>
                  </a:spcAft>
                  <a:defRPr/>
                </a:pPr>
                <a:r>
                  <a:rPr lang="en-US">
                    <a:noFill/>
                    <a:latin typeface="+mn-lt"/>
                    <a:cs typeface="+mn-cs"/>
                  </a:rPr>
                  <a:t> </a:t>
                </a:r>
              </a:p>
            </p:txBody>
          </p:sp>
          <p:sp>
            <p:nvSpPr>
              <p:cNvPr id="161808" name="Line 14"/>
              <p:cNvSpPr>
                <a:spLocks noChangeShapeType="1"/>
              </p:cNvSpPr>
              <p:nvPr/>
            </p:nvSpPr>
            <p:spPr bwMode="auto">
              <a:xfrm>
                <a:off x="3633" y="2369"/>
                <a:ext cx="1776" cy="0"/>
              </a:xfrm>
              <a:prstGeom prst="line">
                <a:avLst/>
              </a:prstGeom>
              <a:noFill/>
              <a:ln w="28575">
                <a:solidFill>
                  <a:schemeClr val="tx1"/>
                </a:solidFill>
                <a:round/>
                <a:headEnd/>
                <a:tailEnd/>
              </a:ln>
            </p:spPr>
            <p:txBody>
              <a:bodyPr/>
              <a:lstStyle/>
              <a:p>
                <a:endParaRPr lang="en-US"/>
              </a:p>
            </p:txBody>
          </p:sp>
        </p:grpSp>
        <p:sp>
          <p:nvSpPr>
            <p:cNvPr id="161806" name="AutoShape 18"/>
            <p:cNvSpPr>
              <a:spLocks noChangeArrowheads="1"/>
            </p:cNvSpPr>
            <p:nvPr/>
          </p:nvSpPr>
          <p:spPr bwMode="auto">
            <a:xfrm>
              <a:off x="1841" y="1969"/>
              <a:ext cx="3792" cy="444"/>
            </a:xfrm>
            <a:prstGeom prst="bracketPair">
              <a:avLst>
                <a:gd name="adj" fmla="val 13287"/>
              </a:avLst>
            </a:prstGeom>
            <a:noFill/>
            <a:ln w="28575">
              <a:solidFill>
                <a:schemeClr val="tx1"/>
              </a:solidFill>
              <a:round/>
              <a:headEnd/>
              <a:tailEnd/>
            </a:ln>
          </p:spPr>
          <p:txBody>
            <a:bodyPr wrap="none" anchor="ctr"/>
            <a:lstStyle/>
            <a:p>
              <a:endParaRPr lang="en-NZ">
                <a:latin typeface="Calibri" pitchFamily="34" charset="0"/>
              </a:endParaRPr>
            </a:p>
          </p:txBody>
        </p:sp>
      </p:grpSp>
      <p:sp>
        <p:nvSpPr>
          <p:cNvPr id="22" name="Rectangle 21"/>
          <p:cNvSpPr>
            <a:spLocks noChangeArrowheads="1"/>
          </p:cNvSpPr>
          <p:nvPr/>
        </p:nvSpPr>
        <p:spPr bwMode="auto">
          <a:xfrm>
            <a:off x="1600200" y="4744115"/>
            <a:ext cx="6248400" cy="1200150"/>
          </a:xfrm>
          <a:prstGeom prst="rect">
            <a:avLst/>
          </a:prstGeom>
          <a:noFill/>
          <a:ln w="9525">
            <a:noFill/>
            <a:miter lim="800000"/>
            <a:headEnd/>
            <a:tailEnd/>
          </a:ln>
        </p:spPr>
        <p:txBody>
          <a:bodyPr>
            <a:spAutoFit/>
          </a:bodyPr>
          <a:lstStyle/>
          <a:p>
            <a:pPr>
              <a:buFont typeface="Wingdings 2" pitchFamily="18" charset="2"/>
              <a:buNone/>
            </a:pPr>
            <a:endParaRPr lang="en-US" sz="2400" b="1" dirty="0">
              <a:latin typeface="Calibri" pitchFamily="34" charset="0"/>
            </a:endParaRPr>
          </a:p>
          <a:p>
            <a:pPr>
              <a:buFont typeface="Wingdings 2" pitchFamily="18" charset="2"/>
              <a:buNone/>
            </a:pPr>
            <a:endParaRPr lang="en-US" sz="2400" b="1" dirty="0">
              <a:latin typeface="Calibri" pitchFamily="34" charset="0"/>
            </a:endParaRPr>
          </a:p>
          <a:p>
            <a:pPr>
              <a:buFont typeface="Wingdings 2" pitchFamily="18" charset="2"/>
              <a:buNone/>
            </a:pPr>
            <a:r>
              <a:rPr lang="en-US" sz="2400" b="1" dirty="0">
                <a:solidFill>
                  <a:srgbClr val="FF0000"/>
                </a:solidFill>
                <a:latin typeface="Calibri" pitchFamily="34" charset="0"/>
              </a:rPr>
              <a:t>Process does not meets 4-sigma level of 1.33</a:t>
            </a:r>
          </a:p>
        </p:txBody>
      </p:sp>
      <p:sp>
        <p:nvSpPr>
          <p:cNvPr id="24" name="Double Brace 23"/>
          <p:cNvSpPr/>
          <p:nvPr/>
        </p:nvSpPr>
        <p:spPr>
          <a:xfrm>
            <a:off x="4191000" y="2895600"/>
            <a:ext cx="3124200" cy="838200"/>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1800" name="Rectangle 24"/>
          <p:cNvSpPr>
            <a:spLocks noChangeArrowheads="1"/>
          </p:cNvSpPr>
          <p:nvPr/>
        </p:nvSpPr>
        <p:spPr bwMode="auto">
          <a:xfrm>
            <a:off x="2166938" y="3898900"/>
            <a:ext cx="5849937" cy="461963"/>
          </a:xfrm>
          <a:prstGeom prst="rect">
            <a:avLst/>
          </a:prstGeom>
          <a:noFill/>
          <a:ln w="9525">
            <a:noFill/>
            <a:miter lim="800000"/>
            <a:headEnd/>
            <a:tailEnd/>
          </a:ln>
        </p:spPr>
        <p:txBody>
          <a:bodyPr anchor="ctr">
            <a:spAutoFit/>
          </a:bodyPr>
          <a:lstStyle/>
          <a:p>
            <a:pPr eaLnBrk="0" hangingPunct="0"/>
            <a:r>
              <a:rPr lang="en-AU" sz="2400" b="1" dirty="0" err="1">
                <a:latin typeface="Calibri" pitchFamily="34" charset="0"/>
                <a:cs typeface="Calibri" pitchFamily="34" charset="0"/>
              </a:rPr>
              <a:t>C</a:t>
            </a:r>
            <a:r>
              <a:rPr lang="en-AU" sz="2400" b="1" baseline="-30000" dirty="0" err="1">
                <a:latin typeface="Calibri" pitchFamily="34" charset="0"/>
                <a:cs typeface="Calibri" pitchFamily="34" charset="0"/>
              </a:rPr>
              <a:t>pk</a:t>
            </a:r>
            <a:r>
              <a:rPr lang="en-AU" sz="2400" b="1" dirty="0">
                <a:latin typeface="Calibri" pitchFamily="34" charset="0"/>
                <a:cs typeface="Calibri" pitchFamily="34" charset="0"/>
              </a:rPr>
              <a:t> = Minimum of     1.35, 0.83</a:t>
            </a:r>
            <a:endParaRPr lang="en-AU" sz="2400" dirty="0">
              <a:latin typeface="Calibri" pitchFamily="34" charset="0"/>
              <a:cs typeface="Calibri" pitchFamily="34" charset="0"/>
            </a:endParaRPr>
          </a:p>
        </p:txBody>
      </p:sp>
      <p:sp>
        <p:nvSpPr>
          <p:cNvPr id="29" name="Double Brace 28"/>
          <p:cNvSpPr/>
          <p:nvPr/>
        </p:nvSpPr>
        <p:spPr>
          <a:xfrm>
            <a:off x="4724400" y="3962400"/>
            <a:ext cx="1447800" cy="36988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Rectangle 30"/>
          <p:cNvSpPr>
            <a:spLocks noChangeArrowheads="1"/>
          </p:cNvSpPr>
          <p:nvPr/>
        </p:nvSpPr>
        <p:spPr bwMode="auto">
          <a:xfrm>
            <a:off x="3429000" y="4679950"/>
            <a:ext cx="2514600" cy="461963"/>
          </a:xfrm>
          <a:prstGeom prst="rect">
            <a:avLst/>
          </a:prstGeom>
          <a:noFill/>
          <a:ln w="9525">
            <a:noFill/>
            <a:miter lim="800000"/>
            <a:headEnd/>
            <a:tailEnd/>
          </a:ln>
        </p:spPr>
        <p:txBody>
          <a:bodyPr anchor="ctr">
            <a:spAutoFit/>
          </a:bodyPr>
          <a:lstStyle/>
          <a:p>
            <a:pPr eaLnBrk="0" hangingPunct="0"/>
            <a:r>
              <a:rPr lang="en-AU" sz="2400" b="1" dirty="0" err="1">
                <a:latin typeface="Calibri" pitchFamily="34" charset="0"/>
                <a:cs typeface="Calibri" pitchFamily="34" charset="0"/>
              </a:rPr>
              <a:t>C</a:t>
            </a:r>
            <a:r>
              <a:rPr lang="en-AU" sz="2400" b="1" baseline="-30000" dirty="0" err="1">
                <a:latin typeface="Calibri" pitchFamily="34" charset="0"/>
                <a:cs typeface="Calibri" pitchFamily="34" charset="0"/>
              </a:rPr>
              <a:t>pk</a:t>
            </a:r>
            <a:r>
              <a:rPr lang="en-AU" sz="2400" b="1" dirty="0">
                <a:latin typeface="Calibri" pitchFamily="34" charset="0"/>
                <a:cs typeface="Calibri" pitchFamily="34" charset="0"/>
              </a:rPr>
              <a:t> =  0.83</a:t>
            </a:r>
            <a:endParaRPr lang="en-AU" sz="24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1" name="Rectangle 2">
                <a:extLst>
                  <a:ext uri="{FF2B5EF4-FFF2-40B4-BE49-F238E27FC236}">
                    <a16:creationId xmlns:a16="http://schemas.microsoft.com/office/drawing/2014/main" id="{3457BA30-B45D-4947-AA92-D804CC302E2C}"/>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Index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𝑝𝑘</m:t>
                        </m:r>
                      </m:sub>
                    </m:sSub>
                  </m:oMath>
                </a14:m>
                <a:endParaRPr lang="en-US" dirty="0"/>
              </a:p>
            </p:txBody>
          </p:sp>
        </mc:Choice>
        <mc:Fallback xmlns="">
          <p:sp>
            <p:nvSpPr>
              <p:cNvPr id="21" name="Rectangle 2">
                <a:extLst>
                  <a:ext uri="{FF2B5EF4-FFF2-40B4-BE49-F238E27FC236}">
                    <a16:creationId xmlns:a16="http://schemas.microsoft.com/office/drawing/2014/main" id="{3457BA30-B45D-4947-AA92-D804CC302E2C}"/>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4"/>
                <a:stretch>
                  <a:fillRect l="-1533"/>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2400" y="847614"/>
            <a:ext cx="2438399" cy="1771762"/>
          </a:xfrm>
        </p:spPr>
        <p:txBody>
          <a:bodyPr/>
          <a:lstStyle/>
          <a:p>
            <a:r>
              <a:rPr lang="en-US" dirty="0"/>
              <a:t>What is </a:t>
            </a:r>
            <a:br>
              <a:rPr lang="en-US" dirty="0"/>
            </a:br>
            <a:r>
              <a:rPr lang="en-US" dirty="0"/>
              <a:t>Total Quality Management?</a:t>
            </a:r>
          </a:p>
        </p:txBody>
      </p:sp>
      <p:sp>
        <p:nvSpPr>
          <p:cNvPr id="22532" name="Rectangle 5"/>
          <p:cNvSpPr>
            <a:spLocks noChangeArrowheads="1"/>
          </p:cNvSpPr>
          <p:nvPr/>
        </p:nvSpPr>
        <p:spPr bwMode="auto">
          <a:xfrm>
            <a:off x="2819400" y="1066800"/>
            <a:ext cx="5935539" cy="4955203"/>
          </a:xfrm>
          <a:prstGeom prst="rect">
            <a:avLst/>
          </a:prstGeom>
          <a:noFill/>
          <a:ln w="9525">
            <a:noFill/>
            <a:miter lim="800000"/>
            <a:headEnd/>
            <a:tailEnd/>
          </a:ln>
        </p:spPr>
        <p:txBody>
          <a:bodyPr wrap="square">
            <a:spAutoFit/>
          </a:bodyPr>
          <a:lstStyle/>
          <a:p>
            <a:r>
              <a:rPr lang="en-US" sz="3200" b="1" dirty="0">
                <a:solidFill>
                  <a:schemeClr val="tx2"/>
                </a:solidFill>
                <a:latin typeface="Calibri" pitchFamily="34" charset="0"/>
              </a:rPr>
              <a:t>Total Quality Management (TQM)</a:t>
            </a:r>
          </a:p>
          <a:p>
            <a:endParaRPr lang="en-US" sz="2800" dirty="0">
              <a:solidFill>
                <a:schemeClr val="tx2"/>
              </a:solidFill>
              <a:latin typeface="Calibri" pitchFamily="34" charset="0"/>
            </a:endParaRPr>
          </a:p>
          <a:p>
            <a:r>
              <a:rPr lang="en-US" sz="3200" b="1" dirty="0">
                <a:latin typeface="Calibri" pitchFamily="34" charset="0"/>
              </a:rPr>
              <a:t>Is a quality strategy that focuses on achieving high levels of process performance and quality by stressing three principles:</a:t>
            </a:r>
          </a:p>
          <a:p>
            <a:pPr marL="457200" indent="-457200">
              <a:buFont typeface="Arial" panose="020B0604020202020204" pitchFamily="34" charset="0"/>
              <a:buChar char="•"/>
            </a:pPr>
            <a:endParaRPr lang="en-US" sz="2400" b="1" dirty="0">
              <a:latin typeface="Calibri" pitchFamily="34" charset="0"/>
            </a:endParaRPr>
          </a:p>
          <a:p>
            <a:pPr marL="457200" indent="-457200">
              <a:buFont typeface="Arial" panose="020B0604020202020204" pitchFamily="34" charset="0"/>
              <a:buChar char="•"/>
            </a:pPr>
            <a:r>
              <a:rPr lang="en-US" sz="2400" b="1" dirty="0">
                <a:latin typeface="Calibri" pitchFamily="34" charset="0"/>
              </a:rPr>
              <a:t>Customer Satisfaction</a:t>
            </a:r>
          </a:p>
          <a:p>
            <a:pPr marL="457200" indent="-457200">
              <a:buFont typeface="Arial" panose="020B0604020202020204" pitchFamily="34" charset="0"/>
              <a:buChar char="•"/>
            </a:pPr>
            <a:r>
              <a:rPr lang="en-US" sz="2400" b="1" dirty="0">
                <a:latin typeface="Calibri" pitchFamily="34" charset="0"/>
              </a:rPr>
              <a:t>Employee Involvement</a:t>
            </a:r>
          </a:p>
          <a:p>
            <a:pPr marL="457200" indent="-457200">
              <a:buFont typeface="Arial" panose="020B0604020202020204" pitchFamily="34" charset="0"/>
              <a:buChar char="•"/>
            </a:pPr>
            <a:r>
              <a:rPr lang="en-US" sz="2400" b="1" dirty="0">
                <a:latin typeface="Calibri" pitchFamily="34" charset="0"/>
              </a:rPr>
              <a:t>Continuous Improvement</a:t>
            </a:r>
          </a:p>
          <a:p>
            <a:r>
              <a:rPr lang="en-US" sz="3200" b="1" dirty="0">
                <a:latin typeface="Calibri" pitchFamily="34" charset="0"/>
              </a:rPr>
              <a:t> </a:t>
            </a:r>
          </a:p>
        </p:txBody>
      </p:sp>
      <p:pic>
        <p:nvPicPr>
          <p:cNvPr id="5" name="Picture 4" descr="fig03_01.gif">
            <a:extLst>
              <a:ext uri="{FF2B5EF4-FFF2-40B4-BE49-F238E27FC236}">
                <a16:creationId xmlns:a16="http://schemas.microsoft.com/office/drawing/2014/main" id="{422C15F4-FF7A-4DA8-AC75-BA8D3B6CF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 y="2743200"/>
            <a:ext cx="2209800" cy="2209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020142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1" name="Title 1"/>
          <p:cNvSpPr>
            <a:spLocks noGrp="1"/>
          </p:cNvSpPr>
          <p:nvPr>
            <p:ph type="title"/>
          </p:nvPr>
        </p:nvSpPr>
        <p:spPr>
          <a:xfrm>
            <a:off x="533400" y="228600"/>
            <a:ext cx="8229600" cy="1143000"/>
          </a:xfrm>
        </p:spPr>
        <p:txBody>
          <a:bodyPr/>
          <a:lstStyle/>
          <a:p>
            <a:r>
              <a:rPr lang="en-US"/>
              <a:t>Example 5.5</a:t>
            </a:r>
          </a:p>
        </p:txBody>
      </p:sp>
      <p:sp>
        <p:nvSpPr>
          <p:cNvPr id="6" name="Content Placeholder 5"/>
          <p:cNvSpPr>
            <a:spLocks noGrp="1"/>
          </p:cNvSpPr>
          <p:nvPr>
            <p:ph sz="half" idx="1"/>
          </p:nvPr>
        </p:nvSpPr>
        <p:spPr>
          <a:xfrm>
            <a:off x="685800" y="868680"/>
            <a:ext cx="4821174" cy="5120640"/>
          </a:xfrm>
        </p:spPr>
        <p:txBody>
          <a:bodyPr rtlCol="0">
            <a:normAutofit/>
          </a:bodyPr>
          <a:lstStyle/>
          <a:p>
            <a:pPr fontAlgn="auto">
              <a:spcAft>
                <a:spcPts val="0"/>
              </a:spcAft>
              <a:buFont typeface="Arial" pitchFamily="34" charset="0"/>
              <a:buNone/>
              <a:defRPr/>
            </a:pPr>
            <a:r>
              <a:rPr lang="en-AU" b="1" dirty="0"/>
              <a:t>New Data is collected:</a:t>
            </a:r>
          </a:p>
          <a:p>
            <a:pPr fontAlgn="auto">
              <a:spcAft>
                <a:spcPts val="0"/>
              </a:spcAft>
              <a:buFont typeface="Arial" pitchFamily="34" charset="0"/>
              <a:buChar char="•"/>
              <a:defRPr/>
            </a:pPr>
            <a:endParaRPr lang="en-AU" b="1" dirty="0"/>
          </a:p>
          <a:p>
            <a:pPr fontAlgn="auto">
              <a:spcAft>
                <a:spcPts val="0"/>
              </a:spcAft>
              <a:buFont typeface="Arial" pitchFamily="34" charset="0"/>
              <a:buChar char="•"/>
              <a:defRPr/>
            </a:pPr>
            <a:r>
              <a:rPr lang="en-AU" b="1" dirty="0"/>
              <a:t>Upper specification = 30 minutes</a:t>
            </a:r>
            <a:endParaRPr lang="en-US" b="1" dirty="0"/>
          </a:p>
          <a:p>
            <a:pPr fontAlgn="auto">
              <a:spcAft>
                <a:spcPts val="0"/>
              </a:spcAft>
              <a:buFont typeface="Arial" pitchFamily="34" charset="0"/>
              <a:buChar char="•"/>
              <a:defRPr/>
            </a:pPr>
            <a:r>
              <a:rPr lang="en-AU" b="1" dirty="0"/>
              <a:t>Lower specification = 20 minutes</a:t>
            </a:r>
            <a:endParaRPr lang="en-US" b="1" dirty="0"/>
          </a:p>
          <a:p>
            <a:pPr fontAlgn="auto">
              <a:spcAft>
                <a:spcPts val="0"/>
              </a:spcAft>
              <a:buFont typeface="Arial" pitchFamily="34" charset="0"/>
              <a:buChar char="•"/>
              <a:defRPr/>
            </a:pPr>
            <a:r>
              <a:rPr lang="en-AU" b="1" dirty="0"/>
              <a:t>Average service = 26.1 minutes    </a:t>
            </a:r>
            <a:endParaRPr lang="en-US" b="1" dirty="0"/>
          </a:p>
          <a:p>
            <a:pPr fontAlgn="auto">
              <a:spcAft>
                <a:spcPts val="0"/>
              </a:spcAft>
              <a:buFont typeface="Arial" pitchFamily="34" charset="0"/>
              <a:buChar char="•"/>
              <a:defRPr/>
            </a:pPr>
            <a:r>
              <a:rPr lang="en-AU" b="1" dirty="0">
                <a:sym typeface="Symbol" pitchFamily="18" charset="2"/>
              </a:rPr>
              <a:t></a:t>
            </a:r>
            <a:r>
              <a:rPr lang="en-AU" b="1" dirty="0"/>
              <a:t> = 1.20 minutes</a:t>
            </a:r>
            <a:endParaRPr lang="en-US" b="1"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410200" y="1676400"/>
                <a:ext cx="3581400" cy="4433888"/>
              </a:xfrm>
            </p:spPr>
            <p:txBody>
              <a:bodyPr rtlCol="0">
                <a:normAutofit/>
              </a:bodyPr>
              <a:lstStyle/>
              <a:p>
                <a:pPr>
                  <a:buNone/>
                  <a:defRPr/>
                </a:pPr>
                <a14:m>
                  <m:oMathPara xmlns:m="http://schemas.openxmlformats.org/officeDocument/2006/math">
                    <m:oMathParaPr>
                      <m:jc m:val="centerGroup"/>
                    </m:oMathParaPr>
                    <m:oMath xmlns:m="http://schemas.openxmlformats.org/officeDocument/2006/math">
                      <m:sSub>
                        <m:sSubPr>
                          <m:ctrlPr>
                            <a:rPr lang="en-AU" b="1" i="1" smtClean="0">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𝒑</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𝑼𝑺</m:t>
                          </m:r>
                          <m:r>
                            <a:rPr lang="en-US" b="1" i="1" smtClean="0">
                              <a:latin typeface="Cambria Math" panose="02040503050406030204" pitchFamily="18" charset="0"/>
                            </a:rPr>
                            <m:t>𝑳</m:t>
                          </m:r>
                          <m:r>
                            <a:rPr lang="en-US" b="1" i="1">
                              <a:latin typeface="Cambria Math" panose="02040503050406030204" pitchFamily="18" charset="0"/>
                            </a:rPr>
                            <m:t> −</m:t>
                          </m:r>
                          <m:r>
                            <a:rPr lang="en-US" b="1" i="1">
                              <a:latin typeface="Cambria Math" panose="02040503050406030204" pitchFamily="18" charset="0"/>
                            </a:rPr>
                            <m:t>𝑳𝑺𝑳</m:t>
                          </m:r>
                        </m:num>
                        <m:den>
                          <m:r>
                            <a:rPr lang="en-US" b="1" i="1">
                              <a:latin typeface="Cambria Math" panose="02040503050406030204" pitchFamily="18" charset="0"/>
                            </a:rPr>
                            <m:t>𝟔</m:t>
                          </m:r>
                          <m:r>
                            <m:rPr>
                              <m:sty m:val="p"/>
                            </m:rPr>
                            <a:rPr lang="el-GR" b="1" i="1">
                              <a:latin typeface="Cambria Math" panose="02040503050406030204" pitchFamily="18" charset="0"/>
                            </a:rPr>
                            <m:t>σ</m:t>
                          </m:r>
                        </m:den>
                      </m:f>
                    </m:oMath>
                  </m:oMathPara>
                </a14:m>
                <a:endParaRPr lang="en-AU" b="1" dirty="0"/>
              </a:p>
              <a:p>
                <a:pPr fontAlgn="auto">
                  <a:spcAft>
                    <a:spcPts val="0"/>
                  </a:spcAft>
                  <a:buFont typeface="Wingdings 2" pitchFamily="18" charset="2"/>
                  <a:buNone/>
                  <a:defRPr/>
                </a:pPr>
                <a:endParaRPr lang="en-US" dirty="0"/>
              </a:p>
              <a:p>
                <a:pPr>
                  <a:buNone/>
                  <a:defRPr/>
                </a:pPr>
                <a14:m>
                  <m:oMathPara xmlns:m="http://schemas.openxmlformats.org/officeDocument/2006/math">
                    <m:oMathParaPr>
                      <m:jc m:val="centerGroup"/>
                    </m:oMathParaPr>
                    <m:oMath xmlns:m="http://schemas.openxmlformats.org/officeDocument/2006/math">
                      <m:sSub>
                        <m:sSubPr>
                          <m:ctrlPr>
                            <a:rPr lang="en-AU"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𝒑</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smtClean="0">
                              <a:latin typeface="Cambria Math" panose="02040503050406030204" pitchFamily="18" charset="0"/>
                            </a:rPr>
                            <m:t>𝟑𝟎</m:t>
                          </m:r>
                          <m:r>
                            <a:rPr lang="en-US" b="1" i="1" smtClean="0">
                              <a:latin typeface="Cambria Math" panose="02040503050406030204" pitchFamily="18" charset="0"/>
                            </a:rPr>
                            <m:t>−</m:t>
                          </m:r>
                          <m:r>
                            <a:rPr lang="en-US" b="1" i="1">
                              <a:latin typeface="Cambria Math" panose="02040503050406030204" pitchFamily="18" charset="0"/>
                            </a:rPr>
                            <m:t>𝟐𝟎</m:t>
                          </m:r>
                        </m:num>
                        <m:den>
                          <m:r>
                            <a:rPr lang="en-US" b="1" i="1">
                              <a:latin typeface="Cambria Math" panose="02040503050406030204" pitchFamily="18" charset="0"/>
                            </a:rPr>
                            <m:t>𝟔</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smtClean="0">
                                  <a:latin typeface="Cambria Math" panose="02040503050406030204" pitchFamily="18" charset="0"/>
                                </a:rPr>
                                <m:t>𝟐𝟎</m:t>
                              </m:r>
                            </m:e>
                          </m:d>
                        </m:den>
                      </m:f>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smtClean="0">
                          <a:latin typeface="Cambria Math" panose="02040503050406030204" pitchFamily="18" charset="0"/>
                        </a:rPr>
                        <m:t>𝟑</m:t>
                      </m:r>
                      <m:r>
                        <a:rPr lang="en-US" b="1" i="1">
                          <a:latin typeface="Cambria Math" panose="02040503050406030204" pitchFamily="18" charset="0"/>
                        </a:rPr>
                        <m:t>𝟗</m:t>
                      </m:r>
                    </m:oMath>
                  </m:oMathPara>
                </a14:m>
                <a:endParaRPr lang="en-AU" b="1" i="1" dirty="0"/>
              </a:p>
              <a:p>
                <a:pPr fontAlgn="auto">
                  <a:spcAft>
                    <a:spcPts val="0"/>
                  </a:spcAft>
                  <a:buFont typeface="Wingdings 2" pitchFamily="18" charset="2"/>
                  <a:buNone/>
                  <a:defRPr/>
                </a:pPr>
                <a:endParaRPr lang="en-US" dirty="0"/>
              </a:p>
              <a:p>
                <a:pPr fontAlgn="auto">
                  <a:spcAft>
                    <a:spcPts val="0"/>
                  </a:spcAft>
                  <a:buFont typeface="Wingdings 2" pitchFamily="18" charset="2"/>
                  <a:buNone/>
                  <a:defRPr/>
                </a:pPr>
                <a:r>
                  <a:rPr lang="en-US" b="1" dirty="0">
                    <a:solidFill>
                      <a:srgbClr val="FF0000"/>
                    </a:solidFill>
                  </a:rPr>
                  <a:t>Process meets 4-sigma level of 1.33 for variability</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410200" y="1676400"/>
                <a:ext cx="3581400" cy="4433888"/>
              </a:xfrm>
              <a:blipFill>
                <a:blip r:embed="rId2"/>
                <a:stretch>
                  <a:fillRect l="-1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2">
                <a:extLst>
                  <a:ext uri="{FF2B5EF4-FFF2-40B4-BE49-F238E27FC236}">
                    <a16:creationId xmlns:a16="http://schemas.microsoft.com/office/drawing/2014/main" id="{906D01C1-DBF1-44C2-8BCF-9EADB59CD1F0}"/>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Ratio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oMath>
                </a14:m>
                <a:endParaRPr lang="en-US" dirty="0"/>
              </a:p>
            </p:txBody>
          </p:sp>
        </mc:Choice>
        <mc:Fallback xmlns="">
          <p:sp>
            <p:nvSpPr>
              <p:cNvPr id="7" name="Rectangle 2">
                <a:extLst>
                  <a:ext uri="{FF2B5EF4-FFF2-40B4-BE49-F238E27FC236}">
                    <a16:creationId xmlns:a16="http://schemas.microsoft.com/office/drawing/2014/main" id="{906D01C1-DBF1-44C2-8BCF-9EADB59CD1F0}"/>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3"/>
                <a:stretch>
                  <a:fillRect l="-1533"/>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dirty="0"/>
              <a:t>Example 5.5</a:t>
            </a:r>
          </a:p>
        </p:txBody>
      </p:sp>
      <p:sp>
        <p:nvSpPr>
          <p:cNvPr id="164868" name="Rectangle 4"/>
          <p:cNvSpPr>
            <a:spLocks noChangeArrowheads="1"/>
          </p:cNvSpPr>
          <p:nvPr/>
        </p:nvSpPr>
        <p:spPr bwMode="auto">
          <a:xfrm>
            <a:off x="1981200" y="2895600"/>
            <a:ext cx="5849938" cy="830263"/>
          </a:xfrm>
          <a:prstGeom prst="rect">
            <a:avLst/>
          </a:prstGeom>
          <a:noFill/>
          <a:ln w="9525">
            <a:noFill/>
            <a:miter lim="800000"/>
            <a:headEnd/>
            <a:tailEnd/>
          </a:ln>
        </p:spPr>
        <p:txBody>
          <a:bodyPr wrap="square" anchor="ctr">
            <a:spAutoFit/>
          </a:bodyPr>
          <a:lstStyle/>
          <a:p>
            <a:pPr eaLnBrk="0" hangingPunct="0"/>
            <a:r>
              <a:rPr lang="en-AU" sz="2400" b="1" dirty="0" err="1">
                <a:latin typeface="Calibri" pitchFamily="34" charset="0"/>
                <a:cs typeface="Times New Roman" pitchFamily="18" charset="0"/>
              </a:rPr>
              <a:t>C</a:t>
            </a:r>
            <a:r>
              <a:rPr lang="en-AU" sz="2400" b="1" baseline="-30000" dirty="0" err="1">
                <a:latin typeface="Calibri" pitchFamily="34" charset="0"/>
                <a:cs typeface="Times New Roman" pitchFamily="18" charset="0"/>
              </a:rPr>
              <a:t>pk</a:t>
            </a:r>
            <a:r>
              <a:rPr lang="en-AU" sz="2400" b="1" dirty="0">
                <a:latin typeface="Calibri" pitchFamily="34" charset="0"/>
                <a:cs typeface="Times New Roman" pitchFamily="18" charset="0"/>
              </a:rPr>
              <a:t> = Minimum of    </a:t>
            </a:r>
            <a:r>
              <a:rPr lang="en-AU" sz="2400" b="1" u="sng" dirty="0">
                <a:latin typeface="Calibri" pitchFamily="34" charset="0"/>
                <a:cs typeface="Times New Roman" pitchFamily="18" charset="0"/>
              </a:rPr>
              <a:t>26.1 – 20</a:t>
            </a:r>
            <a:r>
              <a:rPr lang="en-AU" sz="2400" b="1" dirty="0">
                <a:latin typeface="Calibri" pitchFamily="34" charset="0"/>
                <a:cs typeface="Times New Roman" pitchFamily="18" charset="0"/>
              </a:rPr>
              <a:t>  ,  </a:t>
            </a:r>
            <a:r>
              <a:rPr lang="en-AU" sz="2400" b="1" u="sng" dirty="0">
                <a:latin typeface="Calibri" pitchFamily="34" charset="0"/>
                <a:cs typeface="Times New Roman" pitchFamily="18" charset="0"/>
              </a:rPr>
              <a:t>30 – 26.1</a:t>
            </a:r>
            <a:endParaRPr lang="en-US" sz="2400" dirty="0">
              <a:latin typeface="Calibri" pitchFamily="34" charset="0"/>
            </a:endParaRPr>
          </a:p>
          <a:p>
            <a:pPr eaLnBrk="0" hangingPunct="0"/>
            <a:r>
              <a:rPr lang="en-AU" sz="2400" b="1" dirty="0">
                <a:latin typeface="Calibri" pitchFamily="34" charset="0"/>
                <a:cs typeface="Times New Roman" pitchFamily="18" charset="0"/>
              </a:rPr>
              <a:t>		                        3 ( 1.20)       3 ( 1.20)</a:t>
            </a:r>
            <a:endParaRPr lang="en-AU" sz="2400" dirty="0">
              <a:latin typeface="Calibri" pitchFamily="34" charset="0"/>
            </a:endParaRPr>
          </a:p>
        </p:txBody>
      </p:sp>
      <p:sp>
        <p:nvSpPr>
          <p:cNvPr id="21" name="Rectangle 5"/>
          <p:cNvSpPr>
            <a:spLocks noChangeArrowheads="1"/>
          </p:cNvSpPr>
          <p:nvPr/>
        </p:nvSpPr>
        <p:spPr bwMode="auto">
          <a:xfrm>
            <a:off x="3607974" y="4659932"/>
            <a:ext cx="1858201" cy="461665"/>
          </a:xfrm>
          <a:prstGeom prst="rect">
            <a:avLst/>
          </a:prstGeom>
          <a:noFill/>
          <a:ln w="9525">
            <a:noFill/>
            <a:miter lim="800000"/>
            <a:headEnd/>
            <a:tailEnd/>
          </a:ln>
        </p:spPr>
        <p:txBody>
          <a:bodyPr wrap="none" anchor="ctr">
            <a:spAutoFit/>
          </a:bodyPr>
          <a:lstStyle/>
          <a:p>
            <a:pPr indent="457200" eaLnBrk="0" hangingPunct="0"/>
            <a:r>
              <a:rPr lang="en-AU" sz="2400" b="1" dirty="0" err="1">
                <a:latin typeface="Calibri" pitchFamily="34" charset="0"/>
                <a:cs typeface="Times New Roman" pitchFamily="18" charset="0"/>
              </a:rPr>
              <a:t>C</a:t>
            </a:r>
            <a:r>
              <a:rPr lang="en-AU" sz="2400" b="1" baseline="-30000" dirty="0" err="1">
                <a:latin typeface="Calibri" pitchFamily="34" charset="0"/>
                <a:cs typeface="Times New Roman" pitchFamily="18" charset="0"/>
              </a:rPr>
              <a:t>pk</a:t>
            </a:r>
            <a:r>
              <a:rPr lang="en-AU" sz="2400" b="1" dirty="0">
                <a:latin typeface="Calibri" pitchFamily="34" charset="0"/>
                <a:cs typeface="Times New Roman" pitchFamily="18" charset="0"/>
              </a:rPr>
              <a:t> = 0.59</a:t>
            </a:r>
            <a:endParaRPr lang="en-US" sz="2400" dirty="0">
              <a:latin typeface="Calibri" pitchFamily="34" charset="0"/>
            </a:endParaRPr>
          </a:p>
        </p:txBody>
      </p:sp>
      <p:sp>
        <p:nvSpPr>
          <p:cNvPr id="22" name="Rectangle 21"/>
          <p:cNvSpPr>
            <a:spLocks noChangeArrowheads="1"/>
          </p:cNvSpPr>
          <p:nvPr/>
        </p:nvSpPr>
        <p:spPr bwMode="auto">
          <a:xfrm>
            <a:off x="1236569" y="5575796"/>
            <a:ext cx="6781800" cy="523875"/>
          </a:xfrm>
          <a:prstGeom prst="rect">
            <a:avLst/>
          </a:prstGeom>
          <a:noFill/>
          <a:ln w="9525">
            <a:noFill/>
            <a:miter lim="800000"/>
            <a:headEnd/>
            <a:tailEnd/>
          </a:ln>
        </p:spPr>
        <p:txBody>
          <a:bodyPr>
            <a:spAutoFit/>
          </a:bodyPr>
          <a:lstStyle/>
          <a:p>
            <a:pPr>
              <a:buFont typeface="Wingdings 2" pitchFamily="18" charset="2"/>
              <a:buNone/>
            </a:pPr>
            <a:r>
              <a:rPr lang="en-US" sz="2800" b="1" dirty="0">
                <a:solidFill>
                  <a:srgbClr val="FF0000"/>
                </a:solidFill>
                <a:latin typeface="Calibri" pitchFamily="34" charset="0"/>
              </a:rPr>
              <a:t>Process does not meets 4-sigma level of 1.33</a:t>
            </a:r>
          </a:p>
        </p:txBody>
      </p:sp>
      <p:sp>
        <p:nvSpPr>
          <p:cNvPr id="23" name="Double Brace 22"/>
          <p:cNvSpPr/>
          <p:nvPr/>
        </p:nvSpPr>
        <p:spPr>
          <a:xfrm>
            <a:off x="4419600" y="2819400"/>
            <a:ext cx="2971800" cy="914400"/>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mc:AlternateContent xmlns:mc="http://schemas.openxmlformats.org/markup-compatibility/2006" xmlns:a14="http://schemas.microsoft.com/office/drawing/2010/main">
        <mc:Choice Requires="a14">
          <p:sp>
            <p:nvSpPr>
              <p:cNvPr id="25" name="Rectangle 2">
                <a:extLst>
                  <a:ext uri="{FF2B5EF4-FFF2-40B4-BE49-F238E27FC236}">
                    <a16:creationId xmlns:a16="http://schemas.microsoft.com/office/drawing/2014/main" id="{F8C79CDC-5C94-4E2D-8CDA-26F146E97205}"/>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Index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𝑝𝑘</m:t>
                        </m:r>
                      </m:sub>
                    </m:sSub>
                  </m:oMath>
                </a14:m>
                <a:endParaRPr lang="en-US" dirty="0"/>
              </a:p>
            </p:txBody>
          </p:sp>
        </mc:Choice>
        <mc:Fallback xmlns="">
          <p:sp>
            <p:nvSpPr>
              <p:cNvPr id="25" name="Rectangle 2">
                <a:extLst>
                  <a:ext uri="{FF2B5EF4-FFF2-40B4-BE49-F238E27FC236}">
                    <a16:creationId xmlns:a16="http://schemas.microsoft.com/office/drawing/2014/main" id="{F8C79CDC-5C94-4E2D-8CDA-26F146E97205}"/>
                  </a:ext>
                </a:extLst>
              </p:cNvPr>
              <p:cNvSpPr txBox="1">
                <a:spLocks noRot="1" noChangeAspect="1" noMove="1" noResize="1" noEditPoints="1" noAdjustHandles="1" noChangeArrowheads="1" noChangeShapeType="1" noTextEdit="1"/>
              </p:cNvSpPr>
              <p:nvPr/>
            </p:nvSpPr>
            <p:spPr>
              <a:xfrm>
                <a:off x="0" y="-14344"/>
                <a:ext cx="9144000" cy="1285987"/>
              </a:xfrm>
              <a:prstGeom prst="rect">
                <a:avLst/>
              </a:prstGeom>
              <a:blipFill>
                <a:blip r:embed="rId2"/>
                <a:stretch>
                  <a:fillRect l="-1533"/>
                </a:stretch>
              </a:blipFill>
            </p:spPr>
            <p:txBody>
              <a:bodyPr/>
              <a:lstStyle/>
              <a:p>
                <a:r>
                  <a:rPr lang="en-US">
                    <a:noFill/>
                  </a:rPr>
                  <a:t> </a:t>
                </a:r>
              </a:p>
            </p:txBody>
          </p:sp>
        </mc:Fallback>
      </mc:AlternateContent>
      <p:grpSp>
        <p:nvGrpSpPr>
          <p:cNvPr id="26" name="Group 4">
            <a:extLst>
              <a:ext uri="{FF2B5EF4-FFF2-40B4-BE49-F238E27FC236}">
                <a16:creationId xmlns:a16="http://schemas.microsoft.com/office/drawing/2014/main" id="{006BF455-BDB6-4A89-A60C-2E124A173CA0}"/>
              </a:ext>
            </a:extLst>
          </p:cNvPr>
          <p:cNvGrpSpPr>
            <a:grpSpLocks/>
          </p:cNvGrpSpPr>
          <p:nvPr/>
        </p:nvGrpSpPr>
        <p:grpSpPr bwMode="auto">
          <a:xfrm>
            <a:off x="798512" y="1708626"/>
            <a:ext cx="7470775" cy="755650"/>
            <a:chOff x="638" y="1969"/>
            <a:chExt cx="4706" cy="476"/>
          </a:xfrm>
        </p:grpSpPr>
        <p:sp>
          <p:nvSpPr>
            <p:cNvPr id="27" name="Text Box 5">
              <a:extLst>
                <a:ext uri="{FF2B5EF4-FFF2-40B4-BE49-F238E27FC236}">
                  <a16:creationId xmlns:a16="http://schemas.microsoft.com/office/drawing/2014/main" id="{A28C6645-64BA-4D4B-ABC5-394A63DF2440}"/>
                </a:ext>
              </a:extLst>
            </p:cNvPr>
            <p:cNvSpPr txBox="1">
              <a:spLocks noChangeArrowheads="1"/>
            </p:cNvSpPr>
            <p:nvPr/>
          </p:nvSpPr>
          <p:spPr bwMode="auto">
            <a:xfrm>
              <a:off x="638" y="2103"/>
              <a:ext cx="3131" cy="233"/>
            </a:xfrm>
            <a:prstGeom prst="rect">
              <a:avLst/>
            </a:prstGeom>
            <a:noFill/>
            <a:ln w="9525">
              <a:noFill/>
              <a:miter lim="800000"/>
              <a:headEnd/>
              <a:tailEnd/>
            </a:ln>
          </p:spPr>
          <p:txBody>
            <a:bodyPr wrap="none">
              <a:spAutoFit/>
            </a:bodyPr>
            <a:lstStyle/>
            <a:p>
              <a:r>
                <a:rPr lang="en-US" b="1" i="1" dirty="0" err="1">
                  <a:latin typeface="Times New Roman" pitchFamily="18" charset="0"/>
                </a:rPr>
                <a:t>C</a:t>
              </a:r>
              <a:r>
                <a:rPr lang="en-US" b="1" i="1" baseline="-25000" dirty="0" err="1">
                  <a:latin typeface="Times New Roman" pitchFamily="18" charset="0"/>
                </a:rPr>
                <a:t>pk</a:t>
              </a:r>
              <a:r>
                <a:rPr lang="en-US" b="1" dirty="0"/>
                <a:t> = Minimum of                                                              ,</a:t>
              </a:r>
            </a:p>
          </p:txBody>
        </p:sp>
        <p:grpSp>
          <p:nvGrpSpPr>
            <p:cNvPr id="28" name="Group 6">
              <a:extLst>
                <a:ext uri="{FF2B5EF4-FFF2-40B4-BE49-F238E27FC236}">
                  <a16:creationId xmlns:a16="http://schemas.microsoft.com/office/drawing/2014/main" id="{1B2A3532-EC53-414D-9C57-16DFA2B305B9}"/>
                </a:ext>
              </a:extLst>
            </p:cNvPr>
            <p:cNvGrpSpPr>
              <a:grpSpLocks/>
            </p:cNvGrpSpPr>
            <p:nvPr/>
          </p:nvGrpSpPr>
          <p:grpSpPr bwMode="auto">
            <a:xfrm>
              <a:off x="1948" y="1971"/>
              <a:ext cx="1692" cy="474"/>
              <a:chOff x="1596" y="2083"/>
              <a:chExt cx="1692" cy="474"/>
            </a:xfrm>
          </p:grpSpPr>
          <p:sp>
            <p:nvSpPr>
              <p:cNvPr id="35" name="Text Box 7">
                <a:extLst>
                  <a:ext uri="{FF2B5EF4-FFF2-40B4-BE49-F238E27FC236}">
                    <a16:creationId xmlns:a16="http://schemas.microsoft.com/office/drawing/2014/main" id="{20B27483-7A7C-477F-917E-AE776BF37FE6}"/>
                  </a:ext>
                </a:extLst>
              </p:cNvPr>
              <p:cNvSpPr txBox="1">
                <a:spLocks noChangeArrowheads="1"/>
              </p:cNvSpPr>
              <p:nvPr/>
            </p:nvSpPr>
            <p:spPr bwMode="auto">
              <a:xfrm>
                <a:off x="1596" y="2083"/>
                <a:ext cx="1692" cy="474"/>
              </a:xfrm>
              <a:prstGeom prst="rect">
                <a:avLst/>
              </a:prstGeom>
              <a:noFill/>
              <a:ln w="9525">
                <a:noFill/>
                <a:miter lim="800000"/>
                <a:headEnd/>
                <a:tailEnd/>
              </a:ln>
            </p:spPr>
            <p:txBody>
              <a:bodyPr wrap="none">
                <a:spAutoFit/>
              </a:bodyPr>
              <a:lstStyle/>
              <a:p>
                <a:pPr algn="ctr">
                  <a:lnSpc>
                    <a:spcPct val="120000"/>
                  </a:lnSpc>
                </a:pPr>
                <a:r>
                  <a:rPr lang="en-US" b="1" i="1" dirty="0">
                    <a:latin typeface="Times New Roman" pitchFamily="18" charset="0"/>
                  </a:rPr>
                  <a:t>x</a:t>
                </a:r>
                <a:r>
                  <a:rPr lang="en-US" b="1" dirty="0"/>
                  <a:t> – Lower specification</a:t>
                </a:r>
              </a:p>
              <a:p>
                <a:pPr algn="ctr">
                  <a:lnSpc>
                    <a:spcPct val="120000"/>
                  </a:lnSpc>
                </a:pPr>
                <a:r>
                  <a:rPr lang="en-US" b="1" dirty="0"/>
                  <a:t>3</a:t>
                </a:r>
                <a:r>
                  <a:rPr lang="el-GR" b="1" i="1" dirty="0"/>
                  <a:t>σ</a:t>
                </a:r>
              </a:p>
            </p:txBody>
          </p:sp>
          <p:sp>
            <p:nvSpPr>
              <p:cNvPr id="36" name="Line 8">
                <a:extLst>
                  <a:ext uri="{FF2B5EF4-FFF2-40B4-BE49-F238E27FC236}">
                    <a16:creationId xmlns:a16="http://schemas.microsoft.com/office/drawing/2014/main" id="{7F6CA111-7BFC-4B82-8A01-0709DFDC7EFE}"/>
                  </a:ext>
                </a:extLst>
              </p:cNvPr>
              <p:cNvSpPr>
                <a:spLocks noChangeShapeType="1"/>
              </p:cNvSpPr>
              <p:nvPr/>
            </p:nvSpPr>
            <p:spPr bwMode="auto">
              <a:xfrm>
                <a:off x="1643" y="2344"/>
                <a:ext cx="1600" cy="0"/>
              </a:xfrm>
              <a:prstGeom prst="line">
                <a:avLst/>
              </a:prstGeom>
              <a:noFill/>
              <a:ln w="28575">
                <a:solidFill>
                  <a:schemeClr val="tx1"/>
                </a:solidFill>
                <a:round/>
                <a:headEnd/>
                <a:tailEnd/>
              </a:ln>
            </p:spPr>
            <p:txBody>
              <a:bodyPr/>
              <a:lstStyle/>
              <a:p>
                <a:endParaRPr lang="en-US" dirty="0"/>
              </a:p>
            </p:txBody>
          </p:sp>
          <p:grpSp>
            <p:nvGrpSpPr>
              <p:cNvPr id="37" name="Group 9">
                <a:extLst>
                  <a:ext uri="{FF2B5EF4-FFF2-40B4-BE49-F238E27FC236}">
                    <a16:creationId xmlns:a16="http://schemas.microsoft.com/office/drawing/2014/main" id="{53F4BD73-4F18-47AC-BBDE-9009CF51A068}"/>
                  </a:ext>
                </a:extLst>
              </p:cNvPr>
              <p:cNvGrpSpPr>
                <a:grpSpLocks/>
              </p:cNvGrpSpPr>
              <p:nvPr/>
            </p:nvGrpSpPr>
            <p:grpSpPr bwMode="auto">
              <a:xfrm>
                <a:off x="1733" y="2154"/>
                <a:ext cx="80" cy="26"/>
                <a:chOff x="941" y="2890"/>
                <a:chExt cx="80" cy="26"/>
              </a:xfrm>
            </p:grpSpPr>
            <p:sp>
              <p:nvSpPr>
                <p:cNvPr id="38" name="Line 10">
                  <a:extLst>
                    <a:ext uri="{FF2B5EF4-FFF2-40B4-BE49-F238E27FC236}">
                      <a16:creationId xmlns:a16="http://schemas.microsoft.com/office/drawing/2014/main" id="{BB249553-D1F7-4F13-908A-F95AA59B5EA8}"/>
                    </a:ext>
                  </a:extLst>
                </p:cNvPr>
                <p:cNvSpPr>
                  <a:spLocks noChangeShapeType="1"/>
                </p:cNvSpPr>
                <p:nvPr/>
              </p:nvSpPr>
              <p:spPr bwMode="auto">
                <a:xfrm>
                  <a:off x="941" y="2890"/>
                  <a:ext cx="80" cy="0"/>
                </a:xfrm>
                <a:prstGeom prst="line">
                  <a:avLst/>
                </a:prstGeom>
                <a:noFill/>
                <a:ln w="19050">
                  <a:solidFill>
                    <a:schemeClr val="tx1"/>
                  </a:solidFill>
                  <a:round/>
                  <a:headEnd/>
                  <a:tailEnd/>
                </a:ln>
              </p:spPr>
              <p:txBody>
                <a:bodyPr/>
                <a:lstStyle/>
                <a:p>
                  <a:endParaRPr lang="en-US"/>
                </a:p>
              </p:txBody>
            </p:sp>
            <p:sp>
              <p:nvSpPr>
                <p:cNvPr id="39" name="Line 11">
                  <a:extLst>
                    <a:ext uri="{FF2B5EF4-FFF2-40B4-BE49-F238E27FC236}">
                      <a16:creationId xmlns:a16="http://schemas.microsoft.com/office/drawing/2014/main" id="{3A8C4A57-E40B-40CE-B81A-7B311E759480}"/>
                    </a:ext>
                  </a:extLst>
                </p:cNvPr>
                <p:cNvSpPr>
                  <a:spLocks noChangeShapeType="1"/>
                </p:cNvSpPr>
                <p:nvPr/>
              </p:nvSpPr>
              <p:spPr bwMode="auto">
                <a:xfrm>
                  <a:off x="941" y="2916"/>
                  <a:ext cx="80" cy="0"/>
                </a:xfrm>
                <a:prstGeom prst="line">
                  <a:avLst/>
                </a:prstGeom>
                <a:noFill/>
                <a:ln w="19050">
                  <a:solidFill>
                    <a:schemeClr val="tx1"/>
                  </a:solidFill>
                  <a:round/>
                  <a:headEnd/>
                  <a:tailEnd/>
                </a:ln>
              </p:spPr>
              <p:txBody>
                <a:bodyPr/>
                <a:lstStyle/>
                <a:p>
                  <a:endParaRPr lang="en-US"/>
                </a:p>
              </p:txBody>
            </p:sp>
          </p:grpSp>
        </p:grpSp>
        <p:grpSp>
          <p:nvGrpSpPr>
            <p:cNvPr id="29" name="Group 12">
              <a:extLst>
                <a:ext uri="{FF2B5EF4-FFF2-40B4-BE49-F238E27FC236}">
                  <a16:creationId xmlns:a16="http://schemas.microsoft.com/office/drawing/2014/main" id="{9B760CC1-480C-49F1-9613-D4095B9AFC53}"/>
                </a:ext>
              </a:extLst>
            </p:cNvPr>
            <p:cNvGrpSpPr>
              <a:grpSpLocks/>
            </p:cNvGrpSpPr>
            <p:nvPr/>
          </p:nvGrpSpPr>
          <p:grpSpPr bwMode="auto">
            <a:xfrm>
              <a:off x="3648" y="1971"/>
              <a:ext cx="1684" cy="474"/>
              <a:chOff x="3472" y="2083"/>
              <a:chExt cx="1684" cy="474"/>
            </a:xfrm>
          </p:grpSpPr>
          <p:sp>
            <p:nvSpPr>
              <p:cNvPr id="31" name="Text Box 13">
                <a:extLst>
                  <a:ext uri="{FF2B5EF4-FFF2-40B4-BE49-F238E27FC236}">
                    <a16:creationId xmlns:a16="http://schemas.microsoft.com/office/drawing/2014/main" id="{7ADDBD11-7A8A-473E-823B-61ECF15CAFBB}"/>
                  </a:ext>
                </a:extLst>
              </p:cNvPr>
              <p:cNvSpPr txBox="1">
                <a:spLocks noChangeArrowheads="1"/>
              </p:cNvSpPr>
              <p:nvPr/>
            </p:nvSpPr>
            <p:spPr bwMode="auto">
              <a:xfrm>
                <a:off x="3472" y="2083"/>
                <a:ext cx="1684" cy="474"/>
              </a:xfrm>
              <a:prstGeom prst="rect">
                <a:avLst/>
              </a:prstGeom>
              <a:noFill/>
              <a:ln w="9525">
                <a:noFill/>
                <a:miter lim="800000"/>
                <a:headEnd/>
                <a:tailEnd/>
              </a:ln>
            </p:spPr>
            <p:txBody>
              <a:bodyPr wrap="none">
                <a:spAutoFit/>
              </a:bodyPr>
              <a:lstStyle/>
              <a:p>
                <a:pPr algn="ctr">
                  <a:lnSpc>
                    <a:spcPct val="120000"/>
                  </a:lnSpc>
                </a:pPr>
                <a:r>
                  <a:rPr lang="en-US" b="1"/>
                  <a:t>Upper specification – </a:t>
                </a:r>
                <a:r>
                  <a:rPr lang="en-US" b="1" i="1">
                    <a:latin typeface="Times New Roman" pitchFamily="18" charset="0"/>
                  </a:rPr>
                  <a:t>x</a:t>
                </a:r>
              </a:p>
              <a:p>
                <a:pPr algn="ctr">
                  <a:lnSpc>
                    <a:spcPct val="120000"/>
                  </a:lnSpc>
                </a:pPr>
                <a:r>
                  <a:rPr lang="en-US" b="1"/>
                  <a:t>3</a:t>
                </a:r>
                <a:r>
                  <a:rPr lang="el-GR" b="1" i="1"/>
                  <a:t>σ</a:t>
                </a:r>
              </a:p>
            </p:txBody>
          </p:sp>
          <p:sp>
            <p:nvSpPr>
              <p:cNvPr id="32" name="Line 14">
                <a:extLst>
                  <a:ext uri="{FF2B5EF4-FFF2-40B4-BE49-F238E27FC236}">
                    <a16:creationId xmlns:a16="http://schemas.microsoft.com/office/drawing/2014/main" id="{1A95909C-1078-4D2D-B97E-FED54CE0C6F7}"/>
                  </a:ext>
                </a:extLst>
              </p:cNvPr>
              <p:cNvSpPr>
                <a:spLocks noChangeShapeType="1"/>
              </p:cNvSpPr>
              <p:nvPr/>
            </p:nvSpPr>
            <p:spPr bwMode="auto">
              <a:xfrm>
                <a:off x="3531" y="2344"/>
                <a:ext cx="1584" cy="0"/>
              </a:xfrm>
              <a:prstGeom prst="line">
                <a:avLst/>
              </a:prstGeom>
              <a:noFill/>
              <a:ln w="28575">
                <a:solidFill>
                  <a:schemeClr val="tx1"/>
                </a:solidFill>
                <a:round/>
                <a:headEnd/>
                <a:tailEnd/>
              </a:ln>
            </p:spPr>
            <p:txBody>
              <a:bodyPr/>
              <a:lstStyle/>
              <a:p>
                <a:endParaRPr lang="en-US"/>
              </a:p>
            </p:txBody>
          </p:sp>
          <p:sp>
            <p:nvSpPr>
              <p:cNvPr id="33" name="Line 16">
                <a:extLst>
                  <a:ext uri="{FF2B5EF4-FFF2-40B4-BE49-F238E27FC236}">
                    <a16:creationId xmlns:a16="http://schemas.microsoft.com/office/drawing/2014/main" id="{6CF08751-69C9-4FAB-82A2-7B73DC7DEFE8}"/>
                  </a:ext>
                </a:extLst>
              </p:cNvPr>
              <p:cNvSpPr>
                <a:spLocks noChangeShapeType="1"/>
              </p:cNvSpPr>
              <p:nvPr/>
            </p:nvSpPr>
            <p:spPr bwMode="auto">
              <a:xfrm>
                <a:off x="4953" y="2154"/>
                <a:ext cx="80" cy="0"/>
              </a:xfrm>
              <a:prstGeom prst="line">
                <a:avLst/>
              </a:prstGeom>
              <a:noFill/>
              <a:ln w="19050">
                <a:solidFill>
                  <a:schemeClr val="tx1"/>
                </a:solidFill>
                <a:round/>
                <a:headEnd/>
                <a:tailEnd/>
              </a:ln>
            </p:spPr>
            <p:txBody>
              <a:bodyPr/>
              <a:lstStyle/>
              <a:p>
                <a:endParaRPr lang="en-US"/>
              </a:p>
            </p:txBody>
          </p:sp>
          <p:sp>
            <p:nvSpPr>
              <p:cNvPr id="34" name="Line 17">
                <a:extLst>
                  <a:ext uri="{FF2B5EF4-FFF2-40B4-BE49-F238E27FC236}">
                    <a16:creationId xmlns:a16="http://schemas.microsoft.com/office/drawing/2014/main" id="{FC28AA8C-7132-4FD2-99C8-23BDB7056146}"/>
                  </a:ext>
                </a:extLst>
              </p:cNvPr>
              <p:cNvSpPr>
                <a:spLocks noChangeShapeType="1"/>
              </p:cNvSpPr>
              <p:nvPr/>
            </p:nvSpPr>
            <p:spPr bwMode="auto">
              <a:xfrm>
                <a:off x="4953" y="2182"/>
                <a:ext cx="80" cy="0"/>
              </a:xfrm>
              <a:prstGeom prst="line">
                <a:avLst/>
              </a:prstGeom>
              <a:noFill/>
              <a:ln w="19050">
                <a:solidFill>
                  <a:schemeClr val="tx1"/>
                </a:solidFill>
                <a:round/>
                <a:headEnd/>
                <a:tailEnd/>
              </a:ln>
            </p:spPr>
            <p:txBody>
              <a:bodyPr/>
              <a:lstStyle/>
              <a:p>
                <a:endParaRPr lang="en-US"/>
              </a:p>
            </p:txBody>
          </p:sp>
        </p:grpSp>
        <p:sp>
          <p:nvSpPr>
            <p:cNvPr id="30" name="AutoShape 18">
              <a:extLst>
                <a:ext uri="{FF2B5EF4-FFF2-40B4-BE49-F238E27FC236}">
                  <a16:creationId xmlns:a16="http://schemas.microsoft.com/office/drawing/2014/main" id="{8AB33A51-5066-44D4-93EA-592437D82E25}"/>
                </a:ext>
              </a:extLst>
            </p:cNvPr>
            <p:cNvSpPr>
              <a:spLocks noChangeArrowheads="1"/>
            </p:cNvSpPr>
            <p:nvPr/>
          </p:nvSpPr>
          <p:spPr bwMode="auto">
            <a:xfrm>
              <a:off x="1933" y="1969"/>
              <a:ext cx="3411" cy="444"/>
            </a:xfrm>
            <a:prstGeom prst="bracketPair">
              <a:avLst>
                <a:gd name="adj" fmla="val 13287"/>
              </a:avLst>
            </a:prstGeom>
            <a:noFill/>
            <a:ln w="28575">
              <a:solidFill>
                <a:schemeClr val="tx1"/>
              </a:solidFill>
              <a:round/>
              <a:headEnd/>
              <a:tailEnd/>
            </a:ln>
          </p:spPr>
          <p:txBody>
            <a:bodyPr wrap="none" anchor="ctr"/>
            <a:lstStyle/>
            <a:p>
              <a:endParaRPr lang="en-NZ">
                <a:latin typeface="Calibri" pitchFamily="34" charset="0"/>
              </a:endParaRPr>
            </a:p>
          </p:txBody>
        </p:sp>
      </p:grpSp>
      <p:sp>
        <p:nvSpPr>
          <p:cNvPr id="40" name="Rectangle 4">
            <a:extLst>
              <a:ext uri="{FF2B5EF4-FFF2-40B4-BE49-F238E27FC236}">
                <a16:creationId xmlns:a16="http://schemas.microsoft.com/office/drawing/2014/main" id="{9A4DDB1D-E42F-45CF-BCFA-50706D67CB5E}"/>
              </a:ext>
            </a:extLst>
          </p:cNvPr>
          <p:cNvSpPr>
            <a:spLocks noChangeArrowheads="1"/>
          </p:cNvSpPr>
          <p:nvPr/>
        </p:nvSpPr>
        <p:spPr bwMode="auto">
          <a:xfrm>
            <a:off x="2069126" y="3871762"/>
            <a:ext cx="5849938" cy="830263"/>
          </a:xfrm>
          <a:prstGeom prst="rect">
            <a:avLst/>
          </a:prstGeom>
          <a:noFill/>
          <a:ln w="9525">
            <a:noFill/>
            <a:miter lim="800000"/>
            <a:headEnd/>
            <a:tailEnd/>
          </a:ln>
        </p:spPr>
        <p:txBody>
          <a:bodyPr wrap="square" anchor="ctr">
            <a:spAutoFit/>
          </a:bodyPr>
          <a:lstStyle/>
          <a:p>
            <a:pPr eaLnBrk="0" hangingPunct="0"/>
            <a:r>
              <a:rPr lang="en-AU" sz="2400" b="1" dirty="0" err="1">
                <a:latin typeface="Calibri" pitchFamily="34" charset="0"/>
                <a:cs typeface="Times New Roman" pitchFamily="18" charset="0"/>
              </a:rPr>
              <a:t>C</a:t>
            </a:r>
            <a:r>
              <a:rPr lang="en-AU" sz="2400" b="1" baseline="-30000" dirty="0" err="1">
                <a:latin typeface="Calibri" pitchFamily="34" charset="0"/>
                <a:cs typeface="Times New Roman" pitchFamily="18" charset="0"/>
              </a:rPr>
              <a:t>pk</a:t>
            </a:r>
            <a:r>
              <a:rPr lang="en-AU" sz="2400" b="1" dirty="0">
                <a:latin typeface="Calibri" pitchFamily="34" charset="0"/>
                <a:cs typeface="Times New Roman" pitchFamily="18" charset="0"/>
              </a:rPr>
              <a:t> = Minimum of        0.59              1.08</a:t>
            </a:r>
            <a:endParaRPr lang="en-US" sz="2400" dirty="0">
              <a:latin typeface="Calibri" pitchFamily="34" charset="0"/>
            </a:endParaRPr>
          </a:p>
          <a:p>
            <a:pPr eaLnBrk="0" hangingPunct="0"/>
            <a:r>
              <a:rPr lang="en-AU" sz="2400" b="1" dirty="0">
                <a:latin typeface="Calibri" pitchFamily="34" charset="0"/>
                <a:cs typeface="Times New Roman" pitchFamily="18" charset="0"/>
              </a:rPr>
              <a:t>		</a:t>
            </a:r>
            <a:endParaRPr lang="en-AU" sz="2400" dirty="0">
              <a:latin typeface="Calibri" pitchFamily="34" charset="0"/>
            </a:endParaRPr>
          </a:p>
        </p:txBody>
      </p:sp>
      <p:sp>
        <p:nvSpPr>
          <p:cNvPr id="41" name="Double Brace 40">
            <a:extLst>
              <a:ext uri="{FF2B5EF4-FFF2-40B4-BE49-F238E27FC236}">
                <a16:creationId xmlns:a16="http://schemas.microsoft.com/office/drawing/2014/main" id="{CE3FA766-C773-4A4C-9256-4E59A59BAE2E}"/>
              </a:ext>
            </a:extLst>
          </p:cNvPr>
          <p:cNvSpPr/>
          <p:nvPr/>
        </p:nvSpPr>
        <p:spPr>
          <a:xfrm>
            <a:off x="4495800" y="3906837"/>
            <a:ext cx="2895600" cy="431324"/>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868"/>
                                        </p:tgtEl>
                                        <p:attrNameLst>
                                          <p:attrName>style.visibility</p:attrName>
                                        </p:attrNameLst>
                                      </p:cBhvr>
                                      <p:to>
                                        <p:strVal val="visible"/>
                                      </p:to>
                                    </p:set>
                                    <p:animEffect transition="in" filter="fade">
                                      <p:cBhvr>
                                        <p:cTn id="12" dur="500"/>
                                        <p:tgtEl>
                                          <p:spTgt spid="1648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21" grpId="0"/>
      <p:bldP spid="22" grpId="0"/>
      <p:bldP spid="23" grpId="0" animBg="1"/>
      <p:bldP spid="40" grpId="0"/>
      <p:bldP spid="4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t>Example 5.5</a:t>
            </a:r>
          </a:p>
        </p:txBody>
      </p:sp>
      <p:sp>
        <p:nvSpPr>
          <p:cNvPr id="25" name="Rectangle 2">
            <a:extLst>
              <a:ext uri="{FF2B5EF4-FFF2-40B4-BE49-F238E27FC236}">
                <a16:creationId xmlns:a16="http://schemas.microsoft.com/office/drawing/2014/main" id="{F8C79CDC-5C94-4E2D-8CDA-26F146E97205}"/>
              </a:ext>
            </a:extLst>
          </p:cNvPr>
          <p:cNvSpPr txBox="1">
            <a:spLocks noChangeArrowheads="1"/>
          </p:cNvSpPr>
          <p:nvPr/>
        </p:nvSpPr>
        <p:spPr>
          <a:xfrm>
            <a:off x="0" y="-14344"/>
            <a:ext cx="9144000" cy="128598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Process Capability Failure Rates</a:t>
            </a:r>
          </a:p>
        </p:txBody>
      </p:sp>
      <p:pic>
        <p:nvPicPr>
          <p:cNvPr id="6" name="Picture 5">
            <a:extLst>
              <a:ext uri="{FF2B5EF4-FFF2-40B4-BE49-F238E27FC236}">
                <a16:creationId xmlns:a16="http://schemas.microsoft.com/office/drawing/2014/main" id="{E80791FE-36C6-42C4-B6A5-B3D46791DEBF}"/>
              </a:ext>
            </a:extLst>
          </p:cNvPr>
          <p:cNvPicPr>
            <a:picLocks noChangeAspect="1"/>
          </p:cNvPicPr>
          <p:nvPr/>
        </p:nvPicPr>
        <p:blipFill>
          <a:blip r:embed="rId2"/>
          <a:stretch>
            <a:fillRect/>
          </a:stretch>
        </p:blipFill>
        <p:spPr>
          <a:xfrm>
            <a:off x="1752600" y="1676400"/>
            <a:ext cx="11372950" cy="5364766"/>
          </a:xfrm>
          <a:prstGeom prst="rect">
            <a:avLst/>
          </a:prstGeom>
        </p:spPr>
      </p:pic>
    </p:spTree>
    <p:extLst>
      <p:ext uri="{BB962C8B-B14F-4D97-AF65-F5344CB8AC3E}">
        <p14:creationId xmlns:p14="http://schemas.microsoft.com/office/powerpoint/2010/main" val="8199912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923814"/>
            <a:ext cx="5486400" cy="4029186"/>
          </a:xfrm>
        </p:spPr>
        <p:txBody>
          <a:bodyPr>
            <a:noAutofit/>
          </a:bodyPr>
          <a:lstStyle/>
          <a:p>
            <a:pPr marL="0" indent="0">
              <a:lnSpc>
                <a:spcPct val="150000"/>
              </a:lnSpc>
              <a:buNone/>
            </a:pPr>
            <a:r>
              <a:rPr lang="en-US" sz="2400" dirty="0"/>
              <a:t>Customer Satisfaction</a:t>
            </a:r>
          </a:p>
          <a:p>
            <a:pPr lvl="1">
              <a:lnSpc>
                <a:spcPct val="150000"/>
              </a:lnSpc>
            </a:pPr>
            <a:r>
              <a:rPr lang="en-US" sz="2400" dirty="0"/>
              <a:t>Conformance to Specifications</a:t>
            </a:r>
          </a:p>
          <a:p>
            <a:pPr lvl="1">
              <a:lnSpc>
                <a:spcPct val="150000"/>
              </a:lnSpc>
            </a:pPr>
            <a:r>
              <a:rPr lang="en-US" sz="2400" dirty="0"/>
              <a:t>Value</a:t>
            </a:r>
          </a:p>
          <a:p>
            <a:pPr lvl="1">
              <a:lnSpc>
                <a:spcPct val="150000"/>
              </a:lnSpc>
            </a:pPr>
            <a:r>
              <a:rPr lang="en-US" sz="2400" dirty="0"/>
              <a:t>Fitness for Use</a:t>
            </a:r>
          </a:p>
          <a:p>
            <a:pPr lvl="1">
              <a:lnSpc>
                <a:spcPct val="150000"/>
              </a:lnSpc>
            </a:pPr>
            <a:r>
              <a:rPr lang="en-US" sz="2400" dirty="0"/>
              <a:t>Support</a:t>
            </a:r>
          </a:p>
          <a:p>
            <a:pPr lvl="1">
              <a:lnSpc>
                <a:spcPct val="150000"/>
              </a:lnSpc>
            </a:pPr>
            <a:r>
              <a:rPr lang="en-US" sz="2400" dirty="0"/>
              <a:t>Psychological Impressions</a:t>
            </a:r>
          </a:p>
        </p:txBody>
      </p:sp>
      <p:sp>
        <p:nvSpPr>
          <p:cNvPr id="5" name="Title 3">
            <a:extLst>
              <a:ext uri="{FF2B5EF4-FFF2-40B4-BE49-F238E27FC236}">
                <a16:creationId xmlns:a16="http://schemas.microsoft.com/office/drawing/2014/main" id="{8E79F7E8-0B50-43B2-8FE7-14BC09C82B6E}"/>
              </a:ext>
            </a:extLst>
          </p:cNvPr>
          <p:cNvSpPr>
            <a:spLocks noGrp="1"/>
          </p:cNvSpPr>
          <p:nvPr>
            <p:ph type="title"/>
          </p:nvPr>
        </p:nvSpPr>
        <p:spPr>
          <a:xfrm>
            <a:off x="189689" y="1123838"/>
            <a:ext cx="2210612" cy="4601183"/>
          </a:xfrm>
        </p:spPr>
        <p:txBody>
          <a:bodyPr/>
          <a:lstStyle/>
          <a:p>
            <a:endParaRPr lang="en-US"/>
          </a:p>
        </p:txBody>
      </p:sp>
      <p:sp>
        <p:nvSpPr>
          <p:cNvPr id="6" name="Title 1">
            <a:extLst>
              <a:ext uri="{FF2B5EF4-FFF2-40B4-BE49-F238E27FC236}">
                <a16:creationId xmlns:a16="http://schemas.microsoft.com/office/drawing/2014/main" id="{2358D86F-8236-4E4C-98E8-758C5C643B6D}"/>
              </a:ext>
            </a:extLst>
          </p:cNvPr>
          <p:cNvSpPr txBox="1">
            <a:spLocks/>
          </p:cNvSpPr>
          <p:nvPr/>
        </p:nvSpPr>
        <p:spPr>
          <a:xfrm>
            <a:off x="152400" y="847614"/>
            <a:ext cx="2438399" cy="1771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 </a:t>
            </a:r>
            <a:br>
              <a:rPr lang="en-US" dirty="0"/>
            </a:br>
            <a:r>
              <a:rPr lang="en-US" dirty="0"/>
              <a:t>Total Quality Management</a:t>
            </a:r>
          </a:p>
          <a:p>
            <a:r>
              <a:rPr lang="en-US" dirty="0"/>
              <a:t>Principles</a:t>
            </a:r>
          </a:p>
        </p:txBody>
      </p:sp>
      <p:pic>
        <p:nvPicPr>
          <p:cNvPr id="7" name="Picture 6" descr="fig03_01.gif">
            <a:extLst>
              <a:ext uri="{FF2B5EF4-FFF2-40B4-BE49-F238E27FC236}">
                <a16:creationId xmlns:a16="http://schemas.microsoft.com/office/drawing/2014/main" id="{9B128547-A518-42BE-8A15-7AEAA2DC0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 y="2743200"/>
            <a:ext cx="2209800" cy="2209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903453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9371</TotalTime>
  <Words>3602</Words>
  <Application>Microsoft Office PowerPoint</Application>
  <PresentationFormat>On-screen Show (4:3)</PresentationFormat>
  <Paragraphs>1161</Paragraphs>
  <Slides>82</Slides>
  <Notes>11</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82</vt:i4>
      </vt:variant>
    </vt:vector>
  </HeadingPairs>
  <TitlesOfParts>
    <vt:vector size="96" baseType="lpstr">
      <vt:lpstr>Arial</vt:lpstr>
      <vt:lpstr>Calibri</vt:lpstr>
      <vt:lpstr>Calibri Light</vt:lpstr>
      <vt:lpstr>Cambria Math</vt:lpstr>
      <vt:lpstr>Corbel</vt:lpstr>
      <vt:lpstr>Symbol</vt:lpstr>
      <vt:lpstr>Times New Roman</vt:lpstr>
      <vt:lpstr>Wingdings</vt:lpstr>
      <vt:lpstr>Wingdings 2</vt:lpstr>
      <vt:lpstr>Frame</vt:lpstr>
      <vt:lpstr>Metropolitan</vt:lpstr>
      <vt:lpstr>Office Theme</vt:lpstr>
      <vt:lpstr>Chart</vt:lpstr>
      <vt:lpstr>Microsoft Excel Worksheet</vt:lpstr>
      <vt:lpstr> Operations and Project Management ELCBUS 340   16 April 2018</vt:lpstr>
      <vt:lpstr>Today’s Agenda</vt:lpstr>
      <vt:lpstr>50,000 Feet Overview of OPM</vt:lpstr>
      <vt:lpstr>PowerPoint Presentation</vt:lpstr>
      <vt:lpstr>Costs of Quality</vt:lpstr>
      <vt:lpstr>Costs of Quality</vt:lpstr>
      <vt:lpstr>TQM &amp; Six Sigma </vt:lpstr>
      <vt:lpstr>What is  Total Quality Management?</vt:lpstr>
      <vt:lpstr>PowerPoint Presentation</vt:lpstr>
      <vt:lpstr>PowerPoint Presentation</vt:lpstr>
      <vt:lpstr>PowerPoint Presentation</vt:lpstr>
      <vt:lpstr>PowerPoint Presentation</vt:lpstr>
      <vt:lpstr>What is Six Sigma?</vt:lpstr>
      <vt:lpstr>Six Sigma  Project Frameworks</vt:lpstr>
      <vt:lpstr>DMAIC</vt:lpstr>
      <vt:lpstr>DMADV</vt:lpstr>
      <vt:lpstr>IDOV</vt:lpstr>
      <vt:lpstr>The Tools</vt:lpstr>
      <vt:lpstr>Six Sigma Certifications</vt:lpstr>
      <vt:lpstr>Acceptance Sampling</vt:lpstr>
      <vt:lpstr>Acceptance Sampling</vt:lpstr>
      <vt:lpstr>Six Sigma Approach</vt:lpstr>
      <vt:lpstr>Statistical Process Control</vt:lpstr>
      <vt:lpstr>Statistical Process Control (SPC)</vt:lpstr>
      <vt:lpstr>PowerPoint Presentation</vt:lpstr>
      <vt:lpstr>Types of Variation</vt:lpstr>
      <vt:lpstr>Effects of Special Cause Variation on the Process Distribution</vt:lpstr>
      <vt:lpstr>Control Charts</vt:lpstr>
      <vt:lpstr>Control Charting</vt:lpstr>
      <vt:lpstr>Types of  Control Charts</vt:lpstr>
      <vt:lpstr>Continuous Control Charts  (X ) ̅Charts R Charts S Charts </vt:lpstr>
      <vt:lpstr>PowerPoint Presentation</vt:lpstr>
      <vt:lpstr>(X ) ̅Chart Control Limits </vt:lpstr>
      <vt:lpstr>Calculating Control Chart Factors</vt:lpstr>
      <vt:lpstr>(X ) ̅Chart Control Limits </vt:lpstr>
      <vt:lpstr>Plot X ̅ data over time</vt:lpstr>
      <vt:lpstr>Upper and Lower Control Limits </vt:lpstr>
      <vt:lpstr>PowerPoint Presentation</vt:lpstr>
      <vt:lpstr>Calculating Control Chart Factors</vt:lpstr>
      <vt:lpstr>PowerPoint Presentation</vt:lpstr>
      <vt:lpstr>PowerPoint Presentation</vt:lpstr>
      <vt:lpstr>Variation and out of control data points</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Calculating Control Chart Factors</vt:lpstr>
      <vt:lpstr>(X ) ̅Chart Control Limits when using large sample sizes (S Chart) </vt:lpstr>
      <vt:lpstr>PowerPoint Presentation</vt:lpstr>
      <vt:lpstr>PowerPoint Presentation</vt:lpstr>
      <vt:lpstr>Control Chart Evaluation </vt:lpstr>
      <vt:lpstr>Discrete Control Charts  c-charts np-charts  </vt:lpstr>
      <vt:lpstr>Control Charts for Attributes Data  c-chart</vt:lpstr>
      <vt:lpstr>c-chart example</vt:lpstr>
      <vt:lpstr>  c-chart example</vt:lpstr>
      <vt:lpstr>Example 5.4</vt:lpstr>
      <vt:lpstr>np-chart</vt:lpstr>
      <vt:lpstr>np-chart</vt:lpstr>
      <vt:lpstr>np-chart example</vt:lpstr>
      <vt:lpstr>np-chart example</vt:lpstr>
      <vt:lpstr>Example 5.3</vt:lpstr>
      <vt:lpstr>  np-chart example</vt:lpstr>
      <vt:lpstr>  np-chart example</vt:lpstr>
      <vt:lpstr>Control Chart Evaluation </vt:lpstr>
      <vt:lpstr>PowerPoint Presentation</vt:lpstr>
      <vt:lpstr>PowerPoint Presentation</vt:lpstr>
      <vt:lpstr>Process Capability</vt:lpstr>
      <vt:lpstr>Process Capability</vt:lpstr>
      <vt:lpstr>Process Capability</vt:lpstr>
      <vt:lpstr>Process Capability Ratio</vt:lpstr>
      <vt:lpstr>Example 5.5</vt:lpstr>
      <vt:lpstr>Example 5.5</vt:lpstr>
      <vt:lpstr>Process Capability Index</vt:lpstr>
      <vt:lpstr>Example 5.5</vt:lpstr>
      <vt:lpstr>Example 5.5</vt:lpstr>
      <vt:lpstr>Example 5.5</vt:lpstr>
      <vt:lpstr>Example 5.5</vt:lpstr>
      <vt:lpstr>Example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Marley</dc:creator>
  <cp:lastModifiedBy>Patrick Detroit</cp:lastModifiedBy>
  <cp:revision>353</cp:revision>
  <dcterms:created xsi:type="dcterms:W3CDTF">2012-03-31T18:22:17Z</dcterms:created>
  <dcterms:modified xsi:type="dcterms:W3CDTF">2018-04-16T19:20:47Z</dcterms:modified>
</cp:coreProperties>
</file>