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84"/>
  </p:notesMasterIdLst>
  <p:sldIdLst>
    <p:sldId id="407" r:id="rId2"/>
    <p:sldId id="410" r:id="rId3"/>
    <p:sldId id="364" r:id="rId4"/>
    <p:sldId id="343" r:id="rId5"/>
    <p:sldId id="431" r:id="rId6"/>
    <p:sldId id="433" r:id="rId7"/>
    <p:sldId id="434" r:id="rId8"/>
    <p:sldId id="435" r:id="rId9"/>
    <p:sldId id="262" r:id="rId10"/>
    <p:sldId id="413" r:id="rId11"/>
    <p:sldId id="416" r:id="rId12"/>
    <p:sldId id="371" r:id="rId13"/>
    <p:sldId id="437" r:id="rId14"/>
    <p:sldId id="345" r:id="rId15"/>
    <p:sldId id="346" r:id="rId16"/>
    <p:sldId id="347" r:id="rId17"/>
    <p:sldId id="352" r:id="rId18"/>
    <p:sldId id="349" r:id="rId19"/>
    <p:sldId id="350" r:id="rId20"/>
    <p:sldId id="351" r:id="rId21"/>
    <p:sldId id="438" r:id="rId22"/>
    <p:sldId id="268" r:id="rId23"/>
    <p:sldId id="444" r:id="rId24"/>
    <p:sldId id="445" r:id="rId25"/>
    <p:sldId id="439" r:id="rId26"/>
    <p:sldId id="276" r:id="rId27"/>
    <p:sldId id="418" r:id="rId28"/>
    <p:sldId id="280" r:id="rId29"/>
    <p:sldId id="419" r:id="rId30"/>
    <p:sldId id="420" r:id="rId31"/>
    <p:sldId id="283" r:id="rId32"/>
    <p:sldId id="284" r:id="rId33"/>
    <p:sldId id="285" r:id="rId34"/>
    <p:sldId id="286" r:id="rId35"/>
    <p:sldId id="287" r:id="rId36"/>
    <p:sldId id="288" r:id="rId37"/>
    <p:sldId id="289" r:id="rId38"/>
    <p:sldId id="291" r:id="rId39"/>
    <p:sldId id="292" r:id="rId40"/>
    <p:sldId id="293" r:id="rId41"/>
    <p:sldId id="440" r:id="rId42"/>
    <p:sldId id="270" r:id="rId43"/>
    <p:sldId id="271" r:id="rId44"/>
    <p:sldId id="417" r:id="rId45"/>
    <p:sldId id="296" r:id="rId46"/>
    <p:sldId id="298" r:id="rId47"/>
    <p:sldId id="421" r:id="rId48"/>
    <p:sldId id="353" r:id="rId49"/>
    <p:sldId id="354" r:id="rId50"/>
    <p:sldId id="422" r:id="rId51"/>
    <p:sldId id="423" r:id="rId52"/>
    <p:sldId id="424" r:id="rId53"/>
    <p:sldId id="305" r:id="rId54"/>
    <p:sldId id="306" r:id="rId55"/>
    <p:sldId id="307" r:id="rId56"/>
    <p:sldId id="360" r:id="rId57"/>
    <p:sldId id="425" r:id="rId58"/>
    <p:sldId id="426" r:id="rId59"/>
    <p:sldId id="427" r:id="rId60"/>
    <p:sldId id="310" r:id="rId61"/>
    <p:sldId id="311" r:id="rId62"/>
    <p:sldId id="443" r:id="rId63"/>
    <p:sldId id="441" r:id="rId64"/>
    <p:sldId id="314" r:id="rId65"/>
    <p:sldId id="428" r:id="rId66"/>
    <p:sldId id="429" r:id="rId67"/>
    <p:sldId id="430" r:id="rId68"/>
    <p:sldId id="322" r:id="rId69"/>
    <p:sldId id="323" r:id="rId70"/>
    <p:sldId id="442" r:id="rId71"/>
    <p:sldId id="329" r:id="rId72"/>
    <p:sldId id="330" r:id="rId73"/>
    <p:sldId id="331" r:id="rId74"/>
    <p:sldId id="332" r:id="rId75"/>
    <p:sldId id="333" r:id="rId76"/>
    <p:sldId id="334" r:id="rId77"/>
    <p:sldId id="335" r:id="rId78"/>
    <p:sldId id="336" r:id="rId79"/>
    <p:sldId id="337" r:id="rId80"/>
    <p:sldId id="338" r:id="rId81"/>
    <p:sldId id="340" r:id="rId82"/>
    <p:sldId id="341"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5" autoAdjust="0"/>
    <p:restoredTop sz="96366" autoAdjust="0"/>
  </p:normalViewPr>
  <p:slideViewPr>
    <p:cSldViewPr>
      <p:cViewPr varScale="1">
        <p:scale>
          <a:sx n="76" d="100"/>
          <a:sy n="76" d="100"/>
        </p:scale>
        <p:origin x="90" y="720"/>
      </p:cViewPr>
      <p:guideLst>
        <p:guide orient="horz" pos="2160"/>
        <p:guide pos="2880"/>
      </p:guideLst>
    </p:cSldViewPr>
  </p:slideViewPr>
  <p:notesTextViewPr>
    <p:cViewPr>
      <p:scale>
        <a:sx n="1" d="1"/>
        <a:sy n="1" d="1"/>
      </p:scale>
      <p:origin x="0" y="0"/>
    </p:cViewPr>
  </p:notesTextViewPr>
  <p:sorterViewPr>
    <p:cViewPr>
      <p:scale>
        <a:sx n="100" d="100"/>
        <a:sy n="100" d="100"/>
      </p:scale>
      <p:origin x="0" y="3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C21C5EE-2D88-4AE6-82C1-E39EC79957AD}" type="datetimeFigureOut">
              <a:rPr lang="en-US"/>
              <a:pPr>
                <a:defRPr/>
              </a:pPr>
              <a:t>11-Apr-18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C5C8A99-53F6-4DEB-B3FF-2D923947CF0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p>
        </p:txBody>
      </p:sp>
      <p:sp>
        <p:nvSpPr>
          <p:cNvPr id="50180"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8BB36B-D6EC-4528-B936-173D3EACD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07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BC4F4197-2798-43C4-8DDA-C33A2607B7BC}" type="slidenum">
              <a:rPr lang="en-US"/>
              <a:pPr eaLnBrk="1" hangingPunct="1"/>
              <a:t>12</a:t>
            </a:fld>
            <a:endParaRPr lang="en-US"/>
          </a:p>
        </p:txBody>
      </p:sp>
      <p:sp>
        <p:nvSpPr>
          <p:cNvPr id="92163" name="Rectangle 2"/>
          <p:cNvSpPr>
            <a:spLocks noGrp="1" noRot="1" noChangeAspect="1" noChangeArrowheads="1" noTextEdit="1"/>
          </p:cNvSpPr>
          <p:nvPr>
            <p:ph type="sldImg"/>
          </p:nvPr>
        </p:nvSpPr>
        <p:spPr>
          <a:xfrm>
            <a:off x="1193800" y="703263"/>
            <a:ext cx="4691063" cy="3517900"/>
          </a:xfrm>
          <a:ln/>
        </p:spPr>
      </p:sp>
      <p:sp>
        <p:nvSpPr>
          <p:cNvPr id="9216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2019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13</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051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E8042872-FFAA-4D19-BEA6-0718E49C5D49}" type="slidenum">
              <a:rPr lang="en-US"/>
              <a:pPr eaLnBrk="1" hangingPunct="1"/>
              <a:t>15</a:t>
            </a:fld>
            <a:endParaRPr lang="en-US"/>
          </a:p>
        </p:txBody>
      </p:sp>
      <p:sp>
        <p:nvSpPr>
          <p:cNvPr id="120835" name="Rectangle 2"/>
          <p:cNvSpPr>
            <a:spLocks noChangeArrowheads="1"/>
          </p:cNvSpPr>
          <p:nvPr/>
        </p:nvSpPr>
        <p:spPr bwMode="auto">
          <a:xfrm>
            <a:off x="4010342"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20836" name="Rectangle 3"/>
          <p:cNvSpPr>
            <a:spLocks noChangeArrowheads="1"/>
          </p:cNvSpPr>
          <p:nvPr/>
        </p:nvSpPr>
        <p:spPr bwMode="auto">
          <a:xfrm>
            <a:off x="4010342" y="8935589"/>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597" tIns="0" rIns="19597" bIns="0" anchor="b"/>
          <a:lstStyle/>
          <a:p>
            <a:pPr algn="r" defTabSz="783869" eaLnBrk="0" hangingPunct="0"/>
            <a:r>
              <a:rPr lang="en-US" sz="1000" i="1">
                <a:latin typeface="Times New Roman" pitchFamily="18" charset="0"/>
              </a:rPr>
              <a:t>74</a:t>
            </a:r>
          </a:p>
        </p:txBody>
      </p:sp>
      <p:sp>
        <p:nvSpPr>
          <p:cNvPr id="120837" name="Rectangle 4"/>
          <p:cNvSpPr>
            <a:spLocks noChangeArrowheads="1"/>
          </p:cNvSpPr>
          <p:nvPr/>
        </p:nvSpPr>
        <p:spPr bwMode="auto">
          <a:xfrm>
            <a:off x="0" y="8935589"/>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20838" name="Rectangle 5"/>
          <p:cNvSpPr>
            <a:spLocks noChangeArrowheads="1"/>
          </p:cNvSpPr>
          <p:nvPr/>
        </p:nvSpPr>
        <p:spPr bwMode="auto">
          <a:xfrm>
            <a:off x="0"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20839" name="Rectangle 6"/>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084" tIns="45726" rIns="93084" bIns="45726"/>
          <a:lstStyle/>
          <a:p>
            <a:pPr defTabSz="783869"/>
            <a:endParaRPr lang="en-US">
              <a:latin typeface="Arial" pitchFamily="34" charset="0"/>
            </a:endParaRPr>
          </a:p>
        </p:txBody>
      </p:sp>
      <p:sp>
        <p:nvSpPr>
          <p:cNvPr id="120840" name="Rectangle 7"/>
          <p:cNvSpPr>
            <a:spLocks noGrp="1" noRot="1" noChangeAspect="1" noChangeArrowheads="1" noTextEdit="1"/>
          </p:cNvSpPr>
          <p:nvPr>
            <p:ph type="sldImg"/>
          </p:nvPr>
        </p:nvSpPr>
        <p:spPr>
          <a:xfrm>
            <a:off x="1193800" y="704850"/>
            <a:ext cx="4689475" cy="3516313"/>
          </a:xfrm>
          <a:ln w="12700" cap="flat">
            <a:solidFill>
              <a:schemeClr val="tx1"/>
            </a:solidFill>
          </a:ln>
        </p:spPr>
      </p:sp>
    </p:spTree>
    <p:extLst>
      <p:ext uri="{BB962C8B-B14F-4D97-AF65-F5344CB8AC3E}">
        <p14:creationId xmlns:p14="http://schemas.microsoft.com/office/powerpoint/2010/main" val="418859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3CC2C83F-CD5D-4D21-9FBB-BE38BC8D08E1}" type="slidenum">
              <a:rPr lang="en-US"/>
              <a:pPr eaLnBrk="1" hangingPunct="1"/>
              <a:t>16</a:t>
            </a:fld>
            <a:endParaRPr lang="en-US"/>
          </a:p>
        </p:txBody>
      </p:sp>
      <p:sp>
        <p:nvSpPr>
          <p:cNvPr id="121859" name="Rectangle 2"/>
          <p:cNvSpPr>
            <a:spLocks noGrp="1" noRot="1" noChangeAspect="1" noChangeArrowheads="1" noTextEdit="1"/>
          </p:cNvSpPr>
          <p:nvPr>
            <p:ph type="sldImg"/>
          </p:nvPr>
        </p:nvSpPr>
        <p:spPr>
          <a:xfrm>
            <a:off x="1193800" y="703263"/>
            <a:ext cx="4691063" cy="3517900"/>
          </a:xfrm>
          <a:ln/>
        </p:spPr>
      </p:sp>
      <p:sp>
        <p:nvSpPr>
          <p:cNvPr id="121860"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45665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3CC2C83F-CD5D-4D21-9FBB-BE38BC8D08E1}" type="slidenum">
              <a:rPr lang="en-US"/>
              <a:pPr eaLnBrk="1" hangingPunct="1"/>
              <a:t>17</a:t>
            </a:fld>
            <a:endParaRPr lang="en-US"/>
          </a:p>
        </p:txBody>
      </p:sp>
      <p:sp>
        <p:nvSpPr>
          <p:cNvPr id="121859" name="Rectangle 2"/>
          <p:cNvSpPr>
            <a:spLocks noGrp="1" noRot="1" noChangeAspect="1" noChangeArrowheads="1" noTextEdit="1"/>
          </p:cNvSpPr>
          <p:nvPr>
            <p:ph type="sldImg"/>
          </p:nvPr>
        </p:nvSpPr>
        <p:spPr>
          <a:xfrm>
            <a:off x="1193800" y="703263"/>
            <a:ext cx="4691063" cy="3517900"/>
          </a:xfrm>
          <a:ln/>
        </p:spPr>
      </p:sp>
      <p:sp>
        <p:nvSpPr>
          <p:cNvPr id="121860"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16773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9378DAF1-E9BB-4FEC-892D-4AF32957B056}" type="slidenum">
              <a:rPr lang="en-US"/>
              <a:pPr eaLnBrk="1" hangingPunct="1"/>
              <a:t>18</a:t>
            </a:fld>
            <a:endParaRPr lang="en-US"/>
          </a:p>
        </p:txBody>
      </p:sp>
      <p:sp>
        <p:nvSpPr>
          <p:cNvPr id="123907" name="Rectangle 2"/>
          <p:cNvSpPr>
            <a:spLocks noGrp="1" noRot="1" noChangeAspect="1" noChangeArrowheads="1" noTextEdit="1"/>
          </p:cNvSpPr>
          <p:nvPr>
            <p:ph type="sldImg"/>
          </p:nvPr>
        </p:nvSpPr>
        <p:spPr>
          <a:xfrm>
            <a:off x="1193800" y="703263"/>
            <a:ext cx="4691063" cy="3517900"/>
          </a:xfrm>
          <a:ln/>
        </p:spPr>
      </p:sp>
      <p:sp>
        <p:nvSpPr>
          <p:cNvPr id="123908"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412031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D6A40158-BF3C-4792-8112-AAA28F921CEB}" type="slidenum">
              <a:rPr lang="en-US"/>
              <a:pPr eaLnBrk="1" hangingPunct="1"/>
              <a:t>19</a:t>
            </a:fld>
            <a:endParaRPr lang="en-US"/>
          </a:p>
        </p:txBody>
      </p:sp>
      <p:sp>
        <p:nvSpPr>
          <p:cNvPr id="124931" name="Rectangle 2"/>
          <p:cNvSpPr>
            <a:spLocks noGrp="1" noRot="1" noChangeAspect="1" noChangeArrowheads="1" noTextEdit="1"/>
          </p:cNvSpPr>
          <p:nvPr>
            <p:ph type="sldImg"/>
          </p:nvPr>
        </p:nvSpPr>
        <p:spPr>
          <a:xfrm>
            <a:off x="1193800" y="703263"/>
            <a:ext cx="4691063" cy="3517900"/>
          </a:xfrm>
          <a:ln/>
        </p:spPr>
      </p:sp>
      <p:sp>
        <p:nvSpPr>
          <p:cNvPr id="124932"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12088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CBAD4034-F993-4591-B147-D221687693C0}" type="slidenum">
              <a:rPr lang="en-US"/>
              <a:pPr eaLnBrk="1" hangingPunct="1"/>
              <a:t>20</a:t>
            </a:fld>
            <a:endParaRPr lang="en-US"/>
          </a:p>
        </p:txBody>
      </p:sp>
      <p:sp>
        <p:nvSpPr>
          <p:cNvPr id="125955" name="Rectangle 2"/>
          <p:cNvSpPr>
            <a:spLocks noGrp="1" noRot="1" noChangeAspect="1" noChangeArrowheads="1" noTextEdit="1"/>
          </p:cNvSpPr>
          <p:nvPr>
            <p:ph type="sldImg"/>
          </p:nvPr>
        </p:nvSpPr>
        <p:spPr>
          <a:xfrm>
            <a:off x="1193800" y="703263"/>
            <a:ext cx="4691063" cy="3517900"/>
          </a:xfrm>
          <a:ln/>
        </p:spPr>
      </p:sp>
      <p:sp>
        <p:nvSpPr>
          <p:cNvPr id="125956"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0531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21</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8041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25</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0000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44C24-CDC2-4509-9071-90B07D1C6B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04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E12BE3AE-886B-43F8-9A85-E671BB5496E5}" type="slidenum">
              <a:rPr lang="en-US"/>
              <a:pPr eaLnBrk="1" hangingPunct="1"/>
              <a:t>28</a:t>
            </a:fld>
            <a:endParaRPr lang="en-US"/>
          </a:p>
        </p:txBody>
      </p:sp>
      <p:sp>
        <p:nvSpPr>
          <p:cNvPr id="94211" name="Rectangle 2"/>
          <p:cNvSpPr>
            <a:spLocks noGrp="1" noRot="1" noChangeAspect="1" noChangeArrowheads="1" noTextEdit="1"/>
          </p:cNvSpPr>
          <p:nvPr>
            <p:ph type="sldImg"/>
          </p:nvPr>
        </p:nvSpPr>
        <p:spPr>
          <a:xfrm>
            <a:off x="1193800" y="703263"/>
            <a:ext cx="4691063" cy="3517900"/>
          </a:xfrm>
          <a:ln/>
        </p:spPr>
      </p:sp>
      <p:sp>
        <p:nvSpPr>
          <p:cNvPr id="94212"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6822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FD8FDCA2-0CAC-4FDB-A5B1-E40306988DA4}" type="slidenum">
              <a:rPr lang="en-US"/>
              <a:pPr eaLnBrk="1" hangingPunct="1"/>
              <a:t>29</a:t>
            </a:fld>
            <a:endParaRPr lang="en-US"/>
          </a:p>
        </p:txBody>
      </p:sp>
      <p:sp>
        <p:nvSpPr>
          <p:cNvPr id="95235" name="Rectangle 2"/>
          <p:cNvSpPr>
            <a:spLocks noGrp="1" noRot="1" noChangeAspect="1" noChangeArrowheads="1" noTextEdit="1"/>
          </p:cNvSpPr>
          <p:nvPr>
            <p:ph type="sldImg"/>
          </p:nvPr>
        </p:nvSpPr>
        <p:spPr>
          <a:xfrm>
            <a:off x="1193800" y="703263"/>
            <a:ext cx="4691063" cy="3517900"/>
          </a:xfrm>
          <a:ln/>
        </p:spPr>
      </p:sp>
      <p:sp>
        <p:nvSpPr>
          <p:cNvPr id="95236"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62314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8B326DA9-0A4F-4BC8-8889-8945AF361DED}" type="slidenum">
              <a:rPr lang="en-US"/>
              <a:pPr eaLnBrk="1" hangingPunct="1"/>
              <a:t>33</a:t>
            </a:fld>
            <a:endParaRPr lang="en-US"/>
          </a:p>
        </p:txBody>
      </p:sp>
      <p:sp>
        <p:nvSpPr>
          <p:cNvPr id="96259" name="Rectangle 2"/>
          <p:cNvSpPr>
            <a:spLocks noGrp="1" noRot="1" noChangeAspect="1" noChangeArrowheads="1" noTextEdit="1"/>
          </p:cNvSpPr>
          <p:nvPr>
            <p:ph type="sldImg"/>
          </p:nvPr>
        </p:nvSpPr>
        <p:spPr>
          <a:xfrm>
            <a:off x="1193800" y="703263"/>
            <a:ext cx="4691063" cy="3517900"/>
          </a:xfrm>
          <a:ln/>
        </p:spPr>
      </p:sp>
      <p:sp>
        <p:nvSpPr>
          <p:cNvPr id="96260"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70121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4A3E8218-D4BE-4488-B259-F00A44583E94}" type="slidenum">
              <a:rPr lang="en-US"/>
              <a:pPr eaLnBrk="1" hangingPunct="1"/>
              <a:t>34</a:t>
            </a:fld>
            <a:endParaRPr lang="en-US"/>
          </a:p>
        </p:txBody>
      </p:sp>
      <p:sp>
        <p:nvSpPr>
          <p:cNvPr id="97283" name="Rectangle 2"/>
          <p:cNvSpPr>
            <a:spLocks noGrp="1" noRot="1" noChangeAspect="1" noChangeArrowheads="1" noTextEdit="1"/>
          </p:cNvSpPr>
          <p:nvPr>
            <p:ph type="sldImg"/>
          </p:nvPr>
        </p:nvSpPr>
        <p:spPr>
          <a:xfrm>
            <a:off x="1193800" y="703263"/>
            <a:ext cx="4691063" cy="3517900"/>
          </a:xfrm>
          <a:ln/>
        </p:spPr>
      </p:sp>
      <p:sp>
        <p:nvSpPr>
          <p:cNvPr id="9728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6521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1023F0CA-AC8A-408A-B4E2-54D71D3182A3}" type="slidenum">
              <a:rPr lang="en-US"/>
              <a:pPr eaLnBrk="1" hangingPunct="1"/>
              <a:t>35</a:t>
            </a:fld>
            <a:endParaRPr lang="en-US"/>
          </a:p>
        </p:txBody>
      </p:sp>
      <p:sp>
        <p:nvSpPr>
          <p:cNvPr id="98307" name="Rectangle 2"/>
          <p:cNvSpPr>
            <a:spLocks noGrp="1" noRot="1" noChangeAspect="1" noChangeArrowheads="1" noTextEdit="1"/>
          </p:cNvSpPr>
          <p:nvPr>
            <p:ph type="sldImg"/>
          </p:nvPr>
        </p:nvSpPr>
        <p:spPr>
          <a:xfrm>
            <a:off x="1193800" y="703263"/>
            <a:ext cx="4691063" cy="3517900"/>
          </a:xfrm>
          <a:ln/>
        </p:spPr>
      </p:sp>
      <p:sp>
        <p:nvSpPr>
          <p:cNvPr id="98308"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53235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9F4BDFA-1E03-44C9-86F4-43F15B60E4E1}" type="slidenum">
              <a:rPr lang="en-US"/>
              <a:pPr eaLnBrk="1" hangingPunct="1"/>
              <a:t>36</a:t>
            </a:fld>
            <a:endParaRPr lang="en-US"/>
          </a:p>
        </p:txBody>
      </p:sp>
      <p:sp>
        <p:nvSpPr>
          <p:cNvPr id="99331" name="Rectangle 2"/>
          <p:cNvSpPr>
            <a:spLocks noGrp="1" noRot="1" noChangeAspect="1" noChangeArrowheads="1" noTextEdit="1"/>
          </p:cNvSpPr>
          <p:nvPr>
            <p:ph type="sldImg"/>
          </p:nvPr>
        </p:nvSpPr>
        <p:spPr>
          <a:xfrm>
            <a:off x="1193800" y="703263"/>
            <a:ext cx="4691063" cy="3517900"/>
          </a:xfrm>
          <a:ln/>
        </p:spPr>
      </p:sp>
      <p:sp>
        <p:nvSpPr>
          <p:cNvPr id="99332"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17567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DB312408-4BFE-4E0D-9378-C0AD8CA1CF01}" type="slidenum">
              <a:rPr lang="en-US"/>
              <a:pPr eaLnBrk="1" hangingPunct="1"/>
              <a:t>37</a:t>
            </a:fld>
            <a:endParaRPr lang="en-US"/>
          </a:p>
        </p:txBody>
      </p:sp>
      <p:sp>
        <p:nvSpPr>
          <p:cNvPr id="100355" name="Rectangle 2"/>
          <p:cNvSpPr>
            <a:spLocks noGrp="1" noRot="1" noChangeAspect="1" noChangeArrowheads="1" noTextEdit="1"/>
          </p:cNvSpPr>
          <p:nvPr>
            <p:ph type="sldImg"/>
          </p:nvPr>
        </p:nvSpPr>
        <p:spPr>
          <a:xfrm>
            <a:off x="1193800" y="703263"/>
            <a:ext cx="4691063" cy="3517900"/>
          </a:xfrm>
          <a:ln/>
        </p:spPr>
      </p:sp>
      <p:sp>
        <p:nvSpPr>
          <p:cNvPr id="100356"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23472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373FF77C-B65E-4DE0-B80A-C2269487F378}" type="slidenum">
              <a:rPr lang="en-US"/>
              <a:pPr eaLnBrk="1" hangingPunct="1"/>
              <a:t>38</a:t>
            </a:fld>
            <a:endParaRPr lang="en-US"/>
          </a:p>
        </p:txBody>
      </p:sp>
      <p:sp>
        <p:nvSpPr>
          <p:cNvPr id="102403" name="Rectangle 2"/>
          <p:cNvSpPr>
            <a:spLocks noGrp="1" noRot="1" noChangeAspect="1" noChangeArrowheads="1" noTextEdit="1"/>
          </p:cNvSpPr>
          <p:nvPr>
            <p:ph type="sldImg"/>
          </p:nvPr>
        </p:nvSpPr>
        <p:spPr>
          <a:xfrm>
            <a:off x="1193800" y="703263"/>
            <a:ext cx="4691063" cy="3517900"/>
          </a:xfrm>
          <a:ln/>
        </p:spPr>
      </p:sp>
      <p:sp>
        <p:nvSpPr>
          <p:cNvPr id="10240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23393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BD3F493B-A9B7-4F7B-B11B-34CAFA19110C}" type="slidenum">
              <a:rPr lang="en-US"/>
              <a:pPr eaLnBrk="1" hangingPunct="1"/>
              <a:t>39</a:t>
            </a:fld>
            <a:endParaRPr lang="en-US"/>
          </a:p>
        </p:txBody>
      </p:sp>
      <p:sp>
        <p:nvSpPr>
          <p:cNvPr id="103427" name="Rectangle 2"/>
          <p:cNvSpPr>
            <a:spLocks noGrp="1" noRot="1" noChangeAspect="1" noChangeArrowheads="1" noTextEdit="1"/>
          </p:cNvSpPr>
          <p:nvPr>
            <p:ph type="sldImg"/>
          </p:nvPr>
        </p:nvSpPr>
        <p:spPr>
          <a:xfrm>
            <a:off x="1193800" y="703263"/>
            <a:ext cx="4691063" cy="3517900"/>
          </a:xfrm>
          <a:ln/>
        </p:spPr>
      </p:sp>
      <p:sp>
        <p:nvSpPr>
          <p:cNvPr id="103428"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057450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8DFB5D4C-E88F-442A-ABF1-59741451DCD2}" type="slidenum">
              <a:rPr lang="en-US"/>
              <a:pPr eaLnBrk="1" hangingPunct="1"/>
              <a:t>40</a:t>
            </a:fld>
            <a:endParaRPr lang="en-US"/>
          </a:p>
        </p:txBody>
      </p:sp>
      <p:sp>
        <p:nvSpPr>
          <p:cNvPr id="104451" name="Rectangle 2"/>
          <p:cNvSpPr>
            <a:spLocks noGrp="1" noRot="1" noChangeAspect="1" noChangeArrowheads="1" noTextEdit="1"/>
          </p:cNvSpPr>
          <p:nvPr>
            <p:ph type="sldImg"/>
          </p:nvPr>
        </p:nvSpPr>
        <p:spPr>
          <a:xfrm>
            <a:off x="1193800" y="703263"/>
            <a:ext cx="4691063" cy="3517900"/>
          </a:xfrm>
          <a:ln/>
        </p:spPr>
      </p:sp>
      <p:sp>
        <p:nvSpPr>
          <p:cNvPr id="104452"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3893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BD8876-C45A-42F0-BFCA-B2D61D6648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Service vs. Manufacturing</a:t>
            </a:r>
          </a:p>
          <a:p>
            <a:r>
              <a:rPr lang="en-US" dirty="0"/>
              <a:t>Small vs. Medium vs. Large Firms</a:t>
            </a:r>
          </a:p>
          <a:p>
            <a:r>
              <a:rPr lang="en-US" dirty="0"/>
              <a:t>Industry type:  </a:t>
            </a:r>
            <a:r>
              <a:rPr lang="en-US" dirty="0" err="1"/>
              <a:t>hightech</a:t>
            </a:r>
            <a:r>
              <a:rPr lang="en-US" dirty="0"/>
              <a:t>, healthcare, aerospace, IT, </a:t>
            </a:r>
            <a:r>
              <a:rPr lang="en-US" dirty="0" err="1"/>
              <a:t>etc</a:t>
            </a:r>
            <a:r>
              <a:rPr lang="en-US" dirty="0"/>
              <a:t> ….</a:t>
            </a:r>
          </a:p>
        </p:txBody>
      </p:sp>
    </p:spTree>
    <p:extLst>
      <p:ext uri="{BB962C8B-B14F-4D97-AF65-F5344CB8AC3E}">
        <p14:creationId xmlns:p14="http://schemas.microsoft.com/office/powerpoint/2010/main" val="1049672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41</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6112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E2F08D64-1E65-49A5-9CE7-7F84BBA33F3D}" type="slidenum">
              <a:rPr lang="en-US"/>
              <a:pPr eaLnBrk="1" hangingPunct="1"/>
              <a:t>45</a:t>
            </a:fld>
            <a:endParaRPr lang="en-US"/>
          </a:p>
        </p:txBody>
      </p:sp>
      <p:sp>
        <p:nvSpPr>
          <p:cNvPr id="105475" name="Rectangle 2"/>
          <p:cNvSpPr>
            <a:spLocks noGrp="1" noRot="1" noChangeAspect="1" noChangeArrowheads="1" noTextEdit="1"/>
          </p:cNvSpPr>
          <p:nvPr>
            <p:ph type="sldImg"/>
          </p:nvPr>
        </p:nvSpPr>
        <p:spPr>
          <a:xfrm>
            <a:off x="1193800" y="703263"/>
            <a:ext cx="4691063" cy="3517900"/>
          </a:xfrm>
          <a:ln/>
        </p:spPr>
      </p:sp>
      <p:sp>
        <p:nvSpPr>
          <p:cNvPr id="105476"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11338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C611C621-028A-4E5B-948A-85A682213F17}" type="slidenum">
              <a:rPr lang="en-US"/>
              <a:pPr eaLnBrk="1" hangingPunct="1"/>
              <a:t>46</a:t>
            </a:fld>
            <a:endParaRPr lang="en-US"/>
          </a:p>
        </p:txBody>
      </p:sp>
      <p:sp>
        <p:nvSpPr>
          <p:cNvPr id="107523" name="Rectangle 2"/>
          <p:cNvSpPr>
            <a:spLocks noGrp="1" noRot="1" noChangeAspect="1" noChangeArrowheads="1" noTextEdit="1"/>
          </p:cNvSpPr>
          <p:nvPr>
            <p:ph type="sldImg"/>
          </p:nvPr>
        </p:nvSpPr>
        <p:spPr>
          <a:xfrm>
            <a:off x="1193800" y="703263"/>
            <a:ext cx="4691063" cy="3517900"/>
          </a:xfrm>
          <a:ln/>
        </p:spPr>
      </p:sp>
      <p:sp>
        <p:nvSpPr>
          <p:cNvPr id="10752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84084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ED4893BA-6C84-4041-9508-1F18028F587C}" type="slidenum">
              <a:rPr lang="en-US"/>
              <a:pPr eaLnBrk="1" hangingPunct="1"/>
              <a:t>53</a:t>
            </a:fld>
            <a:endParaRPr lang="en-US"/>
          </a:p>
        </p:txBody>
      </p:sp>
      <p:sp>
        <p:nvSpPr>
          <p:cNvPr id="112643" name="Rectangle 2"/>
          <p:cNvSpPr>
            <a:spLocks noGrp="1" noRot="1" noChangeAspect="1" noChangeArrowheads="1" noTextEdit="1"/>
          </p:cNvSpPr>
          <p:nvPr>
            <p:ph type="sldImg"/>
          </p:nvPr>
        </p:nvSpPr>
        <p:spPr>
          <a:xfrm>
            <a:off x="1193800" y="703263"/>
            <a:ext cx="4691063" cy="3517900"/>
          </a:xfrm>
          <a:ln/>
        </p:spPr>
      </p:sp>
      <p:sp>
        <p:nvSpPr>
          <p:cNvPr id="1126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492812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92C7B4B3-EC80-4060-8353-86841A114304}" type="slidenum">
              <a:rPr lang="en-US"/>
              <a:pPr eaLnBrk="1" hangingPunct="1"/>
              <a:t>54</a:t>
            </a:fld>
            <a:endParaRPr lang="en-US"/>
          </a:p>
        </p:txBody>
      </p:sp>
      <p:sp>
        <p:nvSpPr>
          <p:cNvPr id="113667" name="Rectangle 2"/>
          <p:cNvSpPr>
            <a:spLocks noGrp="1" noRot="1" noChangeAspect="1" noChangeArrowheads="1" noTextEdit="1"/>
          </p:cNvSpPr>
          <p:nvPr>
            <p:ph type="sldImg"/>
          </p:nvPr>
        </p:nvSpPr>
        <p:spPr>
          <a:xfrm>
            <a:off x="1193800" y="703263"/>
            <a:ext cx="4691063" cy="3517900"/>
          </a:xfrm>
          <a:ln/>
        </p:spPr>
      </p:sp>
      <p:sp>
        <p:nvSpPr>
          <p:cNvPr id="113668"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10776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C2949B11-1175-4076-9282-7212D6CAE431}" type="slidenum">
              <a:rPr lang="en-US"/>
              <a:pPr eaLnBrk="1" hangingPunct="1"/>
              <a:t>55</a:t>
            </a:fld>
            <a:endParaRPr lang="en-US"/>
          </a:p>
        </p:txBody>
      </p:sp>
      <p:sp>
        <p:nvSpPr>
          <p:cNvPr id="114691" name="Rectangle 2"/>
          <p:cNvSpPr>
            <a:spLocks noChangeArrowheads="1"/>
          </p:cNvSpPr>
          <p:nvPr/>
        </p:nvSpPr>
        <p:spPr bwMode="auto">
          <a:xfrm>
            <a:off x="4010342"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14692" name="Rectangle 3"/>
          <p:cNvSpPr>
            <a:spLocks noChangeArrowheads="1"/>
          </p:cNvSpPr>
          <p:nvPr/>
        </p:nvSpPr>
        <p:spPr bwMode="auto">
          <a:xfrm>
            <a:off x="4010342" y="8935589"/>
            <a:ext cx="3066733" cy="441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20224" tIns="0" rIns="20224" bIns="0" anchor="b"/>
          <a:lstStyle/>
          <a:p>
            <a:pPr algn="r" defTabSz="808366" eaLnBrk="0" hangingPunct="0"/>
            <a:r>
              <a:rPr lang="en-US" sz="1000" i="1">
                <a:latin typeface="Times New Roman" pitchFamily="18" charset="0"/>
              </a:rPr>
              <a:t>60</a:t>
            </a:r>
          </a:p>
        </p:txBody>
      </p:sp>
      <p:sp>
        <p:nvSpPr>
          <p:cNvPr id="114693" name="Rectangle 4"/>
          <p:cNvSpPr>
            <a:spLocks noChangeArrowheads="1"/>
          </p:cNvSpPr>
          <p:nvPr/>
        </p:nvSpPr>
        <p:spPr bwMode="auto">
          <a:xfrm>
            <a:off x="0" y="8935589"/>
            <a:ext cx="3066733" cy="441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14694" name="Rectangle 5"/>
          <p:cNvSpPr>
            <a:spLocks noChangeArrowheads="1"/>
          </p:cNvSpPr>
          <p:nvPr/>
        </p:nvSpPr>
        <p:spPr bwMode="auto">
          <a:xfrm>
            <a:off x="0"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14695" name="Rectangle 6"/>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063" tIns="47189" rIns="96063" bIns="47189"/>
          <a:lstStyle/>
          <a:p>
            <a:pPr eaLnBrk="1" hangingPunct="1"/>
            <a:endParaRPr lang="en-US">
              <a:latin typeface="Times" charset="0"/>
            </a:endParaRPr>
          </a:p>
        </p:txBody>
      </p:sp>
      <p:sp>
        <p:nvSpPr>
          <p:cNvPr id="114696" name="Rectangle 7"/>
          <p:cNvSpPr>
            <a:spLocks noGrp="1" noRot="1" noChangeAspect="1" noChangeArrowheads="1" noTextEdit="1"/>
          </p:cNvSpPr>
          <p:nvPr>
            <p:ph type="sldImg"/>
          </p:nvPr>
        </p:nvSpPr>
        <p:spPr>
          <a:xfrm>
            <a:off x="1193800" y="703263"/>
            <a:ext cx="4691063" cy="3517900"/>
          </a:xfrm>
          <a:ln w="12700" cap="flat">
            <a:solidFill>
              <a:schemeClr val="tx1"/>
            </a:solidFill>
          </a:ln>
        </p:spPr>
      </p:sp>
    </p:spTree>
    <p:extLst>
      <p:ext uri="{BB962C8B-B14F-4D97-AF65-F5344CB8AC3E}">
        <p14:creationId xmlns:p14="http://schemas.microsoft.com/office/powerpoint/2010/main" val="3092236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0015935B-56D5-48FC-922A-0B83720778DA}" type="slidenum">
              <a:rPr lang="en-US"/>
              <a:pPr eaLnBrk="1" hangingPunct="1"/>
              <a:t>58</a:t>
            </a:fld>
            <a:endParaRPr lang="en-US"/>
          </a:p>
        </p:txBody>
      </p:sp>
      <p:sp>
        <p:nvSpPr>
          <p:cNvPr id="115715" name="Rectangle 2"/>
          <p:cNvSpPr>
            <a:spLocks noChangeArrowheads="1"/>
          </p:cNvSpPr>
          <p:nvPr/>
        </p:nvSpPr>
        <p:spPr bwMode="auto">
          <a:xfrm>
            <a:off x="4010342"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15716" name="Rectangle 3"/>
          <p:cNvSpPr>
            <a:spLocks noChangeArrowheads="1"/>
          </p:cNvSpPr>
          <p:nvPr/>
        </p:nvSpPr>
        <p:spPr bwMode="auto">
          <a:xfrm>
            <a:off x="4010342" y="8935589"/>
            <a:ext cx="3066733" cy="441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20224" tIns="0" rIns="20224" bIns="0" anchor="b"/>
          <a:lstStyle/>
          <a:p>
            <a:pPr algn="r" defTabSz="808366" eaLnBrk="0" hangingPunct="0"/>
            <a:r>
              <a:rPr lang="en-US" sz="1000" i="1">
                <a:latin typeface="Times New Roman" pitchFamily="18" charset="0"/>
              </a:rPr>
              <a:t>60</a:t>
            </a:r>
          </a:p>
        </p:txBody>
      </p:sp>
      <p:sp>
        <p:nvSpPr>
          <p:cNvPr id="115717" name="Rectangle 4"/>
          <p:cNvSpPr>
            <a:spLocks noChangeArrowheads="1"/>
          </p:cNvSpPr>
          <p:nvPr/>
        </p:nvSpPr>
        <p:spPr bwMode="auto">
          <a:xfrm>
            <a:off x="0" y="8935589"/>
            <a:ext cx="3066733" cy="441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15718" name="Rectangle 5"/>
          <p:cNvSpPr>
            <a:spLocks noChangeArrowheads="1"/>
          </p:cNvSpPr>
          <p:nvPr/>
        </p:nvSpPr>
        <p:spPr bwMode="auto">
          <a:xfrm>
            <a:off x="0"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15719" name="Rectangle 6"/>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063" tIns="47189" rIns="96063" bIns="47189"/>
          <a:lstStyle/>
          <a:p>
            <a:pPr eaLnBrk="1" hangingPunct="1"/>
            <a:endParaRPr lang="en-US">
              <a:latin typeface="Times" charset="0"/>
            </a:endParaRPr>
          </a:p>
        </p:txBody>
      </p:sp>
      <p:sp>
        <p:nvSpPr>
          <p:cNvPr id="115720" name="Rectangle 7"/>
          <p:cNvSpPr>
            <a:spLocks noGrp="1" noRot="1" noChangeAspect="1" noChangeArrowheads="1" noTextEdit="1"/>
          </p:cNvSpPr>
          <p:nvPr>
            <p:ph type="sldImg"/>
          </p:nvPr>
        </p:nvSpPr>
        <p:spPr>
          <a:xfrm>
            <a:off x="1193800" y="703263"/>
            <a:ext cx="4691063" cy="3517900"/>
          </a:xfrm>
          <a:ln w="12700" cap="flat">
            <a:solidFill>
              <a:schemeClr val="tx1"/>
            </a:solidFill>
          </a:ln>
        </p:spPr>
      </p:sp>
    </p:spTree>
    <p:extLst>
      <p:ext uri="{BB962C8B-B14F-4D97-AF65-F5344CB8AC3E}">
        <p14:creationId xmlns:p14="http://schemas.microsoft.com/office/powerpoint/2010/main" val="1983527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056E5529-A2B8-4B60-BD39-F693BC318BB4}" type="slidenum">
              <a:rPr lang="en-US"/>
              <a:pPr eaLnBrk="1" hangingPunct="1"/>
              <a:t>59</a:t>
            </a:fld>
            <a:endParaRPr lang="en-US"/>
          </a:p>
        </p:txBody>
      </p:sp>
      <p:sp>
        <p:nvSpPr>
          <p:cNvPr id="116739" name="Rectangle 2"/>
          <p:cNvSpPr>
            <a:spLocks noGrp="1" noRot="1" noChangeAspect="1" noChangeArrowheads="1" noTextEdit="1"/>
          </p:cNvSpPr>
          <p:nvPr>
            <p:ph type="sldImg"/>
          </p:nvPr>
        </p:nvSpPr>
        <p:spPr>
          <a:xfrm>
            <a:off x="1193800" y="703263"/>
            <a:ext cx="4691063" cy="3517900"/>
          </a:xfrm>
          <a:ln/>
        </p:spPr>
      </p:sp>
      <p:sp>
        <p:nvSpPr>
          <p:cNvPr id="116740"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99876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63</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50926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A9E1ED85-D811-4D73-9AB3-B16311115F7E}" type="slidenum">
              <a:rPr lang="en-US"/>
              <a:pPr eaLnBrk="1" hangingPunct="1"/>
              <a:t>64</a:t>
            </a:fld>
            <a:endParaRPr lang="en-US"/>
          </a:p>
        </p:txBody>
      </p:sp>
      <p:sp>
        <p:nvSpPr>
          <p:cNvPr id="119811" name="Rectangle 2"/>
          <p:cNvSpPr>
            <a:spLocks noGrp="1" noRot="1" noChangeAspect="1" noChangeArrowheads="1" noTextEdit="1"/>
          </p:cNvSpPr>
          <p:nvPr>
            <p:ph type="sldImg"/>
          </p:nvPr>
        </p:nvSpPr>
        <p:spPr>
          <a:xfrm>
            <a:off x="1193800" y="701675"/>
            <a:ext cx="4694238" cy="3521075"/>
          </a:xfrm>
          <a:ln/>
        </p:spPr>
      </p:sp>
      <p:sp>
        <p:nvSpPr>
          <p:cNvPr id="119812" name="Rectangle 3"/>
          <p:cNvSpPr>
            <a:spLocks noGrp="1" noChangeArrowheads="1"/>
          </p:cNvSpPr>
          <p:nvPr>
            <p:ph type="body" idx="1"/>
          </p:nvPr>
        </p:nvSpPr>
        <p:spPr>
          <a:xfrm>
            <a:off x="943610" y="4455847"/>
            <a:ext cx="5189855" cy="42277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3950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1BC18-8304-496F-96B5-1F7839525DE7}" type="slidenum">
              <a:rPr lang="en-US" smtClean="0"/>
              <a:pPr/>
              <a:t>4</a:t>
            </a:fld>
            <a:endParaRPr lang="en-US"/>
          </a:p>
        </p:txBody>
      </p:sp>
    </p:spTree>
    <p:extLst>
      <p:ext uri="{BB962C8B-B14F-4D97-AF65-F5344CB8AC3E}">
        <p14:creationId xmlns:p14="http://schemas.microsoft.com/office/powerpoint/2010/main" val="103857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F975E48C-BCD3-4B2E-AEBC-08E3D0D489BD}" type="slidenum">
              <a:rPr lang="en-US"/>
              <a:pPr eaLnBrk="1" hangingPunct="1"/>
              <a:t>69</a:t>
            </a:fld>
            <a:endParaRPr lang="en-US"/>
          </a:p>
        </p:txBody>
      </p:sp>
      <p:sp>
        <p:nvSpPr>
          <p:cNvPr id="126979" name="Rectangle 2"/>
          <p:cNvSpPr>
            <a:spLocks noChangeArrowheads="1"/>
          </p:cNvSpPr>
          <p:nvPr/>
        </p:nvSpPr>
        <p:spPr bwMode="auto">
          <a:xfrm>
            <a:off x="4010342"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26980" name="Rectangle 3"/>
          <p:cNvSpPr>
            <a:spLocks noChangeArrowheads="1"/>
          </p:cNvSpPr>
          <p:nvPr/>
        </p:nvSpPr>
        <p:spPr bwMode="auto">
          <a:xfrm>
            <a:off x="4010342" y="8935589"/>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597" tIns="0" rIns="19597" bIns="0" anchor="b"/>
          <a:lstStyle/>
          <a:p>
            <a:pPr algn="r" defTabSz="783869" eaLnBrk="0" hangingPunct="0"/>
            <a:r>
              <a:rPr lang="en-US" sz="1000" i="1">
                <a:latin typeface="Times New Roman" pitchFamily="18" charset="0"/>
              </a:rPr>
              <a:t>86</a:t>
            </a:r>
          </a:p>
        </p:txBody>
      </p:sp>
      <p:sp>
        <p:nvSpPr>
          <p:cNvPr id="126981" name="Rectangle 4"/>
          <p:cNvSpPr>
            <a:spLocks noChangeArrowheads="1"/>
          </p:cNvSpPr>
          <p:nvPr/>
        </p:nvSpPr>
        <p:spPr bwMode="auto">
          <a:xfrm>
            <a:off x="0" y="8935589"/>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26982" name="Rectangle 5"/>
          <p:cNvSpPr>
            <a:spLocks noChangeArrowheads="1"/>
          </p:cNvSpPr>
          <p:nvPr/>
        </p:nvSpPr>
        <p:spPr bwMode="auto">
          <a:xfrm>
            <a:off x="0" y="8691"/>
            <a:ext cx="3066733" cy="43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064" tIns="47032" rIns="94064" bIns="47032" anchor="ctr"/>
          <a:lstStyle/>
          <a:p>
            <a:endParaRPr lang="en-NZ"/>
          </a:p>
        </p:txBody>
      </p:sp>
      <p:sp>
        <p:nvSpPr>
          <p:cNvPr id="126983" name="Rectangle 6"/>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084" tIns="45726" rIns="93084" bIns="45726"/>
          <a:lstStyle/>
          <a:p>
            <a:pPr defTabSz="783869"/>
            <a:r>
              <a:rPr lang="en-US">
                <a:latin typeface="Arial" pitchFamily="34" charset="0"/>
              </a:rPr>
              <a:t>This slide completes Figure 13.9 and shows the use of a tracking signal.</a:t>
            </a:r>
          </a:p>
        </p:txBody>
      </p:sp>
      <p:sp>
        <p:nvSpPr>
          <p:cNvPr id="126984" name="Rectangle 7"/>
          <p:cNvSpPr>
            <a:spLocks noGrp="1" noRot="1" noChangeAspect="1" noChangeArrowheads="1" noTextEdit="1"/>
          </p:cNvSpPr>
          <p:nvPr>
            <p:ph type="sldImg"/>
          </p:nvPr>
        </p:nvSpPr>
        <p:spPr>
          <a:xfrm>
            <a:off x="1193800" y="704850"/>
            <a:ext cx="4689475" cy="3516313"/>
          </a:xfrm>
          <a:ln w="12700" cap="flat">
            <a:solidFill>
              <a:schemeClr val="tx1"/>
            </a:solidFill>
          </a:ln>
        </p:spPr>
      </p:sp>
    </p:spTree>
    <p:extLst>
      <p:ext uri="{BB962C8B-B14F-4D97-AF65-F5344CB8AC3E}">
        <p14:creationId xmlns:p14="http://schemas.microsoft.com/office/powerpoint/2010/main" val="1415310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70</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7480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B1C9A15F-1AE3-47EF-BA45-3A5B7E810AE1}" type="slidenum">
              <a:rPr lang="en-US"/>
              <a:pPr eaLnBrk="1" hangingPunct="1"/>
              <a:t>5</a:t>
            </a:fld>
            <a:endParaRPr lang="en-US"/>
          </a:p>
        </p:txBody>
      </p:sp>
      <p:sp>
        <p:nvSpPr>
          <p:cNvPr id="130051" name="Rectangle 2"/>
          <p:cNvSpPr>
            <a:spLocks noGrp="1" noRot="1" noChangeAspect="1" noChangeArrowheads="1" noTextEdit="1"/>
          </p:cNvSpPr>
          <p:nvPr>
            <p:ph type="sldImg"/>
          </p:nvPr>
        </p:nvSpPr>
        <p:spPr>
          <a:xfrm>
            <a:off x="1193800" y="703263"/>
            <a:ext cx="4691063" cy="3517900"/>
          </a:xfrm>
          <a:ln/>
        </p:spPr>
      </p:sp>
      <p:sp>
        <p:nvSpPr>
          <p:cNvPr id="130052"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4623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874427FB-4167-4DE3-98C5-737C13F22357}" type="slidenum">
              <a:rPr lang="en-US"/>
              <a:pPr eaLnBrk="1" hangingPunct="1"/>
              <a:t>6</a:t>
            </a:fld>
            <a:endParaRPr lang="en-US"/>
          </a:p>
        </p:txBody>
      </p:sp>
      <p:sp>
        <p:nvSpPr>
          <p:cNvPr id="131075" name="Rectangle 2"/>
          <p:cNvSpPr>
            <a:spLocks noGrp="1" noRot="1" noChangeAspect="1" noChangeArrowheads="1" noTextEdit="1"/>
          </p:cNvSpPr>
          <p:nvPr>
            <p:ph type="sldImg"/>
          </p:nvPr>
        </p:nvSpPr>
        <p:spPr>
          <a:xfrm>
            <a:off x="1193800" y="703263"/>
            <a:ext cx="4691063" cy="3517900"/>
          </a:xfrm>
          <a:ln/>
        </p:spPr>
      </p:sp>
      <p:sp>
        <p:nvSpPr>
          <p:cNvPr id="131076"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0364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8</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176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556F4604-14E3-4C46-AF39-F95BC9DA59C7}" type="slidenum">
              <a:rPr lang="en-US"/>
              <a:pPr eaLnBrk="1" hangingPunct="1"/>
              <a:t>9</a:t>
            </a:fld>
            <a:endParaRPr lang="en-US"/>
          </a:p>
        </p:txBody>
      </p:sp>
      <p:sp>
        <p:nvSpPr>
          <p:cNvPr id="87043" name="Rectangle 2"/>
          <p:cNvSpPr>
            <a:spLocks noGrp="1" noRot="1" noChangeAspect="1" noChangeArrowheads="1" noTextEdit="1"/>
          </p:cNvSpPr>
          <p:nvPr>
            <p:ph type="sldImg"/>
          </p:nvPr>
        </p:nvSpPr>
        <p:spPr>
          <a:xfrm>
            <a:off x="1193800" y="703263"/>
            <a:ext cx="4691063" cy="3517900"/>
          </a:xfrm>
          <a:ln/>
        </p:spPr>
      </p:sp>
      <p:sp>
        <p:nvSpPr>
          <p:cNvPr id="87044"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2024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4273" indent="-293951" eaLnBrk="0" hangingPunct="0">
              <a:defRPr>
                <a:solidFill>
                  <a:schemeClr val="tx1"/>
                </a:solidFill>
                <a:latin typeface="Arial" pitchFamily="34" charset="0"/>
              </a:defRPr>
            </a:lvl2pPr>
            <a:lvl3pPr marL="1175804" indent="-235161" eaLnBrk="0" hangingPunct="0">
              <a:defRPr>
                <a:solidFill>
                  <a:schemeClr val="tx1"/>
                </a:solidFill>
                <a:latin typeface="Arial" pitchFamily="34" charset="0"/>
              </a:defRPr>
            </a:lvl3pPr>
            <a:lvl4pPr marL="1646126" indent="-235161" eaLnBrk="0" hangingPunct="0">
              <a:defRPr>
                <a:solidFill>
                  <a:schemeClr val="tx1"/>
                </a:solidFill>
                <a:latin typeface="Arial" pitchFamily="34" charset="0"/>
              </a:defRPr>
            </a:lvl4pPr>
            <a:lvl5pPr marL="2116447" indent="-235161" eaLnBrk="0" hangingPunct="0">
              <a:defRPr>
                <a:solidFill>
                  <a:schemeClr val="tx1"/>
                </a:solidFill>
                <a:latin typeface="Arial" pitchFamily="34" charset="0"/>
              </a:defRPr>
            </a:lvl5pPr>
            <a:lvl6pPr marL="2586769" indent="-235161" eaLnBrk="0" fontAlgn="base" hangingPunct="0">
              <a:spcBef>
                <a:spcPct val="0"/>
              </a:spcBef>
              <a:spcAft>
                <a:spcPct val="0"/>
              </a:spcAft>
              <a:defRPr>
                <a:solidFill>
                  <a:schemeClr val="tx1"/>
                </a:solidFill>
                <a:latin typeface="Arial" pitchFamily="34" charset="0"/>
              </a:defRPr>
            </a:lvl6pPr>
            <a:lvl7pPr marL="3057091" indent="-235161" eaLnBrk="0" fontAlgn="base" hangingPunct="0">
              <a:spcBef>
                <a:spcPct val="0"/>
              </a:spcBef>
              <a:spcAft>
                <a:spcPct val="0"/>
              </a:spcAft>
              <a:defRPr>
                <a:solidFill>
                  <a:schemeClr val="tx1"/>
                </a:solidFill>
                <a:latin typeface="Arial" pitchFamily="34" charset="0"/>
              </a:defRPr>
            </a:lvl7pPr>
            <a:lvl8pPr marL="3527412" indent="-235161" eaLnBrk="0" fontAlgn="base" hangingPunct="0">
              <a:spcBef>
                <a:spcPct val="0"/>
              </a:spcBef>
              <a:spcAft>
                <a:spcPct val="0"/>
              </a:spcAft>
              <a:defRPr>
                <a:solidFill>
                  <a:schemeClr val="tx1"/>
                </a:solidFill>
                <a:latin typeface="Arial" pitchFamily="34" charset="0"/>
              </a:defRPr>
            </a:lvl8pPr>
            <a:lvl9pPr marL="3997734" indent="-235161" eaLnBrk="0" fontAlgn="base" hangingPunct="0">
              <a:spcBef>
                <a:spcPct val="0"/>
              </a:spcBef>
              <a:spcAft>
                <a:spcPct val="0"/>
              </a:spcAft>
              <a:defRPr>
                <a:solidFill>
                  <a:schemeClr val="tx1"/>
                </a:solidFill>
                <a:latin typeface="Arial" pitchFamily="34" charset="0"/>
              </a:defRPr>
            </a:lvl9pPr>
          </a:lstStyle>
          <a:p>
            <a:pPr eaLnBrk="1" hangingPunct="1"/>
            <a:fld id="{F939BACD-2A8F-4504-8714-2E9227AFBF0B}" type="slidenum">
              <a:rPr lang="en-US"/>
              <a:pPr eaLnBrk="1" hangingPunct="1"/>
              <a:t>10</a:t>
            </a:fld>
            <a:endParaRPr lang="en-US"/>
          </a:p>
        </p:txBody>
      </p:sp>
      <p:sp>
        <p:nvSpPr>
          <p:cNvPr id="88067" name="Rectangle 2"/>
          <p:cNvSpPr>
            <a:spLocks noGrp="1" noRot="1" noChangeAspect="1" noChangeArrowheads="1" noTextEdit="1"/>
          </p:cNvSpPr>
          <p:nvPr>
            <p:ph type="sldImg"/>
          </p:nvPr>
        </p:nvSpPr>
        <p:spPr>
          <a:xfrm>
            <a:off x="1193800" y="703263"/>
            <a:ext cx="4691063" cy="3517900"/>
          </a:xfrm>
          <a:ln/>
        </p:spPr>
      </p:sp>
      <p:sp>
        <p:nvSpPr>
          <p:cNvPr id="88068" name="Rectangle 3"/>
          <p:cNvSpPr>
            <a:spLocks noGrp="1" noChangeArrowheads="1"/>
          </p:cNvSpPr>
          <p:nvPr>
            <p:ph type="body" idx="1"/>
          </p:nvPr>
        </p:nvSpPr>
        <p:spPr>
          <a:xfrm>
            <a:off x="943610" y="4468881"/>
            <a:ext cx="5189855" cy="41712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2557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11-Apr-18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171242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60065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52790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pPr algn="l" rtl="0" eaLnBrk="0" fontAlgn="base" hangingPunct="0">
              <a:spcBef>
                <a:spcPct val="0"/>
              </a:spcBef>
              <a:spcAft>
                <a:spcPct val="0"/>
              </a:spcAft>
              <a:defRPr/>
            </a:pPr>
            <a:fld id="{0AF67443-3F64-4014-B9F0-C9182491D6A8}" type="slidenum">
              <a:rPr kumimoji="1" lang="en-US" altLang="en-US" sz="1800" kern="1200">
                <a:solidFill>
                  <a:srgbClr val="000000"/>
                </a:solidFill>
                <a:latin typeface="Arial" pitchFamily="34" charset="0"/>
                <a:ea typeface="+mn-ea"/>
                <a:cs typeface="+mn-cs"/>
              </a:rPr>
              <a:pPr algn="l" rtl="0" eaLnBrk="0" fontAlgn="base" hangingPunct="0">
                <a:spcBef>
                  <a:spcPct val="0"/>
                </a:spcBef>
                <a:spcAft>
                  <a:spcPct val="0"/>
                </a:spcAft>
                <a:defRPr/>
              </a:pPr>
              <a:t>‹#›</a:t>
            </a:fld>
            <a:endParaRPr kumimoji="1" lang="en-US" altLang="en-US" sz="1800" kern="1200" dirty="0">
              <a:solidFill>
                <a:srgbClr val="000000"/>
              </a:solidFill>
              <a:latin typeface="Arial" pitchFamily="34" charset="0"/>
              <a:ea typeface="+mn-ea"/>
              <a:cs typeface="+mn-cs"/>
            </a:endParaRPr>
          </a:p>
        </p:txBody>
      </p:sp>
    </p:spTree>
    <p:extLst>
      <p:ext uri="{BB962C8B-B14F-4D97-AF65-F5344CB8AC3E}">
        <p14:creationId xmlns:p14="http://schemas.microsoft.com/office/powerpoint/2010/main" val="175282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87489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B09E2D-9E28-4E12-85E5-6B217EB612D6}" type="datetimeFigureOut">
              <a:rPr lang="en-US" smtClean="0"/>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80402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09E2D-9E28-4E12-85E5-6B217EB612D6}" type="datetimeFigureOut">
              <a:rPr lang="en-US" smtClean="0"/>
              <a:t>11-Apr-18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178432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09E2D-9E28-4E12-85E5-6B217EB612D6}" type="datetimeFigureOut">
              <a:rPr lang="en-US" smtClean="0"/>
              <a:t>11-Apr-18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40619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09E2D-9E28-4E12-85E5-6B217EB612D6}" type="datetimeFigureOut">
              <a:rPr lang="en-US" smtClean="0"/>
              <a:t>11-Apr-18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86913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09E2D-9E28-4E12-85E5-6B217EB612D6}" type="datetimeFigureOut">
              <a:rPr lang="en-US" smtClean="0"/>
              <a:t>11-Apr-18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47187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DFB09E2D-9E28-4E12-85E5-6B217EB612D6}" type="datetimeFigureOut">
              <a:rPr lang="en-US" smtClean="0"/>
              <a:t>11-Apr-18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322783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11-Apr-18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7246702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DFB09E2D-9E28-4E12-85E5-6B217EB612D6}" type="datetimeFigureOut">
              <a:rPr lang="en-US" smtClean="0"/>
              <a:t>11-Apr-18</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3285463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F5586C31-848B-4D51-83B1-B9FD594E31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descr="A close up of a sign&#10;&#10;Description generated with very high confidence">
            <a:extLst>
              <a:ext uri="{FF2B5EF4-FFF2-40B4-BE49-F238E27FC236}">
                <a16:creationId xmlns:a16="http://schemas.microsoft.com/office/drawing/2014/main" id="{1933D345-D5B5-45FC-9D75-5ECDFF95E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08137"/>
            <a:ext cx="4089402" cy="4089402"/>
          </a:xfrm>
          <a:prstGeom prst="rect">
            <a:avLst/>
          </a:prstGeom>
        </p:spPr>
      </p:pic>
      <p:sp>
        <p:nvSpPr>
          <p:cNvPr id="3074" name="Title 1"/>
          <p:cNvSpPr>
            <a:spLocks noGrp="1"/>
          </p:cNvSpPr>
          <p:nvPr>
            <p:ph type="ctrTitle"/>
          </p:nvPr>
        </p:nvSpPr>
        <p:spPr>
          <a:xfrm>
            <a:off x="304800" y="2819400"/>
            <a:ext cx="3154176" cy="3352800"/>
          </a:xfrm>
        </p:spPr>
        <p:txBody>
          <a:bodyPr>
            <a:normAutofit/>
          </a:bodyPr>
          <a:lstStyle/>
          <a:p>
            <a:pPr eaLnBrk="1" hangingPunct="1"/>
            <a:br>
              <a:rPr lang="en-US" sz="3000" b="1" dirty="0"/>
            </a:br>
            <a:r>
              <a:rPr lang="en-US" sz="3000" b="1" dirty="0"/>
              <a:t>Operations and Project Management</a:t>
            </a:r>
            <a:br>
              <a:rPr lang="en-US" sz="3000" b="1" dirty="0"/>
            </a:br>
            <a:r>
              <a:rPr lang="en-US" sz="3000" b="1" dirty="0"/>
              <a:t>ELCBUS 340</a:t>
            </a:r>
            <a:br>
              <a:rPr lang="en-US" sz="3000" b="1" dirty="0"/>
            </a:br>
            <a:br>
              <a:rPr lang="en-US" sz="3000" b="1" dirty="0"/>
            </a:br>
            <a:r>
              <a:rPr lang="en-US" sz="3000" b="1" dirty="0"/>
              <a:t> 11 April 2018</a:t>
            </a:r>
          </a:p>
        </p:txBody>
      </p:sp>
    </p:spTree>
    <p:extLst>
      <p:ext uri="{BB962C8B-B14F-4D97-AF65-F5344CB8AC3E}">
        <p14:creationId xmlns:p14="http://schemas.microsoft.com/office/powerpoint/2010/main" val="352020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24" name="Rectangle 20"/>
          <p:cNvSpPr>
            <a:spLocks noChangeArrowheads="1"/>
          </p:cNvSpPr>
          <p:nvPr/>
        </p:nvSpPr>
        <p:spPr bwMode="auto">
          <a:xfrm>
            <a:off x="914401" y="3415216"/>
            <a:ext cx="7516160"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defTabSz="762000" eaLnBrk="0" hangingPunct="0"/>
            <a:r>
              <a:rPr lang="en-US" sz="2000" b="1" dirty="0"/>
              <a:t>       (</a:t>
            </a:r>
            <a:r>
              <a:rPr lang="en-US" sz="2400" b="1" dirty="0"/>
              <a:t>a) </a:t>
            </a:r>
            <a:r>
              <a:rPr lang="en-US" sz="2800" b="1" dirty="0"/>
              <a:t>Horizontal                                      (b) Trend	  </a:t>
            </a:r>
            <a:endParaRPr lang="en-US" sz="2400" b="1" dirty="0"/>
          </a:p>
        </p:txBody>
      </p:sp>
      <p:pic>
        <p:nvPicPr>
          <p:cNvPr id="13" name="Picture 2">
            <a:extLst>
              <a:ext uri="{FF2B5EF4-FFF2-40B4-BE49-F238E27FC236}">
                <a16:creationId xmlns:a16="http://schemas.microsoft.com/office/drawing/2014/main" id="{73C3D7FD-A13F-4537-AF12-681C1877C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39" y="1572504"/>
            <a:ext cx="3226485" cy="184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2B48BEA7-2157-4483-9523-F4D7AB401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428" y="1465692"/>
            <a:ext cx="3275931" cy="184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E0C81AD2-8AA6-444D-9FC8-9BA034983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742" y="4024910"/>
            <a:ext cx="3133273" cy="214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AE4B030-C21D-428C-9B72-C123900ADFA0}"/>
              </a:ext>
            </a:extLst>
          </p:cNvPr>
          <p:cNvPicPr>
            <a:picLocks noChangeAspect="1"/>
          </p:cNvPicPr>
          <p:nvPr/>
        </p:nvPicPr>
        <p:blipFill>
          <a:blip r:embed="rId6"/>
          <a:stretch>
            <a:fillRect/>
          </a:stretch>
        </p:blipFill>
        <p:spPr>
          <a:xfrm>
            <a:off x="5000427" y="4174569"/>
            <a:ext cx="3275931" cy="1997725"/>
          </a:xfrm>
          <a:prstGeom prst="rect">
            <a:avLst/>
          </a:prstGeom>
        </p:spPr>
      </p:pic>
      <p:sp>
        <p:nvSpPr>
          <p:cNvPr id="19" name="Rectangle 20">
            <a:extLst>
              <a:ext uri="{FF2B5EF4-FFF2-40B4-BE49-F238E27FC236}">
                <a16:creationId xmlns:a16="http://schemas.microsoft.com/office/drawing/2014/main" id="{C65F23D0-6878-4510-BF75-BFCD50196E81}"/>
              </a:ext>
            </a:extLst>
          </p:cNvPr>
          <p:cNvSpPr>
            <a:spLocks noChangeArrowheads="1"/>
          </p:cNvSpPr>
          <p:nvPr/>
        </p:nvSpPr>
        <p:spPr bwMode="auto">
          <a:xfrm>
            <a:off x="912092" y="6261333"/>
            <a:ext cx="7516160"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defTabSz="762000" eaLnBrk="0" hangingPunct="0"/>
            <a:r>
              <a:rPr lang="en-US" sz="2000" b="1" dirty="0"/>
              <a:t>       (</a:t>
            </a:r>
            <a:r>
              <a:rPr lang="en-US" sz="2400" b="1" dirty="0"/>
              <a:t>a) </a:t>
            </a:r>
            <a:r>
              <a:rPr lang="en-US" sz="2800" b="1" dirty="0"/>
              <a:t>Seasonal                                        (b) Cyclical  </a:t>
            </a:r>
            <a:endParaRPr lang="en-US" sz="2400" b="1" dirty="0"/>
          </a:p>
        </p:txBody>
      </p:sp>
      <p:sp>
        <p:nvSpPr>
          <p:cNvPr id="20" name="Rectangle 2">
            <a:extLst>
              <a:ext uri="{FF2B5EF4-FFF2-40B4-BE49-F238E27FC236}">
                <a16:creationId xmlns:a16="http://schemas.microsoft.com/office/drawing/2014/main" id="{B7786947-C3E1-4A36-B84A-7C31416F6C32}"/>
              </a:ext>
            </a:extLst>
          </p:cNvPr>
          <p:cNvSpPr txBox="1">
            <a:spLocks noChangeArrowheads="1"/>
          </p:cNvSpPr>
          <p:nvPr/>
        </p:nvSpPr>
        <p:spPr>
          <a:xfrm>
            <a:off x="-16670" y="-3671"/>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Demand Patterns</a:t>
            </a:r>
          </a:p>
        </p:txBody>
      </p:sp>
    </p:spTree>
    <p:extLst>
      <p:ext uri="{BB962C8B-B14F-4D97-AF65-F5344CB8AC3E}">
        <p14:creationId xmlns:p14="http://schemas.microsoft.com/office/powerpoint/2010/main" val="346771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353" y="1447800"/>
            <a:ext cx="8065294" cy="937022"/>
          </a:xfrm>
        </p:spPr>
        <p:txBody>
          <a:bodyPr>
            <a:normAutofit/>
          </a:bodyPr>
          <a:lstStyle/>
          <a:p>
            <a:pPr marL="3429" lvl="1" indent="0">
              <a:buNone/>
            </a:pPr>
            <a:r>
              <a:rPr lang="en-US" sz="2400" dirty="0">
                <a:solidFill>
                  <a:schemeClr val="tx1">
                    <a:lumMod val="65000"/>
                    <a:lumOff val="35000"/>
                  </a:schemeClr>
                </a:solidFill>
                <a:latin typeface="Corbel" panose="020B0503020204020204" pitchFamily="34" charset="0"/>
              </a:rPr>
              <a:t>The process of changing demand patterns using one or more demand options.</a:t>
            </a:r>
          </a:p>
        </p:txBody>
      </p:sp>
      <p:sp>
        <p:nvSpPr>
          <p:cNvPr id="4" name="Rectangle 2">
            <a:extLst>
              <a:ext uri="{FF2B5EF4-FFF2-40B4-BE49-F238E27FC236}">
                <a16:creationId xmlns:a16="http://schemas.microsoft.com/office/drawing/2014/main" id="{5BB501A6-3CED-42FD-8EC9-E953CC632048}"/>
              </a:ext>
            </a:extLst>
          </p:cNvPr>
          <p:cNvSpPr txBox="1">
            <a:spLocks noChangeArrowheads="1"/>
          </p:cNvSpPr>
          <p:nvPr/>
        </p:nvSpPr>
        <p:spPr>
          <a:xfrm>
            <a:off x="-16670" y="-3671"/>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Demand Management</a:t>
            </a:r>
          </a:p>
        </p:txBody>
      </p:sp>
      <p:sp>
        <p:nvSpPr>
          <p:cNvPr id="8" name="Rectangle 7">
            <a:extLst>
              <a:ext uri="{FF2B5EF4-FFF2-40B4-BE49-F238E27FC236}">
                <a16:creationId xmlns:a16="http://schemas.microsoft.com/office/drawing/2014/main" id="{DCA2BD54-5D15-426A-BC64-A83B6AABB02F}"/>
              </a:ext>
            </a:extLst>
          </p:cNvPr>
          <p:cNvSpPr/>
          <p:nvPr/>
        </p:nvSpPr>
        <p:spPr>
          <a:xfrm>
            <a:off x="990600" y="2689622"/>
            <a:ext cx="4343400" cy="3607141"/>
          </a:xfrm>
          <a:prstGeom prst="rect">
            <a:avLst/>
          </a:prstGeom>
        </p:spPr>
        <p:txBody>
          <a:bodyPr wrap="square">
            <a:spAutoFit/>
          </a:bodyPr>
          <a:lstStyle/>
          <a:p>
            <a:pPr lvl="0" defTabSz="914400">
              <a:lnSpc>
                <a:spcPct val="90000"/>
              </a:lnSpc>
              <a:spcBef>
                <a:spcPts val="1200"/>
              </a:spcBef>
              <a:buClr>
                <a:srgbClr val="40BAD2"/>
              </a:buClr>
              <a:defRPr/>
            </a:pPr>
            <a:r>
              <a:rPr lang="en-US" sz="2200" dirty="0">
                <a:solidFill>
                  <a:srgbClr val="000000">
                    <a:lumMod val="65000"/>
                    <a:lumOff val="35000"/>
                  </a:srgbClr>
                </a:solidFill>
                <a:latin typeface="Corbel" panose="020B0503020204020204"/>
              </a:rPr>
              <a:t>Demand Management Options:</a:t>
            </a:r>
          </a:p>
          <a:p>
            <a:pPr marL="182880" lvl="0" indent="-182880" defTabSz="914400">
              <a:lnSpc>
                <a:spcPct val="90000"/>
              </a:lnSpc>
              <a:spcBef>
                <a:spcPts val="1200"/>
              </a:spcBef>
              <a:buClr>
                <a:srgbClr val="40BAD2"/>
              </a:buClr>
              <a:buFont typeface="Arial" pitchFamily="34" charset="0"/>
              <a:buChar char="•"/>
              <a:defRPr/>
            </a:pPr>
            <a:r>
              <a:rPr lang="en-US" sz="2200" dirty="0">
                <a:solidFill>
                  <a:srgbClr val="000000">
                    <a:lumMod val="65000"/>
                    <a:lumOff val="35000"/>
                  </a:srgbClr>
                </a:solidFill>
                <a:latin typeface="Corbel" panose="020B0503020204020204"/>
              </a:rPr>
              <a:t>Complementary Products</a:t>
            </a:r>
          </a:p>
          <a:p>
            <a:pPr marL="182880" lvl="0" indent="-182880" defTabSz="914400">
              <a:lnSpc>
                <a:spcPct val="90000"/>
              </a:lnSpc>
              <a:spcBef>
                <a:spcPts val="1200"/>
              </a:spcBef>
              <a:buClr>
                <a:srgbClr val="40BAD2"/>
              </a:buClr>
              <a:buFont typeface="Arial" pitchFamily="34" charset="0"/>
              <a:buChar char="•"/>
              <a:defRPr/>
            </a:pPr>
            <a:r>
              <a:rPr lang="en-US" sz="2200" dirty="0">
                <a:solidFill>
                  <a:srgbClr val="000000">
                    <a:lumMod val="65000"/>
                    <a:lumOff val="35000"/>
                  </a:srgbClr>
                </a:solidFill>
                <a:latin typeface="Corbel" panose="020B0503020204020204"/>
              </a:rPr>
              <a:t>Promotional Pricing</a:t>
            </a:r>
          </a:p>
          <a:p>
            <a:pPr marL="182880" lvl="0" indent="-182880" defTabSz="914400">
              <a:lnSpc>
                <a:spcPct val="90000"/>
              </a:lnSpc>
              <a:spcBef>
                <a:spcPts val="1200"/>
              </a:spcBef>
              <a:buClr>
                <a:srgbClr val="40BAD2"/>
              </a:buClr>
              <a:buFont typeface="Arial" pitchFamily="34" charset="0"/>
              <a:buChar char="•"/>
              <a:defRPr/>
            </a:pPr>
            <a:r>
              <a:rPr lang="en-US" sz="2200" dirty="0">
                <a:solidFill>
                  <a:srgbClr val="000000">
                    <a:lumMod val="65000"/>
                    <a:lumOff val="35000"/>
                  </a:srgbClr>
                </a:solidFill>
                <a:latin typeface="Corbel" panose="020B0503020204020204"/>
              </a:rPr>
              <a:t>Prescheduled Appointments</a:t>
            </a:r>
          </a:p>
          <a:p>
            <a:pPr marL="182880" lvl="0" indent="-182880" defTabSz="914400">
              <a:lnSpc>
                <a:spcPct val="90000"/>
              </a:lnSpc>
              <a:spcBef>
                <a:spcPts val="1200"/>
              </a:spcBef>
              <a:buClr>
                <a:srgbClr val="40BAD2"/>
              </a:buClr>
              <a:buFont typeface="Arial" pitchFamily="34" charset="0"/>
              <a:buChar char="•"/>
              <a:defRPr/>
            </a:pPr>
            <a:r>
              <a:rPr lang="en-US" sz="2200" dirty="0">
                <a:solidFill>
                  <a:srgbClr val="000000">
                    <a:lumMod val="65000"/>
                    <a:lumOff val="35000"/>
                  </a:srgbClr>
                </a:solidFill>
                <a:latin typeface="Corbel" panose="020B0503020204020204"/>
              </a:rPr>
              <a:t>Reservations</a:t>
            </a:r>
          </a:p>
          <a:p>
            <a:pPr marL="182880" lvl="0" indent="-182880" defTabSz="914400">
              <a:lnSpc>
                <a:spcPct val="90000"/>
              </a:lnSpc>
              <a:spcBef>
                <a:spcPts val="1200"/>
              </a:spcBef>
              <a:buClr>
                <a:srgbClr val="40BAD2"/>
              </a:buClr>
              <a:buFont typeface="Arial" pitchFamily="34" charset="0"/>
              <a:buChar char="•"/>
              <a:defRPr/>
            </a:pPr>
            <a:r>
              <a:rPr lang="en-US" sz="2200" dirty="0">
                <a:solidFill>
                  <a:srgbClr val="000000">
                    <a:lumMod val="65000"/>
                    <a:lumOff val="35000"/>
                  </a:srgbClr>
                </a:solidFill>
                <a:latin typeface="Corbel" panose="020B0503020204020204"/>
              </a:rPr>
              <a:t>Revenue Management</a:t>
            </a:r>
          </a:p>
          <a:p>
            <a:pPr marL="182880" lvl="0" indent="-182880" defTabSz="914400">
              <a:lnSpc>
                <a:spcPct val="90000"/>
              </a:lnSpc>
              <a:spcBef>
                <a:spcPts val="1200"/>
              </a:spcBef>
              <a:buClr>
                <a:srgbClr val="40BAD2"/>
              </a:buClr>
              <a:buFont typeface="Arial" pitchFamily="34" charset="0"/>
              <a:buChar char="•"/>
              <a:defRPr/>
            </a:pPr>
            <a:r>
              <a:rPr lang="en-US" sz="2200" dirty="0">
                <a:solidFill>
                  <a:srgbClr val="000000">
                    <a:lumMod val="65000"/>
                    <a:lumOff val="35000"/>
                  </a:srgbClr>
                </a:solidFill>
                <a:latin typeface="Corbel" panose="020B0503020204020204"/>
              </a:rPr>
              <a:t>Backlogs</a:t>
            </a:r>
          </a:p>
          <a:p>
            <a:pPr marL="182880" lvl="0" indent="-182880" defTabSz="914400">
              <a:lnSpc>
                <a:spcPct val="90000"/>
              </a:lnSpc>
              <a:spcBef>
                <a:spcPts val="1200"/>
              </a:spcBef>
              <a:buClr>
                <a:srgbClr val="40BAD2"/>
              </a:buClr>
              <a:buFont typeface="Arial" pitchFamily="34" charset="0"/>
              <a:buChar char="•"/>
              <a:defRPr/>
            </a:pPr>
            <a:r>
              <a:rPr lang="en-US" sz="2200" dirty="0">
                <a:solidFill>
                  <a:srgbClr val="000000">
                    <a:lumMod val="65000"/>
                    <a:lumOff val="35000"/>
                  </a:srgbClr>
                </a:solidFill>
                <a:latin typeface="Corbel" panose="020B0503020204020204"/>
              </a:rPr>
              <a:t>Backorders and Stockouts</a:t>
            </a:r>
          </a:p>
        </p:txBody>
      </p:sp>
    </p:spTree>
    <p:extLst>
      <p:ext uri="{BB962C8B-B14F-4D97-AF65-F5344CB8AC3E}">
        <p14:creationId xmlns:p14="http://schemas.microsoft.com/office/powerpoint/2010/main" val="342734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8" name="Rectangle 6"/>
          <p:cNvSpPr>
            <a:spLocks noGrp="1" noChangeArrowheads="1"/>
          </p:cNvSpPr>
          <p:nvPr>
            <p:ph type="body" idx="1"/>
          </p:nvPr>
        </p:nvSpPr>
        <p:spPr>
          <a:xfrm>
            <a:off x="567891" y="1482291"/>
            <a:ext cx="5909109" cy="3927909"/>
          </a:xfrm>
        </p:spPr>
        <p:txBody>
          <a:bodyPr>
            <a:normAutofit/>
          </a:bodyPr>
          <a:lstStyle/>
          <a:p>
            <a:pPr>
              <a:lnSpc>
                <a:spcPct val="80000"/>
              </a:lnSpc>
            </a:pPr>
            <a:r>
              <a:rPr lang="en-US" sz="3200" kern="0" dirty="0"/>
              <a:t>What?</a:t>
            </a:r>
          </a:p>
          <a:p>
            <a:pPr>
              <a:lnSpc>
                <a:spcPct val="80000"/>
              </a:lnSpc>
            </a:pPr>
            <a:endParaRPr lang="en-US" sz="3200" kern="0" dirty="0"/>
          </a:p>
          <a:p>
            <a:pPr>
              <a:lnSpc>
                <a:spcPct val="80000"/>
              </a:lnSpc>
            </a:pPr>
            <a:endParaRPr lang="en-US" sz="3200" kern="0" dirty="0"/>
          </a:p>
          <a:p>
            <a:pPr>
              <a:lnSpc>
                <a:spcPct val="80000"/>
              </a:lnSpc>
            </a:pPr>
            <a:r>
              <a:rPr lang="en-US" sz="3200" kern="0" dirty="0"/>
              <a:t>How? </a:t>
            </a:r>
            <a:r>
              <a:rPr lang="en-US" kern="0" dirty="0"/>
              <a:t>(Forecasting Technique)</a:t>
            </a:r>
            <a:endParaRPr lang="en-US" sz="3200" kern="0" dirty="0"/>
          </a:p>
          <a:p>
            <a:pPr>
              <a:lnSpc>
                <a:spcPct val="80000"/>
              </a:lnSpc>
            </a:pPr>
            <a:endParaRPr lang="en-US" sz="3200" kern="0" dirty="0"/>
          </a:p>
          <a:p>
            <a:pPr marL="0" indent="0">
              <a:lnSpc>
                <a:spcPct val="80000"/>
              </a:lnSpc>
              <a:spcBef>
                <a:spcPct val="40000"/>
              </a:spcBef>
              <a:buClr>
                <a:srgbClr val="B20019"/>
              </a:buClr>
              <a:buSzPct val="75000"/>
              <a:buNone/>
              <a:defRPr/>
            </a:pPr>
            <a:endParaRPr lang="en-US" kern="0" dirty="0"/>
          </a:p>
          <a:p>
            <a:pPr>
              <a:lnSpc>
                <a:spcPct val="80000"/>
              </a:lnSpc>
            </a:pPr>
            <a:endParaRPr lang="en-US" kern="0" dirty="0"/>
          </a:p>
          <a:p>
            <a:pPr>
              <a:lnSpc>
                <a:spcPct val="80000"/>
              </a:lnSpc>
            </a:pPr>
            <a:endParaRPr lang="en-US" dirty="0"/>
          </a:p>
        </p:txBody>
      </p:sp>
      <p:sp>
        <p:nvSpPr>
          <p:cNvPr id="4" name="Rectangle 2">
            <a:extLst>
              <a:ext uri="{FF2B5EF4-FFF2-40B4-BE49-F238E27FC236}">
                <a16:creationId xmlns:a16="http://schemas.microsoft.com/office/drawing/2014/main" id="{5B0D8CD9-3139-456C-9985-9D0B30A4171C}"/>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Key Decisions for Making Forecasts</a:t>
            </a:r>
          </a:p>
        </p:txBody>
      </p:sp>
      <p:sp>
        <p:nvSpPr>
          <p:cNvPr id="6" name="Rectangle 6">
            <a:extLst>
              <a:ext uri="{FF2B5EF4-FFF2-40B4-BE49-F238E27FC236}">
                <a16:creationId xmlns:a16="http://schemas.microsoft.com/office/drawing/2014/main" id="{2D7CAFB1-8822-4B5B-8F81-408B2D1C28B1}"/>
              </a:ext>
            </a:extLst>
          </p:cNvPr>
          <p:cNvSpPr txBox="1">
            <a:spLocks noChangeArrowheads="1"/>
          </p:cNvSpPr>
          <p:nvPr/>
        </p:nvSpPr>
        <p:spPr>
          <a:xfrm>
            <a:off x="1215993" y="3657600"/>
            <a:ext cx="4156509" cy="2133600"/>
          </a:xfrm>
          <a:prstGeom prst="rect">
            <a:avLst/>
          </a:prstGeom>
        </p:spPr>
        <p:txBody>
          <a:bodyPr vert="horz" lIns="91440" tIns="45720" rIns="91440" bIns="45720" rtlCol="0">
            <a:normAutofit/>
          </a:bodyPr>
          <a:lst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a:lstStyle>
          <a:p>
            <a:pPr lvl="1">
              <a:lnSpc>
                <a:spcPct val="150000"/>
              </a:lnSpc>
            </a:pPr>
            <a:r>
              <a:rPr lang="en-US" kern="0" dirty="0"/>
              <a:t>Judgment methods</a:t>
            </a:r>
          </a:p>
          <a:p>
            <a:pPr lvl="1">
              <a:lnSpc>
                <a:spcPct val="150000"/>
              </a:lnSpc>
            </a:pPr>
            <a:r>
              <a:rPr lang="en-US" kern="0" dirty="0"/>
              <a:t>Causal methods</a:t>
            </a:r>
          </a:p>
          <a:p>
            <a:pPr lvl="1">
              <a:lnSpc>
                <a:spcPct val="150000"/>
              </a:lnSpc>
            </a:pPr>
            <a:r>
              <a:rPr lang="en-US" kern="0" dirty="0"/>
              <a:t>Time-series analysis</a:t>
            </a:r>
          </a:p>
          <a:p>
            <a:pPr lvl="1">
              <a:lnSpc>
                <a:spcPct val="150000"/>
              </a:lnSpc>
            </a:pPr>
            <a:r>
              <a:rPr lang="en-US" kern="0" dirty="0"/>
              <a:t>Trend projection using regression</a:t>
            </a:r>
          </a:p>
          <a:p>
            <a:pPr marL="0" indent="0">
              <a:lnSpc>
                <a:spcPct val="80000"/>
              </a:lnSpc>
              <a:spcBef>
                <a:spcPct val="40000"/>
              </a:spcBef>
              <a:buClr>
                <a:srgbClr val="B20019"/>
              </a:buClr>
              <a:buSzPct val="75000"/>
              <a:buFont typeface="Arial" pitchFamily="34" charset="0"/>
              <a:buNone/>
              <a:defRPr/>
            </a:pPr>
            <a:endParaRPr lang="en-US" kern="0" dirty="0"/>
          </a:p>
          <a:p>
            <a:pPr>
              <a:lnSpc>
                <a:spcPct val="80000"/>
              </a:lnSpc>
            </a:pPr>
            <a:endParaRPr lang="en-US" kern="0" dirty="0"/>
          </a:p>
          <a:p>
            <a:pPr>
              <a:lnSpc>
                <a:spcPct val="80000"/>
              </a:lnSpc>
            </a:pPr>
            <a:endParaRPr lang="en-US" dirty="0"/>
          </a:p>
        </p:txBody>
      </p:sp>
      <p:sp>
        <p:nvSpPr>
          <p:cNvPr id="7" name="Rectangle 6">
            <a:extLst>
              <a:ext uri="{FF2B5EF4-FFF2-40B4-BE49-F238E27FC236}">
                <a16:creationId xmlns:a16="http://schemas.microsoft.com/office/drawing/2014/main" id="{EDD7AC7F-A866-4996-A86C-398276A0432D}"/>
              </a:ext>
            </a:extLst>
          </p:cNvPr>
          <p:cNvSpPr txBox="1">
            <a:spLocks noChangeArrowheads="1"/>
          </p:cNvSpPr>
          <p:nvPr/>
        </p:nvSpPr>
        <p:spPr>
          <a:xfrm>
            <a:off x="1198527" y="1981200"/>
            <a:ext cx="3068674" cy="937022"/>
          </a:xfrm>
          <a:prstGeom prst="rect">
            <a:avLst/>
          </a:prstGeom>
        </p:spPr>
        <p:txBody>
          <a:bodyPr vert="horz" lIns="91440" tIns="45720" rIns="91440" bIns="45720" rtlCol="0">
            <a:normAutofit/>
          </a:bodyPr>
          <a:lst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a:lstStyle>
          <a:p>
            <a:pPr lvl="1">
              <a:lnSpc>
                <a:spcPct val="110000"/>
              </a:lnSpc>
            </a:pPr>
            <a:r>
              <a:rPr lang="en-US" dirty="0"/>
              <a:t>Level of aggregation</a:t>
            </a:r>
          </a:p>
          <a:p>
            <a:pPr lvl="1">
              <a:lnSpc>
                <a:spcPct val="110000"/>
              </a:lnSpc>
            </a:pPr>
            <a:r>
              <a:rPr lang="en-US" dirty="0"/>
              <a:t>Units of measurement</a:t>
            </a:r>
          </a:p>
          <a:p>
            <a:pPr>
              <a:lnSpc>
                <a:spcPct val="80000"/>
              </a:lnSpc>
            </a:pPr>
            <a:endParaRPr lang="en-US" sz="3200" kern="0" dirty="0"/>
          </a:p>
          <a:p>
            <a:pPr>
              <a:lnSpc>
                <a:spcPct val="80000"/>
              </a:lnSpc>
            </a:pPr>
            <a:endParaRPr lang="en-US" dirty="0"/>
          </a:p>
        </p:txBody>
      </p:sp>
    </p:spTree>
    <p:extLst>
      <p:ext uri="{BB962C8B-B14F-4D97-AF65-F5344CB8AC3E}">
        <p14:creationId xmlns:p14="http://schemas.microsoft.com/office/powerpoint/2010/main" val="10879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4D73A1-3260-41C0-A785-7AF68C44726A}"/>
              </a:ext>
            </a:extLst>
          </p:cNvPr>
          <p:cNvSpPr txBox="1">
            <a:spLocks noChangeArrowheads="1"/>
          </p:cNvSpPr>
          <p:nvPr/>
        </p:nvSpPr>
        <p:spPr>
          <a:xfrm>
            <a:off x="0" y="-3672"/>
            <a:ext cx="9144000" cy="4347071"/>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a:t>Forecast Error Measures</a:t>
            </a:r>
            <a:endParaRPr lang="en-US" sz="4000" dirty="0"/>
          </a:p>
        </p:txBody>
      </p:sp>
      <p:pic>
        <p:nvPicPr>
          <p:cNvPr id="5" name="Picture 4" descr="A group of people sitting at a beach&#10;&#10;Description generated with very high confidence">
            <a:extLst>
              <a:ext uri="{FF2B5EF4-FFF2-40B4-BE49-F238E27FC236}">
                <a16:creationId xmlns:a16="http://schemas.microsoft.com/office/drawing/2014/main" id="{EE403B7D-347A-4E56-9434-8A212E9AB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870" y="3390900"/>
            <a:ext cx="3604260" cy="27035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478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7" name="Rectangle 3"/>
          <p:cNvSpPr>
            <a:spLocks noGrp="1" noChangeArrowheads="1"/>
          </p:cNvSpPr>
          <p:nvPr>
            <p:ph type="body" idx="1"/>
          </p:nvPr>
        </p:nvSpPr>
        <p:spPr>
          <a:xfrm>
            <a:off x="304800" y="1295400"/>
            <a:ext cx="8153400" cy="2514600"/>
          </a:xfrm>
        </p:spPr>
        <p:txBody>
          <a:bodyPr>
            <a:noAutofit/>
          </a:bodyPr>
          <a:lstStyle/>
          <a:p>
            <a:pPr eaLnBrk="1" hangingPunct="1">
              <a:buClr>
                <a:schemeClr val="tx2"/>
              </a:buClr>
              <a:buSzPct val="150000"/>
            </a:pPr>
            <a:r>
              <a:rPr lang="en-US" sz="2600" dirty="0"/>
              <a:t>For any forecasting method, it is important to measure the accuracy of its forecasts. </a:t>
            </a:r>
          </a:p>
          <a:p>
            <a:pPr eaLnBrk="1" hangingPunct="1">
              <a:buClr>
                <a:schemeClr val="tx2"/>
              </a:buClr>
            </a:pPr>
            <a:endParaRPr lang="en-US" sz="2600" dirty="0"/>
          </a:p>
          <a:p>
            <a:pPr eaLnBrk="1" hangingPunct="1">
              <a:buClr>
                <a:schemeClr val="tx2"/>
              </a:buClr>
              <a:buSzPct val="150000"/>
            </a:pPr>
            <a:r>
              <a:rPr lang="en-US" sz="2600" dirty="0"/>
              <a:t>Forecast error is simply the difference found by subtracting the forecast from actual demand for a given period, or</a:t>
            </a:r>
          </a:p>
        </p:txBody>
      </p:sp>
      <p:sp>
        <p:nvSpPr>
          <p:cNvPr id="492556" name="Text Box 12"/>
          <p:cNvSpPr txBox="1">
            <a:spLocks noChangeArrowheads="1"/>
          </p:cNvSpPr>
          <p:nvPr/>
        </p:nvSpPr>
        <p:spPr bwMode="auto">
          <a:xfrm>
            <a:off x="1812924" y="4495800"/>
            <a:ext cx="5450531"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tabLst>
                <a:tab pos="1346200" algn="r"/>
                <a:tab pos="1435100" algn="l"/>
              </a:tabLst>
              <a:defRPr>
                <a:solidFill>
                  <a:schemeClr val="tx1"/>
                </a:solidFill>
                <a:latin typeface="Arial" pitchFamily="34" charset="0"/>
              </a:defRPr>
            </a:lvl1pPr>
            <a:lvl2pPr marL="742950" indent="-285750" eaLnBrk="0" hangingPunct="0">
              <a:tabLst>
                <a:tab pos="1346200" algn="r"/>
                <a:tab pos="1435100" algn="l"/>
              </a:tabLst>
              <a:defRPr>
                <a:solidFill>
                  <a:schemeClr val="tx1"/>
                </a:solidFill>
                <a:latin typeface="Arial" pitchFamily="34" charset="0"/>
              </a:defRPr>
            </a:lvl2pPr>
            <a:lvl3pPr marL="1143000" indent="-228600" eaLnBrk="0" hangingPunct="0">
              <a:tabLst>
                <a:tab pos="1346200" algn="r"/>
                <a:tab pos="1435100" algn="l"/>
              </a:tabLst>
              <a:defRPr>
                <a:solidFill>
                  <a:schemeClr val="tx1"/>
                </a:solidFill>
                <a:latin typeface="Arial" pitchFamily="34" charset="0"/>
              </a:defRPr>
            </a:lvl3pPr>
            <a:lvl4pPr marL="1600200" indent="-228600" eaLnBrk="0" hangingPunct="0">
              <a:tabLst>
                <a:tab pos="1346200" algn="r"/>
                <a:tab pos="1435100" algn="l"/>
              </a:tabLst>
              <a:defRPr>
                <a:solidFill>
                  <a:schemeClr val="tx1"/>
                </a:solidFill>
                <a:latin typeface="Arial" pitchFamily="34" charset="0"/>
              </a:defRPr>
            </a:lvl4pPr>
            <a:lvl5pPr marL="2057400" indent="-228600" eaLnBrk="0" hangingPunct="0">
              <a:tabLst>
                <a:tab pos="1346200" algn="r"/>
                <a:tab pos="1435100" algn="l"/>
              </a:tabLst>
              <a:defRPr>
                <a:solidFill>
                  <a:schemeClr val="tx1"/>
                </a:solidFill>
                <a:latin typeface="Arial" pitchFamily="34" charset="0"/>
              </a:defRPr>
            </a:lvl5pPr>
            <a:lvl6pPr marL="2514600" indent="-228600" eaLnBrk="0" fontAlgn="base" hangingPunct="0">
              <a:spcBef>
                <a:spcPct val="0"/>
              </a:spcBef>
              <a:spcAft>
                <a:spcPct val="0"/>
              </a:spcAft>
              <a:tabLst>
                <a:tab pos="1346200" algn="r"/>
                <a:tab pos="1435100" algn="l"/>
              </a:tabLst>
              <a:defRPr>
                <a:solidFill>
                  <a:schemeClr val="tx1"/>
                </a:solidFill>
                <a:latin typeface="Arial" pitchFamily="34" charset="0"/>
              </a:defRPr>
            </a:lvl6pPr>
            <a:lvl7pPr marL="2971800" indent="-228600" eaLnBrk="0" fontAlgn="base" hangingPunct="0">
              <a:spcBef>
                <a:spcPct val="0"/>
              </a:spcBef>
              <a:spcAft>
                <a:spcPct val="0"/>
              </a:spcAft>
              <a:tabLst>
                <a:tab pos="1346200" algn="r"/>
                <a:tab pos="1435100" algn="l"/>
              </a:tabLst>
              <a:defRPr>
                <a:solidFill>
                  <a:schemeClr val="tx1"/>
                </a:solidFill>
                <a:latin typeface="Arial" pitchFamily="34" charset="0"/>
              </a:defRPr>
            </a:lvl7pPr>
            <a:lvl8pPr marL="3429000" indent="-228600" eaLnBrk="0" fontAlgn="base" hangingPunct="0">
              <a:spcBef>
                <a:spcPct val="0"/>
              </a:spcBef>
              <a:spcAft>
                <a:spcPct val="0"/>
              </a:spcAft>
              <a:tabLst>
                <a:tab pos="1346200" algn="r"/>
                <a:tab pos="1435100" algn="l"/>
              </a:tabLst>
              <a:defRPr>
                <a:solidFill>
                  <a:schemeClr val="tx1"/>
                </a:solidFill>
                <a:latin typeface="Arial" pitchFamily="34" charset="0"/>
              </a:defRPr>
            </a:lvl8pPr>
            <a:lvl9pPr marL="3886200" indent="-228600" eaLnBrk="0" fontAlgn="base" hangingPunct="0">
              <a:spcBef>
                <a:spcPct val="0"/>
              </a:spcBef>
              <a:spcAft>
                <a:spcPct val="0"/>
              </a:spcAft>
              <a:tabLst>
                <a:tab pos="1346200" algn="r"/>
                <a:tab pos="1435100" algn="l"/>
              </a:tabLst>
              <a:defRPr>
                <a:solidFill>
                  <a:schemeClr val="tx1"/>
                </a:solidFill>
                <a:latin typeface="Arial" pitchFamily="34" charset="0"/>
              </a:defRPr>
            </a:lvl9pPr>
          </a:lstStyle>
          <a:p>
            <a:pPr eaLnBrk="1" hangingPunct="1"/>
            <a:r>
              <a:rPr lang="en-US" sz="2600" b="1" dirty="0">
                <a:latin typeface="+mj-lt"/>
              </a:rPr>
              <a:t>Where:</a:t>
            </a:r>
          </a:p>
          <a:p>
            <a:pPr eaLnBrk="1" hangingPunct="1"/>
            <a:r>
              <a:rPr lang="en-US" sz="2600" b="1" dirty="0">
                <a:latin typeface="+mj-lt"/>
              </a:rPr>
              <a:t>	</a:t>
            </a:r>
            <a:r>
              <a:rPr lang="en-US" sz="2600" b="1" i="1" dirty="0">
                <a:latin typeface="+mj-lt"/>
              </a:rPr>
              <a:t>E</a:t>
            </a:r>
            <a:r>
              <a:rPr lang="en-US" sz="2600" b="1" i="1" baseline="-25000" dirty="0">
                <a:latin typeface="+mj-lt"/>
              </a:rPr>
              <a:t>t</a:t>
            </a:r>
            <a:r>
              <a:rPr lang="en-US" sz="2600" b="1" dirty="0">
                <a:latin typeface="+mj-lt"/>
              </a:rPr>
              <a:t>	= forecast error for period </a:t>
            </a:r>
            <a:r>
              <a:rPr lang="en-US" sz="2600" b="1" i="1" dirty="0">
                <a:latin typeface="+mj-lt"/>
              </a:rPr>
              <a:t>t</a:t>
            </a:r>
          </a:p>
          <a:p>
            <a:pPr eaLnBrk="1" hangingPunct="1"/>
            <a:r>
              <a:rPr lang="en-US" sz="2600" b="1" dirty="0">
                <a:latin typeface="+mj-lt"/>
              </a:rPr>
              <a:t>	</a:t>
            </a:r>
            <a:r>
              <a:rPr lang="en-US" sz="2600" b="1" i="1" dirty="0" err="1">
                <a:latin typeface="+mj-lt"/>
              </a:rPr>
              <a:t>D</a:t>
            </a:r>
            <a:r>
              <a:rPr lang="en-US" sz="2600" b="1" i="1" baseline="-25000" dirty="0" err="1">
                <a:latin typeface="+mj-lt"/>
              </a:rPr>
              <a:t>t</a:t>
            </a:r>
            <a:r>
              <a:rPr lang="en-US" sz="2600" b="1" dirty="0">
                <a:latin typeface="+mj-lt"/>
              </a:rPr>
              <a:t>	= actual demand in period</a:t>
            </a:r>
            <a:r>
              <a:rPr lang="en-US" sz="2600" b="1" i="1" dirty="0">
                <a:latin typeface="+mj-lt"/>
              </a:rPr>
              <a:t> t</a:t>
            </a:r>
          </a:p>
          <a:p>
            <a:pPr eaLnBrk="1" hangingPunct="1"/>
            <a:r>
              <a:rPr lang="en-US" sz="2600" b="1" dirty="0">
                <a:latin typeface="+mj-lt"/>
              </a:rPr>
              <a:t>	</a:t>
            </a:r>
            <a:r>
              <a:rPr lang="en-US" sz="2600" b="1" i="1" dirty="0">
                <a:latin typeface="+mj-lt"/>
              </a:rPr>
              <a:t>F</a:t>
            </a:r>
            <a:r>
              <a:rPr lang="en-US" sz="2600" b="1" i="1" baseline="-25000" dirty="0">
                <a:latin typeface="+mj-lt"/>
              </a:rPr>
              <a:t>t</a:t>
            </a:r>
            <a:r>
              <a:rPr lang="en-US" sz="2600" b="1" dirty="0">
                <a:latin typeface="+mj-lt"/>
              </a:rPr>
              <a:t>	= forecast for period </a:t>
            </a:r>
            <a:r>
              <a:rPr lang="en-US" sz="2600" b="1" i="1" dirty="0">
                <a:latin typeface="+mj-lt"/>
              </a:rPr>
              <a:t>t</a:t>
            </a:r>
            <a:endParaRPr lang="en-US" sz="2600" b="1" dirty="0">
              <a:latin typeface="+mj-lt"/>
            </a:endParaRPr>
          </a:p>
        </p:txBody>
      </p:sp>
      <p:sp>
        <p:nvSpPr>
          <p:cNvPr id="492557" name="Text Box 13"/>
          <p:cNvSpPr txBox="1">
            <a:spLocks noChangeArrowheads="1"/>
          </p:cNvSpPr>
          <p:nvPr/>
        </p:nvSpPr>
        <p:spPr bwMode="auto">
          <a:xfrm>
            <a:off x="3581400" y="3962400"/>
            <a:ext cx="164461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i="1" dirty="0">
                <a:latin typeface="+mn-lt"/>
              </a:rPr>
              <a:t>E</a:t>
            </a:r>
            <a:r>
              <a:rPr lang="en-US" sz="2600" b="1" i="1" baseline="-25000" dirty="0">
                <a:latin typeface="+mn-lt"/>
              </a:rPr>
              <a:t>t</a:t>
            </a:r>
            <a:r>
              <a:rPr lang="en-US" sz="2600" b="1" dirty="0">
                <a:latin typeface="+mn-lt"/>
              </a:rPr>
              <a:t> = </a:t>
            </a:r>
            <a:r>
              <a:rPr lang="en-US" sz="2600" b="1" i="1" dirty="0" err="1">
                <a:latin typeface="+mn-lt"/>
              </a:rPr>
              <a:t>D</a:t>
            </a:r>
            <a:r>
              <a:rPr lang="en-US" sz="2600" b="1" i="1" baseline="-25000" dirty="0" err="1">
                <a:latin typeface="+mn-lt"/>
              </a:rPr>
              <a:t>t</a:t>
            </a:r>
            <a:r>
              <a:rPr lang="en-US" sz="2600" b="1" dirty="0">
                <a:latin typeface="+mn-lt"/>
              </a:rPr>
              <a:t> – </a:t>
            </a:r>
            <a:r>
              <a:rPr lang="en-US" sz="2600" b="1" i="1" dirty="0">
                <a:latin typeface="+mn-lt"/>
              </a:rPr>
              <a:t>F</a:t>
            </a:r>
            <a:r>
              <a:rPr lang="en-US" sz="2600" b="1" i="1" baseline="-25000" dirty="0">
                <a:latin typeface="+mn-lt"/>
              </a:rPr>
              <a:t>t</a:t>
            </a:r>
            <a:r>
              <a:rPr lang="en-US" sz="2600" b="1" dirty="0">
                <a:latin typeface="+mn-lt"/>
              </a:rPr>
              <a:t> </a:t>
            </a:r>
          </a:p>
        </p:txBody>
      </p:sp>
      <p:sp>
        <p:nvSpPr>
          <p:cNvPr id="7" name="Rectangle 2">
            <a:extLst>
              <a:ext uri="{FF2B5EF4-FFF2-40B4-BE49-F238E27FC236}">
                <a16:creationId xmlns:a16="http://schemas.microsoft.com/office/drawing/2014/main" id="{77A085B1-847E-4E12-94D4-BA5D2341AA3E}"/>
              </a:ext>
            </a:extLst>
          </p:cNvPr>
          <p:cNvSpPr txBox="1">
            <a:spLocks noChangeArrowheads="1"/>
          </p:cNvSpPr>
          <p:nvPr/>
        </p:nvSpPr>
        <p:spPr>
          <a:xfrm>
            <a:off x="-1290" y="-800"/>
            <a:ext cx="9144000" cy="9144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dirty="0"/>
              <a:t>Measures of Forecast Error</a:t>
            </a:r>
          </a:p>
        </p:txBody>
      </p:sp>
    </p:spTree>
    <p:extLst>
      <p:ext uri="{BB962C8B-B14F-4D97-AF65-F5344CB8AC3E}">
        <p14:creationId xmlns:p14="http://schemas.microsoft.com/office/powerpoint/2010/main" val="2824975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92557"/>
                                        </p:tgtEl>
                                        <p:attrNameLst>
                                          <p:attrName>style.visibility</p:attrName>
                                        </p:attrNameLst>
                                      </p:cBhvr>
                                      <p:to>
                                        <p:strVal val="visible"/>
                                      </p:to>
                                    </p:set>
                                    <p:animEffect transition="in" filter="strips(downRight)">
                                      <p:cBhvr>
                                        <p:cTn id="7" dur="1000"/>
                                        <p:tgtEl>
                                          <p:spTgt spid="49255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92556"/>
                                        </p:tgtEl>
                                        <p:attrNameLst>
                                          <p:attrName>style.visibility</p:attrName>
                                        </p:attrNameLst>
                                      </p:cBhvr>
                                      <p:to>
                                        <p:strVal val="visible"/>
                                      </p:to>
                                    </p:set>
                                    <p:animEffect transition="in" filter="strips(downRight)">
                                      <p:cBhvr>
                                        <p:cTn id="11" dur="1000"/>
                                        <p:tgtEl>
                                          <p:spTgt spid="492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6" grpId="0"/>
      <p:bldP spid="4925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3"/>
          <p:cNvGrpSpPr>
            <a:grpSpLocks/>
          </p:cNvGrpSpPr>
          <p:nvPr/>
        </p:nvGrpSpPr>
        <p:grpSpPr bwMode="auto">
          <a:xfrm>
            <a:off x="4533675" y="5425281"/>
            <a:ext cx="3640138" cy="890588"/>
            <a:chOff x="2872" y="2807"/>
            <a:chExt cx="2293" cy="561"/>
          </a:xfrm>
        </p:grpSpPr>
        <p:sp>
          <p:nvSpPr>
            <p:cNvPr id="58380" name="Rectangle 27"/>
            <p:cNvSpPr>
              <a:spLocks noChangeArrowheads="1"/>
            </p:cNvSpPr>
            <p:nvPr/>
          </p:nvSpPr>
          <p:spPr bwMode="auto">
            <a:xfrm>
              <a:off x="3757" y="2807"/>
              <a:ext cx="1353"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sz="2800" b="1" dirty="0"/>
                <a:t>(</a:t>
              </a:r>
              <a:r>
                <a:rPr lang="en-US" sz="2800" b="1" dirty="0">
                  <a:latin typeface="Symbol" pitchFamily="18" charset="2"/>
                </a:rPr>
                <a:t></a:t>
              </a:r>
              <a:r>
                <a:rPr lang="en-US" sz="2400" b="1" dirty="0"/>
                <a:t>|E</a:t>
              </a:r>
              <a:r>
                <a:rPr lang="en-US" sz="2400" b="1" baseline="-25000" dirty="0"/>
                <a:t>t </a:t>
              </a:r>
              <a:r>
                <a:rPr lang="en-US" sz="2400" b="1" dirty="0"/>
                <a:t>|/</a:t>
              </a:r>
              <a:r>
                <a:rPr lang="en-US" sz="500" b="1" dirty="0"/>
                <a:t> </a:t>
              </a:r>
              <a:r>
                <a:rPr lang="en-US" sz="2400" b="1" dirty="0" err="1"/>
                <a:t>D</a:t>
              </a:r>
              <a:r>
                <a:rPr lang="en-US" sz="2400" b="1" baseline="-25000" dirty="0" err="1"/>
                <a:t>t</a:t>
              </a:r>
              <a:r>
                <a:rPr lang="en-US" sz="2800" b="1" dirty="0"/>
                <a:t>)</a:t>
              </a:r>
              <a:r>
                <a:rPr lang="en-US" sz="2400" b="1" dirty="0"/>
                <a:t>(100)</a:t>
              </a:r>
            </a:p>
            <a:p>
              <a:pPr algn="ctr" defTabSz="762000" eaLnBrk="0" hangingPunct="0"/>
              <a:r>
                <a:rPr lang="en-US" sz="2400" b="1" dirty="0"/>
                <a:t>n</a:t>
              </a:r>
            </a:p>
          </p:txBody>
        </p:sp>
        <p:sp>
          <p:nvSpPr>
            <p:cNvPr id="58381" name="Line 28"/>
            <p:cNvSpPr>
              <a:spLocks noChangeShapeType="1"/>
            </p:cNvSpPr>
            <p:nvPr/>
          </p:nvSpPr>
          <p:spPr bwMode="auto">
            <a:xfrm>
              <a:off x="3726" y="3151"/>
              <a:ext cx="143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2" name="Rectangle 40"/>
            <p:cNvSpPr>
              <a:spLocks noChangeArrowheads="1"/>
            </p:cNvSpPr>
            <p:nvPr/>
          </p:nvSpPr>
          <p:spPr bwMode="auto">
            <a:xfrm>
              <a:off x="2872" y="2998"/>
              <a:ext cx="75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dirty="0">
                  <a:solidFill>
                    <a:srgbClr val="FF0000"/>
                  </a:solidFill>
                </a:rPr>
                <a:t>MAPE</a:t>
              </a:r>
              <a:r>
                <a:rPr lang="en-US" sz="2400" b="1" dirty="0"/>
                <a:t> = </a:t>
              </a:r>
            </a:p>
          </p:txBody>
        </p:sp>
      </p:grpSp>
      <p:sp>
        <p:nvSpPr>
          <p:cNvPr id="541721" name="Rectangle 25"/>
          <p:cNvSpPr>
            <a:spLocks noChangeArrowheads="1"/>
          </p:cNvSpPr>
          <p:nvPr/>
        </p:nvSpPr>
        <p:spPr bwMode="auto">
          <a:xfrm>
            <a:off x="1387485" y="2349727"/>
            <a:ext cx="135934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dirty="0">
                <a:solidFill>
                  <a:srgbClr val="FF0000"/>
                </a:solidFill>
              </a:rPr>
              <a:t>CFE</a:t>
            </a:r>
            <a:r>
              <a:rPr lang="en-US" sz="2400" b="1" dirty="0"/>
              <a:t> = </a:t>
            </a:r>
            <a:r>
              <a:rPr lang="en-US" sz="2800" b="1" dirty="0">
                <a:latin typeface="Symbol" pitchFamily="18" charset="2"/>
              </a:rPr>
              <a:t></a:t>
            </a:r>
            <a:r>
              <a:rPr lang="en-US" sz="2400" b="1" dirty="0">
                <a:latin typeface="+mj-lt"/>
              </a:rPr>
              <a:t>E</a:t>
            </a:r>
            <a:r>
              <a:rPr lang="en-US" sz="2400" b="1" baseline="-25000" dirty="0">
                <a:latin typeface="+mj-lt"/>
              </a:rPr>
              <a:t>t</a:t>
            </a:r>
            <a:endParaRPr lang="en-US" sz="3200" b="1" dirty="0">
              <a:latin typeface="+mj-lt"/>
            </a:endParaRPr>
          </a:p>
        </p:txBody>
      </p:sp>
      <p:grpSp>
        <p:nvGrpSpPr>
          <p:cNvPr id="3" name="Group 46"/>
          <p:cNvGrpSpPr>
            <a:grpSpLocks/>
          </p:cNvGrpSpPr>
          <p:nvPr/>
        </p:nvGrpSpPr>
        <p:grpSpPr bwMode="auto">
          <a:xfrm>
            <a:off x="1023937" y="5292725"/>
            <a:ext cx="1778001" cy="890587"/>
            <a:chOff x="824" y="2275"/>
            <a:chExt cx="1120" cy="561"/>
          </a:xfrm>
        </p:grpSpPr>
        <p:sp>
          <p:nvSpPr>
            <p:cNvPr id="58387" name="Rectangle 23"/>
            <p:cNvSpPr>
              <a:spLocks noChangeArrowheads="1"/>
            </p:cNvSpPr>
            <p:nvPr/>
          </p:nvSpPr>
          <p:spPr bwMode="auto">
            <a:xfrm>
              <a:off x="1493" y="2275"/>
              <a:ext cx="451"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sz="2800" b="1" dirty="0">
                  <a:latin typeface="Symbol" pitchFamily="18" charset="2"/>
                </a:rPr>
                <a:t></a:t>
              </a:r>
              <a:r>
                <a:rPr lang="en-US" sz="2400" b="1" dirty="0">
                  <a:latin typeface="+mj-lt"/>
                </a:rPr>
                <a:t>E</a:t>
              </a:r>
              <a:r>
                <a:rPr lang="en-US" sz="2400" b="1" baseline="-25000" dirty="0">
                  <a:latin typeface="+mj-lt"/>
                </a:rPr>
                <a:t>t</a:t>
              </a:r>
              <a:r>
                <a:rPr lang="en-US" sz="2400" b="1" baseline="30000" dirty="0">
                  <a:latin typeface="+mj-lt"/>
                </a:rPr>
                <a:t>2</a:t>
              </a:r>
              <a:endParaRPr lang="en-US" sz="2400" b="1" dirty="0">
                <a:latin typeface="+mj-lt"/>
              </a:endParaRPr>
            </a:p>
            <a:p>
              <a:pPr algn="ctr" defTabSz="762000" eaLnBrk="0" hangingPunct="0"/>
              <a:r>
                <a:rPr lang="en-US" sz="2400" b="1" dirty="0">
                  <a:latin typeface="+mj-lt"/>
                </a:rPr>
                <a:t>n</a:t>
              </a:r>
            </a:p>
          </p:txBody>
        </p:sp>
        <p:sp>
          <p:nvSpPr>
            <p:cNvPr id="58388" name="Line 24"/>
            <p:cNvSpPr>
              <a:spLocks noChangeShapeType="1"/>
            </p:cNvSpPr>
            <p:nvPr/>
          </p:nvSpPr>
          <p:spPr bwMode="auto">
            <a:xfrm>
              <a:off x="1519" y="2616"/>
              <a:ext cx="41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9" name="Rectangle 38"/>
            <p:cNvSpPr>
              <a:spLocks noChangeArrowheads="1"/>
            </p:cNvSpPr>
            <p:nvPr/>
          </p:nvSpPr>
          <p:spPr bwMode="auto">
            <a:xfrm>
              <a:off x="824" y="2464"/>
              <a:ext cx="593"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dirty="0">
                  <a:solidFill>
                    <a:srgbClr val="FF0000"/>
                  </a:solidFill>
                </a:rPr>
                <a:t>MSE</a:t>
              </a:r>
              <a:r>
                <a:rPr lang="en-US" sz="2400" b="1" dirty="0"/>
                <a:t> =</a:t>
              </a:r>
            </a:p>
          </p:txBody>
        </p:sp>
      </p:grpSp>
      <p:sp>
        <p:nvSpPr>
          <p:cNvPr id="58385" name="Rectangle 20"/>
          <p:cNvSpPr>
            <a:spLocks noChangeArrowheads="1"/>
          </p:cNvSpPr>
          <p:nvPr/>
        </p:nvSpPr>
        <p:spPr bwMode="auto">
          <a:xfrm>
            <a:off x="5773737" y="3710668"/>
            <a:ext cx="981075"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sz="3200" b="1" dirty="0">
                <a:latin typeface="Symbol" pitchFamily="18" charset="2"/>
              </a:rPr>
              <a:t></a:t>
            </a:r>
            <a:r>
              <a:rPr lang="en-US" sz="2400" b="1" dirty="0"/>
              <a:t>|E</a:t>
            </a:r>
            <a:r>
              <a:rPr lang="en-US" sz="2400" b="1" baseline="-25000" dirty="0"/>
              <a:t>t </a:t>
            </a:r>
            <a:r>
              <a:rPr lang="en-US" sz="2400" b="1" dirty="0"/>
              <a:t>|</a:t>
            </a:r>
          </a:p>
          <a:p>
            <a:pPr algn="ctr" defTabSz="762000" eaLnBrk="0" hangingPunct="0"/>
            <a:r>
              <a:rPr lang="en-US" sz="2400" b="1" dirty="0"/>
              <a:t>n</a:t>
            </a:r>
          </a:p>
        </p:txBody>
      </p:sp>
      <p:sp>
        <p:nvSpPr>
          <p:cNvPr id="58386" name="Line 21"/>
          <p:cNvSpPr>
            <a:spLocks noChangeShapeType="1"/>
          </p:cNvSpPr>
          <p:nvPr/>
        </p:nvSpPr>
        <p:spPr bwMode="auto">
          <a:xfrm>
            <a:off x="5902325" y="4295547"/>
            <a:ext cx="74612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4" name="Rectangle 39"/>
          <p:cNvSpPr>
            <a:spLocks noChangeArrowheads="1"/>
          </p:cNvSpPr>
          <p:nvPr/>
        </p:nvSpPr>
        <p:spPr bwMode="auto">
          <a:xfrm>
            <a:off x="4772024" y="4063093"/>
            <a:ext cx="1009891"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dirty="0">
                <a:solidFill>
                  <a:srgbClr val="FF0000"/>
                </a:solidFill>
              </a:rPr>
              <a:t>MAD</a:t>
            </a:r>
            <a:r>
              <a:rPr lang="en-US" sz="2400" b="1" dirty="0"/>
              <a:t> =</a:t>
            </a:r>
          </a:p>
        </p:txBody>
      </p:sp>
      <p:sp>
        <p:nvSpPr>
          <p:cNvPr id="9" name="TextBox 8"/>
          <p:cNvSpPr txBox="1"/>
          <p:nvPr/>
        </p:nvSpPr>
        <p:spPr>
          <a:xfrm>
            <a:off x="381000" y="1518730"/>
            <a:ext cx="4572000" cy="830997"/>
          </a:xfrm>
          <a:prstGeom prst="rect">
            <a:avLst/>
          </a:prstGeom>
          <a:noFill/>
        </p:spPr>
        <p:txBody>
          <a:bodyPr wrap="square" rtlCol="0">
            <a:spAutoFit/>
          </a:bodyPr>
          <a:lstStyle/>
          <a:p>
            <a:r>
              <a:rPr lang="en-US" sz="2400" b="1" dirty="0">
                <a:solidFill>
                  <a:schemeClr val="tx2"/>
                </a:solidFill>
              </a:rPr>
              <a:t>Cumulative sum of forecast errors (</a:t>
            </a:r>
            <a:r>
              <a:rPr lang="en-US" sz="2400" b="1" i="1" dirty="0">
                <a:solidFill>
                  <a:schemeClr val="tx2"/>
                </a:solidFill>
              </a:rPr>
              <a:t>Bias</a:t>
            </a:r>
            <a:r>
              <a:rPr lang="en-US" sz="2400" b="1" dirty="0">
                <a:solidFill>
                  <a:schemeClr val="tx2"/>
                </a:solidFill>
              </a:rPr>
              <a:t>)</a:t>
            </a:r>
          </a:p>
        </p:txBody>
      </p:sp>
      <p:sp>
        <p:nvSpPr>
          <p:cNvPr id="31" name="TextBox 30"/>
          <p:cNvSpPr txBox="1"/>
          <p:nvPr/>
        </p:nvSpPr>
        <p:spPr>
          <a:xfrm>
            <a:off x="422388" y="3180358"/>
            <a:ext cx="3124200" cy="461665"/>
          </a:xfrm>
          <a:prstGeom prst="rect">
            <a:avLst/>
          </a:prstGeom>
          <a:noFill/>
        </p:spPr>
        <p:txBody>
          <a:bodyPr wrap="square" rtlCol="0">
            <a:spAutoFit/>
          </a:bodyPr>
          <a:lstStyle/>
          <a:p>
            <a:r>
              <a:rPr lang="en-US" sz="2400" b="1" dirty="0">
                <a:solidFill>
                  <a:schemeClr val="tx2"/>
                </a:solidFill>
              </a:rPr>
              <a:t>Average forecast error</a:t>
            </a:r>
          </a:p>
        </p:txBody>
      </p:sp>
      <p:sp>
        <p:nvSpPr>
          <p:cNvPr id="32" name="TextBox 31"/>
          <p:cNvSpPr txBox="1"/>
          <p:nvPr/>
        </p:nvSpPr>
        <p:spPr>
          <a:xfrm>
            <a:off x="505057" y="4812860"/>
            <a:ext cx="3124200" cy="461665"/>
          </a:xfrm>
          <a:prstGeom prst="rect">
            <a:avLst/>
          </a:prstGeom>
          <a:noFill/>
        </p:spPr>
        <p:txBody>
          <a:bodyPr wrap="square" rtlCol="0">
            <a:spAutoFit/>
          </a:bodyPr>
          <a:lstStyle/>
          <a:p>
            <a:r>
              <a:rPr lang="en-US" sz="2400" b="1" dirty="0">
                <a:solidFill>
                  <a:schemeClr val="tx2"/>
                </a:solidFill>
              </a:rPr>
              <a:t>Mean Squared Error</a:t>
            </a:r>
          </a:p>
        </p:txBody>
      </p:sp>
      <p:sp>
        <p:nvSpPr>
          <p:cNvPr id="33" name="TextBox 32"/>
          <p:cNvSpPr txBox="1"/>
          <p:nvPr/>
        </p:nvSpPr>
        <p:spPr>
          <a:xfrm>
            <a:off x="4953000" y="4900576"/>
            <a:ext cx="3914776" cy="461665"/>
          </a:xfrm>
          <a:prstGeom prst="rect">
            <a:avLst/>
          </a:prstGeom>
          <a:noFill/>
        </p:spPr>
        <p:txBody>
          <a:bodyPr wrap="square" rtlCol="0">
            <a:spAutoFit/>
          </a:bodyPr>
          <a:lstStyle/>
          <a:p>
            <a:r>
              <a:rPr lang="en-US" sz="2400" b="1" dirty="0">
                <a:solidFill>
                  <a:schemeClr val="tx2"/>
                </a:solidFill>
              </a:rPr>
              <a:t>Mean Absolute Percent Error</a:t>
            </a:r>
          </a:p>
        </p:txBody>
      </p:sp>
      <p:sp>
        <p:nvSpPr>
          <p:cNvPr id="34" name="TextBox 33"/>
          <p:cNvSpPr txBox="1"/>
          <p:nvPr/>
        </p:nvSpPr>
        <p:spPr>
          <a:xfrm>
            <a:off x="4895056" y="3249003"/>
            <a:ext cx="3506788" cy="461665"/>
          </a:xfrm>
          <a:prstGeom prst="rect">
            <a:avLst/>
          </a:prstGeom>
          <a:noFill/>
        </p:spPr>
        <p:txBody>
          <a:bodyPr wrap="square" rtlCol="0">
            <a:spAutoFit/>
          </a:bodyPr>
          <a:lstStyle/>
          <a:p>
            <a:r>
              <a:rPr lang="en-US" sz="2400" b="1" dirty="0">
                <a:solidFill>
                  <a:schemeClr val="tx2"/>
                </a:solidFill>
              </a:rPr>
              <a:t>Mean Absolute Deviation</a:t>
            </a:r>
          </a:p>
        </p:txBody>
      </p:sp>
      <p:sp>
        <p:nvSpPr>
          <p:cNvPr id="35" name="TextBox 34"/>
          <p:cNvSpPr txBox="1"/>
          <p:nvPr/>
        </p:nvSpPr>
        <p:spPr>
          <a:xfrm>
            <a:off x="5029200" y="1524000"/>
            <a:ext cx="2916013" cy="461665"/>
          </a:xfrm>
          <a:prstGeom prst="rect">
            <a:avLst/>
          </a:prstGeom>
          <a:noFill/>
        </p:spPr>
        <p:txBody>
          <a:bodyPr wrap="square" rtlCol="0">
            <a:spAutoFit/>
          </a:bodyPr>
          <a:lstStyle/>
          <a:p>
            <a:r>
              <a:rPr lang="en-US" sz="2400" b="1" dirty="0">
                <a:solidFill>
                  <a:schemeClr val="tx2"/>
                </a:solidFill>
              </a:rPr>
              <a:t>Standard deviation </a:t>
            </a:r>
          </a:p>
        </p:txBody>
      </p:sp>
      <p:grpSp>
        <p:nvGrpSpPr>
          <p:cNvPr id="16" name="Group 15"/>
          <p:cNvGrpSpPr/>
          <p:nvPr/>
        </p:nvGrpSpPr>
        <p:grpSpPr>
          <a:xfrm>
            <a:off x="1371600" y="3710668"/>
            <a:ext cx="1438390" cy="830263"/>
            <a:chOff x="1371600" y="3710668"/>
            <a:chExt cx="1438390" cy="830263"/>
          </a:xfrm>
        </p:grpSpPr>
        <mc:AlternateContent xmlns:mc="http://schemas.openxmlformats.org/markup-compatibility/2006" xmlns:a14="http://schemas.microsoft.com/office/drawing/2010/main">
          <mc:Choice Requires="a14">
            <p:sp>
              <p:nvSpPr>
                <p:cNvPr id="58377" name="Rectangle 15"/>
                <p:cNvSpPr>
                  <a:spLocks noChangeArrowheads="1"/>
                </p:cNvSpPr>
                <p:nvPr/>
              </p:nvSpPr>
              <p:spPr bwMode="auto">
                <a:xfrm>
                  <a:off x="1371600" y="3939268"/>
                  <a:ext cx="445457" cy="459100"/>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wrap="square" lIns="90487" tIns="44450" rIns="90487" bIns="44450">
                  <a:spAutoFit/>
                </a:bodyPr>
                <a:lstStyle/>
                <a:p>
                  <a:pPr defTabSz="762000" eaLnBrk="0" hangingPunct="0"/>
                  <a:endParaRPr lang="en-US" sz="3200" b="1" i="1" baseline="-25000" dirty="0">
                    <a:latin typeface="Times New Roman" pitchFamily="18" charset="0"/>
                  </a:endParaRPr>
                </a:p>
              </p:txBody>
            </p:sp>
          </mc:Choice>
          <mc:Fallback xmlns="">
            <p:sp>
              <p:nvSpPr>
                <p:cNvPr id="58377" name="Rectangle 15"/>
                <p:cNvSpPr>
                  <a:spLocks noRot="1" noChangeAspect="1" noMove="1" noResize="1" noEditPoints="1" noAdjustHandles="1" noChangeArrowheads="1" noChangeShapeType="1" noTextEdit="1"/>
                </p:cNvSpPr>
                <p:nvPr/>
              </p:nvSpPr>
              <p:spPr bwMode="auto">
                <a:xfrm>
                  <a:off x="1371600" y="3939268"/>
                  <a:ext cx="445457" cy="45910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8378" name="Text Box 48"/>
            <p:cNvSpPr txBox="1">
              <a:spLocks noChangeArrowheads="1"/>
            </p:cNvSpPr>
            <p:nvPr/>
          </p:nvSpPr>
          <p:spPr bwMode="auto">
            <a:xfrm>
              <a:off x="2146415" y="3710668"/>
              <a:ext cx="63976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mn-lt"/>
                </a:rPr>
                <a:t>CFE</a:t>
              </a:r>
            </a:p>
            <a:p>
              <a:pPr algn="ctr" eaLnBrk="1" hangingPunct="1"/>
              <a:r>
                <a:rPr lang="en-US" sz="2400" b="1" dirty="0">
                  <a:latin typeface="+mn-lt"/>
                </a:rPr>
                <a:t>n</a:t>
              </a:r>
            </a:p>
          </p:txBody>
        </p:sp>
        <p:sp>
          <p:nvSpPr>
            <p:cNvPr id="58379" name="Line 49"/>
            <p:cNvSpPr>
              <a:spLocks noChangeShapeType="1"/>
            </p:cNvSpPr>
            <p:nvPr/>
          </p:nvSpPr>
          <p:spPr bwMode="auto">
            <a:xfrm>
              <a:off x="2124190" y="4160155"/>
              <a:ext cx="685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Rectangle 11"/>
            <p:cNvSpPr/>
            <p:nvPr/>
          </p:nvSpPr>
          <p:spPr>
            <a:xfrm>
              <a:off x="1600200" y="3930648"/>
              <a:ext cx="615938" cy="430887"/>
            </a:xfrm>
            <a:prstGeom prst="rect">
              <a:avLst/>
            </a:prstGeom>
          </p:spPr>
          <p:txBody>
            <a:bodyPr wrap="square">
              <a:spAutoFit/>
            </a:bodyPr>
            <a:lstStyle/>
            <a:p>
              <a:r>
                <a:rPr lang="en-US" sz="2200" b="1" spc="300" dirty="0" err="1">
                  <a:solidFill>
                    <a:srgbClr val="FF0000"/>
                  </a:solidFill>
                </a:rPr>
                <a:t>Ē</a:t>
              </a:r>
              <a:r>
                <a:rPr lang="en-US" sz="2200" b="1" dirty="0"/>
                <a:t>=</a:t>
              </a:r>
              <a:endParaRPr lang="en-US" sz="2200" dirty="0"/>
            </a:p>
          </p:txBody>
        </p:sp>
      </p:grpSp>
      <p:grpSp>
        <p:nvGrpSpPr>
          <p:cNvPr id="15" name="Group 14"/>
          <p:cNvGrpSpPr/>
          <p:nvPr/>
        </p:nvGrpSpPr>
        <p:grpSpPr>
          <a:xfrm>
            <a:off x="5188631" y="2005287"/>
            <a:ext cx="2597150" cy="999166"/>
            <a:chOff x="5188631" y="2005287"/>
            <a:chExt cx="2597150" cy="999166"/>
          </a:xfrm>
        </p:grpSpPr>
        <p:sp>
          <p:nvSpPr>
            <p:cNvPr id="58391" name="Line 32"/>
            <p:cNvSpPr>
              <a:spLocks noChangeShapeType="1"/>
            </p:cNvSpPr>
            <p:nvPr/>
          </p:nvSpPr>
          <p:spPr bwMode="auto">
            <a:xfrm>
              <a:off x="6264956" y="2586941"/>
              <a:ext cx="152082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92" name="Freeform 33"/>
            <p:cNvSpPr>
              <a:spLocks/>
            </p:cNvSpPr>
            <p:nvPr/>
          </p:nvSpPr>
          <p:spPr bwMode="auto">
            <a:xfrm>
              <a:off x="5920469" y="2031316"/>
              <a:ext cx="1841500" cy="973137"/>
            </a:xfrm>
            <a:custGeom>
              <a:avLst/>
              <a:gdLst>
                <a:gd name="T0" fmla="*/ 0 w 1160"/>
                <a:gd name="T1" fmla="*/ 506 h 557"/>
                <a:gd name="T2" fmla="*/ 44 w 1160"/>
                <a:gd name="T3" fmla="*/ 469 h 557"/>
                <a:gd name="T4" fmla="*/ 73 w 1160"/>
                <a:gd name="T5" fmla="*/ 557 h 557"/>
                <a:gd name="T6" fmla="*/ 213 w 1160"/>
                <a:gd name="T7" fmla="*/ 0 h 557"/>
                <a:gd name="T8" fmla="*/ 1160 w 1160"/>
                <a:gd name="T9" fmla="*/ 0 h 557"/>
                <a:gd name="T10" fmla="*/ 0 60000 65536"/>
                <a:gd name="T11" fmla="*/ 0 60000 65536"/>
                <a:gd name="T12" fmla="*/ 0 60000 65536"/>
                <a:gd name="T13" fmla="*/ 0 60000 65536"/>
                <a:gd name="T14" fmla="*/ 0 60000 65536"/>
                <a:gd name="T15" fmla="*/ 0 w 1160"/>
                <a:gd name="T16" fmla="*/ 0 h 557"/>
                <a:gd name="T17" fmla="*/ 1160 w 1160"/>
                <a:gd name="T18" fmla="*/ 557 h 557"/>
              </a:gdLst>
              <a:ahLst/>
              <a:cxnLst>
                <a:cxn ang="T10">
                  <a:pos x="T0" y="T1"/>
                </a:cxn>
                <a:cxn ang="T11">
                  <a:pos x="T2" y="T3"/>
                </a:cxn>
                <a:cxn ang="T12">
                  <a:pos x="T4" y="T5"/>
                </a:cxn>
                <a:cxn ang="T13">
                  <a:pos x="T6" y="T7"/>
                </a:cxn>
                <a:cxn ang="T14">
                  <a:pos x="T8" y="T9"/>
                </a:cxn>
              </a:cxnLst>
              <a:rect l="T15" t="T16" r="T17" b="T18"/>
              <a:pathLst>
                <a:path w="1160" h="557">
                  <a:moveTo>
                    <a:pt x="0" y="506"/>
                  </a:moveTo>
                  <a:lnTo>
                    <a:pt x="44" y="469"/>
                  </a:lnTo>
                  <a:lnTo>
                    <a:pt x="73" y="557"/>
                  </a:lnTo>
                  <a:lnTo>
                    <a:pt x="213" y="0"/>
                  </a:lnTo>
                  <a:lnTo>
                    <a:pt x="1160" y="0"/>
                  </a:ln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NZ"/>
            </a:p>
          </p:txBody>
        </p:sp>
        <p:sp>
          <p:nvSpPr>
            <p:cNvPr id="58394" name="Rectangle 37"/>
            <p:cNvSpPr>
              <a:spLocks noChangeArrowheads="1"/>
            </p:cNvSpPr>
            <p:nvPr/>
          </p:nvSpPr>
          <p:spPr bwMode="auto">
            <a:xfrm>
              <a:off x="5188631" y="2315479"/>
              <a:ext cx="62706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a:latin typeface="Symbol" pitchFamily="18" charset="2"/>
                </a:rPr>
                <a:t></a:t>
              </a:r>
              <a:r>
                <a:rPr lang="en-US" sz="2400" b="1"/>
                <a:t> =</a:t>
              </a:r>
              <a:endParaRPr lang="en-US" sz="3200" b="1"/>
            </a:p>
          </p:txBody>
        </p:sp>
        <p:sp>
          <p:nvSpPr>
            <p:cNvPr id="38" name="Rectangle 20"/>
            <p:cNvSpPr>
              <a:spLocks noChangeArrowheads="1"/>
            </p:cNvSpPr>
            <p:nvPr/>
          </p:nvSpPr>
          <p:spPr bwMode="auto">
            <a:xfrm>
              <a:off x="6286128" y="2005287"/>
              <a:ext cx="1452320" cy="951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sz="3200" b="1" dirty="0">
                  <a:latin typeface="Symbol" pitchFamily="18" charset="2"/>
                </a:rPr>
                <a:t></a:t>
              </a:r>
              <a:r>
                <a:rPr lang="en-US" sz="2400" b="1" dirty="0"/>
                <a:t>(E</a:t>
              </a:r>
              <a:r>
                <a:rPr lang="en-US" sz="2400" b="1" baseline="-25000" dirty="0"/>
                <a:t>t </a:t>
              </a:r>
              <a:r>
                <a:rPr lang="en-US" sz="2400" b="1" dirty="0"/>
                <a:t>– </a:t>
              </a:r>
              <a:r>
                <a:rPr lang="en-US" sz="2400" b="1" spc="300" dirty="0" err="1"/>
                <a:t>Ē</a:t>
              </a:r>
              <a:r>
                <a:rPr lang="en-US" sz="2400" b="1" spc="300" dirty="0"/>
                <a:t>)</a:t>
              </a:r>
              <a:r>
                <a:rPr lang="en-US" sz="2400" b="1" baseline="30000" dirty="0"/>
                <a:t>2</a:t>
              </a:r>
            </a:p>
            <a:p>
              <a:pPr algn="ctr" defTabSz="762000" eaLnBrk="0" hangingPunct="0"/>
              <a:r>
                <a:rPr lang="en-US" sz="2400" b="1" dirty="0"/>
                <a:t>n</a:t>
              </a:r>
              <a:r>
                <a:rPr lang="en-US" sz="2400" b="1" baseline="-25000" dirty="0"/>
                <a:t> </a:t>
              </a:r>
              <a:r>
                <a:rPr lang="en-US" sz="2400" b="1" dirty="0"/>
                <a:t>– 1</a:t>
              </a:r>
            </a:p>
          </p:txBody>
        </p:sp>
      </p:grpSp>
      <p:sp>
        <p:nvSpPr>
          <p:cNvPr id="36" name="Rectangle 2">
            <a:extLst>
              <a:ext uri="{FF2B5EF4-FFF2-40B4-BE49-F238E27FC236}">
                <a16:creationId xmlns:a16="http://schemas.microsoft.com/office/drawing/2014/main" id="{1CFE6923-0F98-4398-B09D-DF48A6024A6E}"/>
              </a:ext>
            </a:extLst>
          </p:cNvPr>
          <p:cNvSpPr txBox="1">
            <a:spLocks noChangeArrowheads="1"/>
          </p:cNvSpPr>
          <p:nvPr/>
        </p:nvSpPr>
        <p:spPr>
          <a:xfrm>
            <a:off x="-1290" y="-800"/>
            <a:ext cx="9144000" cy="9144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dirty="0"/>
              <a:t>Measures of Forecast Error</a:t>
            </a:r>
          </a:p>
        </p:txBody>
      </p:sp>
    </p:spTree>
    <p:extLst>
      <p:ext uri="{BB962C8B-B14F-4D97-AF65-F5344CB8AC3E}">
        <p14:creationId xmlns:p14="http://schemas.microsoft.com/office/powerpoint/2010/main" val="312281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836" name="Group 156"/>
          <p:cNvGraphicFramePr>
            <a:graphicFrameLocks noGrp="1"/>
          </p:cNvGraphicFramePr>
          <p:nvPr>
            <p:extLst/>
          </p:nvPr>
        </p:nvGraphicFramePr>
        <p:xfrm>
          <a:off x="914400" y="3048000"/>
          <a:ext cx="7618411" cy="3302003"/>
        </p:xfrm>
        <a:graphic>
          <a:graphicData uri="http://schemas.openxmlformats.org/drawingml/2006/table">
            <a:tbl>
              <a:tblPr/>
              <a:tblGrid>
                <a:gridCol w="800167">
                  <a:extLst>
                    <a:ext uri="{9D8B030D-6E8A-4147-A177-3AD203B41FA5}">
                      <a16:colId xmlns:a16="http://schemas.microsoft.com/office/drawing/2014/main" val="20000"/>
                    </a:ext>
                  </a:extLst>
                </a:gridCol>
                <a:gridCol w="927177">
                  <a:extLst>
                    <a:ext uri="{9D8B030D-6E8A-4147-A177-3AD203B41FA5}">
                      <a16:colId xmlns:a16="http://schemas.microsoft.com/office/drawing/2014/main" val="20001"/>
                    </a:ext>
                  </a:extLst>
                </a:gridCol>
                <a:gridCol w="1016085">
                  <a:extLst>
                    <a:ext uri="{9D8B030D-6E8A-4147-A177-3AD203B41FA5}">
                      <a16:colId xmlns:a16="http://schemas.microsoft.com/office/drawing/2014/main" val="20002"/>
                    </a:ext>
                  </a:extLst>
                </a:gridCol>
                <a:gridCol w="215918">
                  <a:extLst>
                    <a:ext uri="{9D8B030D-6E8A-4147-A177-3AD203B41FA5}">
                      <a16:colId xmlns:a16="http://schemas.microsoft.com/office/drawing/2014/main" val="20003"/>
                    </a:ext>
                  </a:extLst>
                </a:gridCol>
                <a:gridCol w="479465">
                  <a:extLst>
                    <a:ext uri="{9D8B030D-6E8A-4147-A177-3AD203B41FA5}">
                      <a16:colId xmlns:a16="http://schemas.microsoft.com/office/drawing/2014/main" val="20004"/>
                    </a:ext>
                  </a:extLst>
                </a:gridCol>
                <a:gridCol w="208297">
                  <a:extLst>
                    <a:ext uri="{9D8B030D-6E8A-4147-A177-3AD203B41FA5}">
                      <a16:colId xmlns:a16="http://schemas.microsoft.com/office/drawing/2014/main" val="20005"/>
                    </a:ext>
                  </a:extLst>
                </a:gridCol>
                <a:gridCol w="208297">
                  <a:extLst>
                    <a:ext uri="{9D8B030D-6E8A-4147-A177-3AD203B41FA5}">
                      <a16:colId xmlns:a16="http://schemas.microsoft.com/office/drawing/2014/main" val="20006"/>
                    </a:ext>
                  </a:extLst>
                </a:gridCol>
                <a:gridCol w="650929">
                  <a:extLst>
                    <a:ext uri="{9D8B030D-6E8A-4147-A177-3AD203B41FA5}">
                      <a16:colId xmlns:a16="http://schemas.microsoft.com/office/drawing/2014/main" val="20007"/>
                    </a:ext>
                  </a:extLst>
                </a:gridCol>
                <a:gridCol w="208297">
                  <a:extLst>
                    <a:ext uri="{9D8B030D-6E8A-4147-A177-3AD203B41FA5}">
                      <a16:colId xmlns:a16="http://schemas.microsoft.com/office/drawing/2014/main" val="20008"/>
                    </a:ext>
                  </a:extLst>
                </a:gridCol>
                <a:gridCol w="239732">
                  <a:extLst>
                    <a:ext uri="{9D8B030D-6E8A-4147-A177-3AD203B41FA5}">
                      <a16:colId xmlns:a16="http://schemas.microsoft.com/office/drawing/2014/main" val="20009"/>
                    </a:ext>
                  </a:extLst>
                </a:gridCol>
                <a:gridCol w="571548">
                  <a:extLst>
                    <a:ext uri="{9D8B030D-6E8A-4147-A177-3AD203B41FA5}">
                      <a16:colId xmlns:a16="http://schemas.microsoft.com/office/drawing/2014/main" val="20010"/>
                    </a:ext>
                  </a:extLst>
                </a:gridCol>
                <a:gridCol w="277836">
                  <a:extLst>
                    <a:ext uri="{9D8B030D-6E8A-4147-A177-3AD203B41FA5}">
                      <a16:colId xmlns:a16="http://schemas.microsoft.com/office/drawing/2014/main" val="20011"/>
                    </a:ext>
                  </a:extLst>
                </a:gridCol>
                <a:gridCol w="484227">
                  <a:extLst>
                    <a:ext uri="{9D8B030D-6E8A-4147-A177-3AD203B41FA5}">
                      <a16:colId xmlns:a16="http://schemas.microsoft.com/office/drawing/2014/main" val="20012"/>
                    </a:ext>
                  </a:extLst>
                </a:gridCol>
                <a:gridCol w="725549">
                  <a:extLst>
                    <a:ext uri="{9D8B030D-6E8A-4147-A177-3AD203B41FA5}">
                      <a16:colId xmlns:a16="http://schemas.microsoft.com/office/drawing/2014/main" val="20013"/>
                    </a:ext>
                  </a:extLst>
                </a:gridCol>
                <a:gridCol w="604887">
                  <a:extLst>
                    <a:ext uri="{9D8B030D-6E8A-4147-A177-3AD203B41FA5}">
                      <a16:colId xmlns:a16="http://schemas.microsoft.com/office/drawing/2014/main" val="20014"/>
                    </a:ext>
                  </a:extLst>
                </a:gridCol>
              </a:tblGrid>
              <a:tr h="518744">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Month</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dirty="0">
                          <a:ln>
                            <a:noFill/>
                          </a:ln>
                          <a:solidFill>
                            <a:schemeClr val="tx1"/>
                          </a:solidFill>
                          <a:effectLst/>
                          <a:latin typeface="+mj-lt"/>
                        </a:rPr>
                        <a:t>t</a:t>
                      </a:r>
                    </a:p>
                  </a:txBody>
                  <a:tcPr marL="91448" marR="91448" marT="45731" marB="45731"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Demand</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dirty="0" err="1">
                          <a:ln>
                            <a:noFill/>
                          </a:ln>
                          <a:solidFill>
                            <a:schemeClr val="tx1"/>
                          </a:solidFill>
                          <a:effectLst/>
                          <a:latin typeface="+mj-lt"/>
                        </a:rPr>
                        <a:t>D</a:t>
                      </a:r>
                      <a:r>
                        <a:rPr kumimoji="0" lang="en-US" sz="1500" b="1" i="1" u="none" strike="noStrike" cap="none" normalizeH="0" baseline="-25000" dirty="0" err="1">
                          <a:ln>
                            <a:noFill/>
                          </a:ln>
                          <a:solidFill>
                            <a:schemeClr val="tx1"/>
                          </a:solidFill>
                          <a:effectLst/>
                          <a:latin typeface="+mj-lt"/>
                        </a:rPr>
                        <a:t>t</a:t>
                      </a:r>
                      <a:endParaRPr kumimoji="0" lang="en-US" sz="1500" b="1" i="1" u="none" strike="noStrike" cap="none" normalizeH="0" baseline="-2500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Forecast</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a:ln>
                            <a:noFill/>
                          </a:ln>
                          <a:solidFill>
                            <a:schemeClr val="tx1"/>
                          </a:solidFill>
                          <a:effectLst/>
                          <a:latin typeface="+mj-lt"/>
                        </a:rPr>
                        <a:t>F</a:t>
                      </a:r>
                      <a:r>
                        <a:rPr kumimoji="0" lang="en-US" sz="1500" b="1" i="1" u="none" strike="noStrike" cap="none" normalizeH="0" baseline="-25000">
                          <a:ln>
                            <a:noFill/>
                          </a:ln>
                          <a:solidFill>
                            <a:schemeClr val="tx1"/>
                          </a:solidFill>
                          <a:effectLst/>
                          <a:latin typeface="+mj-lt"/>
                        </a:rPr>
                        <a:t>t</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Error</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Error</a:t>
                      </a:r>
                      <a:r>
                        <a:rPr kumimoji="0" lang="en-US" sz="1500" b="1" i="0" u="none" strike="noStrike" cap="none" normalizeH="0" baseline="30000">
                          <a:ln>
                            <a:noFill/>
                          </a:ln>
                          <a:solidFill>
                            <a:schemeClr val="tx1"/>
                          </a:solidFill>
                          <a:effectLst/>
                          <a:latin typeface="+mj-lt"/>
                        </a:rPr>
                        <a:t>2</a:t>
                      </a:r>
                      <a:endParaRPr kumimoji="0" lang="en-US" sz="1500" b="1" i="0" u="none" strike="noStrike" cap="none" normalizeH="0" baseline="0">
                        <a:ln>
                          <a:noFill/>
                        </a:ln>
                        <a:solidFill>
                          <a:schemeClr val="tx1"/>
                        </a:solidFill>
                        <a:effectLst/>
                        <a:latin typeface="+mj-lt"/>
                      </a:endParaRP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30000">
                          <a:ln>
                            <a:noFill/>
                          </a:ln>
                          <a:solidFill>
                            <a:schemeClr val="tx1"/>
                          </a:solidFill>
                          <a:effectLst/>
                          <a:latin typeface="+mj-lt"/>
                        </a:rPr>
                        <a:t>2</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Absolute Error |</a:t>
                      </a: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0">
                          <a:ln>
                            <a:noFill/>
                          </a:ln>
                          <a:solidFill>
                            <a:schemeClr val="tx1"/>
                          </a:solidFill>
                          <a:effectLst/>
                          <a:latin typeface="+mj-lt"/>
                        </a:rPr>
                        <a:t>|</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Absolute % Error (|</a:t>
                      </a: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0">
                          <a:ln>
                            <a:noFill/>
                          </a:ln>
                          <a:solidFill>
                            <a:schemeClr val="tx1"/>
                          </a:solidFill>
                          <a:effectLst/>
                          <a:latin typeface="+mj-lt"/>
                        </a:rPr>
                        <a:t>|/</a:t>
                      </a:r>
                      <a:r>
                        <a:rPr kumimoji="0" lang="en-US" sz="1500" b="1" i="1" u="none" strike="noStrike" cap="none" normalizeH="0" baseline="0">
                          <a:ln>
                            <a:noFill/>
                          </a:ln>
                          <a:solidFill>
                            <a:schemeClr val="tx1"/>
                          </a:solidFill>
                          <a:effectLst/>
                          <a:latin typeface="+mj-lt"/>
                        </a:rPr>
                        <a:t>D</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0">
                          <a:ln>
                            <a:noFill/>
                          </a:ln>
                          <a:solidFill>
                            <a:schemeClr val="tx1"/>
                          </a:solidFill>
                          <a:effectLst/>
                          <a:latin typeface="+mj-lt"/>
                        </a:rPr>
                        <a:t>)(100)</a:t>
                      </a:r>
                    </a:p>
                  </a:txBody>
                  <a:tcPr marL="91448" marR="91448" marT="45731" marB="45731"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a:t>
                      </a:r>
                    </a:p>
                  </a:txBody>
                  <a:tcPr marL="91448" marR="91448" marT="45731" marB="45731"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200</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225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cs typeface="Arial" charset="0"/>
                        </a:rPr>
                        <a:t>–25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285</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15</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270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290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cs typeface="Arial" charset="0"/>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5</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230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250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cs typeface="Arial" charset="0"/>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a:ln>
                            <a:noFill/>
                          </a:ln>
                          <a:solidFill>
                            <a:schemeClr val="tx1"/>
                          </a:solidFill>
                          <a:effectLst/>
                          <a:latin typeface="+mj-lt"/>
                        </a:rPr>
                        <a:t>	8.7</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6</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260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a:ln>
                            <a:noFill/>
                          </a:ln>
                          <a:solidFill>
                            <a:schemeClr val="tx1"/>
                          </a:solidFill>
                          <a:effectLst/>
                          <a:latin typeface="+mj-lt"/>
                        </a:rPr>
                        <a:t>	7.7</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7</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210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250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kern="1200" cap="none" normalizeH="0" baseline="0" dirty="0">
                          <a:ln>
                            <a:noFill/>
                          </a:ln>
                          <a:solidFill>
                            <a:schemeClr val="tx1"/>
                          </a:solidFill>
                          <a:effectLst/>
                          <a:latin typeface="+mn-lt"/>
                          <a:ea typeface="+mn-ea"/>
                          <a:cs typeface="Arial" charset="0"/>
                        </a:rPr>
                        <a:t>–</a:t>
                      </a:r>
                      <a:r>
                        <a:rPr kumimoji="0" lang="en-US" sz="1500" b="1" i="0" u="none" strike="noStrike" cap="none" normalizeH="0" baseline="0" dirty="0">
                          <a:ln>
                            <a:noFill/>
                          </a:ln>
                          <a:solidFill>
                            <a:schemeClr val="tx1"/>
                          </a:solidFill>
                          <a:effectLst/>
                          <a:latin typeface="+mj-lt"/>
                        </a:rPr>
                        <a:t>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1,600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	19.0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8</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275</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35</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1,225</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35</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	12.7</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09251">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Total</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cs typeface="Arial" charset="0"/>
                        </a:rPr>
                        <a:t>–15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5,275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195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81.3%</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 name="Rectangle 2">
            <a:extLst>
              <a:ext uri="{FF2B5EF4-FFF2-40B4-BE49-F238E27FC236}">
                <a16:creationId xmlns:a16="http://schemas.microsoft.com/office/drawing/2014/main" id="{1C47F81A-29BC-43C5-9F49-6F558CA0837B}"/>
              </a:ext>
            </a:extLst>
          </p:cNvPr>
          <p:cNvSpPr txBox="1">
            <a:spLocks noChangeArrowheads="1"/>
          </p:cNvSpPr>
          <p:nvPr/>
        </p:nvSpPr>
        <p:spPr>
          <a:xfrm>
            <a:off x="-1290" y="0"/>
            <a:ext cx="9144000" cy="9144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dirty="0"/>
              <a:t>Example</a:t>
            </a:r>
          </a:p>
        </p:txBody>
      </p:sp>
      <p:sp>
        <p:nvSpPr>
          <p:cNvPr id="6" name="Rectangle 3">
            <a:extLst>
              <a:ext uri="{FF2B5EF4-FFF2-40B4-BE49-F238E27FC236}">
                <a16:creationId xmlns:a16="http://schemas.microsoft.com/office/drawing/2014/main" id="{997BE0D5-8E02-47EA-91CC-19D379673006}"/>
              </a:ext>
            </a:extLst>
          </p:cNvPr>
          <p:cNvSpPr txBox="1">
            <a:spLocks noChangeArrowheads="1"/>
          </p:cNvSpPr>
          <p:nvPr/>
        </p:nvSpPr>
        <p:spPr>
          <a:xfrm>
            <a:off x="774700" y="1295400"/>
            <a:ext cx="7912100" cy="1681163"/>
          </a:xfrm>
          <a:prstGeom prst="rect">
            <a:avLst/>
          </a:prstGeom>
        </p:spPr>
        <p:txBody>
          <a:bodyPr vert="horz" lIns="91440" tIns="45720" rIns="91440" bIns="45720" rtlCol="0">
            <a:normAutofit/>
          </a:bodyPr>
          <a:lst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a:lstStyle>
          <a:p>
            <a:pPr marL="0" indent="0">
              <a:buFont typeface="Wingdings" pitchFamily="2" charset="2"/>
              <a:buNone/>
            </a:pPr>
            <a:r>
              <a:rPr lang="en-US" sz="2400"/>
              <a:t>The following table shows the actual sales of upholstered chairs for a furniture manufacturer and the forecasts made for each of the last eight months. </a:t>
            </a:r>
          </a:p>
          <a:p>
            <a:pPr marL="0" indent="0">
              <a:buFont typeface="Wingdings" pitchFamily="2" charset="2"/>
              <a:buNone/>
            </a:pPr>
            <a:r>
              <a:rPr lang="en-US" sz="2400"/>
              <a:t>Calculate CFE, MSE, </a:t>
            </a:r>
            <a:r>
              <a:rPr lang="el-GR" sz="2400" i="1">
                <a:cs typeface="Arial" pitchFamily="34" charset="0"/>
              </a:rPr>
              <a:t>σ</a:t>
            </a:r>
            <a:r>
              <a:rPr lang="en-US" sz="2400"/>
              <a:t>, MAD, and MAPE for this product.</a:t>
            </a:r>
          </a:p>
          <a:p>
            <a:pPr marL="0" indent="0">
              <a:buFont typeface="Wingdings" pitchFamily="2" charset="2"/>
              <a:buNone/>
            </a:pPr>
            <a:endParaRPr lang="en-US" sz="2400" dirty="0"/>
          </a:p>
        </p:txBody>
      </p:sp>
    </p:spTree>
    <p:extLst>
      <p:ext uri="{BB962C8B-B14F-4D97-AF65-F5344CB8AC3E}">
        <p14:creationId xmlns:p14="http://schemas.microsoft.com/office/powerpoint/2010/main" val="240556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3" name="Rectangle 3"/>
          <p:cNvSpPr>
            <a:spLocks noGrp="1" noChangeArrowheads="1"/>
          </p:cNvSpPr>
          <p:nvPr>
            <p:ph type="body" idx="1"/>
          </p:nvPr>
        </p:nvSpPr>
        <p:spPr>
          <a:xfrm>
            <a:off x="774700" y="1295400"/>
            <a:ext cx="7912100" cy="1681163"/>
          </a:xfrm>
        </p:spPr>
        <p:txBody>
          <a:bodyPr>
            <a:normAutofit/>
          </a:bodyPr>
          <a:lstStyle/>
          <a:p>
            <a:pPr marL="0" indent="0" eaLnBrk="1" hangingPunct="1">
              <a:buFont typeface="Wingdings" pitchFamily="2" charset="2"/>
              <a:buNone/>
            </a:pPr>
            <a:r>
              <a:rPr lang="en-US" sz="2400" dirty="0"/>
              <a:t>The following table shows the actual sales of upholstered chairs for a furniture manufacturer and the forecasts made for each of the last eight months. </a:t>
            </a:r>
          </a:p>
          <a:p>
            <a:pPr marL="0" indent="0" eaLnBrk="1" hangingPunct="1">
              <a:buFont typeface="Wingdings" pitchFamily="2" charset="2"/>
              <a:buNone/>
            </a:pPr>
            <a:r>
              <a:rPr lang="en-US" sz="2400" dirty="0"/>
              <a:t>Calculate CFE, MSE, </a:t>
            </a:r>
            <a:r>
              <a:rPr lang="el-GR" sz="2400" i="1" dirty="0">
                <a:cs typeface="Arial" pitchFamily="34" charset="0"/>
              </a:rPr>
              <a:t>σ</a:t>
            </a:r>
            <a:r>
              <a:rPr lang="en-US" sz="2400" dirty="0"/>
              <a:t>, MAD, and MAPE for this product.</a:t>
            </a:r>
          </a:p>
          <a:p>
            <a:pPr marL="0" indent="0" eaLnBrk="1" hangingPunct="1">
              <a:buFont typeface="Wingdings" pitchFamily="2" charset="2"/>
              <a:buNone/>
            </a:pPr>
            <a:endParaRPr lang="en-US" sz="2400" dirty="0"/>
          </a:p>
        </p:txBody>
      </p:sp>
      <p:graphicFrame>
        <p:nvGraphicFramePr>
          <p:cNvPr id="4" name="Table 3"/>
          <p:cNvGraphicFramePr>
            <a:graphicFrameLocks noGrp="1"/>
          </p:cNvGraphicFramePr>
          <p:nvPr>
            <p:extLst/>
          </p:nvPr>
        </p:nvGraphicFramePr>
        <p:xfrm>
          <a:off x="4800600" y="3581400"/>
          <a:ext cx="3158118" cy="1188808"/>
        </p:xfrm>
        <a:graphic>
          <a:graphicData uri="http://schemas.openxmlformats.org/drawingml/2006/table">
            <a:tbl>
              <a:tblPr/>
              <a:tblGrid>
                <a:gridCol w="650929">
                  <a:extLst>
                    <a:ext uri="{9D8B030D-6E8A-4147-A177-3AD203B41FA5}">
                      <a16:colId xmlns:a16="http://schemas.microsoft.com/office/drawing/2014/main" val="20000"/>
                    </a:ext>
                  </a:extLst>
                </a:gridCol>
                <a:gridCol w="208297">
                  <a:extLst>
                    <a:ext uri="{9D8B030D-6E8A-4147-A177-3AD203B41FA5}">
                      <a16:colId xmlns:a16="http://schemas.microsoft.com/office/drawing/2014/main" val="20001"/>
                    </a:ext>
                  </a:extLst>
                </a:gridCol>
                <a:gridCol w="239732">
                  <a:extLst>
                    <a:ext uri="{9D8B030D-6E8A-4147-A177-3AD203B41FA5}">
                      <a16:colId xmlns:a16="http://schemas.microsoft.com/office/drawing/2014/main" val="20002"/>
                    </a:ext>
                  </a:extLst>
                </a:gridCol>
                <a:gridCol w="571548">
                  <a:extLst>
                    <a:ext uri="{9D8B030D-6E8A-4147-A177-3AD203B41FA5}">
                      <a16:colId xmlns:a16="http://schemas.microsoft.com/office/drawing/2014/main" val="20003"/>
                    </a:ext>
                  </a:extLst>
                </a:gridCol>
                <a:gridCol w="277836">
                  <a:extLst>
                    <a:ext uri="{9D8B030D-6E8A-4147-A177-3AD203B41FA5}">
                      <a16:colId xmlns:a16="http://schemas.microsoft.com/office/drawing/2014/main" val="20004"/>
                    </a:ext>
                  </a:extLst>
                </a:gridCol>
                <a:gridCol w="484227">
                  <a:extLst>
                    <a:ext uri="{9D8B030D-6E8A-4147-A177-3AD203B41FA5}">
                      <a16:colId xmlns:a16="http://schemas.microsoft.com/office/drawing/2014/main" val="20005"/>
                    </a:ext>
                  </a:extLst>
                </a:gridCol>
                <a:gridCol w="725549">
                  <a:extLst>
                    <a:ext uri="{9D8B030D-6E8A-4147-A177-3AD203B41FA5}">
                      <a16:colId xmlns:a16="http://schemas.microsoft.com/office/drawing/2014/main" val="20006"/>
                    </a:ext>
                  </a:extLst>
                </a:gridCol>
              </a:tblGrid>
              <a:tr h="283529">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625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12.5%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0"/>
                  </a:ext>
                </a:extLst>
              </a:tr>
              <a:tr h="283529">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400</a:t>
                      </a: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a:ln>
                            <a:noFill/>
                          </a:ln>
                          <a:solidFill>
                            <a:schemeClr val="tx1"/>
                          </a:solidFill>
                          <a:effectLst/>
                          <a:latin typeface="+mj-lt"/>
                        </a:rPr>
                        <a:t>	8.3</a:t>
                      </a:r>
                    </a:p>
                  </a:txBody>
                  <a:tcPr marL="91448" marR="91448" marT="45731" marB="45731"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1"/>
                  </a:ext>
                </a:extLst>
              </a:tr>
              <a:tr h="283529">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225</a:t>
                      </a: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15</a:t>
                      </a: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	5.0</a:t>
                      </a:r>
                    </a:p>
                  </a:txBody>
                  <a:tcPr marL="91448" marR="91448" marT="45731" marB="45731"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2"/>
                  </a:ext>
                </a:extLst>
              </a:tr>
              <a:tr h="283529">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400</a:t>
                      </a: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	7.4</a:t>
                      </a:r>
                    </a:p>
                  </a:txBody>
                  <a:tcPr marL="91448" marR="91448" marT="45731" marB="45731"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graphicFrame>
        <p:nvGraphicFramePr>
          <p:cNvPr id="10" name="Group 156"/>
          <p:cNvGraphicFramePr>
            <a:graphicFrameLocks noGrp="1"/>
          </p:cNvGraphicFramePr>
          <p:nvPr>
            <p:extLst/>
          </p:nvPr>
        </p:nvGraphicFramePr>
        <p:xfrm>
          <a:off x="914400" y="3048000"/>
          <a:ext cx="7618411" cy="3302003"/>
        </p:xfrm>
        <a:graphic>
          <a:graphicData uri="http://schemas.openxmlformats.org/drawingml/2006/table">
            <a:tbl>
              <a:tblPr/>
              <a:tblGrid>
                <a:gridCol w="800167">
                  <a:extLst>
                    <a:ext uri="{9D8B030D-6E8A-4147-A177-3AD203B41FA5}">
                      <a16:colId xmlns:a16="http://schemas.microsoft.com/office/drawing/2014/main" val="20000"/>
                    </a:ext>
                  </a:extLst>
                </a:gridCol>
                <a:gridCol w="927177">
                  <a:extLst>
                    <a:ext uri="{9D8B030D-6E8A-4147-A177-3AD203B41FA5}">
                      <a16:colId xmlns:a16="http://schemas.microsoft.com/office/drawing/2014/main" val="20001"/>
                    </a:ext>
                  </a:extLst>
                </a:gridCol>
                <a:gridCol w="1016085">
                  <a:extLst>
                    <a:ext uri="{9D8B030D-6E8A-4147-A177-3AD203B41FA5}">
                      <a16:colId xmlns:a16="http://schemas.microsoft.com/office/drawing/2014/main" val="20002"/>
                    </a:ext>
                  </a:extLst>
                </a:gridCol>
                <a:gridCol w="215918">
                  <a:extLst>
                    <a:ext uri="{9D8B030D-6E8A-4147-A177-3AD203B41FA5}">
                      <a16:colId xmlns:a16="http://schemas.microsoft.com/office/drawing/2014/main" val="20003"/>
                    </a:ext>
                  </a:extLst>
                </a:gridCol>
                <a:gridCol w="479465">
                  <a:extLst>
                    <a:ext uri="{9D8B030D-6E8A-4147-A177-3AD203B41FA5}">
                      <a16:colId xmlns:a16="http://schemas.microsoft.com/office/drawing/2014/main" val="20004"/>
                    </a:ext>
                  </a:extLst>
                </a:gridCol>
                <a:gridCol w="208297">
                  <a:extLst>
                    <a:ext uri="{9D8B030D-6E8A-4147-A177-3AD203B41FA5}">
                      <a16:colId xmlns:a16="http://schemas.microsoft.com/office/drawing/2014/main" val="20005"/>
                    </a:ext>
                  </a:extLst>
                </a:gridCol>
                <a:gridCol w="208297">
                  <a:extLst>
                    <a:ext uri="{9D8B030D-6E8A-4147-A177-3AD203B41FA5}">
                      <a16:colId xmlns:a16="http://schemas.microsoft.com/office/drawing/2014/main" val="20006"/>
                    </a:ext>
                  </a:extLst>
                </a:gridCol>
                <a:gridCol w="650929">
                  <a:extLst>
                    <a:ext uri="{9D8B030D-6E8A-4147-A177-3AD203B41FA5}">
                      <a16:colId xmlns:a16="http://schemas.microsoft.com/office/drawing/2014/main" val="20007"/>
                    </a:ext>
                  </a:extLst>
                </a:gridCol>
                <a:gridCol w="208297">
                  <a:extLst>
                    <a:ext uri="{9D8B030D-6E8A-4147-A177-3AD203B41FA5}">
                      <a16:colId xmlns:a16="http://schemas.microsoft.com/office/drawing/2014/main" val="20008"/>
                    </a:ext>
                  </a:extLst>
                </a:gridCol>
                <a:gridCol w="239732">
                  <a:extLst>
                    <a:ext uri="{9D8B030D-6E8A-4147-A177-3AD203B41FA5}">
                      <a16:colId xmlns:a16="http://schemas.microsoft.com/office/drawing/2014/main" val="20009"/>
                    </a:ext>
                  </a:extLst>
                </a:gridCol>
                <a:gridCol w="571548">
                  <a:extLst>
                    <a:ext uri="{9D8B030D-6E8A-4147-A177-3AD203B41FA5}">
                      <a16:colId xmlns:a16="http://schemas.microsoft.com/office/drawing/2014/main" val="20010"/>
                    </a:ext>
                  </a:extLst>
                </a:gridCol>
                <a:gridCol w="277836">
                  <a:extLst>
                    <a:ext uri="{9D8B030D-6E8A-4147-A177-3AD203B41FA5}">
                      <a16:colId xmlns:a16="http://schemas.microsoft.com/office/drawing/2014/main" val="20011"/>
                    </a:ext>
                  </a:extLst>
                </a:gridCol>
                <a:gridCol w="484227">
                  <a:extLst>
                    <a:ext uri="{9D8B030D-6E8A-4147-A177-3AD203B41FA5}">
                      <a16:colId xmlns:a16="http://schemas.microsoft.com/office/drawing/2014/main" val="20012"/>
                    </a:ext>
                  </a:extLst>
                </a:gridCol>
                <a:gridCol w="725549">
                  <a:extLst>
                    <a:ext uri="{9D8B030D-6E8A-4147-A177-3AD203B41FA5}">
                      <a16:colId xmlns:a16="http://schemas.microsoft.com/office/drawing/2014/main" val="20013"/>
                    </a:ext>
                  </a:extLst>
                </a:gridCol>
                <a:gridCol w="604887">
                  <a:extLst>
                    <a:ext uri="{9D8B030D-6E8A-4147-A177-3AD203B41FA5}">
                      <a16:colId xmlns:a16="http://schemas.microsoft.com/office/drawing/2014/main" val="20014"/>
                    </a:ext>
                  </a:extLst>
                </a:gridCol>
              </a:tblGrid>
              <a:tr h="518744">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Month</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dirty="0">
                          <a:ln>
                            <a:noFill/>
                          </a:ln>
                          <a:solidFill>
                            <a:schemeClr val="tx1"/>
                          </a:solidFill>
                          <a:effectLst/>
                          <a:latin typeface="+mj-lt"/>
                        </a:rPr>
                        <a:t>t</a:t>
                      </a:r>
                    </a:p>
                  </a:txBody>
                  <a:tcPr marL="91448" marR="91448" marT="45731" marB="45731"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Demand</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dirty="0" err="1">
                          <a:ln>
                            <a:noFill/>
                          </a:ln>
                          <a:solidFill>
                            <a:schemeClr val="tx1"/>
                          </a:solidFill>
                          <a:effectLst/>
                          <a:latin typeface="+mj-lt"/>
                        </a:rPr>
                        <a:t>D</a:t>
                      </a:r>
                      <a:r>
                        <a:rPr kumimoji="0" lang="en-US" sz="1500" b="1" i="1" u="none" strike="noStrike" cap="none" normalizeH="0" baseline="-25000" dirty="0" err="1">
                          <a:ln>
                            <a:noFill/>
                          </a:ln>
                          <a:solidFill>
                            <a:schemeClr val="tx1"/>
                          </a:solidFill>
                          <a:effectLst/>
                          <a:latin typeface="+mj-lt"/>
                        </a:rPr>
                        <a:t>t</a:t>
                      </a:r>
                      <a:endParaRPr kumimoji="0" lang="en-US" sz="1500" b="1" i="1" u="none" strike="noStrike" cap="none" normalizeH="0" baseline="-2500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Forecast</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a:ln>
                            <a:noFill/>
                          </a:ln>
                          <a:solidFill>
                            <a:schemeClr val="tx1"/>
                          </a:solidFill>
                          <a:effectLst/>
                          <a:latin typeface="+mj-lt"/>
                        </a:rPr>
                        <a:t>F</a:t>
                      </a:r>
                      <a:r>
                        <a:rPr kumimoji="0" lang="en-US" sz="1500" b="1" i="1" u="none" strike="noStrike" cap="none" normalizeH="0" baseline="-25000">
                          <a:ln>
                            <a:noFill/>
                          </a:ln>
                          <a:solidFill>
                            <a:schemeClr val="tx1"/>
                          </a:solidFill>
                          <a:effectLst/>
                          <a:latin typeface="+mj-lt"/>
                        </a:rPr>
                        <a:t>t</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Error</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Error</a:t>
                      </a:r>
                      <a:r>
                        <a:rPr kumimoji="0" lang="en-US" sz="1500" b="1" i="0" u="none" strike="noStrike" cap="none" normalizeH="0" baseline="30000">
                          <a:ln>
                            <a:noFill/>
                          </a:ln>
                          <a:solidFill>
                            <a:schemeClr val="tx1"/>
                          </a:solidFill>
                          <a:effectLst/>
                          <a:latin typeface="+mj-lt"/>
                        </a:rPr>
                        <a:t>2</a:t>
                      </a:r>
                      <a:endParaRPr kumimoji="0" lang="en-US" sz="1500" b="1" i="0" u="none" strike="noStrike" cap="none" normalizeH="0" baseline="0">
                        <a:ln>
                          <a:noFill/>
                        </a:ln>
                        <a:solidFill>
                          <a:schemeClr val="tx1"/>
                        </a:solidFill>
                        <a:effectLst/>
                        <a:latin typeface="+mj-lt"/>
                      </a:endParaRP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30000">
                          <a:ln>
                            <a:noFill/>
                          </a:ln>
                          <a:solidFill>
                            <a:schemeClr val="tx1"/>
                          </a:solidFill>
                          <a:effectLst/>
                          <a:latin typeface="+mj-lt"/>
                        </a:rPr>
                        <a:t>2</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Absolute Error |</a:t>
                      </a: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0">
                          <a:ln>
                            <a:noFill/>
                          </a:ln>
                          <a:solidFill>
                            <a:schemeClr val="tx1"/>
                          </a:solidFill>
                          <a:effectLst/>
                          <a:latin typeface="+mj-lt"/>
                        </a:rPr>
                        <a:t>|</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Absolute % Error (|</a:t>
                      </a:r>
                      <a:r>
                        <a:rPr kumimoji="0" lang="en-US" sz="1500" b="1" i="1" u="none" strike="noStrike" cap="none" normalizeH="0" baseline="0">
                          <a:ln>
                            <a:noFill/>
                          </a:ln>
                          <a:solidFill>
                            <a:schemeClr val="tx1"/>
                          </a:solidFill>
                          <a:effectLst/>
                          <a:latin typeface="+mj-lt"/>
                        </a:rPr>
                        <a:t>E</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0">
                          <a:ln>
                            <a:noFill/>
                          </a:ln>
                          <a:solidFill>
                            <a:schemeClr val="tx1"/>
                          </a:solidFill>
                          <a:effectLst/>
                          <a:latin typeface="+mj-lt"/>
                        </a:rPr>
                        <a:t>|/</a:t>
                      </a:r>
                      <a:r>
                        <a:rPr kumimoji="0" lang="en-US" sz="1500" b="1" i="1" u="none" strike="noStrike" cap="none" normalizeH="0" baseline="0">
                          <a:ln>
                            <a:noFill/>
                          </a:ln>
                          <a:solidFill>
                            <a:schemeClr val="tx1"/>
                          </a:solidFill>
                          <a:effectLst/>
                          <a:latin typeface="+mj-lt"/>
                        </a:rPr>
                        <a:t>D</a:t>
                      </a:r>
                      <a:r>
                        <a:rPr kumimoji="0" lang="en-US" sz="1500" b="1" i="1" u="none" strike="noStrike" cap="none" normalizeH="0" baseline="-25000">
                          <a:ln>
                            <a:noFill/>
                          </a:ln>
                          <a:solidFill>
                            <a:schemeClr val="tx1"/>
                          </a:solidFill>
                          <a:effectLst/>
                          <a:latin typeface="+mj-lt"/>
                        </a:rPr>
                        <a:t>t</a:t>
                      </a:r>
                      <a:r>
                        <a:rPr kumimoji="0" lang="en-US" sz="1500" b="1" i="0" u="none" strike="noStrike" cap="none" normalizeH="0" baseline="0">
                          <a:ln>
                            <a:noFill/>
                          </a:ln>
                          <a:solidFill>
                            <a:schemeClr val="tx1"/>
                          </a:solidFill>
                          <a:effectLst/>
                          <a:latin typeface="+mj-lt"/>
                        </a:rPr>
                        <a:t>)(100)</a:t>
                      </a:r>
                    </a:p>
                  </a:txBody>
                  <a:tcPr marL="91448" marR="91448" marT="45731" marB="45731"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a:t>
                      </a:r>
                    </a:p>
                  </a:txBody>
                  <a:tcPr marL="91448" marR="91448" marT="45731" marB="45731"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200</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225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cs typeface="Arial" charset="0"/>
                        </a:rPr>
                        <a:t>–25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285</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15</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270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290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cs typeface="Arial" charset="0"/>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5</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230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250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cs typeface="Arial" charset="0"/>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dirty="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a:ln>
                            <a:noFill/>
                          </a:ln>
                          <a:solidFill>
                            <a:schemeClr val="tx1"/>
                          </a:solidFill>
                          <a:effectLst/>
                          <a:latin typeface="+mj-lt"/>
                        </a:rPr>
                        <a:t>	8.7</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6</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260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a:ln>
                            <a:noFill/>
                          </a:ln>
                          <a:solidFill>
                            <a:schemeClr val="tx1"/>
                          </a:solidFill>
                          <a:effectLst/>
                          <a:latin typeface="+mj-lt"/>
                        </a:rPr>
                        <a:t>	7.7</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7</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210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250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kern="1200" cap="none" normalizeH="0" baseline="0" dirty="0">
                          <a:ln>
                            <a:noFill/>
                          </a:ln>
                          <a:solidFill>
                            <a:schemeClr val="tx1"/>
                          </a:solidFill>
                          <a:effectLst/>
                          <a:latin typeface="+mn-lt"/>
                          <a:ea typeface="+mn-ea"/>
                          <a:cs typeface="Arial" charset="0"/>
                        </a:rPr>
                        <a:t>–</a:t>
                      </a:r>
                      <a:r>
                        <a:rPr kumimoji="0" lang="en-US" sz="1500" b="1" i="0" u="none" strike="noStrike" cap="none" normalizeH="0" baseline="0" dirty="0">
                          <a:ln>
                            <a:noFill/>
                          </a:ln>
                          <a:solidFill>
                            <a:schemeClr val="tx1"/>
                          </a:solidFill>
                          <a:effectLst/>
                          <a:latin typeface="+mj-lt"/>
                        </a:rPr>
                        <a:t>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1,600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	19.0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09251">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8</a:t>
                      </a: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275</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240</a:t>
                      </a: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35</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1,225</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35</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	12.7</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09251">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Total</a:t>
                      </a: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cs typeface="Arial" charset="0"/>
                        </a:rPr>
                        <a:t>–15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cs typeface="Arial" charset="0"/>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5,275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500" b="1" i="0" u="none" strike="noStrike" cap="none" normalizeH="0" baseline="0">
                          <a:ln>
                            <a:noFill/>
                          </a:ln>
                          <a:solidFill>
                            <a:schemeClr val="tx1"/>
                          </a:solidFill>
                          <a:effectLst/>
                          <a:latin typeface="+mj-lt"/>
                        </a:rPr>
                        <a:t>195</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a:ln>
                          <a:noFill/>
                        </a:ln>
                        <a:solidFill>
                          <a:schemeClr val="tx1"/>
                        </a:solidFill>
                        <a:effectLst/>
                        <a:latin typeface="+mj-lt"/>
                      </a:endParaRPr>
                    </a:p>
                  </a:txBody>
                  <a:tcPr marL="91448" marR="91448" marT="45731" marB="45731"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500" b="1" i="0" u="none" strike="noStrike" cap="none" normalizeH="0" baseline="0" dirty="0">
                          <a:ln>
                            <a:noFill/>
                          </a:ln>
                          <a:solidFill>
                            <a:schemeClr val="tx1"/>
                          </a:solidFill>
                          <a:effectLst/>
                          <a:latin typeface="+mj-lt"/>
                        </a:rPr>
                        <a:t>81.3%</a:t>
                      </a:r>
                    </a:p>
                  </a:txBody>
                  <a:tcPr marL="91448" marR="91448" marT="45731" marB="45731"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500" b="1" i="0" u="none" strike="noStrike" cap="none" normalizeH="0" baseline="0" dirty="0">
                        <a:ln>
                          <a:noFill/>
                        </a:ln>
                        <a:solidFill>
                          <a:schemeClr val="tx1"/>
                        </a:solidFill>
                        <a:effectLst/>
                        <a:latin typeface="Arial" charset="0"/>
                      </a:endParaRPr>
                    </a:p>
                  </a:txBody>
                  <a:tcPr marL="91448" marR="91448" marT="45731" marB="45731"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 name="Rectangle 2">
            <a:extLst>
              <a:ext uri="{FF2B5EF4-FFF2-40B4-BE49-F238E27FC236}">
                <a16:creationId xmlns:a16="http://schemas.microsoft.com/office/drawing/2014/main" id="{F745ABB6-24D5-4C4B-9591-5F7472856767}"/>
              </a:ext>
            </a:extLst>
          </p:cNvPr>
          <p:cNvSpPr txBox="1">
            <a:spLocks noChangeArrowheads="1"/>
          </p:cNvSpPr>
          <p:nvPr/>
        </p:nvSpPr>
        <p:spPr>
          <a:xfrm>
            <a:off x="-1290" y="-800"/>
            <a:ext cx="9144000" cy="9144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dirty="0"/>
              <a:t>Example</a:t>
            </a:r>
          </a:p>
        </p:txBody>
      </p:sp>
    </p:spTree>
    <p:extLst>
      <p:ext uri="{BB962C8B-B14F-4D97-AF65-F5344CB8AC3E}">
        <p14:creationId xmlns:p14="http://schemas.microsoft.com/office/powerpoint/2010/main" val="283845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901" name="Rectangle 21"/>
          <p:cNvSpPr>
            <a:spLocks noGrp="1" noChangeArrowheads="1"/>
          </p:cNvSpPr>
          <p:nvPr>
            <p:ph type="body" idx="1"/>
          </p:nvPr>
        </p:nvSpPr>
        <p:spPr>
          <a:xfrm>
            <a:off x="450850" y="1492251"/>
            <a:ext cx="7912100" cy="412750"/>
          </a:xfrm>
        </p:spPr>
        <p:txBody>
          <a:bodyPr>
            <a:noAutofit/>
          </a:bodyPr>
          <a:lstStyle/>
          <a:p>
            <a:pPr eaLnBrk="1" hangingPunct="1">
              <a:buFont typeface="Wingdings" pitchFamily="2" charset="2"/>
              <a:buNone/>
            </a:pPr>
            <a:r>
              <a:rPr lang="en-US" sz="2400" dirty="0"/>
              <a:t>Using the formulas for the measures, we get:</a:t>
            </a:r>
          </a:p>
        </p:txBody>
      </p:sp>
      <p:grpSp>
        <p:nvGrpSpPr>
          <p:cNvPr id="11" name="Group 10"/>
          <p:cNvGrpSpPr/>
          <p:nvPr/>
        </p:nvGrpSpPr>
        <p:grpSpPr>
          <a:xfrm>
            <a:off x="2460625" y="2741613"/>
            <a:ext cx="1487737" cy="461665"/>
            <a:chOff x="2460625" y="2741613"/>
            <a:chExt cx="1487737" cy="461665"/>
          </a:xfrm>
        </p:grpSpPr>
        <p:sp>
          <p:nvSpPr>
            <p:cNvPr id="250903" name="Text Box 23"/>
            <p:cNvSpPr txBox="1">
              <a:spLocks noChangeArrowheads="1"/>
            </p:cNvSpPr>
            <p:nvPr/>
          </p:nvSpPr>
          <p:spPr bwMode="auto">
            <a:xfrm>
              <a:off x="2460625" y="2741613"/>
              <a:ext cx="8627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latin typeface="+mn-lt"/>
                </a:rPr>
                <a:t>CFE =</a:t>
              </a:r>
            </a:p>
          </p:txBody>
        </p:sp>
        <p:sp>
          <p:nvSpPr>
            <p:cNvPr id="250904" name="Text Box 24"/>
            <p:cNvSpPr txBox="1">
              <a:spLocks noChangeArrowheads="1"/>
            </p:cNvSpPr>
            <p:nvPr/>
          </p:nvSpPr>
          <p:spPr bwMode="auto">
            <a:xfrm>
              <a:off x="3298825" y="2741613"/>
              <a:ext cx="6495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n-lt"/>
                  <a:cs typeface="Arial" pitchFamily="34" charset="0"/>
                </a:rPr>
                <a:t>–15</a:t>
              </a:r>
            </a:p>
          </p:txBody>
        </p:sp>
      </p:grpSp>
      <p:sp>
        <p:nvSpPr>
          <p:cNvPr id="250905" name="Text Box 25"/>
          <p:cNvSpPr txBox="1">
            <a:spLocks noChangeArrowheads="1"/>
          </p:cNvSpPr>
          <p:nvPr/>
        </p:nvSpPr>
        <p:spPr bwMode="auto">
          <a:xfrm>
            <a:off x="774700" y="3343604"/>
            <a:ext cx="46755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n-lt"/>
              </a:rPr>
              <a:t>Average forecast error (mean bias):</a:t>
            </a:r>
          </a:p>
        </p:txBody>
      </p:sp>
      <p:sp>
        <p:nvSpPr>
          <p:cNvPr id="250906" name="Text Box 26"/>
          <p:cNvSpPr txBox="1">
            <a:spLocks noChangeArrowheads="1"/>
          </p:cNvSpPr>
          <p:nvPr/>
        </p:nvSpPr>
        <p:spPr bwMode="auto">
          <a:xfrm>
            <a:off x="774700" y="4722813"/>
            <a:ext cx="28255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n-lt"/>
              </a:rPr>
              <a:t>Mean squared error:</a:t>
            </a:r>
          </a:p>
        </p:txBody>
      </p:sp>
      <p:sp>
        <p:nvSpPr>
          <p:cNvPr id="29" name="Text Box 25"/>
          <p:cNvSpPr txBox="1">
            <a:spLocks noChangeArrowheads="1"/>
          </p:cNvSpPr>
          <p:nvPr/>
        </p:nvSpPr>
        <p:spPr bwMode="auto">
          <a:xfrm>
            <a:off x="754063" y="2133600"/>
            <a:ext cx="50107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n-lt"/>
              </a:rPr>
              <a:t>Cumulative forecast error (mean bias):</a:t>
            </a:r>
          </a:p>
        </p:txBody>
      </p:sp>
      <p:grpSp>
        <p:nvGrpSpPr>
          <p:cNvPr id="12" name="Group 11"/>
          <p:cNvGrpSpPr/>
          <p:nvPr/>
        </p:nvGrpSpPr>
        <p:grpSpPr>
          <a:xfrm>
            <a:off x="2397126" y="5100641"/>
            <a:ext cx="4099036" cy="979488"/>
            <a:chOff x="2397126" y="5100641"/>
            <a:chExt cx="4099036" cy="979488"/>
          </a:xfrm>
        </p:grpSpPr>
        <p:grpSp>
          <p:nvGrpSpPr>
            <p:cNvPr id="2" name="Group 44"/>
            <p:cNvGrpSpPr>
              <a:grpSpLocks/>
            </p:cNvGrpSpPr>
            <p:nvPr/>
          </p:nvGrpSpPr>
          <p:grpSpPr bwMode="auto">
            <a:xfrm>
              <a:off x="2397126" y="5100641"/>
              <a:ext cx="1638301" cy="979488"/>
              <a:chOff x="1510" y="2941"/>
              <a:chExt cx="1032" cy="617"/>
            </a:xfrm>
          </p:grpSpPr>
          <p:sp>
            <p:nvSpPr>
              <p:cNvPr id="61464" name="Text Box 29"/>
              <p:cNvSpPr txBox="1">
                <a:spLocks noChangeArrowheads="1"/>
              </p:cNvSpPr>
              <p:nvPr/>
            </p:nvSpPr>
            <p:spPr bwMode="auto">
              <a:xfrm>
                <a:off x="1510" y="3127"/>
                <a:ext cx="61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latin typeface="+mn-lt"/>
                  </a:rPr>
                  <a:t>MSE =</a:t>
                </a:r>
              </a:p>
            </p:txBody>
          </p:sp>
          <p:grpSp>
            <p:nvGrpSpPr>
              <p:cNvPr id="61465" name="Group 38"/>
              <p:cNvGrpSpPr>
                <a:grpSpLocks/>
              </p:cNvGrpSpPr>
              <p:nvPr/>
            </p:nvGrpSpPr>
            <p:grpSpPr bwMode="auto">
              <a:xfrm>
                <a:off x="2109" y="2941"/>
                <a:ext cx="433" cy="617"/>
                <a:chOff x="4277" y="3117"/>
                <a:chExt cx="433" cy="617"/>
              </a:xfrm>
            </p:grpSpPr>
            <p:sp>
              <p:nvSpPr>
                <p:cNvPr id="61466" name="Text Box 30"/>
                <p:cNvSpPr txBox="1">
                  <a:spLocks noChangeArrowheads="1"/>
                </p:cNvSpPr>
                <p:nvPr/>
              </p:nvSpPr>
              <p:spPr bwMode="auto">
                <a:xfrm>
                  <a:off x="4277" y="3117"/>
                  <a:ext cx="433" cy="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pPr>
                  <a:r>
                    <a:rPr lang="en-US" sz="2400" b="1" dirty="0">
                      <a:latin typeface="+mn-lt"/>
                      <a:sym typeface="Symbol" pitchFamily="18" charset="2"/>
                    </a:rPr>
                    <a:t></a:t>
                  </a:r>
                  <a:r>
                    <a:rPr lang="en-US" sz="2400" b="1" i="1" dirty="0">
                      <a:latin typeface="+mn-lt"/>
                      <a:sym typeface="Symbol" pitchFamily="18" charset="2"/>
                    </a:rPr>
                    <a:t>E</a:t>
                  </a:r>
                  <a:r>
                    <a:rPr lang="en-US" sz="2400" b="1" i="1" baseline="-25000" dirty="0">
                      <a:latin typeface="+mn-lt"/>
                      <a:sym typeface="Symbol" pitchFamily="18" charset="2"/>
                    </a:rPr>
                    <a:t>t</a:t>
                  </a:r>
                  <a:r>
                    <a:rPr lang="en-US" sz="2400" b="1" baseline="30000" dirty="0">
                      <a:latin typeface="+mn-lt"/>
                      <a:sym typeface="Symbol" pitchFamily="18" charset="2"/>
                    </a:rPr>
                    <a:t>2</a:t>
                  </a:r>
                </a:p>
                <a:p>
                  <a:pPr algn="ctr" eaLnBrk="1" hangingPunct="1">
                    <a:lnSpc>
                      <a:spcPct val="120000"/>
                    </a:lnSpc>
                  </a:pPr>
                  <a:r>
                    <a:rPr lang="en-US" sz="2400" b="1" i="1" dirty="0">
                      <a:latin typeface="+mn-lt"/>
                      <a:sym typeface="Symbol" pitchFamily="18" charset="2"/>
                    </a:rPr>
                    <a:t>n</a:t>
                  </a:r>
                </a:p>
              </p:txBody>
            </p:sp>
            <p:sp>
              <p:nvSpPr>
                <p:cNvPr id="61467" name="Line 35"/>
                <p:cNvSpPr>
                  <a:spLocks noChangeShapeType="1"/>
                </p:cNvSpPr>
                <p:nvPr/>
              </p:nvSpPr>
              <p:spPr bwMode="auto">
                <a:xfrm>
                  <a:off x="4295" y="3462"/>
                  <a:ext cx="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400"/>
                </a:p>
              </p:txBody>
            </p:sp>
          </p:grpSp>
        </p:grpSp>
        <p:grpSp>
          <p:nvGrpSpPr>
            <p:cNvPr id="8" name="Group 43"/>
            <p:cNvGrpSpPr>
              <a:grpSpLocks/>
            </p:cNvGrpSpPr>
            <p:nvPr/>
          </p:nvGrpSpPr>
          <p:grpSpPr bwMode="auto">
            <a:xfrm>
              <a:off x="4035427" y="5141918"/>
              <a:ext cx="1169988" cy="904876"/>
              <a:chOff x="2542" y="2967"/>
              <a:chExt cx="737" cy="570"/>
            </a:xfrm>
          </p:grpSpPr>
          <p:grpSp>
            <p:nvGrpSpPr>
              <p:cNvPr id="61452" name="Group 36"/>
              <p:cNvGrpSpPr>
                <a:grpSpLocks/>
              </p:cNvGrpSpPr>
              <p:nvPr/>
            </p:nvGrpSpPr>
            <p:grpSpPr bwMode="auto">
              <a:xfrm>
                <a:off x="2720" y="2967"/>
                <a:ext cx="559" cy="570"/>
                <a:chOff x="4848" y="3015"/>
                <a:chExt cx="559" cy="570"/>
              </a:xfrm>
            </p:grpSpPr>
            <p:sp>
              <p:nvSpPr>
                <p:cNvPr id="61454" name="Text Box 31"/>
                <p:cNvSpPr txBox="1">
                  <a:spLocks noChangeArrowheads="1"/>
                </p:cNvSpPr>
                <p:nvPr/>
              </p:nvSpPr>
              <p:spPr bwMode="auto">
                <a:xfrm>
                  <a:off x="4848" y="3015"/>
                  <a:ext cx="559" cy="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400" b="1" dirty="0">
                      <a:latin typeface="+mn-lt"/>
                    </a:rPr>
                    <a:t>5,275</a:t>
                  </a:r>
                </a:p>
                <a:p>
                  <a:pPr algn="ctr" eaLnBrk="1" hangingPunct="1">
                    <a:lnSpc>
                      <a:spcPct val="110000"/>
                    </a:lnSpc>
                  </a:pPr>
                  <a:r>
                    <a:rPr lang="en-US" sz="2400" b="1" dirty="0">
                      <a:latin typeface="+mn-lt"/>
                    </a:rPr>
                    <a:t>8</a:t>
                  </a:r>
                </a:p>
              </p:txBody>
            </p:sp>
            <p:sp>
              <p:nvSpPr>
                <p:cNvPr id="61455" name="Line 34"/>
                <p:cNvSpPr>
                  <a:spLocks noChangeShapeType="1"/>
                </p:cNvSpPr>
                <p:nvPr/>
              </p:nvSpPr>
              <p:spPr bwMode="auto">
                <a:xfrm>
                  <a:off x="4904" y="3328"/>
                  <a:ext cx="44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400"/>
                </a:p>
              </p:txBody>
            </p:sp>
          </p:grpSp>
          <p:sp>
            <p:nvSpPr>
              <p:cNvPr id="61453" name="Text Box 42"/>
              <p:cNvSpPr txBox="1">
                <a:spLocks noChangeArrowheads="1"/>
              </p:cNvSpPr>
              <p:nvPr/>
            </p:nvSpPr>
            <p:spPr bwMode="auto">
              <a:xfrm>
                <a:off x="2542" y="3127"/>
                <a:ext cx="21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latin typeface="+mn-lt"/>
                  </a:rPr>
                  <a:t>=</a:t>
                </a:r>
              </a:p>
            </p:txBody>
          </p:sp>
        </p:grpSp>
        <p:grpSp>
          <p:nvGrpSpPr>
            <p:cNvPr id="31" name="Group 46"/>
            <p:cNvGrpSpPr>
              <a:grpSpLocks/>
            </p:cNvGrpSpPr>
            <p:nvPr/>
          </p:nvGrpSpPr>
          <p:grpSpPr bwMode="auto">
            <a:xfrm>
              <a:off x="5327762" y="5387189"/>
              <a:ext cx="1168400" cy="461963"/>
              <a:chOff x="2518" y="2430"/>
              <a:chExt cx="736" cy="291"/>
            </a:xfrm>
          </p:grpSpPr>
          <p:sp>
            <p:nvSpPr>
              <p:cNvPr id="32" name="Text Box 32"/>
              <p:cNvSpPr txBox="1">
                <a:spLocks noChangeArrowheads="1"/>
              </p:cNvSpPr>
              <p:nvPr/>
            </p:nvSpPr>
            <p:spPr bwMode="auto">
              <a:xfrm>
                <a:off x="2694" y="2430"/>
                <a:ext cx="56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n-lt"/>
                    <a:cs typeface="Arial" pitchFamily="34" charset="0"/>
                  </a:rPr>
                  <a:t>659.4</a:t>
                </a:r>
              </a:p>
            </p:txBody>
          </p:sp>
          <p:sp>
            <p:nvSpPr>
              <p:cNvPr id="33" name="Text Box 41"/>
              <p:cNvSpPr txBox="1">
                <a:spLocks noChangeArrowheads="1"/>
              </p:cNvSpPr>
              <p:nvPr/>
            </p:nvSpPr>
            <p:spPr bwMode="auto">
              <a:xfrm>
                <a:off x="2518" y="2430"/>
                <a:ext cx="21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n-lt"/>
                  </a:rPr>
                  <a:t>=</a:t>
                </a:r>
              </a:p>
            </p:txBody>
          </p:sp>
        </p:grpSp>
      </p:grpSp>
      <p:grpSp>
        <p:nvGrpSpPr>
          <p:cNvPr id="10" name="Group 9"/>
          <p:cNvGrpSpPr/>
          <p:nvPr/>
        </p:nvGrpSpPr>
        <p:grpSpPr>
          <a:xfrm>
            <a:off x="2622137" y="3827471"/>
            <a:ext cx="4282581" cy="904863"/>
            <a:chOff x="2622137" y="3827471"/>
            <a:chExt cx="4282581" cy="904863"/>
          </a:xfrm>
        </p:grpSpPr>
        <p:grpSp>
          <p:nvGrpSpPr>
            <p:cNvPr id="61458" name="Group 37"/>
            <p:cNvGrpSpPr>
              <a:grpSpLocks/>
            </p:cNvGrpSpPr>
            <p:nvPr/>
          </p:nvGrpSpPr>
          <p:grpSpPr bwMode="auto">
            <a:xfrm>
              <a:off x="3362328" y="3863977"/>
              <a:ext cx="639763" cy="830263"/>
              <a:chOff x="4294" y="2634"/>
              <a:chExt cx="403" cy="523"/>
            </a:xfrm>
          </p:grpSpPr>
          <p:sp>
            <p:nvSpPr>
              <p:cNvPr id="61462" name="Text Box 28"/>
              <p:cNvSpPr txBox="1">
                <a:spLocks noChangeArrowheads="1"/>
              </p:cNvSpPr>
              <p:nvPr/>
            </p:nvSpPr>
            <p:spPr bwMode="auto">
              <a:xfrm>
                <a:off x="4294" y="2634"/>
                <a:ext cx="403"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mn-lt"/>
                  </a:rPr>
                  <a:t>CFE</a:t>
                </a:r>
              </a:p>
              <a:p>
                <a:pPr algn="ctr" eaLnBrk="1" hangingPunct="1"/>
                <a:r>
                  <a:rPr lang="en-US" sz="2400" b="1" i="1" dirty="0">
                    <a:latin typeface="+mn-lt"/>
                  </a:rPr>
                  <a:t>n</a:t>
                </a:r>
              </a:p>
            </p:txBody>
          </p:sp>
          <p:sp>
            <p:nvSpPr>
              <p:cNvPr id="61463" name="Line 33"/>
              <p:cNvSpPr>
                <a:spLocks noChangeShapeType="1"/>
              </p:cNvSpPr>
              <p:nvPr/>
            </p:nvSpPr>
            <p:spPr bwMode="auto">
              <a:xfrm>
                <a:off x="4299" y="2920"/>
                <a:ext cx="39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400"/>
              </a:p>
            </p:txBody>
          </p:sp>
        </p:grpSp>
        <p:grpSp>
          <p:nvGrpSpPr>
            <p:cNvPr id="7" name="Group 46"/>
            <p:cNvGrpSpPr>
              <a:grpSpLocks/>
            </p:cNvGrpSpPr>
            <p:nvPr/>
          </p:nvGrpSpPr>
          <p:grpSpPr bwMode="auto">
            <a:xfrm>
              <a:off x="4113890" y="4081464"/>
              <a:ext cx="2790828" cy="461963"/>
              <a:chOff x="2081" y="2561"/>
              <a:chExt cx="1758" cy="291"/>
            </a:xfrm>
          </p:grpSpPr>
          <p:sp>
            <p:nvSpPr>
              <p:cNvPr id="61456" name="Text Box 32"/>
              <p:cNvSpPr txBox="1">
                <a:spLocks noChangeArrowheads="1"/>
              </p:cNvSpPr>
              <p:nvPr/>
            </p:nvSpPr>
            <p:spPr bwMode="auto">
              <a:xfrm>
                <a:off x="3182" y="2561"/>
                <a:ext cx="65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n-lt"/>
                    <a:cs typeface="Arial" pitchFamily="34" charset="0"/>
                  </a:rPr>
                  <a:t>–1.875</a:t>
                </a:r>
              </a:p>
            </p:txBody>
          </p:sp>
          <p:sp>
            <p:nvSpPr>
              <p:cNvPr id="61457" name="Text Box 41"/>
              <p:cNvSpPr txBox="1">
                <a:spLocks noChangeArrowheads="1"/>
              </p:cNvSpPr>
              <p:nvPr/>
            </p:nvSpPr>
            <p:spPr bwMode="auto">
              <a:xfrm>
                <a:off x="2081" y="2561"/>
                <a:ext cx="104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n-lt"/>
                  </a:rPr>
                  <a:t>=                 =</a:t>
                </a:r>
              </a:p>
            </p:txBody>
          </p:sp>
        </p:grpSp>
        <p:sp>
          <p:nvSpPr>
            <p:cNvPr id="35" name="Line 34"/>
            <p:cNvSpPr>
              <a:spLocks noChangeShapeType="1"/>
            </p:cNvSpPr>
            <p:nvPr/>
          </p:nvSpPr>
          <p:spPr bwMode="auto">
            <a:xfrm flipV="1">
              <a:off x="4610444" y="4314971"/>
              <a:ext cx="507661" cy="4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400"/>
            </a:p>
          </p:txBody>
        </p:sp>
        <p:sp>
          <p:nvSpPr>
            <p:cNvPr id="36" name="Text Box 31"/>
            <p:cNvSpPr txBox="1">
              <a:spLocks noChangeArrowheads="1"/>
            </p:cNvSpPr>
            <p:nvPr/>
          </p:nvSpPr>
          <p:spPr bwMode="auto">
            <a:xfrm>
              <a:off x="4622455" y="3827471"/>
              <a:ext cx="495650"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400" b="1" dirty="0">
                  <a:latin typeface="+mn-lt"/>
                </a:rPr>
                <a:t>15</a:t>
              </a:r>
            </a:p>
            <a:p>
              <a:pPr algn="ctr" eaLnBrk="1" hangingPunct="1">
                <a:lnSpc>
                  <a:spcPct val="110000"/>
                </a:lnSpc>
              </a:pPr>
              <a:r>
                <a:rPr lang="en-US" sz="2400" b="1" dirty="0">
                  <a:latin typeface="+mn-lt"/>
                </a:rPr>
                <a:t>8</a:t>
              </a:r>
            </a:p>
          </p:txBody>
        </p:sp>
        <p:sp>
          <p:nvSpPr>
            <p:cNvPr id="39" name="Rectangle 20"/>
            <p:cNvSpPr>
              <a:spLocks noChangeArrowheads="1"/>
            </p:cNvSpPr>
            <p:nvPr/>
          </p:nvSpPr>
          <p:spPr bwMode="auto">
            <a:xfrm>
              <a:off x="2622137" y="4083955"/>
              <a:ext cx="66524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sz="2400" b="1" spc="300" dirty="0" err="1"/>
                <a:t>Ē</a:t>
              </a:r>
              <a:r>
                <a:rPr lang="en-US" sz="2400" b="1" i="1" spc="300" dirty="0"/>
                <a:t> =</a:t>
              </a:r>
              <a:endParaRPr lang="en-US" sz="2400" b="1" baseline="30000" dirty="0"/>
            </a:p>
          </p:txBody>
        </p:sp>
      </p:grpSp>
      <p:sp>
        <p:nvSpPr>
          <p:cNvPr id="34" name="Rectangle 2">
            <a:extLst>
              <a:ext uri="{FF2B5EF4-FFF2-40B4-BE49-F238E27FC236}">
                <a16:creationId xmlns:a16="http://schemas.microsoft.com/office/drawing/2014/main" id="{5DFAE127-5C3A-4E39-92D3-43ADFAD19282}"/>
              </a:ext>
            </a:extLst>
          </p:cNvPr>
          <p:cNvSpPr txBox="1">
            <a:spLocks noChangeArrowheads="1"/>
          </p:cNvSpPr>
          <p:nvPr/>
        </p:nvSpPr>
        <p:spPr>
          <a:xfrm>
            <a:off x="-1290" y="-800"/>
            <a:ext cx="9144000" cy="9144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dirty="0"/>
              <a:t>Example</a:t>
            </a:r>
          </a:p>
        </p:txBody>
      </p:sp>
    </p:spTree>
    <p:extLst>
      <p:ext uri="{BB962C8B-B14F-4D97-AF65-F5344CB8AC3E}">
        <p14:creationId xmlns:p14="http://schemas.microsoft.com/office/powerpoint/2010/main" val="305280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50905"/>
                                        </p:tgtEl>
                                        <p:attrNameLst>
                                          <p:attrName>style.visibility</p:attrName>
                                        </p:attrNameLst>
                                      </p:cBhvr>
                                      <p:to>
                                        <p:strVal val="visible"/>
                                      </p:to>
                                    </p:set>
                                    <p:animEffect transition="in" filter="strips(downRight)">
                                      <p:cBhvr>
                                        <p:cTn id="12" dur="1000"/>
                                        <p:tgtEl>
                                          <p:spTgt spid="25090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0906"/>
                                        </p:tgtEl>
                                        <p:attrNameLst>
                                          <p:attrName>style.visibility</p:attrName>
                                        </p:attrNameLst>
                                      </p:cBhvr>
                                      <p:to>
                                        <p:strVal val="visible"/>
                                      </p:to>
                                    </p:set>
                                    <p:animEffect transition="in" filter="strips(downRight)">
                                      <p:cBhvr>
                                        <p:cTn id="17" dur="1000"/>
                                        <p:tgtEl>
                                          <p:spTgt spid="25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05" grpId="0"/>
      <p:bldP spid="25090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6" name="Rectangle 2"/>
          <p:cNvSpPr>
            <a:spLocks noGrp="1" noChangeArrowheads="1"/>
          </p:cNvSpPr>
          <p:nvPr>
            <p:ph type="body" idx="1"/>
          </p:nvPr>
        </p:nvSpPr>
        <p:spPr>
          <a:xfrm>
            <a:off x="765175" y="1603375"/>
            <a:ext cx="3225800" cy="423863"/>
          </a:xfrm>
        </p:spPr>
        <p:txBody>
          <a:bodyPr>
            <a:normAutofit/>
          </a:bodyPr>
          <a:lstStyle/>
          <a:p>
            <a:pPr eaLnBrk="1" hangingPunct="1">
              <a:buFont typeface="Wingdings" pitchFamily="2" charset="2"/>
              <a:buNone/>
            </a:pPr>
            <a:r>
              <a:rPr lang="en-US" sz="2400" dirty="0">
                <a:solidFill>
                  <a:schemeClr val="tx1"/>
                </a:solidFill>
                <a:latin typeface="+mj-lt"/>
              </a:rPr>
              <a:t>Standard deviation:</a:t>
            </a:r>
          </a:p>
        </p:txBody>
      </p:sp>
      <p:sp>
        <p:nvSpPr>
          <p:cNvPr id="548870" name="Text Box 6"/>
          <p:cNvSpPr txBox="1">
            <a:spLocks noChangeArrowheads="1"/>
          </p:cNvSpPr>
          <p:nvPr/>
        </p:nvSpPr>
        <p:spPr bwMode="auto">
          <a:xfrm>
            <a:off x="774700" y="3186113"/>
            <a:ext cx="33223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j-lt"/>
              </a:rPr>
              <a:t>Mean absolute deviation:</a:t>
            </a:r>
          </a:p>
        </p:txBody>
      </p:sp>
      <p:sp>
        <p:nvSpPr>
          <p:cNvPr id="548871" name="Text Box 7"/>
          <p:cNvSpPr txBox="1">
            <a:spLocks noChangeArrowheads="1"/>
          </p:cNvSpPr>
          <p:nvPr/>
        </p:nvSpPr>
        <p:spPr bwMode="auto">
          <a:xfrm>
            <a:off x="774700" y="4722813"/>
            <a:ext cx="39450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j-lt"/>
              </a:rPr>
              <a:t>Mean absolute percent error:</a:t>
            </a:r>
          </a:p>
        </p:txBody>
      </p:sp>
      <p:grpSp>
        <p:nvGrpSpPr>
          <p:cNvPr id="2" name="Group 55"/>
          <p:cNvGrpSpPr>
            <a:grpSpLocks/>
          </p:cNvGrpSpPr>
          <p:nvPr/>
        </p:nvGrpSpPr>
        <p:grpSpPr bwMode="auto">
          <a:xfrm>
            <a:off x="2827338" y="2027239"/>
            <a:ext cx="2468562" cy="976313"/>
            <a:chOff x="1541" y="1309"/>
            <a:chExt cx="1555" cy="615"/>
          </a:xfrm>
        </p:grpSpPr>
        <p:sp>
          <p:nvSpPr>
            <p:cNvPr id="62493" name="Rectangle 29"/>
            <p:cNvSpPr>
              <a:spLocks noChangeArrowheads="1"/>
            </p:cNvSpPr>
            <p:nvPr/>
          </p:nvSpPr>
          <p:spPr bwMode="auto">
            <a:xfrm>
              <a:off x="1680" y="1309"/>
              <a:ext cx="1403"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lnSpc>
                  <a:spcPct val="120000"/>
                </a:lnSpc>
              </a:pPr>
              <a:r>
                <a:rPr lang="en-US" sz="2400" b="1" dirty="0">
                  <a:latin typeface="Symbol" pitchFamily="18" charset="2"/>
                </a:rPr>
                <a:t>S</a:t>
              </a:r>
              <a:r>
                <a:rPr lang="en-US" sz="2400" b="1" dirty="0">
                  <a:latin typeface="+mj-lt"/>
                </a:rPr>
                <a:t>[</a:t>
              </a:r>
              <a:r>
                <a:rPr lang="en-US" sz="2400" b="1" i="1" dirty="0">
                  <a:latin typeface="+mj-lt"/>
                </a:rPr>
                <a:t>E</a:t>
              </a:r>
              <a:r>
                <a:rPr lang="en-US" sz="2400" b="1" i="1" baseline="-25000" dirty="0">
                  <a:latin typeface="+mj-lt"/>
                </a:rPr>
                <a:t>t</a:t>
              </a:r>
              <a:r>
                <a:rPr lang="en-US" sz="2400" b="1" i="1" dirty="0">
                  <a:latin typeface="+mj-lt"/>
                </a:rPr>
                <a:t> – </a:t>
              </a:r>
              <a:r>
                <a:rPr lang="en-US" sz="2400" b="1" dirty="0">
                  <a:latin typeface="+mj-lt"/>
                </a:rPr>
                <a:t>(</a:t>
              </a:r>
              <a:r>
                <a:rPr lang="en-US" sz="2400" b="1" dirty="0">
                  <a:latin typeface="+mj-lt"/>
                  <a:cs typeface="Arial" pitchFamily="34" charset="0"/>
                </a:rPr>
                <a:t>–1.875)]</a:t>
              </a:r>
              <a:r>
                <a:rPr lang="en-US" sz="2400" b="1" baseline="30000" dirty="0">
                  <a:latin typeface="+mj-lt"/>
                </a:rPr>
                <a:t>2</a:t>
              </a:r>
              <a:endParaRPr lang="en-US" sz="2400" b="1" i="1" dirty="0">
                <a:latin typeface="+mj-lt"/>
              </a:endParaRPr>
            </a:p>
            <a:p>
              <a:pPr algn="ctr" defTabSz="762000" eaLnBrk="0" hangingPunct="0">
                <a:lnSpc>
                  <a:spcPct val="120000"/>
                </a:lnSpc>
              </a:pPr>
              <a:r>
                <a:rPr lang="en-US" sz="2400" b="1" i="1" dirty="0">
                  <a:latin typeface="+mj-lt"/>
                </a:rPr>
                <a:t>n </a:t>
              </a:r>
              <a:r>
                <a:rPr lang="en-US" sz="2400" b="1" dirty="0">
                  <a:latin typeface="+mj-lt"/>
                </a:rPr>
                <a:t>– 1</a:t>
              </a:r>
              <a:endParaRPr lang="en-US" sz="2400" b="1" i="1" dirty="0">
                <a:latin typeface="+mj-lt"/>
              </a:endParaRPr>
            </a:p>
          </p:txBody>
        </p:sp>
        <p:sp>
          <p:nvSpPr>
            <p:cNvPr id="62494" name="Line 30"/>
            <p:cNvSpPr>
              <a:spLocks noChangeShapeType="1"/>
            </p:cNvSpPr>
            <p:nvPr/>
          </p:nvSpPr>
          <p:spPr bwMode="auto">
            <a:xfrm>
              <a:off x="1774" y="1660"/>
              <a:ext cx="123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latin typeface="+mj-lt"/>
              </a:endParaRPr>
            </a:p>
          </p:txBody>
        </p:sp>
        <p:sp>
          <p:nvSpPr>
            <p:cNvPr id="62495" name="Freeform 31"/>
            <p:cNvSpPr>
              <a:spLocks/>
            </p:cNvSpPr>
            <p:nvPr/>
          </p:nvSpPr>
          <p:spPr bwMode="auto">
            <a:xfrm>
              <a:off x="1541" y="1348"/>
              <a:ext cx="1555" cy="493"/>
            </a:xfrm>
            <a:custGeom>
              <a:avLst/>
              <a:gdLst>
                <a:gd name="T0" fmla="*/ 0 w 1555"/>
                <a:gd name="T1" fmla="*/ 448 h 493"/>
                <a:gd name="T2" fmla="*/ 41 w 1555"/>
                <a:gd name="T3" fmla="*/ 415 h 493"/>
                <a:gd name="T4" fmla="*/ 67 w 1555"/>
                <a:gd name="T5" fmla="*/ 493 h 493"/>
                <a:gd name="T6" fmla="*/ 197 w 1555"/>
                <a:gd name="T7" fmla="*/ 0 h 493"/>
                <a:gd name="T8" fmla="*/ 1555 w 1555"/>
                <a:gd name="T9" fmla="*/ 4 h 493"/>
                <a:gd name="T10" fmla="*/ 0 60000 65536"/>
                <a:gd name="T11" fmla="*/ 0 60000 65536"/>
                <a:gd name="T12" fmla="*/ 0 60000 65536"/>
                <a:gd name="T13" fmla="*/ 0 60000 65536"/>
                <a:gd name="T14" fmla="*/ 0 60000 65536"/>
                <a:gd name="T15" fmla="*/ 0 w 1555"/>
                <a:gd name="T16" fmla="*/ 0 h 493"/>
                <a:gd name="T17" fmla="*/ 1555 w 1555"/>
                <a:gd name="T18" fmla="*/ 493 h 493"/>
              </a:gdLst>
              <a:ahLst/>
              <a:cxnLst>
                <a:cxn ang="T10">
                  <a:pos x="T0" y="T1"/>
                </a:cxn>
                <a:cxn ang="T11">
                  <a:pos x="T2" y="T3"/>
                </a:cxn>
                <a:cxn ang="T12">
                  <a:pos x="T4" y="T5"/>
                </a:cxn>
                <a:cxn ang="T13">
                  <a:pos x="T6" y="T7"/>
                </a:cxn>
                <a:cxn ang="T14">
                  <a:pos x="T8" y="T9"/>
                </a:cxn>
              </a:cxnLst>
              <a:rect l="T15" t="T16" r="T17" b="T18"/>
              <a:pathLst>
                <a:path w="1555" h="493">
                  <a:moveTo>
                    <a:pt x="0" y="448"/>
                  </a:moveTo>
                  <a:lnTo>
                    <a:pt x="41" y="415"/>
                  </a:lnTo>
                  <a:lnTo>
                    <a:pt x="67" y="493"/>
                  </a:lnTo>
                  <a:lnTo>
                    <a:pt x="197" y="0"/>
                  </a:lnTo>
                  <a:lnTo>
                    <a:pt x="1555" y="4"/>
                  </a:ln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NZ" sz="2400">
                <a:latin typeface="+mj-lt"/>
              </a:endParaRPr>
            </a:p>
          </p:txBody>
        </p:sp>
      </p:grpSp>
      <p:sp>
        <p:nvSpPr>
          <p:cNvPr id="548897" name="Rectangle 33"/>
          <p:cNvSpPr>
            <a:spLocks noChangeArrowheads="1"/>
          </p:cNvSpPr>
          <p:nvPr/>
        </p:nvSpPr>
        <p:spPr bwMode="auto">
          <a:xfrm>
            <a:off x="2235200" y="2233613"/>
            <a:ext cx="59150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dirty="0">
                <a:latin typeface="Symbol" pitchFamily="18" charset="2"/>
              </a:rPr>
              <a:t>s</a:t>
            </a:r>
            <a:r>
              <a:rPr lang="en-US" sz="2400" b="1" dirty="0">
                <a:latin typeface="+mj-lt"/>
              </a:rPr>
              <a:t> =</a:t>
            </a:r>
          </a:p>
        </p:txBody>
      </p:sp>
      <p:grpSp>
        <p:nvGrpSpPr>
          <p:cNvPr id="3" name="Group 48"/>
          <p:cNvGrpSpPr>
            <a:grpSpLocks/>
          </p:cNvGrpSpPr>
          <p:nvPr/>
        </p:nvGrpSpPr>
        <p:grpSpPr bwMode="auto">
          <a:xfrm>
            <a:off x="1816100" y="3727451"/>
            <a:ext cx="1812925" cy="828675"/>
            <a:chOff x="2992" y="2068"/>
            <a:chExt cx="1142" cy="522"/>
          </a:xfrm>
        </p:grpSpPr>
        <p:grpSp>
          <p:nvGrpSpPr>
            <p:cNvPr id="62489" name="Group 45"/>
            <p:cNvGrpSpPr>
              <a:grpSpLocks/>
            </p:cNvGrpSpPr>
            <p:nvPr/>
          </p:nvGrpSpPr>
          <p:grpSpPr bwMode="auto">
            <a:xfrm>
              <a:off x="3554" y="2068"/>
              <a:ext cx="580" cy="522"/>
              <a:chOff x="3642" y="1996"/>
              <a:chExt cx="580" cy="522"/>
            </a:xfrm>
          </p:grpSpPr>
          <p:sp>
            <p:nvSpPr>
              <p:cNvPr id="62491" name="Rectangle 38"/>
              <p:cNvSpPr>
                <a:spLocks noChangeArrowheads="1"/>
              </p:cNvSpPr>
              <p:nvPr/>
            </p:nvSpPr>
            <p:spPr bwMode="auto">
              <a:xfrm>
                <a:off x="3642" y="1996"/>
                <a:ext cx="580"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sz="2400" b="1" dirty="0" err="1">
                    <a:latin typeface="Symbol" pitchFamily="18" charset="2"/>
                  </a:rPr>
                  <a:t>S</a:t>
                </a:r>
                <a:r>
                  <a:rPr lang="en-US" sz="2400" b="1" dirty="0" err="1">
                    <a:latin typeface="+mj-lt"/>
                  </a:rPr>
                  <a:t>|</a:t>
                </a:r>
                <a:r>
                  <a:rPr lang="en-US" sz="2400" b="1" i="1" dirty="0" err="1">
                    <a:latin typeface="+mj-lt"/>
                  </a:rPr>
                  <a:t>E</a:t>
                </a:r>
                <a:r>
                  <a:rPr lang="en-US" sz="2400" b="1" i="1" baseline="-25000" dirty="0" err="1">
                    <a:latin typeface="+mj-lt"/>
                  </a:rPr>
                  <a:t>t</a:t>
                </a:r>
                <a:r>
                  <a:rPr lang="en-US" sz="2400" b="1" i="1" baseline="-25000" dirty="0">
                    <a:latin typeface="+mj-lt"/>
                  </a:rPr>
                  <a:t> </a:t>
                </a:r>
                <a:r>
                  <a:rPr lang="en-US" sz="2400" b="1" dirty="0">
                    <a:latin typeface="+mj-lt"/>
                  </a:rPr>
                  <a:t>|</a:t>
                </a:r>
              </a:p>
              <a:p>
                <a:pPr algn="ctr" defTabSz="762000" eaLnBrk="0" hangingPunct="0"/>
                <a:r>
                  <a:rPr lang="en-US" sz="2400" b="1" i="1" dirty="0">
                    <a:latin typeface="+mj-lt"/>
                  </a:rPr>
                  <a:t>n</a:t>
                </a:r>
              </a:p>
            </p:txBody>
          </p:sp>
          <p:sp>
            <p:nvSpPr>
              <p:cNvPr id="62492" name="Line 39"/>
              <p:cNvSpPr>
                <a:spLocks noChangeShapeType="1"/>
              </p:cNvSpPr>
              <p:nvPr/>
            </p:nvSpPr>
            <p:spPr bwMode="auto">
              <a:xfrm>
                <a:off x="3713" y="2300"/>
                <a:ext cx="438"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latin typeface="+mj-lt"/>
                </a:endParaRPr>
              </a:p>
            </p:txBody>
          </p:sp>
        </p:grpSp>
        <p:sp>
          <p:nvSpPr>
            <p:cNvPr id="62490" name="Rectangle 40"/>
            <p:cNvSpPr>
              <a:spLocks noChangeArrowheads="1"/>
            </p:cNvSpPr>
            <p:nvPr/>
          </p:nvSpPr>
          <p:spPr bwMode="auto">
            <a:xfrm>
              <a:off x="2992" y="2223"/>
              <a:ext cx="66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a:latin typeface="+mj-lt"/>
                </a:rPr>
                <a:t>MAD =</a:t>
              </a:r>
            </a:p>
          </p:txBody>
        </p:sp>
      </p:grpSp>
      <p:grpSp>
        <p:nvGrpSpPr>
          <p:cNvPr id="5" name="Group 47"/>
          <p:cNvGrpSpPr>
            <a:grpSpLocks/>
          </p:cNvGrpSpPr>
          <p:nvPr/>
        </p:nvGrpSpPr>
        <p:grpSpPr bwMode="auto">
          <a:xfrm>
            <a:off x="1663700" y="5276845"/>
            <a:ext cx="3165475" cy="828675"/>
            <a:chOff x="2872" y="3036"/>
            <a:chExt cx="1994" cy="522"/>
          </a:xfrm>
        </p:grpSpPr>
        <p:grpSp>
          <p:nvGrpSpPr>
            <p:cNvPr id="62485" name="Group 46"/>
            <p:cNvGrpSpPr>
              <a:grpSpLocks/>
            </p:cNvGrpSpPr>
            <p:nvPr/>
          </p:nvGrpSpPr>
          <p:grpSpPr bwMode="auto">
            <a:xfrm>
              <a:off x="3505" y="3036"/>
              <a:ext cx="1361" cy="522"/>
              <a:chOff x="3745" y="2940"/>
              <a:chExt cx="1361" cy="522"/>
            </a:xfrm>
          </p:grpSpPr>
          <p:sp>
            <p:nvSpPr>
              <p:cNvPr id="62487" name="Rectangle 42"/>
              <p:cNvSpPr>
                <a:spLocks noChangeArrowheads="1"/>
              </p:cNvSpPr>
              <p:nvPr/>
            </p:nvSpPr>
            <p:spPr bwMode="auto">
              <a:xfrm>
                <a:off x="3745" y="2940"/>
                <a:ext cx="1361"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sz="2400" b="1" dirty="0">
                    <a:latin typeface="Symbol" pitchFamily="18" charset="2"/>
                  </a:rPr>
                  <a:t>(</a:t>
                </a:r>
                <a:r>
                  <a:rPr lang="en-US" sz="2400" b="1" dirty="0" err="1">
                    <a:latin typeface="Symbol" pitchFamily="18" charset="2"/>
                  </a:rPr>
                  <a:t>S|</a:t>
                </a:r>
                <a:r>
                  <a:rPr lang="en-US" sz="2400" b="1" i="1" dirty="0" err="1">
                    <a:latin typeface="+mj-lt"/>
                  </a:rPr>
                  <a:t>E</a:t>
                </a:r>
                <a:r>
                  <a:rPr lang="en-US" sz="2400" b="1" i="1" baseline="-25000" dirty="0" err="1">
                    <a:latin typeface="+mj-lt"/>
                  </a:rPr>
                  <a:t>t</a:t>
                </a:r>
                <a:r>
                  <a:rPr lang="en-US" sz="2400" b="1" i="1" baseline="-25000" dirty="0">
                    <a:latin typeface="+mj-lt"/>
                  </a:rPr>
                  <a:t> </a:t>
                </a:r>
                <a:r>
                  <a:rPr lang="en-US" sz="2400" b="1" dirty="0">
                    <a:latin typeface="+mj-lt"/>
                  </a:rPr>
                  <a:t>|/ </a:t>
                </a:r>
                <a:r>
                  <a:rPr lang="en-US" sz="2400" b="1" i="1" dirty="0" err="1">
                    <a:latin typeface="+mj-lt"/>
                  </a:rPr>
                  <a:t>D</a:t>
                </a:r>
                <a:r>
                  <a:rPr lang="en-US" sz="2400" b="1" i="1" baseline="-25000" dirty="0" err="1">
                    <a:latin typeface="+mj-lt"/>
                  </a:rPr>
                  <a:t>t</a:t>
                </a:r>
                <a:r>
                  <a:rPr lang="en-US" sz="2400" b="1" dirty="0">
                    <a:latin typeface="+mj-lt"/>
                  </a:rPr>
                  <a:t>)(100)</a:t>
                </a:r>
              </a:p>
              <a:p>
                <a:pPr algn="ctr" defTabSz="762000" eaLnBrk="0" hangingPunct="0"/>
                <a:r>
                  <a:rPr lang="en-US" sz="2400" b="1" i="1" dirty="0">
                    <a:latin typeface="+mj-lt"/>
                  </a:rPr>
                  <a:t>n</a:t>
                </a:r>
              </a:p>
            </p:txBody>
          </p:sp>
          <p:sp>
            <p:nvSpPr>
              <p:cNvPr id="62488" name="Line 43"/>
              <p:cNvSpPr>
                <a:spLocks noChangeShapeType="1"/>
              </p:cNvSpPr>
              <p:nvPr/>
            </p:nvSpPr>
            <p:spPr bwMode="auto">
              <a:xfrm>
                <a:off x="3846" y="3243"/>
                <a:ext cx="115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latin typeface="+mj-lt"/>
                </a:endParaRPr>
              </a:p>
            </p:txBody>
          </p:sp>
        </p:grpSp>
        <p:sp>
          <p:nvSpPr>
            <p:cNvPr id="62486" name="Rectangle 44"/>
            <p:cNvSpPr>
              <a:spLocks noChangeArrowheads="1"/>
            </p:cNvSpPr>
            <p:nvPr/>
          </p:nvSpPr>
          <p:spPr bwMode="auto">
            <a:xfrm>
              <a:off x="2872" y="3191"/>
              <a:ext cx="78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sz="2400" b="1">
                  <a:latin typeface="+mj-lt"/>
                </a:rPr>
                <a:t>MAPE = </a:t>
              </a:r>
            </a:p>
          </p:txBody>
        </p:sp>
      </p:grpSp>
      <p:sp>
        <p:nvSpPr>
          <p:cNvPr id="548914" name="Text Box 50"/>
          <p:cNvSpPr txBox="1">
            <a:spLocks noChangeArrowheads="1"/>
          </p:cNvSpPr>
          <p:nvPr/>
        </p:nvSpPr>
        <p:spPr bwMode="auto">
          <a:xfrm>
            <a:off x="5470525" y="2233613"/>
            <a:ext cx="9557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j-lt"/>
              </a:rPr>
              <a:t>=</a:t>
            </a:r>
            <a:r>
              <a:rPr lang="en-US" sz="2400" b="1" dirty="0">
                <a:solidFill>
                  <a:srgbClr val="FF0000"/>
                </a:solidFill>
                <a:latin typeface="+mj-lt"/>
              </a:rPr>
              <a:t> 27.4</a:t>
            </a:r>
          </a:p>
        </p:txBody>
      </p:sp>
      <p:grpSp>
        <p:nvGrpSpPr>
          <p:cNvPr id="7" name="Group 60"/>
          <p:cNvGrpSpPr>
            <a:grpSpLocks/>
          </p:cNvGrpSpPr>
          <p:nvPr/>
        </p:nvGrpSpPr>
        <p:grpSpPr bwMode="auto">
          <a:xfrm>
            <a:off x="3590926" y="3714754"/>
            <a:ext cx="1936751" cy="904876"/>
            <a:chOff x="2262" y="2340"/>
            <a:chExt cx="1220" cy="570"/>
          </a:xfrm>
        </p:grpSpPr>
        <p:sp>
          <p:nvSpPr>
            <p:cNvPr id="62481" name="Text Box 52"/>
            <p:cNvSpPr txBox="1">
              <a:spLocks noChangeArrowheads="1"/>
            </p:cNvSpPr>
            <p:nvPr/>
          </p:nvSpPr>
          <p:spPr bwMode="auto">
            <a:xfrm>
              <a:off x="2262" y="2495"/>
              <a:ext cx="12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j-lt"/>
                </a:rPr>
                <a:t>=            =</a:t>
              </a:r>
              <a:r>
                <a:rPr lang="en-US" sz="2400" b="1" dirty="0">
                  <a:solidFill>
                    <a:srgbClr val="FF0000"/>
                  </a:solidFill>
                  <a:latin typeface="+mj-lt"/>
                </a:rPr>
                <a:t> 24.4</a:t>
              </a:r>
            </a:p>
          </p:txBody>
        </p:sp>
        <p:grpSp>
          <p:nvGrpSpPr>
            <p:cNvPr id="62482" name="Group 59"/>
            <p:cNvGrpSpPr>
              <a:grpSpLocks/>
            </p:cNvGrpSpPr>
            <p:nvPr/>
          </p:nvGrpSpPr>
          <p:grpSpPr bwMode="auto">
            <a:xfrm>
              <a:off x="2474" y="2340"/>
              <a:ext cx="410" cy="570"/>
              <a:chOff x="3570" y="2300"/>
              <a:chExt cx="410" cy="570"/>
            </a:xfrm>
          </p:grpSpPr>
          <p:sp>
            <p:nvSpPr>
              <p:cNvPr id="62483" name="Text Box 51"/>
              <p:cNvSpPr txBox="1">
                <a:spLocks noChangeArrowheads="1"/>
              </p:cNvSpPr>
              <p:nvPr/>
            </p:nvSpPr>
            <p:spPr bwMode="auto">
              <a:xfrm>
                <a:off x="3570" y="2300"/>
                <a:ext cx="410" cy="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400" b="1" dirty="0">
                    <a:latin typeface="+mj-lt"/>
                  </a:rPr>
                  <a:t>195</a:t>
                </a:r>
              </a:p>
              <a:p>
                <a:pPr algn="ctr" eaLnBrk="1" hangingPunct="1">
                  <a:lnSpc>
                    <a:spcPct val="110000"/>
                  </a:lnSpc>
                </a:pPr>
                <a:r>
                  <a:rPr lang="en-US" sz="2400" b="1" dirty="0">
                    <a:latin typeface="+mj-lt"/>
                  </a:rPr>
                  <a:t>8</a:t>
                </a:r>
              </a:p>
            </p:txBody>
          </p:sp>
          <p:sp>
            <p:nvSpPr>
              <p:cNvPr id="62484" name="Line 56"/>
              <p:cNvSpPr>
                <a:spLocks noChangeShapeType="1"/>
              </p:cNvSpPr>
              <p:nvPr/>
            </p:nvSpPr>
            <p:spPr bwMode="auto">
              <a:xfrm>
                <a:off x="3622" y="2608"/>
                <a:ext cx="32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400">
                  <a:latin typeface="+mj-lt"/>
                </a:endParaRPr>
              </a:p>
            </p:txBody>
          </p:sp>
        </p:grpSp>
      </p:grpSp>
      <p:grpSp>
        <p:nvGrpSpPr>
          <p:cNvPr id="9" name="Group 61"/>
          <p:cNvGrpSpPr>
            <a:grpSpLocks/>
          </p:cNvGrpSpPr>
          <p:nvPr/>
        </p:nvGrpSpPr>
        <p:grpSpPr bwMode="auto">
          <a:xfrm>
            <a:off x="4708525" y="5257800"/>
            <a:ext cx="2436813" cy="904876"/>
            <a:chOff x="2966" y="3296"/>
            <a:chExt cx="1535" cy="570"/>
          </a:xfrm>
        </p:grpSpPr>
        <p:sp>
          <p:nvSpPr>
            <p:cNvPr id="62477" name="Text Box 54"/>
            <p:cNvSpPr txBox="1">
              <a:spLocks noChangeArrowheads="1"/>
            </p:cNvSpPr>
            <p:nvPr/>
          </p:nvSpPr>
          <p:spPr bwMode="auto">
            <a:xfrm>
              <a:off x="2966" y="3455"/>
              <a:ext cx="153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j-lt"/>
                </a:rPr>
                <a:t>=                = </a:t>
              </a:r>
              <a:r>
                <a:rPr lang="en-US" sz="2400" b="1" dirty="0">
                  <a:solidFill>
                    <a:srgbClr val="FF0000"/>
                  </a:solidFill>
                  <a:latin typeface="+mj-lt"/>
                </a:rPr>
                <a:t>10.2%</a:t>
              </a:r>
            </a:p>
          </p:txBody>
        </p:sp>
        <p:grpSp>
          <p:nvGrpSpPr>
            <p:cNvPr id="62478" name="Group 58"/>
            <p:cNvGrpSpPr>
              <a:grpSpLocks/>
            </p:cNvGrpSpPr>
            <p:nvPr/>
          </p:nvGrpSpPr>
          <p:grpSpPr bwMode="auto">
            <a:xfrm>
              <a:off x="3168" y="3296"/>
              <a:ext cx="603" cy="570"/>
              <a:chOff x="3496" y="3184"/>
              <a:chExt cx="603" cy="570"/>
            </a:xfrm>
          </p:grpSpPr>
          <p:sp>
            <p:nvSpPr>
              <p:cNvPr id="62479" name="Text Box 53"/>
              <p:cNvSpPr txBox="1">
                <a:spLocks noChangeArrowheads="1"/>
              </p:cNvSpPr>
              <p:nvPr/>
            </p:nvSpPr>
            <p:spPr bwMode="auto">
              <a:xfrm>
                <a:off x="3496" y="3184"/>
                <a:ext cx="603" cy="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400" b="1" dirty="0">
                    <a:latin typeface="+mj-lt"/>
                  </a:rPr>
                  <a:t>81.3%</a:t>
                </a:r>
              </a:p>
              <a:p>
                <a:pPr algn="ctr" eaLnBrk="1" hangingPunct="1">
                  <a:lnSpc>
                    <a:spcPct val="110000"/>
                  </a:lnSpc>
                </a:pPr>
                <a:r>
                  <a:rPr lang="en-US" sz="2400" b="1" dirty="0">
                    <a:latin typeface="+mj-lt"/>
                  </a:rPr>
                  <a:t>8</a:t>
                </a:r>
              </a:p>
            </p:txBody>
          </p:sp>
          <p:sp>
            <p:nvSpPr>
              <p:cNvPr id="62480" name="Line 57"/>
              <p:cNvSpPr>
                <a:spLocks noChangeShapeType="1"/>
              </p:cNvSpPr>
              <p:nvPr/>
            </p:nvSpPr>
            <p:spPr bwMode="auto">
              <a:xfrm>
                <a:off x="3543" y="3502"/>
                <a:ext cx="52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400">
                  <a:latin typeface="+mj-lt"/>
                </a:endParaRPr>
              </a:p>
            </p:txBody>
          </p:sp>
        </p:grpSp>
      </p:grpSp>
      <p:sp>
        <p:nvSpPr>
          <p:cNvPr id="32" name="Rectangle 2">
            <a:extLst>
              <a:ext uri="{FF2B5EF4-FFF2-40B4-BE49-F238E27FC236}">
                <a16:creationId xmlns:a16="http://schemas.microsoft.com/office/drawing/2014/main" id="{09D21C57-0EAE-4FCA-BBAC-D49089C62031}"/>
              </a:ext>
            </a:extLst>
          </p:cNvPr>
          <p:cNvSpPr txBox="1">
            <a:spLocks noChangeArrowheads="1"/>
          </p:cNvSpPr>
          <p:nvPr/>
        </p:nvSpPr>
        <p:spPr>
          <a:xfrm>
            <a:off x="-1290" y="-800"/>
            <a:ext cx="9144000" cy="9144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dirty="0"/>
              <a:t>Example</a:t>
            </a:r>
          </a:p>
        </p:txBody>
      </p:sp>
    </p:spTree>
    <p:extLst>
      <p:ext uri="{BB962C8B-B14F-4D97-AF65-F5344CB8AC3E}">
        <p14:creationId xmlns:p14="http://schemas.microsoft.com/office/powerpoint/2010/main" val="1716847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48870"/>
                                        </p:tgtEl>
                                        <p:attrNameLst>
                                          <p:attrName>style.visibility</p:attrName>
                                        </p:attrNameLst>
                                      </p:cBhvr>
                                      <p:to>
                                        <p:strVal val="visible"/>
                                      </p:to>
                                    </p:set>
                                    <p:animEffect transition="in" filter="strips(downRight)">
                                      <p:cBhvr>
                                        <p:cTn id="7" dur="1000"/>
                                        <p:tgtEl>
                                          <p:spTgt spid="548870"/>
                                        </p:tgtEl>
                                      </p:cBhvr>
                                    </p:animEffect>
                                  </p:childTnLst>
                                </p:cTn>
                              </p:par>
                            </p:childTnLst>
                          </p:cTn>
                        </p:par>
                        <p:par>
                          <p:cTn id="8" fill="hold" nodeType="afterGroup">
                            <p:stCondLst>
                              <p:cond delay="1000"/>
                            </p:stCondLst>
                            <p:childTnLst>
                              <p:par>
                                <p:cTn id="9" presetID="18" presetClass="entr" presetSubtype="6"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1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48871"/>
                                        </p:tgtEl>
                                        <p:attrNameLst>
                                          <p:attrName>style.visibility</p:attrName>
                                        </p:attrNameLst>
                                      </p:cBhvr>
                                      <p:to>
                                        <p:strVal val="visible"/>
                                      </p:to>
                                    </p:set>
                                    <p:animEffect transition="in" filter="strips(downRight)">
                                      <p:cBhvr>
                                        <p:cTn id="21" dur="1000"/>
                                        <p:tgtEl>
                                          <p:spTgt spid="548871"/>
                                        </p:tgtEl>
                                      </p:cBhvr>
                                    </p:animEffect>
                                  </p:childTnLst>
                                </p:cTn>
                              </p:par>
                            </p:childTnLst>
                          </p:cTn>
                        </p:par>
                        <p:par>
                          <p:cTn id="22" fill="hold" nodeType="afterGroup">
                            <p:stCondLst>
                              <p:cond delay="1000"/>
                            </p:stCondLst>
                            <p:childTnLst>
                              <p:par>
                                <p:cTn id="23" presetID="18" presetClass="entr" presetSubtype="6" fill="hold" nodeType="after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strips(downRight)">
                                      <p:cBhvr>
                                        <p:cTn id="25" dur="1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0" grpId="0"/>
      <p:bldP spid="5488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1"/>
            <a:ext cx="9144000" cy="958664"/>
          </a:xfrm>
          <a:solidFill>
            <a:srgbClr val="40BAD2"/>
          </a:solidFill>
        </p:spPr>
        <p:txBody>
          <a:bodyPr>
            <a:normAutofit/>
          </a:bodyPr>
          <a:lstStyle/>
          <a:p>
            <a:pPr algn="ctr"/>
            <a:r>
              <a:rPr lang="en-US" dirty="0">
                <a:solidFill>
                  <a:schemeClr val="tx1">
                    <a:lumMod val="65000"/>
                    <a:lumOff val="35000"/>
                  </a:schemeClr>
                </a:solidFill>
              </a:rPr>
              <a:t>Today’s Agenda</a:t>
            </a:r>
          </a:p>
        </p:txBody>
      </p:sp>
      <p:grpSp>
        <p:nvGrpSpPr>
          <p:cNvPr id="4" name="Group 3">
            <a:extLst>
              <a:ext uri="{FF2B5EF4-FFF2-40B4-BE49-F238E27FC236}">
                <a16:creationId xmlns:a16="http://schemas.microsoft.com/office/drawing/2014/main" id="{A1CA1EDB-A9F3-42FC-A9C2-0D891FEAE6FE}"/>
              </a:ext>
            </a:extLst>
          </p:cNvPr>
          <p:cNvGrpSpPr/>
          <p:nvPr/>
        </p:nvGrpSpPr>
        <p:grpSpPr>
          <a:xfrm>
            <a:off x="2045956" y="1939396"/>
            <a:ext cx="5052087" cy="455060"/>
            <a:chOff x="1740455" y="519563"/>
            <a:chExt cx="5964228" cy="431730"/>
          </a:xfrm>
          <a:solidFill>
            <a:schemeClr val="tx2">
              <a:lumMod val="90000"/>
              <a:lumOff val="10000"/>
            </a:schemeClr>
          </a:solidFill>
        </p:grpSpPr>
        <p:sp>
          <p:nvSpPr>
            <p:cNvPr id="27" name="Rectangle: Rounded Corners 26">
              <a:extLst>
                <a:ext uri="{FF2B5EF4-FFF2-40B4-BE49-F238E27FC236}">
                  <a16:creationId xmlns:a16="http://schemas.microsoft.com/office/drawing/2014/main" id="{3455F2DA-B48A-4378-A482-BE6FB0C9A2E4}"/>
                </a:ext>
              </a:extLst>
            </p:cNvPr>
            <p:cNvSpPr/>
            <p:nvPr/>
          </p:nvSpPr>
          <p:spPr>
            <a:xfrm>
              <a:off x="1740455" y="519563"/>
              <a:ext cx="5964228" cy="431730"/>
            </a:xfrm>
            <a:prstGeom prst="roundRect">
              <a:avLst/>
            </a:prstGeom>
            <a:grpFill/>
          </p:spPr>
          <p:style>
            <a:lnRef idx="0">
              <a:schemeClr val="lt1">
                <a:hueOff val="0"/>
                <a:satOff val="0"/>
                <a:lumOff val="0"/>
                <a:alphaOff val="0"/>
              </a:schemeClr>
            </a:lnRef>
            <a:fillRef idx="3">
              <a:schemeClr val="accent6">
                <a:shade val="50000"/>
                <a:hueOff val="-22725"/>
                <a:satOff val="412"/>
                <a:lumOff val="8445"/>
                <a:alphaOff val="0"/>
              </a:schemeClr>
            </a:fillRef>
            <a:effectRef idx="2">
              <a:schemeClr val="accent6">
                <a:shade val="50000"/>
                <a:hueOff val="-22725"/>
                <a:satOff val="412"/>
                <a:lumOff val="8445"/>
                <a:alphaOff val="0"/>
              </a:schemeClr>
            </a:effectRef>
            <a:fontRef idx="minor">
              <a:schemeClr val="lt1"/>
            </a:fontRef>
          </p:style>
        </p:sp>
        <p:sp>
          <p:nvSpPr>
            <p:cNvPr id="28" name="Rectangle: Rounded Corners 4">
              <a:extLst>
                <a:ext uri="{FF2B5EF4-FFF2-40B4-BE49-F238E27FC236}">
                  <a16:creationId xmlns:a16="http://schemas.microsoft.com/office/drawing/2014/main" id="{4F1D2744-7928-4D22-824C-827257C02F87}"/>
                </a:ext>
              </a:extLst>
            </p:cNvPr>
            <p:cNvSpPr txBox="1"/>
            <p:nvPr/>
          </p:nvSpPr>
          <p:spPr>
            <a:xfrm>
              <a:off x="1761530" y="540638"/>
              <a:ext cx="5922078"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Class Administration – Littlefield Teams Verification</a:t>
              </a:r>
            </a:p>
          </p:txBody>
        </p:sp>
      </p:grpSp>
      <p:grpSp>
        <p:nvGrpSpPr>
          <p:cNvPr id="6" name="Group 5">
            <a:extLst>
              <a:ext uri="{FF2B5EF4-FFF2-40B4-BE49-F238E27FC236}">
                <a16:creationId xmlns:a16="http://schemas.microsoft.com/office/drawing/2014/main" id="{A811CA07-DB59-437D-BFC5-D3710C73964A}"/>
              </a:ext>
            </a:extLst>
          </p:cNvPr>
          <p:cNvGrpSpPr/>
          <p:nvPr/>
        </p:nvGrpSpPr>
        <p:grpSpPr>
          <a:xfrm>
            <a:off x="2045957" y="2997200"/>
            <a:ext cx="5045282" cy="455061"/>
            <a:chOff x="1760857" y="1003133"/>
            <a:chExt cx="5923425" cy="431730"/>
          </a:xfrm>
          <a:solidFill>
            <a:schemeClr val="accent1"/>
          </a:solidFill>
        </p:grpSpPr>
        <p:sp>
          <p:nvSpPr>
            <p:cNvPr id="25" name="Rectangle: Rounded Corners 24">
              <a:extLst>
                <a:ext uri="{FF2B5EF4-FFF2-40B4-BE49-F238E27FC236}">
                  <a16:creationId xmlns:a16="http://schemas.microsoft.com/office/drawing/2014/main" id="{F0F4DFC5-D900-487D-9D79-FF12870BE068}"/>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26" name="Rectangle: Rounded Corners 6">
              <a:extLst>
                <a:ext uri="{FF2B5EF4-FFF2-40B4-BE49-F238E27FC236}">
                  <a16:creationId xmlns:a16="http://schemas.microsoft.com/office/drawing/2014/main" id="{5C4112B7-8DE7-42D1-9E2C-73D266B21D0A}"/>
                </a:ext>
              </a:extLst>
            </p:cNvPr>
            <p:cNvSpPr txBox="1"/>
            <p:nvPr/>
          </p:nvSpPr>
          <p:spPr>
            <a:xfrm>
              <a:off x="1781932" y="1024207"/>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lang="en-US" sz="1350" dirty="0">
                  <a:solidFill>
                    <a:prstClr val="white"/>
                  </a:solidFill>
                  <a:latin typeface="Calibri Light" panose="020F0302020204030204"/>
                </a:rPr>
                <a:t>Forecasting</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7D70155F-B242-413F-BC4B-12F7FF5469D2}"/>
              </a:ext>
            </a:extLst>
          </p:cNvPr>
          <p:cNvGrpSpPr/>
          <p:nvPr/>
        </p:nvGrpSpPr>
        <p:grpSpPr>
          <a:xfrm>
            <a:off x="2058962" y="4873203"/>
            <a:ext cx="5028795" cy="455061"/>
            <a:chOff x="1760857" y="1970273"/>
            <a:chExt cx="5923425" cy="431730"/>
          </a:xfrm>
          <a:solidFill>
            <a:schemeClr val="tx1">
              <a:lumMod val="50000"/>
              <a:lumOff val="50000"/>
            </a:schemeClr>
          </a:solidFill>
        </p:grpSpPr>
        <p:sp>
          <p:nvSpPr>
            <p:cNvPr id="21" name="Rectangle: Rounded Corners 20">
              <a:extLst>
                <a:ext uri="{FF2B5EF4-FFF2-40B4-BE49-F238E27FC236}">
                  <a16:creationId xmlns:a16="http://schemas.microsoft.com/office/drawing/2014/main" id="{4CB3ED97-2223-4A3E-B107-B85367C39A64}"/>
                </a:ext>
              </a:extLst>
            </p:cNvPr>
            <p:cNvSpPr/>
            <p:nvPr/>
          </p:nvSpPr>
          <p:spPr>
            <a:xfrm>
              <a:off x="1760857" y="1970273"/>
              <a:ext cx="5923425" cy="431730"/>
            </a:xfrm>
            <a:prstGeom prst="roundRect">
              <a:avLst/>
            </a:prstGeom>
            <a:grpFill/>
          </p:spPr>
          <p:style>
            <a:lnRef idx="0">
              <a:schemeClr val="lt1">
                <a:hueOff val="0"/>
                <a:satOff val="0"/>
                <a:lumOff val="0"/>
                <a:alphaOff val="0"/>
              </a:schemeClr>
            </a:lnRef>
            <a:fillRef idx="3">
              <a:schemeClr val="accent6">
                <a:shade val="50000"/>
                <a:hueOff val="-90902"/>
                <a:satOff val="1647"/>
                <a:lumOff val="33780"/>
                <a:alphaOff val="0"/>
              </a:schemeClr>
            </a:fillRef>
            <a:effectRef idx="2">
              <a:schemeClr val="accent6">
                <a:shade val="50000"/>
                <a:hueOff val="-90902"/>
                <a:satOff val="1647"/>
                <a:lumOff val="33780"/>
                <a:alphaOff val="0"/>
              </a:schemeClr>
            </a:effectRef>
            <a:fontRef idx="minor">
              <a:schemeClr val="lt1"/>
            </a:fontRef>
          </p:style>
        </p:sp>
        <p:sp>
          <p:nvSpPr>
            <p:cNvPr id="22" name="Rectangle: Rounded Corners 10">
              <a:extLst>
                <a:ext uri="{FF2B5EF4-FFF2-40B4-BE49-F238E27FC236}">
                  <a16:creationId xmlns:a16="http://schemas.microsoft.com/office/drawing/2014/main" id="{32398857-F06F-4987-94F5-A75B98A67AC0}"/>
                </a:ext>
              </a:extLst>
            </p:cNvPr>
            <p:cNvSpPr txBox="1"/>
            <p:nvPr/>
          </p:nvSpPr>
          <p:spPr>
            <a:xfrm>
              <a:off x="1781932" y="1991348"/>
              <a:ext cx="5881274" cy="389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ts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Solved Problems</a:t>
              </a:r>
            </a:p>
          </p:txBody>
        </p:sp>
      </p:grpSp>
      <p:grpSp>
        <p:nvGrpSpPr>
          <p:cNvPr id="41" name="Group 40">
            <a:extLst>
              <a:ext uri="{FF2B5EF4-FFF2-40B4-BE49-F238E27FC236}">
                <a16:creationId xmlns:a16="http://schemas.microsoft.com/office/drawing/2014/main" id="{7F8E6426-AD37-4E94-B2E6-1C3F534ECA5D}"/>
              </a:ext>
            </a:extLst>
          </p:cNvPr>
          <p:cNvGrpSpPr/>
          <p:nvPr/>
        </p:nvGrpSpPr>
        <p:grpSpPr>
          <a:xfrm>
            <a:off x="2847393" y="3530600"/>
            <a:ext cx="4250650" cy="268977"/>
            <a:chOff x="1760857" y="1003133"/>
            <a:chExt cx="5923425" cy="431730"/>
          </a:xfrm>
          <a:solidFill>
            <a:schemeClr val="accent1"/>
          </a:solidFill>
        </p:grpSpPr>
        <p:sp>
          <p:nvSpPr>
            <p:cNvPr id="42" name="Rectangle: Rounded Corners 41">
              <a:extLst>
                <a:ext uri="{FF2B5EF4-FFF2-40B4-BE49-F238E27FC236}">
                  <a16:creationId xmlns:a16="http://schemas.microsoft.com/office/drawing/2014/main" id="{86A9B987-D36C-4BAA-8254-A9991E5F845A}"/>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3" name="Rectangle: Rounded Corners 6">
              <a:extLst>
                <a:ext uri="{FF2B5EF4-FFF2-40B4-BE49-F238E27FC236}">
                  <a16:creationId xmlns:a16="http://schemas.microsoft.com/office/drawing/2014/main" id="{757F8ECD-47DB-4A93-87A9-39B0E3297090}"/>
                </a:ext>
              </a:extLst>
            </p:cNvPr>
            <p:cNvSpPr txBox="1"/>
            <p:nvPr/>
          </p:nvSpPr>
          <p:spPr>
            <a:xfrm>
              <a:off x="1781933" y="1007029"/>
              <a:ext cx="5881275"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Demand Patterns &amp; Management</a:t>
              </a:r>
            </a:p>
          </p:txBody>
        </p:sp>
      </p:grpSp>
      <p:grpSp>
        <p:nvGrpSpPr>
          <p:cNvPr id="45" name="Group 44">
            <a:extLst>
              <a:ext uri="{FF2B5EF4-FFF2-40B4-BE49-F238E27FC236}">
                <a16:creationId xmlns:a16="http://schemas.microsoft.com/office/drawing/2014/main" id="{980D8DD1-6240-4836-82F1-BA6025F63120}"/>
              </a:ext>
            </a:extLst>
          </p:cNvPr>
          <p:cNvGrpSpPr/>
          <p:nvPr/>
        </p:nvGrpSpPr>
        <p:grpSpPr>
          <a:xfrm>
            <a:off x="2844113" y="3862172"/>
            <a:ext cx="4247125" cy="268977"/>
            <a:chOff x="1760857" y="1003133"/>
            <a:chExt cx="5923425" cy="431730"/>
          </a:xfrm>
          <a:solidFill>
            <a:schemeClr val="accent1"/>
          </a:solidFill>
        </p:grpSpPr>
        <p:sp>
          <p:nvSpPr>
            <p:cNvPr id="46" name="Rectangle: Rounded Corners 45">
              <a:extLst>
                <a:ext uri="{FF2B5EF4-FFF2-40B4-BE49-F238E27FC236}">
                  <a16:creationId xmlns:a16="http://schemas.microsoft.com/office/drawing/2014/main" id="{71BF0AC0-27D5-4C82-A1A2-B57CDE25614B}"/>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7" name="Rectangle: Rounded Corners 6">
              <a:extLst>
                <a:ext uri="{FF2B5EF4-FFF2-40B4-BE49-F238E27FC236}">
                  <a16:creationId xmlns:a16="http://schemas.microsoft.com/office/drawing/2014/main" id="{D062D3CE-8B20-4181-9E31-038B1300A1EE}"/>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lang="en-US" sz="1350" dirty="0">
                  <a:solidFill>
                    <a:prstClr val="white"/>
                  </a:solidFill>
                  <a:latin typeface="Calibri Light" panose="020F0302020204030204"/>
                </a:rPr>
                <a:t>Forecast Error Measures</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39" name="Group 38">
            <a:extLst>
              <a:ext uri="{FF2B5EF4-FFF2-40B4-BE49-F238E27FC236}">
                <a16:creationId xmlns:a16="http://schemas.microsoft.com/office/drawing/2014/main" id="{7A6D8E12-C6E6-4987-9005-DC489F1742B1}"/>
              </a:ext>
            </a:extLst>
          </p:cNvPr>
          <p:cNvGrpSpPr/>
          <p:nvPr/>
        </p:nvGrpSpPr>
        <p:grpSpPr>
          <a:xfrm>
            <a:off x="2847583" y="4196004"/>
            <a:ext cx="4247125" cy="268977"/>
            <a:chOff x="1760857" y="1003133"/>
            <a:chExt cx="5923425" cy="431730"/>
          </a:xfrm>
          <a:solidFill>
            <a:schemeClr val="accent1"/>
          </a:solidFill>
        </p:grpSpPr>
        <p:sp>
          <p:nvSpPr>
            <p:cNvPr id="40" name="Rectangle: Rounded Corners 39">
              <a:extLst>
                <a:ext uri="{FF2B5EF4-FFF2-40B4-BE49-F238E27FC236}">
                  <a16:creationId xmlns:a16="http://schemas.microsoft.com/office/drawing/2014/main" id="{987AB64D-B5F9-4FFB-AACA-4417F9EB1254}"/>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4" name="Rectangle: Rounded Corners 6">
              <a:extLst>
                <a:ext uri="{FF2B5EF4-FFF2-40B4-BE49-F238E27FC236}">
                  <a16:creationId xmlns:a16="http://schemas.microsoft.com/office/drawing/2014/main" id="{39D040B1-AD03-4C3B-9EE6-464A327358E0}"/>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lang="en-US" sz="1350" dirty="0">
                  <a:solidFill>
                    <a:prstClr val="white"/>
                  </a:solidFill>
                  <a:latin typeface="Calibri Light" panose="020F0302020204030204"/>
                </a:rPr>
                <a:t>Forecasting Technique Parts I, II, and III</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48" name="Group 47">
            <a:extLst>
              <a:ext uri="{FF2B5EF4-FFF2-40B4-BE49-F238E27FC236}">
                <a16:creationId xmlns:a16="http://schemas.microsoft.com/office/drawing/2014/main" id="{87B31830-6D3E-4DD5-B730-A25B93CAE368}"/>
              </a:ext>
            </a:extLst>
          </p:cNvPr>
          <p:cNvGrpSpPr/>
          <p:nvPr/>
        </p:nvGrpSpPr>
        <p:grpSpPr>
          <a:xfrm>
            <a:off x="2844113" y="4538266"/>
            <a:ext cx="4247125" cy="268977"/>
            <a:chOff x="1760857" y="1003133"/>
            <a:chExt cx="5923425" cy="431730"/>
          </a:xfrm>
          <a:solidFill>
            <a:schemeClr val="accent1"/>
          </a:solidFill>
        </p:grpSpPr>
        <p:sp>
          <p:nvSpPr>
            <p:cNvPr id="49" name="Rectangle: Rounded Corners 48">
              <a:extLst>
                <a:ext uri="{FF2B5EF4-FFF2-40B4-BE49-F238E27FC236}">
                  <a16:creationId xmlns:a16="http://schemas.microsoft.com/office/drawing/2014/main" id="{EEE09A0D-E7E3-41C0-BC10-6DE24CA75A38}"/>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50" name="Rectangle: Rounded Corners 6">
              <a:extLst>
                <a:ext uri="{FF2B5EF4-FFF2-40B4-BE49-F238E27FC236}">
                  <a16:creationId xmlns:a16="http://schemas.microsoft.com/office/drawing/2014/main" id="{3DEBF0D1-8F33-4CB0-9E24-D66FAED13AC7}"/>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Criteria for Selecting a Time</a:t>
              </a:r>
              <a:r>
                <a:rPr lang="en-US" sz="1350" dirty="0">
                  <a:solidFill>
                    <a:prstClr val="white"/>
                  </a:solidFill>
                  <a:latin typeface="Calibri Light" panose="020F0302020204030204"/>
                </a:rPr>
                <a:t>-</a:t>
              </a: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Series</a:t>
              </a:r>
              <a:r>
                <a:rPr lang="en-US" sz="1350" dirty="0">
                  <a:solidFill>
                    <a:prstClr val="white"/>
                  </a:solidFill>
                  <a:latin typeface="Calibri Light" panose="020F0302020204030204"/>
                </a:rPr>
                <a:t> Method</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51" name="Group 50">
            <a:extLst>
              <a:ext uri="{FF2B5EF4-FFF2-40B4-BE49-F238E27FC236}">
                <a16:creationId xmlns:a16="http://schemas.microsoft.com/office/drawing/2014/main" id="{119DA732-15BE-4778-89B7-1858D733FF3A}"/>
              </a:ext>
            </a:extLst>
          </p:cNvPr>
          <p:cNvGrpSpPr/>
          <p:nvPr/>
        </p:nvGrpSpPr>
        <p:grpSpPr>
          <a:xfrm>
            <a:off x="2057400" y="2463800"/>
            <a:ext cx="5028795" cy="455061"/>
            <a:chOff x="1760857" y="1970273"/>
            <a:chExt cx="5923425" cy="431730"/>
          </a:xfrm>
          <a:solidFill>
            <a:schemeClr val="tx1">
              <a:lumMod val="50000"/>
              <a:lumOff val="50000"/>
            </a:schemeClr>
          </a:solidFill>
        </p:grpSpPr>
        <p:sp>
          <p:nvSpPr>
            <p:cNvPr id="52" name="Rectangle: Rounded Corners 51">
              <a:extLst>
                <a:ext uri="{FF2B5EF4-FFF2-40B4-BE49-F238E27FC236}">
                  <a16:creationId xmlns:a16="http://schemas.microsoft.com/office/drawing/2014/main" id="{C4536D7E-B71B-4A2C-9F7F-7E21C07497AC}"/>
                </a:ext>
              </a:extLst>
            </p:cNvPr>
            <p:cNvSpPr/>
            <p:nvPr/>
          </p:nvSpPr>
          <p:spPr>
            <a:xfrm>
              <a:off x="1760857" y="1970273"/>
              <a:ext cx="5923425" cy="431730"/>
            </a:xfrm>
            <a:prstGeom prst="roundRect">
              <a:avLst/>
            </a:prstGeom>
            <a:grpFill/>
          </p:spPr>
          <p:style>
            <a:lnRef idx="0">
              <a:schemeClr val="lt1">
                <a:hueOff val="0"/>
                <a:satOff val="0"/>
                <a:lumOff val="0"/>
                <a:alphaOff val="0"/>
              </a:schemeClr>
            </a:lnRef>
            <a:fillRef idx="3">
              <a:schemeClr val="accent6">
                <a:shade val="50000"/>
                <a:hueOff val="-90902"/>
                <a:satOff val="1647"/>
                <a:lumOff val="33780"/>
                <a:alphaOff val="0"/>
              </a:schemeClr>
            </a:fillRef>
            <a:effectRef idx="2">
              <a:schemeClr val="accent6">
                <a:shade val="50000"/>
                <a:hueOff val="-90902"/>
                <a:satOff val="1647"/>
                <a:lumOff val="33780"/>
                <a:alphaOff val="0"/>
              </a:schemeClr>
            </a:effectRef>
            <a:fontRef idx="minor">
              <a:schemeClr val="lt1"/>
            </a:fontRef>
          </p:style>
        </p:sp>
        <p:sp>
          <p:nvSpPr>
            <p:cNvPr id="53" name="Rectangle: Rounded Corners 10">
              <a:extLst>
                <a:ext uri="{FF2B5EF4-FFF2-40B4-BE49-F238E27FC236}">
                  <a16:creationId xmlns:a16="http://schemas.microsoft.com/office/drawing/2014/main" id="{FAD81BFE-4837-4734-A288-D58B232F59AC}"/>
                </a:ext>
              </a:extLst>
            </p:cNvPr>
            <p:cNvSpPr txBox="1"/>
            <p:nvPr/>
          </p:nvSpPr>
          <p:spPr>
            <a:xfrm>
              <a:off x="1781932" y="1991348"/>
              <a:ext cx="5881274" cy="389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ts val="0"/>
                </a:spcBef>
                <a:spcAft>
                  <a:spcPct val="35000"/>
                </a:spcAft>
                <a:buClrTx/>
                <a:buSzTx/>
                <a:buFontTx/>
                <a:buNone/>
                <a:tabLst/>
                <a:defRPr/>
              </a:pPr>
              <a:r>
                <a:rPr lang="en-US" sz="1350" dirty="0">
                  <a:solidFill>
                    <a:prstClr val="white"/>
                  </a:solidFill>
                  <a:latin typeface="Calibri Light" panose="020F0302020204030204"/>
                </a:rPr>
                <a:t>Discussion on Reading</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19556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42" name="Rectangle 30"/>
          <p:cNvSpPr>
            <a:spLocks noGrp="1" noChangeArrowheads="1"/>
          </p:cNvSpPr>
          <p:nvPr>
            <p:ph type="body" idx="1"/>
          </p:nvPr>
        </p:nvSpPr>
        <p:spPr>
          <a:xfrm>
            <a:off x="609600" y="1455737"/>
            <a:ext cx="8001000" cy="2659063"/>
          </a:xfrm>
        </p:spPr>
        <p:txBody>
          <a:bodyPr>
            <a:noAutofit/>
          </a:bodyPr>
          <a:lstStyle/>
          <a:p>
            <a:pPr eaLnBrk="1" hangingPunct="1"/>
            <a:r>
              <a:rPr lang="en-US" sz="2400" dirty="0"/>
              <a:t>A Cumulative Forecast Error (CFE) of </a:t>
            </a:r>
            <a:r>
              <a:rPr lang="en-US" sz="2400" dirty="0">
                <a:solidFill>
                  <a:srgbClr val="FF0000"/>
                </a:solidFill>
              </a:rPr>
              <a:t>–15 </a:t>
            </a:r>
            <a:r>
              <a:rPr lang="en-US" sz="2400" dirty="0"/>
              <a:t>indicates that the forecast has a slight bias to overestimate demand. </a:t>
            </a:r>
          </a:p>
          <a:p>
            <a:pPr eaLnBrk="1" hangingPunct="1"/>
            <a:r>
              <a:rPr lang="en-US" sz="2400" dirty="0"/>
              <a:t>The Mean Square Error (MSE), </a:t>
            </a:r>
            <a:r>
              <a:rPr lang="el-GR" sz="2400" i="1" dirty="0">
                <a:cs typeface="Arial" pitchFamily="34" charset="0"/>
              </a:rPr>
              <a:t>σ</a:t>
            </a:r>
            <a:r>
              <a:rPr lang="en-US" sz="2400" dirty="0"/>
              <a:t>, and Mean Absolute Deviation (MAD) statistics provide measures of forecast error variability. </a:t>
            </a:r>
          </a:p>
          <a:p>
            <a:pPr eaLnBrk="1" hangingPunct="1"/>
            <a:r>
              <a:rPr lang="en-US" sz="2400" dirty="0"/>
              <a:t>A MAD of </a:t>
            </a:r>
            <a:r>
              <a:rPr lang="en-US" sz="2400" dirty="0">
                <a:solidFill>
                  <a:srgbClr val="FF0000"/>
                </a:solidFill>
              </a:rPr>
              <a:t>24.4</a:t>
            </a:r>
            <a:r>
              <a:rPr lang="en-US" sz="2400" dirty="0"/>
              <a:t> means that the average forecast error was 24.4 units in absolute value. </a:t>
            </a:r>
          </a:p>
          <a:p>
            <a:pPr eaLnBrk="1" hangingPunct="1"/>
            <a:r>
              <a:rPr lang="en-US" sz="2400" dirty="0"/>
              <a:t>The value of </a:t>
            </a:r>
            <a:r>
              <a:rPr lang="el-GR" sz="2400" i="1" dirty="0">
                <a:cs typeface="Arial" pitchFamily="34" charset="0"/>
              </a:rPr>
              <a:t>σ</a:t>
            </a:r>
            <a:r>
              <a:rPr lang="en-US" sz="2400" dirty="0"/>
              <a:t>, </a:t>
            </a:r>
            <a:r>
              <a:rPr lang="en-US" sz="2400" dirty="0">
                <a:solidFill>
                  <a:srgbClr val="FF0000"/>
                </a:solidFill>
              </a:rPr>
              <a:t>27.4</a:t>
            </a:r>
            <a:r>
              <a:rPr lang="en-US" sz="2400" dirty="0"/>
              <a:t>, indicates that the sample distribution of forecast errors has a standard deviation of 27.4 units. </a:t>
            </a:r>
          </a:p>
          <a:p>
            <a:r>
              <a:rPr lang="en-US" sz="2400" dirty="0"/>
              <a:t>A Mean Absolute Percent Error (MAPE) of </a:t>
            </a:r>
            <a:r>
              <a:rPr lang="en-US" sz="2400" dirty="0">
                <a:solidFill>
                  <a:srgbClr val="FF0000"/>
                </a:solidFill>
              </a:rPr>
              <a:t>10.2</a:t>
            </a:r>
            <a:r>
              <a:rPr lang="en-US" sz="2400" dirty="0"/>
              <a:t> percent implies that, on average, the forecast error was about 10 percent of actual demand. </a:t>
            </a:r>
          </a:p>
          <a:p>
            <a:pPr marL="0" indent="0" algn="ctr" eaLnBrk="1" hangingPunct="1">
              <a:buFont typeface="Wingdings" pitchFamily="2" charset="2"/>
              <a:buNone/>
            </a:pPr>
            <a:r>
              <a:rPr lang="en-US" sz="2400" dirty="0">
                <a:solidFill>
                  <a:schemeClr val="tx1"/>
                </a:solidFill>
              </a:rPr>
              <a:t>These measures become more reliable as the number of periods of data increases.</a:t>
            </a:r>
          </a:p>
        </p:txBody>
      </p:sp>
      <p:sp>
        <p:nvSpPr>
          <p:cNvPr id="5" name="Rectangle 2">
            <a:extLst>
              <a:ext uri="{FF2B5EF4-FFF2-40B4-BE49-F238E27FC236}">
                <a16:creationId xmlns:a16="http://schemas.microsoft.com/office/drawing/2014/main" id="{0711CC33-A88B-4E78-8940-F3E3B8E1E048}"/>
              </a:ext>
            </a:extLst>
          </p:cNvPr>
          <p:cNvSpPr txBox="1">
            <a:spLocks noChangeArrowheads="1"/>
          </p:cNvSpPr>
          <p:nvPr/>
        </p:nvSpPr>
        <p:spPr>
          <a:xfrm>
            <a:off x="-1290" y="-800"/>
            <a:ext cx="9144000" cy="9144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r>
              <a:rPr lang="en-US" sz="4000" dirty="0"/>
              <a:t>Example</a:t>
            </a:r>
          </a:p>
        </p:txBody>
      </p:sp>
    </p:spTree>
    <p:extLst>
      <p:ext uri="{BB962C8B-B14F-4D97-AF65-F5344CB8AC3E}">
        <p14:creationId xmlns:p14="http://schemas.microsoft.com/office/powerpoint/2010/main" val="2663015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916857-5E6B-4796-BE6D-6A3E498761A3}"/>
              </a:ext>
            </a:extLst>
          </p:cNvPr>
          <p:cNvSpPr txBox="1">
            <a:spLocks noChangeArrowheads="1"/>
          </p:cNvSpPr>
          <p:nvPr/>
        </p:nvSpPr>
        <p:spPr>
          <a:xfrm>
            <a:off x="-16670" y="-3672"/>
            <a:ext cx="9160670" cy="4347071"/>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Forecasting Techniques – Part I (Overview)</a:t>
            </a:r>
          </a:p>
          <a:p>
            <a:pPr algn="ctr"/>
            <a:r>
              <a:rPr lang="en-US" dirty="0">
                <a:solidFill>
                  <a:schemeClr val="bg1"/>
                </a:solidFill>
              </a:rPr>
              <a:t>Judgment Methods </a:t>
            </a:r>
          </a:p>
          <a:p>
            <a:pPr algn="ctr"/>
            <a:r>
              <a:rPr lang="en-US" dirty="0">
                <a:solidFill>
                  <a:schemeClr val="bg1"/>
                </a:solidFill>
              </a:rPr>
              <a:t>Casual Methods</a:t>
            </a:r>
          </a:p>
          <a:p>
            <a:pPr algn="ctr"/>
            <a:r>
              <a:rPr lang="en-US" dirty="0">
                <a:solidFill>
                  <a:schemeClr val="bg1"/>
                </a:solidFill>
              </a:rPr>
              <a:t>Time-Series Analysis</a:t>
            </a:r>
          </a:p>
        </p:txBody>
      </p:sp>
    </p:spTree>
    <p:extLst>
      <p:ext uri="{BB962C8B-B14F-4D97-AF65-F5344CB8AC3E}">
        <p14:creationId xmlns:p14="http://schemas.microsoft.com/office/powerpoint/2010/main" val="141137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1" name="Rectangle 3"/>
          <p:cNvSpPr>
            <a:spLocks noGrp="1" noChangeArrowheads="1"/>
          </p:cNvSpPr>
          <p:nvPr>
            <p:ph type="body" idx="1"/>
          </p:nvPr>
        </p:nvSpPr>
        <p:spPr>
          <a:xfrm>
            <a:off x="615950" y="1447800"/>
            <a:ext cx="7912100" cy="4762500"/>
          </a:xfrm>
        </p:spPr>
        <p:txBody>
          <a:bodyPr>
            <a:normAutofit/>
          </a:bodyPr>
          <a:lstStyle/>
          <a:p>
            <a:pPr eaLnBrk="1" hangingPunct="1">
              <a:spcBef>
                <a:spcPts val="1800"/>
              </a:spcBef>
              <a:buClr>
                <a:schemeClr val="tx2"/>
              </a:buClr>
              <a:buSzPct val="150000"/>
            </a:pPr>
            <a:r>
              <a:rPr lang="en-US" sz="2800" u="sng" dirty="0"/>
              <a:t>Judgmental forecasts</a:t>
            </a:r>
            <a:r>
              <a:rPr lang="en-US" sz="2800" dirty="0"/>
              <a:t> use contextual knowledge gained through experience and translate them into quantitative estimates.	</a:t>
            </a:r>
          </a:p>
          <a:p>
            <a:pPr lvl="1"/>
            <a:endParaRPr lang="en-US" dirty="0"/>
          </a:p>
          <a:p>
            <a:pPr lvl="1"/>
            <a:r>
              <a:rPr lang="en-US" sz="2400" dirty="0"/>
              <a:t>Salesforce estimates</a:t>
            </a:r>
          </a:p>
          <a:p>
            <a:pPr lvl="1"/>
            <a:r>
              <a:rPr lang="en-US" sz="2400" dirty="0"/>
              <a:t>Executive opinion</a:t>
            </a:r>
          </a:p>
          <a:p>
            <a:pPr lvl="1"/>
            <a:r>
              <a:rPr lang="en-US" sz="2400" dirty="0"/>
              <a:t>Market research</a:t>
            </a:r>
          </a:p>
          <a:p>
            <a:pPr lvl="1"/>
            <a:r>
              <a:rPr lang="en-US" sz="2400" dirty="0"/>
              <a:t>Delphi method</a:t>
            </a:r>
          </a:p>
        </p:txBody>
      </p:sp>
      <p:sp>
        <p:nvSpPr>
          <p:cNvPr id="4" name="Rectangle 2">
            <a:extLst>
              <a:ext uri="{FF2B5EF4-FFF2-40B4-BE49-F238E27FC236}">
                <a16:creationId xmlns:a16="http://schemas.microsoft.com/office/drawing/2014/main" id="{620F5DB6-3651-4C6F-81DC-801A981CD147}"/>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Judgment Methods</a:t>
            </a:r>
          </a:p>
        </p:txBody>
      </p:sp>
      <p:pic>
        <p:nvPicPr>
          <p:cNvPr id="5" name="Picture 4" descr="A person smiling for the camera&#10;&#10;Description generated with high confidence">
            <a:extLst>
              <a:ext uri="{FF2B5EF4-FFF2-40B4-BE49-F238E27FC236}">
                <a16:creationId xmlns:a16="http://schemas.microsoft.com/office/drawing/2014/main" id="{6DD18B3A-D591-4C84-BDA7-D3FFE3CF4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429000"/>
            <a:ext cx="2190750" cy="2095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002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1" name="Rectangle 3"/>
          <p:cNvSpPr>
            <a:spLocks noGrp="1" noChangeArrowheads="1"/>
          </p:cNvSpPr>
          <p:nvPr>
            <p:ph type="body" idx="1"/>
          </p:nvPr>
        </p:nvSpPr>
        <p:spPr>
          <a:xfrm>
            <a:off x="615950" y="1447800"/>
            <a:ext cx="7912100" cy="2971800"/>
          </a:xfrm>
        </p:spPr>
        <p:txBody>
          <a:bodyPr>
            <a:normAutofit/>
          </a:bodyPr>
          <a:lstStyle/>
          <a:p>
            <a:pPr eaLnBrk="1" hangingPunct="1">
              <a:buClr>
                <a:schemeClr val="tx2"/>
              </a:buClr>
              <a:buSzPct val="150000"/>
            </a:pPr>
            <a:r>
              <a:rPr lang="en-US" sz="2800" u="sng" dirty="0"/>
              <a:t>Causal Methods</a:t>
            </a:r>
            <a:r>
              <a:rPr lang="en-US" sz="2800" dirty="0"/>
              <a:t> are a quantitative forecasting method that uses historical data on independent variables, such as promotional campaigns, economic conditions, and competitors’ actions to predict demand.</a:t>
            </a:r>
          </a:p>
          <a:p>
            <a:pPr eaLnBrk="1" hangingPunct="1">
              <a:buClr>
                <a:schemeClr val="tx2"/>
              </a:buClr>
              <a:buSzPct val="150000"/>
            </a:pPr>
            <a:endParaRPr lang="en-US" sz="2800" dirty="0"/>
          </a:p>
          <a:p>
            <a:pPr eaLnBrk="1" hangingPunct="1">
              <a:buClr>
                <a:schemeClr val="tx2"/>
              </a:buClr>
              <a:buSzPct val="150000"/>
            </a:pPr>
            <a:endParaRPr lang="en-US" sz="2800" dirty="0"/>
          </a:p>
          <a:p>
            <a:pPr eaLnBrk="1" hangingPunct="1">
              <a:spcBef>
                <a:spcPts val="1800"/>
              </a:spcBef>
              <a:buClr>
                <a:schemeClr val="tx2"/>
              </a:buClr>
              <a:buSzPct val="150000"/>
            </a:pPr>
            <a:endParaRPr lang="en-US" sz="2400" dirty="0"/>
          </a:p>
        </p:txBody>
      </p:sp>
      <p:sp>
        <p:nvSpPr>
          <p:cNvPr id="4" name="Rectangle 2">
            <a:extLst>
              <a:ext uri="{FF2B5EF4-FFF2-40B4-BE49-F238E27FC236}">
                <a16:creationId xmlns:a16="http://schemas.microsoft.com/office/drawing/2014/main" id="{620F5DB6-3651-4C6F-81DC-801A981CD147}"/>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Casual Methods</a:t>
            </a:r>
          </a:p>
        </p:txBody>
      </p:sp>
      <p:pic>
        <p:nvPicPr>
          <p:cNvPr id="6" name="Picture 5" descr="A person sitting on a chair&#10;&#10;Description generated with very high confidence">
            <a:extLst>
              <a:ext uri="{FF2B5EF4-FFF2-40B4-BE49-F238E27FC236}">
                <a16:creationId xmlns:a16="http://schemas.microsoft.com/office/drawing/2014/main" id="{A4948B90-D18A-47B2-8589-2D8381845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3581400"/>
            <a:ext cx="4286250" cy="2857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014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1" name="Rectangle 3"/>
          <p:cNvSpPr>
            <a:spLocks noGrp="1" noChangeArrowheads="1"/>
          </p:cNvSpPr>
          <p:nvPr>
            <p:ph type="body" idx="1"/>
          </p:nvPr>
        </p:nvSpPr>
        <p:spPr>
          <a:xfrm>
            <a:off x="615950" y="1447800"/>
            <a:ext cx="7912100" cy="1981200"/>
          </a:xfrm>
        </p:spPr>
        <p:txBody>
          <a:bodyPr>
            <a:normAutofit/>
          </a:bodyPr>
          <a:lstStyle/>
          <a:p>
            <a:pPr eaLnBrk="1" hangingPunct="1">
              <a:buClr>
                <a:schemeClr val="tx2"/>
              </a:buClr>
              <a:buSzPct val="150000"/>
            </a:pPr>
            <a:r>
              <a:rPr lang="en-US" sz="2800" u="sng" dirty="0"/>
              <a:t>Time-Series Analysis</a:t>
            </a:r>
            <a:r>
              <a:rPr lang="en-US" sz="2800" dirty="0"/>
              <a:t> is a statistical approach that relies heavily on historical demand data to project the future size of demand and recognizes trends and seasonal patterns.</a:t>
            </a:r>
          </a:p>
          <a:p>
            <a:pPr eaLnBrk="1" hangingPunct="1">
              <a:buClr>
                <a:schemeClr val="tx2"/>
              </a:buClr>
              <a:buSzPct val="150000"/>
            </a:pPr>
            <a:endParaRPr lang="en-US" sz="2800" dirty="0"/>
          </a:p>
          <a:p>
            <a:pPr eaLnBrk="1" hangingPunct="1">
              <a:spcBef>
                <a:spcPts val="1800"/>
              </a:spcBef>
              <a:buClr>
                <a:schemeClr val="tx2"/>
              </a:buClr>
              <a:buSzPct val="150000"/>
            </a:pPr>
            <a:endParaRPr lang="en-US" sz="2400" dirty="0"/>
          </a:p>
        </p:txBody>
      </p:sp>
      <p:sp>
        <p:nvSpPr>
          <p:cNvPr id="4" name="Rectangle 2">
            <a:extLst>
              <a:ext uri="{FF2B5EF4-FFF2-40B4-BE49-F238E27FC236}">
                <a16:creationId xmlns:a16="http://schemas.microsoft.com/office/drawing/2014/main" id="{620F5DB6-3651-4C6F-81DC-801A981CD147}"/>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Time-Series Analysis</a:t>
            </a:r>
          </a:p>
        </p:txBody>
      </p:sp>
      <p:pic>
        <p:nvPicPr>
          <p:cNvPr id="3" name="Picture 2" descr="A picture containing wall, object, indoor, watch&#10;&#10;Description generated with high confidence">
            <a:extLst>
              <a:ext uri="{FF2B5EF4-FFF2-40B4-BE49-F238E27FC236}">
                <a16:creationId xmlns:a16="http://schemas.microsoft.com/office/drawing/2014/main" id="{2AA5BA25-E523-4F8D-B276-FB3164547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429000"/>
            <a:ext cx="2857500" cy="2857500"/>
          </a:xfrm>
          <a:prstGeom prst="rect">
            <a:avLst/>
          </a:prstGeom>
        </p:spPr>
      </p:pic>
    </p:spTree>
    <p:extLst>
      <p:ext uri="{BB962C8B-B14F-4D97-AF65-F5344CB8AC3E}">
        <p14:creationId xmlns:p14="http://schemas.microsoft.com/office/powerpoint/2010/main" val="114552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916857-5E6B-4796-BE6D-6A3E498761A3}"/>
              </a:ext>
            </a:extLst>
          </p:cNvPr>
          <p:cNvSpPr txBox="1">
            <a:spLocks noChangeArrowheads="1"/>
          </p:cNvSpPr>
          <p:nvPr/>
        </p:nvSpPr>
        <p:spPr>
          <a:xfrm>
            <a:off x="-16670" y="-3672"/>
            <a:ext cx="9160670" cy="4347071"/>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Forecasting Techniques – Part II</a:t>
            </a:r>
          </a:p>
          <a:p>
            <a:pPr algn="ctr"/>
            <a:r>
              <a:rPr lang="en-US" dirty="0">
                <a:solidFill>
                  <a:schemeClr val="bg1"/>
                </a:solidFill>
              </a:rPr>
              <a:t>Simple Moving Average</a:t>
            </a:r>
          </a:p>
          <a:p>
            <a:pPr algn="ctr"/>
            <a:r>
              <a:rPr lang="en-US" dirty="0">
                <a:solidFill>
                  <a:schemeClr val="bg1"/>
                </a:solidFill>
              </a:rPr>
              <a:t>Weighted Moving Average</a:t>
            </a:r>
          </a:p>
          <a:p>
            <a:pPr algn="ctr"/>
            <a:r>
              <a:rPr lang="en-US" dirty="0">
                <a:solidFill>
                  <a:schemeClr val="bg1"/>
                </a:solidFill>
              </a:rPr>
              <a:t>Exponential Smoothing</a:t>
            </a:r>
          </a:p>
        </p:txBody>
      </p:sp>
    </p:spTree>
    <p:extLst>
      <p:ext uri="{BB962C8B-B14F-4D97-AF65-F5344CB8AC3E}">
        <p14:creationId xmlns:p14="http://schemas.microsoft.com/office/powerpoint/2010/main" val="116917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3" name="Rectangle 3"/>
          <p:cNvSpPr>
            <a:spLocks noGrp="1" noChangeArrowheads="1"/>
          </p:cNvSpPr>
          <p:nvPr>
            <p:ph type="body" idx="1"/>
          </p:nvPr>
        </p:nvSpPr>
        <p:spPr>
          <a:xfrm>
            <a:off x="457200" y="1545907"/>
            <a:ext cx="8065294" cy="3766185"/>
          </a:xfrm>
        </p:spPr>
        <p:txBody>
          <a:bodyPr>
            <a:normAutofit/>
          </a:bodyPr>
          <a:lstStyle/>
          <a:p>
            <a:pPr eaLnBrk="1" hangingPunct="1">
              <a:lnSpc>
                <a:spcPct val="80000"/>
              </a:lnSpc>
              <a:spcAft>
                <a:spcPts val="1200"/>
              </a:spcAft>
              <a:buClr>
                <a:schemeClr val="tx2"/>
              </a:buClr>
              <a:buSzPct val="150000"/>
            </a:pPr>
            <a:r>
              <a:rPr lang="en-US" dirty="0"/>
              <a:t>Naïve forecast </a:t>
            </a:r>
          </a:p>
          <a:p>
            <a:pPr lvl="1">
              <a:lnSpc>
                <a:spcPct val="80000"/>
              </a:lnSpc>
              <a:buClr>
                <a:schemeClr val="tx2"/>
              </a:buClr>
              <a:buFont typeface="Arial" pitchFamily="34" charset="0"/>
              <a:buChar char="•"/>
            </a:pPr>
            <a:r>
              <a:rPr lang="en-US" dirty="0"/>
              <a:t>The forecast for the next period equals the demand for the current period (Forecast = </a:t>
            </a:r>
            <a:r>
              <a:rPr lang="en-US" i="1" dirty="0" err="1">
                <a:latin typeface="Times New Roman" pitchFamily="18" charset="0"/>
              </a:rPr>
              <a:t>D</a:t>
            </a:r>
            <a:r>
              <a:rPr lang="en-US" i="1" baseline="-25000" dirty="0" err="1">
                <a:latin typeface="Times New Roman" pitchFamily="18" charset="0"/>
              </a:rPr>
              <a:t>t</a:t>
            </a:r>
            <a:r>
              <a:rPr lang="en-US" dirty="0"/>
              <a:t>)</a:t>
            </a:r>
          </a:p>
          <a:p>
            <a:pPr lvl="1">
              <a:lnSpc>
                <a:spcPct val="80000"/>
              </a:lnSpc>
              <a:buClr>
                <a:schemeClr val="tx2"/>
              </a:buClr>
              <a:buFont typeface="Arial" pitchFamily="34" charset="0"/>
              <a:buChar char="•"/>
            </a:pPr>
            <a:endParaRPr lang="en-US" dirty="0"/>
          </a:p>
          <a:p>
            <a:pPr eaLnBrk="1" hangingPunct="1">
              <a:lnSpc>
                <a:spcPct val="80000"/>
              </a:lnSpc>
              <a:buClr>
                <a:schemeClr val="tx2"/>
              </a:buClr>
              <a:buSzPct val="150000"/>
            </a:pPr>
            <a:r>
              <a:rPr lang="en-US" dirty="0"/>
              <a:t>Horizontal Patterns: Estimating the average</a:t>
            </a:r>
          </a:p>
          <a:p>
            <a:pPr lvl="1" eaLnBrk="1" hangingPunct="1">
              <a:lnSpc>
                <a:spcPct val="150000"/>
              </a:lnSpc>
              <a:buClr>
                <a:schemeClr val="tx2"/>
              </a:buClr>
              <a:buFont typeface="Arial" pitchFamily="34" charset="0"/>
              <a:buChar char="•"/>
            </a:pPr>
            <a:r>
              <a:rPr lang="en-US" dirty="0"/>
              <a:t>Simple moving average</a:t>
            </a:r>
          </a:p>
          <a:p>
            <a:pPr lvl="1" eaLnBrk="1" hangingPunct="1">
              <a:lnSpc>
                <a:spcPct val="150000"/>
              </a:lnSpc>
              <a:buClr>
                <a:schemeClr val="tx2"/>
              </a:buClr>
              <a:buFont typeface="Arial" pitchFamily="34" charset="0"/>
              <a:buChar char="•"/>
            </a:pPr>
            <a:r>
              <a:rPr lang="en-US" dirty="0"/>
              <a:t>Weighted moving average</a:t>
            </a:r>
          </a:p>
          <a:p>
            <a:pPr lvl="1" eaLnBrk="1" hangingPunct="1">
              <a:lnSpc>
                <a:spcPct val="150000"/>
              </a:lnSpc>
              <a:buClr>
                <a:schemeClr val="tx2"/>
              </a:buClr>
              <a:buFont typeface="Arial" pitchFamily="34" charset="0"/>
              <a:buChar char="•"/>
            </a:pPr>
            <a:r>
              <a:rPr lang="en-US" dirty="0"/>
              <a:t>Exponential smoothing</a:t>
            </a:r>
          </a:p>
        </p:txBody>
      </p:sp>
      <p:sp>
        <p:nvSpPr>
          <p:cNvPr id="4" name="Rectangle 2">
            <a:extLst>
              <a:ext uri="{FF2B5EF4-FFF2-40B4-BE49-F238E27FC236}">
                <a16:creationId xmlns:a16="http://schemas.microsoft.com/office/drawing/2014/main" id="{0CC29EDB-0869-41C8-83A9-98DE27627355}"/>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Time Series Methods</a:t>
            </a:r>
          </a:p>
        </p:txBody>
      </p:sp>
    </p:spTree>
    <p:extLst>
      <p:ext uri="{BB962C8B-B14F-4D97-AF65-F5344CB8AC3E}">
        <p14:creationId xmlns:p14="http://schemas.microsoft.com/office/powerpoint/2010/main" val="3277953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3571" name="Rectangle 3"/>
          <p:cNvSpPr>
            <a:spLocks noGrp="1" noChangeArrowheads="1"/>
          </p:cNvSpPr>
          <p:nvPr>
            <p:ph type="body" idx="1"/>
          </p:nvPr>
        </p:nvSpPr>
        <p:spPr>
          <a:xfrm>
            <a:off x="774700" y="1473200"/>
            <a:ext cx="7912100" cy="1249363"/>
          </a:xfrm>
        </p:spPr>
        <p:txBody>
          <a:bodyPr>
            <a:noAutofit/>
          </a:bodyPr>
          <a:lstStyle/>
          <a:p>
            <a:pPr eaLnBrk="1" hangingPunct="1">
              <a:buClr>
                <a:schemeClr val="tx2"/>
              </a:buClr>
              <a:buSzPct val="175000"/>
            </a:pPr>
            <a:r>
              <a:rPr lang="en-US" sz="2600" dirty="0">
                <a:latin typeface="+mj-lt"/>
              </a:rPr>
              <a:t>Specifically, the forecast for period </a:t>
            </a:r>
            <a:r>
              <a:rPr lang="en-US" sz="2600" i="1" dirty="0">
                <a:latin typeface="+mj-lt"/>
              </a:rPr>
              <a:t>t</a:t>
            </a:r>
            <a:r>
              <a:rPr lang="en-US" sz="2600" dirty="0">
                <a:latin typeface="+mj-lt"/>
              </a:rPr>
              <a:t> + 1 can be calculated at the end of period </a:t>
            </a:r>
            <a:r>
              <a:rPr lang="en-US" sz="2600" i="1" dirty="0">
                <a:latin typeface="+mj-lt"/>
              </a:rPr>
              <a:t>t</a:t>
            </a:r>
            <a:r>
              <a:rPr lang="en-US" sz="2600" dirty="0">
                <a:latin typeface="+mj-lt"/>
              </a:rPr>
              <a:t> (after the actual demand for period </a:t>
            </a:r>
            <a:r>
              <a:rPr lang="en-US" sz="2600" i="1" dirty="0">
                <a:latin typeface="+mj-lt"/>
              </a:rPr>
              <a:t>t</a:t>
            </a:r>
            <a:r>
              <a:rPr lang="en-US" sz="2600" dirty="0">
                <a:latin typeface="+mj-lt"/>
              </a:rPr>
              <a:t> is known) as</a:t>
            </a:r>
          </a:p>
        </p:txBody>
      </p:sp>
      <p:grpSp>
        <p:nvGrpSpPr>
          <p:cNvPr id="2" name="Group 4"/>
          <p:cNvGrpSpPr>
            <a:grpSpLocks/>
          </p:cNvGrpSpPr>
          <p:nvPr/>
        </p:nvGrpSpPr>
        <p:grpSpPr bwMode="auto">
          <a:xfrm>
            <a:off x="1139825" y="2906717"/>
            <a:ext cx="7312025" cy="985839"/>
            <a:chOff x="886" y="1695"/>
            <a:chExt cx="4606" cy="621"/>
          </a:xfrm>
        </p:grpSpPr>
        <p:sp>
          <p:nvSpPr>
            <p:cNvPr id="20486" name="Text Box 5"/>
            <p:cNvSpPr txBox="1">
              <a:spLocks noChangeArrowheads="1"/>
            </p:cNvSpPr>
            <p:nvPr/>
          </p:nvSpPr>
          <p:spPr bwMode="auto">
            <a:xfrm>
              <a:off x="886" y="1880"/>
              <a:ext cx="257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i="1" dirty="0">
                  <a:latin typeface="+mj-lt"/>
                </a:rPr>
                <a:t>F</a:t>
              </a:r>
              <a:r>
                <a:rPr lang="en-US" sz="2400" b="1" i="1" baseline="-25000" dirty="0">
                  <a:latin typeface="+mj-lt"/>
                </a:rPr>
                <a:t>t</a:t>
              </a:r>
              <a:r>
                <a:rPr lang="en-US" sz="2400" b="1" baseline="-25000" dirty="0">
                  <a:latin typeface="+mj-lt"/>
                </a:rPr>
                <a:t>+1</a:t>
              </a:r>
              <a:r>
                <a:rPr lang="en-US" sz="2400" b="1" dirty="0">
                  <a:latin typeface="+mj-lt"/>
                </a:rPr>
                <a:t> =                                             =</a:t>
              </a:r>
              <a:endParaRPr lang="en-US" sz="2400" b="1" baseline="-25000" dirty="0">
                <a:latin typeface="+mj-lt"/>
              </a:endParaRPr>
            </a:p>
          </p:txBody>
        </p:sp>
        <p:grpSp>
          <p:nvGrpSpPr>
            <p:cNvPr id="20487" name="Group 6"/>
            <p:cNvGrpSpPr>
              <a:grpSpLocks/>
            </p:cNvGrpSpPr>
            <p:nvPr/>
          </p:nvGrpSpPr>
          <p:grpSpPr bwMode="auto">
            <a:xfrm>
              <a:off x="1335" y="1699"/>
              <a:ext cx="1939" cy="617"/>
              <a:chOff x="1519" y="1787"/>
              <a:chExt cx="1939" cy="617"/>
            </a:xfrm>
          </p:grpSpPr>
          <p:sp>
            <p:nvSpPr>
              <p:cNvPr id="20491" name="Text Box 7"/>
              <p:cNvSpPr txBox="1">
                <a:spLocks noChangeArrowheads="1"/>
              </p:cNvSpPr>
              <p:nvPr/>
            </p:nvSpPr>
            <p:spPr bwMode="auto">
              <a:xfrm>
                <a:off x="1519" y="1787"/>
                <a:ext cx="1939" cy="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pPr>
                <a:r>
                  <a:rPr lang="en-US" sz="2400" b="1" dirty="0">
                    <a:latin typeface="+mj-lt"/>
                  </a:rPr>
                  <a:t>Sum of last</a:t>
                </a:r>
                <a:r>
                  <a:rPr lang="en-US" sz="2400" b="1" i="1" dirty="0">
                    <a:latin typeface="+mj-lt"/>
                  </a:rPr>
                  <a:t> n</a:t>
                </a:r>
                <a:r>
                  <a:rPr lang="en-US" sz="2400" b="1" dirty="0">
                    <a:latin typeface="+mj-lt"/>
                  </a:rPr>
                  <a:t> demands</a:t>
                </a:r>
              </a:p>
              <a:p>
                <a:pPr algn="ctr" eaLnBrk="1" hangingPunct="1">
                  <a:lnSpc>
                    <a:spcPct val="120000"/>
                  </a:lnSpc>
                </a:pPr>
                <a:r>
                  <a:rPr lang="en-US" sz="2400" b="1" i="1" dirty="0">
                    <a:latin typeface="+mj-lt"/>
                  </a:rPr>
                  <a:t>n</a:t>
                </a:r>
              </a:p>
            </p:txBody>
          </p:sp>
          <p:sp>
            <p:nvSpPr>
              <p:cNvPr id="20492" name="Line 8"/>
              <p:cNvSpPr>
                <a:spLocks noChangeShapeType="1"/>
              </p:cNvSpPr>
              <p:nvPr/>
            </p:nvSpPr>
            <p:spPr bwMode="auto">
              <a:xfrm>
                <a:off x="1609" y="2126"/>
                <a:ext cx="176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mj-lt"/>
                </a:endParaRPr>
              </a:p>
            </p:txBody>
          </p:sp>
        </p:grpSp>
        <p:grpSp>
          <p:nvGrpSpPr>
            <p:cNvPr id="20488" name="Group 9"/>
            <p:cNvGrpSpPr>
              <a:grpSpLocks/>
            </p:cNvGrpSpPr>
            <p:nvPr/>
          </p:nvGrpSpPr>
          <p:grpSpPr bwMode="auto">
            <a:xfrm>
              <a:off x="3387" y="1695"/>
              <a:ext cx="2105" cy="617"/>
              <a:chOff x="3611" y="1807"/>
              <a:chExt cx="2105" cy="617"/>
            </a:xfrm>
          </p:grpSpPr>
          <p:sp>
            <p:nvSpPr>
              <p:cNvPr id="20489" name="Text Box 10"/>
              <p:cNvSpPr txBox="1">
                <a:spLocks noChangeArrowheads="1"/>
              </p:cNvSpPr>
              <p:nvPr/>
            </p:nvSpPr>
            <p:spPr bwMode="auto">
              <a:xfrm>
                <a:off x="3611" y="1807"/>
                <a:ext cx="2105" cy="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pPr>
                <a:r>
                  <a:rPr lang="en-US" sz="2400" b="1" i="1" dirty="0" err="1">
                    <a:latin typeface="+mj-lt"/>
                  </a:rPr>
                  <a:t>D</a:t>
                </a:r>
                <a:r>
                  <a:rPr lang="en-US" sz="2400" b="1" i="1" baseline="-25000" dirty="0" err="1">
                    <a:latin typeface="+mj-lt"/>
                  </a:rPr>
                  <a:t>t</a:t>
                </a:r>
                <a:r>
                  <a:rPr lang="en-US" sz="2400" b="1" dirty="0">
                    <a:latin typeface="+mj-lt"/>
                  </a:rPr>
                  <a:t> + </a:t>
                </a:r>
                <a:r>
                  <a:rPr lang="en-US" sz="2400" b="1" i="1" dirty="0">
                    <a:latin typeface="+mj-lt"/>
                  </a:rPr>
                  <a:t>D</a:t>
                </a:r>
                <a:r>
                  <a:rPr lang="en-US" sz="2400" b="1" i="1" baseline="-25000" dirty="0">
                    <a:latin typeface="+mj-lt"/>
                  </a:rPr>
                  <a:t>t</a:t>
                </a:r>
                <a:r>
                  <a:rPr lang="en-US" sz="2400" b="1" baseline="-25000" dirty="0">
                    <a:latin typeface="+mj-lt"/>
                  </a:rPr>
                  <a:t>-1</a:t>
                </a:r>
                <a:r>
                  <a:rPr lang="en-US" sz="2400" b="1" dirty="0">
                    <a:latin typeface="+mj-lt"/>
                  </a:rPr>
                  <a:t> + </a:t>
                </a:r>
                <a:r>
                  <a:rPr lang="en-US" sz="2400" b="1" i="1" dirty="0">
                    <a:latin typeface="+mj-lt"/>
                  </a:rPr>
                  <a:t>D</a:t>
                </a:r>
                <a:r>
                  <a:rPr lang="en-US" sz="2400" b="1" i="1" baseline="-25000" dirty="0">
                    <a:latin typeface="+mj-lt"/>
                  </a:rPr>
                  <a:t>t</a:t>
                </a:r>
                <a:r>
                  <a:rPr lang="en-US" sz="2400" b="1" baseline="-25000" dirty="0">
                    <a:latin typeface="+mj-lt"/>
                  </a:rPr>
                  <a:t>-2</a:t>
                </a:r>
                <a:r>
                  <a:rPr lang="en-US" sz="2400" b="1" dirty="0">
                    <a:latin typeface="+mj-lt"/>
                  </a:rPr>
                  <a:t> + … + </a:t>
                </a:r>
                <a:r>
                  <a:rPr lang="en-US" sz="2400" b="1" i="1" dirty="0">
                    <a:latin typeface="+mj-lt"/>
                  </a:rPr>
                  <a:t>D</a:t>
                </a:r>
                <a:r>
                  <a:rPr lang="en-US" sz="2400" b="1" i="1" baseline="-25000" dirty="0">
                    <a:latin typeface="+mj-lt"/>
                  </a:rPr>
                  <a:t>t</a:t>
                </a:r>
                <a:r>
                  <a:rPr lang="en-US" sz="2400" b="1" baseline="-25000" dirty="0">
                    <a:latin typeface="+mj-lt"/>
                  </a:rPr>
                  <a:t>-</a:t>
                </a:r>
                <a:r>
                  <a:rPr lang="en-US" sz="2400" b="1" i="1" baseline="-25000" dirty="0">
                    <a:latin typeface="+mj-lt"/>
                  </a:rPr>
                  <a:t>n</a:t>
                </a:r>
                <a:r>
                  <a:rPr lang="en-US" sz="2400" b="1" baseline="-25000" dirty="0">
                    <a:latin typeface="+mj-lt"/>
                  </a:rPr>
                  <a:t>+1</a:t>
                </a:r>
              </a:p>
              <a:p>
                <a:pPr algn="ctr" eaLnBrk="1" hangingPunct="1">
                  <a:lnSpc>
                    <a:spcPct val="120000"/>
                  </a:lnSpc>
                </a:pPr>
                <a:r>
                  <a:rPr lang="en-US" sz="2400" b="1" i="1" dirty="0">
                    <a:latin typeface="+mj-lt"/>
                  </a:rPr>
                  <a:t>n</a:t>
                </a:r>
              </a:p>
            </p:txBody>
          </p:sp>
          <p:sp>
            <p:nvSpPr>
              <p:cNvPr id="20490" name="Line 11"/>
              <p:cNvSpPr>
                <a:spLocks noChangeShapeType="1"/>
              </p:cNvSpPr>
              <p:nvPr/>
            </p:nvSpPr>
            <p:spPr bwMode="auto">
              <a:xfrm>
                <a:off x="3684" y="2150"/>
                <a:ext cx="196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mj-lt"/>
                </a:endParaRPr>
              </a:p>
            </p:txBody>
          </p:sp>
        </p:grpSp>
      </p:grpSp>
      <p:sp>
        <p:nvSpPr>
          <p:cNvPr id="493580" name="Text Box 12"/>
          <p:cNvSpPr txBox="1">
            <a:spLocks noChangeArrowheads="1"/>
          </p:cNvSpPr>
          <p:nvPr/>
        </p:nvSpPr>
        <p:spPr bwMode="auto">
          <a:xfrm>
            <a:off x="1546225" y="4214813"/>
            <a:ext cx="7207807"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tabLst>
                <a:tab pos="1346200" algn="r"/>
                <a:tab pos="1435100" algn="l"/>
              </a:tabLst>
              <a:defRPr>
                <a:solidFill>
                  <a:schemeClr val="tx1"/>
                </a:solidFill>
                <a:latin typeface="Arial" pitchFamily="34" charset="0"/>
              </a:defRPr>
            </a:lvl1pPr>
            <a:lvl2pPr marL="742950" indent="-285750" eaLnBrk="0" hangingPunct="0">
              <a:tabLst>
                <a:tab pos="1346200" algn="r"/>
                <a:tab pos="1435100" algn="l"/>
              </a:tabLst>
              <a:defRPr>
                <a:solidFill>
                  <a:schemeClr val="tx1"/>
                </a:solidFill>
                <a:latin typeface="Arial" pitchFamily="34" charset="0"/>
              </a:defRPr>
            </a:lvl2pPr>
            <a:lvl3pPr marL="1143000" indent="-228600" eaLnBrk="0" hangingPunct="0">
              <a:tabLst>
                <a:tab pos="1346200" algn="r"/>
                <a:tab pos="1435100" algn="l"/>
              </a:tabLst>
              <a:defRPr>
                <a:solidFill>
                  <a:schemeClr val="tx1"/>
                </a:solidFill>
                <a:latin typeface="Arial" pitchFamily="34" charset="0"/>
              </a:defRPr>
            </a:lvl3pPr>
            <a:lvl4pPr marL="1600200" indent="-228600" eaLnBrk="0" hangingPunct="0">
              <a:tabLst>
                <a:tab pos="1346200" algn="r"/>
                <a:tab pos="1435100" algn="l"/>
              </a:tabLst>
              <a:defRPr>
                <a:solidFill>
                  <a:schemeClr val="tx1"/>
                </a:solidFill>
                <a:latin typeface="Arial" pitchFamily="34" charset="0"/>
              </a:defRPr>
            </a:lvl4pPr>
            <a:lvl5pPr marL="2057400" indent="-228600" eaLnBrk="0" hangingPunct="0">
              <a:tabLst>
                <a:tab pos="1346200" algn="r"/>
                <a:tab pos="1435100" algn="l"/>
              </a:tabLst>
              <a:defRPr>
                <a:solidFill>
                  <a:schemeClr val="tx1"/>
                </a:solidFill>
                <a:latin typeface="Arial" pitchFamily="34" charset="0"/>
              </a:defRPr>
            </a:lvl5pPr>
            <a:lvl6pPr marL="2514600" indent="-228600" eaLnBrk="0" fontAlgn="base" hangingPunct="0">
              <a:spcBef>
                <a:spcPct val="0"/>
              </a:spcBef>
              <a:spcAft>
                <a:spcPct val="0"/>
              </a:spcAft>
              <a:tabLst>
                <a:tab pos="1346200" algn="r"/>
                <a:tab pos="1435100" algn="l"/>
              </a:tabLst>
              <a:defRPr>
                <a:solidFill>
                  <a:schemeClr val="tx1"/>
                </a:solidFill>
                <a:latin typeface="Arial" pitchFamily="34" charset="0"/>
              </a:defRPr>
            </a:lvl6pPr>
            <a:lvl7pPr marL="2971800" indent="-228600" eaLnBrk="0" fontAlgn="base" hangingPunct="0">
              <a:spcBef>
                <a:spcPct val="0"/>
              </a:spcBef>
              <a:spcAft>
                <a:spcPct val="0"/>
              </a:spcAft>
              <a:tabLst>
                <a:tab pos="1346200" algn="r"/>
                <a:tab pos="1435100" algn="l"/>
              </a:tabLst>
              <a:defRPr>
                <a:solidFill>
                  <a:schemeClr val="tx1"/>
                </a:solidFill>
                <a:latin typeface="Arial" pitchFamily="34" charset="0"/>
              </a:defRPr>
            </a:lvl7pPr>
            <a:lvl8pPr marL="3429000" indent="-228600" eaLnBrk="0" fontAlgn="base" hangingPunct="0">
              <a:spcBef>
                <a:spcPct val="0"/>
              </a:spcBef>
              <a:spcAft>
                <a:spcPct val="0"/>
              </a:spcAft>
              <a:tabLst>
                <a:tab pos="1346200" algn="r"/>
                <a:tab pos="1435100" algn="l"/>
              </a:tabLst>
              <a:defRPr>
                <a:solidFill>
                  <a:schemeClr val="tx1"/>
                </a:solidFill>
                <a:latin typeface="Arial" pitchFamily="34" charset="0"/>
              </a:defRPr>
            </a:lvl8pPr>
            <a:lvl9pPr marL="3886200" indent="-228600" eaLnBrk="0" fontAlgn="base" hangingPunct="0">
              <a:spcBef>
                <a:spcPct val="0"/>
              </a:spcBef>
              <a:spcAft>
                <a:spcPct val="0"/>
              </a:spcAft>
              <a:tabLst>
                <a:tab pos="1346200" algn="r"/>
                <a:tab pos="1435100" algn="l"/>
              </a:tabLst>
              <a:defRPr>
                <a:solidFill>
                  <a:schemeClr val="tx1"/>
                </a:solidFill>
                <a:latin typeface="Arial" pitchFamily="34" charset="0"/>
              </a:defRPr>
            </a:lvl9pPr>
          </a:lstStyle>
          <a:p>
            <a:pPr eaLnBrk="1" hangingPunct="1"/>
            <a:r>
              <a:rPr lang="en-US" sz="2600" b="1" dirty="0">
                <a:latin typeface="+mj-lt"/>
              </a:rPr>
              <a:t>where</a:t>
            </a:r>
          </a:p>
          <a:p>
            <a:pPr eaLnBrk="1" hangingPunct="1"/>
            <a:r>
              <a:rPr lang="en-US" sz="2600" b="1" dirty="0">
                <a:latin typeface="+mj-lt"/>
              </a:rPr>
              <a:t>	</a:t>
            </a:r>
            <a:r>
              <a:rPr lang="en-US" sz="2600" b="1" i="1" dirty="0" err="1">
                <a:latin typeface="+mj-lt"/>
              </a:rPr>
              <a:t>D</a:t>
            </a:r>
            <a:r>
              <a:rPr lang="en-US" sz="2600" b="1" i="1" baseline="-25000" dirty="0" err="1">
                <a:latin typeface="+mj-lt"/>
              </a:rPr>
              <a:t>t</a:t>
            </a:r>
            <a:r>
              <a:rPr lang="en-US" sz="2600" b="1" dirty="0">
                <a:latin typeface="+mj-lt"/>
              </a:rPr>
              <a:t>	= actual demand in period</a:t>
            </a:r>
            <a:r>
              <a:rPr lang="en-US" sz="2600" b="1" i="1" dirty="0">
                <a:latin typeface="+mj-lt"/>
              </a:rPr>
              <a:t> t</a:t>
            </a:r>
          </a:p>
          <a:p>
            <a:pPr eaLnBrk="1" hangingPunct="1"/>
            <a:r>
              <a:rPr lang="en-US" sz="2600" b="1" dirty="0">
                <a:latin typeface="+mj-lt"/>
              </a:rPr>
              <a:t>	</a:t>
            </a:r>
            <a:r>
              <a:rPr lang="en-US" sz="2600" b="1" i="1" dirty="0">
                <a:latin typeface="+mj-lt"/>
              </a:rPr>
              <a:t>n</a:t>
            </a:r>
            <a:r>
              <a:rPr lang="en-US" sz="2600" b="1" dirty="0">
                <a:latin typeface="+mj-lt"/>
              </a:rPr>
              <a:t>	= total number of periods in the average</a:t>
            </a:r>
          </a:p>
          <a:p>
            <a:pPr eaLnBrk="1" hangingPunct="1"/>
            <a:r>
              <a:rPr lang="en-US" sz="2600" b="1" dirty="0">
                <a:latin typeface="+mj-lt"/>
              </a:rPr>
              <a:t>	</a:t>
            </a:r>
            <a:r>
              <a:rPr lang="en-US" sz="2600" b="1" i="1" dirty="0">
                <a:latin typeface="+mj-lt"/>
              </a:rPr>
              <a:t>F</a:t>
            </a:r>
            <a:r>
              <a:rPr lang="en-US" sz="2600" b="1" i="1" baseline="-25000" dirty="0">
                <a:latin typeface="+mj-lt"/>
              </a:rPr>
              <a:t>t</a:t>
            </a:r>
            <a:r>
              <a:rPr lang="en-US" sz="2600" b="1" baseline="-25000" dirty="0">
                <a:latin typeface="+mj-lt"/>
              </a:rPr>
              <a:t>+1</a:t>
            </a:r>
            <a:r>
              <a:rPr lang="en-US" sz="2600" b="1" dirty="0">
                <a:latin typeface="+mj-lt"/>
              </a:rPr>
              <a:t>	= forecast for period </a:t>
            </a:r>
            <a:r>
              <a:rPr lang="en-US" sz="2600" b="1" i="1" dirty="0">
                <a:latin typeface="+mj-lt"/>
              </a:rPr>
              <a:t>t</a:t>
            </a:r>
            <a:r>
              <a:rPr lang="en-US" sz="2600" b="1" dirty="0">
                <a:latin typeface="+mj-lt"/>
              </a:rPr>
              <a:t> + 1</a:t>
            </a:r>
          </a:p>
        </p:txBody>
      </p:sp>
      <p:sp>
        <p:nvSpPr>
          <p:cNvPr id="13" name="Rectangle 2">
            <a:extLst>
              <a:ext uri="{FF2B5EF4-FFF2-40B4-BE49-F238E27FC236}">
                <a16:creationId xmlns:a16="http://schemas.microsoft.com/office/drawing/2014/main" id="{3D0F39E0-C77B-4D66-A028-CF60B3337542}"/>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Simple Moving Averages</a:t>
            </a:r>
          </a:p>
        </p:txBody>
      </p:sp>
    </p:spTree>
    <p:extLst>
      <p:ext uri="{BB962C8B-B14F-4D97-AF65-F5344CB8AC3E}">
        <p14:creationId xmlns:p14="http://schemas.microsoft.com/office/powerpoint/2010/main" val="173933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746" name="Text Box 66"/>
          <p:cNvSpPr txBox="1">
            <a:spLocks noChangeArrowheads="1"/>
          </p:cNvSpPr>
          <p:nvPr/>
        </p:nvSpPr>
        <p:spPr bwMode="auto">
          <a:xfrm>
            <a:off x="495300" y="1524000"/>
            <a:ext cx="8153400" cy="4653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600" b="1" dirty="0">
                <a:solidFill>
                  <a:schemeClr val="tx2"/>
                </a:solidFill>
                <a:latin typeface="+mj-lt"/>
              </a:rPr>
              <a:t>a.  Compute a three-week moving average forecast for the arrival of medical clinic patients in week 4.  The numbers of arrivals for the past three weeks were as follows:</a:t>
            </a:r>
          </a:p>
          <a:p>
            <a:pPr eaLnBrk="1" hangingPunct="1">
              <a:lnSpc>
                <a:spcPct val="90000"/>
              </a:lnSpc>
              <a:spcBef>
                <a:spcPct val="40000"/>
              </a:spcBef>
            </a:pPr>
            <a:endParaRPr lang="en-US" sz="2600" b="1" dirty="0">
              <a:solidFill>
                <a:schemeClr val="tx2"/>
              </a:solidFill>
              <a:latin typeface="+mj-lt"/>
            </a:endParaRPr>
          </a:p>
          <a:p>
            <a:pPr eaLnBrk="1" hangingPunct="1">
              <a:lnSpc>
                <a:spcPct val="90000"/>
              </a:lnSpc>
              <a:spcBef>
                <a:spcPct val="40000"/>
              </a:spcBef>
            </a:pPr>
            <a:endParaRPr lang="en-US" sz="2600" b="1" dirty="0">
              <a:solidFill>
                <a:schemeClr val="tx2"/>
              </a:solidFill>
              <a:latin typeface="+mj-lt"/>
            </a:endParaRPr>
          </a:p>
          <a:p>
            <a:pPr eaLnBrk="1" hangingPunct="1">
              <a:lnSpc>
                <a:spcPct val="90000"/>
              </a:lnSpc>
              <a:spcBef>
                <a:spcPct val="40000"/>
              </a:spcBef>
            </a:pPr>
            <a:endParaRPr lang="en-US" sz="2600" b="1" dirty="0">
              <a:solidFill>
                <a:schemeClr val="tx2"/>
              </a:solidFill>
              <a:latin typeface="+mj-lt"/>
            </a:endParaRPr>
          </a:p>
          <a:p>
            <a:pPr eaLnBrk="1" hangingPunct="1">
              <a:lnSpc>
                <a:spcPct val="90000"/>
              </a:lnSpc>
              <a:spcBef>
                <a:spcPct val="40000"/>
              </a:spcBef>
            </a:pPr>
            <a:endParaRPr lang="en-US" sz="2600" b="1" dirty="0">
              <a:solidFill>
                <a:schemeClr val="tx2"/>
              </a:solidFill>
              <a:latin typeface="+mj-lt"/>
            </a:endParaRPr>
          </a:p>
          <a:p>
            <a:pPr eaLnBrk="1" hangingPunct="1">
              <a:lnSpc>
                <a:spcPct val="90000"/>
              </a:lnSpc>
              <a:spcBef>
                <a:spcPct val="40000"/>
              </a:spcBef>
            </a:pPr>
            <a:r>
              <a:rPr lang="en-US" sz="2600" b="1" dirty="0">
                <a:solidFill>
                  <a:schemeClr val="tx2"/>
                </a:solidFill>
                <a:latin typeface="+mj-lt"/>
              </a:rPr>
              <a:t>b.	If the actual number of patient arrivals in week 4 is 415, what is the forecast error for week 4?</a:t>
            </a:r>
          </a:p>
          <a:p>
            <a:pPr eaLnBrk="1" hangingPunct="1">
              <a:lnSpc>
                <a:spcPct val="90000"/>
              </a:lnSpc>
              <a:spcBef>
                <a:spcPct val="40000"/>
              </a:spcBef>
            </a:pPr>
            <a:r>
              <a:rPr lang="en-US" sz="2600" b="1" dirty="0">
                <a:solidFill>
                  <a:schemeClr val="tx2"/>
                </a:solidFill>
                <a:latin typeface="+mj-lt"/>
              </a:rPr>
              <a:t>c.	What is the forecast for week 5?</a:t>
            </a:r>
          </a:p>
        </p:txBody>
      </p:sp>
      <p:graphicFrame>
        <p:nvGraphicFramePr>
          <p:cNvPr id="199745" name="Group 65"/>
          <p:cNvGraphicFramePr>
            <a:graphicFrameLocks noGrp="1"/>
          </p:cNvGraphicFramePr>
          <p:nvPr>
            <p:extLst/>
          </p:nvPr>
        </p:nvGraphicFramePr>
        <p:xfrm>
          <a:off x="2197100" y="2997200"/>
          <a:ext cx="4711700" cy="1572768"/>
        </p:xfrm>
        <a:graphic>
          <a:graphicData uri="http://schemas.openxmlformats.org/drawingml/2006/table">
            <a:tbl>
              <a:tblPr/>
              <a:tblGrid>
                <a:gridCol w="17018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tblGrid>
              <a:tr h="34607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Week</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a:ln>
                            <a:noFill/>
                          </a:ln>
                          <a:solidFill>
                            <a:schemeClr val="tx1"/>
                          </a:solidFill>
                          <a:effectLst/>
                          <a:latin typeface="+mn-lt"/>
                        </a:rPr>
                        <a:t>Patient Arrivals</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607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1</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400</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4607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a:ln>
                            <a:noFill/>
                          </a:ln>
                          <a:solidFill>
                            <a:schemeClr val="tx1"/>
                          </a:solidFill>
                          <a:effectLst/>
                          <a:latin typeface="+mn-lt"/>
                        </a:rPr>
                        <a:t>2</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380</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4607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a:ln>
                            <a:noFill/>
                          </a:ln>
                          <a:solidFill>
                            <a:schemeClr val="tx1"/>
                          </a:solidFill>
                          <a:effectLst/>
                          <a:latin typeface="+mn-lt"/>
                        </a:rPr>
                        <a:t>3</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411</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2">
            <a:extLst>
              <a:ext uri="{FF2B5EF4-FFF2-40B4-BE49-F238E27FC236}">
                <a16:creationId xmlns:a16="http://schemas.microsoft.com/office/drawing/2014/main" id="{490BEBEB-E820-452F-9B1F-FE906D2EBA73}"/>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Simple Moving Averages - Example</a:t>
            </a:r>
          </a:p>
        </p:txBody>
      </p:sp>
    </p:spTree>
    <p:extLst>
      <p:ext uri="{BB962C8B-B14F-4D97-AF65-F5344CB8AC3E}">
        <p14:creationId xmlns:p14="http://schemas.microsoft.com/office/powerpoint/2010/main" val="3372916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85775" y="1532164"/>
            <a:ext cx="4737100" cy="1173163"/>
          </a:xfrm>
        </p:spPr>
        <p:txBody>
          <a:bodyPr>
            <a:normAutofit/>
          </a:bodyPr>
          <a:lstStyle/>
          <a:p>
            <a:pPr eaLnBrk="1" hangingPunct="1">
              <a:buFont typeface="Wingdings" pitchFamily="2" charset="2"/>
              <a:buNone/>
            </a:pPr>
            <a:r>
              <a:rPr lang="en-US" sz="2600" dirty="0"/>
              <a:t>a.	The moving average forecast at the end of week 3 is:</a:t>
            </a:r>
          </a:p>
        </p:txBody>
      </p:sp>
      <p:graphicFrame>
        <p:nvGraphicFramePr>
          <p:cNvPr id="494613" name="Group 21"/>
          <p:cNvGraphicFramePr>
            <a:graphicFrameLocks noGrp="1"/>
          </p:cNvGraphicFramePr>
          <p:nvPr>
            <p:extLst/>
          </p:nvPr>
        </p:nvGraphicFramePr>
        <p:xfrm>
          <a:off x="5562600" y="1371600"/>
          <a:ext cx="3136900" cy="1243520"/>
        </p:xfrm>
        <a:graphic>
          <a:graphicData uri="http://schemas.openxmlformats.org/drawingml/2006/table">
            <a:tbl>
              <a:tblPr/>
              <a:tblGrid>
                <a:gridCol w="1133475">
                  <a:extLst>
                    <a:ext uri="{9D8B030D-6E8A-4147-A177-3AD203B41FA5}">
                      <a16:colId xmlns:a16="http://schemas.microsoft.com/office/drawing/2014/main" val="20000"/>
                    </a:ext>
                  </a:extLst>
                </a:gridCol>
                <a:gridCol w="2003425">
                  <a:extLst>
                    <a:ext uri="{9D8B030D-6E8A-4147-A177-3AD203B41FA5}">
                      <a16:colId xmlns:a16="http://schemas.microsoft.com/office/drawing/2014/main" val="20001"/>
                    </a:ext>
                  </a:extLst>
                </a:gridCol>
              </a:tblGrid>
              <a:tr h="25598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Week</a:t>
                      </a:r>
                    </a:p>
                  </a:txBody>
                  <a:tcPr marT="45712" marB="45712"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Patient Arrivals</a:t>
                      </a:r>
                    </a:p>
                  </a:txBody>
                  <a:tcPr marT="45712" marB="45712"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5598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1</a:t>
                      </a:r>
                    </a:p>
                  </a:txBody>
                  <a:tcPr marT="45712" marB="45712"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400</a:t>
                      </a:r>
                    </a:p>
                  </a:txBody>
                  <a:tcPr marT="45712" marB="45712"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5598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2</a:t>
                      </a:r>
                    </a:p>
                  </a:txBody>
                  <a:tcPr marT="45712" marB="45712"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380</a:t>
                      </a:r>
                    </a:p>
                  </a:txBody>
                  <a:tcPr marT="45712" marB="45712"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5598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3</a:t>
                      </a:r>
                    </a:p>
                  </a:txBody>
                  <a:tcPr marT="45712" marB="45712"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411</a:t>
                      </a:r>
                    </a:p>
                  </a:txBody>
                  <a:tcPr marT="45712" marB="45712"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94610" name="Text Box 18"/>
          <p:cNvSpPr txBox="1">
            <a:spLocks noChangeArrowheads="1"/>
          </p:cNvSpPr>
          <p:nvPr/>
        </p:nvSpPr>
        <p:spPr bwMode="auto">
          <a:xfrm>
            <a:off x="545110" y="3459163"/>
            <a:ext cx="5017489" cy="45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600" b="1" dirty="0">
                <a:solidFill>
                  <a:schemeClr val="tx2"/>
                </a:solidFill>
                <a:latin typeface="+mn-lt"/>
              </a:rPr>
              <a:t>b.	The forecast error for week 4 is</a:t>
            </a:r>
          </a:p>
        </p:txBody>
      </p:sp>
      <p:grpSp>
        <p:nvGrpSpPr>
          <p:cNvPr id="7" name="Group 6"/>
          <p:cNvGrpSpPr/>
          <p:nvPr/>
        </p:nvGrpSpPr>
        <p:grpSpPr>
          <a:xfrm>
            <a:off x="2895600" y="2582862"/>
            <a:ext cx="3829861" cy="769938"/>
            <a:chOff x="2895600" y="2582862"/>
            <a:chExt cx="3829861" cy="769938"/>
          </a:xfrm>
        </p:grpSpPr>
        <p:sp>
          <p:nvSpPr>
            <p:cNvPr id="494614" name="Text Box 22"/>
            <p:cNvSpPr txBox="1">
              <a:spLocks noChangeArrowheads="1"/>
            </p:cNvSpPr>
            <p:nvPr/>
          </p:nvSpPr>
          <p:spPr bwMode="auto">
            <a:xfrm>
              <a:off x="2895600" y="2761453"/>
              <a:ext cx="61427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i="1" dirty="0">
                  <a:latin typeface="+mn-lt"/>
                </a:rPr>
                <a:t>F</a:t>
              </a:r>
              <a:r>
                <a:rPr lang="en-US" sz="2200" b="1" baseline="-25000" dirty="0">
                  <a:latin typeface="+mn-lt"/>
                </a:rPr>
                <a:t>4</a:t>
              </a:r>
              <a:r>
                <a:rPr lang="en-US" sz="2200" b="1" dirty="0">
                  <a:latin typeface="+mn-lt"/>
                </a:rPr>
                <a:t> =</a:t>
              </a:r>
            </a:p>
          </p:txBody>
        </p:sp>
        <p:sp>
          <p:nvSpPr>
            <p:cNvPr id="494615" name="Text Box 23"/>
            <p:cNvSpPr txBox="1">
              <a:spLocks noChangeArrowheads="1"/>
            </p:cNvSpPr>
            <p:nvPr/>
          </p:nvSpPr>
          <p:spPr bwMode="auto">
            <a:xfrm>
              <a:off x="5689600" y="2767804"/>
              <a:ext cx="103586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dirty="0">
                  <a:latin typeface="+mn-lt"/>
                </a:rPr>
                <a:t>=</a:t>
              </a:r>
              <a:r>
                <a:rPr lang="en-US" sz="2200" b="1" dirty="0">
                  <a:solidFill>
                    <a:srgbClr val="FF0000"/>
                  </a:solidFill>
                  <a:latin typeface="+mn-lt"/>
                </a:rPr>
                <a:t> 397.0</a:t>
              </a:r>
            </a:p>
          </p:txBody>
        </p:sp>
        <p:grpSp>
          <p:nvGrpSpPr>
            <p:cNvPr id="2" name="Group 26"/>
            <p:cNvGrpSpPr>
              <a:grpSpLocks/>
            </p:cNvGrpSpPr>
            <p:nvPr/>
          </p:nvGrpSpPr>
          <p:grpSpPr bwMode="auto">
            <a:xfrm>
              <a:off x="3603625" y="2582862"/>
              <a:ext cx="2025650" cy="769938"/>
              <a:chOff x="1293" y="2102"/>
              <a:chExt cx="1276" cy="485"/>
            </a:xfrm>
          </p:grpSpPr>
          <p:sp>
            <p:nvSpPr>
              <p:cNvPr id="23582" name="Text Box 24"/>
              <p:cNvSpPr txBox="1">
                <a:spLocks noChangeArrowheads="1"/>
              </p:cNvSpPr>
              <p:nvPr/>
            </p:nvSpPr>
            <p:spPr bwMode="auto">
              <a:xfrm>
                <a:off x="1293" y="2102"/>
                <a:ext cx="1264"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200" b="1" dirty="0">
                    <a:latin typeface="+mn-lt"/>
                  </a:rPr>
                  <a:t>411 + 380 + 400</a:t>
                </a:r>
              </a:p>
              <a:p>
                <a:pPr algn="ctr" eaLnBrk="1" hangingPunct="1"/>
                <a:r>
                  <a:rPr lang="en-US" sz="2200" b="1" dirty="0">
                    <a:latin typeface="+mn-lt"/>
                  </a:rPr>
                  <a:t>3</a:t>
                </a:r>
              </a:p>
            </p:txBody>
          </p:sp>
          <p:sp>
            <p:nvSpPr>
              <p:cNvPr id="23583" name="Line 25"/>
              <p:cNvSpPr>
                <a:spLocks noChangeShapeType="1"/>
              </p:cNvSpPr>
              <p:nvPr/>
            </p:nvSpPr>
            <p:spPr bwMode="auto">
              <a:xfrm>
                <a:off x="1297" y="2360"/>
                <a:ext cx="127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8" name="Group 7"/>
          <p:cNvGrpSpPr/>
          <p:nvPr/>
        </p:nvGrpSpPr>
        <p:grpSpPr>
          <a:xfrm>
            <a:off x="2854325" y="3992563"/>
            <a:ext cx="3542997" cy="432474"/>
            <a:chOff x="2854325" y="3992563"/>
            <a:chExt cx="3542997" cy="432474"/>
          </a:xfrm>
        </p:grpSpPr>
        <p:sp>
          <p:nvSpPr>
            <p:cNvPr id="494619" name="Text Box 27"/>
            <p:cNvSpPr txBox="1">
              <a:spLocks noChangeArrowheads="1"/>
            </p:cNvSpPr>
            <p:nvPr/>
          </p:nvSpPr>
          <p:spPr bwMode="auto">
            <a:xfrm>
              <a:off x="2854325" y="3994150"/>
              <a:ext cx="145264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i="1" dirty="0">
                  <a:latin typeface="+mn-lt"/>
                </a:rPr>
                <a:t>E</a:t>
              </a:r>
              <a:r>
                <a:rPr lang="en-US" sz="2200" b="1" baseline="-25000" dirty="0">
                  <a:latin typeface="+mn-lt"/>
                </a:rPr>
                <a:t>4</a:t>
              </a:r>
              <a:r>
                <a:rPr lang="en-US" sz="2200" b="1" dirty="0">
                  <a:latin typeface="+mn-lt"/>
                </a:rPr>
                <a:t> = </a:t>
              </a:r>
              <a:r>
                <a:rPr lang="en-US" sz="2200" b="1" i="1" dirty="0">
                  <a:latin typeface="+mn-lt"/>
                </a:rPr>
                <a:t>D</a:t>
              </a:r>
              <a:r>
                <a:rPr lang="en-US" sz="2200" b="1" baseline="-25000" dirty="0">
                  <a:latin typeface="+mn-lt"/>
                </a:rPr>
                <a:t>4</a:t>
              </a:r>
              <a:r>
                <a:rPr lang="en-US" sz="2200" b="1" dirty="0">
                  <a:latin typeface="+mn-lt"/>
                </a:rPr>
                <a:t> – </a:t>
              </a:r>
              <a:r>
                <a:rPr lang="en-US" sz="2200" b="1" i="1" dirty="0">
                  <a:latin typeface="+mn-lt"/>
                </a:rPr>
                <a:t>F</a:t>
              </a:r>
              <a:r>
                <a:rPr lang="en-US" sz="2200" b="1" baseline="-25000" dirty="0">
                  <a:latin typeface="+mn-lt"/>
                </a:rPr>
                <a:t>4</a:t>
              </a:r>
            </a:p>
          </p:txBody>
        </p:sp>
        <p:sp>
          <p:nvSpPr>
            <p:cNvPr id="494620" name="Text Box 28"/>
            <p:cNvSpPr txBox="1">
              <a:spLocks noChangeArrowheads="1"/>
            </p:cNvSpPr>
            <p:nvPr/>
          </p:nvSpPr>
          <p:spPr bwMode="auto">
            <a:xfrm>
              <a:off x="4327525" y="3992563"/>
              <a:ext cx="206979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dirty="0">
                  <a:latin typeface="+mn-lt"/>
                </a:rPr>
                <a:t>= 415 – 397 = </a:t>
              </a:r>
              <a:r>
                <a:rPr lang="en-US" sz="2200" b="1" dirty="0">
                  <a:solidFill>
                    <a:srgbClr val="FF0000"/>
                  </a:solidFill>
                  <a:latin typeface="+mn-lt"/>
                </a:rPr>
                <a:t>18</a:t>
              </a:r>
            </a:p>
          </p:txBody>
        </p:sp>
      </p:grpSp>
      <p:sp>
        <p:nvSpPr>
          <p:cNvPr id="494621" name="Text Box 29"/>
          <p:cNvSpPr txBox="1">
            <a:spLocks noChangeArrowheads="1"/>
          </p:cNvSpPr>
          <p:nvPr/>
        </p:nvSpPr>
        <p:spPr bwMode="auto">
          <a:xfrm>
            <a:off x="457200" y="4648200"/>
            <a:ext cx="82296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chemeClr val="tx2"/>
                </a:solidFill>
                <a:latin typeface="+mn-lt"/>
              </a:rPr>
              <a:t>c.	</a:t>
            </a:r>
            <a:r>
              <a:rPr lang="en-US" sz="2600" b="1" dirty="0">
                <a:solidFill>
                  <a:schemeClr val="tx2"/>
                </a:solidFill>
                <a:latin typeface="+mn-lt"/>
              </a:rPr>
              <a:t>The forecast for week 5 requires the actual arrivals from weeks 2 through 4, the three most recent weeks of data</a:t>
            </a:r>
          </a:p>
        </p:txBody>
      </p:sp>
      <p:grpSp>
        <p:nvGrpSpPr>
          <p:cNvPr id="5" name="Group 4"/>
          <p:cNvGrpSpPr/>
          <p:nvPr/>
        </p:nvGrpSpPr>
        <p:grpSpPr>
          <a:xfrm>
            <a:off x="2822580" y="5675314"/>
            <a:ext cx="3804453" cy="769938"/>
            <a:chOff x="2822580" y="5675314"/>
            <a:chExt cx="3804453" cy="769938"/>
          </a:xfrm>
        </p:grpSpPr>
        <p:sp>
          <p:nvSpPr>
            <p:cNvPr id="494622" name="Text Box 30"/>
            <p:cNvSpPr txBox="1">
              <a:spLocks noChangeArrowheads="1"/>
            </p:cNvSpPr>
            <p:nvPr/>
          </p:nvSpPr>
          <p:spPr bwMode="auto">
            <a:xfrm>
              <a:off x="2822580" y="5835648"/>
              <a:ext cx="61427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i="1" dirty="0">
                  <a:latin typeface="+mn-lt"/>
                </a:rPr>
                <a:t>F</a:t>
              </a:r>
              <a:r>
                <a:rPr lang="en-US" sz="2200" b="1" baseline="-25000" dirty="0">
                  <a:latin typeface="+mn-lt"/>
                </a:rPr>
                <a:t>5</a:t>
              </a:r>
              <a:r>
                <a:rPr lang="en-US" sz="2200" b="1" dirty="0">
                  <a:latin typeface="+mn-lt"/>
                </a:rPr>
                <a:t> =</a:t>
              </a:r>
            </a:p>
          </p:txBody>
        </p:sp>
        <p:sp>
          <p:nvSpPr>
            <p:cNvPr id="494623" name="Text Box 31"/>
            <p:cNvSpPr txBox="1">
              <a:spLocks noChangeArrowheads="1"/>
            </p:cNvSpPr>
            <p:nvPr/>
          </p:nvSpPr>
          <p:spPr bwMode="auto">
            <a:xfrm>
              <a:off x="5591172" y="5819772"/>
              <a:ext cx="103586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dirty="0">
                  <a:solidFill>
                    <a:srgbClr val="FF0000"/>
                  </a:solidFill>
                  <a:latin typeface="+mn-lt"/>
                </a:rPr>
                <a:t>= 402.0</a:t>
              </a:r>
            </a:p>
          </p:txBody>
        </p:sp>
        <p:grpSp>
          <p:nvGrpSpPr>
            <p:cNvPr id="3" name="Group 32"/>
            <p:cNvGrpSpPr>
              <a:grpSpLocks/>
            </p:cNvGrpSpPr>
            <p:nvPr/>
          </p:nvGrpSpPr>
          <p:grpSpPr bwMode="auto">
            <a:xfrm>
              <a:off x="3505200" y="5675314"/>
              <a:ext cx="2019300" cy="769938"/>
              <a:chOff x="1297" y="2094"/>
              <a:chExt cx="1272" cy="485"/>
            </a:xfrm>
          </p:grpSpPr>
          <p:sp>
            <p:nvSpPr>
              <p:cNvPr id="23580" name="Text Box 33"/>
              <p:cNvSpPr txBox="1">
                <a:spLocks noChangeArrowheads="1"/>
              </p:cNvSpPr>
              <p:nvPr/>
            </p:nvSpPr>
            <p:spPr bwMode="auto">
              <a:xfrm>
                <a:off x="1301" y="2094"/>
                <a:ext cx="1264"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200" b="1" dirty="0">
                    <a:latin typeface="+mn-lt"/>
                  </a:rPr>
                  <a:t>415 + 411 + 380</a:t>
                </a:r>
              </a:p>
              <a:p>
                <a:pPr algn="ctr" eaLnBrk="1" hangingPunct="1"/>
                <a:r>
                  <a:rPr lang="en-US" sz="2200" b="1" dirty="0">
                    <a:latin typeface="+mn-lt"/>
                  </a:rPr>
                  <a:t>3</a:t>
                </a:r>
              </a:p>
            </p:txBody>
          </p:sp>
          <p:sp>
            <p:nvSpPr>
              <p:cNvPr id="23581" name="Line 34"/>
              <p:cNvSpPr>
                <a:spLocks noChangeShapeType="1"/>
              </p:cNvSpPr>
              <p:nvPr/>
            </p:nvSpPr>
            <p:spPr bwMode="auto">
              <a:xfrm>
                <a:off x="1297" y="2348"/>
                <a:ext cx="127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3" name="Rectangle 2">
            <a:extLst>
              <a:ext uri="{FF2B5EF4-FFF2-40B4-BE49-F238E27FC236}">
                <a16:creationId xmlns:a16="http://schemas.microsoft.com/office/drawing/2014/main" id="{A8884431-9621-4B63-BF89-6108EDFCC943}"/>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Simple Moving Averages - Example</a:t>
            </a:r>
          </a:p>
        </p:txBody>
      </p:sp>
    </p:spTree>
    <p:extLst>
      <p:ext uri="{BB962C8B-B14F-4D97-AF65-F5344CB8AC3E}">
        <p14:creationId xmlns:p14="http://schemas.microsoft.com/office/powerpoint/2010/main" val="2123162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94595"/>
                                        </p:tgtEl>
                                        <p:attrNameLst>
                                          <p:attrName>style.visibility</p:attrName>
                                        </p:attrNameLst>
                                      </p:cBhvr>
                                      <p:to>
                                        <p:strVal val="visible"/>
                                      </p:to>
                                    </p:set>
                                    <p:animEffect transition="in" filter="strips(downRight)">
                                      <p:cBhvr>
                                        <p:cTn id="7" dur="1000"/>
                                        <p:tgtEl>
                                          <p:spTgt spid="49459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94613"/>
                                        </p:tgtEl>
                                        <p:attrNameLst>
                                          <p:attrName>style.visibility</p:attrName>
                                        </p:attrNameLst>
                                      </p:cBhvr>
                                      <p:to>
                                        <p:strVal val="visible"/>
                                      </p:to>
                                    </p:set>
                                    <p:animEffect transition="in" filter="strips(downRight)">
                                      <p:cBhvr>
                                        <p:cTn id="11" dur="1000"/>
                                        <p:tgtEl>
                                          <p:spTgt spid="4946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494610"/>
                                        </p:tgtEl>
                                        <p:attrNameLst>
                                          <p:attrName>style.visibility</p:attrName>
                                        </p:attrNameLst>
                                      </p:cBhvr>
                                      <p:to>
                                        <p:strVal val="visible"/>
                                      </p:to>
                                    </p:set>
                                    <p:animEffect transition="in" filter="strips(downRight)">
                                      <p:cBhvr>
                                        <p:cTn id="16" dur="1000"/>
                                        <p:tgtEl>
                                          <p:spTgt spid="4946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94621"/>
                                        </p:tgtEl>
                                        <p:attrNameLst>
                                          <p:attrName>style.visibility</p:attrName>
                                        </p:attrNameLst>
                                      </p:cBhvr>
                                      <p:to>
                                        <p:strVal val="visible"/>
                                      </p:to>
                                    </p:set>
                                    <p:animEffect transition="in" filter="strips(downRight)">
                                      <p:cBhvr>
                                        <p:cTn id="21" dur="1000"/>
                                        <p:tgtEl>
                                          <p:spTgt spid="494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p:bldP spid="494610" grpId="0"/>
      <p:bldP spid="4946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670" y="5954"/>
            <a:ext cx="9160670" cy="937022"/>
          </a:xfrm>
          <a:solidFill>
            <a:srgbClr val="40BAD2"/>
          </a:solidFill>
        </p:spPr>
        <p:txBody>
          <a:bodyPr>
            <a:normAutofit/>
          </a:bodyPr>
          <a:lstStyle/>
          <a:p>
            <a:pPr algn="ctr" eaLnBrk="1" hangingPunct="1"/>
            <a:r>
              <a:rPr lang="en-US" dirty="0">
                <a:solidFill>
                  <a:schemeClr val="tx1">
                    <a:lumMod val="65000"/>
                    <a:lumOff val="35000"/>
                  </a:schemeClr>
                </a:solidFill>
              </a:rPr>
              <a:t>50,000 Feet Overview of OPM</a:t>
            </a:r>
          </a:p>
        </p:txBody>
      </p:sp>
      <p:grpSp>
        <p:nvGrpSpPr>
          <p:cNvPr id="2" name="Group 27"/>
          <p:cNvGrpSpPr>
            <a:grpSpLocks/>
          </p:cNvGrpSpPr>
          <p:nvPr/>
        </p:nvGrpSpPr>
        <p:grpSpPr bwMode="auto">
          <a:xfrm>
            <a:off x="1447800" y="1828800"/>
            <a:ext cx="6029325" cy="3370660"/>
            <a:chOff x="461963" y="1724025"/>
            <a:chExt cx="8039100" cy="4494213"/>
          </a:xfrm>
        </p:grpSpPr>
        <p:grpSp>
          <p:nvGrpSpPr>
            <p:cNvPr id="11271" name="Group 52"/>
            <p:cNvGrpSpPr>
              <a:grpSpLocks/>
            </p:cNvGrpSpPr>
            <p:nvPr/>
          </p:nvGrpSpPr>
          <p:grpSpPr bwMode="auto">
            <a:xfrm>
              <a:off x="3422650" y="2109788"/>
              <a:ext cx="2149475" cy="4108450"/>
              <a:chOff x="2156" y="1329"/>
              <a:chExt cx="1354" cy="2588"/>
            </a:xfrm>
          </p:grpSpPr>
          <p:sp>
            <p:nvSpPr>
              <p:cNvPr id="11295" name="AutoShape 19"/>
              <p:cNvSpPr>
                <a:spLocks noChangeArrowheads="1"/>
              </p:cNvSpPr>
              <p:nvPr/>
            </p:nvSpPr>
            <p:spPr bwMode="auto">
              <a:xfrm>
                <a:off x="2723" y="1726"/>
                <a:ext cx="152" cy="204"/>
              </a:xfrm>
              <a:prstGeom prst="downArrow">
                <a:avLst>
                  <a:gd name="adj1" fmla="val 44741"/>
                  <a:gd name="adj2" fmla="val 45414"/>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88" name="Oval 9"/>
              <p:cNvSpPr>
                <a:spLocks noChangeArrowheads="1"/>
              </p:cNvSpPr>
              <p:nvPr/>
            </p:nvSpPr>
            <p:spPr bwMode="auto">
              <a:xfrm>
                <a:off x="2156" y="1329"/>
                <a:ext cx="1354" cy="422"/>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Managing Processes</a:t>
                </a:r>
                <a:endParaRPr kumimoji="0" lang="en-AU" sz="75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9" name="Rectangle 10"/>
              <p:cNvSpPr>
                <a:spLocks noChangeArrowheads="1"/>
              </p:cNvSpPr>
              <p:nvPr/>
            </p:nvSpPr>
            <p:spPr bwMode="auto">
              <a:xfrm>
                <a:off x="2261" y="1951"/>
                <a:ext cx="1144" cy="28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Strategy</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90" name="Rectangle 11"/>
              <p:cNvSpPr>
                <a:spLocks noChangeArrowheads="1"/>
              </p:cNvSpPr>
              <p:nvPr/>
            </p:nvSpPr>
            <p:spPr bwMode="auto">
              <a:xfrm>
                <a:off x="2256" y="2641"/>
                <a:ext cx="1154" cy="28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Process Performance </a:t>
                </a:r>
                <a:b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&amp; Quality</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91" name="Rectangle 12"/>
              <p:cNvSpPr>
                <a:spLocks noChangeArrowheads="1"/>
              </p:cNvSpPr>
              <p:nvPr/>
            </p:nvSpPr>
            <p:spPr bwMode="auto">
              <a:xfrm>
                <a:off x="2247" y="3001"/>
                <a:ext cx="1172"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Constraint Management</a:t>
                </a:r>
              </a:p>
            </p:txBody>
          </p:sp>
          <p:sp>
            <p:nvSpPr>
              <p:cNvPr id="11292" name="Rectangle 13"/>
              <p:cNvSpPr>
                <a:spLocks noChangeArrowheads="1"/>
              </p:cNvSpPr>
              <p:nvPr/>
            </p:nvSpPr>
            <p:spPr bwMode="auto">
              <a:xfrm>
                <a:off x="2243" y="3327"/>
                <a:ext cx="1181"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Layout</a:t>
                </a:r>
              </a:p>
            </p:txBody>
          </p:sp>
          <p:sp>
            <p:nvSpPr>
              <p:cNvPr id="11293" name="Rectangle 14"/>
              <p:cNvSpPr>
                <a:spLocks noChangeArrowheads="1"/>
              </p:cNvSpPr>
              <p:nvPr/>
            </p:nvSpPr>
            <p:spPr bwMode="auto">
              <a:xfrm>
                <a:off x="2239" y="3676"/>
                <a:ext cx="1189" cy="24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Lean Systems</a:t>
                </a:r>
              </a:p>
            </p:txBody>
          </p:sp>
          <p:sp>
            <p:nvSpPr>
              <p:cNvPr id="11294" name="Rectangle 15"/>
              <p:cNvSpPr>
                <a:spLocks noChangeArrowheads="1"/>
              </p:cNvSpPr>
              <p:nvPr/>
            </p:nvSpPr>
            <p:spPr bwMode="auto">
              <a:xfrm>
                <a:off x="2256" y="2325"/>
                <a:ext cx="1155" cy="23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Analysis</a:t>
                </a:r>
              </a:p>
            </p:txBody>
          </p:sp>
        </p:grpSp>
        <p:grpSp>
          <p:nvGrpSpPr>
            <p:cNvPr id="11272" name="Group 54"/>
            <p:cNvGrpSpPr>
              <a:grpSpLocks/>
            </p:cNvGrpSpPr>
            <p:nvPr/>
          </p:nvGrpSpPr>
          <p:grpSpPr bwMode="auto">
            <a:xfrm>
              <a:off x="461963" y="2481263"/>
              <a:ext cx="2368550" cy="2682875"/>
              <a:chOff x="291" y="1563"/>
              <a:chExt cx="1492" cy="1690"/>
            </a:xfrm>
          </p:grpSpPr>
          <p:sp>
            <p:nvSpPr>
              <p:cNvPr id="11283" name="AutoShape 20"/>
              <p:cNvSpPr>
                <a:spLocks noChangeArrowheads="1"/>
              </p:cNvSpPr>
              <p:nvPr/>
            </p:nvSpPr>
            <p:spPr bwMode="auto">
              <a:xfrm>
                <a:off x="934" y="1954"/>
                <a:ext cx="152" cy="198"/>
              </a:xfrm>
              <a:prstGeom prst="downArrow">
                <a:avLst>
                  <a:gd name="adj1" fmla="val 44741"/>
                  <a:gd name="adj2" fmla="val 4407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84" name="Oval 21"/>
              <p:cNvSpPr>
                <a:spLocks noChangeArrowheads="1"/>
              </p:cNvSpPr>
              <p:nvPr/>
            </p:nvSpPr>
            <p:spPr bwMode="auto">
              <a:xfrm>
                <a:off x="291" y="1563"/>
                <a:ext cx="1492" cy="43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Using Operations</a:t>
                </a:r>
                <a:b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to Compete</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5" name="Rectangle 22"/>
              <p:cNvSpPr>
                <a:spLocks noChangeArrowheads="1"/>
              </p:cNvSpPr>
              <p:nvPr/>
            </p:nvSpPr>
            <p:spPr bwMode="auto">
              <a:xfrm>
                <a:off x="433" y="2168"/>
                <a:ext cx="1189" cy="34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Operations As a </a:t>
                </a:r>
              </a:p>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Competitive Weapon</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6" name="Rectangle 23"/>
              <p:cNvSpPr>
                <a:spLocks noChangeArrowheads="1"/>
              </p:cNvSpPr>
              <p:nvPr/>
            </p:nvSpPr>
            <p:spPr bwMode="auto">
              <a:xfrm>
                <a:off x="433" y="2630"/>
                <a:ext cx="1189" cy="2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Operations Strategy</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87" name="Rectangle 24"/>
              <p:cNvSpPr>
                <a:spLocks noChangeArrowheads="1"/>
              </p:cNvSpPr>
              <p:nvPr/>
            </p:nvSpPr>
            <p:spPr bwMode="auto">
              <a:xfrm>
                <a:off x="434" y="3011"/>
                <a:ext cx="1189" cy="2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Project Management</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1273" name="Group 53"/>
            <p:cNvGrpSpPr>
              <a:grpSpLocks/>
            </p:cNvGrpSpPr>
            <p:nvPr/>
          </p:nvGrpSpPr>
          <p:grpSpPr bwMode="auto">
            <a:xfrm>
              <a:off x="6275388" y="1724025"/>
              <a:ext cx="2225675" cy="4494213"/>
              <a:chOff x="3953" y="1037"/>
              <a:chExt cx="1402" cy="2831"/>
            </a:xfrm>
          </p:grpSpPr>
          <p:sp>
            <p:nvSpPr>
              <p:cNvPr id="11274" name="AutoShape 27"/>
              <p:cNvSpPr>
                <a:spLocks noChangeArrowheads="1"/>
              </p:cNvSpPr>
              <p:nvPr/>
            </p:nvSpPr>
            <p:spPr bwMode="auto">
              <a:xfrm>
                <a:off x="4578" y="1394"/>
                <a:ext cx="152" cy="206"/>
              </a:xfrm>
              <a:prstGeom prst="downArrow">
                <a:avLst>
                  <a:gd name="adj1" fmla="val 44741"/>
                  <a:gd name="adj2" fmla="val 45859"/>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75" name="Oval 28"/>
              <p:cNvSpPr>
                <a:spLocks noChangeArrowheads="1"/>
              </p:cNvSpPr>
              <p:nvPr/>
            </p:nvSpPr>
            <p:spPr bwMode="auto">
              <a:xfrm>
                <a:off x="3953" y="1037"/>
                <a:ext cx="1402" cy="38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Managing Value Chains</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61821" name="Rectangle 29"/>
              <p:cNvSpPr>
                <a:spLocks noChangeArrowheads="1"/>
              </p:cNvSpPr>
              <p:nvPr/>
            </p:nvSpPr>
            <p:spPr bwMode="auto">
              <a:xfrm>
                <a:off x="4048" y="1615"/>
                <a:ext cx="1212" cy="22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Supply Chain Strategy</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61822" name="Rectangle 30"/>
              <p:cNvSpPr>
                <a:spLocks noChangeArrowheads="1"/>
              </p:cNvSpPr>
              <p:nvPr/>
            </p:nvSpPr>
            <p:spPr bwMode="auto">
              <a:xfrm>
                <a:off x="4043" y="2266"/>
                <a:ext cx="1222" cy="23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Inventory Management</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1823" name="Rectangle 31"/>
              <p:cNvSpPr>
                <a:spLocks noChangeArrowheads="1"/>
              </p:cNvSpPr>
              <p:nvPr/>
            </p:nvSpPr>
            <p:spPr bwMode="auto">
              <a:xfrm>
                <a:off x="4047" y="1939"/>
                <a:ext cx="1214" cy="20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Location</a:t>
                </a:r>
              </a:p>
            </p:txBody>
          </p:sp>
          <p:sp>
            <p:nvSpPr>
              <p:cNvPr id="161827" name="Rectangle 35"/>
              <p:cNvSpPr>
                <a:spLocks noChangeArrowheads="1"/>
              </p:cNvSpPr>
              <p:nvPr/>
            </p:nvSpPr>
            <p:spPr bwMode="auto">
              <a:xfrm>
                <a:off x="4038" y="2618"/>
                <a:ext cx="1232" cy="21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Forecasting</a:t>
                </a:r>
              </a:p>
            </p:txBody>
          </p:sp>
          <p:sp>
            <p:nvSpPr>
              <p:cNvPr id="161828" name="Rectangle 36"/>
              <p:cNvSpPr>
                <a:spLocks noChangeArrowheads="1"/>
              </p:cNvSpPr>
              <p:nvPr/>
            </p:nvSpPr>
            <p:spPr bwMode="auto">
              <a:xfrm>
                <a:off x="4040" y="2920"/>
                <a:ext cx="1228" cy="32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Sales &amp; Operations</a:t>
                </a:r>
                <a:b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b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Planning</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1829" name="Rectangle 37"/>
              <p:cNvSpPr>
                <a:spLocks noChangeArrowheads="1"/>
              </p:cNvSpPr>
              <p:nvPr/>
            </p:nvSpPr>
            <p:spPr bwMode="auto">
              <a:xfrm>
                <a:off x="4031" y="3707"/>
                <a:ext cx="1246" cy="16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Scheduling</a:t>
                </a:r>
              </a:p>
            </p:txBody>
          </p:sp>
          <p:sp>
            <p:nvSpPr>
              <p:cNvPr id="161830" name="Rectangle 38"/>
              <p:cNvSpPr>
                <a:spLocks noChangeArrowheads="1"/>
              </p:cNvSpPr>
              <p:nvPr/>
            </p:nvSpPr>
            <p:spPr bwMode="auto">
              <a:xfrm>
                <a:off x="4037" y="3361"/>
                <a:ext cx="1233" cy="22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Resource Planning</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sp>
        <p:nvSpPr>
          <p:cNvPr id="30" name="Rectangle 35">
            <a:extLst>
              <a:ext uri="{FF2B5EF4-FFF2-40B4-BE49-F238E27FC236}">
                <a16:creationId xmlns:a16="http://schemas.microsoft.com/office/drawing/2014/main" id="{0F0D94F7-C2C0-43F8-AA58-F533FC3AAEB3}"/>
              </a:ext>
            </a:extLst>
          </p:cNvPr>
          <p:cNvSpPr>
            <a:spLocks noChangeArrowheads="1"/>
          </p:cNvSpPr>
          <p:nvPr/>
        </p:nvSpPr>
        <p:spPr bwMode="auto">
          <a:xfrm>
            <a:off x="5912284" y="3715057"/>
            <a:ext cx="1466850" cy="25122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Forecasting</a:t>
            </a:r>
          </a:p>
        </p:txBody>
      </p:sp>
    </p:spTree>
    <p:extLst>
      <p:ext uri="{BB962C8B-B14F-4D97-AF65-F5344CB8AC3E}">
        <p14:creationId xmlns:p14="http://schemas.microsoft.com/office/powerpoint/2010/main" val="7321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609600" y="1371600"/>
            <a:ext cx="7912100" cy="728663"/>
          </a:xfrm>
        </p:spPr>
        <p:txBody>
          <a:bodyPr>
            <a:noAutofit/>
          </a:bodyPr>
          <a:lstStyle/>
          <a:p>
            <a:pPr marL="0" indent="0" eaLnBrk="1" hangingPunct="1">
              <a:buFont typeface="Wingdings" pitchFamily="2" charset="2"/>
              <a:buNone/>
            </a:pPr>
            <a:r>
              <a:rPr lang="en-US" sz="2600" dirty="0">
                <a:latin typeface="+mj-lt"/>
              </a:rPr>
              <a:t>Estimating with Simple Moving Average using the following customer-arrival data:</a:t>
            </a:r>
          </a:p>
        </p:txBody>
      </p:sp>
      <p:graphicFrame>
        <p:nvGraphicFramePr>
          <p:cNvPr id="496723" name="Group 83"/>
          <p:cNvGraphicFramePr>
            <a:graphicFrameLocks noGrp="1"/>
          </p:cNvGraphicFramePr>
          <p:nvPr>
            <p:extLst/>
          </p:nvPr>
        </p:nvGraphicFramePr>
        <p:xfrm>
          <a:off x="2133600" y="2362200"/>
          <a:ext cx="4838700" cy="1828970"/>
        </p:xfrm>
        <a:graphic>
          <a:graphicData uri="http://schemas.openxmlformats.org/drawingml/2006/table">
            <a:tbl>
              <a:tblPr/>
              <a:tblGrid>
                <a:gridCol w="1778000">
                  <a:extLst>
                    <a:ext uri="{9D8B030D-6E8A-4147-A177-3AD203B41FA5}">
                      <a16:colId xmlns:a16="http://schemas.microsoft.com/office/drawing/2014/main" val="20000"/>
                    </a:ext>
                  </a:extLst>
                </a:gridCol>
                <a:gridCol w="3060700">
                  <a:extLst>
                    <a:ext uri="{9D8B030D-6E8A-4147-A177-3AD203B41FA5}">
                      <a16:colId xmlns:a16="http://schemas.microsoft.com/office/drawing/2014/main" val="20001"/>
                    </a:ext>
                  </a:extLst>
                </a:gridCol>
              </a:tblGrid>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Month</a:t>
                      </a:r>
                    </a:p>
                  </a:txBody>
                  <a:tcPr marT="45737" marB="45737"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Customer arrival	</a:t>
                      </a:r>
                    </a:p>
                  </a:txBody>
                  <a:tcPr marT="45737" marB="45737"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1</a:t>
                      </a:r>
                    </a:p>
                  </a:txBody>
                  <a:tcPr marT="45737" marB="45737"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800</a:t>
                      </a:r>
                    </a:p>
                  </a:txBody>
                  <a:tcPr marT="45737" marB="45737"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2</a:t>
                      </a:r>
                    </a:p>
                  </a:txBody>
                  <a:tcPr marT="45737" marB="45737"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740</a:t>
                      </a:r>
                    </a:p>
                  </a:txBody>
                  <a:tcPr marT="45737" marB="45737"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3</a:t>
                      </a:r>
                    </a:p>
                  </a:txBody>
                  <a:tcPr marT="45737" marB="45737"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810</a:t>
                      </a:r>
                    </a:p>
                  </a:txBody>
                  <a:tcPr marT="45737" marB="45737"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4</a:t>
                      </a:r>
                    </a:p>
                  </a:txBody>
                  <a:tcPr marT="45737" marB="45737"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790</a:t>
                      </a:r>
                    </a:p>
                  </a:txBody>
                  <a:tcPr marT="45737" marB="45737"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96722" name="Text Box 82"/>
          <p:cNvSpPr txBox="1">
            <a:spLocks noChangeArrowheads="1"/>
          </p:cNvSpPr>
          <p:nvPr/>
        </p:nvSpPr>
        <p:spPr bwMode="auto">
          <a:xfrm>
            <a:off x="533400" y="4267200"/>
            <a:ext cx="8153399"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buClr>
                <a:srgbClr val="B20019"/>
              </a:buClr>
              <a:buFont typeface="Wingdings" pitchFamily="2" charset="2"/>
              <a:buNone/>
            </a:pPr>
            <a:r>
              <a:rPr lang="en-US" sz="2400" b="1" dirty="0">
                <a:latin typeface="+mj-lt"/>
              </a:rPr>
              <a:t>Use a three-month moving average to forecast customer arrivals for month 5</a:t>
            </a:r>
            <a:endParaRPr lang="en-US" sz="2400" dirty="0">
              <a:latin typeface="+mj-lt"/>
            </a:endParaRPr>
          </a:p>
        </p:txBody>
      </p:sp>
      <p:grpSp>
        <p:nvGrpSpPr>
          <p:cNvPr id="5" name="Group 4"/>
          <p:cNvGrpSpPr/>
          <p:nvPr/>
        </p:nvGrpSpPr>
        <p:grpSpPr>
          <a:xfrm>
            <a:off x="2072368" y="4893588"/>
            <a:ext cx="4989244" cy="819151"/>
            <a:chOff x="2072368" y="4893588"/>
            <a:chExt cx="4989244" cy="819151"/>
          </a:xfrm>
        </p:grpSpPr>
        <p:sp>
          <p:nvSpPr>
            <p:cNvPr id="496724" name="Text Box 84"/>
            <p:cNvSpPr txBox="1">
              <a:spLocks noChangeArrowheads="1"/>
            </p:cNvSpPr>
            <p:nvPr/>
          </p:nvSpPr>
          <p:spPr bwMode="auto">
            <a:xfrm>
              <a:off x="2072368" y="5152345"/>
              <a:ext cx="574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latin typeface="+mj-lt"/>
                </a:rPr>
                <a:t>F</a:t>
              </a:r>
              <a:r>
                <a:rPr lang="en-US" sz="2000" b="1" baseline="-25000" dirty="0">
                  <a:latin typeface="+mj-lt"/>
                </a:rPr>
                <a:t>5</a:t>
              </a:r>
              <a:r>
                <a:rPr lang="en-US" sz="2000" b="1" dirty="0">
                  <a:latin typeface="+mj-lt"/>
                </a:rPr>
                <a:t> =</a:t>
              </a:r>
            </a:p>
          </p:txBody>
        </p:sp>
        <p:sp>
          <p:nvSpPr>
            <p:cNvPr id="496727" name="Text Box 87"/>
            <p:cNvSpPr txBox="1">
              <a:spLocks noChangeArrowheads="1"/>
            </p:cNvSpPr>
            <p:nvPr/>
          </p:nvSpPr>
          <p:spPr bwMode="auto">
            <a:xfrm>
              <a:off x="6301468" y="5152345"/>
              <a:ext cx="7601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latin typeface="+mj-lt"/>
                </a:rPr>
                <a:t>= </a:t>
              </a:r>
              <a:r>
                <a:rPr lang="en-US" sz="2000" b="1" dirty="0">
                  <a:solidFill>
                    <a:srgbClr val="FF0000"/>
                  </a:solidFill>
                  <a:latin typeface="+mj-lt"/>
                </a:rPr>
                <a:t>780</a:t>
              </a:r>
            </a:p>
          </p:txBody>
        </p:sp>
        <p:grpSp>
          <p:nvGrpSpPr>
            <p:cNvPr id="2" name="Group 89"/>
            <p:cNvGrpSpPr>
              <a:grpSpLocks/>
            </p:cNvGrpSpPr>
            <p:nvPr/>
          </p:nvGrpSpPr>
          <p:grpSpPr bwMode="auto">
            <a:xfrm>
              <a:off x="2737533" y="4893588"/>
              <a:ext cx="1417638" cy="806451"/>
              <a:chOff x="1561" y="2994"/>
              <a:chExt cx="893" cy="508"/>
            </a:xfrm>
          </p:grpSpPr>
          <p:sp>
            <p:nvSpPr>
              <p:cNvPr id="24606" name="Text Box 85"/>
              <p:cNvSpPr txBox="1">
                <a:spLocks noChangeArrowheads="1"/>
              </p:cNvSpPr>
              <p:nvPr/>
            </p:nvSpPr>
            <p:spPr bwMode="auto">
              <a:xfrm>
                <a:off x="1561" y="2994"/>
                <a:ext cx="893"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pPr>
                <a:r>
                  <a:rPr lang="en-US" sz="2000" b="1" i="1" dirty="0">
                    <a:latin typeface="+mj-lt"/>
                  </a:rPr>
                  <a:t>D</a:t>
                </a:r>
                <a:r>
                  <a:rPr lang="en-US" sz="2000" b="1" baseline="-25000" dirty="0">
                    <a:latin typeface="+mj-lt"/>
                  </a:rPr>
                  <a:t>4</a:t>
                </a:r>
                <a:r>
                  <a:rPr lang="en-US" sz="2000" b="1" dirty="0">
                    <a:latin typeface="+mj-lt"/>
                  </a:rPr>
                  <a:t> + </a:t>
                </a:r>
                <a:r>
                  <a:rPr lang="en-US" sz="2000" b="1" i="1" dirty="0">
                    <a:latin typeface="+mj-lt"/>
                  </a:rPr>
                  <a:t>D</a:t>
                </a:r>
                <a:r>
                  <a:rPr lang="en-US" sz="2000" b="1" baseline="-25000" dirty="0">
                    <a:latin typeface="+mj-lt"/>
                  </a:rPr>
                  <a:t>3</a:t>
                </a:r>
                <a:r>
                  <a:rPr lang="en-US" sz="2000" b="1" dirty="0">
                    <a:latin typeface="+mj-lt"/>
                  </a:rPr>
                  <a:t> + </a:t>
                </a:r>
                <a:r>
                  <a:rPr lang="en-US" sz="2000" b="1" i="1" dirty="0">
                    <a:latin typeface="+mj-lt"/>
                  </a:rPr>
                  <a:t>D</a:t>
                </a:r>
                <a:r>
                  <a:rPr lang="en-US" sz="2000" b="1" baseline="-25000" dirty="0">
                    <a:latin typeface="+mj-lt"/>
                  </a:rPr>
                  <a:t>2</a:t>
                </a:r>
              </a:p>
              <a:p>
                <a:pPr algn="ctr" eaLnBrk="1" hangingPunct="1">
                  <a:lnSpc>
                    <a:spcPct val="120000"/>
                  </a:lnSpc>
                </a:pPr>
                <a:r>
                  <a:rPr lang="en-US" sz="2000" b="1" dirty="0">
                    <a:latin typeface="+mj-lt"/>
                  </a:rPr>
                  <a:t>3</a:t>
                </a:r>
              </a:p>
            </p:txBody>
          </p:sp>
          <p:sp>
            <p:nvSpPr>
              <p:cNvPr id="24607" name="Line 88"/>
              <p:cNvSpPr>
                <a:spLocks noChangeShapeType="1"/>
              </p:cNvSpPr>
              <p:nvPr/>
            </p:nvSpPr>
            <p:spPr bwMode="auto">
              <a:xfrm>
                <a:off x="1579" y="3290"/>
                <a:ext cx="85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mj-lt"/>
                </a:endParaRPr>
              </a:p>
            </p:txBody>
          </p:sp>
        </p:grpSp>
        <p:grpSp>
          <p:nvGrpSpPr>
            <p:cNvPr id="3" name="Group 94"/>
            <p:cNvGrpSpPr>
              <a:grpSpLocks/>
            </p:cNvGrpSpPr>
            <p:nvPr/>
          </p:nvGrpSpPr>
          <p:grpSpPr bwMode="auto">
            <a:xfrm>
              <a:off x="4142469" y="4906288"/>
              <a:ext cx="2173288" cy="806451"/>
              <a:chOff x="2630" y="3070"/>
              <a:chExt cx="1369" cy="508"/>
            </a:xfrm>
          </p:grpSpPr>
          <p:grpSp>
            <p:nvGrpSpPr>
              <p:cNvPr id="24602" name="Group 91"/>
              <p:cNvGrpSpPr>
                <a:grpSpLocks/>
              </p:cNvGrpSpPr>
              <p:nvPr/>
            </p:nvGrpSpPr>
            <p:grpSpPr bwMode="auto">
              <a:xfrm>
                <a:off x="2840" y="3070"/>
                <a:ext cx="1159" cy="508"/>
                <a:chOff x="2856" y="3050"/>
                <a:chExt cx="1159" cy="508"/>
              </a:xfrm>
            </p:grpSpPr>
            <p:sp>
              <p:nvSpPr>
                <p:cNvPr id="24604" name="Text Box 86"/>
                <p:cNvSpPr txBox="1">
                  <a:spLocks noChangeArrowheads="1"/>
                </p:cNvSpPr>
                <p:nvPr/>
              </p:nvSpPr>
              <p:spPr bwMode="auto">
                <a:xfrm>
                  <a:off x="2856" y="3050"/>
                  <a:ext cx="1159"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pPr>
                  <a:r>
                    <a:rPr lang="en-US" sz="2000" b="1" dirty="0">
                      <a:latin typeface="+mj-lt"/>
                    </a:rPr>
                    <a:t>790 + 810 + 740</a:t>
                  </a:r>
                </a:p>
                <a:p>
                  <a:pPr algn="ctr" eaLnBrk="1" hangingPunct="1">
                    <a:lnSpc>
                      <a:spcPct val="120000"/>
                    </a:lnSpc>
                  </a:pPr>
                  <a:r>
                    <a:rPr lang="en-US" sz="2000" b="1" dirty="0">
                      <a:latin typeface="+mj-lt"/>
                    </a:rPr>
                    <a:t>3</a:t>
                  </a:r>
                </a:p>
              </p:txBody>
            </p:sp>
            <p:sp>
              <p:nvSpPr>
                <p:cNvPr id="24605" name="Line 90"/>
                <p:cNvSpPr>
                  <a:spLocks noChangeShapeType="1"/>
                </p:cNvSpPr>
                <p:nvPr/>
              </p:nvSpPr>
              <p:spPr bwMode="auto">
                <a:xfrm>
                  <a:off x="2888" y="3338"/>
                  <a:ext cx="111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mj-lt"/>
                  </a:endParaRPr>
                </a:p>
              </p:txBody>
            </p:sp>
          </p:grpSp>
          <p:sp>
            <p:nvSpPr>
              <p:cNvPr id="24603" name="Text Box 92"/>
              <p:cNvSpPr txBox="1">
                <a:spLocks noChangeArrowheads="1"/>
              </p:cNvSpPr>
              <p:nvPr/>
            </p:nvSpPr>
            <p:spPr bwMode="auto">
              <a:xfrm>
                <a:off x="2630" y="3225"/>
                <a:ext cx="19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latin typeface="+mj-lt"/>
                  </a:rPr>
                  <a:t>=</a:t>
                </a:r>
              </a:p>
            </p:txBody>
          </p:sp>
        </p:grpSp>
      </p:grpSp>
      <p:sp>
        <p:nvSpPr>
          <p:cNvPr id="496733" name="Text Box 93"/>
          <p:cNvSpPr txBox="1">
            <a:spLocks noChangeArrowheads="1"/>
          </p:cNvSpPr>
          <p:nvPr/>
        </p:nvSpPr>
        <p:spPr bwMode="auto">
          <a:xfrm>
            <a:off x="2088809" y="5847670"/>
            <a:ext cx="59100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j-lt"/>
              </a:rPr>
              <a:t>Forecast for month 5 is 780 customer arrivals</a:t>
            </a:r>
          </a:p>
        </p:txBody>
      </p:sp>
      <p:sp>
        <p:nvSpPr>
          <p:cNvPr id="18" name="Rectangle 2">
            <a:extLst>
              <a:ext uri="{FF2B5EF4-FFF2-40B4-BE49-F238E27FC236}">
                <a16:creationId xmlns:a16="http://schemas.microsoft.com/office/drawing/2014/main" id="{97BD27DB-ABBE-4CFC-87A9-09226A351703}"/>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Simple Moving Averages – Example 2</a:t>
            </a:r>
          </a:p>
        </p:txBody>
      </p:sp>
    </p:spTree>
    <p:extLst>
      <p:ext uri="{BB962C8B-B14F-4D97-AF65-F5344CB8AC3E}">
        <p14:creationId xmlns:p14="http://schemas.microsoft.com/office/powerpoint/2010/main" val="1093927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96722"/>
                                        </p:tgtEl>
                                        <p:attrNameLst>
                                          <p:attrName>style.visibility</p:attrName>
                                        </p:attrNameLst>
                                      </p:cBhvr>
                                      <p:to>
                                        <p:strVal val="visible"/>
                                      </p:to>
                                    </p:set>
                                    <p:animEffect transition="in" filter="strips(downRight)">
                                      <p:cBhvr>
                                        <p:cTn id="7" dur="1000"/>
                                        <p:tgtEl>
                                          <p:spTgt spid="496722"/>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96733"/>
                                        </p:tgtEl>
                                        <p:attrNameLst>
                                          <p:attrName>style.visibility</p:attrName>
                                        </p:attrNameLst>
                                      </p:cBhvr>
                                      <p:to>
                                        <p:strVal val="visible"/>
                                      </p:to>
                                    </p:set>
                                    <p:animEffect transition="in" filter="strips(downRight)">
                                      <p:cBhvr>
                                        <p:cTn id="11" dur="1000"/>
                                        <p:tgtEl>
                                          <p:spTgt spid="496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722" grpId="0"/>
      <p:bldP spid="49673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726508" y="1447800"/>
            <a:ext cx="7607300" cy="1185863"/>
          </a:xfrm>
        </p:spPr>
        <p:txBody>
          <a:bodyPr>
            <a:normAutofit/>
          </a:bodyPr>
          <a:lstStyle/>
          <a:p>
            <a:pPr marL="0" indent="0" eaLnBrk="1" hangingPunct="1">
              <a:buFont typeface="Wingdings" pitchFamily="2" charset="2"/>
              <a:buNone/>
            </a:pPr>
            <a:r>
              <a:rPr lang="en-US" sz="2600" dirty="0"/>
              <a:t>If the actual number of arrivals in month 5 is 805, what is the forecast for month 6?</a:t>
            </a:r>
          </a:p>
        </p:txBody>
      </p:sp>
      <p:sp>
        <p:nvSpPr>
          <p:cNvPr id="497685" name="Text Box 21"/>
          <p:cNvSpPr txBox="1">
            <a:spLocks noChangeArrowheads="1"/>
          </p:cNvSpPr>
          <p:nvPr/>
        </p:nvSpPr>
        <p:spPr bwMode="auto">
          <a:xfrm>
            <a:off x="2016125" y="5105400"/>
            <a:ext cx="6110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latin typeface="+mn-lt"/>
              </a:rPr>
              <a:t>F</a:t>
            </a:r>
            <a:r>
              <a:rPr lang="en-US" sz="2000" b="1" baseline="-25000" dirty="0">
                <a:latin typeface="+mn-lt"/>
              </a:rPr>
              <a:t>6</a:t>
            </a:r>
            <a:r>
              <a:rPr lang="en-US" sz="2400" b="1" dirty="0">
                <a:latin typeface="+mn-lt"/>
              </a:rPr>
              <a:t> =</a:t>
            </a:r>
          </a:p>
        </p:txBody>
      </p:sp>
      <p:sp>
        <p:nvSpPr>
          <p:cNvPr id="497686" name="Text Box 22"/>
          <p:cNvSpPr txBox="1">
            <a:spLocks noChangeArrowheads="1"/>
          </p:cNvSpPr>
          <p:nvPr/>
        </p:nvSpPr>
        <p:spPr bwMode="auto">
          <a:xfrm>
            <a:off x="6527800" y="5074788"/>
            <a:ext cx="12554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n-lt"/>
              </a:rPr>
              <a:t>= </a:t>
            </a:r>
            <a:r>
              <a:rPr lang="en-US" sz="2000" b="1" dirty="0">
                <a:solidFill>
                  <a:srgbClr val="FF0000"/>
                </a:solidFill>
                <a:latin typeface="+mn-lt"/>
              </a:rPr>
              <a:t>801.667</a:t>
            </a:r>
          </a:p>
        </p:txBody>
      </p:sp>
      <p:grpSp>
        <p:nvGrpSpPr>
          <p:cNvPr id="2" name="Group 23"/>
          <p:cNvGrpSpPr>
            <a:grpSpLocks/>
          </p:cNvGrpSpPr>
          <p:nvPr/>
        </p:nvGrpSpPr>
        <p:grpSpPr bwMode="auto">
          <a:xfrm>
            <a:off x="2706690" y="4892676"/>
            <a:ext cx="1417638" cy="806450"/>
            <a:chOff x="1579" y="2995"/>
            <a:chExt cx="893" cy="508"/>
          </a:xfrm>
        </p:grpSpPr>
        <p:sp>
          <p:nvSpPr>
            <p:cNvPr id="25629" name="Text Box 24"/>
            <p:cNvSpPr txBox="1">
              <a:spLocks noChangeArrowheads="1"/>
            </p:cNvSpPr>
            <p:nvPr/>
          </p:nvSpPr>
          <p:spPr bwMode="auto">
            <a:xfrm>
              <a:off x="1579" y="2995"/>
              <a:ext cx="893"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pPr>
              <a:r>
                <a:rPr lang="en-US" sz="2000" b="1" i="1" dirty="0">
                  <a:latin typeface="+mn-lt"/>
                </a:rPr>
                <a:t>D</a:t>
              </a:r>
              <a:r>
                <a:rPr lang="en-US" sz="2000" b="1" baseline="-25000" dirty="0">
                  <a:latin typeface="+mn-lt"/>
                </a:rPr>
                <a:t>5</a:t>
              </a:r>
              <a:r>
                <a:rPr lang="en-US" sz="2000" b="1" dirty="0">
                  <a:latin typeface="+mn-lt"/>
                </a:rPr>
                <a:t> + </a:t>
              </a:r>
              <a:r>
                <a:rPr lang="en-US" sz="2000" b="1" i="1" dirty="0">
                  <a:latin typeface="+mn-lt"/>
                </a:rPr>
                <a:t>D</a:t>
              </a:r>
              <a:r>
                <a:rPr lang="en-US" sz="2000" b="1" baseline="-25000" dirty="0">
                  <a:latin typeface="+mn-lt"/>
                </a:rPr>
                <a:t>4</a:t>
              </a:r>
              <a:r>
                <a:rPr lang="en-US" sz="2000" b="1" dirty="0">
                  <a:latin typeface="+mn-lt"/>
                </a:rPr>
                <a:t> + </a:t>
              </a:r>
              <a:r>
                <a:rPr lang="en-US" sz="2000" b="1" i="1" dirty="0">
                  <a:latin typeface="+mn-lt"/>
                </a:rPr>
                <a:t>D</a:t>
              </a:r>
              <a:r>
                <a:rPr lang="en-US" sz="2000" b="1" baseline="-25000" dirty="0">
                  <a:latin typeface="+mn-lt"/>
                </a:rPr>
                <a:t>3</a:t>
              </a:r>
            </a:p>
            <a:p>
              <a:pPr algn="ctr" eaLnBrk="1" hangingPunct="1">
                <a:lnSpc>
                  <a:spcPct val="120000"/>
                </a:lnSpc>
              </a:pPr>
              <a:r>
                <a:rPr lang="en-US" sz="2000" b="1" dirty="0">
                  <a:latin typeface="+mn-lt"/>
                </a:rPr>
                <a:t>3</a:t>
              </a:r>
            </a:p>
          </p:txBody>
        </p:sp>
        <p:sp>
          <p:nvSpPr>
            <p:cNvPr id="25630" name="Line 25"/>
            <p:cNvSpPr>
              <a:spLocks noChangeShapeType="1"/>
            </p:cNvSpPr>
            <p:nvPr/>
          </p:nvSpPr>
          <p:spPr bwMode="auto">
            <a:xfrm>
              <a:off x="1579" y="3290"/>
              <a:ext cx="85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000"/>
            </a:p>
          </p:txBody>
        </p:sp>
      </p:grpSp>
      <p:grpSp>
        <p:nvGrpSpPr>
          <p:cNvPr id="3" name="Group 52"/>
          <p:cNvGrpSpPr>
            <a:grpSpLocks/>
          </p:cNvGrpSpPr>
          <p:nvPr/>
        </p:nvGrpSpPr>
        <p:grpSpPr bwMode="auto">
          <a:xfrm>
            <a:off x="4120304" y="4894267"/>
            <a:ext cx="2173288" cy="806450"/>
            <a:chOff x="2574" y="2596"/>
            <a:chExt cx="1369" cy="508"/>
          </a:xfrm>
        </p:grpSpPr>
        <p:grpSp>
          <p:nvGrpSpPr>
            <p:cNvPr id="25625" name="Group 26"/>
            <p:cNvGrpSpPr>
              <a:grpSpLocks/>
            </p:cNvGrpSpPr>
            <p:nvPr/>
          </p:nvGrpSpPr>
          <p:grpSpPr bwMode="auto">
            <a:xfrm>
              <a:off x="2784" y="2596"/>
              <a:ext cx="1159" cy="508"/>
              <a:chOff x="2856" y="3048"/>
              <a:chExt cx="1159" cy="508"/>
            </a:xfrm>
          </p:grpSpPr>
          <p:sp>
            <p:nvSpPr>
              <p:cNvPr id="25627" name="Text Box 27"/>
              <p:cNvSpPr txBox="1">
                <a:spLocks noChangeArrowheads="1"/>
              </p:cNvSpPr>
              <p:nvPr/>
            </p:nvSpPr>
            <p:spPr bwMode="auto">
              <a:xfrm>
                <a:off x="2856" y="3048"/>
                <a:ext cx="1159"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pPr>
                <a:r>
                  <a:rPr lang="en-US" sz="2000" b="1" dirty="0">
                    <a:latin typeface="+mn-lt"/>
                  </a:rPr>
                  <a:t>805 + 790 + 810</a:t>
                </a:r>
              </a:p>
              <a:p>
                <a:pPr algn="ctr" eaLnBrk="1" hangingPunct="1">
                  <a:lnSpc>
                    <a:spcPct val="120000"/>
                  </a:lnSpc>
                </a:pPr>
                <a:r>
                  <a:rPr lang="en-US" sz="2000" b="1" dirty="0">
                    <a:latin typeface="+mn-lt"/>
                  </a:rPr>
                  <a:t>3</a:t>
                </a:r>
              </a:p>
            </p:txBody>
          </p:sp>
          <p:sp>
            <p:nvSpPr>
              <p:cNvPr id="25628" name="Line 28"/>
              <p:cNvSpPr>
                <a:spLocks noChangeShapeType="1"/>
              </p:cNvSpPr>
              <p:nvPr/>
            </p:nvSpPr>
            <p:spPr bwMode="auto">
              <a:xfrm>
                <a:off x="2888" y="3335"/>
                <a:ext cx="111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000"/>
              </a:p>
            </p:txBody>
          </p:sp>
        </p:grpSp>
        <p:sp>
          <p:nvSpPr>
            <p:cNvPr id="25626" name="Text Box 29"/>
            <p:cNvSpPr txBox="1">
              <a:spLocks noChangeArrowheads="1"/>
            </p:cNvSpPr>
            <p:nvPr/>
          </p:nvSpPr>
          <p:spPr bwMode="auto">
            <a:xfrm>
              <a:off x="2574" y="2753"/>
              <a:ext cx="19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latin typeface="+mn-lt"/>
                </a:rPr>
                <a:t>=</a:t>
              </a:r>
            </a:p>
          </p:txBody>
        </p:sp>
      </p:grpSp>
      <p:sp>
        <p:nvSpPr>
          <p:cNvPr id="497694" name="Text Box 30"/>
          <p:cNvSpPr txBox="1">
            <a:spLocks noChangeArrowheads="1"/>
          </p:cNvSpPr>
          <p:nvPr/>
        </p:nvSpPr>
        <p:spPr bwMode="auto">
          <a:xfrm>
            <a:off x="2127588" y="5851302"/>
            <a:ext cx="59100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n-lt"/>
              </a:rPr>
              <a:t>Forecast for month 6 is 802 customer arrivals</a:t>
            </a:r>
          </a:p>
        </p:txBody>
      </p:sp>
      <p:graphicFrame>
        <p:nvGraphicFramePr>
          <p:cNvPr id="497700" name="Group 36"/>
          <p:cNvGraphicFramePr>
            <a:graphicFrameLocks noGrp="1"/>
          </p:cNvGraphicFramePr>
          <p:nvPr>
            <p:extLst/>
          </p:nvPr>
        </p:nvGraphicFramePr>
        <p:xfrm>
          <a:off x="2214783" y="2667000"/>
          <a:ext cx="4838700" cy="2103290"/>
        </p:xfrm>
        <a:graphic>
          <a:graphicData uri="http://schemas.openxmlformats.org/drawingml/2006/table">
            <a:tbl>
              <a:tblPr/>
              <a:tblGrid>
                <a:gridCol w="1778000">
                  <a:extLst>
                    <a:ext uri="{9D8B030D-6E8A-4147-A177-3AD203B41FA5}">
                      <a16:colId xmlns:a16="http://schemas.microsoft.com/office/drawing/2014/main" val="20000"/>
                    </a:ext>
                  </a:extLst>
                </a:gridCol>
                <a:gridCol w="3060700">
                  <a:extLst>
                    <a:ext uri="{9D8B030D-6E8A-4147-A177-3AD203B41FA5}">
                      <a16:colId xmlns:a16="http://schemas.microsoft.com/office/drawing/2014/main" val="20001"/>
                    </a:ext>
                  </a:extLst>
                </a:gridCol>
              </a:tblGrid>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Month</a:t>
                      </a:r>
                    </a:p>
                  </a:txBody>
                  <a:tcPr marT="45737" marB="45737"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Customer arrival	</a:t>
                      </a:r>
                    </a:p>
                  </a:txBody>
                  <a:tcPr marT="45737" marB="45737"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1</a:t>
                      </a:r>
                    </a:p>
                  </a:txBody>
                  <a:tcPr marT="45737" marB="45737"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800</a:t>
                      </a:r>
                    </a:p>
                  </a:txBody>
                  <a:tcPr marT="45737" marB="45737"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2</a:t>
                      </a:r>
                    </a:p>
                  </a:txBody>
                  <a:tcPr marT="45737" marB="45737"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740</a:t>
                      </a:r>
                    </a:p>
                  </a:txBody>
                  <a:tcPr marT="45737" marB="45737"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a:ln>
                            <a:noFill/>
                          </a:ln>
                          <a:solidFill>
                            <a:schemeClr val="tx1"/>
                          </a:solidFill>
                          <a:effectLst/>
                          <a:latin typeface="+mn-lt"/>
                        </a:rPr>
                        <a:t>3</a:t>
                      </a:r>
                    </a:p>
                  </a:txBody>
                  <a:tcPr marT="45737" marB="45737"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810</a:t>
                      </a:r>
                    </a:p>
                  </a:txBody>
                  <a:tcPr marT="45737" marB="45737"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3845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4</a:t>
                      </a:r>
                    </a:p>
                  </a:txBody>
                  <a:tcPr marT="45737" marB="45737"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400" b="1" i="0" u="none" strike="noStrike" cap="none" normalizeH="0" baseline="0" dirty="0">
                          <a:ln>
                            <a:noFill/>
                          </a:ln>
                          <a:solidFill>
                            <a:schemeClr val="tx1"/>
                          </a:solidFill>
                          <a:effectLst/>
                          <a:latin typeface="+mn-lt"/>
                        </a:rPr>
                        <a:t>790</a:t>
                      </a:r>
                    </a:p>
                  </a:txBody>
                  <a:tcPr marT="45737" marB="45737"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 name="Rectangle 2">
            <a:extLst>
              <a:ext uri="{FF2B5EF4-FFF2-40B4-BE49-F238E27FC236}">
                <a16:creationId xmlns:a16="http://schemas.microsoft.com/office/drawing/2014/main" id="{0B20943F-69A3-42A1-B48B-D0B7FC713215}"/>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Simple Moving Averages – Example 2</a:t>
            </a:r>
          </a:p>
        </p:txBody>
      </p:sp>
    </p:spTree>
    <p:extLst>
      <p:ext uri="{BB962C8B-B14F-4D97-AF65-F5344CB8AC3E}">
        <p14:creationId xmlns:p14="http://schemas.microsoft.com/office/powerpoint/2010/main" val="1135417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97685"/>
                                        </p:tgtEl>
                                        <p:attrNameLst>
                                          <p:attrName>style.visibility</p:attrName>
                                        </p:attrNameLst>
                                      </p:cBhvr>
                                      <p:to>
                                        <p:strVal val="visible"/>
                                      </p:to>
                                    </p:set>
                                    <p:animEffect transition="in" filter="strips(downRight)">
                                      <p:cBhvr>
                                        <p:cTn id="7" dur="1000"/>
                                        <p:tgtEl>
                                          <p:spTgt spid="49768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1000"/>
                                        <p:tgtEl>
                                          <p:spTgt spid="3"/>
                                        </p:tgtEl>
                                      </p:cBhvr>
                                    </p:animEffect>
                                  </p:childTnLst>
                                </p:cTn>
                              </p:par>
                            </p:childTnLst>
                          </p:cTn>
                        </p:par>
                        <p:par>
                          <p:cTn id="17" fill="hold" nodeType="afterGroup">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497686"/>
                                        </p:tgtEl>
                                        <p:attrNameLst>
                                          <p:attrName>style.visibility</p:attrName>
                                        </p:attrNameLst>
                                      </p:cBhvr>
                                      <p:to>
                                        <p:strVal val="visible"/>
                                      </p:to>
                                    </p:set>
                                    <p:animEffect transition="in" filter="strips(downRight)">
                                      <p:cBhvr>
                                        <p:cTn id="20" dur="1000"/>
                                        <p:tgtEl>
                                          <p:spTgt spid="497686"/>
                                        </p:tgtEl>
                                      </p:cBhvr>
                                    </p:animEffect>
                                  </p:childTnLst>
                                </p:cTn>
                              </p:par>
                            </p:childTnLst>
                          </p:cTn>
                        </p:par>
                        <p:par>
                          <p:cTn id="21" fill="hold" nodeType="afterGroup">
                            <p:stCondLst>
                              <p:cond delay="3000"/>
                            </p:stCondLst>
                            <p:childTnLst>
                              <p:par>
                                <p:cTn id="22" presetID="18" presetClass="entr" presetSubtype="6" fill="hold" grpId="0" nodeType="afterEffect">
                                  <p:stCondLst>
                                    <p:cond delay="1000"/>
                                  </p:stCondLst>
                                  <p:childTnLst>
                                    <p:set>
                                      <p:cBhvr>
                                        <p:cTn id="23" dur="1" fill="hold">
                                          <p:stCondLst>
                                            <p:cond delay="0"/>
                                          </p:stCondLst>
                                        </p:cTn>
                                        <p:tgtEl>
                                          <p:spTgt spid="497694"/>
                                        </p:tgtEl>
                                        <p:attrNameLst>
                                          <p:attrName>style.visibility</p:attrName>
                                        </p:attrNameLst>
                                      </p:cBhvr>
                                      <p:to>
                                        <p:strVal val="visible"/>
                                      </p:to>
                                    </p:set>
                                    <p:animEffect transition="in" filter="strips(downRight)">
                                      <p:cBhvr>
                                        <p:cTn id="24" dur="1000"/>
                                        <p:tgtEl>
                                          <p:spTgt spid="497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85" grpId="0"/>
      <p:bldP spid="497686" grpId="0"/>
      <p:bldP spid="49769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1" name="Rectangle 3"/>
          <p:cNvSpPr>
            <a:spLocks noGrp="1" noChangeArrowheads="1"/>
          </p:cNvSpPr>
          <p:nvPr>
            <p:ph type="body" idx="1"/>
          </p:nvPr>
        </p:nvSpPr>
        <p:spPr>
          <a:xfrm>
            <a:off x="457200" y="1676400"/>
            <a:ext cx="8382000" cy="792163"/>
          </a:xfrm>
        </p:spPr>
        <p:txBody>
          <a:bodyPr>
            <a:noAutofit/>
          </a:bodyPr>
          <a:lstStyle/>
          <a:p>
            <a:pPr marL="0" indent="0" eaLnBrk="1" hangingPunct="1">
              <a:buFont typeface="Wingdings" pitchFamily="2" charset="2"/>
              <a:buNone/>
            </a:pPr>
            <a:r>
              <a:rPr lang="en-US" sz="2600" dirty="0">
                <a:latin typeface="+mj-lt"/>
              </a:rPr>
              <a:t>Forecast error is simply the difference found by subtracting the forecast from actual demand for a given period, or</a:t>
            </a:r>
          </a:p>
        </p:txBody>
      </p:sp>
      <p:sp>
        <p:nvSpPr>
          <p:cNvPr id="498708" name="Text Box 20"/>
          <p:cNvSpPr txBox="1">
            <a:spLocks noChangeArrowheads="1"/>
          </p:cNvSpPr>
          <p:nvPr/>
        </p:nvSpPr>
        <p:spPr bwMode="auto">
          <a:xfrm>
            <a:off x="914400" y="3429000"/>
            <a:ext cx="7651750" cy="1172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buClr>
                <a:srgbClr val="B20019"/>
              </a:buClr>
              <a:buFont typeface="Wingdings" pitchFamily="2" charset="2"/>
              <a:buNone/>
            </a:pPr>
            <a:r>
              <a:rPr lang="en-US" sz="2600" b="1" dirty="0">
                <a:latin typeface="+mj-lt"/>
              </a:rPr>
              <a:t>Given the three-month moving average forecast for month 5, and the number of patients that actually arrived (805), what is the forecast error?</a:t>
            </a:r>
          </a:p>
        </p:txBody>
      </p:sp>
      <p:sp>
        <p:nvSpPr>
          <p:cNvPr id="498718" name="Text Box 30"/>
          <p:cNvSpPr txBox="1">
            <a:spLocks noChangeArrowheads="1"/>
          </p:cNvSpPr>
          <p:nvPr/>
        </p:nvSpPr>
        <p:spPr bwMode="auto">
          <a:xfrm>
            <a:off x="2539478" y="5638800"/>
            <a:ext cx="419396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j-lt"/>
              </a:rPr>
              <a:t>Forecast error for month 5 is 25</a:t>
            </a:r>
          </a:p>
        </p:txBody>
      </p:sp>
      <p:sp>
        <p:nvSpPr>
          <p:cNvPr id="498719" name="Text Box 31"/>
          <p:cNvSpPr txBox="1">
            <a:spLocks noChangeArrowheads="1"/>
          </p:cNvSpPr>
          <p:nvPr/>
        </p:nvSpPr>
        <p:spPr bwMode="auto">
          <a:xfrm>
            <a:off x="3630211" y="2724090"/>
            <a:ext cx="164461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i="1" dirty="0">
                <a:latin typeface="+mj-lt"/>
              </a:rPr>
              <a:t>E</a:t>
            </a:r>
            <a:r>
              <a:rPr lang="en-US" sz="2600" b="1" i="1" baseline="-25000" dirty="0">
                <a:latin typeface="+mj-lt"/>
              </a:rPr>
              <a:t>t</a:t>
            </a:r>
            <a:r>
              <a:rPr lang="en-US" sz="2600" b="1" dirty="0">
                <a:latin typeface="+mj-lt"/>
              </a:rPr>
              <a:t> = </a:t>
            </a:r>
            <a:r>
              <a:rPr lang="en-US" sz="2600" b="1" i="1" dirty="0" err="1">
                <a:latin typeface="+mj-lt"/>
              </a:rPr>
              <a:t>D</a:t>
            </a:r>
            <a:r>
              <a:rPr lang="en-US" sz="2600" b="1" i="1" baseline="-25000" dirty="0" err="1">
                <a:latin typeface="+mj-lt"/>
              </a:rPr>
              <a:t>t</a:t>
            </a:r>
            <a:r>
              <a:rPr lang="en-US" sz="2600" b="1" dirty="0">
                <a:latin typeface="+mj-lt"/>
              </a:rPr>
              <a:t> – </a:t>
            </a:r>
            <a:r>
              <a:rPr lang="en-US" sz="2600" b="1" i="1" dirty="0">
                <a:latin typeface="+mj-lt"/>
              </a:rPr>
              <a:t>F</a:t>
            </a:r>
            <a:r>
              <a:rPr lang="en-US" sz="2600" b="1" i="1" baseline="-25000" dirty="0">
                <a:latin typeface="+mj-lt"/>
              </a:rPr>
              <a:t>t</a:t>
            </a:r>
            <a:r>
              <a:rPr lang="en-US" sz="2600" b="1" dirty="0">
                <a:latin typeface="+mj-lt"/>
              </a:rPr>
              <a:t> </a:t>
            </a:r>
          </a:p>
        </p:txBody>
      </p:sp>
      <p:sp>
        <p:nvSpPr>
          <p:cNvPr id="498721" name="Text Box 33"/>
          <p:cNvSpPr txBox="1">
            <a:spLocks noChangeArrowheads="1"/>
          </p:cNvSpPr>
          <p:nvPr/>
        </p:nvSpPr>
        <p:spPr bwMode="auto">
          <a:xfrm>
            <a:off x="3048000" y="4876800"/>
            <a:ext cx="70083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i="1" dirty="0">
                <a:latin typeface="+mj-lt"/>
              </a:rPr>
              <a:t>E</a:t>
            </a:r>
            <a:r>
              <a:rPr lang="en-US" sz="2600" b="1" baseline="-25000" dirty="0">
                <a:latin typeface="+mj-lt"/>
              </a:rPr>
              <a:t>5</a:t>
            </a:r>
            <a:r>
              <a:rPr lang="en-US" sz="2600" b="1" dirty="0">
                <a:latin typeface="+mj-lt"/>
              </a:rPr>
              <a:t> =</a:t>
            </a:r>
          </a:p>
        </p:txBody>
      </p:sp>
      <p:sp>
        <p:nvSpPr>
          <p:cNvPr id="498722" name="Text Box 34"/>
          <p:cNvSpPr txBox="1">
            <a:spLocks noChangeArrowheads="1"/>
          </p:cNvSpPr>
          <p:nvPr/>
        </p:nvSpPr>
        <p:spPr bwMode="auto">
          <a:xfrm>
            <a:off x="3777796" y="4877027"/>
            <a:ext cx="151195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dirty="0">
                <a:latin typeface="+mj-lt"/>
              </a:rPr>
              <a:t>805 – 780</a:t>
            </a:r>
          </a:p>
        </p:txBody>
      </p:sp>
      <p:sp>
        <p:nvSpPr>
          <p:cNvPr id="498723" name="Text Box 35"/>
          <p:cNvSpPr txBox="1">
            <a:spLocks noChangeArrowheads="1"/>
          </p:cNvSpPr>
          <p:nvPr/>
        </p:nvSpPr>
        <p:spPr bwMode="auto">
          <a:xfrm>
            <a:off x="5187156" y="4876799"/>
            <a:ext cx="7633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dirty="0">
                <a:latin typeface="+mj-lt"/>
              </a:rPr>
              <a:t>= </a:t>
            </a:r>
            <a:r>
              <a:rPr lang="en-US" sz="2600" b="1" dirty="0">
                <a:solidFill>
                  <a:srgbClr val="FF0000"/>
                </a:solidFill>
                <a:latin typeface="+mj-lt"/>
              </a:rPr>
              <a:t>25</a:t>
            </a:r>
          </a:p>
        </p:txBody>
      </p:sp>
      <p:sp>
        <p:nvSpPr>
          <p:cNvPr id="10" name="Rectangle 2">
            <a:extLst>
              <a:ext uri="{FF2B5EF4-FFF2-40B4-BE49-F238E27FC236}">
                <a16:creationId xmlns:a16="http://schemas.microsoft.com/office/drawing/2014/main" id="{5E7C063B-FA29-49F6-9107-94B92C9597E4}"/>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Simple Moving Averages – Example 2</a:t>
            </a:r>
          </a:p>
        </p:txBody>
      </p:sp>
    </p:spTree>
    <p:extLst>
      <p:ext uri="{BB962C8B-B14F-4D97-AF65-F5344CB8AC3E}">
        <p14:creationId xmlns:p14="http://schemas.microsoft.com/office/powerpoint/2010/main" val="3244452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98708"/>
                                        </p:tgtEl>
                                        <p:attrNameLst>
                                          <p:attrName>style.visibility</p:attrName>
                                        </p:attrNameLst>
                                      </p:cBhvr>
                                      <p:to>
                                        <p:strVal val="visible"/>
                                      </p:to>
                                    </p:set>
                                    <p:animEffect transition="in" filter="strips(downRight)">
                                      <p:cBhvr>
                                        <p:cTn id="7" dur="1000"/>
                                        <p:tgtEl>
                                          <p:spTgt spid="498708"/>
                                        </p:tgtEl>
                                      </p:cBhvr>
                                    </p:animEffect>
                                  </p:childTnLst>
                                </p:cTn>
                              </p:par>
                            </p:childTnLst>
                          </p:cTn>
                        </p:par>
                        <p:par>
                          <p:cTn id="8" fill="hold" nodeType="afterGroup">
                            <p:stCondLst>
                              <p:cond delay="1000"/>
                            </p:stCondLst>
                            <p:childTnLst>
                              <p:par>
                                <p:cTn id="9" presetID="18" presetClass="entr" presetSubtype="6" fill="hold" grpId="0" nodeType="afterEffect">
                                  <p:stCondLst>
                                    <p:cond delay="1000"/>
                                  </p:stCondLst>
                                  <p:childTnLst>
                                    <p:set>
                                      <p:cBhvr>
                                        <p:cTn id="10" dur="1" fill="hold">
                                          <p:stCondLst>
                                            <p:cond delay="0"/>
                                          </p:stCondLst>
                                        </p:cTn>
                                        <p:tgtEl>
                                          <p:spTgt spid="498721"/>
                                        </p:tgtEl>
                                        <p:attrNameLst>
                                          <p:attrName>style.visibility</p:attrName>
                                        </p:attrNameLst>
                                      </p:cBhvr>
                                      <p:to>
                                        <p:strVal val="visible"/>
                                      </p:to>
                                    </p:set>
                                    <p:animEffect transition="in" filter="strips(downRight)">
                                      <p:cBhvr>
                                        <p:cTn id="11" dur="1000"/>
                                        <p:tgtEl>
                                          <p:spTgt spid="4987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498722"/>
                                        </p:tgtEl>
                                        <p:attrNameLst>
                                          <p:attrName>style.visibility</p:attrName>
                                        </p:attrNameLst>
                                      </p:cBhvr>
                                      <p:to>
                                        <p:strVal val="visible"/>
                                      </p:to>
                                    </p:set>
                                    <p:animEffect transition="in" filter="strips(downRight)">
                                      <p:cBhvr>
                                        <p:cTn id="16" dur="1000"/>
                                        <p:tgtEl>
                                          <p:spTgt spid="498722"/>
                                        </p:tgtEl>
                                      </p:cBhvr>
                                    </p:animEffect>
                                  </p:childTnLst>
                                </p:cTn>
                              </p:par>
                            </p:childTnLst>
                          </p:cTn>
                        </p:par>
                        <p:par>
                          <p:cTn id="17" fill="hold" nodeType="afterGroup">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498723"/>
                                        </p:tgtEl>
                                        <p:attrNameLst>
                                          <p:attrName>style.visibility</p:attrName>
                                        </p:attrNameLst>
                                      </p:cBhvr>
                                      <p:to>
                                        <p:strVal val="visible"/>
                                      </p:to>
                                    </p:set>
                                    <p:animEffect transition="in" filter="strips(downRight)">
                                      <p:cBhvr>
                                        <p:cTn id="20" dur="1000"/>
                                        <p:tgtEl>
                                          <p:spTgt spid="498723"/>
                                        </p:tgtEl>
                                      </p:cBhvr>
                                    </p:animEffect>
                                  </p:childTnLst>
                                </p:cTn>
                              </p:par>
                            </p:childTnLst>
                          </p:cTn>
                        </p:par>
                        <p:par>
                          <p:cTn id="21" fill="hold" nodeType="afterGroup">
                            <p:stCondLst>
                              <p:cond delay="3000"/>
                            </p:stCondLst>
                            <p:childTnLst>
                              <p:par>
                                <p:cTn id="22" presetID="18" presetClass="entr" presetSubtype="6" fill="hold" grpId="0" nodeType="afterEffect">
                                  <p:stCondLst>
                                    <p:cond delay="1000"/>
                                  </p:stCondLst>
                                  <p:childTnLst>
                                    <p:set>
                                      <p:cBhvr>
                                        <p:cTn id="23" dur="1" fill="hold">
                                          <p:stCondLst>
                                            <p:cond delay="0"/>
                                          </p:stCondLst>
                                        </p:cTn>
                                        <p:tgtEl>
                                          <p:spTgt spid="498718"/>
                                        </p:tgtEl>
                                        <p:attrNameLst>
                                          <p:attrName>style.visibility</p:attrName>
                                        </p:attrNameLst>
                                      </p:cBhvr>
                                      <p:to>
                                        <p:strVal val="visible"/>
                                      </p:to>
                                    </p:set>
                                    <p:animEffect transition="in" filter="strips(downRight)">
                                      <p:cBhvr>
                                        <p:cTn id="24" dur="1000"/>
                                        <p:tgtEl>
                                          <p:spTgt spid="498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708" grpId="0"/>
      <p:bldP spid="498718" grpId="0"/>
      <p:bldP spid="498721" grpId="0"/>
      <p:bldP spid="498722" grpId="0"/>
      <p:bldP spid="49872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1" name="Rectangle 3"/>
          <p:cNvSpPr>
            <a:spLocks noGrp="1" noChangeArrowheads="1"/>
          </p:cNvSpPr>
          <p:nvPr>
            <p:ph type="body" idx="1"/>
          </p:nvPr>
        </p:nvSpPr>
        <p:spPr>
          <a:xfrm>
            <a:off x="533400" y="1752600"/>
            <a:ext cx="7912100" cy="3352800"/>
          </a:xfrm>
        </p:spPr>
        <p:txBody>
          <a:bodyPr>
            <a:normAutofit/>
          </a:bodyPr>
          <a:lstStyle/>
          <a:p>
            <a:pPr marL="0" indent="0" eaLnBrk="1" hangingPunct="1">
              <a:buFont typeface="Wingdings" pitchFamily="2" charset="2"/>
              <a:buNone/>
            </a:pPr>
            <a:r>
              <a:rPr lang="en-US" sz="2800" dirty="0"/>
              <a:t>In the weighted moving average method, each historical demand in the average can have its own weight, provided that the sum of the weights equals 1.0. </a:t>
            </a:r>
          </a:p>
          <a:p>
            <a:pPr marL="0" indent="0" eaLnBrk="1" hangingPunct="1">
              <a:spcBef>
                <a:spcPts val="2400"/>
              </a:spcBef>
              <a:buFont typeface="Wingdings" pitchFamily="2" charset="2"/>
              <a:buNone/>
            </a:pPr>
            <a:r>
              <a:rPr lang="en-US" sz="2800" dirty="0"/>
              <a:t>The average is obtained by multiplying the weight of each period by the actual demand for that period, and then adding the products together</a:t>
            </a:r>
          </a:p>
        </p:txBody>
      </p:sp>
      <p:sp>
        <p:nvSpPr>
          <p:cNvPr id="201734" name="Text Box 6"/>
          <p:cNvSpPr txBox="1">
            <a:spLocks noChangeArrowheads="1"/>
          </p:cNvSpPr>
          <p:nvPr/>
        </p:nvSpPr>
        <p:spPr bwMode="auto">
          <a:xfrm>
            <a:off x="2133600" y="5181600"/>
            <a:ext cx="49215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i="1" dirty="0">
                <a:latin typeface="Times New Roman" pitchFamily="18" charset="0"/>
              </a:rPr>
              <a:t>F</a:t>
            </a:r>
            <a:r>
              <a:rPr lang="en-US" sz="2400" b="1" i="1" baseline="-25000" dirty="0">
                <a:latin typeface="Times New Roman" pitchFamily="18" charset="0"/>
              </a:rPr>
              <a:t>t</a:t>
            </a:r>
            <a:r>
              <a:rPr lang="en-US" sz="2400" b="1" baseline="-25000" dirty="0"/>
              <a:t>+1</a:t>
            </a:r>
            <a:r>
              <a:rPr lang="en-US" sz="2400" b="1" dirty="0"/>
              <a:t> = </a:t>
            </a:r>
            <a:r>
              <a:rPr lang="en-US" sz="2400" b="1" i="1" dirty="0">
                <a:latin typeface="Times New Roman" pitchFamily="18" charset="0"/>
              </a:rPr>
              <a:t>W</a:t>
            </a:r>
            <a:r>
              <a:rPr lang="en-US" sz="2400" b="1" i="1" baseline="-25000" dirty="0"/>
              <a:t>1</a:t>
            </a:r>
            <a:r>
              <a:rPr lang="en-US" sz="2400" b="1" i="1" dirty="0">
                <a:latin typeface="Times New Roman" pitchFamily="18" charset="0"/>
              </a:rPr>
              <a:t>D</a:t>
            </a:r>
            <a:r>
              <a:rPr lang="en-US" sz="2400" b="1" i="1" baseline="-25000" dirty="0"/>
              <a:t>1</a:t>
            </a:r>
            <a:r>
              <a:rPr lang="en-US" sz="2400" b="1" dirty="0"/>
              <a:t> + </a:t>
            </a:r>
            <a:r>
              <a:rPr lang="en-US" sz="2400" b="1" i="1" dirty="0">
                <a:latin typeface="Times New Roman" pitchFamily="18" charset="0"/>
              </a:rPr>
              <a:t>W</a:t>
            </a:r>
            <a:r>
              <a:rPr lang="en-US" sz="2400" b="1" i="1" baseline="-25000" dirty="0"/>
              <a:t>2</a:t>
            </a:r>
            <a:r>
              <a:rPr lang="en-US" sz="2400" b="1" i="1" dirty="0">
                <a:latin typeface="Times New Roman" pitchFamily="18" charset="0"/>
              </a:rPr>
              <a:t>D</a:t>
            </a:r>
            <a:r>
              <a:rPr lang="en-US" sz="2400" b="1" i="1" baseline="-25000" dirty="0"/>
              <a:t>2</a:t>
            </a:r>
            <a:r>
              <a:rPr lang="en-US" sz="2400" b="1" dirty="0"/>
              <a:t> + … + </a:t>
            </a:r>
            <a:r>
              <a:rPr lang="en-US" sz="2400" b="1" i="1" dirty="0">
                <a:latin typeface="Times New Roman" pitchFamily="18" charset="0"/>
              </a:rPr>
              <a:t>W</a:t>
            </a:r>
            <a:r>
              <a:rPr lang="en-US" sz="2400" b="1" i="1" baseline="-25000" dirty="0">
                <a:latin typeface="Times New Roman" pitchFamily="18" charset="0"/>
              </a:rPr>
              <a:t>n</a:t>
            </a:r>
            <a:r>
              <a:rPr lang="en-US" sz="2400" b="1" i="1" dirty="0">
                <a:latin typeface="Times New Roman" pitchFamily="18" charset="0"/>
              </a:rPr>
              <a:t>D</a:t>
            </a:r>
            <a:r>
              <a:rPr lang="en-US" sz="2400" b="1" i="1" baseline="-25000" dirty="0">
                <a:latin typeface="Times New Roman" pitchFamily="18" charset="0"/>
              </a:rPr>
              <a:t>t</a:t>
            </a:r>
            <a:r>
              <a:rPr lang="en-US" sz="2400" b="1" baseline="-25000" dirty="0"/>
              <a:t>-</a:t>
            </a:r>
            <a:r>
              <a:rPr lang="en-US" sz="2400" b="1" i="1" baseline="-25000" dirty="0">
                <a:latin typeface="Times New Roman" pitchFamily="18" charset="0"/>
              </a:rPr>
              <a:t>n</a:t>
            </a:r>
            <a:r>
              <a:rPr lang="en-US" sz="2400" b="1" baseline="-25000" dirty="0"/>
              <a:t>+1</a:t>
            </a:r>
          </a:p>
        </p:txBody>
      </p:sp>
      <p:sp>
        <p:nvSpPr>
          <p:cNvPr id="5" name="Rectangle 2">
            <a:extLst>
              <a:ext uri="{FF2B5EF4-FFF2-40B4-BE49-F238E27FC236}">
                <a16:creationId xmlns:a16="http://schemas.microsoft.com/office/drawing/2014/main" id="{34665EB6-FC97-42CC-AD68-4E210FD51C51}"/>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Weighted Moving Averages</a:t>
            </a:r>
          </a:p>
        </p:txBody>
      </p:sp>
    </p:spTree>
    <p:extLst>
      <p:ext uri="{BB962C8B-B14F-4D97-AF65-F5344CB8AC3E}">
        <p14:creationId xmlns:p14="http://schemas.microsoft.com/office/powerpoint/2010/main" val="316174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84" name="Rectangle 8"/>
          <p:cNvSpPr>
            <a:spLocks noGrp="1" noChangeArrowheads="1"/>
          </p:cNvSpPr>
          <p:nvPr>
            <p:ph type="body" idx="1"/>
          </p:nvPr>
        </p:nvSpPr>
        <p:spPr>
          <a:xfrm>
            <a:off x="731157" y="1447800"/>
            <a:ext cx="7632700" cy="1033463"/>
          </a:xfrm>
        </p:spPr>
        <p:txBody>
          <a:bodyPr>
            <a:noAutofit/>
          </a:bodyPr>
          <a:lstStyle/>
          <a:p>
            <a:pPr marL="0" indent="0" eaLnBrk="1" hangingPunct="1">
              <a:buFont typeface="Wingdings" pitchFamily="2" charset="2"/>
              <a:buNone/>
            </a:pPr>
            <a:r>
              <a:rPr lang="en-US" sz="2400" dirty="0"/>
              <a:t>Using the customer arrival data in Example 2, let </a:t>
            </a:r>
          </a:p>
          <a:p>
            <a:pPr marL="0" indent="0" eaLnBrk="1" hangingPunct="1">
              <a:buFont typeface="Wingdings" pitchFamily="2" charset="2"/>
              <a:buNone/>
            </a:pPr>
            <a:r>
              <a:rPr lang="en-US" sz="2400" i="1" dirty="0"/>
              <a:t>W</a:t>
            </a:r>
            <a:r>
              <a:rPr lang="en-US" sz="2400" baseline="-25000" dirty="0"/>
              <a:t>1</a:t>
            </a:r>
            <a:r>
              <a:rPr lang="en-US" sz="2400" dirty="0"/>
              <a:t> = 0.50, </a:t>
            </a:r>
            <a:r>
              <a:rPr lang="en-US" sz="2400" i="1" dirty="0"/>
              <a:t>W</a:t>
            </a:r>
            <a:r>
              <a:rPr lang="en-US" sz="2400" baseline="-25000" dirty="0"/>
              <a:t>2</a:t>
            </a:r>
            <a:r>
              <a:rPr lang="en-US" sz="2400" dirty="0"/>
              <a:t> = 0.30, and </a:t>
            </a:r>
            <a:r>
              <a:rPr lang="en-US" sz="2400" i="1" dirty="0"/>
              <a:t>W</a:t>
            </a:r>
            <a:r>
              <a:rPr lang="en-US" sz="2400" baseline="-25000" dirty="0"/>
              <a:t>3</a:t>
            </a:r>
            <a:r>
              <a:rPr lang="en-US" sz="2400" dirty="0"/>
              <a:t> = 0.20. Use the weighted moving average method to forecast arrivals for month 5.</a:t>
            </a:r>
          </a:p>
        </p:txBody>
      </p:sp>
      <p:sp>
        <p:nvSpPr>
          <p:cNvPr id="203785" name="Text Box 9"/>
          <p:cNvSpPr txBox="1">
            <a:spLocks noChangeArrowheads="1"/>
          </p:cNvSpPr>
          <p:nvPr/>
        </p:nvSpPr>
        <p:spPr bwMode="auto">
          <a:xfrm>
            <a:off x="2570010" y="3451739"/>
            <a:ext cx="442916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dirty="0">
                <a:latin typeface="+mn-lt"/>
              </a:rPr>
              <a:t>= 0.50(790) + 0.30(810) +  0.20(740)</a:t>
            </a:r>
            <a:endParaRPr lang="en-US" sz="2200" b="1" baseline="-25000" dirty="0">
              <a:latin typeface="+mn-lt"/>
            </a:endParaRPr>
          </a:p>
        </p:txBody>
      </p:sp>
      <p:sp>
        <p:nvSpPr>
          <p:cNvPr id="203786" name="Text Box 10"/>
          <p:cNvSpPr txBox="1">
            <a:spLocks noChangeArrowheads="1"/>
          </p:cNvSpPr>
          <p:nvPr/>
        </p:nvSpPr>
        <p:spPr bwMode="auto">
          <a:xfrm>
            <a:off x="2286000" y="2864877"/>
            <a:ext cx="33489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i="1" dirty="0">
                <a:latin typeface="+mn-lt"/>
              </a:rPr>
              <a:t>F</a:t>
            </a:r>
            <a:r>
              <a:rPr lang="en-US" sz="2400" b="1" baseline="-25000" dirty="0">
                <a:latin typeface="+mn-lt"/>
              </a:rPr>
              <a:t>5</a:t>
            </a:r>
            <a:r>
              <a:rPr lang="en-US" sz="2400" b="1" dirty="0">
                <a:latin typeface="+mn-lt"/>
              </a:rPr>
              <a:t> = </a:t>
            </a:r>
            <a:r>
              <a:rPr lang="en-US" sz="2400" b="1" i="1" dirty="0">
                <a:latin typeface="+mn-lt"/>
              </a:rPr>
              <a:t>W</a:t>
            </a:r>
            <a:r>
              <a:rPr lang="en-US" sz="2400" b="1" i="1" baseline="-25000" dirty="0">
                <a:latin typeface="+mn-lt"/>
              </a:rPr>
              <a:t>1</a:t>
            </a:r>
            <a:r>
              <a:rPr lang="en-US" sz="2400" b="1" i="1" dirty="0">
                <a:latin typeface="+mn-lt"/>
              </a:rPr>
              <a:t>D</a:t>
            </a:r>
            <a:r>
              <a:rPr lang="en-US" sz="2400" b="1" i="1" baseline="-25000" dirty="0">
                <a:latin typeface="+mn-lt"/>
              </a:rPr>
              <a:t>4</a:t>
            </a:r>
            <a:r>
              <a:rPr lang="en-US" sz="2400" b="1" dirty="0">
                <a:latin typeface="+mn-lt"/>
              </a:rPr>
              <a:t> + </a:t>
            </a:r>
            <a:r>
              <a:rPr lang="en-US" sz="2400" b="1" i="1" dirty="0">
                <a:latin typeface="+mn-lt"/>
              </a:rPr>
              <a:t>W</a:t>
            </a:r>
            <a:r>
              <a:rPr lang="en-US" sz="2400" b="1" i="1" baseline="-25000" dirty="0">
                <a:latin typeface="+mn-lt"/>
              </a:rPr>
              <a:t>2</a:t>
            </a:r>
            <a:r>
              <a:rPr lang="en-US" sz="2400" b="1" i="1" dirty="0">
                <a:latin typeface="+mn-lt"/>
              </a:rPr>
              <a:t>D</a:t>
            </a:r>
            <a:r>
              <a:rPr lang="en-US" sz="2400" b="1" i="1" baseline="-25000" dirty="0">
                <a:latin typeface="+mn-lt"/>
              </a:rPr>
              <a:t>3</a:t>
            </a:r>
            <a:r>
              <a:rPr lang="en-US" sz="2400" b="1" dirty="0">
                <a:latin typeface="+mn-lt"/>
              </a:rPr>
              <a:t> + </a:t>
            </a:r>
            <a:r>
              <a:rPr lang="en-US" sz="2400" b="1" i="1" dirty="0">
                <a:latin typeface="+mn-lt"/>
              </a:rPr>
              <a:t>W</a:t>
            </a:r>
            <a:r>
              <a:rPr lang="en-US" sz="2400" b="1" i="1" baseline="-25000" dirty="0">
                <a:latin typeface="+mn-lt"/>
              </a:rPr>
              <a:t>3</a:t>
            </a:r>
            <a:r>
              <a:rPr lang="en-US" sz="2400" b="1" i="1" dirty="0">
                <a:latin typeface="+mn-lt"/>
              </a:rPr>
              <a:t>D</a:t>
            </a:r>
            <a:r>
              <a:rPr lang="en-US" sz="2400" b="1" i="1" baseline="-25000" dirty="0">
                <a:latin typeface="+mn-lt"/>
              </a:rPr>
              <a:t>2</a:t>
            </a:r>
          </a:p>
        </p:txBody>
      </p:sp>
      <p:sp>
        <p:nvSpPr>
          <p:cNvPr id="203787" name="Text Box 11"/>
          <p:cNvSpPr txBox="1">
            <a:spLocks noChangeArrowheads="1"/>
          </p:cNvSpPr>
          <p:nvPr/>
        </p:nvSpPr>
        <p:spPr bwMode="auto">
          <a:xfrm>
            <a:off x="6858000" y="3442788"/>
            <a:ext cx="81785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dirty="0">
                <a:latin typeface="+mn-lt"/>
              </a:rPr>
              <a:t>= 786</a:t>
            </a:r>
          </a:p>
        </p:txBody>
      </p:sp>
      <p:sp>
        <p:nvSpPr>
          <p:cNvPr id="203788" name="Text Box 12"/>
          <p:cNvSpPr txBox="1">
            <a:spLocks noChangeArrowheads="1"/>
          </p:cNvSpPr>
          <p:nvPr/>
        </p:nvSpPr>
        <p:spPr bwMode="auto">
          <a:xfrm>
            <a:off x="1948371" y="3962400"/>
            <a:ext cx="59917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n-lt"/>
              </a:rPr>
              <a:t>Forecast for month 5 is 786 customer arrivals.</a:t>
            </a:r>
          </a:p>
        </p:txBody>
      </p:sp>
      <p:sp>
        <p:nvSpPr>
          <p:cNvPr id="203789" name="Text Box 13"/>
          <p:cNvSpPr txBox="1">
            <a:spLocks noChangeArrowheads="1"/>
          </p:cNvSpPr>
          <p:nvPr/>
        </p:nvSpPr>
        <p:spPr bwMode="auto">
          <a:xfrm>
            <a:off x="763814" y="4450444"/>
            <a:ext cx="7808913"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400" b="1" dirty="0">
                <a:solidFill>
                  <a:schemeClr val="tx2"/>
                </a:solidFill>
                <a:latin typeface="+mn-lt"/>
              </a:rPr>
              <a:t>Given the number of customers that actually arrived (805), </a:t>
            </a:r>
          </a:p>
          <a:p>
            <a:pPr eaLnBrk="1" hangingPunct="1">
              <a:lnSpc>
                <a:spcPct val="90000"/>
              </a:lnSpc>
              <a:spcBef>
                <a:spcPct val="40000"/>
              </a:spcBef>
            </a:pPr>
            <a:r>
              <a:rPr lang="en-US" sz="2400" b="1" dirty="0">
                <a:solidFill>
                  <a:schemeClr val="tx2"/>
                </a:solidFill>
                <a:latin typeface="+mn-lt"/>
              </a:rPr>
              <a:t>what is the forecast error?</a:t>
            </a:r>
          </a:p>
        </p:txBody>
      </p:sp>
      <p:sp>
        <p:nvSpPr>
          <p:cNvPr id="203790" name="Text Box 14"/>
          <p:cNvSpPr txBox="1">
            <a:spLocks noChangeArrowheads="1"/>
          </p:cNvSpPr>
          <p:nvPr/>
        </p:nvSpPr>
        <p:spPr bwMode="auto">
          <a:xfrm>
            <a:off x="2637244" y="5882852"/>
            <a:ext cx="427572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latin typeface="+mn-lt"/>
              </a:rPr>
              <a:t>Forecast error for month 5 is 19.</a:t>
            </a:r>
          </a:p>
        </p:txBody>
      </p:sp>
      <p:sp>
        <p:nvSpPr>
          <p:cNvPr id="203791" name="Text Box 15"/>
          <p:cNvSpPr txBox="1">
            <a:spLocks noChangeArrowheads="1"/>
          </p:cNvSpPr>
          <p:nvPr/>
        </p:nvSpPr>
        <p:spPr bwMode="auto">
          <a:xfrm>
            <a:off x="3090706" y="5415250"/>
            <a:ext cx="7312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i="1" dirty="0">
                <a:latin typeface="+mn-lt"/>
              </a:rPr>
              <a:t>E</a:t>
            </a:r>
            <a:r>
              <a:rPr lang="en-US" sz="2400" b="1" baseline="-25000" dirty="0">
                <a:latin typeface="+mn-lt"/>
              </a:rPr>
              <a:t>5</a:t>
            </a:r>
            <a:r>
              <a:rPr lang="en-US" sz="2400" b="1" dirty="0">
                <a:latin typeface="+mn-lt"/>
              </a:rPr>
              <a:t> = </a:t>
            </a:r>
          </a:p>
        </p:txBody>
      </p:sp>
      <p:sp>
        <p:nvSpPr>
          <p:cNvPr id="203792" name="Text Box 16"/>
          <p:cNvSpPr txBox="1">
            <a:spLocks noChangeArrowheads="1"/>
          </p:cNvSpPr>
          <p:nvPr/>
        </p:nvSpPr>
        <p:spPr bwMode="auto">
          <a:xfrm>
            <a:off x="3711992" y="5418713"/>
            <a:ext cx="1409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n-lt"/>
              </a:rPr>
              <a:t>805 – 786</a:t>
            </a:r>
          </a:p>
        </p:txBody>
      </p:sp>
      <p:sp>
        <p:nvSpPr>
          <p:cNvPr id="203793" name="Text Box 17"/>
          <p:cNvSpPr txBox="1">
            <a:spLocks noChangeArrowheads="1"/>
          </p:cNvSpPr>
          <p:nvPr/>
        </p:nvSpPr>
        <p:spPr bwMode="auto">
          <a:xfrm>
            <a:off x="4952031" y="5401992"/>
            <a:ext cx="718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n-lt"/>
              </a:rPr>
              <a:t>= 19</a:t>
            </a:r>
          </a:p>
        </p:txBody>
      </p:sp>
      <p:sp>
        <p:nvSpPr>
          <p:cNvPr id="15" name="Rectangle 2">
            <a:extLst>
              <a:ext uri="{FF2B5EF4-FFF2-40B4-BE49-F238E27FC236}">
                <a16:creationId xmlns:a16="http://schemas.microsoft.com/office/drawing/2014/main" id="{37F01C42-C110-4B54-9B96-05A31817A2F8}"/>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Weighted Moving Averages - Example</a:t>
            </a:r>
          </a:p>
        </p:txBody>
      </p:sp>
    </p:spTree>
    <p:extLst>
      <p:ext uri="{BB962C8B-B14F-4D97-AF65-F5344CB8AC3E}">
        <p14:creationId xmlns:p14="http://schemas.microsoft.com/office/powerpoint/2010/main" val="98010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03786"/>
                                        </p:tgtEl>
                                        <p:attrNameLst>
                                          <p:attrName>style.visibility</p:attrName>
                                        </p:attrNameLst>
                                      </p:cBhvr>
                                      <p:to>
                                        <p:strVal val="visible"/>
                                      </p:to>
                                    </p:set>
                                    <p:animEffect transition="in" filter="strips(downRight)">
                                      <p:cBhvr>
                                        <p:cTn id="7" dur="1000"/>
                                        <p:tgtEl>
                                          <p:spTgt spid="203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3785"/>
                                        </p:tgtEl>
                                        <p:attrNameLst>
                                          <p:attrName>style.visibility</p:attrName>
                                        </p:attrNameLst>
                                      </p:cBhvr>
                                      <p:to>
                                        <p:strVal val="visible"/>
                                      </p:to>
                                    </p:set>
                                    <p:animEffect transition="in" filter="strips(downRight)">
                                      <p:cBhvr>
                                        <p:cTn id="12" dur="1000"/>
                                        <p:tgtEl>
                                          <p:spTgt spid="203785"/>
                                        </p:tgtEl>
                                      </p:cBhvr>
                                    </p:animEffect>
                                  </p:childTnLst>
                                </p:cTn>
                              </p:par>
                            </p:childTnLst>
                          </p:cTn>
                        </p:par>
                        <p:par>
                          <p:cTn id="13" fill="hold" nodeType="afterGroup">
                            <p:stCondLst>
                              <p:cond delay="1000"/>
                            </p:stCondLst>
                            <p:childTnLst>
                              <p:par>
                                <p:cTn id="14" presetID="18" presetClass="entr" presetSubtype="6" fill="hold" grpId="0" nodeType="afterEffect">
                                  <p:stCondLst>
                                    <p:cond delay="1000"/>
                                  </p:stCondLst>
                                  <p:childTnLst>
                                    <p:set>
                                      <p:cBhvr>
                                        <p:cTn id="15" dur="1" fill="hold">
                                          <p:stCondLst>
                                            <p:cond delay="0"/>
                                          </p:stCondLst>
                                        </p:cTn>
                                        <p:tgtEl>
                                          <p:spTgt spid="203787"/>
                                        </p:tgtEl>
                                        <p:attrNameLst>
                                          <p:attrName>style.visibility</p:attrName>
                                        </p:attrNameLst>
                                      </p:cBhvr>
                                      <p:to>
                                        <p:strVal val="visible"/>
                                      </p:to>
                                    </p:set>
                                    <p:animEffect transition="in" filter="strips(downRight)">
                                      <p:cBhvr>
                                        <p:cTn id="16" dur="1000"/>
                                        <p:tgtEl>
                                          <p:spTgt spid="203787"/>
                                        </p:tgtEl>
                                      </p:cBhvr>
                                    </p:animEffect>
                                  </p:childTnLst>
                                </p:cTn>
                              </p:par>
                            </p:childTnLst>
                          </p:cTn>
                        </p:par>
                        <p:par>
                          <p:cTn id="17" fill="hold" nodeType="afterGroup">
                            <p:stCondLst>
                              <p:cond delay="3000"/>
                            </p:stCondLst>
                            <p:childTnLst>
                              <p:par>
                                <p:cTn id="18" presetID="18" presetClass="entr" presetSubtype="6" fill="hold" grpId="0" nodeType="afterEffect">
                                  <p:stCondLst>
                                    <p:cond delay="1000"/>
                                  </p:stCondLst>
                                  <p:childTnLst>
                                    <p:set>
                                      <p:cBhvr>
                                        <p:cTn id="19" dur="1" fill="hold">
                                          <p:stCondLst>
                                            <p:cond delay="0"/>
                                          </p:stCondLst>
                                        </p:cTn>
                                        <p:tgtEl>
                                          <p:spTgt spid="203788"/>
                                        </p:tgtEl>
                                        <p:attrNameLst>
                                          <p:attrName>style.visibility</p:attrName>
                                        </p:attrNameLst>
                                      </p:cBhvr>
                                      <p:to>
                                        <p:strVal val="visible"/>
                                      </p:to>
                                    </p:set>
                                    <p:animEffect transition="in" filter="strips(downRight)">
                                      <p:cBhvr>
                                        <p:cTn id="20" dur="1000"/>
                                        <p:tgtEl>
                                          <p:spTgt spid="2037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03789"/>
                                        </p:tgtEl>
                                        <p:attrNameLst>
                                          <p:attrName>style.visibility</p:attrName>
                                        </p:attrNameLst>
                                      </p:cBhvr>
                                      <p:to>
                                        <p:strVal val="visible"/>
                                      </p:to>
                                    </p:set>
                                    <p:animEffect transition="in" filter="strips(downRight)">
                                      <p:cBhvr>
                                        <p:cTn id="25" dur="1000"/>
                                        <p:tgtEl>
                                          <p:spTgt spid="203789"/>
                                        </p:tgtEl>
                                      </p:cBhvr>
                                    </p:animEffect>
                                  </p:childTnLst>
                                </p:cTn>
                              </p:par>
                            </p:childTnLst>
                          </p:cTn>
                        </p:par>
                        <p:par>
                          <p:cTn id="26" fill="hold" nodeType="afterGroup">
                            <p:stCondLst>
                              <p:cond delay="1000"/>
                            </p:stCondLst>
                            <p:childTnLst>
                              <p:par>
                                <p:cTn id="27" presetID="18" presetClass="entr" presetSubtype="6" fill="hold" grpId="0" nodeType="afterEffect">
                                  <p:stCondLst>
                                    <p:cond delay="1000"/>
                                  </p:stCondLst>
                                  <p:childTnLst>
                                    <p:set>
                                      <p:cBhvr>
                                        <p:cTn id="28" dur="1" fill="hold">
                                          <p:stCondLst>
                                            <p:cond delay="0"/>
                                          </p:stCondLst>
                                        </p:cTn>
                                        <p:tgtEl>
                                          <p:spTgt spid="203791"/>
                                        </p:tgtEl>
                                        <p:attrNameLst>
                                          <p:attrName>style.visibility</p:attrName>
                                        </p:attrNameLst>
                                      </p:cBhvr>
                                      <p:to>
                                        <p:strVal val="visible"/>
                                      </p:to>
                                    </p:set>
                                    <p:animEffect transition="in" filter="strips(downRight)">
                                      <p:cBhvr>
                                        <p:cTn id="29" dur="1000"/>
                                        <p:tgtEl>
                                          <p:spTgt spid="2037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03792"/>
                                        </p:tgtEl>
                                        <p:attrNameLst>
                                          <p:attrName>style.visibility</p:attrName>
                                        </p:attrNameLst>
                                      </p:cBhvr>
                                      <p:to>
                                        <p:strVal val="visible"/>
                                      </p:to>
                                    </p:set>
                                    <p:animEffect transition="in" filter="strips(downRight)">
                                      <p:cBhvr>
                                        <p:cTn id="34" dur="1000"/>
                                        <p:tgtEl>
                                          <p:spTgt spid="203792"/>
                                        </p:tgtEl>
                                      </p:cBhvr>
                                    </p:animEffect>
                                  </p:childTnLst>
                                </p:cTn>
                              </p:par>
                            </p:childTnLst>
                          </p:cTn>
                        </p:par>
                        <p:par>
                          <p:cTn id="35" fill="hold" nodeType="afterGroup">
                            <p:stCondLst>
                              <p:cond delay="1000"/>
                            </p:stCondLst>
                            <p:childTnLst>
                              <p:par>
                                <p:cTn id="36" presetID="18" presetClass="entr" presetSubtype="6" fill="hold" grpId="0" nodeType="afterEffect">
                                  <p:stCondLst>
                                    <p:cond delay="1000"/>
                                  </p:stCondLst>
                                  <p:childTnLst>
                                    <p:set>
                                      <p:cBhvr>
                                        <p:cTn id="37" dur="1" fill="hold">
                                          <p:stCondLst>
                                            <p:cond delay="0"/>
                                          </p:stCondLst>
                                        </p:cTn>
                                        <p:tgtEl>
                                          <p:spTgt spid="203793"/>
                                        </p:tgtEl>
                                        <p:attrNameLst>
                                          <p:attrName>style.visibility</p:attrName>
                                        </p:attrNameLst>
                                      </p:cBhvr>
                                      <p:to>
                                        <p:strVal val="visible"/>
                                      </p:to>
                                    </p:set>
                                    <p:animEffect transition="in" filter="strips(downRight)">
                                      <p:cBhvr>
                                        <p:cTn id="38" dur="1000"/>
                                        <p:tgtEl>
                                          <p:spTgt spid="203793"/>
                                        </p:tgtEl>
                                      </p:cBhvr>
                                    </p:animEffect>
                                  </p:childTnLst>
                                </p:cTn>
                              </p:par>
                            </p:childTnLst>
                          </p:cTn>
                        </p:par>
                        <p:par>
                          <p:cTn id="39" fill="hold" nodeType="afterGroup">
                            <p:stCondLst>
                              <p:cond delay="3000"/>
                            </p:stCondLst>
                            <p:childTnLst>
                              <p:par>
                                <p:cTn id="40" presetID="18" presetClass="entr" presetSubtype="6" fill="hold" grpId="0" nodeType="afterEffect">
                                  <p:stCondLst>
                                    <p:cond delay="1000"/>
                                  </p:stCondLst>
                                  <p:childTnLst>
                                    <p:set>
                                      <p:cBhvr>
                                        <p:cTn id="41" dur="1" fill="hold">
                                          <p:stCondLst>
                                            <p:cond delay="0"/>
                                          </p:stCondLst>
                                        </p:cTn>
                                        <p:tgtEl>
                                          <p:spTgt spid="203790"/>
                                        </p:tgtEl>
                                        <p:attrNameLst>
                                          <p:attrName>style.visibility</p:attrName>
                                        </p:attrNameLst>
                                      </p:cBhvr>
                                      <p:to>
                                        <p:strVal val="visible"/>
                                      </p:to>
                                    </p:set>
                                    <p:animEffect transition="in" filter="strips(downRight)">
                                      <p:cBhvr>
                                        <p:cTn id="42" dur="1000"/>
                                        <p:tgtEl>
                                          <p:spTgt spid="203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5" grpId="0"/>
      <p:bldP spid="203786" grpId="0"/>
      <p:bldP spid="203787" grpId="0"/>
      <p:bldP spid="203788" grpId="0"/>
      <p:bldP spid="203789" grpId="0"/>
      <p:bldP spid="203790" grpId="0"/>
      <p:bldP spid="203791" grpId="0"/>
      <p:bldP spid="203792" grpId="0"/>
      <p:bldP spid="20379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7" name="Rectangle 3"/>
          <p:cNvSpPr>
            <a:spLocks noGrp="1" noChangeArrowheads="1"/>
          </p:cNvSpPr>
          <p:nvPr>
            <p:ph type="body" idx="1"/>
          </p:nvPr>
        </p:nvSpPr>
        <p:spPr>
          <a:xfrm>
            <a:off x="693737" y="1600200"/>
            <a:ext cx="7632700" cy="779463"/>
          </a:xfrm>
        </p:spPr>
        <p:txBody>
          <a:bodyPr>
            <a:noAutofit/>
          </a:bodyPr>
          <a:lstStyle/>
          <a:p>
            <a:pPr marL="0" indent="0" eaLnBrk="1" hangingPunct="1">
              <a:buFont typeface="Wingdings" pitchFamily="2" charset="2"/>
              <a:buNone/>
            </a:pPr>
            <a:r>
              <a:rPr lang="en-US" dirty="0"/>
              <a:t>If the actual number of arrivals in month 5 is 805, compute the forecast for month 6:</a:t>
            </a:r>
          </a:p>
        </p:txBody>
      </p:sp>
      <p:sp>
        <p:nvSpPr>
          <p:cNvPr id="502788" name="Text Box 4"/>
          <p:cNvSpPr txBox="1">
            <a:spLocks noChangeArrowheads="1"/>
          </p:cNvSpPr>
          <p:nvPr/>
        </p:nvSpPr>
        <p:spPr bwMode="auto">
          <a:xfrm>
            <a:off x="2057400" y="3733800"/>
            <a:ext cx="611257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latin typeface="+mn-lt"/>
              </a:rPr>
              <a:t>= 0.50(805) + 0.30(790) + 0.20(810)</a:t>
            </a:r>
            <a:endParaRPr lang="en-US" sz="3200" b="1" baseline="-25000" dirty="0">
              <a:latin typeface="+mn-lt"/>
            </a:endParaRPr>
          </a:p>
        </p:txBody>
      </p:sp>
      <p:sp>
        <p:nvSpPr>
          <p:cNvPr id="502789" name="Text Box 5"/>
          <p:cNvSpPr txBox="1">
            <a:spLocks noChangeArrowheads="1"/>
          </p:cNvSpPr>
          <p:nvPr/>
        </p:nvSpPr>
        <p:spPr bwMode="auto">
          <a:xfrm>
            <a:off x="1676400" y="2895600"/>
            <a:ext cx="44133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i="1" dirty="0">
                <a:latin typeface="+mn-lt"/>
              </a:rPr>
              <a:t>F</a:t>
            </a:r>
            <a:r>
              <a:rPr lang="en-US" sz="3200" b="1" baseline="-25000" dirty="0">
                <a:latin typeface="+mn-lt"/>
              </a:rPr>
              <a:t>6</a:t>
            </a:r>
            <a:r>
              <a:rPr lang="en-US" sz="3200" b="1" dirty="0">
                <a:latin typeface="+mn-lt"/>
              </a:rPr>
              <a:t> = </a:t>
            </a:r>
            <a:r>
              <a:rPr lang="en-US" sz="3200" b="1" i="1" dirty="0">
                <a:latin typeface="+mn-lt"/>
              </a:rPr>
              <a:t>W</a:t>
            </a:r>
            <a:r>
              <a:rPr lang="en-US" sz="3200" b="1" i="1" baseline="-25000" dirty="0">
                <a:latin typeface="+mn-lt"/>
              </a:rPr>
              <a:t>1</a:t>
            </a:r>
            <a:r>
              <a:rPr lang="en-US" sz="3200" b="1" i="1" dirty="0">
                <a:latin typeface="+mn-lt"/>
              </a:rPr>
              <a:t>D</a:t>
            </a:r>
            <a:r>
              <a:rPr lang="en-US" sz="3200" b="1" i="1" baseline="-25000" dirty="0">
                <a:latin typeface="+mn-lt"/>
              </a:rPr>
              <a:t>5</a:t>
            </a:r>
            <a:r>
              <a:rPr lang="en-US" sz="3200" b="1" dirty="0">
                <a:latin typeface="+mn-lt"/>
              </a:rPr>
              <a:t> + </a:t>
            </a:r>
            <a:r>
              <a:rPr lang="en-US" sz="3200" b="1" i="1" dirty="0">
                <a:latin typeface="+mn-lt"/>
              </a:rPr>
              <a:t>W</a:t>
            </a:r>
            <a:r>
              <a:rPr lang="en-US" sz="3200" b="1" i="1" baseline="-25000" dirty="0">
                <a:latin typeface="+mn-lt"/>
              </a:rPr>
              <a:t>2</a:t>
            </a:r>
            <a:r>
              <a:rPr lang="en-US" sz="3200" b="1" i="1" dirty="0">
                <a:latin typeface="+mn-lt"/>
              </a:rPr>
              <a:t>D</a:t>
            </a:r>
            <a:r>
              <a:rPr lang="en-US" sz="3200" b="1" i="1" baseline="-25000" dirty="0">
                <a:latin typeface="+mn-lt"/>
              </a:rPr>
              <a:t>4</a:t>
            </a:r>
            <a:r>
              <a:rPr lang="en-US" sz="3200" b="1" dirty="0">
                <a:latin typeface="+mn-lt"/>
              </a:rPr>
              <a:t> + </a:t>
            </a:r>
            <a:r>
              <a:rPr lang="en-US" sz="3200" b="1" i="1" dirty="0">
                <a:latin typeface="+mn-lt"/>
              </a:rPr>
              <a:t>W</a:t>
            </a:r>
            <a:r>
              <a:rPr lang="en-US" sz="3200" b="1" i="1" baseline="-25000" dirty="0">
                <a:latin typeface="+mn-lt"/>
              </a:rPr>
              <a:t>3</a:t>
            </a:r>
            <a:r>
              <a:rPr lang="en-US" sz="3200" b="1" i="1" dirty="0">
                <a:latin typeface="+mn-lt"/>
              </a:rPr>
              <a:t>D</a:t>
            </a:r>
            <a:r>
              <a:rPr lang="en-US" sz="3200" b="1" i="1" baseline="-25000" dirty="0">
                <a:latin typeface="+mn-lt"/>
              </a:rPr>
              <a:t>3</a:t>
            </a:r>
          </a:p>
        </p:txBody>
      </p:sp>
      <p:sp>
        <p:nvSpPr>
          <p:cNvPr id="502790" name="Text Box 6"/>
          <p:cNvSpPr txBox="1">
            <a:spLocks noChangeArrowheads="1"/>
          </p:cNvSpPr>
          <p:nvPr/>
        </p:nvSpPr>
        <p:spPr bwMode="auto">
          <a:xfrm>
            <a:off x="5590452" y="4438362"/>
            <a:ext cx="142539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latin typeface="+mn-lt"/>
              </a:rPr>
              <a:t>= </a:t>
            </a:r>
            <a:r>
              <a:rPr lang="en-US" sz="3200" b="1" dirty="0">
                <a:solidFill>
                  <a:srgbClr val="FF0000"/>
                </a:solidFill>
                <a:latin typeface="+mn-lt"/>
              </a:rPr>
              <a:t>801.5</a:t>
            </a:r>
          </a:p>
        </p:txBody>
      </p:sp>
      <p:sp>
        <p:nvSpPr>
          <p:cNvPr id="502791" name="Text Box 7"/>
          <p:cNvSpPr txBox="1">
            <a:spLocks noChangeArrowheads="1"/>
          </p:cNvSpPr>
          <p:nvPr/>
        </p:nvSpPr>
        <p:spPr bwMode="auto">
          <a:xfrm>
            <a:off x="762000" y="5562599"/>
            <a:ext cx="793710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solidFill>
                  <a:srgbClr val="FF0000"/>
                </a:solidFill>
                <a:latin typeface="+mn-lt"/>
              </a:rPr>
              <a:t>Forecast for month 6 is 802 customer arrivals.</a:t>
            </a:r>
          </a:p>
        </p:txBody>
      </p:sp>
      <p:sp>
        <p:nvSpPr>
          <p:cNvPr id="8" name="Rectangle 2">
            <a:extLst>
              <a:ext uri="{FF2B5EF4-FFF2-40B4-BE49-F238E27FC236}">
                <a16:creationId xmlns:a16="http://schemas.microsoft.com/office/drawing/2014/main" id="{C7967080-C855-46AF-9781-6F183B3FF81F}"/>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Weighted Moving Averages - Example</a:t>
            </a:r>
          </a:p>
        </p:txBody>
      </p:sp>
    </p:spTree>
    <p:extLst>
      <p:ext uri="{BB962C8B-B14F-4D97-AF65-F5344CB8AC3E}">
        <p14:creationId xmlns:p14="http://schemas.microsoft.com/office/powerpoint/2010/main" val="801918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02789"/>
                                        </p:tgtEl>
                                        <p:attrNameLst>
                                          <p:attrName>style.visibility</p:attrName>
                                        </p:attrNameLst>
                                      </p:cBhvr>
                                      <p:to>
                                        <p:strVal val="visible"/>
                                      </p:to>
                                    </p:set>
                                    <p:animEffect transition="in" filter="strips(downRight)">
                                      <p:cBhvr>
                                        <p:cTn id="7" dur="1000"/>
                                        <p:tgtEl>
                                          <p:spTgt spid="502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2788"/>
                                        </p:tgtEl>
                                        <p:attrNameLst>
                                          <p:attrName>style.visibility</p:attrName>
                                        </p:attrNameLst>
                                      </p:cBhvr>
                                      <p:to>
                                        <p:strVal val="visible"/>
                                      </p:to>
                                    </p:set>
                                    <p:animEffect transition="in" filter="strips(downRight)">
                                      <p:cBhvr>
                                        <p:cTn id="12" dur="1000"/>
                                        <p:tgtEl>
                                          <p:spTgt spid="502788"/>
                                        </p:tgtEl>
                                      </p:cBhvr>
                                    </p:animEffect>
                                  </p:childTnLst>
                                </p:cTn>
                              </p:par>
                            </p:childTnLst>
                          </p:cTn>
                        </p:par>
                        <p:par>
                          <p:cTn id="13" fill="hold" nodeType="afterGroup">
                            <p:stCondLst>
                              <p:cond delay="1000"/>
                            </p:stCondLst>
                            <p:childTnLst>
                              <p:par>
                                <p:cTn id="14" presetID="18" presetClass="entr" presetSubtype="6" fill="hold" grpId="0" nodeType="afterEffect">
                                  <p:stCondLst>
                                    <p:cond delay="1000"/>
                                  </p:stCondLst>
                                  <p:childTnLst>
                                    <p:set>
                                      <p:cBhvr>
                                        <p:cTn id="15" dur="1" fill="hold">
                                          <p:stCondLst>
                                            <p:cond delay="0"/>
                                          </p:stCondLst>
                                        </p:cTn>
                                        <p:tgtEl>
                                          <p:spTgt spid="502790"/>
                                        </p:tgtEl>
                                        <p:attrNameLst>
                                          <p:attrName>style.visibility</p:attrName>
                                        </p:attrNameLst>
                                      </p:cBhvr>
                                      <p:to>
                                        <p:strVal val="visible"/>
                                      </p:to>
                                    </p:set>
                                    <p:animEffect transition="in" filter="strips(downRight)">
                                      <p:cBhvr>
                                        <p:cTn id="16" dur="1000"/>
                                        <p:tgtEl>
                                          <p:spTgt spid="502790"/>
                                        </p:tgtEl>
                                      </p:cBhvr>
                                    </p:animEffect>
                                  </p:childTnLst>
                                </p:cTn>
                              </p:par>
                            </p:childTnLst>
                          </p:cTn>
                        </p:par>
                        <p:par>
                          <p:cTn id="17" fill="hold" nodeType="afterGroup">
                            <p:stCondLst>
                              <p:cond delay="3000"/>
                            </p:stCondLst>
                            <p:childTnLst>
                              <p:par>
                                <p:cTn id="18" presetID="18" presetClass="entr" presetSubtype="6" fill="hold" grpId="0" nodeType="afterEffect">
                                  <p:stCondLst>
                                    <p:cond delay="1000"/>
                                  </p:stCondLst>
                                  <p:childTnLst>
                                    <p:set>
                                      <p:cBhvr>
                                        <p:cTn id="19" dur="1" fill="hold">
                                          <p:stCondLst>
                                            <p:cond delay="0"/>
                                          </p:stCondLst>
                                        </p:cTn>
                                        <p:tgtEl>
                                          <p:spTgt spid="502791"/>
                                        </p:tgtEl>
                                        <p:attrNameLst>
                                          <p:attrName>style.visibility</p:attrName>
                                        </p:attrNameLst>
                                      </p:cBhvr>
                                      <p:to>
                                        <p:strVal val="visible"/>
                                      </p:to>
                                    </p:set>
                                    <p:animEffect transition="in" filter="strips(downRight)">
                                      <p:cBhvr>
                                        <p:cTn id="20" dur="1000"/>
                                        <p:tgtEl>
                                          <p:spTgt spid="50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8" grpId="0"/>
      <p:bldP spid="502789" grpId="0"/>
      <p:bldP spid="502790" grpId="0"/>
      <p:bldP spid="50279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4" name="Rectangle 4"/>
          <p:cNvSpPr>
            <a:spLocks noGrp="1" noChangeArrowheads="1"/>
          </p:cNvSpPr>
          <p:nvPr>
            <p:ph type="body" idx="1"/>
          </p:nvPr>
        </p:nvSpPr>
        <p:spPr>
          <a:xfrm>
            <a:off x="457200" y="1295400"/>
            <a:ext cx="8229600" cy="3319463"/>
          </a:xfrm>
        </p:spPr>
        <p:txBody>
          <a:bodyPr>
            <a:noAutofit/>
          </a:bodyPr>
          <a:lstStyle/>
          <a:p>
            <a:pPr eaLnBrk="1" hangingPunct="1"/>
            <a:r>
              <a:rPr lang="en-US" sz="2400" dirty="0">
                <a:latin typeface="+mj-lt"/>
              </a:rPr>
              <a:t>A sophisticated weighted moving average that calculates the average of a time series by implicitly giving recent demands more weight than earlier demands</a:t>
            </a:r>
          </a:p>
          <a:p>
            <a:pPr eaLnBrk="1" hangingPunct="1"/>
            <a:r>
              <a:rPr lang="en-US" sz="2400" dirty="0">
                <a:latin typeface="+mj-lt"/>
              </a:rPr>
              <a:t>Requires only three items of data</a:t>
            </a:r>
          </a:p>
          <a:p>
            <a:pPr lvl="1" eaLnBrk="1" hangingPunct="1"/>
            <a:r>
              <a:rPr lang="en-US" sz="2400" dirty="0">
                <a:latin typeface="+mj-lt"/>
              </a:rPr>
              <a:t>The last period’s forecast </a:t>
            </a:r>
          </a:p>
          <a:p>
            <a:pPr lvl="1" eaLnBrk="1" hangingPunct="1"/>
            <a:r>
              <a:rPr lang="en-US" sz="2400" dirty="0">
                <a:latin typeface="+mj-lt"/>
              </a:rPr>
              <a:t>The demand for this period</a:t>
            </a:r>
          </a:p>
          <a:p>
            <a:pPr lvl="1" eaLnBrk="1" hangingPunct="1"/>
            <a:r>
              <a:rPr lang="en-US" sz="2400" dirty="0">
                <a:latin typeface="+mj-lt"/>
              </a:rPr>
              <a:t>A smoothing parameter, alpha (</a:t>
            </a:r>
            <a:r>
              <a:rPr lang="el-GR" sz="2400" i="1" dirty="0">
                <a:latin typeface="+mj-lt"/>
                <a:cs typeface="Arial" pitchFamily="34" charset="0"/>
              </a:rPr>
              <a:t>α</a:t>
            </a:r>
            <a:r>
              <a:rPr lang="en-US" sz="2400" dirty="0">
                <a:latin typeface="+mj-lt"/>
              </a:rPr>
              <a:t>), where 0 </a:t>
            </a:r>
            <a:r>
              <a:rPr lang="en-US" sz="2400" dirty="0">
                <a:latin typeface="+mj-lt"/>
                <a:cs typeface="Arial" pitchFamily="34" charset="0"/>
              </a:rPr>
              <a:t>≤ </a:t>
            </a:r>
            <a:r>
              <a:rPr lang="el-GR" sz="2400" i="1" dirty="0">
                <a:latin typeface="+mj-lt"/>
                <a:cs typeface="Arial" pitchFamily="34" charset="0"/>
              </a:rPr>
              <a:t>α</a:t>
            </a:r>
            <a:r>
              <a:rPr lang="en-US" sz="2400" dirty="0">
                <a:latin typeface="+mj-lt"/>
                <a:cs typeface="Arial" pitchFamily="34" charset="0"/>
              </a:rPr>
              <a:t> ≤</a:t>
            </a:r>
            <a:r>
              <a:rPr lang="en-US" sz="2400" dirty="0">
                <a:latin typeface="+mj-lt"/>
              </a:rPr>
              <a:t> 1.0</a:t>
            </a:r>
          </a:p>
          <a:p>
            <a:pPr eaLnBrk="1" hangingPunct="1"/>
            <a:r>
              <a:rPr lang="en-US" sz="2400" dirty="0">
                <a:latin typeface="+mj-lt"/>
              </a:rPr>
              <a:t>The equation for the forecast is</a:t>
            </a:r>
          </a:p>
        </p:txBody>
      </p:sp>
      <p:sp>
        <p:nvSpPr>
          <p:cNvPr id="506885" name="Text Box 5"/>
          <p:cNvSpPr txBox="1">
            <a:spLocks noChangeArrowheads="1"/>
          </p:cNvSpPr>
          <p:nvPr/>
        </p:nvSpPr>
        <p:spPr bwMode="auto">
          <a:xfrm>
            <a:off x="444683" y="4692552"/>
            <a:ext cx="8699317" cy="123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44500" indent="-4445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400" b="1" i="1" dirty="0">
                <a:latin typeface="+mj-lt"/>
              </a:rPr>
              <a:t>F</a:t>
            </a:r>
            <a:r>
              <a:rPr lang="en-US" sz="2400" b="1" i="1" baseline="-25000" dirty="0">
                <a:latin typeface="+mj-lt"/>
              </a:rPr>
              <a:t>t</a:t>
            </a:r>
            <a:r>
              <a:rPr lang="en-US" sz="2400" b="1" baseline="-25000" dirty="0">
                <a:latin typeface="+mj-lt"/>
              </a:rPr>
              <a:t>+1</a:t>
            </a:r>
            <a:r>
              <a:rPr lang="en-US" sz="2400" b="1" dirty="0">
                <a:latin typeface="+mj-lt"/>
              </a:rPr>
              <a:t>	= </a:t>
            </a:r>
            <a:r>
              <a:rPr lang="el-GR" sz="2400" b="1" i="1" dirty="0">
                <a:latin typeface="+mj-lt"/>
                <a:cs typeface="Arial" pitchFamily="34" charset="0"/>
              </a:rPr>
              <a:t>α</a:t>
            </a:r>
            <a:r>
              <a:rPr lang="en-US" sz="2400" b="1" dirty="0">
                <a:latin typeface="+mj-lt"/>
              </a:rPr>
              <a:t>(Demand this period) + (1 – </a:t>
            </a:r>
            <a:r>
              <a:rPr lang="el-GR" sz="2400" b="1" i="1" dirty="0">
                <a:latin typeface="+mj-lt"/>
                <a:cs typeface="Arial" pitchFamily="34" charset="0"/>
              </a:rPr>
              <a:t>α</a:t>
            </a:r>
            <a:r>
              <a:rPr lang="en-US" sz="2400" b="1" dirty="0">
                <a:latin typeface="+mj-lt"/>
              </a:rPr>
              <a:t>)(Forecast calculated last period)</a:t>
            </a:r>
          </a:p>
          <a:p>
            <a:pPr eaLnBrk="1" hangingPunct="1">
              <a:lnSpc>
                <a:spcPct val="90000"/>
              </a:lnSpc>
              <a:spcBef>
                <a:spcPct val="40000"/>
              </a:spcBef>
            </a:pPr>
            <a:r>
              <a:rPr lang="en-US" sz="2400" b="1" dirty="0">
                <a:latin typeface="+mj-lt"/>
              </a:rPr>
              <a:t>	= </a:t>
            </a:r>
            <a:r>
              <a:rPr lang="el-GR" sz="2400" b="1" i="1" dirty="0">
                <a:latin typeface="+mj-lt"/>
                <a:cs typeface="Arial" pitchFamily="34" charset="0"/>
              </a:rPr>
              <a:t>α</a:t>
            </a:r>
            <a:r>
              <a:rPr lang="en-US" sz="2400" b="1" i="1" dirty="0" err="1">
                <a:latin typeface="+mj-lt"/>
              </a:rPr>
              <a:t>D</a:t>
            </a:r>
            <a:r>
              <a:rPr lang="en-US" sz="2400" b="1" i="1" baseline="-25000" dirty="0" err="1">
                <a:latin typeface="+mj-lt"/>
              </a:rPr>
              <a:t>t</a:t>
            </a:r>
            <a:r>
              <a:rPr lang="en-US" sz="2400" b="1" i="1" dirty="0">
                <a:latin typeface="+mj-lt"/>
              </a:rPr>
              <a:t> </a:t>
            </a:r>
            <a:r>
              <a:rPr lang="en-US" sz="2400" b="1" dirty="0">
                <a:latin typeface="+mj-lt"/>
              </a:rPr>
              <a:t>+ (1 – </a:t>
            </a:r>
            <a:r>
              <a:rPr lang="el-GR" sz="2400" b="1" i="1" dirty="0">
                <a:latin typeface="+mj-lt"/>
                <a:cs typeface="Arial" pitchFamily="34" charset="0"/>
              </a:rPr>
              <a:t>α</a:t>
            </a:r>
            <a:r>
              <a:rPr lang="en-US" sz="2400" b="1" dirty="0">
                <a:latin typeface="+mj-lt"/>
              </a:rPr>
              <a:t>)</a:t>
            </a:r>
            <a:r>
              <a:rPr lang="en-US" sz="2400" b="1" i="1" dirty="0">
                <a:latin typeface="+mj-lt"/>
              </a:rPr>
              <a:t>F</a:t>
            </a:r>
            <a:r>
              <a:rPr lang="en-US" sz="2400" b="1" i="1" baseline="-25000" dirty="0">
                <a:latin typeface="+mj-lt"/>
              </a:rPr>
              <a:t>t</a:t>
            </a:r>
            <a:endParaRPr lang="en-US" sz="2400" baseline="-25000" dirty="0">
              <a:latin typeface="+mj-lt"/>
            </a:endParaRPr>
          </a:p>
        </p:txBody>
      </p:sp>
      <p:sp>
        <p:nvSpPr>
          <p:cNvPr id="5" name="Rectangle 2">
            <a:extLst>
              <a:ext uri="{FF2B5EF4-FFF2-40B4-BE49-F238E27FC236}">
                <a16:creationId xmlns:a16="http://schemas.microsoft.com/office/drawing/2014/main" id="{80267DC3-F2AC-4C04-A775-8C9DC1CBA1DD}"/>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Exponential Smoothing</a:t>
            </a:r>
          </a:p>
        </p:txBody>
      </p:sp>
    </p:spTree>
    <p:extLst>
      <p:ext uri="{BB962C8B-B14F-4D97-AF65-F5344CB8AC3E}">
        <p14:creationId xmlns:p14="http://schemas.microsoft.com/office/powerpoint/2010/main" val="1349898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6" name="Rectangle 4"/>
          <p:cNvSpPr>
            <a:spLocks noGrp="1" noChangeArrowheads="1"/>
          </p:cNvSpPr>
          <p:nvPr>
            <p:ph type="body" idx="1"/>
          </p:nvPr>
        </p:nvSpPr>
        <p:spPr>
          <a:xfrm>
            <a:off x="457200" y="1752600"/>
            <a:ext cx="8229600" cy="4779963"/>
          </a:xfrm>
        </p:spPr>
        <p:txBody>
          <a:bodyPr>
            <a:normAutofit/>
          </a:bodyPr>
          <a:lstStyle/>
          <a:p>
            <a:pPr eaLnBrk="1" hangingPunct="1">
              <a:spcAft>
                <a:spcPts val="1200"/>
              </a:spcAft>
            </a:pPr>
            <a:r>
              <a:rPr lang="en-US" sz="2600" dirty="0"/>
              <a:t>The emphasis given to the most recent demand levels can be adjusted by changing the smoothing parameter.</a:t>
            </a:r>
          </a:p>
          <a:p>
            <a:pPr eaLnBrk="1" hangingPunct="1">
              <a:spcAft>
                <a:spcPts val="1200"/>
              </a:spcAft>
            </a:pPr>
            <a:r>
              <a:rPr lang="en-US" sz="2600" dirty="0"/>
              <a:t>Larger </a:t>
            </a:r>
            <a:r>
              <a:rPr lang="el-GR" sz="2600" i="1" dirty="0">
                <a:cs typeface="Arial" pitchFamily="34" charset="0"/>
              </a:rPr>
              <a:t>α</a:t>
            </a:r>
            <a:r>
              <a:rPr lang="en-US" sz="2600" dirty="0"/>
              <a:t> values emphasize recent levels of demand and result in forecasts more responsive to changes in the underlying average.</a:t>
            </a:r>
          </a:p>
          <a:p>
            <a:pPr eaLnBrk="1" hangingPunct="1">
              <a:spcAft>
                <a:spcPts val="1200"/>
              </a:spcAft>
            </a:pPr>
            <a:r>
              <a:rPr lang="en-US" sz="2600" dirty="0"/>
              <a:t>Smaller </a:t>
            </a:r>
            <a:r>
              <a:rPr lang="el-GR" sz="2600" i="1" dirty="0">
                <a:cs typeface="Arial" pitchFamily="34" charset="0"/>
              </a:rPr>
              <a:t>α</a:t>
            </a:r>
            <a:r>
              <a:rPr lang="en-US" sz="2600" dirty="0"/>
              <a:t> values treat past demand more uniformly and result in more stable forecasts.</a:t>
            </a:r>
          </a:p>
        </p:txBody>
      </p:sp>
      <p:sp>
        <p:nvSpPr>
          <p:cNvPr id="4" name="Rectangle 2">
            <a:extLst>
              <a:ext uri="{FF2B5EF4-FFF2-40B4-BE49-F238E27FC236}">
                <a16:creationId xmlns:a16="http://schemas.microsoft.com/office/drawing/2014/main" id="{27C98A4E-D59E-4FAF-AF5E-3DF64176796A}"/>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Exponential Smoothing</a:t>
            </a:r>
          </a:p>
        </p:txBody>
      </p:sp>
    </p:spTree>
    <p:extLst>
      <p:ext uri="{BB962C8B-B14F-4D97-AF65-F5344CB8AC3E}">
        <p14:creationId xmlns:p14="http://schemas.microsoft.com/office/powerpoint/2010/main" val="313575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212" name="Rectangle 28"/>
          <p:cNvSpPr>
            <a:spLocks noGrp="1" noChangeArrowheads="1"/>
          </p:cNvSpPr>
          <p:nvPr>
            <p:ph type="body" idx="1"/>
          </p:nvPr>
        </p:nvSpPr>
        <p:spPr>
          <a:xfrm>
            <a:off x="533400" y="1676400"/>
            <a:ext cx="8077200" cy="4495800"/>
          </a:xfrm>
        </p:spPr>
        <p:txBody>
          <a:bodyPr>
            <a:normAutofit/>
          </a:bodyPr>
          <a:lstStyle/>
          <a:p>
            <a:pPr marL="457200" indent="-457200" eaLnBrk="1" hangingPunct="1">
              <a:spcBef>
                <a:spcPts val="1200"/>
              </a:spcBef>
              <a:spcAft>
                <a:spcPts val="1800"/>
              </a:spcAft>
              <a:buFont typeface="Wingdings" pitchFamily="2" charset="2"/>
              <a:buAutoNum type="alphaLcPeriod"/>
            </a:pPr>
            <a:r>
              <a:rPr lang="en-US" sz="2800" dirty="0">
                <a:latin typeface="+mj-lt"/>
              </a:rPr>
              <a:t>Reconsider the patient arrival data. It is now the end of week 3 so the actual arrivals is known to be 411 patients.  Using </a:t>
            </a:r>
            <a:r>
              <a:rPr lang="el-GR" sz="2800" i="1" dirty="0">
                <a:latin typeface="+mj-lt"/>
                <a:cs typeface="Arial" pitchFamily="34" charset="0"/>
              </a:rPr>
              <a:t>α</a:t>
            </a:r>
            <a:r>
              <a:rPr lang="en-US" sz="2800" dirty="0">
                <a:latin typeface="+mj-lt"/>
                <a:cs typeface="Arial" pitchFamily="34" charset="0"/>
              </a:rPr>
              <a:t> = 0.10</a:t>
            </a:r>
            <a:r>
              <a:rPr lang="en-US" sz="2800" dirty="0">
                <a:latin typeface="+mj-lt"/>
              </a:rPr>
              <a:t>, calculate the exponential smoothing forecast for week 4.</a:t>
            </a:r>
          </a:p>
          <a:p>
            <a:pPr marL="457200" indent="-457200" eaLnBrk="1" hangingPunct="1">
              <a:spcBef>
                <a:spcPts val="1200"/>
              </a:spcBef>
              <a:spcAft>
                <a:spcPts val="1800"/>
              </a:spcAft>
              <a:buFont typeface="Wingdings" pitchFamily="2" charset="2"/>
              <a:buAutoNum type="alphaLcPeriod"/>
            </a:pPr>
            <a:r>
              <a:rPr lang="en-US" sz="2800" dirty="0">
                <a:latin typeface="+mj-lt"/>
              </a:rPr>
              <a:t>What was the forecast error for week 4 if the actual demand turned out to be 415?</a:t>
            </a:r>
          </a:p>
          <a:p>
            <a:pPr marL="457200" indent="-457200" eaLnBrk="1" hangingPunct="1">
              <a:spcBef>
                <a:spcPts val="1200"/>
              </a:spcBef>
              <a:spcAft>
                <a:spcPts val="1800"/>
              </a:spcAft>
              <a:buFont typeface="Wingdings" pitchFamily="2" charset="2"/>
              <a:buAutoNum type="alphaLcPeriod"/>
            </a:pPr>
            <a:r>
              <a:rPr lang="en-US" sz="2800" dirty="0">
                <a:latin typeface="+mj-lt"/>
              </a:rPr>
              <a:t>What is the forecast for week 5?</a:t>
            </a:r>
          </a:p>
        </p:txBody>
      </p:sp>
      <p:sp>
        <p:nvSpPr>
          <p:cNvPr id="221271" name="Rectangle 87"/>
          <p:cNvSpPr>
            <a:spLocks noChangeArrowheads="1"/>
          </p:cNvSpPr>
          <p:nvPr/>
        </p:nvSpPr>
        <p:spPr bwMode="auto">
          <a:xfrm>
            <a:off x="774700" y="2311400"/>
            <a:ext cx="7785100"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40000"/>
              </a:spcBef>
              <a:buClr>
                <a:srgbClr val="B20019"/>
              </a:buClr>
              <a:buFont typeface="Wingdings" pitchFamily="2" charset="2"/>
              <a:buNone/>
            </a:pPr>
            <a:endParaRPr lang="en-US" sz="2000" b="1" dirty="0">
              <a:latin typeface="+mj-lt"/>
            </a:endParaRPr>
          </a:p>
        </p:txBody>
      </p:sp>
      <p:sp>
        <p:nvSpPr>
          <p:cNvPr id="5" name="Rectangle 2">
            <a:extLst>
              <a:ext uri="{FF2B5EF4-FFF2-40B4-BE49-F238E27FC236}">
                <a16:creationId xmlns:a16="http://schemas.microsoft.com/office/drawing/2014/main" id="{9801CA2F-D053-4BED-A577-605B302AFAE5}"/>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Exponential Smoothing - Example</a:t>
            </a:r>
          </a:p>
        </p:txBody>
      </p:sp>
      <p:graphicFrame>
        <p:nvGraphicFramePr>
          <p:cNvPr id="8" name="Group 65">
            <a:extLst>
              <a:ext uri="{FF2B5EF4-FFF2-40B4-BE49-F238E27FC236}">
                <a16:creationId xmlns:a16="http://schemas.microsoft.com/office/drawing/2014/main" id="{620FF962-F12D-42DB-AD59-1342C2BC660A}"/>
              </a:ext>
            </a:extLst>
          </p:cNvPr>
          <p:cNvGraphicFramePr>
            <a:graphicFrameLocks noGrp="1"/>
          </p:cNvGraphicFramePr>
          <p:nvPr>
            <p:extLst>
              <p:ext uri="{D42A27DB-BD31-4B8C-83A1-F6EECF244321}">
                <p14:modId xmlns:p14="http://schemas.microsoft.com/office/powerpoint/2010/main" val="3924198350"/>
              </p:ext>
            </p:extLst>
          </p:nvPr>
        </p:nvGraphicFramePr>
        <p:xfrm>
          <a:off x="6096000" y="4724400"/>
          <a:ext cx="2819400" cy="1874520"/>
        </p:xfrm>
        <a:graphic>
          <a:graphicData uri="http://schemas.openxmlformats.org/drawingml/2006/table">
            <a:tbl>
              <a:tblPr>
                <a:effectLst>
                  <a:outerShdw blurRad="50800" dist="38100" dir="2700000" algn="tl" rotWithShape="0">
                    <a:prstClr val="black">
                      <a:alpha val="40000"/>
                    </a:prstClr>
                  </a:outerShdw>
                </a:effectLst>
              </a:tblPr>
              <a:tblGrid>
                <a:gridCol w="1018328">
                  <a:extLst>
                    <a:ext uri="{9D8B030D-6E8A-4147-A177-3AD203B41FA5}">
                      <a16:colId xmlns:a16="http://schemas.microsoft.com/office/drawing/2014/main" val="20000"/>
                    </a:ext>
                  </a:extLst>
                </a:gridCol>
                <a:gridCol w="1801072">
                  <a:extLst>
                    <a:ext uri="{9D8B030D-6E8A-4147-A177-3AD203B41FA5}">
                      <a16:colId xmlns:a16="http://schemas.microsoft.com/office/drawing/2014/main" val="20001"/>
                    </a:ext>
                  </a:extLst>
                </a:gridCol>
              </a:tblGrid>
              <a:tr h="574412">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Week</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a:ln>
                            <a:noFill/>
                          </a:ln>
                          <a:solidFill>
                            <a:schemeClr val="tx1"/>
                          </a:solidFill>
                          <a:effectLst/>
                          <a:latin typeface="+mn-lt"/>
                        </a:rPr>
                        <a:t>Patient Arrivals</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24996">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1</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400</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24996">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a:ln>
                            <a:noFill/>
                          </a:ln>
                          <a:solidFill>
                            <a:schemeClr val="tx1"/>
                          </a:solidFill>
                          <a:effectLst/>
                          <a:latin typeface="+mn-lt"/>
                        </a:rPr>
                        <a:t>2</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380</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24996">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a:ln>
                            <a:noFill/>
                          </a:ln>
                          <a:solidFill>
                            <a:schemeClr val="tx1"/>
                          </a:solidFill>
                          <a:effectLst/>
                          <a:latin typeface="+mn-lt"/>
                        </a:rPr>
                        <a:t>3</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411</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534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1" name="Rectangle 3"/>
          <p:cNvSpPr>
            <a:spLocks noGrp="1" noChangeArrowheads="1"/>
          </p:cNvSpPr>
          <p:nvPr>
            <p:ph type="body" idx="1"/>
          </p:nvPr>
        </p:nvSpPr>
        <p:spPr>
          <a:xfrm>
            <a:off x="533400" y="1469117"/>
            <a:ext cx="7785100" cy="1274083"/>
          </a:xfrm>
        </p:spPr>
        <p:txBody>
          <a:bodyPr>
            <a:noAutofit/>
          </a:bodyPr>
          <a:lstStyle/>
          <a:p>
            <a:pPr eaLnBrk="1" hangingPunct="1">
              <a:buFont typeface="Wingdings" pitchFamily="2" charset="2"/>
              <a:buNone/>
            </a:pPr>
            <a:r>
              <a:rPr lang="en-US" sz="2600" dirty="0"/>
              <a:t>a.	To obtain the forecast for week 4, using exponential smoothing with and the initial forecast of 390*, we calculate the average at the end of week 3 as:</a:t>
            </a:r>
          </a:p>
        </p:txBody>
      </p:sp>
      <p:sp>
        <p:nvSpPr>
          <p:cNvPr id="508957" name="Text Box 29"/>
          <p:cNvSpPr txBox="1">
            <a:spLocks noChangeArrowheads="1"/>
          </p:cNvSpPr>
          <p:nvPr/>
        </p:nvSpPr>
        <p:spPr bwMode="auto">
          <a:xfrm>
            <a:off x="1873250" y="2819400"/>
            <a:ext cx="69121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i="1" dirty="0">
                <a:latin typeface="+mn-lt"/>
              </a:rPr>
              <a:t>F</a:t>
            </a:r>
            <a:r>
              <a:rPr lang="en-US" sz="2600" b="1" baseline="-25000" dirty="0">
                <a:latin typeface="+mn-lt"/>
              </a:rPr>
              <a:t>4</a:t>
            </a:r>
            <a:r>
              <a:rPr lang="en-US" sz="2600" b="1" dirty="0">
                <a:latin typeface="+mn-lt"/>
              </a:rPr>
              <a:t> =</a:t>
            </a:r>
          </a:p>
        </p:txBody>
      </p:sp>
      <p:sp>
        <p:nvSpPr>
          <p:cNvPr id="508959" name="Text Box 31"/>
          <p:cNvSpPr txBox="1">
            <a:spLocks noChangeArrowheads="1"/>
          </p:cNvSpPr>
          <p:nvPr/>
        </p:nvSpPr>
        <p:spPr bwMode="auto">
          <a:xfrm>
            <a:off x="1114425" y="3429000"/>
            <a:ext cx="743126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dirty="0">
                <a:solidFill>
                  <a:srgbClr val="FF0000"/>
                </a:solidFill>
                <a:latin typeface="+mn-lt"/>
              </a:rPr>
              <a:t>Thus, the forecast for week 4 would be 392 patients.</a:t>
            </a:r>
          </a:p>
        </p:txBody>
      </p:sp>
      <p:sp>
        <p:nvSpPr>
          <p:cNvPr id="508960" name="Text Box 32"/>
          <p:cNvSpPr txBox="1">
            <a:spLocks noChangeArrowheads="1"/>
          </p:cNvSpPr>
          <p:nvPr/>
        </p:nvSpPr>
        <p:spPr bwMode="auto">
          <a:xfrm>
            <a:off x="2590800" y="2819400"/>
            <a:ext cx="419858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dirty="0">
                <a:latin typeface="+mn-lt"/>
              </a:rPr>
              <a:t>0.10(411) + 0.90(390) = 392.1</a:t>
            </a:r>
          </a:p>
        </p:txBody>
      </p:sp>
      <p:sp>
        <p:nvSpPr>
          <p:cNvPr id="5" name="TextBox 4"/>
          <p:cNvSpPr txBox="1"/>
          <p:nvPr/>
        </p:nvSpPr>
        <p:spPr>
          <a:xfrm>
            <a:off x="914400" y="4038600"/>
            <a:ext cx="7772400" cy="2308324"/>
          </a:xfrm>
          <a:prstGeom prst="rect">
            <a:avLst/>
          </a:prstGeom>
          <a:noFill/>
        </p:spPr>
        <p:txBody>
          <a:bodyPr wrap="square" rtlCol="0">
            <a:spAutoFit/>
          </a:bodyPr>
          <a:lstStyle/>
          <a:p>
            <a:r>
              <a:rPr lang="en-US" sz="2000" b="1" dirty="0">
                <a:solidFill>
                  <a:schemeClr val="tx2"/>
                </a:solidFill>
              </a:rPr>
              <a:t>* </a:t>
            </a:r>
            <a:r>
              <a:rPr lang="en-US" sz="2400" b="1" i="1" dirty="0">
                <a:solidFill>
                  <a:schemeClr val="tx2"/>
                </a:solidFill>
              </a:rPr>
              <a:t>Here the initial forecast of 390 is the average of the first two weeks of demand. POM for Windows and OM Explorer, on the other hand, simply use the actual demand for the first week as the default setting for the initial forecast for period 1, and do not begin tracking forecast errors until the second period. </a:t>
            </a:r>
          </a:p>
        </p:txBody>
      </p:sp>
      <p:sp>
        <p:nvSpPr>
          <p:cNvPr id="8" name="Rectangle 2">
            <a:extLst>
              <a:ext uri="{FF2B5EF4-FFF2-40B4-BE49-F238E27FC236}">
                <a16:creationId xmlns:a16="http://schemas.microsoft.com/office/drawing/2014/main" id="{163C4D2B-75F9-4275-9E08-3101E825013A}"/>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Exponential Smoothing - Example</a:t>
            </a:r>
          </a:p>
        </p:txBody>
      </p:sp>
    </p:spTree>
    <p:extLst>
      <p:ext uri="{BB962C8B-B14F-4D97-AF65-F5344CB8AC3E}">
        <p14:creationId xmlns:p14="http://schemas.microsoft.com/office/powerpoint/2010/main" val="3095864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08957"/>
                                        </p:tgtEl>
                                        <p:attrNameLst>
                                          <p:attrName>style.visibility</p:attrName>
                                        </p:attrNameLst>
                                      </p:cBhvr>
                                      <p:to>
                                        <p:strVal val="visible"/>
                                      </p:to>
                                    </p:set>
                                    <p:animEffect transition="in" filter="strips(downRight)">
                                      <p:cBhvr>
                                        <p:cTn id="7" dur="1000"/>
                                        <p:tgtEl>
                                          <p:spTgt spid="5089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8960"/>
                                        </p:tgtEl>
                                        <p:attrNameLst>
                                          <p:attrName>style.visibility</p:attrName>
                                        </p:attrNameLst>
                                      </p:cBhvr>
                                      <p:to>
                                        <p:strVal val="visible"/>
                                      </p:to>
                                    </p:set>
                                    <p:animEffect transition="in" filter="strips(downRight)">
                                      <p:cBhvr>
                                        <p:cTn id="12" dur="1000"/>
                                        <p:tgtEl>
                                          <p:spTgt spid="508960"/>
                                        </p:tgtEl>
                                      </p:cBhvr>
                                    </p:animEffect>
                                  </p:childTnLst>
                                </p:cTn>
                              </p:par>
                            </p:childTnLst>
                          </p:cTn>
                        </p:par>
                        <p:par>
                          <p:cTn id="13" fill="hold" nodeType="afterGroup">
                            <p:stCondLst>
                              <p:cond delay="1000"/>
                            </p:stCondLst>
                            <p:childTnLst>
                              <p:par>
                                <p:cTn id="14" presetID="18" presetClass="entr" presetSubtype="6" fill="hold" grpId="0" nodeType="afterEffect">
                                  <p:stCondLst>
                                    <p:cond delay="1000"/>
                                  </p:stCondLst>
                                  <p:childTnLst>
                                    <p:set>
                                      <p:cBhvr>
                                        <p:cTn id="15" dur="1" fill="hold">
                                          <p:stCondLst>
                                            <p:cond delay="0"/>
                                          </p:stCondLst>
                                        </p:cTn>
                                        <p:tgtEl>
                                          <p:spTgt spid="508959"/>
                                        </p:tgtEl>
                                        <p:attrNameLst>
                                          <p:attrName>style.visibility</p:attrName>
                                        </p:attrNameLst>
                                      </p:cBhvr>
                                      <p:to>
                                        <p:strVal val="visible"/>
                                      </p:to>
                                    </p:set>
                                    <p:animEffect transition="in" filter="strips(downRight)">
                                      <p:cBhvr>
                                        <p:cTn id="16" dur="1000"/>
                                        <p:tgtEl>
                                          <p:spTgt spid="50895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57" grpId="0"/>
      <p:bldP spid="508959" grpId="0"/>
      <p:bldP spid="50896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81600" y="2667000"/>
            <a:ext cx="3309260" cy="2062103"/>
          </a:xfrm>
          <a:prstGeom prst="rect">
            <a:avLst/>
          </a:prstGeom>
        </p:spPr>
        <p:txBody>
          <a:bodyPr wrap="square">
            <a:spAutoFit/>
          </a:bodyPr>
          <a:lstStyle/>
          <a:p>
            <a:pPr algn="ctr"/>
            <a:r>
              <a:rPr lang="en-US" sz="3200" dirty="0"/>
              <a:t>A prediction of future events used for planning purposes.</a:t>
            </a:r>
          </a:p>
        </p:txBody>
      </p:sp>
      <p:pic>
        <p:nvPicPr>
          <p:cNvPr id="4" name="Picture 3" descr="A picture containing person, indoor, wall&#10;&#10;Description generated with very high confidence">
            <a:extLst>
              <a:ext uri="{FF2B5EF4-FFF2-40B4-BE49-F238E27FC236}">
                <a16:creationId xmlns:a16="http://schemas.microsoft.com/office/drawing/2014/main" id="{C67B9898-49DC-4FBC-BA7B-CAD9F93EE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397948"/>
            <a:ext cx="4342611" cy="2885122"/>
          </a:xfrm>
          <a:prstGeom prst="rect">
            <a:avLst/>
          </a:prstGeom>
          <a:effectLst>
            <a:outerShdw blurRad="50800" dist="38100" dir="2700000" algn="tl" rotWithShape="0">
              <a:prstClr val="black">
                <a:alpha val="40000"/>
              </a:prstClr>
            </a:outerShdw>
          </a:effectLst>
        </p:spPr>
      </p:pic>
      <p:sp>
        <p:nvSpPr>
          <p:cNvPr id="7" name="Rectangle 2">
            <a:extLst>
              <a:ext uri="{FF2B5EF4-FFF2-40B4-BE49-F238E27FC236}">
                <a16:creationId xmlns:a16="http://schemas.microsoft.com/office/drawing/2014/main" id="{7510A6EE-5085-4A15-9715-A8884BEED832}"/>
              </a:ext>
            </a:extLst>
          </p:cNvPr>
          <p:cNvSpPr txBox="1">
            <a:spLocks noChangeArrowheads="1"/>
          </p:cNvSpPr>
          <p:nvPr/>
        </p:nvSpPr>
        <p:spPr>
          <a:xfrm>
            <a:off x="-16670" y="-3671"/>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What is a Forecast?</a:t>
            </a:r>
          </a:p>
        </p:txBody>
      </p:sp>
    </p:spTree>
    <p:extLst>
      <p:ext uri="{BB962C8B-B14F-4D97-AF65-F5344CB8AC3E}">
        <p14:creationId xmlns:p14="http://schemas.microsoft.com/office/powerpoint/2010/main" val="238519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9" name="Rectangle 3"/>
          <p:cNvSpPr>
            <a:spLocks noGrp="1" noChangeArrowheads="1"/>
          </p:cNvSpPr>
          <p:nvPr>
            <p:ph type="body" idx="1"/>
          </p:nvPr>
        </p:nvSpPr>
        <p:spPr>
          <a:xfrm>
            <a:off x="304800" y="1930245"/>
            <a:ext cx="5509986" cy="449263"/>
          </a:xfrm>
        </p:spPr>
        <p:txBody>
          <a:bodyPr>
            <a:noAutofit/>
          </a:bodyPr>
          <a:lstStyle/>
          <a:p>
            <a:pPr eaLnBrk="1" hangingPunct="1">
              <a:buFont typeface="Wingdings" pitchFamily="2" charset="2"/>
              <a:buNone/>
            </a:pPr>
            <a:r>
              <a:rPr lang="en-US" sz="2800" dirty="0"/>
              <a:t>b. The forecast error for week 4 is</a:t>
            </a:r>
          </a:p>
        </p:txBody>
      </p:sp>
      <p:sp>
        <p:nvSpPr>
          <p:cNvPr id="510983" name="Rectangle 7"/>
          <p:cNvSpPr>
            <a:spLocks noChangeArrowheads="1"/>
          </p:cNvSpPr>
          <p:nvPr/>
        </p:nvSpPr>
        <p:spPr bwMode="auto">
          <a:xfrm>
            <a:off x="360049" y="3606645"/>
            <a:ext cx="61881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b="1" dirty="0">
                <a:solidFill>
                  <a:schemeClr val="tx2"/>
                </a:solidFill>
              </a:rPr>
              <a:t>c. The new forecast for week 5 would be</a:t>
            </a:r>
          </a:p>
        </p:txBody>
      </p:sp>
      <p:sp>
        <p:nvSpPr>
          <p:cNvPr id="510984" name="Text Box 8"/>
          <p:cNvSpPr txBox="1">
            <a:spLocks noChangeArrowheads="1"/>
          </p:cNvSpPr>
          <p:nvPr/>
        </p:nvSpPr>
        <p:spPr bwMode="auto">
          <a:xfrm>
            <a:off x="1367425" y="2920845"/>
            <a:ext cx="7425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i="1" dirty="0">
                <a:latin typeface="+mn-lt"/>
              </a:rPr>
              <a:t>E</a:t>
            </a:r>
            <a:r>
              <a:rPr lang="en-US" sz="2800" b="1" baseline="-25000" dirty="0">
                <a:latin typeface="+mn-lt"/>
              </a:rPr>
              <a:t>4</a:t>
            </a:r>
            <a:r>
              <a:rPr lang="en-US" sz="2800" b="1" dirty="0">
                <a:latin typeface="+mn-lt"/>
              </a:rPr>
              <a:t> =</a:t>
            </a:r>
          </a:p>
        </p:txBody>
      </p:sp>
      <p:sp>
        <p:nvSpPr>
          <p:cNvPr id="510985" name="Text Box 9"/>
          <p:cNvSpPr txBox="1">
            <a:spLocks noChangeArrowheads="1"/>
          </p:cNvSpPr>
          <p:nvPr/>
        </p:nvSpPr>
        <p:spPr bwMode="auto">
          <a:xfrm>
            <a:off x="1398814" y="4521045"/>
            <a:ext cx="7328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i="1" dirty="0">
                <a:latin typeface="+mn-lt"/>
              </a:rPr>
              <a:t>F</a:t>
            </a:r>
            <a:r>
              <a:rPr lang="en-US" sz="2800" b="1" baseline="-25000" dirty="0">
                <a:latin typeface="+mn-lt"/>
              </a:rPr>
              <a:t>5</a:t>
            </a:r>
            <a:r>
              <a:rPr lang="en-US" sz="2800" b="1" dirty="0">
                <a:latin typeface="+mn-lt"/>
              </a:rPr>
              <a:t> =</a:t>
            </a:r>
          </a:p>
        </p:txBody>
      </p:sp>
      <p:sp>
        <p:nvSpPr>
          <p:cNvPr id="510986" name="Text Box 10"/>
          <p:cNvSpPr txBox="1">
            <a:spLocks noChangeArrowheads="1"/>
          </p:cNvSpPr>
          <p:nvPr/>
        </p:nvSpPr>
        <p:spPr bwMode="auto">
          <a:xfrm>
            <a:off x="2142593" y="5359245"/>
            <a:ext cx="2623082"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800" b="1" dirty="0">
                <a:latin typeface="+mn-lt"/>
              </a:rPr>
              <a:t>or </a:t>
            </a:r>
            <a:r>
              <a:rPr lang="en-US" sz="2800" b="1" dirty="0">
                <a:solidFill>
                  <a:srgbClr val="FF0000"/>
                </a:solidFill>
                <a:latin typeface="+mn-lt"/>
              </a:rPr>
              <a:t>394 patients</a:t>
            </a:r>
            <a:r>
              <a:rPr lang="en-US" sz="2800" b="1" dirty="0">
                <a:latin typeface="+mn-lt"/>
              </a:rPr>
              <a:t>. </a:t>
            </a:r>
          </a:p>
        </p:txBody>
      </p:sp>
      <p:sp>
        <p:nvSpPr>
          <p:cNvPr id="510987" name="Text Box 11"/>
          <p:cNvSpPr txBox="1">
            <a:spLocks noChangeArrowheads="1"/>
          </p:cNvSpPr>
          <p:nvPr/>
        </p:nvSpPr>
        <p:spPr bwMode="auto">
          <a:xfrm>
            <a:off x="2157186" y="2918351"/>
            <a:ext cx="233269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latin typeface="+mn-lt"/>
              </a:rPr>
              <a:t>415 – 392 = </a:t>
            </a:r>
            <a:r>
              <a:rPr lang="en-US" sz="2800" b="1" dirty="0">
                <a:solidFill>
                  <a:srgbClr val="FF0000"/>
                </a:solidFill>
                <a:latin typeface="+mn-lt"/>
              </a:rPr>
              <a:t>23</a:t>
            </a:r>
          </a:p>
        </p:txBody>
      </p:sp>
      <p:sp>
        <p:nvSpPr>
          <p:cNvPr id="510988" name="Text Box 12"/>
          <p:cNvSpPr txBox="1">
            <a:spLocks noChangeArrowheads="1"/>
          </p:cNvSpPr>
          <p:nvPr/>
        </p:nvSpPr>
        <p:spPr bwMode="auto">
          <a:xfrm>
            <a:off x="2203825" y="4521045"/>
            <a:ext cx="48109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latin typeface="+mn-lt"/>
              </a:rPr>
              <a:t>0.10(415) + 0.90(392.1) = </a:t>
            </a:r>
            <a:r>
              <a:rPr lang="en-US" sz="2800" b="1" dirty="0">
                <a:solidFill>
                  <a:srgbClr val="FF0000"/>
                </a:solidFill>
                <a:latin typeface="+mn-lt"/>
              </a:rPr>
              <a:t>394.4</a:t>
            </a:r>
          </a:p>
        </p:txBody>
      </p:sp>
      <p:sp>
        <p:nvSpPr>
          <p:cNvPr id="10" name="Rectangle 2">
            <a:extLst>
              <a:ext uri="{FF2B5EF4-FFF2-40B4-BE49-F238E27FC236}">
                <a16:creationId xmlns:a16="http://schemas.microsoft.com/office/drawing/2014/main" id="{0F5177C7-1AD3-450F-9E96-36BC6A07FD42}"/>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Exponential Smoothing - Example</a:t>
            </a:r>
          </a:p>
        </p:txBody>
      </p:sp>
      <p:graphicFrame>
        <p:nvGraphicFramePr>
          <p:cNvPr id="13" name="Group 65">
            <a:extLst>
              <a:ext uri="{FF2B5EF4-FFF2-40B4-BE49-F238E27FC236}">
                <a16:creationId xmlns:a16="http://schemas.microsoft.com/office/drawing/2014/main" id="{C10FB5CC-5F78-4AF3-9373-3967B553D33F}"/>
              </a:ext>
            </a:extLst>
          </p:cNvPr>
          <p:cNvGraphicFramePr>
            <a:graphicFrameLocks noGrp="1"/>
          </p:cNvGraphicFramePr>
          <p:nvPr>
            <p:extLst>
              <p:ext uri="{D42A27DB-BD31-4B8C-83A1-F6EECF244321}">
                <p14:modId xmlns:p14="http://schemas.microsoft.com/office/powerpoint/2010/main" val="2495365946"/>
              </p:ext>
            </p:extLst>
          </p:nvPr>
        </p:nvGraphicFramePr>
        <p:xfrm>
          <a:off x="6019800" y="1217616"/>
          <a:ext cx="2819400" cy="1874520"/>
        </p:xfrm>
        <a:graphic>
          <a:graphicData uri="http://schemas.openxmlformats.org/drawingml/2006/table">
            <a:tbl>
              <a:tblPr>
                <a:effectLst>
                  <a:outerShdw blurRad="50800" dist="38100" dir="2700000" algn="tl" rotWithShape="0">
                    <a:prstClr val="black">
                      <a:alpha val="40000"/>
                    </a:prstClr>
                  </a:outerShdw>
                </a:effectLst>
              </a:tblPr>
              <a:tblGrid>
                <a:gridCol w="1018328">
                  <a:extLst>
                    <a:ext uri="{9D8B030D-6E8A-4147-A177-3AD203B41FA5}">
                      <a16:colId xmlns:a16="http://schemas.microsoft.com/office/drawing/2014/main" val="20000"/>
                    </a:ext>
                  </a:extLst>
                </a:gridCol>
                <a:gridCol w="1801072">
                  <a:extLst>
                    <a:ext uri="{9D8B030D-6E8A-4147-A177-3AD203B41FA5}">
                      <a16:colId xmlns:a16="http://schemas.microsoft.com/office/drawing/2014/main" val="20001"/>
                    </a:ext>
                  </a:extLst>
                </a:gridCol>
              </a:tblGrid>
              <a:tr h="574412">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Week</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Patient Arrivals</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24996">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2</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380</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24996">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3</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411</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24996">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4</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200" b="1" i="0" u="none" strike="noStrike" cap="none" normalizeH="0" baseline="0" dirty="0">
                          <a:ln>
                            <a:noFill/>
                          </a:ln>
                          <a:solidFill>
                            <a:schemeClr val="tx1"/>
                          </a:solidFill>
                          <a:effectLst/>
                          <a:latin typeface="+mn-lt"/>
                        </a:rPr>
                        <a:t>415</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6367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10979"/>
                                        </p:tgtEl>
                                        <p:attrNameLst>
                                          <p:attrName>style.visibility</p:attrName>
                                        </p:attrNameLst>
                                      </p:cBhvr>
                                      <p:to>
                                        <p:strVal val="visible"/>
                                      </p:to>
                                    </p:set>
                                    <p:animEffect transition="in" filter="strips(downRight)">
                                      <p:cBhvr>
                                        <p:cTn id="7" dur="1000"/>
                                        <p:tgtEl>
                                          <p:spTgt spid="510979"/>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10984"/>
                                        </p:tgtEl>
                                        <p:attrNameLst>
                                          <p:attrName>style.visibility</p:attrName>
                                        </p:attrNameLst>
                                      </p:cBhvr>
                                      <p:to>
                                        <p:strVal val="visible"/>
                                      </p:to>
                                    </p:set>
                                    <p:animEffect transition="in" filter="strips(downRight)">
                                      <p:cBhvr>
                                        <p:cTn id="11" dur="1000"/>
                                        <p:tgtEl>
                                          <p:spTgt spid="5109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10987"/>
                                        </p:tgtEl>
                                        <p:attrNameLst>
                                          <p:attrName>style.visibility</p:attrName>
                                        </p:attrNameLst>
                                      </p:cBhvr>
                                      <p:to>
                                        <p:strVal val="visible"/>
                                      </p:to>
                                    </p:set>
                                    <p:animEffect transition="in" filter="strips(downRight)">
                                      <p:cBhvr>
                                        <p:cTn id="16" dur="1000"/>
                                        <p:tgtEl>
                                          <p:spTgt spid="5109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10983"/>
                                        </p:tgtEl>
                                        <p:attrNameLst>
                                          <p:attrName>style.visibility</p:attrName>
                                        </p:attrNameLst>
                                      </p:cBhvr>
                                      <p:to>
                                        <p:strVal val="visible"/>
                                      </p:to>
                                    </p:set>
                                    <p:animEffect transition="in" filter="strips(downRight)">
                                      <p:cBhvr>
                                        <p:cTn id="21" dur="1000"/>
                                        <p:tgtEl>
                                          <p:spTgt spid="510983"/>
                                        </p:tgtEl>
                                      </p:cBhvr>
                                    </p:animEffect>
                                  </p:childTnLst>
                                </p:cTn>
                              </p:par>
                            </p:childTnLst>
                          </p:cTn>
                        </p:par>
                        <p:par>
                          <p:cTn id="22" fill="hold" nodeType="afterGroup">
                            <p:stCondLst>
                              <p:cond delay="1000"/>
                            </p:stCondLst>
                            <p:childTnLst>
                              <p:par>
                                <p:cTn id="23" presetID="18" presetClass="entr" presetSubtype="6" fill="hold" grpId="0" nodeType="afterEffect">
                                  <p:stCondLst>
                                    <p:cond delay="1000"/>
                                  </p:stCondLst>
                                  <p:childTnLst>
                                    <p:set>
                                      <p:cBhvr>
                                        <p:cTn id="24" dur="1" fill="hold">
                                          <p:stCondLst>
                                            <p:cond delay="0"/>
                                          </p:stCondLst>
                                        </p:cTn>
                                        <p:tgtEl>
                                          <p:spTgt spid="510985"/>
                                        </p:tgtEl>
                                        <p:attrNameLst>
                                          <p:attrName>style.visibility</p:attrName>
                                        </p:attrNameLst>
                                      </p:cBhvr>
                                      <p:to>
                                        <p:strVal val="visible"/>
                                      </p:to>
                                    </p:set>
                                    <p:animEffect transition="in" filter="strips(downRight)">
                                      <p:cBhvr>
                                        <p:cTn id="25" dur="1000"/>
                                        <p:tgtEl>
                                          <p:spTgt spid="5109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10988"/>
                                        </p:tgtEl>
                                        <p:attrNameLst>
                                          <p:attrName>style.visibility</p:attrName>
                                        </p:attrNameLst>
                                      </p:cBhvr>
                                      <p:to>
                                        <p:strVal val="visible"/>
                                      </p:to>
                                    </p:set>
                                    <p:animEffect transition="in" filter="strips(downRight)">
                                      <p:cBhvr>
                                        <p:cTn id="30" dur="1000"/>
                                        <p:tgtEl>
                                          <p:spTgt spid="510988"/>
                                        </p:tgtEl>
                                      </p:cBhvr>
                                    </p:animEffect>
                                  </p:childTnLst>
                                </p:cTn>
                              </p:par>
                            </p:childTnLst>
                          </p:cTn>
                        </p:par>
                        <p:par>
                          <p:cTn id="31" fill="hold" nodeType="afterGroup">
                            <p:stCondLst>
                              <p:cond delay="1000"/>
                            </p:stCondLst>
                            <p:childTnLst>
                              <p:par>
                                <p:cTn id="32" presetID="18" presetClass="entr" presetSubtype="6" fill="hold" grpId="0" nodeType="afterEffect">
                                  <p:stCondLst>
                                    <p:cond delay="1000"/>
                                  </p:stCondLst>
                                  <p:childTnLst>
                                    <p:set>
                                      <p:cBhvr>
                                        <p:cTn id="33" dur="1" fill="hold">
                                          <p:stCondLst>
                                            <p:cond delay="0"/>
                                          </p:stCondLst>
                                        </p:cTn>
                                        <p:tgtEl>
                                          <p:spTgt spid="510986"/>
                                        </p:tgtEl>
                                        <p:attrNameLst>
                                          <p:attrName>style.visibility</p:attrName>
                                        </p:attrNameLst>
                                      </p:cBhvr>
                                      <p:to>
                                        <p:strVal val="visible"/>
                                      </p:to>
                                    </p:set>
                                    <p:animEffect transition="in" filter="strips(downRight)">
                                      <p:cBhvr>
                                        <p:cTn id="34" dur="1000"/>
                                        <p:tgtEl>
                                          <p:spTgt spid="510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p:bldP spid="510983" grpId="0"/>
      <p:bldP spid="510984" grpId="0"/>
      <p:bldP spid="510985" grpId="0"/>
      <p:bldP spid="510986" grpId="0"/>
      <p:bldP spid="510987" grpId="0"/>
      <p:bldP spid="51098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916857-5E6B-4796-BE6D-6A3E498761A3}"/>
              </a:ext>
            </a:extLst>
          </p:cNvPr>
          <p:cNvSpPr txBox="1">
            <a:spLocks noChangeArrowheads="1"/>
          </p:cNvSpPr>
          <p:nvPr/>
        </p:nvSpPr>
        <p:spPr>
          <a:xfrm>
            <a:off x="-16670" y="-3672"/>
            <a:ext cx="9160670" cy="4347071"/>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Forecasting Techniques – Part III</a:t>
            </a:r>
          </a:p>
          <a:p>
            <a:pPr algn="ctr"/>
            <a:r>
              <a:rPr lang="en-US" dirty="0">
                <a:solidFill>
                  <a:schemeClr val="bg1"/>
                </a:solidFill>
              </a:rPr>
              <a:t>Trend Patterns Using Linear Regression</a:t>
            </a:r>
          </a:p>
          <a:p>
            <a:pPr algn="ctr"/>
            <a:r>
              <a:rPr lang="en-US" dirty="0">
                <a:solidFill>
                  <a:schemeClr val="bg1"/>
                </a:solidFill>
              </a:rPr>
              <a:t>Multiplicative Seasonal Method</a:t>
            </a:r>
          </a:p>
        </p:txBody>
      </p:sp>
    </p:spTree>
    <p:extLst>
      <p:ext uri="{BB962C8B-B14F-4D97-AF65-F5344CB8AC3E}">
        <p14:creationId xmlns:p14="http://schemas.microsoft.com/office/powerpoint/2010/main" val="316748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9" name="Rectangle 3"/>
          <p:cNvSpPr>
            <a:spLocks noGrp="1" noChangeArrowheads="1"/>
          </p:cNvSpPr>
          <p:nvPr>
            <p:ph type="body" idx="1"/>
          </p:nvPr>
        </p:nvSpPr>
        <p:spPr>
          <a:xfrm>
            <a:off x="762000" y="1501775"/>
            <a:ext cx="7912100" cy="2125663"/>
          </a:xfrm>
        </p:spPr>
        <p:txBody>
          <a:bodyPr>
            <a:noAutofit/>
          </a:bodyPr>
          <a:lstStyle/>
          <a:p>
            <a:pPr eaLnBrk="1" hangingPunct="1">
              <a:buClr>
                <a:schemeClr val="tx2"/>
              </a:buClr>
              <a:buSzPct val="150000"/>
            </a:pPr>
            <a:r>
              <a:rPr lang="en-US" sz="2600" dirty="0"/>
              <a:t>A dependent variable is related to one or more independent variables by a linear equation</a:t>
            </a:r>
          </a:p>
          <a:p>
            <a:pPr eaLnBrk="1" hangingPunct="1">
              <a:buClr>
                <a:schemeClr val="tx2"/>
              </a:buClr>
              <a:buSzPct val="150000"/>
            </a:pPr>
            <a:r>
              <a:rPr lang="en-US" sz="2600" dirty="0"/>
              <a:t>The independent variables are assumed to  “cause” the results observed in the past</a:t>
            </a:r>
          </a:p>
          <a:p>
            <a:pPr eaLnBrk="1" hangingPunct="1">
              <a:buClr>
                <a:schemeClr val="tx2"/>
              </a:buClr>
              <a:buSzPct val="150000"/>
            </a:pPr>
            <a:r>
              <a:rPr lang="en-US" sz="2600" dirty="0"/>
              <a:t>Simple linear regression model is a straight line</a:t>
            </a:r>
          </a:p>
        </p:txBody>
      </p:sp>
      <p:sp>
        <p:nvSpPr>
          <p:cNvPr id="480260" name="Rectangle 4"/>
          <p:cNvSpPr>
            <a:spLocks noChangeArrowheads="1"/>
          </p:cNvSpPr>
          <p:nvPr/>
        </p:nvSpPr>
        <p:spPr bwMode="auto">
          <a:xfrm>
            <a:off x="3657600" y="3794611"/>
            <a:ext cx="1529586" cy="52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bIns="76176" anchor="ctr">
            <a:spAutoFit/>
          </a:bodyPr>
          <a:lstStyle/>
          <a:p>
            <a:r>
              <a:rPr lang="en-US" sz="2600" b="1" i="1" dirty="0">
                <a:cs typeface="Times New Roman" pitchFamily="18" charset="0"/>
              </a:rPr>
              <a:t>Y</a:t>
            </a:r>
            <a:r>
              <a:rPr lang="en-US" sz="2600" b="1" dirty="0">
                <a:cs typeface="Times New Roman" pitchFamily="18" charset="0"/>
              </a:rPr>
              <a:t> = </a:t>
            </a:r>
            <a:r>
              <a:rPr lang="en-US" sz="2600" b="1" i="1" dirty="0">
                <a:cs typeface="Times New Roman" pitchFamily="18" charset="0"/>
              </a:rPr>
              <a:t>a</a:t>
            </a:r>
            <a:r>
              <a:rPr lang="en-US" sz="2600" b="1" dirty="0">
                <a:cs typeface="Times New Roman" pitchFamily="18" charset="0"/>
              </a:rPr>
              <a:t> + </a:t>
            </a:r>
            <a:r>
              <a:rPr lang="en-US" sz="2600" b="1" i="1" dirty="0" err="1">
                <a:cs typeface="Times New Roman" pitchFamily="18" charset="0"/>
              </a:rPr>
              <a:t>bX</a:t>
            </a:r>
            <a:endParaRPr lang="en-US" sz="2600" b="1" i="1" dirty="0"/>
          </a:p>
        </p:txBody>
      </p:sp>
      <p:sp>
        <p:nvSpPr>
          <p:cNvPr id="480296" name="Rectangle 40"/>
          <p:cNvSpPr>
            <a:spLocks noChangeArrowheads="1"/>
          </p:cNvSpPr>
          <p:nvPr/>
        </p:nvSpPr>
        <p:spPr bwMode="auto">
          <a:xfrm>
            <a:off x="2260600" y="4221163"/>
            <a:ext cx="4381500"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tabLst>
                <a:tab pos="1079500" algn="r"/>
                <a:tab pos="1168400" algn="l"/>
              </a:tabLst>
            </a:pPr>
            <a:r>
              <a:rPr lang="en-US" sz="2600" b="1" dirty="0"/>
              <a:t>where</a:t>
            </a:r>
          </a:p>
          <a:p>
            <a:pPr>
              <a:tabLst>
                <a:tab pos="1079500" algn="r"/>
                <a:tab pos="1168400" algn="l"/>
              </a:tabLst>
            </a:pPr>
            <a:r>
              <a:rPr lang="en-US" sz="2400" b="1" dirty="0"/>
              <a:t>	</a:t>
            </a:r>
            <a:r>
              <a:rPr lang="en-US" sz="2400" b="1" i="1" dirty="0"/>
              <a:t>Y</a:t>
            </a:r>
            <a:r>
              <a:rPr lang="en-US" sz="2400" b="1" dirty="0"/>
              <a:t>	= dependent variable</a:t>
            </a:r>
          </a:p>
          <a:p>
            <a:pPr>
              <a:tabLst>
                <a:tab pos="1079500" algn="r"/>
                <a:tab pos="1168400" algn="l"/>
              </a:tabLst>
            </a:pPr>
            <a:r>
              <a:rPr lang="en-US" sz="2400" b="1" dirty="0"/>
              <a:t>	</a:t>
            </a:r>
            <a:r>
              <a:rPr lang="en-US" sz="2400" b="1" i="1" dirty="0"/>
              <a:t>X</a:t>
            </a:r>
            <a:r>
              <a:rPr lang="en-US" sz="2400" b="1" dirty="0"/>
              <a:t>	= independent variable</a:t>
            </a:r>
          </a:p>
          <a:p>
            <a:pPr>
              <a:tabLst>
                <a:tab pos="1079500" algn="r"/>
                <a:tab pos="1168400" algn="l"/>
              </a:tabLst>
            </a:pPr>
            <a:r>
              <a:rPr lang="en-US" sz="2400" b="1" dirty="0"/>
              <a:t>	</a:t>
            </a:r>
            <a:r>
              <a:rPr lang="en-US" sz="2400" b="1" i="1" dirty="0"/>
              <a:t>a</a:t>
            </a:r>
            <a:r>
              <a:rPr lang="en-US" sz="2400" b="1" dirty="0"/>
              <a:t>	= </a:t>
            </a:r>
            <a:r>
              <a:rPr lang="en-US" sz="2400" b="1" i="1" dirty="0"/>
              <a:t>Y</a:t>
            </a:r>
            <a:r>
              <a:rPr lang="en-US" sz="2400" b="1" dirty="0"/>
              <a:t>-intercept of the line</a:t>
            </a:r>
          </a:p>
          <a:p>
            <a:pPr>
              <a:tabLst>
                <a:tab pos="1079500" algn="r"/>
                <a:tab pos="1168400" algn="l"/>
              </a:tabLst>
            </a:pPr>
            <a:r>
              <a:rPr lang="en-US" sz="2400" b="1" dirty="0"/>
              <a:t>	</a:t>
            </a:r>
            <a:r>
              <a:rPr lang="en-US" sz="2400" b="1" i="1" dirty="0"/>
              <a:t>b</a:t>
            </a:r>
            <a:r>
              <a:rPr lang="en-US" sz="2400" b="1" dirty="0"/>
              <a:t>	= slope of the line</a:t>
            </a:r>
          </a:p>
        </p:txBody>
      </p:sp>
      <p:sp>
        <p:nvSpPr>
          <p:cNvPr id="6" name="Rectangle 2">
            <a:extLst>
              <a:ext uri="{FF2B5EF4-FFF2-40B4-BE49-F238E27FC236}">
                <a16:creationId xmlns:a16="http://schemas.microsoft.com/office/drawing/2014/main" id="{5A5A2B12-AD77-432A-80F3-73BD12A4C9D6}"/>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Linear Regression</a:t>
            </a:r>
          </a:p>
        </p:txBody>
      </p:sp>
    </p:spTree>
    <p:extLst>
      <p:ext uri="{BB962C8B-B14F-4D97-AF65-F5344CB8AC3E}">
        <p14:creationId xmlns:p14="http://schemas.microsoft.com/office/powerpoint/2010/main" val="1651063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2971800" y="2098675"/>
            <a:ext cx="3390900" cy="2654300"/>
            <a:chOff x="1872" y="1322"/>
            <a:chExt cx="2136" cy="1672"/>
          </a:xfrm>
        </p:grpSpPr>
        <p:sp>
          <p:nvSpPr>
            <p:cNvPr id="13335" name="Oval 8"/>
            <p:cNvSpPr>
              <a:spLocks noChangeArrowheads="1"/>
            </p:cNvSpPr>
            <p:nvPr/>
          </p:nvSpPr>
          <p:spPr bwMode="auto">
            <a:xfrm>
              <a:off x="1872" y="2954"/>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36" name="Oval 9"/>
            <p:cNvSpPr>
              <a:spLocks noChangeArrowheads="1"/>
            </p:cNvSpPr>
            <p:nvPr/>
          </p:nvSpPr>
          <p:spPr bwMode="auto">
            <a:xfrm>
              <a:off x="2000" y="2634"/>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37" name="Oval 10"/>
            <p:cNvSpPr>
              <a:spLocks noChangeArrowheads="1"/>
            </p:cNvSpPr>
            <p:nvPr/>
          </p:nvSpPr>
          <p:spPr bwMode="auto">
            <a:xfrm>
              <a:off x="2224" y="2394"/>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38" name="Oval 11"/>
            <p:cNvSpPr>
              <a:spLocks noChangeArrowheads="1"/>
            </p:cNvSpPr>
            <p:nvPr/>
          </p:nvSpPr>
          <p:spPr bwMode="auto">
            <a:xfrm>
              <a:off x="2608" y="2410"/>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39" name="Oval 12"/>
            <p:cNvSpPr>
              <a:spLocks noChangeArrowheads="1"/>
            </p:cNvSpPr>
            <p:nvPr/>
          </p:nvSpPr>
          <p:spPr bwMode="auto">
            <a:xfrm>
              <a:off x="3968" y="1322"/>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0" name="Oval 13"/>
            <p:cNvSpPr>
              <a:spLocks noChangeArrowheads="1"/>
            </p:cNvSpPr>
            <p:nvPr/>
          </p:nvSpPr>
          <p:spPr bwMode="auto">
            <a:xfrm>
              <a:off x="3680" y="1418"/>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1" name="Oval 14"/>
            <p:cNvSpPr>
              <a:spLocks noChangeArrowheads="1"/>
            </p:cNvSpPr>
            <p:nvPr/>
          </p:nvSpPr>
          <p:spPr bwMode="auto">
            <a:xfrm>
              <a:off x="2384" y="2682"/>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2" name="Oval 15"/>
            <p:cNvSpPr>
              <a:spLocks noChangeArrowheads="1"/>
            </p:cNvSpPr>
            <p:nvPr/>
          </p:nvSpPr>
          <p:spPr bwMode="auto">
            <a:xfrm>
              <a:off x="2800" y="1786"/>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3" name="Oval 16"/>
            <p:cNvSpPr>
              <a:spLocks noChangeArrowheads="1"/>
            </p:cNvSpPr>
            <p:nvPr/>
          </p:nvSpPr>
          <p:spPr bwMode="auto">
            <a:xfrm>
              <a:off x="3200" y="2186"/>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4" name="Oval 17"/>
            <p:cNvSpPr>
              <a:spLocks noChangeArrowheads="1"/>
            </p:cNvSpPr>
            <p:nvPr/>
          </p:nvSpPr>
          <p:spPr bwMode="auto">
            <a:xfrm>
              <a:off x="3408" y="1866"/>
              <a:ext cx="40" cy="40"/>
            </a:xfrm>
            <a:prstGeom prst="ellipse">
              <a:avLst/>
            </a:prstGeom>
            <a:solidFill>
              <a:schemeClr val="tx1"/>
            </a:solidFill>
            <a:ln w="12700">
              <a:solidFill>
                <a:schemeClr val="tx1"/>
              </a:solidFill>
              <a:round/>
              <a:headEnd/>
              <a:tailEnd/>
            </a:ln>
          </p:spPr>
          <p:txBody>
            <a:bodyPr wrap="none" anchor="ctr"/>
            <a:lstStyle/>
            <a:p>
              <a:endParaRPr lang="en-NZ"/>
            </a:p>
          </p:txBody>
        </p:sp>
        <p:sp>
          <p:nvSpPr>
            <p:cNvPr id="13345" name="Oval 18"/>
            <p:cNvSpPr>
              <a:spLocks noChangeArrowheads="1"/>
            </p:cNvSpPr>
            <p:nvPr/>
          </p:nvSpPr>
          <p:spPr bwMode="auto">
            <a:xfrm>
              <a:off x="3680" y="1802"/>
              <a:ext cx="40" cy="40"/>
            </a:xfrm>
            <a:prstGeom prst="ellipse">
              <a:avLst/>
            </a:prstGeom>
            <a:solidFill>
              <a:schemeClr val="tx1"/>
            </a:solidFill>
            <a:ln w="12700">
              <a:solidFill>
                <a:schemeClr val="tx1"/>
              </a:solidFill>
              <a:round/>
              <a:headEnd/>
              <a:tailEnd/>
            </a:ln>
          </p:spPr>
          <p:txBody>
            <a:bodyPr wrap="none" anchor="ctr"/>
            <a:lstStyle/>
            <a:p>
              <a:endParaRPr lang="en-NZ"/>
            </a:p>
          </p:txBody>
        </p:sp>
      </p:grpSp>
      <p:grpSp>
        <p:nvGrpSpPr>
          <p:cNvPr id="3" name="Group 47"/>
          <p:cNvGrpSpPr>
            <a:grpSpLocks/>
          </p:cNvGrpSpPr>
          <p:nvPr/>
        </p:nvGrpSpPr>
        <p:grpSpPr bwMode="auto">
          <a:xfrm>
            <a:off x="1819275" y="1685925"/>
            <a:ext cx="5283200" cy="4225925"/>
            <a:chOff x="1146" y="1062"/>
            <a:chExt cx="3328" cy="2662"/>
          </a:xfrm>
        </p:grpSpPr>
        <p:sp>
          <p:nvSpPr>
            <p:cNvPr id="13330" name="Freeform 20"/>
            <p:cNvSpPr>
              <a:spLocks/>
            </p:cNvSpPr>
            <p:nvPr/>
          </p:nvSpPr>
          <p:spPr bwMode="auto">
            <a:xfrm>
              <a:off x="1436" y="1270"/>
              <a:ext cx="2833" cy="2161"/>
            </a:xfrm>
            <a:custGeom>
              <a:avLst/>
              <a:gdLst>
                <a:gd name="T0" fmla="*/ 0 w 2833"/>
                <a:gd name="T1" fmla="*/ 0 h 2161"/>
                <a:gd name="T2" fmla="*/ 0 w 2833"/>
                <a:gd name="T3" fmla="*/ 2160 h 2161"/>
                <a:gd name="T4" fmla="*/ 2832 w 2833"/>
                <a:gd name="T5" fmla="*/ 2160 h 2161"/>
                <a:gd name="T6" fmla="*/ 0 60000 65536"/>
                <a:gd name="T7" fmla="*/ 0 60000 65536"/>
                <a:gd name="T8" fmla="*/ 0 60000 65536"/>
                <a:gd name="T9" fmla="*/ 0 w 2833"/>
                <a:gd name="T10" fmla="*/ 0 h 2161"/>
                <a:gd name="T11" fmla="*/ 2833 w 2833"/>
                <a:gd name="T12" fmla="*/ 2161 h 2161"/>
              </a:gdLst>
              <a:ahLst/>
              <a:cxnLst>
                <a:cxn ang="T6">
                  <a:pos x="T0" y="T1"/>
                </a:cxn>
                <a:cxn ang="T7">
                  <a:pos x="T2" y="T3"/>
                </a:cxn>
                <a:cxn ang="T8">
                  <a:pos x="T4" y="T5"/>
                </a:cxn>
              </a:cxnLst>
              <a:rect l="T9" t="T10" r="T11" b="T12"/>
              <a:pathLst>
                <a:path w="2833" h="2161">
                  <a:moveTo>
                    <a:pt x="0" y="0"/>
                  </a:moveTo>
                  <a:lnTo>
                    <a:pt x="0" y="2160"/>
                  </a:lnTo>
                  <a:lnTo>
                    <a:pt x="2832" y="2160"/>
                  </a:lnTo>
                </a:path>
              </a:pathLst>
            </a:custGeom>
            <a:noFill/>
            <a:ln w="38100" cap="rnd">
              <a:solidFill>
                <a:schemeClr val="tx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NZ"/>
            </a:p>
          </p:txBody>
        </p:sp>
        <p:sp>
          <p:nvSpPr>
            <p:cNvPr id="13331" name="Rectangle 21"/>
            <p:cNvSpPr>
              <a:spLocks noChangeArrowheads="1"/>
            </p:cNvSpPr>
            <p:nvPr/>
          </p:nvSpPr>
          <p:spPr bwMode="auto">
            <a:xfrm rot="16200000">
              <a:off x="542" y="2102"/>
              <a:ext cx="1439"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lnSpc>
                  <a:spcPct val="90000"/>
                </a:lnSpc>
              </a:pPr>
              <a:r>
                <a:rPr lang="en-US" sz="2000" b="1" dirty="0"/>
                <a:t>Dependent variable</a:t>
              </a:r>
            </a:p>
          </p:txBody>
        </p:sp>
        <p:sp>
          <p:nvSpPr>
            <p:cNvPr id="13332" name="Rectangle 22"/>
            <p:cNvSpPr>
              <a:spLocks noChangeArrowheads="1"/>
            </p:cNvSpPr>
            <p:nvPr/>
          </p:nvSpPr>
          <p:spPr bwMode="auto">
            <a:xfrm>
              <a:off x="2124" y="3493"/>
              <a:ext cx="15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lnSpc>
                  <a:spcPct val="90000"/>
                </a:lnSpc>
              </a:pPr>
              <a:r>
                <a:rPr lang="en-US" sz="2000" b="1" dirty="0"/>
                <a:t>Independent variable</a:t>
              </a:r>
            </a:p>
          </p:txBody>
        </p:sp>
        <p:sp>
          <p:nvSpPr>
            <p:cNvPr id="13333" name="Rectangle 23"/>
            <p:cNvSpPr>
              <a:spLocks noChangeArrowheads="1"/>
            </p:cNvSpPr>
            <p:nvPr/>
          </p:nvSpPr>
          <p:spPr bwMode="auto">
            <a:xfrm>
              <a:off x="4275" y="3325"/>
              <a:ext cx="199" cy="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lnSpc>
                  <a:spcPct val="90000"/>
                </a:lnSpc>
              </a:pPr>
              <a:r>
                <a:rPr lang="en-US" sz="1600" b="1" i="1">
                  <a:latin typeface="Times New Roman" pitchFamily="18" charset="0"/>
                </a:rPr>
                <a:t>X</a:t>
              </a:r>
            </a:p>
          </p:txBody>
        </p:sp>
        <p:sp>
          <p:nvSpPr>
            <p:cNvPr id="13334" name="Rectangle 24"/>
            <p:cNvSpPr>
              <a:spLocks noChangeArrowheads="1"/>
            </p:cNvSpPr>
            <p:nvPr/>
          </p:nvSpPr>
          <p:spPr bwMode="auto">
            <a:xfrm>
              <a:off x="1332" y="1062"/>
              <a:ext cx="192" cy="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lnSpc>
                  <a:spcPct val="90000"/>
                </a:lnSpc>
              </a:pPr>
              <a:r>
                <a:rPr lang="en-US" sz="1600" b="1" i="1">
                  <a:latin typeface="Times New Roman" pitchFamily="18" charset="0"/>
                </a:rPr>
                <a:t>Y</a:t>
              </a:r>
            </a:p>
          </p:txBody>
        </p:sp>
      </p:grpSp>
      <p:sp>
        <p:nvSpPr>
          <p:cNvPr id="485403" name="Rectangle 27"/>
          <p:cNvSpPr>
            <a:spLocks noChangeArrowheads="1"/>
          </p:cNvSpPr>
          <p:nvPr/>
        </p:nvSpPr>
        <p:spPr bwMode="auto">
          <a:xfrm>
            <a:off x="2544763" y="2166938"/>
            <a:ext cx="1455737" cy="119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defTabSz="762000" eaLnBrk="0" hangingPunct="0">
              <a:lnSpc>
                <a:spcPct val="90000"/>
              </a:lnSpc>
            </a:pPr>
            <a:r>
              <a:rPr lang="en-US" sz="2000" b="1" dirty="0"/>
              <a:t>Estimate of</a:t>
            </a:r>
          </a:p>
          <a:p>
            <a:pPr defTabSz="762000" eaLnBrk="0" hangingPunct="0">
              <a:lnSpc>
                <a:spcPct val="90000"/>
              </a:lnSpc>
            </a:pPr>
            <a:r>
              <a:rPr lang="en-US" sz="2000" b="1" i="1" dirty="0">
                <a:latin typeface="Times New Roman" pitchFamily="18" charset="0"/>
              </a:rPr>
              <a:t>Y</a:t>
            </a:r>
            <a:r>
              <a:rPr lang="en-US" sz="2000" b="1" i="1" dirty="0"/>
              <a:t> </a:t>
            </a:r>
            <a:r>
              <a:rPr lang="en-US" sz="2000" b="1" dirty="0"/>
              <a:t> from</a:t>
            </a:r>
          </a:p>
          <a:p>
            <a:pPr defTabSz="762000" eaLnBrk="0" hangingPunct="0">
              <a:lnSpc>
                <a:spcPct val="90000"/>
              </a:lnSpc>
            </a:pPr>
            <a:r>
              <a:rPr lang="en-US" sz="2000" b="1" dirty="0"/>
              <a:t>regression</a:t>
            </a:r>
          </a:p>
          <a:p>
            <a:pPr defTabSz="762000" eaLnBrk="0" hangingPunct="0">
              <a:lnSpc>
                <a:spcPct val="90000"/>
              </a:lnSpc>
            </a:pPr>
            <a:r>
              <a:rPr lang="en-US" sz="2000" b="1" dirty="0"/>
              <a:t>equation</a:t>
            </a:r>
          </a:p>
        </p:txBody>
      </p:sp>
      <p:sp>
        <p:nvSpPr>
          <p:cNvPr id="485405" name="Line 29"/>
          <p:cNvSpPr>
            <a:spLocks noChangeShapeType="1"/>
          </p:cNvSpPr>
          <p:nvPr/>
        </p:nvSpPr>
        <p:spPr bwMode="auto">
          <a:xfrm flipH="1">
            <a:off x="2325688" y="3105150"/>
            <a:ext cx="279400" cy="3889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5407" name="Line 31"/>
          <p:cNvSpPr>
            <a:spLocks noChangeShapeType="1"/>
          </p:cNvSpPr>
          <p:nvPr/>
        </p:nvSpPr>
        <p:spPr bwMode="auto">
          <a:xfrm flipV="1">
            <a:off x="2914650" y="2092325"/>
            <a:ext cx="3530600" cy="2590800"/>
          </a:xfrm>
          <a:prstGeom prst="line">
            <a:avLst/>
          </a:prstGeom>
          <a:noFill/>
          <a:ln w="76200">
            <a:solidFill>
              <a:srgbClr val="B2001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5408" name="Rectangle 32"/>
          <p:cNvSpPr>
            <a:spLocks noChangeArrowheads="1"/>
          </p:cNvSpPr>
          <p:nvPr/>
        </p:nvSpPr>
        <p:spPr bwMode="auto">
          <a:xfrm>
            <a:off x="6657975" y="1543050"/>
            <a:ext cx="1370567" cy="92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lnSpc>
                <a:spcPct val="90000"/>
              </a:lnSpc>
            </a:pPr>
            <a:r>
              <a:rPr lang="en-US" sz="2000" b="1" dirty="0"/>
              <a:t>Regression</a:t>
            </a:r>
          </a:p>
          <a:p>
            <a:pPr defTabSz="762000" eaLnBrk="0" hangingPunct="0">
              <a:lnSpc>
                <a:spcPct val="90000"/>
              </a:lnSpc>
            </a:pPr>
            <a:r>
              <a:rPr lang="en-US" sz="2000" b="1" dirty="0"/>
              <a:t>equation:</a:t>
            </a:r>
          </a:p>
          <a:p>
            <a:pPr defTabSz="762000" eaLnBrk="0" hangingPunct="0">
              <a:lnSpc>
                <a:spcPct val="90000"/>
              </a:lnSpc>
            </a:pPr>
            <a:r>
              <a:rPr lang="en-US" sz="2000" b="1" i="1" dirty="0">
                <a:latin typeface="Times New Roman" pitchFamily="18" charset="0"/>
              </a:rPr>
              <a:t>Y</a:t>
            </a:r>
            <a:r>
              <a:rPr lang="en-US" sz="2000" b="1" dirty="0"/>
              <a:t>  = </a:t>
            </a:r>
            <a:r>
              <a:rPr lang="en-US" sz="2000" b="1" i="1" dirty="0">
                <a:latin typeface="Times New Roman" pitchFamily="18" charset="0"/>
              </a:rPr>
              <a:t>a</a:t>
            </a:r>
            <a:r>
              <a:rPr lang="en-US" sz="2000" b="1" dirty="0"/>
              <a:t>  + </a:t>
            </a:r>
            <a:r>
              <a:rPr lang="en-US" sz="2000" b="1" i="1" dirty="0" err="1">
                <a:latin typeface="Times New Roman" pitchFamily="18" charset="0"/>
              </a:rPr>
              <a:t>bX</a:t>
            </a:r>
            <a:endParaRPr lang="en-US" sz="2000" b="1" i="1" dirty="0">
              <a:latin typeface="Times New Roman" pitchFamily="18" charset="0"/>
            </a:endParaRPr>
          </a:p>
        </p:txBody>
      </p:sp>
      <p:sp>
        <p:nvSpPr>
          <p:cNvPr id="485410" name="Rectangle 34"/>
          <p:cNvSpPr>
            <a:spLocks noChangeArrowheads="1"/>
          </p:cNvSpPr>
          <p:nvPr/>
        </p:nvSpPr>
        <p:spPr bwMode="auto">
          <a:xfrm>
            <a:off x="5572125" y="3209925"/>
            <a:ext cx="860812" cy="92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lnSpc>
                <a:spcPct val="90000"/>
              </a:lnSpc>
            </a:pPr>
            <a:r>
              <a:rPr lang="en-US" sz="2000" b="1" dirty="0"/>
              <a:t>Actual</a:t>
            </a:r>
          </a:p>
          <a:p>
            <a:pPr defTabSz="762000" eaLnBrk="0" hangingPunct="0">
              <a:lnSpc>
                <a:spcPct val="90000"/>
              </a:lnSpc>
            </a:pPr>
            <a:r>
              <a:rPr lang="en-US" sz="2000" b="1" dirty="0"/>
              <a:t>value</a:t>
            </a:r>
          </a:p>
          <a:p>
            <a:pPr defTabSz="762000" eaLnBrk="0" hangingPunct="0">
              <a:lnSpc>
                <a:spcPct val="90000"/>
              </a:lnSpc>
            </a:pPr>
            <a:r>
              <a:rPr lang="en-US" sz="2000" b="1" dirty="0"/>
              <a:t>of </a:t>
            </a:r>
            <a:r>
              <a:rPr lang="en-US" sz="2000" b="1" i="1" dirty="0">
                <a:latin typeface="Times New Roman" pitchFamily="18" charset="0"/>
              </a:rPr>
              <a:t>Y</a:t>
            </a:r>
          </a:p>
        </p:txBody>
      </p:sp>
      <p:sp>
        <p:nvSpPr>
          <p:cNvPr id="485411" name="Line 35"/>
          <p:cNvSpPr>
            <a:spLocks noChangeShapeType="1"/>
          </p:cNvSpPr>
          <p:nvPr/>
        </p:nvSpPr>
        <p:spPr bwMode="auto">
          <a:xfrm flipH="1" flipV="1">
            <a:off x="4551363" y="2889250"/>
            <a:ext cx="1047750" cy="48101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5413" name="Rectangle 37"/>
          <p:cNvSpPr>
            <a:spLocks noChangeArrowheads="1"/>
          </p:cNvSpPr>
          <p:nvPr/>
        </p:nvSpPr>
        <p:spPr bwMode="auto">
          <a:xfrm>
            <a:off x="4986338" y="4443413"/>
            <a:ext cx="1907829"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lnSpc>
                <a:spcPct val="90000"/>
              </a:lnSpc>
            </a:pPr>
            <a:r>
              <a:rPr lang="en-US" sz="2000" b="1" dirty="0"/>
              <a:t>Value of </a:t>
            </a:r>
            <a:r>
              <a:rPr lang="en-US" sz="2000" b="1" i="1" dirty="0">
                <a:latin typeface="Times New Roman" pitchFamily="18" charset="0"/>
              </a:rPr>
              <a:t>X</a:t>
            </a:r>
            <a:r>
              <a:rPr lang="en-US" sz="2000" b="1" i="1" dirty="0"/>
              <a:t> </a:t>
            </a:r>
            <a:r>
              <a:rPr lang="en-US" sz="2000" b="1" dirty="0"/>
              <a:t> used</a:t>
            </a:r>
          </a:p>
          <a:p>
            <a:pPr defTabSz="762000" eaLnBrk="0" hangingPunct="0">
              <a:lnSpc>
                <a:spcPct val="90000"/>
              </a:lnSpc>
            </a:pPr>
            <a:r>
              <a:rPr lang="en-US" sz="2000" b="1" dirty="0"/>
              <a:t>to estimate </a:t>
            </a:r>
            <a:r>
              <a:rPr lang="en-US" sz="2000" b="1" i="1" dirty="0">
                <a:latin typeface="Times New Roman" pitchFamily="18" charset="0"/>
              </a:rPr>
              <a:t>Y</a:t>
            </a:r>
          </a:p>
        </p:txBody>
      </p:sp>
      <p:sp>
        <p:nvSpPr>
          <p:cNvPr id="485414" name="Line 38"/>
          <p:cNvSpPr>
            <a:spLocks noChangeShapeType="1"/>
          </p:cNvSpPr>
          <p:nvPr/>
        </p:nvSpPr>
        <p:spPr bwMode="auto">
          <a:xfrm flipH="1">
            <a:off x="4511675" y="4956175"/>
            <a:ext cx="514350" cy="42862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5417" name="Rectangle 41"/>
          <p:cNvSpPr>
            <a:spLocks noChangeArrowheads="1"/>
          </p:cNvSpPr>
          <p:nvPr/>
        </p:nvSpPr>
        <p:spPr bwMode="auto">
          <a:xfrm>
            <a:off x="3392107" y="1539875"/>
            <a:ext cx="1273938"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lnSpc>
                <a:spcPct val="90000"/>
              </a:lnSpc>
            </a:pPr>
            <a:r>
              <a:rPr lang="en-US" sz="2000" b="1" dirty="0"/>
              <a:t>Deviation,</a:t>
            </a:r>
          </a:p>
          <a:p>
            <a:pPr algn="ctr" defTabSz="762000" eaLnBrk="0" hangingPunct="0">
              <a:lnSpc>
                <a:spcPct val="90000"/>
              </a:lnSpc>
            </a:pPr>
            <a:r>
              <a:rPr lang="en-US" sz="2000" b="1" dirty="0"/>
              <a:t>or error</a:t>
            </a:r>
          </a:p>
        </p:txBody>
      </p:sp>
      <p:sp>
        <p:nvSpPr>
          <p:cNvPr id="485419" name="Freeform 43"/>
          <p:cNvSpPr>
            <a:spLocks/>
          </p:cNvSpPr>
          <p:nvPr/>
        </p:nvSpPr>
        <p:spPr bwMode="auto">
          <a:xfrm>
            <a:off x="4033838" y="2089150"/>
            <a:ext cx="92075" cy="1106488"/>
          </a:xfrm>
          <a:custGeom>
            <a:avLst/>
            <a:gdLst>
              <a:gd name="T0" fmla="*/ 57 w 58"/>
              <a:gd name="T1" fmla="*/ 696 h 697"/>
              <a:gd name="T2" fmla="*/ 0 w 58"/>
              <a:gd name="T3" fmla="*/ 696 h 697"/>
              <a:gd name="T4" fmla="*/ 0 w 58"/>
              <a:gd name="T5" fmla="*/ 0 h 697"/>
              <a:gd name="T6" fmla="*/ 0 60000 65536"/>
              <a:gd name="T7" fmla="*/ 0 60000 65536"/>
              <a:gd name="T8" fmla="*/ 0 60000 65536"/>
              <a:gd name="T9" fmla="*/ 0 w 58"/>
              <a:gd name="T10" fmla="*/ 0 h 697"/>
              <a:gd name="T11" fmla="*/ 58 w 58"/>
              <a:gd name="T12" fmla="*/ 697 h 697"/>
            </a:gdLst>
            <a:ahLst/>
            <a:cxnLst>
              <a:cxn ang="T6">
                <a:pos x="T0" y="T1"/>
              </a:cxn>
              <a:cxn ang="T7">
                <a:pos x="T2" y="T3"/>
              </a:cxn>
              <a:cxn ang="T8">
                <a:pos x="T4" y="T5"/>
              </a:cxn>
            </a:cxnLst>
            <a:rect l="T9" t="T10" r="T11" b="T12"/>
            <a:pathLst>
              <a:path w="58" h="697">
                <a:moveTo>
                  <a:pt x="57" y="696"/>
                </a:moveTo>
                <a:lnTo>
                  <a:pt x="0" y="696"/>
                </a:lnTo>
                <a:lnTo>
                  <a:pt x="0" y="0"/>
                </a:lnTo>
              </a:path>
            </a:pathLst>
          </a:custGeom>
          <a:noFill/>
          <a:ln w="381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NZ"/>
          </a:p>
        </p:txBody>
      </p:sp>
      <p:sp>
        <p:nvSpPr>
          <p:cNvPr id="485421" name="Freeform 45"/>
          <p:cNvSpPr>
            <a:spLocks/>
          </p:cNvSpPr>
          <p:nvPr/>
        </p:nvSpPr>
        <p:spPr bwMode="auto">
          <a:xfrm>
            <a:off x="2273300" y="3548063"/>
            <a:ext cx="2198688" cy="1874837"/>
          </a:xfrm>
          <a:custGeom>
            <a:avLst/>
            <a:gdLst>
              <a:gd name="T0" fmla="*/ 0 w 1328"/>
              <a:gd name="T1" fmla="*/ 0 h 1136"/>
              <a:gd name="T2" fmla="*/ 1328 w 1328"/>
              <a:gd name="T3" fmla="*/ 0 h 1136"/>
              <a:gd name="T4" fmla="*/ 1328 w 1328"/>
              <a:gd name="T5" fmla="*/ 1136 h 1136"/>
              <a:gd name="T6" fmla="*/ 0 60000 65536"/>
              <a:gd name="T7" fmla="*/ 0 60000 65536"/>
              <a:gd name="T8" fmla="*/ 0 60000 65536"/>
              <a:gd name="T9" fmla="*/ 0 w 1328"/>
              <a:gd name="T10" fmla="*/ 0 h 1136"/>
              <a:gd name="T11" fmla="*/ 1328 w 1328"/>
              <a:gd name="T12" fmla="*/ 1136 h 1136"/>
            </a:gdLst>
            <a:ahLst/>
            <a:cxnLst>
              <a:cxn ang="T6">
                <a:pos x="T0" y="T1"/>
              </a:cxn>
              <a:cxn ang="T7">
                <a:pos x="T2" y="T3"/>
              </a:cxn>
              <a:cxn ang="T8">
                <a:pos x="T4" y="T5"/>
              </a:cxn>
            </a:cxnLst>
            <a:rect l="T9" t="T10" r="T11" b="T12"/>
            <a:pathLst>
              <a:path w="1328" h="1136">
                <a:moveTo>
                  <a:pt x="0" y="0"/>
                </a:moveTo>
                <a:lnTo>
                  <a:pt x="1328" y="0"/>
                </a:lnTo>
                <a:lnTo>
                  <a:pt x="1328" y="1136"/>
                </a:lnTo>
              </a:path>
            </a:pathLst>
          </a:custGeom>
          <a:noFill/>
          <a:ln w="38100">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NZ"/>
          </a:p>
        </p:txBody>
      </p:sp>
      <p:sp>
        <p:nvSpPr>
          <p:cNvPr id="485422" name="AutoShape 46"/>
          <p:cNvSpPr>
            <a:spLocks/>
          </p:cNvSpPr>
          <p:nvPr/>
        </p:nvSpPr>
        <p:spPr bwMode="auto">
          <a:xfrm>
            <a:off x="4191000" y="2857500"/>
            <a:ext cx="215900" cy="671513"/>
          </a:xfrm>
          <a:prstGeom prst="leftBrace">
            <a:avLst>
              <a:gd name="adj1" fmla="val 25919"/>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NZ"/>
          </a:p>
        </p:txBody>
      </p:sp>
      <p:sp>
        <p:nvSpPr>
          <p:cNvPr id="34" name="Rectangle 2">
            <a:extLst>
              <a:ext uri="{FF2B5EF4-FFF2-40B4-BE49-F238E27FC236}">
                <a16:creationId xmlns:a16="http://schemas.microsoft.com/office/drawing/2014/main" id="{94BB379E-5BC7-45DB-93E6-DAA43182C0AD}"/>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Linear Regression</a:t>
            </a:r>
          </a:p>
        </p:txBody>
      </p:sp>
    </p:spTree>
    <p:extLst>
      <p:ext uri="{BB962C8B-B14F-4D97-AF65-F5344CB8AC3E}">
        <p14:creationId xmlns:p14="http://schemas.microsoft.com/office/powerpoint/2010/main" val="1573951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000"/>
                                        <p:tgtEl>
                                          <p:spTgt spid="3"/>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1000"/>
                                        <p:tgtEl>
                                          <p:spTgt spid="2"/>
                                        </p:tgtEl>
                                      </p:cBhvr>
                                    </p:animEffect>
                                  </p:childTnLst>
                                </p:cTn>
                              </p:par>
                            </p:childTnLst>
                          </p:cTn>
                        </p:par>
                        <p:par>
                          <p:cTn id="12" fill="hold" nodeType="afterGroup">
                            <p:stCondLst>
                              <p:cond delay="4000"/>
                            </p:stCondLst>
                            <p:childTnLst>
                              <p:par>
                                <p:cTn id="13" presetID="18" presetClass="entr" presetSubtype="3" fill="hold" grpId="0" nodeType="afterEffect">
                                  <p:stCondLst>
                                    <p:cond delay="1000"/>
                                  </p:stCondLst>
                                  <p:childTnLst>
                                    <p:set>
                                      <p:cBhvr>
                                        <p:cTn id="14" dur="1" fill="hold">
                                          <p:stCondLst>
                                            <p:cond delay="0"/>
                                          </p:stCondLst>
                                        </p:cTn>
                                        <p:tgtEl>
                                          <p:spTgt spid="485407"/>
                                        </p:tgtEl>
                                        <p:attrNameLst>
                                          <p:attrName>style.visibility</p:attrName>
                                        </p:attrNameLst>
                                      </p:cBhvr>
                                      <p:to>
                                        <p:strVal val="visible"/>
                                      </p:to>
                                    </p:set>
                                    <p:animEffect transition="in" filter="strips(upRight)">
                                      <p:cBhvr>
                                        <p:cTn id="15" dur="1000"/>
                                        <p:tgtEl>
                                          <p:spTgt spid="485407"/>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485408"/>
                                        </p:tgtEl>
                                        <p:attrNameLst>
                                          <p:attrName>style.visibility</p:attrName>
                                        </p:attrNameLst>
                                      </p:cBhvr>
                                      <p:to>
                                        <p:strVal val="visible"/>
                                      </p:to>
                                    </p:set>
                                    <p:animEffect transition="in" filter="strips(downRight)">
                                      <p:cBhvr>
                                        <p:cTn id="19" dur="1000"/>
                                        <p:tgtEl>
                                          <p:spTgt spid="485408"/>
                                        </p:tgtEl>
                                      </p:cBhvr>
                                    </p:animEffect>
                                  </p:childTnLst>
                                </p:cTn>
                              </p:par>
                            </p:childTnLst>
                          </p:cTn>
                        </p:par>
                        <p:par>
                          <p:cTn id="20" fill="hold" nodeType="afterGroup">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485410"/>
                                        </p:tgtEl>
                                        <p:attrNameLst>
                                          <p:attrName>style.visibility</p:attrName>
                                        </p:attrNameLst>
                                      </p:cBhvr>
                                      <p:to>
                                        <p:strVal val="visible"/>
                                      </p:to>
                                    </p:set>
                                    <p:animEffect transition="in" filter="strips(downRight)">
                                      <p:cBhvr>
                                        <p:cTn id="23" dur="1000"/>
                                        <p:tgtEl>
                                          <p:spTgt spid="485410"/>
                                        </p:tgtEl>
                                      </p:cBhvr>
                                    </p:animEffect>
                                  </p:childTnLst>
                                </p:cTn>
                              </p:par>
                              <p:par>
                                <p:cTn id="24" presetID="18" presetClass="entr" presetSubtype="9" fill="hold" grpId="0" nodeType="withEffect">
                                  <p:stCondLst>
                                    <p:cond delay="1000"/>
                                  </p:stCondLst>
                                  <p:childTnLst>
                                    <p:set>
                                      <p:cBhvr>
                                        <p:cTn id="25" dur="1" fill="hold">
                                          <p:stCondLst>
                                            <p:cond delay="0"/>
                                          </p:stCondLst>
                                        </p:cTn>
                                        <p:tgtEl>
                                          <p:spTgt spid="485411"/>
                                        </p:tgtEl>
                                        <p:attrNameLst>
                                          <p:attrName>style.visibility</p:attrName>
                                        </p:attrNameLst>
                                      </p:cBhvr>
                                      <p:to>
                                        <p:strVal val="visible"/>
                                      </p:to>
                                    </p:set>
                                    <p:animEffect transition="in" filter="strips(upLeft)">
                                      <p:cBhvr>
                                        <p:cTn id="26" dur="1000"/>
                                        <p:tgtEl>
                                          <p:spTgt spid="485411"/>
                                        </p:tgtEl>
                                      </p:cBhvr>
                                    </p:animEffect>
                                  </p:childTnLst>
                                </p:cTn>
                              </p:par>
                            </p:childTnLst>
                          </p:cTn>
                        </p:par>
                        <p:par>
                          <p:cTn id="27" fill="hold" nodeType="afterGroup">
                            <p:stCondLst>
                              <p:cond delay="10000"/>
                            </p:stCondLst>
                            <p:childTnLst>
                              <p:par>
                                <p:cTn id="28" presetID="22" presetClass="entr" presetSubtype="2" fill="hold" grpId="0" nodeType="afterEffect">
                                  <p:stCondLst>
                                    <p:cond delay="1000"/>
                                  </p:stCondLst>
                                  <p:childTnLst>
                                    <p:set>
                                      <p:cBhvr>
                                        <p:cTn id="29" dur="1" fill="hold">
                                          <p:stCondLst>
                                            <p:cond delay="0"/>
                                          </p:stCondLst>
                                        </p:cTn>
                                        <p:tgtEl>
                                          <p:spTgt spid="485422"/>
                                        </p:tgtEl>
                                        <p:attrNameLst>
                                          <p:attrName>style.visibility</p:attrName>
                                        </p:attrNameLst>
                                      </p:cBhvr>
                                      <p:to>
                                        <p:strVal val="visible"/>
                                      </p:to>
                                    </p:set>
                                    <p:animEffect transition="in" filter="wipe(right)">
                                      <p:cBhvr>
                                        <p:cTn id="30" dur="1000"/>
                                        <p:tgtEl>
                                          <p:spTgt spid="485422"/>
                                        </p:tgtEl>
                                      </p:cBhvr>
                                    </p:animEffect>
                                  </p:childTnLst>
                                </p:cTn>
                              </p:par>
                            </p:childTnLst>
                          </p:cTn>
                        </p:par>
                        <p:par>
                          <p:cTn id="31" fill="hold" nodeType="afterGroup">
                            <p:stCondLst>
                              <p:cond delay="12000"/>
                            </p:stCondLst>
                            <p:childTnLst>
                              <p:par>
                                <p:cTn id="32" presetID="18" presetClass="entr" presetSubtype="6" fill="hold" grpId="0" nodeType="afterEffect">
                                  <p:stCondLst>
                                    <p:cond delay="1000"/>
                                  </p:stCondLst>
                                  <p:childTnLst>
                                    <p:set>
                                      <p:cBhvr>
                                        <p:cTn id="33" dur="1" fill="hold">
                                          <p:stCondLst>
                                            <p:cond delay="0"/>
                                          </p:stCondLst>
                                        </p:cTn>
                                        <p:tgtEl>
                                          <p:spTgt spid="485417"/>
                                        </p:tgtEl>
                                        <p:attrNameLst>
                                          <p:attrName>style.visibility</p:attrName>
                                        </p:attrNameLst>
                                      </p:cBhvr>
                                      <p:to>
                                        <p:strVal val="visible"/>
                                      </p:to>
                                    </p:set>
                                    <p:animEffect transition="in" filter="strips(downRight)">
                                      <p:cBhvr>
                                        <p:cTn id="34" dur="1000"/>
                                        <p:tgtEl>
                                          <p:spTgt spid="485417"/>
                                        </p:tgtEl>
                                      </p:cBhvr>
                                    </p:animEffect>
                                  </p:childTnLst>
                                </p:cTn>
                              </p:par>
                              <p:par>
                                <p:cTn id="35" presetID="18" presetClass="entr" presetSubtype="6" fill="hold" grpId="0" nodeType="withEffect">
                                  <p:stCondLst>
                                    <p:cond delay="1000"/>
                                  </p:stCondLst>
                                  <p:childTnLst>
                                    <p:set>
                                      <p:cBhvr>
                                        <p:cTn id="36" dur="1" fill="hold">
                                          <p:stCondLst>
                                            <p:cond delay="0"/>
                                          </p:stCondLst>
                                        </p:cTn>
                                        <p:tgtEl>
                                          <p:spTgt spid="485419"/>
                                        </p:tgtEl>
                                        <p:attrNameLst>
                                          <p:attrName>style.visibility</p:attrName>
                                        </p:attrNameLst>
                                      </p:cBhvr>
                                      <p:to>
                                        <p:strVal val="visible"/>
                                      </p:to>
                                    </p:set>
                                    <p:animEffect transition="in" filter="strips(downRight)">
                                      <p:cBhvr>
                                        <p:cTn id="37" dur="1000"/>
                                        <p:tgtEl>
                                          <p:spTgt spid="485419"/>
                                        </p:tgtEl>
                                      </p:cBhvr>
                                    </p:animEffect>
                                  </p:childTnLst>
                                </p:cTn>
                              </p:par>
                            </p:childTnLst>
                          </p:cTn>
                        </p:par>
                        <p:par>
                          <p:cTn id="38" fill="hold" nodeType="afterGroup">
                            <p:stCondLst>
                              <p:cond delay="14000"/>
                            </p:stCondLst>
                            <p:childTnLst>
                              <p:par>
                                <p:cTn id="39" presetID="18" presetClass="entr" presetSubtype="12" fill="hold" grpId="0" nodeType="afterEffect">
                                  <p:stCondLst>
                                    <p:cond delay="1000"/>
                                  </p:stCondLst>
                                  <p:childTnLst>
                                    <p:set>
                                      <p:cBhvr>
                                        <p:cTn id="40" dur="1" fill="hold">
                                          <p:stCondLst>
                                            <p:cond delay="0"/>
                                          </p:stCondLst>
                                        </p:cTn>
                                        <p:tgtEl>
                                          <p:spTgt spid="485421"/>
                                        </p:tgtEl>
                                        <p:attrNameLst>
                                          <p:attrName>style.visibility</p:attrName>
                                        </p:attrNameLst>
                                      </p:cBhvr>
                                      <p:to>
                                        <p:strVal val="visible"/>
                                      </p:to>
                                    </p:set>
                                    <p:animEffect transition="in" filter="strips(downLeft)">
                                      <p:cBhvr>
                                        <p:cTn id="41" dur="1000"/>
                                        <p:tgtEl>
                                          <p:spTgt spid="485421"/>
                                        </p:tgtEl>
                                      </p:cBhvr>
                                    </p:animEffect>
                                  </p:childTnLst>
                                </p:cTn>
                              </p:par>
                            </p:childTnLst>
                          </p:cTn>
                        </p:par>
                        <p:par>
                          <p:cTn id="42" fill="hold" nodeType="afterGroup">
                            <p:stCondLst>
                              <p:cond delay="16000"/>
                            </p:stCondLst>
                            <p:childTnLst>
                              <p:par>
                                <p:cTn id="43" presetID="18" presetClass="entr" presetSubtype="6" fill="hold" grpId="0" nodeType="afterEffect">
                                  <p:stCondLst>
                                    <p:cond delay="1000"/>
                                  </p:stCondLst>
                                  <p:childTnLst>
                                    <p:set>
                                      <p:cBhvr>
                                        <p:cTn id="44" dur="1" fill="hold">
                                          <p:stCondLst>
                                            <p:cond delay="0"/>
                                          </p:stCondLst>
                                        </p:cTn>
                                        <p:tgtEl>
                                          <p:spTgt spid="485403"/>
                                        </p:tgtEl>
                                        <p:attrNameLst>
                                          <p:attrName>style.visibility</p:attrName>
                                        </p:attrNameLst>
                                      </p:cBhvr>
                                      <p:to>
                                        <p:strVal val="visible"/>
                                      </p:to>
                                    </p:set>
                                    <p:animEffect transition="in" filter="strips(downRight)">
                                      <p:cBhvr>
                                        <p:cTn id="45" dur="1000"/>
                                        <p:tgtEl>
                                          <p:spTgt spid="485403"/>
                                        </p:tgtEl>
                                      </p:cBhvr>
                                    </p:animEffect>
                                  </p:childTnLst>
                                </p:cTn>
                              </p:par>
                              <p:par>
                                <p:cTn id="46" presetID="18" presetClass="entr" presetSubtype="12" fill="hold" grpId="0" nodeType="withEffect">
                                  <p:stCondLst>
                                    <p:cond delay="1000"/>
                                  </p:stCondLst>
                                  <p:childTnLst>
                                    <p:set>
                                      <p:cBhvr>
                                        <p:cTn id="47" dur="1" fill="hold">
                                          <p:stCondLst>
                                            <p:cond delay="0"/>
                                          </p:stCondLst>
                                        </p:cTn>
                                        <p:tgtEl>
                                          <p:spTgt spid="485405"/>
                                        </p:tgtEl>
                                        <p:attrNameLst>
                                          <p:attrName>style.visibility</p:attrName>
                                        </p:attrNameLst>
                                      </p:cBhvr>
                                      <p:to>
                                        <p:strVal val="visible"/>
                                      </p:to>
                                    </p:set>
                                    <p:animEffect transition="in" filter="strips(downLeft)">
                                      <p:cBhvr>
                                        <p:cTn id="48" dur="1000"/>
                                        <p:tgtEl>
                                          <p:spTgt spid="485405"/>
                                        </p:tgtEl>
                                      </p:cBhvr>
                                    </p:animEffect>
                                  </p:childTnLst>
                                </p:cTn>
                              </p:par>
                            </p:childTnLst>
                          </p:cTn>
                        </p:par>
                        <p:par>
                          <p:cTn id="49" fill="hold" nodeType="afterGroup">
                            <p:stCondLst>
                              <p:cond delay="18000"/>
                            </p:stCondLst>
                            <p:childTnLst>
                              <p:par>
                                <p:cTn id="50" presetID="18" presetClass="entr" presetSubtype="6" fill="hold" grpId="0" nodeType="afterEffect">
                                  <p:stCondLst>
                                    <p:cond delay="1000"/>
                                  </p:stCondLst>
                                  <p:childTnLst>
                                    <p:set>
                                      <p:cBhvr>
                                        <p:cTn id="51" dur="1" fill="hold">
                                          <p:stCondLst>
                                            <p:cond delay="0"/>
                                          </p:stCondLst>
                                        </p:cTn>
                                        <p:tgtEl>
                                          <p:spTgt spid="485413"/>
                                        </p:tgtEl>
                                        <p:attrNameLst>
                                          <p:attrName>style.visibility</p:attrName>
                                        </p:attrNameLst>
                                      </p:cBhvr>
                                      <p:to>
                                        <p:strVal val="visible"/>
                                      </p:to>
                                    </p:set>
                                    <p:animEffect transition="in" filter="strips(downRight)">
                                      <p:cBhvr>
                                        <p:cTn id="52" dur="1000"/>
                                        <p:tgtEl>
                                          <p:spTgt spid="485413"/>
                                        </p:tgtEl>
                                      </p:cBhvr>
                                    </p:animEffect>
                                  </p:childTnLst>
                                </p:cTn>
                              </p:par>
                              <p:par>
                                <p:cTn id="53" presetID="18" presetClass="entr" presetSubtype="12" fill="hold" grpId="0" nodeType="withEffect">
                                  <p:stCondLst>
                                    <p:cond delay="1000"/>
                                  </p:stCondLst>
                                  <p:childTnLst>
                                    <p:set>
                                      <p:cBhvr>
                                        <p:cTn id="54" dur="1" fill="hold">
                                          <p:stCondLst>
                                            <p:cond delay="0"/>
                                          </p:stCondLst>
                                        </p:cTn>
                                        <p:tgtEl>
                                          <p:spTgt spid="485414"/>
                                        </p:tgtEl>
                                        <p:attrNameLst>
                                          <p:attrName>style.visibility</p:attrName>
                                        </p:attrNameLst>
                                      </p:cBhvr>
                                      <p:to>
                                        <p:strVal val="visible"/>
                                      </p:to>
                                    </p:set>
                                    <p:animEffect transition="in" filter="strips(downLeft)">
                                      <p:cBhvr>
                                        <p:cTn id="55" dur="1000"/>
                                        <p:tgtEl>
                                          <p:spTgt spid="48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03" grpId="0"/>
      <p:bldP spid="485405" grpId="0" animBg="1"/>
      <p:bldP spid="485407" grpId="0" animBg="1"/>
      <p:bldP spid="485408" grpId="0"/>
      <p:bldP spid="485410" grpId="0"/>
      <p:bldP spid="485411" grpId="0" animBg="1"/>
      <p:bldP spid="485413" grpId="0"/>
      <p:bldP spid="485414" grpId="0" animBg="1"/>
      <p:bldP spid="485417" grpId="0"/>
      <p:bldP spid="485419" grpId="0" animBg="1"/>
      <p:bldP spid="485421" grpId="0" animBg="1"/>
      <p:bldP spid="48542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3" name="Rectangle 3"/>
          <p:cNvSpPr>
            <a:spLocks noGrp="1" noChangeArrowheads="1"/>
          </p:cNvSpPr>
          <p:nvPr>
            <p:ph type="body" idx="1"/>
          </p:nvPr>
        </p:nvSpPr>
        <p:spPr>
          <a:xfrm>
            <a:off x="774700" y="1611313"/>
            <a:ext cx="7912100" cy="4724400"/>
          </a:xfrm>
        </p:spPr>
        <p:txBody>
          <a:bodyPr>
            <a:normAutofit/>
          </a:bodyPr>
          <a:lstStyle/>
          <a:p>
            <a:pPr eaLnBrk="1" hangingPunct="1">
              <a:buClr>
                <a:schemeClr val="tx2"/>
              </a:buClr>
              <a:buSzPct val="150000"/>
            </a:pPr>
            <a:r>
              <a:rPr lang="en-US" sz="2800" dirty="0"/>
              <a:t>The sample correlation coefficient, </a:t>
            </a:r>
            <a:r>
              <a:rPr lang="en-US" sz="2800" i="1" dirty="0">
                <a:latin typeface="Times New Roman" pitchFamily="18" charset="0"/>
              </a:rPr>
              <a:t>r</a:t>
            </a:r>
          </a:p>
          <a:p>
            <a:pPr lvl="1" eaLnBrk="1" hangingPunct="1">
              <a:buClr>
                <a:schemeClr val="tx2"/>
              </a:buClr>
              <a:buFont typeface="Arial" pitchFamily="34" charset="0"/>
              <a:buChar char="•"/>
            </a:pPr>
            <a:r>
              <a:rPr lang="en-US" sz="2400" dirty="0"/>
              <a:t>Measures the direction and strength of the relationship between the independent variable and the dependent variable.</a:t>
            </a:r>
          </a:p>
          <a:p>
            <a:pPr lvl="1" eaLnBrk="1" hangingPunct="1">
              <a:buClr>
                <a:schemeClr val="tx2"/>
              </a:buClr>
              <a:buFont typeface="Arial" pitchFamily="34" charset="0"/>
              <a:buChar char="•"/>
            </a:pPr>
            <a:r>
              <a:rPr lang="en-US" sz="2400" dirty="0"/>
              <a:t>The value of </a:t>
            </a:r>
            <a:r>
              <a:rPr lang="en-US" sz="2400" i="1" dirty="0">
                <a:latin typeface="Times New Roman" pitchFamily="18" charset="0"/>
              </a:rPr>
              <a:t>r</a:t>
            </a:r>
            <a:r>
              <a:rPr lang="en-US" sz="2400" dirty="0"/>
              <a:t> can range from –1.00 </a:t>
            </a:r>
            <a:r>
              <a:rPr lang="en-US" sz="2400" dirty="0">
                <a:cs typeface="Arial" pitchFamily="34" charset="0"/>
              </a:rPr>
              <a:t>≤ </a:t>
            </a:r>
            <a:r>
              <a:rPr lang="en-US" sz="2400" i="1" dirty="0">
                <a:latin typeface="Times New Roman" pitchFamily="18" charset="0"/>
                <a:cs typeface="Arial" pitchFamily="34" charset="0"/>
              </a:rPr>
              <a:t>r</a:t>
            </a:r>
            <a:r>
              <a:rPr lang="en-US" sz="2400" dirty="0">
                <a:cs typeface="Arial" pitchFamily="34" charset="0"/>
              </a:rPr>
              <a:t> ≤</a:t>
            </a:r>
            <a:r>
              <a:rPr lang="en-US" sz="2400" dirty="0"/>
              <a:t> 1.00</a:t>
            </a:r>
          </a:p>
          <a:p>
            <a:pPr>
              <a:buClr>
                <a:schemeClr val="tx2"/>
              </a:buClr>
              <a:buSzPct val="150000"/>
            </a:pPr>
            <a:r>
              <a:rPr lang="en-US" sz="2800" dirty="0"/>
              <a:t>The sample coefficient of determination, </a:t>
            </a:r>
            <a:r>
              <a:rPr lang="en-US" sz="2800" i="1" dirty="0">
                <a:latin typeface="Times New Roman" pitchFamily="18" charset="0"/>
              </a:rPr>
              <a:t>r</a:t>
            </a:r>
            <a:r>
              <a:rPr lang="en-US" sz="2800" baseline="30000" dirty="0"/>
              <a:t>2</a:t>
            </a:r>
          </a:p>
          <a:p>
            <a:pPr lvl="1">
              <a:buClr>
                <a:schemeClr val="tx2"/>
              </a:buClr>
              <a:buFont typeface="Arial" pitchFamily="34" charset="0"/>
              <a:buChar char="•"/>
            </a:pPr>
            <a:r>
              <a:rPr lang="en-US" sz="2400" dirty="0"/>
              <a:t>Measures the amount of variation in the dependent variable about its mean that is explained by the regression line</a:t>
            </a:r>
          </a:p>
          <a:p>
            <a:pPr lvl="1">
              <a:buClr>
                <a:schemeClr val="tx2"/>
              </a:buClr>
              <a:buFont typeface="Arial" pitchFamily="34" charset="0"/>
              <a:buChar char="•"/>
            </a:pPr>
            <a:r>
              <a:rPr lang="en-US" sz="2400" dirty="0"/>
              <a:t>The values of </a:t>
            </a:r>
            <a:r>
              <a:rPr lang="en-US" sz="2400" i="1" dirty="0">
                <a:latin typeface="Times New Roman" pitchFamily="18" charset="0"/>
              </a:rPr>
              <a:t>r</a:t>
            </a:r>
            <a:r>
              <a:rPr lang="en-US" sz="2400" baseline="30000" dirty="0"/>
              <a:t>2</a:t>
            </a:r>
            <a:r>
              <a:rPr lang="en-US" sz="2400" dirty="0"/>
              <a:t> range from 0.00 </a:t>
            </a:r>
            <a:r>
              <a:rPr lang="en-US" sz="2400" dirty="0">
                <a:cs typeface="Arial" pitchFamily="34" charset="0"/>
              </a:rPr>
              <a:t>≤ </a:t>
            </a:r>
            <a:r>
              <a:rPr lang="en-US" sz="2400" i="1" dirty="0">
                <a:latin typeface="Times New Roman" pitchFamily="18" charset="0"/>
                <a:cs typeface="Arial" pitchFamily="34" charset="0"/>
              </a:rPr>
              <a:t>r</a:t>
            </a:r>
            <a:r>
              <a:rPr lang="en-US" sz="2400" baseline="30000" dirty="0">
                <a:cs typeface="Arial" pitchFamily="34" charset="0"/>
              </a:rPr>
              <a:t>2</a:t>
            </a:r>
            <a:r>
              <a:rPr lang="en-US" sz="2400" dirty="0">
                <a:cs typeface="Arial" pitchFamily="34" charset="0"/>
              </a:rPr>
              <a:t> ≤</a:t>
            </a:r>
            <a:r>
              <a:rPr lang="en-US" sz="2400" dirty="0"/>
              <a:t> 1.00</a:t>
            </a:r>
          </a:p>
          <a:p>
            <a:pPr>
              <a:buClr>
                <a:schemeClr val="tx2"/>
              </a:buClr>
              <a:buSzPct val="150000"/>
            </a:pPr>
            <a:r>
              <a:rPr lang="en-US" sz="3000" dirty="0"/>
              <a:t>The standard error of the estimate, </a:t>
            </a:r>
            <a:r>
              <a:rPr lang="en-US" sz="3000" i="1" dirty="0" err="1">
                <a:latin typeface="Times New Roman" pitchFamily="18" charset="0"/>
              </a:rPr>
              <a:t>s</a:t>
            </a:r>
            <a:r>
              <a:rPr lang="en-US" sz="3000" i="1" baseline="-25000" dirty="0" err="1">
                <a:latin typeface="Times New Roman" pitchFamily="18" charset="0"/>
              </a:rPr>
              <a:t>yx</a:t>
            </a:r>
            <a:endParaRPr lang="en-US" sz="3000" i="1" baseline="-25000" dirty="0">
              <a:latin typeface="Times New Roman" pitchFamily="18" charset="0"/>
            </a:endParaRPr>
          </a:p>
          <a:p>
            <a:pPr lvl="1">
              <a:buClr>
                <a:schemeClr val="tx2"/>
              </a:buClr>
              <a:buFont typeface="Arial" pitchFamily="34" charset="0"/>
              <a:buChar char="•"/>
            </a:pPr>
            <a:r>
              <a:rPr lang="en-US" sz="2400" dirty="0"/>
              <a:t>Measures how closely the data on the dependent variable cluster around the regression line</a:t>
            </a:r>
          </a:p>
          <a:p>
            <a:pPr lvl="1">
              <a:lnSpc>
                <a:spcPct val="90000"/>
              </a:lnSpc>
              <a:spcBef>
                <a:spcPct val="40000"/>
              </a:spcBef>
              <a:buClr>
                <a:srgbClr val="B20019"/>
              </a:buClr>
              <a:buSzPct val="75000"/>
              <a:buFont typeface="Wingdings" pitchFamily="2" charset="2"/>
              <a:buChar char="u"/>
            </a:pPr>
            <a:endParaRPr lang="en-US" sz="2000" dirty="0"/>
          </a:p>
          <a:p>
            <a:pPr lvl="1">
              <a:lnSpc>
                <a:spcPct val="90000"/>
              </a:lnSpc>
              <a:spcBef>
                <a:spcPct val="40000"/>
              </a:spcBef>
              <a:buClr>
                <a:srgbClr val="B20019"/>
              </a:buClr>
              <a:buSzPct val="75000"/>
              <a:buFont typeface="Wingdings" pitchFamily="2" charset="2"/>
              <a:buChar char="u"/>
            </a:pPr>
            <a:endParaRPr lang="en-US" sz="2000" dirty="0"/>
          </a:p>
          <a:p>
            <a:pPr lvl="1">
              <a:lnSpc>
                <a:spcPct val="90000"/>
              </a:lnSpc>
              <a:spcBef>
                <a:spcPct val="40000"/>
              </a:spcBef>
              <a:buClr>
                <a:srgbClr val="B20019"/>
              </a:buClr>
              <a:buSzPct val="75000"/>
              <a:buFont typeface="Wingdings" pitchFamily="2" charset="2"/>
              <a:buChar char="u"/>
            </a:pPr>
            <a:endParaRPr lang="en-US" sz="2000" dirty="0"/>
          </a:p>
          <a:p>
            <a:pPr lvl="1" eaLnBrk="1" hangingPunct="1"/>
            <a:endParaRPr lang="en-US" sz="2000" dirty="0"/>
          </a:p>
        </p:txBody>
      </p:sp>
      <p:sp>
        <p:nvSpPr>
          <p:cNvPr id="486406" name="Rectangle 6"/>
          <p:cNvSpPr>
            <a:spLocks noChangeArrowheads="1"/>
          </p:cNvSpPr>
          <p:nvPr/>
        </p:nvSpPr>
        <p:spPr bwMode="auto">
          <a:xfrm>
            <a:off x="774700" y="3187700"/>
            <a:ext cx="7912100" cy="190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40000"/>
              </a:spcBef>
              <a:buClr>
                <a:srgbClr val="B20019"/>
              </a:buClr>
              <a:buFont typeface="Wingdings" pitchFamily="2" charset="2"/>
              <a:buChar char="l"/>
            </a:pPr>
            <a:endParaRPr lang="en-US" sz="2000" b="1" dirty="0"/>
          </a:p>
        </p:txBody>
      </p:sp>
      <p:sp>
        <p:nvSpPr>
          <p:cNvPr id="486407" name="Rectangle 7"/>
          <p:cNvSpPr>
            <a:spLocks noChangeArrowheads="1"/>
          </p:cNvSpPr>
          <p:nvPr/>
        </p:nvSpPr>
        <p:spPr bwMode="auto">
          <a:xfrm>
            <a:off x="774700" y="5022850"/>
            <a:ext cx="7912100" cy="131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40000"/>
              </a:spcBef>
              <a:buClr>
                <a:srgbClr val="B20019"/>
              </a:buClr>
              <a:buFont typeface="Wingdings" pitchFamily="2" charset="2"/>
              <a:buChar char="l"/>
            </a:pPr>
            <a:endParaRPr lang="en-US" sz="2000" b="1" dirty="0"/>
          </a:p>
        </p:txBody>
      </p:sp>
      <p:sp>
        <p:nvSpPr>
          <p:cNvPr id="6" name="Rectangle 2">
            <a:extLst>
              <a:ext uri="{FF2B5EF4-FFF2-40B4-BE49-F238E27FC236}">
                <a16:creationId xmlns:a16="http://schemas.microsoft.com/office/drawing/2014/main" id="{492C6684-6B6A-4ED0-BF8D-E334C7A4C52C}"/>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Linear Regression</a:t>
            </a:r>
          </a:p>
        </p:txBody>
      </p:sp>
    </p:spTree>
    <p:extLst>
      <p:ext uri="{BB962C8B-B14F-4D97-AF65-F5344CB8AC3E}">
        <p14:creationId xmlns:p14="http://schemas.microsoft.com/office/powerpoint/2010/main" val="3608709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6" name="Rectangle 6"/>
          <p:cNvSpPr>
            <a:spLocks noGrp="1" noChangeArrowheads="1"/>
          </p:cNvSpPr>
          <p:nvPr>
            <p:ph type="body" idx="1"/>
          </p:nvPr>
        </p:nvSpPr>
        <p:spPr>
          <a:xfrm>
            <a:off x="533400" y="1625600"/>
            <a:ext cx="8229600" cy="4622800"/>
          </a:xfrm>
        </p:spPr>
        <p:txBody>
          <a:bodyPr>
            <a:normAutofit/>
          </a:bodyPr>
          <a:lstStyle/>
          <a:p>
            <a:pPr eaLnBrk="1" hangingPunct="1">
              <a:spcBef>
                <a:spcPts val="1200"/>
              </a:spcBef>
              <a:spcAft>
                <a:spcPts val="1200"/>
              </a:spcAft>
            </a:pPr>
            <a:r>
              <a:rPr lang="en-US" sz="2400" dirty="0"/>
              <a:t>A trend in a time series is a systematic increase or decrease in the average of the series over time. </a:t>
            </a:r>
          </a:p>
          <a:p>
            <a:pPr eaLnBrk="1" hangingPunct="1">
              <a:spcBef>
                <a:spcPts val="1200"/>
              </a:spcBef>
              <a:spcAft>
                <a:spcPts val="1200"/>
              </a:spcAft>
            </a:pPr>
            <a:r>
              <a:rPr lang="en-US" sz="2400" dirty="0"/>
              <a:t>The forecast can be improved by calculating an estimate of the trend.</a:t>
            </a:r>
          </a:p>
          <a:p>
            <a:pPr eaLnBrk="1" hangingPunct="1">
              <a:spcBef>
                <a:spcPts val="1200"/>
              </a:spcBef>
              <a:spcAft>
                <a:spcPts val="1200"/>
              </a:spcAft>
            </a:pPr>
            <a:r>
              <a:rPr lang="en-US" sz="2400" dirty="0"/>
              <a:t>Trend Projection with Regression accounts for the trend with simple regression analysis. </a:t>
            </a:r>
          </a:p>
        </p:txBody>
      </p:sp>
      <p:sp>
        <p:nvSpPr>
          <p:cNvPr id="4" name="Rectangle 2">
            <a:extLst>
              <a:ext uri="{FF2B5EF4-FFF2-40B4-BE49-F238E27FC236}">
                <a16:creationId xmlns:a16="http://schemas.microsoft.com/office/drawing/2014/main" id="{47C74E95-4FF3-4F45-AB10-2A80536EF5A7}"/>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Using Regression</a:t>
            </a:r>
          </a:p>
        </p:txBody>
      </p:sp>
    </p:spTree>
    <p:extLst>
      <p:ext uri="{BB962C8B-B14F-4D97-AF65-F5344CB8AC3E}">
        <p14:creationId xmlns:p14="http://schemas.microsoft.com/office/powerpoint/2010/main" val="3518313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5" name="Rectangle 7"/>
          <p:cNvSpPr>
            <a:spLocks noChangeArrowheads="1"/>
          </p:cNvSpPr>
          <p:nvPr/>
        </p:nvSpPr>
        <p:spPr bwMode="auto">
          <a:xfrm>
            <a:off x="533400" y="1447800"/>
            <a:ext cx="8229600" cy="447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5600" indent="-355600">
              <a:lnSpc>
                <a:spcPct val="90000"/>
              </a:lnSpc>
              <a:spcBef>
                <a:spcPct val="40000"/>
              </a:spcBef>
              <a:spcAft>
                <a:spcPts val="600"/>
              </a:spcAft>
              <a:buClr>
                <a:schemeClr val="tx2"/>
              </a:buClr>
              <a:buFont typeface="Arial" pitchFamily="34" charset="0"/>
              <a:buChar char="•"/>
            </a:pPr>
            <a:r>
              <a:rPr lang="en-US" sz="2800" b="1" dirty="0" err="1">
                <a:solidFill>
                  <a:schemeClr val="tx2"/>
                </a:solidFill>
              </a:rPr>
              <a:t>Medanalysis</a:t>
            </a:r>
            <a:r>
              <a:rPr lang="en-US" sz="2800" b="1" dirty="0">
                <a:solidFill>
                  <a:schemeClr val="tx2"/>
                </a:solidFill>
              </a:rPr>
              <a:t>, Inc., provides medical laboratory services </a:t>
            </a:r>
          </a:p>
          <a:p>
            <a:pPr marL="355600" indent="-355600">
              <a:lnSpc>
                <a:spcPct val="90000"/>
              </a:lnSpc>
              <a:spcBef>
                <a:spcPct val="40000"/>
              </a:spcBef>
              <a:spcAft>
                <a:spcPts val="600"/>
              </a:spcAft>
              <a:buClr>
                <a:schemeClr val="tx2"/>
              </a:buClr>
              <a:buFont typeface="Arial" pitchFamily="34" charset="0"/>
              <a:buChar char="•"/>
            </a:pPr>
            <a:r>
              <a:rPr lang="en-US" sz="2800" b="1" dirty="0">
                <a:solidFill>
                  <a:schemeClr val="tx2"/>
                </a:solidFill>
              </a:rPr>
              <a:t>Managers are interested in forecasting the number of blood analysis requests per week</a:t>
            </a:r>
          </a:p>
          <a:p>
            <a:pPr marL="355600" indent="-355600">
              <a:lnSpc>
                <a:spcPct val="90000"/>
              </a:lnSpc>
              <a:spcBef>
                <a:spcPct val="40000"/>
              </a:spcBef>
              <a:spcAft>
                <a:spcPts val="600"/>
              </a:spcAft>
              <a:buClr>
                <a:schemeClr val="tx2"/>
              </a:buClr>
              <a:buFont typeface="Arial" pitchFamily="34" charset="0"/>
              <a:buChar char="•"/>
            </a:pPr>
            <a:r>
              <a:rPr lang="en-US" sz="2800" b="1" dirty="0">
                <a:solidFill>
                  <a:schemeClr val="tx2"/>
                </a:solidFill>
              </a:rPr>
              <a:t>There has been a national increase in requests for standard blood tests.</a:t>
            </a:r>
          </a:p>
          <a:p>
            <a:pPr marL="355600" indent="-355600">
              <a:lnSpc>
                <a:spcPct val="90000"/>
              </a:lnSpc>
              <a:spcBef>
                <a:spcPct val="40000"/>
              </a:spcBef>
              <a:spcAft>
                <a:spcPts val="600"/>
              </a:spcAft>
              <a:buClr>
                <a:schemeClr val="tx2"/>
              </a:buClr>
              <a:buFont typeface="Arial" pitchFamily="34" charset="0"/>
              <a:buChar char="•"/>
            </a:pPr>
            <a:r>
              <a:rPr lang="en-US" sz="2800" b="1" dirty="0">
                <a:solidFill>
                  <a:schemeClr val="tx2"/>
                </a:solidFill>
              </a:rPr>
              <a:t>The arrivals over the next 16 weeks are given in the Table on the next slide.</a:t>
            </a:r>
          </a:p>
          <a:p>
            <a:pPr marL="355600" indent="-355600">
              <a:lnSpc>
                <a:spcPct val="90000"/>
              </a:lnSpc>
              <a:spcBef>
                <a:spcPct val="40000"/>
              </a:spcBef>
              <a:spcAft>
                <a:spcPts val="600"/>
              </a:spcAft>
              <a:buClr>
                <a:schemeClr val="tx2"/>
              </a:buClr>
              <a:buFont typeface="Arial" pitchFamily="34" charset="0"/>
              <a:buChar char="•"/>
            </a:pPr>
            <a:r>
              <a:rPr lang="en-US" sz="2800" b="1" dirty="0">
                <a:solidFill>
                  <a:schemeClr val="tx2"/>
                </a:solidFill>
              </a:rPr>
              <a:t>What is the forecasted demand for the next three periods?</a:t>
            </a:r>
          </a:p>
        </p:txBody>
      </p:sp>
      <p:sp>
        <p:nvSpPr>
          <p:cNvPr id="4" name="Rectangle 2">
            <a:extLst>
              <a:ext uri="{FF2B5EF4-FFF2-40B4-BE49-F238E27FC236}">
                <a16:creationId xmlns:a16="http://schemas.microsoft.com/office/drawing/2014/main" id="{36443899-4897-48D1-B54E-44A79E8B8E08}"/>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 Regression Example</a:t>
            </a:r>
          </a:p>
        </p:txBody>
      </p:sp>
    </p:spTree>
    <p:extLst>
      <p:ext uri="{BB962C8B-B14F-4D97-AF65-F5344CB8AC3E}">
        <p14:creationId xmlns:p14="http://schemas.microsoft.com/office/powerpoint/2010/main" val="912784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49117471"/>
              </p:ext>
            </p:extLst>
          </p:nvPr>
        </p:nvGraphicFramePr>
        <p:xfrm>
          <a:off x="457200" y="2103914"/>
          <a:ext cx="8229600" cy="3566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en-US" sz="2000" b="1" dirty="0"/>
                        <a:t>Week</a:t>
                      </a:r>
                    </a:p>
                  </a:txBody>
                  <a:tcPr/>
                </a:tc>
                <a:tc>
                  <a:txBody>
                    <a:bodyPr/>
                    <a:lstStyle/>
                    <a:p>
                      <a:pPr algn="ctr"/>
                      <a:r>
                        <a:rPr lang="en-US" sz="2000" b="1" dirty="0"/>
                        <a:t>Arrivals</a:t>
                      </a:r>
                    </a:p>
                  </a:txBody>
                  <a:tcPr/>
                </a:tc>
                <a:tc>
                  <a:txBody>
                    <a:bodyPr/>
                    <a:lstStyle/>
                    <a:p>
                      <a:pPr algn="ctr"/>
                      <a:r>
                        <a:rPr lang="en-US" sz="2000" b="1" dirty="0"/>
                        <a:t>Week</a:t>
                      </a:r>
                    </a:p>
                  </a:txBody>
                  <a:tcPr/>
                </a:tc>
                <a:tc>
                  <a:txBody>
                    <a:bodyPr/>
                    <a:lstStyle/>
                    <a:p>
                      <a:pPr algn="ctr"/>
                      <a:r>
                        <a:rPr lang="en-US" sz="2000" b="1" dirty="0"/>
                        <a:t>Arrivals</a:t>
                      </a:r>
                    </a:p>
                  </a:txBody>
                  <a:tcPr/>
                </a:tc>
                <a:extLst>
                  <a:ext uri="{0D108BD9-81ED-4DB2-BD59-A6C34878D82A}">
                    <a16:rowId xmlns:a16="http://schemas.microsoft.com/office/drawing/2014/main" val="10000"/>
                  </a:ext>
                </a:extLst>
              </a:tr>
              <a:tr h="370840">
                <a:tc>
                  <a:txBody>
                    <a:bodyPr/>
                    <a:lstStyle/>
                    <a:p>
                      <a:pPr algn="ctr"/>
                      <a:r>
                        <a:rPr lang="en-US" sz="2000" b="1" dirty="0"/>
                        <a:t>1</a:t>
                      </a:r>
                    </a:p>
                  </a:txBody>
                  <a:tcPr/>
                </a:tc>
                <a:tc>
                  <a:txBody>
                    <a:bodyPr/>
                    <a:lstStyle/>
                    <a:p>
                      <a:pPr algn="ctr"/>
                      <a:r>
                        <a:rPr lang="en-US" sz="2000" b="1" dirty="0"/>
                        <a:t>28</a:t>
                      </a:r>
                    </a:p>
                  </a:txBody>
                  <a:tcPr/>
                </a:tc>
                <a:tc>
                  <a:txBody>
                    <a:bodyPr/>
                    <a:lstStyle/>
                    <a:p>
                      <a:pPr algn="ctr"/>
                      <a:r>
                        <a:rPr lang="en-US" sz="2000" b="1" dirty="0"/>
                        <a:t>9</a:t>
                      </a:r>
                    </a:p>
                  </a:txBody>
                  <a:tcPr/>
                </a:tc>
                <a:tc>
                  <a:txBody>
                    <a:bodyPr/>
                    <a:lstStyle/>
                    <a:p>
                      <a:pPr algn="ctr"/>
                      <a:r>
                        <a:rPr lang="en-US" sz="2000" b="1" dirty="0"/>
                        <a:t>61</a:t>
                      </a:r>
                    </a:p>
                  </a:txBody>
                  <a:tcPr/>
                </a:tc>
                <a:extLst>
                  <a:ext uri="{0D108BD9-81ED-4DB2-BD59-A6C34878D82A}">
                    <a16:rowId xmlns:a16="http://schemas.microsoft.com/office/drawing/2014/main" val="10001"/>
                  </a:ext>
                </a:extLst>
              </a:tr>
              <a:tr h="370840">
                <a:tc>
                  <a:txBody>
                    <a:bodyPr/>
                    <a:lstStyle/>
                    <a:p>
                      <a:pPr algn="ctr"/>
                      <a:r>
                        <a:rPr lang="en-US" sz="2000" b="1" dirty="0"/>
                        <a:t>2</a:t>
                      </a:r>
                    </a:p>
                  </a:txBody>
                  <a:tcPr/>
                </a:tc>
                <a:tc>
                  <a:txBody>
                    <a:bodyPr/>
                    <a:lstStyle/>
                    <a:p>
                      <a:pPr algn="ctr"/>
                      <a:r>
                        <a:rPr lang="en-US" sz="2000" b="1" dirty="0"/>
                        <a:t>27</a:t>
                      </a:r>
                    </a:p>
                  </a:txBody>
                  <a:tcPr/>
                </a:tc>
                <a:tc>
                  <a:txBody>
                    <a:bodyPr/>
                    <a:lstStyle/>
                    <a:p>
                      <a:pPr algn="ctr"/>
                      <a:r>
                        <a:rPr lang="en-US" sz="2000" b="1" dirty="0"/>
                        <a:t>10</a:t>
                      </a:r>
                    </a:p>
                  </a:txBody>
                  <a:tcPr/>
                </a:tc>
                <a:tc>
                  <a:txBody>
                    <a:bodyPr/>
                    <a:lstStyle/>
                    <a:p>
                      <a:pPr algn="ctr"/>
                      <a:r>
                        <a:rPr lang="en-US" sz="2000" b="1" dirty="0"/>
                        <a:t>39</a:t>
                      </a:r>
                    </a:p>
                  </a:txBody>
                  <a:tcPr/>
                </a:tc>
                <a:extLst>
                  <a:ext uri="{0D108BD9-81ED-4DB2-BD59-A6C34878D82A}">
                    <a16:rowId xmlns:a16="http://schemas.microsoft.com/office/drawing/2014/main" val="10002"/>
                  </a:ext>
                </a:extLst>
              </a:tr>
              <a:tr h="370840">
                <a:tc>
                  <a:txBody>
                    <a:bodyPr/>
                    <a:lstStyle/>
                    <a:p>
                      <a:pPr algn="ctr"/>
                      <a:r>
                        <a:rPr lang="en-US" sz="2000" b="1" dirty="0"/>
                        <a:t>3</a:t>
                      </a:r>
                    </a:p>
                  </a:txBody>
                  <a:tcPr/>
                </a:tc>
                <a:tc>
                  <a:txBody>
                    <a:bodyPr/>
                    <a:lstStyle/>
                    <a:p>
                      <a:pPr algn="ctr"/>
                      <a:r>
                        <a:rPr lang="en-US" sz="2000" b="1" dirty="0"/>
                        <a:t>44</a:t>
                      </a:r>
                    </a:p>
                  </a:txBody>
                  <a:tcPr/>
                </a:tc>
                <a:tc>
                  <a:txBody>
                    <a:bodyPr/>
                    <a:lstStyle/>
                    <a:p>
                      <a:pPr algn="ctr"/>
                      <a:r>
                        <a:rPr lang="en-US" sz="2000" b="1" dirty="0"/>
                        <a:t>11</a:t>
                      </a:r>
                    </a:p>
                  </a:txBody>
                  <a:tcPr/>
                </a:tc>
                <a:tc>
                  <a:txBody>
                    <a:bodyPr/>
                    <a:lstStyle/>
                    <a:p>
                      <a:pPr algn="ctr"/>
                      <a:r>
                        <a:rPr lang="en-US" sz="2000" b="1" dirty="0"/>
                        <a:t>55</a:t>
                      </a:r>
                    </a:p>
                  </a:txBody>
                  <a:tcPr/>
                </a:tc>
                <a:extLst>
                  <a:ext uri="{0D108BD9-81ED-4DB2-BD59-A6C34878D82A}">
                    <a16:rowId xmlns:a16="http://schemas.microsoft.com/office/drawing/2014/main" val="10003"/>
                  </a:ext>
                </a:extLst>
              </a:tr>
              <a:tr h="370840">
                <a:tc>
                  <a:txBody>
                    <a:bodyPr/>
                    <a:lstStyle/>
                    <a:p>
                      <a:pPr algn="ctr"/>
                      <a:r>
                        <a:rPr lang="en-US" sz="2000" b="1" dirty="0"/>
                        <a:t>4</a:t>
                      </a:r>
                    </a:p>
                  </a:txBody>
                  <a:tcPr/>
                </a:tc>
                <a:tc>
                  <a:txBody>
                    <a:bodyPr/>
                    <a:lstStyle/>
                    <a:p>
                      <a:pPr algn="ctr"/>
                      <a:r>
                        <a:rPr lang="en-US" sz="2000" b="1" dirty="0"/>
                        <a:t>37</a:t>
                      </a:r>
                    </a:p>
                  </a:txBody>
                  <a:tcPr/>
                </a:tc>
                <a:tc>
                  <a:txBody>
                    <a:bodyPr/>
                    <a:lstStyle/>
                    <a:p>
                      <a:pPr algn="ctr"/>
                      <a:r>
                        <a:rPr lang="en-US" sz="2000" b="1" dirty="0"/>
                        <a:t>12</a:t>
                      </a:r>
                    </a:p>
                  </a:txBody>
                  <a:tcPr/>
                </a:tc>
                <a:tc>
                  <a:txBody>
                    <a:bodyPr/>
                    <a:lstStyle/>
                    <a:p>
                      <a:pPr algn="ctr"/>
                      <a:r>
                        <a:rPr lang="en-US" sz="2000" b="1" dirty="0"/>
                        <a:t>54</a:t>
                      </a:r>
                    </a:p>
                  </a:txBody>
                  <a:tcPr/>
                </a:tc>
                <a:extLst>
                  <a:ext uri="{0D108BD9-81ED-4DB2-BD59-A6C34878D82A}">
                    <a16:rowId xmlns:a16="http://schemas.microsoft.com/office/drawing/2014/main" val="10004"/>
                  </a:ext>
                </a:extLst>
              </a:tr>
              <a:tr h="370840">
                <a:tc>
                  <a:txBody>
                    <a:bodyPr/>
                    <a:lstStyle/>
                    <a:p>
                      <a:pPr algn="ctr"/>
                      <a:r>
                        <a:rPr lang="en-US" sz="2000" b="1" dirty="0"/>
                        <a:t>5</a:t>
                      </a:r>
                    </a:p>
                  </a:txBody>
                  <a:tcPr/>
                </a:tc>
                <a:tc>
                  <a:txBody>
                    <a:bodyPr/>
                    <a:lstStyle/>
                    <a:p>
                      <a:pPr algn="ctr"/>
                      <a:r>
                        <a:rPr lang="en-US" sz="2000" b="1" dirty="0"/>
                        <a:t>35</a:t>
                      </a:r>
                    </a:p>
                  </a:txBody>
                  <a:tcPr/>
                </a:tc>
                <a:tc>
                  <a:txBody>
                    <a:bodyPr/>
                    <a:lstStyle/>
                    <a:p>
                      <a:pPr algn="ctr"/>
                      <a:r>
                        <a:rPr lang="en-US" sz="2000" b="1" dirty="0"/>
                        <a:t>13</a:t>
                      </a:r>
                    </a:p>
                  </a:txBody>
                  <a:tcPr/>
                </a:tc>
                <a:tc>
                  <a:txBody>
                    <a:bodyPr/>
                    <a:lstStyle/>
                    <a:p>
                      <a:pPr algn="ctr"/>
                      <a:r>
                        <a:rPr lang="en-US" sz="2000" b="1" dirty="0"/>
                        <a:t>52</a:t>
                      </a:r>
                    </a:p>
                  </a:txBody>
                  <a:tcPr/>
                </a:tc>
                <a:extLst>
                  <a:ext uri="{0D108BD9-81ED-4DB2-BD59-A6C34878D82A}">
                    <a16:rowId xmlns:a16="http://schemas.microsoft.com/office/drawing/2014/main" val="10005"/>
                  </a:ext>
                </a:extLst>
              </a:tr>
              <a:tr h="370840">
                <a:tc>
                  <a:txBody>
                    <a:bodyPr/>
                    <a:lstStyle/>
                    <a:p>
                      <a:pPr algn="ctr"/>
                      <a:r>
                        <a:rPr lang="en-US" sz="2000" b="1" dirty="0"/>
                        <a:t>6</a:t>
                      </a:r>
                    </a:p>
                  </a:txBody>
                  <a:tcPr/>
                </a:tc>
                <a:tc>
                  <a:txBody>
                    <a:bodyPr/>
                    <a:lstStyle/>
                    <a:p>
                      <a:pPr algn="ctr"/>
                      <a:r>
                        <a:rPr lang="en-US" sz="2000" b="1" dirty="0"/>
                        <a:t>53</a:t>
                      </a:r>
                    </a:p>
                  </a:txBody>
                  <a:tcPr/>
                </a:tc>
                <a:tc>
                  <a:txBody>
                    <a:bodyPr/>
                    <a:lstStyle/>
                    <a:p>
                      <a:pPr algn="ctr"/>
                      <a:r>
                        <a:rPr lang="en-US" sz="2000" b="1" dirty="0"/>
                        <a:t>14</a:t>
                      </a:r>
                    </a:p>
                  </a:txBody>
                  <a:tcPr/>
                </a:tc>
                <a:tc>
                  <a:txBody>
                    <a:bodyPr/>
                    <a:lstStyle/>
                    <a:p>
                      <a:pPr algn="ctr"/>
                      <a:r>
                        <a:rPr lang="en-US" sz="2000" b="1" dirty="0"/>
                        <a:t>60</a:t>
                      </a:r>
                    </a:p>
                  </a:txBody>
                  <a:tcPr/>
                </a:tc>
                <a:extLst>
                  <a:ext uri="{0D108BD9-81ED-4DB2-BD59-A6C34878D82A}">
                    <a16:rowId xmlns:a16="http://schemas.microsoft.com/office/drawing/2014/main" val="10006"/>
                  </a:ext>
                </a:extLst>
              </a:tr>
              <a:tr h="370840">
                <a:tc>
                  <a:txBody>
                    <a:bodyPr/>
                    <a:lstStyle/>
                    <a:p>
                      <a:pPr algn="ctr"/>
                      <a:r>
                        <a:rPr lang="en-US" sz="2000" b="1" dirty="0"/>
                        <a:t>7</a:t>
                      </a:r>
                    </a:p>
                  </a:txBody>
                  <a:tcPr/>
                </a:tc>
                <a:tc>
                  <a:txBody>
                    <a:bodyPr/>
                    <a:lstStyle/>
                    <a:p>
                      <a:pPr algn="ctr"/>
                      <a:r>
                        <a:rPr lang="en-US" sz="2000" b="1" dirty="0"/>
                        <a:t>38</a:t>
                      </a:r>
                    </a:p>
                  </a:txBody>
                  <a:tcPr/>
                </a:tc>
                <a:tc>
                  <a:txBody>
                    <a:bodyPr/>
                    <a:lstStyle/>
                    <a:p>
                      <a:pPr algn="ctr"/>
                      <a:r>
                        <a:rPr lang="en-US" sz="2000" b="1" dirty="0"/>
                        <a:t>15</a:t>
                      </a:r>
                    </a:p>
                  </a:txBody>
                  <a:tcPr/>
                </a:tc>
                <a:tc>
                  <a:txBody>
                    <a:bodyPr/>
                    <a:lstStyle/>
                    <a:p>
                      <a:pPr algn="ctr"/>
                      <a:r>
                        <a:rPr lang="en-US" sz="2000" b="1" dirty="0"/>
                        <a:t>60</a:t>
                      </a:r>
                    </a:p>
                  </a:txBody>
                  <a:tcPr/>
                </a:tc>
                <a:extLst>
                  <a:ext uri="{0D108BD9-81ED-4DB2-BD59-A6C34878D82A}">
                    <a16:rowId xmlns:a16="http://schemas.microsoft.com/office/drawing/2014/main" val="10007"/>
                  </a:ext>
                </a:extLst>
              </a:tr>
              <a:tr h="370840">
                <a:tc>
                  <a:txBody>
                    <a:bodyPr/>
                    <a:lstStyle/>
                    <a:p>
                      <a:pPr algn="ctr"/>
                      <a:r>
                        <a:rPr lang="en-US" sz="2000" b="1" dirty="0"/>
                        <a:t>8</a:t>
                      </a:r>
                    </a:p>
                  </a:txBody>
                  <a:tcPr/>
                </a:tc>
                <a:tc>
                  <a:txBody>
                    <a:bodyPr/>
                    <a:lstStyle/>
                    <a:p>
                      <a:pPr algn="ctr"/>
                      <a:r>
                        <a:rPr lang="en-US" sz="2000" b="1" dirty="0"/>
                        <a:t>57</a:t>
                      </a:r>
                    </a:p>
                  </a:txBody>
                  <a:tcPr/>
                </a:tc>
                <a:tc>
                  <a:txBody>
                    <a:bodyPr/>
                    <a:lstStyle/>
                    <a:p>
                      <a:pPr algn="ctr"/>
                      <a:r>
                        <a:rPr lang="en-US" sz="2000" b="1" dirty="0"/>
                        <a:t>16</a:t>
                      </a:r>
                    </a:p>
                  </a:txBody>
                  <a:tcPr/>
                </a:tc>
                <a:tc>
                  <a:txBody>
                    <a:bodyPr/>
                    <a:lstStyle/>
                    <a:p>
                      <a:pPr algn="ctr"/>
                      <a:r>
                        <a:rPr lang="en-US" sz="2000" b="1" dirty="0"/>
                        <a:t>75</a:t>
                      </a:r>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2286000" y="1295400"/>
            <a:ext cx="5715000" cy="523220"/>
          </a:xfrm>
          <a:prstGeom prst="rect">
            <a:avLst/>
          </a:prstGeom>
          <a:noFill/>
        </p:spPr>
        <p:txBody>
          <a:bodyPr wrap="square" rtlCol="0">
            <a:spAutoFit/>
          </a:bodyPr>
          <a:lstStyle/>
          <a:p>
            <a:r>
              <a:rPr lang="en-US" sz="2800" b="1" dirty="0"/>
              <a:t>Arrivals at </a:t>
            </a:r>
            <a:r>
              <a:rPr lang="en-US" sz="2800" b="1" dirty="0" err="1"/>
              <a:t>Medanalysis</a:t>
            </a:r>
            <a:r>
              <a:rPr lang="en-US" sz="2800" b="1" dirty="0"/>
              <a:t>, Inc.</a:t>
            </a:r>
          </a:p>
        </p:txBody>
      </p:sp>
      <p:sp>
        <p:nvSpPr>
          <p:cNvPr id="9" name="Rectangle 2">
            <a:extLst>
              <a:ext uri="{FF2B5EF4-FFF2-40B4-BE49-F238E27FC236}">
                <a16:creationId xmlns:a16="http://schemas.microsoft.com/office/drawing/2014/main" id="{246CC3CD-2ECB-4D37-BC22-4ECFEC673C27}"/>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 Regression Example</a:t>
            </a:r>
          </a:p>
        </p:txBody>
      </p:sp>
    </p:spTree>
    <p:extLst>
      <p:ext uri="{BB962C8B-B14F-4D97-AF65-F5344CB8AC3E}">
        <p14:creationId xmlns:p14="http://schemas.microsoft.com/office/powerpoint/2010/main" val="1303187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08_06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066800"/>
            <a:ext cx="4423143" cy="5073190"/>
          </a:xfrm>
          <a:prstGeom prst="rect">
            <a:avLst/>
          </a:prstGeom>
        </p:spPr>
      </p:pic>
      <p:sp>
        <p:nvSpPr>
          <p:cNvPr id="5" name="Rectangle 2">
            <a:extLst>
              <a:ext uri="{FF2B5EF4-FFF2-40B4-BE49-F238E27FC236}">
                <a16:creationId xmlns:a16="http://schemas.microsoft.com/office/drawing/2014/main" id="{52DEC8E3-88C9-43B8-A296-F7696D5235F2}"/>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 Regression Example</a:t>
            </a:r>
          </a:p>
        </p:txBody>
      </p:sp>
    </p:spTree>
    <p:extLst>
      <p:ext uri="{BB962C8B-B14F-4D97-AF65-F5344CB8AC3E}">
        <p14:creationId xmlns:p14="http://schemas.microsoft.com/office/powerpoint/2010/main" val="1200311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08_06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51412"/>
            <a:ext cx="7391400" cy="5073188"/>
          </a:xfrm>
          <a:prstGeom prst="rect">
            <a:avLst/>
          </a:prstGeom>
        </p:spPr>
      </p:pic>
      <p:sp>
        <p:nvSpPr>
          <p:cNvPr id="7" name="Rectangle 2">
            <a:extLst>
              <a:ext uri="{FF2B5EF4-FFF2-40B4-BE49-F238E27FC236}">
                <a16:creationId xmlns:a16="http://schemas.microsoft.com/office/drawing/2014/main" id="{D88FD281-7716-4504-BC1B-AD9CEB65232C}"/>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 Regression Example</a:t>
            </a:r>
          </a:p>
        </p:txBody>
      </p:sp>
    </p:spTree>
    <p:extLst>
      <p:ext uri="{BB962C8B-B14F-4D97-AF65-F5344CB8AC3E}">
        <p14:creationId xmlns:p14="http://schemas.microsoft.com/office/powerpoint/2010/main" val="45316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8" name="Line 28"/>
          <p:cNvSpPr>
            <a:spLocks noChangeShapeType="1"/>
          </p:cNvSpPr>
          <p:nvPr/>
        </p:nvSpPr>
        <p:spPr bwMode="auto">
          <a:xfrm flipV="1">
            <a:off x="2260600" y="3606800"/>
            <a:ext cx="0" cy="558800"/>
          </a:xfrm>
          <a:prstGeom prst="line">
            <a:avLst/>
          </a:prstGeom>
          <a:noFill/>
          <a:ln w="38100">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sz="2000">
              <a:latin typeface="+mj-lt"/>
            </a:endParaRPr>
          </a:p>
        </p:txBody>
      </p:sp>
      <p:grpSp>
        <p:nvGrpSpPr>
          <p:cNvPr id="2" name="Group 34"/>
          <p:cNvGrpSpPr>
            <a:grpSpLocks/>
          </p:cNvGrpSpPr>
          <p:nvPr/>
        </p:nvGrpSpPr>
        <p:grpSpPr bwMode="auto">
          <a:xfrm>
            <a:off x="1268413" y="4064000"/>
            <a:ext cx="2719387" cy="1638300"/>
            <a:chOff x="799" y="2424"/>
            <a:chExt cx="1713" cy="1032"/>
          </a:xfrm>
          <a:solidFill>
            <a:schemeClr val="tx2">
              <a:lumMod val="20000"/>
              <a:lumOff val="80000"/>
            </a:schemeClr>
          </a:solidFill>
          <a:effectLst>
            <a:outerShdw blurRad="50800" dist="38100" dir="2700000" algn="tl" rotWithShape="0">
              <a:prstClr val="black">
                <a:alpha val="40000"/>
              </a:prstClr>
            </a:outerShdw>
          </a:effectLst>
        </p:grpSpPr>
        <p:grpSp>
          <p:nvGrpSpPr>
            <p:cNvPr id="70684" name="Group 21"/>
            <p:cNvGrpSpPr>
              <a:grpSpLocks/>
            </p:cNvGrpSpPr>
            <p:nvPr/>
          </p:nvGrpSpPr>
          <p:grpSpPr bwMode="auto">
            <a:xfrm>
              <a:off x="799" y="2424"/>
              <a:ext cx="1248" cy="1032"/>
              <a:chOff x="791" y="2664"/>
              <a:chExt cx="1248" cy="1032"/>
            </a:xfrm>
            <a:grpFill/>
          </p:grpSpPr>
          <p:sp>
            <p:nvSpPr>
              <p:cNvPr id="70686" name="Rectangle 13"/>
              <p:cNvSpPr>
                <a:spLocks noChangeArrowheads="1"/>
              </p:cNvSpPr>
              <p:nvPr/>
            </p:nvSpPr>
            <p:spPr bwMode="auto">
              <a:xfrm>
                <a:off x="791" y="2664"/>
                <a:ext cx="1248" cy="1032"/>
              </a:xfrm>
              <a:prstGeom prst="rect">
                <a:avLst/>
              </a:prstGeom>
              <a:grpFill/>
              <a:ln w="19050">
                <a:solidFill>
                  <a:schemeClr val="tx1"/>
                </a:solidFill>
                <a:miter lim="800000"/>
                <a:headEnd/>
                <a:tailEnd/>
              </a:ln>
            </p:spPr>
            <p:txBody>
              <a:bodyPr wrap="none" anchor="ctr"/>
              <a:lstStyle/>
              <a:p>
                <a:endParaRPr lang="en-NZ" sz="2000">
                  <a:latin typeface="+mj-lt"/>
                </a:endParaRPr>
              </a:p>
            </p:txBody>
          </p:sp>
          <p:sp>
            <p:nvSpPr>
              <p:cNvPr id="70687" name="Text Box 9"/>
              <p:cNvSpPr txBox="1">
                <a:spLocks noChangeArrowheads="1"/>
              </p:cNvSpPr>
              <p:nvPr/>
            </p:nvSpPr>
            <p:spPr bwMode="auto">
              <a:xfrm>
                <a:off x="861" y="2839"/>
                <a:ext cx="1108" cy="7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pPr>
                <a:r>
                  <a:rPr lang="en-US" sz="2000" b="1">
                    <a:latin typeface="+mj-lt"/>
                  </a:rPr>
                  <a:t>Finalize </a:t>
                </a:r>
              </a:p>
              <a:p>
                <a:pPr algn="ctr" eaLnBrk="1" hangingPunct="1">
                  <a:lnSpc>
                    <a:spcPct val="90000"/>
                  </a:lnSpc>
                </a:pPr>
                <a:r>
                  <a:rPr lang="en-US" sz="2000" b="1">
                    <a:latin typeface="+mj-lt"/>
                  </a:rPr>
                  <a:t>and communicate</a:t>
                </a:r>
              </a:p>
              <a:p>
                <a:pPr algn="ctr" eaLnBrk="1" hangingPunct="1">
                  <a:lnSpc>
                    <a:spcPct val="90000"/>
                  </a:lnSpc>
                </a:pPr>
                <a:r>
                  <a:rPr lang="en-US" sz="2000" b="1">
                    <a:latin typeface="+mj-lt"/>
                  </a:rPr>
                  <a:t>6</a:t>
                </a:r>
              </a:p>
            </p:txBody>
          </p:sp>
        </p:grpSp>
        <p:sp>
          <p:nvSpPr>
            <p:cNvPr id="70685" name="Line 27"/>
            <p:cNvSpPr>
              <a:spLocks noChangeShapeType="1"/>
            </p:cNvSpPr>
            <p:nvPr/>
          </p:nvSpPr>
          <p:spPr bwMode="auto">
            <a:xfrm flipH="1">
              <a:off x="2040" y="2940"/>
              <a:ext cx="472" cy="0"/>
            </a:xfrm>
            <a:prstGeom prst="line">
              <a:avLst/>
            </a:prstGeom>
            <a:grpFill/>
            <a:ln w="38100">
              <a:solidFill>
                <a:schemeClr val="tx1"/>
              </a:solidFill>
              <a:round/>
              <a:headEnd/>
              <a:tailEnd type="triangle" w="med" len="med"/>
            </a:ln>
            <a:extLst/>
          </p:spPr>
          <p:txBody>
            <a:bodyPr/>
            <a:lstStyle/>
            <a:p>
              <a:endParaRPr lang="en-US" sz="2000">
                <a:latin typeface="+mj-lt"/>
              </a:endParaRPr>
            </a:p>
          </p:txBody>
        </p:sp>
      </p:grpSp>
      <p:grpSp>
        <p:nvGrpSpPr>
          <p:cNvPr id="4" name="Group 33"/>
          <p:cNvGrpSpPr>
            <a:grpSpLocks/>
          </p:cNvGrpSpPr>
          <p:nvPr/>
        </p:nvGrpSpPr>
        <p:grpSpPr bwMode="auto">
          <a:xfrm>
            <a:off x="3854450" y="4064000"/>
            <a:ext cx="2724150" cy="1638300"/>
            <a:chOff x="2428" y="2424"/>
            <a:chExt cx="1716" cy="1032"/>
          </a:xfrm>
          <a:solidFill>
            <a:schemeClr val="tx2">
              <a:lumMod val="20000"/>
              <a:lumOff val="80000"/>
            </a:schemeClr>
          </a:solidFill>
          <a:effectLst>
            <a:outerShdw blurRad="50800" dist="38100" dir="2700000" algn="tl" rotWithShape="0">
              <a:prstClr val="black">
                <a:alpha val="40000"/>
              </a:prstClr>
            </a:outerShdw>
          </a:effectLst>
        </p:grpSpPr>
        <p:grpSp>
          <p:nvGrpSpPr>
            <p:cNvPr id="70680" name="Group 22"/>
            <p:cNvGrpSpPr>
              <a:grpSpLocks/>
            </p:cNvGrpSpPr>
            <p:nvPr/>
          </p:nvGrpSpPr>
          <p:grpSpPr bwMode="auto">
            <a:xfrm>
              <a:off x="2428" y="2424"/>
              <a:ext cx="1248" cy="1032"/>
              <a:chOff x="2416" y="2656"/>
              <a:chExt cx="1248" cy="1032"/>
            </a:xfrm>
            <a:grpFill/>
          </p:grpSpPr>
          <p:sp>
            <p:nvSpPr>
              <p:cNvPr id="70682" name="Rectangle 14"/>
              <p:cNvSpPr>
                <a:spLocks noChangeArrowheads="1"/>
              </p:cNvSpPr>
              <p:nvPr/>
            </p:nvSpPr>
            <p:spPr bwMode="auto">
              <a:xfrm>
                <a:off x="2416" y="2656"/>
                <a:ext cx="1248" cy="1032"/>
              </a:xfrm>
              <a:prstGeom prst="rect">
                <a:avLst/>
              </a:prstGeom>
              <a:grpFill/>
              <a:ln w="19050">
                <a:solidFill>
                  <a:schemeClr val="tx1"/>
                </a:solidFill>
                <a:miter lim="800000"/>
                <a:headEnd/>
                <a:tailEnd/>
              </a:ln>
            </p:spPr>
            <p:txBody>
              <a:bodyPr wrap="none" anchor="ctr"/>
              <a:lstStyle/>
              <a:p>
                <a:endParaRPr lang="en-NZ" sz="2000">
                  <a:latin typeface="+mj-lt"/>
                </a:endParaRPr>
              </a:p>
            </p:txBody>
          </p:sp>
          <p:sp>
            <p:nvSpPr>
              <p:cNvPr id="70683" name="Text Box 10"/>
              <p:cNvSpPr txBox="1">
                <a:spLocks noChangeArrowheads="1"/>
              </p:cNvSpPr>
              <p:nvPr/>
            </p:nvSpPr>
            <p:spPr bwMode="auto">
              <a:xfrm>
                <a:off x="2526" y="2831"/>
                <a:ext cx="1028" cy="7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pPr>
                <a:r>
                  <a:rPr lang="en-US" sz="2000" b="1">
                    <a:latin typeface="+mj-lt"/>
                  </a:rPr>
                  <a:t>Review by Operating Committee</a:t>
                </a:r>
              </a:p>
              <a:p>
                <a:pPr algn="ctr" eaLnBrk="1" hangingPunct="1">
                  <a:lnSpc>
                    <a:spcPct val="90000"/>
                  </a:lnSpc>
                </a:pPr>
                <a:r>
                  <a:rPr lang="en-US" sz="2000" b="1">
                    <a:latin typeface="+mj-lt"/>
                  </a:rPr>
                  <a:t>5</a:t>
                </a:r>
              </a:p>
            </p:txBody>
          </p:sp>
        </p:grpSp>
        <p:sp>
          <p:nvSpPr>
            <p:cNvPr id="70681" name="Line 26"/>
            <p:cNvSpPr>
              <a:spLocks noChangeShapeType="1"/>
            </p:cNvSpPr>
            <p:nvPr/>
          </p:nvSpPr>
          <p:spPr bwMode="auto">
            <a:xfrm flipH="1">
              <a:off x="3672" y="2940"/>
              <a:ext cx="472" cy="0"/>
            </a:xfrm>
            <a:prstGeom prst="line">
              <a:avLst/>
            </a:prstGeom>
            <a:grpFill/>
            <a:ln w="38100">
              <a:solidFill>
                <a:schemeClr val="tx1"/>
              </a:solidFill>
              <a:round/>
              <a:headEnd/>
              <a:tailEnd type="triangle" w="med" len="med"/>
            </a:ln>
            <a:extLst/>
          </p:spPr>
          <p:txBody>
            <a:bodyPr/>
            <a:lstStyle/>
            <a:p>
              <a:endParaRPr lang="en-US" sz="2000">
                <a:latin typeface="+mj-lt"/>
              </a:endParaRPr>
            </a:p>
          </p:txBody>
        </p:sp>
      </p:grpSp>
      <p:grpSp>
        <p:nvGrpSpPr>
          <p:cNvPr id="6" name="Group 32"/>
          <p:cNvGrpSpPr>
            <a:grpSpLocks/>
          </p:cNvGrpSpPr>
          <p:nvPr/>
        </p:nvGrpSpPr>
        <p:grpSpPr bwMode="auto">
          <a:xfrm>
            <a:off x="6383338" y="3492500"/>
            <a:ext cx="1981200" cy="2209800"/>
            <a:chOff x="4021" y="2064"/>
            <a:chExt cx="1248" cy="1392"/>
          </a:xfrm>
          <a:solidFill>
            <a:schemeClr val="tx2">
              <a:lumMod val="20000"/>
              <a:lumOff val="80000"/>
            </a:schemeClr>
          </a:solidFill>
          <a:effectLst>
            <a:outerShdw blurRad="50800" dist="38100" dir="2700000" algn="tl" rotWithShape="0">
              <a:prstClr val="black">
                <a:alpha val="40000"/>
              </a:prstClr>
            </a:outerShdw>
          </a:effectLst>
        </p:grpSpPr>
        <p:grpSp>
          <p:nvGrpSpPr>
            <p:cNvPr id="70676" name="Group 23"/>
            <p:cNvGrpSpPr>
              <a:grpSpLocks/>
            </p:cNvGrpSpPr>
            <p:nvPr/>
          </p:nvGrpSpPr>
          <p:grpSpPr bwMode="auto">
            <a:xfrm>
              <a:off x="4021" y="2424"/>
              <a:ext cx="1248" cy="1032"/>
              <a:chOff x="3968" y="2608"/>
              <a:chExt cx="1248" cy="1032"/>
            </a:xfrm>
            <a:grpFill/>
          </p:grpSpPr>
          <p:sp>
            <p:nvSpPr>
              <p:cNvPr id="70678" name="Rectangle 15"/>
              <p:cNvSpPr>
                <a:spLocks noChangeArrowheads="1"/>
              </p:cNvSpPr>
              <p:nvPr/>
            </p:nvSpPr>
            <p:spPr bwMode="auto">
              <a:xfrm>
                <a:off x="3968" y="2608"/>
                <a:ext cx="1248" cy="1032"/>
              </a:xfrm>
              <a:prstGeom prst="rect">
                <a:avLst/>
              </a:prstGeom>
              <a:grpFill/>
              <a:ln w="19050">
                <a:solidFill>
                  <a:schemeClr val="tx1"/>
                </a:solidFill>
                <a:miter lim="800000"/>
                <a:headEnd/>
                <a:tailEnd/>
              </a:ln>
            </p:spPr>
            <p:txBody>
              <a:bodyPr wrap="none" anchor="ctr"/>
              <a:lstStyle/>
              <a:p>
                <a:endParaRPr lang="en-NZ" sz="2000">
                  <a:latin typeface="+mj-lt"/>
                </a:endParaRPr>
              </a:p>
            </p:txBody>
          </p:sp>
          <p:sp>
            <p:nvSpPr>
              <p:cNvPr id="70679" name="Text Box 11"/>
              <p:cNvSpPr txBox="1">
                <a:spLocks noChangeArrowheads="1"/>
              </p:cNvSpPr>
              <p:nvPr/>
            </p:nvSpPr>
            <p:spPr bwMode="auto">
              <a:xfrm>
                <a:off x="4210" y="2861"/>
                <a:ext cx="764" cy="58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pPr>
                <a:r>
                  <a:rPr lang="en-US" sz="2000" b="1">
                    <a:latin typeface="+mj-lt"/>
                  </a:rPr>
                  <a:t>Revise forecasts</a:t>
                </a:r>
              </a:p>
              <a:p>
                <a:pPr algn="ctr" eaLnBrk="1" hangingPunct="1">
                  <a:lnSpc>
                    <a:spcPct val="90000"/>
                  </a:lnSpc>
                </a:pPr>
                <a:r>
                  <a:rPr lang="en-US" sz="2000" b="1">
                    <a:latin typeface="+mj-lt"/>
                  </a:rPr>
                  <a:t>4</a:t>
                </a:r>
              </a:p>
            </p:txBody>
          </p:sp>
        </p:grpSp>
        <p:sp>
          <p:nvSpPr>
            <p:cNvPr id="70677" name="Line 29"/>
            <p:cNvSpPr>
              <a:spLocks noChangeShapeType="1"/>
            </p:cNvSpPr>
            <p:nvPr/>
          </p:nvSpPr>
          <p:spPr bwMode="auto">
            <a:xfrm>
              <a:off x="4645" y="2064"/>
              <a:ext cx="0" cy="352"/>
            </a:xfrm>
            <a:prstGeom prst="line">
              <a:avLst/>
            </a:prstGeom>
            <a:grpFill/>
            <a:ln w="38100">
              <a:solidFill>
                <a:schemeClr val="tx1"/>
              </a:solidFill>
              <a:round/>
              <a:headEnd/>
              <a:tailEnd type="triangle" w="med" len="med"/>
            </a:ln>
            <a:extLst/>
          </p:spPr>
          <p:txBody>
            <a:bodyPr/>
            <a:lstStyle/>
            <a:p>
              <a:endParaRPr lang="en-US" sz="2000">
                <a:latin typeface="+mj-lt"/>
              </a:endParaRPr>
            </a:p>
          </p:txBody>
        </p:sp>
      </p:grpSp>
      <p:grpSp>
        <p:nvGrpSpPr>
          <p:cNvPr id="8" name="Group 31"/>
          <p:cNvGrpSpPr>
            <a:grpSpLocks/>
          </p:cNvGrpSpPr>
          <p:nvPr/>
        </p:nvGrpSpPr>
        <p:grpSpPr bwMode="auto">
          <a:xfrm>
            <a:off x="5626100" y="1962150"/>
            <a:ext cx="2740025" cy="1638300"/>
            <a:chOff x="3544" y="1100"/>
            <a:chExt cx="1726" cy="1032"/>
          </a:xfrm>
          <a:solidFill>
            <a:schemeClr val="tx2">
              <a:lumMod val="20000"/>
              <a:lumOff val="80000"/>
            </a:schemeClr>
          </a:solidFill>
          <a:effectLst>
            <a:outerShdw blurRad="50800" dist="38100" dir="2700000" algn="tl" rotWithShape="0">
              <a:prstClr val="black">
                <a:alpha val="40000"/>
              </a:prstClr>
            </a:outerShdw>
          </a:effectLst>
        </p:grpSpPr>
        <p:grpSp>
          <p:nvGrpSpPr>
            <p:cNvPr id="70672" name="Group 20"/>
            <p:cNvGrpSpPr>
              <a:grpSpLocks/>
            </p:cNvGrpSpPr>
            <p:nvPr/>
          </p:nvGrpSpPr>
          <p:grpSpPr bwMode="auto">
            <a:xfrm>
              <a:off x="4022" y="1100"/>
              <a:ext cx="1248" cy="1032"/>
              <a:chOff x="3995" y="1328"/>
              <a:chExt cx="1248" cy="1032"/>
            </a:xfrm>
            <a:grpFill/>
          </p:grpSpPr>
          <p:sp>
            <p:nvSpPr>
              <p:cNvPr id="70674" name="Rectangle 17"/>
              <p:cNvSpPr>
                <a:spLocks noChangeArrowheads="1"/>
              </p:cNvSpPr>
              <p:nvPr/>
            </p:nvSpPr>
            <p:spPr bwMode="auto">
              <a:xfrm>
                <a:off x="3995" y="1328"/>
                <a:ext cx="1248" cy="1032"/>
              </a:xfrm>
              <a:prstGeom prst="rect">
                <a:avLst/>
              </a:prstGeom>
              <a:grpFill/>
              <a:ln w="19050">
                <a:solidFill>
                  <a:schemeClr val="tx1"/>
                </a:solidFill>
                <a:miter lim="800000"/>
                <a:headEnd/>
                <a:tailEnd/>
              </a:ln>
            </p:spPr>
            <p:txBody>
              <a:bodyPr wrap="none" anchor="ctr"/>
              <a:lstStyle/>
              <a:p>
                <a:endParaRPr lang="en-NZ" sz="2000">
                  <a:latin typeface="+mj-lt"/>
                </a:endParaRPr>
              </a:p>
            </p:txBody>
          </p:sp>
          <p:sp>
            <p:nvSpPr>
              <p:cNvPr id="70675" name="Text Box 8"/>
              <p:cNvSpPr txBox="1">
                <a:spLocks noChangeArrowheads="1"/>
              </p:cNvSpPr>
              <p:nvPr/>
            </p:nvSpPr>
            <p:spPr bwMode="auto">
              <a:xfrm>
                <a:off x="4001" y="1503"/>
                <a:ext cx="1236" cy="7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pPr>
                <a:r>
                  <a:rPr lang="en-US" sz="2000" b="1">
                    <a:latin typeface="+mj-lt"/>
                  </a:rPr>
                  <a:t>Consensus meetings and collaboration</a:t>
                </a:r>
              </a:p>
              <a:p>
                <a:pPr algn="ctr" eaLnBrk="1" hangingPunct="1">
                  <a:lnSpc>
                    <a:spcPct val="90000"/>
                  </a:lnSpc>
                </a:pPr>
                <a:r>
                  <a:rPr lang="en-US" sz="2000" b="1">
                    <a:latin typeface="+mj-lt"/>
                  </a:rPr>
                  <a:t>3</a:t>
                </a:r>
              </a:p>
            </p:txBody>
          </p:sp>
        </p:grpSp>
        <p:sp>
          <p:nvSpPr>
            <p:cNvPr id="70673" name="Line 25"/>
            <p:cNvSpPr>
              <a:spLocks noChangeShapeType="1"/>
            </p:cNvSpPr>
            <p:nvPr/>
          </p:nvSpPr>
          <p:spPr bwMode="auto">
            <a:xfrm>
              <a:off x="3544" y="1616"/>
              <a:ext cx="472" cy="0"/>
            </a:xfrm>
            <a:prstGeom prst="line">
              <a:avLst/>
            </a:prstGeom>
            <a:grpFill/>
            <a:ln w="38100">
              <a:solidFill>
                <a:schemeClr val="tx1"/>
              </a:solidFill>
              <a:round/>
              <a:headEnd/>
              <a:tailEnd type="triangle" w="med" len="med"/>
            </a:ln>
            <a:extLst/>
          </p:spPr>
          <p:txBody>
            <a:bodyPr/>
            <a:lstStyle/>
            <a:p>
              <a:endParaRPr lang="en-US" sz="2000">
                <a:latin typeface="+mj-lt"/>
              </a:endParaRPr>
            </a:p>
          </p:txBody>
        </p:sp>
      </p:grpSp>
      <p:grpSp>
        <p:nvGrpSpPr>
          <p:cNvPr id="10" name="Group 30"/>
          <p:cNvGrpSpPr>
            <a:grpSpLocks/>
          </p:cNvGrpSpPr>
          <p:nvPr/>
        </p:nvGrpSpPr>
        <p:grpSpPr bwMode="auto">
          <a:xfrm>
            <a:off x="3086100" y="1962150"/>
            <a:ext cx="2749550" cy="1638300"/>
            <a:chOff x="1944" y="1100"/>
            <a:chExt cx="1732" cy="1032"/>
          </a:xfrm>
          <a:solidFill>
            <a:schemeClr val="tx2">
              <a:lumMod val="20000"/>
              <a:lumOff val="80000"/>
            </a:schemeClr>
          </a:solidFill>
          <a:effectLst>
            <a:outerShdw blurRad="50800" dist="38100" dir="2700000" algn="tl" rotWithShape="0">
              <a:prstClr val="black">
                <a:alpha val="40000"/>
              </a:prstClr>
            </a:outerShdw>
          </a:effectLst>
        </p:grpSpPr>
        <p:grpSp>
          <p:nvGrpSpPr>
            <p:cNvPr id="70668" name="Group 19"/>
            <p:cNvGrpSpPr>
              <a:grpSpLocks/>
            </p:cNvGrpSpPr>
            <p:nvPr/>
          </p:nvGrpSpPr>
          <p:grpSpPr bwMode="auto">
            <a:xfrm>
              <a:off x="2428" y="1100"/>
              <a:ext cx="1248" cy="1032"/>
              <a:chOff x="2440" y="1368"/>
              <a:chExt cx="1248" cy="1032"/>
            </a:xfrm>
            <a:grpFill/>
          </p:grpSpPr>
          <p:sp>
            <p:nvSpPr>
              <p:cNvPr id="70670" name="Rectangle 16"/>
              <p:cNvSpPr>
                <a:spLocks noChangeArrowheads="1"/>
              </p:cNvSpPr>
              <p:nvPr/>
            </p:nvSpPr>
            <p:spPr bwMode="auto">
              <a:xfrm>
                <a:off x="2440" y="1368"/>
                <a:ext cx="1248" cy="1032"/>
              </a:xfrm>
              <a:prstGeom prst="rect">
                <a:avLst/>
              </a:prstGeom>
              <a:grpFill/>
              <a:ln w="19050">
                <a:solidFill>
                  <a:schemeClr val="tx1"/>
                </a:solidFill>
                <a:miter lim="800000"/>
                <a:headEnd/>
                <a:tailEnd/>
              </a:ln>
            </p:spPr>
            <p:txBody>
              <a:bodyPr wrap="none" anchor="ctr"/>
              <a:lstStyle/>
              <a:p>
                <a:endParaRPr lang="en-NZ" sz="2000">
                  <a:latin typeface="+mj-lt"/>
                </a:endParaRPr>
              </a:p>
            </p:txBody>
          </p:sp>
          <p:sp>
            <p:nvSpPr>
              <p:cNvPr id="70671" name="Text Box 7"/>
              <p:cNvSpPr txBox="1">
                <a:spLocks noChangeArrowheads="1"/>
              </p:cNvSpPr>
              <p:nvPr/>
            </p:nvSpPr>
            <p:spPr bwMode="auto">
              <a:xfrm>
                <a:off x="2610" y="1543"/>
                <a:ext cx="908" cy="7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pPr>
                <a:r>
                  <a:rPr lang="en-US" sz="2000" b="1">
                    <a:latin typeface="+mj-lt"/>
                  </a:rPr>
                  <a:t>Prepare initial forecasts</a:t>
                </a:r>
              </a:p>
              <a:p>
                <a:pPr algn="ctr" eaLnBrk="1" hangingPunct="1">
                  <a:lnSpc>
                    <a:spcPct val="90000"/>
                  </a:lnSpc>
                </a:pPr>
                <a:r>
                  <a:rPr lang="en-US" sz="2000" b="1">
                    <a:latin typeface="+mj-lt"/>
                  </a:rPr>
                  <a:t>2</a:t>
                </a:r>
              </a:p>
            </p:txBody>
          </p:sp>
        </p:grpSp>
        <p:sp>
          <p:nvSpPr>
            <p:cNvPr id="70669" name="Line 24"/>
            <p:cNvSpPr>
              <a:spLocks noChangeShapeType="1"/>
            </p:cNvSpPr>
            <p:nvPr/>
          </p:nvSpPr>
          <p:spPr bwMode="auto">
            <a:xfrm>
              <a:off x="1944" y="1616"/>
              <a:ext cx="472" cy="0"/>
            </a:xfrm>
            <a:prstGeom prst="line">
              <a:avLst/>
            </a:prstGeom>
            <a:grpFill/>
            <a:ln w="38100">
              <a:solidFill>
                <a:schemeClr val="tx1"/>
              </a:solidFill>
              <a:round/>
              <a:headEnd/>
              <a:tailEnd type="triangle" w="med" len="med"/>
            </a:ln>
            <a:extLst/>
          </p:spPr>
          <p:txBody>
            <a:bodyPr/>
            <a:lstStyle/>
            <a:p>
              <a:endParaRPr lang="en-US" sz="2000">
                <a:latin typeface="+mj-lt"/>
              </a:endParaRPr>
            </a:p>
          </p:txBody>
        </p:sp>
      </p:grpSp>
      <p:grpSp>
        <p:nvGrpSpPr>
          <p:cNvPr id="12" name="Group 18"/>
          <p:cNvGrpSpPr>
            <a:grpSpLocks/>
          </p:cNvGrpSpPr>
          <p:nvPr/>
        </p:nvGrpSpPr>
        <p:grpSpPr bwMode="auto">
          <a:xfrm>
            <a:off x="1270000" y="1962150"/>
            <a:ext cx="1981200" cy="1638300"/>
            <a:chOff x="808" y="1312"/>
            <a:chExt cx="1248" cy="1032"/>
          </a:xfrm>
          <a:solidFill>
            <a:schemeClr val="tx2">
              <a:lumMod val="20000"/>
              <a:lumOff val="80000"/>
            </a:schemeClr>
          </a:solidFill>
          <a:effectLst>
            <a:outerShdw blurRad="50800" dist="38100" dir="2700000" algn="tl" rotWithShape="0">
              <a:prstClr val="black">
                <a:alpha val="40000"/>
              </a:prstClr>
            </a:outerShdw>
          </a:effectLst>
        </p:grpSpPr>
        <p:sp>
          <p:nvSpPr>
            <p:cNvPr id="70666" name="Rectangle 12"/>
            <p:cNvSpPr>
              <a:spLocks noChangeArrowheads="1"/>
            </p:cNvSpPr>
            <p:nvPr/>
          </p:nvSpPr>
          <p:spPr bwMode="auto">
            <a:xfrm>
              <a:off x="808" y="1312"/>
              <a:ext cx="1248" cy="1032"/>
            </a:xfrm>
            <a:prstGeom prst="rect">
              <a:avLst/>
            </a:prstGeom>
            <a:grpFill/>
            <a:ln w="19050">
              <a:solidFill>
                <a:schemeClr val="tx1"/>
              </a:solidFill>
              <a:miter lim="800000"/>
              <a:headEnd/>
              <a:tailEnd/>
            </a:ln>
          </p:spPr>
          <p:txBody>
            <a:bodyPr wrap="none" anchor="ctr"/>
            <a:lstStyle/>
            <a:p>
              <a:endParaRPr lang="en-NZ" sz="2000">
                <a:latin typeface="+mj-lt"/>
              </a:endParaRPr>
            </a:p>
          </p:txBody>
        </p:sp>
        <p:sp>
          <p:nvSpPr>
            <p:cNvPr id="70667" name="Text Box 6"/>
            <p:cNvSpPr txBox="1">
              <a:spLocks noChangeArrowheads="1"/>
            </p:cNvSpPr>
            <p:nvPr/>
          </p:nvSpPr>
          <p:spPr bwMode="auto">
            <a:xfrm>
              <a:off x="1058" y="1487"/>
              <a:ext cx="748" cy="7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pPr>
              <a:r>
                <a:rPr lang="en-US" sz="2000" b="1">
                  <a:latin typeface="+mj-lt"/>
                </a:rPr>
                <a:t>Adjust history file</a:t>
              </a:r>
            </a:p>
            <a:p>
              <a:pPr algn="ctr" eaLnBrk="1" hangingPunct="1">
                <a:lnSpc>
                  <a:spcPct val="90000"/>
                </a:lnSpc>
              </a:pPr>
              <a:r>
                <a:rPr lang="en-US" sz="2000" b="1">
                  <a:latin typeface="+mj-lt"/>
                </a:rPr>
                <a:t>1</a:t>
              </a:r>
            </a:p>
          </p:txBody>
        </p:sp>
      </p:grpSp>
      <p:sp>
        <p:nvSpPr>
          <p:cNvPr id="32" name="Rectangle 2">
            <a:extLst>
              <a:ext uri="{FF2B5EF4-FFF2-40B4-BE49-F238E27FC236}">
                <a16:creationId xmlns:a16="http://schemas.microsoft.com/office/drawing/2014/main" id="{7CE1BB61-523F-4CAA-9BEE-4EDE483866CF}"/>
              </a:ext>
            </a:extLst>
          </p:cNvPr>
          <p:cNvSpPr txBox="1">
            <a:spLocks noChangeArrowheads="1"/>
          </p:cNvSpPr>
          <p:nvPr/>
        </p:nvSpPr>
        <p:spPr>
          <a:xfrm>
            <a:off x="-16670" y="-3671"/>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Forecasting as a Process</a:t>
            </a:r>
          </a:p>
        </p:txBody>
      </p:sp>
    </p:spTree>
    <p:extLst>
      <p:ext uri="{BB962C8B-B14F-4D97-AF65-F5344CB8AC3E}">
        <p14:creationId xmlns:p14="http://schemas.microsoft.com/office/powerpoint/2010/main" val="1209584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buClr>
                <a:schemeClr val="tx2"/>
              </a:buClr>
              <a:buSzPct val="150000"/>
            </a:pPr>
            <a:r>
              <a:rPr lang="en-US" sz="2800" dirty="0"/>
              <a:t>Use </a:t>
            </a:r>
            <a:r>
              <a:rPr lang="en-US" sz="2800" i="1" dirty="0"/>
              <a:t>OM Explorer</a:t>
            </a:r>
            <a:r>
              <a:rPr lang="en-US" sz="2800" dirty="0"/>
              <a:t> to project the following weekly demand data using trend projection with regression.  </a:t>
            </a:r>
          </a:p>
          <a:p>
            <a:pPr>
              <a:buClr>
                <a:schemeClr val="tx2"/>
              </a:buClr>
              <a:buSzPct val="150000"/>
            </a:pPr>
            <a:r>
              <a:rPr lang="en-US" sz="2800" dirty="0"/>
              <a:t>What is the forecasted demand for periods 11-14?  </a:t>
            </a:r>
          </a:p>
          <a:p>
            <a:pPr>
              <a:buClr>
                <a:schemeClr val="tx2"/>
              </a:buCl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97041142"/>
              </p:ext>
            </p:extLst>
          </p:nvPr>
        </p:nvGraphicFramePr>
        <p:xfrm>
          <a:off x="1676400" y="3581400"/>
          <a:ext cx="6400801" cy="262442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373994">
                  <a:extLst>
                    <a:ext uri="{9D8B030D-6E8A-4147-A177-3AD203B41FA5}">
                      <a16:colId xmlns:a16="http://schemas.microsoft.com/office/drawing/2014/main" val="20000"/>
                    </a:ext>
                  </a:extLst>
                </a:gridCol>
                <a:gridCol w="1843163">
                  <a:extLst>
                    <a:ext uri="{9D8B030D-6E8A-4147-A177-3AD203B41FA5}">
                      <a16:colId xmlns:a16="http://schemas.microsoft.com/office/drawing/2014/main" val="20001"/>
                    </a:ext>
                  </a:extLst>
                </a:gridCol>
                <a:gridCol w="1357238">
                  <a:extLst>
                    <a:ext uri="{9D8B030D-6E8A-4147-A177-3AD203B41FA5}">
                      <a16:colId xmlns:a16="http://schemas.microsoft.com/office/drawing/2014/main" val="20002"/>
                    </a:ext>
                  </a:extLst>
                </a:gridCol>
                <a:gridCol w="1826406">
                  <a:extLst>
                    <a:ext uri="{9D8B030D-6E8A-4147-A177-3AD203B41FA5}">
                      <a16:colId xmlns:a16="http://schemas.microsoft.com/office/drawing/2014/main" val="20003"/>
                    </a:ext>
                  </a:extLst>
                </a:gridCol>
              </a:tblGrid>
              <a:tr h="490822">
                <a:tc>
                  <a:txBody>
                    <a:bodyPr/>
                    <a:lstStyle/>
                    <a:p>
                      <a:pPr marL="0" marR="0" algn="ctr">
                        <a:spcBef>
                          <a:spcPts val="0"/>
                        </a:spcBef>
                        <a:spcAft>
                          <a:spcPts val="600"/>
                        </a:spcAft>
                      </a:pPr>
                      <a:r>
                        <a:rPr lang="en-US" sz="2400" dirty="0">
                          <a:effectLst/>
                        </a:rPr>
                        <a:t>Week</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a:effectLst/>
                        </a:rPr>
                        <a:t>Demand</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a:effectLst/>
                        </a:rPr>
                        <a:t>Week</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a:effectLst/>
                        </a:rPr>
                        <a:t>Demand</a:t>
                      </a:r>
                      <a:endParaRPr lang="en-US" sz="24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673258">
                <a:tc>
                  <a:txBody>
                    <a:bodyPr/>
                    <a:lstStyle/>
                    <a:p>
                      <a:pPr marL="0" marR="0" algn="ctr">
                        <a:spcBef>
                          <a:spcPts val="0"/>
                        </a:spcBef>
                        <a:spcAft>
                          <a:spcPts val="600"/>
                        </a:spcAft>
                      </a:pPr>
                      <a:r>
                        <a:rPr lang="en-US" sz="2400" dirty="0">
                          <a:effectLst/>
                        </a:rPr>
                        <a:t>1</a:t>
                      </a:r>
                    </a:p>
                    <a:p>
                      <a:pPr marL="0" marR="0" algn="ctr">
                        <a:spcBef>
                          <a:spcPts val="0"/>
                        </a:spcBef>
                        <a:spcAft>
                          <a:spcPts val="600"/>
                        </a:spcAft>
                      </a:pPr>
                      <a:r>
                        <a:rPr lang="en-US" sz="2400" dirty="0">
                          <a:effectLst/>
                        </a:rPr>
                        <a:t>2</a:t>
                      </a:r>
                    </a:p>
                    <a:p>
                      <a:pPr marL="0" marR="0" algn="ctr">
                        <a:spcBef>
                          <a:spcPts val="0"/>
                        </a:spcBef>
                        <a:spcAft>
                          <a:spcPts val="600"/>
                        </a:spcAft>
                      </a:pPr>
                      <a:r>
                        <a:rPr lang="en-US" sz="2400" dirty="0">
                          <a:effectLst/>
                        </a:rPr>
                        <a:t>3</a:t>
                      </a:r>
                    </a:p>
                    <a:p>
                      <a:pPr marL="0" marR="0" algn="ctr">
                        <a:spcBef>
                          <a:spcPts val="0"/>
                        </a:spcBef>
                        <a:spcAft>
                          <a:spcPts val="600"/>
                        </a:spcAft>
                      </a:pPr>
                      <a:r>
                        <a:rPr lang="en-US" sz="2400" dirty="0">
                          <a:effectLst/>
                        </a:rPr>
                        <a:t>4</a:t>
                      </a:r>
                    </a:p>
                    <a:p>
                      <a:pPr marL="0" marR="0" algn="ctr">
                        <a:spcBef>
                          <a:spcPts val="0"/>
                        </a:spcBef>
                        <a:spcAft>
                          <a:spcPts val="600"/>
                        </a:spcAft>
                      </a:pPr>
                      <a:r>
                        <a:rPr lang="en-US" sz="2400" dirty="0">
                          <a:effectLst/>
                        </a:rPr>
                        <a:t>5</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24</a:t>
                      </a:r>
                    </a:p>
                    <a:p>
                      <a:pPr marL="0" marR="0" algn="ctr">
                        <a:spcBef>
                          <a:spcPts val="0"/>
                        </a:spcBef>
                        <a:spcAft>
                          <a:spcPts val="600"/>
                        </a:spcAft>
                      </a:pPr>
                      <a:r>
                        <a:rPr lang="en-US" sz="2400" dirty="0">
                          <a:effectLst/>
                        </a:rPr>
                        <a:t>34</a:t>
                      </a:r>
                    </a:p>
                    <a:p>
                      <a:pPr marL="0" marR="0" algn="ctr">
                        <a:spcBef>
                          <a:spcPts val="0"/>
                        </a:spcBef>
                        <a:spcAft>
                          <a:spcPts val="600"/>
                        </a:spcAft>
                      </a:pPr>
                      <a:r>
                        <a:rPr lang="en-US" sz="2400" dirty="0">
                          <a:effectLst/>
                        </a:rPr>
                        <a:t>29</a:t>
                      </a:r>
                    </a:p>
                    <a:p>
                      <a:pPr marL="0" marR="0" algn="ctr">
                        <a:spcBef>
                          <a:spcPts val="0"/>
                        </a:spcBef>
                        <a:spcAft>
                          <a:spcPts val="600"/>
                        </a:spcAft>
                      </a:pPr>
                      <a:r>
                        <a:rPr lang="en-US" sz="2400" dirty="0">
                          <a:effectLst/>
                        </a:rPr>
                        <a:t>27</a:t>
                      </a:r>
                    </a:p>
                    <a:p>
                      <a:pPr marL="0" marR="0" algn="ctr">
                        <a:spcBef>
                          <a:spcPts val="0"/>
                        </a:spcBef>
                        <a:spcAft>
                          <a:spcPts val="600"/>
                        </a:spcAft>
                      </a:pPr>
                      <a:r>
                        <a:rPr lang="en-US" sz="2400" dirty="0">
                          <a:effectLst/>
                        </a:rPr>
                        <a:t>39</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6</a:t>
                      </a:r>
                    </a:p>
                    <a:p>
                      <a:pPr marL="0" marR="0" algn="ctr">
                        <a:spcBef>
                          <a:spcPts val="0"/>
                        </a:spcBef>
                        <a:spcAft>
                          <a:spcPts val="600"/>
                        </a:spcAft>
                      </a:pPr>
                      <a:r>
                        <a:rPr lang="en-US" sz="2400" dirty="0">
                          <a:effectLst/>
                        </a:rPr>
                        <a:t>7</a:t>
                      </a:r>
                    </a:p>
                    <a:p>
                      <a:pPr marL="0" marR="0" algn="ctr">
                        <a:spcBef>
                          <a:spcPts val="0"/>
                        </a:spcBef>
                        <a:spcAft>
                          <a:spcPts val="600"/>
                        </a:spcAft>
                      </a:pPr>
                      <a:r>
                        <a:rPr lang="en-US" sz="2400" dirty="0">
                          <a:effectLst/>
                        </a:rPr>
                        <a:t>8</a:t>
                      </a:r>
                    </a:p>
                    <a:p>
                      <a:pPr marL="0" marR="0" algn="ctr">
                        <a:spcBef>
                          <a:spcPts val="0"/>
                        </a:spcBef>
                        <a:spcAft>
                          <a:spcPts val="600"/>
                        </a:spcAft>
                      </a:pPr>
                      <a:r>
                        <a:rPr lang="en-US" sz="2400" dirty="0">
                          <a:effectLst/>
                        </a:rPr>
                        <a:t>9</a:t>
                      </a:r>
                    </a:p>
                    <a:p>
                      <a:pPr marL="0" marR="0" algn="ctr">
                        <a:spcBef>
                          <a:spcPts val="0"/>
                        </a:spcBef>
                        <a:spcAft>
                          <a:spcPts val="600"/>
                        </a:spcAft>
                      </a:pPr>
                      <a:r>
                        <a:rPr lang="en-US" sz="2400" dirty="0">
                          <a:effectLst/>
                        </a:rPr>
                        <a:t>10</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42</a:t>
                      </a:r>
                    </a:p>
                    <a:p>
                      <a:pPr marL="0" marR="0" algn="ctr">
                        <a:spcBef>
                          <a:spcPts val="0"/>
                        </a:spcBef>
                        <a:spcAft>
                          <a:spcPts val="600"/>
                        </a:spcAft>
                      </a:pPr>
                      <a:r>
                        <a:rPr lang="en-US" sz="2400" dirty="0">
                          <a:effectLst/>
                        </a:rPr>
                        <a:t>39</a:t>
                      </a:r>
                    </a:p>
                    <a:p>
                      <a:pPr marL="0" marR="0" algn="ctr">
                        <a:spcBef>
                          <a:spcPts val="0"/>
                        </a:spcBef>
                        <a:spcAft>
                          <a:spcPts val="600"/>
                        </a:spcAft>
                      </a:pPr>
                      <a:r>
                        <a:rPr lang="en-US" sz="2400" dirty="0">
                          <a:effectLst/>
                        </a:rPr>
                        <a:t>56</a:t>
                      </a:r>
                    </a:p>
                    <a:p>
                      <a:pPr marL="0" marR="0" algn="ctr">
                        <a:spcBef>
                          <a:spcPts val="0"/>
                        </a:spcBef>
                        <a:spcAft>
                          <a:spcPts val="600"/>
                        </a:spcAft>
                      </a:pPr>
                      <a:r>
                        <a:rPr lang="en-US" sz="2400" dirty="0">
                          <a:effectLst/>
                        </a:rPr>
                        <a:t>45</a:t>
                      </a:r>
                    </a:p>
                    <a:p>
                      <a:pPr marL="0" marR="0" algn="ctr">
                        <a:spcBef>
                          <a:spcPts val="0"/>
                        </a:spcBef>
                        <a:spcAft>
                          <a:spcPts val="600"/>
                        </a:spcAft>
                      </a:pPr>
                      <a:r>
                        <a:rPr lang="en-US" sz="2400" dirty="0">
                          <a:effectLst/>
                        </a:rPr>
                        <a:t>43</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2">
            <a:extLst>
              <a:ext uri="{FF2B5EF4-FFF2-40B4-BE49-F238E27FC236}">
                <a16:creationId xmlns:a16="http://schemas.microsoft.com/office/drawing/2014/main" id="{0889B2D6-313A-40E8-88EE-2460050CE8AD}"/>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 Regression Example 2</a:t>
            </a:r>
          </a:p>
        </p:txBody>
      </p:sp>
    </p:spTree>
    <p:extLst>
      <p:ext uri="{BB962C8B-B14F-4D97-AF65-F5344CB8AC3E}">
        <p14:creationId xmlns:p14="http://schemas.microsoft.com/office/powerpoint/2010/main" val="3128383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990600"/>
            <a:ext cx="6019800" cy="5337438"/>
          </a:xfrm>
        </p:spPr>
      </p:pic>
      <p:sp>
        <p:nvSpPr>
          <p:cNvPr id="7" name="Rectangle 2">
            <a:extLst>
              <a:ext uri="{FF2B5EF4-FFF2-40B4-BE49-F238E27FC236}">
                <a16:creationId xmlns:a16="http://schemas.microsoft.com/office/drawing/2014/main" id="{AC239804-B71B-4BB4-9605-00C7E69AC64D}"/>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 Regression Example 2</a:t>
            </a:r>
          </a:p>
        </p:txBody>
      </p:sp>
    </p:spTree>
    <p:extLst>
      <p:ext uri="{BB962C8B-B14F-4D97-AF65-F5344CB8AC3E}">
        <p14:creationId xmlns:p14="http://schemas.microsoft.com/office/powerpoint/2010/main" val="1394144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8001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a:extLst>
              <a:ext uri="{FF2B5EF4-FFF2-40B4-BE49-F238E27FC236}">
                <a16:creationId xmlns:a16="http://schemas.microsoft.com/office/drawing/2014/main" id="{23CD3515-0829-4160-A7DF-DB485596469A}"/>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Trend Patterns – Regression Example 2</a:t>
            </a:r>
          </a:p>
        </p:txBody>
      </p:sp>
    </p:spTree>
    <p:extLst>
      <p:ext uri="{BB962C8B-B14F-4D97-AF65-F5344CB8AC3E}">
        <p14:creationId xmlns:p14="http://schemas.microsoft.com/office/powerpoint/2010/main" val="3539630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8" name="Rectangle 6"/>
          <p:cNvSpPr>
            <a:spLocks noGrp="1" noChangeArrowheads="1"/>
          </p:cNvSpPr>
          <p:nvPr>
            <p:ph type="body" idx="1"/>
          </p:nvPr>
        </p:nvSpPr>
        <p:spPr>
          <a:xfrm>
            <a:off x="457200" y="1524000"/>
            <a:ext cx="7912100" cy="5105400"/>
          </a:xfrm>
        </p:spPr>
        <p:txBody>
          <a:bodyPr>
            <a:normAutofit/>
          </a:bodyPr>
          <a:lstStyle/>
          <a:p>
            <a:pPr eaLnBrk="1" hangingPunct="1">
              <a:lnSpc>
                <a:spcPct val="80000"/>
              </a:lnSpc>
            </a:pPr>
            <a:endParaRPr lang="en-US" dirty="0"/>
          </a:p>
          <a:p>
            <a:pPr marL="0" indent="0" eaLnBrk="1" hangingPunct="1">
              <a:lnSpc>
                <a:spcPct val="80000"/>
              </a:lnSpc>
              <a:buClr>
                <a:schemeClr val="tx2"/>
              </a:buClr>
              <a:buSzPct val="150000"/>
              <a:buNone/>
            </a:pPr>
            <a:r>
              <a:rPr lang="en-US" dirty="0"/>
              <a:t>Multiplicative seasonal method </a:t>
            </a:r>
          </a:p>
          <a:p>
            <a:pPr marL="457200" lvl="1" indent="0">
              <a:lnSpc>
                <a:spcPct val="80000"/>
              </a:lnSpc>
              <a:buClr>
                <a:schemeClr val="tx2"/>
              </a:buClr>
              <a:buNone/>
            </a:pPr>
            <a:r>
              <a:rPr lang="en-US" sz="3200" dirty="0"/>
              <a:t>A method whereby seasonal factors are multiplied by an estimate of average demand to arrive at a seasonal forecast.</a:t>
            </a:r>
          </a:p>
          <a:p>
            <a:pPr lvl="1">
              <a:lnSpc>
                <a:spcPct val="80000"/>
              </a:lnSpc>
              <a:buClr>
                <a:schemeClr val="tx2"/>
              </a:buClr>
              <a:buFont typeface="Arial" pitchFamily="34" charset="0"/>
              <a:buChar char="•"/>
            </a:pPr>
            <a:endParaRPr lang="en-US" sz="3200" dirty="0"/>
          </a:p>
          <a:p>
            <a:pPr marL="0" indent="0">
              <a:lnSpc>
                <a:spcPct val="80000"/>
              </a:lnSpc>
              <a:buClr>
                <a:schemeClr val="tx2"/>
              </a:buClr>
              <a:buSzPct val="150000"/>
              <a:buNone/>
            </a:pPr>
            <a:r>
              <a:rPr lang="en-US" dirty="0"/>
              <a:t>Additive seasonal method</a:t>
            </a:r>
          </a:p>
          <a:p>
            <a:pPr marL="457200" lvl="1" indent="0">
              <a:lnSpc>
                <a:spcPct val="80000"/>
              </a:lnSpc>
              <a:buClr>
                <a:schemeClr val="tx2"/>
              </a:buClr>
              <a:buNone/>
            </a:pPr>
            <a:r>
              <a:rPr lang="en-US" sz="3200" dirty="0"/>
              <a:t>A method in which seasonal forecasts are generated by adding a constant to the estimate of average demand per season.</a:t>
            </a:r>
          </a:p>
        </p:txBody>
      </p:sp>
      <p:sp>
        <p:nvSpPr>
          <p:cNvPr id="4" name="Rectangle 2">
            <a:extLst>
              <a:ext uri="{FF2B5EF4-FFF2-40B4-BE49-F238E27FC236}">
                <a16:creationId xmlns:a16="http://schemas.microsoft.com/office/drawing/2014/main" id="{CF879214-CBD3-4733-A3F1-EC18769B0A38}"/>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Seasonal Factors</a:t>
            </a:r>
          </a:p>
        </p:txBody>
      </p:sp>
    </p:spTree>
    <p:extLst>
      <p:ext uri="{BB962C8B-B14F-4D97-AF65-F5344CB8AC3E}">
        <p14:creationId xmlns:p14="http://schemas.microsoft.com/office/powerpoint/2010/main" val="264181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5" name="Rectangle 5"/>
          <p:cNvSpPr>
            <a:spLocks noGrp="1" noChangeArrowheads="1"/>
          </p:cNvSpPr>
          <p:nvPr>
            <p:ph type="body" idx="1"/>
          </p:nvPr>
        </p:nvSpPr>
        <p:spPr>
          <a:xfrm>
            <a:off x="759675" y="1952854"/>
            <a:ext cx="7912100" cy="3814763"/>
          </a:xfrm>
        </p:spPr>
        <p:txBody>
          <a:bodyPr>
            <a:noAutofit/>
          </a:bodyPr>
          <a:lstStyle/>
          <a:p>
            <a:pPr marL="457200" indent="-457200" eaLnBrk="1" hangingPunct="1">
              <a:buFont typeface="Wingdings" pitchFamily="2" charset="2"/>
              <a:buAutoNum type="arabicPeriod"/>
            </a:pPr>
            <a:r>
              <a:rPr lang="en-US" sz="2600" dirty="0"/>
              <a:t>For each year, calculate the average demand for each season by dividing annual demand by the number of seasons per year.</a:t>
            </a:r>
          </a:p>
          <a:p>
            <a:pPr marL="457200" indent="-457200" eaLnBrk="1" hangingPunct="1">
              <a:buFont typeface="Wingdings" pitchFamily="2" charset="2"/>
              <a:buAutoNum type="arabicPeriod"/>
            </a:pPr>
            <a:r>
              <a:rPr lang="en-US" sz="2600" dirty="0"/>
              <a:t>For each year, divide the actual demand for each season by the average demand per season, resulting in a seasonal factor for each season.</a:t>
            </a:r>
          </a:p>
          <a:p>
            <a:pPr marL="457200" indent="-457200" eaLnBrk="1" hangingPunct="1">
              <a:buFont typeface="Wingdings" pitchFamily="2" charset="2"/>
              <a:buAutoNum type="arabicPeriod"/>
            </a:pPr>
            <a:r>
              <a:rPr lang="en-US" sz="2600" dirty="0"/>
              <a:t>Calculate the average seasonal factor for each season using the results from Step 2.</a:t>
            </a:r>
          </a:p>
          <a:p>
            <a:pPr marL="457200" indent="-457200" eaLnBrk="1" hangingPunct="1">
              <a:buFont typeface="Wingdings" pitchFamily="2" charset="2"/>
              <a:buAutoNum type="arabicPeriod"/>
            </a:pPr>
            <a:r>
              <a:rPr lang="en-US" sz="2600" dirty="0"/>
              <a:t>Calculate each season’s forecast for next year.</a:t>
            </a:r>
          </a:p>
        </p:txBody>
      </p:sp>
      <p:sp>
        <p:nvSpPr>
          <p:cNvPr id="240647" name="Text Box 7"/>
          <p:cNvSpPr txBox="1">
            <a:spLocks noChangeArrowheads="1"/>
          </p:cNvSpPr>
          <p:nvPr/>
        </p:nvSpPr>
        <p:spPr bwMode="auto">
          <a:xfrm>
            <a:off x="457200" y="1219200"/>
            <a:ext cx="8235950" cy="45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600" b="1" dirty="0">
                <a:latin typeface="+mn-lt"/>
              </a:rPr>
              <a:t>Multiplicative seasonal method</a:t>
            </a:r>
          </a:p>
        </p:txBody>
      </p:sp>
      <p:sp>
        <p:nvSpPr>
          <p:cNvPr id="5" name="Rectangle 2">
            <a:extLst>
              <a:ext uri="{FF2B5EF4-FFF2-40B4-BE49-F238E27FC236}">
                <a16:creationId xmlns:a16="http://schemas.microsoft.com/office/drawing/2014/main" id="{52F4383F-951F-4527-A109-69D85803891C}"/>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a:t>
            </a:r>
          </a:p>
        </p:txBody>
      </p:sp>
    </p:spTree>
    <p:extLst>
      <p:ext uri="{BB962C8B-B14F-4D97-AF65-F5344CB8AC3E}">
        <p14:creationId xmlns:p14="http://schemas.microsoft.com/office/powerpoint/2010/main" val="159225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7" name="Text Box 9"/>
          <p:cNvSpPr txBox="1">
            <a:spLocks noChangeArrowheads="1"/>
          </p:cNvSpPr>
          <p:nvPr/>
        </p:nvSpPr>
        <p:spPr bwMode="auto">
          <a:xfrm>
            <a:off x="515938" y="4419600"/>
            <a:ext cx="8001000" cy="1255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defTabSz="762000" eaLnBrk="0" hangingPunct="0">
              <a:defRPr>
                <a:solidFill>
                  <a:schemeClr val="tx1"/>
                </a:solidFill>
                <a:latin typeface="Arial" pitchFamily="34" charset="0"/>
              </a:defRPr>
            </a:lvl1pPr>
            <a:lvl2pPr marL="742950" indent="-285750" defTabSz="762000" eaLnBrk="0" hangingPunct="0">
              <a:defRPr>
                <a:solidFill>
                  <a:schemeClr val="tx1"/>
                </a:solidFill>
                <a:latin typeface="Arial" pitchFamily="34" charset="0"/>
              </a:defRPr>
            </a:lvl2pPr>
            <a:lvl3pPr marL="1143000" indent="-228600" defTabSz="762000" eaLnBrk="0" hangingPunct="0">
              <a:defRPr>
                <a:solidFill>
                  <a:schemeClr val="tx1"/>
                </a:solidFill>
                <a:latin typeface="Arial" pitchFamily="34" charset="0"/>
              </a:defRPr>
            </a:lvl3pPr>
            <a:lvl4pPr marL="1600200" indent="-228600" defTabSz="762000" eaLnBrk="0" hangingPunct="0">
              <a:defRPr>
                <a:solidFill>
                  <a:schemeClr val="tx1"/>
                </a:solidFill>
                <a:latin typeface="Arial" pitchFamily="34" charset="0"/>
              </a:defRPr>
            </a:lvl4pPr>
            <a:lvl5pPr marL="2057400" indent="-228600" defTabSz="762000" eaLnBrk="0" hangingPunct="0">
              <a:defRPr>
                <a:solidFill>
                  <a:schemeClr val="tx1"/>
                </a:solidFill>
                <a:latin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defRPr>
            </a:lvl9pPr>
          </a:lstStyle>
          <a:p>
            <a:pPr>
              <a:lnSpc>
                <a:spcPct val="90000"/>
              </a:lnSpc>
              <a:spcBef>
                <a:spcPct val="40000"/>
              </a:spcBef>
            </a:pPr>
            <a:r>
              <a:rPr lang="en-US" sz="2800" b="1" dirty="0">
                <a:solidFill>
                  <a:schemeClr val="tx2"/>
                </a:solidFill>
                <a:latin typeface="+mn-lt"/>
              </a:rPr>
              <a:t>The manager wants to forecast customer demand for each quarter of year 5, based on an estimate of total year 5 demand of </a:t>
            </a:r>
            <a:r>
              <a:rPr lang="en-US" sz="2800" b="1" dirty="0">
                <a:solidFill>
                  <a:srgbClr val="FF0000"/>
                </a:solidFill>
                <a:latin typeface="+mn-lt"/>
              </a:rPr>
              <a:t>2,600</a:t>
            </a:r>
            <a:r>
              <a:rPr lang="en-US" sz="2800" b="1" dirty="0">
                <a:solidFill>
                  <a:schemeClr val="tx2"/>
                </a:solidFill>
                <a:latin typeface="+mn-lt"/>
              </a:rPr>
              <a:t> customers.</a:t>
            </a:r>
          </a:p>
        </p:txBody>
      </p:sp>
      <p:sp>
        <p:nvSpPr>
          <p:cNvPr id="242700" name="Rectangle 12"/>
          <p:cNvSpPr>
            <a:spLocks noGrp="1" noChangeArrowheads="1"/>
          </p:cNvSpPr>
          <p:nvPr>
            <p:ph type="body" idx="1"/>
          </p:nvPr>
        </p:nvSpPr>
        <p:spPr>
          <a:xfrm>
            <a:off x="560388" y="1447800"/>
            <a:ext cx="7912100" cy="2024063"/>
          </a:xfrm>
        </p:spPr>
        <p:txBody>
          <a:bodyPr>
            <a:noAutofit/>
          </a:bodyPr>
          <a:lstStyle/>
          <a:p>
            <a:pPr marL="0" indent="0" eaLnBrk="1" hangingPunct="1">
              <a:buFont typeface="Wingdings" pitchFamily="2" charset="2"/>
              <a:buNone/>
            </a:pPr>
            <a:r>
              <a:rPr lang="en-US" sz="2800" dirty="0"/>
              <a:t>The manager of the Stanley </a:t>
            </a:r>
            <a:r>
              <a:rPr lang="en-US" sz="2800" dirty="0" err="1"/>
              <a:t>Steemer</a:t>
            </a:r>
            <a:r>
              <a:rPr lang="en-US" sz="2800" dirty="0"/>
              <a:t> carpet cleaning company needs a quarterly forecast of the number of customers expected next year. The carpet cleaning business is seasonal, with a peak in the third quarter and a trough in the first quarter.  The quarterly demand data from the past 4 years are on the next two slides.</a:t>
            </a:r>
          </a:p>
        </p:txBody>
      </p:sp>
      <p:sp>
        <p:nvSpPr>
          <p:cNvPr id="5" name="Rectangle 2">
            <a:extLst>
              <a:ext uri="{FF2B5EF4-FFF2-40B4-BE49-F238E27FC236}">
                <a16:creationId xmlns:a16="http://schemas.microsoft.com/office/drawing/2014/main" id="{D7ED606E-4238-458E-A4A0-1C6905B435A4}"/>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a:t>
            </a:r>
          </a:p>
        </p:txBody>
      </p:sp>
    </p:spTree>
    <p:extLst>
      <p:ext uri="{BB962C8B-B14F-4D97-AF65-F5344CB8AC3E}">
        <p14:creationId xmlns:p14="http://schemas.microsoft.com/office/powerpoint/2010/main" val="1819315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33891375"/>
              </p:ext>
            </p:extLst>
          </p:nvPr>
        </p:nvGraphicFramePr>
        <p:xfrm>
          <a:off x="609600" y="1752600"/>
          <a:ext cx="8000999" cy="434198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971780">
                  <a:extLst>
                    <a:ext uri="{9D8B030D-6E8A-4147-A177-3AD203B41FA5}">
                      <a16:colId xmlns:a16="http://schemas.microsoft.com/office/drawing/2014/main" val="20000"/>
                    </a:ext>
                  </a:extLst>
                </a:gridCol>
                <a:gridCol w="1662826">
                  <a:extLst>
                    <a:ext uri="{9D8B030D-6E8A-4147-A177-3AD203B41FA5}">
                      <a16:colId xmlns:a16="http://schemas.microsoft.com/office/drawing/2014/main" val="20001"/>
                    </a:ext>
                  </a:extLst>
                </a:gridCol>
                <a:gridCol w="1770801">
                  <a:extLst>
                    <a:ext uri="{9D8B030D-6E8A-4147-A177-3AD203B41FA5}">
                      <a16:colId xmlns:a16="http://schemas.microsoft.com/office/drawing/2014/main" val="20002"/>
                    </a:ext>
                  </a:extLst>
                </a:gridCol>
                <a:gridCol w="1554850">
                  <a:extLst>
                    <a:ext uri="{9D8B030D-6E8A-4147-A177-3AD203B41FA5}">
                      <a16:colId xmlns:a16="http://schemas.microsoft.com/office/drawing/2014/main" val="20003"/>
                    </a:ext>
                  </a:extLst>
                </a:gridCol>
                <a:gridCol w="2040742">
                  <a:extLst>
                    <a:ext uri="{9D8B030D-6E8A-4147-A177-3AD203B41FA5}">
                      <a16:colId xmlns:a16="http://schemas.microsoft.com/office/drawing/2014/main" val="20004"/>
                    </a:ext>
                  </a:extLst>
                </a:gridCol>
              </a:tblGrid>
              <a:tr h="445852">
                <a:tc>
                  <a:txBody>
                    <a:bodyPr/>
                    <a:lstStyle/>
                    <a:p>
                      <a:pPr algn="l" fontAlgn="b"/>
                      <a:endParaRPr lang="en-US" sz="2000" b="1" i="0" u="none" strike="noStrike" dirty="0">
                        <a:solidFill>
                          <a:srgbClr val="000000"/>
                        </a:solidFill>
                        <a:effectLst/>
                        <a:latin typeface="Calibri"/>
                      </a:endParaRPr>
                    </a:p>
                  </a:txBody>
                  <a:tcPr marL="9525" marR="9525" marT="9525" marB="0" anchor="b"/>
                </a:tc>
                <a:tc gridSpan="2">
                  <a:txBody>
                    <a:bodyPr/>
                    <a:lstStyle/>
                    <a:p>
                      <a:pPr algn="l" fontAlgn="b"/>
                      <a:r>
                        <a:rPr lang="en-US" sz="2000" b="1" u="none" strike="noStrike" dirty="0">
                          <a:effectLst/>
                        </a:rPr>
                        <a:t>                      </a:t>
                      </a:r>
                      <a:r>
                        <a:rPr lang="en-US" sz="2000" b="1" u="none" strike="noStrike" dirty="0">
                          <a:solidFill>
                            <a:srgbClr val="FF0000"/>
                          </a:solidFill>
                          <a:effectLst/>
                        </a:rPr>
                        <a:t>YEAR 1</a:t>
                      </a:r>
                      <a:endParaRPr lang="en-US" sz="2000" b="1" i="0" u="none" strike="noStrike" dirty="0">
                        <a:solidFill>
                          <a:srgbClr val="FF0000"/>
                        </a:solidFill>
                        <a:effectLst/>
                        <a:latin typeface="Calibri"/>
                      </a:endParaRPr>
                    </a:p>
                  </a:txBody>
                  <a:tcPr marL="9525" marR="9525" marT="9525" marB="0" anchor="b"/>
                </a:tc>
                <a:tc hMerge="1">
                  <a:txBody>
                    <a:bodyPr/>
                    <a:lstStyle/>
                    <a:p>
                      <a:endParaRPr lang="en-US"/>
                    </a:p>
                  </a:txBody>
                  <a:tcPr/>
                </a:tc>
                <a:tc gridSpan="2">
                  <a:txBody>
                    <a:bodyPr/>
                    <a:lstStyle/>
                    <a:p>
                      <a:pPr algn="l" fontAlgn="b"/>
                      <a:r>
                        <a:rPr lang="en-US" sz="2000" b="1" u="none" strike="noStrike" dirty="0">
                          <a:solidFill>
                            <a:srgbClr val="FF0000"/>
                          </a:solidFill>
                          <a:effectLst/>
                        </a:rPr>
                        <a:t>                      YEAR 2</a:t>
                      </a:r>
                      <a:endParaRPr lang="en-US" sz="2000" b="1" i="0" u="none" strike="noStrike" dirty="0">
                        <a:solidFill>
                          <a:srgbClr val="FF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468144">
                <a:tc>
                  <a:txBody>
                    <a:bodyPr/>
                    <a:lstStyle/>
                    <a:p>
                      <a:pPr algn="ctr" fontAlgn="b"/>
                      <a:r>
                        <a:rPr lang="en-US" sz="2000" b="1" u="none" strike="noStrike">
                          <a:effectLst/>
                        </a:rPr>
                        <a:t> </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a:effectLst/>
                        </a:rPr>
                        <a:t> </a:t>
                      </a:r>
                      <a:endParaRPr lang="en-US" sz="2000" b="1" i="0" u="none" strike="noStrike">
                        <a:solidFill>
                          <a:srgbClr val="000000"/>
                        </a:solidFill>
                        <a:effectLst/>
                        <a:latin typeface="Calibri"/>
                      </a:endParaRPr>
                    </a:p>
                  </a:txBody>
                  <a:tcPr marL="9525" marR="9525" marT="9525" marB="0" anchor="b"/>
                </a:tc>
                <a:tc>
                  <a:txBody>
                    <a:bodyPr/>
                    <a:lstStyle/>
                    <a:p>
                      <a:pPr algn="ctr" fontAlgn="b"/>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8144">
                <a:tc>
                  <a:txBody>
                    <a:bodyPr/>
                    <a:lstStyle/>
                    <a:p>
                      <a:pPr algn="ctr" fontAlgn="b"/>
                      <a:r>
                        <a:rPr lang="en-US" sz="2000" b="1" u="none" strike="noStrike" dirty="0">
                          <a:effectLst/>
                        </a:rPr>
                        <a:t>Q</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Demand</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Seasonal</a:t>
                      </a:r>
                    </a:p>
                    <a:p>
                      <a:pPr algn="ctr" fontAlgn="b"/>
                      <a:r>
                        <a:rPr lang="en-US" sz="2000" b="1" u="none" strike="noStrike" dirty="0">
                          <a:effectLst/>
                        </a:rPr>
                        <a:t>Factor (1)</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a:effectLst/>
                        </a:rPr>
                        <a:t>Demand</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Seasonal </a:t>
                      </a:r>
                    </a:p>
                    <a:p>
                      <a:pPr algn="ctr" fontAlgn="b"/>
                      <a:r>
                        <a:rPr lang="en-US" sz="2000" b="1" u="none" strike="noStrike" dirty="0">
                          <a:effectLst/>
                        </a:rPr>
                        <a:t>Factor (2)</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68144">
                <a:tc>
                  <a:txBody>
                    <a:bodyPr/>
                    <a:lstStyle/>
                    <a:p>
                      <a:pPr algn="ctr" fontAlgn="ctr"/>
                      <a:r>
                        <a:rPr lang="en-US" sz="2000" b="1" u="none" strike="noStrike">
                          <a:effectLst/>
                        </a:rPr>
                        <a:t>1</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a:effectLst/>
                        </a:rPr>
                        <a:t>45</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45/250 = 0.18</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a:effectLst/>
                        </a:rPr>
                        <a:t>70</a:t>
                      </a:r>
                      <a:endParaRPr lang="en-US" sz="2000" b="1" i="0" u="none" strike="noStrike">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70/300 = 0.23</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68144">
                <a:tc>
                  <a:txBody>
                    <a:bodyPr/>
                    <a:lstStyle/>
                    <a:p>
                      <a:pPr algn="ctr" fontAlgn="ctr"/>
                      <a:r>
                        <a:rPr lang="en-US" sz="2000" b="1" u="none" strike="noStrike">
                          <a:effectLst/>
                        </a:rPr>
                        <a:t>2</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a:effectLst/>
                        </a:rPr>
                        <a:t>335</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335/250 = 1.34</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370</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370/300 = 1.23</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468144">
                <a:tc>
                  <a:txBody>
                    <a:bodyPr/>
                    <a:lstStyle/>
                    <a:p>
                      <a:pPr algn="ctr" fontAlgn="ctr"/>
                      <a:r>
                        <a:rPr lang="en-US" sz="2000" b="1" u="none" strike="noStrike">
                          <a:effectLst/>
                        </a:rPr>
                        <a:t>3</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a:effectLst/>
                        </a:rPr>
                        <a:t>520</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520/250 = 2.08</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590</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590/300 = 1.97</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68144">
                <a:tc>
                  <a:txBody>
                    <a:bodyPr/>
                    <a:lstStyle/>
                    <a:p>
                      <a:pPr algn="ctr" fontAlgn="ctr"/>
                      <a:r>
                        <a:rPr lang="en-US" sz="2000" b="1" u="none" strike="noStrike">
                          <a:effectLst/>
                        </a:rPr>
                        <a:t>4</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a:effectLst/>
                        </a:rPr>
                        <a:t>100</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100/250 = 0.40</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170</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170/300 = 0.57</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468144">
                <a:tc>
                  <a:txBody>
                    <a:bodyPr/>
                    <a:lstStyle/>
                    <a:p>
                      <a:pPr algn="ctr" fontAlgn="ctr"/>
                      <a:r>
                        <a:rPr lang="en-US" sz="2000" b="1" u="none" strike="noStrike">
                          <a:effectLst/>
                        </a:rPr>
                        <a:t>  Total</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1,000</a:t>
                      </a:r>
                      <a:endParaRPr lang="en-US" sz="2000" b="1" i="0" u="none" strike="noStrike" dirty="0">
                        <a:solidFill>
                          <a:srgbClr val="000000"/>
                        </a:solidFill>
                        <a:effectLst/>
                        <a:latin typeface="Calibri"/>
                      </a:endParaRPr>
                    </a:p>
                  </a:txBody>
                  <a:tcPr marL="9525" marR="9525" marT="9525" marB="0" anchor="ctr"/>
                </a:tc>
                <a:tc>
                  <a:txBody>
                    <a:bodyPr/>
                    <a:lstStyle/>
                    <a:p>
                      <a:pPr algn="ctr" fontAlgn="ct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1,200</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468144">
                <a:tc>
                  <a:txBody>
                    <a:bodyPr/>
                    <a:lstStyle/>
                    <a:p>
                      <a:pPr algn="ctr" fontAlgn="b"/>
                      <a:r>
                        <a:rPr lang="en-US" sz="2000" b="1" u="none" strike="noStrike" dirty="0">
                          <a:solidFill>
                            <a:srgbClr val="FF0000"/>
                          </a:solidFill>
                          <a:effectLst/>
                        </a:rPr>
                        <a:t>Average</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dirty="0">
                          <a:effectLst/>
                        </a:rPr>
                        <a:t>1,000/4 = </a:t>
                      </a:r>
                      <a:r>
                        <a:rPr lang="en-US" sz="2000" b="1" u="none" strike="noStrike" dirty="0">
                          <a:solidFill>
                            <a:srgbClr val="FF0000"/>
                          </a:solidFill>
                          <a:effectLst/>
                        </a:rPr>
                        <a:t>250</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a:effectLst/>
                        </a:rPr>
                        <a:t> </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1,200/4 = </a:t>
                      </a:r>
                      <a:r>
                        <a:rPr lang="en-US" sz="2000" b="1" u="none" strike="noStrike" dirty="0">
                          <a:solidFill>
                            <a:srgbClr val="FF0000"/>
                          </a:solidFill>
                          <a:effectLst/>
                        </a:rPr>
                        <a:t>300</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
        <p:nvSpPr>
          <p:cNvPr id="4" name="Rectangle 2">
            <a:extLst>
              <a:ext uri="{FF2B5EF4-FFF2-40B4-BE49-F238E27FC236}">
                <a16:creationId xmlns:a16="http://schemas.microsoft.com/office/drawing/2014/main" id="{36D879AB-7B66-41AB-91E3-64319D1DE517}"/>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a:t>
            </a:r>
          </a:p>
        </p:txBody>
      </p:sp>
    </p:spTree>
    <p:extLst>
      <p:ext uri="{BB962C8B-B14F-4D97-AF65-F5344CB8AC3E}">
        <p14:creationId xmlns:p14="http://schemas.microsoft.com/office/powerpoint/2010/main" val="333462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75979519"/>
              </p:ext>
            </p:extLst>
          </p:nvPr>
        </p:nvGraphicFramePr>
        <p:xfrm>
          <a:off x="609600" y="1752600"/>
          <a:ext cx="8000999" cy="434198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971780">
                  <a:extLst>
                    <a:ext uri="{9D8B030D-6E8A-4147-A177-3AD203B41FA5}">
                      <a16:colId xmlns:a16="http://schemas.microsoft.com/office/drawing/2014/main" val="20000"/>
                    </a:ext>
                  </a:extLst>
                </a:gridCol>
                <a:gridCol w="1662826">
                  <a:extLst>
                    <a:ext uri="{9D8B030D-6E8A-4147-A177-3AD203B41FA5}">
                      <a16:colId xmlns:a16="http://schemas.microsoft.com/office/drawing/2014/main" val="20001"/>
                    </a:ext>
                  </a:extLst>
                </a:gridCol>
                <a:gridCol w="1770801">
                  <a:extLst>
                    <a:ext uri="{9D8B030D-6E8A-4147-A177-3AD203B41FA5}">
                      <a16:colId xmlns:a16="http://schemas.microsoft.com/office/drawing/2014/main" val="20002"/>
                    </a:ext>
                  </a:extLst>
                </a:gridCol>
                <a:gridCol w="1554850">
                  <a:extLst>
                    <a:ext uri="{9D8B030D-6E8A-4147-A177-3AD203B41FA5}">
                      <a16:colId xmlns:a16="http://schemas.microsoft.com/office/drawing/2014/main" val="20003"/>
                    </a:ext>
                  </a:extLst>
                </a:gridCol>
                <a:gridCol w="2040742">
                  <a:extLst>
                    <a:ext uri="{9D8B030D-6E8A-4147-A177-3AD203B41FA5}">
                      <a16:colId xmlns:a16="http://schemas.microsoft.com/office/drawing/2014/main" val="20004"/>
                    </a:ext>
                  </a:extLst>
                </a:gridCol>
              </a:tblGrid>
              <a:tr h="445852">
                <a:tc>
                  <a:txBody>
                    <a:bodyPr/>
                    <a:lstStyle/>
                    <a:p>
                      <a:pPr algn="l" fontAlgn="b"/>
                      <a:endParaRPr lang="en-US" sz="2000" b="1" i="0" u="none" strike="noStrike" dirty="0">
                        <a:solidFill>
                          <a:srgbClr val="000000"/>
                        </a:solidFill>
                        <a:effectLst/>
                        <a:latin typeface="Calibri"/>
                      </a:endParaRPr>
                    </a:p>
                  </a:txBody>
                  <a:tcPr marL="9525" marR="9525" marT="9525" marB="0" anchor="b"/>
                </a:tc>
                <a:tc gridSpan="2">
                  <a:txBody>
                    <a:bodyPr/>
                    <a:lstStyle/>
                    <a:p>
                      <a:pPr algn="l" fontAlgn="b"/>
                      <a:r>
                        <a:rPr lang="en-US" sz="2000" b="1" u="none" strike="noStrike" dirty="0">
                          <a:effectLst/>
                        </a:rPr>
                        <a:t>                      </a:t>
                      </a:r>
                      <a:r>
                        <a:rPr lang="en-US" sz="2000" b="1" u="none" strike="noStrike" dirty="0">
                          <a:solidFill>
                            <a:srgbClr val="FF0000"/>
                          </a:solidFill>
                          <a:effectLst/>
                        </a:rPr>
                        <a:t>YEAR 3</a:t>
                      </a:r>
                      <a:endParaRPr lang="en-US" sz="2000" b="1" i="0" u="none" strike="noStrike" dirty="0">
                        <a:solidFill>
                          <a:srgbClr val="FF0000"/>
                        </a:solidFill>
                        <a:effectLst/>
                        <a:latin typeface="Calibri"/>
                      </a:endParaRPr>
                    </a:p>
                  </a:txBody>
                  <a:tcPr marL="9525" marR="9525" marT="9525" marB="0" anchor="b"/>
                </a:tc>
                <a:tc hMerge="1">
                  <a:txBody>
                    <a:bodyPr/>
                    <a:lstStyle/>
                    <a:p>
                      <a:endParaRPr lang="en-US"/>
                    </a:p>
                  </a:txBody>
                  <a:tcPr/>
                </a:tc>
                <a:tc gridSpan="2">
                  <a:txBody>
                    <a:bodyPr/>
                    <a:lstStyle/>
                    <a:p>
                      <a:pPr algn="l" fontAlgn="b"/>
                      <a:r>
                        <a:rPr lang="en-US" sz="2000" b="1" u="none" strike="noStrike" dirty="0">
                          <a:solidFill>
                            <a:srgbClr val="FF0000"/>
                          </a:solidFill>
                          <a:effectLst/>
                        </a:rPr>
                        <a:t>                      YEAR 4</a:t>
                      </a:r>
                      <a:endParaRPr lang="en-US" sz="2000" b="1" i="0" u="none" strike="noStrike" dirty="0">
                        <a:solidFill>
                          <a:srgbClr val="FF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468144">
                <a:tc>
                  <a:txBody>
                    <a:bodyPr/>
                    <a:lstStyle/>
                    <a:p>
                      <a:pPr algn="ctr" fontAlgn="b"/>
                      <a:r>
                        <a:rPr lang="en-US" sz="2000" b="1" u="none" strike="noStrike">
                          <a:effectLst/>
                        </a:rPr>
                        <a:t> </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tc>
                  <a:txBody>
                    <a:bodyPr/>
                    <a:lstStyle/>
                    <a:p>
                      <a:pPr algn="ctr" fontAlgn="b"/>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a:effectLst/>
                        </a:rPr>
                        <a:t> </a:t>
                      </a:r>
                      <a:endParaRPr lang="en-US" sz="2000" b="1" i="0" u="none" strike="noStrike">
                        <a:solidFill>
                          <a:srgbClr val="000000"/>
                        </a:solidFill>
                        <a:effectLst/>
                        <a:latin typeface="Calibri"/>
                      </a:endParaRPr>
                    </a:p>
                  </a:txBody>
                  <a:tcPr marL="9525" marR="9525" marT="9525" marB="0" anchor="b"/>
                </a:tc>
                <a:tc>
                  <a:txBody>
                    <a:bodyPr/>
                    <a:lstStyle/>
                    <a:p>
                      <a:pPr algn="ctr" fontAlgn="b"/>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8144">
                <a:tc>
                  <a:txBody>
                    <a:bodyPr/>
                    <a:lstStyle/>
                    <a:p>
                      <a:pPr algn="ctr" fontAlgn="b"/>
                      <a:r>
                        <a:rPr lang="en-US" sz="2000" b="1" u="none" strike="noStrike" dirty="0">
                          <a:effectLst/>
                        </a:rPr>
                        <a:t>Q</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Demand</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Seasonal</a:t>
                      </a:r>
                    </a:p>
                    <a:p>
                      <a:pPr algn="ctr" fontAlgn="b"/>
                      <a:r>
                        <a:rPr lang="en-US" sz="2000" b="1" u="none" strike="noStrike" dirty="0">
                          <a:effectLst/>
                        </a:rPr>
                        <a:t>Factor (3)</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a:effectLst/>
                        </a:rPr>
                        <a:t>Demand</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Seasonal </a:t>
                      </a:r>
                    </a:p>
                    <a:p>
                      <a:pPr algn="ctr" fontAlgn="b"/>
                      <a:r>
                        <a:rPr lang="en-US" sz="2000" b="1" u="none" strike="noStrike" dirty="0">
                          <a:effectLst/>
                        </a:rPr>
                        <a:t>Factor (4)</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68144">
                <a:tc>
                  <a:txBody>
                    <a:bodyPr/>
                    <a:lstStyle/>
                    <a:p>
                      <a:pPr algn="ctr" fontAlgn="ctr"/>
                      <a:r>
                        <a:rPr lang="en-US" sz="2000" b="1" u="none" strike="noStrike">
                          <a:effectLst/>
                        </a:rPr>
                        <a:t>1</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100</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100/450 = 0.22</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i="0" u="none" strike="noStrike" dirty="0">
                          <a:solidFill>
                            <a:schemeClr val="dk1"/>
                          </a:solidFill>
                          <a:effectLst/>
                          <a:latin typeface="+mn-lt"/>
                        </a:rPr>
                        <a:t>100</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100/550 = 0.18</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68144">
                <a:tc>
                  <a:txBody>
                    <a:bodyPr/>
                    <a:lstStyle/>
                    <a:p>
                      <a:pPr algn="ctr" fontAlgn="ctr"/>
                      <a:r>
                        <a:rPr lang="en-US" sz="2000" b="1" u="none" strike="noStrike">
                          <a:effectLst/>
                        </a:rPr>
                        <a:t>2</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i="0" u="none" strike="noStrike" dirty="0">
                          <a:solidFill>
                            <a:schemeClr val="dk1"/>
                          </a:solidFill>
                          <a:effectLst/>
                          <a:latin typeface="+mn-lt"/>
                        </a:rPr>
                        <a:t>585</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585/450 = 1.30</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i="0" u="none" strike="noStrike" dirty="0">
                          <a:solidFill>
                            <a:schemeClr val="dk1"/>
                          </a:solidFill>
                          <a:effectLst/>
                          <a:latin typeface="+mn-lt"/>
                        </a:rPr>
                        <a:t>725</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725/550 = 1.32</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468144">
                <a:tc>
                  <a:txBody>
                    <a:bodyPr/>
                    <a:lstStyle/>
                    <a:p>
                      <a:pPr algn="ctr" fontAlgn="ctr"/>
                      <a:r>
                        <a:rPr lang="en-US" sz="2000" b="1" u="none" strike="noStrike">
                          <a:effectLst/>
                        </a:rPr>
                        <a:t>3</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i="0" u="none" strike="noStrike" dirty="0">
                          <a:solidFill>
                            <a:schemeClr val="dk1"/>
                          </a:solidFill>
                          <a:effectLst/>
                          <a:latin typeface="+mn-lt"/>
                        </a:rPr>
                        <a:t>830</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830/450 = 1.84</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i="0" u="none" strike="noStrike" dirty="0">
                          <a:solidFill>
                            <a:schemeClr val="dk1"/>
                          </a:solidFill>
                          <a:effectLst/>
                          <a:latin typeface="+mn-lt"/>
                        </a:rPr>
                        <a:t>1160</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1160/550 = 2.11</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68144">
                <a:tc>
                  <a:txBody>
                    <a:bodyPr/>
                    <a:lstStyle/>
                    <a:p>
                      <a:pPr algn="ctr" fontAlgn="ctr"/>
                      <a:r>
                        <a:rPr lang="en-US" sz="2000" b="1" u="none" strike="noStrike">
                          <a:effectLst/>
                        </a:rPr>
                        <a:t>4</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i="0" u="none" strike="noStrike" dirty="0">
                          <a:solidFill>
                            <a:schemeClr val="dk1"/>
                          </a:solidFill>
                          <a:effectLst/>
                          <a:latin typeface="+mn-lt"/>
                        </a:rPr>
                        <a:t>285</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285/450 = 0.63</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i="0" u="none" strike="noStrike" dirty="0">
                          <a:solidFill>
                            <a:schemeClr val="dk1"/>
                          </a:solidFill>
                          <a:effectLst/>
                          <a:latin typeface="+mn-lt"/>
                        </a:rPr>
                        <a:t>215</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215/550 = 0.39</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468144">
                <a:tc>
                  <a:txBody>
                    <a:bodyPr/>
                    <a:lstStyle/>
                    <a:p>
                      <a:pPr algn="ctr" fontAlgn="ctr"/>
                      <a:r>
                        <a:rPr lang="en-US" sz="2000" b="1" u="none" strike="noStrike">
                          <a:effectLst/>
                        </a:rPr>
                        <a:t>  Total</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1,800</a:t>
                      </a:r>
                      <a:endParaRPr lang="en-US" sz="2000" b="1" i="0" u="none" strike="noStrike" dirty="0">
                        <a:solidFill>
                          <a:srgbClr val="000000"/>
                        </a:solidFill>
                        <a:effectLst/>
                        <a:latin typeface="Calibri"/>
                      </a:endParaRPr>
                    </a:p>
                  </a:txBody>
                  <a:tcPr marL="9525" marR="9525" marT="9525" marB="0" anchor="ctr"/>
                </a:tc>
                <a:tc>
                  <a:txBody>
                    <a:bodyPr/>
                    <a:lstStyle/>
                    <a:p>
                      <a:pPr algn="ctr" fontAlgn="ct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b="1" u="none" strike="noStrike" dirty="0">
                          <a:effectLst/>
                        </a:rPr>
                        <a:t>2,200</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468144">
                <a:tc>
                  <a:txBody>
                    <a:bodyPr/>
                    <a:lstStyle/>
                    <a:p>
                      <a:pPr algn="ctr" fontAlgn="b"/>
                      <a:r>
                        <a:rPr lang="en-US" sz="2000" b="1" u="none" strike="noStrike" dirty="0">
                          <a:solidFill>
                            <a:srgbClr val="FF0000"/>
                          </a:solidFill>
                          <a:effectLst/>
                        </a:rPr>
                        <a:t>Average</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dirty="0">
                          <a:effectLst/>
                        </a:rPr>
                        <a:t>1,800/4 = </a:t>
                      </a:r>
                      <a:r>
                        <a:rPr lang="en-US" sz="2000" b="1" u="none" strike="noStrike" dirty="0">
                          <a:solidFill>
                            <a:srgbClr val="FF0000"/>
                          </a:solidFill>
                          <a:effectLst/>
                        </a:rPr>
                        <a:t>450</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a:effectLst/>
                        </a:rPr>
                        <a:t> </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2,200/4 = </a:t>
                      </a:r>
                      <a:r>
                        <a:rPr lang="en-US" sz="2000" b="1" u="none" strike="noStrike" dirty="0">
                          <a:solidFill>
                            <a:srgbClr val="FF0000"/>
                          </a:solidFill>
                          <a:effectLst/>
                        </a:rPr>
                        <a:t>550</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
        <p:nvSpPr>
          <p:cNvPr id="4" name="Rectangle 2">
            <a:extLst>
              <a:ext uri="{FF2B5EF4-FFF2-40B4-BE49-F238E27FC236}">
                <a16:creationId xmlns:a16="http://schemas.microsoft.com/office/drawing/2014/main" id="{9353E45C-4D37-4218-8527-D58A1395EBC2}"/>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a:t>
            </a:r>
          </a:p>
        </p:txBody>
      </p:sp>
    </p:spTree>
    <p:extLst>
      <p:ext uri="{BB962C8B-B14F-4D97-AF65-F5344CB8AC3E}">
        <p14:creationId xmlns:p14="http://schemas.microsoft.com/office/powerpoint/2010/main" val="2923851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0436" name="Rectangle 4"/>
          <p:cNvSpPr>
            <a:spLocks noGrp="1" noChangeArrowheads="1"/>
          </p:cNvSpPr>
          <p:nvPr>
            <p:ph type="body" idx="1"/>
          </p:nvPr>
        </p:nvSpPr>
        <p:spPr>
          <a:xfrm>
            <a:off x="4889500" y="1857243"/>
            <a:ext cx="3797300" cy="533400"/>
          </a:xfrm>
        </p:spPr>
        <p:txBody>
          <a:bodyPr/>
          <a:lstStyle/>
          <a:p>
            <a:pPr marL="0" indent="0" eaLnBrk="1" hangingPunct="1">
              <a:buNone/>
            </a:pPr>
            <a:r>
              <a:rPr lang="en-US" sz="2800" dirty="0"/>
              <a:t>Quarterly Forecasts</a:t>
            </a:r>
          </a:p>
          <a:p>
            <a:pPr eaLnBrk="1" hangingPunct="1"/>
            <a:endParaRPr lang="en-US" sz="2000" dirty="0"/>
          </a:p>
          <a:p>
            <a:pPr eaLnBrk="1" hangingPunct="1"/>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978427307"/>
              </p:ext>
            </p:extLst>
          </p:nvPr>
        </p:nvGraphicFramePr>
        <p:xfrm>
          <a:off x="4483100" y="2514597"/>
          <a:ext cx="4038600" cy="2971803"/>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14548">
                  <a:extLst>
                    <a:ext uri="{9D8B030D-6E8A-4147-A177-3AD203B41FA5}">
                      <a16:colId xmlns:a16="http://schemas.microsoft.com/office/drawing/2014/main" val="20000"/>
                    </a:ext>
                  </a:extLst>
                </a:gridCol>
                <a:gridCol w="2924052">
                  <a:extLst>
                    <a:ext uri="{9D8B030D-6E8A-4147-A177-3AD203B41FA5}">
                      <a16:colId xmlns:a16="http://schemas.microsoft.com/office/drawing/2014/main" val="20001"/>
                    </a:ext>
                  </a:extLst>
                </a:gridCol>
              </a:tblGrid>
              <a:tr h="786009">
                <a:tc>
                  <a:txBody>
                    <a:bodyPr/>
                    <a:lstStyle/>
                    <a:p>
                      <a:pPr algn="ctr" fontAlgn="b"/>
                      <a:r>
                        <a:rPr lang="en-US" sz="2000" b="1" u="none" strike="noStrike" dirty="0">
                          <a:effectLst/>
                        </a:rPr>
                        <a:t>Quarter</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Forecast</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50206">
                <a:tc>
                  <a:txBody>
                    <a:bodyPr/>
                    <a:lstStyle/>
                    <a:p>
                      <a:pPr algn="ctr" fontAlgn="b"/>
                      <a:r>
                        <a:rPr lang="en-US" sz="2000" b="1" u="none" strike="noStrike" dirty="0">
                          <a:effectLst/>
                        </a:rPr>
                        <a:t>1</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650 x 0.2043 = 132.795</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50206">
                <a:tc>
                  <a:txBody>
                    <a:bodyPr/>
                    <a:lstStyle/>
                    <a:p>
                      <a:pPr algn="ctr" fontAlgn="b"/>
                      <a:r>
                        <a:rPr lang="en-US" sz="2000" b="1" u="none" strike="noStrike">
                          <a:effectLst/>
                        </a:rPr>
                        <a:t>2</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650 x 1.2979 = 843.635</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551982">
                <a:tc>
                  <a:txBody>
                    <a:bodyPr/>
                    <a:lstStyle/>
                    <a:p>
                      <a:pPr algn="ctr" fontAlgn="b"/>
                      <a:r>
                        <a:rPr lang="en-US" sz="2000" b="1" u="none" strike="noStrike">
                          <a:effectLst/>
                        </a:rPr>
                        <a:t>3</a:t>
                      </a:r>
                      <a:endParaRPr lang="en-US" sz="2000" b="1" i="0" u="none" strike="noStrike">
                        <a:solidFill>
                          <a:srgbClr val="000000"/>
                        </a:solidFill>
                        <a:effectLst/>
                        <a:latin typeface="Calibri"/>
                      </a:endParaRPr>
                    </a:p>
                  </a:txBody>
                  <a:tcPr marL="9525" marR="9525" marT="9525" marB="0" anchor="b"/>
                </a:tc>
                <a:tc>
                  <a:txBody>
                    <a:bodyPr/>
                    <a:lstStyle/>
                    <a:p>
                      <a:pPr algn="ctr" fontAlgn="b"/>
                      <a:r>
                        <a:rPr lang="en-US" sz="2000" b="1" u="none" strike="noStrike" dirty="0">
                          <a:effectLst/>
                        </a:rPr>
                        <a:t>650 x 2.001 = 1,300.06</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33400">
                <a:tc>
                  <a:txBody>
                    <a:bodyPr/>
                    <a:lstStyle/>
                    <a:p>
                      <a:pPr algn="ctr" fontAlgn="b"/>
                      <a:r>
                        <a:rPr lang="en-US" sz="2000" b="1" u="none" strike="noStrike" dirty="0">
                          <a:effectLst/>
                        </a:rPr>
                        <a:t>4</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650 x 0.4977 = 323.505</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17010123"/>
              </p:ext>
            </p:extLst>
          </p:nvPr>
        </p:nvGraphicFramePr>
        <p:xfrm>
          <a:off x="838200" y="2438400"/>
          <a:ext cx="2375263" cy="309842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990600">
                  <a:extLst>
                    <a:ext uri="{9D8B030D-6E8A-4147-A177-3AD203B41FA5}">
                      <a16:colId xmlns:a16="http://schemas.microsoft.com/office/drawing/2014/main" val="20000"/>
                    </a:ext>
                  </a:extLst>
                </a:gridCol>
                <a:gridCol w="1384663">
                  <a:extLst>
                    <a:ext uri="{9D8B030D-6E8A-4147-A177-3AD203B41FA5}">
                      <a16:colId xmlns:a16="http://schemas.microsoft.com/office/drawing/2014/main" val="20001"/>
                    </a:ext>
                  </a:extLst>
                </a:gridCol>
              </a:tblGrid>
              <a:tr h="609600">
                <a:tc>
                  <a:txBody>
                    <a:bodyPr/>
                    <a:lstStyle/>
                    <a:p>
                      <a:pPr algn="ctr" fontAlgn="b"/>
                      <a:r>
                        <a:rPr lang="en-US" sz="2000" b="1" u="none" strike="noStrike" dirty="0">
                          <a:effectLst/>
                        </a:rPr>
                        <a:t>Quarter</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Average Seasonal Factor</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43624">
                <a:tc>
                  <a:txBody>
                    <a:bodyPr/>
                    <a:lstStyle/>
                    <a:p>
                      <a:pPr algn="ctr" fontAlgn="ctr"/>
                      <a:r>
                        <a:rPr lang="en-US" sz="2000" b="1" u="none" strike="noStrike" dirty="0">
                          <a:effectLst/>
                        </a:rPr>
                        <a:t>1</a:t>
                      </a:r>
                      <a:endParaRPr lang="en-US" sz="2000" b="1" i="0" u="none" strike="noStrike" dirty="0">
                        <a:solidFill>
                          <a:srgbClr val="000000"/>
                        </a:solidFill>
                        <a:effectLst/>
                        <a:latin typeface="Calibri"/>
                      </a:endParaRPr>
                    </a:p>
                  </a:txBody>
                  <a:tcPr marL="9525" marR="9525" marT="9525" marB="0" anchor="ctr"/>
                </a:tc>
                <a:tc>
                  <a:txBody>
                    <a:bodyPr/>
                    <a:lstStyle/>
                    <a:p>
                      <a:pPr algn="ctr" fontAlgn="t"/>
                      <a:r>
                        <a:rPr lang="en-US" sz="2000" b="1" u="none" strike="noStrike" dirty="0">
                          <a:effectLst/>
                        </a:rPr>
                        <a:t>0.2043</a:t>
                      </a:r>
                      <a:endParaRPr lang="en-US" sz="20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543624">
                <a:tc>
                  <a:txBody>
                    <a:bodyPr/>
                    <a:lstStyle/>
                    <a:p>
                      <a:pPr algn="ctr" fontAlgn="ctr"/>
                      <a:r>
                        <a:rPr lang="en-US" sz="2000" b="1" u="none" strike="noStrike">
                          <a:effectLst/>
                        </a:rPr>
                        <a:t>2</a:t>
                      </a:r>
                      <a:endParaRPr lang="en-US" sz="2000" b="1" i="0" u="none" strike="noStrike">
                        <a:solidFill>
                          <a:srgbClr val="000000"/>
                        </a:solidFill>
                        <a:effectLst/>
                        <a:latin typeface="Calibri"/>
                      </a:endParaRPr>
                    </a:p>
                  </a:txBody>
                  <a:tcPr marL="9525" marR="9525" marT="9525" marB="0" anchor="ctr"/>
                </a:tc>
                <a:tc>
                  <a:txBody>
                    <a:bodyPr/>
                    <a:lstStyle/>
                    <a:p>
                      <a:pPr algn="ctr" fontAlgn="t"/>
                      <a:r>
                        <a:rPr lang="en-US" sz="2000" b="1" u="none" strike="noStrike" dirty="0">
                          <a:effectLst/>
                        </a:rPr>
                        <a:t>1.2979</a:t>
                      </a:r>
                      <a:endParaRPr lang="en-US" sz="20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543624">
                <a:tc>
                  <a:txBody>
                    <a:bodyPr/>
                    <a:lstStyle/>
                    <a:p>
                      <a:pPr algn="ctr" fontAlgn="ctr"/>
                      <a:r>
                        <a:rPr lang="en-US" sz="2000" b="1" u="none" strike="noStrike">
                          <a:effectLst/>
                        </a:rPr>
                        <a:t>3</a:t>
                      </a:r>
                      <a:endParaRPr lang="en-US" sz="2000" b="1" i="0" u="none" strike="noStrike">
                        <a:solidFill>
                          <a:srgbClr val="000000"/>
                        </a:solidFill>
                        <a:effectLst/>
                        <a:latin typeface="Calibri"/>
                      </a:endParaRPr>
                    </a:p>
                  </a:txBody>
                  <a:tcPr marL="9525" marR="9525" marT="9525" marB="0" anchor="ctr"/>
                </a:tc>
                <a:tc>
                  <a:txBody>
                    <a:bodyPr/>
                    <a:lstStyle/>
                    <a:p>
                      <a:pPr algn="ctr" fontAlgn="t"/>
                      <a:r>
                        <a:rPr lang="en-US" sz="2000" b="1" u="none" strike="noStrike" dirty="0">
                          <a:effectLst/>
                        </a:rPr>
                        <a:t>2.0001</a:t>
                      </a:r>
                      <a:endParaRPr lang="en-US" sz="20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543624">
                <a:tc>
                  <a:txBody>
                    <a:bodyPr/>
                    <a:lstStyle/>
                    <a:p>
                      <a:pPr algn="ctr" fontAlgn="ctr"/>
                      <a:r>
                        <a:rPr lang="en-US" sz="2000" b="1" u="none" strike="noStrike" dirty="0">
                          <a:effectLst/>
                        </a:rPr>
                        <a:t>4</a:t>
                      </a:r>
                      <a:endParaRPr lang="en-US" sz="2000" b="1" i="0" u="none" strike="noStrike" dirty="0">
                        <a:solidFill>
                          <a:srgbClr val="000000"/>
                        </a:solidFill>
                        <a:effectLst/>
                        <a:latin typeface="Calibri"/>
                      </a:endParaRPr>
                    </a:p>
                  </a:txBody>
                  <a:tcPr marL="9525" marR="9525" marT="9525" marB="0" anchor="ctr"/>
                </a:tc>
                <a:tc>
                  <a:txBody>
                    <a:bodyPr/>
                    <a:lstStyle/>
                    <a:p>
                      <a:pPr algn="ctr" fontAlgn="t"/>
                      <a:r>
                        <a:rPr lang="en-US" sz="2000" b="1" u="none" strike="noStrike" dirty="0">
                          <a:effectLst/>
                        </a:rPr>
                        <a:t>0.4977</a:t>
                      </a:r>
                      <a:endParaRPr lang="en-US" sz="20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bl>
          </a:graphicData>
        </a:graphic>
      </p:graphicFrame>
      <p:sp>
        <p:nvSpPr>
          <p:cNvPr id="8" name="Rectangle 4"/>
          <p:cNvSpPr txBox="1">
            <a:spLocks noChangeArrowheads="1"/>
          </p:cNvSpPr>
          <p:nvPr/>
        </p:nvSpPr>
        <p:spPr>
          <a:xfrm>
            <a:off x="457200" y="1847584"/>
            <a:ext cx="37973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t>Average Seasonal Factor</a:t>
            </a:r>
          </a:p>
          <a:p>
            <a:endParaRPr lang="en-US" sz="2000" dirty="0"/>
          </a:p>
          <a:p>
            <a:endParaRPr lang="en-US" sz="2000" dirty="0"/>
          </a:p>
        </p:txBody>
      </p:sp>
      <p:sp>
        <p:nvSpPr>
          <p:cNvPr id="9" name="Rectangle 2">
            <a:extLst>
              <a:ext uri="{FF2B5EF4-FFF2-40B4-BE49-F238E27FC236}">
                <a16:creationId xmlns:a16="http://schemas.microsoft.com/office/drawing/2014/main" id="{1EBA357E-CADE-4A28-AFC3-2EA9737CC56B}"/>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a:t>
            </a:r>
          </a:p>
        </p:txBody>
      </p:sp>
    </p:spTree>
    <p:extLst>
      <p:ext uri="{BB962C8B-B14F-4D97-AF65-F5344CB8AC3E}">
        <p14:creationId xmlns:p14="http://schemas.microsoft.com/office/powerpoint/2010/main" val="2886453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8"/>
          <p:cNvSpPr>
            <a:spLocks noChangeArrowheads="1"/>
          </p:cNvSpPr>
          <p:nvPr/>
        </p:nvSpPr>
        <p:spPr bwMode="auto">
          <a:xfrm>
            <a:off x="482958" y="5867400"/>
            <a:ext cx="1219200" cy="317500"/>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None/>
            </a:pPr>
            <a:r>
              <a:rPr lang="en-US" sz="1400" b="1" dirty="0">
                <a:solidFill>
                  <a:schemeClr val="tx2"/>
                </a:solidFill>
              </a:rPr>
              <a:t>Figure 8.7</a:t>
            </a:r>
          </a:p>
        </p:txBody>
      </p:sp>
      <p:pic>
        <p:nvPicPr>
          <p:cNvPr id="3" name="Picture 2" descr="Fig08_07.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43000"/>
            <a:ext cx="6379522" cy="5228330"/>
          </a:xfrm>
          <a:prstGeom prst="rect">
            <a:avLst/>
          </a:prstGeom>
        </p:spPr>
      </p:pic>
      <p:sp>
        <p:nvSpPr>
          <p:cNvPr id="5" name="Rectangle 2">
            <a:extLst>
              <a:ext uri="{FF2B5EF4-FFF2-40B4-BE49-F238E27FC236}">
                <a16:creationId xmlns:a16="http://schemas.microsoft.com/office/drawing/2014/main" id="{6BFE3FA5-7FCA-4264-AC5F-7986F100FD9C}"/>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a:t>
            </a:r>
          </a:p>
        </p:txBody>
      </p:sp>
    </p:spTree>
    <p:extLst>
      <p:ext uri="{BB962C8B-B14F-4D97-AF65-F5344CB8AC3E}">
        <p14:creationId xmlns:p14="http://schemas.microsoft.com/office/powerpoint/2010/main" val="38397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779" name="Group 227"/>
          <p:cNvGraphicFramePr>
            <a:graphicFrameLocks noGrp="1"/>
          </p:cNvGraphicFramePr>
          <p:nvPr>
            <p:extLst>
              <p:ext uri="{D42A27DB-BD31-4B8C-83A1-F6EECF244321}">
                <p14:modId xmlns:p14="http://schemas.microsoft.com/office/powerpoint/2010/main" val="3119259627"/>
              </p:ext>
            </p:extLst>
          </p:nvPr>
        </p:nvGraphicFramePr>
        <p:xfrm>
          <a:off x="457200" y="1222615"/>
          <a:ext cx="8153400" cy="5025785"/>
        </p:xfrm>
        <a:graphic>
          <a:graphicData uri="http://schemas.openxmlformats.org/drawingml/2006/table">
            <a:tbl>
              <a:tblPr>
                <a:effectLst>
                  <a:outerShdw blurRad="50800" dist="38100" dir="2700000" algn="tl" rotWithShape="0">
                    <a:prstClr val="black">
                      <a:alpha val="40000"/>
                    </a:prstClr>
                  </a:outerShdw>
                </a:effectLst>
              </a:tblPr>
              <a:tblGrid>
                <a:gridCol w="8153400">
                  <a:extLst>
                    <a:ext uri="{9D8B030D-6E8A-4147-A177-3AD203B41FA5}">
                      <a16:colId xmlns:a16="http://schemas.microsoft.com/office/drawing/2014/main" val="20000"/>
                    </a:ext>
                  </a:extLst>
                </a:gridCol>
              </a:tblGrid>
              <a:tr h="508339">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SOME PRINCIPLES FOR THE FORECASTING PROCESS</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06057">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cap="none" normalizeH="0" baseline="0" dirty="0">
                          <a:ln>
                            <a:noFill/>
                          </a:ln>
                          <a:solidFill>
                            <a:schemeClr val="tx1"/>
                          </a:solidFill>
                          <a:effectLst/>
                          <a:latin typeface="+mn-lt"/>
                        </a:rPr>
                        <a:t>Better processes yield better forecasts</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59931">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kern="1200" cap="none" normalizeH="0" baseline="0" dirty="0">
                          <a:ln>
                            <a:noFill/>
                          </a:ln>
                          <a:solidFill>
                            <a:schemeClr val="tx1"/>
                          </a:solidFill>
                          <a:effectLst/>
                          <a:latin typeface="+mn-lt"/>
                          <a:ea typeface="+mn-ea"/>
                          <a:cs typeface="+mn-cs"/>
                        </a:rPr>
                        <a:t>Dem</a:t>
                      </a:r>
                      <a:r>
                        <a:rPr kumimoji="0" lang="en-US" sz="1800" b="1" i="0" u="none" strike="noStrike" cap="none" normalizeH="0" baseline="0" dirty="0">
                          <a:ln>
                            <a:noFill/>
                          </a:ln>
                          <a:solidFill>
                            <a:schemeClr val="tx1"/>
                          </a:solidFill>
                          <a:effectLst/>
                          <a:latin typeface="+mn-lt"/>
                        </a:rPr>
                        <a:t>and forecasting is being done in virtually every company, either formally or informally. The challenge is to do it well—better than the competition</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59931">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cap="none" normalizeH="0" baseline="0" dirty="0">
                          <a:ln>
                            <a:noFill/>
                          </a:ln>
                          <a:solidFill>
                            <a:schemeClr val="tx1"/>
                          </a:solidFill>
                          <a:effectLst/>
                          <a:latin typeface="+mn-lt"/>
                        </a:rPr>
                        <a:t>Better forecasts result in better customer service and lower costs, as well as better relationships with suppliers and customers</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59931">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cap="none" normalizeH="0" baseline="0" dirty="0">
                          <a:ln>
                            <a:noFill/>
                          </a:ln>
                          <a:solidFill>
                            <a:schemeClr val="tx1"/>
                          </a:solidFill>
                          <a:effectLst/>
                          <a:latin typeface="+mn-lt"/>
                        </a:rPr>
                        <a:t>The forecast can and must make sense based on the big picture, economic outlook, market share, and so on</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30734">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cap="none" normalizeH="0" baseline="0" dirty="0">
                          <a:ln>
                            <a:noFill/>
                          </a:ln>
                          <a:solidFill>
                            <a:schemeClr val="tx1"/>
                          </a:solidFill>
                          <a:effectLst/>
                          <a:latin typeface="+mn-lt"/>
                        </a:rPr>
                        <a:t>The best way to improve forecast accuracy is to focus on reducing forecast error</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81000">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cap="none" normalizeH="0" baseline="0" dirty="0">
                          <a:ln>
                            <a:noFill/>
                          </a:ln>
                          <a:solidFill>
                            <a:schemeClr val="tx1"/>
                          </a:solidFill>
                          <a:effectLst/>
                          <a:latin typeface="+mn-lt"/>
                        </a:rPr>
                        <a:t>Bias is the worst kind of forecast error; strive for zero bias</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659931">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cap="none" normalizeH="0" baseline="0" dirty="0">
                          <a:ln>
                            <a:noFill/>
                          </a:ln>
                          <a:solidFill>
                            <a:schemeClr val="tx1"/>
                          </a:solidFill>
                          <a:effectLst/>
                          <a:latin typeface="+mn-lt"/>
                        </a:rPr>
                        <a:t>Whenever possible, forecast at more aggregate levels. Forecast in detail only where necessary</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659931">
                <a:tc>
                  <a:txBody>
                    <a:bodyPr/>
                    <a:lstStyle/>
                    <a:p>
                      <a:pPr marL="177800" marR="0" lvl="0" indent="-177800" algn="l" defTabSz="914400" rtl="0" eaLnBrk="1" fontAlgn="base" latinLnBrk="0" hangingPunct="1">
                        <a:lnSpc>
                          <a:spcPct val="90000"/>
                        </a:lnSpc>
                        <a:spcBef>
                          <a:spcPct val="40000"/>
                        </a:spcBef>
                        <a:spcAft>
                          <a:spcPct val="0"/>
                        </a:spcAft>
                        <a:buClr>
                          <a:srgbClr val="C00000"/>
                        </a:buClr>
                        <a:buSzPct val="125000"/>
                        <a:buFont typeface="Wingdings" pitchFamily="2" charset="2"/>
                        <a:buChar char="§"/>
                        <a:tabLst/>
                      </a:pPr>
                      <a:r>
                        <a:rPr kumimoji="0" lang="en-US" sz="1800" b="1" i="0" u="none" strike="noStrike" cap="none" normalizeH="0" baseline="0" dirty="0">
                          <a:ln>
                            <a:noFill/>
                          </a:ln>
                          <a:solidFill>
                            <a:schemeClr val="tx1"/>
                          </a:solidFill>
                          <a:effectLst/>
                          <a:latin typeface="+mn-lt"/>
                        </a:rPr>
                        <a:t>Far more can be gained by people collaborating and communicating well than by using the most advanced forecasting technique or model</a:t>
                      </a:r>
                    </a:p>
                  </a:txBody>
                  <a:tcPr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Rectangle 2">
            <a:extLst>
              <a:ext uri="{FF2B5EF4-FFF2-40B4-BE49-F238E27FC236}">
                <a16:creationId xmlns:a16="http://schemas.microsoft.com/office/drawing/2014/main" id="{77606F45-BEB4-4974-89A5-90094FB88586}"/>
              </a:ext>
            </a:extLst>
          </p:cNvPr>
          <p:cNvSpPr txBox="1">
            <a:spLocks noChangeArrowheads="1"/>
          </p:cNvSpPr>
          <p:nvPr/>
        </p:nvSpPr>
        <p:spPr>
          <a:xfrm>
            <a:off x="-16670" y="-3671"/>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Forecasting Principles</a:t>
            </a:r>
          </a:p>
        </p:txBody>
      </p:sp>
    </p:spTree>
    <p:extLst>
      <p:ext uri="{BB962C8B-B14F-4D97-AF65-F5344CB8AC3E}">
        <p14:creationId xmlns:p14="http://schemas.microsoft.com/office/powerpoint/2010/main" val="268348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7" name="Rectangle 3"/>
          <p:cNvSpPr>
            <a:spLocks noGrp="1" noChangeArrowheads="1"/>
          </p:cNvSpPr>
          <p:nvPr>
            <p:ph type="body" idx="1"/>
          </p:nvPr>
        </p:nvSpPr>
        <p:spPr>
          <a:xfrm>
            <a:off x="685800" y="1524000"/>
            <a:ext cx="8001000" cy="1143000"/>
          </a:xfrm>
        </p:spPr>
        <p:txBody>
          <a:bodyPr>
            <a:noAutofit/>
          </a:bodyPr>
          <a:lstStyle/>
          <a:p>
            <a:pPr marL="0" indent="0" eaLnBrk="1" hangingPunct="1">
              <a:buFont typeface="Wingdings" pitchFamily="2" charset="2"/>
              <a:buNone/>
            </a:pPr>
            <a:r>
              <a:rPr lang="en-US" sz="2800" dirty="0"/>
              <a:t>Suppose the multiplicative seasonal method is being used to forecast customer demand. The actual demand and seasonal indices are shown below.</a:t>
            </a:r>
          </a:p>
        </p:txBody>
      </p:sp>
      <p:graphicFrame>
        <p:nvGraphicFramePr>
          <p:cNvPr id="534486" name="Group 982"/>
          <p:cNvGraphicFramePr>
            <a:graphicFrameLocks noGrp="1"/>
          </p:cNvGraphicFramePr>
          <p:nvPr>
            <p:extLst>
              <p:ext uri="{D42A27DB-BD31-4B8C-83A1-F6EECF244321}">
                <p14:modId xmlns:p14="http://schemas.microsoft.com/office/powerpoint/2010/main" val="3412133344"/>
              </p:ext>
            </p:extLst>
          </p:nvPr>
        </p:nvGraphicFramePr>
        <p:xfrm>
          <a:off x="1219200" y="3505200"/>
          <a:ext cx="7056438" cy="2666832"/>
        </p:xfrm>
        <a:graphic>
          <a:graphicData uri="http://schemas.openxmlformats.org/drawingml/2006/table">
            <a:tbl>
              <a:tblPr>
                <a:effectLst>
                  <a:outerShdw blurRad="50800" dist="38100" dir="2700000" algn="tl" rotWithShape="0">
                    <a:prstClr val="black">
                      <a:alpha val="40000"/>
                    </a:prstClr>
                  </a:outerShdw>
                </a:effectLst>
              </a:tblPr>
              <a:tblGrid>
                <a:gridCol w="1074738">
                  <a:extLst>
                    <a:ext uri="{9D8B030D-6E8A-4147-A177-3AD203B41FA5}">
                      <a16:colId xmlns:a16="http://schemas.microsoft.com/office/drawing/2014/main" val="20000"/>
                    </a:ext>
                  </a:extLst>
                </a:gridCol>
                <a:gridCol w="284162">
                  <a:extLst>
                    <a:ext uri="{9D8B030D-6E8A-4147-A177-3AD203B41FA5}">
                      <a16:colId xmlns:a16="http://schemas.microsoft.com/office/drawing/2014/main" val="20001"/>
                    </a:ext>
                  </a:extLst>
                </a:gridCol>
                <a:gridCol w="622300">
                  <a:extLst>
                    <a:ext uri="{9D8B030D-6E8A-4147-A177-3AD203B41FA5}">
                      <a16:colId xmlns:a16="http://schemas.microsoft.com/office/drawing/2014/main" val="20002"/>
                    </a:ext>
                  </a:extLst>
                </a:gridCol>
                <a:gridCol w="293688">
                  <a:extLst>
                    <a:ext uri="{9D8B030D-6E8A-4147-A177-3AD203B41FA5}">
                      <a16:colId xmlns:a16="http://schemas.microsoft.com/office/drawing/2014/main" val="20003"/>
                    </a:ext>
                  </a:extLst>
                </a:gridCol>
                <a:gridCol w="265112">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287338">
                  <a:extLst>
                    <a:ext uri="{9D8B030D-6E8A-4147-A177-3AD203B41FA5}">
                      <a16:colId xmlns:a16="http://schemas.microsoft.com/office/drawing/2014/main" val="20006"/>
                    </a:ext>
                  </a:extLst>
                </a:gridCol>
                <a:gridCol w="271462">
                  <a:extLst>
                    <a:ext uri="{9D8B030D-6E8A-4147-A177-3AD203B41FA5}">
                      <a16:colId xmlns:a16="http://schemas.microsoft.com/office/drawing/2014/main" val="20007"/>
                    </a:ext>
                  </a:extLst>
                </a:gridCol>
                <a:gridCol w="635000">
                  <a:extLst>
                    <a:ext uri="{9D8B030D-6E8A-4147-A177-3AD203B41FA5}">
                      <a16:colId xmlns:a16="http://schemas.microsoft.com/office/drawing/2014/main" val="20008"/>
                    </a:ext>
                  </a:extLst>
                </a:gridCol>
                <a:gridCol w="293688">
                  <a:extLst>
                    <a:ext uri="{9D8B030D-6E8A-4147-A177-3AD203B41FA5}">
                      <a16:colId xmlns:a16="http://schemas.microsoft.com/office/drawing/2014/main" val="20009"/>
                    </a:ext>
                  </a:extLst>
                </a:gridCol>
                <a:gridCol w="277812">
                  <a:extLst>
                    <a:ext uri="{9D8B030D-6E8A-4147-A177-3AD203B41FA5}">
                      <a16:colId xmlns:a16="http://schemas.microsoft.com/office/drawing/2014/main" val="20010"/>
                    </a:ext>
                  </a:extLst>
                </a:gridCol>
                <a:gridCol w="635000">
                  <a:extLst>
                    <a:ext uri="{9D8B030D-6E8A-4147-A177-3AD203B41FA5}">
                      <a16:colId xmlns:a16="http://schemas.microsoft.com/office/drawing/2014/main" val="20011"/>
                    </a:ext>
                  </a:extLst>
                </a:gridCol>
                <a:gridCol w="287338">
                  <a:extLst>
                    <a:ext uri="{9D8B030D-6E8A-4147-A177-3AD203B41FA5}">
                      <a16:colId xmlns:a16="http://schemas.microsoft.com/office/drawing/2014/main" val="20012"/>
                    </a:ext>
                  </a:extLst>
                </a:gridCol>
                <a:gridCol w="1181100">
                  <a:extLst>
                    <a:ext uri="{9D8B030D-6E8A-4147-A177-3AD203B41FA5}">
                      <a16:colId xmlns:a16="http://schemas.microsoft.com/office/drawing/2014/main" val="20013"/>
                    </a:ext>
                  </a:extLst>
                </a:gridCol>
              </a:tblGrid>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b"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rPr>
                        <a:t>Year 1</a:t>
                      </a:r>
                    </a:p>
                  </a:txBody>
                  <a:tcPr marT="45708" marB="45708" anchor="b"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rPr>
                        <a:t>Year 2</a:t>
                      </a:r>
                    </a:p>
                  </a:txBody>
                  <a:tcPr marT="45708" marB="45708" anchor="b"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rPr>
                        <a:t>Average Index</a:t>
                      </a:r>
                    </a:p>
                  </a:txBody>
                  <a:tcPr marT="45708" marB="45708" anchor="b"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rPr>
                        <a:t>Quarter</a:t>
                      </a:r>
                    </a:p>
                  </a:txBody>
                  <a:tcPr marT="45708" marB="45708" anchor="b"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rPr>
                        <a:t>Demand</a:t>
                      </a:r>
                    </a:p>
                  </a:txBody>
                  <a:tcPr marT="45708" marB="4570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rPr>
                        <a:t>Index</a:t>
                      </a:r>
                    </a:p>
                  </a:txBody>
                  <a:tcPr marT="45708" marB="4570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rPr>
                        <a:t>Demand</a:t>
                      </a:r>
                    </a:p>
                  </a:txBody>
                  <a:tcPr marT="45708" marB="4570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rPr>
                        <a:t>Index</a:t>
                      </a:r>
                    </a:p>
                  </a:txBody>
                  <a:tcPr marT="45708" marB="4570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vMerge="1">
                  <a:txBody>
                    <a:bodyPr/>
                    <a:lstStyle/>
                    <a:p>
                      <a:endParaRPr lang="en-NZ"/>
                    </a:p>
                  </a:txBody>
                  <a:tcPr/>
                </a:tc>
                <a:extLst>
                  <a:ext uri="{0D108BD9-81ED-4DB2-BD59-A6C34878D82A}">
                    <a16:rowId xmlns:a16="http://schemas.microsoft.com/office/drawing/2014/main" val="10001"/>
                  </a:ext>
                </a:extLst>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1</a:t>
                      </a:r>
                    </a:p>
                  </a:txBody>
                  <a:tcPr marT="45708" marB="45708"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100</a:t>
                      </a: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0.40</a:t>
                      </a: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192</a:t>
                      </a: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0.64</a:t>
                      </a: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0.52</a:t>
                      </a:r>
                    </a:p>
                  </a:txBody>
                  <a:tcPr marT="45708" marB="45708"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2</a:t>
                      </a:r>
                    </a:p>
                  </a:txBody>
                  <a:tcPr marT="45708" marB="4570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400</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1.60</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408</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1.36</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1.48</a:t>
                      </a:r>
                    </a:p>
                  </a:txBody>
                  <a:tcPr marT="45708" marB="4570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3</a:t>
                      </a:r>
                    </a:p>
                  </a:txBody>
                  <a:tcPr marT="45708" marB="4570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300</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1.20</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384</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1.28</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1.24</a:t>
                      </a:r>
                    </a:p>
                  </a:txBody>
                  <a:tcPr marT="45708" marB="4570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4</a:t>
                      </a:r>
                    </a:p>
                  </a:txBody>
                  <a:tcPr marT="45708" marB="4570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200</a:t>
                      </a: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0.80</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216</a:t>
                      </a: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0.72</a:t>
                      </a: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0.76</a:t>
                      </a:r>
                    </a:p>
                  </a:txBody>
                  <a:tcPr marT="45708" marB="4570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35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mn-lt"/>
                          <a:ea typeface="Times New Roman" pitchFamily="18" charset="0"/>
                          <a:cs typeface="Arial" charset="0"/>
                        </a:rPr>
                        <a:t>Average</a:t>
                      </a:r>
                    </a:p>
                  </a:txBody>
                  <a:tcPr marT="45708" marB="45708"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250</a:t>
                      </a:r>
                    </a:p>
                  </a:txBody>
                  <a:tcPr marT="45708" marB="4570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ea typeface="Times New Roman" pitchFamily="18" charset="0"/>
                          <a:cs typeface="Arial" charset="0"/>
                        </a:rPr>
                        <a:t>300</a:t>
                      </a:r>
                    </a:p>
                  </a:txBody>
                  <a:tcPr marT="45708" marB="4570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marT="45708" marB="45708"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2">
            <a:extLst>
              <a:ext uri="{FF2B5EF4-FFF2-40B4-BE49-F238E27FC236}">
                <a16:creationId xmlns:a16="http://schemas.microsoft.com/office/drawing/2014/main" id="{C1A570F9-7C89-41E6-B98A-060EC52F8349}"/>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 2</a:t>
            </a:r>
          </a:p>
        </p:txBody>
      </p:sp>
    </p:spTree>
    <p:extLst>
      <p:ext uri="{BB962C8B-B14F-4D97-AF65-F5344CB8AC3E}">
        <p14:creationId xmlns:p14="http://schemas.microsoft.com/office/powerpoint/2010/main" val="3409272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1" name="Rectangle 3"/>
          <p:cNvSpPr>
            <a:spLocks noGrp="1" noChangeArrowheads="1"/>
          </p:cNvSpPr>
          <p:nvPr>
            <p:ph type="body" idx="1"/>
          </p:nvPr>
        </p:nvSpPr>
        <p:spPr>
          <a:xfrm>
            <a:off x="568960" y="2819400"/>
            <a:ext cx="5069840" cy="423863"/>
          </a:xfrm>
        </p:spPr>
        <p:txBody>
          <a:bodyPr>
            <a:normAutofit lnSpcReduction="10000"/>
          </a:bodyPr>
          <a:lstStyle/>
          <a:p>
            <a:pPr marL="0" indent="0" eaLnBrk="1" hangingPunct="1">
              <a:buFont typeface="Wingdings" pitchFamily="2" charset="2"/>
              <a:buNone/>
            </a:pPr>
            <a:r>
              <a:rPr lang="en-US" sz="2400" dirty="0">
                <a:latin typeface="+mj-lt"/>
              </a:rPr>
              <a:t> </a:t>
            </a:r>
            <a:r>
              <a:rPr lang="en-US" sz="2600" dirty="0">
                <a:latin typeface="+mj-lt"/>
              </a:rPr>
              <a:t>1400 units </a:t>
            </a:r>
            <a:r>
              <a:rPr lang="en-US" sz="2600" dirty="0">
                <a:latin typeface="+mj-lt"/>
                <a:cs typeface="Arial" pitchFamily="34" charset="0"/>
              </a:rPr>
              <a:t>÷ 4 quarters = 350 units</a:t>
            </a:r>
          </a:p>
        </p:txBody>
      </p:sp>
      <p:graphicFrame>
        <p:nvGraphicFramePr>
          <p:cNvPr id="534713" name="Group 185"/>
          <p:cNvGraphicFramePr>
            <a:graphicFrameLocks noGrp="1"/>
          </p:cNvGraphicFramePr>
          <p:nvPr>
            <p:extLst>
              <p:ext uri="{D42A27DB-BD31-4B8C-83A1-F6EECF244321}">
                <p14:modId xmlns:p14="http://schemas.microsoft.com/office/powerpoint/2010/main" val="308204950"/>
              </p:ext>
            </p:extLst>
          </p:nvPr>
        </p:nvGraphicFramePr>
        <p:xfrm>
          <a:off x="6248400" y="1143000"/>
          <a:ext cx="2514600" cy="2286000"/>
        </p:xfrm>
        <a:graphic>
          <a:graphicData uri="http://schemas.openxmlformats.org/drawingml/2006/table">
            <a:tbl>
              <a:tblPr>
                <a:effectLst>
                  <a:outerShdw blurRad="50800" dist="38100" dir="2700000" algn="tl" rotWithShape="0">
                    <a:prstClr val="black">
                      <a:alpha val="40000"/>
                    </a:prstClr>
                  </a:outerShdw>
                </a:effectLst>
              </a:tblPr>
              <a:tblGrid>
                <a:gridCol w="1074738">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tblGrid>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rPr>
                        <a:t>Quarter</a:t>
                      </a:r>
                    </a:p>
                  </a:txBody>
                  <a:tcPr anchor="b"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rPr>
                        <a:t>Average Index</a:t>
                      </a:r>
                    </a:p>
                  </a:txBody>
                  <a:tcPr anchor="b"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1</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0.52</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2</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1.48</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3</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1.24</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4</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0.76</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34715" name="Rectangle 187"/>
          <p:cNvSpPr>
            <a:spLocks noChangeArrowheads="1"/>
          </p:cNvSpPr>
          <p:nvPr/>
        </p:nvSpPr>
        <p:spPr bwMode="auto">
          <a:xfrm>
            <a:off x="822960" y="3482974"/>
            <a:ext cx="43434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Forecast for Quarter 1  =</a:t>
            </a:r>
            <a:endParaRPr lang="en-US" sz="2400" b="1" dirty="0">
              <a:latin typeface="+mj-lt"/>
              <a:cs typeface="Arial" pitchFamily="34" charset="0"/>
            </a:endParaRPr>
          </a:p>
        </p:txBody>
      </p:sp>
      <p:sp>
        <p:nvSpPr>
          <p:cNvPr id="534716" name="Rectangle 188"/>
          <p:cNvSpPr>
            <a:spLocks noChangeArrowheads="1"/>
          </p:cNvSpPr>
          <p:nvPr/>
        </p:nvSpPr>
        <p:spPr bwMode="auto">
          <a:xfrm>
            <a:off x="760730" y="4108450"/>
            <a:ext cx="349250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 Forecast for Quarter 2  =</a:t>
            </a:r>
            <a:endParaRPr lang="en-US" sz="2400" b="1" dirty="0">
              <a:latin typeface="+mj-lt"/>
              <a:cs typeface="Arial" pitchFamily="34" charset="0"/>
            </a:endParaRPr>
          </a:p>
        </p:txBody>
      </p:sp>
      <p:sp>
        <p:nvSpPr>
          <p:cNvPr id="534717" name="Rectangle 189"/>
          <p:cNvSpPr>
            <a:spLocks noChangeArrowheads="1"/>
          </p:cNvSpPr>
          <p:nvPr/>
        </p:nvSpPr>
        <p:spPr bwMode="auto">
          <a:xfrm>
            <a:off x="824230" y="4714875"/>
            <a:ext cx="3429000"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Forecast for Quarter 3  =</a:t>
            </a:r>
            <a:endParaRPr lang="en-US" sz="2400" b="1" dirty="0">
              <a:latin typeface="+mj-lt"/>
              <a:cs typeface="Arial" pitchFamily="34" charset="0"/>
            </a:endParaRPr>
          </a:p>
        </p:txBody>
      </p:sp>
      <p:sp>
        <p:nvSpPr>
          <p:cNvPr id="534718" name="Rectangle 190"/>
          <p:cNvSpPr>
            <a:spLocks noChangeArrowheads="1"/>
          </p:cNvSpPr>
          <p:nvPr/>
        </p:nvSpPr>
        <p:spPr bwMode="auto">
          <a:xfrm>
            <a:off x="822960" y="5374640"/>
            <a:ext cx="347980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Forecast for Quarter 4  =</a:t>
            </a:r>
            <a:endParaRPr lang="en-US" sz="2400" b="1" dirty="0">
              <a:latin typeface="+mj-lt"/>
              <a:cs typeface="Arial" pitchFamily="34" charset="0"/>
            </a:endParaRPr>
          </a:p>
        </p:txBody>
      </p:sp>
      <p:sp>
        <p:nvSpPr>
          <p:cNvPr id="534719" name="Rectangle 191"/>
          <p:cNvSpPr>
            <a:spLocks noChangeArrowheads="1"/>
          </p:cNvSpPr>
          <p:nvPr/>
        </p:nvSpPr>
        <p:spPr bwMode="auto">
          <a:xfrm>
            <a:off x="4635500" y="3502025"/>
            <a:ext cx="336550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0.52(350) </a:t>
            </a:r>
            <a:r>
              <a:rPr lang="en-US" sz="2400" b="1" dirty="0">
                <a:latin typeface="+mj-lt"/>
                <a:cs typeface="Arial" pitchFamily="34" charset="0"/>
              </a:rPr>
              <a:t>≈ </a:t>
            </a:r>
            <a:r>
              <a:rPr lang="en-US" sz="2400" b="1" dirty="0">
                <a:solidFill>
                  <a:srgbClr val="FF0000"/>
                </a:solidFill>
                <a:latin typeface="+mj-lt"/>
                <a:cs typeface="Arial" pitchFamily="34" charset="0"/>
              </a:rPr>
              <a:t>182 units</a:t>
            </a:r>
          </a:p>
        </p:txBody>
      </p:sp>
      <p:sp>
        <p:nvSpPr>
          <p:cNvPr id="534720" name="Rectangle 192"/>
          <p:cNvSpPr>
            <a:spLocks noChangeArrowheads="1"/>
          </p:cNvSpPr>
          <p:nvPr/>
        </p:nvSpPr>
        <p:spPr bwMode="auto">
          <a:xfrm>
            <a:off x="4622800" y="4108450"/>
            <a:ext cx="33782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1.48(350) </a:t>
            </a:r>
            <a:r>
              <a:rPr lang="en-US" sz="2400" b="1" dirty="0">
                <a:latin typeface="+mj-lt"/>
                <a:cs typeface="Arial" pitchFamily="34" charset="0"/>
              </a:rPr>
              <a:t>≈ </a:t>
            </a:r>
            <a:r>
              <a:rPr lang="en-US" sz="2400" b="1" dirty="0">
                <a:solidFill>
                  <a:srgbClr val="FF0000"/>
                </a:solidFill>
                <a:latin typeface="+mj-lt"/>
                <a:cs typeface="Arial" pitchFamily="34" charset="0"/>
              </a:rPr>
              <a:t>518 units</a:t>
            </a:r>
          </a:p>
        </p:txBody>
      </p:sp>
      <p:sp>
        <p:nvSpPr>
          <p:cNvPr id="534721" name="Rectangle 193"/>
          <p:cNvSpPr>
            <a:spLocks noChangeArrowheads="1"/>
          </p:cNvSpPr>
          <p:nvPr/>
        </p:nvSpPr>
        <p:spPr bwMode="auto">
          <a:xfrm>
            <a:off x="4635500" y="4714875"/>
            <a:ext cx="33655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1.24(350) </a:t>
            </a:r>
            <a:r>
              <a:rPr lang="en-US" sz="2400" b="1" dirty="0">
                <a:latin typeface="+mj-lt"/>
                <a:cs typeface="Arial" pitchFamily="34" charset="0"/>
              </a:rPr>
              <a:t>≈ </a:t>
            </a:r>
            <a:r>
              <a:rPr lang="en-US" sz="2400" b="1" dirty="0">
                <a:solidFill>
                  <a:srgbClr val="FF0000"/>
                </a:solidFill>
                <a:latin typeface="+mj-lt"/>
                <a:cs typeface="Arial" pitchFamily="34" charset="0"/>
              </a:rPr>
              <a:t>434 units</a:t>
            </a:r>
          </a:p>
        </p:txBody>
      </p:sp>
      <p:sp>
        <p:nvSpPr>
          <p:cNvPr id="534722" name="Rectangle 194"/>
          <p:cNvSpPr>
            <a:spLocks noChangeArrowheads="1"/>
          </p:cNvSpPr>
          <p:nvPr/>
        </p:nvSpPr>
        <p:spPr bwMode="auto">
          <a:xfrm>
            <a:off x="4635500" y="5359400"/>
            <a:ext cx="3594100" cy="388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0.76(350) </a:t>
            </a:r>
            <a:r>
              <a:rPr lang="en-US" sz="2400" b="1" dirty="0">
                <a:latin typeface="+mj-lt"/>
                <a:cs typeface="Arial" pitchFamily="34" charset="0"/>
              </a:rPr>
              <a:t>≈ </a:t>
            </a:r>
            <a:r>
              <a:rPr lang="en-US" sz="2400" b="1" dirty="0">
                <a:solidFill>
                  <a:srgbClr val="FF0000"/>
                </a:solidFill>
                <a:latin typeface="+mj-lt"/>
                <a:cs typeface="Arial" pitchFamily="34" charset="0"/>
              </a:rPr>
              <a:t>266 units</a:t>
            </a:r>
          </a:p>
        </p:txBody>
      </p:sp>
      <p:sp>
        <p:nvSpPr>
          <p:cNvPr id="16" name="Rectangle 2">
            <a:extLst>
              <a:ext uri="{FF2B5EF4-FFF2-40B4-BE49-F238E27FC236}">
                <a16:creationId xmlns:a16="http://schemas.microsoft.com/office/drawing/2014/main" id="{FF518013-BDBA-44A7-966A-EEF0F3056E65}"/>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 2</a:t>
            </a:r>
          </a:p>
        </p:txBody>
      </p:sp>
    </p:spTree>
    <p:extLst>
      <p:ext uri="{BB962C8B-B14F-4D97-AF65-F5344CB8AC3E}">
        <p14:creationId xmlns:p14="http://schemas.microsoft.com/office/powerpoint/2010/main" val="2260059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34713"/>
                                        </p:tgtEl>
                                        <p:attrNameLst>
                                          <p:attrName>style.visibility</p:attrName>
                                        </p:attrNameLst>
                                      </p:cBhvr>
                                      <p:to>
                                        <p:strVal val="visible"/>
                                      </p:to>
                                    </p:set>
                                    <p:animEffect transition="in" filter="strips(downRight)">
                                      <p:cBhvr>
                                        <p:cTn id="7" dur="1000"/>
                                        <p:tgtEl>
                                          <p:spTgt spid="534713"/>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34531"/>
                                        </p:tgtEl>
                                        <p:attrNameLst>
                                          <p:attrName>style.visibility</p:attrName>
                                        </p:attrNameLst>
                                      </p:cBhvr>
                                      <p:to>
                                        <p:strVal val="visible"/>
                                      </p:to>
                                    </p:set>
                                    <p:animEffect transition="in" filter="strips(downRight)">
                                      <p:cBhvr>
                                        <p:cTn id="11" dur="1000"/>
                                        <p:tgtEl>
                                          <p:spTgt spid="534531"/>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534715"/>
                                        </p:tgtEl>
                                        <p:attrNameLst>
                                          <p:attrName>style.visibility</p:attrName>
                                        </p:attrNameLst>
                                      </p:cBhvr>
                                      <p:to>
                                        <p:strVal val="visible"/>
                                      </p:to>
                                    </p:set>
                                    <p:animEffect transition="in" filter="strips(downRight)">
                                      <p:cBhvr>
                                        <p:cTn id="15" dur="1000"/>
                                        <p:tgtEl>
                                          <p:spTgt spid="5347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534719"/>
                                        </p:tgtEl>
                                        <p:attrNameLst>
                                          <p:attrName>style.visibility</p:attrName>
                                        </p:attrNameLst>
                                      </p:cBhvr>
                                      <p:to>
                                        <p:strVal val="visible"/>
                                      </p:to>
                                    </p:set>
                                    <p:animEffect transition="in" filter="strips(downRight)">
                                      <p:cBhvr>
                                        <p:cTn id="20" dur="1000"/>
                                        <p:tgtEl>
                                          <p:spTgt spid="5347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34716"/>
                                        </p:tgtEl>
                                        <p:attrNameLst>
                                          <p:attrName>style.visibility</p:attrName>
                                        </p:attrNameLst>
                                      </p:cBhvr>
                                      <p:to>
                                        <p:strVal val="visible"/>
                                      </p:to>
                                    </p:set>
                                    <p:animEffect transition="in" filter="strips(downRight)">
                                      <p:cBhvr>
                                        <p:cTn id="25" dur="1000"/>
                                        <p:tgtEl>
                                          <p:spTgt spid="5347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34720"/>
                                        </p:tgtEl>
                                        <p:attrNameLst>
                                          <p:attrName>style.visibility</p:attrName>
                                        </p:attrNameLst>
                                      </p:cBhvr>
                                      <p:to>
                                        <p:strVal val="visible"/>
                                      </p:to>
                                    </p:set>
                                    <p:animEffect transition="in" filter="strips(downRight)">
                                      <p:cBhvr>
                                        <p:cTn id="30" dur="1000"/>
                                        <p:tgtEl>
                                          <p:spTgt spid="5347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534717"/>
                                        </p:tgtEl>
                                        <p:attrNameLst>
                                          <p:attrName>style.visibility</p:attrName>
                                        </p:attrNameLst>
                                      </p:cBhvr>
                                      <p:to>
                                        <p:strVal val="visible"/>
                                      </p:to>
                                    </p:set>
                                    <p:animEffect transition="in" filter="strips(downRight)">
                                      <p:cBhvr>
                                        <p:cTn id="35" dur="1000"/>
                                        <p:tgtEl>
                                          <p:spTgt spid="5347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534721"/>
                                        </p:tgtEl>
                                        <p:attrNameLst>
                                          <p:attrName>style.visibility</p:attrName>
                                        </p:attrNameLst>
                                      </p:cBhvr>
                                      <p:to>
                                        <p:strVal val="visible"/>
                                      </p:to>
                                    </p:set>
                                    <p:animEffect transition="in" filter="strips(downRight)">
                                      <p:cBhvr>
                                        <p:cTn id="40" dur="1000"/>
                                        <p:tgtEl>
                                          <p:spTgt spid="5347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534718"/>
                                        </p:tgtEl>
                                        <p:attrNameLst>
                                          <p:attrName>style.visibility</p:attrName>
                                        </p:attrNameLst>
                                      </p:cBhvr>
                                      <p:to>
                                        <p:strVal val="visible"/>
                                      </p:to>
                                    </p:set>
                                    <p:animEffect transition="in" filter="strips(downRight)">
                                      <p:cBhvr>
                                        <p:cTn id="45" dur="1000"/>
                                        <p:tgtEl>
                                          <p:spTgt spid="53471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534722"/>
                                        </p:tgtEl>
                                        <p:attrNameLst>
                                          <p:attrName>style.visibility</p:attrName>
                                        </p:attrNameLst>
                                      </p:cBhvr>
                                      <p:to>
                                        <p:strVal val="visible"/>
                                      </p:to>
                                    </p:set>
                                    <p:animEffect transition="in" filter="strips(downRight)">
                                      <p:cBhvr>
                                        <p:cTn id="50" dur="1000"/>
                                        <p:tgtEl>
                                          <p:spTgt spid="534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534715" grpId="0"/>
      <p:bldP spid="534716" grpId="0"/>
      <p:bldP spid="534717" grpId="0"/>
      <p:bldP spid="534718" grpId="0"/>
      <p:bldP spid="534719" grpId="0"/>
      <p:bldP spid="534720" grpId="0"/>
      <p:bldP spid="534721" grpId="0"/>
      <p:bldP spid="53472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1" name="Rectangle 3"/>
          <p:cNvSpPr>
            <a:spLocks noGrp="1" noChangeArrowheads="1"/>
          </p:cNvSpPr>
          <p:nvPr>
            <p:ph type="body" idx="1"/>
          </p:nvPr>
        </p:nvSpPr>
        <p:spPr>
          <a:xfrm>
            <a:off x="568960" y="2819400"/>
            <a:ext cx="5069840" cy="423863"/>
          </a:xfrm>
        </p:spPr>
        <p:txBody>
          <a:bodyPr>
            <a:normAutofit lnSpcReduction="10000"/>
          </a:bodyPr>
          <a:lstStyle/>
          <a:p>
            <a:pPr marL="0" indent="0" eaLnBrk="1" hangingPunct="1">
              <a:buFont typeface="Wingdings" pitchFamily="2" charset="2"/>
              <a:buNone/>
            </a:pPr>
            <a:r>
              <a:rPr lang="en-US" sz="2400" dirty="0">
                <a:latin typeface="+mj-lt"/>
              </a:rPr>
              <a:t> </a:t>
            </a:r>
            <a:r>
              <a:rPr lang="en-US" sz="2600" dirty="0">
                <a:latin typeface="+mj-lt"/>
              </a:rPr>
              <a:t>1320 units </a:t>
            </a:r>
            <a:r>
              <a:rPr lang="en-US" sz="2600" dirty="0">
                <a:latin typeface="+mj-lt"/>
                <a:cs typeface="Arial" pitchFamily="34" charset="0"/>
              </a:rPr>
              <a:t>÷ 4 quarters = 330 units</a:t>
            </a:r>
          </a:p>
        </p:txBody>
      </p:sp>
      <p:graphicFrame>
        <p:nvGraphicFramePr>
          <p:cNvPr id="534713" name="Group 185"/>
          <p:cNvGraphicFramePr>
            <a:graphicFrameLocks noGrp="1"/>
          </p:cNvGraphicFramePr>
          <p:nvPr>
            <p:extLst>
              <p:ext uri="{D42A27DB-BD31-4B8C-83A1-F6EECF244321}">
                <p14:modId xmlns:p14="http://schemas.microsoft.com/office/powerpoint/2010/main" val="1839739490"/>
              </p:ext>
            </p:extLst>
          </p:nvPr>
        </p:nvGraphicFramePr>
        <p:xfrm>
          <a:off x="6248400" y="1143000"/>
          <a:ext cx="2514600" cy="2286000"/>
        </p:xfrm>
        <a:graphic>
          <a:graphicData uri="http://schemas.openxmlformats.org/drawingml/2006/table">
            <a:tbl>
              <a:tblPr>
                <a:effectLst>
                  <a:outerShdw blurRad="50800" dist="38100" dir="2700000" algn="tl" rotWithShape="0">
                    <a:prstClr val="black">
                      <a:alpha val="40000"/>
                    </a:prstClr>
                  </a:outerShdw>
                </a:effectLst>
              </a:tblPr>
              <a:tblGrid>
                <a:gridCol w="1074738">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tblGrid>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rPr>
                        <a:t>Quarter</a:t>
                      </a:r>
                    </a:p>
                  </a:txBody>
                  <a:tcPr anchor="b"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rPr>
                        <a:t>Average Index</a:t>
                      </a:r>
                    </a:p>
                  </a:txBody>
                  <a:tcPr anchor="b"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1</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0.52</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2</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1.48</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3</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1.24</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4</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Times New Roman" pitchFamily="18" charset="0"/>
                          <a:cs typeface="Arial" charset="0"/>
                        </a:rPr>
                        <a:t>0.76</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34714" name="Text Box 186"/>
          <p:cNvSpPr txBox="1">
            <a:spLocks noChangeArrowheads="1"/>
          </p:cNvSpPr>
          <p:nvPr/>
        </p:nvSpPr>
        <p:spPr bwMode="auto">
          <a:xfrm>
            <a:off x="568960" y="1524000"/>
            <a:ext cx="537845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400" b="1" dirty="0">
                <a:latin typeface="+mj-lt"/>
              </a:rPr>
              <a:t>If the projected demand for Year 3 is 1320 units, what is the forecast for each quarter of that year?</a:t>
            </a:r>
          </a:p>
        </p:txBody>
      </p:sp>
      <p:sp>
        <p:nvSpPr>
          <p:cNvPr id="534715" name="Rectangle 187"/>
          <p:cNvSpPr>
            <a:spLocks noChangeArrowheads="1"/>
          </p:cNvSpPr>
          <p:nvPr/>
        </p:nvSpPr>
        <p:spPr bwMode="auto">
          <a:xfrm>
            <a:off x="822960" y="3482974"/>
            <a:ext cx="43434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Forecast for Quarter 1  =</a:t>
            </a:r>
            <a:endParaRPr lang="en-US" sz="2400" b="1" dirty="0">
              <a:latin typeface="+mj-lt"/>
              <a:cs typeface="Arial" pitchFamily="34" charset="0"/>
            </a:endParaRPr>
          </a:p>
        </p:txBody>
      </p:sp>
      <p:sp>
        <p:nvSpPr>
          <p:cNvPr id="534716" name="Rectangle 188"/>
          <p:cNvSpPr>
            <a:spLocks noChangeArrowheads="1"/>
          </p:cNvSpPr>
          <p:nvPr/>
        </p:nvSpPr>
        <p:spPr bwMode="auto">
          <a:xfrm>
            <a:off x="760730" y="4108450"/>
            <a:ext cx="349250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 Forecast for Quarter 2  =</a:t>
            </a:r>
            <a:endParaRPr lang="en-US" sz="2400" b="1" dirty="0">
              <a:latin typeface="+mj-lt"/>
              <a:cs typeface="Arial" pitchFamily="34" charset="0"/>
            </a:endParaRPr>
          </a:p>
        </p:txBody>
      </p:sp>
      <p:sp>
        <p:nvSpPr>
          <p:cNvPr id="534717" name="Rectangle 189"/>
          <p:cNvSpPr>
            <a:spLocks noChangeArrowheads="1"/>
          </p:cNvSpPr>
          <p:nvPr/>
        </p:nvSpPr>
        <p:spPr bwMode="auto">
          <a:xfrm>
            <a:off x="824230" y="4714875"/>
            <a:ext cx="3429000"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Forecast for Quarter 3  =</a:t>
            </a:r>
            <a:endParaRPr lang="en-US" sz="2400" b="1" dirty="0">
              <a:latin typeface="+mj-lt"/>
              <a:cs typeface="Arial" pitchFamily="34" charset="0"/>
            </a:endParaRPr>
          </a:p>
        </p:txBody>
      </p:sp>
      <p:sp>
        <p:nvSpPr>
          <p:cNvPr id="534718" name="Rectangle 190"/>
          <p:cNvSpPr>
            <a:spLocks noChangeArrowheads="1"/>
          </p:cNvSpPr>
          <p:nvPr/>
        </p:nvSpPr>
        <p:spPr bwMode="auto">
          <a:xfrm>
            <a:off x="822960" y="5374640"/>
            <a:ext cx="347980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Forecast for Quarter 4  =</a:t>
            </a:r>
            <a:endParaRPr lang="en-US" sz="2400" b="1" dirty="0">
              <a:latin typeface="+mj-lt"/>
              <a:cs typeface="Arial" pitchFamily="34" charset="0"/>
            </a:endParaRPr>
          </a:p>
        </p:txBody>
      </p:sp>
      <p:sp>
        <p:nvSpPr>
          <p:cNvPr id="534719" name="Rectangle 191"/>
          <p:cNvSpPr>
            <a:spLocks noChangeArrowheads="1"/>
          </p:cNvSpPr>
          <p:nvPr/>
        </p:nvSpPr>
        <p:spPr bwMode="auto">
          <a:xfrm>
            <a:off x="4635500" y="3502025"/>
            <a:ext cx="336550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0.52(330) </a:t>
            </a:r>
            <a:r>
              <a:rPr lang="en-US" sz="2400" b="1" dirty="0">
                <a:latin typeface="+mj-lt"/>
                <a:cs typeface="Arial" pitchFamily="34" charset="0"/>
              </a:rPr>
              <a:t>≈ </a:t>
            </a:r>
            <a:r>
              <a:rPr lang="en-US" sz="2400" b="1" dirty="0">
                <a:solidFill>
                  <a:srgbClr val="FF0000"/>
                </a:solidFill>
                <a:latin typeface="+mj-lt"/>
                <a:cs typeface="Arial" pitchFamily="34" charset="0"/>
              </a:rPr>
              <a:t>172 units</a:t>
            </a:r>
          </a:p>
        </p:txBody>
      </p:sp>
      <p:sp>
        <p:nvSpPr>
          <p:cNvPr id="534720" name="Rectangle 192"/>
          <p:cNvSpPr>
            <a:spLocks noChangeArrowheads="1"/>
          </p:cNvSpPr>
          <p:nvPr/>
        </p:nvSpPr>
        <p:spPr bwMode="auto">
          <a:xfrm>
            <a:off x="4622800" y="4108450"/>
            <a:ext cx="33782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1.48(330) </a:t>
            </a:r>
            <a:r>
              <a:rPr lang="en-US" sz="2400" b="1" dirty="0">
                <a:latin typeface="+mj-lt"/>
                <a:cs typeface="Arial" pitchFamily="34" charset="0"/>
              </a:rPr>
              <a:t>≈ </a:t>
            </a:r>
            <a:r>
              <a:rPr lang="en-US" sz="2400" b="1" dirty="0">
                <a:solidFill>
                  <a:srgbClr val="FF0000"/>
                </a:solidFill>
                <a:latin typeface="+mj-lt"/>
                <a:cs typeface="Arial" pitchFamily="34" charset="0"/>
              </a:rPr>
              <a:t>488 units</a:t>
            </a:r>
          </a:p>
        </p:txBody>
      </p:sp>
      <p:sp>
        <p:nvSpPr>
          <p:cNvPr id="534721" name="Rectangle 193"/>
          <p:cNvSpPr>
            <a:spLocks noChangeArrowheads="1"/>
          </p:cNvSpPr>
          <p:nvPr/>
        </p:nvSpPr>
        <p:spPr bwMode="auto">
          <a:xfrm>
            <a:off x="4635500" y="4714875"/>
            <a:ext cx="33655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1.24(330) </a:t>
            </a:r>
            <a:r>
              <a:rPr lang="en-US" sz="2400" b="1" dirty="0">
                <a:latin typeface="+mj-lt"/>
                <a:cs typeface="Arial" pitchFamily="34" charset="0"/>
              </a:rPr>
              <a:t>≈ </a:t>
            </a:r>
            <a:r>
              <a:rPr lang="en-US" sz="2400" b="1" dirty="0">
                <a:solidFill>
                  <a:srgbClr val="FF0000"/>
                </a:solidFill>
                <a:latin typeface="+mj-lt"/>
                <a:cs typeface="Arial" pitchFamily="34" charset="0"/>
              </a:rPr>
              <a:t>409 units</a:t>
            </a:r>
          </a:p>
        </p:txBody>
      </p:sp>
      <p:sp>
        <p:nvSpPr>
          <p:cNvPr id="534722" name="Rectangle 194"/>
          <p:cNvSpPr>
            <a:spLocks noChangeArrowheads="1"/>
          </p:cNvSpPr>
          <p:nvPr/>
        </p:nvSpPr>
        <p:spPr bwMode="auto">
          <a:xfrm>
            <a:off x="4635500" y="5359400"/>
            <a:ext cx="3594100" cy="388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40000"/>
              </a:spcBef>
              <a:buClr>
                <a:srgbClr val="B20019"/>
              </a:buClr>
              <a:buFont typeface="Wingdings" pitchFamily="2" charset="2"/>
              <a:buNone/>
            </a:pPr>
            <a:r>
              <a:rPr lang="en-US" sz="2400" b="1" dirty="0">
                <a:latin typeface="+mj-lt"/>
              </a:rPr>
              <a:t>0.76(330) </a:t>
            </a:r>
            <a:r>
              <a:rPr lang="en-US" sz="2400" b="1" dirty="0">
                <a:latin typeface="+mj-lt"/>
                <a:cs typeface="Arial" pitchFamily="34" charset="0"/>
              </a:rPr>
              <a:t>≈ </a:t>
            </a:r>
            <a:r>
              <a:rPr lang="en-US" sz="2400" b="1" dirty="0">
                <a:solidFill>
                  <a:srgbClr val="FF0000"/>
                </a:solidFill>
                <a:latin typeface="+mj-lt"/>
                <a:cs typeface="Arial" pitchFamily="34" charset="0"/>
              </a:rPr>
              <a:t>251 units</a:t>
            </a:r>
          </a:p>
        </p:txBody>
      </p:sp>
      <p:sp>
        <p:nvSpPr>
          <p:cNvPr id="16" name="Rectangle 2">
            <a:extLst>
              <a:ext uri="{FF2B5EF4-FFF2-40B4-BE49-F238E27FC236}">
                <a16:creationId xmlns:a16="http://schemas.microsoft.com/office/drawing/2014/main" id="{FF518013-BDBA-44A7-966A-EEF0F3056E65}"/>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Multiplicative Seasonal Method – Example 2</a:t>
            </a:r>
          </a:p>
        </p:txBody>
      </p:sp>
    </p:spTree>
    <p:extLst>
      <p:ext uri="{BB962C8B-B14F-4D97-AF65-F5344CB8AC3E}">
        <p14:creationId xmlns:p14="http://schemas.microsoft.com/office/powerpoint/2010/main" val="3019475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34713"/>
                                        </p:tgtEl>
                                        <p:attrNameLst>
                                          <p:attrName>style.visibility</p:attrName>
                                        </p:attrNameLst>
                                      </p:cBhvr>
                                      <p:to>
                                        <p:strVal val="visible"/>
                                      </p:to>
                                    </p:set>
                                    <p:animEffect transition="in" filter="strips(downRight)">
                                      <p:cBhvr>
                                        <p:cTn id="7" dur="1000"/>
                                        <p:tgtEl>
                                          <p:spTgt spid="534713"/>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34531"/>
                                        </p:tgtEl>
                                        <p:attrNameLst>
                                          <p:attrName>style.visibility</p:attrName>
                                        </p:attrNameLst>
                                      </p:cBhvr>
                                      <p:to>
                                        <p:strVal val="visible"/>
                                      </p:to>
                                    </p:set>
                                    <p:animEffect transition="in" filter="strips(downRight)">
                                      <p:cBhvr>
                                        <p:cTn id="11" dur="1000"/>
                                        <p:tgtEl>
                                          <p:spTgt spid="534531"/>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534715"/>
                                        </p:tgtEl>
                                        <p:attrNameLst>
                                          <p:attrName>style.visibility</p:attrName>
                                        </p:attrNameLst>
                                      </p:cBhvr>
                                      <p:to>
                                        <p:strVal val="visible"/>
                                      </p:to>
                                    </p:set>
                                    <p:animEffect transition="in" filter="strips(downRight)">
                                      <p:cBhvr>
                                        <p:cTn id="15" dur="1000"/>
                                        <p:tgtEl>
                                          <p:spTgt spid="5347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534719"/>
                                        </p:tgtEl>
                                        <p:attrNameLst>
                                          <p:attrName>style.visibility</p:attrName>
                                        </p:attrNameLst>
                                      </p:cBhvr>
                                      <p:to>
                                        <p:strVal val="visible"/>
                                      </p:to>
                                    </p:set>
                                    <p:animEffect transition="in" filter="strips(downRight)">
                                      <p:cBhvr>
                                        <p:cTn id="20" dur="1000"/>
                                        <p:tgtEl>
                                          <p:spTgt spid="5347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34716"/>
                                        </p:tgtEl>
                                        <p:attrNameLst>
                                          <p:attrName>style.visibility</p:attrName>
                                        </p:attrNameLst>
                                      </p:cBhvr>
                                      <p:to>
                                        <p:strVal val="visible"/>
                                      </p:to>
                                    </p:set>
                                    <p:animEffect transition="in" filter="strips(downRight)">
                                      <p:cBhvr>
                                        <p:cTn id="25" dur="1000"/>
                                        <p:tgtEl>
                                          <p:spTgt spid="5347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34720"/>
                                        </p:tgtEl>
                                        <p:attrNameLst>
                                          <p:attrName>style.visibility</p:attrName>
                                        </p:attrNameLst>
                                      </p:cBhvr>
                                      <p:to>
                                        <p:strVal val="visible"/>
                                      </p:to>
                                    </p:set>
                                    <p:animEffect transition="in" filter="strips(downRight)">
                                      <p:cBhvr>
                                        <p:cTn id="30" dur="1000"/>
                                        <p:tgtEl>
                                          <p:spTgt spid="5347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534717"/>
                                        </p:tgtEl>
                                        <p:attrNameLst>
                                          <p:attrName>style.visibility</p:attrName>
                                        </p:attrNameLst>
                                      </p:cBhvr>
                                      <p:to>
                                        <p:strVal val="visible"/>
                                      </p:to>
                                    </p:set>
                                    <p:animEffect transition="in" filter="strips(downRight)">
                                      <p:cBhvr>
                                        <p:cTn id="35" dur="1000"/>
                                        <p:tgtEl>
                                          <p:spTgt spid="5347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534721"/>
                                        </p:tgtEl>
                                        <p:attrNameLst>
                                          <p:attrName>style.visibility</p:attrName>
                                        </p:attrNameLst>
                                      </p:cBhvr>
                                      <p:to>
                                        <p:strVal val="visible"/>
                                      </p:to>
                                    </p:set>
                                    <p:animEffect transition="in" filter="strips(downRight)">
                                      <p:cBhvr>
                                        <p:cTn id="40" dur="1000"/>
                                        <p:tgtEl>
                                          <p:spTgt spid="5347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534718"/>
                                        </p:tgtEl>
                                        <p:attrNameLst>
                                          <p:attrName>style.visibility</p:attrName>
                                        </p:attrNameLst>
                                      </p:cBhvr>
                                      <p:to>
                                        <p:strVal val="visible"/>
                                      </p:to>
                                    </p:set>
                                    <p:animEffect transition="in" filter="strips(downRight)">
                                      <p:cBhvr>
                                        <p:cTn id="45" dur="1000"/>
                                        <p:tgtEl>
                                          <p:spTgt spid="53471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534722"/>
                                        </p:tgtEl>
                                        <p:attrNameLst>
                                          <p:attrName>style.visibility</p:attrName>
                                        </p:attrNameLst>
                                      </p:cBhvr>
                                      <p:to>
                                        <p:strVal val="visible"/>
                                      </p:to>
                                    </p:set>
                                    <p:animEffect transition="in" filter="strips(downRight)">
                                      <p:cBhvr>
                                        <p:cTn id="50" dur="1000"/>
                                        <p:tgtEl>
                                          <p:spTgt spid="534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534715" grpId="0"/>
      <p:bldP spid="534716" grpId="0"/>
      <p:bldP spid="534717" grpId="0"/>
      <p:bldP spid="534718" grpId="0"/>
      <p:bldP spid="534719" grpId="0"/>
      <p:bldP spid="534720" grpId="0"/>
      <p:bldP spid="534721" grpId="0"/>
      <p:bldP spid="53472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916857-5E6B-4796-BE6D-6A3E498761A3}"/>
              </a:ext>
            </a:extLst>
          </p:cNvPr>
          <p:cNvSpPr txBox="1">
            <a:spLocks noChangeArrowheads="1"/>
          </p:cNvSpPr>
          <p:nvPr/>
        </p:nvSpPr>
        <p:spPr>
          <a:xfrm>
            <a:off x="-16670" y="-3672"/>
            <a:ext cx="9160670" cy="4347071"/>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Time Series-Method Selection</a:t>
            </a:r>
          </a:p>
        </p:txBody>
      </p:sp>
    </p:spTree>
    <p:extLst>
      <p:ext uri="{BB962C8B-B14F-4D97-AF65-F5344CB8AC3E}">
        <p14:creationId xmlns:p14="http://schemas.microsoft.com/office/powerpoint/2010/main" val="2558398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normAutofit/>
          </a:bodyPr>
          <a:lstStyle/>
          <a:p>
            <a:pPr>
              <a:spcAft>
                <a:spcPts val="600"/>
              </a:spcAft>
            </a:pPr>
            <a:r>
              <a:rPr lang="en-US" dirty="0"/>
              <a:t>Criteria:</a:t>
            </a:r>
          </a:p>
          <a:p>
            <a:pPr lvl="1">
              <a:spcBef>
                <a:spcPts val="0"/>
              </a:spcBef>
              <a:spcAft>
                <a:spcPts val="1200"/>
              </a:spcAft>
            </a:pPr>
            <a:r>
              <a:rPr lang="en-US" sz="2400" dirty="0"/>
              <a:t>Minimizing bias (CFE) </a:t>
            </a:r>
          </a:p>
          <a:p>
            <a:pPr lvl="1">
              <a:spcBef>
                <a:spcPts val="0"/>
              </a:spcBef>
              <a:spcAft>
                <a:spcPts val="1200"/>
              </a:spcAft>
            </a:pPr>
            <a:r>
              <a:rPr lang="en-US" sz="2400" dirty="0"/>
              <a:t>Minimizing MAPE, MAD, or MSE</a:t>
            </a:r>
          </a:p>
          <a:p>
            <a:pPr lvl="1">
              <a:spcBef>
                <a:spcPts val="0"/>
              </a:spcBef>
              <a:spcAft>
                <a:spcPts val="1200"/>
              </a:spcAft>
            </a:pPr>
            <a:r>
              <a:rPr lang="en-US" sz="2400" dirty="0"/>
              <a:t>Maximizing </a:t>
            </a:r>
            <a:r>
              <a:rPr lang="en-US" sz="2400" i="1" dirty="0"/>
              <a:t>r</a:t>
            </a:r>
            <a:r>
              <a:rPr lang="en-US" sz="2400" i="1" baseline="30000" dirty="0"/>
              <a:t>2</a:t>
            </a:r>
            <a:r>
              <a:rPr lang="en-US" sz="2400" baseline="30000" dirty="0"/>
              <a:t> </a:t>
            </a:r>
            <a:r>
              <a:rPr lang="en-US" sz="2400" dirty="0"/>
              <a:t>for trend projections using regression</a:t>
            </a:r>
          </a:p>
          <a:p>
            <a:pPr lvl="1">
              <a:spcBef>
                <a:spcPts val="0"/>
              </a:spcBef>
              <a:spcAft>
                <a:spcPts val="1200"/>
              </a:spcAft>
            </a:pPr>
            <a:r>
              <a:rPr lang="en-US" sz="2400" dirty="0"/>
              <a:t>Using a holdout sample analysis</a:t>
            </a:r>
          </a:p>
          <a:p>
            <a:pPr lvl="1">
              <a:spcBef>
                <a:spcPts val="0"/>
              </a:spcBef>
              <a:spcAft>
                <a:spcPts val="1200"/>
              </a:spcAft>
            </a:pPr>
            <a:r>
              <a:rPr lang="en-US" sz="2400" dirty="0"/>
              <a:t>Using a tracking signal</a:t>
            </a:r>
          </a:p>
          <a:p>
            <a:pPr lvl="1">
              <a:spcBef>
                <a:spcPts val="0"/>
              </a:spcBef>
              <a:spcAft>
                <a:spcPts val="1200"/>
              </a:spcAft>
            </a:pPr>
            <a:r>
              <a:rPr lang="en-US" sz="2400" dirty="0"/>
              <a:t>Meeting managerial expectations of changes in the components of demand.</a:t>
            </a:r>
          </a:p>
          <a:p>
            <a:pPr lvl="1">
              <a:spcBef>
                <a:spcPts val="0"/>
              </a:spcBef>
              <a:spcAft>
                <a:spcPts val="1200"/>
              </a:spcAft>
            </a:pPr>
            <a:r>
              <a:rPr lang="en-US" sz="2400" dirty="0"/>
              <a:t>Minimizing the forecast errors in recent periods.</a:t>
            </a:r>
          </a:p>
        </p:txBody>
      </p:sp>
      <p:sp>
        <p:nvSpPr>
          <p:cNvPr id="4" name="Rectangle 2">
            <a:extLst>
              <a:ext uri="{FF2B5EF4-FFF2-40B4-BE49-F238E27FC236}">
                <a16:creationId xmlns:a16="http://schemas.microsoft.com/office/drawing/2014/main" id="{3744F713-0E16-489B-9B89-99EB7DDAD357}"/>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Time-Series Method Selection Criteria</a:t>
            </a:r>
          </a:p>
        </p:txBody>
      </p:sp>
    </p:spTree>
    <p:extLst>
      <p:ext uri="{BB962C8B-B14F-4D97-AF65-F5344CB8AC3E}">
        <p14:creationId xmlns:p14="http://schemas.microsoft.com/office/powerpoint/2010/main" val="4077390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pPr>
            <a:r>
              <a:rPr lang="en-US" sz="2400" dirty="0"/>
              <a:t>Using Statistical Criteria:</a:t>
            </a:r>
          </a:p>
          <a:p>
            <a:pPr lvl="1">
              <a:spcBef>
                <a:spcPts val="1800"/>
              </a:spcBef>
            </a:pPr>
            <a:r>
              <a:rPr lang="en-US" sz="2400" dirty="0"/>
              <a:t>For more stable demand patterns, use lower </a:t>
            </a:r>
            <a:r>
              <a:rPr lang="en-US" sz="2400" i="1" dirty="0">
                <a:latin typeface="Symbol" pitchFamily="18" charset="2"/>
              </a:rPr>
              <a:t>a</a:t>
            </a:r>
            <a:r>
              <a:rPr lang="en-US" sz="2400" dirty="0">
                <a:latin typeface="+mj-lt"/>
              </a:rPr>
              <a:t> values or larger </a:t>
            </a:r>
            <a:r>
              <a:rPr lang="en-US" sz="2400" i="1" dirty="0">
                <a:latin typeface="+mj-lt"/>
              </a:rPr>
              <a:t>n</a:t>
            </a:r>
            <a:r>
              <a:rPr lang="en-US" sz="2400" dirty="0">
                <a:latin typeface="+mj-lt"/>
              </a:rPr>
              <a:t> values to emphasize historical experience.</a:t>
            </a:r>
          </a:p>
          <a:p>
            <a:pPr lvl="1"/>
            <a:r>
              <a:rPr lang="en-US" sz="2400" dirty="0">
                <a:latin typeface="+mj-lt"/>
              </a:rPr>
              <a:t>For more dynamic demand patters, use higher </a:t>
            </a:r>
            <a:r>
              <a:rPr lang="en-US" sz="2400" i="1" dirty="0">
                <a:latin typeface="Symbol" pitchFamily="18" charset="2"/>
              </a:rPr>
              <a:t>a</a:t>
            </a:r>
            <a:r>
              <a:rPr lang="en-US" sz="2400" dirty="0"/>
              <a:t> values or smaller </a:t>
            </a:r>
            <a:r>
              <a:rPr lang="en-US" sz="2400" i="1" dirty="0"/>
              <a:t>n</a:t>
            </a:r>
            <a:r>
              <a:rPr lang="en-US" sz="2400" dirty="0"/>
              <a:t> values.</a:t>
            </a:r>
          </a:p>
          <a:p>
            <a:pPr marL="457200" lvl="1" indent="0">
              <a:buNone/>
            </a:pPr>
            <a:endParaRPr lang="en-US" dirty="0"/>
          </a:p>
        </p:txBody>
      </p:sp>
      <p:sp>
        <p:nvSpPr>
          <p:cNvPr id="4" name="Rectangle 2">
            <a:extLst>
              <a:ext uri="{FF2B5EF4-FFF2-40B4-BE49-F238E27FC236}">
                <a16:creationId xmlns:a16="http://schemas.microsoft.com/office/drawing/2014/main" id="{D605ADCE-1AF8-4418-9E88-A856B42F12A6}"/>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Choosing a Time-Series Method</a:t>
            </a:r>
          </a:p>
        </p:txBody>
      </p:sp>
    </p:spTree>
    <p:extLst>
      <p:ext uri="{BB962C8B-B14F-4D97-AF65-F5344CB8AC3E}">
        <p14:creationId xmlns:p14="http://schemas.microsoft.com/office/powerpoint/2010/main" val="3467285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Holdout sample</a:t>
            </a:r>
          </a:p>
          <a:p>
            <a:pPr lvl="1"/>
            <a:r>
              <a:rPr lang="en-US" sz="2400" dirty="0"/>
              <a:t>Actual demands from the more recent time periods in the time series that are set aside to test different models developed from the earlier time periods. </a:t>
            </a:r>
          </a:p>
        </p:txBody>
      </p:sp>
      <p:sp>
        <p:nvSpPr>
          <p:cNvPr id="5" name="Rectangle 2">
            <a:extLst>
              <a:ext uri="{FF2B5EF4-FFF2-40B4-BE49-F238E27FC236}">
                <a16:creationId xmlns:a16="http://schemas.microsoft.com/office/drawing/2014/main" id="{82015E30-766D-480C-95A6-A11AD0BDE4D1}"/>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Choosing a Time-Series Method</a:t>
            </a:r>
          </a:p>
        </p:txBody>
      </p:sp>
    </p:spTree>
    <p:extLst>
      <p:ext uri="{BB962C8B-B14F-4D97-AF65-F5344CB8AC3E}">
        <p14:creationId xmlns:p14="http://schemas.microsoft.com/office/powerpoint/2010/main" val="2909206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5" name="Rectangle 3"/>
          <p:cNvSpPr>
            <a:spLocks noGrp="1" noChangeArrowheads="1"/>
          </p:cNvSpPr>
          <p:nvPr>
            <p:ph type="body" idx="1"/>
          </p:nvPr>
        </p:nvSpPr>
        <p:spPr>
          <a:xfrm>
            <a:off x="438150" y="1378903"/>
            <a:ext cx="7912100" cy="1669098"/>
          </a:xfrm>
        </p:spPr>
        <p:txBody>
          <a:bodyPr>
            <a:noAutofit/>
          </a:bodyPr>
          <a:lstStyle/>
          <a:p>
            <a:pPr eaLnBrk="1" hangingPunct="1">
              <a:buClr>
                <a:schemeClr val="tx2"/>
              </a:buClr>
              <a:buSzPct val="150000"/>
            </a:pPr>
            <a:r>
              <a:rPr lang="en-US" sz="2800" dirty="0"/>
              <a:t>A measure that indicates whether a method of forecasting is accurately predicting actual changes in demand.</a:t>
            </a:r>
          </a:p>
        </p:txBody>
      </p:sp>
      <p:grpSp>
        <p:nvGrpSpPr>
          <p:cNvPr id="2" name="Group 8"/>
          <p:cNvGrpSpPr>
            <a:grpSpLocks/>
          </p:cNvGrpSpPr>
          <p:nvPr/>
        </p:nvGrpSpPr>
        <p:grpSpPr bwMode="auto">
          <a:xfrm>
            <a:off x="2511425" y="3138490"/>
            <a:ext cx="3636963" cy="1039813"/>
            <a:chOff x="1366" y="2392"/>
            <a:chExt cx="2291" cy="655"/>
          </a:xfrm>
        </p:grpSpPr>
        <p:sp>
          <p:nvSpPr>
            <p:cNvPr id="64518" name="Text Box 4"/>
            <p:cNvSpPr txBox="1">
              <a:spLocks noChangeArrowheads="1"/>
            </p:cNvSpPr>
            <p:nvPr/>
          </p:nvSpPr>
          <p:spPr bwMode="auto">
            <a:xfrm>
              <a:off x="1366" y="2577"/>
              <a:ext cx="165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latin typeface="+mn-lt"/>
                </a:rPr>
                <a:t>Tracking signal =</a:t>
              </a:r>
            </a:p>
          </p:txBody>
        </p:sp>
        <p:grpSp>
          <p:nvGrpSpPr>
            <p:cNvPr id="64519" name="Group 7"/>
            <p:cNvGrpSpPr>
              <a:grpSpLocks/>
            </p:cNvGrpSpPr>
            <p:nvPr/>
          </p:nvGrpSpPr>
          <p:grpSpPr bwMode="auto">
            <a:xfrm>
              <a:off x="3063" y="2392"/>
              <a:ext cx="594" cy="655"/>
              <a:chOff x="3535" y="2488"/>
              <a:chExt cx="594" cy="655"/>
            </a:xfrm>
          </p:grpSpPr>
          <p:sp>
            <p:nvSpPr>
              <p:cNvPr id="64520" name="Text Box 5"/>
              <p:cNvSpPr txBox="1">
                <a:spLocks noChangeArrowheads="1"/>
              </p:cNvSpPr>
              <p:nvPr/>
            </p:nvSpPr>
            <p:spPr bwMode="auto">
              <a:xfrm>
                <a:off x="3535" y="2488"/>
                <a:ext cx="594"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800" b="1" dirty="0">
                    <a:latin typeface="+mn-lt"/>
                  </a:rPr>
                  <a:t>CFE</a:t>
                </a:r>
              </a:p>
              <a:p>
                <a:pPr algn="ctr" eaLnBrk="1" hangingPunct="1">
                  <a:lnSpc>
                    <a:spcPct val="110000"/>
                  </a:lnSpc>
                </a:pPr>
                <a:r>
                  <a:rPr lang="en-US" sz="2800" b="1" dirty="0">
                    <a:latin typeface="+mn-lt"/>
                  </a:rPr>
                  <a:t>MAD</a:t>
                </a:r>
              </a:p>
            </p:txBody>
          </p:sp>
          <p:sp>
            <p:nvSpPr>
              <p:cNvPr id="64521" name="Line 6"/>
              <p:cNvSpPr>
                <a:spLocks noChangeShapeType="1"/>
              </p:cNvSpPr>
              <p:nvPr/>
            </p:nvSpPr>
            <p:spPr bwMode="auto">
              <a:xfrm>
                <a:off x="3560" y="2833"/>
                <a:ext cx="5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800"/>
              </a:p>
            </p:txBody>
          </p:sp>
        </p:grpSp>
      </p:grpSp>
      <p:sp>
        <p:nvSpPr>
          <p:cNvPr id="556041" name="Text Box 9"/>
          <p:cNvSpPr txBox="1">
            <a:spLocks noChangeArrowheads="1"/>
          </p:cNvSpPr>
          <p:nvPr/>
        </p:nvSpPr>
        <p:spPr bwMode="auto">
          <a:xfrm>
            <a:off x="789940" y="4525711"/>
            <a:ext cx="7575550" cy="1255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lnSpc>
                <a:spcPct val="90000"/>
              </a:lnSpc>
              <a:spcBef>
                <a:spcPct val="40000"/>
              </a:spcBef>
              <a:buClr>
                <a:srgbClr val="B20019"/>
              </a:buClr>
            </a:pPr>
            <a:r>
              <a:rPr lang="en-US" sz="2800" b="1" dirty="0">
                <a:latin typeface="+mn-lt"/>
              </a:rPr>
              <a:t>Each period, the CFE and MAD are updated to reflect current error, and the tracking signal is compared to some predetermined limits.</a:t>
            </a:r>
          </a:p>
        </p:txBody>
      </p:sp>
      <p:sp>
        <p:nvSpPr>
          <p:cNvPr id="12" name="Text Box 5"/>
          <p:cNvSpPr txBox="1">
            <a:spLocks noChangeArrowheads="1"/>
          </p:cNvSpPr>
          <p:nvPr/>
        </p:nvSpPr>
        <p:spPr bwMode="auto">
          <a:xfrm>
            <a:off x="6833476" y="3138490"/>
            <a:ext cx="1026243" cy="1040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800" b="1" dirty="0">
                <a:latin typeface="+mn-lt"/>
              </a:rPr>
              <a:t>CFE</a:t>
            </a:r>
          </a:p>
          <a:p>
            <a:pPr algn="ctr" eaLnBrk="1" hangingPunct="1">
              <a:lnSpc>
                <a:spcPct val="110000"/>
              </a:lnSpc>
            </a:pPr>
            <a:r>
              <a:rPr lang="en-US" sz="2800" b="1" dirty="0" err="1">
                <a:latin typeface="+mn-lt"/>
              </a:rPr>
              <a:t>MAD</a:t>
            </a:r>
            <a:r>
              <a:rPr lang="en-US" sz="2800" b="1" baseline="-25000" dirty="0" err="1">
                <a:latin typeface="+mn-lt"/>
              </a:rPr>
              <a:t>t</a:t>
            </a:r>
            <a:endParaRPr lang="en-US" sz="2800" b="1" dirty="0">
              <a:latin typeface="+mn-lt"/>
            </a:endParaRPr>
          </a:p>
        </p:txBody>
      </p:sp>
      <p:sp>
        <p:nvSpPr>
          <p:cNvPr id="13" name="Line 6"/>
          <p:cNvSpPr>
            <a:spLocks noChangeShapeType="1"/>
          </p:cNvSpPr>
          <p:nvPr/>
        </p:nvSpPr>
        <p:spPr bwMode="auto">
          <a:xfrm>
            <a:off x="6914797" y="3685609"/>
            <a:ext cx="863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800"/>
          </a:p>
        </p:txBody>
      </p:sp>
      <p:sp>
        <p:nvSpPr>
          <p:cNvPr id="16" name="Text Box 4"/>
          <p:cNvSpPr txBox="1">
            <a:spLocks noChangeArrowheads="1"/>
          </p:cNvSpPr>
          <p:nvPr/>
        </p:nvSpPr>
        <p:spPr bwMode="auto">
          <a:xfrm>
            <a:off x="6238298" y="3396786"/>
            <a:ext cx="50526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latin typeface="+mn-lt"/>
              </a:rPr>
              <a:t>or</a:t>
            </a:r>
          </a:p>
        </p:txBody>
      </p:sp>
      <p:sp>
        <p:nvSpPr>
          <p:cNvPr id="14" name="Rectangle 2">
            <a:extLst>
              <a:ext uri="{FF2B5EF4-FFF2-40B4-BE49-F238E27FC236}">
                <a16:creationId xmlns:a16="http://schemas.microsoft.com/office/drawing/2014/main" id="{5F51D82D-CE32-4732-937F-A4BBE5024D7A}"/>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Tracking Signals</a:t>
            </a:r>
          </a:p>
        </p:txBody>
      </p:sp>
    </p:spTree>
    <p:extLst>
      <p:ext uri="{BB962C8B-B14F-4D97-AF65-F5344CB8AC3E}">
        <p14:creationId xmlns:p14="http://schemas.microsoft.com/office/powerpoint/2010/main" val="489034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7" name="Rectangle 3"/>
          <p:cNvSpPr>
            <a:spLocks noGrp="1" noChangeArrowheads="1"/>
          </p:cNvSpPr>
          <p:nvPr>
            <p:ph type="body" idx="1"/>
          </p:nvPr>
        </p:nvSpPr>
        <p:spPr>
          <a:xfrm>
            <a:off x="602298" y="1676400"/>
            <a:ext cx="7912100" cy="1096962"/>
          </a:xfrm>
        </p:spPr>
        <p:txBody>
          <a:bodyPr>
            <a:normAutofit lnSpcReduction="10000"/>
          </a:bodyPr>
          <a:lstStyle/>
          <a:p>
            <a:pPr eaLnBrk="1" hangingPunct="1"/>
            <a:r>
              <a:rPr lang="en-US" sz="2600" dirty="0"/>
              <a:t>The MAD can be calculated as the simple average of all absolute errors or as a weighted average determined by the exponential smoothing method</a:t>
            </a:r>
          </a:p>
        </p:txBody>
      </p:sp>
      <p:sp>
        <p:nvSpPr>
          <p:cNvPr id="559114" name="Text Box 10"/>
          <p:cNvSpPr txBox="1">
            <a:spLocks noChangeArrowheads="1"/>
          </p:cNvSpPr>
          <p:nvPr/>
        </p:nvSpPr>
        <p:spPr bwMode="auto">
          <a:xfrm>
            <a:off x="2516823" y="2822575"/>
            <a:ext cx="38811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err="1">
                <a:latin typeface="+mn-lt"/>
              </a:rPr>
              <a:t>MAD</a:t>
            </a:r>
            <a:r>
              <a:rPr lang="en-US" sz="2400" b="1" i="1" baseline="-25000" dirty="0" err="1">
                <a:latin typeface="+mn-lt"/>
              </a:rPr>
              <a:t>t</a:t>
            </a:r>
            <a:r>
              <a:rPr lang="en-US" sz="2400" b="1" i="1" dirty="0">
                <a:latin typeface="+mn-lt"/>
              </a:rPr>
              <a:t> </a:t>
            </a:r>
            <a:r>
              <a:rPr lang="en-US" sz="2400" b="1" dirty="0">
                <a:latin typeface="+mn-lt"/>
              </a:rPr>
              <a:t>= </a:t>
            </a:r>
            <a:r>
              <a:rPr lang="el-GR" sz="2400" b="1" i="1" dirty="0">
                <a:latin typeface="+mn-lt"/>
                <a:cs typeface="Arial" pitchFamily="34" charset="0"/>
              </a:rPr>
              <a:t>α</a:t>
            </a:r>
            <a:r>
              <a:rPr lang="en-US" sz="2400" b="1" dirty="0">
                <a:latin typeface="+mn-lt"/>
              </a:rPr>
              <a:t>|</a:t>
            </a:r>
            <a:r>
              <a:rPr lang="en-US" sz="2400" b="1" i="1" dirty="0">
                <a:latin typeface="+mn-lt"/>
              </a:rPr>
              <a:t>E</a:t>
            </a:r>
            <a:r>
              <a:rPr lang="en-US" sz="2400" b="1" i="1" baseline="-25000" dirty="0">
                <a:latin typeface="+mn-lt"/>
              </a:rPr>
              <a:t>t</a:t>
            </a:r>
            <a:r>
              <a:rPr lang="en-US" sz="2400" b="1" dirty="0">
                <a:latin typeface="+mn-lt"/>
              </a:rPr>
              <a:t>| + (1 </a:t>
            </a:r>
            <a:r>
              <a:rPr lang="en-US" sz="2400" b="1" dirty="0">
                <a:latin typeface="+mn-lt"/>
                <a:cs typeface="Arial" pitchFamily="34" charset="0"/>
              </a:rPr>
              <a:t>–</a:t>
            </a:r>
            <a:r>
              <a:rPr lang="en-US" sz="2400" b="1" dirty="0">
                <a:latin typeface="+mn-lt"/>
              </a:rPr>
              <a:t> </a:t>
            </a:r>
            <a:r>
              <a:rPr lang="el-GR" sz="2400" b="1" i="1" dirty="0">
                <a:latin typeface="+mn-lt"/>
                <a:cs typeface="Arial" pitchFamily="34" charset="0"/>
              </a:rPr>
              <a:t>α</a:t>
            </a:r>
            <a:r>
              <a:rPr lang="en-US" sz="2400" b="1" dirty="0">
                <a:latin typeface="+mn-lt"/>
              </a:rPr>
              <a:t>)MAD</a:t>
            </a:r>
            <a:r>
              <a:rPr lang="en-US" sz="2400" b="1" i="1" baseline="-25000" dirty="0">
                <a:latin typeface="+mn-lt"/>
              </a:rPr>
              <a:t>t</a:t>
            </a:r>
            <a:r>
              <a:rPr lang="en-US" sz="2400" b="1" baseline="-25000" dirty="0">
                <a:latin typeface="+mn-lt"/>
              </a:rPr>
              <a:t>-1</a:t>
            </a:r>
          </a:p>
        </p:txBody>
      </p:sp>
      <p:sp>
        <p:nvSpPr>
          <p:cNvPr id="559115" name="Text Box 11"/>
          <p:cNvSpPr txBox="1">
            <a:spLocks noChangeArrowheads="1"/>
          </p:cNvSpPr>
          <p:nvPr/>
        </p:nvSpPr>
        <p:spPr bwMode="auto">
          <a:xfrm>
            <a:off x="789940" y="3656806"/>
            <a:ext cx="7864475"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lnSpc>
                <a:spcPct val="90000"/>
              </a:lnSpc>
              <a:buClr>
                <a:srgbClr val="B20019"/>
              </a:buClr>
            </a:pPr>
            <a:r>
              <a:rPr lang="en-US" sz="2600" b="1" dirty="0">
                <a:latin typeface="+mn-lt"/>
              </a:rPr>
              <a:t>If forecast errors are normally distributed with a mean of 0, the relationship between </a:t>
            </a:r>
            <a:r>
              <a:rPr lang="el-GR" sz="2600" b="1" i="1" dirty="0">
                <a:latin typeface="+mn-lt"/>
                <a:cs typeface="Arial" pitchFamily="34" charset="0"/>
              </a:rPr>
              <a:t>σ</a:t>
            </a:r>
            <a:r>
              <a:rPr lang="en-US" sz="2600" b="1" dirty="0">
                <a:latin typeface="+mn-lt"/>
                <a:cs typeface="Arial" pitchFamily="34" charset="0"/>
              </a:rPr>
              <a:t> </a:t>
            </a:r>
            <a:r>
              <a:rPr lang="en-US" sz="2600" b="1" dirty="0">
                <a:latin typeface="+mn-lt"/>
              </a:rPr>
              <a:t>and MAD is simple</a:t>
            </a:r>
          </a:p>
        </p:txBody>
      </p:sp>
      <p:grpSp>
        <p:nvGrpSpPr>
          <p:cNvPr id="2" name="Group 15"/>
          <p:cNvGrpSpPr>
            <a:grpSpLocks/>
          </p:cNvGrpSpPr>
          <p:nvPr/>
        </p:nvGrpSpPr>
        <p:grpSpPr bwMode="auto">
          <a:xfrm>
            <a:off x="2516823" y="4878388"/>
            <a:ext cx="4313239" cy="461963"/>
            <a:chOff x="1526" y="2766"/>
            <a:chExt cx="2717" cy="291"/>
          </a:xfrm>
        </p:grpSpPr>
        <p:sp>
          <p:nvSpPr>
            <p:cNvPr id="65544" name="Text Box 12"/>
            <p:cNvSpPr txBox="1">
              <a:spLocks noChangeArrowheads="1"/>
            </p:cNvSpPr>
            <p:nvPr/>
          </p:nvSpPr>
          <p:spPr bwMode="auto">
            <a:xfrm>
              <a:off x="1526" y="2766"/>
              <a:ext cx="27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sz="2400" b="1" i="1" dirty="0">
                  <a:latin typeface="+mn-lt"/>
                  <a:cs typeface="Arial" pitchFamily="34" charset="0"/>
                  <a:sym typeface="Symbol" pitchFamily="18" charset="2"/>
                </a:rPr>
                <a:t>σ</a:t>
              </a:r>
              <a:r>
                <a:rPr lang="en-US" sz="2400" b="1" i="1" dirty="0">
                  <a:latin typeface="+mn-lt"/>
                  <a:cs typeface="Arial" pitchFamily="34" charset="0"/>
                </a:rPr>
                <a:t> </a:t>
              </a:r>
              <a:r>
                <a:rPr lang="en-US" sz="2400" b="1" dirty="0">
                  <a:latin typeface="+mn-lt"/>
                  <a:cs typeface="Arial" pitchFamily="34" charset="0"/>
                </a:rPr>
                <a:t>=   (    </a:t>
              </a:r>
              <a:r>
                <a:rPr lang="el-GR" sz="2400" b="1" i="1" dirty="0">
                  <a:latin typeface="+mn-lt"/>
                  <a:cs typeface="Arial" pitchFamily="34" charset="0"/>
                  <a:sym typeface="Symbol" pitchFamily="18" charset="2"/>
                </a:rPr>
                <a:t></a:t>
              </a:r>
              <a:r>
                <a:rPr lang="en-NZ" sz="2400" b="1" i="1" dirty="0">
                  <a:latin typeface="+mn-lt"/>
                  <a:cs typeface="Arial" pitchFamily="34" charset="0"/>
                  <a:sym typeface="Symbol" pitchFamily="18" charset="2"/>
                </a:rPr>
                <a:t> </a:t>
              </a:r>
              <a:r>
                <a:rPr lang="en-US" sz="2400" b="1" dirty="0">
                  <a:latin typeface="+mn-lt"/>
                  <a:cs typeface="Arial" pitchFamily="34" charset="0"/>
                </a:rPr>
                <a:t>/2)(MAD) </a:t>
              </a:r>
              <a:r>
                <a:rPr lang="en-US" sz="2400" b="1" dirty="0">
                  <a:latin typeface="+mn-lt"/>
                  <a:cs typeface="Arial" pitchFamily="34" charset="0"/>
                  <a:sym typeface="Symbol" pitchFamily="18" charset="2"/>
                </a:rPr>
                <a:t> 1.25(MAD)</a:t>
              </a:r>
            </a:p>
          </p:txBody>
        </p:sp>
        <p:sp>
          <p:nvSpPr>
            <p:cNvPr id="65545" name="Freeform 14"/>
            <p:cNvSpPr>
              <a:spLocks/>
            </p:cNvSpPr>
            <p:nvPr/>
          </p:nvSpPr>
          <p:spPr bwMode="auto">
            <a:xfrm>
              <a:off x="2017" y="2766"/>
              <a:ext cx="505" cy="260"/>
            </a:xfrm>
            <a:custGeom>
              <a:avLst/>
              <a:gdLst>
                <a:gd name="T0" fmla="*/ 0 w 401"/>
                <a:gd name="T1" fmla="*/ 124 h 229"/>
                <a:gd name="T2" fmla="*/ 39 w 401"/>
                <a:gd name="T3" fmla="*/ 112 h 229"/>
                <a:gd name="T4" fmla="*/ 90 w 401"/>
                <a:gd name="T5" fmla="*/ 229 h 229"/>
                <a:gd name="T6" fmla="*/ 126 w 401"/>
                <a:gd name="T7" fmla="*/ 1 h 229"/>
                <a:gd name="T8" fmla="*/ 401 w 401"/>
                <a:gd name="T9" fmla="*/ 0 h 229"/>
                <a:gd name="T10" fmla="*/ 0 60000 65536"/>
                <a:gd name="T11" fmla="*/ 0 60000 65536"/>
                <a:gd name="T12" fmla="*/ 0 60000 65536"/>
                <a:gd name="T13" fmla="*/ 0 60000 65536"/>
                <a:gd name="T14" fmla="*/ 0 60000 65536"/>
                <a:gd name="T15" fmla="*/ 0 w 401"/>
                <a:gd name="T16" fmla="*/ 0 h 229"/>
                <a:gd name="T17" fmla="*/ 401 w 401"/>
                <a:gd name="T18" fmla="*/ 229 h 229"/>
              </a:gdLst>
              <a:ahLst/>
              <a:cxnLst>
                <a:cxn ang="T10">
                  <a:pos x="T0" y="T1"/>
                </a:cxn>
                <a:cxn ang="T11">
                  <a:pos x="T2" y="T3"/>
                </a:cxn>
                <a:cxn ang="T12">
                  <a:pos x="T4" y="T5"/>
                </a:cxn>
                <a:cxn ang="T13">
                  <a:pos x="T6" y="T7"/>
                </a:cxn>
                <a:cxn ang="T14">
                  <a:pos x="T8" y="T9"/>
                </a:cxn>
              </a:cxnLst>
              <a:rect l="T15" t="T16" r="T17" b="T18"/>
              <a:pathLst>
                <a:path w="401" h="229">
                  <a:moveTo>
                    <a:pt x="0" y="124"/>
                  </a:moveTo>
                  <a:lnTo>
                    <a:pt x="39" y="112"/>
                  </a:lnTo>
                  <a:lnTo>
                    <a:pt x="90" y="229"/>
                  </a:lnTo>
                  <a:lnTo>
                    <a:pt x="126" y="1"/>
                  </a:lnTo>
                  <a:lnTo>
                    <a:pt x="401" y="0"/>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NZ" sz="2400"/>
            </a:p>
          </p:txBody>
        </p:sp>
      </p:grpSp>
      <p:sp>
        <p:nvSpPr>
          <p:cNvPr id="559120" name="Text Box 16"/>
          <p:cNvSpPr txBox="1">
            <a:spLocks noChangeArrowheads="1"/>
          </p:cNvSpPr>
          <p:nvPr/>
        </p:nvSpPr>
        <p:spPr bwMode="auto">
          <a:xfrm>
            <a:off x="1978123" y="5699124"/>
            <a:ext cx="53573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n-lt"/>
              </a:rPr>
              <a:t>MAD = 0.7978</a:t>
            </a:r>
            <a:r>
              <a:rPr lang="el-GR" sz="2400" b="1" i="1" dirty="0">
                <a:latin typeface="+mn-lt"/>
                <a:cs typeface="Arial" pitchFamily="34" charset="0"/>
              </a:rPr>
              <a:t>σ</a:t>
            </a:r>
            <a:r>
              <a:rPr lang="en-US" sz="2400" b="1" dirty="0">
                <a:latin typeface="+mn-lt"/>
                <a:cs typeface="Arial" pitchFamily="34" charset="0"/>
              </a:rPr>
              <a:t> </a:t>
            </a:r>
            <a:r>
              <a:rPr lang="el-GR" sz="2400" b="1" dirty="0">
                <a:latin typeface="+mn-lt"/>
                <a:cs typeface="Arial" pitchFamily="34" charset="0"/>
                <a:sym typeface="Symbol" pitchFamily="18" charset="2"/>
              </a:rPr>
              <a:t></a:t>
            </a:r>
            <a:r>
              <a:rPr lang="en-US" sz="2400" b="1" dirty="0">
                <a:latin typeface="+mn-lt"/>
                <a:cs typeface="Arial" pitchFamily="34" charset="0"/>
              </a:rPr>
              <a:t> 0.8</a:t>
            </a:r>
            <a:r>
              <a:rPr lang="el-GR" sz="2400" b="1" i="1" dirty="0">
                <a:latin typeface="+mn-lt"/>
                <a:cs typeface="Arial" pitchFamily="34" charset="0"/>
              </a:rPr>
              <a:t>σ</a:t>
            </a:r>
            <a:r>
              <a:rPr lang="en-US" sz="2400" b="1" i="1" dirty="0">
                <a:latin typeface="+mn-lt"/>
                <a:cs typeface="Arial" pitchFamily="34" charset="0"/>
              </a:rPr>
              <a:t>  </a:t>
            </a:r>
            <a:r>
              <a:rPr lang="en-US" sz="2400" b="1" dirty="0">
                <a:latin typeface="+mn-lt"/>
                <a:cs typeface="Arial" pitchFamily="34" charset="0"/>
              </a:rPr>
              <a:t>where </a:t>
            </a:r>
            <a:r>
              <a:rPr lang="en-US" sz="2400" b="1" i="1" dirty="0">
                <a:latin typeface="Symbol" pitchFamily="18" charset="2"/>
                <a:cs typeface="Arial" pitchFamily="34" charset="0"/>
              </a:rPr>
              <a:t>p</a:t>
            </a:r>
            <a:r>
              <a:rPr lang="en-US" sz="2400" b="1" dirty="0">
                <a:latin typeface="+mn-lt"/>
                <a:cs typeface="Arial" pitchFamily="34" charset="0"/>
              </a:rPr>
              <a:t> = </a:t>
            </a:r>
            <a:r>
              <a:rPr lang="en-US" sz="2400" b="1" dirty="0">
                <a:solidFill>
                  <a:srgbClr val="FF0000"/>
                </a:solidFill>
                <a:latin typeface="+mn-lt"/>
                <a:cs typeface="Arial" pitchFamily="34" charset="0"/>
              </a:rPr>
              <a:t>3.1416</a:t>
            </a:r>
            <a:endParaRPr lang="el-GR" sz="2400" b="1" i="1" dirty="0">
              <a:solidFill>
                <a:srgbClr val="FF0000"/>
              </a:solidFill>
              <a:latin typeface="+mn-lt"/>
              <a:cs typeface="Arial" pitchFamily="34" charset="0"/>
            </a:endParaRPr>
          </a:p>
        </p:txBody>
      </p:sp>
      <p:sp>
        <p:nvSpPr>
          <p:cNvPr id="10" name="Rectangle 2">
            <a:extLst>
              <a:ext uri="{FF2B5EF4-FFF2-40B4-BE49-F238E27FC236}">
                <a16:creationId xmlns:a16="http://schemas.microsoft.com/office/drawing/2014/main" id="{F19E11A7-4EA3-4D26-949B-EC5B2EFD0E8B}"/>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Tracking Signals</a:t>
            </a:r>
          </a:p>
        </p:txBody>
      </p:sp>
    </p:spTree>
    <p:extLst>
      <p:ext uri="{BB962C8B-B14F-4D97-AF65-F5344CB8AC3E}">
        <p14:creationId xmlns:p14="http://schemas.microsoft.com/office/powerpoint/2010/main" val="1183564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520825" y="1603374"/>
            <a:ext cx="5648324" cy="4645025"/>
            <a:chOff x="958" y="1050"/>
            <a:chExt cx="3558" cy="2677"/>
          </a:xfrm>
        </p:grpSpPr>
        <p:sp>
          <p:nvSpPr>
            <p:cNvPr id="66577" name="Rectangle 9"/>
            <p:cNvSpPr>
              <a:spLocks noChangeArrowheads="1"/>
            </p:cNvSpPr>
            <p:nvPr/>
          </p:nvSpPr>
          <p:spPr bwMode="auto">
            <a:xfrm>
              <a:off x="1192" y="1064"/>
              <a:ext cx="480" cy="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lnSpc>
                  <a:spcPct val="150000"/>
                </a:lnSpc>
              </a:pPr>
              <a:r>
                <a:rPr lang="en-US" b="1">
                  <a:latin typeface="+mj-lt"/>
                </a:rPr>
                <a:t>+2.0 </a:t>
              </a:r>
              <a:r>
                <a:rPr lang="en-US" b="1">
                  <a:latin typeface="+mj-lt"/>
                  <a:cs typeface="Arial" pitchFamily="34" charset="0"/>
                </a:rPr>
                <a:t>–</a:t>
              </a:r>
            </a:p>
            <a:p>
              <a:pPr algn="ctr" defTabSz="762000" eaLnBrk="0" hangingPunct="0">
                <a:lnSpc>
                  <a:spcPct val="150000"/>
                </a:lnSpc>
              </a:pPr>
              <a:r>
                <a:rPr lang="en-US" b="1">
                  <a:latin typeface="+mj-lt"/>
                </a:rPr>
                <a:t>+1.5 </a:t>
              </a:r>
              <a:r>
                <a:rPr lang="en-US" b="1">
                  <a:latin typeface="+mj-lt"/>
                  <a:cs typeface="Arial" pitchFamily="34" charset="0"/>
                </a:rPr>
                <a:t>–</a:t>
              </a:r>
            </a:p>
            <a:p>
              <a:pPr algn="ctr" defTabSz="762000" eaLnBrk="0" hangingPunct="0">
                <a:lnSpc>
                  <a:spcPct val="150000"/>
                </a:lnSpc>
              </a:pPr>
              <a:r>
                <a:rPr lang="en-US" b="1">
                  <a:latin typeface="+mj-lt"/>
                </a:rPr>
                <a:t>+1.0 </a:t>
              </a:r>
              <a:r>
                <a:rPr lang="en-US" b="1">
                  <a:latin typeface="+mj-lt"/>
                  <a:cs typeface="Arial" pitchFamily="34" charset="0"/>
                </a:rPr>
                <a:t>–</a:t>
              </a:r>
            </a:p>
            <a:p>
              <a:pPr algn="ctr" defTabSz="762000" eaLnBrk="0" hangingPunct="0">
                <a:lnSpc>
                  <a:spcPct val="150000"/>
                </a:lnSpc>
              </a:pPr>
              <a:r>
                <a:rPr lang="en-US" b="1">
                  <a:latin typeface="+mj-lt"/>
                </a:rPr>
                <a:t>+0.5 </a:t>
              </a:r>
              <a:r>
                <a:rPr lang="en-US" b="1">
                  <a:latin typeface="+mj-lt"/>
                  <a:cs typeface="Arial" pitchFamily="34" charset="0"/>
                </a:rPr>
                <a:t>–</a:t>
              </a:r>
            </a:p>
            <a:p>
              <a:pPr algn="ctr" defTabSz="762000" eaLnBrk="0" hangingPunct="0">
                <a:lnSpc>
                  <a:spcPct val="150000"/>
                </a:lnSpc>
              </a:pPr>
              <a:r>
                <a:rPr lang="en-US" b="1">
                  <a:latin typeface="+mj-lt"/>
                </a:rPr>
                <a:t>     0 </a:t>
              </a:r>
              <a:r>
                <a:rPr lang="en-US" b="1">
                  <a:latin typeface="+mj-lt"/>
                  <a:cs typeface="Arial" pitchFamily="34" charset="0"/>
                </a:rPr>
                <a:t>–</a:t>
              </a:r>
            </a:p>
            <a:p>
              <a:pPr algn="ctr" defTabSz="762000" eaLnBrk="0" hangingPunct="0">
                <a:lnSpc>
                  <a:spcPct val="150000"/>
                </a:lnSpc>
              </a:pPr>
              <a:r>
                <a:rPr lang="en-US" b="1">
                  <a:latin typeface="+mj-lt"/>
                </a:rPr>
                <a:t>–0.5 </a:t>
              </a:r>
              <a:r>
                <a:rPr lang="en-US" b="1">
                  <a:latin typeface="+mj-lt"/>
                  <a:cs typeface="Arial" pitchFamily="34" charset="0"/>
                </a:rPr>
                <a:t>–</a:t>
              </a:r>
            </a:p>
            <a:p>
              <a:pPr algn="ctr" defTabSz="762000" eaLnBrk="0" hangingPunct="0">
                <a:lnSpc>
                  <a:spcPct val="150000"/>
                </a:lnSpc>
              </a:pPr>
              <a:r>
                <a:rPr lang="en-US" b="1">
                  <a:latin typeface="+mj-lt"/>
                </a:rPr>
                <a:t>–1.0 </a:t>
              </a:r>
              <a:r>
                <a:rPr lang="en-US" b="1">
                  <a:latin typeface="+mj-lt"/>
                  <a:cs typeface="Arial" pitchFamily="34" charset="0"/>
                </a:rPr>
                <a:t>–</a:t>
              </a:r>
            </a:p>
            <a:p>
              <a:pPr algn="ctr" defTabSz="762000" eaLnBrk="0" hangingPunct="0">
                <a:lnSpc>
                  <a:spcPct val="150000"/>
                </a:lnSpc>
              </a:pPr>
              <a:r>
                <a:rPr lang="en-US" b="1">
                  <a:latin typeface="+mj-lt"/>
                </a:rPr>
                <a:t>–1.5 </a:t>
              </a:r>
              <a:r>
                <a:rPr lang="en-US" b="1">
                  <a:latin typeface="+mj-lt"/>
                  <a:cs typeface="Arial" pitchFamily="34" charset="0"/>
                </a:rPr>
                <a:t>–</a:t>
              </a:r>
            </a:p>
          </p:txBody>
        </p:sp>
        <p:sp>
          <p:nvSpPr>
            <p:cNvPr id="66578" name="Rectangle 13"/>
            <p:cNvSpPr>
              <a:spLocks noChangeArrowheads="1"/>
            </p:cNvSpPr>
            <p:nvPr/>
          </p:nvSpPr>
          <p:spPr bwMode="auto">
            <a:xfrm>
              <a:off x="1460" y="3205"/>
              <a:ext cx="3040"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defTabSz="762000" eaLnBrk="0" hangingPunct="0">
                <a:tabLst>
                  <a:tab pos="914400" algn="ctr"/>
                  <a:tab pos="1828800" algn="ctr"/>
                  <a:tab pos="2743200" algn="ctr"/>
                  <a:tab pos="3603625" algn="ctr"/>
                  <a:tab pos="4518025" algn="ctr"/>
                </a:tabLst>
              </a:pPr>
              <a:r>
                <a:rPr lang="en-US" sz="1200" b="1" dirty="0">
                  <a:latin typeface="+mj-lt"/>
                </a:rPr>
                <a:t>	|	|	|	|	|</a:t>
              </a:r>
            </a:p>
            <a:p>
              <a:pPr defTabSz="762000" eaLnBrk="0" hangingPunct="0">
                <a:tabLst>
                  <a:tab pos="914400" algn="ctr"/>
                  <a:tab pos="1828800" algn="ctr"/>
                  <a:tab pos="2743200" algn="ctr"/>
                  <a:tab pos="3603625" algn="ctr"/>
                  <a:tab pos="4518025" algn="ctr"/>
                </a:tabLst>
              </a:pPr>
              <a:r>
                <a:rPr lang="en-US" b="1" dirty="0">
                  <a:latin typeface="+mj-lt"/>
                </a:rPr>
                <a:t>0	5	10	15	20	25</a:t>
              </a:r>
            </a:p>
            <a:p>
              <a:pPr defTabSz="762000" eaLnBrk="0" hangingPunct="0">
                <a:tabLst>
                  <a:tab pos="914400" algn="ctr"/>
                  <a:tab pos="1828800" algn="ctr"/>
                  <a:tab pos="2743200" algn="ctr"/>
                  <a:tab pos="3603625" algn="ctr"/>
                  <a:tab pos="4518025" algn="ctr"/>
                </a:tabLst>
              </a:pPr>
              <a:r>
                <a:rPr lang="en-US" b="1" dirty="0">
                  <a:latin typeface="+mj-lt"/>
                </a:rPr>
                <a:t>                    Observation number</a:t>
              </a:r>
            </a:p>
          </p:txBody>
        </p:sp>
        <p:sp>
          <p:nvSpPr>
            <p:cNvPr id="66579" name="Rectangle 14"/>
            <p:cNvSpPr>
              <a:spLocks noChangeArrowheads="1"/>
            </p:cNvSpPr>
            <p:nvPr/>
          </p:nvSpPr>
          <p:spPr bwMode="auto">
            <a:xfrm rot="16200000">
              <a:off x="578" y="2163"/>
              <a:ext cx="99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r>
                <a:rPr lang="en-US" b="1">
                  <a:latin typeface="+mj-lt"/>
                </a:rPr>
                <a:t>Tracking signal</a:t>
              </a:r>
            </a:p>
          </p:txBody>
        </p:sp>
        <p:sp>
          <p:nvSpPr>
            <p:cNvPr id="66580" name="Freeform 17"/>
            <p:cNvSpPr>
              <a:spLocks/>
            </p:cNvSpPr>
            <p:nvPr/>
          </p:nvSpPr>
          <p:spPr bwMode="auto">
            <a:xfrm>
              <a:off x="1552" y="1050"/>
              <a:ext cx="2964" cy="2283"/>
            </a:xfrm>
            <a:custGeom>
              <a:avLst/>
              <a:gdLst>
                <a:gd name="T0" fmla="*/ 0 w 2964"/>
                <a:gd name="T1" fmla="*/ 0 h 2283"/>
                <a:gd name="T2" fmla="*/ 0 w 2964"/>
                <a:gd name="T3" fmla="*/ 2282 h 2283"/>
                <a:gd name="T4" fmla="*/ 2963 w 2964"/>
                <a:gd name="T5" fmla="*/ 2282 h 2283"/>
                <a:gd name="T6" fmla="*/ 0 60000 65536"/>
                <a:gd name="T7" fmla="*/ 0 60000 65536"/>
                <a:gd name="T8" fmla="*/ 0 60000 65536"/>
                <a:gd name="T9" fmla="*/ 0 w 2964"/>
                <a:gd name="T10" fmla="*/ 0 h 2283"/>
                <a:gd name="T11" fmla="*/ 2964 w 2964"/>
                <a:gd name="T12" fmla="*/ 2283 h 2283"/>
              </a:gdLst>
              <a:ahLst/>
              <a:cxnLst>
                <a:cxn ang="T6">
                  <a:pos x="T0" y="T1"/>
                </a:cxn>
                <a:cxn ang="T7">
                  <a:pos x="T2" y="T3"/>
                </a:cxn>
                <a:cxn ang="T8">
                  <a:pos x="T4" y="T5"/>
                </a:cxn>
              </a:cxnLst>
              <a:rect l="T9" t="T10" r="T11" b="T12"/>
              <a:pathLst>
                <a:path w="2964" h="2283">
                  <a:moveTo>
                    <a:pt x="0" y="0"/>
                  </a:moveTo>
                  <a:lnTo>
                    <a:pt x="0" y="2282"/>
                  </a:lnTo>
                  <a:lnTo>
                    <a:pt x="2963" y="2282"/>
                  </a:lnTo>
                </a:path>
              </a:pathLst>
            </a:custGeom>
            <a:noFill/>
            <a:ln w="381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NZ">
                <a:latin typeface="+mj-lt"/>
              </a:endParaRPr>
            </a:p>
          </p:txBody>
        </p:sp>
      </p:grpSp>
      <p:grpSp>
        <p:nvGrpSpPr>
          <p:cNvPr id="3" name="Group 30"/>
          <p:cNvGrpSpPr>
            <a:grpSpLocks/>
          </p:cNvGrpSpPr>
          <p:nvPr/>
        </p:nvGrpSpPr>
        <p:grpSpPr bwMode="auto">
          <a:xfrm>
            <a:off x="4535488" y="1593850"/>
            <a:ext cx="1900237" cy="366713"/>
            <a:chOff x="2857" y="1044"/>
            <a:chExt cx="1197" cy="231"/>
          </a:xfrm>
        </p:grpSpPr>
        <p:sp>
          <p:nvSpPr>
            <p:cNvPr id="66575" name="Rectangle 20"/>
            <p:cNvSpPr>
              <a:spLocks noChangeArrowheads="1"/>
            </p:cNvSpPr>
            <p:nvPr/>
          </p:nvSpPr>
          <p:spPr bwMode="auto">
            <a:xfrm>
              <a:off x="2857" y="1044"/>
              <a:ext cx="959"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r>
                <a:rPr lang="en-US" b="1">
                  <a:latin typeface="+mj-lt"/>
                </a:rPr>
                <a:t>Out of control</a:t>
              </a:r>
            </a:p>
          </p:txBody>
        </p:sp>
        <p:sp>
          <p:nvSpPr>
            <p:cNvPr id="66576" name="Line 21"/>
            <p:cNvSpPr>
              <a:spLocks noChangeShapeType="1"/>
            </p:cNvSpPr>
            <p:nvPr/>
          </p:nvSpPr>
          <p:spPr bwMode="auto">
            <a:xfrm>
              <a:off x="3907" y="1180"/>
              <a:ext cx="147" cy="6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grpSp>
        <p:nvGrpSpPr>
          <p:cNvPr id="4" name="Group 28"/>
          <p:cNvGrpSpPr>
            <a:grpSpLocks/>
          </p:cNvGrpSpPr>
          <p:nvPr/>
        </p:nvGrpSpPr>
        <p:grpSpPr bwMode="auto">
          <a:xfrm>
            <a:off x="2476500" y="1981200"/>
            <a:ext cx="4737100" cy="2879725"/>
            <a:chOff x="1560" y="1288"/>
            <a:chExt cx="2984" cy="1814"/>
          </a:xfrm>
        </p:grpSpPr>
        <p:sp>
          <p:nvSpPr>
            <p:cNvPr id="66570" name="Line 10"/>
            <p:cNvSpPr>
              <a:spLocks noChangeShapeType="1"/>
            </p:cNvSpPr>
            <p:nvPr/>
          </p:nvSpPr>
          <p:spPr bwMode="auto">
            <a:xfrm>
              <a:off x="1568" y="1526"/>
              <a:ext cx="2968" cy="0"/>
            </a:xfrm>
            <a:prstGeom prst="line">
              <a:avLst/>
            </a:prstGeom>
            <a:noFill/>
            <a:ln w="57150">
              <a:solidFill>
                <a:srgbClr val="B20019"/>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66571" name="Line 11"/>
            <p:cNvSpPr>
              <a:spLocks noChangeShapeType="1"/>
            </p:cNvSpPr>
            <p:nvPr/>
          </p:nvSpPr>
          <p:spPr bwMode="auto">
            <a:xfrm>
              <a:off x="1560" y="3088"/>
              <a:ext cx="2968" cy="0"/>
            </a:xfrm>
            <a:prstGeom prst="line">
              <a:avLst/>
            </a:prstGeom>
            <a:noFill/>
            <a:ln w="57150">
              <a:solidFill>
                <a:srgbClr val="B20019"/>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66572" name="Line 12"/>
            <p:cNvSpPr>
              <a:spLocks noChangeShapeType="1"/>
            </p:cNvSpPr>
            <p:nvPr/>
          </p:nvSpPr>
          <p:spPr bwMode="auto">
            <a:xfrm>
              <a:off x="1560" y="2302"/>
              <a:ext cx="298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66573" name="Rectangle 15"/>
            <p:cNvSpPr>
              <a:spLocks noChangeArrowheads="1"/>
            </p:cNvSpPr>
            <p:nvPr/>
          </p:nvSpPr>
          <p:spPr bwMode="auto">
            <a:xfrm>
              <a:off x="2241" y="2871"/>
              <a:ext cx="8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r>
                <a:rPr lang="en-US" b="1">
                  <a:latin typeface="+mj-lt"/>
                </a:rPr>
                <a:t>Control limit</a:t>
              </a:r>
            </a:p>
          </p:txBody>
        </p:sp>
        <p:sp>
          <p:nvSpPr>
            <p:cNvPr id="66574" name="Rectangle 16"/>
            <p:cNvSpPr>
              <a:spLocks noChangeArrowheads="1"/>
            </p:cNvSpPr>
            <p:nvPr/>
          </p:nvSpPr>
          <p:spPr bwMode="auto">
            <a:xfrm>
              <a:off x="2236" y="1288"/>
              <a:ext cx="8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r>
                <a:rPr lang="en-US" b="1">
                  <a:latin typeface="+mj-lt"/>
                </a:rPr>
                <a:t>Control limit</a:t>
              </a:r>
            </a:p>
          </p:txBody>
        </p:sp>
      </p:grpSp>
      <p:grpSp>
        <p:nvGrpSpPr>
          <p:cNvPr id="5" name="Group 29"/>
          <p:cNvGrpSpPr>
            <a:grpSpLocks/>
          </p:cNvGrpSpPr>
          <p:nvPr/>
        </p:nvGrpSpPr>
        <p:grpSpPr bwMode="auto">
          <a:xfrm>
            <a:off x="2635250" y="1873250"/>
            <a:ext cx="3997325" cy="2198688"/>
            <a:chOff x="1660" y="1220"/>
            <a:chExt cx="2518" cy="1385"/>
          </a:xfrm>
        </p:grpSpPr>
        <p:sp>
          <p:nvSpPr>
            <p:cNvPr id="66568" name="Freeform 22"/>
            <p:cNvSpPr>
              <a:spLocks/>
            </p:cNvSpPr>
            <p:nvPr/>
          </p:nvSpPr>
          <p:spPr bwMode="auto">
            <a:xfrm>
              <a:off x="1660" y="1276"/>
              <a:ext cx="2471" cy="1329"/>
            </a:xfrm>
            <a:custGeom>
              <a:avLst/>
              <a:gdLst>
                <a:gd name="T0" fmla="*/ 0 w 2471"/>
                <a:gd name="T1" fmla="*/ 1092 h 1329"/>
                <a:gd name="T2" fmla="*/ 117 w 2471"/>
                <a:gd name="T3" fmla="*/ 858 h 1329"/>
                <a:gd name="T4" fmla="*/ 225 w 2471"/>
                <a:gd name="T5" fmla="*/ 972 h 1329"/>
                <a:gd name="T6" fmla="*/ 341 w 2471"/>
                <a:gd name="T7" fmla="*/ 882 h 1329"/>
                <a:gd name="T8" fmla="*/ 449 w 2471"/>
                <a:gd name="T9" fmla="*/ 1205 h 1329"/>
                <a:gd name="T10" fmla="*/ 564 w 2471"/>
                <a:gd name="T11" fmla="*/ 917 h 1329"/>
                <a:gd name="T12" fmla="*/ 672 w 2471"/>
                <a:gd name="T13" fmla="*/ 1328 h 1329"/>
                <a:gd name="T14" fmla="*/ 788 w 2471"/>
                <a:gd name="T15" fmla="*/ 912 h 1329"/>
                <a:gd name="T16" fmla="*/ 899 w 2471"/>
                <a:gd name="T17" fmla="*/ 1067 h 1329"/>
                <a:gd name="T18" fmla="*/ 1014 w 2471"/>
                <a:gd name="T19" fmla="*/ 861 h 1329"/>
                <a:gd name="T20" fmla="*/ 1125 w 2471"/>
                <a:gd name="T21" fmla="*/ 948 h 1329"/>
                <a:gd name="T22" fmla="*/ 1238 w 2471"/>
                <a:gd name="T23" fmla="*/ 606 h 1329"/>
                <a:gd name="T24" fmla="*/ 1354 w 2471"/>
                <a:gd name="T25" fmla="*/ 1109 h 1329"/>
                <a:gd name="T26" fmla="*/ 1460 w 2471"/>
                <a:gd name="T27" fmla="*/ 879 h 1329"/>
                <a:gd name="T28" fmla="*/ 1577 w 2471"/>
                <a:gd name="T29" fmla="*/ 1167 h 1329"/>
                <a:gd name="T30" fmla="*/ 1688 w 2471"/>
                <a:gd name="T31" fmla="*/ 936 h 1329"/>
                <a:gd name="T32" fmla="*/ 1802 w 2471"/>
                <a:gd name="T33" fmla="*/ 936 h 1329"/>
                <a:gd name="T34" fmla="*/ 1909 w 2471"/>
                <a:gd name="T35" fmla="*/ 1133 h 1329"/>
                <a:gd name="T36" fmla="*/ 2021 w 2471"/>
                <a:gd name="T37" fmla="*/ 1028 h 1329"/>
                <a:gd name="T38" fmla="*/ 2135 w 2471"/>
                <a:gd name="T39" fmla="*/ 1193 h 1329"/>
                <a:gd name="T40" fmla="*/ 2246 w 2471"/>
                <a:gd name="T41" fmla="*/ 732 h 1329"/>
                <a:gd name="T42" fmla="*/ 2357 w 2471"/>
                <a:gd name="T43" fmla="*/ 469 h 1329"/>
                <a:gd name="T44" fmla="*/ 2470 w 2471"/>
                <a:gd name="T45" fmla="*/ 0 h 1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1"/>
                <a:gd name="T70" fmla="*/ 0 h 1329"/>
                <a:gd name="T71" fmla="*/ 2471 w 2471"/>
                <a:gd name="T72" fmla="*/ 1329 h 1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1" h="1329">
                  <a:moveTo>
                    <a:pt x="0" y="1092"/>
                  </a:moveTo>
                  <a:lnTo>
                    <a:pt x="117" y="858"/>
                  </a:lnTo>
                  <a:lnTo>
                    <a:pt x="225" y="972"/>
                  </a:lnTo>
                  <a:lnTo>
                    <a:pt x="341" y="882"/>
                  </a:lnTo>
                  <a:lnTo>
                    <a:pt x="449" y="1205"/>
                  </a:lnTo>
                  <a:lnTo>
                    <a:pt x="564" y="917"/>
                  </a:lnTo>
                  <a:lnTo>
                    <a:pt x="672" y="1328"/>
                  </a:lnTo>
                  <a:lnTo>
                    <a:pt x="788" y="912"/>
                  </a:lnTo>
                  <a:lnTo>
                    <a:pt x="899" y="1067"/>
                  </a:lnTo>
                  <a:lnTo>
                    <a:pt x="1014" y="861"/>
                  </a:lnTo>
                  <a:lnTo>
                    <a:pt x="1125" y="948"/>
                  </a:lnTo>
                  <a:lnTo>
                    <a:pt x="1238" y="606"/>
                  </a:lnTo>
                  <a:lnTo>
                    <a:pt x="1354" y="1109"/>
                  </a:lnTo>
                  <a:lnTo>
                    <a:pt x="1460" y="879"/>
                  </a:lnTo>
                  <a:lnTo>
                    <a:pt x="1577" y="1167"/>
                  </a:lnTo>
                  <a:lnTo>
                    <a:pt x="1688" y="936"/>
                  </a:lnTo>
                  <a:lnTo>
                    <a:pt x="1802" y="936"/>
                  </a:lnTo>
                  <a:lnTo>
                    <a:pt x="1909" y="1133"/>
                  </a:lnTo>
                  <a:lnTo>
                    <a:pt x="2021" y="1028"/>
                  </a:lnTo>
                  <a:lnTo>
                    <a:pt x="2135" y="1193"/>
                  </a:lnTo>
                  <a:lnTo>
                    <a:pt x="2246" y="732"/>
                  </a:lnTo>
                  <a:lnTo>
                    <a:pt x="2357" y="469"/>
                  </a:lnTo>
                  <a:lnTo>
                    <a:pt x="2470" y="0"/>
                  </a:lnTo>
                </a:path>
              </a:pathLst>
            </a:custGeom>
            <a:noFill/>
            <a:ln w="57150" cap="rnd">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NZ">
                <a:latin typeface="+mj-lt"/>
              </a:endParaRPr>
            </a:p>
          </p:txBody>
        </p:sp>
        <p:sp>
          <p:nvSpPr>
            <p:cNvPr id="66569" name="Freeform 23"/>
            <p:cNvSpPr>
              <a:spLocks/>
            </p:cNvSpPr>
            <p:nvPr/>
          </p:nvSpPr>
          <p:spPr bwMode="auto">
            <a:xfrm>
              <a:off x="4073" y="1220"/>
              <a:ext cx="105" cy="105"/>
            </a:xfrm>
            <a:custGeom>
              <a:avLst/>
              <a:gdLst>
                <a:gd name="T0" fmla="*/ 49 w 105"/>
                <a:gd name="T1" fmla="*/ 104 h 105"/>
                <a:gd name="T2" fmla="*/ 73 w 105"/>
                <a:gd name="T3" fmla="*/ 98 h 105"/>
                <a:gd name="T4" fmla="*/ 86 w 105"/>
                <a:gd name="T5" fmla="*/ 92 h 105"/>
                <a:gd name="T6" fmla="*/ 98 w 105"/>
                <a:gd name="T7" fmla="*/ 73 h 105"/>
                <a:gd name="T8" fmla="*/ 104 w 105"/>
                <a:gd name="T9" fmla="*/ 55 h 105"/>
                <a:gd name="T10" fmla="*/ 98 w 105"/>
                <a:gd name="T11" fmla="*/ 31 h 105"/>
                <a:gd name="T12" fmla="*/ 86 w 105"/>
                <a:gd name="T13" fmla="*/ 18 h 105"/>
                <a:gd name="T14" fmla="*/ 73 w 105"/>
                <a:gd name="T15" fmla="*/ 6 h 105"/>
                <a:gd name="T16" fmla="*/ 49 w 105"/>
                <a:gd name="T17" fmla="*/ 0 h 105"/>
                <a:gd name="T18" fmla="*/ 31 w 105"/>
                <a:gd name="T19" fmla="*/ 6 h 105"/>
                <a:gd name="T20" fmla="*/ 18 w 105"/>
                <a:gd name="T21" fmla="*/ 18 h 105"/>
                <a:gd name="T22" fmla="*/ 6 w 105"/>
                <a:gd name="T23" fmla="*/ 31 h 105"/>
                <a:gd name="T24" fmla="*/ 0 w 105"/>
                <a:gd name="T25" fmla="*/ 55 h 105"/>
                <a:gd name="T26" fmla="*/ 6 w 105"/>
                <a:gd name="T27" fmla="*/ 73 h 105"/>
                <a:gd name="T28" fmla="*/ 18 w 105"/>
                <a:gd name="T29" fmla="*/ 92 h 105"/>
                <a:gd name="T30" fmla="*/ 31 w 105"/>
                <a:gd name="T31" fmla="*/ 98 h 105"/>
                <a:gd name="T32" fmla="*/ 49 w 105"/>
                <a:gd name="T33" fmla="*/ 10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05"/>
                <a:gd name="T53" fmla="*/ 105 w 1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05">
                  <a:moveTo>
                    <a:pt x="49" y="104"/>
                  </a:moveTo>
                  <a:lnTo>
                    <a:pt x="73" y="98"/>
                  </a:lnTo>
                  <a:lnTo>
                    <a:pt x="86" y="92"/>
                  </a:lnTo>
                  <a:lnTo>
                    <a:pt x="98" y="73"/>
                  </a:lnTo>
                  <a:lnTo>
                    <a:pt x="104" y="55"/>
                  </a:lnTo>
                  <a:lnTo>
                    <a:pt x="98" y="31"/>
                  </a:lnTo>
                  <a:lnTo>
                    <a:pt x="86" y="18"/>
                  </a:lnTo>
                  <a:lnTo>
                    <a:pt x="73" y="6"/>
                  </a:lnTo>
                  <a:lnTo>
                    <a:pt x="49" y="0"/>
                  </a:lnTo>
                  <a:lnTo>
                    <a:pt x="31" y="6"/>
                  </a:lnTo>
                  <a:lnTo>
                    <a:pt x="18" y="18"/>
                  </a:lnTo>
                  <a:lnTo>
                    <a:pt x="6" y="31"/>
                  </a:lnTo>
                  <a:lnTo>
                    <a:pt x="0" y="55"/>
                  </a:lnTo>
                  <a:lnTo>
                    <a:pt x="6" y="73"/>
                  </a:lnTo>
                  <a:lnTo>
                    <a:pt x="18" y="92"/>
                  </a:lnTo>
                  <a:lnTo>
                    <a:pt x="31" y="98"/>
                  </a:lnTo>
                  <a:lnTo>
                    <a:pt x="49" y="104"/>
                  </a:lnTo>
                </a:path>
              </a:pathLst>
            </a:custGeom>
            <a:solidFill>
              <a:srgbClr val="B20019"/>
            </a:solidFill>
            <a:ln w="12700" cap="rnd">
              <a:solidFill>
                <a:srgbClr val="B20019"/>
              </a:solidFill>
              <a:round/>
              <a:headEnd/>
              <a:tailEnd/>
            </a:ln>
          </p:spPr>
          <p:txBody>
            <a:bodyPr/>
            <a:lstStyle/>
            <a:p>
              <a:endParaRPr lang="en-NZ">
                <a:latin typeface="+mj-lt"/>
              </a:endParaRPr>
            </a:p>
          </p:txBody>
        </p:sp>
      </p:grpSp>
      <p:sp>
        <p:nvSpPr>
          <p:cNvPr id="23" name="Rectangle 38"/>
          <p:cNvSpPr>
            <a:spLocks noChangeArrowheads="1"/>
          </p:cNvSpPr>
          <p:nvPr/>
        </p:nvSpPr>
        <p:spPr bwMode="auto">
          <a:xfrm>
            <a:off x="609600" y="6019800"/>
            <a:ext cx="1219200" cy="317500"/>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None/>
            </a:pPr>
            <a:r>
              <a:rPr lang="en-US" sz="1400" b="1" dirty="0">
                <a:solidFill>
                  <a:schemeClr val="tx2"/>
                </a:solidFill>
              </a:rPr>
              <a:t>Figure 8.8</a:t>
            </a:r>
          </a:p>
        </p:txBody>
      </p:sp>
      <p:sp>
        <p:nvSpPr>
          <p:cNvPr id="21" name="Rectangle 2">
            <a:extLst>
              <a:ext uri="{FF2B5EF4-FFF2-40B4-BE49-F238E27FC236}">
                <a16:creationId xmlns:a16="http://schemas.microsoft.com/office/drawing/2014/main" id="{0E1C27E1-E8C6-4DD6-A076-313605BC4066}"/>
              </a:ext>
            </a:extLst>
          </p:cNvPr>
          <p:cNvSpPr txBox="1">
            <a:spLocks noChangeArrowheads="1"/>
          </p:cNvSpPr>
          <p:nvPr/>
        </p:nvSpPr>
        <p:spPr>
          <a:xfrm>
            <a:off x="-8335" y="0"/>
            <a:ext cx="9160670" cy="937022"/>
          </a:xfrm>
          <a:prstGeom prst="rect">
            <a:avLst/>
          </a:prstGeom>
          <a:solidFill>
            <a:schemeClr val="tx1">
              <a:lumMod val="65000"/>
              <a:lumOff val="35000"/>
            </a:schemeClr>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Tracking Signals</a:t>
            </a:r>
          </a:p>
        </p:txBody>
      </p:sp>
    </p:spTree>
    <p:extLst>
      <p:ext uri="{BB962C8B-B14F-4D97-AF65-F5344CB8AC3E}">
        <p14:creationId xmlns:p14="http://schemas.microsoft.com/office/powerpoint/2010/main" val="17493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550" y="1676400"/>
            <a:ext cx="8909050" cy="1631216"/>
          </a:xfrm>
          <a:prstGeom prst="rect">
            <a:avLst/>
          </a:prstGeom>
        </p:spPr>
        <p:txBody>
          <a:bodyPr wrap="square">
            <a:spAutoFit/>
          </a:bodyPr>
          <a:lstStyle/>
          <a:p>
            <a:r>
              <a:rPr lang="en-US" sz="2800" b="1" dirty="0">
                <a:solidFill>
                  <a:schemeClr val="tx2"/>
                </a:solidFill>
              </a:rPr>
              <a:t>Collaborative planning, forecasting, and replenishment (CPFR)</a:t>
            </a:r>
          </a:p>
          <a:p>
            <a:pPr algn="ctr"/>
            <a:endParaRPr lang="en-US" sz="2400" dirty="0"/>
          </a:p>
          <a:p>
            <a:r>
              <a:rPr lang="en-US" sz="2400" dirty="0"/>
              <a:t>	A process for supply chain integration that allows a supplier and its 	customers to collaborate on making the forecast.</a:t>
            </a:r>
          </a:p>
        </p:txBody>
      </p:sp>
      <p:sp>
        <p:nvSpPr>
          <p:cNvPr id="4" name="Rectangle 2">
            <a:extLst>
              <a:ext uri="{FF2B5EF4-FFF2-40B4-BE49-F238E27FC236}">
                <a16:creationId xmlns:a16="http://schemas.microsoft.com/office/drawing/2014/main" id="{D8882216-078B-42CD-A84C-15A835BC0B69}"/>
              </a:ext>
            </a:extLst>
          </p:cNvPr>
          <p:cNvSpPr txBox="1">
            <a:spLocks noChangeArrowheads="1"/>
          </p:cNvSpPr>
          <p:nvPr/>
        </p:nvSpPr>
        <p:spPr>
          <a:xfrm>
            <a:off x="-16670" y="-3671"/>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Adding Collaboration to the Process</a:t>
            </a:r>
          </a:p>
        </p:txBody>
      </p:sp>
      <p:pic>
        <p:nvPicPr>
          <p:cNvPr id="8" name="Picture 7" descr="A picture containing birthday, indoor, table, cake&#10;&#10;Description generated with very high confidence">
            <a:extLst>
              <a:ext uri="{FF2B5EF4-FFF2-40B4-BE49-F238E27FC236}">
                <a16:creationId xmlns:a16="http://schemas.microsoft.com/office/drawing/2014/main" id="{60750104-20DC-4BD4-B4DD-316145949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4658" y="3550385"/>
            <a:ext cx="3224834" cy="29423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440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916857-5E6B-4796-BE6D-6A3E498761A3}"/>
              </a:ext>
            </a:extLst>
          </p:cNvPr>
          <p:cNvSpPr txBox="1">
            <a:spLocks noChangeArrowheads="1"/>
          </p:cNvSpPr>
          <p:nvPr/>
        </p:nvSpPr>
        <p:spPr>
          <a:xfrm>
            <a:off x="-16670" y="-3672"/>
            <a:ext cx="9160670" cy="4347071"/>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Problems</a:t>
            </a:r>
          </a:p>
        </p:txBody>
      </p:sp>
    </p:spTree>
    <p:extLst>
      <p:ext uri="{BB962C8B-B14F-4D97-AF65-F5344CB8AC3E}">
        <p14:creationId xmlns:p14="http://schemas.microsoft.com/office/powerpoint/2010/main" val="3403492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1" name="Rectangle 3"/>
          <p:cNvSpPr>
            <a:spLocks noGrp="1" noChangeArrowheads="1"/>
          </p:cNvSpPr>
          <p:nvPr>
            <p:ph type="body" idx="1"/>
          </p:nvPr>
        </p:nvSpPr>
        <p:spPr>
          <a:xfrm>
            <a:off x="533400" y="1143000"/>
            <a:ext cx="8229600" cy="2259013"/>
          </a:xfrm>
        </p:spPr>
        <p:txBody>
          <a:bodyPr>
            <a:noAutofit/>
          </a:bodyPr>
          <a:lstStyle/>
          <a:p>
            <a:pPr marL="0" indent="0" eaLnBrk="1" hangingPunct="1">
              <a:buFont typeface="Wingdings" pitchFamily="2" charset="2"/>
              <a:buNone/>
            </a:pPr>
            <a:r>
              <a:rPr lang="en-US" sz="2200" dirty="0"/>
              <a:t>Chicken Palace periodically offers carryout five-piece chicken dinners at special prices. Let </a:t>
            </a:r>
            <a:r>
              <a:rPr lang="en-US" sz="2200" i="1" dirty="0">
                <a:latin typeface="Times New Roman" pitchFamily="18" charset="0"/>
              </a:rPr>
              <a:t>Y</a:t>
            </a:r>
            <a:r>
              <a:rPr lang="en-US" sz="2200" dirty="0"/>
              <a:t> be the number of dinners sold and </a:t>
            </a:r>
            <a:r>
              <a:rPr lang="en-US" sz="2200" i="1" dirty="0">
                <a:latin typeface="Times New Roman" pitchFamily="18" charset="0"/>
              </a:rPr>
              <a:t>X</a:t>
            </a:r>
            <a:r>
              <a:rPr lang="en-US" sz="2200" dirty="0"/>
              <a:t> be the price. Based on the historical observations and calculations in the following table, determine the regression equation, correlation coefficient, and coefficient of determination. How many dinners can Chicken Palace expect to sell at $3.00 each?</a:t>
            </a:r>
          </a:p>
        </p:txBody>
      </p:sp>
      <p:graphicFrame>
        <p:nvGraphicFramePr>
          <p:cNvPr id="566041" name="Group 793"/>
          <p:cNvGraphicFramePr>
            <a:graphicFrameLocks noGrp="1"/>
          </p:cNvGraphicFramePr>
          <p:nvPr>
            <p:extLst>
              <p:ext uri="{D42A27DB-BD31-4B8C-83A1-F6EECF244321}">
                <p14:modId xmlns:p14="http://schemas.microsoft.com/office/powerpoint/2010/main" val="1582736684"/>
              </p:ext>
            </p:extLst>
          </p:nvPr>
        </p:nvGraphicFramePr>
        <p:xfrm>
          <a:off x="3810000" y="3352800"/>
          <a:ext cx="4864100" cy="2978072"/>
        </p:xfrm>
        <a:graphic>
          <a:graphicData uri="http://schemas.openxmlformats.org/drawingml/2006/table">
            <a:tbl>
              <a:tblPr>
                <a:effectLst>
                  <a:outerShdw blurRad="50800" dist="38100" dir="2700000" algn="tl" rotWithShape="0">
                    <a:prstClr val="black">
                      <a:alpha val="40000"/>
                    </a:prstClr>
                  </a:outerShdw>
                </a:effectLst>
              </a:tblPr>
              <a:tblGrid>
                <a:gridCol w="1554163">
                  <a:extLst>
                    <a:ext uri="{9D8B030D-6E8A-4147-A177-3AD203B41FA5}">
                      <a16:colId xmlns:a16="http://schemas.microsoft.com/office/drawing/2014/main" val="20000"/>
                    </a:ext>
                  </a:extLst>
                </a:gridCol>
                <a:gridCol w="376237">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19075">
                  <a:extLst>
                    <a:ext uri="{9D8B030D-6E8A-4147-A177-3AD203B41FA5}">
                      <a16:colId xmlns:a16="http://schemas.microsoft.com/office/drawing/2014/main" val="20003"/>
                    </a:ext>
                  </a:extLst>
                </a:gridCol>
                <a:gridCol w="454025">
                  <a:extLst>
                    <a:ext uri="{9D8B030D-6E8A-4147-A177-3AD203B41FA5}">
                      <a16:colId xmlns:a16="http://schemas.microsoft.com/office/drawing/2014/main" val="20004"/>
                    </a:ext>
                  </a:extLst>
                </a:gridCol>
                <a:gridCol w="787400">
                  <a:extLst>
                    <a:ext uri="{9D8B030D-6E8A-4147-A177-3AD203B41FA5}">
                      <a16:colId xmlns:a16="http://schemas.microsoft.com/office/drawing/2014/main" val="20005"/>
                    </a:ext>
                  </a:extLst>
                </a:gridCol>
                <a:gridCol w="558800">
                  <a:extLst>
                    <a:ext uri="{9D8B030D-6E8A-4147-A177-3AD203B41FA5}">
                      <a16:colId xmlns:a16="http://schemas.microsoft.com/office/drawing/2014/main" val="20006"/>
                    </a:ext>
                  </a:extLst>
                </a:gridCol>
              </a:tblGrid>
              <a:tr h="381000">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n-lt"/>
                        </a:rPr>
                        <a:t>Observation</a:t>
                      </a:r>
                    </a:p>
                  </a:txBody>
                  <a:tcPr marT="45731" marB="4573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Price (</a:t>
                      </a:r>
                      <a:r>
                        <a:rPr kumimoji="0" lang="en-US" sz="1700" b="1" i="1" u="none" strike="noStrike" cap="none" normalizeH="0" baseline="0">
                          <a:ln>
                            <a:noFill/>
                          </a:ln>
                          <a:solidFill>
                            <a:schemeClr val="tx1"/>
                          </a:solidFill>
                          <a:effectLst/>
                          <a:latin typeface="+mn-lt"/>
                        </a:rPr>
                        <a:t>X</a:t>
                      </a:r>
                      <a:r>
                        <a:rPr kumimoji="0" lang="en-US" sz="1700" b="1" i="0" u="none" strike="noStrike" cap="none" normalizeH="0" baseline="0">
                          <a:ln>
                            <a:noFill/>
                          </a:ln>
                          <a:solidFill>
                            <a:schemeClr val="tx1"/>
                          </a:solidFill>
                          <a:effectLst/>
                          <a:latin typeface="+mn-lt"/>
                        </a:rPr>
                        <a:t>)</a:t>
                      </a:r>
                    </a:p>
                  </a:txBody>
                  <a:tcPr marT="45731" marB="4573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Dinners Sold (</a:t>
                      </a:r>
                      <a:r>
                        <a:rPr kumimoji="0" lang="en-US" sz="1700" b="1" i="1" u="none" strike="noStrike" cap="none" normalizeH="0" baseline="0">
                          <a:ln>
                            <a:noFill/>
                          </a:ln>
                          <a:solidFill>
                            <a:schemeClr val="tx1"/>
                          </a:solidFill>
                          <a:effectLst/>
                          <a:latin typeface="+mn-lt"/>
                        </a:rPr>
                        <a:t>Y</a:t>
                      </a:r>
                      <a:r>
                        <a:rPr kumimoji="0" lang="en-US" sz="1700" b="1" i="0" u="none" strike="noStrike" cap="none" normalizeH="0" baseline="0">
                          <a:ln>
                            <a:noFill/>
                          </a:ln>
                          <a:solidFill>
                            <a:schemeClr val="tx1"/>
                          </a:solidFill>
                          <a:effectLst/>
                          <a:latin typeface="+mn-lt"/>
                        </a:rPr>
                        <a:t>)</a:t>
                      </a:r>
                    </a:p>
                  </a:txBody>
                  <a:tcPr marT="45731" marB="4573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n-lt"/>
                        </a:rPr>
                        <a:t>1</a:t>
                      </a:r>
                    </a:p>
                  </a:txBody>
                  <a:tcPr marT="45731" marB="4573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a:ln>
                            <a:noFill/>
                          </a:ln>
                          <a:solidFill>
                            <a:schemeClr val="tx1"/>
                          </a:solidFill>
                          <a:effectLst/>
                          <a:latin typeface="+mn-lt"/>
                        </a:rPr>
                        <a:t>	$2.70</a:t>
                      </a:r>
                    </a:p>
                  </a:txBody>
                  <a:tcPr marT="45731" marB="4573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760</a:t>
                      </a:r>
                    </a:p>
                  </a:txBody>
                  <a:tcPr marT="45731" marB="4573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n-lt"/>
                        </a:rPr>
                        <a:t>2</a:t>
                      </a:r>
                    </a:p>
                  </a:txBody>
                  <a:tcPr marT="45731" marB="4573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a:ln>
                            <a:noFill/>
                          </a:ln>
                          <a:solidFill>
                            <a:schemeClr val="tx1"/>
                          </a:solidFill>
                          <a:effectLst/>
                          <a:latin typeface="+mn-lt"/>
                        </a:rPr>
                        <a:t>	$3.50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510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3</a:t>
                      </a:r>
                    </a:p>
                  </a:txBody>
                  <a:tcPr marT="45731" marB="4573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dirty="0">
                          <a:ln>
                            <a:noFill/>
                          </a:ln>
                          <a:solidFill>
                            <a:schemeClr val="tx1"/>
                          </a:solidFill>
                          <a:effectLst/>
                          <a:latin typeface="+mn-lt"/>
                        </a:rPr>
                        <a:t>	$2.00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980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4</a:t>
                      </a:r>
                    </a:p>
                  </a:txBody>
                  <a:tcPr marT="45731" marB="4573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dirty="0">
                          <a:ln>
                            <a:noFill/>
                          </a:ln>
                          <a:solidFill>
                            <a:schemeClr val="tx1"/>
                          </a:solidFill>
                          <a:effectLst/>
                          <a:latin typeface="+mn-lt"/>
                        </a:rPr>
                        <a:t>	$4.20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250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5</a:t>
                      </a:r>
                    </a:p>
                  </a:txBody>
                  <a:tcPr marT="45731" marB="4573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dirty="0">
                          <a:ln>
                            <a:noFill/>
                          </a:ln>
                          <a:solidFill>
                            <a:schemeClr val="tx1"/>
                          </a:solidFill>
                          <a:effectLst/>
                          <a:latin typeface="+mn-lt"/>
                        </a:rPr>
                        <a:t>	$3.10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320</a:t>
                      </a: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6</a:t>
                      </a:r>
                    </a:p>
                  </a:txBody>
                  <a:tcPr marT="45731" marB="4573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dirty="0">
                          <a:ln>
                            <a:noFill/>
                          </a:ln>
                          <a:solidFill>
                            <a:schemeClr val="tx1"/>
                          </a:solidFill>
                          <a:effectLst/>
                          <a:latin typeface="+mn-lt"/>
                        </a:rPr>
                        <a:t>	$4.05</a:t>
                      </a:r>
                    </a:p>
                  </a:txBody>
                  <a:tcPr marT="45731" marB="4573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480</a:t>
                      </a:r>
                    </a:p>
                  </a:txBody>
                  <a:tcPr marT="45731" marB="4573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Total</a:t>
                      </a:r>
                    </a:p>
                  </a:txBody>
                  <a:tcPr marT="45731" marB="4573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dirty="0">
                          <a:ln>
                            <a:noFill/>
                          </a:ln>
                          <a:solidFill>
                            <a:schemeClr val="tx1"/>
                          </a:solidFill>
                          <a:effectLst/>
                          <a:latin typeface="+mn-lt"/>
                        </a:rPr>
                        <a:t>	$19.55</a:t>
                      </a:r>
                    </a:p>
                  </a:txBody>
                  <a:tcPr marT="45731" marB="4573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mn-lt"/>
                      </a:endParaRPr>
                    </a:p>
                  </a:txBody>
                  <a:tcPr marT="45731" marB="4573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n-lt"/>
                        </a:rPr>
                        <a:t>3,300</a:t>
                      </a:r>
                    </a:p>
                  </a:txBody>
                  <a:tcPr marT="45731" marB="4573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1097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a:ln>
                            <a:noFill/>
                          </a:ln>
                          <a:solidFill>
                            <a:schemeClr val="tx1"/>
                          </a:solidFill>
                          <a:effectLst/>
                          <a:latin typeface="+mn-lt"/>
                        </a:rPr>
                        <a:t>Average</a:t>
                      </a:r>
                    </a:p>
                  </a:txBody>
                  <a:tcPr marT="45731" marB="4573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355600" algn="dec"/>
                        </a:tabLst>
                      </a:pPr>
                      <a:r>
                        <a:rPr kumimoji="0" lang="en-US" sz="1700" b="1" i="0" u="none" strike="noStrike" cap="none" normalizeH="0" baseline="0" dirty="0">
                          <a:ln>
                            <a:noFill/>
                          </a:ln>
                          <a:solidFill>
                            <a:schemeClr val="tx1"/>
                          </a:solidFill>
                          <a:effectLst/>
                          <a:latin typeface="+mn-lt"/>
                        </a:rPr>
                        <a:t>	 $ 3.26</a:t>
                      </a:r>
                    </a:p>
                  </a:txBody>
                  <a:tcPr marT="45731" marB="4573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a:ln>
                          <a:noFill/>
                        </a:ln>
                        <a:solidFill>
                          <a:schemeClr val="tx1"/>
                        </a:solidFill>
                        <a:effectLst/>
                        <a:latin typeface="+mn-lt"/>
                      </a:endParaRPr>
                    </a:p>
                  </a:txBody>
                  <a:tcPr marT="45731" marB="4573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n-lt"/>
                        </a:rPr>
                        <a:t>550</a:t>
                      </a:r>
                    </a:p>
                  </a:txBody>
                  <a:tcPr marT="45731" marB="4573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txBody>
                  <a:tcPr marT="45731" marB="4573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Rectangle 2">
            <a:extLst>
              <a:ext uri="{FF2B5EF4-FFF2-40B4-BE49-F238E27FC236}">
                <a16:creationId xmlns:a16="http://schemas.microsoft.com/office/drawing/2014/main" id="{44610145-1783-47E5-BBE5-216E90D6F111}"/>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1</a:t>
            </a:r>
          </a:p>
        </p:txBody>
      </p:sp>
    </p:spTree>
    <p:extLst>
      <p:ext uri="{BB962C8B-B14F-4D97-AF65-F5344CB8AC3E}">
        <p14:creationId xmlns:p14="http://schemas.microsoft.com/office/powerpoint/2010/main" val="1254764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5" name="Rectangle 3"/>
          <p:cNvSpPr>
            <a:spLocks noGrp="1" noChangeArrowheads="1"/>
          </p:cNvSpPr>
          <p:nvPr>
            <p:ph type="body" idx="1"/>
          </p:nvPr>
        </p:nvSpPr>
        <p:spPr>
          <a:xfrm>
            <a:off x="527050" y="1474787"/>
            <a:ext cx="7912100" cy="1236663"/>
          </a:xfrm>
        </p:spPr>
        <p:txBody>
          <a:bodyPr>
            <a:normAutofit/>
          </a:bodyPr>
          <a:lstStyle/>
          <a:p>
            <a:pPr marL="0" indent="0" eaLnBrk="1" hangingPunct="1">
              <a:buFont typeface="Wingdings" pitchFamily="2" charset="2"/>
              <a:buNone/>
            </a:pPr>
            <a:r>
              <a:rPr lang="en-US" sz="2400" dirty="0">
                <a:solidFill>
                  <a:schemeClr val="tx1"/>
                </a:solidFill>
              </a:rPr>
              <a:t>We use the computer to calculate the best values of </a:t>
            </a:r>
            <a:r>
              <a:rPr lang="en-US" sz="2400" i="1" dirty="0">
                <a:solidFill>
                  <a:schemeClr val="tx1"/>
                </a:solidFill>
              </a:rPr>
              <a:t>a</a:t>
            </a:r>
            <a:r>
              <a:rPr lang="en-US" sz="2400" dirty="0">
                <a:solidFill>
                  <a:schemeClr val="tx1"/>
                </a:solidFill>
              </a:rPr>
              <a:t>, </a:t>
            </a:r>
            <a:r>
              <a:rPr lang="en-US" sz="2400" i="1" dirty="0">
                <a:solidFill>
                  <a:schemeClr val="tx1"/>
                </a:solidFill>
              </a:rPr>
              <a:t>b</a:t>
            </a:r>
            <a:r>
              <a:rPr lang="en-US" sz="2400" dirty="0">
                <a:solidFill>
                  <a:schemeClr val="tx1"/>
                </a:solidFill>
              </a:rPr>
              <a:t>, the correlation coefficient, and the coefficient of determination</a:t>
            </a:r>
          </a:p>
        </p:txBody>
      </p:sp>
      <p:sp>
        <p:nvSpPr>
          <p:cNvPr id="566277" name="Text Box 5"/>
          <p:cNvSpPr txBox="1">
            <a:spLocks noChangeArrowheads="1"/>
          </p:cNvSpPr>
          <p:nvPr/>
        </p:nvSpPr>
        <p:spPr bwMode="auto">
          <a:xfrm>
            <a:off x="3276600" y="3429000"/>
            <a:ext cx="18701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latin typeface="Calibri"/>
                <a:cs typeface="Calibri"/>
              </a:rPr>
              <a:t>r </a:t>
            </a:r>
            <a:r>
              <a:rPr lang="en-US" sz="2000" b="1" baseline="30000" dirty="0">
                <a:latin typeface="Calibri"/>
                <a:cs typeface="Calibri"/>
              </a:rPr>
              <a:t>2</a:t>
            </a:r>
            <a:r>
              <a:rPr lang="en-US" sz="2000" b="1" dirty="0">
                <a:latin typeface="Calibri"/>
                <a:cs typeface="Calibri"/>
              </a:rPr>
              <a:t> =  0.71</a:t>
            </a:r>
          </a:p>
        </p:txBody>
      </p:sp>
      <p:sp>
        <p:nvSpPr>
          <p:cNvPr id="566278" name="Text Box 6"/>
          <p:cNvSpPr txBox="1">
            <a:spLocks noChangeArrowheads="1"/>
          </p:cNvSpPr>
          <p:nvPr/>
        </p:nvSpPr>
        <p:spPr bwMode="auto">
          <a:xfrm>
            <a:off x="3429501" y="3086100"/>
            <a:ext cx="12526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latin typeface="Calibri"/>
                <a:cs typeface="Calibri"/>
              </a:rPr>
              <a:t>r </a:t>
            </a:r>
            <a:r>
              <a:rPr lang="en-US" sz="2000" b="1" dirty="0">
                <a:latin typeface="Calibri"/>
                <a:cs typeface="Calibri"/>
              </a:rPr>
              <a:t>=  </a:t>
            </a:r>
            <a:r>
              <a:rPr lang="en-US" sz="2000" b="1" spc="300" dirty="0">
                <a:latin typeface="Calibri"/>
                <a:cs typeface="Calibri"/>
              </a:rPr>
              <a:t>–0</a:t>
            </a:r>
            <a:r>
              <a:rPr lang="en-US" sz="2000" b="1" dirty="0">
                <a:latin typeface="Calibri"/>
                <a:cs typeface="Calibri"/>
              </a:rPr>
              <a:t>.84</a:t>
            </a:r>
          </a:p>
        </p:txBody>
      </p:sp>
      <p:sp>
        <p:nvSpPr>
          <p:cNvPr id="566279" name="Text Box 7"/>
          <p:cNvSpPr txBox="1">
            <a:spLocks noChangeArrowheads="1"/>
          </p:cNvSpPr>
          <p:nvPr/>
        </p:nvSpPr>
        <p:spPr bwMode="auto">
          <a:xfrm>
            <a:off x="3392916" y="2755900"/>
            <a:ext cx="14807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latin typeface="Calibri"/>
                <a:cs typeface="Calibri"/>
              </a:rPr>
              <a:t>b </a:t>
            </a:r>
            <a:r>
              <a:rPr lang="en-US" sz="2000" b="1" dirty="0">
                <a:latin typeface="Calibri"/>
                <a:cs typeface="Calibri"/>
              </a:rPr>
              <a:t>=  –277.63</a:t>
            </a:r>
          </a:p>
        </p:txBody>
      </p:sp>
      <p:sp>
        <p:nvSpPr>
          <p:cNvPr id="566280" name="Text Box 8"/>
          <p:cNvSpPr txBox="1">
            <a:spLocks noChangeArrowheads="1"/>
          </p:cNvSpPr>
          <p:nvPr/>
        </p:nvSpPr>
        <p:spPr bwMode="auto">
          <a:xfrm>
            <a:off x="3392741" y="2425700"/>
            <a:ext cx="15491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latin typeface="Calibri"/>
                <a:cs typeface="Calibri"/>
              </a:rPr>
              <a:t>a</a:t>
            </a:r>
            <a:r>
              <a:rPr lang="en-US" sz="2000" b="1" dirty="0">
                <a:latin typeface="Calibri"/>
                <a:cs typeface="Calibri"/>
              </a:rPr>
              <a:t> =  1,454.60</a:t>
            </a:r>
          </a:p>
        </p:txBody>
      </p:sp>
      <p:sp>
        <p:nvSpPr>
          <p:cNvPr id="566281" name="Text Box 9"/>
          <p:cNvSpPr txBox="1">
            <a:spLocks noChangeArrowheads="1"/>
          </p:cNvSpPr>
          <p:nvPr/>
        </p:nvSpPr>
        <p:spPr bwMode="auto">
          <a:xfrm>
            <a:off x="774700" y="3973513"/>
            <a:ext cx="285475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latin typeface="+mn-lt"/>
              </a:rPr>
              <a:t>The regression line is</a:t>
            </a:r>
          </a:p>
        </p:txBody>
      </p:sp>
      <p:sp>
        <p:nvSpPr>
          <p:cNvPr id="566282" name="Text Box 10"/>
          <p:cNvSpPr txBox="1">
            <a:spLocks noChangeArrowheads="1"/>
          </p:cNvSpPr>
          <p:nvPr/>
        </p:nvSpPr>
        <p:spPr bwMode="auto">
          <a:xfrm>
            <a:off x="2315489" y="4394200"/>
            <a:ext cx="14590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latin typeface="+mn-lt"/>
              </a:rPr>
              <a:t>Y </a:t>
            </a:r>
            <a:r>
              <a:rPr lang="en-US" sz="2000" b="1" dirty="0">
                <a:latin typeface="+mn-lt"/>
              </a:rPr>
              <a:t>= </a:t>
            </a:r>
            <a:r>
              <a:rPr lang="en-US" sz="2000" b="1" i="1" dirty="0">
                <a:latin typeface="+mn-lt"/>
              </a:rPr>
              <a:t>a </a:t>
            </a:r>
            <a:r>
              <a:rPr lang="en-US" sz="2000" b="1" dirty="0">
                <a:latin typeface="+mn-lt"/>
              </a:rPr>
              <a:t>+ </a:t>
            </a:r>
            <a:r>
              <a:rPr lang="en-US" sz="2000" b="1" i="1" dirty="0" err="1">
                <a:latin typeface="+mn-lt"/>
              </a:rPr>
              <a:t>bX</a:t>
            </a:r>
            <a:r>
              <a:rPr lang="en-US" sz="2000" b="1" i="1" dirty="0">
                <a:latin typeface="+mn-lt"/>
              </a:rPr>
              <a:t> </a:t>
            </a:r>
            <a:r>
              <a:rPr lang="en-US" sz="2000" b="1" dirty="0">
                <a:latin typeface="+mn-lt"/>
              </a:rPr>
              <a:t>= </a:t>
            </a:r>
          </a:p>
        </p:txBody>
      </p:sp>
      <p:sp>
        <p:nvSpPr>
          <p:cNvPr id="566283" name="Text Box 11"/>
          <p:cNvSpPr txBox="1">
            <a:spLocks noChangeArrowheads="1"/>
          </p:cNvSpPr>
          <p:nvPr/>
        </p:nvSpPr>
        <p:spPr bwMode="auto">
          <a:xfrm>
            <a:off x="3673935" y="4394200"/>
            <a:ext cx="22012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latin typeface="+mn-lt"/>
              </a:rPr>
              <a:t>1,454.60 </a:t>
            </a:r>
            <a:r>
              <a:rPr lang="en-US" sz="2000" b="1" dirty="0">
                <a:latin typeface="+mn-lt"/>
                <a:cs typeface="Arial" pitchFamily="34" charset="0"/>
              </a:rPr>
              <a:t>–</a:t>
            </a:r>
            <a:r>
              <a:rPr lang="en-US" sz="2000" b="1" dirty="0">
                <a:latin typeface="+mn-lt"/>
              </a:rPr>
              <a:t> 277.63</a:t>
            </a:r>
            <a:r>
              <a:rPr lang="en-US" sz="2000" b="1" i="1" dirty="0">
                <a:latin typeface="+mn-lt"/>
              </a:rPr>
              <a:t>X</a:t>
            </a:r>
            <a:endParaRPr lang="en-US" sz="2000" b="1" dirty="0">
              <a:latin typeface="+mn-lt"/>
            </a:endParaRPr>
          </a:p>
        </p:txBody>
      </p:sp>
      <p:sp>
        <p:nvSpPr>
          <p:cNvPr id="566284" name="Text Box 12"/>
          <p:cNvSpPr txBox="1">
            <a:spLocks noChangeArrowheads="1"/>
          </p:cNvSpPr>
          <p:nvPr/>
        </p:nvSpPr>
        <p:spPr bwMode="auto">
          <a:xfrm>
            <a:off x="774700" y="4849813"/>
            <a:ext cx="52370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latin typeface="+mn-lt"/>
              </a:rPr>
              <a:t>For an estimated sales price of $3.00 per dinner</a:t>
            </a:r>
          </a:p>
        </p:txBody>
      </p:sp>
      <p:sp>
        <p:nvSpPr>
          <p:cNvPr id="566285" name="Text Box 13"/>
          <p:cNvSpPr txBox="1">
            <a:spLocks noChangeArrowheads="1"/>
          </p:cNvSpPr>
          <p:nvPr/>
        </p:nvSpPr>
        <p:spPr bwMode="auto">
          <a:xfrm>
            <a:off x="2320925" y="5346700"/>
            <a:ext cx="14013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a:latin typeface="+mn-lt"/>
              </a:rPr>
              <a:t>Y </a:t>
            </a:r>
            <a:r>
              <a:rPr lang="en-US" sz="2000" b="1">
                <a:latin typeface="+mn-lt"/>
              </a:rPr>
              <a:t>= </a:t>
            </a:r>
            <a:r>
              <a:rPr lang="en-US" sz="2000" b="1" i="1">
                <a:latin typeface="+mn-lt"/>
              </a:rPr>
              <a:t>a </a:t>
            </a:r>
            <a:r>
              <a:rPr lang="en-US" sz="2000" b="1">
                <a:latin typeface="+mn-lt"/>
              </a:rPr>
              <a:t>+ </a:t>
            </a:r>
            <a:r>
              <a:rPr lang="en-US" sz="2000" b="1" i="1">
                <a:latin typeface="+mn-lt"/>
              </a:rPr>
              <a:t>bX </a:t>
            </a:r>
            <a:r>
              <a:rPr lang="en-US" sz="2000" b="1">
                <a:latin typeface="+mn-lt"/>
              </a:rPr>
              <a:t>=</a:t>
            </a:r>
          </a:p>
        </p:txBody>
      </p:sp>
      <p:sp>
        <p:nvSpPr>
          <p:cNvPr id="566286" name="Text Box 14"/>
          <p:cNvSpPr txBox="1">
            <a:spLocks noChangeArrowheads="1"/>
          </p:cNvSpPr>
          <p:nvPr/>
        </p:nvSpPr>
        <p:spPr bwMode="auto">
          <a:xfrm>
            <a:off x="3657600" y="5345113"/>
            <a:ext cx="26789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latin typeface="+mn-lt"/>
              </a:rPr>
              <a:t>1,454.60 </a:t>
            </a:r>
            <a:r>
              <a:rPr lang="en-US" sz="2000" b="1" dirty="0">
                <a:latin typeface="+mn-lt"/>
                <a:cs typeface="Arial" pitchFamily="34" charset="0"/>
              </a:rPr>
              <a:t>–</a:t>
            </a:r>
            <a:r>
              <a:rPr lang="en-US" sz="2000" b="1" dirty="0">
                <a:latin typeface="+mn-lt"/>
              </a:rPr>
              <a:t> 277.63(3.00)</a:t>
            </a:r>
          </a:p>
        </p:txBody>
      </p:sp>
      <p:sp>
        <p:nvSpPr>
          <p:cNvPr id="566287" name="Text Box 15"/>
          <p:cNvSpPr txBox="1">
            <a:spLocks noChangeArrowheads="1"/>
          </p:cNvSpPr>
          <p:nvPr/>
        </p:nvSpPr>
        <p:spPr bwMode="auto">
          <a:xfrm>
            <a:off x="3407226" y="5802313"/>
            <a:ext cx="28007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latin typeface="+mn-lt"/>
              </a:rPr>
              <a:t>=   621.71 or </a:t>
            </a:r>
            <a:r>
              <a:rPr lang="en-US" sz="2000" b="1" dirty="0">
                <a:solidFill>
                  <a:srgbClr val="FF0000"/>
                </a:solidFill>
                <a:latin typeface="+mn-lt"/>
              </a:rPr>
              <a:t>622 dinners  </a:t>
            </a:r>
          </a:p>
        </p:txBody>
      </p:sp>
      <p:sp>
        <p:nvSpPr>
          <p:cNvPr id="15" name="Rectangle 2">
            <a:extLst>
              <a:ext uri="{FF2B5EF4-FFF2-40B4-BE49-F238E27FC236}">
                <a16:creationId xmlns:a16="http://schemas.microsoft.com/office/drawing/2014/main" id="{EAAAFD1E-0D0C-481D-AB6B-E0681F67A842}"/>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1</a:t>
            </a:r>
          </a:p>
        </p:txBody>
      </p:sp>
    </p:spTree>
    <p:extLst>
      <p:ext uri="{BB962C8B-B14F-4D97-AF65-F5344CB8AC3E}">
        <p14:creationId xmlns:p14="http://schemas.microsoft.com/office/powerpoint/2010/main" val="1864014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66281"/>
                                        </p:tgtEl>
                                        <p:attrNameLst>
                                          <p:attrName>style.visibility</p:attrName>
                                        </p:attrNameLst>
                                      </p:cBhvr>
                                      <p:to>
                                        <p:strVal val="visible"/>
                                      </p:to>
                                    </p:set>
                                    <p:animEffect transition="in" filter="strips(downRight)">
                                      <p:cBhvr>
                                        <p:cTn id="7" dur="1000"/>
                                        <p:tgtEl>
                                          <p:spTgt spid="566281"/>
                                        </p:tgtEl>
                                      </p:cBhvr>
                                    </p:animEffect>
                                  </p:childTnLst>
                                </p:cTn>
                              </p:par>
                            </p:childTnLst>
                          </p:cTn>
                        </p:par>
                        <p:par>
                          <p:cTn id="8" fill="hold" nodeType="afterGroup">
                            <p:stCondLst>
                              <p:cond delay="1000"/>
                            </p:stCondLst>
                            <p:childTnLst>
                              <p:par>
                                <p:cTn id="9" presetID="18" presetClass="entr" presetSubtype="6" fill="hold" grpId="0" nodeType="afterEffect">
                                  <p:stCondLst>
                                    <p:cond delay="1000"/>
                                  </p:stCondLst>
                                  <p:childTnLst>
                                    <p:set>
                                      <p:cBhvr>
                                        <p:cTn id="10" dur="1" fill="hold">
                                          <p:stCondLst>
                                            <p:cond delay="0"/>
                                          </p:stCondLst>
                                        </p:cTn>
                                        <p:tgtEl>
                                          <p:spTgt spid="566282"/>
                                        </p:tgtEl>
                                        <p:attrNameLst>
                                          <p:attrName>style.visibility</p:attrName>
                                        </p:attrNameLst>
                                      </p:cBhvr>
                                      <p:to>
                                        <p:strVal val="visible"/>
                                      </p:to>
                                    </p:set>
                                    <p:animEffect transition="in" filter="strips(downRight)">
                                      <p:cBhvr>
                                        <p:cTn id="11" dur="1000"/>
                                        <p:tgtEl>
                                          <p:spTgt spid="5662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66283"/>
                                        </p:tgtEl>
                                        <p:attrNameLst>
                                          <p:attrName>style.visibility</p:attrName>
                                        </p:attrNameLst>
                                      </p:cBhvr>
                                      <p:to>
                                        <p:strVal val="visible"/>
                                      </p:to>
                                    </p:set>
                                    <p:animEffect transition="in" filter="strips(downRight)">
                                      <p:cBhvr>
                                        <p:cTn id="16" dur="1000"/>
                                        <p:tgtEl>
                                          <p:spTgt spid="5662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66284"/>
                                        </p:tgtEl>
                                        <p:attrNameLst>
                                          <p:attrName>style.visibility</p:attrName>
                                        </p:attrNameLst>
                                      </p:cBhvr>
                                      <p:to>
                                        <p:strVal val="visible"/>
                                      </p:to>
                                    </p:set>
                                    <p:animEffect transition="in" filter="strips(downRight)">
                                      <p:cBhvr>
                                        <p:cTn id="21" dur="1000"/>
                                        <p:tgtEl>
                                          <p:spTgt spid="566284"/>
                                        </p:tgtEl>
                                      </p:cBhvr>
                                    </p:animEffect>
                                  </p:childTnLst>
                                </p:cTn>
                              </p:par>
                            </p:childTnLst>
                          </p:cTn>
                        </p:par>
                        <p:par>
                          <p:cTn id="22" fill="hold" nodeType="afterGroup">
                            <p:stCondLst>
                              <p:cond delay="1000"/>
                            </p:stCondLst>
                            <p:childTnLst>
                              <p:par>
                                <p:cTn id="23" presetID="18" presetClass="entr" presetSubtype="6" fill="hold" grpId="0" nodeType="afterEffect">
                                  <p:stCondLst>
                                    <p:cond delay="1000"/>
                                  </p:stCondLst>
                                  <p:childTnLst>
                                    <p:set>
                                      <p:cBhvr>
                                        <p:cTn id="24" dur="1" fill="hold">
                                          <p:stCondLst>
                                            <p:cond delay="0"/>
                                          </p:stCondLst>
                                        </p:cTn>
                                        <p:tgtEl>
                                          <p:spTgt spid="566285"/>
                                        </p:tgtEl>
                                        <p:attrNameLst>
                                          <p:attrName>style.visibility</p:attrName>
                                        </p:attrNameLst>
                                      </p:cBhvr>
                                      <p:to>
                                        <p:strVal val="visible"/>
                                      </p:to>
                                    </p:set>
                                    <p:animEffect transition="in" filter="strips(downRight)">
                                      <p:cBhvr>
                                        <p:cTn id="25" dur="1000"/>
                                        <p:tgtEl>
                                          <p:spTgt spid="5662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66286"/>
                                        </p:tgtEl>
                                        <p:attrNameLst>
                                          <p:attrName>style.visibility</p:attrName>
                                        </p:attrNameLst>
                                      </p:cBhvr>
                                      <p:to>
                                        <p:strVal val="visible"/>
                                      </p:to>
                                    </p:set>
                                    <p:animEffect transition="in" filter="strips(downRight)">
                                      <p:cBhvr>
                                        <p:cTn id="30" dur="1000"/>
                                        <p:tgtEl>
                                          <p:spTgt spid="5662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566287"/>
                                        </p:tgtEl>
                                        <p:attrNameLst>
                                          <p:attrName>style.visibility</p:attrName>
                                        </p:attrNameLst>
                                      </p:cBhvr>
                                      <p:to>
                                        <p:strVal val="visible"/>
                                      </p:to>
                                    </p:set>
                                    <p:animEffect transition="in" filter="strips(downRight)">
                                      <p:cBhvr>
                                        <p:cTn id="35" dur="1000"/>
                                        <p:tgtEl>
                                          <p:spTgt spid="566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1" grpId="0"/>
      <p:bldP spid="566282" grpId="0"/>
      <p:bldP spid="566283" grpId="0"/>
      <p:bldP spid="566284" grpId="0"/>
      <p:bldP spid="566285" grpId="0"/>
      <p:bldP spid="566286" grpId="0"/>
      <p:bldP spid="566287"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9" name="Rectangle 3"/>
          <p:cNvSpPr>
            <a:spLocks noGrp="1" noChangeArrowheads="1"/>
          </p:cNvSpPr>
          <p:nvPr>
            <p:ph type="body" idx="1"/>
          </p:nvPr>
        </p:nvSpPr>
        <p:spPr>
          <a:xfrm>
            <a:off x="381000" y="1219200"/>
            <a:ext cx="8382000" cy="1752600"/>
          </a:xfrm>
        </p:spPr>
        <p:txBody>
          <a:bodyPr>
            <a:noAutofit/>
          </a:bodyPr>
          <a:lstStyle/>
          <a:p>
            <a:pPr marL="0" indent="0" eaLnBrk="1" hangingPunct="1">
              <a:buFont typeface="Wingdings" pitchFamily="2" charset="2"/>
              <a:buNone/>
            </a:pPr>
            <a:r>
              <a:rPr lang="en-US" sz="2200" dirty="0"/>
              <a:t>The Polish General’s Pizza Parlor is a small restaurant catering to patrons with a taste for European pizza. One of its specialties is Polish Prize pizza. The manager must forecast weekly demand for these special pizzas so that he can order pizza shells weekly. Recently, demand has been as follows:</a:t>
            </a:r>
          </a:p>
        </p:txBody>
      </p:sp>
      <p:graphicFrame>
        <p:nvGraphicFramePr>
          <p:cNvPr id="567397" name="Group 101"/>
          <p:cNvGraphicFramePr>
            <a:graphicFrameLocks noGrp="1"/>
          </p:cNvGraphicFramePr>
          <p:nvPr>
            <p:extLst>
              <p:ext uri="{D42A27DB-BD31-4B8C-83A1-F6EECF244321}">
                <p14:modId xmlns:p14="http://schemas.microsoft.com/office/powerpoint/2010/main" val="2336760150"/>
              </p:ext>
            </p:extLst>
          </p:nvPr>
        </p:nvGraphicFramePr>
        <p:xfrm>
          <a:off x="1384300" y="3086100"/>
          <a:ext cx="6438900" cy="1435100"/>
        </p:xfrm>
        <a:graphic>
          <a:graphicData uri="http://schemas.openxmlformats.org/drawingml/2006/table">
            <a:tbl>
              <a:tblPr>
                <a:effectLst>
                  <a:outerShdw blurRad="50800" dist="38100" dir="2700000" algn="tl" rotWithShape="0">
                    <a:prstClr val="black">
                      <a:alpha val="40000"/>
                    </a:prstClr>
                  </a:outerShdw>
                </a:effectLst>
              </a:tblPr>
              <a:tblGrid>
                <a:gridCol w="1609725">
                  <a:extLst>
                    <a:ext uri="{9D8B030D-6E8A-4147-A177-3AD203B41FA5}">
                      <a16:colId xmlns:a16="http://schemas.microsoft.com/office/drawing/2014/main" val="20000"/>
                    </a:ext>
                  </a:extLst>
                </a:gridCol>
                <a:gridCol w="1609725">
                  <a:extLst>
                    <a:ext uri="{9D8B030D-6E8A-4147-A177-3AD203B41FA5}">
                      <a16:colId xmlns:a16="http://schemas.microsoft.com/office/drawing/2014/main" val="20001"/>
                    </a:ext>
                  </a:extLst>
                </a:gridCol>
                <a:gridCol w="1609725">
                  <a:extLst>
                    <a:ext uri="{9D8B030D-6E8A-4147-A177-3AD203B41FA5}">
                      <a16:colId xmlns:a16="http://schemas.microsoft.com/office/drawing/2014/main" val="20002"/>
                    </a:ext>
                  </a:extLst>
                </a:gridCol>
                <a:gridCol w="1609725">
                  <a:extLst>
                    <a:ext uri="{9D8B030D-6E8A-4147-A177-3AD203B41FA5}">
                      <a16:colId xmlns:a16="http://schemas.microsoft.com/office/drawing/2014/main" val="20003"/>
                    </a:ext>
                  </a:extLst>
                </a:gridCol>
              </a:tblGrid>
              <a:tr h="3587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Week</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Pizzas</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Week</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Pizzas</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587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June 2</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50</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June 23</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56</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87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June 9</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65</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June 30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55</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587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June 16</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52</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July 7</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60</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67398" name="Text Box 102"/>
          <p:cNvSpPr txBox="1">
            <a:spLocks noChangeArrowheads="1"/>
          </p:cNvSpPr>
          <p:nvPr/>
        </p:nvSpPr>
        <p:spPr bwMode="auto">
          <a:xfrm>
            <a:off x="774700" y="4773613"/>
            <a:ext cx="7854950" cy="158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000" b="1" dirty="0">
                <a:solidFill>
                  <a:schemeClr val="tx2"/>
                </a:solidFill>
                <a:latin typeface="+mj-lt"/>
              </a:rPr>
              <a:t>a.</a:t>
            </a:r>
            <a:r>
              <a:rPr lang="en-US" sz="2000" b="1" dirty="0">
                <a:latin typeface="+mj-lt"/>
              </a:rPr>
              <a:t>	</a:t>
            </a:r>
            <a:r>
              <a:rPr lang="en-US" sz="2000" b="1" dirty="0">
                <a:solidFill>
                  <a:schemeClr val="tx2"/>
                </a:solidFill>
                <a:latin typeface="+mj-lt"/>
              </a:rPr>
              <a:t>Forecast the demand for pizza for June 23 to July 14 by using the simple moving average method with </a:t>
            </a:r>
            <a:r>
              <a:rPr lang="en-US" sz="2000" b="1" i="1" dirty="0">
                <a:solidFill>
                  <a:schemeClr val="tx2"/>
                </a:solidFill>
                <a:latin typeface="+mj-lt"/>
              </a:rPr>
              <a:t>n</a:t>
            </a:r>
            <a:r>
              <a:rPr lang="en-US" sz="2000" b="1" dirty="0">
                <a:solidFill>
                  <a:schemeClr val="tx2"/>
                </a:solidFill>
                <a:latin typeface="+mj-lt"/>
              </a:rPr>
              <a:t> = 3 then using the weighted moving average method with and weights of 0.50, 0.30, and 0.20, with 0.50.</a:t>
            </a:r>
          </a:p>
          <a:p>
            <a:pPr eaLnBrk="1" hangingPunct="1">
              <a:lnSpc>
                <a:spcPct val="90000"/>
              </a:lnSpc>
              <a:spcBef>
                <a:spcPct val="40000"/>
              </a:spcBef>
            </a:pPr>
            <a:r>
              <a:rPr lang="en-US" sz="2000" b="1" dirty="0">
                <a:solidFill>
                  <a:schemeClr val="tx2"/>
                </a:solidFill>
                <a:latin typeface="+mj-lt"/>
              </a:rPr>
              <a:t>b.	Calculate the MAD for each method.</a:t>
            </a:r>
          </a:p>
        </p:txBody>
      </p:sp>
      <p:sp>
        <p:nvSpPr>
          <p:cNvPr id="6" name="Rectangle 2">
            <a:extLst>
              <a:ext uri="{FF2B5EF4-FFF2-40B4-BE49-F238E27FC236}">
                <a16:creationId xmlns:a16="http://schemas.microsoft.com/office/drawing/2014/main" id="{1896174E-8BE4-4F6B-9F34-EBA6FDFDE8B1}"/>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2</a:t>
            </a:r>
          </a:p>
        </p:txBody>
      </p:sp>
    </p:spTree>
    <p:extLst>
      <p:ext uri="{BB962C8B-B14F-4D97-AF65-F5344CB8AC3E}">
        <p14:creationId xmlns:p14="http://schemas.microsoft.com/office/powerpoint/2010/main" val="269309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3" name="Rectangle 3"/>
          <p:cNvSpPr>
            <a:spLocks noGrp="1" noChangeArrowheads="1"/>
          </p:cNvSpPr>
          <p:nvPr>
            <p:ph type="body" idx="1"/>
          </p:nvPr>
        </p:nvSpPr>
        <p:spPr>
          <a:xfrm>
            <a:off x="381000" y="1371600"/>
            <a:ext cx="7912100" cy="1122363"/>
          </a:xfrm>
        </p:spPr>
        <p:txBody>
          <a:bodyPr>
            <a:normAutofit/>
          </a:bodyPr>
          <a:lstStyle/>
          <a:p>
            <a:pPr eaLnBrk="1" hangingPunct="1">
              <a:buFont typeface="Wingdings" pitchFamily="2" charset="2"/>
              <a:buNone/>
            </a:pPr>
            <a:r>
              <a:rPr lang="en-US" sz="2400" dirty="0">
                <a:solidFill>
                  <a:schemeClr val="tx1"/>
                </a:solidFill>
              </a:rPr>
              <a:t>a.	The simple moving average method and the weighted moving average method give the following results:</a:t>
            </a:r>
          </a:p>
        </p:txBody>
      </p:sp>
      <p:graphicFrame>
        <p:nvGraphicFramePr>
          <p:cNvPr id="568453" name="Group 133"/>
          <p:cNvGraphicFramePr>
            <a:graphicFrameLocks noGrp="1"/>
          </p:cNvGraphicFramePr>
          <p:nvPr>
            <p:extLst>
              <p:ext uri="{D42A27DB-BD31-4B8C-83A1-F6EECF244321}">
                <p14:modId xmlns:p14="http://schemas.microsoft.com/office/powerpoint/2010/main" val="2480447928"/>
              </p:ext>
            </p:extLst>
          </p:nvPr>
        </p:nvGraphicFramePr>
        <p:xfrm>
          <a:off x="914400" y="2514601"/>
          <a:ext cx="7645400" cy="3025903"/>
        </p:xfrm>
        <a:graphic>
          <a:graphicData uri="http://schemas.openxmlformats.org/drawingml/2006/table">
            <a:tbl>
              <a:tblPr>
                <a:effectLst>
                  <a:outerShdw blurRad="50800" dist="38100" dir="2700000" algn="tl" rotWithShape="0">
                    <a:prstClr val="black">
                      <a:alpha val="40000"/>
                    </a:prstClr>
                  </a:outerShdw>
                </a:effectLst>
              </a:tblPr>
              <a:tblGrid>
                <a:gridCol w="1016000">
                  <a:extLst>
                    <a:ext uri="{9D8B030D-6E8A-4147-A177-3AD203B41FA5}">
                      <a16:colId xmlns:a16="http://schemas.microsoft.com/office/drawing/2014/main" val="20000"/>
                    </a:ext>
                  </a:extLst>
                </a:gridCol>
                <a:gridCol w="2527300">
                  <a:extLst>
                    <a:ext uri="{9D8B030D-6E8A-4147-A177-3AD203B41FA5}">
                      <a16:colId xmlns:a16="http://schemas.microsoft.com/office/drawing/2014/main" val="20001"/>
                    </a:ext>
                  </a:extLst>
                </a:gridCol>
                <a:gridCol w="4102100">
                  <a:extLst>
                    <a:ext uri="{9D8B030D-6E8A-4147-A177-3AD203B41FA5}">
                      <a16:colId xmlns:a16="http://schemas.microsoft.com/office/drawing/2014/main" val="20002"/>
                    </a:ext>
                  </a:extLst>
                </a:gridCol>
              </a:tblGrid>
              <a:tr h="58161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j-lt"/>
                        </a:rPr>
                        <a:t>Current Week</a:t>
                      </a: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j-lt"/>
                        </a:rPr>
                        <a:t>Simple Moving Average Forecast for Next Week</a:t>
                      </a:r>
                    </a:p>
                  </a:txBody>
                  <a:tcP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j-lt"/>
                        </a:rPr>
                        <a:t>Weighted Moving Average Forecast </a:t>
                      </a:r>
                      <a:br>
                        <a:rPr kumimoji="0" lang="en-US" sz="1600" b="1" i="0" u="none" strike="noStrike" cap="none" normalizeH="0" baseline="0">
                          <a:ln>
                            <a:noFill/>
                          </a:ln>
                          <a:solidFill>
                            <a:schemeClr val="tx1"/>
                          </a:solidFill>
                          <a:effectLst/>
                          <a:latin typeface="+mj-lt"/>
                        </a:rPr>
                      </a:br>
                      <a:r>
                        <a:rPr kumimoji="0" lang="en-US" sz="1600" b="1" i="0" u="none" strike="noStrike" cap="none" normalizeH="0" baseline="0">
                          <a:ln>
                            <a:noFill/>
                          </a:ln>
                          <a:solidFill>
                            <a:schemeClr val="tx1"/>
                          </a:solidFill>
                          <a:effectLst/>
                          <a:latin typeface="+mj-lt"/>
                        </a:rPr>
                        <a:t>for Next Week</a:t>
                      </a: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11072">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j-lt"/>
                        </a:rPr>
                        <a:t>June 16</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j-lt"/>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11072">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j-lt"/>
                        </a:rPr>
                        <a:t>June 23</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11072">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j-lt"/>
                        </a:rPr>
                        <a:t>June 30</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11072">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j-lt"/>
                        </a:rPr>
                        <a:t>July 7</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46"/>
          <p:cNvGrpSpPr>
            <a:grpSpLocks/>
          </p:cNvGrpSpPr>
          <p:nvPr/>
        </p:nvGrpSpPr>
        <p:grpSpPr bwMode="auto">
          <a:xfrm>
            <a:off x="2028825" y="3270250"/>
            <a:ext cx="2233613" cy="558800"/>
            <a:chOff x="782" y="2916"/>
            <a:chExt cx="1407" cy="352"/>
          </a:xfrm>
        </p:grpSpPr>
        <p:sp>
          <p:nvSpPr>
            <p:cNvPr id="75821" name="Text Box 43"/>
            <p:cNvSpPr txBox="1">
              <a:spLocks noChangeArrowheads="1"/>
            </p:cNvSpPr>
            <p:nvPr/>
          </p:nvSpPr>
          <p:spPr bwMode="auto">
            <a:xfrm>
              <a:off x="1462" y="2999"/>
              <a:ext cx="72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 55.7 or 56</a:t>
              </a:r>
            </a:p>
          </p:txBody>
        </p:sp>
        <p:grpSp>
          <p:nvGrpSpPr>
            <p:cNvPr id="75822" name="Group 45"/>
            <p:cNvGrpSpPr>
              <a:grpSpLocks/>
            </p:cNvGrpSpPr>
            <p:nvPr/>
          </p:nvGrpSpPr>
          <p:grpSpPr bwMode="auto">
            <a:xfrm>
              <a:off x="782" y="2916"/>
              <a:ext cx="742" cy="352"/>
              <a:chOff x="782" y="2916"/>
              <a:chExt cx="742" cy="352"/>
            </a:xfrm>
          </p:grpSpPr>
          <p:sp>
            <p:nvSpPr>
              <p:cNvPr id="75823" name="Text Box 42"/>
              <p:cNvSpPr txBox="1">
                <a:spLocks noChangeArrowheads="1"/>
              </p:cNvSpPr>
              <p:nvPr/>
            </p:nvSpPr>
            <p:spPr bwMode="auto">
              <a:xfrm>
                <a:off x="782" y="2916"/>
                <a:ext cx="742"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1400" b="1" dirty="0"/>
                  <a:t>52 + 65 + 50</a:t>
                </a:r>
              </a:p>
              <a:p>
                <a:pPr algn="ctr" eaLnBrk="1" hangingPunct="1">
                  <a:lnSpc>
                    <a:spcPct val="110000"/>
                  </a:lnSpc>
                </a:pPr>
                <a:r>
                  <a:rPr lang="en-US" sz="1400" b="1" dirty="0"/>
                  <a:t>3</a:t>
                </a:r>
              </a:p>
            </p:txBody>
          </p:sp>
          <p:sp>
            <p:nvSpPr>
              <p:cNvPr id="75824" name="Line 44"/>
              <p:cNvSpPr>
                <a:spLocks noChangeShapeType="1"/>
              </p:cNvSpPr>
              <p:nvPr/>
            </p:nvSpPr>
            <p:spPr bwMode="auto">
              <a:xfrm>
                <a:off x="833" y="3096"/>
                <a:ext cx="6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568367" name="Text Box 47"/>
          <p:cNvSpPr txBox="1">
            <a:spLocks noChangeArrowheads="1"/>
          </p:cNvSpPr>
          <p:nvPr/>
        </p:nvSpPr>
        <p:spPr bwMode="auto">
          <a:xfrm>
            <a:off x="4505325" y="3373438"/>
            <a:ext cx="39957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[(0.5 </a:t>
            </a:r>
            <a:r>
              <a:rPr lang="en-US" sz="1400" b="1">
                <a:sym typeface="Symbol" pitchFamily="18" charset="2"/>
              </a:rPr>
              <a:t> 52) + (0.3  65) + (0.2  50)] = 55.5 or 56</a:t>
            </a:r>
          </a:p>
        </p:txBody>
      </p:sp>
      <p:grpSp>
        <p:nvGrpSpPr>
          <p:cNvPr id="4" name="Group 48"/>
          <p:cNvGrpSpPr>
            <a:grpSpLocks/>
          </p:cNvGrpSpPr>
          <p:nvPr/>
        </p:nvGrpSpPr>
        <p:grpSpPr bwMode="auto">
          <a:xfrm>
            <a:off x="2028825" y="3803650"/>
            <a:ext cx="2233613" cy="558800"/>
            <a:chOff x="782" y="2916"/>
            <a:chExt cx="1407" cy="352"/>
          </a:xfrm>
        </p:grpSpPr>
        <p:sp>
          <p:nvSpPr>
            <p:cNvPr id="75817" name="Text Box 49"/>
            <p:cNvSpPr txBox="1">
              <a:spLocks noChangeArrowheads="1"/>
            </p:cNvSpPr>
            <p:nvPr/>
          </p:nvSpPr>
          <p:spPr bwMode="auto">
            <a:xfrm>
              <a:off x="1462" y="2999"/>
              <a:ext cx="72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 57.7 or 58</a:t>
              </a:r>
            </a:p>
          </p:txBody>
        </p:sp>
        <p:grpSp>
          <p:nvGrpSpPr>
            <p:cNvPr id="75818" name="Group 50"/>
            <p:cNvGrpSpPr>
              <a:grpSpLocks/>
            </p:cNvGrpSpPr>
            <p:nvPr/>
          </p:nvGrpSpPr>
          <p:grpSpPr bwMode="auto">
            <a:xfrm>
              <a:off x="782" y="2916"/>
              <a:ext cx="742" cy="352"/>
              <a:chOff x="782" y="2916"/>
              <a:chExt cx="742" cy="352"/>
            </a:xfrm>
          </p:grpSpPr>
          <p:sp>
            <p:nvSpPr>
              <p:cNvPr id="75819" name="Text Box 51"/>
              <p:cNvSpPr txBox="1">
                <a:spLocks noChangeArrowheads="1"/>
              </p:cNvSpPr>
              <p:nvPr/>
            </p:nvSpPr>
            <p:spPr bwMode="auto">
              <a:xfrm>
                <a:off x="782" y="2916"/>
                <a:ext cx="742"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1400" b="1"/>
                  <a:t>56 + 52 + 65</a:t>
                </a:r>
              </a:p>
              <a:p>
                <a:pPr algn="ctr" eaLnBrk="1" hangingPunct="1">
                  <a:lnSpc>
                    <a:spcPct val="110000"/>
                  </a:lnSpc>
                </a:pPr>
                <a:r>
                  <a:rPr lang="en-US" sz="1400" b="1"/>
                  <a:t>3</a:t>
                </a:r>
              </a:p>
            </p:txBody>
          </p:sp>
          <p:sp>
            <p:nvSpPr>
              <p:cNvPr id="75820" name="Line 52"/>
              <p:cNvSpPr>
                <a:spLocks noChangeShapeType="1"/>
              </p:cNvSpPr>
              <p:nvPr/>
            </p:nvSpPr>
            <p:spPr bwMode="auto">
              <a:xfrm>
                <a:off x="833" y="3096"/>
                <a:ext cx="6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6" name="Group 53"/>
          <p:cNvGrpSpPr>
            <a:grpSpLocks/>
          </p:cNvGrpSpPr>
          <p:nvPr/>
        </p:nvGrpSpPr>
        <p:grpSpPr bwMode="auto">
          <a:xfrm>
            <a:off x="2028825" y="4362450"/>
            <a:ext cx="2233613" cy="558800"/>
            <a:chOff x="782" y="2916"/>
            <a:chExt cx="1407" cy="352"/>
          </a:xfrm>
        </p:grpSpPr>
        <p:sp>
          <p:nvSpPr>
            <p:cNvPr id="75813" name="Text Box 54"/>
            <p:cNvSpPr txBox="1">
              <a:spLocks noChangeArrowheads="1"/>
            </p:cNvSpPr>
            <p:nvPr/>
          </p:nvSpPr>
          <p:spPr bwMode="auto">
            <a:xfrm>
              <a:off x="1462" y="2999"/>
              <a:ext cx="72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 54.3 or 54</a:t>
              </a:r>
            </a:p>
          </p:txBody>
        </p:sp>
        <p:grpSp>
          <p:nvGrpSpPr>
            <p:cNvPr id="75814" name="Group 55"/>
            <p:cNvGrpSpPr>
              <a:grpSpLocks/>
            </p:cNvGrpSpPr>
            <p:nvPr/>
          </p:nvGrpSpPr>
          <p:grpSpPr bwMode="auto">
            <a:xfrm>
              <a:off x="782" y="2916"/>
              <a:ext cx="742" cy="352"/>
              <a:chOff x="782" y="2916"/>
              <a:chExt cx="742" cy="352"/>
            </a:xfrm>
          </p:grpSpPr>
          <p:sp>
            <p:nvSpPr>
              <p:cNvPr id="75815" name="Text Box 56"/>
              <p:cNvSpPr txBox="1">
                <a:spLocks noChangeArrowheads="1"/>
              </p:cNvSpPr>
              <p:nvPr/>
            </p:nvSpPr>
            <p:spPr bwMode="auto">
              <a:xfrm>
                <a:off x="782" y="2916"/>
                <a:ext cx="742"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1400" b="1" dirty="0"/>
                  <a:t>55 + 56 + 52</a:t>
                </a:r>
              </a:p>
              <a:p>
                <a:pPr algn="ctr" eaLnBrk="1" hangingPunct="1">
                  <a:lnSpc>
                    <a:spcPct val="110000"/>
                  </a:lnSpc>
                </a:pPr>
                <a:r>
                  <a:rPr lang="en-US" sz="1400" b="1" dirty="0"/>
                  <a:t>3</a:t>
                </a:r>
              </a:p>
            </p:txBody>
          </p:sp>
          <p:sp>
            <p:nvSpPr>
              <p:cNvPr id="75816" name="Line 57"/>
              <p:cNvSpPr>
                <a:spLocks noChangeShapeType="1"/>
              </p:cNvSpPr>
              <p:nvPr/>
            </p:nvSpPr>
            <p:spPr bwMode="auto">
              <a:xfrm>
                <a:off x="833" y="3096"/>
                <a:ext cx="6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568378" name="Text Box 58"/>
          <p:cNvSpPr txBox="1">
            <a:spLocks noChangeArrowheads="1"/>
          </p:cNvSpPr>
          <p:nvPr/>
        </p:nvSpPr>
        <p:spPr bwMode="auto">
          <a:xfrm>
            <a:off x="4505325" y="3932238"/>
            <a:ext cx="39957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[(0.5 </a:t>
            </a:r>
            <a:r>
              <a:rPr lang="en-US" sz="1400" b="1">
                <a:sym typeface="Symbol" pitchFamily="18" charset="2"/>
              </a:rPr>
              <a:t> 56) + (0.3  52) + (0.2  65)] = 56.6 or 57</a:t>
            </a:r>
          </a:p>
        </p:txBody>
      </p:sp>
      <p:sp>
        <p:nvSpPr>
          <p:cNvPr id="568379" name="Text Box 59"/>
          <p:cNvSpPr txBox="1">
            <a:spLocks noChangeArrowheads="1"/>
          </p:cNvSpPr>
          <p:nvPr/>
        </p:nvSpPr>
        <p:spPr bwMode="auto">
          <a:xfrm>
            <a:off x="4505325" y="4491038"/>
            <a:ext cx="39957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[(0.5 </a:t>
            </a:r>
            <a:r>
              <a:rPr lang="en-US" sz="1400" b="1">
                <a:sym typeface="Symbol" pitchFamily="18" charset="2"/>
              </a:rPr>
              <a:t> 55) + (0.3  56) + (0.2  52)] = 54.7 or 55</a:t>
            </a:r>
          </a:p>
        </p:txBody>
      </p:sp>
      <p:grpSp>
        <p:nvGrpSpPr>
          <p:cNvPr id="8" name="Group 60"/>
          <p:cNvGrpSpPr>
            <a:grpSpLocks/>
          </p:cNvGrpSpPr>
          <p:nvPr/>
        </p:nvGrpSpPr>
        <p:grpSpPr bwMode="auto">
          <a:xfrm>
            <a:off x="2028825" y="4921250"/>
            <a:ext cx="2233613" cy="558800"/>
            <a:chOff x="782" y="2916"/>
            <a:chExt cx="1407" cy="352"/>
          </a:xfrm>
        </p:grpSpPr>
        <p:sp>
          <p:nvSpPr>
            <p:cNvPr id="75809" name="Text Box 61"/>
            <p:cNvSpPr txBox="1">
              <a:spLocks noChangeArrowheads="1"/>
            </p:cNvSpPr>
            <p:nvPr/>
          </p:nvSpPr>
          <p:spPr bwMode="auto">
            <a:xfrm>
              <a:off x="1462" y="2999"/>
              <a:ext cx="72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 57.0 or 57</a:t>
              </a:r>
            </a:p>
          </p:txBody>
        </p:sp>
        <p:grpSp>
          <p:nvGrpSpPr>
            <p:cNvPr id="75810" name="Group 62"/>
            <p:cNvGrpSpPr>
              <a:grpSpLocks/>
            </p:cNvGrpSpPr>
            <p:nvPr/>
          </p:nvGrpSpPr>
          <p:grpSpPr bwMode="auto">
            <a:xfrm>
              <a:off x="782" y="2916"/>
              <a:ext cx="742" cy="352"/>
              <a:chOff x="782" y="2916"/>
              <a:chExt cx="742" cy="352"/>
            </a:xfrm>
          </p:grpSpPr>
          <p:sp>
            <p:nvSpPr>
              <p:cNvPr id="75811" name="Text Box 63"/>
              <p:cNvSpPr txBox="1">
                <a:spLocks noChangeArrowheads="1"/>
              </p:cNvSpPr>
              <p:nvPr/>
            </p:nvSpPr>
            <p:spPr bwMode="auto">
              <a:xfrm>
                <a:off x="782" y="2916"/>
                <a:ext cx="742"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1400" b="1"/>
                  <a:t>60 + 55 + 56</a:t>
                </a:r>
              </a:p>
              <a:p>
                <a:pPr algn="ctr" eaLnBrk="1" hangingPunct="1">
                  <a:lnSpc>
                    <a:spcPct val="110000"/>
                  </a:lnSpc>
                </a:pPr>
                <a:r>
                  <a:rPr lang="en-US" sz="1400" b="1"/>
                  <a:t>3</a:t>
                </a:r>
              </a:p>
            </p:txBody>
          </p:sp>
          <p:sp>
            <p:nvSpPr>
              <p:cNvPr id="75812" name="Line 64"/>
              <p:cNvSpPr>
                <a:spLocks noChangeShapeType="1"/>
              </p:cNvSpPr>
              <p:nvPr/>
            </p:nvSpPr>
            <p:spPr bwMode="auto">
              <a:xfrm>
                <a:off x="833" y="3096"/>
                <a:ext cx="6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568385" name="Text Box 65"/>
          <p:cNvSpPr txBox="1">
            <a:spLocks noChangeArrowheads="1"/>
          </p:cNvSpPr>
          <p:nvPr/>
        </p:nvSpPr>
        <p:spPr bwMode="auto">
          <a:xfrm>
            <a:off x="4505325" y="5037138"/>
            <a:ext cx="39957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t>[(0.5 </a:t>
            </a:r>
            <a:r>
              <a:rPr lang="en-US" sz="1400" b="1" dirty="0">
                <a:sym typeface="Symbol" pitchFamily="18" charset="2"/>
              </a:rPr>
              <a:t> 60) + (0.3  55) + (0.2  56)] = 57.7 or 58</a:t>
            </a:r>
          </a:p>
        </p:txBody>
      </p:sp>
      <p:sp>
        <p:nvSpPr>
          <p:cNvPr id="29" name="Rectangle 2">
            <a:extLst>
              <a:ext uri="{FF2B5EF4-FFF2-40B4-BE49-F238E27FC236}">
                <a16:creationId xmlns:a16="http://schemas.microsoft.com/office/drawing/2014/main" id="{3028A1AA-C56F-432A-AFEE-9BDB80EB2CD0}"/>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2</a:t>
            </a:r>
          </a:p>
        </p:txBody>
      </p:sp>
    </p:spTree>
    <p:extLst>
      <p:ext uri="{BB962C8B-B14F-4D97-AF65-F5344CB8AC3E}">
        <p14:creationId xmlns:p14="http://schemas.microsoft.com/office/powerpoint/2010/main" val="1667767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68453"/>
                                        </p:tgtEl>
                                        <p:attrNameLst>
                                          <p:attrName>style.visibility</p:attrName>
                                        </p:attrNameLst>
                                      </p:cBhvr>
                                      <p:to>
                                        <p:strVal val="visible"/>
                                      </p:to>
                                    </p:set>
                                    <p:animEffect transition="in" filter="strips(downRight)">
                                      <p:cBhvr>
                                        <p:cTn id="7" dur="1000"/>
                                        <p:tgtEl>
                                          <p:spTgt spid="568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8367"/>
                                        </p:tgtEl>
                                        <p:attrNameLst>
                                          <p:attrName>style.visibility</p:attrName>
                                        </p:attrNameLst>
                                      </p:cBhvr>
                                      <p:to>
                                        <p:strVal val="visible"/>
                                      </p:to>
                                    </p:set>
                                    <p:animEffect transition="in" filter="wipe(left)">
                                      <p:cBhvr>
                                        <p:cTn id="17" dur="1000"/>
                                        <p:tgtEl>
                                          <p:spTgt spid="568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8378"/>
                                        </p:tgtEl>
                                        <p:attrNameLst>
                                          <p:attrName>style.visibility</p:attrName>
                                        </p:attrNameLst>
                                      </p:cBhvr>
                                      <p:to>
                                        <p:strVal val="visible"/>
                                      </p:to>
                                    </p:set>
                                    <p:animEffect transition="in" filter="wipe(left)">
                                      <p:cBhvr>
                                        <p:cTn id="27" dur="1000"/>
                                        <p:tgtEl>
                                          <p:spTgt spid="5683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8379"/>
                                        </p:tgtEl>
                                        <p:attrNameLst>
                                          <p:attrName>style.visibility</p:attrName>
                                        </p:attrNameLst>
                                      </p:cBhvr>
                                      <p:to>
                                        <p:strVal val="visible"/>
                                      </p:to>
                                    </p:set>
                                    <p:animEffect transition="in" filter="wipe(left)">
                                      <p:cBhvr>
                                        <p:cTn id="37" dur="1000"/>
                                        <p:tgtEl>
                                          <p:spTgt spid="5683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8385"/>
                                        </p:tgtEl>
                                        <p:attrNameLst>
                                          <p:attrName>style.visibility</p:attrName>
                                        </p:attrNameLst>
                                      </p:cBhvr>
                                      <p:to>
                                        <p:strVal val="visible"/>
                                      </p:to>
                                    </p:set>
                                    <p:animEffect transition="in" filter="wipe(left)">
                                      <p:cBhvr>
                                        <p:cTn id="47" dur="1000"/>
                                        <p:tgtEl>
                                          <p:spTgt spid="56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67" grpId="0"/>
      <p:bldP spid="568378" grpId="0"/>
      <p:bldP spid="568379" grpId="0"/>
      <p:bldP spid="568385"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7" name="Rectangle 3"/>
          <p:cNvSpPr>
            <a:spLocks noGrp="1" noChangeArrowheads="1"/>
          </p:cNvSpPr>
          <p:nvPr>
            <p:ph type="body" idx="1"/>
          </p:nvPr>
        </p:nvSpPr>
        <p:spPr>
          <a:xfrm>
            <a:off x="457200" y="1371600"/>
            <a:ext cx="7912100" cy="436563"/>
          </a:xfrm>
        </p:spPr>
        <p:txBody>
          <a:bodyPr>
            <a:noAutofit/>
          </a:bodyPr>
          <a:lstStyle/>
          <a:p>
            <a:pPr eaLnBrk="1" hangingPunct="1">
              <a:buFont typeface="Wingdings" pitchFamily="2" charset="2"/>
              <a:buNone/>
            </a:pPr>
            <a:r>
              <a:rPr lang="en-US" sz="2400" dirty="0">
                <a:solidFill>
                  <a:schemeClr val="tx1"/>
                </a:solidFill>
              </a:rPr>
              <a:t>b.	The mean absolute deviation is calculated as follows:</a:t>
            </a:r>
          </a:p>
        </p:txBody>
      </p:sp>
      <p:graphicFrame>
        <p:nvGraphicFramePr>
          <p:cNvPr id="569583" name="Group 239"/>
          <p:cNvGraphicFramePr>
            <a:graphicFrameLocks noGrp="1"/>
          </p:cNvGraphicFramePr>
          <p:nvPr>
            <p:extLst>
              <p:ext uri="{D42A27DB-BD31-4B8C-83A1-F6EECF244321}">
                <p14:modId xmlns:p14="http://schemas.microsoft.com/office/powerpoint/2010/main" val="175216998"/>
              </p:ext>
            </p:extLst>
          </p:nvPr>
        </p:nvGraphicFramePr>
        <p:xfrm>
          <a:off x="419100" y="2082800"/>
          <a:ext cx="8432800" cy="2501901"/>
        </p:xfrm>
        <a:graphic>
          <a:graphicData uri="http://schemas.openxmlformats.org/drawingml/2006/table">
            <a:tbl>
              <a:tblPr>
                <a:effectLst>
                  <a:outerShdw blurRad="50800" dist="38100" dir="2700000" algn="tl" rotWithShape="0">
                    <a:prstClr val="black">
                      <a:alpha val="40000"/>
                    </a:prstClr>
                  </a:outerShdw>
                </a:effectLst>
              </a:tblPr>
              <a:tblGrid>
                <a:gridCol w="9652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2057400">
                  <a:extLst>
                    <a:ext uri="{9D8B030D-6E8A-4147-A177-3AD203B41FA5}">
                      <a16:colId xmlns:a16="http://schemas.microsoft.com/office/drawing/2014/main" val="20005"/>
                    </a:ext>
                  </a:extLst>
                </a:gridCol>
              </a:tblGrid>
              <a:tr h="3206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gridSpan="2">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Simple Moving Average</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gridSpan="2">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Weighted Moving Average</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extLst>
                  <a:ext uri="{0D108BD9-81ED-4DB2-BD59-A6C34878D82A}">
                    <a16:rowId xmlns:a16="http://schemas.microsoft.com/office/drawing/2014/main" val="10000"/>
                  </a:ext>
                </a:extLst>
              </a:tr>
              <a:tr h="53657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Week</a:t>
                      </a:r>
                    </a:p>
                  </a:txBody>
                  <a:tcPr anchor="b"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Actual Demand</a:t>
                      </a:r>
                    </a:p>
                  </a:txBody>
                  <a:tcPr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Forecast for This Week</a:t>
                      </a:r>
                    </a:p>
                  </a:txBody>
                  <a:tcPr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Absolute Errors |</a:t>
                      </a:r>
                      <a:r>
                        <a:rPr kumimoji="0" lang="en-US" sz="1600" b="1" i="1" u="none" strike="noStrike" cap="none" normalizeH="0" baseline="0">
                          <a:ln>
                            <a:noFill/>
                          </a:ln>
                          <a:solidFill>
                            <a:schemeClr val="tx1"/>
                          </a:solidFill>
                          <a:effectLst/>
                          <a:latin typeface="+mn-lt"/>
                        </a:rPr>
                        <a:t>E</a:t>
                      </a:r>
                      <a:r>
                        <a:rPr kumimoji="0" lang="en-US" sz="1600" b="1" i="1" u="none" strike="noStrike" cap="none" normalizeH="0" baseline="-25000">
                          <a:ln>
                            <a:noFill/>
                          </a:ln>
                          <a:solidFill>
                            <a:schemeClr val="tx1"/>
                          </a:solidFill>
                          <a:effectLst/>
                          <a:latin typeface="+mn-lt"/>
                        </a:rPr>
                        <a:t>t</a:t>
                      </a:r>
                      <a:r>
                        <a:rPr kumimoji="0" lang="en-US" sz="1600" b="1" i="0" u="none" strike="noStrike" cap="none" normalizeH="0" baseline="0">
                          <a:ln>
                            <a:noFill/>
                          </a:ln>
                          <a:solidFill>
                            <a:schemeClr val="tx1"/>
                          </a:solidFill>
                          <a:effectLst/>
                          <a:latin typeface="+mn-lt"/>
                        </a:rPr>
                        <a:t>|</a:t>
                      </a:r>
                    </a:p>
                  </a:txBody>
                  <a:tcPr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Forecast for This Week</a:t>
                      </a:r>
                    </a:p>
                  </a:txBody>
                  <a:tcPr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Absolute Errors |</a:t>
                      </a:r>
                      <a:r>
                        <a:rPr kumimoji="0" lang="en-US" sz="1600" b="1" i="1" u="none" strike="noStrike" cap="none" normalizeH="0" baseline="0">
                          <a:ln>
                            <a:noFill/>
                          </a:ln>
                          <a:solidFill>
                            <a:schemeClr val="tx1"/>
                          </a:solidFill>
                          <a:effectLst/>
                          <a:latin typeface="+mn-lt"/>
                        </a:rPr>
                        <a:t>E</a:t>
                      </a:r>
                      <a:r>
                        <a:rPr kumimoji="0" lang="en-US" sz="1600" b="1" i="1" u="none" strike="noStrike" cap="none" normalizeH="0" baseline="-25000">
                          <a:ln>
                            <a:noFill/>
                          </a:ln>
                          <a:solidFill>
                            <a:schemeClr val="tx1"/>
                          </a:solidFill>
                          <a:effectLst/>
                          <a:latin typeface="+mn-lt"/>
                        </a:rPr>
                        <a:t>t</a:t>
                      </a:r>
                      <a:r>
                        <a:rPr kumimoji="0" lang="en-US" sz="1600" b="1" i="0" u="none" strike="noStrike" cap="none" normalizeH="0" baseline="0">
                          <a:ln>
                            <a:noFill/>
                          </a:ln>
                          <a:solidFill>
                            <a:schemeClr val="tx1"/>
                          </a:solidFill>
                          <a:effectLst/>
                          <a:latin typeface="+mn-lt"/>
                        </a:rPr>
                        <a:t>|</a:t>
                      </a:r>
                    </a:p>
                  </a:txBody>
                  <a:tcPr anchor="b"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206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June 23</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56</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56</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56</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2"/>
                  </a:ext>
                </a:extLst>
              </a:tr>
              <a:tr h="3190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June 30</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55</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58</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57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3206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July 7</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60</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54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55</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684213">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569408" name="Text Box 64"/>
          <p:cNvSpPr txBox="1">
            <a:spLocks noChangeArrowheads="1"/>
          </p:cNvSpPr>
          <p:nvPr/>
        </p:nvSpPr>
        <p:spPr bwMode="auto">
          <a:xfrm>
            <a:off x="3979863" y="2944813"/>
            <a:ext cx="1173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|56 – 56| = 0</a:t>
            </a:r>
          </a:p>
        </p:txBody>
      </p:sp>
      <p:sp>
        <p:nvSpPr>
          <p:cNvPr id="569409" name="Text Box 65"/>
          <p:cNvSpPr txBox="1">
            <a:spLocks noChangeArrowheads="1"/>
          </p:cNvSpPr>
          <p:nvPr/>
        </p:nvSpPr>
        <p:spPr bwMode="auto">
          <a:xfrm>
            <a:off x="3979863" y="3255963"/>
            <a:ext cx="1173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|55 – 58| = 3</a:t>
            </a:r>
          </a:p>
        </p:txBody>
      </p:sp>
      <p:sp>
        <p:nvSpPr>
          <p:cNvPr id="569410" name="Text Box 66"/>
          <p:cNvSpPr txBox="1">
            <a:spLocks noChangeArrowheads="1"/>
          </p:cNvSpPr>
          <p:nvPr/>
        </p:nvSpPr>
        <p:spPr bwMode="auto">
          <a:xfrm>
            <a:off x="3979863" y="3579813"/>
            <a:ext cx="1173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|60 – 54| = 6</a:t>
            </a:r>
          </a:p>
        </p:txBody>
      </p:sp>
      <p:grpSp>
        <p:nvGrpSpPr>
          <p:cNvPr id="2" name="Group 82"/>
          <p:cNvGrpSpPr>
            <a:grpSpLocks/>
          </p:cNvGrpSpPr>
          <p:nvPr/>
        </p:nvGrpSpPr>
        <p:grpSpPr bwMode="auto">
          <a:xfrm>
            <a:off x="3603625" y="3943350"/>
            <a:ext cx="1927225" cy="558800"/>
            <a:chOff x="2574" y="2892"/>
            <a:chExt cx="1214" cy="352"/>
          </a:xfrm>
        </p:grpSpPr>
        <p:sp>
          <p:nvSpPr>
            <p:cNvPr id="76857" name="Text Box 67"/>
            <p:cNvSpPr txBox="1">
              <a:spLocks noChangeArrowheads="1"/>
            </p:cNvSpPr>
            <p:nvPr/>
          </p:nvSpPr>
          <p:spPr bwMode="auto">
            <a:xfrm>
              <a:off x="2574" y="2983"/>
              <a:ext cx="121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t>MAD =                   = 3</a:t>
              </a:r>
            </a:p>
          </p:txBody>
        </p:sp>
        <p:grpSp>
          <p:nvGrpSpPr>
            <p:cNvPr id="76858" name="Group 70"/>
            <p:cNvGrpSpPr>
              <a:grpSpLocks/>
            </p:cNvGrpSpPr>
            <p:nvPr/>
          </p:nvGrpSpPr>
          <p:grpSpPr bwMode="auto">
            <a:xfrm>
              <a:off x="3006" y="2892"/>
              <a:ext cx="556" cy="352"/>
              <a:chOff x="2382" y="3516"/>
              <a:chExt cx="556" cy="352"/>
            </a:xfrm>
          </p:grpSpPr>
          <p:sp>
            <p:nvSpPr>
              <p:cNvPr id="76859" name="Text Box 68"/>
              <p:cNvSpPr txBox="1">
                <a:spLocks noChangeArrowheads="1"/>
              </p:cNvSpPr>
              <p:nvPr/>
            </p:nvSpPr>
            <p:spPr bwMode="auto">
              <a:xfrm>
                <a:off x="2382" y="3516"/>
                <a:ext cx="556"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1400" b="1"/>
                  <a:t>0 + 3 + 6</a:t>
                </a:r>
              </a:p>
              <a:p>
                <a:pPr algn="ctr" eaLnBrk="1" hangingPunct="1">
                  <a:lnSpc>
                    <a:spcPct val="110000"/>
                  </a:lnSpc>
                </a:pPr>
                <a:r>
                  <a:rPr lang="en-US" sz="1400" b="1"/>
                  <a:t>3</a:t>
                </a:r>
              </a:p>
            </p:txBody>
          </p:sp>
          <p:sp>
            <p:nvSpPr>
              <p:cNvPr id="76860" name="Line 69"/>
              <p:cNvSpPr>
                <a:spLocks noChangeShapeType="1"/>
              </p:cNvSpPr>
              <p:nvPr/>
            </p:nvSpPr>
            <p:spPr bwMode="auto">
              <a:xfrm>
                <a:off x="2416" y="3696"/>
                <a:ext cx="4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4" name="Group 83"/>
          <p:cNvGrpSpPr>
            <a:grpSpLocks/>
          </p:cNvGrpSpPr>
          <p:nvPr/>
        </p:nvGrpSpPr>
        <p:grpSpPr bwMode="auto">
          <a:xfrm>
            <a:off x="6789738" y="3943350"/>
            <a:ext cx="2074862" cy="558800"/>
            <a:chOff x="3534" y="3532"/>
            <a:chExt cx="1307" cy="352"/>
          </a:xfrm>
        </p:grpSpPr>
        <p:sp>
          <p:nvSpPr>
            <p:cNvPr id="76853" name="Text Box 71"/>
            <p:cNvSpPr txBox="1">
              <a:spLocks noChangeArrowheads="1"/>
            </p:cNvSpPr>
            <p:nvPr/>
          </p:nvSpPr>
          <p:spPr bwMode="auto">
            <a:xfrm>
              <a:off x="3534" y="3623"/>
              <a:ext cx="130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MAD =                   = 2.3</a:t>
              </a:r>
            </a:p>
          </p:txBody>
        </p:sp>
        <p:grpSp>
          <p:nvGrpSpPr>
            <p:cNvPr id="76854" name="Group 72"/>
            <p:cNvGrpSpPr>
              <a:grpSpLocks/>
            </p:cNvGrpSpPr>
            <p:nvPr/>
          </p:nvGrpSpPr>
          <p:grpSpPr bwMode="auto">
            <a:xfrm>
              <a:off x="3966" y="3532"/>
              <a:ext cx="556" cy="352"/>
              <a:chOff x="2382" y="3516"/>
              <a:chExt cx="556" cy="352"/>
            </a:xfrm>
          </p:grpSpPr>
          <p:sp>
            <p:nvSpPr>
              <p:cNvPr id="76855" name="Text Box 73"/>
              <p:cNvSpPr txBox="1">
                <a:spLocks noChangeArrowheads="1"/>
              </p:cNvSpPr>
              <p:nvPr/>
            </p:nvSpPr>
            <p:spPr bwMode="auto">
              <a:xfrm>
                <a:off x="2382" y="3516"/>
                <a:ext cx="556"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1400" b="1"/>
                  <a:t>0 + 2 + 2</a:t>
                </a:r>
              </a:p>
              <a:p>
                <a:pPr algn="ctr" eaLnBrk="1" hangingPunct="1">
                  <a:lnSpc>
                    <a:spcPct val="110000"/>
                  </a:lnSpc>
                </a:pPr>
                <a:r>
                  <a:rPr lang="en-US" sz="1400" b="1"/>
                  <a:t>3</a:t>
                </a:r>
              </a:p>
            </p:txBody>
          </p:sp>
          <p:sp>
            <p:nvSpPr>
              <p:cNvPr id="76856" name="Line 74"/>
              <p:cNvSpPr>
                <a:spLocks noChangeShapeType="1"/>
              </p:cNvSpPr>
              <p:nvPr/>
            </p:nvSpPr>
            <p:spPr bwMode="auto">
              <a:xfrm>
                <a:off x="2416" y="3696"/>
                <a:ext cx="4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569419" name="Text Box 75"/>
          <p:cNvSpPr txBox="1">
            <a:spLocks noChangeArrowheads="1"/>
          </p:cNvSpPr>
          <p:nvPr/>
        </p:nvSpPr>
        <p:spPr bwMode="auto">
          <a:xfrm>
            <a:off x="7240588" y="2957513"/>
            <a:ext cx="1173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|56 – 56| = 0</a:t>
            </a:r>
          </a:p>
        </p:txBody>
      </p:sp>
      <p:sp>
        <p:nvSpPr>
          <p:cNvPr id="569420" name="Text Box 76"/>
          <p:cNvSpPr txBox="1">
            <a:spLocks noChangeArrowheads="1"/>
          </p:cNvSpPr>
          <p:nvPr/>
        </p:nvSpPr>
        <p:spPr bwMode="auto">
          <a:xfrm>
            <a:off x="7240588" y="3255963"/>
            <a:ext cx="1173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|55 – 57| = 2</a:t>
            </a:r>
          </a:p>
        </p:txBody>
      </p:sp>
      <p:sp>
        <p:nvSpPr>
          <p:cNvPr id="569421" name="Text Box 77"/>
          <p:cNvSpPr txBox="1">
            <a:spLocks noChangeArrowheads="1"/>
          </p:cNvSpPr>
          <p:nvPr/>
        </p:nvSpPr>
        <p:spPr bwMode="auto">
          <a:xfrm>
            <a:off x="7240588" y="3579813"/>
            <a:ext cx="1173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|60 – 55| = 5</a:t>
            </a:r>
          </a:p>
        </p:txBody>
      </p:sp>
      <p:sp>
        <p:nvSpPr>
          <p:cNvPr id="569584" name="Text Box 240"/>
          <p:cNvSpPr txBox="1">
            <a:spLocks noChangeArrowheads="1"/>
          </p:cNvSpPr>
          <p:nvPr/>
        </p:nvSpPr>
        <p:spPr bwMode="auto">
          <a:xfrm>
            <a:off x="685800" y="4938713"/>
            <a:ext cx="7950200" cy="142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400" b="1" dirty="0">
                <a:latin typeface="+mn-lt"/>
              </a:rPr>
              <a:t>For this limited set of data, the weighted moving average method resulted in a slightly lower mean absolute deviation. However, final conclusions can be made only after analyzing much more data.</a:t>
            </a:r>
          </a:p>
        </p:txBody>
      </p:sp>
      <p:sp>
        <p:nvSpPr>
          <p:cNvPr id="22" name="Rectangle 2">
            <a:extLst>
              <a:ext uri="{FF2B5EF4-FFF2-40B4-BE49-F238E27FC236}">
                <a16:creationId xmlns:a16="http://schemas.microsoft.com/office/drawing/2014/main" id="{BDB80045-A9AB-4A75-B16A-064A2ADEA354}"/>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2</a:t>
            </a:r>
          </a:p>
        </p:txBody>
      </p:sp>
    </p:spTree>
    <p:extLst>
      <p:ext uri="{BB962C8B-B14F-4D97-AF65-F5344CB8AC3E}">
        <p14:creationId xmlns:p14="http://schemas.microsoft.com/office/powerpoint/2010/main" val="73384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8" presetClass="entr" presetSubtype="6" fill="hold" nodeType="withEffect">
                                  <p:stCondLst>
                                    <p:cond delay="0"/>
                                  </p:stCondLst>
                                  <p:childTnLst>
                                    <p:set>
                                      <p:cBhvr>
                                        <p:cTn id="8" dur="1" fill="hold">
                                          <p:stCondLst>
                                            <p:cond delay="0"/>
                                          </p:stCondLst>
                                        </p:cTn>
                                        <p:tgtEl>
                                          <p:spTgt spid="569583"/>
                                        </p:tgtEl>
                                        <p:attrNameLst>
                                          <p:attrName>style.visibility</p:attrName>
                                        </p:attrNameLst>
                                      </p:cBhvr>
                                      <p:to>
                                        <p:strVal val="visible"/>
                                      </p:to>
                                    </p:set>
                                    <p:animEffect transition="in" filter="strips(downRight)">
                                      <p:cBhvr>
                                        <p:cTn id="9" dur="1000"/>
                                        <p:tgtEl>
                                          <p:spTgt spid="56958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569408"/>
                                        </p:tgtEl>
                                        <p:attrNameLst>
                                          <p:attrName>style.visibility</p:attrName>
                                        </p:attrNameLst>
                                      </p:cBhvr>
                                      <p:to>
                                        <p:strVal val="visible"/>
                                      </p:to>
                                    </p:set>
                                    <p:animEffect transition="in" filter="strips(downRight)">
                                      <p:cBhvr>
                                        <p:cTn id="14" dur="1000"/>
                                        <p:tgtEl>
                                          <p:spTgt spid="569408"/>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569409"/>
                                        </p:tgtEl>
                                        <p:attrNameLst>
                                          <p:attrName>style.visibility</p:attrName>
                                        </p:attrNameLst>
                                      </p:cBhvr>
                                      <p:to>
                                        <p:strVal val="visible"/>
                                      </p:to>
                                    </p:set>
                                    <p:animEffect transition="in" filter="strips(downRight)">
                                      <p:cBhvr>
                                        <p:cTn id="17" dur="1000"/>
                                        <p:tgtEl>
                                          <p:spTgt spid="569409"/>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569410"/>
                                        </p:tgtEl>
                                        <p:attrNameLst>
                                          <p:attrName>style.visibility</p:attrName>
                                        </p:attrNameLst>
                                      </p:cBhvr>
                                      <p:to>
                                        <p:strVal val="visible"/>
                                      </p:to>
                                    </p:set>
                                    <p:animEffect transition="in" filter="strips(downRight)">
                                      <p:cBhvr>
                                        <p:cTn id="20" dur="1000"/>
                                        <p:tgtEl>
                                          <p:spTgt spid="56941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Right)">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69419"/>
                                        </p:tgtEl>
                                        <p:attrNameLst>
                                          <p:attrName>style.visibility</p:attrName>
                                        </p:attrNameLst>
                                      </p:cBhvr>
                                      <p:to>
                                        <p:strVal val="visible"/>
                                      </p:to>
                                    </p:set>
                                    <p:animEffect transition="in" filter="strips(downRight)">
                                      <p:cBhvr>
                                        <p:cTn id="30" dur="1000"/>
                                        <p:tgtEl>
                                          <p:spTgt spid="569419"/>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569420"/>
                                        </p:tgtEl>
                                        <p:attrNameLst>
                                          <p:attrName>style.visibility</p:attrName>
                                        </p:attrNameLst>
                                      </p:cBhvr>
                                      <p:to>
                                        <p:strVal val="visible"/>
                                      </p:to>
                                    </p:set>
                                    <p:animEffect transition="in" filter="strips(downRight)">
                                      <p:cBhvr>
                                        <p:cTn id="33" dur="1000"/>
                                        <p:tgtEl>
                                          <p:spTgt spid="569420"/>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569421"/>
                                        </p:tgtEl>
                                        <p:attrNameLst>
                                          <p:attrName>style.visibility</p:attrName>
                                        </p:attrNameLst>
                                      </p:cBhvr>
                                      <p:to>
                                        <p:strVal val="visible"/>
                                      </p:to>
                                    </p:set>
                                    <p:animEffect transition="in" filter="strips(downRight)">
                                      <p:cBhvr>
                                        <p:cTn id="36" dur="1000"/>
                                        <p:tgtEl>
                                          <p:spTgt spid="56942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569584"/>
                                        </p:tgtEl>
                                        <p:attrNameLst>
                                          <p:attrName>style.visibility</p:attrName>
                                        </p:attrNameLst>
                                      </p:cBhvr>
                                      <p:to>
                                        <p:strVal val="visible"/>
                                      </p:to>
                                    </p:set>
                                    <p:animEffect transition="in" filter="strips(downRight)">
                                      <p:cBhvr>
                                        <p:cTn id="46" dur="1000"/>
                                        <p:tgtEl>
                                          <p:spTgt spid="569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build="p"/>
      <p:bldP spid="569408" grpId="0"/>
      <p:bldP spid="569409" grpId="0"/>
      <p:bldP spid="569410" grpId="0"/>
      <p:bldP spid="569419" grpId="0"/>
      <p:bldP spid="569420" grpId="0"/>
      <p:bldP spid="569421" grpId="0"/>
      <p:bldP spid="569584"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1" name="Rectangle 3"/>
          <p:cNvSpPr>
            <a:spLocks noGrp="1" noChangeArrowheads="1"/>
          </p:cNvSpPr>
          <p:nvPr>
            <p:ph type="body" idx="1"/>
          </p:nvPr>
        </p:nvSpPr>
        <p:spPr>
          <a:xfrm>
            <a:off x="609600" y="1143000"/>
            <a:ext cx="7912100" cy="728663"/>
          </a:xfrm>
        </p:spPr>
        <p:txBody>
          <a:bodyPr>
            <a:noAutofit/>
          </a:bodyPr>
          <a:lstStyle/>
          <a:p>
            <a:pPr marL="0" indent="0" eaLnBrk="1" hangingPunct="1">
              <a:buFont typeface="Wingdings" pitchFamily="2" charset="2"/>
              <a:buNone/>
            </a:pPr>
            <a:r>
              <a:rPr lang="en-US" sz="2200" dirty="0"/>
              <a:t>The monthly demand for units manufactured by the Acme Rocket Company has been as follows:</a:t>
            </a:r>
          </a:p>
        </p:txBody>
      </p:sp>
      <p:graphicFrame>
        <p:nvGraphicFramePr>
          <p:cNvPr id="570490" name="Group 122"/>
          <p:cNvGraphicFramePr>
            <a:graphicFrameLocks noGrp="1"/>
          </p:cNvGraphicFramePr>
          <p:nvPr>
            <p:extLst>
              <p:ext uri="{D42A27DB-BD31-4B8C-83A1-F6EECF244321}">
                <p14:modId xmlns:p14="http://schemas.microsoft.com/office/powerpoint/2010/main" val="1795050007"/>
              </p:ext>
            </p:extLst>
          </p:nvPr>
        </p:nvGraphicFramePr>
        <p:xfrm>
          <a:off x="1524000" y="1981200"/>
          <a:ext cx="6096000" cy="1828800"/>
        </p:xfrm>
        <a:graphic>
          <a:graphicData uri="http://schemas.openxmlformats.org/drawingml/2006/table">
            <a:tbl>
              <a:tblPr>
                <a:effectLst>
                  <a:outerShdw blurRad="50800" dist="38100" dir="2700000" algn="tl" rotWithShape="0">
                    <a:prstClr val="black">
                      <a:alpha val="40000"/>
                    </a:prstClr>
                  </a:outerShdw>
                </a:effectLst>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317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Month</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Units</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Month</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Units</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333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May</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100</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September</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105</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June</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80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October</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110</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333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July</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110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November</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125</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317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August</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115</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December</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120</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70491" name="Text Box 123"/>
          <p:cNvSpPr txBox="1">
            <a:spLocks noChangeArrowheads="1"/>
          </p:cNvSpPr>
          <p:nvPr/>
        </p:nvSpPr>
        <p:spPr bwMode="auto">
          <a:xfrm>
            <a:off x="774700" y="3843338"/>
            <a:ext cx="7804150" cy="2282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000" b="1" dirty="0">
                <a:latin typeface="+mn-lt"/>
              </a:rPr>
              <a:t>a.	Use the exponential smoothing method to forecast June to January. The initial forecast for May was 105 units; </a:t>
            </a:r>
            <a:r>
              <a:rPr lang="el-GR" sz="2000" b="1" i="1" dirty="0">
                <a:latin typeface="+mn-lt"/>
                <a:cs typeface="Arial" pitchFamily="34" charset="0"/>
              </a:rPr>
              <a:t>α</a:t>
            </a:r>
            <a:r>
              <a:rPr lang="en-US" sz="2000" b="1" dirty="0">
                <a:latin typeface="+mn-lt"/>
                <a:cs typeface="Arial" pitchFamily="34" charset="0"/>
              </a:rPr>
              <a:t> = 0.2</a:t>
            </a:r>
            <a:r>
              <a:rPr lang="en-US" sz="2000" b="1" dirty="0">
                <a:latin typeface="+mn-lt"/>
              </a:rPr>
              <a:t>.</a:t>
            </a:r>
          </a:p>
          <a:p>
            <a:pPr eaLnBrk="1" hangingPunct="1">
              <a:lnSpc>
                <a:spcPct val="90000"/>
              </a:lnSpc>
              <a:spcBef>
                <a:spcPct val="40000"/>
              </a:spcBef>
            </a:pPr>
            <a:r>
              <a:rPr lang="en-US" sz="2000" b="1" dirty="0">
                <a:latin typeface="+mn-lt"/>
              </a:rPr>
              <a:t>b.	Calculate the absolute percentage error for each month from June through December and the MAD and MAPE of forecast error as of the end of December.</a:t>
            </a:r>
          </a:p>
          <a:p>
            <a:pPr eaLnBrk="1" hangingPunct="1">
              <a:lnSpc>
                <a:spcPct val="90000"/>
              </a:lnSpc>
              <a:spcBef>
                <a:spcPct val="40000"/>
              </a:spcBef>
            </a:pPr>
            <a:r>
              <a:rPr lang="en-US" sz="2000" b="1" dirty="0">
                <a:latin typeface="+mn-lt"/>
              </a:rPr>
              <a:t>c.	Calculate the tracking signal as of the end of December. What can you say about the performance of your forecasting method?</a:t>
            </a:r>
          </a:p>
        </p:txBody>
      </p:sp>
      <p:sp>
        <p:nvSpPr>
          <p:cNvPr id="6" name="Rectangle 2">
            <a:extLst>
              <a:ext uri="{FF2B5EF4-FFF2-40B4-BE49-F238E27FC236}">
                <a16:creationId xmlns:a16="http://schemas.microsoft.com/office/drawing/2014/main" id="{64C75570-6092-477E-9916-D0D5ADB5E3A2}"/>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3</a:t>
            </a:r>
          </a:p>
        </p:txBody>
      </p:sp>
    </p:spTree>
    <p:extLst>
      <p:ext uri="{BB962C8B-B14F-4D97-AF65-F5344CB8AC3E}">
        <p14:creationId xmlns:p14="http://schemas.microsoft.com/office/powerpoint/2010/main" val="406689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70490"/>
                                        </p:tgtEl>
                                        <p:attrNameLst>
                                          <p:attrName>style.visibility</p:attrName>
                                        </p:attrNameLst>
                                      </p:cBhvr>
                                      <p:to>
                                        <p:strVal val="visible"/>
                                      </p:to>
                                    </p:set>
                                    <p:animEffect transition="in" filter="strips(downRight)">
                                      <p:cBhvr>
                                        <p:cTn id="7" dur="1000"/>
                                        <p:tgtEl>
                                          <p:spTgt spid="570490"/>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70491">
                                            <p:txEl>
                                              <p:pRg st="0" end="0"/>
                                            </p:txEl>
                                          </p:spTgt>
                                        </p:tgtEl>
                                        <p:attrNameLst>
                                          <p:attrName>style.visibility</p:attrName>
                                        </p:attrNameLst>
                                      </p:cBhvr>
                                      <p:to>
                                        <p:strVal val="visible"/>
                                      </p:to>
                                    </p:set>
                                    <p:animEffect transition="in" filter="strips(downRight)">
                                      <p:cBhvr>
                                        <p:cTn id="11" dur="1000"/>
                                        <p:tgtEl>
                                          <p:spTgt spid="5704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70491">
                                            <p:txEl>
                                              <p:pRg st="1" end="1"/>
                                            </p:txEl>
                                          </p:spTgt>
                                        </p:tgtEl>
                                        <p:attrNameLst>
                                          <p:attrName>style.visibility</p:attrName>
                                        </p:attrNameLst>
                                      </p:cBhvr>
                                      <p:to>
                                        <p:strVal val="visible"/>
                                      </p:to>
                                    </p:set>
                                    <p:animEffect transition="in" filter="strips(downRight)">
                                      <p:cBhvr>
                                        <p:cTn id="16" dur="1000"/>
                                        <p:tgtEl>
                                          <p:spTgt spid="5704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70491">
                                            <p:txEl>
                                              <p:pRg st="2" end="2"/>
                                            </p:txEl>
                                          </p:spTgt>
                                        </p:tgtEl>
                                        <p:attrNameLst>
                                          <p:attrName>style.visibility</p:attrName>
                                        </p:attrNameLst>
                                      </p:cBhvr>
                                      <p:to>
                                        <p:strVal val="visible"/>
                                      </p:to>
                                    </p:set>
                                    <p:animEffect transition="in" filter="strips(downRight)">
                                      <p:cBhvr>
                                        <p:cTn id="21" dur="1000"/>
                                        <p:tgtEl>
                                          <p:spTgt spid="570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491"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5" name="Rectangle 3"/>
          <p:cNvSpPr>
            <a:spLocks noGrp="1" noChangeArrowheads="1"/>
          </p:cNvSpPr>
          <p:nvPr>
            <p:ph type="body" idx="1"/>
          </p:nvPr>
        </p:nvSpPr>
        <p:spPr>
          <a:xfrm>
            <a:off x="533400" y="1447800"/>
            <a:ext cx="7912100" cy="855663"/>
          </a:xfrm>
        </p:spPr>
        <p:txBody>
          <a:bodyPr/>
          <a:lstStyle/>
          <a:p>
            <a:pPr eaLnBrk="1" hangingPunct="1">
              <a:buFont typeface="Wingdings" pitchFamily="2" charset="2"/>
              <a:buNone/>
            </a:pPr>
            <a:r>
              <a:rPr lang="en-US" sz="2000" dirty="0">
                <a:solidFill>
                  <a:schemeClr val="tx1"/>
                </a:solidFill>
              </a:rPr>
              <a:t>a.</a:t>
            </a:r>
          </a:p>
        </p:txBody>
      </p:sp>
      <p:graphicFrame>
        <p:nvGraphicFramePr>
          <p:cNvPr id="571577" name="Group 185"/>
          <p:cNvGraphicFramePr>
            <a:graphicFrameLocks noGrp="1"/>
          </p:cNvGraphicFramePr>
          <p:nvPr>
            <p:extLst>
              <p:ext uri="{D42A27DB-BD31-4B8C-83A1-F6EECF244321}">
                <p14:modId xmlns:p14="http://schemas.microsoft.com/office/powerpoint/2010/main" val="2303936333"/>
              </p:ext>
            </p:extLst>
          </p:nvPr>
        </p:nvGraphicFramePr>
        <p:xfrm>
          <a:off x="762000" y="2133600"/>
          <a:ext cx="8077200" cy="3352803"/>
        </p:xfrm>
        <a:graphic>
          <a:graphicData uri="http://schemas.openxmlformats.org/drawingml/2006/table">
            <a:tbl>
              <a:tblPr>
                <a:effectLst>
                  <a:outerShdw blurRad="50800" dist="38100" dir="2700000" algn="tl" rotWithShape="0">
                    <a:prstClr val="black">
                      <a:alpha val="40000"/>
                    </a:prstClr>
                  </a:outerShdw>
                </a:effectLst>
              </a:tblPr>
              <a:tblGrid>
                <a:gridCol w="1779508">
                  <a:extLst>
                    <a:ext uri="{9D8B030D-6E8A-4147-A177-3AD203B41FA5}">
                      <a16:colId xmlns:a16="http://schemas.microsoft.com/office/drawing/2014/main" val="20000"/>
                    </a:ext>
                  </a:extLst>
                </a:gridCol>
                <a:gridCol w="3630008">
                  <a:extLst>
                    <a:ext uri="{9D8B030D-6E8A-4147-A177-3AD203B41FA5}">
                      <a16:colId xmlns:a16="http://schemas.microsoft.com/office/drawing/2014/main" val="20001"/>
                    </a:ext>
                  </a:extLst>
                </a:gridCol>
                <a:gridCol w="2667684">
                  <a:extLst>
                    <a:ext uri="{9D8B030D-6E8A-4147-A177-3AD203B41FA5}">
                      <a16:colId xmlns:a16="http://schemas.microsoft.com/office/drawing/2014/main" val="20002"/>
                    </a:ext>
                  </a:extLst>
                </a:gridCol>
              </a:tblGrid>
              <a:tr h="637731">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Current Month, </a:t>
                      </a:r>
                      <a:r>
                        <a:rPr kumimoji="0" lang="en-US" sz="1700" b="1" i="1" u="none" strike="noStrike" cap="none" normalizeH="0" baseline="0" dirty="0">
                          <a:ln>
                            <a:noFill/>
                          </a:ln>
                          <a:solidFill>
                            <a:schemeClr val="tx1"/>
                          </a:solidFill>
                          <a:effectLst/>
                          <a:latin typeface="+mj-lt"/>
                        </a:rPr>
                        <a:t>t</a:t>
                      </a:r>
                    </a:p>
                  </a:txBody>
                  <a:tcPr marT="45727" marB="45727" anchor="b"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Calculating Forecast for Next Month  </a:t>
                      </a:r>
                      <a:r>
                        <a:rPr kumimoji="0" lang="en-US" sz="1700" b="1" i="1" u="none" strike="noStrike" cap="none" normalizeH="0" baseline="0" dirty="0">
                          <a:ln>
                            <a:noFill/>
                          </a:ln>
                          <a:solidFill>
                            <a:schemeClr val="tx1"/>
                          </a:solidFill>
                          <a:effectLst/>
                          <a:latin typeface="+mj-lt"/>
                        </a:rPr>
                        <a:t>F</a:t>
                      </a:r>
                      <a:r>
                        <a:rPr kumimoji="0" lang="en-US" sz="1700" b="1" i="1" u="none" strike="noStrike" cap="none" normalizeH="0" baseline="-25000" dirty="0">
                          <a:ln>
                            <a:noFill/>
                          </a:ln>
                          <a:solidFill>
                            <a:schemeClr val="tx1"/>
                          </a:solidFill>
                          <a:effectLst/>
                          <a:latin typeface="+mj-lt"/>
                        </a:rPr>
                        <a:t>t</a:t>
                      </a:r>
                      <a:r>
                        <a:rPr kumimoji="0" lang="en-US" sz="1700" b="1" i="0" u="none" strike="noStrike" cap="none" normalizeH="0" baseline="-25000" dirty="0">
                          <a:ln>
                            <a:noFill/>
                          </a:ln>
                          <a:solidFill>
                            <a:schemeClr val="tx1"/>
                          </a:solidFill>
                          <a:effectLst/>
                          <a:latin typeface="+mj-lt"/>
                        </a:rPr>
                        <a:t>+1</a:t>
                      </a:r>
                      <a:r>
                        <a:rPr kumimoji="0" lang="en-US" sz="1700" b="1" i="0" u="none" strike="noStrike" cap="none" normalizeH="0" baseline="0" dirty="0">
                          <a:ln>
                            <a:noFill/>
                          </a:ln>
                          <a:solidFill>
                            <a:schemeClr val="tx1"/>
                          </a:solidFill>
                          <a:effectLst/>
                          <a:latin typeface="+mj-lt"/>
                        </a:rPr>
                        <a:t> = </a:t>
                      </a:r>
                      <a:r>
                        <a:rPr kumimoji="0" lang="el-GR" sz="1700" b="1" i="1" u="none" strike="noStrike" cap="none" normalizeH="0" baseline="0" dirty="0">
                          <a:ln>
                            <a:noFill/>
                          </a:ln>
                          <a:solidFill>
                            <a:schemeClr val="tx1"/>
                          </a:solidFill>
                          <a:effectLst/>
                          <a:latin typeface="+mj-lt"/>
                          <a:cs typeface="Arial" charset="0"/>
                        </a:rPr>
                        <a:t>α</a:t>
                      </a:r>
                      <a:r>
                        <a:rPr kumimoji="0" lang="en-US" sz="1700" b="1" i="1" u="none" strike="noStrike" cap="none" normalizeH="0" baseline="0" dirty="0" err="1">
                          <a:ln>
                            <a:noFill/>
                          </a:ln>
                          <a:solidFill>
                            <a:schemeClr val="tx1"/>
                          </a:solidFill>
                          <a:effectLst/>
                          <a:latin typeface="+mj-lt"/>
                          <a:cs typeface="Arial" charset="0"/>
                        </a:rPr>
                        <a:t>D</a:t>
                      </a:r>
                      <a:r>
                        <a:rPr kumimoji="0" lang="en-US" sz="1700" b="1" i="1" u="none" strike="noStrike" cap="none" normalizeH="0" baseline="-25000" dirty="0" err="1">
                          <a:ln>
                            <a:noFill/>
                          </a:ln>
                          <a:solidFill>
                            <a:schemeClr val="tx1"/>
                          </a:solidFill>
                          <a:effectLst/>
                          <a:latin typeface="+mj-lt"/>
                          <a:cs typeface="Arial" charset="0"/>
                        </a:rPr>
                        <a:t>t</a:t>
                      </a:r>
                      <a:r>
                        <a:rPr kumimoji="0" lang="en-US" sz="1700" b="1" i="0" u="none" strike="noStrike" cap="none" normalizeH="0" baseline="0" dirty="0">
                          <a:ln>
                            <a:noFill/>
                          </a:ln>
                          <a:solidFill>
                            <a:schemeClr val="tx1"/>
                          </a:solidFill>
                          <a:effectLst/>
                          <a:latin typeface="+mj-lt"/>
                          <a:cs typeface="Arial" charset="0"/>
                        </a:rPr>
                        <a:t> + (1 – </a:t>
                      </a:r>
                      <a:r>
                        <a:rPr kumimoji="0" lang="el-GR" sz="1700" b="1" i="1" u="none" strike="noStrike" cap="none" normalizeH="0" baseline="0" dirty="0">
                          <a:ln>
                            <a:noFill/>
                          </a:ln>
                          <a:solidFill>
                            <a:schemeClr val="tx1"/>
                          </a:solidFill>
                          <a:effectLst/>
                          <a:latin typeface="+mj-lt"/>
                          <a:cs typeface="Arial" charset="0"/>
                        </a:rPr>
                        <a:t>α</a:t>
                      </a:r>
                      <a:r>
                        <a:rPr kumimoji="0" lang="en-US" sz="1700" b="1" i="0" u="none" strike="noStrike" cap="none" normalizeH="0" baseline="0" dirty="0">
                          <a:ln>
                            <a:noFill/>
                          </a:ln>
                          <a:solidFill>
                            <a:schemeClr val="tx1"/>
                          </a:solidFill>
                          <a:effectLst/>
                          <a:latin typeface="+mj-lt"/>
                          <a:cs typeface="Arial" charset="0"/>
                        </a:rPr>
                        <a:t>)</a:t>
                      </a:r>
                      <a:r>
                        <a:rPr kumimoji="0" lang="en-US" sz="1700" b="1" i="1" u="none" strike="noStrike" cap="none" normalizeH="0" baseline="0" dirty="0">
                          <a:ln>
                            <a:noFill/>
                          </a:ln>
                          <a:solidFill>
                            <a:schemeClr val="tx1"/>
                          </a:solidFill>
                          <a:effectLst/>
                          <a:latin typeface="+mj-lt"/>
                          <a:cs typeface="Arial" charset="0"/>
                        </a:rPr>
                        <a:t>F</a:t>
                      </a:r>
                      <a:r>
                        <a:rPr kumimoji="0" lang="en-US" sz="1700" b="1" i="1" u="none" strike="noStrike" cap="none" normalizeH="0" baseline="-25000" dirty="0">
                          <a:ln>
                            <a:noFill/>
                          </a:ln>
                          <a:solidFill>
                            <a:schemeClr val="tx1"/>
                          </a:solidFill>
                          <a:effectLst/>
                          <a:latin typeface="+mj-lt"/>
                          <a:cs typeface="Arial" charset="0"/>
                        </a:rPr>
                        <a:t>t</a:t>
                      </a:r>
                      <a:endParaRPr kumimoji="0" lang="el-GR" sz="1700" b="1" i="1" u="none" strike="noStrike" cap="none" normalizeH="0" baseline="-25000" dirty="0">
                        <a:ln>
                          <a:noFill/>
                        </a:ln>
                        <a:solidFill>
                          <a:schemeClr val="tx1"/>
                        </a:solidFill>
                        <a:effectLst/>
                        <a:latin typeface="+mj-lt"/>
                        <a:cs typeface="Arial" charset="0"/>
                      </a:endParaRPr>
                    </a:p>
                  </a:txBody>
                  <a:tcPr marT="45727" marB="45727" anchor="b"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Forecast for Month </a:t>
                      </a:r>
                      <a:r>
                        <a:rPr kumimoji="0" lang="en-US" sz="1700" b="1" i="1" u="none" strike="noStrike" cap="none" normalizeH="0" baseline="0" dirty="0">
                          <a:ln>
                            <a:noFill/>
                          </a:ln>
                          <a:solidFill>
                            <a:schemeClr val="tx1"/>
                          </a:solidFill>
                          <a:effectLst/>
                          <a:latin typeface="+mj-lt"/>
                        </a:rPr>
                        <a:t>t</a:t>
                      </a:r>
                      <a:r>
                        <a:rPr kumimoji="0" lang="en-US" sz="1700" b="1" i="0" u="none" strike="noStrike" cap="none" normalizeH="0" baseline="0" dirty="0">
                          <a:ln>
                            <a:noFill/>
                          </a:ln>
                          <a:solidFill>
                            <a:schemeClr val="tx1"/>
                          </a:solidFill>
                          <a:effectLst/>
                          <a:latin typeface="+mj-lt"/>
                        </a:rPr>
                        <a:t> + 1</a:t>
                      </a:r>
                    </a:p>
                  </a:txBody>
                  <a:tcPr marT="45727" marB="45727" anchor="b"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May</a:t>
                      </a:r>
                    </a:p>
                  </a:txBody>
                  <a:tcPr marT="45727" marB="45727"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June</a:t>
                      </a:r>
                    </a:p>
                  </a:txBody>
                  <a:tcPr marT="45727" marB="45727"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June</a:t>
                      </a:r>
                    </a:p>
                  </a:txBody>
                  <a:tcPr marT="45727" marB="45727"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July</a:t>
                      </a:r>
                    </a:p>
                  </a:txBody>
                  <a:tcPr marT="45727" marB="45727"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July</a:t>
                      </a:r>
                    </a:p>
                  </a:txBody>
                  <a:tcPr marT="45727" marB="45727"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August</a:t>
                      </a:r>
                    </a:p>
                  </a:txBody>
                  <a:tcPr marT="45727" marB="45727"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August</a:t>
                      </a:r>
                    </a:p>
                  </a:txBody>
                  <a:tcPr marT="45727" marB="45727"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September</a:t>
                      </a:r>
                    </a:p>
                  </a:txBody>
                  <a:tcPr marT="45727" marB="45727"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September</a:t>
                      </a:r>
                    </a:p>
                  </a:txBody>
                  <a:tcPr marT="45727" marB="45727"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October</a:t>
                      </a:r>
                    </a:p>
                  </a:txBody>
                  <a:tcPr marT="45727" marB="45727"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October</a:t>
                      </a:r>
                    </a:p>
                  </a:txBody>
                  <a:tcPr marT="45727" marB="45727"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November</a:t>
                      </a:r>
                    </a:p>
                  </a:txBody>
                  <a:tcPr marT="45727" marB="45727"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November</a:t>
                      </a:r>
                    </a:p>
                  </a:txBody>
                  <a:tcPr marT="45727" marB="45727"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December</a:t>
                      </a:r>
                    </a:p>
                  </a:txBody>
                  <a:tcPr marT="45727" marB="45727"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39384">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December</a:t>
                      </a:r>
                    </a:p>
                  </a:txBody>
                  <a:tcPr marT="45727" marB="45727"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7" marB="45727"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700" b="1" i="0" u="none" strike="noStrike" cap="none" normalizeH="0" baseline="0" dirty="0">
                          <a:ln>
                            <a:noFill/>
                          </a:ln>
                          <a:solidFill>
                            <a:schemeClr val="tx1"/>
                          </a:solidFill>
                          <a:effectLst/>
                          <a:latin typeface="+mj-lt"/>
                        </a:rPr>
                        <a:t>	January</a:t>
                      </a:r>
                    </a:p>
                  </a:txBody>
                  <a:tcPr marT="45727" marB="45727"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71444" name="Text Box 52"/>
          <p:cNvSpPr txBox="1">
            <a:spLocks noChangeArrowheads="1"/>
          </p:cNvSpPr>
          <p:nvPr/>
        </p:nvSpPr>
        <p:spPr bwMode="auto">
          <a:xfrm>
            <a:off x="2663825" y="2892425"/>
            <a:ext cx="19864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0.2(100) + 0.8(105)</a:t>
            </a:r>
          </a:p>
        </p:txBody>
      </p:sp>
      <p:sp>
        <p:nvSpPr>
          <p:cNvPr id="571445" name="Text Box 53"/>
          <p:cNvSpPr txBox="1">
            <a:spLocks noChangeArrowheads="1"/>
          </p:cNvSpPr>
          <p:nvPr/>
        </p:nvSpPr>
        <p:spPr bwMode="auto">
          <a:xfrm>
            <a:off x="4657725" y="2892425"/>
            <a:ext cx="15440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 104.0 or 104</a:t>
            </a:r>
          </a:p>
        </p:txBody>
      </p:sp>
      <p:sp>
        <p:nvSpPr>
          <p:cNvPr id="571446" name="Text Box 54"/>
          <p:cNvSpPr txBox="1">
            <a:spLocks noChangeArrowheads="1"/>
          </p:cNvSpPr>
          <p:nvPr/>
        </p:nvSpPr>
        <p:spPr bwMode="auto">
          <a:xfrm>
            <a:off x="2663825" y="3203575"/>
            <a:ext cx="20473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0.2(80) + 0.8(104.0)</a:t>
            </a:r>
          </a:p>
        </p:txBody>
      </p:sp>
      <p:sp>
        <p:nvSpPr>
          <p:cNvPr id="571447" name="Text Box 55"/>
          <p:cNvSpPr txBox="1">
            <a:spLocks noChangeArrowheads="1"/>
          </p:cNvSpPr>
          <p:nvPr/>
        </p:nvSpPr>
        <p:spPr bwMode="auto">
          <a:xfrm>
            <a:off x="2663825" y="3513138"/>
            <a:ext cx="20473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0.2(110) + 0.8(99.2)</a:t>
            </a:r>
          </a:p>
        </p:txBody>
      </p:sp>
      <p:sp>
        <p:nvSpPr>
          <p:cNvPr id="571453" name="Text Box 61"/>
          <p:cNvSpPr txBox="1">
            <a:spLocks noChangeArrowheads="1"/>
          </p:cNvSpPr>
          <p:nvPr/>
        </p:nvSpPr>
        <p:spPr bwMode="auto">
          <a:xfrm>
            <a:off x="4657725" y="3203575"/>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   99.2 or 99</a:t>
            </a:r>
          </a:p>
        </p:txBody>
      </p:sp>
      <p:sp>
        <p:nvSpPr>
          <p:cNvPr id="571454" name="Text Box 62"/>
          <p:cNvSpPr txBox="1">
            <a:spLocks noChangeArrowheads="1"/>
          </p:cNvSpPr>
          <p:nvPr/>
        </p:nvSpPr>
        <p:spPr bwMode="auto">
          <a:xfrm>
            <a:off x="4657725" y="3513138"/>
            <a:ext cx="15440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 101.4 or 101</a:t>
            </a:r>
          </a:p>
        </p:txBody>
      </p:sp>
      <p:grpSp>
        <p:nvGrpSpPr>
          <p:cNvPr id="2" name="Group 186"/>
          <p:cNvGrpSpPr>
            <a:grpSpLocks/>
          </p:cNvGrpSpPr>
          <p:nvPr/>
        </p:nvGrpSpPr>
        <p:grpSpPr bwMode="auto">
          <a:xfrm>
            <a:off x="2663825" y="3824287"/>
            <a:ext cx="3538538" cy="1609724"/>
            <a:chOff x="1678" y="2409"/>
            <a:chExt cx="2229" cy="1014"/>
          </a:xfrm>
        </p:grpSpPr>
        <p:sp>
          <p:nvSpPr>
            <p:cNvPr id="78892" name="Text Box 56"/>
            <p:cNvSpPr txBox="1">
              <a:spLocks noChangeArrowheads="1"/>
            </p:cNvSpPr>
            <p:nvPr/>
          </p:nvSpPr>
          <p:spPr bwMode="auto">
            <a:xfrm>
              <a:off x="1678" y="2409"/>
              <a:ext cx="136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0.2(115) + 0.8(101.4)</a:t>
              </a:r>
            </a:p>
          </p:txBody>
        </p:sp>
        <p:sp>
          <p:nvSpPr>
            <p:cNvPr id="78893" name="Text Box 57"/>
            <p:cNvSpPr txBox="1">
              <a:spLocks noChangeArrowheads="1"/>
            </p:cNvSpPr>
            <p:nvPr/>
          </p:nvSpPr>
          <p:spPr bwMode="auto">
            <a:xfrm>
              <a:off x="1678" y="2604"/>
              <a:ext cx="136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0.2(105) + 0.8(104.1)</a:t>
              </a:r>
            </a:p>
          </p:txBody>
        </p:sp>
        <p:sp>
          <p:nvSpPr>
            <p:cNvPr id="78894" name="Text Box 58"/>
            <p:cNvSpPr txBox="1">
              <a:spLocks noChangeArrowheads="1"/>
            </p:cNvSpPr>
            <p:nvPr/>
          </p:nvSpPr>
          <p:spPr bwMode="auto">
            <a:xfrm>
              <a:off x="1678" y="2800"/>
              <a:ext cx="136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0.2(110) + 0.8(104.3)</a:t>
              </a:r>
            </a:p>
          </p:txBody>
        </p:sp>
        <p:sp>
          <p:nvSpPr>
            <p:cNvPr id="78895" name="Text Box 59"/>
            <p:cNvSpPr txBox="1">
              <a:spLocks noChangeArrowheads="1"/>
            </p:cNvSpPr>
            <p:nvPr/>
          </p:nvSpPr>
          <p:spPr bwMode="auto">
            <a:xfrm>
              <a:off x="1678" y="2995"/>
              <a:ext cx="136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0.2(125) + 0.8(105.4)</a:t>
              </a:r>
            </a:p>
          </p:txBody>
        </p:sp>
        <p:sp>
          <p:nvSpPr>
            <p:cNvPr id="78896" name="Text Box 60"/>
            <p:cNvSpPr txBox="1">
              <a:spLocks noChangeArrowheads="1"/>
            </p:cNvSpPr>
            <p:nvPr/>
          </p:nvSpPr>
          <p:spPr bwMode="auto">
            <a:xfrm>
              <a:off x="1678" y="3190"/>
              <a:ext cx="136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0.2(120) + 0.8(109.3)</a:t>
              </a:r>
            </a:p>
          </p:txBody>
        </p:sp>
        <p:sp>
          <p:nvSpPr>
            <p:cNvPr id="78897" name="Text Box 63"/>
            <p:cNvSpPr txBox="1">
              <a:spLocks noChangeArrowheads="1"/>
            </p:cNvSpPr>
            <p:nvPr/>
          </p:nvSpPr>
          <p:spPr bwMode="auto">
            <a:xfrm>
              <a:off x="2934" y="2409"/>
              <a:ext cx="97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 104.1 or 104</a:t>
              </a:r>
            </a:p>
          </p:txBody>
        </p:sp>
        <p:sp>
          <p:nvSpPr>
            <p:cNvPr id="78898" name="Text Box 64"/>
            <p:cNvSpPr txBox="1">
              <a:spLocks noChangeArrowheads="1"/>
            </p:cNvSpPr>
            <p:nvPr/>
          </p:nvSpPr>
          <p:spPr bwMode="auto">
            <a:xfrm>
              <a:off x="2934" y="2604"/>
              <a:ext cx="97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 104.3 or 104</a:t>
              </a:r>
            </a:p>
          </p:txBody>
        </p:sp>
        <p:sp>
          <p:nvSpPr>
            <p:cNvPr id="78899" name="Text Box 65"/>
            <p:cNvSpPr txBox="1">
              <a:spLocks noChangeArrowheads="1"/>
            </p:cNvSpPr>
            <p:nvPr/>
          </p:nvSpPr>
          <p:spPr bwMode="auto">
            <a:xfrm>
              <a:off x="2934" y="2800"/>
              <a:ext cx="97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 105.4 or 105</a:t>
              </a:r>
            </a:p>
          </p:txBody>
        </p:sp>
        <p:sp>
          <p:nvSpPr>
            <p:cNvPr id="78900" name="Text Box 66"/>
            <p:cNvSpPr txBox="1">
              <a:spLocks noChangeArrowheads="1"/>
            </p:cNvSpPr>
            <p:nvPr/>
          </p:nvSpPr>
          <p:spPr bwMode="auto">
            <a:xfrm>
              <a:off x="2934" y="2995"/>
              <a:ext cx="97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 109.3 or 109</a:t>
              </a:r>
            </a:p>
          </p:txBody>
        </p:sp>
        <p:sp>
          <p:nvSpPr>
            <p:cNvPr id="78901" name="Text Box 67"/>
            <p:cNvSpPr txBox="1">
              <a:spLocks noChangeArrowheads="1"/>
            </p:cNvSpPr>
            <p:nvPr/>
          </p:nvSpPr>
          <p:spPr bwMode="auto">
            <a:xfrm>
              <a:off x="2934" y="3190"/>
              <a:ext cx="97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 111.4 or 111</a:t>
              </a:r>
            </a:p>
          </p:txBody>
        </p:sp>
      </p:grpSp>
      <p:sp>
        <p:nvSpPr>
          <p:cNvPr id="22" name="Rectangle 2">
            <a:extLst>
              <a:ext uri="{FF2B5EF4-FFF2-40B4-BE49-F238E27FC236}">
                <a16:creationId xmlns:a16="http://schemas.microsoft.com/office/drawing/2014/main" id="{6925EF6A-8FFB-4C87-98B0-459694B31FFE}"/>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3</a:t>
            </a:r>
          </a:p>
        </p:txBody>
      </p:sp>
    </p:spTree>
    <p:extLst>
      <p:ext uri="{BB962C8B-B14F-4D97-AF65-F5344CB8AC3E}">
        <p14:creationId xmlns:p14="http://schemas.microsoft.com/office/powerpoint/2010/main" val="347793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71577"/>
                                        </p:tgtEl>
                                        <p:attrNameLst>
                                          <p:attrName>style.visibility</p:attrName>
                                        </p:attrNameLst>
                                      </p:cBhvr>
                                      <p:to>
                                        <p:strVal val="visible"/>
                                      </p:to>
                                    </p:set>
                                    <p:animEffect transition="in" filter="strips(downRight)">
                                      <p:cBhvr>
                                        <p:cTn id="7" dur="1000"/>
                                        <p:tgtEl>
                                          <p:spTgt spid="5715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71444"/>
                                        </p:tgtEl>
                                        <p:attrNameLst>
                                          <p:attrName>style.visibility</p:attrName>
                                        </p:attrNameLst>
                                      </p:cBhvr>
                                      <p:to>
                                        <p:strVal val="visible"/>
                                      </p:to>
                                    </p:set>
                                    <p:animEffect transition="in" filter="strips(downRight)">
                                      <p:cBhvr>
                                        <p:cTn id="12" dur="1000"/>
                                        <p:tgtEl>
                                          <p:spTgt spid="571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71445"/>
                                        </p:tgtEl>
                                        <p:attrNameLst>
                                          <p:attrName>style.visibility</p:attrName>
                                        </p:attrNameLst>
                                      </p:cBhvr>
                                      <p:to>
                                        <p:strVal val="visible"/>
                                      </p:to>
                                    </p:set>
                                    <p:animEffect transition="in" filter="strips(downRight)">
                                      <p:cBhvr>
                                        <p:cTn id="17" dur="1000"/>
                                        <p:tgtEl>
                                          <p:spTgt spid="5714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71446"/>
                                        </p:tgtEl>
                                        <p:attrNameLst>
                                          <p:attrName>style.visibility</p:attrName>
                                        </p:attrNameLst>
                                      </p:cBhvr>
                                      <p:to>
                                        <p:strVal val="visible"/>
                                      </p:to>
                                    </p:set>
                                    <p:animEffect transition="in" filter="strips(downRight)">
                                      <p:cBhvr>
                                        <p:cTn id="22" dur="1000"/>
                                        <p:tgtEl>
                                          <p:spTgt spid="5714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71453"/>
                                        </p:tgtEl>
                                        <p:attrNameLst>
                                          <p:attrName>style.visibility</p:attrName>
                                        </p:attrNameLst>
                                      </p:cBhvr>
                                      <p:to>
                                        <p:strVal val="visible"/>
                                      </p:to>
                                    </p:set>
                                    <p:animEffect transition="in" filter="strips(downRight)">
                                      <p:cBhvr>
                                        <p:cTn id="27" dur="1000"/>
                                        <p:tgtEl>
                                          <p:spTgt spid="5714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71447"/>
                                        </p:tgtEl>
                                        <p:attrNameLst>
                                          <p:attrName>style.visibility</p:attrName>
                                        </p:attrNameLst>
                                      </p:cBhvr>
                                      <p:to>
                                        <p:strVal val="visible"/>
                                      </p:to>
                                    </p:set>
                                    <p:animEffect transition="in" filter="strips(downRight)">
                                      <p:cBhvr>
                                        <p:cTn id="32" dur="1000"/>
                                        <p:tgtEl>
                                          <p:spTgt spid="5714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71454"/>
                                        </p:tgtEl>
                                        <p:attrNameLst>
                                          <p:attrName>style.visibility</p:attrName>
                                        </p:attrNameLst>
                                      </p:cBhvr>
                                      <p:to>
                                        <p:strVal val="visible"/>
                                      </p:to>
                                    </p:set>
                                    <p:animEffect transition="in" filter="strips(downRight)">
                                      <p:cBhvr>
                                        <p:cTn id="37" dur="1000"/>
                                        <p:tgtEl>
                                          <p:spTgt spid="5714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trips(downRight)">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44" grpId="0"/>
      <p:bldP spid="571445" grpId="0"/>
      <p:bldP spid="571446" grpId="0"/>
      <p:bldP spid="571447" grpId="0"/>
      <p:bldP spid="571453" grpId="0"/>
      <p:bldP spid="571454"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9" name="Rectangle 3"/>
          <p:cNvSpPr>
            <a:spLocks noGrp="1" noChangeArrowheads="1"/>
          </p:cNvSpPr>
          <p:nvPr>
            <p:ph type="body" idx="1"/>
          </p:nvPr>
        </p:nvSpPr>
        <p:spPr>
          <a:xfrm>
            <a:off x="457200" y="1447800"/>
            <a:ext cx="7912100" cy="398463"/>
          </a:xfrm>
        </p:spPr>
        <p:txBody>
          <a:bodyPr/>
          <a:lstStyle/>
          <a:p>
            <a:pPr eaLnBrk="1" hangingPunct="1">
              <a:buFont typeface="Wingdings" pitchFamily="2" charset="2"/>
              <a:buNone/>
            </a:pPr>
            <a:r>
              <a:rPr lang="en-US" sz="2000" dirty="0">
                <a:solidFill>
                  <a:schemeClr val="tx1"/>
                </a:solidFill>
              </a:rPr>
              <a:t>b.</a:t>
            </a:r>
          </a:p>
        </p:txBody>
      </p:sp>
      <p:graphicFrame>
        <p:nvGraphicFramePr>
          <p:cNvPr id="574051" name="Group 1635"/>
          <p:cNvGraphicFramePr>
            <a:graphicFrameLocks noGrp="1"/>
          </p:cNvGraphicFramePr>
          <p:nvPr>
            <p:extLst/>
          </p:nvPr>
        </p:nvGraphicFramePr>
        <p:xfrm>
          <a:off x="5109482" y="2590800"/>
          <a:ext cx="584200" cy="311150"/>
        </p:xfrm>
        <a:graphic>
          <a:graphicData uri="http://schemas.openxmlformats.org/drawingml/2006/table">
            <a:tbl>
              <a:tblPr/>
              <a:tblGrid>
                <a:gridCol w="584200">
                  <a:extLst>
                    <a:ext uri="{9D8B030D-6E8A-4147-A177-3AD203B41FA5}">
                      <a16:colId xmlns:a16="http://schemas.microsoft.com/office/drawing/2014/main" val="20000"/>
                    </a:ext>
                  </a:extLst>
                </a:gridCol>
              </a:tblGrid>
              <a:tr h="311150">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j-lt"/>
                          <a:cs typeface="Arial" charset="0"/>
                        </a:rPr>
                        <a:t>–24</a:t>
                      </a:r>
                    </a:p>
                  </a:txBody>
                  <a:tcPr marT="45757" marB="45757"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4052" name="Group 1636"/>
          <p:cNvGraphicFramePr>
            <a:graphicFrameLocks noGrp="1"/>
          </p:cNvGraphicFramePr>
          <p:nvPr>
            <p:extLst/>
          </p:nvPr>
        </p:nvGraphicFramePr>
        <p:xfrm>
          <a:off x="6482556" y="2590800"/>
          <a:ext cx="414338" cy="311150"/>
        </p:xfrm>
        <a:graphic>
          <a:graphicData uri="http://schemas.openxmlformats.org/drawingml/2006/table">
            <a:tbl>
              <a:tblPr/>
              <a:tblGrid>
                <a:gridCol w="414338">
                  <a:extLst>
                    <a:ext uri="{9D8B030D-6E8A-4147-A177-3AD203B41FA5}">
                      <a16:colId xmlns:a16="http://schemas.microsoft.com/office/drawing/2014/main" val="20000"/>
                    </a:ext>
                  </a:extLst>
                </a:gridCol>
              </a:tblGrid>
              <a:tr h="311150">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j-lt"/>
                        </a:rPr>
                        <a:t>24</a:t>
                      </a:r>
                    </a:p>
                  </a:txBody>
                  <a:tcPr marT="45757" marB="45757"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4053" name="Group 1637"/>
          <p:cNvGraphicFramePr>
            <a:graphicFrameLocks noGrp="1"/>
          </p:cNvGraphicFramePr>
          <p:nvPr>
            <p:extLst/>
          </p:nvPr>
        </p:nvGraphicFramePr>
        <p:xfrm>
          <a:off x="7628618" y="2590800"/>
          <a:ext cx="1135063" cy="310970"/>
        </p:xfrm>
        <a:graphic>
          <a:graphicData uri="http://schemas.openxmlformats.org/drawingml/2006/table">
            <a:tbl>
              <a:tblPr/>
              <a:tblGrid>
                <a:gridCol w="825500">
                  <a:extLst>
                    <a:ext uri="{9D8B030D-6E8A-4147-A177-3AD203B41FA5}">
                      <a16:colId xmlns:a16="http://schemas.microsoft.com/office/drawing/2014/main" val="20000"/>
                    </a:ext>
                  </a:extLst>
                </a:gridCol>
                <a:gridCol w="309563">
                  <a:extLst>
                    <a:ext uri="{9D8B030D-6E8A-4147-A177-3AD203B41FA5}">
                      <a16:colId xmlns:a16="http://schemas.microsoft.com/office/drawing/2014/main" val="20001"/>
                    </a:ext>
                  </a:extLst>
                </a:gridCol>
              </a:tblGrid>
              <a:tr h="2857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dirty="0">
                          <a:ln>
                            <a:noFill/>
                          </a:ln>
                          <a:solidFill>
                            <a:schemeClr val="tx1"/>
                          </a:solidFill>
                          <a:effectLst/>
                          <a:latin typeface="+mj-lt"/>
                        </a:rPr>
                        <a:t>	30.0%</a:t>
                      </a:r>
                    </a:p>
                  </a:txBody>
                  <a:tcPr marT="45757" marB="45757"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57" marB="45757"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4054" name="Group 1638"/>
          <p:cNvGraphicFramePr>
            <a:graphicFrameLocks noGrp="1"/>
          </p:cNvGraphicFramePr>
          <p:nvPr>
            <p:extLst/>
          </p:nvPr>
        </p:nvGraphicFramePr>
        <p:xfrm>
          <a:off x="5076825" y="2895600"/>
          <a:ext cx="584200" cy="311150"/>
        </p:xfrm>
        <a:graphic>
          <a:graphicData uri="http://schemas.openxmlformats.org/drawingml/2006/table">
            <a:tbl>
              <a:tblPr/>
              <a:tblGrid>
                <a:gridCol w="584200">
                  <a:extLst>
                    <a:ext uri="{9D8B030D-6E8A-4147-A177-3AD203B41FA5}">
                      <a16:colId xmlns:a16="http://schemas.microsoft.com/office/drawing/2014/main" val="20000"/>
                    </a:ext>
                  </a:extLst>
                </a:gridCol>
              </a:tblGrid>
              <a:tr h="311150">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11</a:t>
                      </a:r>
                    </a:p>
                  </a:txBody>
                  <a:tcPr marT="45757" marB="45757"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4055" name="Group 1639"/>
          <p:cNvGraphicFramePr>
            <a:graphicFrameLocks noGrp="1"/>
          </p:cNvGraphicFramePr>
          <p:nvPr>
            <p:extLst/>
          </p:nvPr>
        </p:nvGraphicFramePr>
        <p:xfrm>
          <a:off x="5684838" y="2895600"/>
          <a:ext cx="1955800" cy="311150"/>
        </p:xfrm>
        <a:graphic>
          <a:graphicData uri="http://schemas.openxmlformats.org/drawingml/2006/table">
            <a:tbl>
              <a:tblPr/>
              <a:tblGrid>
                <a:gridCol w="390525">
                  <a:extLst>
                    <a:ext uri="{9D8B030D-6E8A-4147-A177-3AD203B41FA5}">
                      <a16:colId xmlns:a16="http://schemas.microsoft.com/office/drawing/2014/main" val="20000"/>
                    </a:ext>
                  </a:extLst>
                </a:gridCol>
                <a:gridCol w="414338">
                  <a:extLst>
                    <a:ext uri="{9D8B030D-6E8A-4147-A177-3AD203B41FA5}">
                      <a16:colId xmlns:a16="http://schemas.microsoft.com/office/drawing/2014/main" val="20001"/>
                    </a:ext>
                  </a:extLst>
                </a:gridCol>
                <a:gridCol w="414337">
                  <a:extLst>
                    <a:ext uri="{9D8B030D-6E8A-4147-A177-3AD203B41FA5}">
                      <a16:colId xmlns:a16="http://schemas.microsoft.com/office/drawing/2014/main" val="20002"/>
                    </a:ext>
                  </a:extLst>
                </a:gridCol>
                <a:gridCol w="414338">
                  <a:extLst>
                    <a:ext uri="{9D8B030D-6E8A-4147-A177-3AD203B41FA5}">
                      <a16:colId xmlns:a16="http://schemas.microsoft.com/office/drawing/2014/main" val="20003"/>
                    </a:ext>
                  </a:extLst>
                </a:gridCol>
                <a:gridCol w="322262">
                  <a:extLst>
                    <a:ext uri="{9D8B030D-6E8A-4147-A177-3AD203B41FA5}">
                      <a16:colId xmlns:a16="http://schemas.microsoft.com/office/drawing/2014/main" val="20004"/>
                    </a:ext>
                  </a:extLst>
                </a:gridCol>
              </a:tblGrid>
              <a:tr h="3111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757" marB="45757"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marT="45757" marB="45757" anchor="ctr" horzOverflow="overflow">
                    <a:lnL>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11</a:t>
                      </a:r>
                    </a:p>
                  </a:txBody>
                  <a:tcPr marT="45757" marB="45757"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57" marB="45757"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757" marB="45757"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4056" name="Group 1640"/>
          <p:cNvGraphicFramePr>
            <a:graphicFrameLocks noGrp="1"/>
          </p:cNvGraphicFramePr>
          <p:nvPr>
            <p:extLst/>
          </p:nvPr>
        </p:nvGraphicFramePr>
        <p:xfrm>
          <a:off x="6915150" y="2895600"/>
          <a:ext cx="1871663" cy="311150"/>
        </p:xfrm>
        <a:graphic>
          <a:graphicData uri="http://schemas.openxmlformats.org/drawingml/2006/table">
            <a:tbl>
              <a:tblPr/>
              <a:tblGrid>
                <a:gridCol w="414338">
                  <a:extLst>
                    <a:ext uri="{9D8B030D-6E8A-4147-A177-3AD203B41FA5}">
                      <a16:colId xmlns:a16="http://schemas.microsoft.com/office/drawing/2014/main" val="20000"/>
                    </a:ext>
                  </a:extLst>
                </a:gridCol>
                <a:gridCol w="322262">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309563">
                  <a:extLst>
                    <a:ext uri="{9D8B030D-6E8A-4147-A177-3AD203B41FA5}">
                      <a16:colId xmlns:a16="http://schemas.microsoft.com/office/drawing/2014/main" val="20003"/>
                    </a:ext>
                  </a:extLst>
                </a:gridCol>
              </a:tblGrid>
              <a:tr h="3111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757" marB="45757"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marT="45757" marB="45757"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dirty="0">
                          <a:ln>
                            <a:noFill/>
                          </a:ln>
                          <a:solidFill>
                            <a:schemeClr val="tx1"/>
                          </a:solidFill>
                          <a:effectLst/>
                          <a:latin typeface="+mj-lt"/>
                        </a:rPr>
                        <a:t>	10.0</a:t>
                      </a:r>
                    </a:p>
                  </a:txBody>
                  <a:tcPr marT="45757" marB="45757"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757" marB="45757"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3411" name="Group 995"/>
          <p:cNvGraphicFramePr>
            <a:graphicFrameLocks noGrp="1"/>
          </p:cNvGraphicFramePr>
          <p:nvPr>
            <p:extLst>
              <p:ext uri="{D42A27DB-BD31-4B8C-83A1-F6EECF244321}">
                <p14:modId xmlns:p14="http://schemas.microsoft.com/office/powerpoint/2010/main" val="30004944"/>
              </p:ext>
            </p:extLst>
          </p:nvPr>
        </p:nvGraphicFramePr>
        <p:xfrm>
          <a:off x="811212" y="1828800"/>
          <a:ext cx="8031163" cy="3236868"/>
        </p:xfrm>
        <a:graphic>
          <a:graphicData uri="http://schemas.openxmlformats.org/drawingml/2006/table">
            <a:tbl>
              <a:tblPr>
                <a:effectLst>
                  <a:outerShdw blurRad="50800" dist="38100" dir="2700000" algn="tl" rotWithShape="0">
                    <a:prstClr val="black">
                      <a:alpha val="40000"/>
                    </a:prstClr>
                  </a:outerShdw>
                </a:effectLst>
              </a:tblPr>
              <a:tblGrid>
                <a:gridCol w="15113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303213">
                  <a:extLst>
                    <a:ext uri="{9D8B030D-6E8A-4147-A177-3AD203B41FA5}">
                      <a16:colId xmlns:a16="http://schemas.microsoft.com/office/drawing/2014/main" val="20003"/>
                    </a:ext>
                  </a:extLst>
                </a:gridCol>
                <a:gridCol w="357187">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328613">
                  <a:extLst>
                    <a:ext uri="{9D8B030D-6E8A-4147-A177-3AD203B41FA5}">
                      <a16:colId xmlns:a16="http://schemas.microsoft.com/office/drawing/2014/main" val="20006"/>
                    </a:ext>
                  </a:extLst>
                </a:gridCol>
                <a:gridCol w="382587">
                  <a:extLst>
                    <a:ext uri="{9D8B030D-6E8A-4147-A177-3AD203B41FA5}">
                      <a16:colId xmlns:a16="http://schemas.microsoft.com/office/drawing/2014/main" val="20007"/>
                    </a:ext>
                  </a:extLst>
                </a:gridCol>
                <a:gridCol w="584200">
                  <a:extLst>
                    <a:ext uri="{9D8B030D-6E8A-4147-A177-3AD203B41FA5}">
                      <a16:colId xmlns:a16="http://schemas.microsoft.com/office/drawing/2014/main" val="20008"/>
                    </a:ext>
                  </a:extLst>
                </a:gridCol>
                <a:gridCol w="390525">
                  <a:extLst>
                    <a:ext uri="{9D8B030D-6E8A-4147-A177-3AD203B41FA5}">
                      <a16:colId xmlns:a16="http://schemas.microsoft.com/office/drawing/2014/main" val="20009"/>
                    </a:ext>
                  </a:extLst>
                </a:gridCol>
                <a:gridCol w="414338">
                  <a:extLst>
                    <a:ext uri="{9D8B030D-6E8A-4147-A177-3AD203B41FA5}">
                      <a16:colId xmlns:a16="http://schemas.microsoft.com/office/drawing/2014/main" val="20010"/>
                    </a:ext>
                  </a:extLst>
                </a:gridCol>
                <a:gridCol w="414337">
                  <a:extLst>
                    <a:ext uri="{9D8B030D-6E8A-4147-A177-3AD203B41FA5}">
                      <a16:colId xmlns:a16="http://schemas.microsoft.com/office/drawing/2014/main" val="20011"/>
                    </a:ext>
                  </a:extLst>
                </a:gridCol>
                <a:gridCol w="414338">
                  <a:extLst>
                    <a:ext uri="{9D8B030D-6E8A-4147-A177-3AD203B41FA5}">
                      <a16:colId xmlns:a16="http://schemas.microsoft.com/office/drawing/2014/main" val="20012"/>
                    </a:ext>
                  </a:extLst>
                </a:gridCol>
                <a:gridCol w="322262">
                  <a:extLst>
                    <a:ext uri="{9D8B030D-6E8A-4147-A177-3AD203B41FA5}">
                      <a16:colId xmlns:a16="http://schemas.microsoft.com/office/drawing/2014/main" val="20013"/>
                    </a:ext>
                  </a:extLst>
                </a:gridCol>
                <a:gridCol w="825500">
                  <a:extLst>
                    <a:ext uri="{9D8B030D-6E8A-4147-A177-3AD203B41FA5}">
                      <a16:colId xmlns:a16="http://schemas.microsoft.com/office/drawing/2014/main" val="20014"/>
                    </a:ext>
                  </a:extLst>
                </a:gridCol>
                <a:gridCol w="309563">
                  <a:extLst>
                    <a:ext uri="{9D8B030D-6E8A-4147-A177-3AD203B41FA5}">
                      <a16:colId xmlns:a16="http://schemas.microsoft.com/office/drawing/2014/main" val="20015"/>
                    </a:ext>
                  </a:extLst>
                </a:gridCol>
              </a:tblGrid>
              <a:tr h="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Month, </a:t>
                      </a:r>
                      <a:r>
                        <a:rPr kumimoji="0" lang="en-US" sz="1600" b="1" i="1" u="none" strike="noStrike" cap="none" normalizeH="0" baseline="0" dirty="0">
                          <a:ln>
                            <a:noFill/>
                          </a:ln>
                          <a:solidFill>
                            <a:schemeClr val="tx1"/>
                          </a:solidFill>
                          <a:effectLst/>
                          <a:latin typeface="+mn-lt"/>
                        </a:rPr>
                        <a:t>t</a:t>
                      </a:r>
                    </a:p>
                  </a:txBody>
                  <a:tcPr marT="45714" marB="45714" anchor="b"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Actual Demand, </a:t>
                      </a:r>
                      <a:r>
                        <a:rPr kumimoji="0" lang="en-US" sz="1600" b="1" i="1" u="none" strike="noStrike" cap="none" normalizeH="0" baseline="0" dirty="0">
                          <a:ln>
                            <a:noFill/>
                          </a:ln>
                          <a:solidFill>
                            <a:schemeClr val="tx1"/>
                          </a:solidFill>
                          <a:effectLst/>
                          <a:latin typeface="+mn-lt"/>
                        </a:rPr>
                        <a:t>D</a:t>
                      </a:r>
                      <a:r>
                        <a:rPr kumimoji="0" lang="en-US" sz="1600" b="1" i="1" u="none" strike="noStrike" cap="none" normalizeH="0" baseline="-25000" dirty="0">
                          <a:ln>
                            <a:noFill/>
                          </a:ln>
                          <a:solidFill>
                            <a:schemeClr val="tx1"/>
                          </a:solidFill>
                          <a:effectLst/>
                          <a:latin typeface="+mn-lt"/>
                        </a:rPr>
                        <a:t>t</a:t>
                      </a:r>
                      <a:endParaRPr kumimoji="0" lang="en-US" sz="1600" b="1" i="1" u="none" strike="noStrike" cap="none" normalizeH="0" baseline="0" dirty="0">
                        <a:ln>
                          <a:noFill/>
                        </a:ln>
                        <a:solidFill>
                          <a:schemeClr val="tx1"/>
                        </a:solidFill>
                        <a:effectLst/>
                        <a:latin typeface="+mn-lt"/>
                      </a:endParaRPr>
                    </a:p>
                  </a:txBody>
                  <a:tcPr marT="45714" marB="45714" anchor="b"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Forecast, </a:t>
                      </a:r>
                      <a:r>
                        <a:rPr kumimoji="0" lang="en-US" sz="1600" b="1" i="1" u="none" strike="noStrike" cap="none" normalizeH="0" baseline="0" dirty="0">
                          <a:ln>
                            <a:noFill/>
                          </a:ln>
                          <a:solidFill>
                            <a:schemeClr val="tx1"/>
                          </a:solidFill>
                          <a:effectLst/>
                          <a:latin typeface="+mn-lt"/>
                        </a:rPr>
                        <a:t>F</a:t>
                      </a:r>
                      <a:r>
                        <a:rPr kumimoji="0" lang="en-US" sz="1600" b="1" i="1" u="none" strike="noStrike" cap="none" normalizeH="0" baseline="-25000" dirty="0">
                          <a:ln>
                            <a:noFill/>
                          </a:ln>
                          <a:solidFill>
                            <a:schemeClr val="tx1"/>
                          </a:solidFill>
                          <a:effectLst/>
                          <a:latin typeface="+mn-lt"/>
                        </a:rPr>
                        <a:t>t</a:t>
                      </a:r>
                      <a:endParaRPr kumimoji="0" lang="en-US" sz="1600" b="1" i="1" u="none" strike="noStrike" cap="none" normalizeH="0" baseline="0" dirty="0">
                        <a:ln>
                          <a:noFill/>
                        </a:ln>
                        <a:solidFill>
                          <a:schemeClr val="tx1"/>
                        </a:solidFill>
                        <a:effectLst/>
                        <a:latin typeface="+mn-lt"/>
                      </a:endParaRPr>
                    </a:p>
                  </a:txBody>
                  <a:tcPr marT="45714" marB="45714" anchor="b"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Error, </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1" u="none" strike="noStrike" cap="none" normalizeH="0" baseline="0" dirty="0">
                          <a:ln>
                            <a:noFill/>
                          </a:ln>
                          <a:solidFill>
                            <a:schemeClr val="tx1"/>
                          </a:solidFill>
                          <a:effectLst/>
                          <a:latin typeface="+mn-lt"/>
                        </a:rPr>
                        <a:t>E</a:t>
                      </a:r>
                      <a:r>
                        <a:rPr kumimoji="0" lang="en-US" sz="1600" b="1" i="1" u="none" strike="noStrike" cap="none" normalizeH="0" baseline="-25000" dirty="0">
                          <a:ln>
                            <a:noFill/>
                          </a:ln>
                          <a:solidFill>
                            <a:schemeClr val="tx1"/>
                          </a:solidFill>
                          <a:effectLst/>
                          <a:latin typeface="+mn-lt"/>
                        </a:rPr>
                        <a:t>t</a:t>
                      </a:r>
                      <a:r>
                        <a:rPr kumimoji="0" lang="en-US" sz="1600" b="1" i="0" u="none" strike="noStrike" cap="none" normalizeH="0" baseline="0" dirty="0">
                          <a:ln>
                            <a:noFill/>
                          </a:ln>
                          <a:solidFill>
                            <a:schemeClr val="tx1"/>
                          </a:solidFill>
                          <a:effectLst/>
                          <a:latin typeface="+mn-lt"/>
                        </a:rPr>
                        <a:t> =</a:t>
                      </a:r>
                      <a:r>
                        <a:rPr kumimoji="0" lang="en-US" sz="1600" b="1" i="1" u="none" strike="noStrike" cap="none" normalizeH="0" baseline="0" dirty="0">
                          <a:ln>
                            <a:noFill/>
                          </a:ln>
                          <a:solidFill>
                            <a:schemeClr val="tx1"/>
                          </a:solidFill>
                          <a:effectLst/>
                          <a:latin typeface="+mn-lt"/>
                        </a:rPr>
                        <a:t> D</a:t>
                      </a:r>
                      <a:r>
                        <a:rPr kumimoji="0" lang="en-US" sz="1600" b="1" i="1" u="none" strike="noStrike" cap="none" normalizeH="0" baseline="-25000" dirty="0">
                          <a:ln>
                            <a:noFill/>
                          </a:ln>
                          <a:solidFill>
                            <a:schemeClr val="tx1"/>
                          </a:solidFill>
                          <a:effectLst/>
                          <a:latin typeface="+mn-lt"/>
                        </a:rPr>
                        <a:t>t</a:t>
                      </a:r>
                      <a:r>
                        <a:rPr kumimoji="0" lang="en-US" sz="1600" b="1" i="0" u="none" strike="noStrike" cap="none" normalizeH="0" baseline="0" dirty="0">
                          <a:ln>
                            <a:noFill/>
                          </a:ln>
                          <a:solidFill>
                            <a:schemeClr val="tx1"/>
                          </a:solidFill>
                          <a:effectLst/>
                          <a:latin typeface="+mn-lt"/>
                        </a:rPr>
                        <a:t> – </a:t>
                      </a:r>
                      <a:r>
                        <a:rPr kumimoji="0" lang="en-US" sz="1600" b="1" i="1" u="none" strike="noStrike" cap="none" normalizeH="0" baseline="0" dirty="0">
                          <a:ln>
                            <a:noFill/>
                          </a:ln>
                          <a:solidFill>
                            <a:schemeClr val="tx1"/>
                          </a:solidFill>
                          <a:effectLst/>
                          <a:latin typeface="+mn-lt"/>
                        </a:rPr>
                        <a:t>F</a:t>
                      </a:r>
                      <a:r>
                        <a:rPr kumimoji="0" lang="en-US" sz="1600" b="1" i="1" u="none" strike="noStrike" cap="none" normalizeH="0" baseline="-25000" dirty="0">
                          <a:ln>
                            <a:noFill/>
                          </a:ln>
                          <a:solidFill>
                            <a:schemeClr val="tx1"/>
                          </a:solidFill>
                          <a:effectLst/>
                          <a:latin typeface="+mn-lt"/>
                        </a:rPr>
                        <a:t>t</a:t>
                      </a:r>
                      <a:endParaRPr kumimoji="0" lang="en-US" sz="1600" b="1" i="1" u="none" strike="noStrike" cap="none" normalizeH="0" baseline="0" dirty="0">
                        <a:ln>
                          <a:noFill/>
                        </a:ln>
                        <a:solidFill>
                          <a:schemeClr val="tx1"/>
                        </a:solidFill>
                        <a:effectLst/>
                        <a:latin typeface="+mn-lt"/>
                      </a:endParaRPr>
                    </a:p>
                  </a:txBody>
                  <a:tcPr marT="45714" marB="45714" anchor="b"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Absolute Error, |</a:t>
                      </a:r>
                      <a:r>
                        <a:rPr kumimoji="0" lang="en-US" sz="1600" b="1" i="1" u="none" strike="noStrike" cap="none" normalizeH="0" baseline="0" dirty="0">
                          <a:ln>
                            <a:noFill/>
                          </a:ln>
                          <a:solidFill>
                            <a:schemeClr val="tx1"/>
                          </a:solidFill>
                          <a:effectLst/>
                          <a:latin typeface="+mn-lt"/>
                        </a:rPr>
                        <a:t>E</a:t>
                      </a:r>
                      <a:r>
                        <a:rPr kumimoji="0" lang="en-US" sz="1600" b="1" i="1" u="none" strike="noStrike" cap="none" normalizeH="0" baseline="-25000" dirty="0">
                          <a:ln>
                            <a:noFill/>
                          </a:ln>
                          <a:solidFill>
                            <a:schemeClr val="tx1"/>
                          </a:solidFill>
                          <a:effectLst/>
                          <a:latin typeface="+mn-lt"/>
                        </a:rPr>
                        <a:t>t</a:t>
                      </a:r>
                      <a:r>
                        <a:rPr kumimoji="0" lang="en-US" sz="1600" b="1" i="0" u="none" strike="noStrike" cap="none" normalizeH="0" baseline="0" dirty="0">
                          <a:ln>
                            <a:noFill/>
                          </a:ln>
                          <a:solidFill>
                            <a:schemeClr val="tx1"/>
                          </a:solidFill>
                          <a:effectLst/>
                          <a:latin typeface="+mn-lt"/>
                        </a:rPr>
                        <a:t>|</a:t>
                      </a:r>
                    </a:p>
                  </a:txBody>
                  <a:tcPr marT="45714" marB="45714" anchor="b"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tab pos="622300" algn="dec"/>
                        </a:tabLst>
                      </a:pPr>
                      <a:r>
                        <a:rPr kumimoji="0" lang="en-US" sz="1600" b="1" i="0" u="none" strike="noStrike" cap="none" normalizeH="0" baseline="0" dirty="0">
                          <a:ln>
                            <a:noFill/>
                          </a:ln>
                          <a:solidFill>
                            <a:schemeClr val="tx1"/>
                          </a:solidFill>
                          <a:effectLst/>
                          <a:latin typeface="+mn-lt"/>
                        </a:rPr>
                        <a:t>Absolute Percent Error, (|</a:t>
                      </a:r>
                      <a:r>
                        <a:rPr kumimoji="0" lang="en-US" sz="1600" b="1" i="1" u="none" strike="noStrike" cap="none" normalizeH="0" baseline="0" dirty="0">
                          <a:ln>
                            <a:noFill/>
                          </a:ln>
                          <a:solidFill>
                            <a:schemeClr val="tx1"/>
                          </a:solidFill>
                          <a:effectLst/>
                          <a:latin typeface="+mn-lt"/>
                        </a:rPr>
                        <a:t>E</a:t>
                      </a:r>
                      <a:r>
                        <a:rPr kumimoji="0" lang="en-US" sz="1600" b="1" i="1" u="none" strike="noStrike" cap="none" normalizeH="0" baseline="-25000" dirty="0">
                          <a:ln>
                            <a:noFill/>
                          </a:ln>
                          <a:solidFill>
                            <a:schemeClr val="tx1"/>
                          </a:solidFill>
                          <a:effectLst/>
                          <a:latin typeface="+mn-lt"/>
                        </a:rPr>
                        <a:t>t</a:t>
                      </a:r>
                      <a:r>
                        <a:rPr kumimoji="0" lang="en-US" sz="1600" b="1" i="0" u="none" strike="noStrike" cap="none" normalizeH="0" baseline="0" dirty="0">
                          <a:ln>
                            <a:noFill/>
                          </a:ln>
                          <a:solidFill>
                            <a:schemeClr val="tx1"/>
                          </a:solidFill>
                          <a:effectLst/>
                          <a:latin typeface="+mn-lt"/>
                        </a:rPr>
                        <a:t>|/</a:t>
                      </a:r>
                      <a:r>
                        <a:rPr kumimoji="0" lang="en-US" sz="1600" b="1" i="1" u="none" strike="noStrike" cap="none" normalizeH="0" baseline="0" dirty="0">
                          <a:ln>
                            <a:noFill/>
                          </a:ln>
                          <a:solidFill>
                            <a:schemeClr val="tx1"/>
                          </a:solidFill>
                          <a:effectLst/>
                          <a:latin typeface="+mn-lt"/>
                        </a:rPr>
                        <a:t>D</a:t>
                      </a:r>
                      <a:r>
                        <a:rPr kumimoji="0" lang="en-US" sz="1600" b="1" i="1" u="none" strike="noStrike" cap="none" normalizeH="0" baseline="-25000" dirty="0">
                          <a:ln>
                            <a:noFill/>
                          </a:ln>
                          <a:solidFill>
                            <a:schemeClr val="tx1"/>
                          </a:solidFill>
                          <a:effectLst/>
                          <a:latin typeface="+mn-lt"/>
                        </a:rPr>
                        <a:t>t</a:t>
                      </a:r>
                      <a:r>
                        <a:rPr kumimoji="0" lang="en-US" sz="1600" b="1" i="0" u="none" strike="noStrike" cap="none" normalizeH="0" baseline="0" dirty="0">
                          <a:ln>
                            <a:noFill/>
                          </a:ln>
                          <a:solidFill>
                            <a:schemeClr val="tx1"/>
                          </a:solidFill>
                          <a:effectLst/>
                          <a:latin typeface="+mn-lt"/>
                        </a:rPr>
                        <a:t>)(100)</a:t>
                      </a:r>
                    </a:p>
                  </a:txBody>
                  <a:tcPr marT="45714" marB="45714" anchor="b"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310856">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  June</a:t>
                      </a:r>
                    </a:p>
                  </a:txBody>
                  <a:tcPr marT="45714" marB="45714"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80</a:t>
                      </a: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104</a:t>
                      </a: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cs typeface="Arial" charset="0"/>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cs typeface="Arial" charset="0"/>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cs typeface="Arial" charset="0"/>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10856">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  July</a:t>
                      </a:r>
                    </a:p>
                  </a:txBody>
                  <a:tcPr marT="45714" marB="45714"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110</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99</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10856">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  August</a:t>
                      </a:r>
                    </a:p>
                  </a:txBody>
                  <a:tcPr marT="45714" marB="45714"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115</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101</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10856">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  September</a:t>
                      </a:r>
                    </a:p>
                  </a:txBody>
                  <a:tcPr marT="45714" marB="45714"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105</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104</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10856">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  October</a:t>
                      </a:r>
                    </a:p>
                  </a:txBody>
                  <a:tcPr marT="45714" marB="45714"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110</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104</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10856">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  November</a:t>
                      </a:r>
                    </a:p>
                  </a:txBody>
                  <a:tcPr marT="45714" marB="45714"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125</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105</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10856">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  December</a:t>
                      </a:r>
                    </a:p>
                  </a:txBody>
                  <a:tcPr marT="45714" marB="45714"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120</a:t>
                      </a: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109</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10856">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Total</a:t>
                      </a:r>
                    </a:p>
                  </a:txBody>
                  <a:tcPr marT="45714" marB="45714"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765</a:t>
                      </a:r>
                    </a:p>
                  </a:txBody>
                  <a:tcPr marT="45714" marB="4571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4" marB="45714"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574060" name="Group 1644"/>
          <p:cNvGraphicFramePr>
            <a:graphicFrameLocks noGrp="1"/>
          </p:cNvGraphicFramePr>
          <p:nvPr>
            <p:extLst/>
          </p:nvPr>
        </p:nvGraphicFramePr>
        <p:xfrm>
          <a:off x="5077618" y="3200400"/>
          <a:ext cx="3675063" cy="1865352"/>
        </p:xfrm>
        <a:graphic>
          <a:graphicData uri="http://schemas.openxmlformats.org/drawingml/2006/table">
            <a:tbl>
              <a:tblPr/>
              <a:tblGrid>
                <a:gridCol w="584200">
                  <a:extLst>
                    <a:ext uri="{9D8B030D-6E8A-4147-A177-3AD203B41FA5}">
                      <a16:colId xmlns:a16="http://schemas.microsoft.com/office/drawing/2014/main" val="20000"/>
                    </a:ext>
                  </a:extLst>
                </a:gridCol>
                <a:gridCol w="390525">
                  <a:extLst>
                    <a:ext uri="{9D8B030D-6E8A-4147-A177-3AD203B41FA5}">
                      <a16:colId xmlns:a16="http://schemas.microsoft.com/office/drawing/2014/main" val="20001"/>
                    </a:ext>
                  </a:extLst>
                </a:gridCol>
                <a:gridCol w="414338">
                  <a:extLst>
                    <a:ext uri="{9D8B030D-6E8A-4147-A177-3AD203B41FA5}">
                      <a16:colId xmlns:a16="http://schemas.microsoft.com/office/drawing/2014/main" val="20002"/>
                    </a:ext>
                  </a:extLst>
                </a:gridCol>
                <a:gridCol w="414337">
                  <a:extLst>
                    <a:ext uri="{9D8B030D-6E8A-4147-A177-3AD203B41FA5}">
                      <a16:colId xmlns:a16="http://schemas.microsoft.com/office/drawing/2014/main" val="20003"/>
                    </a:ext>
                  </a:extLst>
                </a:gridCol>
                <a:gridCol w="414338">
                  <a:extLst>
                    <a:ext uri="{9D8B030D-6E8A-4147-A177-3AD203B41FA5}">
                      <a16:colId xmlns:a16="http://schemas.microsoft.com/office/drawing/2014/main" val="20004"/>
                    </a:ext>
                  </a:extLst>
                </a:gridCol>
                <a:gridCol w="322262">
                  <a:extLst>
                    <a:ext uri="{9D8B030D-6E8A-4147-A177-3AD203B41FA5}">
                      <a16:colId xmlns:a16="http://schemas.microsoft.com/office/drawing/2014/main" val="20005"/>
                    </a:ext>
                  </a:extLst>
                </a:gridCol>
                <a:gridCol w="825500">
                  <a:extLst>
                    <a:ext uri="{9D8B030D-6E8A-4147-A177-3AD203B41FA5}">
                      <a16:colId xmlns:a16="http://schemas.microsoft.com/office/drawing/2014/main" val="20006"/>
                    </a:ext>
                  </a:extLst>
                </a:gridCol>
                <a:gridCol w="309563">
                  <a:extLst>
                    <a:ext uri="{9D8B030D-6E8A-4147-A177-3AD203B41FA5}">
                      <a16:colId xmlns:a16="http://schemas.microsoft.com/office/drawing/2014/main" val="20007"/>
                    </a:ext>
                  </a:extLst>
                </a:gridCol>
              </a:tblGrid>
              <a:tr h="310886">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14</a:t>
                      </a:r>
                    </a:p>
                  </a:txBody>
                  <a:tcPr marT="45718" marB="45718"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14</a:t>
                      </a:r>
                    </a:p>
                  </a:txBody>
                  <a:tcPr marT="45718" marB="45718"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a:ln>
                            <a:noFill/>
                          </a:ln>
                          <a:solidFill>
                            <a:schemeClr val="tx1"/>
                          </a:solidFill>
                          <a:effectLst/>
                          <a:latin typeface="+mn-lt"/>
                        </a:rPr>
                        <a:t>	12.0</a:t>
                      </a:r>
                    </a:p>
                  </a:txBody>
                  <a:tcPr marT="45718" marB="45718"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0886">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a:t>
                      </a:r>
                    </a:p>
                  </a:txBody>
                  <a:tcPr marT="45718" marB="45718"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a:ln>
                            <a:noFill/>
                          </a:ln>
                          <a:solidFill>
                            <a:schemeClr val="tx1"/>
                          </a:solidFill>
                          <a:effectLst/>
                          <a:latin typeface="+mn-lt"/>
                        </a:rPr>
                        <a:t>	1.0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10886">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6</a:t>
                      </a:r>
                    </a:p>
                  </a:txBody>
                  <a:tcPr marT="45718" marB="45718"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6</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dirty="0">
                          <a:ln>
                            <a:noFill/>
                          </a:ln>
                          <a:solidFill>
                            <a:schemeClr val="tx1"/>
                          </a:solidFill>
                          <a:effectLst/>
                          <a:latin typeface="+mn-lt"/>
                        </a:rPr>
                        <a:t>	5.5</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10886">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20</a:t>
                      </a:r>
                    </a:p>
                  </a:txBody>
                  <a:tcPr marT="45718" marB="45718"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a:ln>
                            <a:noFill/>
                          </a:ln>
                          <a:solidFill>
                            <a:schemeClr val="tx1"/>
                          </a:solidFill>
                          <a:effectLst/>
                          <a:latin typeface="+mn-lt"/>
                        </a:rPr>
                        <a:t>	16.0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10886">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11</a:t>
                      </a:r>
                    </a:p>
                  </a:txBody>
                  <a:tcPr marT="45718" marB="45718"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11</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a:ln>
                            <a:noFill/>
                          </a:ln>
                          <a:solidFill>
                            <a:schemeClr val="tx1"/>
                          </a:solidFill>
                          <a:effectLst/>
                          <a:latin typeface="+mn-lt"/>
                        </a:rPr>
                        <a:t>	9.2</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10886">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39</a:t>
                      </a:r>
                    </a:p>
                  </a:txBody>
                  <a:tcPr marT="45718" marB="45718"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87</a:t>
                      </a:r>
                    </a:p>
                  </a:txBody>
                  <a:tcPr marT="45718" marB="4571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266700" algn="dec"/>
                        </a:tabLst>
                      </a:pPr>
                      <a:r>
                        <a:rPr kumimoji="0" lang="en-US" sz="1600" b="1" i="0" u="none" strike="noStrike" cap="none" normalizeH="0" baseline="0">
                          <a:ln>
                            <a:noFill/>
                          </a:ln>
                          <a:solidFill>
                            <a:schemeClr val="tx1"/>
                          </a:solidFill>
                          <a:effectLst/>
                          <a:latin typeface="+mn-lt"/>
                        </a:rPr>
                        <a:t>	83.7%</a:t>
                      </a:r>
                    </a:p>
                  </a:txBody>
                  <a:tcPr marT="45718" marB="4571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2" name="Group 1677"/>
          <p:cNvGrpSpPr>
            <a:grpSpLocks/>
          </p:cNvGrpSpPr>
          <p:nvPr/>
        </p:nvGrpSpPr>
        <p:grpSpPr bwMode="auto">
          <a:xfrm>
            <a:off x="749300" y="5345113"/>
            <a:ext cx="1501775" cy="638175"/>
            <a:chOff x="472" y="3521"/>
            <a:chExt cx="946" cy="402"/>
          </a:xfrm>
        </p:grpSpPr>
        <p:grpSp>
          <p:nvGrpSpPr>
            <p:cNvPr id="80105" name="Group 1669"/>
            <p:cNvGrpSpPr>
              <a:grpSpLocks/>
            </p:cNvGrpSpPr>
            <p:nvPr/>
          </p:nvGrpSpPr>
          <p:grpSpPr bwMode="auto">
            <a:xfrm>
              <a:off x="989" y="3521"/>
              <a:ext cx="429" cy="402"/>
              <a:chOff x="981" y="3553"/>
              <a:chExt cx="429" cy="402"/>
            </a:xfrm>
          </p:grpSpPr>
          <p:sp>
            <p:nvSpPr>
              <p:cNvPr id="80107" name="Rectangle 1648"/>
              <p:cNvSpPr>
                <a:spLocks noChangeArrowheads="1"/>
              </p:cNvSpPr>
              <p:nvPr/>
            </p:nvSpPr>
            <p:spPr bwMode="auto">
              <a:xfrm>
                <a:off x="981" y="3553"/>
                <a:ext cx="429" cy="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b="1" dirty="0">
                    <a:latin typeface="Symbol" pitchFamily="18" charset="2"/>
                  </a:rPr>
                  <a:t></a:t>
                </a:r>
                <a:r>
                  <a:rPr lang="en-US" b="1" dirty="0"/>
                  <a:t>|</a:t>
                </a:r>
                <a:r>
                  <a:rPr lang="en-US" b="1" i="1" dirty="0">
                    <a:latin typeface="Times New Roman" pitchFamily="18" charset="0"/>
                  </a:rPr>
                  <a:t>E</a:t>
                </a:r>
                <a:r>
                  <a:rPr lang="en-US" b="1" i="1" baseline="-25000" dirty="0">
                    <a:latin typeface="Times New Roman" pitchFamily="18" charset="0"/>
                  </a:rPr>
                  <a:t>t</a:t>
                </a:r>
                <a:r>
                  <a:rPr lang="en-US" b="1" i="1" baseline="-25000" dirty="0"/>
                  <a:t> </a:t>
                </a:r>
                <a:r>
                  <a:rPr lang="en-US" b="1" dirty="0"/>
                  <a:t>|</a:t>
                </a:r>
              </a:p>
              <a:p>
                <a:pPr algn="ctr" defTabSz="762000" eaLnBrk="0" hangingPunct="0"/>
                <a:r>
                  <a:rPr lang="en-US" b="1" i="1" dirty="0">
                    <a:latin typeface="Times New Roman" pitchFamily="18" charset="0"/>
                  </a:rPr>
                  <a:t>n</a:t>
                </a:r>
              </a:p>
            </p:txBody>
          </p:sp>
          <p:sp>
            <p:nvSpPr>
              <p:cNvPr id="80108" name="Line 1649"/>
              <p:cNvSpPr>
                <a:spLocks noChangeShapeType="1"/>
              </p:cNvSpPr>
              <p:nvPr/>
            </p:nvSpPr>
            <p:spPr bwMode="auto">
              <a:xfrm>
                <a:off x="1017" y="3798"/>
                <a:ext cx="358"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0106" name="Rectangle 1650"/>
            <p:cNvSpPr>
              <a:spLocks noChangeArrowheads="1"/>
            </p:cNvSpPr>
            <p:nvPr/>
          </p:nvSpPr>
          <p:spPr bwMode="auto">
            <a:xfrm>
              <a:off x="472" y="3647"/>
              <a:ext cx="566"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b="1"/>
                <a:t>MAD =</a:t>
              </a:r>
            </a:p>
          </p:txBody>
        </p:sp>
      </p:grpSp>
      <p:grpSp>
        <p:nvGrpSpPr>
          <p:cNvPr id="4" name="Group 1678"/>
          <p:cNvGrpSpPr>
            <a:grpSpLocks/>
          </p:cNvGrpSpPr>
          <p:nvPr/>
        </p:nvGrpSpPr>
        <p:grpSpPr bwMode="auto">
          <a:xfrm>
            <a:off x="4038600" y="5349650"/>
            <a:ext cx="2625725" cy="638175"/>
            <a:chOff x="2560" y="3520"/>
            <a:chExt cx="1654" cy="402"/>
          </a:xfrm>
        </p:grpSpPr>
        <p:grpSp>
          <p:nvGrpSpPr>
            <p:cNvPr id="80101" name="Group 1672"/>
            <p:cNvGrpSpPr>
              <a:grpSpLocks/>
            </p:cNvGrpSpPr>
            <p:nvPr/>
          </p:nvGrpSpPr>
          <p:grpSpPr bwMode="auto">
            <a:xfrm>
              <a:off x="3182" y="3520"/>
              <a:ext cx="1032" cy="402"/>
              <a:chOff x="3462" y="3560"/>
              <a:chExt cx="1032" cy="402"/>
            </a:xfrm>
          </p:grpSpPr>
          <p:sp>
            <p:nvSpPr>
              <p:cNvPr id="80103" name="Rectangle 1658"/>
              <p:cNvSpPr>
                <a:spLocks noChangeArrowheads="1"/>
              </p:cNvSpPr>
              <p:nvPr/>
            </p:nvSpPr>
            <p:spPr bwMode="auto">
              <a:xfrm>
                <a:off x="3462" y="3560"/>
                <a:ext cx="1032" cy="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defTabSz="762000" eaLnBrk="0" hangingPunct="0"/>
                <a:r>
                  <a:rPr lang="en-US" b="1" dirty="0"/>
                  <a:t>(</a:t>
                </a:r>
                <a:r>
                  <a:rPr lang="en-US" b="1" dirty="0">
                    <a:latin typeface="Symbol" pitchFamily="18" charset="2"/>
                  </a:rPr>
                  <a:t></a:t>
                </a:r>
                <a:r>
                  <a:rPr lang="en-US" b="1" dirty="0"/>
                  <a:t>|</a:t>
                </a:r>
                <a:r>
                  <a:rPr lang="en-US" b="1" i="1" dirty="0">
                    <a:latin typeface="Times New Roman" pitchFamily="18" charset="0"/>
                  </a:rPr>
                  <a:t>E</a:t>
                </a:r>
                <a:r>
                  <a:rPr lang="en-US" b="1" i="1" baseline="-25000" dirty="0">
                    <a:latin typeface="Times New Roman" pitchFamily="18" charset="0"/>
                  </a:rPr>
                  <a:t>t</a:t>
                </a:r>
                <a:r>
                  <a:rPr lang="en-US" b="1" i="1" baseline="-25000" dirty="0"/>
                  <a:t> </a:t>
                </a:r>
                <a:r>
                  <a:rPr lang="en-US" b="1" dirty="0"/>
                  <a:t>|/</a:t>
                </a:r>
                <a:r>
                  <a:rPr lang="en-US" b="1" i="1" dirty="0" err="1">
                    <a:latin typeface="Times New Roman" pitchFamily="18" charset="0"/>
                  </a:rPr>
                  <a:t>D</a:t>
                </a:r>
                <a:r>
                  <a:rPr lang="en-US" b="1" i="1" baseline="-25000" dirty="0" err="1">
                    <a:latin typeface="Times New Roman" pitchFamily="18" charset="0"/>
                  </a:rPr>
                  <a:t>t</a:t>
                </a:r>
                <a:r>
                  <a:rPr lang="en-US" b="1" dirty="0"/>
                  <a:t>)(100)</a:t>
                </a:r>
              </a:p>
              <a:p>
                <a:pPr algn="ctr" defTabSz="762000" eaLnBrk="0" hangingPunct="0"/>
                <a:r>
                  <a:rPr lang="en-US" b="1" i="1" dirty="0">
                    <a:latin typeface="Times New Roman" pitchFamily="18" charset="0"/>
                  </a:rPr>
                  <a:t>n</a:t>
                </a:r>
                <a:endParaRPr lang="en-US" b="1" i="1" dirty="0"/>
              </a:p>
            </p:txBody>
          </p:sp>
          <p:sp>
            <p:nvSpPr>
              <p:cNvPr id="80104" name="Line 1659"/>
              <p:cNvSpPr>
                <a:spLocks noChangeShapeType="1"/>
              </p:cNvSpPr>
              <p:nvPr/>
            </p:nvSpPr>
            <p:spPr bwMode="auto">
              <a:xfrm>
                <a:off x="3478" y="3805"/>
                <a:ext cx="999"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0102" name="Rectangle 1660"/>
            <p:cNvSpPr>
              <a:spLocks noChangeArrowheads="1"/>
            </p:cNvSpPr>
            <p:nvPr/>
          </p:nvSpPr>
          <p:spPr bwMode="auto">
            <a:xfrm>
              <a:off x="2560" y="3647"/>
              <a:ext cx="694"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762000" eaLnBrk="0" hangingPunct="0">
                <a:tabLst>
                  <a:tab pos="3203575" algn="l"/>
                </a:tabLst>
              </a:pPr>
              <a:r>
                <a:rPr lang="en-US" b="1" dirty="0"/>
                <a:t>MAPE = </a:t>
              </a:r>
            </a:p>
          </p:txBody>
        </p:sp>
      </p:grpSp>
      <p:grpSp>
        <p:nvGrpSpPr>
          <p:cNvPr id="6" name="Group 1674"/>
          <p:cNvGrpSpPr>
            <a:grpSpLocks/>
          </p:cNvGrpSpPr>
          <p:nvPr/>
        </p:nvGrpSpPr>
        <p:grpSpPr bwMode="auto">
          <a:xfrm>
            <a:off x="6696986" y="5364845"/>
            <a:ext cx="2101851" cy="701675"/>
            <a:chOff x="4582" y="3601"/>
            <a:chExt cx="1324" cy="442"/>
          </a:xfrm>
        </p:grpSpPr>
        <p:sp>
          <p:nvSpPr>
            <p:cNvPr id="80097" name="Text Box 1661"/>
            <p:cNvSpPr txBox="1">
              <a:spLocks noChangeArrowheads="1"/>
            </p:cNvSpPr>
            <p:nvPr/>
          </p:nvSpPr>
          <p:spPr bwMode="auto">
            <a:xfrm>
              <a:off x="4582" y="3711"/>
              <a:ext cx="132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j-lt"/>
                </a:rPr>
                <a:t>=                 = </a:t>
              </a:r>
              <a:r>
                <a:rPr lang="en-US" b="1" dirty="0">
                  <a:solidFill>
                    <a:srgbClr val="C00000"/>
                  </a:solidFill>
                  <a:latin typeface="+mj-lt"/>
                </a:rPr>
                <a:t>11.96</a:t>
              </a:r>
              <a:r>
                <a:rPr lang="en-US" b="1" dirty="0">
                  <a:solidFill>
                    <a:srgbClr val="C00000"/>
                  </a:solidFill>
                </a:rPr>
                <a:t>%</a:t>
              </a:r>
            </a:p>
          </p:txBody>
        </p:sp>
        <p:grpSp>
          <p:nvGrpSpPr>
            <p:cNvPr id="80098" name="Group 1673"/>
            <p:cNvGrpSpPr>
              <a:grpSpLocks/>
            </p:cNvGrpSpPr>
            <p:nvPr/>
          </p:nvGrpSpPr>
          <p:grpSpPr bwMode="auto">
            <a:xfrm>
              <a:off x="4761" y="3601"/>
              <a:ext cx="482" cy="442"/>
              <a:chOff x="4849" y="3593"/>
              <a:chExt cx="482" cy="442"/>
            </a:xfrm>
          </p:grpSpPr>
          <p:sp>
            <p:nvSpPr>
              <p:cNvPr id="80099" name="Text Box 1663"/>
              <p:cNvSpPr txBox="1">
                <a:spLocks noChangeArrowheads="1"/>
              </p:cNvSpPr>
              <p:nvPr/>
            </p:nvSpPr>
            <p:spPr bwMode="auto">
              <a:xfrm>
                <a:off x="4849" y="3593"/>
                <a:ext cx="482"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b="1" dirty="0">
                    <a:latin typeface="+mj-lt"/>
                  </a:rPr>
                  <a:t>83.7%</a:t>
                </a:r>
              </a:p>
              <a:p>
                <a:pPr algn="ctr" eaLnBrk="1" hangingPunct="1">
                  <a:lnSpc>
                    <a:spcPct val="110000"/>
                  </a:lnSpc>
                </a:pPr>
                <a:r>
                  <a:rPr lang="en-US" b="1" dirty="0">
                    <a:latin typeface="+mj-lt"/>
                  </a:rPr>
                  <a:t>7</a:t>
                </a:r>
              </a:p>
            </p:txBody>
          </p:sp>
          <p:sp>
            <p:nvSpPr>
              <p:cNvPr id="80100" name="Line 1664"/>
              <p:cNvSpPr>
                <a:spLocks noChangeShapeType="1"/>
              </p:cNvSpPr>
              <p:nvPr/>
            </p:nvSpPr>
            <p:spPr bwMode="auto">
              <a:xfrm>
                <a:off x="4870" y="3824"/>
                <a:ext cx="4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8" name="Group 1676"/>
          <p:cNvGrpSpPr>
            <a:grpSpLocks/>
          </p:cNvGrpSpPr>
          <p:nvPr/>
        </p:nvGrpSpPr>
        <p:grpSpPr bwMode="auto">
          <a:xfrm>
            <a:off x="2279199" y="5386388"/>
            <a:ext cx="1514476" cy="701675"/>
            <a:chOff x="1238" y="3602"/>
            <a:chExt cx="954" cy="442"/>
          </a:xfrm>
        </p:grpSpPr>
        <p:sp>
          <p:nvSpPr>
            <p:cNvPr id="80093" name="Text Box 1665"/>
            <p:cNvSpPr txBox="1">
              <a:spLocks noChangeArrowheads="1"/>
            </p:cNvSpPr>
            <p:nvPr/>
          </p:nvSpPr>
          <p:spPr bwMode="auto">
            <a:xfrm>
              <a:off x="1238" y="3704"/>
              <a:ext cx="95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j-lt"/>
                </a:rPr>
                <a:t>=            = </a:t>
              </a:r>
              <a:r>
                <a:rPr lang="en-US" b="1" dirty="0">
                  <a:solidFill>
                    <a:srgbClr val="C00000"/>
                  </a:solidFill>
                  <a:latin typeface="+mj-lt"/>
                </a:rPr>
                <a:t>12.4</a:t>
              </a:r>
            </a:p>
          </p:txBody>
        </p:sp>
        <p:grpSp>
          <p:nvGrpSpPr>
            <p:cNvPr id="80094" name="Group 1675"/>
            <p:cNvGrpSpPr>
              <a:grpSpLocks/>
            </p:cNvGrpSpPr>
            <p:nvPr/>
          </p:nvGrpSpPr>
          <p:grpSpPr bwMode="auto">
            <a:xfrm>
              <a:off x="1424" y="3602"/>
              <a:ext cx="264" cy="442"/>
              <a:chOff x="1448" y="3602"/>
              <a:chExt cx="264" cy="442"/>
            </a:xfrm>
          </p:grpSpPr>
          <p:sp>
            <p:nvSpPr>
              <p:cNvPr id="80095" name="Text Box 1667"/>
              <p:cNvSpPr txBox="1">
                <a:spLocks noChangeArrowheads="1"/>
              </p:cNvSpPr>
              <p:nvPr/>
            </p:nvSpPr>
            <p:spPr bwMode="auto">
              <a:xfrm>
                <a:off x="1448" y="3602"/>
                <a:ext cx="264"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b="1" dirty="0">
                    <a:latin typeface="+mj-lt"/>
                  </a:rPr>
                  <a:t>87</a:t>
                </a:r>
              </a:p>
              <a:p>
                <a:pPr algn="ctr" eaLnBrk="1" hangingPunct="1">
                  <a:lnSpc>
                    <a:spcPct val="110000"/>
                  </a:lnSpc>
                </a:pPr>
                <a:r>
                  <a:rPr lang="en-US" b="1" dirty="0">
                    <a:latin typeface="+mj-lt"/>
                  </a:rPr>
                  <a:t>7</a:t>
                </a:r>
              </a:p>
            </p:txBody>
          </p:sp>
          <p:sp>
            <p:nvSpPr>
              <p:cNvPr id="80096" name="Line 1668"/>
              <p:cNvSpPr>
                <a:spLocks noChangeShapeType="1"/>
              </p:cNvSpPr>
              <p:nvPr/>
            </p:nvSpPr>
            <p:spPr bwMode="auto">
              <a:xfrm>
                <a:off x="1468" y="3830"/>
                <a:ext cx="22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mj-lt"/>
                </a:endParaRPr>
              </a:p>
            </p:txBody>
          </p:sp>
        </p:grpSp>
      </p:grpSp>
      <p:sp>
        <p:nvSpPr>
          <p:cNvPr id="32" name="Rectangle 2">
            <a:extLst>
              <a:ext uri="{FF2B5EF4-FFF2-40B4-BE49-F238E27FC236}">
                <a16:creationId xmlns:a16="http://schemas.microsoft.com/office/drawing/2014/main" id="{1FF41D80-8B35-4DDC-9026-8C7101BBE182}"/>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3</a:t>
            </a:r>
          </a:p>
        </p:txBody>
      </p:sp>
    </p:spTree>
    <p:extLst>
      <p:ext uri="{BB962C8B-B14F-4D97-AF65-F5344CB8AC3E}">
        <p14:creationId xmlns:p14="http://schemas.microsoft.com/office/powerpoint/2010/main" val="615720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72419"/>
                                        </p:tgtEl>
                                        <p:attrNameLst>
                                          <p:attrName>style.visibility</p:attrName>
                                        </p:attrNameLst>
                                      </p:cBhvr>
                                      <p:to>
                                        <p:strVal val="visible"/>
                                      </p:to>
                                    </p:set>
                                    <p:animEffect transition="in" filter="strips(downRight)">
                                      <p:cBhvr>
                                        <p:cTn id="7" dur="1000"/>
                                        <p:tgtEl>
                                          <p:spTgt spid="572419"/>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573411"/>
                                        </p:tgtEl>
                                        <p:attrNameLst>
                                          <p:attrName>style.visibility</p:attrName>
                                        </p:attrNameLst>
                                      </p:cBhvr>
                                      <p:to>
                                        <p:strVal val="visible"/>
                                      </p:to>
                                    </p:set>
                                    <p:animEffect transition="in" filter="strips(downRight)">
                                      <p:cBhvr>
                                        <p:cTn id="11" dur="1000"/>
                                        <p:tgtEl>
                                          <p:spTgt spid="5734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574051"/>
                                        </p:tgtEl>
                                        <p:attrNameLst>
                                          <p:attrName>style.visibility</p:attrName>
                                        </p:attrNameLst>
                                      </p:cBhvr>
                                      <p:to>
                                        <p:strVal val="visible"/>
                                      </p:to>
                                    </p:set>
                                    <p:animEffect transition="in" filter="strips(downRight)">
                                      <p:cBhvr>
                                        <p:cTn id="16" dur="1000"/>
                                        <p:tgtEl>
                                          <p:spTgt spid="5740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574052"/>
                                        </p:tgtEl>
                                        <p:attrNameLst>
                                          <p:attrName>style.visibility</p:attrName>
                                        </p:attrNameLst>
                                      </p:cBhvr>
                                      <p:to>
                                        <p:strVal val="visible"/>
                                      </p:to>
                                    </p:set>
                                    <p:animEffect transition="in" filter="strips(downRight)">
                                      <p:cBhvr>
                                        <p:cTn id="21" dur="1000"/>
                                        <p:tgtEl>
                                          <p:spTgt spid="5740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574053"/>
                                        </p:tgtEl>
                                        <p:attrNameLst>
                                          <p:attrName>style.visibility</p:attrName>
                                        </p:attrNameLst>
                                      </p:cBhvr>
                                      <p:to>
                                        <p:strVal val="visible"/>
                                      </p:to>
                                    </p:set>
                                    <p:animEffect transition="in" filter="strips(downRight)">
                                      <p:cBhvr>
                                        <p:cTn id="26" dur="1000"/>
                                        <p:tgtEl>
                                          <p:spTgt spid="5740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574054"/>
                                        </p:tgtEl>
                                        <p:attrNameLst>
                                          <p:attrName>style.visibility</p:attrName>
                                        </p:attrNameLst>
                                      </p:cBhvr>
                                      <p:to>
                                        <p:strVal val="visible"/>
                                      </p:to>
                                    </p:set>
                                    <p:animEffect transition="in" filter="strips(downRight)">
                                      <p:cBhvr>
                                        <p:cTn id="31" dur="1000"/>
                                        <p:tgtEl>
                                          <p:spTgt spid="5740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nodeType="clickEffect">
                                  <p:stCondLst>
                                    <p:cond delay="0"/>
                                  </p:stCondLst>
                                  <p:childTnLst>
                                    <p:set>
                                      <p:cBhvr>
                                        <p:cTn id="35" dur="1" fill="hold">
                                          <p:stCondLst>
                                            <p:cond delay="0"/>
                                          </p:stCondLst>
                                        </p:cTn>
                                        <p:tgtEl>
                                          <p:spTgt spid="574055"/>
                                        </p:tgtEl>
                                        <p:attrNameLst>
                                          <p:attrName>style.visibility</p:attrName>
                                        </p:attrNameLst>
                                      </p:cBhvr>
                                      <p:to>
                                        <p:strVal val="visible"/>
                                      </p:to>
                                    </p:set>
                                    <p:animEffect transition="in" filter="strips(downRight)">
                                      <p:cBhvr>
                                        <p:cTn id="36" dur="1000"/>
                                        <p:tgtEl>
                                          <p:spTgt spid="5740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574056"/>
                                        </p:tgtEl>
                                        <p:attrNameLst>
                                          <p:attrName>style.visibility</p:attrName>
                                        </p:attrNameLst>
                                      </p:cBhvr>
                                      <p:to>
                                        <p:strVal val="visible"/>
                                      </p:to>
                                    </p:set>
                                    <p:animEffect transition="in" filter="strips(downRight)">
                                      <p:cBhvr>
                                        <p:cTn id="41" dur="1000"/>
                                        <p:tgtEl>
                                          <p:spTgt spid="57405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nodeType="clickEffect">
                                  <p:stCondLst>
                                    <p:cond delay="0"/>
                                  </p:stCondLst>
                                  <p:childTnLst>
                                    <p:set>
                                      <p:cBhvr>
                                        <p:cTn id="45" dur="1" fill="hold">
                                          <p:stCondLst>
                                            <p:cond delay="0"/>
                                          </p:stCondLst>
                                        </p:cTn>
                                        <p:tgtEl>
                                          <p:spTgt spid="574060"/>
                                        </p:tgtEl>
                                        <p:attrNameLst>
                                          <p:attrName>style.visibility</p:attrName>
                                        </p:attrNameLst>
                                      </p:cBhvr>
                                      <p:to>
                                        <p:strVal val="visible"/>
                                      </p:to>
                                    </p:set>
                                    <p:animEffect transition="in" filter="strips(downRight)">
                                      <p:cBhvr>
                                        <p:cTn id="46" dur="1000"/>
                                        <p:tgtEl>
                                          <p:spTgt spid="574060"/>
                                        </p:tgtEl>
                                      </p:cBhvr>
                                    </p:animEffect>
                                  </p:childTnLst>
                                </p:cTn>
                              </p:par>
                            </p:childTnLst>
                          </p:cTn>
                        </p:par>
                        <p:par>
                          <p:cTn id="47" fill="hold" nodeType="afterGroup">
                            <p:stCondLst>
                              <p:cond delay="1000"/>
                            </p:stCondLst>
                            <p:childTnLst>
                              <p:par>
                                <p:cTn id="48" presetID="22" presetClass="entr" presetSubtype="8" fill="hold" nodeType="afterEffect">
                                  <p:stCondLst>
                                    <p:cond delay="100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000"/>
                                        <p:tgtEl>
                                          <p:spTgt spid="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1000"/>
                                        <p:tgtEl>
                                          <p:spTgt spid="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10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7" name="Rectangle 3"/>
          <p:cNvSpPr>
            <a:spLocks noGrp="1" noChangeArrowheads="1"/>
          </p:cNvSpPr>
          <p:nvPr>
            <p:ph type="body" idx="1"/>
          </p:nvPr>
        </p:nvSpPr>
        <p:spPr>
          <a:xfrm>
            <a:off x="457200" y="1447800"/>
            <a:ext cx="8229600" cy="1143000"/>
          </a:xfrm>
        </p:spPr>
        <p:txBody>
          <a:bodyPr>
            <a:noAutofit/>
          </a:bodyPr>
          <a:lstStyle/>
          <a:p>
            <a:pPr eaLnBrk="1" hangingPunct="1">
              <a:buFont typeface="Wingdings" pitchFamily="2" charset="2"/>
              <a:buNone/>
            </a:pPr>
            <a:r>
              <a:rPr lang="en-US" sz="2400" dirty="0">
                <a:solidFill>
                  <a:schemeClr val="tx1"/>
                </a:solidFill>
              </a:rPr>
              <a:t>c.	As of the end of December, the cumulative sum of forecast errors (CFE) is 39. Using the mean absolute deviation calculated in part (b), we calculate the tracking signal:</a:t>
            </a:r>
          </a:p>
        </p:txBody>
      </p:sp>
      <p:sp>
        <p:nvSpPr>
          <p:cNvPr id="574468" name="Rectangle 4"/>
          <p:cNvSpPr>
            <a:spLocks noChangeArrowheads="1"/>
          </p:cNvSpPr>
          <p:nvPr/>
        </p:nvSpPr>
        <p:spPr bwMode="auto">
          <a:xfrm>
            <a:off x="565150" y="3810000"/>
            <a:ext cx="7912100"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40000"/>
              </a:spcBef>
              <a:buClr>
                <a:srgbClr val="B20019"/>
              </a:buClr>
              <a:buFont typeface="Wingdings" pitchFamily="2" charset="2"/>
              <a:buNone/>
            </a:pPr>
            <a:r>
              <a:rPr lang="en-US" sz="2000" b="1" dirty="0"/>
              <a:t>	</a:t>
            </a:r>
            <a:r>
              <a:rPr lang="en-US" sz="2400" b="1" dirty="0"/>
              <a:t>The probability that a tracking signal value of 3.14 could be generated completely by chance is small. Consequently, we should revise our approach. The long string of forecasts lower than actual demand suggests use of a trend method.</a:t>
            </a:r>
          </a:p>
        </p:txBody>
      </p:sp>
      <p:sp>
        <p:nvSpPr>
          <p:cNvPr id="574469" name="Text Box 5"/>
          <p:cNvSpPr txBox="1">
            <a:spLocks noChangeArrowheads="1"/>
          </p:cNvSpPr>
          <p:nvPr/>
        </p:nvSpPr>
        <p:spPr bwMode="auto">
          <a:xfrm>
            <a:off x="1863725" y="2906713"/>
            <a:ext cx="209236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b="1" dirty="0">
                <a:latin typeface="+mn-lt"/>
              </a:rPr>
              <a:t>Tracking signal =</a:t>
            </a:r>
          </a:p>
        </p:txBody>
      </p:sp>
      <p:grpSp>
        <p:nvGrpSpPr>
          <p:cNvPr id="2" name="Group 12"/>
          <p:cNvGrpSpPr>
            <a:grpSpLocks/>
          </p:cNvGrpSpPr>
          <p:nvPr/>
        </p:nvGrpSpPr>
        <p:grpSpPr bwMode="auto">
          <a:xfrm>
            <a:off x="4132260" y="2728916"/>
            <a:ext cx="781050" cy="819151"/>
            <a:chOff x="2579" y="1647"/>
            <a:chExt cx="492" cy="516"/>
          </a:xfrm>
        </p:grpSpPr>
        <p:sp>
          <p:nvSpPr>
            <p:cNvPr id="80908" name="Text Box 6"/>
            <p:cNvSpPr txBox="1">
              <a:spLocks noChangeArrowheads="1"/>
            </p:cNvSpPr>
            <p:nvPr/>
          </p:nvSpPr>
          <p:spPr bwMode="auto">
            <a:xfrm>
              <a:off x="2579" y="1647"/>
              <a:ext cx="492"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200" b="1" dirty="0">
                  <a:latin typeface="+mn-lt"/>
                </a:rPr>
                <a:t>CFE</a:t>
              </a:r>
            </a:p>
            <a:p>
              <a:pPr algn="ctr" eaLnBrk="1" hangingPunct="1">
                <a:lnSpc>
                  <a:spcPct val="110000"/>
                </a:lnSpc>
              </a:pPr>
              <a:r>
                <a:rPr lang="en-US" sz="2200" b="1" dirty="0">
                  <a:latin typeface="+mn-lt"/>
                </a:rPr>
                <a:t>MAD</a:t>
              </a:r>
            </a:p>
          </p:txBody>
        </p:sp>
        <p:sp>
          <p:nvSpPr>
            <p:cNvPr id="80909" name="Line 9"/>
            <p:cNvSpPr>
              <a:spLocks noChangeShapeType="1"/>
            </p:cNvSpPr>
            <p:nvPr/>
          </p:nvSpPr>
          <p:spPr bwMode="auto">
            <a:xfrm>
              <a:off x="2604" y="1913"/>
              <a:ext cx="4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13"/>
          <p:cNvGrpSpPr>
            <a:grpSpLocks/>
          </p:cNvGrpSpPr>
          <p:nvPr/>
        </p:nvGrpSpPr>
        <p:grpSpPr bwMode="auto">
          <a:xfrm>
            <a:off x="4924426" y="2728917"/>
            <a:ext cx="1958976" cy="819151"/>
            <a:chOff x="2950" y="1719"/>
            <a:chExt cx="1234" cy="516"/>
          </a:xfrm>
        </p:grpSpPr>
        <p:sp>
          <p:nvSpPr>
            <p:cNvPr id="80904" name="Text Box 7"/>
            <p:cNvSpPr txBox="1">
              <a:spLocks noChangeArrowheads="1"/>
            </p:cNvSpPr>
            <p:nvPr/>
          </p:nvSpPr>
          <p:spPr bwMode="auto">
            <a:xfrm>
              <a:off x="2950" y="1831"/>
              <a:ext cx="1234"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t>=             </a:t>
              </a:r>
              <a:r>
                <a:rPr lang="en-US" sz="2200" b="1" dirty="0">
                  <a:latin typeface="+mj-lt"/>
                </a:rPr>
                <a:t>= </a:t>
              </a:r>
              <a:r>
                <a:rPr lang="en-US" sz="2200" b="1" dirty="0">
                  <a:solidFill>
                    <a:srgbClr val="FF0000"/>
                  </a:solidFill>
                  <a:latin typeface="+mj-lt"/>
                </a:rPr>
                <a:t>3.14</a:t>
              </a:r>
            </a:p>
          </p:txBody>
        </p:sp>
        <p:grpSp>
          <p:nvGrpSpPr>
            <p:cNvPr id="80905" name="Group 11"/>
            <p:cNvGrpSpPr>
              <a:grpSpLocks/>
            </p:cNvGrpSpPr>
            <p:nvPr/>
          </p:nvGrpSpPr>
          <p:grpSpPr bwMode="auto">
            <a:xfrm>
              <a:off x="3172" y="1719"/>
              <a:ext cx="433" cy="516"/>
              <a:chOff x="3172" y="1487"/>
              <a:chExt cx="433" cy="516"/>
            </a:xfrm>
          </p:grpSpPr>
          <p:sp>
            <p:nvSpPr>
              <p:cNvPr id="80906" name="Text Box 8"/>
              <p:cNvSpPr txBox="1">
                <a:spLocks noChangeArrowheads="1"/>
              </p:cNvSpPr>
              <p:nvPr/>
            </p:nvSpPr>
            <p:spPr bwMode="auto">
              <a:xfrm>
                <a:off x="3172" y="1487"/>
                <a:ext cx="433"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pPr>
                <a:r>
                  <a:rPr lang="en-US" sz="2200" b="1" dirty="0">
                    <a:latin typeface="+mn-lt"/>
                  </a:rPr>
                  <a:t>39</a:t>
                </a:r>
              </a:p>
              <a:p>
                <a:pPr algn="ctr" eaLnBrk="1" hangingPunct="1">
                  <a:lnSpc>
                    <a:spcPct val="110000"/>
                  </a:lnSpc>
                </a:pPr>
                <a:r>
                  <a:rPr lang="en-US" sz="2200" b="1" dirty="0">
                    <a:latin typeface="+mn-lt"/>
                  </a:rPr>
                  <a:t>12.4</a:t>
                </a:r>
              </a:p>
            </p:txBody>
          </p:sp>
          <p:sp>
            <p:nvSpPr>
              <p:cNvPr id="80907" name="Line 10"/>
              <p:cNvSpPr>
                <a:spLocks noChangeShapeType="1"/>
              </p:cNvSpPr>
              <p:nvPr/>
            </p:nvSpPr>
            <p:spPr bwMode="auto">
              <a:xfrm>
                <a:off x="3189" y="1753"/>
                <a:ext cx="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 name="Rectangle 2">
            <a:extLst>
              <a:ext uri="{FF2B5EF4-FFF2-40B4-BE49-F238E27FC236}">
                <a16:creationId xmlns:a16="http://schemas.microsoft.com/office/drawing/2014/main" id="{025CC32B-05AA-412C-976B-3E76B9E25F9B}"/>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3</a:t>
            </a:r>
          </a:p>
        </p:txBody>
      </p:sp>
    </p:spTree>
    <p:extLst>
      <p:ext uri="{BB962C8B-B14F-4D97-AF65-F5344CB8AC3E}">
        <p14:creationId xmlns:p14="http://schemas.microsoft.com/office/powerpoint/2010/main" val="324484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74469"/>
                                        </p:tgtEl>
                                        <p:attrNameLst>
                                          <p:attrName>style.visibility</p:attrName>
                                        </p:attrNameLst>
                                      </p:cBhvr>
                                      <p:to>
                                        <p:strVal val="visible"/>
                                      </p:to>
                                    </p:set>
                                    <p:animEffect transition="in" filter="strips(downRight)">
                                      <p:cBhvr>
                                        <p:cTn id="7" dur="1000"/>
                                        <p:tgtEl>
                                          <p:spTgt spid="574469"/>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1000"/>
                                        <p:tgtEl>
                                          <p:spTgt spid="3"/>
                                        </p:tgtEl>
                                      </p:cBhvr>
                                    </p:animEffect>
                                  </p:childTnLst>
                                </p:cTn>
                              </p:par>
                            </p:childTnLst>
                          </p:cTn>
                        </p:par>
                        <p:par>
                          <p:cTn id="17" fill="hold" nodeType="afterGroup">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574468"/>
                                        </p:tgtEl>
                                        <p:attrNameLst>
                                          <p:attrName>style.visibility</p:attrName>
                                        </p:attrNameLst>
                                      </p:cBhvr>
                                      <p:to>
                                        <p:strVal val="visible"/>
                                      </p:to>
                                    </p:set>
                                    <p:animEffect transition="in" filter="strips(downRight)">
                                      <p:cBhvr>
                                        <p:cTn id="20" dur="1000"/>
                                        <p:tgtEl>
                                          <p:spTgt spid="57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8" grpId="0"/>
      <p:bldP spid="57446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916857-5E6B-4796-BE6D-6A3E498761A3}"/>
              </a:ext>
            </a:extLst>
          </p:cNvPr>
          <p:cNvSpPr txBox="1">
            <a:spLocks noChangeArrowheads="1"/>
          </p:cNvSpPr>
          <p:nvPr/>
        </p:nvSpPr>
        <p:spPr>
          <a:xfrm>
            <a:off x="-16670" y="-3672"/>
            <a:ext cx="9160670" cy="4347071"/>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Demand Patterns &amp; Management</a:t>
            </a:r>
          </a:p>
        </p:txBody>
      </p:sp>
    </p:spTree>
    <p:extLst>
      <p:ext uri="{BB962C8B-B14F-4D97-AF65-F5344CB8AC3E}">
        <p14:creationId xmlns:p14="http://schemas.microsoft.com/office/powerpoint/2010/main" val="20397506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Rectangle 3"/>
          <p:cNvSpPr>
            <a:spLocks noGrp="1" noChangeArrowheads="1"/>
          </p:cNvSpPr>
          <p:nvPr>
            <p:ph type="body" idx="1"/>
          </p:nvPr>
        </p:nvSpPr>
        <p:spPr>
          <a:xfrm>
            <a:off x="533400" y="1219200"/>
            <a:ext cx="7912100" cy="1287463"/>
          </a:xfrm>
        </p:spPr>
        <p:txBody>
          <a:bodyPr/>
          <a:lstStyle/>
          <a:p>
            <a:pPr marL="0" indent="0" eaLnBrk="1" hangingPunct="1">
              <a:buFont typeface="Wingdings" pitchFamily="2" charset="2"/>
              <a:buNone/>
            </a:pPr>
            <a:r>
              <a:rPr lang="en-US" sz="2000" dirty="0"/>
              <a:t>The Northville Post Office experiences a seasonal pattern of daily mail volume every week. The following data for two representative weeks are expressed in thousands of pieces of mail:</a:t>
            </a:r>
          </a:p>
        </p:txBody>
      </p:sp>
      <p:graphicFrame>
        <p:nvGraphicFramePr>
          <p:cNvPr id="575910" name="Group 422"/>
          <p:cNvGraphicFramePr>
            <a:graphicFrameLocks noGrp="1"/>
          </p:cNvGraphicFramePr>
          <p:nvPr>
            <p:extLst>
              <p:ext uri="{D42A27DB-BD31-4B8C-83A1-F6EECF244321}">
                <p14:modId xmlns:p14="http://schemas.microsoft.com/office/powerpoint/2010/main" val="2886820611"/>
              </p:ext>
            </p:extLst>
          </p:nvPr>
        </p:nvGraphicFramePr>
        <p:xfrm>
          <a:off x="1600200" y="2362200"/>
          <a:ext cx="5003800" cy="2798046"/>
        </p:xfrm>
        <a:graphic>
          <a:graphicData uri="http://schemas.openxmlformats.org/drawingml/2006/table">
            <a:tbl>
              <a:tblPr>
                <a:effectLst>
                  <a:outerShdw blurRad="50800" dist="38100" dir="2700000" algn="tl" rotWithShape="0">
                    <a:prstClr val="black">
                      <a:alpha val="40000"/>
                    </a:prstClr>
                  </a:outerShdw>
                </a:effectLst>
              </a:tblPr>
              <a:tblGrid>
                <a:gridCol w="203200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95300">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gridCol w="495300">
                  <a:extLst>
                    <a:ext uri="{9D8B030D-6E8A-4147-A177-3AD203B41FA5}">
                      <a16:colId xmlns:a16="http://schemas.microsoft.com/office/drawing/2014/main" val="20004"/>
                    </a:ext>
                  </a:extLst>
                </a:gridCol>
                <a:gridCol w="495300">
                  <a:extLst>
                    <a:ext uri="{9D8B030D-6E8A-4147-A177-3AD203B41FA5}">
                      <a16:colId xmlns:a16="http://schemas.microsoft.com/office/drawing/2014/main" val="20005"/>
                    </a:ext>
                  </a:extLst>
                </a:gridCol>
                <a:gridCol w="495300">
                  <a:extLst>
                    <a:ext uri="{9D8B030D-6E8A-4147-A177-3AD203B41FA5}">
                      <a16:colId xmlns:a16="http://schemas.microsoft.com/office/drawing/2014/main" val="20006"/>
                    </a:ext>
                  </a:extLst>
                </a:gridCol>
              </a:tblGrid>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Day</a:t>
                      </a:r>
                    </a:p>
                  </a:txBody>
                  <a:tcPr marT="45719" marB="45719"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Week 1</a:t>
                      </a:r>
                    </a:p>
                  </a:txBody>
                  <a:tcPr marT="45719" marB="45719"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Week 2</a:t>
                      </a:r>
                    </a:p>
                  </a:txBody>
                  <a:tcPr marT="45719" marB="45719"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Sunday</a:t>
                      </a:r>
                    </a:p>
                  </a:txBody>
                  <a:tcPr marT="45719" marB="45719"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5</a:t>
                      </a:r>
                    </a:p>
                  </a:txBody>
                  <a:tcPr marT="45719" marB="45719"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8</a:t>
                      </a:r>
                    </a:p>
                  </a:txBody>
                  <a:tcPr marT="45719" marB="45719"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Monday</a:t>
                      </a:r>
                    </a:p>
                  </a:txBody>
                  <a:tcPr marT="45719" marB="45719"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20</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15</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Tuesday</a:t>
                      </a:r>
                    </a:p>
                  </a:txBody>
                  <a:tcPr marT="45719" marB="45719"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30</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32</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Wednesday</a:t>
                      </a:r>
                    </a:p>
                  </a:txBody>
                  <a:tcPr marT="45719" marB="45719"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35</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30</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Thursday</a:t>
                      </a:r>
                    </a:p>
                  </a:txBody>
                  <a:tcPr marT="45719" marB="45719"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49</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45</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Friday</a:t>
                      </a:r>
                    </a:p>
                  </a:txBody>
                  <a:tcPr marT="45719" marB="45719"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70</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70</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83457">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Saturday</a:t>
                      </a:r>
                    </a:p>
                  </a:txBody>
                  <a:tcPr marT="45719" marB="45719"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15</a:t>
                      </a:r>
                    </a:p>
                  </a:txBody>
                  <a:tcPr marT="45719" marB="45719"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10</a:t>
                      </a:r>
                    </a:p>
                  </a:txBody>
                  <a:tcPr marT="45719" marB="45719"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83457">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Total</a:t>
                      </a:r>
                    </a:p>
                  </a:txBody>
                  <a:tcPr marT="45719" marB="45719"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224</a:t>
                      </a:r>
                    </a:p>
                  </a:txBody>
                  <a:tcPr marT="45719" marB="45719"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9" marB="45719"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210</a:t>
                      </a:r>
                    </a:p>
                  </a:txBody>
                  <a:tcPr marT="45719" marB="45719"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9" marB="45719"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75911" name="Text Box 423"/>
          <p:cNvSpPr txBox="1">
            <a:spLocks noChangeArrowheads="1"/>
          </p:cNvSpPr>
          <p:nvPr/>
        </p:nvSpPr>
        <p:spPr bwMode="auto">
          <a:xfrm>
            <a:off x="774700" y="5281613"/>
            <a:ext cx="7913688"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40000"/>
              </a:spcBef>
            </a:pPr>
            <a:r>
              <a:rPr lang="en-US" sz="2000" b="1" dirty="0">
                <a:solidFill>
                  <a:schemeClr val="tx2"/>
                </a:solidFill>
                <a:latin typeface="+mj-lt"/>
              </a:rPr>
              <a:t>a.	Calculate a seasonal factor for each day of the week.</a:t>
            </a:r>
          </a:p>
          <a:p>
            <a:pPr eaLnBrk="1" hangingPunct="1">
              <a:lnSpc>
                <a:spcPct val="90000"/>
              </a:lnSpc>
              <a:spcBef>
                <a:spcPct val="40000"/>
              </a:spcBef>
            </a:pPr>
            <a:r>
              <a:rPr lang="en-US" sz="2000" b="1" dirty="0">
                <a:solidFill>
                  <a:schemeClr val="tx2"/>
                </a:solidFill>
                <a:latin typeface="+mj-lt"/>
              </a:rPr>
              <a:t>b.	If the postmaster estimates 230,000 pieces of mail to be sorted next week, forecast the volume for each day.</a:t>
            </a:r>
          </a:p>
        </p:txBody>
      </p:sp>
      <p:sp>
        <p:nvSpPr>
          <p:cNvPr id="6" name="Rectangle 2">
            <a:extLst>
              <a:ext uri="{FF2B5EF4-FFF2-40B4-BE49-F238E27FC236}">
                <a16:creationId xmlns:a16="http://schemas.microsoft.com/office/drawing/2014/main" id="{F56B4C92-4C2B-49FB-B8DE-96D3071245FE}"/>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4</a:t>
            </a:r>
          </a:p>
        </p:txBody>
      </p:sp>
    </p:spTree>
    <p:extLst>
      <p:ext uri="{BB962C8B-B14F-4D97-AF65-F5344CB8AC3E}">
        <p14:creationId xmlns:p14="http://schemas.microsoft.com/office/powerpoint/2010/main" val="304239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75910"/>
                                        </p:tgtEl>
                                        <p:attrNameLst>
                                          <p:attrName>style.visibility</p:attrName>
                                        </p:attrNameLst>
                                      </p:cBhvr>
                                      <p:to>
                                        <p:strVal val="visible"/>
                                      </p:to>
                                    </p:set>
                                    <p:animEffect transition="in" filter="strips(downRight)">
                                      <p:cBhvr>
                                        <p:cTn id="7" dur="1000"/>
                                        <p:tgtEl>
                                          <p:spTgt spid="575910"/>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75911">
                                            <p:txEl>
                                              <p:pRg st="0" end="0"/>
                                            </p:txEl>
                                          </p:spTgt>
                                        </p:tgtEl>
                                        <p:attrNameLst>
                                          <p:attrName>style.visibility</p:attrName>
                                        </p:attrNameLst>
                                      </p:cBhvr>
                                      <p:to>
                                        <p:strVal val="visible"/>
                                      </p:to>
                                    </p:set>
                                    <p:animEffect transition="in" filter="strips(downRight)">
                                      <p:cBhvr>
                                        <p:cTn id="11" dur="1000"/>
                                        <p:tgtEl>
                                          <p:spTgt spid="5759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75911">
                                            <p:txEl>
                                              <p:pRg st="1" end="1"/>
                                            </p:txEl>
                                          </p:spTgt>
                                        </p:tgtEl>
                                        <p:attrNameLst>
                                          <p:attrName>style.visibility</p:attrName>
                                        </p:attrNameLst>
                                      </p:cBhvr>
                                      <p:to>
                                        <p:strVal val="visible"/>
                                      </p:to>
                                    </p:set>
                                    <p:animEffect transition="in" filter="strips(downRight)">
                                      <p:cBhvr>
                                        <p:cTn id="16" dur="1000"/>
                                        <p:tgtEl>
                                          <p:spTgt spid="5759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91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8728" name="Group 1192"/>
          <p:cNvGraphicFramePr>
            <a:graphicFrameLocks noGrp="1"/>
          </p:cNvGraphicFramePr>
          <p:nvPr>
            <p:extLst>
              <p:ext uri="{D42A27DB-BD31-4B8C-83A1-F6EECF244321}">
                <p14:modId xmlns:p14="http://schemas.microsoft.com/office/powerpoint/2010/main" val="3240070231"/>
              </p:ext>
            </p:extLst>
          </p:nvPr>
        </p:nvGraphicFramePr>
        <p:xfrm>
          <a:off x="457200" y="1582793"/>
          <a:ext cx="8382000" cy="3858724"/>
        </p:xfrm>
        <a:graphic>
          <a:graphicData uri="http://schemas.openxmlformats.org/drawingml/2006/table">
            <a:tbl>
              <a:tblPr>
                <a:effectLst>
                  <a:outerShdw blurRad="50800" dist="38100" dir="2700000" algn="tl" rotWithShape="0">
                    <a:prstClr val="black">
                      <a:alpha val="40000"/>
                    </a:prstClr>
                  </a:outerShdw>
                </a:effectLst>
              </a:tblPr>
              <a:tblGrid>
                <a:gridCol w="1219200">
                  <a:extLst>
                    <a:ext uri="{9D8B030D-6E8A-4147-A177-3AD203B41FA5}">
                      <a16:colId xmlns:a16="http://schemas.microsoft.com/office/drawing/2014/main" val="20000"/>
                    </a:ext>
                  </a:extLst>
                </a:gridCol>
                <a:gridCol w="2413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gridCol w="254000">
                  <a:extLst>
                    <a:ext uri="{9D8B030D-6E8A-4147-A177-3AD203B41FA5}">
                      <a16:colId xmlns:a16="http://schemas.microsoft.com/office/drawing/2014/main" val="20005"/>
                    </a:ext>
                  </a:extLst>
                </a:gridCol>
                <a:gridCol w="558800">
                  <a:extLst>
                    <a:ext uri="{9D8B030D-6E8A-4147-A177-3AD203B41FA5}">
                      <a16:colId xmlns:a16="http://schemas.microsoft.com/office/drawing/2014/main" val="20006"/>
                    </a:ext>
                  </a:extLst>
                </a:gridCol>
                <a:gridCol w="444500">
                  <a:extLst>
                    <a:ext uri="{9D8B030D-6E8A-4147-A177-3AD203B41FA5}">
                      <a16:colId xmlns:a16="http://schemas.microsoft.com/office/drawing/2014/main" val="20007"/>
                    </a:ext>
                  </a:extLst>
                </a:gridCol>
                <a:gridCol w="1460500">
                  <a:extLst>
                    <a:ext uri="{9D8B030D-6E8A-4147-A177-3AD203B41FA5}">
                      <a16:colId xmlns:a16="http://schemas.microsoft.com/office/drawing/2014/main" val="20008"/>
                    </a:ext>
                  </a:extLst>
                </a:gridCol>
                <a:gridCol w="1739900">
                  <a:extLst>
                    <a:ext uri="{9D8B030D-6E8A-4147-A177-3AD203B41FA5}">
                      <a16:colId xmlns:a16="http://schemas.microsoft.com/office/drawing/2014/main" val="20009"/>
                    </a:ext>
                  </a:extLst>
                </a:gridCol>
              </a:tblGrid>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b"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gridSpan="4">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Week 1</a:t>
                      </a:r>
                    </a:p>
                  </a:txBody>
                  <a:tcPr marT="45718" marB="45718" anchor="b"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Week 2</a:t>
                      </a:r>
                    </a:p>
                  </a:txBody>
                  <a:tcPr marT="45718" marB="45718" anchor="b"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b"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extLst>
                  <a:ext uri="{0D108BD9-81ED-4DB2-BD59-A6C34878D82A}">
                    <a16:rowId xmlns:a16="http://schemas.microsoft.com/office/drawing/2014/main" val="10000"/>
                  </a:ext>
                </a:extLst>
              </a:tr>
              <a:tr h="667488">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Day</a:t>
                      </a:r>
                    </a:p>
                  </a:txBody>
                  <a:tcPr marT="45718" marB="45718" anchor="b"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Mail Volume</a:t>
                      </a:r>
                    </a:p>
                  </a:txBody>
                  <a:tcPr marT="45718" marB="4571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Seasonal Factor (1)</a:t>
                      </a:r>
                    </a:p>
                  </a:txBody>
                  <a:tcPr marT="45718" marB="4571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Mail Volume</a:t>
                      </a:r>
                    </a:p>
                  </a:txBody>
                  <a:tcPr marT="45718" marB="4571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Seasonal Factor (2)</a:t>
                      </a:r>
                    </a:p>
                  </a:txBody>
                  <a:tcPr marT="45718" marB="4571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Average Seasonal Factor</a:t>
                      </a:r>
                    </a:p>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 + (2)]/2</a:t>
                      </a:r>
                    </a:p>
                  </a:txBody>
                  <a:tcPr marT="45718" marB="45718" anchor="b"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Sunday</a:t>
                      </a:r>
                    </a:p>
                  </a:txBody>
                  <a:tcPr marT="45718" marB="45718"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5</a:t>
                      </a: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8</a:t>
                      </a: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Monday</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20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15</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Tuesday</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30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32</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Wednesday</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35</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30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Thursday</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49</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45</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Friday</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70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mn-lt"/>
                        </a:rPr>
                        <a:t>70</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Saturday</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15</a:t>
                      </a:r>
                    </a:p>
                  </a:txBody>
                  <a:tcPr marT="45718" marB="4571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10</a:t>
                      </a:r>
                    </a:p>
                  </a:txBody>
                  <a:tcPr marT="45718" marB="4571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Total</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224</a:t>
                      </a: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210</a:t>
                      </a:r>
                    </a:p>
                  </a:txBody>
                  <a:tcPr marT="45718" marB="45718"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283454">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Average</a:t>
                      </a:r>
                    </a:p>
                  </a:txBody>
                  <a:tcPr marT="45718" marB="45718"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224/7 = 32</a:t>
                      </a:r>
                    </a:p>
                  </a:txBody>
                  <a:tcPr marT="45718" marB="4571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mn-lt"/>
                        </a:rPr>
                        <a:t>210/7 = 30</a:t>
                      </a:r>
                    </a:p>
                  </a:txBody>
                  <a:tcPr marT="45718" marB="4571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mn-lt"/>
                      </a:endParaRPr>
                    </a:p>
                  </a:txBody>
                  <a:tcPr marT="45718" marB="45718"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T="45718" marB="45718"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78124" name="Text Box 588"/>
          <p:cNvSpPr txBox="1">
            <a:spLocks noChangeArrowheads="1"/>
          </p:cNvSpPr>
          <p:nvPr/>
        </p:nvSpPr>
        <p:spPr bwMode="auto">
          <a:xfrm>
            <a:off x="3108325" y="2639428"/>
            <a:ext cx="1460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5/32 = 0.15625</a:t>
            </a:r>
          </a:p>
        </p:txBody>
      </p:sp>
      <p:sp>
        <p:nvSpPr>
          <p:cNvPr id="578129" name="Text Box 593"/>
          <p:cNvSpPr txBox="1">
            <a:spLocks noChangeArrowheads="1"/>
          </p:cNvSpPr>
          <p:nvPr/>
        </p:nvSpPr>
        <p:spPr bwMode="auto">
          <a:xfrm>
            <a:off x="2999014" y="2946591"/>
            <a:ext cx="15648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20/32 = 0.62500</a:t>
            </a:r>
          </a:p>
        </p:txBody>
      </p:sp>
      <p:sp>
        <p:nvSpPr>
          <p:cNvPr id="578136" name="Text Box 600"/>
          <p:cNvSpPr txBox="1">
            <a:spLocks noChangeArrowheads="1"/>
          </p:cNvSpPr>
          <p:nvPr/>
        </p:nvSpPr>
        <p:spPr bwMode="auto">
          <a:xfrm>
            <a:off x="3009900" y="3266717"/>
            <a:ext cx="15648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30/32 = 0.93750</a:t>
            </a:r>
          </a:p>
        </p:txBody>
      </p:sp>
      <p:sp>
        <p:nvSpPr>
          <p:cNvPr id="578141" name="Text Box 605"/>
          <p:cNvSpPr txBox="1">
            <a:spLocks noChangeArrowheads="1"/>
          </p:cNvSpPr>
          <p:nvPr/>
        </p:nvSpPr>
        <p:spPr bwMode="auto">
          <a:xfrm>
            <a:off x="5789537" y="2667000"/>
            <a:ext cx="1460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8/30 = 0.26667</a:t>
            </a:r>
          </a:p>
        </p:txBody>
      </p:sp>
      <p:sp>
        <p:nvSpPr>
          <p:cNvPr id="578142" name="Text Box 606"/>
          <p:cNvSpPr txBox="1">
            <a:spLocks noChangeArrowheads="1"/>
          </p:cNvSpPr>
          <p:nvPr/>
        </p:nvSpPr>
        <p:spPr bwMode="auto">
          <a:xfrm>
            <a:off x="5690023" y="2946591"/>
            <a:ext cx="15648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15/30 = 0.50000</a:t>
            </a:r>
          </a:p>
        </p:txBody>
      </p:sp>
      <p:sp>
        <p:nvSpPr>
          <p:cNvPr id="578143" name="Text Box 607"/>
          <p:cNvSpPr txBox="1">
            <a:spLocks noChangeArrowheads="1"/>
          </p:cNvSpPr>
          <p:nvPr/>
        </p:nvSpPr>
        <p:spPr bwMode="auto">
          <a:xfrm>
            <a:off x="5690023" y="3228035"/>
            <a:ext cx="15648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32/30 = 1.06667</a:t>
            </a:r>
          </a:p>
        </p:txBody>
      </p:sp>
      <p:sp>
        <p:nvSpPr>
          <p:cNvPr id="578148" name="Text Box 612"/>
          <p:cNvSpPr txBox="1">
            <a:spLocks noChangeArrowheads="1"/>
          </p:cNvSpPr>
          <p:nvPr/>
        </p:nvSpPr>
        <p:spPr bwMode="auto">
          <a:xfrm>
            <a:off x="7823200" y="2671403"/>
            <a:ext cx="8643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0.21146</a:t>
            </a:r>
          </a:p>
        </p:txBody>
      </p:sp>
      <p:sp>
        <p:nvSpPr>
          <p:cNvPr id="578149" name="Text Box 613"/>
          <p:cNvSpPr txBox="1">
            <a:spLocks noChangeArrowheads="1"/>
          </p:cNvSpPr>
          <p:nvPr/>
        </p:nvSpPr>
        <p:spPr bwMode="auto">
          <a:xfrm>
            <a:off x="7822460" y="2956343"/>
            <a:ext cx="8643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0.56250</a:t>
            </a:r>
          </a:p>
        </p:txBody>
      </p:sp>
      <p:sp>
        <p:nvSpPr>
          <p:cNvPr id="578150" name="Text Box 614"/>
          <p:cNvSpPr txBox="1">
            <a:spLocks noChangeArrowheads="1"/>
          </p:cNvSpPr>
          <p:nvPr/>
        </p:nvSpPr>
        <p:spPr bwMode="auto">
          <a:xfrm>
            <a:off x="7822461" y="3231378"/>
            <a:ext cx="8643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1.00209</a:t>
            </a:r>
          </a:p>
        </p:txBody>
      </p:sp>
      <p:grpSp>
        <p:nvGrpSpPr>
          <p:cNvPr id="2" name="Group 1193"/>
          <p:cNvGrpSpPr>
            <a:grpSpLocks/>
          </p:cNvGrpSpPr>
          <p:nvPr/>
        </p:nvGrpSpPr>
        <p:grpSpPr bwMode="auto">
          <a:xfrm>
            <a:off x="3009900" y="3546118"/>
            <a:ext cx="5676900" cy="1189038"/>
            <a:chOff x="1958" y="2175"/>
            <a:chExt cx="3576" cy="749"/>
          </a:xfrm>
        </p:grpSpPr>
        <p:sp>
          <p:nvSpPr>
            <p:cNvPr id="84085" name="Text Box 601"/>
            <p:cNvSpPr txBox="1">
              <a:spLocks noChangeArrowheads="1"/>
            </p:cNvSpPr>
            <p:nvPr/>
          </p:nvSpPr>
          <p:spPr bwMode="auto">
            <a:xfrm>
              <a:off x="1958" y="2175"/>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35/32 = 1.09375</a:t>
              </a:r>
            </a:p>
          </p:txBody>
        </p:sp>
        <p:sp>
          <p:nvSpPr>
            <p:cNvPr id="84086" name="Text Box 602"/>
            <p:cNvSpPr txBox="1">
              <a:spLocks noChangeArrowheads="1"/>
            </p:cNvSpPr>
            <p:nvPr/>
          </p:nvSpPr>
          <p:spPr bwMode="auto">
            <a:xfrm>
              <a:off x="1958" y="2351"/>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49/32 = 1.53125</a:t>
              </a:r>
            </a:p>
          </p:txBody>
        </p:sp>
        <p:sp>
          <p:nvSpPr>
            <p:cNvPr id="84087" name="Text Box 603"/>
            <p:cNvSpPr txBox="1">
              <a:spLocks noChangeArrowheads="1"/>
            </p:cNvSpPr>
            <p:nvPr/>
          </p:nvSpPr>
          <p:spPr bwMode="auto">
            <a:xfrm>
              <a:off x="1958" y="2535"/>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70/32 = 2.18750</a:t>
              </a:r>
            </a:p>
          </p:txBody>
        </p:sp>
        <p:sp>
          <p:nvSpPr>
            <p:cNvPr id="84088" name="Text Box 604"/>
            <p:cNvSpPr txBox="1">
              <a:spLocks noChangeArrowheads="1"/>
            </p:cNvSpPr>
            <p:nvPr/>
          </p:nvSpPr>
          <p:spPr bwMode="auto">
            <a:xfrm>
              <a:off x="1958" y="2711"/>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15/32 = 0.46875</a:t>
              </a:r>
            </a:p>
          </p:txBody>
        </p:sp>
        <p:sp>
          <p:nvSpPr>
            <p:cNvPr id="84089" name="Text Box 608"/>
            <p:cNvSpPr txBox="1">
              <a:spLocks noChangeArrowheads="1"/>
            </p:cNvSpPr>
            <p:nvPr/>
          </p:nvSpPr>
          <p:spPr bwMode="auto">
            <a:xfrm>
              <a:off x="3646" y="2175"/>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30/30 = 1.00000</a:t>
              </a:r>
            </a:p>
          </p:txBody>
        </p:sp>
        <p:sp>
          <p:nvSpPr>
            <p:cNvPr id="84090" name="Text Box 609"/>
            <p:cNvSpPr txBox="1">
              <a:spLocks noChangeArrowheads="1"/>
            </p:cNvSpPr>
            <p:nvPr/>
          </p:nvSpPr>
          <p:spPr bwMode="auto">
            <a:xfrm>
              <a:off x="3646" y="2351"/>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45/30 = 1.50000</a:t>
              </a:r>
            </a:p>
          </p:txBody>
        </p:sp>
        <p:sp>
          <p:nvSpPr>
            <p:cNvPr id="84091" name="Text Box 610"/>
            <p:cNvSpPr txBox="1">
              <a:spLocks noChangeArrowheads="1"/>
            </p:cNvSpPr>
            <p:nvPr/>
          </p:nvSpPr>
          <p:spPr bwMode="auto">
            <a:xfrm>
              <a:off x="3646" y="2535"/>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70/30 = 2.33333</a:t>
              </a:r>
            </a:p>
          </p:txBody>
        </p:sp>
        <p:sp>
          <p:nvSpPr>
            <p:cNvPr id="84092" name="Text Box 611"/>
            <p:cNvSpPr txBox="1">
              <a:spLocks noChangeArrowheads="1"/>
            </p:cNvSpPr>
            <p:nvPr/>
          </p:nvSpPr>
          <p:spPr bwMode="auto">
            <a:xfrm>
              <a:off x="3646" y="2711"/>
              <a:ext cx="98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10/30 = 0.33333</a:t>
              </a:r>
            </a:p>
          </p:txBody>
        </p:sp>
        <p:sp>
          <p:nvSpPr>
            <p:cNvPr id="84093" name="Text Box 615"/>
            <p:cNvSpPr txBox="1">
              <a:spLocks noChangeArrowheads="1"/>
            </p:cNvSpPr>
            <p:nvPr/>
          </p:nvSpPr>
          <p:spPr bwMode="auto">
            <a:xfrm>
              <a:off x="4990" y="2175"/>
              <a:ext cx="54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1.04688</a:t>
              </a:r>
            </a:p>
          </p:txBody>
        </p:sp>
        <p:sp>
          <p:nvSpPr>
            <p:cNvPr id="84094" name="Text Box 616"/>
            <p:cNvSpPr txBox="1">
              <a:spLocks noChangeArrowheads="1"/>
            </p:cNvSpPr>
            <p:nvPr/>
          </p:nvSpPr>
          <p:spPr bwMode="auto">
            <a:xfrm>
              <a:off x="4990" y="2351"/>
              <a:ext cx="54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1.51563</a:t>
              </a:r>
            </a:p>
          </p:txBody>
        </p:sp>
        <p:sp>
          <p:nvSpPr>
            <p:cNvPr id="84095" name="Text Box 617"/>
            <p:cNvSpPr txBox="1">
              <a:spLocks noChangeArrowheads="1"/>
            </p:cNvSpPr>
            <p:nvPr/>
          </p:nvSpPr>
          <p:spPr bwMode="auto">
            <a:xfrm>
              <a:off x="4990" y="2535"/>
              <a:ext cx="54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latin typeface="+mj-lt"/>
                </a:rPr>
                <a:t>2.26042</a:t>
              </a:r>
            </a:p>
          </p:txBody>
        </p:sp>
        <p:sp>
          <p:nvSpPr>
            <p:cNvPr id="84096" name="Text Box 618"/>
            <p:cNvSpPr txBox="1">
              <a:spLocks noChangeArrowheads="1"/>
            </p:cNvSpPr>
            <p:nvPr/>
          </p:nvSpPr>
          <p:spPr bwMode="auto">
            <a:xfrm>
              <a:off x="4990" y="2711"/>
              <a:ext cx="54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latin typeface="+mj-lt"/>
                </a:rPr>
                <a:t>0.40104</a:t>
              </a:r>
            </a:p>
          </p:txBody>
        </p:sp>
      </p:grpSp>
      <p:sp>
        <p:nvSpPr>
          <p:cNvPr id="26" name="Rectangle 2">
            <a:extLst>
              <a:ext uri="{FF2B5EF4-FFF2-40B4-BE49-F238E27FC236}">
                <a16:creationId xmlns:a16="http://schemas.microsoft.com/office/drawing/2014/main" id="{C11EBC05-4B71-4F18-A369-7D8DA78336D7}"/>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4</a:t>
            </a:r>
          </a:p>
        </p:txBody>
      </p:sp>
    </p:spTree>
    <p:extLst>
      <p:ext uri="{BB962C8B-B14F-4D97-AF65-F5344CB8AC3E}">
        <p14:creationId xmlns:p14="http://schemas.microsoft.com/office/powerpoint/2010/main" val="2337387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78124"/>
                                        </p:tgtEl>
                                        <p:attrNameLst>
                                          <p:attrName>style.visibility</p:attrName>
                                        </p:attrNameLst>
                                      </p:cBhvr>
                                      <p:to>
                                        <p:strVal val="visible"/>
                                      </p:to>
                                    </p:set>
                                    <p:animEffect transition="in" filter="strips(downRight)">
                                      <p:cBhvr>
                                        <p:cTn id="7" dur="1000"/>
                                        <p:tgtEl>
                                          <p:spTgt spid="578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78141"/>
                                        </p:tgtEl>
                                        <p:attrNameLst>
                                          <p:attrName>style.visibility</p:attrName>
                                        </p:attrNameLst>
                                      </p:cBhvr>
                                      <p:to>
                                        <p:strVal val="visible"/>
                                      </p:to>
                                    </p:set>
                                    <p:animEffect transition="in" filter="strips(downRight)">
                                      <p:cBhvr>
                                        <p:cTn id="12" dur="1000"/>
                                        <p:tgtEl>
                                          <p:spTgt spid="578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78148"/>
                                        </p:tgtEl>
                                        <p:attrNameLst>
                                          <p:attrName>style.visibility</p:attrName>
                                        </p:attrNameLst>
                                      </p:cBhvr>
                                      <p:to>
                                        <p:strVal val="visible"/>
                                      </p:to>
                                    </p:set>
                                    <p:animEffect transition="in" filter="strips(downRight)">
                                      <p:cBhvr>
                                        <p:cTn id="17" dur="1000"/>
                                        <p:tgtEl>
                                          <p:spTgt spid="5781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78129"/>
                                        </p:tgtEl>
                                        <p:attrNameLst>
                                          <p:attrName>style.visibility</p:attrName>
                                        </p:attrNameLst>
                                      </p:cBhvr>
                                      <p:to>
                                        <p:strVal val="visible"/>
                                      </p:to>
                                    </p:set>
                                    <p:animEffect transition="in" filter="strips(downRight)">
                                      <p:cBhvr>
                                        <p:cTn id="22" dur="1000"/>
                                        <p:tgtEl>
                                          <p:spTgt spid="5781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78142"/>
                                        </p:tgtEl>
                                        <p:attrNameLst>
                                          <p:attrName>style.visibility</p:attrName>
                                        </p:attrNameLst>
                                      </p:cBhvr>
                                      <p:to>
                                        <p:strVal val="visible"/>
                                      </p:to>
                                    </p:set>
                                    <p:animEffect transition="in" filter="strips(downRight)">
                                      <p:cBhvr>
                                        <p:cTn id="27" dur="1000"/>
                                        <p:tgtEl>
                                          <p:spTgt spid="5781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78149"/>
                                        </p:tgtEl>
                                        <p:attrNameLst>
                                          <p:attrName>style.visibility</p:attrName>
                                        </p:attrNameLst>
                                      </p:cBhvr>
                                      <p:to>
                                        <p:strVal val="visible"/>
                                      </p:to>
                                    </p:set>
                                    <p:animEffect transition="in" filter="strips(downRight)">
                                      <p:cBhvr>
                                        <p:cTn id="32" dur="1000"/>
                                        <p:tgtEl>
                                          <p:spTgt spid="5781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78136"/>
                                        </p:tgtEl>
                                        <p:attrNameLst>
                                          <p:attrName>style.visibility</p:attrName>
                                        </p:attrNameLst>
                                      </p:cBhvr>
                                      <p:to>
                                        <p:strVal val="visible"/>
                                      </p:to>
                                    </p:set>
                                    <p:animEffect transition="in" filter="strips(downRight)">
                                      <p:cBhvr>
                                        <p:cTn id="37" dur="1000"/>
                                        <p:tgtEl>
                                          <p:spTgt spid="5781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78143"/>
                                        </p:tgtEl>
                                        <p:attrNameLst>
                                          <p:attrName>style.visibility</p:attrName>
                                        </p:attrNameLst>
                                      </p:cBhvr>
                                      <p:to>
                                        <p:strVal val="visible"/>
                                      </p:to>
                                    </p:set>
                                    <p:animEffect transition="in" filter="strips(downRight)">
                                      <p:cBhvr>
                                        <p:cTn id="42" dur="1000"/>
                                        <p:tgtEl>
                                          <p:spTgt spid="5781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78150"/>
                                        </p:tgtEl>
                                        <p:attrNameLst>
                                          <p:attrName>style.visibility</p:attrName>
                                        </p:attrNameLst>
                                      </p:cBhvr>
                                      <p:to>
                                        <p:strVal val="visible"/>
                                      </p:to>
                                    </p:set>
                                    <p:animEffect transition="in" filter="strips(downRight)">
                                      <p:cBhvr>
                                        <p:cTn id="47" dur="1000"/>
                                        <p:tgtEl>
                                          <p:spTgt spid="5781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strips(downRight)">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124" grpId="0"/>
      <p:bldP spid="578129" grpId="0"/>
      <p:bldP spid="578136" grpId="0"/>
      <p:bldP spid="578141" grpId="0"/>
      <p:bldP spid="578142" grpId="0"/>
      <p:bldP spid="578143" grpId="0"/>
      <p:bldP spid="578148" grpId="0"/>
      <p:bldP spid="578149" grpId="0"/>
      <p:bldP spid="578150"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7" name="Rectangle 3"/>
          <p:cNvSpPr>
            <a:spLocks noGrp="1" noChangeArrowheads="1"/>
          </p:cNvSpPr>
          <p:nvPr>
            <p:ph type="body" idx="1"/>
          </p:nvPr>
        </p:nvSpPr>
        <p:spPr>
          <a:xfrm>
            <a:off x="533400" y="1447800"/>
            <a:ext cx="7378700" cy="1287463"/>
          </a:xfrm>
        </p:spPr>
        <p:txBody>
          <a:bodyPr/>
          <a:lstStyle/>
          <a:p>
            <a:pPr marL="355600" indent="-355600" eaLnBrk="1" hangingPunct="1">
              <a:buFont typeface="Wingdings" pitchFamily="2" charset="2"/>
              <a:buNone/>
            </a:pPr>
            <a:r>
              <a:rPr lang="en-US" sz="2200" dirty="0">
                <a:solidFill>
                  <a:schemeClr val="tx1"/>
                </a:solidFill>
              </a:rPr>
              <a:t>b.	The average daily mail volume is expected to be 230,000/7 = 32,857 pieces of mail. Using the average seasonal factors calculated in part (a), we obtain the following forecasts:</a:t>
            </a:r>
          </a:p>
        </p:txBody>
      </p:sp>
      <p:sp>
        <p:nvSpPr>
          <p:cNvPr id="579632" name="Text Box 48"/>
          <p:cNvSpPr txBox="1">
            <a:spLocks noChangeArrowheads="1"/>
          </p:cNvSpPr>
          <p:nvPr/>
        </p:nvSpPr>
        <p:spPr bwMode="auto">
          <a:xfrm>
            <a:off x="6521450" y="3235325"/>
            <a:ext cx="7120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6,948</a:t>
            </a:r>
          </a:p>
        </p:txBody>
      </p:sp>
      <p:sp>
        <p:nvSpPr>
          <p:cNvPr id="579633" name="Text Box 49"/>
          <p:cNvSpPr txBox="1">
            <a:spLocks noChangeArrowheads="1"/>
          </p:cNvSpPr>
          <p:nvPr/>
        </p:nvSpPr>
        <p:spPr bwMode="auto">
          <a:xfrm>
            <a:off x="6408738" y="3586163"/>
            <a:ext cx="8290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18,482</a:t>
            </a:r>
          </a:p>
        </p:txBody>
      </p:sp>
      <p:sp>
        <p:nvSpPr>
          <p:cNvPr id="579634" name="Text Box 50"/>
          <p:cNvSpPr txBox="1">
            <a:spLocks noChangeArrowheads="1"/>
          </p:cNvSpPr>
          <p:nvPr/>
        </p:nvSpPr>
        <p:spPr bwMode="auto">
          <a:xfrm>
            <a:off x="6408738" y="3938588"/>
            <a:ext cx="8290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32,926</a:t>
            </a:r>
          </a:p>
        </p:txBody>
      </p:sp>
      <p:sp>
        <p:nvSpPr>
          <p:cNvPr id="579640" name="Text Box 56"/>
          <p:cNvSpPr txBox="1">
            <a:spLocks noChangeArrowheads="1"/>
          </p:cNvSpPr>
          <p:nvPr/>
        </p:nvSpPr>
        <p:spPr bwMode="auto">
          <a:xfrm>
            <a:off x="3857625" y="3222625"/>
            <a:ext cx="19046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0.21146(32,857) =</a:t>
            </a:r>
          </a:p>
        </p:txBody>
      </p:sp>
      <p:sp>
        <p:nvSpPr>
          <p:cNvPr id="579641" name="Text Box 57"/>
          <p:cNvSpPr txBox="1">
            <a:spLocks noChangeArrowheads="1"/>
          </p:cNvSpPr>
          <p:nvPr/>
        </p:nvSpPr>
        <p:spPr bwMode="auto">
          <a:xfrm>
            <a:off x="3857625" y="3575050"/>
            <a:ext cx="19046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0.56250(32,857) =</a:t>
            </a:r>
          </a:p>
        </p:txBody>
      </p:sp>
      <p:sp>
        <p:nvSpPr>
          <p:cNvPr id="579642" name="Text Box 58"/>
          <p:cNvSpPr txBox="1">
            <a:spLocks noChangeArrowheads="1"/>
          </p:cNvSpPr>
          <p:nvPr/>
        </p:nvSpPr>
        <p:spPr bwMode="auto">
          <a:xfrm>
            <a:off x="3857625" y="3929063"/>
            <a:ext cx="19046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1.00209(32,857) =</a:t>
            </a:r>
          </a:p>
        </p:txBody>
      </p:sp>
      <p:grpSp>
        <p:nvGrpSpPr>
          <p:cNvPr id="2" name="Group 308"/>
          <p:cNvGrpSpPr>
            <a:grpSpLocks/>
          </p:cNvGrpSpPr>
          <p:nvPr/>
        </p:nvGrpSpPr>
        <p:grpSpPr bwMode="auto">
          <a:xfrm>
            <a:off x="3857627" y="4283076"/>
            <a:ext cx="3384551" cy="1785938"/>
            <a:chOff x="2430" y="2698"/>
            <a:chExt cx="2132" cy="1125"/>
          </a:xfrm>
        </p:grpSpPr>
        <p:sp>
          <p:nvSpPr>
            <p:cNvPr id="85053" name="Text Box 51"/>
            <p:cNvSpPr txBox="1">
              <a:spLocks noChangeArrowheads="1"/>
            </p:cNvSpPr>
            <p:nvPr/>
          </p:nvSpPr>
          <p:spPr bwMode="auto">
            <a:xfrm>
              <a:off x="4037" y="2703"/>
              <a:ext cx="52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34,397</a:t>
              </a:r>
            </a:p>
          </p:txBody>
        </p:sp>
        <p:sp>
          <p:nvSpPr>
            <p:cNvPr id="85054" name="Text Box 52"/>
            <p:cNvSpPr txBox="1">
              <a:spLocks noChangeArrowheads="1"/>
            </p:cNvSpPr>
            <p:nvPr/>
          </p:nvSpPr>
          <p:spPr bwMode="auto">
            <a:xfrm>
              <a:off x="4037" y="2924"/>
              <a:ext cx="52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49,799</a:t>
              </a:r>
            </a:p>
          </p:txBody>
        </p:sp>
        <p:sp>
          <p:nvSpPr>
            <p:cNvPr id="85055" name="Text Box 53"/>
            <p:cNvSpPr txBox="1">
              <a:spLocks noChangeArrowheads="1"/>
            </p:cNvSpPr>
            <p:nvPr/>
          </p:nvSpPr>
          <p:spPr bwMode="auto">
            <a:xfrm>
              <a:off x="4037" y="3146"/>
              <a:ext cx="52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74,271</a:t>
              </a:r>
            </a:p>
          </p:txBody>
        </p:sp>
        <p:sp>
          <p:nvSpPr>
            <p:cNvPr id="85056" name="Text Box 54"/>
            <p:cNvSpPr txBox="1">
              <a:spLocks noChangeArrowheads="1"/>
            </p:cNvSpPr>
            <p:nvPr/>
          </p:nvSpPr>
          <p:spPr bwMode="auto">
            <a:xfrm>
              <a:off x="4037" y="3368"/>
              <a:ext cx="52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13,177</a:t>
              </a:r>
            </a:p>
          </p:txBody>
        </p:sp>
        <p:sp>
          <p:nvSpPr>
            <p:cNvPr id="85057" name="Text Box 55"/>
            <p:cNvSpPr txBox="1">
              <a:spLocks noChangeArrowheads="1"/>
            </p:cNvSpPr>
            <p:nvPr/>
          </p:nvSpPr>
          <p:spPr bwMode="auto">
            <a:xfrm>
              <a:off x="3966" y="3590"/>
              <a:ext cx="59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230,000</a:t>
              </a:r>
            </a:p>
          </p:txBody>
        </p:sp>
        <p:sp>
          <p:nvSpPr>
            <p:cNvPr id="85058" name="Text Box 59"/>
            <p:cNvSpPr txBox="1">
              <a:spLocks noChangeArrowheads="1"/>
            </p:cNvSpPr>
            <p:nvPr/>
          </p:nvSpPr>
          <p:spPr bwMode="auto">
            <a:xfrm>
              <a:off x="2430" y="2698"/>
              <a:ext cx="120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1.04688(32,857) =</a:t>
              </a:r>
            </a:p>
          </p:txBody>
        </p:sp>
        <p:sp>
          <p:nvSpPr>
            <p:cNvPr id="85059" name="Text Box 60"/>
            <p:cNvSpPr txBox="1">
              <a:spLocks noChangeArrowheads="1"/>
            </p:cNvSpPr>
            <p:nvPr/>
          </p:nvSpPr>
          <p:spPr bwMode="auto">
            <a:xfrm>
              <a:off x="2430" y="2920"/>
              <a:ext cx="120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1.51563(32,857) =</a:t>
              </a:r>
            </a:p>
          </p:txBody>
        </p:sp>
        <p:sp>
          <p:nvSpPr>
            <p:cNvPr id="85060" name="Text Box 61"/>
            <p:cNvSpPr txBox="1">
              <a:spLocks noChangeArrowheads="1"/>
            </p:cNvSpPr>
            <p:nvPr/>
          </p:nvSpPr>
          <p:spPr bwMode="auto">
            <a:xfrm>
              <a:off x="2430" y="3143"/>
              <a:ext cx="120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2.26042(32,857) =</a:t>
              </a:r>
            </a:p>
          </p:txBody>
        </p:sp>
        <p:sp>
          <p:nvSpPr>
            <p:cNvPr id="85061" name="Text Box 62"/>
            <p:cNvSpPr txBox="1">
              <a:spLocks noChangeArrowheads="1"/>
            </p:cNvSpPr>
            <p:nvPr/>
          </p:nvSpPr>
          <p:spPr bwMode="auto">
            <a:xfrm>
              <a:off x="2430" y="3366"/>
              <a:ext cx="120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mn-lt"/>
                </a:rPr>
                <a:t>0.40104(32,857) =</a:t>
              </a:r>
            </a:p>
          </p:txBody>
        </p:sp>
      </p:grpSp>
      <p:graphicFrame>
        <p:nvGraphicFramePr>
          <p:cNvPr id="579891" name="Group 307"/>
          <p:cNvGraphicFramePr>
            <a:graphicFrameLocks noGrp="1"/>
          </p:cNvGraphicFramePr>
          <p:nvPr>
            <p:extLst>
              <p:ext uri="{D42A27DB-BD31-4B8C-83A1-F6EECF244321}">
                <p14:modId xmlns:p14="http://schemas.microsoft.com/office/powerpoint/2010/main" val="3566992763"/>
              </p:ext>
            </p:extLst>
          </p:nvPr>
        </p:nvGraphicFramePr>
        <p:xfrm>
          <a:off x="1768319" y="2891632"/>
          <a:ext cx="6083300" cy="3168651"/>
        </p:xfrm>
        <a:graphic>
          <a:graphicData uri="http://schemas.openxmlformats.org/drawingml/2006/table">
            <a:tbl>
              <a:tblPr>
                <a:effectLst>
                  <a:outerShdw blurRad="50800" dist="38100" dir="2700000" algn="tl" rotWithShape="0">
                    <a:prstClr val="black">
                      <a:alpha val="40000"/>
                    </a:prstClr>
                  </a:outerShdw>
                </a:effectLst>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9271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524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Day</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Calculations</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          Forecast</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3524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Sunday</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083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Monday</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524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Tuesday</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524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Wednesday</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524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n-lt"/>
                        </a:rPr>
                        <a:t>Thursday</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5083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Friday</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Saturday</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n-lt"/>
                        </a:rPr>
                        <a:t>Total</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mn-lt"/>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rgbClr val="FF0000"/>
                        </a:solidFill>
                        <a:effectLst/>
                        <a:latin typeface="+mn-lt"/>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rgbClr val="FF0000"/>
                        </a:solidFill>
                        <a:effectLst/>
                        <a:latin typeface="+mn-lt"/>
                      </a:endParaRP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 name="Rectangle 2">
            <a:extLst>
              <a:ext uri="{FF2B5EF4-FFF2-40B4-BE49-F238E27FC236}">
                <a16:creationId xmlns:a16="http://schemas.microsoft.com/office/drawing/2014/main" id="{EC9734E3-FE6D-4507-AE2E-64DC3D3845AD}"/>
              </a:ext>
            </a:extLst>
          </p:cNvPr>
          <p:cNvSpPr txBox="1">
            <a:spLocks noChangeArrowheads="1"/>
          </p:cNvSpPr>
          <p:nvPr/>
        </p:nvSpPr>
        <p:spPr>
          <a:xfrm>
            <a:off x="-8335" y="0"/>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Solved Problem 4</a:t>
            </a:r>
          </a:p>
        </p:txBody>
      </p:sp>
    </p:spTree>
    <p:extLst>
      <p:ext uri="{BB962C8B-B14F-4D97-AF65-F5344CB8AC3E}">
        <p14:creationId xmlns:p14="http://schemas.microsoft.com/office/powerpoint/2010/main" val="17902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79891"/>
                                        </p:tgtEl>
                                        <p:attrNameLst>
                                          <p:attrName>style.visibility</p:attrName>
                                        </p:attrNameLst>
                                      </p:cBhvr>
                                      <p:to>
                                        <p:strVal val="visible"/>
                                      </p:to>
                                    </p:set>
                                    <p:animEffect transition="in" filter="strips(downRight)">
                                      <p:cBhvr>
                                        <p:cTn id="7" dur="1000"/>
                                        <p:tgtEl>
                                          <p:spTgt spid="579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79640"/>
                                        </p:tgtEl>
                                        <p:attrNameLst>
                                          <p:attrName>style.visibility</p:attrName>
                                        </p:attrNameLst>
                                      </p:cBhvr>
                                      <p:to>
                                        <p:strVal val="visible"/>
                                      </p:to>
                                    </p:set>
                                    <p:animEffect transition="in" filter="strips(downRight)">
                                      <p:cBhvr>
                                        <p:cTn id="12" dur="1000"/>
                                        <p:tgtEl>
                                          <p:spTgt spid="5796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79632"/>
                                        </p:tgtEl>
                                        <p:attrNameLst>
                                          <p:attrName>style.visibility</p:attrName>
                                        </p:attrNameLst>
                                      </p:cBhvr>
                                      <p:to>
                                        <p:strVal val="visible"/>
                                      </p:to>
                                    </p:set>
                                    <p:animEffect transition="in" filter="strips(downRight)">
                                      <p:cBhvr>
                                        <p:cTn id="17" dur="1000"/>
                                        <p:tgtEl>
                                          <p:spTgt spid="5796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79641"/>
                                        </p:tgtEl>
                                        <p:attrNameLst>
                                          <p:attrName>style.visibility</p:attrName>
                                        </p:attrNameLst>
                                      </p:cBhvr>
                                      <p:to>
                                        <p:strVal val="visible"/>
                                      </p:to>
                                    </p:set>
                                    <p:animEffect transition="in" filter="strips(downRight)">
                                      <p:cBhvr>
                                        <p:cTn id="22" dur="1000"/>
                                        <p:tgtEl>
                                          <p:spTgt spid="5796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79633"/>
                                        </p:tgtEl>
                                        <p:attrNameLst>
                                          <p:attrName>style.visibility</p:attrName>
                                        </p:attrNameLst>
                                      </p:cBhvr>
                                      <p:to>
                                        <p:strVal val="visible"/>
                                      </p:to>
                                    </p:set>
                                    <p:animEffect transition="in" filter="strips(downRight)">
                                      <p:cBhvr>
                                        <p:cTn id="27" dur="1000"/>
                                        <p:tgtEl>
                                          <p:spTgt spid="5796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79642"/>
                                        </p:tgtEl>
                                        <p:attrNameLst>
                                          <p:attrName>style.visibility</p:attrName>
                                        </p:attrNameLst>
                                      </p:cBhvr>
                                      <p:to>
                                        <p:strVal val="visible"/>
                                      </p:to>
                                    </p:set>
                                    <p:animEffect transition="in" filter="strips(downRight)">
                                      <p:cBhvr>
                                        <p:cTn id="32" dur="1000"/>
                                        <p:tgtEl>
                                          <p:spTgt spid="5796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79634"/>
                                        </p:tgtEl>
                                        <p:attrNameLst>
                                          <p:attrName>style.visibility</p:attrName>
                                        </p:attrNameLst>
                                      </p:cBhvr>
                                      <p:to>
                                        <p:strVal val="visible"/>
                                      </p:to>
                                    </p:set>
                                    <p:animEffect transition="in" filter="strips(downRight)">
                                      <p:cBhvr>
                                        <p:cTn id="37" dur="1000"/>
                                        <p:tgtEl>
                                          <p:spTgt spid="579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trips(downRight)">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32" grpId="0"/>
      <p:bldP spid="579633" grpId="0"/>
      <p:bldP spid="579634" grpId="0"/>
      <p:bldP spid="579640" grpId="0"/>
      <p:bldP spid="579641" grpId="0"/>
      <p:bldP spid="57964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62" name="Rectangle 6"/>
          <p:cNvSpPr>
            <a:spLocks noGrp="1" noChangeArrowheads="1"/>
          </p:cNvSpPr>
          <p:nvPr>
            <p:ph type="body" idx="1"/>
          </p:nvPr>
        </p:nvSpPr>
        <p:spPr>
          <a:xfrm>
            <a:off x="615950" y="1470422"/>
            <a:ext cx="7912100" cy="4777978"/>
          </a:xfrm>
        </p:spPr>
        <p:txBody>
          <a:bodyPr>
            <a:normAutofit/>
          </a:bodyPr>
          <a:lstStyle/>
          <a:p>
            <a:pPr eaLnBrk="1" hangingPunct="1">
              <a:buClr>
                <a:schemeClr val="tx2"/>
              </a:buClr>
              <a:buSzPct val="150000"/>
            </a:pPr>
            <a:r>
              <a:rPr lang="en-US" sz="2800" dirty="0"/>
              <a:t>There are five basic time series patterns:</a:t>
            </a:r>
          </a:p>
          <a:p>
            <a:pPr lvl="1">
              <a:buSzPct val="150000"/>
            </a:pPr>
            <a:endParaRPr lang="en-US" sz="2400" dirty="0"/>
          </a:p>
          <a:p>
            <a:pPr lvl="1">
              <a:buSzPct val="150000"/>
            </a:pPr>
            <a:r>
              <a:rPr lang="en-US" sz="2400" dirty="0"/>
              <a:t>Horizontal</a:t>
            </a:r>
          </a:p>
          <a:p>
            <a:pPr lvl="1">
              <a:buSzPct val="150000"/>
            </a:pPr>
            <a:r>
              <a:rPr lang="en-US" sz="2400" dirty="0"/>
              <a:t>Trend</a:t>
            </a:r>
          </a:p>
          <a:p>
            <a:pPr lvl="1">
              <a:buSzPct val="150000"/>
            </a:pPr>
            <a:r>
              <a:rPr lang="en-US" sz="2400" dirty="0"/>
              <a:t>Seasonal</a:t>
            </a:r>
          </a:p>
          <a:p>
            <a:pPr lvl="1">
              <a:buSzPct val="150000"/>
            </a:pPr>
            <a:r>
              <a:rPr lang="en-US" sz="2400" dirty="0"/>
              <a:t>Cyclical</a:t>
            </a:r>
          </a:p>
          <a:p>
            <a:pPr lvl="1">
              <a:buSzPct val="150000"/>
            </a:pPr>
            <a:r>
              <a:rPr lang="en-US" sz="2400" dirty="0"/>
              <a:t>Random</a:t>
            </a:r>
          </a:p>
          <a:p>
            <a:pPr lvl="1">
              <a:buSzPct val="150000"/>
            </a:pPr>
            <a:endParaRPr lang="en-US" sz="2400" dirty="0"/>
          </a:p>
          <a:p>
            <a:pPr lvl="1">
              <a:buSzPct val="150000"/>
            </a:pPr>
            <a:endParaRPr lang="en-US" sz="2400" dirty="0"/>
          </a:p>
          <a:p>
            <a:pPr lvl="1">
              <a:buSzPct val="150000"/>
            </a:pPr>
            <a:r>
              <a:rPr lang="en-US" sz="2400" dirty="0"/>
              <a:t>A </a:t>
            </a:r>
            <a:r>
              <a:rPr lang="en-US" sz="2400" i="1" dirty="0"/>
              <a:t>time series</a:t>
            </a:r>
            <a:r>
              <a:rPr lang="en-US" sz="2400" dirty="0"/>
              <a:t> is the repeated observations of demand for a service or product in their order of occurrence.  Time series plots are used to visualize Demand Patterns.</a:t>
            </a:r>
          </a:p>
          <a:p>
            <a:pPr lvl="1">
              <a:buSzPct val="150000"/>
            </a:pPr>
            <a:endParaRPr lang="en-US" sz="2400" dirty="0"/>
          </a:p>
        </p:txBody>
      </p:sp>
      <p:sp>
        <p:nvSpPr>
          <p:cNvPr id="4" name="Rectangle 2">
            <a:extLst>
              <a:ext uri="{FF2B5EF4-FFF2-40B4-BE49-F238E27FC236}">
                <a16:creationId xmlns:a16="http://schemas.microsoft.com/office/drawing/2014/main" id="{2B916857-5E6B-4796-BE6D-6A3E498761A3}"/>
              </a:ext>
            </a:extLst>
          </p:cNvPr>
          <p:cNvSpPr txBox="1">
            <a:spLocks noChangeArrowheads="1"/>
          </p:cNvSpPr>
          <p:nvPr/>
        </p:nvSpPr>
        <p:spPr>
          <a:xfrm>
            <a:off x="-16670" y="-3671"/>
            <a:ext cx="9160670" cy="937022"/>
          </a:xfrm>
          <a:prstGeom prst="rect">
            <a:avLst/>
          </a:prstGeom>
          <a:solidFill>
            <a:srgbClr val="40BAD2"/>
          </a:solidFill>
        </p:spPr>
        <p:txBody>
          <a:bodyPr vert="horz" lIns="91440" tIns="45720" rIns="91440" bIns="45720" rtlCol="0" anchor="ct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algn="ctr"/>
            <a:r>
              <a:rPr lang="en-US" dirty="0">
                <a:solidFill>
                  <a:schemeClr val="bg1"/>
                </a:solidFill>
              </a:rPr>
              <a:t>Demand Patterns</a:t>
            </a:r>
          </a:p>
        </p:txBody>
      </p:sp>
    </p:spTree>
    <p:extLst>
      <p:ext uri="{BB962C8B-B14F-4D97-AF65-F5344CB8AC3E}">
        <p14:creationId xmlns:p14="http://schemas.microsoft.com/office/powerpoint/2010/main" val="99981151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15207</TotalTime>
  <Words>4615</Words>
  <Application>Microsoft Office PowerPoint</Application>
  <PresentationFormat>On-screen Show (4:3)</PresentationFormat>
  <Paragraphs>1321</Paragraphs>
  <Slides>82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Arial</vt:lpstr>
      <vt:lpstr>Calibri</vt:lpstr>
      <vt:lpstr>Calibri Light</vt:lpstr>
      <vt:lpstr>Corbel</vt:lpstr>
      <vt:lpstr>Symbol</vt:lpstr>
      <vt:lpstr>Times</vt:lpstr>
      <vt:lpstr>Times New Roman</vt:lpstr>
      <vt:lpstr>Wingdings</vt:lpstr>
      <vt:lpstr>Metropolitan</vt:lpstr>
      <vt:lpstr> Operations and Project Management ELCBUS 340   11 April 2018</vt:lpstr>
      <vt:lpstr>Today’s Agenda</vt:lpstr>
      <vt:lpstr>50,000 Feet Overview of OPM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Marley</dc:creator>
  <cp:lastModifiedBy>Patrick Detroit</cp:lastModifiedBy>
  <cp:revision>248</cp:revision>
  <dcterms:created xsi:type="dcterms:W3CDTF">2012-03-31T18:22:17Z</dcterms:created>
  <dcterms:modified xsi:type="dcterms:W3CDTF">2018-04-11T20:13:10Z</dcterms:modified>
</cp:coreProperties>
</file>