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 id="2147483677" r:id="rId2"/>
    <p:sldMasterId id="2147483690" r:id="rId3"/>
  </p:sldMasterIdLst>
  <p:notesMasterIdLst>
    <p:notesMasterId r:id="rId57"/>
  </p:notesMasterIdLst>
  <p:sldIdLst>
    <p:sldId id="326" r:id="rId4"/>
    <p:sldId id="350" r:id="rId5"/>
    <p:sldId id="351" r:id="rId6"/>
    <p:sldId id="329" r:id="rId7"/>
    <p:sldId id="328" r:id="rId8"/>
    <p:sldId id="260" r:id="rId9"/>
    <p:sldId id="336" r:id="rId10"/>
    <p:sldId id="325" r:id="rId11"/>
    <p:sldId id="334" r:id="rId12"/>
    <p:sldId id="333" r:id="rId13"/>
    <p:sldId id="262" r:id="rId14"/>
    <p:sldId id="263" r:id="rId15"/>
    <p:sldId id="264" r:id="rId16"/>
    <p:sldId id="267" r:id="rId17"/>
    <p:sldId id="265" r:id="rId18"/>
    <p:sldId id="266" r:id="rId19"/>
    <p:sldId id="268" r:id="rId20"/>
    <p:sldId id="270" r:id="rId21"/>
    <p:sldId id="330" r:id="rId22"/>
    <p:sldId id="331" r:id="rId23"/>
    <p:sldId id="332" r:id="rId24"/>
    <p:sldId id="337" r:id="rId25"/>
    <p:sldId id="271" r:id="rId26"/>
    <p:sldId id="272" r:id="rId27"/>
    <p:sldId id="343" r:id="rId28"/>
    <p:sldId id="285" r:id="rId29"/>
    <p:sldId id="340" r:id="rId30"/>
    <p:sldId id="342" r:id="rId31"/>
    <p:sldId id="347" r:id="rId32"/>
    <p:sldId id="348" r:id="rId33"/>
    <p:sldId id="349" r:id="rId34"/>
    <p:sldId id="301" r:id="rId35"/>
    <p:sldId id="300" r:id="rId36"/>
    <p:sldId id="286" r:id="rId37"/>
    <p:sldId id="287" r:id="rId38"/>
    <p:sldId id="288" r:id="rId39"/>
    <p:sldId id="289" r:id="rId40"/>
    <p:sldId id="290" r:id="rId41"/>
    <p:sldId id="291" r:id="rId42"/>
    <p:sldId id="292" r:id="rId43"/>
    <p:sldId id="338" r:id="rId44"/>
    <p:sldId id="273" r:id="rId45"/>
    <p:sldId id="274" r:id="rId46"/>
    <p:sldId id="275" r:id="rId47"/>
    <p:sldId id="280" r:id="rId48"/>
    <p:sldId id="277" r:id="rId49"/>
    <p:sldId id="278" r:id="rId50"/>
    <p:sldId id="279" r:id="rId51"/>
    <p:sldId id="281" r:id="rId52"/>
    <p:sldId id="282" r:id="rId53"/>
    <p:sldId id="284" r:id="rId54"/>
    <p:sldId id="345" r:id="rId55"/>
    <p:sldId id="346"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BA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55" autoAdjust="0"/>
    <p:restoredTop sz="76208" autoAdjust="0"/>
  </p:normalViewPr>
  <p:slideViewPr>
    <p:cSldViewPr>
      <p:cViewPr varScale="1">
        <p:scale>
          <a:sx n="59" d="100"/>
          <a:sy n="59" d="100"/>
        </p:scale>
        <p:origin x="1530" y="66"/>
      </p:cViewPr>
      <p:guideLst>
        <p:guide orient="horz" pos="2160"/>
        <p:guide pos="2880"/>
      </p:guideLst>
    </p:cSldViewPr>
  </p:slideViewPr>
  <p:notesTextViewPr>
    <p:cViewPr>
      <p:scale>
        <a:sx n="1" d="1"/>
        <a:sy n="1" d="1"/>
      </p:scale>
      <p:origin x="0" y="0"/>
    </p:cViewPr>
  </p:notesTextViewPr>
  <p:sorterViewPr>
    <p:cViewPr>
      <p:scale>
        <a:sx n="100" d="100"/>
        <a:sy n="100" d="100"/>
      </p:scale>
      <p:origin x="0" y="148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758FBA-F638-4A01-B120-0B7DEF1DD493}" type="doc">
      <dgm:prSet loTypeId="urn:microsoft.com/office/officeart/2016/7/layout/VerticalDownArrowProcess" loCatId="process" qsTypeId="urn:microsoft.com/office/officeart/2005/8/quickstyle/simple1" qsCatId="simple" csTypeId="urn:microsoft.com/office/officeart/2005/8/colors/ColorSchemeForSuggestions" csCatId="other" phldr="1"/>
      <dgm:spPr/>
      <dgm:t>
        <a:bodyPr/>
        <a:lstStyle/>
        <a:p>
          <a:endParaRPr lang="en-US"/>
        </a:p>
      </dgm:t>
    </dgm:pt>
    <dgm:pt modelId="{A16E7976-1ED8-4308-A076-5FA522A159B1}">
      <dgm:prSet/>
      <dgm:spPr/>
      <dgm:t>
        <a:bodyPr/>
        <a:lstStyle/>
        <a:p>
          <a:r>
            <a:rPr lang="en-US" dirty="0"/>
            <a:t>Describe</a:t>
          </a:r>
        </a:p>
      </dgm:t>
    </dgm:pt>
    <dgm:pt modelId="{DAC3912D-2384-4044-B030-3229B72B50E9}" type="parTrans" cxnId="{B87869BF-8CA4-4965-8C43-EEB4DE4B999A}">
      <dgm:prSet/>
      <dgm:spPr/>
      <dgm:t>
        <a:bodyPr/>
        <a:lstStyle/>
        <a:p>
          <a:endParaRPr lang="en-US"/>
        </a:p>
      </dgm:t>
    </dgm:pt>
    <dgm:pt modelId="{1206B755-AF38-4D9F-B2E3-C7D9DCD060DF}" type="sibTrans" cxnId="{B87869BF-8CA4-4965-8C43-EEB4DE4B999A}">
      <dgm:prSet/>
      <dgm:spPr/>
      <dgm:t>
        <a:bodyPr/>
        <a:lstStyle/>
        <a:p>
          <a:endParaRPr lang="en-US"/>
        </a:p>
      </dgm:t>
    </dgm:pt>
    <dgm:pt modelId="{7E4D7DBD-E20E-4E13-A10F-B9B521E47296}">
      <dgm:prSet/>
      <dgm:spPr/>
      <dgm:t>
        <a:bodyPr/>
        <a:lstStyle/>
        <a:p>
          <a:r>
            <a:rPr lang="en-US" dirty="0"/>
            <a:t>Understand</a:t>
          </a:r>
        </a:p>
      </dgm:t>
    </dgm:pt>
    <dgm:pt modelId="{29FB977C-87C3-4880-91DD-D74954DEC8BA}" type="parTrans" cxnId="{D5EBF0E1-0C65-4E66-80E8-6B1EA44E2F13}">
      <dgm:prSet/>
      <dgm:spPr/>
      <dgm:t>
        <a:bodyPr/>
        <a:lstStyle/>
        <a:p>
          <a:endParaRPr lang="en-US"/>
        </a:p>
      </dgm:t>
    </dgm:pt>
    <dgm:pt modelId="{EAC587CB-E6D5-4F7D-8E9F-7C87A22F8DEB}" type="sibTrans" cxnId="{D5EBF0E1-0C65-4E66-80E8-6B1EA44E2F13}">
      <dgm:prSet/>
      <dgm:spPr/>
      <dgm:t>
        <a:bodyPr/>
        <a:lstStyle/>
        <a:p>
          <a:endParaRPr lang="en-US"/>
        </a:p>
      </dgm:t>
    </dgm:pt>
    <dgm:pt modelId="{2293A8E9-9B00-4ED2-AE32-F0CCE629610D}">
      <dgm:prSet custT="1"/>
      <dgm:spPr/>
      <dgm:t>
        <a:bodyPr/>
        <a:lstStyle/>
        <a:p>
          <a:r>
            <a:rPr lang="en-US" sz="1400" dirty="0"/>
            <a:t>Understand value stream mapping and its role in waste reduction</a:t>
          </a:r>
        </a:p>
      </dgm:t>
    </dgm:pt>
    <dgm:pt modelId="{1E145B2A-A25A-45D2-9481-BA75090A8C7F}" type="parTrans" cxnId="{874A173B-F2D9-4985-B3E3-E2D8945E664C}">
      <dgm:prSet/>
      <dgm:spPr/>
      <dgm:t>
        <a:bodyPr/>
        <a:lstStyle/>
        <a:p>
          <a:endParaRPr lang="en-US"/>
        </a:p>
      </dgm:t>
    </dgm:pt>
    <dgm:pt modelId="{DF3B24F5-192A-4BF8-A8DB-121D08429535}" type="sibTrans" cxnId="{874A173B-F2D9-4985-B3E3-E2D8945E664C}">
      <dgm:prSet/>
      <dgm:spPr/>
      <dgm:t>
        <a:bodyPr/>
        <a:lstStyle/>
        <a:p>
          <a:endParaRPr lang="en-US"/>
        </a:p>
      </dgm:t>
    </dgm:pt>
    <dgm:pt modelId="{F76FE25F-D64B-4CD3-93D7-059024CC6C4C}">
      <dgm:prSet custT="1"/>
      <dgm:spPr/>
      <dgm:t>
        <a:bodyPr/>
        <a:lstStyle/>
        <a:p>
          <a:r>
            <a:rPr lang="en-US" sz="1800" dirty="0"/>
            <a:t>Explain</a:t>
          </a:r>
        </a:p>
      </dgm:t>
    </dgm:pt>
    <dgm:pt modelId="{6E9BFB7D-3DC8-4544-ACC1-FF7E9CE75FDF}" type="sibTrans" cxnId="{11176AED-4A0D-4B31-856A-74A0AA02696C}">
      <dgm:prSet/>
      <dgm:spPr/>
      <dgm:t>
        <a:bodyPr/>
        <a:lstStyle/>
        <a:p>
          <a:endParaRPr lang="en-US"/>
        </a:p>
      </dgm:t>
    </dgm:pt>
    <dgm:pt modelId="{BBFCCFC8-BC1C-4BE6-9F0F-B347504F7940}" type="parTrans" cxnId="{11176AED-4A0D-4B31-856A-74A0AA02696C}">
      <dgm:prSet/>
      <dgm:spPr/>
      <dgm:t>
        <a:bodyPr/>
        <a:lstStyle/>
        <a:p>
          <a:endParaRPr lang="en-US"/>
        </a:p>
      </dgm:t>
    </dgm:pt>
    <dgm:pt modelId="{B7D84496-BA19-44E7-904D-752251A82B72}">
      <dgm:prSet/>
      <dgm:spPr/>
      <dgm:t>
        <a:bodyPr/>
        <a:lstStyle/>
        <a:p>
          <a:r>
            <a:rPr lang="en-US" dirty="0"/>
            <a:t>Explain the implementation issues associated with the application of lean systems</a:t>
          </a:r>
        </a:p>
      </dgm:t>
    </dgm:pt>
    <dgm:pt modelId="{5129EF10-32F7-4529-8850-CF730034520D}" type="parTrans" cxnId="{B638B795-85ED-4404-BFCF-C2C314636727}">
      <dgm:prSet/>
      <dgm:spPr/>
      <dgm:t>
        <a:bodyPr/>
        <a:lstStyle/>
        <a:p>
          <a:endParaRPr lang="en-US"/>
        </a:p>
      </dgm:t>
    </dgm:pt>
    <dgm:pt modelId="{16D41DD2-6E34-46BD-9B02-CAED8D55850E}" type="sibTrans" cxnId="{B638B795-85ED-4404-BFCF-C2C314636727}">
      <dgm:prSet/>
      <dgm:spPr/>
      <dgm:t>
        <a:bodyPr/>
        <a:lstStyle/>
        <a:p>
          <a:endParaRPr lang="en-US"/>
        </a:p>
      </dgm:t>
    </dgm:pt>
    <dgm:pt modelId="{6628C2EB-B9D8-4852-93B4-CB34D57A4EAF}">
      <dgm:prSet/>
      <dgm:spPr/>
      <dgm:t>
        <a:bodyPr/>
        <a:lstStyle/>
        <a:p>
          <a:r>
            <a:rPr lang="en-US" dirty="0"/>
            <a:t>Identify the characteristics and strategic advantages of lean systems</a:t>
          </a:r>
        </a:p>
      </dgm:t>
    </dgm:pt>
    <dgm:pt modelId="{07F8E1D1-34AF-4C00-AF4C-49E5E71817F5}" type="parTrans" cxnId="{069AA015-28EB-4D76-9ED4-A1A149DDDAC1}">
      <dgm:prSet/>
      <dgm:spPr/>
      <dgm:t>
        <a:bodyPr/>
        <a:lstStyle/>
        <a:p>
          <a:endParaRPr lang="en-US"/>
        </a:p>
      </dgm:t>
    </dgm:pt>
    <dgm:pt modelId="{7594E189-99D8-4709-B22E-FD7714B12C6C}" type="sibTrans" cxnId="{069AA015-28EB-4D76-9ED4-A1A149DDDAC1}">
      <dgm:prSet/>
      <dgm:spPr/>
      <dgm:t>
        <a:bodyPr/>
        <a:lstStyle/>
        <a:p>
          <a:endParaRPr lang="en-US"/>
        </a:p>
      </dgm:t>
    </dgm:pt>
    <dgm:pt modelId="{B3DFB7FA-9929-4B0E-879F-93D9A2BEC089}">
      <dgm:prSet/>
      <dgm:spPr/>
      <dgm:t>
        <a:bodyPr/>
        <a:lstStyle/>
        <a:p>
          <a:r>
            <a:rPr lang="en-US" dirty="0"/>
            <a:t>Describe how lean systems can facilitate the continuous improvement of processes</a:t>
          </a:r>
        </a:p>
      </dgm:t>
    </dgm:pt>
    <dgm:pt modelId="{6DC2DFF5-A0E0-49B2-8B4E-E25FB74F160C}" type="parTrans" cxnId="{22ED3D7A-DF65-432D-A3F6-2CF38FC84DF4}">
      <dgm:prSet/>
      <dgm:spPr/>
      <dgm:t>
        <a:bodyPr/>
        <a:lstStyle/>
        <a:p>
          <a:endParaRPr lang="en-US"/>
        </a:p>
      </dgm:t>
    </dgm:pt>
    <dgm:pt modelId="{E2E638DC-E9EB-4915-AFAD-42959BD52702}" type="sibTrans" cxnId="{22ED3D7A-DF65-432D-A3F6-2CF38FC84DF4}">
      <dgm:prSet/>
      <dgm:spPr/>
      <dgm:t>
        <a:bodyPr/>
        <a:lstStyle/>
        <a:p>
          <a:endParaRPr lang="en-US"/>
        </a:p>
      </dgm:t>
    </dgm:pt>
    <dgm:pt modelId="{69A81052-1351-4EFF-8668-0833DBF6A6CD}">
      <dgm:prSet/>
      <dgm:spPr/>
      <dgm:t>
        <a:bodyPr/>
        <a:lstStyle/>
        <a:p>
          <a:r>
            <a:rPr lang="en-US"/>
            <a:t>Identify</a:t>
          </a:r>
          <a:endParaRPr lang="en-US" dirty="0"/>
        </a:p>
      </dgm:t>
    </dgm:pt>
    <dgm:pt modelId="{B4DCB68D-0D5B-4CE4-A46B-6007258527D0}" type="parTrans" cxnId="{598646A9-CAB4-4E18-AFBD-74CC4E03729C}">
      <dgm:prSet/>
      <dgm:spPr/>
      <dgm:t>
        <a:bodyPr/>
        <a:lstStyle/>
        <a:p>
          <a:endParaRPr lang="en-US"/>
        </a:p>
      </dgm:t>
    </dgm:pt>
    <dgm:pt modelId="{6122870F-2E1F-43D8-B7DA-4251D8CB2A9C}" type="sibTrans" cxnId="{598646A9-CAB4-4E18-AFBD-74CC4E03729C}">
      <dgm:prSet/>
      <dgm:spPr/>
      <dgm:t>
        <a:bodyPr/>
        <a:lstStyle/>
        <a:p>
          <a:endParaRPr lang="en-US"/>
        </a:p>
      </dgm:t>
    </dgm:pt>
    <dgm:pt modelId="{50BB84B2-3832-4F9D-82C6-57B2B2013A4F}" type="pres">
      <dgm:prSet presAssocID="{18758FBA-F638-4A01-B120-0B7DEF1DD493}" presName="Name0" presStyleCnt="0">
        <dgm:presLayoutVars>
          <dgm:dir/>
          <dgm:animLvl val="lvl"/>
          <dgm:resizeHandles val="exact"/>
        </dgm:presLayoutVars>
      </dgm:prSet>
      <dgm:spPr/>
      <dgm:t>
        <a:bodyPr/>
        <a:lstStyle/>
        <a:p>
          <a:endParaRPr lang="en-US"/>
        </a:p>
      </dgm:t>
    </dgm:pt>
    <dgm:pt modelId="{C1A87715-7541-4E10-85F6-B0F1EC9306AD}" type="pres">
      <dgm:prSet presAssocID="{F76FE25F-D64B-4CD3-93D7-059024CC6C4C}" presName="boxAndChildren" presStyleCnt="0"/>
      <dgm:spPr/>
    </dgm:pt>
    <dgm:pt modelId="{F892F4AA-955F-4BAD-B050-2E4B6D7C0E4B}" type="pres">
      <dgm:prSet presAssocID="{F76FE25F-D64B-4CD3-93D7-059024CC6C4C}" presName="parentTextBox" presStyleLbl="alignNode1" presStyleIdx="0" presStyleCnt="4"/>
      <dgm:spPr/>
      <dgm:t>
        <a:bodyPr/>
        <a:lstStyle/>
        <a:p>
          <a:endParaRPr lang="en-US"/>
        </a:p>
      </dgm:t>
    </dgm:pt>
    <dgm:pt modelId="{75AE9156-4A16-4D9C-B422-E0461B7223C0}" type="pres">
      <dgm:prSet presAssocID="{F76FE25F-D64B-4CD3-93D7-059024CC6C4C}" presName="descendantBox" presStyleLbl="bgAccFollowNode1" presStyleIdx="0" presStyleCnt="4"/>
      <dgm:spPr/>
      <dgm:t>
        <a:bodyPr/>
        <a:lstStyle/>
        <a:p>
          <a:endParaRPr lang="en-US"/>
        </a:p>
      </dgm:t>
    </dgm:pt>
    <dgm:pt modelId="{31622E69-D690-4BC8-A0F4-358E0BB94952}" type="pres">
      <dgm:prSet presAssocID="{EAC587CB-E6D5-4F7D-8E9F-7C87A22F8DEB}" presName="sp" presStyleCnt="0"/>
      <dgm:spPr/>
    </dgm:pt>
    <dgm:pt modelId="{665A21DD-857C-4FEE-BBC9-9F1A76352B16}" type="pres">
      <dgm:prSet presAssocID="{7E4D7DBD-E20E-4E13-A10F-B9B521E47296}" presName="arrowAndChildren" presStyleCnt="0"/>
      <dgm:spPr/>
    </dgm:pt>
    <dgm:pt modelId="{9863FFA1-80AB-4B52-9D3E-A15438A4EBE0}" type="pres">
      <dgm:prSet presAssocID="{7E4D7DBD-E20E-4E13-A10F-B9B521E47296}" presName="parentTextArrow" presStyleLbl="node1" presStyleIdx="0" presStyleCnt="0"/>
      <dgm:spPr/>
      <dgm:t>
        <a:bodyPr/>
        <a:lstStyle/>
        <a:p>
          <a:endParaRPr lang="en-US"/>
        </a:p>
      </dgm:t>
    </dgm:pt>
    <dgm:pt modelId="{CAF4C0C3-DBA6-4BCE-9F57-E357D6DC88B1}" type="pres">
      <dgm:prSet presAssocID="{7E4D7DBD-E20E-4E13-A10F-B9B521E47296}" presName="arrow" presStyleLbl="alignNode1" presStyleIdx="1" presStyleCnt="4"/>
      <dgm:spPr/>
      <dgm:t>
        <a:bodyPr/>
        <a:lstStyle/>
        <a:p>
          <a:endParaRPr lang="en-US"/>
        </a:p>
      </dgm:t>
    </dgm:pt>
    <dgm:pt modelId="{75A85062-3174-4D94-A808-B1FDC14D9038}" type="pres">
      <dgm:prSet presAssocID="{7E4D7DBD-E20E-4E13-A10F-B9B521E47296}" presName="descendantArrow" presStyleLbl="bgAccFollowNode1" presStyleIdx="1" presStyleCnt="4"/>
      <dgm:spPr/>
      <dgm:t>
        <a:bodyPr/>
        <a:lstStyle/>
        <a:p>
          <a:endParaRPr lang="en-US"/>
        </a:p>
      </dgm:t>
    </dgm:pt>
    <dgm:pt modelId="{E6A493E4-F72D-48F5-900A-964522D0ED01}" type="pres">
      <dgm:prSet presAssocID="{6122870F-2E1F-43D8-B7DA-4251D8CB2A9C}" presName="sp" presStyleCnt="0"/>
      <dgm:spPr/>
    </dgm:pt>
    <dgm:pt modelId="{8F4A8D9A-EB3D-434A-80E3-462107300706}" type="pres">
      <dgm:prSet presAssocID="{69A81052-1351-4EFF-8668-0833DBF6A6CD}" presName="arrowAndChildren" presStyleCnt="0"/>
      <dgm:spPr/>
    </dgm:pt>
    <dgm:pt modelId="{21EF25FE-55F0-4927-86FE-B92850592417}" type="pres">
      <dgm:prSet presAssocID="{69A81052-1351-4EFF-8668-0833DBF6A6CD}" presName="parentTextArrow" presStyleLbl="node1" presStyleIdx="0" presStyleCnt="0"/>
      <dgm:spPr/>
      <dgm:t>
        <a:bodyPr/>
        <a:lstStyle/>
        <a:p>
          <a:endParaRPr lang="en-US"/>
        </a:p>
      </dgm:t>
    </dgm:pt>
    <dgm:pt modelId="{C88E1505-0B9E-4F76-9A6D-918651A435FE}" type="pres">
      <dgm:prSet presAssocID="{69A81052-1351-4EFF-8668-0833DBF6A6CD}" presName="arrow" presStyleLbl="alignNode1" presStyleIdx="2" presStyleCnt="4"/>
      <dgm:spPr/>
      <dgm:t>
        <a:bodyPr/>
        <a:lstStyle/>
        <a:p>
          <a:endParaRPr lang="en-US"/>
        </a:p>
      </dgm:t>
    </dgm:pt>
    <dgm:pt modelId="{53D7B8BB-0D55-4302-8117-992E14C36D99}" type="pres">
      <dgm:prSet presAssocID="{69A81052-1351-4EFF-8668-0833DBF6A6CD}" presName="descendantArrow" presStyleLbl="bgAccFollowNode1" presStyleIdx="2" presStyleCnt="4"/>
      <dgm:spPr/>
      <dgm:t>
        <a:bodyPr/>
        <a:lstStyle/>
        <a:p>
          <a:endParaRPr lang="en-US"/>
        </a:p>
      </dgm:t>
    </dgm:pt>
    <dgm:pt modelId="{DB226F1C-9D43-4E49-841F-958BE76079F6}" type="pres">
      <dgm:prSet presAssocID="{1206B755-AF38-4D9F-B2E3-C7D9DCD060DF}" presName="sp" presStyleCnt="0"/>
      <dgm:spPr/>
    </dgm:pt>
    <dgm:pt modelId="{C70B5460-D2DF-4C92-8ABB-B9C8F51E3422}" type="pres">
      <dgm:prSet presAssocID="{A16E7976-1ED8-4308-A076-5FA522A159B1}" presName="arrowAndChildren" presStyleCnt="0"/>
      <dgm:spPr/>
    </dgm:pt>
    <dgm:pt modelId="{F5FF835C-5180-40B6-B6C7-C6901935F06E}" type="pres">
      <dgm:prSet presAssocID="{A16E7976-1ED8-4308-A076-5FA522A159B1}" presName="parentTextArrow" presStyleLbl="node1" presStyleIdx="0" presStyleCnt="0"/>
      <dgm:spPr/>
      <dgm:t>
        <a:bodyPr/>
        <a:lstStyle/>
        <a:p>
          <a:endParaRPr lang="en-US"/>
        </a:p>
      </dgm:t>
    </dgm:pt>
    <dgm:pt modelId="{31BDA8DF-A58D-4F43-BFEB-90F022CDA057}" type="pres">
      <dgm:prSet presAssocID="{A16E7976-1ED8-4308-A076-5FA522A159B1}" presName="arrow" presStyleLbl="alignNode1" presStyleIdx="3" presStyleCnt="4"/>
      <dgm:spPr/>
      <dgm:t>
        <a:bodyPr/>
        <a:lstStyle/>
        <a:p>
          <a:endParaRPr lang="en-US"/>
        </a:p>
      </dgm:t>
    </dgm:pt>
    <dgm:pt modelId="{D580E764-F0F6-493C-BC0E-B06CAA64DDF1}" type="pres">
      <dgm:prSet presAssocID="{A16E7976-1ED8-4308-A076-5FA522A159B1}" presName="descendantArrow" presStyleLbl="bgAccFollowNode1" presStyleIdx="3" presStyleCnt="4"/>
      <dgm:spPr/>
      <dgm:t>
        <a:bodyPr/>
        <a:lstStyle/>
        <a:p>
          <a:endParaRPr lang="en-US"/>
        </a:p>
      </dgm:t>
    </dgm:pt>
  </dgm:ptLst>
  <dgm:cxnLst>
    <dgm:cxn modelId="{D9DD6164-B513-4610-9936-190E77E5ACE4}" type="presOf" srcId="{A16E7976-1ED8-4308-A076-5FA522A159B1}" destId="{F5FF835C-5180-40B6-B6C7-C6901935F06E}" srcOrd="0" destOrd="0" presId="urn:microsoft.com/office/officeart/2016/7/layout/VerticalDownArrowProcess"/>
    <dgm:cxn modelId="{7B2FE4B2-B1FD-4616-AA15-E58F034DB0B5}" type="presOf" srcId="{18758FBA-F638-4A01-B120-0B7DEF1DD493}" destId="{50BB84B2-3832-4F9D-82C6-57B2B2013A4F}" srcOrd="0" destOrd="0" presId="urn:microsoft.com/office/officeart/2016/7/layout/VerticalDownArrowProcess"/>
    <dgm:cxn modelId="{07E0DAC8-D2BF-49E4-AFAC-2A3C8F1700BD}" type="presOf" srcId="{7E4D7DBD-E20E-4E13-A10F-B9B521E47296}" destId="{CAF4C0C3-DBA6-4BCE-9F57-E357D6DC88B1}" srcOrd="1" destOrd="0" presId="urn:microsoft.com/office/officeart/2016/7/layout/VerticalDownArrowProcess"/>
    <dgm:cxn modelId="{874A173B-F2D9-4985-B3E3-E2D8945E664C}" srcId="{7E4D7DBD-E20E-4E13-A10F-B9B521E47296}" destId="{2293A8E9-9B00-4ED2-AE32-F0CCE629610D}" srcOrd="0" destOrd="0" parTransId="{1E145B2A-A25A-45D2-9481-BA75090A8C7F}" sibTransId="{DF3B24F5-192A-4BF8-A8DB-121D08429535}"/>
    <dgm:cxn modelId="{D908EB4D-253D-4926-B171-182F70F6EDE8}" type="presOf" srcId="{69A81052-1351-4EFF-8668-0833DBF6A6CD}" destId="{C88E1505-0B9E-4F76-9A6D-918651A435FE}" srcOrd="1" destOrd="0" presId="urn:microsoft.com/office/officeart/2016/7/layout/VerticalDownArrowProcess"/>
    <dgm:cxn modelId="{069AA015-28EB-4D76-9ED4-A1A149DDDAC1}" srcId="{69A81052-1351-4EFF-8668-0833DBF6A6CD}" destId="{6628C2EB-B9D8-4852-93B4-CB34D57A4EAF}" srcOrd="0" destOrd="0" parTransId="{07F8E1D1-34AF-4C00-AF4C-49E5E71817F5}" sibTransId="{7594E189-99D8-4709-B22E-FD7714B12C6C}"/>
    <dgm:cxn modelId="{1246C434-67C9-4AA1-AEE2-F93D1C532A21}" type="presOf" srcId="{2293A8E9-9B00-4ED2-AE32-F0CCE629610D}" destId="{75A85062-3174-4D94-A808-B1FDC14D9038}" srcOrd="0" destOrd="0" presId="urn:microsoft.com/office/officeart/2016/7/layout/VerticalDownArrowProcess"/>
    <dgm:cxn modelId="{B638B795-85ED-4404-BFCF-C2C314636727}" srcId="{F76FE25F-D64B-4CD3-93D7-059024CC6C4C}" destId="{B7D84496-BA19-44E7-904D-752251A82B72}" srcOrd="0" destOrd="0" parTransId="{5129EF10-32F7-4529-8850-CF730034520D}" sibTransId="{16D41DD2-6E34-46BD-9B02-CAED8D55850E}"/>
    <dgm:cxn modelId="{D5EBF0E1-0C65-4E66-80E8-6B1EA44E2F13}" srcId="{18758FBA-F638-4A01-B120-0B7DEF1DD493}" destId="{7E4D7DBD-E20E-4E13-A10F-B9B521E47296}" srcOrd="2" destOrd="0" parTransId="{29FB977C-87C3-4880-91DD-D74954DEC8BA}" sibTransId="{EAC587CB-E6D5-4F7D-8E9F-7C87A22F8DEB}"/>
    <dgm:cxn modelId="{3F6C1EE9-AD50-4B4B-AF6C-51478E6AA373}" type="presOf" srcId="{B7D84496-BA19-44E7-904D-752251A82B72}" destId="{75AE9156-4A16-4D9C-B422-E0461B7223C0}" srcOrd="0" destOrd="0" presId="urn:microsoft.com/office/officeart/2016/7/layout/VerticalDownArrowProcess"/>
    <dgm:cxn modelId="{F53CCE55-6DDF-4680-B80C-AADF87F4FDD3}" type="presOf" srcId="{7E4D7DBD-E20E-4E13-A10F-B9B521E47296}" destId="{9863FFA1-80AB-4B52-9D3E-A15438A4EBE0}" srcOrd="0" destOrd="0" presId="urn:microsoft.com/office/officeart/2016/7/layout/VerticalDownArrowProcess"/>
    <dgm:cxn modelId="{458BCEFF-DAC2-48FC-A293-0496E0D33745}" type="presOf" srcId="{6628C2EB-B9D8-4852-93B4-CB34D57A4EAF}" destId="{53D7B8BB-0D55-4302-8117-992E14C36D99}" srcOrd="0" destOrd="0" presId="urn:microsoft.com/office/officeart/2016/7/layout/VerticalDownArrowProcess"/>
    <dgm:cxn modelId="{C7331EDD-09B2-4E79-A090-88809CA3A198}" type="presOf" srcId="{69A81052-1351-4EFF-8668-0833DBF6A6CD}" destId="{21EF25FE-55F0-4927-86FE-B92850592417}" srcOrd="0" destOrd="0" presId="urn:microsoft.com/office/officeart/2016/7/layout/VerticalDownArrowProcess"/>
    <dgm:cxn modelId="{B87869BF-8CA4-4965-8C43-EEB4DE4B999A}" srcId="{18758FBA-F638-4A01-B120-0B7DEF1DD493}" destId="{A16E7976-1ED8-4308-A076-5FA522A159B1}" srcOrd="0" destOrd="0" parTransId="{DAC3912D-2384-4044-B030-3229B72B50E9}" sibTransId="{1206B755-AF38-4D9F-B2E3-C7D9DCD060DF}"/>
    <dgm:cxn modelId="{11176AED-4A0D-4B31-856A-74A0AA02696C}" srcId="{18758FBA-F638-4A01-B120-0B7DEF1DD493}" destId="{F76FE25F-D64B-4CD3-93D7-059024CC6C4C}" srcOrd="3" destOrd="0" parTransId="{BBFCCFC8-BC1C-4BE6-9F0F-B347504F7940}" sibTransId="{6E9BFB7D-3DC8-4544-ACC1-FF7E9CE75FDF}"/>
    <dgm:cxn modelId="{598646A9-CAB4-4E18-AFBD-74CC4E03729C}" srcId="{18758FBA-F638-4A01-B120-0B7DEF1DD493}" destId="{69A81052-1351-4EFF-8668-0833DBF6A6CD}" srcOrd="1" destOrd="0" parTransId="{B4DCB68D-0D5B-4CE4-A46B-6007258527D0}" sibTransId="{6122870F-2E1F-43D8-B7DA-4251D8CB2A9C}"/>
    <dgm:cxn modelId="{85F17E7B-5D89-4D2C-884D-A1BF86EDEDCC}" type="presOf" srcId="{B3DFB7FA-9929-4B0E-879F-93D9A2BEC089}" destId="{D580E764-F0F6-493C-BC0E-B06CAA64DDF1}" srcOrd="0" destOrd="0" presId="urn:microsoft.com/office/officeart/2016/7/layout/VerticalDownArrowProcess"/>
    <dgm:cxn modelId="{7735E00D-05B4-47A5-AF21-213451B70F9A}" type="presOf" srcId="{A16E7976-1ED8-4308-A076-5FA522A159B1}" destId="{31BDA8DF-A58D-4F43-BFEB-90F022CDA057}" srcOrd="1" destOrd="0" presId="urn:microsoft.com/office/officeart/2016/7/layout/VerticalDownArrowProcess"/>
    <dgm:cxn modelId="{22ED3D7A-DF65-432D-A3F6-2CF38FC84DF4}" srcId="{A16E7976-1ED8-4308-A076-5FA522A159B1}" destId="{B3DFB7FA-9929-4B0E-879F-93D9A2BEC089}" srcOrd="0" destOrd="0" parTransId="{6DC2DFF5-A0E0-49B2-8B4E-E25FB74F160C}" sibTransId="{E2E638DC-E9EB-4915-AFAD-42959BD52702}"/>
    <dgm:cxn modelId="{B5B29D0C-3C8B-4F05-8A7A-D6A71DE8B232}" type="presOf" srcId="{F76FE25F-D64B-4CD3-93D7-059024CC6C4C}" destId="{F892F4AA-955F-4BAD-B050-2E4B6D7C0E4B}" srcOrd="0" destOrd="0" presId="urn:microsoft.com/office/officeart/2016/7/layout/VerticalDownArrowProcess"/>
    <dgm:cxn modelId="{082728D5-C002-49DF-B567-F9A2887FBA89}" type="presParOf" srcId="{50BB84B2-3832-4F9D-82C6-57B2B2013A4F}" destId="{C1A87715-7541-4E10-85F6-B0F1EC9306AD}" srcOrd="0" destOrd="0" presId="urn:microsoft.com/office/officeart/2016/7/layout/VerticalDownArrowProcess"/>
    <dgm:cxn modelId="{BA080A86-BFA3-43F7-85E8-D46F748B519E}" type="presParOf" srcId="{C1A87715-7541-4E10-85F6-B0F1EC9306AD}" destId="{F892F4AA-955F-4BAD-B050-2E4B6D7C0E4B}" srcOrd="0" destOrd="0" presId="urn:microsoft.com/office/officeart/2016/7/layout/VerticalDownArrowProcess"/>
    <dgm:cxn modelId="{7A620784-5CBF-46FD-A00B-48ADEA42C41F}" type="presParOf" srcId="{C1A87715-7541-4E10-85F6-B0F1EC9306AD}" destId="{75AE9156-4A16-4D9C-B422-E0461B7223C0}" srcOrd="1" destOrd="0" presId="urn:microsoft.com/office/officeart/2016/7/layout/VerticalDownArrowProcess"/>
    <dgm:cxn modelId="{7A796B17-9BC6-4F6F-B914-A39943494A7C}" type="presParOf" srcId="{50BB84B2-3832-4F9D-82C6-57B2B2013A4F}" destId="{31622E69-D690-4BC8-A0F4-358E0BB94952}" srcOrd="1" destOrd="0" presId="urn:microsoft.com/office/officeart/2016/7/layout/VerticalDownArrowProcess"/>
    <dgm:cxn modelId="{B725DFDE-D495-4259-A1DA-4E110CE671B5}" type="presParOf" srcId="{50BB84B2-3832-4F9D-82C6-57B2B2013A4F}" destId="{665A21DD-857C-4FEE-BBC9-9F1A76352B16}" srcOrd="2" destOrd="0" presId="urn:microsoft.com/office/officeart/2016/7/layout/VerticalDownArrowProcess"/>
    <dgm:cxn modelId="{AD875677-7FDA-4E95-BF1B-C7E2D40859BB}" type="presParOf" srcId="{665A21DD-857C-4FEE-BBC9-9F1A76352B16}" destId="{9863FFA1-80AB-4B52-9D3E-A15438A4EBE0}" srcOrd="0" destOrd="0" presId="urn:microsoft.com/office/officeart/2016/7/layout/VerticalDownArrowProcess"/>
    <dgm:cxn modelId="{4C6899A2-CBDC-47C3-AD81-AEACE48C5716}" type="presParOf" srcId="{665A21DD-857C-4FEE-BBC9-9F1A76352B16}" destId="{CAF4C0C3-DBA6-4BCE-9F57-E357D6DC88B1}" srcOrd="1" destOrd="0" presId="urn:microsoft.com/office/officeart/2016/7/layout/VerticalDownArrowProcess"/>
    <dgm:cxn modelId="{2D3DD2A0-FCF2-48FE-8498-35C12CEE6534}" type="presParOf" srcId="{665A21DD-857C-4FEE-BBC9-9F1A76352B16}" destId="{75A85062-3174-4D94-A808-B1FDC14D9038}" srcOrd="2" destOrd="0" presId="urn:microsoft.com/office/officeart/2016/7/layout/VerticalDownArrowProcess"/>
    <dgm:cxn modelId="{E454338C-0AF2-470E-B022-B01055603F1C}" type="presParOf" srcId="{50BB84B2-3832-4F9D-82C6-57B2B2013A4F}" destId="{E6A493E4-F72D-48F5-900A-964522D0ED01}" srcOrd="3" destOrd="0" presId="urn:microsoft.com/office/officeart/2016/7/layout/VerticalDownArrowProcess"/>
    <dgm:cxn modelId="{301F2FB6-7901-479C-AD74-FDB110599BDB}" type="presParOf" srcId="{50BB84B2-3832-4F9D-82C6-57B2B2013A4F}" destId="{8F4A8D9A-EB3D-434A-80E3-462107300706}" srcOrd="4" destOrd="0" presId="urn:microsoft.com/office/officeart/2016/7/layout/VerticalDownArrowProcess"/>
    <dgm:cxn modelId="{973053DF-F885-4459-BF68-0DB1EC632672}" type="presParOf" srcId="{8F4A8D9A-EB3D-434A-80E3-462107300706}" destId="{21EF25FE-55F0-4927-86FE-B92850592417}" srcOrd="0" destOrd="0" presId="urn:microsoft.com/office/officeart/2016/7/layout/VerticalDownArrowProcess"/>
    <dgm:cxn modelId="{89D5F599-6079-411D-BADC-1C4ED7C6054C}" type="presParOf" srcId="{8F4A8D9A-EB3D-434A-80E3-462107300706}" destId="{C88E1505-0B9E-4F76-9A6D-918651A435FE}" srcOrd="1" destOrd="0" presId="urn:microsoft.com/office/officeart/2016/7/layout/VerticalDownArrowProcess"/>
    <dgm:cxn modelId="{7C5C2781-B172-4F3F-AD8C-05E1B9C8639B}" type="presParOf" srcId="{8F4A8D9A-EB3D-434A-80E3-462107300706}" destId="{53D7B8BB-0D55-4302-8117-992E14C36D99}" srcOrd="2" destOrd="0" presId="urn:microsoft.com/office/officeart/2016/7/layout/VerticalDownArrowProcess"/>
    <dgm:cxn modelId="{30777B39-CE67-43A5-BBF0-AC8D9EE85CAC}" type="presParOf" srcId="{50BB84B2-3832-4F9D-82C6-57B2B2013A4F}" destId="{DB226F1C-9D43-4E49-841F-958BE76079F6}" srcOrd="5" destOrd="0" presId="urn:microsoft.com/office/officeart/2016/7/layout/VerticalDownArrowProcess"/>
    <dgm:cxn modelId="{2D97C341-543F-4F78-A0B2-D4D8A9AAF5C5}" type="presParOf" srcId="{50BB84B2-3832-4F9D-82C6-57B2B2013A4F}" destId="{C70B5460-D2DF-4C92-8ABB-B9C8F51E3422}" srcOrd="6" destOrd="0" presId="urn:microsoft.com/office/officeart/2016/7/layout/VerticalDownArrowProcess"/>
    <dgm:cxn modelId="{FB75877D-967D-4D75-B424-4AF3135CC7D5}" type="presParOf" srcId="{C70B5460-D2DF-4C92-8ABB-B9C8F51E3422}" destId="{F5FF835C-5180-40B6-B6C7-C6901935F06E}" srcOrd="0" destOrd="0" presId="urn:microsoft.com/office/officeart/2016/7/layout/VerticalDownArrowProcess"/>
    <dgm:cxn modelId="{4F031059-534C-4660-A9DB-12FCBB4F4673}" type="presParOf" srcId="{C70B5460-D2DF-4C92-8ABB-B9C8F51E3422}" destId="{31BDA8DF-A58D-4F43-BFEB-90F022CDA057}" srcOrd="1" destOrd="0" presId="urn:microsoft.com/office/officeart/2016/7/layout/VerticalDownArrowProcess"/>
    <dgm:cxn modelId="{4789E6D9-6701-403F-8039-D8F6439ECF30}" type="presParOf" srcId="{C70B5460-D2DF-4C92-8ABB-B9C8F51E3422}" destId="{D580E764-F0F6-493C-BC0E-B06CAA64DDF1}"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2F4AA-955F-4BAD-B050-2E4B6D7C0E4B}">
      <dsp:nvSpPr>
        <dsp:cNvPr id="0" name=""/>
        <dsp:cNvSpPr/>
      </dsp:nvSpPr>
      <dsp:spPr>
        <a:xfrm>
          <a:off x="0" y="3440028"/>
          <a:ext cx="1332103" cy="752594"/>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739" tIns="128016" rIns="94739" bIns="128016" numCol="1" spcCol="1270" anchor="ctr" anchorCtr="0">
          <a:noAutofit/>
        </a:bodyPr>
        <a:lstStyle/>
        <a:p>
          <a:pPr lvl="0" algn="ctr" defTabSz="800100">
            <a:lnSpc>
              <a:spcPct val="90000"/>
            </a:lnSpc>
            <a:spcBef>
              <a:spcPct val="0"/>
            </a:spcBef>
            <a:spcAft>
              <a:spcPct val="35000"/>
            </a:spcAft>
          </a:pPr>
          <a:r>
            <a:rPr lang="en-US" sz="1800" kern="1200" dirty="0"/>
            <a:t>Explain</a:t>
          </a:r>
        </a:p>
      </dsp:txBody>
      <dsp:txXfrm>
        <a:off x="0" y="3440028"/>
        <a:ext cx="1332103" cy="752594"/>
      </dsp:txXfrm>
    </dsp:sp>
    <dsp:sp modelId="{75AE9156-4A16-4D9C-B422-E0461B7223C0}">
      <dsp:nvSpPr>
        <dsp:cNvPr id="0" name=""/>
        <dsp:cNvSpPr/>
      </dsp:nvSpPr>
      <dsp:spPr>
        <a:xfrm>
          <a:off x="1332102" y="3440028"/>
          <a:ext cx="3996309" cy="752594"/>
        </a:xfrm>
        <a:prstGeom prst="rect">
          <a:avLst/>
        </a:prstGeom>
        <a:solidFill>
          <a:schemeClr val="bg1">
            <a:lumMod val="95000"/>
            <a:hueOff val="0"/>
            <a:satOff val="0"/>
            <a:lumOff val="0"/>
            <a:alphaOff val="0"/>
          </a:schemeClr>
        </a:solidFill>
        <a:ln w="10795" cap="flat" cmpd="sng" algn="ctr">
          <a:solidFill>
            <a:schemeClr val="bg1">
              <a:lumMod val="9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064" tIns="177800" rIns="81064" bIns="177800" numCol="1" spcCol="1270" anchor="ctr" anchorCtr="0">
          <a:noAutofit/>
        </a:bodyPr>
        <a:lstStyle/>
        <a:p>
          <a:pPr lvl="0" algn="l" defTabSz="622300">
            <a:lnSpc>
              <a:spcPct val="90000"/>
            </a:lnSpc>
            <a:spcBef>
              <a:spcPct val="0"/>
            </a:spcBef>
            <a:spcAft>
              <a:spcPct val="35000"/>
            </a:spcAft>
          </a:pPr>
          <a:r>
            <a:rPr lang="en-US" sz="1400" kern="1200" dirty="0"/>
            <a:t>Explain the implementation issues associated with the application of lean systems</a:t>
          </a:r>
        </a:p>
      </dsp:txBody>
      <dsp:txXfrm>
        <a:off x="1332102" y="3440028"/>
        <a:ext cx="3996309" cy="752594"/>
      </dsp:txXfrm>
    </dsp:sp>
    <dsp:sp modelId="{CAF4C0C3-DBA6-4BCE-9F57-E357D6DC88B1}">
      <dsp:nvSpPr>
        <dsp:cNvPr id="0" name=""/>
        <dsp:cNvSpPr/>
      </dsp:nvSpPr>
      <dsp:spPr>
        <a:xfrm rot="10800000">
          <a:off x="0" y="2293827"/>
          <a:ext cx="1332103" cy="1157489"/>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739" tIns="128016" rIns="94739" bIns="128016" numCol="1" spcCol="1270" anchor="ctr" anchorCtr="0">
          <a:noAutofit/>
        </a:bodyPr>
        <a:lstStyle/>
        <a:p>
          <a:pPr lvl="0" algn="ctr" defTabSz="800100">
            <a:lnSpc>
              <a:spcPct val="90000"/>
            </a:lnSpc>
            <a:spcBef>
              <a:spcPct val="0"/>
            </a:spcBef>
            <a:spcAft>
              <a:spcPct val="35000"/>
            </a:spcAft>
          </a:pPr>
          <a:r>
            <a:rPr lang="en-US" sz="1800" kern="1200" dirty="0"/>
            <a:t>Understand</a:t>
          </a:r>
        </a:p>
      </dsp:txBody>
      <dsp:txXfrm rot="-10800000">
        <a:off x="0" y="2293827"/>
        <a:ext cx="1332103" cy="752368"/>
      </dsp:txXfrm>
    </dsp:sp>
    <dsp:sp modelId="{75A85062-3174-4D94-A808-B1FDC14D9038}">
      <dsp:nvSpPr>
        <dsp:cNvPr id="0" name=""/>
        <dsp:cNvSpPr/>
      </dsp:nvSpPr>
      <dsp:spPr>
        <a:xfrm>
          <a:off x="1332102" y="2293827"/>
          <a:ext cx="3996309" cy="752368"/>
        </a:xfrm>
        <a:prstGeom prst="rect">
          <a:avLst/>
        </a:prstGeom>
        <a:solidFill>
          <a:schemeClr val="bg1">
            <a:lumMod val="95000"/>
            <a:hueOff val="0"/>
            <a:satOff val="0"/>
            <a:lumOff val="0"/>
            <a:alphaOff val="0"/>
          </a:schemeClr>
        </a:solidFill>
        <a:ln w="10795" cap="flat" cmpd="sng" algn="ctr">
          <a:solidFill>
            <a:schemeClr val="bg1">
              <a:lumMod val="9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064" tIns="177800" rIns="81064" bIns="177800" numCol="1" spcCol="1270" anchor="ctr" anchorCtr="0">
          <a:noAutofit/>
        </a:bodyPr>
        <a:lstStyle/>
        <a:p>
          <a:pPr lvl="0" algn="l" defTabSz="622300">
            <a:lnSpc>
              <a:spcPct val="90000"/>
            </a:lnSpc>
            <a:spcBef>
              <a:spcPct val="0"/>
            </a:spcBef>
            <a:spcAft>
              <a:spcPct val="35000"/>
            </a:spcAft>
          </a:pPr>
          <a:r>
            <a:rPr lang="en-US" sz="1400" kern="1200" dirty="0"/>
            <a:t>Understand value stream mapping and its role in waste reduction</a:t>
          </a:r>
        </a:p>
      </dsp:txBody>
      <dsp:txXfrm>
        <a:off x="1332102" y="2293827"/>
        <a:ext cx="3996309" cy="752368"/>
      </dsp:txXfrm>
    </dsp:sp>
    <dsp:sp modelId="{C88E1505-0B9E-4F76-9A6D-918651A435FE}">
      <dsp:nvSpPr>
        <dsp:cNvPr id="0" name=""/>
        <dsp:cNvSpPr/>
      </dsp:nvSpPr>
      <dsp:spPr>
        <a:xfrm rot="10800000">
          <a:off x="0" y="1147626"/>
          <a:ext cx="1332103" cy="1157489"/>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739" tIns="128016" rIns="94739" bIns="128016" numCol="1" spcCol="1270" anchor="ctr" anchorCtr="0">
          <a:noAutofit/>
        </a:bodyPr>
        <a:lstStyle/>
        <a:p>
          <a:pPr lvl="0" algn="ctr" defTabSz="800100">
            <a:lnSpc>
              <a:spcPct val="90000"/>
            </a:lnSpc>
            <a:spcBef>
              <a:spcPct val="0"/>
            </a:spcBef>
            <a:spcAft>
              <a:spcPct val="35000"/>
            </a:spcAft>
          </a:pPr>
          <a:r>
            <a:rPr lang="en-US" sz="1800" kern="1200"/>
            <a:t>Identify</a:t>
          </a:r>
          <a:endParaRPr lang="en-US" sz="1800" kern="1200" dirty="0"/>
        </a:p>
      </dsp:txBody>
      <dsp:txXfrm rot="-10800000">
        <a:off x="0" y="1147626"/>
        <a:ext cx="1332103" cy="752368"/>
      </dsp:txXfrm>
    </dsp:sp>
    <dsp:sp modelId="{53D7B8BB-0D55-4302-8117-992E14C36D99}">
      <dsp:nvSpPr>
        <dsp:cNvPr id="0" name=""/>
        <dsp:cNvSpPr/>
      </dsp:nvSpPr>
      <dsp:spPr>
        <a:xfrm>
          <a:off x="1332102" y="1147626"/>
          <a:ext cx="3996309" cy="752368"/>
        </a:xfrm>
        <a:prstGeom prst="rect">
          <a:avLst/>
        </a:prstGeom>
        <a:solidFill>
          <a:schemeClr val="bg1">
            <a:lumMod val="95000"/>
            <a:hueOff val="0"/>
            <a:satOff val="0"/>
            <a:lumOff val="0"/>
            <a:alphaOff val="0"/>
          </a:schemeClr>
        </a:solidFill>
        <a:ln w="10795" cap="flat" cmpd="sng" algn="ctr">
          <a:solidFill>
            <a:schemeClr val="bg1">
              <a:lumMod val="9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064" tIns="177800" rIns="81064" bIns="177800" numCol="1" spcCol="1270" anchor="ctr" anchorCtr="0">
          <a:noAutofit/>
        </a:bodyPr>
        <a:lstStyle/>
        <a:p>
          <a:pPr lvl="0" algn="l" defTabSz="622300">
            <a:lnSpc>
              <a:spcPct val="90000"/>
            </a:lnSpc>
            <a:spcBef>
              <a:spcPct val="0"/>
            </a:spcBef>
            <a:spcAft>
              <a:spcPct val="35000"/>
            </a:spcAft>
          </a:pPr>
          <a:r>
            <a:rPr lang="en-US" sz="1400" kern="1200" dirty="0"/>
            <a:t>Identify the characteristics and strategic advantages of lean systems</a:t>
          </a:r>
        </a:p>
      </dsp:txBody>
      <dsp:txXfrm>
        <a:off x="1332102" y="1147626"/>
        <a:ext cx="3996309" cy="752368"/>
      </dsp:txXfrm>
    </dsp:sp>
    <dsp:sp modelId="{31BDA8DF-A58D-4F43-BFEB-90F022CDA057}">
      <dsp:nvSpPr>
        <dsp:cNvPr id="0" name=""/>
        <dsp:cNvSpPr/>
      </dsp:nvSpPr>
      <dsp:spPr>
        <a:xfrm rot="10800000">
          <a:off x="0" y="1425"/>
          <a:ext cx="1332103" cy="1157489"/>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739" tIns="128016" rIns="94739" bIns="128016" numCol="1" spcCol="1270" anchor="ctr" anchorCtr="0">
          <a:noAutofit/>
        </a:bodyPr>
        <a:lstStyle/>
        <a:p>
          <a:pPr lvl="0" algn="ctr" defTabSz="800100">
            <a:lnSpc>
              <a:spcPct val="90000"/>
            </a:lnSpc>
            <a:spcBef>
              <a:spcPct val="0"/>
            </a:spcBef>
            <a:spcAft>
              <a:spcPct val="35000"/>
            </a:spcAft>
          </a:pPr>
          <a:r>
            <a:rPr lang="en-US" sz="1800" kern="1200" dirty="0"/>
            <a:t>Describe</a:t>
          </a:r>
        </a:p>
      </dsp:txBody>
      <dsp:txXfrm rot="-10800000">
        <a:off x="0" y="1425"/>
        <a:ext cx="1332103" cy="752368"/>
      </dsp:txXfrm>
    </dsp:sp>
    <dsp:sp modelId="{D580E764-F0F6-493C-BC0E-B06CAA64DDF1}">
      <dsp:nvSpPr>
        <dsp:cNvPr id="0" name=""/>
        <dsp:cNvSpPr/>
      </dsp:nvSpPr>
      <dsp:spPr>
        <a:xfrm>
          <a:off x="1332102" y="1425"/>
          <a:ext cx="3996309" cy="752368"/>
        </a:xfrm>
        <a:prstGeom prst="rect">
          <a:avLst/>
        </a:prstGeom>
        <a:solidFill>
          <a:schemeClr val="bg1">
            <a:lumMod val="95000"/>
            <a:hueOff val="0"/>
            <a:satOff val="0"/>
            <a:lumOff val="0"/>
            <a:alphaOff val="0"/>
          </a:schemeClr>
        </a:solidFill>
        <a:ln w="10795" cap="flat" cmpd="sng" algn="ctr">
          <a:solidFill>
            <a:schemeClr val="bg1">
              <a:lumMod val="9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064" tIns="177800" rIns="81064" bIns="177800" numCol="1" spcCol="1270" anchor="ctr" anchorCtr="0">
          <a:noAutofit/>
        </a:bodyPr>
        <a:lstStyle/>
        <a:p>
          <a:pPr lvl="0" algn="l" defTabSz="622300">
            <a:lnSpc>
              <a:spcPct val="90000"/>
            </a:lnSpc>
            <a:spcBef>
              <a:spcPct val="0"/>
            </a:spcBef>
            <a:spcAft>
              <a:spcPct val="35000"/>
            </a:spcAft>
          </a:pPr>
          <a:r>
            <a:rPr lang="en-US" sz="1400" kern="1200" dirty="0"/>
            <a:t>Describe how lean systems can facilitate the continuous improvement of processes</a:t>
          </a:r>
        </a:p>
      </dsp:txBody>
      <dsp:txXfrm>
        <a:off x="1332102" y="1425"/>
        <a:ext cx="3996309" cy="752368"/>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FF4B976-D6C7-46DA-A627-B7AFED7CE729}" type="datetimeFigureOut">
              <a:rPr lang="en-US"/>
              <a:pPr>
                <a:defRPr/>
              </a:pPr>
              <a:t>4/25/2018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3CB512D-AFAE-4D18-9021-66735EDD9A2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dirty="0"/>
          </a:p>
        </p:txBody>
      </p:sp>
      <p:sp>
        <p:nvSpPr>
          <p:cNvPr id="50180" name="Slide Number Placeholder 3"/>
          <p:cNvSpPr>
            <a:spLocks noGrp="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8BB36B-D6EC-4528-B936-173D3EACD6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195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Slide Image Placeholder 1"/>
          <p:cNvSpPr>
            <a:spLocks noGrp="1" noRot="1" noChangeAspect="1"/>
          </p:cNvSpPr>
          <p:nvPr>
            <p:ph type="sldImg"/>
          </p:nvPr>
        </p:nvSpPr>
        <p:spPr bwMode="auto">
          <a:noFill/>
          <a:ln>
            <a:solidFill>
              <a:srgbClr val="000000"/>
            </a:solidFill>
            <a:miter lim="800000"/>
            <a:headEnd/>
            <a:tailEnd/>
          </a:ln>
        </p:spPr>
      </p:sp>
      <p:sp>
        <p:nvSpPr>
          <p:cNvPr id="260098"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FontTx/>
              <a:buNone/>
            </a:pPr>
            <a:endParaRPr lang="en-US" dirty="0"/>
          </a:p>
        </p:txBody>
      </p:sp>
      <p:sp>
        <p:nvSpPr>
          <p:cNvPr id="260099"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t>GFOA Lean Training: Module 4</a:t>
            </a:r>
          </a:p>
        </p:txBody>
      </p:sp>
    </p:spTree>
    <p:extLst>
      <p:ext uri="{BB962C8B-B14F-4D97-AF65-F5344CB8AC3E}">
        <p14:creationId xmlns:p14="http://schemas.microsoft.com/office/powerpoint/2010/main" val="1919196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Slide Image Placeholder 1"/>
          <p:cNvSpPr>
            <a:spLocks noGrp="1" noRot="1" noChangeAspect="1"/>
          </p:cNvSpPr>
          <p:nvPr>
            <p:ph type="sldImg"/>
          </p:nvPr>
        </p:nvSpPr>
        <p:spPr bwMode="auto">
          <a:noFill/>
          <a:ln>
            <a:solidFill>
              <a:srgbClr val="000000"/>
            </a:solidFill>
            <a:miter lim="800000"/>
            <a:headEnd/>
            <a:tailEnd/>
          </a:ln>
        </p:spPr>
      </p:sp>
      <p:sp>
        <p:nvSpPr>
          <p:cNvPr id="260098"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FontTx/>
              <a:buNone/>
            </a:pPr>
            <a:endParaRPr lang="en-US" dirty="0"/>
          </a:p>
        </p:txBody>
      </p:sp>
      <p:sp>
        <p:nvSpPr>
          <p:cNvPr id="260099"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t>GFOA Lean Training: Module 4</a:t>
            </a:r>
          </a:p>
        </p:txBody>
      </p:sp>
    </p:spTree>
    <p:extLst>
      <p:ext uri="{BB962C8B-B14F-4D97-AF65-F5344CB8AC3E}">
        <p14:creationId xmlns:p14="http://schemas.microsoft.com/office/powerpoint/2010/main" val="3184679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Slide Image Placeholder 1"/>
          <p:cNvSpPr>
            <a:spLocks noGrp="1" noRot="1" noChangeAspect="1"/>
          </p:cNvSpPr>
          <p:nvPr>
            <p:ph type="sldImg"/>
          </p:nvPr>
        </p:nvSpPr>
        <p:spPr bwMode="auto">
          <a:noFill/>
          <a:ln>
            <a:solidFill>
              <a:srgbClr val="000000"/>
            </a:solidFill>
            <a:miter lim="800000"/>
            <a:headEnd/>
            <a:tailEnd/>
          </a:ln>
        </p:spPr>
      </p:sp>
      <p:sp>
        <p:nvSpPr>
          <p:cNvPr id="260098"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FontTx/>
              <a:buNone/>
            </a:pPr>
            <a:endParaRPr lang="en-US" dirty="0"/>
          </a:p>
        </p:txBody>
      </p:sp>
      <p:sp>
        <p:nvSpPr>
          <p:cNvPr id="260099"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t>GFOA Lean Training: Module 4</a:t>
            </a:r>
          </a:p>
        </p:txBody>
      </p:sp>
    </p:spTree>
    <p:extLst>
      <p:ext uri="{BB962C8B-B14F-4D97-AF65-F5344CB8AC3E}">
        <p14:creationId xmlns:p14="http://schemas.microsoft.com/office/powerpoint/2010/main" val="74410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726612-DEED-47D4-BC37-D7D8F91682A0}" type="slidenum">
              <a:rPr lang="en-US">
                <a:latin typeface="Arial" charset="0"/>
                <a:cs typeface="Arial" charset="0"/>
              </a:rPr>
              <a:pPr fontAlgn="base">
                <a:spcBef>
                  <a:spcPct val="0"/>
                </a:spcBef>
                <a:spcAft>
                  <a:spcPct val="0"/>
                </a:spcAft>
              </a:pPr>
              <a:t>34</a:t>
            </a:fld>
            <a:endParaRPr lang="en-US">
              <a:latin typeface="Arial" charset="0"/>
              <a:cs typeface="Arial" charset="0"/>
            </a:endParaRPr>
          </a:p>
        </p:txBody>
      </p:sp>
      <p:sp>
        <p:nvSpPr>
          <p:cNvPr id="48130" name="Rectangle 2"/>
          <p:cNvSpPr>
            <a:spLocks noGrp="1" noRot="1" noChangeAspect="1" noChangeArrowheads="1" noTextEdit="1"/>
          </p:cNvSpPr>
          <p:nvPr>
            <p:ph type="sldImg"/>
          </p:nvPr>
        </p:nvSpPr>
        <p:spPr bwMode="auto">
          <a:xfrm>
            <a:off x="1147763" y="684213"/>
            <a:ext cx="4565650" cy="3424237"/>
          </a:xfrm>
          <a:noFill/>
          <a:ln>
            <a:solidFill>
              <a:srgbClr val="000000"/>
            </a:solidFill>
            <a:miter lim="800000"/>
            <a:headEnd/>
            <a:tailEnd/>
          </a:ln>
        </p:spPr>
      </p:sp>
      <p:sp>
        <p:nvSpPr>
          <p:cNvPr id="48131" name="Rectangle 3"/>
          <p:cNvSpPr>
            <a:spLocks noGrp="1" noChangeArrowheads="1"/>
          </p:cNvSpPr>
          <p:nvPr>
            <p:ph type="body" idx="1"/>
          </p:nvPr>
        </p:nvSpPr>
        <p:spPr bwMode="auto">
          <a:xfrm>
            <a:off x="914400" y="4354513"/>
            <a:ext cx="5029200" cy="4343400"/>
          </a:xfrm>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CDF0B0-4F0F-4E2A-AD24-C30D7CDA38D1}" type="slidenum">
              <a:rPr lang="en-US">
                <a:latin typeface="Arial" charset="0"/>
                <a:cs typeface="Arial" charset="0"/>
              </a:rPr>
              <a:pPr fontAlgn="base">
                <a:spcBef>
                  <a:spcPct val="0"/>
                </a:spcBef>
                <a:spcAft>
                  <a:spcPct val="0"/>
                </a:spcAft>
              </a:pPr>
              <a:t>35</a:t>
            </a:fld>
            <a:endParaRPr lang="en-US">
              <a:latin typeface="Arial" charset="0"/>
              <a:cs typeface="Arial" charset="0"/>
            </a:endParaRPr>
          </a:p>
        </p:txBody>
      </p:sp>
      <p:sp>
        <p:nvSpPr>
          <p:cNvPr id="50178" name="Rectangle 2"/>
          <p:cNvSpPr>
            <a:spLocks noGrp="1" noRot="1" noChangeAspect="1" noChangeArrowheads="1" noTextEdit="1"/>
          </p:cNvSpPr>
          <p:nvPr>
            <p:ph type="sldImg"/>
          </p:nvPr>
        </p:nvSpPr>
        <p:spPr bwMode="auto">
          <a:xfrm>
            <a:off x="1147763" y="684213"/>
            <a:ext cx="4565650" cy="3424237"/>
          </a:xfrm>
          <a:noFill/>
          <a:ln>
            <a:solidFill>
              <a:srgbClr val="000000"/>
            </a:solidFill>
            <a:miter lim="800000"/>
            <a:headEnd/>
            <a:tailEnd/>
          </a:ln>
        </p:spPr>
      </p:sp>
      <p:sp>
        <p:nvSpPr>
          <p:cNvPr id="50179" name="Rectangle 3"/>
          <p:cNvSpPr>
            <a:spLocks noGrp="1" noChangeArrowheads="1"/>
          </p:cNvSpPr>
          <p:nvPr>
            <p:ph type="body" idx="1"/>
          </p:nvPr>
        </p:nvSpPr>
        <p:spPr bwMode="auto">
          <a:xfrm>
            <a:off x="914400" y="4354513"/>
            <a:ext cx="5029200" cy="4343400"/>
          </a:xfrm>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01E441-E792-42A7-B6D7-C4D3D0CCB810}" type="slidenum">
              <a:rPr lang="en-US">
                <a:latin typeface="Arial" charset="0"/>
                <a:cs typeface="Arial" charset="0"/>
              </a:rPr>
              <a:pPr fontAlgn="base">
                <a:spcBef>
                  <a:spcPct val="0"/>
                </a:spcBef>
                <a:spcAft>
                  <a:spcPct val="0"/>
                </a:spcAft>
              </a:pPr>
              <a:t>36</a:t>
            </a:fld>
            <a:endParaRPr lang="en-US">
              <a:latin typeface="Arial" charset="0"/>
              <a:cs typeface="Arial" charset="0"/>
            </a:endParaRPr>
          </a:p>
        </p:txBody>
      </p:sp>
      <p:sp>
        <p:nvSpPr>
          <p:cNvPr id="52226" name="Rectangle 2"/>
          <p:cNvSpPr>
            <a:spLocks noGrp="1" noRot="1" noChangeAspect="1" noChangeArrowheads="1" noTextEdit="1"/>
          </p:cNvSpPr>
          <p:nvPr>
            <p:ph type="sldImg"/>
          </p:nvPr>
        </p:nvSpPr>
        <p:spPr bwMode="auto">
          <a:xfrm>
            <a:off x="1147763" y="684213"/>
            <a:ext cx="4565650" cy="3424237"/>
          </a:xfrm>
          <a:noFill/>
          <a:ln>
            <a:solidFill>
              <a:srgbClr val="000000"/>
            </a:solidFill>
            <a:miter lim="800000"/>
            <a:headEnd/>
            <a:tailEnd/>
          </a:ln>
        </p:spPr>
      </p:sp>
      <p:sp>
        <p:nvSpPr>
          <p:cNvPr id="52227" name="Rectangle 3"/>
          <p:cNvSpPr>
            <a:spLocks noGrp="1" noChangeArrowheads="1"/>
          </p:cNvSpPr>
          <p:nvPr>
            <p:ph type="body" idx="1"/>
          </p:nvPr>
        </p:nvSpPr>
        <p:spPr bwMode="auto">
          <a:xfrm>
            <a:off x="914400" y="4354513"/>
            <a:ext cx="5029200" cy="4343400"/>
          </a:xfrm>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3D6D5C-7C70-42C8-A3E3-96042E515522}" type="slidenum">
              <a:rPr lang="en-US">
                <a:latin typeface="Arial" charset="0"/>
                <a:cs typeface="Arial" charset="0"/>
              </a:rPr>
              <a:pPr fontAlgn="base">
                <a:spcBef>
                  <a:spcPct val="0"/>
                </a:spcBef>
                <a:spcAft>
                  <a:spcPct val="0"/>
                </a:spcAft>
              </a:pPr>
              <a:t>37</a:t>
            </a:fld>
            <a:endParaRPr lang="en-US">
              <a:latin typeface="Arial" charset="0"/>
              <a:cs typeface="Arial" charset="0"/>
            </a:endParaRPr>
          </a:p>
        </p:txBody>
      </p:sp>
      <p:sp>
        <p:nvSpPr>
          <p:cNvPr id="54274" name="Rectangle 2"/>
          <p:cNvSpPr>
            <a:spLocks noGrp="1" noRot="1" noChangeAspect="1" noChangeArrowheads="1" noTextEdit="1"/>
          </p:cNvSpPr>
          <p:nvPr>
            <p:ph type="sldImg"/>
          </p:nvPr>
        </p:nvSpPr>
        <p:spPr bwMode="auto">
          <a:xfrm>
            <a:off x="1147763" y="684213"/>
            <a:ext cx="4565650" cy="3424237"/>
          </a:xfrm>
          <a:noFill/>
          <a:ln>
            <a:solidFill>
              <a:srgbClr val="000000"/>
            </a:solidFill>
            <a:miter lim="800000"/>
            <a:headEnd/>
            <a:tailEnd/>
          </a:ln>
        </p:spPr>
      </p:sp>
      <p:sp>
        <p:nvSpPr>
          <p:cNvPr id="54275" name="Rectangle 3"/>
          <p:cNvSpPr>
            <a:spLocks noGrp="1" noChangeArrowheads="1"/>
          </p:cNvSpPr>
          <p:nvPr>
            <p:ph type="body" idx="1"/>
          </p:nvPr>
        </p:nvSpPr>
        <p:spPr bwMode="auto">
          <a:xfrm>
            <a:off x="914400" y="4354513"/>
            <a:ext cx="5029200" cy="4343400"/>
          </a:xfrm>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C035A6-7F15-4793-AB1C-6B5AB0FB3333}" type="slidenum">
              <a:rPr lang="en-US">
                <a:latin typeface="Arial" charset="0"/>
                <a:cs typeface="Arial" charset="0"/>
              </a:rPr>
              <a:pPr fontAlgn="base">
                <a:spcBef>
                  <a:spcPct val="0"/>
                </a:spcBef>
                <a:spcAft>
                  <a:spcPct val="0"/>
                </a:spcAft>
              </a:pPr>
              <a:t>38</a:t>
            </a:fld>
            <a:endParaRPr lang="en-US">
              <a:latin typeface="Arial" charset="0"/>
              <a:cs typeface="Arial" charset="0"/>
            </a:endParaRPr>
          </a:p>
        </p:txBody>
      </p:sp>
      <p:sp>
        <p:nvSpPr>
          <p:cNvPr id="56322" name="Rectangle 2"/>
          <p:cNvSpPr>
            <a:spLocks noGrp="1" noRot="1" noChangeAspect="1" noChangeArrowheads="1" noTextEdit="1"/>
          </p:cNvSpPr>
          <p:nvPr>
            <p:ph type="sldImg"/>
          </p:nvPr>
        </p:nvSpPr>
        <p:spPr bwMode="auto">
          <a:xfrm>
            <a:off x="1147763" y="684213"/>
            <a:ext cx="4565650" cy="3424237"/>
          </a:xfrm>
          <a:noFill/>
          <a:ln>
            <a:solidFill>
              <a:srgbClr val="000000"/>
            </a:solidFill>
            <a:miter lim="800000"/>
            <a:headEnd/>
            <a:tailEnd/>
          </a:ln>
        </p:spPr>
      </p:sp>
      <p:sp>
        <p:nvSpPr>
          <p:cNvPr id="56323" name="Rectangle 3"/>
          <p:cNvSpPr>
            <a:spLocks noGrp="1" noChangeArrowheads="1"/>
          </p:cNvSpPr>
          <p:nvPr>
            <p:ph type="body" idx="1"/>
          </p:nvPr>
        </p:nvSpPr>
        <p:spPr bwMode="auto">
          <a:xfrm>
            <a:off x="914400" y="4354513"/>
            <a:ext cx="5029200" cy="4343400"/>
          </a:xfrm>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74C53D-1E50-4335-81DC-DBA834EB1B46}" type="slidenum">
              <a:rPr lang="en-US">
                <a:latin typeface="Arial" charset="0"/>
                <a:cs typeface="Arial" charset="0"/>
              </a:rPr>
              <a:pPr fontAlgn="base">
                <a:spcBef>
                  <a:spcPct val="0"/>
                </a:spcBef>
                <a:spcAft>
                  <a:spcPct val="0"/>
                </a:spcAft>
              </a:pPr>
              <a:t>39</a:t>
            </a:fld>
            <a:endParaRPr lang="en-US">
              <a:latin typeface="Arial" charset="0"/>
              <a:cs typeface="Arial" charset="0"/>
            </a:endParaRPr>
          </a:p>
        </p:txBody>
      </p:sp>
      <p:sp>
        <p:nvSpPr>
          <p:cNvPr id="58370" name="Rectangle 2"/>
          <p:cNvSpPr>
            <a:spLocks noGrp="1" noRot="1" noChangeAspect="1" noChangeArrowheads="1" noTextEdit="1"/>
          </p:cNvSpPr>
          <p:nvPr>
            <p:ph type="sldImg"/>
          </p:nvPr>
        </p:nvSpPr>
        <p:spPr bwMode="auto">
          <a:xfrm>
            <a:off x="1147763" y="684213"/>
            <a:ext cx="4565650" cy="3424237"/>
          </a:xfrm>
          <a:noFill/>
          <a:ln>
            <a:solidFill>
              <a:srgbClr val="000000"/>
            </a:solidFill>
            <a:miter lim="800000"/>
            <a:headEnd/>
            <a:tailEnd/>
          </a:ln>
        </p:spPr>
      </p:sp>
      <p:sp>
        <p:nvSpPr>
          <p:cNvPr id="58371" name="Rectangle 3"/>
          <p:cNvSpPr>
            <a:spLocks noGrp="1" noChangeArrowheads="1"/>
          </p:cNvSpPr>
          <p:nvPr>
            <p:ph type="body" idx="1"/>
          </p:nvPr>
        </p:nvSpPr>
        <p:spPr bwMode="auto">
          <a:xfrm>
            <a:off x="914400" y="4354513"/>
            <a:ext cx="5029200" cy="4343400"/>
          </a:xfrm>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D15A14-DACF-4A1A-AD2C-62D7B32DFFD8}" type="slidenum">
              <a:rPr lang="en-US">
                <a:latin typeface="Arial" charset="0"/>
                <a:cs typeface="Arial" charset="0"/>
              </a:rPr>
              <a:pPr fontAlgn="base">
                <a:spcBef>
                  <a:spcPct val="0"/>
                </a:spcBef>
                <a:spcAft>
                  <a:spcPct val="0"/>
                </a:spcAft>
              </a:pPr>
              <a:t>40</a:t>
            </a:fld>
            <a:endParaRPr lang="en-US">
              <a:latin typeface="Arial" charset="0"/>
              <a:cs typeface="Arial" charset="0"/>
            </a:endParaRPr>
          </a:p>
        </p:txBody>
      </p:sp>
      <p:sp>
        <p:nvSpPr>
          <p:cNvPr id="60418" name="Rectangle 2"/>
          <p:cNvSpPr>
            <a:spLocks noGrp="1" noRot="1" noChangeAspect="1" noChangeArrowheads="1" noTextEdit="1"/>
          </p:cNvSpPr>
          <p:nvPr>
            <p:ph type="sldImg"/>
          </p:nvPr>
        </p:nvSpPr>
        <p:spPr bwMode="auto">
          <a:xfrm>
            <a:off x="1147763" y="684213"/>
            <a:ext cx="4565650" cy="3424237"/>
          </a:xfrm>
          <a:noFill/>
          <a:ln>
            <a:solidFill>
              <a:srgbClr val="000000"/>
            </a:solidFill>
            <a:miter lim="800000"/>
            <a:headEnd/>
            <a:tailEnd/>
          </a:ln>
        </p:spPr>
      </p:sp>
      <p:sp>
        <p:nvSpPr>
          <p:cNvPr id="60419" name="Rectangle 3"/>
          <p:cNvSpPr>
            <a:spLocks noGrp="1" noChangeArrowheads="1"/>
          </p:cNvSpPr>
          <p:nvPr>
            <p:ph type="body" idx="1"/>
          </p:nvPr>
        </p:nvSpPr>
        <p:spPr bwMode="auto">
          <a:xfrm>
            <a:off x="914400" y="4354513"/>
            <a:ext cx="5029200" cy="4343400"/>
          </a:xfrm>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F44C24-CDC2-4509-9071-90B07D1C6B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8451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445409-0FCD-454A-9E3E-0D15D7A66EFC}" type="slidenum">
              <a:rPr lang="en-US">
                <a:cs typeface="Arial" charset="0"/>
              </a:rPr>
              <a:pPr fontAlgn="base">
                <a:spcBef>
                  <a:spcPct val="0"/>
                </a:spcBef>
                <a:spcAft>
                  <a:spcPct val="0"/>
                </a:spcAft>
              </a:pPr>
              <a:t>48</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BD8876-C45A-42F0-BFCA-B2D61D6648F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10248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CB512D-AFAE-4D18-9021-66735EDD9A28}" type="slidenum">
              <a:rPr lang="en-US" smtClean="0"/>
              <a:pPr>
                <a:defRPr/>
              </a:pPr>
              <a:t>6</a:t>
            </a:fld>
            <a:endParaRPr lang="en-US"/>
          </a:p>
        </p:txBody>
      </p:sp>
    </p:spTree>
    <p:extLst>
      <p:ext uri="{BB962C8B-B14F-4D97-AF65-F5344CB8AC3E}">
        <p14:creationId xmlns:p14="http://schemas.microsoft.com/office/powerpoint/2010/main" val="134934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a:spcBef>
                <a:spcPct val="0"/>
              </a:spcBef>
            </a:pPr>
            <a:r>
              <a:rPr lang="en-US" dirty="0"/>
              <a:t>[Explain]</a:t>
            </a:r>
          </a:p>
          <a:p>
            <a:pPr marL="171450" indent="-171450">
              <a:spcBef>
                <a:spcPct val="0"/>
              </a:spcBef>
              <a:buFont typeface="Arial" panose="020B0604020202020204" pitchFamily="34" charset="0"/>
              <a:buChar char="•"/>
            </a:pPr>
            <a:r>
              <a:rPr lang="en-US" dirty="0"/>
              <a:t>A process must add value.</a:t>
            </a:r>
          </a:p>
          <a:p>
            <a:pPr marL="171450" indent="-171450">
              <a:spcBef>
                <a:spcPct val="0"/>
              </a:spcBef>
              <a:buFont typeface="Arial" panose="020B0604020202020204" pitchFamily="34" charset="0"/>
              <a:buChar char="•"/>
            </a:pPr>
            <a:r>
              <a:rPr lang="en-US" dirty="0"/>
              <a:t>A process transforms inputs into outputs</a:t>
            </a:r>
            <a:r>
              <a:rPr lang="en-US" baseline="0" dirty="0"/>
              <a:t> – if the process added no value, then the process is useless.</a:t>
            </a:r>
          </a:p>
          <a:p>
            <a:pPr marL="171450" indent="-171450">
              <a:spcBef>
                <a:spcPct val="0"/>
              </a:spcBef>
              <a:buFont typeface="Arial" panose="020B0604020202020204" pitchFamily="34" charset="0"/>
              <a:buChar char="•"/>
            </a:pPr>
            <a:endParaRPr lang="en-US" baseline="0" dirty="0"/>
          </a:p>
          <a:p>
            <a:pPr marL="0" indent="0">
              <a:spcBef>
                <a:spcPct val="0"/>
              </a:spcBef>
              <a:buFont typeface="Arial" panose="020B0604020202020204" pitchFamily="34" charset="0"/>
              <a:buNone/>
            </a:pPr>
            <a:r>
              <a:rPr lang="en-US" baseline="0" dirty="0"/>
              <a:t>&lt;Demonstrate&gt;</a:t>
            </a:r>
          </a:p>
          <a:p>
            <a:pPr marL="171450" indent="-171450">
              <a:spcBef>
                <a:spcPct val="0"/>
              </a:spcBef>
              <a:buFont typeface="Arial" panose="020B0604020202020204" pitchFamily="34" charset="0"/>
              <a:buChar char="•"/>
            </a:pPr>
            <a:r>
              <a:rPr lang="en-US" baseline="0" dirty="0"/>
              <a:t>Grab a marker or piece of paper declare: </a:t>
            </a:r>
          </a:p>
          <a:p>
            <a:pPr marL="628650" lvl="1" indent="-171450">
              <a:spcBef>
                <a:spcPct val="0"/>
              </a:spcBef>
              <a:buFont typeface="Arial" panose="020B0604020202020204" pitchFamily="34" charset="0"/>
              <a:buChar char="•"/>
            </a:pPr>
            <a:r>
              <a:rPr lang="en-US" baseline="0" dirty="0"/>
              <a:t>My process has one input, this marker.</a:t>
            </a:r>
          </a:p>
          <a:p>
            <a:pPr marL="628650" lvl="1" indent="-171450">
              <a:spcBef>
                <a:spcPct val="0"/>
              </a:spcBef>
              <a:buFont typeface="Arial" panose="020B0604020202020204" pitchFamily="34" charset="0"/>
              <a:buChar char="•"/>
            </a:pPr>
            <a:r>
              <a:rPr lang="en-US" baseline="0" dirty="0"/>
              <a:t>Hand the marker to any class member and then ask them to hand it back.</a:t>
            </a:r>
          </a:p>
          <a:p>
            <a:pPr marL="628650" lvl="1" indent="-171450">
              <a:spcBef>
                <a:spcPct val="0"/>
              </a:spcBef>
              <a:buFont typeface="Arial" panose="020B0604020202020204" pitchFamily="34" charset="0"/>
              <a:buChar char="•"/>
            </a:pPr>
            <a:r>
              <a:rPr lang="en-US" baseline="0" dirty="0"/>
              <a:t>My process has two steps, hand the marker to &lt;name&gt;</a:t>
            </a:r>
          </a:p>
          <a:p>
            <a:pPr marL="628650" lvl="1" indent="-171450">
              <a:spcBef>
                <a:spcPct val="0"/>
              </a:spcBef>
              <a:buFont typeface="Arial" panose="020B0604020202020204" pitchFamily="34" charset="0"/>
              <a:buChar char="•"/>
            </a:pPr>
            <a:r>
              <a:rPr lang="en-US" baseline="0" dirty="0"/>
              <a:t>And &lt;name&gt; hands it back.</a:t>
            </a:r>
          </a:p>
          <a:p>
            <a:pPr marL="628650" lvl="1" indent="-171450">
              <a:spcBef>
                <a:spcPct val="0"/>
              </a:spcBef>
              <a:buFont typeface="Arial" panose="020B0604020202020204" pitchFamily="34" charset="0"/>
              <a:buChar char="•"/>
            </a:pPr>
            <a:r>
              <a:rPr lang="en-US" baseline="0" dirty="0"/>
              <a:t>My process outputs this marker.</a:t>
            </a:r>
          </a:p>
          <a:p>
            <a:pPr marL="0" lvl="0" indent="0">
              <a:spcBef>
                <a:spcPct val="0"/>
              </a:spcBef>
              <a:buFont typeface="Arial" panose="020B0604020202020204" pitchFamily="34" charset="0"/>
              <a:buNone/>
            </a:pPr>
            <a:endParaRPr lang="en-US" baseline="0" dirty="0"/>
          </a:p>
          <a:p>
            <a:pPr marL="0" lvl="0" indent="0">
              <a:spcBef>
                <a:spcPct val="0"/>
              </a:spcBef>
              <a:buFont typeface="Arial" panose="020B0604020202020204" pitchFamily="34" charset="0"/>
              <a:buNone/>
            </a:pPr>
            <a:r>
              <a:rPr lang="en-US" baseline="0" dirty="0"/>
              <a:t>[Ask]</a:t>
            </a:r>
          </a:p>
          <a:p>
            <a:pPr marL="171450" lvl="0" indent="-171450">
              <a:spcBef>
                <a:spcPct val="0"/>
              </a:spcBef>
              <a:buFont typeface="Arial" panose="020B0604020202020204" pitchFamily="34" charset="0"/>
              <a:buChar char="•"/>
            </a:pPr>
            <a:r>
              <a:rPr lang="en-US" baseline="0" dirty="0"/>
              <a:t>What value did my process add?  Answer: none – because the marker wasn’t transformed.</a:t>
            </a:r>
          </a:p>
          <a:p>
            <a:pPr marL="171450" lvl="0" indent="-171450">
              <a:spcBef>
                <a:spcPct val="0"/>
              </a:spcBef>
              <a:buFont typeface="Arial" panose="020B0604020202020204" pitchFamily="34" charset="0"/>
              <a:buChar char="•"/>
            </a:pPr>
            <a:r>
              <a:rPr lang="en-US" baseline="0" dirty="0"/>
              <a:t>Have you ever experienced a process like this?  Answer: most people will say yes – consider transactional “paper” processes.</a:t>
            </a:r>
          </a:p>
          <a:p>
            <a:pPr marL="171450" lvl="0" indent="-171450">
              <a:spcBef>
                <a:spcPct val="0"/>
              </a:spcBef>
              <a:buFont typeface="Arial" panose="020B0604020202020204" pitchFamily="34" charset="0"/>
              <a:buChar char="•"/>
            </a:pPr>
            <a:r>
              <a:rPr lang="en-US" baseline="0" dirty="0"/>
              <a:t>What could we have done to transform the marker?  Answer: if the customer paid to have their markers refilled, then we could have had &lt;name&gt; fill the marker – the process would then add value.</a:t>
            </a:r>
          </a:p>
          <a:p>
            <a:pPr marL="171450" lvl="0" indent="-171450">
              <a:spcBef>
                <a:spcPct val="0"/>
              </a:spcBef>
              <a:buFont typeface="Arial" panose="020B0604020202020204" pitchFamily="34" charset="0"/>
              <a:buChar char="•"/>
            </a:pPr>
            <a:endParaRPr lang="en-US" baseline="0" dirty="0"/>
          </a:p>
          <a:p>
            <a:pPr marL="0" lvl="0" indent="0">
              <a:spcBef>
                <a:spcPct val="0"/>
              </a:spcBef>
              <a:buFont typeface="Arial" panose="020B0604020202020204" pitchFamily="34" charset="0"/>
              <a:buNone/>
            </a:pPr>
            <a:r>
              <a:rPr lang="en-US" baseline="0" dirty="0"/>
              <a:t>[Explain]</a:t>
            </a:r>
          </a:p>
          <a:p>
            <a:pPr marL="171450" lvl="0" indent="-171450">
              <a:spcBef>
                <a:spcPct val="0"/>
              </a:spcBef>
              <a:buFont typeface="Arial" panose="020B0604020202020204" pitchFamily="34" charset="0"/>
              <a:buChar char="•"/>
            </a:pPr>
            <a:r>
              <a:rPr lang="en-US" baseline="0" dirty="0"/>
              <a:t>Customer’s define value – it is essentially what they are willing to pay for.</a:t>
            </a:r>
          </a:p>
          <a:p>
            <a:pPr marL="171450" lvl="0" indent="-171450">
              <a:spcBef>
                <a:spcPct val="0"/>
              </a:spcBef>
              <a:buFont typeface="Arial" panose="020B0604020202020204" pitchFamily="34" charset="0"/>
              <a:buChar char="•"/>
            </a:pPr>
            <a:endParaRPr lang="en-US" baseline="0" dirty="0"/>
          </a:p>
          <a:p>
            <a:pPr marL="0" lvl="0" indent="0">
              <a:spcBef>
                <a:spcPct val="0"/>
              </a:spcBef>
              <a:buFont typeface="Arial" panose="020B0604020202020204" pitchFamily="34" charset="0"/>
              <a:buNone/>
            </a:pPr>
            <a:r>
              <a:rPr lang="en-US" baseline="0" dirty="0"/>
              <a:t>[Next Slide]</a:t>
            </a:r>
          </a:p>
          <a:p>
            <a:pPr marL="171450" lvl="0" indent="-171450">
              <a:spcBef>
                <a:spcPct val="0"/>
              </a:spcBef>
              <a:buFont typeface="Arial" panose="020B0604020202020204" pitchFamily="34" charset="0"/>
              <a:buChar char="•"/>
            </a:pPr>
            <a:r>
              <a:rPr lang="en-US" baseline="0" dirty="0"/>
              <a:t>Let’s consider another simple example.</a:t>
            </a:r>
          </a:p>
          <a:p>
            <a:pPr marL="171450" lvl="0" indent="-171450">
              <a:spcBef>
                <a:spcPct val="0"/>
              </a:spcBef>
              <a:buFont typeface="Arial" panose="020B0604020202020204" pitchFamily="34" charset="0"/>
              <a:buChar char="•"/>
            </a:pPr>
            <a:endParaRPr lang="en-US" baseline="0" dirty="0"/>
          </a:p>
          <a:p>
            <a:pPr marL="0" lvl="0" indent="0">
              <a:spcBef>
                <a:spcPct val="0"/>
              </a:spcBef>
              <a:buFont typeface="Arial" panose="020B0604020202020204" pitchFamily="34" charset="0"/>
              <a:buNone/>
            </a:pPr>
            <a:r>
              <a:rPr lang="en-US" baseline="0" dirty="0"/>
              <a:t>Reference: Image: http://leadingagent.net/blog/?p=628</a:t>
            </a:r>
          </a:p>
          <a:p>
            <a:pPr marL="0" indent="0">
              <a:spcBef>
                <a:spcPct val="0"/>
              </a:spcBef>
              <a:buFont typeface="Arial" panose="020B0604020202020204" pitchFamily="34" charset="0"/>
              <a:buNone/>
            </a:pPr>
            <a:endParaRPr lang="en-US" dirty="0"/>
          </a:p>
          <a:p>
            <a:pPr marL="171450" indent="-171450">
              <a:spcBef>
                <a:spcPct val="0"/>
              </a:spcBef>
              <a:buFont typeface="Arial" panose="020B0604020202020204" pitchFamily="34" charset="0"/>
              <a:buChar char="•"/>
            </a:pPr>
            <a:endParaRPr lang="en-US" dirty="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6468F7-6CD5-489A-A4D5-4D03D194B273}" type="slidenum">
              <a:rPr lang="en-US"/>
              <a:pPr fontAlgn="base">
                <a:spcBef>
                  <a:spcPct val="0"/>
                </a:spcBef>
                <a:spcAft>
                  <a:spcPct val="0"/>
                </a:spcAft>
              </a:pPr>
              <a:t>10</a:t>
            </a:fld>
            <a:endParaRPr lang="en-US"/>
          </a:p>
        </p:txBody>
      </p:sp>
    </p:spTree>
    <p:extLst>
      <p:ext uri="{BB962C8B-B14F-4D97-AF65-F5344CB8AC3E}">
        <p14:creationId xmlns:p14="http://schemas.microsoft.com/office/powerpoint/2010/main" val="3724343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a:t>[Explain]</a:t>
            </a:r>
          </a:p>
          <a:p>
            <a:r>
              <a:rPr lang="en-US" b="1" dirty="0"/>
              <a:t>Section I: Long-Term Philosophy</a:t>
            </a:r>
          </a:p>
          <a:p>
            <a:endParaRPr lang="en-US" b="1" dirty="0"/>
          </a:p>
          <a:p>
            <a:r>
              <a:rPr lang="en-US" b="1" dirty="0"/>
              <a:t>Principle 1. Base your management decisions on a long-term philosophy, even at the expense of short-term financial goals.</a:t>
            </a:r>
          </a:p>
          <a:p>
            <a:endParaRPr lang="en-US" b="1" dirty="0"/>
          </a:p>
          <a:p>
            <a:pPr marL="179372" indent="-179372">
              <a:buFont typeface="Arial" panose="020B0604020202020204" pitchFamily="34" charset="0"/>
              <a:buChar char="•"/>
            </a:pPr>
            <a:r>
              <a:rPr lang="en-US" dirty="0"/>
              <a:t>Have a philosophical sense of purpose that supersedes any short-term decision making. Work, grow, and align the whole organization toward a common purpose that is bigger than making money. Understand your place in the history of the company and work to bring the company to the next level. Your philosophical mission is the foundation for all the other principles.</a:t>
            </a:r>
          </a:p>
          <a:p>
            <a:pPr marL="179372" indent="-179372">
              <a:buFont typeface="Arial" panose="020B0604020202020204" pitchFamily="34" charset="0"/>
              <a:buChar char="•"/>
            </a:pPr>
            <a:r>
              <a:rPr lang="en-US" dirty="0"/>
              <a:t>Generate value for the customer, society, and the economy—it is your starting point. Evaluate every function in the company in terms of its ability to achieve this.</a:t>
            </a:r>
          </a:p>
          <a:p>
            <a:pPr marL="179372" indent="-179372">
              <a:buFont typeface="Arial" panose="020B0604020202020204" pitchFamily="34" charset="0"/>
              <a:buChar char="•"/>
            </a:pPr>
            <a:r>
              <a:rPr lang="en-US" dirty="0"/>
              <a:t>Be responsible. Strive to decide your own fate. Act with self-reliance and trust in your own abilities. Accept responsibility for your conduct and maintain and improve the skills that enable you to produce added value.</a:t>
            </a:r>
          </a:p>
          <a:p>
            <a:endParaRPr lang="en-US" dirty="0"/>
          </a:p>
          <a:p>
            <a:r>
              <a:rPr lang="en-US" b="1" dirty="0"/>
              <a:t>Section II: The Right Process Will Produce the Right Results</a:t>
            </a:r>
          </a:p>
          <a:p>
            <a:endParaRPr lang="en-US" b="1" dirty="0"/>
          </a:p>
          <a:p>
            <a:r>
              <a:rPr lang="en-US" b="1" dirty="0"/>
              <a:t>Principle 2. Create a continuous process flow to bring problems to the surface.</a:t>
            </a:r>
          </a:p>
          <a:p>
            <a:endParaRPr lang="en-US" b="1" dirty="0"/>
          </a:p>
          <a:p>
            <a:pPr marL="179372" indent="-179372">
              <a:buFont typeface="Arial" panose="020B0604020202020204" pitchFamily="34" charset="0"/>
              <a:buChar char="•"/>
            </a:pPr>
            <a:r>
              <a:rPr lang="en-US" dirty="0"/>
              <a:t>Redesign work processes to achieve high value-added, continuous flow.  Strive to cut back to zero the amount of time that any work project is sitting idle or waiting for someone to work on it.</a:t>
            </a:r>
          </a:p>
          <a:p>
            <a:pPr marL="179372" indent="-179372">
              <a:buFont typeface="Arial" panose="020B0604020202020204" pitchFamily="34" charset="0"/>
              <a:buChar char="•"/>
            </a:pPr>
            <a:r>
              <a:rPr lang="en-US" dirty="0"/>
              <a:t>Create flow to move material and information fast as well as to link processes and people together so that problems surface right away.</a:t>
            </a:r>
          </a:p>
          <a:p>
            <a:pPr marL="179372" indent="-179372">
              <a:buFont typeface="Arial" panose="020B0604020202020204" pitchFamily="34" charset="0"/>
              <a:buChar char="•"/>
            </a:pPr>
            <a:r>
              <a:rPr lang="en-US" dirty="0"/>
              <a:t>Make flow evident throughout your organizational culture. It is the key to a true continuous improvement process and to developing people.</a:t>
            </a:r>
          </a:p>
          <a:p>
            <a:endParaRPr lang="en-US" dirty="0"/>
          </a:p>
          <a:p>
            <a:r>
              <a:rPr lang="en-US" b="1" dirty="0"/>
              <a:t>Principle 3. Use “pull” systems to avoid overproduction.</a:t>
            </a:r>
          </a:p>
          <a:p>
            <a:endParaRPr lang="en-US" b="1" dirty="0"/>
          </a:p>
          <a:p>
            <a:pPr marL="179372" indent="-179372">
              <a:buFont typeface="Arial" panose="020B0604020202020204" pitchFamily="34" charset="0"/>
              <a:buChar char="•"/>
            </a:pPr>
            <a:r>
              <a:rPr lang="en-US" dirty="0"/>
              <a:t>Provide your downstream customers in the production process with what they want, when they want it, and in the amount they want. Material replenishment initiated by consumption is the basic principle of just-in-time. </a:t>
            </a:r>
          </a:p>
          <a:p>
            <a:pPr marL="179372" indent="-179372">
              <a:buFont typeface="Arial" panose="020B0604020202020204" pitchFamily="34" charset="0"/>
              <a:buChar char="•"/>
            </a:pPr>
            <a:r>
              <a:rPr lang="en-US" dirty="0"/>
              <a:t>Minimize your work in process and warehousing of inventory by stocking small amounts of each product and frequently restocking based on what the customer actually takes away.</a:t>
            </a:r>
          </a:p>
          <a:p>
            <a:pPr marL="179372" indent="-179372">
              <a:buFont typeface="Arial" panose="020B0604020202020204" pitchFamily="34" charset="0"/>
              <a:buChar char="•"/>
            </a:pPr>
            <a:r>
              <a:rPr lang="en-US" dirty="0"/>
              <a:t>Be responsive to the day-by-day shifts in customer demand rather than relying on computer schedules and systems to track wasteful inventory.</a:t>
            </a:r>
          </a:p>
          <a:p>
            <a:endParaRPr lang="en-US" dirty="0"/>
          </a:p>
          <a:p>
            <a:r>
              <a:rPr lang="en-US" b="1" dirty="0"/>
              <a:t>Principle 4. Level out the workload (</a:t>
            </a:r>
            <a:r>
              <a:rPr lang="en-US" b="1" dirty="0" err="1"/>
              <a:t>heijunka</a:t>
            </a:r>
            <a:r>
              <a:rPr lang="en-US" b="1" dirty="0"/>
              <a:t>). (Work like the tortoise, not the hare.)</a:t>
            </a:r>
          </a:p>
          <a:p>
            <a:endParaRPr lang="en-US" dirty="0"/>
          </a:p>
          <a:p>
            <a:pPr marL="179372" indent="-179372">
              <a:buFont typeface="Arial" panose="020B0604020202020204" pitchFamily="34" charset="0"/>
              <a:buChar char="•"/>
            </a:pPr>
            <a:r>
              <a:rPr lang="en-US" dirty="0"/>
              <a:t>Eliminating waste is just one-third of the equation for making lean successful.  Eliminating overburden to people and equipment and eliminating unevenness in the production schedule are just as important—yet generally not understood at companies attempting to implement lean principles.</a:t>
            </a:r>
          </a:p>
          <a:p>
            <a:pPr marL="179372" indent="-179372">
              <a:buFont typeface="Arial" panose="020B0604020202020204" pitchFamily="34" charset="0"/>
              <a:buChar char="•"/>
            </a:pPr>
            <a:r>
              <a:rPr lang="en-US" dirty="0"/>
              <a:t>Work to level out the workload of all manufacturing and service processes as an alternative to the stop/start approach of working on projects in batches that is typical at most companies.</a:t>
            </a:r>
          </a:p>
          <a:p>
            <a:endParaRPr lang="en-US" dirty="0"/>
          </a:p>
          <a:p>
            <a:r>
              <a:rPr lang="en-US" b="1" dirty="0"/>
              <a:t>Principle 5. Build a culture of stopping to fix problems, to get quality right the first time.</a:t>
            </a:r>
          </a:p>
          <a:p>
            <a:endParaRPr lang="en-US" b="1" dirty="0"/>
          </a:p>
          <a:p>
            <a:pPr marL="179372" indent="-179372">
              <a:buFont typeface="Arial" panose="020B0604020202020204" pitchFamily="34" charset="0"/>
              <a:buChar char="•"/>
            </a:pPr>
            <a:r>
              <a:rPr lang="en-US" dirty="0"/>
              <a:t>Quality for the customer drives your value proposition.</a:t>
            </a:r>
          </a:p>
          <a:p>
            <a:pPr marL="179372" indent="-179372">
              <a:buFont typeface="Arial" panose="020B0604020202020204" pitchFamily="34" charset="0"/>
              <a:buChar char="•"/>
            </a:pPr>
            <a:r>
              <a:rPr lang="en-US" dirty="0"/>
              <a:t>Use all the modern quality assurance methods available.</a:t>
            </a:r>
          </a:p>
          <a:p>
            <a:pPr marL="179372" indent="-179372">
              <a:buFont typeface="Arial" panose="020B0604020202020204" pitchFamily="34" charset="0"/>
              <a:buChar char="•"/>
            </a:pPr>
            <a:r>
              <a:rPr lang="en-US" dirty="0"/>
              <a:t>Build into your equipment the capability of detecting problems and stopping itself. Develop a visual system to alert team or project leaders that a machine or process needs assistance. </a:t>
            </a:r>
            <a:r>
              <a:rPr lang="en-US" i="1" dirty="0" err="1"/>
              <a:t>Jidoka</a:t>
            </a:r>
            <a:r>
              <a:rPr lang="en-US" i="1" dirty="0"/>
              <a:t> </a:t>
            </a:r>
            <a:r>
              <a:rPr lang="en-US" dirty="0"/>
              <a:t>(machines with human intelligence) is the foundation for “building in” quality. </a:t>
            </a:r>
          </a:p>
          <a:p>
            <a:pPr marL="179372" indent="-179372">
              <a:buFont typeface="Arial" panose="020B0604020202020204" pitchFamily="34" charset="0"/>
              <a:buChar char="•"/>
            </a:pPr>
            <a:r>
              <a:rPr lang="en-US" dirty="0"/>
              <a:t>Build into your organization support systems to quickly solve problems and put in place countermeasures.</a:t>
            </a:r>
          </a:p>
          <a:p>
            <a:pPr marL="179372" indent="-179372">
              <a:buFont typeface="Arial" panose="020B0604020202020204" pitchFamily="34" charset="0"/>
              <a:buChar char="•"/>
            </a:pPr>
            <a:r>
              <a:rPr lang="en-US" dirty="0"/>
              <a:t>Build into your culture the philosophy of stopping or slowing down to get quality right the first time to enhance productivity in the long run.</a:t>
            </a:r>
          </a:p>
          <a:p>
            <a:endParaRPr lang="en-US" dirty="0"/>
          </a:p>
          <a:p>
            <a:r>
              <a:rPr lang="en-US" b="1" dirty="0"/>
              <a:t>Principle 6. Standardized tasks and processes are the foundation for continuous improvement and employee empowerment.</a:t>
            </a:r>
          </a:p>
          <a:p>
            <a:endParaRPr lang="en-US" b="1" dirty="0"/>
          </a:p>
          <a:p>
            <a:pPr marL="179372" indent="-179372">
              <a:buFont typeface="Arial" panose="020B0604020202020204" pitchFamily="34" charset="0"/>
              <a:buChar char="•"/>
            </a:pPr>
            <a:r>
              <a:rPr lang="en-US" dirty="0"/>
              <a:t>Use stable, repeatable methods everywhere to maintain the predictability, regular timing, and regular output of your processes. It is the foundation for flow and pull.</a:t>
            </a:r>
          </a:p>
          <a:p>
            <a:pPr marL="179372" indent="-179372">
              <a:buFont typeface="Arial" panose="020B0604020202020204" pitchFamily="34" charset="0"/>
              <a:buChar char="•"/>
            </a:pPr>
            <a:r>
              <a:rPr lang="en-US" dirty="0"/>
              <a:t>Capture the accumulated learning about a process up to a point in time by standardizing today’s best practices. Allow creative and individual expression to improve upon the standard; then incorporate it into the new standard so that when a person moves on you can hand off the learning to the next person.</a:t>
            </a:r>
          </a:p>
          <a:p>
            <a:endParaRPr lang="en-US" dirty="0"/>
          </a:p>
          <a:p>
            <a:r>
              <a:rPr lang="en-US" b="1" dirty="0"/>
              <a:t>Principle 7. Use visual control so no problems are hidden.</a:t>
            </a:r>
          </a:p>
          <a:p>
            <a:endParaRPr lang="en-US" b="1" dirty="0"/>
          </a:p>
          <a:p>
            <a:pPr marL="179372" indent="-179372">
              <a:buFont typeface="Arial" panose="020B0604020202020204" pitchFamily="34" charset="0"/>
              <a:buChar char="•"/>
            </a:pPr>
            <a:r>
              <a:rPr lang="en-US" dirty="0"/>
              <a:t>Use simple visual indicators to help people determine immediately whether they are in a standard condition or deviating from it.</a:t>
            </a:r>
          </a:p>
          <a:p>
            <a:pPr marL="179372" indent="-179372">
              <a:buFont typeface="Arial" panose="020B0604020202020204" pitchFamily="34" charset="0"/>
              <a:buChar char="•"/>
            </a:pPr>
            <a:r>
              <a:rPr lang="en-US" dirty="0"/>
              <a:t>Avoid using a computer screen when it moves the worker’s focus away from the workplace.</a:t>
            </a:r>
          </a:p>
          <a:p>
            <a:pPr marL="179372" indent="-179372">
              <a:buFont typeface="Arial" panose="020B0604020202020204" pitchFamily="34" charset="0"/>
              <a:buChar char="•"/>
            </a:pPr>
            <a:r>
              <a:rPr lang="en-US" dirty="0"/>
              <a:t>Design simple visual systems at the place where the work is done, to support flow and pull.</a:t>
            </a:r>
          </a:p>
          <a:p>
            <a:pPr marL="179372" indent="-179372">
              <a:buFont typeface="Arial" panose="020B0604020202020204" pitchFamily="34" charset="0"/>
              <a:buChar char="•"/>
            </a:pPr>
            <a:r>
              <a:rPr lang="en-US" dirty="0"/>
              <a:t>Reduce your reports to one piece of paper whenever possible, even for your most important financial decisions.</a:t>
            </a:r>
          </a:p>
          <a:p>
            <a:pPr marL="179372" indent="-179372">
              <a:buFont typeface="Arial" panose="020B0604020202020204" pitchFamily="34" charset="0"/>
              <a:buChar char="•"/>
            </a:pPr>
            <a:endParaRPr lang="en-US" dirty="0"/>
          </a:p>
          <a:p>
            <a:r>
              <a:rPr lang="en-US" b="1" dirty="0">
                <a:ea typeface="ＭＳ Ｐゴシック" pitchFamily="-108" charset="-128"/>
                <a:cs typeface="ＭＳ Ｐゴシック" pitchFamily="-108" charset="-128"/>
              </a:rPr>
              <a:t>Principle 8. Use only reliable, thoroughly tested technology that serves your people and processes.</a:t>
            </a:r>
          </a:p>
          <a:p>
            <a:endParaRPr lang="en-US" b="1" dirty="0">
              <a:ea typeface="ＭＳ Ｐゴシック" pitchFamily="-108" charset="-128"/>
              <a:cs typeface="ＭＳ Ｐゴシック" pitchFamily="-108" charset="-128"/>
            </a:endParaRPr>
          </a:p>
          <a:p>
            <a:pPr marL="176131" indent="-176131">
              <a:buFont typeface="Arial" panose="020B0604020202020204" pitchFamily="34" charset="0"/>
              <a:buChar char="•"/>
            </a:pPr>
            <a:r>
              <a:rPr lang="en-US" dirty="0">
                <a:ea typeface="ＭＳ Ｐゴシック" pitchFamily="-108" charset="-128"/>
                <a:cs typeface="ＭＳ Ｐゴシック" pitchFamily="-108" charset="-128"/>
              </a:rPr>
              <a:t>Use technology to support people, not to replace people. Often it is best to work out a process manually before adding technology to support the process. </a:t>
            </a:r>
          </a:p>
          <a:p>
            <a:pPr marL="176131" indent="-176131">
              <a:buFont typeface="Arial" panose="020B0604020202020204" pitchFamily="34" charset="0"/>
              <a:buChar char="•"/>
            </a:pPr>
            <a:r>
              <a:rPr lang="en-US" dirty="0">
                <a:ea typeface="ＭＳ Ｐゴシック" pitchFamily="-108" charset="-128"/>
                <a:cs typeface="ＭＳ Ｐゴシック" pitchFamily="-108" charset="-128"/>
              </a:rPr>
              <a:t>New technology is often unreliable and difficult to standardize and therefore endangers “flow.” A proven process that works generally takes precedence over new and untested technology.</a:t>
            </a:r>
          </a:p>
          <a:p>
            <a:pPr marL="176131" indent="-176131">
              <a:buFont typeface="Arial" panose="020B0604020202020204" pitchFamily="34" charset="0"/>
              <a:buChar char="•"/>
            </a:pPr>
            <a:r>
              <a:rPr lang="en-US" dirty="0">
                <a:ea typeface="ＭＳ Ｐゴシック" pitchFamily="-108" charset="-128"/>
                <a:cs typeface="ＭＳ Ｐゴシック" pitchFamily="-108" charset="-128"/>
              </a:rPr>
              <a:t>Conduct actual tests before adopting new technology in business processes, manufacturing systems, or products.</a:t>
            </a:r>
          </a:p>
          <a:p>
            <a:pPr marL="176131" indent="-176131">
              <a:buFont typeface="Arial" panose="020B0604020202020204" pitchFamily="34" charset="0"/>
              <a:buChar char="•"/>
            </a:pPr>
            <a:r>
              <a:rPr lang="en-US" dirty="0">
                <a:ea typeface="ＭＳ Ｐゴシック" pitchFamily="-108" charset="-128"/>
                <a:cs typeface="ＭＳ Ｐゴシック" pitchFamily="-108" charset="-128"/>
              </a:rPr>
              <a:t>Reject or modify technologies that conflict with your culture or that might disrupt stability, reliability, and predictability.</a:t>
            </a:r>
          </a:p>
          <a:p>
            <a:pPr marL="176131" indent="-176131">
              <a:buFont typeface="Arial" panose="020B0604020202020204" pitchFamily="34" charset="0"/>
              <a:buChar char="•"/>
            </a:pPr>
            <a:r>
              <a:rPr lang="en-US" dirty="0">
                <a:ea typeface="ＭＳ Ｐゴシック" pitchFamily="-108" charset="-128"/>
                <a:cs typeface="ＭＳ Ｐゴシック" pitchFamily="-108" charset="-128"/>
              </a:rPr>
              <a:t>Nevertheless, encourage your people to consider new technologies when looking into new approaches to work. Quickly implement a thoroughly considered technology if it has been proven in trials and it can improve flow in your processes.</a:t>
            </a:r>
          </a:p>
          <a:p>
            <a:endParaRPr lang="en-US" dirty="0">
              <a:ea typeface="ＭＳ Ｐゴシック" pitchFamily="-108" charset="-128"/>
              <a:cs typeface="ＭＳ Ｐゴシック" pitchFamily="-108" charset="-128"/>
            </a:endParaRPr>
          </a:p>
          <a:p>
            <a:r>
              <a:rPr lang="en-US" b="1" dirty="0">
                <a:ea typeface="ＭＳ Ｐゴシック" pitchFamily="-108" charset="-128"/>
                <a:cs typeface="ＭＳ Ｐゴシック" pitchFamily="-108" charset="-128"/>
              </a:rPr>
              <a:t>Section III: Add Value to the Organization by Developing Your People</a:t>
            </a:r>
          </a:p>
          <a:p>
            <a:endParaRPr lang="en-US" b="1" dirty="0">
              <a:ea typeface="ＭＳ Ｐゴシック" pitchFamily="-108" charset="-128"/>
              <a:cs typeface="ＭＳ Ｐゴシック" pitchFamily="-108" charset="-128"/>
            </a:endParaRPr>
          </a:p>
          <a:p>
            <a:r>
              <a:rPr lang="en-US" b="1" dirty="0">
                <a:ea typeface="ＭＳ Ｐゴシック" pitchFamily="-108" charset="-128"/>
                <a:cs typeface="ＭＳ Ｐゴシック" pitchFamily="-108" charset="-128"/>
              </a:rPr>
              <a:t>Principle 9. Grow leaders who thoroughly understand the work, live the philosophy, and teach it to others.</a:t>
            </a:r>
          </a:p>
          <a:p>
            <a:endParaRPr lang="en-US" b="1" dirty="0">
              <a:ea typeface="ＭＳ Ｐゴシック" pitchFamily="-108" charset="-128"/>
              <a:cs typeface="ＭＳ Ｐゴシック" pitchFamily="-108" charset="-128"/>
            </a:endParaRPr>
          </a:p>
          <a:p>
            <a:pPr marL="176131" indent="-176131">
              <a:buFont typeface="Arial" panose="020B0604020202020204" pitchFamily="34" charset="0"/>
              <a:buChar char="•"/>
            </a:pPr>
            <a:r>
              <a:rPr lang="en-US" dirty="0">
                <a:ea typeface="ＭＳ Ｐゴシック" pitchFamily="-108" charset="-128"/>
                <a:cs typeface="ＭＳ Ｐゴシック" pitchFamily="-108" charset="-128"/>
              </a:rPr>
              <a:t>Grow leaders from within, rather than buying them from outside the organization.</a:t>
            </a:r>
          </a:p>
          <a:p>
            <a:pPr marL="176131" indent="-176131">
              <a:buFont typeface="Arial" panose="020B0604020202020204" pitchFamily="34" charset="0"/>
              <a:buChar char="•"/>
            </a:pPr>
            <a:r>
              <a:rPr lang="en-US" dirty="0">
                <a:ea typeface="ＭＳ Ｐゴシック" pitchFamily="-108" charset="-128"/>
                <a:cs typeface="ＭＳ Ｐゴシック" pitchFamily="-108" charset="-128"/>
              </a:rPr>
              <a:t>Do not view the leader’s job as simply accomplishing tasks and having good people skills. Leaders must be role models of the company’s philosophy and way of doing business.</a:t>
            </a:r>
          </a:p>
          <a:p>
            <a:pPr marL="176131" indent="-176131">
              <a:buFont typeface="Arial" panose="020B0604020202020204" pitchFamily="34" charset="0"/>
              <a:buChar char="•"/>
            </a:pPr>
            <a:r>
              <a:rPr lang="en-US" dirty="0">
                <a:ea typeface="ＭＳ Ｐゴシック" pitchFamily="-108" charset="-128"/>
                <a:cs typeface="ＭＳ Ｐゴシック" pitchFamily="-108" charset="-128"/>
              </a:rPr>
              <a:t>A good leader must understand the daily work in great detail so he or she can be the best teacher of your company’s philosophy.</a:t>
            </a:r>
          </a:p>
          <a:p>
            <a:endParaRPr lang="en-US" dirty="0">
              <a:ea typeface="ＭＳ Ｐゴシック" pitchFamily="-108" charset="-128"/>
              <a:cs typeface="ＭＳ Ｐゴシック" pitchFamily="-108" charset="-128"/>
            </a:endParaRPr>
          </a:p>
          <a:p>
            <a:r>
              <a:rPr lang="en-US" b="1" dirty="0">
                <a:ea typeface="ＭＳ Ｐゴシック" pitchFamily="-108" charset="-128"/>
                <a:cs typeface="ＭＳ Ｐゴシック" pitchFamily="-108" charset="-128"/>
              </a:rPr>
              <a:t>Principle 10. Develop exceptional people and teams who follow your company’s philosophy.</a:t>
            </a:r>
          </a:p>
          <a:p>
            <a:endParaRPr lang="en-US" b="1" dirty="0">
              <a:ea typeface="ＭＳ Ｐゴシック" pitchFamily="-108" charset="-128"/>
              <a:cs typeface="ＭＳ Ｐゴシック" pitchFamily="-108" charset="-128"/>
            </a:endParaRPr>
          </a:p>
          <a:p>
            <a:pPr marL="176131" indent="-176131">
              <a:buFont typeface="Arial" panose="020B0604020202020204" pitchFamily="34" charset="0"/>
              <a:buChar char="•"/>
            </a:pPr>
            <a:r>
              <a:rPr lang="en-US" dirty="0">
                <a:ea typeface="ＭＳ Ｐゴシック" pitchFamily="-108" charset="-128"/>
                <a:cs typeface="ＭＳ Ｐゴシック" pitchFamily="-108" charset="-128"/>
              </a:rPr>
              <a:t>Create a strong, stable culture in which company values and beliefs are widely shared and lived out over a period of many years.</a:t>
            </a:r>
          </a:p>
          <a:p>
            <a:pPr marL="176131" indent="-176131">
              <a:buFont typeface="Arial" panose="020B0604020202020204" pitchFamily="34" charset="0"/>
              <a:buChar char="•"/>
            </a:pPr>
            <a:r>
              <a:rPr lang="en-US" dirty="0">
                <a:ea typeface="ＭＳ Ｐゴシック" pitchFamily="-108" charset="-128"/>
                <a:cs typeface="ＭＳ Ｐゴシック" pitchFamily="-108" charset="-128"/>
              </a:rPr>
              <a:t>Train exceptional individuals and teams to work within the corporate philosophy to achieve exceptional results. Work very hard to reinforce the culture continually.</a:t>
            </a:r>
          </a:p>
          <a:p>
            <a:pPr marL="176131" indent="-176131">
              <a:buFont typeface="Arial" panose="020B0604020202020204" pitchFamily="34" charset="0"/>
              <a:buChar char="•"/>
            </a:pPr>
            <a:r>
              <a:rPr lang="en-US" dirty="0">
                <a:ea typeface="ＭＳ Ｐゴシック" pitchFamily="-108" charset="-128"/>
                <a:cs typeface="ＭＳ Ｐゴシック" pitchFamily="-108" charset="-128"/>
              </a:rPr>
              <a:t>Use cross-functional teams to improve quality and productivity and enhance flow by solving difficult technical problems. Empowerment occurs when people use the company’s tools to improve the company.</a:t>
            </a:r>
          </a:p>
          <a:p>
            <a:pPr marL="176131" indent="-176131">
              <a:buFont typeface="Arial" panose="020B0604020202020204" pitchFamily="34" charset="0"/>
              <a:buChar char="•"/>
            </a:pPr>
            <a:r>
              <a:rPr lang="en-US" dirty="0">
                <a:ea typeface="ＭＳ Ｐゴシック" pitchFamily="-108" charset="-128"/>
                <a:cs typeface="ＭＳ Ｐゴシック" pitchFamily="-108" charset="-128"/>
              </a:rPr>
              <a:t>Make an ongoing effort to teach individuals how to work together as teams toward common goals. Teamwork is something that has to be learned.</a:t>
            </a:r>
          </a:p>
          <a:p>
            <a:endParaRPr lang="en-US" b="1" dirty="0">
              <a:ea typeface="ＭＳ Ｐゴシック" pitchFamily="-108" charset="-128"/>
              <a:cs typeface="ＭＳ Ｐゴシック" pitchFamily="-108" charset="-128"/>
            </a:endParaRPr>
          </a:p>
          <a:p>
            <a:r>
              <a:rPr lang="en-US" b="1" dirty="0">
                <a:ea typeface="ＭＳ Ｐゴシック" pitchFamily="-108" charset="-128"/>
                <a:cs typeface="ＭＳ Ｐゴシック" pitchFamily="-108" charset="-128"/>
              </a:rPr>
              <a:t>Principle 11. Respect your extended network of partners and suppliers by challenging them and helping them improve.</a:t>
            </a:r>
          </a:p>
          <a:p>
            <a:endParaRPr lang="en-US" b="1" dirty="0">
              <a:ea typeface="ＭＳ Ｐゴシック" pitchFamily="-108" charset="-128"/>
              <a:cs typeface="ＭＳ Ｐゴシック" pitchFamily="-108" charset="-128"/>
            </a:endParaRPr>
          </a:p>
          <a:p>
            <a:pPr marL="176131" indent="-176131">
              <a:buFont typeface="Arial" panose="020B0604020202020204" pitchFamily="34" charset="0"/>
              <a:buChar char="•"/>
            </a:pPr>
            <a:r>
              <a:rPr lang="en-US" dirty="0">
                <a:ea typeface="ＭＳ Ｐゴシック" pitchFamily="-108" charset="-128"/>
                <a:cs typeface="ＭＳ Ｐゴシック" pitchFamily="-108" charset="-128"/>
              </a:rPr>
              <a:t>Have respect for your partners and suppliers and treat them as an extension of your business.</a:t>
            </a:r>
          </a:p>
          <a:p>
            <a:pPr marL="176131" indent="-176131">
              <a:buFont typeface="Arial" panose="020B0604020202020204" pitchFamily="34" charset="0"/>
              <a:buChar char="•"/>
            </a:pPr>
            <a:r>
              <a:rPr lang="en-US" dirty="0">
                <a:ea typeface="ＭＳ Ｐゴシック" pitchFamily="-108" charset="-128"/>
                <a:cs typeface="ＭＳ Ｐゴシック" pitchFamily="-108" charset="-128"/>
              </a:rPr>
              <a:t>Challenge your outside business partners to grow and develop. It shows that you value them. Set challenging targets and assist your partners in achieving them.</a:t>
            </a:r>
          </a:p>
          <a:p>
            <a:endParaRPr lang="en-US" dirty="0">
              <a:ea typeface="ＭＳ Ｐゴシック" pitchFamily="-108" charset="-128"/>
              <a:cs typeface="ＭＳ Ｐゴシック" pitchFamily="-108" charset="-128"/>
            </a:endParaRPr>
          </a:p>
          <a:p>
            <a:r>
              <a:rPr lang="en-US" b="1" dirty="0">
                <a:ea typeface="ＭＳ Ｐゴシック" pitchFamily="-108" charset="-128"/>
                <a:cs typeface="ＭＳ Ｐゴシック" pitchFamily="-108" charset="-128"/>
              </a:rPr>
              <a:t>Section IV: Continuously Solving Root Problems Drives Organizational Learning</a:t>
            </a:r>
          </a:p>
          <a:p>
            <a:endParaRPr lang="en-US" b="1" dirty="0">
              <a:ea typeface="ＭＳ Ｐゴシック" pitchFamily="-108" charset="-128"/>
              <a:cs typeface="ＭＳ Ｐゴシック" pitchFamily="-108" charset="-128"/>
            </a:endParaRPr>
          </a:p>
          <a:p>
            <a:r>
              <a:rPr lang="en-US" b="1" dirty="0">
                <a:ea typeface="ＭＳ Ｐゴシック" pitchFamily="-108" charset="-128"/>
                <a:cs typeface="ＭＳ Ｐゴシック" pitchFamily="-108" charset="-128"/>
              </a:rPr>
              <a:t>Principle 12. Go and see for yourself to thoroughly understand the situation (</a:t>
            </a:r>
            <a:r>
              <a:rPr lang="en-US" b="1" i="1" dirty="0" err="1">
                <a:ea typeface="ＭＳ Ｐゴシック" pitchFamily="-108" charset="-128"/>
                <a:cs typeface="ＭＳ Ｐゴシック" pitchFamily="-108" charset="-128"/>
              </a:rPr>
              <a:t>genchi</a:t>
            </a:r>
            <a:r>
              <a:rPr lang="en-US" b="1" i="1" dirty="0">
                <a:ea typeface="ＭＳ Ｐゴシック" pitchFamily="-108" charset="-128"/>
                <a:cs typeface="ＭＳ Ｐゴシック" pitchFamily="-108" charset="-128"/>
              </a:rPr>
              <a:t> </a:t>
            </a:r>
            <a:r>
              <a:rPr lang="en-US" b="1" i="1" dirty="0" err="1">
                <a:ea typeface="ＭＳ Ｐゴシック" pitchFamily="-108" charset="-128"/>
                <a:cs typeface="ＭＳ Ｐゴシック" pitchFamily="-108" charset="-128"/>
              </a:rPr>
              <a:t>genbutsu</a:t>
            </a:r>
            <a:r>
              <a:rPr lang="en-US" b="1" dirty="0">
                <a:ea typeface="ＭＳ Ｐゴシック" pitchFamily="-108" charset="-128"/>
                <a:cs typeface="ＭＳ Ｐゴシック" pitchFamily="-108" charset="-128"/>
              </a:rPr>
              <a:t>).</a:t>
            </a:r>
          </a:p>
          <a:p>
            <a:endParaRPr lang="en-US" b="1" dirty="0">
              <a:ea typeface="ＭＳ Ｐゴシック" pitchFamily="-108" charset="-128"/>
              <a:cs typeface="ＭＳ Ｐゴシック" pitchFamily="-108" charset="-128"/>
            </a:endParaRPr>
          </a:p>
          <a:p>
            <a:pPr marL="176131" indent="-176131">
              <a:buFont typeface="Arial" panose="020B0604020202020204" pitchFamily="34" charset="0"/>
              <a:buChar char="•"/>
            </a:pPr>
            <a:r>
              <a:rPr lang="en-US" dirty="0">
                <a:ea typeface="ＭＳ Ｐゴシック" pitchFamily="-108" charset="-128"/>
                <a:cs typeface="ＭＳ Ｐゴシック" pitchFamily="-108" charset="-128"/>
              </a:rPr>
              <a:t>Solve problems and improve processes by going to the source and personally observing and verifying data rather than theorizing on the basis of what other people or the computer screen tell you.</a:t>
            </a:r>
          </a:p>
          <a:p>
            <a:pPr marL="176131" indent="-176131">
              <a:buFont typeface="Arial" panose="020B0604020202020204" pitchFamily="34" charset="0"/>
              <a:buChar char="•"/>
            </a:pPr>
            <a:r>
              <a:rPr lang="en-US" dirty="0">
                <a:ea typeface="ＭＳ Ｐゴシック" pitchFamily="-108" charset="-128"/>
                <a:cs typeface="ＭＳ Ｐゴシック" pitchFamily="-108" charset="-128"/>
              </a:rPr>
              <a:t>Think and speak based on personally verified data.</a:t>
            </a:r>
          </a:p>
          <a:p>
            <a:pPr marL="176131" indent="-176131">
              <a:buFont typeface="Arial" panose="020B0604020202020204" pitchFamily="34" charset="0"/>
              <a:buChar char="•"/>
            </a:pPr>
            <a:r>
              <a:rPr lang="en-US" dirty="0">
                <a:ea typeface="ＭＳ Ｐゴシック" pitchFamily="-108" charset="-128"/>
                <a:cs typeface="ＭＳ Ｐゴシック" pitchFamily="-108" charset="-128"/>
              </a:rPr>
              <a:t>Even high-level managers and executives should go and see things for themselves, so they will have more than a superficial understanding of the situation.</a:t>
            </a:r>
          </a:p>
          <a:p>
            <a:pPr marL="176131" indent="-176131">
              <a:buFont typeface="Arial" panose="020B0604020202020204" pitchFamily="34" charset="0"/>
              <a:buChar char="•"/>
            </a:pPr>
            <a:endParaRPr lang="en-US" dirty="0">
              <a:ea typeface="ＭＳ Ｐゴシック" pitchFamily="-108" charset="-128"/>
              <a:cs typeface="ＭＳ Ｐゴシック" pitchFamily="-108" charset="-128"/>
            </a:endParaRPr>
          </a:p>
          <a:p>
            <a:r>
              <a:rPr lang="en-US" b="1" dirty="0">
                <a:ea typeface="ＭＳ Ｐゴシック" pitchFamily="-108" charset="-128"/>
                <a:cs typeface="ＭＳ Ｐゴシック" pitchFamily="-108" charset="-128"/>
              </a:rPr>
              <a:t>Principle 13. Make decisions slowly by consensus, thoroughly considering all options; implement decisions rapidly (</a:t>
            </a:r>
            <a:r>
              <a:rPr lang="en-US" b="1" i="1" dirty="0" err="1">
                <a:ea typeface="ＭＳ Ｐゴシック" pitchFamily="-108" charset="-128"/>
                <a:cs typeface="ＭＳ Ｐゴシック" pitchFamily="-108" charset="-128"/>
              </a:rPr>
              <a:t>nemawashi</a:t>
            </a:r>
            <a:r>
              <a:rPr lang="en-US" b="1" dirty="0">
                <a:ea typeface="ＭＳ Ｐゴシック" pitchFamily="-108" charset="-128"/>
                <a:cs typeface="ＭＳ Ｐゴシック" pitchFamily="-108" charset="-128"/>
              </a:rPr>
              <a:t>).</a:t>
            </a:r>
          </a:p>
          <a:p>
            <a:endParaRPr lang="en-US" b="1" dirty="0">
              <a:ea typeface="ＭＳ Ｐゴシック" pitchFamily="-108" charset="-128"/>
              <a:cs typeface="ＭＳ Ｐゴシック" pitchFamily="-108" charset="-128"/>
            </a:endParaRPr>
          </a:p>
          <a:p>
            <a:pPr marL="176131" indent="-176131">
              <a:buFont typeface="Arial" panose="020B0604020202020204" pitchFamily="34" charset="0"/>
              <a:buChar char="•"/>
            </a:pPr>
            <a:r>
              <a:rPr lang="en-US" dirty="0">
                <a:ea typeface="ＭＳ Ｐゴシック" pitchFamily="-108" charset="-128"/>
                <a:cs typeface="ＭＳ Ｐゴシック" pitchFamily="-108" charset="-128"/>
              </a:rPr>
              <a:t>Do not pick a single direction and go down that one path until you have thoroughly considered alternatives. When you have picked, move quickly and continuously down the path.</a:t>
            </a:r>
          </a:p>
          <a:p>
            <a:pPr marL="176131" indent="-176131">
              <a:buFont typeface="Arial" panose="020B0604020202020204" pitchFamily="34" charset="0"/>
              <a:buChar char="•"/>
            </a:pPr>
            <a:r>
              <a:rPr lang="en-US" i="1" dirty="0" err="1">
                <a:ea typeface="ＭＳ Ｐゴシック" pitchFamily="-108" charset="-128"/>
                <a:cs typeface="ＭＳ Ｐゴシック" pitchFamily="-108" charset="-128"/>
              </a:rPr>
              <a:t>Nemawashi</a:t>
            </a:r>
            <a:r>
              <a:rPr lang="en-US" i="1" dirty="0">
                <a:ea typeface="ＭＳ Ｐゴシック" pitchFamily="-108" charset="-128"/>
                <a:cs typeface="ＭＳ Ｐゴシック" pitchFamily="-108" charset="-128"/>
              </a:rPr>
              <a:t> </a:t>
            </a:r>
            <a:r>
              <a:rPr lang="en-US" dirty="0">
                <a:ea typeface="ＭＳ Ｐゴシック" pitchFamily="-108" charset="-128"/>
                <a:cs typeface="ＭＳ Ｐゴシック" pitchFamily="-108" charset="-128"/>
              </a:rPr>
              <a:t>is the process of discussing problems and potential solutions with all of those affected, to collect their ideas and get agreement on a path forward. This consensus process, though time-consuming, helps broaden the search for solutions, and once a decision is made, the stage is set for rapid implementation.</a:t>
            </a:r>
          </a:p>
          <a:p>
            <a:endParaRPr lang="en-US" dirty="0">
              <a:ea typeface="ＭＳ Ｐゴシック" pitchFamily="-108" charset="-128"/>
              <a:cs typeface="ＭＳ Ｐゴシック" pitchFamily="-108" charset="-128"/>
            </a:endParaRPr>
          </a:p>
          <a:p>
            <a:r>
              <a:rPr lang="en-US" b="1" dirty="0">
                <a:ea typeface="ＭＳ Ｐゴシック" pitchFamily="-108" charset="-128"/>
                <a:cs typeface="ＭＳ Ｐゴシック" pitchFamily="-108" charset="-128"/>
              </a:rPr>
              <a:t>Principle 14. Become a learning organization through relentless reflection (</a:t>
            </a:r>
            <a:r>
              <a:rPr lang="en-US" b="1" i="1" dirty="0" err="1">
                <a:ea typeface="ＭＳ Ｐゴシック" pitchFamily="-108" charset="-128"/>
                <a:cs typeface="ＭＳ Ｐゴシック" pitchFamily="-108" charset="-128"/>
              </a:rPr>
              <a:t>hansei</a:t>
            </a:r>
            <a:r>
              <a:rPr lang="en-US" b="1" dirty="0">
                <a:ea typeface="ＭＳ Ｐゴシック" pitchFamily="-108" charset="-128"/>
                <a:cs typeface="ＭＳ Ｐゴシック" pitchFamily="-108" charset="-128"/>
              </a:rPr>
              <a:t>) and continuous improvement (</a:t>
            </a:r>
            <a:r>
              <a:rPr lang="en-US" b="1" i="1" dirty="0">
                <a:ea typeface="ＭＳ Ｐゴシック" pitchFamily="-108" charset="-128"/>
                <a:cs typeface="ＭＳ Ｐゴシック" pitchFamily="-108" charset="-128"/>
              </a:rPr>
              <a:t>kaizen</a:t>
            </a:r>
            <a:r>
              <a:rPr lang="en-US" b="1" dirty="0">
                <a:ea typeface="ＭＳ Ｐゴシック" pitchFamily="-108" charset="-128"/>
                <a:cs typeface="ＭＳ Ｐゴシック" pitchFamily="-108" charset="-128"/>
              </a:rPr>
              <a:t>).</a:t>
            </a:r>
          </a:p>
          <a:p>
            <a:endParaRPr lang="en-US" b="1" dirty="0">
              <a:ea typeface="ＭＳ Ｐゴシック" pitchFamily="-108" charset="-128"/>
              <a:cs typeface="ＭＳ Ｐゴシック" pitchFamily="-108" charset="-128"/>
            </a:endParaRPr>
          </a:p>
          <a:p>
            <a:pPr marL="176131" indent="-176131">
              <a:buFont typeface="Arial" panose="020B0604020202020204" pitchFamily="34" charset="0"/>
              <a:buChar char="•"/>
            </a:pPr>
            <a:r>
              <a:rPr lang="en-US" dirty="0">
                <a:ea typeface="ＭＳ Ｐゴシック" pitchFamily="-108" charset="-128"/>
                <a:cs typeface="ＭＳ Ｐゴシック" pitchFamily="-108" charset="-128"/>
              </a:rPr>
              <a:t>Once you have established a stable process, use continuous improvement tools to determine the root cause of inefficiencies and apply effective countermeasures. </a:t>
            </a:r>
          </a:p>
          <a:p>
            <a:pPr marL="176131" indent="-176131">
              <a:buFont typeface="Arial" panose="020B0604020202020204" pitchFamily="34" charset="0"/>
              <a:buChar char="•"/>
            </a:pPr>
            <a:r>
              <a:rPr lang="en-US" dirty="0">
                <a:ea typeface="ＭＳ Ｐゴシック" pitchFamily="-108" charset="-128"/>
                <a:cs typeface="ＭＳ Ｐゴシック" pitchFamily="-108" charset="-128"/>
              </a:rPr>
              <a:t>Design processes that require almost no inventory. This will make wasted time and resources visible for all to see. Once waste is exposed, have employees use a continuous improvement process (</a:t>
            </a:r>
            <a:r>
              <a:rPr lang="en-US" i="1" dirty="0">
                <a:ea typeface="ＭＳ Ｐゴシック" pitchFamily="-108" charset="-128"/>
                <a:cs typeface="ＭＳ Ｐゴシック" pitchFamily="-108" charset="-128"/>
              </a:rPr>
              <a:t>kaizen</a:t>
            </a:r>
            <a:r>
              <a:rPr lang="en-US" dirty="0">
                <a:ea typeface="ＭＳ Ｐゴシック" pitchFamily="-108" charset="-128"/>
                <a:cs typeface="ＭＳ Ｐゴシック" pitchFamily="-108" charset="-128"/>
              </a:rPr>
              <a:t>) to eliminate it.</a:t>
            </a:r>
          </a:p>
          <a:p>
            <a:pPr marL="176131" indent="-176131">
              <a:buFont typeface="Arial" panose="020B0604020202020204" pitchFamily="34" charset="0"/>
              <a:buChar char="•"/>
            </a:pPr>
            <a:r>
              <a:rPr lang="en-US" dirty="0">
                <a:ea typeface="ＭＳ Ｐゴシック" pitchFamily="-108" charset="-128"/>
                <a:cs typeface="ＭＳ Ｐゴシック" pitchFamily="-108" charset="-128"/>
              </a:rPr>
              <a:t>Protect the organizational knowledge base by developing stable personnel, slow promotion, and very careful succession systems.</a:t>
            </a:r>
            <a:endParaRPr lang="en-US" dirty="0"/>
          </a:p>
          <a:p>
            <a:endParaRPr lang="en-US" dirty="0"/>
          </a:p>
          <a:p>
            <a:r>
              <a:rPr lang="en-US" dirty="0"/>
              <a:t>[Next Slide]</a:t>
            </a:r>
          </a:p>
          <a:p>
            <a:pPr marL="176131" indent="-176131">
              <a:buFont typeface="Arial" panose="020B0604020202020204" pitchFamily="34" charset="0"/>
              <a:buChar char="•"/>
            </a:pPr>
            <a:r>
              <a:rPr lang="en-US" dirty="0"/>
              <a:t>Harvard Business</a:t>
            </a:r>
            <a:r>
              <a:rPr lang="en-US" baseline="0" dirty="0"/>
              <a:t> Review Study by Spear and Bowen</a:t>
            </a:r>
            <a:endParaRPr lang="en-US" dirty="0"/>
          </a:p>
          <a:p>
            <a:endParaRPr lang="en-US" dirty="0"/>
          </a:p>
          <a:p>
            <a:r>
              <a:rPr lang="en-US" dirty="0"/>
              <a:t>[Reference]</a:t>
            </a:r>
          </a:p>
          <a:p>
            <a:pPr marL="176131" indent="-176131">
              <a:buFont typeface="Arial" panose="020B0604020202020204" pitchFamily="34" charset="0"/>
              <a:buChar char="•"/>
            </a:pPr>
            <a:r>
              <a:rPr lang="en-US" dirty="0"/>
              <a:t>The Toyota</a:t>
            </a:r>
            <a:r>
              <a:rPr lang="en-US" baseline="0" dirty="0"/>
              <a:t> Way </a:t>
            </a:r>
            <a:r>
              <a:rPr lang="en-US" baseline="0" dirty="0" err="1"/>
              <a:t>Fieldbook</a:t>
            </a:r>
            <a:r>
              <a:rPr lang="en-US" baseline="0" dirty="0"/>
              <a:t> – A practical guide for implementing Toyota’s 4Ps</a:t>
            </a:r>
            <a:endParaRPr lang="en-US" dirty="0"/>
          </a:p>
          <a:p>
            <a:pPr marL="645812" lvl="1" indent="-176131">
              <a:buFont typeface="Arial" panose="020B0604020202020204" pitchFamily="34" charset="0"/>
              <a:buChar char="•"/>
            </a:pPr>
            <a:r>
              <a:rPr lang="en-US" dirty="0"/>
              <a:t>Summary: http://icos.groups.si.umich.edu/Liker04.pdf</a:t>
            </a:r>
          </a:p>
          <a:p>
            <a:pPr marL="645812" lvl="1" indent="-176131">
              <a:buFont typeface="Arial" panose="020B0604020202020204" pitchFamily="34" charset="0"/>
              <a:buChar char="•"/>
            </a:pPr>
            <a:r>
              <a:rPr lang="en-US" dirty="0"/>
              <a:t>eBook: http://waterveritas.files.wordpress.com/2012/07/book-lss-toyota-way.pdf</a:t>
            </a:r>
          </a:p>
          <a:p>
            <a:endParaRPr lang="en-US" dirty="0"/>
          </a:p>
        </p:txBody>
      </p:sp>
      <p:sp>
        <p:nvSpPr>
          <p:cNvPr id="4" name="Slide Number Placeholder 3"/>
          <p:cNvSpPr>
            <a:spLocks noGrp="1"/>
          </p:cNvSpPr>
          <p:nvPr>
            <p:ph type="sldNum" sz="quarter" idx="10"/>
          </p:nvPr>
        </p:nvSpPr>
        <p:spPr/>
        <p:txBody>
          <a:bodyPr/>
          <a:lstStyle/>
          <a:p>
            <a:pPr>
              <a:defRPr/>
            </a:pPr>
            <a:fld id="{468D8505-1D85-4BEE-8E33-AD9F27B7A338}" type="slidenum">
              <a:rPr lang="en-US" smtClean="0"/>
              <a:pPr>
                <a:defRPr/>
              </a:pPr>
              <a:t>19</a:t>
            </a:fld>
            <a:endParaRPr lang="en-US" dirty="0"/>
          </a:p>
        </p:txBody>
      </p:sp>
    </p:spTree>
    <p:extLst>
      <p:ext uri="{BB962C8B-B14F-4D97-AF65-F5344CB8AC3E}">
        <p14:creationId xmlns:p14="http://schemas.microsoft.com/office/powerpoint/2010/main" val="4091996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dirty="0"/>
              <a:t>[Explain]</a:t>
            </a:r>
          </a:p>
          <a:p>
            <a:pPr marL="176131" indent="-176131">
              <a:buFont typeface="Arial" panose="020B0604020202020204" pitchFamily="34" charset="0"/>
              <a:buChar char="•"/>
            </a:pPr>
            <a:r>
              <a:rPr lang="en-US" dirty="0"/>
              <a:t>Steven</a:t>
            </a:r>
            <a:r>
              <a:rPr lang="en-US" baseline="0" dirty="0"/>
              <a:t> Spear and H. Kent Bowen studied the TPS system for four years at over 40 plants in the US, Europe and Japan.  Some operating to the TPS, some not.</a:t>
            </a:r>
          </a:p>
          <a:p>
            <a:pPr marL="176131" indent="-176131">
              <a:buFont typeface="Arial" panose="020B0604020202020204" pitchFamily="34" charset="0"/>
              <a:buChar char="•"/>
            </a:pPr>
            <a:r>
              <a:rPr lang="en-US" baseline="0" dirty="0"/>
              <a:t>The authors ‘claim’ that the TPS operates according to ‘unwritten’ rules, and attempt to make clear what those rules are in this article.</a:t>
            </a:r>
          </a:p>
          <a:p>
            <a:pPr marL="176131" indent="-176131">
              <a:buFont typeface="Arial" panose="020B0604020202020204" pitchFamily="34" charset="0"/>
              <a:buChar char="•"/>
            </a:pPr>
            <a:r>
              <a:rPr lang="en-US" baseline="0" dirty="0"/>
              <a:t>They suggest the ‘rules’ include three rules of design, i.e. how to set up the TPS operations</a:t>
            </a:r>
          </a:p>
          <a:p>
            <a:pPr marL="176131" indent="-176131">
              <a:buFont typeface="Arial" panose="020B0604020202020204" pitchFamily="34" charset="0"/>
              <a:buChar char="•"/>
            </a:pPr>
            <a:r>
              <a:rPr lang="en-US" baseline="0" dirty="0"/>
              <a:t>And one rule focused on improvement, i.e. how to evolve the TPS over time.</a:t>
            </a:r>
          </a:p>
          <a:p>
            <a:pPr marL="176131" indent="-176131">
              <a:buFont typeface="Arial" panose="020B0604020202020204" pitchFamily="34" charset="0"/>
              <a:buChar char="•"/>
            </a:pPr>
            <a:r>
              <a:rPr lang="en-US" baseline="0" dirty="0"/>
              <a:t>The rules are the opinion of the authors – and provide an easy to understand conceptual perspective on what drives the execution of the TPS.</a:t>
            </a:r>
            <a:endParaRPr lang="en-US" dirty="0"/>
          </a:p>
          <a:p>
            <a:endParaRPr lang="en-US" dirty="0"/>
          </a:p>
          <a:p>
            <a:endParaRPr lang="en-US" dirty="0"/>
          </a:p>
          <a:p>
            <a:r>
              <a:rPr lang="en-US" b="1" dirty="0"/>
              <a:t>All work is highly specified in its content,</a:t>
            </a:r>
            <a:r>
              <a:rPr lang="en-US" b="1" baseline="0" dirty="0"/>
              <a:t> </a:t>
            </a:r>
            <a:r>
              <a:rPr lang="en-US" b="1" dirty="0"/>
              <a:t>sequence, timing, and outcome.</a:t>
            </a:r>
          </a:p>
          <a:p>
            <a:endParaRPr lang="en-US" b="1" dirty="0"/>
          </a:p>
          <a:p>
            <a:pPr marL="176131" indent="-176131">
              <a:buFont typeface="Arial" panose="020B0604020202020204" pitchFamily="34" charset="0"/>
              <a:buChar char="•"/>
            </a:pPr>
            <a:r>
              <a:rPr lang="en-US" dirty="0"/>
              <a:t>Employees follow a well-defined sequence of</a:t>
            </a:r>
            <a:r>
              <a:rPr lang="en-US" baseline="0" dirty="0"/>
              <a:t> </a:t>
            </a:r>
            <a:r>
              <a:rPr lang="en-US" dirty="0"/>
              <a:t>steps for a particular job. This specificity enables</a:t>
            </a:r>
            <a:r>
              <a:rPr lang="en-US" baseline="0" dirty="0"/>
              <a:t> </a:t>
            </a:r>
            <a:r>
              <a:rPr lang="en-US" dirty="0"/>
              <a:t>people to see and address deviations immediately—encouraging continual learning and improvement.</a:t>
            </a:r>
          </a:p>
          <a:p>
            <a:endParaRPr lang="en-US" dirty="0"/>
          </a:p>
          <a:p>
            <a:r>
              <a:rPr lang="en-US" b="1" i="1" dirty="0"/>
              <a:t>Example:</a:t>
            </a:r>
          </a:p>
          <a:p>
            <a:endParaRPr lang="en-US" dirty="0"/>
          </a:p>
          <a:p>
            <a:pPr marL="176131" indent="-176131">
              <a:buFont typeface="Arial" panose="020B0604020202020204" pitchFamily="34" charset="0"/>
              <a:buChar char="•"/>
            </a:pPr>
            <a:r>
              <a:rPr lang="en-US" dirty="0"/>
              <a:t>Installing the right-front seat in a Camry requires</a:t>
            </a:r>
            <a:r>
              <a:rPr lang="en-US" baseline="0" dirty="0"/>
              <a:t> </a:t>
            </a:r>
            <a:r>
              <a:rPr lang="en-US" dirty="0"/>
              <a:t>seven tasks performed in a specific</a:t>
            </a:r>
            <a:r>
              <a:rPr lang="en-US" baseline="0" dirty="0"/>
              <a:t> </a:t>
            </a:r>
            <a:r>
              <a:rPr lang="en-US" dirty="0"/>
              <a:t>sequence over 55 seconds. If a worker finds himself doing task 6 before task 4 or falling behind schedule, he and his supervisor correct the problem promptly. Then they determine whether to change the task specifications or retrain the worker to prevent</a:t>
            </a:r>
            <a:r>
              <a:rPr lang="en-US" baseline="0" dirty="0"/>
              <a:t> </a:t>
            </a:r>
            <a:r>
              <a:rPr lang="en-US" dirty="0"/>
              <a:t>a recurrence.</a:t>
            </a:r>
          </a:p>
          <a:p>
            <a:endParaRPr lang="en-US" dirty="0"/>
          </a:p>
          <a:p>
            <a:r>
              <a:rPr lang="en-US" b="1" dirty="0"/>
              <a:t>Each worker knows who provides what to</a:t>
            </a:r>
            <a:r>
              <a:rPr lang="en-US" b="1" baseline="0" dirty="0"/>
              <a:t> </a:t>
            </a:r>
            <a:r>
              <a:rPr lang="en-US" b="1" dirty="0"/>
              <a:t>him, and when.</a:t>
            </a:r>
          </a:p>
          <a:p>
            <a:endParaRPr lang="en-US" dirty="0"/>
          </a:p>
          <a:p>
            <a:pPr marL="176131" indent="-176131">
              <a:buFont typeface="Arial" panose="020B0604020202020204" pitchFamily="34" charset="0"/>
              <a:buChar char="•"/>
            </a:pPr>
            <a:r>
              <a:rPr lang="en-US" dirty="0"/>
              <a:t>Workers needing parts submit cards specifying</a:t>
            </a:r>
            <a:r>
              <a:rPr lang="en-US" baseline="0" dirty="0"/>
              <a:t> </a:t>
            </a:r>
            <a:r>
              <a:rPr lang="en-US" dirty="0"/>
              <a:t>part number, quantity, and required destination.</a:t>
            </a:r>
          </a:p>
          <a:p>
            <a:pPr marL="176131" indent="-176131">
              <a:buFont typeface="Arial" panose="020B0604020202020204" pitchFamily="34" charset="0"/>
              <a:buChar char="•"/>
            </a:pPr>
            <a:r>
              <a:rPr lang="en-US" dirty="0"/>
              <a:t>Suppliers must respond to materials</a:t>
            </a:r>
            <a:r>
              <a:rPr lang="en-US" baseline="0" dirty="0"/>
              <a:t> </a:t>
            </a:r>
            <a:r>
              <a:rPr lang="en-US" dirty="0"/>
              <a:t>requests within specified periods of time.</a:t>
            </a:r>
            <a:r>
              <a:rPr lang="en-US" baseline="0" dirty="0"/>
              <a:t> </a:t>
            </a:r>
          </a:p>
          <a:p>
            <a:pPr marL="176131" indent="-176131">
              <a:buFont typeface="Arial" panose="020B0604020202020204" pitchFamily="34" charset="0"/>
              <a:buChar char="•"/>
            </a:pPr>
            <a:r>
              <a:rPr lang="en-US" dirty="0"/>
              <a:t>Workers encountering a problem ask for help</a:t>
            </a:r>
            <a:r>
              <a:rPr lang="en-US" baseline="0" dirty="0"/>
              <a:t> </a:t>
            </a:r>
            <a:r>
              <a:rPr lang="en-US" dirty="0"/>
              <a:t>immediately. </a:t>
            </a:r>
          </a:p>
          <a:p>
            <a:pPr marL="176131" indent="-176131">
              <a:buFont typeface="Arial" panose="020B0604020202020204" pitchFamily="34" charset="0"/>
              <a:buChar char="•"/>
            </a:pPr>
            <a:r>
              <a:rPr lang="en-US" dirty="0"/>
              <a:t>Designated assistants must respond</a:t>
            </a:r>
            <a:r>
              <a:rPr lang="en-US" baseline="0" dirty="0"/>
              <a:t> </a:t>
            </a:r>
            <a:r>
              <a:rPr lang="en-US" dirty="0"/>
              <a:t>at once and resolve the problem within</a:t>
            </a:r>
            <a:r>
              <a:rPr lang="en-US" baseline="0" dirty="0"/>
              <a:t> </a:t>
            </a:r>
            <a:r>
              <a:rPr lang="en-US" dirty="0"/>
              <a:t>the worker’s cycle time (e.g., the 55 seconds it takes to install a front seat).</a:t>
            </a:r>
          </a:p>
          <a:p>
            <a:pPr marL="176131" indent="-176131">
              <a:buFont typeface="Arial" panose="020B0604020202020204" pitchFamily="34" charset="0"/>
              <a:buChar char="•"/>
            </a:pPr>
            <a:endParaRPr lang="en-US" dirty="0"/>
          </a:p>
          <a:p>
            <a:pPr marL="176131" indent="-176131">
              <a:buFont typeface="Arial" panose="020B0604020202020204" pitchFamily="34" charset="0"/>
              <a:buChar char="•"/>
            </a:pPr>
            <a:r>
              <a:rPr lang="en-US" dirty="0"/>
              <a:t>Failure to fulfill these specifications signals a</a:t>
            </a:r>
            <a:r>
              <a:rPr lang="en-US" baseline="0" dirty="0"/>
              <a:t> </a:t>
            </a:r>
            <a:r>
              <a:rPr lang="en-US" dirty="0"/>
              <a:t>search for potential causes—such as ambiguous</a:t>
            </a:r>
            <a:r>
              <a:rPr lang="en-US" baseline="0" dirty="0"/>
              <a:t> </a:t>
            </a:r>
            <a:r>
              <a:rPr lang="en-US" dirty="0"/>
              <a:t>requests from colleagues or an overwhelmed assistant. </a:t>
            </a:r>
          </a:p>
          <a:p>
            <a:pPr marL="176131" indent="-176131">
              <a:buFont typeface="Arial" panose="020B0604020202020204" pitchFamily="34" charset="0"/>
              <a:buChar char="•"/>
            </a:pPr>
            <a:r>
              <a:rPr lang="en-US" dirty="0"/>
              <a:t>Once the cause is identified, it’s resolved</a:t>
            </a:r>
            <a:r>
              <a:rPr lang="en-US" baseline="0" dirty="0"/>
              <a:t> </a:t>
            </a:r>
            <a:r>
              <a:rPr lang="en-US" dirty="0"/>
              <a:t>rather than kept hidden.</a:t>
            </a:r>
          </a:p>
          <a:p>
            <a:pPr marL="176131" indent="-176131">
              <a:buFont typeface="Arial" panose="020B0604020202020204" pitchFamily="34" charset="0"/>
              <a:buChar char="•"/>
            </a:pPr>
            <a:endParaRPr lang="en-US" dirty="0"/>
          </a:p>
          <a:p>
            <a:r>
              <a:rPr lang="en-US" b="1" dirty="0"/>
              <a:t>Every product and service flows along a</a:t>
            </a:r>
            <a:r>
              <a:rPr lang="en-US" b="1" baseline="0" dirty="0"/>
              <a:t> </a:t>
            </a:r>
            <a:r>
              <a:rPr lang="en-US" b="1" dirty="0"/>
              <a:t>simple, specified path.</a:t>
            </a:r>
          </a:p>
          <a:p>
            <a:endParaRPr lang="en-US" dirty="0"/>
          </a:p>
          <a:p>
            <a:pPr marL="176131" indent="-176131">
              <a:buFont typeface="Arial" panose="020B0604020202020204" pitchFamily="34" charset="0"/>
              <a:buChar char="•"/>
            </a:pPr>
            <a:r>
              <a:rPr lang="en-US" dirty="0"/>
              <a:t>Goods and services don’t flow to the next</a:t>
            </a:r>
            <a:r>
              <a:rPr lang="en-US" baseline="0" dirty="0"/>
              <a:t> </a:t>
            </a:r>
            <a:r>
              <a:rPr lang="en-US" dirty="0"/>
              <a:t>available person or machine—but to a</a:t>
            </a:r>
            <a:r>
              <a:rPr lang="en-US" baseline="0" dirty="0"/>
              <a:t> s</a:t>
            </a:r>
            <a:r>
              <a:rPr lang="en-US" dirty="0"/>
              <a:t>pecific person or machine.</a:t>
            </a:r>
          </a:p>
          <a:p>
            <a:pPr marL="176131" indent="-176131">
              <a:buFont typeface="Arial" panose="020B0604020202020204" pitchFamily="34" charset="0"/>
              <a:buChar char="•"/>
            </a:pPr>
            <a:endParaRPr lang="en-US" dirty="0"/>
          </a:p>
          <a:p>
            <a:r>
              <a:rPr lang="en-US" b="1" i="1" dirty="0"/>
              <a:t>Example:</a:t>
            </a:r>
          </a:p>
          <a:p>
            <a:endParaRPr lang="en-US" dirty="0"/>
          </a:p>
          <a:p>
            <a:pPr marL="176131" indent="-176131">
              <a:buFont typeface="Arial" panose="020B0604020202020204" pitchFamily="34" charset="0"/>
              <a:buChar char="•"/>
            </a:pPr>
            <a:r>
              <a:rPr lang="en-US" dirty="0"/>
              <a:t>If workers at an auto parts supplier find</a:t>
            </a:r>
            <a:r>
              <a:rPr lang="en-US" baseline="0" dirty="0"/>
              <a:t> </a:t>
            </a:r>
            <a:r>
              <a:rPr lang="en-US" dirty="0"/>
              <a:t>themselves waiting to send a product to</a:t>
            </a:r>
            <a:r>
              <a:rPr lang="en-US" baseline="0" dirty="0"/>
              <a:t> </a:t>
            </a:r>
            <a:r>
              <a:rPr lang="en-US" dirty="0"/>
              <a:t>the next designated machine they conclude that their demand on the next machine doesn’t match their expectations.</a:t>
            </a:r>
          </a:p>
          <a:p>
            <a:pPr marL="176131" indent="-176131">
              <a:buFont typeface="Arial" panose="020B0604020202020204" pitchFamily="34" charset="0"/>
              <a:buChar char="•"/>
            </a:pPr>
            <a:r>
              <a:rPr lang="en-US" dirty="0"/>
              <a:t>They revisit the organization of their production</a:t>
            </a:r>
            <a:r>
              <a:rPr lang="en-US" baseline="0" dirty="0"/>
              <a:t> </a:t>
            </a:r>
            <a:r>
              <a:rPr lang="en-US" dirty="0"/>
              <a:t>line to determine why the machine</a:t>
            </a:r>
            <a:r>
              <a:rPr lang="en-US" baseline="0" dirty="0"/>
              <a:t> </a:t>
            </a:r>
            <a:r>
              <a:rPr lang="en-US" dirty="0"/>
              <a:t>was not available, and redesign the flow path. </a:t>
            </a:r>
          </a:p>
          <a:p>
            <a:endParaRPr lang="en-US" dirty="0"/>
          </a:p>
          <a:p>
            <a:r>
              <a:rPr lang="en-US" b="1" dirty="0"/>
              <a:t>Any improvement to processes, worker/machine connections, or flow path must</a:t>
            </a:r>
            <a:r>
              <a:rPr lang="en-US" b="1" baseline="0" dirty="0"/>
              <a:t> </a:t>
            </a:r>
            <a:r>
              <a:rPr lang="en-US" b="1" dirty="0"/>
              <a:t>be made through the scientific method, under a teacher’s guidance, and at the</a:t>
            </a:r>
            <a:r>
              <a:rPr lang="en-US" b="1" baseline="0" dirty="0"/>
              <a:t> </a:t>
            </a:r>
            <a:r>
              <a:rPr lang="en-US" b="1" dirty="0"/>
              <a:t>lowest possible organizational level.</a:t>
            </a:r>
          </a:p>
          <a:p>
            <a:endParaRPr lang="en-US" dirty="0"/>
          </a:p>
          <a:p>
            <a:pPr marL="176131" indent="-176131">
              <a:buFont typeface="Arial" panose="020B0604020202020204" pitchFamily="34" charset="0"/>
              <a:buChar char="•"/>
            </a:pPr>
            <a:r>
              <a:rPr lang="en-US" dirty="0"/>
              <a:t>Frontline workers make improvements to</a:t>
            </a:r>
            <a:r>
              <a:rPr lang="en-US" baseline="0" dirty="0"/>
              <a:t> </a:t>
            </a:r>
            <a:r>
              <a:rPr lang="en-US" dirty="0"/>
              <a:t>their own jobs. </a:t>
            </a:r>
          </a:p>
          <a:p>
            <a:pPr marL="176131" indent="-176131">
              <a:buFont typeface="Arial" panose="020B0604020202020204" pitchFamily="34" charset="0"/>
              <a:buChar char="•"/>
            </a:pPr>
            <a:r>
              <a:rPr lang="en-US" dirty="0"/>
              <a:t>Supervisors provide direction</a:t>
            </a:r>
            <a:r>
              <a:rPr lang="en-US" baseline="0" dirty="0"/>
              <a:t> </a:t>
            </a:r>
            <a:r>
              <a:rPr lang="en-US" dirty="0"/>
              <a:t>and assistance as teachers.</a:t>
            </a:r>
          </a:p>
          <a:p>
            <a:pPr marL="176131" indent="-176131">
              <a:buFont typeface="Arial" panose="020B0604020202020204" pitchFamily="34" charset="0"/>
              <a:buChar char="•"/>
            </a:pPr>
            <a:endParaRPr lang="en-US" dirty="0"/>
          </a:p>
          <a:p>
            <a:r>
              <a:rPr lang="en-US" b="1" i="1" dirty="0"/>
              <a:t>Example:</a:t>
            </a:r>
          </a:p>
          <a:p>
            <a:endParaRPr lang="en-US" dirty="0"/>
          </a:p>
          <a:p>
            <a:pPr marL="176131" indent="-176131">
              <a:buFont typeface="Arial" panose="020B0604020202020204" pitchFamily="34" charset="0"/>
              <a:buChar char="•"/>
            </a:pPr>
            <a:r>
              <a:rPr lang="en-US" dirty="0"/>
              <a:t>At one Toyota factory, workers seeking to</a:t>
            </a:r>
            <a:r>
              <a:rPr lang="en-US" baseline="0" dirty="0"/>
              <a:t> </a:t>
            </a:r>
            <a:r>
              <a:rPr lang="en-US" dirty="0"/>
              <a:t>reduce a machine’s changeover time from15 to 5 minutes were able to reduce the time only to 7.5 minutes. </a:t>
            </a:r>
          </a:p>
          <a:p>
            <a:pPr marL="176131" indent="-176131">
              <a:buFont typeface="Arial" panose="020B0604020202020204" pitchFamily="34" charset="0"/>
              <a:buChar char="•"/>
            </a:pPr>
            <a:r>
              <a:rPr lang="en-US" dirty="0"/>
              <a:t>A manager asked</a:t>
            </a:r>
            <a:r>
              <a:rPr lang="en-US" baseline="0" dirty="0"/>
              <a:t> </a:t>
            </a:r>
            <a:r>
              <a:rPr lang="en-US" dirty="0"/>
              <a:t>why they hadn’t achieved their original 5-minute goal. </a:t>
            </a:r>
          </a:p>
          <a:p>
            <a:pPr marL="176131" indent="-176131">
              <a:buFont typeface="Arial" panose="020B0604020202020204" pitchFamily="34" charset="0"/>
              <a:buChar char="•"/>
            </a:pPr>
            <a:r>
              <a:rPr lang="en-US" dirty="0"/>
              <a:t>His question helped them see</a:t>
            </a:r>
            <a:r>
              <a:rPr lang="en-US" baseline="0" dirty="0"/>
              <a:t> </a:t>
            </a:r>
            <a:r>
              <a:rPr lang="en-US" dirty="0"/>
              <a:t>that their original goal had been a random</a:t>
            </a:r>
            <a:r>
              <a:rPr lang="en-US" baseline="0" dirty="0"/>
              <a:t> </a:t>
            </a:r>
            <a:r>
              <a:rPr lang="en-US" dirty="0"/>
              <a:t>guess, not based on a formal hypothesis about how fast it could be done and why.</a:t>
            </a:r>
          </a:p>
          <a:p>
            <a:pPr marL="176131" indent="-176131">
              <a:buFont typeface="Arial" panose="020B0604020202020204" pitchFamily="34" charset="0"/>
              <a:buChar char="•"/>
            </a:pPr>
            <a:r>
              <a:rPr lang="en-US" dirty="0"/>
              <a:t>Thus they couldn’t test the hypothesis to</a:t>
            </a:r>
            <a:r>
              <a:rPr lang="en-US" baseline="0" dirty="0"/>
              <a:t> </a:t>
            </a:r>
            <a:r>
              <a:rPr lang="en-US" dirty="0"/>
              <a:t>determine what caused the less-than ideal</a:t>
            </a:r>
            <a:r>
              <a:rPr lang="en-US" baseline="0" dirty="0"/>
              <a:t> </a:t>
            </a:r>
            <a:r>
              <a:rPr lang="en-US" dirty="0"/>
              <a:t>results.</a:t>
            </a:r>
          </a:p>
          <a:p>
            <a:pPr marL="176131" indent="-176131">
              <a:buFont typeface="Arial" panose="020B0604020202020204" pitchFamily="34" charset="0"/>
              <a:buChar char="•"/>
            </a:pPr>
            <a:endParaRPr lang="en-US" dirty="0"/>
          </a:p>
          <a:p>
            <a:r>
              <a:rPr lang="en-US" dirty="0"/>
              <a:t>[Next Slide]</a:t>
            </a:r>
          </a:p>
          <a:p>
            <a:pPr marL="176131" indent="-176131">
              <a:buFont typeface="Arial" panose="020B0604020202020204" pitchFamily="34" charset="0"/>
              <a:buChar char="•"/>
            </a:pPr>
            <a:r>
              <a:rPr lang="en-US" dirty="0"/>
              <a:t>Compare different Improvement Approaches</a:t>
            </a:r>
          </a:p>
          <a:p>
            <a:endParaRPr lang="en-US" dirty="0"/>
          </a:p>
          <a:p>
            <a:r>
              <a:rPr lang="en-US" dirty="0"/>
              <a:t>[Reference]</a:t>
            </a:r>
          </a:p>
          <a:p>
            <a:pPr marL="176131" indent="-176131">
              <a:buFont typeface="Arial" panose="020B0604020202020204" pitchFamily="34" charset="0"/>
              <a:buChar char="•"/>
            </a:pPr>
            <a:r>
              <a:rPr lang="en-US" dirty="0"/>
              <a:t>HBR</a:t>
            </a:r>
            <a:r>
              <a:rPr lang="en-US" baseline="0" dirty="0"/>
              <a:t> Article: Decoding the DNA of the Toyota Production System</a:t>
            </a:r>
            <a:r>
              <a:rPr lang="en-US" dirty="0"/>
              <a:t> http://clinicalmicrosystem.org/toolkits/getting_started/decoding_dna.pdf</a:t>
            </a:r>
          </a:p>
        </p:txBody>
      </p:sp>
      <p:sp>
        <p:nvSpPr>
          <p:cNvPr id="4" name="Slide Number Placeholder 3"/>
          <p:cNvSpPr>
            <a:spLocks noGrp="1"/>
          </p:cNvSpPr>
          <p:nvPr>
            <p:ph type="sldNum" sz="quarter" idx="10"/>
          </p:nvPr>
        </p:nvSpPr>
        <p:spPr/>
        <p:txBody>
          <a:bodyPr/>
          <a:lstStyle/>
          <a:p>
            <a:pPr>
              <a:defRPr/>
            </a:pPr>
            <a:fld id="{468D8505-1D85-4BEE-8E33-AD9F27B7A338}" type="slidenum">
              <a:rPr lang="en-US" smtClean="0"/>
              <a:pPr>
                <a:defRPr/>
              </a:pPr>
              <a:t>20</a:t>
            </a:fld>
            <a:endParaRPr lang="en-US" dirty="0"/>
          </a:p>
        </p:txBody>
      </p:sp>
    </p:spTree>
    <p:extLst>
      <p:ext uri="{BB962C8B-B14F-4D97-AF65-F5344CB8AC3E}">
        <p14:creationId xmlns:p14="http://schemas.microsoft.com/office/powerpoint/2010/main" val="2858989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a:t>[Remind]</a:t>
            </a:r>
          </a:p>
          <a:p>
            <a:pPr marL="174279" indent="-174279">
              <a:buFont typeface="Arial" panose="020B0604020202020204" pitchFamily="34" charset="0"/>
              <a:buChar char="•"/>
            </a:pPr>
            <a:r>
              <a:rPr lang="en-US" dirty="0"/>
              <a:t>Remind the participants</a:t>
            </a:r>
            <a:r>
              <a:rPr lang="en-US" baseline="0" dirty="0"/>
              <a:t> of Toyota 14 principles, specifically:</a:t>
            </a:r>
          </a:p>
          <a:p>
            <a:pPr marL="639023" lvl="1" indent="-174279">
              <a:buFont typeface="Arial" panose="020B0604020202020204" pitchFamily="34" charset="0"/>
              <a:buChar char="•"/>
            </a:pPr>
            <a:r>
              <a:rPr lang="en-US" dirty="0"/>
              <a:t>#8: Use only reliable, thoroughly tested technology that serves your people and processes.</a:t>
            </a:r>
          </a:p>
          <a:p>
            <a:pPr marL="1103767" lvl="2" indent="-174279">
              <a:buFont typeface="Arial" panose="020B0604020202020204" pitchFamily="34" charset="0"/>
              <a:buChar char="•"/>
            </a:pPr>
            <a:r>
              <a:rPr lang="en-US" dirty="0"/>
              <a:t>How will</a:t>
            </a:r>
            <a:r>
              <a:rPr lang="en-US" baseline="0" dirty="0"/>
              <a:t> you know technology is reliable and tested?</a:t>
            </a:r>
            <a:br>
              <a:rPr lang="en-US" baseline="0" dirty="0"/>
            </a:br>
            <a:endParaRPr lang="en-US" dirty="0"/>
          </a:p>
          <a:p>
            <a:pPr marL="639023" lvl="1" indent="-174279">
              <a:buFont typeface="Arial" panose="020B0604020202020204" pitchFamily="34" charset="0"/>
              <a:buChar char="•"/>
            </a:pPr>
            <a:r>
              <a:rPr lang="en-US" dirty="0"/>
              <a:t>#12: Go and see for yourself to thoroughly understand the situation.</a:t>
            </a:r>
          </a:p>
          <a:p>
            <a:pPr marL="1103767" lvl="2" indent="-174279">
              <a:buFont typeface="Arial" panose="020B0604020202020204" pitchFamily="34" charset="0"/>
              <a:buChar char="•"/>
            </a:pPr>
            <a:r>
              <a:rPr lang="en-US" dirty="0"/>
              <a:t>Observation is a key tenet</a:t>
            </a:r>
            <a:r>
              <a:rPr lang="en-US" baseline="0" dirty="0"/>
              <a:t> of Lean Thinking.</a:t>
            </a:r>
            <a:br>
              <a:rPr lang="en-US" baseline="0" dirty="0"/>
            </a:br>
            <a:endParaRPr lang="en-US" dirty="0"/>
          </a:p>
          <a:p>
            <a:pPr marL="639023" lvl="1" indent="-174279">
              <a:buFont typeface="Arial" panose="020B0604020202020204" pitchFamily="34" charset="0"/>
              <a:buChar char="•"/>
            </a:pPr>
            <a:r>
              <a:rPr lang="en-US" dirty="0"/>
              <a:t>#13: Make decisions slowly by consensus, thoroughly considering all options; implement decisions rapidly.</a:t>
            </a:r>
          </a:p>
          <a:p>
            <a:pPr marL="1103767" lvl="2" indent="-174279">
              <a:buFont typeface="Arial" panose="020B0604020202020204" pitchFamily="34" charset="0"/>
              <a:buChar char="•"/>
            </a:pPr>
            <a:r>
              <a:rPr lang="en-US" dirty="0"/>
              <a:t>How will you know you’ve considered</a:t>
            </a:r>
            <a:r>
              <a:rPr lang="en-US" baseline="0" dirty="0"/>
              <a:t> “all” options without using a thoughtful approach, i.e. the Scientific Method.</a:t>
            </a:r>
            <a:br>
              <a:rPr lang="en-US" baseline="0" dirty="0"/>
            </a:br>
            <a:endParaRPr lang="en-US" dirty="0"/>
          </a:p>
          <a:p>
            <a:pPr marL="174279" indent="-174279">
              <a:buFont typeface="Arial" panose="020B0604020202020204" pitchFamily="34" charset="0"/>
              <a:buChar char="•"/>
            </a:pPr>
            <a:r>
              <a:rPr lang="en-US" dirty="0"/>
              <a:t>From Spear</a:t>
            </a:r>
            <a:r>
              <a:rPr lang="en-US" baseline="0" dirty="0"/>
              <a:t> and Bowen:</a:t>
            </a:r>
          </a:p>
          <a:p>
            <a:pPr marL="639023" lvl="1" indent="-174279">
              <a:buFont typeface="Arial" panose="020B0604020202020204" pitchFamily="34" charset="0"/>
              <a:buChar char="•"/>
            </a:pPr>
            <a:r>
              <a:rPr lang="en-US" baseline="0" dirty="0"/>
              <a:t>Any improvement to processes, worker/machine connections, or flow path must be made through the scientific method, under a teacher’s guidance, and at the lowest possible organizational level.</a:t>
            </a:r>
          </a:p>
          <a:p>
            <a:pPr marL="174279" indent="-174279">
              <a:buFont typeface="Arial" panose="020B0604020202020204" pitchFamily="34" charset="0"/>
              <a:buChar char="•"/>
            </a:pPr>
            <a:endParaRPr lang="en-US" baseline="0" dirty="0"/>
          </a:p>
          <a:p>
            <a:r>
              <a:rPr lang="en-US" baseline="0" dirty="0"/>
              <a:t>[Explain]</a:t>
            </a:r>
          </a:p>
          <a:p>
            <a:pPr marL="174279" indent="-174279">
              <a:buFont typeface="Arial" panose="020B0604020202020204" pitchFamily="34" charset="0"/>
              <a:buChar char="•"/>
            </a:pPr>
            <a:r>
              <a:rPr lang="en-US" baseline="0" dirty="0"/>
              <a:t>Everyone is responsible for their own quality, efficiency and effectiveness – therefore these basic skills should be understood and embraced by all workers.</a:t>
            </a:r>
          </a:p>
          <a:p>
            <a:endParaRPr lang="en-US" baseline="0" dirty="0"/>
          </a:p>
          <a:p>
            <a:r>
              <a:rPr lang="en-US" baseline="0" dirty="0"/>
              <a:t>[Breakdown the steps]</a:t>
            </a:r>
          </a:p>
          <a:p>
            <a:pPr marL="232372" indent="-232372">
              <a:buFont typeface="+mj-lt"/>
              <a:buAutoNum type="arabicPeriod"/>
            </a:pPr>
            <a:r>
              <a:rPr lang="en-US" baseline="0" dirty="0"/>
              <a:t>Ask a question</a:t>
            </a:r>
          </a:p>
          <a:p>
            <a:pPr marL="697116" lvl="1" indent="-232372">
              <a:buFont typeface="Arial" panose="020B0604020202020204" pitchFamily="34" charset="0"/>
              <a:buChar char="•"/>
            </a:pPr>
            <a:r>
              <a:rPr lang="en-US" baseline="0" dirty="0"/>
              <a:t>The scientific method starts when you ask a question about something that you observe: How, What, When, Who, Which, Why, or Where? </a:t>
            </a:r>
          </a:p>
          <a:p>
            <a:pPr marL="697116" lvl="1" indent="-232372">
              <a:buFont typeface="Arial" panose="020B0604020202020204" pitchFamily="34" charset="0"/>
              <a:buChar char="•"/>
            </a:pPr>
            <a:endParaRPr lang="en-US" baseline="0" dirty="0"/>
          </a:p>
          <a:p>
            <a:pPr marL="697116" lvl="1" indent="-232372">
              <a:buFont typeface="Arial" panose="020B0604020202020204" pitchFamily="34" charset="0"/>
              <a:buChar char="•"/>
            </a:pPr>
            <a:r>
              <a:rPr lang="en-US" baseline="0" dirty="0"/>
              <a:t>And, in order for the scientific method to answer the question it must be about something that can measured, preferably with a number.</a:t>
            </a:r>
          </a:p>
          <a:p>
            <a:pPr marL="697116" lvl="1" indent="-232372">
              <a:buFont typeface="Arial" panose="020B0604020202020204" pitchFamily="34" charset="0"/>
              <a:buChar char="•"/>
            </a:pPr>
            <a:endParaRPr lang="en-US" baseline="0" dirty="0"/>
          </a:p>
          <a:p>
            <a:pPr marL="232372" indent="-232372">
              <a:buFont typeface="+mj-lt"/>
              <a:buAutoNum type="arabicPeriod"/>
            </a:pPr>
            <a:r>
              <a:rPr lang="en-US" baseline="0" dirty="0"/>
              <a:t>Research</a:t>
            </a:r>
          </a:p>
          <a:p>
            <a:pPr marL="697116" lvl="1" indent="-232372">
              <a:buFont typeface="Arial" panose="020B0604020202020204" pitchFamily="34" charset="0"/>
              <a:buChar char="•"/>
            </a:pPr>
            <a:r>
              <a:rPr lang="en-US" baseline="0" dirty="0"/>
              <a:t>Rather than starting from scratch in putting together a plan for answering the question – start with what you know, e.g.</a:t>
            </a:r>
          </a:p>
          <a:p>
            <a:pPr marL="1161860" lvl="2" indent="-232372">
              <a:buFont typeface="Arial" panose="020B0604020202020204" pitchFamily="34" charset="0"/>
              <a:buChar char="•"/>
            </a:pPr>
            <a:r>
              <a:rPr lang="en-US" baseline="0" dirty="0"/>
              <a:t>What data do I already have access to?</a:t>
            </a:r>
          </a:p>
          <a:p>
            <a:pPr marL="1161860" lvl="2" indent="-232372">
              <a:buFont typeface="Arial" panose="020B0604020202020204" pitchFamily="34" charset="0"/>
              <a:buChar char="•"/>
            </a:pPr>
            <a:r>
              <a:rPr lang="en-US" baseline="0" dirty="0"/>
              <a:t>What other people may know about this issue?</a:t>
            </a:r>
          </a:p>
          <a:p>
            <a:pPr marL="1161860" lvl="2" indent="-232372">
              <a:buFont typeface="Arial" panose="020B0604020202020204" pitchFamily="34" charset="0"/>
              <a:buChar char="•"/>
            </a:pPr>
            <a:r>
              <a:rPr lang="en-US" baseline="0" dirty="0"/>
              <a:t>Is there external information (e.g. the library, internet resources) that would be helpful in helping understand this question?</a:t>
            </a:r>
          </a:p>
          <a:p>
            <a:pPr marL="697116" lvl="1" indent="-232372">
              <a:buFont typeface="Arial" panose="020B0604020202020204" pitchFamily="34" charset="0"/>
              <a:buChar char="•"/>
            </a:pPr>
            <a:r>
              <a:rPr lang="en-US" baseline="0" dirty="0"/>
              <a:t>This will help to shorten the experimentation time and</a:t>
            </a:r>
          </a:p>
          <a:p>
            <a:pPr marL="697116" lvl="1" indent="-232372">
              <a:buFont typeface="Arial" panose="020B0604020202020204" pitchFamily="34" charset="0"/>
              <a:buChar char="•"/>
            </a:pPr>
            <a:r>
              <a:rPr lang="en-US" baseline="0" dirty="0"/>
              <a:t>Avoid making mistakes from the past. </a:t>
            </a:r>
          </a:p>
          <a:p>
            <a:pPr marL="464744" lvl="1"/>
            <a:endParaRPr lang="en-US" baseline="0" dirty="0"/>
          </a:p>
          <a:p>
            <a:pPr marL="232372" indent="-232372">
              <a:buFont typeface="+mj-lt"/>
              <a:buAutoNum type="arabicPeriod"/>
            </a:pPr>
            <a:r>
              <a:rPr lang="en-US" baseline="0" dirty="0"/>
              <a:t>Create a Hypothesis</a:t>
            </a:r>
          </a:p>
          <a:p>
            <a:pPr marL="697116" lvl="1" indent="-232372">
              <a:buFont typeface="Arial" panose="020B0604020202020204" pitchFamily="34" charset="0"/>
              <a:buChar char="•"/>
            </a:pPr>
            <a:r>
              <a:rPr lang="en-US" baseline="0" dirty="0"/>
              <a:t>A hypothesis is an educated guess about how things work:  </a:t>
            </a:r>
            <a:br>
              <a:rPr lang="en-US" baseline="0" dirty="0"/>
            </a:br>
            <a:r>
              <a:rPr lang="en-US" baseline="0" dirty="0"/>
              <a:t>"If _____[I do this] _____, then _____[this]_____ will happen." </a:t>
            </a:r>
          </a:p>
          <a:p>
            <a:pPr marL="697116" lvl="1" indent="-232372">
              <a:buFont typeface="Arial" panose="020B0604020202020204" pitchFamily="34" charset="0"/>
              <a:buChar char="•"/>
            </a:pPr>
            <a:endParaRPr lang="en-US" baseline="0" dirty="0"/>
          </a:p>
          <a:p>
            <a:pPr marL="697116" lvl="1" indent="-232372">
              <a:buFont typeface="Arial" panose="020B0604020202020204" pitchFamily="34" charset="0"/>
              <a:buChar char="•"/>
            </a:pPr>
            <a:r>
              <a:rPr lang="en-US" baseline="0" dirty="0"/>
              <a:t>You must state the hypothesis in a way that can be easily measured, and of course, the hypothesis should be constructed in a way to help answer the original question.</a:t>
            </a:r>
          </a:p>
          <a:p>
            <a:pPr marL="697116" lvl="1" indent="-232372">
              <a:buFont typeface="Arial" panose="020B0604020202020204" pitchFamily="34" charset="0"/>
              <a:buChar char="•"/>
            </a:pPr>
            <a:endParaRPr lang="en-US" baseline="0" dirty="0"/>
          </a:p>
          <a:p>
            <a:pPr marL="232372" indent="-232372">
              <a:buFont typeface="+mj-lt"/>
              <a:buAutoNum type="arabicPeriod"/>
            </a:pPr>
            <a:r>
              <a:rPr lang="en-US" baseline="0" dirty="0"/>
              <a:t>Conduct Experiment</a:t>
            </a:r>
          </a:p>
          <a:p>
            <a:pPr marL="697116" lvl="1" indent="-232372">
              <a:buFont typeface="Arial" panose="020B0604020202020204" pitchFamily="34" charset="0"/>
              <a:buChar char="•"/>
            </a:pPr>
            <a:r>
              <a:rPr lang="en-US" baseline="0" dirty="0"/>
              <a:t>The experiment tests whether the hypothesis is supported or not. </a:t>
            </a:r>
          </a:p>
          <a:p>
            <a:pPr marL="697116" lvl="1" indent="-232372">
              <a:buFont typeface="Arial" panose="020B0604020202020204" pitchFamily="34" charset="0"/>
              <a:buChar char="•"/>
            </a:pPr>
            <a:endParaRPr lang="en-US" baseline="0" dirty="0"/>
          </a:p>
          <a:p>
            <a:pPr marL="697116" lvl="1" indent="-232372">
              <a:buFont typeface="Arial" panose="020B0604020202020204" pitchFamily="34" charset="0"/>
              <a:buChar char="•"/>
            </a:pPr>
            <a:r>
              <a:rPr lang="en-US" baseline="0" dirty="0"/>
              <a:t>It is important for the experiment to be a “fair” test.  That is, if its possible to control for contributing factors (i.e. those things that affect the outcome – the “</a:t>
            </a:r>
            <a:r>
              <a:rPr lang="en-US" baseline="0" dirty="0" err="1"/>
              <a:t>Xs</a:t>
            </a:r>
            <a:r>
              <a:rPr lang="en-US" baseline="0" dirty="0"/>
              <a:t>”), then try to keep those factors from changing while the experiment is in process.</a:t>
            </a:r>
          </a:p>
          <a:p>
            <a:pPr marL="697116" lvl="1" indent="-232372">
              <a:buFont typeface="Arial" panose="020B0604020202020204" pitchFamily="34" charset="0"/>
              <a:buChar char="•"/>
            </a:pPr>
            <a:endParaRPr lang="en-US" baseline="0" dirty="0"/>
          </a:p>
          <a:p>
            <a:pPr marL="697116" lvl="1" indent="-232372">
              <a:buFont typeface="Arial" panose="020B0604020202020204" pitchFamily="34" charset="0"/>
              <a:buChar char="•"/>
            </a:pPr>
            <a:r>
              <a:rPr lang="en-US" baseline="0" dirty="0"/>
              <a:t>Collect the desired data – i.e. those pieces of information that will help to decide if the experiment is a “success”.</a:t>
            </a:r>
          </a:p>
          <a:p>
            <a:pPr marL="697116" lvl="1" indent="-232372">
              <a:buFont typeface="Arial" panose="020B0604020202020204" pitchFamily="34" charset="0"/>
              <a:buChar char="•"/>
            </a:pPr>
            <a:endParaRPr lang="en-US" baseline="0" dirty="0"/>
          </a:p>
          <a:p>
            <a:pPr marL="697116" lvl="1" indent="-232372">
              <a:buFont typeface="Arial" panose="020B0604020202020204" pitchFamily="34" charset="0"/>
              <a:buChar char="•"/>
            </a:pPr>
            <a:r>
              <a:rPr lang="en-US" baseline="0" dirty="0"/>
              <a:t>You should also repeat your experiments several times to make sure that the first results weren't just an accident.</a:t>
            </a:r>
          </a:p>
          <a:p>
            <a:pPr marL="697116" lvl="1" indent="-232372">
              <a:buFont typeface="Arial" panose="020B0604020202020204" pitchFamily="34" charset="0"/>
              <a:buChar char="•"/>
            </a:pPr>
            <a:endParaRPr lang="en-US" baseline="0" dirty="0"/>
          </a:p>
          <a:p>
            <a:pPr marL="232372" indent="-232372">
              <a:buFont typeface="+mj-lt"/>
              <a:buAutoNum type="arabicPeriod"/>
            </a:pPr>
            <a:r>
              <a:rPr lang="en-US" baseline="0" dirty="0"/>
              <a:t>Analyze and Conclude </a:t>
            </a:r>
          </a:p>
          <a:p>
            <a:pPr marL="697116" lvl="1" indent="-232372">
              <a:buFont typeface="Arial" panose="020B0604020202020204" pitchFamily="34" charset="0"/>
              <a:buChar char="•"/>
            </a:pPr>
            <a:r>
              <a:rPr lang="en-US" baseline="0" dirty="0"/>
              <a:t>Once the experiment is complete, collect the measurements and analyze them to see if they support hypothesis or not. </a:t>
            </a:r>
          </a:p>
          <a:p>
            <a:pPr marL="697116" lvl="1" indent="-232372">
              <a:buFont typeface="Arial" panose="020B0604020202020204" pitchFamily="34" charset="0"/>
              <a:buChar char="•"/>
            </a:pPr>
            <a:endParaRPr lang="en-US" baseline="0" dirty="0"/>
          </a:p>
          <a:p>
            <a:pPr marL="697116" lvl="1" indent="-232372">
              <a:buFont typeface="Arial" panose="020B0604020202020204" pitchFamily="34" charset="0"/>
              <a:buChar char="•"/>
            </a:pPr>
            <a:r>
              <a:rPr lang="en-US" baseline="0" dirty="0"/>
              <a:t>Practitioners often find that their hypothesis was not supported, and in such cases they will construct a new hypothesis based on the information they learned during their experiment.</a:t>
            </a:r>
          </a:p>
          <a:p>
            <a:pPr marL="697116" lvl="1" indent="-232372">
              <a:buFont typeface="Arial" panose="020B0604020202020204" pitchFamily="34" charset="0"/>
              <a:buChar char="•"/>
            </a:pPr>
            <a:endParaRPr lang="en-US" baseline="0" dirty="0"/>
          </a:p>
          <a:p>
            <a:pPr marL="697116" lvl="1" indent="-232372">
              <a:buFont typeface="Arial" panose="020B0604020202020204" pitchFamily="34" charset="0"/>
              <a:buChar char="•"/>
            </a:pPr>
            <a:r>
              <a:rPr lang="en-US" baseline="0" dirty="0"/>
              <a:t>This starts the entire process of the scientific method over again. Even if they find that their hypothesis was supported, they may want to test it again in a new way.</a:t>
            </a:r>
          </a:p>
          <a:p>
            <a:pPr marL="697116" lvl="1" indent="-232372">
              <a:buFont typeface="Arial" panose="020B0604020202020204" pitchFamily="34" charset="0"/>
              <a:buChar char="•"/>
            </a:pPr>
            <a:endParaRPr lang="en-US" baseline="0" dirty="0"/>
          </a:p>
          <a:p>
            <a:pPr marL="232372" indent="-232372">
              <a:buFont typeface="+mj-lt"/>
              <a:buAutoNum type="arabicPeriod"/>
            </a:pPr>
            <a:r>
              <a:rPr lang="en-US" baseline="0" dirty="0"/>
              <a:t>Report</a:t>
            </a:r>
          </a:p>
          <a:p>
            <a:pPr marL="697116" lvl="1" indent="-232372">
              <a:buFont typeface="Arial" panose="020B0604020202020204" pitchFamily="34" charset="0"/>
              <a:buChar char="•"/>
            </a:pPr>
            <a:r>
              <a:rPr lang="en-US" baseline="0" dirty="0"/>
              <a:t>If the experiment is successful – then the “new” practices must be integrated into the Lean system.</a:t>
            </a:r>
          </a:p>
          <a:p>
            <a:pPr marL="697116" lvl="1" indent="-232372">
              <a:buFont typeface="Arial" panose="020B0604020202020204" pitchFamily="34" charset="0"/>
              <a:buChar char="•"/>
            </a:pPr>
            <a:endParaRPr lang="en-US" baseline="0" dirty="0"/>
          </a:p>
          <a:p>
            <a:pPr marL="697116" lvl="1" indent="-232372">
              <a:buFont typeface="Arial" panose="020B0604020202020204" pitchFamily="34" charset="0"/>
              <a:buChar char="•"/>
            </a:pPr>
            <a:r>
              <a:rPr lang="en-US" baseline="0" dirty="0"/>
              <a:t>This usually is the form of a work instruction change, or an update to a process.</a:t>
            </a:r>
          </a:p>
          <a:p>
            <a:pPr marL="697116" lvl="1" indent="-232372">
              <a:buFont typeface="Arial" panose="020B0604020202020204" pitchFamily="34" charset="0"/>
              <a:buChar char="•"/>
            </a:pPr>
            <a:endParaRPr lang="en-US" baseline="0" dirty="0"/>
          </a:p>
          <a:p>
            <a:endParaRPr lang="en-US" baseline="0" dirty="0"/>
          </a:p>
          <a:p>
            <a:r>
              <a:rPr lang="en-US" baseline="0" dirty="0"/>
              <a:t>[Next Slide]</a:t>
            </a:r>
          </a:p>
          <a:p>
            <a:pPr marL="174279" indent="-174279">
              <a:buFont typeface="Arial" panose="020B0604020202020204" pitchFamily="34" charset="0"/>
              <a:buChar char="•"/>
            </a:pPr>
            <a:r>
              <a:rPr lang="en-US" baseline="0" dirty="0"/>
              <a:t>Be Inclusive</a:t>
            </a:r>
          </a:p>
          <a:p>
            <a:endParaRPr lang="en-US" baseline="0" dirty="0"/>
          </a:p>
          <a:p>
            <a:r>
              <a:rPr lang="en-US" baseline="0" dirty="0"/>
              <a:t>References: </a:t>
            </a:r>
          </a:p>
          <a:p>
            <a:pPr marL="174279" indent="-174279">
              <a:buFont typeface="Arial" panose="020B0604020202020204" pitchFamily="34" charset="0"/>
              <a:buChar char="•"/>
            </a:pPr>
            <a:r>
              <a:rPr lang="en-US" baseline="0" dirty="0"/>
              <a:t>Overview of the Scientific Method (Science Buddies) - http://www.sciencebuddies.org/science-fair-projects/project_scientific_method.shtml?gclid=CO3ujvGCiLsCFYU5QgodeF8A0Q#overviewofthescientificmethod</a:t>
            </a:r>
          </a:p>
          <a:p>
            <a:pPr marL="174279" indent="-174279">
              <a:buFont typeface="Arial" panose="020B0604020202020204" pitchFamily="34" charset="0"/>
              <a:buChar char="•"/>
            </a:pPr>
            <a:r>
              <a:rPr lang="en-US" baseline="0" dirty="0"/>
              <a:t>Francis Bacon: http://www.biography.com/people/francis-bacon-9194632</a:t>
            </a:r>
          </a:p>
          <a:p>
            <a:endParaRPr lang="en-US" baseline="0" dirty="0"/>
          </a:p>
        </p:txBody>
      </p:sp>
      <p:sp>
        <p:nvSpPr>
          <p:cNvPr id="4" name="Slide Number Placeholder 3"/>
          <p:cNvSpPr>
            <a:spLocks noGrp="1"/>
          </p:cNvSpPr>
          <p:nvPr>
            <p:ph type="sldNum" sz="quarter" idx="10"/>
          </p:nvPr>
        </p:nvSpPr>
        <p:spPr/>
        <p:txBody>
          <a:bodyPr/>
          <a:lstStyle/>
          <a:p>
            <a:pPr>
              <a:defRPr/>
            </a:pPr>
            <a:fld id="{468D8505-1D85-4BEE-8E33-AD9F27B7A338}" type="slidenum">
              <a:rPr lang="en-US" smtClean="0"/>
              <a:pPr>
                <a:defRPr/>
              </a:pPr>
              <a:t>21</a:t>
            </a:fld>
            <a:endParaRPr lang="en-US" dirty="0"/>
          </a:p>
        </p:txBody>
      </p:sp>
    </p:spTree>
    <p:extLst>
      <p:ext uri="{BB962C8B-B14F-4D97-AF65-F5344CB8AC3E}">
        <p14:creationId xmlns:p14="http://schemas.microsoft.com/office/powerpoint/2010/main" val="496501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Slide Image Placeholder 1"/>
          <p:cNvSpPr>
            <a:spLocks noGrp="1" noRot="1" noChangeAspect="1"/>
          </p:cNvSpPr>
          <p:nvPr>
            <p:ph type="sldImg"/>
          </p:nvPr>
        </p:nvSpPr>
        <p:spPr bwMode="auto">
          <a:noFill/>
          <a:ln>
            <a:solidFill>
              <a:srgbClr val="000000"/>
            </a:solidFill>
            <a:miter lim="800000"/>
            <a:headEnd/>
            <a:tailEnd/>
          </a:ln>
        </p:spPr>
      </p:sp>
      <p:sp>
        <p:nvSpPr>
          <p:cNvPr id="260098" name="Notes Placeholder 2"/>
          <p:cNvSpPr>
            <a:spLocks noGrp="1"/>
          </p:cNvSpPr>
          <p:nvPr>
            <p:ph type="body" idx="1"/>
          </p:nvPr>
        </p:nvSpPr>
        <p:spPr bwMode="auto">
          <a:noFill/>
        </p:spPr>
        <p:txBody>
          <a:bodyPr wrap="square" numCol="1" anchor="t" anchorCtr="0" compatLnSpc="1">
            <a:prstTxWarp prst="textNoShape">
              <a:avLst/>
            </a:prstTxWarp>
          </a:bodyPr>
          <a:lstStyle/>
          <a:p>
            <a:pPr marL="222147" indent="-222147" eaLnBrk="1" hangingPunct="1">
              <a:spcBef>
                <a:spcPct val="0"/>
              </a:spcBef>
              <a:buFontTx/>
              <a:buAutoNum type="arabicPeriod"/>
            </a:pPr>
            <a:r>
              <a:rPr lang="en-US" dirty="0"/>
              <a:t>Kanbans do need to be overly complex as the milk bottle, bar glass, or Chula Vista’s colored piece of paper demonstrate!</a:t>
            </a:r>
          </a:p>
          <a:p>
            <a:pPr marL="222147" indent="-222147" eaLnBrk="1" hangingPunct="1">
              <a:spcBef>
                <a:spcPct val="0"/>
              </a:spcBef>
              <a:buFontTx/>
              <a:buAutoNum type="arabicPeriod"/>
            </a:pPr>
            <a:r>
              <a:rPr lang="en-US" dirty="0"/>
              <a:t>Kanbans are intended to prevent push production and resulting over-production.</a:t>
            </a:r>
          </a:p>
          <a:p>
            <a:pPr marL="222147" indent="-222147" eaLnBrk="1" hangingPunct="1">
              <a:spcBef>
                <a:spcPct val="0"/>
              </a:spcBef>
              <a:buFontTx/>
              <a:buAutoNum type="arabicPeriod"/>
            </a:pPr>
            <a:r>
              <a:rPr lang="en-US" dirty="0"/>
              <a:t>Take steps to minimize and eliminate defects and other forms of waste before doing Kanbans. For example, Chula Vista got rid of old, obsolete forms before instituting a re-order Kanban!</a:t>
            </a:r>
          </a:p>
          <a:p>
            <a:pPr marL="222147" indent="-222147" eaLnBrk="1" hangingPunct="1">
              <a:spcBef>
                <a:spcPct val="0"/>
              </a:spcBef>
              <a:buFontTx/>
              <a:buAutoNum type="arabicPeriod"/>
            </a:pPr>
            <a:r>
              <a:rPr lang="en-US" dirty="0"/>
              <a:t>Kanban is considered a more advanced technique, so it is not something you will necessarily do right away.</a:t>
            </a:r>
          </a:p>
        </p:txBody>
      </p:sp>
      <p:sp>
        <p:nvSpPr>
          <p:cNvPr id="260099"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t>GFOA Lean Training: Module 4</a:t>
            </a:r>
          </a:p>
        </p:txBody>
      </p:sp>
    </p:spTree>
    <p:extLst>
      <p:ext uri="{BB962C8B-B14F-4D97-AF65-F5344CB8AC3E}">
        <p14:creationId xmlns:p14="http://schemas.microsoft.com/office/powerpoint/2010/main" val="1678008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Copyright ©2013 Pearson Education, Inc. publishing as Prentice Hall </a:t>
            </a:r>
          </a:p>
        </p:txBody>
      </p:sp>
      <p:sp>
        <p:nvSpPr>
          <p:cNvPr id="6" name="Slide Number Placeholder 5"/>
          <p:cNvSpPr>
            <a:spLocks noGrp="1"/>
          </p:cNvSpPr>
          <p:nvPr>
            <p:ph type="sldNum" sz="quarter" idx="12"/>
          </p:nvPr>
        </p:nvSpPr>
        <p:spPr/>
        <p:txBody>
          <a:bodyPr/>
          <a:lstStyle/>
          <a:p>
            <a:pPr>
              <a:defRPr/>
            </a:pPr>
            <a:fld id="{3557E641-AA70-4D02-9E41-4360AC2AF13E}" type="slidenum">
              <a:rPr lang="en-US" smtClean="0"/>
              <a:pPr>
                <a:defRPr/>
              </a:pPr>
              <a:t>‹#›</a:t>
            </a:fld>
            <a:endParaRPr lang="en-US"/>
          </a:p>
        </p:txBody>
      </p:sp>
    </p:spTree>
    <p:extLst>
      <p:ext uri="{BB962C8B-B14F-4D97-AF65-F5344CB8AC3E}">
        <p14:creationId xmlns:p14="http://schemas.microsoft.com/office/powerpoint/2010/main" val="3650070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Copyright ©2013 Pearson Education, Inc. publishing as Prentice Hall </a:t>
            </a:r>
            <a:endParaRPr lang="en-US" dirty="0"/>
          </a:p>
        </p:txBody>
      </p:sp>
      <p:sp>
        <p:nvSpPr>
          <p:cNvPr id="9" name="Slide Number Placeholder 8"/>
          <p:cNvSpPr>
            <a:spLocks noGrp="1"/>
          </p:cNvSpPr>
          <p:nvPr>
            <p:ph type="sldNum" sz="quarter" idx="12"/>
          </p:nvPr>
        </p:nvSpPr>
        <p:spPr/>
        <p:txBody>
          <a:bodyPr/>
          <a:lstStyle/>
          <a:p>
            <a:pPr>
              <a:defRPr/>
            </a:pPr>
            <a:fld id="{5CD31BE9-3DB1-4332-8FAB-91704BF7851F}" type="slidenum">
              <a:rPr lang="en-US" smtClean="0"/>
              <a:pPr>
                <a:defRPr/>
              </a:pPr>
              <a:t>‹#›</a:t>
            </a:fld>
            <a:endParaRPr lang="en-US"/>
          </a:p>
        </p:txBody>
      </p:sp>
    </p:spTree>
    <p:extLst>
      <p:ext uri="{BB962C8B-B14F-4D97-AF65-F5344CB8AC3E}">
        <p14:creationId xmlns:p14="http://schemas.microsoft.com/office/powerpoint/2010/main" val="2531960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Copyright ©2013 Pearson Education, Inc. publishing as Prentice Hall </a:t>
            </a:r>
            <a:endParaRPr lang="en-US" dirty="0"/>
          </a:p>
        </p:txBody>
      </p:sp>
      <p:sp>
        <p:nvSpPr>
          <p:cNvPr id="9" name="Slide Number Placeholder 8"/>
          <p:cNvSpPr>
            <a:spLocks noGrp="1"/>
          </p:cNvSpPr>
          <p:nvPr>
            <p:ph type="sldNum" sz="quarter" idx="12"/>
          </p:nvPr>
        </p:nvSpPr>
        <p:spPr/>
        <p:txBody>
          <a:bodyPr/>
          <a:lstStyle/>
          <a:p>
            <a:pPr>
              <a:defRPr/>
            </a:pPr>
            <a:fld id="{18BE4A2C-E223-40E4-92C3-23713075F0F5}" type="slidenum">
              <a:rPr lang="en-US" smtClean="0"/>
              <a:pPr>
                <a:defRPr/>
              </a:pPr>
              <a:t>‹#›</a:t>
            </a:fld>
            <a:endParaRPr lang="en-US"/>
          </a:p>
        </p:txBody>
      </p:sp>
    </p:spTree>
    <p:extLst>
      <p:ext uri="{BB962C8B-B14F-4D97-AF65-F5344CB8AC3E}">
        <p14:creationId xmlns:p14="http://schemas.microsoft.com/office/powerpoint/2010/main" val="4193326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6600" spc="-9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206876"/>
            <a:ext cx="6921151" cy="1645920"/>
          </a:xfrm>
        </p:spPr>
        <p:txBody>
          <a:bodyPr>
            <a:normAutofit/>
          </a:bodyPr>
          <a:lstStyle>
            <a:lvl1pPr marL="0" indent="0" algn="l">
              <a:buNone/>
              <a:defRPr sz="2400">
                <a:solidFill>
                  <a:schemeClr val="bg1"/>
                </a:solidFill>
                <a:latin typeface="+mj-lt"/>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DFB09E2D-9E28-4E12-85E5-6B217EB612D6}" type="datetimeFigureOut">
              <a:rPr lang="en-US" smtClean="0"/>
              <a:t>4/25/2018</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94B48E67-1B7C-4009-970C-B7BEB3F092F4}" type="slidenum">
              <a:rPr lang="en-US" smtClean="0"/>
              <a:t>‹#›</a:t>
            </a:fld>
            <a:endParaRPr lang="en-US"/>
          </a:p>
        </p:txBody>
      </p:sp>
    </p:spTree>
    <p:extLst>
      <p:ext uri="{BB962C8B-B14F-4D97-AF65-F5344CB8AC3E}">
        <p14:creationId xmlns:p14="http://schemas.microsoft.com/office/powerpoint/2010/main" val="18083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09E2D-9E28-4E12-85E5-6B217EB612D6}"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48E67-1B7C-4009-970C-B7BEB3F092F4}" type="slidenum">
              <a:rPr lang="en-US" smtClean="0"/>
              <a:t>‹#›</a:t>
            </a:fld>
            <a:endParaRPr lang="en-US"/>
          </a:p>
        </p:txBody>
      </p:sp>
    </p:spTree>
    <p:extLst>
      <p:ext uri="{BB962C8B-B14F-4D97-AF65-F5344CB8AC3E}">
        <p14:creationId xmlns:p14="http://schemas.microsoft.com/office/powerpoint/2010/main" val="3364473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66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204209"/>
            <a:ext cx="6919722" cy="1645920"/>
          </a:xfrm>
        </p:spPr>
        <p:txBody>
          <a:bodyPr anchor="t">
            <a:normAutofit/>
          </a:bodyPr>
          <a:lstStyle>
            <a:lvl1pPr marL="0" indent="0">
              <a:buNone/>
              <a:defRPr sz="2400">
                <a:solidFill>
                  <a:schemeClr val="tx1"/>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B09E2D-9E28-4E12-85E5-6B217EB612D6}"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48E67-1B7C-4009-970C-B7BEB3F092F4}" type="slidenum">
              <a:rPr lang="en-US" smtClean="0"/>
              <a:t>‹#›</a:t>
            </a:fld>
            <a:endParaRPr lang="en-US"/>
          </a:p>
        </p:txBody>
      </p:sp>
    </p:spTree>
    <p:extLst>
      <p:ext uri="{BB962C8B-B14F-4D97-AF65-F5344CB8AC3E}">
        <p14:creationId xmlns:p14="http://schemas.microsoft.com/office/powerpoint/2010/main" val="4188418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8134"/>
            <a:ext cx="3497580" cy="376732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08498" y="1998134"/>
            <a:ext cx="3497580" cy="376732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B09E2D-9E28-4E12-85E5-6B217EB612D6}"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B48E67-1B7C-4009-970C-B7BEB3F092F4}" type="slidenum">
              <a:rPr lang="en-US" smtClean="0"/>
              <a:t>‹#›</a:t>
            </a:fld>
            <a:endParaRPr lang="en-US"/>
          </a:p>
        </p:txBody>
      </p:sp>
    </p:spTree>
    <p:extLst>
      <p:ext uri="{BB962C8B-B14F-4D97-AF65-F5344CB8AC3E}">
        <p14:creationId xmlns:p14="http://schemas.microsoft.com/office/powerpoint/2010/main" val="1505775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40467"/>
            <a:ext cx="3497580" cy="723400"/>
          </a:xfrm>
        </p:spPr>
        <p:txBody>
          <a:bodyPr anchor="ctr">
            <a:normAutofit/>
          </a:bodyPr>
          <a:lstStyle>
            <a:lvl1pPr marL="0" indent="0">
              <a:buNone/>
              <a:defRPr sz="1650" b="0" cap="all" baseline="0">
                <a:solidFill>
                  <a:schemeClr val="tx1">
                    <a:lumMod val="85000"/>
                    <a:lumOff val="1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07492" y="2753084"/>
            <a:ext cx="3497580" cy="32004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05706" y="2038435"/>
            <a:ext cx="3497580" cy="722376"/>
          </a:xfrm>
        </p:spPr>
        <p:txBody>
          <a:bodyPr anchor="ctr">
            <a:normAutofit/>
          </a:bodyPr>
          <a:lstStyle>
            <a:lvl1pPr marL="0" indent="0">
              <a:buNone/>
              <a:defRPr sz="1650" b="0" cap="all" baseline="0">
                <a:solidFill>
                  <a:schemeClr val="tx1">
                    <a:lumMod val="85000"/>
                    <a:lumOff val="1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505706" y="2750990"/>
            <a:ext cx="3497580" cy="32004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B09E2D-9E28-4E12-85E5-6B217EB612D6}" type="datetimeFigureOut">
              <a:rPr lang="en-US" smtClean="0"/>
              <a:t>4/25/2018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B48E67-1B7C-4009-970C-B7BEB3F092F4}" type="slidenum">
              <a:rPr lang="en-US" smtClean="0"/>
              <a:t>‹#›</a:t>
            </a:fld>
            <a:endParaRPr lang="en-US"/>
          </a:p>
        </p:txBody>
      </p:sp>
    </p:spTree>
    <p:extLst>
      <p:ext uri="{BB962C8B-B14F-4D97-AF65-F5344CB8AC3E}">
        <p14:creationId xmlns:p14="http://schemas.microsoft.com/office/powerpoint/2010/main" val="1858169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B09E2D-9E28-4E12-85E5-6B217EB612D6}" type="datetimeFigureOut">
              <a:rPr lang="en-US" smtClean="0"/>
              <a:t>4/25/2018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B48E67-1B7C-4009-970C-B7BEB3F092F4}" type="slidenum">
              <a:rPr lang="en-US" smtClean="0"/>
              <a:t>‹#›</a:t>
            </a:fld>
            <a:endParaRPr lang="en-US"/>
          </a:p>
        </p:txBody>
      </p:sp>
    </p:spTree>
    <p:extLst>
      <p:ext uri="{BB962C8B-B14F-4D97-AF65-F5344CB8AC3E}">
        <p14:creationId xmlns:p14="http://schemas.microsoft.com/office/powerpoint/2010/main" val="2849413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09E2D-9E28-4E12-85E5-6B217EB612D6}" type="datetimeFigureOut">
              <a:rPr lang="en-US" smtClean="0"/>
              <a:t>4/25/2018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B48E67-1B7C-4009-970C-B7BEB3F092F4}" type="slidenum">
              <a:rPr lang="en-US" smtClean="0"/>
              <a:t>‹#›</a:t>
            </a:fld>
            <a:endParaRPr lang="en-US"/>
          </a:p>
        </p:txBody>
      </p:sp>
    </p:spTree>
    <p:extLst>
      <p:ext uri="{BB962C8B-B14F-4D97-AF65-F5344CB8AC3E}">
        <p14:creationId xmlns:p14="http://schemas.microsoft.com/office/powerpoint/2010/main" val="98445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685800" rtl="0" eaLnBrk="1" fontAlgn="auto" latinLnBrk="0" hangingPunct="1">
              <a:lnSpc>
                <a:spcPct val="100000"/>
              </a:lnSpc>
              <a:spcBef>
                <a:spcPts val="900"/>
              </a:spcBef>
              <a:spcAft>
                <a:spcPts val="0"/>
              </a:spcAft>
              <a:buClrTx/>
              <a:buSzTx/>
              <a:buFontTx/>
              <a:buNone/>
              <a:tabLst/>
              <a:defRPr sz="1350">
                <a:solidFill>
                  <a:srgbClr val="262626"/>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685800" rtl="0" eaLnBrk="1" fontAlgn="auto" latinLnBrk="0" hangingPunct="1">
              <a:lnSpc>
                <a:spcPct val="100000"/>
              </a:lnSpc>
              <a:spcBef>
                <a:spcPts val="105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DFB09E2D-9E28-4E12-85E5-6B217EB612D6}"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94B48E67-1B7C-4009-970C-B7BEB3F092F4}" type="slidenum">
              <a:rPr lang="en-US" smtClean="0"/>
              <a:t>‹#›</a:t>
            </a:fld>
            <a:endParaRPr lang="en-US"/>
          </a:p>
        </p:txBody>
      </p:sp>
    </p:spTree>
    <p:extLst>
      <p:ext uri="{BB962C8B-B14F-4D97-AF65-F5344CB8AC3E}">
        <p14:creationId xmlns:p14="http://schemas.microsoft.com/office/powerpoint/2010/main" val="122322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Copyright ©2013 Pearson Education, Inc. publishing as Prentice Hall </a:t>
            </a:r>
          </a:p>
        </p:txBody>
      </p:sp>
      <p:sp>
        <p:nvSpPr>
          <p:cNvPr id="6" name="Slide Number Placeholder 5"/>
          <p:cNvSpPr>
            <a:spLocks noGrp="1"/>
          </p:cNvSpPr>
          <p:nvPr>
            <p:ph type="sldNum" sz="quarter" idx="12"/>
          </p:nvPr>
        </p:nvSpPr>
        <p:spPr/>
        <p:txBody>
          <a:bodyPr/>
          <a:lstStyle/>
          <a:p>
            <a:pPr>
              <a:defRPr/>
            </a:pPr>
            <a:r>
              <a:rPr lang="en-US"/>
              <a:t>  8 - </a:t>
            </a:r>
            <a:fld id="{A52C3FC2-57AE-4AC4-A7B5-69003B6DC023}" type="slidenum">
              <a:rPr lang="en-US" smtClean="0"/>
              <a:pPr>
                <a:defRPr/>
              </a:pPr>
              <a:t>‹#›</a:t>
            </a:fld>
            <a:endParaRPr lang="en-US"/>
          </a:p>
        </p:txBody>
      </p:sp>
    </p:spTree>
    <p:extLst>
      <p:ext uri="{BB962C8B-B14F-4D97-AF65-F5344CB8AC3E}">
        <p14:creationId xmlns:p14="http://schemas.microsoft.com/office/powerpoint/2010/main" val="41971094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defRPr sz="24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600"/>
              </a:spcBef>
              <a:buNone/>
              <a:defRPr sz="2400">
                <a:solidFill>
                  <a:schemeClr val="tx1">
                    <a:lumMod val="75000"/>
                    <a:lumOff val="2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buNone/>
              <a:defRPr sz="1050">
                <a:solidFill>
                  <a:srgbClr val="262626"/>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DFB09E2D-9E28-4E12-85E5-6B217EB612D6}" type="datetimeFigureOut">
              <a:rPr lang="en-US" smtClean="0"/>
              <a:t>4/25/2018</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94B48E67-1B7C-4009-970C-B7BEB3F092F4}" type="slidenum">
              <a:rPr lang="en-US" smtClean="0"/>
              <a:t>‹#›</a:t>
            </a:fld>
            <a:endParaRPr lang="en-US"/>
          </a:p>
        </p:txBody>
      </p:sp>
    </p:spTree>
    <p:extLst>
      <p:ext uri="{BB962C8B-B14F-4D97-AF65-F5344CB8AC3E}">
        <p14:creationId xmlns:p14="http://schemas.microsoft.com/office/powerpoint/2010/main" val="366809125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09E2D-9E28-4E12-85E5-6B217EB612D6}"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48E67-1B7C-4009-970C-B7BEB3F092F4}" type="slidenum">
              <a:rPr lang="en-US" smtClean="0"/>
              <a:t>‹#›</a:t>
            </a:fld>
            <a:endParaRPr lang="en-US"/>
          </a:p>
        </p:txBody>
      </p:sp>
    </p:spTree>
    <p:extLst>
      <p:ext uri="{BB962C8B-B14F-4D97-AF65-F5344CB8AC3E}">
        <p14:creationId xmlns:p14="http://schemas.microsoft.com/office/powerpoint/2010/main" val="2157020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09E2D-9E28-4E12-85E5-6B217EB612D6}"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48E67-1B7C-4009-970C-B7BEB3F092F4}" type="slidenum">
              <a:rPr lang="en-US" smtClean="0"/>
              <a:t>‹#›</a:t>
            </a:fld>
            <a:endParaRPr lang="en-US"/>
          </a:p>
        </p:txBody>
      </p:sp>
    </p:spTree>
    <p:extLst>
      <p:ext uri="{BB962C8B-B14F-4D97-AF65-F5344CB8AC3E}">
        <p14:creationId xmlns:p14="http://schemas.microsoft.com/office/powerpoint/2010/main" val="3064903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vl1pPr>
          </a:lstStyle>
          <a:p>
            <a:pPr algn="l" rtl="0" eaLnBrk="0" fontAlgn="base" hangingPunct="0">
              <a:spcBef>
                <a:spcPct val="0"/>
              </a:spcBef>
              <a:spcAft>
                <a:spcPct val="0"/>
              </a:spcAft>
              <a:defRPr/>
            </a:pPr>
            <a:endParaRPr kumimoji="1" lang="en-US" altLang="en-US" sz="1800" kern="1200">
              <a:solidFill>
                <a:srgbClr val="000000"/>
              </a:solidFill>
              <a:latin typeface="Arial" pitchFamily="34" charset="0"/>
              <a:ea typeface="+mn-ea"/>
              <a:cs typeface="+mn-cs"/>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algn="l" rtl="0" eaLnBrk="0" fontAlgn="base" hangingPunct="0">
              <a:spcBef>
                <a:spcPct val="0"/>
              </a:spcBef>
              <a:spcAft>
                <a:spcPct val="0"/>
              </a:spcAft>
              <a:defRPr/>
            </a:pPr>
            <a:endParaRPr kumimoji="1" lang="en-US" altLang="en-US" sz="1800" kern="1200">
              <a:solidFill>
                <a:srgbClr val="000000"/>
              </a:solidFill>
              <a:latin typeface="Arial" pitchFamily="34" charset="0"/>
              <a:ea typeface="+mn-ea"/>
              <a:cs typeface="+mn-cs"/>
            </a:endParaRPr>
          </a:p>
        </p:txBody>
      </p:sp>
      <p:sp>
        <p:nvSpPr>
          <p:cNvPr id="7" name="Slide Number Placeholder 6"/>
          <p:cNvSpPr>
            <a:spLocks noGrp="1"/>
          </p:cNvSpPr>
          <p:nvPr>
            <p:ph type="sldNum" sz="quarter" idx="12"/>
          </p:nvPr>
        </p:nvSpPr>
        <p:spPr>
          <a:xfrm>
            <a:off x="6553200" y="6248400"/>
            <a:ext cx="2133600" cy="457200"/>
          </a:xfrm>
          <a:prstGeom prst="rect">
            <a:avLst/>
          </a:prstGeom>
        </p:spPr>
        <p:txBody>
          <a:bodyPr/>
          <a:lstStyle>
            <a:lvl1pPr>
              <a:defRPr/>
            </a:lvl1pPr>
          </a:lstStyle>
          <a:p>
            <a:pPr algn="l" rtl="0" eaLnBrk="0" fontAlgn="base" hangingPunct="0">
              <a:spcBef>
                <a:spcPct val="0"/>
              </a:spcBef>
              <a:spcAft>
                <a:spcPct val="0"/>
              </a:spcAft>
              <a:defRPr/>
            </a:pPr>
            <a:fld id="{0AF67443-3F64-4014-B9F0-C9182491D6A8}" type="slidenum">
              <a:rPr kumimoji="1" lang="en-US" altLang="en-US" sz="1800" kern="1200">
                <a:solidFill>
                  <a:srgbClr val="000000"/>
                </a:solidFill>
                <a:latin typeface="Arial" pitchFamily="34" charset="0"/>
                <a:ea typeface="+mn-ea"/>
                <a:cs typeface="+mn-cs"/>
              </a:rPr>
              <a:pPr algn="l" rtl="0" eaLnBrk="0" fontAlgn="base" hangingPunct="0">
                <a:spcBef>
                  <a:spcPct val="0"/>
                </a:spcBef>
                <a:spcAft>
                  <a:spcPct val="0"/>
                </a:spcAft>
                <a:defRPr/>
              </a:pPr>
              <a:t>‹#›</a:t>
            </a:fld>
            <a:endParaRPr kumimoji="1" lang="en-US" altLang="en-US" sz="1800" kern="1200" dirty="0">
              <a:solidFill>
                <a:srgbClr val="000000"/>
              </a:solidFill>
              <a:latin typeface="Arial" pitchFamily="34" charset="0"/>
              <a:ea typeface="+mn-ea"/>
              <a:cs typeface="+mn-cs"/>
            </a:endParaRPr>
          </a:p>
        </p:txBody>
      </p:sp>
    </p:spTree>
    <p:extLst>
      <p:ext uri="{BB962C8B-B14F-4D97-AF65-F5344CB8AC3E}">
        <p14:creationId xmlns:p14="http://schemas.microsoft.com/office/powerpoint/2010/main" val="2436903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Copyright © 2013 Pearson Education, Inc. Publishing as Prentice Hall.</a:t>
            </a:r>
          </a:p>
        </p:txBody>
      </p:sp>
      <p:sp>
        <p:nvSpPr>
          <p:cNvPr id="6" name="Slide Number Placeholder 5"/>
          <p:cNvSpPr>
            <a:spLocks noGrp="1"/>
          </p:cNvSpPr>
          <p:nvPr>
            <p:ph type="sldNum" sz="quarter" idx="12"/>
          </p:nvPr>
        </p:nvSpPr>
        <p:spPr/>
        <p:txBody>
          <a:bodyPr/>
          <a:lstStyle/>
          <a:p>
            <a:pPr>
              <a:defRPr/>
            </a:pPr>
            <a:fld id="{84E23DB4-3381-4450-A546-1AC16DEA5501}" type="slidenum">
              <a:rPr lang="en-US" smtClean="0"/>
              <a:pPr>
                <a:defRPr/>
              </a:pPr>
              <a:t>‹#›</a:t>
            </a:fld>
            <a:endParaRPr lang="en-US"/>
          </a:p>
        </p:txBody>
      </p:sp>
    </p:spTree>
    <p:extLst>
      <p:ext uri="{BB962C8B-B14F-4D97-AF65-F5344CB8AC3E}">
        <p14:creationId xmlns:p14="http://schemas.microsoft.com/office/powerpoint/2010/main" val="2389911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Copyright © 2013 Pearson Education, Inc. Publishing as Prentice Hall.</a:t>
            </a:r>
          </a:p>
        </p:txBody>
      </p:sp>
      <p:sp>
        <p:nvSpPr>
          <p:cNvPr id="6" name="Slide Number Placeholder 5"/>
          <p:cNvSpPr>
            <a:spLocks noGrp="1"/>
          </p:cNvSpPr>
          <p:nvPr>
            <p:ph type="sldNum" sz="quarter" idx="12"/>
          </p:nvPr>
        </p:nvSpPr>
        <p:spPr/>
        <p:txBody>
          <a:bodyPr/>
          <a:lstStyle/>
          <a:p>
            <a:pPr>
              <a:defRPr/>
            </a:pPr>
            <a:r>
              <a:rPr lang="en-US"/>
              <a:t>  5 - </a:t>
            </a:r>
            <a:fld id="{86CAFDFA-F96A-417D-AF5E-DD2A74A53315}" type="slidenum">
              <a:rPr lang="en-US" smtClean="0"/>
              <a:pPr>
                <a:defRPr/>
              </a:pPr>
              <a:t>‹#›</a:t>
            </a:fld>
            <a:endParaRPr lang="en-US"/>
          </a:p>
        </p:txBody>
      </p:sp>
    </p:spTree>
    <p:extLst>
      <p:ext uri="{BB962C8B-B14F-4D97-AF65-F5344CB8AC3E}">
        <p14:creationId xmlns:p14="http://schemas.microsoft.com/office/powerpoint/2010/main" val="39349104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pPr>
              <a:defRPr/>
            </a:pPr>
            <a:fld id="{01A54066-CD31-4D2E-9CC5-2B138A9FB59D}" type="slidenum">
              <a:rPr lang="en-US" smtClean="0"/>
              <a:pPr>
                <a:defRPr/>
              </a:pPr>
              <a:t>‹#›</a:t>
            </a:fld>
            <a:endParaRPr lang="en-US"/>
          </a:p>
        </p:txBody>
      </p:sp>
    </p:spTree>
    <p:extLst>
      <p:ext uri="{BB962C8B-B14F-4D97-AF65-F5344CB8AC3E}">
        <p14:creationId xmlns:p14="http://schemas.microsoft.com/office/powerpoint/2010/main" val="27088090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pPr>
              <a:defRPr/>
            </a:pPr>
            <a:endParaRPr lang="en-US"/>
          </a:p>
        </p:txBody>
      </p:sp>
      <p:sp>
        <p:nvSpPr>
          <p:cNvPr id="9" name="Footer Placeholder 8"/>
          <p:cNvSpPr>
            <a:spLocks noGrp="1"/>
          </p:cNvSpPr>
          <p:nvPr>
            <p:ph type="ftr" sz="quarter" idx="11"/>
          </p:nvPr>
        </p:nvSpPr>
        <p:spPr/>
        <p:txBody>
          <a:bodyPr/>
          <a:lstStyle/>
          <a:p>
            <a:pPr>
              <a:defRPr/>
            </a:pPr>
            <a:r>
              <a:rPr lang="en-US"/>
              <a:t>Copyright © 2013 Pearson Education, Inc. Publishing as Prentice Hall.</a:t>
            </a:r>
          </a:p>
        </p:txBody>
      </p:sp>
      <p:sp>
        <p:nvSpPr>
          <p:cNvPr id="10" name="Slide Number Placeholder 9"/>
          <p:cNvSpPr>
            <a:spLocks noGrp="1"/>
          </p:cNvSpPr>
          <p:nvPr>
            <p:ph type="sldNum" sz="quarter" idx="12"/>
          </p:nvPr>
        </p:nvSpPr>
        <p:spPr/>
        <p:txBody>
          <a:bodyPr/>
          <a:lstStyle/>
          <a:p>
            <a:pPr>
              <a:defRPr/>
            </a:pPr>
            <a:r>
              <a:rPr lang="en-US"/>
              <a:t>5 - </a:t>
            </a:r>
            <a:fld id="{93107ABF-ED5E-42D8-BE2C-CAFEF2ECE14D}" type="slidenum">
              <a:rPr lang="en-US" smtClean="0"/>
              <a:pPr>
                <a:defRPr/>
              </a:pPr>
              <a:t>‹#›</a:t>
            </a:fld>
            <a:endParaRPr lang="en-US"/>
          </a:p>
        </p:txBody>
      </p:sp>
    </p:spTree>
    <p:extLst>
      <p:ext uri="{BB962C8B-B14F-4D97-AF65-F5344CB8AC3E}">
        <p14:creationId xmlns:p14="http://schemas.microsoft.com/office/powerpoint/2010/main" val="1478839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pPr>
              <a:defRPr/>
            </a:pPr>
            <a:endParaRPr lang="en-US"/>
          </a:p>
        </p:txBody>
      </p:sp>
      <p:sp>
        <p:nvSpPr>
          <p:cNvPr id="11" name="Footer Placeholder 10"/>
          <p:cNvSpPr>
            <a:spLocks noGrp="1"/>
          </p:cNvSpPr>
          <p:nvPr>
            <p:ph type="ftr" sz="quarter" idx="11"/>
          </p:nvPr>
        </p:nvSpPr>
        <p:spPr/>
        <p:txBody>
          <a:bodyPr/>
          <a:lstStyle/>
          <a:p>
            <a:pPr>
              <a:defRPr/>
            </a:pPr>
            <a:r>
              <a:rPr lang="en-US"/>
              <a:t>Copyright © 2013 Pearson Education, Inc. Publishing as Prentice Hall.</a:t>
            </a:r>
            <a:endParaRPr lang="en-US" dirty="0"/>
          </a:p>
        </p:txBody>
      </p:sp>
      <p:sp>
        <p:nvSpPr>
          <p:cNvPr id="12" name="Slide Number Placeholder 11"/>
          <p:cNvSpPr>
            <a:spLocks noGrp="1"/>
          </p:cNvSpPr>
          <p:nvPr>
            <p:ph type="sldNum" sz="quarter" idx="12"/>
          </p:nvPr>
        </p:nvSpPr>
        <p:spPr/>
        <p:txBody>
          <a:bodyPr/>
          <a:lstStyle/>
          <a:p>
            <a:pPr>
              <a:defRPr/>
            </a:pPr>
            <a:fld id="{55D9BC90-35B8-400E-89AA-2DA312B57D5E}" type="slidenum">
              <a:rPr lang="en-US" smtClean="0"/>
              <a:pPr>
                <a:defRPr/>
              </a:pPr>
              <a:t>‹#›</a:t>
            </a:fld>
            <a:endParaRPr lang="en-US"/>
          </a:p>
        </p:txBody>
      </p:sp>
    </p:spTree>
    <p:extLst>
      <p:ext uri="{BB962C8B-B14F-4D97-AF65-F5344CB8AC3E}">
        <p14:creationId xmlns:p14="http://schemas.microsoft.com/office/powerpoint/2010/main" val="34642818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pPr>
              <a:defRPr/>
            </a:pPr>
            <a:endParaRPr lang="en-US"/>
          </a:p>
        </p:txBody>
      </p:sp>
      <p:sp>
        <p:nvSpPr>
          <p:cNvPr id="7" name="Footer Placeholder 6"/>
          <p:cNvSpPr>
            <a:spLocks noGrp="1"/>
          </p:cNvSpPr>
          <p:nvPr>
            <p:ph type="ftr" sz="quarter" idx="11"/>
          </p:nvPr>
        </p:nvSpPr>
        <p:spPr/>
        <p:txBody>
          <a:bodyPr/>
          <a:lstStyle/>
          <a:p>
            <a:pPr>
              <a:defRPr/>
            </a:pPr>
            <a:r>
              <a:rPr lang="en-US"/>
              <a:t>Copyright © 2013 Pearson Education, Inc. Publishing as Prentice Hall.</a:t>
            </a:r>
          </a:p>
        </p:txBody>
      </p:sp>
      <p:sp>
        <p:nvSpPr>
          <p:cNvPr id="8" name="Slide Number Placeholder 7"/>
          <p:cNvSpPr>
            <a:spLocks noGrp="1"/>
          </p:cNvSpPr>
          <p:nvPr>
            <p:ph type="sldNum" sz="quarter" idx="12"/>
          </p:nvPr>
        </p:nvSpPr>
        <p:spPr/>
        <p:txBody>
          <a:bodyPr/>
          <a:lstStyle/>
          <a:p>
            <a:pPr>
              <a:defRPr/>
            </a:pPr>
            <a:r>
              <a:rPr lang="en-US"/>
              <a:t>5- </a:t>
            </a:r>
            <a:fld id="{DD8CC7D3-DF8D-4100-8520-CB9B8EAF8523}" type="slidenum">
              <a:rPr lang="en-US" smtClean="0"/>
              <a:pPr>
                <a:defRPr/>
              </a:pPr>
              <a:t>‹#›</a:t>
            </a:fld>
            <a:endParaRPr lang="en-US"/>
          </a:p>
        </p:txBody>
      </p:sp>
    </p:spTree>
    <p:extLst>
      <p:ext uri="{BB962C8B-B14F-4D97-AF65-F5344CB8AC3E}">
        <p14:creationId xmlns:p14="http://schemas.microsoft.com/office/powerpoint/2010/main" val="4164682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Copyright ©2013 Pearson Education, Inc. publishing as Prentice Hall </a:t>
            </a:r>
            <a:endParaRPr lang="en-US" dirty="0"/>
          </a:p>
        </p:txBody>
      </p:sp>
      <p:sp>
        <p:nvSpPr>
          <p:cNvPr id="6" name="Slide Number Placeholder 5"/>
          <p:cNvSpPr>
            <a:spLocks noGrp="1"/>
          </p:cNvSpPr>
          <p:nvPr>
            <p:ph type="sldNum" sz="quarter" idx="12"/>
          </p:nvPr>
        </p:nvSpPr>
        <p:spPr/>
        <p:txBody>
          <a:bodyPr/>
          <a:lstStyle/>
          <a:p>
            <a:pPr>
              <a:defRPr/>
            </a:pPr>
            <a:fld id="{CB780BE9-E825-4ABE-AEE6-3FA4CE11A819}" type="slidenum">
              <a:rPr lang="en-US" smtClean="0"/>
              <a:pPr>
                <a:defRPr/>
              </a:pPr>
              <a:t>‹#›</a:t>
            </a:fld>
            <a:endParaRPr lang="en-US"/>
          </a:p>
        </p:txBody>
      </p:sp>
    </p:spTree>
    <p:extLst>
      <p:ext uri="{BB962C8B-B14F-4D97-AF65-F5344CB8AC3E}">
        <p14:creationId xmlns:p14="http://schemas.microsoft.com/office/powerpoint/2010/main" val="34527791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4/25/2018</a:t>
            </a:fld>
            <a:endParaRPr lang="en-US" dirty="0"/>
          </a:p>
        </p:txBody>
      </p:sp>
      <p:sp>
        <p:nvSpPr>
          <p:cNvPr id="6" name="Footer Placeholder 5"/>
          <p:cNvSpPr>
            <a:spLocks noGrp="1"/>
          </p:cNvSpPr>
          <p:nvPr>
            <p:ph type="ftr" sz="quarter" idx="11"/>
          </p:nvPr>
        </p:nvSpPr>
        <p:spPr/>
        <p:txBody>
          <a:bodyPr/>
          <a:lstStyle/>
          <a:p>
            <a:pPr>
              <a:defRPr/>
            </a:pPr>
            <a:r>
              <a:rPr lang="en-US"/>
              <a:t>Copyright © 2013 Pearson Education, Inc. Publishing as Prentice Hall.</a:t>
            </a:r>
          </a:p>
        </p:txBody>
      </p:sp>
      <p:sp>
        <p:nvSpPr>
          <p:cNvPr id="7" name="Slide Number Placeholder 6"/>
          <p:cNvSpPr>
            <a:spLocks noGrp="1"/>
          </p:cNvSpPr>
          <p:nvPr>
            <p:ph type="sldNum" sz="quarter" idx="12"/>
          </p:nvPr>
        </p:nvSpPr>
        <p:spPr/>
        <p:txBody>
          <a:bodyPr/>
          <a:lstStyle/>
          <a:p>
            <a:pPr>
              <a:defRPr/>
            </a:pPr>
            <a:r>
              <a:rPr lang="en-US"/>
              <a:t>5 - </a:t>
            </a:r>
            <a:fld id="{244BCA6F-BAC2-46A7-8629-44EA0E6D8AA7}" type="slidenum">
              <a:rPr lang="en-US" smtClean="0"/>
              <a:pPr>
                <a:defRPr/>
              </a:pPr>
              <a:t>‹#›</a:t>
            </a:fld>
            <a:endParaRPr lang="en-US"/>
          </a:p>
        </p:txBody>
      </p:sp>
    </p:spTree>
    <p:extLst>
      <p:ext uri="{BB962C8B-B14F-4D97-AF65-F5344CB8AC3E}">
        <p14:creationId xmlns:p14="http://schemas.microsoft.com/office/powerpoint/2010/main" val="34161531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pPr>
              <a:defRPr/>
            </a:pPr>
            <a:endParaRPr lang="en-US"/>
          </a:p>
        </p:txBody>
      </p:sp>
      <p:sp>
        <p:nvSpPr>
          <p:cNvPr id="9" name="Footer Placeholder 8"/>
          <p:cNvSpPr>
            <a:spLocks noGrp="1"/>
          </p:cNvSpPr>
          <p:nvPr>
            <p:ph type="ftr" sz="quarter" idx="11"/>
          </p:nvPr>
        </p:nvSpPr>
        <p:spPr/>
        <p:txBody>
          <a:bodyPr/>
          <a:lstStyle/>
          <a:p>
            <a:pPr>
              <a:defRPr/>
            </a:pPr>
            <a:r>
              <a:rPr lang="en-US"/>
              <a:t>Copyright © 2013 Pearson Education, Inc. Publishing as Prentice Hall.</a:t>
            </a:r>
            <a:endParaRPr lang="en-US" dirty="0"/>
          </a:p>
        </p:txBody>
      </p:sp>
      <p:sp>
        <p:nvSpPr>
          <p:cNvPr id="10" name="Slide Number Placeholder 9"/>
          <p:cNvSpPr>
            <a:spLocks noGrp="1"/>
          </p:cNvSpPr>
          <p:nvPr>
            <p:ph type="sldNum" sz="quarter" idx="12"/>
          </p:nvPr>
        </p:nvSpPr>
        <p:spPr/>
        <p:txBody>
          <a:bodyPr/>
          <a:lstStyle/>
          <a:p>
            <a:pPr>
              <a:defRPr/>
            </a:pPr>
            <a:fld id="{A073FA92-1D4C-4936-80E2-71FEE80C2BF8}" type="slidenum">
              <a:rPr lang="en-US" smtClean="0"/>
              <a:pPr>
                <a:defRPr/>
              </a:pPr>
              <a:t>‹#›</a:t>
            </a:fld>
            <a:endParaRPr lang="en-US"/>
          </a:p>
        </p:txBody>
      </p:sp>
    </p:spTree>
    <p:extLst>
      <p:ext uri="{BB962C8B-B14F-4D97-AF65-F5344CB8AC3E}">
        <p14:creationId xmlns:p14="http://schemas.microsoft.com/office/powerpoint/2010/main" val="5379088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pPr>
              <a:defRPr/>
            </a:pPr>
            <a:endParaRPr lang="en-US"/>
          </a:p>
        </p:txBody>
      </p:sp>
      <p:sp>
        <p:nvSpPr>
          <p:cNvPr id="9" name="Footer Placeholder 8"/>
          <p:cNvSpPr>
            <a:spLocks noGrp="1"/>
          </p:cNvSpPr>
          <p:nvPr>
            <p:ph type="ftr" sz="quarter" idx="11"/>
          </p:nvPr>
        </p:nvSpPr>
        <p:spPr>
          <a:xfrm>
            <a:off x="2624326" y="6356351"/>
            <a:ext cx="4433638" cy="365125"/>
          </a:xfrm>
        </p:spPr>
        <p:txBody>
          <a:bodyPr/>
          <a:lstStyle/>
          <a:p>
            <a:pPr>
              <a:defRPr/>
            </a:pPr>
            <a:r>
              <a:rPr lang="en-US"/>
              <a:t>Copyright © 2013 Pearson Education, Inc. Publishing as Prentice Hall.</a:t>
            </a:r>
            <a:endParaRPr lang="en-US" dirty="0"/>
          </a:p>
        </p:txBody>
      </p:sp>
      <p:sp>
        <p:nvSpPr>
          <p:cNvPr id="10" name="Slide Number Placeholder 9"/>
          <p:cNvSpPr>
            <a:spLocks noGrp="1"/>
          </p:cNvSpPr>
          <p:nvPr>
            <p:ph type="sldNum" sz="quarter" idx="12"/>
          </p:nvPr>
        </p:nvSpPr>
        <p:spPr/>
        <p:txBody>
          <a:bodyPr/>
          <a:lstStyle/>
          <a:p>
            <a:pPr>
              <a:defRPr/>
            </a:pPr>
            <a:fld id="{2EC31297-49D8-4B03-AB0B-E8C5B56FF867}" type="slidenum">
              <a:rPr lang="en-US" smtClean="0"/>
              <a:pPr>
                <a:defRPr/>
              </a:pPr>
              <a:t>‹#›</a:t>
            </a:fld>
            <a:endParaRPr lang="en-US"/>
          </a:p>
        </p:txBody>
      </p:sp>
    </p:spTree>
    <p:extLst>
      <p:ext uri="{BB962C8B-B14F-4D97-AF65-F5344CB8AC3E}">
        <p14:creationId xmlns:p14="http://schemas.microsoft.com/office/powerpoint/2010/main" val="42500883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Copyright © 2013 Pearson Education, Inc. Publishing as Prentice Hall.</a:t>
            </a:r>
            <a:endParaRPr lang="en-US" dirty="0"/>
          </a:p>
        </p:txBody>
      </p:sp>
      <p:sp>
        <p:nvSpPr>
          <p:cNvPr id="9" name="Slide Number Placeholder 8"/>
          <p:cNvSpPr>
            <a:spLocks noGrp="1"/>
          </p:cNvSpPr>
          <p:nvPr>
            <p:ph type="sldNum" sz="quarter" idx="12"/>
          </p:nvPr>
        </p:nvSpPr>
        <p:spPr/>
        <p:txBody>
          <a:bodyPr/>
          <a:lstStyle/>
          <a:p>
            <a:pPr>
              <a:defRPr/>
            </a:pPr>
            <a:fld id="{B6CE363E-7E8E-4D9A-9D03-E12616A73AC1}" type="slidenum">
              <a:rPr lang="en-US" smtClean="0"/>
              <a:pPr>
                <a:defRPr/>
              </a:pPr>
              <a:t>‹#›</a:t>
            </a:fld>
            <a:endParaRPr lang="en-US"/>
          </a:p>
        </p:txBody>
      </p:sp>
    </p:spTree>
    <p:extLst>
      <p:ext uri="{BB962C8B-B14F-4D97-AF65-F5344CB8AC3E}">
        <p14:creationId xmlns:p14="http://schemas.microsoft.com/office/powerpoint/2010/main" val="42354037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Copyright © 2013 Pearson Education, Inc. Publishing as Prentice Hall.</a:t>
            </a:r>
            <a:endParaRPr lang="en-US" dirty="0"/>
          </a:p>
        </p:txBody>
      </p:sp>
      <p:sp>
        <p:nvSpPr>
          <p:cNvPr id="9" name="Slide Number Placeholder 8"/>
          <p:cNvSpPr>
            <a:spLocks noGrp="1"/>
          </p:cNvSpPr>
          <p:nvPr>
            <p:ph type="sldNum" sz="quarter" idx="12"/>
          </p:nvPr>
        </p:nvSpPr>
        <p:spPr/>
        <p:txBody>
          <a:bodyPr/>
          <a:lstStyle/>
          <a:p>
            <a:pPr>
              <a:defRPr/>
            </a:pPr>
            <a:fld id="{9859BD67-F684-42A3-9586-186A49B98F5F}" type="slidenum">
              <a:rPr lang="en-US" smtClean="0"/>
              <a:pPr>
                <a:defRPr/>
              </a:pPr>
              <a:t>‹#›</a:t>
            </a:fld>
            <a:endParaRPr lang="en-US"/>
          </a:p>
        </p:txBody>
      </p:sp>
    </p:spTree>
    <p:extLst>
      <p:ext uri="{BB962C8B-B14F-4D97-AF65-F5344CB8AC3E}">
        <p14:creationId xmlns:p14="http://schemas.microsoft.com/office/powerpoint/2010/main" val="3193068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pPr>
              <a:defRPr/>
            </a:pPr>
            <a:endParaRPr lang="en-US"/>
          </a:p>
        </p:txBody>
      </p:sp>
      <p:sp>
        <p:nvSpPr>
          <p:cNvPr id="9" name="Footer Placeholder 8"/>
          <p:cNvSpPr>
            <a:spLocks noGrp="1"/>
          </p:cNvSpPr>
          <p:nvPr>
            <p:ph type="ftr" sz="quarter" idx="11"/>
          </p:nvPr>
        </p:nvSpPr>
        <p:spPr/>
        <p:txBody>
          <a:bodyPr/>
          <a:lstStyle/>
          <a:p>
            <a:pPr>
              <a:defRPr/>
            </a:pPr>
            <a:r>
              <a:rPr lang="en-US"/>
              <a:t>Copyright ©2013 Pearson Education, Inc. publishing as Prentice Hall </a:t>
            </a:r>
          </a:p>
        </p:txBody>
      </p:sp>
      <p:sp>
        <p:nvSpPr>
          <p:cNvPr id="10" name="Slide Number Placeholder 9"/>
          <p:cNvSpPr>
            <a:spLocks noGrp="1"/>
          </p:cNvSpPr>
          <p:nvPr>
            <p:ph type="sldNum" sz="quarter" idx="12"/>
          </p:nvPr>
        </p:nvSpPr>
        <p:spPr/>
        <p:txBody>
          <a:bodyPr/>
          <a:lstStyle/>
          <a:p>
            <a:pPr>
              <a:defRPr/>
            </a:pPr>
            <a:r>
              <a:rPr lang="en-US"/>
              <a:t>8 - </a:t>
            </a:r>
            <a:fld id="{49D21A1C-FE90-45B7-A84E-0BFDEFFBCE16}" type="slidenum">
              <a:rPr lang="en-US" smtClean="0"/>
              <a:pPr>
                <a:defRPr/>
              </a:pPr>
              <a:t>‹#›</a:t>
            </a:fld>
            <a:endParaRPr lang="en-US"/>
          </a:p>
        </p:txBody>
      </p:sp>
    </p:spTree>
    <p:extLst>
      <p:ext uri="{BB962C8B-B14F-4D97-AF65-F5344CB8AC3E}">
        <p14:creationId xmlns:p14="http://schemas.microsoft.com/office/powerpoint/2010/main" val="1161423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pPr>
              <a:defRPr/>
            </a:pPr>
            <a:endParaRPr lang="en-US"/>
          </a:p>
        </p:txBody>
      </p:sp>
      <p:sp>
        <p:nvSpPr>
          <p:cNvPr id="11" name="Footer Placeholder 10"/>
          <p:cNvSpPr>
            <a:spLocks noGrp="1"/>
          </p:cNvSpPr>
          <p:nvPr>
            <p:ph type="ftr" sz="quarter" idx="11"/>
          </p:nvPr>
        </p:nvSpPr>
        <p:spPr/>
        <p:txBody>
          <a:bodyPr/>
          <a:lstStyle/>
          <a:p>
            <a:pPr>
              <a:defRPr/>
            </a:pPr>
            <a:r>
              <a:rPr lang="en-US"/>
              <a:t>Copyright ©2013 Pearson Education, Inc. publishing as Prentice Hall </a:t>
            </a:r>
            <a:endParaRPr lang="en-US" dirty="0"/>
          </a:p>
        </p:txBody>
      </p:sp>
      <p:sp>
        <p:nvSpPr>
          <p:cNvPr id="12" name="Slide Number Placeholder 11"/>
          <p:cNvSpPr>
            <a:spLocks noGrp="1"/>
          </p:cNvSpPr>
          <p:nvPr>
            <p:ph type="sldNum" sz="quarter" idx="12"/>
          </p:nvPr>
        </p:nvSpPr>
        <p:spPr/>
        <p:txBody>
          <a:bodyPr/>
          <a:lstStyle/>
          <a:p>
            <a:pPr>
              <a:defRPr/>
            </a:pPr>
            <a:fld id="{029B0682-4D4E-41F0-8D28-C632BFC8FACD}" type="slidenum">
              <a:rPr lang="en-US" smtClean="0"/>
              <a:pPr>
                <a:defRPr/>
              </a:pPr>
              <a:t>‹#›</a:t>
            </a:fld>
            <a:endParaRPr lang="en-US"/>
          </a:p>
        </p:txBody>
      </p:sp>
    </p:spTree>
    <p:extLst>
      <p:ext uri="{BB962C8B-B14F-4D97-AF65-F5344CB8AC3E}">
        <p14:creationId xmlns:p14="http://schemas.microsoft.com/office/powerpoint/2010/main" val="2602020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pPr>
              <a:defRPr/>
            </a:pPr>
            <a:endParaRPr lang="en-US"/>
          </a:p>
        </p:txBody>
      </p:sp>
      <p:sp>
        <p:nvSpPr>
          <p:cNvPr id="7" name="Footer Placeholder 6"/>
          <p:cNvSpPr>
            <a:spLocks noGrp="1"/>
          </p:cNvSpPr>
          <p:nvPr>
            <p:ph type="ftr" sz="quarter" idx="11"/>
          </p:nvPr>
        </p:nvSpPr>
        <p:spPr/>
        <p:txBody>
          <a:bodyPr/>
          <a:lstStyle/>
          <a:p>
            <a:pPr>
              <a:defRPr/>
            </a:pPr>
            <a:r>
              <a:rPr lang="en-US"/>
              <a:t>Copyright ©2013 Pearson Education, Inc. publishing as Prentice Hall </a:t>
            </a:r>
          </a:p>
        </p:txBody>
      </p:sp>
      <p:sp>
        <p:nvSpPr>
          <p:cNvPr id="8" name="Slide Number Placeholder 7"/>
          <p:cNvSpPr>
            <a:spLocks noGrp="1"/>
          </p:cNvSpPr>
          <p:nvPr>
            <p:ph type="sldNum" sz="quarter" idx="12"/>
          </p:nvPr>
        </p:nvSpPr>
        <p:spPr/>
        <p:txBody>
          <a:bodyPr/>
          <a:lstStyle/>
          <a:p>
            <a:pPr>
              <a:defRPr/>
            </a:pPr>
            <a:r>
              <a:rPr lang="en-US"/>
              <a:t>8- </a:t>
            </a:r>
            <a:fld id="{5C4A1AA9-11B8-45E0-AF95-830FC0F4B3C7}" type="slidenum">
              <a:rPr lang="en-US" smtClean="0"/>
              <a:pPr>
                <a:defRPr/>
              </a:pPr>
              <a:t>‹#›</a:t>
            </a:fld>
            <a:endParaRPr lang="en-US"/>
          </a:p>
        </p:txBody>
      </p:sp>
    </p:spTree>
    <p:extLst>
      <p:ext uri="{BB962C8B-B14F-4D97-AF65-F5344CB8AC3E}">
        <p14:creationId xmlns:p14="http://schemas.microsoft.com/office/powerpoint/2010/main" val="4075057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4/25/2018</a:t>
            </a:fld>
            <a:endParaRPr lang="en-US" dirty="0"/>
          </a:p>
        </p:txBody>
      </p:sp>
      <p:sp>
        <p:nvSpPr>
          <p:cNvPr id="6" name="Footer Placeholder 5"/>
          <p:cNvSpPr>
            <a:spLocks noGrp="1"/>
          </p:cNvSpPr>
          <p:nvPr>
            <p:ph type="ftr" sz="quarter" idx="11"/>
          </p:nvPr>
        </p:nvSpPr>
        <p:spPr/>
        <p:txBody>
          <a:bodyPr/>
          <a:lstStyle/>
          <a:p>
            <a:pPr>
              <a:defRPr/>
            </a:pPr>
            <a:r>
              <a:rPr lang="en-US"/>
              <a:t>Copyright ©2013 Pearson Education, Inc. publishing as Prentice Hall </a:t>
            </a:r>
          </a:p>
        </p:txBody>
      </p:sp>
      <p:sp>
        <p:nvSpPr>
          <p:cNvPr id="7" name="Slide Number Placeholder 6"/>
          <p:cNvSpPr>
            <a:spLocks noGrp="1"/>
          </p:cNvSpPr>
          <p:nvPr>
            <p:ph type="sldNum" sz="quarter" idx="12"/>
          </p:nvPr>
        </p:nvSpPr>
        <p:spPr/>
        <p:txBody>
          <a:bodyPr/>
          <a:lstStyle/>
          <a:p>
            <a:pPr>
              <a:defRPr/>
            </a:pPr>
            <a:r>
              <a:rPr lang="en-US"/>
              <a:t>8 - </a:t>
            </a:r>
            <a:fld id="{31D483EE-4650-4058-B679-AD2DF83EEABB}" type="slidenum">
              <a:rPr lang="en-US" smtClean="0"/>
              <a:pPr>
                <a:defRPr/>
              </a:pPr>
              <a:t>‹#›</a:t>
            </a:fld>
            <a:endParaRPr lang="en-US"/>
          </a:p>
        </p:txBody>
      </p:sp>
    </p:spTree>
    <p:extLst>
      <p:ext uri="{BB962C8B-B14F-4D97-AF65-F5344CB8AC3E}">
        <p14:creationId xmlns:p14="http://schemas.microsoft.com/office/powerpoint/2010/main" val="522171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pPr>
              <a:defRPr/>
            </a:pPr>
            <a:endParaRPr lang="en-US"/>
          </a:p>
        </p:txBody>
      </p:sp>
      <p:sp>
        <p:nvSpPr>
          <p:cNvPr id="9" name="Footer Placeholder 8"/>
          <p:cNvSpPr>
            <a:spLocks noGrp="1"/>
          </p:cNvSpPr>
          <p:nvPr>
            <p:ph type="ftr" sz="quarter" idx="11"/>
          </p:nvPr>
        </p:nvSpPr>
        <p:spPr/>
        <p:txBody>
          <a:bodyPr/>
          <a:lstStyle/>
          <a:p>
            <a:pPr>
              <a:defRPr/>
            </a:pPr>
            <a:r>
              <a:rPr lang="en-US"/>
              <a:t>Copyright ©2013 Pearson Education, Inc. publishing as Prentice Hall </a:t>
            </a:r>
            <a:endParaRPr lang="en-US" dirty="0"/>
          </a:p>
        </p:txBody>
      </p:sp>
      <p:sp>
        <p:nvSpPr>
          <p:cNvPr id="10" name="Slide Number Placeholder 9"/>
          <p:cNvSpPr>
            <a:spLocks noGrp="1"/>
          </p:cNvSpPr>
          <p:nvPr>
            <p:ph type="sldNum" sz="quarter" idx="12"/>
          </p:nvPr>
        </p:nvSpPr>
        <p:spPr/>
        <p:txBody>
          <a:bodyPr/>
          <a:lstStyle/>
          <a:p>
            <a:pPr>
              <a:defRPr/>
            </a:pPr>
            <a:fld id="{96575A2E-0849-43AC-83DB-305C4A4D2475}" type="slidenum">
              <a:rPr lang="en-US" smtClean="0"/>
              <a:pPr>
                <a:defRPr/>
              </a:pPr>
              <a:t>‹#›</a:t>
            </a:fld>
            <a:endParaRPr lang="en-US"/>
          </a:p>
        </p:txBody>
      </p:sp>
    </p:spTree>
    <p:extLst>
      <p:ext uri="{BB962C8B-B14F-4D97-AF65-F5344CB8AC3E}">
        <p14:creationId xmlns:p14="http://schemas.microsoft.com/office/powerpoint/2010/main" val="290573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pPr>
              <a:defRPr/>
            </a:pPr>
            <a:endParaRPr lang="en-US"/>
          </a:p>
        </p:txBody>
      </p:sp>
      <p:sp>
        <p:nvSpPr>
          <p:cNvPr id="9" name="Footer Placeholder 8"/>
          <p:cNvSpPr>
            <a:spLocks noGrp="1"/>
          </p:cNvSpPr>
          <p:nvPr>
            <p:ph type="ftr" sz="quarter" idx="11"/>
          </p:nvPr>
        </p:nvSpPr>
        <p:spPr>
          <a:xfrm>
            <a:off x="2624326" y="6356351"/>
            <a:ext cx="4433638" cy="365125"/>
          </a:xfrm>
        </p:spPr>
        <p:txBody>
          <a:bodyPr/>
          <a:lstStyle/>
          <a:p>
            <a:pPr>
              <a:defRPr/>
            </a:pPr>
            <a:r>
              <a:rPr lang="en-US"/>
              <a:t>Copyright ©2013 Pearson Education, Inc. publishing as Prentice Hall </a:t>
            </a:r>
            <a:endParaRPr lang="en-US" dirty="0"/>
          </a:p>
        </p:txBody>
      </p:sp>
      <p:sp>
        <p:nvSpPr>
          <p:cNvPr id="10" name="Slide Number Placeholder 9"/>
          <p:cNvSpPr>
            <a:spLocks noGrp="1"/>
          </p:cNvSpPr>
          <p:nvPr>
            <p:ph type="sldNum" sz="quarter" idx="12"/>
          </p:nvPr>
        </p:nvSpPr>
        <p:spPr/>
        <p:txBody>
          <a:bodyPr/>
          <a:lstStyle/>
          <a:p>
            <a:pPr>
              <a:defRPr/>
            </a:pPr>
            <a:fld id="{D0DB10D7-D8E3-4D4F-9763-366A79133AC2}" type="slidenum">
              <a:rPr lang="en-US" smtClean="0"/>
              <a:pPr>
                <a:defRPr/>
              </a:pPr>
              <a:t>‹#›</a:t>
            </a:fld>
            <a:endParaRPr lang="en-US"/>
          </a:p>
        </p:txBody>
      </p:sp>
    </p:spTree>
    <p:extLst>
      <p:ext uri="{BB962C8B-B14F-4D97-AF65-F5344CB8AC3E}">
        <p14:creationId xmlns:p14="http://schemas.microsoft.com/office/powerpoint/2010/main" val="3241917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pPr>
              <a:defRPr/>
            </a:pPr>
            <a:endParaRPr 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pPr>
              <a:defRPr/>
            </a:pPr>
            <a:r>
              <a:rPr lang="en-US"/>
              <a:t>Copyright ©2013 Pearson Education, Inc. publishing as Prentice Hall </a:t>
            </a:r>
            <a:endParaRPr lang="en-US" dirty="0"/>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pPr>
              <a:defRPr/>
            </a:pPr>
            <a:fld id="{BC149217-984C-4832-A492-6DF111AEB428}" type="slidenum">
              <a:rPr lang="en-US" smtClean="0"/>
              <a:pPr>
                <a:defRPr/>
              </a:pPr>
              <a:t>‹#›</a:t>
            </a:fld>
            <a:endParaRPr lang="en-US"/>
          </a:p>
        </p:txBody>
      </p:sp>
    </p:spTree>
    <p:extLst>
      <p:ext uri="{BB962C8B-B14F-4D97-AF65-F5344CB8AC3E}">
        <p14:creationId xmlns:p14="http://schemas.microsoft.com/office/powerpoint/2010/main" val="178080414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492" y="2011680"/>
            <a:ext cx="8065294"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713">
                <a:solidFill>
                  <a:schemeClr val="tx1">
                    <a:alpha val="80000"/>
                  </a:schemeClr>
                </a:solidFill>
              </a:defRPr>
            </a:lvl1pPr>
          </a:lstStyle>
          <a:p>
            <a:fld id="{DFB09E2D-9E28-4E12-85E5-6B217EB612D6}" type="datetimeFigureOut">
              <a:rPr lang="en-US" smtClean="0"/>
              <a:t>4/25/2018</a:t>
            </a:fld>
            <a:endParaRPr lang="en-US"/>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713"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6572945" y="5876413"/>
            <a:ext cx="2194560" cy="1397039"/>
          </a:xfrm>
          <a:prstGeom prst="rect">
            <a:avLst/>
          </a:prstGeom>
        </p:spPr>
        <p:txBody>
          <a:bodyPr vert="horz" lIns="91440" tIns="45720" rIns="91440" bIns="45720" rtlCol="0" anchor="b"/>
          <a:lstStyle>
            <a:lvl1pPr algn="r">
              <a:defRPr sz="7725" b="0">
                <a:ln>
                  <a:noFill/>
                </a:ln>
                <a:solidFill>
                  <a:schemeClr val="accent1">
                    <a:alpha val="25000"/>
                  </a:schemeClr>
                </a:solidFill>
                <a:latin typeface="+mj-lt"/>
              </a:defRPr>
            </a:lvl1pPr>
          </a:lstStyle>
          <a:p>
            <a:fld id="{94B48E67-1B7C-4009-970C-B7BEB3F092F4}" type="slidenum">
              <a:rPr lang="en-US" smtClean="0"/>
              <a:t>‹#›</a:t>
            </a:fld>
            <a:endParaRPr lang="en-US"/>
          </a:p>
        </p:txBody>
      </p:sp>
    </p:spTree>
    <p:extLst>
      <p:ext uri="{BB962C8B-B14F-4D97-AF65-F5344CB8AC3E}">
        <p14:creationId xmlns:p14="http://schemas.microsoft.com/office/powerpoint/2010/main" val="367747147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p:titleStyle>
    <p:bodyStyle>
      <a:lvl1pPr marL="68580" indent="-68580" algn="l" defTabSz="685800" rtl="0" eaLnBrk="1" latinLnBrk="0" hangingPunct="1">
        <a:lnSpc>
          <a:spcPct val="85000"/>
        </a:lnSpc>
        <a:spcBef>
          <a:spcPts val="975"/>
        </a:spcBef>
        <a:buFont typeface="Arial" pitchFamily="34" charset="0"/>
        <a:buChar char=" "/>
        <a:defRPr sz="1800" kern="1200">
          <a:solidFill>
            <a:schemeClr val="tx1">
              <a:lumMod val="85000"/>
              <a:lumOff val="15000"/>
            </a:schemeClr>
          </a:solidFill>
          <a:latin typeface="+mn-lt"/>
          <a:ea typeface="+mn-ea"/>
          <a:cs typeface="+mn-cs"/>
        </a:defRPr>
      </a:lvl1pPr>
      <a:lvl2pPr marL="260604" indent="-257175" algn="l" defTabSz="685800" rtl="0" eaLnBrk="1" latinLnBrk="0" hangingPunct="1">
        <a:lnSpc>
          <a:spcPct val="85000"/>
        </a:lnSpc>
        <a:spcBef>
          <a:spcPts val="450"/>
        </a:spcBef>
        <a:buFont typeface="Arial" pitchFamily="34" charset="0"/>
        <a:buChar char=" "/>
        <a:defRPr sz="1800" kern="1200">
          <a:solidFill>
            <a:schemeClr val="tx1">
              <a:lumMod val="85000"/>
              <a:lumOff val="15000"/>
            </a:schemeClr>
          </a:solidFill>
          <a:latin typeface="+mn-lt"/>
          <a:ea typeface="+mn-ea"/>
          <a:cs typeface="+mn-cs"/>
        </a:defRPr>
      </a:lvl2pPr>
      <a:lvl3pPr marL="411480" indent="-411480" algn="l" defTabSz="685800" rtl="0" eaLnBrk="1" latinLnBrk="0" hangingPunct="1">
        <a:lnSpc>
          <a:spcPct val="85000"/>
        </a:lnSpc>
        <a:spcBef>
          <a:spcPts val="450"/>
        </a:spcBef>
        <a:buFont typeface="Arial" pitchFamily="34" charset="0"/>
        <a:buChar char=" "/>
        <a:defRPr sz="1500" i="1" kern="1200">
          <a:solidFill>
            <a:schemeClr val="tx1">
              <a:lumMod val="85000"/>
              <a:lumOff val="15000"/>
            </a:schemeClr>
          </a:solidFill>
          <a:latin typeface="+mn-lt"/>
          <a:ea typeface="+mn-ea"/>
          <a:cs typeface="+mn-cs"/>
        </a:defRPr>
      </a:lvl3pPr>
      <a:lvl4pPr marL="617220" indent="-61722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4pPr>
      <a:lvl5pPr marL="822960" indent="-82296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5pPr>
      <a:lvl6pPr marL="9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6pPr>
      <a:lvl7pPr marL="10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7pPr>
      <a:lvl8pPr marL="12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8pPr>
      <a:lvl9pPr marL="13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pPr>
              <a:defRPr/>
            </a:pPr>
            <a:endParaRPr 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pPr>
              <a:defRPr/>
            </a:pPr>
            <a:fld id="{C7FAE559-B3A1-4CC0-966A-6C90F823EA31}" type="slidenum">
              <a:rPr lang="en-US" smtClean="0"/>
              <a:pPr>
                <a:defRPr/>
              </a:pPr>
              <a:t>‹#›</a:t>
            </a:fld>
            <a:endParaRPr lang="en-US"/>
          </a:p>
        </p:txBody>
      </p:sp>
    </p:spTree>
    <p:extLst>
      <p:ext uri="{BB962C8B-B14F-4D97-AF65-F5344CB8AC3E}">
        <p14:creationId xmlns:p14="http://schemas.microsoft.com/office/powerpoint/2010/main" val="232506363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076" name="Rectangle 134">
            <a:extLst>
              <a:ext uri="{FF2B5EF4-FFF2-40B4-BE49-F238E27FC236}">
                <a16:creationId xmlns:a16="http://schemas.microsoft.com/office/drawing/2014/main" id="{F5586C31-848B-4D51-83B1-B9FD594E31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89402" y="0"/>
            <a:ext cx="505459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3" name="Picture 2" descr="A close up of a sign&#10;&#10;Description generated with very high confidence">
            <a:extLst>
              <a:ext uri="{FF2B5EF4-FFF2-40B4-BE49-F238E27FC236}">
                <a16:creationId xmlns:a16="http://schemas.microsoft.com/office/drawing/2014/main" id="{1933D345-D5B5-45FC-9D75-5ECDFF95EB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208137"/>
            <a:ext cx="4089402" cy="4089402"/>
          </a:xfrm>
          <a:prstGeom prst="rect">
            <a:avLst/>
          </a:prstGeom>
        </p:spPr>
      </p:pic>
      <p:sp>
        <p:nvSpPr>
          <p:cNvPr id="3074" name="Title 1"/>
          <p:cNvSpPr>
            <a:spLocks noGrp="1"/>
          </p:cNvSpPr>
          <p:nvPr>
            <p:ph type="ctrTitle"/>
          </p:nvPr>
        </p:nvSpPr>
        <p:spPr>
          <a:xfrm>
            <a:off x="304800" y="2819400"/>
            <a:ext cx="3154176" cy="3352800"/>
          </a:xfrm>
        </p:spPr>
        <p:txBody>
          <a:bodyPr>
            <a:normAutofit/>
          </a:bodyPr>
          <a:lstStyle/>
          <a:p>
            <a:pPr eaLnBrk="1" hangingPunct="1"/>
            <a:r>
              <a:rPr lang="en-US" sz="3000" b="1" dirty="0"/>
              <a:t/>
            </a:r>
            <a:br>
              <a:rPr lang="en-US" sz="3000" b="1" dirty="0"/>
            </a:br>
            <a:r>
              <a:rPr lang="en-US" sz="3000" b="1" dirty="0"/>
              <a:t>Operations and Project Management</a:t>
            </a:r>
            <a:br>
              <a:rPr lang="en-US" sz="3000" b="1" dirty="0"/>
            </a:br>
            <a:r>
              <a:rPr lang="en-US" sz="3000" b="1" dirty="0"/>
              <a:t>BBUS 340</a:t>
            </a:r>
            <a:br>
              <a:rPr lang="en-US" sz="3000" b="1" dirty="0"/>
            </a:br>
            <a:r>
              <a:rPr lang="en-US" sz="3000" b="1" dirty="0"/>
              <a:t/>
            </a:r>
            <a:br>
              <a:rPr lang="en-US" sz="3000" b="1" dirty="0"/>
            </a:br>
            <a:r>
              <a:rPr lang="en-US" sz="3000" b="1" dirty="0"/>
              <a:t> </a:t>
            </a:r>
            <a:r>
              <a:rPr lang="en-US" sz="3000" b="1" dirty="0" smtClean="0"/>
              <a:t>25 April 2018</a:t>
            </a:r>
            <a:endParaRPr lang="en-US" sz="3000" b="1" dirty="0"/>
          </a:p>
        </p:txBody>
      </p:sp>
    </p:spTree>
    <p:extLst>
      <p:ext uri="{BB962C8B-B14F-4D97-AF65-F5344CB8AC3E}">
        <p14:creationId xmlns:p14="http://schemas.microsoft.com/office/powerpoint/2010/main" val="35202069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4299284"/>
            <a:ext cx="4086258" cy="1435100"/>
          </a:xfrm>
          <a:prstGeom prst="rect">
            <a:avLst/>
          </a:prstGeom>
        </p:spPr>
      </p:pic>
      <p:sp>
        <p:nvSpPr>
          <p:cNvPr id="17410" name="Title 1"/>
          <p:cNvSpPr>
            <a:spLocks noGrp="1"/>
          </p:cNvSpPr>
          <p:nvPr>
            <p:ph type="title"/>
          </p:nvPr>
        </p:nvSpPr>
        <p:spPr>
          <a:xfrm>
            <a:off x="189689" y="1123839"/>
            <a:ext cx="2210612" cy="933562"/>
          </a:xfrm>
        </p:spPr>
        <p:txBody>
          <a:bodyPr/>
          <a:lstStyle/>
          <a:p>
            <a:r>
              <a:rPr lang="en-US" dirty="0"/>
              <a:t>Value Added</a:t>
            </a:r>
          </a:p>
        </p:txBody>
      </p:sp>
      <p:sp>
        <p:nvSpPr>
          <p:cNvPr id="3" name="Content Placeholder 2"/>
          <p:cNvSpPr>
            <a:spLocks noGrp="1"/>
          </p:cNvSpPr>
          <p:nvPr>
            <p:ph sz="half" idx="1"/>
          </p:nvPr>
        </p:nvSpPr>
        <p:spPr>
          <a:xfrm>
            <a:off x="3276600" y="1123839"/>
            <a:ext cx="5028202" cy="2514600"/>
          </a:xfrm>
        </p:spPr>
        <p:txBody>
          <a:bodyPr/>
          <a:lstStyle/>
          <a:p>
            <a:pPr marL="0" indent="0">
              <a:buNone/>
            </a:pPr>
            <a:r>
              <a:rPr lang="en-US" dirty="0"/>
              <a:t>All tasks in the process must add value to the end product or service.</a:t>
            </a:r>
          </a:p>
          <a:p>
            <a:pPr marL="0" indent="0">
              <a:buNone/>
            </a:pPr>
            <a:r>
              <a:rPr lang="en-US" dirty="0"/>
              <a:t>How do you decide what value added means?</a:t>
            </a:r>
          </a:p>
          <a:p>
            <a:pPr lvl="1"/>
            <a:r>
              <a:rPr lang="en-US" dirty="0"/>
              <a:t>Customers define output requirements – this is what you use to understand what adds value.</a:t>
            </a:r>
          </a:p>
        </p:txBody>
      </p:sp>
      <p:sp>
        <p:nvSpPr>
          <p:cNvPr id="4" name="Content Placeholder 3"/>
          <p:cNvSpPr>
            <a:spLocks noGrp="1"/>
          </p:cNvSpPr>
          <p:nvPr>
            <p:ph sz="half" idx="2"/>
          </p:nvPr>
        </p:nvSpPr>
        <p:spPr>
          <a:xfrm>
            <a:off x="381001" y="4267200"/>
            <a:ext cx="4038600" cy="1614971"/>
          </a:xfrm>
          <a:solidFill>
            <a:schemeClr val="tx1">
              <a:lumMod val="75000"/>
              <a:lumOff val="25000"/>
            </a:schemeClr>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a:buNone/>
            </a:pPr>
            <a:r>
              <a:rPr lang="en-US" b="1" i="1" dirty="0">
                <a:latin typeface="Times New Roman" panose="02020603050405020304" pitchFamily="18" charset="0"/>
                <a:cs typeface="Times New Roman" panose="02020603050405020304" pitchFamily="18" charset="0"/>
              </a:rPr>
              <a:t>Customer willing pay for it</a:t>
            </a:r>
          </a:p>
          <a:p>
            <a:pPr marL="0" indent="0" algn="ctr">
              <a:buNone/>
            </a:pPr>
            <a:r>
              <a:rPr lang="en-US" b="1" i="1" dirty="0">
                <a:latin typeface="Times New Roman" panose="02020603050405020304" pitchFamily="18" charset="0"/>
                <a:cs typeface="Times New Roman" panose="02020603050405020304" pitchFamily="18" charset="0"/>
              </a:rPr>
              <a:t>Transformative</a:t>
            </a:r>
          </a:p>
          <a:p>
            <a:pPr marL="0" indent="0" algn="ctr">
              <a:buNone/>
            </a:pPr>
            <a:r>
              <a:rPr lang="en-US" b="1" i="1" dirty="0">
                <a:latin typeface="Times New Roman" panose="02020603050405020304" pitchFamily="18" charset="0"/>
                <a:cs typeface="Times New Roman" panose="02020603050405020304" pitchFamily="18" charset="0"/>
              </a:rPr>
              <a:t>Done right the first time</a:t>
            </a:r>
          </a:p>
        </p:txBody>
      </p:sp>
    </p:spTree>
    <p:extLst>
      <p:ext uri="{BB962C8B-B14F-4D97-AF65-F5344CB8AC3E}">
        <p14:creationId xmlns:p14="http://schemas.microsoft.com/office/powerpoint/2010/main" val="246045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89688" y="1123839"/>
            <a:ext cx="2324911" cy="1543162"/>
          </a:xfrm>
        </p:spPr>
        <p:txBody>
          <a:bodyPr/>
          <a:lstStyle/>
          <a:p>
            <a:r>
              <a:rPr lang="en-US" dirty="0"/>
              <a:t>Continuous Improvement</a:t>
            </a:r>
          </a:p>
        </p:txBody>
      </p:sp>
      <p:pic>
        <p:nvPicPr>
          <p:cNvPr id="17412" name="Picture 2" descr="C:\Users\marleyk\Dropbox\krm_om10\krm_om10_PPT\krm_om10_art\10_krm_om10_art_ch08\krm_om10_fig_08-01.jpg"/>
          <p:cNvPicPr>
            <a:picLocks noChangeAspect="1" noChangeArrowheads="1"/>
          </p:cNvPicPr>
          <p:nvPr/>
        </p:nvPicPr>
        <p:blipFill>
          <a:blip r:embed="rId2"/>
          <a:srcRect/>
          <a:stretch>
            <a:fillRect/>
          </a:stretch>
        </p:blipFill>
        <p:spPr bwMode="auto">
          <a:xfrm>
            <a:off x="2667000" y="1524000"/>
            <a:ext cx="6035842" cy="3276600"/>
          </a:xfrm>
          <a:prstGeom prst="rect">
            <a:avLst/>
          </a:prstGeom>
          <a:noFill/>
          <a:ln w="9525">
            <a:noFill/>
            <a:miter lim="800000"/>
            <a:headEnd/>
            <a:tailEnd/>
          </a:ln>
        </p:spPr>
      </p:pic>
      <p:sp>
        <p:nvSpPr>
          <p:cNvPr id="2" name="TextBox 1">
            <a:extLst>
              <a:ext uri="{FF2B5EF4-FFF2-40B4-BE49-F238E27FC236}">
                <a16:creationId xmlns:a16="http://schemas.microsoft.com/office/drawing/2014/main" id="{890CF5A2-4624-4B82-9D15-2FC73BC41B9C}"/>
              </a:ext>
            </a:extLst>
          </p:cNvPr>
          <p:cNvSpPr txBox="1"/>
          <p:nvPr/>
        </p:nvSpPr>
        <p:spPr>
          <a:xfrm>
            <a:off x="2667000" y="893006"/>
            <a:ext cx="1045479" cy="461665"/>
          </a:xfrm>
          <a:prstGeom prst="rect">
            <a:avLst/>
          </a:prstGeom>
          <a:noFill/>
        </p:spPr>
        <p:txBody>
          <a:bodyPr wrap="none" rtlCol="0">
            <a:spAutoFit/>
          </a:bodyPr>
          <a:lstStyle/>
          <a:p>
            <a:r>
              <a:rPr lang="en-US" sz="2400" dirty="0">
                <a:solidFill>
                  <a:schemeClr val="tx1">
                    <a:lumMod val="75000"/>
                    <a:lumOff val="25000"/>
                  </a:schemeClr>
                </a:solidFill>
              </a:rPr>
              <a:t>Kaizen</a:t>
            </a:r>
          </a:p>
        </p:txBody>
      </p:sp>
      <p:sp>
        <p:nvSpPr>
          <p:cNvPr id="5" name="TextBox 4">
            <a:extLst>
              <a:ext uri="{FF2B5EF4-FFF2-40B4-BE49-F238E27FC236}">
                <a16:creationId xmlns:a16="http://schemas.microsoft.com/office/drawing/2014/main" id="{91CD3106-49A9-4256-A839-9062C3E6DAD3}"/>
              </a:ext>
            </a:extLst>
          </p:cNvPr>
          <p:cNvSpPr txBox="1"/>
          <p:nvPr/>
        </p:nvSpPr>
        <p:spPr>
          <a:xfrm>
            <a:off x="2667000" y="5257800"/>
            <a:ext cx="5883441" cy="707886"/>
          </a:xfrm>
          <a:prstGeom prst="rect">
            <a:avLst/>
          </a:prstGeom>
          <a:noFill/>
        </p:spPr>
        <p:txBody>
          <a:bodyPr wrap="square" rtlCol="0">
            <a:spAutoFit/>
          </a:bodyPr>
          <a:lstStyle/>
          <a:p>
            <a:r>
              <a:rPr lang="en-US" sz="2000" dirty="0">
                <a:solidFill>
                  <a:schemeClr val="tx1">
                    <a:lumMod val="75000"/>
                    <a:lumOff val="25000"/>
                  </a:schemeClr>
                </a:solidFill>
              </a:rPr>
              <a:t>Excess capacity or inventory hide underlying problems with the processes that produce the service or product</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76200" y="1123839"/>
            <a:ext cx="2477311" cy="1695562"/>
          </a:xfrm>
        </p:spPr>
        <p:txBody>
          <a:bodyPr/>
          <a:lstStyle/>
          <a:p>
            <a:r>
              <a:rPr lang="en-US" dirty="0"/>
              <a:t>Supply Chain Considerations</a:t>
            </a:r>
          </a:p>
        </p:txBody>
      </p:sp>
      <p:sp>
        <p:nvSpPr>
          <p:cNvPr id="18434" name="Content Placeholder 2"/>
          <p:cNvSpPr>
            <a:spLocks noGrp="1"/>
          </p:cNvSpPr>
          <p:nvPr>
            <p:ph idx="1"/>
          </p:nvPr>
        </p:nvSpPr>
        <p:spPr>
          <a:xfrm>
            <a:off x="3124200" y="1428147"/>
            <a:ext cx="4851402" cy="3677253"/>
          </a:xfrm>
        </p:spPr>
        <p:txBody>
          <a:bodyPr>
            <a:noAutofit/>
          </a:bodyPr>
          <a:lstStyle/>
          <a:p>
            <a:pPr marL="0" indent="0">
              <a:buNone/>
            </a:pPr>
            <a:r>
              <a:rPr lang="en-US" sz="2800" dirty="0">
                <a:solidFill>
                  <a:schemeClr val="tx1">
                    <a:lumMod val="75000"/>
                    <a:lumOff val="25000"/>
                  </a:schemeClr>
                </a:solidFill>
              </a:rPr>
              <a:t>Characteristics of lean systems that are related to creating and managing material flows in a supply chain are:</a:t>
            </a:r>
          </a:p>
          <a:p>
            <a:endParaRPr lang="en-US" sz="800" dirty="0">
              <a:solidFill>
                <a:schemeClr val="tx1">
                  <a:lumMod val="75000"/>
                  <a:lumOff val="25000"/>
                </a:schemeClr>
              </a:solidFill>
            </a:endParaRPr>
          </a:p>
          <a:p>
            <a:r>
              <a:rPr lang="en-US" sz="2400" dirty="0">
                <a:solidFill>
                  <a:schemeClr val="tx1">
                    <a:lumMod val="75000"/>
                    <a:lumOff val="25000"/>
                  </a:schemeClr>
                </a:solidFill>
              </a:rPr>
              <a:t>Close Supplier Ties</a:t>
            </a:r>
          </a:p>
          <a:p>
            <a:endParaRPr lang="en-US" sz="800" dirty="0">
              <a:solidFill>
                <a:schemeClr val="tx1">
                  <a:lumMod val="75000"/>
                  <a:lumOff val="25000"/>
                </a:schemeClr>
              </a:solidFill>
            </a:endParaRPr>
          </a:p>
          <a:p>
            <a:r>
              <a:rPr lang="en-US" sz="2400" dirty="0">
                <a:solidFill>
                  <a:schemeClr val="tx1">
                    <a:lumMod val="75000"/>
                    <a:lumOff val="25000"/>
                  </a:schemeClr>
                </a:solidFill>
              </a:rPr>
              <a:t>Small Lot Sizes</a:t>
            </a:r>
          </a:p>
          <a:p>
            <a:pPr lvl="1"/>
            <a:r>
              <a:rPr lang="en-US" sz="2400" dirty="0">
                <a:solidFill>
                  <a:schemeClr val="tx1">
                    <a:lumMod val="75000"/>
                    <a:lumOff val="25000"/>
                  </a:schemeClr>
                </a:solidFill>
              </a:rPr>
              <a:t>Single-digit setup</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76200" y="1123839"/>
            <a:ext cx="2477311" cy="1390761"/>
          </a:xfrm>
        </p:spPr>
        <p:txBody>
          <a:bodyPr/>
          <a:lstStyle/>
          <a:p>
            <a:r>
              <a:rPr lang="en-US" dirty="0"/>
              <a:t>Process Considerations</a:t>
            </a:r>
          </a:p>
        </p:txBody>
      </p:sp>
      <p:sp>
        <p:nvSpPr>
          <p:cNvPr id="19458" name="Content Placeholder 2"/>
          <p:cNvSpPr>
            <a:spLocks noGrp="1"/>
          </p:cNvSpPr>
          <p:nvPr>
            <p:ph idx="1"/>
          </p:nvPr>
        </p:nvSpPr>
        <p:spPr>
          <a:xfrm>
            <a:off x="3581400" y="1143000"/>
            <a:ext cx="3882189" cy="762000"/>
          </a:xfrm>
        </p:spPr>
        <p:txBody>
          <a:bodyPr/>
          <a:lstStyle/>
          <a:p>
            <a:pPr marL="0" indent="0" algn="ctr">
              <a:buFont typeface="Arial" charset="0"/>
              <a:buNone/>
            </a:pPr>
            <a:r>
              <a:rPr lang="en-US" sz="2800" dirty="0"/>
              <a:t>Pull Method of Workflow</a:t>
            </a:r>
            <a:endParaRPr lang="en-US" dirty="0"/>
          </a:p>
        </p:txBody>
      </p:sp>
      <p:pic>
        <p:nvPicPr>
          <p:cNvPr id="19461" name="Picture 2"/>
          <p:cNvPicPr>
            <a:picLocks noChangeAspect="1" noChangeArrowheads="1"/>
          </p:cNvPicPr>
          <p:nvPr/>
        </p:nvPicPr>
        <p:blipFill>
          <a:blip r:embed="rId2"/>
          <a:srcRect/>
          <a:stretch>
            <a:fillRect/>
          </a:stretch>
        </p:blipFill>
        <p:spPr bwMode="auto">
          <a:xfrm>
            <a:off x="3577389" y="2134713"/>
            <a:ext cx="3886200" cy="3086100"/>
          </a:xfrm>
          <a:prstGeom prst="rect">
            <a:avLst/>
          </a:prstGeom>
          <a:noFill/>
          <a:ln w="9525">
            <a:noFill/>
            <a:miter lim="800000"/>
            <a:headEnd/>
            <a:tailEnd/>
          </a:ln>
        </p:spPr>
      </p:pic>
      <p:sp>
        <p:nvSpPr>
          <p:cNvPr id="2" name="TextBox 1">
            <a:extLst>
              <a:ext uri="{FF2B5EF4-FFF2-40B4-BE49-F238E27FC236}">
                <a16:creationId xmlns:a16="http://schemas.microsoft.com/office/drawing/2014/main" id="{3E075CC7-7F11-424C-85B9-61EAABEA4A28}"/>
              </a:ext>
            </a:extLst>
          </p:cNvPr>
          <p:cNvSpPr txBox="1"/>
          <p:nvPr/>
        </p:nvSpPr>
        <p:spPr>
          <a:xfrm>
            <a:off x="2819400" y="5450526"/>
            <a:ext cx="5791200" cy="1107996"/>
          </a:xfrm>
          <a:prstGeom prst="rect">
            <a:avLst/>
          </a:prstGeom>
          <a:noFill/>
        </p:spPr>
        <p:txBody>
          <a:bodyPr wrap="square" rtlCol="0">
            <a:spAutoFit/>
          </a:bodyPr>
          <a:lstStyle/>
          <a:p>
            <a:pPr>
              <a:spcBef>
                <a:spcPct val="0"/>
              </a:spcBef>
            </a:pPr>
            <a:r>
              <a:rPr lang="en-US" sz="2400" dirty="0">
                <a:solidFill>
                  <a:schemeClr val="tx1">
                    <a:lumMod val="75000"/>
                    <a:lumOff val="25000"/>
                  </a:schemeClr>
                </a:solidFill>
              </a:rPr>
              <a:t>Customer demand activates the production of the service or item.</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2901951" y="864109"/>
            <a:ext cx="5486400" cy="2945892"/>
          </a:xfrm>
        </p:spPr>
        <p:txBody>
          <a:bodyPr>
            <a:normAutofit/>
          </a:bodyPr>
          <a:lstStyle/>
          <a:p>
            <a:r>
              <a:rPr lang="en-US" sz="2400" dirty="0"/>
              <a:t>Quality at the Source</a:t>
            </a:r>
          </a:p>
          <a:p>
            <a:endParaRPr lang="en-US" sz="2400" dirty="0"/>
          </a:p>
          <a:p>
            <a:pPr lvl="1"/>
            <a:r>
              <a:rPr lang="en-US" sz="2400" dirty="0" err="1"/>
              <a:t>Jidoka</a:t>
            </a:r>
            <a:r>
              <a:rPr lang="en-US" sz="2400" dirty="0"/>
              <a:t> – stopping the process when something is wrong and fixing the problems before sending the product forward.</a:t>
            </a:r>
            <a:endParaRPr lang="en-US" dirty="0"/>
          </a:p>
        </p:txBody>
      </p:sp>
      <p:pic>
        <p:nvPicPr>
          <p:cNvPr id="20485" name="Picture 2"/>
          <p:cNvPicPr>
            <a:picLocks noChangeAspect="1" noChangeArrowheads="1"/>
          </p:cNvPicPr>
          <p:nvPr/>
        </p:nvPicPr>
        <p:blipFill>
          <a:blip r:embed="rId2"/>
          <a:srcRect/>
          <a:stretch>
            <a:fillRect/>
          </a:stretch>
        </p:blipFill>
        <p:spPr bwMode="auto">
          <a:xfrm>
            <a:off x="1189359" y="3958087"/>
            <a:ext cx="3425184" cy="2495550"/>
          </a:xfrm>
          <a:prstGeom prst="rect">
            <a:avLst/>
          </a:prstGeom>
          <a:noFill/>
          <a:ln w="9525">
            <a:solidFill>
              <a:schemeClr val="tx1">
                <a:lumMod val="75000"/>
                <a:lumOff val="25000"/>
              </a:schemeClr>
            </a:solidFill>
            <a:miter lim="800000"/>
            <a:headEnd/>
            <a:tailEnd/>
          </a:ln>
          <a:effectLst>
            <a:outerShdw blurRad="50800" dist="38100" dir="2700000" algn="tl" rotWithShape="0">
              <a:prstClr val="black">
                <a:alpha val="40000"/>
              </a:prstClr>
            </a:outerShdw>
          </a:effectLst>
        </p:spPr>
      </p:pic>
      <p:sp>
        <p:nvSpPr>
          <p:cNvPr id="8" name="Title 1">
            <a:extLst>
              <a:ext uri="{FF2B5EF4-FFF2-40B4-BE49-F238E27FC236}">
                <a16:creationId xmlns:a16="http://schemas.microsoft.com/office/drawing/2014/main" id="{4C72E658-E4E2-47FF-B69A-E56CF4E958E5}"/>
              </a:ext>
            </a:extLst>
          </p:cNvPr>
          <p:cNvSpPr>
            <a:spLocks noGrp="1"/>
          </p:cNvSpPr>
          <p:nvPr>
            <p:ph type="title"/>
          </p:nvPr>
        </p:nvSpPr>
        <p:spPr>
          <a:xfrm>
            <a:off x="76200" y="1123839"/>
            <a:ext cx="2477311" cy="1390761"/>
          </a:xfrm>
        </p:spPr>
        <p:txBody>
          <a:bodyPr/>
          <a:lstStyle/>
          <a:p>
            <a:r>
              <a:rPr lang="en-US" dirty="0"/>
              <a:t>Process Considerations</a:t>
            </a:r>
          </a:p>
        </p:txBody>
      </p:sp>
      <p:sp>
        <p:nvSpPr>
          <p:cNvPr id="10" name="Content Placeholder 2">
            <a:extLst>
              <a:ext uri="{FF2B5EF4-FFF2-40B4-BE49-F238E27FC236}">
                <a16:creationId xmlns:a16="http://schemas.microsoft.com/office/drawing/2014/main" id="{504FDFC4-6490-4B55-9F8D-092881206072}"/>
              </a:ext>
            </a:extLst>
          </p:cNvPr>
          <p:cNvSpPr txBox="1">
            <a:spLocks/>
          </p:cNvSpPr>
          <p:nvPr/>
        </p:nvSpPr>
        <p:spPr>
          <a:xfrm>
            <a:off x="4621732" y="3732916"/>
            <a:ext cx="4191000" cy="2945892"/>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342900" indent="-342900">
              <a:buFont typeface="Arial" panose="020B0604020202020204" pitchFamily="34" charset="0"/>
              <a:buChar char="•"/>
            </a:pPr>
            <a:r>
              <a:rPr lang="en-US" sz="2400" dirty="0">
                <a:solidFill>
                  <a:schemeClr val="tx1">
                    <a:lumMod val="75000"/>
                    <a:lumOff val="25000"/>
                  </a:schemeClr>
                </a:solidFill>
              </a:rPr>
              <a:t>Poka-Yoke – mistake proofing aimed at designing fail-safe systems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sz="2400" dirty="0"/>
              <a:t>Uniform Workstation Loads</a:t>
            </a:r>
          </a:p>
          <a:p>
            <a:pPr lvl="1" fontAlgn="auto">
              <a:spcAft>
                <a:spcPts val="0"/>
              </a:spcAft>
              <a:buFont typeface="Arial" pitchFamily="34" charset="0"/>
              <a:buChar char="–"/>
              <a:defRPr/>
            </a:pPr>
            <a:r>
              <a:rPr lang="en-US" sz="2400" dirty="0"/>
              <a:t>Takt time </a:t>
            </a:r>
          </a:p>
          <a:p>
            <a:pPr lvl="2">
              <a:spcAft>
                <a:spcPts val="0"/>
              </a:spcAft>
              <a:buFont typeface="Arial" pitchFamily="34" charset="0"/>
              <a:buChar char="–"/>
              <a:defRPr/>
            </a:pPr>
            <a:r>
              <a:rPr lang="en-US" sz="2200" dirty="0"/>
              <a:t>Cycle time needed to match production rate to demand</a:t>
            </a:r>
          </a:p>
          <a:p>
            <a:pPr lvl="1" fontAlgn="auto">
              <a:spcAft>
                <a:spcPts val="0"/>
              </a:spcAft>
              <a:buFont typeface="Arial" pitchFamily="34" charset="0"/>
              <a:buChar char="–"/>
              <a:defRPr/>
            </a:pPr>
            <a:r>
              <a:rPr lang="en-US" sz="2400" dirty="0" err="1"/>
              <a:t>Heijunka</a:t>
            </a:r>
            <a:endParaRPr lang="en-US" sz="2400" dirty="0"/>
          </a:p>
          <a:p>
            <a:pPr lvl="2">
              <a:spcAft>
                <a:spcPts val="0"/>
              </a:spcAft>
              <a:buFont typeface="Arial" pitchFamily="34" charset="0"/>
              <a:buChar char="–"/>
              <a:defRPr/>
            </a:pPr>
            <a:r>
              <a:rPr lang="en-US" sz="2200" dirty="0"/>
              <a:t>The leveling of production load by both volume and product mix.</a:t>
            </a:r>
          </a:p>
          <a:p>
            <a:pPr lvl="1" fontAlgn="auto">
              <a:spcAft>
                <a:spcPts val="0"/>
              </a:spcAft>
              <a:buFont typeface="Arial" pitchFamily="34" charset="0"/>
              <a:buChar char="–"/>
              <a:defRPr/>
            </a:pPr>
            <a:r>
              <a:rPr lang="en-US" sz="2400" dirty="0"/>
              <a:t>Mixed-model assembly</a:t>
            </a:r>
          </a:p>
          <a:p>
            <a:pPr lvl="2">
              <a:spcAft>
                <a:spcPts val="0"/>
              </a:spcAft>
              <a:buFont typeface="Arial" pitchFamily="34" charset="0"/>
              <a:buChar char="–"/>
              <a:defRPr/>
            </a:pPr>
            <a:r>
              <a:rPr lang="en-US" sz="2200" dirty="0"/>
              <a:t>Type of assembly that produces a mix of models in smaller lots</a:t>
            </a:r>
          </a:p>
          <a:p>
            <a:pPr fontAlgn="auto">
              <a:spcAft>
                <a:spcPts val="0"/>
              </a:spcAft>
              <a:buFont typeface="Arial" pitchFamily="34" charset="0"/>
              <a:buChar char="•"/>
              <a:defRPr/>
            </a:pPr>
            <a:r>
              <a:rPr lang="en-US" sz="2400" dirty="0"/>
              <a:t>Standardized Components and Work Methods</a:t>
            </a:r>
          </a:p>
          <a:p>
            <a:pPr marL="457200" lvl="1" indent="0" fontAlgn="auto">
              <a:spcAft>
                <a:spcPts val="0"/>
              </a:spcAft>
              <a:buFont typeface="Arial" pitchFamily="34" charset="0"/>
              <a:buNone/>
              <a:defRPr/>
            </a:pPr>
            <a:endParaRPr lang="en-US" dirty="0"/>
          </a:p>
        </p:txBody>
      </p:sp>
      <p:sp>
        <p:nvSpPr>
          <p:cNvPr id="7" name="Title 1">
            <a:extLst>
              <a:ext uri="{FF2B5EF4-FFF2-40B4-BE49-F238E27FC236}">
                <a16:creationId xmlns:a16="http://schemas.microsoft.com/office/drawing/2014/main" id="{BF074152-22BD-44BF-8E41-A164892C98D0}"/>
              </a:ext>
            </a:extLst>
          </p:cNvPr>
          <p:cNvSpPr>
            <a:spLocks noGrp="1"/>
          </p:cNvSpPr>
          <p:nvPr>
            <p:ph type="title"/>
          </p:nvPr>
        </p:nvSpPr>
        <p:spPr>
          <a:xfrm>
            <a:off x="76200" y="1123839"/>
            <a:ext cx="2477311" cy="1390761"/>
          </a:xfrm>
        </p:spPr>
        <p:txBody>
          <a:bodyPr/>
          <a:lstStyle/>
          <a:p>
            <a:r>
              <a:rPr lang="en-US" dirty="0"/>
              <a:t>Process Considerations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1800" y="914400"/>
            <a:ext cx="4724400" cy="2089318"/>
          </a:xfrm>
        </p:spPr>
        <p:txBody>
          <a:bodyPr rtlCol="0">
            <a:normAutofit fontScale="25000" lnSpcReduction="20000"/>
          </a:bodyPr>
          <a:lstStyle/>
          <a:p>
            <a:pPr fontAlgn="auto">
              <a:lnSpc>
                <a:spcPct val="120000"/>
              </a:lnSpc>
              <a:spcAft>
                <a:spcPts val="0"/>
              </a:spcAft>
              <a:buFont typeface="Arial" pitchFamily="34" charset="0"/>
              <a:buChar char="•"/>
              <a:defRPr/>
            </a:pPr>
            <a:r>
              <a:rPr lang="en-US" sz="9600" dirty="0"/>
              <a:t>Flexible Workforce</a:t>
            </a:r>
          </a:p>
          <a:p>
            <a:pPr fontAlgn="auto">
              <a:lnSpc>
                <a:spcPct val="120000"/>
              </a:lnSpc>
              <a:spcAft>
                <a:spcPts val="0"/>
              </a:spcAft>
              <a:buFont typeface="Arial" pitchFamily="34" charset="0"/>
              <a:buChar char="•"/>
              <a:defRPr/>
            </a:pPr>
            <a:r>
              <a:rPr lang="en-US" sz="9600" dirty="0"/>
              <a:t>Automation</a:t>
            </a:r>
          </a:p>
          <a:p>
            <a:pPr fontAlgn="auto">
              <a:lnSpc>
                <a:spcPct val="120000"/>
              </a:lnSpc>
              <a:spcAft>
                <a:spcPts val="0"/>
              </a:spcAft>
              <a:buFont typeface="Arial" pitchFamily="34" charset="0"/>
              <a:buChar char="•"/>
              <a:defRPr/>
            </a:pPr>
            <a:r>
              <a:rPr lang="en-US" sz="9600" dirty="0"/>
              <a:t>Total Preventative Maintenance</a:t>
            </a:r>
          </a:p>
          <a:p>
            <a:pPr fontAlgn="auto">
              <a:lnSpc>
                <a:spcPct val="120000"/>
              </a:lnSpc>
              <a:spcAft>
                <a:spcPts val="0"/>
              </a:spcAft>
              <a:buFont typeface="Arial" pitchFamily="34" charset="0"/>
              <a:buChar char="•"/>
              <a:defRPr/>
            </a:pPr>
            <a:r>
              <a:rPr lang="en-US" sz="9600" dirty="0"/>
              <a:t>5S</a:t>
            </a:r>
            <a:endParaRPr lang="en-US" sz="2000" dirty="0"/>
          </a:p>
          <a:p>
            <a:pPr marL="0" indent="0" fontAlgn="auto">
              <a:spcAft>
                <a:spcPts val="0"/>
              </a:spcAft>
              <a:buFont typeface="Arial" pitchFamily="34" charset="0"/>
              <a:buNone/>
              <a:defRPr/>
            </a:pPr>
            <a:endParaRPr lang="en-US" dirty="0"/>
          </a:p>
        </p:txBody>
      </p:sp>
      <p:pic>
        <p:nvPicPr>
          <p:cNvPr id="22533" name="Picture 2" descr="C:\Users\marleyk\Dropbox\krm_om10\krm_om10_PPT\krm_om10_art\10_krm_om10_art_ch08\krm_om10_ph_08-05.jpg"/>
          <p:cNvPicPr>
            <a:picLocks noChangeAspect="1" noChangeArrowheads="1"/>
          </p:cNvPicPr>
          <p:nvPr/>
        </p:nvPicPr>
        <p:blipFill>
          <a:blip r:embed="rId2"/>
          <a:srcRect/>
          <a:stretch>
            <a:fillRect/>
          </a:stretch>
        </p:blipFill>
        <p:spPr bwMode="auto">
          <a:xfrm>
            <a:off x="1290984" y="3124200"/>
            <a:ext cx="3854450" cy="3429000"/>
          </a:xfrm>
          <a:prstGeom prst="rect">
            <a:avLst/>
          </a:prstGeom>
          <a:noFill/>
          <a:ln w="9525">
            <a:solidFill>
              <a:schemeClr val="tx1">
                <a:lumMod val="75000"/>
                <a:lumOff val="25000"/>
              </a:schemeClr>
            </a:solidFill>
            <a:miter lim="800000"/>
            <a:headEnd/>
            <a:tailEnd/>
          </a:ln>
          <a:effectLst>
            <a:outerShdw blurRad="50800" dist="38100" dir="2700000" algn="tl" rotWithShape="0">
              <a:prstClr val="black">
                <a:alpha val="40000"/>
              </a:prstClr>
            </a:outerShdw>
          </a:effectLst>
        </p:spPr>
      </p:pic>
      <p:sp>
        <p:nvSpPr>
          <p:cNvPr id="8" name="Title 1">
            <a:extLst>
              <a:ext uri="{FF2B5EF4-FFF2-40B4-BE49-F238E27FC236}">
                <a16:creationId xmlns:a16="http://schemas.microsoft.com/office/drawing/2014/main" id="{CBEC2C7C-B526-4E92-AA4C-FFBCD0D6089C}"/>
              </a:ext>
            </a:extLst>
          </p:cNvPr>
          <p:cNvSpPr>
            <a:spLocks noGrp="1"/>
          </p:cNvSpPr>
          <p:nvPr>
            <p:ph type="title"/>
          </p:nvPr>
        </p:nvSpPr>
        <p:spPr>
          <a:xfrm>
            <a:off x="76200" y="1123839"/>
            <a:ext cx="2477311" cy="1390761"/>
          </a:xfrm>
        </p:spPr>
        <p:txBody>
          <a:bodyPr/>
          <a:lstStyle/>
          <a:p>
            <a:r>
              <a:rPr lang="en-US" dirty="0"/>
              <a:t>Process Considerations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64C9EE1D-12BB-43F7-9A2A-893578DCA63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43962A31-C54E-4762-B155-59777FED1C7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7" name="Rectangle 76">
            <a:extLst>
              <a:ext uri="{FF2B5EF4-FFF2-40B4-BE49-F238E27FC236}">
                <a16:creationId xmlns:a16="http://schemas.microsoft.com/office/drawing/2014/main" id="{4B392D36-B685-45E0-B197-6EE5D748093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DCA8533-CC5E-4754-9A04-047EDE49E0F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Picture 1" descr="A close up of a map&#10;&#10;Description generated with high confidence">
            <a:extLst>
              <a:ext uri="{FF2B5EF4-FFF2-40B4-BE49-F238E27FC236}">
                <a16:creationId xmlns:a16="http://schemas.microsoft.com/office/drawing/2014/main" id="{662F26E3-323B-41AA-A582-AD5E329071C2}"/>
              </a:ext>
            </a:extLst>
          </p:cNvPr>
          <p:cNvPicPr>
            <a:picLocks noChangeAspect="1"/>
          </p:cNvPicPr>
          <p:nvPr/>
        </p:nvPicPr>
        <p:blipFill>
          <a:blip r:embed="rId2"/>
          <a:stretch>
            <a:fillRect/>
          </a:stretch>
        </p:blipFill>
        <p:spPr>
          <a:xfrm>
            <a:off x="4978503" y="3349542"/>
            <a:ext cx="3071188" cy="2629342"/>
          </a:xfrm>
          <a:prstGeom prst="rect">
            <a:avLst/>
          </a:prstGeom>
          <a:ln>
            <a:solidFill>
              <a:schemeClr val="tx1">
                <a:lumMod val="75000"/>
                <a:lumOff val="25000"/>
              </a:schemeClr>
            </a:solidFill>
          </a:ln>
          <a:effectLst>
            <a:outerShdw blurRad="50800" dist="38100" dir="2700000" algn="tl" rotWithShape="0">
              <a:prstClr val="black">
                <a:alpha val="40000"/>
              </a:prstClr>
            </a:outerShdw>
          </a:effectLst>
        </p:spPr>
      </p:pic>
      <p:sp>
        <p:nvSpPr>
          <p:cNvPr id="23553" name="Title 1"/>
          <p:cNvSpPr>
            <a:spLocks noGrp="1"/>
          </p:cNvSpPr>
          <p:nvPr>
            <p:ph type="title"/>
          </p:nvPr>
        </p:nvSpPr>
        <p:spPr>
          <a:xfrm>
            <a:off x="802386" y="4590661"/>
            <a:ext cx="7658146" cy="1065690"/>
          </a:xfrm>
        </p:spPr>
        <p:txBody>
          <a:bodyPr vert="horz" lIns="91440" tIns="45720" rIns="91440" bIns="45720" rtlCol="0" anchor="b">
            <a:normAutofit/>
          </a:bodyPr>
          <a:lstStyle/>
          <a:p>
            <a:r>
              <a:rPr lang="en-US" sz="5900" spc="-100"/>
              <a:t>5S</a:t>
            </a:r>
          </a:p>
        </p:txBody>
      </p:sp>
      <p:pic>
        <p:nvPicPr>
          <p:cNvPr id="23556" name="Picture 3" descr="A screenshot of a cell phone&#10;&#10;Description generated with very high confidence"/>
          <p:cNvPicPr>
            <a:picLocks noChangeAspect="1" noChangeArrowheads="1"/>
          </p:cNvPicPr>
          <p:nvPr/>
        </p:nvPicPr>
        <p:blipFill>
          <a:blip r:embed="rId3"/>
          <a:srcRect/>
          <a:stretch>
            <a:fillRect/>
          </a:stretch>
        </p:blipFill>
        <p:spPr bwMode="auto">
          <a:xfrm>
            <a:off x="457199" y="419540"/>
            <a:ext cx="6253547" cy="2704659"/>
          </a:xfrm>
          <a:prstGeom prst="rect">
            <a:avLst/>
          </a:prstGeom>
          <a:noFill/>
          <a:ln>
            <a:solidFill>
              <a:schemeClr val="tx1">
                <a:lumMod val="75000"/>
                <a:lumOff val="25000"/>
              </a:schemeClr>
            </a:solidFill>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1910564D-D3F4-402A-A698-4E56905E4196}"/>
              </a:ext>
            </a:extLst>
          </p:cNvPr>
          <p:cNvSpPr txBox="1"/>
          <p:nvPr/>
        </p:nvSpPr>
        <p:spPr>
          <a:xfrm>
            <a:off x="7289209" y="662748"/>
            <a:ext cx="1447800" cy="1938992"/>
          </a:xfrm>
          <a:prstGeom prst="rect">
            <a:avLst/>
          </a:prstGeom>
          <a:noFill/>
        </p:spPr>
        <p:txBody>
          <a:bodyPr wrap="square" rtlCol="0">
            <a:spAutoFit/>
          </a:bodyPr>
          <a:lstStyle/>
          <a:p>
            <a:r>
              <a:rPr lang="en-US" sz="2400" dirty="0" err="1">
                <a:solidFill>
                  <a:schemeClr val="tx1">
                    <a:lumMod val="75000"/>
                    <a:lumOff val="25000"/>
                  </a:schemeClr>
                </a:solidFill>
              </a:rPr>
              <a:t>Seiri</a:t>
            </a:r>
            <a:endParaRPr lang="en-US" sz="2400" dirty="0">
              <a:solidFill>
                <a:schemeClr val="tx1">
                  <a:lumMod val="75000"/>
                  <a:lumOff val="25000"/>
                </a:schemeClr>
              </a:solidFill>
            </a:endParaRPr>
          </a:p>
          <a:p>
            <a:r>
              <a:rPr lang="en-US" sz="2400" dirty="0" err="1">
                <a:solidFill>
                  <a:schemeClr val="tx1">
                    <a:lumMod val="75000"/>
                    <a:lumOff val="25000"/>
                  </a:schemeClr>
                </a:solidFill>
              </a:rPr>
              <a:t>Seiton</a:t>
            </a:r>
            <a:endParaRPr lang="en-US" sz="2400" dirty="0">
              <a:solidFill>
                <a:schemeClr val="tx1">
                  <a:lumMod val="75000"/>
                  <a:lumOff val="25000"/>
                </a:schemeClr>
              </a:solidFill>
            </a:endParaRPr>
          </a:p>
          <a:p>
            <a:r>
              <a:rPr lang="en-US" sz="2400" dirty="0" err="1">
                <a:solidFill>
                  <a:schemeClr val="tx1">
                    <a:lumMod val="75000"/>
                    <a:lumOff val="25000"/>
                  </a:schemeClr>
                </a:solidFill>
              </a:rPr>
              <a:t>Seiso</a:t>
            </a:r>
            <a:endParaRPr lang="en-US" sz="2400" dirty="0">
              <a:solidFill>
                <a:schemeClr val="tx1">
                  <a:lumMod val="75000"/>
                  <a:lumOff val="25000"/>
                </a:schemeClr>
              </a:solidFill>
            </a:endParaRPr>
          </a:p>
          <a:p>
            <a:r>
              <a:rPr lang="en-US" sz="2400" dirty="0" err="1">
                <a:solidFill>
                  <a:schemeClr val="tx1">
                    <a:lumMod val="75000"/>
                    <a:lumOff val="25000"/>
                  </a:schemeClr>
                </a:solidFill>
              </a:rPr>
              <a:t>Seiketsu</a:t>
            </a:r>
            <a:endParaRPr lang="en-US" sz="2400" dirty="0">
              <a:solidFill>
                <a:schemeClr val="tx1">
                  <a:lumMod val="75000"/>
                  <a:lumOff val="25000"/>
                </a:schemeClr>
              </a:solidFill>
            </a:endParaRPr>
          </a:p>
          <a:p>
            <a:r>
              <a:rPr lang="en-US" sz="2400" dirty="0" err="1">
                <a:solidFill>
                  <a:schemeClr val="tx1">
                    <a:lumMod val="75000"/>
                    <a:lumOff val="25000"/>
                  </a:schemeClr>
                </a:solidFill>
              </a:rPr>
              <a:t>Shitsuke</a:t>
            </a:r>
            <a:endParaRPr lang="en-US" sz="2400" dirty="0">
              <a:solidFill>
                <a:schemeClr val="tx1">
                  <a:lumMod val="75000"/>
                  <a:lumOff val="25000"/>
                </a:schemeClr>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89689" y="1123839"/>
            <a:ext cx="2210612" cy="1314562"/>
          </a:xfrm>
        </p:spPr>
        <p:txBody>
          <a:bodyPr/>
          <a:lstStyle/>
          <a:p>
            <a:r>
              <a:rPr lang="en-US" dirty="0"/>
              <a:t>House of Toyota</a:t>
            </a:r>
          </a:p>
        </p:txBody>
      </p:sp>
      <p:pic>
        <p:nvPicPr>
          <p:cNvPr id="25604" name="Picture 2" descr="C:\Users\marleyk\Dropbox\krm_om10\krm_om10_PPT\krm_om10_art\10_krm_om10_art_ch08\krm_om10_fig_08-03.jpg"/>
          <p:cNvPicPr>
            <a:picLocks noChangeAspect="1" noChangeArrowheads="1"/>
          </p:cNvPicPr>
          <p:nvPr/>
        </p:nvPicPr>
        <p:blipFill>
          <a:blip r:embed="rId2"/>
          <a:srcRect/>
          <a:stretch>
            <a:fillRect/>
          </a:stretch>
        </p:blipFill>
        <p:spPr bwMode="auto">
          <a:xfrm>
            <a:off x="2743200" y="914400"/>
            <a:ext cx="5906431" cy="4638179"/>
          </a:xfrm>
          <a:prstGeom prst="rect">
            <a:avLst/>
          </a:prstGeom>
          <a:noFill/>
          <a:ln w="9525">
            <a:noFill/>
            <a:miter lim="800000"/>
            <a:headEnd/>
            <a:tailEnd/>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328786"/>
            <a:ext cx="8229600" cy="990600"/>
          </a:xfrm>
        </p:spPr>
        <p:txBody>
          <a:bodyPr/>
          <a:lstStyle/>
          <a:p>
            <a:r>
              <a:rPr lang="en-US" dirty="0">
                <a:solidFill>
                  <a:schemeClr val="tx1">
                    <a:lumMod val="75000"/>
                    <a:lumOff val="25000"/>
                  </a:schemeClr>
                </a:solidFill>
              </a:rPr>
              <a:t>Toyota Way – 14 Principles</a:t>
            </a:r>
          </a:p>
        </p:txBody>
      </p:sp>
      <p:sp>
        <p:nvSpPr>
          <p:cNvPr id="4" name="Rectangle 3"/>
          <p:cNvSpPr/>
          <p:nvPr/>
        </p:nvSpPr>
        <p:spPr>
          <a:xfrm>
            <a:off x="685800" y="1337248"/>
            <a:ext cx="3962400" cy="1104276"/>
          </a:xfrm>
          <a:prstGeom prst="rect">
            <a:avLst/>
          </a:prstGeom>
        </p:spPr>
        <p:style>
          <a:lnRef idx="2">
            <a:schemeClr val="accent4"/>
          </a:lnRef>
          <a:fillRef idx="1">
            <a:schemeClr val="lt1"/>
          </a:fillRef>
          <a:effectRef idx="0">
            <a:schemeClr val="accent4"/>
          </a:effectRef>
          <a:fontRef idx="minor">
            <a:schemeClr val="dk1"/>
          </a:fontRef>
        </p:style>
        <p:txBody>
          <a:bodyPr rtlCol="0" anchor="t" anchorCtr="0"/>
          <a:lstStyle/>
          <a:p>
            <a:pPr algn="ctr"/>
            <a:r>
              <a:rPr lang="en-US" sz="1600" b="1" dirty="0"/>
              <a:t>I. Long Term Philosophy</a:t>
            </a:r>
            <a:br>
              <a:rPr lang="en-US" sz="1600" b="1" dirty="0"/>
            </a:br>
            <a:endParaRPr lang="en-US" sz="300" b="1" dirty="0"/>
          </a:p>
          <a:p>
            <a:pPr marL="342900" indent="-342900">
              <a:buFont typeface="+mj-lt"/>
              <a:buAutoNum type="arabicPeriod"/>
            </a:pPr>
            <a:r>
              <a:rPr lang="en-US" sz="1400" dirty="0"/>
              <a:t>Base your management decisions on a long-term philosophy, even at the expense of short-term financial goals.</a:t>
            </a:r>
          </a:p>
        </p:txBody>
      </p:sp>
      <p:sp>
        <p:nvSpPr>
          <p:cNvPr id="5" name="Rectangle 4"/>
          <p:cNvSpPr/>
          <p:nvPr/>
        </p:nvSpPr>
        <p:spPr>
          <a:xfrm>
            <a:off x="685800" y="2441524"/>
            <a:ext cx="3962400" cy="3881204"/>
          </a:xfrm>
          <a:prstGeom prst="rect">
            <a:avLst/>
          </a:prstGeom>
        </p:spPr>
        <p:style>
          <a:lnRef idx="2">
            <a:schemeClr val="accent4"/>
          </a:lnRef>
          <a:fillRef idx="1">
            <a:schemeClr val="lt1"/>
          </a:fillRef>
          <a:effectRef idx="0">
            <a:schemeClr val="accent4"/>
          </a:effectRef>
          <a:fontRef idx="minor">
            <a:schemeClr val="dk1"/>
          </a:fontRef>
        </p:style>
        <p:txBody>
          <a:bodyPr rtlCol="0" anchor="t" anchorCtr="0"/>
          <a:lstStyle/>
          <a:p>
            <a:pPr algn="ctr"/>
            <a:r>
              <a:rPr lang="en-US" sz="1600" b="1" dirty="0"/>
              <a:t>II. Right Processes Produce Right Results</a:t>
            </a:r>
            <a:br>
              <a:rPr lang="en-US" sz="1600" b="1" dirty="0"/>
            </a:br>
            <a:endParaRPr lang="en-US" sz="300" b="1" dirty="0"/>
          </a:p>
          <a:p>
            <a:pPr marL="342900" indent="-342900">
              <a:buFont typeface="+mj-lt"/>
              <a:buAutoNum type="arabicPeriod" startAt="2"/>
            </a:pPr>
            <a:r>
              <a:rPr lang="en-US" sz="1400" dirty="0"/>
              <a:t>Create a continuous process flow to bring problems to the surface.</a:t>
            </a:r>
          </a:p>
          <a:p>
            <a:pPr marL="342900" indent="-342900">
              <a:buFont typeface="+mj-lt"/>
              <a:buAutoNum type="arabicPeriod" startAt="2"/>
            </a:pPr>
            <a:r>
              <a:rPr lang="en-US" sz="1400" dirty="0"/>
              <a:t>Use “pull” systems to avoid overproduction.</a:t>
            </a:r>
          </a:p>
          <a:p>
            <a:pPr marL="342900" indent="-342900">
              <a:buFont typeface="+mj-lt"/>
              <a:buAutoNum type="arabicPeriod" startAt="2"/>
            </a:pPr>
            <a:r>
              <a:rPr lang="en-US" sz="1400" dirty="0"/>
              <a:t>Level out the workload (</a:t>
            </a:r>
            <a:r>
              <a:rPr lang="en-US" sz="1400" dirty="0" err="1"/>
              <a:t>heijunka</a:t>
            </a:r>
            <a:r>
              <a:rPr lang="en-US" sz="1400" dirty="0"/>
              <a:t>). (Work like the tortoise, not the hare).</a:t>
            </a:r>
          </a:p>
          <a:p>
            <a:pPr marL="342900" indent="-342900">
              <a:buFont typeface="+mj-lt"/>
              <a:buAutoNum type="arabicPeriod" startAt="2"/>
            </a:pPr>
            <a:r>
              <a:rPr lang="en-US" sz="1400" dirty="0"/>
              <a:t>Build a culture of stopping to fix problems, to get quality right the first time.</a:t>
            </a:r>
          </a:p>
          <a:p>
            <a:pPr marL="342900" indent="-342900">
              <a:buFont typeface="+mj-lt"/>
              <a:buAutoNum type="arabicPeriod" startAt="2"/>
            </a:pPr>
            <a:r>
              <a:rPr lang="en-US" sz="1400" dirty="0"/>
              <a:t>Standardized tasks and processes are the foundation for continuous improvement and employee empowerment.</a:t>
            </a:r>
          </a:p>
          <a:p>
            <a:pPr marL="342900" indent="-342900">
              <a:buFont typeface="+mj-lt"/>
              <a:buAutoNum type="arabicPeriod" startAt="2"/>
            </a:pPr>
            <a:r>
              <a:rPr lang="en-US" sz="1400" dirty="0"/>
              <a:t>Use visual control so no problems are hidden.</a:t>
            </a:r>
          </a:p>
          <a:p>
            <a:pPr marL="342900" indent="-342900">
              <a:buFont typeface="+mj-lt"/>
              <a:buAutoNum type="arabicPeriod" startAt="2"/>
            </a:pPr>
            <a:r>
              <a:rPr lang="en-US" sz="1400" dirty="0"/>
              <a:t>Use only reliable, thoroughly tested technology that serves your people and processes.</a:t>
            </a:r>
          </a:p>
        </p:txBody>
      </p:sp>
      <p:sp>
        <p:nvSpPr>
          <p:cNvPr id="6" name="Rectangle 5"/>
          <p:cNvSpPr/>
          <p:nvPr/>
        </p:nvSpPr>
        <p:spPr>
          <a:xfrm>
            <a:off x="4648200" y="1337247"/>
            <a:ext cx="3962400" cy="2388433"/>
          </a:xfrm>
          <a:prstGeom prst="rect">
            <a:avLst/>
          </a:prstGeom>
        </p:spPr>
        <p:style>
          <a:lnRef idx="2">
            <a:schemeClr val="accent4"/>
          </a:lnRef>
          <a:fillRef idx="1">
            <a:schemeClr val="lt1"/>
          </a:fillRef>
          <a:effectRef idx="0">
            <a:schemeClr val="accent4"/>
          </a:effectRef>
          <a:fontRef idx="minor">
            <a:schemeClr val="dk1"/>
          </a:fontRef>
        </p:style>
        <p:txBody>
          <a:bodyPr rtlCol="0" anchor="t" anchorCtr="0"/>
          <a:lstStyle/>
          <a:p>
            <a:pPr algn="ctr"/>
            <a:r>
              <a:rPr lang="en-US" sz="1600" b="1" dirty="0"/>
              <a:t>III. Add Value to the Organization by Developing Your People</a:t>
            </a:r>
            <a:br>
              <a:rPr lang="en-US" sz="1600" b="1" dirty="0"/>
            </a:br>
            <a:endParaRPr lang="en-US" sz="300" b="1" dirty="0"/>
          </a:p>
          <a:p>
            <a:pPr marL="342900" indent="-342900">
              <a:buFont typeface="+mj-lt"/>
              <a:buAutoNum type="arabicPeriod" startAt="9"/>
            </a:pPr>
            <a:r>
              <a:rPr lang="en-US" sz="1400" dirty="0"/>
              <a:t>Grow leaders who thoroughly understand the work, live the philosophy, and teach it to others.</a:t>
            </a:r>
          </a:p>
          <a:p>
            <a:pPr marL="342900" indent="-342900">
              <a:buFont typeface="+mj-lt"/>
              <a:buAutoNum type="arabicPeriod" startAt="9"/>
            </a:pPr>
            <a:r>
              <a:rPr lang="en-US" sz="1400" dirty="0"/>
              <a:t>Develop exceptional people and teams who follow your company’s philosophy.</a:t>
            </a:r>
          </a:p>
          <a:p>
            <a:pPr marL="342900" indent="-342900">
              <a:buFont typeface="+mj-lt"/>
              <a:buAutoNum type="arabicPeriod" startAt="9"/>
            </a:pPr>
            <a:r>
              <a:rPr lang="en-US" sz="1400" dirty="0"/>
              <a:t>Respect your extended network of partners and suppliers by challenging them and helping them improve.</a:t>
            </a:r>
          </a:p>
        </p:txBody>
      </p:sp>
      <p:sp>
        <p:nvSpPr>
          <p:cNvPr id="7" name="Rectangle 6"/>
          <p:cNvSpPr/>
          <p:nvPr/>
        </p:nvSpPr>
        <p:spPr>
          <a:xfrm>
            <a:off x="4648200" y="3725680"/>
            <a:ext cx="3962400" cy="2597048"/>
          </a:xfrm>
          <a:prstGeom prst="rect">
            <a:avLst/>
          </a:prstGeom>
        </p:spPr>
        <p:style>
          <a:lnRef idx="2">
            <a:schemeClr val="accent4"/>
          </a:lnRef>
          <a:fillRef idx="1">
            <a:schemeClr val="lt1"/>
          </a:fillRef>
          <a:effectRef idx="0">
            <a:schemeClr val="accent4"/>
          </a:effectRef>
          <a:fontRef idx="minor">
            <a:schemeClr val="dk1"/>
          </a:fontRef>
        </p:style>
        <p:txBody>
          <a:bodyPr rtlCol="0" anchor="t" anchorCtr="0"/>
          <a:lstStyle/>
          <a:p>
            <a:pPr algn="ctr"/>
            <a:r>
              <a:rPr lang="en-US" sz="1600" b="1" dirty="0"/>
              <a:t>IV. Continuously Solving Root Problems Drives Organizational Learning</a:t>
            </a:r>
            <a:br>
              <a:rPr lang="en-US" sz="1600" b="1" dirty="0"/>
            </a:br>
            <a:endParaRPr lang="en-US" sz="300" b="1" dirty="0"/>
          </a:p>
          <a:p>
            <a:pPr marL="342900" indent="-342900">
              <a:buFont typeface="+mj-lt"/>
              <a:buAutoNum type="arabicPeriod" startAt="12"/>
            </a:pPr>
            <a:r>
              <a:rPr lang="en-US" sz="1400" dirty="0"/>
              <a:t>Go and see for yourself to thoroughly understand the situation (</a:t>
            </a:r>
            <a:r>
              <a:rPr lang="en-US" sz="1400" dirty="0" err="1"/>
              <a:t>genchi</a:t>
            </a:r>
            <a:r>
              <a:rPr lang="en-US" sz="1400" dirty="0"/>
              <a:t> </a:t>
            </a:r>
            <a:r>
              <a:rPr lang="en-US" sz="1400" dirty="0" err="1"/>
              <a:t>genbutsu</a:t>
            </a:r>
            <a:r>
              <a:rPr lang="en-US" sz="1400" dirty="0"/>
              <a:t>).</a:t>
            </a:r>
          </a:p>
          <a:p>
            <a:pPr marL="342900" indent="-342900">
              <a:buFont typeface="+mj-lt"/>
              <a:buAutoNum type="arabicPeriod" startAt="12"/>
            </a:pPr>
            <a:r>
              <a:rPr lang="en-US" sz="1400" dirty="0"/>
              <a:t>Make decisions slowly by consensus, thoroughly considering all options; implement decisions rapidly (</a:t>
            </a:r>
            <a:r>
              <a:rPr lang="en-US" sz="1400" dirty="0" err="1"/>
              <a:t>nemawashi</a:t>
            </a:r>
            <a:r>
              <a:rPr lang="en-US" sz="1400" dirty="0"/>
              <a:t>).</a:t>
            </a:r>
          </a:p>
          <a:p>
            <a:pPr marL="342900" indent="-342900">
              <a:buFont typeface="+mj-lt"/>
              <a:buAutoNum type="arabicPeriod" startAt="12"/>
            </a:pPr>
            <a:r>
              <a:rPr lang="en-US" sz="1400" dirty="0"/>
              <a:t>Be a learning organization through relentless reflection (</a:t>
            </a:r>
            <a:r>
              <a:rPr lang="en-US" sz="1400" dirty="0" err="1"/>
              <a:t>hansei</a:t>
            </a:r>
            <a:r>
              <a:rPr lang="en-US" sz="1400" dirty="0"/>
              <a:t>) and continuous improvement (kaizen).</a:t>
            </a:r>
          </a:p>
        </p:txBody>
      </p:sp>
    </p:spTree>
    <p:extLst>
      <p:ext uri="{BB962C8B-B14F-4D97-AF65-F5344CB8AC3E}">
        <p14:creationId xmlns:p14="http://schemas.microsoft.com/office/powerpoint/2010/main" val="3007398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31"/>
            <a:ext cx="9144000" cy="958664"/>
          </a:xfrm>
          <a:solidFill>
            <a:srgbClr val="40BAD2"/>
          </a:solidFill>
        </p:spPr>
        <p:txBody>
          <a:bodyPr>
            <a:normAutofit/>
          </a:bodyPr>
          <a:lstStyle/>
          <a:p>
            <a:pPr algn="ctr"/>
            <a:r>
              <a:rPr lang="en-US" dirty="0">
                <a:solidFill>
                  <a:schemeClr val="tx1">
                    <a:lumMod val="65000"/>
                    <a:lumOff val="35000"/>
                  </a:schemeClr>
                </a:solidFill>
              </a:rPr>
              <a:t>Today’s Agenda</a:t>
            </a:r>
          </a:p>
        </p:txBody>
      </p:sp>
      <p:grpSp>
        <p:nvGrpSpPr>
          <p:cNvPr id="4" name="Group 3">
            <a:extLst>
              <a:ext uri="{FF2B5EF4-FFF2-40B4-BE49-F238E27FC236}">
                <a16:creationId xmlns:a16="http://schemas.microsoft.com/office/drawing/2014/main" id="{A1CA1EDB-A9F3-42FC-A9C2-0D891FEAE6FE}"/>
              </a:ext>
            </a:extLst>
          </p:cNvPr>
          <p:cNvGrpSpPr/>
          <p:nvPr/>
        </p:nvGrpSpPr>
        <p:grpSpPr>
          <a:xfrm>
            <a:off x="2045956" y="1371600"/>
            <a:ext cx="5052087" cy="455060"/>
            <a:chOff x="1740455" y="519563"/>
            <a:chExt cx="5964228" cy="431730"/>
          </a:xfrm>
          <a:solidFill>
            <a:schemeClr val="tx2">
              <a:lumMod val="90000"/>
              <a:lumOff val="10000"/>
            </a:schemeClr>
          </a:solidFill>
        </p:grpSpPr>
        <p:sp>
          <p:nvSpPr>
            <p:cNvPr id="27" name="Rectangle: Rounded Corners 26">
              <a:extLst>
                <a:ext uri="{FF2B5EF4-FFF2-40B4-BE49-F238E27FC236}">
                  <a16:creationId xmlns:a16="http://schemas.microsoft.com/office/drawing/2014/main" id="{3455F2DA-B48A-4378-A482-BE6FB0C9A2E4}"/>
                </a:ext>
              </a:extLst>
            </p:cNvPr>
            <p:cNvSpPr/>
            <p:nvPr/>
          </p:nvSpPr>
          <p:spPr>
            <a:xfrm>
              <a:off x="1740455" y="519563"/>
              <a:ext cx="5964228" cy="431730"/>
            </a:xfrm>
            <a:prstGeom prst="roundRect">
              <a:avLst/>
            </a:prstGeom>
            <a:grpFill/>
          </p:spPr>
          <p:style>
            <a:lnRef idx="0">
              <a:schemeClr val="lt1">
                <a:hueOff val="0"/>
                <a:satOff val="0"/>
                <a:lumOff val="0"/>
                <a:alphaOff val="0"/>
              </a:schemeClr>
            </a:lnRef>
            <a:fillRef idx="3">
              <a:schemeClr val="accent6">
                <a:shade val="50000"/>
                <a:hueOff val="-22725"/>
                <a:satOff val="412"/>
                <a:lumOff val="8445"/>
                <a:alphaOff val="0"/>
              </a:schemeClr>
            </a:fillRef>
            <a:effectRef idx="2">
              <a:schemeClr val="accent6">
                <a:shade val="50000"/>
                <a:hueOff val="-22725"/>
                <a:satOff val="412"/>
                <a:lumOff val="8445"/>
                <a:alphaOff val="0"/>
              </a:schemeClr>
            </a:effectRef>
            <a:fontRef idx="minor">
              <a:schemeClr val="lt1"/>
            </a:fontRef>
          </p:style>
        </p:sp>
        <p:sp>
          <p:nvSpPr>
            <p:cNvPr id="28" name="Rectangle: Rounded Corners 4">
              <a:extLst>
                <a:ext uri="{FF2B5EF4-FFF2-40B4-BE49-F238E27FC236}">
                  <a16:creationId xmlns:a16="http://schemas.microsoft.com/office/drawing/2014/main" id="{4F1D2744-7928-4D22-824C-827257C02F87}"/>
                </a:ext>
              </a:extLst>
            </p:cNvPr>
            <p:cNvSpPr txBox="1"/>
            <p:nvPr/>
          </p:nvSpPr>
          <p:spPr>
            <a:xfrm>
              <a:off x="1761530" y="540638"/>
              <a:ext cx="5922078" cy="3895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marL="0" marR="0" lvl="0" indent="0" algn="l" defTabSz="600075" rtl="0" eaLnBrk="1" fontAlgn="auto" latinLnBrk="0" hangingPunct="1">
                <a:lnSpc>
                  <a:spcPct val="90000"/>
                </a:lnSpc>
                <a:spcBef>
                  <a:spcPct val="0"/>
                </a:spcBef>
                <a:spcAft>
                  <a:spcPct val="3500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Light" panose="020F0302020204030204"/>
                  <a:ea typeface="+mn-ea"/>
                  <a:cs typeface="+mn-cs"/>
                </a:rPr>
                <a:t>Class Administration – </a:t>
              </a:r>
              <a:r>
                <a:rPr kumimoji="0" lang="en-US" sz="1350" b="0" i="0" u="none" strike="noStrike" kern="1200" cap="none" spc="0" normalizeH="0" baseline="0" noProof="0" dirty="0" smtClean="0">
                  <a:ln>
                    <a:noFill/>
                  </a:ln>
                  <a:solidFill>
                    <a:prstClr val="white"/>
                  </a:solidFill>
                  <a:effectLst/>
                  <a:uLnTx/>
                  <a:uFillTx/>
                  <a:latin typeface="Calibri Light" panose="020F0302020204030204"/>
                  <a:ea typeface="+mn-ea"/>
                  <a:cs typeface="+mn-cs"/>
                </a:rPr>
                <a:t>Littlefield,</a:t>
              </a:r>
              <a:r>
                <a:rPr kumimoji="0" lang="en-US" sz="1350" b="0" i="0" u="none" strike="noStrike" kern="1200" cap="none" spc="0" normalizeH="0" noProof="0" dirty="0" smtClean="0">
                  <a:ln>
                    <a:noFill/>
                  </a:ln>
                  <a:solidFill>
                    <a:prstClr val="white"/>
                  </a:solidFill>
                  <a:effectLst/>
                  <a:uLnTx/>
                  <a:uFillTx/>
                  <a:latin typeface="Calibri Light" panose="020F0302020204030204"/>
                  <a:ea typeface="+mn-ea"/>
                  <a:cs typeface="+mn-cs"/>
                </a:rPr>
                <a:t> Midterm Grades, Lean Reflection</a:t>
              </a:r>
              <a:endParaRPr kumimoji="0" lang="en-US" sz="135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grpSp>
        <p:nvGrpSpPr>
          <p:cNvPr id="6" name="Group 5">
            <a:extLst>
              <a:ext uri="{FF2B5EF4-FFF2-40B4-BE49-F238E27FC236}">
                <a16:creationId xmlns:a16="http://schemas.microsoft.com/office/drawing/2014/main" id="{A811CA07-DB59-437D-BFC5-D3710C73964A}"/>
              </a:ext>
            </a:extLst>
          </p:cNvPr>
          <p:cNvGrpSpPr/>
          <p:nvPr/>
        </p:nvGrpSpPr>
        <p:grpSpPr>
          <a:xfrm>
            <a:off x="2045957" y="1895475"/>
            <a:ext cx="5045282" cy="455061"/>
            <a:chOff x="1760857" y="1003133"/>
            <a:chExt cx="5923425" cy="431730"/>
          </a:xfrm>
          <a:solidFill>
            <a:schemeClr val="accent1"/>
          </a:solidFill>
        </p:grpSpPr>
        <p:sp>
          <p:nvSpPr>
            <p:cNvPr id="25" name="Rectangle: Rounded Corners 24">
              <a:extLst>
                <a:ext uri="{FF2B5EF4-FFF2-40B4-BE49-F238E27FC236}">
                  <a16:creationId xmlns:a16="http://schemas.microsoft.com/office/drawing/2014/main" id="{F0F4DFC5-D900-487D-9D79-FF12870BE068}"/>
                </a:ext>
              </a:extLst>
            </p:cNvPr>
            <p:cNvSpPr/>
            <p:nvPr/>
          </p:nvSpPr>
          <p:spPr>
            <a:xfrm>
              <a:off x="1760857" y="1003133"/>
              <a:ext cx="5923425" cy="431730"/>
            </a:xfrm>
            <a:prstGeom prst="roundRect">
              <a:avLst/>
            </a:prstGeom>
            <a:grpFill/>
            <a:ln>
              <a:solidFill>
                <a:schemeClr val="accent1"/>
              </a:solidFill>
            </a:ln>
          </p:spPr>
          <p:style>
            <a:lnRef idx="0">
              <a:schemeClr val="lt1">
                <a:hueOff val="0"/>
                <a:satOff val="0"/>
                <a:lumOff val="0"/>
                <a:alphaOff val="0"/>
              </a:schemeClr>
            </a:lnRef>
            <a:fillRef idx="3">
              <a:schemeClr val="accent6">
                <a:shade val="50000"/>
                <a:hueOff val="-45451"/>
                <a:satOff val="824"/>
                <a:lumOff val="16890"/>
                <a:alphaOff val="0"/>
              </a:schemeClr>
            </a:fillRef>
            <a:effectRef idx="2">
              <a:schemeClr val="accent6">
                <a:shade val="50000"/>
                <a:hueOff val="-45451"/>
                <a:satOff val="824"/>
                <a:lumOff val="16890"/>
                <a:alphaOff val="0"/>
              </a:schemeClr>
            </a:effectRef>
            <a:fontRef idx="minor">
              <a:schemeClr val="lt1"/>
            </a:fontRef>
          </p:style>
        </p:sp>
        <p:sp>
          <p:nvSpPr>
            <p:cNvPr id="26" name="Rectangle: Rounded Corners 6">
              <a:extLst>
                <a:ext uri="{FF2B5EF4-FFF2-40B4-BE49-F238E27FC236}">
                  <a16:creationId xmlns:a16="http://schemas.microsoft.com/office/drawing/2014/main" id="{5C4112B7-8DE7-42D1-9E2C-73D266B21D0A}"/>
                </a:ext>
              </a:extLst>
            </p:cNvPr>
            <p:cNvSpPr txBox="1"/>
            <p:nvPr/>
          </p:nvSpPr>
          <p:spPr>
            <a:xfrm>
              <a:off x="1781932" y="1024207"/>
              <a:ext cx="5881275" cy="389580"/>
            </a:xfrm>
            <a:prstGeom prst="rect">
              <a:avLst/>
            </a:prstGeom>
            <a:grp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marL="0" marR="0" lvl="0" indent="0" algn="l" defTabSz="600075" rtl="0" eaLnBrk="1" fontAlgn="auto" latinLnBrk="0" hangingPunct="1">
                <a:lnSpc>
                  <a:spcPct val="90000"/>
                </a:lnSpc>
                <a:spcBef>
                  <a:spcPct val="0"/>
                </a:spcBef>
                <a:spcAft>
                  <a:spcPct val="35000"/>
                </a:spcAft>
                <a:buClrTx/>
                <a:buSzTx/>
                <a:buFontTx/>
                <a:buNone/>
                <a:tabLst/>
                <a:defRPr/>
              </a:pPr>
              <a:r>
                <a:rPr kumimoji="0" lang="en-US" sz="1350" b="0" i="0" u="none" strike="noStrike" kern="1200" cap="none" spc="0" normalizeH="0" baseline="0" noProof="0" dirty="0" smtClean="0">
                  <a:ln>
                    <a:noFill/>
                  </a:ln>
                  <a:solidFill>
                    <a:prstClr val="white"/>
                  </a:solidFill>
                  <a:effectLst/>
                  <a:uLnTx/>
                  <a:uFillTx/>
                  <a:latin typeface="Calibri Light" panose="020F0302020204030204"/>
                  <a:ea typeface="+mn-ea"/>
                  <a:cs typeface="+mn-cs"/>
                </a:rPr>
                <a:t>Lean Systems</a:t>
              </a:r>
              <a:endParaRPr kumimoji="0" lang="en-US" sz="135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grpSp>
        <p:nvGrpSpPr>
          <p:cNvPr id="41" name="Group 40">
            <a:extLst>
              <a:ext uri="{FF2B5EF4-FFF2-40B4-BE49-F238E27FC236}">
                <a16:creationId xmlns:a16="http://schemas.microsoft.com/office/drawing/2014/main" id="{7F8E6426-AD37-4E94-B2E6-1C3F534ECA5D}"/>
              </a:ext>
            </a:extLst>
          </p:cNvPr>
          <p:cNvGrpSpPr/>
          <p:nvPr/>
        </p:nvGrpSpPr>
        <p:grpSpPr>
          <a:xfrm>
            <a:off x="2847393" y="2433596"/>
            <a:ext cx="4250650" cy="268977"/>
            <a:chOff x="1760857" y="1003133"/>
            <a:chExt cx="5923425" cy="431730"/>
          </a:xfrm>
          <a:solidFill>
            <a:schemeClr val="accent1"/>
          </a:solidFill>
        </p:grpSpPr>
        <p:sp>
          <p:nvSpPr>
            <p:cNvPr id="42" name="Rectangle: Rounded Corners 41">
              <a:extLst>
                <a:ext uri="{FF2B5EF4-FFF2-40B4-BE49-F238E27FC236}">
                  <a16:creationId xmlns:a16="http://schemas.microsoft.com/office/drawing/2014/main" id="{86A9B987-D36C-4BAA-8254-A9991E5F845A}"/>
                </a:ext>
              </a:extLst>
            </p:cNvPr>
            <p:cNvSpPr/>
            <p:nvPr/>
          </p:nvSpPr>
          <p:spPr>
            <a:xfrm>
              <a:off x="1760857" y="1003133"/>
              <a:ext cx="5923425" cy="431730"/>
            </a:xfrm>
            <a:prstGeom prst="roundRect">
              <a:avLst/>
            </a:prstGeom>
            <a:grpFill/>
          </p:spPr>
          <p:style>
            <a:lnRef idx="0">
              <a:schemeClr val="lt1">
                <a:hueOff val="0"/>
                <a:satOff val="0"/>
                <a:lumOff val="0"/>
                <a:alphaOff val="0"/>
              </a:schemeClr>
            </a:lnRef>
            <a:fillRef idx="3">
              <a:schemeClr val="accent6">
                <a:shade val="50000"/>
                <a:hueOff val="-45451"/>
                <a:satOff val="824"/>
                <a:lumOff val="16890"/>
                <a:alphaOff val="0"/>
              </a:schemeClr>
            </a:fillRef>
            <a:effectRef idx="2">
              <a:schemeClr val="accent6">
                <a:shade val="50000"/>
                <a:hueOff val="-45451"/>
                <a:satOff val="824"/>
                <a:lumOff val="16890"/>
                <a:alphaOff val="0"/>
              </a:schemeClr>
            </a:effectRef>
            <a:fontRef idx="minor">
              <a:schemeClr val="lt1"/>
            </a:fontRef>
          </p:style>
        </p:sp>
        <p:sp>
          <p:nvSpPr>
            <p:cNvPr id="43" name="Rectangle: Rounded Corners 6">
              <a:extLst>
                <a:ext uri="{FF2B5EF4-FFF2-40B4-BE49-F238E27FC236}">
                  <a16:creationId xmlns:a16="http://schemas.microsoft.com/office/drawing/2014/main" id="{757F8ECD-47DB-4A93-87A9-39B0E3297090}"/>
                </a:ext>
              </a:extLst>
            </p:cNvPr>
            <p:cNvSpPr txBox="1"/>
            <p:nvPr/>
          </p:nvSpPr>
          <p:spPr>
            <a:xfrm>
              <a:off x="1781933" y="1007029"/>
              <a:ext cx="5881275" cy="3895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marL="0" marR="0" lvl="0" indent="0" algn="l" defTabSz="600075" rtl="0" eaLnBrk="1" fontAlgn="auto" latinLnBrk="0" hangingPunct="1">
                <a:lnSpc>
                  <a:spcPct val="90000"/>
                </a:lnSpc>
                <a:spcBef>
                  <a:spcPct val="0"/>
                </a:spcBef>
                <a:spcAft>
                  <a:spcPct val="35000"/>
                </a:spcAft>
                <a:buClrTx/>
                <a:buSzTx/>
                <a:buFontTx/>
                <a:buNone/>
                <a:tabLst/>
                <a:defRPr/>
              </a:pPr>
              <a:r>
                <a:rPr kumimoji="0" lang="en-US" sz="1350" b="0" i="0" u="none" strike="noStrike" kern="1200" cap="none" spc="0" normalizeH="0" baseline="0" noProof="0" dirty="0" smtClean="0">
                  <a:ln>
                    <a:noFill/>
                  </a:ln>
                  <a:solidFill>
                    <a:prstClr val="white"/>
                  </a:solidFill>
                  <a:effectLst/>
                  <a:uLnTx/>
                  <a:uFillTx/>
                  <a:latin typeface="Calibri Light" panose="020F0302020204030204"/>
                  <a:ea typeface="+mn-ea"/>
                  <a:cs typeface="+mn-cs"/>
                </a:rPr>
                <a:t>Waste</a:t>
              </a:r>
              <a:endParaRPr kumimoji="0" lang="en-US" sz="135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grpSp>
        <p:nvGrpSpPr>
          <p:cNvPr id="45" name="Group 44">
            <a:extLst>
              <a:ext uri="{FF2B5EF4-FFF2-40B4-BE49-F238E27FC236}">
                <a16:creationId xmlns:a16="http://schemas.microsoft.com/office/drawing/2014/main" id="{980D8DD1-6240-4836-82F1-BA6025F63120}"/>
              </a:ext>
            </a:extLst>
          </p:cNvPr>
          <p:cNvGrpSpPr/>
          <p:nvPr/>
        </p:nvGrpSpPr>
        <p:grpSpPr>
          <a:xfrm>
            <a:off x="2844113" y="2765168"/>
            <a:ext cx="4247125" cy="268977"/>
            <a:chOff x="1760857" y="1003133"/>
            <a:chExt cx="5923425" cy="431730"/>
          </a:xfrm>
          <a:solidFill>
            <a:schemeClr val="accent1"/>
          </a:solidFill>
        </p:grpSpPr>
        <p:sp>
          <p:nvSpPr>
            <p:cNvPr id="46" name="Rectangle: Rounded Corners 45">
              <a:extLst>
                <a:ext uri="{FF2B5EF4-FFF2-40B4-BE49-F238E27FC236}">
                  <a16:creationId xmlns:a16="http://schemas.microsoft.com/office/drawing/2014/main" id="{71BF0AC0-27D5-4C82-A1A2-B57CDE25614B}"/>
                </a:ext>
              </a:extLst>
            </p:cNvPr>
            <p:cNvSpPr/>
            <p:nvPr/>
          </p:nvSpPr>
          <p:spPr>
            <a:xfrm>
              <a:off x="1760857" y="1003133"/>
              <a:ext cx="5923425" cy="431730"/>
            </a:xfrm>
            <a:prstGeom prst="roundRect">
              <a:avLst/>
            </a:prstGeom>
            <a:grpFill/>
          </p:spPr>
          <p:style>
            <a:lnRef idx="0">
              <a:schemeClr val="lt1">
                <a:hueOff val="0"/>
                <a:satOff val="0"/>
                <a:lumOff val="0"/>
                <a:alphaOff val="0"/>
              </a:schemeClr>
            </a:lnRef>
            <a:fillRef idx="3">
              <a:schemeClr val="accent6">
                <a:shade val="50000"/>
                <a:hueOff val="-45451"/>
                <a:satOff val="824"/>
                <a:lumOff val="16890"/>
                <a:alphaOff val="0"/>
              </a:schemeClr>
            </a:fillRef>
            <a:effectRef idx="2">
              <a:schemeClr val="accent6">
                <a:shade val="50000"/>
                <a:hueOff val="-45451"/>
                <a:satOff val="824"/>
                <a:lumOff val="16890"/>
                <a:alphaOff val="0"/>
              </a:schemeClr>
            </a:effectRef>
            <a:fontRef idx="minor">
              <a:schemeClr val="lt1"/>
            </a:fontRef>
          </p:style>
        </p:sp>
        <p:sp>
          <p:nvSpPr>
            <p:cNvPr id="47" name="Rectangle: Rounded Corners 6">
              <a:extLst>
                <a:ext uri="{FF2B5EF4-FFF2-40B4-BE49-F238E27FC236}">
                  <a16:creationId xmlns:a16="http://schemas.microsoft.com/office/drawing/2014/main" id="{D062D3CE-8B20-4181-9E31-038B1300A1EE}"/>
                </a:ext>
              </a:extLst>
            </p:cNvPr>
            <p:cNvSpPr txBox="1"/>
            <p:nvPr/>
          </p:nvSpPr>
          <p:spPr>
            <a:xfrm>
              <a:off x="1781934" y="1028403"/>
              <a:ext cx="5881275" cy="368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marL="0" marR="0" lvl="0" indent="0" algn="l" defTabSz="600075" rtl="0" eaLnBrk="1" fontAlgn="auto" latinLnBrk="0" hangingPunct="1">
                <a:lnSpc>
                  <a:spcPct val="90000"/>
                </a:lnSpc>
                <a:spcBef>
                  <a:spcPct val="0"/>
                </a:spcBef>
                <a:spcAft>
                  <a:spcPct val="35000"/>
                </a:spcAft>
                <a:buClrTx/>
                <a:buSzTx/>
                <a:buFontTx/>
                <a:buNone/>
                <a:tabLst/>
                <a:defRPr/>
              </a:pPr>
              <a:r>
                <a:rPr kumimoji="0" lang="en-US" sz="1350" b="0" i="0" u="none" strike="noStrike" kern="1200" cap="none" spc="0" normalizeH="0" baseline="0" noProof="0" dirty="0" smtClean="0">
                  <a:ln>
                    <a:noFill/>
                  </a:ln>
                  <a:solidFill>
                    <a:prstClr val="white"/>
                  </a:solidFill>
                  <a:effectLst/>
                  <a:uLnTx/>
                  <a:uFillTx/>
                  <a:latin typeface="Calibri Light" panose="020F0302020204030204"/>
                  <a:ea typeface="+mn-ea"/>
                  <a:cs typeface="+mn-cs"/>
                </a:rPr>
                <a:t>Value Added</a:t>
              </a:r>
              <a:endParaRPr kumimoji="0" lang="en-US" sz="135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grpSp>
        <p:nvGrpSpPr>
          <p:cNvPr id="39" name="Group 38">
            <a:extLst>
              <a:ext uri="{FF2B5EF4-FFF2-40B4-BE49-F238E27FC236}">
                <a16:creationId xmlns:a16="http://schemas.microsoft.com/office/drawing/2014/main" id="{7A6D8E12-C6E6-4987-9005-DC489F1742B1}"/>
              </a:ext>
            </a:extLst>
          </p:cNvPr>
          <p:cNvGrpSpPr/>
          <p:nvPr/>
        </p:nvGrpSpPr>
        <p:grpSpPr>
          <a:xfrm>
            <a:off x="2828925" y="3103420"/>
            <a:ext cx="4247125" cy="268977"/>
            <a:chOff x="1760857" y="1003133"/>
            <a:chExt cx="5923425" cy="431730"/>
          </a:xfrm>
          <a:solidFill>
            <a:schemeClr val="accent1"/>
          </a:solidFill>
        </p:grpSpPr>
        <p:sp>
          <p:nvSpPr>
            <p:cNvPr id="40" name="Rectangle: Rounded Corners 39">
              <a:extLst>
                <a:ext uri="{FF2B5EF4-FFF2-40B4-BE49-F238E27FC236}">
                  <a16:creationId xmlns:a16="http://schemas.microsoft.com/office/drawing/2014/main" id="{987AB64D-B5F9-4FFB-AACA-4417F9EB1254}"/>
                </a:ext>
              </a:extLst>
            </p:cNvPr>
            <p:cNvSpPr/>
            <p:nvPr/>
          </p:nvSpPr>
          <p:spPr>
            <a:xfrm>
              <a:off x="1760857" y="1003133"/>
              <a:ext cx="5923425" cy="431730"/>
            </a:xfrm>
            <a:prstGeom prst="roundRect">
              <a:avLst/>
            </a:prstGeom>
            <a:grpFill/>
          </p:spPr>
          <p:style>
            <a:lnRef idx="0">
              <a:schemeClr val="lt1">
                <a:hueOff val="0"/>
                <a:satOff val="0"/>
                <a:lumOff val="0"/>
                <a:alphaOff val="0"/>
              </a:schemeClr>
            </a:lnRef>
            <a:fillRef idx="3">
              <a:schemeClr val="accent6">
                <a:shade val="50000"/>
                <a:hueOff val="-45451"/>
                <a:satOff val="824"/>
                <a:lumOff val="16890"/>
                <a:alphaOff val="0"/>
              </a:schemeClr>
            </a:fillRef>
            <a:effectRef idx="2">
              <a:schemeClr val="accent6">
                <a:shade val="50000"/>
                <a:hueOff val="-45451"/>
                <a:satOff val="824"/>
                <a:lumOff val="16890"/>
                <a:alphaOff val="0"/>
              </a:schemeClr>
            </a:effectRef>
            <a:fontRef idx="minor">
              <a:schemeClr val="lt1"/>
            </a:fontRef>
          </p:style>
        </p:sp>
        <p:sp>
          <p:nvSpPr>
            <p:cNvPr id="44" name="Rectangle: Rounded Corners 6">
              <a:extLst>
                <a:ext uri="{FF2B5EF4-FFF2-40B4-BE49-F238E27FC236}">
                  <a16:creationId xmlns:a16="http://schemas.microsoft.com/office/drawing/2014/main" id="{39D040B1-AD03-4C3B-9EE6-464A327358E0}"/>
                </a:ext>
              </a:extLst>
            </p:cNvPr>
            <p:cNvSpPr txBox="1"/>
            <p:nvPr/>
          </p:nvSpPr>
          <p:spPr>
            <a:xfrm>
              <a:off x="1781934" y="1028403"/>
              <a:ext cx="5881275" cy="368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marL="0" marR="0" lvl="0" indent="0" algn="l" defTabSz="600075" rtl="0" eaLnBrk="1" fontAlgn="auto" latinLnBrk="0" hangingPunct="1">
                <a:lnSpc>
                  <a:spcPct val="90000"/>
                </a:lnSpc>
                <a:spcBef>
                  <a:spcPct val="0"/>
                </a:spcBef>
                <a:spcAft>
                  <a:spcPct val="35000"/>
                </a:spcAft>
                <a:buClrTx/>
                <a:buSzTx/>
                <a:buFontTx/>
                <a:buNone/>
                <a:tabLst/>
                <a:defRPr/>
              </a:pPr>
              <a:r>
                <a:rPr kumimoji="0" lang="en-US" sz="1350" b="0" i="0" u="none" strike="noStrike" kern="1200" cap="none" spc="0" normalizeH="0" baseline="0" noProof="0" dirty="0" smtClean="0">
                  <a:ln>
                    <a:noFill/>
                  </a:ln>
                  <a:solidFill>
                    <a:prstClr val="white"/>
                  </a:solidFill>
                  <a:effectLst/>
                  <a:uLnTx/>
                  <a:uFillTx/>
                  <a:latin typeface="Calibri Light" panose="020F0302020204030204"/>
                  <a:ea typeface="+mn-ea"/>
                  <a:cs typeface="+mn-cs"/>
                </a:rPr>
                <a:t>5S</a:t>
              </a:r>
              <a:endParaRPr kumimoji="0" lang="en-US" sz="135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grpSp>
        <p:nvGrpSpPr>
          <p:cNvPr id="48" name="Group 47">
            <a:extLst>
              <a:ext uri="{FF2B5EF4-FFF2-40B4-BE49-F238E27FC236}">
                <a16:creationId xmlns:a16="http://schemas.microsoft.com/office/drawing/2014/main" id="{87B31830-6D3E-4DD5-B730-A25B93CAE368}"/>
              </a:ext>
            </a:extLst>
          </p:cNvPr>
          <p:cNvGrpSpPr/>
          <p:nvPr/>
        </p:nvGrpSpPr>
        <p:grpSpPr>
          <a:xfrm>
            <a:off x="2833066" y="3430188"/>
            <a:ext cx="4247125" cy="268977"/>
            <a:chOff x="1760857" y="1003133"/>
            <a:chExt cx="5923425" cy="431730"/>
          </a:xfrm>
          <a:solidFill>
            <a:schemeClr val="accent1"/>
          </a:solidFill>
        </p:grpSpPr>
        <p:sp>
          <p:nvSpPr>
            <p:cNvPr id="49" name="Rectangle: Rounded Corners 48">
              <a:extLst>
                <a:ext uri="{FF2B5EF4-FFF2-40B4-BE49-F238E27FC236}">
                  <a16:creationId xmlns:a16="http://schemas.microsoft.com/office/drawing/2014/main" id="{EEE09A0D-E7E3-41C0-BC10-6DE24CA75A38}"/>
                </a:ext>
              </a:extLst>
            </p:cNvPr>
            <p:cNvSpPr/>
            <p:nvPr/>
          </p:nvSpPr>
          <p:spPr>
            <a:xfrm>
              <a:off x="1760857" y="1003133"/>
              <a:ext cx="5923425" cy="431730"/>
            </a:xfrm>
            <a:prstGeom prst="roundRect">
              <a:avLst/>
            </a:prstGeom>
            <a:grpFill/>
          </p:spPr>
          <p:style>
            <a:lnRef idx="0">
              <a:schemeClr val="lt1">
                <a:hueOff val="0"/>
                <a:satOff val="0"/>
                <a:lumOff val="0"/>
                <a:alphaOff val="0"/>
              </a:schemeClr>
            </a:lnRef>
            <a:fillRef idx="3">
              <a:schemeClr val="accent6">
                <a:shade val="50000"/>
                <a:hueOff val="-45451"/>
                <a:satOff val="824"/>
                <a:lumOff val="16890"/>
                <a:alphaOff val="0"/>
              </a:schemeClr>
            </a:fillRef>
            <a:effectRef idx="2">
              <a:schemeClr val="accent6">
                <a:shade val="50000"/>
                <a:hueOff val="-45451"/>
                <a:satOff val="824"/>
                <a:lumOff val="16890"/>
                <a:alphaOff val="0"/>
              </a:schemeClr>
            </a:effectRef>
            <a:fontRef idx="minor">
              <a:schemeClr val="lt1"/>
            </a:fontRef>
          </p:style>
        </p:sp>
        <p:sp>
          <p:nvSpPr>
            <p:cNvPr id="50" name="Rectangle: Rounded Corners 6">
              <a:extLst>
                <a:ext uri="{FF2B5EF4-FFF2-40B4-BE49-F238E27FC236}">
                  <a16:creationId xmlns:a16="http://schemas.microsoft.com/office/drawing/2014/main" id="{3DEBF0D1-8F33-4CB0-9E24-D66FAED13AC7}"/>
                </a:ext>
              </a:extLst>
            </p:cNvPr>
            <p:cNvSpPr txBox="1"/>
            <p:nvPr/>
          </p:nvSpPr>
          <p:spPr>
            <a:xfrm>
              <a:off x="1781934" y="1028404"/>
              <a:ext cx="5881276" cy="368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marL="0" marR="0" lvl="0" indent="0" algn="l" defTabSz="600075" rtl="0" eaLnBrk="1" fontAlgn="auto" latinLnBrk="0" hangingPunct="1">
                <a:lnSpc>
                  <a:spcPct val="90000"/>
                </a:lnSpc>
                <a:spcBef>
                  <a:spcPct val="0"/>
                </a:spcBef>
                <a:spcAft>
                  <a:spcPct val="35000"/>
                </a:spcAft>
                <a:buClrTx/>
                <a:buSzTx/>
                <a:buFontTx/>
                <a:buNone/>
                <a:tabLst/>
                <a:defRPr/>
              </a:pPr>
              <a:r>
                <a:rPr kumimoji="0" lang="en-US" sz="1350" b="0" i="0" u="none" strike="noStrike" kern="1200" cap="none" spc="0" normalizeH="0" baseline="0" noProof="0" dirty="0" smtClean="0">
                  <a:ln>
                    <a:noFill/>
                  </a:ln>
                  <a:solidFill>
                    <a:prstClr val="white"/>
                  </a:solidFill>
                  <a:effectLst/>
                  <a:uLnTx/>
                  <a:uFillTx/>
                  <a:latin typeface="Calibri Light" panose="020F0302020204030204"/>
                  <a:ea typeface="+mn-ea"/>
                  <a:cs typeface="+mn-cs"/>
                </a:rPr>
                <a:t>TPS - Toyota Way – 14 Principles</a:t>
              </a:r>
              <a:endParaRPr kumimoji="0" lang="en-US" sz="135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grpSp>
        <p:nvGrpSpPr>
          <p:cNvPr id="38" name="Group 37">
            <a:extLst>
              <a:ext uri="{FF2B5EF4-FFF2-40B4-BE49-F238E27FC236}">
                <a16:creationId xmlns:a16="http://schemas.microsoft.com/office/drawing/2014/main" id="{D7E27A42-3EE2-4007-8D93-F329751555A0}"/>
              </a:ext>
            </a:extLst>
          </p:cNvPr>
          <p:cNvGrpSpPr/>
          <p:nvPr/>
        </p:nvGrpSpPr>
        <p:grpSpPr>
          <a:xfrm>
            <a:off x="2028825" y="4800600"/>
            <a:ext cx="5045282" cy="455061"/>
            <a:chOff x="1760857" y="1003133"/>
            <a:chExt cx="5923425" cy="431730"/>
          </a:xfrm>
          <a:solidFill>
            <a:schemeClr val="accent1"/>
          </a:solidFill>
        </p:grpSpPr>
        <p:sp>
          <p:nvSpPr>
            <p:cNvPr id="54" name="Rectangle: Rounded Corners 53">
              <a:extLst>
                <a:ext uri="{FF2B5EF4-FFF2-40B4-BE49-F238E27FC236}">
                  <a16:creationId xmlns:a16="http://schemas.microsoft.com/office/drawing/2014/main" id="{F3D2D01B-3689-4CEC-8AD4-492C9F22DEFA}"/>
                </a:ext>
              </a:extLst>
            </p:cNvPr>
            <p:cNvSpPr/>
            <p:nvPr/>
          </p:nvSpPr>
          <p:spPr>
            <a:xfrm>
              <a:off x="1760857" y="1003133"/>
              <a:ext cx="5923425" cy="431730"/>
            </a:xfrm>
            <a:prstGeom prst="roundRect">
              <a:avLst/>
            </a:prstGeom>
            <a:grpFill/>
            <a:ln>
              <a:solidFill>
                <a:schemeClr val="accent1"/>
              </a:solidFill>
            </a:ln>
          </p:spPr>
          <p:style>
            <a:lnRef idx="0">
              <a:schemeClr val="lt1">
                <a:hueOff val="0"/>
                <a:satOff val="0"/>
                <a:lumOff val="0"/>
                <a:alphaOff val="0"/>
              </a:schemeClr>
            </a:lnRef>
            <a:fillRef idx="3">
              <a:schemeClr val="accent6">
                <a:shade val="50000"/>
                <a:hueOff val="-45451"/>
                <a:satOff val="824"/>
                <a:lumOff val="16890"/>
                <a:alphaOff val="0"/>
              </a:schemeClr>
            </a:fillRef>
            <a:effectRef idx="2">
              <a:schemeClr val="accent6">
                <a:shade val="50000"/>
                <a:hueOff val="-45451"/>
                <a:satOff val="824"/>
                <a:lumOff val="16890"/>
                <a:alphaOff val="0"/>
              </a:schemeClr>
            </a:effectRef>
            <a:fontRef idx="minor">
              <a:schemeClr val="lt1"/>
            </a:fontRef>
          </p:style>
        </p:sp>
        <p:sp>
          <p:nvSpPr>
            <p:cNvPr id="55" name="Rectangle: Rounded Corners 6">
              <a:extLst>
                <a:ext uri="{FF2B5EF4-FFF2-40B4-BE49-F238E27FC236}">
                  <a16:creationId xmlns:a16="http://schemas.microsoft.com/office/drawing/2014/main" id="{80F6178F-C0E8-4608-815B-C40C5DDBD0E6}"/>
                </a:ext>
              </a:extLst>
            </p:cNvPr>
            <p:cNvSpPr txBox="1"/>
            <p:nvPr/>
          </p:nvSpPr>
          <p:spPr>
            <a:xfrm>
              <a:off x="1781932" y="1024207"/>
              <a:ext cx="5881275" cy="389580"/>
            </a:xfrm>
            <a:prstGeom prst="rect">
              <a:avLst/>
            </a:prstGeom>
            <a:grp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marL="0" marR="0" lvl="0" indent="0" algn="l" defTabSz="600075" rtl="0" eaLnBrk="1" fontAlgn="auto" latinLnBrk="0" hangingPunct="1">
                <a:lnSpc>
                  <a:spcPct val="90000"/>
                </a:lnSpc>
                <a:spcBef>
                  <a:spcPct val="0"/>
                </a:spcBef>
                <a:spcAft>
                  <a:spcPct val="35000"/>
                </a:spcAft>
                <a:buClrTx/>
                <a:buSzTx/>
                <a:buFontTx/>
                <a:buNone/>
                <a:tabLst/>
                <a:defRPr/>
              </a:pPr>
              <a:r>
                <a:rPr kumimoji="0" lang="en-US" sz="1350" b="0" i="0" u="none" strike="noStrike" kern="1200" cap="none" spc="0" normalizeH="0" baseline="0" noProof="0" dirty="0" smtClean="0">
                  <a:ln>
                    <a:noFill/>
                  </a:ln>
                  <a:solidFill>
                    <a:prstClr val="white"/>
                  </a:solidFill>
                  <a:effectLst/>
                  <a:uLnTx/>
                  <a:uFillTx/>
                  <a:latin typeface="Calibri Light" panose="020F0302020204030204"/>
                  <a:ea typeface="+mn-ea"/>
                  <a:cs typeface="+mn-cs"/>
                </a:rPr>
                <a:t>Organizational Considerations</a:t>
              </a:r>
              <a:endParaRPr kumimoji="0" lang="en-US" sz="135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grpSp>
        <p:nvGrpSpPr>
          <p:cNvPr id="52" name="Group 51">
            <a:extLst>
              <a:ext uri="{FF2B5EF4-FFF2-40B4-BE49-F238E27FC236}">
                <a16:creationId xmlns:a16="http://schemas.microsoft.com/office/drawing/2014/main" id="{D7E27A42-3EE2-4007-8D93-F329751555A0}"/>
              </a:ext>
            </a:extLst>
          </p:cNvPr>
          <p:cNvGrpSpPr/>
          <p:nvPr/>
        </p:nvGrpSpPr>
        <p:grpSpPr>
          <a:xfrm>
            <a:off x="2029690" y="3761510"/>
            <a:ext cx="5045282" cy="455061"/>
            <a:chOff x="1760857" y="1003133"/>
            <a:chExt cx="5923425" cy="431730"/>
          </a:xfrm>
          <a:solidFill>
            <a:schemeClr val="accent1"/>
          </a:solidFill>
        </p:grpSpPr>
        <p:sp>
          <p:nvSpPr>
            <p:cNvPr id="53" name="Rectangle: Rounded Corners 53">
              <a:extLst>
                <a:ext uri="{FF2B5EF4-FFF2-40B4-BE49-F238E27FC236}">
                  <a16:creationId xmlns:a16="http://schemas.microsoft.com/office/drawing/2014/main" id="{F3D2D01B-3689-4CEC-8AD4-492C9F22DEFA}"/>
                </a:ext>
              </a:extLst>
            </p:cNvPr>
            <p:cNvSpPr/>
            <p:nvPr/>
          </p:nvSpPr>
          <p:spPr>
            <a:xfrm>
              <a:off x="1760857" y="1003133"/>
              <a:ext cx="5923425" cy="431730"/>
            </a:xfrm>
            <a:prstGeom prst="roundRect">
              <a:avLst/>
            </a:prstGeom>
            <a:grpFill/>
            <a:ln>
              <a:solidFill>
                <a:schemeClr val="accent1"/>
              </a:solidFill>
            </a:ln>
          </p:spPr>
          <p:style>
            <a:lnRef idx="0">
              <a:schemeClr val="lt1">
                <a:hueOff val="0"/>
                <a:satOff val="0"/>
                <a:lumOff val="0"/>
                <a:alphaOff val="0"/>
              </a:schemeClr>
            </a:lnRef>
            <a:fillRef idx="3">
              <a:schemeClr val="accent6">
                <a:shade val="50000"/>
                <a:hueOff val="-45451"/>
                <a:satOff val="824"/>
                <a:lumOff val="16890"/>
                <a:alphaOff val="0"/>
              </a:schemeClr>
            </a:fillRef>
            <a:effectRef idx="2">
              <a:schemeClr val="accent6">
                <a:shade val="50000"/>
                <a:hueOff val="-45451"/>
                <a:satOff val="824"/>
                <a:lumOff val="16890"/>
                <a:alphaOff val="0"/>
              </a:schemeClr>
            </a:effectRef>
            <a:fontRef idx="minor">
              <a:schemeClr val="lt1"/>
            </a:fontRef>
          </p:style>
        </p:sp>
        <p:sp>
          <p:nvSpPr>
            <p:cNvPr id="56" name="Rectangle: Rounded Corners 6">
              <a:extLst>
                <a:ext uri="{FF2B5EF4-FFF2-40B4-BE49-F238E27FC236}">
                  <a16:creationId xmlns:a16="http://schemas.microsoft.com/office/drawing/2014/main" id="{80F6178F-C0E8-4608-815B-C40C5DDBD0E6}"/>
                </a:ext>
              </a:extLst>
            </p:cNvPr>
            <p:cNvSpPr txBox="1"/>
            <p:nvPr/>
          </p:nvSpPr>
          <p:spPr>
            <a:xfrm>
              <a:off x="1781932" y="1024207"/>
              <a:ext cx="5881275" cy="389580"/>
            </a:xfrm>
            <a:prstGeom prst="rect">
              <a:avLst/>
            </a:prstGeom>
            <a:grp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marL="0" marR="0" lvl="0" indent="0" algn="l" defTabSz="600075" rtl="0" eaLnBrk="1" fontAlgn="auto" latinLnBrk="0" hangingPunct="1">
                <a:lnSpc>
                  <a:spcPct val="90000"/>
                </a:lnSpc>
                <a:spcBef>
                  <a:spcPct val="0"/>
                </a:spcBef>
                <a:spcAft>
                  <a:spcPct val="35000"/>
                </a:spcAft>
                <a:buClrTx/>
                <a:buSzTx/>
                <a:buFontTx/>
                <a:buNone/>
                <a:tabLst/>
                <a:defRPr/>
              </a:pPr>
              <a:r>
                <a:rPr kumimoji="0" lang="en-US" sz="1350" b="0" i="0" u="none" strike="noStrike" kern="1200" cap="none" spc="0" normalizeH="0" baseline="0" noProof="0" dirty="0" smtClean="0">
                  <a:ln>
                    <a:noFill/>
                  </a:ln>
                  <a:solidFill>
                    <a:prstClr val="white"/>
                  </a:solidFill>
                  <a:effectLst/>
                  <a:uLnTx/>
                  <a:uFillTx/>
                  <a:latin typeface="Calibri Light" panose="020F0302020204030204"/>
                  <a:ea typeface="+mn-ea"/>
                  <a:cs typeface="+mn-cs"/>
                </a:rPr>
                <a:t>Kanban</a:t>
              </a:r>
              <a:endParaRPr kumimoji="0" lang="en-US" sz="135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grpSp>
        <p:nvGrpSpPr>
          <p:cNvPr id="57" name="Group 56">
            <a:extLst>
              <a:ext uri="{FF2B5EF4-FFF2-40B4-BE49-F238E27FC236}">
                <a16:creationId xmlns:a16="http://schemas.microsoft.com/office/drawing/2014/main" id="{119DA732-15BE-4778-89B7-1858D733FF3A}"/>
              </a:ext>
            </a:extLst>
          </p:cNvPr>
          <p:cNvGrpSpPr/>
          <p:nvPr/>
        </p:nvGrpSpPr>
        <p:grpSpPr>
          <a:xfrm>
            <a:off x="2054200" y="4294498"/>
            <a:ext cx="5028795" cy="455061"/>
            <a:chOff x="1760857" y="1970273"/>
            <a:chExt cx="5923425" cy="431730"/>
          </a:xfrm>
          <a:solidFill>
            <a:schemeClr val="tx1">
              <a:lumMod val="50000"/>
              <a:lumOff val="50000"/>
            </a:schemeClr>
          </a:solidFill>
        </p:grpSpPr>
        <p:sp>
          <p:nvSpPr>
            <p:cNvPr id="58" name="Rectangle: Rounded Corners 51">
              <a:extLst>
                <a:ext uri="{FF2B5EF4-FFF2-40B4-BE49-F238E27FC236}">
                  <a16:creationId xmlns:a16="http://schemas.microsoft.com/office/drawing/2014/main" id="{C4536D7E-B71B-4A2C-9F7F-7E21C07497AC}"/>
                </a:ext>
              </a:extLst>
            </p:cNvPr>
            <p:cNvSpPr/>
            <p:nvPr/>
          </p:nvSpPr>
          <p:spPr>
            <a:xfrm>
              <a:off x="1760857" y="1970273"/>
              <a:ext cx="5923425" cy="431730"/>
            </a:xfrm>
            <a:prstGeom prst="roundRect">
              <a:avLst/>
            </a:prstGeom>
            <a:grpFill/>
          </p:spPr>
          <p:style>
            <a:lnRef idx="0">
              <a:schemeClr val="lt1">
                <a:hueOff val="0"/>
                <a:satOff val="0"/>
                <a:lumOff val="0"/>
                <a:alphaOff val="0"/>
              </a:schemeClr>
            </a:lnRef>
            <a:fillRef idx="3">
              <a:schemeClr val="accent6">
                <a:shade val="50000"/>
                <a:hueOff val="-90902"/>
                <a:satOff val="1647"/>
                <a:lumOff val="33780"/>
                <a:alphaOff val="0"/>
              </a:schemeClr>
            </a:fillRef>
            <a:effectRef idx="2">
              <a:schemeClr val="accent6">
                <a:shade val="50000"/>
                <a:hueOff val="-90902"/>
                <a:satOff val="1647"/>
                <a:lumOff val="33780"/>
                <a:alphaOff val="0"/>
              </a:schemeClr>
            </a:effectRef>
            <a:fontRef idx="minor">
              <a:schemeClr val="lt1"/>
            </a:fontRef>
          </p:style>
        </p:sp>
        <p:sp>
          <p:nvSpPr>
            <p:cNvPr id="59" name="Rectangle: Rounded Corners 10">
              <a:extLst>
                <a:ext uri="{FF2B5EF4-FFF2-40B4-BE49-F238E27FC236}">
                  <a16:creationId xmlns:a16="http://schemas.microsoft.com/office/drawing/2014/main" id="{FAD81BFE-4837-4734-A288-D58B232F59AC}"/>
                </a:ext>
              </a:extLst>
            </p:cNvPr>
            <p:cNvSpPr txBox="1"/>
            <p:nvPr/>
          </p:nvSpPr>
          <p:spPr>
            <a:xfrm>
              <a:off x="1781932" y="1991348"/>
              <a:ext cx="5881274" cy="3895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marL="0" marR="0" lvl="0" indent="0" algn="l" defTabSz="600075" rtl="0" eaLnBrk="1" fontAlgn="auto" latinLnBrk="0" hangingPunct="1">
                <a:lnSpc>
                  <a:spcPct val="90000"/>
                </a:lnSpc>
                <a:spcBef>
                  <a:spcPts val="0"/>
                </a:spcBef>
                <a:spcAft>
                  <a:spcPct val="35000"/>
                </a:spcAft>
                <a:buClrTx/>
                <a:buSzTx/>
                <a:buFontTx/>
                <a:buNone/>
                <a:tabLst/>
                <a:defRPr/>
              </a:pPr>
              <a:r>
                <a:rPr kumimoji="0" lang="en-US" sz="1350" b="0" i="0" u="none" strike="noStrike" kern="1200" cap="none" spc="0" normalizeH="0" baseline="0" noProof="0" dirty="0" smtClean="0">
                  <a:ln>
                    <a:noFill/>
                  </a:ln>
                  <a:solidFill>
                    <a:prstClr val="white"/>
                  </a:solidFill>
                  <a:effectLst/>
                  <a:uLnTx/>
                  <a:uFillTx/>
                  <a:latin typeface="Calibri Light" panose="020F0302020204030204"/>
                  <a:ea typeface="+mn-ea"/>
                  <a:cs typeface="+mn-cs"/>
                </a:rPr>
                <a:t>Value Stream Mapping</a:t>
              </a:r>
              <a:endParaRPr kumimoji="0" lang="en-US" sz="135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spTree>
    <p:extLst>
      <p:ext uri="{BB962C8B-B14F-4D97-AF65-F5344CB8AC3E}">
        <p14:creationId xmlns:p14="http://schemas.microsoft.com/office/powerpoint/2010/main" val="390952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500"/>
                                        <p:tgtEl>
                                          <p:spTgt spid="5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88" t="14769" r="44041" b="9896"/>
          <a:stretch/>
        </p:blipFill>
        <p:spPr bwMode="auto">
          <a:xfrm>
            <a:off x="6996876" y="5186958"/>
            <a:ext cx="1547446"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971800" y="685800"/>
            <a:ext cx="5168950" cy="4093428"/>
          </a:xfrm>
          <a:prstGeom prst="rect">
            <a:avLst/>
          </a:prstGeom>
          <a:noFill/>
        </p:spPr>
        <p:txBody>
          <a:bodyPr wrap="square" rtlCol="0">
            <a:spAutoFit/>
          </a:bodyPr>
          <a:lstStyle/>
          <a:p>
            <a:r>
              <a:rPr lang="en-US" sz="2000" b="1" dirty="0">
                <a:solidFill>
                  <a:schemeClr val="tx1">
                    <a:lumMod val="75000"/>
                    <a:lumOff val="25000"/>
                  </a:schemeClr>
                </a:solidFill>
              </a:rPr>
              <a:t>The four rules of TPS:</a:t>
            </a:r>
          </a:p>
          <a:p>
            <a:endParaRPr lang="en-US" sz="2000" b="1" dirty="0">
              <a:solidFill>
                <a:schemeClr val="tx1">
                  <a:lumMod val="75000"/>
                  <a:lumOff val="25000"/>
                </a:schemeClr>
              </a:solidFill>
            </a:endParaRPr>
          </a:p>
          <a:p>
            <a:pPr marL="457200" indent="-457200">
              <a:buFont typeface="+mj-lt"/>
              <a:buAutoNum type="arabicPeriod"/>
            </a:pPr>
            <a:r>
              <a:rPr lang="en-US" sz="2000" b="1" dirty="0">
                <a:solidFill>
                  <a:schemeClr val="tx1">
                    <a:lumMod val="75000"/>
                    <a:lumOff val="25000"/>
                  </a:schemeClr>
                </a:solidFill>
              </a:rPr>
              <a:t>All work is highly specified in its content, sequence, timing and outcome.</a:t>
            </a:r>
          </a:p>
          <a:p>
            <a:pPr marL="457200" indent="-457200">
              <a:buFont typeface="+mj-lt"/>
              <a:buAutoNum type="arabicPeriod"/>
            </a:pPr>
            <a:r>
              <a:rPr lang="en-US" sz="2000" b="1" dirty="0">
                <a:solidFill>
                  <a:schemeClr val="tx1">
                    <a:lumMod val="75000"/>
                    <a:lumOff val="25000"/>
                  </a:schemeClr>
                </a:solidFill>
              </a:rPr>
              <a:t>Each worker knows who provides what to him/her and when.</a:t>
            </a:r>
          </a:p>
          <a:p>
            <a:pPr marL="457200" indent="-457200">
              <a:buFont typeface="+mj-lt"/>
              <a:buAutoNum type="arabicPeriod"/>
            </a:pPr>
            <a:r>
              <a:rPr lang="en-US" sz="2000" b="1" dirty="0">
                <a:solidFill>
                  <a:schemeClr val="tx1">
                    <a:lumMod val="75000"/>
                    <a:lumOff val="25000"/>
                  </a:schemeClr>
                </a:solidFill>
              </a:rPr>
              <a:t>Every product and service flows along a simple, specified path.</a:t>
            </a:r>
          </a:p>
          <a:p>
            <a:pPr marL="457200" indent="-457200">
              <a:buFont typeface="+mj-lt"/>
              <a:buAutoNum type="arabicPeriod"/>
            </a:pPr>
            <a:r>
              <a:rPr lang="en-US" sz="2000" b="1" dirty="0">
                <a:solidFill>
                  <a:schemeClr val="tx1">
                    <a:lumMod val="75000"/>
                    <a:lumOff val="25000"/>
                  </a:schemeClr>
                </a:solidFill>
              </a:rPr>
              <a:t>Any improvement to processes, worker/machine connections or flow path must be made in concert with the scientific method, under the guidance of a teacher, at the lowest level possible.</a:t>
            </a:r>
          </a:p>
        </p:txBody>
      </p:sp>
      <p:sp>
        <p:nvSpPr>
          <p:cNvPr id="5" name="TextBox 4"/>
          <p:cNvSpPr txBox="1"/>
          <p:nvPr/>
        </p:nvSpPr>
        <p:spPr>
          <a:xfrm>
            <a:off x="2667000" y="6259151"/>
            <a:ext cx="4025076" cy="369332"/>
          </a:xfrm>
          <a:prstGeom prst="rect">
            <a:avLst/>
          </a:prstGeom>
          <a:noFill/>
        </p:spPr>
        <p:txBody>
          <a:bodyPr wrap="none" rtlCol="0">
            <a:spAutoFit/>
          </a:bodyPr>
          <a:lstStyle/>
          <a:p>
            <a:r>
              <a:rPr lang="en-US" dirty="0">
                <a:solidFill>
                  <a:schemeClr val="tx1">
                    <a:lumMod val="75000"/>
                    <a:lumOff val="25000"/>
                  </a:schemeClr>
                </a:solidFill>
              </a:rPr>
              <a:t>Harvard Business Review, Sept/Oct 1999</a:t>
            </a:r>
          </a:p>
        </p:txBody>
      </p:sp>
      <p:sp>
        <p:nvSpPr>
          <p:cNvPr id="6" name="Title 1">
            <a:extLst>
              <a:ext uri="{FF2B5EF4-FFF2-40B4-BE49-F238E27FC236}">
                <a16:creationId xmlns:a16="http://schemas.microsoft.com/office/drawing/2014/main" id="{E029A64B-AB67-44C7-9B80-4FEBEBF74629}"/>
              </a:ext>
            </a:extLst>
          </p:cNvPr>
          <p:cNvSpPr txBox="1">
            <a:spLocks/>
          </p:cNvSpPr>
          <p:nvPr/>
        </p:nvSpPr>
        <p:spPr>
          <a:xfrm>
            <a:off x="189689" y="1143000"/>
            <a:ext cx="2210612" cy="18479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dirty="0"/>
              <a:t>Toyota Production System</a:t>
            </a:r>
          </a:p>
        </p:txBody>
      </p:sp>
    </p:spTree>
    <p:extLst>
      <p:ext uri="{BB962C8B-B14F-4D97-AF65-F5344CB8AC3E}">
        <p14:creationId xmlns:p14="http://schemas.microsoft.com/office/powerpoint/2010/main" val="2333984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89" y="1123839"/>
            <a:ext cx="2210612" cy="1085962"/>
          </a:xfrm>
        </p:spPr>
        <p:txBody>
          <a:bodyPr/>
          <a:lstStyle/>
          <a:p>
            <a:r>
              <a:rPr lang="en-US" dirty="0"/>
              <a:t>Scientific Thinking</a:t>
            </a:r>
          </a:p>
        </p:txBody>
      </p:sp>
      <p:sp>
        <p:nvSpPr>
          <p:cNvPr id="3" name="Content Placeholder 2"/>
          <p:cNvSpPr>
            <a:spLocks noGrp="1"/>
          </p:cNvSpPr>
          <p:nvPr>
            <p:ph idx="1"/>
          </p:nvPr>
        </p:nvSpPr>
        <p:spPr>
          <a:xfrm>
            <a:off x="2681810" y="1063888"/>
            <a:ext cx="3581400" cy="4800600"/>
          </a:xfrm>
        </p:spPr>
        <p:txBody>
          <a:bodyPr>
            <a:normAutofit fontScale="92500"/>
          </a:bodyPr>
          <a:lstStyle/>
          <a:p>
            <a:r>
              <a:rPr lang="en-US" dirty="0"/>
              <a:t>Clear Problem Statements</a:t>
            </a:r>
          </a:p>
          <a:p>
            <a:pPr lvl="1"/>
            <a:r>
              <a:rPr lang="en-US" dirty="0"/>
              <a:t>No “Lack of a Solution” problems</a:t>
            </a:r>
          </a:p>
          <a:p>
            <a:r>
              <a:rPr lang="en-US" dirty="0"/>
              <a:t>Do the Research</a:t>
            </a:r>
          </a:p>
          <a:p>
            <a:pPr lvl="1"/>
            <a:r>
              <a:rPr lang="en-US" dirty="0"/>
              <a:t>Facts and data based decision making</a:t>
            </a:r>
          </a:p>
          <a:p>
            <a:pPr lvl="1"/>
            <a:r>
              <a:rPr lang="en-US" dirty="0"/>
              <a:t>Collect what you know</a:t>
            </a:r>
          </a:p>
          <a:p>
            <a:pPr lvl="1"/>
            <a:r>
              <a:rPr lang="en-US" dirty="0"/>
              <a:t>Measure if missing</a:t>
            </a:r>
          </a:p>
          <a:p>
            <a:pPr lvl="1"/>
            <a:r>
              <a:rPr lang="en-US" dirty="0"/>
              <a:t>Find the root causes</a:t>
            </a:r>
          </a:p>
          <a:p>
            <a:r>
              <a:rPr lang="en-US" dirty="0"/>
              <a:t>Solutions should fix the problem.</a:t>
            </a:r>
          </a:p>
          <a:p>
            <a:pPr lvl="1"/>
            <a:r>
              <a:rPr lang="en-US" dirty="0"/>
              <a:t>Solve the root cause not the symptom</a:t>
            </a:r>
          </a:p>
          <a:p>
            <a:pPr lvl="1"/>
            <a:r>
              <a:rPr lang="en-US" dirty="0"/>
              <a:t>No “jumping to conclusions”</a:t>
            </a:r>
          </a:p>
          <a:p>
            <a:r>
              <a:rPr lang="en-US" dirty="0"/>
              <a:t>Experiment to Achieve Right Result</a:t>
            </a:r>
          </a:p>
          <a:p>
            <a:pPr lvl="1"/>
            <a:r>
              <a:rPr lang="en-US" dirty="0"/>
              <a:t>Make sure the problem is fixed.</a:t>
            </a:r>
          </a:p>
        </p:txBody>
      </p:sp>
      <p:pic>
        <p:nvPicPr>
          <p:cNvPr id="4" name="Picture 3"/>
          <p:cNvPicPr>
            <a:picLocks noChangeAspect="1"/>
          </p:cNvPicPr>
          <p:nvPr/>
        </p:nvPicPr>
        <p:blipFill>
          <a:blip r:embed="rId3"/>
          <a:stretch>
            <a:fillRect/>
          </a:stretch>
        </p:blipFill>
        <p:spPr>
          <a:xfrm>
            <a:off x="6263210" y="1026572"/>
            <a:ext cx="2450804" cy="4895512"/>
          </a:xfrm>
          <a:prstGeom prst="rect">
            <a:avLst/>
          </a:prstGeom>
        </p:spPr>
      </p:pic>
    </p:spTree>
    <p:extLst>
      <p:ext uri="{BB962C8B-B14F-4D97-AF65-F5344CB8AC3E}">
        <p14:creationId xmlns:p14="http://schemas.microsoft.com/office/powerpoint/2010/main" val="1863689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30C5D-5D04-4C9C-BD2F-D42131127144}"/>
              </a:ext>
            </a:extLst>
          </p:cNvPr>
          <p:cNvSpPr>
            <a:spLocks noGrp="1"/>
          </p:cNvSpPr>
          <p:nvPr>
            <p:ph type="title"/>
          </p:nvPr>
        </p:nvSpPr>
        <p:spPr>
          <a:xfrm>
            <a:off x="189689" y="1123838"/>
            <a:ext cx="2210612" cy="1390761"/>
          </a:xfrm>
        </p:spPr>
        <p:txBody>
          <a:bodyPr>
            <a:normAutofit/>
          </a:bodyPr>
          <a:lstStyle/>
          <a:p>
            <a:r>
              <a:rPr lang="en-US" dirty="0"/>
              <a:t>Designing Lean System Layouts</a:t>
            </a:r>
          </a:p>
        </p:txBody>
      </p:sp>
      <p:sp>
        <p:nvSpPr>
          <p:cNvPr id="5" name="TextBox 4">
            <a:extLst>
              <a:ext uri="{FF2B5EF4-FFF2-40B4-BE49-F238E27FC236}">
                <a16:creationId xmlns:a16="http://schemas.microsoft.com/office/drawing/2014/main" id="{3AE4D7B5-E14E-4D6D-BACE-74B76DE15B77}"/>
              </a:ext>
            </a:extLst>
          </p:cNvPr>
          <p:cNvSpPr txBox="1"/>
          <p:nvPr/>
        </p:nvSpPr>
        <p:spPr>
          <a:xfrm>
            <a:off x="2819400" y="1132803"/>
            <a:ext cx="5943600" cy="4154984"/>
          </a:xfrm>
          <a:prstGeom prst="rect">
            <a:avLst/>
          </a:prstGeom>
          <a:noFill/>
        </p:spPr>
        <p:txBody>
          <a:bodyPr wrap="square" rtlCol="0">
            <a:spAutoFit/>
          </a:bodyPr>
          <a:lstStyle/>
          <a:p>
            <a:r>
              <a:rPr lang="en-US" sz="2400" dirty="0">
                <a:solidFill>
                  <a:schemeClr val="tx1">
                    <a:lumMod val="75000"/>
                    <a:lumOff val="25000"/>
                  </a:schemeClr>
                </a:solidFill>
              </a:rPr>
              <a:t>Line flows are recommended in lean systems layouts because they reduce the frequency of setups.  When volumes are not high enough to justify the dedication of a single line of multiple workers, you can setup line-flow layouts in portions of the facility.  </a:t>
            </a:r>
          </a:p>
          <a:p>
            <a:endParaRPr lang="en-US" sz="2400" dirty="0">
              <a:solidFill>
                <a:schemeClr val="tx1">
                  <a:lumMod val="75000"/>
                  <a:lumOff val="25000"/>
                </a:schemeClr>
              </a:solidFill>
            </a:endParaRPr>
          </a:p>
          <a:p>
            <a:r>
              <a:rPr lang="en-US" sz="2400" dirty="0">
                <a:solidFill>
                  <a:schemeClr val="tx1">
                    <a:lumMod val="75000"/>
                    <a:lumOff val="25000"/>
                  </a:schemeClr>
                </a:solidFill>
              </a:rPr>
              <a:t>Two techniques to accomplish this are:</a:t>
            </a:r>
          </a:p>
          <a:p>
            <a:endParaRPr lang="en-US" sz="2400" dirty="0">
              <a:solidFill>
                <a:schemeClr val="tx1">
                  <a:lumMod val="75000"/>
                  <a:lumOff val="25000"/>
                </a:schemeClr>
              </a:solidFill>
            </a:endParaRPr>
          </a:p>
          <a:p>
            <a:r>
              <a:rPr lang="en-US" sz="2400" dirty="0">
                <a:solidFill>
                  <a:schemeClr val="tx1">
                    <a:lumMod val="75000"/>
                    <a:lumOff val="25000"/>
                  </a:schemeClr>
                </a:solidFill>
              </a:rPr>
              <a:t>	One-Worker, Multiple Machines (OWMM)</a:t>
            </a:r>
          </a:p>
          <a:p>
            <a:r>
              <a:rPr lang="en-US" sz="2400" dirty="0">
                <a:solidFill>
                  <a:schemeClr val="tx1">
                    <a:lumMod val="75000"/>
                    <a:lumOff val="25000"/>
                  </a:schemeClr>
                </a:solidFill>
              </a:rPr>
              <a:t>	Group Technology Cells (GT)</a:t>
            </a:r>
          </a:p>
        </p:txBody>
      </p:sp>
    </p:spTree>
    <p:extLst>
      <p:ext uri="{BB962C8B-B14F-4D97-AF65-F5344CB8AC3E}">
        <p14:creationId xmlns:p14="http://schemas.microsoft.com/office/powerpoint/2010/main" val="9524335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89689" y="1123839"/>
            <a:ext cx="2210612" cy="1924162"/>
          </a:xfrm>
        </p:spPr>
        <p:txBody>
          <a:bodyPr/>
          <a:lstStyle/>
          <a:p>
            <a:r>
              <a:rPr lang="en-US" dirty="0"/>
              <a:t>One-Worker, Multiple Machines</a:t>
            </a:r>
          </a:p>
        </p:txBody>
      </p:sp>
      <p:pic>
        <p:nvPicPr>
          <p:cNvPr id="26628" name="Picture 2" descr="C:\Users\marleyk\Dropbox\krm_om10\krm_om10_PPT\krm_om10_art\10_krm_om10_art_ch08\krm_om10_fig_08-04.jpg"/>
          <p:cNvPicPr>
            <a:picLocks noChangeAspect="1" noChangeArrowheads="1"/>
          </p:cNvPicPr>
          <p:nvPr/>
        </p:nvPicPr>
        <p:blipFill>
          <a:blip r:embed="rId2"/>
          <a:srcRect/>
          <a:stretch>
            <a:fillRect/>
          </a:stretch>
        </p:blipFill>
        <p:spPr bwMode="auto">
          <a:xfrm>
            <a:off x="2901951" y="1524000"/>
            <a:ext cx="5955227" cy="39815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89689" y="1123839"/>
            <a:ext cx="2210612" cy="1466962"/>
          </a:xfrm>
        </p:spPr>
        <p:txBody>
          <a:bodyPr/>
          <a:lstStyle/>
          <a:p>
            <a:r>
              <a:rPr lang="en-US" dirty="0"/>
              <a:t>Group Technology Cells</a:t>
            </a:r>
          </a:p>
        </p:txBody>
      </p:sp>
      <p:pic>
        <p:nvPicPr>
          <p:cNvPr id="27652" name="Picture 3"/>
          <p:cNvPicPr>
            <a:picLocks noChangeAspect="1" noChangeArrowheads="1"/>
          </p:cNvPicPr>
          <p:nvPr/>
        </p:nvPicPr>
        <p:blipFill>
          <a:blip r:embed="rId2"/>
          <a:srcRect/>
          <a:stretch>
            <a:fillRect/>
          </a:stretch>
        </p:blipFill>
        <p:spPr bwMode="auto">
          <a:xfrm>
            <a:off x="3048000" y="1176732"/>
            <a:ext cx="3918857" cy="2286000"/>
          </a:xfrm>
          <a:prstGeom prst="rect">
            <a:avLst/>
          </a:prstGeom>
          <a:noFill/>
          <a:ln w="9525">
            <a:noFill/>
            <a:miter lim="800000"/>
            <a:headEnd/>
            <a:tailEnd/>
          </a:ln>
        </p:spPr>
      </p:pic>
      <p:sp>
        <p:nvSpPr>
          <p:cNvPr id="27653" name="TextBox 4"/>
          <p:cNvSpPr txBox="1">
            <a:spLocks noChangeArrowheads="1"/>
          </p:cNvSpPr>
          <p:nvPr/>
        </p:nvSpPr>
        <p:spPr bwMode="auto">
          <a:xfrm>
            <a:off x="3048000" y="692034"/>
            <a:ext cx="3918858" cy="461665"/>
          </a:xfrm>
          <a:prstGeom prst="rect">
            <a:avLst/>
          </a:prstGeom>
          <a:noFill/>
          <a:ln w="9525">
            <a:noFill/>
            <a:miter lim="800000"/>
            <a:headEnd/>
            <a:tailEnd/>
          </a:ln>
        </p:spPr>
        <p:txBody>
          <a:bodyPr wrap="square">
            <a:spAutoFit/>
          </a:bodyPr>
          <a:lstStyle/>
          <a:p>
            <a:pPr algn="ctr"/>
            <a:r>
              <a:rPr lang="en-US" sz="2400" b="1" dirty="0">
                <a:solidFill>
                  <a:schemeClr val="tx2"/>
                </a:solidFill>
                <a:latin typeface="Calibri" pitchFamily="34" charset="0"/>
              </a:rPr>
              <a:t>Jumbled Flows without GT</a:t>
            </a:r>
          </a:p>
        </p:txBody>
      </p:sp>
      <p:sp>
        <p:nvSpPr>
          <p:cNvPr id="27655" name="TextBox 10"/>
          <p:cNvSpPr txBox="1">
            <a:spLocks noChangeArrowheads="1"/>
          </p:cNvSpPr>
          <p:nvPr/>
        </p:nvSpPr>
        <p:spPr bwMode="auto">
          <a:xfrm>
            <a:off x="3810000" y="3729335"/>
            <a:ext cx="3913991" cy="461665"/>
          </a:xfrm>
          <a:prstGeom prst="rect">
            <a:avLst/>
          </a:prstGeom>
          <a:noFill/>
          <a:ln w="9525">
            <a:noFill/>
            <a:miter lim="800000"/>
            <a:headEnd/>
            <a:tailEnd/>
          </a:ln>
        </p:spPr>
        <p:txBody>
          <a:bodyPr wrap="square">
            <a:spAutoFit/>
          </a:bodyPr>
          <a:lstStyle/>
          <a:p>
            <a:pPr algn="ctr"/>
            <a:r>
              <a:rPr lang="en-US" sz="2400" b="1" dirty="0">
                <a:solidFill>
                  <a:schemeClr val="tx2"/>
                </a:solidFill>
                <a:latin typeface="Calibri" pitchFamily="34" charset="0"/>
              </a:rPr>
              <a:t>Lines Flows with 3 GT cells</a:t>
            </a:r>
          </a:p>
        </p:txBody>
      </p:sp>
      <p:pic>
        <p:nvPicPr>
          <p:cNvPr id="27657" name="Picture 5"/>
          <p:cNvPicPr>
            <a:picLocks noChangeAspect="1" noChangeArrowheads="1"/>
          </p:cNvPicPr>
          <p:nvPr/>
        </p:nvPicPr>
        <p:blipFill>
          <a:blip r:embed="rId3"/>
          <a:srcRect/>
          <a:stretch>
            <a:fillRect/>
          </a:stretch>
        </p:blipFill>
        <p:spPr bwMode="auto">
          <a:xfrm>
            <a:off x="3810000" y="4191000"/>
            <a:ext cx="3983038" cy="2133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90EB472E-7CA6-4C2D-81E9-CD39A44F0B8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1FCE6A-97BC-41EB-809A-50936E0F94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50666" y="4684418"/>
            <a:ext cx="660096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4689BC21-5566-4B70-91EA-44B4299CB33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58902" y="761999"/>
            <a:ext cx="6592726"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AE0A0486-F672-4FEF-A0A9-E6C3B7E3A5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2467406"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5A8625-47C4-4C2E-9B74-1653B91C7F26}"/>
              </a:ext>
            </a:extLst>
          </p:cNvPr>
          <p:cNvSpPr>
            <a:spLocks noGrp="1"/>
          </p:cNvSpPr>
          <p:nvPr>
            <p:ph type="title"/>
          </p:nvPr>
        </p:nvSpPr>
        <p:spPr>
          <a:xfrm>
            <a:off x="2791966" y="1298448"/>
            <a:ext cx="5390647" cy="2951819"/>
          </a:xfrm>
        </p:spPr>
        <p:txBody>
          <a:bodyPr vert="horz" lIns="91440" tIns="45720" rIns="91440" bIns="45720" rtlCol="0" anchor="b">
            <a:normAutofit/>
          </a:bodyPr>
          <a:lstStyle/>
          <a:p>
            <a:r>
              <a:rPr lang="en-US" sz="4700" spc="-100"/>
              <a:t>Kanban Systems</a:t>
            </a:r>
          </a:p>
        </p:txBody>
      </p:sp>
    </p:spTree>
    <p:extLst>
      <p:ext uri="{BB962C8B-B14F-4D97-AF65-F5344CB8AC3E}">
        <p14:creationId xmlns:p14="http://schemas.microsoft.com/office/powerpoint/2010/main" val="491565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5"/>
          <p:cNvSpPr>
            <a:spLocks noChangeArrowheads="1"/>
          </p:cNvSpPr>
          <p:nvPr/>
        </p:nvSpPr>
        <p:spPr bwMode="auto">
          <a:xfrm>
            <a:off x="457200" y="1219200"/>
            <a:ext cx="8458200" cy="4862870"/>
          </a:xfrm>
          <a:prstGeom prst="rect">
            <a:avLst/>
          </a:prstGeom>
          <a:noFill/>
          <a:ln w="9525">
            <a:noFill/>
            <a:miter lim="800000"/>
            <a:headEnd/>
            <a:tailEnd/>
          </a:ln>
        </p:spPr>
        <p:txBody>
          <a:bodyPr wrap="square">
            <a:spAutoFit/>
          </a:bodyPr>
          <a:lstStyle/>
          <a:p>
            <a:r>
              <a:rPr lang="en-US" sz="2800" b="1" dirty="0">
                <a:solidFill>
                  <a:schemeClr val="tx2"/>
                </a:solidFill>
                <a:latin typeface="Calibri" pitchFamily="34" charset="0"/>
              </a:rPr>
              <a:t>Kanban</a:t>
            </a:r>
          </a:p>
          <a:p>
            <a:endParaRPr lang="en-US" sz="1200" b="1" dirty="0">
              <a:solidFill>
                <a:schemeClr val="tx2"/>
              </a:solidFill>
              <a:latin typeface="Calibri" pitchFamily="34" charset="0"/>
            </a:endParaRPr>
          </a:p>
          <a:p>
            <a:r>
              <a:rPr lang="en-US" sz="2400" dirty="0">
                <a:solidFill>
                  <a:schemeClr val="tx1">
                    <a:lumMod val="75000"/>
                    <a:lumOff val="25000"/>
                  </a:schemeClr>
                </a:solidFill>
                <a:latin typeface="Calibri" pitchFamily="34" charset="0"/>
              </a:rPr>
              <a:t>A Japanese word meaning “card” or “visible record.” </a:t>
            </a:r>
          </a:p>
          <a:p>
            <a:r>
              <a:rPr lang="en-US" sz="2400" dirty="0">
                <a:solidFill>
                  <a:schemeClr val="tx1">
                    <a:lumMod val="75000"/>
                    <a:lumOff val="25000"/>
                  </a:schemeClr>
                </a:solidFill>
                <a:latin typeface="Calibri" pitchFamily="34" charset="0"/>
              </a:rPr>
              <a:t>through a factory.</a:t>
            </a:r>
          </a:p>
          <a:p>
            <a:pPr lvl="1"/>
            <a:endParaRPr lang="en-US" dirty="0"/>
          </a:p>
          <a:p>
            <a:pPr lvl="1"/>
            <a:r>
              <a:rPr lang="en-US" dirty="0">
                <a:solidFill>
                  <a:schemeClr val="tx1">
                    <a:lumMod val="75000"/>
                    <a:lumOff val="25000"/>
                  </a:schemeClr>
                </a:solidFill>
                <a:latin typeface="+mj-lt"/>
              </a:rPr>
              <a:t>In Lean, it is a tool that refers to cards used to control the flow of production.</a:t>
            </a:r>
          </a:p>
          <a:p>
            <a:pPr lvl="1"/>
            <a:r>
              <a:rPr lang="en-US" dirty="0">
                <a:solidFill>
                  <a:schemeClr val="tx1">
                    <a:lumMod val="75000"/>
                    <a:lumOff val="25000"/>
                  </a:schemeClr>
                </a:solidFill>
                <a:latin typeface="+mj-lt"/>
              </a:rPr>
              <a:t>It facilitates flow by preventing over-production by prior steps in the process and build-up of inventory/WIP</a:t>
            </a:r>
          </a:p>
          <a:p>
            <a:pPr marL="742950" lvl="1" indent="-285750">
              <a:buFont typeface="Arial" panose="020B0604020202020204" pitchFamily="34" charset="0"/>
              <a:buChar char="•"/>
            </a:pPr>
            <a:endParaRPr lang="en-US" dirty="0">
              <a:solidFill>
                <a:schemeClr val="tx1">
                  <a:lumMod val="75000"/>
                  <a:lumOff val="25000"/>
                </a:schemeClr>
              </a:solidFill>
              <a:latin typeface="+mj-lt"/>
            </a:endParaRPr>
          </a:p>
          <a:p>
            <a:pPr marL="742950" lvl="1" indent="-285750">
              <a:buFont typeface="Arial" panose="020B0604020202020204" pitchFamily="34" charset="0"/>
              <a:buChar char="•"/>
            </a:pPr>
            <a:r>
              <a:rPr lang="en-US" dirty="0">
                <a:solidFill>
                  <a:schemeClr val="tx1">
                    <a:lumMod val="75000"/>
                    <a:lumOff val="25000"/>
                  </a:schemeClr>
                </a:solidFill>
                <a:latin typeface="+mj-lt"/>
              </a:rPr>
              <a:t>The cell only produces the quantity needed when the Kanban signals it is time.</a:t>
            </a:r>
          </a:p>
          <a:p>
            <a:pPr lvl="2"/>
            <a:endParaRPr lang="en-US" dirty="0">
              <a:solidFill>
                <a:schemeClr val="tx1">
                  <a:lumMod val="75000"/>
                  <a:lumOff val="25000"/>
                </a:schemeClr>
              </a:solidFill>
              <a:latin typeface="+mj-lt"/>
            </a:endParaRPr>
          </a:p>
          <a:p>
            <a:pPr lvl="1"/>
            <a:r>
              <a:rPr lang="en-US" dirty="0">
                <a:solidFill>
                  <a:schemeClr val="tx1">
                    <a:lumMod val="75000"/>
                    <a:lumOff val="25000"/>
                  </a:schemeClr>
                </a:solidFill>
                <a:latin typeface="+mj-lt"/>
              </a:rPr>
              <a:t>Examples of Kanban in everyday life:</a:t>
            </a:r>
          </a:p>
          <a:p>
            <a:pPr lvl="1"/>
            <a:endParaRPr lang="en-US" dirty="0">
              <a:solidFill>
                <a:schemeClr val="tx1">
                  <a:lumMod val="75000"/>
                  <a:lumOff val="25000"/>
                </a:schemeClr>
              </a:solidFill>
              <a:latin typeface="+mj-lt"/>
            </a:endParaRPr>
          </a:p>
          <a:p>
            <a:pPr lvl="2"/>
            <a:r>
              <a:rPr lang="en-US" dirty="0">
                <a:solidFill>
                  <a:schemeClr val="tx1">
                    <a:lumMod val="75000"/>
                    <a:lumOff val="25000"/>
                  </a:schemeClr>
                </a:solidFill>
                <a:latin typeface="+mj-lt"/>
              </a:rPr>
              <a:t>Grocery store shelves (stock acts as Kanban)</a:t>
            </a:r>
          </a:p>
          <a:p>
            <a:pPr lvl="2"/>
            <a:r>
              <a:rPr lang="en-US" dirty="0">
                <a:solidFill>
                  <a:schemeClr val="tx1">
                    <a:lumMod val="75000"/>
                    <a:lumOff val="25000"/>
                  </a:schemeClr>
                </a:solidFill>
                <a:latin typeface="+mj-lt"/>
              </a:rPr>
              <a:t>Empty glass at a bar</a:t>
            </a:r>
          </a:p>
          <a:p>
            <a:pPr lvl="2"/>
            <a:endParaRPr lang="en-US" sz="2400" dirty="0">
              <a:solidFill>
                <a:schemeClr val="tx1">
                  <a:lumMod val="75000"/>
                  <a:lumOff val="25000"/>
                </a:schemeClr>
              </a:solidFill>
              <a:latin typeface="+mj-lt"/>
            </a:endParaRPr>
          </a:p>
        </p:txBody>
      </p:sp>
      <p:sp>
        <p:nvSpPr>
          <p:cNvPr id="8" name="Rectangle 6">
            <a:extLst>
              <a:ext uri="{FF2B5EF4-FFF2-40B4-BE49-F238E27FC236}">
                <a16:creationId xmlns:a16="http://schemas.microsoft.com/office/drawing/2014/main" id="{254150C3-D12D-4A28-B159-BB3E3E1A4753}"/>
              </a:ext>
            </a:extLst>
          </p:cNvPr>
          <p:cNvSpPr txBox="1">
            <a:spLocks noChangeArrowheads="1"/>
          </p:cNvSpPr>
          <p:nvPr/>
        </p:nvSpPr>
        <p:spPr>
          <a:xfrm>
            <a:off x="0" y="-15874"/>
            <a:ext cx="9144000" cy="1020762"/>
          </a:xfrm>
          <a:prstGeom prst="rect">
            <a:avLst/>
          </a:prstGeom>
          <a:solidFill>
            <a:srgbClr val="40BAD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dirty="0">
                <a:solidFill>
                  <a:schemeClr val="tx1">
                    <a:lumMod val="75000"/>
                    <a:lumOff val="25000"/>
                  </a:schemeClr>
                </a:solidFill>
              </a:rPr>
              <a:t>What is a Kanban?</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257800" y="3581400"/>
            <a:ext cx="3352800" cy="2514600"/>
          </a:xfrm>
          <a:prstGeom prst="rect">
            <a:avLst/>
          </a:prstGeom>
        </p:spPr>
      </p:pic>
      <p:sp>
        <p:nvSpPr>
          <p:cNvPr id="259073" name="Title 1"/>
          <p:cNvSpPr>
            <a:spLocks noGrp="1"/>
          </p:cNvSpPr>
          <p:nvPr>
            <p:ph type="title"/>
          </p:nvPr>
        </p:nvSpPr>
        <p:spPr>
          <a:xfrm>
            <a:off x="189688" y="1123839"/>
            <a:ext cx="7963711" cy="1390762"/>
          </a:xfrm>
        </p:spPr>
        <p:txBody>
          <a:bodyPr/>
          <a:lstStyle/>
          <a:p>
            <a:r>
              <a:rPr lang="en-US" dirty="0"/>
              <a:t>Kanban Essentials</a:t>
            </a:r>
          </a:p>
        </p:txBody>
      </p:sp>
      <p:sp>
        <p:nvSpPr>
          <p:cNvPr id="259074" name="Content Placeholder 2"/>
          <p:cNvSpPr>
            <a:spLocks noGrp="1"/>
          </p:cNvSpPr>
          <p:nvPr>
            <p:ph idx="1"/>
          </p:nvPr>
        </p:nvSpPr>
        <p:spPr>
          <a:xfrm>
            <a:off x="990600" y="1602667"/>
            <a:ext cx="4876800" cy="2895600"/>
          </a:xfrm>
        </p:spPr>
        <p:txBody>
          <a:bodyPr/>
          <a:lstStyle/>
          <a:p>
            <a:r>
              <a:rPr lang="en-US" b="1" dirty="0">
                <a:solidFill>
                  <a:srgbClr val="FF0000"/>
                </a:solidFill>
              </a:rPr>
              <a:t>Simple and visual</a:t>
            </a:r>
          </a:p>
          <a:p>
            <a:r>
              <a:rPr lang="en-US" b="1" dirty="0">
                <a:solidFill>
                  <a:srgbClr val="FF0000"/>
                </a:solidFill>
              </a:rPr>
              <a:t>Nothing</a:t>
            </a:r>
            <a:r>
              <a:rPr lang="en-US" dirty="0"/>
              <a:t> is created or moved without a </a:t>
            </a:r>
            <a:r>
              <a:rPr lang="en-US" dirty="0" err="1"/>
              <a:t>Kanban</a:t>
            </a:r>
            <a:endParaRPr lang="en-US" dirty="0"/>
          </a:p>
          <a:p>
            <a:r>
              <a:rPr lang="en-US" dirty="0"/>
              <a:t>Process should be improved and standardized </a:t>
            </a:r>
            <a:r>
              <a:rPr lang="en-US" b="1" dirty="0">
                <a:solidFill>
                  <a:srgbClr val="FF0000"/>
                </a:solidFill>
              </a:rPr>
              <a:t>before</a:t>
            </a:r>
            <a:r>
              <a:rPr lang="en-US" dirty="0"/>
              <a:t> </a:t>
            </a:r>
            <a:r>
              <a:rPr lang="en-US" dirty="0" err="1"/>
              <a:t>Kanban</a:t>
            </a:r>
            <a:endParaRPr lang="en-US" dirty="0"/>
          </a:p>
          <a:p>
            <a:r>
              <a:rPr lang="en-US" dirty="0" err="1"/>
              <a:t>Kanban</a:t>
            </a:r>
            <a:r>
              <a:rPr lang="en-US" dirty="0"/>
              <a:t> is </a:t>
            </a:r>
            <a:r>
              <a:rPr lang="en-US" b="1" dirty="0">
                <a:solidFill>
                  <a:srgbClr val="FF0000"/>
                </a:solidFill>
              </a:rPr>
              <a:t>not the starting point </a:t>
            </a:r>
            <a:r>
              <a:rPr lang="en-US" dirty="0"/>
              <a:t>for Lean</a:t>
            </a:r>
          </a:p>
        </p:txBody>
      </p:sp>
      <p:sp>
        <p:nvSpPr>
          <p:cNvPr id="6" name="Rectangle 6">
            <a:extLst>
              <a:ext uri="{FF2B5EF4-FFF2-40B4-BE49-F238E27FC236}">
                <a16:creationId xmlns:a16="http://schemas.microsoft.com/office/drawing/2014/main" id="{72B7A103-03F6-4C13-BB5F-39A48256C269}"/>
              </a:ext>
            </a:extLst>
          </p:cNvPr>
          <p:cNvSpPr txBox="1">
            <a:spLocks noChangeArrowheads="1"/>
          </p:cNvSpPr>
          <p:nvPr/>
        </p:nvSpPr>
        <p:spPr>
          <a:xfrm>
            <a:off x="0" y="-15874"/>
            <a:ext cx="9144000" cy="1020762"/>
          </a:xfrm>
          <a:prstGeom prst="rect">
            <a:avLst/>
          </a:prstGeom>
          <a:solidFill>
            <a:srgbClr val="40BAD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dirty="0">
                <a:solidFill>
                  <a:schemeClr val="tx1">
                    <a:lumMod val="75000"/>
                    <a:lumOff val="25000"/>
                  </a:schemeClr>
                </a:solidFill>
              </a:rPr>
              <a:t>Kanban Essentials</a:t>
            </a:r>
          </a:p>
        </p:txBody>
      </p:sp>
    </p:spTree>
    <p:extLst>
      <p:ext uri="{BB962C8B-B14F-4D97-AF65-F5344CB8AC3E}">
        <p14:creationId xmlns:p14="http://schemas.microsoft.com/office/powerpoint/2010/main" val="2675398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96A5D-658A-43A7-9D38-602499B2C58D}"/>
              </a:ext>
            </a:extLst>
          </p:cNvPr>
          <p:cNvSpPr>
            <a:spLocks noGrp="1"/>
          </p:cNvSpPr>
          <p:nvPr>
            <p:ph idx="1"/>
          </p:nvPr>
        </p:nvSpPr>
        <p:spPr>
          <a:xfrm>
            <a:off x="207962" y="1295400"/>
            <a:ext cx="8728076" cy="1447800"/>
          </a:xfrm>
        </p:spPr>
        <p:txBody>
          <a:bodyPr>
            <a:normAutofit/>
          </a:bodyPr>
          <a:lstStyle/>
          <a:p>
            <a:pPr marL="0" indent="0">
              <a:buNone/>
            </a:pPr>
            <a:r>
              <a:rPr lang="en-US" sz="3200" dirty="0" err="1"/>
              <a:t>Containerless</a:t>
            </a:r>
            <a:r>
              <a:rPr lang="en-US" sz="3200" dirty="0"/>
              <a:t> System</a:t>
            </a:r>
          </a:p>
          <a:p>
            <a:pPr lvl="1"/>
            <a:r>
              <a:rPr lang="en-US" sz="2600" dirty="0"/>
              <a:t>Using visual means in lieu of containers as a signal device.</a:t>
            </a:r>
          </a:p>
          <a:p>
            <a:endParaRPr lang="en-US" dirty="0"/>
          </a:p>
        </p:txBody>
      </p:sp>
      <p:pic>
        <p:nvPicPr>
          <p:cNvPr id="6" name="Picture 2" descr="Related image">
            <a:extLst>
              <a:ext uri="{FF2B5EF4-FFF2-40B4-BE49-F238E27FC236}">
                <a16:creationId xmlns:a16="http://schemas.microsoft.com/office/drawing/2014/main" id="{34A00BD3-F85B-4233-85A1-7430CC1B27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2667000"/>
            <a:ext cx="5867400" cy="3908285"/>
          </a:xfrm>
          <a:prstGeom prst="rect">
            <a:avLst/>
          </a:prstGeom>
          <a:noFill/>
          <a:ln>
            <a:solidFill>
              <a:schemeClr val="tx1">
                <a:lumMod val="75000"/>
                <a:lumOff val="2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103FA4F-7A1A-40B0-89FF-47608059F547}"/>
              </a:ext>
            </a:extLst>
          </p:cNvPr>
          <p:cNvSpPr txBox="1">
            <a:spLocks noChangeArrowheads="1"/>
          </p:cNvSpPr>
          <p:nvPr/>
        </p:nvSpPr>
        <p:spPr>
          <a:xfrm>
            <a:off x="0" y="-15874"/>
            <a:ext cx="9144000" cy="1020762"/>
          </a:xfrm>
          <a:prstGeom prst="rect">
            <a:avLst/>
          </a:prstGeom>
          <a:solidFill>
            <a:srgbClr val="40BAD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dirty="0">
                <a:solidFill>
                  <a:schemeClr val="tx1">
                    <a:lumMod val="75000"/>
                    <a:lumOff val="25000"/>
                  </a:schemeClr>
                </a:solidFill>
              </a:rPr>
              <a:t>The Kanban System</a:t>
            </a:r>
          </a:p>
        </p:txBody>
      </p:sp>
    </p:spTree>
    <p:extLst>
      <p:ext uri="{BB962C8B-B14F-4D97-AF65-F5344CB8AC3E}">
        <p14:creationId xmlns:p14="http://schemas.microsoft.com/office/powerpoint/2010/main" val="883665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9073" name="Title 1"/>
          <p:cNvSpPr>
            <a:spLocks noGrp="1"/>
          </p:cNvSpPr>
          <p:nvPr>
            <p:ph type="title"/>
          </p:nvPr>
        </p:nvSpPr>
        <p:spPr>
          <a:xfrm>
            <a:off x="189688" y="1123839"/>
            <a:ext cx="7963711" cy="1390762"/>
          </a:xfrm>
        </p:spPr>
        <p:txBody>
          <a:bodyPr/>
          <a:lstStyle/>
          <a:p>
            <a:r>
              <a:rPr lang="en-US" dirty="0"/>
              <a:t>Kanban Essentials</a:t>
            </a:r>
          </a:p>
        </p:txBody>
      </p:sp>
      <p:sp>
        <p:nvSpPr>
          <p:cNvPr id="259074" name="Content Placeholder 2"/>
          <p:cNvSpPr>
            <a:spLocks noGrp="1"/>
          </p:cNvSpPr>
          <p:nvPr>
            <p:ph idx="1"/>
          </p:nvPr>
        </p:nvSpPr>
        <p:spPr>
          <a:xfrm>
            <a:off x="990600" y="1602667"/>
            <a:ext cx="4876800" cy="530933"/>
          </a:xfrm>
        </p:spPr>
        <p:txBody>
          <a:bodyPr/>
          <a:lstStyle/>
          <a:p>
            <a:r>
              <a:rPr lang="en-US" b="1" dirty="0">
                <a:solidFill>
                  <a:srgbClr val="FF0000"/>
                </a:solidFill>
              </a:rPr>
              <a:t>Simple and visual</a:t>
            </a:r>
          </a:p>
        </p:txBody>
      </p:sp>
      <p:sp>
        <p:nvSpPr>
          <p:cNvPr id="6" name="Rectangle 6">
            <a:extLst>
              <a:ext uri="{FF2B5EF4-FFF2-40B4-BE49-F238E27FC236}">
                <a16:creationId xmlns:a16="http://schemas.microsoft.com/office/drawing/2014/main" id="{72B7A103-03F6-4C13-BB5F-39A48256C269}"/>
              </a:ext>
            </a:extLst>
          </p:cNvPr>
          <p:cNvSpPr txBox="1">
            <a:spLocks noChangeArrowheads="1"/>
          </p:cNvSpPr>
          <p:nvPr/>
        </p:nvSpPr>
        <p:spPr>
          <a:xfrm>
            <a:off x="0" y="-15874"/>
            <a:ext cx="9144000" cy="1020762"/>
          </a:xfrm>
          <a:prstGeom prst="rect">
            <a:avLst/>
          </a:prstGeom>
          <a:solidFill>
            <a:srgbClr val="40BAD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dirty="0">
                <a:solidFill>
                  <a:schemeClr val="tx1">
                    <a:lumMod val="75000"/>
                    <a:lumOff val="25000"/>
                  </a:schemeClr>
                </a:solidFill>
              </a:rPr>
              <a:t>Kanban Board</a:t>
            </a:r>
          </a:p>
        </p:txBody>
      </p:sp>
      <p:pic>
        <p:nvPicPr>
          <p:cNvPr id="3" name="Picture 2" descr="A screenshot of a social media post&#10;&#10;Description generated with very high confidence">
            <a:extLst>
              <a:ext uri="{FF2B5EF4-FFF2-40B4-BE49-F238E27FC236}">
                <a16:creationId xmlns:a16="http://schemas.microsoft.com/office/drawing/2014/main" id="{2B2D9E7F-E753-4D55-94F8-A5E8230AF0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286000"/>
            <a:ext cx="5498412" cy="36825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641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6670" y="5954"/>
            <a:ext cx="9160670" cy="937022"/>
          </a:xfrm>
          <a:solidFill>
            <a:srgbClr val="40BAD2"/>
          </a:solidFill>
        </p:spPr>
        <p:txBody>
          <a:bodyPr>
            <a:normAutofit/>
          </a:bodyPr>
          <a:lstStyle/>
          <a:p>
            <a:pPr algn="ctr" eaLnBrk="1" hangingPunct="1"/>
            <a:r>
              <a:rPr lang="en-US" dirty="0">
                <a:solidFill>
                  <a:schemeClr val="tx1">
                    <a:lumMod val="65000"/>
                    <a:lumOff val="35000"/>
                  </a:schemeClr>
                </a:solidFill>
              </a:rPr>
              <a:t>50,000 Feet Overview of OPM</a:t>
            </a:r>
          </a:p>
        </p:txBody>
      </p:sp>
      <p:grpSp>
        <p:nvGrpSpPr>
          <p:cNvPr id="2" name="Group 27"/>
          <p:cNvGrpSpPr>
            <a:grpSpLocks/>
          </p:cNvGrpSpPr>
          <p:nvPr/>
        </p:nvGrpSpPr>
        <p:grpSpPr bwMode="auto">
          <a:xfrm>
            <a:off x="1447800" y="1828800"/>
            <a:ext cx="6029325" cy="3370660"/>
            <a:chOff x="461963" y="1724025"/>
            <a:chExt cx="8039100" cy="4494213"/>
          </a:xfrm>
        </p:grpSpPr>
        <p:grpSp>
          <p:nvGrpSpPr>
            <p:cNvPr id="11271" name="Group 52"/>
            <p:cNvGrpSpPr>
              <a:grpSpLocks/>
            </p:cNvGrpSpPr>
            <p:nvPr/>
          </p:nvGrpSpPr>
          <p:grpSpPr bwMode="auto">
            <a:xfrm>
              <a:off x="3422650" y="2109788"/>
              <a:ext cx="2149475" cy="4108450"/>
              <a:chOff x="2156" y="1329"/>
              <a:chExt cx="1354" cy="2588"/>
            </a:xfrm>
          </p:grpSpPr>
          <p:sp>
            <p:nvSpPr>
              <p:cNvPr id="11295" name="AutoShape 19"/>
              <p:cNvSpPr>
                <a:spLocks noChangeArrowheads="1"/>
              </p:cNvSpPr>
              <p:nvPr/>
            </p:nvSpPr>
            <p:spPr bwMode="auto">
              <a:xfrm>
                <a:off x="2723" y="1726"/>
                <a:ext cx="152" cy="204"/>
              </a:xfrm>
              <a:prstGeom prst="downArrow">
                <a:avLst>
                  <a:gd name="adj1" fmla="val 44741"/>
                  <a:gd name="adj2" fmla="val 45414"/>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11288" name="Oval 9"/>
              <p:cNvSpPr>
                <a:spLocks noChangeArrowheads="1"/>
              </p:cNvSpPr>
              <p:nvPr/>
            </p:nvSpPr>
            <p:spPr bwMode="auto">
              <a:xfrm>
                <a:off x="2156" y="1329"/>
                <a:ext cx="1354" cy="422"/>
              </a:xfrm>
              <a:prstGeom prst="ellipse">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Calibri Light" panose="020F0302020204030204"/>
                    <a:ea typeface="+mn-ea"/>
                    <a:cs typeface="+mn-cs"/>
                  </a:rPr>
                  <a:t>Managing Processes</a:t>
                </a:r>
                <a:endParaRPr kumimoji="0" lang="en-AU" sz="75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1289" name="Rectangle 10"/>
              <p:cNvSpPr>
                <a:spLocks noChangeArrowheads="1"/>
              </p:cNvSpPr>
              <p:nvPr/>
            </p:nvSpPr>
            <p:spPr bwMode="auto">
              <a:xfrm>
                <a:off x="2261" y="1951"/>
                <a:ext cx="1144" cy="28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Light" panose="020F0302020204030204"/>
                    <a:ea typeface="+mn-ea"/>
                    <a:cs typeface="+mn-cs"/>
                  </a:rPr>
                  <a:t>Process Strategy</a:t>
                </a:r>
                <a:endParaRPr kumimoji="0" lang="en-AU" sz="9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1290" name="Rectangle 11"/>
              <p:cNvSpPr>
                <a:spLocks noChangeArrowheads="1"/>
              </p:cNvSpPr>
              <p:nvPr/>
            </p:nvSpPr>
            <p:spPr bwMode="auto">
              <a:xfrm>
                <a:off x="2256" y="2641"/>
                <a:ext cx="1154" cy="282"/>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Light" panose="020F0302020204030204"/>
                    <a:ea typeface="+mn-ea"/>
                    <a:cs typeface="+mn-cs"/>
                  </a:rPr>
                  <a:t>Process Performance </a:t>
                </a:r>
                <a:br>
                  <a:rPr kumimoji="0" lang="en-US" sz="900" b="1" i="0" u="none" strike="noStrike" kern="1200" cap="none" spc="0" normalizeH="0" baseline="0" noProof="0" dirty="0">
                    <a:ln>
                      <a:noFill/>
                    </a:ln>
                    <a:solidFill>
                      <a:prstClr val="white"/>
                    </a:solidFill>
                    <a:effectLst/>
                    <a:uLnTx/>
                    <a:uFillTx/>
                    <a:latin typeface="Calibri Light" panose="020F0302020204030204"/>
                    <a:ea typeface="+mn-ea"/>
                    <a:cs typeface="+mn-cs"/>
                  </a:rPr>
                </a:br>
                <a:r>
                  <a:rPr kumimoji="0" lang="en-US" sz="900" b="1" i="0" u="none" strike="noStrike" kern="1200" cap="none" spc="0" normalizeH="0" baseline="0" noProof="0" dirty="0">
                    <a:ln>
                      <a:noFill/>
                    </a:ln>
                    <a:solidFill>
                      <a:prstClr val="white"/>
                    </a:solidFill>
                    <a:effectLst/>
                    <a:uLnTx/>
                    <a:uFillTx/>
                    <a:latin typeface="Calibri Light" panose="020F0302020204030204"/>
                    <a:ea typeface="+mn-ea"/>
                    <a:cs typeface="+mn-cs"/>
                  </a:rPr>
                  <a:t>&amp; Quality</a:t>
                </a:r>
                <a:endParaRPr kumimoji="0" lang="en-AU" sz="9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1291" name="Rectangle 12"/>
              <p:cNvSpPr>
                <a:spLocks noChangeArrowheads="1"/>
              </p:cNvSpPr>
              <p:nvPr/>
            </p:nvSpPr>
            <p:spPr bwMode="auto">
              <a:xfrm>
                <a:off x="2247" y="3001"/>
                <a:ext cx="1172" cy="231"/>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Light" panose="020F0302020204030204"/>
                    <a:ea typeface="+mn-ea"/>
                    <a:cs typeface="+mn-cs"/>
                  </a:rPr>
                  <a:t>Constraint Management</a:t>
                </a:r>
              </a:p>
            </p:txBody>
          </p:sp>
          <p:sp>
            <p:nvSpPr>
              <p:cNvPr id="11292" name="Rectangle 13"/>
              <p:cNvSpPr>
                <a:spLocks noChangeArrowheads="1"/>
              </p:cNvSpPr>
              <p:nvPr/>
            </p:nvSpPr>
            <p:spPr bwMode="auto">
              <a:xfrm>
                <a:off x="2243" y="3327"/>
                <a:ext cx="1181" cy="231"/>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Light" panose="020F0302020204030204"/>
                    <a:ea typeface="+mn-ea"/>
                    <a:cs typeface="+mn-cs"/>
                  </a:rPr>
                  <a:t>Process Layout</a:t>
                </a:r>
              </a:p>
            </p:txBody>
          </p:sp>
          <p:sp>
            <p:nvSpPr>
              <p:cNvPr id="11293" name="Rectangle 14"/>
              <p:cNvSpPr>
                <a:spLocks noChangeArrowheads="1"/>
              </p:cNvSpPr>
              <p:nvPr/>
            </p:nvSpPr>
            <p:spPr bwMode="auto">
              <a:xfrm>
                <a:off x="2239" y="3676"/>
                <a:ext cx="1189" cy="241"/>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Light" panose="020F0302020204030204"/>
                    <a:ea typeface="+mn-ea"/>
                    <a:cs typeface="+mn-cs"/>
                  </a:rPr>
                  <a:t>Lean Systems</a:t>
                </a:r>
              </a:p>
            </p:txBody>
          </p:sp>
          <p:sp>
            <p:nvSpPr>
              <p:cNvPr id="11294" name="Rectangle 15"/>
              <p:cNvSpPr>
                <a:spLocks noChangeArrowheads="1"/>
              </p:cNvSpPr>
              <p:nvPr/>
            </p:nvSpPr>
            <p:spPr bwMode="auto">
              <a:xfrm>
                <a:off x="2267" y="2350"/>
                <a:ext cx="1144" cy="211"/>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Light" panose="020F0302020204030204"/>
                    <a:ea typeface="+mn-ea"/>
                    <a:cs typeface="+mn-cs"/>
                  </a:rPr>
                  <a:t>Process Analysis</a:t>
                </a:r>
              </a:p>
            </p:txBody>
          </p:sp>
        </p:grpSp>
        <p:grpSp>
          <p:nvGrpSpPr>
            <p:cNvPr id="11272" name="Group 54"/>
            <p:cNvGrpSpPr>
              <a:grpSpLocks/>
            </p:cNvGrpSpPr>
            <p:nvPr/>
          </p:nvGrpSpPr>
          <p:grpSpPr bwMode="auto">
            <a:xfrm>
              <a:off x="461963" y="2481263"/>
              <a:ext cx="2368550" cy="2682875"/>
              <a:chOff x="291" y="1563"/>
              <a:chExt cx="1492" cy="1690"/>
            </a:xfrm>
          </p:grpSpPr>
          <p:sp>
            <p:nvSpPr>
              <p:cNvPr id="11283" name="AutoShape 20"/>
              <p:cNvSpPr>
                <a:spLocks noChangeArrowheads="1"/>
              </p:cNvSpPr>
              <p:nvPr/>
            </p:nvSpPr>
            <p:spPr bwMode="auto">
              <a:xfrm>
                <a:off x="934" y="1954"/>
                <a:ext cx="152" cy="198"/>
              </a:xfrm>
              <a:prstGeom prst="downArrow">
                <a:avLst>
                  <a:gd name="adj1" fmla="val 44741"/>
                  <a:gd name="adj2" fmla="val 44078"/>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11284" name="Oval 21"/>
              <p:cNvSpPr>
                <a:spLocks noChangeArrowheads="1"/>
              </p:cNvSpPr>
              <p:nvPr/>
            </p:nvSpPr>
            <p:spPr bwMode="auto">
              <a:xfrm>
                <a:off x="291" y="1563"/>
                <a:ext cx="1492" cy="438"/>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4500" rIns="94500" anchor="ctr" anchorCtr="1"/>
              <a:lstStyle/>
              <a:p>
                <a:pPr marL="0" marR="0" lvl="0" indent="0" algn="ctr" defTabSz="5715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Calibri Light" panose="020F0302020204030204"/>
                    <a:ea typeface="+mn-ea"/>
                    <a:cs typeface="+mn-cs"/>
                  </a:rPr>
                  <a:t>Using Operations</a:t>
                </a:r>
                <a:br>
                  <a:rPr kumimoji="0" lang="en-US" sz="1050" b="1" i="0" u="none" strike="noStrike" kern="1200" cap="none" spc="0" normalizeH="0" baseline="0" noProof="0" dirty="0">
                    <a:ln>
                      <a:noFill/>
                    </a:ln>
                    <a:solidFill>
                      <a:prstClr val="white"/>
                    </a:solidFill>
                    <a:effectLst/>
                    <a:uLnTx/>
                    <a:uFillTx/>
                    <a:latin typeface="Calibri Light" panose="020F0302020204030204"/>
                    <a:ea typeface="+mn-ea"/>
                    <a:cs typeface="+mn-cs"/>
                  </a:rPr>
                </a:br>
                <a:r>
                  <a:rPr kumimoji="0" lang="en-US" sz="1050" b="1" i="0" u="none" strike="noStrike" kern="1200" cap="none" spc="0" normalizeH="0" baseline="0" noProof="0" dirty="0">
                    <a:ln>
                      <a:noFill/>
                    </a:ln>
                    <a:solidFill>
                      <a:prstClr val="white"/>
                    </a:solidFill>
                    <a:effectLst/>
                    <a:uLnTx/>
                    <a:uFillTx/>
                    <a:latin typeface="Calibri Light" panose="020F0302020204030204"/>
                    <a:ea typeface="+mn-ea"/>
                    <a:cs typeface="+mn-cs"/>
                  </a:rPr>
                  <a:t>to Compete</a:t>
                </a:r>
                <a:endParaRPr kumimoji="0" lang="en-AU" sz="9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1285" name="Rectangle 22"/>
              <p:cNvSpPr>
                <a:spLocks noChangeArrowheads="1"/>
              </p:cNvSpPr>
              <p:nvPr/>
            </p:nvSpPr>
            <p:spPr bwMode="auto">
              <a:xfrm>
                <a:off x="433" y="2168"/>
                <a:ext cx="1189" cy="341"/>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Light" panose="020F0302020204030204"/>
                    <a:ea typeface="+mn-ea"/>
                    <a:cs typeface="+mn-cs"/>
                  </a:rPr>
                  <a:t>Operations As a </a:t>
                </a:r>
              </a:p>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Light" panose="020F0302020204030204"/>
                    <a:ea typeface="+mn-ea"/>
                    <a:cs typeface="+mn-cs"/>
                  </a:rPr>
                  <a:t>Competitive Weapon</a:t>
                </a:r>
                <a:endParaRPr kumimoji="0" lang="en-AU" sz="9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1286" name="Rectangle 23"/>
              <p:cNvSpPr>
                <a:spLocks noChangeArrowheads="1"/>
              </p:cNvSpPr>
              <p:nvPr/>
            </p:nvSpPr>
            <p:spPr bwMode="auto">
              <a:xfrm>
                <a:off x="433" y="2630"/>
                <a:ext cx="1189" cy="25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Light" panose="020F0302020204030204"/>
                    <a:ea typeface="+mn-ea"/>
                    <a:cs typeface="+mn-cs"/>
                  </a:rPr>
                  <a:t>Operations Strategy</a:t>
                </a:r>
                <a:endParaRPr kumimoji="0" lang="en-AU" sz="9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1287" name="Rectangle 24"/>
              <p:cNvSpPr>
                <a:spLocks noChangeArrowheads="1"/>
              </p:cNvSpPr>
              <p:nvPr/>
            </p:nvSpPr>
            <p:spPr bwMode="auto">
              <a:xfrm>
                <a:off x="434" y="3011"/>
                <a:ext cx="1189" cy="242"/>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Light" panose="020F0302020204030204"/>
                    <a:ea typeface="+mn-ea"/>
                    <a:cs typeface="+mn-cs"/>
                  </a:rPr>
                  <a:t>Project Management</a:t>
                </a:r>
                <a:endParaRPr kumimoji="0" lang="en-AU" sz="9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11273" name="Group 53"/>
            <p:cNvGrpSpPr>
              <a:grpSpLocks/>
            </p:cNvGrpSpPr>
            <p:nvPr/>
          </p:nvGrpSpPr>
          <p:grpSpPr bwMode="auto">
            <a:xfrm>
              <a:off x="6275388" y="1724025"/>
              <a:ext cx="2225675" cy="4494213"/>
              <a:chOff x="3953" y="1037"/>
              <a:chExt cx="1402" cy="2831"/>
            </a:xfrm>
          </p:grpSpPr>
          <p:sp>
            <p:nvSpPr>
              <p:cNvPr id="11274" name="AutoShape 27"/>
              <p:cNvSpPr>
                <a:spLocks noChangeArrowheads="1"/>
              </p:cNvSpPr>
              <p:nvPr/>
            </p:nvSpPr>
            <p:spPr bwMode="auto">
              <a:xfrm>
                <a:off x="4578" y="1394"/>
                <a:ext cx="152" cy="206"/>
              </a:xfrm>
              <a:prstGeom prst="downArrow">
                <a:avLst>
                  <a:gd name="adj1" fmla="val 44741"/>
                  <a:gd name="adj2" fmla="val 45859"/>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11275" name="Oval 28"/>
              <p:cNvSpPr>
                <a:spLocks noChangeArrowheads="1"/>
              </p:cNvSpPr>
              <p:nvPr/>
            </p:nvSpPr>
            <p:spPr bwMode="auto">
              <a:xfrm>
                <a:off x="3953" y="1037"/>
                <a:ext cx="1402" cy="382"/>
              </a:xfrm>
              <a:prstGeom prst="ellipse">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4500" rIns="94500" anchor="ctr" anchorCtr="1"/>
              <a:lstStyle/>
              <a:p>
                <a:pPr marL="0" marR="0" lvl="0" indent="0" algn="ctr" defTabSz="5715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Calibri Light" panose="020F0302020204030204"/>
                    <a:ea typeface="+mn-ea"/>
                    <a:cs typeface="+mn-cs"/>
                  </a:rPr>
                  <a:t>Managing Value Chains</a:t>
                </a:r>
                <a:endParaRPr kumimoji="0" lang="en-AU" sz="9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61821" name="Rectangle 29"/>
              <p:cNvSpPr>
                <a:spLocks noChangeArrowheads="1"/>
              </p:cNvSpPr>
              <p:nvPr/>
            </p:nvSpPr>
            <p:spPr bwMode="auto">
              <a:xfrm>
                <a:off x="4048" y="1615"/>
                <a:ext cx="1212" cy="229"/>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Light" panose="020F0302020204030204"/>
                    <a:ea typeface="+mn-ea"/>
                    <a:cs typeface="+mn-cs"/>
                  </a:rPr>
                  <a:t>Supply Chain Strategy</a:t>
                </a:r>
                <a:endParaRPr kumimoji="0" lang="en-AU" sz="9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61822" name="Rectangle 30"/>
              <p:cNvSpPr>
                <a:spLocks noChangeArrowheads="1"/>
              </p:cNvSpPr>
              <p:nvPr/>
            </p:nvSpPr>
            <p:spPr bwMode="auto">
              <a:xfrm>
                <a:off x="4043" y="2266"/>
                <a:ext cx="1222" cy="233"/>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Light" panose="020F0302020204030204"/>
                    <a:ea typeface="+mn-ea"/>
                    <a:cs typeface="+mn-cs"/>
                  </a:rPr>
                  <a:t>Inventory Management</a:t>
                </a:r>
                <a:endParaRPr kumimoji="0" lang="en-AU" sz="9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61823" name="Rectangle 31"/>
              <p:cNvSpPr>
                <a:spLocks noChangeArrowheads="1"/>
              </p:cNvSpPr>
              <p:nvPr/>
            </p:nvSpPr>
            <p:spPr bwMode="auto">
              <a:xfrm>
                <a:off x="4047" y="1939"/>
                <a:ext cx="1214" cy="20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Light" panose="020F0302020204030204"/>
                    <a:ea typeface="+mn-ea"/>
                    <a:cs typeface="+mn-cs"/>
                  </a:rPr>
                  <a:t>Location</a:t>
                </a:r>
              </a:p>
            </p:txBody>
          </p:sp>
          <p:sp>
            <p:nvSpPr>
              <p:cNvPr id="161827" name="Rectangle 35"/>
              <p:cNvSpPr>
                <a:spLocks noChangeArrowheads="1"/>
              </p:cNvSpPr>
              <p:nvPr/>
            </p:nvSpPr>
            <p:spPr bwMode="auto">
              <a:xfrm>
                <a:off x="4038" y="2618"/>
                <a:ext cx="1232" cy="211"/>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Light" panose="020F0302020204030204"/>
                    <a:ea typeface="+mn-ea"/>
                    <a:cs typeface="+mn-cs"/>
                  </a:rPr>
                  <a:t>Forecasting</a:t>
                </a:r>
              </a:p>
            </p:txBody>
          </p:sp>
          <p:sp>
            <p:nvSpPr>
              <p:cNvPr id="161828" name="Rectangle 36"/>
              <p:cNvSpPr>
                <a:spLocks noChangeArrowheads="1"/>
              </p:cNvSpPr>
              <p:nvPr/>
            </p:nvSpPr>
            <p:spPr bwMode="auto">
              <a:xfrm>
                <a:off x="4040" y="2920"/>
                <a:ext cx="1228" cy="323"/>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Light" panose="020F0302020204030204"/>
                    <a:ea typeface="+mn-ea"/>
                    <a:cs typeface="+mn-cs"/>
                  </a:rPr>
                  <a:t>Sales &amp; Operations</a:t>
                </a:r>
                <a:br>
                  <a:rPr kumimoji="0" lang="en-US" sz="900" b="1" i="0" u="none" strike="noStrike" kern="1200" cap="none" spc="0" normalizeH="0" baseline="0" noProof="0">
                    <a:ln>
                      <a:noFill/>
                    </a:ln>
                    <a:solidFill>
                      <a:prstClr val="white"/>
                    </a:solidFill>
                    <a:effectLst/>
                    <a:uLnTx/>
                    <a:uFillTx/>
                    <a:latin typeface="Calibri Light" panose="020F0302020204030204"/>
                    <a:ea typeface="+mn-ea"/>
                    <a:cs typeface="+mn-cs"/>
                  </a:rPr>
                </a:br>
                <a:r>
                  <a:rPr kumimoji="0" lang="en-US" sz="900" b="1" i="0" u="none" strike="noStrike" kern="1200" cap="none" spc="0" normalizeH="0" baseline="0" noProof="0">
                    <a:ln>
                      <a:noFill/>
                    </a:ln>
                    <a:solidFill>
                      <a:prstClr val="white"/>
                    </a:solidFill>
                    <a:effectLst/>
                    <a:uLnTx/>
                    <a:uFillTx/>
                    <a:latin typeface="Calibri Light" panose="020F0302020204030204"/>
                    <a:ea typeface="+mn-ea"/>
                    <a:cs typeface="+mn-cs"/>
                  </a:rPr>
                  <a:t>Planning</a:t>
                </a:r>
                <a:endParaRPr kumimoji="0" lang="en-AU" sz="9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61829" name="Rectangle 37"/>
              <p:cNvSpPr>
                <a:spLocks noChangeArrowheads="1"/>
              </p:cNvSpPr>
              <p:nvPr/>
            </p:nvSpPr>
            <p:spPr bwMode="auto">
              <a:xfrm>
                <a:off x="4031" y="3707"/>
                <a:ext cx="1246" cy="161"/>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Light" panose="020F0302020204030204"/>
                    <a:ea typeface="+mn-ea"/>
                    <a:cs typeface="+mn-cs"/>
                  </a:rPr>
                  <a:t>Scheduling</a:t>
                </a:r>
              </a:p>
            </p:txBody>
          </p:sp>
          <p:sp>
            <p:nvSpPr>
              <p:cNvPr id="161830" name="Rectangle 38"/>
              <p:cNvSpPr>
                <a:spLocks noChangeArrowheads="1"/>
              </p:cNvSpPr>
              <p:nvPr/>
            </p:nvSpPr>
            <p:spPr bwMode="auto">
              <a:xfrm>
                <a:off x="4037" y="3361"/>
                <a:ext cx="1233" cy="22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Light" panose="020F0302020204030204"/>
                    <a:ea typeface="+mn-ea"/>
                    <a:cs typeface="+mn-cs"/>
                  </a:rPr>
                  <a:t>Resource Planning</a:t>
                </a:r>
                <a:endParaRPr kumimoji="0" lang="en-AU" sz="9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sp>
        <p:nvSpPr>
          <p:cNvPr id="30" name="Rectangle 12"/>
          <p:cNvSpPr>
            <a:spLocks noChangeArrowheads="1"/>
          </p:cNvSpPr>
          <p:nvPr/>
        </p:nvSpPr>
        <p:spPr bwMode="auto">
          <a:xfrm>
            <a:off x="3779520" y="4107180"/>
            <a:ext cx="1395412" cy="275034"/>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Light" panose="020F0302020204030204"/>
                <a:ea typeface="+mn-ea"/>
                <a:cs typeface="+mn-cs"/>
              </a:rPr>
              <a:t>Constraint Management</a:t>
            </a:r>
          </a:p>
        </p:txBody>
      </p:sp>
    </p:spTree>
    <p:extLst>
      <p:ext uri="{BB962C8B-B14F-4D97-AF65-F5344CB8AC3E}">
        <p14:creationId xmlns:p14="http://schemas.microsoft.com/office/powerpoint/2010/main" val="53100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9073" name="Title 1"/>
          <p:cNvSpPr>
            <a:spLocks noGrp="1"/>
          </p:cNvSpPr>
          <p:nvPr>
            <p:ph type="title"/>
          </p:nvPr>
        </p:nvSpPr>
        <p:spPr>
          <a:xfrm>
            <a:off x="189688" y="1123839"/>
            <a:ext cx="7963711" cy="1390762"/>
          </a:xfrm>
        </p:spPr>
        <p:txBody>
          <a:bodyPr/>
          <a:lstStyle/>
          <a:p>
            <a:r>
              <a:rPr lang="en-US" dirty="0"/>
              <a:t>Kanban Essentials</a:t>
            </a:r>
          </a:p>
        </p:txBody>
      </p:sp>
      <p:pic>
        <p:nvPicPr>
          <p:cNvPr id="4" name="Content Placeholder 3" descr="A screenshot of a social media post&#10;&#10;Description generated with very high confidence">
            <a:extLst>
              <a:ext uri="{FF2B5EF4-FFF2-40B4-BE49-F238E27FC236}">
                <a16:creationId xmlns:a16="http://schemas.microsoft.com/office/drawing/2014/main" id="{53A435BE-820D-44D4-9C18-E445D446FEF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42971" y="1524000"/>
            <a:ext cx="7435082" cy="4581580"/>
          </a:xfrm>
          <a:effectLst>
            <a:outerShdw blurRad="50800" dist="38100" dir="2700000" algn="tl" rotWithShape="0">
              <a:prstClr val="black">
                <a:alpha val="40000"/>
              </a:prstClr>
            </a:outerShdw>
          </a:effectLst>
        </p:spPr>
      </p:pic>
      <p:sp>
        <p:nvSpPr>
          <p:cNvPr id="6" name="Rectangle 6">
            <a:extLst>
              <a:ext uri="{FF2B5EF4-FFF2-40B4-BE49-F238E27FC236}">
                <a16:creationId xmlns:a16="http://schemas.microsoft.com/office/drawing/2014/main" id="{72B7A103-03F6-4C13-BB5F-39A48256C269}"/>
              </a:ext>
            </a:extLst>
          </p:cNvPr>
          <p:cNvSpPr txBox="1">
            <a:spLocks noChangeArrowheads="1"/>
          </p:cNvSpPr>
          <p:nvPr/>
        </p:nvSpPr>
        <p:spPr>
          <a:xfrm>
            <a:off x="0" y="-15874"/>
            <a:ext cx="9144000" cy="1020762"/>
          </a:xfrm>
          <a:prstGeom prst="rect">
            <a:avLst/>
          </a:prstGeom>
          <a:solidFill>
            <a:srgbClr val="40BAD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dirty="0">
                <a:solidFill>
                  <a:schemeClr val="tx1">
                    <a:lumMod val="75000"/>
                    <a:lumOff val="25000"/>
                  </a:schemeClr>
                </a:solidFill>
              </a:rPr>
              <a:t>Kanban Board</a:t>
            </a:r>
          </a:p>
        </p:txBody>
      </p:sp>
    </p:spTree>
    <p:extLst>
      <p:ext uri="{BB962C8B-B14F-4D97-AF65-F5344CB8AC3E}">
        <p14:creationId xmlns:p14="http://schemas.microsoft.com/office/powerpoint/2010/main" val="194744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9073" name="Title 1"/>
          <p:cNvSpPr>
            <a:spLocks noGrp="1"/>
          </p:cNvSpPr>
          <p:nvPr>
            <p:ph type="title"/>
          </p:nvPr>
        </p:nvSpPr>
        <p:spPr>
          <a:xfrm>
            <a:off x="189688" y="1123839"/>
            <a:ext cx="7963711" cy="1390762"/>
          </a:xfrm>
        </p:spPr>
        <p:txBody>
          <a:bodyPr/>
          <a:lstStyle/>
          <a:p>
            <a:r>
              <a:rPr lang="en-US" dirty="0"/>
              <a:t>Kanban Essentials</a:t>
            </a:r>
          </a:p>
        </p:txBody>
      </p:sp>
      <p:sp>
        <p:nvSpPr>
          <p:cNvPr id="6" name="Rectangle 6">
            <a:extLst>
              <a:ext uri="{FF2B5EF4-FFF2-40B4-BE49-F238E27FC236}">
                <a16:creationId xmlns:a16="http://schemas.microsoft.com/office/drawing/2014/main" id="{72B7A103-03F6-4C13-BB5F-39A48256C269}"/>
              </a:ext>
            </a:extLst>
          </p:cNvPr>
          <p:cNvSpPr txBox="1">
            <a:spLocks noChangeArrowheads="1"/>
          </p:cNvSpPr>
          <p:nvPr/>
        </p:nvSpPr>
        <p:spPr>
          <a:xfrm>
            <a:off x="0" y="-15874"/>
            <a:ext cx="9144000" cy="1020762"/>
          </a:xfrm>
          <a:prstGeom prst="rect">
            <a:avLst/>
          </a:prstGeom>
          <a:solidFill>
            <a:srgbClr val="40BAD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dirty="0">
                <a:solidFill>
                  <a:schemeClr val="tx1">
                    <a:lumMod val="75000"/>
                    <a:lumOff val="25000"/>
                  </a:schemeClr>
                </a:solidFill>
              </a:rPr>
              <a:t>Kanban Board</a:t>
            </a:r>
          </a:p>
        </p:txBody>
      </p:sp>
      <p:pic>
        <p:nvPicPr>
          <p:cNvPr id="7" name="Content Placeholder 6">
            <a:extLst>
              <a:ext uri="{FF2B5EF4-FFF2-40B4-BE49-F238E27FC236}">
                <a16:creationId xmlns:a16="http://schemas.microsoft.com/office/drawing/2014/main" id="{3186DF57-238A-418E-8F5E-28A83B6EE19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0177" y="1782644"/>
            <a:ext cx="6863645" cy="4343400"/>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62278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dirty="0"/>
              <a:t>Other Kanban Signals</a:t>
            </a:r>
          </a:p>
        </p:txBody>
      </p:sp>
      <p:sp>
        <p:nvSpPr>
          <p:cNvPr id="71682" name="Content Placeholder 2"/>
          <p:cNvSpPr>
            <a:spLocks noGrp="1"/>
          </p:cNvSpPr>
          <p:nvPr>
            <p:ph idx="1"/>
          </p:nvPr>
        </p:nvSpPr>
        <p:spPr>
          <a:xfrm>
            <a:off x="477915" y="1123838"/>
            <a:ext cx="8492971" cy="1748579"/>
          </a:xfrm>
        </p:spPr>
        <p:txBody>
          <a:bodyPr>
            <a:normAutofit fontScale="92500"/>
          </a:bodyPr>
          <a:lstStyle/>
          <a:p>
            <a:pPr marL="0" indent="0">
              <a:buNone/>
            </a:pPr>
            <a:r>
              <a:rPr lang="en-US" sz="3200" dirty="0"/>
              <a:t>Container System</a:t>
            </a:r>
          </a:p>
          <a:p>
            <a:pPr lvl="1"/>
            <a:r>
              <a:rPr lang="en-US" sz="2600" dirty="0"/>
              <a:t>Using the container itself as a signal device.</a:t>
            </a:r>
          </a:p>
          <a:p>
            <a:pPr lvl="1"/>
            <a:r>
              <a:rPr lang="en-US" sz="2600" dirty="0"/>
              <a:t>Works well with containers specifically designed for parts.</a:t>
            </a:r>
          </a:p>
          <a:p>
            <a:pPr marL="502920" lvl="1" indent="0">
              <a:buNone/>
            </a:pPr>
            <a:r>
              <a:rPr lang="en-US" sz="2600" dirty="0"/>
              <a:t> </a:t>
            </a:r>
          </a:p>
        </p:txBody>
      </p:sp>
      <p:sp>
        <p:nvSpPr>
          <p:cNvPr id="6" name="Rectangle 6">
            <a:extLst>
              <a:ext uri="{FF2B5EF4-FFF2-40B4-BE49-F238E27FC236}">
                <a16:creationId xmlns:a16="http://schemas.microsoft.com/office/drawing/2014/main" id="{A359E7FF-CC13-4807-B726-D42191D524B5}"/>
              </a:ext>
            </a:extLst>
          </p:cNvPr>
          <p:cNvSpPr txBox="1">
            <a:spLocks noChangeArrowheads="1"/>
          </p:cNvSpPr>
          <p:nvPr/>
        </p:nvSpPr>
        <p:spPr>
          <a:xfrm>
            <a:off x="0" y="-15874"/>
            <a:ext cx="9144000" cy="1020762"/>
          </a:xfrm>
          <a:prstGeom prst="rect">
            <a:avLst/>
          </a:prstGeom>
          <a:solidFill>
            <a:srgbClr val="40BAD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dirty="0">
                <a:solidFill>
                  <a:schemeClr val="tx1">
                    <a:lumMod val="75000"/>
                    <a:lumOff val="25000"/>
                  </a:schemeClr>
                </a:solidFill>
              </a:rPr>
              <a:t>The Kanban System</a:t>
            </a:r>
          </a:p>
        </p:txBody>
      </p:sp>
      <p:pic>
        <p:nvPicPr>
          <p:cNvPr id="3" name="Picture 2" descr="A picture containing indoor, person&#10;&#10;Description generated with very high confidence">
            <a:extLst>
              <a:ext uri="{FF2B5EF4-FFF2-40B4-BE49-F238E27FC236}">
                <a16:creationId xmlns:a16="http://schemas.microsoft.com/office/drawing/2014/main" id="{1D86BBD2-9D89-4332-93CE-25B768C77A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99" y="2667001"/>
            <a:ext cx="4953000" cy="3714750"/>
          </a:xfrm>
          <a:prstGeom prst="rect">
            <a:avLst/>
          </a:prstGeom>
          <a:ln>
            <a:solidFill>
              <a:schemeClr val="tx1">
                <a:lumMod val="75000"/>
                <a:lumOff val="25000"/>
              </a:schemeClr>
            </a:solidFill>
          </a:ln>
          <a:effectLst>
            <a:outerShdw blurRad="50800" dist="38100" dir="2700000" algn="tl" rotWithShape="0">
              <a:prstClr val="black">
                <a:alpha val="40000"/>
              </a:prstClr>
            </a:outerShdw>
          </a:effec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00" y="1524000"/>
            <a:ext cx="8343900" cy="4525963"/>
          </a:xfrm>
        </p:spPr>
        <p:txBody>
          <a:bodyPr rtlCol="0">
            <a:normAutofit/>
          </a:bodyPr>
          <a:lstStyle/>
          <a:p>
            <a:pPr marL="0" indent="0" defTabSz="762000" eaLnBrk="0" fontAlgn="auto" hangingPunct="0">
              <a:lnSpc>
                <a:spcPct val="90000"/>
              </a:lnSpc>
              <a:spcBef>
                <a:spcPct val="40000"/>
              </a:spcBef>
              <a:spcAft>
                <a:spcPts val="0"/>
              </a:spcAft>
              <a:buClr>
                <a:schemeClr val="tx1"/>
              </a:buClr>
              <a:buNone/>
              <a:defRPr/>
            </a:pPr>
            <a:r>
              <a:rPr lang="en-US" sz="3200" dirty="0">
                <a:solidFill>
                  <a:schemeClr val="tx1">
                    <a:lumMod val="75000"/>
                    <a:lumOff val="25000"/>
                  </a:schemeClr>
                </a:solidFill>
              </a:rPr>
              <a:t>Container System</a:t>
            </a:r>
          </a:p>
          <a:p>
            <a:pPr marL="573088" indent="-573088" defTabSz="762000" eaLnBrk="0" fontAlgn="auto" hangingPunct="0">
              <a:lnSpc>
                <a:spcPct val="90000"/>
              </a:lnSpc>
              <a:spcBef>
                <a:spcPct val="40000"/>
              </a:spcBef>
              <a:spcAft>
                <a:spcPts val="0"/>
              </a:spcAft>
              <a:buClr>
                <a:schemeClr val="tx1"/>
              </a:buClr>
              <a:buFont typeface="Wingdings" pitchFamily="2" charset="2"/>
              <a:buAutoNum type="arabicPeriod"/>
              <a:defRPr/>
            </a:pPr>
            <a:r>
              <a:rPr lang="en-US" sz="2400" dirty="0">
                <a:solidFill>
                  <a:schemeClr val="tx1">
                    <a:lumMod val="75000"/>
                    <a:lumOff val="25000"/>
                  </a:schemeClr>
                </a:solidFill>
              </a:rPr>
              <a:t>Each container must have a card.</a:t>
            </a:r>
          </a:p>
          <a:p>
            <a:pPr marL="573088" indent="-573088" defTabSz="762000" eaLnBrk="0" fontAlgn="auto" hangingPunct="0">
              <a:lnSpc>
                <a:spcPct val="90000"/>
              </a:lnSpc>
              <a:spcBef>
                <a:spcPct val="40000"/>
              </a:spcBef>
              <a:spcAft>
                <a:spcPts val="0"/>
              </a:spcAft>
              <a:buClr>
                <a:schemeClr val="tx1"/>
              </a:buClr>
              <a:buFont typeface="Wingdings" pitchFamily="2" charset="2"/>
              <a:buAutoNum type="arabicPeriod"/>
              <a:defRPr/>
            </a:pPr>
            <a:r>
              <a:rPr lang="en-US" sz="2400" dirty="0">
                <a:solidFill>
                  <a:schemeClr val="tx1">
                    <a:lumMod val="75000"/>
                    <a:lumOff val="25000"/>
                  </a:schemeClr>
                </a:solidFill>
              </a:rPr>
              <a:t>Assembly always withdraws from fabrication (pull system).</a:t>
            </a:r>
          </a:p>
          <a:p>
            <a:pPr marL="573088" indent="-573088" defTabSz="762000" eaLnBrk="0" fontAlgn="auto" hangingPunct="0">
              <a:lnSpc>
                <a:spcPct val="90000"/>
              </a:lnSpc>
              <a:spcBef>
                <a:spcPct val="40000"/>
              </a:spcBef>
              <a:spcAft>
                <a:spcPts val="0"/>
              </a:spcAft>
              <a:buClr>
                <a:schemeClr val="tx1"/>
              </a:buClr>
              <a:buFont typeface="Wingdings" pitchFamily="2" charset="2"/>
              <a:buAutoNum type="arabicPeriod"/>
              <a:defRPr/>
            </a:pPr>
            <a:r>
              <a:rPr lang="en-US" sz="2400" dirty="0">
                <a:solidFill>
                  <a:schemeClr val="tx1">
                    <a:lumMod val="75000"/>
                    <a:lumOff val="25000"/>
                  </a:schemeClr>
                </a:solidFill>
              </a:rPr>
              <a:t>Containers cannot be moved without a </a:t>
            </a:r>
            <a:r>
              <a:rPr lang="en-US" sz="2400" dirty="0" err="1">
                <a:solidFill>
                  <a:schemeClr val="tx1">
                    <a:lumMod val="75000"/>
                    <a:lumOff val="25000"/>
                  </a:schemeClr>
                </a:solidFill>
              </a:rPr>
              <a:t>kanban</a:t>
            </a:r>
            <a:r>
              <a:rPr lang="en-US" sz="2400" dirty="0">
                <a:solidFill>
                  <a:schemeClr val="tx1">
                    <a:lumMod val="75000"/>
                    <a:lumOff val="25000"/>
                  </a:schemeClr>
                </a:solidFill>
              </a:rPr>
              <a:t>.</a:t>
            </a:r>
          </a:p>
          <a:p>
            <a:pPr marL="573088" indent="-573088" defTabSz="762000" eaLnBrk="0" fontAlgn="auto" hangingPunct="0">
              <a:lnSpc>
                <a:spcPct val="90000"/>
              </a:lnSpc>
              <a:spcBef>
                <a:spcPct val="40000"/>
              </a:spcBef>
              <a:spcAft>
                <a:spcPts val="0"/>
              </a:spcAft>
              <a:buClr>
                <a:schemeClr val="tx1"/>
              </a:buClr>
              <a:buFont typeface="Wingdings" pitchFamily="2" charset="2"/>
              <a:buAutoNum type="arabicPeriod"/>
              <a:defRPr/>
            </a:pPr>
            <a:r>
              <a:rPr lang="en-US" sz="2400" dirty="0">
                <a:solidFill>
                  <a:schemeClr val="tx1">
                    <a:lumMod val="75000"/>
                    <a:lumOff val="25000"/>
                  </a:schemeClr>
                </a:solidFill>
              </a:rPr>
              <a:t>Containers should contain the same number of parts.</a:t>
            </a:r>
          </a:p>
          <a:p>
            <a:pPr marL="573088" indent="-573088" defTabSz="762000" eaLnBrk="0" fontAlgn="auto" hangingPunct="0">
              <a:lnSpc>
                <a:spcPct val="90000"/>
              </a:lnSpc>
              <a:spcBef>
                <a:spcPct val="40000"/>
              </a:spcBef>
              <a:spcAft>
                <a:spcPts val="0"/>
              </a:spcAft>
              <a:buClr>
                <a:schemeClr val="tx1"/>
              </a:buClr>
              <a:buFont typeface="Wingdings" pitchFamily="2" charset="2"/>
              <a:buAutoNum type="arabicPeriod"/>
              <a:defRPr/>
            </a:pPr>
            <a:r>
              <a:rPr lang="en-US" sz="2400" dirty="0">
                <a:solidFill>
                  <a:schemeClr val="tx1">
                    <a:lumMod val="75000"/>
                    <a:lumOff val="25000"/>
                  </a:schemeClr>
                </a:solidFill>
              </a:rPr>
              <a:t>Only good parts are passed along.</a:t>
            </a:r>
          </a:p>
          <a:p>
            <a:pPr marL="573088" indent="-573088" defTabSz="762000" eaLnBrk="0" fontAlgn="auto" hangingPunct="0">
              <a:lnSpc>
                <a:spcPct val="90000"/>
              </a:lnSpc>
              <a:spcBef>
                <a:spcPct val="40000"/>
              </a:spcBef>
              <a:spcAft>
                <a:spcPts val="0"/>
              </a:spcAft>
              <a:buClr>
                <a:schemeClr val="tx1"/>
              </a:buClr>
              <a:buFont typeface="Wingdings" pitchFamily="2" charset="2"/>
              <a:buAutoNum type="arabicPeriod"/>
              <a:defRPr/>
            </a:pPr>
            <a:r>
              <a:rPr lang="en-US" sz="2400" dirty="0">
                <a:solidFill>
                  <a:schemeClr val="tx1">
                    <a:lumMod val="75000"/>
                    <a:lumOff val="25000"/>
                  </a:schemeClr>
                </a:solidFill>
              </a:rPr>
              <a:t>Production should not exceed authorization.</a:t>
            </a:r>
          </a:p>
          <a:p>
            <a:pPr fontAlgn="auto">
              <a:spcAft>
                <a:spcPts val="0"/>
              </a:spcAft>
              <a:buFont typeface="Arial" pitchFamily="34" charset="0"/>
              <a:buChar char="•"/>
              <a:defRPr/>
            </a:pPr>
            <a:endParaRPr lang="en-US" dirty="0"/>
          </a:p>
        </p:txBody>
      </p:sp>
      <p:sp>
        <p:nvSpPr>
          <p:cNvPr id="6" name="Rectangle 6">
            <a:extLst>
              <a:ext uri="{FF2B5EF4-FFF2-40B4-BE49-F238E27FC236}">
                <a16:creationId xmlns:a16="http://schemas.microsoft.com/office/drawing/2014/main" id="{828BC79F-381B-42C0-85A6-566DB3E6B51A}"/>
              </a:ext>
            </a:extLst>
          </p:cNvPr>
          <p:cNvSpPr txBox="1">
            <a:spLocks noChangeArrowheads="1"/>
          </p:cNvSpPr>
          <p:nvPr/>
        </p:nvSpPr>
        <p:spPr>
          <a:xfrm>
            <a:off x="0" y="-15874"/>
            <a:ext cx="9144000" cy="1020762"/>
          </a:xfrm>
          <a:prstGeom prst="rect">
            <a:avLst/>
          </a:prstGeom>
          <a:solidFill>
            <a:srgbClr val="40BAD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a:solidFill>
                  <a:schemeClr val="tx1">
                    <a:lumMod val="75000"/>
                    <a:lumOff val="25000"/>
                  </a:schemeClr>
                </a:solidFill>
              </a:rPr>
              <a:t>The Kanban System</a:t>
            </a:r>
            <a:endParaRPr lang="en-US" dirty="0">
              <a:solidFill>
                <a:schemeClr val="tx1">
                  <a:lumMod val="75000"/>
                  <a:lumOff val="25000"/>
                </a:schemeClr>
              </a:solidFill>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5" name="Rectangle 6"/>
          <p:cNvSpPr>
            <a:spLocks noGrp="1" noChangeArrowheads="1"/>
          </p:cNvSpPr>
          <p:nvPr>
            <p:ph type="title"/>
          </p:nvPr>
        </p:nvSpPr>
        <p:spPr>
          <a:xfrm>
            <a:off x="0" y="-15874"/>
            <a:ext cx="9144000" cy="1020762"/>
          </a:xfrm>
          <a:solidFill>
            <a:srgbClr val="40BAD2"/>
          </a:solidFill>
        </p:spPr>
        <p:txBody>
          <a:bodyPr/>
          <a:lstStyle/>
          <a:p>
            <a:r>
              <a:rPr lang="en-US" dirty="0">
                <a:solidFill>
                  <a:schemeClr val="tx1">
                    <a:lumMod val="75000"/>
                    <a:lumOff val="25000"/>
                  </a:schemeClr>
                </a:solidFill>
              </a:rPr>
              <a:t>The Kanban System</a:t>
            </a:r>
          </a:p>
        </p:txBody>
      </p:sp>
      <p:grpSp>
        <p:nvGrpSpPr>
          <p:cNvPr id="2" name="Group 8"/>
          <p:cNvGrpSpPr>
            <a:grpSpLocks/>
          </p:cNvGrpSpPr>
          <p:nvPr/>
        </p:nvGrpSpPr>
        <p:grpSpPr bwMode="auto">
          <a:xfrm>
            <a:off x="1119188" y="1517650"/>
            <a:ext cx="1455737" cy="806450"/>
            <a:chOff x="705" y="956"/>
            <a:chExt cx="917" cy="508"/>
          </a:xfrm>
        </p:grpSpPr>
        <p:grpSp>
          <p:nvGrpSpPr>
            <p:cNvPr id="47293" name="Group 9"/>
            <p:cNvGrpSpPr>
              <a:grpSpLocks/>
            </p:cNvGrpSpPr>
            <p:nvPr/>
          </p:nvGrpSpPr>
          <p:grpSpPr bwMode="auto">
            <a:xfrm>
              <a:off x="1013" y="1154"/>
              <a:ext cx="158" cy="310"/>
              <a:chOff x="1013" y="1154"/>
              <a:chExt cx="158" cy="310"/>
            </a:xfrm>
          </p:grpSpPr>
          <p:sp>
            <p:nvSpPr>
              <p:cNvPr id="47295" name="Freeform 10"/>
              <p:cNvSpPr>
                <a:spLocks/>
              </p:cNvSpPr>
              <p:nvPr/>
            </p:nvSpPr>
            <p:spPr bwMode="auto">
              <a:xfrm>
                <a:off x="1013" y="1256"/>
                <a:ext cx="136" cy="136"/>
              </a:xfrm>
              <a:custGeom>
                <a:avLst/>
                <a:gdLst>
                  <a:gd name="T0" fmla="*/ 0 w 136"/>
                  <a:gd name="T1" fmla="*/ 0 h 136"/>
                  <a:gd name="T2" fmla="*/ 0 w 136"/>
                  <a:gd name="T3" fmla="*/ 136 h 136"/>
                  <a:gd name="T4" fmla="*/ 136 w 136"/>
                  <a:gd name="T5" fmla="*/ 136 h 136"/>
                  <a:gd name="T6" fmla="*/ 136 w 136"/>
                  <a:gd name="T7" fmla="*/ 8 h 136"/>
                  <a:gd name="T8" fmla="*/ 0 60000 65536"/>
                  <a:gd name="T9" fmla="*/ 0 60000 65536"/>
                  <a:gd name="T10" fmla="*/ 0 60000 65536"/>
                  <a:gd name="T11" fmla="*/ 0 60000 65536"/>
                  <a:gd name="T12" fmla="*/ 0 w 136"/>
                  <a:gd name="T13" fmla="*/ 0 h 136"/>
                  <a:gd name="T14" fmla="*/ 136 w 136"/>
                  <a:gd name="T15" fmla="*/ 136 h 136"/>
                </a:gdLst>
                <a:ahLst/>
                <a:cxnLst>
                  <a:cxn ang="T8">
                    <a:pos x="T0" y="T1"/>
                  </a:cxn>
                  <a:cxn ang="T9">
                    <a:pos x="T2" y="T3"/>
                  </a:cxn>
                  <a:cxn ang="T10">
                    <a:pos x="T4" y="T5"/>
                  </a:cxn>
                  <a:cxn ang="T11">
                    <a:pos x="T6" y="T7"/>
                  </a:cxn>
                </a:cxnLst>
                <a:rect l="T12" t="T13" r="T14" b="T15"/>
                <a:pathLst>
                  <a:path w="136" h="136">
                    <a:moveTo>
                      <a:pt x="0" y="0"/>
                    </a:moveTo>
                    <a:lnTo>
                      <a:pt x="0" y="136"/>
                    </a:lnTo>
                    <a:lnTo>
                      <a:pt x="136" y="136"/>
                    </a:lnTo>
                    <a:lnTo>
                      <a:pt x="136" y="8"/>
                    </a:lnTo>
                  </a:path>
                </a:pathLst>
              </a:custGeom>
              <a:noFill/>
              <a:ln w="19050">
                <a:solidFill>
                  <a:schemeClr val="tx1"/>
                </a:solidFill>
                <a:round/>
                <a:headEnd/>
                <a:tailEnd/>
              </a:ln>
            </p:spPr>
            <p:txBody>
              <a:bodyPr wrap="none" anchor="ctr"/>
              <a:lstStyle/>
              <a:p>
                <a:endParaRPr lang="en-US"/>
              </a:p>
            </p:txBody>
          </p:sp>
          <p:sp>
            <p:nvSpPr>
              <p:cNvPr id="47296" name="Line 11"/>
              <p:cNvSpPr>
                <a:spLocks noChangeShapeType="1"/>
              </p:cNvSpPr>
              <p:nvPr/>
            </p:nvSpPr>
            <p:spPr bwMode="auto">
              <a:xfrm flipV="1">
                <a:off x="1080" y="1392"/>
                <a:ext cx="0" cy="72"/>
              </a:xfrm>
              <a:prstGeom prst="line">
                <a:avLst/>
              </a:prstGeom>
              <a:noFill/>
              <a:ln w="19050">
                <a:solidFill>
                  <a:schemeClr val="tx1"/>
                </a:solidFill>
                <a:round/>
                <a:headEnd/>
                <a:tailEnd/>
              </a:ln>
            </p:spPr>
            <p:txBody>
              <a:bodyPr wrap="none" anchor="ctr"/>
              <a:lstStyle/>
              <a:p>
                <a:endParaRPr lang="en-US"/>
              </a:p>
            </p:txBody>
          </p:sp>
          <p:sp>
            <p:nvSpPr>
              <p:cNvPr id="47297" name="Line 12"/>
              <p:cNvSpPr>
                <a:spLocks noChangeShapeType="1"/>
              </p:cNvSpPr>
              <p:nvPr/>
            </p:nvSpPr>
            <p:spPr bwMode="auto">
              <a:xfrm>
                <a:off x="1027" y="1464"/>
                <a:ext cx="112" cy="0"/>
              </a:xfrm>
              <a:prstGeom prst="line">
                <a:avLst/>
              </a:prstGeom>
              <a:noFill/>
              <a:ln w="19050">
                <a:solidFill>
                  <a:schemeClr val="tx1"/>
                </a:solidFill>
                <a:round/>
                <a:headEnd/>
                <a:tailEnd/>
              </a:ln>
            </p:spPr>
            <p:txBody>
              <a:bodyPr wrap="none" anchor="ctr"/>
              <a:lstStyle/>
              <a:p>
                <a:endParaRPr lang="en-US"/>
              </a:p>
            </p:txBody>
          </p:sp>
          <p:sp>
            <p:nvSpPr>
              <p:cNvPr id="47298" name="Line 13"/>
              <p:cNvSpPr>
                <a:spLocks noChangeShapeType="1"/>
              </p:cNvSpPr>
              <p:nvPr/>
            </p:nvSpPr>
            <p:spPr bwMode="auto">
              <a:xfrm flipH="1">
                <a:off x="1024" y="1155"/>
                <a:ext cx="59" cy="226"/>
              </a:xfrm>
              <a:prstGeom prst="line">
                <a:avLst/>
              </a:prstGeom>
              <a:noFill/>
              <a:ln w="19050">
                <a:solidFill>
                  <a:schemeClr val="tx1"/>
                </a:solidFill>
                <a:round/>
                <a:headEnd/>
                <a:tailEnd/>
              </a:ln>
            </p:spPr>
            <p:txBody>
              <a:bodyPr wrap="none" anchor="ctr"/>
              <a:lstStyle/>
              <a:p>
                <a:endParaRPr lang="en-US"/>
              </a:p>
            </p:txBody>
          </p:sp>
          <p:sp>
            <p:nvSpPr>
              <p:cNvPr id="47299" name="Line 14"/>
              <p:cNvSpPr>
                <a:spLocks noChangeShapeType="1"/>
              </p:cNvSpPr>
              <p:nvPr/>
            </p:nvSpPr>
            <p:spPr bwMode="auto">
              <a:xfrm flipH="1">
                <a:off x="1112" y="1154"/>
                <a:ext cx="59" cy="226"/>
              </a:xfrm>
              <a:prstGeom prst="line">
                <a:avLst/>
              </a:prstGeom>
              <a:noFill/>
              <a:ln w="19050">
                <a:solidFill>
                  <a:schemeClr val="tx1"/>
                </a:solidFill>
                <a:round/>
                <a:headEnd/>
                <a:tailEnd/>
              </a:ln>
            </p:spPr>
            <p:txBody>
              <a:bodyPr wrap="none" anchor="ctr"/>
              <a:lstStyle/>
              <a:p>
                <a:endParaRPr lang="en-US"/>
              </a:p>
            </p:txBody>
          </p:sp>
          <p:sp>
            <p:nvSpPr>
              <p:cNvPr id="47300" name="Line 15"/>
              <p:cNvSpPr>
                <a:spLocks noChangeShapeType="1"/>
              </p:cNvSpPr>
              <p:nvPr/>
            </p:nvSpPr>
            <p:spPr bwMode="auto">
              <a:xfrm flipH="1">
                <a:off x="1094" y="1155"/>
                <a:ext cx="59" cy="226"/>
              </a:xfrm>
              <a:prstGeom prst="line">
                <a:avLst/>
              </a:prstGeom>
              <a:noFill/>
              <a:ln w="19050">
                <a:solidFill>
                  <a:schemeClr val="tx1"/>
                </a:solidFill>
                <a:round/>
                <a:headEnd/>
                <a:tailEnd/>
              </a:ln>
            </p:spPr>
            <p:txBody>
              <a:bodyPr wrap="none" anchor="ctr"/>
              <a:lstStyle/>
              <a:p>
                <a:endParaRPr lang="en-US"/>
              </a:p>
            </p:txBody>
          </p:sp>
          <p:sp>
            <p:nvSpPr>
              <p:cNvPr id="47301" name="Line 16"/>
              <p:cNvSpPr>
                <a:spLocks noChangeShapeType="1"/>
              </p:cNvSpPr>
              <p:nvPr/>
            </p:nvSpPr>
            <p:spPr bwMode="auto">
              <a:xfrm flipH="1">
                <a:off x="1072" y="1155"/>
                <a:ext cx="59" cy="226"/>
              </a:xfrm>
              <a:prstGeom prst="line">
                <a:avLst/>
              </a:prstGeom>
              <a:noFill/>
              <a:ln w="19050">
                <a:solidFill>
                  <a:schemeClr val="tx1"/>
                </a:solidFill>
                <a:round/>
                <a:headEnd/>
                <a:tailEnd/>
              </a:ln>
            </p:spPr>
            <p:txBody>
              <a:bodyPr wrap="none" anchor="ctr"/>
              <a:lstStyle/>
              <a:p>
                <a:endParaRPr lang="en-US"/>
              </a:p>
            </p:txBody>
          </p:sp>
          <p:sp>
            <p:nvSpPr>
              <p:cNvPr id="47302" name="Line 17"/>
              <p:cNvSpPr>
                <a:spLocks noChangeShapeType="1"/>
              </p:cNvSpPr>
              <p:nvPr/>
            </p:nvSpPr>
            <p:spPr bwMode="auto">
              <a:xfrm flipH="1">
                <a:off x="1048" y="1155"/>
                <a:ext cx="59" cy="226"/>
              </a:xfrm>
              <a:prstGeom prst="line">
                <a:avLst/>
              </a:prstGeom>
              <a:noFill/>
              <a:ln w="19050">
                <a:solidFill>
                  <a:schemeClr val="tx1"/>
                </a:solidFill>
                <a:round/>
                <a:headEnd/>
                <a:tailEnd/>
              </a:ln>
            </p:spPr>
            <p:txBody>
              <a:bodyPr wrap="none" anchor="ctr"/>
              <a:lstStyle/>
              <a:p>
                <a:endParaRPr lang="en-US"/>
              </a:p>
            </p:txBody>
          </p:sp>
        </p:grpSp>
        <p:sp>
          <p:nvSpPr>
            <p:cNvPr id="47294" name="Text Box 18"/>
            <p:cNvSpPr txBox="1">
              <a:spLocks noChangeArrowheads="1"/>
            </p:cNvSpPr>
            <p:nvPr/>
          </p:nvSpPr>
          <p:spPr bwMode="auto">
            <a:xfrm>
              <a:off x="705" y="956"/>
              <a:ext cx="917" cy="194"/>
            </a:xfrm>
            <a:prstGeom prst="rect">
              <a:avLst/>
            </a:prstGeom>
            <a:noFill/>
            <a:ln w="9525">
              <a:noFill/>
              <a:miter lim="800000"/>
              <a:headEnd/>
              <a:tailEnd/>
            </a:ln>
          </p:spPr>
          <p:txBody>
            <a:bodyPr wrap="none">
              <a:spAutoFit/>
            </a:bodyPr>
            <a:lstStyle/>
            <a:p>
              <a:pPr defTabSz="762000" eaLnBrk="0" hangingPunct="0"/>
              <a:r>
                <a:rPr lang="en-AU" sz="1400" b="1"/>
                <a:t>Receiving post</a:t>
              </a:r>
            </a:p>
          </p:txBody>
        </p:sp>
      </p:grpSp>
      <p:grpSp>
        <p:nvGrpSpPr>
          <p:cNvPr id="4" name="Group 19"/>
          <p:cNvGrpSpPr>
            <a:grpSpLocks/>
          </p:cNvGrpSpPr>
          <p:nvPr/>
        </p:nvGrpSpPr>
        <p:grpSpPr bwMode="auto">
          <a:xfrm>
            <a:off x="2635250" y="1684338"/>
            <a:ext cx="1611313" cy="925512"/>
            <a:chOff x="1660" y="1061"/>
            <a:chExt cx="1015" cy="583"/>
          </a:xfrm>
        </p:grpSpPr>
        <p:sp>
          <p:nvSpPr>
            <p:cNvPr id="47291" name="Text Box 20"/>
            <p:cNvSpPr txBox="1">
              <a:spLocks noChangeArrowheads="1"/>
            </p:cNvSpPr>
            <p:nvPr/>
          </p:nvSpPr>
          <p:spPr bwMode="auto">
            <a:xfrm>
              <a:off x="1660" y="1061"/>
              <a:ext cx="1015" cy="330"/>
            </a:xfrm>
            <a:prstGeom prst="rect">
              <a:avLst/>
            </a:prstGeom>
            <a:noFill/>
            <a:ln w="9525">
              <a:noFill/>
              <a:miter lim="800000"/>
              <a:headEnd/>
              <a:tailEnd/>
            </a:ln>
          </p:spPr>
          <p:txBody>
            <a:bodyPr>
              <a:spAutoFit/>
            </a:bodyPr>
            <a:lstStyle/>
            <a:p>
              <a:pPr defTabSz="762000" eaLnBrk="0" hangingPunct="0"/>
              <a:r>
                <a:rPr lang="en-AU" sz="1400" b="1"/>
                <a:t>Kanban card for product 1</a:t>
              </a:r>
            </a:p>
          </p:txBody>
        </p:sp>
        <p:sp>
          <p:nvSpPr>
            <p:cNvPr id="47292" name="Text Box 21"/>
            <p:cNvSpPr txBox="1">
              <a:spLocks noChangeArrowheads="1"/>
            </p:cNvSpPr>
            <p:nvPr/>
          </p:nvSpPr>
          <p:spPr bwMode="auto">
            <a:xfrm>
              <a:off x="1660" y="1314"/>
              <a:ext cx="993" cy="330"/>
            </a:xfrm>
            <a:prstGeom prst="rect">
              <a:avLst/>
            </a:prstGeom>
            <a:noFill/>
            <a:ln w="9525">
              <a:noFill/>
              <a:miter lim="800000"/>
              <a:headEnd/>
              <a:tailEnd/>
            </a:ln>
          </p:spPr>
          <p:txBody>
            <a:bodyPr>
              <a:spAutoFit/>
            </a:bodyPr>
            <a:lstStyle/>
            <a:p>
              <a:pPr defTabSz="762000" eaLnBrk="0" hangingPunct="0"/>
              <a:r>
                <a:rPr lang="en-AU" sz="1400" b="1"/>
                <a:t>Kanban card for product 2</a:t>
              </a:r>
            </a:p>
          </p:txBody>
        </p:sp>
      </p:grpSp>
      <p:grpSp>
        <p:nvGrpSpPr>
          <p:cNvPr id="5" name="Group 22"/>
          <p:cNvGrpSpPr>
            <a:grpSpLocks/>
          </p:cNvGrpSpPr>
          <p:nvPr/>
        </p:nvGrpSpPr>
        <p:grpSpPr bwMode="auto">
          <a:xfrm>
            <a:off x="1228725" y="3938588"/>
            <a:ext cx="1909763" cy="2082800"/>
            <a:chOff x="774" y="2481"/>
            <a:chExt cx="1203" cy="1312"/>
          </a:xfrm>
        </p:grpSpPr>
        <p:sp>
          <p:nvSpPr>
            <p:cNvPr id="47226" name="Text Box 23"/>
            <p:cNvSpPr txBox="1">
              <a:spLocks noChangeArrowheads="1"/>
            </p:cNvSpPr>
            <p:nvPr/>
          </p:nvSpPr>
          <p:spPr bwMode="auto">
            <a:xfrm>
              <a:off x="1008" y="2976"/>
              <a:ext cx="732" cy="330"/>
            </a:xfrm>
            <a:prstGeom prst="rect">
              <a:avLst/>
            </a:prstGeom>
            <a:noFill/>
            <a:ln w="9525">
              <a:noFill/>
              <a:miter lim="800000"/>
              <a:headEnd/>
              <a:tailEnd/>
            </a:ln>
          </p:spPr>
          <p:txBody>
            <a:bodyPr>
              <a:spAutoFit/>
            </a:bodyPr>
            <a:lstStyle/>
            <a:p>
              <a:pPr algn="ctr" defTabSz="762000" eaLnBrk="0" hangingPunct="0"/>
              <a:r>
                <a:rPr lang="en-AU" sz="1400" b="1"/>
                <a:t>Fabrication cell</a:t>
              </a:r>
            </a:p>
          </p:txBody>
        </p:sp>
        <p:sp>
          <p:nvSpPr>
            <p:cNvPr id="47227" name="Line 24"/>
            <p:cNvSpPr>
              <a:spLocks noChangeShapeType="1"/>
            </p:cNvSpPr>
            <p:nvPr/>
          </p:nvSpPr>
          <p:spPr bwMode="auto">
            <a:xfrm>
              <a:off x="1136" y="3749"/>
              <a:ext cx="61" cy="0"/>
            </a:xfrm>
            <a:prstGeom prst="line">
              <a:avLst/>
            </a:prstGeom>
            <a:noFill/>
            <a:ln w="57150">
              <a:solidFill>
                <a:srgbClr val="070707"/>
              </a:solidFill>
              <a:round/>
              <a:headEnd/>
              <a:tailEnd/>
            </a:ln>
          </p:spPr>
          <p:txBody>
            <a:bodyPr wrap="none" anchor="ctr"/>
            <a:lstStyle/>
            <a:p>
              <a:endParaRPr lang="en-US"/>
            </a:p>
          </p:txBody>
        </p:sp>
        <p:sp>
          <p:nvSpPr>
            <p:cNvPr id="47228" name="Line 25"/>
            <p:cNvSpPr>
              <a:spLocks noChangeShapeType="1"/>
            </p:cNvSpPr>
            <p:nvPr/>
          </p:nvSpPr>
          <p:spPr bwMode="auto">
            <a:xfrm flipV="1">
              <a:off x="1252" y="3624"/>
              <a:ext cx="0" cy="169"/>
            </a:xfrm>
            <a:prstGeom prst="line">
              <a:avLst/>
            </a:prstGeom>
            <a:noFill/>
            <a:ln w="38100">
              <a:solidFill>
                <a:srgbClr val="D7E3C5"/>
              </a:solidFill>
              <a:round/>
              <a:headEnd/>
              <a:tailEnd/>
            </a:ln>
          </p:spPr>
          <p:txBody>
            <a:bodyPr wrap="none" anchor="ctr"/>
            <a:lstStyle/>
            <a:p>
              <a:endParaRPr lang="en-US"/>
            </a:p>
          </p:txBody>
        </p:sp>
        <p:sp>
          <p:nvSpPr>
            <p:cNvPr id="47229" name="Line 26"/>
            <p:cNvSpPr>
              <a:spLocks noChangeShapeType="1"/>
            </p:cNvSpPr>
            <p:nvPr/>
          </p:nvSpPr>
          <p:spPr bwMode="auto">
            <a:xfrm flipV="1">
              <a:off x="1295" y="3603"/>
              <a:ext cx="0" cy="166"/>
            </a:xfrm>
            <a:prstGeom prst="line">
              <a:avLst/>
            </a:prstGeom>
            <a:noFill/>
            <a:ln w="38100">
              <a:solidFill>
                <a:srgbClr val="D7E3C5"/>
              </a:solidFill>
              <a:round/>
              <a:headEnd/>
              <a:tailEnd/>
            </a:ln>
          </p:spPr>
          <p:txBody>
            <a:bodyPr wrap="none" anchor="ctr"/>
            <a:lstStyle/>
            <a:p>
              <a:endParaRPr lang="en-US"/>
            </a:p>
          </p:txBody>
        </p:sp>
        <p:sp>
          <p:nvSpPr>
            <p:cNvPr id="47230" name="Line 27"/>
            <p:cNvSpPr>
              <a:spLocks noChangeShapeType="1"/>
            </p:cNvSpPr>
            <p:nvPr/>
          </p:nvSpPr>
          <p:spPr bwMode="auto">
            <a:xfrm flipV="1">
              <a:off x="1492" y="3626"/>
              <a:ext cx="0" cy="166"/>
            </a:xfrm>
            <a:prstGeom prst="line">
              <a:avLst/>
            </a:prstGeom>
            <a:noFill/>
            <a:ln w="38100">
              <a:solidFill>
                <a:srgbClr val="D7E3C5"/>
              </a:solidFill>
              <a:round/>
              <a:headEnd/>
              <a:tailEnd/>
            </a:ln>
          </p:spPr>
          <p:txBody>
            <a:bodyPr wrap="none" anchor="ctr"/>
            <a:lstStyle/>
            <a:p>
              <a:endParaRPr lang="en-US"/>
            </a:p>
          </p:txBody>
        </p:sp>
        <p:sp>
          <p:nvSpPr>
            <p:cNvPr id="47231" name="Line 28"/>
            <p:cNvSpPr>
              <a:spLocks noChangeShapeType="1"/>
            </p:cNvSpPr>
            <p:nvPr/>
          </p:nvSpPr>
          <p:spPr bwMode="auto">
            <a:xfrm flipV="1">
              <a:off x="1543" y="3583"/>
              <a:ext cx="0" cy="177"/>
            </a:xfrm>
            <a:prstGeom prst="line">
              <a:avLst/>
            </a:prstGeom>
            <a:noFill/>
            <a:ln w="38100">
              <a:solidFill>
                <a:srgbClr val="D7E3C5"/>
              </a:solidFill>
              <a:round/>
              <a:headEnd/>
              <a:tailEnd/>
            </a:ln>
          </p:spPr>
          <p:txBody>
            <a:bodyPr wrap="none" anchor="ctr"/>
            <a:lstStyle/>
            <a:p>
              <a:endParaRPr lang="en-US"/>
            </a:p>
          </p:txBody>
        </p:sp>
        <p:sp>
          <p:nvSpPr>
            <p:cNvPr id="47232" name="Freeform 29"/>
            <p:cNvSpPr>
              <a:spLocks/>
            </p:cNvSpPr>
            <p:nvPr/>
          </p:nvSpPr>
          <p:spPr bwMode="auto">
            <a:xfrm>
              <a:off x="1245" y="3571"/>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0E0E7"/>
            </a:solidFill>
            <a:ln w="12700">
              <a:solidFill>
                <a:schemeClr val="tx1"/>
              </a:solidFill>
              <a:round/>
              <a:headEnd/>
              <a:tailEnd/>
            </a:ln>
          </p:spPr>
          <p:txBody>
            <a:bodyPr wrap="none" anchor="ctr"/>
            <a:lstStyle/>
            <a:p>
              <a:endParaRPr lang="en-US"/>
            </a:p>
          </p:txBody>
        </p:sp>
        <p:sp>
          <p:nvSpPr>
            <p:cNvPr id="47233" name="Freeform 30"/>
            <p:cNvSpPr>
              <a:spLocks/>
            </p:cNvSpPr>
            <p:nvPr/>
          </p:nvSpPr>
          <p:spPr bwMode="auto">
            <a:xfrm>
              <a:off x="1243" y="3561"/>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7E3C5"/>
            </a:solidFill>
            <a:ln w="12700">
              <a:solidFill>
                <a:schemeClr val="tx1"/>
              </a:solidFill>
              <a:round/>
              <a:headEnd/>
              <a:tailEnd/>
            </a:ln>
          </p:spPr>
          <p:txBody>
            <a:bodyPr wrap="none" anchor="ctr"/>
            <a:lstStyle/>
            <a:p>
              <a:endParaRPr lang="en-US"/>
            </a:p>
          </p:txBody>
        </p:sp>
        <p:sp>
          <p:nvSpPr>
            <p:cNvPr id="47234" name="Freeform 31"/>
            <p:cNvSpPr>
              <a:spLocks/>
            </p:cNvSpPr>
            <p:nvPr/>
          </p:nvSpPr>
          <p:spPr bwMode="auto">
            <a:xfrm>
              <a:off x="1154" y="3566"/>
              <a:ext cx="45" cy="186"/>
            </a:xfrm>
            <a:custGeom>
              <a:avLst/>
              <a:gdLst>
                <a:gd name="T0" fmla="*/ 0 w 45"/>
                <a:gd name="T1" fmla="*/ 184 h 186"/>
                <a:gd name="T2" fmla="*/ 0 w 45"/>
                <a:gd name="T3" fmla="*/ 0 h 186"/>
                <a:gd name="T4" fmla="*/ 45 w 45"/>
                <a:gd name="T5" fmla="*/ 16 h 186"/>
                <a:gd name="T6" fmla="*/ 45 w 45"/>
                <a:gd name="T7" fmla="*/ 186 h 186"/>
                <a:gd name="T8" fmla="*/ 0 w 45"/>
                <a:gd name="T9" fmla="*/ 184 h 186"/>
                <a:gd name="T10" fmla="*/ 0 60000 65536"/>
                <a:gd name="T11" fmla="*/ 0 60000 65536"/>
                <a:gd name="T12" fmla="*/ 0 60000 65536"/>
                <a:gd name="T13" fmla="*/ 0 60000 65536"/>
                <a:gd name="T14" fmla="*/ 0 60000 65536"/>
                <a:gd name="T15" fmla="*/ 0 w 45"/>
                <a:gd name="T16" fmla="*/ 0 h 186"/>
                <a:gd name="T17" fmla="*/ 45 w 45"/>
                <a:gd name="T18" fmla="*/ 186 h 186"/>
              </a:gdLst>
              <a:ahLst/>
              <a:cxnLst>
                <a:cxn ang="T10">
                  <a:pos x="T0" y="T1"/>
                </a:cxn>
                <a:cxn ang="T11">
                  <a:pos x="T2" y="T3"/>
                </a:cxn>
                <a:cxn ang="T12">
                  <a:pos x="T4" y="T5"/>
                </a:cxn>
                <a:cxn ang="T13">
                  <a:pos x="T6" y="T7"/>
                </a:cxn>
                <a:cxn ang="T14">
                  <a:pos x="T8" y="T9"/>
                </a:cxn>
              </a:cxnLst>
              <a:rect l="T15" t="T16" r="T17" b="T18"/>
              <a:pathLst>
                <a:path w="45" h="186">
                  <a:moveTo>
                    <a:pt x="0" y="184"/>
                  </a:moveTo>
                  <a:lnTo>
                    <a:pt x="0" y="0"/>
                  </a:lnTo>
                  <a:lnTo>
                    <a:pt x="45" y="16"/>
                  </a:lnTo>
                  <a:lnTo>
                    <a:pt x="45" y="186"/>
                  </a:lnTo>
                  <a:lnTo>
                    <a:pt x="0" y="184"/>
                  </a:lnTo>
                  <a:close/>
                </a:path>
              </a:pathLst>
            </a:custGeom>
            <a:solidFill>
              <a:srgbClr val="9CB0D1"/>
            </a:solidFill>
            <a:ln w="12700">
              <a:solidFill>
                <a:schemeClr val="tx1"/>
              </a:solidFill>
              <a:round/>
              <a:headEnd/>
              <a:tailEnd/>
            </a:ln>
          </p:spPr>
          <p:txBody>
            <a:bodyPr wrap="none" anchor="ctr"/>
            <a:lstStyle/>
            <a:p>
              <a:endParaRPr lang="en-US"/>
            </a:p>
          </p:txBody>
        </p:sp>
        <p:sp>
          <p:nvSpPr>
            <p:cNvPr id="47235" name="Freeform 32"/>
            <p:cNvSpPr>
              <a:spLocks/>
            </p:cNvSpPr>
            <p:nvPr/>
          </p:nvSpPr>
          <p:spPr bwMode="auto">
            <a:xfrm>
              <a:off x="1148" y="3491"/>
              <a:ext cx="189" cy="118"/>
            </a:xfrm>
            <a:custGeom>
              <a:avLst/>
              <a:gdLst>
                <a:gd name="T0" fmla="*/ 3 w 189"/>
                <a:gd name="T1" fmla="*/ 69 h 118"/>
                <a:gd name="T2" fmla="*/ 48 w 189"/>
                <a:gd name="T3" fmla="*/ 27 h 118"/>
                <a:gd name="T4" fmla="*/ 102 w 189"/>
                <a:gd name="T5" fmla="*/ 5 h 118"/>
                <a:gd name="T6" fmla="*/ 142 w 189"/>
                <a:gd name="T7" fmla="*/ 56 h 118"/>
                <a:gd name="T8" fmla="*/ 185 w 189"/>
                <a:gd name="T9" fmla="*/ 104 h 118"/>
                <a:gd name="T10" fmla="*/ 169 w 189"/>
                <a:gd name="T11" fmla="*/ 114 h 118"/>
                <a:gd name="T12" fmla="*/ 126 w 189"/>
                <a:gd name="T13" fmla="*/ 77 h 118"/>
                <a:gd name="T14" fmla="*/ 91 w 189"/>
                <a:gd name="T15" fmla="*/ 48 h 118"/>
                <a:gd name="T16" fmla="*/ 99 w 189"/>
                <a:gd name="T17" fmla="*/ 69 h 118"/>
                <a:gd name="T18" fmla="*/ 64 w 189"/>
                <a:gd name="T19" fmla="*/ 99 h 118"/>
                <a:gd name="T20" fmla="*/ 3 w 189"/>
                <a:gd name="T21" fmla="*/ 69 h 1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118"/>
                <a:gd name="T35" fmla="*/ 189 w 189"/>
                <a:gd name="T36" fmla="*/ 118 h 1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118">
                  <a:moveTo>
                    <a:pt x="3" y="69"/>
                  </a:moveTo>
                  <a:cubicBezTo>
                    <a:pt x="0" y="57"/>
                    <a:pt x="31" y="37"/>
                    <a:pt x="48" y="27"/>
                  </a:cubicBezTo>
                  <a:cubicBezTo>
                    <a:pt x="64" y="16"/>
                    <a:pt x="86" y="0"/>
                    <a:pt x="102" y="5"/>
                  </a:cubicBezTo>
                  <a:cubicBezTo>
                    <a:pt x="117" y="9"/>
                    <a:pt x="128" y="39"/>
                    <a:pt x="142" y="56"/>
                  </a:cubicBezTo>
                  <a:cubicBezTo>
                    <a:pt x="155" y="72"/>
                    <a:pt x="180" y="94"/>
                    <a:pt x="185" y="104"/>
                  </a:cubicBezTo>
                  <a:cubicBezTo>
                    <a:pt x="189" y="113"/>
                    <a:pt x="178" y="118"/>
                    <a:pt x="169" y="114"/>
                  </a:cubicBezTo>
                  <a:cubicBezTo>
                    <a:pt x="159" y="109"/>
                    <a:pt x="138" y="87"/>
                    <a:pt x="126" y="77"/>
                  </a:cubicBezTo>
                  <a:cubicBezTo>
                    <a:pt x="113" y="66"/>
                    <a:pt x="95" y="49"/>
                    <a:pt x="91" y="48"/>
                  </a:cubicBezTo>
                  <a:cubicBezTo>
                    <a:pt x="86" y="46"/>
                    <a:pt x="103" y="60"/>
                    <a:pt x="99" y="69"/>
                  </a:cubicBezTo>
                  <a:cubicBezTo>
                    <a:pt x="94" y="77"/>
                    <a:pt x="80" y="98"/>
                    <a:pt x="64" y="99"/>
                  </a:cubicBezTo>
                  <a:cubicBezTo>
                    <a:pt x="47" y="99"/>
                    <a:pt x="5" y="81"/>
                    <a:pt x="3" y="69"/>
                  </a:cubicBezTo>
                  <a:close/>
                </a:path>
              </a:pathLst>
            </a:custGeom>
            <a:solidFill>
              <a:srgbClr val="FFBFAB"/>
            </a:solidFill>
            <a:ln w="12700">
              <a:solidFill>
                <a:schemeClr val="tx1"/>
              </a:solidFill>
              <a:round/>
              <a:headEnd/>
              <a:tailEnd/>
            </a:ln>
          </p:spPr>
          <p:txBody>
            <a:bodyPr wrap="none" anchor="ctr"/>
            <a:lstStyle/>
            <a:p>
              <a:endParaRPr lang="en-US"/>
            </a:p>
          </p:txBody>
        </p:sp>
        <p:sp>
          <p:nvSpPr>
            <p:cNvPr id="47236" name="Freeform 33"/>
            <p:cNvSpPr>
              <a:spLocks/>
            </p:cNvSpPr>
            <p:nvPr/>
          </p:nvSpPr>
          <p:spPr bwMode="auto">
            <a:xfrm>
              <a:off x="1245" y="3459"/>
              <a:ext cx="72" cy="61"/>
            </a:xfrm>
            <a:custGeom>
              <a:avLst/>
              <a:gdLst>
                <a:gd name="T0" fmla="*/ 0 w 72"/>
                <a:gd name="T1" fmla="*/ 29 h 61"/>
                <a:gd name="T2" fmla="*/ 24 w 72"/>
                <a:gd name="T3" fmla="*/ 0 h 61"/>
                <a:gd name="T4" fmla="*/ 59 w 72"/>
                <a:gd name="T5" fmla="*/ 2 h 61"/>
                <a:gd name="T6" fmla="*/ 72 w 72"/>
                <a:gd name="T7" fmla="*/ 40 h 61"/>
                <a:gd name="T8" fmla="*/ 43 w 72"/>
                <a:gd name="T9" fmla="*/ 61 h 61"/>
                <a:gd name="T10" fmla="*/ 3 w 72"/>
                <a:gd name="T11" fmla="*/ 48 h 61"/>
                <a:gd name="T12" fmla="*/ 0 w 72"/>
                <a:gd name="T13" fmla="*/ 29 h 61"/>
                <a:gd name="T14" fmla="*/ 0 60000 65536"/>
                <a:gd name="T15" fmla="*/ 0 60000 65536"/>
                <a:gd name="T16" fmla="*/ 0 60000 65536"/>
                <a:gd name="T17" fmla="*/ 0 60000 65536"/>
                <a:gd name="T18" fmla="*/ 0 60000 65536"/>
                <a:gd name="T19" fmla="*/ 0 60000 65536"/>
                <a:gd name="T20" fmla="*/ 0 60000 65536"/>
                <a:gd name="T21" fmla="*/ 0 w 72"/>
                <a:gd name="T22" fmla="*/ 0 h 61"/>
                <a:gd name="T23" fmla="*/ 72 w 72"/>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61">
                  <a:moveTo>
                    <a:pt x="0" y="29"/>
                  </a:moveTo>
                  <a:lnTo>
                    <a:pt x="24" y="0"/>
                  </a:lnTo>
                  <a:lnTo>
                    <a:pt x="59" y="2"/>
                  </a:lnTo>
                  <a:lnTo>
                    <a:pt x="72" y="40"/>
                  </a:lnTo>
                  <a:lnTo>
                    <a:pt x="43" y="61"/>
                  </a:lnTo>
                  <a:lnTo>
                    <a:pt x="3" y="48"/>
                  </a:lnTo>
                  <a:lnTo>
                    <a:pt x="0" y="29"/>
                  </a:lnTo>
                  <a:close/>
                </a:path>
              </a:pathLst>
            </a:custGeom>
            <a:solidFill>
              <a:schemeClr val="tx1"/>
            </a:solidFill>
            <a:ln w="12700">
              <a:solidFill>
                <a:schemeClr val="tx1"/>
              </a:solidFill>
              <a:round/>
              <a:headEnd/>
              <a:tailEnd/>
            </a:ln>
          </p:spPr>
          <p:txBody>
            <a:bodyPr wrap="none" anchor="ctr"/>
            <a:lstStyle/>
            <a:p>
              <a:endParaRPr lang="en-US"/>
            </a:p>
          </p:txBody>
        </p:sp>
        <p:sp>
          <p:nvSpPr>
            <p:cNvPr id="47237" name="Freeform 34"/>
            <p:cNvSpPr>
              <a:spLocks/>
            </p:cNvSpPr>
            <p:nvPr/>
          </p:nvSpPr>
          <p:spPr bwMode="auto">
            <a:xfrm>
              <a:off x="1256" y="3452"/>
              <a:ext cx="69" cy="27"/>
            </a:xfrm>
            <a:custGeom>
              <a:avLst/>
              <a:gdLst>
                <a:gd name="T0" fmla="*/ 0 w 69"/>
                <a:gd name="T1" fmla="*/ 11 h 27"/>
                <a:gd name="T2" fmla="*/ 37 w 69"/>
                <a:gd name="T3" fmla="*/ 1 h 27"/>
                <a:gd name="T4" fmla="*/ 56 w 69"/>
                <a:gd name="T5" fmla="*/ 14 h 27"/>
                <a:gd name="T6" fmla="*/ 69 w 69"/>
                <a:gd name="T7" fmla="*/ 27 h 27"/>
                <a:gd name="T8" fmla="*/ 0 60000 65536"/>
                <a:gd name="T9" fmla="*/ 0 60000 65536"/>
                <a:gd name="T10" fmla="*/ 0 60000 65536"/>
                <a:gd name="T11" fmla="*/ 0 60000 65536"/>
                <a:gd name="T12" fmla="*/ 0 w 69"/>
                <a:gd name="T13" fmla="*/ 0 h 27"/>
                <a:gd name="T14" fmla="*/ 69 w 69"/>
                <a:gd name="T15" fmla="*/ 27 h 27"/>
              </a:gdLst>
              <a:ahLst/>
              <a:cxnLst>
                <a:cxn ang="T8">
                  <a:pos x="T0" y="T1"/>
                </a:cxn>
                <a:cxn ang="T9">
                  <a:pos x="T2" y="T3"/>
                </a:cxn>
                <a:cxn ang="T10">
                  <a:pos x="T4" y="T5"/>
                </a:cxn>
                <a:cxn ang="T11">
                  <a:pos x="T6" y="T7"/>
                </a:cxn>
              </a:cxnLst>
              <a:rect l="T12" t="T13" r="T14" b="T15"/>
              <a:pathLst>
                <a:path w="69" h="27">
                  <a:moveTo>
                    <a:pt x="0" y="11"/>
                  </a:moveTo>
                  <a:cubicBezTo>
                    <a:pt x="6" y="9"/>
                    <a:pt x="27" y="0"/>
                    <a:pt x="37" y="1"/>
                  </a:cubicBezTo>
                  <a:cubicBezTo>
                    <a:pt x="46" y="1"/>
                    <a:pt x="50" y="9"/>
                    <a:pt x="56" y="14"/>
                  </a:cubicBezTo>
                  <a:cubicBezTo>
                    <a:pt x="61" y="18"/>
                    <a:pt x="65" y="22"/>
                    <a:pt x="69" y="27"/>
                  </a:cubicBezTo>
                </a:path>
              </a:pathLst>
            </a:custGeom>
            <a:noFill/>
            <a:ln w="28575">
              <a:solidFill>
                <a:srgbClr val="070707"/>
              </a:solidFill>
              <a:round/>
              <a:headEnd/>
              <a:tailEnd/>
            </a:ln>
          </p:spPr>
          <p:txBody>
            <a:bodyPr wrap="none" anchor="ctr"/>
            <a:lstStyle/>
            <a:p>
              <a:endParaRPr lang="en-US"/>
            </a:p>
          </p:txBody>
        </p:sp>
        <p:sp>
          <p:nvSpPr>
            <p:cNvPr id="47238" name="Line 35"/>
            <p:cNvSpPr>
              <a:spLocks noChangeShapeType="1"/>
            </p:cNvSpPr>
            <p:nvPr/>
          </p:nvSpPr>
          <p:spPr bwMode="auto">
            <a:xfrm>
              <a:off x="1163" y="3768"/>
              <a:ext cx="61" cy="0"/>
            </a:xfrm>
            <a:prstGeom prst="line">
              <a:avLst/>
            </a:prstGeom>
            <a:noFill/>
            <a:ln w="57150">
              <a:solidFill>
                <a:srgbClr val="070707"/>
              </a:solidFill>
              <a:round/>
              <a:headEnd/>
              <a:tailEnd/>
            </a:ln>
          </p:spPr>
          <p:txBody>
            <a:bodyPr wrap="none" anchor="ctr"/>
            <a:lstStyle/>
            <a:p>
              <a:endParaRPr lang="en-US"/>
            </a:p>
          </p:txBody>
        </p:sp>
        <p:sp>
          <p:nvSpPr>
            <p:cNvPr id="47239" name="Line 36"/>
            <p:cNvSpPr>
              <a:spLocks noChangeShapeType="1"/>
            </p:cNvSpPr>
            <p:nvPr/>
          </p:nvSpPr>
          <p:spPr bwMode="auto">
            <a:xfrm flipV="1">
              <a:off x="1244" y="2653"/>
              <a:ext cx="0" cy="169"/>
            </a:xfrm>
            <a:prstGeom prst="line">
              <a:avLst/>
            </a:prstGeom>
            <a:noFill/>
            <a:ln w="38100">
              <a:solidFill>
                <a:srgbClr val="D7E3C5"/>
              </a:solidFill>
              <a:round/>
              <a:headEnd/>
              <a:tailEnd/>
            </a:ln>
          </p:spPr>
          <p:txBody>
            <a:bodyPr wrap="none" anchor="ctr"/>
            <a:lstStyle/>
            <a:p>
              <a:endParaRPr lang="en-US"/>
            </a:p>
          </p:txBody>
        </p:sp>
        <p:sp>
          <p:nvSpPr>
            <p:cNvPr id="47240" name="Line 37"/>
            <p:cNvSpPr>
              <a:spLocks noChangeShapeType="1"/>
            </p:cNvSpPr>
            <p:nvPr/>
          </p:nvSpPr>
          <p:spPr bwMode="auto">
            <a:xfrm flipV="1">
              <a:off x="1287" y="2605"/>
              <a:ext cx="0" cy="166"/>
            </a:xfrm>
            <a:prstGeom prst="line">
              <a:avLst/>
            </a:prstGeom>
            <a:noFill/>
            <a:ln w="38100">
              <a:solidFill>
                <a:srgbClr val="D7E3C5"/>
              </a:solidFill>
              <a:round/>
              <a:headEnd/>
              <a:tailEnd/>
            </a:ln>
          </p:spPr>
          <p:txBody>
            <a:bodyPr wrap="none" anchor="ctr"/>
            <a:lstStyle/>
            <a:p>
              <a:endParaRPr lang="en-US"/>
            </a:p>
          </p:txBody>
        </p:sp>
        <p:sp>
          <p:nvSpPr>
            <p:cNvPr id="47241" name="Line 38"/>
            <p:cNvSpPr>
              <a:spLocks noChangeShapeType="1"/>
            </p:cNvSpPr>
            <p:nvPr/>
          </p:nvSpPr>
          <p:spPr bwMode="auto">
            <a:xfrm flipV="1">
              <a:off x="1492" y="2658"/>
              <a:ext cx="0" cy="166"/>
            </a:xfrm>
            <a:prstGeom prst="line">
              <a:avLst/>
            </a:prstGeom>
            <a:noFill/>
            <a:ln w="38100">
              <a:solidFill>
                <a:srgbClr val="D7E3C5"/>
              </a:solidFill>
              <a:round/>
              <a:headEnd/>
              <a:tailEnd/>
            </a:ln>
          </p:spPr>
          <p:txBody>
            <a:bodyPr wrap="none" anchor="ctr"/>
            <a:lstStyle/>
            <a:p>
              <a:endParaRPr lang="en-US"/>
            </a:p>
          </p:txBody>
        </p:sp>
        <p:sp>
          <p:nvSpPr>
            <p:cNvPr id="47242" name="Line 39"/>
            <p:cNvSpPr>
              <a:spLocks noChangeShapeType="1"/>
            </p:cNvSpPr>
            <p:nvPr/>
          </p:nvSpPr>
          <p:spPr bwMode="auto">
            <a:xfrm flipV="1">
              <a:off x="1543" y="2615"/>
              <a:ext cx="0" cy="177"/>
            </a:xfrm>
            <a:prstGeom prst="line">
              <a:avLst/>
            </a:prstGeom>
            <a:noFill/>
            <a:ln w="38100">
              <a:solidFill>
                <a:srgbClr val="D7E3C5"/>
              </a:solidFill>
              <a:round/>
              <a:headEnd/>
              <a:tailEnd/>
            </a:ln>
          </p:spPr>
          <p:txBody>
            <a:bodyPr wrap="none" anchor="ctr"/>
            <a:lstStyle/>
            <a:p>
              <a:endParaRPr lang="en-US"/>
            </a:p>
          </p:txBody>
        </p:sp>
        <p:sp>
          <p:nvSpPr>
            <p:cNvPr id="47243" name="Freeform 40"/>
            <p:cNvSpPr>
              <a:spLocks/>
            </p:cNvSpPr>
            <p:nvPr/>
          </p:nvSpPr>
          <p:spPr bwMode="auto">
            <a:xfrm>
              <a:off x="1245" y="2603"/>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0E0E7"/>
            </a:solidFill>
            <a:ln w="12700">
              <a:solidFill>
                <a:schemeClr val="tx1"/>
              </a:solidFill>
              <a:round/>
              <a:headEnd/>
              <a:tailEnd/>
            </a:ln>
          </p:spPr>
          <p:txBody>
            <a:bodyPr wrap="none" anchor="ctr"/>
            <a:lstStyle/>
            <a:p>
              <a:endParaRPr lang="en-US"/>
            </a:p>
          </p:txBody>
        </p:sp>
        <p:sp>
          <p:nvSpPr>
            <p:cNvPr id="47244" name="Freeform 41"/>
            <p:cNvSpPr>
              <a:spLocks/>
            </p:cNvSpPr>
            <p:nvPr/>
          </p:nvSpPr>
          <p:spPr bwMode="auto">
            <a:xfrm>
              <a:off x="1243" y="2593"/>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7E3C5"/>
            </a:solidFill>
            <a:ln w="12700">
              <a:solidFill>
                <a:schemeClr val="tx1"/>
              </a:solidFill>
              <a:round/>
              <a:headEnd/>
              <a:tailEnd/>
            </a:ln>
          </p:spPr>
          <p:txBody>
            <a:bodyPr wrap="none" anchor="ctr"/>
            <a:lstStyle/>
            <a:p>
              <a:endParaRPr lang="en-US"/>
            </a:p>
          </p:txBody>
        </p:sp>
        <p:sp>
          <p:nvSpPr>
            <p:cNvPr id="47245" name="Line 42"/>
            <p:cNvSpPr>
              <a:spLocks noChangeShapeType="1"/>
            </p:cNvSpPr>
            <p:nvPr/>
          </p:nvSpPr>
          <p:spPr bwMode="auto">
            <a:xfrm flipH="1">
              <a:off x="1601" y="2778"/>
              <a:ext cx="61" cy="0"/>
            </a:xfrm>
            <a:prstGeom prst="line">
              <a:avLst/>
            </a:prstGeom>
            <a:noFill/>
            <a:ln w="57150">
              <a:solidFill>
                <a:srgbClr val="070707"/>
              </a:solidFill>
              <a:round/>
              <a:headEnd/>
              <a:tailEnd/>
            </a:ln>
          </p:spPr>
          <p:txBody>
            <a:bodyPr wrap="none" anchor="ctr"/>
            <a:lstStyle/>
            <a:p>
              <a:endParaRPr lang="en-US"/>
            </a:p>
          </p:txBody>
        </p:sp>
        <p:sp>
          <p:nvSpPr>
            <p:cNvPr id="47246" name="Freeform 43"/>
            <p:cNvSpPr>
              <a:spLocks/>
            </p:cNvSpPr>
            <p:nvPr/>
          </p:nvSpPr>
          <p:spPr bwMode="auto">
            <a:xfrm flipH="1">
              <a:off x="1599" y="2595"/>
              <a:ext cx="45" cy="186"/>
            </a:xfrm>
            <a:custGeom>
              <a:avLst/>
              <a:gdLst>
                <a:gd name="T0" fmla="*/ 0 w 45"/>
                <a:gd name="T1" fmla="*/ 184 h 186"/>
                <a:gd name="T2" fmla="*/ 0 w 45"/>
                <a:gd name="T3" fmla="*/ 0 h 186"/>
                <a:gd name="T4" fmla="*/ 45 w 45"/>
                <a:gd name="T5" fmla="*/ 16 h 186"/>
                <a:gd name="T6" fmla="*/ 45 w 45"/>
                <a:gd name="T7" fmla="*/ 186 h 186"/>
                <a:gd name="T8" fmla="*/ 0 w 45"/>
                <a:gd name="T9" fmla="*/ 184 h 186"/>
                <a:gd name="T10" fmla="*/ 0 60000 65536"/>
                <a:gd name="T11" fmla="*/ 0 60000 65536"/>
                <a:gd name="T12" fmla="*/ 0 60000 65536"/>
                <a:gd name="T13" fmla="*/ 0 60000 65536"/>
                <a:gd name="T14" fmla="*/ 0 60000 65536"/>
                <a:gd name="T15" fmla="*/ 0 w 45"/>
                <a:gd name="T16" fmla="*/ 0 h 186"/>
                <a:gd name="T17" fmla="*/ 45 w 45"/>
                <a:gd name="T18" fmla="*/ 186 h 186"/>
              </a:gdLst>
              <a:ahLst/>
              <a:cxnLst>
                <a:cxn ang="T10">
                  <a:pos x="T0" y="T1"/>
                </a:cxn>
                <a:cxn ang="T11">
                  <a:pos x="T2" y="T3"/>
                </a:cxn>
                <a:cxn ang="T12">
                  <a:pos x="T4" y="T5"/>
                </a:cxn>
                <a:cxn ang="T13">
                  <a:pos x="T6" y="T7"/>
                </a:cxn>
                <a:cxn ang="T14">
                  <a:pos x="T8" y="T9"/>
                </a:cxn>
              </a:cxnLst>
              <a:rect l="T15" t="T16" r="T17" b="T18"/>
              <a:pathLst>
                <a:path w="45" h="186">
                  <a:moveTo>
                    <a:pt x="0" y="184"/>
                  </a:moveTo>
                  <a:lnTo>
                    <a:pt x="0" y="0"/>
                  </a:lnTo>
                  <a:lnTo>
                    <a:pt x="45" y="16"/>
                  </a:lnTo>
                  <a:lnTo>
                    <a:pt x="45" y="186"/>
                  </a:lnTo>
                  <a:lnTo>
                    <a:pt x="0" y="184"/>
                  </a:lnTo>
                  <a:close/>
                </a:path>
              </a:pathLst>
            </a:custGeom>
            <a:solidFill>
              <a:srgbClr val="9CB0D1"/>
            </a:solidFill>
            <a:ln w="12700">
              <a:solidFill>
                <a:schemeClr val="tx1"/>
              </a:solidFill>
              <a:round/>
              <a:headEnd/>
              <a:tailEnd/>
            </a:ln>
          </p:spPr>
          <p:txBody>
            <a:bodyPr wrap="none" anchor="ctr"/>
            <a:lstStyle/>
            <a:p>
              <a:endParaRPr lang="en-US"/>
            </a:p>
          </p:txBody>
        </p:sp>
        <p:sp>
          <p:nvSpPr>
            <p:cNvPr id="47247" name="Freeform 44"/>
            <p:cNvSpPr>
              <a:spLocks/>
            </p:cNvSpPr>
            <p:nvPr/>
          </p:nvSpPr>
          <p:spPr bwMode="auto">
            <a:xfrm flipH="1">
              <a:off x="1461" y="2520"/>
              <a:ext cx="189" cy="118"/>
            </a:xfrm>
            <a:custGeom>
              <a:avLst/>
              <a:gdLst>
                <a:gd name="T0" fmla="*/ 3 w 189"/>
                <a:gd name="T1" fmla="*/ 69 h 118"/>
                <a:gd name="T2" fmla="*/ 48 w 189"/>
                <a:gd name="T3" fmla="*/ 27 h 118"/>
                <a:gd name="T4" fmla="*/ 102 w 189"/>
                <a:gd name="T5" fmla="*/ 5 h 118"/>
                <a:gd name="T6" fmla="*/ 142 w 189"/>
                <a:gd name="T7" fmla="*/ 56 h 118"/>
                <a:gd name="T8" fmla="*/ 185 w 189"/>
                <a:gd name="T9" fmla="*/ 104 h 118"/>
                <a:gd name="T10" fmla="*/ 169 w 189"/>
                <a:gd name="T11" fmla="*/ 114 h 118"/>
                <a:gd name="T12" fmla="*/ 126 w 189"/>
                <a:gd name="T13" fmla="*/ 77 h 118"/>
                <a:gd name="T14" fmla="*/ 91 w 189"/>
                <a:gd name="T15" fmla="*/ 48 h 118"/>
                <a:gd name="T16" fmla="*/ 99 w 189"/>
                <a:gd name="T17" fmla="*/ 69 h 118"/>
                <a:gd name="T18" fmla="*/ 64 w 189"/>
                <a:gd name="T19" fmla="*/ 99 h 118"/>
                <a:gd name="T20" fmla="*/ 3 w 189"/>
                <a:gd name="T21" fmla="*/ 69 h 1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118"/>
                <a:gd name="T35" fmla="*/ 189 w 189"/>
                <a:gd name="T36" fmla="*/ 118 h 1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118">
                  <a:moveTo>
                    <a:pt x="3" y="69"/>
                  </a:moveTo>
                  <a:cubicBezTo>
                    <a:pt x="0" y="57"/>
                    <a:pt x="31" y="37"/>
                    <a:pt x="48" y="27"/>
                  </a:cubicBezTo>
                  <a:cubicBezTo>
                    <a:pt x="64" y="16"/>
                    <a:pt x="86" y="0"/>
                    <a:pt x="102" y="5"/>
                  </a:cubicBezTo>
                  <a:cubicBezTo>
                    <a:pt x="117" y="9"/>
                    <a:pt x="128" y="39"/>
                    <a:pt x="142" y="56"/>
                  </a:cubicBezTo>
                  <a:cubicBezTo>
                    <a:pt x="155" y="72"/>
                    <a:pt x="180" y="94"/>
                    <a:pt x="185" y="104"/>
                  </a:cubicBezTo>
                  <a:cubicBezTo>
                    <a:pt x="189" y="113"/>
                    <a:pt x="178" y="118"/>
                    <a:pt x="169" y="114"/>
                  </a:cubicBezTo>
                  <a:cubicBezTo>
                    <a:pt x="159" y="109"/>
                    <a:pt x="138" y="87"/>
                    <a:pt x="126" y="77"/>
                  </a:cubicBezTo>
                  <a:cubicBezTo>
                    <a:pt x="113" y="66"/>
                    <a:pt x="95" y="49"/>
                    <a:pt x="91" y="48"/>
                  </a:cubicBezTo>
                  <a:cubicBezTo>
                    <a:pt x="86" y="46"/>
                    <a:pt x="103" y="60"/>
                    <a:pt x="99" y="69"/>
                  </a:cubicBezTo>
                  <a:cubicBezTo>
                    <a:pt x="94" y="77"/>
                    <a:pt x="80" y="98"/>
                    <a:pt x="64" y="99"/>
                  </a:cubicBezTo>
                  <a:cubicBezTo>
                    <a:pt x="47" y="99"/>
                    <a:pt x="5" y="81"/>
                    <a:pt x="3" y="69"/>
                  </a:cubicBezTo>
                  <a:close/>
                </a:path>
              </a:pathLst>
            </a:custGeom>
            <a:solidFill>
              <a:srgbClr val="FFBFAB"/>
            </a:solidFill>
            <a:ln w="12700">
              <a:solidFill>
                <a:schemeClr val="tx1"/>
              </a:solidFill>
              <a:round/>
              <a:headEnd/>
              <a:tailEnd/>
            </a:ln>
          </p:spPr>
          <p:txBody>
            <a:bodyPr wrap="none" anchor="ctr"/>
            <a:lstStyle/>
            <a:p>
              <a:endParaRPr lang="en-US"/>
            </a:p>
          </p:txBody>
        </p:sp>
        <p:sp>
          <p:nvSpPr>
            <p:cNvPr id="47248" name="Freeform 45"/>
            <p:cNvSpPr>
              <a:spLocks/>
            </p:cNvSpPr>
            <p:nvPr/>
          </p:nvSpPr>
          <p:spPr bwMode="auto">
            <a:xfrm flipH="1">
              <a:off x="1481" y="2488"/>
              <a:ext cx="72" cy="61"/>
            </a:xfrm>
            <a:custGeom>
              <a:avLst/>
              <a:gdLst>
                <a:gd name="T0" fmla="*/ 0 w 72"/>
                <a:gd name="T1" fmla="*/ 29 h 61"/>
                <a:gd name="T2" fmla="*/ 24 w 72"/>
                <a:gd name="T3" fmla="*/ 0 h 61"/>
                <a:gd name="T4" fmla="*/ 59 w 72"/>
                <a:gd name="T5" fmla="*/ 2 h 61"/>
                <a:gd name="T6" fmla="*/ 72 w 72"/>
                <a:gd name="T7" fmla="*/ 40 h 61"/>
                <a:gd name="T8" fmla="*/ 43 w 72"/>
                <a:gd name="T9" fmla="*/ 61 h 61"/>
                <a:gd name="T10" fmla="*/ 3 w 72"/>
                <a:gd name="T11" fmla="*/ 48 h 61"/>
                <a:gd name="T12" fmla="*/ 0 w 72"/>
                <a:gd name="T13" fmla="*/ 29 h 61"/>
                <a:gd name="T14" fmla="*/ 0 60000 65536"/>
                <a:gd name="T15" fmla="*/ 0 60000 65536"/>
                <a:gd name="T16" fmla="*/ 0 60000 65536"/>
                <a:gd name="T17" fmla="*/ 0 60000 65536"/>
                <a:gd name="T18" fmla="*/ 0 60000 65536"/>
                <a:gd name="T19" fmla="*/ 0 60000 65536"/>
                <a:gd name="T20" fmla="*/ 0 60000 65536"/>
                <a:gd name="T21" fmla="*/ 0 w 72"/>
                <a:gd name="T22" fmla="*/ 0 h 61"/>
                <a:gd name="T23" fmla="*/ 72 w 72"/>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61">
                  <a:moveTo>
                    <a:pt x="0" y="29"/>
                  </a:moveTo>
                  <a:lnTo>
                    <a:pt x="24" y="0"/>
                  </a:lnTo>
                  <a:lnTo>
                    <a:pt x="59" y="2"/>
                  </a:lnTo>
                  <a:lnTo>
                    <a:pt x="72" y="40"/>
                  </a:lnTo>
                  <a:lnTo>
                    <a:pt x="43" y="61"/>
                  </a:lnTo>
                  <a:lnTo>
                    <a:pt x="3" y="48"/>
                  </a:lnTo>
                  <a:lnTo>
                    <a:pt x="0" y="29"/>
                  </a:lnTo>
                  <a:close/>
                </a:path>
              </a:pathLst>
            </a:custGeom>
            <a:solidFill>
              <a:schemeClr val="tx1"/>
            </a:solidFill>
            <a:ln w="12700">
              <a:solidFill>
                <a:schemeClr val="tx1"/>
              </a:solidFill>
              <a:round/>
              <a:headEnd/>
              <a:tailEnd/>
            </a:ln>
          </p:spPr>
          <p:txBody>
            <a:bodyPr wrap="none" anchor="ctr"/>
            <a:lstStyle/>
            <a:p>
              <a:endParaRPr lang="en-US"/>
            </a:p>
          </p:txBody>
        </p:sp>
        <p:sp>
          <p:nvSpPr>
            <p:cNvPr id="47249" name="Freeform 46"/>
            <p:cNvSpPr>
              <a:spLocks/>
            </p:cNvSpPr>
            <p:nvPr/>
          </p:nvSpPr>
          <p:spPr bwMode="auto">
            <a:xfrm flipH="1">
              <a:off x="1473" y="2481"/>
              <a:ext cx="69" cy="27"/>
            </a:xfrm>
            <a:custGeom>
              <a:avLst/>
              <a:gdLst>
                <a:gd name="T0" fmla="*/ 0 w 69"/>
                <a:gd name="T1" fmla="*/ 11 h 27"/>
                <a:gd name="T2" fmla="*/ 37 w 69"/>
                <a:gd name="T3" fmla="*/ 1 h 27"/>
                <a:gd name="T4" fmla="*/ 56 w 69"/>
                <a:gd name="T5" fmla="*/ 14 h 27"/>
                <a:gd name="T6" fmla="*/ 69 w 69"/>
                <a:gd name="T7" fmla="*/ 27 h 27"/>
                <a:gd name="T8" fmla="*/ 0 60000 65536"/>
                <a:gd name="T9" fmla="*/ 0 60000 65536"/>
                <a:gd name="T10" fmla="*/ 0 60000 65536"/>
                <a:gd name="T11" fmla="*/ 0 60000 65536"/>
                <a:gd name="T12" fmla="*/ 0 w 69"/>
                <a:gd name="T13" fmla="*/ 0 h 27"/>
                <a:gd name="T14" fmla="*/ 69 w 69"/>
                <a:gd name="T15" fmla="*/ 27 h 27"/>
              </a:gdLst>
              <a:ahLst/>
              <a:cxnLst>
                <a:cxn ang="T8">
                  <a:pos x="T0" y="T1"/>
                </a:cxn>
                <a:cxn ang="T9">
                  <a:pos x="T2" y="T3"/>
                </a:cxn>
                <a:cxn ang="T10">
                  <a:pos x="T4" y="T5"/>
                </a:cxn>
                <a:cxn ang="T11">
                  <a:pos x="T6" y="T7"/>
                </a:cxn>
              </a:cxnLst>
              <a:rect l="T12" t="T13" r="T14" b="T15"/>
              <a:pathLst>
                <a:path w="69" h="27">
                  <a:moveTo>
                    <a:pt x="0" y="11"/>
                  </a:moveTo>
                  <a:cubicBezTo>
                    <a:pt x="6" y="9"/>
                    <a:pt x="27" y="0"/>
                    <a:pt x="37" y="1"/>
                  </a:cubicBezTo>
                  <a:cubicBezTo>
                    <a:pt x="46" y="1"/>
                    <a:pt x="50" y="9"/>
                    <a:pt x="56" y="14"/>
                  </a:cubicBezTo>
                  <a:cubicBezTo>
                    <a:pt x="61" y="18"/>
                    <a:pt x="65" y="22"/>
                    <a:pt x="69" y="27"/>
                  </a:cubicBezTo>
                </a:path>
              </a:pathLst>
            </a:custGeom>
            <a:noFill/>
            <a:ln w="28575">
              <a:solidFill>
                <a:srgbClr val="070707"/>
              </a:solidFill>
              <a:round/>
              <a:headEnd/>
              <a:tailEnd/>
            </a:ln>
          </p:spPr>
          <p:txBody>
            <a:bodyPr wrap="none" anchor="ctr"/>
            <a:lstStyle/>
            <a:p>
              <a:endParaRPr lang="en-US"/>
            </a:p>
          </p:txBody>
        </p:sp>
        <p:sp>
          <p:nvSpPr>
            <p:cNvPr id="47250" name="Line 47"/>
            <p:cNvSpPr>
              <a:spLocks noChangeShapeType="1"/>
            </p:cNvSpPr>
            <p:nvPr/>
          </p:nvSpPr>
          <p:spPr bwMode="auto">
            <a:xfrm flipH="1">
              <a:off x="1574" y="2797"/>
              <a:ext cx="61" cy="0"/>
            </a:xfrm>
            <a:prstGeom prst="line">
              <a:avLst/>
            </a:prstGeom>
            <a:noFill/>
            <a:ln w="57150">
              <a:solidFill>
                <a:srgbClr val="070707"/>
              </a:solidFill>
              <a:round/>
              <a:headEnd/>
              <a:tailEnd/>
            </a:ln>
          </p:spPr>
          <p:txBody>
            <a:bodyPr wrap="none" anchor="ctr"/>
            <a:lstStyle/>
            <a:p>
              <a:endParaRPr lang="en-US"/>
            </a:p>
          </p:txBody>
        </p:sp>
        <p:sp>
          <p:nvSpPr>
            <p:cNvPr id="47251" name="Rectangle 48"/>
            <p:cNvSpPr>
              <a:spLocks noChangeArrowheads="1"/>
            </p:cNvSpPr>
            <p:nvPr/>
          </p:nvSpPr>
          <p:spPr bwMode="auto">
            <a:xfrm>
              <a:off x="1409" y="2570"/>
              <a:ext cx="61" cy="67"/>
            </a:xfrm>
            <a:prstGeom prst="rect">
              <a:avLst/>
            </a:prstGeom>
            <a:solidFill>
              <a:srgbClr val="AEB5CF"/>
            </a:solidFill>
            <a:ln w="9525">
              <a:noFill/>
              <a:miter lim="800000"/>
              <a:headEnd/>
              <a:tailEnd/>
            </a:ln>
          </p:spPr>
          <p:txBody>
            <a:bodyPr wrap="none" anchor="ctr"/>
            <a:lstStyle/>
            <a:p>
              <a:endParaRPr lang="en-NZ">
                <a:latin typeface="Calibri" pitchFamily="34" charset="0"/>
              </a:endParaRPr>
            </a:p>
          </p:txBody>
        </p:sp>
        <p:grpSp>
          <p:nvGrpSpPr>
            <p:cNvPr id="47252" name="Group 49"/>
            <p:cNvGrpSpPr>
              <a:grpSpLocks/>
            </p:cNvGrpSpPr>
            <p:nvPr/>
          </p:nvGrpSpPr>
          <p:grpSpPr bwMode="auto">
            <a:xfrm>
              <a:off x="836" y="2927"/>
              <a:ext cx="167" cy="132"/>
              <a:chOff x="836" y="2927"/>
              <a:chExt cx="167" cy="132"/>
            </a:xfrm>
          </p:grpSpPr>
          <p:sp>
            <p:nvSpPr>
              <p:cNvPr id="47288" name="Freeform 50"/>
              <p:cNvSpPr>
                <a:spLocks/>
              </p:cNvSpPr>
              <p:nvPr/>
            </p:nvSpPr>
            <p:spPr bwMode="auto">
              <a:xfrm>
                <a:off x="836" y="2927"/>
                <a:ext cx="167" cy="132"/>
              </a:xfrm>
              <a:custGeom>
                <a:avLst/>
                <a:gdLst>
                  <a:gd name="T0" fmla="*/ 16 w 167"/>
                  <a:gd name="T1" fmla="*/ 121 h 132"/>
                  <a:gd name="T2" fmla="*/ 29 w 167"/>
                  <a:gd name="T3" fmla="*/ 43 h 132"/>
                  <a:gd name="T4" fmla="*/ 64 w 167"/>
                  <a:gd name="T5" fmla="*/ 6 h 132"/>
                  <a:gd name="T6" fmla="*/ 128 w 167"/>
                  <a:gd name="T7" fmla="*/ 11 h 132"/>
                  <a:gd name="T8" fmla="*/ 160 w 167"/>
                  <a:gd name="T9" fmla="*/ 51 h 132"/>
                  <a:gd name="T10" fmla="*/ 163 w 167"/>
                  <a:gd name="T11" fmla="*/ 121 h 132"/>
                  <a:gd name="T12" fmla="*/ 133 w 167"/>
                  <a:gd name="T13" fmla="*/ 123 h 132"/>
                  <a:gd name="T14" fmla="*/ 93 w 167"/>
                  <a:gd name="T15" fmla="*/ 121 h 132"/>
                  <a:gd name="T16" fmla="*/ 16 w 167"/>
                  <a:gd name="T17" fmla="*/ 12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32"/>
                  <a:gd name="T29" fmla="*/ 167 w 167"/>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32">
                    <a:moveTo>
                      <a:pt x="16" y="121"/>
                    </a:moveTo>
                    <a:cubicBezTo>
                      <a:pt x="0" y="117"/>
                      <a:pt x="21" y="62"/>
                      <a:pt x="29" y="43"/>
                    </a:cubicBezTo>
                    <a:cubicBezTo>
                      <a:pt x="36" y="23"/>
                      <a:pt x="47" y="11"/>
                      <a:pt x="64" y="6"/>
                    </a:cubicBezTo>
                    <a:cubicBezTo>
                      <a:pt x="80" y="0"/>
                      <a:pt x="112" y="3"/>
                      <a:pt x="128" y="11"/>
                    </a:cubicBezTo>
                    <a:cubicBezTo>
                      <a:pt x="143" y="18"/>
                      <a:pt x="154" y="32"/>
                      <a:pt x="160" y="51"/>
                    </a:cubicBezTo>
                    <a:cubicBezTo>
                      <a:pt x="165" y="69"/>
                      <a:pt x="167" y="109"/>
                      <a:pt x="163" y="121"/>
                    </a:cubicBezTo>
                    <a:cubicBezTo>
                      <a:pt x="158" y="132"/>
                      <a:pt x="144" y="123"/>
                      <a:pt x="133" y="123"/>
                    </a:cubicBezTo>
                    <a:cubicBezTo>
                      <a:pt x="121" y="123"/>
                      <a:pt x="112" y="121"/>
                      <a:pt x="93" y="121"/>
                    </a:cubicBezTo>
                    <a:cubicBezTo>
                      <a:pt x="73" y="120"/>
                      <a:pt x="32" y="121"/>
                      <a:pt x="16" y="121"/>
                    </a:cubicBezTo>
                    <a:close/>
                  </a:path>
                </a:pathLst>
              </a:custGeom>
              <a:solidFill>
                <a:srgbClr val="FFBFAB"/>
              </a:solidFill>
              <a:ln w="12700">
                <a:solidFill>
                  <a:schemeClr val="tx1"/>
                </a:solidFill>
                <a:round/>
                <a:headEnd/>
                <a:tailEnd/>
              </a:ln>
            </p:spPr>
            <p:txBody>
              <a:bodyPr wrap="none" anchor="ctr"/>
              <a:lstStyle/>
              <a:p>
                <a:endParaRPr lang="en-US"/>
              </a:p>
            </p:txBody>
          </p:sp>
          <p:sp>
            <p:nvSpPr>
              <p:cNvPr id="47289" name="Freeform 51"/>
              <p:cNvSpPr>
                <a:spLocks/>
              </p:cNvSpPr>
              <p:nvPr/>
            </p:nvSpPr>
            <p:spPr bwMode="auto">
              <a:xfrm>
                <a:off x="875" y="2939"/>
                <a:ext cx="104" cy="111"/>
              </a:xfrm>
              <a:custGeom>
                <a:avLst/>
                <a:gdLst>
                  <a:gd name="T0" fmla="*/ 0 w 104"/>
                  <a:gd name="T1" fmla="*/ 109 h 111"/>
                  <a:gd name="T2" fmla="*/ 14 w 104"/>
                  <a:gd name="T3" fmla="*/ 42 h 111"/>
                  <a:gd name="T4" fmla="*/ 51 w 104"/>
                  <a:gd name="T5" fmla="*/ 2 h 111"/>
                  <a:gd name="T6" fmla="*/ 83 w 104"/>
                  <a:gd name="T7" fmla="*/ 31 h 111"/>
                  <a:gd name="T8" fmla="*/ 102 w 104"/>
                  <a:gd name="T9" fmla="*/ 79 h 111"/>
                  <a:gd name="T10" fmla="*/ 99 w 104"/>
                  <a:gd name="T11" fmla="*/ 111 h 111"/>
                  <a:gd name="T12" fmla="*/ 0 60000 65536"/>
                  <a:gd name="T13" fmla="*/ 0 60000 65536"/>
                  <a:gd name="T14" fmla="*/ 0 60000 65536"/>
                  <a:gd name="T15" fmla="*/ 0 60000 65536"/>
                  <a:gd name="T16" fmla="*/ 0 60000 65536"/>
                  <a:gd name="T17" fmla="*/ 0 60000 65536"/>
                  <a:gd name="T18" fmla="*/ 0 w 104"/>
                  <a:gd name="T19" fmla="*/ 0 h 111"/>
                  <a:gd name="T20" fmla="*/ 104 w 104"/>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04" h="111">
                    <a:moveTo>
                      <a:pt x="0" y="109"/>
                    </a:moveTo>
                    <a:cubicBezTo>
                      <a:pt x="2" y="84"/>
                      <a:pt x="5" y="59"/>
                      <a:pt x="14" y="42"/>
                    </a:cubicBezTo>
                    <a:cubicBezTo>
                      <a:pt x="22" y="24"/>
                      <a:pt x="39" y="3"/>
                      <a:pt x="51" y="2"/>
                    </a:cubicBezTo>
                    <a:cubicBezTo>
                      <a:pt x="62" y="0"/>
                      <a:pt x="74" y="18"/>
                      <a:pt x="83" y="31"/>
                    </a:cubicBezTo>
                    <a:cubicBezTo>
                      <a:pt x="91" y="43"/>
                      <a:pt x="99" y="65"/>
                      <a:pt x="102" y="79"/>
                    </a:cubicBezTo>
                    <a:cubicBezTo>
                      <a:pt x="104" y="92"/>
                      <a:pt x="101" y="101"/>
                      <a:pt x="99" y="111"/>
                    </a:cubicBezTo>
                  </a:path>
                </a:pathLst>
              </a:custGeom>
              <a:solidFill>
                <a:srgbClr val="FFBFAB"/>
              </a:solidFill>
              <a:ln w="12700">
                <a:solidFill>
                  <a:schemeClr val="tx1"/>
                </a:solidFill>
                <a:round/>
                <a:headEnd/>
                <a:tailEnd/>
              </a:ln>
            </p:spPr>
            <p:txBody>
              <a:bodyPr wrap="none" anchor="ctr"/>
              <a:lstStyle/>
              <a:p>
                <a:endParaRPr lang="en-US"/>
              </a:p>
            </p:txBody>
          </p:sp>
          <p:sp>
            <p:nvSpPr>
              <p:cNvPr id="47290" name="Line 52"/>
              <p:cNvSpPr>
                <a:spLocks noChangeShapeType="1"/>
              </p:cNvSpPr>
              <p:nvPr/>
            </p:nvSpPr>
            <p:spPr bwMode="auto">
              <a:xfrm flipH="1">
                <a:off x="921" y="2949"/>
                <a:ext cx="5" cy="45"/>
              </a:xfrm>
              <a:prstGeom prst="line">
                <a:avLst/>
              </a:prstGeom>
              <a:noFill/>
              <a:ln w="12700">
                <a:solidFill>
                  <a:schemeClr val="tx1"/>
                </a:solidFill>
                <a:round/>
                <a:headEnd/>
                <a:tailEnd/>
              </a:ln>
            </p:spPr>
            <p:txBody>
              <a:bodyPr wrap="none" anchor="ctr"/>
              <a:lstStyle/>
              <a:p>
                <a:endParaRPr lang="en-US"/>
              </a:p>
            </p:txBody>
          </p:sp>
        </p:grpSp>
        <p:sp>
          <p:nvSpPr>
            <p:cNvPr id="47253" name="Rectangle 53"/>
            <p:cNvSpPr>
              <a:spLocks noChangeArrowheads="1"/>
            </p:cNvSpPr>
            <p:nvPr/>
          </p:nvSpPr>
          <p:spPr bwMode="auto">
            <a:xfrm>
              <a:off x="896" y="2879"/>
              <a:ext cx="62" cy="62"/>
            </a:xfrm>
            <a:prstGeom prst="rect">
              <a:avLst/>
            </a:prstGeom>
            <a:solidFill>
              <a:schemeClr val="tx1"/>
            </a:solidFill>
            <a:ln w="12700">
              <a:solidFill>
                <a:schemeClr val="tx1"/>
              </a:solidFill>
              <a:miter lim="800000"/>
              <a:headEnd/>
              <a:tailEnd/>
            </a:ln>
          </p:spPr>
          <p:txBody>
            <a:bodyPr wrap="none" anchor="ctr"/>
            <a:lstStyle/>
            <a:p>
              <a:endParaRPr lang="en-NZ">
                <a:latin typeface="Calibri" pitchFamily="34" charset="0"/>
              </a:endParaRPr>
            </a:p>
          </p:txBody>
        </p:sp>
        <p:sp>
          <p:nvSpPr>
            <p:cNvPr id="47254" name="Line 54"/>
            <p:cNvSpPr>
              <a:spLocks noChangeShapeType="1"/>
            </p:cNvSpPr>
            <p:nvPr/>
          </p:nvSpPr>
          <p:spPr bwMode="auto">
            <a:xfrm flipV="1">
              <a:off x="899" y="2949"/>
              <a:ext cx="45" cy="3"/>
            </a:xfrm>
            <a:prstGeom prst="line">
              <a:avLst/>
            </a:prstGeom>
            <a:noFill/>
            <a:ln w="38100">
              <a:solidFill>
                <a:schemeClr val="tx1"/>
              </a:solidFill>
              <a:round/>
              <a:headEnd/>
              <a:tailEnd/>
            </a:ln>
          </p:spPr>
          <p:txBody>
            <a:bodyPr wrap="none" anchor="ctr"/>
            <a:lstStyle/>
            <a:p>
              <a:endParaRPr lang="en-US"/>
            </a:p>
          </p:txBody>
        </p:sp>
        <p:sp>
          <p:nvSpPr>
            <p:cNvPr id="47255" name="Line 55"/>
            <p:cNvSpPr>
              <a:spLocks noChangeShapeType="1"/>
            </p:cNvSpPr>
            <p:nvPr/>
          </p:nvSpPr>
          <p:spPr bwMode="auto">
            <a:xfrm flipV="1">
              <a:off x="899" y="2869"/>
              <a:ext cx="59" cy="6"/>
            </a:xfrm>
            <a:prstGeom prst="line">
              <a:avLst/>
            </a:prstGeom>
            <a:noFill/>
            <a:ln w="57150">
              <a:solidFill>
                <a:srgbClr val="070707"/>
              </a:solidFill>
              <a:round/>
              <a:headEnd/>
              <a:tailEnd/>
            </a:ln>
          </p:spPr>
          <p:txBody>
            <a:bodyPr wrap="none" anchor="ctr"/>
            <a:lstStyle/>
            <a:p>
              <a:endParaRPr lang="en-US"/>
            </a:p>
          </p:txBody>
        </p:sp>
        <p:grpSp>
          <p:nvGrpSpPr>
            <p:cNvPr id="47256" name="Group 56"/>
            <p:cNvGrpSpPr>
              <a:grpSpLocks/>
            </p:cNvGrpSpPr>
            <p:nvPr/>
          </p:nvGrpSpPr>
          <p:grpSpPr bwMode="auto">
            <a:xfrm>
              <a:off x="1734" y="2921"/>
              <a:ext cx="167" cy="132"/>
              <a:chOff x="1734" y="2921"/>
              <a:chExt cx="167" cy="132"/>
            </a:xfrm>
          </p:grpSpPr>
          <p:sp>
            <p:nvSpPr>
              <p:cNvPr id="47285" name="Freeform 57"/>
              <p:cNvSpPr>
                <a:spLocks/>
              </p:cNvSpPr>
              <p:nvPr/>
            </p:nvSpPr>
            <p:spPr bwMode="auto">
              <a:xfrm>
                <a:off x="1734" y="2921"/>
                <a:ext cx="167" cy="132"/>
              </a:xfrm>
              <a:custGeom>
                <a:avLst/>
                <a:gdLst>
                  <a:gd name="T0" fmla="*/ 16 w 167"/>
                  <a:gd name="T1" fmla="*/ 121 h 132"/>
                  <a:gd name="T2" fmla="*/ 29 w 167"/>
                  <a:gd name="T3" fmla="*/ 43 h 132"/>
                  <a:gd name="T4" fmla="*/ 64 w 167"/>
                  <a:gd name="T5" fmla="*/ 6 h 132"/>
                  <a:gd name="T6" fmla="*/ 128 w 167"/>
                  <a:gd name="T7" fmla="*/ 11 h 132"/>
                  <a:gd name="T8" fmla="*/ 160 w 167"/>
                  <a:gd name="T9" fmla="*/ 51 h 132"/>
                  <a:gd name="T10" fmla="*/ 163 w 167"/>
                  <a:gd name="T11" fmla="*/ 121 h 132"/>
                  <a:gd name="T12" fmla="*/ 133 w 167"/>
                  <a:gd name="T13" fmla="*/ 123 h 132"/>
                  <a:gd name="T14" fmla="*/ 93 w 167"/>
                  <a:gd name="T15" fmla="*/ 121 h 132"/>
                  <a:gd name="T16" fmla="*/ 16 w 167"/>
                  <a:gd name="T17" fmla="*/ 12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32"/>
                  <a:gd name="T29" fmla="*/ 167 w 167"/>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32">
                    <a:moveTo>
                      <a:pt x="16" y="121"/>
                    </a:moveTo>
                    <a:cubicBezTo>
                      <a:pt x="0" y="117"/>
                      <a:pt x="21" y="62"/>
                      <a:pt x="29" y="43"/>
                    </a:cubicBezTo>
                    <a:cubicBezTo>
                      <a:pt x="36" y="23"/>
                      <a:pt x="47" y="11"/>
                      <a:pt x="64" y="6"/>
                    </a:cubicBezTo>
                    <a:cubicBezTo>
                      <a:pt x="80" y="0"/>
                      <a:pt x="112" y="3"/>
                      <a:pt x="128" y="11"/>
                    </a:cubicBezTo>
                    <a:cubicBezTo>
                      <a:pt x="143" y="18"/>
                      <a:pt x="154" y="32"/>
                      <a:pt x="160" y="51"/>
                    </a:cubicBezTo>
                    <a:cubicBezTo>
                      <a:pt x="165" y="69"/>
                      <a:pt x="167" y="109"/>
                      <a:pt x="163" y="121"/>
                    </a:cubicBezTo>
                    <a:cubicBezTo>
                      <a:pt x="158" y="132"/>
                      <a:pt x="144" y="123"/>
                      <a:pt x="133" y="123"/>
                    </a:cubicBezTo>
                    <a:cubicBezTo>
                      <a:pt x="121" y="123"/>
                      <a:pt x="112" y="121"/>
                      <a:pt x="93" y="121"/>
                    </a:cubicBezTo>
                    <a:cubicBezTo>
                      <a:pt x="73" y="120"/>
                      <a:pt x="32" y="121"/>
                      <a:pt x="16" y="121"/>
                    </a:cubicBezTo>
                    <a:close/>
                  </a:path>
                </a:pathLst>
              </a:custGeom>
              <a:solidFill>
                <a:srgbClr val="FFBFAB"/>
              </a:solidFill>
              <a:ln w="12700">
                <a:solidFill>
                  <a:schemeClr val="tx1"/>
                </a:solidFill>
                <a:round/>
                <a:headEnd/>
                <a:tailEnd/>
              </a:ln>
            </p:spPr>
            <p:txBody>
              <a:bodyPr wrap="none" anchor="ctr"/>
              <a:lstStyle/>
              <a:p>
                <a:endParaRPr lang="en-US"/>
              </a:p>
            </p:txBody>
          </p:sp>
          <p:sp>
            <p:nvSpPr>
              <p:cNvPr id="47286" name="Freeform 58"/>
              <p:cNvSpPr>
                <a:spLocks/>
              </p:cNvSpPr>
              <p:nvPr/>
            </p:nvSpPr>
            <p:spPr bwMode="auto">
              <a:xfrm>
                <a:off x="1773" y="2933"/>
                <a:ext cx="104" cy="111"/>
              </a:xfrm>
              <a:custGeom>
                <a:avLst/>
                <a:gdLst>
                  <a:gd name="T0" fmla="*/ 0 w 104"/>
                  <a:gd name="T1" fmla="*/ 109 h 111"/>
                  <a:gd name="T2" fmla="*/ 14 w 104"/>
                  <a:gd name="T3" fmla="*/ 42 h 111"/>
                  <a:gd name="T4" fmla="*/ 51 w 104"/>
                  <a:gd name="T5" fmla="*/ 2 h 111"/>
                  <a:gd name="T6" fmla="*/ 83 w 104"/>
                  <a:gd name="T7" fmla="*/ 31 h 111"/>
                  <a:gd name="T8" fmla="*/ 102 w 104"/>
                  <a:gd name="T9" fmla="*/ 79 h 111"/>
                  <a:gd name="T10" fmla="*/ 99 w 104"/>
                  <a:gd name="T11" fmla="*/ 111 h 111"/>
                  <a:gd name="T12" fmla="*/ 0 60000 65536"/>
                  <a:gd name="T13" fmla="*/ 0 60000 65536"/>
                  <a:gd name="T14" fmla="*/ 0 60000 65536"/>
                  <a:gd name="T15" fmla="*/ 0 60000 65536"/>
                  <a:gd name="T16" fmla="*/ 0 60000 65536"/>
                  <a:gd name="T17" fmla="*/ 0 60000 65536"/>
                  <a:gd name="T18" fmla="*/ 0 w 104"/>
                  <a:gd name="T19" fmla="*/ 0 h 111"/>
                  <a:gd name="T20" fmla="*/ 104 w 104"/>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04" h="111">
                    <a:moveTo>
                      <a:pt x="0" y="109"/>
                    </a:moveTo>
                    <a:cubicBezTo>
                      <a:pt x="2" y="84"/>
                      <a:pt x="5" y="59"/>
                      <a:pt x="14" y="42"/>
                    </a:cubicBezTo>
                    <a:cubicBezTo>
                      <a:pt x="22" y="24"/>
                      <a:pt x="39" y="3"/>
                      <a:pt x="51" y="2"/>
                    </a:cubicBezTo>
                    <a:cubicBezTo>
                      <a:pt x="62" y="0"/>
                      <a:pt x="74" y="18"/>
                      <a:pt x="83" y="31"/>
                    </a:cubicBezTo>
                    <a:cubicBezTo>
                      <a:pt x="91" y="43"/>
                      <a:pt x="99" y="65"/>
                      <a:pt x="102" y="79"/>
                    </a:cubicBezTo>
                    <a:cubicBezTo>
                      <a:pt x="104" y="92"/>
                      <a:pt x="101" y="101"/>
                      <a:pt x="99" y="111"/>
                    </a:cubicBezTo>
                  </a:path>
                </a:pathLst>
              </a:custGeom>
              <a:solidFill>
                <a:srgbClr val="FFBFAB"/>
              </a:solidFill>
              <a:ln w="12700">
                <a:solidFill>
                  <a:schemeClr val="tx1"/>
                </a:solidFill>
                <a:round/>
                <a:headEnd/>
                <a:tailEnd/>
              </a:ln>
            </p:spPr>
            <p:txBody>
              <a:bodyPr wrap="none" anchor="ctr"/>
              <a:lstStyle/>
              <a:p>
                <a:endParaRPr lang="en-US"/>
              </a:p>
            </p:txBody>
          </p:sp>
          <p:sp>
            <p:nvSpPr>
              <p:cNvPr id="47287" name="Line 59"/>
              <p:cNvSpPr>
                <a:spLocks noChangeShapeType="1"/>
              </p:cNvSpPr>
              <p:nvPr/>
            </p:nvSpPr>
            <p:spPr bwMode="auto">
              <a:xfrm flipH="1">
                <a:off x="1819" y="2943"/>
                <a:ext cx="5" cy="45"/>
              </a:xfrm>
              <a:prstGeom prst="line">
                <a:avLst/>
              </a:prstGeom>
              <a:noFill/>
              <a:ln w="12700">
                <a:solidFill>
                  <a:schemeClr val="tx1"/>
                </a:solidFill>
                <a:round/>
                <a:headEnd/>
                <a:tailEnd/>
              </a:ln>
            </p:spPr>
            <p:txBody>
              <a:bodyPr wrap="none" anchor="ctr"/>
              <a:lstStyle/>
              <a:p>
                <a:endParaRPr lang="en-US"/>
              </a:p>
            </p:txBody>
          </p:sp>
        </p:grpSp>
        <p:sp>
          <p:nvSpPr>
            <p:cNvPr id="47257" name="Rectangle 60"/>
            <p:cNvSpPr>
              <a:spLocks noChangeArrowheads="1"/>
            </p:cNvSpPr>
            <p:nvPr/>
          </p:nvSpPr>
          <p:spPr bwMode="auto">
            <a:xfrm>
              <a:off x="1794" y="2873"/>
              <a:ext cx="62" cy="62"/>
            </a:xfrm>
            <a:prstGeom prst="rect">
              <a:avLst/>
            </a:prstGeom>
            <a:solidFill>
              <a:schemeClr val="tx1"/>
            </a:solidFill>
            <a:ln w="12700">
              <a:solidFill>
                <a:schemeClr val="tx1"/>
              </a:solidFill>
              <a:miter lim="800000"/>
              <a:headEnd/>
              <a:tailEnd/>
            </a:ln>
          </p:spPr>
          <p:txBody>
            <a:bodyPr wrap="none" anchor="ctr"/>
            <a:lstStyle/>
            <a:p>
              <a:endParaRPr lang="en-NZ">
                <a:latin typeface="Calibri" pitchFamily="34" charset="0"/>
              </a:endParaRPr>
            </a:p>
          </p:txBody>
        </p:sp>
        <p:sp>
          <p:nvSpPr>
            <p:cNvPr id="47258" name="Line 61"/>
            <p:cNvSpPr>
              <a:spLocks noChangeShapeType="1"/>
            </p:cNvSpPr>
            <p:nvPr/>
          </p:nvSpPr>
          <p:spPr bwMode="auto">
            <a:xfrm flipV="1">
              <a:off x="1797" y="2943"/>
              <a:ext cx="45" cy="3"/>
            </a:xfrm>
            <a:prstGeom prst="line">
              <a:avLst/>
            </a:prstGeom>
            <a:noFill/>
            <a:ln w="38100">
              <a:solidFill>
                <a:schemeClr val="tx1"/>
              </a:solidFill>
              <a:round/>
              <a:headEnd/>
              <a:tailEnd/>
            </a:ln>
          </p:spPr>
          <p:txBody>
            <a:bodyPr wrap="none" anchor="ctr"/>
            <a:lstStyle/>
            <a:p>
              <a:endParaRPr lang="en-US"/>
            </a:p>
          </p:txBody>
        </p:sp>
        <p:sp>
          <p:nvSpPr>
            <p:cNvPr id="47259" name="Line 62"/>
            <p:cNvSpPr>
              <a:spLocks noChangeShapeType="1"/>
            </p:cNvSpPr>
            <p:nvPr/>
          </p:nvSpPr>
          <p:spPr bwMode="auto">
            <a:xfrm flipV="1">
              <a:off x="1797" y="2863"/>
              <a:ext cx="59" cy="6"/>
            </a:xfrm>
            <a:prstGeom prst="line">
              <a:avLst/>
            </a:prstGeom>
            <a:noFill/>
            <a:ln w="57150">
              <a:solidFill>
                <a:srgbClr val="070707"/>
              </a:solidFill>
              <a:round/>
              <a:headEnd/>
              <a:tailEnd/>
            </a:ln>
          </p:spPr>
          <p:txBody>
            <a:bodyPr wrap="none" anchor="ctr"/>
            <a:lstStyle/>
            <a:p>
              <a:endParaRPr lang="en-US"/>
            </a:p>
          </p:txBody>
        </p:sp>
        <p:sp>
          <p:nvSpPr>
            <p:cNvPr id="47260" name="Line 63"/>
            <p:cNvSpPr>
              <a:spLocks noChangeShapeType="1"/>
            </p:cNvSpPr>
            <p:nvPr/>
          </p:nvSpPr>
          <p:spPr bwMode="auto">
            <a:xfrm flipV="1">
              <a:off x="775" y="3082"/>
              <a:ext cx="0" cy="169"/>
            </a:xfrm>
            <a:prstGeom prst="line">
              <a:avLst/>
            </a:prstGeom>
            <a:noFill/>
            <a:ln w="38100">
              <a:solidFill>
                <a:srgbClr val="D7E3C5"/>
              </a:solidFill>
              <a:round/>
              <a:headEnd/>
              <a:tailEnd/>
            </a:ln>
          </p:spPr>
          <p:txBody>
            <a:bodyPr wrap="none" anchor="ctr"/>
            <a:lstStyle/>
            <a:p>
              <a:endParaRPr lang="en-US"/>
            </a:p>
          </p:txBody>
        </p:sp>
        <p:sp>
          <p:nvSpPr>
            <p:cNvPr id="47261" name="Line 64"/>
            <p:cNvSpPr>
              <a:spLocks noChangeShapeType="1"/>
            </p:cNvSpPr>
            <p:nvPr/>
          </p:nvSpPr>
          <p:spPr bwMode="auto">
            <a:xfrm flipV="1">
              <a:off x="818" y="3034"/>
              <a:ext cx="0" cy="166"/>
            </a:xfrm>
            <a:prstGeom prst="line">
              <a:avLst/>
            </a:prstGeom>
            <a:noFill/>
            <a:ln w="38100">
              <a:solidFill>
                <a:srgbClr val="D7E3C5"/>
              </a:solidFill>
              <a:round/>
              <a:headEnd/>
              <a:tailEnd/>
            </a:ln>
          </p:spPr>
          <p:txBody>
            <a:bodyPr wrap="none" anchor="ctr"/>
            <a:lstStyle/>
            <a:p>
              <a:endParaRPr lang="en-US"/>
            </a:p>
          </p:txBody>
        </p:sp>
        <p:sp>
          <p:nvSpPr>
            <p:cNvPr id="47262" name="Line 65"/>
            <p:cNvSpPr>
              <a:spLocks noChangeShapeType="1"/>
            </p:cNvSpPr>
            <p:nvPr/>
          </p:nvSpPr>
          <p:spPr bwMode="auto">
            <a:xfrm flipV="1">
              <a:off x="1023" y="3087"/>
              <a:ext cx="0" cy="166"/>
            </a:xfrm>
            <a:prstGeom prst="line">
              <a:avLst/>
            </a:prstGeom>
            <a:noFill/>
            <a:ln w="38100">
              <a:solidFill>
                <a:srgbClr val="D7E3C5"/>
              </a:solidFill>
              <a:round/>
              <a:headEnd/>
              <a:tailEnd/>
            </a:ln>
          </p:spPr>
          <p:txBody>
            <a:bodyPr wrap="none" anchor="ctr"/>
            <a:lstStyle/>
            <a:p>
              <a:endParaRPr lang="en-US"/>
            </a:p>
          </p:txBody>
        </p:sp>
        <p:sp>
          <p:nvSpPr>
            <p:cNvPr id="47263" name="Line 66"/>
            <p:cNvSpPr>
              <a:spLocks noChangeShapeType="1"/>
            </p:cNvSpPr>
            <p:nvPr/>
          </p:nvSpPr>
          <p:spPr bwMode="auto">
            <a:xfrm flipV="1">
              <a:off x="1074" y="3044"/>
              <a:ext cx="0" cy="177"/>
            </a:xfrm>
            <a:prstGeom prst="line">
              <a:avLst/>
            </a:prstGeom>
            <a:noFill/>
            <a:ln w="38100">
              <a:solidFill>
                <a:srgbClr val="D7E3C5"/>
              </a:solidFill>
              <a:round/>
              <a:headEnd/>
              <a:tailEnd/>
            </a:ln>
          </p:spPr>
          <p:txBody>
            <a:bodyPr wrap="none" anchor="ctr"/>
            <a:lstStyle/>
            <a:p>
              <a:endParaRPr lang="en-US"/>
            </a:p>
          </p:txBody>
        </p:sp>
        <p:sp>
          <p:nvSpPr>
            <p:cNvPr id="47264" name="Freeform 67"/>
            <p:cNvSpPr>
              <a:spLocks/>
            </p:cNvSpPr>
            <p:nvPr/>
          </p:nvSpPr>
          <p:spPr bwMode="auto">
            <a:xfrm>
              <a:off x="888" y="3040"/>
              <a:ext cx="75" cy="165"/>
            </a:xfrm>
            <a:custGeom>
              <a:avLst/>
              <a:gdLst>
                <a:gd name="T0" fmla="*/ 0 w 75"/>
                <a:gd name="T1" fmla="*/ 8 h 165"/>
                <a:gd name="T2" fmla="*/ 5 w 75"/>
                <a:gd name="T3" fmla="*/ 165 h 165"/>
                <a:gd name="T4" fmla="*/ 27 w 75"/>
                <a:gd name="T5" fmla="*/ 157 h 165"/>
                <a:gd name="T6" fmla="*/ 40 w 75"/>
                <a:gd name="T7" fmla="*/ 5 h 165"/>
                <a:gd name="T8" fmla="*/ 45 w 75"/>
                <a:gd name="T9" fmla="*/ 165 h 165"/>
                <a:gd name="T10" fmla="*/ 69 w 75"/>
                <a:gd name="T11" fmla="*/ 165 h 165"/>
                <a:gd name="T12" fmla="*/ 75 w 75"/>
                <a:gd name="T13" fmla="*/ 0 h 165"/>
                <a:gd name="T14" fmla="*/ 0 w 75"/>
                <a:gd name="T15" fmla="*/ 8 h 165"/>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165"/>
                <a:gd name="T26" fmla="*/ 75 w 7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165">
                  <a:moveTo>
                    <a:pt x="0" y="8"/>
                  </a:moveTo>
                  <a:lnTo>
                    <a:pt x="5" y="165"/>
                  </a:lnTo>
                  <a:lnTo>
                    <a:pt x="27" y="157"/>
                  </a:lnTo>
                  <a:lnTo>
                    <a:pt x="40" y="5"/>
                  </a:lnTo>
                  <a:lnTo>
                    <a:pt x="45" y="165"/>
                  </a:lnTo>
                  <a:lnTo>
                    <a:pt x="69" y="165"/>
                  </a:lnTo>
                  <a:lnTo>
                    <a:pt x="75" y="0"/>
                  </a:lnTo>
                  <a:lnTo>
                    <a:pt x="0" y="8"/>
                  </a:lnTo>
                  <a:close/>
                </a:path>
              </a:pathLst>
            </a:custGeom>
            <a:solidFill>
              <a:srgbClr val="9CB0D1"/>
            </a:solidFill>
            <a:ln w="12700">
              <a:solidFill>
                <a:schemeClr val="tx1"/>
              </a:solidFill>
              <a:round/>
              <a:headEnd/>
              <a:tailEnd/>
            </a:ln>
          </p:spPr>
          <p:txBody>
            <a:bodyPr wrap="none" anchor="ctr"/>
            <a:lstStyle/>
            <a:p>
              <a:endParaRPr lang="en-US"/>
            </a:p>
          </p:txBody>
        </p:sp>
        <p:sp>
          <p:nvSpPr>
            <p:cNvPr id="47265" name="Freeform 68"/>
            <p:cNvSpPr>
              <a:spLocks/>
            </p:cNvSpPr>
            <p:nvPr/>
          </p:nvSpPr>
          <p:spPr bwMode="auto">
            <a:xfrm>
              <a:off x="776" y="3032"/>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0E0E7"/>
            </a:solidFill>
            <a:ln w="12700">
              <a:solidFill>
                <a:schemeClr val="tx1"/>
              </a:solidFill>
              <a:round/>
              <a:headEnd/>
              <a:tailEnd/>
            </a:ln>
          </p:spPr>
          <p:txBody>
            <a:bodyPr wrap="none" anchor="ctr"/>
            <a:lstStyle/>
            <a:p>
              <a:endParaRPr lang="en-US"/>
            </a:p>
          </p:txBody>
        </p:sp>
        <p:sp>
          <p:nvSpPr>
            <p:cNvPr id="47266" name="Freeform 69"/>
            <p:cNvSpPr>
              <a:spLocks/>
            </p:cNvSpPr>
            <p:nvPr/>
          </p:nvSpPr>
          <p:spPr bwMode="auto">
            <a:xfrm>
              <a:off x="774" y="3022"/>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7E3C5"/>
            </a:solidFill>
            <a:ln w="12700">
              <a:solidFill>
                <a:schemeClr val="tx1"/>
              </a:solidFill>
              <a:round/>
              <a:headEnd/>
              <a:tailEnd/>
            </a:ln>
          </p:spPr>
          <p:txBody>
            <a:bodyPr wrap="none" anchor="ctr"/>
            <a:lstStyle/>
            <a:p>
              <a:endParaRPr lang="en-US"/>
            </a:p>
          </p:txBody>
        </p:sp>
        <p:sp>
          <p:nvSpPr>
            <p:cNvPr id="47267" name="Line 70"/>
            <p:cNvSpPr>
              <a:spLocks noChangeShapeType="1"/>
            </p:cNvSpPr>
            <p:nvPr/>
          </p:nvSpPr>
          <p:spPr bwMode="auto">
            <a:xfrm>
              <a:off x="863" y="3040"/>
              <a:ext cx="131" cy="0"/>
            </a:xfrm>
            <a:prstGeom prst="line">
              <a:avLst/>
            </a:prstGeom>
            <a:noFill/>
            <a:ln w="76200">
              <a:solidFill>
                <a:srgbClr val="AEB5CF"/>
              </a:solidFill>
              <a:round/>
              <a:headEnd/>
              <a:tailEnd/>
            </a:ln>
          </p:spPr>
          <p:txBody>
            <a:bodyPr wrap="none" anchor="ctr"/>
            <a:lstStyle/>
            <a:p>
              <a:endParaRPr lang="en-US"/>
            </a:p>
          </p:txBody>
        </p:sp>
        <p:sp>
          <p:nvSpPr>
            <p:cNvPr id="47268" name="Line 71"/>
            <p:cNvSpPr>
              <a:spLocks noChangeShapeType="1"/>
            </p:cNvSpPr>
            <p:nvPr/>
          </p:nvSpPr>
          <p:spPr bwMode="auto">
            <a:xfrm flipV="1">
              <a:off x="880" y="3211"/>
              <a:ext cx="32" cy="2"/>
            </a:xfrm>
            <a:prstGeom prst="line">
              <a:avLst/>
            </a:prstGeom>
            <a:noFill/>
            <a:ln w="57150">
              <a:solidFill>
                <a:srgbClr val="070707"/>
              </a:solidFill>
              <a:round/>
              <a:headEnd/>
              <a:tailEnd/>
            </a:ln>
          </p:spPr>
          <p:txBody>
            <a:bodyPr wrap="none" anchor="ctr"/>
            <a:lstStyle/>
            <a:p>
              <a:endParaRPr lang="en-US"/>
            </a:p>
          </p:txBody>
        </p:sp>
        <p:sp>
          <p:nvSpPr>
            <p:cNvPr id="47269" name="Line 72"/>
            <p:cNvSpPr>
              <a:spLocks noChangeShapeType="1"/>
            </p:cNvSpPr>
            <p:nvPr/>
          </p:nvSpPr>
          <p:spPr bwMode="auto">
            <a:xfrm flipV="1">
              <a:off x="937" y="3215"/>
              <a:ext cx="32" cy="2"/>
            </a:xfrm>
            <a:prstGeom prst="line">
              <a:avLst/>
            </a:prstGeom>
            <a:noFill/>
            <a:ln w="57150">
              <a:solidFill>
                <a:srgbClr val="070707"/>
              </a:solidFill>
              <a:round/>
              <a:headEnd/>
              <a:tailEnd/>
            </a:ln>
          </p:spPr>
          <p:txBody>
            <a:bodyPr wrap="none" anchor="ctr"/>
            <a:lstStyle/>
            <a:p>
              <a:endParaRPr lang="en-US"/>
            </a:p>
          </p:txBody>
        </p:sp>
        <p:sp>
          <p:nvSpPr>
            <p:cNvPr id="47270" name="Freeform 73"/>
            <p:cNvSpPr>
              <a:spLocks/>
            </p:cNvSpPr>
            <p:nvPr/>
          </p:nvSpPr>
          <p:spPr bwMode="auto">
            <a:xfrm>
              <a:off x="1790" y="3043"/>
              <a:ext cx="75" cy="165"/>
            </a:xfrm>
            <a:custGeom>
              <a:avLst/>
              <a:gdLst>
                <a:gd name="T0" fmla="*/ 0 w 75"/>
                <a:gd name="T1" fmla="*/ 8 h 165"/>
                <a:gd name="T2" fmla="*/ 5 w 75"/>
                <a:gd name="T3" fmla="*/ 165 h 165"/>
                <a:gd name="T4" fmla="*/ 27 w 75"/>
                <a:gd name="T5" fmla="*/ 157 h 165"/>
                <a:gd name="T6" fmla="*/ 40 w 75"/>
                <a:gd name="T7" fmla="*/ 5 h 165"/>
                <a:gd name="T8" fmla="*/ 45 w 75"/>
                <a:gd name="T9" fmla="*/ 165 h 165"/>
                <a:gd name="T10" fmla="*/ 69 w 75"/>
                <a:gd name="T11" fmla="*/ 165 h 165"/>
                <a:gd name="T12" fmla="*/ 75 w 75"/>
                <a:gd name="T13" fmla="*/ 0 h 165"/>
                <a:gd name="T14" fmla="*/ 0 w 75"/>
                <a:gd name="T15" fmla="*/ 8 h 165"/>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165"/>
                <a:gd name="T26" fmla="*/ 75 w 7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165">
                  <a:moveTo>
                    <a:pt x="0" y="8"/>
                  </a:moveTo>
                  <a:lnTo>
                    <a:pt x="5" y="165"/>
                  </a:lnTo>
                  <a:lnTo>
                    <a:pt x="27" y="157"/>
                  </a:lnTo>
                  <a:lnTo>
                    <a:pt x="40" y="5"/>
                  </a:lnTo>
                  <a:lnTo>
                    <a:pt x="45" y="165"/>
                  </a:lnTo>
                  <a:lnTo>
                    <a:pt x="69" y="165"/>
                  </a:lnTo>
                  <a:lnTo>
                    <a:pt x="75" y="0"/>
                  </a:lnTo>
                  <a:lnTo>
                    <a:pt x="0" y="8"/>
                  </a:lnTo>
                  <a:close/>
                </a:path>
              </a:pathLst>
            </a:custGeom>
            <a:solidFill>
              <a:srgbClr val="9CB0D1"/>
            </a:solidFill>
            <a:ln w="12700">
              <a:solidFill>
                <a:schemeClr val="tx1"/>
              </a:solidFill>
              <a:round/>
              <a:headEnd/>
              <a:tailEnd/>
            </a:ln>
          </p:spPr>
          <p:txBody>
            <a:bodyPr wrap="none" anchor="ctr"/>
            <a:lstStyle/>
            <a:p>
              <a:endParaRPr lang="en-US"/>
            </a:p>
          </p:txBody>
        </p:sp>
        <p:sp>
          <p:nvSpPr>
            <p:cNvPr id="47271" name="Line 74"/>
            <p:cNvSpPr>
              <a:spLocks noChangeShapeType="1"/>
            </p:cNvSpPr>
            <p:nvPr/>
          </p:nvSpPr>
          <p:spPr bwMode="auto">
            <a:xfrm flipV="1">
              <a:off x="1782" y="3214"/>
              <a:ext cx="32" cy="2"/>
            </a:xfrm>
            <a:prstGeom prst="line">
              <a:avLst/>
            </a:prstGeom>
            <a:noFill/>
            <a:ln w="57150">
              <a:solidFill>
                <a:srgbClr val="070707"/>
              </a:solidFill>
              <a:round/>
              <a:headEnd/>
              <a:tailEnd/>
            </a:ln>
          </p:spPr>
          <p:txBody>
            <a:bodyPr wrap="none" anchor="ctr"/>
            <a:lstStyle/>
            <a:p>
              <a:endParaRPr lang="en-US"/>
            </a:p>
          </p:txBody>
        </p:sp>
        <p:sp>
          <p:nvSpPr>
            <p:cNvPr id="47272" name="Line 75"/>
            <p:cNvSpPr>
              <a:spLocks noChangeShapeType="1"/>
            </p:cNvSpPr>
            <p:nvPr/>
          </p:nvSpPr>
          <p:spPr bwMode="auto">
            <a:xfrm flipV="1">
              <a:off x="1839" y="3218"/>
              <a:ext cx="32" cy="2"/>
            </a:xfrm>
            <a:prstGeom prst="line">
              <a:avLst/>
            </a:prstGeom>
            <a:noFill/>
            <a:ln w="57150">
              <a:solidFill>
                <a:srgbClr val="070707"/>
              </a:solidFill>
              <a:round/>
              <a:headEnd/>
              <a:tailEnd/>
            </a:ln>
          </p:spPr>
          <p:txBody>
            <a:bodyPr wrap="none" anchor="ctr"/>
            <a:lstStyle/>
            <a:p>
              <a:endParaRPr lang="en-US"/>
            </a:p>
          </p:txBody>
        </p:sp>
        <p:sp>
          <p:nvSpPr>
            <p:cNvPr id="47273" name="Line 76"/>
            <p:cNvSpPr>
              <a:spLocks noChangeShapeType="1"/>
            </p:cNvSpPr>
            <p:nvPr/>
          </p:nvSpPr>
          <p:spPr bwMode="auto">
            <a:xfrm flipV="1">
              <a:off x="1667" y="3075"/>
              <a:ext cx="0" cy="169"/>
            </a:xfrm>
            <a:prstGeom prst="line">
              <a:avLst/>
            </a:prstGeom>
            <a:noFill/>
            <a:ln w="38100">
              <a:solidFill>
                <a:srgbClr val="D7E3C5"/>
              </a:solidFill>
              <a:round/>
              <a:headEnd/>
              <a:tailEnd/>
            </a:ln>
          </p:spPr>
          <p:txBody>
            <a:bodyPr wrap="none" anchor="ctr"/>
            <a:lstStyle/>
            <a:p>
              <a:endParaRPr lang="en-US"/>
            </a:p>
          </p:txBody>
        </p:sp>
        <p:sp>
          <p:nvSpPr>
            <p:cNvPr id="47274" name="Line 77"/>
            <p:cNvSpPr>
              <a:spLocks noChangeShapeType="1"/>
            </p:cNvSpPr>
            <p:nvPr/>
          </p:nvSpPr>
          <p:spPr bwMode="auto">
            <a:xfrm flipV="1">
              <a:off x="1710" y="3027"/>
              <a:ext cx="0" cy="166"/>
            </a:xfrm>
            <a:prstGeom prst="line">
              <a:avLst/>
            </a:prstGeom>
            <a:noFill/>
            <a:ln w="38100">
              <a:solidFill>
                <a:srgbClr val="D7E3C5"/>
              </a:solidFill>
              <a:round/>
              <a:headEnd/>
              <a:tailEnd/>
            </a:ln>
          </p:spPr>
          <p:txBody>
            <a:bodyPr wrap="none" anchor="ctr"/>
            <a:lstStyle/>
            <a:p>
              <a:endParaRPr lang="en-US"/>
            </a:p>
          </p:txBody>
        </p:sp>
        <p:sp>
          <p:nvSpPr>
            <p:cNvPr id="47275" name="Line 78"/>
            <p:cNvSpPr>
              <a:spLocks noChangeShapeType="1"/>
            </p:cNvSpPr>
            <p:nvPr/>
          </p:nvSpPr>
          <p:spPr bwMode="auto">
            <a:xfrm flipV="1">
              <a:off x="1915" y="3080"/>
              <a:ext cx="0" cy="166"/>
            </a:xfrm>
            <a:prstGeom prst="line">
              <a:avLst/>
            </a:prstGeom>
            <a:noFill/>
            <a:ln w="38100">
              <a:solidFill>
                <a:srgbClr val="D7E3C5"/>
              </a:solidFill>
              <a:round/>
              <a:headEnd/>
              <a:tailEnd/>
            </a:ln>
          </p:spPr>
          <p:txBody>
            <a:bodyPr wrap="none" anchor="ctr"/>
            <a:lstStyle/>
            <a:p>
              <a:endParaRPr lang="en-US"/>
            </a:p>
          </p:txBody>
        </p:sp>
        <p:sp>
          <p:nvSpPr>
            <p:cNvPr id="47276" name="Line 79"/>
            <p:cNvSpPr>
              <a:spLocks noChangeShapeType="1"/>
            </p:cNvSpPr>
            <p:nvPr/>
          </p:nvSpPr>
          <p:spPr bwMode="auto">
            <a:xfrm flipV="1">
              <a:off x="1966" y="3037"/>
              <a:ext cx="0" cy="177"/>
            </a:xfrm>
            <a:prstGeom prst="line">
              <a:avLst/>
            </a:prstGeom>
            <a:noFill/>
            <a:ln w="38100">
              <a:solidFill>
                <a:srgbClr val="D7E3C5"/>
              </a:solidFill>
              <a:round/>
              <a:headEnd/>
              <a:tailEnd/>
            </a:ln>
          </p:spPr>
          <p:txBody>
            <a:bodyPr wrap="none" anchor="ctr"/>
            <a:lstStyle/>
            <a:p>
              <a:endParaRPr lang="en-US"/>
            </a:p>
          </p:txBody>
        </p:sp>
        <p:sp>
          <p:nvSpPr>
            <p:cNvPr id="47277" name="Freeform 80"/>
            <p:cNvSpPr>
              <a:spLocks/>
            </p:cNvSpPr>
            <p:nvPr/>
          </p:nvSpPr>
          <p:spPr bwMode="auto">
            <a:xfrm>
              <a:off x="1668" y="3025"/>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0E0E7"/>
            </a:solidFill>
            <a:ln w="12700">
              <a:solidFill>
                <a:schemeClr val="tx1"/>
              </a:solidFill>
              <a:round/>
              <a:headEnd/>
              <a:tailEnd/>
            </a:ln>
          </p:spPr>
          <p:txBody>
            <a:bodyPr wrap="none" anchor="ctr"/>
            <a:lstStyle/>
            <a:p>
              <a:endParaRPr lang="en-US"/>
            </a:p>
          </p:txBody>
        </p:sp>
        <p:sp>
          <p:nvSpPr>
            <p:cNvPr id="47278" name="Freeform 81"/>
            <p:cNvSpPr>
              <a:spLocks/>
            </p:cNvSpPr>
            <p:nvPr/>
          </p:nvSpPr>
          <p:spPr bwMode="auto">
            <a:xfrm>
              <a:off x="1666" y="3015"/>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7E3C5"/>
            </a:solidFill>
            <a:ln w="12700">
              <a:solidFill>
                <a:schemeClr val="tx1"/>
              </a:solidFill>
              <a:round/>
              <a:headEnd/>
              <a:tailEnd/>
            </a:ln>
          </p:spPr>
          <p:txBody>
            <a:bodyPr wrap="none" anchor="ctr"/>
            <a:lstStyle/>
            <a:p>
              <a:endParaRPr lang="en-US"/>
            </a:p>
          </p:txBody>
        </p:sp>
        <p:sp>
          <p:nvSpPr>
            <p:cNvPr id="47279" name="Rectangle 82"/>
            <p:cNvSpPr>
              <a:spLocks noChangeArrowheads="1"/>
            </p:cNvSpPr>
            <p:nvPr/>
          </p:nvSpPr>
          <p:spPr bwMode="auto">
            <a:xfrm>
              <a:off x="1781" y="2967"/>
              <a:ext cx="85" cy="99"/>
            </a:xfrm>
            <a:prstGeom prst="rect">
              <a:avLst/>
            </a:prstGeom>
            <a:solidFill>
              <a:srgbClr val="AEB5CF"/>
            </a:solidFill>
            <a:ln w="9525">
              <a:noFill/>
              <a:miter lim="800000"/>
              <a:headEnd/>
              <a:tailEnd/>
            </a:ln>
          </p:spPr>
          <p:txBody>
            <a:bodyPr wrap="none" anchor="ctr"/>
            <a:lstStyle/>
            <a:p>
              <a:endParaRPr lang="en-NZ">
                <a:latin typeface="Calibri" pitchFamily="34" charset="0"/>
              </a:endParaRPr>
            </a:p>
          </p:txBody>
        </p:sp>
        <p:sp>
          <p:nvSpPr>
            <p:cNvPr id="47280" name="Text Box 83"/>
            <p:cNvSpPr txBox="1">
              <a:spLocks noChangeArrowheads="1"/>
            </p:cNvSpPr>
            <p:nvPr/>
          </p:nvSpPr>
          <p:spPr bwMode="auto">
            <a:xfrm>
              <a:off x="802" y="3194"/>
              <a:ext cx="227" cy="173"/>
            </a:xfrm>
            <a:prstGeom prst="rect">
              <a:avLst/>
            </a:prstGeom>
            <a:noFill/>
            <a:ln w="9525">
              <a:noFill/>
              <a:miter lim="800000"/>
              <a:headEnd/>
              <a:tailEnd/>
            </a:ln>
          </p:spPr>
          <p:txBody>
            <a:bodyPr wrap="none">
              <a:spAutoFit/>
            </a:bodyPr>
            <a:lstStyle/>
            <a:p>
              <a:pPr defTabSz="762000" eaLnBrk="0" hangingPunct="0"/>
              <a:r>
                <a:rPr lang="en-AU" sz="1200" b="1"/>
                <a:t>O</a:t>
              </a:r>
              <a:r>
                <a:rPr lang="en-AU" sz="1200" b="1" baseline="-25000"/>
                <a:t>1</a:t>
              </a:r>
              <a:endParaRPr lang="en-AU" sz="1200" b="1"/>
            </a:p>
          </p:txBody>
        </p:sp>
        <p:sp>
          <p:nvSpPr>
            <p:cNvPr id="47281" name="Text Box 84"/>
            <p:cNvSpPr txBox="1">
              <a:spLocks noChangeArrowheads="1"/>
            </p:cNvSpPr>
            <p:nvPr/>
          </p:nvSpPr>
          <p:spPr bwMode="auto">
            <a:xfrm>
              <a:off x="1036" y="2617"/>
              <a:ext cx="227" cy="173"/>
            </a:xfrm>
            <a:prstGeom prst="rect">
              <a:avLst/>
            </a:prstGeom>
            <a:noFill/>
            <a:ln w="9525">
              <a:noFill/>
              <a:miter lim="800000"/>
              <a:headEnd/>
              <a:tailEnd/>
            </a:ln>
          </p:spPr>
          <p:txBody>
            <a:bodyPr wrap="none">
              <a:spAutoFit/>
            </a:bodyPr>
            <a:lstStyle/>
            <a:p>
              <a:pPr defTabSz="762000" eaLnBrk="0" hangingPunct="0"/>
              <a:r>
                <a:rPr lang="en-AU" sz="1200" b="1"/>
                <a:t>O</a:t>
              </a:r>
              <a:r>
                <a:rPr lang="en-AU" sz="1200" b="1" baseline="-25000"/>
                <a:t>2</a:t>
              </a:r>
              <a:endParaRPr lang="en-AU" sz="1200" b="1"/>
            </a:p>
          </p:txBody>
        </p:sp>
        <p:sp>
          <p:nvSpPr>
            <p:cNvPr id="47282" name="Text Box 85"/>
            <p:cNvSpPr txBox="1">
              <a:spLocks noChangeArrowheads="1"/>
            </p:cNvSpPr>
            <p:nvPr/>
          </p:nvSpPr>
          <p:spPr bwMode="auto">
            <a:xfrm>
              <a:off x="1716" y="3191"/>
              <a:ext cx="227" cy="173"/>
            </a:xfrm>
            <a:prstGeom prst="rect">
              <a:avLst/>
            </a:prstGeom>
            <a:noFill/>
            <a:ln w="9525">
              <a:noFill/>
              <a:miter lim="800000"/>
              <a:headEnd/>
              <a:tailEnd/>
            </a:ln>
          </p:spPr>
          <p:txBody>
            <a:bodyPr wrap="none">
              <a:spAutoFit/>
            </a:bodyPr>
            <a:lstStyle/>
            <a:p>
              <a:pPr defTabSz="762000" eaLnBrk="0" hangingPunct="0"/>
              <a:r>
                <a:rPr lang="en-AU" sz="1200" b="1"/>
                <a:t>O</a:t>
              </a:r>
              <a:r>
                <a:rPr lang="en-AU" sz="1200" b="1" baseline="-25000"/>
                <a:t>3</a:t>
              </a:r>
              <a:endParaRPr lang="en-AU" sz="1200" b="1"/>
            </a:p>
          </p:txBody>
        </p:sp>
        <p:sp>
          <p:nvSpPr>
            <p:cNvPr id="47283" name="Text Box 86"/>
            <p:cNvSpPr txBox="1">
              <a:spLocks noChangeArrowheads="1"/>
            </p:cNvSpPr>
            <p:nvPr/>
          </p:nvSpPr>
          <p:spPr bwMode="auto">
            <a:xfrm>
              <a:off x="1541" y="3557"/>
              <a:ext cx="227" cy="173"/>
            </a:xfrm>
            <a:prstGeom prst="rect">
              <a:avLst/>
            </a:prstGeom>
            <a:noFill/>
            <a:ln w="9525">
              <a:noFill/>
              <a:miter lim="800000"/>
              <a:headEnd/>
              <a:tailEnd/>
            </a:ln>
          </p:spPr>
          <p:txBody>
            <a:bodyPr wrap="none">
              <a:spAutoFit/>
            </a:bodyPr>
            <a:lstStyle/>
            <a:p>
              <a:pPr defTabSz="762000" eaLnBrk="0" hangingPunct="0"/>
              <a:r>
                <a:rPr lang="en-AU" sz="1200" b="1"/>
                <a:t>O</a:t>
              </a:r>
              <a:r>
                <a:rPr lang="en-AU" sz="1200" b="1" baseline="-25000"/>
                <a:t>2</a:t>
              </a:r>
              <a:endParaRPr lang="en-AU" sz="1200" b="1"/>
            </a:p>
          </p:txBody>
        </p:sp>
        <p:sp>
          <p:nvSpPr>
            <p:cNvPr id="47284" name="Freeform 87"/>
            <p:cNvSpPr>
              <a:spLocks/>
            </p:cNvSpPr>
            <p:nvPr/>
          </p:nvSpPr>
          <p:spPr bwMode="auto">
            <a:xfrm>
              <a:off x="1331" y="3563"/>
              <a:ext cx="125" cy="40"/>
            </a:xfrm>
            <a:custGeom>
              <a:avLst/>
              <a:gdLst>
                <a:gd name="T0" fmla="*/ 32 w 125"/>
                <a:gd name="T1" fmla="*/ 0 h 40"/>
                <a:gd name="T2" fmla="*/ 0 w 125"/>
                <a:gd name="T3" fmla="*/ 40 h 40"/>
                <a:gd name="T4" fmla="*/ 104 w 125"/>
                <a:gd name="T5" fmla="*/ 40 h 40"/>
                <a:gd name="T6" fmla="*/ 125 w 125"/>
                <a:gd name="T7" fmla="*/ 5 h 40"/>
                <a:gd name="T8" fmla="*/ 32 w 125"/>
                <a:gd name="T9" fmla="*/ 0 h 40"/>
                <a:gd name="T10" fmla="*/ 0 60000 65536"/>
                <a:gd name="T11" fmla="*/ 0 60000 65536"/>
                <a:gd name="T12" fmla="*/ 0 60000 65536"/>
                <a:gd name="T13" fmla="*/ 0 60000 65536"/>
                <a:gd name="T14" fmla="*/ 0 60000 65536"/>
                <a:gd name="T15" fmla="*/ 0 w 125"/>
                <a:gd name="T16" fmla="*/ 0 h 40"/>
                <a:gd name="T17" fmla="*/ 125 w 125"/>
                <a:gd name="T18" fmla="*/ 40 h 40"/>
              </a:gdLst>
              <a:ahLst/>
              <a:cxnLst>
                <a:cxn ang="T10">
                  <a:pos x="T0" y="T1"/>
                </a:cxn>
                <a:cxn ang="T11">
                  <a:pos x="T2" y="T3"/>
                </a:cxn>
                <a:cxn ang="T12">
                  <a:pos x="T4" y="T5"/>
                </a:cxn>
                <a:cxn ang="T13">
                  <a:pos x="T6" y="T7"/>
                </a:cxn>
                <a:cxn ang="T14">
                  <a:pos x="T8" y="T9"/>
                </a:cxn>
              </a:cxnLst>
              <a:rect l="T15" t="T16" r="T17" b="T18"/>
              <a:pathLst>
                <a:path w="125" h="40">
                  <a:moveTo>
                    <a:pt x="32" y="0"/>
                  </a:moveTo>
                  <a:lnTo>
                    <a:pt x="0" y="40"/>
                  </a:lnTo>
                  <a:lnTo>
                    <a:pt x="104" y="40"/>
                  </a:lnTo>
                  <a:lnTo>
                    <a:pt x="125" y="5"/>
                  </a:lnTo>
                  <a:lnTo>
                    <a:pt x="32" y="0"/>
                  </a:lnTo>
                  <a:close/>
                </a:path>
              </a:pathLst>
            </a:custGeom>
            <a:solidFill>
              <a:srgbClr val="AEB5CF"/>
            </a:solidFill>
            <a:ln w="12700">
              <a:solidFill>
                <a:schemeClr val="tx1"/>
              </a:solidFill>
              <a:round/>
              <a:headEnd/>
              <a:tailEnd/>
            </a:ln>
          </p:spPr>
          <p:txBody>
            <a:bodyPr wrap="none" anchor="ctr"/>
            <a:lstStyle/>
            <a:p>
              <a:endParaRPr lang="en-US"/>
            </a:p>
          </p:txBody>
        </p:sp>
      </p:grpSp>
      <p:grpSp>
        <p:nvGrpSpPr>
          <p:cNvPr id="8" name="Group 88"/>
          <p:cNvGrpSpPr>
            <a:grpSpLocks/>
          </p:cNvGrpSpPr>
          <p:nvPr/>
        </p:nvGrpSpPr>
        <p:grpSpPr bwMode="auto">
          <a:xfrm>
            <a:off x="4419600" y="1666875"/>
            <a:ext cx="1719263" cy="4229100"/>
            <a:chOff x="2784" y="1050"/>
            <a:chExt cx="1083" cy="2664"/>
          </a:xfrm>
        </p:grpSpPr>
        <p:sp>
          <p:nvSpPr>
            <p:cNvPr id="47197" name="Rectangle 89"/>
            <p:cNvSpPr>
              <a:spLocks noChangeArrowheads="1"/>
            </p:cNvSpPr>
            <p:nvPr/>
          </p:nvSpPr>
          <p:spPr bwMode="auto">
            <a:xfrm>
              <a:off x="2826" y="1050"/>
              <a:ext cx="1019" cy="2664"/>
            </a:xfrm>
            <a:prstGeom prst="rect">
              <a:avLst/>
            </a:prstGeom>
            <a:noFill/>
            <a:ln w="19050">
              <a:solidFill>
                <a:schemeClr val="tx1"/>
              </a:solidFill>
              <a:miter lim="800000"/>
              <a:headEnd/>
              <a:tailEnd/>
            </a:ln>
          </p:spPr>
          <p:txBody>
            <a:bodyPr wrap="none" anchor="ctr"/>
            <a:lstStyle/>
            <a:p>
              <a:endParaRPr lang="en-NZ">
                <a:latin typeface="Calibri" pitchFamily="34" charset="0"/>
              </a:endParaRPr>
            </a:p>
          </p:txBody>
        </p:sp>
        <p:sp>
          <p:nvSpPr>
            <p:cNvPr id="47198" name="Text Box 90"/>
            <p:cNvSpPr txBox="1">
              <a:spLocks noChangeArrowheads="1"/>
            </p:cNvSpPr>
            <p:nvPr/>
          </p:nvSpPr>
          <p:spPr bwMode="auto">
            <a:xfrm>
              <a:off x="2784" y="1056"/>
              <a:ext cx="548" cy="310"/>
            </a:xfrm>
            <a:prstGeom prst="rect">
              <a:avLst/>
            </a:prstGeom>
            <a:noFill/>
            <a:ln w="9525">
              <a:noFill/>
              <a:miter lim="800000"/>
              <a:headEnd/>
              <a:tailEnd/>
            </a:ln>
          </p:spPr>
          <p:txBody>
            <a:bodyPr>
              <a:spAutoFit/>
            </a:bodyPr>
            <a:lstStyle/>
            <a:p>
              <a:pPr algn="ctr" defTabSz="762000" eaLnBrk="0" hangingPunct="0"/>
              <a:r>
                <a:rPr lang="en-AU" sz="1300" b="1"/>
                <a:t>Storage area</a:t>
              </a:r>
            </a:p>
          </p:txBody>
        </p:sp>
        <p:sp>
          <p:nvSpPr>
            <p:cNvPr id="47199" name="Text Box 91"/>
            <p:cNvSpPr txBox="1">
              <a:spLocks noChangeArrowheads="1"/>
            </p:cNvSpPr>
            <p:nvPr/>
          </p:nvSpPr>
          <p:spPr bwMode="auto">
            <a:xfrm>
              <a:off x="2805" y="2134"/>
              <a:ext cx="1062" cy="194"/>
            </a:xfrm>
            <a:prstGeom prst="rect">
              <a:avLst/>
            </a:prstGeom>
            <a:noFill/>
            <a:ln w="9525">
              <a:noFill/>
              <a:miter lim="800000"/>
              <a:headEnd/>
              <a:tailEnd/>
            </a:ln>
          </p:spPr>
          <p:txBody>
            <a:bodyPr>
              <a:spAutoFit/>
            </a:bodyPr>
            <a:lstStyle/>
            <a:p>
              <a:pPr algn="ctr" defTabSz="762000" eaLnBrk="0" hangingPunct="0"/>
              <a:r>
                <a:rPr lang="en-AU" sz="1400" b="1"/>
                <a:t>Empty containers</a:t>
              </a:r>
            </a:p>
          </p:txBody>
        </p:sp>
        <p:sp>
          <p:nvSpPr>
            <p:cNvPr id="47200" name="Text Box 92"/>
            <p:cNvSpPr txBox="1">
              <a:spLocks noChangeArrowheads="1"/>
            </p:cNvSpPr>
            <p:nvPr/>
          </p:nvSpPr>
          <p:spPr bwMode="auto">
            <a:xfrm>
              <a:off x="2908" y="3461"/>
              <a:ext cx="932" cy="194"/>
            </a:xfrm>
            <a:prstGeom prst="rect">
              <a:avLst/>
            </a:prstGeom>
            <a:noFill/>
            <a:ln w="9525">
              <a:noFill/>
              <a:miter lim="800000"/>
              <a:headEnd/>
              <a:tailEnd/>
            </a:ln>
          </p:spPr>
          <p:txBody>
            <a:bodyPr>
              <a:spAutoFit/>
            </a:bodyPr>
            <a:lstStyle/>
            <a:p>
              <a:pPr algn="ctr" defTabSz="762000" eaLnBrk="0" hangingPunct="0"/>
              <a:r>
                <a:rPr lang="en-AU" sz="1400" b="1"/>
                <a:t>Full containers</a:t>
              </a:r>
            </a:p>
          </p:txBody>
        </p:sp>
        <p:grpSp>
          <p:nvGrpSpPr>
            <p:cNvPr id="47201" name="Group 93"/>
            <p:cNvGrpSpPr>
              <a:grpSpLocks/>
            </p:cNvGrpSpPr>
            <p:nvPr/>
          </p:nvGrpSpPr>
          <p:grpSpPr bwMode="auto">
            <a:xfrm>
              <a:off x="2985" y="1153"/>
              <a:ext cx="702" cy="956"/>
              <a:chOff x="2985" y="1153"/>
              <a:chExt cx="702" cy="956"/>
            </a:xfrm>
          </p:grpSpPr>
          <p:sp>
            <p:nvSpPr>
              <p:cNvPr id="47202" name="Freeform 94"/>
              <p:cNvSpPr>
                <a:spLocks/>
              </p:cNvSpPr>
              <p:nvPr/>
            </p:nvSpPr>
            <p:spPr bwMode="auto">
              <a:xfrm>
                <a:off x="3213" y="1410"/>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C69F84"/>
              </a:solidFill>
              <a:ln w="12700">
                <a:solidFill>
                  <a:srgbClr val="000000"/>
                </a:solidFill>
                <a:round/>
                <a:headEnd/>
                <a:tailEnd/>
              </a:ln>
            </p:spPr>
            <p:txBody>
              <a:bodyPr wrap="none" anchor="ctr"/>
              <a:lstStyle/>
              <a:p>
                <a:endParaRPr lang="en-US"/>
              </a:p>
            </p:txBody>
          </p:sp>
          <p:sp>
            <p:nvSpPr>
              <p:cNvPr id="47203" name="Freeform 95"/>
              <p:cNvSpPr>
                <a:spLocks/>
              </p:cNvSpPr>
              <p:nvPr/>
            </p:nvSpPr>
            <p:spPr bwMode="auto">
              <a:xfrm>
                <a:off x="3311" y="1408"/>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47204" name="Freeform 96"/>
              <p:cNvSpPr>
                <a:spLocks/>
              </p:cNvSpPr>
              <p:nvPr/>
            </p:nvSpPr>
            <p:spPr bwMode="auto">
              <a:xfrm>
                <a:off x="3215" y="1525"/>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9C6B4"/>
              </a:solidFill>
              <a:ln w="12700">
                <a:solidFill>
                  <a:srgbClr val="000000"/>
                </a:solidFill>
                <a:round/>
                <a:headEnd/>
                <a:tailEnd/>
              </a:ln>
            </p:spPr>
            <p:txBody>
              <a:bodyPr wrap="none" anchor="ctr"/>
              <a:lstStyle/>
              <a:p>
                <a:endParaRPr lang="en-US"/>
              </a:p>
            </p:txBody>
          </p:sp>
          <p:sp>
            <p:nvSpPr>
              <p:cNvPr id="47205" name="Freeform 97"/>
              <p:cNvSpPr>
                <a:spLocks/>
              </p:cNvSpPr>
              <p:nvPr/>
            </p:nvSpPr>
            <p:spPr bwMode="auto">
              <a:xfrm>
                <a:off x="3591" y="1509"/>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47206" name="Freeform 98"/>
              <p:cNvSpPr>
                <a:spLocks/>
              </p:cNvSpPr>
              <p:nvPr/>
            </p:nvSpPr>
            <p:spPr bwMode="auto">
              <a:xfrm>
                <a:off x="3105" y="1549"/>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C69F84"/>
              </a:solidFill>
              <a:ln w="12700">
                <a:solidFill>
                  <a:srgbClr val="000000"/>
                </a:solidFill>
                <a:round/>
                <a:headEnd/>
                <a:tailEnd/>
              </a:ln>
            </p:spPr>
            <p:txBody>
              <a:bodyPr wrap="none" anchor="ctr"/>
              <a:lstStyle/>
              <a:p>
                <a:endParaRPr lang="en-US"/>
              </a:p>
            </p:txBody>
          </p:sp>
          <p:sp>
            <p:nvSpPr>
              <p:cNvPr id="47207" name="Freeform 99"/>
              <p:cNvSpPr>
                <a:spLocks/>
              </p:cNvSpPr>
              <p:nvPr/>
            </p:nvSpPr>
            <p:spPr bwMode="auto">
              <a:xfrm>
                <a:off x="3203" y="1547"/>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47208" name="Freeform 100"/>
              <p:cNvSpPr>
                <a:spLocks/>
              </p:cNvSpPr>
              <p:nvPr/>
            </p:nvSpPr>
            <p:spPr bwMode="auto">
              <a:xfrm>
                <a:off x="3107" y="1664"/>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47209" name="Freeform 101"/>
              <p:cNvSpPr>
                <a:spLocks/>
              </p:cNvSpPr>
              <p:nvPr/>
            </p:nvSpPr>
            <p:spPr bwMode="auto">
              <a:xfrm>
                <a:off x="3483" y="1648"/>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47210" name="Freeform 102"/>
              <p:cNvSpPr>
                <a:spLocks/>
              </p:cNvSpPr>
              <p:nvPr/>
            </p:nvSpPr>
            <p:spPr bwMode="auto">
              <a:xfrm>
                <a:off x="2992" y="1690"/>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47211" name="Freeform 103"/>
              <p:cNvSpPr>
                <a:spLocks/>
              </p:cNvSpPr>
              <p:nvPr/>
            </p:nvSpPr>
            <p:spPr bwMode="auto">
              <a:xfrm>
                <a:off x="3090" y="1688"/>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47212" name="Freeform 104"/>
              <p:cNvSpPr>
                <a:spLocks/>
              </p:cNvSpPr>
              <p:nvPr/>
            </p:nvSpPr>
            <p:spPr bwMode="auto">
              <a:xfrm>
                <a:off x="2994" y="1805"/>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47213" name="Freeform 105"/>
              <p:cNvSpPr>
                <a:spLocks/>
              </p:cNvSpPr>
              <p:nvPr/>
            </p:nvSpPr>
            <p:spPr bwMode="auto">
              <a:xfrm>
                <a:off x="3370" y="1789"/>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47214" name="Freeform 106"/>
              <p:cNvSpPr>
                <a:spLocks/>
              </p:cNvSpPr>
              <p:nvPr/>
            </p:nvSpPr>
            <p:spPr bwMode="auto">
              <a:xfrm>
                <a:off x="3212" y="1155"/>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47215" name="Freeform 107"/>
              <p:cNvSpPr>
                <a:spLocks/>
              </p:cNvSpPr>
              <p:nvPr/>
            </p:nvSpPr>
            <p:spPr bwMode="auto">
              <a:xfrm>
                <a:off x="3310" y="1153"/>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47216" name="Freeform 108"/>
              <p:cNvSpPr>
                <a:spLocks/>
              </p:cNvSpPr>
              <p:nvPr/>
            </p:nvSpPr>
            <p:spPr bwMode="auto">
              <a:xfrm>
                <a:off x="3214" y="1270"/>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47217" name="Freeform 109"/>
              <p:cNvSpPr>
                <a:spLocks/>
              </p:cNvSpPr>
              <p:nvPr/>
            </p:nvSpPr>
            <p:spPr bwMode="auto">
              <a:xfrm>
                <a:off x="3590" y="1254"/>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47218" name="Freeform 110"/>
              <p:cNvSpPr>
                <a:spLocks/>
              </p:cNvSpPr>
              <p:nvPr/>
            </p:nvSpPr>
            <p:spPr bwMode="auto">
              <a:xfrm>
                <a:off x="3099" y="1292"/>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47219" name="Freeform 111"/>
              <p:cNvSpPr>
                <a:spLocks/>
              </p:cNvSpPr>
              <p:nvPr/>
            </p:nvSpPr>
            <p:spPr bwMode="auto">
              <a:xfrm>
                <a:off x="3197" y="1290"/>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47220" name="Freeform 112"/>
              <p:cNvSpPr>
                <a:spLocks/>
              </p:cNvSpPr>
              <p:nvPr/>
            </p:nvSpPr>
            <p:spPr bwMode="auto">
              <a:xfrm>
                <a:off x="3101" y="1407"/>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47221" name="Freeform 113"/>
              <p:cNvSpPr>
                <a:spLocks/>
              </p:cNvSpPr>
              <p:nvPr/>
            </p:nvSpPr>
            <p:spPr bwMode="auto">
              <a:xfrm>
                <a:off x="3477" y="1391"/>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47222" name="Freeform 114"/>
              <p:cNvSpPr>
                <a:spLocks/>
              </p:cNvSpPr>
              <p:nvPr/>
            </p:nvSpPr>
            <p:spPr bwMode="auto">
              <a:xfrm>
                <a:off x="2985" y="1441"/>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47223" name="Freeform 115"/>
              <p:cNvSpPr>
                <a:spLocks/>
              </p:cNvSpPr>
              <p:nvPr/>
            </p:nvSpPr>
            <p:spPr bwMode="auto">
              <a:xfrm>
                <a:off x="3083" y="1439"/>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47224" name="Freeform 116"/>
              <p:cNvSpPr>
                <a:spLocks/>
              </p:cNvSpPr>
              <p:nvPr/>
            </p:nvSpPr>
            <p:spPr bwMode="auto">
              <a:xfrm>
                <a:off x="2987" y="1556"/>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47225" name="Freeform 117"/>
              <p:cNvSpPr>
                <a:spLocks/>
              </p:cNvSpPr>
              <p:nvPr/>
            </p:nvSpPr>
            <p:spPr bwMode="auto">
              <a:xfrm>
                <a:off x="3363" y="1540"/>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grpSp>
      </p:grpSp>
      <p:grpSp>
        <p:nvGrpSpPr>
          <p:cNvPr id="10" name="Group 118"/>
          <p:cNvGrpSpPr>
            <a:grpSpLocks/>
          </p:cNvGrpSpPr>
          <p:nvPr/>
        </p:nvGrpSpPr>
        <p:grpSpPr bwMode="auto">
          <a:xfrm>
            <a:off x="7335838" y="2963863"/>
            <a:ext cx="1628775" cy="2525712"/>
            <a:chOff x="4621" y="1867"/>
            <a:chExt cx="1026" cy="1591"/>
          </a:xfrm>
        </p:grpSpPr>
        <p:sp>
          <p:nvSpPr>
            <p:cNvPr id="47113" name="Text Box 119"/>
            <p:cNvSpPr txBox="1">
              <a:spLocks noChangeArrowheads="1"/>
            </p:cNvSpPr>
            <p:nvPr/>
          </p:nvSpPr>
          <p:spPr bwMode="auto">
            <a:xfrm>
              <a:off x="4621" y="2413"/>
              <a:ext cx="969" cy="194"/>
            </a:xfrm>
            <a:prstGeom prst="rect">
              <a:avLst/>
            </a:prstGeom>
            <a:noFill/>
            <a:ln w="9525">
              <a:noFill/>
              <a:miter lim="800000"/>
              <a:headEnd/>
              <a:tailEnd/>
            </a:ln>
          </p:spPr>
          <p:txBody>
            <a:bodyPr wrap="none">
              <a:spAutoFit/>
            </a:bodyPr>
            <a:lstStyle/>
            <a:p>
              <a:pPr defTabSz="762000" eaLnBrk="0" hangingPunct="0"/>
              <a:r>
                <a:rPr lang="en-AU" sz="1400" b="1"/>
                <a:t>Assembly line 1</a:t>
              </a:r>
            </a:p>
          </p:txBody>
        </p:sp>
        <p:sp>
          <p:nvSpPr>
            <p:cNvPr id="47114" name="Text Box 120"/>
            <p:cNvSpPr txBox="1">
              <a:spLocks noChangeArrowheads="1"/>
            </p:cNvSpPr>
            <p:nvPr/>
          </p:nvSpPr>
          <p:spPr bwMode="auto">
            <a:xfrm>
              <a:off x="4678" y="3264"/>
              <a:ext cx="969" cy="194"/>
            </a:xfrm>
            <a:prstGeom prst="rect">
              <a:avLst/>
            </a:prstGeom>
            <a:noFill/>
            <a:ln w="9525">
              <a:noFill/>
              <a:miter lim="800000"/>
              <a:headEnd/>
              <a:tailEnd/>
            </a:ln>
          </p:spPr>
          <p:txBody>
            <a:bodyPr wrap="none">
              <a:spAutoFit/>
            </a:bodyPr>
            <a:lstStyle/>
            <a:p>
              <a:pPr defTabSz="762000" eaLnBrk="0" hangingPunct="0"/>
              <a:r>
                <a:rPr lang="en-AU" sz="1400" b="1"/>
                <a:t>Assembly line 2</a:t>
              </a:r>
            </a:p>
          </p:txBody>
        </p:sp>
        <p:sp>
          <p:nvSpPr>
            <p:cNvPr id="47115" name="Line 121"/>
            <p:cNvSpPr>
              <a:spLocks noChangeShapeType="1"/>
            </p:cNvSpPr>
            <p:nvPr/>
          </p:nvSpPr>
          <p:spPr bwMode="auto">
            <a:xfrm>
              <a:off x="5024" y="2920"/>
              <a:ext cx="0" cy="210"/>
            </a:xfrm>
            <a:prstGeom prst="line">
              <a:avLst/>
            </a:prstGeom>
            <a:noFill/>
            <a:ln w="38100">
              <a:solidFill>
                <a:srgbClr val="D7E3C5"/>
              </a:solidFill>
              <a:round/>
              <a:headEnd/>
              <a:tailEnd/>
            </a:ln>
          </p:spPr>
          <p:txBody>
            <a:bodyPr wrap="none" anchor="ctr"/>
            <a:lstStyle/>
            <a:p>
              <a:endParaRPr lang="en-US"/>
            </a:p>
          </p:txBody>
        </p:sp>
        <p:sp>
          <p:nvSpPr>
            <p:cNvPr id="47116" name="Line 122"/>
            <p:cNvSpPr>
              <a:spLocks noChangeShapeType="1"/>
            </p:cNvSpPr>
            <p:nvPr/>
          </p:nvSpPr>
          <p:spPr bwMode="auto">
            <a:xfrm>
              <a:off x="5331" y="2888"/>
              <a:ext cx="0" cy="210"/>
            </a:xfrm>
            <a:prstGeom prst="line">
              <a:avLst/>
            </a:prstGeom>
            <a:noFill/>
            <a:ln w="38100">
              <a:solidFill>
                <a:srgbClr val="D7E3C5"/>
              </a:solidFill>
              <a:round/>
              <a:headEnd/>
              <a:tailEnd/>
            </a:ln>
          </p:spPr>
          <p:txBody>
            <a:bodyPr wrap="none" anchor="ctr"/>
            <a:lstStyle/>
            <a:p>
              <a:endParaRPr lang="en-US"/>
            </a:p>
          </p:txBody>
        </p:sp>
        <p:sp>
          <p:nvSpPr>
            <p:cNvPr id="47117" name="Freeform 123"/>
            <p:cNvSpPr>
              <a:spLocks/>
            </p:cNvSpPr>
            <p:nvPr/>
          </p:nvSpPr>
          <p:spPr bwMode="auto">
            <a:xfrm>
              <a:off x="4800" y="2955"/>
              <a:ext cx="88" cy="194"/>
            </a:xfrm>
            <a:custGeom>
              <a:avLst/>
              <a:gdLst>
                <a:gd name="T0" fmla="*/ 0 w 88"/>
                <a:gd name="T1" fmla="*/ 192 h 194"/>
                <a:gd name="T2" fmla="*/ 3 w 88"/>
                <a:gd name="T3" fmla="*/ 0 h 194"/>
                <a:gd name="T4" fmla="*/ 88 w 88"/>
                <a:gd name="T5" fmla="*/ 0 h 194"/>
                <a:gd name="T6" fmla="*/ 83 w 88"/>
                <a:gd name="T7" fmla="*/ 186 h 194"/>
                <a:gd name="T8" fmla="*/ 56 w 88"/>
                <a:gd name="T9" fmla="*/ 194 h 194"/>
                <a:gd name="T10" fmla="*/ 46 w 88"/>
                <a:gd name="T11" fmla="*/ 50 h 194"/>
                <a:gd name="T12" fmla="*/ 35 w 88"/>
                <a:gd name="T13" fmla="*/ 194 h 194"/>
                <a:gd name="T14" fmla="*/ 0 w 88"/>
                <a:gd name="T15" fmla="*/ 192 h 194"/>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194"/>
                <a:gd name="T26" fmla="*/ 88 w 88"/>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194">
                  <a:moveTo>
                    <a:pt x="0" y="192"/>
                  </a:moveTo>
                  <a:lnTo>
                    <a:pt x="3" y="0"/>
                  </a:lnTo>
                  <a:lnTo>
                    <a:pt x="88" y="0"/>
                  </a:lnTo>
                  <a:lnTo>
                    <a:pt x="83" y="186"/>
                  </a:lnTo>
                  <a:lnTo>
                    <a:pt x="56" y="194"/>
                  </a:lnTo>
                  <a:lnTo>
                    <a:pt x="46" y="50"/>
                  </a:lnTo>
                  <a:lnTo>
                    <a:pt x="35" y="194"/>
                  </a:lnTo>
                  <a:lnTo>
                    <a:pt x="0" y="192"/>
                  </a:lnTo>
                  <a:close/>
                </a:path>
              </a:pathLst>
            </a:custGeom>
            <a:solidFill>
              <a:srgbClr val="9CB0D1"/>
            </a:solidFill>
            <a:ln w="12700">
              <a:solidFill>
                <a:schemeClr val="tx1"/>
              </a:solidFill>
              <a:round/>
              <a:headEnd/>
              <a:tailEnd/>
            </a:ln>
          </p:spPr>
          <p:txBody>
            <a:bodyPr wrap="none" anchor="ctr"/>
            <a:lstStyle/>
            <a:p>
              <a:endParaRPr lang="en-US"/>
            </a:p>
          </p:txBody>
        </p:sp>
        <p:sp>
          <p:nvSpPr>
            <p:cNvPr id="47118" name="Freeform 124"/>
            <p:cNvSpPr>
              <a:spLocks/>
            </p:cNvSpPr>
            <p:nvPr/>
          </p:nvSpPr>
          <p:spPr bwMode="auto">
            <a:xfrm>
              <a:off x="4752" y="2828"/>
              <a:ext cx="167" cy="132"/>
            </a:xfrm>
            <a:custGeom>
              <a:avLst/>
              <a:gdLst>
                <a:gd name="T0" fmla="*/ 16 w 167"/>
                <a:gd name="T1" fmla="*/ 121 h 132"/>
                <a:gd name="T2" fmla="*/ 29 w 167"/>
                <a:gd name="T3" fmla="*/ 43 h 132"/>
                <a:gd name="T4" fmla="*/ 64 w 167"/>
                <a:gd name="T5" fmla="*/ 6 h 132"/>
                <a:gd name="T6" fmla="*/ 128 w 167"/>
                <a:gd name="T7" fmla="*/ 11 h 132"/>
                <a:gd name="T8" fmla="*/ 160 w 167"/>
                <a:gd name="T9" fmla="*/ 51 h 132"/>
                <a:gd name="T10" fmla="*/ 163 w 167"/>
                <a:gd name="T11" fmla="*/ 121 h 132"/>
                <a:gd name="T12" fmla="*/ 133 w 167"/>
                <a:gd name="T13" fmla="*/ 123 h 132"/>
                <a:gd name="T14" fmla="*/ 93 w 167"/>
                <a:gd name="T15" fmla="*/ 121 h 132"/>
                <a:gd name="T16" fmla="*/ 16 w 167"/>
                <a:gd name="T17" fmla="*/ 12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32"/>
                <a:gd name="T29" fmla="*/ 167 w 167"/>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32">
                  <a:moveTo>
                    <a:pt x="16" y="121"/>
                  </a:moveTo>
                  <a:cubicBezTo>
                    <a:pt x="0" y="117"/>
                    <a:pt x="21" y="62"/>
                    <a:pt x="29" y="43"/>
                  </a:cubicBezTo>
                  <a:cubicBezTo>
                    <a:pt x="36" y="23"/>
                    <a:pt x="47" y="11"/>
                    <a:pt x="64" y="6"/>
                  </a:cubicBezTo>
                  <a:cubicBezTo>
                    <a:pt x="80" y="0"/>
                    <a:pt x="112" y="3"/>
                    <a:pt x="128" y="11"/>
                  </a:cubicBezTo>
                  <a:cubicBezTo>
                    <a:pt x="143" y="18"/>
                    <a:pt x="154" y="32"/>
                    <a:pt x="160" y="51"/>
                  </a:cubicBezTo>
                  <a:cubicBezTo>
                    <a:pt x="165" y="69"/>
                    <a:pt x="167" y="109"/>
                    <a:pt x="163" y="121"/>
                  </a:cubicBezTo>
                  <a:cubicBezTo>
                    <a:pt x="158" y="132"/>
                    <a:pt x="144" y="123"/>
                    <a:pt x="133" y="123"/>
                  </a:cubicBezTo>
                  <a:cubicBezTo>
                    <a:pt x="121" y="123"/>
                    <a:pt x="112" y="121"/>
                    <a:pt x="93" y="121"/>
                  </a:cubicBezTo>
                  <a:cubicBezTo>
                    <a:pt x="73" y="120"/>
                    <a:pt x="32" y="121"/>
                    <a:pt x="16" y="121"/>
                  </a:cubicBezTo>
                  <a:close/>
                </a:path>
              </a:pathLst>
            </a:custGeom>
            <a:solidFill>
              <a:srgbClr val="FFBFAB"/>
            </a:solidFill>
            <a:ln w="12700">
              <a:solidFill>
                <a:schemeClr val="tx1"/>
              </a:solidFill>
              <a:round/>
              <a:headEnd/>
              <a:tailEnd/>
            </a:ln>
          </p:spPr>
          <p:txBody>
            <a:bodyPr wrap="none" anchor="ctr"/>
            <a:lstStyle/>
            <a:p>
              <a:endParaRPr lang="en-US"/>
            </a:p>
          </p:txBody>
        </p:sp>
        <p:sp>
          <p:nvSpPr>
            <p:cNvPr id="47119" name="Freeform 125"/>
            <p:cNvSpPr>
              <a:spLocks/>
            </p:cNvSpPr>
            <p:nvPr/>
          </p:nvSpPr>
          <p:spPr bwMode="auto">
            <a:xfrm>
              <a:off x="4791" y="2840"/>
              <a:ext cx="104" cy="111"/>
            </a:xfrm>
            <a:custGeom>
              <a:avLst/>
              <a:gdLst>
                <a:gd name="T0" fmla="*/ 0 w 104"/>
                <a:gd name="T1" fmla="*/ 109 h 111"/>
                <a:gd name="T2" fmla="*/ 14 w 104"/>
                <a:gd name="T3" fmla="*/ 42 h 111"/>
                <a:gd name="T4" fmla="*/ 51 w 104"/>
                <a:gd name="T5" fmla="*/ 2 h 111"/>
                <a:gd name="T6" fmla="*/ 83 w 104"/>
                <a:gd name="T7" fmla="*/ 31 h 111"/>
                <a:gd name="T8" fmla="*/ 102 w 104"/>
                <a:gd name="T9" fmla="*/ 79 h 111"/>
                <a:gd name="T10" fmla="*/ 99 w 104"/>
                <a:gd name="T11" fmla="*/ 111 h 111"/>
                <a:gd name="T12" fmla="*/ 0 60000 65536"/>
                <a:gd name="T13" fmla="*/ 0 60000 65536"/>
                <a:gd name="T14" fmla="*/ 0 60000 65536"/>
                <a:gd name="T15" fmla="*/ 0 60000 65536"/>
                <a:gd name="T16" fmla="*/ 0 60000 65536"/>
                <a:gd name="T17" fmla="*/ 0 60000 65536"/>
                <a:gd name="T18" fmla="*/ 0 w 104"/>
                <a:gd name="T19" fmla="*/ 0 h 111"/>
                <a:gd name="T20" fmla="*/ 104 w 104"/>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04" h="111">
                  <a:moveTo>
                    <a:pt x="0" y="109"/>
                  </a:moveTo>
                  <a:cubicBezTo>
                    <a:pt x="2" y="84"/>
                    <a:pt x="5" y="59"/>
                    <a:pt x="14" y="42"/>
                  </a:cubicBezTo>
                  <a:cubicBezTo>
                    <a:pt x="22" y="24"/>
                    <a:pt x="39" y="3"/>
                    <a:pt x="51" y="2"/>
                  </a:cubicBezTo>
                  <a:cubicBezTo>
                    <a:pt x="62" y="0"/>
                    <a:pt x="74" y="18"/>
                    <a:pt x="83" y="31"/>
                  </a:cubicBezTo>
                  <a:cubicBezTo>
                    <a:pt x="91" y="43"/>
                    <a:pt x="99" y="65"/>
                    <a:pt x="102" y="79"/>
                  </a:cubicBezTo>
                  <a:cubicBezTo>
                    <a:pt x="104" y="92"/>
                    <a:pt x="101" y="101"/>
                    <a:pt x="99" y="111"/>
                  </a:cubicBezTo>
                </a:path>
              </a:pathLst>
            </a:custGeom>
            <a:noFill/>
            <a:ln w="12700">
              <a:solidFill>
                <a:schemeClr val="tx1"/>
              </a:solidFill>
              <a:round/>
              <a:headEnd/>
              <a:tailEnd/>
            </a:ln>
          </p:spPr>
          <p:txBody>
            <a:bodyPr wrap="none" anchor="ctr"/>
            <a:lstStyle/>
            <a:p>
              <a:endParaRPr lang="en-US"/>
            </a:p>
          </p:txBody>
        </p:sp>
        <p:sp>
          <p:nvSpPr>
            <p:cNvPr id="47120" name="Line 126"/>
            <p:cNvSpPr>
              <a:spLocks noChangeShapeType="1"/>
            </p:cNvSpPr>
            <p:nvPr/>
          </p:nvSpPr>
          <p:spPr bwMode="auto">
            <a:xfrm flipH="1">
              <a:off x="4837" y="2850"/>
              <a:ext cx="5" cy="45"/>
            </a:xfrm>
            <a:prstGeom prst="line">
              <a:avLst/>
            </a:prstGeom>
            <a:noFill/>
            <a:ln w="12700">
              <a:solidFill>
                <a:schemeClr val="tx1"/>
              </a:solidFill>
              <a:round/>
              <a:headEnd/>
              <a:tailEnd/>
            </a:ln>
          </p:spPr>
          <p:txBody>
            <a:bodyPr wrap="none" anchor="ctr"/>
            <a:lstStyle/>
            <a:p>
              <a:endParaRPr lang="en-US"/>
            </a:p>
          </p:txBody>
        </p:sp>
        <p:sp>
          <p:nvSpPr>
            <p:cNvPr id="47121" name="Rectangle 127"/>
            <p:cNvSpPr>
              <a:spLocks noChangeArrowheads="1"/>
            </p:cNvSpPr>
            <p:nvPr/>
          </p:nvSpPr>
          <p:spPr bwMode="auto">
            <a:xfrm>
              <a:off x="4812" y="2780"/>
              <a:ext cx="62" cy="62"/>
            </a:xfrm>
            <a:prstGeom prst="rect">
              <a:avLst/>
            </a:prstGeom>
            <a:solidFill>
              <a:schemeClr val="tx1"/>
            </a:solidFill>
            <a:ln w="12700">
              <a:solidFill>
                <a:schemeClr val="tx1"/>
              </a:solidFill>
              <a:miter lim="800000"/>
              <a:headEnd/>
              <a:tailEnd/>
            </a:ln>
          </p:spPr>
          <p:txBody>
            <a:bodyPr wrap="none" anchor="ctr"/>
            <a:lstStyle/>
            <a:p>
              <a:endParaRPr lang="en-NZ">
                <a:latin typeface="Calibri" pitchFamily="34" charset="0"/>
              </a:endParaRPr>
            </a:p>
          </p:txBody>
        </p:sp>
        <p:sp>
          <p:nvSpPr>
            <p:cNvPr id="47122" name="Line 128"/>
            <p:cNvSpPr>
              <a:spLocks noChangeShapeType="1"/>
            </p:cNvSpPr>
            <p:nvPr/>
          </p:nvSpPr>
          <p:spPr bwMode="auto">
            <a:xfrm flipV="1">
              <a:off x="4815" y="2850"/>
              <a:ext cx="45" cy="3"/>
            </a:xfrm>
            <a:prstGeom prst="line">
              <a:avLst/>
            </a:prstGeom>
            <a:noFill/>
            <a:ln w="38100">
              <a:solidFill>
                <a:schemeClr val="tx1"/>
              </a:solidFill>
              <a:round/>
              <a:headEnd/>
              <a:tailEnd/>
            </a:ln>
          </p:spPr>
          <p:txBody>
            <a:bodyPr wrap="none" anchor="ctr"/>
            <a:lstStyle/>
            <a:p>
              <a:endParaRPr lang="en-US"/>
            </a:p>
          </p:txBody>
        </p:sp>
        <p:sp>
          <p:nvSpPr>
            <p:cNvPr id="47123" name="Line 129"/>
            <p:cNvSpPr>
              <a:spLocks noChangeShapeType="1"/>
            </p:cNvSpPr>
            <p:nvPr/>
          </p:nvSpPr>
          <p:spPr bwMode="auto">
            <a:xfrm flipV="1">
              <a:off x="4815" y="2770"/>
              <a:ext cx="59" cy="6"/>
            </a:xfrm>
            <a:prstGeom prst="line">
              <a:avLst/>
            </a:prstGeom>
            <a:noFill/>
            <a:ln w="57150">
              <a:solidFill>
                <a:srgbClr val="070707"/>
              </a:solidFill>
              <a:round/>
              <a:headEnd/>
              <a:tailEnd/>
            </a:ln>
          </p:spPr>
          <p:txBody>
            <a:bodyPr wrap="none" anchor="ctr"/>
            <a:lstStyle/>
            <a:p>
              <a:endParaRPr lang="en-US"/>
            </a:p>
          </p:txBody>
        </p:sp>
        <p:sp>
          <p:nvSpPr>
            <p:cNvPr id="47124" name="Line 130"/>
            <p:cNvSpPr>
              <a:spLocks noChangeShapeType="1"/>
            </p:cNvSpPr>
            <p:nvPr/>
          </p:nvSpPr>
          <p:spPr bwMode="auto">
            <a:xfrm flipV="1">
              <a:off x="4802" y="3171"/>
              <a:ext cx="24" cy="2"/>
            </a:xfrm>
            <a:prstGeom prst="line">
              <a:avLst/>
            </a:prstGeom>
            <a:noFill/>
            <a:ln w="57150">
              <a:solidFill>
                <a:srgbClr val="070707"/>
              </a:solidFill>
              <a:round/>
              <a:headEnd/>
              <a:tailEnd/>
            </a:ln>
          </p:spPr>
          <p:txBody>
            <a:bodyPr wrap="none" anchor="ctr"/>
            <a:lstStyle/>
            <a:p>
              <a:endParaRPr lang="en-US"/>
            </a:p>
          </p:txBody>
        </p:sp>
        <p:sp>
          <p:nvSpPr>
            <p:cNvPr id="47125" name="Line 131"/>
            <p:cNvSpPr>
              <a:spLocks noChangeShapeType="1"/>
            </p:cNvSpPr>
            <p:nvPr/>
          </p:nvSpPr>
          <p:spPr bwMode="auto">
            <a:xfrm flipV="1">
              <a:off x="4855" y="3163"/>
              <a:ext cx="24" cy="2"/>
            </a:xfrm>
            <a:prstGeom prst="line">
              <a:avLst/>
            </a:prstGeom>
            <a:noFill/>
            <a:ln w="57150">
              <a:solidFill>
                <a:srgbClr val="070707"/>
              </a:solidFill>
              <a:round/>
              <a:headEnd/>
              <a:tailEnd/>
            </a:ln>
          </p:spPr>
          <p:txBody>
            <a:bodyPr wrap="none" anchor="ctr"/>
            <a:lstStyle/>
            <a:p>
              <a:endParaRPr lang="en-US"/>
            </a:p>
          </p:txBody>
        </p:sp>
        <p:sp>
          <p:nvSpPr>
            <p:cNvPr id="47126" name="Line 132"/>
            <p:cNvSpPr>
              <a:spLocks noChangeShapeType="1"/>
            </p:cNvSpPr>
            <p:nvPr/>
          </p:nvSpPr>
          <p:spPr bwMode="auto">
            <a:xfrm>
              <a:off x="4712" y="2953"/>
              <a:ext cx="0" cy="210"/>
            </a:xfrm>
            <a:prstGeom prst="line">
              <a:avLst/>
            </a:prstGeom>
            <a:noFill/>
            <a:ln w="38100">
              <a:solidFill>
                <a:srgbClr val="D7E3C5"/>
              </a:solidFill>
              <a:round/>
              <a:headEnd/>
              <a:tailEnd/>
            </a:ln>
          </p:spPr>
          <p:txBody>
            <a:bodyPr wrap="none" anchor="ctr"/>
            <a:lstStyle/>
            <a:p>
              <a:endParaRPr lang="en-US"/>
            </a:p>
          </p:txBody>
        </p:sp>
        <p:sp>
          <p:nvSpPr>
            <p:cNvPr id="47127" name="Freeform 133"/>
            <p:cNvSpPr>
              <a:spLocks/>
            </p:cNvSpPr>
            <p:nvPr/>
          </p:nvSpPr>
          <p:spPr bwMode="auto">
            <a:xfrm>
              <a:off x="5145" y="2911"/>
              <a:ext cx="88" cy="194"/>
            </a:xfrm>
            <a:custGeom>
              <a:avLst/>
              <a:gdLst>
                <a:gd name="T0" fmla="*/ 0 w 88"/>
                <a:gd name="T1" fmla="*/ 192 h 194"/>
                <a:gd name="T2" fmla="*/ 3 w 88"/>
                <a:gd name="T3" fmla="*/ 0 h 194"/>
                <a:gd name="T4" fmla="*/ 88 w 88"/>
                <a:gd name="T5" fmla="*/ 0 h 194"/>
                <a:gd name="T6" fmla="*/ 83 w 88"/>
                <a:gd name="T7" fmla="*/ 186 h 194"/>
                <a:gd name="T8" fmla="*/ 56 w 88"/>
                <a:gd name="T9" fmla="*/ 194 h 194"/>
                <a:gd name="T10" fmla="*/ 46 w 88"/>
                <a:gd name="T11" fmla="*/ 50 h 194"/>
                <a:gd name="T12" fmla="*/ 35 w 88"/>
                <a:gd name="T13" fmla="*/ 194 h 194"/>
                <a:gd name="T14" fmla="*/ 0 w 88"/>
                <a:gd name="T15" fmla="*/ 192 h 194"/>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194"/>
                <a:gd name="T26" fmla="*/ 88 w 88"/>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194">
                  <a:moveTo>
                    <a:pt x="0" y="192"/>
                  </a:moveTo>
                  <a:lnTo>
                    <a:pt x="3" y="0"/>
                  </a:lnTo>
                  <a:lnTo>
                    <a:pt x="88" y="0"/>
                  </a:lnTo>
                  <a:lnTo>
                    <a:pt x="83" y="186"/>
                  </a:lnTo>
                  <a:lnTo>
                    <a:pt x="56" y="194"/>
                  </a:lnTo>
                  <a:lnTo>
                    <a:pt x="46" y="50"/>
                  </a:lnTo>
                  <a:lnTo>
                    <a:pt x="35" y="194"/>
                  </a:lnTo>
                  <a:lnTo>
                    <a:pt x="0" y="192"/>
                  </a:lnTo>
                  <a:close/>
                </a:path>
              </a:pathLst>
            </a:custGeom>
            <a:solidFill>
              <a:srgbClr val="9CB0D1"/>
            </a:solidFill>
            <a:ln w="12700">
              <a:solidFill>
                <a:schemeClr val="tx1"/>
              </a:solidFill>
              <a:round/>
              <a:headEnd/>
              <a:tailEnd/>
            </a:ln>
          </p:spPr>
          <p:txBody>
            <a:bodyPr wrap="none" anchor="ctr"/>
            <a:lstStyle/>
            <a:p>
              <a:endParaRPr lang="en-US"/>
            </a:p>
          </p:txBody>
        </p:sp>
        <p:sp>
          <p:nvSpPr>
            <p:cNvPr id="47128" name="Freeform 134"/>
            <p:cNvSpPr>
              <a:spLocks/>
            </p:cNvSpPr>
            <p:nvPr/>
          </p:nvSpPr>
          <p:spPr bwMode="auto">
            <a:xfrm>
              <a:off x="5097" y="2784"/>
              <a:ext cx="167" cy="132"/>
            </a:xfrm>
            <a:custGeom>
              <a:avLst/>
              <a:gdLst>
                <a:gd name="T0" fmla="*/ 16 w 167"/>
                <a:gd name="T1" fmla="*/ 121 h 132"/>
                <a:gd name="T2" fmla="*/ 29 w 167"/>
                <a:gd name="T3" fmla="*/ 43 h 132"/>
                <a:gd name="T4" fmla="*/ 64 w 167"/>
                <a:gd name="T5" fmla="*/ 6 h 132"/>
                <a:gd name="T6" fmla="*/ 128 w 167"/>
                <a:gd name="T7" fmla="*/ 11 h 132"/>
                <a:gd name="T8" fmla="*/ 160 w 167"/>
                <a:gd name="T9" fmla="*/ 51 h 132"/>
                <a:gd name="T10" fmla="*/ 163 w 167"/>
                <a:gd name="T11" fmla="*/ 121 h 132"/>
                <a:gd name="T12" fmla="*/ 133 w 167"/>
                <a:gd name="T13" fmla="*/ 123 h 132"/>
                <a:gd name="T14" fmla="*/ 93 w 167"/>
                <a:gd name="T15" fmla="*/ 121 h 132"/>
                <a:gd name="T16" fmla="*/ 16 w 167"/>
                <a:gd name="T17" fmla="*/ 12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32"/>
                <a:gd name="T29" fmla="*/ 167 w 167"/>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32">
                  <a:moveTo>
                    <a:pt x="16" y="121"/>
                  </a:moveTo>
                  <a:cubicBezTo>
                    <a:pt x="0" y="117"/>
                    <a:pt x="21" y="62"/>
                    <a:pt x="29" y="43"/>
                  </a:cubicBezTo>
                  <a:cubicBezTo>
                    <a:pt x="36" y="23"/>
                    <a:pt x="47" y="11"/>
                    <a:pt x="64" y="6"/>
                  </a:cubicBezTo>
                  <a:cubicBezTo>
                    <a:pt x="80" y="0"/>
                    <a:pt x="112" y="3"/>
                    <a:pt x="128" y="11"/>
                  </a:cubicBezTo>
                  <a:cubicBezTo>
                    <a:pt x="143" y="18"/>
                    <a:pt x="154" y="32"/>
                    <a:pt x="160" y="51"/>
                  </a:cubicBezTo>
                  <a:cubicBezTo>
                    <a:pt x="165" y="69"/>
                    <a:pt x="167" y="109"/>
                    <a:pt x="163" y="121"/>
                  </a:cubicBezTo>
                  <a:cubicBezTo>
                    <a:pt x="158" y="132"/>
                    <a:pt x="144" y="123"/>
                    <a:pt x="133" y="123"/>
                  </a:cubicBezTo>
                  <a:cubicBezTo>
                    <a:pt x="121" y="123"/>
                    <a:pt x="112" y="121"/>
                    <a:pt x="93" y="121"/>
                  </a:cubicBezTo>
                  <a:cubicBezTo>
                    <a:pt x="73" y="120"/>
                    <a:pt x="32" y="121"/>
                    <a:pt x="16" y="121"/>
                  </a:cubicBezTo>
                  <a:close/>
                </a:path>
              </a:pathLst>
            </a:custGeom>
            <a:solidFill>
              <a:srgbClr val="FFBFAB"/>
            </a:solidFill>
            <a:ln w="12700">
              <a:solidFill>
                <a:schemeClr val="tx1"/>
              </a:solidFill>
              <a:round/>
              <a:headEnd/>
              <a:tailEnd/>
            </a:ln>
          </p:spPr>
          <p:txBody>
            <a:bodyPr wrap="none" anchor="ctr"/>
            <a:lstStyle/>
            <a:p>
              <a:endParaRPr lang="en-US"/>
            </a:p>
          </p:txBody>
        </p:sp>
        <p:sp>
          <p:nvSpPr>
            <p:cNvPr id="47129" name="Freeform 135"/>
            <p:cNvSpPr>
              <a:spLocks/>
            </p:cNvSpPr>
            <p:nvPr/>
          </p:nvSpPr>
          <p:spPr bwMode="auto">
            <a:xfrm>
              <a:off x="5136" y="2796"/>
              <a:ext cx="104" cy="111"/>
            </a:xfrm>
            <a:custGeom>
              <a:avLst/>
              <a:gdLst>
                <a:gd name="T0" fmla="*/ 0 w 104"/>
                <a:gd name="T1" fmla="*/ 109 h 111"/>
                <a:gd name="T2" fmla="*/ 14 w 104"/>
                <a:gd name="T3" fmla="*/ 42 h 111"/>
                <a:gd name="T4" fmla="*/ 51 w 104"/>
                <a:gd name="T5" fmla="*/ 2 h 111"/>
                <a:gd name="T6" fmla="*/ 83 w 104"/>
                <a:gd name="T7" fmla="*/ 31 h 111"/>
                <a:gd name="T8" fmla="*/ 102 w 104"/>
                <a:gd name="T9" fmla="*/ 79 h 111"/>
                <a:gd name="T10" fmla="*/ 99 w 104"/>
                <a:gd name="T11" fmla="*/ 111 h 111"/>
                <a:gd name="T12" fmla="*/ 0 60000 65536"/>
                <a:gd name="T13" fmla="*/ 0 60000 65536"/>
                <a:gd name="T14" fmla="*/ 0 60000 65536"/>
                <a:gd name="T15" fmla="*/ 0 60000 65536"/>
                <a:gd name="T16" fmla="*/ 0 60000 65536"/>
                <a:gd name="T17" fmla="*/ 0 60000 65536"/>
                <a:gd name="T18" fmla="*/ 0 w 104"/>
                <a:gd name="T19" fmla="*/ 0 h 111"/>
                <a:gd name="T20" fmla="*/ 104 w 104"/>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04" h="111">
                  <a:moveTo>
                    <a:pt x="0" y="109"/>
                  </a:moveTo>
                  <a:cubicBezTo>
                    <a:pt x="2" y="84"/>
                    <a:pt x="5" y="59"/>
                    <a:pt x="14" y="42"/>
                  </a:cubicBezTo>
                  <a:cubicBezTo>
                    <a:pt x="22" y="24"/>
                    <a:pt x="39" y="3"/>
                    <a:pt x="51" y="2"/>
                  </a:cubicBezTo>
                  <a:cubicBezTo>
                    <a:pt x="62" y="0"/>
                    <a:pt x="74" y="18"/>
                    <a:pt x="83" y="31"/>
                  </a:cubicBezTo>
                  <a:cubicBezTo>
                    <a:pt x="91" y="43"/>
                    <a:pt x="99" y="65"/>
                    <a:pt x="102" y="79"/>
                  </a:cubicBezTo>
                  <a:cubicBezTo>
                    <a:pt x="104" y="92"/>
                    <a:pt x="101" y="101"/>
                    <a:pt x="99" y="111"/>
                  </a:cubicBezTo>
                </a:path>
              </a:pathLst>
            </a:custGeom>
            <a:solidFill>
              <a:srgbClr val="FFBFAB"/>
            </a:solidFill>
            <a:ln w="12700">
              <a:solidFill>
                <a:schemeClr val="tx1"/>
              </a:solidFill>
              <a:round/>
              <a:headEnd/>
              <a:tailEnd/>
            </a:ln>
          </p:spPr>
          <p:txBody>
            <a:bodyPr wrap="none" anchor="ctr"/>
            <a:lstStyle/>
            <a:p>
              <a:endParaRPr lang="en-US"/>
            </a:p>
          </p:txBody>
        </p:sp>
        <p:sp>
          <p:nvSpPr>
            <p:cNvPr id="47130" name="Line 136"/>
            <p:cNvSpPr>
              <a:spLocks noChangeShapeType="1"/>
            </p:cNvSpPr>
            <p:nvPr/>
          </p:nvSpPr>
          <p:spPr bwMode="auto">
            <a:xfrm flipH="1">
              <a:off x="5182" y="2806"/>
              <a:ext cx="5" cy="45"/>
            </a:xfrm>
            <a:prstGeom prst="line">
              <a:avLst/>
            </a:prstGeom>
            <a:noFill/>
            <a:ln w="12700">
              <a:solidFill>
                <a:schemeClr val="tx1"/>
              </a:solidFill>
              <a:round/>
              <a:headEnd/>
              <a:tailEnd/>
            </a:ln>
          </p:spPr>
          <p:txBody>
            <a:bodyPr wrap="none" anchor="ctr"/>
            <a:lstStyle/>
            <a:p>
              <a:endParaRPr lang="en-US"/>
            </a:p>
          </p:txBody>
        </p:sp>
        <p:sp>
          <p:nvSpPr>
            <p:cNvPr id="47131" name="Rectangle 137"/>
            <p:cNvSpPr>
              <a:spLocks noChangeArrowheads="1"/>
            </p:cNvSpPr>
            <p:nvPr/>
          </p:nvSpPr>
          <p:spPr bwMode="auto">
            <a:xfrm>
              <a:off x="5157" y="2736"/>
              <a:ext cx="62" cy="62"/>
            </a:xfrm>
            <a:prstGeom prst="rect">
              <a:avLst/>
            </a:prstGeom>
            <a:solidFill>
              <a:schemeClr val="tx1"/>
            </a:solidFill>
            <a:ln w="12700">
              <a:solidFill>
                <a:schemeClr val="tx1"/>
              </a:solidFill>
              <a:miter lim="800000"/>
              <a:headEnd/>
              <a:tailEnd/>
            </a:ln>
          </p:spPr>
          <p:txBody>
            <a:bodyPr wrap="none" anchor="ctr"/>
            <a:lstStyle/>
            <a:p>
              <a:endParaRPr lang="en-NZ">
                <a:latin typeface="Calibri" pitchFamily="34" charset="0"/>
              </a:endParaRPr>
            </a:p>
          </p:txBody>
        </p:sp>
        <p:sp>
          <p:nvSpPr>
            <p:cNvPr id="47132" name="Line 138"/>
            <p:cNvSpPr>
              <a:spLocks noChangeShapeType="1"/>
            </p:cNvSpPr>
            <p:nvPr/>
          </p:nvSpPr>
          <p:spPr bwMode="auto">
            <a:xfrm flipV="1">
              <a:off x="5160" y="2806"/>
              <a:ext cx="45" cy="3"/>
            </a:xfrm>
            <a:prstGeom prst="line">
              <a:avLst/>
            </a:prstGeom>
            <a:noFill/>
            <a:ln w="38100">
              <a:solidFill>
                <a:schemeClr val="tx1"/>
              </a:solidFill>
              <a:round/>
              <a:headEnd/>
              <a:tailEnd/>
            </a:ln>
          </p:spPr>
          <p:txBody>
            <a:bodyPr wrap="none" anchor="ctr"/>
            <a:lstStyle/>
            <a:p>
              <a:endParaRPr lang="en-US"/>
            </a:p>
          </p:txBody>
        </p:sp>
        <p:sp>
          <p:nvSpPr>
            <p:cNvPr id="47133" name="Line 139"/>
            <p:cNvSpPr>
              <a:spLocks noChangeShapeType="1"/>
            </p:cNvSpPr>
            <p:nvPr/>
          </p:nvSpPr>
          <p:spPr bwMode="auto">
            <a:xfrm flipV="1">
              <a:off x="5160" y="2726"/>
              <a:ext cx="59" cy="6"/>
            </a:xfrm>
            <a:prstGeom prst="line">
              <a:avLst/>
            </a:prstGeom>
            <a:noFill/>
            <a:ln w="57150">
              <a:solidFill>
                <a:srgbClr val="070707"/>
              </a:solidFill>
              <a:round/>
              <a:headEnd/>
              <a:tailEnd/>
            </a:ln>
          </p:spPr>
          <p:txBody>
            <a:bodyPr wrap="none" anchor="ctr"/>
            <a:lstStyle/>
            <a:p>
              <a:endParaRPr lang="en-US"/>
            </a:p>
          </p:txBody>
        </p:sp>
        <p:sp>
          <p:nvSpPr>
            <p:cNvPr id="47134" name="Line 140"/>
            <p:cNvSpPr>
              <a:spLocks noChangeShapeType="1"/>
            </p:cNvSpPr>
            <p:nvPr/>
          </p:nvSpPr>
          <p:spPr bwMode="auto">
            <a:xfrm flipV="1">
              <a:off x="5147" y="3127"/>
              <a:ext cx="24" cy="2"/>
            </a:xfrm>
            <a:prstGeom prst="line">
              <a:avLst/>
            </a:prstGeom>
            <a:noFill/>
            <a:ln w="57150">
              <a:solidFill>
                <a:srgbClr val="070707"/>
              </a:solidFill>
              <a:round/>
              <a:headEnd/>
              <a:tailEnd/>
            </a:ln>
          </p:spPr>
          <p:txBody>
            <a:bodyPr wrap="none" anchor="ctr"/>
            <a:lstStyle/>
            <a:p>
              <a:endParaRPr lang="en-US"/>
            </a:p>
          </p:txBody>
        </p:sp>
        <p:sp>
          <p:nvSpPr>
            <p:cNvPr id="47135" name="Line 141"/>
            <p:cNvSpPr>
              <a:spLocks noChangeShapeType="1"/>
            </p:cNvSpPr>
            <p:nvPr/>
          </p:nvSpPr>
          <p:spPr bwMode="auto">
            <a:xfrm flipV="1">
              <a:off x="5200" y="3119"/>
              <a:ext cx="24" cy="2"/>
            </a:xfrm>
            <a:prstGeom prst="line">
              <a:avLst/>
            </a:prstGeom>
            <a:noFill/>
            <a:ln w="57150">
              <a:solidFill>
                <a:srgbClr val="070707"/>
              </a:solidFill>
              <a:round/>
              <a:headEnd/>
              <a:tailEnd/>
            </a:ln>
          </p:spPr>
          <p:txBody>
            <a:bodyPr wrap="none" anchor="ctr"/>
            <a:lstStyle/>
            <a:p>
              <a:endParaRPr lang="en-US"/>
            </a:p>
          </p:txBody>
        </p:sp>
        <p:sp>
          <p:nvSpPr>
            <p:cNvPr id="47136" name="Line 142"/>
            <p:cNvSpPr>
              <a:spLocks noChangeShapeType="1"/>
            </p:cNvSpPr>
            <p:nvPr/>
          </p:nvSpPr>
          <p:spPr bwMode="auto">
            <a:xfrm>
              <a:off x="4819" y="2947"/>
              <a:ext cx="0" cy="210"/>
            </a:xfrm>
            <a:prstGeom prst="line">
              <a:avLst/>
            </a:prstGeom>
            <a:noFill/>
            <a:ln w="38100">
              <a:solidFill>
                <a:srgbClr val="D7E3C5"/>
              </a:solidFill>
              <a:round/>
              <a:headEnd/>
              <a:tailEnd/>
            </a:ln>
          </p:spPr>
          <p:txBody>
            <a:bodyPr wrap="none" anchor="ctr"/>
            <a:lstStyle/>
            <a:p>
              <a:endParaRPr lang="en-US"/>
            </a:p>
          </p:txBody>
        </p:sp>
        <p:sp>
          <p:nvSpPr>
            <p:cNvPr id="47137" name="Line 143"/>
            <p:cNvSpPr>
              <a:spLocks noChangeShapeType="1"/>
            </p:cNvSpPr>
            <p:nvPr/>
          </p:nvSpPr>
          <p:spPr bwMode="auto">
            <a:xfrm>
              <a:off x="5179" y="2899"/>
              <a:ext cx="0" cy="210"/>
            </a:xfrm>
            <a:prstGeom prst="line">
              <a:avLst/>
            </a:prstGeom>
            <a:noFill/>
            <a:ln w="38100">
              <a:solidFill>
                <a:srgbClr val="D7E3C5"/>
              </a:solidFill>
              <a:round/>
              <a:headEnd/>
              <a:tailEnd/>
            </a:ln>
          </p:spPr>
          <p:txBody>
            <a:bodyPr wrap="none" anchor="ctr"/>
            <a:lstStyle/>
            <a:p>
              <a:endParaRPr lang="en-US"/>
            </a:p>
          </p:txBody>
        </p:sp>
        <p:sp>
          <p:nvSpPr>
            <p:cNvPr id="47138" name="Freeform 144"/>
            <p:cNvSpPr>
              <a:spLocks/>
            </p:cNvSpPr>
            <p:nvPr/>
          </p:nvSpPr>
          <p:spPr bwMode="auto">
            <a:xfrm>
              <a:off x="4701" y="2888"/>
              <a:ext cx="712" cy="154"/>
            </a:xfrm>
            <a:custGeom>
              <a:avLst/>
              <a:gdLst>
                <a:gd name="T0" fmla="*/ 0 w 712"/>
                <a:gd name="T1" fmla="*/ 69 h 154"/>
                <a:gd name="T2" fmla="*/ 640 w 712"/>
                <a:gd name="T3" fmla="*/ 0 h 154"/>
                <a:gd name="T4" fmla="*/ 712 w 712"/>
                <a:gd name="T5" fmla="*/ 80 h 154"/>
                <a:gd name="T6" fmla="*/ 46 w 712"/>
                <a:gd name="T7" fmla="*/ 154 h 154"/>
                <a:gd name="T8" fmla="*/ 0 w 712"/>
                <a:gd name="T9" fmla="*/ 69 h 154"/>
                <a:gd name="T10" fmla="*/ 0 60000 65536"/>
                <a:gd name="T11" fmla="*/ 0 60000 65536"/>
                <a:gd name="T12" fmla="*/ 0 60000 65536"/>
                <a:gd name="T13" fmla="*/ 0 60000 65536"/>
                <a:gd name="T14" fmla="*/ 0 60000 65536"/>
                <a:gd name="T15" fmla="*/ 0 w 712"/>
                <a:gd name="T16" fmla="*/ 0 h 154"/>
                <a:gd name="T17" fmla="*/ 712 w 712"/>
                <a:gd name="T18" fmla="*/ 154 h 154"/>
              </a:gdLst>
              <a:ahLst/>
              <a:cxnLst>
                <a:cxn ang="T10">
                  <a:pos x="T0" y="T1"/>
                </a:cxn>
                <a:cxn ang="T11">
                  <a:pos x="T2" y="T3"/>
                </a:cxn>
                <a:cxn ang="T12">
                  <a:pos x="T4" y="T5"/>
                </a:cxn>
                <a:cxn ang="T13">
                  <a:pos x="T6" y="T7"/>
                </a:cxn>
                <a:cxn ang="T14">
                  <a:pos x="T8" y="T9"/>
                </a:cxn>
              </a:cxnLst>
              <a:rect l="T15" t="T16" r="T17" b="T18"/>
              <a:pathLst>
                <a:path w="712" h="154">
                  <a:moveTo>
                    <a:pt x="0" y="69"/>
                  </a:moveTo>
                  <a:lnTo>
                    <a:pt x="640" y="0"/>
                  </a:lnTo>
                  <a:lnTo>
                    <a:pt x="712" y="80"/>
                  </a:lnTo>
                  <a:lnTo>
                    <a:pt x="46" y="154"/>
                  </a:lnTo>
                  <a:lnTo>
                    <a:pt x="0" y="69"/>
                  </a:lnTo>
                  <a:close/>
                </a:path>
              </a:pathLst>
            </a:custGeom>
            <a:solidFill>
              <a:schemeClr val="accent1"/>
            </a:solidFill>
            <a:ln w="12700">
              <a:solidFill>
                <a:schemeClr val="tx1"/>
              </a:solidFill>
              <a:round/>
              <a:headEnd/>
              <a:tailEnd/>
            </a:ln>
          </p:spPr>
          <p:txBody>
            <a:bodyPr wrap="none" anchor="ctr"/>
            <a:lstStyle/>
            <a:p>
              <a:endParaRPr lang="en-US"/>
            </a:p>
          </p:txBody>
        </p:sp>
        <p:sp>
          <p:nvSpPr>
            <p:cNvPr id="47139" name="Freeform 145"/>
            <p:cNvSpPr>
              <a:spLocks/>
            </p:cNvSpPr>
            <p:nvPr/>
          </p:nvSpPr>
          <p:spPr bwMode="auto">
            <a:xfrm>
              <a:off x="4698" y="2877"/>
              <a:ext cx="712" cy="154"/>
            </a:xfrm>
            <a:custGeom>
              <a:avLst/>
              <a:gdLst>
                <a:gd name="T0" fmla="*/ 0 w 712"/>
                <a:gd name="T1" fmla="*/ 69 h 154"/>
                <a:gd name="T2" fmla="*/ 640 w 712"/>
                <a:gd name="T3" fmla="*/ 0 h 154"/>
                <a:gd name="T4" fmla="*/ 712 w 712"/>
                <a:gd name="T5" fmla="*/ 80 h 154"/>
                <a:gd name="T6" fmla="*/ 46 w 712"/>
                <a:gd name="T7" fmla="*/ 154 h 154"/>
                <a:gd name="T8" fmla="*/ 0 w 712"/>
                <a:gd name="T9" fmla="*/ 69 h 154"/>
                <a:gd name="T10" fmla="*/ 0 60000 65536"/>
                <a:gd name="T11" fmla="*/ 0 60000 65536"/>
                <a:gd name="T12" fmla="*/ 0 60000 65536"/>
                <a:gd name="T13" fmla="*/ 0 60000 65536"/>
                <a:gd name="T14" fmla="*/ 0 60000 65536"/>
                <a:gd name="T15" fmla="*/ 0 w 712"/>
                <a:gd name="T16" fmla="*/ 0 h 154"/>
                <a:gd name="T17" fmla="*/ 712 w 712"/>
                <a:gd name="T18" fmla="*/ 154 h 154"/>
              </a:gdLst>
              <a:ahLst/>
              <a:cxnLst>
                <a:cxn ang="T10">
                  <a:pos x="T0" y="T1"/>
                </a:cxn>
                <a:cxn ang="T11">
                  <a:pos x="T2" y="T3"/>
                </a:cxn>
                <a:cxn ang="T12">
                  <a:pos x="T4" y="T5"/>
                </a:cxn>
                <a:cxn ang="T13">
                  <a:pos x="T6" y="T7"/>
                </a:cxn>
                <a:cxn ang="T14">
                  <a:pos x="T8" y="T9"/>
                </a:cxn>
              </a:cxnLst>
              <a:rect l="T15" t="T16" r="T17" b="T18"/>
              <a:pathLst>
                <a:path w="712" h="154">
                  <a:moveTo>
                    <a:pt x="0" y="69"/>
                  </a:moveTo>
                  <a:lnTo>
                    <a:pt x="640" y="0"/>
                  </a:lnTo>
                  <a:lnTo>
                    <a:pt x="712" y="80"/>
                  </a:lnTo>
                  <a:lnTo>
                    <a:pt x="46" y="154"/>
                  </a:lnTo>
                  <a:lnTo>
                    <a:pt x="0" y="69"/>
                  </a:lnTo>
                  <a:close/>
                </a:path>
              </a:pathLst>
            </a:custGeom>
            <a:solidFill>
              <a:srgbClr val="D7E3C5"/>
            </a:solidFill>
            <a:ln w="12700">
              <a:solidFill>
                <a:schemeClr val="tx1"/>
              </a:solidFill>
              <a:round/>
              <a:headEnd/>
              <a:tailEnd/>
            </a:ln>
          </p:spPr>
          <p:txBody>
            <a:bodyPr wrap="none" anchor="ctr"/>
            <a:lstStyle/>
            <a:p>
              <a:endParaRPr lang="en-US"/>
            </a:p>
          </p:txBody>
        </p:sp>
        <p:sp>
          <p:nvSpPr>
            <p:cNvPr id="47140" name="Line 146"/>
            <p:cNvSpPr>
              <a:spLocks noChangeShapeType="1"/>
            </p:cNvSpPr>
            <p:nvPr/>
          </p:nvSpPr>
          <p:spPr bwMode="auto">
            <a:xfrm>
              <a:off x="4757" y="3037"/>
              <a:ext cx="0" cy="210"/>
            </a:xfrm>
            <a:prstGeom prst="line">
              <a:avLst/>
            </a:prstGeom>
            <a:noFill/>
            <a:ln w="38100">
              <a:solidFill>
                <a:srgbClr val="D7E3C5"/>
              </a:solidFill>
              <a:round/>
              <a:headEnd/>
              <a:tailEnd/>
            </a:ln>
          </p:spPr>
          <p:txBody>
            <a:bodyPr wrap="none" anchor="ctr"/>
            <a:lstStyle/>
            <a:p>
              <a:endParaRPr lang="en-US"/>
            </a:p>
          </p:txBody>
        </p:sp>
        <p:sp>
          <p:nvSpPr>
            <p:cNvPr id="47141" name="Line 147"/>
            <p:cNvSpPr>
              <a:spLocks noChangeShapeType="1"/>
            </p:cNvSpPr>
            <p:nvPr/>
          </p:nvSpPr>
          <p:spPr bwMode="auto">
            <a:xfrm>
              <a:off x="5086" y="2997"/>
              <a:ext cx="0" cy="210"/>
            </a:xfrm>
            <a:prstGeom prst="line">
              <a:avLst/>
            </a:prstGeom>
            <a:noFill/>
            <a:ln w="38100">
              <a:solidFill>
                <a:srgbClr val="D7E3C5"/>
              </a:solidFill>
              <a:round/>
              <a:headEnd/>
              <a:tailEnd/>
            </a:ln>
          </p:spPr>
          <p:txBody>
            <a:bodyPr wrap="none" anchor="ctr"/>
            <a:lstStyle/>
            <a:p>
              <a:endParaRPr lang="en-US"/>
            </a:p>
          </p:txBody>
        </p:sp>
        <p:sp>
          <p:nvSpPr>
            <p:cNvPr id="47142" name="Line 148"/>
            <p:cNvSpPr>
              <a:spLocks noChangeShapeType="1"/>
            </p:cNvSpPr>
            <p:nvPr/>
          </p:nvSpPr>
          <p:spPr bwMode="auto">
            <a:xfrm>
              <a:off x="5246" y="2992"/>
              <a:ext cx="0" cy="210"/>
            </a:xfrm>
            <a:prstGeom prst="line">
              <a:avLst/>
            </a:prstGeom>
            <a:noFill/>
            <a:ln w="38100">
              <a:solidFill>
                <a:srgbClr val="D7E3C5"/>
              </a:solidFill>
              <a:round/>
              <a:headEnd/>
              <a:tailEnd/>
            </a:ln>
          </p:spPr>
          <p:txBody>
            <a:bodyPr wrap="none" anchor="ctr"/>
            <a:lstStyle/>
            <a:p>
              <a:endParaRPr lang="en-US"/>
            </a:p>
          </p:txBody>
        </p:sp>
        <p:sp>
          <p:nvSpPr>
            <p:cNvPr id="47143" name="Line 149"/>
            <p:cNvSpPr>
              <a:spLocks noChangeShapeType="1"/>
            </p:cNvSpPr>
            <p:nvPr/>
          </p:nvSpPr>
          <p:spPr bwMode="auto">
            <a:xfrm>
              <a:off x="5398" y="2965"/>
              <a:ext cx="0" cy="210"/>
            </a:xfrm>
            <a:prstGeom prst="line">
              <a:avLst/>
            </a:prstGeom>
            <a:noFill/>
            <a:ln w="38100">
              <a:solidFill>
                <a:srgbClr val="D7E3C5"/>
              </a:solidFill>
              <a:round/>
              <a:headEnd/>
              <a:tailEnd/>
            </a:ln>
          </p:spPr>
          <p:txBody>
            <a:bodyPr wrap="none" anchor="ctr"/>
            <a:lstStyle/>
            <a:p>
              <a:endParaRPr lang="en-US"/>
            </a:p>
          </p:txBody>
        </p:sp>
        <p:sp>
          <p:nvSpPr>
            <p:cNvPr id="47144" name="Line 150"/>
            <p:cNvSpPr>
              <a:spLocks noChangeShapeType="1"/>
            </p:cNvSpPr>
            <p:nvPr/>
          </p:nvSpPr>
          <p:spPr bwMode="auto">
            <a:xfrm>
              <a:off x="4912" y="3027"/>
              <a:ext cx="0" cy="210"/>
            </a:xfrm>
            <a:prstGeom prst="line">
              <a:avLst/>
            </a:prstGeom>
            <a:noFill/>
            <a:ln w="38100">
              <a:solidFill>
                <a:srgbClr val="D7E3C5"/>
              </a:solidFill>
              <a:round/>
              <a:headEnd/>
              <a:tailEnd/>
            </a:ln>
          </p:spPr>
          <p:txBody>
            <a:bodyPr wrap="none" anchor="ctr"/>
            <a:lstStyle/>
            <a:p>
              <a:endParaRPr lang="en-US"/>
            </a:p>
          </p:txBody>
        </p:sp>
        <p:sp>
          <p:nvSpPr>
            <p:cNvPr id="47145" name="Line 151"/>
            <p:cNvSpPr>
              <a:spLocks noChangeShapeType="1"/>
            </p:cNvSpPr>
            <p:nvPr/>
          </p:nvSpPr>
          <p:spPr bwMode="auto">
            <a:xfrm>
              <a:off x="4851" y="2928"/>
              <a:ext cx="53" cy="88"/>
            </a:xfrm>
            <a:prstGeom prst="line">
              <a:avLst/>
            </a:prstGeom>
            <a:noFill/>
            <a:ln w="12700">
              <a:solidFill>
                <a:schemeClr val="tx1"/>
              </a:solidFill>
              <a:round/>
              <a:headEnd/>
              <a:tailEnd/>
            </a:ln>
          </p:spPr>
          <p:txBody>
            <a:bodyPr wrap="none" anchor="ctr"/>
            <a:lstStyle/>
            <a:p>
              <a:endParaRPr lang="en-US"/>
            </a:p>
          </p:txBody>
        </p:sp>
        <p:sp>
          <p:nvSpPr>
            <p:cNvPr id="47146" name="Line 152"/>
            <p:cNvSpPr>
              <a:spLocks noChangeShapeType="1"/>
            </p:cNvSpPr>
            <p:nvPr/>
          </p:nvSpPr>
          <p:spPr bwMode="auto">
            <a:xfrm>
              <a:off x="5032" y="2912"/>
              <a:ext cx="53" cy="88"/>
            </a:xfrm>
            <a:prstGeom prst="line">
              <a:avLst/>
            </a:prstGeom>
            <a:noFill/>
            <a:ln w="12700">
              <a:solidFill>
                <a:schemeClr val="tx1"/>
              </a:solidFill>
              <a:round/>
              <a:headEnd/>
              <a:tailEnd/>
            </a:ln>
          </p:spPr>
          <p:txBody>
            <a:bodyPr wrap="none" anchor="ctr"/>
            <a:lstStyle/>
            <a:p>
              <a:endParaRPr lang="en-US"/>
            </a:p>
          </p:txBody>
        </p:sp>
        <p:sp>
          <p:nvSpPr>
            <p:cNvPr id="47147" name="Line 153"/>
            <p:cNvSpPr>
              <a:spLocks noChangeShapeType="1"/>
            </p:cNvSpPr>
            <p:nvPr/>
          </p:nvSpPr>
          <p:spPr bwMode="auto">
            <a:xfrm>
              <a:off x="4942" y="2920"/>
              <a:ext cx="53" cy="88"/>
            </a:xfrm>
            <a:prstGeom prst="line">
              <a:avLst/>
            </a:prstGeom>
            <a:noFill/>
            <a:ln w="12700">
              <a:solidFill>
                <a:schemeClr val="tx1"/>
              </a:solidFill>
              <a:round/>
              <a:headEnd/>
              <a:tailEnd/>
            </a:ln>
          </p:spPr>
          <p:txBody>
            <a:bodyPr wrap="none" anchor="ctr"/>
            <a:lstStyle/>
            <a:p>
              <a:endParaRPr lang="en-US"/>
            </a:p>
          </p:txBody>
        </p:sp>
        <p:sp>
          <p:nvSpPr>
            <p:cNvPr id="47148" name="Line 154"/>
            <p:cNvSpPr>
              <a:spLocks noChangeShapeType="1"/>
            </p:cNvSpPr>
            <p:nvPr/>
          </p:nvSpPr>
          <p:spPr bwMode="auto">
            <a:xfrm>
              <a:off x="5107" y="2901"/>
              <a:ext cx="53" cy="88"/>
            </a:xfrm>
            <a:prstGeom prst="line">
              <a:avLst/>
            </a:prstGeom>
            <a:noFill/>
            <a:ln w="12700">
              <a:solidFill>
                <a:schemeClr val="tx1"/>
              </a:solidFill>
              <a:round/>
              <a:headEnd/>
              <a:tailEnd/>
            </a:ln>
          </p:spPr>
          <p:txBody>
            <a:bodyPr wrap="none" anchor="ctr"/>
            <a:lstStyle/>
            <a:p>
              <a:endParaRPr lang="en-US"/>
            </a:p>
          </p:txBody>
        </p:sp>
        <p:sp>
          <p:nvSpPr>
            <p:cNvPr id="47149" name="Line 155"/>
            <p:cNvSpPr>
              <a:spLocks noChangeShapeType="1"/>
            </p:cNvSpPr>
            <p:nvPr/>
          </p:nvSpPr>
          <p:spPr bwMode="auto">
            <a:xfrm>
              <a:off x="5264" y="2883"/>
              <a:ext cx="53" cy="88"/>
            </a:xfrm>
            <a:prstGeom prst="line">
              <a:avLst/>
            </a:prstGeom>
            <a:noFill/>
            <a:ln w="12700">
              <a:solidFill>
                <a:schemeClr val="tx1"/>
              </a:solidFill>
              <a:round/>
              <a:headEnd/>
              <a:tailEnd/>
            </a:ln>
          </p:spPr>
          <p:txBody>
            <a:bodyPr wrap="none" anchor="ctr"/>
            <a:lstStyle/>
            <a:p>
              <a:endParaRPr lang="en-US"/>
            </a:p>
          </p:txBody>
        </p:sp>
        <p:sp>
          <p:nvSpPr>
            <p:cNvPr id="47150" name="Line 156"/>
            <p:cNvSpPr>
              <a:spLocks noChangeShapeType="1"/>
            </p:cNvSpPr>
            <p:nvPr/>
          </p:nvSpPr>
          <p:spPr bwMode="auto">
            <a:xfrm>
              <a:off x="4779" y="2939"/>
              <a:ext cx="53" cy="88"/>
            </a:xfrm>
            <a:prstGeom prst="line">
              <a:avLst/>
            </a:prstGeom>
            <a:noFill/>
            <a:ln w="12700">
              <a:solidFill>
                <a:schemeClr val="tx1"/>
              </a:solidFill>
              <a:round/>
              <a:headEnd/>
              <a:tailEnd/>
            </a:ln>
          </p:spPr>
          <p:txBody>
            <a:bodyPr wrap="none" anchor="ctr"/>
            <a:lstStyle/>
            <a:p>
              <a:endParaRPr lang="en-US"/>
            </a:p>
          </p:txBody>
        </p:sp>
        <p:sp>
          <p:nvSpPr>
            <p:cNvPr id="47151" name="Line 157"/>
            <p:cNvSpPr>
              <a:spLocks noChangeShapeType="1"/>
            </p:cNvSpPr>
            <p:nvPr/>
          </p:nvSpPr>
          <p:spPr bwMode="auto">
            <a:xfrm>
              <a:off x="5179" y="2894"/>
              <a:ext cx="53" cy="88"/>
            </a:xfrm>
            <a:prstGeom prst="line">
              <a:avLst/>
            </a:prstGeom>
            <a:noFill/>
            <a:ln w="12700">
              <a:solidFill>
                <a:schemeClr val="tx1"/>
              </a:solidFill>
              <a:round/>
              <a:headEnd/>
              <a:tailEnd/>
            </a:ln>
          </p:spPr>
          <p:txBody>
            <a:bodyPr wrap="none" anchor="ctr"/>
            <a:lstStyle/>
            <a:p>
              <a:endParaRPr lang="en-US"/>
            </a:p>
          </p:txBody>
        </p:sp>
        <p:sp>
          <p:nvSpPr>
            <p:cNvPr id="47152" name="Line 158"/>
            <p:cNvSpPr>
              <a:spLocks noChangeShapeType="1"/>
            </p:cNvSpPr>
            <p:nvPr/>
          </p:nvSpPr>
          <p:spPr bwMode="auto">
            <a:xfrm>
              <a:off x="5024" y="2061"/>
              <a:ext cx="0" cy="210"/>
            </a:xfrm>
            <a:prstGeom prst="line">
              <a:avLst/>
            </a:prstGeom>
            <a:noFill/>
            <a:ln w="38100">
              <a:solidFill>
                <a:srgbClr val="D7E3C5"/>
              </a:solidFill>
              <a:round/>
              <a:headEnd/>
              <a:tailEnd/>
            </a:ln>
          </p:spPr>
          <p:txBody>
            <a:bodyPr wrap="none" anchor="ctr"/>
            <a:lstStyle/>
            <a:p>
              <a:endParaRPr lang="en-US"/>
            </a:p>
          </p:txBody>
        </p:sp>
        <p:sp>
          <p:nvSpPr>
            <p:cNvPr id="47153" name="Line 159"/>
            <p:cNvSpPr>
              <a:spLocks noChangeShapeType="1"/>
            </p:cNvSpPr>
            <p:nvPr/>
          </p:nvSpPr>
          <p:spPr bwMode="auto">
            <a:xfrm>
              <a:off x="5331" y="2029"/>
              <a:ext cx="0" cy="210"/>
            </a:xfrm>
            <a:prstGeom prst="line">
              <a:avLst/>
            </a:prstGeom>
            <a:noFill/>
            <a:ln w="38100">
              <a:solidFill>
                <a:srgbClr val="D7E3C5"/>
              </a:solidFill>
              <a:round/>
              <a:headEnd/>
              <a:tailEnd/>
            </a:ln>
          </p:spPr>
          <p:txBody>
            <a:bodyPr wrap="none" anchor="ctr"/>
            <a:lstStyle/>
            <a:p>
              <a:endParaRPr lang="en-US"/>
            </a:p>
          </p:txBody>
        </p:sp>
        <p:sp>
          <p:nvSpPr>
            <p:cNvPr id="47154" name="Freeform 160"/>
            <p:cNvSpPr>
              <a:spLocks/>
            </p:cNvSpPr>
            <p:nvPr/>
          </p:nvSpPr>
          <p:spPr bwMode="auto">
            <a:xfrm>
              <a:off x="4800" y="2096"/>
              <a:ext cx="88" cy="194"/>
            </a:xfrm>
            <a:custGeom>
              <a:avLst/>
              <a:gdLst>
                <a:gd name="T0" fmla="*/ 0 w 88"/>
                <a:gd name="T1" fmla="*/ 192 h 194"/>
                <a:gd name="T2" fmla="*/ 3 w 88"/>
                <a:gd name="T3" fmla="*/ 0 h 194"/>
                <a:gd name="T4" fmla="*/ 88 w 88"/>
                <a:gd name="T5" fmla="*/ 0 h 194"/>
                <a:gd name="T6" fmla="*/ 83 w 88"/>
                <a:gd name="T7" fmla="*/ 186 h 194"/>
                <a:gd name="T8" fmla="*/ 56 w 88"/>
                <a:gd name="T9" fmla="*/ 194 h 194"/>
                <a:gd name="T10" fmla="*/ 46 w 88"/>
                <a:gd name="T11" fmla="*/ 50 h 194"/>
                <a:gd name="T12" fmla="*/ 35 w 88"/>
                <a:gd name="T13" fmla="*/ 194 h 194"/>
                <a:gd name="T14" fmla="*/ 0 w 88"/>
                <a:gd name="T15" fmla="*/ 192 h 194"/>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194"/>
                <a:gd name="T26" fmla="*/ 88 w 88"/>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194">
                  <a:moveTo>
                    <a:pt x="0" y="192"/>
                  </a:moveTo>
                  <a:lnTo>
                    <a:pt x="3" y="0"/>
                  </a:lnTo>
                  <a:lnTo>
                    <a:pt x="88" y="0"/>
                  </a:lnTo>
                  <a:lnTo>
                    <a:pt x="83" y="186"/>
                  </a:lnTo>
                  <a:lnTo>
                    <a:pt x="56" y="194"/>
                  </a:lnTo>
                  <a:lnTo>
                    <a:pt x="46" y="50"/>
                  </a:lnTo>
                  <a:lnTo>
                    <a:pt x="35" y="194"/>
                  </a:lnTo>
                  <a:lnTo>
                    <a:pt x="0" y="192"/>
                  </a:lnTo>
                  <a:close/>
                </a:path>
              </a:pathLst>
            </a:custGeom>
            <a:solidFill>
              <a:srgbClr val="9CB0D1"/>
            </a:solidFill>
            <a:ln w="12700">
              <a:solidFill>
                <a:schemeClr val="tx1"/>
              </a:solidFill>
              <a:round/>
              <a:headEnd/>
              <a:tailEnd/>
            </a:ln>
          </p:spPr>
          <p:txBody>
            <a:bodyPr wrap="none" anchor="ctr"/>
            <a:lstStyle/>
            <a:p>
              <a:endParaRPr lang="en-US"/>
            </a:p>
          </p:txBody>
        </p:sp>
        <p:sp>
          <p:nvSpPr>
            <p:cNvPr id="47155" name="Freeform 161"/>
            <p:cNvSpPr>
              <a:spLocks/>
            </p:cNvSpPr>
            <p:nvPr/>
          </p:nvSpPr>
          <p:spPr bwMode="auto">
            <a:xfrm>
              <a:off x="4752" y="1969"/>
              <a:ext cx="167" cy="132"/>
            </a:xfrm>
            <a:custGeom>
              <a:avLst/>
              <a:gdLst>
                <a:gd name="T0" fmla="*/ 16 w 167"/>
                <a:gd name="T1" fmla="*/ 121 h 132"/>
                <a:gd name="T2" fmla="*/ 29 w 167"/>
                <a:gd name="T3" fmla="*/ 43 h 132"/>
                <a:gd name="T4" fmla="*/ 64 w 167"/>
                <a:gd name="T5" fmla="*/ 6 h 132"/>
                <a:gd name="T6" fmla="*/ 128 w 167"/>
                <a:gd name="T7" fmla="*/ 11 h 132"/>
                <a:gd name="T8" fmla="*/ 160 w 167"/>
                <a:gd name="T9" fmla="*/ 51 h 132"/>
                <a:gd name="T10" fmla="*/ 163 w 167"/>
                <a:gd name="T11" fmla="*/ 121 h 132"/>
                <a:gd name="T12" fmla="*/ 133 w 167"/>
                <a:gd name="T13" fmla="*/ 123 h 132"/>
                <a:gd name="T14" fmla="*/ 93 w 167"/>
                <a:gd name="T15" fmla="*/ 121 h 132"/>
                <a:gd name="T16" fmla="*/ 16 w 167"/>
                <a:gd name="T17" fmla="*/ 12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32"/>
                <a:gd name="T29" fmla="*/ 167 w 167"/>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32">
                  <a:moveTo>
                    <a:pt x="16" y="121"/>
                  </a:moveTo>
                  <a:cubicBezTo>
                    <a:pt x="0" y="117"/>
                    <a:pt x="21" y="62"/>
                    <a:pt x="29" y="43"/>
                  </a:cubicBezTo>
                  <a:cubicBezTo>
                    <a:pt x="36" y="23"/>
                    <a:pt x="47" y="11"/>
                    <a:pt x="64" y="6"/>
                  </a:cubicBezTo>
                  <a:cubicBezTo>
                    <a:pt x="80" y="0"/>
                    <a:pt x="112" y="3"/>
                    <a:pt x="128" y="11"/>
                  </a:cubicBezTo>
                  <a:cubicBezTo>
                    <a:pt x="143" y="18"/>
                    <a:pt x="154" y="32"/>
                    <a:pt x="160" y="51"/>
                  </a:cubicBezTo>
                  <a:cubicBezTo>
                    <a:pt x="165" y="69"/>
                    <a:pt x="167" y="109"/>
                    <a:pt x="163" y="121"/>
                  </a:cubicBezTo>
                  <a:cubicBezTo>
                    <a:pt x="158" y="132"/>
                    <a:pt x="144" y="123"/>
                    <a:pt x="133" y="123"/>
                  </a:cubicBezTo>
                  <a:cubicBezTo>
                    <a:pt x="121" y="123"/>
                    <a:pt x="112" y="121"/>
                    <a:pt x="93" y="121"/>
                  </a:cubicBezTo>
                  <a:cubicBezTo>
                    <a:pt x="73" y="120"/>
                    <a:pt x="32" y="121"/>
                    <a:pt x="16" y="121"/>
                  </a:cubicBezTo>
                  <a:close/>
                </a:path>
              </a:pathLst>
            </a:custGeom>
            <a:solidFill>
              <a:srgbClr val="FFBFAB"/>
            </a:solidFill>
            <a:ln w="12700">
              <a:solidFill>
                <a:schemeClr val="tx1"/>
              </a:solidFill>
              <a:round/>
              <a:headEnd/>
              <a:tailEnd/>
            </a:ln>
          </p:spPr>
          <p:txBody>
            <a:bodyPr wrap="none" anchor="ctr"/>
            <a:lstStyle/>
            <a:p>
              <a:endParaRPr lang="en-US"/>
            </a:p>
          </p:txBody>
        </p:sp>
        <p:sp>
          <p:nvSpPr>
            <p:cNvPr id="47156" name="Freeform 162"/>
            <p:cNvSpPr>
              <a:spLocks/>
            </p:cNvSpPr>
            <p:nvPr/>
          </p:nvSpPr>
          <p:spPr bwMode="auto">
            <a:xfrm>
              <a:off x="4791" y="1981"/>
              <a:ext cx="104" cy="111"/>
            </a:xfrm>
            <a:custGeom>
              <a:avLst/>
              <a:gdLst>
                <a:gd name="T0" fmla="*/ 0 w 104"/>
                <a:gd name="T1" fmla="*/ 109 h 111"/>
                <a:gd name="T2" fmla="*/ 14 w 104"/>
                <a:gd name="T3" fmla="*/ 42 h 111"/>
                <a:gd name="T4" fmla="*/ 51 w 104"/>
                <a:gd name="T5" fmla="*/ 2 h 111"/>
                <a:gd name="T6" fmla="*/ 83 w 104"/>
                <a:gd name="T7" fmla="*/ 31 h 111"/>
                <a:gd name="T8" fmla="*/ 102 w 104"/>
                <a:gd name="T9" fmla="*/ 79 h 111"/>
                <a:gd name="T10" fmla="*/ 99 w 104"/>
                <a:gd name="T11" fmla="*/ 111 h 111"/>
                <a:gd name="T12" fmla="*/ 0 60000 65536"/>
                <a:gd name="T13" fmla="*/ 0 60000 65536"/>
                <a:gd name="T14" fmla="*/ 0 60000 65536"/>
                <a:gd name="T15" fmla="*/ 0 60000 65536"/>
                <a:gd name="T16" fmla="*/ 0 60000 65536"/>
                <a:gd name="T17" fmla="*/ 0 60000 65536"/>
                <a:gd name="T18" fmla="*/ 0 w 104"/>
                <a:gd name="T19" fmla="*/ 0 h 111"/>
                <a:gd name="T20" fmla="*/ 104 w 104"/>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04" h="111">
                  <a:moveTo>
                    <a:pt x="0" y="109"/>
                  </a:moveTo>
                  <a:cubicBezTo>
                    <a:pt x="2" y="84"/>
                    <a:pt x="5" y="59"/>
                    <a:pt x="14" y="42"/>
                  </a:cubicBezTo>
                  <a:cubicBezTo>
                    <a:pt x="22" y="24"/>
                    <a:pt x="39" y="3"/>
                    <a:pt x="51" y="2"/>
                  </a:cubicBezTo>
                  <a:cubicBezTo>
                    <a:pt x="62" y="0"/>
                    <a:pt x="74" y="18"/>
                    <a:pt x="83" y="31"/>
                  </a:cubicBezTo>
                  <a:cubicBezTo>
                    <a:pt x="91" y="43"/>
                    <a:pt x="99" y="65"/>
                    <a:pt x="102" y="79"/>
                  </a:cubicBezTo>
                  <a:cubicBezTo>
                    <a:pt x="104" y="92"/>
                    <a:pt x="101" y="101"/>
                    <a:pt x="99" y="111"/>
                  </a:cubicBezTo>
                </a:path>
              </a:pathLst>
            </a:custGeom>
            <a:noFill/>
            <a:ln w="12700">
              <a:solidFill>
                <a:schemeClr val="tx1"/>
              </a:solidFill>
              <a:round/>
              <a:headEnd/>
              <a:tailEnd/>
            </a:ln>
          </p:spPr>
          <p:txBody>
            <a:bodyPr wrap="none" anchor="ctr"/>
            <a:lstStyle/>
            <a:p>
              <a:endParaRPr lang="en-US"/>
            </a:p>
          </p:txBody>
        </p:sp>
        <p:sp>
          <p:nvSpPr>
            <p:cNvPr id="47157" name="Line 163"/>
            <p:cNvSpPr>
              <a:spLocks noChangeShapeType="1"/>
            </p:cNvSpPr>
            <p:nvPr/>
          </p:nvSpPr>
          <p:spPr bwMode="auto">
            <a:xfrm flipH="1">
              <a:off x="4837" y="1991"/>
              <a:ext cx="5" cy="45"/>
            </a:xfrm>
            <a:prstGeom prst="line">
              <a:avLst/>
            </a:prstGeom>
            <a:noFill/>
            <a:ln w="12700">
              <a:solidFill>
                <a:schemeClr val="tx1"/>
              </a:solidFill>
              <a:round/>
              <a:headEnd/>
              <a:tailEnd/>
            </a:ln>
          </p:spPr>
          <p:txBody>
            <a:bodyPr wrap="none" anchor="ctr"/>
            <a:lstStyle/>
            <a:p>
              <a:endParaRPr lang="en-US"/>
            </a:p>
          </p:txBody>
        </p:sp>
        <p:sp>
          <p:nvSpPr>
            <p:cNvPr id="47158" name="Rectangle 164"/>
            <p:cNvSpPr>
              <a:spLocks noChangeArrowheads="1"/>
            </p:cNvSpPr>
            <p:nvPr/>
          </p:nvSpPr>
          <p:spPr bwMode="auto">
            <a:xfrm>
              <a:off x="4812" y="1921"/>
              <a:ext cx="62" cy="62"/>
            </a:xfrm>
            <a:prstGeom prst="rect">
              <a:avLst/>
            </a:prstGeom>
            <a:solidFill>
              <a:schemeClr val="tx1"/>
            </a:solidFill>
            <a:ln w="12700">
              <a:solidFill>
                <a:schemeClr val="tx1"/>
              </a:solidFill>
              <a:miter lim="800000"/>
              <a:headEnd/>
              <a:tailEnd/>
            </a:ln>
          </p:spPr>
          <p:txBody>
            <a:bodyPr wrap="none" anchor="ctr"/>
            <a:lstStyle/>
            <a:p>
              <a:endParaRPr lang="en-NZ">
                <a:latin typeface="Calibri" pitchFamily="34" charset="0"/>
              </a:endParaRPr>
            </a:p>
          </p:txBody>
        </p:sp>
        <p:sp>
          <p:nvSpPr>
            <p:cNvPr id="47159" name="Line 165"/>
            <p:cNvSpPr>
              <a:spLocks noChangeShapeType="1"/>
            </p:cNvSpPr>
            <p:nvPr/>
          </p:nvSpPr>
          <p:spPr bwMode="auto">
            <a:xfrm flipV="1">
              <a:off x="4815" y="1991"/>
              <a:ext cx="45" cy="3"/>
            </a:xfrm>
            <a:prstGeom prst="line">
              <a:avLst/>
            </a:prstGeom>
            <a:noFill/>
            <a:ln w="38100">
              <a:solidFill>
                <a:schemeClr val="tx1"/>
              </a:solidFill>
              <a:round/>
              <a:headEnd/>
              <a:tailEnd/>
            </a:ln>
          </p:spPr>
          <p:txBody>
            <a:bodyPr wrap="none" anchor="ctr"/>
            <a:lstStyle/>
            <a:p>
              <a:endParaRPr lang="en-US"/>
            </a:p>
          </p:txBody>
        </p:sp>
        <p:sp>
          <p:nvSpPr>
            <p:cNvPr id="47160" name="Line 166"/>
            <p:cNvSpPr>
              <a:spLocks noChangeShapeType="1"/>
            </p:cNvSpPr>
            <p:nvPr/>
          </p:nvSpPr>
          <p:spPr bwMode="auto">
            <a:xfrm flipV="1">
              <a:off x="4815" y="1911"/>
              <a:ext cx="59" cy="6"/>
            </a:xfrm>
            <a:prstGeom prst="line">
              <a:avLst/>
            </a:prstGeom>
            <a:noFill/>
            <a:ln w="57150">
              <a:solidFill>
                <a:srgbClr val="070707"/>
              </a:solidFill>
              <a:round/>
              <a:headEnd/>
              <a:tailEnd/>
            </a:ln>
          </p:spPr>
          <p:txBody>
            <a:bodyPr wrap="none" anchor="ctr"/>
            <a:lstStyle/>
            <a:p>
              <a:endParaRPr lang="en-US"/>
            </a:p>
          </p:txBody>
        </p:sp>
        <p:sp>
          <p:nvSpPr>
            <p:cNvPr id="47161" name="Line 167"/>
            <p:cNvSpPr>
              <a:spLocks noChangeShapeType="1"/>
            </p:cNvSpPr>
            <p:nvPr/>
          </p:nvSpPr>
          <p:spPr bwMode="auto">
            <a:xfrm flipV="1">
              <a:off x="4802" y="2312"/>
              <a:ext cx="24" cy="2"/>
            </a:xfrm>
            <a:prstGeom prst="line">
              <a:avLst/>
            </a:prstGeom>
            <a:noFill/>
            <a:ln w="57150">
              <a:solidFill>
                <a:srgbClr val="070707"/>
              </a:solidFill>
              <a:round/>
              <a:headEnd/>
              <a:tailEnd/>
            </a:ln>
          </p:spPr>
          <p:txBody>
            <a:bodyPr wrap="none" anchor="ctr"/>
            <a:lstStyle/>
            <a:p>
              <a:endParaRPr lang="en-US"/>
            </a:p>
          </p:txBody>
        </p:sp>
        <p:sp>
          <p:nvSpPr>
            <p:cNvPr id="47162" name="Line 168"/>
            <p:cNvSpPr>
              <a:spLocks noChangeShapeType="1"/>
            </p:cNvSpPr>
            <p:nvPr/>
          </p:nvSpPr>
          <p:spPr bwMode="auto">
            <a:xfrm flipV="1">
              <a:off x="4855" y="2304"/>
              <a:ext cx="24" cy="2"/>
            </a:xfrm>
            <a:prstGeom prst="line">
              <a:avLst/>
            </a:prstGeom>
            <a:noFill/>
            <a:ln w="57150">
              <a:solidFill>
                <a:srgbClr val="070707"/>
              </a:solidFill>
              <a:round/>
              <a:headEnd/>
              <a:tailEnd/>
            </a:ln>
          </p:spPr>
          <p:txBody>
            <a:bodyPr wrap="none" anchor="ctr"/>
            <a:lstStyle/>
            <a:p>
              <a:endParaRPr lang="en-US"/>
            </a:p>
          </p:txBody>
        </p:sp>
        <p:sp>
          <p:nvSpPr>
            <p:cNvPr id="47163" name="Line 169"/>
            <p:cNvSpPr>
              <a:spLocks noChangeShapeType="1"/>
            </p:cNvSpPr>
            <p:nvPr/>
          </p:nvSpPr>
          <p:spPr bwMode="auto">
            <a:xfrm>
              <a:off x="4712" y="2094"/>
              <a:ext cx="0" cy="210"/>
            </a:xfrm>
            <a:prstGeom prst="line">
              <a:avLst/>
            </a:prstGeom>
            <a:noFill/>
            <a:ln w="38100">
              <a:solidFill>
                <a:srgbClr val="D7E3C5"/>
              </a:solidFill>
              <a:round/>
              <a:headEnd/>
              <a:tailEnd/>
            </a:ln>
          </p:spPr>
          <p:txBody>
            <a:bodyPr wrap="none" anchor="ctr"/>
            <a:lstStyle/>
            <a:p>
              <a:endParaRPr lang="en-US"/>
            </a:p>
          </p:txBody>
        </p:sp>
        <p:sp>
          <p:nvSpPr>
            <p:cNvPr id="47164" name="Freeform 170"/>
            <p:cNvSpPr>
              <a:spLocks/>
            </p:cNvSpPr>
            <p:nvPr/>
          </p:nvSpPr>
          <p:spPr bwMode="auto">
            <a:xfrm>
              <a:off x="5145" y="2052"/>
              <a:ext cx="88" cy="194"/>
            </a:xfrm>
            <a:custGeom>
              <a:avLst/>
              <a:gdLst>
                <a:gd name="T0" fmla="*/ 0 w 88"/>
                <a:gd name="T1" fmla="*/ 192 h 194"/>
                <a:gd name="T2" fmla="*/ 3 w 88"/>
                <a:gd name="T3" fmla="*/ 0 h 194"/>
                <a:gd name="T4" fmla="*/ 88 w 88"/>
                <a:gd name="T5" fmla="*/ 0 h 194"/>
                <a:gd name="T6" fmla="*/ 83 w 88"/>
                <a:gd name="T7" fmla="*/ 186 h 194"/>
                <a:gd name="T8" fmla="*/ 56 w 88"/>
                <a:gd name="T9" fmla="*/ 194 h 194"/>
                <a:gd name="T10" fmla="*/ 46 w 88"/>
                <a:gd name="T11" fmla="*/ 50 h 194"/>
                <a:gd name="T12" fmla="*/ 35 w 88"/>
                <a:gd name="T13" fmla="*/ 194 h 194"/>
                <a:gd name="T14" fmla="*/ 0 w 88"/>
                <a:gd name="T15" fmla="*/ 192 h 194"/>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194"/>
                <a:gd name="T26" fmla="*/ 88 w 88"/>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194">
                  <a:moveTo>
                    <a:pt x="0" y="192"/>
                  </a:moveTo>
                  <a:lnTo>
                    <a:pt x="3" y="0"/>
                  </a:lnTo>
                  <a:lnTo>
                    <a:pt x="88" y="0"/>
                  </a:lnTo>
                  <a:lnTo>
                    <a:pt x="83" y="186"/>
                  </a:lnTo>
                  <a:lnTo>
                    <a:pt x="56" y="194"/>
                  </a:lnTo>
                  <a:lnTo>
                    <a:pt x="46" y="50"/>
                  </a:lnTo>
                  <a:lnTo>
                    <a:pt x="35" y="194"/>
                  </a:lnTo>
                  <a:lnTo>
                    <a:pt x="0" y="192"/>
                  </a:lnTo>
                  <a:close/>
                </a:path>
              </a:pathLst>
            </a:custGeom>
            <a:solidFill>
              <a:srgbClr val="9CB0D1"/>
            </a:solidFill>
            <a:ln w="12700">
              <a:solidFill>
                <a:schemeClr val="tx1"/>
              </a:solidFill>
              <a:round/>
              <a:headEnd/>
              <a:tailEnd/>
            </a:ln>
          </p:spPr>
          <p:txBody>
            <a:bodyPr wrap="none" anchor="ctr"/>
            <a:lstStyle/>
            <a:p>
              <a:endParaRPr lang="en-US"/>
            </a:p>
          </p:txBody>
        </p:sp>
        <p:grpSp>
          <p:nvGrpSpPr>
            <p:cNvPr id="47165" name="Group 171"/>
            <p:cNvGrpSpPr>
              <a:grpSpLocks/>
            </p:cNvGrpSpPr>
            <p:nvPr/>
          </p:nvGrpSpPr>
          <p:grpSpPr bwMode="auto">
            <a:xfrm>
              <a:off x="5097" y="1867"/>
              <a:ext cx="167" cy="190"/>
              <a:chOff x="5097" y="1867"/>
              <a:chExt cx="167" cy="190"/>
            </a:xfrm>
          </p:grpSpPr>
          <p:grpSp>
            <p:nvGrpSpPr>
              <p:cNvPr id="47190" name="Group 172"/>
              <p:cNvGrpSpPr>
                <a:grpSpLocks/>
              </p:cNvGrpSpPr>
              <p:nvPr/>
            </p:nvGrpSpPr>
            <p:grpSpPr bwMode="auto">
              <a:xfrm>
                <a:off x="5097" y="1925"/>
                <a:ext cx="167" cy="132"/>
                <a:chOff x="5097" y="1925"/>
                <a:chExt cx="167" cy="132"/>
              </a:xfrm>
            </p:grpSpPr>
            <p:sp>
              <p:nvSpPr>
                <p:cNvPr id="47194" name="Freeform 173"/>
                <p:cNvSpPr>
                  <a:spLocks/>
                </p:cNvSpPr>
                <p:nvPr/>
              </p:nvSpPr>
              <p:spPr bwMode="auto">
                <a:xfrm>
                  <a:off x="5097" y="1925"/>
                  <a:ext cx="167" cy="132"/>
                </a:xfrm>
                <a:custGeom>
                  <a:avLst/>
                  <a:gdLst>
                    <a:gd name="T0" fmla="*/ 16 w 167"/>
                    <a:gd name="T1" fmla="*/ 121 h 132"/>
                    <a:gd name="T2" fmla="*/ 29 w 167"/>
                    <a:gd name="T3" fmla="*/ 43 h 132"/>
                    <a:gd name="T4" fmla="*/ 64 w 167"/>
                    <a:gd name="T5" fmla="*/ 6 h 132"/>
                    <a:gd name="T6" fmla="*/ 128 w 167"/>
                    <a:gd name="T7" fmla="*/ 11 h 132"/>
                    <a:gd name="T8" fmla="*/ 160 w 167"/>
                    <a:gd name="T9" fmla="*/ 51 h 132"/>
                    <a:gd name="T10" fmla="*/ 163 w 167"/>
                    <a:gd name="T11" fmla="*/ 121 h 132"/>
                    <a:gd name="T12" fmla="*/ 133 w 167"/>
                    <a:gd name="T13" fmla="*/ 123 h 132"/>
                    <a:gd name="T14" fmla="*/ 93 w 167"/>
                    <a:gd name="T15" fmla="*/ 121 h 132"/>
                    <a:gd name="T16" fmla="*/ 16 w 167"/>
                    <a:gd name="T17" fmla="*/ 12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32"/>
                    <a:gd name="T29" fmla="*/ 167 w 167"/>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32">
                      <a:moveTo>
                        <a:pt x="16" y="121"/>
                      </a:moveTo>
                      <a:cubicBezTo>
                        <a:pt x="0" y="117"/>
                        <a:pt x="21" y="62"/>
                        <a:pt x="29" y="43"/>
                      </a:cubicBezTo>
                      <a:cubicBezTo>
                        <a:pt x="36" y="23"/>
                        <a:pt x="47" y="11"/>
                        <a:pt x="64" y="6"/>
                      </a:cubicBezTo>
                      <a:cubicBezTo>
                        <a:pt x="80" y="0"/>
                        <a:pt x="112" y="3"/>
                        <a:pt x="128" y="11"/>
                      </a:cubicBezTo>
                      <a:cubicBezTo>
                        <a:pt x="143" y="18"/>
                        <a:pt x="154" y="32"/>
                        <a:pt x="160" y="51"/>
                      </a:cubicBezTo>
                      <a:cubicBezTo>
                        <a:pt x="165" y="69"/>
                        <a:pt x="167" y="109"/>
                        <a:pt x="163" y="121"/>
                      </a:cubicBezTo>
                      <a:cubicBezTo>
                        <a:pt x="158" y="132"/>
                        <a:pt x="144" y="123"/>
                        <a:pt x="133" y="123"/>
                      </a:cubicBezTo>
                      <a:cubicBezTo>
                        <a:pt x="121" y="123"/>
                        <a:pt x="112" y="121"/>
                        <a:pt x="93" y="121"/>
                      </a:cubicBezTo>
                      <a:cubicBezTo>
                        <a:pt x="73" y="120"/>
                        <a:pt x="32" y="121"/>
                        <a:pt x="16" y="121"/>
                      </a:cubicBezTo>
                      <a:close/>
                    </a:path>
                  </a:pathLst>
                </a:custGeom>
                <a:solidFill>
                  <a:srgbClr val="FFBFAB"/>
                </a:solidFill>
                <a:ln w="12700">
                  <a:solidFill>
                    <a:schemeClr val="tx1"/>
                  </a:solidFill>
                  <a:round/>
                  <a:headEnd/>
                  <a:tailEnd/>
                </a:ln>
              </p:spPr>
              <p:txBody>
                <a:bodyPr wrap="none" anchor="ctr"/>
                <a:lstStyle/>
                <a:p>
                  <a:endParaRPr lang="en-US"/>
                </a:p>
              </p:txBody>
            </p:sp>
            <p:sp>
              <p:nvSpPr>
                <p:cNvPr id="47195" name="Freeform 174"/>
                <p:cNvSpPr>
                  <a:spLocks/>
                </p:cNvSpPr>
                <p:nvPr/>
              </p:nvSpPr>
              <p:spPr bwMode="auto">
                <a:xfrm>
                  <a:off x="5136" y="1937"/>
                  <a:ext cx="104" cy="111"/>
                </a:xfrm>
                <a:custGeom>
                  <a:avLst/>
                  <a:gdLst>
                    <a:gd name="T0" fmla="*/ 0 w 104"/>
                    <a:gd name="T1" fmla="*/ 109 h 111"/>
                    <a:gd name="T2" fmla="*/ 14 w 104"/>
                    <a:gd name="T3" fmla="*/ 42 h 111"/>
                    <a:gd name="T4" fmla="*/ 51 w 104"/>
                    <a:gd name="T5" fmla="*/ 2 h 111"/>
                    <a:gd name="T6" fmla="*/ 83 w 104"/>
                    <a:gd name="T7" fmla="*/ 31 h 111"/>
                    <a:gd name="T8" fmla="*/ 102 w 104"/>
                    <a:gd name="T9" fmla="*/ 79 h 111"/>
                    <a:gd name="T10" fmla="*/ 99 w 104"/>
                    <a:gd name="T11" fmla="*/ 111 h 111"/>
                    <a:gd name="T12" fmla="*/ 0 60000 65536"/>
                    <a:gd name="T13" fmla="*/ 0 60000 65536"/>
                    <a:gd name="T14" fmla="*/ 0 60000 65536"/>
                    <a:gd name="T15" fmla="*/ 0 60000 65536"/>
                    <a:gd name="T16" fmla="*/ 0 60000 65536"/>
                    <a:gd name="T17" fmla="*/ 0 60000 65536"/>
                    <a:gd name="T18" fmla="*/ 0 w 104"/>
                    <a:gd name="T19" fmla="*/ 0 h 111"/>
                    <a:gd name="T20" fmla="*/ 104 w 104"/>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04" h="111">
                      <a:moveTo>
                        <a:pt x="0" y="109"/>
                      </a:moveTo>
                      <a:cubicBezTo>
                        <a:pt x="2" y="84"/>
                        <a:pt x="5" y="59"/>
                        <a:pt x="14" y="42"/>
                      </a:cubicBezTo>
                      <a:cubicBezTo>
                        <a:pt x="22" y="24"/>
                        <a:pt x="39" y="3"/>
                        <a:pt x="51" y="2"/>
                      </a:cubicBezTo>
                      <a:cubicBezTo>
                        <a:pt x="62" y="0"/>
                        <a:pt x="74" y="18"/>
                        <a:pt x="83" y="31"/>
                      </a:cubicBezTo>
                      <a:cubicBezTo>
                        <a:pt x="91" y="43"/>
                        <a:pt x="99" y="65"/>
                        <a:pt x="102" y="79"/>
                      </a:cubicBezTo>
                      <a:cubicBezTo>
                        <a:pt x="104" y="92"/>
                        <a:pt x="101" y="101"/>
                        <a:pt x="99" y="111"/>
                      </a:cubicBezTo>
                    </a:path>
                  </a:pathLst>
                </a:custGeom>
                <a:noFill/>
                <a:ln w="12700">
                  <a:solidFill>
                    <a:schemeClr val="tx1"/>
                  </a:solidFill>
                  <a:round/>
                  <a:headEnd/>
                  <a:tailEnd/>
                </a:ln>
              </p:spPr>
              <p:txBody>
                <a:bodyPr wrap="none" anchor="ctr"/>
                <a:lstStyle/>
                <a:p>
                  <a:endParaRPr lang="en-US"/>
                </a:p>
              </p:txBody>
            </p:sp>
            <p:sp>
              <p:nvSpPr>
                <p:cNvPr id="47196" name="Line 175"/>
                <p:cNvSpPr>
                  <a:spLocks noChangeShapeType="1"/>
                </p:cNvSpPr>
                <p:nvPr/>
              </p:nvSpPr>
              <p:spPr bwMode="auto">
                <a:xfrm flipH="1">
                  <a:off x="5182" y="1947"/>
                  <a:ext cx="5" cy="45"/>
                </a:xfrm>
                <a:prstGeom prst="line">
                  <a:avLst/>
                </a:prstGeom>
                <a:noFill/>
                <a:ln w="12700">
                  <a:solidFill>
                    <a:schemeClr val="tx1"/>
                  </a:solidFill>
                  <a:round/>
                  <a:headEnd/>
                  <a:tailEnd/>
                </a:ln>
              </p:spPr>
              <p:txBody>
                <a:bodyPr wrap="none" anchor="ctr"/>
                <a:lstStyle/>
                <a:p>
                  <a:endParaRPr lang="en-US"/>
                </a:p>
              </p:txBody>
            </p:sp>
          </p:grpSp>
          <p:sp>
            <p:nvSpPr>
              <p:cNvPr id="47191" name="Rectangle 176"/>
              <p:cNvSpPr>
                <a:spLocks noChangeArrowheads="1"/>
              </p:cNvSpPr>
              <p:nvPr/>
            </p:nvSpPr>
            <p:spPr bwMode="auto">
              <a:xfrm>
                <a:off x="5157" y="1877"/>
                <a:ext cx="62" cy="62"/>
              </a:xfrm>
              <a:prstGeom prst="rect">
                <a:avLst/>
              </a:prstGeom>
              <a:solidFill>
                <a:schemeClr val="tx1"/>
              </a:solidFill>
              <a:ln w="12700">
                <a:solidFill>
                  <a:schemeClr val="tx1"/>
                </a:solidFill>
                <a:miter lim="800000"/>
                <a:headEnd/>
                <a:tailEnd/>
              </a:ln>
            </p:spPr>
            <p:txBody>
              <a:bodyPr wrap="none" anchor="ctr"/>
              <a:lstStyle/>
              <a:p>
                <a:endParaRPr lang="en-NZ">
                  <a:latin typeface="Calibri" pitchFamily="34" charset="0"/>
                </a:endParaRPr>
              </a:p>
            </p:txBody>
          </p:sp>
          <p:sp>
            <p:nvSpPr>
              <p:cNvPr id="47192" name="Line 177"/>
              <p:cNvSpPr>
                <a:spLocks noChangeShapeType="1"/>
              </p:cNvSpPr>
              <p:nvPr/>
            </p:nvSpPr>
            <p:spPr bwMode="auto">
              <a:xfrm flipV="1">
                <a:off x="5160" y="1947"/>
                <a:ext cx="45" cy="3"/>
              </a:xfrm>
              <a:prstGeom prst="line">
                <a:avLst/>
              </a:prstGeom>
              <a:noFill/>
              <a:ln w="38100">
                <a:solidFill>
                  <a:schemeClr val="tx1"/>
                </a:solidFill>
                <a:round/>
                <a:headEnd/>
                <a:tailEnd/>
              </a:ln>
            </p:spPr>
            <p:txBody>
              <a:bodyPr wrap="none" anchor="ctr"/>
              <a:lstStyle/>
              <a:p>
                <a:endParaRPr lang="en-US"/>
              </a:p>
            </p:txBody>
          </p:sp>
          <p:sp>
            <p:nvSpPr>
              <p:cNvPr id="47193" name="Line 178"/>
              <p:cNvSpPr>
                <a:spLocks noChangeShapeType="1"/>
              </p:cNvSpPr>
              <p:nvPr/>
            </p:nvSpPr>
            <p:spPr bwMode="auto">
              <a:xfrm flipV="1">
                <a:off x="5160" y="1867"/>
                <a:ext cx="59" cy="6"/>
              </a:xfrm>
              <a:prstGeom prst="line">
                <a:avLst/>
              </a:prstGeom>
              <a:noFill/>
              <a:ln w="57150">
                <a:solidFill>
                  <a:srgbClr val="070707"/>
                </a:solidFill>
                <a:round/>
                <a:headEnd/>
                <a:tailEnd/>
              </a:ln>
            </p:spPr>
            <p:txBody>
              <a:bodyPr wrap="none" anchor="ctr"/>
              <a:lstStyle/>
              <a:p>
                <a:endParaRPr lang="en-US"/>
              </a:p>
            </p:txBody>
          </p:sp>
        </p:grpSp>
        <p:sp>
          <p:nvSpPr>
            <p:cNvPr id="47166" name="Line 179"/>
            <p:cNvSpPr>
              <a:spLocks noChangeShapeType="1"/>
            </p:cNvSpPr>
            <p:nvPr/>
          </p:nvSpPr>
          <p:spPr bwMode="auto">
            <a:xfrm flipV="1">
              <a:off x="5147" y="2256"/>
              <a:ext cx="37" cy="14"/>
            </a:xfrm>
            <a:prstGeom prst="line">
              <a:avLst/>
            </a:prstGeom>
            <a:noFill/>
            <a:ln w="57150">
              <a:solidFill>
                <a:srgbClr val="070707"/>
              </a:solidFill>
              <a:round/>
              <a:headEnd/>
              <a:tailEnd/>
            </a:ln>
          </p:spPr>
          <p:txBody>
            <a:bodyPr wrap="none" anchor="ctr"/>
            <a:lstStyle/>
            <a:p>
              <a:endParaRPr lang="en-US"/>
            </a:p>
          </p:txBody>
        </p:sp>
        <p:sp>
          <p:nvSpPr>
            <p:cNvPr id="47167" name="Line 180"/>
            <p:cNvSpPr>
              <a:spLocks noChangeShapeType="1"/>
            </p:cNvSpPr>
            <p:nvPr/>
          </p:nvSpPr>
          <p:spPr bwMode="auto">
            <a:xfrm flipV="1">
              <a:off x="5200" y="2260"/>
              <a:ext cx="24" cy="2"/>
            </a:xfrm>
            <a:prstGeom prst="line">
              <a:avLst/>
            </a:prstGeom>
            <a:noFill/>
            <a:ln w="57150">
              <a:solidFill>
                <a:srgbClr val="070707"/>
              </a:solidFill>
              <a:round/>
              <a:headEnd/>
              <a:tailEnd/>
            </a:ln>
          </p:spPr>
          <p:txBody>
            <a:bodyPr wrap="none" anchor="ctr"/>
            <a:lstStyle/>
            <a:p>
              <a:endParaRPr lang="en-US"/>
            </a:p>
          </p:txBody>
        </p:sp>
        <p:sp>
          <p:nvSpPr>
            <p:cNvPr id="47168" name="Line 181"/>
            <p:cNvSpPr>
              <a:spLocks noChangeShapeType="1"/>
            </p:cNvSpPr>
            <p:nvPr/>
          </p:nvSpPr>
          <p:spPr bwMode="auto">
            <a:xfrm>
              <a:off x="4819" y="2088"/>
              <a:ext cx="0" cy="210"/>
            </a:xfrm>
            <a:prstGeom prst="line">
              <a:avLst/>
            </a:prstGeom>
            <a:noFill/>
            <a:ln w="38100">
              <a:solidFill>
                <a:srgbClr val="D7E3C5"/>
              </a:solidFill>
              <a:round/>
              <a:headEnd/>
              <a:tailEnd/>
            </a:ln>
          </p:spPr>
          <p:txBody>
            <a:bodyPr wrap="none" anchor="ctr"/>
            <a:lstStyle/>
            <a:p>
              <a:endParaRPr lang="en-US"/>
            </a:p>
          </p:txBody>
        </p:sp>
        <p:sp>
          <p:nvSpPr>
            <p:cNvPr id="47169" name="Line 182"/>
            <p:cNvSpPr>
              <a:spLocks noChangeShapeType="1"/>
            </p:cNvSpPr>
            <p:nvPr/>
          </p:nvSpPr>
          <p:spPr bwMode="auto">
            <a:xfrm>
              <a:off x="5179" y="2040"/>
              <a:ext cx="0" cy="210"/>
            </a:xfrm>
            <a:prstGeom prst="line">
              <a:avLst/>
            </a:prstGeom>
            <a:noFill/>
            <a:ln w="38100">
              <a:solidFill>
                <a:srgbClr val="D7E3C5"/>
              </a:solidFill>
              <a:round/>
              <a:headEnd/>
              <a:tailEnd/>
            </a:ln>
          </p:spPr>
          <p:txBody>
            <a:bodyPr wrap="none" anchor="ctr"/>
            <a:lstStyle/>
            <a:p>
              <a:endParaRPr lang="en-US"/>
            </a:p>
          </p:txBody>
        </p:sp>
        <p:sp>
          <p:nvSpPr>
            <p:cNvPr id="47170" name="Freeform 183"/>
            <p:cNvSpPr>
              <a:spLocks/>
            </p:cNvSpPr>
            <p:nvPr/>
          </p:nvSpPr>
          <p:spPr bwMode="auto">
            <a:xfrm>
              <a:off x="4701" y="2029"/>
              <a:ext cx="712" cy="154"/>
            </a:xfrm>
            <a:custGeom>
              <a:avLst/>
              <a:gdLst>
                <a:gd name="T0" fmla="*/ 0 w 712"/>
                <a:gd name="T1" fmla="*/ 69 h 154"/>
                <a:gd name="T2" fmla="*/ 640 w 712"/>
                <a:gd name="T3" fmla="*/ 0 h 154"/>
                <a:gd name="T4" fmla="*/ 712 w 712"/>
                <a:gd name="T5" fmla="*/ 80 h 154"/>
                <a:gd name="T6" fmla="*/ 46 w 712"/>
                <a:gd name="T7" fmla="*/ 154 h 154"/>
                <a:gd name="T8" fmla="*/ 0 w 712"/>
                <a:gd name="T9" fmla="*/ 69 h 154"/>
                <a:gd name="T10" fmla="*/ 0 60000 65536"/>
                <a:gd name="T11" fmla="*/ 0 60000 65536"/>
                <a:gd name="T12" fmla="*/ 0 60000 65536"/>
                <a:gd name="T13" fmla="*/ 0 60000 65536"/>
                <a:gd name="T14" fmla="*/ 0 60000 65536"/>
                <a:gd name="T15" fmla="*/ 0 w 712"/>
                <a:gd name="T16" fmla="*/ 0 h 154"/>
                <a:gd name="T17" fmla="*/ 712 w 712"/>
                <a:gd name="T18" fmla="*/ 154 h 154"/>
              </a:gdLst>
              <a:ahLst/>
              <a:cxnLst>
                <a:cxn ang="T10">
                  <a:pos x="T0" y="T1"/>
                </a:cxn>
                <a:cxn ang="T11">
                  <a:pos x="T2" y="T3"/>
                </a:cxn>
                <a:cxn ang="T12">
                  <a:pos x="T4" y="T5"/>
                </a:cxn>
                <a:cxn ang="T13">
                  <a:pos x="T6" y="T7"/>
                </a:cxn>
                <a:cxn ang="T14">
                  <a:pos x="T8" y="T9"/>
                </a:cxn>
              </a:cxnLst>
              <a:rect l="T15" t="T16" r="T17" b="T18"/>
              <a:pathLst>
                <a:path w="712" h="154">
                  <a:moveTo>
                    <a:pt x="0" y="69"/>
                  </a:moveTo>
                  <a:lnTo>
                    <a:pt x="640" y="0"/>
                  </a:lnTo>
                  <a:lnTo>
                    <a:pt x="712" y="80"/>
                  </a:lnTo>
                  <a:lnTo>
                    <a:pt x="46" y="154"/>
                  </a:lnTo>
                  <a:lnTo>
                    <a:pt x="0" y="69"/>
                  </a:lnTo>
                  <a:close/>
                </a:path>
              </a:pathLst>
            </a:custGeom>
            <a:solidFill>
              <a:schemeClr val="accent1"/>
            </a:solidFill>
            <a:ln w="12700">
              <a:solidFill>
                <a:schemeClr val="tx1"/>
              </a:solidFill>
              <a:round/>
              <a:headEnd/>
              <a:tailEnd/>
            </a:ln>
          </p:spPr>
          <p:txBody>
            <a:bodyPr wrap="none" anchor="ctr"/>
            <a:lstStyle/>
            <a:p>
              <a:endParaRPr lang="en-US"/>
            </a:p>
          </p:txBody>
        </p:sp>
        <p:sp>
          <p:nvSpPr>
            <p:cNvPr id="47171" name="Freeform 184"/>
            <p:cNvSpPr>
              <a:spLocks/>
            </p:cNvSpPr>
            <p:nvPr/>
          </p:nvSpPr>
          <p:spPr bwMode="auto">
            <a:xfrm>
              <a:off x="4698" y="2018"/>
              <a:ext cx="712" cy="154"/>
            </a:xfrm>
            <a:custGeom>
              <a:avLst/>
              <a:gdLst>
                <a:gd name="T0" fmla="*/ 0 w 712"/>
                <a:gd name="T1" fmla="*/ 69 h 154"/>
                <a:gd name="T2" fmla="*/ 640 w 712"/>
                <a:gd name="T3" fmla="*/ 0 h 154"/>
                <a:gd name="T4" fmla="*/ 712 w 712"/>
                <a:gd name="T5" fmla="*/ 80 h 154"/>
                <a:gd name="T6" fmla="*/ 46 w 712"/>
                <a:gd name="T7" fmla="*/ 154 h 154"/>
                <a:gd name="T8" fmla="*/ 0 w 712"/>
                <a:gd name="T9" fmla="*/ 69 h 154"/>
                <a:gd name="T10" fmla="*/ 0 60000 65536"/>
                <a:gd name="T11" fmla="*/ 0 60000 65536"/>
                <a:gd name="T12" fmla="*/ 0 60000 65536"/>
                <a:gd name="T13" fmla="*/ 0 60000 65536"/>
                <a:gd name="T14" fmla="*/ 0 60000 65536"/>
                <a:gd name="T15" fmla="*/ 0 w 712"/>
                <a:gd name="T16" fmla="*/ 0 h 154"/>
                <a:gd name="T17" fmla="*/ 712 w 712"/>
                <a:gd name="T18" fmla="*/ 154 h 154"/>
              </a:gdLst>
              <a:ahLst/>
              <a:cxnLst>
                <a:cxn ang="T10">
                  <a:pos x="T0" y="T1"/>
                </a:cxn>
                <a:cxn ang="T11">
                  <a:pos x="T2" y="T3"/>
                </a:cxn>
                <a:cxn ang="T12">
                  <a:pos x="T4" y="T5"/>
                </a:cxn>
                <a:cxn ang="T13">
                  <a:pos x="T6" y="T7"/>
                </a:cxn>
                <a:cxn ang="T14">
                  <a:pos x="T8" y="T9"/>
                </a:cxn>
              </a:cxnLst>
              <a:rect l="T15" t="T16" r="T17" b="T18"/>
              <a:pathLst>
                <a:path w="712" h="154">
                  <a:moveTo>
                    <a:pt x="0" y="69"/>
                  </a:moveTo>
                  <a:lnTo>
                    <a:pt x="640" y="0"/>
                  </a:lnTo>
                  <a:lnTo>
                    <a:pt x="712" y="80"/>
                  </a:lnTo>
                  <a:lnTo>
                    <a:pt x="46" y="154"/>
                  </a:lnTo>
                  <a:lnTo>
                    <a:pt x="0" y="69"/>
                  </a:lnTo>
                  <a:close/>
                </a:path>
              </a:pathLst>
            </a:custGeom>
            <a:solidFill>
              <a:srgbClr val="D7E3C5"/>
            </a:solidFill>
            <a:ln w="12700">
              <a:solidFill>
                <a:schemeClr val="tx1"/>
              </a:solidFill>
              <a:round/>
              <a:headEnd/>
              <a:tailEnd/>
            </a:ln>
          </p:spPr>
          <p:txBody>
            <a:bodyPr wrap="none" anchor="ctr"/>
            <a:lstStyle/>
            <a:p>
              <a:endParaRPr lang="en-US"/>
            </a:p>
          </p:txBody>
        </p:sp>
        <p:sp>
          <p:nvSpPr>
            <p:cNvPr id="47172" name="Line 185"/>
            <p:cNvSpPr>
              <a:spLocks noChangeShapeType="1"/>
            </p:cNvSpPr>
            <p:nvPr/>
          </p:nvSpPr>
          <p:spPr bwMode="auto">
            <a:xfrm>
              <a:off x="4757" y="2178"/>
              <a:ext cx="0" cy="210"/>
            </a:xfrm>
            <a:prstGeom prst="line">
              <a:avLst/>
            </a:prstGeom>
            <a:noFill/>
            <a:ln w="38100">
              <a:solidFill>
                <a:srgbClr val="D7E3C5"/>
              </a:solidFill>
              <a:round/>
              <a:headEnd/>
              <a:tailEnd/>
            </a:ln>
          </p:spPr>
          <p:txBody>
            <a:bodyPr wrap="none" anchor="ctr"/>
            <a:lstStyle/>
            <a:p>
              <a:endParaRPr lang="en-US"/>
            </a:p>
          </p:txBody>
        </p:sp>
        <p:sp>
          <p:nvSpPr>
            <p:cNvPr id="47173" name="Line 186"/>
            <p:cNvSpPr>
              <a:spLocks noChangeShapeType="1"/>
            </p:cNvSpPr>
            <p:nvPr/>
          </p:nvSpPr>
          <p:spPr bwMode="auto">
            <a:xfrm>
              <a:off x="5086" y="2138"/>
              <a:ext cx="0" cy="210"/>
            </a:xfrm>
            <a:prstGeom prst="line">
              <a:avLst/>
            </a:prstGeom>
            <a:noFill/>
            <a:ln w="38100">
              <a:solidFill>
                <a:srgbClr val="D7E3C5"/>
              </a:solidFill>
              <a:round/>
              <a:headEnd/>
              <a:tailEnd/>
            </a:ln>
          </p:spPr>
          <p:txBody>
            <a:bodyPr wrap="none" anchor="ctr"/>
            <a:lstStyle/>
            <a:p>
              <a:endParaRPr lang="en-US"/>
            </a:p>
          </p:txBody>
        </p:sp>
        <p:sp>
          <p:nvSpPr>
            <p:cNvPr id="47174" name="Line 187"/>
            <p:cNvSpPr>
              <a:spLocks noChangeShapeType="1"/>
            </p:cNvSpPr>
            <p:nvPr/>
          </p:nvSpPr>
          <p:spPr bwMode="auto">
            <a:xfrm>
              <a:off x="5246" y="2133"/>
              <a:ext cx="0" cy="210"/>
            </a:xfrm>
            <a:prstGeom prst="line">
              <a:avLst/>
            </a:prstGeom>
            <a:noFill/>
            <a:ln w="38100">
              <a:solidFill>
                <a:srgbClr val="D7E3C5"/>
              </a:solidFill>
              <a:round/>
              <a:headEnd/>
              <a:tailEnd/>
            </a:ln>
          </p:spPr>
          <p:txBody>
            <a:bodyPr wrap="none" anchor="ctr"/>
            <a:lstStyle/>
            <a:p>
              <a:endParaRPr lang="en-US"/>
            </a:p>
          </p:txBody>
        </p:sp>
        <p:sp>
          <p:nvSpPr>
            <p:cNvPr id="47175" name="Line 188"/>
            <p:cNvSpPr>
              <a:spLocks noChangeShapeType="1"/>
            </p:cNvSpPr>
            <p:nvPr/>
          </p:nvSpPr>
          <p:spPr bwMode="auto">
            <a:xfrm>
              <a:off x="5398" y="2106"/>
              <a:ext cx="0" cy="210"/>
            </a:xfrm>
            <a:prstGeom prst="line">
              <a:avLst/>
            </a:prstGeom>
            <a:noFill/>
            <a:ln w="38100">
              <a:solidFill>
                <a:srgbClr val="D7E3C5"/>
              </a:solidFill>
              <a:round/>
              <a:headEnd/>
              <a:tailEnd/>
            </a:ln>
          </p:spPr>
          <p:txBody>
            <a:bodyPr wrap="none" anchor="ctr"/>
            <a:lstStyle/>
            <a:p>
              <a:endParaRPr lang="en-US"/>
            </a:p>
          </p:txBody>
        </p:sp>
        <p:sp>
          <p:nvSpPr>
            <p:cNvPr id="47176" name="Line 189"/>
            <p:cNvSpPr>
              <a:spLocks noChangeShapeType="1"/>
            </p:cNvSpPr>
            <p:nvPr/>
          </p:nvSpPr>
          <p:spPr bwMode="auto">
            <a:xfrm>
              <a:off x="4912" y="2168"/>
              <a:ext cx="0" cy="210"/>
            </a:xfrm>
            <a:prstGeom prst="line">
              <a:avLst/>
            </a:prstGeom>
            <a:noFill/>
            <a:ln w="38100">
              <a:solidFill>
                <a:srgbClr val="D7E3C5"/>
              </a:solidFill>
              <a:round/>
              <a:headEnd/>
              <a:tailEnd/>
            </a:ln>
          </p:spPr>
          <p:txBody>
            <a:bodyPr wrap="none" anchor="ctr"/>
            <a:lstStyle/>
            <a:p>
              <a:endParaRPr lang="en-US"/>
            </a:p>
          </p:txBody>
        </p:sp>
        <p:sp>
          <p:nvSpPr>
            <p:cNvPr id="47177" name="Line 190"/>
            <p:cNvSpPr>
              <a:spLocks noChangeShapeType="1"/>
            </p:cNvSpPr>
            <p:nvPr/>
          </p:nvSpPr>
          <p:spPr bwMode="auto">
            <a:xfrm>
              <a:off x="4851" y="2069"/>
              <a:ext cx="53" cy="88"/>
            </a:xfrm>
            <a:prstGeom prst="line">
              <a:avLst/>
            </a:prstGeom>
            <a:noFill/>
            <a:ln w="12700">
              <a:solidFill>
                <a:schemeClr val="tx1"/>
              </a:solidFill>
              <a:round/>
              <a:headEnd/>
              <a:tailEnd/>
            </a:ln>
          </p:spPr>
          <p:txBody>
            <a:bodyPr wrap="none" anchor="ctr"/>
            <a:lstStyle/>
            <a:p>
              <a:endParaRPr lang="en-US"/>
            </a:p>
          </p:txBody>
        </p:sp>
        <p:sp>
          <p:nvSpPr>
            <p:cNvPr id="47178" name="Line 191"/>
            <p:cNvSpPr>
              <a:spLocks noChangeShapeType="1"/>
            </p:cNvSpPr>
            <p:nvPr/>
          </p:nvSpPr>
          <p:spPr bwMode="auto">
            <a:xfrm>
              <a:off x="5032" y="2053"/>
              <a:ext cx="53" cy="88"/>
            </a:xfrm>
            <a:prstGeom prst="line">
              <a:avLst/>
            </a:prstGeom>
            <a:noFill/>
            <a:ln w="12700">
              <a:solidFill>
                <a:schemeClr val="tx1"/>
              </a:solidFill>
              <a:round/>
              <a:headEnd/>
              <a:tailEnd/>
            </a:ln>
          </p:spPr>
          <p:txBody>
            <a:bodyPr wrap="none" anchor="ctr"/>
            <a:lstStyle/>
            <a:p>
              <a:endParaRPr lang="en-US"/>
            </a:p>
          </p:txBody>
        </p:sp>
        <p:sp>
          <p:nvSpPr>
            <p:cNvPr id="47179" name="Line 192"/>
            <p:cNvSpPr>
              <a:spLocks noChangeShapeType="1"/>
            </p:cNvSpPr>
            <p:nvPr/>
          </p:nvSpPr>
          <p:spPr bwMode="auto">
            <a:xfrm>
              <a:off x="4942" y="2061"/>
              <a:ext cx="53" cy="88"/>
            </a:xfrm>
            <a:prstGeom prst="line">
              <a:avLst/>
            </a:prstGeom>
            <a:noFill/>
            <a:ln w="12700">
              <a:solidFill>
                <a:schemeClr val="tx1"/>
              </a:solidFill>
              <a:round/>
              <a:headEnd/>
              <a:tailEnd/>
            </a:ln>
          </p:spPr>
          <p:txBody>
            <a:bodyPr wrap="none" anchor="ctr"/>
            <a:lstStyle/>
            <a:p>
              <a:endParaRPr lang="en-US"/>
            </a:p>
          </p:txBody>
        </p:sp>
        <p:sp>
          <p:nvSpPr>
            <p:cNvPr id="47180" name="Line 193"/>
            <p:cNvSpPr>
              <a:spLocks noChangeShapeType="1"/>
            </p:cNvSpPr>
            <p:nvPr/>
          </p:nvSpPr>
          <p:spPr bwMode="auto">
            <a:xfrm>
              <a:off x="5107" y="2042"/>
              <a:ext cx="53" cy="88"/>
            </a:xfrm>
            <a:prstGeom prst="line">
              <a:avLst/>
            </a:prstGeom>
            <a:noFill/>
            <a:ln w="12700">
              <a:solidFill>
                <a:schemeClr val="tx1"/>
              </a:solidFill>
              <a:round/>
              <a:headEnd/>
              <a:tailEnd/>
            </a:ln>
          </p:spPr>
          <p:txBody>
            <a:bodyPr wrap="none" anchor="ctr"/>
            <a:lstStyle/>
            <a:p>
              <a:endParaRPr lang="en-US"/>
            </a:p>
          </p:txBody>
        </p:sp>
        <p:sp>
          <p:nvSpPr>
            <p:cNvPr id="47181" name="Line 194"/>
            <p:cNvSpPr>
              <a:spLocks noChangeShapeType="1"/>
            </p:cNvSpPr>
            <p:nvPr/>
          </p:nvSpPr>
          <p:spPr bwMode="auto">
            <a:xfrm>
              <a:off x="5264" y="2024"/>
              <a:ext cx="53" cy="88"/>
            </a:xfrm>
            <a:prstGeom prst="line">
              <a:avLst/>
            </a:prstGeom>
            <a:noFill/>
            <a:ln w="12700">
              <a:solidFill>
                <a:schemeClr val="tx1"/>
              </a:solidFill>
              <a:round/>
              <a:headEnd/>
              <a:tailEnd/>
            </a:ln>
          </p:spPr>
          <p:txBody>
            <a:bodyPr wrap="none" anchor="ctr"/>
            <a:lstStyle/>
            <a:p>
              <a:endParaRPr lang="en-US"/>
            </a:p>
          </p:txBody>
        </p:sp>
        <p:sp>
          <p:nvSpPr>
            <p:cNvPr id="47182" name="Line 195"/>
            <p:cNvSpPr>
              <a:spLocks noChangeShapeType="1"/>
            </p:cNvSpPr>
            <p:nvPr/>
          </p:nvSpPr>
          <p:spPr bwMode="auto">
            <a:xfrm>
              <a:off x="4779" y="2080"/>
              <a:ext cx="53" cy="88"/>
            </a:xfrm>
            <a:prstGeom prst="line">
              <a:avLst/>
            </a:prstGeom>
            <a:noFill/>
            <a:ln w="12700">
              <a:solidFill>
                <a:schemeClr val="tx1"/>
              </a:solidFill>
              <a:round/>
              <a:headEnd/>
              <a:tailEnd/>
            </a:ln>
          </p:spPr>
          <p:txBody>
            <a:bodyPr wrap="none" anchor="ctr"/>
            <a:lstStyle/>
            <a:p>
              <a:endParaRPr lang="en-US"/>
            </a:p>
          </p:txBody>
        </p:sp>
        <p:sp>
          <p:nvSpPr>
            <p:cNvPr id="47183" name="Line 196"/>
            <p:cNvSpPr>
              <a:spLocks noChangeShapeType="1"/>
            </p:cNvSpPr>
            <p:nvPr/>
          </p:nvSpPr>
          <p:spPr bwMode="auto">
            <a:xfrm>
              <a:off x="5179" y="2035"/>
              <a:ext cx="53" cy="88"/>
            </a:xfrm>
            <a:prstGeom prst="line">
              <a:avLst/>
            </a:prstGeom>
            <a:noFill/>
            <a:ln w="12700">
              <a:solidFill>
                <a:schemeClr val="tx1"/>
              </a:solidFill>
              <a:round/>
              <a:headEnd/>
              <a:tailEnd/>
            </a:ln>
          </p:spPr>
          <p:txBody>
            <a:bodyPr wrap="none" anchor="ctr"/>
            <a:lstStyle/>
            <a:p>
              <a:endParaRPr lang="en-US"/>
            </a:p>
          </p:txBody>
        </p:sp>
        <p:sp>
          <p:nvSpPr>
            <p:cNvPr id="47184" name="Freeform 197"/>
            <p:cNvSpPr>
              <a:spLocks/>
            </p:cNvSpPr>
            <p:nvPr/>
          </p:nvSpPr>
          <p:spPr bwMode="auto">
            <a:xfrm>
              <a:off x="4810" y="2069"/>
              <a:ext cx="117" cy="75"/>
            </a:xfrm>
            <a:custGeom>
              <a:avLst/>
              <a:gdLst>
                <a:gd name="T0" fmla="*/ 0 w 117"/>
                <a:gd name="T1" fmla="*/ 0 h 75"/>
                <a:gd name="T2" fmla="*/ 51 w 117"/>
                <a:gd name="T3" fmla="*/ 75 h 75"/>
                <a:gd name="T4" fmla="*/ 117 w 117"/>
                <a:gd name="T5" fmla="*/ 59 h 75"/>
                <a:gd name="T6" fmla="*/ 0 60000 65536"/>
                <a:gd name="T7" fmla="*/ 0 60000 65536"/>
                <a:gd name="T8" fmla="*/ 0 60000 65536"/>
                <a:gd name="T9" fmla="*/ 0 w 117"/>
                <a:gd name="T10" fmla="*/ 0 h 75"/>
                <a:gd name="T11" fmla="*/ 117 w 117"/>
                <a:gd name="T12" fmla="*/ 75 h 75"/>
              </a:gdLst>
              <a:ahLst/>
              <a:cxnLst>
                <a:cxn ang="T6">
                  <a:pos x="T0" y="T1"/>
                </a:cxn>
                <a:cxn ang="T7">
                  <a:pos x="T2" y="T3"/>
                </a:cxn>
                <a:cxn ang="T8">
                  <a:pos x="T4" y="T5"/>
                </a:cxn>
              </a:cxnLst>
              <a:rect l="T9" t="T10" r="T11" b="T12"/>
              <a:pathLst>
                <a:path w="117" h="75">
                  <a:moveTo>
                    <a:pt x="0" y="0"/>
                  </a:moveTo>
                  <a:lnTo>
                    <a:pt x="51" y="75"/>
                  </a:lnTo>
                  <a:lnTo>
                    <a:pt x="117" y="59"/>
                  </a:lnTo>
                </a:path>
              </a:pathLst>
            </a:custGeom>
            <a:solidFill>
              <a:srgbClr val="FFDEB5"/>
            </a:solidFill>
            <a:ln w="38100">
              <a:solidFill>
                <a:srgbClr val="070707"/>
              </a:solidFill>
              <a:round/>
              <a:headEnd/>
              <a:tailEnd/>
            </a:ln>
          </p:spPr>
          <p:txBody>
            <a:bodyPr wrap="none" anchor="ctr"/>
            <a:lstStyle/>
            <a:p>
              <a:endParaRPr lang="en-US"/>
            </a:p>
          </p:txBody>
        </p:sp>
        <p:sp>
          <p:nvSpPr>
            <p:cNvPr id="47185" name="Freeform 198"/>
            <p:cNvSpPr>
              <a:spLocks/>
            </p:cNvSpPr>
            <p:nvPr/>
          </p:nvSpPr>
          <p:spPr bwMode="auto">
            <a:xfrm>
              <a:off x="4810" y="2029"/>
              <a:ext cx="120" cy="102"/>
            </a:xfrm>
            <a:custGeom>
              <a:avLst/>
              <a:gdLst>
                <a:gd name="T0" fmla="*/ 0 w 120"/>
                <a:gd name="T1" fmla="*/ 22 h 102"/>
                <a:gd name="T2" fmla="*/ 50 w 120"/>
                <a:gd name="T3" fmla="*/ 102 h 102"/>
                <a:gd name="T4" fmla="*/ 120 w 120"/>
                <a:gd name="T5" fmla="*/ 86 h 102"/>
                <a:gd name="T6" fmla="*/ 69 w 120"/>
                <a:gd name="T7" fmla="*/ 0 h 102"/>
                <a:gd name="T8" fmla="*/ 0 w 120"/>
                <a:gd name="T9" fmla="*/ 22 h 102"/>
                <a:gd name="T10" fmla="*/ 0 60000 65536"/>
                <a:gd name="T11" fmla="*/ 0 60000 65536"/>
                <a:gd name="T12" fmla="*/ 0 60000 65536"/>
                <a:gd name="T13" fmla="*/ 0 60000 65536"/>
                <a:gd name="T14" fmla="*/ 0 60000 65536"/>
                <a:gd name="T15" fmla="*/ 0 w 120"/>
                <a:gd name="T16" fmla="*/ 0 h 102"/>
                <a:gd name="T17" fmla="*/ 120 w 120"/>
                <a:gd name="T18" fmla="*/ 102 h 102"/>
              </a:gdLst>
              <a:ahLst/>
              <a:cxnLst>
                <a:cxn ang="T10">
                  <a:pos x="T0" y="T1"/>
                </a:cxn>
                <a:cxn ang="T11">
                  <a:pos x="T2" y="T3"/>
                </a:cxn>
                <a:cxn ang="T12">
                  <a:pos x="T4" y="T5"/>
                </a:cxn>
                <a:cxn ang="T13">
                  <a:pos x="T6" y="T7"/>
                </a:cxn>
                <a:cxn ang="T14">
                  <a:pos x="T8" y="T9"/>
                </a:cxn>
              </a:cxnLst>
              <a:rect l="T15" t="T16" r="T17" b="T18"/>
              <a:pathLst>
                <a:path w="120" h="102">
                  <a:moveTo>
                    <a:pt x="0" y="22"/>
                  </a:moveTo>
                  <a:lnTo>
                    <a:pt x="50" y="102"/>
                  </a:lnTo>
                  <a:lnTo>
                    <a:pt x="120" y="86"/>
                  </a:lnTo>
                  <a:lnTo>
                    <a:pt x="69" y="0"/>
                  </a:lnTo>
                  <a:lnTo>
                    <a:pt x="0" y="22"/>
                  </a:lnTo>
                  <a:close/>
                </a:path>
              </a:pathLst>
            </a:custGeom>
            <a:solidFill>
              <a:srgbClr val="FFDEB5"/>
            </a:solidFill>
            <a:ln w="12700">
              <a:solidFill>
                <a:srgbClr val="070707"/>
              </a:solidFill>
              <a:round/>
              <a:headEnd/>
              <a:tailEnd/>
            </a:ln>
          </p:spPr>
          <p:txBody>
            <a:bodyPr wrap="none" anchor="ctr"/>
            <a:lstStyle/>
            <a:p>
              <a:endParaRPr lang="en-US"/>
            </a:p>
          </p:txBody>
        </p:sp>
        <p:sp>
          <p:nvSpPr>
            <p:cNvPr id="47186" name="Freeform 199"/>
            <p:cNvSpPr>
              <a:spLocks/>
            </p:cNvSpPr>
            <p:nvPr/>
          </p:nvSpPr>
          <p:spPr bwMode="auto">
            <a:xfrm>
              <a:off x="5152" y="2045"/>
              <a:ext cx="117" cy="75"/>
            </a:xfrm>
            <a:custGeom>
              <a:avLst/>
              <a:gdLst>
                <a:gd name="T0" fmla="*/ 0 w 117"/>
                <a:gd name="T1" fmla="*/ 0 h 75"/>
                <a:gd name="T2" fmla="*/ 51 w 117"/>
                <a:gd name="T3" fmla="*/ 75 h 75"/>
                <a:gd name="T4" fmla="*/ 117 w 117"/>
                <a:gd name="T5" fmla="*/ 59 h 75"/>
                <a:gd name="T6" fmla="*/ 0 60000 65536"/>
                <a:gd name="T7" fmla="*/ 0 60000 65536"/>
                <a:gd name="T8" fmla="*/ 0 60000 65536"/>
                <a:gd name="T9" fmla="*/ 0 w 117"/>
                <a:gd name="T10" fmla="*/ 0 h 75"/>
                <a:gd name="T11" fmla="*/ 117 w 117"/>
                <a:gd name="T12" fmla="*/ 75 h 75"/>
              </a:gdLst>
              <a:ahLst/>
              <a:cxnLst>
                <a:cxn ang="T6">
                  <a:pos x="T0" y="T1"/>
                </a:cxn>
                <a:cxn ang="T7">
                  <a:pos x="T2" y="T3"/>
                </a:cxn>
                <a:cxn ang="T8">
                  <a:pos x="T4" y="T5"/>
                </a:cxn>
              </a:cxnLst>
              <a:rect l="T9" t="T10" r="T11" b="T12"/>
              <a:pathLst>
                <a:path w="117" h="75">
                  <a:moveTo>
                    <a:pt x="0" y="0"/>
                  </a:moveTo>
                  <a:lnTo>
                    <a:pt x="51" y="75"/>
                  </a:lnTo>
                  <a:lnTo>
                    <a:pt x="117" y="59"/>
                  </a:lnTo>
                </a:path>
              </a:pathLst>
            </a:custGeom>
            <a:solidFill>
              <a:srgbClr val="FFDEB5"/>
            </a:solidFill>
            <a:ln w="38100">
              <a:solidFill>
                <a:srgbClr val="070707"/>
              </a:solidFill>
              <a:round/>
              <a:headEnd/>
              <a:tailEnd/>
            </a:ln>
          </p:spPr>
          <p:txBody>
            <a:bodyPr wrap="none" anchor="ctr"/>
            <a:lstStyle/>
            <a:p>
              <a:endParaRPr lang="en-US"/>
            </a:p>
          </p:txBody>
        </p:sp>
        <p:sp>
          <p:nvSpPr>
            <p:cNvPr id="47187" name="Freeform 200"/>
            <p:cNvSpPr>
              <a:spLocks/>
            </p:cNvSpPr>
            <p:nvPr/>
          </p:nvSpPr>
          <p:spPr bwMode="auto">
            <a:xfrm>
              <a:off x="5152" y="2005"/>
              <a:ext cx="120" cy="102"/>
            </a:xfrm>
            <a:custGeom>
              <a:avLst/>
              <a:gdLst>
                <a:gd name="T0" fmla="*/ 0 w 120"/>
                <a:gd name="T1" fmla="*/ 22 h 102"/>
                <a:gd name="T2" fmla="*/ 50 w 120"/>
                <a:gd name="T3" fmla="*/ 102 h 102"/>
                <a:gd name="T4" fmla="*/ 120 w 120"/>
                <a:gd name="T5" fmla="*/ 86 h 102"/>
                <a:gd name="T6" fmla="*/ 69 w 120"/>
                <a:gd name="T7" fmla="*/ 0 h 102"/>
                <a:gd name="T8" fmla="*/ 0 w 120"/>
                <a:gd name="T9" fmla="*/ 22 h 102"/>
                <a:gd name="T10" fmla="*/ 0 60000 65536"/>
                <a:gd name="T11" fmla="*/ 0 60000 65536"/>
                <a:gd name="T12" fmla="*/ 0 60000 65536"/>
                <a:gd name="T13" fmla="*/ 0 60000 65536"/>
                <a:gd name="T14" fmla="*/ 0 60000 65536"/>
                <a:gd name="T15" fmla="*/ 0 w 120"/>
                <a:gd name="T16" fmla="*/ 0 h 102"/>
                <a:gd name="T17" fmla="*/ 120 w 120"/>
                <a:gd name="T18" fmla="*/ 102 h 102"/>
              </a:gdLst>
              <a:ahLst/>
              <a:cxnLst>
                <a:cxn ang="T10">
                  <a:pos x="T0" y="T1"/>
                </a:cxn>
                <a:cxn ang="T11">
                  <a:pos x="T2" y="T3"/>
                </a:cxn>
                <a:cxn ang="T12">
                  <a:pos x="T4" y="T5"/>
                </a:cxn>
                <a:cxn ang="T13">
                  <a:pos x="T6" y="T7"/>
                </a:cxn>
                <a:cxn ang="T14">
                  <a:pos x="T8" y="T9"/>
                </a:cxn>
              </a:cxnLst>
              <a:rect l="T15" t="T16" r="T17" b="T18"/>
              <a:pathLst>
                <a:path w="120" h="102">
                  <a:moveTo>
                    <a:pt x="0" y="22"/>
                  </a:moveTo>
                  <a:lnTo>
                    <a:pt x="50" y="102"/>
                  </a:lnTo>
                  <a:lnTo>
                    <a:pt x="120" y="86"/>
                  </a:lnTo>
                  <a:lnTo>
                    <a:pt x="69" y="0"/>
                  </a:lnTo>
                  <a:lnTo>
                    <a:pt x="0" y="22"/>
                  </a:lnTo>
                  <a:close/>
                </a:path>
              </a:pathLst>
            </a:custGeom>
            <a:solidFill>
              <a:srgbClr val="FFDEB5"/>
            </a:solidFill>
            <a:ln w="12700">
              <a:solidFill>
                <a:srgbClr val="070707"/>
              </a:solidFill>
              <a:round/>
              <a:headEnd/>
              <a:tailEnd/>
            </a:ln>
          </p:spPr>
          <p:txBody>
            <a:bodyPr wrap="none" anchor="ctr"/>
            <a:lstStyle/>
            <a:p>
              <a:endParaRPr lang="en-US"/>
            </a:p>
          </p:txBody>
        </p:sp>
        <p:sp>
          <p:nvSpPr>
            <p:cNvPr id="47188" name="AutoShape 201"/>
            <p:cNvSpPr>
              <a:spLocks noChangeArrowheads="1"/>
            </p:cNvSpPr>
            <p:nvPr/>
          </p:nvSpPr>
          <p:spPr bwMode="auto">
            <a:xfrm>
              <a:off x="4850" y="2884"/>
              <a:ext cx="62" cy="108"/>
            </a:xfrm>
            <a:prstGeom prst="can">
              <a:avLst>
                <a:gd name="adj" fmla="val 5723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sp>
          <p:nvSpPr>
            <p:cNvPr id="47189" name="AutoShape 202"/>
            <p:cNvSpPr>
              <a:spLocks noChangeArrowheads="1"/>
            </p:cNvSpPr>
            <p:nvPr/>
          </p:nvSpPr>
          <p:spPr bwMode="auto">
            <a:xfrm>
              <a:off x="5204" y="2838"/>
              <a:ext cx="62" cy="108"/>
            </a:xfrm>
            <a:prstGeom prst="can">
              <a:avLst>
                <a:gd name="adj" fmla="val 5723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2/3*#ppt_w"/>
                                          </p:val>
                                        </p:tav>
                                        <p:tav tm="100000">
                                          <p:val>
                                            <p:strVal val="#ppt_w"/>
                                          </p:val>
                                        </p:tav>
                                      </p:tavLst>
                                    </p:anim>
                                    <p:anim calcmode="lin" valueType="num">
                                      <p:cBhvr>
                                        <p:cTn id="8" dur="500" fill="hold"/>
                                        <p:tgtEl>
                                          <p:spTgt spid="2"/>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1500"/>
                            </p:stCondLst>
                            <p:childTnLst>
                              <p:par>
                                <p:cTn id="10" presetID="18" presetClass="entr" presetSubtype="6" fill="hold" nodeType="after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500"/>
                                        <p:tgtEl>
                                          <p:spTgt spid="4"/>
                                        </p:tgtEl>
                                      </p:cBhvr>
                                    </p:animEffect>
                                  </p:childTnLst>
                                </p:cTn>
                              </p:par>
                            </p:childTnLst>
                          </p:cTn>
                        </p:par>
                        <p:par>
                          <p:cTn id="13" fill="hold" nodeType="afterGroup">
                            <p:stCondLst>
                              <p:cond delay="3000"/>
                            </p:stCondLst>
                            <p:childTnLst>
                              <p:par>
                                <p:cTn id="14" presetID="23" presetClass="entr" presetSubtype="272" fill="hold" nodeType="afterEffect">
                                  <p:stCondLst>
                                    <p:cond delay="100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2/3*#ppt_w"/>
                                          </p:val>
                                        </p:tav>
                                        <p:tav tm="100000">
                                          <p:val>
                                            <p:strVal val="#ppt_w"/>
                                          </p:val>
                                        </p:tav>
                                      </p:tavLst>
                                    </p:anim>
                                    <p:anim calcmode="lin" valueType="num">
                                      <p:cBhvr>
                                        <p:cTn id="17" dur="500" fill="hold"/>
                                        <p:tgtEl>
                                          <p:spTgt spid="5"/>
                                        </p:tgtEl>
                                        <p:attrNameLst>
                                          <p:attrName>ppt_h</p:attrName>
                                        </p:attrNameLst>
                                      </p:cBhvr>
                                      <p:tavLst>
                                        <p:tav tm="0">
                                          <p:val>
                                            <p:strVal val="2/3*#ppt_h"/>
                                          </p:val>
                                        </p:tav>
                                        <p:tav tm="100000">
                                          <p:val>
                                            <p:strVal val="#ppt_h"/>
                                          </p:val>
                                        </p:tav>
                                      </p:tavLst>
                                    </p:anim>
                                  </p:childTnLst>
                                </p:cTn>
                              </p:par>
                            </p:childTnLst>
                          </p:cTn>
                        </p:par>
                        <p:par>
                          <p:cTn id="18" fill="hold" nodeType="afterGroup">
                            <p:stCondLst>
                              <p:cond delay="4500"/>
                            </p:stCondLst>
                            <p:childTnLst>
                              <p:par>
                                <p:cTn id="19" presetID="23" presetClass="entr" presetSubtype="272" fill="hold" nodeType="afterEffect">
                                  <p:stCondLst>
                                    <p:cond delay="100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strVal val="2/3*#ppt_w"/>
                                          </p:val>
                                        </p:tav>
                                        <p:tav tm="100000">
                                          <p:val>
                                            <p:strVal val="#ppt_w"/>
                                          </p:val>
                                        </p:tav>
                                      </p:tavLst>
                                    </p:anim>
                                    <p:anim calcmode="lin" valueType="num">
                                      <p:cBhvr>
                                        <p:cTn id="22" dur="500" fill="hold"/>
                                        <p:tgtEl>
                                          <p:spTgt spid="8"/>
                                        </p:tgtEl>
                                        <p:attrNameLst>
                                          <p:attrName>ppt_h</p:attrName>
                                        </p:attrNameLst>
                                      </p:cBhvr>
                                      <p:tavLst>
                                        <p:tav tm="0">
                                          <p:val>
                                            <p:strVal val="2/3*#ppt_h"/>
                                          </p:val>
                                        </p:tav>
                                        <p:tav tm="100000">
                                          <p:val>
                                            <p:strVal val="#ppt_h"/>
                                          </p:val>
                                        </p:tav>
                                      </p:tavLst>
                                    </p:anim>
                                  </p:childTnLst>
                                </p:cTn>
                              </p:par>
                            </p:childTnLst>
                          </p:cTn>
                        </p:par>
                        <p:par>
                          <p:cTn id="23" fill="hold" nodeType="afterGroup">
                            <p:stCondLst>
                              <p:cond delay="6000"/>
                            </p:stCondLst>
                            <p:childTnLst>
                              <p:par>
                                <p:cTn id="24" presetID="23" presetClass="entr" presetSubtype="272" fill="hold" nodeType="afterEffect">
                                  <p:stCondLst>
                                    <p:cond delay="100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strVal val="2/3*#ppt_w"/>
                                          </p:val>
                                        </p:tav>
                                        <p:tav tm="100000">
                                          <p:val>
                                            <p:strVal val="#ppt_w"/>
                                          </p:val>
                                        </p:tav>
                                      </p:tavLst>
                                    </p:anim>
                                    <p:anim calcmode="lin" valueType="num">
                                      <p:cBhvr>
                                        <p:cTn id="27" dur="500" fill="hold"/>
                                        <p:tgtEl>
                                          <p:spTgt spid="1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457200" y="274638"/>
            <a:ext cx="8229600" cy="1020762"/>
          </a:xfrm>
        </p:spPr>
        <p:txBody>
          <a:bodyPr/>
          <a:lstStyle/>
          <a:p>
            <a:r>
              <a:rPr lang="en-US" dirty="0">
                <a:solidFill>
                  <a:schemeClr val="tx1">
                    <a:lumMod val="75000"/>
                    <a:lumOff val="25000"/>
                  </a:schemeClr>
                </a:solidFill>
              </a:rPr>
              <a:t>The Kanban System</a:t>
            </a:r>
          </a:p>
        </p:txBody>
      </p:sp>
      <p:grpSp>
        <p:nvGrpSpPr>
          <p:cNvPr id="49154" name="Group 3"/>
          <p:cNvGrpSpPr>
            <a:grpSpLocks/>
          </p:cNvGrpSpPr>
          <p:nvPr/>
        </p:nvGrpSpPr>
        <p:grpSpPr bwMode="auto">
          <a:xfrm>
            <a:off x="4738688" y="1830388"/>
            <a:ext cx="1114425" cy="1517650"/>
            <a:chOff x="2985" y="1153"/>
            <a:chExt cx="702" cy="956"/>
          </a:xfrm>
        </p:grpSpPr>
        <p:sp>
          <p:nvSpPr>
            <p:cNvPr id="49338" name="Freeform 4"/>
            <p:cNvSpPr>
              <a:spLocks/>
            </p:cNvSpPr>
            <p:nvPr/>
          </p:nvSpPr>
          <p:spPr bwMode="auto">
            <a:xfrm>
              <a:off x="3213" y="1410"/>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C69F84"/>
            </a:solidFill>
            <a:ln w="12700">
              <a:solidFill>
                <a:srgbClr val="000000"/>
              </a:solidFill>
              <a:round/>
              <a:headEnd/>
              <a:tailEnd/>
            </a:ln>
          </p:spPr>
          <p:txBody>
            <a:bodyPr wrap="none" anchor="ctr"/>
            <a:lstStyle/>
            <a:p>
              <a:endParaRPr lang="en-US"/>
            </a:p>
          </p:txBody>
        </p:sp>
        <p:sp>
          <p:nvSpPr>
            <p:cNvPr id="49339" name="Freeform 5"/>
            <p:cNvSpPr>
              <a:spLocks/>
            </p:cNvSpPr>
            <p:nvPr/>
          </p:nvSpPr>
          <p:spPr bwMode="auto">
            <a:xfrm>
              <a:off x="3311" y="1408"/>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49340" name="Freeform 6"/>
            <p:cNvSpPr>
              <a:spLocks/>
            </p:cNvSpPr>
            <p:nvPr/>
          </p:nvSpPr>
          <p:spPr bwMode="auto">
            <a:xfrm>
              <a:off x="3215" y="1525"/>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9C6B4"/>
            </a:solidFill>
            <a:ln w="12700">
              <a:solidFill>
                <a:srgbClr val="000000"/>
              </a:solidFill>
              <a:round/>
              <a:headEnd/>
              <a:tailEnd/>
            </a:ln>
          </p:spPr>
          <p:txBody>
            <a:bodyPr wrap="none" anchor="ctr"/>
            <a:lstStyle/>
            <a:p>
              <a:endParaRPr lang="en-US"/>
            </a:p>
          </p:txBody>
        </p:sp>
        <p:sp>
          <p:nvSpPr>
            <p:cNvPr id="49341" name="Freeform 7"/>
            <p:cNvSpPr>
              <a:spLocks/>
            </p:cNvSpPr>
            <p:nvPr/>
          </p:nvSpPr>
          <p:spPr bwMode="auto">
            <a:xfrm>
              <a:off x="3591" y="1509"/>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49342" name="Freeform 8"/>
            <p:cNvSpPr>
              <a:spLocks/>
            </p:cNvSpPr>
            <p:nvPr/>
          </p:nvSpPr>
          <p:spPr bwMode="auto">
            <a:xfrm>
              <a:off x="3105" y="1549"/>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C69F84"/>
            </a:solidFill>
            <a:ln w="12700">
              <a:solidFill>
                <a:srgbClr val="000000"/>
              </a:solidFill>
              <a:round/>
              <a:headEnd/>
              <a:tailEnd/>
            </a:ln>
          </p:spPr>
          <p:txBody>
            <a:bodyPr wrap="none" anchor="ctr"/>
            <a:lstStyle/>
            <a:p>
              <a:endParaRPr lang="en-US"/>
            </a:p>
          </p:txBody>
        </p:sp>
        <p:sp>
          <p:nvSpPr>
            <p:cNvPr id="49343" name="Freeform 9"/>
            <p:cNvSpPr>
              <a:spLocks/>
            </p:cNvSpPr>
            <p:nvPr/>
          </p:nvSpPr>
          <p:spPr bwMode="auto">
            <a:xfrm>
              <a:off x="3203" y="1547"/>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49344" name="Freeform 10"/>
            <p:cNvSpPr>
              <a:spLocks/>
            </p:cNvSpPr>
            <p:nvPr/>
          </p:nvSpPr>
          <p:spPr bwMode="auto">
            <a:xfrm>
              <a:off x="3107" y="1664"/>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49345" name="Freeform 11"/>
            <p:cNvSpPr>
              <a:spLocks/>
            </p:cNvSpPr>
            <p:nvPr/>
          </p:nvSpPr>
          <p:spPr bwMode="auto">
            <a:xfrm>
              <a:off x="3483" y="1648"/>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49346" name="Freeform 12"/>
            <p:cNvSpPr>
              <a:spLocks/>
            </p:cNvSpPr>
            <p:nvPr/>
          </p:nvSpPr>
          <p:spPr bwMode="auto">
            <a:xfrm>
              <a:off x="2992" y="1690"/>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49347" name="Freeform 13"/>
            <p:cNvSpPr>
              <a:spLocks/>
            </p:cNvSpPr>
            <p:nvPr/>
          </p:nvSpPr>
          <p:spPr bwMode="auto">
            <a:xfrm>
              <a:off x="3090" y="1688"/>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49348" name="Freeform 14"/>
            <p:cNvSpPr>
              <a:spLocks/>
            </p:cNvSpPr>
            <p:nvPr/>
          </p:nvSpPr>
          <p:spPr bwMode="auto">
            <a:xfrm>
              <a:off x="2994" y="1805"/>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49349" name="Freeform 15"/>
            <p:cNvSpPr>
              <a:spLocks/>
            </p:cNvSpPr>
            <p:nvPr/>
          </p:nvSpPr>
          <p:spPr bwMode="auto">
            <a:xfrm>
              <a:off x="3370" y="1789"/>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49350" name="Freeform 16"/>
            <p:cNvSpPr>
              <a:spLocks/>
            </p:cNvSpPr>
            <p:nvPr/>
          </p:nvSpPr>
          <p:spPr bwMode="auto">
            <a:xfrm>
              <a:off x="3212" y="1155"/>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49351" name="Freeform 17"/>
            <p:cNvSpPr>
              <a:spLocks/>
            </p:cNvSpPr>
            <p:nvPr/>
          </p:nvSpPr>
          <p:spPr bwMode="auto">
            <a:xfrm>
              <a:off x="3310" y="1153"/>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49352" name="Freeform 18"/>
            <p:cNvSpPr>
              <a:spLocks/>
            </p:cNvSpPr>
            <p:nvPr/>
          </p:nvSpPr>
          <p:spPr bwMode="auto">
            <a:xfrm>
              <a:off x="3214" y="1270"/>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49353" name="Freeform 19"/>
            <p:cNvSpPr>
              <a:spLocks/>
            </p:cNvSpPr>
            <p:nvPr/>
          </p:nvSpPr>
          <p:spPr bwMode="auto">
            <a:xfrm>
              <a:off x="3590" y="1254"/>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49354" name="Freeform 20"/>
            <p:cNvSpPr>
              <a:spLocks/>
            </p:cNvSpPr>
            <p:nvPr/>
          </p:nvSpPr>
          <p:spPr bwMode="auto">
            <a:xfrm>
              <a:off x="3099" y="1292"/>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49355" name="Freeform 21"/>
            <p:cNvSpPr>
              <a:spLocks/>
            </p:cNvSpPr>
            <p:nvPr/>
          </p:nvSpPr>
          <p:spPr bwMode="auto">
            <a:xfrm>
              <a:off x="3197" y="1290"/>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49356" name="Freeform 22"/>
            <p:cNvSpPr>
              <a:spLocks/>
            </p:cNvSpPr>
            <p:nvPr/>
          </p:nvSpPr>
          <p:spPr bwMode="auto">
            <a:xfrm>
              <a:off x="3101" y="1407"/>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49357" name="Freeform 23"/>
            <p:cNvSpPr>
              <a:spLocks/>
            </p:cNvSpPr>
            <p:nvPr/>
          </p:nvSpPr>
          <p:spPr bwMode="auto">
            <a:xfrm>
              <a:off x="3477" y="1391"/>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49358" name="Freeform 24"/>
            <p:cNvSpPr>
              <a:spLocks/>
            </p:cNvSpPr>
            <p:nvPr/>
          </p:nvSpPr>
          <p:spPr bwMode="auto">
            <a:xfrm>
              <a:off x="2985" y="1441"/>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49359" name="Freeform 25"/>
            <p:cNvSpPr>
              <a:spLocks/>
            </p:cNvSpPr>
            <p:nvPr/>
          </p:nvSpPr>
          <p:spPr bwMode="auto">
            <a:xfrm>
              <a:off x="3083" y="1439"/>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49360" name="Freeform 26"/>
            <p:cNvSpPr>
              <a:spLocks/>
            </p:cNvSpPr>
            <p:nvPr/>
          </p:nvSpPr>
          <p:spPr bwMode="auto">
            <a:xfrm>
              <a:off x="2987" y="1556"/>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49361" name="Freeform 27"/>
            <p:cNvSpPr>
              <a:spLocks/>
            </p:cNvSpPr>
            <p:nvPr/>
          </p:nvSpPr>
          <p:spPr bwMode="auto">
            <a:xfrm>
              <a:off x="3363" y="1540"/>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grpSp>
      <p:sp>
        <p:nvSpPr>
          <p:cNvPr id="49155" name="Rectangle 28"/>
          <p:cNvSpPr>
            <a:spLocks noChangeArrowheads="1"/>
          </p:cNvSpPr>
          <p:nvPr/>
        </p:nvSpPr>
        <p:spPr bwMode="auto">
          <a:xfrm>
            <a:off x="4419600" y="1666875"/>
            <a:ext cx="1684338" cy="4229100"/>
          </a:xfrm>
          <a:prstGeom prst="rect">
            <a:avLst/>
          </a:prstGeom>
          <a:noFill/>
          <a:ln w="19050">
            <a:solidFill>
              <a:schemeClr val="tx1"/>
            </a:solidFill>
            <a:miter lim="800000"/>
            <a:headEnd/>
            <a:tailEnd/>
          </a:ln>
        </p:spPr>
        <p:txBody>
          <a:bodyPr wrap="none" anchor="ctr"/>
          <a:lstStyle/>
          <a:p>
            <a:endParaRPr lang="en-NZ">
              <a:latin typeface="Calibri" pitchFamily="34" charset="0"/>
            </a:endParaRPr>
          </a:p>
        </p:txBody>
      </p:sp>
      <p:sp>
        <p:nvSpPr>
          <p:cNvPr id="49156" name="Text Box 29"/>
          <p:cNvSpPr txBox="1">
            <a:spLocks noChangeArrowheads="1"/>
          </p:cNvSpPr>
          <p:nvPr/>
        </p:nvSpPr>
        <p:spPr bwMode="auto">
          <a:xfrm>
            <a:off x="4343400" y="1676400"/>
            <a:ext cx="914400" cy="523875"/>
          </a:xfrm>
          <a:prstGeom prst="rect">
            <a:avLst/>
          </a:prstGeom>
          <a:noFill/>
          <a:ln w="9525">
            <a:noFill/>
            <a:miter lim="800000"/>
            <a:headEnd/>
            <a:tailEnd/>
          </a:ln>
        </p:spPr>
        <p:txBody>
          <a:bodyPr>
            <a:spAutoFit/>
          </a:bodyPr>
          <a:lstStyle/>
          <a:p>
            <a:pPr algn="ctr" defTabSz="762000" eaLnBrk="0" hangingPunct="0"/>
            <a:r>
              <a:rPr lang="en-AU" sz="1400" b="1"/>
              <a:t>Storage area</a:t>
            </a:r>
          </a:p>
        </p:txBody>
      </p:sp>
      <p:sp>
        <p:nvSpPr>
          <p:cNvPr id="49157" name="Text Box 30"/>
          <p:cNvSpPr txBox="1">
            <a:spLocks noChangeArrowheads="1"/>
          </p:cNvSpPr>
          <p:nvPr/>
        </p:nvSpPr>
        <p:spPr bwMode="auto">
          <a:xfrm>
            <a:off x="4452938" y="3387725"/>
            <a:ext cx="1685925" cy="307975"/>
          </a:xfrm>
          <a:prstGeom prst="rect">
            <a:avLst/>
          </a:prstGeom>
          <a:noFill/>
          <a:ln w="9525">
            <a:noFill/>
            <a:miter lim="800000"/>
            <a:headEnd/>
            <a:tailEnd/>
          </a:ln>
        </p:spPr>
        <p:txBody>
          <a:bodyPr>
            <a:spAutoFit/>
          </a:bodyPr>
          <a:lstStyle/>
          <a:p>
            <a:pPr algn="ctr" defTabSz="762000" eaLnBrk="0" hangingPunct="0"/>
            <a:r>
              <a:rPr lang="en-AU" sz="1400" b="1"/>
              <a:t>Empty containers</a:t>
            </a:r>
          </a:p>
        </p:txBody>
      </p:sp>
      <p:sp>
        <p:nvSpPr>
          <p:cNvPr id="49158" name="Text Box 31"/>
          <p:cNvSpPr txBox="1">
            <a:spLocks noChangeArrowheads="1"/>
          </p:cNvSpPr>
          <p:nvPr/>
        </p:nvSpPr>
        <p:spPr bwMode="auto">
          <a:xfrm>
            <a:off x="4616450" y="5494338"/>
            <a:ext cx="1479550" cy="307975"/>
          </a:xfrm>
          <a:prstGeom prst="rect">
            <a:avLst/>
          </a:prstGeom>
          <a:noFill/>
          <a:ln w="9525">
            <a:noFill/>
            <a:miter lim="800000"/>
            <a:headEnd/>
            <a:tailEnd/>
          </a:ln>
        </p:spPr>
        <p:txBody>
          <a:bodyPr>
            <a:spAutoFit/>
          </a:bodyPr>
          <a:lstStyle/>
          <a:p>
            <a:pPr algn="ctr" defTabSz="762000" eaLnBrk="0" hangingPunct="0"/>
            <a:r>
              <a:rPr lang="en-AU" sz="1400" b="1"/>
              <a:t>Full containers</a:t>
            </a:r>
          </a:p>
        </p:txBody>
      </p:sp>
      <p:sp>
        <p:nvSpPr>
          <p:cNvPr id="49159" name="Freeform 32"/>
          <p:cNvSpPr>
            <a:spLocks/>
          </p:cNvSpPr>
          <p:nvPr/>
        </p:nvSpPr>
        <p:spPr bwMode="auto">
          <a:xfrm>
            <a:off x="1168400" y="3792538"/>
            <a:ext cx="241300" cy="715962"/>
          </a:xfrm>
          <a:custGeom>
            <a:avLst/>
            <a:gdLst>
              <a:gd name="T0" fmla="*/ 0 w 152"/>
              <a:gd name="T1" fmla="*/ 0 h 451"/>
              <a:gd name="T2" fmla="*/ 20637 w 152"/>
              <a:gd name="T3" fmla="*/ 187325 h 451"/>
              <a:gd name="T4" fmla="*/ 55563 w 152"/>
              <a:gd name="T5" fmla="*/ 334962 h 451"/>
              <a:gd name="T6" fmla="*/ 84137 w 152"/>
              <a:gd name="T7" fmla="*/ 449262 h 451"/>
              <a:gd name="T8" fmla="*/ 144462 w 152"/>
              <a:gd name="T9" fmla="*/ 576262 h 451"/>
              <a:gd name="T10" fmla="*/ 241300 w 152"/>
              <a:gd name="T11" fmla="*/ 715962 h 451"/>
              <a:gd name="T12" fmla="*/ 0 60000 65536"/>
              <a:gd name="T13" fmla="*/ 0 60000 65536"/>
              <a:gd name="T14" fmla="*/ 0 60000 65536"/>
              <a:gd name="T15" fmla="*/ 0 60000 65536"/>
              <a:gd name="T16" fmla="*/ 0 60000 65536"/>
              <a:gd name="T17" fmla="*/ 0 60000 65536"/>
              <a:gd name="T18" fmla="*/ 0 w 152"/>
              <a:gd name="T19" fmla="*/ 0 h 451"/>
              <a:gd name="T20" fmla="*/ 152 w 152"/>
              <a:gd name="T21" fmla="*/ 451 h 451"/>
            </a:gdLst>
            <a:ahLst/>
            <a:cxnLst>
              <a:cxn ang="T12">
                <a:pos x="T0" y="T1"/>
              </a:cxn>
              <a:cxn ang="T13">
                <a:pos x="T2" y="T3"/>
              </a:cxn>
              <a:cxn ang="T14">
                <a:pos x="T4" y="T5"/>
              </a:cxn>
              <a:cxn ang="T15">
                <a:pos x="T6" y="T7"/>
              </a:cxn>
              <a:cxn ang="T16">
                <a:pos x="T8" y="T9"/>
              </a:cxn>
              <a:cxn ang="T17">
                <a:pos x="T10" y="T11"/>
              </a:cxn>
            </a:cxnLst>
            <a:rect l="T18" t="T19" r="T20" b="T21"/>
            <a:pathLst>
              <a:path w="152" h="451">
                <a:moveTo>
                  <a:pt x="0" y="0"/>
                </a:moveTo>
                <a:cubicBezTo>
                  <a:pt x="3" y="41"/>
                  <a:pt x="7" y="82"/>
                  <a:pt x="13" y="118"/>
                </a:cubicBezTo>
                <a:cubicBezTo>
                  <a:pt x="18" y="153"/>
                  <a:pt x="28" y="183"/>
                  <a:pt x="35" y="211"/>
                </a:cubicBezTo>
                <a:cubicBezTo>
                  <a:pt x="41" y="238"/>
                  <a:pt x="43" y="257"/>
                  <a:pt x="53" y="283"/>
                </a:cubicBezTo>
                <a:cubicBezTo>
                  <a:pt x="62" y="308"/>
                  <a:pt x="74" y="335"/>
                  <a:pt x="91" y="363"/>
                </a:cubicBezTo>
                <a:cubicBezTo>
                  <a:pt x="107" y="390"/>
                  <a:pt x="129" y="420"/>
                  <a:pt x="152" y="451"/>
                </a:cubicBezTo>
              </a:path>
            </a:pathLst>
          </a:custGeom>
          <a:noFill/>
          <a:ln w="57150">
            <a:solidFill>
              <a:schemeClr val="tx2"/>
            </a:solidFill>
            <a:round/>
            <a:headEnd/>
            <a:tailEnd type="triangle" w="med" len="med"/>
          </a:ln>
        </p:spPr>
        <p:txBody>
          <a:bodyPr wrap="none" anchor="ctr"/>
          <a:lstStyle/>
          <a:p>
            <a:endParaRPr lang="en-US"/>
          </a:p>
        </p:txBody>
      </p:sp>
      <p:grpSp>
        <p:nvGrpSpPr>
          <p:cNvPr id="49160" name="Group 209"/>
          <p:cNvGrpSpPr>
            <a:grpSpLocks/>
          </p:cNvGrpSpPr>
          <p:nvPr/>
        </p:nvGrpSpPr>
        <p:grpSpPr bwMode="auto">
          <a:xfrm>
            <a:off x="577850" y="3086100"/>
            <a:ext cx="752475" cy="668338"/>
            <a:chOff x="364" y="1944"/>
            <a:chExt cx="474" cy="421"/>
          </a:xfrm>
        </p:grpSpPr>
        <p:sp>
          <p:nvSpPr>
            <p:cNvPr id="49333" name="Freeform 33"/>
            <p:cNvSpPr>
              <a:spLocks/>
            </p:cNvSpPr>
            <p:nvPr/>
          </p:nvSpPr>
          <p:spPr bwMode="auto">
            <a:xfrm>
              <a:off x="364" y="1946"/>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49334" name="Freeform 34"/>
            <p:cNvSpPr>
              <a:spLocks/>
            </p:cNvSpPr>
            <p:nvPr/>
          </p:nvSpPr>
          <p:spPr bwMode="auto">
            <a:xfrm>
              <a:off x="462" y="1944"/>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49335" name="Freeform 35"/>
            <p:cNvSpPr>
              <a:spLocks/>
            </p:cNvSpPr>
            <p:nvPr/>
          </p:nvSpPr>
          <p:spPr bwMode="auto">
            <a:xfrm>
              <a:off x="366" y="2061"/>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49336" name="Freeform 36"/>
            <p:cNvSpPr>
              <a:spLocks/>
            </p:cNvSpPr>
            <p:nvPr/>
          </p:nvSpPr>
          <p:spPr bwMode="auto">
            <a:xfrm>
              <a:off x="742" y="2045"/>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49337" name="Freeform 37"/>
            <p:cNvSpPr>
              <a:spLocks/>
            </p:cNvSpPr>
            <p:nvPr/>
          </p:nvSpPr>
          <p:spPr bwMode="auto">
            <a:xfrm>
              <a:off x="582" y="2157"/>
              <a:ext cx="139" cy="108"/>
            </a:xfrm>
            <a:custGeom>
              <a:avLst/>
              <a:gdLst>
                <a:gd name="T0" fmla="*/ 139 w 139"/>
                <a:gd name="T1" fmla="*/ 31 h 108"/>
                <a:gd name="T2" fmla="*/ 139 w 139"/>
                <a:gd name="T3" fmla="*/ 108 h 108"/>
                <a:gd name="T4" fmla="*/ 0 w 139"/>
                <a:gd name="T5" fmla="*/ 72 h 108"/>
                <a:gd name="T6" fmla="*/ 0 w 139"/>
                <a:gd name="T7" fmla="*/ 27 h 108"/>
                <a:gd name="T8" fmla="*/ 18 w 139"/>
                <a:gd name="T9" fmla="*/ 0 h 108"/>
                <a:gd name="T10" fmla="*/ 139 w 139"/>
                <a:gd name="T11" fmla="*/ 31 h 108"/>
                <a:gd name="T12" fmla="*/ 0 60000 65536"/>
                <a:gd name="T13" fmla="*/ 0 60000 65536"/>
                <a:gd name="T14" fmla="*/ 0 60000 65536"/>
                <a:gd name="T15" fmla="*/ 0 60000 65536"/>
                <a:gd name="T16" fmla="*/ 0 60000 65536"/>
                <a:gd name="T17" fmla="*/ 0 60000 65536"/>
                <a:gd name="T18" fmla="*/ 0 w 139"/>
                <a:gd name="T19" fmla="*/ 0 h 108"/>
                <a:gd name="T20" fmla="*/ 139 w 139"/>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139" h="108">
                  <a:moveTo>
                    <a:pt x="139" y="31"/>
                  </a:moveTo>
                  <a:lnTo>
                    <a:pt x="139" y="108"/>
                  </a:lnTo>
                  <a:lnTo>
                    <a:pt x="0" y="72"/>
                  </a:lnTo>
                  <a:lnTo>
                    <a:pt x="0" y="27"/>
                  </a:lnTo>
                  <a:lnTo>
                    <a:pt x="18" y="0"/>
                  </a:lnTo>
                  <a:lnTo>
                    <a:pt x="139" y="31"/>
                  </a:lnTo>
                  <a:close/>
                </a:path>
              </a:pathLst>
            </a:custGeom>
            <a:solidFill>
              <a:srgbClr val="00A9DA"/>
            </a:solidFill>
            <a:ln w="12700">
              <a:solidFill>
                <a:srgbClr val="000000"/>
              </a:solidFill>
              <a:round/>
              <a:headEnd/>
              <a:tailEnd/>
            </a:ln>
          </p:spPr>
          <p:txBody>
            <a:bodyPr wrap="none" anchor="ctr"/>
            <a:lstStyle/>
            <a:p>
              <a:endParaRPr lang="en-US"/>
            </a:p>
          </p:txBody>
        </p:sp>
      </p:grpSp>
      <p:sp>
        <p:nvSpPr>
          <p:cNvPr id="49161" name="Line 38"/>
          <p:cNvSpPr>
            <a:spLocks noChangeShapeType="1"/>
          </p:cNvSpPr>
          <p:nvPr/>
        </p:nvSpPr>
        <p:spPr bwMode="auto">
          <a:xfrm flipH="1">
            <a:off x="1887538" y="1963738"/>
            <a:ext cx="339725" cy="0"/>
          </a:xfrm>
          <a:prstGeom prst="line">
            <a:avLst/>
          </a:prstGeom>
          <a:noFill/>
          <a:ln w="57150">
            <a:solidFill>
              <a:schemeClr val="tx2"/>
            </a:solidFill>
            <a:round/>
            <a:headEnd/>
            <a:tailEnd type="triangle" w="med" len="med"/>
          </a:ln>
        </p:spPr>
        <p:txBody>
          <a:bodyPr wrap="none" anchor="ctr"/>
          <a:lstStyle/>
          <a:p>
            <a:endParaRPr lang="en-US"/>
          </a:p>
        </p:txBody>
      </p:sp>
      <p:sp>
        <p:nvSpPr>
          <p:cNvPr id="49162" name="Freeform 39"/>
          <p:cNvSpPr>
            <a:spLocks/>
          </p:cNvSpPr>
          <p:nvPr/>
        </p:nvSpPr>
        <p:spPr bwMode="auto">
          <a:xfrm>
            <a:off x="2227263" y="1849438"/>
            <a:ext cx="355600" cy="203200"/>
          </a:xfrm>
          <a:custGeom>
            <a:avLst/>
            <a:gdLst>
              <a:gd name="T0" fmla="*/ 355600 w 224"/>
              <a:gd name="T1" fmla="*/ 203200 h 128"/>
              <a:gd name="T2" fmla="*/ 355600 w 224"/>
              <a:gd name="T3" fmla="*/ 0 h 128"/>
              <a:gd name="T4" fmla="*/ 46037 w 224"/>
              <a:gd name="T5" fmla="*/ 0 h 128"/>
              <a:gd name="T6" fmla="*/ 0 w 224"/>
              <a:gd name="T7" fmla="*/ 46037 h 128"/>
              <a:gd name="T8" fmla="*/ 0 w 224"/>
              <a:gd name="T9" fmla="*/ 203200 h 128"/>
              <a:gd name="T10" fmla="*/ 355600 w 224"/>
              <a:gd name="T11" fmla="*/ 203200 h 128"/>
              <a:gd name="T12" fmla="*/ 0 60000 65536"/>
              <a:gd name="T13" fmla="*/ 0 60000 65536"/>
              <a:gd name="T14" fmla="*/ 0 60000 65536"/>
              <a:gd name="T15" fmla="*/ 0 60000 65536"/>
              <a:gd name="T16" fmla="*/ 0 60000 65536"/>
              <a:gd name="T17" fmla="*/ 0 60000 65536"/>
              <a:gd name="T18" fmla="*/ 0 w 224"/>
              <a:gd name="T19" fmla="*/ 0 h 128"/>
              <a:gd name="T20" fmla="*/ 224 w 224"/>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224" h="128">
                <a:moveTo>
                  <a:pt x="224" y="128"/>
                </a:moveTo>
                <a:lnTo>
                  <a:pt x="224" y="0"/>
                </a:lnTo>
                <a:lnTo>
                  <a:pt x="29" y="0"/>
                </a:lnTo>
                <a:lnTo>
                  <a:pt x="0" y="29"/>
                </a:lnTo>
                <a:lnTo>
                  <a:pt x="0" y="128"/>
                </a:lnTo>
                <a:lnTo>
                  <a:pt x="224" y="128"/>
                </a:lnTo>
                <a:close/>
              </a:path>
            </a:pathLst>
          </a:custGeom>
          <a:solidFill>
            <a:schemeClr val="tx2"/>
          </a:solidFill>
          <a:ln w="12700">
            <a:solidFill>
              <a:srgbClr val="000000"/>
            </a:solidFill>
            <a:round/>
            <a:headEnd/>
            <a:tailEnd/>
          </a:ln>
        </p:spPr>
        <p:txBody>
          <a:bodyPr wrap="none" anchor="ctr"/>
          <a:lstStyle/>
          <a:p>
            <a:endParaRPr lang="en-US"/>
          </a:p>
        </p:txBody>
      </p:sp>
      <p:grpSp>
        <p:nvGrpSpPr>
          <p:cNvPr id="49163" name="Group 40"/>
          <p:cNvGrpSpPr>
            <a:grpSpLocks/>
          </p:cNvGrpSpPr>
          <p:nvPr/>
        </p:nvGrpSpPr>
        <p:grpSpPr bwMode="auto">
          <a:xfrm>
            <a:off x="1608138" y="1831975"/>
            <a:ext cx="250825" cy="492125"/>
            <a:chOff x="1013" y="1154"/>
            <a:chExt cx="158" cy="310"/>
          </a:xfrm>
        </p:grpSpPr>
        <p:sp>
          <p:nvSpPr>
            <p:cNvPr id="49325" name="Freeform 41"/>
            <p:cNvSpPr>
              <a:spLocks/>
            </p:cNvSpPr>
            <p:nvPr/>
          </p:nvSpPr>
          <p:spPr bwMode="auto">
            <a:xfrm>
              <a:off x="1013" y="1256"/>
              <a:ext cx="136" cy="136"/>
            </a:xfrm>
            <a:custGeom>
              <a:avLst/>
              <a:gdLst>
                <a:gd name="T0" fmla="*/ 0 w 136"/>
                <a:gd name="T1" fmla="*/ 0 h 136"/>
                <a:gd name="T2" fmla="*/ 0 w 136"/>
                <a:gd name="T3" fmla="*/ 136 h 136"/>
                <a:gd name="T4" fmla="*/ 136 w 136"/>
                <a:gd name="T5" fmla="*/ 136 h 136"/>
                <a:gd name="T6" fmla="*/ 136 w 136"/>
                <a:gd name="T7" fmla="*/ 8 h 136"/>
                <a:gd name="T8" fmla="*/ 0 60000 65536"/>
                <a:gd name="T9" fmla="*/ 0 60000 65536"/>
                <a:gd name="T10" fmla="*/ 0 60000 65536"/>
                <a:gd name="T11" fmla="*/ 0 60000 65536"/>
                <a:gd name="T12" fmla="*/ 0 w 136"/>
                <a:gd name="T13" fmla="*/ 0 h 136"/>
                <a:gd name="T14" fmla="*/ 136 w 136"/>
                <a:gd name="T15" fmla="*/ 136 h 136"/>
              </a:gdLst>
              <a:ahLst/>
              <a:cxnLst>
                <a:cxn ang="T8">
                  <a:pos x="T0" y="T1"/>
                </a:cxn>
                <a:cxn ang="T9">
                  <a:pos x="T2" y="T3"/>
                </a:cxn>
                <a:cxn ang="T10">
                  <a:pos x="T4" y="T5"/>
                </a:cxn>
                <a:cxn ang="T11">
                  <a:pos x="T6" y="T7"/>
                </a:cxn>
              </a:cxnLst>
              <a:rect l="T12" t="T13" r="T14" b="T15"/>
              <a:pathLst>
                <a:path w="136" h="136">
                  <a:moveTo>
                    <a:pt x="0" y="0"/>
                  </a:moveTo>
                  <a:lnTo>
                    <a:pt x="0" y="136"/>
                  </a:lnTo>
                  <a:lnTo>
                    <a:pt x="136" y="136"/>
                  </a:lnTo>
                  <a:lnTo>
                    <a:pt x="136" y="8"/>
                  </a:lnTo>
                </a:path>
              </a:pathLst>
            </a:custGeom>
            <a:noFill/>
            <a:ln w="19050">
              <a:solidFill>
                <a:schemeClr val="tx1"/>
              </a:solidFill>
              <a:round/>
              <a:headEnd/>
              <a:tailEnd/>
            </a:ln>
          </p:spPr>
          <p:txBody>
            <a:bodyPr wrap="none" anchor="ctr"/>
            <a:lstStyle/>
            <a:p>
              <a:endParaRPr lang="en-US"/>
            </a:p>
          </p:txBody>
        </p:sp>
        <p:sp>
          <p:nvSpPr>
            <p:cNvPr id="49326" name="Line 42"/>
            <p:cNvSpPr>
              <a:spLocks noChangeShapeType="1"/>
            </p:cNvSpPr>
            <p:nvPr/>
          </p:nvSpPr>
          <p:spPr bwMode="auto">
            <a:xfrm flipV="1">
              <a:off x="1080" y="1392"/>
              <a:ext cx="0" cy="72"/>
            </a:xfrm>
            <a:prstGeom prst="line">
              <a:avLst/>
            </a:prstGeom>
            <a:noFill/>
            <a:ln w="19050">
              <a:solidFill>
                <a:schemeClr val="tx1"/>
              </a:solidFill>
              <a:round/>
              <a:headEnd/>
              <a:tailEnd/>
            </a:ln>
          </p:spPr>
          <p:txBody>
            <a:bodyPr wrap="none" anchor="ctr"/>
            <a:lstStyle/>
            <a:p>
              <a:endParaRPr lang="en-US"/>
            </a:p>
          </p:txBody>
        </p:sp>
        <p:sp>
          <p:nvSpPr>
            <p:cNvPr id="49327" name="Line 43"/>
            <p:cNvSpPr>
              <a:spLocks noChangeShapeType="1"/>
            </p:cNvSpPr>
            <p:nvPr/>
          </p:nvSpPr>
          <p:spPr bwMode="auto">
            <a:xfrm>
              <a:off x="1027" y="1464"/>
              <a:ext cx="112" cy="0"/>
            </a:xfrm>
            <a:prstGeom prst="line">
              <a:avLst/>
            </a:prstGeom>
            <a:noFill/>
            <a:ln w="19050">
              <a:solidFill>
                <a:schemeClr val="tx1"/>
              </a:solidFill>
              <a:round/>
              <a:headEnd/>
              <a:tailEnd/>
            </a:ln>
          </p:spPr>
          <p:txBody>
            <a:bodyPr wrap="none" anchor="ctr"/>
            <a:lstStyle/>
            <a:p>
              <a:endParaRPr lang="en-US"/>
            </a:p>
          </p:txBody>
        </p:sp>
        <p:sp>
          <p:nvSpPr>
            <p:cNvPr id="49328" name="Line 44"/>
            <p:cNvSpPr>
              <a:spLocks noChangeShapeType="1"/>
            </p:cNvSpPr>
            <p:nvPr/>
          </p:nvSpPr>
          <p:spPr bwMode="auto">
            <a:xfrm flipH="1">
              <a:off x="1024" y="1155"/>
              <a:ext cx="59" cy="226"/>
            </a:xfrm>
            <a:prstGeom prst="line">
              <a:avLst/>
            </a:prstGeom>
            <a:noFill/>
            <a:ln w="19050">
              <a:solidFill>
                <a:schemeClr val="tx1"/>
              </a:solidFill>
              <a:round/>
              <a:headEnd/>
              <a:tailEnd/>
            </a:ln>
          </p:spPr>
          <p:txBody>
            <a:bodyPr wrap="none" anchor="ctr"/>
            <a:lstStyle/>
            <a:p>
              <a:endParaRPr lang="en-US"/>
            </a:p>
          </p:txBody>
        </p:sp>
        <p:sp>
          <p:nvSpPr>
            <p:cNvPr id="49329" name="Line 45"/>
            <p:cNvSpPr>
              <a:spLocks noChangeShapeType="1"/>
            </p:cNvSpPr>
            <p:nvPr/>
          </p:nvSpPr>
          <p:spPr bwMode="auto">
            <a:xfrm flipH="1">
              <a:off x="1112" y="1154"/>
              <a:ext cx="59" cy="226"/>
            </a:xfrm>
            <a:prstGeom prst="line">
              <a:avLst/>
            </a:prstGeom>
            <a:noFill/>
            <a:ln w="19050">
              <a:solidFill>
                <a:schemeClr val="tx1"/>
              </a:solidFill>
              <a:round/>
              <a:headEnd/>
              <a:tailEnd/>
            </a:ln>
          </p:spPr>
          <p:txBody>
            <a:bodyPr wrap="none" anchor="ctr"/>
            <a:lstStyle/>
            <a:p>
              <a:endParaRPr lang="en-US"/>
            </a:p>
          </p:txBody>
        </p:sp>
        <p:sp>
          <p:nvSpPr>
            <p:cNvPr id="49330" name="Line 46"/>
            <p:cNvSpPr>
              <a:spLocks noChangeShapeType="1"/>
            </p:cNvSpPr>
            <p:nvPr/>
          </p:nvSpPr>
          <p:spPr bwMode="auto">
            <a:xfrm flipH="1">
              <a:off x="1094" y="1155"/>
              <a:ext cx="59" cy="226"/>
            </a:xfrm>
            <a:prstGeom prst="line">
              <a:avLst/>
            </a:prstGeom>
            <a:noFill/>
            <a:ln w="19050">
              <a:solidFill>
                <a:schemeClr val="tx1"/>
              </a:solidFill>
              <a:round/>
              <a:headEnd/>
              <a:tailEnd/>
            </a:ln>
          </p:spPr>
          <p:txBody>
            <a:bodyPr wrap="none" anchor="ctr"/>
            <a:lstStyle/>
            <a:p>
              <a:endParaRPr lang="en-US"/>
            </a:p>
          </p:txBody>
        </p:sp>
        <p:sp>
          <p:nvSpPr>
            <p:cNvPr id="49331" name="Line 47"/>
            <p:cNvSpPr>
              <a:spLocks noChangeShapeType="1"/>
            </p:cNvSpPr>
            <p:nvPr/>
          </p:nvSpPr>
          <p:spPr bwMode="auto">
            <a:xfrm flipH="1">
              <a:off x="1072" y="1155"/>
              <a:ext cx="59" cy="226"/>
            </a:xfrm>
            <a:prstGeom prst="line">
              <a:avLst/>
            </a:prstGeom>
            <a:noFill/>
            <a:ln w="19050">
              <a:solidFill>
                <a:schemeClr val="tx1"/>
              </a:solidFill>
              <a:round/>
              <a:headEnd/>
              <a:tailEnd/>
            </a:ln>
          </p:spPr>
          <p:txBody>
            <a:bodyPr wrap="none" anchor="ctr"/>
            <a:lstStyle/>
            <a:p>
              <a:endParaRPr lang="en-US"/>
            </a:p>
          </p:txBody>
        </p:sp>
        <p:sp>
          <p:nvSpPr>
            <p:cNvPr id="49332" name="Line 48"/>
            <p:cNvSpPr>
              <a:spLocks noChangeShapeType="1"/>
            </p:cNvSpPr>
            <p:nvPr/>
          </p:nvSpPr>
          <p:spPr bwMode="auto">
            <a:xfrm flipH="1">
              <a:off x="1048" y="1155"/>
              <a:ext cx="59" cy="226"/>
            </a:xfrm>
            <a:prstGeom prst="line">
              <a:avLst/>
            </a:prstGeom>
            <a:noFill/>
            <a:ln w="19050">
              <a:solidFill>
                <a:schemeClr val="tx1"/>
              </a:solidFill>
              <a:round/>
              <a:headEnd/>
              <a:tailEnd/>
            </a:ln>
          </p:spPr>
          <p:txBody>
            <a:bodyPr wrap="none" anchor="ctr"/>
            <a:lstStyle/>
            <a:p>
              <a:endParaRPr lang="en-US"/>
            </a:p>
          </p:txBody>
        </p:sp>
      </p:grpSp>
      <p:sp>
        <p:nvSpPr>
          <p:cNvPr id="49164" name="Text Box 49"/>
          <p:cNvSpPr txBox="1">
            <a:spLocks noChangeArrowheads="1"/>
          </p:cNvSpPr>
          <p:nvPr/>
        </p:nvSpPr>
        <p:spPr bwMode="auto">
          <a:xfrm>
            <a:off x="1119188" y="1517650"/>
            <a:ext cx="1455737" cy="307975"/>
          </a:xfrm>
          <a:prstGeom prst="rect">
            <a:avLst/>
          </a:prstGeom>
          <a:noFill/>
          <a:ln w="9525">
            <a:noFill/>
            <a:miter lim="800000"/>
            <a:headEnd/>
            <a:tailEnd/>
          </a:ln>
        </p:spPr>
        <p:txBody>
          <a:bodyPr wrap="none">
            <a:spAutoFit/>
          </a:bodyPr>
          <a:lstStyle/>
          <a:p>
            <a:pPr defTabSz="762000" eaLnBrk="0" hangingPunct="0"/>
            <a:r>
              <a:rPr lang="en-AU" sz="1400" b="1"/>
              <a:t>Receiving post</a:t>
            </a:r>
          </a:p>
        </p:txBody>
      </p:sp>
      <p:sp>
        <p:nvSpPr>
          <p:cNvPr id="49165" name="Text Box 50"/>
          <p:cNvSpPr txBox="1">
            <a:spLocks noChangeArrowheads="1"/>
          </p:cNvSpPr>
          <p:nvPr/>
        </p:nvSpPr>
        <p:spPr bwMode="auto">
          <a:xfrm>
            <a:off x="2667000" y="1600200"/>
            <a:ext cx="1611313" cy="523875"/>
          </a:xfrm>
          <a:prstGeom prst="rect">
            <a:avLst/>
          </a:prstGeom>
          <a:noFill/>
          <a:ln w="9525">
            <a:noFill/>
            <a:miter lim="800000"/>
            <a:headEnd/>
            <a:tailEnd/>
          </a:ln>
        </p:spPr>
        <p:txBody>
          <a:bodyPr>
            <a:spAutoFit/>
          </a:bodyPr>
          <a:lstStyle/>
          <a:p>
            <a:pPr defTabSz="762000" eaLnBrk="0" hangingPunct="0"/>
            <a:r>
              <a:rPr lang="en-AU" sz="1400" b="1"/>
              <a:t>Kanban card for product 1</a:t>
            </a:r>
          </a:p>
        </p:txBody>
      </p:sp>
      <p:sp>
        <p:nvSpPr>
          <p:cNvPr id="49166" name="Text Box 51"/>
          <p:cNvSpPr txBox="1">
            <a:spLocks noChangeArrowheads="1"/>
          </p:cNvSpPr>
          <p:nvPr/>
        </p:nvSpPr>
        <p:spPr bwMode="auto">
          <a:xfrm>
            <a:off x="2635250" y="2085975"/>
            <a:ext cx="1576388" cy="523875"/>
          </a:xfrm>
          <a:prstGeom prst="rect">
            <a:avLst/>
          </a:prstGeom>
          <a:noFill/>
          <a:ln w="9525">
            <a:noFill/>
            <a:miter lim="800000"/>
            <a:headEnd/>
            <a:tailEnd/>
          </a:ln>
        </p:spPr>
        <p:txBody>
          <a:bodyPr>
            <a:spAutoFit/>
          </a:bodyPr>
          <a:lstStyle/>
          <a:p>
            <a:pPr defTabSz="762000" eaLnBrk="0" hangingPunct="0"/>
            <a:r>
              <a:rPr lang="en-AU" sz="1400" b="1"/>
              <a:t>Kanban card for product 2</a:t>
            </a:r>
          </a:p>
        </p:txBody>
      </p:sp>
      <p:sp>
        <p:nvSpPr>
          <p:cNvPr id="49167" name="Freeform 52"/>
          <p:cNvSpPr>
            <a:spLocks/>
          </p:cNvSpPr>
          <p:nvPr/>
        </p:nvSpPr>
        <p:spPr bwMode="auto">
          <a:xfrm>
            <a:off x="655638" y="2047875"/>
            <a:ext cx="860425" cy="1042988"/>
          </a:xfrm>
          <a:custGeom>
            <a:avLst/>
            <a:gdLst>
              <a:gd name="T0" fmla="*/ 860425 w 542"/>
              <a:gd name="T1" fmla="*/ 1588 h 657"/>
              <a:gd name="T2" fmla="*/ 749300 w 542"/>
              <a:gd name="T3" fmla="*/ 4763 h 657"/>
              <a:gd name="T4" fmla="*/ 673100 w 542"/>
              <a:gd name="T5" fmla="*/ 22225 h 657"/>
              <a:gd name="T6" fmla="*/ 584200 w 542"/>
              <a:gd name="T7" fmla="*/ 60325 h 657"/>
              <a:gd name="T8" fmla="*/ 508000 w 542"/>
              <a:gd name="T9" fmla="*/ 98425 h 657"/>
              <a:gd name="T10" fmla="*/ 441325 w 542"/>
              <a:gd name="T11" fmla="*/ 144463 h 657"/>
              <a:gd name="T12" fmla="*/ 360362 w 542"/>
              <a:gd name="T13" fmla="*/ 200025 h 657"/>
              <a:gd name="T14" fmla="*/ 296862 w 542"/>
              <a:gd name="T15" fmla="*/ 255588 h 657"/>
              <a:gd name="T16" fmla="*/ 241300 w 542"/>
              <a:gd name="T17" fmla="*/ 301625 h 657"/>
              <a:gd name="T18" fmla="*/ 182562 w 542"/>
              <a:gd name="T19" fmla="*/ 377825 h 657"/>
              <a:gd name="T20" fmla="*/ 123825 w 542"/>
              <a:gd name="T21" fmla="*/ 466725 h 657"/>
              <a:gd name="T22" fmla="*/ 73025 w 542"/>
              <a:gd name="T23" fmla="*/ 576263 h 657"/>
              <a:gd name="T24" fmla="*/ 38100 w 542"/>
              <a:gd name="T25" fmla="*/ 665163 h 657"/>
              <a:gd name="T26" fmla="*/ 12700 w 542"/>
              <a:gd name="T27" fmla="*/ 779463 h 657"/>
              <a:gd name="T28" fmla="*/ 0 w 542"/>
              <a:gd name="T29" fmla="*/ 1042988 h 6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2"/>
              <a:gd name="T46" fmla="*/ 0 h 657"/>
              <a:gd name="T47" fmla="*/ 542 w 542"/>
              <a:gd name="T48" fmla="*/ 657 h 6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2" h="657">
                <a:moveTo>
                  <a:pt x="542" y="1"/>
                </a:moveTo>
                <a:cubicBezTo>
                  <a:pt x="516" y="0"/>
                  <a:pt x="491" y="0"/>
                  <a:pt x="472" y="3"/>
                </a:cubicBezTo>
                <a:cubicBezTo>
                  <a:pt x="452" y="5"/>
                  <a:pt x="441" y="8"/>
                  <a:pt x="424" y="14"/>
                </a:cubicBezTo>
                <a:cubicBezTo>
                  <a:pt x="406" y="19"/>
                  <a:pt x="385" y="30"/>
                  <a:pt x="368" y="38"/>
                </a:cubicBezTo>
                <a:cubicBezTo>
                  <a:pt x="350" y="45"/>
                  <a:pt x="334" y="53"/>
                  <a:pt x="320" y="62"/>
                </a:cubicBezTo>
                <a:cubicBezTo>
                  <a:pt x="305" y="70"/>
                  <a:pt x="293" y="80"/>
                  <a:pt x="278" y="91"/>
                </a:cubicBezTo>
                <a:cubicBezTo>
                  <a:pt x="262" y="101"/>
                  <a:pt x="242" y="114"/>
                  <a:pt x="227" y="126"/>
                </a:cubicBezTo>
                <a:cubicBezTo>
                  <a:pt x="211" y="137"/>
                  <a:pt x="199" y="150"/>
                  <a:pt x="187" y="161"/>
                </a:cubicBezTo>
                <a:cubicBezTo>
                  <a:pt x="174" y="171"/>
                  <a:pt x="164" y="177"/>
                  <a:pt x="152" y="190"/>
                </a:cubicBezTo>
                <a:cubicBezTo>
                  <a:pt x="140" y="202"/>
                  <a:pt x="127" y="220"/>
                  <a:pt x="115" y="238"/>
                </a:cubicBezTo>
                <a:cubicBezTo>
                  <a:pt x="102" y="255"/>
                  <a:pt x="89" y="273"/>
                  <a:pt x="78" y="294"/>
                </a:cubicBezTo>
                <a:cubicBezTo>
                  <a:pt x="66" y="314"/>
                  <a:pt x="54" y="342"/>
                  <a:pt x="46" y="363"/>
                </a:cubicBezTo>
                <a:cubicBezTo>
                  <a:pt x="37" y="383"/>
                  <a:pt x="30" y="397"/>
                  <a:pt x="24" y="419"/>
                </a:cubicBezTo>
                <a:cubicBezTo>
                  <a:pt x="17" y="440"/>
                  <a:pt x="11" y="451"/>
                  <a:pt x="8" y="491"/>
                </a:cubicBezTo>
                <a:cubicBezTo>
                  <a:pt x="4" y="530"/>
                  <a:pt x="2" y="592"/>
                  <a:pt x="0" y="657"/>
                </a:cubicBezTo>
              </a:path>
            </a:pathLst>
          </a:custGeom>
          <a:noFill/>
          <a:ln w="57150">
            <a:solidFill>
              <a:schemeClr val="tx2"/>
            </a:solidFill>
            <a:round/>
            <a:headEnd/>
            <a:tailEnd type="triangle" w="med" len="med"/>
          </a:ln>
        </p:spPr>
        <p:txBody>
          <a:bodyPr wrap="none" anchor="ctr"/>
          <a:lstStyle/>
          <a:p>
            <a:endParaRPr lang="en-US"/>
          </a:p>
        </p:txBody>
      </p:sp>
      <p:grpSp>
        <p:nvGrpSpPr>
          <p:cNvPr id="49168" name="Group 53"/>
          <p:cNvGrpSpPr>
            <a:grpSpLocks/>
          </p:cNvGrpSpPr>
          <p:nvPr/>
        </p:nvGrpSpPr>
        <p:grpSpPr bwMode="auto">
          <a:xfrm>
            <a:off x="1228725" y="3938588"/>
            <a:ext cx="1909763" cy="2082800"/>
            <a:chOff x="774" y="2481"/>
            <a:chExt cx="1203" cy="1312"/>
          </a:xfrm>
        </p:grpSpPr>
        <p:sp>
          <p:nvSpPr>
            <p:cNvPr id="49256" name="Text Box 54"/>
            <p:cNvSpPr txBox="1">
              <a:spLocks noChangeArrowheads="1"/>
            </p:cNvSpPr>
            <p:nvPr/>
          </p:nvSpPr>
          <p:spPr bwMode="auto">
            <a:xfrm>
              <a:off x="1008" y="2976"/>
              <a:ext cx="732" cy="310"/>
            </a:xfrm>
            <a:prstGeom prst="rect">
              <a:avLst/>
            </a:prstGeom>
            <a:noFill/>
            <a:ln w="9525">
              <a:noFill/>
              <a:miter lim="800000"/>
              <a:headEnd/>
              <a:tailEnd/>
            </a:ln>
          </p:spPr>
          <p:txBody>
            <a:bodyPr>
              <a:spAutoFit/>
            </a:bodyPr>
            <a:lstStyle/>
            <a:p>
              <a:pPr algn="ctr" defTabSz="762000" eaLnBrk="0" hangingPunct="0"/>
              <a:r>
                <a:rPr lang="en-AU" sz="1300" b="1"/>
                <a:t>Fabrication cell</a:t>
              </a:r>
            </a:p>
          </p:txBody>
        </p:sp>
        <p:sp>
          <p:nvSpPr>
            <p:cNvPr id="49257" name="Line 55"/>
            <p:cNvSpPr>
              <a:spLocks noChangeShapeType="1"/>
            </p:cNvSpPr>
            <p:nvPr/>
          </p:nvSpPr>
          <p:spPr bwMode="auto">
            <a:xfrm>
              <a:off x="1136" y="3749"/>
              <a:ext cx="61" cy="0"/>
            </a:xfrm>
            <a:prstGeom prst="line">
              <a:avLst/>
            </a:prstGeom>
            <a:noFill/>
            <a:ln w="57150">
              <a:solidFill>
                <a:srgbClr val="070707"/>
              </a:solidFill>
              <a:round/>
              <a:headEnd/>
              <a:tailEnd/>
            </a:ln>
          </p:spPr>
          <p:txBody>
            <a:bodyPr wrap="none" anchor="ctr"/>
            <a:lstStyle/>
            <a:p>
              <a:endParaRPr lang="en-US"/>
            </a:p>
          </p:txBody>
        </p:sp>
        <p:sp>
          <p:nvSpPr>
            <p:cNvPr id="49258" name="Line 56"/>
            <p:cNvSpPr>
              <a:spLocks noChangeShapeType="1"/>
            </p:cNvSpPr>
            <p:nvPr/>
          </p:nvSpPr>
          <p:spPr bwMode="auto">
            <a:xfrm flipV="1">
              <a:off x="1252" y="3624"/>
              <a:ext cx="0" cy="169"/>
            </a:xfrm>
            <a:prstGeom prst="line">
              <a:avLst/>
            </a:prstGeom>
            <a:noFill/>
            <a:ln w="38100">
              <a:solidFill>
                <a:srgbClr val="D7E3C5"/>
              </a:solidFill>
              <a:round/>
              <a:headEnd/>
              <a:tailEnd/>
            </a:ln>
          </p:spPr>
          <p:txBody>
            <a:bodyPr wrap="none" anchor="ctr"/>
            <a:lstStyle/>
            <a:p>
              <a:endParaRPr lang="en-US"/>
            </a:p>
          </p:txBody>
        </p:sp>
        <p:sp>
          <p:nvSpPr>
            <p:cNvPr id="49259" name="Line 57"/>
            <p:cNvSpPr>
              <a:spLocks noChangeShapeType="1"/>
            </p:cNvSpPr>
            <p:nvPr/>
          </p:nvSpPr>
          <p:spPr bwMode="auto">
            <a:xfrm flipV="1">
              <a:off x="1295" y="3603"/>
              <a:ext cx="0" cy="166"/>
            </a:xfrm>
            <a:prstGeom prst="line">
              <a:avLst/>
            </a:prstGeom>
            <a:noFill/>
            <a:ln w="38100">
              <a:solidFill>
                <a:srgbClr val="D7E3C5"/>
              </a:solidFill>
              <a:round/>
              <a:headEnd/>
              <a:tailEnd/>
            </a:ln>
          </p:spPr>
          <p:txBody>
            <a:bodyPr wrap="none" anchor="ctr"/>
            <a:lstStyle/>
            <a:p>
              <a:endParaRPr lang="en-US"/>
            </a:p>
          </p:txBody>
        </p:sp>
        <p:sp>
          <p:nvSpPr>
            <p:cNvPr id="49260" name="Line 58"/>
            <p:cNvSpPr>
              <a:spLocks noChangeShapeType="1"/>
            </p:cNvSpPr>
            <p:nvPr/>
          </p:nvSpPr>
          <p:spPr bwMode="auto">
            <a:xfrm flipV="1">
              <a:off x="1492" y="3626"/>
              <a:ext cx="0" cy="166"/>
            </a:xfrm>
            <a:prstGeom prst="line">
              <a:avLst/>
            </a:prstGeom>
            <a:noFill/>
            <a:ln w="38100">
              <a:solidFill>
                <a:srgbClr val="D7E3C5"/>
              </a:solidFill>
              <a:round/>
              <a:headEnd/>
              <a:tailEnd/>
            </a:ln>
          </p:spPr>
          <p:txBody>
            <a:bodyPr wrap="none" anchor="ctr"/>
            <a:lstStyle/>
            <a:p>
              <a:endParaRPr lang="en-US"/>
            </a:p>
          </p:txBody>
        </p:sp>
        <p:sp>
          <p:nvSpPr>
            <p:cNvPr id="49261" name="Line 59"/>
            <p:cNvSpPr>
              <a:spLocks noChangeShapeType="1"/>
            </p:cNvSpPr>
            <p:nvPr/>
          </p:nvSpPr>
          <p:spPr bwMode="auto">
            <a:xfrm flipV="1">
              <a:off x="1543" y="3583"/>
              <a:ext cx="0" cy="177"/>
            </a:xfrm>
            <a:prstGeom prst="line">
              <a:avLst/>
            </a:prstGeom>
            <a:noFill/>
            <a:ln w="38100">
              <a:solidFill>
                <a:srgbClr val="D7E3C5"/>
              </a:solidFill>
              <a:round/>
              <a:headEnd/>
              <a:tailEnd/>
            </a:ln>
          </p:spPr>
          <p:txBody>
            <a:bodyPr wrap="none" anchor="ctr"/>
            <a:lstStyle/>
            <a:p>
              <a:endParaRPr lang="en-US"/>
            </a:p>
          </p:txBody>
        </p:sp>
        <p:sp>
          <p:nvSpPr>
            <p:cNvPr id="49262" name="Freeform 60"/>
            <p:cNvSpPr>
              <a:spLocks/>
            </p:cNvSpPr>
            <p:nvPr/>
          </p:nvSpPr>
          <p:spPr bwMode="auto">
            <a:xfrm>
              <a:off x="1245" y="3571"/>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0E0E7"/>
            </a:solidFill>
            <a:ln w="12700">
              <a:solidFill>
                <a:schemeClr val="tx1"/>
              </a:solidFill>
              <a:round/>
              <a:headEnd/>
              <a:tailEnd/>
            </a:ln>
          </p:spPr>
          <p:txBody>
            <a:bodyPr wrap="none" anchor="ctr"/>
            <a:lstStyle/>
            <a:p>
              <a:endParaRPr lang="en-US"/>
            </a:p>
          </p:txBody>
        </p:sp>
        <p:sp>
          <p:nvSpPr>
            <p:cNvPr id="49263" name="Freeform 61"/>
            <p:cNvSpPr>
              <a:spLocks/>
            </p:cNvSpPr>
            <p:nvPr/>
          </p:nvSpPr>
          <p:spPr bwMode="auto">
            <a:xfrm>
              <a:off x="1243" y="3561"/>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7E3C5"/>
            </a:solidFill>
            <a:ln w="12700">
              <a:solidFill>
                <a:schemeClr val="tx1"/>
              </a:solidFill>
              <a:round/>
              <a:headEnd/>
              <a:tailEnd/>
            </a:ln>
          </p:spPr>
          <p:txBody>
            <a:bodyPr wrap="none" anchor="ctr"/>
            <a:lstStyle/>
            <a:p>
              <a:endParaRPr lang="en-US"/>
            </a:p>
          </p:txBody>
        </p:sp>
        <p:sp>
          <p:nvSpPr>
            <p:cNvPr id="49264" name="Freeform 62"/>
            <p:cNvSpPr>
              <a:spLocks/>
            </p:cNvSpPr>
            <p:nvPr/>
          </p:nvSpPr>
          <p:spPr bwMode="auto">
            <a:xfrm>
              <a:off x="1154" y="3566"/>
              <a:ext cx="45" cy="186"/>
            </a:xfrm>
            <a:custGeom>
              <a:avLst/>
              <a:gdLst>
                <a:gd name="T0" fmla="*/ 0 w 45"/>
                <a:gd name="T1" fmla="*/ 184 h 186"/>
                <a:gd name="T2" fmla="*/ 0 w 45"/>
                <a:gd name="T3" fmla="*/ 0 h 186"/>
                <a:gd name="T4" fmla="*/ 45 w 45"/>
                <a:gd name="T5" fmla="*/ 16 h 186"/>
                <a:gd name="T6" fmla="*/ 45 w 45"/>
                <a:gd name="T7" fmla="*/ 186 h 186"/>
                <a:gd name="T8" fmla="*/ 0 w 45"/>
                <a:gd name="T9" fmla="*/ 184 h 186"/>
                <a:gd name="T10" fmla="*/ 0 60000 65536"/>
                <a:gd name="T11" fmla="*/ 0 60000 65536"/>
                <a:gd name="T12" fmla="*/ 0 60000 65536"/>
                <a:gd name="T13" fmla="*/ 0 60000 65536"/>
                <a:gd name="T14" fmla="*/ 0 60000 65536"/>
                <a:gd name="T15" fmla="*/ 0 w 45"/>
                <a:gd name="T16" fmla="*/ 0 h 186"/>
                <a:gd name="T17" fmla="*/ 45 w 45"/>
                <a:gd name="T18" fmla="*/ 186 h 186"/>
              </a:gdLst>
              <a:ahLst/>
              <a:cxnLst>
                <a:cxn ang="T10">
                  <a:pos x="T0" y="T1"/>
                </a:cxn>
                <a:cxn ang="T11">
                  <a:pos x="T2" y="T3"/>
                </a:cxn>
                <a:cxn ang="T12">
                  <a:pos x="T4" y="T5"/>
                </a:cxn>
                <a:cxn ang="T13">
                  <a:pos x="T6" y="T7"/>
                </a:cxn>
                <a:cxn ang="T14">
                  <a:pos x="T8" y="T9"/>
                </a:cxn>
              </a:cxnLst>
              <a:rect l="T15" t="T16" r="T17" b="T18"/>
              <a:pathLst>
                <a:path w="45" h="186">
                  <a:moveTo>
                    <a:pt x="0" y="184"/>
                  </a:moveTo>
                  <a:lnTo>
                    <a:pt x="0" y="0"/>
                  </a:lnTo>
                  <a:lnTo>
                    <a:pt x="45" y="16"/>
                  </a:lnTo>
                  <a:lnTo>
                    <a:pt x="45" y="186"/>
                  </a:lnTo>
                  <a:lnTo>
                    <a:pt x="0" y="184"/>
                  </a:lnTo>
                  <a:close/>
                </a:path>
              </a:pathLst>
            </a:custGeom>
            <a:solidFill>
              <a:srgbClr val="9CB0D1"/>
            </a:solidFill>
            <a:ln w="12700">
              <a:solidFill>
                <a:schemeClr val="tx1"/>
              </a:solidFill>
              <a:round/>
              <a:headEnd/>
              <a:tailEnd/>
            </a:ln>
          </p:spPr>
          <p:txBody>
            <a:bodyPr wrap="none" anchor="ctr"/>
            <a:lstStyle/>
            <a:p>
              <a:endParaRPr lang="en-US"/>
            </a:p>
          </p:txBody>
        </p:sp>
        <p:sp>
          <p:nvSpPr>
            <p:cNvPr id="49265" name="Freeform 63"/>
            <p:cNvSpPr>
              <a:spLocks/>
            </p:cNvSpPr>
            <p:nvPr/>
          </p:nvSpPr>
          <p:spPr bwMode="auto">
            <a:xfrm>
              <a:off x="1148" y="3491"/>
              <a:ext cx="189" cy="118"/>
            </a:xfrm>
            <a:custGeom>
              <a:avLst/>
              <a:gdLst>
                <a:gd name="T0" fmla="*/ 3 w 189"/>
                <a:gd name="T1" fmla="*/ 69 h 118"/>
                <a:gd name="T2" fmla="*/ 48 w 189"/>
                <a:gd name="T3" fmla="*/ 27 h 118"/>
                <a:gd name="T4" fmla="*/ 102 w 189"/>
                <a:gd name="T5" fmla="*/ 5 h 118"/>
                <a:gd name="T6" fmla="*/ 142 w 189"/>
                <a:gd name="T7" fmla="*/ 56 h 118"/>
                <a:gd name="T8" fmla="*/ 185 w 189"/>
                <a:gd name="T9" fmla="*/ 104 h 118"/>
                <a:gd name="T10" fmla="*/ 169 w 189"/>
                <a:gd name="T11" fmla="*/ 114 h 118"/>
                <a:gd name="T12" fmla="*/ 126 w 189"/>
                <a:gd name="T13" fmla="*/ 77 h 118"/>
                <a:gd name="T14" fmla="*/ 91 w 189"/>
                <a:gd name="T15" fmla="*/ 48 h 118"/>
                <a:gd name="T16" fmla="*/ 99 w 189"/>
                <a:gd name="T17" fmla="*/ 69 h 118"/>
                <a:gd name="T18" fmla="*/ 64 w 189"/>
                <a:gd name="T19" fmla="*/ 99 h 118"/>
                <a:gd name="T20" fmla="*/ 3 w 189"/>
                <a:gd name="T21" fmla="*/ 69 h 1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118"/>
                <a:gd name="T35" fmla="*/ 189 w 189"/>
                <a:gd name="T36" fmla="*/ 118 h 1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118">
                  <a:moveTo>
                    <a:pt x="3" y="69"/>
                  </a:moveTo>
                  <a:cubicBezTo>
                    <a:pt x="0" y="57"/>
                    <a:pt x="31" y="37"/>
                    <a:pt x="48" y="27"/>
                  </a:cubicBezTo>
                  <a:cubicBezTo>
                    <a:pt x="64" y="16"/>
                    <a:pt x="86" y="0"/>
                    <a:pt x="102" y="5"/>
                  </a:cubicBezTo>
                  <a:cubicBezTo>
                    <a:pt x="117" y="9"/>
                    <a:pt x="128" y="39"/>
                    <a:pt x="142" y="56"/>
                  </a:cubicBezTo>
                  <a:cubicBezTo>
                    <a:pt x="155" y="72"/>
                    <a:pt x="180" y="94"/>
                    <a:pt x="185" y="104"/>
                  </a:cubicBezTo>
                  <a:cubicBezTo>
                    <a:pt x="189" y="113"/>
                    <a:pt x="178" y="118"/>
                    <a:pt x="169" y="114"/>
                  </a:cubicBezTo>
                  <a:cubicBezTo>
                    <a:pt x="159" y="109"/>
                    <a:pt x="138" y="87"/>
                    <a:pt x="126" y="77"/>
                  </a:cubicBezTo>
                  <a:cubicBezTo>
                    <a:pt x="113" y="66"/>
                    <a:pt x="95" y="49"/>
                    <a:pt x="91" y="48"/>
                  </a:cubicBezTo>
                  <a:cubicBezTo>
                    <a:pt x="86" y="46"/>
                    <a:pt x="103" y="60"/>
                    <a:pt x="99" y="69"/>
                  </a:cubicBezTo>
                  <a:cubicBezTo>
                    <a:pt x="94" y="77"/>
                    <a:pt x="80" y="98"/>
                    <a:pt x="64" y="99"/>
                  </a:cubicBezTo>
                  <a:cubicBezTo>
                    <a:pt x="47" y="99"/>
                    <a:pt x="5" y="81"/>
                    <a:pt x="3" y="69"/>
                  </a:cubicBezTo>
                  <a:close/>
                </a:path>
              </a:pathLst>
            </a:custGeom>
            <a:solidFill>
              <a:srgbClr val="FFBFAB"/>
            </a:solidFill>
            <a:ln w="12700">
              <a:solidFill>
                <a:schemeClr val="tx1"/>
              </a:solidFill>
              <a:round/>
              <a:headEnd/>
              <a:tailEnd/>
            </a:ln>
          </p:spPr>
          <p:txBody>
            <a:bodyPr wrap="none" anchor="ctr"/>
            <a:lstStyle/>
            <a:p>
              <a:endParaRPr lang="en-US"/>
            </a:p>
          </p:txBody>
        </p:sp>
        <p:sp>
          <p:nvSpPr>
            <p:cNvPr id="49266" name="Freeform 64"/>
            <p:cNvSpPr>
              <a:spLocks/>
            </p:cNvSpPr>
            <p:nvPr/>
          </p:nvSpPr>
          <p:spPr bwMode="auto">
            <a:xfrm>
              <a:off x="1245" y="3459"/>
              <a:ext cx="72" cy="61"/>
            </a:xfrm>
            <a:custGeom>
              <a:avLst/>
              <a:gdLst>
                <a:gd name="T0" fmla="*/ 0 w 72"/>
                <a:gd name="T1" fmla="*/ 29 h 61"/>
                <a:gd name="T2" fmla="*/ 24 w 72"/>
                <a:gd name="T3" fmla="*/ 0 h 61"/>
                <a:gd name="T4" fmla="*/ 59 w 72"/>
                <a:gd name="T5" fmla="*/ 2 h 61"/>
                <a:gd name="T6" fmla="*/ 72 w 72"/>
                <a:gd name="T7" fmla="*/ 40 h 61"/>
                <a:gd name="T8" fmla="*/ 43 w 72"/>
                <a:gd name="T9" fmla="*/ 61 h 61"/>
                <a:gd name="T10" fmla="*/ 3 w 72"/>
                <a:gd name="T11" fmla="*/ 48 h 61"/>
                <a:gd name="T12" fmla="*/ 0 w 72"/>
                <a:gd name="T13" fmla="*/ 29 h 61"/>
                <a:gd name="T14" fmla="*/ 0 60000 65536"/>
                <a:gd name="T15" fmla="*/ 0 60000 65536"/>
                <a:gd name="T16" fmla="*/ 0 60000 65536"/>
                <a:gd name="T17" fmla="*/ 0 60000 65536"/>
                <a:gd name="T18" fmla="*/ 0 60000 65536"/>
                <a:gd name="T19" fmla="*/ 0 60000 65536"/>
                <a:gd name="T20" fmla="*/ 0 60000 65536"/>
                <a:gd name="T21" fmla="*/ 0 w 72"/>
                <a:gd name="T22" fmla="*/ 0 h 61"/>
                <a:gd name="T23" fmla="*/ 72 w 72"/>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61">
                  <a:moveTo>
                    <a:pt x="0" y="29"/>
                  </a:moveTo>
                  <a:lnTo>
                    <a:pt x="24" y="0"/>
                  </a:lnTo>
                  <a:lnTo>
                    <a:pt x="59" y="2"/>
                  </a:lnTo>
                  <a:lnTo>
                    <a:pt x="72" y="40"/>
                  </a:lnTo>
                  <a:lnTo>
                    <a:pt x="43" y="61"/>
                  </a:lnTo>
                  <a:lnTo>
                    <a:pt x="3" y="48"/>
                  </a:lnTo>
                  <a:lnTo>
                    <a:pt x="0" y="29"/>
                  </a:lnTo>
                  <a:close/>
                </a:path>
              </a:pathLst>
            </a:custGeom>
            <a:solidFill>
              <a:schemeClr val="tx1"/>
            </a:solidFill>
            <a:ln w="12700">
              <a:solidFill>
                <a:schemeClr val="tx1"/>
              </a:solidFill>
              <a:round/>
              <a:headEnd/>
              <a:tailEnd/>
            </a:ln>
          </p:spPr>
          <p:txBody>
            <a:bodyPr wrap="none" anchor="ctr"/>
            <a:lstStyle/>
            <a:p>
              <a:endParaRPr lang="en-US"/>
            </a:p>
          </p:txBody>
        </p:sp>
        <p:sp>
          <p:nvSpPr>
            <p:cNvPr id="49267" name="Freeform 65"/>
            <p:cNvSpPr>
              <a:spLocks/>
            </p:cNvSpPr>
            <p:nvPr/>
          </p:nvSpPr>
          <p:spPr bwMode="auto">
            <a:xfrm>
              <a:off x="1256" y="3452"/>
              <a:ext cx="69" cy="27"/>
            </a:xfrm>
            <a:custGeom>
              <a:avLst/>
              <a:gdLst>
                <a:gd name="T0" fmla="*/ 0 w 69"/>
                <a:gd name="T1" fmla="*/ 11 h 27"/>
                <a:gd name="T2" fmla="*/ 37 w 69"/>
                <a:gd name="T3" fmla="*/ 1 h 27"/>
                <a:gd name="T4" fmla="*/ 56 w 69"/>
                <a:gd name="T5" fmla="*/ 14 h 27"/>
                <a:gd name="T6" fmla="*/ 69 w 69"/>
                <a:gd name="T7" fmla="*/ 27 h 27"/>
                <a:gd name="T8" fmla="*/ 0 60000 65536"/>
                <a:gd name="T9" fmla="*/ 0 60000 65536"/>
                <a:gd name="T10" fmla="*/ 0 60000 65536"/>
                <a:gd name="T11" fmla="*/ 0 60000 65536"/>
                <a:gd name="T12" fmla="*/ 0 w 69"/>
                <a:gd name="T13" fmla="*/ 0 h 27"/>
                <a:gd name="T14" fmla="*/ 69 w 69"/>
                <a:gd name="T15" fmla="*/ 27 h 27"/>
              </a:gdLst>
              <a:ahLst/>
              <a:cxnLst>
                <a:cxn ang="T8">
                  <a:pos x="T0" y="T1"/>
                </a:cxn>
                <a:cxn ang="T9">
                  <a:pos x="T2" y="T3"/>
                </a:cxn>
                <a:cxn ang="T10">
                  <a:pos x="T4" y="T5"/>
                </a:cxn>
                <a:cxn ang="T11">
                  <a:pos x="T6" y="T7"/>
                </a:cxn>
              </a:cxnLst>
              <a:rect l="T12" t="T13" r="T14" b="T15"/>
              <a:pathLst>
                <a:path w="69" h="27">
                  <a:moveTo>
                    <a:pt x="0" y="11"/>
                  </a:moveTo>
                  <a:cubicBezTo>
                    <a:pt x="6" y="9"/>
                    <a:pt x="27" y="0"/>
                    <a:pt x="37" y="1"/>
                  </a:cubicBezTo>
                  <a:cubicBezTo>
                    <a:pt x="46" y="1"/>
                    <a:pt x="50" y="9"/>
                    <a:pt x="56" y="14"/>
                  </a:cubicBezTo>
                  <a:cubicBezTo>
                    <a:pt x="61" y="18"/>
                    <a:pt x="65" y="22"/>
                    <a:pt x="69" y="27"/>
                  </a:cubicBezTo>
                </a:path>
              </a:pathLst>
            </a:custGeom>
            <a:noFill/>
            <a:ln w="28575">
              <a:solidFill>
                <a:srgbClr val="070707"/>
              </a:solidFill>
              <a:round/>
              <a:headEnd/>
              <a:tailEnd/>
            </a:ln>
          </p:spPr>
          <p:txBody>
            <a:bodyPr wrap="none" anchor="ctr"/>
            <a:lstStyle/>
            <a:p>
              <a:endParaRPr lang="en-US"/>
            </a:p>
          </p:txBody>
        </p:sp>
        <p:sp>
          <p:nvSpPr>
            <p:cNvPr id="49268" name="Line 66"/>
            <p:cNvSpPr>
              <a:spLocks noChangeShapeType="1"/>
            </p:cNvSpPr>
            <p:nvPr/>
          </p:nvSpPr>
          <p:spPr bwMode="auto">
            <a:xfrm>
              <a:off x="1163" y="3768"/>
              <a:ext cx="61" cy="0"/>
            </a:xfrm>
            <a:prstGeom prst="line">
              <a:avLst/>
            </a:prstGeom>
            <a:noFill/>
            <a:ln w="57150">
              <a:solidFill>
                <a:srgbClr val="070707"/>
              </a:solidFill>
              <a:round/>
              <a:headEnd/>
              <a:tailEnd/>
            </a:ln>
          </p:spPr>
          <p:txBody>
            <a:bodyPr wrap="none" anchor="ctr"/>
            <a:lstStyle/>
            <a:p>
              <a:endParaRPr lang="en-US"/>
            </a:p>
          </p:txBody>
        </p:sp>
        <p:sp>
          <p:nvSpPr>
            <p:cNvPr id="49269" name="Line 67"/>
            <p:cNvSpPr>
              <a:spLocks noChangeShapeType="1"/>
            </p:cNvSpPr>
            <p:nvPr/>
          </p:nvSpPr>
          <p:spPr bwMode="auto">
            <a:xfrm flipV="1">
              <a:off x="1244" y="2653"/>
              <a:ext cx="0" cy="169"/>
            </a:xfrm>
            <a:prstGeom prst="line">
              <a:avLst/>
            </a:prstGeom>
            <a:noFill/>
            <a:ln w="38100">
              <a:solidFill>
                <a:srgbClr val="D7E3C5"/>
              </a:solidFill>
              <a:round/>
              <a:headEnd/>
              <a:tailEnd/>
            </a:ln>
          </p:spPr>
          <p:txBody>
            <a:bodyPr wrap="none" anchor="ctr"/>
            <a:lstStyle/>
            <a:p>
              <a:endParaRPr lang="en-US"/>
            </a:p>
          </p:txBody>
        </p:sp>
        <p:sp>
          <p:nvSpPr>
            <p:cNvPr id="49270" name="Line 68"/>
            <p:cNvSpPr>
              <a:spLocks noChangeShapeType="1"/>
            </p:cNvSpPr>
            <p:nvPr/>
          </p:nvSpPr>
          <p:spPr bwMode="auto">
            <a:xfrm flipV="1">
              <a:off x="1287" y="2605"/>
              <a:ext cx="0" cy="166"/>
            </a:xfrm>
            <a:prstGeom prst="line">
              <a:avLst/>
            </a:prstGeom>
            <a:noFill/>
            <a:ln w="38100">
              <a:solidFill>
                <a:srgbClr val="D7E3C5"/>
              </a:solidFill>
              <a:round/>
              <a:headEnd/>
              <a:tailEnd/>
            </a:ln>
          </p:spPr>
          <p:txBody>
            <a:bodyPr wrap="none" anchor="ctr"/>
            <a:lstStyle/>
            <a:p>
              <a:endParaRPr lang="en-US"/>
            </a:p>
          </p:txBody>
        </p:sp>
        <p:sp>
          <p:nvSpPr>
            <p:cNvPr id="49271" name="Line 69"/>
            <p:cNvSpPr>
              <a:spLocks noChangeShapeType="1"/>
            </p:cNvSpPr>
            <p:nvPr/>
          </p:nvSpPr>
          <p:spPr bwMode="auto">
            <a:xfrm flipV="1">
              <a:off x="1492" y="2658"/>
              <a:ext cx="0" cy="166"/>
            </a:xfrm>
            <a:prstGeom prst="line">
              <a:avLst/>
            </a:prstGeom>
            <a:noFill/>
            <a:ln w="38100">
              <a:solidFill>
                <a:srgbClr val="D7E3C5"/>
              </a:solidFill>
              <a:round/>
              <a:headEnd/>
              <a:tailEnd/>
            </a:ln>
          </p:spPr>
          <p:txBody>
            <a:bodyPr wrap="none" anchor="ctr"/>
            <a:lstStyle/>
            <a:p>
              <a:endParaRPr lang="en-US"/>
            </a:p>
          </p:txBody>
        </p:sp>
        <p:sp>
          <p:nvSpPr>
            <p:cNvPr id="49272" name="Line 70"/>
            <p:cNvSpPr>
              <a:spLocks noChangeShapeType="1"/>
            </p:cNvSpPr>
            <p:nvPr/>
          </p:nvSpPr>
          <p:spPr bwMode="auto">
            <a:xfrm flipV="1">
              <a:off x="1543" y="2615"/>
              <a:ext cx="0" cy="177"/>
            </a:xfrm>
            <a:prstGeom prst="line">
              <a:avLst/>
            </a:prstGeom>
            <a:noFill/>
            <a:ln w="38100">
              <a:solidFill>
                <a:srgbClr val="D7E3C5"/>
              </a:solidFill>
              <a:round/>
              <a:headEnd/>
              <a:tailEnd/>
            </a:ln>
          </p:spPr>
          <p:txBody>
            <a:bodyPr wrap="none" anchor="ctr"/>
            <a:lstStyle/>
            <a:p>
              <a:endParaRPr lang="en-US"/>
            </a:p>
          </p:txBody>
        </p:sp>
        <p:sp>
          <p:nvSpPr>
            <p:cNvPr id="49273" name="Freeform 71"/>
            <p:cNvSpPr>
              <a:spLocks/>
            </p:cNvSpPr>
            <p:nvPr/>
          </p:nvSpPr>
          <p:spPr bwMode="auto">
            <a:xfrm>
              <a:off x="1245" y="2603"/>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0E0E7"/>
            </a:solidFill>
            <a:ln w="12700">
              <a:solidFill>
                <a:schemeClr val="tx1"/>
              </a:solidFill>
              <a:round/>
              <a:headEnd/>
              <a:tailEnd/>
            </a:ln>
          </p:spPr>
          <p:txBody>
            <a:bodyPr wrap="none" anchor="ctr"/>
            <a:lstStyle/>
            <a:p>
              <a:endParaRPr lang="en-US"/>
            </a:p>
          </p:txBody>
        </p:sp>
        <p:sp>
          <p:nvSpPr>
            <p:cNvPr id="49274" name="Freeform 72"/>
            <p:cNvSpPr>
              <a:spLocks/>
            </p:cNvSpPr>
            <p:nvPr/>
          </p:nvSpPr>
          <p:spPr bwMode="auto">
            <a:xfrm>
              <a:off x="1243" y="2593"/>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7E3C5"/>
            </a:solidFill>
            <a:ln w="12700">
              <a:solidFill>
                <a:schemeClr val="tx1"/>
              </a:solidFill>
              <a:round/>
              <a:headEnd/>
              <a:tailEnd/>
            </a:ln>
          </p:spPr>
          <p:txBody>
            <a:bodyPr wrap="none" anchor="ctr"/>
            <a:lstStyle/>
            <a:p>
              <a:endParaRPr lang="en-US"/>
            </a:p>
          </p:txBody>
        </p:sp>
        <p:sp>
          <p:nvSpPr>
            <p:cNvPr id="49275" name="Line 73"/>
            <p:cNvSpPr>
              <a:spLocks noChangeShapeType="1"/>
            </p:cNvSpPr>
            <p:nvPr/>
          </p:nvSpPr>
          <p:spPr bwMode="auto">
            <a:xfrm flipH="1">
              <a:off x="1601" y="2778"/>
              <a:ext cx="61" cy="0"/>
            </a:xfrm>
            <a:prstGeom prst="line">
              <a:avLst/>
            </a:prstGeom>
            <a:noFill/>
            <a:ln w="57150">
              <a:solidFill>
                <a:srgbClr val="070707"/>
              </a:solidFill>
              <a:round/>
              <a:headEnd/>
              <a:tailEnd/>
            </a:ln>
          </p:spPr>
          <p:txBody>
            <a:bodyPr wrap="none" anchor="ctr"/>
            <a:lstStyle/>
            <a:p>
              <a:endParaRPr lang="en-US"/>
            </a:p>
          </p:txBody>
        </p:sp>
        <p:sp>
          <p:nvSpPr>
            <p:cNvPr id="49276" name="Freeform 74"/>
            <p:cNvSpPr>
              <a:spLocks/>
            </p:cNvSpPr>
            <p:nvPr/>
          </p:nvSpPr>
          <p:spPr bwMode="auto">
            <a:xfrm flipH="1">
              <a:off x="1599" y="2595"/>
              <a:ext cx="45" cy="186"/>
            </a:xfrm>
            <a:custGeom>
              <a:avLst/>
              <a:gdLst>
                <a:gd name="T0" fmla="*/ 0 w 45"/>
                <a:gd name="T1" fmla="*/ 184 h 186"/>
                <a:gd name="T2" fmla="*/ 0 w 45"/>
                <a:gd name="T3" fmla="*/ 0 h 186"/>
                <a:gd name="T4" fmla="*/ 45 w 45"/>
                <a:gd name="T5" fmla="*/ 16 h 186"/>
                <a:gd name="T6" fmla="*/ 45 w 45"/>
                <a:gd name="T7" fmla="*/ 186 h 186"/>
                <a:gd name="T8" fmla="*/ 0 w 45"/>
                <a:gd name="T9" fmla="*/ 184 h 186"/>
                <a:gd name="T10" fmla="*/ 0 60000 65536"/>
                <a:gd name="T11" fmla="*/ 0 60000 65536"/>
                <a:gd name="T12" fmla="*/ 0 60000 65536"/>
                <a:gd name="T13" fmla="*/ 0 60000 65536"/>
                <a:gd name="T14" fmla="*/ 0 60000 65536"/>
                <a:gd name="T15" fmla="*/ 0 w 45"/>
                <a:gd name="T16" fmla="*/ 0 h 186"/>
                <a:gd name="T17" fmla="*/ 45 w 45"/>
                <a:gd name="T18" fmla="*/ 186 h 186"/>
              </a:gdLst>
              <a:ahLst/>
              <a:cxnLst>
                <a:cxn ang="T10">
                  <a:pos x="T0" y="T1"/>
                </a:cxn>
                <a:cxn ang="T11">
                  <a:pos x="T2" y="T3"/>
                </a:cxn>
                <a:cxn ang="T12">
                  <a:pos x="T4" y="T5"/>
                </a:cxn>
                <a:cxn ang="T13">
                  <a:pos x="T6" y="T7"/>
                </a:cxn>
                <a:cxn ang="T14">
                  <a:pos x="T8" y="T9"/>
                </a:cxn>
              </a:cxnLst>
              <a:rect l="T15" t="T16" r="T17" b="T18"/>
              <a:pathLst>
                <a:path w="45" h="186">
                  <a:moveTo>
                    <a:pt x="0" y="184"/>
                  </a:moveTo>
                  <a:lnTo>
                    <a:pt x="0" y="0"/>
                  </a:lnTo>
                  <a:lnTo>
                    <a:pt x="45" y="16"/>
                  </a:lnTo>
                  <a:lnTo>
                    <a:pt x="45" y="186"/>
                  </a:lnTo>
                  <a:lnTo>
                    <a:pt x="0" y="184"/>
                  </a:lnTo>
                  <a:close/>
                </a:path>
              </a:pathLst>
            </a:custGeom>
            <a:solidFill>
              <a:srgbClr val="9CB0D1"/>
            </a:solidFill>
            <a:ln w="12700">
              <a:solidFill>
                <a:schemeClr val="tx1"/>
              </a:solidFill>
              <a:round/>
              <a:headEnd/>
              <a:tailEnd/>
            </a:ln>
          </p:spPr>
          <p:txBody>
            <a:bodyPr wrap="none" anchor="ctr"/>
            <a:lstStyle/>
            <a:p>
              <a:endParaRPr lang="en-US"/>
            </a:p>
          </p:txBody>
        </p:sp>
        <p:sp>
          <p:nvSpPr>
            <p:cNvPr id="49277" name="Freeform 75"/>
            <p:cNvSpPr>
              <a:spLocks/>
            </p:cNvSpPr>
            <p:nvPr/>
          </p:nvSpPr>
          <p:spPr bwMode="auto">
            <a:xfrm flipH="1">
              <a:off x="1461" y="2520"/>
              <a:ext cx="189" cy="118"/>
            </a:xfrm>
            <a:custGeom>
              <a:avLst/>
              <a:gdLst>
                <a:gd name="T0" fmla="*/ 3 w 189"/>
                <a:gd name="T1" fmla="*/ 69 h 118"/>
                <a:gd name="T2" fmla="*/ 48 w 189"/>
                <a:gd name="T3" fmla="*/ 27 h 118"/>
                <a:gd name="T4" fmla="*/ 102 w 189"/>
                <a:gd name="T5" fmla="*/ 5 h 118"/>
                <a:gd name="T6" fmla="*/ 142 w 189"/>
                <a:gd name="T7" fmla="*/ 56 h 118"/>
                <a:gd name="T8" fmla="*/ 185 w 189"/>
                <a:gd name="T9" fmla="*/ 104 h 118"/>
                <a:gd name="T10" fmla="*/ 169 w 189"/>
                <a:gd name="T11" fmla="*/ 114 h 118"/>
                <a:gd name="T12" fmla="*/ 126 w 189"/>
                <a:gd name="T13" fmla="*/ 77 h 118"/>
                <a:gd name="T14" fmla="*/ 91 w 189"/>
                <a:gd name="T15" fmla="*/ 48 h 118"/>
                <a:gd name="T16" fmla="*/ 99 w 189"/>
                <a:gd name="T17" fmla="*/ 69 h 118"/>
                <a:gd name="T18" fmla="*/ 64 w 189"/>
                <a:gd name="T19" fmla="*/ 99 h 118"/>
                <a:gd name="T20" fmla="*/ 3 w 189"/>
                <a:gd name="T21" fmla="*/ 69 h 1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118"/>
                <a:gd name="T35" fmla="*/ 189 w 189"/>
                <a:gd name="T36" fmla="*/ 118 h 1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118">
                  <a:moveTo>
                    <a:pt x="3" y="69"/>
                  </a:moveTo>
                  <a:cubicBezTo>
                    <a:pt x="0" y="57"/>
                    <a:pt x="31" y="37"/>
                    <a:pt x="48" y="27"/>
                  </a:cubicBezTo>
                  <a:cubicBezTo>
                    <a:pt x="64" y="16"/>
                    <a:pt x="86" y="0"/>
                    <a:pt x="102" y="5"/>
                  </a:cubicBezTo>
                  <a:cubicBezTo>
                    <a:pt x="117" y="9"/>
                    <a:pt x="128" y="39"/>
                    <a:pt x="142" y="56"/>
                  </a:cubicBezTo>
                  <a:cubicBezTo>
                    <a:pt x="155" y="72"/>
                    <a:pt x="180" y="94"/>
                    <a:pt x="185" y="104"/>
                  </a:cubicBezTo>
                  <a:cubicBezTo>
                    <a:pt x="189" y="113"/>
                    <a:pt x="178" y="118"/>
                    <a:pt x="169" y="114"/>
                  </a:cubicBezTo>
                  <a:cubicBezTo>
                    <a:pt x="159" y="109"/>
                    <a:pt x="138" y="87"/>
                    <a:pt x="126" y="77"/>
                  </a:cubicBezTo>
                  <a:cubicBezTo>
                    <a:pt x="113" y="66"/>
                    <a:pt x="95" y="49"/>
                    <a:pt x="91" y="48"/>
                  </a:cubicBezTo>
                  <a:cubicBezTo>
                    <a:pt x="86" y="46"/>
                    <a:pt x="103" y="60"/>
                    <a:pt x="99" y="69"/>
                  </a:cubicBezTo>
                  <a:cubicBezTo>
                    <a:pt x="94" y="77"/>
                    <a:pt x="80" y="98"/>
                    <a:pt x="64" y="99"/>
                  </a:cubicBezTo>
                  <a:cubicBezTo>
                    <a:pt x="47" y="99"/>
                    <a:pt x="5" y="81"/>
                    <a:pt x="3" y="69"/>
                  </a:cubicBezTo>
                  <a:close/>
                </a:path>
              </a:pathLst>
            </a:custGeom>
            <a:solidFill>
              <a:srgbClr val="FFBFAB"/>
            </a:solidFill>
            <a:ln w="12700">
              <a:solidFill>
                <a:schemeClr val="tx1"/>
              </a:solidFill>
              <a:round/>
              <a:headEnd/>
              <a:tailEnd/>
            </a:ln>
          </p:spPr>
          <p:txBody>
            <a:bodyPr wrap="none" anchor="ctr"/>
            <a:lstStyle/>
            <a:p>
              <a:endParaRPr lang="en-US"/>
            </a:p>
          </p:txBody>
        </p:sp>
        <p:sp>
          <p:nvSpPr>
            <p:cNvPr id="49278" name="Freeform 76"/>
            <p:cNvSpPr>
              <a:spLocks/>
            </p:cNvSpPr>
            <p:nvPr/>
          </p:nvSpPr>
          <p:spPr bwMode="auto">
            <a:xfrm flipH="1">
              <a:off x="1481" y="2488"/>
              <a:ext cx="72" cy="61"/>
            </a:xfrm>
            <a:custGeom>
              <a:avLst/>
              <a:gdLst>
                <a:gd name="T0" fmla="*/ 0 w 72"/>
                <a:gd name="T1" fmla="*/ 29 h 61"/>
                <a:gd name="T2" fmla="*/ 24 w 72"/>
                <a:gd name="T3" fmla="*/ 0 h 61"/>
                <a:gd name="T4" fmla="*/ 59 w 72"/>
                <a:gd name="T5" fmla="*/ 2 h 61"/>
                <a:gd name="T6" fmla="*/ 72 w 72"/>
                <a:gd name="T7" fmla="*/ 40 h 61"/>
                <a:gd name="T8" fmla="*/ 43 w 72"/>
                <a:gd name="T9" fmla="*/ 61 h 61"/>
                <a:gd name="T10" fmla="*/ 3 w 72"/>
                <a:gd name="T11" fmla="*/ 48 h 61"/>
                <a:gd name="T12" fmla="*/ 0 w 72"/>
                <a:gd name="T13" fmla="*/ 29 h 61"/>
                <a:gd name="T14" fmla="*/ 0 60000 65536"/>
                <a:gd name="T15" fmla="*/ 0 60000 65536"/>
                <a:gd name="T16" fmla="*/ 0 60000 65536"/>
                <a:gd name="T17" fmla="*/ 0 60000 65536"/>
                <a:gd name="T18" fmla="*/ 0 60000 65536"/>
                <a:gd name="T19" fmla="*/ 0 60000 65536"/>
                <a:gd name="T20" fmla="*/ 0 60000 65536"/>
                <a:gd name="T21" fmla="*/ 0 w 72"/>
                <a:gd name="T22" fmla="*/ 0 h 61"/>
                <a:gd name="T23" fmla="*/ 72 w 72"/>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61">
                  <a:moveTo>
                    <a:pt x="0" y="29"/>
                  </a:moveTo>
                  <a:lnTo>
                    <a:pt x="24" y="0"/>
                  </a:lnTo>
                  <a:lnTo>
                    <a:pt x="59" y="2"/>
                  </a:lnTo>
                  <a:lnTo>
                    <a:pt x="72" y="40"/>
                  </a:lnTo>
                  <a:lnTo>
                    <a:pt x="43" y="61"/>
                  </a:lnTo>
                  <a:lnTo>
                    <a:pt x="3" y="48"/>
                  </a:lnTo>
                  <a:lnTo>
                    <a:pt x="0" y="29"/>
                  </a:lnTo>
                  <a:close/>
                </a:path>
              </a:pathLst>
            </a:custGeom>
            <a:solidFill>
              <a:schemeClr val="tx1"/>
            </a:solidFill>
            <a:ln w="12700">
              <a:solidFill>
                <a:schemeClr val="tx1"/>
              </a:solidFill>
              <a:round/>
              <a:headEnd/>
              <a:tailEnd/>
            </a:ln>
          </p:spPr>
          <p:txBody>
            <a:bodyPr wrap="none" anchor="ctr"/>
            <a:lstStyle/>
            <a:p>
              <a:endParaRPr lang="en-US"/>
            </a:p>
          </p:txBody>
        </p:sp>
        <p:sp>
          <p:nvSpPr>
            <p:cNvPr id="49279" name="Freeform 77"/>
            <p:cNvSpPr>
              <a:spLocks/>
            </p:cNvSpPr>
            <p:nvPr/>
          </p:nvSpPr>
          <p:spPr bwMode="auto">
            <a:xfrm flipH="1">
              <a:off x="1473" y="2481"/>
              <a:ext cx="69" cy="27"/>
            </a:xfrm>
            <a:custGeom>
              <a:avLst/>
              <a:gdLst>
                <a:gd name="T0" fmla="*/ 0 w 69"/>
                <a:gd name="T1" fmla="*/ 11 h 27"/>
                <a:gd name="T2" fmla="*/ 37 w 69"/>
                <a:gd name="T3" fmla="*/ 1 h 27"/>
                <a:gd name="T4" fmla="*/ 56 w 69"/>
                <a:gd name="T5" fmla="*/ 14 h 27"/>
                <a:gd name="T6" fmla="*/ 69 w 69"/>
                <a:gd name="T7" fmla="*/ 27 h 27"/>
                <a:gd name="T8" fmla="*/ 0 60000 65536"/>
                <a:gd name="T9" fmla="*/ 0 60000 65536"/>
                <a:gd name="T10" fmla="*/ 0 60000 65536"/>
                <a:gd name="T11" fmla="*/ 0 60000 65536"/>
                <a:gd name="T12" fmla="*/ 0 w 69"/>
                <a:gd name="T13" fmla="*/ 0 h 27"/>
                <a:gd name="T14" fmla="*/ 69 w 69"/>
                <a:gd name="T15" fmla="*/ 27 h 27"/>
              </a:gdLst>
              <a:ahLst/>
              <a:cxnLst>
                <a:cxn ang="T8">
                  <a:pos x="T0" y="T1"/>
                </a:cxn>
                <a:cxn ang="T9">
                  <a:pos x="T2" y="T3"/>
                </a:cxn>
                <a:cxn ang="T10">
                  <a:pos x="T4" y="T5"/>
                </a:cxn>
                <a:cxn ang="T11">
                  <a:pos x="T6" y="T7"/>
                </a:cxn>
              </a:cxnLst>
              <a:rect l="T12" t="T13" r="T14" b="T15"/>
              <a:pathLst>
                <a:path w="69" h="27">
                  <a:moveTo>
                    <a:pt x="0" y="11"/>
                  </a:moveTo>
                  <a:cubicBezTo>
                    <a:pt x="6" y="9"/>
                    <a:pt x="27" y="0"/>
                    <a:pt x="37" y="1"/>
                  </a:cubicBezTo>
                  <a:cubicBezTo>
                    <a:pt x="46" y="1"/>
                    <a:pt x="50" y="9"/>
                    <a:pt x="56" y="14"/>
                  </a:cubicBezTo>
                  <a:cubicBezTo>
                    <a:pt x="61" y="18"/>
                    <a:pt x="65" y="22"/>
                    <a:pt x="69" y="27"/>
                  </a:cubicBezTo>
                </a:path>
              </a:pathLst>
            </a:custGeom>
            <a:noFill/>
            <a:ln w="28575">
              <a:solidFill>
                <a:srgbClr val="070707"/>
              </a:solidFill>
              <a:round/>
              <a:headEnd/>
              <a:tailEnd/>
            </a:ln>
          </p:spPr>
          <p:txBody>
            <a:bodyPr wrap="none" anchor="ctr"/>
            <a:lstStyle/>
            <a:p>
              <a:endParaRPr lang="en-US"/>
            </a:p>
          </p:txBody>
        </p:sp>
        <p:sp>
          <p:nvSpPr>
            <p:cNvPr id="49280" name="Line 78"/>
            <p:cNvSpPr>
              <a:spLocks noChangeShapeType="1"/>
            </p:cNvSpPr>
            <p:nvPr/>
          </p:nvSpPr>
          <p:spPr bwMode="auto">
            <a:xfrm flipH="1">
              <a:off x="1574" y="2797"/>
              <a:ext cx="61" cy="0"/>
            </a:xfrm>
            <a:prstGeom prst="line">
              <a:avLst/>
            </a:prstGeom>
            <a:noFill/>
            <a:ln w="57150">
              <a:solidFill>
                <a:srgbClr val="070707"/>
              </a:solidFill>
              <a:round/>
              <a:headEnd/>
              <a:tailEnd/>
            </a:ln>
          </p:spPr>
          <p:txBody>
            <a:bodyPr wrap="none" anchor="ctr"/>
            <a:lstStyle/>
            <a:p>
              <a:endParaRPr lang="en-US"/>
            </a:p>
          </p:txBody>
        </p:sp>
        <p:sp>
          <p:nvSpPr>
            <p:cNvPr id="49281" name="Rectangle 79"/>
            <p:cNvSpPr>
              <a:spLocks noChangeArrowheads="1"/>
            </p:cNvSpPr>
            <p:nvPr/>
          </p:nvSpPr>
          <p:spPr bwMode="auto">
            <a:xfrm>
              <a:off x="1409" y="2570"/>
              <a:ext cx="61" cy="67"/>
            </a:xfrm>
            <a:prstGeom prst="rect">
              <a:avLst/>
            </a:prstGeom>
            <a:solidFill>
              <a:srgbClr val="AEB5CF"/>
            </a:solidFill>
            <a:ln w="9525">
              <a:noFill/>
              <a:miter lim="800000"/>
              <a:headEnd/>
              <a:tailEnd/>
            </a:ln>
          </p:spPr>
          <p:txBody>
            <a:bodyPr wrap="none" anchor="ctr"/>
            <a:lstStyle/>
            <a:p>
              <a:endParaRPr lang="en-NZ">
                <a:latin typeface="Calibri" pitchFamily="34" charset="0"/>
              </a:endParaRPr>
            </a:p>
          </p:txBody>
        </p:sp>
        <p:grpSp>
          <p:nvGrpSpPr>
            <p:cNvPr id="49282" name="Group 80"/>
            <p:cNvGrpSpPr>
              <a:grpSpLocks/>
            </p:cNvGrpSpPr>
            <p:nvPr/>
          </p:nvGrpSpPr>
          <p:grpSpPr bwMode="auto">
            <a:xfrm>
              <a:off x="836" y="2927"/>
              <a:ext cx="167" cy="132"/>
              <a:chOff x="836" y="2927"/>
              <a:chExt cx="167" cy="132"/>
            </a:xfrm>
          </p:grpSpPr>
          <p:sp>
            <p:nvSpPr>
              <p:cNvPr id="49322" name="Freeform 81"/>
              <p:cNvSpPr>
                <a:spLocks/>
              </p:cNvSpPr>
              <p:nvPr/>
            </p:nvSpPr>
            <p:spPr bwMode="auto">
              <a:xfrm>
                <a:off x="836" y="2927"/>
                <a:ext cx="167" cy="132"/>
              </a:xfrm>
              <a:custGeom>
                <a:avLst/>
                <a:gdLst>
                  <a:gd name="T0" fmla="*/ 16 w 167"/>
                  <a:gd name="T1" fmla="*/ 121 h 132"/>
                  <a:gd name="T2" fmla="*/ 29 w 167"/>
                  <a:gd name="T3" fmla="*/ 43 h 132"/>
                  <a:gd name="T4" fmla="*/ 64 w 167"/>
                  <a:gd name="T5" fmla="*/ 6 h 132"/>
                  <a:gd name="T6" fmla="*/ 128 w 167"/>
                  <a:gd name="T7" fmla="*/ 11 h 132"/>
                  <a:gd name="T8" fmla="*/ 160 w 167"/>
                  <a:gd name="T9" fmla="*/ 51 h 132"/>
                  <a:gd name="T10" fmla="*/ 163 w 167"/>
                  <a:gd name="T11" fmla="*/ 121 h 132"/>
                  <a:gd name="T12" fmla="*/ 133 w 167"/>
                  <a:gd name="T13" fmla="*/ 123 h 132"/>
                  <a:gd name="T14" fmla="*/ 93 w 167"/>
                  <a:gd name="T15" fmla="*/ 121 h 132"/>
                  <a:gd name="T16" fmla="*/ 16 w 167"/>
                  <a:gd name="T17" fmla="*/ 12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32"/>
                  <a:gd name="T29" fmla="*/ 167 w 167"/>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32">
                    <a:moveTo>
                      <a:pt x="16" y="121"/>
                    </a:moveTo>
                    <a:cubicBezTo>
                      <a:pt x="0" y="117"/>
                      <a:pt x="21" y="62"/>
                      <a:pt x="29" y="43"/>
                    </a:cubicBezTo>
                    <a:cubicBezTo>
                      <a:pt x="36" y="23"/>
                      <a:pt x="47" y="11"/>
                      <a:pt x="64" y="6"/>
                    </a:cubicBezTo>
                    <a:cubicBezTo>
                      <a:pt x="80" y="0"/>
                      <a:pt x="112" y="3"/>
                      <a:pt x="128" y="11"/>
                    </a:cubicBezTo>
                    <a:cubicBezTo>
                      <a:pt x="143" y="18"/>
                      <a:pt x="154" y="32"/>
                      <a:pt x="160" y="51"/>
                    </a:cubicBezTo>
                    <a:cubicBezTo>
                      <a:pt x="165" y="69"/>
                      <a:pt x="167" y="109"/>
                      <a:pt x="163" y="121"/>
                    </a:cubicBezTo>
                    <a:cubicBezTo>
                      <a:pt x="158" y="132"/>
                      <a:pt x="144" y="123"/>
                      <a:pt x="133" y="123"/>
                    </a:cubicBezTo>
                    <a:cubicBezTo>
                      <a:pt x="121" y="123"/>
                      <a:pt x="112" y="121"/>
                      <a:pt x="93" y="121"/>
                    </a:cubicBezTo>
                    <a:cubicBezTo>
                      <a:pt x="73" y="120"/>
                      <a:pt x="32" y="121"/>
                      <a:pt x="16" y="121"/>
                    </a:cubicBezTo>
                    <a:close/>
                  </a:path>
                </a:pathLst>
              </a:custGeom>
              <a:solidFill>
                <a:srgbClr val="FFBFAB"/>
              </a:solidFill>
              <a:ln w="12700">
                <a:solidFill>
                  <a:schemeClr val="tx1"/>
                </a:solidFill>
                <a:round/>
                <a:headEnd/>
                <a:tailEnd/>
              </a:ln>
            </p:spPr>
            <p:txBody>
              <a:bodyPr wrap="none" anchor="ctr"/>
              <a:lstStyle/>
              <a:p>
                <a:endParaRPr lang="en-US"/>
              </a:p>
            </p:txBody>
          </p:sp>
          <p:sp>
            <p:nvSpPr>
              <p:cNvPr id="49323" name="Freeform 82"/>
              <p:cNvSpPr>
                <a:spLocks/>
              </p:cNvSpPr>
              <p:nvPr/>
            </p:nvSpPr>
            <p:spPr bwMode="auto">
              <a:xfrm>
                <a:off x="875" y="2939"/>
                <a:ext cx="104" cy="111"/>
              </a:xfrm>
              <a:custGeom>
                <a:avLst/>
                <a:gdLst>
                  <a:gd name="T0" fmla="*/ 0 w 104"/>
                  <a:gd name="T1" fmla="*/ 109 h 111"/>
                  <a:gd name="T2" fmla="*/ 14 w 104"/>
                  <a:gd name="T3" fmla="*/ 42 h 111"/>
                  <a:gd name="T4" fmla="*/ 51 w 104"/>
                  <a:gd name="T5" fmla="*/ 2 h 111"/>
                  <a:gd name="T6" fmla="*/ 83 w 104"/>
                  <a:gd name="T7" fmla="*/ 31 h 111"/>
                  <a:gd name="T8" fmla="*/ 102 w 104"/>
                  <a:gd name="T9" fmla="*/ 79 h 111"/>
                  <a:gd name="T10" fmla="*/ 99 w 104"/>
                  <a:gd name="T11" fmla="*/ 111 h 111"/>
                  <a:gd name="T12" fmla="*/ 0 60000 65536"/>
                  <a:gd name="T13" fmla="*/ 0 60000 65536"/>
                  <a:gd name="T14" fmla="*/ 0 60000 65536"/>
                  <a:gd name="T15" fmla="*/ 0 60000 65536"/>
                  <a:gd name="T16" fmla="*/ 0 60000 65536"/>
                  <a:gd name="T17" fmla="*/ 0 60000 65536"/>
                  <a:gd name="T18" fmla="*/ 0 w 104"/>
                  <a:gd name="T19" fmla="*/ 0 h 111"/>
                  <a:gd name="T20" fmla="*/ 104 w 104"/>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04" h="111">
                    <a:moveTo>
                      <a:pt x="0" y="109"/>
                    </a:moveTo>
                    <a:cubicBezTo>
                      <a:pt x="2" y="84"/>
                      <a:pt x="5" y="59"/>
                      <a:pt x="14" y="42"/>
                    </a:cubicBezTo>
                    <a:cubicBezTo>
                      <a:pt x="22" y="24"/>
                      <a:pt x="39" y="3"/>
                      <a:pt x="51" y="2"/>
                    </a:cubicBezTo>
                    <a:cubicBezTo>
                      <a:pt x="62" y="0"/>
                      <a:pt x="74" y="18"/>
                      <a:pt x="83" y="31"/>
                    </a:cubicBezTo>
                    <a:cubicBezTo>
                      <a:pt x="91" y="43"/>
                      <a:pt x="99" y="65"/>
                      <a:pt x="102" y="79"/>
                    </a:cubicBezTo>
                    <a:cubicBezTo>
                      <a:pt x="104" y="92"/>
                      <a:pt x="101" y="101"/>
                      <a:pt x="99" y="111"/>
                    </a:cubicBezTo>
                  </a:path>
                </a:pathLst>
              </a:custGeom>
              <a:solidFill>
                <a:srgbClr val="FFBFAB"/>
              </a:solidFill>
              <a:ln w="12700">
                <a:solidFill>
                  <a:schemeClr val="tx1"/>
                </a:solidFill>
                <a:round/>
                <a:headEnd/>
                <a:tailEnd/>
              </a:ln>
            </p:spPr>
            <p:txBody>
              <a:bodyPr wrap="none" anchor="ctr"/>
              <a:lstStyle/>
              <a:p>
                <a:endParaRPr lang="en-US"/>
              </a:p>
            </p:txBody>
          </p:sp>
          <p:sp>
            <p:nvSpPr>
              <p:cNvPr id="49324" name="Line 83"/>
              <p:cNvSpPr>
                <a:spLocks noChangeShapeType="1"/>
              </p:cNvSpPr>
              <p:nvPr/>
            </p:nvSpPr>
            <p:spPr bwMode="auto">
              <a:xfrm flipH="1">
                <a:off x="921" y="2949"/>
                <a:ext cx="5" cy="45"/>
              </a:xfrm>
              <a:prstGeom prst="line">
                <a:avLst/>
              </a:prstGeom>
              <a:noFill/>
              <a:ln w="12700">
                <a:solidFill>
                  <a:schemeClr val="tx1"/>
                </a:solidFill>
                <a:round/>
                <a:headEnd/>
                <a:tailEnd/>
              </a:ln>
            </p:spPr>
            <p:txBody>
              <a:bodyPr wrap="none" anchor="ctr"/>
              <a:lstStyle/>
              <a:p>
                <a:endParaRPr lang="en-US"/>
              </a:p>
            </p:txBody>
          </p:sp>
        </p:grpSp>
        <p:sp>
          <p:nvSpPr>
            <p:cNvPr id="49283" name="Rectangle 84"/>
            <p:cNvSpPr>
              <a:spLocks noChangeArrowheads="1"/>
            </p:cNvSpPr>
            <p:nvPr/>
          </p:nvSpPr>
          <p:spPr bwMode="auto">
            <a:xfrm>
              <a:off x="896" y="2879"/>
              <a:ext cx="62" cy="62"/>
            </a:xfrm>
            <a:prstGeom prst="rect">
              <a:avLst/>
            </a:prstGeom>
            <a:solidFill>
              <a:schemeClr val="tx1"/>
            </a:solidFill>
            <a:ln w="12700">
              <a:solidFill>
                <a:schemeClr val="tx1"/>
              </a:solidFill>
              <a:miter lim="800000"/>
              <a:headEnd/>
              <a:tailEnd/>
            </a:ln>
          </p:spPr>
          <p:txBody>
            <a:bodyPr wrap="none" anchor="ctr"/>
            <a:lstStyle/>
            <a:p>
              <a:endParaRPr lang="en-NZ">
                <a:latin typeface="Calibri" pitchFamily="34" charset="0"/>
              </a:endParaRPr>
            </a:p>
          </p:txBody>
        </p:sp>
        <p:sp>
          <p:nvSpPr>
            <p:cNvPr id="49284" name="Line 85"/>
            <p:cNvSpPr>
              <a:spLocks noChangeShapeType="1"/>
            </p:cNvSpPr>
            <p:nvPr/>
          </p:nvSpPr>
          <p:spPr bwMode="auto">
            <a:xfrm flipV="1">
              <a:off x="899" y="2949"/>
              <a:ext cx="45" cy="3"/>
            </a:xfrm>
            <a:prstGeom prst="line">
              <a:avLst/>
            </a:prstGeom>
            <a:noFill/>
            <a:ln w="38100">
              <a:solidFill>
                <a:schemeClr val="tx1"/>
              </a:solidFill>
              <a:round/>
              <a:headEnd/>
              <a:tailEnd/>
            </a:ln>
          </p:spPr>
          <p:txBody>
            <a:bodyPr wrap="none" anchor="ctr"/>
            <a:lstStyle/>
            <a:p>
              <a:endParaRPr lang="en-US"/>
            </a:p>
          </p:txBody>
        </p:sp>
        <p:sp>
          <p:nvSpPr>
            <p:cNvPr id="49285" name="Line 86"/>
            <p:cNvSpPr>
              <a:spLocks noChangeShapeType="1"/>
            </p:cNvSpPr>
            <p:nvPr/>
          </p:nvSpPr>
          <p:spPr bwMode="auto">
            <a:xfrm flipV="1">
              <a:off x="899" y="2869"/>
              <a:ext cx="59" cy="6"/>
            </a:xfrm>
            <a:prstGeom prst="line">
              <a:avLst/>
            </a:prstGeom>
            <a:noFill/>
            <a:ln w="57150">
              <a:solidFill>
                <a:srgbClr val="070707"/>
              </a:solidFill>
              <a:round/>
              <a:headEnd/>
              <a:tailEnd/>
            </a:ln>
          </p:spPr>
          <p:txBody>
            <a:bodyPr wrap="none" anchor="ctr"/>
            <a:lstStyle/>
            <a:p>
              <a:endParaRPr lang="en-US"/>
            </a:p>
          </p:txBody>
        </p:sp>
        <p:grpSp>
          <p:nvGrpSpPr>
            <p:cNvPr id="49286" name="Group 87"/>
            <p:cNvGrpSpPr>
              <a:grpSpLocks/>
            </p:cNvGrpSpPr>
            <p:nvPr/>
          </p:nvGrpSpPr>
          <p:grpSpPr bwMode="auto">
            <a:xfrm>
              <a:off x="1734" y="2921"/>
              <a:ext cx="167" cy="132"/>
              <a:chOff x="1734" y="2921"/>
              <a:chExt cx="167" cy="132"/>
            </a:xfrm>
          </p:grpSpPr>
          <p:sp>
            <p:nvSpPr>
              <p:cNvPr id="49319" name="Freeform 88"/>
              <p:cNvSpPr>
                <a:spLocks/>
              </p:cNvSpPr>
              <p:nvPr/>
            </p:nvSpPr>
            <p:spPr bwMode="auto">
              <a:xfrm>
                <a:off x="1734" y="2921"/>
                <a:ext cx="167" cy="132"/>
              </a:xfrm>
              <a:custGeom>
                <a:avLst/>
                <a:gdLst>
                  <a:gd name="T0" fmla="*/ 16 w 167"/>
                  <a:gd name="T1" fmla="*/ 121 h 132"/>
                  <a:gd name="T2" fmla="*/ 29 w 167"/>
                  <a:gd name="T3" fmla="*/ 43 h 132"/>
                  <a:gd name="T4" fmla="*/ 64 w 167"/>
                  <a:gd name="T5" fmla="*/ 6 h 132"/>
                  <a:gd name="T6" fmla="*/ 128 w 167"/>
                  <a:gd name="T7" fmla="*/ 11 h 132"/>
                  <a:gd name="T8" fmla="*/ 160 w 167"/>
                  <a:gd name="T9" fmla="*/ 51 h 132"/>
                  <a:gd name="T10" fmla="*/ 163 w 167"/>
                  <a:gd name="T11" fmla="*/ 121 h 132"/>
                  <a:gd name="T12" fmla="*/ 133 w 167"/>
                  <a:gd name="T13" fmla="*/ 123 h 132"/>
                  <a:gd name="T14" fmla="*/ 93 w 167"/>
                  <a:gd name="T15" fmla="*/ 121 h 132"/>
                  <a:gd name="T16" fmla="*/ 16 w 167"/>
                  <a:gd name="T17" fmla="*/ 12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32"/>
                  <a:gd name="T29" fmla="*/ 167 w 167"/>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32">
                    <a:moveTo>
                      <a:pt x="16" y="121"/>
                    </a:moveTo>
                    <a:cubicBezTo>
                      <a:pt x="0" y="117"/>
                      <a:pt x="21" y="62"/>
                      <a:pt x="29" y="43"/>
                    </a:cubicBezTo>
                    <a:cubicBezTo>
                      <a:pt x="36" y="23"/>
                      <a:pt x="47" y="11"/>
                      <a:pt x="64" y="6"/>
                    </a:cubicBezTo>
                    <a:cubicBezTo>
                      <a:pt x="80" y="0"/>
                      <a:pt x="112" y="3"/>
                      <a:pt x="128" y="11"/>
                    </a:cubicBezTo>
                    <a:cubicBezTo>
                      <a:pt x="143" y="18"/>
                      <a:pt x="154" y="32"/>
                      <a:pt x="160" y="51"/>
                    </a:cubicBezTo>
                    <a:cubicBezTo>
                      <a:pt x="165" y="69"/>
                      <a:pt x="167" y="109"/>
                      <a:pt x="163" y="121"/>
                    </a:cubicBezTo>
                    <a:cubicBezTo>
                      <a:pt x="158" y="132"/>
                      <a:pt x="144" y="123"/>
                      <a:pt x="133" y="123"/>
                    </a:cubicBezTo>
                    <a:cubicBezTo>
                      <a:pt x="121" y="123"/>
                      <a:pt x="112" y="121"/>
                      <a:pt x="93" y="121"/>
                    </a:cubicBezTo>
                    <a:cubicBezTo>
                      <a:pt x="73" y="120"/>
                      <a:pt x="32" y="121"/>
                      <a:pt x="16" y="121"/>
                    </a:cubicBezTo>
                    <a:close/>
                  </a:path>
                </a:pathLst>
              </a:custGeom>
              <a:solidFill>
                <a:srgbClr val="FFBFAB"/>
              </a:solidFill>
              <a:ln w="12700">
                <a:solidFill>
                  <a:schemeClr val="tx1"/>
                </a:solidFill>
                <a:round/>
                <a:headEnd/>
                <a:tailEnd/>
              </a:ln>
            </p:spPr>
            <p:txBody>
              <a:bodyPr wrap="none" anchor="ctr"/>
              <a:lstStyle/>
              <a:p>
                <a:endParaRPr lang="en-US"/>
              </a:p>
            </p:txBody>
          </p:sp>
          <p:sp>
            <p:nvSpPr>
              <p:cNvPr id="49320" name="Freeform 89"/>
              <p:cNvSpPr>
                <a:spLocks/>
              </p:cNvSpPr>
              <p:nvPr/>
            </p:nvSpPr>
            <p:spPr bwMode="auto">
              <a:xfrm>
                <a:off x="1773" y="2933"/>
                <a:ext cx="104" cy="111"/>
              </a:xfrm>
              <a:custGeom>
                <a:avLst/>
                <a:gdLst>
                  <a:gd name="T0" fmla="*/ 0 w 104"/>
                  <a:gd name="T1" fmla="*/ 109 h 111"/>
                  <a:gd name="T2" fmla="*/ 14 w 104"/>
                  <a:gd name="T3" fmla="*/ 42 h 111"/>
                  <a:gd name="T4" fmla="*/ 51 w 104"/>
                  <a:gd name="T5" fmla="*/ 2 h 111"/>
                  <a:gd name="T6" fmla="*/ 83 w 104"/>
                  <a:gd name="T7" fmla="*/ 31 h 111"/>
                  <a:gd name="T8" fmla="*/ 102 w 104"/>
                  <a:gd name="T9" fmla="*/ 79 h 111"/>
                  <a:gd name="T10" fmla="*/ 99 w 104"/>
                  <a:gd name="T11" fmla="*/ 111 h 111"/>
                  <a:gd name="T12" fmla="*/ 0 60000 65536"/>
                  <a:gd name="T13" fmla="*/ 0 60000 65536"/>
                  <a:gd name="T14" fmla="*/ 0 60000 65536"/>
                  <a:gd name="T15" fmla="*/ 0 60000 65536"/>
                  <a:gd name="T16" fmla="*/ 0 60000 65536"/>
                  <a:gd name="T17" fmla="*/ 0 60000 65536"/>
                  <a:gd name="T18" fmla="*/ 0 w 104"/>
                  <a:gd name="T19" fmla="*/ 0 h 111"/>
                  <a:gd name="T20" fmla="*/ 104 w 104"/>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04" h="111">
                    <a:moveTo>
                      <a:pt x="0" y="109"/>
                    </a:moveTo>
                    <a:cubicBezTo>
                      <a:pt x="2" y="84"/>
                      <a:pt x="5" y="59"/>
                      <a:pt x="14" y="42"/>
                    </a:cubicBezTo>
                    <a:cubicBezTo>
                      <a:pt x="22" y="24"/>
                      <a:pt x="39" y="3"/>
                      <a:pt x="51" y="2"/>
                    </a:cubicBezTo>
                    <a:cubicBezTo>
                      <a:pt x="62" y="0"/>
                      <a:pt x="74" y="18"/>
                      <a:pt x="83" y="31"/>
                    </a:cubicBezTo>
                    <a:cubicBezTo>
                      <a:pt x="91" y="43"/>
                      <a:pt x="99" y="65"/>
                      <a:pt x="102" y="79"/>
                    </a:cubicBezTo>
                    <a:cubicBezTo>
                      <a:pt x="104" y="92"/>
                      <a:pt x="101" y="101"/>
                      <a:pt x="99" y="111"/>
                    </a:cubicBezTo>
                  </a:path>
                </a:pathLst>
              </a:custGeom>
              <a:solidFill>
                <a:srgbClr val="FFBFAB"/>
              </a:solidFill>
              <a:ln w="12700">
                <a:solidFill>
                  <a:schemeClr val="tx1"/>
                </a:solidFill>
                <a:round/>
                <a:headEnd/>
                <a:tailEnd/>
              </a:ln>
            </p:spPr>
            <p:txBody>
              <a:bodyPr wrap="none" anchor="ctr"/>
              <a:lstStyle/>
              <a:p>
                <a:endParaRPr lang="en-US"/>
              </a:p>
            </p:txBody>
          </p:sp>
          <p:sp>
            <p:nvSpPr>
              <p:cNvPr id="49321" name="Line 90"/>
              <p:cNvSpPr>
                <a:spLocks noChangeShapeType="1"/>
              </p:cNvSpPr>
              <p:nvPr/>
            </p:nvSpPr>
            <p:spPr bwMode="auto">
              <a:xfrm flipH="1">
                <a:off x="1819" y="2943"/>
                <a:ext cx="5" cy="45"/>
              </a:xfrm>
              <a:prstGeom prst="line">
                <a:avLst/>
              </a:prstGeom>
              <a:noFill/>
              <a:ln w="12700">
                <a:solidFill>
                  <a:schemeClr val="tx1"/>
                </a:solidFill>
                <a:round/>
                <a:headEnd/>
                <a:tailEnd/>
              </a:ln>
            </p:spPr>
            <p:txBody>
              <a:bodyPr wrap="none" anchor="ctr"/>
              <a:lstStyle/>
              <a:p>
                <a:endParaRPr lang="en-US"/>
              </a:p>
            </p:txBody>
          </p:sp>
        </p:grpSp>
        <p:sp>
          <p:nvSpPr>
            <p:cNvPr id="49287" name="Rectangle 91"/>
            <p:cNvSpPr>
              <a:spLocks noChangeArrowheads="1"/>
            </p:cNvSpPr>
            <p:nvPr/>
          </p:nvSpPr>
          <p:spPr bwMode="auto">
            <a:xfrm>
              <a:off x="1794" y="2873"/>
              <a:ext cx="62" cy="62"/>
            </a:xfrm>
            <a:prstGeom prst="rect">
              <a:avLst/>
            </a:prstGeom>
            <a:solidFill>
              <a:schemeClr val="tx1"/>
            </a:solidFill>
            <a:ln w="12700">
              <a:solidFill>
                <a:schemeClr val="tx1"/>
              </a:solidFill>
              <a:miter lim="800000"/>
              <a:headEnd/>
              <a:tailEnd/>
            </a:ln>
          </p:spPr>
          <p:txBody>
            <a:bodyPr wrap="none" anchor="ctr"/>
            <a:lstStyle/>
            <a:p>
              <a:endParaRPr lang="en-NZ">
                <a:latin typeface="Calibri" pitchFamily="34" charset="0"/>
              </a:endParaRPr>
            </a:p>
          </p:txBody>
        </p:sp>
        <p:sp>
          <p:nvSpPr>
            <p:cNvPr id="49288" name="Line 92"/>
            <p:cNvSpPr>
              <a:spLocks noChangeShapeType="1"/>
            </p:cNvSpPr>
            <p:nvPr/>
          </p:nvSpPr>
          <p:spPr bwMode="auto">
            <a:xfrm flipV="1">
              <a:off x="1797" y="2943"/>
              <a:ext cx="45" cy="3"/>
            </a:xfrm>
            <a:prstGeom prst="line">
              <a:avLst/>
            </a:prstGeom>
            <a:noFill/>
            <a:ln w="38100">
              <a:solidFill>
                <a:schemeClr val="tx1"/>
              </a:solidFill>
              <a:round/>
              <a:headEnd/>
              <a:tailEnd/>
            </a:ln>
          </p:spPr>
          <p:txBody>
            <a:bodyPr wrap="none" anchor="ctr"/>
            <a:lstStyle/>
            <a:p>
              <a:endParaRPr lang="en-US"/>
            </a:p>
          </p:txBody>
        </p:sp>
        <p:sp>
          <p:nvSpPr>
            <p:cNvPr id="49289" name="Line 93"/>
            <p:cNvSpPr>
              <a:spLocks noChangeShapeType="1"/>
            </p:cNvSpPr>
            <p:nvPr/>
          </p:nvSpPr>
          <p:spPr bwMode="auto">
            <a:xfrm flipV="1">
              <a:off x="1797" y="2863"/>
              <a:ext cx="59" cy="6"/>
            </a:xfrm>
            <a:prstGeom prst="line">
              <a:avLst/>
            </a:prstGeom>
            <a:noFill/>
            <a:ln w="57150">
              <a:solidFill>
                <a:srgbClr val="070707"/>
              </a:solidFill>
              <a:round/>
              <a:headEnd/>
              <a:tailEnd/>
            </a:ln>
          </p:spPr>
          <p:txBody>
            <a:bodyPr wrap="none" anchor="ctr"/>
            <a:lstStyle/>
            <a:p>
              <a:endParaRPr lang="en-US"/>
            </a:p>
          </p:txBody>
        </p:sp>
        <p:sp>
          <p:nvSpPr>
            <p:cNvPr id="49290" name="Line 94"/>
            <p:cNvSpPr>
              <a:spLocks noChangeShapeType="1"/>
            </p:cNvSpPr>
            <p:nvPr/>
          </p:nvSpPr>
          <p:spPr bwMode="auto">
            <a:xfrm flipV="1">
              <a:off x="775" y="3082"/>
              <a:ext cx="0" cy="169"/>
            </a:xfrm>
            <a:prstGeom prst="line">
              <a:avLst/>
            </a:prstGeom>
            <a:noFill/>
            <a:ln w="38100">
              <a:solidFill>
                <a:srgbClr val="D7E3C5"/>
              </a:solidFill>
              <a:round/>
              <a:headEnd/>
              <a:tailEnd/>
            </a:ln>
          </p:spPr>
          <p:txBody>
            <a:bodyPr wrap="none" anchor="ctr"/>
            <a:lstStyle/>
            <a:p>
              <a:endParaRPr lang="en-US"/>
            </a:p>
          </p:txBody>
        </p:sp>
        <p:sp>
          <p:nvSpPr>
            <p:cNvPr id="49291" name="Line 95"/>
            <p:cNvSpPr>
              <a:spLocks noChangeShapeType="1"/>
            </p:cNvSpPr>
            <p:nvPr/>
          </p:nvSpPr>
          <p:spPr bwMode="auto">
            <a:xfrm flipV="1">
              <a:off x="818" y="3034"/>
              <a:ext cx="0" cy="166"/>
            </a:xfrm>
            <a:prstGeom prst="line">
              <a:avLst/>
            </a:prstGeom>
            <a:noFill/>
            <a:ln w="38100">
              <a:solidFill>
                <a:srgbClr val="D7E3C5"/>
              </a:solidFill>
              <a:round/>
              <a:headEnd/>
              <a:tailEnd/>
            </a:ln>
          </p:spPr>
          <p:txBody>
            <a:bodyPr wrap="none" anchor="ctr"/>
            <a:lstStyle/>
            <a:p>
              <a:endParaRPr lang="en-US"/>
            </a:p>
          </p:txBody>
        </p:sp>
        <p:sp>
          <p:nvSpPr>
            <p:cNvPr id="49292" name="Line 96"/>
            <p:cNvSpPr>
              <a:spLocks noChangeShapeType="1"/>
            </p:cNvSpPr>
            <p:nvPr/>
          </p:nvSpPr>
          <p:spPr bwMode="auto">
            <a:xfrm flipV="1">
              <a:off x="1023" y="3087"/>
              <a:ext cx="0" cy="166"/>
            </a:xfrm>
            <a:prstGeom prst="line">
              <a:avLst/>
            </a:prstGeom>
            <a:noFill/>
            <a:ln w="38100">
              <a:solidFill>
                <a:srgbClr val="D7E3C5"/>
              </a:solidFill>
              <a:round/>
              <a:headEnd/>
              <a:tailEnd/>
            </a:ln>
          </p:spPr>
          <p:txBody>
            <a:bodyPr wrap="none" anchor="ctr"/>
            <a:lstStyle/>
            <a:p>
              <a:endParaRPr lang="en-US"/>
            </a:p>
          </p:txBody>
        </p:sp>
        <p:sp>
          <p:nvSpPr>
            <p:cNvPr id="49293" name="Line 97"/>
            <p:cNvSpPr>
              <a:spLocks noChangeShapeType="1"/>
            </p:cNvSpPr>
            <p:nvPr/>
          </p:nvSpPr>
          <p:spPr bwMode="auto">
            <a:xfrm flipV="1">
              <a:off x="1074" y="3044"/>
              <a:ext cx="0" cy="177"/>
            </a:xfrm>
            <a:prstGeom prst="line">
              <a:avLst/>
            </a:prstGeom>
            <a:noFill/>
            <a:ln w="38100">
              <a:solidFill>
                <a:srgbClr val="D7E3C5"/>
              </a:solidFill>
              <a:round/>
              <a:headEnd/>
              <a:tailEnd/>
            </a:ln>
          </p:spPr>
          <p:txBody>
            <a:bodyPr wrap="none" anchor="ctr"/>
            <a:lstStyle/>
            <a:p>
              <a:endParaRPr lang="en-US"/>
            </a:p>
          </p:txBody>
        </p:sp>
        <p:sp>
          <p:nvSpPr>
            <p:cNvPr id="49294" name="Freeform 98"/>
            <p:cNvSpPr>
              <a:spLocks/>
            </p:cNvSpPr>
            <p:nvPr/>
          </p:nvSpPr>
          <p:spPr bwMode="auto">
            <a:xfrm>
              <a:off x="888" y="3040"/>
              <a:ext cx="75" cy="165"/>
            </a:xfrm>
            <a:custGeom>
              <a:avLst/>
              <a:gdLst>
                <a:gd name="T0" fmla="*/ 0 w 75"/>
                <a:gd name="T1" fmla="*/ 8 h 165"/>
                <a:gd name="T2" fmla="*/ 5 w 75"/>
                <a:gd name="T3" fmla="*/ 165 h 165"/>
                <a:gd name="T4" fmla="*/ 27 w 75"/>
                <a:gd name="T5" fmla="*/ 157 h 165"/>
                <a:gd name="T6" fmla="*/ 40 w 75"/>
                <a:gd name="T7" fmla="*/ 5 h 165"/>
                <a:gd name="T8" fmla="*/ 45 w 75"/>
                <a:gd name="T9" fmla="*/ 165 h 165"/>
                <a:gd name="T10" fmla="*/ 69 w 75"/>
                <a:gd name="T11" fmla="*/ 165 h 165"/>
                <a:gd name="T12" fmla="*/ 75 w 75"/>
                <a:gd name="T13" fmla="*/ 0 h 165"/>
                <a:gd name="T14" fmla="*/ 0 w 75"/>
                <a:gd name="T15" fmla="*/ 8 h 165"/>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165"/>
                <a:gd name="T26" fmla="*/ 75 w 7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165">
                  <a:moveTo>
                    <a:pt x="0" y="8"/>
                  </a:moveTo>
                  <a:lnTo>
                    <a:pt x="5" y="165"/>
                  </a:lnTo>
                  <a:lnTo>
                    <a:pt x="27" y="157"/>
                  </a:lnTo>
                  <a:lnTo>
                    <a:pt x="40" y="5"/>
                  </a:lnTo>
                  <a:lnTo>
                    <a:pt x="45" y="165"/>
                  </a:lnTo>
                  <a:lnTo>
                    <a:pt x="69" y="165"/>
                  </a:lnTo>
                  <a:lnTo>
                    <a:pt x="75" y="0"/>
                  </a:lnTo>
                  <a:lnTo>
                    <a:pt x="0" y="8"/>
                  </a:lnTo>
                  <a:close/>
                </a:path>
              </a:pathLst>
            </a:custGeom>
            <a:solidFill>
              <a:srgbClr val="9CB0D1"/>
            </a:solidFill>
            <a:ln w="12700">
              <a:solidFill>
                <a:schemeClr val="tx1"/>
              </a:solidFill>
              <a:round/>
              <a:headEnd/>
              <a:tailEnd/>
            </a:ln>
          </p:spPr>
          <p:txBody>
            <a:bodyPr wrap="none" anchor="ctr"/>
            <a:lstStyle/>
            <a:p>
              <a:endParaRPr lang="en-US"/>
            </a:p>
          </p:txBody>
        </p:sp>
        <p:sp>
          <p:nvSpPr>
            <p:cNvPr id="49295" name="Freeform 99"/>
            <p:cNvSpPr>
              <a:spLocks/>
            </p:cNvSpPr>
            <p:nvPr/>
          </p:nvSpPr>
          <p:spPr bwMode="auto">
            <a:xfrm>
              <a:off x="776" y="3032"/>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0E0E7"/>
            </a:solidFill>
            <a:ln w="12700">
              <a:solidFill>
                <a:schemeClr val="tx1"/>
              </a:solidFill>
              <a:round/>
              <a:headEnd/>
              <a:tailEnd/>
            </a:ln>
          </p:spPr>
          <p:txBody>
            <a:bodyPr wrap="none" anchor="ctr"/>
            <a:lstStyle/>
            <a:p>
              <a:endParaRPr lang="en-US"/>
            </a:p>
          </p:txBody>
        </p:sp>
        <p:sp>
          <p:nvSpPr>
            <p:cNvPr id="49296" name="Freeform 100"/>
            <p:cNvSpPr>
              <a:spLocks/>
            </p:cNvSpPr>
            <p:nvPr/>
          </p:nvSpPr>
          <p:spPr bwMode="auto">
            <a:xfrm>
              <a:off x="774" y="3022"/>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7E3C5"/>
            </a:solidFill>
            <a:ln w="12700">
              <a:solidFill>
                <a:schemeClr val="tx1"/>
              </a:solidFill>
              <a:round/>
              <a:headEnd/>
              <a:tailEnd/>
            </a:ln>
          </p:spPr>
          <p:txBody>
            <a:bodyPr wrap="none" anchor="ctr"/>
            <a:lstStyle/>
            <a:p>
              <a:endParaRPr lang="en-US"/>
            </a:p>
          </p:txBody>
        </p:sp>
        <p:sp>
          <p:nvSpPr>
            <p:cNvPr id="49297" name="Line 101"/>
            <p:cNvSpPr>
              <a:spLocks noChangeShapeType="1"/>
            </p:cNvSpPr>
            <p:nvPr/>
          </p:nvSpPr>
          <p:spPr bwMode="auto">
            <a:xfrm>
              <a:off x="863" y="3040"/>
              <a:ext cx="131" cy="0"/>
            </a:xfrm>
            <a:prstGeom prst="line">
              <a:avLst/>
            </a:prstGeom>
            <a:noFill/>
            <a:ln w="76200">
              <a:solidFill>
                <a:srgbClr val="AEB5CF"/>
              </a:solidFill>
              <a:round/>
              <a:headEnd/>
              <a:tailEnd/>
            </a:ln>
          </p:spPr>
          <p:txBody>
            <a:bodyPr wrap="none" anchor="ctr"/>
            <a:lstStyle/>
            <a:p>
              <a:endParaRPr lang="en-US"/>
            </a:p>
          </p:txBody>
        </p:sp>
        <p:sp>
          <p:nvSpPr>
            <p:cNvPr id="49298" name="Line 102"/>
            <p:cNvSpPr>
              <a:spLocks noChangeShapeType="1"/>
            </p:cNvSpPr>
            <p:nvPr/>
          </p:nvSpPr>
          <p:spPr bwMode="auto">
            <a:xfrm flipV="1">
              <a:off x="880" y="3211"/>
              <a:ext cx="32" cy="2"/>
            </a:xfrm>
            <a:prstGeom prst="line">
              <a:avLst/>
            </a:prstGeom>
            <a:noFill/>
            <a:ln w="57150">
              <a:solidFill>
                <a:srgbClr val="070707"/>
              </a:solidFill>
              <a:round/>
              <a:headEnd/>
              <a:tailEnd/>
            </a:ln>
          </p:spPr>
          <p:txBody>
            <a:bodyPr wrap="none" anchor="ctr"/>
            <a:lstStyle/>
            <a:p>
              <a:endParaRPr lang="en-US"/>
            </a:p>
          </p:txBody>
        </p:sp>
        <p:sp>
          <p:nvSpPr>
            <p:cNvPr id="49299" name="Line 103"/>
            <p:cNvSpPr>
              <a:spLocks noChangeShapeType="1"/>
            </p:cNvSpPr>
            <p:nvPr/>
          </p:nvSpPr>
          <p:spPr bwMode="auto">
            <a:xfrm flipV="1">
              <a:off x="937" y="3215"/>
              <a:ext cx="32" cy="2"/>
            </a:xfrm>
            <a:prstGeom prst="line">
              <a:avLst/>
            </a:prstGeom>
            <a:noFill/>
            <a:ln w="57150">
              <a:solidFill>
                <a:srgbClr val="070707"/>
              </a:solidFill>
              <a:round/>
              <a:headEnd/>
              <a:tailEnd/>
            </a:ln>
          </p:spPr>
          <p:txBody>
            <a:bodyPr wrap="none" anchor="ctr"/>
            <a:lstStyle/>
            <a:p>
              <a:endParaRPr lang="en-US"/>
            </a:p>
          </p:txBody>
        </p:sp>
        <p:sp>
          <p:nvSpPr>
            <p:cNvPr id="49300" name="Freeform 104"/>
            <p:cNvSpPr>
              <a:spLocks/>
            </p:cNvSpPr>
            <p:nvPr/>
          </p:nvSpPr>
          <p:spPr bwMode="auto">
            <a:xfrm>
              <a:off x="1790" y="3043"/>
              <a:ext cx="75" cy="165"/>
            </a:xfrm>
            <a:custGeom>
              <a:avLst/>
              <a:gdLst>
                <a:gd name="T0" fmla="*/ 0 w 75"/>
                <a:gd name="T1" fmla="*/ 8 h 165"/>
                <a:gd name="T2" fmla="*/ 5 w 75"/>
                <a:gd name="T3" fmla="*/ 165 h 165"/>
                <a:gd name="T4" fmla="*/ 27 w 75"/>
                <a:gd name="T5" fmla="*/ 157 h 165"/>
                <a:gd name="T6" fmla="*/ 40 w 75"/>
                <a:gd name="T7" fmla="*/ 5 h 165"/>
                <a:gd name="T8" fmla="*/ 45 w 75"/>
                <a:gd name="T9" fmla="*/ 165 h 165"/>
                <a:gd name="T10" fmla="*/ 69 w 75"/>
                <a:gd name="T11" fmla="*/ 165 h 165"/>
                <a:gd name="T12" fmla="*/ 75 w 75"/>
                <a:gd name="T13" fmla="*/ 0 h 165"/>
                <a:gd name="T14" fmla="*/ 0 w 75"/>
                <a:gd name="T15" fmla="*/ 8 h 165"/>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165"/>
                <a:gd name="T26" fmla="*/ 75 w 7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165">
                  <a:moveTo>
                    <a:pt x="0" y="8"/>
                  </a:moveTo>
                  <a:lnTo>
                    <a:pt x="5" y="165"/>
                  </a:lnTo>
                  <a:lnTo>
                    <a:pt x="27" y="157"/>
                  </a:lnTo>
                  <a:lnTo>
                    <a:pt x="40" y="5"/>
                  </a:lnTo>
                  <a:lnTo>
                    <a:pt x="45" y="165"/>
                  </a:lnTo>
                  <a:lnTo>
                    <a:pt x="69" y="165"/>
                  </a:lnTo>
                  <a:lnTo>
                    <a:pt x="75" y="0"/>
                  </a:lnTo>
                  <a:lnTo>
                    <a:pt x="0" y="8"/>
                  </a:lnTo>
                  <a:close/>
                </a:path>
              </a:pathLst>
            </a:custGeom>
            <a:solidFill>
              <a:srgbClr val="9CB0D1"/>
            </a:solidFill>
            <a:ln w="12700">
              <a:solidFill>
                <a:schemeClr val="tx1"/>
              </a:solidFill>
              <a:round/>
              <a:headEnd/>
              <a:tailEnd/>
            </a:ln>
          </p:spPr>
          <p:txBody>
            <a:bodyPr wrap="none" anchor="ctr"/>
            <a:lstStyle/>
            <a:p>
              <a:endParaRPr lang="en-US"/>
            </a:p>
          </p:txBody>
        </p:sp>
        <p:sp>
          <p:nvSpPr>
            <p:cNvPr id="49301" name="Line 105"/>
            <p:cNvSpPr>
              <a:spLocks noChangeShapeType="1"/>
            </p:cNvSpPr>
            <p:nvPr/>
          </p:nvSpPr>
          <p:spPr bwMode="auto">
            <a:xfrm flipV="1">
              <a:off x="1782" y="3214"/>
              <a:ext cx="32" cy="2"/>
            </a:xfrm>
            <a:prstGeom prst="line">
              <a:avLst/>
            </a:prstGeom>
            <a:noFill/>
            <a:ln w="57150">
              <a:solidFill>
                <a:srgbClr val="070707"/>
              </a:solidFill>
              <a:round/>
              <a:headEnd/>
              <a:tailEnd/>
            </a:ln>
          </p:spPr>
          <p:txBody>
            <a:bodyPr wrap="none" anchor="ctr"/>
            <a:lstStyle/>
            <a:p>
              <a:endParaRPr lang="en-US"/>
            </a:p>
          </p:txBody>
        </p:sp>
        <p:sp>
          <p:nvSpPr>
            <p:cNvPr id="49302" name="Line 106"/>
            <p:cNvSpPr>
              <a:spLocks noChangeShapeType="1"/>
            </p:cNvSpPr>
            <p:nvPr/>
          </p:nvSpPr>
          <p:spPr bwMode="auto">
            <a:xfrm flipV="1">
              <a:off x="1839" y="3218"/>
              <a:ext cx="32" cy="2"/>
            </a:xfrm>
            <a:prstGeom prst="line">
              <a:avLst/>
            </a:prstGeom>
            <a:noFill/>
            <a:ln w="57150">
              <a:solidFill>
                <a:srgbClr val="070707"/>
              </a:solidFill>
              <a:round/>
              <a:headEnd/>
              <a:tailEnd/>
            </a:ln>
          </p:spPr>
          <p:txBody>
            <a:bodyPr wrap="none" anchor="ctr"/>
            <a:lstStyle/>
            <a:p>
              <a:endParaRPr lang="en-US"/>
            </a:p>
          </p:txBody>
        </p:sp>
        <p:sp>
          <p:nvSpPr>
            <p:cNvPr id="49303" name="Line 107"/>
            <p:cNvSpPr>
              <a:spLocks noChangeShapeType="1"/>
            </p:cNvSpPr>
            <p:nvPr/>
          </p:nvSpPr>
          <p:spPr bwMode="auto">
            <a:xfrm flipV="1">
              <a:off x="1667" y="3075"/>
              <a:ext cx="0" cy="169"/>
            </a:xfrm>
            <a:prstGeom prst="line">
              <a:avLst/>
            </a:prstGeom>
            <a:noFill/>
            <a:ln w="38100">
              <a:solidFill>
                <a:srgbClr val="D7E3C5"/>
              </a:solidFill>
              <a:round/>
              <a:headEnd/>
              <a:tailEnd/>
            </a:ln>
          </p:spPr>
          <p:txBody>
            <a:bodyPr wrap="none" anchor="ctr"/>
            <a:lstStyle/>
            <a:p>
              <a:endParaRPr lang="en-US"/>
            </a:p>
          </p:txBody>
        </p:sp>
        <p:sp>
          <p:nvSpPr>
            <p:cNvPr id="49304" name="Line 108"/>
            <p:cNvSpPr>
              <a:spLocks noChangeShapeType="1"/>
            </p:cNvSpPr>
            <p:nvPr/>
          </p:nvSpPr>
          <p:spPr bwMode="auto">
            <a:xfrm flipV="1">
              <a:off x="1710" y="3027"/>
              <a:ext cx="0" cy="166"/>
            </a:xfrm>
            <a:prstGeom prst="line">
              <a:avLst/>
            </a:prstGeom>
            <a:noFill/>
            <a:ln w="38100">
              <a:solidFill>
                <a:srgbClr val="D7E3C5"/>
              </a:solidFill>
              <a:round/>
              <a:headEnd/>
              <a:tailEnd/>
            </a:ln>
          </p:spPr>
          <p:txBody>
            <a:bodyPr wrap="none" anchor="ctr"/>
            <a:lstStyle/>
            <a:p>
              <a:endParaRPr lang="en-US"/>
            </a:p>
          </p:txBody>
        </p:sp>
        <p:sp>
          <p:nvSpPr>
            <p:cNvPr id="49305" name="Line 109"/>
            <p:cNvSpPr>
              <a:spLocks noChangeShapeType="1"/>
            </p:cNvSpPr>
            <p:nvPr/>
          </p:nvSpPr>
          <p:spPr bwMode="auto">
            <a:xfrm flipV="1">
              <a:off x="1915" y="3080"/>
              <a:ext cx="0" cy="166"/>
            </a:xfrm>
            <a:prstGeom prst="line">
              <a:avLst/>
            </a:prstGeom>
            <a:noFill/>
            <a:ln w="38100">
              <a:solidFill>
                <a:srgbClr val="D7E3C5"/>
              </a:solidFill>
              <a:round/>
              <a:headEnd/>
              <a:tailEnd/>
            </a:ln>
          </p:spPr>
          <p:txBody>
            <a:bodyPr wrap="none" anchor="ctr"/>
            <a:lstStyle/>
            <a:p>
              <a:endParaRPr lang="en-US"/>
            </a:p>
          </p:txBody>
        </p:sp>
        <p:sp>
          <p:nvSpPr>
            <p:cNvPr id="49306" name="Line 110"/>
            <p:cNvSpPr>
              <a:spLocks noChangeShapeType="1"/>
            </p:cNvSpPr>
            <p:nvPr/>
          </p:nvSpPr>
          <p:spPr bwMode="auto">
            <a:xfrm flipV="1">
              <a:off x="1966" y="3037"/>
              <a:ext cx="0" cy="177"/>
            </a:xfrm>
            <a:prstGeom prst="line">
              <a:avLst/>
            </a:prstGeom>
            <a:noFill/>
            <a:ln w="38100">
              <a:solidFill>
                <a:srgbClr val="D7E3C5"/>
              </a:solidFill>
              <a:round/>
              <a:headEnd/>
              <a:tailEnd/>
            </a:ln>
          </p:spPr>
          <p:txBody>
            <a:bodyPr wrap="none" anchor="ctr"/>
            <a:lstStyle/>
            <a:p>
              <a:endParaRPr lang="en-US"/>
            </a:p>
          </p:txBody>
        </p:sp>
        <p:sp>
          <p:nvSpPr>
            <p:cNvPr id="49307" name="Freeform 111"/>
            <p:cNvSpPr>
              <a:spLocks/>
            </p:cNvSpPr>
            <p:nvPr/>
          </p:nvSpPr>
          <p:spPr bwMode="auto">
            <a:xfrm>
              <a:off x="1668" y="3025"/>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0E0E7"/>
            </a:solidFill>
            <a:ln w="12700">
              <a:solidFill>
                <a:schemeClr val="tx1"/>
              </a:solidFill>
              <a:round/>
              <a:headEnd/>
              <a:tailEnd/>
            </a:ln>
          </p:spPr>
          <p:txBody>
            <a:bodyPr wrap="none" anchor="ctr"/>
            <a:lstStyle/>
            <a:p>
              <a:endParaRPr lang="en-US"/>
            </a:p>
          </p:txBody>
        </p:sp>
        <p:sp>
          <p:nvSpPr>
            <p:cNvPr id="49308" name="Freeform 112"/>
            <p:cNvSpPr>
              <a:spLocks/>
            </p:cNvSpPr>
            <p:nvPr/>
          </p:nvSpPr>
          <p:spPr bwMode="auto">
            <a:xfrm>
              <a:off x="1666" y="3015"/>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7E3C5"/>
            </a:solidFill>
            <a:ln w="12700">
              <a:solidFill>
                <a:schemeClr val="tx1"/>
              </a:solidFill>
              <a:round/>
              <a:headEnd/>
              <a:tailEnd/>
            </a:ln>
          </p:spPr>
          <p:txBody>
            <a:bodyPr wrap="none" anchor="ctr"/>
            <a:lstStyle/>
            <a:p>
              <a:endParaRPr lang="en-US"/>
            </a:p>
          </p:txBody>
        </p:sp>
        <p:sp>
          <p:nvSpPr>
            <p:cNvPr id="49309" name="Rectangle 113"/>
            <p:cNvSpPr>
              <a:spLocks noChangeArrowheads="1"/>
            </p:cNvSpPr>
            <p:nvPr/>
          </p:nvSpPr>
          <p:spPr bwMode="auto">
            <a:xfrm>
              <a:off x="1781" y="2967"/>
              <a:ext cx="85" cy="99"/>
            </a:xfrm>
            <a:prstGeom prst="rect">
              <a:avLst/>
            </a:prstGeom>
            <a:solidFill>
              <a:srgbClr val="AEB5CF"/>
            </a:solidFill>
            <a:ln w="9525">
              <a:noFill/>
              <a:miter lim="800000"/>
              <a:headEnd/>
              <a:tailEnd/>
            </a:ln>
          </p:spPr>
          <p:txBody>
            <a:bodyPr wrap="none" anchor="ctr"/>
            <a:lstStyle/>
            <a:p>
              <a:endParaRPr lang="en-NZ">
                <a:latin typeface="Calibri" pitchFamily="34" charset="0"/>
              </a:endParaRPr>
            </a:p>
          </p:txBody>
        </p:sp>
        <p:sp>
          <p:nvSpPr>
            <p:cNvPr id="49310" name="Text Box 114"/>
            <p:cNvSpPr txBox="1">
              <a:spLocks noChangeArrowheads="1"/>
            </p:cNvSpPr>
            <p:nvPr/>
          </p:nvSpPr>
          <p:spPr bwMode="auto">
            <a:xfrm>
              <a:off x="802" y="3194"/>
              <a:ext cx="227" cy="173"/>
            </a:xfrm>
            <a:prstGeom prst="rect">
              <a:avLst/>
            </a:prstGeom>
            <a:noFill/>
            <a:ln w="9525">
              <a:noFill/>
              <a:miter lim="800000"/>
              <a:headEnd/>
              <a:tailEnd/>
            </a:ln>
          </p:spPr>
          <p:txBody>
            <a:bodyPr wrap="none">
              <a:spAutoFit/>
            </a:bodyPr>
            <a:lstStyle/>
            <a:p>
              <a:pPr defTabSz="762000" eaLnBrk="0" hangingPunct="0"/>
              <a:r>
                <a:rPr lang="en-AU" sz="1200" b="1"/>
                <a:t>O</a:t>
              </a:r>
              <a:r>
                <a:rPr lang="en-AU" sz="1200" b="1" baseline="-25000"/>
                <a:t>1</a:t>
              </a:r>
              <a:endParaRPr lang="en-AU" sz="1200" b="1"/>
            </a:p>
          </p:txBody>
        </p:sp>
        <p:sp>
          <p:nvSpPr>
            <p:cNvPr id="49311" name="Text Box 115"/>
            <p:cNvSpPr txBox="1">
              <a:spLocks noChangeArrowheads="1"/>
            </p:cNvSpPr>
            <p:nvPr/>
          </p:nvSpPr>
          <p:spPr bwMode="auto">
            <a:xfrm>
              <a:off x="1036" y="2617"/>
              <a:ext cx="227" cy="173"/>
            </a:xfrm>
            <a:prstGeom prst="rect">
              <a:avLst/>
            </a:prstGeom>
            <a:noFill/>
            <a:ln w="9525">
              <a:noFill/>
              <a:miter lim="800000"/>
              <a:headEnd/>
              <a:tailEnd/>
            </a:ln>
          </p:spPr>
          <p:txBody>
            <a:bodyPr wrap="none">
              <a:spAutoFit/>
            </a:bodyPr>
            <a:lstStyle/>
            <a:p>
              <a:pPr defTabSz="762000" eaLnBrk="0" hangingPunct="0"/>
              <a:r>
                <a:rPr lang="en-AU" sz="1200" b="1"/>
                <a:t>O</a:t>
              </a:r>
              <a:r>
                <a:rPr lang="en-AU" sz="1200" b="1" baseline="-25000"/>
                <a:t>2</a:t>
              </a:r>
              <a:endParaRPr lang="en-AU" sz="1200" b="1"/>
            </a:p>
          </p:txBody>
        </p:sp>
        <p:sp>
          <p:nvSpPr>
            <p:cNvPr id="49312" name="Text Box 116"/>
            <p:cNvSpPr txBox="1">
              <a:spLocks noChangeArrowheads="1"/>
            </p:cNvSpPr>
            <p:nvPr/>
          </p:nvSpPr>
          <p:spPr bwMode="auto">
            <a:xfrm>
              <a:off x="1716" y="3191"/>
              <a:ext cx="227" cy="173"/>
            </a:xfrm>
            <a:prstGeom prst="rect">
              <a:avLst/>
            </a:prstGeom>
            <a:noFill/>
            <a:ln w="9525">
              <a:noFill/>
              <a:miter lim="800000"/>
              <a:headEnd/>
              <a:tailEnd/>
            </a:ln>
          </p:spPr>
          <p:txBody>
            <a:bodyPr wrap="none">
              <a:spAutoFit/>
            </a:bodyPr>
            <a:lstStyle/>
            <a:p>
              <a:pPr defTabSz="762000" eaLnBrk="0" hangingPunct="0"/>
              <a:r>
                <a:rPr lang="en-AU" sz="1200" b="1"/>
                <a:t>O</a:t>
              </a:r>
              <a:r>
                <a:rPr lang="en-AU" sz="1200" b="1" baseline="-25000"/>
                <a:t>3</a:t>
              </a:r>
              <a:endParaRPr lang="en-AU" sz="1200" b="1"/>
            </a:p>
          </p:txBody>
        </p:sp>
        <p:sp>
          <p:nvSpPr>
            <p:cNvPr id="49313" name="Text Box 117"/>
            <p:cNvSpPr txBox="1">
              <a:spLocks noChangeArrowheads="1"/>
            </p:cNvSpPr>
            <p:nvPr/>
          </p:nvSpPr>
          <p:spPr bwMode="auto">
            <a:xfrm>
              <a:off x="1541" y="3557"/>
              <a:ext cx="227" cy="173"/>
            </a:xfrm>
            <a:prstGeom prst="rect">
              <a:avLst/>
            </a:prstGeom>
            <a:noFill/>
            <a:ln w="9525">
              <a:noFill/>
              <a:miter lim="800000"/>
              <a:headEnd/>
              <a:tailEnd/>
            </a:ln>
          </p:spPr>
          <p:txBody>
            <a:bodyPr wrap="none">
              <a:spAutoFit/>
            </a:bodyPr>
            <a:lstStyle/>
            <a:p>
              <a:pPr defTabSz="762000" eaLnBrk="0" hangingPunct="0"/>
              <a:r>
                <a:rPr lang="en-AU" sz="1200" b="1"/>
                <a:t>O</a:t>
              </a:r>
              <a:r>
                <a:rPr lang="en-AU" sz="1200" b="1" baseline="-25000"/>
                <a:t>2</a:t>
              </a:r>
              <a:endParaRPr lang="en-AU" sz="1200" b="1"/>
            </a:p>
          </p:txBody>
        </p:sp>
        <p:sp>
          <p:nvSpPr>
            <p:cNvPr id="49314" name="Freeform 118"/>
            <p:cNvSpPr>
              <a:spLocks/>
            </p:cNvSpPr>
            <p:nvPr/>
          </p:nvSpPr>
          <p:spPr bwMode="auto">
            <a:xfrm>
              <a:off x="1331" y="3563"/>
              <a:ext cx="125" cy="40"/>
            </a:xfrm>
            <a:custGeom>
              <a:avLst/>
              <a:gdLst>
                <a:gd name="T0" fmla="*/ 32 w 125"/>
                <a:gd name="T1" fmla="*/ 0 h 40"/>
                <a:gd name="T2" fmla="*/ 0 w 125"/>
                <a:gd name="T3" fmla="*/ 40 h 40"/>
                <a:gd name="T4" fmla="*/ 104 w 125"/>
                <a:gd name="T5" fmla="*/ 40 h 40"/>
                <a:gd name="T6" fmla="*/ 125 w 125"/>
                <a:gd name="T7" fmla="*/ 5 h 40"/>
                <a:gd name="T8" fmla="*/ 32 w 125"/>
                <a:gd name="T9" fmla="*/ 0 h 40"/>
                <a:gd name="T10" fmla="*/ 0 60000 65536"/>
                <a:gd name="T11" fmla="*/ 0 60000 65536"/>
                <a:gd name="T12" fmla="*/ 0 60000 65536"/>
                <a:gd name="T13" fmla="*/ 0 60000 65536"/>
                <a:gd name="T14" fmla="*/ 0 60000 65536"/>
                <a:gd name="T15" fmla="*/ 0 w 125"/>
                <a:gd name="T16" fmla="*/ 0 h 40"/>
                <a:gd name="T17" fmla="*/ 125 w 125"/>
                <a:gd name="T18" fmla="*/ 40 h 40"/>
              </a:gdLst>
              <a:ahLst/>
              <a:cxnLst>
                <a:cxn ang="T10">
                  <a:pos x="T0" y="T1"/>
                </a:cxn>
                <a:cxn ang="T11">
                  <a:pos x="T2" y="T3"/>
                </a:cxn>
                <a:cxn ang="T12">
                  <a:pos x="T4" y="T5"/>
                </a:cxn>
                <a:cxn ang="T13">
                  <a:pos x="T6" y="T7"/>
                </a:cxn>
                <a:cxn ang="T14">
                  <a:pos x="T8" y="T9"/>
                </a:cxn>
              </a:cxnLst>
              <a:rect l="T15" t="T16" r="T17" b="T18"/>
              <a:pathLst>
                <a:path w="125" h="40">
                  <a:moveTo>
                    <a:pt x="32" y="0"/>
                  </a:moveTo>
                  <a:lnTo>
                    <a:pt x="0" y="40"/>
                  </a:lnTo>
                  <a:lnTo>
                    <a:pt x="104" y="40"/>
                  </a:lnTo>
                  <a:lnTo>
                    <a:pt x="125" y="5"/>
                  </a:lnTo>
                  <a:lnTo>
                    <a:pt x="32" y="0"/>
                  </a:lnTo>
                  <a:close/>
                </a:path>
              </a:pathLst>
            </a:custGeom>
            <a:solidFill>
              <a:srgbClr val="AEB5CF"/>
            </a:solidFill>
            <a:ln w="12700">
              <a:solidFill>
                <a:schemeClr val="tx1"/>
              </a:solidFill>
              <a:round/>
              <a:headEnd/>
              <a:tailEnd/>
            </a:ln>
          </p:spPr>
          <p:txBody>
            <a:bodyPr wrap="none" anchor="ctr"/>
            <a:lstStyle/>
            <a:p>
              <a:endParaRPr lang="en-US"/>
            </a:p>
          </p:txBody>
        </p:sp>
        <p:sp>
          <p:nvSpPr>
            <p:cNvPr id="49315" name="AutoShape 119"/>
            <p:cNvSpPr>
              <a:spLocks noChangeArrowheads="1"/>
            </p:cNvSpPr>
            <p:nvPr/>
          </p:nvSpPr>
          <p:spPr bwMode="auto">
            <a:xfrm>
              <a:off x="1364" y="2832"/>
              <a:ext cx="316" cy="280"/>
            </a:xfrm>
            <a:custGeom>
              <a:avLst/>
              <a:gdLst>
                <a:gd name="T0" fmla="*/ 4 w 21600"/>
                <a:gd name="T1" fmla="*/ 0 h 21600"/>
                <a:gd name="T2" fmla="*/ 2 w 21600"/>
                <a:gd name="T3" fmla="*/ 0 h 21600"/>
                <a:gd name="T4" fmla="*/ 3 w 21600"/>
                <a:gd name="T5" fmla="*/ 1 h 21600"/>
                <a:gd name="T6" fmla="*/ 5 w 21600"/>
                <a:gd name="T7" fmla="*/ 2 h 21600"/>
                <a:gd name="T8" fmla="*/ 4 w 21600"/>
                <a:gd name="T9" fmla="*/ 2 h 21600"/>
                <a:gd name="T10" fmla="*/ 3 w 21600"/>
                <a:gd name="T11" fmla="*/ 2 h 21600"/>
                <a:gd name="T12" fmla="*/ 0 60000 65536"/>
                <a:gd name="T13" fmla="*/ 0 60000 65536"/>
                <a:gd name="T14" fmla="*/ 0 60000 65536"/>
                <a:gd name="T15" fmla="*/ 0 60000 65536"/>
                <a:gd name="T16" fmla="*/ 0 60000 65536"/>
                <a:gd name="T17" fmla="*/ 0 60000 65536"/>
                <a:gd name="T18" fmla="*/ 3144 w 21600"/>
                <a:gd name="T19" fmla="*/ 3163 h 21600"/>
                <a:gd name="T20" fmla="*/ 18456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49" y="9874"/>
                  </a:moveTo>
                  <a:cubicBezTo>
                    <a:pt x="17087" y="6500"/>
                    <a:pt x="14204" y="3987"/>
                    <a:pt x="10800" y="3987"/>
                  </a:cubicBezTo>
                  <a:lnTo>
                    <a:pt x="10799" y="0"/>
                  </a:lnTo>
                  <a:cubicBezTo>
                    <a:pt x="16197" y="0"/>
                    <a:pt x="20766" y="3984"/>
                    <a:pt x="21499" y="9332"/>
                  </a:cubicBezTo>
                  <a:lnTo>
                    <a:pt x="24174" y="8965"/>
                  </a:lnTo>
                  <a:lnTo>
                    <a:pt x="20162" y="14254"/>
                  </a:lnTo>
                  <a:lnTo>
                    <a:pt x="14874" y="10240"/>
                  </a:lnTo>
                  <a:lnTo>
                    <a:pt x="17549" y="9874"/>
                  </a:lnTo>
                  <a:close/>
                </a:path>
              </a:pathLst>
            </a:custGeom>
            <a:gradFill rotWithShape="0">
              <a:gsLst>
                <a:gs pos="0">
                  <a:srgbClr val="FFCC00"/>
                </a:gs>
                <a:gs pos="100000">
                  <a:srgbClr val="FF3F66"/>
                </a:gs>
              </a:gsLst>
              <a:lin ang="2700000" scaled="1"/>
            </a:gradFill>
            <a:ln w="9525">
              <a:noFill/>
              <a:round/>
              <a:headEnd/>
              <a:tailEnd/>
            </a:ln>
          </p:spPr>
          <p:txBody>
            <a:bodyPr wrap="none" anchor="ctr"/>
            <a:lstStyle/>
            <a:p>
              <a:endParaRPr lang="en-US"/>
            </a:p>
          </p:txBody>
        </p:sp>
        <p:sp>
          <p:nvSpPr>
            <p:cNvPr id="49316" name="AutoShape 120"/>
            <p:cNvSpPr>
              <a:spLocks noChangeArrowheads="1"/>
            </p:cNvSpPr>
            <p:nvPr/>
          </p:nvSpPr>
          <p:spPr bwMode="auto">
            <a:xfrm rot="-5400000">
              <a:off x="1040" y="2856"/>
              <a:ext cx="316" cy="280"/>
            </a:xfrm>
            <a:custGeom>
              <a:avLst/>
              <a:gdLst>
                <a:gd name="T0" fmla="*/ 4 w 21600"/>
                <a:gd name="T1" fmla="*/ 0 h 21600"/>
                <a:gd name="T2" fmla="*/ 2 w 21600"/>
                <a:gd name="T3" fmla="*/ 0 h 21600"/>
                <a:gd name="T4" fmla="*/ 3 w 21600"/>
                <a:gd name="T5" fmla="*/ 1 h 21600"/>
                <a:gd name="T6" fmla="*/ 5 w 21600"/>
                <a:gd name="T7" fmla="*/ 2 h 21600"/>
                <a:gd name="T8" fmla="*/ 4 w 21600"/>
                <a:gd name="T9" fmla="*/ 2 h 21600"/>
                <a:gd name="T10" fmla="*/ 3 w 21600"/>
                <a:gd name="T11" fmla="*/ 2 h 21600"/>
                <a:gd name="T12" fmla="*/ 0 60000 65536"/>
                <a:gd name="T13" fmla="*/ 0 60000 65536"/>
                <a:gd name="T14" fmla="*/ 0 60000 65536"/>
                <a:gd name="T15" fmla="*/ 0 60000 65536"/>
                <a:gd name="T16" fmla="*/ 0 60000 65536"/>
                <a:gd name="T17" fmla="*/ 0 60000 65536"/>
                <a:gd name="T18" fmla="*/ 3144 w 21600"/>
                <a:gd name="T19" fmla="*/ 3163 h 21600"/>
                <a:gd name="T20" fmla="*/ 18456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49" y="9874"/>
                  </a:moveTo>
                  <a:cubicBezTo>
                    <a:pt x="17087" y="6500"/>
                    <a:pt x="14204" y="3987"/>
                    <a:pt x="10800" y="3987"/>
                  </a:cubicBezTo>
                  <a:lnTo>
                    <a:pt x="10799" y="0"/>
                  </a:lnTo>
                  <a:cubicBezTo>
                    <a:pt x="16197" y="0"/>
                    <a:pt x="20766" y="3984"/>
                    <a:pt x="21499" y="9332"/>
                  </a:cubicBezTo>
                  <a:lnTo>
                    <a:pt x="24174" y="8965"/>
                  </a:lnTo>
                  <a:lnTo>
                    <a:pt x="20162" y="14254"/>
                  </a:lnTo>
                  <a:lnTo>
                    <a:pt x="14874" y="10240"/>
                  </a:lnTo>
                  <a:lnTo>
                    <a:pt x="17549" y="9874"/>
                  </a:lnTo>
                  <a:close/>
                </a:path>
              </a:pathLst>
            </a:custGeom>
            <a:gradFill rotWithShape="0">
              <a:gsLst>
                <a:gs pos="0">
                  <a:srgbClr val="FFCC00"/>
                </a:gs>
                <a:gs pos="100000">
                  <a:srgbClr val="FF3F66"/>
                </a:gs>
              </a:gsLst>
              <a:lin ang="18900000" scaled="1"/>
            </a:gradFill>
            <a:ln w="9525">
              <a:noFill/>
              <a:round/>
              <a:headEnd/>
              <a:tailEnd/>
            </a:ln>
          </p:spPr>
          <p:txBody>
            <a:bodyPr wrap="none" anchor="ctr"/>
            <a:lstStyle/>
            <a:p>
              <a:endParaRPr lang="en-US"/>
            </a:p>
          </p:txBody>
        </p:sp>
        <p:sp>
          <p:nvSpPr>
            <p:cNvPr id="49317" name="AutoShape 121"/>
            <p:cNvSpPr>
              <a:spLocks noChangeArrowheads="1"/>
            </p:cNvSpPr>
            <p:nvPr/>
          </p:nvSpPr>
          <p:spPr bwMode="auto">
            <a:xfrm rot="16200000" flipH="1">
              <a:off x="1016" y="3180"/>
              <a:ext cx="316" cy="280"/>
            </a:xfrm>
            <a:custGeom>
              <a:avLst/>
              <a:gdLst>
                <a:gd name="T0" fmla="*/ 4 w 21600"/>
                <a:gd name="T1" fmla="*/ 0 h 21600"/>
                <a:gd name="T2" fmla="*/ 2 w 21600"/>
                <a:gd name="T3" fmla="*/ 0 h 21600"/>
                <a:gd name="T4" fmla="*/ 3 w 21600"/>
                <a:gd name="T5" fmla="*/ 1 h 21600"/>
                <a:gd name="T6" fmla="*/ 5 w 21600"/>
                <a:gd name="T7" fmla="*/ 2 h 21600"/>
                <a:gd name="T8" fmla="*/ 4 w 21600"/>
                <a:gd name="T9" fmla="*/ 2 h 21600"/>
                <a:gd name="T10" fmla="*/ 3 w 21600"/>
                <a:gd name="T11" fmla="*/ 2 h 21600"/>
                <a:gd name="T12" fmla="*/ 0 60000 65536"/>
                <a:gd name="T13" fmla="*/ 0 60000 65536"/>
                <a:gd name="T14" fmla="*/ 0 60000 65536"/>
                <a:gd name="T15" fmla="*/ 0 60000 65536"/>
                <a:gd name="T16" fmla="*/ 0 60000 65536"/>
                <a:gd name="T17" fmla="*/ 0 60000 65536"/>
                <a:gd name="T18" fmla="*/ 3144 w 21600"/>
                <a:gd name="T19" fmla="*/ 3163 h 21600"/>
                <a:gd name="T20" fmla="*/ 18456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49" y="9874"/>
                  </a:moveTo>
                  <a:cubicBezTo>
                    <a:pt x="17087" y="6500"/>
                    <a:pt x="14204" y="3987"/>
                    <a:pt x="10800" y="3987"/>
                  </a:cubicBezTo>
                  <a:lnTo>
                    <a:pt x="10799" y="0"/>
                  </a:lnTo>
                  <a:cubicBezTo>
                    <a:pt x="16197" y="0"/>
                    <a:pt x="20766" y="3984"/>
                    <a:pt x="21499" y="9332"/>
                  </a:cubicBezTo>
                  <a:lnTo>
                    <a:pt x="24174" y="8965"/>
                  </a:lnTo>
                  <a:lnTo>
                    <a:pt x="20162" y="14254"/>
                  </a:lnTo>
                  <a:lnTo>
                    <a:pt x="14874" y="10240"/>
                  </a:lnTo>
                  <a:lnTo>
                    <a:pt x="17549" y="9874"/>
                  </a:lnTo>
                  <a:close/>
                </a:path>
              </a:pathLst>
            </a:custGeom>
            <a:gradFill rotWithShape="0">
              <a:gsLst>
                <a:gs pos="0">
                  <a:srgbClr val="FFCC00"/>
                </a:gs>
                <a:gs pos="100000">
                  <a:srgbClr val="FF3F66"/>
                </a:gs>
              </a:gsLst>
              <a:lin ang="2700000" scaled="1"/>
            </a:gradFill>
            <a:ln w="9525">
              <a:noFill/>
              <a:round/>
              <a:headEnd/>
              <a:tailEnd/>
            </a:ln>
          </p:spPr>
          <p:txBody>
            <a:bodyPr wrap="none" anchor="ctr"/>
            <a:lstStyle/>
            <a:p>
              <a:endParaRPr lang="en-US"/>
            </a:p>
          </p:txBody>
        </p:sp>
        <p:sp>
          <p:nvSpPr>
            <p:cNvPr id="49318" name="AutoShape 122"/>
            <p:cNvSpPr>
              <a:spLocks noChangeArrowheads="1"/>
            </p:cNvSpPr>
            <p:nvPr/>
          </p:nvSpPr>
          <p:spPr bwMode="auto">
            <a:xfrm flipV="1">
              <a:off x="1400" y="3216"/>
              <a:ext cx="316" cy="280"/>
            </a:xfrm>
            <a:custGeom>
              <a:avLst/>
              <a:gdLst>
                <a:gd name="T0" fmla="*/ 4 w 21600"/>
                <a:gd name="T1" fmla="*/ 0 h 21600"/>
                <a:gd name="T2" fmla="*/ 2 w 21600"/>
                <a:gd name="T3" fmla="*/ 0 h 21600"/>
                <a:gd name="T4" fmla="*/ 3 w 21600"/>
                <a:gd name="T5" fmla="*/ 1 h 21600"/>
                <a:gd name="T6" fmla="*/ 5 w 21600"/>
                <a:gd name="T7" fmla="*/ 2 h 21600"/>
                <a:gd name="T8" fmla="*/ 4 w 21600"/>
                <a:gd name="T9" fmla="*/ 2 h 21600"/>
                <a:gd name="T10" fmla="*/ 3 w 21600"/>
                <a:gd name="T11" fmla="*/ 2 h 21600"/>
                <a:gd name="T12" fmla="*/ 0 60000 65536"/>
                <a:gd name="T13" fmla="*/ 0 60000 65536"/>
                <a:gd name="T14" fmla="*/ 0 60000 65536"/>
                <a:gd name="T15" fmla="*/ 0 60000 65536"/>
                <a:gd name="T16" fmla="*/ 0 60000 65536"/>
                <a:gd name="T17" fmla="*/ 0 60000 65536"/>
                <a:gd name="T18" fmla="*/ 3144 w 21600"/>
                <a:gd name="T19" fmla="*/ 3163 h 21600"/>
                <a:gd name="T20" fmla="*/ 18456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49" y="9874"/>
                  </a:moveTo>
                  <a:cubicBezTo>
                    <a:pt x="17087" y="6500"/>
                    <a:pt x="14204" y="3987"/>
                    <a:pt x="10800" y="3987"/>
                  </a:cubicBezTo>
                  <a:lnTo>
                    <a:pt x="10799" y="0"/>
                  </a:lnTo>
                  <a:cubicBezTo>
                    <a:pt x="16197" y="0"/>
                    <a:pt x="20766" y="3984"/>
                    <a:pt x="21499" y="9332"/>
                  </a:cubicBezTo>
                  <a:lnTo>
                    <a:pt x="24174" y="8965"/>
                  </a:lnTo>
                  <a:lnTo>
                    <a:pt x="20162" y="14254"/>
                  </a:lnTo>
                  <a:lnTo>
                    <a:pt x="14874" y="10240"/>
                  </a:lnTo>
                  <a:lnTo>
                    <a:pt x="17549" y="9874"/>
                  </a:lnTo>
                  <a:close/>
                </a:path>
              </a:pathLst>
            </a:custGeom>
            <a:gradFill rotWithShape="0">
              <a:gsLst>
                <a:gs pos="0">
                  <a:srgbClr val="FFCC00"/>
                </a:gs>
                <a:gs pos="100000">
                  <a:srgbClr val="FF3F66"/>
                </a:gs>
              </a:gsLst>
              <a:lin ang="18900000" scaled="1"/>
            </a:gradFill>
            <a:ln w="9525">
              <a:noFill/>
              <a:round/>
              <a:headEnd/>
              <a:tailEnd/>
            </a:ln>
          </p:spPr>
          <p:txBody>
            <a:bodyPr wrap="none" anchor="ctr"/>
            <a:lstStyle/>
            <a:p>
              <a:endParaRPr lang="en-US"/>
            </a:p>
          </p:txBody>
        </p:sp>
      </p:grpSp>
      <p:grpSp>
        <p:nvGrpSpPr>
          <p:cNvPr id="49169" name="Group 123"/>
          <p:cNvGrpSpPr>
            <a:grpSpLocks/>
          </p:cNvGrpSpPr>
          <p:nvPr/>
        </p:nvGrpSpPr>
        <p:grpSpPr bwMode="auto">
          <a:xfrm>
            <a:off x="7335838" y="2963863"/>
            <a:ext cx="1628775" cy="2525712"/>
            <a:chOff x="4621" y="1867"/>
            <a:chExt cx="1026" cy="1591"/>
          </a:xfrm>
        </p:grpSpPr>
        <p:sp>
          <p:nvSpPr>
            <p:cNvPr id="49172" name="Text Box 124"/>
            <p:cNvSpPr txBox="1">
              <a:spLocks noChangeArrowheads="1"/>
            </p:cNvSpPr>
            <p:nvPr/>
          </p:nvSpPr>
          <p:spPr bwMode="auto">
            <a:xfrm>
              <a:off x="4621" y="2413"/>
              <a:ext cx="969" cy="194"/>
            </a:xfrm>
            <a:prstGeom prst="rect">
              <a:avLst/>
            </a:prstGeom>
            <a:noFill/>
            <a:ln w="9525">
              <a:noFill/>
              <a:miter lim="800000"/>
              <a:headEnd/>
              <a:tailEnd/>
            </a:ln>
          </p:spPr>
          <p:txBody>
            <a:bodyPr wrap="none">
              <a:spAutoFit/>
            </a:bodyPr>
            <a:lstStyle/>
            <a:p>
              <a:pPr defTabSz="762000" eaLnBrk="0" hangingPunct="0"/>
              <a:r>
                <a:rPr lang="en-AU" sz="1400" b="1"/>
                <a:t>Assembly line 1</a:t>
              </a:r>
            </a:p>
          </p:txBody>
        </p:sp>
        <p:sp>
          <p:nvSpPr>
            <p:cNvPr id="49173" name="Text Box 125"/>
            <p:cNvSpPr txBox="1">
              <a:spLocks noChangeArrowheads="1"/>
            </p:cNvSpPr>
            <p:nvPr/>
          </p:nvSpPr>
          <p:spPr bwMode="auto">
            <a:xfrm>
              <a:off x="4678" y="3264"/>
              <a:ext cx="969" cy="194"/>
            </a:xfrm>
            <a:prstGeom prst="rect">
              <a:avLst/>
            </a:prstGeom>
            <a:noFill/>
            <a:ln w="9525">
              <a:noFill/>
              <a:miter lim="800000"/>
              <a:headEnd/>
              <a:tailEnd/>
            </a:ln>
          </p:spPr>
          <p:txBody>
            <a:bodyPr wrap="none">
              <a:spAutoFit/>
            </a:bodyPr>
            <a:lstStyle/>
            <a:p>
              <a:pPr defTabSz="762000" eaLnBrk="0" hangingPunct="0"/>
              <a:r>
                <a:rPr lang="en-AU" sz="1400" b="1"/>
                <a:t>Assembly line 2</a:t>
              </a:r>
            </a:p>
          </p:txBody>
        </p:sp>
        <p:sp>
          <p:nvSpPr>
            <p:cNvPr id="49174" name="Line 126"/>
            <p:cNvSpPr>
              <a:spLocks noChangeShapeType="1"/>
            </p:cNvSpPr>
            <p:nvPr/>
          </p:nvSpPr>
          <p:spPr bwMode="auto">
            <a:xfrm>
              <a:off x="5024" y="2920"/>
              <a:ext cx="0" cy="210"/>
            </a:xfrm>
            <a:prstGeom prst="line">
              <a:avLst/>
            </a:prstGeom>
            <a:noFill/>
            <a:ln w="38100">
              <a:solidFill>
                <a:srgbClr val="D7E3C5"/>
              </a:solidFill>
              <a:round/>
              <a:headEnd/>
              <a:tailEnd/>
            </a:ln>
          </p:spPr>
          <p:txBody>
            <a:bodyPr wrap="none" anchor="ctr"/>
            <a:lstStyle/>
            <a:p>
              <a:endParaRPr lang="en-US"/>
            </a:p>
          </p:txBody>
        </p:sp>
        <p:sp>
          <p:nvSpPr>
            <p:cNvPr id="49175" name="Line 127"/>
            <p:cNvSpPr>
              <a:spLocks noChangeShapeType="1"/>
            </p:cNvSpPr>
            <p:nvPr/>
          </p:nvSpPr>
          <p:spPr bwMode="auto">
            <a:xfrm>
              <a:off x="5331" y="2888"/>
              <a:ext cx="0" cy="210"/>
            </a:xfrm>
            <a:prstGeom prst="line">
              <a:avLst/>
            </a:prstGeom>
            <a:noFill/>
            <a:ln w="38100">
              <a:solidFill>
                <a:srgbClr val="D7E3C5"/>
              </a:solidFill>
              <a:round/>
              <a:headEnd/>
              <a:tailEnd/>
            </a:ln>
          </p:spPr>
          <p:txBody>
            <a:bodyPr wrap="none" anchor="ctr"/>
            <a:lstStyle/>
            <a:p>
              <a:endParaRPr lang="en-US"/>
            </a:p>
          </p:txBody>
        </p:sp>
        <p:sp>
          <p:nvSpPr>
            <p:cNvPr id="49176" name="Freeform 128"/>
            <p:cNvSpPr>
              <a:spLocks/>
            </p:cNvSpPr>
            <p:nvPr/>
          </p:nvSpPr>
          <p:spPr bwMode="auto">
            <a:xfrm>
              <a:off x="4800" y="2955"/>
              <a:ext cx="88" cy="194"/>
            </a:xfrm>
            <a:custGeom>
              <a:avLst/>
              <a:gdLst>
                <a:gd name="T0" fmla="*/ 0 w 88"/>
                <a:gd name="T1" fmla="*/ 192 h 194"/>
                <a:gd name="T2" fmla="*/ 3 w 88"/>
                <a:gd name="T3" fmla="*/ 0 h 194"/>
                <a:gd name="T4" fmla="*/ 88 w 88"/>
                <a:gd name="T5" fmla="*/ 0 h 194"/>
                <a:gd name="T6" fmla="*/ 83 w 88"/>
                <a:gd name="T7" fmla="*/ 186 h 194"/>
                <a:gd name="T8" fmla="*/ 56 w 88"/>
                <a:gd name="T9" fmla="*/ 194 h 194"/>
                <a:gd name="T10" fmla="*/ 46 w 88"/>
                <a:gd name="T11" fmla="*/ 50 h 194"/>
                <a:gd name="T12" fmla="*/ 35 w 88"/>
                <a:gd name="T13" fmla="*/ 194 h 194"/>
                <a:gd name="T14" fmla="*/ 0 w 88"/>
                <a:gd name="T15" fmla="*/ 192 h 194"/>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194"/>
                <a:gd name="T26" fmla="*/ 88 w 88"/>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194">
                  <a:moveTo>
                    <a:pt x="0" y="192"/>
                  </a:moveTo>
                  <a:lnTo>
                    <a:pt x="3" y="0"/>
                  </a:lnTo>
                  <a:lnTo>
                    <a:pt x="88" y="0"/>
                  </a:lnTo>
                  <a:lnTo>
                    <a:pt x="83" y="186"/>
                  </a:lnTo>
                  <a:lnTo>
                    <a:pt x="56" y="194"/>
                  </a:lnTo>
                  <a:lnTo>
                    <a:pt x="46" y="50"/>
                  </a:lnTo>
                  <a:lnTo>
                    <a:pt x="35" y="194"/>
                  </a:lnTo>
                  <a:lnTo>
                    <a:pt x="0" y="192"/>
                  </a:lnTo>
                  <a:close/>
                </a:path>
              </a:pathLst>
            </a:custGeom>
            <a:solidFill>
              <a:srgbClr val="9CB0D1"/>
            </a:solidFill>
            <a:ln w="12700">
              <a:solidFill>
                <a:schemeClr val="tx1"/>
              </a:solidFill>
              <a:round/>
              <a:headEnd/>
              <a:tailEnd/>
            </a:ln>
          </p:spPr>
          <p:txBody>
            <a:bodyPr wrap="none" anchor="ctr"/>
            <a:lstStyle/>
            <a:p>
              <a:endParaRPr lang="en-US"/>
            </a:p>
          </p:txBody>
        </p:sp>
        <p:sp>
          <p:nvSpPr>
            <p:cNvPr id="49177" name="Freeform 129"/>
            <p:cNvSpPr>
              <a:spLocks/>
            </p:cNvSpPr>
            <p:nvPr/>
          </p:nvSpPr>
          <p:spPr bwMode="auto">
            <a:xfrm>
              <a:off x="4752" y="2828"/>
              <a:ext cx="167" cy="132"/>
            </a:xfrm>
            <a:custGeom>
              <a:avLst/>
              <a:gdLst>
                <a:gd name="T0" fmla="*/ 16 w 167"/>
                <a:gd name="T1" fmla="*/ 121 h 132"/>
                <a:gd name="T2" fmla="*/ 29 w 167"/>
                <a:gd name="T3" fmla="*/ 43 h 132"/>
                <a:gd name="T4" fmla="*/ 64 w 167"/>
                <a:gd name="T5" fmla="*/ 6 h 132"/>
                <a:gd name="T6" fmla="*/ 128 w 167"/>
                <a:gd name="T7" fmla="*/ 11 h 132"/>
                <a:gd name="T8" fmla="*/ 160 w 167"/>
                <a:gd name="T9" fmla="*/ 51 h 132"/>
                <a:gd name="T10" fmla="*/ 163 w 167"/>
                <a:gd name="T11" fmla="*/ 121 h 132"/>
                <a:gd name="T12" fmla="*/ 133 w 167"/>
                <a:gd name="T13" fmla="*/ 123 h 132"/>
                <a:gd name="T14" fmla="*/ 93 w 167"/>
                <a:gd name="T15" fmla="*/ 121 h 132"/>
                <a:gd name="T16" fmla="*/ 16 w 167"/>
                <a:gd name="T17" fmla="*/ 12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32"/>
                <a:gd name="T29" fmla="*/ 167 w 167"/>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32">
                  <a:moveTo>
                    <a:pt x="16" y="121"/>
                  </a:moveTo>
                  <a:cubicBezTo>
                    <a:pt x="0" y="117"/>
                    <a:pt x="21" y="62"/>
                    <a:pt x="29" y="43"/>
                  </a:cubicBezTo>
                  <a:cubicBezTo>
                    <a:pt x="36" y="23"/>
                    <a:pt x="47" y="11"/>
                    <a:pt x="64" y="6"/>
                  </a:cubicBezTo>
                  <a:cubicBezTo>
                    <a:pt x="80" y="0"/>
                    <a:pt x="112" y="3"/>
                    <a:pt x="128" y="11"/>
                  </a:cubicBezTo>
                  <a:cubicBezTo>
                    <a:pt x="143" y="18"/>
                    <a:pt x="154" y="32"/>
                    <a:pt x="160" y="51"/>
                  </a:cubicBezTo>
                  <a:cubicBezTo>
                    <a:pt x="165" y="69"/>
                    <a:pt x="167" y="109"/>
                    <a:pt x="163" y="121"/>
                  </a:cubicBezTo>
                  <a:cubicBezTo>
                    <a:pt x="158" y="132"/>
                    <a:pt x="144" y="123"/>
                    <a:pt x="133" y="123"/>
                  </a:cubicBezTo>
                  <a:cubicBezTo>
                    <a:pt x="121" y="123"/>
                    <a:pt x="112" y="121"/>
                    <a:pt x="93" y="121"/>
                  </a:cubicBezTo>
                  <a:cubicBezTo>
                    <a:pt x="73" y="120"/>
                    <a:pt x="32" y="121"/>
                    <a:pt x="16" y="121"/>
                  </a:cubicBezTo>
                  <a:close/>
                </a:path>
              </a:pathLst>
            </a:custGeom>
            <a:solidFill>
              <a:srgbClr val="FFBFAB"/>
            </a:solidFill>
            <a:ln w="12700">
              <a:solidFill>
                <a:schemeClr val="tx1"/>
              </a:solidFill>
              <a:round/>
              <a:headEnd/>
              <a:tailEnd/>
            </a:ln>
          </p:spPr>
          <p:txBody>
            <a:bodyPr wrap="none" anchor="ctr"/>
            <a:lstStyle/>
            <a:p>
              <a:endParaRPr lang="en-US"/>
            </a:p>
          </p:txBody>
        </p:sp>
        <p:sp>
          <p:nvSpPr>
            <p:cNvPr id="49178" name="Freeform 130"/>
            <p:cNvSpPr>
              <a:spLocks/>
            </p:cNvSpPr>
            <p:nvPr/>
          </p:nvSpPr>
          <p:spPr bwMode="auto">
            <a:xfrm>
              <a:off x="4791" y="2840"/>
              <a:ext cx="104" cy="111"/>
            </a:xfrm>
            <a:custGeom>
              <a:avLst/>
              <a:gdLst>
                <a:gd name="T0" fmla="*/ 0 w 104"/>
                <a:gd name="T1" fmla="*/ 109 h 111"/>
                <a:gd name="T2" fmla="*/ 14 w 104"/>
                <a:gd name="T3" fmla="*/ 42 h 111"/>
                <a:gd name="T4" fmla="*/ 51 w 104"/>
                <a:gd name="T5" fmla="*/ 2 h 111"/>
                <a:gd name="T6" fmla="*/ 83 w 104"/>
                <a:gd name="T7" fmla="*/ 31 h 111"/>
                <a:gd name="T8" fmla="*/ 102 w 104"/>
                <a:gd name="T9" fmla="*/ 79 h 111"/>
                <a:gd name="T10" fmla="*/ 99 w 104"/>
                <a:gd name="T11" fmla="*/ 111 h 111"/>
                <a:gd name="T12" fmla="*/ 0 60000 65536"/>
                <a:gd name="T13" fmla="*/ 0 60000 65536"/>
                <a:gd name="T14" fmla="*/ 0 60000 65536"/>
                <a:gd name="T15" fmla="*/ 0 60000 65536"/>
                <a:gd name="T16" fmla="*/ 0 60000 65536"/>
                <a:gd name="T17" fmla="*/ 0 60000 65536"/>
                <a:gd name="T18" fmla="*/ 0 w 104"/>
                <a:gd name="T19" fmla="*/ 0 h 111"/>
                <a:gd name="T20" fmla="*/ 104 w 104"/>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04" h="111">
                  <a:moveTo>
                    <a:pt x="0" y="109"/>
                  </a:moveTo>
                  <a:cubicBezTo>
                    <a:pt x="2" y="84"/>
                    <a:pt x="5" y="59"/>
                    <a:pt x="14" y="42"/>
                  </a:cubicBezTo>
                  <a:cubicBezTo>
                    <a:pt x="22" y="24"/>
                    <a:pt x="39" y="3"/>
                    <a:pt x="51" y="2"/>
                  </a:cubicBezTo>
                  <a:cubicBezTo>
                    <a:pt x="62" y="0"/>
                    <a:pt x="74" y="18"/>
                    <a:pt x="83" y="31"/>
                  </a:cubicBezTo>
                  <a:cubicBezTo>
                    <a:pt x="91" y="43"/>
                    <a:pt x="99" y="65"/>
                    <a:pt x="102" y="79"/>
                  </a:cubicBezTo>
                  <a:cubicBezTo>
                    <a:pt x="104" y="92"/>
                    <a:pt x="101" y="101"/>
                    <a:pt x="99" y="111"/>
                  </a:cubicBezTo>
                </a:path>
              </a:pathLst>
            </a:custGeom>
            <a:noFill/>
            <a:ln w="12700">
              <a:solidFill>
                <a:schemeClr val="tx1"/>
              </a:solidFill>
              <a:round/>
              <a:headEnd/>
              <a:tailEnd/>
            </a:ln>
          </p:spPr>
          <p:txBody>
            <a:bodyPr wrap="none" anchor="ctr"/>
            <a:lstStyle/>
            <a:p>
              <a:endParaRPr lang="en-US"/>
            </a:p>
          </p:txBody>
        </p:sp>
        <p:sp>
          <p:nvSpPr>
            <p:cNvPr id="49179" name="Line 131"/>
            <p:cNvSpPr>
              <a:spLocks noChangeShapeType="1"/>
            </p:cNvSpPr>
            <p:nvPr/>
          </p:nvSpPr>
          <p:spPr bwMode="auto">
            <a:xfrm flipH="1">
              <a:off x="4837" y="2850"/>
              <a:ext cx="5" cy="45"/>
            </a:xfrm>
            <a:prstGeom prst="line">
              <a:avLst/>
            </a:prstGeom>
            <a:noFill/>
            <a:ln w="12700">
              <a:solidFill>
                <a:schemeClr val="tx1"/>
              </a:solidFill>
              <a:round/>
              <a:headEnd/>
              <a:tailEnd/>
            </a:ln>
          </p:spPr>
          <p:txBody>
            <a:bodyPr wrap="none" anchor="ctr"/>
            <a:lstStyle/>
            <a:p>
              <a:endParaRPr lang="en-US"/>
            </a:p>
          </p:txBody>
        </p:sp>
        <p:sp>
          <p:nvSpPr>
            <p:cNvPr id="49180" name="Rectangle 132"/>
            <p:cNvSpPr>
              <a:spLocks noChangeArrowheads="1"/>
            </p:cNvSpPr>
            <p:nvPr/>
          </p:nvSpPr>
          <p:spPr bwMode="auto">
            <a:xfrm>
              <a:off x="4812" y="2780"/>
              <a:ext cx="62" cy="62"/>
            </a:xfrm>
            <a:prstGeom prst="rect">
              <a:avLst/>
            </a:prstGeom>
            <a:solidFill>
              <a:schemeClr val="tx1"/>
            </a:solidFill>
            <a:ln w="12700">
              <a:solidFill>
                <a:schemeClr val="tx1"/>
              </a:solidFill>
              <a:miter lim="800000"/>
              <a:headEnd/>
              <a:tailEnd/>
            </a:ln>
          </p:spPr>
          <p:txBody>
            <a:bodyPr wrap="none" anchor="ctr"/>
            <a:lstStyle/>
            <a:p>
              <a:endParaRPr lang="en-NZ">
                <a:latin typeface="Calibri" pitchFamily="34" charset="0"/>
              </a:endParaRPr>
            </a:p>
          </p:txBody>
        </p:sp>
        <p:sp>
          <p:nvSpPr>
            <p:cNvPr id="49181" name="Line 133"/>
            <p:cNvSpPr>
              <a:spLocks noChangeShapeType="1"/>
            </p:cNvSpPr>
            <p:nvPr/>
          </p:nvSpPr>
          <p:spPr bwMode="auto">
            <a:xfrm flipV="1">
              <a:off x="4815" y="2850"/>
              <a:ext cx="45" cy="3"/>
            </a:xfrm>
            <a:prstGeom prst="line">
              <a:avLst/>
            </a:prstGeom>
            <a:noFill/>
            <a:ln w="38100">
              <a:solidFill>
                <a:schemeClr val="tx1"/>
              </a:solidFill>
              <a:round/>
              <a:headEnd/>
              <a:tailEnd/>
            </a:ln>
          </p:spPr>
          <p:txBody>
            <a:bodyPr wrap="none" anchor="ctr"/>
            <a:lstStyle/>
            <a:p>
              <a:endParaRPr lang="en-US"/>
            </a:p>
          </p:txBody>
        </p:sp>
        <p:sp>
          <p:nvSpPr>
            <p:cNvPr id="49182" name="Line 134"/>
            <p:cNvSpPr>
              <a:spLocks noChangeShapeType="1"/>
            </p:cNvSpPr>
            <p:nvPr/>
          </p:nvSpPr>
          <p:spPr bwMode="auto">
            <a:xfrm flipV="1">
              <a:off x="4815" y="2770"/>
              <a:ext cx="59" cy="6"/>
            </a:xfrm>
            <a:prstGeom prst="line">
              <a:avLst/>
            </a:prstGeom>
            <a:noFill/>
            <a:ln w="57150">
              <a:solidFill>
                <a:srgbClr val="070707"/>
              </a:solidFill>
              <a:round/>
              <a:headEnd/>
              <a:tailEnd/>
            </a:ln>
          </p:spPr>
          <p:txBody>
            <a:bodyPr wrap="none" anchor="ctr"/>
            <a:lstStyle/>
            <a:p>
              <a:endParaRPr lang="en-US"/>
            </a:p>
          </p:txBody>
        </p:sp>
        <p:sp>
          <p:nvSpPr>
            <p:cNvPr id="49183" name="Line 135"/>
            <p:cNvSpPr>
              <a:spLocks noChangeShapeType="1"/>
            </p:cNvSpPr>
            <p:nvPr/>
          </p:nvSpPr>
          <p:spPr bwMode="auto">
            <a:xfrm flipV="1">
              <a:off x="4802" y="3171"/>
              <a:ext cx="24" cy="2"/>
            </a:xfrm>
            <a:prstGeom prst="line">
              <a:avLst/>
            </a:prstGeom>
            <a:noFill/>
            <a:ln w="57150">
              <a:solidFill>
                <a:srgbClr val="070707"/>
              </a:solidFill>
              <a:round/>
              <a:headEnd/>
              <a:tailEnd/>
            </a:ln>
          </p:spPr>
          <p:txBody>
            <a:bodyPr wrap="none" anchor="ctr"/>
            <a:lstStyle/>
            <a:p>
              <a:endParaRPr lang="en-US"/>
            </a:p>
          </p:txBody>
        </p:sp>
        <p:sp>
          <p:nvSpPr>
            <p:cNvPr id="49184" name="Line 136"/>
            <p:cNvSpPr>
              <a:spLocks noChangeShapeType="1"/>
            </p:cNvSpPr>
            <p:nvPr/>
          </p:nvSpPr>
          <p:spPr bwMode="auto">
            <a:xfrm flipV="1">
              <a:off x="4855" y="3163"/>
              <a:ext cx="24" cy="2"/>
            </a:xfrm>
            <a:prstGeom prst="line">
              <a:avLst/>
            </a:prstGeom>
            <a:noFill/>
            <a:ln w="57150">
              <a:solidFill>
                <a:srgbClr val="070707"/>
              </a:solidFill>
              <a:round/>
              <a:headEnd/>
              <a:tailEnd/>
            </a:ln>
          </p:spPr>
          <p:txBody>
            <a:bodyPr wrap="none" anchor="ctr"/>
            <a:lstStyle/>
            <a:p>
              <a:endParaRPr lang="en-US"/>
            </a:p>
          </p:txBody>
        </p:sp>
        <p:sp>
          <p:nvSpPr>
            <p:cNvPr id="49185" name="Line 137"/>
            <p:cNvSpPr>
              <a:spLocks noChangeShapeType="1"/>
            </p:cNvSpPr>
            <p:nvPr/>
          </p:nvSpPr>
          <p:spPr bwMode="auto">
            <a:xfrm>
              <a:off x="4712" y="2953"/>
              <a:ext cx="0" cy="210"/>
            </a:xfrm>
            <a:prstGeom prst="line">
              <a:avLst/>
            </a:prstGeom>
            <a:noFill/>
            <a:ln w="38100">
              <a:solidFill>
                <a:srgbClr val="D7E3C5"/>
              </a:solidFill>
              <a:round/>
              <a:headEnd/>
              <a:tailEnd/>
            </a:ln>
          </p:spPr>
          <p:txBody>
            <a:bodyPr wrap="none" anchor="ctr"/>
            <a:lstStyle/>
            <a:p>
              <a:endParaRPr lang="en-US"/>
            </a:p>
          </p:txBody>
        </p:sp>
        <p:sp>
          <p:nvSpPr>
            <p:cNvPr id="49186" name="Freeform 138"/>
            <p:cNvSpPr>
              <a:spLocks/>
            </p:cNvSpPr>
            <p:nvPr/>
          </p:nvSpPr>
          <p:spPr bwMode="auto">
            <a:xfrm>
              <a:off x="5145" y="2911"/>
              <a:ext cx="88" cy="194"/>
            </a:xfrm>
            <a:custGeom>
              <a:avLst/>
              <a:gdLst>
                <a:gd name="T0" fmla="*/ 0 w 88"/>
                <a:gd name="T1" fmla="*/ 192 h 194"/>
                <a:gd name="T2" fmla="*/ 3 w 88"/>
                <a:gd name="T3" fmla="*/ 0 h 194"/>
                <a:gd name="T4" fmla="*/ 88 w 88"/>
                <a:gd name="T5" fmla="*/ 0 h 194"/>
                <a:gd name="T6" fmla="*/ 83 w 88"/>
                <a:gd name="T7" fmla="*/ 186 h 194"/>
                <a:gd name="T8" fmla="*/ 56 w 88"/>
                <a:gd name="T9" fmla="*/ 194 h 194"/>
                <a:gd name="T10" fmla="*/ 46 w 88"/>
                <a:gd name="T11" fmla="*/ 50 h 194"/>
                <a:gd name="T12" fmla="*/ 35 w 88"/>
                <a:gd name="T13" fmla="*/ 194 h 194"/>
                <a:gd name="T14" fmla="*/ 0 w 88"/>
                <a:gd name="T15" fmla="*/ 192 h 194"/>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194"/>
                <a:gd name="T26" fmla="*/ 88 w 88"/>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194">
                  <a:moveTo>
                    <a:pt x="0" y="192"/>
                  </a:moveTo>
                  <a:lnTo>
                    <a:pt x="3" y="0"/>
                  </a:lnTo>
                  <a:lnTo>
                    <a:pt x="88" y="0"/>
                  </a:lnTo>
                  <a:lnTo>
                    <a:pt x="83" y="186"/>
                  </a:lnTo>
                  <a:lnTo>
                    <a:pt x="56" y="194"/>
                  </a:lnTo>
                  <a:lnTo>
                    <a:pt x="46" y="50"/>
                  </a:lnTo>
                  <a:lnTo>
                    <a:pt x="35" y="194"/>
                  </a:lnTo>
                  <a:lnTo>
                    <a:pt x="0" y="192"/>
                  </a:lnTo>
                  <a:close/>
                </a:path>
              </a:pathLst>
            </a:custGeom>
            <a:solidFill>
              <a:srgbClr val="9CB0D1"/>
            </a:solidFill>
            <a:ln w="12700">
              <a:solidFill>
                <a:schemeClr val="tx1"/>
              </a:solidFill>
              <a:round/>
              <a:headEnd/>
              <a:tailEnd/>
            </a:ln>
          </p:spPr>
          <p:txBody>
            <a:bodyPr wrap="none" anchor="ctr"/>
            <a:lstStyle/>
            <a:p>
              <a:endParaRPr lang="en-US"/>
            </a:p>
          </p:txBody>
        </p:sp>
        <p:sp>
          <p:nvSpPr>
            <p:cNvPr id="49187" name="Freeform 139"/>
            <p:cNvSpPr>
              <a:spLocks/>
            </p:cNvSpPr>
            <p:nvPr/>
          </p:nvSpPr>
          <p:spPr bwMode="auto">
            <a:xfrm>
              <a:off x="5097" y="2784"/>
              <a:ext cx="167" cy="132"/>
            </a:xfrm>
            <a:custGeom>
              <a:avLst/>
              <a:gdLst>
                <a:gd name="T0" fmla="*/ 16 w 167"/>
                <a:gd name="T1" fmla="*/ 121 h 132"/>
                <a:gd name="T2" fmla="*/ 29 w 167"/>
                <a:gd name="T3" fmla="*/ 43 h 132"/>
                <a:gd name="T4" fmla="*/ 64 w 167"/>
                <a:gd name="T5" fmla="*/ 6 h 132"/>
                <a:gd name="T6" fmla="*/ 128 w 167"/>
                <a:gd name="T7" fmla="*/ 11 h 132"/>
                <a:gd name="T8" fmla="*/ 160 w 167"/>
                <a:gd name="T9" fmla="*/ 51 h 132"/>
                <a:gd name="T10" fmla="*/ 163 w 167"/>
                <a:gd name="T11" fmla="*/ 121 h 132"/>
                <a:gd name="T12" fmla="*/ 133 w 167"/>
                <a:gd name="T13" fmla="*/ 123 h 132"/>
                <a:gd name="T14" fmla="*/ 93 w 167"/>
                <a:gd name="T15" fmla="*/ 121 h 132"/>
                <a:gd name="T16" fmla="*/ 16 w 167"/>
                <a:gd name="T17" fmla="*/ 12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32"/>
                <a:gd name="T29" fmla="*/ 167 w 167"/>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32">
                  <a:moveTo>
                    <a:pt x="16" y="121"/>
                  </a:moveTo>
                  <a:cubicBezTo>
                    <a:pt x="0" y="117"/>
                    <a:pt x="21" y="62"/>
                    <a:pt x="29" y="43"/>
                  </a:cubicBezTo>
                  <a:cubicBezTo>
                    <a:pt x="36" y="23"/>
                    <a:pt x="47" y="11"/>
                    <a:pt x="64" y="6"/>
                  </a:cubicBezTo>
                  <a:cubicBezTo>
                    <a:pt x="80" y="0"/>
                    <a:pt x="112" y="3"/>
                    <a:pt x="128" y="11"/>
                  </a:cubicBezTo>
                  <a:cubicBezTo>
                    <a:pt x="143" y="18"/>
                    <a:pt x="154" y="32"/>
                    <a:pt x="160" y="51"/>
                  </a:cubicBezTo>
                  <a:cubicBezTo>
                    <a:pt x="165" y="69"/>
                    <a:pt x="167" y="109"/>
                    <a:pt x="163" y="121"/>
                  </a:cubicBezTo>
                  <a:cubicBezTo>
                    <a:pt x="158" y="132"/>
                    <a:pt x="144" y="123"/>
                    <a:pt x="133" y="123"/>
                  </a:cubicBezTo>
                  <a:cubicBezTo>
                    <a:pt x="121" y="123"/>
                    <a:pt x="112" y="121"/>
                    <a:pt x="93" y="121"/>
                  </a:cubicBezTo>
                  <a:cubicBezTo>
                    <a:pt x="73" y="120"/>
                    <a:pt x="32" y="121"/>
                    <a:pt x="16" y="121"/>
                  </a:cubicBezTo>
                  <a:close/>
                </a:path>
              </a:pathLst>
            </a:custGeom>
            <a:solidFill>
              <a:srgbClr val="FFBFAB"/>
            </a:solidFill>
            <a:ln w="12700">
              <a:solidFill>
                <a:schemeClr val="tx1"/>
              </a:solidFill>
              <a:round/>
              <a:headEnd/>
              <a:tailEnd/>
            </a:ln>
          </p:spPr>
          <p:txBody>
            <a:bodyPr wrap="none" anchor="ctr"/>
            <a:lstStyle/>
            <a:p>
              <a:endParaRPr lang="en-US"/>
            </a:p>
          </p:txBody>
        </p:sp>
        <p:sp>
          <p:nvSpPr>
            <p:cNvPr id="49188" name="Freeform 140"/>
            <p:cNvSpPr>
              <a:spLocks/>
            </p:cNvSpPr>
            <p:nvPr/>
          </p:nvSpPr>
          <p:spPr bwMode="auto">
            <a:xfrm>
              <a:off x="5136" y="2796"/>
              <a:ext cx="104" cy="111"/>
            </a:xfrm>
            <a:custGeom>
              <a:avLst/>
              <a:gdLst>
                <a:gd name="T0" fmla="*/ 0 w 104"/>
                <a:gd name="T1" fmla="*/ 109 h 111"/>
                <a:gd name="T2" fmla="*/ 14 w 104"/>
                <a:gd name="T3" fmla="*/ 42 h 111"/>
                <a:gd name="T4" fmla="*/ 51 w 104"/>
                <a:gd name="T5" fmla="*/ 2 h 111"/>
                <a:gd name="T6" fmla="*/ 83 w 104"/>
                <a:gd name="T7" fmla="*/ 31 h 111"/>
                <a:gd name="T8" fmla="*/ 102 w 104"/>
                <a:gd name="T9" fmla="*/ 79 h 111"/>
                <a:gd name="T10" fmla="*/ 99 w 104"/>
                <a:gd name="T11" fmla="*/ 111 h 111"/>
                <a:gd name="T12" fmla="*/ 0 60000 65536"/>
                <a:gd name="T13" fmla="*/ 0 60000 65536"/>
                <a:gd name="T14" fmla="*/ 0 60000 65536"/>
                <a:gd name="T15" fmla="*/ 0 60000 65536"/>
                <a:gd name="T16" fmla="*/ 0 60000 65536"/>
                <a:gd name="T17" fmla="*/ 0 60000 65536"/>
                <a:gd name="T18" fmla="*/ 0 w 104"/>
                <a:gd name="T19" fmla="*/ 0 h 111"/>
                <a:gd name="T20" fmla="*/ 104 w 104"/>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04" h="111">
                  <a:moveTo>
                    <a:pt x="0" y="109"/>
                  </a:moveTo>
                  <a:cubicBezTo>
                    <a:pt x="2" y="84"/>
                    <a:pt x="5" y="59"/>
                    <a:pt x="14" y="42"/>
                  </a:cubicBezTo>
                  <a:cubicBezTo>
                    <a:pt x="22" y="24"/>
                    <a:pt x="39" y="3"/>
                    <a:pt x="51" y="2"/>
                  </a:cubicBezTo>
                  <a:cubicBezTo>
                    <a:pt x="62" y="0"/>
                    <a:pt x="74" y="18"/>
                    <a:pt x="83" y="31"/>
                  </a:cubicBezTo>
                  <a:cubicBezTo>
                    <a:pt x="91" y="43"/>
                    <a:pt x="99" y="65"/>
                    <a:pt x="102" y="79"/>
                  </a:cubicBezTo>
                  <a:cubicBezTo>
                    <a:pt x="104" y="92"/>
                    <a:pt x="101" y="101"/>
                    <a:pt x="99" y="111"/>
                  </a:cubicBezTo>
                </a:path>
              </a:pathLst>
            </a:custGeom>
            <a:solidFill>
              <a:srgbClr val="FFBFAB"/>
            </a:solidFill>
            <a:ln w="12700">
              <a:solidFill>
                <a:schemeClr val="tx1"/>
              </a:solidFill>
              <a:round/>
              <a:headEnd/>
              <a:tailEnd/>
            </a:ln>
          </p:spPr>
          <p:txBody>
            <a:bodyPr wrap="none" anchor="ctr"/>
            <a:lstStyle/>
            <a:p>
              <a:endParaRPr lang="en-US"/>
            </a:p>
          </p:txBody>
        </p:sp>
        <p:sp>
          <p:nvSpPr>
            <p:cNvPr id="49189" name="Line 141"/>
            <p:cNvSpPr>
              <a:spLocks noChangeShapeType="1"/>
            </p:cNvSpPr>
            <p:nvPr/>
          </p:nvSpPr>
          <p:spPr bwMode="auto">
            <a:xfrm flipH="1">
              <a:off x="5182" y="2806"/>
              <a:ext cx="5" cy="45"/>
            </a:xfrm>
            <a:prstGeom prst="line">
              <a:avLst/>
            </a:prstGeom>
            <a:noFill/>
            <a:ln w="12700">
              <a:solidFill>
                <a:schemeClr val="tx1"/>
              </a:solidFill>
              <a:round/>
              <a:headEnd/>
              <a:tailEnd/>
            </a:ln>
          </p:spPr>
          <p:txBody>
            <a:bodyPr wrap="none" anchor="ctr"/>
            <a:lstStyle/>
            <a:p>
              <a:endParaRPr lang="en-US"/>
            </a:p>
          </p:txBody>
        </p:sp>
        <p:sp>
          <p:nvSpPr>
            <p:cNvPr id="49190" name="Rectangle 142"/>
            <p:cNvSpPr>
              <a:spLocks noChangeArrowheads="1"/>
            </p:cNvSpPr>
            <p:nvPr/>
          </p:nvSpPr>
          <p:spPr bwMode="auto">
            <a:xfrm>
              <a:off x="5157" y="2736"/>
              <a:ext cx="62" cy="62"/>
            </a:xfrm>
            <a:prstGeom prst="rect">
              <a:avLst/>
            </a:prstGeom>
            <a:solidFill>
              <a:schemeClr val="tx1"/>
            </a:solidFill>
            <a:ln w="12700">
              <a:solidFill>
                <a:schemeClr val="tx1"/>
              </a:solidFill>
              <a:miter lim="800000"/>
              <a:headEnd/>
              <a:tailEnd/>
            </a:ln>
          </p:spPr>
          <p:txBody>
            <a:bodyPr wrap="none" anchor="ctr"/>
            <a:lstStyle/>
            <a:p>
              <a:endParaRPr lang="en-NZ">
                <a:latin typeface="Calibri" pitchFamily="34" charset="0"/>
              </a:endParaRPr>
            </a:p>
          </p:txBody>
        </p:sp>
        <p:sp>
          <p:nvSpPr>
            <p:cNvPr id="49191" name="Line 143"/>
            <p:cNvSpPr>
              <a:spLocks noChangeShapeType="1"/>
            </p:cNvSpPr>
            <p:nvPr/>
          </p:nvSpPr>
          <p:spPr bwMode="auto">
            <a:xfrm flipV="1">
              <a:off x="5160" y="2806"/>
              <a:ext cx="45" cy="3"/>
            </a:xfrm>
            <a:prstGeom prst="line">
              <a:avLst/>
            </a:prstGeom>
            <a:noFill/>
            <a:ln w="38100">
              <a:solidFill>
                <a:schemeClr val="tx1"/>
              </a:solidFill>
              <a:round/>
              <a:headEnd/>
              <a:tailEnd/>
            </a:ln>
          </p:spPr>
          <p:txBody>
            <a:bodyPr wrap="none" anchor="ctr"/>
            <a:lstStyle/>
            <a:p>
              <a:endParaRPr lang="en-US"/>
            </a:p>
          </p:txBody>
        </p:sp>
        <p:sp>
          <p:nvSpPr>
            <p:cNvPr id="49192" name="Line 144"/>
            <p:cNvSpPr>
              <a:spLocks noChangeShapeType="1"/>
            </p:cNvSpPr>
            <p:nvPr/>
          </p:nvSpPr>
          <p:spPr bwMode="auto">
            <a:xfrm flipV="1">
              <a:off x="5160" y="2726"/>
              <a:ext cx="59" cy="6"/>
            </a:xfrm>
            <a:prstGeom prst="line">
              <a:avLst/>
            </a:prstGeom>
            <a:noFill/>
            <a:ln w="57150">
              <a:solidFill>
                <a:srgbClr val="070707"/>
              </a:solidFill>
              <a:round/>
              <a:headEnd/>
              <a:tailEnd/>
            </a:ln>
          </p:spPr>
          <p:txBody>
            <a:bodyPr wrap="none" anchor="ctr"/>
            <a:lstStyle/>
            <a:p>
              <a:endParaRPr lang="en-US"/>
            </a:p>
          </p:txBody>
        </p:sp>
        <p:sp>
          <p:nvSpPr>
            <p:cNvPr id="49193" name="Line 145"/>
            <p:cNvSpPr>
              <a:spLocks noChangeShapeType="1"/>
            </p:cNvSpPr>
            <p:nvPr/>
          </p:nvSpPr>
          <p:spPr bwMode="auto">
            <a:xfrm flipV="1">
              <a:off x="5147" y="3127"/>
              <a:ext cx="24" cy="2"/>
            </a:xfrm>
            <a:prstGeom prst="line">
              <a:avLst/>
            </a:prstGeom>
            <a:noFill/>
            <a:ln w="57150">
              <a:solidFill>
                <a:srgbClr val="070707"/>
              </a:solidFill>
              <a:round/>
              <a:headEnd/>
              <a:tailEnd/>
            </a:ln>
          </p:spPr>
          <p:txBody>
            <a:bodyPr wrap="none" anchor="ctr"/>
            <a:lstStyle/>
            <a:p>
              <a:endParaRPr lang="en-US"/>
            </a:p>
          </p:txBody>
        </p:sp>
        <p:sp>
          <p:nvSpPr>
            <p:cNvPr id="49194" name="Line 146"/>
            <p:cNvSpPr>
              <a:spLocks noChangeShapeType="1"/>
            </p:cNvSpPr>
            <p:nvPr/>
          </p:nvSpPr>
          <p:spPr bwMode="auto">
            <a:xfrm flipV="1">
              <a:off x="5200" y="3119"/>
              <a:ext cx="24" cy="2"/>
            </a:xfrm>
            <a:prstGeom prst="line">
              <a:avLst/>
            </a:prstGeom>
            <a:noFill/>
            <a:ln w="57150">
              <a:solidFill>
                <a:srgbClr val="070707"/>
              </a:solidFill>
              <a:round/>
              <a:headEnd/>
              <a:tailEnd/>
            </a:ln>
          </p:spPr>
          <p:txBody>
            <a:bodyPr wrap="none" anchor="ctr"/>
            <a:lstStyle/>
            <a:p>
              <a:endParaRPr lang="en-US"/>
            </a:p>
          </p:txBody>
        </p:sp>
        <p:sp>
          <p:nvSpPr>
            <p:cNvPr id="49195" name="Line 147"/>
            <p:cNvSpPr>
              <a:spLocks noChangeShapeType="1"/>
            </p:cNvSpPr>
            <p:nvPr/>
          </p:nvSpPr>
          <p:spPr bwMode="auto">
            <a:xfrm>
              <a:off x="4819" y="2947"/>
              <a:ext cx="0" cy="210"/>
            </a:xfrm>
            <a:prstGeom prst="line">
              <a:avLst/>
            </a:prstGeom>
            <a:noFill/>
            <a:ln w="38100">
              <a:solidFill>
                <a:srgbClr val="D7E3C5"/>
              </a:solidFill>
              <a:round/>
              <a:headEnd/>
              <a:tailEnd/>
            </a:ln>
          </p:spPr>
          <p:txBody>
            <a:bodyPr wrap="none" anchor="ctr"/>
            <a:lstStyle/>
            <a:p>
              <a:endParaRPr lang="en-US"/>
            </a:p>
          </p:txBody>
        </p:sp>
        <p:sp>
          <p:nvSpPr>
            <p:cNvPr id="49196" name="Line 148"/>
            <p:cNvSpPr>
              <a:spLocks noChangeShapeType="1"/>
            </p:cNvSpPr>
            <p:nvPr/>
          </p:nvSpPr>
          <p:spPr bwMode="auto">
            <a:xfrm>
              <a:off x="5179" y="2899"/>
              <a:ext cx="0" cy="210"/>
            </a:xfrm>
            <a:prstGeom prst="line">
              <a:avLst/>
            </a:prstGeom>
            <a:noFill/>
            <a:ln w="38100">
              <a:solidFill>
                <a:srgbClr val="D7E3C5"/>
              </a:solidFill>
              <a:round/>
              <a:headEnd/>
              <a:tailEnd/>
            </a:ln>
          </p:spPr>
          <p:txBody>
            <a:bodyPr wrap="none" anchor="ctr"/>
            <a:lstStyle/>
            <a:p>
              <a:endParaRPr lang="en-US"/>
            </a:p>
          </p:txBody>
        </p:sp>
        <p:sp>
          <p:nvSpPr>
            <p:cNvPr id="49197" name="Freeform 149"/>
            <p:cNvSpPr>
              <a:spLocks/>
            </p:cNvSpPr>
            <p:nvPr/>
          </p:nvSpPr>
          <p:spPr bwMode="auto">
            <a:xfrm>
              <a:off x="4701" y="2888"/>
              <a:ext cx="712" cy="154"/>
            </a:xfrm>
            <a:custGeom>
              <a:avLst/>
              <a:gdLst>
                <a:gd name="T0" fmla="*/ 0 w 712"/>
                <a:gd name="T1" fmla="*/ 69 h 154"/>
                <a:gd name="T2" fmla="*/ 640 w 712"/>
                <a:gd name="T3" fmla="*/ 0 h 154"/>
                <a:gd name="T4" fmla="*/ 712 w 712"/>
                <a:gd name="T5" fmla="*/ 80 h 154"/>
                <a:gd name="T6" fmla="*/ 46 w 712"/>
                <a:gd name="T7" fmla="*/ 154 h 154"/>
                <a:gd name="T8" fmla="*/ 0 w 712"/>
                <a:gd name="T9" fmla="*/ 69 h 154"/>
                <a:gd name="T10" fmla="*/ 0 60000 65536"/>
                <a:gd name="T11" fmla="*/ 0 60000 65536"/>
                <a:gd name="T12" fmla="*/ 0 60000 65536"/>
                <a:gd name="T13" fmla="*/ 0 60000 65536"/>
                <a:gd name="T14" fmla="*/ 0 60000 65536"/>
                <a:gd name="T15" fmla="*/ 0 w 712"/>
                <a:gd name="T16" fmla="*/ 0 h 154"/>
                <a:gd name="T17" fmla="*/ 712 w 712"/>
                <a:gd name="T18" fmla="*/ 154 h 154"/>
              </a:gdLst>
              <a:ahLst/>
              <a:cxnLst>
                <a:cxn ang="T10">
                  <a:pos x="T0" y="T1"/>
                </a:cxn>
                <a:cxn ang="T11">
                  <a:pos x="T2" y="T3"/>
                </a:cxn>
                <a:cxn ang="T12">
                  <a:pos x="T4" y="T5"/>
                </a:cxn>
                <a:cxn ang="T13">
                  <a:pos x="T6" y="T7"/>
                </a:cxn>
                <a:cxn ang="T14">
                  <a:pos x="T8" y="T9"/>
                </a:cxn>
              </a:cxnLst>
              <a:rect l="T15" t="T16" r="T17" b="T18"/>
              <a:pathLst>
                <a:path w="712" h="154">
                  <a:moveTo>
                    <a:pt x="0" y="69"/>
                  </a:moveTo>
                  <a:lnTo>
                    <a:pt x="640" y="0"/>
                  </a:lnTo>
                  <a:lnTo>
                    <a:pt x="712" y="80"/>
                  </a:lnTo>
                  <a:lnTo>
                    <a:pt x="46" y="154"/>
                  </a:lnTo>
                  <a:lnTo>
                    <a:pt x="0" y="69"/>
                  </a:lnTo>
                  <a:close/>
                </a:path>
              </a:pathLst>
            </a:custGeom>
            <a:solidFill>
              <a:schemeClr val="accent1"/>
            </a:solidFill>
            <a:ln w="12700">
              <a:solidFill>
                <a:schemeClr val="tx1"/>
              </a:solidFill>
              <a:round/>
              <a:headEnd/>
              <a:tailEnd/>
            </a:ln>
          </p:spPr>
          <p:txBody>
            <a:bodyPr wrap="none" anchor="ctr"/>
            <a:lstStyle/>
            <a:p>
              <a:endParaRPr lang="en-US"/>
            </a:p>
          </p:txBody>
        </p:sp>
        <p:sp>
          <p:nvSpPr>
            <p:cNvPr id="49198" name="Freeform 150"/>
            <p:cNvSpPr>
              <a:spLocks/>
            </p:cNvSpPr>
            <p:nvPr/>
          </p:nvSpPr>
          <p:spPr bwMode="auto">
            <a:xfrm>
              <a:off x="4698" y="2877"/>
              <a:ext cx="712" cy="154"/>
            </a:xfrm>
            <a:custGeom>
              <a:avLst/>
              <a:gdLst>
                <a:gd name="T0" fmla="*/ 0 w 712"/>
                <a:gd name="T1" fmla="*/ 69 h 154"/>
                <a:gd name="T2" fmla="*/ 640 w 712"/>
                <a:gd name="T3" fmla="*/ 0 h 154"/>
                <a:gd name="T4" fmla="*/ 712 w 712"/>
                <a:gd name="T5" fmla="*/ 80 h 154"/>
                <a:gd name="T6" fmla="*/ 46 w 712"/>
                <a:gd name="T7" fmla="*/ 154 h 154"/>
                <a:gd name="T8" fmla="*/ 0 w 712"/>
                <a:gd name="T9" fmla="*/ 69 h 154"/>
                <a:gd name="T10" fmla="*/ 0 60000 65536"/>
                <a:gd name="T11" fmla="*/ 0 60000 65536"/>
                <a:gd name="T12" fmla="*/ 0 60000 65536"/>
                <a:gd name="T13" fmla="*/ 0 60000 65536"/>
                <a:gd name="T14" fmla="*/ 0 60000 65536"/>
                <a:gd name="T15" fmla="*/ 0 w 712"/>
                <a:gd name="T16" fmla="*/ 0 h 154"/>
                <a:gd name="T17" fmla="*/ 712 w 712"/>
                <a:gd name="T18" fmla="*/ 154 h 154"/>
              </a:gdLst>
              <a:ahLst/>
              <a:cxnLst>
                <a:cxn ang="T10">
                  <a:pos x="T0" y="T1"/>
                </a:cxn>
                <a:cxn ang="T11">
                  <a:pos x="T2" y="T3"/>
                </a:cxn>
                <a:cxn ang="T12">
                  <a:pos x="T4" y="T5"/>
                </a:cxn>
                <a:cxn ang="T13">
                  <a:pos x="T6" y="T7"/>
                </a:cxn>
                <a:cxn ang="T14">
                  <a:pos x="T8" y="T9"/>
                </a:cxn>
              </a:cxnLst>
              <a:rect l="T15" t="T16" r="T17" b="T18"/>
              <a:pathLst>
                <a:path w="712" h="154">
                  <a:moveTo>
                    <a:pt x="0" y="69"/>
                  </a:moveTo>
                  <a:lnTo>
                    <a:pt x="640" y="0"/>
                  </a:lnTo>
                  <a:lnTo>
                    <a:pt x="712" y="80"/>
                  </a:lnTo>
                  <a:lnTo>
                    <a:pt x="46" y="154"/>
                  </a:lnTo>
                  <a:lnTo>
                    <a:pt x="0" y="69"/>
                  </a:lnTo>
                  <a:close/>
                </a:path>
              </a:pathLst>
            </a:custGeom>
            <a:solidFill>
              <a:srgbClr val="D7E3C5"/>
            </a:solidFill>
            <a:ln w="12700">
              <a:solidFill>
                <a:schemeClr val="tx1"/>
              </a:solidFill>
              <a:round/>
              <a:headEnd/>
              <a:tailEnd/>
            </a:ln>
          </p:spPr>
          <p:txBody>
            <a:bodyPr wrap="none" anchor="ctr"/>
            <a:lstStyle/>
            <a:p>
              <a:endParaRPr lang="en-US"/>
            </a:p>
          </p:txBody>
        </p:sp>
        <p:sp>
          <p:nvSpPr>
            <p:cNvPr id="49199" name="Line 151"/>
            <p:cNvSpPr>
              <a:spLocks noChangeShapeType="1"/>
            </p:cNvSpPr>
            <p:nvPr/>
          </p:nvSpPr>
          <p:spPr bwMode="auto">
            <a:xfrm>
              <a:off x="4757" y="3037"/>
              <a:ext cx="0" cy="210"/>
            </a:xfrm>
            <a:prstGeom prst="line">
              <a:avLst/>
            </a:prstGeom>
            <a:noFill/>
            <a:ln w="38100">
              <a:solidFill>
                <a:srgbClr val="D7E3C5"/>
              </a:solidFill>
              <a:round/>
              <a:headEnd/>
              <a:tailEnd/>
            </a:ln>
          </p:spPr>
          <p:txBody>
            <a:bodyPr wrap="none" anchor="ctr"/>
            <a:lstStyle/>
            <a:p>
              <a:endParaRPr lang="en-US"/>
            </a:p>
          </p:txBody>
        </p:sp>
        <p:sp>
          <p:nvSpPr>
            <p:cNvPr id="49200" name="Line 152"/>
            <p:cNvSpPr>
              <a:spLocks noChangeShapeType="1"/>
            </p:cNvSpPr>
            <p:nvPr/>
          </p:nvSpPr>
          <p:spPr bwMode="auto">
            <a:xfrm>
              <a:off x="5086" y="2997"/>
              <a:ext cx="0" cy="210"/>
            </a:xfrm>
            <a:prstGeom prst="line">
              <a:avLst/>
            </a:prstGeom>
            <a:noFill/>
            <a:ln w="38100">
              <a:solidFill>
                <a:srgbClr val="D7E3C5"/>
              </a:solidFill>
              <a:round/>
              <a:headEnd/>
              <a:tailEnd/>
            </a:ln>
          </p:spPr>
          <p:txBody>
            <a:bodyPr wrap="none" anchor="ctr"/>
            <a:lstStyle/>
            <a:p>
              <a:endParaRPr lang="en-US"/>
            </a:p>
          </p:txBody>
        </p:sp>
        <p:sp>
          <p:nvSpPr>
            <p:cNvPr id="49201" name="Line 153"/>
            <p:cNvSpPr>
              <a:spLocks noChangeShapeType="1"/>
            </p:cNvSpPr>
            <p:nvPr/>
          </p:nvSpPr>
          <p:spPr bwMode="auto">
            <a:xfrm>
              <a:off x="5246" y="2992"/>
              <a:ext cx="0" cy="210"/>
            </a:xfrm>
            <a:prstGeom prst="line">
              <a:avLst/>
            </a:prstGeom>
            <a:noFill/>
            <a:ln w="38100">
              <a:solidFill>
                <a:srgbClr val="D7E3C5"/>
              </a:solidFill>
              <a:round/>
              <a:headEnd/>
              <a:tailEnd/>
            </a:ln>
          </p:spPr>
          <p:txBody>
            <a:bodyPr wrap="none" anchor="ctr"/>
            <a:lstStyle/>
            <a:p>
              <a:endParaRPr lang="en-US"/>
            </a:p>
          </p:txBody>
        </p:sp>
        <p:sp>
          <p:nvSpPr>
            <p:cNvPr id="49202" name="Line 154"/>
            <p:cNvSpPr>
              <a:spLocks noChangeShapeType="1"/>
            </p:cNvSpPr>
            <p:nvPr/>
          </p:nvSpPr>
          <p:spPr bwMode="auto">
            <a:xfrm>
              <a:off x="5398" y="2965"/>
              <a:ext cx="0" cy="210"/>
            </a:xfrm>
            <a:prstGeom prst="line">
              <a:avLst/>
            </a:prstGeom>
            <a:noFill/>
            <a:ln w="38100">
              <a:solidFill>
                <a:srgbClr val="D7E3C5"/>
              </a:solidFill>
              <a:round/>
              <a:headEnd/>
              <a:tailEnd/>
            </a:ln>
          </p:spPr>
          <p:txBody>
            <a:bodyPr wrap="none" anchor="ctr"/>
            <a:lstStyle/>
            <a:p>
              <a:endParaRPr lang="en-US"/>
            </a:p>
          </p:txBody>
        </p:sp>
        <p:sp>
          <p:nvSpPr>
            <p:cNvPr id="49203" name="Line 155"/>
            <p:cNvSpPr>
              <a:spLocks noChangeShapeType="1"/>
            </p:cNvSpPr>
            <p:nvPr/>
          </p:nvSpPr>
          <p:spPr bwMode="auto">
            <a:xfrm>
              <a:off x="4912" y="3027"/>
              <a:ext cx="0" cy="210"/>
            </a:xfrm>
            <a:prstGeom prst="line">
              <a:avLst/>
            </a:prstGeom>
            <a:noFill/>
            <a:ln w="38100">
              <a:solidFill>
                <a:srgbClr val="D7E3C5"/>
              </a:solidFill>
              <a:round/>
              <a:headEnd/>
              <a:tailEnd/>
            </a:ln>
          </p:spPr>
          <p:txBody>
            <a:bodyPr wrap="none" anchor="ctr"/>
            <a:lstStyle/>
            <a:p>
              <a:endParaRPr lang="en-US"/>
            </a:p>
          </p:txBody>
        </p:sp>
        <p:sp>
          <p:nvSpPr>
            <p:cNvPr id="49204" name="Line 156"/>
            <p:cNvSpPr>
              <a:spLocks noChangeShapeType="1"/>
            </p:cNvSpPr>
            <p:nvPr/>
          </p:nvSpPr>
          <p:spPr bwMode="auto">
            <a:xfrm>
              <a:off x="4851" y="2928"/>
              <a:ext cx="53" cy="88"/>
            </a:xfrm>
            <a:prstGeom prst="line">
              <a:avLst/>
            </a:prstGeom>
            <a:noFill/>
            <a:ln w="12700">
              <a:solidFill>
                <a:schemeClr val="tx1"/>
              </a:solidFill>
              <a:round/>
              <a:headEnd/>
              <a:tailEnd/>
            </a:ln>
          </p:spPr>
          <p:txBody>
            <a:bodyPr wrap="none" anchor="ctr"/>
            <a:lstStyle/>
            <a:p>
              <a:endParaRPr lang="en-US"/>
            </a:p>
          </p:txBody>
        </p:sp>
        <p:sp>
          <p:nvSpPr>
            <p:cNvPr id="49205" name="Line 157"/>
            <p:cNvSpPr>
              <a:spLocks noChangeShapeType="1"/>
            </p:cNvSpPr>
            <p:nvPr/>
          </p:nvSpPr>
          <p:spPr bwMode="auto">
            <a:xfrm>
              <a:off x="5032" y="2912"/>
              <a:ext cx="53" cy="88"/>
            </a:xfrm>
            <a:prstGeom prst="line">
              <a:avLst/>
            </a:prstGeom>
            <a:noFill/>
            <a:ln w="12700">
              <a:solidFill>
                <a:schemeClr val="tx1"/>
              </a:solidFill>
              <a:round/>
              <a:headEnd/>
              <a:tailEnd/>
            </a:ln>
          </p:spPr>
          <p:txBody>
            <a:bodyPr wrap="none" anchor="ctr"/>
            <a:lstStyle/>
            <a:p>
              <a:endParaRPr lang="en-US"/>
            </a:p>
          </p:txBody>
        </p:sp>
        <p:sp>
          <p:nvSpPr>
            <p:cNvPr id="49206" name="Line 158"/>
            <p:cNvSpPr>
              <a:spLocks noChangeShapeType="1"/>
            </p:cNvSpPr>
            <p:nvPr/>
          </p:nvSpPr>
          <p:spPr bwMode="auto">
            <a:xfrm>
              <a:off x="4942" y="2920"/>
              <a:ext cx="53" cy="88"/>
            </a:xfrm>
            <a:prstGeom prst="line">
              <a:avLst/>
            </a:prstGeom>
            <a:noFill/>
            <a:ln w="12700">
              <a:solidFill>
                <a:schemeClr val="tx1"/>
              </a:solidFill>
              <a:round/>
              <a:headEnd/>
              <a:tailEnd/>
            </a:ln>
          </p:spPr>
          <p:txBody>
            <a:bodyPr wrap="none" anchor="ctr"/>
            <a:lstStyle/>
            <a:p>
              <a:endParaRPr lang="en-US"/>
            </a:p>
          </p:txBody>
        </p:sp>
        <p:sp>
          <p:nvSpPr>
            <p:cNvPr id="49207" name="Line 159"/>
            <p:cNvSpPr>
              <a:spLocks noChangeShapeType="1"/>
            </p:cNvSpPr>
            <p:nvPr/>
          </p:nvSpPr>
          <p:spPr bwMode="auto">
            <a:xfrm>
              <a:off x="5107" y="2901"/>
              <a:ext cx="53" cy="88"/>
            </a:xfrm>
            <a:prstGeom prst="line">
              <a:avLst/>
            </a:prstGeom>
            <a:noFill/>
            <a:ln w="12700">
              <a:solidFill>
                <a:schemeClr val="tx1"/>
              </a:solidFill>
              <a:round/>
              <a:headEnd/>
              <a:tailEnd/>
            </a:ln>
          </p:spPr>
          <p:txBody>
            <a:bodyPr wrap="none" anchor="ctr"/>
            <a:lstStyle/>
            <a:p>
              <a:endParaRPr lang="en-US"/>
            </a:p>
          </p:txBody>
        </p:sp>
        <p:sp>
          <p:nvSpPr>
            <p:cNvPr id="49208" name="Line 160"/>
            <p:cNvSpPr>
              <a:spLocks noChangeShapeType="1"/>
            </p:cNvSpPr>
            <p:nvPr/>
          </p:nvSpPr>
          <p:spPr bwMode="auto">
            <a:xfrm>
              <a:off x="5264" y="2883"/>
              <a:ext cx="53" cy="88"/>
            </a:xfrm>
            <a:prstGeom prst="line">
              <a:avLst/>
            </a:prstGeom>
            <a:noFill/>
            <a:ln w="12700">
              <a:solidFill>
                <a:schemeClr val="tx1"/>
              </a:solidFill>
              <a:round/>
              <a:headEnd/>
              <a:tailEnd/>
            </a:ln>
          </p:spPr>
          <p:txBody>
            <a:bodyPr wrap="none" anchor="ctr"/>
            <a:lstStyle/>
            <a:p>
              <a:endParaRPr lang="en-US"/>
            </a:p>
          </p:txBody>
        </p:sp>
        <p:sp>
          <p:nvSpPr>
            <p:cNvPr id="49209" name="Line 161"/>
            <p:cNvSpPr>
              <a:spLocks noChangeShapeType="1"/>
            </p:cNvSpPr>
            <p:nvPr/>
          </p:nvSpPr>
          <p:spPr bwMode="auto">
            <a:xfrm>
              <a:off x="4779" y="2939"/>
              <a:ext cx="53" cy="88"/>
            </a:xfrm>
            <a:prstGeom prst="line">
              <a:avLst/>
            </a:prstGeom>
            <a:noFill/>
            <a:ln w="12700">
              <a:solidFill>
                <a:schemeClr val="tx1"/>
              </a:solidFill>
              <a:round/>
              <a:headEnd/>
              <a:tailEnd/>
            </a:ln>
          </p:spPr>
          <p:txBody>
            <a:bodyPr wrap="none" anchor="ctr"/>
            <a:lstStyle/>
            <a:p>
              <a:endParaRPr lang="en-US"/>
            </a:p>
          </p:txBody>
        </p:sp>
        <p:sp>
          <p:nvSpPr>
            <p:cNvPr id="49210" name="Line 162"/>
            <p:cNvSpPr>
              <a:spLocks noChangeShapeType="1"/>
            </p:cNvSpPr>
            <p:nvPr/>
          </p:nvSpPr>
          <p:spPr bwMode="auto">
            <a:xfrm>
              <a:off x="5179" y="2894"/>
              <a:ext cx="53" cy="88"/>
            </a:xfrm>
            <a:prstGeom prst="line">
              <a:avLst/>
            </a:prstGeom>
            <a:noFill/>
            <a:ln w="12700">
              <a:solidFill>
                <a:schemeClr val="tx1"/>
              </a:solidFill>
              <a:round/>
              <a:headEnd/>
              <a:tailEnd/>
            </a:ln>
          </p:spPr>
          <p:txBody>
            <a:bodyPr wrap="none" anchor="ctr"/>
            <a:lstStyle/>
            <a:p>
              <a:endParaRPr lang="en-US"/>
            </a:p>
          </p:txBody>
        </p:sp>
        <p:sp>
          <p:nvSpPr>
            <p:cNvPr id="49211" name="Line 163"/>
            <p:cNvSpPr>
              <a:spLocks noChangeShapeType="1"/>
            </p:cNvSpPr>
            <p:nvPr/>
          </p:nvSpPr>
          <p:spPr bwMode="auto">
            <a:xfrm>
              <a:off x="5024" y="2061"/>
              <a:ext cx="0" cy="210"/>
            </a:xfrm>
            <a:prstGeom prst="line">
              <a:avLst/>
            </a:prstGeom>
            <a:noFill/>
            <a:ln w="38100">
              <a:solidFill>
                <a:srgbClr val="D7E3C5"/>
              </a:solidFill>
              <a:round/>
              <a:headEnd/>
              <a:tailEnd/>
            </a:ln>
          </p:spPr>
          <p:txBody>
            <a:bodyPr wrap="none" anchor="ctr"/>
            <a:lstStyle/>
            <a:p>
              <a:endParaRPr lang="en-US"/>
            </a:p>
          </p:txBody>
        </p:sp>
        <p:sp>
          <p:nvSpPr>
            <p:cNvPr id="49212" name="Line 164"/>
            <p:cNvSpPr>
              <a:spLocks noChangeShapeType="1"/>
            </p:cNvSpPr>
            <p:nvPr/>
          </p:nvSpPr>
          <p:spPr bwMode="auto">
            <a:xfrm>
              <a:off x="5331" y="2029"/>
              <a:ext cx="0" cy="210"/>
            </a:xfrm>
            <a:prstGeom prst="line">
              <a:avLst/>
            </a:prstGeom>
            <a:noFill/>
            <a:ln w="38100">
              <a:solidFill>
                <a:srgbClr val="D7E3C5"/>
              </a:solidFill>
              <a:round/>
              <a:headEnd/>
              <a:tailEnd/>
            </a:ln>
          </p:spPr>
          <p:txBody>
            <a:bodyPr wrap="none" anchor="ctr"/>
            <a:lstStyle/>
            <a:p>
              <a:endParaRPr lang="en-US"/>
            </a:p>
          </p:txBody>
        </p:sp>
        <p:sp>
          <p:nvSpPr>
            <p:cNvPr id="49213" name="Freeform 165"/>
            <p:cNvSpPr>
              <a:spLocks/>
            </p:cNvSpPr>
            <p:nvPr/>
          </p:nvSpPr>
          <p:spPr bwMode="auto">
            <a:xfrm>
              <a:off x="4800" y="2096"/>
              <a:ext cx="88" cy="194"/>
            </a:xfrm>
            <a:custGeom>
              <a:avLst/>
              <a:gdLst>
                <a:gd name="T0" fmla="*/ 0 w 88"/>
                <a:gd name="T1" fmla="*/ 192 h 194"/>
                <a:gd name="T2" fmla="*/ 3 w 88"/>
                <a:gd name="T3" fmla="*/ 0 h 194"/>
                <a:gd name="T4" fmla="*/ 88 w 88"/>
                <a:gd name="T5" fmla="*/ 0 h 194"/>
                <a:gd name="T6" fmla="*/ 83 w 88"/>
                <a:gd name="T7" fmla="*/ 186 h 194"/>
                <a:gd name="T8" fmla="*/ 56 w 88"/>
                <a:gd name="T9" fmla="*/ 194 h 194"/>
                <a:gd name="T10" fmla="*/ 46 w 88"/>
                <a:gd name="T11" fmla="*/ 50 h 194"/>
                <a:gd name="T12" fmla="*/ 35 w 88"/>
                <a:gd name="T13" fmla="*/ 194 h 194"/>
                <a:gd name="T14" fmla="*/ 0 w 88"/>
                <a:gd name="T15" fmla="*/ 192 h 194"/>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194"/>
                <a:gd name="T26" fmla="*/ 88 w 88"/>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194">
                  <a:moveTo>
                    <a:pt x="0" y="192"/>
                  </a:moveTo>
                  <a:lnTo>
                    <a:pt x="3" y="0"/>
                  </a:lnTo>
                  <a:lnTo>
                    <a:pt x="88" y="0"/>
                  </a:lnTo>
                  <a:lnTo>
                    <a:pt x="83" y="186"/>
                  </a:lnTo>
                  <a:lnTo>
                    <a:pt x="56" y="194"/>
                  </a:lnTo>
                  <a:lnTo>
                    <a:pt x="46" y="50"/>
                  </a:lnTo>
                  <a:lnTo>
                    <a:pt x="35" y="194"/>
                  </a:lnTo>
                  <a:lnTo>
                    <a:pt x="0" y="192"/>
                  </a:lnTo>
                  <a:close/>
                </a:path>
              </a:pathLst>
            </a:custGeom>
            <a:solidFill>
              <a:srgbClr val="9CB0D1"/>
            </a:solidFill>
            <a:ln w="12700">
              <a:solidFill>
                <a:schemeClr val="tx1"/>
              </a:solidFill>
              <a:round/>
              <a:headEnd/>
              <a:tailEnd/>
            </a:ln>
          </p:spPr>
          <p:txBody>
            <a:bodyPr wrap="none" anchor="ctr"/>
            <a:lstStyle/>
            <a:p>
              <a:endParaRPr lang="en-US"/>
            </a:p>
          </p:txBody>
        </p:sp>
        <p:sp>
          <p:nvSpPr>
            <p:cNvPr id="49214" name="Freeform 166"/>
            <p:cNvSpPr>
              <a:spLocks/>
            </p:cNvSpPr>
            <p:nvPr/>
          </p:nvSpPr>
          <p:spPr bwMode="auto">
            <a:xfrm>
              <a:off x="4752" y="1969"/>
              <a:ext cx="167" cy="132"/>
            </a:xfrm>
            <a:custGeom>
              <a:avLst/>
              <a:gdLst>
                <a:gd name="T0" fmla="*/ 16 w 167"/>
                <a:gd name="T1" fmla="*/ 121 h 132"/>
                <a:gd name="T2" fmla="*/ 29 w 167"/>
                <a:gd name="T3" fmla="*/ 43 h 132"/>
                <a:gd name="T4" fmla="*/ 64 w 167"/>
                <a:gd name="T5" fmla="*/ 6 h 132"/>
                <a:gd name="T6" fmla="*/ 128 w 167"/>
                <a:gd name="T7" fmla="*/ 11 h 132"/>
                <a:gd name="T8" fmla="*/ 160 w 167"/>
                <a:gd name="T9" fmla="*/ 51 h 132"/>
                <a:gd name="T10" fmla="*/ 163 w 167"/>
                <a:gd name="T11" fmla="*/ 121 h 132"/>
                <a:gd name="T12" fmla="*/ 133 w 167"/>
                <a:gd name="T13" fmla="*/ 123 h 132"/>
                <a:gd name="T14" fmla="*/ 93 w 167"/>
                <a:gd name="T15" fmla="*/ 121 h 132"/>
                <a:gd name="T16" fmla="*/ 16 w 167"/>
                <a:gd name="T17" fmla="*/ 12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32"/>
                <a:gd name="T29" fmla="*/ 167 w 167"/>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32">
                  <a:moveTo>
                    <a:pt x="16" y="121"/>
                  </a:moveTo>
                  <a:cubicBezTo>
                    <a:pt x="0" y="117"/>
                    <a:pt x="21" y="62"/>
                    <a:pt x="29" y="43"/>
                  </a:cubicBezTo>
                  <a:cubicBezTo>
                    <a:pt x="36" y="23"/>
                    <a:pt x="47" y="11"/>
                    <a:pt x="64" y="6"/>
                  </a:cubicBezTo>
                  <a:cubicBezTo>
                    <a:pt x="80" y="0"/>
                    <a:pt x="112" y="3"/>
                    <a:pt x="128" y="11"/>
                  </a:cubicBezTo>
                  <a:cubicBezTo>
                    <a:pt x="143" y="18"/>
                    <a:pt x="154" y="32"/>
                    <a:pt x="160" y="51"/>
                  </a:cubicBezTo>
                  <a:cubicBezTo>
                    <a:pt x="165" y="69"/>
                    <a:pt x="167" y="109"/>
                    <a:pt x="163" y="121"/>
                  </a:cubicBezTo>
                  <a:cubicBezTo>
                    <a:pt x="158" y="132"/>
                    <a:pt x="144" y="123"/>
                    <a:pt x="133" y="123"/>
                  </a:cubicBezTo>
                  <a:cubicBezTo>
                    <a:pt x="121" y="123"/>
                    <a:pt x="112" y="121"/>
                    <a:pt x="93" y="121"/>
                  </a:cubicBezTo>
                  <a:cubicBezTo>
                    <a:pt x="73" y="120"/>
                    <a:pt x="32" y="121"/>
                    <a:pt x="16" y="121"/>
                  </a:cubicBezTo>
                  <a:close/>
                </a:path>
              </a:pathLst>
            </a:custGeom>
            <a:solidFill>
              <a:srgbClr val="FFBFAB"/>
            </a:solidFill>
            <a:ln w="12700">
              <a:solidFill>
                <a:schemeClr val="tx1"/>
              </a:solidFill>
              <a:round/>
              <a:headEnd/>
              <a:tailEnd/>
            </a:ln>
          </p:spPr>
          <p:txBody>
            <a:bodyPr wrap="none" anchor="ctr"/>
            <a:lstStyle/>
            <a:p>
              <a:endParaRPr lang="en-US"/>
            </a:p>
          </p:txBody>
        </p:sp>
        <p:sp>
          <p:nvSpPr>
            <p:cNvPr id="49215" name="Freeform 167"/>
            <p:cNvSpPr>
              <a:spLocks/>
            </p:cNvSpPr>
            <p:nvPr/>
          </p:nvSpPr>
          <p:spPr bwMode="auto">
            <a:xfrm>
              <a:off x="4791" y="1981"/>
              <a:ext cx="104" cy="111"/>
            </a:xfrm>
            <a:custGeom>
              <a:avLst/>
              <a:gdLst>
                <a:gd name="T0" fmla="*/ 0 w 104"/>
                <a:gd name="T1" fmla="*/ 109 h 111"/>
                <a:gd name="T2" fmla="*/ 14 w 104"/>
                <a:gd name="T3" fmla="*/ 42 h 111"/>
                <a:gd name="T4" fmla="*/ 51 w 104"/>
                <a:gd name="T5" fmla="*/ 2 h 111"/>
                <a:gd name="T6" fmla="*/ 83 w 104"/>
                <a:gd name="T7" fmla="*/ 31 h 111"/>
                <a:gd name="T8" fmla="*/ 102 w 104"/>
                <a:gd name="T9" fmla="*/ 79 h 111"/>
                <a:gd name="T10" fmla="*/ 99 w 104"/>
                <a:gd name="T11" fmla="*/ 111 h 111"/>
                <a:gd name="T12" fmla="*/ 0 60000 65536"/>
                <a:gd name="T13" fmla="*/ 0 60000 65536"/>
                <a:gd name="T14" fmla="*/ 0 60000 65536"/>
                <a:gd name="T15" fmla="*/ 0 60000 65536"/>
                <a:gd name="T16" fmla="*/ 0 60000 65536"/>
                <a:gd name="T17" fmla="*/ 0 60000 65536"/>
                <a:gd name="T18" fmla="*/ 0 w 104"/>
                <a:gd name="T19" fmla="*/ 0 h 111"/>
                <a:gd name="T20" fmla="*/ 104 w 104"/>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04" h="111">
                  <a:moveTo>
                    <a:pt x="0" y="109"/>
                  </a:moveTo>
                  <a:cubicBezTo>
                    <a:pt x="2" y="84"/>
                    <a:pt x="5" y="59"/>
                    <a:pt x="14" y="42"/>
                  </a:cubicBezTo>
                  <a:cubicBezTo>
                    <a:pt x="22" y="24"/>
                    <a:pt x="39" y="3"/>
                    <a:pt x="51" y="2"/>
                  </a:cubicBezTo>
                  <a:cubicBezTo>
                    <a:pt x="62" y="0"/>
                    <a:pt x="74" y="18"/>
                    <a:pt x="83" y="31"/>
                  </a:cubicBezTo>
                  <a:cubicBezTo>
                    <a:pt x="91" y="43"/>
                    <a:pt x="99" y="65"/>
                    <a:pt x="102" y="79"/>
                  </a:cubicBezTo>
                  <a:cubicBezTo>
                    <a:pt x="104" y="92"/>
                    <a:pt x="101" y="101"/>
                    <a:pt x="99" y="111"/>
                  </a:cubicBezTo>
                </a:path>
              </a:pathLst>
            </a:custGeom>
            <a:noFill/>
            <a:ln w="12700">
              <a:solidFill>
                <a:schemeClr val="tx1"/>
              </a:solidFill>
              <a:round/>
              <a:headEnd/>
              <a:tailEnd/>
            </a:ln>
          </p:spPr>
          <p:txBody>
            <a:bodyPr wrap="none" anchor="ctr"/>
            <a:lstStyle/>
            <a:p>
              <a:endParaRPr lang="en-US"/>
            </a:p>
          </p:txBody>
        </p:sp>
        <p:sp>
          <p:nvSpPr>
            <p:cNvPr id="49216" name="Line 168"/>
            <p:cNvSpPr>
              <a:spLocks noChangeShapeType="1"/>
            </p:cNvSpPr>
            <p:nvPr/>
          </p:nvSpPr>
          <p:spPr bwMode="auto">
            <a:xfrm flipH="1">
              <a:off x="4837" y="1991"/>
              <a:ext cx="5" cy="45"/>
            </a:xfrm>
            <a:prstGeom prst="line">
              <a:avLst/>
            </a:prstGeom>
            <a:noFill/>
            <a:ln w="12700">
              <a:solidFill>
                <a:schemeClr val="tx1"/>
              </a:solidFill>
              <a:round/>
              <a:headEnd/>
              <a:tailEnd/>
            </a:ln>
          </p:spPr>
          <p:txBody>
            <a:bodyPr wrap="none" anchor="ctr"/>
            <a:lstStyle/>
            <a:p>
              <a:endParaRPr lang="en-US"/>
            </a:p>
          </p:txBody>
        </p:sp>
        <p:sp>
          <p:nvSpPr>
            <p:cNvPr id="49217" name="Rectangle 169"/>
            <p:cNvSpPr>
              <a:spLocks noChangeArrowheads="1"/>
            </p:cNvSpPr>
            <p:nvPr/>
          </p:nvSpPr>
          <p:spPr bwMode="auto">
            <a:xfrm>
              <a:off x="4812" y="1921"/>
              <a:ext cx="62" cy="62"/>
            </a:xfrm>
            <a:prstGeom prst="rect">
              <a:avLst/>
            </a:prstGeom>
            <a:solidFill>
              <a:schemeClr val="tx1"/>
            </a:solidFill>
            <a:ln w="12700">
              <a:solidFill>
                <a:schemeClr val="tx1"/>
              </a:solidFill>
              <a:miter lim="800000"/>
              <a:headEnd/>
              <a:tailEnd/>
            </a:ln>
          </p:spPr>
          <p:txBody>
            <a:bodyPr wrap="none" anchor="ctr"/>
            <a:lstStyle/>
            <a:p>
              <a:endParaRPr lang="en-NZ">
                <a:latin typeface="Calibri" pitchFamily="34" charset="0"/>
              </a:endParaRPr>
            </a:p>
          </p:txBody>
        </p:sp>
        <p:sp>
          <p:nvSpPr>
            <p:cNvPr id="49218" name="Line 170"/>
            <p:cNvSpPr>
              <a:spLocks noChangeShapeType="1"/>
            </p:cNvSpPr>
            <p:nvPr/>
          </p:nvSpPr>
          <p:spPr bwMode="auto">
            <a:xfrm flipV="1">
              <a:off x="4815" y="1991"/>
              <a:ext cx="45" cy="3"/>
            </a:xfrm>
            <a:prstGeom prst="line">
              <a:avLst/>
            </a:prstGeom>
            <a:noFill/>
            <a:ln w="38100">
              <a:solidFill>
                <a:schemeClr val="tx1"/>
              </a:solidFill>
              <a:round/>
              <a:headEnd/>
              <a:tailEnd/>
            </a:ln>
          </p:spPr>
          <p:txBody>
            <a:bodyPr wrap="none" anchor="ctr"/>
            <a:lstStyle/>
            <a:p>
              <a:endParaRPr lang="en-US"/>
            </a:p>
          </p:txBody>
        </p:sp>
        <p:sp>
          <p:nvSpPr>
            <p:cNvPr id="49219" name="Line 171"/>
            <p:cNvSpPr>
              <a:spLocks noChangeShapeType="1"/>
            </p:cNvSpPr>
            <p:nvPr/>
          </p:nvSpPr>
          <p:spPr bwMode="auto">
            <a:xfrm flipV="1">
              <a:off x="4815" y="1911"/>
              <a:ext cx="59" cy="6"/>
            </a:xfrm>
            <a:prstGeom prst="line">
              <a:avLst/>
            </a:prstGeom>
            <a:noFill/>
            <a:ln w="57150">
              <a:solidFill>
                <a:srgbClr val="070707"/>
              </a:solidFill>
              <a:round/>
              <a:headEnd/>
              <a:tailEnd/>
            </a:ln>
          </p:spPr>
          <p:txBody>
            <a:bodyPr wrap="none" anchor="ctr"/>
            <a:lstStyle/>
            <a:p>
              <a:endParaRPr lang="en-US"/>
            </a:p>
          </p:txBody>
        </p:sp>
        <p:sp>
          <p:nvSpPr>
            <p:cNvPr id="49220" name="Line 172"/>
            <p:cNvSpPr>
              <a:spLocks noChangeShapeType="1"/>
            </p:cNvSpPr>
            <p:nvPr/>
          </p:nvSpPr>
          <p:spPr bwMode="auto">
            <a:xfrm flipV="1">
              <a:off x="4802" y="2312"/>
              <a:ext cx="24" cy="2"/>
            </a:xfrm>
            <a:prstGeom prst="line">
              <a:avLst/>
            </a:prstGeom>
            <a:noFill/>
            <a:ln w="57150">
              <a:solidFill>
                <a:srgbClr val="070707"/>
              </a:solidFill>
              <a:round/>
              <a:headEnd/>
              <a:tailEnd/>
            </a:ln>
          </p:spPr>
          <p:txBody>
            <a:bodyPr wrap="none" anchor="ctr"/>
            <a:lstStyle/>
            <a:p>
              <a:endParaRPr lang="en-US"/>
            </a:p>
          </p:txBody>
        </p:sp>
        <p:sp>
          <p:nvSpPr>
            <p:cNvPr id="49221" name="Line 173"/>
            <p:cNvSpPr>
              <a:spLocks noChangeShapeType="1"/>
            </p:cNvSpPr>
            <p:nvPr/>
          </p:nvSpPr>
          <p:spPr bwMode="auto">
            <a:xfrm flipV="1">
              <a:off x="4855" y="2304"/>
              <a:ext cx="24" cy="2"/>
            </a:xfrm>
            <a:prstGeom prst="line">
              <a:avLst/>
            </a:prstGeom>
            <a:noFill/>
            <a:ln w="57150">
              <a:solidFill>
                <a:srgbClr val="070707"/>
              </a:solidFill>
              <a:round/>
              <a:headEnd/>
              <a:tailEnd/>
            </a:ln>
          </p:spPr>
          <p:txBody>
            <a:bodyPr wrap="none" anchor="ctr"/>
            <a:lstStyle/>
            <a:p>
              <a:endParaRPr lang="en-US"/>
            </a:p>
          </p:txBody>
        </p:sp>
        <p:sp>
          <p:nvSpPr>
            <p:cNvPr id="49222" name="Line 174"/>
            <p:cNvSpPr>
              <a:spLocks noChangeShapeType="1"/>
            </p:cNvSpPr>
            <p:nvPr/>
          </p:nvSpPr>
          <p:spPr bwMode="auto">
            <a:xfrm>
              <a:off x="4712" y="2094"/>
              <a:ext cx="0" cy="210"/>
            </a:xfrm>
            <a:prstGeom prst="line">
              <a:avLst/>
            </a:prstGeom>
            <a:noFill/>
            <a:ln w="38100">
              <a:solidFill>
                <a:srgbClr val="D7E3C5"/>
              </a:solidFill>
              <a:round/>
              <a:headEnd/>
              <a:tailEnd/>
            </a:ln>
          </p:spPr>
          <p:txBody>
            <a:bodyPr wrap="none" anchor="ctr"/>
            <a:lstStyle/>
            <a:p>
              <a:endParaRPr lang="en-US"/>
            </a:p>
          </p:txBody>
        </p:sp>
        <p:sp>
          <p:nvSpPr>
            <p:cNvPr id="49223" name="Freeform 175"/>
            <p:cNvSpPr>
              <a:spLocks/>
            </p:cNvSpPr>
            <p:nvPr/>
          </p:nvSpPr>
          <p:spPr bwMode="auto">
            <a:xfrm>
              <a:off x="5145" y="2052"/>
              <a:ext cx="88" cy="194"/>
            </a:xfrm>
            <a:custGeom>
              <a:avLst/>
              <a:gdLst>
                <a:gd name="T0" fmla="*/ 0 w 88"/>
                <a:gd name="T1" fmla="*/ 192 h 194"/>
                <a:gd name="T2" fmla="*/ 3 w 88"/>
                <a:gd name="T3" fmla="*/ 0 h 194"/>
                <a:gd name="T4" fmla="*/ 88 w 88"/>
                <a:gd name="T5" fmla="*/ 0 h 194"/>
                <a:gd name="T6" fmla="*/ 83 w 88"/>
                <a:gd name="T7" fmla="*/ 186 h 194"/>
                <a:gd name="T8" fmla="*/ 56 w 88"/>
                <a:gd name="T9" fmla="*/ 194 h 194"/>
                <a:gd name="T10" fmla="*/ 46 w 88"/>
                <a:gd name="T11" fmla="*/ 50 h 194"/>
                <a:gd name="T12" fmla="*/ 35 w 88"/>
                <a:gd name="T13" fmla="*/ 194 h 194"/>
                <a:gd name="T14" fmla="*/ 0 w 88"/>
                <a:gd name="T15" fmla="*/ 192 h 194"/>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194"/>
                <a:gd name="T26" fmla="*/ 88 w 88"/>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194">
                  <a:moveTo>
                    <a:pt x="0" y="192"/>
                  </a:moveTo>
                  <a:lnTo>
                    <a:pt x="3" y="0"/>
                  </a:lnTo>
                  <a:lnTo>
                    <a:pt x="88" y="0"/>
                  </a:lnTo>
                  <a:lnTo>
                    <a:pt x="83" y="186"/>
                  </a:lnTo>
                  <a:lnTo>
                    <a:pt x="56" y="194"/>
                  </a:lnTo>
                  <a:lnTo>
                    <a:pt x="46" y="50"/>
                  </a:lnTo>
                  <a:lnTo>
                    <a:pt x="35" y="194"/>
                  </a:lnTo>
                  <a:lnTo>
                    <a:pt x="0" y="192"/>
                  </a:lnTo>
                  <a:close/>
                </a:path>
              </a:pathLst>
            </a:custGeom>
            <a:solidFill>
              <a:srgbClr val="9CB0D1"/>
            </a:solidFill>
            <a:ln w="12700">
              <a:solidFill>
                <a:schemeClr val="tx1"/>
              </a:solidFill>
              <a:round/>
              <a:headEnd/>
              <a:tailEnd/>
            </a:ln>
          </p:spPr>
          <p:txBody>
            <a:bodyPr wrap="none" anchor="ctr"/>
            <a:lstStyle/>
            <a:p>
              <a:endParaRPr lang="en-US"/>
            </a:p>
          </p:txBody>
        </p:sp>
        <p:grpSp>
          <p:nvGrpSpPr>
            <p:cNvPr id="49224" name="Group 176"/>
            <p:cNvGrpSpPr>
              <a:grpSpLocks/>
            </p:cNvGrpSpPr>
            <p:nvPr/>
          </p:nvGrpSpPr>
          <p:grpSpPr bwMode="auto">
            <a:xfrm>
              <a:off x="5097" y="1867"/>
              <a:ext cx="167" cy="190"/>
              <a:chOff x="5097" y="1867"/>
              <a:chExt cx="167" cy="190"/>
            </a:xfrm>
          </p:grpSpPr>
          <p:grpSp>
            <p:nvGrpSpPr>
              <p:cNvPr id="49249" name="Group 177"/>
              <p:cNvGrpSpPr>
                <a:grpSpLocks/>
              </p:cNvGrpSpPr>
              <p:nvPr/>
            </p:nvGrpSpPr>
            <p:grpSpPr bwMode="auto">
              <a:xfrm>
                <a:off x="5097" y="1925"/>
                <a:ext cx="167" cy="132"/>
                <a:chOff x="5097" y="1925"/>
                <a:chExt cx="167" cy="132"/>
              </a:xfrm>
            </p:grpSpPr>
            <p:sp>
              <p:nvSpPr>
                <p:cNvPr id="49253" name="Freeform 178"/>
                <p:cNvSpPr>
                  <a:spLocks/>
                </p:cNvSpPr>
                <p:nvPr/>
              </p:nvSpPr>
              <p:spPr bwMode="auto">
                <a:xfrm>
                  <a:off x="5097" y="1925"/>
                  <a:ext cx="167" cy="132"/>
                </a:xfrm>
                <a:custGeom>
                  <a:avLst/>
                  <a:gdLst>
                    <a:gd name="T0" fmla="*/ 16 w 167"/>
                    <a:gd name="T1" fmla="*/ 121 h 132"/>
                    <a:gd name="T2" fmla="*/ 29 w 167"/>
                    <a:gd name="T3" fmla="*/ 43 h 132"/>
                    <a:gd name="T4" fmla="*/ 64 w 167"/>
                    <a:gd name="T5" fmla="*/ 6 h 132"/>
                    <a:gd name="T6" fmla="*/ 128 w 167"/>
                    <a:gd name="T7" fmla="*/ 11 h 132"/>
                    <a:gd name="T8" fmla="*/ 160 w 167"/>
                    <a:gd name="T9" fmla="*/ 51 h 132"/>
                    <a:gd name="T10" fmla="*/ 163 w 167"/>
                    <a:gd name="T11" fmla="*/ 121 h 132"/>
                    <a:gd name="T12" fmla="*/ 133 w 167"/>
                    <a:gd name="T13" fmla="*/ 123 h 132"/>
                    <a:gd name="T14" fmla="*/ 93 w 167"/>
                    <a:gd name="T15" fmla="*/ 121 h 132"/>
                    <a:gd name="T16" fmla="*/ 16 w 167"/>
                    <a:gd name="T17" fmla="*/ 12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32"/>
                    <a:gd name="T29" fmla="*/ 167 w 167"/>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32">
                      <a:moveTo>
                        <a:pt x="16" y="121"/>
                      </a:moveTo>
                      <a:cubicBezTo>
                        <a:pt x="0" y="117"/>
                        <a:pt x="21" y="62"/>
                        <a:pt x="29" y="43"/>
                      </a:cubicBezTo>
                      <a:cubicBezTo>
                        <a:pt x="36" y="23"/>
                        <a:pt x="47" y="11"/>
                        <a:pt x="64" y="6"/>
                      </a:cubicBezTo>
                      <a:cubicBezTo>
                        <a:pt x="80" y="0"/>
                        <a:pt x="112" y="3"/>
                        <a:pt x="128" y="11"/>
                      </a:cubicBezTo>
                      <a:cubicBezTo>
                        <a:pt x="143" y="18"/>
                        <a:pt x="154" y="32"/>
                        <a:pt x="160" y="51"/>
                      </a:cubicBezTo>
                      <a:cubicBezTo>
                        <a:pt x="165" y="69"/>
                        <a:pt x="167" y="109"/>
                        <a:pt x="163" y="121"/>
                      </a:cubicBezTo>
                      <a:cubicBezTo>
                        <a:pt x="158" y="132"/>
                        <a:pt x="144" y="123"/>
                        <a:pt x="133" y="123"/>
                      </a:cubicBezTo>
                      <a:cubicBezTo>
                        <a:pt x="121" y="123"/>
                        <a:pt x="112" y="121"/>
                        <a:pt x="93" y="121"/>
                      </a:cubicBezTo>
                      <a:cubicBezTo>
                        <a:pt x="73" y="120"/>
                        <a:pt x="32" y="121"/>
                        <a:pt x="16" y="121"/>
                      </a:cubicBezTo>
                      <a:close/>
                    </a:path>
                  </a:pathLst>
                </a:custGeom>
                <a:solidFill>
                  <a:srgbClr val="FFBFAB"/>
                </a:solidFill>
                <a:ln w="12700">
                  <a:solidFill>
                    <a:schemeClr val="tx1"/>
                  </a:solidFill>
                  <a:round/>
                  <a:headEnd/>
                  <a:tailEnd/>
                </a:ln>
              </p:spPr>
              <p:txBody>
                <a:bodyPr wrap="none" anchor="ctr"/>
                <a:lstStyle/>
                <a:p>
                  <a:endParaRPr lang="en-US"/>
                </a:p>
              </p:txBody>
            </p:sp>
            <p:sp>
              <p:nvSpPr>
                <p:cNvPr id="49254" name="Freeform 179"/>
                <p:cNvSpPr>
                  <a:spLocks/>
                </p:cNvSpPr>
                <p:nvPr/>
              </p:nvSpPr>
              <p:spPr bwMode="auto">
                <a:xfrm>
                  <a:off x="5136" y="1937"/>
                  <a:ext cx="104" cy="111"/>
                </a:xfrm>
                <a:custGeom>
                  <a:avLst/>
                  <a:gdLst>
                    <a:gd name="T0" fmla="*/ 0 w 104"/>
                    <a:gd name="T1" fmla="*/ 109 h 111"/>
                    <a:gd name="T2" fmla="*/ 14 w 104"/>
                    <a:gd name="T3" fmla="*/ 42 h 111"/>
                    <a:gd name="T4" fmla="*/ 51 w 104"/>
                    <a:gd name="T5" fmla="*/ 2 h 111"/>
                    <a:gd name="T6" fmla="*/ 83 w 104"/>
                    <a:gd name="T7" fmla="*/ 31 h 111"/>
                    <a:gd name="T8" fmla="*/ 102 w 104"/>
                    <a:gd name="T9" fmla="*/ 79 h 111"/>
                    <a:gd name="T10" fmla="*/ 99 w 104"/>
                    <a:gd name="T11" fmla="*/ 111 h 111"/>
                    <a:gd name="T12" fmla="*/ 0 60000 65536"/>
                    <a:gd name="T13" fmla="*/ 0 60000 65536"/>
                    <a:gd name="T14" fmla="*/ 0 60000 65536"/>
                    <a:gd name="T15" fmla="*/ 0 60000 65536"/>
                    <a:gd name="T16" fmla="*/ 0 60000 65536"/>
                    <a:gd name="T17" fmla="*/ 0 60000 65536"/>
                    <a:gd name="T18" fmla="*/ 0 w 104"/>
                    <a:gd name="T19" fmla="*/ 0 h 111"/>
                    <a:gd name="T20" fmla="*/ 104 w 104"/>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04" h="111">
                      <a:moveTo>
                        <a:pt x="0" y="109"/>
                      </a:moveTo>
                      <a:cubicBezTo>
                        <a:pt x="2" y="84"/>
                        <a:pt x="5" y="59"/>
                        <a:pt x="14" y="42"/>
                      </a:cubicBezTo>
                      <a:cubicBezTo>
                        <a:pt x="22" y="24"/>
                        <a:pt x="39" y="3"/>
                        <a:pt x="51" y="2"/>
                      </a:cubicBezTo>
                      <a:cubicBezTo>
                        <a:pt x="62" y="0"/>
                        <a:pt x="74" y="18"/>
                        <a:pt x="83" y="31"/>
                      </a:cubicBezTo>
                      <a:cubicBezTo>
                        <a:pt x="91" y="43"/>
                        <a:pt x="99" y="65"/>
                        <a:pt x="102" y="79"/>
                      </a:cubicBezTo>
                      <a:cubicBezTo>
                        <a:pt x="104" y="92"/>
                        <a:pt x="101" y="101"/>
                        <a:pt x="99" y="111"/>
                      </a:cubicBezTo>
                    </a:path>
                  </a:pathLst>
                </a:custGeom>
                <a:noFill/>
                <a:ln w="12700">
                  <a:solidFill>
                    <a:schemeClr val="tx1"/>
                  </a:solidFill>
                  <a:round/>
                  <a:headEnd/>
                  <a:tailEnd/>
                </a:ln>
              </p:spPr>
              <p:txBody>
                <a:bodyPr wrap="none" anchor="ctr"/>
                <a:lstStyle/>
                <a:p>
                  <a:endParaRPr lang="en-US"/>
                </a:p>
              </p:txBody>
            </p:sp>
            <p:sp>
              <p:nvSpPr>
                <p:cNvPr id="49255" name="Line 180"/>
                <p:cNvSpPr>
                  <a:spLocks noChangeShapeType="1"/>
                </p:cNvSpPr>
                <p:nvPr/>
              </p:nvSpPr>
              <p:spPr bwMode="auto">
                <a:xfrm flipH="1">
                  <a:off x="5182" y="1947"/>
                  <a:ext cx="5" cy="45"/>
                </a:xfrm>
                <a:prstGeom prst="line">
                  <a:avLst/>
                </a:prstGeom>
                <a:noFill/>
                <a:ln w="12700">
                  <a:solidFill>
                    <a:schemeClr val="tx1"/>
                  </a:solidFill>
                  <a:round/>
                  <a:headEnd/>
                  <a:tailEnd/>
                </a:ln>
              </p:spPr>
              <p:txBody>
                <a:bodyPr wrap="none" anchor="ctr"/>
                <a:lstStyle/>
                <a:p>
                  <a:endParaRPr lang="en-US"/>
                </a:p>
              </p:txBody>
            </p:sp>
          </p:grpSp>
          <p:sp>
            <p:nvSpPr>
              <p:cNvPr id="49250" name="Rectangle 181"/>
              <p:cNvSpPr>
                <a:spLocks noChangeArrowheads="1"/>
              </p:cNvSpPr>
              <p:nvPr/>
            </p:nvSpPr>
            <p:spPr bwMode="auto">
              <a:xfrm>
                <a:off x="5157" y="1877"/>
                <a:ext cx="62" cy="62"/>
              </a:xfrm>
              <a:prstGeom prst="rect">
                <a:avLst/>
              </a:prstGeom>
              <a:solidFill>
                <a:schemeClr val="tx1"/>
              </a:solidFill>
              <a:ln w="12700">
                <a:solidFill>
                  <a:schemeClr val="tx1"/>
                </a:solidFill>
                <a:miter lim="800000"/>
                <a:headEnd/>
                <a:tailEnd/>
              </a:ln>
            </p:spPr>
            <p:txBody>
              <a:bodyPr wrap="none" anchor="ctr"/>
              <a:lstStyle/>
              <a:p>
                <a:endParaRPr lang="en-NZ">
                  <a:latin typeface="Calibri" pitchFamily="34" charset="0"/>
                </a:endParaRPr>
              </a:p>
            </p:txBody>
          </p:sp>
          <p:sp>
            <p:nvSpPr>
              <p:cNvPr id="49251" name="Line 182"/>
              <p:cNvSpPr>
                <a:spLocks noChangeShapeType="1"/>
              </p:cNvSpPr>
              <p:nvPr/>
            </p:nvSpPr>
            <p:spPr bwMode="auto">
              <a:xfrm flipV="1">
                <a:off x="5160" y="1947"/>
                <a:ext cx="45" cy="3"/>
              </a:xfrm>
              <a:prstGeom prst="line">
                <a:avLst/>
              </a:prstGeom>
              <a:noFill/>
              <a:ln w="38100">
                <a:solidFill>
                  <a:schemeClr val="tx1"/>
                </a:solidFill>
                <a:round/>
                <a:headEnd/>
                <a:tailEnd/>
              </a:ln>
            </p:spPr>
            <p:txBody>
              <a:bodyPr wrap="none" anchor="ctr"/>
              <a:lstStyle/>
              <a:p>
                <a:endParaRPr lang="en-US"/>
              </a:p>
            </p:txBody>
          </p:sp>
          <p:sp>
            <p:nvSpPr>
              <p:cNvPr id="49252" name="Line 183"/>
              <p:cNvSpPr>
                <a:spLocks noChangeShapeType="1"/>
              </p:cNvSpPr>
              <p:nvPr/>
            </p:nvSpPr>
            <p:spPr bwMode="auto">
              <a:xfrm flipV="1">
                <a:off x="5160" y="1867"/>
                <a:ext cx="59" cy="6"/>
              </a:xfrm>
              <a:prstGeom prst="line">
                <a:avLst/>
              </a:prstGeom>
              <a:noFill/>
              <a:ln w="57150">
                <a:solidFill>
                  <a:srgbClr val="070707"/>
                </a:solidFill>
                <a:round/>
                <a:headEnd/>
                <a:tailEnd/>
              </a:ln>
            </p:spPr>
            <p:txBody>
              <a:bodyPr wrap="none" anchor="ctr"/>
              <a:lstStyle/>
              <a:p>
                <a:endParaRPr lang="en-US"/>
              </a:p>
            </p:txBody>
          </p:sp>
        </p:grpSp>
        <p:sp>
          <p:nvSpPr>
            <p:cNvPr id="49225" name="Line 184"/>
            <p:cNvSpPr>
              <a:spLocks noChangeShapeType="1"/>
            </p:cNvSpPr>
            <p:nvPr/>
          </p:nvSpPr>
          <p:spPr bwMode="auto">
            <a:xfrm flipV="1">
              <a:off x="5147" y="2256"/>
              <a:ext cx="37" cy="14"/>
            </a:xfrm>
            <a:prstGeom prst="line">
              <a:avLst/>
            </a:prstGeom>
            <a:noFill/>
            <a:ln w="57150">
              <a:solidFill>
                <a:srgbClr val="070707"/>
              </a:solidFill>
              <a:round/>
              <a:headEnd/>
              <a:tailEnd/>
            </a:ln>
          </p:spPr>
          <p:txBody>
            <a:bodyPr wrap="none" anchor="ctr"/>
            <a:lstStyle/>
            <a:p>
              <a:endParaRPr lang="en-US"/>
            </a:p>
          </p:txBody>
        </p:sp>
        <p:sp>
          <p:nvSpPr>
            <p:cNvPr id="49226" name="Line 185"/>
            <p:cNvSpPr>
              <a:spLocks noChangeShapeType="1"/>
            </p:cNvSpPr>
            <p:nvPr/>
          </p:nvSpPr>
          <p:spPr bwMode="auto">
            <a:xfrm flipV="1">
              <a:off x="5200" y="2260"/>
              <a:ext cx="24" cy="2"/>
            </a:xfrm>
            <a:prstGeom prst="line">
              <a:avLst/>
            </a:prstGeom>
            <a:noFill/>
            <a:ln w="57150">
              <a:solidFill>
                <a:srgbClr val="070707"/>
              </a:solidFill>
              <a:round/>
              <a:headEnd/>
              <a:tailEnd/>
            </a:ln>
          </p:spPr>
          <p:txBody>
            <a:bodyPr wrap="none" anchor="ctr"/>
            <a:lstStyle/>
            <a:p>
              <a:endParaRPr lang="en-US"/>
            </a:p>
          </p:txBody>
        </p:sp>
        <p:sp>
          <p:nvSpPr>
            <p:cNvPr id="49227" name="Line 186"/>
            <p:cNvSpPr>
              <a:spLocks noChangeShapeType="1"/>
            </p:cNvSpPr>
            <p:nvPr/>
          </p:nvSpPr>
          <p:spPr bwMode="auto">
            <a:xfrm>
              <a:off x="4819" y="2088"/>
              <a:ext cx="0" cy="210"/>
            </a:xfrm>
            <a:prstGeom prst="line">
              <a:avLst/>
            </a:prstGeom>
            <a:noFill/>
            <a:ln w="38100">
              <a:solidFill>
                <a:srgbClr val="D7E3C5"/>
              </a:solidFill>
              <a:round/>
              <a:headEnd/>
              <a:tailEnd/>
            </a:ln>
          </p:spPr>
          <p:txBody>
            <a:bodyPr wrap="none" anchor="ctr"/>
            <a:lstStyle/>
            <a:p>
              <a:endParaRPr lang="en-US"/>
            </a:p>
          </p:txBody>
        </p:sp>
        <p:sp>
          <p:nvSpPr>
            <p:cNvPr id="49228" name="Line 187"/>
            <p:cNvSpPr>
              <a:spLocks noChangeShapeType="1"/>
            </p:cNvSpPr>
            <p:nvPr/>
          </p:nvSpPr>
          <p:spPr bwMode="auto">
            <a:xfrm>
              <a:off x="5179" y="2040"/>
              <a:ext cx="0" cy="210"/>
            </a:xfrm>
            <a:prstGeom prst="line">
              <a:avLst/>
            </a:prstGeom>
            <a:noFill/>
            <a:ln w="38100">
              <a:solidFill>
                <a:srgbClr val="D7E3C5"/>
              </a:solidFill>
              <a:round/>
              <a:headEnd/>
              <a:tailEnd/>
            </a:ln>
          </p:spPr>
          <p:txBody>
            <a:bodyPr wrap="none" anchor="ctr"/>
            <a:lstStyle/>
            <a:p>
              <a:endParaRPr lang="en-US"/>
            </a:p>
          </p:txBody>
        </p:sp>
        <p:sp>
          <p:nvSpPr>
            <p:cNvPr id="49229" name="Freeform 188"/>
            <p:cNvSpPr>
              <a:spLocks/>
            </p:cNvSpPr>
            <p:nvPr/>
          </p:nvSpPr>
          <p:spPr bwMode="auto">
            <a:xfrm>
              <a:off x="4701" y="2029"/>
              <a:ext cx="712" cy="154"/>
            </a:xfrm>
            <a:custGeom>
              <a:avLst/>
              <a:gdLst>
                <a:gd name="T0" fmla="*/ 0 w 712"/>
                <a:gd name="T1" fmla="*/ 69 h 154"/>
                <a:gd name="T2" fmla="*/ 640 w 712"/>
                <a:gd name="T3" fmla="*/ 0 h 154"/>
                <a:gd name="T4" fmla="*/ 712 w 712"/>
                <a:gd name="T5" fmla="*/ 80 h 154"/>
                <a:gd name="T6" fmla="*/ 46 w 712"/>
                <a:gd name="T7" fmla="*/ 154 h 154"/>
                <a:gd name="T8" fmla="*/ 0 w 712"/>
                <a:gd name="T9" fmla="*/ 69 h 154"/>
                <a:gd name="T10" fmla="*/ 0 60000 65536"/>
                <a:gd name="T11" fmla="*/ 0 60000 65536"/>
                <a:gd name="T12" fmla="*/ 0 60000 65536"/>
                <a:gd name="T13" fmla="*/ 0 60000 65536"/>
                <a:gd name="T14" fmla="*/ 0 60000 65536"/>
                <a:gd name="T15" fmla="*/ 0 w 712"/>
                <a:gd name="T16" fmla="*/ 0 h 154"/>
                <a:gd name="T17" fmla="*/ 712 w 712"/>
                <a:gd name="T18" fmla="*/ 154 h 154"/>
              </a:gdLst>
              <a:ahLst/>
              <a:cxnLst>
                <a:cxn ang="T10">
                  <a:pos x="T0" y="T1"/>
                </a:cxn>
                <a:cxn ang="T11">
                  <a:pos x="T2" y="T3"/>
                </a:cxn>
                <a:cxn ang="T12">
                  <a:pos x="T4" y="T5"/>
                </a:cxn>
                <a:cxn ang="T13">
                  <a:pos x="T6" y="T7"/>
                </a:cxn>
                <a:cxn ang="T14">
                  <a:pos x="T8" y="T9"/>
                </a:cxn>
              </a:cxnLst>
              <a:rect l="T15" t="T16" r="T17" b="T18"/>
              <a:pathLst>
                <a:path w="712" h="154">
                  <a:moveTo>
                    <a:pt x="0" y="69"/>
                  </a:moveTo>
                  <a:lnTo>
                    <a:pt x="640" y="0"/>
                  </a:lnTo>
                  <a:lnTo>
                    <a:pt x="712" y="80"/>
                  </a:lnTo>
                  <a:lnTo>
                    <a:pt x="46" y="154"/>
                  </a:lnTo>
                  <a:lnTo>
                    <a:pt x="0" y="69"/>
                  </a:lnTo>
                  <a:close/>
                </a:path>
              </a:pathLst>
            </a:custGeom>
            <a:solidFill>
              <a:schemeClr val="accent1"/>
            </a:solidFill>
            <a:ln w="12700">
              <a:solidFill>
                <a:schemeClr val="tx1"/>
              </a:solidFill>
              <a:round/>
              <a:headEnd/>
              <a:tailEnd/>
            </a:ln>
          </p:spPr>
          <p:txBody>
            <a:bodyPr wrap="none" anchor="ctr"/>
            <a:lstStyle/>
            <a:p>
              <a:endParaRPr lang="en-US"/>
            </a:p>
          </p:txBody>
        </p:sp>
        <p:sp>
          <p:nvSpPr>
            <p:cNvPr id="49230" name="Freeform 189"/>
            <p:cNvSpPr>
              <a:spLocks/>
            </p:cNvSpPr>
            <p:nvPr/>
          </p:nvSpPr>
          <p:spPr bwMode="auto">
            <a:xfrm>
              <a:off x="4698" y="2018"/>
              <a:ext cx="712" cy="154"/>
            </a:xfrm>
            <a:custGeom>
              <a:avLst/>
              <a:gdLst>
                <a:gd name="T0" fmla="*/ 0 w 712"/>
                <a:gd name="T1" fmla="*/ 69 h 154"/>
                <a:gd name="T2" fmla="*/ 640 w 712"/>
                <a:gd name="T3" fmla="*/ 0 h 154"/>
                <a:gd name="T4" fmla="*/ 712 w 712"/>
                <a:gd name="T5" fmla="*/ 80 h 154"/>
                <a:gd name="T6" fmla="*/ 46 w 712"/>
                <a:gd name="T7" fmla="*/ 154 h 154"/>
                <a:gd name="T8" fmla="*/ 0 w 712"/>
                <a:gd name="T9" fmla="*/ 69 h 154"/>
                <a:gd name="T10" fmla="*/ 0 60000 65536"/>
                <a:gd name="T11" fmla="*/ 0 60000 65536"/>
                <a:gd name="T12" fmla="*/ 0 60000 65536"/>
                <a:gd name="T13" fmla="*/ 0 60000 65536"/>
                <a:gd name="T14" fmla="*/ 0 60000 65536"/>
                <a:gd name="T15" fmla="*/ 0 w 712"/>
                <a:gd name="T16" fmla="*/ 0 h 154"/>
                <a:gd name="T17" fmla="*/ 712 w 712"/>
                <a:gd name="T18" fmla="*/ 154 h 154"/>
              </a:gdLst>
              <a:ahLst/>
              <a:cxnLst>
                <a:cxn ang="T10">
                  <a:pos x="T0" y="T1"/>
                </a:cxn>
                <a:cxn ang="T11">
                  <a:pos x="T2" y="T3"/>
                </a:cxn>
                <a:cxn ang="T12">
                  <a:pos x="T4" y="T5"/>
                </a:cxn>
                <a:cxn ang="T13">
                  <a:pos x="T6" y="T7"/>
                </a:cxn>
                <a:cxn ang="T14">
                  <a:pos x="T8" y="T9"/>
                </a:cxn>
              </a:cxnLst>
              <a:rect l="T15" t="T16" r="T17" b="T18"/>
              <a:pathLst>
                <a:path w="712" h="154">
                  <a:moveTo>
                    <a:pt x="0" y="69"/>
                  </a:moveTo>
                  <a:lnTo>
                    <a:pt x="640" y="0"/>
                  </a:lnTo>
                  <a:lnTo>
                    <a:pt x="712" y="80"/>
                  </a:lnTo>
                  <a:lnTo>
                    <a:pt x="46" y="154"/>
                  </a:lnTo>
                  <a:lnTo>
                    <a:pt x="0" y="69"/>
                  </a:lnTo>
                  <a:close/>
                </a:path>
              </a:pathLst>
            </a:custGeom>
            <a:solidFill>
              <a:srgbClr val="D7E3C5"/>
            </a:solidFill>
            <a:ln w="12700">
              <a:solidFill>
                <a:schemeClr val="tx1"/>
              </a:solidFill>
              <a:round/>
              <a:headEnd/>
              <a:tailEnd/>
            </a:ln>
          </p:spPr>
          <p:txBody>
            <a:bodyPr wrap="none" anchor="ctr"/>
            <a:lstStyle/>
            <a:p>
              <a:endParaRPr lang="en-US"/>
            </a:p>
          </p:txBody>
        </p:sp>
        <p:sp>
          <p:nvSpPr>
            <p:cNvPr id="49231" name="Line 190"/>
            <p:cNvSpPr>
              <a:spLocks noChangeShapeType="1"/>
            </p:cNvSpPr>
            <p:nvPr/>
          </p:nvSpPr>
          <p:spPr bwMode="auto">
            <a:xfrm>
              <a:off x="4757" y="2178"/>
              <a:ext cx="0" cy="210"/>
            </a:xfrm>
            <a:prstGeom prst="line">
              <a:avLst/>
            </a:prstGeom>
            <a:noFill/>
            <a:ln w="38100">
              <a:solidFill>
                <a:srgbClr val="D7E3C5"/>
              </a:solidFill>
              <a:round/>
              <a:headEnd/>
              <a:tailEnd/>
            </a:ln>
          </p:spPr>
          <p:txBody>
            <a:bodyPr wrap="none" anchor="ctr"/>
            <a:lstStyle/>
            <a:p>
              <a:endParaRPr lang="en-US"/>
            </a:p>
          </p:txBody>
        </p:sp>
        <p:sp>
          <p:nvSpPr>
            <p:cNvPr id="49232" name="Line 191"/>
            <p:cNvSpPr>
              <a:spLocks noChangeShapeType="1"/>
            </p:cNvSpPr>
            <p:nvPr/>
          </p:nvSpPr>
          <p:spPr bwMode="auto">
            <a:xfrm>
              <a:off x="5086" y="2138"/>
              <a:ext cx="0" cy="210"/>
            </a:xfrm>
            <a:prstGeom prst="line">
              <a:avLst/>
            </a:prstGeom>
            <a:noFill/>
            <a:ln w="38100">
              <a:solidFill>
                <a:srgbClr val="D7E3C5"/>
              </a:solidFill>
              <a:round/>
              <a:headEnd/>
              <a:tailEnd/>
            </a:ln>
          </p:spPr>
          <p:txBody>
            <a:bodyPr wrap="none" anchor="ctr"/>
            <a:lstStyle/>
            <a:p>
              <a:endParaRPr lang="en-US"/>
            </a:p>
          </p:txBody>
        </p:sp>
        <p:sp>
          <p:nvSpPr>
            <p:cNvPr id="49233" name="Line 192"/>
            <p:cNvSpPr>
              <a:spLocks noChangeShapeType="1"/>
            </p:cNvSpPr>
            <p:nvPr/>
          </p:nvSpPr>
          <p:spPr bwMode="auto">
            <a:xfrm>
              <a:off x="5246" y="2133"/>
              <a:ext cx="0" cy="210"/>
            </a:xfrm>
            <a:prstGeom prst="line">
              <a:avLst/>
            </a:prstGeom>
            <a:noFill/>
            <a:ln w="38100">
              <a:solidFill>
                <a:srgbClr val="D7E3C5"/>
              </a:solidFill>
              <a:round/>
              <a:headEnd/>
              <a:tailEnd/>
            </a:ln>
          </p:spPr>
          <p:txBody>
            <a:bodyPr wrap="none" anchor="ctr"/>
            <a:lstStyle/>
            <a:p>
              <a:endParaRPr lang="en-US"/>
            </a:p>
          </p:txBody>
        </p:sp>
        <p:sp>
          <p:nvSpPr>
            <p:cNvPr id="49234" name="Line 193"/>
            <p:cNvSpPr>
              <a:spLocks noChangeShapeType="1"/>
            </p:cNvSpPr>
            <p:nvPr/>
          </p:nvSpPr>
          <p:spPr bwMode="auto">
            <a:xfrm>
              <a:off x="5398" y="2106"/>
              <a:ext cx="0" cy="210"/>
            </a:xfrm>
            <a:prstGeom prst="line">
              <a:avLst/>
            </a:prstGeom>
            <a:noFill/>
            <a:ln w="38100">
              <a:solidFill>
                <a:srgbClr val="D7E3C5"/>
              </a:solidFill>
              <a:round/>
              <a:headEnd/>
              <a:tailEnd/>
            </a:ln>
          </p:spPr>
          <p:txBody>
            <a:bodyPr wrap="none" anchor="ctr"/>
            <a:lstStyle/>
            <a:p>
              <a:endParaRPr lang="en-US"/>
            </a:p>
          </p:txBody>
        </p:sp>
        <p:sp>
          <p:nvSpPr>
            <p:cNvPr id="49235" name="Line 194"/>
            <p:cNvSpPr>
              <a:spLocks noChangeShapeType="1"/>
            </p:cNvSpPr>
            <p:nvPr/>
          </p:nvSpPr>
          <p:spPr bwMode="auto">
            <a:xfrm>
              <a:off x="4912" y="2168"/>
              <a:ext cx="0" cy="210"/>
            </a:xfrm>
            <a:prstGeom prst="line">
              <a:avLst/>
            </a:prstGeom>
            <a:noFill/>
            <a:ln w="38100">
              <a:solidFill>
                <a:srgbClr val="D7E3C5"/>
              </a:solidFill>
              <a:round/>
              <a:headEnd/>
              <a:tailEnd/>
            </a:ln>
          </p:spPr>
          <p:txBody>
            <a:bodyPr wrap="none" anchor="ctr"/>
            <a:lstStyle/>
            <a:p>
              <a:endParaRPr lang="en-US"/>
            </a:p>
          </p:txBody>
        </p:sp>
        <p:sp>
          <p:nvSpPr>
            <p:cNvPr id="49236" name="Line 195"/>
            <p:cNvSpPr>
              <a:spLocks noChangeShapeType="1"/>
            </p:cNvSpPr>
            <p:nvPr/>
          </p:nvSpPr>
          <p:spPr bwMode="auto">
            <a:xfrm>
              <a:off x="4851" y="2069"/>
              <a:ext cx="53" cy="88"/>
            </a:xfrm>
            <a:prstGeom prst="line">
              <a:avLst/>
            </a:prstGeom>
            <a:noFill/>
            <a:ln w="12700">
              <a:solidFill>
                <a:schemeClr val="tx1"/>
              </a:solidFill>
              <a:round/>
              <a:headEnd/>
              <a:tailEnd/>
            </a:ln>
          </p:spPr>
          <p:txBody>
            <a:bodyPr wrap="none" anchor="ctr"/>
            <a:lstStyle/>
            <a:p>
              <a:endParaRPr lang="en-US"/>
            </a:p>
          </p:txBody>
        </p:sp>
        <p:sp>
          <p:nvSpPr>
            <p:cNvPr id="49237" name="Line 196"/>
            <p:cNvSpPr>
              <a:spLocks noChangeShapeType="1"/>
            </p:cNvSpPr>
            <p:nvPr/>
          </p:nvSpPr>
          <p:spPr bwMode="auto">
            <a:xfrm>
              <a:off x="5032" y="2053"/>
              <a:ext cx="53" cy="88"/>
            </a:xfrm>
            <a:prstGeom prst="line">
              <a:avLst/>
            </a:prstGeom>
            <a:noFill/>
            <a:ln w="12700">
              <a:solidFill>
                <a:schemeClr val="tx1"/>
              </a:solidFill>
              <a:round/>
              <a:headEnd/>
              <a:tailEnd/>
            </a:ln>
          </p:spPr>
          <p:txBody>
            <a:bodyPr wrap="none" anchor="ctr"/>
            <a:lstStyle/>
            <a:p>
              <a:endParaRPr lang="en-US"/>
            </a:p>
          </p:txBody>
        </p:sp>
        <p:sp>
          <p:nvSpPr>
            <p:cNvPr id="49238" name="Line 197"/>
            <p:cNvSpPr>
              <a:spLocks noChangeShapeType="1"/>
            </p:cNvSpPr>
            <p:nvPr/>
          </p:nvSpPr>
          <p:spPr bwMode="auto">
            <a:xfrm>
              <a:off x="4942" y="2061"/>
              <a:ext cx="53" cy="88"/>
            </a:xfrm>
            <a:prstGeom prst="line">
              <a:avLst/>
            </a:prstGeom>
            <a:noFill/>
            <a:ln w="12700">
              <a:solidFill>
                <a:schemeClr val="tx1"/>
              </a:solidFill>
              <a:round/>
              <a:headEnd/>
              <a:tailEnd/>
            </a:ln>
          </p:spPr>
          <p:txBody>
            <a:bodyPr wrap="none" anchor="ctr"/>
            <a:lstStyle/>
            <a:p>
              <a:endParaRPr lang="en-US"/>
            </a:p>
          </p:txBody>
        </p:sp>
        <p:sp>
          <p:nvSpPr>
            <p:cNvPr id="49239" name="Line 198"/>
            <p:cNvSpPr>
              <a:spLocks noChangeShapeType="1"/>
            </p:cNvSpPr>
            <p:nvPr/>
          </p:nvSpPr>
          <p:spPr bwMode="auto">
            <a:xfrm>
              <a:off x="5107" y="2042"/>
              <a:ext cx="53" cy="88"/>
            </a:xfrm>
            <a:prstGeom prst="line">
              <a:avLst/>
            </a:prstGeom>
            <a:noFill/>
            <a:ln w="12700">
              <a:solidFill>
                <a:schemeClr val="tx1"/>
              </a:solidFill>
              <a:round/>
              <a:headEnd/>
              <a:tailEnd/>
            </a:ln>
          </p:spPr>
          <p:txBody>
            <a:bodyPr wrap="none" anchor="ctr"/>
            <a:lstStyle/>
            <a:p>
              <a:endParaRPr lang="en-US"/>
            </a:p>
          </p:txBody>
        </p:sp>
        <p:sp>
          <p:nvSpPr>
            <p:cNvPr id="49240" name="Line 199"/>
            <p:cNvSpPr>
              <a:spLocks noChangeShapeType="1"/>
            </p:cNvSpPr>
            <p:nvPr/>
          </p:nvSpPr>
          <p:spPr bwMode="auto">
            <a:xfrm>
              <a:off x="5264" y="2024"/>
              <a:ext cx="53" cy="88"/>
            </a:xfrm>
            <a:prstGeom prst="line">
              <a:avLst/>
            </a:prstGeom>
            <a:noFill/>
            <a:ln w="12700">
              <a:solidFill>
                <a:schemeClr val="tx1"/>
              </a:solidFill>
              <a:round/>
              <a:headEnd/>
              <a:tailEnd/>
            </a:ln>
          </p:spPr>
          <p:txBody>
            <a:bodyPr wrap="none" anchor="ctr"/>
            <a:lstStyle/>
            <a:p>
              <a:endParaRPr lang="en-US"/>
            </a:p>
          </p:txBody>
        </p:sp>
        <p:sp>
          <p:nvSpPr>
            <p:cNvPr id="49241" name="Line 200"/>
            <p:cNvSpPr>
              <a:spLocks noChangeShapeType="1"/>
            </p:cNvSpPr>
            <p:nvPr/>
          </p:nvSpPr>
          <p:spPr bwMode="auto">
            <a:xfrm>
              <a:off x="4779" y="2080"/>
              <a:ext cx="53" cy="88"/>
            </a:xfrm>
            <a:prstGeom prst="line">
              <a:avLst/>
            </a:prstGeom>
            <a:noFill/>
            <a:ln w="12700">
              <a:solidFill>
                <a:schemeClr val="tx1"/>
              </a:solidFill>
              <a:round/>
              <a:headEnd/>
              <a:tailEnd/>
            </a:ln>
          </p:spPr>
          <p:txBody>
            <a:bodyPr wrap="none" anchor="ctr"/>
            <a:lstStyle/>
            <a:p>
              <a:endParaRPr lang="en-US"/>
            </a:p>
          </p:txBody>
        </p:sp>
        <p:sp>
          <p:nvSpPr>
            <p:cNvPr id="49242" name="Line 201"/>
            <p:cNvSpPr>
              <a:spLocks noChangeShapeType="1"/>
            </p:cNvSpPr>
            <p:nvPr/>
          </p:nvSpPr>
          <p:spPr bwMode="auto">
            <a:xfrm>
              <a:off x="5179" y="2035"/>
              <a:ext cx="53" cy="88"/>
            </a:xfrm>
            <a:prstGeom prst="line">
              <a:avLst/>
            </a:prstGeom>
            <a:noFill/>
            <a:ln w="12700">
              <a:solidFill>
                <a:schemeClr val="tx1"/>
              </a:solidFill>
              <a:round/>
              <a:headEnd/>
              <a:tailEnd/>
            </a:ln>
          </p:spPr>
          <p:txBody>
            <a:bodyPr wrap="none" anchor="ctr"/>
            <a:lstStyle/>
            <a:p>
              <a:endParaRPr lang="en-US"/>
            </a:p>
          </p:txBody>
        </p:sp>
        <p:sp>
          <p:nvSpPr>
            <p:cNvPr id="49243" name="Freeform 202"/>
            <p:cNvSpPr>
              <a:spLocks/>
            </p:cNvSpPr>
            <p:nvPr/>
          </p:nvSpPr>
          <p:spPr bwMode="auto">
            <a:xfrm>
              <a:off x="4810" y="2069"/>
              <a:ext cx="117" cy="75"/>
            </a:xfrm>
            <a:custGeom>
              <a:avLst/>
              <a:gdLst>
                <a:gd name="T0" fmla="*/ 0 w 117"/>
                <a:gd name="T1" fmla="*/ 0 h 75"/>
                <a:gd name="T2" fmla="*/ 51 w 117"/>
                <a:gd name="T3" fmla="*/ 75 h 75"/>
                <a:gd name="T4" fmla="*/ 117 w 117"/>
                <a:gd name="T5" fmla="*/ 59 h 75"/>
                <a:gd name="T6" fmla="*/ 0 60000 65536"/>
                <a:gd name="T7" fmla="*/ 0 60000 65536"/>
                <a:gd name="T8" fmla="*/ 0 60000 65536"/>
                <a:gd name="T9" fmla="*/ 0 w 117"/>
                <a:gd name="T10" fmla="*/ 0 h 75"/>
                <a:gd name="T11" fmla="*/ 117 w 117"/>
                <a:gd name="T12" fmla="*/ 75 h 75"/>
              </a:gdLst>
              <a:ahLst/>
              <a:cxnLst>
                <a:cxn ang="T6">
                  <a:pos x="T0" y="T1"/>
                </a:cxn>
                <a:cxn ang="T7">
                  <a:pos x="T2" y="T3"/>
                </a:cxn>
                <a:cxn ang="T8">
                  <a:pos x="T4" y="T5"/>
                </a:cxn>
              </a:cxnLst>
              <a:rect l="T9" t="T10" r="T11" b="T12"/>
              <a:pathLst>
                <a:path w="117" h="75">
                  <a:moveTo>
                    <a:pt x="0" y="0"/>
                  </a:moveTo>
                  <a:lnTo>
                    <a:pt x="51" y="75"/>
                  </a:lnTo>
                  <a:lnTo>
                    <a:pt x="117" y="59"/>
                  </a:lnTo>
                </a:path>
              </a:pathLst>
            </a:custGeom>
            <a:solidFill>
              <a:srgbClr val="FFDEB5"/>
            </a:solidFill>
            <a:ln w="38100">
              <a:solidFill>
                <a:srgbClr val="070707"/>
              </a:solidFill>
              <a:round/>
              <a:headEnd/>
              <a:tailEnd/>
            </a:ln>
          </p:spPr>
          <p:txBody>
            <a:bodyPr wrap="none" anchor="ctr"/>
            <a:lstStyle/>
            <a:p>
              <a:endParaRPr lang="en-US"/>
            </a:p>
          </p:txBody>
        </p:sp>
        <p:sp>
          <p:nvSpPr>
            <p:cNvPr id="49244" name="Freeform 203"/>
            <p:cNvSpPr>
              <a:spLocks/>
            </p:cNvSpPr>
            <p:nvPr/>
          </p:nvSpPr>
          <p:spPr bwMode="auto">
            <a:xfrm>
              <a:off x="4810" y="2029"/>
              <a:ext cx="120" cy="102"/>
            </a:xfrm>
            <a:custGeom>
              <a:avLst/>
              <a:gdLst>
                <a:gd name="T0" fmla="*/ 0 w 120"/>
                <a:gd name="T1" fmla="*/ 22 h 102"/>
                <a:gd name="T2" fmla="*/ 50 w 120"/>
                <a:gd name="T3" fmla="*/ 102 h 102"/>
                <a:gd name="T4" fmla="*/ 120 w 120"/>
                <a:gd name="T5" fmla="*/ 86 h 102"/>
                <a:gd name="T6" fmla="*/ 69 w 120"/>
                <a:gd name="T7" fmla="*/ 0 h 102"/>
                <a:gd name="T8" fmla="*/ 0 w 120"/>
                <a:gd name="T9" fmla="*/ 22 h 102"/>
                <a:gd name="T10" fmla="*/ 0 60000 65536"/>
                <a:gd name="T11" fmla="*/ 0 60000 65536"/>
                <a:gd name="T12" fmla="*/ 0 60000 65536"/>
                <a:gd name="T13" fmla="*/ 0 60000 65536"/>
                <a:gd name="T14" fmla="*/ 0 60000 65536"/>
                <a:gd name="T15" fmla="*/ 0 w 120"/>
                <a:gd name="T16" fmla="*/ 0 h 102"/>
                <a:gd name="T17" fmla="*/ 120 w 120"/>
                <a:gd name="T18" fmla="*/ 102 h 102"/>
              </a:gdLst>
              <a:ahLst/>
              <a:cxnLst>
                <a:cxn ang="T10">
                  <a:pos x="T0" y="T1"/>
                </a:cxn>
                <a:cxn ang="T11">
                  <a:pos x="T2" y="T3"/>
                </a:cxn>
                <a:cxn ang="T12">
                  <a:pos x="T4" y="T5"/>
                </a:cxn>
                <a:cxn ang="T13">
                  <a:pos x="T6" y="T7"/>
                </a:cxn>
                <a:cxn ang="T14">
                  <a:pos x="T8" y="T9"/>
                </a:cxn>
              </a:cxnLst>
              <a:rect l="T15" t="T16" r="T17" b="T18"/>
              <a:pathLst>
                <a:path w="120" h="102">
                  <a:moveTo>
                    <a:pt x="0" y="22"/>
                  </a:moveTo>
                  <a:lnTo>
                    <a:pt x="50" y="102"/>
                  </a:lnTo>
                  <a:lnTo>
                    <a:pt x="120" y="86"/>
                  </a:lnTo>
                  <a:lnTo>
                    <a:pt x="69" y="0"/>
                  </a:lnTo>
                  <a:lnTo>
                    <a:pt x="0" y="22"/>
                  </a:lnTo>
                  <a:close/>
                </a:path>
              </a:pathLst>
            </a:custGeom>
            <a:solidFill>
              <a:srgbClr val="FFDEB5"/>
            </a:solidFill>
            <a:ln w="12700">
              <a:solidFill>
                <a:srgbClr val="070707"/>
              </a:solidFill>
              <a:round/>
              <a:headEnd/>
              <a:tailEnd/>
            </a:ln>
          </p:spPr>
          <p:txBody>
            <a:bodyPr wrap="none" anchor="ctr"/>
            <a:lstStyle/>
            <a:p>
              <a:endParaRPr lang="en-US"/>
            </a:p>
          </p:txBody>
        </p:sp>
        <p:sp>
          <p:nvSpPr>
            <p:cNvPr id="49245" name="Freeform 204"/>
            <p:cNvSpPr>
              <a:spLocks/>
            </p:cNvSpPr>
            <p:nvPr/>
          </p:nvSpPr>
          <p:spPr bwMode="auto">
            <a:xfrm>
              <a:off x="5152" y="2045"/>
              <a:ext cx="117" cy="75"/>
            </a:xfrm>
            <a:custGeom>
              <a:avLst/>
              <a:gdLst>
                <a:gd name="T0" fmla="*/ 0 w 117"/>
                <a:gd name="T1" fmla="*/ 0 h 75"/>
                <a:gd name="T2" fmla="*/ 51 w 117"/>
                <a:gd name="T3" fmla="*/ 75 h 75"/>
                <a:gd name="T4" fmla="*/ 117 w 117"/>
                <a:gd name="T5" fmla="*/ 59 h 75"/>
                <a:gd name="T6" fmla="*/ 0 60000 65536"/>
                <a:gd name="T7" fmla="*/ 0 60000 65536"/>
                <a:gd name="T8" fmla="*/ 0 60000 65536"/>
                <a:gd name="T9" fmla="*/ 0 w 117"/>
                <a:gd name="T10" fmla="*/ 0 h 75"/>
                <a:gd name="T11" fmla="*/ 117 w 117"/>
                <a:gd name="T12" fmla="*/ 75 h 75"/>
              </a:gdLst>
              <a:ahLst/>
              <a:cxnLst>
                <a:cxn ang="T6">
                  <a:pos x="T0" y="T1"/>
                </a:cxn>
                <a:cxn ang="T7">
                  <a:pos x="T2" y="T3"/>
                </a:cxn>
                <a:cxn ang="T8">
                  <a:pos x="T4" y="T5"/>
                </a:cxn>
              </a:cxnLst>
              <a:rect l="T9" t="T10" r="T11" b="T12"/>
              <a:pathLst>
                <a:path w="117" h="75">
                  <a:moveTo>
                    <a:pt x="0" y="0"/>
                  </a:moveTo>
                  <a:lnTo>
                    <a:pt x="51" y="75"/>
                  </a:lnTo>
                  <a:lnTo>
                    <a:pt x="117" y="59"/>
                  </a:lnTo>
                </a:path>
              </a:pathLst>
            </a:custGeom>
            <a:solidFill>
              <a:srgbClr val="FFDEB5"/>
            </a:solidFill>
            <a:ln w="38100">
              <a:solidFill>
                <a:srgbClr val="070707"/>
              </a:solidFill>
              <a:round/>
              <a:headEnd/>
              <a:tailEnd/>
            </a:ln>
          </p:spPr>
          <p:txBody>
            <a:bodyPr wrap="none" anchor="ctr"/>
            <a:lstStyle/>
            <a:p>
              <a:endParaRPr lang="en-US"/>
            </a:p>
          </p:txBody>
        </p:sp>
        <p:sp>
          <p:nvSpPr>
            <p:cNvPr id="49246" name="Freeform 205"/>
            <p:cNvSpPr>
              <a:spLocks/>
            </p:cNvSpPr>
            <p:nvPr/>
          </p:nvSpPr>
          <p:spPr bwMode="auto">
            <a:xfrm>
              <a:off x="5152" y="2005"/>
              <a:ext cx="120" cy="102"/>
            </a:xfrm>
            <a:custGeom>
              <a:avLst/>
              <a:gdLst>
                <a:gd name="T0" fmla="*/ 0 w 120"/>
                <a:gd name="T1" fmla="*/ 22 h 102"/>
                <a:gd name="T2" fmla="*/ 50 w 120"/>
                <a:gd name="T3" fmla="*/ 102 h 102"/>
                <a:gd name="T4" fmla="*/ 120 w 120"/>
                <a:gd name="T5" fmla="*/ 86 h 102"/>
                <a:gd name="T6" fmla="*/ 69 w 120"/>
                <a:gd name="T7" fmla="*/ 0 h 102"/>
                <a:gd name="T8" fmla="*/ 0 w 120"/>
                <a:gd name="T9" fmla="*/ 22 h 102"/>
                <a:gd name="T10" fmla="*/ 0 60000 65536"/>
                <a:gd name="T11" fmla="*/ 0 60000 65536"/>
                <a:gd name="T12" fmla="*/ 0 60000 65536"/>
                <a:gd name="T13" fmla="*/ 0 60000 65536"/>
                <a:gd name="T14" fmla="*/ 0 60000 65536"/>
                <a:gd name="T15" fmla="*/ 0 w 120"/>
                <a:gd name="T16" fmla="*/ 0 h 102"/>
                <a:gd name="T17" fmla="*/ 120 w 120"/>
                <a:gd name="T18" fmla="*/ 102 h 102"/>
              </a:gdLst>
              <a:ahLst/>
              <a:cxnLst>
                <a:cxn ang="T10">
                  <a:pos x="T0" y="T1"/>
                </a:cxn>
                <a:cxn ang="T11">
                  <a:pos x="T2" y="T3"/>
                </a:cxn>
                <a:cxn ang="T12">
                  <a:pos x="T4" y="T5"/>
                </a:cxn>
                <a:cxn ang="T13">
                  <a:pos x="T6" y="T7"/>
                </a:cxn>
                <a:cxn ang="T14">
                  <a:pos x="T8" y="T9"/>
                </a:cxn>
              </a:cxnLst>
              <a:rect l="T15" t="T16" r="T17" b="T18"/>
              <a:pathLst>
                <a:path w="120" h="102">
                  <a:moveTo>
                    <a:pt x="0" y="22"/>
                  </a:moveTo>
                  <a:lnTo>
                    <a:pt x="50" y="102"/>
                  </a:lnTo>
                  <a:lnTo>
                    <a:pt x="120" y="86"/>
                  </a:lnTo>
                  <a:lnTo>
                    <a:pt x="69" y="0"/>
                  </a:lnTo>
                  <a:lnTo>
                    <a:pt x="0" y="22"/>
                  </a:lnTo>
                  <a:close/>
                </a:path>
              </a:pathLst>
            </a:custGeom>
            <a:solidFill>
              <a:srgbClr val="FFDEB5"/>
            </a:solidFill>
            <a:ln w="12700">
              <a:solidFill>
                <a:srgbClr val="070707"/>
              </a:solidFill>
              <a:round/>
              <a:headEnd/>
              <a:tailEnd/>
            </a:ln>
          </p:spPr>
          <p:txBody>
            <a:bodyPr wrap="none" anchor="ctr"/>
            <a:lstStyle/>
            <a:p>
              <a:endParaRPr lang="en-US"/>
            </a:p>
          </p:txBody>
        </p:sp>
        <p:sp>
          <p:nvSpPr>
            <p:cNvPr id="49247" name="AutoShape 206"/>
            <p:cNvSpPr>
              <a:spLocks noChangeArrowheads="1"/>
            </p:cNvSpPr>
            <p:nvPr/>
          </p:nvSpPr>
          <p:spPr bwMode="auto">
            <a:xfrm>
              <a:off x="4850" y="2884"/>
              <a:ext cx="62" cy="108"/>
            </a:xfrm>
            <a:prstGeom prst="can">
              <a:avLst>
                <a:gd name="adj" fmla="val 5723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sp>
          <p:nvSpPr>
            <p:cNvPr id="49248" name="AutoShape 207"/>
            <p:cNvSpPr>
              <a:spLocks noChangeArrowheads="1"/>
            </p:cNvSpPr>
            <p:nvPr/>
          </p:nvSpPr>
          <p:spPr bwMode="auto">
            <a:xfrm>
              <a:off x="5204" y="2838"/>
              <a:ext cx="62" cy="108"/>
            </a:xfrm>
            <a:prstGeom prst="can">
              <a:avLst>
                <a:gd name="adj" fmla="val 5723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grpSp>
      <p:sp>
        <p:nvSpPr>
          <p:cNvPr id="211" name="Rectangle 6">
            <a:extLst>
              <a:ext uri="{FF2B5EF4-FFF2-40B4-BE49-F238E27FC236}">
                <a16:creationId xmlns:a16="http://schemas.microsoft.com/office/drawing/2014/main" id="{7F8E8CD3-8AEF-4FC8-B515-A36E43CF5233}"/>
              </a:ext>
            </a:extLst>
          </p:cNvPr>
          <p:cNvSpPr txBox="1">
            <a:spLocks noChangeArrowheads="1"/>
          </p:cNvSpPr>
          <p:nvPr/>
        </p:nvSpPr>
        <p:spPr>
          <a:xfrm>
            <a:off x="0" y="-15874"/>
            <a:ext cx="9144000" cy="1020762"/>
          </a:xfrm>
          <a:prstGeom prst="rect">
            <a:avLst/>
          </a:prstGeom>
          <a:solidFill>
            <a:srgbClr val="40BAD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a:solidFill>
                  <a:schemeClr val="tx1">
                    <a:lumMod val="75000"/>
                    <a:lumOff val="25000"/>
                  </a:schemeClr>
                </a:solidFill>
              </a:rPr>
              <a:t>The Kanban System</a:t>
            </a:r>
            <a:endParaRPr lang="en-US" dirty="0">
              <a:solidFill>
                <a:schemeClr val="tx1">
                  <a:lumMod val="75000"/>
                  <a:lumOff val="25000"/>
                </a:schemeClr>
              </a:solidFill>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457200" y="274638"/>
            <a:ext cx="8229600" cy="1020762"/>
          </a:xfrm>
        </p:spPr>
        <p:txBody>
          <a:bodyPr/>
          <a:lstStyle/>
          <a:p>
            <a:r>
              <a:rPr lang="en-US" dirty="0">
                <a:solidFill>
                  <a:schemeClr val="tx1">
                    <a:lumMod val="75000"/>
                    <a:lumOff val="25000"/>
                  </a:schemeClr>
                </a:solidFill>
              </a:rPr>
              <a:t>The Kanban System</a:t>
            </a:r>
          </a:p>
        </p:txBody>
      </p:sp>
      <p:sp>
        <p:nvSpPr>
          <p:cNvPr id="51202" name="Rectangle 3"/>
          <p:cNvSpPr>
            <a:spLocks noChangeArrowheads="1"/>
          </p:cNvSpPr>
          <p:nvPr/>
        </p:nvSpPr>
        <p:spPr bwMode="auto">
          <a:xfrm>
            <a:off x="4419600" y="1666875"/>
            <a:ext cx="1684338" cy="4229100"/>
          </a:xfrm>
          <a:prstGeom prst="rect">
            <a:avLst/>
          </a:prstGeom>
          <a:noFill/>
          <a:ln w="19050">
            <a:solidFill>
              <a:schemeClr val="tx1"/>
            </a:solidFill>
            <a:miter lim="800000"/>
            <a:headEnd/>
            <a:tailEnd/>
          </a:ln>
        </p:spPr>
        <p:txBody>
          <a:bodyPr wrap="none" anchor="ctr"/>
          <a:lstStyle/>
          <a:p>
            <a:endParaRPr lang="en-NZ">
              <a:latin typeface="Calibri" pitchFamily="34" charset="0"/>
            </a:endParaRPr>
          </a:p>
        </p:txBody>
      </p:sp>
      <p:sp>
        <p:nvSpPr>
          <p:cNvPr id="51203" name="Text Box 4"/>
          <p:cNvSpPr txBox="1">
            <a:spLocks noChangeArrowheads="1"/>
          </p:cNvSpPr>
          <p:nvPr/>
        </p:nvSpPr>
        <p:spPr bwMode="auto">
          <a:xfrm>
            <a:off x="4343400" y="1685925"/>
            <a:ext cx="871538" cy="523875"/>
          </a:xfrm>
          <a:prstGeom prst="rect">
            <a:avLst/>
          </a:prstGeom>
          <a:noFill/>
          <a:ln w="9525">
            <a:noFill/>
            <a:miter lim="800000"/>
            <a:headEnd/>
            <a:tailEnd/>
          </a:ln>
        </p:spPr>
        <p:txBody>
          <a:bodyPr>
            <a:spAutoFit/>
          </a:bodyPr>
          <a:lstStyle/>
          <a:p>
            <a:pPr algn="ctr" defTabSz="762000" eaLnBrk="0" hangingPunct="0"/>
            <a:r>
              <a:rPr lang="en-AU" sz="1400" b="1"/>
              <a:t>Storage area</a:t>
            </a:r>
          </a:p>
        </p:txBody>
      </p:sp>
      <p:sp>
        <p:nvSpPr>
          <p:cNvPr id="51204" name="Text Box 5"/>
          <p:cNvSpPr txBox="1">
            <a:spLocks noChangeArrowheads="1"/>
          </p:cNvSpPr>
          <p:nvPr/>
        </p:nvSpPr>
        <p:spPr bwMode="auto">
          <a:xfrm>
            <a:off x="4452938" y="3387725"/>
            <a:ext cx="1685925" cy="307975"/>
          </a:xfrm>
          <a:prstGeom prst="rect">
            <a:avLst/>
          </a:prstGeom>
          <a:noFill/>
          <a:ln w="9525">
            <a:noFill/>
            <a:miter lim="800000"/>
            <a:headEnd/>
            <a:tailEnd/>
          </a:ln>
        </p:spPr>
        <p:txBody>
          <a:bodyPr>
            <a:spAutoFit/>
          </a:bodyPr>
          <a:lstStyle/>
          <a:p>
            <a:pPr algn="ctr" defTabSz="762000" eaLnBrk="0" hangingPunct="0"/>
            <a:r>
              <a:rPr lang="en-AU" sz="1400" b="1"/>
              <a:t>Empty containers</a:t>
            </a:r>
          </a:p>
        </p:txBody>
      </p:sp>
      <p:sp>
        <p:nvSpPr>
          <p:cNvPr id="51205" name="Text Box 6"/>
          <p:cNvSpPr txBox="1">
            <a:spLocks noChangeArrowheads="1"/>
          </p:cNvSpPr>
          <p:nvPr/>
        </p:nvSpPr>
        <p:spPr bwMode="auto">
          <a:xfrm>
            <a:off x="4616450" y="5494338"/>
            <a:ext cx="1479550" cy="307975"/>
          </a:xfrm>
          <a:prstGeom prst="rect">
            <a:avLst/>
          </a:prstGeom>
          <a:noFill/>
          <a:ln w="9525">
            <a:noFill/>
            <a:miter lim="800000"/>
            <a:headEnd/>
            <a:tailEnd/>
          </a:ln>
        </p:spPr>
        <p:txBody>
          <a:bodyPr>
            <a:spAutoFit/>
          </a:bodyPr>
          <a:lstStyle/>
          <a:p>
            <a:pPr algn="ctr" defTabSz="762000" eaLnBrk="0" hangingPunct="0"/>
            <a:r>
              <a:rPr lang="en-AU" sz="1400" b="1"/>
              <a:t>Full containers</a:t>
            </a:r>
          </a:p>
        </p:txBody>
      </p:sp>
      <p:sp>
        <p:nvSpPr>
          <p:cNvPr id="51206" name="Freeform 7"/>
          <p:cNvSpPr>
            <a:spLocks/>
          </p:cNvSpPr>
          <p:nvPr/>
        </p:nvSpPr>
        <p:spPr bwMode="auto">
          <a:xfrm>
            <a:off x="3001963" y="4319588"/>
            <a:ext cx="363537" cy="180975"/>
          </a:xfrm>
          <a:custGeom>
            <a:avLst/>
            <a:gdLst>
              <a:gd name="T0" fmla="*/ 0 w 229"/>
              <a:gd name="T1" fmla="*/ 180975 h 114"/>
              <a:gd name="T2" fmla="*/ 122237 w 229"/>
              <a:gd name="T3" fmla="*/ 69850 h 114"/>
              <a:gd name="T4" fmla="*/ 274637 w 229"/>
              <a:gd name="T5" fmla="*/ 11113 h 114"/>
              <a:gd name="T6" fmla="*/ 363537 w 229"/>
              <a:gd name="T7" fmla="*/ 6350 h 114"/>
              <a:gd name="T8" fmla="*/ 0 60000 65536"/>
              <a:gd name="T9" fmla="*/ 0 60000 65536"/>
              <a:gd name="T10" fmla="*/ 0 60000 65536"/>
              <a:gd name="T11" fmla="*/ 0 60000 65536"/>
              <a:gd name="T12" fmla="*/ 0 w 229"/>
              <a:gd name="T13" fmla="*/ 0 h 114"/>
              <a:gd name="T14" fmla="*/ 229 w 229"/>
              <a:gd name="T15" fmla="*/ 114 h 114"/>
            </a:gdLst>
            <a:ahLst/>
            <a:cxnLst>
              <a:cxn ang="T8">
                <a:pos x="T0" y="T1"/>
              </a:cxn>
              <a:cxn ang="T9">
                <a:pos x="T2" y="T3"/>
              </a:cxn>
              <a:cxn ang="T10">
                <a:pos x="T4" y="T5"/>
              </a:cxn>
              <a:cxn ang="T11">
                <a:pos x="T6" y="T7"/>
              </a:cxn>
            </a:cxnLst>
            <a:rect l="T12" t="T13" r="T14" b="T15"/>
            <a:pathLst>
              <a:path w="229" h="114">
                <a:moveTo>
                  <a:pt x="0" y="114"/>
                </a:moveTo>
                <a:cubicBezTo>
                  <a:pt x="24" y="87"/>
                  <a:pt x="48" y="61"/>
                  <a:pt x="77" y="44"/>
                </a:cubicBezTo>
                <a:cubicBezTo>
                  <a:pt x="105" y="26"/>
                  <a:pt x="147" y="13"/>
                  <a:pt x="173" y="7"/>
                </a:cubicBezTo>
                <a:cubicBezTo>
                  <a:pt x="198" y="0"/>
                  <a:pt x="213" y="2"/>
                  <a:pt x="229" y="4"/>
                </a:cubicBezTo>
              </a:path>
            </a:pathLst>
          </a:custGeom>
          <a:noFill/>
          <a:ln w="57150">
            <a:solidFill>
              <a:schemeClr val="tx2"/>
            </a:solidFill>
            <a:round/>
            <a:headEnd/>
            <a:tailEnd type="triangle" w="med" len="med"/>
          </a:ln>
        </p:spPr>
        <p:txBody>
          <a:bodyPr wrap="none" anchor="ctr"/>
          <a:lstStyle/>
          <a:p>
            <a:endParaRPr lang="en-US"/>
          </a:p>
        </p:txBody>
      </p:sp>
      <p:sp>
        <p:nvSpPr>
          <p:cNvPr id="51207" name="Freeform 8"/>
          <p:cNvSpPr>
            <a:spLocks/>
          </p:cNvSpPr>
          <p:nvPr/>
        </p:nvSpPr>
        <p:spPr bwMode="auto">
          <a:xfrm>
            <a:off x="4224338" y="4783138"/>
            <a:ext cx="533400" cy="174625"/>
          </a:xfrm>
          <a:custGeom>
            <a:avLst/>
            <a:gdLst>
              <a:gd name="T0" fmla="*/ 0 w 336"/>
              <a:gd name="T1" fmla="*/ 0 h 110"/>
              <a:gd name="T2" fmla="*/ 182562 w 336"/>
              <a:gd name="T3" fmla="*/ 98425 h 110"/>
              <a:gd name="T4" fmla="*/ 339725 w 336"/>
              <a:gd name="T5" fmla="*/ 152400 h 110"/>
              <a:gd name="T6" fmla="*/ 533400 w 336"/>
              <a:gd name="T7" fmla="*/ 174625 h 110"/>
              <a:gd name="T8" fmla="*/ 0 60000 65536"/>
              <a:gd name="T9" fmla="*/ 0 60000 65536"/>
              <a:gd name="T10" fmla="*/ 0 60000 65536"/>
              <a:gd name="T11" fmla="*/ 0 60000 65536"/>
              <a:gd name="T12" fmla="*/ 0 w 336"/>
              <a:gd name="T13" fmla="*/ 0 h 110"/>
              <a:gd name="T14" fmla="*/ 336 w 336"/>
              <a:gd name="T15" fmla="*/ 110 h 110"/>
            </a:gdLst>
            <a:ahLst/>
            <a:cxnLst>
              <a:cxn ang="T8">
                <a:pos x="T0" y="T1"/>
              </a:cxn>
              <a:cxn ang="T9">
                <a:pos x="T2" y="T3"/>
              </a:cxn>
              <a:cxn ang="T10">
                <a:pos x="T4" y="T5"/>
              </a:cxn>
              <a:cxn ang="T11">
                <a:pos x="T6" y="T7"/>
              </a:cxn>
            </a:cxnLst>
            <a:rect l="T12" t="T13" r="T14" b="T15"/>
            <a:pathLst>
              <a:path w="336" h="110">
                <a:moveTo>
                  <a:pt x="0" y="0"/>
                </a:moveTo>
                <a:cubicBezTo>
                  <a:pt x="39" y="23"/>
                  <a:pt x="79" y="46"/>
                  <a:pt x="115" y="62"/>
                </a:cubicBezTo>
                <a:cubicBezTo>
                  <a:pt x="150" y="77"/>
                  <a:pt x="177" y="88"/>
                  <a:pt x="214" y="96"/>
                </a:cubicBezTo>
                <a:cubicBezTo>
                  <a:pt x="250" y="103"/>
                  <a:pt x="293" y="106"/>
                  <a:pt x="336" y="110"/>
                </a:cubicBezTo>
              </a:path>
            </a:pathLst>
          </a:custGeom>
          <a:noFill/>
          <a:ln w="57150">
            <a:solidFill>
              <a:schemeClr val="tx2"/>
            </a:solidFill>
            <a:round/>
            <a:headEnd/>
            <a:tailEnd type="triangle" w="med" len="med"/>
          </a:ln>
        </p:spPr>
        <p:txBody>
          <a:bodyPr wrap="none" anchor="ctr"/>
          <a:lstStyle/>
          <a:p>
            <a:endParaRPr lang="en-US"/>
          </a:p>
        </p:txBody>
      </p:sp>
      <p:grpSp>
        <p:nvGrpSpPr>
          <p:cNvPr id="51208" name="Group 9"/>
          <p:cNvGrpSpPr>
            <a:grpSpLocks/>
          </p:cNvGrpSpPr>
          <p:nvPr/>
        </p:nvGrpSpPr>
        <p:grpSpPr bwMode="auto">
          <a:xfrm>
            <a:off x="1608138" y="1831975"/>
            <a:ext cx="250825" cy="492125"/>
            <a:chOff x="1013" y="1154"/>
            <a:chExt cx="158" cy="310"/>
          </a:xfrm>
        </p:grpSpPr>
        <p:sp>
          <p:nvSpPr>
            <p:cNvPr id="51520" name="Freeform 10"/>
            <p:cNvSpPr>
              <a:spLocks/>
            </p:cNvSpPr>
            <p:nvPr/>
          </p:nvSpPr>
          <p:spPr bwMode="auto">
            <a:xfrm>
              <a:off x="1013" y="1256"/>
              <a:ext cx="136" cy="136"/>
            </a:xfrm>
            <a:custGeom>
              <a:avLst/>
              <a:gdLst>
                <a:gd name="T0" fmla="*/ 0 w 136"/>
                <a:gd name="T1" fmla="*/ 0 h 136"/>
                <a:gd name="T2" fmla="*/ 0 w 136"/>
                <a:gd name="T3" fmla="*/ 136 h 136"/>
                <a:gd name="T4" fmla="*/ 136 w 136"/>
                <a:gd name="T5" fmla="*/ 136 h 136"/>
                <a:gd name="T6" fmla="*/ 136 w 136"/>
                <a:gd name="T7" fmla="*/ 8 h 136"/>
                <a:gd name="T8" fmla="*/ 0 60000 65536"/>
                <a:gd name="T9" fmla="*/ 0 60000 65536"/>
                <a:gd name="T10" fmla="*/ 0 60000 65536"/>
                <a:gd name="T11" fmla="*/ 0 60000 65536"/>
                <a:gd name="T12" fmla="*/ 0 w 136"/>
                <a:gd name="T13" fmla="*/ 0 h 136"/>
                <a:gd name="T14" fmla="*/ 136 w 136"/>
                <a:gd name="T15" fmla="*/ 136 h 136"/>
              </a:gdLst>
              <a:ahLst/>
              <a:cxnLst>
                <a:cxn ang="T8">
                  <a:pos x="T0" y="T1"/>
                </a:cxn>
                <a:cxn ang="T9">
                  <a:pos x="T2" y="T3"/>
                </a:cxn>
                <a:cxn ang="T10">
                  <a:pos x="T4" y="T5"/>
                </a:cxn>
                <a:cxn ang="T11">
                  <a:pos x="T6" y="T7"/>
                </a:cxn>
              </a:cxnLst>
              <a:rect l="T12" t="T13" r="T14" b="T15"/>
              <a:pathLst>
                <a:path w="136" h="136">
                  <a:moveTo>
                    <a:pt x="0" y="0"/>
                  </a:moveTo>
                  <a:lnTo>
                    <a:pt x="0" y="136"/>
                  </a:lnTo>
                  <a:lnTo>
                    <a:pt x="136" y="136"/>
                  </a:lnTo>
                  <a:lnTo>
                    <a:pt x="136" y="8"/>
                  </a:lnTo>
                </a:path>
              </a:pathLst>
            </a:custGeom>
            <a:noFill/>
            <a:ln w="19050">
              <a:solidFill>
                <a:schemeClr val="tx1"/>
              </a:solidFill>
              <a:round/>
              <a:headEnd/>
              <a:tailEnd/>
            </a:ln>
          </p:spPr>
          <p:txBody>
            <a:bodyPr wrap="none" anchor="ctr"/>
            <a:lstStyle/>
            <a:p>
              <a:endParaRPr lang="en-US"/>
            </a:p>
          </p:txBody>
        </p:sp>
        <p:sp>
          <p:nvSpPr>
            <p:cNvPr id="51521" name="Line 11"/>
            <p:cNvSpPr>
              <a:spLocks noChangeShapeType="1"/>
            </p:cNvSpPr>
            <p:nvPr/>
          </p:nvSpPr>
          <p:spPr bwMode="auto">
            <a:xfrm flipV="1">
              <a:off x="1080" y="1392"/>
              <a:ext cx="0" cy="72"/>
            </a:xfrm>
            <a:prstGeom prst="line">
              <a:avLst/>
            </a:prstGeom>
            <a:noFill/>
            <a:ln w="19050">
              <a:solidFill>
                <a:schemeClr val="tx1"/>
              </a:solidFill>
              <a:round/>
              <a:headEnd/>
              <a:tailEnd/>
            </a:ln>
          </p:spPr>
          <p:txBody>
            <a:bodyPr wrap="none" anchor="ctr"/>
            <a:lstStyle/>
            <a:p>
              <a:endParaRPr lang="en-US"/>
            </a:p>
          </p:txBody>
        </p:sp>
        <p:sp>
          <p:nvSpPr>
            <p:cNvPr id="51522" name="Line 12"/>
            <p:cNvSpPr>
              <a:spLocks noChangeShapeType="1"/>
            </p:cNvSpPr>
            <p:nvPr/>
          </p:nvSpPr>
          <p:spPr bwMode="auto">
            <a:xfrm>
              <a:off x="1027" y="1464"/>
              <a:ext cx="112" cy="0"/>
            </a:xfrm>
            <a:prstGeom prst="line">
              <a:avLst/>
            </a:prstGeom>
            <a:noFill/>
            <a:ln w="19050">
              <a:solidFill>
                <a:schemeClr val="tx1"/>
              </a:solidFill>
              <a:round/>
              <a:headEnd/>
              <a:tailEnd/>
            </a:ln>
          </p:spPr>
          <p:txBody>
            <a:bodyPr wrap="none" anchor="ctr"/>
            <a:lstStyle/>
            <a:p>
              <a:endParaRPr lang="en-US"/>
            </a:p>
          </p:txBody>
        </p:sp>
        <p:sp>
          <p:nvSpPr>
            <p:cNvPr id="51523" name="Line 13"/>
            <p:cNvSpPr>
              <a:spLocks noChangeShapeType="1"/>
            </p:cNvSpPr>
            <p:nvPr/>
          </p:nvSpPr>
          <p:spPr bwMode="auto">
            <a:xfrm flipH="1">
              <a:off x="1024" y="1155"/>
              <a:ext cx="59" cy="226"/>
            </a:xfrm>
            <a:prstGeom prst="line">
              <a:avLst/>
            </a:prstGeom>
            <a:noFill/>
            <a:ln w="19050">
              <a:solidFill>
                <a:schemeClr val="tx1"/>
              </a:solidFill>
              <a:round/>
              <a:headEnd/>
              <a:tailEnd/>
            </a:ln>
          </p:spPr>
          <p:txBody>
            <a:bodyPr wrap="none" anchor="ctr"/>
            <a:lstStyle/>
            <a:p>
              <a:endParaRPr lang="en-US"/>
            </a:p>
          </p:txBody>
        </p:sp>
        <p:sp>
          <p:nvSpPr>
            <p:cNvPr id="51524" name="Line 14"/>
            <p:cNvSpPr>
              <a:spLocks noChangeShapeType="1"/>
            </p:cNvSpPr>
            <p:nvPr/>
          </p:nvSpPr>
          <p:spPr bwMode="auto">
            <a:xfrm flipH="1">
              <a:off x="1112" y="1154"/>
              <a:ext cx="59" cy="226"/>
            </a:xfrm>
            <a:prstGeom prst="line">
              <a:avLst/>
            </a:prstGeom>
            <a:noFill/>
            <a:ln w="19050">
              <a:solidFill>
                <a:schemeClr val="tx1"/>
              </a:solidFill>
              <a:round/>
              <a:headEnd/>
              <a:tailEnd/>
            </a:ln>
          </p:spPr>
          <p:txBody>
            <a:bodyPr wrap="none" anchor="ctr"/>
            <a:lstStyle/>
            <a:p>
              <a:endParaRPr lang="en-US"/>
            </a:p>
          </p:txBody>
        </p:sp>
        <p:sp>
          <p:nvSpPr>
            <p:cNvPr id="51525" name="Line 15"/>
            <p:cNvSpPr>
              <a:spLocks noChangeShapeType="1"/>
            </p:cNvSpPr>
            <p:nvPr/>
          </p:nvSpPr>
          <p:spPr bwMode="auto">
            <a:xfrm flipH="1">
              <a:off x="1094" y="1155"/>
              <a:ext cx="59" cy="226"/>
            </a:xfrm>
            <a:prstGeom prst="line">
              <a:avLst/>
            </a:prstGeom>
            <a:noFill/>
            <a:ln w="19050">
              <a:solidFill>
                <a:schemeClr val="tx1"/>
              </a:solidFill>
              <a:round/>
              <a:headEnd/>
              <a:tailEnd/>
            </a:ln>
          </p:spPr>
          <p:txBody>
            <a:bodyPr wrap="none" anchor="ctr"/>
            <a:lstStyle/>
            <a:p>
              <a:endParaRPr lang="en-US"/>
            </a:p>
          </p:txBody>
        </p:sp>
        <p:sp>
          <p:nvSpPr>
            <p:cNvPr id="51526" name="Line 16"/>
            <p:cNvSpPr>
              <a:spLocks noChangeShapeType="1"/>
            </p:cNvSpPr>
            <p:nvPr/>
          </p:nvSpPr>
          <p:spPr bwMode="auto">
            <a:xfrm flipH="1">
              <a:off x="1072" y="1155"/>
              <a:ext cx="59" cy="226"/>
            </a:xfrm>
            <a:prstGeom prst="line">
              <a:avLst/>
            </a:prstGeom>
            <a:noFill/>
            <a:ln w="19050">
              <a:solidFill>
                <a:schemeClr val="tx1"/>
              </a:solidFill>
              <a:round/>
              <a:headEnd/>
              <a:tailEnd/>
            </a:ln>
          </p:spPr>
          <p:txBody>
            <a:bodyPr wrap="none" anchor="ctr"/>
            <a:lstStyle/>
            <a:p>
              <a:endParaRPr lang="en-US"/>
            </a:p>
          </p:txBody>
        </p:sp>
        <p:sp>
          <p:nvSpPr>
            <p:cNvPr id="51527" name="Line 17"/>
            <p:cNvSpPr>
              <a:spLocks noChangeShapeType="1"/>
            </p:cNvSpPr>
            <p:nvPr/>
          </p:nvSpPr>
          <p:spPr bwMode="auto">
            <a:xfrm flipH="1">
              <a:off x="1048" y="1155"/>
              <a:ext cx="59" cy="226"/>
            </a:xfrm>
            <a:prstGeom prst="line">
              <a:avLst/>
            </a:prstGeom>
            <a:noFill/>
            <a:ln w="19050">
              <a:solidFill>
                <a:schemeClr val="tx1"/>
              </a:solidFill>
              <a:round/>
              <a:headEnd/>
              <a:tailEnd/>
            </a:ln>
          </p:spPr>
          <p:txBody>
            <a:bodyPr wrap="none" anchor="ctr"/>
            <a:lstStyle/>
            <a:p>
              <a:endParaRPr lang="en-US"/>
            </a:p>
          </p:txBody>
        </p:sp>
      </p:grpSp>
      <p:sp>
        <p:nvSpPr>
          <p:cNvPr id="51209" name="Text Box 18"/>
          <p:cNvSpPr txBox="1">
            <a:spLocks noChangeArrowheads="1"/>
          </p:cNvSpPr>
          <p:nvPr/>
        </p:nvSpPr>
        <p:spPr bwMode="auto">
          <a:xfrm>
            <a:off x="1119188" y="1517650"/>
            <a:ext cx="1455737" cy="307975"/>
          </a:xfrm>
          <a:prstGeom prst="rect">
            <a:avLst/>
          </a:prstGeom>
          <a:noFill/>
          <a:ln w="9525">
            <a:noFill/>
            <a:miter lim="800000"/>
            <a:headEnd/>
            <a:tailEnd/>
          </a:ln>
        </p:spPr>
        <p:txBody>
          <a:bodyPr wrap="none">
            <a:spAutoFit/>
          </a:bodyPr>
          <a:lstStyle/>
          <a:p>
            <a:pPr defTabSz="762000" eaLnBrk="0" hangingPunct="0"/>
            <a:r>
              <a:rPr lang="en-AU" sz="1400" b="1"/>
              <a:t>Receiving post</a:t>
            </a:r>
          </a:p>
        </p:txBody>
      </p:sp>
      <p:sp>
        <p:nvSpPr>
          <p:cNvPr id="51210" name="Text Box 19"/>
          <p:cNvSpPr txBox="1">
            <a:spLocks noChangeArrowheads="1"/>
          </p:cNvSpPr>
          <p:nvPr/>
        </p:nvSpPr>
        <p:spPr bwMode="auto">
          <a:xfrm>
            <a:off x="2590800" y="1600200"/>
            <a:ext cx="1611313" cy="523875"/>
          </a:xfrm>
          <a:prstGeom prst="rect">
            <a:avLst/>
          </a:prstGeom>
          <a:noFill/>
          <a:ln w="9525">
            <a:noFill/>
            <a:miter lim="800000"/>
            <a:headEnd/>
            <a:tailEnd/>
          </a:ln>
        </p:spPr>
        <p:txBody>
          <a:bodyPr>
            <a:spAutoFit/>
          </a:bodyPr>
          <a:lstStyle/>
          <a:p>
            <a:pPr defTabSz="762000" eaLnBrk="0" hangingPunct="0"/>
            <a:r>
              <a:rPr lang="en-AU" sz="1400" b="1"/>
              <a:t>Kanban card for product 1</a:t>
            </a:r>
          </a:p>
        </p:txBody>
      </p:sp>
      <p:sp>
        <p:nvSpPr>
          <p:cNvPr id="51211" name="Text Box 20"/>
          <p:cNvSpPr txBox="1">
            <a:spLocks noChangeArrowheads="1"/>
          </p:cNvSpPr>
          <p:nvPr/>
        </p:nvSpPr>
        <p:spPr bwMode="auto">
          <a:xfrm>
            <a:off x="2635250" y="2085975"/>
            <a:ext cx="1576388" cy="523875"/>
          </a:xfrm>
          <a:prstGeom prst="rect">
            <a:avLst/>
          </a:prstGeom>
          <a:noFill/>
          <a:ln w="9525">
            <a:noFill/>
            <a:miter lim="800000"/>
            <a:headEnd/>
            <a:tailEnd/>
          </a:ln>
        </p:spPr>
        <p:txBody>
          <a:bodyPr>
            <a:spAutoFit/>
          </a:bodyPr>
          <a:lstStyle/>
          <a:p>
            <a:pPr defTabSz="762000" eaLnBrk="0" hangingPunct="0"/>
            <a:r>
              <a:rPr lang="en-AU" sz="1400" b="1"/>
              <a:t>Kanban card for product 2</a:t>
            </a:r>
          </a:p>
        </p:txBody>
      </p:sp>
      <p:grpSp>
        <p:nvGrpSpPr>
          <p:cNvPr id="51212" name="Group 21"/>
          <p:cNvGrpSpPr>
            <a:grpSpLocks/>
          </p:cNvGrpSpPr>
          <p:nvPr/>
        </p:nvGrpSpPr>
        <p:grpSpPr bwMode="auto">
          <a:xfrm>
            <a:off x="1228725" y="3938588"/>
            <a:ext cx="1909763" cy="2082800"/>
            <a:chOff x="774" y="2481"/>
            <a:chExt cx="1203" cy="1312"/>
          </a:xfrm>
        </p:grpSpPr>
        <p:sp>
          <p:nvSpPr>
            <p:cNvPr id="51451" name="Text Box 22"/>
            <p:cNvSpPr txBox="1">
              <a:spLocks noChangeArrowheads="1"/>
            </p:cNvSpPr>
            <p:nvPr/>
          </p:nvSpPr>
          <p:spPr bwMode="auto">
            <a:xfrm>
              <a:off x="1008" y="2976"/>
              <a:ext cx="732" cy="310"/>
            </a:xfrm>
            <a:prstGeom prst="rect">
              <a:avLst/>
            </a:prstGeom>
            <a:noFill/>
            <a:ln w="9525">
              <a:noFill/>
              <a:miter lim="800000"/>
              <a:headEnd/>
              <a:tailEnd/>
            </a:ln>
          </p:spPr>
          <p:txBody>
            <a:bodyPr>
              <a:spAutoFit/>
            </a:bodyPr>
            <a:lstStyle/>
            <a:p>
              <a:pPr algn="ctr" defTabSz="762000" eaLnBrk="0" hangingPunct="0"/>
              <a:r>
                <a:rPr lang="en-AU" sz="1300" b="1"/>
                <a:t>Fabrication cell</a:t>
              </a:r>
            </a:p>
          </p:txBody>
        </p:sp>
        <p:sp>
          <p:nvSpPr>
            <p:cNvPr id="51452" name="Line 23"/>
            <p:cNvSpPr>
              <a:spLocks noChangeShapeType="1"/>
            </p:cNvSpPr>
            <p:nvPr/>
          </p:nvSpPr>
          <p:spPr bwMode="auto">
            <a:xfrm>
              <a:off x="1136" y="3749"/>
              <a:ext cx="61" cy="0"/>
            </a:xfrm>
            <a:prstGeom prst="line">
              <a:avLst/>
            </a:prstGeom>
            <a:noFill/>
            <a:ln w="57150">
              <a:solidFill>
                <a:srgbClr val="070707"/>
              </a:solidFill>
              <a:round/>
              <a:headEnd/>
              <a:tailEnd/>
            </a:ln>
          </p:spPr>
          <p:txBody>
            <a:bodyPr wrap="none" anchor="ctr"/>
            <a:lstStyle/>
            <a:p>
              <a:endParaRPr lang="en-US"/>
            </a:p>
          </p:txBody>
        </p:sp>
        <p:sp>
          <p:nvSpPr>
            <p:cNvPr id="51453" name="Line 24"/>
            <p:cNvSpPr>
              <a:spLocks noChangeShapeType="1"/>
            </p:cNvSpPr>
            <p:nvPr/>
          </p:nvSpPr>
          <p:spPr bwMode="auto">
            <a:xfrm flipV="1">
              <a:off x="1252" y="3624"/>
              <a:ext cx="0" cy="169"/>
            </a:xfrm>
            <a:prstGeom prst="line">
              <a:avLst/>
            </a:prstGeom>
            <a:noFill/>
            <a:ln w="38100">
              <a:solidFill>
                <a:srgbClr val="D7E3C5"/>
              </a:solidFill>
              <a:round/>
              <a:headEnd/>
              <a:tailEnd/>
            </a:ln>
          </p:spPr>
          <p:txBody>
            <a:bodyPr wrap="none" anchor="ctr"/>
            <a:lstStyle/>
            <a:p>
              <a:endParaRPr lang="en-US"/>
            </a:p>
          </p:txBody>
        </p:sp>
        <p:sp>
          <p:nvSpPr>
            <p:cNvPr id="51454" name="Line 25"/>
            <p:cNvSpPr>
              <a:spLocks noChangeShapeType="1"/>
            </p:cNvSpPr>
            <p:nvPr/>
          </p:nvSpPr>
          <p:spPr bwMode="auto">
            <a:xfrm flipV="1">
              <a:off x="1295" y="3603"/>
              <a:ext cx="0" cy="166"/>
            </a:xfrm>
            <a:prstGeom prst="line">
              <a:avLst/>
            </a:prstGeom>
            <a:noFill/>
            <a:ln w="38100">
              <a:solidFill>
                <a:srgbClr val="D7E3C5"/>
              </a:solidFill>
              <a:round/>
              <a:headEnd/>
              <a:tailEnd/>
            </a:ln>
          </p:spPr>
          <p:txBody>
            <a:bodyPr wrap="none" anchor="ctr"/>
            <a:lstStyle/>
            <a:p>
              <a:endParaRPr lang="en-US"/>
            </a:p>
          </p:txBody>
        </p:sp>
        <p:sp>
          <p:nvSpPr>
            <p:cNvPr id="51455" name="Line 26"/>
            <p:cNvSpPr>
              <a:spLocks noChangeShapeType="1"/>
            </p:cNvSpPr>
            <p:nvPr/>
          </p:nvSpPr>
          <p:spPr bwMode="auto">
            <a:xfrm flipV="1">
              <a:off x="1492" y="3626"/>
              <a:ext cx="0" cy="166"/>
            </a:xfrm>
            <a:prstGeom prst="line">
              <a:avLst/>
            </a:prstGeom>
            <a:noFill/>
            <a:ln w="38100">
              <a:solidFill>
                <a:srgbClr val="D7E3C5"/>
              </a:solidFill>
              <a:round/>
              <a:headEnd/>
              <a:tailEnd/>
            </a:ln>
          </p:spPr>
          <p:txBody>
            <a:bodyPr wrap="none" anchor="ctr"/>
            <a:lstStyle/>
            <a:p>
              <a:endParaRPr lang="en-US"/>
            </a:p>
          </p:txBody>
        </p:sp>
        <p:sp>
          <p:nvSpPr>
            <p:cNvPr id="51456" name="Line 27"/>
            <p:cNvSpPr>
              <a:spLocks noChangeShapeType="1"/>
            </p:cNvSpPr>
            <p:nvPr/>
          </p:nvSpPr>
          <p:spPr bwMode="auto">
            <a:xfrm flipV="1">
              <a:off x="1543" y="3583"/>
              <a:ext cx="0" cy="177"/>
            </a:xfrm>
            <a:prstGeom prst="line">
              <a:avLst/>
            </a:prstGeom>
            <a:noFill/>
            <a:ln w="38100">
              <a:solidFill>
                <a:srgbClr val="D7E3C5"/>
              </a:solidFill>
              <a:round/>
              <a:headEnd/>
              <a:tailEnd/>
            </a:ln>
          </p:spPr>
          <p:txBody>
            <a:bodyPr wrap="none" anchor="ctr"/>
            <a:lstStyle/>
            <a:p>
              <a:endParaRPr lang="en-US"/>
            </a:p>
          </p:txBody>
        </p:sp>
        <p:sp>
          <p:nvSpPr>
            <p:cNvPr id="51457" name="Freeform 28"/>
            <p:cNvSpPr>
              <a:spLocks/>
            </p:cNvSpPr>
            <p:nvPr/>
          </p:nvSpPr>
          <p:spPr bwMode="auto">
            <a:xfrm>
              <a:off x="1245" y="3571"/>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0E0E7"/>
            </a:solidFill>
            <a:ln w="12700">
              <a:solidFill>
                <a:schemeClr val="tx1"/>
              </a:solidFill>
              <a:round/>
              <a:headEnd/>
              <a:tailEnd/>
            </a:ln>
          </p:spPr>
          <p:txBody>
            <a:bodyPr wrap="none" anchor="ctr"/>
            <a:lstStyle/>
            <a:p>
              <a:endParaRPr lang="en-US"/>
            </a:p>
          </p:txBody>
        </p:sp>
        <p:sp>
          <p:nvSpPr>
            <p:cNvPr id="51458" name="Freeform 29"/>
            <p:cNvSpPr>
              <a:spLocks/>
            </p:cNvSpPr>
            <p:nvPr/>
          </p:nvSpPr>
          <p:spPr bwMode="auto">
            <a:xfrm>
              <a:off x="1243" y="3561"/>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7E3C5"/>
            </a:solidFill>
            <a:ln w="12700">
              <a:solidFill>
                <a:schemeClr val="tx1"/>
              </a:solidFill>
              <a:round/>
              <a:headEnd/>
              <a:tailEnd/>
            </a:ln>
          </p:spPr>
          <p:txBody>
            <a:bodyPr wrap="none" anchor="ctr"/>
            <a:lstStyle/>
            <a:p>
              <a:endParaRPr lang="en-US"/>
            </a:p>
          </p:txBody>
        </p:sp>
        <p:sp>
          <p:nvSpPr>
            <p:cNvPr id="51459" name="Freeform 30"/>
            <p:cNvSpPr>
              <a:spLocks/>
            </p:cNvSpPr>
            <p:nvPr/>
          </p:nvSpPr>
          <p:spPr bwMode="auto">
            <a:xfrm>
              <a:off x="1154" y="3566"/>
              <a:ext cx="45" cy="186"/>
            </a:xfrm>
            <a:custGeom>
              <a:avLst/>
              <a:gdLst>
                <a:gd name="T0" fmla="*/ 0 w 45"/>
                <a:gd name="T1" fmla="*/ 184 h 186"/>
                <a:gd name="T2" fmla="*/ 0 w 45"/>
                <a:gd name="T3" fmla="*/ 0 h 186"/>
                <a:gd name="T4" fmla="*/ 45 w 45"/>
                <a:gd name="T5" fmla="*/ 16 h 186"/>
                <a:gd name="T6" fmla="*/ 45 w 45"/>
                <a:gd name="T7" fmla="*/ 186 h 186"/>
                <a:gd name="T8" fmla="*/ 0 w 45"/>
                <a:gd name="T9" fmla="*/ 184 h 186"/>
                <a:gd name="T10" fmla="*/ 0 60000 65536"/>
                <a:gd name="T11" fmla="*/ 0 60000 65536"/>
                <a:gd name="T12" fmla="*/ 0 60000 65536"/>
                <a:gd name="T13" fmla="*/ 0 60000 65536"/>
                <a:gd name="T14" fmla="*/ 0 60000 65536"/>
                <a:gd name="T15" fmla="*/ 0 w 45"/>
                <a:gd name="T16" fmla="*/ 0 h 186"/>
                <a:gd name="T17" fmla="*/ 45 w 45"/>
                <a:gd name="T18" fmla="*/ 186 h 186"/>
              </a:gdLst>
              <a:ahLst/>
              <a:cxnLst>
                <a:cxn ang="T10">
                  <a:pos x="T0" y="T1"/>
                </a:cxn>
                <a:cxn ang="T11">
                  <a:pos x="T2" y="T3"/>
                </a:cxn>
                <a:cxn ang="T12">
                  <a:pos x="T4" y="T5"/>
                </a:cxn>
                <a:cxn ang="T13">
                  <a:pos x="T6" y="T7"/>
                </a:cxn>
                <a:cxn ang="T14">
                  <a:pos x="T8" y="T9"/>
                </a:cxn>
              </a:cxnLst>
              <a:rect l="T15" t="T16" r="T17" b="T18"/>
              <a:pathLst>
                <a:path w="45" h="186">
                  <a:moveTo>
                    <a:pt x="0" y="184"/>
                  </a:moveTo>
                  <a:lnTo>
                    <a:pt x="0" y="0"/>
                  </a:lnTo>
                  <a:lnTo>
                    <a:pt x="45" y="16"/>
                  </a:lnTo>
                  <a:lnTo>
                    <a:pt x="45" y="186"/>
                  </a:lnTo>
                  <a:lnTo>
                    <a:pt x="0" y="184"/>
                  </a:lnTo>
                  <a:close/>
                </a:path>
              </a:pathLst>
            </a:custGeom>
            <a:solidFill>
              <a:srgbClr val="9CB0D1"/>
            </a:solidFill>
            <a:ln w="12700">
              <a:solidFill>
                <a:schemeClr val="tx1"/>
              </a:solidFill>
              <a:round/>
              <a:headEnd/>
              <a:tailEnd/>
            </a:ln>
          </p:spPr>
          <p:txBody>
            <a:bodyPr wrap="none" anchor="ctr"/>
            <a:lstStyle/>
            <a:p>
              <a:endParaRPr lang="en-US"/>
            </a:p>
          </p:txBody>
        </p:sp>
        <p:sp>
          <p:nvSpPr>
            <p:cNvPr id="51460" name="Freeform 31"/>
            <p:cNvSpPr>
              <a:spLocks/>
            </p:cNvSpPr>
            <p:nvPr/>
          </p:nvSpPr>
          <p:spPr bwMode="auto">
            <a:xfrm>
              <a:off x="1148" y="3491"/>
              <a:ext cx="189" cy="118"/>
            </a:xfrm>
            <a:custGeom>
              <a:avLst/>
              <a:gdLst>
                <a:gd name="T0" fmla="*/ 3 w 189"/>
                <a:gd name="T1" fmla="*/ 69 h 118"/>
                <a:gd name="T2" fmla="*/ 48 w 189"/>
                <a:gd name="T3" fmla="*/ 27 h 118"/>
                <a:gd name="T4" fmla="*/ 102 w 189"/>
                <a:gd name="T5" fmla="*/ 5 h 118"/>
                <a:gd name="T6" fmla="*/ 142 w 189"/>
                <a:gd name="T7" fmla="*/ 56 h 118"/>
                <a:gd name="T8" fmla="*/ 185 w 189"/>
                <a:gd name="T9" fmla="*/ 104 h 118"/>
                <a:gd name="T10" fmla="*/ 169 w 189"/>
                <a:gd name="T11" fmla="*/ 114 h 118"/>
                <a:gd name="T12" fmla="*/ 126 w 189"/>
                <a:gd name="T13" fmla="*/ 77 h 118"/>
                <a:gd name="T14" fmla="*/ 91 w 189"/>
                <a:gd name="T15" fmla="*/ 48 h 118"/>
                <a:gd name="T16" fmla="*/ 99 w 189"/>
                <a:gd name="T17" fmla="*/ 69 h 118"/>
                <a:gd name="T18" fmla="*/ 64 w 189"/>
                <a:gd name="T19" fmla="*/ 99 h 118"/>
                <a:gd name="T20" fmla="*/ 3 w 189"/>
                <a:gd name="T21" fmla="*/ 69 h 1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118"/>
                <a:gd name="T35" fmla="*/ 189 w 189"/>
                <a:gd name="T36" fmla="*/ 118 h 1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118">
                  <a:moveTo>
                    <a:pt x="3" y="69"/>
                  </a:moveTo>
                  <a:cubicBezTo>
                    <a:pt x="0" y="57"/>
                    <a:pt x="31" y="37"/>
                    <a:pt x="48" y="27"/>
                  </a:cubicBezTo>
                  <a:cubicBezTo>
                    <a:pt x="64" y="16"/>
                    <a:pt x="86" y="0"/>
                    <a:pt x="102" y="5"/>
                  </a:cubicBezTo>
                  <a:cubicBezTo>
                    <a:pt x="117" y="9"/>
                    <a:pt x="128" y="39"/>
                    <a:pt x="142" y="56"/>
                  </a:cubicBezTo>
                  <a:cubicBezTo>
                    <a:pt x="155" y="72"/>
                    <a:pt x="180" y="94"/>
                    <a:pt x="185" y="104"/>
                  </a:cubicBezTo>
                  <a:cubicBezTo>
                    <a:pt x="189" y="113"/>
                    <a:pt x="178" y="118"/>
                    <a:pt x="169" y="114"/>
                  </a:cubicBezTo>
                  <a:cubicBezTo>
                    <a:pt x="159" y="109"/>
                    <a:pt x="138" y="87"/>
                    <a:pt x="126" y="77"/>
                  </a:cubicBezTo>
                  <a:cubicBezTo>
                    <a:pt x="113" y="66"/>
                    <a:pt x="95" y="49"/>
                    <a:pt x="91" y="48"/>
                  </a:cubicBezTo>
                  <a:cubicBezTo>
                    <a:pt x="86" y="46"/>
                    <a:pt x="103" y="60"/>
                    <a:pt x="99" y="69"/>
                  </a:cubicBezTo>
                  <a:cubicBezTo>
                    <a:pt x="94" y="77"/>
                    <a:pt x="80" y="98"/>
                    <a:pt x="64" y="99"/>
                  </a:cubicBezTo>
                  <a:cubicBezTo>
                    <a:pt x="47" y="99"/>
                    <a:pt x="5" y="81"/>
                    <a:pt x="3" y="69"/>
                  </a:cubicBezTo>
                  <a:close/>
                </a:path>
              </a:pathLst>
            </a:custGeom>
            <a:solidFill>
              <a:srgbClr val="FFBFAB"/>
            </a:solidFill>
            <a:ln w="12700">
              <a:solidFill>
                <a:schemeClr val="tx1"/>
              </a:solidFill>
              <a:round/>
              <a:headEnd/>
              <a:tailEnd/>
            </a:ln>
          </p:spPr>
          <p:txBody>
            <a:bodyPr wrap="none" anchor="ctr"/>
            <a:lstStyle/>
            <a:p>
              <a:endParaRPr lang="en-US"/>
            </a:p>
          </p:txBody>
        </p:sp>
        <p:sp>
          <p:nvSpPr>
            <p:cNvPr id="51461" name="Freeform 32"/>
            <p:cNvSpPr>
              <a:spLocks/>
            </p:cNvSpPr>
            <p:nvPr/>
          </p:nvSpPr>
          <p:spPr bwMode="auto">
            <a:xfrm>
              <a:off x="1245" y="3459"/>
              <a:ext cx="72" cy="61"/>
            </a:xfrm>
            <a:custGeom>
              <a:avLst/>
              <a:gdLst>
                <a:gd name="T0" fmla="*/ 0 w 72"/>
                <a:gd name="T1" fmla="*/ 29 h 61"/>
                <a:gd name="T2" fmla="*/ 24 w 72"/>
                <a:gd name="T3" fmla="*/ 0 h 61"/>
                <a:gd name="T4" fmla="*/ 59 w 72"/>
                <a:gd name="T5" fmla="*/ 2 h 61"/>
                <a:gd name="T6" fmla="*/ 72 w 72"/>
                <a:gd name="T7" fmla="*/ 40 h 61"/>
                <a:gd name="T8" fmla="*/ 43 w 72"/>
                <a:gd name="T9" fmla="*/ 61 h 61"/>
                <a:gd name="T10" fmla="*/ 3 w 72"/>
                <a:gd name="T11" fmla="*/ 48 h 61"/>
                <a:gd name="T12" fmla="*/ 0 w 72"/>
                <a:gd name="T13" fmla="*/ 29 h 61"/>
                <a:gd name="T14" fmla="*/ 0 60000 65536"/>
                <a:gd name="T15" fmla="*/ 0 60000 65536"/>
                <a:gd name="T16" fmla="*/ 0 60000 65536"/>
                <a:gd name="T17" fmla="*/ 0 60000 65536"/>
                <a:gd name="T18" fmla="*/ 0 60000 65536"/>
                <a:gd name="T19" fmla="*/ 0 60000 65536"/>
                <a:gd name="T20" fmla="*/ 0 60000 65536"/>
                <a:gd name="T21" fmla="*/ 0 w 72"/>
                <a:gd name="T22" fmla="*/ 0 h 61"/>
                <a:gd name="T23" fmla="*/ 72 w 72"/>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61">
                  <a:moveTo>
                    <a:pt x="0" y="29"/>
                  </a:moveTo>
                  <a:lnTo>
                    <a:pt x="24" y="0"/>
                  </a:lnTo>
                  <a:lnTo>
                    <a:pt x="59" y="2"/>
                  </a:lnTo>
                  <a:lnTo>
                    <a:pt x="72" y="40"/>
                  </a:lnTo>
                  <a:lnTo>
                    <a:pt x="43" y="61"/>
                  </a:lnTo>
                  <a:lnTo>
                    <a:pt x="3" y="48"/>
                  </a:lnTo>
                  <a:lnTo>
                    <a:pt x="0" y="29"/>
                  </a:lnTo>
                  <a:close/>
                </a:path>
              </a:pathLst>
            </a:custGeom>
            <a:solidFill>
              <a:schemeClr val="tx1"/>
            </a:solidFill>
            <a:ln w="12700">
              <a:solidFill>
                <a:schemeClr val="tx1"/>
              </a:solidFill>
              <a:round/>
              <a:headEnd/>
              <a:tailEnd/>
            </a:ln>
          </p:spPr>
          <p:txBody>
            <a:bodyPr wrap="none" anchor="ctr"/>
            <a:lstStyle/>
            <a:p>
              <a:endParaRPr lang="en-US"/>
            </a:p>
          </p:txBody>
        </p:sp>
        <p:sp>
          <p:nvSpPr>
            <p:cNvPr id="51462" name="Freeform 33"/>
            <p:cNvSpPr>
              <a:spLocks/>
            </p:cNvSpPr>
            <p:nvPr/>
          </p:nvSpPr>
          <p:spPr bwMode="auto">
            <a:xfrm>
              <a:off x="1256" y="3452"/>
              <a:ext cx="69" cy="27"/>
            </a:xfrm>
            <a:custGeom>
              <a:avLst/>
              <a:gdLst>
                <a:gd name="T0" fmla="*/ 0 w 69"/>
                <a:gd name="T1" fmla="*/ 11 h 27"/>
                <a:gd name="T2" fmla="*/ 37 w 69"/>
                <a:gd name="T3" fmla="*/ 1 h 27"/>
                <a:gd name="T4" fmla="*/ 56 w 69"/>
                <a:gd name="T5" fmla="*/ 14 h 27"/>
                <a:gd name="T6" fmla="*/ 69 w 69"/>
                <a:gd name="T7" fmla="*/ 27 h 27"/>
                <a:gd name="T8" fmla="*/ 0 60000 65536"/>
                <a:gd name="T9" fmla="*/ 0 60000 65536"/>
                <a:gd name="T10" fmla="*/ 0 60000 65536"/>
                <a:gd name="T11" fmla="*/ 0 60000 65536"/>
                <a:gd name="T12" fmla="*/ 0 w 69"/>
                <a:gd name="T13" fmla="*/ 0 h 27"/>
                <a:gd name="T14" fmla="*/ 69 w 69"/>
                <a:gd name="T15" fmla="*/ 27 h 27"/>
              </a:gdLst>
              <a:ahLst/>
              <a:cxnLst>
                <a:cxn ang="T8">
                  <a:pos x="T0" y="T1"/>
                </a:cxn>
                <a:cxn ang="T9">
                  <a:pos x="T2" y="T3"/>
                </a:cxn>
                <a:cxn ang="T10">
                  <a:pos x="T4" y="T5"/>
                </a:cxn>
                <a:cxn ang="T11">
                  <a:pos x="T6" y="T7"/>
                </a:cxn>
              </a:cxnLst>
              <a:rect l="T12" t="T13" r="T14" b="T15"/>
              <a:pathLst>
                <a:path w="69" h="27">
                  <a:moveTo>
                    <a:pt x="0" y="11"/>
                  </a:moveTo>
                  <a:cubicBezTo>
                    <a:pt x="6" y="9"/>
                    <a:pt x="27" y="0"/>
                    <a:pt x="37" y="1"/>
                  </a:cubicBezTo>
                  <a:cubicBezTo>
                    <a:pt x="46" y="1"/>
                    <a:pt x="50" y="9"/>
                    <a:pt x="56" y="14"/>
                  </a:cubicBezTo>
                  <a:cubicBezTo>
                    <a:pt x="61" y="18"/>
                    <a:pt x="65" y="22"/>
                    <a:pt x="69" y="27"/>
                  </a:cubicBezTo>
                </a:path>
              </a:pathLst>
            </a:custGeom>
            <a:noFill/>
            <a:ln w="28575">
              <a:solidFill>
                <a:srgbClr val="070707"/>
              </a:solidFill>
              <a:round/>
              <a:headEnd/>
              <a:tailEnd/>
            </a:ln>
          </p:spPr>
          <p:txBody>
            <a:bodyPr wrap="none" anchor="ctr"/>
            <a:lstStyle/>
            <a:p>
              <a:endParaRPr lang="en-US"/>
            </a:p>
          </p:txBody>
        </p:sp>
        <p:sp>
          <p:nvSpPr>
            <p:cNvPr id="51463" name="Line 34"/>
            <p:cNvSpPr>
              <a:spLocks noChangeShapeType="1"/>
            </p:cNvSpPr>
            <p:nvPr/>
          </p:nvSpPr>
          <p:spPr bwMode="auto">
            <a:xfrm>
              <a:off x="1163" y="3768"/>
              <a:ext cx="61" cy="0"/>
            </a:xfrm>
            <a:prstGeom prst="line">
              <a:avLst/>
            </a:prstGeom>
            <a:noFill/>
            <a:ln w="57150">
              <a:solidFill>
                <a:srgbClr val="070707"/>
              </a:solidFill>
              <a:round/>
              <a:headEnd/>
              <a:tailEnd/>
            </a:ln>
          </p:spPr>
          <p:txBody>
            <a:bodyPr wrap="none" anchor="ctr"/>
            <a:lstStyle/>
            <a:p>
              <a:endParaRPr lang="en-US"/>
            </a:p>
          </p:txBody>
        </p:sp>
        <p:sp>
          <p:nvSpPr>
            <p:cNvPr id="51464" name="Line 35"/>
            <p:cNvSpPr>
              <a:spLocks noChangeShapeType="1"/>
            </p:cNvSpPr>
            <p:nvPr/>
          </p:nvSpPr>
          <p:spPr bwMode="auto">
            <a:xfrm flipV="1">
              <a:off x="1244" y="2653"/>
              <a:ext cx="0" cy="169"/>
            </a:xfrm>
            <a:prstGeom prst="line">
              <a:avLst/>
            </a:prstGeom>
            <a:noFill/>
            <a:ln w="38100">
              <a:solidFill>
                <a:srgbClr val="D7E3C5"/>
              </a:solidFill>
              <a:round/>
              <a:headEnd/>
              <a:tailEnd/>
            </a:ln>
          </p:spPr>
          <p:txBody>
            <a:bodyPr wrap="none" anchor="ctr"/>
            <a:lstStyle/>
            <a:p>
              <a:endParaRPr lang="en-US"/>
            </a:p>
          </p:txBody>
        </p:sp>
        <p:sp>
          <p:nvSpPr>
            <p:cNvPr id="51465" name="Line 36"/>
            <p:cNvSpPr>
              <a:spLocks noChangeShapeType="1"/>
            </p:cNvSpPr>
            <p:nvPr/>
          </p:nvSpPr>
          <p:spPr bwMode="auto">
            <a:xfrm flipV="1">
              <a:off x="1287" y="2605"/>
              <a:ext cx="0" cy="166"/>
            </a:xfrm>
            <a:prstGeom prst="line">
              <a:avLst/>
            </a:prstGeom>
            <a:noFill/>
            <a:ln w="38100">
              <a:solidFill>
                <a:srgbClr val="D7E3C5"/>
              </a:solidFill>
              <a:round/>
              <a:headEnd/>
              <a:tailEnd/>
            </a:ln>
          </p:spPr>
          <p:txBody>
            <a:bodyPr wrap="none" anchor="ctr"/>
            <a:lstStyle/>
            <a:p>
              <a:endParaRPr lang="en-US"/>
            </a:p>
          </p:txBody>
        </p:sp>
        <p:sp>
          <p:nvSpPr>
            <p:cNvPr id="51466" name="Line 37"/>
            <p:cNvSpPr>
              <a:spLocks noChangeShapeType="1"/>
            </p:cNvSpPr>
            <p:nvPr/>
          </p:nvSpPr>
          <p:spPr bwMode="auto">
            <a:xfrm flipV="1">
              <a:off x="1492" y="2658"/>
              <a:ext cx="0" cy="166"/>
            </a:xfrm>
            <a:prstGeom prst="line">
              <a:avLst/>
            </a:prstGeom>
            <a:noFill/>
            <a:ln w="38100">
              <a:solidFill>
                <a:srgbClr val="D7E3C5"/>
              </a:solidFill>
              <a:round/>
              <a:headEnd/>
              <a:tailEnd/>
            </a:ln>
          </p:spPr>
          <p:txBody>
            <a:bodyPr wrap="none" anchor="ctr"/>
            <a:lstStyle/>
            <a:p>
              <a:endParaRPr lang="en-US"/>
            </a:p>
          </p:txBody>
        </p:sp>
        <p:sp>
          <p:nvSpPr>
            <p:cNvPr id="51467" name="Line 38"/>
            <p:cNvSpPr>
              <a:spLocks noChangeShapeType="1"/>
            </p:cNvSpPr>
            <p:nvPr/>
          </p:nvSpPr>
          <p:spPr bwMode="auto">
            <a:xfrm flipV="1">
              <a:off x="1543" y="2615"/>
              <a:ext cx="0" cy="177"/>
            </a:xfrm>
            <a:prstGeom prst="line">
              <a:avLst/>
            </a:prstGeom>
            <a:noFill/>
            <a:ln w="38100">
              <a:solidFill>
                <a:srgbClr val="D7E3C5"/>
              </a:solidFill>
              <a:round/>
              <a:headEnd/>
              <a:tailEnd/>
            </a:ln>
          </p:spPr>
          <p:txBody>
            <a:bodyPr wrap="none" anchor="ctr"/>
            <a:lstStyle/>
            <a:p>
              <a:endParaRPr lang="en-US"/>
            </a:p>
          </p:txBody>
        </p:sp>
        <p:sp>
          <p:nvSpPr>
            <p:cNvPr id="51468" name="Freeform 39"/>
            <p:cNvSpPr>
              <a:spLocks/>
            </p:cNvSpPr>
            <p:nvPr/>
          </p:nvSpPr>
          <p:spPr bwMode="auto">
            <a:xfrm>
              <a:off x="1245" y="2603"/>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0E0E7"/>
            </a:solidFill>
            <a:ln w="12700">
              <a:solidFill>
                <a:schemeClr val="tx1"/>
              </a:solidFill>
              <a:round/>
              <a:headEnd/>
              <a:tailEnd/>
            </a:ln>
          </p:spPr>
          <p:txBody>
            <a:bodyPr wrap="none" anchor="ctr"/>
            <a:lstStyle/>
            <a:p>
              <a:endParaRPr lang="en-US"/>
            </a:p>
          </p:txBody>
        </p:sp>
        <p:sp>
          <p:nvSpPr>
            <p:cNvPr id="51469" name="Freeform 40"/>
            <p:cNvSpPr>
              <a:spLocks/>
            </p:cNvSpPr>
            <p:nvPr/>
          </p:nvSpPr>
          <p:spPr bwMode="auto">
            <a:xfrm>
              <a:off x="1243" y="2593"/>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7E3C5"/>
            </a:solidFill>
            <a:ln w="12700">
              <a:solidFill>
                <a:schemeClr val="tx1"/>
              </a:solidFill>
              <a:round/>
              <a:headEnd/>
              <a:tailEnd/>
            </a:ln>
          </p:spPr>
          <p:txBody>
            <a:bodyPr wrap="none" anchor="ctr"/>
            <a:lstStyle/>
            <a:p>
              <a:endParaRPr lang="en-US"/>
            </a:p>
          </p:txBody>
        </p:sp>
        <p:sp>
          <p:nvSpPr>
            <p:cNvPr id="51470" name="Line 41"/>
            <p:cNvSpPr>
              <a:spLocks noChangeShapeType="1"/>
            </p:cNvSpPr>
            <p:nvPr/>
          </p:nvSpPr>
          <p:spPr bwMode="auto">
            <a:xfrm flipH="1">
              <a:off x="1601" y="2778"/>
              <a:ext cx="61" cy="0"/>
            </a:xfrm>
            <a:prstGeom prst="line">
              <a:avLst/>
            </a:prstGeom>
            <a:noFill/>
            <a:ln w="57150">
              <a:solidFill>
                <a:srgbClr val="070707"/>
              </a:solidFill>
              <a:round/>
              <a:headEnd/>
              <a:tailEnd/>
            </a:ln>
          </p:spPr>
          <p:txBody>
            <a:bodyPr wrap="none" anchor="ctr"/>
            <a:lstStyle/>
            <a:p>
              <a:endParaRPr lang="en-US"/>
            </a:p>
          </p:txBody>
        </p:sp>
        <p:sp>
          <p:nvSpPr>
            <p:cNvPr id="51471" name="Freeform 42"/>
            <p:cNvSpPr>
              <a:spLocks/>
            </p:cNvSpPr>
            <p:nvPr/>
          </p:nvSpPr>
          <p:spPr bwMode="auto">
            <a:xfrm flipH="1">
              <a:off x="1599" y="2595"/>
              <a:ext cx="45" cy="186"/>
            </a:xfrm>
            <a:custGeom>
              <a:avLst/>
              <a:gdLst>
                <a:gd name="T0" fmla="*/ 0 w 45"/>
                <a:gd name="T1" fmla="*/ 184 h 186"/>
                <a:gd name="T2" fmla="*/ 0 w 45"/>
                <a:gd name="T3" fmla="*/ 0 h 186"/>
                <a:gd name="T4" fmla="*/ 45 w 45"/>
                <a:gd name="T5" fmla="*/ 16 h 186"/>
                <a:gd name="T6" fmla="*/ 45 w 45"/>
                <a:gd name="T7" fmla="*/ 186 h 186"/>
                <a:gd name="T8" fmla="*/ 0 w 45"/>
                <a:gd name="T9" fmla="*/ 184 h 186"/>
                <a:gd name="T10" fmla="*/ 0 60000 65536"/>
                <a:gd name="T11" fmla="*/ 0 60000 65536"/>
                <a:gd name="T12" fmla="*/ 0 60000 65536"/>
                <a:gd name="T13" fmla="*/ 0 60000 65536"/>
                <a:gd name="T14" fmla="*/ 0 60000 65536"/>
                <a:gd name="T15" fmla="*/ 0 w 45"/>
                <a:gd name="T16" fmla="*/ 0 h 186"/>
                <a:gd name="T17" fmla="*/ 45 w 45"/>
                <a:gd name="T18" fmla="*/ 186 h 186"/>
              </a:gdLst>
              <a:ahLst/>
              <a:cxnLst>
                <a:cxn ang="T10">
                  <a:pos x="T0" y="T1"/>
                </a:cxn>
                <a:cxn ang="T11">
                  <a:pos x="T2" y="T3"/>
                </a:cxn>
                <a:cxn ang="T12">
                  <a:pos x="T4" y="T5"/>
                </a:cxn>
                <a:cxn ang="T13">
                  <a:pos x="T6" y="T7"/>
                </a:cxn>
                <a:cxn ang="T14">
                  <a:pos x="T8" y="T9"/>
                </a:cxn>
              </a:cxnLst>
              <a:rect l="T15" t="T16" r="T17" b="T18"/>
              <a:pathLst>
                <a:path w="45" h="186">
                  <a:moveTo>
                    <a:pt x="0" y="184"/>
                  </a:moveTo>
                  <a:lnTo>
                    <a:pt x="0" y="0"/>
                  </a:lnTo>
                  <a:lnTo>
                    <a:pt x="45" y="16"/>
                  </a:lnTo>
                  <a:lnTo>
                    <a:pt x="45" y="186"/>
                  </a:lnTo>
                  <a:lnTo>
                    <a:pt x="0" y="184"/>
                  </a:lnTo>
                  <a:close/>
                </a:path>
              </a:pathLst>
            </a:custGeom>
            <a:solidFill>
              <a:srgbClr val="9CB0D1"/>
            </a:solidFill>
            <a:ln w="12700">
              <a:solidFill>
                <a:schemeClr val="tx1"/>
              </a:solidFill>
              <a:round/>
              <a:headEnd/>
              <a:tailEnd/>
            </a:ln>
          </p:spPr>
          <p:txBody>
            <a:bodyPr wrap="none" anchor="ctr"/>
            <a:lstStyle/>
            <a:p>
              <a:endParaRPr lang="en-US"/>
            </a:p>
          </p:txBody>
        </p:sp>
        <p:sp>
          <p:nvSpPr>
            <p:cNvPr id="51472" name="Freeform 43"/>
            <p:cNvSpPr>
              <a:spLocks/>
            </p:cNvSpPr>
            <p:nvPr/>
          </p:nvSpPr>
          <p:spPr bwMode="auto">
            <a:xfrm flipH="1">
              <a:off x="1461" y="2520"/>
              <a:ext cx="189" cy="118"/>
            </a:xfrm>
            <a:custGeom>
              <a:avLst/>
              <a:gdLst>
                <a:gd name="T0" fmla="*/ 3 w 189"/>
                <a:gd name="T1" fmla="*/ 69 h 118"/>
                <a:gd name="T2" fmla="*/ 48 w 189"/>
                <a:gd name="T3" fmla="*/ 27 h 118"/>
                <a:gd name="T4" fmla="*/ 102 w 189"/>
                <a:gd name="T5" fmla="*/ 5 h 118"/>
                <a:gd name="T6" fmla="*/ 142 w 189"/>
                <a:gd name="T7" fmla="*/ 56 h 118"/>
                <a:gd name="T8" fmla="*/ 185 w 189"/>
                <a:gd name="T9" fmla="*/ 104 h 118"/>
                <a:gd name="T10" fmla="*/ 169 w 189"/>
                <a:gd name="T11" fmla="*/ 114 h 118"/>
                <a:gd name="T12" fmla="*/ 126 w 189"/>
                <a:gd name="T13" fmla="*/ 77 h 118"/>
                <a:gd name="T14" fmla="*/ 91 w 189"/>
                <a:gd name="T15" fmla="*/ 48 h 118"/>
                <a:gd name="T16" fmla="*/ 99 w 189"/>
                <a:gd name="T17" fmla="*/ 69 h 118"/>
                <a:gd name="T18" fmla="*/ 64 w 189"/>
                <a:gd name="T19" fmla="*/ 99 h 118"/>
                <a:gd name="T20" fmla="*/ 3 w 189"/>
                <a:gd name="T21" fmla="*/ 69 h 1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118"/>
                <a:gd name="T35" fmla="*/ 189 w 189"/>
                <a:gd name="T36" fmla="*/ 118 h 1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118">
                  <a:moveTo>
                    <a:pt x="3" y="69"/>
                  </a:moveTo>
                  <a:cubicBezTo>
                    <a:pt x="0" y="57"/>
                    <a:pt x="31" y="37"/>
                    <a:pt x="48" y="27"/>
                  </a:cubicBezTo>
                  <a:cubicBezTo>
                    <a:pt x="64" y="16"/>
                    <a:pt x="86" y="0"/>
                    <a:pt x="102" y="5"/>
                  </a:cubicBezTo>
                  <a:cubicBezTo>
                    <a:pt x="117" y="9"/>
                    <a:pt x="128" y="39"/>
                    <a:pt x="142" y="56"/>
                  </a:cubicBezTo>
                  <a:cubicBezTo>
                    <a:pt x="155" y="72"/>
                    <a:pt x="180" y="94"/>
                    <a:pt x="185" y="104"/>
                  </a:cubicBezTo>
                  <a:cubicBezTo>
                    <a:pt x="189" y="113"/>
                    <a:pt x="178" y="118"/>
                    <a:pt x="169" y="114"/>
                  </a:cubicBezTo>
                  <a:cubicBezTo>
                    <a:pt x="159" y="109"/>
                    <a:pt x="138" y="87"/>
                    <a:pt x="126" y="77"/>
                  </a:cubicBezTo>
                  <a:cubicBezTo>
                    <a:pt x="113" y="66"/>
                    <a:pt x="95" y="49"/>
                    <a:pt x="91" y="48"/>
                  </a:cubicBezTo>
                  <a:cubicBezTo>
                    <a:pt x="86" y="46"/>
                    <a:pt x="103" y="60"/>
                    <a:pt x="99" y="69"/>
                  </a:cubicBezTo>
                  <a:cubicBezTo>
                    <a:pt x="94" y="77"/>
                    <a:pt x="80" y="98"/>
                    <a:pt x="64" y="99"/>
                  </a:cubicBezTo>
                  <a:cubicBezTo>
                    <a:pt x="47" y="99"/>
                    <a:pt x="5" y="81"/>
                    <a:pt x="3" y="69"/>
                  </a:cubicBezTo>
                  <a:close/>
                </a:path>
              </a:pathLst>
            </a:custGeom>
            <a:solidFill>
              <a:srgbClr val="FFBFAB"/>
            </a:solidFill>
            <a:ln w="12700">
              <a:solidFill>
                <a:schemeClr val="tx1"/>
              </a:solidFill>
              <a:round/>
              <a:headEnd/>
              <a:tailEnd/>
            </a:ln>
          </p:spPr>
          <p:txBody>
            <a:bodyPr wrap="none" anchor="ctr"/>
            <a:lstStyle/>
            <a:p>
              <a:endParaRPr lang="en-US"/>
            </a:p>
          </p:txBody>
        </p:sp>
        <p:sp>
          <p:nvSpPr>
            <p:cNvPr id="51473" name="Freeform 44"/>
            <p:cNvSpPr>
              <a:spLocks/>
            </p:cNvSpPr>
            <p:nvPr/>
          </p:nvSpPr>
          <p:spPr bwMode="auto">
            <a:xfrm flipH="1">
              <a:off x="1481" y="2488"/>
              <a:ext cx="72" cy="61"/>
            </a:xfrm>
            <a:custGeom>
              <a:avLst/>
              <a:gdLst>
                <a:gd name="T0" fmla="*/ 0 w 72"/>
                <a:gd name="T1" fmla="*/ 29 h 61"/>
                <a:gd name="T2" fmla="*/ 24 w 72"/>
                <a:gd name="T3" fmla="*/ 0 h 61"/>
                <a:gd name="T4" fmla="*/ 59 w 72"/>
                <a:gd name="T5" fmla="*/ 2 h 61"/>
                <a:gd name="T6" fmla="*/ 72 w 72"/>
                <a:gd name="T7" fmla="*/ 40 h 61"/>
                <a:gd name="T8" fmla="*/ 43 w 72"/>
                <a:gd name="T9" fmla="*/ 61 h 61"/>
                <a:gd name="T10" fmla="*/ 3 w 72"/>
                <a:gd name="T11" fmla="*/ 48 h 61"/>
                <a:gd name="T12" fmla="*/ 0 w 72"/>
                <a:gd name="T13" fmla="*/ 29 h 61"/>
                <a:gd name="T14" fmla="*/ 0 60000 65536"/>
                <a:gd name="T15" fmla="*/ 0 60000 65536"/>
                <a:gd name="T16" fmla="*/ 0 60000 65536"/>
                <a:gd name="T17" fmla="*/ 0 60000 65536"/>
                <a:gd name="T18" fmla="*/ 0 60000 65536"/>
                <a:gd name="T19" fmla="*/ 0 60000 65536"/>
                <a:gd name="T20" fmla="*/ 0 60000 65536"/>
                <a:gd name="T21" fmla="*/ 0 w 72"/>
                <a:gd name="T22" fmla="*/ 0 h 61"/>
                <a:gd name="T23" fmla="*/ 72 w 72"/>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61">
                  <a:moveTo>
                    <a:pt x="0" y="29"/>
                  </a:moveTo>
                  <a:lnTo>
                    <a:pt x="24" y="0"/>
                  </a:lnTo>
                  <a:lnTo>
                    <a:pt x="59" y="2"/>
                  </a:lnTo>
                  <a:lnTo>
                    <a:pt x="72" y="40"/>
                  </a:lnTo>
                  <a:lnTo>
                    <a:pt x="43" y="61"/>
                  </a:lnTo>
                  <a:lnTo>
                    <a:pt x="3" y="48"/>
                  </a:lnTo>
                  <a:lnTo>
                    <a:pt x="0" y="29"/>
                  </a:lnTo>
                  <a:close/>
                </a:path>
              </a:pathLst>
            </a:custGeom>
            <a:solidFill>
              <a:schemeClr val="tx1"/>
            </a:solidFill>
            <a:ln w="12700">
              <a:solidFill>
                <a:schemeClr val="tx1"/>
              </a:solidFill>
              <a:round/>
              <a:headEnd/>
              <a:tailEnd/>
            </a:ln>
          </p:spPr>
          <p:txBody>
            <a:bodyPr wrap="none" anchor="ctr"/>
            <a:lstStyle/>
            <a:p>
              <a:endParaRPr lang="en-US"/>
            </a:p>
          </p:txBody>
        </p:sp>
        <p:sp>
          <p:nvSpPr>
            <p:cNvPr id="51474" name="Freeform 45"/>
            <p:cNvSpPr>
              <a:spLocks/>
            </p:cNvSpPr>
            <p:nvPr/>
          </p:nvSpPr>
          <p:spPr bwMode="auto">
            <a:xfrm flipH="1">
              <a:off x="1473" y="2481"/>
              <a:ext cx="69" cy="27"/>
            </a:xfrm>
            <a:custGeom>
              <a:avLst/>
              <a:gdLst>
                <a:gd name="T0" fmla="*/ 0 w 69"/>
                <a:gd name="T1" fmla="*/ 11 h 27"/>
                <a:gd name="T2" fmla="*/ 37 w 69"/>
                <a:gd name="T3" fmla="*/ 1 h 27"/>
                <a:gd name="T4" fmla="*/ 56 w 69"/>
                <a:gd name="T5" fmla="*/ 14 h 27"/>
                <a:gd name="T6" fmla="*/ 69 w 69"/>
                <a:gd name="T7" fmla="*/ 27 h 27"/>
                <a:gd name="T8" fmla="*/ 0 60000 65536"/>
                <a:gd name="T9" fmla="*/ 0 60000 65536"/>
                <a:gd name="T10" fmla="*/ 0 60000 65536"/>
                <a:gd name="T11" fmla="*/ 0 60000 65536"/>
                <a:gd name="T12" fmla="*/ 0 w 69"/>
                <a:gd name="T13" fmla="*/ 0 h 27"/>
                <a:gd name="T14" fmla="*/ 69 w 69"/>
                <a:gd name="T15" fmla="*/ 27 h 27"/>
              </a:gdLst>
              <a:ahLst/>
              <a:cxnLst>
                <a:cxn ang="T8">
                  <a:pos x="T0" y="T1"/>
                </a:cxn>
                <a:cxn ang="T9">
                  <a:pos x="T2" y="T3"/>
                </a:cxn>
                <a:cxn ang="T10">
                  <a:pos x="T4" y="T5"/>
                </a:cxn>
                <a:cxn ang="T11">
                  <a:pos x="T6" y="T7"/>
                </a:cxn>
              </a:cxnLst>
              <a:rect l="T12" t="T13" r="T14" b="T15"/>
              <a:pathLst>
                <a:path w="69" h="27">
                  <a:moveTo>
                    <a:pt x="0" y="11"/>
                  </a:moveTo>
                  <a:cubicBezTo>
                    <a:pt x="6" y="9"/>
                    <a:pt x="27" y="0"/>
                    <a:pt x="37" y="1"/>
                  </a:cubicBezTo>
                  <a:cubicBezTo>
                    <a:pt x="46" y="1"/>
                    <a:pt x="50" y="9"/>
                    <a:pt x="56" y="14"/>
                  </a:cubicBezTo>
                  <a:cubicBezTo>
                    <a:pt x="61" y="18"/>
                    <a:pt x="65" y="22"/>
                    <a:pt x="69" y="27"/>
                  </a:cubicBezTo>
                </a:path>
              </a:pathLst>
            </a:custGeom>
            <a:noFill/>
            <a:ln w="28575">
              <a:solidFill>
                <a:srgbClr val="070707"/>
              </a:solidFill>
              <a:round/>
              <a:headEnd/>
              <a:tailEnd/>
            </a:ln>
          </p:spPr>
          <p:txBody>
            <a:bodyPr wrap="none" anchor="ctr"/>
            <a:lstStyle/>
            <a:p>
              <a:endParaRPr lang="en-US"/>
            </a:p>
          </p:txBody>
        </p:sp>
        <p:sp>
          <p:nvSpPr>
            <p:cNvPr id="51475" name="Line 46"/>
            <p:cNvSpPr>
              <a:spLocks noChangeShapeType="1"/>
            </p:cNvSpPr>
            <p:nvPr/>
          </p:nvSpPr>
          <p:spPr bwMode="auto">
            <a:xfrm flipH="1">
              <a:off x="1574" y="2797"/>
              <a:ext cx="61" cy="0"/>
            </a:xfrm>
            <a:prstGeom prst="line">
              <a:avLst/>
            </a:prstGeom>
            <a:noFill/>
            <a:ln w="57150">
              <a:solidFill>
                <a:srgbClr val="070707"/>
              </a:solidFill>
              <a:round/>
              <a:headEnd/>
              <a:tailEnd/>
            </a:ln>
          </p:spPr>
          <p:txBody>
            <a:bodyPr wrap="none" anchor="ctr"/>
            <a:lstStyle/>
            <a:p>
              <a:endParaRPr lang="en-US"/>
            </a:p>
          </p:txBody>
        </p:sp>
        <p:sp>
          <p:nvSpPr>
            <p:cNvPr id="51476" name="Rectangle 47"/>
            <p:cNvSpPr>
              <a:spLocks noChangeArrowheads="1"/>
            </p:cNvSpPr>
            <p:nvPr/>
          </p:nvSpPr>
          <p:spPr bwMode="auto">
            <a:xfrm>
              <a:off x="1409" y="2570"/>
              <a:ext cx="61" cy="67"/>
            </a:xfrm>
            <a:prstGeom prst="rect">
              <a:avLst/>
            </a:prstGeom>
            <a:solidFill>
              <a:srgbClr val="AEB5CF"/>
            </a:solidFill>
            <a:ln w="9525">
              <a:noFill/>
              <a:miter lim="800000"/>
              <a:headEnd/>
              <a:tailEnd/>
            </a:ln>
          </p:spPr>
          <p:txBody>
            <a:bodyPr wrap="none" anchor="ctr"/>
            <a:lstStyle/>
            <a:p>
              <a:endParaRPr lang="en-NZ">
                <a:latin typeface="Calibri" pitchFamily="34" charset="0"/>
              </a:endParaRPr>
            </a:p>
          </p:txBody>
        </p:sp>
        <p:grpSp>
          <p:nvGrpSpPr>
            <p:cNvPr id="51477" name="Group 48"/>
            <p:cNvGrpSpPr>
              <a:grpSpLocks/>
            </p:cNvGrpSpPr>
            <p:nvPr/>
          </p:nvGrpSpPr>
          <p:grpSpPr bwMode="auto">
            <a:xfrm>
              <a:off x="836" y="2927"/>
              <a:ext cx="167" cy="132"/>
              <a:chOff x="836" y="2927"/>
              <a:chExt cx="167" cy="132"/>
            </a:xfrm>
          </p:grpSpPr>
          <p:sp>
            <p:nvSpPr>
              <p:cNvPr id="51517" name="Freeform 49"/>
              <p:cNvSpPr>
                <a:spLocks/>
              </p:cNvSpPr>
              <p:nvPr/>
            </p:nvSpPr>
            <p:spPr bwMode="auto">
              <a:xfrm>
                <a:off x="836" y="2927"/>
                <a:ext cx="167" cy="132"/>
              </a:xfrm>
              <a:custGeom>
                <a:avLst/>
                <a:gdLst>
                  <a:gd name="T0" fmla="*/ 16 w 167"/>
                  <a:gd name="T1" fmla="*/ 121 h 132"/>
                  <a:gd name="T2" fmla="*/ 29 w 167"/>
                  <a:gd name="T3" fmla="*/ 43 h 132"/>
                  <a:gd name="T4" fmla="*/ 64 w 167"/>
                  <a:gd name="T5" fmla="*/ 6 h 132"/>
                  <a:gd name="T6" fmla="*/ 128 w 167"/>
                  <a:gd name="T7" fmla="*/ 11 h 132"/>
                  <a:gd name="T8" fmla="*/ 160 w 167"/>
                  <a:gd name="T9" fmla="*/ 51 h 132"/>
                  <a:gd name="T10" fmla="*/ 163 w 167"/>
                  <a:gd name="T11" fmla="*/ 121 h 132"/>
                  <a:gd name="T12" fmla="*/ 133 w 167"/>
                  <a:gd name="T13" fmla="*/ 123 h 132"/>
                  <a:gd name="T14" fmla="*/ 93 w 167"/>
                  <a:gd name="T15" fmla="*/ 121 h 132"/>
                  <a:gd name="T16" fmla="*/ 16 w 167"/>
                  <a:gd name="T17" fmla="*/ 12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32"/>
                  <a:gd name="T29" fmla="*/ 167 w 167"/>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32">
                    <a:moveTo>
                      <a:pt x="16" y="121"/>
                    </a:moveTo>
                    <a:cubicBezTo>
                      <a:pt x="0" y="117"/>
                      <a:pt x="21" y="62"/>
                      <a:pt x="29" y="43"/>
                    </a:cubicBezTo>
                    <a:cubicBezTo>
                      <a:pt x="36" y="23"/>
                      <a:pt x="47" y="11"/>
                      <a:pt x="64" y="6"/>
                    </a:cubicBezTo>
                    <a:cubicBezTo>
                      <a:pt x="80" y="0"/>
                      <a:pt x="112" y="3"/>
                      <a:pt x="128" y="11"/>
                    </a:cubicBezTo>
                    <a:cubicBezTo>
                      <a:pt x="143" y="18"/>
                      <a:pt x="154" y="32"/>
                      <a:pt x="160" y="51"/>
                    </a:cubicBezTo>
                    <a:cubicBezTo>
                      <a:pt x="165" y="69"/>
                      <a:pt x="167" y="109"/>
                      <a:pt x="163" y="121"/>
                    </a:cubicBezTo>
                    <a:cubicBezTo>
                      <a:pt x="158" y="132"/>
                      <a:pt x="144" y="123"/>
                      <a:pt x="133" y="123"/>
                    </a:cubicBezTo>
                    <a:cubicBezTo>
                      <a:pt x="121" y="123"/>
                      <a:pt x="112" y="121"/>
                      <a:pt x="93" y="121"/>
                    </a:cubicBezTo>
                    <a:cubicBezTo>
                      <a:pt x="73" y="120"/>
                      <a:pt x="32" y="121"/>
                      <a:pt x="16" y="121"/>
                    </a:cubicBezTo>
                    <a:close/>
                  </a:path>
                </a:pathLst>
              </a:custGeom>
              <a:solidFill>
                <a:srgbClr val="FFBFAB"/>
              </a:solidFill>
              <a:ln w="12700">
                <a:solidFill>
                  <a:schemeClr val="tx1"/>
                </a:solidFill>
                <a:round/>
                <a:headEnd/>
                <a:tailEnd/>
              </a:ln>
            </p:spPr>
            <p:txBody>
              <a:bodyPr wrap="none" anchor="ctr"/>
              <a:lstStyle/>
              <a:p>
                <a:endParaRPr lang="en-US"/>
              </a:p>
            </p:txBody>
          </p:sp>
          <p:sp>
            <p:nvSpPr>
              <p:cNvPr id="51518" name="Freeform 50"/>
              <p:cNvSpPr>
                <a:spLocks/>
              </p:cNvSpPr>
              <p:nvPr/>
            </p:nvSpPr>
            <p:spPr bwMode="auto">
              <a:xfrm>
                <a:off x="875" y="2939"/>
                <a:ext cx="104" cy="111"/>
              </a:xfrm>
              <a:custGeom>
                <a:avLst/>
                <a:gdLst>
                  <a:gd name="T0" fmla="*/ 0 w 104"/>
                  <a:gd name="T1" fmla="*/ 109 h 111"/>
                  <a:gd name="T2" fmla="*/ 14 w 104"/>
                  <a:gd name="T3" fmla="*/ 42 h 111"/>
                  <a:gd name="T4" fmla="*/ 51 w 104"/>
                  <a:gd name="T5" fmla="*/ 2 h 111"/>
                  <a:gd name="T6" fmla="*/ 83 w 104"/>
                  <a:gd name="T7" fmla="*/ 31 h 111"/>
                  <a:gd name="T8" fmla="*/ 102 w 104"/>
                  <a:gd name="T9" fmla="*/ 79 h 111"/>
                  <a:gd name="T10" fmla="*/ 99 w 104"/>
                  <a:gd name="T11" fmla="*/ 111 h 111"/>
                  <a:gd name="T12" fmla="*/ 0 60000 65536"/>
                  <a:gd name="T13" fmla="*/ 0 60000 65536"/>
                  <a:gd name="T14" fmla="*/ 0 60000 65536"/>
                  <a:gd name="T15" fmla="*/ 0 60000 65536"/>
                  <a:gd name="T16" fmla="*/ 0 60000 65536"/>
                  <a:gd name="T17" fmla="*/ 0 60000 65536"/>
                  <a:gd name="T18" fmla="*/ 0 w 104"/>
                  <a:gd name="T19" fmla="*/ 0 h 111"/>
                  <a:gd name="T20" fmla="*/ 104 w 104"/>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04" h="111">
                    <a:moveTo>
                      <a:pt x="0" y="109"/>
                    </a:moveTo>
                    <a:cubicBezTo>
                      <a:pt x="2" y="84"/>
                      <a:pt x="5" y="59"/>
                      <a:pt x="14" y="42"/>
                    </a:cubicBezTo>
                    <a:cubicBezTo>
                      <a:pt x="22" y="24"/>
                      <a:pt x="39" y="3"/>
                      <a:pt x="51" y="2"/>
                    </a:cubicBezTo>
                    <a:cubicBezTo>
                      <a:pt x="62" y="0"/>
                      <a:pt x="74" y="18"/>
                      <a:pt x="83" y="31"/>
                    </a:cubicBezTo>
                    <a:cubicBezTo>
                      <a:pt x="91" y="43"/>
                      <a:pt x="99" y="65"/>
                      <a:pt x="102" y="79"/>
                    </a:cubicBezTo>
                    <a:cubicBezTo>
                      <a:pt x="104" y="92"/>
                      <a:pt x="101" y="101"/>
                      <a:pt x="99" y="111"/>
                    </a:cubicBezTo>
                  </a:path>
                </a:pathLst>
              </a:custGeom>
              <a:solidFill>
                <a:srgbClr val="FFBFAB"/>
              </a:solidFill>
              <a:ln w="12700">
                <a:solidFill>
                  <a:schemeClr val="tx1"/>
                </a:solidFill>
                <a:round/>
                <a:headEnd/>
                <a:tailEnd/>
              </a:ln>
            </p:spPr>
            <p:txBody>
              <a:bodyPr wrap="none" anchor="ctr"/>
              <a:lstStyle/>
              <a:p>
                <a:endParaRPr lang="en-US"/>
              </a:p>
            </p:txBody>
          </p:sp>
          <p:sp>
            <p:nvSpPr>
              <p:cNvPr id="51519" name="Line 51"/>
              <p:cNvSpPr>
                <a:spLocks noChangeShapeType="1"/>
              </p:cNvSpPr>
              <p:nvPr/>
            </p:nvSpPr>
            <p:spPr bwMode="auto">
              <a:xfrm flipH="1">
                <a:off x="921" y="2949"/>
                <a:ext cx="5" cy="45"/>
              </a:xfrm>
              <a:prstGeom prst="line">
                <a:avLst/>
              </a:prstGeom>
              <a:noFill/>
              <a:ln w="12700">
                <a:solidFill>
                  <a:schemeClr val="tx1"/>
                </a:solidFill>
                <a:round/>
                <a:headEnd/>
                <a:tailEnd/>
              </a:ln>
            </p:spPr>
            <p:txBody>
              <a:bodyPr wrap="none" anchor="ctr"/>
              <a:lstStyle/>
              <a:p>
                <a:endParaRPr lang="en-US"/>
              </a:p>
            </p:txBody>
          </p:sp>
        </p:grpSp>
        <p:sp>
          <p:nvSpPr>
            <p:cNvPr id="51478" name="Rectangle 52"/>
            <p:cNvSpPr>
              <a:spLocks noChangeArrowheads="1"/>
            </p:cNvSpPr>
            <p:nvPr/>
          </p:nvSpPr>
          <p:spPr bwMode="auto">
            <a:xfrm>
              <a:off x="896" y="2879"/>
              <a:ext cx="62" cy="62"/>
            </a:xfrm>
            <a:prstGeom prst="rect">
              <a:avLst/>
            </a:prstGeom>
            <a:solidFill>
              <a:schemeClr val="tx1"/>
            </a:solidFill>
            <a:ln w="12700">
              <a:solidFill>
                <a:schemeClr val="tx1"/>
              </a:solidFill>
              <a:miter lim="800000"/>
              <a:headEnd/>
              <a:tailEnd/>
            </a:ln>
          </p:spPr>
          <p:txBody>
            <a:bodyPr wrap="none" anchor="ctr"/>
            <a:lstStyle/>
            <a:p>
              <a:endParaRPr lang="en-NZ">
                <a:latin typeface="Calibri" pitchFamily="34" charset="0"/>
              </a:endParaRPr>
            </a:p>
          </p:txBody>
        </p:sp>
        <p:sp>
          <p:nvSpPr>
            <p:cNvPr id="51479" name="Line 53"/>
            <p:cNvSpPr>
              <a:spLocks noChangeShapeType="1"/>
            </p:cNvSpPr>
            <p:nvPr/>
          </p:nvSpPr>
          <p:spPr bwMode="auto">
            <a:xfrm flipV="1">
              <a:off x="899" y="2949"/>
              <a:ext cx="45" cy="3"/>
            </a:xfrm>
            <a:prstGeom prst="line">
              <a:avLst/>
            </a:prstGeom>
            <a:noFill/>
            <a:ln w="38100">
              <a:solidFill>
                <a:schemeClr val="tx1"/>
              </a:solidFill>
              <a:round/>
              <a:headEnd/>
              <a:tailEnd/>
            </a:ln>
          </p:spPr>
          <p:txBody>
            <a:bodyPr wrap="none" anchor="ctr"/>
            <a:lstStyle/>
            <a:p>
              <a:endParaRPr lang="en-US"/>
            </a:p>
          </p:txBody>
        </p:sp>
        <p:sp>
          <p:nvSpPr>
            <p:cNvPr id="51480" name="Line 54"/>
            <p:cNvSpPr>
              <a:spLocks noChangeShapeType="1"/>
            </p:cNvSpPr>
            <p:nvPr/>
          </p:nvSpPr>
          <p:spPr bwMode="auto">
            <a:xfrm flipV="1">
              <a:off x="899" y="2869"/>
              <a:ext cx="59" cy="6"/>
            </a:xfrm>
            <a:prstGeom prst="line">
              <a:avLst/>
            </a:prstGeom>
            <a:noFill/>
            <a:ln w="57150">
              <a:solidFill>
                <a:srgbClr val="070707"/>
              </a:solidFill>
              <a:round/>
              <a:headEnd/>
              <a:tailEnd/>
            </a:ln>
          </p:spPr>
          <p:txBody>
            <a:bodyPr wrap="none" anchor="ctr"/>
            <a:lstStyle/>
            <a:p>
              <a:endParaRPr lang="en-US"/>
            </a:p>
          </p:txBody>
        </p:sp>
        <p:grpSp>
          <p:nvGrpSpPr>
            <p:cNvPr id="51481" name="Group 55"/>
            <p:cNvGrpSpPr>
              <a:grpSpLocks/>
            </p:cNvGrpSpPr>
            <p:nvPr/>
          </p:nvGrpSpPr>
          <p:grpSpPr bwMode="auto">
            <a:xfrm>
              <a:off x="1734" y="2921"/>
              <a:ext cx="167" cy="132"/>
              <a:chOff x="1734" y="2921"/>
              <a:chExt cx="167" cy="132"/>
            </a:xfrm>
          </p:grpSpPr>
          <p:sp>
            <p:nvSpPr>
              <p:cNvPr id="51514" name="Freeform 56"/>
              <p:cNvSpPr>
                <a:spLocks/>
              </p:cNvSpPr>
              <p:nvPr/>
            </p:nvSpPr>
            <p:spPr bwMode="auto">
              <a:xfrm>
                <a:off x="1734" y="2921"/>
                <a:ext cx="167" cy="132"/>
              </a:xfrm>
              <a:custGeom>
                <a:avLst/>
                <a:gdLst>
                  <a:gd name="T0" fmla="*/ 16 w 167"/>
                  <a:gd name="T1" fmla="*/ 121 h 132"/>
                  <a:gd name="T2" fmla="*/ 29 w 167"/>
                  <a:gd name="T3" fmla="*/ 43 h 132"/>
                  <a:gd name="T4" fmla="*/ 64 w 167"/>
                  <a:gd name="T5" fmla="*/ 6 h 132"/>
                  <a:gd name="T6" fmla="*/ 128 w 167"/>
                  <a:gd name="T7" fmla="*/ 11 h 132"/>
                  <a:gd name="T8" fmla="*/ 160 w 167"/>
                  <a:gd name="T9" fmla="*/ 51 h 132"/>
                  <a:gd name="T10" fmla="*/ 163 w 167"/>
                  <a:gd name="T11" fmla="*/ 121 h 132"/>
                  <a:gd name="T12" fmla="*/ 133 w 167"/>
                  <a:gd name="T13" fmla="*/ 123 h 132"/>
                  <a:gd name="T14" fmla="*/ 93 w 167"/>
                  <a:gd name="T15" fmla="*/ 121 h 132"/>
                  <a:gd name="T16" fmla="*/ 16 w 167"/>
                  <a:gd name="T17" fmla="*/ 12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32"/>
                  <a:gd name="T29" fmla="*/ 167 w 167"/>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32">
                    <a:moveTo>
                      <a:pt x="16" y="121"/>
                    </a:moveTo>
                    <a:cubicBezTo>
                      <a:pt x="0" y="117"/>
                      <a:pt x="21" y="62"/>
                      <a:pt x="29" y="43"/>
                    </a:cubicBezTo>
                    <a:cubicBezTo>
                      <a:pt x="36" y="23"/>
                      <a:pt x="47" y="11"/>
                      <a:pt x="64" y="6"/>
                    </a:cubicBezTo>
                    <a:cubicBezTo>
                      <a:pt x="80" y="0"/>
                      <a:pt x="112" y="3"/>
                      <a:pt x="128" y="11"/>
                    </a:cubicBezTo>
                    <a:cubicBezTo>
                      <a:pt x="143" y="18"/>
                      <a:pt x="154" y="32"/>
                      <a:pt x="160" y="51"/>
                    </a:cubicBezTo>
                    <a:cubicBezTo>
                      <a:pt x="165" y="69"/>
                      <a:pt x="167" y="109"/>
                      <a:pt x="163" y="121"/>
                    </a:cubicBezTo>
                    <a:cubicBezTo>
                      <a:pt x="158" y="132"/>
                      <a:pt x="144" y="123"/>
                      <a:pt x="133" y="123"/>
                    </a:cubicBezTo>
                    <a:cubicBezTo>
                      <a:pt x="121" y="123"/>
                      <a:pt x="112" y="121"/>
                      <a:pt x="93" y="121"/>
                    </a:cubicBezTo>
                    <a:cubicBezTo>
                      <a:pt x="73" y="120"/>
                      <a:pt x="32" y="121"/>
                      <a:pt x="16" y="121"/>
                    </a:cubicBezTo>
                    <a:close/>
                  </a:path>
                </a:pathLst>
              </a:custGeom>
              <a:solidFill>
                <a:srgbClr val="FFBFAB"/>
              </a:solidFill>
              <a:ln w="12700">
                <a:solidFill>
                  <a:schemeClr val="tx1"/>
                </a:solidFill>
                <a:round/>
                <a:headEnd/>
                <a:tailEnd/>
              </a:ln>
            </p:spPr>
            <p:txBody>
              <a:bodyPr wrap="none" anchor="ctr"/>
              <a:lstStyle/>
              <a:p>
                <a:endParaRPr lang="en-US"/>
              </a:p>
            </p:txBody>
          </p:sp>
          <p:sp>
            <p:nvSpPr>
              <p:cNvPr id="51515" name="Freeform 57"/>
              <p:cNvSpPr>
                <a:spLocks/>
              </p:cNvSpPr>
              <p:nvPr/>
            </p:nvSpPr>
            <p:spPr bwMode="auto">
              <a:xfrm>
                <a:off x="1773" y="2933"/>
                <a:ext cx="104" cy="111"/>
              </a:xfrm>
              <a:custGeom>
                <a:avLst/>
                <a:gdLst>
                  <a:gd name="T0" fmla="*/ 0 w 104"/>
                  <a:gd name="T1" fmla="*/ 109 h 111"/>
                  <a:gd name="T2" fmla="*/ 14 w 104"/>
                  <a:gd name="T3" fmla="*/ 42 h 111"/>
                  <a:gd name="T4" fmla="*/ 51 w 104"/>
                  <a:gd name="T5" fmla="*/ 2 h 111"/>
                  <a:gd name="T6" fmla="*/ 83 w 104"/>
                  <a:gd name="T7" fmla="*/ 31 h 111"/>
                  <a:gd name="T8" fmla="*/ 102 w 104"/>
                  <a:gd name="T9" fmla="*/ 79 h 111"/>
                  <a:gd name="T10" fmla="*/ 99 w 104"/>
                  <a:gd name="T11" fmla="*/ 111 h 111"/>
                  <a:gd name="T12" fmla="*/ 0 60000 65536"/>
                  <a:gd name="T13" fmla="*/ 0 60000 65536"/>
                  <a:gd name="T14" fmla="*/ 0 60000 65536"/>
                  <a:gd name="T15" fmla="*/ 0 60000 65536"/>
                  <a:gd name="T16" fmla="*/ 0 60000 65536"/>
                  <a:gd name="T17" fmla="*/ 0 60000 65536"/>
                  <a:gd name="T18" fmla="*/ 0 w 104"/>
                  <a:gd name="T19" fmla="*/ 0 h 111"/>
                  <a:gd name="T20" fmla="*/ 104 w 104"/>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04" h="111">
                    <a:moveTo>
                      <a:pt x="0" y="109"/>
                    </a:moveTo>
                    <a:cubicBezTo>
                      <a:pt x="2" y="84"/>
                      <a:pt x="5" y="59"/>
                      <a:pt x="14" y="42"/>
                    </a:cubicBezTo>
                    <a:cubicBezTo>
                      <a:pt x="22" y="24"/>
                      <a:pt x="39" y="3"/>
                      <a:pt x="51" y="2"/>
                    </a:cubicBezTo>
                    <a:cubicBezTo>
                      <a:pt x="62" y="0"/>
                      <a:pt x="74" y="18"/>
                      <a:pt x="83" y="31"/>
                    </a:cubicBezTo>
                    <a:cubicBezTo>
                      <a:pt x="91" y="43"/>
                      <a:pt x="99" y="65"/>
                      <a:pt x="102" y="79"/>
                    </a:cubicBezTo>
                    <a:cubicBezTo>
                      <a:pt x="104" y="92"/>
                      <a:pt x="101" y="101"/>
                      <a:pt x="99" y="111"/>
                    </a:cubicBezTo>
                  </a:path>
                </a:pathLst>
              </a:custGeom>
              <a:solidFill>
                <a:srgbClr val="FFBFAB"/>
              </a:solidFill>
              <a:ln w="12700">
                <a:solidFill>
                  <a:schemeClr val="tx1"/>
                </a:solidFill>
                <a:round/>
                <a:headEnd/>
                <a:tailEnd/>
              </a:ln>
            </p:spPr>
            <p:txBody>
              <a:bodyPr wrap="none" anchor="ctr"/>
              <a:lstStyle/>
              <a:p>
                <a:endParaRPr lang="en-US"/>
              </a:p>
            </p:txBody>
          </p:sp>
          <p:sp>
            <p:nvSpPr>
              <p:cNvPr id="51516" name="Line 58"/>
              <p:cNvSpPr>
                <a:spLocks noChangeShapeType="1"/>
              </p:cNvSpPr>
              <p:nvPr/>
            </p:nvSpPr>
            <p:spPr bwMode="auto">
              <a:xfrm flipH="1">
                <a:off x="1819" y="2943"/>
                <a:ext cx="5" cy="45"/>
              </a:xfrm>
              <a:prstGeom prst="line">
                <a:avLst/>
              </a:prstGeom>
              <a:noFill/>
              <a:ln w="12700">
                <a:solidFill>
                  <a:schemeClr val="tx1"/>
                </a:solidFill>
                <a:round/>
                <a:headEnd/>
                <a:tailEnd/>
              </a:ln>
            </p:spPr>
            <p:txBody>
              <a:bodyPr wrap="none" anchor="ctr"/>
              <a:lstStyle/>
              <a:p>
                <a:endParaRPr lang="en-US"/>
              </a:p>
            </p:txBody>
          </p:sp>
        </p:grpSp>
        <p:sp>
          <p:nvSpPr>
            <p:cNvPr id="51482" name="Rectangle 59"/>
            <p:cNvSpPr>
              <a:spLocks noChangeArrowheads="1"/>
            </p:cNvSpPr>
            <p:nvPr/>
          </p:nvSpPr>
          <p:spPr bwMode="auto">
            <a:xfrm>
              <a:off x="1794" y="2873"/>
              <a:ext cx="62" cy="62"/>
            </a:xfrm>
            <a:prstGeom prst="rect">
              <a:avLst/>
            </a:prstGeom>
            <a:solidFill>
              <a:schemeClr val="tx1"/>
            </a:solidFill>
            <a:ln w="12700">
              <a:solidFill>
                <a:schemeClr val="tx1"/>
              </a:solidFill>
              <a:miter lim="800000"/>
              <a:headEnd/>
              <a:tailEnd/>
            </a:ln>
          </p:spPr>
          <p:txBody>
            <a:bodyPr wrap="none" anchor="ctr"/>
            <a:lstStyle/>
            <a:p>
              <a:endParaRPr lang="en-NZ">
                <a:latin typeface="Calibri" pitchFamily="34" charset="0"/>
              </a:endParaRPr>
            </a:p>
          </p:txBody>
        </p:sp>
        <p:sp>
          <p:nvSpPr>
            <p:cNvPr id="51483" name="Line 60"/>
            <p:cNvSpPr>
              <a:spLocks noChangeShapeType="1"/>
            </p:cNvSpPr>
            <p:nvPr/>
          </p:nvSpPr>
          <p:spPr bwMode="auto">
            <a:xfrm flipV="1">
              <a:off x="1797" y="2943"/>
              <a:ext cx="45" cy="3"/>
            </a:xfrm>
            <a:prstGeom prst="line">
              <a:avLst/>
            </a:prstGeom>
            <a:noFill/>
            <a:ln w="38100">
              <a:solidFill>
                <a:schemeClr val="tx1"/>
              </a:solidFill>
              <a:round/>
              <a:headEnd/>
              <a:tailEnd/>
            </a:ln>
          </p:spPr>
          <p:txBody>
            <a:bodyPr wrap="none" anchor="ctr"/>
            <a:lstStyle/>
            <a:p>
              <a:endParaRPr lang="en-US"/>
            </a:p>
          </p:txBody>
        </p:sp>
        <p:sp>
          <p:nvSpPr>
            <p:cNvPr id="51484" name="Line 61"/>
            <p:cNvSpPr>
              <a:spLocks noChangeShapeType="1"/>
            </p:cNvSpPr>
            <p:nvPr/>
          </p:nvSpPr>
          <p:spPr bwMode="auto">
            <a:xfrm flipV="1">
              <a:off x="1797" y="2863"/>
              <a:ext cx="59" cy="6"/>
            </a:xfrm>
            <a:prstGeom prst="line">
              <a:avLst/>
            </a:prstGeom>
            <a:noFill/>
            <a:ln w="57150">
              <a:solidFill>
                <a:srgbClr val="070707"/>
              </a:solidFill>
              <a:round/>
              <a:headEnd/>
              <a:tailEnd/>
            </a:ln>
          </p:spPr>
          <p:txBody>
            <a:bodyPr wrap="none" anchor="ctr"/>
            <a:lstStyle/>
            <a:p>
              <a:endParaRPr lang="en-US"/>
            </a:p>
          </p:txBody>
        </p:sp>
        <p:sp>
          <p:nvSpPr>
            <p:cNvPr id="51485" name="Line 62"/>
            <p:cNvSpPr>
              <a:spLocks noChangeShapeType="1"/>
            </p:cNvSpPr>
            <p:nvPr/>
          </p:nvSpPr>
          <p:spPr bwMode="auto">
            <a:xfrm flipV="1">
              <a:off x="775" y="3082"/>
              <a:ext cx="0" cy="169"/>
            </a:xfrm>
            <a:prstGeom prst="line">
              <a:avLst/>
            </a:prstGeom>
            <a:noFill/>
            <a:ln w="38100">
              <a:solidFill>
                <a:srgbClr val="D7E3C5"/>
              </a:solidFill>
              <a:round/>
              <a:headEnd/>
              <a:tailEnd/>
            </a:ln>
          </p:spPr>
          <p:txBody>
            <a:bodyPr wrap="none" anchor="ctr"/>
            <a:lstStyle/>
            <a:p>
              <a:endParaRPr lang="en-US"/>
            </a:p>
          </p:txBody>
        </p:sp>
        <p:sp>
          <p:nvSpPr>
            <p:cNvPr id="51486" name="Line 63"/>
            <p:cNvSpPr>
              <a:spLocks noChangeShapeType="1"/>
            </p:cNvSpPr>
            <p:nvPr/>
          </p:nvSpPr>
          <p:spPr bwMode="auto">
            <a:xfrm flipV="1">
              <a:off x="818" y="3034"/>
              <a:ext cx="0" cy="166"/>
            </a:xfrm>
            <a:prstGeom prst="line">
              <a:avLst/>
            </a:prstGeom>
            <a:noFill/>
            <a:ln w="38100">
              <a:solidFill>
                <a:srgbClr val="D7E3C5"/>
              </a:solidFill>
              <a:round/>
              <a:headEnd/>
              <a:tailEnd/>
            </a:ln>
          </p:spPr>
          <p:txBody>
            <a:bodyPr wrap="none" anchor="ctr"/>
            <a:lstStyle/>
            <a:p>
              <a:endParaRPr lang="en-US"/>
            </a:p>
          </p:txBody>
        </p:sp>
        <p:sp>
          <p:nvSpPr>
            <p:cNvPr id="51487" name="Line 64"/>
            <p:cNvSpPr>
              <a:spLocks noChangeShapeType="1"/>
            </p:cNvSpPr>
            <p:nvPr/>
          </p:nvSpPr>
          <p:spPr bwMode="auto">
            <a:xfrm flipV="1">
              <a:off x="1023" y="3087"/>
              <a:ext cx="0" cy="166"/>
            </a:xfrm>
            <a:prstGeom prst="line">
              <a:avLst/>
            </a:prstGeom>
            <a:noFill/>
            <a:ln w="38100">
              <a:solidFill>
                <a:srgbClr val="D7E3C5"/>
              </a:solidFill>
              <a:round/>
              <a:headEnd/>
              <a:tailEnd/>
            </a:ln>
          </p:spPr>
          <p:txBody>
            <a:bodyPr wrap="none" anchor="ctr"/>
            <a:lstStyle/>
            <a:p>
              <a:endParaRPr lang="en-US"/>
            </a:p>
          </p:txBody>
        </p:sp>
        <p:sp>
          <p:nvSpPr>
            <p:cNvPr id="51488" name="Line 65"/>
            <p:cNvSpPr>
              <a:spLocks noChangeShapeType="1"/>
            </p:cNvSpPr>
            <p:nvPr/>
          </p:nvSpPr>
          <p:spPr bwMode="auto">
            <a:xfrm flipV="1">
              <a:off x="1074" y="3044"/>
              <a:ext cx="0" cy="177"/>
            </a:xfrm>
            <a:prstGeom prst="line">
              <a:avLst/>
            </a:prstGeom>
            <a:noFill/>
            <a:ln w="38100">
              <a:solidFill>
                <a:srgbClr val="D7E3C5"/>
              </a:solidFill>
              <a:round/>
              <a:headEnd/>
              <a:tailEnd/>
            </a:ln>
          </p:spPr>
          <p:txBody>
            <a:bodyPr wrap="none" anchor="ctr"/>
            <a:lstStyle/>
            <a:p>
              <a:endParaRPr lang="en-US"/>
            </a:p>
          </p:txBody>
        </p:sp>
        <p:sp>
          <p:nvSpPr>
            <p:cNvPr id="51489" name="Freeform 66"/>
            <p:cNvSpPr>
              <a:spLocks/>
            </p:cNvSpPr>
            <p:nvPr/>
          </p:nvSpPr>
          <p:spPr bwMode="auto">
            <a:xfrm>
              <a:off x="888" y="3040"/>
              <a:ext cx="75" cy="165"/>
            </a:xfrm>
            <a:custGeom>
              <a:avLst/>
              <a:gdLst>
                <a:gd name="T0" fmla="*/ 0 w 75"/>
                <a:gd name="T1" fmla="*/ 8 h 165"/>
                <a:gd name="T2" fmla="*/ 5 w 75"/>
                <a:gd name="T3" fmla="*/ 165 h 165"/>
                <a:gd name="T4" fmla="*/ 27 w 75"/>
                <a:gd name="T5" fmla="*/ 157 h 165"/>
                <a:gd name="T6" fmla="*/ 40 w 75"/>
                <a:gd name="T7" fmla="*/ 5 h 165"/>
                <a:gd name="T8" fmla="*/ 45 w 75"/>
                <a:gd name="T9" fmla="*/ 165 h 165"/>
                <a:gd name="T10" fmla="*/ 69 w 75"/>
                <a:gd name="T11" fmla="*/ 165 h 165"/>
                <a:gd name="T12" fmla="*/ 75 w 75"/>
                <a:gd name="T13" fmla="*/ 0 h 165"/>
                <a:gd name="T14" fmla="*/ 0 w 75"/>
                <a:gd name="T15" fmla="*/ 8 h 165"/>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165"/>
                <a:gd name="T26" fmla="*/ 75 w 7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165">
                  <a:moveTo>
                    <a:pt x="0" y="8"/>
                  </a:moveTo>
                  <a:lnTo>
                    <a:pt x="5" y="165"/>
                  </a:lnTo>
                  <a:lnTo>
                    <a:pt x="27" y="157"/>
                  </a:lnTo>
                  <a:lnTo>
                    <a:pt x="40" y="5"/>
                  </a:lnTo>
                  <a:lnTo>
                    <a:pt x="45" y="165"/>
                  </a:lnTo>
                  <a:lnTo>
                    <a:pt x="69" y="165"/>
                  </a:lnTo>
                  <a:lnTo>
                    <a:pt x="75" y="0"/>
                  </a:lnTo>
                  <a:lnTo>
                    <a:pt x="0" y="8"/>
                  </a:lnTo>
                  <a:close/>
                </a:path>
              </a:pathLst>
            </a:custGeom>
            <a:solidFill>
              <a:srgbClr val="9CB0D1"/>
            </a:solidFill>
            <a:ln w="12700">
              <a:solidFill>
                <a:schemeClr val="tx1"/>
              </a:solidFill>
              <a:round/>
              <a:headEnd/>
              <a:tailEnd/>
            </a:ln>
          </p:spPr>
          <p:txBody>
            <a:bodyPr wrap="none" anchor="ctr"/>
            <a:lstStyle/>
            <a:p>
              <a:endParaRPr lang="en-US"/>
            </a:p>
          </p:txBody>
        </p:sp>
        <p:sp>
          <p:nvSpPr>
            <p:cNvPr id="51490" name="Freeform 67"/>
            <p:cNvSpPr>
              <a:spLocks/>
            </p:cNvSpPr>
            <p:nvPr/>
          </p:nvSpPr>
          <p:spPr bwMode="auto">
            <a:xfrm>
              <a:off x="776" y="3032"/>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0E0E7"/>
            </a:solidFill>
            <a:ln w="12700">
              <a:solidFill>
                <a:schemeClr val="tx1"/>
              </a:solidFill>
              <a:round/>
              <a:headEnd/>
              <a:tailEnd/>
            </a:ln>
          </p:spPr>
          <p:txBody>
            <a:bodyPr wrap="none" anchor="ctr"/>
            <a:lstStyle/>
            <a:p>
              <a:endParaRPr lang="en-US"/>
            </a:p>
          </p:txBody>
        </p:sp>
        <p:sp>
          <p:nvSpPr>
            <p:cNvPr id="51491" name="Freeform 68"/>
            <p:cNvSpPr>
              <a:spLocks/>
            </p:cNvSpPr>
            <p:nvPr/>
          </p:nvSpPr>
          <p:spPr bwMode="auto">
            <a:xfrm>
              <a:off x="774" y="3022"/>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7E3C5"/>
            </a:solidFill>
            <a:ln w="12700">
              <a:solidFill>
                <a:schemeClr val="tx1"/>
              </a:solidFill>
              <a:round/>
              <a:headEnd/>
              <a:tailEnd/>
            </a:ln>
          </p:spPr>
          <p:txBody>
            <a:bodyPr wrap="none" anchor="ctr"/>
            <a:lstStyle/>
            <a:p>
              <a:endParaRPr lang="en-US"/>
            </a:p>
          </p:txBody>
        </p:sp>
        <p:sp>
          <p:nvSpPr>
            <p:cNvPr id="51492" name="Line 69"/>
            <p:cNvSpPr>
              <a:spLocks noChangeShapeType="1"/>
            </p:cNvSpPr>
            <p:nvPr/>
          </p:nvSpPr>
          <p:spPr bwMode="auto">
            <a:xfrm>
              <a:off x="863" y="3040"/>
              <a:ext cx="131" cy="0"/>
            </a:xfrm>
            <a:prstGeom prst="line">
              <a:avLst/>
            </a:prstGeom>
            <a:noFill/>
            <a:ln w="76200">
              <a:solidFill>
                <a:srgbClr val="AEB5CF"/>
              </a:solidFill>
              <a:round/>
              <a:headEnd/>
              <a:tailEnd/>
            </a:ln>
          </p:spPr>
          <p:txBody>
            <a:bodyPr wrap="none" anchor="ctr"/>
            <a:lstStyle/>
            <a:p>
              <a:endParaRPr lang="en-US"/>
            </a:p>
          </p:txBody>
        </p:sp>
        <p:sp>
          <p:nvSpPr>
            <p:cNvPr id="51493" name="Line 70"/>
            <p:cNvSpPr>
              <a:spLocks noChangeShapeType="1"/>
            </p:cNvSpPr>
            <p:nvPr/>
          </p:nvSpPr>
          <p:spPr bwMode="auto">
            <a:xfrm flipV="1">
              <a:off x="880" y="3211"/>
              <a:ext cx="32" cy="2"/>
            </a:xfrm>
            <a:prstGeom prst="line">
              <a:avLst/>
            </a:prstGeom>
            <a:noFill/>
            <a:ln w="57150">
              <a:solidFill>
                <a:srgbClr val="070707"/>
              </a:solidFill>
              <a:round/>
              <a:headEnd/>
              <a:tailEnd/>
            </a:ln>
          </p:spPr>
          <p:txBody>
            <a:bodyPr wrap="none" anchor="ctr"/>
            <a:lstStyle/>
            <a:p>
              <a:endParaRPr lang="en-US"/>
            </a:p>
          </p:txBody>
        </p:sp>
        <p:sp>
          <p:nvSpPr>
            <p:cNvPr id="51494" name="Line 71"/>
            <p:cNvSpPr>
              <a:spLocks noChangeShapeType="1"/>
            </p:cNvSpPr>
            <p:nvPr/>
          </p:nvSpPr>
          <p:spPr bwMode="auto">
            <a:xfrm flipV="1">
              <a:off x="937" y="3215"/>
              <a:ext cx="32" cy="2"/>
            </a:xfrm>
            <a:prstGeom prst="line">
              <a:avLst/>
            </a:prstGeom>
            <a:noFill/>
            <a:ln w="57150">
              <a:solidFill>
                <a:srgbClr val="070707"/>
              </a:solidFill>
              <a:round/>
              <a:headEnd/>
              <a:tailEnd/>
            </a:ln>
          </p:spPr>
          <p:txBody>
            <a:bodyPr wrap="none" anchor="ctr"/>
            <a:lstStyle/>
            <a:p>
              <a:endParaRPr lang="en-US"/>
            </a:p>
          </p:txBody>
        </p:sp>
        <p:sp>
          <p:nvSpPr>
            <p:cNvPr id="51495" name="Freeform 72"/>
            <p:cNvSpPr>
              <a:spLocks/>
            </p:cNvSpPr>
            <p:nvPr/>
          </p:nvSpPr>
          <p:spPr bwMode="auto">
            <a:xfrm>
              <a:off x="1790" y="3043"/>
              <a:ext cx="75" cy="165"/>
            </a:xfrm>
            <a:custGeom>
              <a:avLst/>
              <a:gdLst>
                <a:gd name="T0" fmla="*/ 0 w 75"/>
                <a:gd name="T1" fmla="*/ 8 h 165"/>
                <a:gd name="T2" fmla="*/ 5 w 75"/>
                <a:gd name="T3" fmla="*/ 165 h 165"/>
                <a:gd name="T4" fmla="*/ 27 w 75"/>
                <a:gd name="T5" fmla="*/ 157 h 165"/>
                <a:gd name="T6" fmla="*/ 40 w 75"/>
                <a:gd name="T7" fmla="*/ 5 h 165"/>
                <a:gd name="T8" fmla="*/ 45 w 75"/>
                <a:gd name="T9" fmla="*/ 165 h 165"/>
                <a:gd name="T10" fmla="*/ 69 w 75"/>
                <a:gd name="T11" fmla="*/ 165 h 165"/>
                <a:gd name="T12" fmla="*/ 75 w 75"/>
                <a:gd name="T13" fmla="*/ 0 h 165"/>
                <a:gd name="T14" fmla="*/ 0 w 75"/>
                <a:gd name="T15" fmla="*/ 8 h 165"/>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165"/>
                <a:gd name="T26" fmla="*/ 75 w 7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165">
                  <a:moveTo>
                    <a:pt x="0" y="8"/>
                  </a:moveTo>
                  <a:lnTo>
                    <a:pt x="5" y="165"/>
                  </a:lnTo>
                  <a:lnTo>
                    <a:pt x="27" y="157"/>
                  </a:lnTo>
                  <a:lnTo>
                    <a:pt x="40" y="5"/>
                  </a:lnTo>
                  <a:lnTo>
                    <a:pt x="45" y="165"/>
                  </a:lnTo>
                  <a:lnTo>
                    <a:pt x="69" y="165"/>
                  </a:lnTo>
                  <a:lnTo>
                    <a:pt x="75" y="0"/>
                  </a:lnTo>
                  <a:lnTo>
                    <a:pt x="0" y="8"/>
                  </a:lnTo>
                  <a:close/>
                </a:path>
              </a:pathLst>
            </a:custGeom>
            <a:solidFill>
              <a:srgbClr val="9CB0D1"/>
            </a:solidFill>
            <a:ln w="12700">
              <a:solidFill>
                <a:schemeClr val="tx1"/>
              </a:solidFill>
              <a:round/>
              <a:headEnd/>
              <a:tailEnd/>
            </a:ln>
          </p:spPr>
          <p:txBody>
            <a:bodyPr wrap="none" anchor="ctr"/>
            <a:lstStyle/>
            <a:p>
              <a:endParaRPr lang="en-US"/>
            </a:p>
          </p:txBody>
        </p:sp>
        <p:sp>
          <p:nvSpPr>
            <p:cNvPr id="51496" name="Line 73"/>
            <p:cNvSpPr>
              <a:spLocks noChangeShapeType="1"/>
            </p:cNvSpPr>
            <p:nvPr/>
          </p:nvSpPr>
          <p:spPr bwMode="auto">
            <a:xfrm flipV="1">
              <a:off x="1782" y="3214"/>
              <a:ext cx="32" cy="2"/>
            </a:xfrm>
            <a:prstGeom prst="line">
              <a:avLst/>
            </a:prstGeom>
            <a:noFill/>
            <a:ln w="57150">
              <a:solidFill>
                <a:srgbClr val="070707"/>
              </a:solidFill>
              <a:round/>
              <a:headEnd/>
              <a:tailEnd/>
            </a:ln>
          </p:spPr>
          <p:txBody>
            <a:bodyPr wrap="none" anchor="ctr"/>
            <a:lstStyle/>
            <a:p>
              <a:endParaRPr lang="en-US"/>
            </a:p>
          </p:txBody>
        </p:sp>
        <p:sp>
          <p:nvSpPr>
            <p:cNvPr id="51497" name="Line 74"/>
            <p:cNvSpPr>
              <a:spLocks noChangeShapeType="1"/>
            </p:cNvSpPr>
            <p:nvPr/>
          </p:nvSpPr>
          <p:spPr bwMode="auto">
            <a:xfrm flipV="1">
              <a:off x="1839" y="3218"/>
              <a:ext cx="32" cy="2"/>
            </a:xfrm>
            <a:prstGeom prst="line">
              <a:avLst/>
            </a:prstGeom>
            <a:noFill/>
            <a:ln w="57150">
              <a:solidFill>
                <a:srgbClr val="070707"/>
              </a:solidFill>
              <a:round/>
              <a:headEnd/>
              <a:tailEnd/>
            </a:ln>
          </p:spPr>
          <p:txBody>
            <a:bodyPr wrap="none" anchor="ctr"/>
            <a:lstStyle/>
            <a:p>
              <a:endParaRPr lang="en-US"/>
            </a:p>
          </p:txBody>
        </p:sp>
        <p:sp>
          <p:nvSpPr>
            <p:cNvPr id="51498" name="Line 75"/>
            <p:cNvSpPr>
              <a:spLocks noChangeShapeType="1"/>
            </p:cNvSpPr>
            <p:nvPr/>
          </p:nvSpPr>
          <p:spPr bwMode="auto">
            <a:xfrm flipV="1">
              <a:off x="1667" y="3075"/>
              <a:ext cx="0" cy="169"/>
            </a:xfrm>
            <a:prstGeom prst="line">
              <a:avLst/>
            </a:prstGeom>
            <a:noFill/>
            <a:ln w="38100">
              <a:solidFill>
                <a:srgbClr val="D7E3C5"/>
              </a:solidFill>
              <a:round/>
              <a:headEnd/>
              <a:tailEnd/>
            </a:ln>
          </p:spPr>
          <p:txBody>
            <a:bodyPr wrap="none" anchor="ctr"/>
            <a:lstStyle/>
            <a:p>
              <a:endParaRPr lang="en-US"/>
            </a:p>
          </p:txBody>
        </p:sp>
        <p:sp>
          <p:nvSpPr>
            <p:cNvPr id="51499" name="Line 76"/>
            <p:cNvSpPr>
              <a:spLocks noChangeShapeType="1"/>
            </p:cNvSpPr>
            <p:nvPr/>
          </p:nvSpPr>
          <p:spPr bwMode="auto">
            <a:xfrm flipV="1">
              <a:off x="1710" y="3027"/>
              <a:ext cx="0" cy="166"/>
            </a:xfrm>
            <a:prstGeom prst="line">
              <a:avLst/>
            </a:prstGeom>
            <a:noFill/>
            <a:ln w="38100">
              <a:solidFill>
                <a:srgbClr val="D7E3C5"/>
              </a:solidFill>
              <a:round/>
              <a:headEnd/>
              <a:tailEnd/>
            </a:ln>
          </p:spPr>
          <p:txBody>
            <a:bodyPr wrap="none" anchor="ctr"/>
            <a:lstStyle/>
            <a:p>
              <a:endParaRPr lang="en-US"/>
            </a:p>
          </p:txBody>
        </p:sp>
        <p:sp>
          <p:nvSpPr>
            <p:cNvPr id="51500" name="Line 77"/>
            <p:cNvSpPr>
              <a:spLocks noChangeShapeType="1"/>
            </p:cNvSpPr>
            <p:nvPr/>
          </p:nvSpPr>
          <p:spPr bwMode="auto">
            <a:xfrm flipV="1">
              <a:off x="1915" y="3080"/>
              <a:ext cx="0" cy="166"/>
            </a:xfrm>
            <a:prstGeom prst="line">
              <a:avLst/>
            </a:prstGeom>
            <a:noFill/>
            <a:ln w="38100">
              <a:solidFill>
                <a:srgbClr val="D7E3C5"/>
              </a:solidFill>
              <a:round/>
              <a:headEnd/>
              <a:tailEnd/>
            </a:ln>
          </p:spPr>
          <p:txBody>
            <a:bodyPr wrap="none" anchor="ctr"/>
            <a:lstStyle/>
            <a:p>
              <a:endParaRPr lang="en-US"/>
            </a:p>
          </p:txBody>
        </p:sp>
        <p:sp>
          <p:nvSpPr>
            <p:cNvPr id="51501" name="Line 78"/>
            <p:cNvSpPr>
              <a:spLocks noChangeShapeType="1"/>
            </p:cNvSpPr>
            <p:nvPr/>
          </p:nvSpPr>
          <p:spPr bwMode="auto">
            <a:xfrm flipV="1">
              <a:off x="1966" y="3037"/>
              <a:ext cx="0" cy="177"/>
            </a:xfrm>
            <a:prstGeom prst="line">
              <a:avLst/>
            </a:prstGeom>
            <a:noFill/>
            <a:ln w="38100">
              <a:solidFill>
                <a:srgbClr val="D7E3C5"/>
              </a:solidFill>
              <a:round/>
              <a:headEnd/>
              <a:tailEnd/>
            </a:ln>
          </p:spPr>
          <p:txBody>
            <a:bodyPr wrap="none" anchor="ctr"/>
            <a:lstStyle/>
            <a:p>
              <a:endParaRPr lang="en-US"/>
            </a:p>
          </p:txBody>
        </p:sp>
        <p:sp>
          <p:nvSpPr>
            <p:cNvPr id="51502" name="Freeform 79"/>
            <p:cNvSpPr>
              <a:spLocks/>
            </p:cNvSpPr>
            <p:nvPr/>
          </p:nvSpPr>
          <p:spPr bwMode="auto">
            <a:xfrm>
              <a:off x="1668" y="3025"/>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0E0E7"/>
            </a:solidFill>
            <a:ln w="12700">
              <a:solidFill>
                <a:schemeClr val="tx1"/>
              </a:solidFill>
              <a:round/>
              <a:headEnd/>
              <a:tailEnd/>
            </a:ln>
          </p:spPr>
          <p:txBody>
            <a:bodyPr wrap="none" anchor="ctr"/>
            <a:lstStyle/>
            <a:p>
              <a:endParaRPr lang="en-US"/>
            </a:p>
          </p:txBody>
        </p:sp>
        <p:sp>
          <p:nvSpPr>
            <p:cNvPr id="51503" name="Freeform 80"/>
            <p:cNvSpPr>
              <a:spLocks/>
            </p:cNvSpPr>
            <p:nvPr/>
          </p:nvSpPr>
          <p:spPr bwMode="auto">
            <a:xfrm>
              <a:off x="1666" y="3015"/>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7E3C5"/>
            </a:solidFill>
            <a:ln w="12700">
              <a:solidFill>
                <a:schemeClr val="tx1"/>
              </a:solidFill>
              <a:round/>
              <a:headEnd/>
              <a:tailEnd/>
            </a:ln>
          </p:spPr>
          <p:txBody>
            <a:bodyPr wrap="none" anchor="ctr"/>
            <a:lstStyle/>
            <a:p>
              <a:endParaRPr lang="en-US"/>
            </a:p>
          </p:txBody>
        </p:sp>
        <p:sp>
          <p:nvSpPr>
            <p:cNvPr id="51504" name="Rectangle 81"/>
            <p:cNvSpPr>
              <a:spLocks noChangeArrowheads="1"/>
            </p:cNvSpPr>
            <p:nvPr/>
          </p:nvSpPr>
          <p:spPr bwMode="auto">
            <a:xfrm>
              <a:off x="1781" y="2967"/>
              <a:ext cx="85" cy="99"/>
            </a:xfrm>
            <a:prstGeom prst="rect">
              <a:avLst/>
            </a:prstGeom>
            <a:solidFill>
              <a:srgbClr val="AEB5CF"/>
            </a:solidFill>
            <a:ln w="9525">
              <a:noFill/>
              <a:miter lim="800000"/>
              <a:headEnd/>
              <a:tailEnd/>
            </a:ln>
          </p:spPr>
          <p:txBody>
            <a:bodyPr wrap="none" anchor="ctr"/>
            <a:lstStyle/>
            <a:p>
              <a:endParaRPr lang="en-NZ">
                <a:latin typeface="Calibri" pitchFamily="34" charset="0"/>
              </a:endParaRPr>
            </a:p>
          </p:txBody>
        </p:sp>
        <p:sp>
          <p:nvSpPr>
            <p:cNvPr id="51505" name="Text Box 82"/>
            <p:cNvSpPr txBox="1">
              <a:spLocks noChangeArrowheads="1"/>
            </p:cNvSpPr>
            <p:nvPr/>
          </p:nvSpPr>
          <p:spPr bwMode="auto">
            <a:xfrm>
              <a:off x="802" y="3194"/>
              <a:ext cx="227" cy="173"/>
            </a:xfrm>
            <a:prstGeom prst="rect">
              <a:avLst/>
            </a:prstGeom>
            <a:noFill/>
            <a:ln w="9525">
              <a:noFill/>
              <a:miter lim="800000"/>
              <a:headEnd/>
              <a:tailEnd/>
            </a:ln>
          </p:spPr>
          <p:txBody>
            <a:bodyPr wrap="none">
              <a:spAutoFit/>
            </a:bodyPr>
            <a:lstStyle/>
            <a:p>
              <a:pPr defTabSz="762000" eaLnBrk="0" hangingPunct="0"/>
              <a:r>
                <a:rPr lang="en-AU" sz="1200" b="1"/>
                <a:t>O</a:t>
              </a:r>
              <a:r>
                <a:rPr lang="en-AU" sz="1200" b="1" baseline="-25000"/>
                <a:t>1</a:t>
              </a:r>
              <a:endParaRPr lang="en-AU" sz="1200" b="1"/>
            </a:p>
          </p:txBody>
        </p:sp>
        <p:sp>
          <p:nvSpPr>
            <p:cNvPr id="51506" name="Text Box 83"/>
            <p:cNvSpPr txBox="1">
              <a:spLocks noChangeArrowheads="1"/>
            </p:cNvSpPr>
            <p:nvPr/>
          </p:nvSpPr>
          <p:spPr bwMode="auto">
            <a:xfrm>
              <a:off x="1036" y="2617"/>
              <a:ext cx="227" cy="173"/>
            </a:xfrm>
            <a:prstGeom prst="rect">
              <a:avLst/>
            </a:prstGeom>
            <a:noFill/>
            <a:ln w="9525">
              <a:noFill/>
              <a:miter lim="800000"/>
              <a:headEnd/>
              <a:tailEnd/>
            </a:ln>
          </p:spPr>
          <p:txBody>
            <a:bodyPr wrap="none">
              <a:spAutoFit/>
            </a:bodyPr>
            <a:lstStyle/>
            <a:p>
              <a:pPr defTabSz="762000" eaLnBrk="0" hangingPunct="0"/>
              <a:r>
                <a:rPr lang="en-AU" sz="1200" b="1"/>
                <a:t>O</a:t>
              </a:r>
              <a:r>
                <a:rPr lang="en-AU" sz="1200" b="1" baseline="-25000"/>
                <a:t>2</a:t>
              </a:r>
              <a:endParaRPr lang="en-AU" sz="1200" b="1"/>
            </a:p>
          </p:txBody>
        </p:sp>
        <p:sp>
          <p:nvSpPr>
            <p:cNvPr id="51507" name="Text Box 84"/>
            <p:cNvSpPr txBox="1">
              <a:spLocks noChangeArrowheads="1"/>
            </p:cNvSpPr>
            <p:nvPr/>
          </p:nvSpPr>
          <p:spPr bwMode="auto">
            <a:xfrm>
              <a:off x="1716" y="3191"/>
              <a:ext cx="227" cy="173"/>
            </a:xfrm>
            <a:prstGeom prst="rect">
              <a:avLst/>
            </a:prstGeom>
            <a:noFill/>
            <a:ln w="9525">
              <a:noFill/>
              <a:miter lim="800000"/>
              <a:headEnd/>
              <a:tailEnd/>
            </a:ln>
          </p:spPr>
          <p:txBody>
            <a:bodyPr wrap="none">
              <a:spAutoFit/>
            </a:bodyPr>
            <a:lstStyle/>
            <a:p>
              <a:pPr defTabSz="762000" eaLnBrk="0" hangingPunct="0"/>
              <a:r>
                <a:rPr lang="en-AU" sz="1200" b="1"/>
                <a:t>O</a:t>
              </a:r>
              <a:r>
                <a:rPr lang="en-AU" sz="1200" b="1" baseline="-25000"/>
                <a:t>3</a:t>
              </a:r>
              <a:endParaRPr lang="en-AU" sz="1200" b="1"/>
            </a:p>
          </p:txBody>
        </p:sp>
        <p:sp>
          <p:nvSpPr>
            <p:cNvPr id="51508" name="Text Box 85"/>
            <p:cNvSpPr txBox="1">
              <a:spLocks noChangeArrowheads="1"/>
            </p:cNvSpPr>
            <p:nvPr/>
          </p:nvSpPr>
          <p:spPr bwMode="auto">
            <a:xfrm>
              <a:off x="1541" y="3557"/>
              <a:ext cx="227" cy="173"/>
            </a:xfrm>
            <a:prstGeom prst="rect">
              <a:avLst/>
            </a:prstGeom>
            <a:noFill/>
            <a:ln w="9525">
              <a:noFill/>
              <a:miter lim="800000"/>
              <a:headEnd/>
              <a:tailEnd/>
            </a:ln>
          </p:spPr>
          <p:txBody>
            <a:bodyPr wrap="none">
              <a:spAutoFit/>
            </a:bodyPr>
            <a:lstStyle/>
            <a:p>
              <a:pPr defTabSz="762000" eaLnBrk="0" hangingPunct="0"/>
              <a:r>
                <a:rPr lang="en-AU" sz="1200" b="1"/>
                <a:t>O</a:t>
              </a:r>
              <a:r>
                <a:rPr lang="en-AU" sz="1200" b="1" baseline="-25000"/>
                <a:t>2</a:t>
              </a:r>
              <a:endParaRPr lang="en-AU" sz="1200" b="1"/>
            </a:p>
          </p:txBody>
        </p:sp>
        <p:sp>
          <p:nvSpPr>
            <p:cNvPr id="51509" name="Freeform 86"/>
            <p:cNvSpPr>
              <a:spLocks/>
            </p:cNvSpPr>
            <p:nvPr/>
          </p:nvSpPr>
          <p:spPr bwMode="auto">
            <a:xfrm>
              <a:off x="1331" y="3563"/>
              <a:ext cx="125" cy="40"/>
            </a:xfrm>
            <a:custGeom>
              <a:avLst/>
              <a:gdLst>
                <a:gd name="T0" fmla="*/ 32 w 125"/>
                <a:gd name="T1" fmla="*/ 0 h 40"/>
                <a:gd name="T2" fmla="*/ 0 w 125"/>
                <a:gd name="T3" fmla="*/ 40 h 40"/>
                <a:gd name="T4" fmla="*/ 104 w 125"/>
                <a:gd name="T5" fmla="*/ 40 h 40"/>
                <a:gd name="T6" fmla="*/ 125 w 125"/>
                <a:gd name="T7" fmla="*/ 5 h 40"/>
                <a:gd name="T8" fmla="*/ 32 w 125"/>
                <a:gd name="T9" fmla="*/ 0 h 40"/>
                <a:gd name="T10" fmla="*/ 0 60000 65536"/>
                <a:gd name="T11" fmla="*/ 0 60000 65536"/>
                <a:gd name="T12" fmla="*/ 0 60000 65536"/>
                <a:gd name="T13" fmla="*/ 0 60000 65536"/>
                <a:gd name="T14" fmla="*/ 0 60000 65536"/>
                <a:gd name="T15" fmla="*/ 0 w 125"/>
                <a:gd name="T16" fmla="*/ 0 h 40"/>
                <a:gd name="T17" fmla="*/ 125 w 125"/>
                <a:gd name="T18" fmla="*/ 40 h 40"/>
              </a:gdLst>
              <a:ahLst/>
              <a:cxnLst>
                <a:cxn ang="T10">
                  <a:pos x="T0" y="T1"/>
                </a:cxn>
                <a:cxn ang="T11">
                  <a:pos x="T2" y="T3"/>
                </a:cxn>
                <a:cxn ang="T12">
                  <a:pos x="T4" y="T5"/>
                </a:cxn>
                <a:cxn ang="T13">
                  <a:pos x="T6" y="T7"/>
                </a:cxn>
                <a:cxn ang="T14">
                  <a:pos x="T8" y="T9"/>
                </a:cxn>
              </a:cxnLst>
              <a:rect l="T15" t="T16" r="T17" b="T18"/>
              <a:pathLst>
                <a:path w="125" h="40">
                  <a:moveTo>
                    <a:pt x="32" y="0"/>
                  </a:moveTo>
                  <a:lnTo>
                    <a:pt x="0" y="40"/>
                  </a:lnTo>
                  <a:lnTo>
                    <a:pt x="104" y="40"/>
                  </a:lnTo>
                  <a:lnTo>
                    <a:pt x="125" y="5"/>
                  </a:lnTo>
                  <a:lnTo>
                    <a:pt x="32" y="0"/>
                  </a:lnTo>
                  <a:close/>
                </a:path>
              </a:pathLst>
            </a:custGeom>
            <a:solidFill>
              <a:srgbClr val="AEB5CF"/>
            </a:solidFill>
            <a:ln w="12700">
              <a:solidFill>
                <a:schemeClr val="tx1"/>
              </a:solidFill>
              <a:round/>
              <a:headEnd/>
              <a:tailEnd/>
            </a:ln>
          </p:spPr>
          <p:txBody>
            <a:bodyPr wrap="none" anchor="ctr"/>
            <a:lstStyle/>
            <a:p>
              <a:endParaRPr lang="en-US"/>
            </a:p>
          </p:txBody>
        </p:sp>
        <p:sp>
          <p:nvSpPr>
            <p:cNvPr id="51510" name="AutoShape 87"/>
            <p:cNvSpPr>
              <a:spLocks noChangeArrowheads="1"/>
            </p:cNvSpPr>
            <p:nvPr/>
          </p:nvSpPr>
          <p:spPr bwMode="auto">
            <a:xfrm>
              <a:off x="1364" y="2832"/>
              <a:ext cx="316" cy="280"/>
            </a:xfrm>
            <a:custGeom>
              <a:avLst/>
              <a:gdLst>
                <a:gd name="T0" fmla="*/ 4 w 21600"/>
                <a:gd name="T1" fmla="*/ 0 h 21600"/>
                <a:gd name="T2" fmla="*/ 2 w 21600"/>
                <a:gd name="T3" fmla="*/ 0 h 21600"/>
                <a:gd name="T4" fmla="*/ 3 w 21600"/>
                <a:gd name="T5" fmla="*/ 1 h 21600"/>
                <a:gd name="T6" fmla="*/ 5 w 21600"/>
                <a:gd name="T7" fmla="*/ 2 h 21600"/>
                <a:gd name="T8" fmla="*/ 4 w 21600"/>
                <a:gd name="T9" fmla="*/ 2 h 21600"/>
                <a:gd name="T10" fmla="*/ 3 w 21600"/>
                <a:gd name="T11" fmla="*/ 2 h 21600"/>
                <a:gd name="T12" fmla="*/ 0 60000 65536"/>
                <a:gd name="T13" fmla="*/ 0 60000 65536"/>
                <a:gd name="T14" fmla="*/ 0 60000 65536"/>
                <a:gd name="T15" fmla="*/ 0 60000 65536"/>
                <a:gd name="T16" fmla="*/ 0 60000 65536"/>
                <a:gd name="T17" fmla="*/ 0 60000 65536"/>
                <a:gd name="T18" fmla="*/ 3144 w 21600"/>
                <a:gd name="T19" fmla="*/ 3163 h 21600"/>
                <a:gd name="T20" fmla="*/ 18456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49" y="9874"/>
                  </a:moveTo>
                  <a:cubicBezTo>
                    <a:pt x="17087" y="6500"/>
                    <a:pt x="14204" y="3987"/>
                    <a:pt x="10800" y="3987"/>
                  </a:cubicBezTo>
                  <a:lnTo>
                    <a:pt x="10799" y="0"/>
                  </a:lnTo>
                  <a:cubicBezTo>
                    <a:pt x="16197" y="0"/>
                    <a:pt x="20766" y="3984"/>
                    <a:pt x="21499" y="9332"/>
                  </a:cubicBezTo>
                  <a:lnTo>
                    <a:pt x="24174" y="8965"/>
                  </a:lnTo>
                  <a:lnTo>
                    <a:pt x="20162" y="14254"/>
                  </a:lnTo>
                  <a:lnTo>
                    <a:pt x="14874" y="10240"/>
                  </a:lnTo>
                  <a:lnTo>
                    <a:pt x="17549" y="9874"/>
                  </a:lnTo>
                  <a:close/>
                </a:path>
              </a:pathLst>
            </a:custGeom>
            <a:gradFill rotWithShape="0">
              <a:gsLst>
                <a:gs pos="0">
                  <a:srgbClr val="FFCC00"/>
                </a:gs>
                <a:gs pos="100000">
                  <a:srgbClr val="FF3F66"/>
                </a:gs>
              </a:gsLst>
              <a:lin ang="2700000" scaled="1"/>
            </a:gradFill>
            <a:ln w="9525">
              <a:noFill/>
              <a:round/>
              <a:headEnd/>
              <a:tailEnd/>
            </a:ln>
          </p:spPr>
          <p:txBody>
            <a:bodyPr wrap="none" anchor="ctr"/>
            <a:lstStyle/>
            <a:p>
              <a:endParaRPr lang="en-US"/>
            </a:p>
          </p:txBody>
        </p:sp>
        <p:sp>
          <p:nvSpPr>
            <p:cNvPr id="51511" name="AutoShape 88"/>
            <p:cNvSpPr>
              <a:spLocks noChangeArrowheads="1"/>
            </p:cNvSpPr>
            <p:nvPr/>
          </p:nvSpPr>
          <p:spPr bwMode="auto">
            <a:xfrm rot="-5400000">
              <a:off x="1040" y="2856"/>
              <a:ext cx="316" cy="280"/>
            </a:xfrm>
            <a:custGeom>
              <a:avLst/>
              <a:gdLst>
                <a:gd name="T0" fmla="*/ 4 w 21600"/>
                <a:gd name="T1" fmla="*/ 0 h 21600"/>
                <a:gd name="T2" fmla="*/ 2 w 21600"/>
                <a:gd name="T3" fmla="*/ 0 h 21600"/>
                <a:gd name="T4" fmla="*/ 3 w 21600"/>
                <a:gd name="T5" fmla="*/ 1 h 21600"/>
                <a:gd name="T6" fmla="*/ 5 w 21600"/>
                <a:gd name="T7" fmla="*/ 2 h 21600"/>
                <a:gd name="T8" fmla="*/ 4 w 21600"/>
                <a:gd name="T9" fmla="*/ 2 h 21600"/>
                <a:gd name="T10" fmla="*/ 3 w 21600"/>
                <a:gd name="T11" fmla="*/ 2 h 21600"/>
                <a:gd name="T12" fmla="*/ 0 60000 65536"/>
                <a:gd name="T13" fmla="*/ 0 60000 65536"/>
                <a:gd name="T14" fmla="*/ 0 60000 65536"/>
                <a:gd name="T15" fmla="*/ 0 60000 65536"/>
                <a:gd name="T16" fmla="*/ 0 60000 65536"/>
                <a:gd name="T17" fmla="*/ 0 60000 65536"/>
                <a:gd name="T18" fmla="*/ 3144 w 21600"/>
                <a:gd name="T19" fmla="*/ 3163 h 21600"/>
                <a:gd name="T20" fmla="*/ 18456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49" y="9874"/>
                  </a:moveTo>
                  <a:cubicBezTo>
                    <a:pt x="17087" y="6500"/>
                    <a:pt x="14204" y="3987"/>
                    <a:pt x="10800" y="3987"/>
                  </a:cubicBezTo>
                  <a:lnTo>
                    <a:pt x="10799" y="0"/>
                  </a:lnTo>
                  <a:cubicBezTo>
                    <a:pt x="16197" y="0"/>
                    <a:pt x="20766" y="3984"/>
                    <a:pt x="21499" y="9332"/>
                  </a:cubicBezTo>
                  <a:lnTo>
                    <a:pt x="24174" y="8965"/>
                  </a:lnTo>
                  <a:lnTo>
                    <a:pt x="20162" y="14254"/>
                  </a:lnTo>
                  <a:lnTo>
                    <a:pt x="14874" y="10240"/>
                  </a:lnTo>
                  <a:lnTo>
                    <a:pt x="17549" y="9874"/>
                  </a:lnTo>
                  <a:close/>
                </a:path>
              </a:pathLst>
            </a:custGeom>
            <a:gradFill rotWithShape="0">
              <a:gsLst>
                <a:gs pos="0">
                  <a:srgbClr val="FFCC00"/>
                </a:gs>
                <a:gs pos="100000">
                  <a:srgbClr val="FF3F66"/>
                </a:gs>
              </a:gsLst>
              <a:lin ang="18900000" scaled="1"/>
            </a:gradFill>
            <a:ln w="9525">
              <a:noFill/>
              <a:round/>
              <a:headEnd/>
              <a:tailEnd/>
            </a:ln>
          </p:spPr>
          <p:txBody>
            <a:bodyPr wrap="none" anchor="ctr"/>
            <a:lstStyle/>
            <a:p>
              <a:endParaRPr lang="en-US"/>
            </a:p>
          </p:txBody>
        </p:sp>
        <p:sp>
          <p:nvSpPr>
            <p:cNvPr id="51512" name="AutoShape 89"/>
            <p:cNvSpPr>
              <a:spLocks noChangeArrowheads="1"/>
            </p:cNvSpPr>
            <p:nvPr/>
          </p:nvSpPr>
          <p:spPr bwMode="auto">
            <a:xfrm rot="16200000" flipH="1">
              <a:off x="1016" y="3180"/>
              <a:ext cx="316" cy="280"/>
            </a:xfrm>
            <a:custGeom>
              <a:avLst/>
              <a:gdLst>
                <a:gd name="T0" fmla="*/ 4 w 21600"/>
                <a:gd name="T1" fmla="*/ 0 h 21600"/>
                <a:gd name="T2" fmla="*/ 2 w 21600"/>
                <a:gd name="T3" fmla="*/ 0 h 21600"/>
                <a:gd name="T4" fmla="*/ 3 w 21600"/>
                <a:gd name="T5" fmla="*/ 1 h 21600"/>
                <a:gd name="T6" fmla="*/ 5 w 21600"/>
                <a:gd name="T7" fmla="*/ 2 h 21600"/>
                <a:gd name="T8" fmla="*/ 4 w 21600"/>
                <a:gd name="T9" fmla="*/ 2 h 21600"/>
                <a:gd name="T10" fmla="*/ 3 w 21600"/>
                <a:gd name="T11" fmla="*/ 2 h 21600"/>
                <a:gd name="T12" fmla="*/ 0 60000 65536"/>
                <a:gd name="T13" fmla="*/ 0 60000 65536"/>
                <a:gd name="T14" fmla="*/ 0 60000 65536"/>
                <a:gd name="T15" fmla="*/ 0 60000 65536"/>
                <a:gd name="T16" fmla="*/ 0 60000 65536"/>
                <a:gd name="T17" fmla="*/ 0 60000 65536"/>
                <a:gd name="T18" fmla="*/ 3144 w 21600"/>
                <a:gd name="T19" fmla="*/ 3163 h 21600"/>
                <a:gd name="T20" fmla="*/ 18456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49" y="9874"/>
                  </a:moveTo>
                  <a:cubicBezTo>
                    <a:pt x="17087" y="6500"/>
                    <a:pt x="14204" y="3987"/>
                    <a:pt x="10800" y="3987"/>
                  </a:cubicBezTo>
                  <a:lnTo>
                    <a:pt x="10799" y="0"/>
                  </a:lnTo>
                  <a:cubicBezTo>
                    <a:pt x="16197" y="0"/>
                    <a:pt x="20766" y="3984"/>
                    <a:pt x="21499" y="9332"/>
                  </a:cubicBezTo>
                  <a:lnTo>
                    <a:pt x="24174" y="8965"/>
                  </a:lnTo>
                  <a:lnTo>
                    <a:pt x="20162" y="14254"/>
                  </a:lnTo>
                  <a:lnTo>
                    <a:pt x="14874" y="10240"/>
                  </a:lnTo>
                  <a:lnTo>
                    <a:pt x="17549" y="9874"/>
                  </a:lnTo>
                  <a:close/>
                </a:path>
              </a:pathLst>
            </a:custGeom>
            <a:gradFill rotWithShape="0">
              <a:gsLst>
                <a:gs pos="0">
                  <a:srgbClr val="FFCC00"/>
                </a:gs>
                <a:gs pos="100000">
                  <a:srgbClr val="FF3F66"/>
                </a:gs>
              </a:gsLst>
              <a:lin ang="2700000" scaled="1"/>
            </a:gradFill>
            <a:ln w="9525">
              <a:noFill/>
              <a:round/>
              <a:headEnd/>
              <a:tailEnd/>
            </a:ln>
          </p:spPr>
          <p:txBody>
            <a:bodyPr wrap="none" anchor="ctr"/>
            <a:lstStyle/>
            <a:p>
              <a:endParaRPr lang="en-US"/>
            </a:p>
          </p:txBody>
        </p:sp>
        <p:sp>
          <p:nvSpPr>
            <p:cNvPr id="51513" name="AutoShape 90"/>
            <p:cNvSpPr>
              <a:spLocks noChangeArrowheads="1"/>
            </p:cNvSpPr>
            <p:nvPr/>
          </p:nvSpPr>
          <p:spPr bwMode="auto">
            <a:xfrm flipV="1">
              <a:off x="1400" y="3216"/>
              <a:ext cx="316" cy="280"/>
            </a:xfrm>
            <a:custGeom>
              <a:avLst/>
              <a:gdLst>
                <a:gd name="T0" fmla="*/ 4 w 21600"/>
                <a:gd name="T1" fmla="*/ 0 h 21600"/>
                <a:gd name="T2" fmla="*/ 2 w 21600"/>
                <a:gd name="T3" fmla="*/ 0 h 21600"/>
                <a:gd name="T4" fmla="*/ 3 w 21600"/>
                <a:gd name="T5" fmla="*/ 1 h 21600"/>
                <a:gd name="T6" fmla="*/ 5 w 21600"/>
                <a:gd name="T7" fmla="*/ 2 h 21600"/>
                <a:gd name="T8" fmla="*/ 4 w 21600"/>
                <a:gd name="T9" fmla="*/ 2 h 21600"/>
                <a:gd name="T10" fmla="*/ 3 w 21600"/>
                <a:gd name="T11" fmla="*/ 2 h 21600"/>
                <a:gd name="T12" fmla="*/ 0 60000 65536"/>
                <a:gd name="T13" fmla="*/ 0 60000 65536"/>
                <a:gd name="T14" fmla="*/ 0 60000 65536"/>
                <a:gd name="T15" fmla="*/ 0 60000 65536"/>
                <a:gd name="T16" fmla="*/ 0 60000 65536"/>
                <a:gd name="T17" fmla="*/ 0 60000 65536"/>
                <a:gd name="T18" fmla="*/ 3144 w 21600"/>
                <a:gd name="T19" fmla="*/ 3163 h 21600"/>
                <a:gd name="T20" fmla="*/ 18456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49" y="9874"/>
                  </a:moveTo>
                  <a:cubicBezTo>
                    <a:pt x="17087" y="6500"/>
                    <a:pt x="14204" y="3987"/>
                    <a:pt x="10800" y="3987"/>
                  </a:cubicBezTo>
                  <a:lnTo>
                    <a:pt x="10799" y="0"/>
                  </a:lnTo>
                  <a:cubicBezTo>
                    <a:pt x="16197" y="0"/>
                    <a:pt x="20766" y="3984"/>
                    <a:pt x="21499" y="9332"/>
                  </a:cubicBezTo>
                  <a:lnTo>
                    <a:pt x="24174" y="8965"/>
                  </a:lnTo>
                  <a:lnTo>
                    <a:pt x="20162" y="14254"/>
                  </a:lnTo>
                  <a:lnTo>
                    <a:pt x="14874" y="10240"/>
                  </a:lnTo>
                  <a:lnTo>
                    <a:pt x="17549" y="9874"/>
                  </a:lnTo>
                  <a:close/>
                </a:path>
              </a:pathLst>
            </a:custGeom>
            <a:gradFill rotWithShape="0">
              <a:gsLst>
                <a:gs pos="0">
                  <a:srgbClr val="FFCC00"/>
                </a:gs>
                <a:gs pos="100000">
                  <a:srgbClr val="FF3F66"/>
                </a:gs>
              </a:gsLst>
              <a:lin ang="18900000" scaled="1"/>
            </a:gradFill>
            <a:ln w="9525">
              <a:noFill/>
              <a:round/>
              <a:headEnd/>
              <a:tailEnd/>
            </a:ln>
          </p:spPr>
          <p:txBody>
            <a:bodyPr wrap="none" anchor="ctr"/>
            <a:lstStyle/>
            <a:p>
              <a:endParaRPr lang="en-US"/>
            </a:p>
          </p:txBody>
        </p:sp>
      </p:grpSp>
      <p:grpSp>
        <p:nvGrpSpPr>
          <p:cNvPr id="51213" name="Group 91"/>
          <p:cNvGrpSpPr>
            <a:grpSpLocks/>
          </p:cNvGrpSpPr>
          <p:nvPr/>
        </p:nvGrpSpPr>
        <p:grpSpPr bwMode="auto">
          <a:xfrm>
            <a:off x="4738688" y="1830388"/>
            <a:ext cx="1114425" cy="1517650"/>
            <a:chOff x="2985" y="1153"/>
            <a:chExt cx="702" cy="956"/>
          </a:xfrm>
        </p:grpSpPr>
        <p:sp>
          <p:nvSpPr>
            <p:cNvPr id="51427" name="Freeform 92"/>
            <p:cNvSpPr>
              <a:spLocks/>
            </p:cNvSpPr>
            <p:nvPr/>
          </p:nvSpPr>
          <p:spPr bwMode="auto">
            <a:xfrm>
              <a:off x="3213" y="1410"/>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C69F84"/>
            </a:solidFill>
            <a:ln w="12700">
              <a:solidFill>
                <a:srgbClr val="000000"/>
              </a:solidFill>
              <a:round/>
              <a:headEnd/>
              <a:tailEnd/>
            </a:ln>
          </p:spPr>
          <p:txBody>
            <a:bodyPr wrap="none" anchor="ctr"/>
            <a:lstStyle/>
            <a:p>
              <a:endParaRPr lang="en-US"/>
            </a:p>
          </p:txBody>
        </p:sp>
        <p:sp>
          <p:nvSpPr>
            <p:cNvPr id="51428" name="Freeform 93"/>
            <p:cNvSpPr>
              <a:spLocks/>
            </p:cNvSpPr>
            <p:nvPr/>
          </p:nvSpPr>
          <p:spPr bwMode="auto">
            <a:xfrm>
              <a:off x="3311" y="1408"/>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1429" name="Freeform 94"/>
            <p:cNvSpPr>
              <a:spLocks/>
            </p:cNvSpPr>
            <p:nvPr/>
          </p:nvSpPr>
          <p:spPr bwMode="auto">
            <a:xfrm>
              <a:off x="3215" y="1525"/>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9C6B4"/>
            </a:solidFill>
            <a:ln w="12700">
              <a:solidFill>
                <a:srgbClr val="000000"/>
              </a:solidFill>
              <a:round/>
              <a:headEnd/>
              <a:tailEnd/>
            </a:ln>
          </p:spPr>
          <p:txBody>
            <a:bodyPr wrap="none" anchor="ctr"/>
            <a:lstStyle/>
            <a:p>
              <a:endParaRPr lang="en-US"/>
            </a:p>
          </p:txBody>
        </p:sp>
        <p:sp>
          <p:nvSpPr>
            <p:cNvPr id="51430" name="Freeform 95"/>
            <p:cNvSpPr>
              <a:spLocks/>
            </p:cNvSpPr>
            <p:nvPr/>
          </p:nvSpPr>
          <p:spPr bwMode="auto">
            <a:xfrm>
              <a:off x="3591" y="1509"/>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51431" name="Freeform 96"/>
            <p:cNvSpPr>
              <a:spLocks/>
            </p:cNvSpPr>
            <p:nvPr/>
          </p:nvSpPr>
          <p:spPr bwMode="auto">
            <a:xfrm>
              <a:off x="3105" y="1549"/>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C69F84"/>
            </a:solidFill>
            <a:ln w="12700">
              <a:solidFill>
                <a:srgbClr val="000000"/>
              </a:solidFill>
              <a:round/>
              <a:headEnd/>
              <a:tailEnd/>
            </a:ln>
          </p:spPr>
          <p:txBody>
            <a:bodyPr wrap="none" anchor="ctr"/>
            <a:lstStyle/>
            <a:p>
              <a:endParaRPr lang="en-US"/>
            </a:p>
          </p:txBody>
        </p:sp>
        <p:sp>
          <p:nvSpPr>
            <p:cNvPr id="51432" name="Freeform 97"/>
            <p:cNvSpPr>
              <a:spLocks/>
            </p:cNvSpPr>
            <p:nvPr/>
          </p:nvSpPr>
          <p:spPr bwMode="auto">
            <a:xfrm>
              <a:off x="3203" y="1547"/>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1433" name="Freeform 98"/>
            <p:cNvSpPr>
              <a:spLocks/>
            </p:cNvSpPr>
            <p:nvPr/>
          </p:nvSpPr>
          <p:spPr bwMode="auto">
            <a:xfrm>
              <a:off x="3107" y="1664"/>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1434" name="Freeform 99"/>
            <p:cNvSpPr>
              <a:spLocks/>
            </p:cNvSpPr>
            <p:nvPr/>
          </p:nvSpPr>
          <p:spPr bwMode="auto">
            <a:xfrm>
              <a:off x="3483" y="1648"/>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51435" name="Freeform 100"/>
            <p:cNvSpPr>
              <a:spLocks/>
            </p:cNvSpPr>
            <p:nvPr/>
          </p:nvSpPr>
          <p:spPr bwMode="auto">
            <a:xfrm>
              <a:off x="2992" y="1690"/>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51436" name="Freeform 101"/>
            <p:cNvSpPr>
              <a:spLocks/>
            </p:cNvSpPr>
            <p:nvPr/>
          </p:nvSpPr>
          <p:spPr bwMode="auto">
            <a:xfrm>
              <a:off x="3090" y="1688"/>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1437" name="Freeform 102"/>
            <p:cNvSpPr>
              <a:spLocks/>
            </p:cNvSpPr>
            <p:nvPr/>
          </p:nvSpPr>
          <p:spPr bwMode="auto">
            <a:xfrm>
              <a:off x="2994" y="1805"/>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1438" name="Freeform 103"/>
            <p:cNvSpPr>
              <a:spLocks/>
            </p:cNvSpPr>
            <p:nvPr/>
          </p:nvSpPr>
          <p:spPr bwMode="auto">
            <a:xfrm>
              <a:off x="3370" y="1789"/>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51439" name="Freeform 104"/>
            <p:cNvSpPr>
              <a:spLocks/>
            </p:cNvSpPr>
            <p:nvPr/>
          </p:nvSpPr>
          <p:spPr bwMode="auto">
            <a:xfrm>
              <a:off x="3212" y="1155"/>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51440" name="Freeform 105"/>
            <p:cNvSpPr>
              <a:spLocks/>
            </p:cNvSpPr>
            <p:nvPr/>
          </p:nvSpPr>
          <p:spPr bwMode="auto">
            <a:xfrm>
              <a:off x="3310" y="1153"/>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1441" name="Freeform 106"/>
            <p:cNvSpPr>
              <a:spLocks/>
            </p:cNvSpPr>
            <p:nvPr/>
          </p:nvSpPr>
          <p:spPr bwMode="auto">
            <a:xfrm>
              <a:off x="3214" y="1270"/>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1442" name="Freeform 107"/>
            <p:cNvSpPr>
              <a:spLocks/>
            </p:cNvSpPr>
            <p:nvPr/>
          </p:nvSpPr>
          <p:spPr bwMode="auto">
            <a:xfrm>
              <a:off x="3590" y="1254"/>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51443" name="Freeform 108"/>
            <p:cNvSpPr>
              <a:spLocks/>
            </p:cNvSpPr>
            <p:nvPr/>
          </p:nvSpPr>
          <p:spPr bwMode="auto">
            <a:xfrm>
              <a:off x="3099" y="1292"/>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51444" name="Freeform 109"/>
            <p:cNvSpPr>
              <a:spLocks/>
            </p:cNvSpPr>
            <p:nvPr/>
          </p:nvSpPr>
          <p:spPr bwMode="auto">
            <a:xfrm>
              <a:off x="3197" y="1290"/>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1445" name="Freeform 110"/>
            <p:cNvSpPr>
              <a:spLocks/>
            </p:cNvSpPr>
            <p:nvPr/>
          </p:nvSpPr>
          <p:spPr bwMode="auto">
            <a:xfrm>
              <a:off x="3101" y="1407"/>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1446" name="Freeform 111"/>
            <p:cNvSpPr>
              <a:spLocks/>
            </p:cNvSpPr>
            <p:nvPr/>
          </p:nvSpPr>
          <p:spPr bwMode="auto">
            <a:xfrm>
              <a:off x="3477" y="1391"/>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51447" name="Freeform 112"/>
            <p:cNvSpPr>
              <a:spLocks/>
            </p:cNvSpPr>
            <p:nvPr/>
          </p:nvSpPr>
          <p:spPr bwMode="auto">
            <a:xfrm>
              <a:off x="2985" y="1441"/>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51448" name="Freeform 113"/>
            <p:cNvSpPr>
              <a:spLocks/>
            </p:cNvSpPr>
            <p:nvPr/>
          </p:nvSpPr>
          <p:spPr bwMode="auto">
            <a:xfrm>
              <a:off x="3083" y="1439"/>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1449" name="Freeform 114"/>
            <p:cNvSpPr>
              <a:spLocks/>
            </p:cNvSpPr>
            <p:nvPr/>
          </p:nvSpPr>
          <p:spPr bwMode="auto">
            <a:xfrm>
              <a:off x="2987" y="1556"/>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1450" name="Freeform 115"/>
            <p:cNvSpPr>
              <a:spLocks/>
            </p:cNvSpPr>
            <p:nvPr/>
          </p:nvSpPr>
          <p:spPr bwMode="auto">
            <a:xfrm>
              <a:off x="3363" y="1540"/>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grpSp>
      <p:grpSp>
        <p:nvGrpSpPr>
          <p:cNvPr id="51214" name="Group 116"/>
          <p:cNvGrpSpPr>
            <a:grpSpLocks/>
          </p:cNvGrpSpPr>
          <p:nvPr/>
        </p:nvGrpSpPr>
        <p:grpSpPr bwMode="auto">
          <a:xfrm>
            <a:off x="7335838" y="2963863"/>
            <a:ext cx="1628775" cy="2525712"/>
            <a:chOff x="4621" y="1867"/>
            <a:chExt cx="1026" cy="1591"/>
          </a:xfrm>
        </p:grpSpPr>
        <p:sp>
          <p:nvSpPr>
            <p:cNvPr id="51343" name="Text Box 117"/>
            <p:cNvSpPr txBox="1">
              <a:spLocks noChangeArrowheads="1"/>
            </p:cNvSpPr>
            <p:nvPr/>
          </p:nvSpPr>
          <p:spPr bwMode="auto">
            <a:xfrm>
              <a:off x="4621" y="2413"/>
              <a:ext cx="969" cy="194"/>
            </a:xfrm>
            <a:prstGeom prst="rect">
              <a:avLst/>
            </a:prstGeom>
            <a:noFill/>
            <a:ln w="9525">
              <a:noFill/>
              <a:miter lim="800000"/>
              <a:headEnd/>
              <a:tailEnd/>
            </a:ln>
          </p:spPr>
          <p:txBody>
            <a:bodyPr wrap="none">
              <a:spAutoFit/>
            </a:bodyPr>
            <a:lstStyle/>
            <a:p>
              <a:pPr defTabSz="762000" eaLnBrk="0" hangingPunct="0"/>
              <a:r>
                <a:rPr lang="en-AU" sz="1400" b="1"/>
                <a:t>Assembly line 1</a:t>
              </a:r>
            </a:p>
          </p:txBody>
        </p:sp>
        <p:sp>
          <p:nvSpPr>
            <p:cNvPr id="51344" name="Text Box 118"/>
            <p:cNvSpPr txBox="1">
              <a:spLocks noChangeArrowheads="1"/>
            </p:cNvSpPr>
            <p:nvPr/>
          </p:nvSpPr>
          <p:spPr bwMode="auto">
            <a:xfrm>
              <a:off x="4678" y="3264"/>
              <a:ext cx="969" cy="194"/>
            </a:xfrm>
            <a:prstGeom prst="rect">
              <a:avLst/>
            </a:prstGeom>
            <a:noFill/>
            <a:ln w="9525">
              <a:noFill/>
              <a:miter lim="800000"/>
              <a:headEnd/>
              <a:tailEnd/>
            </a:ln>
          </p:spPr>
          <p:txBody>
            <a:bodyPr wrap="none">
              <a:spAutoFit/>
            </a:bodyPr>
            <a:lstStyle/>
            <a:p>
              <a:pPr defTabSz="762000" eaLnBrk="0" hangingPunct="0"/>
              <a:r>
                <a:rPr lang="en-AU" sz="1400" b="1"/>
                <a:t>Assembly line 2</a:t>
              </a:r>
            </a:p>
          </p:txBody>
        </p:sp>
        <p:sp>
          <p:nvSpPr>
            <p:cNvPr id="51345" name="Line 119"/>
            <p:cNvSpPr>
              <a:spLocks noChangeShapeType="1"/>
            </p:cNvSpPr>
            <p:nvPr/>
          </p:nvSpPr>
          <p:spPr bwMode="auto">
            <a:xfrm>
              <a:off x="5024" y="2920"/>
              <a:ext cx="0" cy="210"/>
            </a:xfrm>
            <a:prstGeom prst="line">
              <a:avLst/>
            </a:prstGeom>
            <a:noFill/>
            <a:ln w="38100">
              <a:solidFill>
                <a:srgbClr val="D7E3C5"/>
              </a:solidFill>
              <a:round/>
              <a:headEnd/>
              <a:tailEnd/>
            </a:ln>
          </p:spPr>
          <p:txBody>
            <a:bodyPr wrap="none" anchor="ctr"/>
            <a:lstStyle/>
            <a:p>
              <a:endParaRPr lang="en-US"/>
            </a:p>
          </p:txBody>
        </p:sp>
        <p:sp>
          <p:nvSpPr>
            <p:cNvPr id="51346" name="Line 120"/>
            <p:cNvSpPr>
              <a:spLocks noChangeShapeType="1"/>
            </p:cNvSpPr>
            <p:nvPr/>
          </p:nvSpPr>
          <p:spPr bwMode="auto">
            <a:xfrm>
              <a:off x="5331" y="2888"/>
              <a:ext cx="0" cy="210"/>
            </a:xfrm>
            <a:prstGeom prst="line">
              <a:avLst/>
            </a:prstGeom>
            <a:noFill/>
            <a:ln w="38100">
              <a:solidFill>
                <a:srgbClr val="D7E3C5"/>
              </a:solidFill>
              <a:round/>
              <a:headEnd/>
              <a:tailEnd/>
            </a:ln>
          </p:spPr>
          <p:txBody>
            <a:bodyPr wrap="none" anchor="ctr"/>
            <a:lstStyle/>
            <a:p>
              <a:endParaRPr lang="en-US"/>
            </a:p>
          </p:txBody>
        </p:sp>
        <p:sp>
          <p:nvSpPr>
            <p:cNvPr id="51347" name="Freeform 121"/>
            <p:cNvSpPr>
              <a:spLocks/>
            </p:cNvSpPr>
            <p:nvPr/>
          </p:nvSpPr>
          <p:spPr bwMode="auto">
            <a:xfrm>
              <a:off x="4800" y="2955"/>
              <a:ext cx="88" cy="194"/>
            </a:xfrm>
            <a:custGeom>
              <a:avLst/>
              <a:gdLst>
                <a:gd name="T0" fmla="*/ 0 w 88"/>
                <a:gd name="T1" fmla="*/ 192 h 194"/>
                <a:gd name="T2" fmla="*/ 3 w 88"/>
                <a:gd name="T3" fmla="*/ 0 h 194"/>
                <a:gd name="T4" fmla="*/ 88 w 88"/>
                <a:gd name="T5" fmla="*/ 0 h 194"/>
                <a:gd name="T6" fmla="*/ 83 w 88"/>
                <a:gd name="T7" fmla="*/ 186 h 194"/>
                <a:gd name="T8" fmla="*/ 56 w 88"/>
                <a:gd name="T9" fmla="*/ 194 h 194"/>
                <a:gd name="T10" fmla="*/ 46 w 88"/>
                <a:gd name="T11" fmla="*/ 50 h 194"/>
                <a:gd name="T12" fmla="*/ 35 w 88"/>
                <a:gd name="T13" fmla="*/ 194 h 194"/>
                <a:gd name="T14" fmla="*/ 0 w 88"/>
                <a:gd name="T15" fmla="*/ 192 h 194"/>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194"/>
                <a:gd name="T26" fmla="*/ 88 w 88"/>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194">
                  <a:moveTo>
                    <a:pt x="0" y="192"/>
                  </a:moveTo>
                  <a:lnTo>
                    <a:pt x="3" y="0"/>
                  </a:lnTo>
                  <a:lnTo>
                    <a:pt x="88" y="0"/>
                  </a:lnTo>
                  <a:lnTo>
                    <a:pt x="83" y="186"/>
                  </a:lnTo>
                  <a:lnTo>
                    <a:pt x="56" y="194"/>
                  </a:lnTo>
                  <a:lnTo>
                    <a:pt x="46" y="50"/>
                  </a:lnTo>
                  <a:lnTo>
                    <a:pt x="35" y="194"/>
                  </a:lnTo>
                  <a:lnTo>
                    <a:pt x="0" y="192"/>
                  </a:lnTo>
                  <a:close/>
                </a:path>
              </a:pathLst>
            </a:custGeom>
            <a:solidFill>
              <a:srgbClr val="9CB0D1"/>
            </a:solidFill>
            <a:ln w="12700">
              <a:solidFill>
                <a:schemeClr val="tx1"/>
              </a:solidFill>
              <a:round/>
              <a:headEnd/>
              <a:tailEnd/>
            </a:ln>
          </p:spPr>
          <p:txBody>
            <a:bodyPr wrap="none" anchor="ctr"/>
            <a:lstStyle/>
            <a:p>
              <a:endParaRPr lang="en-US"/>
            </a:p>
          </p:txBody>
        </p:sp>
        <p:sp>
          <p:nvSpPr>
            <p:cNvPr id="51348" name="Freeform 122"/>
            <p:cNvSpPr>
              <a:spLocks/>
            </p:cNvSpPr>
            <p:nvPr/>
          </p:nvSpPr>
          <p:spPr bwMode="auto">
            <a:xfrm>
              <a:off x="4752" y="2828"/>
              <a:ext cx="167" cy="132"/>
            </a:xfrm>
            <a:custGeom>
              <a:avLst/>
              <a:gdLst>
                <a:gd name="T0" fmla="*/ 16 w 167"/>
                <a:gd name="T1" fmla="*/ 121 h 132"/>
                <a:gd name="T2" fmla="*/ 29 w 167"/>
                <a:gd name="T3" fmla="*/ 43 h 132"/>
                <a:gd name="T4" fmla="*/ 64 w 167"/>
                <a:gd name="T5" fmla="*/ 6 h 132"/>
                <a:gd name="T6" fmla="*/ 128 w 167"/>
                <a:gd name="T7" fmla="*/ 11 h 132"/>
                <a:gd name="T8" fmla="*/ 160 w 167"/>
                <a:gd name="T9" fmla="*/ 51 h 132"/>
                <a:gd name="T10" fmla="*/ 163 w 167"/>
                <a:gd name="T11" fmla="*/ 121 h 132"/>
                <a:gd name="T12" fmla="*/ 133 w 167"/>
                <a:gd name="T13" fmla="*/ 123 h 132"/>
                <a:gd name="T14" fmla="*/ 93 w 167"/>
                <a:gd name="T15" fmla="*/ 121 h 132"/>
                <a:gd name="T16" fmla="*/ 16 w 167"/>
                <a:gd name="T17" fmla="*/ 12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32"/>
                <a:gd name="T29" fmla="*/ 167 w 167"/>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32">
                  <a:moveTo>
                    <a:pt x="16" y="121"/>
                  </a:moveTo>
                  <a:cubicBezTo>
                    <a:pt x="0" y="117"/>
                    <a:pt x="21" y="62"/>
                    <a:pt x="29" y="43"/>
                  </a:cubicBezTo>
                  <a:cubicBezTo>
                    <a:pt x="36" y="23"/>
                    <a:pt x="47" y="11"/>
                    <a:pt x="64" y="6"/>
                  </a:cubicBezTo>
                  <a:cubicBezTo>
                    <a:pt x="80" y="0"/>
                    <a:pt x="112" y="3"/>
                    <a:pt x="128" y="11"/>
                  </a:cubicBezTo>
                  <a:cubicBezTo>
                    <a:pt x="143" y="18"/>
                    <a:pt x="154" y="32"/>
                    <a:pt x="160" y="51"/>
                  </a:cubicBezTo>
                  <a:cubicBezTo>
                    <a:pt x="165" y="69"/>
                    <a:pt x="167" y="109"/>
                    <a:pt x="163" y="121"/>
                  </a:cubicBezTo>
                  <a:cubicBezTo>
                    <a:pt x="158" y="132"/>
                    <a:pt x="144" y="123"/>
                    <a:pt x="133" y="123"/>
                  </a:cubicBezTo>
                  <a:cubicBezTo>
                    <a:pt x="121" y="123"/>
                    <a:pt x="112" y="121"/>
                    <a:pt x="93" y="121"/>
                  </a:cubicBezTo>
                  <a:cubicBezTo>
                    <a:pt x="73" y="120"/>
                    <a:pt x="32" y="121"/>
                    <a:pt x="16" y="121"/>
                  </a:cubicBezTo>
                  <a:close/>
                </a:path>
              </a:pathLst>
            </a:custGeom>
            <a:solidFill>
              <a:srgbClr val="FFBFAB"/>
            </a:solidFill>
            <a:ln w="12700">
              <a:solidFill>
                <a:schemeClr val="tx1"/>
              </a:solidFill>
              <a:round/>
              <a:headEnd/>
              <a:tailEnd/>
            </a:ln>
          </p:spPr>
          <p:txBody>
            <a:bodyPr wrap="none" anchor="ctr"/>
            <a:lstStyle/>
            <a:p>
              <a:endParaRPr lang="en-US"/>
            </a:p>
          </p:txBody>
        </p:sp>
        <p:sp>
          <p:nvSpPr>
            <p:cNvPr id="51349" name="Freeform 123"/>
            <p:cNvSpPr>
              <a:spLocks/>
            </p:cNvSpPr>
            <p:nvPr/>
          </p:nvSpPr>
          <p:spPr bwMode="auto">
            <a:xfrm>
              <a:off x="4791" y="2840"/>
              <a:ext cx="104" cy="111"/>
            </a:xfrm>
            <a:custGeom>
              <a:avLst/>
              <a:gdLst>
                <a:gd name="T0" fmla="*/ 0 w 104"/>
                <a:gd name="T1" fmla="*/ 109 h 111"/>
                <a:gd name="T2" fmla="*/ 14 w 104"/>
                <a:gd name="T3" fmla="*/ 42 h 111"/>
                <a:gd name="T4" fmla="*/ 51 w 104"/>
                <a:gd name="T5" fmla="*/ 2 h 111"/>
                <a:gd name="T6" fmla="*/ 83 w 104"/>
                <a:gd name="T7" fmla="*/ 31 h 111"/>
                <a:gd name="T8" fmla="*/ 102 w 104"/>
                <a:gd name="T9" fmla="*/ 79 h 111"/>
                <a:gd name="T10" fmla="*/ 99 w 104"/>
                <a:gd name="T11" fmla="*/ 111 h 111"/>
                <a:gd name="T12" fmla="*/ 0 60000 65536"/>
                <a:gd name="T13" fmla="*/ 0 60000 65536"/>
                <a:gd name="T14" fmla="*/ 0 60000 65536"/>
                <a:gd name="T15" fmla="*/ 0 60000 65536"/>
                <a:gd name="T16" fmla="*/ 0 60000 65536"/>
                <a:gd name="T17" fmla="*/ 0 60000 65536"/>
                <a:gd name="T18" fmla="*/ 0 w 104"/>
                <a:gd name="T19" fmla="*/ 0 h 111"/>
                <a:gd name="T20" fmla="*/ 104 w 104"/>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04" h="111">
                  <a:moveTo>
                    <a:pt x="0" y="109"/>
                  </a:moveTo>
                  <a:cubicBezTo>
                    <a:pt x="2" y="84"/>
                    <a:pt x="5" y="59"/>
                    <a:pt x="14" y="42"/>
                  </a:cubicBezTo>
                  <a:cubicBezTo>
                    <a:pt x="22" y="24"/>
                    <a:pt x="39" y="3"/>
                    <a:pt x="51" y="2"/>
                  </a:cubicBezTo>
                  <a:cubicBezTo>
                    <a:pt x="62" y="0"/>
                    <a:pt x="74" y="18"/>
                    <a:pt x="83" y="31"/>
                  </a:cubicBezTo>
                  <a:cubicBezTo>
                    <a:pt x="91" y="43"/>
                    <a:pt x="99" y="65"/>
                    <a:pt x="102" y="79"/>
                  </a:cubicBezTo>
                  <a:cubicBezTo>
                    <a:pt x="104" y="92"/>
                    <a:pt x="101" y="101"/>
                    <a:pt x="99" y="111"/>
                  </a:cubicBezTo>
                </a:path>
              </a:pathLst>
            </a:custGeom>
            <a:noFill/>
            <a:ln w="12700">
              <a:solidFill>
                <a:schemeClr val="tx1"/>
              </a:solidFill>
              <a:round/>
              <a:headEnd/>
              <a:tailEnd/>
            </a:ln>
          </p:spPr>
          <p:txBody>
            <a:bodyPr wrap="none" anchor="ctr"/>
            <a:lstStyle/>
            <a:p>
              <a:endParaRPr lang="en-US"/>
            </a:p>
          </p:txBody>
        </p:sp>
        <p:sp>
          <p:nvSpPr>
            <p:cNvPr id="51350" name="Line 124"/>
            <p:cNvSpPr>
              <a:spLocks noChangeShapeType="1"/>
            </p:cNvSpPr>
            <p:nvPr/>
          </p:nvSpPr>
          <p:spPr bwMode="auto">
            <a:xfrm flipH="1">
              <a:off x="4837" y="2850"/>
              <a:ext cx="5" cy="45"/>
            </a:xfrm>
            <a:prstGeom prst="line">
              <a:avLst/>
            </a:prstGeom>
            <a:noFill/>
            <a:ln w="12700">
              <a:solidFill>
                <a:schemeClr val="tx1"/>
              </a:solidFill>
              <a:round/>
              <a:headEnd/>
              <a:tailEnd/>
            </a:ln>
          </p:spPr>
          <p:txBody>
            <a:bodyPr wrap="none" anchor="ctr"/>
            <a:lstStyle/>
            <a:p>
              <a:endParaRPr lang="en-US"/>
            </a:p>
          </p:txBody>
        </p:sp>
        <p:sp>
          <p:nvSpPr>
            <p:cNvPr id="51351" name="Rectangle 125"/>
            <p:cNvSpPr>
              <a:spLocks noChangeArrowheads="1"/>
            </p:cNvSpPr>
            <p:nvPr/>
          </p:nvSpPr>
          <p:spPr bwMode="auto">
            <a:xfrm>
              <a:off x="4812" y="2780"/>
              <a:ext cx="62" cy="62"/>
            </a:xfrm>
            <a:prstGeom prst="rect">
              <a:avLst/>
            </a:prstGeom>
            <a:solidFill>
              <a:schemeClr val="tx1"/>
            </a:solidFill>
            <a:ln w="12700">
              <a:solidFill>
                <a:schemeClr val="tx1"/>
              </a:solidFill>
              <a:miter lim="800000"/>
              <a:headEnd/>
              <a:tailEnd/>
            </a:ln>
          </p:spPr>
          <p:txBody>
            <a:bodyPr wrap="none" anchor="ctr"/>
            <a:lstStyle/>
            <a:p>
              <a:endParaRPr lang="en-NZ">
                <a:latin typeface="Calibri" pitchFamily="34" charset="0"/>
              </a:endParaRPr>
            </a:p>
          </p:txBody>
        </p:sp>
        <p:sp>
          <p:nvSpPr>
            <p:cNvPr id="51352" name="Line 126"/>
            <p:cNvSpPr>
              <a:spLocks noChangeShapeType="1"/>
            </p:cNvSpPr>
            <p:nvPr/>
          </p:nvSpPr>
          <p:spPr bwMode="auto">
            <a:xfrm flipV="1">
              <a:off x="4815" y="2850"/>
              <a:ext cx="45" cy="3"/>
            </a:xfrm>
            <a:prstGeom prst="line">
              <a:avLst/>
            </a:prstGeom>
            <a:noFill/>
            <a:ln w="38100">
              <a:solidFill>
                <a:schemeClr val="tx1"/>
              </a:solidFill>
              <a:round/>
              <a:headEnd/>
              <a:tailEnd/>
            </a:ln>
          </p:spPr>
          <p:txBody>
            <a:bodyPr wrap="none" anchor="ctr"/>
            <a:lstStyle/>
            <a:p>
              <a:endParaRPr lang="en-US"/>
            </a:p>
          </p:txBody>
        </p:sp>
        <p:sp>
          <p:nvSpPr>
            <p:cNvPr id="51353" name="Line 127"/>
            <p:cNvSpPr>
              <a:spLocks noChangeShapeType="1"/>
            </p:cNvSpPr>
            <p:nvPr/>
          </p:nvSpPr>
          <p:spPr bwMode="auto">
            <a:xfrm flipV="1">
              <a:off x="4815" y="2770"/>
              <a:ext cx="59" cy="6"/>
            </a:xfrm>
            <a:prstGeom prst="line">
              <a:avLst/>
            </a:prstGeom>
            <a:noFill/>
            <a:ln w="57150">
              <a:solidFill>
                <a:srgbClr val="070707"/>
              </a:solidFill>
              <a:round/>
              <a:headEnd/>
              <a:tailEnd/>
            </a:ln>
          </p:spPr>
          <p:txBody>
            <a:bodyPr wrap="none" anchor="ctr"/>
            <a:lstStyle/>
            <a:p>
              <a:endParaRPr lang="en-US"/>
            </a:p>
          </p:txBody>
        </p:sp>
        <p:sp>
          <p:nvSpPr>
            <p:cNvPr id="51354" name="Line 128"/>
            <p:cNvSpPr>
              <a:spLocks noChangeShapeType="1"/>
            </p:cNvSpPr>
            <p:nvPr/>
          </p:nvSpPr>
          <p:spPr bwMode="auto">
            <a:xfrm flipV="1">
              <a:off x="4802" y="3171"/>
              <a:ext cx="24" cy="2"/>
            </a:xfrm>
            <a:prstGeom prst="line">
              <a:avLst/>
            </a:prstGeom>
            <a:noFill/>
            <a:ln w="57150">
              <a:solidFill>
                <a:srgbClr val="070707"/>
              </a:solidFill>
              <a:round/>
              <a:headEnd/>
              <a:tailEnd/>
            </a:ln>
          </p:spPr>
          <p:txBody>
            <a:bodyPr wrap="none" anchor="ctr"/>
            <a:lstStyle/>
            <a:p>
              <a:endParaRPr lang="en-US"/>
            </a:p>
          </p:txBody>
        </p:sp>
        <p:sp>
          <p:nvSpPr>
            <p:cNvPr id="51355" name="Line 129"/>
            <p:cNvSpPr>
              <a:spLocks noChangeShapeType="1"/>
            </p:cNvSpPr>
            <p:nvPr/>
          </p:nvSpPr>
          <p:spPr bwMode="auto">
            <a:xfrm flipV="1">
              <a:off x="4855" y="3163"/>
              <a:ext cx="24" cy="2"/>
            </a:xfrm>
            <a:prstGeom prst="line">
              <a:avLst/>
            </a:prstGeom>
            <a:noFill/>
            <a:ln w="57150">
              <a:solidFill>
                <a:srgbClr val="070707"/>
              </a:solidFill>
              <a:round/>
              <a:headEnd/>
              <a:tailEnd/>
            </a:ln>
          </p:spPr>
          <p:txBody>
            <a:bodyPr wrap="none" anchor="ctr"/>
            <a:lstStyle/>
            <a:p>
              <a:endParaRPr lang="en-US"/>
            </a:p>
          </p:txBody>
        </p:sp>
        <p:sp>
          <p:nvSpPr>
            <p:cNvPr id="51356" name="Line 130"/>
            <p:cNvSpPr>
              <a:spLocks noChangeShapeType="1"/>
            </p:cNvSpPr>
            <p:nvPr/>
          </p:nvSpPr>
          <p:spPr bwMode="auto">
            <a:xfrm>
              <a:off x="4712" y="2953"/>
              <a:ext cx="0" cy="210"/>
            </a:xfrm>
            <a:prstGeom prst="line">
              <a:avLst/>
            </a:prstGeom>
            <a:noFill/>
            <a:ln w="38100">
              <a:solidFill>
                <a:srgbClr val="D7E3C5"/>
              </a:solidFill>
              <a:round/>
              <a:headEnd/>
              <a:tailEnd/>
            </a:ln>
          </p:spPr>
          <p:txBody>
            <a:bodyPr wrap="none" anchor="ctr"/>
            <a:lstStyle/>
            <a:p>
              <a:endParaRPr lang="en-US"/>
            </a:p>
          </p:txBody>
        </p:sp>
        <p:sp>
          <p:nvSpPr>
            <p:cNvPr id="51357" name="Freeform 131"/>
            <p:cNvSpPr>
              <a:spLocks/>
            </p:cNvSpPr>
            <p:nvPr/>
          </p:nvSpPr>
          <p:spPr bwMode="auto">
            <a:xfrm>
              <a:off x="5145" y="2911"/>
              <a:ext cx="88" cy="194"/>
            </a:xfrm>
            <a:custGeom>
              <a:avLst/>
              <a:gdLst>
                <a:gd name="T0" fmla="*/ 0 w 88"/>
                <a:gd name="T1" fmla="*/ 192 h 194"/>
                <a:gd name="T2" fmla="*/ 3 w 88"/>
                <a:gd name="T3" fmla="*/ 0 h 194"/>
                <a:gd name="T4" fmla="*/ 88 w 88"/>
                <a:gd name="T5" fmla="*/ 0 h 194"/>
                <a:gd name="T6" fmla="*/ 83 w 88"/>
                <a:gd name="T7" fmla="*/ 186 h 194"/>
                <a:gd name="T8" fmla="*/ 56 w 88"/>
                <a:gd name="T9" fmla="*/ 194 h 194"/>
                <a:gd name="T10" fmla="*/ 46 w 88"/>
                <a:gd name="T11" fmla="*/ 50 h 194"/>
                <a:gd name="T12" fmla="*/ 35 w 88"/>
                <a:gd name="T13" fmla="*/ 194 h 194"/>
                <a:gd name="T14" fmla="*/ 0 w 88"/>
                <a:gd name="T15" fmla="*/ 192 h 194"/>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194"/>
                <a:gd name="T26" fmla="*/ 88 w 88"/>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194">
                  <a:moveTo>
                    <a:pt x="0" y="192"/>
                  </a:moveTo>
                  <a:lnTo>
                    <a:pt x="3" y="0"/>
                  </a:lnTo>
                  <a:lnTo>
                    <a:pt x="88" y="0"/>
                  </a:lnTo>
                  <a:lnTo>
                    <a:pt x="83" y="186"/>
                  </a:lnTo>
                  <a:lnTo>
                    <a:pt x="56" y="194"/>
                  </a:lnTo>
                  <a:lnTo>
                    <a:pt x="46" y="50"/>
                  </a:lnTo>
                  <a:lnTo>
                    <a:pt x="35" y="194"/>
                  </a:lnTo>
                  <a:lnTo>
                    <a:pt x="0" y="192"/>
                  </a:lnTo>
                  <a:close/>
                </a:path>
              </a:pathLst>
            </a:custGeom>
            <a:solidFill>
              <a:srgbClr val="9CB0D1"/>
            </a:solidFill>
            <a:ln w="12700">
              <a:solidFill>
                <a:schemeClr val="tx1"/>
              </a:solidFill>
              <a:round/>
              <a:headEnd/>
              <a:tailEnd/>
            </a:ln>
          </p:spPr>
          <p:txBody>
            <a:bodyPr wrap="none" anchor="ctr"/>
            <a:lstStyle/>
            <a:p>
              <a:endParaRPr lang="en-US"/>
            </a:p>
          </p:txBody>
        </p:sp>
        <p:sp>
          <p:nvSpPr>
            <p:cNvPr id="51358" name="Freeform 132"/>
            <p:cNvSpPr>
              <a:spLocks/>
            </p:cNvSpPr>
            <p:nvPr/>
          </p:nvSpPr>
          <p:spPr bwMode="auto">
            <a:xfrm>
              <a:off x="5097" y="2784"/>
              <a:ext cx="167" cy="132"/>
            </a:xfrm>
            <a:custGeom>
              <a:avLst/>
              <a:gdLst>
                <a:gd name="T0" fmla="*/ 16 w 167"/>
                <a:gd name="T1" fmla="*/ 121 h 132"/>
                <a:gd name="T2" fmla="*/ 29 w 167"/>
                <a:gd name="T3" fmla="*/ 43 h 132"/>
                <a:gd name="T4" fmla="*/ 64 w 167"/>
                <a:gd name="T5" fmla="*/ 6 h 132"/>
                <a:gd name="T6" fmla="*/ 128 w 167"/>
                <a:gd name="T7" fmla="*/ 11 h 132"/>
                <a:gd name="T8" fmla="*/ 160 w 167"/>
                <a:gd name="T9" fmla="*/ 51 h 132"/>
                <a:gd name="T10" fmla="*/ 163 w 167"/>
                <a:gd name="T11" fmla="*/ 121 h 132"/>
                <a:gd name="T12" fmla="*/ 133 w 167"/>
                <a:gd name="T13" fmla="*/ 123 h 132"/>
                <a:gd name="T14" fmla="*/ 93 w 167"/>
                <a:gd name="T15" fmla="*/ 121 h 132"/>
                <a:gd name="T16" fmla="*/ 16 w 167"/>
                <a:gd name="T17" fmla="*/ 12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32"/>
                <a:gd name="T29" fmla="*/ 167 w 167"/>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32">
                  <a:moveTo>
                    <a:pt x="16" y="121"/>
                  </a:moveTo>
                  <a:cubicBezTo>
                    <a:pt x="0" y="117"/>
                    <a:pt x="21" y="62"/>
                    <a:pt x="29" y="43"/>
                  </a:cubicBezTo>
                  <a:cubicBezTo>
                    <a:pt x="36" y="23"/>
                    <a:pt x="47" y="11"/>
                    <a:pt x="64" y="6"/>
                  </a:cubicBezTo>
                  <a:cubicBezTo>
                    <a:pt x="80" y="0"/>
                    <a:pt x="112" y="3"/>
                    <a:pt x="128" y="11"/>
                  </a:cubicBezTo>
                  <a:cubicBezTo>
                    <a:pt x="143" y="18"/>
                    <a:pt x="154" y="32"/>
                    <a:pt x="160" y="51"/>
                  </a:cubicBezTo>
                  <a:cubicBezTo>
                    <a:pt x="165" y="69"/>
                    <a:pt x="167" y="109"/>
                    <a:pt x="163" y="121"/>
                  </a:cubicBezTo>
                  <a:cubicBezTo>
                    <a:pt x="158" y="132"/>
                    <a:pt x="144" y="123"/>
                    <a:pt x="133" y="123"/>
                  </a:cubicBezTo>
                  <a:cubicBezTo>
                    <a:pt x="121" y="123"/>
                    <a:pt x="112" y="121"/>
                    <a:pt x="93" y="121"/>
                  </a:cubicBezTo>
                  <a:cubicBezTo>
                    <a:pt x="73" y="120"/>
                    <a:pt x="32" y="121"/>
                    <a:pt x="16" y="121"/>
                  </a:cubicBezTo>
                  <a:close/>
                </a:path>
              </a:pathLst>
            </a:custGeom>
            <a:solidFill>
              <a:srgbClr val="FFBFAB"/>
            </a:solidFill>
            <a:ln w="12700">
              <a:solidFill>
                <a:schemeClr val="tx1"/>
              </a:solidFill>
              <a:round/>
              <a:headEnd/>
              <a:tailEnd/>
            </a:ln>
          </p:spPr>
          <p:txBody>
            <a:bodyPr wrap="none" anchor="ctr"/>
            <a:lstStyle/>
            <a:p>
              <a:endParaRPr lang="en-US"/>
            </a:p>
          </p:txBody>
        </p:sp>
        <p:sp>
          <p:nvSpPr>
            <p:cNvPr id="51359" name="Freeform 133"/>
            <p:cNvSpPr>
              <a:spLocks/>
            </p:cNvSpPr>
            <p:nvPr/>
          </p:nvSpPr>
          <p:spPr bwMode="auto">
            <a:xfrm>
              <a:off x="5136" y="2796"/>
              <a:ext cx="104" cy="111"/>
            </a:xfrm>
            <a:custGeom>
              <a:avLst/>
              <a:gdLst>
                <a:gd name="T0" fmla="*/ 0 w 104"/>
                <a:gd name="T1" fmla="*/ 109 h 111"/>
                <a:gd name="T2" fmla="*/ 14 w 104"/>
                <a:gd name="T3" fmla="*/ 42 h 111"/>
                <a:gd name="T4" fmla="*/ 51 w 104"/>
                <a:gd name="T5" fmla="*/ 2 h 111"/>
                <a:gd name="T6" fmla="*/ 83 w 104"/>
                <a:gd name="T7" fmla="*/ 31 h 111"/>
                <a:gd name="T8" fmla="*/ 102 w 104"/>
                <a:gd name="T9" fmla="*/ 79 h 111"/>
                <a:gd name="T10" fmla="*/ 99 w 104"/>
                <a:gd name="T11" fmla="*/ 111 h 111"/>
                <a:gd name="T12" fmla="*/ 0 60000 65536"/>
                <a:gd name="T13" fmla="*/ 0 60000 65536"/>
                <a:gd name="T14" fmla="*/ 0 60000 65536"/>
                <a:gd name="T15" fmla="*/ 0 60000 65536"/>
                <a:gd name="T16" fmla="*/ 0 60000 65536"/>
                <a:gd name="T17" fmla="*/ 0 60000 65536"/>
                <a:gd name="T18" fmla="*/ 0 w 104"/>
                <a:gd name="T19" fmla="*/ 0 h 111"/>
                <a:gd name="T20" fmla="*/ 104 w 104"/>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04" h="111">
                  <a:moveTo>
                    <a:pt x="0" y="109"/>
                  </a:moveTo>
                  <a:cubicBezTo>
                    <a:pt x="2" y="84"/>
                    <a:pt x="5" y="59"/>
                    <a:pt x="14" y="42"/>
                  </a:cubicBezTo>
                  <a:cubicBezTo>
                    <a:pt x="22" y="24"/>
                    <a:pt x="39" y="3"/>
                    <a:pt x="51" y="2"/>
                  </a:cubicBezTo>
                  <a:cubicBezTo>
                    <a:pt x="62" y="0"/>
                    <a:pt x="74" y="18"/>
                    <a:pt x="83" y="31"/>
                  </a:cubicBezTo>
                  <a:cubicBezTo>
                    <a:pt x="91" y="43"/>
                    <a:pt x="99" y="65"/>
                    <a:pt x="102" y="79"/>
                  </a:cubicBezTo>
                  <a:cubicBezTo>
                    <a:pt x="104" y="92"/>
                    <a:pt x="101" y="101"/>
                    <a:pt x="99" y="111"/>
                  </a:cubicBezTo>
                </a:path>
              </a:pathLst>
            </a:custGeom>
            <a:solidFill>
              <a:srgbClr val="FFBFAB"/>
            </a:solidFill>
            <a:ln w="12700">
              <a:solidFill>
                <a:schemeClr val="tx1"/>
              </a:solidFill>
              <a:round/>
              <a:headEnd/>
              <a:tailEnd/>
            </a:ln>
          </p:spPr>
          <p:txBody>
            <a:bodyPr wrap="none" anchor="ctr"/>
            <a:lstStyle/>
            <a:p>
              <a:endParaRPr lang="en-US"/>
            </a:p>
          </p:txBody>
        </p:sp>
        <p:sp>
          <p:nvSpPr>
            <p:cNvPr id="51360" name="Line 134"/>
            <p:cNvSpPr>
              <a:spLocks noChangeShapeType="1"/>
            </p:cNvSpPr>
            <p:nvPr/>
          </p:nvSpPr>
          <p:spPr bwMode="auto">
            <a:xfrm flipH="1">
              <a:off x="5182" y="2806"/>
              <a:ext cx="5" cy="45"/>
            </a:xfrm>
            <a:prstGeom prst="line">
              <a:avLst/>
            </a:prstGeom>
            <a:noFill/>
            <a:ln w="12700">
              <a:solidFill>
                <a:schemeClr val="tx1"/>
              </a:solidFill>
              <a:round/>
              <a:headEnd/>
              <a:tailEnd/>
            </a:ln>
          </p:spPr>
          <p:txBody>
            <a:bodyPr wrap="none" anchor="ctr"/>
            <a:lstStyle/>
            <a:p>
              <a:endParaRPr lang="en-US"/>
            </a:p>
          </p:txBody>
        </p:sp>
        <p:sp>
          <p:nvSpPr>
            <p:cNvPr id="51361" name="Rectangle 135"/>
            <p:cNvSpPr>
              <a:spLocks noChangeArrowheads="1"/>
            </p:cNvSpPr>
            <p:nvPr/>
          </p:nvSpPr>
          <p:spPr bwMode="auto">
            <a:xfrm>
              <a:off x="5157" y="2736"/>
              <a:ext cx="62" cy="62"/>
            </a:xfrm>
            <a:prstGeom prst="rect">
              <a:avLst/>
            </a:prstGeom>
            <a:solidFill>
              <a:schemeClr val="tx1"/>
            </a:solidFill>
            <a:ln w="12700">
              <a:solidFill>
                <a:schemeClr val="tx1"/>
              </a:solidFill>
              <a:miter lim="800000"/>
              <a:headEnd/>
              <a:tailEnd/>
            </a:ln>
          </p:spPr>
          <p:txBody>
            <a:bodyPr wrap="none" anchor="ctr"/>
            <a:lstStyle/>
            <a:p>
              <a:endParaRPr lang="en-NZ">
                <a:latin typeface="Calibri" pitchFamily="34" charset="0"/>
              </a:endParaRPr>
            </a:p>
          </p:txBody>
        </p:sp>
        <p:sp>
          <p:nvSpPr>
            <p:cNvPr id="51362" name="Line 136"/>
            <p:cNvSpPr>
              <a:spLocks noChangeShapeType="1"/>
            </p:cNvSpPr>
            <p:nvPr/>
          </p:nvSpPr>
          <p:spPr bwMode="auto">
            <a:xfrm flipV="1">
              <a:off x="5160" y="2806"/>
              <a:ext cx="45" cy="3"/>
            </a:xfrm>
            <a:prstGeom prst="line">
              <a:avLst/>
            </a:prstGeom>
            <a:noFill/>
            <a:ln w="38100">
              <a:solidFill>
                <a:schemeClr val="tx1"/>
              </a:solidFill>
              <a:round/>
              <a:headEnd/>
              <a:tailEnd/>
            </a:ln>
          </p:spPr>
          <p:txBody>
            <a:bodyPr wrap="none" anchor="ctr"/>
            <a:lstStyle/>
            <a:p>
              <a:endParaRPr lang="en-US"/>
            </a:p>
          </p:txBody>
        </p:sp>
        <p:sp>
          <p:nvSpPr>
            <p:cNvPr id="51363" name="Line 137"/>
            <p:cNvSpPr>
              <a:spLocks noChangeShapeType="1"/>
            </p:cNvSpPr>
            <p:nvPr/>
          </p:nvSpPr>
          <p:spPr bwMode="auto">
            <a:xfrm flipV="1">
              <a:off x="5160" y="2726"/>
              <a:ext cx="59" cy="6"/>
            </a:xfrm>
            <a:prstGeom prst="line">
              <a:avLst/>
            </a:prstGeom>
            <a:noFill/>
            <a:ln w="57150">
              <a:solidFill>
                <a:srgbClr val="070707"/>
              </a:solidFill>
              <a:round/>
              <a:headEnd/>
              <a:tailEnd/>
            </a:ln>
          </p:spPr>
          <p:txBody>
            <a:bodyPr wrap="none" anchor="ctr"/>
            <a:lstStyle/>
            <a:p>
              <a:endParaRPr lang="en-US"/>
            </a:p>
          </p:txBody>
        </p:sp>
        <p:sp>
          <p:nvSpPr>
            <p:cNvPr id="51364" name="Line 138"/>
            <p:cNvSpPr>
              <a:spLocks noChangeShapeType="1"/>
            </p:cNvSpPr>
            <p:nvPr/>
          </p:nvSpPr>
          <p:spPr bwMode="auto">
            <a:xfrm flipV="1">
              <a:off x="5147" y="3127"/>
              <a:ext cx="24" cy="2"/>
            </a:xfrm>
            <a:prstGeom prst="line">
              <a:avLst/>
            </a:prstGeom>
            <a:noFill/>
            <a:ln w="57150">
              <a:solidFill>
                <a:srgbClr val="070707"/>
              </a:solidFill>
              <a:round/>
              <a:headEnd/>
              <a:tailEnd/>
            </a:ln>
          </p:spPr>
          <p:txBody>
            <a:bodyPr wrap="none" anchor="ctr"/>
            <a:lstStyle/>
            <a:p>
              <a:endParaRPr lang="en-US"/>
            </a:p>
          </p:txBody>
        </p:sp>
        <p:sp>
          <p:nvSpPr>
            <p:cNvPr id="51365" name="Line 139"/>
            <p:cNvSpPr>
              <a:spLocks noChangeShapeType="1"/>
            </p:cNvSpPr>
            <p:nvPr/>
          </p:nvSpPr>
          <p:spPr bwMode="auto">
            <a:xfrm flipV="1">
              <a:off x="5200" y="3119"/>
              <a:ext cx="24" cy="2"/>
            </a:xfrm>
            <a:prstGeom prst="line">
              <a:avLst/>
            </a:prstGeom>
            <a:noFill/>
            <a:ln w="57150">
              <a:solidFill>
                <a:srgbClr val="070707"/>
              </a:solidFill>
              <a:round/>
              <a:headEnd/>
              <a:tailEnd/>
            </a:ln>
          </p:spPr>
          <p:txBody>
            <a:bodyPr wrap="none" anchor="ctr"/>
            <a:lstStyle/>
            <a:p>
              <a:endParaRPr lang="en-US"/>
            </a:p>
          </p:txBody>
        </p:sp>
        <p:sp>
          <p:nvSpPr>
            <p:cNvPr id="51366" name="Line 140"/>
            <p:cNvSpPr>
              <a:spLocks noChangeShapeType="1"/>
            </p:cNvSpPr>
            <p:nvPr/>
          </p:nvSpPr>
          <p:spPr bwMode="auto">
            <a:xfrm>
              <a:off x="4819" y="2947"/>
              <a:ext cx="0" cy="210"/>
            </a:xfrm>
            <a:prstGeom prst="line">
              <a:avLst/>
            </a:prstGeom>
            <a:noFill/>
            <a:ln w="38100">
              <a:solidFill>
                <a:srgbClr val="D7E3C5"/>
              </a:solidFill>
              <a:round/>
              <a:headEnd/>
              <a:tailEnd/>
            </a:ln>
          </p:spPr>
          <p:txBody>
            <a:bodyPr wrap="none" anchor="ctr"/>
            <a:lstStyle/>
            <a:p>
              <a:endParaRPr lang="en-US"/>
            </a:p>
          </p:txBody>
        </p:sp>
        <p:sp>
          <p:nvSpPr>
            <p:cNvPr id="51367" name="Line 141"/>
            <p:cNvSpPr>
              <a:spLocks noChangeShapeType="1"/>
            </p:cNvSpPr>
            <p:nvPr/>
          </p:nvSpPr>
          <p:spPr bwMode="auto">
            <a:xfrm>
              <a:off x="5179" y="2899"/>
              <a:ext cx="0" cy="210"/>
            </a:xfrm>
            <a:prstGeom prst="line">
              <a:avLst/>
            </a:prstGeom>
            <a:noFill/>
            <a:ln w="38100">
              <a:solidFill>
                <a:srgbClr val="D7E3C5"/>
              </a:solidFill>
              <a:round/>
              <a:headEnd/>
              <a:tailEnd/>
            </a:ln>
          </p:spPr>
          <p:txBody>
            <a:bodyPr wrap="none" anchor="ctr"/>
            <a:lstStyle/>
            <a:p>
              <a:endParaRPr lang="en-US"/>
            </a:p>
          </p:txBody>
        </p:sp>
        <p:sp>
          <p:nvSpPr>
            <p:cNvPr id="51368" name="Freeform 142"/>
            <p:cNvSpPr>
              <a:spLocks/>
            </p:cNvSpPr>
            <p:nvPr/>
          </p:nvSpPr>
          <p:spPr bwMode="auto">
            <a:xfrm>
              <a:off x="4701" y="2888"/>
              <a:ext cx="712" cy="154"/>
            </a:xfrm>
            <a:custGeom>
              <a:avLst/>
              <a:gdLst>
                <a:gd name="T0" fmla="*/ 0 w 712"/>
                <a:gd name="T1" fmla="*/ 69 h 154"/>
                <a:gd name="T2" fmla="*/ 640 w 712"/>
                <a:gd name="T3" fmla="*/ 0 h 154"/>
                <a:gd name="T4" fmla="*/ 712 w 712"/>
                <a:gd name="T5" fmla="*/ 80 h 154"/>
                <a:gd name="T6" fmla="*/ 46 w 712"/>
                <a:gd name="T7" fmla="*/ 154 h 154"/>
                <a:gd name="T8" fmla="*/ 0 w 712"/>
                <a:gd name="T9" fmla="*/ 69 h 154"/>
                <a:gd name="T10" fmla="*/ 0 60000 65536"/>
                <a:gd name="T11" fmla="*/ 0 60000 65536"/>
                <a:gd name="T12" fmla="*/ 0 60000 65536"/>
                <a:gd name="T13" fmla="*/ 0 60000 65536"/>
                <a:gd name="T14" fmla="*/ 0 60000 65536"/>
                <a:gd name="T15" fmla="*/ 0 w 712"/>
                <a:gd name="T16" fmla="*/ 0 h 154"/>
                <a:gd name="T17" fmla="*/ 712 w 712"/>
                <a:gd name="T18" fmla="*/ 154 h 154"/>
              </a:gdLst>
              <a:ahLst/>
              <a:cxnLst>
                <a:cxn ang="T10">
                  <a:pos x="T0" y="T1"/>
                </a:cxn>
                <a:cxn ang="T11">
                  <a:pos x="T2" y="T3"/>
                </a:cxn>
                <a:cxn ang="T12">
                  <a:pos x="T4" y="T5"/>
                </a:cxn>
                <a:cxn ang="T13">
                  <a:pos x="T6" y="T7"/>
                </a:cxn>
                <a:cxn ang="T14">
                  <a:pos x="T8" y="T9"/>
                </a:cxn>
              </a:cxnLst>
              <a:rect l="T15" t="T16" r="T17" b="T18"/>
              <a:pathLst>
                <a:path w="712" h="154">
                  <a:moveTo>
                    <a:pt x="0" y="69"/>
                  </a:moveTo>
                  <a:lnTo>
                    <a:pt x="640" y="0"/>
                  </a:lnTo>
                  <a:lnTo>
                    <a:pt x="712" y="80"/>
                  </a:lnTo>
                  <a:lnTo>
                    <a:pt x="46" y="154"/>
                  </a:lnTo>
                  <a:lnTo>
                    <a:pt x="0" y="69"/>
                  </a:lnTo>
                  <a:close/>
                </a:path>
              </a:pathLst>
            </a:custGeom>
            <a:solidFill>
              <a:schemeClr val="accent1"/>
            </a:solidFill>
            <a:ln w="12700">
              <a:solidFill>
                <a:schemeClr val="tx1"/>
              </a:solidFill>
              <a:round/>
              <a:headEnd/>
              <a:tailEnd/>
            </a:ln>
          </p:spPr>
          <p:txBody>
            <a:bodyPr wrap="none" anchor="ctr"/>
            <a:lstStyle/>
            <a:p>
              <a:endParaRPr lang="en-US"/>
            </a:p>
          </p:txBody>
        </p:sp>
        <p:sp>
          <p:nvSpPr>
            <p:cNvPr id="51369" name="Freeform 143"/>
            <p:cNvSpPr>
              <a:spLocks/>
            </p:cNvSpPr>
            <p:nvPr/>
          </p:nvSpPr>
          <p:spPr bwMode="auto">
            <a:xfrm>
              <a:off x="4698" y="2877"/>
              <a:ext cx="712" cy="154"/>
            </a:xfrm>
            <a:custGeom>
              <a:avLst/>
              <a:gdLst>
                <a:gd name="T0" fmla="*/ 0 w 712"/>
                <a:gd name="T1" fmla="*/ 69 h 154"/>
                <a:gd name="T2" fmla="*/ 640 w 712"/>
                <a:gd name="T3" fmla="*/ 0 h 154"/>
                <a:gd name="T4" fmla="*/ 712 w 712"/>
                <a:gd name="T5" fmla="*/ 80 h 154"/>
                <a:gd name="T6" fmla="*/ 46 w 712"/>
                <a:gd name="T7" fmla="*/ 154 h 154"/>
                <a:gd name="T8" fmla="*/ 0 w 712"/>
                <a:gd name="T9" fmla="*/ 69 h 154"/>
                <a:gd name="T10" fmla="*/ 0 60000 65536"/>
                <a:gd name="T11" fmla="*/ 0 60000 65536"/>
                <a:gd name="T12" fmla="*/ 0 60000 65536"/>
                <a:gd name="T13" fmla="*/ 0 60000 65536"/>
                <a:gd name="T14" fmla="*/ 0 60000 65536"/>
                <a:gd name="T15" fmla="*/ 0 w 712"/>
                <a:gd name="T16" fmla="*/ 0 h 154"/>
                <a:gd name="T17" fmla="*/ 712 w 712"/>
                <a:gd name="T18" fmla="*/ 154 h 154"/>
              </a:gdLst>
              <a:ahLst/>
              <a:cxnLst>
                <a:cxn ang="T10">
                  <a:pos x="T0" y="T1"/>
                </a:cxn>
                <a:cxn ang="T11">
                  <a:pos x="T2" y="T3"/>
                </a:cxn>
                <a:cxn ang="T12">
                  <a:pos x="T4" y="T5"/>
                </a:cxn>
                <a:cxn ang="T13">
                  <a:pos x="T6" y="T7"/>
                </a:cxn>
                <a:cxn ang="T14">
                  <a:pos x="T8" y="T9"/>
                </a:cxn>
              </a:cxnLst>
              <a:rect l="T15" t="T16" r="T17" b="T18"/>
              <a:pathLst>
                <a:path w="712" h="154">
                  <a:moveTo>
                    <a:pt x="0" y="69"/>
                  </a:moveTo>
                  <a:lnTo>
                    <a:pt x="640" y="0"/>
                  </a:lnTo>
                  <a:lnTo>
                    <a:pt x="712" y="80"/>
                  </a:lnTo>
                  <a:lnTo>
                    <a:pt x="46" y="154"/>
                  </a:lnTo>
                  <a:lnTo>
                    <a:pt x="0" y="69"/>
                  </a:lnTo>
                  <a:close/>
                </a:path>
              </a:pathLst>
            </a:custGeom>
            <a:solidFill>
              <a:srgbClr val="D7E3C5"/>
            </a:solidFill>
            <a:ln w="12700">
              <a:solidFill>
                <a:schemeClr val="tx1"/>
              </a:solidFill>
              <a:round/>
              <a:headEnd/>
              <a:tailEnd/>
            </a:ln>
          </p:spPr>
          <p:txBody>
            <a:bodyPr wrap="none" anchor="ctr"/>
            <a:lstStyle/>
            <a:p>
              <a:endParaRPr lang="en-US"/>
            </a:p>
          </p:txBody>
        </p:sp>
        <p:sp>
          <p:nvSpPr>
            <p:cNvPr id="51370" name="Line 144"/>
            <p:cNvSpPr>
              <a:spLocks noChangeShapeType="1"/>
            </p:cNvSpPr>
            <p:nvPr/>
          </p:nvSpPr>
          <p:spPr bwMode="auto">
            <a:xfrm>
              <a:off x="4757" y="3037"/>
              <a:ext cx="0" cy="210"/>
            </a:xfrm>
            <a:prstGeom prst="line">
              <a:avLst/>
            </a:prstGeom>
            <a:noFill/>
            <a:ln w="38100">
              <a:solidFill>
                <a:srgbClr val="D7E3C5"/>
              </a:solidFill>
              <a:round/>
              <a:headEnd/>
              <a:tailEnd/>
            </a:ln>
          </p:spPr>
          <p:txBody>
            <a:bodyPr wrap="none" anchor="ctr"/>
            <a:lstStyle/>
            <a:p>
              <a:endParaRPr lang="en-US"/>
            </a:p>
          </p:txBody>
        </p:sp>
        <p:sp>
          <p:nvSpPr>
            <p:cNvPr id="51371" name="Line 145"/>
            <p:cNvSpPr>
              <a:spLocks noChangeShapeType="1"/>
            </p:cNvSpPr>
            <p:nvPr/>
          </p:nvSpPr>
          <p:spPr bwMode="auto">
            <a:xfrm>
              <a:off x="5086" y="2997"/>
              <a:ext cx="0" cy="210"/>
            </a:xfrm>
            <a:prstGeom prst="line">
              <a:avLst/>
            </a:prstGeom>
            <a:noFill/>
            <a:ln w="38100">
              <a:solidFill>
                <a:srgbClr val="D7E3C5"/>
              </a:solidFill>
              <a:round/>
              <a:headEnd/>
              <a:tailEnd/>
            </a:ln>
          </p:spPr>
          <p:txBody>
            <a:bodyPr wrap="none" anchor="ctr"/>
            <a:lstStyle/>
            <a:p>
              <a:endParaRPr lang="en-US"/>
            </a:p>
          </p:txBody>
        </p:sp>
        <p:sp>
          <p:nvSpPr>
            <p:cNvPr id="51372" name="Line 146"/>
            <p:cNvSpPr>
              <a:spLocks noChangeShapeType="1"/>
            </p:cNvSpPr>
            <p:nvPr/>
          </p:nvSpPr>
          <p:spPr bwMode="auto">
            <a:xfrm>
              <a:off x="5246" y="2992"/>
              <a:ext cx="0" cy="210"/>
            </a:xfrm>
            <a:prstGeom prst="line">
              <a:avLst/>
            </a:prstGeom>
            <a:noFill/>
            <a:ln w="38100">
              <a:solidFill>
                <a:srgbClr val="D7E3C5"/>
              </a:solidFill>
              <a:round/>
              <a:headEnd/>
              <a:tailEnd/>
            </a:ln>
          </p:spPr>
          <p:txBody>
            <a:bodyPr wrap="none" anchor="ctr"/>
            <a:lstStyle/>
            <a:p>
              <a:endParaRPr lang="en-US"/>
            </a:p>
          </p:txBody>
        </p:sp>
        <p:sp>
          <p:nvSpPr>
            <p:cNvPr id="51373" name="Line 147"/>
            <p:cNvSpPr>
              <a:spLocks noChangeShapeType="1"/>
            </p:cNvSpPr>
            <p:nvPr/>
          </p:nvSpPr>
          <p:spPr bwMode="auto">
            <a:xfrm>
              <a:off x="5398" y="2965"/>
              <a:ext cx="0" cy="210"/>
            </a:xfrm>
            <a:prstGeom prst="line">
              <a:avLst/>
            </a:prstGeom>
            <a:noFill/>
            <a:ln w="38100">
              <a:solidFill>
                <a:srgbClr val="D7E3C5"/>
              </a:solidFill>
              <a:round/>
              <a:headEnd/>
              <a:tailEnd/>
            </a:ln>
          </p:spPr>
          <p:txBody>
            <a:bodyPr wrap="none" anchor="ctr"/>
            <a:lstStyle/>
            <a:p>
              <a:endParaRPr lang="en-US"/>
            </a:p>
          </p:txBody>
        </p:sp>
        <p:sp>
          <p:nvSpPr>
            <p:cNvPr id="51374" name="Line 148"/>
            <p:cNvSpPr>
              <a:spLocks noChangeShapeType="1"/>
            </p:cNvSpPr>
            <p:nvPr/>
          </p:nvSpPr>
          <p:spPr bwMode="auto">
            <a:xfrm>
              <a:off x="4912" y="3027"/>
              <a:ext cx="0" cy="210"/>
            </a:xfrm>
            <a:prstGeom prst="line">
              <a:avLst/>
            </a:prstGeom>
            <a:noFill/>
            <a:ln w="38100">
              <a:solidFill>
                <a:srgbClr val="D7E3C5"/>
              </a:solidFill>
              <a:round/>
              <a:headEnd/>
              <a:tailEnd/>
            </a:ln>
          </p:spPr>
          <p:txBody>
            <a:bodyPr wrap="none" anchor="ctr"/>
            <a:lstStyle/>
            <a:p>
              <a:endParaRPr lang="en-US"/>
            </a:p>
          </p:txBody>
        </p:sp>
        <p:sp>
          <p:nvSpPr>
            <p:cNvPr id="51375" name="Line 149"/>
            <p:cNvSpPr>
              <a:spLocks noChangeShapeType="1"/>
            </p:cNvSpPr>
            <p:nvPr/>
          </p:nvSpPr>
          <p:spPr bwMode="auto">
            <a:xfrm>
              <a:off x="4851" y="2928"/>
              <a:ext cx="53" cy="88"/>
            </a:xfrm>
            <a:prstGeom prst="line">
              <a:avLst/>
            </a:prstGeom>
            <a:noFill/>
            <a:ln w="12700">
              <a:solidFill>
                <a:schemeClr val="tx1"/>
              </a:solidFill>
              <a:round/>
              <a:headEnd/>
              <a:tailEnd/>
            </a:ln>
          </p:spPr>
          <p:txBody>
            <a:bodyPr wrap="none" anchor="ctr"/>
            <a:lstStyle/>
            <a:p>
              <a:endParaRPr lang="en-US"/>
            </a:p>
          </p:txBody>
        </p:sp>
        <p:sp>
          <p:nvSpPr>
            <p:cNvPr id="51376" name="Line 150"/>
            <p:cNvSpPr>
              <a:spLocks noChangeShapeType="1"/>
            </p:cNvSpPr>
            <p:nvPr/>
          </p:nvSpPr>
          <p:spPr bwMode="auto">
            <a:xfrm>
              <a:off x="5032" y="2912"/>
              <a:ext cx="53" cy="88"/>
            </a:xfrm>
            <a:prstGeom prst="line">
              <a:avLst/>
            </a:prstGeom>
            <a:noFill/>
            <a:ln w="12700">
              <a:solidFill>
                <a:schemeClr val="tx1"/>
              </a:solidFill>
              <a:round/>
              <a:headEnd/>
              <a:tailEnd/>
            </a:ln>
          </p:spPr>
          <p:txBody>
            <a:bodyPr wrap="none" anchor="ctr"/>
            <a:lstStyle/>
            <a:p>
              <a:endParaRPr lang="en-US"/>
            </a:p>
          </p:txBody>
        </p:sp>
        <p:sp>
          <p:nvSpPr>
            <p:cNvPr id="51377" name="Line 151"/>
            <p:cNvSpPr>
              <a:spLocks noChangeShapeType="1"/>
            </p:cNvSpPr>
            <p:nvPr/>
          </p:nvSpPr>
          <p:spPr bwMode="auto">
            <a:xfrm>
              <a:off x="4942" y="2920"/>
              <a:ext cx="53" cy="88"/>
            </a:xfrm>
            <a:prstGeom prst="line">
              <a:avLst/>
            </a:prstGeom>
            <a:noFill/>
            <a:ln w="12700">
              <a:solidFill>
                <a:schemeClr val="tx1"/>
              </a:solidFill>
              <a:round/>
              <a:headEnd/>
              <a:tailEnd/>
            </a:ln>
          </p:spPr>
          <p:txBody>
            <a:bodyPr wrap="none" anchor="ctr"/>
            <a:lstStyle/>
            <a:p>
              <a:endParaRPr lang="en-US"/>
            </a:p>
          </p:txBody>
        </p:sp>
        <p:sp>
          <p:nvSpPr>
            <p:cNvPr id="51378" name="Line 152"/>
            <p:cNvSpPr>
              <a:spLocks noChangeShapeType="1"/>
            </p:cNvSpPr>
            <p:nvPr/>
          </p:nvSpPr>
          <p:spPr bwMode="auto">
            <a:xfrm>
              <a:off x="5107" y="2901"/>
              <a:ext cx="53" cy="88"/>
            </a:xfrm>
            <a:prstGeom prst="line">
              <a:avLst/>
            </a:prstGeom>
            <a:noFill/>
            <a:ln w="12700">
              <a:solidFill>
                <a:schemeClr val="tx1"/>
              </a:solidFill>
              <a:round/>
              <a:headEnd/>
              <a:tailEnd/>
            </a:ln>
          </p:spPr>
          <p:txBody>
            <a:bodyPr wrap="none" anchor="ctr"/>
            <a:lstStyle/>
            <a:p>
              <a:endParaRPr lang="en-US"/>
            </a:p>
          </p:txBody>
        </p:sp>
        <p:sp>
          <p:nvSpPr>
            <p:cNvPr id="51379" name="Line 153"/>
            <p:cNvSpPr>
              <a:spLocks noChangeShapeType="1"/>
            </p:cNvSpPr>
            <p:nvPr/>
          </p:nvSpPr>
          <p:spPr bwMode="auto">
            <a:xfrm>
              <a:off x="5264" y="2883"/>
              <a:ext cx="53" cy="88"/>
            </a:xfrm>
            <a:prstGeom prst="line">
              <a:avLst/>
            </a:prstGeom>
            <a:noFill/>
            <a:ln w="12700">
              <a:solidFill>
                <a:schemeClr val="tx1"/>
              </a:solidFill>
              <a:round/>
              <a:headEnd/>
              <a:tailEnd/>
            </a:ln>
          </p:spPr>
          <p:txBody>
            <a:bodyPr wrap="none" anchor="ctr"/>
            <a:lstStyle/>
            <a:p>
              <a:endParaRPr lang="en-US"/>
            </a:p>
          </p:txBody>
        </p:sp>
        <p:sp>
          <p:nvSpPr>
            <p:cNvPr id="51380" name="Line 154"/>
            <p:cNvSpPr>
              <a:spLocks noChangeShapeType="1"/>
            </p:cNvSpPr>
            <p:nvPr/>
          </p:nvSpPr>
          <p:spPr bwMode="auto">
            <a:xfrm>
              <a:off x="4779" y="2939"/>
              <a:ext cx="53" cy="88"/>
            </a:xfrm>
            <a:prstGeom prst="line">
              <a:avLst/>
            </a:prstGeom>
            <a:noFill/>
            <a:ln w="12700">
              <a:solidFill>
                <a:schemeClr val="tx1"/>
              </a:solidFill>
              <a:round/>
              <a:headEnd/>
              <a:tailEnd/>
            </a:ln>
          </p:spPr>
          <p:txBody>
            <a:bodyPr wrap="none" anchor="ctr"/>
            <a:lstStyle/>
            <a:p>
              <a:endParaRPr lang="en-US"/>
            </a:p>
          </p:txBody>
        </p:sp>
        <p:sp>
          <p:nvSpPr>
            <p:cNvPr id="51381" name="Line 155"/>
            <p:cNvSpPr>
              <a:spLocks noChangeShapeType="1"/>
            </p:cNvSpPr>
            <p:nvPr/>
          </p:nvSpPr>
          <p:spPr bwMode="auto">
            <a:xfrm>
              <a:off x="5179" y="2894"/>
              <a:ext cx="53" cy="88"/>
            </a:xfrm>
            <a:prstGeom prst="line">
              <a:avLst/>
            </a:prstGeom>
            <a:noFill/>
            <a:ln w="12700">
              <a:solidFill>
                <a:schemeClr val="tx1"/>
              </a:solidFill>
              <a:round/>
              <a:headEnd/>
              <a:tailEnd/>
            </a:ln>
          </p:spPr>
          <p:txBody>
            <a:bodyPr wrap="none" anchor="ctr"/>
            <a:lstStyle/>
            <a:p>
              <a:endParaRPr lang="en-US"/>
            </a:p>
          </p:txBody>
        </p:sp>
        <p:sp>
          <p:nvSpPr>
            <p:cNvPr id="51382" name="Line 156"/>
            <p:cNvSpPr>
              <a:spLocks noChangeShapeType="1"/>
            </p:cNvSpPr>
            <p:nvPr/>
          </p:nvSpPr>
          <p:spPr bwMode="auto">
            <a:xfrm>
              <a:off x="5024" y="2061"/>
              <a:ext cx="0" cy="210"/>
            </a:xfrm>
            <a:prstGeom prst="line">
              <a:avLst/>
            </a:prstGeom>
            <a:noFill/>
            <a:ln w="38100">
              <a:solidFill>
                <a:srgbClr val="D7E3C5"/>
              </a:solidFill>
              <a:round/>
              <a:headEnd/>
              <a:tailEnd/>
            </a:ln>
          </p:spPr>
          <p:txBody>
            <a:bodyPr wrap="none" anchor="ctr"/>
            <a:lstStyle/>
            <a:p>
              <a:endParaRPr lang="en-US"/>
            </a:p>
          </p:txBody>
        </p:sp>
        <p:sp>
          <p:nvSpPr>
            <p:cNvPr id="51383" name="Line 157"/>
            <p:cNvSpPr>
              <a:spLocks noChangeShapeType="1"/>
            </p:cNvSpPr>
            <p:nvPr/>
          </p:nvSpPr>
          <p:spPr bwMode="auto">
            <a:xfrm>
              <a:off x="5331" y="2029"/>
              <a:ext cx="0" cy="210"/>
            </a:xfrm>
            <a:prstGeom prst="line">
              <a:avLst/>
            </a:prstGeom>
            <a:noFill/>
            <a:ln w="38100">
              <a:solidFill>
                <a:srgbClr val="D7E3C5"/>
              </a:solidFill>
              <a:round/>
              <a:headEnd/>
              <a:tailEnd/>
            </a:ln>
          </p:spPr>
          <p:txBody>
            <a:bodyPr wrap="none" anchor="ctr"/>
            <a:lstStyle/>
            <a:p>
              <a:endParaRPr lang="en-US"/>
            </a:p>
          </p:txBody>
        </p:sp>
        <p:sp>
          <p:nvSpPr>
            <p:cNvPr id="51384" name="Freeform 158"/>
            <p:cNvSpPr>
              <a:spLocks/>
            </p:cNvSpPr>
            <p:nvPr/>
          </p:nvSpPr>
          <p:spPr bwMode="auto">
            <a:xfrm>
              <a:off x="4800" y="2096"/>
              <a:ext cx="88" cy="194"/>
            </a:xfrm>
            <a:custGeom>
              <a:avLst/>
              <a:gdLst>
                <a:gd name="T0" fmla="*/ 0 w 88"/>
                <a:gd name="T1" fmla="*/ 192 h 194"/>
                <a:gd name="T2" fmla="*/ 3 w 88"/>
                <a:gd name="T3" fmla="*/ 0 h 194"/>
                <a:gd name="T4" fmla="*/ 88 w 88"/>
                <a:gd name="T5" fmla="*/ 0 h 194"/>
                <a:gd name="T6" fmla="*/ 83 w 88"/>
                <a:gd name="T7" fmla="*/ 186 h 194"/>
                <a:gd name="T8" fmla="*/ 56 w 88"/>
                <a:gd name="T9" fmla="*/ 194 h 194"/>
                <a:gd name="T10" fmla="*/ 46 w 88"/>
                <a:gd name="T11" fmla="*/ 50 h 194"/>
                <a:gd name="T12" fmla="*/ 35 w 88"/>
                <a:gd name="T13" fmla="*/ 194 h 194"/>
                <a:gd name="T14" fmla="*/ 0 w 88"/>
                <a:gd name="T15" fmla="*/ 192 h 194"/>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194"/>
                <a:gd name="T26" fmla="*/ 88 w 88"/>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194">
                  <a:moveTo>
                    <a:pt x="0" y="192"/>
                  </a:moveTo>
                  <a:lnTo>
                    <a:pt x="3" y="0"/>
                  </a:lnTo>
                  <a:lnTo>
                    <a:pt x="88" y="0"/>
                  </a:lnTo>
                  <a:lnTo>
                    <a:pt x="83" y="186"/>
                  </a:lnTo>
                  <a:lnTo>
                    <a:pt x="56" y="194"/>
                  </a:lnTo>
                  <a:lnTo>
                    <a:pt x="46" y="50"/>
                  </a:lnTo>
                  <a:lnTo>
                    <a:pt x="35" y="194"/>
                  </a:lnTo>
                  <a:lnTo>
                    <a:pt x="0" y="192"/>
                  </a:lnTo>
                  <a:close/>
                </a:path>
              </a:pathLst>
            </a:custGeom>
            <a:solidFill>
              <a:srgbClr val="9CB0D1"/>
            </a:solidFill>
            <a:ln w="12700">
              <a:solidFill>
                <a:schemeClr val="tx1"/>
              </a:solidFill>
              <a:round/>
              <a:headEnd/>
              <a:tailEnd/>
            </a:ln>
          </p:spPr>
          <p:txBody>
            <a:bodyPr wrap="none" anchor="ctr"/>
            <a:lstStyle/>
            <a:p>
              <a:endParaRPr lang="en-US"/>
            </a:p>
          </p:txBody>
        </p:sp>
        <p:sp>
          <p:nvSpPr>
            <p:cNvPr id="51385" name="Freeform 159"/>
            <p:cNvSpPr>
              <a:spLocks/>
            </p:cNvSpPr>
            <p:nvPr/>
          </p:nvSpPr>
          <p:spPr bwMode="auto">
            <a:xfrm>
              <a:off x="4752" y="1969"/>
              <a:ext cx="167" cy="132"/>
            </a:xfrm>
            <a:custGeom>
              <a:avLst/>
              <a:gdLst>
                <a:gd name="T0" fmla="*/ 16 w 167"/>
                <a:gd name="T1" fmla="*/ 121 h 132"/>
                <a:gd name="T2" fmla="*/ 29 w 167"/>
                <a:gd name="T3" fmla="*/ 43 h 132"/>
                <a:gd name="T4" fmla="*/ 64 w 167"/>
                <a:gd name="T5" fmla="*/ 6 h 132"/>
                <a:gd name="T6" fmla="*/ 128 w 167"/>
                <a:gd name="T7" fmla="*/ 11 h 132"/>
                <a:gd name="T8" fmla="*/ 160 w 167"/>
                <a:gd name="T9" fmla="*/ 51 h 132"/>
                <a:gd name="T10" fmla="*/ 163 w 167"/>
                <a:gd name="T11" fmla="*/ 121 h 132"/>
                <a:gd name="T12" fmla="*/ 133 w 167"/>
                <a:gd name="T13" fmla="*/ 123 h 132"/>
                <a:gd name="T14" fmla="*/ 93 w 167"/>
                <a:gd name="T15" fmla="*/ 121 h 132"/>
                <a:gd name="T16" fmla="*/ 16 w 167"/>
                <a:gd name="T17" fmla="*/ 12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32"/>
                <a:gd name="T29" fmla="*/ 167 w 167"/>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32">
                  <a:moveTo>
                    <a:pt x="16" y="121"/>
                  </a:moveTo>
                  <a:cubicBezTo>
                    <a:pt x="0" y="117"/>
                    <a:pt x="21" y="62"/>
                    <a:pt x="29" y="43"/>
                  </a:cubicBezTo>
                  <a:cubicBezTo>
                    <a:pt x="36" y="23"/>
                    <a:pt x="47" y="11"/>
                    <a:pt x="64" y="6"/>
                  </a:cubicBezTo>
                  <a:cubicBezTo>
                    <a:pt x="80" y="0"/>
                    <a:pt x="112" y="3"/>
                    <a:pt x="128" y="11"/>
                  </a:cubicBezTo>
                  <a:cubicBezTo>
                    <a:pt x="143" y="18"/>
                    <a:pt x="154" y="32"/>
                    <a:pt x="160" y="51"/>
                  </a:cubicBezTo>
                  <a:cubicBezTo>
                    <a:pt x="165" y="69"/>
                    <a:pt x="167" y="109"/>
                    <a:pt x="163" y="121"/>
                  </a:cubicBezTo>
                  <a:cubicBezTo>
                    <a:pt x="158" y="132"/>
                    <a:pt x="144" y="123"/>
                    <a:pt x="133" y="123"/>
                  </a:cubicBezTo>
                  <a:cubicBezTo>
                    <a:pt x="121" y="123"/>
                    <a:pt x="112" y="121"/>
                    <a:pt x="93" y="121"/>
                  </a:cubicBezTo>
                  <a:cubicBezTo>
                    <a:pt x="73" y="120"/>
                    <a:pt x="32" y="121"/>
                    <a:pt x="16" y="121"/>
                  </a:cubicBezTo>
                  <a:close/>
                </a:path>
              </a:pathLst>
            </a:custGeom>
            <a:solidFill>
              <a:srgbClr val="FFBFAB"/>
            </a:solidFill>
            <a:ln w="12700">
              <a:solidFill>
                <a:schemeClr val="tx1"/>
              </a:solidFill>
              <a:round/>
              <a:headEnd/>
              <a:tailEnd/>
            </a:ln>
          </p:spPr>
          <p:txBody>
            <a:bodyPr wrap="none" anchor="ctr"/>
            <a:lstStyle/>
            <a:p>
              <a:endParaRPr lang="en-US"/>
            </a:p>
          </p:txBody>
        </p:sp>
        <p:sp>
          <p:nvSpPr>
            <p:cNvPr id="51386" name="Freeform 160"/>
            <p:cNvSpPr>
              <a:spLocks/>
            </p:cNvSpPr>
            <p:nvPr/>
          </p:nvSpPr>
          <p:spPr bwMode="auto">
            <a:xfrm>
              <a:off x="4791" y="1981"/>
              <a:ext cx="104" cy="111"/>
            </a:xfrm>
            <a:custGeom>
              <a:avLst/>
              <a:gdLst>
                <a:gd name="T0" fmla="*/ 0 w 104"/>
                <a:gd name="T1" fmla="*/ 109 h 111"/>
                <a:gd name="T2" fmla="*/ 14 w 104"/>
                <a:gd name="T3" fmla="*/ 42 h 111"/>
                <a:gd name="T4" fmla="*/ 51 w 104"/>
                <a:gd name="T5" fmla="*/ 2 h 111"/>
                <a:gd name="T6" fmla="*/ 83 w 104"/>
                <a:gd name="T7" fmla="*/ 31 h 111"/>
                <a:gd name="T8" fmla="*/ 102 w 104"/>
                <a:gd name="T9" fmla="*/ 79 h 111"/>
                <a:gd name="T10" fmla="*/ 99 w 104"/>
                <a:gd name="T11" fmla="*/ 111 h 111"/>
                <a:gd name="T12" fmla="*/ 0 60000 65536"/>
                <a:gd name="T13" fmla="*/ 0 60000 65536"/>
                <a:gd name="T14" fmla="*/ 0 60000 65536"/>
                <a:gd name="T15" fmla="*/ 0 60000 65536"/>
                <a:gd name="T16" fmla="*/ 0 60000 65536"/>
                <a:gd name="T17" fmla="*/ 0 60000 65536"/>
                <a:gd name="T18" fmla="*/ 0 w 104"/>
                <a:gd name="T19" fmla="*/ 0 h 111"/>
                <a:gd name="T20" fmla="*/ 104 w 104"/>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04" h="111">
                  <a:moveTo>
                    <a:pt x="0" y="109"/>
                  </a:moveTo>
                  <a:cubicBezTo>
                    <a:pt x="2" y="84"/>
                    <a:pt x="5" y="59"/>
                    <a:pt x="14" y="42"/>
                  </a:cubicBezTo>
                  <a:cubicBezTo>
                    <a:pt x="22" y="24"/>
                    <a:pt x="39" y="3"/>
                    <a:pt x="51" y="2"/>
                  </a:cubicBezTo>
                  <a:cubicBezTo>
                    <a:pt x="62" y="0"/>
                    <a:pt x="74" y="18"/>
                    <a:pt x="83" y="31"/>
                  </a:cubicBezTo>
                  <a:cubicBezTo>
                    <a:pt x="91" y="43"/>
                    <a:pt x="99" y="65"/>
                    <a:pt x="102" y="79"/>
                  </a:cubicBezTo>
                  <a:cubicBezTo>
                    <a:pt x="104" y="92"/>
                    <a:pt x="101" y="101"/>
                    <a:pt x="99" y="111"/>
                  </a:cubicBezTo>
                </a:path>
              </a:pathLst>
            </a:custGeom>
            <a:noFill/>
            <a:ln w="12700">
              <a:solidFill>
                <a:schemeClr val="tx1"/>
              </a:solidFill>
              <a:round/>
              <a:headEnd/>
              <a:tailEnd/>
            </a:ln>
          </p:spPr>
          <p:txBody>
            <a:bodyPr wrap="none" anchor="ctr"/>
            <a:lstStyle/>
            <a:p>
              <a:endParaRPr lang="en-US"/>
            </a:p>
          </p:txBody>
        </p:sp>
        <p:sp>
          <p:nvSpPr>
            <p:cNvPr id="51387" name="Line 161"/>
            <p:cNvSpPr>
              <a:spLocks noChangeShapeType="1"/>
            </p:cNvSpPr>
            <p:nvPr/>
          </p:nvSpPr>
          <p:spPr bwMode="auto">
            <a:xfrm flipH="1">
              <a:off x="4837" y="1991"/>
              <a:ext cx="5" cy="45"/>
            </a:xfrm>
            <a:prstGeom prst="line">
              <a:avLst/>
            </a:prstGeom>
            <a:noFill/>
            <a:ln w="12700">
              <a:solidFill>
                <a:schemeClr val="tx1"/>
              </a:solidFill>
              <a:round/>
              <a:headEnd/>
              <a:tailEnd/>
            </a:ln>
          </p:spPr>
          <p:txBody>
            <a:bodyPr wrap="none" anchor="ctr"/>
            <a:lstStyle/>
            <a:p>
              <a:endParaRPr lang="en-US"/>
            </a:p>
          </p:txBody>
        </p:sp>
        <p:sp>
          <p:nvSpPr>
            <p:cNvPr id="51388" name="Rectangle 162"/>
            <p:cNvSpPr>
              <a:spLocks noChangeArrowheads="1"/>
            </p:cNvSpPr>
            <p:nvPr/>
          </p:nvSpPr>
          <p:spPr bwMode="auto">
            <a:xfrm>
              <a:off x="4812" y="1921"/>
              <a:ext cx="62" cy="62"/>
            </a:xfrm>
            <a:prstGeom prst="rect">
              <a:avLst/>
            </a:prstGeom>
            <a:solidFill>
              <a:schemeClr val="tx1"/>
            </a:solidFill>
            <a:ln w="12700">
              <a:solidFill>
                <a:schemeClr val="tx1"/>
              </a:solidFill>
              <a:miter lim="800000"/>
              <a:headEnd/>
              <a:tailEnd/>
            </a:ln>
          </p:spPr>
          <p:txBody>
            <a:bodyPr wrap="none" anchor="ctr"/>
            <a:lstStyle/>
            <a:p>
              <a:endParaRPr lang="en-NZ">
                <a:latin typeface="Calibri" pitchFamily="34" charset="0"/>
              </a:endParaRPr>
            </a:p>
          </p:txBody>
        </p:sp>
        <p:sp>
          <p:nvSpPr>
            <p:cNvPr id="51389" name="Line 163"/>
            <p:cNvSpPr>
              <a:spLocks noChangeShapeType="1"/>
            </p:cNvSpPr>
            <p:nvPr/>
          </p:nvSpPr>
          <p:spPr bwMode="auto">
            <a:xfrm flipV="1">
              <a:off x="4815" y="1991"/>
              <a:ext cx="45" cy="3"/>
            </a:xfrm>
            <a:prstGeom prst="line">
              <a:avLst/>
            </a:prstGeom>
            <a:noFill/>
            <a:ln w="38100">
              <a:solidFill>
                <a:schemeClr val="tx1"/>
              </a:solidFill>
              <a:round/>
              <a:headEnd/>
              <a:tailEnd/>
            </a:ln>
          </p:spPr>
          <p:txBody>
            <a:bodyPr wrap="none" anchor="ctr"/>
            <a:lstStyle/>
            <a:p>
              <a:endParaRPr lang="en-US"/>
            </a:p>
          </p:txBody>
        </p:sp>
        <p:sp>
          <p:nvSpPr>
            <p:cNvPr id="51390" name="Line 164"/>
            <p:cNvSpPr>
              <a:spLocks noChangeShapeType="1"/>
            </p:cNvSpPr>
            <p:nvPr/>
          </p:nvSpPr>
          <p:spPr bwMode="auto">
            <a:xfrm flipV="1">
              <a:off x="4815" y="1911"/>
              <a:ext cx="59" cy="6"/>
            </a:xfrm>
            <a:prstGeom prst="line">
              <a:avLst/>
            </a:prstGeom>
            <a:noFill/>
            <a:ln w="57150">
              <a:solidFill>
                <a:srgbClr val="070707"/>
              </a:solidFill>
              <a:round/>
              <a:headEnd/>
              <a:tailEnd/>
            </a:ln>
          </p:spPr>
          <p:txBody>
            <a:bodyPr wrap="none" anchor="ctr"/>
            <a:lstStyle/>
            <a:p>
              <a:endParaRPr lang="en-US"/>
            </a:p>
          </p:txBody>
        </p:sp>
        <p:sp>
          <p:nvSpPr>
            <p:cNvPr id="51391" name="Line 165"/>
            <p:cNvSpPr>
              <a:spLocks noChangeShapeType="1"/>
            </p:cNvSpPr>
            <p:nvPr/>
          </p:nvSpPr>
          <p:spPr bwMode="auto">
            <a:xfrm flipV="1">
              <a:off x="4802" y="2312"/>
              <a:ext cx="24" cy="2"/>
            </a:xfrm>
            <a:prstGeom prst="line">
              <a:avLst/>
            </a:prstGeom>
            <a:noFill/>
            <a:ln w="57150">
              <a:solidFill>
                <a:srgbClr val="070707"/>
              </a:solidFill>
              <a:round/>
              <a:headEnd/>
              <a:tailEnd/>
            </a:ln>
          </p:spPr>
          <p:txBody>
            <a:bodyPr wrap="none" anchor="ctr"/>
            <a:lstStyle/>
            <a:p>
              <a:endParaRPr lang="en-US"/>
            </a:p>
          </p:txBody>
        </p:sp>
        <p:sp>
          <p:nvSpPr>
            <p:cNvPr id="51392" name="Line 166"/>
            <p:cNvSpPr>
              <a:spLocks noChangeShapeType="1"/>
            </p:cNvSpPr>
            <p:nvPr/>
          </p:nvSpPr>
          <p:spPr bwMode="auto">
            <a:xfrm flipV="1">
              <a:off x="4855" y="2304"/>
              <a:ext cx="24" cy="2"/>
            </a:xfrm>
            <a:prstGeom prst="line">
              <a:avLst/>
            </a:prstGeom>
            <a:noFill/>
            <a:ln w="57150">
              <a:solidFill>
                <a:srgbClr val="070707"/>
              </a:solidFill>
              <a:round/>
              <a:headEnd/>
              <a:tailEnd/>
            </a:ln>
          </p:spPr>
          <p:txBody>
            <a:bodyPr wrap="none" anchor="ctr"/>
            <a:lstStyle/>
            <a:p>
              <a:endParaRPr lang="en-US"/>
            </a:p>
          </p:txBody>
        </p:sp>
        <p:sp>
          <p:nvSpPr>
            <p:cNvPr id="51393" name="Line 167"/>
            <p:cNvSpPr>
              <a:spLocks noChangeShapeType="1"/>
            </p:cNvSpPr>
            <p:nvPr/>
          </p:nvSpPr>
          <p:spPr bwMode="auto">
            <a:xfrm>
              <a:off x="4712" y="2094"/>
              <a:ext cx="0" cy="210"/>
            </a:xfrm>
            <a:prstGeom prst="line">
              <a:avLst/>
            </a:prstGeom>
            <a:noFill/>
            <a:ln w="38100">
              <a:solidFill>
                <a:srgbClr val="D7E3C5"/>
              </a:solidFill>
              <a:round/>
              <a:headEnd/>
              <a:tailEnd/>
            </a:ln>
          </p:spPr>
          <p:txBody>
            <a:bodyPr wrap="none" anchor="ctr"/>
            <a:lstStyle/>
            <a:p>
              <a:endParaRPr lang="en-US"/>
            </a:p>
          </p:txBody>
        </p:sp>
        <p:sp>
          <p:nvSpPr>
            <p:cNvPr id="51394" name="Freeform 168"/>
            <p:cNvSpPr>
              <a:spLocks/>
            </p:cNvSpPr>
            <p:nvPr/>
          </p:nvSpPr>
          <p:spPr bwMode="auto">
            <a:xfrm>
              <a:off x="5145" y="2052"/>
              <a:ext cx="88" cy="194"/>
            </a:xfrm>
            <a:custGeom>
              <a:avLst/>
              <a:gdLst>
                <a:gd name="T0" fmla="*/ 0 w 88"/>
                <a:gd name="T1" fmla="*/ 192 h 194"/>
                <a:gd name="T2" fmla="*/ 3 w 88"/>
                <a:gd name="T3" fmla="*/ 0 h 194"/>
                <a:gd name="T4" fmla="*/ 88 w 88"/>
                <a:gd name="T5" fmla="*/ 0 h 194"/>
                <a:gd name="T6" fmla="*/ 83 w 88"/>
                <a:gd name="T7" fmla="*/ 186 h 194"/>
                <a:gd name="T8" fmla="*/ 56 w 88"/>
                <a:gd name="T9" fmla="*/ 194 h 194"/>
                <a:gd name="T10" fmla="*/ 46 w 88"/>
                <a:gd name="T11" fmla="*/ 50 h 194"/>
                <a:gd name="T12" fmla="*/ 35 w 88"/>
                <a:gd name="T13" fmla="*/ 194 h 194"/>
                <a:gd name="T14" fmla="*/ 0 w 88"/>
                <a:gd name="T15" fmla="*/ 192 h 194"/>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194"/>
                <a:gd name="T26" fmla="*/ 88 w 88"/>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194">
                  <a:moveTo>
                    <a:pt x="0" y="192"/>
                  </a:moveTo>
                  <a:lnTo>
                    <a:pt x="3" y="0"/>
                  </a:lnTo>
                  <a:lnTo>
                    <a:pt x="88" y="0"/>
                  </a:lnTo>
                  <a:lnTo>
                    <a:pt x="83" y="186"/>
                  </a:lnTo>
                  <a:lnTo>
                    <a:pt x="56" y="194"/>
                  </a:lnTo>
                  <a:lnTo>
                    <a:pt x="46" y="50"/>
                  </a:lnTo>
                  <a:lnTo>
                    <a:pt x="35" y="194"/>
                  </a:lnTo>
                  <a:lnTo>
                    <a:pt x="0" y="192"/>
                  </a:lnTo>
                  <a:close/>
                </a:path>
              </a:pathLst>
            </a:custGeom>
            <a:solidFill>
              <a:srgbClr val="9CB0D1"/>
            </a:solidFill>
            <a:ln w="12700">
              <a:solidFill>
                <a:schemeClr val="tx1"/>
              </a:solidFill>
              <a:round/>
              <a:headEnd/>
              <a:tailEnd/>
            </a:ln>
          </p:spPr>
          <p:txBody>
            <a:bodyPr wrap="none" anchor="ctr"/>
            <a:lstStyle/>
            <a:p>
              <a:endParaRPr lang="en-US"/>
            </a:p>
          </p:txBody>
        </p:sp>
        <p:grpSp>
          <p:nvGrpSpPr>
            <p:cNvPr id="51395" name="Group 169"/>
            <p:cNvGrpSpPr>
              <a:grpSpLocks/>
            </p:cNvGrpSpPr>
            <p:nvPr/>
          </p:nvGrpSpPr>
          <p:grpSpPr bwMode="auto">
            <a:xfrm>
              <a:off x="5097" y="1867"/>
              <a:ext cx="167" cy="190"/>
              <a:chOff x="5097" y="1867"/>
              <a:chExt cx="167" cy="190"/>
            </a:xfrm>
          </p:grpSpPr>
          <p:grpSp>
            <p:nvGrpSpPr>
              <p:cNvPr id="51420" name="Group 170"/>
              <p:cNvGrpSpPr>
                <a:grpSpLocks/>
              </p:cNvGrpSpPr>
              <p:nvPr/>
            </p:nvGrpSpPr>
            <p:grpSpPr bwMode="auto">
              <a:xfrm>
                <a:off x="5097" y="1925"/>
                <a:ext cx="167" cy="132"/>
                <a:chOff x="5097" y="1925"/>
                <a:chExt cx="167" cy="132"/>
              </a:xfrm>
            </p:grpSpPr>
            <p:sp>
              <p:nvSpPr>
                <p:cNvPr id="51424" name="Freeform 171"/>
                <p:cNvSpPr>
                  <a:spLocks/>
                </p:cNvSpPr>
                <p:nvPr/>
              </p:nvSpPr>
              <p:spPr bwMode="auto">
                <a:xfrm>
                  <a:off x="5097" y="1925"/>
                  <a:ext cx="167" cy="132"/>
                </a:xfrm>
                <a:custGeom>
                  <a:avLst/>
                  <a:gdLst>
                    <a:gd name="T0" fmla="*/ 16 w 167"/>
                    <a:gd name="T1" fmla="*/ 121 h 132"/>
                    <a:gd name="T2" fmla="*/ 29 w 167"/>
                    <a:gd name="T3" fmla="*/ 43 h 132"/>
                    <a:gd name="T4" fmla="*/ 64 w 167"/>
                    <a:gd name="T5" fmla="*/ 6 h 132"/>
                    <a:gd name="T6" fmla="*/ 128 w 167"/>
                    <a:gd name="T7" fmla="*/ 11 h 132"/>
                    <a:gd name="T8" fmla="*/ 160 w 167"/>
                    <a:gd name="T9" fmla="*/ 51 h 132"/>
                    <a:gd name="T10" fmla="*/ 163 w 167"/>
                    <a:gd name="T11" fmla="*/ 121 h 132"/>
                    <a:gd name="T12" fmla="*/ 133 w 167"/>
                    <a:gd name="T13" fmla="*/ 123 h 132"/>
                    <a:gd name="T14" fmla="*/ 93 w 167"/>
                    <a:gd name="T15" fmla="*/ 121 h 132"/>
                    <a:gd name="T16" fmla="*/ 16 w 167"/>
                    <a:gd name="T17" fmla="*/ 12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32"/>
                    <a:gd name="T29" fmla="*/ 167 w 167"/>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32">
                      <a:moveTo>
                        <a:pt x="16" y="121"/>
                      </a:moveTo>
                      <a:cubicBezTo>
                        <a:pt x="0" y="117"/>
                        <a:pt x="21" y="62"/>
                        <a:pt x="29" y="43"/>
                      </a:cubicBezTo>
                      <a:cubicBezTo>
                        <a:pt x="36" y="23"/>
                        <a:pt x="47" y="11"/>
                        <a:pt x="64" y="6"/>
                      </a:cubicBezTo>
                      <a:cubicBezTo>
                        <a:pt x="80" y="0"/>
                        <a:pt x="112" y="3"/>
                        <a:pt x="128" y="11"/>
                      </a:cubicBezTo>
                      <a:cubicBezTo>
                        <a:pt x="143" y="18"/>
                        <a:pt x="154" y="32"/>
                        <a:pt x="160" y="51"/>
                      </a:cubicBezTo>
                      <a:cubicBezTo>
                        <a:pt x="165" y="69"/>
                        <a:pt x="167" y="109"/>
                        <a:pt x="163" y="121"/>
                      </a:cubicBezTo>
                      <a:cubicBezTo>
                        <a:pt x="158" y="132"/>
                        <a:pt x="144" y="123"/>
                        <a:pt x="133" y="123"/>
                      </a:cubicBezTo>
                      <a:cubicBezTo>
                        <a:pt x="121" y="123"/>
                        <a:pt x="112" y="121"/>
                        <a:pt x="93" y="121"/>
                      </a:cubicBezTo>
                      <a:cubicBezTo>
                        <a:pt x="73" y="120"/>
                        <a:pt x="32" y="121"/>
                        <a:pt x="16" y="121"/>
                      </a:cubicBezTo>
                      <a:close/>
                    </a:path>
                  </a:pathLst>
                </a:custGeom>
                <a:solidFill>
                  <a:srgbClr val="FFBFAB"/>
                </a:solidFill>
                <a:ln w="12700">
                  <a:solidFill>
                    <a:schemeClr val="tx1"/>
                  </a:solidFill>
                  <a:round/>
                  <a:headEnd/>
                  <a:tailEnd/>
                </a:ln>
              </p:spPr>
              <p:txBody>
                <a:bodyPr wrap="none" anchor="ctr"/>
                <a:lstStyle/>
                <a:p>
                  <a:endParaRPr lang="en-US"/>
                </a:p>
              </p:txBody>
            </p:sp>
            <p:sp>
              <p:nvSpPr>
                <p:cNvPr id="51425" name="Freeform 172"/>
                <p:cNvSpPr>
                  <a:spLocks/>
                </p:cNvSpPr>
                <p:nvPr/>
              </p:nvSpPr>
              <p:spPr bwMode="auto">
                <a:xfrm>
                  <a:off x="5136" y="1937"/>
                  <a:ext cx="104" cy="111"/>
                </a:xfrm>
                <a:custGeom>
                  <a:avLst/>
                  <a:gdLst>
                    <a:gd name="T0" fmla="*/ 0 w 104"/>
                    <a:gd name="T1" fmla="*/ 109 h 111"/>
                    <a:gd name="T2" fmla="*/ 14 w 104"/>
                    <a:gd name="T3" fmla="*/ 42 h 111"/>
                    <a:gd name="T4" fmla="*/ 51 w 104"/>
                    <a:gd name="T5" fmla="*/ 2 h 111"/>
                    <a:gd name="T6" fmla="*/ 83 w 104"/>
                    <a:gd name="T7" fmla="*/ 31 h 111"/>
                    <a:gd name="T8" fmla="*/ 102 w 104"/>
                    <a:gd name="T9" fmla="*/ 79 h 111"/>
                    <a:gd name="T10" fmla="*/ 99 w 104"/>
                    <a:gd name="T11" fmla="*/ 111 h 111"/>
                    <a:gd name="T12" fmla="*/ 0 60000 65536"/>
                    <a:gd name="T13" fmla="*/ 0 60000 65536"/>
                    <a:gd name="T14" fmla="*/ 0 60000 65536"/>
                    <a:gd name="T15" fmla="*/ 0 60000 65536"/>
                    <a:gd name="T16" fmla="*/ 0 60000 65536"/>
                    <a:gd name="T17" fmla="*/ 0 60000 65536"/>
                    <a:gd name="T18" fmla="*/ 0 w 104"/>
                    <a:gd name="T19" fmla="*/ 0 h 111"/>
                    <a:gd name="T20" fmla="*/ 104 w 104"/>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04" h="111">
                      <a:moveTo>
                        <a:pt x="0" y="109"/>
                      </a:moveTo>
                      <a:cubicBezTo>
                        <a:pt x="2" y="84"/>
                        <a:pt x="5" y="59"/>
                        <a:pt x="14" y="42"/>
                      </a:cubicBezTo>
                      <a:cubicBezTo>
                        <a:pt x="22" y="24"/>
                        <a:pt x="39" y="3"/>
                        <a:pt x="51" y="2"/>
                      </a:cubicBezTo>
                      <a:cubicBezTo>
                        <a:pt x="62" y="0"/>
                        <a:pt x="74" y="18"/>
                        <a:pt x="83" y="31"/>
                      </a:cubicBezTo>
                      <a:cubicBezTo>
                        <a:pt x="91" y="43"/>
                        <a:pt x="99" y="65"/>
                        <a:pt x="102" y="79"/>
                      </a:cubicBezTo>
                      <a:cubicBezTo>
                        <a:pt x="104" y="92"/>
                        <a:pt x="101" y="101"/>
                        <a:pt x="99" y="111"/>
                      </a:cubicBezTo>
                    </a:path>
                  </a:pathLst>
                </a:custGeom>
                <a:noFill/>
                <a:ln w="12700">
                  <a:solidFill>
                    <a:schemeClr val="tx1"/>
                  </a:solidFill>
                  <a:round/>
                  <a:headEnd/>
                  <a:tailEnd/>
                </a:ln>
              </p:spPr>
              <p:txBody>
                <a:bodyPr wrap="none" anchor="ctr"/>
                <a:lstStyle/>
                <a:p>
                  <a:endParaRPr lang="en-US"/>
                </a:p>
              </p:txBody>
            </p:sp>
            <p:sp>
              <p:nvSpPr>
                <p:cNvPr id="51426" name="Line 173"/>
                <p:cNvSpPr>
                  <a:spLocks noChangeShapeType="1"/>
                </p:cNvSpPr>
                <p:nvPr/>
              </p:nvSpPr>
              <p:spPr bwMode="auto">
                <a:xfrm flipH="1">
                  <a:off x="5182" y="1947"/>
                  <a:ext cx="5" cy="45"/>
                </a:xfrm>
                <a:prstGeom prst="line">
                  <a:avLst/>
                </a:prstGeom>
                <a:noFill/>
                <a:ln w="12700">
                  <a:solidFill>
                    <a:schemeClr val="tx1"/>
                  </a:solidFill>
                  <a:round/>
                  <a:headEnd/>
                  <a:tailEnd/>
                </a:ln>
              </p:spPr>
              <p:txBody>
                <a:bodyPr wrap="none" anchor="ctr"/>
                <a:lstStyle/>
                <a:p>
                  <a:endParaRPr lang="en-US"/>
                </a:p>
              </p:txBody>
            </p:sp>
          </p:grpSp>
          <p:sp>
            <p:nvSpPr>
              <p:cNvPr id="51421" name="Rectangle 174"/>
              <p:cNvSpPr>
                <a:spLocks noChangeArrowheads="1"/>
              </p:cNvSpPr>
              <p:nvPr/>
            </p:nvSpPr>
            <p:spPr bwMode="auto">
              <a:xfrm>
                <a:off x="5157" y="1877"/>
                <a:ext cx="62" cy="62"/>
              </a:xfrm>
              <a:prstGeom prst="rect">
                <a:avLst/>
              </a:prstGeom>
              <a:solidFill>
                <a:schemeClr val="tx1"/>
              </a:solidFill>
              <a:ln w="12700">
                <a:solidFill>
                  <a:schemeClr val="tx1"/>
                </a:solidFill>
                <a:miter lim="800000"/>
                <a:headEnd/>
                <a:tailEnd/>
              </a:ln>
            </p:spPr>
            <p:txBody>
              <a:bodyPr wrap="none" anchor="ctr"/>
              <a:lstStyle/>
              <a:p>
                <a:endParaRPr lang="en-NZ">
                  <a:latin typeface="Calibri" pitchFamily="34" charset="0"/>
                </a:endParaRPr>
              </a:p>
            </p:txBody>
          </p:sp>
          <p:sp>
            <p:nvSpPr>
              <p:cNvPr id="51422" name="Line 175"/>
              <p:cNvSpPr>
                <a:spLocks noChangeShapeType="1"/>
              </p:cNvSpPr>
              <p:nvPr/>
            </p:nvSpPr>
            <p:spPr bwMode="auto">
              <a:xfrm flipV="1">
                <a:off x="5160" y="1947"/>
                <a:ext cx="45" cy="3"/>
              </a:xfrm>
              <a:prstGeom prst="line">
                <a:avLst/>
              </a:prstGeom>
              <a:noFill/>
              <a:ln w="38100">
                <a:solidFill>
                  <a:schemeClr val="tx1"/>
                </a:solidFill>
                <a:round/>
                <a:headEnd/>
                <a:tailEnd/>
              </a:ln>
            </p:spPr>
            <p:txBody>
              <a:bodyPr wrap="none" anchor="ctr"/>
              <a:lstStyle/>
              <a:p>
                <a:endParaRPr lang="en-US"/>
              </a:p>
            </p:txBody>
          </p:sp>
          <p:sp>
            <p:nvSpPr>
              <p:cNvPr id="51423" name="Line 176"/>
              <p:cNvSpPr>
                <a:spLocks noChangeShapeType="1"/>
              </p:cNvSpPr>
              <p:nvPr/>
            </p:nvSpPr>
            <p:spPr bwMode="auto">
              <a:xfrm flipV="1">
                <a:off x="5160" y="1867"/>
                <a:ext cx="59" cy="6"/>
              </a:xfrm>
              <a:prstGeom prst="line">
                <a:avLst/>
              </a:prstGeom>
              <a:noFill/>
              <a:ln w="57150">
                <a:solidFill>
                  <a:srgbClr val="070707"/>
                </a:solidFill>
                <a:round/>
                <a:headEnd/>
                <a:tailEnd/>
              </a:ln>
            </p:spPr>
            <p:txBody>
              <a:bodyPr wrap="none" anchor="ctr"/>
              <a:lstStyle/>
              <a:p>
                <a:endParaRPr lang="en-US"/>
              </a:p>
            </p:txBody>
          </p:sp>
        </p:grpSp>
        <p:sp>
          <p:nvSpPr>
            <p:cNvPr id="51396" name="Line 177"/>
            <p:cNvSpPr>
              <a:spLocks noChangeShapeType="1"/>
            </p:cNvSpPr>
            <p:nvPr/>
          </p:nvSpPr>
          <p:spPr bwMode="auto">
            <a:xfrm flipV="1">
              <a:off x="5147" y="2256"/>
              <a:ext cx="37" cy="14"/>
            </a:xfrm>
            <a:prstGeom prst="line">
              <a:avLst/>
            </a:prstGeom>
            <a:noFill/>
            <a:ln w="57150">
              <a:solidFill>
                <a:srgbClr val="070707"/>
              </a:solidFill>
              <a:round/>
              <a:headEnd/>
              <a:tailEnd/>
            </a:ln>
          </p:spPr>
          <p:txBody>
            <a:bodyPr wrap="none" anchor="ctr"/>
            <a:lstStyle/>
            <a:p>
              <a:endParaRPr lang="en-US"/>
            </a:p>
          </p:txBody>
        </p:sp>
        <p:sp>
          <p:nvSpPr>
            <p:cNvPr id="51397" name="Line 178"/>
            <p:cNvSpPr>
              <a:spLocks noChangeShapeType="1"/>
            </p:cNvSpPr>
            <p:nvPr/>
          </p:nvSpPr>
          <p:spPr bwMode="auto">
            <a:xfrm flipV="1">
              <a:off x="5200" y="2260"/>
              <a:ext cx="24" cy="2"/>
            </a:xfrm>
            <a:prstGeom prst="line">
              <a:avLst/>
            </a:prstGeom>
            <a:noFill/>
            <a:ln w="57150">
              <a:solidFill>
                <a:srgbClr val="070707"/>
              </a:solidFill>
              <a:round/>
              <a:headEnd/>
              <a:tailEnd/>
            </a:ln>
          </p:spPr>
          <p:txBody>
            <a:bodyPr wrap="none" anchor="ctr"/>
            <a:lstStyle/>
            <a:p>
              <a:endParaRPr lang="en-US"/>
            </a:p>
          </p:txBody>
        </p:sp>
        <p:sp>
          <p:nvSpPr>
            <p:cNvPr id="51398" name="Line 179"/>
            <p:cNvSpPr>
              <a:spLocks noChangeShapeType="1"/>
            </p:cNvSpPr>
            <p:nvPr/>
          </p:nvSpPr>
          <p:spPr bwMode="auto">
            <a:xfrm>
              <a:off x="4819" y="2088"/>
              <a:ext cx="0" cy="210"/>
            </a:xfrm>
            <a:prstGeom prst="line">
              <a:avLst/>
            </a:prstGeom>
            <a:noFill/>
            <a:ln w="38100">
              <a:solidFill>
                <a:srgbClr val="D7E3C5"/>
              </a:solidFill>
              <a:round/>
              <a:headEnd/>
              <a:tailEnd/>
            </a:ln>
          </p:spPr>
          <p:txBody>
            <a:bodyPr wrap="none" anchor="ctr"/>
            <a:lstStyle/>
            <a:p>
              <a:endParaRPr lang="en-US"/>
            </a:p>
          </p:txBody>
        </p:sp>
        <p:sp>
          <p:nvSpPr>
            <p:cNvPr id="51399" name="Line 180"/>
            <p:cNvSpPr>
              <a:spLocks noChangeShapeType="1"/>
            </p:cNvSpPr>
            <p:nvPr/>
          </p:nvSpPr>
          <p:spPr bwMode="auto">
            <a:xfrm>
              <a:off x="5179" y="2040"/>
              <a:ext cx="0" cy="210"/>
            </a:xfrm>
            <a:prstGeom prst="line">
              <a:avLst/>
            </a:prstGeom>
            <a:noFill/>
            <a:ln w="38100">
              <a:solidFill>
                <a:srgbClr val="D7E3C5"/>
              </a:solidFill>
              <a:round/>
              <a:headEnd/>
              <a:tailEnd/>
            </a:ln>
          </p:spPr>
          <p:txBody>
            <a:bodyPr wrap="none" anchor="ctr"/>
            <a:lstStyle/>
            <a:p>
              <a:endParaRPr lang="en-US"/>
            </a:p>
          </p:txBody>
        </p:sp>
        <p:sp>
          <p:nvSpPr>
            <p:cNvPr id="51400" name="Freeform 181"/>
            <p:cNvSpPr>
              <a:spLocks/>
            </p:cNvSpPr>
            <p:nvPr/>
          </p:nvSpPr>
          <p:spPr bwMode="auto">
            <a:xfrm>
              <a:off x="4701" y="2029"/>
              <a:ext cx="712" cy="154"/>
            </a:xfrm>
            <a:custGeom>
              <a:avLst/>
              <a:gdLst>
                <a:gd name="T0" fmla="*/ 0 w 712"/>
                <a:gd name="T1" fmla="*/ 69 h 154"/>
                <a:gd name="T2" fmla="*/ 640 w 712"/>
                <a:gd name="T3" fmla="*/ 0 h 154"/>
                <a:gd name="T4" fmla="*/ 712 w 712"/>
                <a:gd name="T5" fmla="*/ 80 h 154"/>
                <a:gd name="T6" fmla="*/ 46 w 712"/>
                <a:gd name="T7" fmla="*/ 154 h 154"/>
                <a:gd name="T8" fmla="*/ 0 w 712"/>
                <a:gd name="T9" fmla="*/ 69 h 154"/>
                <a:gd name="T10" fmla="*/ 0 60000 65536"/>
                <a:gd name="T11" fmla="*/ 0 60000 65536"/>
                <a:gd name="T12" fmla="*/ 0 60000 65536"/>
                <a:gd name="T13" fmla="*/ 0 60000 65536"/>
                <a:gd name="T14" fmla="*/ 0 60000 65536"/>
                <a:gd name="T15" fmla="*/ 0 w 712"/>
                <a:gd name="T16" fmla="*/ 0 h 154"/>
                <a:gd name="T17" fmla="*/ 712 w 712"/>
                <a:gd name="T18" fmla="*/ 154 h 154"/>
              </a:gdLst>
              <a:ahLst/>
              <a:cxnLst>
                <a:cxn ang="T10">
                  <a:pos x="T0" y="T1"/>
                </a:cxn>
                <a:cxn ang="T11">
                  <a:pos x="T2" y="T3"/>
                </a:cxn>
                <a:cxn ang="T12">
                  <a:pos x="T4" y="T5"/>
                </a:cxn>
                <a:cxn ang="T13">
                  <a:pos x="T6" y="T7"/>
                </a:cxn>
                <a:cxn ang="T14">
                  <a:pos x="T8" y="T9"/>
                </a:cxn>
              </a:cxnLst>
              <a:rect l="T15" t="T16" r="T17" b="T18"/>
              <a:pathLst>
                <a:path w="712" h="154">
                  <a:moveTo>
                    <a:pt x="0" y="69"/>
                  </a:moveTo>
                  <a:lnTo>
                    <a:pt x="640" y="0"/>
                  </a:lnTo>
                  <a:lnTo>
                    <a:pt x="712" y="80"/>
                  </a:lnTo>
                  <a:lnTo>
                    <a:pt x="46" y="154"/>
                  </a:lnTo>
                  <a:lnTo>
                    <a:pt x="0" y="69"/>
                  </a:lnTo>
                  <a:close/>
                </a:path>
              </a:pathLst>
            </a:custGeom>
            <a:solidFill>
              <a:schemeClr val="accent1"/>
            </a:solidFill>
            <a:ln w="12700">
              <a:solidFill>
                <a:schemeClr val="tx1"/>
              </a:solidFill>
              <a:round/>
              <a:headEnd/>
              <a:tailEnd/>
            </a:ln>
          </p:spPr>
          <p:txBody>
            <a:bodyPr wrap="none" anchor="ctr"/>
            <a:lstStyle/>
            <a:p>
              <a:endParaRPr lang="en-US"/>
            </a:p>
          </p:txBody>
        </p:sp>
        <p:sp>
          <p:nvSpPr>
            <p:cNvPr id="51401" name="Freeform 182"/>
            <p:cNvSpPr>
              <a:spLocks/>
            </p:cNvSpPr>
            <p:nvPr/>
          </p:nvSpPr>
          <p:spPr bwMode="auto">
            <a:xfrm>
              <a:off x="4698" y="2018"/>
              <a:ext cx="712" cy="154"/>
            </a:xfrm>
            <a:custGeom>
              <a:avLst/>
              <a:gdLst>
                <a:gd name="T0" fmla="*/ 0 w 712"/>
                <a:gd name="T1" fmla="*/ 69 h 154"/>
                <a:gd name="T2" fmla="*/ 640 w 712"/>
                <a:gd name="T3" fmla="*/ 0 h 154"/>
                <a:gd name="T4" fmla="*/ 712 w 712"/>
                <a:gd name="T5" fmla="*/ 80 h 154"/>
                <a:gd name="T6" fmla="*/ 46 w 712"/>
                <a:gd name="T7" fmla="*/ 154 h 154"/>
                <a:gd name="T8" fmla="*/ 0 w 712"/>
                <a:gd name="T9" fmla="*/ 69 h 154"/>
                <a:gd name="T10" fmla="*/ 0 60000 65536"/>
                <a:gd name="T11" fmla="*/ 0 60000 65536"/>
                <a:gd name="T12" fmla="*/ 0 60000 65536"/>
                <a:gd name="T13" fmla="*/ 0 60000 65536"/>
                <a:gd name="T14" fmla="*/ 0 60000 65536"/>
                <a:gd name="T15" fmla="*/ 0 w 712"/>
                <a:gd name="T16" fmla="*/ 0 h 154"/>
                <a:gd name="T17" fmla="*/ 712 w 712"/>
                <a:gd name="T18" fmla="*/ 154 h 154"/>
              </a:gdLst>
              <a:ahLst/>
              <a:cxnLst>
                <a:cxn ang="T10">
                  <a:pos x="T0" y="T1"/>
                </a:cxn>
                <a:cxn ang="T11">
                  <a:pos x="T2" y="T3"/>
                </a:cxn>
                <a:cxn ang="T12">
                  <a:pos x="T4" y="T5"/>
                </a:cxn>
                <a:cxn ang="T13">
                  <a:pos x="T6" y="T7"/>
                </a:cxn>
                <a:cxn ang="T14">
                  <a:pos x="T8" y="T9"/>
                </a:cxn>
              </a:cxnLst>
              <a:rect l="T15" t="T16" r="T17" b="T18"/>
              <a:pathLst>
                <a:path w="712" h="154">
                  <a:moveTo>
                    <a:pt x="0" y="69"/>
                  </a:moveTo>
                  <a:lnTo>
                    <a:pt x="640" y="0"/>
                  </a:lnTo>
                  <a:lnTo>
                    <a:pt x="712" y="80"/>
                  </a:lnTo>
                  <a:lnTo>
                    <a:pt x="46" y="154"/>
                  </a:lnTo>
                  <a:lnTo>
                    <a:pt x="0" y="69"/>
                  </a:lnTo>
                  <a:close/>
                </a:path>
              </a:pathLst>
            </a:custGeom>
            <a:solidFill>
              <a:srgbClr val="D7E3C5"/>
            </a:solidFill>
            <a:ln w="12700">
              <a:solidFill>
                <a:schemeClr val="tx1"/>
              </a:solidFill>
              <a:round/>
              <a:headEnd/>
              <a:tailEnd/>
            </a:ln>
          </p:spPr>
          <p:txBody>
            <a:bodyPr wrap="none" anchor="ctr"/>
            <a:lstStyle/>
            <a:p>
              <a:endParaRPr lang="en-US"/>
            </a:p>
          </p:txBody>
        </p:sp>
        <p:sp>
          <p:nvSpPr>
            <p:cNvPr id="51402" name="Line 183"/>
            <p:cNvSpPr>
              <a:spLocks noChangeShapeType="1"/>
            </p:cNvSpPr>
            <p:nvPr/>
          </p:nvSpPr>
          <p:spPr bwMode="auto">
            <a:xfrm>
              <a:off x="4757" y="2178"/>
              <a:ext cx="0" cy="210"/>
            </a:xfrm>
            <a:prstGeom prst="line">
              <a:avLst/>
            </a:prstGeom>
            <a:noFill/>
            <a:ln w="38100">
              <a:solidFill>
                <a:srgbClr val="D7E3C5"/>
              </a:solidFill>
              <a:round/>
              <a:headEnd/>
              <a:tailEnd/>
            </a:ln>
          </p:spPr>
          <p:txBody>
            <a:bodyPr wrap="none" anchor="ctr"/>
            <a:lstStyle/>
            <a:p>
              <a:endParaRPr lang="en-US"/>
            </a:p>
          </p:txBody>
        </p:sp>
        <p:sp>
          <p:nvSpPr>
            <p:cNvPr id="51403" name="Line 184"/>
            <p:cNvSpPr>
              <a:spLocks noChangeShapeType="1"/>
            </p:cNvSpPr>
            <p:nvPr/>
          </p:nvSpPr>
          <p:spPr bwMode="auto">
            <a:xfrm>
              <a:off x="5086" y="2138"/>
              <a:ext cx="0" cy="210"/>
            </a:xfrm>
            <a:prstGeom prst="line">
              <a:avLst/>
            </a:prstGeom>
            <a:noFill/>
            <a:ln w="38100">
              <a:solidFill>
                <a:srgbClr val="D7E3C5"/>
              </a:solidFill>
              <a:round/>
              <a:headEnd/>
              <a:tailEnd/>
            </a:ln>
          </p:spPr>
          <p:txBody>
            <a:bodyPr wrap="none" anchor="ctr"/>
            <a:lstStyle/>
            <a:p>
              <a:endParaRPr lang="en-US"/>
            </a:p>
          </p:txBody>
        </p:sp>
        <p:sp>
          <p:nvSpPr>
            <p:cNvPr id="51404" name="Line 185"/>
            <p:cNvSpPr>
              <a:spLocks noChangeShapeType="1"/>
            </p:cNvSpPr>
            <p:nvPr/>
          </p:nvSpPr>
          <p:spPr bwMode="auto">
            <a:xfrm>
              <a:off x="5246" y="2133"/>
              <a:ext cx="0" cy="210"/>
            </a:xfrm>
            <a:prstGeom prst="line">
              <a:avLst/>
            </a:prstGeom>
            <a:noFill/>
            <a:ln w="38100">
              <a:solidFill>
                <a:srgbClr val="D7E3C5"/>
              </a:solidFill>
              <a:round/>
              <a:headEnd/>
              <a:tailEnd/>
            </a:ln>
          </p:spPr>
          <p:txBody>
            <a:bodyPr wrap="none" anchor="ctr"/>
            <a:lstStyle/>
            <a:p>
              <a:endParaRPr lang="en-US"/>
            </a:p>
          </p:txBody>
        </p:sp>
        <p:sp>
          <p:nvSpPr>
            <p:cNvPr id="51405" name="Line 186"/>
            <p:cNvSpPr>
              <a:spLocks noChangeShapeType="1"/>
            </p:cNvSpPr>
            <p:nvPr/>
          </p:nvSpPr>
          <p:spPr bwMode="auto">
            <a:xfrm>
              <a:off x="5398" y="2106"/>
              <a:ext cx="0" cy="210"/>
            </a:xfrm>
            <a:prstGeom prst="line">
              <a:avLst/>
            </a:prstGeom>
            <a:noFill/>
            <a:ln w="38100">
              <a:solidFill>
                <a:srgbClr val="D7E3C5"/>
              </a:solidFill>
              <a:round/>
              <a:headEnd/>
              <a:tailEnd/>
            </a:ln>
          </p:spPr>
          <p:txBody>
            <a:bodyPr wrap="none" anchor="ctr"/>
            <a:lstStyle/>
            <a:p>
              <a:endParaRPr lang="en-US"/>
            </a:p>
          </p:txBody>
        </p:sp>
        <p:sp>
          <p:nvSpPr>
            <p:cNvPr id="51406" name="Line 187"/>
            <p:cNvSpPr>
              <a:spLocks noChangeShapeType="1"/>
            </p:cNvSpPr>
            <p:nvPr/>
          </p:nvSpPr>
          <p:spPr bwMode="auto">
            <a:xfrm>
              <a:off x="4912" y="2168"/>
              <a:ext cx="0" cy="210"/>
            </a:xfrm>
            <a:prstGeom prst="line">
              <a:avLst/>
            </a:prstGeom>
            <a:noFill/>
            <a:ln w="38100">
              <a:solidFill>
                <a:srgbClr val="D7E3C5"/>
              </a:solidFill>
              <a:round/>
              <a:headEnd/>
              <a:tailEnd/>
            </a:ln>
          </p:spPr>
          <p:txBody>
            <a:bodyPr wrap="none" anchor="ctr"/>
            <a:lstStyle/>
            <a:p>
              <a:endParaRPr lang="en-US"/>
            </a:p>
          </p:txBody>
        </p:sp>
        <p:sp>
          <p:nvSpPr>
            <p:cNvPr id="51407" name="Line 188"/>
            <p:cNvSpPr>
              <a:spLocks noChangeShapeType="1"/>
            </p:cNvSpPr>
            <p:nvPr/>
          </p:nvSpPr>
          <p:spPr bwMode="auto">
            <a:xfrm>
              <a:off x="4851" y="2069"/>
              <a:ext cx="53" cy="88"/>
            </a:xfrm>
            <a:prstGeom prst="line">
              <a:avLst/>
            </a:prstGeom>
            <a:noFill/>
            <a:ln w="12700">
              <a:solidFill>
                <a:schemeClr val="tx1"/>
              </a:solidFill>
              <a:round/>
              <a:headEnd/>
              <a:tailEnd/>
            </a:ln>
          </p:spPr>
          <p:txBody>
            <a:bodyPr wrap="none" anchor="ctr"/>
            <a:lstStyle/>
            <a:p>
              <a:endParaRPr lang="en-US"/>
            </a:p>
          </p:txBody>
        </p:sp>
        <p:sp>
          <p:nvSpPr>
            <p:cNvPr id="51408" name="Line 189"/>
            <p:cNvSpPr>
              <a:spLocks noChangeShapeType="1"/>
            </p:cNvSpPr>
            <p:nvPr/>
          </p:nvSpPr>
          <p:spPr bwMode="auto">
            <a:xfrm>
              <a:off x="5032" y="2053"/>
              <a:ext cx="53" cy="88"/>
            </a:xfrm>
            <a:prstGeom prst="line">
              <a:avLst/>
            </a:prstGeom>
            <a:noFill/>
            <a:ln w="12700">
              <a:solidFill>
                <a:schemeClr val="tx1"/>
              </a:solidFill>
              <a:round/>
              <a:headEnd/>
              <a:tailEnd/>
            </a:ln>
          </p:spPr>
          <p:txBody>
            <a:bodyPr wrap="none" anchor="ctr"/>
            <a:lstStyle/>
            <a:p>
              <a:endParaRPr lang="en-US"/>
            </a:p>
          </p:txBody>
        </p:sp>
        <p:sp>
          <p:nvSpPr>
            <p:cNvPr id="51409" name="Line 190"/>
            <p:cNvSpPr>
              <a:spLocks noChangeShapeType="1"/>
            </p:cNvSpPr>
            <p:nvPr/>
          </p:nvSpPr>
          <p:spPr bwMode="auto">
            <a:xfrm>
              <a:off x="4942" y="2061"/>
              <a:ext cx="53" cy="88"/>
            </a:xfrm>
            <a:prstGeom prst="line">
              <a:avLst/>
            </a:prstGeom>
            <a:noFill/>
            <a:ln w="12700">
              <a:solidFill>
                <a:schemeClr val="tx1"/>
              </a:solidFill>
              <a:round/>
              <a:headEnd/>
              <a:tailEnd/>
            </a:ln>
          </p:spPr>
          <p:txBody>
            <a:bodyPr wrap="none" anchor="ctr"/>
            <a:lstStyle/>
            <a:p>
              <a:endParaRPr lang="en-US"/>
            </a:p>
          </p:txBody>
        </p:sp>
        <p:sp>
          <p:nvSpPr>
            <p:cNvPr id="51410" name="Line 191"/>
            <p:cNvSpPr>
              <a:spLocks noChangeShapeType="1"/>
            </p:cNvSpPr>
            <p:nvPr/>
          </p:nvSpPr>
          <p:spPr bwMode="auto">
            <a:xfrm>
              <a:off x="5107" y="2042"/>
              <a:ext cx="53" cy="88"/>
            </a:xfrm>
            <a:prstGeom prst="line">
              <a:avLst/>
            </a:prstGeom>
            <a:noFill/>
            <a:ln w="12700">
              <a:solidFill>
                <a:schemeClr val="tx1"/>
              </a:solidFill>
              <a:round/>
              <a:headEnd/>
              <a:tailEnd/>
            </a:ln>
          </p:spPr>
          <p:txBody>
            <a:bodyPr wrap="none" anchor="ctr"/>
            <a:lstStyle/>
            <a:p>
              <a:endParaRPr lang="en-US"/>
            </a:p>
          </p:txBody>
        </p:sp>
        <p:sp>
          <p:nvSpPr>
            <p:cNvPr id="51411" name="Line 192"/>
            <p:cNvSpPr>
              <a:spLocks noChangeShapeType="1"/>
            </p:cNvSpPr>
            <p:nvPr/>
          </p:nvSpPr>
          <p:spPr bwMode="auto">
            <a:xfrm>
              <a:off x="5264" y="2024"/>
              <a:ext cx="53" cy="88"/>
            </a:xfrm>
            <a:prstGeom prst="line">
              <a:avLst/>
            </a:prstGeom>
            <a:noFill/>
            <a:ln w="12700">
              <a:solidFill>
                <a:schemeClr val="tx1"/>
              </a:solidFill>
              <a:round/>
              <a:headEnd/>
              <a:tailEnd/>
            </a:ln>
          </p:spPr>
          <p:txBody>
            <a:bodyPr wrap="none" anchor="ctr"/>
            <a:lstStyle/>
            <a:p>
              <a:endParaRPr lang="en-US"/>
            </a:p>
          </p:txBody>
        </p:sp>
        <p:sp>
          <p:nvSpPr>
            <p:cNvPr id="51412" name="Line 193"/>
            <p:cNvSpPr>
              <a:spLocks noChangeShapeType="1"/>
            </p:cNvSpPr>
            <p:nvPr/>
          </p:nvSpPr>
          <p:spPr bwMode="auto">
            <a:xfrm>
              <a:off x="4779" y="2080"/>
              <a:ext cx="53" cy="88"/>
            </a:xfrm>
            <a:prstGeom prst="line">
              <a:avLst/>
            </a:prstGeom>
            <a:noFill/>
            <a:ln w="12700">
              <a:solidFill>
                <a:schemeClr val="tx1"/>
              </a:solidFill>
              <a:round/>
              <a:headEnd/>
              <a:tailEnd/>
            </a:ln>
          </p:spPr>
          <p:txBody>
            <a:bodyPr wrap="none" anchor="ctr"/>
            <a:lstStyle/>
            <a:p>
              <a:endParaRPr lang="en-US"/>
            </a:p>
          </p:txBody>
        </p:sp>
        <p:sp>
          <p:nvSpPr>
            <p:cNvPr id="51413" name="Line 194"/>
            <p:cNvSpPr>
              <a:spLocks noChangeShapeType="1"/>
            </p:cNvSpPr>
            <p:nvPr/>
          </p:nvSpPr>
          <p:spPr bwMode="auto">
            <a:xfrm>
              <a:off x="5179" y="2035"/>
              <a:ext cx="53" cy="88"/>
            </a:xfrm>
            <a:prstGeom prst="line">
              <a:avLst/>
            </a:prstGeom>
            <a:noFill/>
            <a:ln w="12700">
              <a:solidFill>
                <a:schemeClr val="tx1"/>
              </a:solidFill>
              <a:round/>
              <a:headEnd/>
              <a:tailEnd/>
            </a:ln>
          </p:spPr>
          <p:txBody>
            <a:bodyPr wrap="none" anchor="ctr"/>
            <a:lstStyle/>
            <a:p>
              <a:endParaRPr lang="en-US"/>
            </a:p>
          </p:txBody>
        </p:sp>
        <p:sp>
          <p:nvSpPr>
            <p:cNvPr id="51414" name="Freeform 195"/>
            <p:cNvSpPr>
              <a:spLocks/>
            </p:cNvSpPr>
            <p:nvPr/>
          </p:nvSpPr>
          <p:spPr bwMode="auto">
            <a:xfrm>
              <a:off x="4810" y="2069"/>
              <a:ext cx="117" cy="75"/>
            </a:xfrm>
            <a:custGeom>
              <a:avLst/>
              <a:gdLst>
                <a:gd name="T0" fmla="*/ 0 w 117"/>
                <a:gd name="T1" fmla="*/ 0 h 75"/>
                <a:gd name="T2" fmla="*/ 51 w 117"/>
                <a:gd name="T3" fmla="*/ 75 h 75"/>
                <a:gd name="T4" fmla="*/ 117 w 117"/>
                <a:gd name="T5" fmla="*/ 59 h 75"/>
                <a:gd name="T6" fmla="*/ 0 60000 65536"/>
                <a:gd name="T7" fmla="*/ 0 60000 65536"/>
                <a:gd name="T8" fmla="*/ 0 60000 65536"/>
                <a:gd name="T9" fmla="*/ 0 w 117"/>
                <a:gd name="T10" fmla="*/ 0 h 75"/>
                <a:gd name="T11" fmla="*/ 117 w 117"/>
                <a:gd name="T12" fmla="*/ 75 h 75"/>
              </a:gdLst>
              <a:ahLst/>
              <a:cxnLst>
                <a:cxn ang="T6">
                  <a:pos x="T0" y="T1"/>
                </a:cxn>
                <a:cxn ang="T7">
                  <a:pos x="T2" y="T3"/>
                </a:cxn>
                <a:cxn ang="T8">
                  <a:pos x="T4" y="T5"/>
                </a:cxn>
              </a:cxnLst>
              <a:rect l="T9" t="T10" r="T11" b="T12"/>
              <a:pathLst>
                <a:path w="117" h="75">
                  <a:moveTo>
                    <a:pt x="0" y="0"/>
                  </a:moveTo>
                  <a:lnTo>
                    <a:pt x="51" y="75"/>
                  </a:lnTo>
                  <a:lnTo>
                    <a:pt x="117" y="59"/>
                  </a:lnTo>
                </a:path>
              </a:pathLst>
            </a:custGeom>
            <a:solidFill>
              <a:srgbClr val="FFDEB5"/>
            </a:solidFill>
            <a:ln w="38100">
              <a:solidFill>
                <a:srgbClr val="070707"/>
              </a:solidFill>
              <a:round/>
              <a:headEnd/>
              <a:tailEnd/>
            </a:ln>
          </p:spPr>
          <p:txBody>
            <a:bodyPr wrap="none" anchor="ctr"/>
            <a:lstStyle/>
            <a:p>
              <a:endParaRPr lang="en-US"/>
            </a:p>
          </p:txBody>
        </p:sp>
        <p:sp>
          <p:nvSpPr>
            <p:cNvPr id="51415" name="Freeform 196"/>
            <p:cNvSpPr>
              <a:spLocks/>
            </p:cNvSpPr>
            <p:nvPr/>
          </p:nvSpPr>
          <p:spPr bwMode="auto">
            <a:xfrm>
              <a:off x="4810" y="2029"/>
              <a:ext cx="120" cy="102"/>
            </a:xfrm>
            <a:custGeom>
              <a:avLst/>
              <a:gdLst>
                <a:gd name="T0" fmla="*/ 0 w 120"/>
                <a:gd name="T1" fmla="*/ 22 h 102"/>
                <a:gd name="T2" fmla="*/ 50 w 120"/>
                <a:gd name="T3" fmla="*/ 102 h 102"/>
                <a:gd name="T4" fmla="*/ 120 w 120"/>
                <a:gd name="T5" fmla="*/ 86 h 102"/>
                <a:gd name="T6" fmla="*/ 69 w 120"/>
                <a:gd name="T7" fmla="*/ 0 h 102"/>
                <a:gd name="T8" fmla="*/ 0 w 120"/>
                <a:gd name="T9" fmla="*/ 22 h 102"/>
                <a:gd name="T10" fmla="*/ 0 60000 65536"/>
                <a:gd name="T11" fmla="*/ 0 60000 65536"/>
                <a:gd name="T12" fmla="*/ 0 60000 65536"/>
                <a:gd name="T13" fmla="*/ 0 60000 65536"/>
                <a:gd name="T14" fmla="*/ 0 60000 65536"/>
                <a:gd name="T15" fmla="*/ 0 w 120"/>
                <a:gd name="T16" fmla="*/ 0 h 102"/>
                <a:gd name="T17" fmla="*/ 120 w 120"/>
                <a:gd name="T18" fmla="*/ 102 h 102"/>
              </a:gdLst>
              <a:ahLst/>
              <a:cxnLst>
                <a:cxn ang="T10">
                  <a:pos x="T0" y="T1"/>
                </a:cxn>
                <a:cxn ang="T11">
                  <a:pos x="T2" y="T3"/>
                </a:cxn>
                <a:cxn ang="T12">
                  <a:pos x="T4" y="T5"/>
                </a:cxn>
                <a:cxn ang="T13">
                  <a:pos x="T6" y="T7"/>
                </a:cxn>
                <a:cxn ang="T14">
                  <a:pos x="T8" y="T9"/>
                </a:cxn>
              </a:cxnLst>
              <a:rect l="T15" t="T16" r="T17" b="T18"/>
              <a:pathLst>
                <a:path w="120" h="102">
                  <a:moveTo>
                    <a:pt x="0" y="22"/>
                  </a:moveTo>
                  <a:lnTo>
                    <a:pt x="50" y="102"/>
                  </a:lnTo>
                  <a:lnTo>
                    <a:pt x="120" y="86"/>
                  </a:lnTo>
                  <a:lnTo>
                    <a:pt x="69" y="0"/>
                  </a:lnTo>
                  <a:lnTo>
                    <a:pt x="0" y="22"/>
                  </a:lnTo>
                  <a:close/>
                </a:path>
              </a:pathLst>
            </a:custGeom>
            <a:solidFill>
              <a:srgbClr val="FFDEB5"/>
            </a:solidFill>
            <a:ln w="12700">
              <a:solidFill>
                <a:srgbClr val="070707"/>
              </a:solidFill>
              <a:round/>
              <a:headEnd/>
              <a:tailEnd/>
            </a:ln>
          </p:spPr>
          <p:txBody>
            <a:bodyPr wrap="none" anchor="ctr"/>
            <a:lstStyle/>
            <a:p>
              <a:endParaRPr lang="en-US"/>
            </a:p>
          </p:txBody>
        </p:sp>
        <p:sp>
          <p:nvSpPr>
            <p:cNvPr id="51416" name="Freeform 197"/>
            <p:cNvSpPr>
              <a:spLocks/>
            </p:cNvSpPr>
            <p:nvPr/>
          </p:nvSpPr>
          <p:spPr bwMode="auto">
            <a:xfrm>
              <a:off x="5152" y="2045"/>
              <a:ext cx="117" cy="75"/>
            </a:xfrm>
            <a:custGeom>
              <a:avLst/>
              <a:gdLst>
                <a:gd name="T0" fmla="*/ 0 w 117"/>
                <a:gd name="T1" fmla="*/ 0 h 75"/>
                <a:gd name="T2" fmla="*/ 51 w 117"/>
                <a:gd name="T3" fmla="*/ 75 h 75"/>
                <a:gd name="T4" fmla="*/ 117 w 117"/>
                <a:gd name="T5" fmla="*/ 59 h 75"/>
                <a:gd name="T6" fmla="*/ 0 60000 65536"/>
                <a:gd name="T7" fmla="*/ 0 60000 65536"/>
                <a:gd name="T8" fmla="*/ 0 60000 65536"/>
                <a:gd name="T9" fmla="*/ 0 w 117"/>
                <a:gd name="T10" fmla="*/ 0 h 75"/>
                <a:gd name="T11" fmla="*/ 117 w 117"/>
                <a:gd name="T12" fmla="*/ 75 h 75"/>
              </a:gdLst>
              <a:ahLst/>
              <a:cxnLst>
                <a:cxn ang="T6">
                  <a:pos x="T0" y="T1"/>
                </a:cxn>
                <a:cxn ang="T7">
                  <a:pos x="T2" y="T3"/>
                </a:cxn>
                <a:cxn ang="T8">
                  <a:pos x="T4" y="T5"/>
                </a:cxn>
              </a:cxnLst>
              <a:rect l="T9" t="T10" r="T11" b="T12"/>
              <a:pathLst>
                <a:path w="117" h="75">
                  <a:moveTo>
                    <a:pt x="0" y="0"/>
                  </a:moveTo>
                  <a:lnTo>
                    <a:pt x="51" y="75"/>
                  </a:lnTo>
                  <a:lnTo>
                    <a:pt x="117" y="59"/>
                  </a:lnTo>
                </a:path>
              </a:pathLst>
            </a:custGeom>
            <a:solidFill>
              <a:srgbClr val="FFDEB5"/>
            </a:solidFill>
            <a:ln w="38100">
              <a:solidFill>
                <a:srgbClr val="070707"/>
              </a:solidFill>
              <a:round/>
              <a:headEnd/>
              <a:tailEnd/>
            </a:ln>
          </p:spPr>
          <p:txBody>
            <a:bodyPr wrap="none" anchor="ctr"/>
            <a:lstStyle/>
            <a:p>
              <a:endParaRPr lang="en-US"/>
            </a:p>
          </p:txBody>
        </p:sp>
        <p:sp>
          <p:nvSpPr>
            <p:cNvPr id="51417" name="Freeform 198"/>
            <p:cNvSpPr>
              <a:spLocks/>
            </p:cNvSpPr>
            <p:nvPr/>
          </p:nvSpPr>
          <p:spPr bwMode="auto">
            <a:xfrm>
              <a:off x="5152" y="2005"/>
              <a:ext cx="120" cy="102"/>
            </a:xfrm>
            <a:custGeom>
              <a:avLst/>
              <a:gdLst>
                <a:gd name="T0" fmla="*/ 0 w 120"/>
                <a:gd name="T1" fmla="*/ 22 h 102"/>
                <a:gd name="T2" fmla="*/ 50 w 120"/>
                <a:gd name="T3" fmla="*/ 102 h 102"/>
                <a:gd name="T4" fmla="*/ 120 w 120"/>
                <a:gd name="T5" fmla="*/ 86 h 102"/>
                <a:gd name="T6" fmla="*/ 69 w 120"/>
                <a:gd name="T7" fmla="*/ 0 h 102"/>
                <a:gd name="T8" fmla="*/ 0 w 120"/>
                <a:gd name="T9" fmla="*/ 22 h 102"/>
                <a:gd name="T10" fmla="*/ 0 60000 65536"/>
                <a:gd name="T11" fmla="*/ 0 60000 65536"/>
                <a:gd name="T12" fmla="*/ 0 60000 65536"/>
                <a:gd name="T13" fmla="*/ 0 60000 65536"/>
                <a:gd name="T14" fmla="*/ 0 60000 65536"/>
                <a:gd name="T15" fmla="*/ 0 w 120"/>
                <a:gd name="T16" fmla="*/ 0 h 102"/>
                <a:gd name="T17" fmla="*/ 120 w 120"/>
                <a:gd name="T18" fmla="*/ 102 h 102"/>
              </a:gdLst>
              <a:ahLst/>
              <a:cxnLst>
                <a:cxn ang="T10">
                  <a:pos x="T0" y="T1"/>
                </a:cxn>
                <a:cxn ang="T11">
                  <a:pos x="T2" y="T3"/>
                </a:cxn>
                <a:cxn ang="T12">
                  <a:pos x="T4" y="T5"/>
                </a:cxn>
                <a:cxn ang="T13">
                  <a:pos x="T6" y="T7"/>
                </a:cxn>
                <a:cxn ang="T14">
                  <a:pos x="T8" y="T9"/>
                </a:cxn>
              </a:cxnLst>
              <a:rect l="T15" t="T16" r="T17" b="T18"/>
              <a:pathLst>
                <a:path w="120" h="102">
                  <a:moveTo>
                    <a:pt x="0" y="22"/>
                  </a:moveTo>
                  <a:lnTo>
                    <a:pt x="50" y="102"/>
                  </a:lnTo>
                  <a:lnTo>
                    <a:pt x="120" y="86"/>
                  </a:lnTo>
                  <a:lnTo>
                    <a:pt x="69" y="0"/>
                  </a:lnTo>
                  <a:lnTo>
                    <a:pt x="0" y="22"/>
                  </a:lnTo>
                  <a:close/>
                </a:path>
              </a:pathLst>
            </a:custGeom>
            <a:solidFill>
              <a:srgbClr val="FFDEB5"/>
            </a:solidFill>
            <a:ln w="12700">
              <a:solidFill>
                <a:srgbClr val="070707"/>
              </a:solidFill>
              <a:round/>
              <a:headEnd/>
              <a:tailEnd/>
            </a:ln>
          </p:spPr>
          <p:txBody>
            <a:bodyPr wrap="none" anchor="ctr"/>
            <a:lstStyle/>
            <a:p>
              <a:endParaRPr lang="en-US"/>
            </a:p>
          </p:txBody>
        </p:sp>
        <p:sp>
          <p:nvSpPr>
            <p:cNvPr id="51418" name="AutoShape 199"/>
            <p:cNvSpPr>
              <a:spLocks noChangeArrowheads="1"/>
            </p:cNvSpPr>
            <p:nvPr/>
          </p:nvSpPr>
          <p:spPr bwMode="auto">
            <a:xfrm>
              <a:off x="4850" y="2884"/>
              <a:ext cx="62" cy="108"/>
            </a:xfrm>
            <a:prstGeom prst="can">
              <a:avLst>
                <a:gd name="adj" fmla="val 5723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sp>
          <p:nvSpPr>
            <p:cNvPr id="51419" name="AutoShape 200"/>
            <p:cNvSpPr>
              <a:spLocks noChangeArrowheads="1"/>
            </p:cNvSpPr>
            <p:nvPr/>
          </p:nvSpPr>
          <p:spPr bwMode="auto">
            <a:xfrm>
              <a:off x="5204" y="2838"/>
              <a:ext cx="62" cy="108"/>
            </a:xfrm>
            <a:prstGeom prst="can">
              <a:avLst>
                <a:gd name="adj" fmla="val 5723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grpSp>
      <p:grpSp>
        <p:nvGrpSpPr>
          <p:cNvPr id="51215" name="Group 201"/>
          <p:cNvGrpSpPr>
            <a:grpSpLocks/>
          </p:cNvGrpSpPr>
          <p:nvPr/>
        </p:nvGrpSpPr>
        <p:grpSpPr bwMode="auto">
          <a:xfrm>
            <a:off x="4746625" y="4556125"/>
            <a:ext cx="752475" cy="668338"/>
            <a:chOff x="2210" y="2578"/>
            <a:chExt cx="474" cy="421"/>
          </a:xfrm>
        </p:grpSpPr>
        <p:sp>
          <p:nvSpPr>
            <p:cNvPr id="51302" name="Freeform 202"/>
            <p:cNvSpPr>
              <a:spLocks/>
            </p:cNvSpPr>
            <p:nvPr/>
          </p:nvSpPr>
          <p:spPr bwMode="auto">
            <a:xfrm>
              <a:off x="2210" y="2580"/>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51303" name="Freeform 203"/>
            <p:cNvSpPr>
              <a:spLocks/>
            </p:cNvSpPr>
            <p:nvPr/>
          </p:nvSpPr>
          <p:spPr bwMode="auto">
            <a:xfrm>
              <a:off x="2308" y="2578"/>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grpSp>
          <p:nvGrpSpPr>
            <p:cNvPr id="51304" name="Group 204"/>
            <p:cNvGrpSpPr>
              <a:grpSpLocks/>
            </p:cNvGrpSpPr>
            <p:nvPr/>
          </p:nvGrpSpPr>
          <p:grpSpPr bwMode="auto">
            <a:xfrm rot="153977">
              <a:off x="2290" y="2609"/>
              <a:ext cx="355" cy="272"/>
              <a:chOff x="2318" y="3026"/>
              <a:chExt cx="315" cy="272"/>
            </a:xfrm>
          </p:grpSpPr>
          <p:grpSp>
            <p:nvGrpSpPr>
              <p:cNvPr id="51335" name="Group 205"/>
              <p:cNvGrpSpPr>
                <a:grpSpLocks/>
              </p:cNvGrpSpPr>
              <p:nvPr/>
            </p:nvGrpSpPr>
            <p:grpSpPr bwMode="auto">
              <a:xfrm>
                <a:off x="2318" y="3026"/>
                <a:ext cx="152" cy="233"/>
                <a:chOff x="2451" y="3127"/>
                <a:chExt cx="152" cy="233"/>
              </a:xfrm>
            </p:grpSpPr>
            <p:sp>
              <p:nvSpPr>
                <p:cNvPr id="51340" name="Freeform 206"/>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1341" name="Freeform 207"/>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1342" name="Freeform 208"/>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1336" name="Group 209"/>
              <p:cNvGrpSpPr>
                <a:grpSpLocks/>
              </p:cNvGrpSpPr>
              <p:nvPr/>
            </p:nvGrpSpPr>
            <p:grpSpPr bwMode="auto">
              <a:xfrm>
                <a:off x="2481" y="3065"/>
                <a:ext cx="152" cy="233"/>
                <a:chOff x="2451" y="3127"/>
                <a:chExt cx="152" cy="233"/>
              </a:xfrm>
            </p:grpSpPr>
            <p:sp>
              <p:nvSpPr>
                <p:cNvPr id="51337" name="Freeform 210"/>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1338" name="Freeform 211"/>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1339" name="Freeform 212"/>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grpSp>
          <p:nvGrpSpPr>
            <p:cNvPr id="51305" name="Group 213"/>
            <p:cNvGrpSpPr>
              <a:grpSpLocks/>
            </p:cNvGrpSpPr>
            <p:nvPr/>
          </p:nvGrpSpPr>
          <p:grpSpPr bwMode="auto">
            <a:xfrm rot="153977">
              <a:off x="2268" y="2641"/>
              <a:ext cx="355" cy="272"/>
              <a:chOff x="2318" y="3026"/>
              <a:chExt cx="315" cy="272"/>
            </a:xfrm>
          </p:grpSpPr>
          <p:grpSp>
            <p:nvGrpSpPr>
              <p:cNvPr id="51327" name="Group 214"/>
              <p:cNvGrpSpPr>
                <a:grpSpLocks/>
              </p:cNvGrpSpPr>
              <p:nvPr/>
            </p:nvGrpSpPr>
            <p:grpSpPr bwMode="auto">
              <a:xfrm>
                <a:off x="2318" y="3026"/>
                <a:ext cx="152" cy="233"/>
                <a:chOff x="2451" y="3127"/>
                <a:chExt cx="152" cy="233"/>
              </a:xfrm>
            </p:grpSpPr>
            <p:sp>
              <p:nvSpPr>
                <p:cNvPr id="51332" name="Freeform 215"/>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1333" name="Freeform 216"/>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1334" name="Freeform 217"/>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1328" name="Group 218"/>
              <p:cNvGrpSpPr>
                <a:grpSpLocks/>
              </p:cNvGrpSpPr>
              <p:nvPr/>
            </p:nvGrpSpPr>
            <p:grpSpPr bwMode="auto">
              <a:xfrm>
                <a:off x="2481" y="3065"/>
                <a:ext cx="152" cy="233"/>
                <a:chOff x="2451" y="3127"/>
                <a:chExt cx="152" cy="233"/>
              </a:xfrm>
            </p:grpSpPr>
            <p:sp>
              <p:nvSpPr>
                <p:cNvPr id="51329" name="Freeform 219"/>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1330" name="Freeform 220"/>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1331" name="Freeform 221"/>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grpSp>
          <p:nvGrpSpPr>
            <p:cNvPr id="51306" name="Group 222"/>
            <p:cNvGrpSpPr>
              <a:grpSpLocks/>
            </p:cNvGrpSpPr>
            <p:nvPr/>
          </p:nvGrpSpPr>
          <p:grpSpPr bwMode="auto">
            <a:xfrm rot="153977">
              <a:off x="2240" y="2673"/>
              <a:ext cx="355" cy="272"/>
              <a:chOff x="2318" y="3026"/>
              <a:chExt cx="315" cy="272"/>
            </a:xfrm>
          </p:grpSpPr>
          <p:grpSp>
            <p:nvGrpSpPr>
              <p:cNvPr id="51319" name="Group 223"/>
              <p:cNvGrpSpPr>
                <a:grpSpLocks/>
              </p:cNvGrpSpPr>
              <p:nvPr/>
            </p:nvGrpSpPr>
            <p:grpSpPr bwMode="auto">
              <a:xfrm>
                <a:off x="2318" y="3026"/>
                <a:ext cx="152" cy="233"/>
                <a:chOff x="2451" y="3127"/>
                <a:chExt cx="152" cy="233"/>
              </a:xfrm>
            </p:grpSpPr>
            <p:sp>
              <p:nvSpPr>
                <p:cNvPr id="51324" name="Freeform 224"/>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1325" name="Freeform 225"/>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1326" name="Freeform 226"/>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1320" name="Group 227"/>
              <p:cNvGrpSpPr>
                <a:grpSpLocks/>
              </p:cNvGrpSpPr>
              <p:nvPr/>
            </p:nvGrpSpPr>
            <p:grpSpPr bwMode="auto">
              <a:xfrm>
                <a:off x="2481" y="3065"/>
                <a:ext cx="152" cy="233"/>
                <a:chOff x="2451" y="3127"/>
                <a:chExt cx="152" cy="233"/>
              </a:xfrm>
            </p:grpSpPr>
            <p:sp>
              <p:nvSpPr>
                <p:cNvPr id="51321" name="Freeform 228"/>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1322" name="Freeform 229"/>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1323" name="Freeform 230"/>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grpSp>
          <p:nvGrpSpPr>
            <p:cNvPr id="51307" name="Group 231"/>
            <p:cNvGrpSpPr>
              <a:grpSpLocks/>
            </p:cNvGrpSpPr>
            <p:nvPr/>
          </p:nvGrpSpPr>
          <p:grpSpPr bwMode="auto">
            <a:xfrm rot="153977">
              <a:off x="2214" y="2701"/>
              <a:ext cx="355" cy="272"/>
              <a:chOff x="2318" y="3026"/>
              <a:chExt cx="315" cy="272"/>
            </a:xfrm>
          </p:grpSpPr>
          <p:grpSp>
            <p:nvGrpSpPr>
              <p:cNvPr id="51311" name="Group 232"/>
              <p:cNvGrpSpPr>
                <a:grpSpLocks/>
              </p:cNvGrpSpPr>
              <p:nvPr/>
            </p:nvGrpSpPr>
            <p:grpSpPr bwMode="auto">
              <a:xfrm>
                <a:off x="2318" y="3026"/>
                <a:ext cx="152" cy="233"/>
                <a:chOff x="2451" y="3127"/>
                <a:chExt cx="152" cy="233"/>
              </a:xfrm>
            </p:grpSpPr>
            <p:sp>
              <p:nvSpPr>
                <p:cNvPr id="51316" name="Freeform 233"/>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1317" name="Freeform 234"/>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1318" name="Freeform 235"/>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1312" name="Group 236"/>
              <p:cNvGrpSpPr>
                <a:grpSpLocks/>
              </p:cNvGrpSpPr>
              <p:nvPr/>
            </p:nvGrpSpPr>
            <p:grpSpPr bwMode="auto">
              <a:xfrm>
                <a:off x="2481" y="3065"/>
                <a:ext cx="152" cy="233"/>
                <a:chOff x="2451" y="3127"/>
                <a:chExt cx="152" cy="233"/>
              </a:xfrm>
            </p:grpSpPr>
            <p:sp>
              <p:nvSpPr>
                <p:cNvPr id="51313" name="Freeform 237"/>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1314" name="Freeform 238"/>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1315" name="Freeform 239"/>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sp>
          <p:nvSpPr>
            <p:cNvPr id="51308" name="Freeform 240"/>
            <p:cNvSpPr>
              <a:spLocks/>
            </p:cNvSpPr>
            <p:nvPr/>
          </p:nvSpPr>
          <p:spPr bwMode="auto">
            <a:xfrm>
              <a:off x="2212" y="2695"/>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1309" name="Freeform 241"/>
            <p:cNvSpPr>
              <a:spLocks/>
            </p:cNvSpPr>
            <p:nvPr/>
          </p:nvSpPr>
          <p:spPr bwMode="auto">
            <a:xfrm>
              <a:off x="2588" y="2679"/>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51310" name="Freeform 242"/>
            <p:cNvSpPr>
              <a:spLocks/>
            </p:cNvSpPr>
            <p:nvPr/>
          </p:nvSpPr>
          <p:spPr bwMode="auto">
            <a:xfrm>
              <a:off x="2428" y="2791"/>
              <a:ext cx="139" cy="108"/>
            </a:xfrm>
            <a:custGeom>
              <a:avLst/>
              <a:gdLst>
                <a:gd name="T0" fmla="*/ 139 w 139"/>
                <a:gd name="T1" fmla="*/ 31 h 108"/>
                <a:gd name="T2" fmla="*/ 139 w 139"/>
                <a:gd name="T3" fmla="*/ 108 h 108"/>
                <a:gd name="T4" fmla="*/ 0 w 139"/>
                <a:gd name="T5" fmla="*/ 72 h 108"/>
                <a:gd name="T6" fmla="*/ 0 w 139"/>
                <a:gd name="T7" fmla="*/ 27 h 108"/>
                <a:gd name="T8" fmla="*/ 18 w 139"/>
                <a:gd name="T9" fmla="*/ 0 h 108"/>
                <a:gd name="T10" fmla="*/ 139 w 139"/>
                <a:gd name="T11" fmla="*/ 31 h 108"/>
                <a:gd name="T12" fmla="*/ 0 60000 65536"/>
                <a:gd name="T13" fmla="*/ 0 60000 65536"/>
                <a:gd name="T14" fmla="*/ 0 60000 65536"/>
                <a:gd name="T15" fmla="*/ 0 60000 65536"/>
                <a:gd name="T16" fmla="*/ 0 60000 65536"/>
                <a:gd name="T17" fmla="*/ 0 60000 65536"/>
                <a:gd name="T18" fmla="*/ 0 w 139"/>
                <a:gd name="T19" fmla="*/ 0 h 108"/>
                <a:gd name="T20" fmla="*/ 139 w 139"/>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139" h="108">
                  <a:moveTo>
                    <a:pt x="139" y="31"/>
                  </a:moveTo>
                  <a:lnTo>
                    <a:pt x="139" y="108"/>
                  </a:lnTo>
                  <a:lnTo>
                    <a:pt x="0" y="72"/>
                  </a:lnTo>
                  <a:lnTo>
                    <a:pt x="0" y="27"/>
                  </a:lnTo>
                  <a:lnTo>
                    <a:pt x="18" y="0"/>
                  </a:lnTo>
                  <a:lnTo>
                    <a:pt x="139" y="31"/>
                  </a:lnTo>
                  <a:close/>
                </a:path>
              </a:pathLst>
            </a:custGeom>
            <a:solidFill>
              <a:schemeClr val="tx2"/>
            </a:solidFill>
            <a:ln w="12700">
              <a:solidFill>
                <a:srgbClr val="000000"/>
              </a:solidFill>
              <a:round/>
              <a:headEnd/>
              <a:tailEnd/>
            </a:ln>
          </p:spPr>
          <p:txBody>
            <a:bodyPr wrap="none" anchor="ctr"/>
            <a:lstStyle/>
            <a:p>
              <a:endParaRPr lang="en-US"/>
            </a:p>
          </p:txBody>
        </p:sp>
      </p:grpSp>
      <p:grpSp>
        <p:nvGrpSpPr>
          <p:cNvPr id="51216" name="Group 243"/>
          <p:cNvGrpSpPr>
            <a:grpSpLocks/>
          </p:cNvGrpSpPr>
          <p:nvPr/>
        </p:nvGrpSpPr>
        <p:grpSpPr bwMode="auto">
          <a:xfrm>
            <a:off x="4752975" y="4143375"/>
            <a:ext cx="752475" cy="668338"/>
            <a:chOff x="2210" y="2578"/>
            <a:chExt cx="474" cy="421"/>
          </a:xfrm>
        </p:grpSpPr>
        <p:sp>
          <p:nvSpPr>
            <p:cNvPr id="51261" name="Freeform 244"/>
            <p:cNvSpPr>
              <a:spLocks/>
            </p:cNvSpPr>
            <p:nvPr/>
          </p:nvSpPr>
          <p:spPr bwMode="auto">
            <a:xfrm>
              <a:off x="2210" y="2580"/>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51262" name="Freeform 245"/>
            <p:cNvSpPr>
              <a:spLocks/>
            </p:cNvSpPr>
            <p:nvPr/>
          </p:nvSpPr>
          <p:spPr bwMode="auto">
            <a:xfrm>
              <a:off x="2308" y="2578"/>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grpSp>
          <p:nvGrpSpPr>
            <p:cNvPr id="51263" name="Group 246"/>
            <p:cNvGrpSpPr>
              <a:grpSpLocks/>
            </p:cNvGrpSpPr>
            <p:nvPr/>
          </p:nvGrpSpPr>
          <p:grpSpPr bwMode="auto">
            <a:xfrm rot="153977">
              <a:off x="2290" y="2609"/>
              <a:ext cx="355" cy="272"/>
              <a:chOff x="2318" y="3026"/>
              <a:chExt cx="315" cy="272"/>
            </a:xfrm>
          </p:grpSpPr>
          <p:grpSp>
            <p:nvGrpSpPr>
              <p:cNvPr id="51294" name="Group 247"/>
              <p:cNvGrpSpPr>
                <a:grpSpLocks/>
              </p:cNvGrpSpPr>
              <p:nvPr/>
            </p:nvGrpSpPr>
            <p:grpSpPr bwMode="auto">
              <a:xfrm>
                <a:off x="2318" y="3026"/>
                <a:ext cx="152" cy="233"/>
                <a:chOff x="2451" y="3127"/>
                <a:chExt cx="152" cy="233"/>
              </a:xfrm>
            </p:grpSpPr>
            <p:sp>
              <p:nvSpPr>
                <p:cNvPr id="51299" name="Freeform 248"/>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1300" name="Freeform 249"/>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1301" name="Freeform 250"/>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1295" name="Group 251"/>
              <p:cNvGrpSpPr>
                <a:grpSpLocks/>
              </p:cNvGrpSpPr>
              <p:nvPr/>
            </p:nvGrpSpPr>
            <p:grpSpPr bwMode="auto">
              <a:xfrm>
                <a:off x="2481" y="3065"/>
                <a:ext cx="152" cy="233"/>
                <a:chOff x="2451" y="3127"/>
                <a:chExt cx="152" cy="233"/>
              </a:xfrm>
            </p:grpSpPr>
            <p:sp>
              <p:nvSpPr>
                <p:cNvPr id="51296" name="Freeform 252"/>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1297" name="Freeform 253"/>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1298" name="Freeform 254"/>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grpSp>
          <p:nvGrpSpPr>
            <p:cNvPr id="51264" name="Group 255"/>
            <p:cNvGrpSpPr>
              <a:grpSpLocks/>
            </p:cNvGrpSpPr>
            <p:nvPr/>
          </p:nvGrpSpPr>
          <p:grpSpPr bwMode="auto">
            <a:xfrm rot="153977">
              <a:off x="2268" y="2641"/>
              <a:ext cx="355" cy="272"/>
              <a:chOff x="2318" y="3026"/>
              <a:chExt cx="315" cy="272"/>
            </a:xfrm>
          </p:grpSpPr>
          <p:grpSp>
            <p:nvGrpSpPr>
              <p:cNvPr id="51286" name="Group 256"/>
              <p:cNvGrpSpPr>
                <a:grpSpLocks/>
              </p:cNvGrpSpPr>
              <p:nvPr/>
            </p:nvGrpSpPr>
            <p:grpSpPr bwMode="auto">
              <a:xfrm>
                <a:off x="2318" y="3026"/>
                <a:ext cx="152" cy="233"/>
                <a:chOff x="2451" y="3127"/>
                <a:chExt cx="152" cy="233"/>
              </a:xfrm>
            </p:grpSpPr>
            <p:sp>
              <p:nvSpPr>
                <p:cNvPr id="51291" name="Freeform 257"/>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1292" name="Freeform 258"/>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1293" name="Freeform 259"/>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1287" name="Group 260"/>
              <p:cNvGrpSpPr>
                <a:grpSpLocks/>
              </p:cNvGrpSpPr>
              <p:nvPr/>
            </p:nvGrpSpPr>
            <p:grpSpPr bwMode="auto">
              <a:xfrm>
                <a:off x="2481" y="3065"/>
                <a:ext cx="152" cy="233"/>
                <a:chOff x="2451" y="3127"/>
                <a:chExt cx="152" cy="233"/>
              </a:xfrm>
            </p:grpSpPr>
            <p:sp>
              <p:nvSpPr>
                <p:cNvPr id="51288" name="Freeform 261"/>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1289" name="Freeform 262"/>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1290" name="Freeform 263"/>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grpSp>
          <p:nvGrpSpPr>
            <p:cNvPr id="51265" name="Group 264"/>
            <p:cNvGrpSpPr>
              <a:grpSpLocks/>
            </p:cNvGrpSpPr>
            <p:nvPr/>
          </p:nvGrpSpPr>
          <p:grpSpPr bwMode="auto">
            <a:xfrm rot="153977">
              <a:off x="2240" y="2673"/>
              <a:ext cx="355" cy="272"/>
              <a:chOff x="2318" y="3026"/>
              <a:chExt cx="315" cy="272"/>
            </a:xfrm>
          </p:grpSpPr>
          <p:grpSp>
            <p:nvGrpSpPr>
              <p:cNvPr id="51278" name="Group 265"/>
              <p:cNvGrpSpPr>
                <a:grpSpLocks/>
              </p:cNvGrpSpPr>
              <p:nvPr/>
            </p:nvGrpSpPr>
            <p:grpSpPr bwMode="auto">
              <a:xfrm>
                <a:off x="2318" y="3026"/>
                <a:ext cx="152" cy="233"/>
                <a:chOff x="2451" y="3127"/>
                <a:chExt cx="152" cy="233"/>
              </a:xfrm>
            </p:grpSpPr>
            <p:sp>
              <p:nvSpPr>
                <p:cNvPr id="51283" name="Freeform 266"/>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1284" name="Freeform 267"/>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1285" name="Freeform 268"/>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1279" name="Group 269"/>
              <p:cNvGrpSpPr>
                <a:grpSpLocks/>
              </p:cNvGrpSpPr>
              <p:nvPr/>
            </p:nvGrpSpPr>
            <p:grpSpPr bwMode="auto">
              <a:xfrm>
                <a:off x="2481" y="3065"/>
                <a:ext cx="152" cy="233"/>
                <a:chOff x="2451" y="3127"/>
                <a:chExt cx="152" cy="233"/>
              </a:xfrm>
            </p:grpSpPr>
            <p:sp>
              <p:nvSpPr>
                <p:cNvPr id="51280" name="Freeform 270"/>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1281" name="Freeform 271"/>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1282" name="Freeform 272"/>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grpSp>
          <p:nvGrpSpPr>
            <p:cNvPr id="51266" name="Group 273"/>
            <p:cNvGrpSpPr>
              <a:grpSpLocks/>
            </p:cNvGrpSpPr>
            <p:nvPr/>
          </p:nvGrpSpPr>
          <p:grpSpPr bwMode="auto">
            <a:xfrm rot="153977">
              <a:off x="2214" y="2701"/>
              <a:ext cx="355" cy="272"/>
              <a:chOff x="2318" y="3026"/>
              <a:chExt cx="315" cy="272"/>
            </a:xfrm>
          </p:grpSpPr>
          <p:grpSp>
            <p:nvGrpSpPr>
              <p:cNvPr id="51270" name="Group 274"/>
              <p:cNvGrpSpPr>
                <a:grpSpLocks/>
              </p:cNvGrpSpPr>
              <p:nvPr/>
            </p:nvGrpSpPr>
            <p:grpSpPr bwMode="auto">
              <a:xfrm>
                <a:off x="2318" y="3026"/>
                <a:ext cx="152" cy="233"/>
                <a:chOff x="2451" y="3127"/>
                <a:chExt cx="152" cy="233"/>
              </a:xfrm>
            </p:grpSpPr>
            <p:sp>
              <p:nvSpPr>
                <p:cNvPr id="51275" name="Freeform 275"/>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1276" name="Freeform 276"/>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1277" name="Freeform 277"/>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1271" name="Group 278"/>
              <p:cNvGrpSpPr>
                <a:grpSpLocks/>
              </p:cNvGrpSpPr>
              <p:nvPr/>
            </p:nvGrpSpPr>
            <p:grpSpPr bwMode="auto">
              <a:xfrm>
                <a:off x="2481" y="3065"/>
                <a:ext cx="152" cy="233"/>
                <a:chOff x="2451" y="3127"/>
                <a:chExt cx="152" cy="233"/>
              </a:xfrm>
            </p:grpSpPr>
            <p:sp>
              <p:nvSpPr>
                <p:cNvPr id="51272" name="Freeform 279"/>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1273" name="Freeform 280"/>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1274" name="Freeform 281"/>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sp>
          <p:nvSpPr>
            <p:cNvPr id="51267" name="Freeform 282"/>
            <p:cNvSpPr>
              <a:spLocks/>
            </p:cNvSpPr>
            <p:nvPr/>
          </p:nvSpPr>
          <p:spPr bwMode="auto">
            <a:xfrm>
              <a:off x="2212" y="2695"/>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1268" name="Freeform 283"/>
            <p:cNvSpPr>
              <a:spLocks/>
            </p:cNvSpPr>
            <p:nvPr/>
          </p:nvSpPr>
          <p:spPr bwMode="auto">
            <a:xfrm>
              <a:off x="2588" y="2679"/>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51269" name="Freeform 284"/>
            <p:cNvSpPr>
              <a:spLocks/>
            </p:cNvSpPr>
            <p:nvPr/>
          </p:nvSpPr>
          <p:spPr bwMode="auto">
            <a:xfrm>
              <a:off x="2428" y="2791"/>
              <a:ext cx="139" cy="108"/>
            </a:xfrm>
            <a:custGeom>
              <a:avLst/>
              <a:gdLst>
                <a:gd name="T0" fmla="*/ 139 w 139"/>
                <a:gd name="T1" fmla="*/ 31 h 108"/>
                <a:gd name="T2" fmla="*/ 139 w 139"/>
                <a:gd name="T3" fmla="*/ 108 h 108"/>
                <a:gd name="T4" fmla="*/ 0 w 139"/>
                <a:gd name="T5" fmla="*/ 72 h 108"/>
                <a:gd name="T6" fmla="*/ 0 w 139"/>
                <a:gd name="T7" fmla="*/ 27 h 108"/>
                <a:gd name="T8" fmla="*/ 18 w 139"/>
                <a:gd name="T9" fmla="*/ 0 h 108"/>
                <a:gd name="T10" fmla="*/ 139 w 139"/>
                <a:gd name="T11" fmla="*/ 31 h 108"/>
                <a:gd name="T12" fmla="*/ 0 60000 65536"/>
                <a:gd name="T13" fmla="*/ 0 60000 65536"/>
                <a:gd name="T14" fmla="*/ 0 60000 65536"/>
                <a:gd name="T15" fmla="*/ 0 60000 65536"/>
                <a:gd name="T16" fmla="*/ 0 60000 65536"/>
                <a:gd name="T17" fmla="*/ 0 60000 65536"/>
                <a:gd name="T18" fmla="*/ 0 w 139"/>
                <a:gd name="T19" fmla="*/ 0 h 108"/>
                <a:gd name="T20" fmla="*/ 139 w 139"/>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139" h="108">
                  <a:moveTo>
                    <a:pt x="139" y="31"/>
                  </a:moveTo>
                  <a:lnTo>
                    <a:pt x="139" y="108"/>
                  </a:lnTo>
                  <a:lnTo>
                    <a:pt x="0" y="72"/>
                  </a:lnTo>
                  <a:lnTo>
                    <a:pt x="0" y="27"/>
                  </a:lnTo>
                  <a:lnTo>
                    <a:pt x="18" y="0"/>
                  </a:lnTo>
                  <a:lnTo>
                    <a:pt x="139" y="31"/>
                  </a:lnTo>
                  <a:close/>
                </a:path>
              </a:pathLst>
            </a:custGeom>
            <a:solidFill>
              <a:schemeClr val="tx2"/>
            </a:solidFill>
            <a:ln w="12700">
              <a:solidFill>
                <a:srgbClr val="000000"/>
              </a:solidFill>
              <a:round/>
              <a:headEnd/>
              <a:tailEnd/>
            </a:ln>
          </p:spPr>
          <p:txBody>
            <a:bodyPr wrap="none" anchor="ctr"/>
            <a:lstStyle/>
            <a:p>
              <a:endParaRPr lang="en-US"/>
            </a:p>
          </p:txBody>
        </p:sp>
      </p:grpSp>
      <p:grpSp>
        <p:nvGrpSpPr>
          <p:cNvPr id="51217" name="Group 285"/>
          <p:cNvGrpSpPr>
            <a:grpSpLocks/>
          </p:cNvGrpSpPr>
          <p:nvPr/>
        </p:nvGrpSpPr>
        <p:grpSpPr bwMode="auto">
          <a:xfrm>
            <a:off x="3417888" y="4202113"/>
            <a:ext cx="752475" cy="668337"/>
            <a:chOff x="2210" y="2578"/>
            <a:chExt cx="474" cy="421"/>
          </a:xfrm>
        </p:grpSpPr>
        <p:sp>
          <p:nvSpPr>
            <p:cNvPr id="51220" name="Freeform 286"/>
            <p:cNvSpPr>
              <a:spLocks/>
            </p:cNvSpPr>
            <p:nvPr/>
          </p:nvSpPr>
          <p:spPr bwMode="auto">
            <a:xfrm>
              <a:off x="2210" y="2580"/>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51221" name="Freeform 287"/>
            <p:cNvSpPr>
              <a:spLocks/>
            </p:cNvSpPr>
            <p:nvPr/>
          </p:nvSpPr>
          <p:spPr bwMode="auto">
            <a:xfrm>
              <a:off x="2308" y="2578"/>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grpSp>
          <p:nvGrpSpPr>
            <p:cNvPr id="51222" name="Group 288"/>
            <p:cNvGrpSpPr>
              <a:grpSpLocks/>
            </p:cNvGrpSpPr>
            <p:nvPr/>
          </p:nvGrpSpPr>
          <p:grpSpPr bwMode="auto">
            <a:xfrm rot="153977">
              <a:off x="2290" y="2609"/>
              <a:ext cx="355" cy="272"/>
              <a:chOff x="2318" y="3026"/>
              <a:chExt cx="315" cy="272"/>
            </a:xfrm>
          </p:grpSpPr>
          <p:grpSp>
            <p:nvGrpSpPr>
              <p:cNvPr id="51253" name="Group 289"/>
              <p:cNvGrpSpPr>
                <a:grpSpLocks/>
              </p:cNvGrpSpPr>
              <p:nvPr/>
            </p:nvGrpSpPr>
            <p:grpSpPr bwMode="auto">
              <a:xfrm>
                <a:off x="2318" y="3026"/>
                <a:ext cx="152" cy="233"/>
                <a:chOff x="2451" y="3127"/>
                <a:chExt cx="152" cy="233"/>
              </a:xfrm>
            </p:grpSpPr>
            <p:sp>
              <p:nvSpPr>
                <p:cNvPr id="51258" name="Freeform 290"/>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1259" name="Freeform 291"/>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1260" name="Freeform 292"/>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1254" name="Group 293"/>
              <p:cNvGrpSpPr>
                <a:grpSpLocks/>
              </p:cNvGrpSpPr>
              <p:nvPr/>
            </p:nvGrpSpPr>
            <p:grpSpPr bwMode="auto">
              <a:xfrm>
                <a:off x="2481" y="3065"/>
                <a:ext cx="152" cy="233"/>
                <a:chOff x="2451" y="3127"/>
                <a:chExt cx="152" cy="233"/>
              </a:xfrm>
            </p:grpSpPr>
            <p:sp>
              <p:nvSpPr>
                <p:cNvPr id="51255" name="Freeform 294"/>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1256" name="Freeform 295"/>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1257" name="Freeform 296"/>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grpSp>
          <p:nvGrpSpPr>
            <p:cNvPr id="51223" name="Group 297"/>
            <p:cNvGrpSpPr>
              <a:grpSpLocks/>
            </p:cNvGrpSpPr>
            <p:nvPr/>
          </p:nvGrpSpPr>
          <p:grpSpPr bwMode="auto">
            <a:xfrm rot="153977">
              <a:off x="2268" y="2641"/>
              <a:ext cx="355" cy="272"/>
              <a:chOff x="2318" y="3026"/>
              <a:chExt cx="315" cy="272"/>
            </a:xfrm>
          </p:grpSpPr>
          <p:grpSp>
            <p:nvGrpSpPr>
              <p:cNvPr id="51245" name="Group 298"/>
              <p:cNvGrpSpPr>
                <a:grpSpLocks/>
              </p:cNvGrpSpPr>
              <p:nvPr/>
            </p:nvGrpSpPr>
            <p:grpSpPr bwMode="auto">
              <a:xfrm>
                <a:off x="2318" y="3026"/>
                <a:ext cx="152" cy="233"/>
                <a:chOff x="2451" y="3127"/>
                <a:chExt cx="152" cy="233"/>
              </a:xfrm>
            </p:grpSpPr>
            <p:sp>
              <p:nvSpPr>
                <p:cNvPr id="51250" name="Freeform 299"/>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1251" name="Freeform 300"/>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1252" name="Freeform 301"/>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1246" name="Group 302"/>
              <p:cNvGrpSpPr>
                <a:grpSpLocks/>
              </p:cNvGrpSpPr>
              <p:nvPr/>
            </p:nvGrpSpPr>
            <p:grpSpPr bwMode="auto">
              <a:xfrm>
                <a:off x="2481" y="3065"/>
                <a:ext cx="152" cy="233"/>
                <a:chOff x="2451" y="3127"/>
                <a:chExt cx="152" cy="233"/>
              </a:xfrm>
            </p:grpSpPr>
            <p:sp>
              <p:nvSpPr>
                <p:cNvPr id="51247" name="Freeform 303"/>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1248" name="Freeform 304"/>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1249" name="Freeform 305"/>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grpSp>
          <p:nvGrpSpPr>
            <p:cNvPr id="51224" name="Group 306"/>
            <p:cNvGrpSpPr>
              <a:grpSpLocks/>
            </p:cNvGrpSpPr>
            <p:nvPr/>
          </p:nvGrpSpPr>
          <p:grpSpPr bwMode="auto">
            <a:xfrm rot="153977">
              <a:off x="2240" y="2673"/>
              <a:ext cx="355" cy="272"/>
              <a:chOff x="2318" y="3026"/>
              <a:chExt cx="315" cy="272"/>
            </a:xfrm>
          </p:grpSpPr>
          <p:grpSp>
            <p:nvGrpSpPr>
              <p:cNvPr id="51237" name="Group 307"/>
              <p:cNvGrpSpPr>
                <a:grpSpLocks/>
              </p:cNvGrpSpPr>
              <p:nvPr/>
            </p:nvGrpSpPr>
            <p:grpSpPr bwMode="auto">
              <a:xfrm>
                <a:off x="2318" y="3026"/>
                <a:ext cx="152" cy="233"/>
                <a:chOff x="2451" y="3127"/>
                <a:chExt cx="152" cy="233"/>
              </a:xfrm>
            </p:grpSpPr>
            <p:sp>
              <p:nvSpPr>
                <p:cNvPr id="51242" name="Freeform 308"/>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1243" name="Freeform 309"/>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1244" name="Freeform 310"/>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1238" name="Group 311"/>
              <p:cNvGrpSpPr>
                <a:grpSpLocks/>
              </p:cNvGrpSpPr>
              <p:nvPr/>
            </p:nvGrpSpPr>
            <p:grpSpPr bwMode="auto">
              <a:xfrm>
                <a:off x="2481" y="3065"/>
                <a:ext cx="152" cy="233"/>
                <a:chOff x="2451" y="3127"/>
                <a:chExt cx="152" cy="233"/>
              </a:xfrm>
            </p:grpSpPr>
            <p:sp>
              <p:nvSpPr>
                <p:cNvPr id="51239" name="Freeform 312"/>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1240" name="Freeform 313"/>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1241" name="Freeform 314"/>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grpSp>
          <p:nvGrpSpPr>
            <p:cNvPr id="51225" name="Group 315"/>
            <p:cNvGrpSpPr>
              <a:grpSpLocks/>
            </p:cNvGrpSpPr>
            <p:nvPr/>
          </p:nvGrpSpPr>
          <p:grpSpPr bwMode="auto">
            <a:xfrm rot="153977">
              <a:off x="2214" y="2701"/>
              <a:ext cx="355" cy="272"/>
              <a:chOff x="2318" y="3026"/>
              <a:chExt cx="315" cy="272"/>
            </a:xfrm>
          </p:grpSpPr>
          <p:grpSp>
            <p:nvGrpSpPr>
              <p:cNvPr id="51229" name="Group 316"/>
              <p:cNvGrpSpPr>
                <a:grpSpLocks/>
              </p:cNvGrpSpPr>
              <p:nvPr/>
            </p:nvGrpSpPr>
            <p:grpSpPr bwMode="auto">
              <a:xfrm>
                <a:off x="2318" y="3026"/>
                <a:ext cx="152" cy="233"/>
                <a:chOff x="2451" y="3127"/>
                <a:chExt cx="152" cy="233"/>
              </a:xfrm>
            </p:grpSpPr>
            <p:sp>
              <p:nvSpPr>
                <p:cNvPr id="51234" name="Freeform 317"/>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1235" name="Freeform 318"/>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1236" name="Freeform 319"/>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1230" name="Group 320"/>
              <p:cNvGrpSpPr>
                <a:grpSpLocks/>
              </p:cNvGrpSpPr>
              <p:nvPr/>
            </p:nvGrpSpPr>
            <p:grpSpPr bwMode="auto">
              <a:xfrm>
                <a:off x="2481" y="3065"/>
                <a:ext cx="152" cy="233"/>
                <a:chOff x="2451" y="3127"/>
                <a:chExt cx="152" cy="233"/>
              </a:xfrm>
            </p:grpSpPr>
            <p:sp>
              <p:nvSpPr>
                <p:cNvPr id="51231" name="Freeform 321"/>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1232" name="Freeform 322"/>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1233" name="Freeform 323"/>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sp>
          <p:nvSpPr>
            <p:cNvPr id="51226" name="Freeform 324"/>
            <p:cNvSpPr>
              <a:spLocks/>
            </p:cNvSpPr>
            <p:nvPr/>
          </p:nvSpPr>
          <p:spPr bwMode="auto">
            <a:xfrm>
              <a:off x="2212" y="2695"/>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1227" name="Freeform 325"/>
            <p:cNvSpPr>
              <a:spLocks/>
            </p:cNvSpPr>
            <p:nvPr/>
          </p:nvSpPr>
          <p:spPr bwMode="auto">
            <a:xfrm>
              <a:off x="2588" y="2679"/>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51228" name="Freeform 326"/>
            <p:cNvSpPr>
              <a:spLocks/>
            </p:cNvSpPr>
            <p:nvPr/>
          </p:nvSpPr>
          <p:spPr bwMode="auto">
            <a:xfrm>
              <a:off x="2428" y="2791"/>
              <a:ext cx="139" cy="108"/>
            </a:xfrm>
            <a:custGeom>
              <a:avLst/>
              <a:gdLst>
                <a:gd name="T0" fmla="*/ 139 w 139"/>
                <a:gd name="T1" fmla="*/ 31 h 108"/>
                <a:gd name="T2" fmla="*/ 139 w 139"/>
                <a:gd name="T3" fmla="*/ 108 h 108"/>
                <a:gd name="T4" fmla="*/ 0 w 139"/>
                <a:gd name="T5" fmla="*/ 72 h 108"/>
                <a:gd name="T6" fmla="*/ 0 w 139"/>
                <a:gd name="T7" fmla="*/ 27 h 108"/>
                <a:gd name="T8" fmla="*/ 18 w 139"/>
                <a:gd name="T9" fmla="*/ 0 h 108"/>
                <a:gd name="T10" fmla="*/ 139 w 139"/>
                <a:gd name="T11" fmla="*/ 31 h 108"/>
                <a:gd name="T12" fmla="*/ 0 60000 65536"/>
                <a:gd name="T13" fmla="*/ 0 60000 65536"/>
                <a:gd name="T14" fmla="*/ 0 60000 65536"/>
                <a:gd name="T15" fmla="*/ 0 60000 65536"/>
                <a:gd name="T16" fmla="*/ 0 60000 65536"/>
                <a:gd name="T17" fmla="*/ 0 60000 65536"/>
                <a:gd name="T18" fmla="*/ 0 w 139"/>
                <a:gd name="T19" fmla="*/ 0 h 108"/>
                <a:gd name="T20" fmla="*/ 139 w 139"/>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139" h="108">
                  <a:moveTo>
                    <a:pt x="139" y="31"/>
                  </a:moveTo>
                  <a:lnTo>
                    <a:pt x="139" y="108"/>
                  </a:lnTo>
                  <a:lnTo>
                    <a:pt x="0" y="72"/>
                  </a:lnTo>
                  <a:lnTo>
                    <a:pt x="0" y="27"/>
                  </a:lnTo>
                  <a:lnTo>
                    <a:pt x="18" y="0"/>
                  </a:lnTo>
                  <a:lnTo>
                    <a:pt x="139" y="31"/>
                  </a:lnTo>
                  <a:close/>
                </a:path>
              </a:pathLst>
            </a:custGeom>
            <a:solidFill>
              <a:schemeClr val="tx2"/>
            </a:solidFill>
            <a:ln w="12700">
              <a:solidFill>
                <a:srgbClr val="000000"/>
              </a:solidFill>
              <a:round/>
              <a:headEnd/>
              <a:tailEnd/>
            </a:ln>
          </p:spPr>
          <p:txBody>
            <a:bodyPr wrap="none" anchor="ctr"/>
            <a:lstStyle/>
            <a:p>
              <a:endParaRPr lang="en-US"/>
            </a:p>
          </p:txBody>
        </p:sp>
      </p:grpSp>
      <p:sp>
        <p:nvSpPr>
          <p:cNvPr id="329" name="Rectangle 6">
            <a:extLst>
              <a:ext uri="{FF2B5EF4-FFF2-40B4-BE49-F238E27FC236}">
                <a16:creationId xmlns:a16="http://schemas.microsoft.com/office/drawing/2014/main" id="{336ACFFF-8CA9-4F17-933B-F994C851BDF4}"/>
              </a:ext>
            </a:extLst>
          </p:cNvPr>
          <p:cNvSpPr txBox="1">
            <a:spLocks noChangeArrowheads="1"/>
          </p:cNvSpPr>
          <p:nvPr/>
        </p:nvSpPr>
        <p:spPr>
          <a:xfrm>
            <a:off x="0" y="-15874"/>
            <a:ext cx="9144000" cy="1020762"/>
          </a:xfrm>
          <a:prstGeom prst="rect">
            <a:avLst/>
          </a:prstGeom>
          <a:solidFill>
            <a:srgbClr val="40BAD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a:solidFill>
                  <a:schemeClr val="tx1">
                    <a:lumMod val="75000"/>
                    <a:lumOff val="25000"/>
                  </a:schemeClr>
                </a:solidFill>
              </a:rPr>
              <a:t>The Kanban System</a:t>
            </a:r>
            <a:endParaRPr lang="en-US" dirty="0">
              <a:solidFill>
                <a:schemeClr val="tx1">
                  <a:lumMod val="75000"/>
                  <a:lumOff val="25000"/>
                </a:schemeClr>
              </a:solidFill>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r>
              <a:rPr lang="en-US"/>
              <a:t>The Kanban System</a:t>
            </a:r>
          </a:p>
        </p:txBody>
      </p:sp>
      <p:sp>
        <p:nvSpPr>
          <p:cNvPr id="53250" name="Rectangle 3"/>
          <p:cNvSpPr>
            <a:spLocks noChangeArrowheads="1"/>
          </p:cNvSpPr>
          <p:nvPr/>
        </p:nvSpPr>
        <p:spPr bwMode="auto">
          <a:xfrm>
            <a:off x="4343400" y="1666875"/>
            <a:ext cx="1760538" cy="4229100"/>
          </a:xfrm>
          <a:prstGeom prst="rect">
            <a:avLst/>
          </a:prstGeom>
          <a:noFill/>
          <a:ln w="19050">
            <a:solidFill>
              <a:schemeClr val="tx1"/>
            </a:solidFill>
            <a:miter lim="800000"/>
            <a:headEnd/>
            <a:tailEnd/>
          </a:ln>
        </p:spPr>
        <p:txBody>
          <a:bodyPr wrap="none" anchor="ctr"/>
          <a:lstStyle/>
          <a:p>
            <a:endParaRPr lang="en-NZ">
              <a:latin typeface="Calibri" pitchFamily="34" charset="0"/>
            </a:endParaRPr>
          </a:p>
        </p:txBody>
      </p:sp>
      <p:sp>
        <p:nvSpPr>
          <p:cNvPr id="53251" name="Text Box 4"/>
          <p:cNvSpPr txBox="1">
            <a:spLocks noChangeArrowheads="1"/>
          </p:cNvSpPr>
          <p:nvPr/>
        </p:nvSpPr>
        <p:spPr bwMode="auto">
          <a:xfrm>
            <a:off x="4343400" y="1685925"/>
            <a:ext cx="914400" cy="523875"/>
          </a:xfrm>
          <a:prstGeom prst="rect">
            <a:avLst/>
          </a:prstGeom>
          <a:noFill/>
          <a:ln w="9525">
            <a:noFill/>
            <a:miter lim="800000"/>
            <a:headEnd/>
            <a:tailEnd/>
          </a:ln>
        </p:spPr>
        <p:txBody>
          <a:bodyPr>
            <a:spAutoFit/>
          </a:bodyPr>
          <a:lstStyle/>
          <a:p>
            <a:pPr algn="ctr" defTabSz="762000" eaLnBrk="0" hangingPunct="0"/>
            <a:r>
              <a:rPr lang="en-AU" sz="1400" b="1"/>
              <a:t>Storage area</a:t>
            </a:r>
          </a:p>
        </p:txBody>
      </p:sp>
      <p:sp>
        <p:nvSpPr>
          <p:cNvPr id="53252" name="Text Box 5"/>
          <p:cNvSpPr txBox="1">
            <a:spLocks noChangeArrowheads="1"/>
          </p:cNvSpPr>
          <p:nvPr/>
        </p:nvSpPr>
        <p:spPr bwMode="auto">
          <a:xfrm>
            <a:off x="4452938" y="3387725"/>
            <a:ext cx="1685925" cy="307975"/>
          </a:xfrm>
          <a:prstGeom prst="rect">
            <a:avLst/>
          </a:prstGeom>
          <a:noFill/>
          <a:ln w="9525">
            <a:noFill/>
            <a:miter lim="800000"/>
            <a:headEnd/>
            <a:tailEnd/>
          </a:ln>
        </p:spPr>
        <p:txBody>
          <a:bodyPr>
            <a:spAutoFit/>
          </a:bodyPr>
          <a:lstStyle/>
          <a:p>
            <a:pPr algn="ctr" defTabSz="762000" eaLnBrk="0" hangingPunct="0"/>
            <a:r>
              <a:rPr lang="en-AU" sz="1400" b="1"/>
              <a:t>Empty containers</a:t>
            </a:r>
          </a:p>
        </p:txBody>
      </p:sp>
      <p:sp>
        <p:nvSpPr>
          <p:cNvPr id="53253" name="Text Box 6"/>
          <p:cNvSpPr txBox="1">
            <a:spLocks noChangeArrowheads="1"/>
          </p:cNvSpPr>
          <p:nvPr/>
        </p:nvSpPr>
        <p:spPr bwMode="auto">
          <a:xfrm>
            <a:off x="4616450" y="5494338"/>
            <a:ext cx="1479550" cy="307975"/>
          </a:xfrm>
          <a:prstGeom prst="rect">
            <a:avLst/>
          </a:prstGeom>
          <a:noFill/>
          <a:ln w="9525">
            <a:noFill/>
            <a:miter lim="800000"/>
            <a:headEnd/>
            <a:tailEnd/>
          </a:ln>
        </p:spPr>
        <p:txBody>
          <a:bodyPr>
            <a:spAutoFit/>
          </a:bodyPr>
          <a:lstStyle/>
          <a:p>
            <a:pPr algn="ctr" defTabSz="762000" eaLnBrk="0" hangingPunct="0"/>
            <a:r>
              <a:rPr lang="en-AU" sz="1200" b="1"/>
              <a:t>F</a:t>
            </a:r>
            <a:r>
              <a:rPr lang="en-AU" sz="1400" b="1"/>
              <a:t>ull containers</a:t>
            </a:r>
          </a:p>
        </p:txBody>
      </p:sp>
      <p:sp>
        <p:nvSpPr>
          <p:cNvPr id="53254" name="Freeform 7"/>
          <p:cNvSpPr>
            <a:spLocks/>
          </p:cNvSpPr>
          <p:nvPr/>
        </p:nvSpPr>
        <p:spPr bwMode="auto">
          <a:xfrm>
            <a:off x="4683125" y="3602038"/>
            <a:ext cx="1633538" cy="652462"/>
          </a:xfrm>
          <a:custGeom>
            <a:avLst/>
            <a:gdLst>
              <a:gd name="T0" fmla="*/ 114255 w 1058"/>
              <a:gd name="T1" fmla="*/ 652462 h 411"/>
              <a:gd name="T2" fmla="*/ 44776 w 1058"/>
              <a:gd name="T3" fmla="*/ 619125 h 411"/>
              <a:gd name="T4" fmla="*/ 10808 w 1058"/>
              <a:gd name="T5" fmla="*/ 563562 h 411"/>
              <a:gd name="T6" fmla="*/ 3088 w 1058"/>
              <a:gd name="T7" fmla="*/ 457200 h 411"/>
              <a:gd name="T8" fmla="*/ 23160 w 1058"/>
              <a:gd name="T9" fmla="*/ 381000 h 411"/>
              <a:gd name="T10" fmla="*/ 72567 w 1058"/>
              <a:gd name="T11" fmla="*/ 314325 h 411"/>
              <a:gd name="T12" fmla="*/ 143591 w 1058"/>
              <a:gd name="T13" fmla="*/ 263525 h 411"/>
              <a:gd name="T14" fmla="*/ 233142 w 1058"/>
              <a:gd name="T15" fmla="*/ 215900 h 411"/>
              <a:gd name="T16" fmla="*/ 356661 w 1058"/>
              <a:gd name="T17" fmla="*/ 169862 h 411"/>
              <a:gd name="T18" fmla="*/ 460108 w 1058"/>
              <a:gd name="T19" fmla="*/ 152400 h 411"/>
              <a:gd name="T20" fmla="*/ 616051 w 1058"/>
              <a:gd name="T21" fmla="*/ 136525 h 411"/>
              <a:gd name="T22" fmla="*/ 934112 w 1058"/>
              <a:gd name="T23" fmla="*/ 123825 h 411"/>
              <a:gd name="T24" fmla="*/ 1233645 w 1058"/>
              <a:gd name="T25" fmla="*/ 106362 h 411"/>
              <a:gd name="T26" fmla="*/ 1418924 w 1058"/>
              <a:gd name="T27" fmla="*/ 76200 h 411"/>
              <a:gd name="T28" fmla="*/ 1517739 w 1058"/>
              <a:gd name="T29" fmla="*/ 47625 h 411"/>
              <a:gd name="T30" fmla="*/ 1633538 w 1058"/>
              <a:gd name="T31" fmla="*/ 0 h 4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8"/>
              <a:gd name="T49" fmla="*/ 0 h 411"/>
              <a:gd name="T50" fmla="*/ 1058 w 1058"/>
              <a:gd name="T51" fmla="*/ 411 h 4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8" h="411">
                <a:moveTo>
                  <a:pt x="74" y="411"/>
                </a:moveTo>
                <a:cubicBezTo>
                  <a:pt x="57" y="405"/>
                  <a:pt x="40" y="399"/>
                  <a:pt x="29" y="390"/>
                </a:cubicBezTo>
                <a:cubicBezTo>
                  <a:pt x="17" y="380"/>
                  <a:pt x="11" y="371"/>
                  <a:pt x="7" y="355"/>
                </a:cubicBezTo>
                <a:cubicBezTo>
                  <a:pt x="2" y="338"/>
                  <a:pt x="0" y="307"/>
                  <a:pt x="2" y="288"/>
                </a:cubicBezTo>
                <a:cubicBezTo>
                  <a:pt x="3" y="269"/>
                  <a:pt x="7" y="254"/>
                  <a:pt x="15" y="240"/>
                </a:cubicBezTo>
                <a:cubicBezTo>
                  <a:pt x="22" y="225"/>
                  <a:pt x="34" y="210"/>
                  <a:pt x="47" y="198"/>
                </a:cubicBezTo>
                <a:cubicBezTo>
                  <a:pt x="59" y="185"/>
                  <a:pt x="75" y="176"/>
                  <a:pt x="93" y="166"/>
                </a:cubicBezTo>
                <a:cubicBezTo>
                  <a:pt x="110" y="155"/>
                  <a:pt x="128" y="145"/>
                  <a:pt x="151" y="136"/>
                </a:cubicBezTo>
                <a:cubicBezTo>
                  <a:pt x="173" y="126"/>
                  <a:pt x="206" y="113"/>
                  <a:pt x="231" y="107"/>
                </a:cubicBezTo>
                <a:cubicBezTo>
                  <a:pt x="255" y="100"/>
                  <a:pt x="270" y="99"/>
                  <a:pt x="298" y="96"/>
                </a:cubicBezTo>
                <a:cubicBezTo>
                  <a:pt x="325" y="92"/>
                  <a:pt x="348" y="88"/>
                  <a:pt x="399" y="86"/>
                </a:cubicBezTo>
                <a:cubicBezTo>
                  <a:pt x="450" y="83"/>
                  <a:pt x="538" y="81"/>
                  <a:pt x="605" y="78"/>
                </a:cubicBezTo>
                <a:cubicBezTo>
                  <a:pt x="671" y="74"/>
                  <a:pt x="746" y="71"/>
                  <a:pt x="799" y="67"/>
                </a:cubicBezTo>
                <a:cubicBezTo>
                  <a:pt x="851" y="62"/>
                  <a:pt x="888" y="54"/>
                  <a:pt x="919" y="48"/>
                </a:cubicBezTo>
                <a:cubicBezTo>
                  <a:pt x="949" y="41"/>
                  <a:pt x="959" y="37"/>
                  <a:pt x="983" y="30"/>
                </a:cubicBezTo>
                <a:cubicBezTo>
                  <a:pt x="1006" y="22"/>
                  <a:pt x="1032" y="11"/>
                  <a:pt x="1058" y="0"/>
                </a:cubicBezTo>
              </a:path>
            </a:pathLst>
          </a:custGeom>
          <a:noFill/>
          <a:ln w="57150">
            <a:solidFill>
              <a:schemeClr val="tx2"/>
            </a:solidFill>
            <a:round/>
            <a:headEnd/>
            <a:tailEnd type="triangle" w="med" len="med"/>
          </a:ln>
        </p:spPr>
        <p:txBody>
          <a:bodyPr wrap="none" anchor="ctr"/>
          <a:lstStyle/>
          <a:p>
            <a:endParaRPr lang="en-US"/>
          </a:p>
        </p:txBody>
      </p:sp>
      <p:sp>
        <p:nvSpPr>
          <p:cNvPr id="53255" name="Line 8"/>
          <p:cNvSpPr>
            <a:spLocks noChangeShapeType="1"/>
          </p:cNvSpPr>
          <p:nvPr/>
        </p:nvSpPr>
        <p:spPr bwMode="auto">
          <a:xfrm flipV="1">
            <a:off x="7127875" y="3500438"/>
            <a:ext cx="307975" cy="12700"/>
          </a:xfrm>
          <a:prstGeom prst="line">
            <a:avLst/>
          </a:prstGeom>
          <a:noFill/>
          <a:ln w="57150">
            <a:solidFill>
              <a:schemeClr val="tx2"/>
            </a:solidFill>
            <a:round/>
            <a:headEnd/>
            <a:tailEnd type="triangle" w="med" len="med"/>
          </a:ln>
        </p:spPr>
        <p:txBody>
          <a:bodyPr wrap="none" anchor="ctr"/>
          <a:lstStyle/>
          <a:p>
            <a:endParaRPr lang="en-US"/>
          </a:p>
        </p:txBody>
      </p:sp>
      <p:grpSp>
        <p:nvGrpSpPr>
          <p:cNvPr id="53256" name="Group 9"/>
          <p:cNvGrpSpPr>
            <a:grpSpLocks/>
          </p:cNvGrpSpPr>
          <p:nvPr/>
        </p:nvGrpSpPr>
        <p:grpSpPr bwMode="auto">
          <a:xfrm>
            <a:off x="1608138" y="1831975"/>
            <a:ext cx="250825" cy="492125"/>
            <a:chOff x="1013" y="1154"/>
            <a:chExt cx="158" cy="310"/>
          </a:xfrm>
        </p:grpSpPr>
        <p:sp>
          <p:nvSpPr>
            <p:cNvPr id="53568" name="Freeform 10"/>
            <p:cNvSpPr>
              <a:spLocks/>
            </p:cNvSpPr>
            <p:nvPr/>
          </p:nvSpPr>
          <p:spPr bwMode="auto">
            <a:xfrm>
              <a:off x="1013" y="1256"/>
              <a:ext cx="136" cy="136"/>
            </a:xfrm>
            <a:custGeom>
              <a:avLst/>
              <a:gdLst>
                <a:gd name="T0" fmla="*/ 0 w 136"/>
                <a:gd name="T1" fmla="*/ 0 h 136"/>
                <a:gd name="T2" fmla="*/ 0 w 136"/>
                <a:gd name="T3" fmla="*/ 136 h 136"/>
                <a:gd name="T4" fmla="*/ 136 w 136"/>
                <a:gd name="T5" fmla="*/ 136 h 136"/>
                <a:gd name="T6" fmla="*/ 136 w 136"/>
                <a:gd name="T7" fmla="*/ 8 h 136"/>
                <a:gd name="T8" fmla="*/ 0 60000 65536"/>
                <a:gd name="T9" fmla="*/ 0 60000 65536"/>
                <a:gd name="T10" fmla="*/ 0 60000 65536"/>
                <a:gd name="T11" fmla="*/ 0 60000 65536"/>
                <a:gd name="T12" fmla="*/ 0 w 136"/>
                <a:gd name="T13" fmla="*/ 0 h 136"/>
                <a:gd name="T14" fmla="*/ 136 w 136"/>
                <a:gd name="T15" fmla="*/ 136 h 136"/>
              </a:gdLst>
              <a:ahLst/>
              <a:cxnLst>
                <a:cxn ang="T8">
                  <a:pos x="T0" y="T1"/>
                </a:cxn>
                <a:cxn ang="T9">
                  <a:pos x="T2" y="T3"/>
                </a:cxn>
                <a:cxn ang="T10">
                  <a:pos x="T4" y="T5"/>
                </a:cxn>
                <a:cxn ang="T11">
                  <a:pos x="T6" y="T7"/>
                </a:cxn>
              </a:cxnLst>
              <a:rect l="T12" t="T13" r="T14" b="T15"/>
              <a:pathLst>
                <a:path w="136" h="136">
                  <a:moveTo>
                    <a:pt x="0" y="0"/>
                  </a:moveTo>
                  <a:lnTo>
                    <a:pt x="0" y="136"/>
                  </a:lnTo>
                  <a:lnTo>
                    <a:pt x="136" y="136"/>
                  </a:lnTo>
                  <a:lnTo>
                    <a:pt x="136" y="8"/>
                  </a:lnTo>
                </a:path>
              </a:pathLst>
            </a:custGeom>
            <a:noFill/>
            <a:ln w="19050">
              <a:solidFill>
                <a:schemeClr val="tx1"/>
              </a:solidFill>
              <a:round/>
              <a:headEnd/>
              <a:tailEnd/>
            </a:ln>
          </p:spPr>
          <p:txBody>
            <a:bodyPr wrap="none" anchor="ctr"/>
            <a:lstStyle/>
            <a:p>
              <a:endParaRPr lang="en-US"/>
            </a:p>
          </p:txBody>
        </p:sp>
        <p:sp>
          <p:nvSpPr>
            <p:cNvPr id="53569" name="Line 11"/>
            <p:cNvSpPr>
              <a:spLocks noChangeShapeType="1"/>
            </p:cNvSpPr>
            <p:nvPr/>
          </p:nvSpPr>
          <p:spPr bwMode="auto">
            <a:xfrm flipV="1">
              <a:off x="1080" y="1392"/>
              <a:ext cx="0" cy="72"/>
            </a:xfrm>
            <a:prstGeom prst="line">
              <a:avLst/>
            </a:prstGeom>
            <a:noFill/>
            <a:ln w="19050">
              <a:solidFill>
                <a:schemeClr val="tx1"/>
              </a:solidFill>
              <a:round/>
              <a:headEnd/>
              <a:tailEnd/>
            </a:ln>
          </p:spPr>
          <p:txBody>
            <a:bodyPr wrap="none" anchor="ctr"/>
            <a:lstStyle/>
            <a:p>
              <a:endParaRPr lang="en-US"/>
            </a:p>
          </p:txBody>
        </p:sp>
        <p:sp>
          <p:nvSpPr>
            <p:cNvPr id="53570" name="Line 12"/>
            <p:cNvSpPr>
              <a:spLocks noChangeShapeType="1"/>
            </p:cNvSpPr>
            <p:nvPr/>
          </p:nvSpPr>
          <p:spPr bwMode="auto">
            <a:xfrm>
              <a:off x="1027" y="1464"/>
              <a:ext cx="112" cy="0"/>
            </a:xfrm>
            <a:prstGeom prst="line">
              <a:avLst/>
            </a:prstGeom>
            <a:noFill/>
            <a:ln w="19050">
              <a:solidFill>
                <a:schemeClr val="tx1"/>
              </a:solidFill>
              <a:round/>
              <a:headEnd/>
              <a:tailEnd/>
            </a:ln>
          </p:spPr>
          <p:txBody>
            <a:bodyPr wrap="none" anchor="ctr"/>
            <a:lstStyle/>
            <a:p>
              <a:endParaRPr lang="en-US"/>
            </a:p>
          </p:txBody>
        </p:sp>
        <p:sp>
          <p:nvSpPr>
            <p:cNvPr id="53571" name="Line 13"/>
            <p:cNvSpPr>
              <a:spLocks noChangeShapeType="1"/>
            </p:cNvSpPr>
            <p:nvPr/>
          </p:nvSpPr>
          <p:spPr bwMode="auto">
            <a:xfrm flipH="1">
              <a:off x="1024" y="1155"/>
              <a:ext cx="59" cy="226"/>
            </a:xfrm>
            <a:prstGeom prst="line">
              <a:avLst/>
            </a:prstGeom>
            <a:noFill/>
            <a:ln w="19050">
              <a:solidFill>
                <a:schemeClr val="tx1"/>
              </a:solidFill>
              <a:round/>
              <a:headEnd/>
              <a:tailEnd/>
            </a:ln>
          </p:spPr>
          <p:txBody>
            <a:bodyPr wrap="none" anchor="ctr"/>
            <a:lstStyle/>
            <a:p>
              <a:endParaRPr lang="en-US"/>
            </a:p>
          </p:txBody>
        </p:sp>
        <p:sp>
          <p:nvSpPr>
            <p:cNvPr id="53572" name="Line 14"/>
            <p:cNvSpPr>
              <a:spLocks noChangeShapeType="1"/>
            </p:cNvSpPr>
            <p:nvPr/>
          </p:nvSpPr>
          <p:spPr bwMode="auto">
            <a:xfrm flipH="1">
              <a:off x="1112" y="1154"/>
              <a:ext cx="59" cy="226"/>
            </a:xfrm>
            <a:prstGeom prst="line">
              <a:avLst/>
            </a:prstGeom>
            <a:noFill/>
            <a:ln w="19050">
              <a:solidFill>
                <a:schemeClr val="tx1"/>
              </a:solidFill>
              <a:round/>
              <a:headEnd/>
              <a:tailEnd/>
            </a:ln>
          </p:spPr>
          <p:txBody>
            <a:bodyPr wrap="none" anchor="ctr"/>
            <a:lstStyle/>
            <a:p>
              <a:endParaRPr lang="en-US"/>
            </a:p>
          </p:txBody>
        </p:sp>
        <p:sp>
          <p:nvSpPr>
            <p:cNvPr id="53573" name="Line 15"/>
            <p:cNvSpPr>
              <a:spLocks noChangeShapeType="1"/>
            </p:cNvSpPr>
            <p:nvPr/>
          </p:nvSpPr>
          <p:spPr bwMode="auto">
            <a:xfrm flipH="1">
              <a:off x="1094" y="1155"/>
              <a:ext cx="59" cy="226"/>
            </a:xfrm>
            <a:prstGeom prst="line">
              <a:avLst/>
            </a:prstGeom>
            <a:noFill/>
            <a:ln w="19050">
              <a:solidFill>
                <a:schemeClr val="tx1"/>
              </a:solidFill>
              <a:round/>
              <a:headEnd/>
              <a:tailEnd/>
            </a:ln>
          </p:spPr>
          <p:txBody>
            <a:bodyPr wrap="none" anchor="ctr"/>
            <a:lstStyle/>
            <a:p>
              <a:endParaRPr lang="en-US"/>
            </a:p>
          </p:txBody>
        </p:sp>
        <p:sp>
          <p:nvSpPr>
            <p:cNvPr id="53574" name="Line 16"/>
            <p:cNvSpPr>
              <a:spLocks noChangeShapeType="1"/>
            </p:cNvSpPr>
            <p:nvPr/>
          </p:nvSpPr>
          <p:spPr bwMode="auto">
            <a:xfrm flipH="1">
              <a:off x="1072" y="1155"/>
              <a:ext cx="59" cy="226"/>
            </a:xfrm>
            <a:prstGeom prst="line">
              <a:avLst/>
            </a:prstGeom>
            <a:noFill/>
            <a:ln w="19050">
              <a:solidFill>
                <a:schemeClr val="tx1"/>
              </a:solidFill>
              <a:round/>
              <a:headEnd/>
              <a:tailEnd/>
            </a:ln>
          </p:spPr>
          <p:txBody>
            <a:bodyPr wrap="none" anchor="ctr"/>
            <a:lstStyle/>
            <a:p>
              <a:endParaRPr lang="en-US"/>
            </a:p>
          </p:txBody>
        </p:sp>
        <p:sp>
          <p:nvSpPr>
            <p:cNvPr id="53575" name="Line 17"/>
            <p:cNvSpPr>
              <a:spLocks noChangeShapeType="1"/>
            </p:cNvSpPr>
            <p:nvPr/>
          </p:nvSpPr>
          <p:spPr bwMode="auto">
            <a:xfrm flipH="1">
              <a:off x="1048" y="1155"/>
              <a:ext cx="59" cy="226"/>
            </a:xfrm>
            <a:prstGeom prst="line">
              <a:avLst/>
            </a:prstGeom>
            <a:noFill/>
            <a:ln w="19050">
              <a:solidFill>
                <a:schemeClr val="tx1"/>
              </a:solidFill>
              <a:round/>
              <a:headEnd/>
              <a:tailEnd/>
            </a:ln>
          </p:spPr>
          <p:txBody>
            <a:bodyPr wrap="none" anchor="ctr"/>
            <a:lstStyle/>
            <a:p>
              <a:endParaRPr lang="en-US"/>
            </a:p>
          </p:txBody>
        </p:sp>
      </p:grpSp>
      <p:sp>
        <p:nvSpPr>
          <p:cNvPr id="53257" name="Text Box 18"/>
          <p:cNvSpPr txBox="1">
            <a:spLocks noChangeArrowheads="1"/>
          </p:cNvSpPr>
          <p:nvPr/>
        </p:nvSpPr>
        <p:spPr bwMode="auto">
          <a:xfrm>
            <a:off x="1119188" y="1517650"/>
            <a:ext cx="1455737" cy="307975"/>
          </a:xfrm>
          <a:prstGeom prst="rect">
            <a:avLst/>
          </a:prstGeom>
          <a:noFill/>
          <a:ln w="9525">
            <a:noFill/>
            <a:miter lim="800000"/>
            <a:headEnd/>
            <a:tailEnd/>
          </a:ln>
        </p:spPr>
        <p:txBody>
          <a:bodyPr wrap="none">
            <a:spAutoFit/>
          </a:bodyPr>
          <a:lstStyle/>
          <a:p>
            <a:pPr defTabSz="762000" eaLnBrk="0" hangingPunct="0"/>
            <a:r>
              <a:rPr lang="en-AU" sz="1400" b="1"/>
              <a:t>Receiving post</a:t>
            </a:r>
          </a:p>
        </p:txBody>
      </p:sp>
      <p:sp>
        <p:nvSpPr>
          <p:cNvPr id="53258" name="Text Box 19"/>
          <p:cNvSpPr txBox="1">
            <a:spLocks noChangeArrowheads="1"/>
          </p:cNvSpPr>
          <p:nvPr/>
        </p:nvSpPr>
        <p:spPr bwMode="auto">
          <a:xfrm>
            <a:off x="2667000" y="1600200"/>
            <a:ext cx="1611313" cy="523875"/>
          </a:xfrm>
          <a:prstGeom prst="rect">
            <a:avLst/>
          </a:prstGeom>
          <a:noFill/>
          <a:ln w="9525">
            <a:noFill/>
            <a:miter lim="800000"/>
            <a:headEnd/>
            <a:tailEnd/>
          </a:ln>
        </p:spPr>
        <p:txBody>
          <a:bodyPr>
            <a:spAutoFit/>
          </a:bodyPr>
          <a:lstStyle/>
          <a:p>
            <a:pPr defTabSz="762000" eaLnBrk="0" hangingPunct="0"/>
            <a:r>
              <a:rPr lang="en-AU" sz="1400" b="1"/>
              <a:t>Kanban card for product 1</a:t>
            </a:r>
          </a:p>
        </p:txBody>
      </p:sp>
      <p:sp>
        <p:nvSpPr>
          <p:cNvPr id="53259" name="Text Box 20"/>
          <p:cNvSpPr txBox="1">
            <a:spLocks noChangeArrowheads="1"/>
          </p:cNvSpPr>
          <p:nvPr/>
        </p:nvSpPr>
        <p:spPr bwMode="auto">
          <a:xfrm>
            <a:off x="2635250" y="2085975"/>
            <a:ext cx="1576388" cy="523875"/>
          </a:xfrm>
          <a:prstGeom prst="rect">
            <a:avLst/>
          </a:prstGeom>
          <a:noFill/>
          <a:ln w="9525">
            <a:noFill/>
            <a:miter lim="800000"/>
            <a:headEnd/>
            <a:tailEnd/>
          </a:ln>
        </p:spPr>
        <p:txBody>
          <a:bodyPr>
            <a:spAutoFit/>
          </a:bodyPr>
          <a:lstStyle/>
          <a:p>
            <a:pPr defTabSz="762000" eaLnBrk="0" hangingPunct="0"/>
            <a:r>
              <a:rPr lang="en-AU" sz="1400" b="1"/>
              <a:t>Kanban card for product 2</a:t>
            </a:r>
          </a:p>
        </p:txBody>
      </p:sp>
      <p:sp>
        <p:nvSpPr>
          <p:cNvPr id="53260" name="Line 21"/>
          <p:cNvSpPr>
            <a:spLocks noChangeShapeType="1"/>
          </p:cNvSpPr>
          <p:nvPr/>
        </p:nvSpPr>
        <p:spPr bwMode="auto">
          <a:xfrm flipV="1">
            <a:off x="8591550" y="3505200"/>
            <a:ext cx="309563" cy="3175"/>
          </a:xfrm>
          <a:prstGeom prst="line">
            <a:avLst/>
          </a:prstGeom>
          <a:noFill/>
          <a:ln w="57150">
            <a:solidFill>
              <a:schemeClr val="tx2"/>
            </a:solidFill>
            <a:round/>
            <a:headEnd/>
            <a:tailEnd type="triangle" w="med" len="med"/>
          </a:ln>
        </p:spPr>
        <p:txBody>
          <a:bodyPr wrap="none" anchor="ctr"/>
          <a:lstStyle/>
          <a:p>
            <a:endParaRPr lang="en-US"/>
          </a:p>
        </p:txBody>
      </p:sp>
      <p:sp>
        <p:nvSpPr>
          <p:cNvPr id="53261" name="Line 22"/>
          <p:cNvSpPr>
            <a:spLocks noChangeShapeType="1"/>
          </p:cNvSpPr>
          <p:nvPr/>
        </p:nvSpPr>
        <p:spPr bwMode="auto">
          <a:xfrm flipH="1">
            <a:off x="1887538" y="1963738"/>
            <a:ext cx="309562" cy="0"/>
          </a:xfrm>
          <a:prstGeom prst="line">
            <a:avLst/>
          </a:prstGeom>
          <a:noFill/>
          <a:ln w="57150">
            <a:solidFill>
              <a:schemeClr val="tx2"/>
            </a:solidFill>
            <a:round/>
            <a:headEnd/>
            <a:tailEnd type="triangle" w="med" len="med"/>
          </a:ln>
        </p:spPr>
        <p:txBody>
          <a:bodyPr wrap="none" anchor="ctr"/>
          <a:lstStyle/>
          <a:p>
            <a:endParaRPr lang="en-US"/>
          </a:p>
        </p:txBody>
      </p:sp>
      <p:sp>
        <p:nvSpPr>
          <p:cNvPr id="53262" name="Freeform 23"/>
          <p:cNvSpPr>
            <a:spLocks/>
          </p:cNvSpPr>
          <p:nvPr/>
        </p:nvSpPr>
        <p:spPr bwMode="auto">
          <a:xfrm>
            <a:off x="2227263" y="1849438"/>
            <a:ext cx="355600" cy="203200"/>
          </a:xfrm>
          <a:custGeom>
            <a:avLst/>
            <a:gdLst>
              <a:gd name="T0" fmla="*/ 355600 w 224"/>
              <a:gd name="T1" fmla="*/ 203200 h 128"/>
              <a:gd name="T2" fmla="*/ 355600 w 224"/>
              <a:gd name="T3" fmla="*/ 0 h 128"/>
              <a:gd name="T4" fmla="*/ 46037 w 224"/>
              <a:gd name="T5" fmla="*/ 0 h 128"/>
              <a:gd name="T6" fmla="*/ 0 w 224"/>
              <a:gd name="T7" fmla="*/ 46037 h 128"/>
              <a:gd name="T8" fmla="*/ 0 w 224"/>
              <a:gd name="T9" fmla="*/ 203200 h 128"/>
              <a:gd name="T10" fmla="*/ 355600 w 224"/>
              <a:gd name="T11" fmla="*/ 203200 h 128"/>
              <a:gd name="T12" fmla="*/ 0 60000 65536"/>
              <a:gd name="T13" fmla="*/ 0 60000 65536"/>
              <a:gd name="T14" fmla="*/ 0 60000 65536"/>
              <a:gd name="T15" fmla="*/ 0 60000 65536"/>
              <a:gd name="T16" fmla="*/ 0 60000 65536"/>
              <a:gd name="T17" fmla="*/ 0 60000 65536"/>
              <a:gd name="T18" fmla="*/ 0 w 224"/>
              <a:gd name="T19" fmla="*/ 0 h 128"/>
              <a:gd name="T20" fmla="*/ 224 w 224"/>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224" h="128">
                <a:moveTo>
                  <a:pt x="224" y="128"/>
                </a:moveTo>
                <a:lnTo>
                  <a:pt x="224" y="0"/>
                </a:lnTo>
                <a:lnTo>
                  <a:pt x="29" y="0"/>
                </a:lnTo>
                <a:lnTo>
                  <a:pt x="0" y="29"/>
                </a:lnTo>
                <a:lnTo>
                  <a:pt x="0" y="128"/>
                </a:lnTo>
                <a:lnTo>
                  <a:pt x="224" y="128"/>
                </a:lnTo>
                <a:close/>
              </a:path>
            </a:pathLst>
          </a:custGeom>
          <a:solidFill>
            <a:schemeClr val="tx2"/>
          </a:solidFill>
          <a:ln w="12700">
            <a:solidFill>
              <a:srgbClr val="000000"/>
            </a:solidFill>
            <a:round/>
            <a:headEnd/>
            <a:tailEnd/>
          </a:ln>
        </p:spPr>
        <p:txBody>
          <a:bodyPr wrap="none" anchor="ctr"/>
          <a:lstStyle/>
          <a:p>
            <a:endParaRPr lang="en-US"/>
          </a:p>
        </p:txBody>
      </p:sp>
      <p:grpSp>
        <p:nvGrpSpPr>
          <p:cNvPr id="53263" name="Group 24"/>
          <p:cNvGrpSpPr>
            <a:grpSpLocks/>
          </p:cNvGrpSpPr>
          <p:nvPr/>
        </p:nvGrpSpPr>
        <p:grpSpPr bwMode="auto">
          <a:xfrm>
            <a:off x="1228725" y="3938588"/>
            <a:ext cx="1909763" cy="2082800"/>
            <a:chOff x="774" y="2481"/>
            <a:chExt cx="1203" cy="1312"/>
          </a:xfrm>
        </p:grpSpPr>
        <p:sp>
          <p:nvSpPr>
            <p:cNvPr id="53503" name="Text Box 25"/>
            <p:cNvSpPr txBox="1">
              <a:spLocks noChangeArrowheads="1"/>
            </p:cNvSpPr>
            <p:nvPr/>
          </p:nvSpPr>
          <p:spPr bwMode="auto">
            <a:xfrm>
              <a:off x="1008" y="2976"/>
              <a:ext cx="732" cy="310"/>
            </a:xfrm>
            <a:prstGeom prst="rect">
              <a:avLst/>
            </a:prstGeom>
            <a:noFill/>
            <a:ln w="9525">
              <a:noFill/>
              <a:miter lim="800000"/>
              <a:headEnd/>
              <a:tailEnd/>
            </a:ln>
          </p:spPr>
          <p:txBody>
            <a:bodyPr>
              <a:spAutoFit/>
            </a:bodyPr>
            <a:lstStyle/>
            <a:p>
              <a:pPr algn="ctr" defTabSz="762000" eaLnBrk="0" hangingPunct="0"/>
              <a:r>
                <a:rPr lang="en-AU" sz="1300" b="1"/>
                <a:t>Fabrication cell</a:t>
              </a:r>
            </a:p>
          </p:txBody>
        </p:sp>
        <p:sp>
          <p:nvSpPr>
            <p:cNvPr id="53504" name="Line 26"/>
            <p:cNvSpPr>
              <a:spLocks noChangeShapeType="1"/>
            </p:cNvSpPr>
            <p:nvPr/>
          </p:nvSpPr>
          <p:spPr bwMode="auto">
            <a:xfrm>
              <a:off x="1136" y="3749"/>
              <a:ext cx="61" cy="0"/>
            </a:xfrm>
            <a:prstGeom prst="line">
              <a:avLst/>
            </a:prstGeom>
            <a:noFill/>
            <a:ln w="57150">
              <a:solidFill>
                <a:srgbClr val="070707"/>
              </a:solidFill>
              <a:round/>
              <a:headEnd/>
              <a:tailEnd/>
            </a:ln>
          </p:spPr>
          <p:txBody>
            <a:bodyPr wrap="none" anchor="ctr"/>
            <a:lstStyle/>
            <a:p>
              <a:endParaRPr lang="en-US"/>
            </a:p>
          </p:txBody>
        </p:sp>
        <p:sp>
          <p:nvSpPr>
            <p:cNvPr id="53505" name="Line 27"/>
            <p:cNvSpPr>
              <a:spLocks noChangeShapeType="1"/>
            </p:cNvSpPr>
            <p:nvPr/>
          </p:nvSpPr>
          <p:spPr bwMode="auto">
            <a:xfrm flipV="1">
              <a:off x="1252" y="3624"/>
              <a:ext cx="0" cy="169"/>
            </a:xfrm>
            <a:prstGeom prst="line">
              <a:avLst/>
            </a:prstGeom>
            <a:noFill/>
            <a:ln w="38100">
              <a:solidFill>
                <a:srgbClr val="D7E3C5"/>
              </a:solidFill>
              <a:round/>
              <a:headEnd/>
              <a:tailEnd/>
            </a:ln>
          </p:spPr>
          <p:txBody>
            <a:bodyPr wrap="none" anchor="ctr"/>
            <a:lstStyle/>
            <a:p>
              <a:endParaRPr lang="en-US"/>
            </a:p>
          </p:txBody>
        </p:sp>
        <p:sp>
          <p:nvSpPr>
            <p:cNvPr id="53506" name="Line 28"/>
            <p:cNvSpPr>
              <a:spLocks noChangeShapeType="1"/>
            </p:cNvSpPr>
            <p:nvPr/>
          </p:nvSpPr>
          <p:spPr bwMode="auto">
            <a:xfrm flipV="1">
              <a:off x="1295" y="3603"/>
              <a:ext cx="0" cy="166"/>
            </a:xfrm>
            <a:prstGeom prst="line">
              <a:avLst/>
            </a:prstGeom>
            <a:noFill/>
            <a:ln w="38100">
              <a:solidFill>
                <a:srgbClr val="D7E3C5"/>
              </a:solidFill>
              <a:round/>
              <a:headEnd/>
              <a:tailEnd/>
            </a:ln>
          </p:spPr>
          <p:txBody>
            <a:bodyPr wrap="none" anchor="ctr"/>
            <a:lstStyle/>
            <a:p>
              <a:endParaRPr lang="en-US"/>
            </a:p>
          </p:txBody>
        </p:sp>
        <p:sp>
          <p:nvSpPr>
            <p:cNvPr id="53507" name="Line 29"/>
            <p:cNvSpPr>
              <a:spLocks noChangeShapeType="1"/>
            </p:cNvSpPr>
            <p:nvPr/>
          </p:nvSpPr>
          <p:spPr bwMode="auto">
            <a:xfrm flipV="1">
              <a:off x="1492" y="3626"/>
              <a:ext cx="0" cy="166"/>
            </a:xfrm>
            <a:prstGeom prst="line">
              <a:avLst/>
            </a:prstGeom>
            <a:noFill/>
            <a:ln w="38100">
              <a:solidFill>
                <a:srgbClr val="D7E3C5"/>
              </a:solidFill>
              <a:round/>
              <a:headEnd/>
              <a:tailEnd/>
            </a:ln>
          </p:spPr>
          <p:txBody>
            <a:bodyPr wrap="none" anchor="ctr"/>
            <a:lstStyle/>
            <a:p>
              <a:endParaRPr lang="en-US"/>
            </a:p>
          </p:txBody>
        </p:sp>
        <p:sp>
          <p:nvSpPr>
            <p:cNvPr id="53508" name="Line 30"/>
            <p:cNvSpPr>
              <a:spLocks noChangeShapeType="1"/>
            </p:cNvSpPr>
            <p:nvPr/>
          </p:nvSpPr>
          <p:spPr bwMode="auto">
            <a:xfrm flipV="1">
              <a:off x="1543" y="3583"/>
              <a:ext cx="0" cy="177"/>
            </a:xfrm>
            <a:prstGeom prst="line">
              <a:avLst/>
            </a:prstGeom>
            <a:noFill/>
            <a:ln w="38100">
              <a:solidFill>
                <a:srgbClr val="D7E3C5"/>
              </a:solidFill>
              <a:round/>
              <a:headEnd/>
              <a:tailEnd/>
            </a:ln>
          </p:spPr>
          <p:txBody>
            <a:bodyPr wrap="none" anchor="ctr"/>
            <a:lstStyle/>
            <a:p>
              <a:endParaRPr lang="en-US"/>
            </a:p>
          </p:txBody>
        </p:sp>
        <p:sp>
          <p:nvSpPr>
            <p:cNvPr id="53509" name="Freeform 31"/>
            <p:cNvSpPr>
              <a:spLocks/>
            </p:cNvSpPr>
            <p:nvPr/>
          </p:nvSpPr>
          <p:spPr bwMode="auto">
            <a:xfrm>
              <a:off x="1245" y="3571"/>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0E0E7"/>
            </a:solidFill>
            <a:ln w="12700">
              <a:solidFill>
                <a:schemeClr val="tx1"/>
              </a:solidFill>
              <a:round/>
              <a:headEnd/>
              <a:tailEnd/>
            </a:ln>
          </p:spPr>
          <p:txBody>
            <a:bodyPr wrap="none" anchor="ctr"/>
            <a:lstStyle/>
            <a:p>
              <a:endParaRPr lang="en-US"/>
            </a:p>
          </p:txBody>
        </p:sp>
        <p:sp>
          <p:nvSpPr>
            <p:cNvPr id="53510" name="Freeform 32"/>
            <p:cNvSpPr>
              <a:spLocks/>
            </p:cNvSpPr>
            <p:nvPr/>
          </p:nvSpPr>
          <p:spPr bwMode="auto">
            <a:xfrm>
              <a:off x="1243" y="3561"/>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7E3C5"/>
            </a:solidFill>
            <a:ln w="12700">
              <a:solidFill>
                <a:schemeClr val="tx1"/>
              </a:solidFill>
              <a:round/>
              <a:headEnd/>
              <a:tailEnd/>
            </a:ln>
          </p:spPr>
          <p:txBody>
            <a:bodyPr wrap="none" anchor="ctr"/>
            <a:lstStyle/>
            <a:p>
              <a:endParaRPr lang="en-US"/>
            </a:p>
          </p:txBody>
        </p:sp>
        <p:sp>
          <p:nvSpPr>
            <p:cNvPr id="53511" name="Freeform 33"/>
            <p:cNvSpPr>
              <a:spLocks/>
            </p:cNvSpPr>
            <p:nvPr/>
          </p:nvSpPr>
          <p:spPr bwMode="auto">
            <a:xfrm>
              <a:off x="1154" y="3566"/>
              <a:ext cx="45" cy="186"/>
            </a:xfrm>
            <a:custGeom>
              <a:avLst/>
              <a:gdLst>
                <a:gd name="T0" fmla="*/ 0 w 45"/>
                <a:gd name="T1" fmla="*/ 184 h 186"/>
                <a:gd name="T2" fmla="*/ 0 w 45"/>
                <a:gd name="T3" fmla="*/ 0 h 186"/>
                <a:gd name="T4" fmla="*/ 45 w 45"/>
                <a:gd name="T5" fmla="*/ 16 h 186"/>
                <a:gd name="T6" fmla="*/ 45 w 45"/>
                <a:gd name="T7" fmla="*/ 186 h 186"/>
                <a:gd name="T8" fmla="*/ 0 w 45"/>
                <a:gd name="T9" fmla="*/ 184 h 186"/>
                <a:gd name="T10" fmla="*/ 0 60000 65536"/>
                <a:gd name="T11" fmla="*/ 0 60000 65536"/>
                <a:gd name="T12" fmla="*/ 0 60000 65536"/>
                <a:gd name="T13" fmla="*/ 0 60000 65536"/>
                <a:gd name="T14" fmla="*/ 0 60000 65536"/>
                <a:gd name="T15" fmla="*/ 0 w 45"/>
                <a:gd name="T16" fmla="*/ 0 h 186"/>
                <a:gd name="T17" fmla="*/ 45 w 45"/>
                <a:gd name="T18" fmla="*/ 186 h 186"/>
              </a:gdLst>
              <a:ahLst/>
              <a:cxnLst>
                <a:cxn ang="T10">
                  <a:pos x="T0" y="T1"/>
                </a:cxn>
                <a:cxn ang="T11">
                  <a:pos x="T2" y="T3"/>
                </a:cxn>
                <a:cxn ang="T12">
                  <a:pos x="T4" y="T5"/>
                </a:cxn>
                <a:cxn ang="T13">
                  <a:pos x="T6" y="T7"/>
                </a:cxn>
                <a:cxn ang="T14">
                  <a:pos x="T8" y="T9"/>
                </a:cxn>
              </a:cxnLst>
              <a:rect l="T15" t="T16" r="T17" b="T18"/>
              <a:pathLst>
                <a:path w="45" h="186">
                  <a:moveTo>
                    <a:pt x="0" y="184"/>
                  </a:moveTo>
                  <a:lnTo>
                    <a:pt x="0" y="0"/>
                  </a:lnTo>
                  <a:lnTo>
                    <a:pt x="45" y="16"/>
                  </a:lnTo>
                  <a:lnTo>
                    <a:pt x="45" y="186"/>
                  </a:lnTo>
                  <a:lnTo>
                    <a:pt x="0" y="184"/>
                  </a:lnTo>
                  <a:close/>
                </a:path>
              </a:pathLst>
            </a:custGeom>
            <a:solidFill>
              <a:srgbClr val="9CB0D1"/>
            </a:solidFill>
            <a:ln w="12700">
              <a:solidFill>
                <a:schemeClr val="tx1"/>
              </a:solidFill>
              <a:round/>
              <a:headEnd/>
              <a:tailEnd/>
            </a:ln>
          </p:spPr>
          <p:txBody>
            <a:bodyPr wrap="none" anchor="ctr"/>
            <a:lstStyle/>
            <a:p>
              <a:endParaRPr lang="en-US"/>
            </a:p>
          </p:txBody>
        </p:sp>
        <p:sp>
          <p:nvSpPr>
            <p:cNvPr id="53512" name="Freeform 34"/>
            <p:cNvSpPr>
              <a:spLocks/>
            </p:cNvSpPr>
            <p:nvPr/>
          </p:nvSpPr>
          <p:spPr bwMode="auto">
            <a:xfrm>
              <a:off x="1148" y="3491"/>
              <a:ext cx="189" cy="118"/>
            </a:xfrm>
            <a:custGeom>
              <a:avLst/>
              <a:gdLst>
                <a:gd name="T0" fmla="*/ 3 w 189"/>
                <a:gd name="T1" fmla="*/ 69 h 118"/>
                <a:gd name="T2" fmla="*/ 48 w 189"/>
                <a:gd name="T3" fmla="*/ 27 h 118"/>
                <a:gd name="T4" fmla="*/ 102 w 189"/>
                <a:gd name="T5" fmla="*/ 5 h 118"/>
                <a:gd name="T6" fmla="*/ 142 w 189"/>
                <a:gd name="T7" fmla="*/ 56 h 118"/>
                <a:gd name="T8" fmla="*/ 185 w 189"/>
                <a:gd name="T9" fmla="*/ 104 h 118"/>
                <a:gd name="T10" fmla="*/ 169 w 189"/>
                <a:gd name="T11" fmla="*/ 114 h 118"/>
                <a:gd name="T12" fmla="*/ 126 w 189"/>
                <a:gd name="T13" fmla="*/ 77 h 118"/>
                <a:gd name="T14" fmla="*/ 91 w 189"/>
                <a:gd name="T15" fmla="*/ 48 h 118"/>
                <a:gd name="T16" fmla="*/ 99 w 189"/>
                <a:gd name="T17" fmla="*/ 69 h 118"/>
                <a:gd name="T18" fmla="*/ 64 w 189"/>
                <a:gd name="T19" fmla="*/ 99 h 118"/>
                <a:gd name="T20" fmla="*/ 3 w 189"/>
                <a:gd name="T21" fmla="*/ 69 h 1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118"/>
                <a:gd name="T35" fmla="*/ 189 w 189"/>
                <a:gd name="T36" fmla="*/ 118 h 1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118">
                  <a:moveTo>
                    <a:pt x="3" y="69"/>
                  </a:moveTo>
                  <a:cubicBezTo>
                    <a:pt x="0" y="57"/>
                    <a:pt x="31" y="37"/>
                    <a:pt x="48" y="27"/>
                  </a:cubicBezTo>
                  <a:cubicBezTo>
                    <a:pt x="64" y="16"/>
                    <a:pt x="86" y="0"/>
                    <a:pt x="102" y="5"/>
                  </a:cubicBezTo>
                  <a:cubicBezTo>
                    <a:pt x="117" y="9"/>
                    <a:pt x="128" y="39"/>
                    <a:pt x="142" y="56"/>
                  </a:cubicBezTo>
                  <a:cubicBezTo>
                    <a:pt x="155" y="72"/>
                    <a:pt x="180" y="94"/>
                    <a:pt x="185" y="104"/>
                  </a:cubicBezTo>
                  <a:cubicBezTo>
                    <a:pt x="189" y="113"/>
                    <a:pt x="178" y="118"/>
                    <a:pt x="169" y="114"/>
                  </a:cubicBezTo>
                  <a:cubicBezTo>
                    <a:pt x="159" y="109"/>
                    <a:pt x="138" y="87"/>
                    <a:pt x="126" y="77"/>
                  </a:cubicBezTo>
                  <a:cubicBezTo>
                    <a:pt x="113" y="66"/>
                    <a:pt x="95" y="49"/>
                    <a:pt x="91" y="48"/>
                  </a:cubicBezTo>
                  <a:cubicBezTo>
                    <a:pt x="86" y="46"/>
                    <a:pt x="103" y="60"/>
                    <a:pt x="99" y="69"/>
                  </a:cubicBezTo>
                  <a:cubicBezTo>
                    <a:pt x="94" y="77"/>
                    <a:pt x="80" y="98"/>
                    <a:pt x="64" y="99"/>
                  </a:cubicBezTo>
                  <a:cubicBezTo>
                    <a:pt x="47" y="99"/>
                    <a:pt x="5" y="81"/>
                    <a:pt x="3" y="69"/>
                  </a:cubicBezTo>
                  <a:close/>
                </a:path>
              </a:pathLst>
            </a:custGeom>
            <a:solidFill>
              <a:srgbClr val="FFBFAB"/>
            </a:solidFill>
            <a:ln w="12700">
              <a:solidFill>
                <a:schemeClr val="tx1"/>
              </a:solidFill>
              <a:round/>
              <a:headEnd/>
              <a:tailEnd/>
            </a:ln>
          </p:spPr>
          <p:txBody>
            <a:bodyPr wrap="none" anchor="ctr"/>
            <a:lstStyle/>
            <a:p>
              <a:endParaRPr lang="en-US"/>
            </a:p>
          </p:txBody>
        </p:sp>
        <p:sp>
          <p:nvSpPr>
            <p:cNvPr id="53513" name="Freeform 35"/>
            <p:cNvSpPr>
              <a:spLocks/>
            </p:cNvSpPr>
            <p:nvPr/>
          </p:nvSpPr>
          <p:spPr bwMode="auto">
            <a:xfrm>
              <a:off x="1245" y="3459"/>
              <a:ext cx="72" cy="61"/>
            </a:xfrm>
            <a:custGeom>
              <a:avLst/>
              <a:gdLst>
                <a:gd name="T0" fmla="*/ 0 w 72"/>
                <a:gd name="T1" fmla="*/ 29 h 61"/>
                <a:gd name="T2" fmla="*/ 24 w 72"/>
                <a:gd name="T3" fmla="*/ 0 h 61"/>
                <a:gd name="T4" fmla="*/ 59 w 72"/>
                <a:gd name="T5" fmla="*/ 2 h 61"/>
                <a:gd name="T6" fmla="*/ 72 w 72"/>
                <a:gd name="T7" fmla="*/ 40 h 61"/>
                <a:gd name="T8" fmla="*/ 43 w 72"/>
                <a:gd name="T9" fmla="*/ 61 h 61"/>
                <a:gd name="T10" fmla="*/ 3 w 72"/>
                <a:gd name="T11" fmla="*/ 48 h 61"/>
                <a:gd name="T12" fmla="*/ 0 w 72"/>
                <a:gd name="T13" fmla="*/ 29 h 61"/>
                <a:gd name="T14" fmla="*/ 0 60000 65536"/>
                <a:gd name="T15" fmla="*/ 0 60000 65536"/>
                <a:gd name="T16" fmla="*/ 0 60000 65536"/>
                <a:gd name="T17" fmla="*/ 0 60000 65536"/>
                <a:gd name="T18" fmla="*/ 0 60000 65536"/>
                <a:gd name="T19" fmla="*/ 0 60000 65536"/>
                <a:gd name="T20" fmla="*/ 0 60000 65536"/>
                <a:gd name="T21" fmla="*/ 0 w 72"/>
                <a:gd name="T22" fmla="*/ 0 h 61"/>
                <a:gd name="T23" fmla="*/ 72 w 72"/>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61">
                  <a:moveTo>
                    <a:pt x="0" y="29"/>
                  </a:moveTo>
                  <a:lnTo>
                    <a:pt x="24" y="0"/>
                  </a:lnTo>
                  <a:lnTo>
                    <a:pt x="59" y="2"/>
                  </a:lnTo>
                  <a:lnTo>
                    <a:pt x="72" y="40"/>
                  </a:lnTo>
                  <a:lnTo>
                    <a:pt x="43" y="61"/>
                  </a:lnTo>
                  <a:lnTo>
                    <a:pt x="3" y="48"/>
                  </a:lnTo>
                  <a:lnTo>
                    <a:pt x="0" y="29"/>
                  </a:lnTo>
                  <a:close/>
                </a:path>
              </a:pathLst>
            </a:custGeom>
            <a:solidFill>
              <a:schemeClr val="tx1"/>
            </a:solidFill>
            <a:ln w="12700">
              <a:solidFill>
                <a:schemeClr val="tx1"/>
              </a:solidFill>
              <a:round/>
              <a:headEnd/>
              <a:tailEnd/>
            </a:ln>
          </p:spPr>
          <p:txBody>
            <a:bodyPr wrap="none" anchor="ctr"/>
            <a:lstStyle/>
            <a:p>
              <a:endParaRPr lang="en-US"/>
            </a:p>
          </p:txBody>
        </p:sp>
        <p:sp>
          <p:nvSpPr>
            <p:cNvPr id="53514" name="Freeform 36"/>
            <p:cNvSpPr>
              <a:spLocks/>
            </p:cNvSpPr>
            <p:nvPr/>
          </p:nvSpPr>
          <p:spPr bwMode="auto">
            <a:xfrm>
              <a:off x="1256" y="3452"/>
              <a:ext cx="69" cy="27"/>
            </a:xfrm>
            <a:custGeom>
              <a:avLst/>
              <a:gdLst>
                <a:gd name="T0" fmla="*/ 0 w 69"/>
                <a:gd name="T1" fmla="*/ 11 h 27"/>
                <a:gd name="T2" fmla="*/ 37 w 69"/>
                <a:gd name="T3" fmla="*/ 1 h 27"/>
                <a:gd name="T4" fmla="*/ 56 w 69"/>
                <a:gd name="T5" fmla="*/ 14 h 27"/>
                <a:gd name="T6" fmla="*/ 69 w 69"/>
                <a:gd name="T7" fmla="*/ 27 h 27"/>
                <a:gd name="T8" fmla="*/ 0 60000 65536"/>
                <a:gd name="T9" fmla="*/ 0 60000 65536"/>
                <a:gd name="T10" fmla="*/ 0 60000 65536"/>
                <a:gd name="T11" fmla="*/ 0 60000 65536"/>
                <a:gd name="T12" fmla="*/ 0 w 69"/>
                <a:gd name="T13" fmla="*/ 0 h 27"/>
                <a:gd name="T14" fmla="*/ 69 w 69"/>
                <a:gd name="T15" fmla="*/ 27 h 27"/>
              </a:gdLst>
              <a:ahLst/>
              <a:cxnLst>
                <a:cxn ang="T8">
                  <a:pos x="T0" y="T1"/>
                </a:cxn>
                <a:cxn ang="T9">
                  <a:pos x="T2" y="T3"/>
                </a:cxn>
                <a:cxn ang="T10">
                  <a:pos x="T4" y="T5"/>
                </a:cxn>
                <a:cxn ang="T11">
                  <a:pos x="T6" y="T7"/>
                </a:cxn>
              </a:cxnLst>
              <a:rect l="T12" t="T13" r="T14" b="T15"/>
              <a:pathLst>
                <a:path w="69" h="27">
                  <a:moveTo>
                    <a:pt x="0" y="11"/>
                  </a:moveTo>
                  <a:cubicBezTo>
                    <a:pt x="6" y="9"/>
                    <a:pt x="27" y="0"/>
                    <a:pt x="37" y="1"/>
                  </a:cubicBezTo>
                  <a:cubicBezTo>
                    <a:pt x="46" y="1"/>
                    <a:pt x="50" y="9"/>
                    <a:pt x="56" y="14"/>
                  </a:cubicBezTo>
                  <a:cubicBezTo>
                    <a:pt x="61" y="18"/>
                    <a:pt x="65" y="22"/>
                    <a:pt x="69" y="27"/>
                  </a:cubicBezTo>
                </a:path>
              </a:pathLst>
            </a:custGeom>
            <a:noFill/>
            <a:ln w="28575">
              <a:solidFill>
                <a:srgbClr val="070707"/>
              </a:solidFill>
              <a:round/>
              <a:headEnd/>
              <a:tailEnd/>
            </a:ln>
          </p:spPr>
          <p:txBody>
            <a:bodyPr wrap="none" anchor="ctr"/>
            <a:lstStyle/>
            <a:p>
              <a:endParaRPr lang="en-US"/>
            </a:p>
          </p:txBody>
        </p:sp>
        <p:sp>
          <p:nvSpPr>
            <p:cNvPr id="53515" name="Line 37"/>
            <p:cNvSpPr>
              <a:spLocks noChangeShapeType="1"/>
            </p:cNvSpPr>
            <p:nvPr/>
          </p:nvSpPr>
          <p:spPr bwMode="auto">
            <a:xfrm>
              <a:off x="1163" y="3768"/>
              <a:ext cx="61" cy="0"/>
            </a:xfrm>
            <a:prstGeom prst="line">
              <a:avLst/>
            </a:prstGeom>
            <a:noFill/>
            <a:ln w="57150">
              <a:solidFill>
                <a:srgbClr val="070707"/>
              </a:solidFill>
              <a:round/>
              <a:headEnd/>
              <a:tailEnd/>
            </a:ln>
          </p:spPr>
          <p:txBody>
            <a:bodyPr wrap="none" anchor="ctr"/>
            <a:lstStyle/>
            <a:p>
              <a:endParaRPr lang="en-US"/>
            </a:p>
          </p:txBody>
        </p:sp>
        <p:sp>
          <p:nvSpPr>
            <p:cNvPr id="53516" name="Line 38"/>
            <p:cNvSpPr>
              <a:spLocks noChangeShapeType="1"/>
            </p:cNvSpPr>
            <p:nvPr/>
          </p:nvSpPr>
          <p:spPr bwMode="auto">
            <a:xfrm flipV="1">
              <a:off x="1244" y="2653"/>
              <a:ext cx="0" cy="169"/>
            </a:xfrm>
            <a:prstGeom prst="line">
              <a:avLst/>
            </a:prstGeom>
            <a:noFill/>
            <a:ln w="38100">
              <a:solidFill>
                <a:srgbClr val="D7E3C5"/>
              </a:solidFill>
              <a:round/>
              <a:headEnd/>
              <a:tailEnd/>
            </a:ln>
          </p:spPr>
          <p:txBody>
            <a:bodyPr wrap="none" anchor="ctr"/>
            <a:lstStyle/>
            <a:p>
              <a:endParaRPr lang="en-US"/>
            </a:p>
          </p:txBody>
        </p:sp>
        <p:sp>
          <p:nvSpPr>
            <p:cNvPr id="53517" name="Line 39"/>
            <p:cNvSpPr>
              <a:spLocks noChangeShapeType="1"/>
            </p:cNvSpPr>
            <p:nvPr/>
          </p:nvSpPr>
          <p:spPr bwMode="auto">
            <a:xfrm flipV="1">
              <a:off x="1287" y="2605"/>
              <a:ext cx="0" cy="166"/>
            </a:xfrm>
            <a:prstGeom prst="line">
              <a:avLst/>
            </a:prstGeom>
            <a:noFill/>
            <a:ln w="38100">
              <a:solidFill>
                <a:srgbClr val="D7E3C5"/>
              </a:solidFill>
              <a:round/>
              <a:headEnd/>
              <a:tailEnd/>
            </a:ln>
          </p:spPr>
          <p:txBody>
            <a:bodyPr wrap="none" anchor="ctr"/>
            <a:lstStyle/>
            <a:p>
              <a:endParaRPr lang="en-US"/>
            </a:p>
          </p:txBody>
        </p:sp>
        <p:sp>
          <p:nvSpPr>
            <p:cNvPr id="53518" name="Line 40"/>
            <p:cNvSpPr>
              <a:spLocks noChangeShapeType="1"/>
            </p:cNvSpPr>
            <p:nvPr/>
          </p:nvSpPr>
          <p:spPr bwMode="auto">
            <a:xfrm flipV="1">
              <a:off x="1492" y="2658"/>
              <a:ext cx="0" cy="166"/>
            </a:xfrm>
            <a:prstGeom prst="line">
              <a:avLst/>
            </a:prstGeom>
            <a:noFill/>
            <a:ln w="38100">
              <a:solidFill>
                <a:srgbClr val="D7E3C5"/>
              </a:solidFill>
              <a:round/>
              <a:headEnd/>
              <a:tailEnd/>
            </a:ln>
          </p:spPr>
          <p:txBody>
            <a:bodyPr wrap="none" anchor="ctr"/>
            <a:lstStyle/>
            <a:p>
              <a:endParaRPr lang="en-US"/>
            </a:p>
          </p:txBody>
        </p:sp>
        <p:sp>
          <p:nvSpPr>
            <p:cNvPr id="53519" name="Line 41"/>
            <p:cNvSpPr>
              <a:spLocks noChangeShapeType="1"/>
            </p:cNvSpPr>
            <p:nvPr/>
          </p:nvSpPr>
          <p:spPr bwMode="auto">
            <a:xfrm flipV="1">
              <a:off x="1543" y="2615"/>
              <a:ext cx="0" cy="177"/>
            </a:xfrm>
            <a:prstGeom prst="line">
              <a:avLst/>
            </a:prstGeom>
            <a:noFill/>
            <a:ln w="38100">
              <a:solidFill>
                <a:srgbClr val="D7E3C5"/>
              </a:solidFill>
              <a:round/>
              <a:headEnd/>
              <a:tailEnd/>
            </a:ln>
          </p:spPr>
          <p:txBody>
            <a:bodyPr wrap="none" anchor="ctr"/>
            <a:lstStyle/>
            <a:p>
              <a:endParaRPr lang="en-US"/>
            </a:p>
          </p:txBody>
        </p:sp>
        <p:sp>
          <p:nvSpPr>
            <p:cNvPr id="53520" name="Freeform 42"/>
            <p:cNvSpPr>
              <a:spLocks/>
            </p:cNvSpPr>
            <p:nvPr/>
          </p:nvSpPr>
          <p:spPr bwMode="auto">
            <a:xfrm>
              <a:off x="1245" y="2603"/>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0E0E7"/>
            </a:solidFill>
            <a:ln w="12700">
              <a:solidFill>
                <a:schemeClr val="tx1"/>
              </a:solidFill>
              <a:round/>
              <a:headEnd/>
              <a:tailEnd/>
            </a:ln>
          </p:spPr>
          <p:txBody>
            <a:bodyPr wrap="none" anchor="ctr"/>
            <a:lstStyle/>
            <a:p>
              <a:endParaRPr lang="en-US"/>
            </a:p>
          </p:txBody>
        </p:sp>
        <p:sp>
          <p:nvSpPr>
            <p:cNvPr id="53521" name="Freeform 43"/>
            <p:cNvSpPr>
              <a:spLocks/>
            </p:cNvSpPr>
            <p:nvPr/>
          </p:nvSpPr>
          <p:spPr bwMode="auto">
            <a:xfrm>
              <a:off x="1243" y="2593"/>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7E3C5"/>
            </a:solidFill>
            <a:ln w="12700">
              <a:solidFill>
                <a:schemeClr val="tx1"/>
              </a:solidFill>
              <a:round/>
              <a:headEnd/>
              <a:tailEnd/>
            </a:ln>
          </p:spPr>
          <p:txBody>
            <a:bodyPr wrap="none" anchor="ctr"/>
            <a:lstStyle/>
            <a:p>
              <a:endParaRPr lang="en-US"/>
            </a:p>
          </p:txBody>
        </p:sp>
        <p:sp>
          <p:nvSpPr>
            <p:cNvPr id="53522" name="Line 44"/>
            <p:cNvSpPr>
              <a:spLocks noChangeShapeType="1"/>
            </p:cNvSpPr>
            <p:nvPr/>
          </p:nvSpPr>
          <p:spPr bwMode="auto">
            <a:xfrm flipH="1">
              <a:off x="1601" y="2778"/>
              <a:ext cx="61" cy="0"/>
            </a:xfrm>
            <a:prstGeom prst="line">
              <a:avLst/>
            </a:prstGeom>
            <a:noFill/>
            <a:ln w="57150">
              <a:solidFill>
                <a:srgbClr val="070707"/>
              </a:solidFill>
              <a:round/>
              <a:headEnd/>
              <a:tailEnd/>
            </a:ln>
          </p:spPr>
          <p:txBody>
            <a:bodyPr wrap="none" anchor="ctr"/>
            <a:lstStyle/>
            <a:p>
              <a:endParaRPr lang="en-US"/>
            </a:p>
          </p:txBody>
        </p:sp>
        <p:sp>
          <p:nvSpPr>
            <p:cNvPr id="53523" name="Freeform 45"/>
            <p:cNvSpPr>
              <a:spLocks/>
            </p:cNvSpPr>
            <p:nvPr/>
          </p:nvSpPr>
          <p:spPr bwMode="auto">
            <a:xfrm flipH="1">
              <a:off x="1599" y="2595"/>
              <a:ext cx="45" cy="186"/>
            </a:xfrm>
            <a:custGeom>
              <a:avLst/>
              <a:gdLst>
                <a:gd name="T0" fmla="*/ 0 w 45"/>
                <a:gd name="T1" fmla="*/ 184 h 186"/>
                <a:gd name="T2" fmla="*/ 0 w 45"/>
                <a:gd name="T3" fmla="*/ 0 h 186"/>
                <a:gd name="T4" fmla="*/ 45 w 45"/>
                <a:gd name="T5" fmla="*/ 16 h 186"/>
                <a:gd name="T6" fmla="*/ 45 w 45"/>
                <a:gd name="T7" fmla="*/ 186 h 186"/>
                <a:gd name="T8" fmla="*/ 0 w 45"/>
                <a:gd name="T9" fmla="*/ 184 h 186"/>
                <a:gd name="T10" fmla="*/ 0 60000 65536"/>
                <a:gd name="T11" fmla="*/ 0 60000 65536"/>
                <a:gd name="T12" fmla="*/ 0 60000 65536"/>
                <a:gd name="T13" fmla="*/ 0 60000 65536"/>
                <a:gd name="T14" fmla="*/ 0 60000 65536"/>
                <a:gd name="T15" fmla="*/ 0 w 45"/>
                <a:gd name="T16" fmla="*/ 0 h 186"/>
                <a:gd name="T17" fmla="*/ 45 w 45"/>
                <a:gd name="T18" fmla="*/ 186 h 186"/>
              </a:gdLst>
              <a:ahLst/>
              <a:cxnLst>
                <a:cxn ang="T10">
                  <a:pos x="T0" y="T1"/>
                </a:cxn>
                <a:cxn ang="T11">
                  <a:pos x="T2" y="T3"/>
                </a:cxn>
                <a:cxn ang="T12">
                  <a:pos x="T4" y="T5"/>
                </a:cxn>
                <a:cxn ang="T13">
                  <a:pos x="T6" y="T7"/>
                </a:cxn>
                <a:cxn ang="T14">
                  <a:pos x="T8" y="T9"/>
                </a:cxn>
              </a:cxnLst>
              <a:rect l="T15" t="T16" r="T17" b="T18"/>
              <a:pathLst>
                <a:path w="45" h="186">
                  <a:moveTo>
                    <a:pt x="0" y="184"/>
                  </a:moveTo>
                  <a:lnTo>
                    <a:pt x="0" y="0"/>
                  </a:lnTo>
                  <a:lnTo>
                    <a:pt x="45" y="16"/>
                  </a:lnTo>
                  <a:lnTo>
                    <a:pt x="45" y="186"/>
                  </a:lnTo>
                  <a:lnTo>
                    <a:pt x="0" y="184"/>
                  </a:lnTo>
                  <a:close/>
                </a:path>
              </a:pathLst>
            </a:custGeom>
            <a:solidFill>
              <a:srgbClr val="9CB0D1"/>
            </a:solidFill>
            <a:ln w="12700">
              <a:solidFill>
                <a:schemeClr val="tx1"/>
              </a:solidFill>
              <a:round/>
              <a:headEnd/>
              <a:tailEnd/>
            </a:ln>
          </p:spPr>
          <p:txBody>
            <a:bodyPr wrap="none" anchor="ctr"/>
            <a:lstStyle/>
            <a:p>
              <a:endParaRPr lang="en-US"/>
            </a:p>
          </p:txBody>
        </p:sp>
        <p:sp>
          <p:nvSpPr>
            <p:cNvPr id="53524" name="Freeform 46"/>
            <p:cNvSpPr>
              <a:spLocks/>
            </p:cNvSpPr>
            <p:nvPr/>
          </p:nvSpPr>
          <p:spPr bwMode="auto">
            <a:xfrm flipH="1">
              <a:off x="1461" y="2520"/>
              <a:ext cx="189" cy="118"/>
            </a:xfrm>
            <a:custGeom>
              <a:avLst/>
              <a:gdLst>
                <a:gd name="T0" fmla="*/ 3 w 189"/>
                <a:gd name="T1" fmla="*/ 69 h 118"/>
                <a:gd name="T2" fmla="*/ 48 w 189"/>
                <a:gd name="T3" fmla="*/ 27 h 118"/>
                <a:gd name="T4" fmla="*/ 102 w 189"/>
                <a:gd name="T5" fmla="*/ 5 h 118"/>
                <a:gd name="T6" fmla="*/ 142 w 189"/>
                <a:gd name="T7" fmla="*/ 56 h 118"/>
                <a:gd name="T8" fmla="*/ 185 w 189"/>
                <a:gd name="T9" fmla="*/ 104 h 118"/>
                <a:gd name="T10" fmla="*/ 169 w 189"/>
                <a:gd name="T11" fmla="*/ 114 h 118"/>
                <a:gd name="T12" fmla="*/ 126 w 189"/>
                <a:gd name="T13" fmla="*/ 77 h 118"/>
                <a:gd name="T14" fmla="*/ 91 w 189"/>
                <a:gd name="T15" fmla="*/ 48 h 118"/>
                <a:gd name="T16" fmla="*/ 99 w 189"/>
                <a:gd name="T17" fmla="*/ 69 h 118"/>
                <a:gd name="T18" fmla="*/ 64 w 189"/>
                <a:gd name="T19" fmla="*/ 99 h 118"/>
                <a:gd name="T20" fmla="*/ 3 w 189"/>
                <a:gd name="T21" fmla="*/ 69 h 1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118"/>
                <a:gd name="T35" fmla="*/ 189 w 189"/>
                <a:gd name="T36" fmla="*/ 118 h 1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118">
                  <a:moveTo>
                    <a:pt x="3" y="69"/>
                  </a:moveTo>
                  <a:cubicBezTo>
                    <a:pt x="0" y="57"/>
                    <a:pt x="31" y="37"/>
                    <a:pt x="48" y="27"/>
                  </a:cubicBezTo>
                  <a:cubicBezTo>
                    <a:pt x="64" y="16"/>
                    <a:pt x="86" y="0"/>
                    <a:pt x="102" y="5"/>
                  </a:cubicBezTo>
                  <a:cubicBezTo>
                    <a:pt x="117" y="9"/>
                    <a:pt x="128" y="39"/>
                    <a:pt x="142" y="56"/>
                  </a:cubicBezTo>
                  <a:cubicBezTo>
                    <a:pt x="155" y="72"/>
                    <a:pt x="180" y="94"/>
                    <a:pt x="185" y="104"/>
                  </a:cubicBezTo>
                  <a:cubicBezTo>
                    <a:pt x="189" y="113"/>
                    <a:pt x="178" y="118"/>
                    <a:pt x="169" y="114"/>
                  </a:cubicBezTo>
                  <a:cubicBezTo>
                    <a:pt x="159" y="109"/>
                    <a:pt x="138" y="87"/>
                    <a:pt x="126" y="77"/>
                  </a:cubicBezTo>
                  <a:cubicBezTo>
                    <a:pt x="113" y="66"/>
                    <a:pt x="95" y="49"/>
                    <a:pt x="91" y="48"/>
                  </a:cubicBezTo>
                  <a:cubicBezTo>
                    <a:pt x="86" y="46"/>
                    <a:pt x="103" y="60"/>
                    <a:pt x="99" y="69"/>
                  </a:cubicBezTo>
                  <a:cubicBezTo>
                    <a:pt x="94" y="77"/>
                    <a:pt x="80" y="98"/>
                    <a:pt x="64" y="99"/>
                  </a:cubicBezTo>
                  <a:cubicBezTo>
                    <a:pt x="47" y="99"/>
                    <a:pt x="5" y="81"/>
                    <a:pt x="3" y="69"/>
                  </a:cubicBezTo>
                  <a:close/>
                </a:path>
              </a:pathLst>
            </a:custGeom>
            <a:solidFill>
              <a:srgbClr val="FFBFAB"/>
            </a:solidFill>
            <a:ln w="12700">
              <a:solidFill>
                <a:schemeClr val="tx1"/>
              </a:solidFill>
              <a:round/>
              <a:headEnd/>
              <a:tailEnd/>
            </a:ln>
          </p:spPr>
          <p:txBody>
            <a:bodyPr wrap="none" anchor="ctr"/>
            <a:lstStyle/>
            <a:p>
              <a:endParaRPr lang="en-US"/>
            </a:p>
          </p:txBody>
        </p:sp>
        <p:sp>
          <p:nvSpPr>
            <p:cNvPr id="53525" name="Freeform 47"/>
            <p:cNvSpPr>
              <a:spLocks/>
            </p:cNvSpPr>
            <p:nvPr/>
          </p:nvSpPr>
          <p:spPr bwMode="auto">
            <a:xfrm flipH="1">
              <a:off x="1481" y="2488"/>
              <a:ext cx="72" cy="61"/>
            </a:xfrm>
            <a:custGeom>
              <a:avLst/>
              <a:gdLst>
                <a:gd name="T0" fmla="*/ 0 w 72"/>
                <a:gd name="T1" fmla="*/ 29 h 61"/>
                <a:gd name="T2" fmla="*/ 24 w 72"/>
                <a:gd name="T3" fmla="*/ 0 h 61"/>
                <a:gd name="T4" fmla="*/ 59 w 72"/>
                <a:gd name="T5" fmla="*/ 2 h 61"/>
                <a:gd name="T6" fmla="*/ 72 w 72"/>
                <a:gd name="T7" fmla="*/ 40 h 61"/>
                <a:gd name="T8" fmla="*/ 43 w 72"/>
                <a:gd name="T9" fmla="*/ 61 h 61"/>
                <a:gd name="T10" fmla="*/ 3 w 72"/>
                <a:gd name="T11" fmla="*/ 48 h 61"/>
                <a:gd name="T12" fmla="*/ 0 w 72"/>
                <a:gd name="T13" fmla="*/ 29 h 61"/>
                <a:gd name="T14" fmla="*/ 0 60000 65536"/>
                <a:gd name="T15" fmla="*/ 0 60000 65536"/>
                <a:gd name="T16" fmla="*/ 0 60000 65536"/>
                <a:gd name="T17" fmla="*/ 0 60000 65536"/>
                <a:gd name="T18" fmla="*/ 0 60000 65536"/>
                <a:gd name="T19" fmla="*/ 0 60000 65536"/>
                <a:gd name="T20" fmla="*/ 0 60000 65536"/>
                <a:gd name="T21" fmla="*/ 0 w 72"/>
                <a:gd name="T22" fmla="*/ 0 h 61"/>
                <a:gd name="T23" fmla="*/ 72 w 72"/>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61">
                  <a:moveTo>
                    <a:pt x="0" y="29"/>
                  </a:moveTo>
                  <a:lnTo>
                    <a:pt x="24" y="0"/>
                  </a:lnTo>
                  <a:lnTo>
                    <a:pt x="59" y="2"/>
                  </a:lnTo>
                  <a:lnTo>
                    <a:pt x="72" y="40"/>
                  </a:lnTo>
                  <a:lnTo>
                    <a:pt x="43" y="61"/>
                  </a:lnTo>
                  <a:lnTo>
                    <a:pt x="3" y="48"/>
                  </a:lnTo>
                  <a:lnTo>
                    <a:pt x="0" y="29"/>
                  </a:lnTo>
                  <a:close/>
                </a:path>
              </a:pathLst>
            </a:custGeom>
            <a:solidFill>
              <a:schemeClr val="tx1"/>
            </a:solidFill>
            <a:ln w="12700">
              <a:solidFill>
                <a:schemeClr val="tx1"/>
              </a:solidFill>
              <a:round/>
              <a:headEnd/>
              <a:tailEnd/>
            </a:ln>
          </p:spPr>
          <p:txBody>
            <a:bodyPr wrap="none" anchor="ctr"/>
            <a:lstStyle/>
            <a:p>
              <a:endParaRPr lang="en-US"/>
            </a:p>
          </p:txBody>
        </p:sp>
        <p:sp>
          <p:nvSpPr>
            <p:cNvPr id="53526" name="Freeform 48"/>
            <p:cNvSpPr>
              <a:spLocks/>
            </p:cNvSpPr>
            <p:nvPr/>
          </p:nvSpPr>
          <p:spPr bwMode="auto">
            <a:xfrm flipH="1">
              <a:off x="1473" y="2481"/>
              <a:ext cx="69" cy="27"/>
            </a:xfrm>
            <a:custGeom>
              <a:avLst/>
              <a:gdLst>
                <a:gd name="T0" fmla="*/ 0 w 69"/>
                <a:gd name="T1" fmla="*/ 11 h 27"/>
                <a:gd name="T2" fmla="*/ 37 w 69"/>
                <a:gd name="T3" fmla="*/ 1 h 27"/>
                <a:gd name="T4" fmla="*/ 56 w 69"/>
                <a:gd name="T5" fmla="*/ 14 h 27"/>
                <a:gd name="T6" fmla="*/ 69 w 69"/>
                <a:gd name="T7" fmla="*/ 27 h 27"/>
                <a:gd name="T8" fmla="*/ 0 60000 65536"/>
                <a:gd name="T9" fmla="*/ 0 60000 65536"/>
                <a:gd name="T10" fmla="*/ 0 60000 65536"/>
                <a:gd name="T11" fmla="*/ 0 60000 65536"/>
                <a:gd name="T12" fmla="*/ 0 w 69"/>
                <a:gd name="T13" fmla="*/ 0 h 27"/>
                <a:gd name="T14" fmla="*/ 69 w 69"/>
                <a:gd name="T15" fmla="*/ 27 h 27"/>
              </a:gdLst>
              <a:ahLst/>
              <a:cxnLst>
                <a:cxn ang="T8">
                  <a:pos x="T0" y="T1"/>
                </a:cxn>
                <a:cxn ang="T9">
                  <a:pos x="T2" y="T3"/>
                </a:cxn>
                <a:cxn ang="T10">
                  <a:pos x="T4" y="T5"/>
                </a:cxn>
                <a:cxn ang="T11">
                  <a:pos x="T6" y="T7"/>
                </a:cxn>
              </a:cxnLst>
              <a:rect l="T12" t="T13" r="T14" b="T15"/>
              <a:pathLst>
                <a:path w="69" h="27">
                  <a:moveTo>
                    <a:pt x="0" y="11"/>
                  </a:moveTo>
                  <a:cubicBezTo>
                    <a:pt x="6" y="9"/>
                    <a:pt x="27" y="0"/>
                    <a:pt x="37" y="1"/>
                  </a:cubicBezTo>
                  <a:cubicBezTo>
                    <a:pt x="46" y="1"/>
                    <a:pt x="50" y="9"/>
                    <a:pt x="56" y="14"/>
                  </a:cubicBezTo>
                  <a:cubicBezTo>
                    <a:pt x="61" y="18"/>
                    <a:pt x="65" y="22"/>
                    <a:pt x="69" y="27"/>
                  </a:cubicBezTo>
                </a:path>
              </a:pathLst>
            </a:custGeom>
            <a:noFill/>
            <a:ln w="28575">
              <a:solidFill>
                <a:srgbClr val="070707"/>
              </a:solidFill>
              <a:round/>
              <a:headEnd/>
              <a:tailEnd/>
            </a:ln>
          </p:spPr>
          <p:txBody>
            <a:bodyPr wrap="none" anchor="ctr"/>
            <a:lstStyle/>
            <a:p>
              <a:endParaRPr lang="en-US"/>
            </a:p>
          </p:txBody>
        </p:sp>
        <p:sp>
          <p:nvSpPr>
            <p:cNvPr id="53527" name="Line 49"/>
            <p:cNvSpPr>
              <a:spLocks noChangeShapeType="1"/>
            </p:cNvSpPr>
            <p:nvPr/>
          </p:nvSpPr>
          <p:spPr bwMode="auto">
            <a:xfrm flipH="1">
              <a:off x="1574" y="2797"/>
              <a:ext cx="61" cy="0"/>
            </a:xfrm>
            <a:prstGeom prst="line">
              <a:avLst/>
            </a:prstGeom>
            <a:noFill/>
            <a:ln w="57150">
              <a:solidFill>
                <a:srgbClr val="070707"/>
              </a:solidFill>
              <a:round/>
              <a:headEnd/>
              <a:tailEnd/>
            </a:ln>
          </p:spPr>
          <p:txBody>
            <a:bodyPr wrap="none" anchor="ctr"/>
            <a:lstStyle/>
            <a:p>
              <a:endParaRPr lang="en-US"/>
            </a:p>
          </p:txBody>
        </p:sp>
        <p:sp>
          <p:nvSpPr>
            <p:cNvPr id="53528" name="Rectangle 50"/>
            <p:cNvSpPr>
              <a:spLocks noChangeArrowheads="1"/>
            </p:cNvSpPr>
            <p:nvPr/>
          </p:nvSpPr>
          <p:spPr bwMode="auto">
            <a:xfrm>
              <a:off x="1409" y="2570"/>
              <a:ext cx="61" cy="67"/>
            </a:xfrm>
            <a:prstGeom prst="rect">
              <a:avLst/>
            </a:prstGeom>
            <a:solidFill>
              <a:srgbClr val="AEB5CF"/>
            </a:solidFill>
            <a:ln w="9525">
              <a:noFill/>
              <a:miter lim="800000"/>
              <a:headEnd/>
              <a:tailEnd/>
            </a:ln>
          </p:spPr>
          <p:txBody>
            <a:bodyPr wrap="none" anchor="ctr"/>
            <a:lstStyle/>
            <a:p>
              <a:endParaRPr lang="en-NZ">
                <a:latin typeface="Calibri" pitchFamily="34" charset="0"/>
              </a:endParaRPr>
            </a:p>
          </p:txBody>
        </p:sp>
        <p:grpSp>
          <p:nvGrpSpPr>
            <p:cNvPr id="53529" name="Group 51"/>
            <p:cNvGrpSpPr>
              <a:grpSpLocks/>
            </p:cNvGrpSpPr>
            <p:nvPr/>
          </p:nvGrpSpPr>
          <p:grpSpPr bwMode="auto">
            <a:xfrm>
              <a:off x="836" y="2927"/>
              <a:ext cx="167" cy="132"/>
              <a:chOff x="836" y="2927"/>
              <a:chExt cx="167" cy="132"/>
            </a:xfrm>
          </p:grpSpPr>
          <p:sp>
            <p:nvSpPr>
              <p:cNvPr id="53565" name="Freeform 52"/>
              <p:cNvSpPr>
                <a:spLocks/>
              </p:cNvSpPr>
              <p:nvPr/>
            </p:nvSpPr>
            <p:spPr bwMode="auto">
              <a:xfrm>
                <a:off x="836" y="2927"/>
                <a:ext cx="167" cy="132"/>
              </a:xfrm>
              <a:custGeom>
                <a:avLst/>
                <a:gdLst>
                  <a:gd name="T0" fmla="*/ 16 w 167"/>
                  <a:gd name="T1" fmla="*/ 121 h 132"/>
                  <a:gd name="T2" fmla="*/ 29 w 167"/>
                  <a:gd name="T3" fmla="*/ 43 h 132"/>
                  <a:gd name="T4" fmla="*/ 64 w 167"/>
                  <a:gd name="T5" fmla="*/ 6 h 132"/>
                  <a:gd name="T6" fmla="*/ 128 w 167"/>
                  <a:gd name="T7" fmla="*/ 11 h 132"/>
                  <a:gd name="T8" fmla="*/ 160 w 167"/>
                  <a:gd name="T9" fmla="*/ 51 h 132"/>
                  <a:gd name="T10" fmla="*/ 163 w 167"/>
                  <a:gd name="T11" fmla="*/ 121 h 132"/>
                  <a:gd name="T12" fmla="*/ 133 w 167"/>
                  <a:gd name="T13" fmla="*/ 123 h 132"/>
                  <a:gd name="T14" fmla="*/ 93 w 167"/>
                  <a:gd name="T15" fmla="*/ 121 h 132"/>
                  <a:gd name="T16" fmla="*/ 16 w 167"/>
                  <a:gd name="T17" fmla="*/ 12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32"/>
                  <a:gd name="T29" fmla="*/ 167 w 167"/>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32">
                    <a:moveTo>
                      <a:pt x="16" y="121"/>
                    </a:moveTo>
                    <a:cubicBezTo>
                      <a:pt x="0" y="117"/>
                      <a:pt x="21" y="62"/>
                      <a:pt x="29" y="43"/>
                    </a:cubicBezTo>
                    <a:cubicBezTo>
                      <a:pt x="36" y="23"/>
                      <a:pt x="47" y="11"/>
                      <a:pt x="64" y="6"/>
                    </a:cubicBezTo>
                    <a:cubicBezTo>
                      <a:pt x="80" y="0"/>
                      <a:pt x="112" y="3"/>
                      <a:pt x="128" y="11"/>
                    </a:cubicBezTo>
                    <a:cubicBezTo>
                      <a:pt x="143" y="18"/>
                      <a:pt x="154" y="32"/>
                      <a:pt x="160" y="51"/>
                    </a:cubicBezTo>
                    <a:cubicBezTo>
                      <a:pt x="165" y="69"/>
                      <a:pt x="167" y="109"/>
                      <a:pt x="163" y="121"/>
                    </a:cubicBezTo>
                    <a:cubicBezTo>
                      <a:pt x="158" y="132"/>
                      <a:pt x="144" y="123"/>
                      <a:pt x="133" y="123"/>
                    </a:cubicBezTo>
                    <a:cubicBezTo>
                      <a:pt x="121" y="123"/>
                      <a:pt x="112" y="121"/>
                      <a:pt x="93" y="121"/>
                    </a:cubicBezTo>
                    <a:cubicBezTo>
                      <a:pt x="73" y="120"/>
                      <a:pt x="32" y="121"/>
                      <a:pt x="16" y="121"/>
                    </a:cubicBezTo>
                    <a:close/>
                  </a:path>
                </a:pathLst>
              </a:custGeom>
              <a:solidFill>
                <a:srgbClr val="FFBFAB"/>
              </a:solidFill>
              <a:ln w="12700">
                <a:solidFill>
                  <a:schemeClr val="tx1"/>
                </a:solidFill>
                <a:round/>
                <a:headEnd/>
                <a:tailEnd/>
              </a:ln>
            </p:spPr>
            <p:txBody>
              <a:bodyPr wrap="none" anchor="ctr"/>
              <a:lstStyle/>
              <a:p>
                <a:endParaRPr lang="en-US"/>
              </a:p>
            </p:txBody>
          </p:sp>
          <p:sp>
            <p:nvSpPr>
              <p:cNvPr id="53566" name="Freeform 53"/>
              <p:cNvSpPr>
                <a:spLocks/>
              </p:cNvSpPr>
              <p:nvPr/>
            </p:nvSpPr>
            <p:spPr bwMode="auto">
              <a:xfrm>
                <a:off x="875" y="2939"/>
                <a:ext cx="104" cy="111"/>
              </a:xfrm>
              <a:custGeom>
                <a:avLst/>
                <a:gdLst>
                  <a:gd name="T0" fmla="*/ 0 w 104"/>
                  <a:gd name="T1" fmla="*/ 109 h 111"/>
                  <a:gd name="T2" fmla="*/ 14 w 104"/>
                  <a:gd name="T3" fmla="*/ 42 h 111"/>
                  <a:gd name="T4" fmla="*/ 51 w 104"/>
                  <a:gd name="T5" fmla="*/ 2 h 111"/>
                  <a:gd name="T6" fmla="*/ 83 w 104"/>
                  <a:gd name="T7" fmla="*/ 31 h 111"/>
                  <a:gd name="T8" fmla="*/ 102 w 104"/>
                  <a:gd name="T9" fmla="*/ 79 h 111"/>
                  <a:gd name="T10" fmla="*/ 99 w 104"/>
                  <a:gd name="T11" fmla="*/ 111 h 111"/>
                  <a:gd name="T12" fmla="*/ 0 60000 65536"/>
                  <a:gd name="T13" fmla="*/ 0 60000 65536"/>
                  <a:gd name="T14" fmla="*/ 0 60000 65536"/>
                  <a:gd name="T15" fmla="*/ 0 60000 65536"/>
                  <a:gd name="T16" fmla="*/ 0 60000 65536"/>
                  <a:gd name="T17" fmla="*/ 0 60000 65536"/>
                  <a:gd name="T18" fmla="*/ 0 w 104"/>
                  <a:gd name="T19" fmla="*/ 0 h 111"/>
                  <a:gd name="T20" fmla="*/ 104 w 104"/>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04" h="111">
                    <a:moveTo>
                      <a:pt x="0" y="109"/>
                    </a:moveTo>
                    <a:cubicBezTo>
                      <a:pt x="2" y="84"/>
                      <a:pt x="5" y="59"/>
                      <a:pt x="14" y="42"/>
                    </a:cubicBezTo>
                    <a:cubicBezTo>
                      <a:pt x="22" y="24"/>
                      <a:pt x="39" y="3"/>
                      <a:pt x="51" y="2"/>
                    </a:cubicBezTo>
                    <a:cubicBezTo>
                      <a:pt x="62" y="0"/>
                      <a:pt x="74" y="18"/>
                      <a:pt x="83" y="31"/>
                    </a:cubicBezTo>
                    <a:cubicBezTo>
                      <a:pt x="91" y="43"/>
                      <a:pt x="99" y="65"/>
                      <a:pt x="102" y="79"/>
                    </a:cubicBezTo>
                    <a:cubicBezTo>
                      <a:pt x="104" y="92"/>
                      <a:pt x="101" y="101"/>
                      <a:pt x="99" y="111"/>
                    </a:cubicBezTo>
                  </a:path>
                </a:pathLst>
              </a:custGeom>
              <a:solidFill>
                <a:srgbClr val="FFBFAB"/>
              </a:solidFill>
              <a:ln w="12700">
                <a:solidFill>
                  <a:schemeClr val="tx1"/>
                </a:solidFill>
                <a:round/>
                <a:headEnd/>
                <a:tailEnd/>
              </a:ln>
            </p:spPr>
            <p:txBody>
              <a:bodyPr wrap="none" anchor="ctr"/>
              <a:lstStyle/>
              <a:p>
                <a:endParaRPr lang="en-US"/>
              </a:p>
            </p:txBody>
          </p:sp>
          <p:sp>
            <p:nvSpPr>
              <p:cNvPr id="53567" name="Line 54"/>
              <p:cNvSpPr>
                <a:spLocks noChangeShapeType="1"/>
              </p:cNvSpPr>
              <p:nvPr/>
            </p:nvSpPr>
            <p:spPr bwMode="auto">
              <a:xfrm flipH="1">
                <a:off x="921" y="2949"/>
                <a:ext cx="5" cy="45"/>
              </a:xfrm>
              <a:prstGeom prst="line">
                <a:avLst/>
              </a:prstGeom>
              <a:noFill/>
              <a:ln w="12700">
                <a:solidFill>
                  <a:schemeClr val="tx1"/>
                </a:solidFill>
                <a:round/>
                <a:headEnd/>
                <a:tailEnd/>
              </a:ln>
            </p:spPr>
            <p:txBody>
              <a:bodyPr wrap="none" anchor="ctr"/>
              <a:lstStyle/>
              <a:p>
                <a:endParaRPr lang="en-US"/>
              </a:p>
            </p:txBody>
          </p:sp>
        </p:grpSp>
        <p:sp>
          <p:nvSpPr>
            <p:cNvPr id="53530" name="Rectangle 55"/>
            <p:cNvSpPr>
              <a:spLocks noChangeArrowheads="1"/>
            </p:cNvSpPr>
            <p:nvPr/>
          </p:nvSpPr>
          <p:spPr bwMode="auto">
            <a:xfrm>
              <a:off x="896" y="2879"/>
              <a:ext cx="62" cy="62"/>
            </a:xfrm>
            <a:prstGeom prst="rect">
              <a:avLst/>
            </a:prstGeom>
            <a:solidFill>
              <a:schemeClr val="tx1"/>
            </a:solidFill>
            <a:ln w="12700">
              <a:solidFill>
                <a:schemeClr val="tx1"/>
              </a:solidFill>
              <a:miter lim="800000"/>
              <a:headEnd/>
              <a:tailEnd/>
            </a:ln>
          </p:spPr>
          <p:txBody>
            <a:bodyPr wrap="none" anchor="ctr"/>
            <a:lstStyle/>
            <a:p>
              <a:endParaRPr lang="en-NZ">
                <a:latin typeface="Calibri" pitchFamily="34" charset="0"/>
              </a:endParaRPr>
            </a:p>
          </p:txBody>
        </p:sp>
        <p:sp>
          <p:nvSpPr>
            <p:cNvPr id="53531" name="Line 56"/>
            <p:cNvSpPr>
              <a:spLocks noChangeShapeType="1"/>
            </p:cNvSpPr>
            <p:nvPr/>
          </p:nvSpPr>
          <p:spPr bwMode="auto">
            <a:xfrm flipV="1">
              <a:off x="899" y="2949"/>
              <a:ext cx="45" cy="3"/>
            </a:xfrm>
            <a:prstGeom prst="line">
              <a:avLst/>
            </a:prstGeom>
            <a:noFill/>
            <a:ln w="38100">
              <a:solidFill>
                <a:schemeClr val="tx1"/>
              </a:solidFill>
              <a:round/>
              <a:headEnd/>
              <a:tailEnd/>
            </a:ln>
          </p:spPr>
          <p:txBody>
            <a:bodyPr wrap="none" anchor="ctr"/>
            <a:lstStyle/>
            <a:p>
              <a:endParaRPr lang="en-US"/>
            </a:p>
          </p:txBody>
        </p:sp>
        <p:sp>
          <p:nvSpPr>
            <p:cNvPr id="53532" name="Line 57"/>
            <p:cNvSpPr>
              <a:spLocks noChangeShapeType="1"/>
            </p:cNvSpPr>
            <p:nvPr/>
          </p:nvSpPr>
          <p:spPr bwMode="auto">
            <a:xfrm flipV="1">
              <a:off x="899" y="2869"/>
              <a:ext cx="59" cy="6"/>
            </a:xfrm>
            <a:prstGeom prst="line">
              <a:avLst/>
            </a:prstGeom>
            <a:noFill/>
            <a:ln w="57150">
              <a:solidFill>
                <a:srgbClr val="070707"/>
              </a:solidFill>
              <a:round/>
              <a:headEnd/>
              <a:tailEnd/>
            </a:ln>
          </p:spPr>
          <p:txBody>
            <a:bodyPr wrap="none" anchor="ctr"/>
            <a:lstStyle/>
            <a:p>
              <a:endParaRPr lang="en-US"/>
            </a:p>
          </p:txBody>
        </p:sp>
        <p:grpSp>
          <p:nvGrpSpPr>
            <p:cNvPr id="53533" name="Group 58"/>
            <p:cNvGrpSpPr>
              <a:grpSpLocks/>
            </p:cNvGrpSpPr>
            <p:nvPr/>
          </p:nvGrpSpPr>
          <p:grpSpPr bwMode="auto">
            <a:xfrm>
              <a:off x="1734" y="2921"/>
              <a:ext cx="167" cy="132"/>
              <a:chOff x="1734" y="2921"/>
              <a:chExt cx="167" cy="132"/>
            </a:xfrm>
          </p:grpSpPr>
          <p:sp>
            <p:nvSpPr>
              <p:cNvPr id="53562" name="Freeform 59"/>
              <p:cNvSpPr>
                <a:spLocks/>
              </p:cNvSpPr>
              <p:nvPr/>
            </p:nvSpPr>
            <p:spPr bwMode="auto">
              <a:xfrm>
                <a:off x="1734" y="2921"/>
                <a:ext cx="167" cy="132"/>
              </a:xfrm>
              <a:custGeom>
                <a:avLst/>
                <a:gdLst>
                  <a:gd name="T0" fmla="*/ 16 w 167"/>
                  <a:gd name="T1" fmla="*/ 121 h 132"/>
                  <a:gd name="T2" fmla="*/ 29 w 167"/>
                  <a:gd name="T3" fmla="*/ 43 h 132"/>
                  <a:gd name="T4" fmla="*/ 64 w 167"/>
                  <a:gd name="T5" fmla="*/ 6 h 132"/>
                  <a:gd name="T6" fmla="*/ 128 w 167"/>
                  <a:gd name="T7" fmla="*/ 11 h 132"/>
                  <a:gd name="T8" fmla="*/ 160 w 167"/>
                  <a:gd name="T9" fmla="*/ 51 h 132"/>
                  <a:gd name="T10" fmla="*/ 163 w 167"/>
                  <a:gd name="T11" fmla="*/ 121 h 132"/>
                  <a:gd name="T12" fmla="*/ 133 w 167"/>
                  <a:gd name="T13" fmla="*/ 123 h 132"/>
                  <a:gd name="T14" fmla="*/ 93 w 167"/>
                  <a:gd name="T15" fmla="*/ 121 h 132"/>
                  <a:gd name="T16" fmla="*/ 16 w 167"/>
                  <a:gd name="T17" fmla="*/ 12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32"/>
                  <a:gd name="T29" fmla="*/ 167 w 167"/>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32">
                    <a:moveTo>
                      <a:pt x="16" y="121"/>
                    </a:moveTo>
                    <a:cubicBezTo>
                      <a:pt x="0" y="117"/>
                      <a:pt x="21" y="62"/>
                      <a:pt x="29" y="43"/>
                    </a:cubicBezTo>
                    <a:cubicBezTo>
                      <a:pt x="36" y="23"/>
                      <a:pt x="47" y="11"/>
                      <a:pt x="64" y="6"/>
                    </a:cubicBezTo>
                    <a:cubicBezTo>
                      <a:pt x="80" y="0"/>
                      <a:pt x="112" y="3"/>
                      <a:pt x="128" y="11"/>
                    </a:cubicBezTo>
                    <a:cubicBezTo>
                      <a:pt x="143" y="18"/>
                      <a:pt x="154" y="32"/>
                      <a:pt x="160" y="51"/>
                    </a:cubicBezTo>
                    <a:cubicBezTo>
                      <a:pt x="165" y="69"/>
                      <a:pt x="167" y="109"/>
                      <a:pt x="163" y="121"/>
                    </a:cubicBezTo>
                    <a:cubicBezTo>
                      <a:pt x="158" y="132"/>
                      <a:pt x="144" y="123"/>
                      <a:pt x="133" y="123"/>
                    </a:cubicBezTo>
                    <a:cubicBezTo>
                      <a:pt x="121" y="123"/>
                      <a:pt x="112" y="121"/>
                      <a:pt x="93" y="121"/>
                    </a:cubicBezTo>
                    <a:cubicBezTo>
                      <a:pt x="73" y="120"/>
                      <a:pt x="32" y="121"/>
                      <a:pt x="16" y="121"/>
                    </a:cubicBezTo>
                    <a:close/>
                  </a:path>
                </a:pathLst>
              </a:custGeom>
              <a:solidFill>
                <a:srgbClr val="FFBFAB"/>
              </a:solidFill>
              <a:ln w="12700">
                <a:solidFill>
                  <a:schemeClr val="tx1"/>
                </a:solidFill>
                <a:round/>
                <a:headEnd/>
                <a:tailEnd/>
              </a:ln>
            </p:spPr>
            <p:txBody>
              <a:bodyPr wrap="none" anchor="ctr"/>
              <a:lstStyle/>
              <a:p>
                <a:endParaRPr lang="en-US"/>
              </a:p>
            </p:txBody>
          </p:sp>
          <p:sp>
            <p:nvSpPr>
              <p:cNvPr id="53563" name="Freeform 60"/>
              <p:cNvSpPr>
                <a:spLocks/>
              </p:cNvSpPr>
              <p:nvPr/>
            </p:nvSpPr>
            <p:spPr bwMode="auto">
              <a:xfrm>
                <a:off x="1773" y="2933"/>
                <a:ext cx="104" cy="111"/>
              </a:xfrm>
              <a:custGeom>
                <a:avLst/>
                <a:gdLst>
                  <a:gd name="T0" fmla="*/ 0 w 104"/>
                  <a:gd name="T1" fmla="*/ 109 h 111"/>
                  <a:gd name="T2" fmla="*/ 14 w 104"/>
                  <a:gd name="T3" fmla="*/ 42 h 111"/>
                  <a:gd name="T4" fmla="*/ 51 w 104"/>
                  <a:gd name="T5" fmla="*/ 2 h 111"/>
                  <a:gd name="T6" fmla="*/ 83 w 104"/>
                  <a:gd name="T7" fmla="*/ 31 h 111"/>
                  <a:gd name="T8" fmla="*/ 102 w 104"/>
                  <a:gd name="T9" fmla="*/ 79 h 111"/>
                  <a:gd name="T10" fmla="*/ 99 w 104"/>
                  <a:gd name="T11" fmla="*/ 111 h 111"/>
                  <a:gd name="T12" fmla="*/ 0 60000 65536"/>
                  <a:gd name="T13" fmla="*/ 0 60000 65536"/>
                  <a:gd name="T14" fmla="*/ 0 60000 65536"/>
                  <a:gd name="T15" fmla="*/ 0 60000 65536"/>
                  <a:gd name="T16" fmla="*/ 0 60000 65536"/>
                  <a:gd name="T17" fmla="*/ 0 60000 65536"/>
                  <a:gd name="T18" fmla="*/ 0 w 104"/>
                  <a:gd name="T19" fmla="*/ 0 h 111"/>
                  <a:gd name="T20" fmla="*/ 104 w 104"/>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04" h="111">
                    <a:moveTo>
                      <a:pt x="0" y="109"/>
                    </a:moveTo>
                    <a:cubicBezTo>
                      <a:pt x="2" y="84"/>
                      <a:pt x="5" y="59"/>
                      <a:pt x="14" y="42"/>
                    </a:cubicBezTo>
                    <a:cubicBezTo>
                      <a:pt x="22" y="24"/>
                      <a:pt x="39" y="3"/>
                      <a:pt x="51" y="2"/>
                    </a:cubicBezTo>
                    <a:cubicBezTo>
                      <a:pt x="62" y="0"/>
                      <a:pt x="74" y="18"/>
                      <a:pt x="83" y="31"/>
                    </a:cubicBezTo>
                    <a:cubicBezTo>
                      <a:pt x="91" y="43"/>
                      <a:pt x="99" y="65"/>
                      <a:pt x="102" y="79"/>
                    </a:cubicBezTo>
                    <a:cubicBezTo>
                      <a:pt x="104" y="92"/>
                      <a:pt x="101" y="101"/>
                      <a:pt x="99" y="111"/>
                    </a:cubicBezTo>
                  </a:path>
                </a:pathLst>
              </a:custGeom>
              <a:solidFill>
                <a:srgbClr val="FFBFAB"/>
              </a:solidFill>
              <a:ln w="12700">
                <a:solidFill>
                  <a:schemeClr val="tx1"/>
                </a:solidFill>
                <a:round/>
                <a:headEnd/>
                <a:tailEnd/>
              </a:ln>
            </p:spPr>
            <p:txBody>
              <a:bodyPr wrap="none" anchor="ctr"/>
              <a:lstStyle/>
              <a:p>
                <a:endParaRPr lang="en-US"/>
              </a:p>
            </p:txBody>
          </p:sp>
          <p:sp>
            <p:nvSpPr>
              <p:cNvPr id="53564" name="Line 61"/>
              <p:cNvSpPr>
                <a:spLocks noChangeShapeType="1"/>
              </p:cNvSpPr>
              <p:nvPr/>
            </p:nvSpPr>
            <p:spPr bwMode="auto">
              <a:xfrm flipH="1">
                <a:off x="1819" y="2943"/>
                <a:ext cx="5" cy="45"/>
              </a:xfrm>
              <a:prstGeom prst="line">
                <a:avLst/>
              </a:prstGeom>
              <a:noFill/>
              <a:ln w="12700">
                <a:solidFill>
                  <a:schemeClr val="tx1"/>
                </a:solidFill>
                <a:round/>
                <a:headEnd/>
                <a:tailEnd/>
              </a:ln>
            </p:spPr>
            <p:txBody>
              <a:bodyPr wrap="none" anchor="ctr"/>
              <a:lstStyle/>
              <a:p>
                <a:endParaRPr lang="en-US"/>
              </a:p>
            </p:txBody>
          </p:sp>
        </p:grpSp>
        <p:sp>
          <p:nvSpPr>
            <p:cNvPr id="53534" name="Rectangle 62"/>
            <p:cNvSpPr>
              <a:spLocks noChangeArrowheads="1"/>
            </p:cNvSpPr>
            <p:nvPr/>
          </p:nvSpPr>
          <p:spPr bwMode="auto">
            <a:xfrm>
              <a:off x="1794" y="2873"/>
              <a:ext cx="62" cy="62"/>
            </a:xfrm>
            <a:prstGeom prst="rect">
              <a:avLst/>
            </a:prstGeom>
            <a:solidFill>
              <a:schemeClr val="tx1"/>
            </a:solidFill>
            <a:ln w="12700">
              <a:solidFill>
                <a:schemeClr val="tx1"/>
              </a:solidFill>
              <a:miter lim="800000"/>
              <a:headEnd/>
              <a:tailEnd/>
            </a:ln>
          </p:spPr>
          <p:txBody>
            <a:bodyPr wrap="none" anchor="ctr"/>
            <a:lstStyle/>
            <a:p>
              <a:endParaRPr lang="en-NZ">
                <a:latin typeface="Calibri" pitchFamily="34" charset="0"/>
              </a:endParaRPr>
            </a:p>
          </p:txBody>
        </p:sp>
        <p:sp>
          <p:nvSpPr>
            <p:cNvPr id="53535" name="Line 63"/>
            <p:cNvSpPr>
              <a:spLocks noChangeShapeType="1"/>
            </p:cNvSpPr>
            <p:nvPr/>
          </p:nvSpPr>
          <p:spPr bwMode="auto">
            <a:xfrm flipV="1">
              <a:off x="1797" y="2943"/>
              <a:ext cx="45" cy="3"/>
            </a:xfrm>
            <a:prstGeom prst="line">
              <a:avLst/>
            </a:prstGeom>
            <a:noFill/>
            <a:ln w="38100">
              <a:solidFill>
                <a:schemeClr val="tx1"/>
              </a:solidFill>
              <a:round/>
              <a:headEnd/>
              <a:tailEnd/>
            </a:ln>
          </p:spPr>
          <p:txBody>
            <a:bodyPr wrap="none" anchor="ctr"/>
            <a:lstStyle/>
            <a:p>
              <a:endParaRPr lang="en-US"/>
            </a:p>
          </p:txBody>
        </p:sp>
        <p:sp>
          <p:nvSpPr>
            <p:cNvPr id="53536" name="Line 64"/>
            <p:cNvSpPr>
              <a:spLocks noChangeShapeType="1"/>
            </p:cNvSpPr>
            <p:nvPr/>
          </p:nvSpPr>
          <p:spPr bwMode="auto">
            <a:xfrm flipV="1">
              <a:off x="1797" y="2863"/>
              <a:ext cx="59" cy="6"/>
            </a:xfrm>
            <a:prstGeom prst="line">
              <a:avLst/>
            </a:prstGeom>
            <a:noFill/>
            <a:ln w="57150">
              <a:solidFill>
                <a:srgbClr val="070707"/>
              </a:solidFill>
              <a:round/>
              <a:headEnd/>
              <a:tailEnd/>
            </a:ln>
          </p:spPr>
          <p:txBody>
            <a:bodyPr wrap="none" anchor="ctr"/>
            <a:lstStyle/>
            <a:p>
              <a:endParaRPr lang="en-US"/>
            </a:p>
          </p:txBody>
        </p:sp>
        <p:sp>
          <p:nvSpPr>
            <p:cNvPr id="53537" name="Line 65"/>
            <p:cNvSpPr>
              <a:spLocks noChangeShapeType="1"/>
            </p:cNvSpPr>
            <p:nvPr/>
          </p:nvSpPr>
          <p:spPr bwMode="auto">
            <a:xfrm flipV="1">
              <a:off x="775" y="3082"/>
              <a:ext cx="0" cy="169"/>
            </a:xfrm>
            <a:prstGeom prst="line">
              <a:avLst/>
            </a:prstGeom>
            <a:noFill/>
            <a:ln w="38100">
              <a:solidFill>
                <a:srgbClr val="D7E3C5"/>
              </a:solidFill>
              <a:round/>
              <a:headEnd/>
              <a:tailEnd/>
            </a:ln>
          </p:spPr>
          <p:txBody>
            <a:bodyPr wrap="none" anchor="ctr"/>
            <a:lstStyle/>
            <a:p>
              <a:endParaRPr lang="en-US"/>
            </a:p>
          </p:txBody>
        </p:sp>
        <p:sp>
          <p:nvSpPr>
            <p:cNvPr id="53538" name="Line 66"/>
            <p:cNvSpPr>
              <a:spLocks noChangeShapeType="1"/>
            </p:cNvSpPr>
            <p:nvPr/>
          </p:nvSpPr>
          <p:spPr bwMode="auto">
            <a:xfrm flipV="1">
              <a:off x="818" y="3034"/>
              <a:ext cx="0" cy="166"/>
            </a:xfrm>
            <a:prstGeom prst="line">
              <a:avLst/>
            </a:prstGeom>
            <a:noFill/>
            <a:ln w="38100">
              <a:solidFill>
                <a:srgbClr val="D7E3C5"/>
              </a:solidFill>
              <a:round/>
              <a:headEnd/>
              <a:tailEnd/>
            </a:ln>
          </p:spPr>
          <p:txBody>
            <a:bodyPr wrap="none" anchor="ctr"/>
            <a:lstStyle/>
            <a:p>
              <a:endParaRPr lang="en-US"/>
            </a:p>
          </p:txBody>
        </p:sp>
        <p:sp>
          <p:nvSpPr>
            <p:cNvPr id="53539" name="Line 67"/>
            <p:cNvSpPr>
              <a:spLocks noChangeShapeType="1"/>
            </p:cNvSpPr>
            <p:nvPr/>
          </p:nvSpPr>
          <p:spPr bwMode="auto">
            <a:xfrm flipV="1">
              <a:off x="1023" y="3087"/>
              <a:ext cx="0" cy="166"/>
            </a:xfrm>
            <a:prstGeom prst="line">
              <a:avLst/>
            </a:prstGeom>
            <a:noFill/>
            <a:ln w="38100">
              <a:solidFill>
                <a:srgbClr val="D7E3C5"/>
              </a:solidFill>
              <a:round/>
              <a:headEnd/>
              <a:tailEnd/>
            </a:ln>
          </p:spPr>
          <p:txBody>
            <a:bodyPr wrap="none" anchor="ctr"/>
            <a:lstStyle/>
            <a:p>
              <a:endParaRPr lang="en-US"/>
            </a:p>
          </p:txBody>
        </p:sp>
        <p:sp>
          <p:nvSpPr>
            <p:cNvPr id="53540" name="Line 68"/>
            <p:cNvSpPr>
              <a:spLocks noChangeShapeType="1"/>
            </p:cNvSpPr>
            <p:nvPr/>
          </p:nvSpPr>
          <p:spPr bwMode="auto">
            <a:xfrm flipV="1">
              <a:off x="1074" y="3044"/>
              <a:ext cx="0" cy="177"/>
            </a:xfrm>
            <a:prstGeom prst="line">
              <a:avLst/>
            </a:prstGeom>
            <a:noFill/>
            <a:ln w="38100">
              <a:solidFill>
                <a:srgbClr val="D7E3C5"/>
              </a:solidFill>
              <a:round/>
              <a:headEnd/>
              <a:tailEnd/>
            </a:ln>
          </p:spPr>
          <p:txBody>
            <a:bodyPr wrap="none" anchor="ctr"/>
            <a:lstStyle/>
            <a:p>
              <a:endParaRPr lang="en-US"/>
            </a:p>
          </p:txBody>
        </p:sp>
        <p:sp>
          <p:nvSpPr>
            <p:cNvPr id="53541" name="Freeform 69"/>
            <p:cNvSpPr>
              <a:spLocks/>
            </p:cNvSpPr>
            <p:nvPr/>
          </p:nvSpPr>
          <p:spPr bwMode="auto">
            <a:xfrm>
              <a:off x="888" y="3040"/>
              <a:ext cx="75" cy="165"/>
            </a:xfrm>
            <a:custGeom>
              <a:avLst/>
              <a:gdLst>
                <a:gd name="T0" fmla="*/ 0 w 75"/>
                <a:gd name="T1" fmla="*/ 8 h 165"/>
                <a:gd name="T2" fmla="*/ 5 w 75"/>
                <a:gd name="T3" fmla="*/ 165 h 165"/>
                <a:gd name="T4" fmla="*/ 27 w 75"/>
                <a:gd name="T5" fmla="*/ 157 h 165"/>
                <a:gd name="T6" fmla="*/ 40 w 75"/>
                <a:gd name="T7" fmla="*/ 5 h 165"/>
                <a:gd name="T8" fmla="*/ 45 w 75"/>
                <a:gd name="T9" fmla="*/ 165 h 165"/>
                <a:gd name="T10" fmla="*/ 69 w 75"/>
                <a:gd name="T11" fmla="*/ 165 h 165"/>
                <a:gd name="T12" fmla="*/ 75 w 75"/>
                <a:gd name="T13" fmla="*/ 0 h 165"/>
                <a:gd name="T14" fmla="*/ 0 w 75"/>
                <a:gd name="T15" fmla="*/ 8 h 165"/>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165"/>
                <a:gd name="T26" fmla="*/ 75 w 7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165">
                  <a:moveTo>
                    <a:pt x="0" y="8"/>
                  </a:moveTo>
                  <a:lnTo>
                    <a:pt x="5" y="165"/>
                  </a:lnTo>
                  <a:lnTo>
                    <a:pt x="27" y="157"/>
                  </a:lnTo>
                  <a:lnTo>
                    <a:pt x="40" y="5"/>
                  </a:lnTo>
                  <a:lnTo>
                    <a:pt x="45" y="165"/>
                  </a:lnTo>
                  <a:lnTo>
                    <a:pt x="69" y="165"/>
                  </a:lnTo>
                  <a:lnTo>
                    <a:pt x="75" y="0"/>
                  </a:lnTo>
                  <a:lnTo>
                    <a:pt x="0" y="8"/>
                  </a:lnTo>
                  <a:close/>
                </a:path>
              </a:pathLst>
            </a:custGeom>
            <a:solidFill>
              <a:srgbClr val="9CB0D1"/>
            </a:solidFill>
            <a:ln w="12700">
              <a:solidFill>
                <a:schemeClr val="tx1"/>
              </a:solidFill>
              <a:round/>
              <a:headEnd/>
              <a:tailEnd/>
            </a:ln>
          </p:spPr>
          <p:txBody>
            <a:bodyPr wrap="none" anchor="ctr"/>
            <a:lstStyle/>
            <a:p>
              <a:endParaRPr lang="en-US"/>
            </a:p>
          </p:txBody>
        </p:sp>
        <p:sp>
          <p:nvSpPr>
            <p:cNvPr id="53542" name="Freeform 70"/>
            <p:cNvSpPr>
              <a:spLocks/>
            </p:cNvSpPr>
            <p:nvPr/>
          </p:nvSpPr>
          <p:spPr bwMode="auto">
            <a:xfrm>
              <a:off x="776" y="3032"/>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0E0E7"/>
            </a:solidFill>
            <a:ln w="12700">
              <a:solidFill>
                <a:schemeClr val="tx1"/>
              </a:solidFill>
              <a:round/>
              <a:headEnd/>
              <a:tailEnd/>
            </a:ln>
          </p:spPr>
          <p:txBody>
            <a:bodyPr wrap="none" anchor="ctr"/>
            <a:lstStyle/>
            <a:p>
              <a:endParaRPr lang="en-US"/>
            </a:p>
          </p:txBody>
        </p:sp>
        <p:sp>
          <p:nvSpPr>
            <p:cNvPr id="53543" name="Freeform 71"/>
            <p:cNvSpPr>
              <a:spLocks/>
            </p:cNvSpPr>
            <p:nvPr/>
          </p:nvSpPr>
          <p:spPr bwMode="auto">
            <a:xfrm>
              <a:off x="774" y="3022"/>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7E3C5"/>
            </a:solidFill>
            <a:ln w="12700">
              <a:solidFill>
                <a:schemeClr val="tx1"/>
              </a:solidFill>
              <a:round/>
              <a:headEnd/>
              <a:tailEnd/>
            </a:ln>
          </p:spPr>
          <p:txBody>
            <a:bodyPr wrap="none" anchor="ctr"/>
            <a:lstStyle/>
            <a:p>
              <a:endParaRPr lang="en-US"/>
            </a:p>
          </p:txBody>
        </p:sp>
        <p:sp>
          <p:nvSpPr>
            <p:cNvPr id="53544" name="Line 72"/>
            <p:cNvSpPr>
              <a:spLocks noChangeShapeType="1"/>
            </p:cNvSpPr>
            <p:nvPr/>
          </p:nvSpPr>
          <p:spPr bwMode="auto">
            <a:xfrm>
              <a:off x="863" y="3040"/>
              <a:ext cx="131" cy="0"/>
            </a:xfrm>
            <a:prstGeom prst="line">
              <a:avLst/>
            </a:prstGeom>
            <a:noFill/>
            <a:ln w="76200">
              <a:solidFill>
                <a:srgbClr val="AEB5CF"/>
              </a:solidFill>
              <a:round/>
              <a:headEnd/>
              <a:tailEnd/>
            </a:ln>
          </p:spPr>
          <p:txBody>
            <a:bodyPr wrap="none" anchor="ctr"/>
            <a:lstStyle/>
            <a:p>
              <a:endParaRPr lang="en-US"/>
            </a:p>
          </p:txBody>
        </p:sp>
        <p:sp>
          <p:nvSpPr>
            <p:cNvPr id="53545" name="Line 73"/>
            <p:cNvSpPr>
              <a:spLocks noChangeShapeType="1"/>
            </p:cNvSpPr>
            <p:nvPr/>
          </p:nvSpPr>
          <p:spPr bwMode="auto">
            <a:xfrm flipV="1">
              <a:off x="880" y="3211"/>
              <a:ext cx="32" cy="2"/>
            </a:xfrm>
            <a:prstGeom prst="line">
              <a:avLst/>
            </a:prstGeom>
            <a:noFill/>
            <a:ln w="57150">
              <a:solidFill>
                <a:srgbClr val="070707"/>
              </a:solidFill>
              <a:round/>
              <a:headEnd/>
              <a:tailEnd/>
            </a:ln>
          </p:spPr>
          <p:txBody>
            <a:bodyPr wrap="none" anchor="ctr"/>
            <a:lstStyle/>
            <a:p>
              <a:endParaRPr lang="en-US"/>
            </a:p>
          </p:txBody>
        </p:sp>
        <p:sp>
          <p:nvSpPr>
            <p:cNvPr id="53546" name="Line 74"/>
            <p:cNvSpPr>
              <a:spLocks noChangeShapeType="1"/>
            </p:cNvSpPr>
            <p:nvPr/>
          </p:nvSpPr>
          <p:spPr bwMode="auto">
            <a:xfrm flipV="1">
              <a:off x="937" y="3215"/>
              <a:ext cx="32" cy="2"/>
            </a:xfrm>
            <a:prstGeom prst="line">
              <a:avLst/>
            </a:prstGeom>
            <a:noFill/>
            <a:ln w="57150">
              <a:solidFill>
                <a:srgbClr val="070707"/>
              </a:solidFill>
              <a:round/>
              <a:headEnd/>
              <a:tailEnd/>
            </a:ln>
          </p:spPr>
          <p:txBody>
            <a:bodyPr wrap="none" anchor="ctr"/>
            <a:lstStyle/>
            <a:p>
              <a:endParaRPr lang="en-US"/>
            </a:p>
          </p:txBody>
        </p:sp>
        <p:sp>
          <p:nvSpPr>
            <p:cNvPr id="53547" name="Freeform 75"/>
            <p:cNvSpPr>
              <a:spLocks/>
            </p:cNvSpPr>
            <p:nvPr/>
          </p:nvSpPr>
          <p:spPr bwMode="auto">
            <a:xfrm>
              <a:off x="1790" y="3043"/>
              <a:ext cx="75" cy="165"/>
            </a:xfrm>
            <a:custGeom>
              <a:avLst/>
              <a:gdLst>
                <a:gd name="T0" fmla="*/ 0 w 75"/>
                <a:gd name="T1" fmla="*/ 8 h 165"/>
                <a:gd name="T2" fmla="*/ 5 w 75"/>
                <a:gd name="T3" fmla="*/ 165 h 165"/>
                <a:gd name="T4" fmla="*/ 27 w 75"/>
                <a:gd name="T5" fmla="*/ 157 h 165"/>
                <a:gd name="T6" fmla="*/ 40 w 75"/>
                <a:gd name="T7" fmla="*/ 5 h 165"/>
                <a:gd name="T8" fmla="*/ 45 w 75"/>
                <a:gd name="T9" fmla="*/ 165 h 165"/>
                <a:gd name="T10" fmla="*/ 69 w 75"/>
                <a:gd name="T11" fmla="*/ 165 h 165"/>
                <a:gd name="T12" fmla="*/ 75 w 75"/>
                <a:gd name="T13" fmla="*/ 0 h 165"/>
                <a:gd name="T14" fmla="*/ 0 w 75"/>
                <a:gd name="T15" fmla="*/ 8 h 165"/>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165"/>
                <a:gd name="T26" fmla="*/ 75 w 7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165">
                  <a:moveTo>
                    <a:pt x="0" y="8"/>
                  </a:moveTo>
                  <a:lnTo>
                    <a:pt x="5" y="165"/>
                  </a:lnTo>
                  <a:lnTo>
                    <a:pt x="27" y="157"/>
                  </a:lnTo>
                  <a:lnTo>
                    <a:pt x="40" y="5"/>
                  </a:lnTo>
                  <a:lnTo>
                    <a:pt x="45" y="165"/>
                  </a:lnTo>
                  <a:lnTo>
                    <a:pt x="69" y="165"/>
                  </a:lnTo>
                  <a:lnTo>
                    <a:pt x="75" y="0"/>
                  </a:lnTo>
                  <a:lnTo>
                    <a:pt x="0" y="8"/>
                  </a:lnTo>
                  <a:close/>
                </a:path>
              </a:pathLst>
            </a:custGeom>
            <a:solidFill>
              <a:srgbClr val="9CB0D1"/>
            </a:solidFill>
            <a:ln w="12700">
              <a:solidFill>
                <a:schemeClr val="tx1"/>
              </a:solidFill>
              <a:round/>
              <a:headEnd/>
              <a:tailEnd/>
            </a:ln>
          </p:spPr>
          <p:txBody>
            <a:bodyPr wrap="none" anchor="ctr"/>
            <a:lstStyle/>
            <a:p>
              <a:endParaRPr lang="en-US"/>
            </a:p>
          </p:txBody>
        </p:sp>
        <p:sp>
          <p:nvSpPr>
            <p:cNvPr id="53548" name="Line 76"/>
            <p:cNvSpPr>
              <a:spLocks noChangeShapeType="1"/>
            </p:cNvSpPr>
            <p:nvPr/>
          </p:nvSpPr>
          <p:spPr bwMode="auto">
            <a:xfrm flipV="1">
              <a:off x="1782" y="3214"/>
              <a:ext cx="32" cy="2"/>
            </a:xfrm>
            <a:prstGeom prst="line">
              <a:avLst/>
            </a:prstGeom>
            <a:noFill/>
            <a:ln w="57150">
              <a:solidFill>
                <a:srgbClr val="070707"/>
              </a:solidFill>
              <a:round/>
              <a:headEnd/>
              <a:tailEnd/>
            </a:ln>
          </p:spPr>
          <p:txBody>
            <a:bodyPr wrap="none" anchor="ctr"/>
            <a:lstStyle/>
            <a:p>
              <a:endParaRPr lang="en-US"/>
            </a:p>
          </p:txBody>
        </p:sp>
        <p:sp>
          <p:nvSpPr>
            <p:cNvPr id="53549" name="Line 77"/>
            <p:cNvSpPr>
              <a:spLocks noChangeShapeType="1"/>
            </p:cNvSpPr>
            <p:nvPr/>
          </p:nvSpPr>
          <p:spPr bwMode="auto">
            <a:xfrm flipV="1">
              <a:off x="1839" y="3218"/>
              <a:ext cx="32" cy="2"/>
            </a:xfrm>
            <a:prstGeom prst="line">
              <a:avLst/>
            </a:prstGeom>
            <a:noFill/>
            <a:ln w="57150">
              <a:solidFill>
                <a:srgbClr val="070707"/>
              </a:solidFill>
              <a:round/>
              <a:headEnd/>
              <a:tailEnd/>
            </a:ln>
          </p:spPr>
          <p:txBody>
            <a:bodyPr wrap="none" anchor="ctr"/>
            <a:lstStyle/>
            <a:p>
              <a:endParaRPr lang="en-US"/>
            </a:p>
          </p:txBody>
        </p:sp>
        <p:sp>
          <p:nvSpPr>
            <p:cNvPr id="53550" name="Line 78"/>
            <p:cNvSpPr>
              <a:spLocks noChangeShapeType="1"/>
            </p:cNvSpPr>
            <p:nvPr/>
          </p:nvSpPr>
          <p:spPr bwMode="auto">
            <a:xfrm flipV="1">
              <a:off x="1667" y="3075"/>
              <a:ext cx="0" cy="169"/>
            </a:xfrm>
            <a:prstGeom prst="line">
              <a:avLst/>
            </a:prstGeom>
            <a:noFill/>
            <a:ln w="38100">
              <a:solidFill>
                <a:srgbClr val="D7E3C5"/>
              </a:solidFill>
              <a:round/>
              <a:headEnd/>
              <a:tailEnd/>
            </a:ln>
          </p:spPr>
          <p:txBody>
            <a:bodyPr wrap="none" anchor="ctr"/>
            <a:lstStyle/>
            <a:p>
              <a:endParaRPr lang="en-US"/>
            </a:p>
          </p:txBody>
        </p:sp>
        <p:sp>
          <p:nvSpPr>
            <p:cNvPr id="53551" name="Line 79"/>
            <p:cNvSpPr>
              <a:spLocks noChangeShapeType="1"/>
            </p:cNvSpPr>
            <p:nvPr/>
          </p:nvSpPr>
          <p:spPr bwMode="auto">
            <a:xfrm flipV="1">
              <a:off x="1710" y="3027"/>
              <a:ext cx="0" cy="166"/>
            </a:xfrm>
            <a:prstGeom prst="line">
              <a:avLst/>
            </a:prstGeom>
            <a:noFill/>
            <a:ln w="38100">
              <a:solidFill>
                <a:srgbClr val="D7E3C5"/>
              </a:solidFill>
              <a:round/>
              <a:headEnd/>
              <a:tailEnd/>
            </a:ln>
          </p:spPr>
          <p:txBody>
            <a:bodyPr wrap="none" anchor="ctr"/>
            <a:lstStyle/>
            <a:p>
              <a:endParaRPr lang="en-US"/>
            </a:p>
          </p:txBody>
        </p:sp>
        <p:sp>
          <p:nvSpPr>
            <p:cNvPr id="53552" name="Line 80"/>
            <p:cNvSpPr>
              <a:spLocks noChangeShapeType="1"/>
            </p:cNvSpPr>
            <p:nvPr/>
          </p:nvSpPr>
          <p:spPr bwMode="auto">
            <a:xfrm flipV="1">
              <a:off x="1915" y="3080"/>
              <a:ext cx="0" cy="166"/>
            </a:xfrm>
            <a:prstGeom prst="line">
              <a:avLst/>
            </a:prstGeom>
            <a:noFill/>
            <a:ln w="38100">
              <a:solidFill>
                <a:srgbClr val="D7E3C5"/>
              </a:solidFill>
              <a:round/>
              <a:headEnd/>
              <a:tailEnd/>
            </a:ln>
          </p:spPr>
          <p:txBody>
            <a:bodyPr wrap="none" anchor="ctr"/>
            <a:lstStyle/>
            <a:p>
              <a:endParaRPr lang="en-US"/>
            </a:p>
          </p:txBody>
        </p:sp>
        <p:sp>
          <p:nvSpPr>
            <p:cNvPr id="53553" name="Line 81"/>
            <p:cNvSpPr>
              <a:spLocks noChangeShapeType="1"/>
            </p:cNvSpPr>
            <p:nvPr/>
          </p:nvSpPr>
          <p:spPr bwMode="auto">
            <a:xfrm flipV="1">
              <a:off x="1966" y="3037"/>
              <a:ext cx="0" cy="177"/>
            </a:xfrm>
            <a:prstGeom prst="line">
              <a:avLst/>
            </a:prstGeom>
            <a:noFill/>
            <a:ln w="38100">
              <a:solidFill>
                <a:srgbClr val="D7E3C5"/>
              </a:solidFill>
              <a:round/>
              <a:headEnd/>
              <a:tailEnd/>
            </a:ln>
          </p:spPr>
          <p:txBody>
            <a:bodyPr wrap="none" anchor="ctr"/>
            <a:lstStyle/>
            <a:p>
              <a:endParaRPr lang="en-US"/>
            </a:p>
          </p:txBody>
        </p:sp>
        <p:sp>
          <p:nvSpPr>
            <p:cNvPr id="53554" name="Freeform 82"/>
            <p:cNvSpPr>
              <a:spLocks/>
            </p:cNvSpPr>
            <p:nvPr/>
          </p:nvSpPr>
          <p:spPr bwMode="auto">
            <a:xfrm>
              <a:off x="1668" y="3025"/>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0E0E7"/>
            </a:solidFill>
            <a:ln w="12700">
              <a:solidFill>
                <a:schemeClr val="tx1"/>
              </a:solidFill>
              <a:round/>
              <a:headEnd/>
              <a:tailEnd/>
            </a:ln>
          </p:spPr>
          <p:txBody>
            <a:bodyPr wrap="none" anchor="ctr"/>
            <a:lstStyle/>
            <a:p>
              <a:endParaRPr lang="en-US"/>
            </a:p>
          </p:txBody>
        </p:sp>
        <p:sp>
          <p:nvSpPr>
            <p:cNvPr id="53555" name="Freeform 83"/>
            <p:cNvSpPr>
              <a:spLocks/>
            </p:cNvSpPr>
            <p:nvPr/>
          </p:nvSpPr>
          <p:spPr bwMode="auto">
            <a:xfrm>
              <a:off x="1666" y="3015"/>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7E3C5"/>
            </a:solidFill>
            <a:ln w="12700">
              <a:solidFill>
                <a:schemeClr val="tx1"/>
              </a:solidFill>
              <a:round/>
              <a:headEnd/>
              <a:tailEnd/>
            </a:ln>
          </p:spPr>
          <p:txBody>
            <a:bodyPr wrap="none" anchor="ctr"/>
            <a:lstStyle/>
            <a:p>
              <a:endParaRPr lang="en-US"/>
            </a:p>
          </p:txBody>
        </p:sp>
        <p:sp>
          <p:nvSpPr>
            <p:cNvPr id="53556" name="Rectangle 84"/>
            <p:cNvSpPr>
              <a:spLocks noChangeArrowheads="1"/>
            </p:cNvSpPr>
            <p:nvPr/>
          </p:nvSpPr>
          <p:spPr bwMode="auto">
            <a:xfrm>
              <a:off x="1781" y="2967"/>
              <a:ext cx="85" cy="99"/>
            </a:xfrm>
            <a:prstGeom prst="rect">
              <a:avLst/>
            </a:prstGeom>
            <a:solidFill>
              <a:srgbClr val="AEB5CF"/>
            </a:solidFill>
            <a:ln w="9525">
              <a:noFill/>
              <a:miter lim="800000"/>
              <a:headEnd/>
              <a:tailEnd/>
            </a:ln>
          </p:spPr>
          <p:txBody>
            <a:bodyPr wrap="none" anchor="ctr"/>
            <a:lstStyle/>
            <a:p>
              <a:endParaRPr lang="en-NZ">
                <a:latin typeface="Calibri" pitchFamily="34" charset="0"/>
              </a:endParaRPr>
            </a:p>
          </p:txBody>
        </p:sp>
        <p:sp>
          <p:nvSpPr>
            <p:cNvPr id="53557" name="Text Box 85"/>
            <p:cNvSpPr txBox="1">
              <a:spLocks noChangeArrowheads="1"/>
            </p:cNvSpPr>
            <p:nvPr/>
          </p:nvSpPr>
          <p:spPr bwMode="auto">
            <a:xfrm>
              <a:off x="802" y="3194"/>
              <a:ext cx="227" cy="173"/>
            </a:xfrm>
            <a:prstGeom prst="rect">
              <a:avLst/>
            </a:prstGeom>
            <a:noFill/>
            <a:ln w="9525">
              <a:noFill/>
              <a:miter lim="800000"/>
              <a:headEnd/>
              <a:tailEnd/>
            </a:ln>
          </p:spPr>
          <p:txBody>
            <a:bodyPr wrap="none">
              <a:spAutoFit/>
            </a:bodyPr>
            <a:lstStyle/>
            <a:p>
              <a:pPr defTabSz="762000" eaLnBrk="0" hangingPunct="0"/>
              <a:r>
                <a:rPr lang="en-AU" sz="1200" b="1"/>
                <a:t>O</a:t>
              </a:r>
              <a:r>
                <a:rPr lang="en-AU" sz="1200" b="1" baseline="-25000"/>
                <a:t>1</a:t>
              </a:r>
              <a:endParaRPr lang="en-AU" sz="1200" b="1"/>
            </a:p>
          </p:txBody>
        </p:sp>
        <p:sp>
          <p:nvSpPr>
            <p:cNvPr id="53558" name="Text Box 86"/>
            <p:cNvSpPr txBox="1">
              <a:spLocks noChangeArrowheads="1"/>
            </p:cNvSpPr>
            <p:nvPr/>
          </p:nvSpPr>
          <p:spPr bwMode="auto">
            <a:xfrm>
              <a:off x="1036" y="2617"/>
              <a:ext cx="227" cy="173"/>
            </a:xfrm>
            <a:prstGeom prst="rect">
              <a:avLst/>
            </a:prstGeom>
            <a:noFill/>
            <a:ln w="9525">
              <a:noFill/>
              <a:miter lim="800000"/>
              <a:headEnd/>
              <a:tailEnd/>
            </a:ln>
          </p:spPr>
          <p:txBody>
            <a:bodyPr wrap="none">
              <a:spAutoFit/>
            </a:bodyPr>
            <a:lstStyle/>
            <a:p>
              <a:pPr defTabSz="762000" eaLnBrk="0" hangingPunct="0"/>
              <a:r>
                <a:rPr lang="en-AU" sz="1200" b="1"/>
                <a:t>O</a:t>
              </a:r>
              <a:r>
                <a:rPr lang="en-AU" sz="1200" b="1" baseline="-25000"/>
                <a:t>2</a:t>
              </a:r>
              <a:endParaRPr lang="en-AU" sz="1200" b="1"/>
            </a:p>
          </p:txBody>
        </p:sp>
        <p:sp>
          <p:nvSpPr>
            <p:cNvPr id="53559" name="Text Box 87"/>
            <p:cNvSpPr txBox="1">
              <a:spLocks noChangeArrowheads="1"/>
            </p:cNvSpPr>
            <p:nvPr/>
          </p:nvSpPr>
          <p:spPr bwMode="auto">
            <a:xfrm>
              <a:off x="1716" y="3191"/>
              <a:ext cx="227" cy="173"/>
            </a:xfrm>
            <a:prstGeom prst="rect">
              <a:avLst/>
            </a:prstGeom>
            <a:noFill/>
            <a:ln w="9525">
              <a:noFill/>
              <a:miter lim="800000"/>
              <a:headEnd/>
              <a:tailEnd/>
            </a:ln>
          </p:spPr>
          <p:txBody>
            <a:bodyPr wrap="none">
              <a:spAutoFit/>
            </a:bodyPr>
            <a:lstStyle/>
            <a:p>
              <a:pPr defTabSz="762000" eaLnBrk="0" hangingPunct="0"/>
              <a:r>
                <a:rPr lang="en-AU" sz="1200" b="1"/>
                <a:t>O</a:t>
              </a:r>
              <a:r>
                <a:rPr lang="en-AU" sz="1200" b="1" baseline="-25000"/>
                <a:t>3</a:t>
              </a:r>
              <a:endParaRPr lang="en-AU" sz="1200" b="1"/>
            </a:p>
          </p:txBody>
        </p:sp>
        <p:sp>
          <p:nvSpPr>
            <p:cNvPr id="53560" name="Text Box 88"/>
            <p:cNvSpPr txBox="1">
              <a:spLocks noChangeArrowheads="1"/>
            </p:cNvSpPr>
            <p:nvPr/>
          </p:nvSpPr>
          <p:spPr bwMode="auto">
            <a:xfrm>
              <a:off x="1541" y="3557"/>
              <a:ext cx="227" cy="173"/>
            </a:xfrm>
            <a:prstGeom prst="rect">
              <a:avLst/>
            </a:prstGeom>
            <a:noFill/>
            <a:ln w="9525">
              <a:noFill/>
              <a:miter lim="800000"/>
              <a:headEnd/>
              <a:tailEnd/>
            </a:ln>
          </p:spPr>
          <p:txBody>
            <a:bodyPr wrap="none">
              <a:spAutoFit/>
            </a:bodyPr>
            <a:lstStyle/>
            <a:p>
              <a:pPr defTabSz="762000" eaLnBrk="0" hangingPunct="0"/>
              <a:r>
                <a:rPr lang="en-AU" sz="1200" b="1"/>
                <a:t>O</a:t>
              </a:r>
              <a:r>
                <a:rPr lang="en-AU" sz="1200" b="1" baseline="-25000"/>
                <a:t>2</a:t>
              </a:r>
              <a:endParaRPr lang="en-AU" sz="1200" b="1"/>
            </a:p>
          </p:txBody>
        </p:sp>
        <p:sp>
          <p:nvSpPr>
            <p:cNvPr id="53561" name="Freeform 89"/>
            <p:cNvSpPr>
              <a:spLocks/>
            </p:cNvSpPr>
            <p:nvPr/>
          </p:nvSpPr>
          <p:spPr bwMode="auto">
            <a:xfrm>
              <a:off x="1331" y="3563"/>
              <a:ext cx="125" cy="40"/>
            </a:xfrm>
            <a:custGeom>
              <a:avLst/>
              <a:gdLst>
                <a:gd name="T0" fmla="*/ 32 w 125"/>
                <a:gd name="T1" fmla="*/ 0 h 40"/>
                <a:gd name="T2" fmla="*/ 0 w 125"/>
                <a:gd name="T3" fmla="*/ 40 h 40"/>
                <a:gd name="T4" fmla="*/ 104 w 125"/>
                <a:gd name="T5" fmla="*/ 40 h 40"/>
                <a:gd name="T6" fmla="*/ 125 w 125"/>
                <a:gd name="T7" fmla="*/ 5 h 40"/>
                <a:gd name="T8" fmla="*/ 32 w 125"/>
                <a:gd name="T9" fmla="*/ 0 h 40"/>
                <a:gd name="T10" fmla="*/ 0 60000 65536"/>
                <a:gd name="T11" fmla="*/ 0 60000 65536"/>
                <a:gd name="T12" fmla="*/ 0 60000 65536"/>
                <a:gd name="T13" fmla="*/ 0 60000 65536"/>
                <a:gd name="T14" fmla="*/ 0 60000 65536"/>
                <a:gd name="T15" fmla="*/ 0 w 125"/>
                <a:gd name="T16" fmla="*/ 0 h 40"/>
                <a:gd name="T17" fmla="*/ 125 w 125"/>
                <a:gd name="T18" fmla="*/ 40 h 40"/>
              </a:gdLst>
              <a:ahLst/>
              <a:cxnLst>
                <a:cxn ang="T10">
                  <a:pos x="T0" y="T1"/>
                </a:cxn>
                <a:cxn ang="T11">
                  <a:pos x="T2" y="T3"/>
                </a:cxn>
                <a:cxn ang="T12">
                  <a:pos x="T4" y="T5"/>
                </a:cxn>
                <a:cxn ang="T13">
                  <a:pos x="T6" y="T7"/>
                </a:cxn>
                <a:cxn ang="T14">
                  <a:pos x="T8" y="T9"/>
                </a:cxn>
              </a:cxnLst>
              <a:rect l="T15" t="T16" r="T17" b="T18"/>
              <a:pathLst>
                <a:path w="125" h="40">
                  <a:moveTo>
                    <a:pt x="32" y="0"/>
                  </a:moveTo>
                  <a:lnTo>
                    <a:pt x="0" y="40"/>
                  </a:lnTo>
                  <a:lnTo>
                    <a:pt x="104" y="40"/>
                  </a:lnTo>
                  <a:lnTo>
                    <a:pt x="125" y="5"/>
                  </a:lnTo>
                  <a:lnTo>
                    <a:pt x="32" y="0"/>
                  </a:lnTo>
                  <a:close/>
                </a:path>
              </a:pathLst>
            </a:custGeom>
            <a:solidFill>
              <a:srgbClr val="AEB5CF"/>
            </a:solidFill>
            <a:ln w="12700">
              <a:solidFill>
                <a:schemeClr val="tx1"/>
              </a:solidFill>
              <a:round/>
              <a:headEnd/>
              <a:tailEnd/>
            </a:ln>
          </p:spPr>
          <p:txBody>
            <a:bodyPr wrap="none" anchor="ctr"/>
            <a:lstStyle/>
            <a:p>
              <a:endParaRPr lang="en-US"/>
            </a:p>
          </p:txBody>
        </p:sp>
      </p:grpSp>
      <p:grpSp>
        <p:nvGrpSpPr>
          <p:cNvPr id="53264" name="Group 90"/>
          <p:cNvGrpSpPr>
            <a:grpSpLocks/>
          </p:cNvGrpSpPr>
          <p:nvPr/>
        </p:nvGrpSpPr>
        <p:grpSpPr bwMode="auto">
          <a:xfrm>
            <a:off x="4738688" y="1830388"/>
            <a:ext cx="1114425" cy="1517650"/>
            <a:chOff x="2985" y="1153"/>
            <a:chExt cx="702" cy="956"/>
          </a:xfrm>
        </p:grpSpPr>
        <p:sp>
          <p:nvSpPr>
            <p:cNvPr id="53479" name="Freeform 91"/>
            <p:cNvSpPr>
              <a:spLocks/>
            </p:cNvSpPr>
            <p:nvPr/>
          </p:nvSpPr>
          <p:spPr bwMode="auto">
            <a:xfrm>
              <a:off x="3213" y="1410"/>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C69F84"/>
            </a:solidFill>
            <a:ln w="12700">
              <a:solidFill>
                <a:srgbClr val="000000"/>
              </a:solidFill>
              <a:round/>
              <a:headEnd/>
              <a:tailEnd/>
            </a:ln>
          </p:spPr>
          <p:txBody>
            <a:bodyPr wrap="none" anchor="ctr"/>
            <a:lstStyle/>
            <a:p>
              <a:endParaRPr lang="en-US"/>
            </a:p>
          </p:txBody>
        </p:sp>
        <p:sp>
          <p:nvSpPr>
            <p:cNvPr id="53480" name="Freeform 92"/>
            <p:cNvSpPr>
              <a:spLocks/>
            </p:cNvSpPr>
            <p:nvPr/>
          </p:nvSpPr>
          <p:spPr bwMode="auto">
            <a:xfrm>
              <a:off x="3311" y="1408"/>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3481" name="Freeform 93"/>
            <p:cNvSpPr>
              <a:spLocks/>
            </p:cNvSpPr>
            <p:nvPr/>
          </p:nvSpPr>
          <p:spPr bwMode="auto">
            <a:xfrm>
              <a:off x="3215" y="1525"/>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9C6B4"/>
            </a:solidFill>
            <a:ln w="12700">
              <a:solidFill>
                <a:srgbClr val="000000"/>
              </a:solidFill>
              <a:round/>
              <a:headEnd/>
              <a:tailEnd/>
            </a:ln>
          </p:spPr>
          <p:txBody>
            <a:bodyPr wrap="none" anchor="ctr"/>
            <a:lstStyle/>
            <a:p>
              <a:endParaRPr lang="en-US"/>
            </a:p>
          </p:txBody>
        </p:sp>
        <p:sp>
          <p:nvSpPr>
            <p:cNvPr id="53482" name="Freeform 94"/>
            <p:cNvSpPr>
              <a:spLocks/>
            </p:cNvSpPr>
            <p:nvPr/>
          </p:nvSpPr>
          <p:spPr bwMode="auto">
            <a:xfrm>
              <a:off x="3591" y="1509"/>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53483" name="Freeform 95"/>
            <p:cNvSpPr>
              <a:spLocks/>
            </p:cNvSpPr>
            <p:nvPr/>
          </p:nvSpPr>
          <p:spPr bwMode="auto">
            <a:xfrm>
              <a:off x="3105" y="1549"/>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C69F84"/>
            </a:solidFill>
            <a:ln w="12700">
              <a:solidFill>
                <a:srgbClr val="000000"/>
              </a:solidFill>
              <a:round/>
              <a:headEnd/>
              <a:tailEnd/>
            </a:ln>
          </p:spPr>
          <p:txBody>
            <a:bodyPr wrap="none" anchor="ctr"/>
            <a:lstStyle/>
            <a:p>
              <a:endParaRPr lang="en-US"/>
            </a:p>
          </p:txBody>
        </p:sp>
        <p:sp>
          <p:nvSpPr>
            <p:cNvPr id="53484" name="Freeform 96"/>
            <p:cNvSpPr>
              <a:spLocks/>
            </p:cNvSpPr>
            <p:nvPr/>
          </p:nvSpPr>
          <p:spPr bwMode="auto">
            <a:xfrm>
              <a:off x="3203" y="1547"/>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3485" name="Freeform 97"/>
            <p:cNvSpPr>
              <a:spLocks/>
            </p:cNvSpPr>
            <p:nvPr/>
          </p:nvSpPr>
          <p:spPr bwMode="auto">
            <a:xfrm>
              <a:off x="3107" y="1664"/>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3486" name="Freeform 98"/>
            <p:cNvSpPr>
              <a:spLocks/>
            </p:cNvSpPr>
            <p:nvPr/>
          </p:nvSpPr>
          <p:spPr bwMode="auto">
            <a:xfrm>
              <a:off x="3483" y="1648"/>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53487" name="Freeform 99"/>
            <p:cNvSpPr>
              <a:spLocks/>
            </p:cNvSpPr>
            <p:nvPr/>
          </p:nvSpPr>
          <p:spPr bwMode="auto">
            <a:xfrm>
              <a:off x="2992" y="1690"/>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53488" name="Freeform 100"/>
            <p:cNvSpPr>
              <a:spLocks/>
            </p:cNvSpPr>
            <p:nvPr/>
          </p:nvSpPr>
          <p:spPr bwMode="auto">
            <a:xfrm>
              <a:off x="3090" y="1688"/>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3489" name="Freeform 101"/>
            <p:cNvSpPr>
              <a:spLocks/>
            </p:cNvSpPr>
            <p:nvPr/>
          </p:nvSpPr>
          <p:spPr bwMode="auto">
            <a:xfrm>
              <a:off x="2994" y="1805"/>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3490" name="Freeform 102"/>
            <p:cNvSpPr>
              <a:spLocks/>
            </p:cNvSpPr>
            <p:nvPr/>
          </p:nvSpPr>
          <p:spPr bwMode="auto">
            <a:xfrm>
              <a:off x="3370" y="1789"/>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53491" name="Freeform 103"/>
            <p:cNvSpPr>
              <a:spLocks/>
            </p:cNvSpPr>
            <p:nvPr/>
          </p:nvSpPr>
          <p:spPr bwMode="auto">
            <a:xfrm>
              <a:off x="3212" y="1155"/>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53492" name="Freeform 104"/>
            <p:cNvSpPr>
              <a:spLocks/>
            </p:cNvSpPr>
            <p:nvPr/>
          </p:nvSpPr>
          <p:spPr bwMode="auto">
            <a:xfrm>
              <a:off x="3310" y="1153"/>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3493" name="Freeform 105"/>
            <p:cNvSpPr>
              <a:spLocks/>
            </p:cNvSpPr>
            <p:nvPr/>
          </p:nvSpPr>
          <p:spPr bwMode="auto">
            <a:xfrm>
              <a:off x="3214" y="1270"/>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3494" name="Freeform 106"/>
            <p:cNvSpPr>
              <a:spLocks/>
            </p:cNvSpPr>
            <p:nvPr/>
          </p:nvSpPr>
          <p:spPr bwMode="auto">
            <a:xfrm>
              <a:off x="3590" y="1254"/>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53495" name="Freeform 107"/>
            <p:cNvSpPr>
              <a:spLocks/>
            </p:cNvSpPr>
            <p:nvPr/>
          </p:nvSpPr>
          <p:spPr bwMode="auto">
            <a:xfrm>
              <a:off x="3099" y="1292"/>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53496" name="Freeform 108"/>
            <p:cNvSpPr>
              <a:spLocks/>
            </p:cNvSpPr>
            <p:nvPr/>
          </p:nvSpPr>
          <p:spPr bwMode="auto">
            <a:xfrm>
              <a:off x="3197" y="1290"/>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3497" name="Freeform 109"/>
            <p:cNvSpPr>
              <a:spLocks/>
            </p:cNvSpPr>
            <p:nvPr/>
          </p:nvSpPr>
          <p:spPr bwMode="auto">
            <a:xfrm>
              <a:off x="3101" y="1407"/>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3498" name="Freeform 110"/>
            <p:cNvSpPr>
              <a:spLocks/>
            </p:cNvSpPr>
            <p:nvPr/>
          </p:nvSpPr>
          <p:spPr bwMode="auto">
            <a:xfrm>
              <a:off x="3477" y="1391"/>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53499" name="Freeform 111"/>
            <p:cNvSpPr>
              <a:spLocks/>
            </p:cNvSpPr>
            <p:nvPr/>
          </p:nvSpPr>
          <p:spPr bwMode="auto">
            <a:xfrm>
              <a:off x="2985" y="1441"/>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53500" name="Freeform 112"/>
            <p:cNvSpPr>
              <a:spLocks/>
            </p:cNvSpPr>
            <p:nvPr/>
          </p:nvSpPr>
          <p:spPr bwMode="auto">
            <a:xfrm>
              <a:off x="3083" y="1439"/>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3501" name="Freeform 113"/>
            <p:cNvSpPr>
              <a:spLocks/>
            </p:cNvSpPr>
            <p:nvPr/>
          </p:nvSpPr>
          <p:spPr bwMode="auto">
            <a:xfrm>
              <a:off x="2987" y="1556"/>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3502" name="Freeform 114"/>
            <p:cNvSpPr>
              <a:spLocks/>
            </p:cNvSpPr>
            <p:nvPr/>
          </p:nvSpPr>
          <p:spPr bwMode="auto">
            <a:xfrm>
              <a:off x="3363" y="1540"/>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grpSp>
      <p:grpSp>
        <p:nvGrpSpPr>
          <p:cNvPr id="53265" name="Group 115"/>
          <p:cNvGrpSpPr>
            <a:grpSpLocks/>
          </p:cNvGrpSpPr>
          <p:nvPr/>
        </p:nvGrpSpPr>
        <p:grpSpPr bwMode="auto">
          <a:xfrm>
            <a:off x="7335838" y="2963863"/>
            <a:ext cx="1628775" cy="2525712"/>
            <a:chOff x="4621" y="1867"/>
            <a:chExt cx="1026" cy="1591"/>
          </a:xfrm>
        </p:grpSpPr>
        <p:sp>
          <p:nvSpPr>
            <p:cNvPr id="53395" name="Text Box 116"/>
            <p:cNvSpPr txBox="1">
              <a:spLocks noChangeArrowheads="1"/>
            </p:cNvSpPr>
            <p:nvPr/>
          </p:nvSpPr>
          <p:spPr bwMode="auto">
            <a:xfrm>
              <a:off x="4621" y="2413"/>
              <a:ext cx="969" cy="194"/>
            </a:xfrm>
            <a:prstGeom prst="rect">
              <a:avLst/>
            </a:prstGeom>
            <a:noFill/>
            <a:ln w="9525">
              <a:noFill/>
              <a:miter lim="800000"/>
              <a:headEnd/>
              <a:tailEnd/>
            </a:ln>
          </p:spPr>
          <p:txBody>
            <a:bodyPr wrap="none">
              <a:spAutoFit/>
            </a:bodyPr>
            <a:lstStyle/>
            <a:p>
              <a:pPr defTabSz="762000" eaLnBrk="0" hangingPunct="0"/>
              <a:r>
                <a:rPr lang="en-AU" sz="1400" b="1"/>
                <a:t>Assembly line 1</a:t>
              </a:r>
            </a:p>
          </p:txBody>
        </p:sp>
        <p:sp>
          <p:nvSpPr>
            <p:cNvPr id="53396" name="Text Box 117"/>
            <p:cNvSpPr txBox="1">
              <a:spLocks noChangeArrowheads="1"/>
            </p:cNvSpPr>
            <p:nvPr/>
          </p:nvSpPr>
          <p:spPr bwMode="auto">
            <a:xfrm>
              <a:off x="4678" y="3264"/>
              <a:ext cx="969" cy="194"/>
            </a:xfrm>
            <a:prstGeom prst="rect">
              <a:avLst/>
            </a:prstGeom>
            <a:noFill/>
            <a:ln w="9525">
              <a:noFill/>
              <a:miter lim="800000"/>
              <a:headEnd/>
              <a:tailEnd/>
            </a:ln>
          </p:spPr>
          <p:txBody>
            <a:bodyPr wrap="none">
              <a:spAutoFit/>
            </a:bodyPr>
            <a:lstStyle/>
            <a:p>
              <a:pPr defTabSz="762000" eaLnBrk="0" hangingPunct="0"/>
              <a:r>
                <a:rPr lang="en-AU" sz="1400" b="1"/>
                <a:t>Assembly line 2</a:t>
              </a:r>
            </a:p>
          </p:txBody>
        </p:sp>
        <p:sp>
          <p:nvSpPr>
            <p:cNvPr id="53397" name="Line 118"/>
            <p:cNvSpPr>
              <a:spLocks noChangeShapeType="1"/>
            </p:cNvSpPr>
            <p:nvPr/>
          </p:nvSpPr>
          <p:spPr bwMode="auto">
            <a:xfrm>
              <a:off x="5024" y="2920"/>
              <a:ext cx="0" cy="210"/>
            </a:xfrm>
            <a:prstGeom prst="line">
              <a:avLst/>
            </a:prstGeom>
            <a:noFill/>
            <a:ln w="38100">
              <a:solidFill>
                <a:srgbClr val="D7E3C5"/>
              </a:solidFill>
              <a:round/>
              <a:headEnd/>
              <a:tailEnd/>
            </a:ln>
          </p:spPr>
          <p:txBody>
            <a:bodyPr wrap="none" anchor="ctr"/>
            <a:lstStyle/>
            <a:p>
              <a:endParaRPr lang="en-US"/>
            </a:p>
          </p:txBody>
        </p:sp>
        <p:sp>
          <p:nvSpPr>
            <p:cNvPr id="53398" name="Line 119"/>
            <p:cNvSpPr>
              <a:spLocks noChangeShapeType="1"/>
            </p:cNvSpPr>
            <p:nvPr/>
          </p:nvSpPr>
          <p:spPr bwMode="auto">
            <a:xfrm>
              <a:off x="5331" y="2888"/>
              <a:ext cx="0" cy="210"/>
            </a:xfrm>
            <a:prstGeom prst="line">
              <a:avLst/>
            </a:prstGeom>
            <a:noFill/>
            <a:ln w="38100">
              <a:solidFill>
                <a:srgbClr val="D7E3C5"/>
              </a:solidFill>
              <a:round/>
              <a:headEnd/>
              <a:tailEnd/>
            </a:ln>
          </p:spPr>
          <p:txBody>
            <a:bodyPr wrap="none" anchor="ctr"/>
            <a:lstStyle/>
            <a:p>
              <a:endParaRPr lang="en-US"/>
            </a:p>
          </p:txBody>
        </p:sp>
        <p:sp>
          <p:nvSpPr>
            <p:cNvPr id="53399" name="Freeform 120"/>
            <p:cNvSpPr>
              <a:spLocks/>
            </p:cNvSpPr>
            <p:nvPr/>
          </p:nvSpPr>
          <p:spPr bwMode="auto">
            <a:xfrm>
              <a:off x="4800" y="2955"/>
              <a:ext cx="88" cy="194"/>
            </a:xfrm>
            <a:custGeom>
              <a:avLst/>
              <a:gdLst>
                <a:gd name="T0" fmla="*/ 0 w 88"/>
                <a:gd name="T1" fmla="*/ 192 h 194"/>
                <a:gd name="T2" fmla="*/ 3 w 88"/>
                <a:gd name="T3" fmla="*/ 0 h 194"/>
                <a:gd name="T4" fmla="*/ 88 w 88"/>
                <a:gd name="T5" fmla="*/ 0 h 194"/>
                <a:gd name="T6" fmla="*/ 83 w 88"/>
                <a:gd name="T7" fmla="*/ 186 h 194"/>
                <a:gd name="T8" fmla="*/ 56 w 88"/>
                <a:gd name="T9" fmla="*/ 194 h 194"/>
                <a:gd name="T10" fmla="*/ 46 w 88"/>
                <a:gd name="T11" fmla="*/ 50 h 194"/>
                <a:gd name="T12" fmla="*/ 35 w 88"/>
                <a:gd name="T13" fmla="*/ 194 h 194"/>
                <a:gd name="T14" fmla="*/ 0 w 88"/>
                <a:gd name="T15" fmla="*/ 192 h 194"/>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194"/>
                <a:gd name="T26" fmla="*/ 88 w 88"/>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194">
                  <a:moveTo>
                    <a:pt x="0" y="192"/>
                  </a:moveTo>
                  <a:lnTo>
                    <a:pt x="3" y="0"/>
                  </a:lnTo>
                  <a:lnTo>
                    <a:pt x="88" y="0"/>
                  </a:lnTo>
                  <a:lnTo>
                    <a:pt x="83" y="186"/>
                  </a:lnTo>
                  <a:lnTo>
                    <a:pt x="56" y="194"/>
                  </a:lnTo>
                  <a:lnTo>
                    <a:pt x="46" y="50"/>
                  </a:lnTo>
                  <a:lnTo>
                    <a:pt x="35" y="194"/>
                  </a:lnTo>
                  <a:lnTo>
                    <a:pt x="0" y="192"/>
                  </a:lnTo>
                  <a:close/>
                </a:path>
              </a:pathLst>
            </a:custGeom>
            <a:solidFill>
              <a:srgbClr val="9CB0D1"/>
            </a:solidFill>
            <a:ln w="12700">
              <a:solidFill>
                <a:schemeClr val="tx1"/>
              </a:solidFill>
              <a:round/>
              <a:headEnd/>
              <a:tailEnd/>
            </a:ln>
          </p:spPr>
          <p:txBody>
            <a:bodyPr wrap="none" anchor="ctr"/>
            <a:lstStyle/>
            <a:p>
              <a:endParaRPr lang="en-US"/>
            </a:p>
          </p:txBody>
        </p:sp>
        <p:sp>
          <p:nvSpPr>
            <p:cNvPr id="53400" name="Freeform 121"/>
            <p:cNvSpPr>
              <a:spLocks/>
            </p:cNvSpPr>
            <p:nvPr/>
          </p:nvSpPr>
          <p:spPr bwMode="auto">
            <a:xfrm>
              <a:off x="4752" y="2828"/>
              <a:ext cx="167" cy="132"/>
            </a:xfrm>
            <a:custGeom>
              <a:avLst/>
              <a:gdLst>
                <a:gd name="T0" fmla="*/ 16 w 167"/>
                <a:gd name="T1" fmla="*/ 121 h 132"/>
                <a:gd name="T2" fmla="*/ 29 w 167"/>
                <a:gd name="T3" fmla="*/ 43 h 132"/>
                <a:gd name="T4" fmla="*/ 64 w 167"/>
                <a:gd name="T5" fmla="*/ 6 h 132"/>
                <a:gd name="T6" fmla="*/ 128 w 167"/>
                <a:gd name="T7" fmla="*/ 11 h 132"/>
                <a:gd name="T8" fmla="*/ 160 w 167"/>
                <a:gd name="T9" fmla="*/ 51 h 132"/>
                <a:gd name="T10" fmla="*/ 163 w 167"/>
                <a:gd name="T11" fmla="*/ 121 h 132"/>
                <a:gd name="T12" fmla="*/ 133 w 167"/>
                <a:gd name="T13" fmla="*/ 123 h 132"/>
                <a:gd name="T14" fmla="*/ 93 w 167"/>
                <a:gd name="T15" fmla="*/ 121 h 132"/>
                <a:gd name="T16" fmla="*/ 16 w 167"/>
                <a:gd name="T17" fmla="*/ 12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32"/>
                <a:gd name="T29" fmla="*/ 167 w 167"/>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32">
                  <a:moveTo>
                    <a:pt x="16" y="121"/>
                  </a:moveTo>
                  <a:cubicBezTo>
                    <a:pt x="0" y="117"/>
                    <a:pt x="21" y="62"/>
                    <a:pt x="29" y="43"/>
                  </a:cubicBezTo>
                  <a:cubicBezTo>
                    <a:pt x="36" y="23"/>
                    <a:pt x="47" y="11"/>
                    <a:pt x="64" y="6"/>
                  </a:cubicBezTo>
                  <a:cubicBezTo>
                    <a:pt x="80" y="0"/>
                    <a:pt x="112" y="3"/>
                    <a:pt x="128" y="11"/>
                  </a:cubicBezTo>
                  <a:cubicBezTo>
                    <a:pt x="143" y="18"/>
                    <a:pt x="154" y="32"/>
                    <a:pt x="160" y="51"/>
                  </a:cubicBezTo>
                  <a:cubicBezTo>
                    <a:pt x="165" y="69"/>
                    <a:pt x="167" y="109"/>
                    <a:pt x="163" y="121"/>
                  </a:cubicBezTo>
                  <a:cubicBezTo>
                    <a:pt x="158" y="132"/>
                    <a:pt x="144" y="123"/>
                    <a:pt x="133" y="123"/>
                  </a:cubicBezTo>
                  <a:cubicBezTo>
                    <a:pt x="121" y="123"/>
                    <a:pt x="112" y="121"/>
                    <a:pt x="93" y="121"/>
                  </a:cubicBezTo>
                  <a:cubicBezTo>
                    <a:pt x="73" y="120"/>
                    <a:pt x="32" y="121"/>
                    <a:pt x="16" y="121"/>
                  </a:cubicBezTo>
                  <a:close/>
                </a:path>
              </a:pathLst>
            </a:custGeom>
            <a:solidFill>
              <a:srgbClr val="FFBFAB"/>
            </a:solidFill>
            <a:ln w="12700">
              <a:solidFill>
                <a:schemeClr val="tx1"/>
              </a:solidFill>
              <a:round/>
              <a:headEnd/>
              <a:tailEnd/>
            </a:ln>
          </p:spPr>
          <p:txBody>
            <a:bodyPr wrap="none" anchor="ctr"/>
            <a:lstStyle/>
            <a:p>
              <a:endParaRPr lang="en-US"/>
            </a:p>
          </p:txBody>
        </p:sp>
        <p:sp>
          <p:nvSpPr>
            <p:cNvPr id="53401" name="Freeform 122"/>
            <p:cNvSpPr>
              <a:spLocks/>
            </p:cNvSpPr>
            <p:nvPr/>
          </p:nvSpPr>
          <p:spPr bwMode="auto">
            <a:xfrm>
              <a:off x="4791" y="2840"/>
              <a:ext cx="104" cy="111"/>
            </a:xfrm>
            <a:custGeom>
              <a:avLst/>
              <a:gdLst>
                <a:gd name="T0" fmla="*/ 0 w 104"/>
                <a:gd name="T1" fmla="*/ 109 h 111"/>
                <a:gd name="T2" fmla="*/ 14 w 104"/>
                <a:gd name="T3" fmla="*/ 42 h 111"/>
                <a:gd name="T4" fmla="*/ 51 w 104"/>
                <a:gd name="T5" fmla="*/ 2 h 111"/>
                <a:gd name="T6" fmla="*/ 83 w 104"/>
                <a:gd name="T7" fmla="*/ 31 h 111"/>
                <a:gd name="T8" fmla="*/ 102 w 104"/>
                <a:gd name="T9" fmla="*/ 79 h 111"/>
                <a:gd name="T10" fmla="*/ 99 w 104"/>
                <a:gd name="T11" fmla="*/ 111 h 111"/>
                <a:gd name="T12" fmla="*/ 0 60000 65536"/>
                <a:gd name="T13" fmla="*/ 0 60000 65536"/>
                <a:gd name="T14" fmla="*/ 0 60000 65536"/>
                <a:gd name="T15" fmla="*/ 0 60000 65536"/>
                <a:gd name="T16" fmla="*/ 0 60000 65536"/>
                <a:gd name="T17" fmla="*/ 0 60000 65536"/>
                <a:gd name="T18" fmla="*/ 0 w 104"/>
                <a:gd name="T19" fmla="*/ 0 h 111"/>
                <a:gd name="T20" fmla="*/ 104 w 104"/>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04" h="111">
                  <a:moveTo>
                    <a:pt x="0" y="109"/>
                  </a:moveTo>
                  <a:cubicBezTo>
                    <a:pt x="2" y="84"/>
                    <a:pt x="5" y="59"/>
                    <a:pt x="14" y="42"/>
                  </a:cubicBezTo>
                  <a:cubicBezTo>
                    <a:pt x="22" y="24"/>
                    <a:pt x="39" y="3"/>
                    <a:pt x="51" y="2"/>
                  </a:cubicBezTo>
                  <a:cubicBezTo>
                    <a:pt x="62" y="0"/>
                    <a:pt x="74" y="18"/>
                    <a:pt x="83" y="31"/>
                  </a:cubicBezTo>
                  <a:cubicBezTo>
                    <a:pt x="91" y="43"/>
                    <a:pt x="99" y="65"/>
                    <a:pt x="102" y="79"/>
                  </a:cubicBezTo>
                  <a:cubicBezTo>
                    <a:pt x="104" y="92"/>
                    <a:pt x="101" y="101"/>
                    <a:pt x="99" y="111"/>
                  </a:cubicBezTo>
                </a:path>
              </a:pathLst>
            </a:custGeom>
            <a:noFill/>
            <a:ln w="12700">
              <a:solidFill>
                <a:schemeClr val="tx1"/>
              </a:solidFill>
              <a:round/>
              <a:headEnd/>
              <a:tailEnd/>
            </a:ln>
          </p:spPr>
          <p:txBody>
            <a:bodyPr wrap="none" anchor="ctr"/>
            <a:lstStyle/>
            <a:p>
              <a:endParaRPr lang="en-US"/>
            </a:p>
          </p:txBody>
        </p:sp>
        <p:sp>
          <p:nvSpPr>
            <p:cNvPr id="53402" name="Line 123"/>
            <p:cNvSpPr>
              <a:spLocks noChangeShapeType="1"/>
            </p:cNvSpPr>
            <p:nvPr/>
          </p:nvSpPr>
          <p:spPr bwMode="auto">
            <a:xfrm flipH="1">
              <a:off x="4837" y="2850"/>
              <a:ext cx="5" cy="45"/>
            </a:xfrm>
            <a:prstGeom prst="line">
              <a:avLst/>
            </a:prstGeom>
            <a:noFill/>
            <a:ln w="12700">
              <a:solidFill>
                <a:schemeClr val="tx1"/>
              </a:solidFill>
              <a:round/>
              <a:headEnd/>
              <a:tailEnd/>
            </a:ln>
          </p:spPr>
          <p:txBody>
            <a:bodyPr wrap="none" anchor="ctr"/>
            <a:lstStyle/>
            <a:p>
              <a:endParaRPr lang="en-US"/>
            </a:p>
          </p:txBody>
        </p:sp>
        <p:sp>
          <p:nvSpPr>
            <p:cNvPr id="53403" name="Rectangle 124"/>
            <p:cNvSpPr>
              <a:spLocks noChangeArrowheads="1"/>
            </p:cNvSpPr>
            <p:nvPr/>
          </p:nvSpPr>
          <p:spPr bwMode="auto">
            <a:xfrm>
              <a:off x="4812" y="2780"/>
              <a:ext cx="62" cy="62"/>
            </a:xfrm>
            <a:prstGeom prst="rect">
              <a:avLst/>
            </a:prstGeom>
            <a:solidFill>
              <a:schemeClr val="tx1"/>
            </a:solidFill>
            <a:ln w="12700">
              <a:solidFill>
                <a:schemeClr val="tx1"/>
              </a:solidFill>
              <a:miter lim="800000"/>
              <a:headEnd/>
              <a:tailEnd/>
            </a:ln>
          </p:spPr>
          <p:txBody>
            <a:bodyPr wrap="none" anchor="ctr"/>
            <a:lstStyle/>
            <a:p>
              <a:endParaRPr lang="en-NZ">
                <a:latin typeface="Calibri" pitchFamily="34" charset="0"/>
              </a:endParaRPr>
            </a:p>
          </p:txBody>
        </p:sp>
        <p:sp>
          <p:nvSpPr>
            <p:cNvPr id="53404" name="Line 125"/>
            <p:cNvSpPr>
              <a:spLocks noChangeShapeType="1"/>
            </p:cNvSpPr>
            <p:nvPr/>
          </p:nvSpPr>
          <p:spPr bwMode="auto">
            <a:xfrm flipV="1">
              <a:off x="4815" y="2850"/>
              <a:ext cx="45" cy="3"/>
            </a:xfrm>
            <a:prstGeom prst="line">
              <a:avLst/>
            </a:prstGeom>
            <a:noFill/>
            <a:ln w="38100">
              <a:solidFill>
                <a:schemeClr val="tx1"/>
              </a:solidFill>
              <a:round/>
              <a:headEnd/>
              <a:tailEnd/>
            </a:ln>
          </p:spPr>
          <p:txBody>
            <a:bodyPr wrap="none" anchor="ctr"/>
            <a:lstStyle/>
            <a:p>
              <a:endParaRPr lang="en-US"/>
            </a:p>
          </p:txBody>
        </p:sp>
        <p:sp>
          <p:nvSpPr>
            <p:cNvPr id="53405" name="Line 126"/>
            <p:cNvSpPr>
              <a:spLocks noChangeShapeType="1"/>
            </p:cNvSpPr>
            <p:nvPr/>
          </p:nvSpPr>
          <p:spPr bwMode="auto">
            <a:xfrm flipV="1">
              <a:off x="4815" y="2770"/>
              <a:ext cx="59" cy="6"/>
            </a:xfrm>
            <a:prstGeom prst="line">
              <a:avLst/>
            </a:prstGeom>
            <a:noFill/>
            <a:ln w="57150">
              <a:solidFill>
                <a:srgbClr val="070707"/>
              </a:solidFill>
              <a:round/>
              <a:headEnd/>
              <a:tailEnd/>
            </a:ln>
          </p:spPr>
          <p:txBody>
            <a:bodyPr wrap="none" anchor="ctr"/>
            <a:lstStyle/>
            <a:p>
              <a:endParaRPr lang="en-US"/>
            </a:p>
          </p:txBody>
        </p:sp>
        <p:sp>
          <p:nvSpPr>
            <p:cNvPr id="53406" name="Line 127"/>
            <p:cNvSpPr>
              <a:spLocks noChangeShapeType="1"/>
            </p:cNvSpPr>
            <p:nvPr/>
          </p:nvSpPr>
          <p:spPr bwMode="auto">
            <a:xfrm flipV="1">
              <a:off x="4802" y="3171"/>
              <a:ext cx="24" cy="2"/>
            </a:xfrm>
            <a:prstGeom prst="line">
              <a:avLst/>
            </a:prstGeom>
            <a:noFill/>
            <a:ln w="57150">
              <a:solidFill>
                <a:srgbClr val="070707"/>
              </a:solidFill>
              <a:round/>
              <a:headEnd/>
              <a:tailEnd/>
            </a:ln>
          </p:spPr>
          <p:txBody>
            <a:bodyPr wrap="none" anchor="ctr"/>
            <a:lstStyle/>
            <a:p>
              <a:endParaRPr lang="en-US"/>
            </a:p>
          </p:txBody>
        </p:sp>
        <p:sp>
          <p:nvSpPr>
            <p:cNvPr id="53407" name="Line 128"/>
            <p:cNvSpPr>
              <a:spLocks noChangeShapeType="1"/>
            </p:cNvSpPr>
            <p:nvPr/>
          </p:nvSpPr>
          <p:spPr bwMode="auto">
            <a:xfrm flipV="1">
              <a:off x="4855" y="3163"/>
              <a:ext cx="24" cy="2"/>
            </a:xfrm>
            <a:prstGeom prst="line">
              <a:avLst/>
            </a:prstGeom>
            <a:noFill/>
            <a:ln w="57150">
              <a:solidFill>
                <a:srgbClr val="070707"/>
              </a:solidFill>
              <a:round/>
              <a:headEnd/>
              <a:tailEnd/>
            </a:ln>
          </p:spPr>
          <p:txBody>
            <a:bodyPr wrap="none" anchor="ctr"/>
            <a:lstStyle/>
            <a:p>
              <a:endParaRPr lang="en-US"/>
            </a:p>
          </p:txBody>
        </p:sp>
        <p:sp>
          <p:nvSpPr>
            <p:cNvPr id="53408" name="Line 129"/>
            <p:cNvSpPr>
              <a:spLocks noChangeShapeType="1"/>
            </p:cNvSpPr>
            <p:nvPr/>
          </p:nvSpPr>
          <p:spPr bwMode="auto">
            <a:xfrm>
              <a:off x="4712" y="2953"/>
              <a:ext cx="0" cy="210"/>
            </a:xfrm>
            <a:prstGeom prst="line">
              <a:avLst/>
            </a:prstGeom>
            <a:noFill/>
            <a:ln w="38100">
              <a:solidFill>
                <a:srgbClr val="D7E3C5"/>
              </a:solidFill>
              <a:round/>
              <a:headEnd/>
              <a:tailEnd/>
            </a:ln>
          </p:spPr>
          <p:txBody>
            <a:bodyPr wrap="none" anchor="ctr"/>
            <a:lstStyle/>
            <a:p>
              <a:endParaRPr lang="en-US"/>
            </a:p>
          </p:txBody>
        </p:sp>
        <p:sp>
          <p:nvSpPr>
            <p:cNvPr id="53409" name="Freeform 130"/>
            <p:cNvSpPr>
              <a:spLocks/>
            </p:cNvSpPr>
            <p:nvPr/>
          </p:nvSpPr>
          <p:spPr bwMode="auto">
            <a:xfrm>
              <a:off x="5145" y="2911"/>
              <a:ext cx="88" cy="194"/>
            </a:xfrm>
            <a:custGeom>
              <a:avLst/>
              <a:gdLst>
                <a:gd name="T0" fmla="*/ 0 w 88"/>
                <a:gd name="T1" fmla="*/ 192 h 194"/>
                <a:gd name="T2" fmla="*/ 3 w 88"/>
                <a:gd name="T3" fmla="*/ 0 h 194"/>
                <a:gd name="T4" fmla="*/ 88 w 88"/>
                <a:gd name="T5" fmla="*/ 0 h 194"/>
                <a:gd name="T6" fmla="*/ 83 w 88"/>
                <a:gd name="T7" fmla="*/ 186 h 194"/>
                <a:gd name="T8" fmla="*/ 56 w 88"/>
                <a:gd name="T9" fmla="*/ 194 h 194"/>
                <a:gd name="T10" fmla="*/ 46 w 88"/>
                <a:gd name="T11" fmla="*/ 50 h 194"/>
                <a:gd name="T12" fmla="*/ 35 w 88"/>
                <a:gd name="T13" fmla="*/ 194 h 194"/>
                <a:gd name="T14" fmla="*/ 0 w 88"/>
                <a:gd name="T15" fmla="*/ 192 h 194"/>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194"/>
                <a:gd name="T26" fmla="*/ 88 w 88"/>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194">
                  <a:moveTo>
                    <a:pt x="0" y="192"/>
                  </a:moveTo>
                  <a:lnTo>
                    <a:pt x="3" y="0"/>
                  </a:lnTo>
                  <a:lnTo>
                    <a:pt x="88" y="0"/>
                  </a:lnTo>
                  <a:lnTo>
                    <a:pt x="83" y="186"/>
                  </a:lnTo>
                  <a:lnTo>
                    <a:pt x="56" y="194"/>
                  </a:lnTo>
                  <a:lnTo>
                    <a:pt x="46" y="50"/>
                  </a:lnTo>
                  <a:lnTo>
                    <a:pt x="35" y="194"/>
                  </a:lnTo>
                  <a:lnTo>
                    <a:pt x="0" y="192"/>
                  </a:lnTo>
                  <a:close/>
                </a:path>
              </a:pathLst>
            </a:custGeom>
            <a:solidFill>
              <a:srgbClr val="9CB0D1"/>
            </a:solidFill>
            <a:ln w="12700">
              <a:solidFill>
                <a:schemeClr val="tx1"/>
              </a:solidFill>
              <a:round/>
              <a:headEnd/>
              <a:tailEnd/>
            </a:ln>
          </p:spPr>
          <p:txBody>
            <a:bodyPr wrap="none" anchor="ctr"/>
            <a:lstStyle/>
            <a:p>
              <a:endParaRPr lang="en-US"/>
            </a:p>
          </p:txBody>
        </p:sp>
        <p:sp>
          <p:nvSpPr>
            <p:cNvPr id="53410" name="Freeform 131"/>
            <p:cNvSpPr>
              <a:spLocks/>
            </p:cNvSpPr>
            <p:nvPr/>
          </p:nvSpPr>
          <p:spPr bwMode="auto">
            <a:xfrm>
              <a:off x="5097" y="2784"/>
              <a:ext cx="167" cy="132"/>
            </a:xfrm>
            <a:custGeom>
              <a:avLst/>
              <a:gdLst>
                <a:gd name="T0" fmla="*/ 16 w 167"/>
                <a:gd name="T1" fmla="*/ 121 h 132"/>
                <a:gd name="T2" fmla="*/ 29 w 167"/>
                <a:gd name="T3" fmla="*/ 43 h 132"/>
                <a:gd name="T4" fmla="*/ 64 w 167"/>
                <a:gd name="T5" fmla="*/ 6 h 132"/>
                <a:gd name="T6" fmla="*/ 128 w 167"/>
                <a:gd name="T7" fmla="*/ 11 h 132"/>
                <a:gd name="T8" fmla="*/ 160 w 167"/>
                <a:gd name="T9" fmla="*/ 51 h 132"/>
                <a:gd name="T10" fmla="*/ 163 w 167"/>
                <a:gd name="T11" fmla="*/ 121 h 132"/>
                <a:gd name="T12" fmla="*/ 133 w 167"/>
                <a:gd name="T13" fmla="*/ 123 h 132"/>
                <a:gd name="T14" fmla="*/ 93 w 167"/>
                <a:gd name="T15" fmla="*/ 121 h 132"/>
                <a:gd name="T16" fmla="*/ 16 w 167"/>
                <a:gd name="T17" fmla="*/ 12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32"/>
                <a:gd name="T29" fmla="*/ 167 w 167"/>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32">
                  <a:moveTo>
                    <a:pt x="16" y="121"/>
                  </a:moveTo>
                  <a:cubicBezTo>
                    <a:pt x="0" y="117"/>
                    <a:pt x="21" y="62"/>
                    <a:pt x="29" y="43"/>
                  </a:cubicBezTo>
                  <a:cubicBezTo>
                    <a:pt x="36" y="23"/>
                    <a:pt x="47" y="11"/>
                    <a:pt x="64" y="6"/>
                  </a:cubicBezTo>
                  <a:cubicBezTo>
                    <a:pt x="80" y="0"/>
                    <a:pt x="112" y="3"/>
                    <a:pt x="128" y="11"/>
                  </a:cubicBezTo>
                  <a:cubicBezTo>
                    <a:pt x="143" y="18"/>
                    <a:pt x="154" y="32"/>
                    <a:pt x="160" y="51"/>
                  </a:cubicBezTo>
                  <a:cubicBezTo>
                    <a:pt x="165" y="69"/>
                    <a:pt x="167" y="109"/>
                    <a:pt x="163" y="121"/>
                  </a:cubicBezTo>
                  <a:cubicBezTo>
                    <a:pt x="158" y="132"/>
                    <a:pt x="144" y="123"/>
                    <a:pt x="133" y="123"/>
                  </a:cubicBezTo>
                  <a:cubicBezTo>
                    <a:pt x="121" y="123"/>
                    <a:pt x="112" y="121"/>
                    <a:pt x="93" y="121"/>
                  </a:cubicBezTo>
                  <a:cubicBezTo>
                    <a:pt x="73" y="120"/>
                    <a:pt x="32" y="121"/>
                    <a:pt x="16" y="121"/>
                  </a:cubicBezTo>
                  <a:close/>
                </a:path>
              </a:pathLst>
            </a:custGeom>
            <a:solidFill>
              <a:srgbClr val="FFBFAB"/>
            </a:solidFill>
            <a:ln w="12700">
              <a:solidFill>
                <a:schemeClr val="tx1"/>
              </a:solidFill>
              <a:round/>
              <a:headEnd/>
              <a:tailEnd/>
            </a:ln>
          </p:spPr>
          <p:txBody>
            <a:bodyPr wrap="none" anchor="ctr"/>
            <a:lstStyle/>
            <a:p>
              <a:endParaRPr lang="en-US"/>
            </a:p>
          </p:txBody>
        </p:sp>
        <p:sp>
          <p:nvSpPr>
            <p:cNvPr id="53411" name="Freeform 132"/>
            <p:cNvSpPr>
              <a:spLocks/>
            </p:cNvSpPr>
            <p:nvPr/>
          </p:nvSpPr>
          <p:spPr bwMode="auto">
            <a:xfrm>
              <a:off x="5136" y="2796"/>
              <a:ext cx="104" cy="111"/>
            </a:xfrm>
            <a:custGeom>
              <a:avLst/>
              <a:gdLst>
                <a:gd name="T0" fmla="*/ 0 w 104"/>
                <a:gd name="T1" fmla="*/ 109 h 111"/>
                <a:gd name="T2" fmla="*/ 14 w 104"/>
                <a:gd name="T3" fmla="*/ 42 h 111"/>
                <a:gd name="T4" fmla="*/ 51 w 104"/>
                <a:gd name="T5" fmla="*/ 2 h 111"/>
                <a:gd name="T6" fmla="*/ 83 w 104"/>
                <a:gd name="T7" fmla="*/ 31 h 111"/>
                <a:gd name="T8" fmla="*/ 102 w 104"/>
                <a:gd name="T9" fmla="*/ 79 h 111"/>
                <a:gd name="T10" fmla="*/ 99 w 104"/>
                <a:gd name="T11" fmla="*/ 111 h 111"/>
                <a:gd name="T12" fmla="*/ 0 60000 65536"/>
                <a:gd name="T13" fmla="*/ 0 60000 65536"/>
                <a:gd name="T14" fmla="*/ 0 60000 65536"/>
                <a:gd name="T15" fmla="*/ 0 60000 65536"/>
                <a:gd name="T16" fmla="*/ 0 60000 65536"/>
                <a:gd name="T17" fmla="*/ 0 60000 65536"/>
                <a:gd name="T18" fmla="*/ 0 w 104"/>
                <a:gd name="T19" fmla="*/ 0 h 111"/>
                <a:gd name="T20" fmla="*/ 104 w 104"/>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04" h="111">
                  <a:moveTo>
                    <a:pt x="0" y="109"/>
                  </a:moveTo>
                  <a:cubicBezTo>
                    <a:pt x="2" y="84"/>
                    <a:pt x="5" y="59"/>
                    <a:pt x="14" y="42"/>
                  </a:cubicBezTo>
                  <a:cubicBezTo>
                    <a:pt x="22" y="24"/>
                    <a:pt x="39" y="3"/>
                    <a:pt x="51" y="2"/>
                  </a:cubicBezTo>
                  <a:cubicBezTo>
                    <a:pt x="62" y="0"/>
                    <a:pt x="74" y="18"/>
                    <a:pt x="83" y="31"/>
                  </a:cubicBezTo>
                  <a:cubicBezTo>
                    <a:pt x="91" y="43"/>
                    <a:pt x="99" y="65"/>
                    <a:pt x="102" y="79"/>
                  </a:cubicBezTo>
                  <a:cubicBezTo>
                    <a:pt x="104" y="92"/>
                    <a:pt x="101" y="101"/>
                    <a:pt x="99" y="111"/>
                  </a:cubicBezTo>
                </a:path>
              </a:pathLst>
            </a:custGeom>
            <a:solidFill>
              <a:srgbClr val="FFBFAB"/>
            </a:solidFill>
            <a:ln w="12700">
              <a:solidFill>
                <a:schemeClr val="tx1"/>
              </a:solidFill>
              <a:round/>
              <a:headEnd/>
              <a:tailEnd/>
            </a:ln>
          </p:spPr>
          <p:txBody>
            <a:bodyPr wrap="none" anchor="ctr"/>
            <a:lstStyle/>
            <a:p>
              <a:endParaRPr lang="en-US"/>
            </a:p>
          </p:txBody>
        </p:sp>
        <p:sp>
          <p:nvSpPr>
            <p:cNvPr id="53412" name="Line 133"/>
            <p:cNvSpPr>
              <a:spLocks noChangeShapeType="1"/>
            </p:cNvSpPr>
            <p:nvPr/>
          </p:nvSpPr>
          <p:spPr bwMode="auto">
            <a:xfrm flipH="1">
              <a:off x="5182" y="2806"/>
              <a:ext cx="5" cy="45"/>
            </a:xfrm>
            <a:prstGeom prst="line">
              <a:avLst/>
            </a:prstGeom>
            <a:noFill/>
            <a:ln w="12700">
              <a:solidFill>
                <a:schemeClr val="tx1"/>
              </a:solidFill>
              <a:round/>
              <a:headEnd/>
              <a:tailEnd/>
            </a:ln>
          </p:spPr>
          <p:txBody>
            <a:bodyPr wrap="none" anchor="ctr"/>
            <a:lstStyle/>
            <a:p>
              <a:endParaRPr lang="en-US"/>
            </a:p>
          </p:txBody>
        </p:sp>
        <p:sp>
          <p:nvSpPr>
            <p:cNvPr id="53413" name="Rectangle 134"/>
            <p:cNvSpPr>
              <a:spLocks noChangeArrowheads="1"/>
            </p:cNvSpPr>
            <p:nvPr/>
          </p:nvSpPr>
          <p:spPr bwMode="auto">
            <a:xfrm>
              <a:off x="5157" y="2736"/>
              <a:ext cx="62" cy="62"/>
            </a:xfrm>
            <a:prstGeom prst="rect">
              <a:avLst/>
            </a:prstGeom>
            <a:solidFill>
              <a:schemeClr val="tx1"/>
            </a:solidFill>
            <a:ln w="12700">
              <a:solidFill>
                <a:schemeClr val="tx1"/>
              </a:solidFill>
              <a:miter lim="800000"/>
              <a:headEnd/>
              <a:tailEnd/>
            </a:ln>
          </p:spPr>
          <p:txBody>
            <a:bodyPr wrap="none" anchor="ctr"/>
            <a:lstStyle/>
            <a:p>
              <a:endParaRPr lang="en-NZ">
                <a:latin typeface="Calibri" pitchFamily="34" charset="0"/>
              </a:endParaRPr>
            </a:p>
          </p:txBody>
        </p:sp>
        <p:sp>
          <p:nvSpPr>
            <p:cNvPr id="53414" name="Line 135"/>
            <p:cNvSpPr>
              <a:spLocks noChangeShapeType="1"/>
            </p:cNvSpPr>
            <p:nvPr/>
          </p:nvSpPr>
          <p:spPr bwMode="auto">
            <a:xfrm flipV="1">
              <a:off x="5160" y="2806"/>
              <a:ext cx="45" cy="3"/>
            </a:xfrm>
            <a:prstGeom prst="line">
              <a:avLst/>
            </a:prstGeom>
            <a:noFill/>
            <a:ln w="38100">
              <a:solidFill>
                <a:schemeClr val="tx1"/>
              </a:solidFill>
              <a:round/>
              <a:headEnd/>
              <a:tailEnd/>
            </a:ln>
          </p:spPr>
          <p:txBody>
            <a:bodyPr wrap="none" anchor="ctr"/>
            <a:lstStyle/>
            <a:p>
              <a:endParaRPr lang="en-US"/>
            </a:p>
          </p:txBody>
        </p:sp>
        <p:sp>
          <p:nvSpPr>
            <p:cNvPr id="53415" name="Line 136"/>
            <p:cNvSpPr>
              <a:spLocks noChangeShapeType="1"/>
            </p:cNvSpPr>
            <p:nvPr/>
          </p:nvSpPr>
          <p:spPr bwMode="auto">
            <a:xfrm flipV="1">
              <a:off x="5160" y="2726"/>
              <a:ext cx="59" cy="6"/>
            </a:xfrm>
            <a:prstGeom prst="line">
              <a:avLst/>
            </a:prstGeom>
            <a:noFill/>
            <a:ln w="57150">
              <a:solidFill>
                <a:srgbClr val="070707"/>
              </a:solidFill>
              <a:round/>
              <a:headEnd/>
              <a:tailEnd/>
            </a:ln>
          </p:spPr>
          <p:txBody>
            <a:bodyPr wrap="none" anchor="ctr"/>
            <a:lstStyle/>
            <a:p>
              <a:endParaRPr lang="en-US"/>
            </a:p>
          </p:txBody>
        </p:sp>
        <p:sp>
          <p:nvSpPr>
            <p:cNvPr id="53416" name="Line 137"/>
            <p:cNvSpPr>
              <a:spLocks noChangeShapeType="1"/>
            </p:cNvSpPr>
            <p:nvPr/>
          </p:nvSpPr>
          <p:spPr bwMode="auto">
            <a:xfrm flipV="1">
              <a:off x="5147" y="3127"/>
              <a:ext cx="24" cy="2"/>
            </a:xfrm>
            <a:prstGeom prst="line">
              <a:avLst/>
            </a:prstGeom>
            <a:noFill/>
            <a:ln w="57150">
              <a:solidFill>
                <a:srgbClr val="070707"/>
              </a:solidFill>
              <a:round/>
              <a:headEnd/>
              <a:tailEnd/>
            </a:ln>
          </p:spPr>
          <p:txBody>
            <a:bodyPr wrap="none" anchor="ctr"/>
            <a:lstStyle/>
            <a:p>
              <a:endParaRPr lang="en-US"/>
            </a:p>
          </p:txBody>
        </p:sp>
        <p:sp>
          <p:nvSpPr>
            <p:cNvPr id="53417" name="Line 138"/>
            <p:cNvSpPr>
              <a:spLocks noChangeShapeType="1"/>
            </p:cNvSpPr>
            <p:nvPr/>
          </p:nvSpPr>
          <p:spPr bwMode="auto">
            <a:xfrm flipV="1">
              <a:off x="5200" y="3119"/>
              <a:ext cx="24" cy="2"/>
            </a:xfrm>
            <a:prstGeom prst="line">
              <a:avLst/>
            </a:prstGeom>
            <a:noFill/>
            <a:ln w="57150">
              <a:solidFill>
                <a:srgbClr val="070707"/>
              </a:solidFill>
              <a:round/>
              <a:headEnd/>
              <a:tailEnd/>
            </a:ln>
          </p:spPr>
          <p:txBody>
            <a:bodyPr wrap="none" anchor="ctr"/>
            <a:lstStyle/>
            <a:p>
              <a:endParaRPr lang="en-US"/>
            </a:p>
          </p:txBody>
        </p:sp>
        <p:sp>
          <p:nvSpPr>
            <p:cNvPr id="53418" name="Line 139"/>
            <p:cNvSpPr>
              <a:spLocks noChangeShapeType="1"/>
            </p:cNvSpPr>
            <p:nvPr/>
          </p:nvSpPr>
          <p:spPr bwMode="auto">
            <a:xfrm>
              <a:off x="4819" y="2947"/>
              <a:ext cx="0" cy="210"/>
            </a:xfrm>
            <a:prstGeom prst="line">
              <a:avLst/>
            </a:prstGeom>
            <a:noFill/>
            <a:ln w="38100">
              <a:solidFill>
                <a:srgbClr val="D7E3C5"/>
              </a:solidFill>
              <a:round/>
              <a:headEnd/>
              <a:tailEnd/>
            </a:ln>
          </p:spPr>
          <p:txBody>
            <a:bodyPr wrap="none" anchor="ctr"/>
            <a:lstStyle/>
            <a:p>
              <a:endParaRPr lang="en-US"/>
            </a:p>
          </p:txBody>
        </p:sp>
        <p:sp>
          <p:nvSpPr>
            <p:cNvPr id="53419" name="Line 140"/>
            <p:cNvSpPr>
              <a:spLocks noChangeShapeType="1"/>
            </p:cNvSpPr>
            <p:nvPr/>
          </p:nvSpPr>
          <p:spPr bwMode="auto">
            <a:xfrm>
              <a:off x="5179" y="2899"/>
              <a:ext cx="0" cy="210"/>
            </a:xfrm>
            <a:prstGeom prst="line">
              <a:avLst/>
            </a:prstGeom>
            <a:noFill/>
            <a:ln w="38100">
              <a:solidFill>
                <a:srgbClr val="D7E3C5"/>
              </a:solidFill>
              <a:round/>
              <a:headEnd/>
              <a:tailEnd/>
            </a:ln>
          </p:spPr>
          <p:txBody>
            <a:bodyPr wrap="none" anchor="ctr"/>
            <a:lstStyle/>
            <a:p>
              <a:endParaRPr lang="en-US"/>
            </a:p>
          </p:txBody>
        </p:sp>
        <p:sp>
          <p:nvSpPr>
            <p:cNvPr id="53420" name="Freeform 141"/>
            <p:cNvSpPr>
              <a:spLocks/>
            </p:cNvSpPr>
            <p:nvPr/>
          </p:nvSpPr>
          <p:spPr bwMode="auto">
            <a:xfrm>
              <a:off x="4701" y="2888"/>
              <a:ext cx="712" cy="154"/>
            </a:xfrm>
            <a:custGeom>
              <a:avLst/>
              <a:gdLst>
                <a:gd name="T0" fmla="*/ 0 w 712"/>
                <a:gd name="T1" fmla="*/ 69 h 154"/>
                <a:gd name="T2" fmla="*/ 640 w 712"/>
                <a:gd name="T3" fmla="*/ 0 h 154"/>
                <a:gd name="T4" fmla="*/ 712 w 712"/>
                <a:gd name="T5" fmla="*/ 80 h 154"/>
                <a:gd name="T6" fmla="*/ 46 w 712"/>
                <a:gd name="T7" fmla="*/ 154 h 154"/>
                <a:gd name="T8" fmla="*/ 0 w 712"/>
                <a:gd name="T9" fmla="*/ 69 h 154"/>
                <a:gd name="T10" fmla="*/ 0 60000 65536"/>
                <a:gd name="T11" fmla="*/ 0 60000 65536"/>
                <a:gd name="T12" fmla="*/ 0 60000 65536"/>
                <a:gd name="T13" fmla="*/ 0 60000 65536"/>
                <a:gd name="T14" fmla="*/ 0 60000 65536"/>
                <a:gd name="T15" fmla="*/ 0 w 712"/>
                <a:gd name="T16" fmla="*/ 0 h 154"/>
                <a:gd name="T17" fmla="*/ 712 w 712"/>
                <a:gd name="T18" fmla="*/ 154 h 154"/>
              </a:gdLst>
              <a:ahLst/>
              <a:cxnLst>
                <a:cxn ang="T10">
                  <a:pos x="T0" y="T1"/>
                </a:cxn>
                <a:cxn ang="T11">
                  <a:pos x="T2" y="T3"/>
                </a:cxn>
                <a:cxn ang="T12">
                  <a:pos x="T4" y="T5"/>
                </a:cxn>
                <a:cxn ang="T13">
                  <a:pos x="T6" y="T7"/>
                </a:cxn>
                <a:cxn ang="T14">
                  <a:pos x="T8" y="T9"/>
                </a:cxn>
              </a:cxnLst>
              <a:rect l="T15" t="T16" r="T17" b="T18"/>
              <a:pathLst>
                <a:path w="712" h="154">
                  <a:moveTo>
                    <a:pt x="0" y="69"/>
                  </a:moveTo>
                  <a:lnTo>
                    <a:pt x="640" y="0"/>
                  </a:lnTo>
                  <a:lnTo>
                    <a:pt x="712" y="80"/>
                  </a:lnTo>
                  <a:lnTo>
                    <a:pt x="46" y="154"/>
                  </a:lnTo>
                  <a:lnTo>
                    <a:pt x="0" y="69"/>
                  </a:lnTo>
                  <a:close/>
                </a:path>
              </a:pathLst>
            </a:custGeom>
            <a:solidFill>
              <a:schemeClr val="accent1"/>
            </a:solidFill>
            <a:ln w="12700">
              <a:solidFill>
                <a:schemeClr val="tx1"/>
              </a:solidFill>
              <a:round/>
              <a:headEnd/>
              <a:tailEnd/>
            </a:ln>
          </p:spPr>
          <p:txBody>
            <a:bodyPr wrap="none" anchor="ctr"/>
            <a:lstStyle/>
            <a:p>
              <a:endParaRPr lang="en-US"/>
            </a:p>
          </p:txBody>
        </p:sp>
        <p:sp>
          <p:nvSpPr>
            <p:cNvPr id="53421" name="Freeform 142"/>
            <p:cNvSpPr>
              <a:spLocks/>
            </p:cNvSpPr>
            <p:nvPr/>
          </p:nvSpPr>
          <p:spPr bwMode="auto">
            <a:xfrm>
              <a:off x="4698" y="2877"/>
              <a:ext cx="712" cy="154"/>
            </a:xfrm>
            <a:custGeom>
              <a:avLst/>
              <a:gdLst>
                <a:gd name="T0" fmla="*/ 0 w 712"/>
                <a:gd name="T1" fmla="*/ 69 h 154"/>
                <a:gd name="T2" fmla="*/ 640 w 712"/>
                <a:gd name="T3" fmla="*/ 0 h 154"/>
                <a:gd name="T4" fmla="*/ 712 w 712"/>
                <a:gd name="T5" fmla="*/ 80 h 154"/>
                <a:gd name="T6" fmla="*/ 46 w 712"/>
                <a:gd name="T7" fmla="*/ 154 h 154"/>
                <a:gd name="T8" fmla="*/ 0 w 712"/>
                <a:gd name="T9" fmla="*/ 69 h 154"/>
                <a:gd name="T10" fmla="*/ 0 60000 65536"/>
                <a:gd name="T11" fmla="*/ 0 60000 65536"/>
                <a:gd name="T12" fmla="*/ 0 60000 65536"/>
                <a:gd name="T13" fmla="*/ 0 60000 65536"/>
                <a:gd name="T14" fmla="*/ 0 60000 65536"/>
                <a:gd name="T15" fmla="*/ 0 w 712"/>
                <a:gd name="T16" fmla="*/ 0 h 154"/>
                <a:gd name="T17" fmla="*/ 712 w 712"/>
                <a:gd name="T18" fmla="*/ 154 h 154"/>
              </a:gdLst>
              <a:ahLst/>
              <a:cxnLst>
                <a:cxn ang="T10">
                  <a:pos x="T0" y="T1"/>
                </a:cxn>
                <a:cxn ang="T11">
                  <a:pos x="T2" y="T3"/>
                </a:cxn>
                <a:cxn ang="T12">
                  <a:pos x="T4" y="T5"/>
                </a:cxn>
                <a:cxn ang="T13">
                  <a:pos x="T6" y="T7"/>
                </a:cxn>
                <a:cxn ang="T14">
                  <a:pos x="T8" y="T9"/>
                </a:cxn>
              </a:cxnLst>
              <a:rect l="T15" t="T16" r="T17" b="T18"/>
              <a:pathLst>
                <a:path w="712" h="154">
                  <a:moveTo>
                    <a:pt x="0" y="69"/>
                  </a:moveTo>
                  <a:lnTo>
                    <a:pt x="640" y="0"/>
                  </a:lnTo>
                  <a:lnTo>
                    <a:pt x="712" y="80"/>
                  </a:lnTo>
                  <a:lnTo>
                    <a:pt x="46" y="154"/>
                  </a:lnTo>
                  <a:lnTo>
                    <a:pt x="0" y="69"/>
                  </a:lnTo>
                  <a:close/>
                </a:path>
              </a:pathLst>
            </a:custGeom>
            <a:solidFill>
              <a:srgbClr val="D7E3C5"/>
            </a:solidFill>
            <a:ln w="12700">
              <a:solidFill>
                <a:schemeClr val="tx1"/>
              </a:solidFill>
              <a:round/>
              <a:headEnd/>
              <a:tailEnd/>
            </a:ln>
          </p:spPr>
          <p:txBody>
            <a:bodyPr wrap="none" anchor="ctr"/>
            <a:lstStyle/>
            <a:p>
              <a:endParaRPr lang="en-US"/>
            </a:p>
          </p:txBody>
        </p:sp>
        <p:sp>
          <p:nvSpPr>
            <p:cNvPr id="53422" name="Line 143"/>
            <p:cNvSpPr>
              <a:spLocks noChangeShapeType="1"/>
            </p:cNvSpPr>
            <p:nvPr/>
          </p:nvSpPr>
          <p:spPr bwMode="auto">
            <a:xfrm>
              <a:off x="4757" y="3037"/>
              <a:ext cx="0" cy="210"/>
            </a:xfrm>
            <a:prstGeom prst="line">
              <a:avLst/>
            </a:prstGeom>
            <a:noFill/>
            <a:ln w="38100">
              <a:solidFill>
                <a:srgbClr val="D7E3C5"/>
              </a:solidFill>
              <a:round/>
              <a:headEnd/>
              <a:tailEnd/>
            </a:ln>
          </p:spPr>
          <p:txBody>
            <a:bodyPr wrap="none" anchor="ctr"/>
            <a:lstStyle/>
            <a:p>
              <a:endParaRPr lang="en-US"/>
            </a:p>
          </p:txBody>
        </p:sp>
        <p:sp>
          <p:nvSpPr>
            <p:cNvPr id="53423" name="Line 144"/>
            <p:cNvSpPr>
              <a:spLocks noChangeShapeType="1"/>
            </p:cNvSpPr>
            <p:nvPr/>
          </p:nvSpPr>
          <p:spPr bwMode="auto">
            <a:xfrm>
              <a:off x="5086" y="2997"/>
              <a:ext cx="0" cy="210"/>
            </a:xfrm>
            <a:prstGeom prst="line">
              <a:avLst/>
            </a:prstGeom>
            <a:noFill/>
            <a:ln w="38100">
              <a:solidFill>
                <a:srgbClr val="D7E3C5"/>
              </a:solidFill>
              <a:round/>
              <a:headEnd/>
              <a:tailEnd/>
            </a:ln>
          </p:spPr>
          <p:txBody>
            <a:bodyPr wrap="none" anchor="ctr"/>
            <a:lstStyle/>
            <a:p>
              <a:endParaRPr lang="en-US"/>
            </a:p>
          </p:txBody>
        </p:sp>
        <p:sp>
          <p:nvSpPr>
            <p:cNvPr id="53424" name="Line 145"/>
            <p:cNvSpPr>
              <a:spLocks noChangeShapeType="1"/>
            </p:cNvSpPr>
            <p:nvPr/>
          </p:nvSpPr>
          <p:spPr bwMode="auto">
            <a:xfrm>
              <a:off x="5246" y="2992"/>
              <a:ext cx="0" cy="210"/>
            </a:xfrm>
            <a:prstGeom prst="line">
              <a:avLst/>
            </a:prstGeom>
            <a:noFill/>
            <a:ln w="38100">
              <a:solidFill>
                <a:srgbClr val="D7E3C5"/>
              </a:solidFill>
              <a:round/>
              <a:headEnd/>
              <a:tailEnd/>
            </a:ln>
          </p:spPr>
          <p:txBody>
            <a:bodyPr wrap="none" anchor="ctr"/>
            <a:lstStyle/>
            <a:p>
              <a:endParaRPr lang="en-US"/>
            </a:p>
          </p:txBody>
        </p:sp>
        <p:sp>
          <p:nvSpPr>
            <p:cNvPr id="53425" name="Line 146"/>
            <p:cNvSpPr>
              <a:spLocks noChangeShapeType="1"/>
            </p:cNvSpPr>
            <p:nvPr/>
          </p:nvSpPr>
          <p:spPr bwMode="auto">
            <a:xfrm>
              <a:off x="5398" y="2965"/>
              <a:ext cx="0" cy="210"/>
            </a:xfrm>
            <a:prstGeom prst="line">
              <a:avLst/>
            </a:prstGeom>
            <a:noFill/>
            <a:ln w="38100">
              <a:solidFill>
                <a:srgbClr val="D7E3C5"/>
              </a:solidFill>
              <a:round/>
              <a:headEnd/>
              <a:tailEnd/>
            </a:ln>
          </p:spPr>
          <p:txBody>
            <a:bodyPr wrap="none" anchor="ctr"/>
            <a:lstStyle/>
            <a:p>
              <a:endParaRPr lang="en-US"/>
            </a:p>
          </p:txBody>
        </p:sp>
        <p:sp>
          <p:nvSpPr>
            <p:cNvPr id="53426" name="Line 147"/>
            <p:cNvSpPr>
              <a:spLocks noChangeShapeType="1"/>
            </p:cNvSpPr>
            <p:nvPr/>
          </p:nvSpPr>
          <p:spPr bwMode="auto">
            <a:xfrm>
              <a:off x="4912" y="3027"/>
              <a:ext cx="0" cy="210"/>
            </a:xfrm>
            <a:prstGeom prst="line">
              <a:avLst/>
            </a:prstGeom>
            <a:noFill/>
            <a:ln w="38100">
              <a:solidFill>
                <a:srgbClr val="D7E3C5"/>
              </a:solidFill>
              <a:round/>
              <a:headEnd/>
              <a:tailEnd/>
            </a:ln>
          </p:spPr>
          <p:txBody>
            <a:bodyPr wrap="none" anchor="ctr"/>
            <a:lstStyle/>
            <a:p>
              <a:endParaRPr lang="en-US"/>
            </a:p>
          </p:txBody>
        </p:sp>
        <p:sp>
          <p:nvSpPr>
            <p:cNvPr id="53427" name="Line 148"/>
            <p:cNvSpPr>
              <a:spLocks noChangeShapeType="1"/>
            </p:cNvSpPr>
            <p:nvPr/>
          </p:nvSpPr>
          <p:spPr bwMode="auto">
            <a:xfrm>
              <a:off x="4851" y="2928"/>
              <a:ext cx="53" cy="88"/>
            </a:xfrm>
            <a:prstGeom prst="line">
              <a:avLst/>
            </a:prstGeom>
            <a:noFill/>
            <a:ln w="12700">
              <a:solidFill>
                <a:schemeClr val="tx1"/>
              </a:solidFill>
              <a:round/>
              <a:headEnd/>
              <a:tailEnd/>
            </a:ln>
          </p:spPr>
          <p:txBody>
            <a:bodyPr wrap="none" anchor="ctr"/>
            <a:lstStyle/>
            <a:p>
              <a:endParaRPr lang="en-US"/>
            </a:p>
          </p:txBody>
        </p:sp>
        <p:sp>
          <p:nvSpPr>
            <p:cNvPr id="53428" name="Line 149"/>
            <p:cNvSpPr>
              <a:spLocks noChangeShapeType="1"/>
            </p:cNvSpPr>
            <p:nvPr/>
          </p:nvSpPr>
          <p:spPr bwMode="auto">
            <a:xfrm>
              <a:off x="5032" y="2912"/>
              <a:ext cx="53" cy="88"/>
            </a:xfrm>
            <a:prstGeom prst="line">
              <a:avLst/>
            </a:prstGeom>
            <a:noFill/>
            <a:ln w="12700">
              <a:solidFill>
                <a:schemeClr val="tx1"/>
              </a:solidFill>
              <a:round/>
              <a:headEnd/>
              <a:tailEnd/>
            </a:ln>
          </p:spPr>
          <p:txBody>
            <a:bodyPr wrap="none" anchor="ctr"/>
            <a:lstStyle/>
            <a:p>
              <a:endParaRPr lang="en-US"/>
            </a:p>
          </p:txBody>
        </p:sp>
        <p:sp>
          <p:nvSpPr>
            <p:cNvPr id="53429" name="Line 150"/>
            <p:cNvSpPr>
              <a:spLocks noChangeShapeType="1"/>
            </p:cNvSpPr>
            <p:nvPr/>
          </p:nvSpPr>
          <p:spPr bwMode="auto">
            <a:xfrm>
              <a:off x="4942" y="2920"/>
              <a:ext cx="53" cy="88"/>
            </a:xfrm>
            <a:prstGeom prst="line">
              <a:avLst/>
            </a:prstGeom>
            <a:noFill/>
            <a:ln w="12700">
              <a:solidFill>
                <a:schemeClr val="tx1"/>
              </a:solidFill>
              <a:round/>
              <a:headEnd/>
              <a:tailEnd/>
            </a:ln>
          </p:spPr>
          <p:txBody>
            <a:bodyPr wrap="none" anchor="ctr"/>
            <a:lstStyle/>
            <a:p>
              <a:endParaRPr lang="en-US"/>
            </a:p>
          </p:txBody>
        </p:sp>
        <p:sp>
          <p:nvSpPr>
            <p:cNvPr id="53430" name="Line 151"/>
            <p:cNvSpPr>
              <a:spLocks noChangeShapeType="1"/>
            </p:cNvSpPr>
            <p:nvPr/>
          </p:nvSpPr>
          <p:spPr bwMode="auto">
            <a:xfrm>
              <a:off x="5107" y="2901"/>
              <a:ext cx="53" cy="88"/>
            </a:xfrm>
            <a:prstGeom prst="line">
              <a:avLst/>
            </a:prstGeom>
            <a:noFill/>
            <a:ln w="12700">
              <a:solidFill>
                <a:schemeClr val="tx1"/>
              </a:solidFill>
              <a:round/>
              <a:headEnd/>
              <a:tailEnd/>
            </a:ln>
          </p:spPr>
          <p:txBody>
            <a:bodyPr wrap="none" anchor="ctr"/>
            <a:lstStyle/>
            <a:p>
              <a:endParaRPr lang="en-US"/>
            </a:p>
          </p:txBody>
        </p:sp>
        <p:sp>
          <p:nvSpPr>
            <p:cNvPr id="53431" name="Line 152"/>
            <p:cNvSpPr>
              <a:spLocks noChangeShapeType="1"/>
            </p:cNvSpPr>
            <p:nvPr/>
          </p:nvSpPr>
          <p:spPr bwMode="auto">
            <a:xfrm>
              <a:off x="5264" y="2883"/>
              <a:ext cx="53" cy="88"/>
            </a:xfrm>
            <a:prstGeom prst="line">
              <a:avLst/>
            </a:prstGeom>
            <a:noFill/>
            <a:ln w="12700">
              <a:solidFill>
                <a:schemeClr val="tx1"/>
              </a:solidFill>
              <a:round/>
              <a:headEnd/>
              <a:tailEnd/>
            </a:ln>
          </p:spPr>
          <p:txBody>
            <a:bodyPr wrap="none" anchor="ctr"/>
            <a:lstStyle/>
            <a:p>
              <a:endParaRPr lang="en-US"/>
            </a:p>
          </p:txBody>
        </p:sp>
        <p:sp>
          <p:nvSpPr>
            <p:cNvPr id="53432" name="Line 153"/>
            <p:cNvSpPr>
              <a:spLocks noChangeShapeType="1"/>
            </p:cNvSpPr>
            <p:nvPr/>
          </p:nvSpPr>
          <p:spPr bwMode="auto">
            <a:xfrm>
              <a:off x="4779" y="2939"/>
              <a:ext cx="53" cy="88"/>
            </a:xfrm>
            <a:prstGeom prst="line">
              <a:avLst/>
            </a:prstGeom>
            <a:noFill/>
            <a:ln w="12700">
              <a:solidFill>
                <a:schemeClr val="tx1"/>
              </a:solidFill>
              <a:round/>
              <a:headEnd/>
              <a:tailEnd/>
            </a:ln>
          </p:spPr>
          <p:txBody>
            <a:bodyPr wrap="none" anchor="ctr"/>
            <a:lstStyle/>
            <a:p>
              <a:endParaRPr lang="en-US"/>
            </a:p>
          </p:txBody>
        </p:sp>
        <p:sp>
          <p:nvSpPr>
            <p:cNvPr id="53433" name="Line 154"/>
            <p:cNvSpPr>
              <a:spLocks noChangeShapeType="1"/>
            </p:cNvSpPr>
            <p:nvPr/>
          </p:nvSpPr>
          <p:spPr bwMode="auto">
            <a:xfrm>
              <a:off x="5179" y="2894"/>
              <a:ext cx="53" cy="88"/>
            </a:xfrm>
            <a:prstGeom prst="line">
              <a:avLst/>
            </a:prstGeom>
            <a:noFill/>
            <a:ln w="12700">
              <a:solidFill>
                <a:schemeClr val="tx1"/>
              </a:solidFill>
              <a:round/>
              <a:headEnd/>
              <a:tailEnd/>
            </a:ln>
          </p:spPr>
          <p:txBody>
            <a:bodyPr wrap="none" anchor="ctr"/>
            <a:lstStyle/>
            <a:p>
              <a:endParaRPr lang="en-US"/>
            </a:p>
          </p:txBody>
        </p:sp>
        <p:sp>
          <p:nvSpPr>
            <p:cNvPr id="53434" name="Line 155"/>
            <p:cNvSpPr>
              <a:spLocks noChangeShapeType="1"/>
            </p:cNvSpPr>
            <p:nvPr/>
          </p:nvSpPr>
          <p:spPr bwMode="auto">
            <a:xfrm>
              <a:off x="5024" y="2061"/>
              <a:ext cx="0" cy="210"/>
            </a:xfrm>
            <a:prstGeom prst="line">
              <a:avLst/>
            </a:prstGeom>
            <a:noFill/>
            <a:ln w="38100">
              <a:solidFill>
                <a:srgbClr val="D7E3C5"/>
              </a:solidFill>
              <a:round/>
              <a:headEnd/>
              <a:tailEnd/>
            </a:ln>
          </p:spPr>
          <p:txBody>
            <a:bodyPr wrap="none" anchor="ctr"/>
            <a:lstStyle/>
            <a:p>
              <a:endParaRPr lang="en-US"/>
            </a:p>
          </p:txBody>
        </p:sp>
        <p:sp>
          <p:nvSpPr>
            <p:cNvPr id="53435" name="Line 156"/>
            <p:cNvSpPr>
              <a:spLocks noChangeShapeType="1"/>
            </p:cNvSpPr>
            <p:nvPr/>
          </p:nvSpPr>
          <p:spPr bwMode="auto">
            <a:xfrm>
              <a:off x="5331" y="2029"/>
              <a:ext cx="0" cy="210"/>
            </a:xfrm>
            <a:prstGeom prst="line">
              <a:avLst/>
            </a:prstGeom>
            <a:noFill/>
            <a:ln w="38100">
              <a:solidFill>
                <a:srgbClr val="D7E3C5"/>
              </a:solidFill>
              <a:round/>
              <a:headEnd/>
              <a:tailEnd/>
            </a:ln>
          </p:spPr>
          <p:txBody>
            <a:bodyPr wrap="none" anchor="ctr"/>
            <a:lstStyle/>
            <a:p>
              <a:endParaRPr lang="en-US"/>
            </a:p>
          </p:txBody>
        </p:sp>
        <p:sp>
          <p:nvSpPr>
            <p:cNvPr id="53436" name="Freeform 157"/>
            <p:cNvSpPr>
              <a:spLocks/>
            </p:cNvSpPr>
            <p:nvPr/>
          </p:nvSpPr>
          <p:spPr bwMode="auto">
            <a:xfrm>
              <a:off x="4800" y="2096"/>
              <a:ext cx="88" cy="194"/>
            </a:xfrm>
            <a:custGeom>
              <a:avLst/>
              <a:gdLst>
                <a:gd name="T0" fmla="*/ 0 w 88"/>
                <a:gd name="T1" fmla="*/ 192 h 194"/>
                <a:gd name="T2" fmla="*/ 3 w 88"/>
                <a:gd name="T3" fmla="*/ 0 h 194"/>
                <a:gd name="T4" fmla="*/ 88 w 88"/>
                <a:gd name="T5" fmla="*/ 0 h 194"/>
                <a:gd name="T6" fmla="*/ 83 w 88"/>
                <a:gd name="T7" fmla="*/ 186 h 194"/>
                <a:gd name="T8" fmla="*/ 56 w 88"/>
                <a:gd name="T9" fmla="*/ 194 h 194"/>
                <a:gd name="T10" fmla="*/ 46 w 88"/>
                <a:gd name="T11" fmla="*/ 50 h 194"/>
                <a:gd name="T12" fmla="*/ 35 w 88"/>
                <a:gd name="T13" fmla="*/ 194 h 194"/>
                <a:gd name="T14" fmla="*/ 0 w 88"/>
                <a:gd name="T15" fmla="*/ 192 h 194"/>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194"/>
                <a:gd name="T26" fmla="*/ 88 w 88"/>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194">
                  <a:moveTo>
                    <a:pt x="0" y="192"/>
                  </a:moveTo>
                  <a:lnTo>
                    <a:pt x="3" y="0"/>
                  </a:lnTo>
                  <a:lnTo>
                    <a:pt x="88" y="0"/>
                  </a:lnTo>
                  <a:lnTo>
                    <a:pt x="83" y="186"/>
                  </a:lnTo>
                  <a:lnTo>
                    <a:pt x="56" y="194"/>
                  </a:lnTo>
                  <a:lnTo>
                    <a:pt x="46" y="50"/>
                  </a:lnTo>
                  <a:lnTo>
                    <a:pt x="35" y="194"/>
                  </a:lnTo>
                  <a:lnTo>
                    <a:pt x="0" y="192"/>
                  </a:lnTo>
                  <a:close/>
                </a:path>
              </a:pathLst>
            </a:custGeom>
            <a:solidFill>
              <a:srgbClr val="9CB0D1"/>
            </a:solidFill>
            <a:ln w="12700">
              <a:solidFill>
                <a:schemeClr val="tx1"/>
              </a:solidFill>
              <a:round/>
              <a:headEnd/>
              <a:tailEnd/>
            </a:ln>
          </p:spPr>
          <p:txBody>
            <a:bodyPr wrap="none" anchor="ctr"/>
            <a:lstStyle/>
            <a:p>
              <a:endParaRPr lang="en-US"/>
            </a:p>
          </p:txBody>
        </p:sp>
        <p:sp>
          <p:nvSpPr>
            <p:cNvPr id="53437" name="Freeform 158"/>
            <p:cNvSpPr>
              <a:spLocks/>
            </p:cNvSpPr>
            <p:nvPr/>
          </p:nvSpPr>
          <p:spPr bwMode="auto">
            <a:xfrm>
              <a:off x="4752" y="1969"/>
              <a:ext cx="167" cy="132"/>
            </a:xfrm>
            <a:custGeom>
              <a:avLst/>
              <a:gdLst>
                <a:gd name="T0" fmla="*/ 16 w 167"/>
                <a:gd name="T1" fmla="*/ 121 h 132"/>
                <a:gd name="T2" fmla="*/ 29 w 167"/>
                <a:gd name="T3" fmla="*/ 43 h 132"/>
                <a:gd name="T4" fmla="*/ 64 w 167"/>
                <a:gd name="T5" fmla="*/ 6 h 132"/>
                <a:gd name="T6" fmla="*/ 128 w 167"/>
                <a:gd name="T7" fmla="*/ 11 h 132"/>
                <a:gd name="T8" fmla="*/ 160 w 167"/>
                <a:gd name="T9" fmla="*/ 51 h 132"/>
                <a:gd name="T10" fmla="*/ 163 w 167"/>
                <a:gd name="T11" fmla="*/ 121 h 132"/>
                <a:gd name="T12" fmla="*/ 133 w 167"/>
                <a:gd name="T13" fmla="*/ 123 h 132"/>
                <a:gd name="T14" fmla="*/ 93 w 167"/>
                <a:gd name="T15" fmla="*/ 121 h 132"/>
                <a:gd name="T16" fmla="*/ 16 w 167"/>
                <a:gd name="T17" fmla="*/ 12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32"/>
                <a:gd name="T29" fmla="*/ 167 w 167"/>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32">
                  <a:moveTo>
                    <a:pt x="16" y="121"/>
                  </a:moveTo>
                  <a:cubicBezTo>
                    <a:pt x="0" y="117"/>
                    <a:pt x="21" y="62"/>
                    <a:pt x="29" y="43"/>
                  </a:cubicBezTo>
                  <a:cubicBezTo>
                    <a:pt x="36" y="23"/>
                    <a:pt x="47" y="11"/>
                    <a:pt x="64" y="6"/>
                  </a:cubicBezTo>
                  <a:cubicBezTo>
                    <a:pt x="80" y="0"/>
                    <a:pt x="112" y="3"/>
                    <a:pt x="128" y="11"/>
                  </a:cubicBezTo>
                  <a:cubicBezTo>
                    <a:pt x="143" y="18"/>
                    <a:pt x="154" y="32"/>
                    <a:pt x="160" y="51"/>
                  </a:cubicBezTo>
                  <a:cubicBezTo>
                    <a:pt x="165" y="69"/>
                    <a:pt x="167" y="109"/>
                    <a:pt x="163" y="121"/>
                  </a:cubicBezTo>
                  <a:cubicBezTo>
                    <a:pt x="158" y="132"/>
                    <a:pt x="144" y="123"/>
                    <a:pt x="133" y="123"/>
                  </a:cubicBezTo>
                  <a:cubicBezTo>
                    <a:pt x="121" y="123"/>
                    <a:pt x="112" y="121"/>
                    <a:pt x="93" y="121"/>
                  </a:cubicBezTo>
                  <a:cubicBezTo>
                    <a:pt x="73" y="120"/>
                    <a:pt x="32" y="121"/>
                    <a:pt x="16" y="121"/>
                  </a:cubicBezTo>
                  <a:close/>
                </a:path>
              </a:pathLst>
            </a:custGeom>
            <a:solidFill>
              <a:srgbClr val="FFBFAB"/>
            </a:solidFill>
            <a:ln w="12700">
              <a:solidFill>
                <a:schemeClr val="tx1"/>
              </a:solidFill>
              <a:round/>
              <a:headEnd/>
              <a:tailEnd/>
            </a:ln>
          </p:spPr>
          <p:txBody>
            <a:bodyPr wrap="none" anchor="ctr"/>
            <a:lstStyle/>
            <a:p>
              <a:endParaRPr lang="en-US"/>
            </a:p>
          </p:txBody>
        </p:sp>
        <p:sp>
          <p:nvSpPr>
            <p:cNvPr id="53438" name="Freeform 159"/>
            <p:cNvSpPr>
              <a:spLocks/>
            </p:cNvSpPr>
            <p:nvPr/>
          </p:nvSpPr>
          <p:spPr bwMode="auto">
            <a:xfrm>
              <a:off x="4791" y="1981"/>
              <a:ext cx="104" cy="111"/>
            </a:xfrm>
            <a:custGeom>
              <a:avLst/>
              <a:gdLst>
                <a:gd name="T0" fmla="*/ 0 w 104"/>
                <a:gd name="T1" fmla="*/ 109 h 111"/>
                <a:gd name="T2" fmla="*/ 14 w 104"/>
                <a:gd name="T3" fmla="*/ 42 h 111"/>
                <a:gd name="T4" fmla="*/ 51 w 104"/>
                <a:gd name="T5" fmla="*/ 2 h 111"/>
                <a:gd name="T6" fmla="*/ 83 w 104"/>
                <a:gd name="T7" fmla="*/ 31 h 111"/>
                <a:gd name="T8" fmla="*/ 102 w 104"/>
                <a:gd name="T9" fmla="*/ 79 h 111"/>
                <a:gd name="T10" fmla="*/ 99 w 104"/>
                <a:gd name="T11" fmla="*/ 111 h 111"/>
                <a:gd name="T12" fmla="*/ 0 60000 65536"/>
                <a:gd name="T13" fmla="*/ 0 60000 65536"/>
                <a:gd name="T14" fmla="*/ 0 60000 65536"/>
                <a:gd name="T15" fmla="*/ 0 60000 65536"/>
                <a:gd name="T16" fmla="*/ 0 60000 65536"/>
                <a:gd name="T17" fmla="*/ 0 60000 65536"/>
                <a:gd name="T18" fmla="*/ 0 w 104"/>
                <a:gd name="T19" fmla="*/ 0 h 111"/>
                <a:gd name="T20" fmla="*/ 104 w 104"/>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04" h="111">
                  <a:moveTo>
                    <a:pt x="0" y="109"/>
                  </a:moveTo>
                  <a:cubicBezTo>
                    <a:pt x="2" y="84"/>
                    <a:pt x="5" y="59"/>
                    <a:pt x="14" y="42"/>
                  </a:cubicBezTo>
                  <a:cubicBezTo>
                    <a:pt x="22" y="24"/>
                    <a:pt x="39" y="3"/>
                    <a:pt x="51" y="2"/>
                  </a:cubicBezTo>
                  <a:cubicBezTo>
                    <a:pt x="62" y="0"/>
                    <a:pt x="74" y="18"/>
                    <a:pt x="83" y="31"/>
                  </a:cubicBezTo>
                  <a:cubicBezTo>
                    <a:pt x="91" y="43"/>
                    <a:pt x="99" y="65"/>
                    <a:pt x="102" y="79"/>
                  </a:cubicBezTo>
                  <a:cubicBezTo>
                    <a:pt x="104" y="92"/>
                    <a:pt x="101" y="101"/>
                    <a:pt x="99" y="111"/>
                  </a:cubicBezTo>
                </a:path>
              </a:pathLst>
            </a:custGeom>
            <a:noFill/>
            <a:ln w="12700">
              <a:solidFill>
                <a:schemeClr val="tx1"/>
              </a:solidFill>
              <a:round/>
              <a:headEnd/>
              <a:tailEnd/>
            </a:ln>
          </p:spPr>
          <p:txBody>
            <a:bodyPr wrap="none" anchor="ctr"/>
            <a:lstStyle/>
            <a:p>
              <a:endParaRPr lang="en-US"/>
            </a:p>
          </p:txBody>
        </p:sp>
        <p:sp>
          <p:nvSpPr>
            <p:cNvPr id="53439" name="Line 160"/>
            <p:cNvSpPr>
              <a:spLocks noChangeShapeType="1"/>
            </p:cNvSpPr>
            <p:nvPr/>
          </p:nvSpPr>
          <p:spPr bwMode="auto">
            <a:xfrm flipH="1">
              <a:off x="4837" y="1991"/>
              <a:ext cx="5" cy="45"/>
            </a:xfrm>
            <a:prstGeom prst="line">
              <a:avLst/>
            </a:prstGeom>
            <a:noFill/>
            <a:ln w="12700">
              <a:solidFill>
                <a:schemeClr val="tx1"/>
              </a:solidFill>
              <a:round/>
              <a:headEnd/>
              <a:tailEnd/>
            </a:ln>
          </p:spPr>
          <p:txBody>
            <a:bodyPr wrap="none" anchor="ctr"/>
            <a:lstStyle/>
            <a:p>
              <a:endParaRPr lang="en-US"/>
            </a:p>
          </p:txBody>
        </p:sp>
        <p:sp>
          <p:nvSpPr>
            <p:cNvPr id="53440" name="Rectangle 161"/>
            <p:cNvSpPr>
              <a:spLocks noChangeArrowheads="1"/>
            </p:cNvSpPr>
            <p:nvPr/>
          </p:nvSpPr>
          <p:spPr bwMode="auto">
            <a:xfrm>
              <a:off x="4812" y="1921"/>
              <a:ext cx="62" cy="62"/>
            </a:xfrm>
            <a:prstGeom prst="rect">
              <a:avLst/>
            </a:prstGeom>
            <a:solidFill>
              <a:schemeClr val="tx1"/>
            </a:solidFill>
            <a:ln w="12700">
              <a:solidFill>
                <a:schemeClr val="tx1"/>
              </a:solidFill>
              <a:miter lim="800000"/>
              <a:headEnd/>
              <a:tailEnd/>
            </a:ln>
          </p:spPr>
          <p:txBody>
            <a:bodyPr wrap="none" anchor="ctr"/>
            <a:lstStyle/>
            <a:p>
              <a:endParaRPr lang="en-NZ">
                <a:latin typeface="Calibri" pitchFamily="34" charset="0"/>
              </a:endParaRPr>
            </a:p>
          </p:txBody>
        </p:sp>
        <p:sp>
          <p:nvSpPr>
            <p:cNvPr id="53441" name="Line 162"/>
            <p:cNvSpPr>
              <a:spLocks noChangeShapeType="1"/>
            </p:cNvSpPr>
            <p:nvPr/>
          </p:nvSpPr>
          <p:spPr bwMode="auto">
            <a:xfrm flipV="1">
              <a:off x="4815" y="1991"/>
              <a:ext cx="45" cy="3"/>
            </a:xfrm>
            <a:prstGeom prst="line">
              <a:avLst/>
            </a:prstGeom>
            <a:noFill/>
            <a:ln w="38100">
              <a:solidFill>
                <a:schemeClr val="tx1"/>
              </a:solidFill>
              <a:round/>
              <a:headEnd/>
              <a:tailEnd/>
            </a:ln>
          </p:spPr>
          <p:txBody>
            <a:bodyPr wrap="none" anchor="ctr"/>
            <a:lstStyle/>
            <a:p>
              <a:endParaRPr lang="en-US"/>
            </a:p>
          </p:txBody>
        </p:sp>
        <p:sp>
          <p:nvSpPr>
            <p:cNvPr id="53442" name="Line 163"/>
            <p:cNvSpPr>
              <a:spLocks noChangeShapeType="1"/>
            </p:cNvSpPr>
            <p:nvPr/>
          </p:nvSpPr>
          <p:spPr bwMode="auto">
            <a:xfrm flipV="1">
              <a:off x="4815" y="1911"/>
              <a:ext cx="59" cy="6"/>
            </a:xfrm>
            <a:prstGeom prst="line">
              <a:avLst/>
            </a:prstGeom>
            <a:noFill/>
            <a:ln w="57150">
              <a:solidFill>
                <a:srgbClr val="070707"/>
              </a:solidFill>
              <a:round/>
              <a:headEnd/>
              <a:tailEnd/>
            </a:ln>
          </p:spPr>
          <p:txBody>
            <a:bodyPr wrap="none" anchor="ctr"/>
            <a:lstStyle/>
            <a:p>
              <a:endParaRPr lang="en-US"/>
            </a:p>
          </p:txBody>
        </p:sp>
        <p:sp>
          <p:nvSpPr>
            <p:cNvPr id="53443" name="Line 164"/>
            <p:cNvSpPr>
              <a:spLocks noChangeShapeType="1"/>
            </p:cNvSpPr>
            <p:nvPr/>
          </p:nvSpPr>
          <p:spPr bwMode="auto">
            <a:xfrm flipV="1">
              <a:off x="4802" y="2312"/>
              <a:ext cx="24" cy="2"/>
            </a:xfrm>
            <a:prstGeom prst="line">
              <a:avLst/>
            </a:prstGeom>
            <a:noFill/>
            <a:ln w="57150">
              <a:solidFill>
                <a:srgbClr val="070707"/>
              </a:solidFill>
              <a:round/>
              <a:headEnd/>
              <a:tailEnd/>
            </a:ln>
          </p:spPr>
          <p:txBody>
            <a:bodyPr wrap="none" anchor="ctr"/>
            <a:lstStyle/>
            <a:p>
              <a:endParaRPr lang="en-US"/>
            </a:p>
          </p:txBody>
        </p:sp>
        <p:sp>
          <p:nvSpPr>
            <p:cNvPr id="53444" name="Line 165"/>
            <p:cNvSpPr>
              <a:spLocks noChangeShapeType="1"/>
            </p:cNvSpPr>
            <p:nvPr/>
          </p:nvSpPr>
          <p:spPr bwMode="auto">
            <a:xfrm flipV="1">
              <a:off x="4855" y="2304"/>
              <a:ext cx="24" cy="2"/>
            </a:xfrm>
            <a:prstGeom prst="line">
              <a:avLst/>
            </a:prstGeom>
            <a:noFill/>
            <a:ln w="57150">
              <a:solidFill>
                <a:srgbClr val="070707"/>
              </a:solidFill>
              <a:round/>
              <a:headEnd/>
              <a:tailEnd/>
            </a:ln>
          </p:spPr>
          <p:txBody>
            <a:bodyPr wrap="none" anchor="ctr"/>
            <a:lstStyle/>
            <a:p>
              <a:endParaRPr lang="en-US"/>
            </a:p>
          </p:txBody>
        </p:sp>
        <p:sp>
          <p:nvSpPr>
            <p:cNvPr id="53445" name="Line 166"/>
            <p:cNvSpPr>
              <a:spLocks noChangeShapeType="1"/>
            </p:cNvSpPr>
            <p:nvPr/>
          </p:nvSpPr>
          <p:spPr bwMode="auto">
            <a:xfrm>
              <a:off x="4712" y="2094"/>
              <a:ext cx="0" cy="210"/>
            </a:xfrm>
            <a:prstGeom prst="line">
              <a:avLst/>
            </a:prstGeom>
            <a:noFill/>
            <a:ln w="38100">
              <a:solidFill>
                <a:srgbClr val="D7E3C5"/>
              </a:solidFill>
              <a:round/>
              <a:headEnd/>
              <a:tailEnd/>
            </a:ln>
          </p:spPr>
          <p:txBody>
            <a:bodyPr wrap="none" anchor="ctr"/>
            <a:lstStyle/>
            <a:p>
              <a:endParaRPr lang="en-US"/>
            </a:p>
          </p:txBody>
        </p:sp>
        <p:sp>
          <p:nvSpPr>
            <p:cNvPr id="53446" name="Freeform 167"/>
            <p:cNvSpPr>
              <a:spLocks/>
            </p:cNvSpPr>
            <p:nvPr/>
          </p:nvSpPr>
          <p:spPr bwMode="auto">
            <a:xfrm>
              <a:off x="5145" y="2052"/>
              <a:ext cx="88" cy="194"/>
            </a:xfrm>
            <a:custGeom>
              <a:avLst/>
              <a:gdLst>
                <a:gd name="T0" fmla="*/ 0 w 88"/>
                <a:gd name="T1" fmla="*/ 192 h 194"/>
                <a:gd name="T2" fmla="*/ 3 w 88"/>
                <a:gd name="T3" fmla="*/ 0 h 194"/>
                <a:gd name="T4" fmla="*/ 88 w 88"/>
                <a:gd name="T5" fmla="*/ 0 h 194"/>
                <a:gd name="T6" fmla="*/ 83 w 88"/>
                <a:gd name="T7" fmla="*/ 186 h 194"/>
                <a:gd name="T8" fmla="*/ 56 w 88"/>
                <a:gd name="T9" fmla="*/ 194 h 194"/>
                <a:gd name="T10" fmla="*/ 46 w 88"/>
                <a:gd name="T11" fmla="*/ 50 h 194"/>
                <a:gd name="T12" fmla="*/ 35 w 88"/>
                <a:gd name="T13" fmla="*/ 194 h 194"/>
                <a:gd name="T14" fmla="*/ 0 w 88"/>
                <a:gd name="T15" fmla="*/ 192 h 194"/>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194"/>
                <a:gd name="T26" fmla="*/ 88 w 88"/>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194">
                  <a:moveTo>
                    <a:pt x="0" y="192"/>
                  </a:moveTo>
                  <a:lnTo>
                    <a:pt x="3" y="0"/>
                  </a:lnTo>
                  <a:lnTo>
                    <a:pt x="88" y="0"/>
                  </a:lnTo>
                  <a:lnTo>
                    <a:pt x="83" y="186"/>
                  </a:lnTo>
                  <a:lnTo>
                    <a:pt x="56" y="194"/>
                  </a:lnTo>
                  <a:lnTo>
                    <a:pt x="46" y="50"/>
                  </a:lnTo>
                  <a:lnTo>
                    <a:pt x="35" y="194"/>
                  </a:lnTo>
                  <a:lnTo>
                    <a:pt x="0" y="192"/>
                  </a:lnTo>
                  <a:close/>
                </a:path>
              </a:pathLst>
            </a:custGeom>
            <a:solidFill>
              <a:srgbClr val="9CB0D1"/>
            </a:solidFill>
            <a:ln w="12700">
              <a:solidFill>
                <a:schemeClr val="tx1"/>
              </a:solidFill>
              <a:round/>
              <a:headEnd/>
              <a:tailEnd/>
            </a:ln>
          </p:spPr>
          <p:txBody>
            <a:bodyPr wrap="none" anchor="ctr"/>
            <a:lstStyle/>
            <a:p>
              <a:endParaRPr lang="en-US"/>
            </a:p>
          </p:txBody>
        </p:sp>
        <p:grpSp>
          <p:nvGrpSpPr>
            <p:cNvPr id="53447" name="Group 168"/>
            <p:cNvGrpSpPr>
              <a:grpSpLocks/>
            </p:cNvGrpSpPr>
            <p:nvPr/>
          </p:nvGrpSpPr>
          <p:grpSpPr bwMode="auto">
            <a:xfrm>
              <a:off x="5097" y="1867"/>
              <a:ext cx="167" cy="190"/>
              <a:chOff x="5097" y="1867"/>
              <a:chExt cx="167" cy="190"/>
            </a:xfrm>
          </p:grpSpPr>
          <p:grpSp>
            <p:nvGrpSpPr>
              <p:cNvPr id="53472" name="Group 169"/>
              <p:cNvGrpSpPr>
                <a:grpSpLocks/>
              </p:cNvGrpSpPr>
              <p:nvPr/>
            </p:nvGrpSpPr>
            <p:grpSpPr bwMode="auto">
              <a:xfrm>
                <a:off x="5097" y="1925"/>
                <a:ext cx="167" cy="132"/>
                <a:chOff x="5097" y="1925"/>
                <a:chExt cx="167" cy="132"/>
              </a:xfrm>
            </p:grpSpPr>
            <p:sp>
              <p:nvSpPr>
                <p:cNvPr id="53476" name="Freeform 170"/>
                <p:cNvSpPr>
                  <a:spLocks/>
                </p:cNvSpPr>
                <p:nvPr/>
              </p:nvSpPr>
              <p:spPr bwMode="auto">
                <a:xfrm>
                  <a:off x="5097" y="1925"/>
                  <a:ext cx="167" cy="132"/>
                </a:xfrm>
                <a:custGeom>
                  <a:avLst/>
                  <a:gdLst>
                    <a:gd name="T0" fmla="*/ 16 w 167"/>
                    <a:gd name="T1" fmla="*/ 121 h 132"/>
                    <a:gd name="T2" fmla="*/ 29 w 167"/>
                    <a:gd name="T3" fmla="*/ 43 h 132"/>
                    <a:gd name="T4" fmla="*/ 64 w 167"/>
                    <a:gd name="T5" fmla="*/ 6 h 132"/>
                    <a:gd name="T6" fmla="*/ 128 w 167"/>
                    <a:gd name="T7" fmla="*/ 11 h 132"/>
                    <a:gd name="T8" fmla="*/ 160 w 167"/>
                    <a:gd name="T9" fmla="*/ 51 h 132"/>
                    <a:gd name="T10" fmla="*/ 163 w 167"/>
                    <a:gd name="T11" fmla="*/ 121 h 132"/>
                    <a:gd name="T12" fmla="*/ 133 w 167"/>
                    <a:gd name="T13" fmla="*/ 123 h 132"/>
                    <a:gd name="T14" fmla="*/ 93 w 167"/>
                    <a:gd name="T15" fmla="*/ 121 h 132"/>
                    <a:gd name="T16" fmla="*/ 16 w 167"/>
                    <a:gd name="T17" fmla="*/ 12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32"/>
                    <a:gd name="T29" fmla="*/ 167 w 167"/>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32">
                      <a:moveTo>
                        <a:pt x="16" y="121"/>
                      </a:moveTo>
                      <a:cubicBezTo>
                        <a:pt x="0" y="117"/>
                        <a:pt x="21" y="62"/>
                        <a:pt x="29" y="43"/>
                      </a:cubicBezTo>
                      <a:cubicBezTo>
                        <a:pt x="36" y="23"/>
                        <a:pt x="47" y="11"/>
                        <a:pt x="64" y="6"/>
                      </a:cubicBezTo>
                      <a:cubicBezTo>
                        <a:pt x="80" y="0"/>
                        <a:pt x="112" y="3"/>
                        <a:pt x="128" y="11"/>
                      </a:cubicBezTo>
                      <a:cubicBezTo>
                        <a:pt x="143" y="18"/>
                        <a:pt x="154" y="32"/>
                        <a:pt x="160" y="51"/>
                      </a:cubicBezTo>
                      <a:cubicBezTo>
                        <a:pt x="165" y="69"/>
                        <a:pt x="167" y="109"/>
                        <a:pt x="163" y="121"/>
                      </a:cubicBezTo>
                      <a:cubicBezTo>
                        <a:pt x="158" y="132"/>
                        <a:pt x="144" y="123"/>
                        <a:pt x="133" y="123"/>
                      </a:cubicBezTo>
                      <a:cubicBezTo>
                        <a:pt x="121" y="123"/>
                        <a:pt x="112" y="121"/>
                        <a:pt x="93" y="121"/>
                      </a:cubicBezTo>
                      <a:cubicBezTo>
                        <a:pt x="73" y="120"/>
                        <a:pt x="32" y="121"/>
                        <a:pt x="16" y="121"/>
                      </a:cubicBezTo>
                      <a:close/>
                    </a:path>
                  </a:pathLst>
                </a:custGeom>
                <a:solidFill>
                  <a:srgbClr val="FFBFAB"/>
                </a:solidFill>
                <a:ln w="12700">
                  <a:solidFill>
                    <a:schemeClr val="tx1"/>
                  </a:solidFill>
                  <a:round/>
                  <a:headEnd/>
                  <a:tailEnd/>
                </a:ln>
              </p:spPr>
              <p:txBody>
                <a:bodyPr wrap="none" anchor="ctr"/>
                <a:lstStyle/>
                <a:p>
                  <a:endParaRPr lang="en-US"/>
                </a:p>
              </p:txBody>
            </p:sp>
            <p:sp>
              <p:nvSpPr>
                <p:cNvPr id="53477" name="Freeform 171"/>
                <p:cNvSpPr>
                  <a:spLocks/>
                </p:cNvSpPr>
                <p:nvPr/>
              </p:nvSpPr>
              <p:spPr bwMode="auto">
                <a:xfrm>
                  <a:off x="5136" y="1937"/>
                  <a:ext cx="104" cy="111"/>
                </a:xfrm>
                <a:custGeom>
                  <a:avLst/>
                  <a:gdLst>
                    <a:gd name="T0" fmla="*/ 0 w 104"/>
                    <a:gd name="T1" fmla="*/ 109 h 111"/>
                    <a:gd name="T2" fmla="*/ 14 w 104"/>
                    <a:gd name="T3" fmla="*/ 42 h 111"/>
                    <a:gd name="T4" fmla="*/ 51 w 104"/>
                    <a:gd name="T5" fmla="*/ 2 h 111"/>
                    <a:gd name="T6" fmla="*/ 83 w 104"/>
                    <a:gd name="T7" fmla="*/ 31 h 111"/>
                    <a:gd name="T8" fmla="*/ 102 w 104"/>
                    <a:gd name="T9" fmla="*/ 79 h 111"/>
                    <a:gd name="T10" fmla="*/ 99 w 104"/>
                    <a:gd name="T11" fmla="*/ 111 h 111"/>
                    <a:gd name="T12" fmla="*/ 0 60000 65536"/>
                    <a:gd name="T13" fmla="*/ 0 60000 65536"/>
                    <a:gd name="T14" fmla="*/ 0 60000 65536"/>
                    <a:gd name="T15" fmla="*/ 0 60000 65536"/>
                    <a:gd name="T16" fmla="*/ 0 60000 65536"/>
                    <a:gd name="T17" fmla="*/ 0 60000 65536"/>
                    <a:gd name="T18" fmla="*/ 0 w 104"/>
                    <a:gd name="T19" fmla="*/ 0 h 111"/>
                    <a:gd name="T20" fmla="*/ 104 w 104"/>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04" h="111">
                      <a:moveTo>
                        <a:pt x="0" y="109"/>
                      </a:moveTo>
                      <a:cubicBezTo>
                        <a:pt x="2" y="84"/>
                        <a:pt x="5" y="59"/>
                        <a:pt x="14" y="42"/>
                      </a:cubicBezTo>
                      <a:cubicBezTo>
                        <a:pt x="22" y="24"/>
                        <a:pt x="39" y="3"/>
                        <a:pt x="51" y="2"/>
                      </a:cubicBezTo>
                      <a:cubicBezTo>
                        <a:pt x="62" y="0"/>
                        <a:pt x="74" y="18"/>
                        <a:pt x="83" y="31"/>
                      </a:cubicBezTo>
                      <a:cubicBezTo>
                        <a:pt x="91" y="43"/>
                        <a:pt x="99" y="65"/>
                        <a:pt x="102" y="79"/>
                      </a:cubicBezTo>
                      <a:cubicBezTo>
                        <a:pt x="104" y="92"/>
                        <a:pt x="101" y="101"/>
                        <a:pt x="99" y="111"/>
                      </a:cubicBezTo>
                    </a:path>
                  </a:pathLst>
                </a:custGeom>
                <a:noFill/>
                <a:ln w="12700">
                  <a:solidFill>
                    <a:schemeClr val="tx1"/>
                  </a:solidFill>
                  <a:round/>
                  <a:headEnd/>
                  <a:tailEnd/>
                </a:ln>
              </p:spPr>
              <p:txBody>
                <a:bodyPr wrap="none" anchor="ctr"/>
                <a:lstStyle/>
                <a:p>
                  <a:endParaRPr lang="en-US"/>
                </a:p>
              </p:txBody>
            </p:sp>
            <p:sp>
              <p:nvSpPr>
                <p:cNvPr id="53478" name="Line 172"/>
                <p:cNvSpPr>
                  <a:spLocks noChangeShapeType="1"/>
                </p:cNvSpPr>
                <p:nvPr/>
              </p:nvSpPr>
              <p:spPr bwMode="auto">
                <a:xfrm flipH="1">
                  <a:off x="5182" y="1947"/>
                  <a:ext cx="5" cy="45"/>
                </a:xfrm>
                <a:prstGeom prst="line">
                  <a:avLst/>
                </a:prstGeom>
                <a:noFill/>
                <a:ln w="12700">
                  <a:solidFill>
                    <a:schemeClr val="tx1"/>
                  </a:solidFill>
                  <a:round/>
                  <a:headEnd/>
                  <a:tailEnd/>
                </a:ln>
              </p:spPr>
              <p:txBody>
                <a:bodyPr wrap="none" anchor="ctr"/>
                <a:lstStyle/>
                <a:p>
                  <a:endParaRPr lang="en-US"/>
                </a:p>
              </p:txBody>
            </p:sp>
          </p:grpSp>
          <p:sp>
            <p:nvSpPr>
              <p:cNvPr id="53473" name="Rectangle 173"/>
              <p:cNvSpPr>
                <a:spLocks noChangeArrowheads="1"/>
              </p:cNvSpPr>
              <p:nvPr/>
            </p:nvSpPr>
            <p:spPr bwMode="auto">
              <a:xfrm>
                <a:off x="5157" y="1877"/>
                <a:ext cx="62" cy="62"/>
              </a:xfrm>
              <a:prstGeom prst="rect">
                <a:avLst/>
              </a:prstGeom>
              <a:solidFill>
                <a:schemeClr val="tx1"/>
              </a:solidFill>
              <a:ln w="12700">
                <a:solidFill>
                  <a:schemeClr val="tx1"/>
                </a:solidFill>
                <a:miter lim="800000"/>
                <a:headEnd/>
                <a:tailEnd/>
              </a:ln>
            </p:spPr>
            <p:txBody>
              <a:bodyPr wrap="none" anchor="ctr"/>
              <a:lstStyle/>
              <a:p>
                <a:endParaRPr lang="en-NZ">
                  <a:latin typeface="Calibri" pitchFamily="34" charset="0"/>
                </a:endParaRPr>
              </a:p>
            </p:txBody>
          </p:sp>
          <p:sp>
            <p:nvSpPr>
              <p:cNvPr id="53474" name="Line 174"/>
              <p:cNvSpPr>
                <a:spLocks noChangeShapeType="1"/>
              </p:cNvSpPr>
              <p:nvPr/>
            </p:nvSpPr>
            <p:spPr bwMode="auto">
              <a:xfrm flipV="1">
                <a:off x="5160" y="1947"/>
                <a:ext cx="45" cy="3"/>
              </a:xfrm>
              <a:prstGeom prst="line">
                <a:avLst/>
              </a:prstGeom>
              <a:noFill/>
              <a:ln w="38100">
                <a:solidFill>
                  <a:schemeClr val="tx1"/>
                </a:solidFill>
                <a:round/>
                <a:headEnd/>
                <a:tailEnd/>
              </a:ln>
            </p:spPr>
            <p:txBody>
              <a:bodyPr wrap="none" anchor="ctr"/>
              <a:lstStyle/>
              <a:p>
                <a:endParaRPr lang="en-US"/>
              </a:p>
            </p:txBody>
          </p:sp>
          <p:sp>
            <p:nvSpPr>
              <p:cNvPr id="53475" name="Line 175"/>
              <p:cNvSpPr>
                <a:spLocks noChangeShapeType="1"/>
              </p:cNvSpPr>
              <p:nvPr/>
            </p:nvSpPr>
            <p:spPr bwMode="auto">
              <a:xfrm flipV="1">
                <a:off x="5160" y="1867"/>
                <a:ext cx="59" cy="6"/>
              </a:xfrm>
              <a:prstGeom prst="line">
                <a:avLst/>
              </a:prstGeom>
              <a:noFill/>
              <a:ln w="57150">
                <a:solidFill>
                  <a:srgbClr val="070707"/>
                </a:solidFill>
                <a:round/>
                <a:headEnd/>
                <a:tailEnd/>
              </a:ln>
            </p:spPr>
            <p:txBody>
              <a:bodyPr wrap="none" anchor="ctr"/>
              <a:lstStyle/>
              <a:p>
                <a:endParaRPr lang="en-US"/>
              </a:p>
            </p:txBody>
          </p:sp>
        </p:grpSp>
        <p:sp>
          <p:nvSpPr>
            <p:cNvPr id="53448" name="Line 176"/>
            <p:cNvSpPr>
              <a:spLocks noChangeShapeType="1"/>
            </p:cNvSpPr>
            <p:nvPr/>
          </p:nvSpPr>
          <p:spPr bwMode="auto">
            <a:xfrm flipV="1">
              <a:off x="5147" y="2256"/>
              <a:ext cx="37" cy="14"/>
            </a:xfrm>
            <a:prstGeom prst="line">
              <a:avLst/>
            </a:prstGeom>
            <a:noFill/>
            <a:ln w="57150">
              <a:solidFill>
                <a:srgbClr val="070707"/>
              </a:solidFill>
              <a:round/>
              <a:headEnd/>
              <a:tailEnd/>
            </a:ln>
          </p:spPr>
          <p:txBody>
            <a:bodyPr wrap="none" anchor="ctr"/>
            <a:lstStyle/>
            <a:p>
              <a:endParaRPr lang="en-US"/>
            </a:p>
          </p:txBody>
        </p:sp>
        <p:sp>
          <p:nvSpPr>
            <p:cNvPr id="53449" name="Line 177"/>
            <p:cNvSpPr>
              <a:spLocks noChangeShapeType="1"/>
            </p:cNvSpPr>
            <p:nvPr/>
          </p:nvSpPr>
          <p:spPr bwMode="auto">
            <a:xfrm flipV="1">
              <a:off x="5200" y="2260"/>
              <a:ext cx="24" cy="2"/>
            </a:xfrm>
            <a:prstGeom prst="line">
              <a:avLst/>
            </a:prstGeom>
            <a:noFill/>
            <a:ln w="57150">
              <a:solidFill>
                <a:srgbClr val="070707"/>
              </a:solidFill>
              <a:round/>
              <a:headEnd/>
              <a:tailEnd/>
            </a:ln>
          </p:spPr>
          <p:txBody>
            <a:bodyPr wrap="none" anchor="ctr"/>
            <a:lstStyle/>
            <a:p>
              <a:endParaRPr lang="en-US"/>
            </a:p>
          </p:txBody>
        </p:sp>
        <p:sp>
          <p:nvSpPr>
            <p:cNvPr id="53450" name="Line 178"/>
            <p:cNvSpPr>
              <a:spLocks noChangeShapeType="1"/>
            </p:cNvSpPr>
            <p:nvPr/>
          </p:nvSpPr>
          <p:spPr bwMode="auto">
            <a:xfrm>
              <a:off x="4819" y="2088"/>
              <a:ext cx="0" cy="210"/>
            </a:xfrm>
            <a:prstGeom prst="line">
              <a:avLst/>
            </a:prstGeom>
            <a:noFill/>
            <a:ln w="38100">
              <a:solidFill>
                <a:srgbClr val="D7E3C5"/>
              </a:solidFill>
              <a:round/>
              <a:headEnd/>
              <a:tailEnd/>
            </a:ln>
          </p:spPr>
          <p:txBody>
            <a:bodyPr wrap="none" anchor="ctr"/>
            <a:lstStyle/>
            <a:p>
              <a:endParaRPr lang="en-US"/>
            </a:p>
          </p:txBody>
        </p:sp>
        <p:sp>
          <p:nvSpPr>
            <p:cNvPr id="53451" name="Line 179"/>
            <p:cNvSpPr>
              <a:spLocks noChangeShapeType="1"/>
            </p:cNvSpPr>
            <p:nvPr/>
          </p:nvSpPr>
          <p:spPr bwMode="auto">
            <a:xfrm>
              <a:off x="5179" y="2040"/>
              <a:ext cx="0" cy="210"/>
            </a:xfrm>
            <a:prstGeom prst="line">
              <a:avLst/>
            </a:prstGeom>
            <a:noFill/>
            <a:ln w="38100">
              <a:solidFill>
                <a:srgbClr val="D7E3C5"/>
              </a:solidFill>
              <a:round/>
              <a:headEnd/>
              <a:tailEnd/>
            </a:ln>
          </p:spPr>
          <p:txBody>
            <a:bodyPr wrap="none" anchor="ctr"/>
            <a:lstStyle/>
            <a:p>
              <a:endParaRPr lang="en-US"/>
            </a:p>
          </p:txBody>
        </p:sp>
        <p:sp>
          <p:nvSpPr>
            <p:cNvPr id="53452" name="Freeform 180"/>
            <p:cNvSpPr>
              <a:spLocks/>
            </p:cNvSpPr>
            <p:nvPr/>
          </p:nvSpPr>
          <p:spPr bwMode="auto">
            <a:xfrm>
              <a:off x="4701" y="2029"/>
              <a:ext cx="712" cy="154"/>
            </a:xfrm>
            <a:custGeom>
              <a:avLst/>
              <a:gdLst>
                <a:gd name="T0" fmla="*/ 0 w 712"/>
                <a:gd name="T1" fmla="*/ 69 h 154"/>
                <a:gd name="T2" fmla="*/ 640 w 712"/>
                <a:gd name="T3" fmla="*/ 0 h 154"/>
                <a:gd name="T4" fmla="*/ 712 w 712"/>
                <a:gd name="T5" fmla="*/ 80 h 154"/>
                <a:gd name="T6" fmla="*/ 46 w 712"/>
                <a:gd name="T7" fmla="*/ 154 h 154"/>
                <a:gd name="T8" fmla="*/ 0 w 712"/>
                <a:gd name="T9" fmla="*/ 69 h 154"/>
                <a:gd name="T10" fmla="*/ 0 60000 65536"/>
                <a:gd name="T11" fmla="*/ 0 60000 65536"/>
                <a:gd name="T12" fmla="*/ 0 60000 65536"/>
                <a:gd name="T13" fmla="*/ 0 60000 65536"/>
                <a:gd name="T14" fmla="*/ 0 60000 65536"/>
                <a:gd name="T15" fmla="*/ 0 w 712"/>
                <a:gd name="T16" fmla="*/ 0 h 154"/>
                <a:gd name="T17" fmla="*/ 712 w 712"/>
                <a:gd name="T18" fmla="*/ 154 h 154"/>
              </a:gdLst>
              <a:ahLst/>
              <a:cxnLst>
                <a:cxn ang="T10">
                  <a:pos x="T0" y="T1"/>
                </a:cxn>
                <a:cxn ang="T11">
                  <a:pos x="T2" y="T3"/>
                </a:cxn>
                <a:cxn ang="T12">
                  <a:pos x="T4" y="T5"/>
                </a:cxn>
                <a:cxn ang="T13">
                  <a:pos x="T6" y="T7"/>
                </a:cxn>
                <a:cxn ang="T14">
                  <a:pos x="T8" y="T9"/>
                </a:cxn>
              </a:cxnLst>
              <a:rect l="T15" t="T16" r="T17" b="T18"/>
              <a:pathLst>
                <a:path w="712" h="154">
                  <a:moveTo>
                    <a:pt x="0" y="69"/>
                  </a:moveTo>
                  <a:lnTo>
                    <a:pt x="640" y="0"/>
                  </a:lnTo>
                  <a:lnTo>
                    <a:pt x="712" y="80"/>
                  </a:lnTo>
                  <a:lnTo>
                    <a:pt x="46" y="154"/>
                  </a:lnTo>
                  <a:lnTo>
                    <a:pt x="0" y="69"/>
                  </a:lnTo>
                  <a:close/>
                </a:path>
              </a:pathLst>
            </a:custGeom>
            <a:solidFill>
              <a:schemeClr val="accent1"/>
            </a:solidFill>
            <a:ln w="12700">
              <a:solidFill>
                <a:schemeClr val="tx1"/>
              </a:solidFill>
              <a:round/>
              <a:headEnd/>
              <a:tailEnd/>
            </a:ln>
          </p:spPr>
          <p:txBody>
            <a:bodyPr wrap="none" anchor="ctr"/>
            <a:lstStyle/>
            <a:p>
              <a:endParaRPr lang="en-US"/>
            </a:p>
          </p:txBody>
        </p:sp>
        <p:sp>
          <p:nvSpPr>
            <p:cNvPr id="53453" name="Freeform 181"/>
            <p:cNvSpPr>
              <a:spLocks/>
            </p:cNvSpPr>
            <p:nvPr/>
          </p:nvSpPr>
          <p:spPr bwMode="auto">
            <a:xfrm>
              <a:off x="4698" y="2018"/>
              <a:ext cx="712" cy="154"/>
            </a:xfrm>
            <a:custGeom>
              <a:avLst/>
              <a:gdLst>
                <a:gd name="T0" fmla="*/ 0 w 712"/>
                <a:gd name="T1" fmla="*/ 69 h 154"/>
                <a:gd name="T2" fmla="*/ 640 w 712"/>
                <a:gd name="T3" fmla="*/ 0 h 154"/>
                <a:gd name="T4" fmla="*/ 712 w 712"/>
                <a:gd name="T5" fmla="*/ 80 h 154"/>
                <a:gd name="T6" fmla="*/ 46 w 712"/>
                <a:gd name="T7" fmla="*/ 154 h 154"/>
                <a:gd name="T8" fmla="*/ 0 w 712"/>
                <a:gd name="T9" fmla="*/ 69 h 154"/>
                <a:gd name="T10" fmla="*/ 0 60000 65536"/>
                <a:gd name="T11" fmla="*/ 0 60000 65536"/>
                <a:gd name="T12" fmla="*/ 0 60000 65536"/>
                <a:gd name="T13" fmla="*/ 0 60000 65536"/>
                <a:gd name="T14" fmla="*/ 0 60000 65536"/>
                <a:gd name="T15" fmla="*/ 0 w 712"/>
                <a:gd name="T16" fmla="*/ 0 h 154"/>
                <a:gd name="T17" fmla="*/ 712 w 712"/>
                <a:gd name="T18" fmla="*/ 154 h 154"/>
              </a:gdLst>
              <a:ahLst/>
              <a:cxnLst>
                <a:cxn ang="T10">
                  <a:pos x="T0" y="T1"/>
                </a:cxn>
                <a:cxn ang="T11">
                  <a:pos x="T2" y="T3"/>
                </a:cxn>
                <a:cxn ang="T12">
                  <a:pos x="T4" y="T5"/>
                </a:cxn>
                <a:cxn ang="T13">
                  <a:pos x="T6" y="T7"/>
                </a:cxn>
                <a:cxn ang="T14">
                  <a:pos x="T8" y="T9"/>
                </a:cxn>
              </a:cxnLst>
              <a:rect l="T15" t="T16" r="T17" b="T18"/>
              <a:pathLst>
                <a:path w="712" h="154">
                  <a:moveTo>
                    <a:pt x="0" y="69"/>
                  </a:moveTo>
                  <a:lnTo>
                    <a:pt x="640" y="0"/>
                  </a:lnTo>
                  <a:lnTo>
                    <a:pt x="712" y="80"/>
                  </a:lnTo>
                  <a:lnTo>
                    <a:pt x="46" y="154"/>
                  </a:lnTo>
                  <a:lnTo>
                    <a:pt x="0" y="69"/>
                  </a:lnTo>
                  <a:close/>
                </a:path>
              </a:pathLst>
            </a:custGeom>
            <a:solidFill>
              <a:srgbClr val="D7E3C5"/>
            </a:solidFill>
            <a:ln w="12700">
              <a:solidFill>
                <a:schemeClr val="tx1"/>
              </a:solidFill>
              <a:round/>
              <a:headEnd/>
              <a:tailEnd/>
            </a:ln>
          </p:spPr>
          <p:txBody>
            <a:bodyPr wrap="none" anchor="ctr"/>
            <a:lstStyle/>
            <a:p>
              <a:endParaRPr lang="en-US"/>
            </a:p>
          </p:txBody>
        </p:sp>
        <p:sp>
          <p:nvSpPr>
            <p:cNvPr id="53454" name="Line 182"/>
            <p:cNvSpPr>
              <a:spLocks noChangeShapeType="1"/>
            </p:cNvSpPr>
            <p:nvPr/>
          </p:nvSpPr>
          <p:spPr bwMode="auto">
            <a:xfrm>
              <a:off x="4757" y="2178"/>
              <a:ext cx="0" cy="210"/>
            </a:xfrm>
            <a:prstGeom prst="line">
              <a:avLst/>
            </a:prstGeom>
            <a:noFill/>
            <a:ln w="38100">
              <a:solidFill>
                <a:srgbClr val="D7E3C5"/>
              </a:solidFill>
              <a:round/>
              <a:headEnd/>
              <a:tailEnd/>
            </a:ln>
          </p:spPr>
          <p:txBody>
            <a:bodyPr wrap="none" anchor="ctr"/>
            <a:lstStyle/>
            <a:p>
              <a:endParaRPr lang="en-US"/>
            </a:p>
          </p:txBody>
        </p:sp>
        <p:sp>
          <p:nvSpPr>
            <p:cNvPr id="53455" name="Line 183"/>
            <p:cNvSpPr>
              <a:spLocks noChangeShapeType="1"/>
            </p:cNvSpPr>
            <p:nvPr/>
          </p:nvSpPr>
          <p:spPr bwMode="auto">
            <a:xfrm>
              <a:off x="5086" y="2138"/>
              <a:ext cx="0" cy="210"/>
            </a:xfrm>
            <a:prstGeom prst="line">
              <a:avLst/>
            </a:prstGeom>
            <a:noFill/>
            <a:ln w="38100">
              <a:solidFill>
                <a:srgbClr val="D7E3C5"/>
              </a:solidFill>
              <a:round/>
              <a:headEnd/>
              <a:tailEnd/>
            </a:ln>
          </p:spPr>
          <p:txBody>
            <a:bodyPr wrap="none" anchor="ctr"/>
            <a:lstStyle/>
            <a:p>
              <a:endParaRPr lang="en-US"/>
            </a:p>
          </p:txBody>
        </p:sp>
        <p:sp>
          <p:nvSpPr>
            <p:cNvPr id="53456" name="Line 184"/>
            <p:cNvSpPr>
              <a:spLocks noChangeShapeType="1"/>
            </p:cNvSpPr>
            <p:nvPr/>
          </p:nvSpPr>
          <p:spPr bwMode="auto">
            <a:xfrm>
              <a:off x="5246" y="2133"/>
              <a:ext cx="0" cy="210"/>
            </a:xfrm>
            <a:prstGeom prst="line">
              <a:avLst/>
            </a:prstGeom>
            <a:noFill/>
            <a:ln w="38100">
              <a:solidFill>
                <a:srgbClr val="D7E3C5"/>
              </a:solidFill>
              <a:round/>
              <a:headEnd/>
              <a:tailEnd/>
            </a:ln>
          </p:spPr>
          <p:txBody>
            <a:bodyPr wrap="none" anchor="ctr"/>
            <a:lstStyle/>
            <a:p>
              <a:endParaRPr lang="en-US"/>
            </a:p>
          </p:txBody>
        </p:sp>
        <p:sp>
          <p:nvSpPr>
            <p:cNvPr id="53457" name="Line 185"/>
            <p:cNvSpPr>
              <a:spLocks noChangeShapeType="1"/>
            </p:cNvSpPr>
            <p:nvPr/>
          </p:nvSpPr>
          <p:spPr bwMode="auto">
            <a:xfrm>
              <a:off x="5398" y="2106"/>
              <a:ext cx="0" cy="210"/>
            </a:xfrm>
            <a:prstGeom prst="line">
              <a:avLst/>
            </a:prstGeom>
            <a:noFill/>
            <a:ln w="38100">
              <a:solidFill>
                <a:srgbClr val="D7E3C5"/>
              </a:solidFill>
              <a:round/>
              <a:headEnd/>
              <a:tailEnd/>
            </a:ln>
          </p:spPr>
          <p:txBody>
            <a:bodyPr wrap="none" anchor="ctr"/>
            <a:lstStyle/>
            <a:p>
              <a:endParaRPr lang="en-US"/>
            </a:p>
          </p:txBody>
        </p:sp>
        <p:sp>
          <p:nvSpPr>
            <p:cNvPr id="53458" name="Line 186"/>
            <p:cNvSpPr>
              <a:spLocks noChangeShapeType="1"/>
            </p:cNvSpPr>
            <p:nvPr/>
          </p:nvSpPr>
          <p:spPr bwMode="auto">
            <a:xfrm>
              <a:off x="4912" y="2168"/>
              <a:ext cx="0" cy="210"/>
            </a:xfrm>
            <a:prstGeom prst="line">
              <a:avLst/>
            </a:prstGeom>
            <a:noFill/>
            <a:ln w="38100">
              <a:solidFill>
                <a:srgbClr val="D7E3C5"/>
              </a:solidFill>
              <a:round/>
              <a:headEnd/>
              <a:tailEnd/>
            </a:ln>
          </p:spPr>
          <p:txBody>
            <a:bodyPr wrap="none" anchor="ctr"/>
            <a:lstStyle/>
            <a:p>
              <a:endParaRPr lang="en-US"/>
            </a:p>
          </p:txBody>
        </p:sp>
        <p:sp>
          <p:nvSpPr>
            <p:cNvPr id="53459" name="Line 187"/>
            <p:cNvSpPr>
              <a:spLocks noChangeShapeType="1"/>
            </p:cNvSpPr>
            <p:nvPr/>
          </p:nvSpPr>
          <p:spPr bwMode="auto">
            <a:xfrm>
              <a:off x="4851" y="2069"/>
              <a:ext cx="53" cy="88"/>
            </a:xfrm>
            <a:prstGeom prst="line">
              <a:avLst/>
            </a:prstGeom>
            <a:noFill/>
            <a:ln w="12700">
              <a:solidFill>
                <a:schemeClr val="tx1"/>
              </a:solidFill>
              <a:round/>
              <a:headEnd/>
              <a:tailEnd/>
            </a:ln>
          </p:spPr>
          <p:txBody>
            <a:bodyPr wrap="none" anchor="ctr"/>
            <a:lstStyle/>
            <a:p>
              <a:endParaRPr lang="en-US"/>
            </a:p>
          </p:txBody>
        </p:sp>
        <p:sp>
          <p:nvSpPr>
            <p:cNvPr id="53460" name="Line 188"/>
            <p:cNvSpPr>
              <a:spLocks noChangeShapeType="1"/>
            </p:cNvSpPr>
            <p:nvPr/>
          </p:nvSpPr>
          <p:spPr bwMode="auto">
            <a:xfrm>
              <a:off x="5032" y="2053"/>
              <a:ext cx="53" cy="88"/>
            </a:xfrm>
            <a:prstGeom prst="line">
              <a:avLst/>
            </a:prstGeom>
            <a:noFill/>
            <a:ln w="12700">
              <a:solidFill>
                <a:schemeClr val="tx1"/>
              </a:solidFill>
              <a:round/>
              <a:headEnd/>
              <a:tailEnd/>
            </a:ln>
          </p:spPr>
          <p:txBody>
            <a:bodyPr wrap="none" anchor="ctr"/>
            <a:lstStyle/>
            <a:p>
              <a:endParaRPr lang="en-US"/>
            </a:p>
          </p:txBody>
        </p:sp>
        <p:sp>
          <p:nvSpPr>
            <p:cNvPr id="53461" name="Line 189"/>
            <p:cNvSpPr>
              <a:spLocks noChangeShapeType="1"/>
            </p:cNvSpPr>
            <p:nvPr/>
          </p:nvSpPr>
          <p:spPr bwMode="auto">
            <a:xfrm>
              <a:off x="4942" y="2061"/>
              <a:ext cx="53" cy="88"/>
            </a:xfrm>
            <a:prstGeom prst="line">
              <a:avLst/>
            </a:prstGeom>
            <a:noFill/>
            <a:ln w="12700">
              <a:solidFill>
                <a:schemeClr val="tx1"/>
              </a:solidFill>
              <a:round/>
              <a:headEnd/>
              <a:tailEnd/>
            </a:ln>
          </p:spPr>
          <p:txBody>
            <a:bodyPr wrap="none" anchor="ctr"/>
            <a:lstStyle/>
            <a:p>
              <a:endParaRPr lang="en-US"/>
            </a:p>
          </p:txBody>
        </p:sp>
        <p:sp>
          <p:nvSpPr>
            <p:cNvPr id="53462" name="Line 190"/>
            <p:cNvSpPr>
              <a:spLocks noChangeShapeType="1"/>
            </p:cNvSpPr>
            <p:nvPr/>
          </p:nvSpPr>
          <p:spPr bwMode="auto">
            <a:xfrm>
              <a:off x="5107" y="2042"/>
              <a:ext cx="53" cy="88"/>
            </a:xfrm>
            <a:prstGeom prst="line">
              <a:avLst/>
            </a:prstGeom>
            <a:noFill/>
            <a:ln w="12700">
              <a:solidFill>
                <a:schemeClr val="tx1"/>
              </a:solidFill>
              <a:round/>
              <a:headEnd/>
              <a:tailEnd/>
            </a:ln>
          </p:spPr>
          <p:txBody>
            <a:bodyPr wrap="none" anchor="ctr"/>
            <a:lstStyle/>
            <a:p>
              <a:endParaRPr lang="en-US"/>
            </a:p>
          </p:txBody>
        </p:sp>
        <p:sp>
          <p:nvSpPr>
            <p:cNvPr id="53463" name="Line 191"/>
            <p:cNvSpPr>
              <a:spLocks noChangeShapeType="1"/>
            </p:cNvSpPr>
            <p:nvPr/>
          </p:nvSpPr>
          <p:spPr bwMode="auto">
            <a:xfrm>
              <a:off x="5264" y="2024"/>
              <a:ext cx="53" cy="88"/>
            </a:xfrm>
            <a:prstGeom prst="line">
              <a:avLst/>
            </a:prstGeom>
            <a:noFill/>
            <a:ln w="12700">
              <a:solidFill>
                <a:schemeClr val="tx1"/>
              </a:solidFill>
              <a:round/>
              <a:headEnd/>
              <a:tailEnd/>
            </a:ln>
          </p:spPr>
          <p:txBody>
            <a:bodyPr wrap="none" anchor="ctr"/>
            <a:lstStyle/>
            <a:p>
              <a:endParaRPr lang="en-US"/>
            </a:p>
          </p:txBody>
        </p:sp>
        <p:sp>
          <p:nvSpPr>
            <p:cNvPr id="53464" name="Line 192"/>
            <p:cNvSpPr>
              <a:spLocks noChangeShapeType="1"/>
            </p:cNvSpPr>
            <p:nvPr/>
          </p:nvSpPr>
          <p:spPr bwMode="auto">
            <a:xfrm>
              <a:off x="4779" y="2080"/>
              <a:ext cx="53" cy="88"/>
            </a:xfrm>
            <a:prstGeom prst="line">
              <a:avLst/>
            </a:prstGeom>
            <a:noFill/>
            <a:ln w="12700">
              <a:solidFill>
                <a:schemeClr val="tx1"/>
              </a:solidFill>
              <a:round/>
              <a:headEnd/>
              <a:tailEnd/>
            </a:ln>
          </p:spPr>
          <p:txBody>
            <a:bodyPr wrap="none" anchor="ctr"/>
            <a:lstStyle/>
            <a:p>
              <a:endParaRPr lang="en-US"/>
            </a:p>
          </p:txBody>
        </p:sp>
        <p:sp>
          <p:nvSpPr>
            <p:cNvPr id="53465" name="Line 193"/>
            <p:cNvSpPr>
              <a:spLocks noChangeShapeType="1"/>
            </p:cNvSpPr>
            <p:nvPr/>
          </p:nvSpPr>
          <p:spPr bwMode="auto">
            <a:xfrm>
              <a:off x="5179" y="2035"/>
              <a:ext cx="53" cy="88"/>
            </a:xfrm>
            <a:prstGeom prst="line">
              <a:avLst/>
            </a:prstGeom>
            <a:noFill/>
            <a:ln w="12700">
              <a:solidFill>
                <a:schemeClr val="tx1"/>
              </a:solidFill>
              <a:round/>
              <a:headEnd/>
              <a:tailEnd/>
            </a:ln>
          </p:spPr>
          <p:txBody>
            <a:bodyPr wrap="none" anchor="ctr"/>
            <a:lstStyle/>
            <a:p>
              <a:endParaRPr lang="en-US"/>
            </a:p>
          </p:txBody>
        </p:sp>
        <p:sp>
          <p:nvSpPr>
            <p:cNvPr id="53466" name="Freeform 194"/>
            <p:cNvSpPr>
              <a:spLocks/>
            </p:cNvSpPr>
            <p:nvPr/>
          </p:nvSpPr>
          <p:spPr bwMode="auto">
            <a:xfrm>
              <a:off x="4810" y="2069"/>
              <a:ext cx="117" cy="75"/>
            </a:xfrm>
            <a:custGeom>
              <a:avLst/>
              <a:gdLst>
                <a:gd name="T0" fmla="*/ 0 w 117"/>
                <a:gd name="T1" fmla="*/ 0 h 75"/>
                <a:gd name="T2" fmla="*/ 51 w 117"/>
                <a:gd name="T3" fmla="*/ 75 h 75"/>
                <a:gd name="T4" fmla="*/ 117 w 117"/>
                <a:gd name="T5" fmla="*/ 59 h 75"/>
                <a:gd name="T6" fmla="*/ 0 60000 65536"/>
                <a:gd name="T7" fmla="*/ 0 60000 65536"/>
                <a:gd name="T8" fmla="*/ 0 60000 65536"/>
                <a:gd name="T9" fmla="*/ 0 w 117"/>
                <a:gd name="T10" fmla="*/ 0 h 75"/>
                <a:gd name="T11" fmla="*/ 117 w 117"/>
                <a:gd name="T12" fmla="*/ 75 h 75"/>
              </a:gdLst>
              <a:ahLst/>
              <a:cxnLst>
                <a:cxn ang="T6">
                  <a:pos x="T0" y="T1"/>
                </a:cxn>
                <a:cxn ang="T7">
                  <a:pos x="T2" y="T3"/>
                </a:cxn>
                <a:cxn ang="T8">
                  <a:pos x="T4" y="T5"/>
                </a:cxn>
              </a:cxnLst>
              <a:rect l="T9" t="T10" r="T11" b="T12"/>
              <a:pathLst>
                <a:path w="117" h="75">
                  <a:moveTo>
                    <a:pt x="0" y="0"/>
                  </a:moveTo>
                  <a:lnTo>
                    <a:pt x="51" y="75"/>
                  </a:lnTo>
                  <a:lnTo>
                    <a:pt x="117" y="59"/>
                  </a:lnTo>
                </a:path>
              </a:pathLst>
            </a:custGeom>
            <a:solidFill>
              <a:srgbClr val="FFDEB5"/>
            </a:solidFill>
            <a:ln w="38100">
              <a:solidFill>
                <a:srgbClr val="070707"/>
              </a:solidFill>
              <a:round/>
              <a:headEnd/>
              <a:tailEnd/>
            </a:ln>
          </p:spPr>
          <p:txBody>
            <a:bodyPr wrap="none" anchor="ctr"/>
            <a:lstStyle/>
            <a:p>
              <a:endParaRPr lang="en-US"/>
            </a:p>
          </p:txBody>
        </p:sp>
        <p:sp>
          <p:nvSpPr>
            <p:cNvPr id="53467" name="Freeform 195"/>
            <p:cNvSpPr>
              <a:spLocks/>
            </p:cNvSpPr>
            <p:nvPr/>
          </p:nvSpPr>
          <p:spPr bwMode="auto">
            <a:xfrm>
              <a:off x="4810" y="2029"/>
              <a:ext cx="120" cy="102"/>
            </a:xfrm>
            <a:custGeom>
              <a:avLst/>
              <a:gdLst>
                <a:gd name="T0" fmla="*/ 0 w 120"/>
                <a:gd name="T1" fmla="*/ 22 h 102"/>
                <a:gd name="T2" fmla="*/ 50 w 120"/>
                <a:gd name="T3" fmla="*/ 102 h 102"/>
                <a:gd name="T4" fmla="*/ 120 w 120"/>
                <a:gd name="T5" fmla="*/ 86 h 102"/>
                <a:gd name="T6" fmla="*/ 69 w 120"/>
                <a:gd name="T7" fmla="*/ 0 h 102"/>
                <a:gd name="T8" fmla="*/ 0 w 120"/>
                <a:gd name="T9" fmla="*/ 22 h 102"/>
                <a:gd name="T10" fmla="*/ 0 60000 65536"/>
                <a:gd name="T11" fmla="*/ 0 60000 65536"/>
                <a:gd name="T12" fmla="*/ 0 60000 65536"/>
                <a:gd name="T13" fmla="*/ 0 60000 65536"/>
                <a:gd name="T14" fmla="*/ 0 60000 65536"/>
                <a:gd name="T15" fmla="*/ 0 w 120"/>
                <a:gd name="T16" fmla="*/ 0 h 102"/>
                <a:gd name="T17" fmla="*/ 120 w 120"/>
                <a:gd name="T18" fmla="*/ 102 h 102"/>
              </a:gdLst>
              <a:ahLst/>
              <a:cxnLst>
                <a:cxn ang="T10">
                  <a:pos x="T0" y="T1"/>
                </a:cxn>
                <a:cxn ang="T11">
                  <a:pos x="T2" y="T3"/>
                </a:cxn>
                <a:cxn ang="T12">
                  <a:pos x="T4" y="T5"/>
                </a:cxn>
                <a:cxn ang="T13">
                  <a:pos x="T6" y="T7"/>
                </a:cxn>
                <a:cxn ang="T14">
                  <a:pos x="T8" y="T9"/>
                </a:cxn>
              </a:cxnLst>
              <a:rect l="T15" t="T16" r="T17" b="T18"/>
              <a:pathLst>
                <a:path w="120" h="102">
                  <a:moveTo>
                    <a:pt x="0" y="22"/>
                  </a:moveTo>
                  <a:lnTo>
                    <a:pt x="50" y="102"/>
                  </a:lnTo>
                  <a:lnTo>
                    <a:pt x="120" y="86"/>
                  </a:lnTo>
                  <a:lnTo>
                    <a:pt x="69" y="0"/>
                  </a:lnTo>
                  <a:lnTo>
                    <a:pt x="0" y="22"/>
                  </a:lnTo>
                  <a:close/>
                </a:path>
              </a:pathLst>
            </a:custGeom>
            <a:solidFill>
              <a:srgbClr val="FFDEB5"/>
            </a:solidFill>
            <a:ln w="12700">
              <a:solidFill>
                <a:srgbClr val="070707"/>
              </a:solidFill>
              <a:round/>
              <a:headEnd/>
              <a:tailEnd/>
            </a:ln>
          </p:spPr>
          <p:txBody>
            <a:bodyPr wrap="none" anchor="ctr"/>
            <a:lstStyle/>
            <a:p>
              <a:endParaRPr lang="en-US"/>
            </a:p>
          </p:txBody>
        </p:sp>
        <p:sp>
          <p:nvSpPr>
            <p:cNvPr id="53468" name="Freeform 196"/>
            <p:cNvSpPr>
              <a:spLocks/>
            </p:cNvSpPr>
            <p:nvPr/>
          </p:nvSpPr>
          <p:spPr bwMode="auto">
            <a:xfrm>
              <a:off x="5152" y="2045"/>
              <a:ext cx="117" cy="75"/>
            </a:xfrm>
            <a:custGeom>
              <a:avLst/>
              <a:gdLst>
                <a:gd name="T0" fmla="*/ 0 w 117"/>
                <a:gd name="T1" fmla="*/ 0 h 75"/>
                <a:gd name="T2" fmla="*/ 51 w 117"/>
                <a:gd name="T3" fmla="*/ 75 h 75"/>
                <a:gd name="T4" fmla="*/ 117 w 117"/>
                <a:gd name="T5" fmla="*/ 59 h 75"/>
                <a:gd name="T6" fmla="*/ 0 60000 65536"/>
                <a:gd name="T7" fmla="*/ 0 60000 65536"/>
                <a:gd name="T8" fmla="*/ 0 60000 65536"/>
                <a:gd name="T9" fmla="*/ 0 w 117"/>
                <a:gd name="T10" fmla="*/ 0 h 75"/>
                <a:gd name="T11" fmla="*/ 117 w 117"/>
                <a:gd name="T12" fmla="*/ 75 h 75"/>
              </a:gdLst>
              <a:ahLst/>
              <a:cxnLst>
                <a:cxn ang="T6">
                  <a:pos x="T0" y="T1"/>
                </a:cxn>
                <a:cxn ang="T7">
                  <a:pos x="T2" y="T3"/>
                </a:cxn>
                <a:cxn ang="T8">
                  <a:pos x="T4" y="T5"/>
                </a:cxn>
              </a:cxnLst>
              <a:rect l="T9" t="T10" r="T11" b="T12"/>
              <a:pathLst>
                <a:path w="117" h="75">
                  <a:moveTo>
                    <a:pt x="0" y="0"/>
                  </a:moveTo>
                  <a:lnTo>
                    <a:pt x="51" y="75"/>
                  </a:lnTo>
                  <a:lnTo>
                    <a:pt x="117" y="59"/>
                  </a:lnTo>
                </a:path>
              </a:pathLst>
            </a:custGeom>
            <a:solidFill>
              <a:srgbClr val="FFDEB5"/>
            </a:solidFill>
            <a:ln w="38100">
              <a:solidFill>
                <a:srgbClr val="070707"/>
              </a:solidFill>
              <a:round/>
              <a:headEnd/>
              <a:tailEnd/>
            </a:ln>
          </p:spPr>
          <p:txBody>
            <a:bodyPr wrap="none" anchor="ctr"/>
            <a:lstStyle/>
            <a:p>
              <a:endParaRPr lang="en-US"/>
            </a:p>
          </p:txBody>
        </p:sp>
        <p:sp>
          <p:nvSpPr>
            <p:cNvPr id="53469" name="Freeform 197"/>
            <p:cNvSpPr>
              <a:spLocks/>
            </p:cNvSpPr>
            <p:nvPr/>
          </p:nvSpPr>
          <p:spPr bwMode="auto">
            <a:xfrm>
              <a:off x="5152" y="2005"/>
              <a:ext cx="120" cy="102"/>
            </a:xfrm>
            <a:custGeom>
              <a:avLst/>
              <a:gdLst>
                <a:gd name="T0" fmla="*/ 0 w 120"/>
                <a:gd name="T1" fmla="*/ 22 h 102"/>
                <a:gd name="T2" fmla="*/ 50 w 120"/>
                <a:gd name="T3" fmla="*/ 102 h 102"/>
                <a:gd name="T4" fmla="*/ 120 w 120"/>
                <a:gd name="T5" fmla="*/ 86 h 102"/>
                <a:gd name="T6" fmla="*/ 69 w 120"/>
                <a:gd name="T7" fmla="*/ 0 h 102"/>
                <a:gd name="T8" fmla="*/ 0 w 120"/>
                <a:gd name="T9" fmla="*/ 22 h 102"/>
                <a:gd name="T10" fmla="*/ 0 60000 65536"/>
                <a:gd name="T11" fmla="*/ 0 60000 65536"/>
                <a:gd name="T12" fmla="*/ 0 60000 65536"/>
                <a:gd name="T13" fmla="*/ 0 60000 65536"/>
                <a:gd name="T14" fmla="*/ 0 60000 65536"/>
                <a:gd name="T15" fmla="*/ 0 w 120"/>
                <a:gd name="T16" fmla="*/ 0 h 102"/>
                <a:gd name="T17" fmla="*/ 120 w 120"/>
                <a:gd name="T18" fmla="*/ 102 h 102"/>
              </a:gdLst>
              <a:ahLst/>
              <a:cxnLst>
                <a:cxn ang="T10">
                  <a:pos x="T0" y="T1"/>
                </a:cxn>
                <a:cxn ang="T11">
                  <a:pos x="T2" y="T3"/>
                </a:cxn>
                <a:cxn ang="T12">
                  <a:pos x="T4" y="T5"/>
                </a:cxn>
                <a:cxn ang="T13">
                  <a:pos x="T6" y="T7"/>
                </a:cxn>
                <a:cxn ang="T14">
                  <a:pos x="T8" y="T9"/>
                </a:cxn>
              </a:cxnLst>
              <a:rect l="T15" t="T16" r="T17" b="T18"/>
              <a:pathLst>
                <a:path w="120" h="102">
                  <a:moveTo>
                    <a:pt x="0" y="22"/>
                  </a:moveTo>
                  <a:lnTo>
                    <a:pt x="50" y="102"/>
                  </a:lnTo>
                  <a:lnTo>
                    <a:pt x="120" y="86"/>
                  </a:lnTo>
                  <a:lnTo>
                    <a:pt x="69" y="0"/>
                  </a:lnTo>
                  <a:lnTo>
                    <a:pt x="0" y="22"/>
                  </a:lnTo>
                  <a:close/>
                </a:path>
              </a:pathLst>
            </a:custGeom>
            <a:solidFill>
              <a:srgbClr val="FFDEB5"/>
            </a:solidFill>
            <a:ln w="12700">
              <a:solidFill>
                <a:srgbClr val="070707"/>
              </a:solidFill>
              <a:round/>
              <a:headEnd/>
              <a:tailEnd/>
            </a:ln>
          </p:spPr>
          <p:txBody>
            <a:bodyPr wrap="none" anchor="ctr"/>
            <a:lstStyle/>
            <a:p>
              <a:endParaRPr lang="en-US"/>
            </a:p>
          </p:txBody>
        </p:sp>
        <p:sp>
          <p:nvSpPr>
            <p:cNvPr id="53470" name="AutoShape 198"/>
            <p:cNvSpPr>
              <a:spLocks noChangeArrowheads="1"/>
            </p:cNvSpPr>
            <p:nvPr/>
          </p:nvSpPr>
          <p:spPr bwMode="auto">
            <a:xfrm>
              <a:off x="4850" y="2884"/>
              <a:ext cx="62" cy="108"/>
            </a:xfrm>
            <a:prstGeom prst="can">
              <a:avLst>
                <a:gd name="adj" fmla="val 5723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sp>
          <p:nvSpPr>
            <p:cNvPr id="53471" name="AutoShape 199"/>
            <p:cNvSpPr>
              <a:spLocks noChangeArrowheads="1"/>
            </p:cNvSpPr>
            <p:nvPr/>
          </p:nvSpPr>
          <p:spPr bwMode="auto">
            <a:xfrm>
              <a:off x="5204" y="2838"/>
              <a:ext cx="62" cy="108"/>
            </a:xfrm>
            <a:prstGeom prst="can">
              <a:avLst>
                <a:gd name="adj" fmla="val 5723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grpSp>
      <p:grpSp>
        <p:nvGrpSpPr>
          <p:cNvPr id="53266" name="Group 200"/>
          <p:cNvGrpSpPr>
            <a:grpSpLocks/>
          </p:cNvGrpSpPr>
          <p:nvPr/>
        </p:nvGrpSpPr>
        <p:grpSpPr bwMode="auto">
          <a:xfrm>
            <a:off x="4746625" y="4143375"/>
            <a:ext cx="758825" cy="1081088"/>
            <a:chOff x="2210" y="2318"/>
            <a:chExt cx="478" cy="681"/>
          </a:xfrm>
        </p:grpSpPr>
        <p:grpSp>
          <p:nvGrpSpPr>
            <p:cNvPr id="53311" name="Group 201"/>
            <p:cNvGrpSpPr>
              <a:grpSpLocks/>
            </p:cNvGrpSpPr>
            <p:nvPr/>
          </p:nvGrpSpPr>
          <p:grpSpPr bwMode="auto">
            <a:xfrm>
              <a:off x="2210" y="2578"/>
              <a:ext cx="474" cy="421"/>
              <a:chOff x="2210" y="2578"/>
              <a:chExt cx="474" cy="421"/>
            </a:xfrm>
          </p:grpSpPr>
          <p:sp>
            <p:nvSpPr>
              <p:cNvPr id="53354" name="Freeform 202"/>
              <p:cNvSpPr>
                <a:spLocks/>
              </p:cNvSpPr>
              <p:nvPr/>
            </p:nvSpPr>
            <p:spPr bwMode="auto">
              <a:xfrm>
                <a:off x="2210" y="2580"/>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53355" name="Freeform 203"/>
              <p:cNvSpPr>
                <a:spLocks/>
              </p:cNvSpPr>
              <p:nvPr/>
            </p:nvSpPr>
            <p:spPr bwMode="auto">
              <a:xfrm>
                <a:off x="2308" y="2578"/>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grpSp>
            <p:nvGrpSpPr>
              <p:cNvPr id="53356" name="Group 204"/>
              <p:cNvGrpSpPr>
                <a:grpSpLocks/>
              </p:cNvGrpSpPr>
              <p:nvPr/>
            </p:nvGrpSpPr>
            <p:grpSpPr bwMode="auto">
              <a:xfrm rot="153977">
                <a:off x="2290" y="2609"/>
                <a:ext cx="355" cy="272"/>
                <a:chOff x="2318" y="3026"/>
                <a:chExt cx="315" cy="272"/>
              </a:xfrm>
            </p:grpSpPr>
            <p:grpSp>
              <p:nvGrpSpPr>
                <p:cNvPr id="53387" name="Group 205"/>
                <p:cNvGrpSpPr>
                  <a:grpSpLocks/>
                </p:cNvGrpSpPr>
                <p:nvPr/>
              </p:nvGrpSpPr>
              <p:grpSpPr bwMode="auto">
                <a:xfrm>
                  <a:off x="2318" y="3026"/>
                  <a:ext cx="152" cy="233"/>
                  <a:chOff x="2451" y="3127"/>
                  <a:chExt cx="152" cy="233"/>
                </a:xfrm>
              </p:grpSpPr>
              <p:sp>
                <p:nvSpPr>
                  <p:cNvPr id="53392" name="Freeform 206"/>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3393" name="Freeform 207"/>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3394" name="Freeform 208"/>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3388" name="Group 209"/>
                <p:cNvGrpSpPr>
                  <a:grpSpLocks/>
                </p:cNvGrpSpPr>
                <p:nvPr/>
              </p:nvGrpSpPr>
              <p:grpSpPr bwMode="auto">
                <a:xfrm>
                  <a:off x="2481" y="3065"/>
                  <a:ext cx="152" cy="233"/>
                  <a:chOff x="2451" y="3127"/>
                  <a:chExt cx="152" cy="233"/>
                </a:xfrm>
              </p:grpSpPr>
              <p:sp>
                <p:nvSpPr>
                  <p:cNvPr id="53389" name="Freeform 210"/>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3390" name="Freeform 211"/>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3391" name="Freeform 212"/>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grpSp>
            <p:nvGrpSpPr>
              <p:cNvPr id="53357" name="Group 213"/>
              <p:cNvGrpSpPr>
                <a:grpSpLocks/>
              </p:cNvGrpSpPr>
              <p:nvPr/>
            </p:nvGrpSpPr>
            <p:grpSpPr bwMode="auto">
              <a:xfrm rot="153977">
                <a:off x="2268" y="2641"/>
                <a:ext cx="355" cy="272"/>
                <a:chOff x="2318" y="3026"/>
                <a:chExt cx="315" cy="272"/>
              </a:xfrm>
            </p:grpSpPr>
            <p:grpSp>
              <p:nvGrpSpPr>
                <p:cNvPr id="53379" name="Group 214"/>
                <p:cNvGrpSpPr>
                  <a:grpSpLocks/>
                </p:cNvGrpSpPr>
                <p:nvPr/>
              </p:nvGrpSpPr>
              <p:grpSpPr bwMode="auto">
                <a:xfrm>
                  <a:off x="2318" y="3026"/>
                  <a:ext cx="152" cy="233"/>
                  <a:chOff x="2451" y="3127"/>
                  <a:chExt cx="152" cy="233"/>
                </a:xfrm>
              </p:grpSpPr>
              <p:sp>
                <p:nvSpPr>
                  <p:cNvPr id="53384" name="Freeform 215"/>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3385" name="Freeform 216"/>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3386" name="Freeform 217"/>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3380" name="Group 218"/>
                <p:cNvGrpSpPr>
                  <a:grpSpLocks/>
                </p:cNvGrpSpPr>
                <p:nvPr/>
              </p:nvGrpSpPr>
              <p:grpSpPr bwMode="auto">
                <a:xfrm>
                  <a:off x="2481" y="3065"/>
                  <a:ext cx="152" cy="233"/>
                  <a:chOff x="2451" y="3127"/>
                  <a:chExt cx="152" cy="233"/>
                </a:xfrm>
              </p:grpSpPr>
              <p:sp>
                <p:nvSpPr>
                  <p:cNvPr id="53381" name="Freeform 219"/>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3382" name="Freeform 220"/>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3383" name="Freeform 221"/>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grpSp>
            <p:nvGrpSpPr>
              <p:cNvPr id="53358" name="Group 222"/>
              <p:cNvGrpSpPr>
                <a:grpSpLocks/>
              </p:cNvGrpSpPr>
              <p:nvPr/>
            </p:nvGrpSpPr>
            <p:grpSpPr bwMode="auto">
              <a:xfrm rot="153977">
                <a:off x="2240" y="2673"/>
                <a:ext cx="355" cy="272"/>
                <a:chOff x="2318" y="3026"/>
                <a:chExt cx="315" cy="272"/>
              </a:xfrm>
            </p:grpSpPr>
            <p:grpSp>
              <p:nvGrpSpPr>
                <p:cNvPr id="53371" name="Group 223"/>
                <p:cNvGrpSpPr>
                  <a:grpSpLocks/>
                </p:cNvGrpSpPr>
                <p:nvPr/>
              </p:nvGrpSpPr>
              <p:grpSpPr bwMode="auto">
                <a:xfrm>
                  <a:off x="2318" y="3026"/>
                  <a:ext cx="152" cy="233"/>
                  <a:chOff x="2451" y="3127"/>
                  <a:chExt cx="152" cy="233"/>
                </a:xfrm>
              </p:grpSpPr>
              <p:sp>
                <p:nvSpPr>
                  <p:cNvPr id="53376" name="Freeform 224"/>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3377" name="Freeform 225"/>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3378" name="Freeform 226"/>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3372" name="Group 227"/>
                <p:cNvGrpSpPr>
                  <a:grpSpLocks/>
                </p:cNvGrpSpPr>
                <p:nvPr/>
              </p:nvGrpSpPr>
              <p:grpSpPr bwMode="auto">
                <a:xfrm>
                  <a:off x="2481" y="3065"/>
                  <a:ext cx="152" cy="233"/>
                  <a:chOff x="2451" y="3127"/>
                  <a:chExt cx="152" cy="233"/>
                </a:xfrm>
              </p:grpSpPr>
              <p:sp>
                <p:nvSpPr>
                  <p:cNvPr id="53373" name="Freeform 228"/>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3374" name="Freeform 229"/>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3375" name="Freeform 230"/>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grpSp>
            <p:nvGrpSpPr>
              <p:cNvPr id="53359" name="Group 231"/>
              <p:cNvGrpSpPr>
                <a:grpSpLocks/>
              </p:cNvGrpSpPr>
              <p:nvPr/>
            </p:nvGrpSpPr>
            <p:grpSpPr bwMode="auto">
              <a:xfrm rot="153977">
                <a:off x="2214" y="2701"/>
                <a:ext cx="355" cy="272"/>
                <a:chOff x="2318" y="3026"/>
                <a:chExt cx="315" cy="272"/>
              </a:xfrm>
            </p:grpSpPr>
            <p:grpSp>
              <p:nvGrpSpPr>
                <p:cNvPr id="53363" name="Group 232"/>
                <p:cNvGrpSpPr>
                  <a:grpSpLocks/>
                </p:cNvGrpSpPr>
                <p:nvPr/>
              </p:nvGrpSpPr>
              <p:grpSpPr bwMode="auto">
                <a:xfrm>
                  <a:off x="2318" y="3026"/>
                  <a:ext cx="152" cy="233"/>
                  <a:chOff x="2451" y="3127"/>
                  <a:chExt cx="152" cy="233"/>
                </a:xfrm>
              </p:grpSpPr>
              <p:sp>
                <p:nvSpPr>
                  <p:cNvPr id="53368" name="Freeform 233"/>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3369" name="Freeform 234"/>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3370" name="Freeform 235"/>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3364" name="Group 236"/>
                <p:cNvGrpSpPr>
                  <a:grpSpLocks/>
                </p:cNvGrpSpPr>
                <p:nvPr/>
              </p:nvGrpSpPr>
              <p:grpSpPr bwMode="auto">
                <a:xfrm>
                  <a:off x="2481" y="3065"/>
                  <a:ext cx="152" cy="233"/>
                  <a:chOff x="2451" y="3127"/>
                  <a:chExt cx="152" cy="233"/>
                </a:xfrm>
              </p:grpSpPr>
              <p:sp>
                <p:nvSpPr>
                  <p:cNvPr id="53365" name="Freeform 237"/>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3366" name="Freeform 238"/>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3367" name="Freeform 239"/>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sp>
            <p:nvSpPr>
              <p:cNvPr id="53360" name="Freeform 240"/>
              <p:cNvSpPr>
                <a:spLocks/>
              </p:cNvSpPr>
              <p:nvPr/>
            </p:nvSpPr>
            <p:spPr bwMode="auto">
              <a:xfrm>
                <a:off x="2212" y="2695"/>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3361" name="Freeform 241"/>
              <p:cNvSpPr>
                <a:spLocks/>
              </p:cNvSpPr>
              <p:nvPr/>
            </p:nvSpPr>
            <p:spPr bwMode="auto">
              <a:xfrm>
                <a:off x="2588" y="2679"/>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53362" name="Freeform 242"/>
              <p:cNvSpPr>
                <a:spLocks/>
              </p:cNvSpPr>
              <p:nvPr/>
            </p:nvSpPr>
            <p:spPr bwMode="auto">
              <a:xfrm>
                <a:off x="2428" y="2791"/>
                <a:ext cx="139" cy="108"/>
              </a:xfrm>
              <a:custGeom>
                <a:avLst/>
                <a:gdLst>
                  <a:gd name="T0" fmla="*/ 139 w 139"/>
                  <a:gd name="T1" fmla="*/ 31 h 108"/>
                  <a:gd name="T2" fmla="*/ 139 w 139"/>
                  <a:gd name="T3" fmla="*/ 108 h 108"/>
                  <a:gd name="T4" fmla="*/ 0 w 139"/>
                  <a:gd name="T5" fmla="*/ 72 h 108"/>
                  <a:gd name="T6" fmla="*/ 0 w 139"/>
                  <a:gd name="T7" fmla="*/ 27 h 108"/>
                  <a:gd name="T8" fmla="*/ 18 w 139"/>
                  <a:gd name="T9" fmla="*/ 0 h 108"/>
                  <a:gd name="T10" fmla="*/ 139 w 139"/>
                  <a:gd name="T11" fmla="*/ 31 h 108"/>
                  <a:gd name="T12" fmla="*/ 0 60000 65536"/>
                  <a:gd name="T13" fmla="*/ 0 60000 65536"/>
                  <a:gd name="T14" fmla="*/ 0 60000 65536"/>
                  <a:gd name="T15" fmla="*/ 0 60000 65536"/>
                  <a:gd name="T16" fmla="*/ 0 60000 65536"/>
                  <a:gd name="T17" fmla="*/ 0 60000 65536"/>
                  <a:gd name="T18" fmla="*/ 0 w 139"/>
                  <a:gd name="T19" fmla="*/ 0 h 108"/>
                  <a:gd name="T20" fmla="*/ 139 w 139"/>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139" h="108">
                    <a:moveTo>
                      <a:pt x="139" y="31"/>
                    </a:moveTo>
                    <a:lnTo>
                      <a:pt x="139" y="108"/>
                    </a:lnTo>
                    <a:lnTo>
                      <a:pt x="0" y="72"/>
                    </a:lnTo>
                    <a:lnTo>
                      <a:pt x="0" y="27"/>
                    </a:lnTo>
                    <a:lnTo>
                      <a:pt x="18" y="0"/>
                    </a:lnTo>
                    <a:lnTo>
                      <a:pt x="139" y="31"/>
                    </a:lnTo>
                    <a:close/>
                  </a:path>
                </a:pathLst>
              </a:custGeom>
              <a:solidFill>
                <a:schemeClr val="tx2"/>
              </a:solidFill>
              <a:ln w="12700">
                <a:solidFill>
                  <a:srgbClr val="000000"/>
                </a:solidFill>
                <a:round/>
                <a:headEnd/>
                <a:tailEnd/>
              </a:ln>
            </p:spPr>
            <p:txBody>
              <a:bodyPr wrap="none" anchor="ctr"/>
              <a:lstStyle/>
              <a:p>
                <a:endParaRPr lang="en-US"/>
              </a:p>
            </p:txBody>
          </p:sp>
        </p:grpSp>
        <p:grpSp>
          <p:nvGrpSpPr>
            <p:cNvPr id="53312" name="Group 243"/>
            <p:cNvGrpSpPr>
              <a:grpSpLocks/>
            </p:cNvGrpSpPr>
            <p:nvPr/>
          </p:nvGrpSpPr>
          <p:grpSpPr bwMode="auto">
            <a:xfrm>
              <a:off x="2214" y="2318"/>
              <a:ext cx="474" cy="421"/>
              <a:chOff x="2210" y="2578"/>
              <a:chExt cx="474" cy="421"/>
            </a:xfrm>
          </p:grpSpPr>
          <p:sp>
            <p:nvSpPr>
              <p:cNvPr id="53313" name="Freeform 244"/>
              <p:cNvSpPr>
                <a:spLocks/>
              </p:cNvSpPr>
              <p:nvPr/>
            </p:nvSpPr>
            <p:spPr bwMode="auto">
              <a:xfrm>
                <a:off x="2210" y="2580"/>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53314" name="Freeform 245"/>
              <p:cNvSpPr>
                <a:spLocks/>
              </p:cNvSpPr>
              <p:nvPr/>
            </p:nvSpPr>
            <p:spPr bwMode="auto">
              <a:xfrm>
                <a:off x="2308" y="2578"/>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grpSp>
            <p:nvGrpSpPr>
              <p:cNvPr id="53315" name="Group 246"/>
              <p:cNvGrpSpPr>
                <a:grpSpLocks/>
              </p:cNvGrpSpPr>
              <p:nvPr/>
            </p:nvGrpSpPr>
            <p:grpSpPr bwMode="auto">
              <a:xfrm rot="153977">
                <a:off x="2290" y="2609"/>
                <a:ext cx="355" cy="272"/>
                <a:chOff x="2318" y="3026"/>
                <a:chExt cx="315" cy="272"/>
              </a:xfrm>
            </p:grpSpPr>
            <p:grpSp>
              <p:nvGrpSpPr>
                <p:cNvPr id="53346" name="Group 247"/>
                <p:cNvGrpSpPr>
                  <a:grpSpLocks/>
                </p:cNvGrpSpPr>
                <p:nvPr/>
              </p:nvGrpSpPr>
              <p:grpSpPr bwMode="auto">
                <a:xfrm>
                  <a:off x="2318" y="3026"/>
                  <a:ext cx="152" cy="233"/>
                  <a:chOff x="2451" y="3127"/>
                  <a:chExt cx="152" cy="233"/>
                </a:xfrm>
              </p:grpSpPr>
              <p:sp>
                <p:nvSpPr>
                  <p:cNvPr id="53351" name="Freeform 248"/>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3352" name="Freeform 249"/>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3353" name="Freeform 250"/>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3347" name="Group 251"/>
                <p:cNvGrpSpPr>
                  <a:grpSpLocks/>
                </p:cNvGrpSpPr>
                <p:nvPr/>
              </p:nvGrpSpPr>
              <p:grpSpPr bwMode="auto">
                <a:xfrm>
                  <a:off x="2481" y="3065"/>
                  <a:ext cx="152" cy="233"/>
                  <a:chOff x="2451" y="3127"/>
                  <a:chExt cx="152" cy="233"/>
                </a:xfrm>
              </p:grpSpPr>
              <p:sp>
                <p:nvSpPr>
                  <p:cNvPr id="53348" name="Freeform 252"/>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3349" name="Freeform 253"/>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3350" name="Freeform 254"/>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grpSp>
            <p:nvGrpSpPr>
              <p:cNvPr id="53316" name="Group 255"/>
              <p:cNvGrpSpPr>
                <a:grpSpLocks/>
              </p:cNvGrpSpPr>
              <p:nvPr/>
            </p:nvGrpSpPr>
            <p:grpSpPr bwMode="auto">
              <a:xfrm rot="153977">
                <a:off x="2268" y="2641"/>
                <a:ext cx="355" cy="272"/>
                <a:chOff x="2318" y="3026"/>
                <a:chExt cx="315" cy="272"/>
              </a:xfrm>
            </p:grpSpPr>
            <p:grpSp>
              <p:nvGrpSpPr>
                <p:cNvPr id="53338" name="Group 256"/>
                <p:cNvGrpSpPr>
                  <a:grpSpLocks/>
                </p:cNvGrpSpPr>
                <p:nvPr/>
              </p:nvGrpSpPr>
              <p:grpSpPr bwMode="auto">
                <a:xfrm>
                  <a:off x="2318" y="3026"/>
                  <a:ext cx="152" cy="233"/>
                  <a:chOff x="2451" y="3127"/>
                  <a:chExt cx="152" cy="233"/>
                </a:xfrm>
              </p:grpSpPr>
              <p:sp>
                <p:nvSpPr>
                  <p:cNvPr id="53343" name="Freeform 257"/>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3344" name="Freeform 258"/>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3345" name="Freeform 259"/>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3339" name="Group 260"/>
                <p:cNvGrpSpPr>
                  <a:grpSpLocks/>
                </p:cNvGrpSpPr>
                <p:nvPr/>
              </p:nvGrpSpPr>
              <p:grpSpPr bwMode="auto">
                <a:xfrm>
                  <a:off x="2481" y="3065"/>
                  <a:ext cx="152" cy="233"/>
                  <a:chOff x="2451" y="3127"/>
                  <a:chExt cx="152" cy="233"/>
                </a:xfrm>
              </p:grpSpPr>
              <p:sp>
                <p:nvSpPr>
                  <p:cNvPr id="53340" name="Freeform 261"/>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3341" name="Freeform 262"/>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3342" name="Freeform 263"/>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grpSp>
            <p:nvGrpSpPr>
              <p:cNvPr id="53317" name="Group 264"/>
              <p:cNvGrpSpPr>
                <a:grpSpLocks/>
              </p:cNvGrpSpPr>
              <p:nvPr/>
            </p:nvGrpSpPr>
            <p:grpSpPr bwMode="auto">
              <a:xfrm rot="153977">
                <a:off x="2240" y="2673"/>
                <a:ext cx="355" cy="272"/>
                <a:chOff x="2318" y="3026"/>
                <a:chExt cx="315" cy="272"/>
              </a:xfrm>
            </p:grpSpPr>
            <p:grpSp>
              <p:nvGrpSpPr>
                <p:cNvPr id="53330" name="Group 265"/>
                <p:cNvGrpSpPr>
                  <a:grpSpLocks/>
                </p:cNvGrpSpPr>
                <p:nvPr/>
              </p:nvGrpSpPr>
              <p:grpSpPr bwMode="auto">
                <a:xfrm>
                  <a:off x="2318" y="3026"/>
                  <a:ext cx="152" cy="233"/>
                  <a:chOff x="2451" y="3127"/>
                  <a:chExt cx="152" cy="233"/>
                </a:xfrm>
              </p:grpSpPr>
              <p:sp>
                <p:nvSpPr>
                  <p:cNvPr id="53335" name="Freeform 266"/>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3336" name="Freeform 267"/>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3337" name="Freeform 268"/>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3331" name="Group 269"/>
                <p:cNvGrpSpPr>
                  <a:grpSpLocks/>
                </p:cNvGrpSpPr>
                <p:nvPr/>
              </p:nvGrpSpPr>
              <p:grpSpPr bwMode="auto">
                <a:xfrm>
                  <a:off x="2481" y="3065"/>
                  <a:ext cx="152" cy="233"/>
                  <a:chOff x="2451" y="3127"/>
                  <a:chExt cx="152" cy="233"/>
                </a:xfrm>
              </p:grpSpPr>
              <p:sp>
                <p:nvSpPr>
                  <p:cNvPr id="53332" name="Freeform 270"/>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3333" name="Freeform 271"/>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3334" name="Freeform 272"/>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grpSp>
            <p:nvGrpSpPr>
              <p:cNvPr id="53318" name="Group 273"/>
              <p:cNvGrpSpPr>
                <a:grpSpLocks/>
              </p:cNvGrpSpPr>
              <p:nvPr/>
            </p:nvGrpSpPr>
            <p:grpSpPr bwMode="auto">
              <a:xfrm rot="153977">
                <a:off x="2214" y="2701"/>
                <a:ext cx="355" cy="272"/>
                <a:chOff x="2318" y="3026"/>
                <a:chExt cx="315" cy="272"/>
              </a:xfrm>
            </p:grpSpPr>
            <p:grpSp>
              <p:nvGrpSpPr>
                <p:cNvPr id="53322" name="Group 274"/>
                <p:cNvGrpSpPr>
                  <a:grpSpLocks/>
                </p:cNvGrpSpPr>
                <p:nvPr/>
              </p:nvGrpSpPr>
              <p:grpSpPr bwMode="auto">
                <a:xfrm>
                  <a:off x="2318" y="3026"/>
                  <a:ext cx="152" cy="233"/>
                  <a:chOff x="2451" y="3127"/>
                  <a:chExt cx="152" cy="233"/>
                </a:xfrm>
              </p:grpSpPr>
              <p:sp>
                <p:nvSpPr>
                  <p:cNvPr id="53327" name="Freeform 275"/>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3328" name="Freeform 276"/>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3329" name="Freeform 277"/>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3323" name="Group 278"/>
                <p:cNvGrpSpPr>
                  <a:grpSpLocks/>
                </p:cNvGrpSpPr>
                <p:nvPr/>
              </p:nvGrpSpPr>
              <p:grpSpPr bwMode="auto">
                <a:xfrm>
                  <a:off x="2481" y="3065"/>
                  <a:ext cx="152" cy="233"/>
                  <a:chOff x="2451" y="3127"/>
                  <a:chExt cx="152" cy="233"/>
                </a:xfrm>
              </p:grpSpPr>
              <p:sp>
                <p:nvSpPr>
                  <p:cNvPr id="53324" name="Freeform 279"/>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3325" name="Freeform 280"/>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3326" name="Freeform 281"/>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sp>
            <p:nvSpPr>
              <p:cNvPr id="53319" name="Freeform 282"/>
              <p:cNvSpPr>
                <a:spLocks/>
              </p:cNvSpPr>
              <p:nvPr/>
            </p:nvSpPr>
            <p:spPr bwMode="auto">
              <a:xfrm>
                <a:off x="2212" y="2695"/>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3320" name="Freeform 283"/>
              <p:cNvSpPr>
                <a:spLocks/>
              </p:cNvSpPr>
              <p:nvPr/>
            </p:nvSpPr>
            <p:spPr bwMode="auto">
              <a:xfrm>
                <a:off x="2588" y="2679"/>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53321" name="Freeform 284"/>
              <p:cNvSpPr>
                <a:spLocks/>
              </p:cNvSpPr>
              <p:nvPr/>
            </p:nvSpPr>
            <p:spPr bwMode="auto">
              <a:xfrm>
                <a:off x="2428" y="2791"/>
                <a:ext cx="139" cy="108"/>
              </a:xfrm>
              <a:custGeom>
                <a:avLst/>
                <a:gdLst>
                  <a:gd name="T0" fmla="*/ 139 w 139"/>
                  <a:gd name="T1" fmla="*/ 31 h 108"/>
                  <a:gd name="T2" fmla="*/ 139 w 139"/>
                  <a:gd name="T3" fmla="*/ 108 h 108"/>
                  <a:gd name="T4" fmla="*/ 0 w 139"/>
                  <a:gd name="T5" fmla="*/ 72 h 108"/>
                  <a:gd name="T6" fmla="*/ 0 w 139"/>
                  <a:gd name="T7" fmla="*/ 27 h 108"/>
                  <a:gd name="T8" fmla="*/ 18 w 139"/>
                  <a:gd name="T9" fmla="*/ 0 h 108"/>
                  <a:gd name="T10" fmla="*/ 139 w 139"/>
                  <a:gd name="T11" fmla="*/ 31 h 108"/>
                  <a:gd name="T12" fmla="*/ 0 60000 65536"/>
                  <a:gd name="T13" fmla="*/ 0 60000 65536"/>
                  <a:gd name="T14" fmla="*/ 0 60000 65536"/>
                  <a:gd name="T15" fmla="*/ 0 60000 65536"/>
                  <a:gd name="T16" fmla="*/ 0 60000 65536"/>
                  <a:gd name="T17" fmla="*/ 0 60000 65536"/>
                  <a:gd name="T18" fmla="*/ 0 w 139"/>
                  <a:gd name="T19" fmla="*/ 0 h 108"/>
                  <a:gd name="T20" fmla="*/ 139 w 139"/>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139" h="108">
                    <a:moveTo>
                      <a:pt x="139" y="31"/>
                    </a:moveTo>
                    <a:lnTo>
                      <a:pt x="139" y="108"/>
                    </a:lnTo>
                    <a:lnTo>
                      <a:pt x="0" y="72"/>
                    </a:lnTo>
                    <a:lnTo>
                      <a:pt x="0" y="27"/>
                    </a:lnTo>
                    <a:lnTo>
                      <a:pt x="18" y="0"/>
                    </a:lnTo>
                    <a:lnTo>
                      <a:pt x="139" y="31"/>
                    </a:lnTo>
                    <a:close/>
                  </a:path>
                </a:pathLst>
              </a:custGeom>
              <a:solidFill>
                <a:schemeClr val="tx2"/>
              </a:solidFill>
              <a:ln w="12700">
                <a:solidFill>
                  <a:srgbClr val="000000"/>
                </a:solidFill>
                <a:round/>
                <a:headEnd/>
                <a:tailEnd/>
              </a:ln>
            </p:spPr>
            <p:txBody>
              <a:bodyPr wrap="none" anchor="ctr"/>
              <a:lstStyle/>
              <a:p>
                <a:endParaRPr lang="en-US"/>
              </a:p>
            </p:txBody>
          </p:sp>
        </p:grpSp>
      </p:grpSp>
      <p:grpSp>
        <p:nvGrpSpPr>
          <p:cNvPr id="53267" name="Group 285"/>
          <p:cNvGrpSpPr>
            <a:grpSpLocks/>
          </p:cNvGrpSpPr>
          <p:nvPr/>
        </p:nvGrpSpPr>
        <p:grpSpPr bwMode="auto">
          <a:xfrm>
            <a:off x="6346825" y="3211513"/>
            <a:ext cx="752475" cy="668337"/>
            <a:chOff x="2210" y="2578"/>
            <a:chExt cx="474" cy="421"/>
          </a:xfrm>
        </p:grpSpPr>
        <p:sp>
          <p:nvSpPr>
            <p:cNvPr id="53270" name="Freeform 286"/>
            <p:cNvSpPr>
              <a:spLocks/>
            </p:cNvSpPr>
            <p:nvPr/>
          </p:nvSpPr>
          <p:spPr bwMode="auto">
            <a:xfrm>
              <a:off x="2210" y="2580"/>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53271" name="Freeform 287"/>
            <p:cNvSpPr>
              <a:spLocks/>
            </p:cNvSpPr>
            <p:nvPr/>
          </p:nvSpPr>
          <p:spPr bwMode="auto">
            <a:xfrm>
              <a:off x="2308" y="2578"/>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grpSp>
          <p:nvGrpSpPr>
            <p:cNvPr id="53272" name="Group 288"/>
            <p:cNvGrpSpPr>
              <a:grpSpLocks/>
            </p:cNvGrpSpPr>
            <p:nvPr/>
          </p:nvGrpSpPr>
          <p:grpSpPr bwMode="auto">
            <a:xfrm rot="153977">
              <a:off x="2290" y="2609"/>
              <a:ext cx="355" cy="272"/>
              <a:chOff x="2318" y="3026"/>
              <a:chExt cx="315" cy="272"/>
            </a:xfrm>
          </p:grpSpPr>
          <p:grpSp>
            <p:nvGrpSpPr>
              <p:cNvPr id="53303" name="Group 289"/>
              <p:cNvGrpSpPr>
                <a:grpSpLocks/>
              </p:cNvGrpSpPr>
              <p:nvPr/>
            </p:nvGrpSpPr>
            <p:grpSpPr bwMode="auto">
              <a:xfrm>
                <a:off x="2318" y="3026"/>
                <a:ext cx="152" cy="233"/>
                <a:chOff x="2451" y="3127"/>
                <a:chExt cx="152" cy="233"/>
              </a:xfrm>
            </p:grpSpPr>
            <p:sp>
              <p:nvSpPr>
                <p:cNvPr id="53308" name="Freeform 290"/>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3309" name="Freeform 291"/>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3310" name="Freeform 292"/>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3304" name="Group 293"/>
              <p:cNvGrpSpPr>
                <a:grpSpLocks/>
              </p:cNvGrpSpPr>
              <p:nvPr/>
            </p:nvGrpSpPr>
            <p:grpSpPr bwMode="auto">
              <a:xfrm>
                <a:off x="2481" y="3065"/>
                <a:ext cx="152" cy="233"/>
                <a:chOff x="2451" y="3127"/>
                <a:chExt cx="152" cy="233"/>
              </a:xfrm>
            </p:grpSpPr>
            <p:sp>
              <p:nvSpPr>
                <p:cNvPr id="53305" name="Freeform 294"/>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3306" name="Freeform 295"/>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3307" name="Freeform 296"/>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grpSp>
          <p:nvGrpSpPr>
            <p:cNvPr id="53273" name="Group 297"/>
            <p:cNvGrpSpPr>
              <a:grpSpLocks/>
            </p:cNvGrpSpPr>
            <p:nvPr/>
          </p:nvGrpSpPr>
          <p:grpSpPr bwMode="auto">
            <a:xfrm rot="153977">
              <a:off x="2268" y="2641"/>
              <a:ext cx="355" cy="272"/>
              <a:chOff x="2318" y="3026"/>
              <a:chExt cx="315" cy="272"/>
            </a:xfrm>
          </p:grpSpPr>
          <p:grpSp>
            <p:nvGrpSpPr>
              <p:cNvPr id="53295" name="Group 298"/>
              <p:cNvGrpSpPr>
                <a:grpSpLocks/>
              </p:cNvGrpSpPr>
              <p:nvPr/>
            </p:nvGrpSpPr>
            <p:grpSpPr bwMode="auto">
              <a:xfrm>
                <a:off x="2318" y="3026"/>
                <a:ext cx="152" cy="233"/>
                <a:chOff x="2451" y="3127"/>
                <a:chExt cx="152" cy="233"/>
              </a:xfrm>
            </p:grpSpPr>
            <p:sp>
              <p:nvSpPr>
                <p:cNvPr id="53300" name="Freeform 299"/>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3301" name="Freeform 300"/>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3302" name="Freeform 301"/>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3296" name="Group 302"/>
              <p:cNvGrpSpPr>
                <a:grpSpLocks/>
              </p:cNvGrpSpPr>
              <p:nvPr/>
            </p:nvGrpSpPr>
            <p:grpSpPr bwMode="auto">
              <a:xfrm>
                <a:off x="2481" y="3065"/>
                <a:ext cx="152" cy="233"/>
                <a:chOff x="2451" y="3127"/>
                <a:chExt cx="152" cy="233"/>
              </a:xfrm>
            </p:grpSpPr>
            <p:sp>
              <p:nvSpPr>
                <p:cNvPr id="53297" name="Freeform 303"/>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3298" name="Freeform 304"/>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3299" name="Freeform 305"/>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grpSp>
          <p:nvGrpSpPr>
            <p:cNvPr id="53274" name="Group 306"/>
            <p:cNvGrpSpPr>
              <a:grpSpLocks/>
            </p:cNvGrpSpPr>
            <p:nvPr/>
          </p:nvGrpSpPr>
          <p:grpSpPr bwMode="auto">
            <a:xfrm rot="153977">
              <a:off x="2240" y="2673"/>
              <a:ext cx="355" cy="272"/>
              <a:chOff x="2318" y="3026"/>
              <a:chExt cx="315" cy="272"/>
            </a:xfrm>
          </p:grpSpPr>
          <p:grpSp>
            <p:nvGrpSpPr>
              <p:cNvPr id="53287" name="Group 307"/>
              <p:cNvGrpSpPr>
                <a:grpSpLocks/>
              </p:cNvGrpSpPr>
              <p:nvPr/>
            </p:nvGrpSpPr>
            <p:grpSpPr bwMode="auto">
              <a:xfrm>
                <a:off x="2318" y="3026"/>
                <a:ext cx="152" cy="233"/>
                <a:chOff x="2451" y="3127"/>
                <a:chExt cx="152" cy="233"/>
              </a:xfrm>
            </p:grpSpPr>
            <p:sp>
              <p:nvSpPr>
                <p:cNvPr id="53292" name="Freeform 308"/>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3293" name="Freeform 309"/>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3294" name="Freeform 310"/>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3288" name="Group 311"/>
              <p:cNvGrpSpPr>
                <a:grpSpLocks/>
              </p:cNvGrpSpPr>
              <p:nvPr/>
            </p:nvGrpSpPr>
            <p:grpSpPr bwMode="auto">
              <a:xfrm>
                <a:off x="2481" y="3065"/>
                <a:ext cx="152" cy="233"/>
                <a:chOff x="2451" y="3127"/>
                <a:chExt cx="152" cy="233"/>
              </a:xfrm>
            </p:grpSpPr>
            <p:sp>
              <p:nvSpPr>
                <p:cNvPr id="53289" name="Freeform 312"/>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3290" name="Freeform 313"/>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3291" name="Freeform 314"/>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grpSp>
          <p:nvGrpSpPr>
            <p:cNvPr id="53275" name="Group 315"/>
            <p:cNvGrpSpPr>
              <a:grpSpLocks/>
            </p:cNvGrpSpPr>
            <p:nvPr/>
          </p:nvGrpSpPr>
          <p:grpSpPr bwMode="auto">
            <a:xfrm rot="153977">
              <a:off x="2214" y="2701"/>
              <a:ext cx="355" cy="272"/>
              <a:chOff x="2318" y="3026"/>
              <a:chExt cx="315" cy="272"/>
            </a:xfrm>
          </p:grpSpPr>
          <p:grpSp>
            <p:nvGrpSpPr>
              <p:cNvPr id="53279" name="Group 316"/>
              <p:cNvGrpSpPr>
                <a:grpSpLocks/>
              </p:cNvGrpSpPr>
              <p:nvPr/>
            </p:nvGrpSpPr>
            <p:grpSpPr bwMode="auto">
              <a:xfrm>
                <a:off x="2318" y="3026"/>
                <a:ext cx="152" cy="233"/>
                <a:chOff x="2451" y="3127"/>
                <a:chExt cx="152" cy="233"/>
              </a:xfrm>
            </p:grpSpPr>
            <p:sp>
              <p:nvSpPr>
                <p:cNvPr id="53284" name="Freeform 317"/>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3285" name="Freeform 318"/>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3286" name="Freeform 319"/>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3280" name="Group 320"/>
              <p:cNvGrpSpPr>
                <a:grpSpLocks/>
              </p:cNvGrpSpPr>
              <p:nvPr/>
            </p:nvGrpSpPr>
            <p:grpSpPr bwMode="auto">
              <a:xfrm>
                <a:off x="2481" y="3065"/>
                <a:ext cx="152" cy="233"/>
                <a:chOff x="2451" y="3127"/>
                <a:chExt cx="152" cy="233"/>
              </a:xfrm>
            </p:grpSpPr>
            <p:sp>
              <p:nvSpPr>
                <p:cNvPr id="53281" name="Freeform 321"/>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3282" name="Freeform 322"/>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3283" name="Freeform 323"/>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sp>
          <p:nvSpPr>
            <p:cNvPr id="53276" name="Freeform 324"/>
            <p:cNvSpPr>
              <a:spLocks/>
            </p:cNvSpPr>
            <p:nvPr/>
          </p:nvSpPr>
          <p:spPr bwMode="auto">
            <a:xfrm>
              <a:off x="2212" y="2695"/>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3277" name="Freeform 325"/>
            <p:cNvSpPr>
              <a:spLocks/>
            </p:cNvSpPr>
            <p:nvPr/>
          </p:nvSpPr>
          <p:spPr bwMode="auto">
            <a:xfrm>
              <a:off x="2588" y="2679"/>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53278" name="Freeform 326"/>
            <p:cNvSpPr>
              <a:spLocks/>
            </p:cNvSpPr>
            <p:nvPr/>
          </p:nvSpPr>
          <p:spPr bwMode="auto">
            <a:xfrm>
              <a:off x="2428" y="2791"/>
              <a:ext cx="139" cy="108"/>
            </a:xfrm>
            <a:custGeom>
              <a:avLst/>
              <a:gdLst>
                <a:gd name="T0" fmla="*/ 139 w 139"/>
                <a:gd name="T1" fmla="*/ 31 h 108"/>
                <a:gd name="T2" fmla="*/ 139 w 139"/>
                <a:gd name="T3" fmla="*/ 108 h 108"/>
                <a:gd name="T4" fmla="*/ 0 w 139"/>
                <a:gd name="T5" fmla="*/ 72 h 108"/>
                <a:gd name="T6" fmla="*/ 0 w 139"/>
                <a:gd name="T7" fmla="*/ 27 h 108"/>
                <a:gd name="T8" fmla="*/ 18 w 139"/>
                <a:gd name="T9" fmla="*/ 0 h 108"/>
                <a:gd name="T10" fmla="*/ 139 w 139"/>
                <a:gd name="T11" fmla="*/ 31 h 108"/>
                <a:gd name="T12" fmla="*/ 0 60000 65536"/>
                <a:gd name="T13" fmla="*/ 0 60000 65536"/>
                <a:gd name="T14" fmla="*/ 0 60000 65536"/>
                <a:gd name="T15" fmla="*/ 0 60000 65536"/>
                <a:gd name="T16" fmla="*/ 0 60000 65536"/>
                <a:gd name="T17" fmla="*/ 0 60000 65536"/>
                <a:gd name="T18" fmla="*/ 0 w 139"/>
                <a:gd name="T19" fmla="*/ 0 h 108"/>
                <a:gd name="T20" fmla="*/ 139 w 139"/>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139" h="108">
                  <a:moveTo>
                    <a:pt x="139" y="31"/>
                  </a:moveTo>
                  <a:lnTo>
                    <a:pt x="139" y="108"/>
                  </a:lnTo>
                  <a:lnTo>
                    <a:pt x="0" y="72"/>
                  </a:lnTo>
                  <a:lnTo>
                    <a:pt x="0" y="27"/>
                  </a:lnTo>
                  <a:lnTo>
                    <a:pt x="18" y="0"/>
                  </a:lnTo>
                  <a:lnTo>
                    <a:pt x="139" y="31"/>
                  </a:lnTo>
                  <a:close/>
                </a:path>
              </a:pathLst>
            </a:custGeom>
            <a:solidFill>
              <a:schemeClr val="tx2"/>
            </a:solidFill>
            <a:ln w="12700">
              <a:solidFill>
                <a:srgbClr val="000000"/>
              </a:solidFill>
              <a:round/>
              <a:headEnd/>
              <a:tailEnd/>
            </a:ln>
          </p:spPr>
          <p:txBody>
            <a:bodyPr wrap="none" anchor="ctr"/>
            <a:lstStyle/>
            <a:p>
              <a:endParaRPr lang="en-US"/>
            </a:p>
          </p:txBody>
        </p:sp>
      </p:grpSp>
      <p:sp>
        <p:nvSpPr>
          <p:cNvPr id="329" name="Rectangle 6">
            <a:extLst>
              <a:ext uri="{FF2B5EF4-FFF2-40B4-BE49-F238E27FC236}">
                <a16:creationId xmlns:a16="http://schemas.microsoft.com/office/drawing/2014/main" id="{0685DD09-FC0E-4229-8F18-EB2D116A113B}"/>
              </a:ext>
            </a:extLst>
          </p:cNvPr>
          <p:cNvSpPr txBox="1">
            <a:spLocks noChangeArrowheads="1"/>
          </p:cNvSpPr>
          <p:nvPr/>
        </p:nvSpPr>
        <p:spPr>
          <a:xfrm>
            <a:off x="0" y="-15874"/>
            <a:ext cx="9144000" cy="1020762"/>
          </a:xfrm>
          <a:prstGeom prst="rect">
            <a:avLst/>
          </a:prstGeom>
          <a:solidFill>
            <a:srgbClr val="40BAD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a:solidFill>
                  <a:schemeClr val="tx1">
                    <a:lumMod val="75000"/>
                    <a:lumOff val="25000"/>
                  </a:schemeClr>
                </a:solidFill>
              </a:rPr>
              <a:t>The Kanban System</a:t>
            </a:r>
            <a:endParaRPr lang="en-US" dirty="0">
              <a:solidFill>
                <a:schemeClr val="tx1">
                  <a:lumMod val="75000"/>
                  <a:lumOff val="25000"/>
                </a:schemeClr>
              </a:solidFill>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457200" y="274638"/>
            <a:ext cx="8229600" cy="1020762"/>
          </a:xfrm>
        </p:spPr>
        <p:txBody>
          <a:bodyPr/>
          <a:lstStyle/>
          <a:p>
            <a:r>
              <a:rPr lang="en-US" dirty="0">
                <a:solidFill>
                  <a:schemeClr val="tx1">
                    <a:lumMod val="75000"/>
                    <a:lumOff val="25000"/>
                  </a:schemeClr>
                </a:solidFill>
              </a:rPr>
              <a:t>The Kanban System</a:t>
            </a:r>
          </a:p>
        </p:txBody>
      </p:sp>
      <p:sp>
        <p:nvSpPr>
          <p:cNvPr id="55298" name="Rectangle 3"/>
          <p:cNvSpPr>
            <a:spLocks noChangeArrowheads="1"/>
          </p:cNvSpPr>
          <p:nvPr/>
        </p:nvSpPr>
        <p:spPr bwMode="auto">
          <a:xfrm>
            <a:off x="4343400" y="1666875"/>
            <a:ext cx="1760538" cy="4229100"/>
          </a:xfrm>
          <a:prstGeom prst="rect">
            <a:avLst/>
          </a:prstGeom>
          <a:noFill/>
          <a:ln w="19050">
            <a:solidFill>
              <a:schemeClr val="tx1"/>
            </a:solidFill>
            <a:miter lim="800000"/>
            <a:headEnd/>
            <a:tailEnd/>
          </a:ln>
        </p:spPr>
        <p:txBody>
          <a:bodyPr wrap="none" anchor="ctr"/>
          <a:lstStyle/>
          <a:p>
            <a:endParaRPr lang="en-NZ">
              <a:latin typeface="Calibri" pitchFamily="34" charset="0"/>
            </a:endParaRPr>
          </a:p>
        </p:txBody>
      </p:sp>
      <p:sp>
        <p:nvSpPr>
          <p:cNvPr id="55299" name="Text Box 4"/>
          <p:cNvSpPr txBox="1">
            <a:spLocks noChangeArrowheads="1"/>
          </p:cNvSpPr>
          <p:nvPr/>
        </p:nvSpPr>
        <p:spPr bwMode="auto">
          <a:xfrm>
            <a:off x="4343400" y="1676400"/>
            <a:ext cx="914400" cy="523875"/>
          </a:xfrm>
          <a:prstGeom prst="rect">
            <a:avLst/>
          </a:prstGeom>
          <a:noFill/>
          <a:ln w="9525">
            <a:noFill/>
            <a:miter lim="800000"/>
            <a:headEnd/>
            <a:tailEnd/>
          </a:ln>
        </p:spPr>
        <p:txBody>
          <a:bodyPr>
            <a:spAutoFit/>
          </a:bodyPr>
          <a:lstStyle/>
          <a:p>
            <a:pPr algn="ctr" defTabSz="762000" eaLnBrk="0" hangingPunct="0"/>
            <a:r>
              <a:rPr lang="en-AU" sz="1400" b="1"/>
              <a:t>Storage area</a:t>
            </a:r>
          </a:p>
        </p:txBody>
      </p:sp>
      <p:sp>
        <p:nvSpPr>
          <p:cNvPr id="55300" name="Text Box 5"/>
          <p:cNvSpPr txBox="1">
            <a:spLocks noChangeArrowheads="1"/>
          </p:cNvSpPr>
          <p:nvPr/>
        </p:nvSpPr>
        <p:spPr bwMode="auto">
          <a:xfrm>
            <a:off x="4452938" y="3387725"/>
            <a:ext cx="1685925" cy="307975"/>
          </a:xfrm>
          <a:prstGeom prst="rect">
            <a:avLst/>
          </a:prstGeom>
          <a:noFill/>
          <a:ln w="9525">
            <a:noFill/>
            <a:miter lim="800000"/>
            <a:headEnd/>
            <a:tailEnd/>
          </a:ln>
        </p:spPr>
        <p:txBody>
          <a:bodyPr>
            <a:spAutoFit/>
          </a:bodyPr>
          <a:lstStyle/>
          <a:p>
            <a:pPr algn="ctr" defTabSz="762000" eaLnBrk="0" hangingPunct="0"/>
            <a:r>
              <a:rPr lang="en-AU" sz="1400" b="1"/>
              <a:t>Empty containers</a:t>
            </a:r>
          </a:p>
        </p:txBody>
      </p:sp>
      <p:sp>
        <p:nvSpPr>
          <p:cNvPr id="55301" name="Text Box 6"/>
          <p:cNvSpPr txBox="1">
            <a:spLocks noChangeArrowheads="1"/>
          </p:cNvSpPr>
          <p:nvPr/>
        </p:nvSpPr>
        <p:spPr bwMode="auto">
          <a:xfrm>
            <a:off x="4616450" y="5494338"/>
            <a:ext cx="1479550" cy="307975"/>
          </a:xfrm>
          <a:prstGeom prst="rect">
            <a:avLst/>
          </a:prstGeom>
          <a:noFill/>
          <a:ln w="9525">
            <a:noFill/>
            <a:miter lim="800000"/>
            <a:headEnd/>
            <a:tailEnd/>
          </a:ln>
        </p:spPr>
        <p:txBody>
          <a:bodyPr>
            <a:spAutoFit/>
          </a:bodyPr>
          <a:lstStyle/>
          <a:p>
            <a:pPr algn="ctr" defTabSz="762000" eaLnBrk="0" hangingPunct="0"/>
            <a:r>
              <a:rPr lang="en-AU" sz="1400" b="1"/>
              <a:t>Full containers</a:t>
            </a:r>
          </a:p>
        </p:txBody>
      </p:sp>
      <p:sp>
        <p:nvSpPr>
          <p:cNvPr id="55302" name="Freeform 7"/>
          <p:cNvSpPr>
            <a:spLocks/>
          </p:cNvSpPr>
          <p:nvPr/>
        </p:nvSpPr>
        <p:spPr bwMode="auto">
          <a:xfrm>
            <a:off x="1409700" y="3484563"/>
            <a:ext cx="141288" cy="1031875"/>
          </a:xfrm>
          <a:custGeom>
            <a:avLst/>
            <a:gdLst>
              <a:gd name="T0" fmla="*/ 0 w 89"/>
              <a:gd name="T1" fmla="*/ 0 h 650"/>
              <a:gd name="T2" fmla="*/ 71438 w 89"/>
              <a:gd name="T3" fmla="*/ 223838 h 650"/>
              <a:gd name="T4" fmla="*/ 101600 w 89"/>
              <a:gd name="T5" fmla="*/ 363537 h 650"/>
              <a:gd name="T6" fmla="*/ 131763 w 89"/>
              <a:gd name="T7" fmla="*/ 546100 h 650"/>
              <a:gd name="T8" fmla="*/ 139700 w 89"/>
              <a:gd name="T9" fmla="*/ 744537 h 650"/>
              <a:gd name="T10" fmla="*/ 114300 w 89"/>
              <a:gd name="T11" fmla="*/ 917575 h 650"/>
              <a:gd name="T12" fmla="*/ 68263 w 89"/>
              <a:gd name="T13" fmla="*/ 1031875 h 650"/>
              <a:gd name="T14" fmla="*/ 0 60000 65536"/>
              <a:gd name="T15" fmla="*/ 0 60000 65536"/>
              <a:gd name="T16" fmla="*/ 0 60000 65536"/>
              <a:gd name="T17" fmla="*/ 0 60000 65536"/>
              <a:gd name="T18" fmla="*/ 0 60000 65536"/>
              <a:gd name="T19" fmla="*/ 0 60000 65536"/>
              <a:gd name="T20" fmla="*/ 0 60000 65536"/>
              <a:gd name="T21" fmla="*/ 0 w 89"/>
              <a:gd name="T22" fmla="*/ 0 h 650"/>
              <a:gd name="T23" fmla="*/ 89 w 89"/>
              <a:gd name="T24" fmla="*/ 650 h 6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 h="650">
                <a:moveTo>
                  <a:pt x="0" y="0"/>
                </a:moveTo>
                <a:cubicBezTo>
                  <a:pt x="17" y="51"/>
                  <a:pt x="34" y="103"/>
                  <a:pt x="45" y="141"/>
                </a:cubicBezTo>
                <a:cubicBezTo>
                  <a:pt x="55" y="178"/>
                  <a:pt x="57" y="195"/>
                  <a:pt x="64" y="229"/>
                </a:cubicBezTo>
                <a:cubicBezTo>
                  <a:pt x="70" y="262"/>
                  <a:pt x="79" y="304"/>
                  <a:pt x="83" y="344"/>
                </a:cubicBezTo>
                <a:cubicBezTo>
                  <a:pt x="86" y="383"/>
                  <a:pt x="89" y="430"/>
                  <a:pt x="88" y="469"/>
                </a:cubicBezTo>
                <a:cubicBezTo>
                  <a:pt x="86" y="508"/>
                  <a:pt x="79" y="547"/>
                  <a:pt x="72" y="578"/>
                </a:cubicBezTo>
                <a:cubicBezTo>
                  <a:pt x="64" y="608"/>
                  <a:pt x="53" y="629"/>
                  <a:pt x="43" y="650"/>
                </a:cubicBezTo>
              </a:path>
            </a:pathLst>
          </a:custGeom>
          <a:noFill/>
          <a:ln w="57150">
            <a:solidFill>
              <a:srgbClr val="B20019"/>
            </a:solidFill>
            <a:round/>
            <a:headEnd/>
            <a:tailEnd type="triangle" w="med" len="med"/>
          </a:ln>
        </p:spPr>
        <p:txBody>
          <a:bodyPr wrap="none" anchor="ctr"/>
          <a:lstStyle/>
          <a:p>
            <a:endParaRPr lang="en-US"/>
          </a:p>
        </p:txBody>
      </p:sp>
      <p:grpSp>
        <p:nvGrpSpPr>
          <p:cNvPr id="55303" name="Group 8"/>
          <p:cNvGrpSpPr>
            <a:grpSpLocks/>
          </p:cNvGrpSpPr>
          <p:nvPr/>
        </p:nvGrpSpPr>
        <p:grpSpPr bwMode="auto">
          <a:xfrm>
            <a:off x="801688" y="2770188"/>
            <a:ext cx="752475" cy="668337"/>
            <a:chOff x="505" y="1745"/>
            <a:chExt cx="474" cy="421"/>
          </a:xfrm>
        </p:grpSpPr>
        <p:sp>
          <p:nvSpPr>
            <p:cNvPr id="55586" name="Freeform 9"/>
            <p:cNvSpPr>
              <a:spLocks/>
            </p:cNvSpPr>
            <p:nvPr/>
          </p:nvSpPr>
          <p:spPr bwMode="auto">
            <a:xfrm>
              <a:off x="505" y="1747"/>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9CB0D1"/>
            </a:solidFill>
            <a:ln w="12700">
              <a:solidFill>
                <a:srgbClr val="000000"/>
              </a:solidFill>
              <a:round/>
              <a:headEnd/>
              <a:tailEnd/>
            </a:ln>
          </p:spPr>
          <p:txBody>
            <a:bodyPr wrap="none" anchor="ctr"/>
            <a:lstStyle/>
            <a:p>
              <a:endParaRPr lang="en-US"/>
            </a:p>
          </p:txBody>
        </p:sp>
        <p:sp>
          <p:nvSpPr>
            <p:cNvPr id="55587" name="Freeform 10"/>
            <p:cNvSpPr>
              <a:spLocks/>
            </p:cNvSpPr>
            <p:nvPr/>
          </p:nvSpPr>
          <p:spPr bwMode="auto">
            <a:xfrm>
              <a:off x="603" y="1745"/>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5588" name="Freeform 11"/>
            <p:cNvSpPr>
              <a:spLocks/>
            </p:cNvSpPr>
            <p:nvPr/>
          </p:nvSpPr>
          <p:spPr bwMode="auto">
            <a:xfrm>
              <a:off x="507" y="1862"/>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5589" name="Freeform 12"/>
            <p:cNvSpPr>
              <a:spLocks/>
            </p:cNvSpPr>
            <p:nvPr/>
          </p:nvSpPr>
          <p:spPr bwMode="auto">
            <a:xfrm>
              <a:off x="883" y="1846"/>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9CB0D1"/>
            </a:solidFill>
            <a:ln w="12700">
              <a:solidFill>
                <a:srgbClr val="000000"/>
              </a:solidFill>
              <a:round/>
              <a:headEnd/>
              <a:tailEnd/>
            </a:ln>
          </p:spPr>
          <p:txBody>
            <a:bodyPr wrap="none" anchor="ctr"/>
            <a:lstStyle/>
            <a:p>
              <a:endParaRPr lang="en-US"/>
            </a:p>
          </p:txBody>
        </p:sp>
        <p:sp>
          <p:nvSpPr>
            <p:cNvPr id="55590" name="Freeform 13"/>
            <p:cNvSpPr>
              <a:spLocks/>
            </p:cNvSpPr>
            <p:nvPr/>
          </p:nvSpPr>
          <p:spPr bwMode="auto">
            <a:xfrm>
              <a:off x="723" y="1958"/>
              <a:ext cx="139" cy="108"/>
            </a:xfrm>
            <a:custGeom>
              <a:avLst/>
              <a:gdLst>
                <a:gd name="T0" fmla="*/ 139 w 139"/>
                <a:gd name="T1" fmla="*/ 31 h 108"/>
                <a:gd name="T2" fmla="*/ 139 w 139"/>
                <a:gd name="T3" fmla="*/ 108 h 108"/>
                <a:gd name="T4" fmla="*/ 0 w 139"/>
                <a:gd name="T5" fmla="*/ 72 h 108"/>
                <a:gd name="T6" fmla="*/ 0 w 139"/>
                <a:gd name="T7" fmla="*/ 27 h 108"/>
                <a:gd name="T8" fmla="*/ 18 w 139"/>
                <a:gd name="T9" fmla="*/ 0 h 108"/>
                <a:gd name="T10" fmla="*/ 139 w 139"/>
                <a:gd name="T11" fmla="*/ 31 h 108"/>
                <a:gd name="T12" fmla="*/ 0 60000 65536"/>
                <a:gd name="T13" fmla="*/ 0 60000 65536"/>
                <a:gd name="T14" fmla="*/ 0 60000 65536"/>
                <a:gd name="T15" fmla="*/ 0 60000 65536"/>
                <a:gd name="T16" fmla="*/ 0 60000 65536"/>
                <a:gd name="T17" fmla="*/ 0 60000 65536"/>
                <a:gd name="T18" fmla="*/ 0 w 139"/>
                <a:gd name="T19" fmla="*/ 0 h 108"/>
                <a:gd name="T20" fmla="*/ 139 w 139"/>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139" h="108">
                  <a:moveTo>
                    <a:pt x="139" y="31"/>
                  </a:moveTo>
                  <a:lnTo>
                    <a:pt x="139" y="108"/>
                  </a:lnTo>
                  <a:lnTo>
                    <a:pt x="0" y="72"/>
                  </a:lnTo>
                  <a:lnTo>
                    <a:pt x="0" y="27"/>
                  </a:lnTo>
                  <a:lnTo>
                    <a:pt x="18" y="0"/>
                  </a:lnTo>
                  <a:lnTo>
                    <a:pt x="139" y="31"/>
                  </a:lnTo>
                  <a:close/>
                </a:path>
              </a:pathLst>
            </a:custGeom>
            <a:solidFill>
              <a:srgbClr val="D30066"/>
            </a:solidFill>
            <a:ln w="12700">
              <a:solidFill>
                <a:srgbClr val="000000"/>
              </a:solidFill>
              <a:round/>
              <a:headEnd/>
              <a:tailEnd/>
            </a:ln>
          </p:spPr>
          <p:txBody>
            <a:bodyPr wrap="none" anchor="ctr"/>
            <a:lstStyle/>
            <a:p>
              <a:endParaRPr lang="en-US"/>
            </a:p>
          </p:txBody>
        </p:sp>
      </p:grpSp>
      <p:sp>
        <p:nvSpPr>
          <p:cNvPr id="55304" name="Freeform 14"/>
          <p:cNvSpPr>
            <a:spLocks/>
          </p:cNvSpPr>
          <p:nvPr/>
        </p:nvSpPr>
        <p:spPr bwMode="auto">
          <a:xfrm>
            <a:off x="1084263" y="2163763"/>
            <a:ext cx="422275" cy="558800"/>
          </a:xfrm>
          <a:custGeom>
            <a:avLst/>
            <a:gdLst>
              <a:gd name="T0" fmla="*/ 422275 w 266"/>
              <a:gd name="T1" fmla="*/ 0 h 352"/>
              <a:gd name="T2" fmla="*/ 342900 w 266"/>
              <a:gd name="T3" fmla="*/ 12700 h 352"/>
              <a:gd name="T4" fmla="*/ 282575 w 266"/>
              <a:gd name="T5" fmla="*/ 33338 h 352"/>
              <a:gd name="T6" fmla="*/ 223837 w 266"/>
              <a:gd name="T7" fmla="*/ 63500 h 352"/>
              <a:gd name="T8" fmla="*/ 177800 w 266"/>
              <a:gd name="T9" fmla="*/ 101600 h 352"/>
              <a:gd name="T10" fmla="*/ 142875 w 266"/>
              <a:gd name="T11" fmla="*/ 142875 h 352"/>
              <a:gd name="T12" fmla="*/ 104775 w 266"/>
              <a:gd name="T13" fmla="*/ 198437 h 352"/>
              <a:gd name="T14" fmla="*/ 66675 w 266"/>
              <a:gd name="T15" fmla="*/ 274638 h 352"/>
              <a:gd name="T16" fmla="*/ 28575 w 266"/>
              <a:gd name="T17" fmla="*/ 371475 h 352"/>
              <a:gd name="T18" fmla="*/ 12700 w 266"/>
              <a:gd name="T19" fmla="*/ 465138 h 352"/>
              <a:gd name="T20" fmla="*/ 0 w 266"/>
              <a:gd name="T21" fmla="*/ 558800 h 3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6"/>
              <a:gd name="T34" fmla="*/ 0 h 352"/>
              <a:gd name="T35" fmla="*/ 266 w 266"/>
              <a:gd name="T36" fmla="*/ 352 h 3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6" h="352">
                <a:moveTo>
                  <a:pt x="266" y="0"/>
                </a:moveTo>
                <a:cubicBezTo>
                  <a:pt x="257" y="1"/>
                  <a:pt x="230" y="4"/>
                  <a:pt x="216" y="8"/>
                </a:cubicBezTo>
                <a:cubicBezTo>
                  <a:pt x="201" y="11"/>
                  <a:pt x="190" y="15"/>
                  <a:pt x="178" y="21"/>
                </a:cubicBezTo>
                <a:cubicBezTo>
                  <a:pt x="165" y="26"/>
                  <a:pt x="151" y="32"/>
                  <a:pt x="141" y="40"/>
                </a:cubicBezTo>
                <a:cubicBezTo>
                  <a:pt x="130" y="47"/>
                  <a:pt x="120" y="55"/>
                  <a:pt x="112" y="64"/>
                </a:cubicBezTo>
                <a:cubicBezTo>
                  <a:pt x="103" y="72"/>
                  <a:pt x="97" y="79"/>
                  <a:pt x="90" y="90"/>
                </a:cubicBezTo>
                <a:cubicBezTo>
                  <a:pt x="82" y="100"/>
                  <a:pt x="74" y="111"/>
                  <a:pt x="66" y="125"/>
                </a:cubicBezTo>
                <a:cubicBezTo>
                  <a:pt x="58" y="138"/>
                  <a:pt x="49" y="154"/>
                  <a:pt x="42" y="173"/>
                </a:cubicBezTo>
                <a:cubicBezTo>
                  <a:pt x="34" y="191"/>
                  <a:pt x="23" y="214"/>
                  <a:pt x="18" y="234"/>
                </a:cubicBezTo>
                <a:cubicBezTo>
                  <a:pt x="12" y="253"/>
                  <a:pt x="10" y="273"/>
                  <a:pt x="8" y="293"/>
                </a:cubicBezTo>
                <a:cubicBezTo>
                  <a:pt x="5" y="312"/>
                  <a:pt x="2" y="332"/>
                  <a:pt x="0" y="352"/>
                </a:cubicBezTo>
              </a:path>
            </a:pathLst>
          </a:custGeom>
          <a:noFill/>
          <a:ln w="57150">
            <a:solidFill>
              <a:srgbClr val="B20019"/>
            </a:solidFill>
            <a:round/>
            <a:headEnd/>
            <a:tailEnd type="triangle" w="med" len="med"/>
          </a:ln>
        </p:spPr>
        <p:txBody>
          <a:bodyPr wrap="none" anchor="ctr"/>
          <a:lstStyle/>
          <a:p>
            <a:endParaRPr lang="en-US"/>
          </a:p>
        </p:txBody>
      </p:sp>
      <p:sp>
        <p:nvSpPr>
          <p:cNvPr id="55305" name="Line 15"/>
          <p:cNvSpPr>
            <a:spLocks noChangeShapeType="1"/>
          </p:cNvSpPr>
          <p:nvPr/>
        </p:nvSpPr>
        <p:spPr bwMode="auto">
          <a:xfrm flipH="1">
            <a:off x="1887538" y="2293938"/>
            <a:ext cx="325437" cy="0"/>
          </a:xfrm>
          <a:prstGeom prst="line">
            <a:avLst/>
          </a:prstGeom>
          <a:noFill/>
          <a:ln w="57150">
            <a:solidFill>
              <a:srgbClr val="B20019"/>
            </a:solidFill>
            <a:round/>
            <a:headEnd/>
            <a:tailEnd type="triangle" w="med" len="med"/>
          </a:ln>
        </p:spPr>
        <p:txBody>
          <a:bodyPr wrap="none" anchor="ctr"/>
          <a:lstStyle/>
          <a:p>
            <a:endParaRPr lang="en-US"/>
          </a:p>
        </p:txBody>
      </p:sp>
      <p:sp>
        <p:nvSpPr>
          <p:cNvPr id="55306" name="Freeform 16"/>
          <p:cNvSpPr>
            <a:spLocks/>
          </p:cNvSpPr>
          <p:nvPr/>
        </p:nvSpPr>
        <p:spPr bwMode="auto">
          <a:xfrm>
            <a:off x="2227263" y="2179638"/>
            <a:ext cx="355600" cy="203200"/>
          </a:xfrm>
          <a:custGeom>
            <a:avLst/>
            <a:gdLst>
              <a:gd name="T0" fmla="*/ 355600 w 224"/>
              <a:gd name="T1" fmla="*/ 203200 h 128"/>
              <a:gd name="T2" fmla="*/ 355600 w 224"/>
              <a:gd name="T3" fmla="*/ 0 h 128"/>
              <a:gd name="T4" fmla="*/ 46037 w 224"/>
              <a:gd name="T5" fmla="*/ 0 h 128"/>
              <a:gd name="T6" fmla="*/ 0 w 224"/>
              <a:gd name="T7" fmla="*/ 46037 h 128"/>
              <a:gd name="T8" fmla="*/ 0 w 224"/>
              <a:gd name="T9" fmla="*/ 203200 h 128"/>
              <a:gd name="T10" fmla="*/ 355600 w 224"/>
              <a:gd name="T11" fmla="*/ 203200 h 128"/>
              <a:gd name="T12" fmla="*/ 0 60000 65536"/>
              <a:gd name="T13" fmla="*/ 0 60000 65536"/>
              <a:gd name="T14" fmla="*/ 0 60000 65536"/>
              <a:gd name="T15" fmla="*/ 0 60000 65536"/>
              <a:gd name="T16" fmla="*/ 0 60000 65536"/>
              <a:gd name="T17" fmla="*/ 0 60000 65536"/>
              <a:gd name="T18" fmla="*/ 0 w 224"/>
              <a:gd name="T19" fmla="*/ 0 h 128"/>
              <a:gd name="T20" fmla="*/ 224 w 224"/>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224" h="128">
                <a:moveTo>
                  <a:pt x="224" y="128"/>
                </a:moveTo>
                <a:lnTo>
                  <a:pt x="224" y="0"/>
                </a:lnTo>
                <a:lnTo>
                  <a:pt x="29" y="0"/>
                </a:lnTo>
                <a:lnTo>
                  <a:pt x="0" y="29"/>
                </a:lnTo>
                <a:lnTo>
                  <a:pt x="0" y="128"/>
                </a:lnTo>
                <a:lnTo>
                  <a:pt x="224" y="128"/>
                </a:lnTo>
                <a:close/>
              </a:path>
            </a:pathLst>
          </a:custGeom>
          <a:solidFill>
            <a:srgbClr val="B20019"/>
          </a:solidFill>
          <a:ln w="12700">
            <a:solidFill>
              <a:srgbClr val="000000"/>
            </a:solidFill>
            <a:round/>
            <a:headEnd/>
            <a:tailEnd/>
          </a:ln>
        </p:spPr>
        <p:txBody>
          <a:bodyPr wrap="none" anchor="ctr"/>
          <a:lstStyle/>
          <a:p>
            <a:endParaRPr lang="en-US"/>
          </a:p>
        </p:txBody>
      </p:sp>
      <p:grpSp>
        <p:nvGrpSpPr>
          <p:cNvPr id="55307" name="Group 17"/>
          <p:cNvGrpSpPr>
            <a:grpSpLocks/>
          </p:cNvGrpSpPr>
          <p:nvPr/>
        </p:nvGrpSpPr>
        <p:grpSpPr bwMode="auto">
          <a:xfrm>
            <a:off x="1608138" y="1831975"/>
            <a:ext cx="250825" cy="492125"/>
            <a:chOff x="1013" y="1154"/>
            <a:chExt cx="158" cy="310"/>
          </a:xfrm>
        </p:grpSpPr>
        <p:sp>
          <p:nvSpPr>
            <p:cNvPr id="55578" name="Freeform 18"/>
            <p:cNvSpPr>
              <a:spLocks/>
            </p:cNvSpPr>
            <p:nvPr/>
          </p:nvSpPr>
          <p:spPr bwMode="auto">
            <a:xfrm>
              <a:off x="1013" y="1256"/>
              <a:ext cx="136" cy="136"/>
            </a:xfrm>
            <a:custGeom>
              <a:avLst/>
              <a:gdLst>
                <a:gd name="T0" fmla="*/ 0 w 136"/>
                <a:gd name="T1" fmla="*/ 0 h 136"/>
                <a:gd name="T2" fmla="*/ 0 w 136"/>
                <a:gd name="T3" fmla="*/ 136 h 136"/>
                <a:gd name="T4" fmla="*/ 136 w 136"/>
                <a:gd name="T5" fmla="*/ 136 h 136"/>
                <a:gd name="T6" fmla="*/ 136 w 136"/>
                <a:gd name="T7" fmla="*/ 8 h 136"/>
                <a:gd name="T8" fmla="*/ 0 60000 65536"/>
                <a:gd name="T9" fmla="*/ 0 60000 65536"/>
                <a:gd name="T10" fmla="*/ 0 60000 65536"/>
                <a:gd name="T11" fmla="*/ 0 60000 65536"/>
                <a:gd name="T12" fmla="*/ 0 w 136"/>
                <a:gd name="T13" fmla="*/ 0 h 136"/>
                <a:gd name="T14" fmla="*/ 136 w 136"/>
                <a:gd name="T15" fmla="*/ 136 h 136"/>
              </a:gdLst>
              <a:ahLst/>
              <a:cxnLst>
                <a:cxn ang="T8">
                  <a:pos x="T0" y="T1"/>
                </a:cxn>
                <a:cxn ang="T9">
                  <a:pos x="T2" y="T3"/>
                </a:cxn>
                <a:cxn ang="T10">
                  <a:pos x="T4" y="T5"/>
                </a:cxn>
                <a:cxn ang="T11">
                  <a:pos x="T6" y="T7"/>
                </a:cxn>
              </a:cxnLst>
              <a:rect l="T12" t="T13" r="T14" b="T15"/>
              <a:pathLst>
                <a:path w="136" h="136">
                  <a:moveTo>
                    <a:pt x="0" y="0"/>
                  </a:moveTo>
                  <a:lnTo>
                    <a:pt x="0" y="136"/>
                  </a:lnTo>
                  <a:lnTo>
                    <a:pt x="136" y="136"/>
                  </a:lnTo>
                  <a:lnTo>
                    <a:pt x="136" y="8"/>
                  </a:lnTo>
                </a:path>
              </a:pathLst>
            </a:custGeom>
            <a:noFill/>
            <a:ln w="19050">
              <a:solidFill>
                <a:schemeClr val="tx1"/>
              </a:solidFill>
              <a:round/>
              <a:headEnd/>
              <a:tailEnd/>
            </a:ln>
          </p:spPr>
          <p:txBody>
            <a:bodyPr wrap="none" anchor="ctr"/>
            <a:lstStyle/>
            <a:p>
              <a:endParaRPr lang="en-US"/>
            </a:p>
          </p:txBody>
        </p:sp>
        <p:sp>
          <p:nvSpPr>
            <p:cNvPr id="55579" name="Line 19"/>
            <p:cNvSpPr>
              <a:spLocks noChangeShapeType="1"/>
            </p:cNvSpPr>
            <p:nvPr/>
          </p:nvSpPr>
          <p:spPr bwMode="auto">
            <a:xfrm flipV="1">
              <a:off x="1080" y="1392"/>
              <a:ext cx="0" cy="72"/>
            </a:xfrm>
            <a:prstGeom prst="line">
              <a:avLst/>
            </a:prstGeom>
            <a:noFill/>
            <a:ln w="19050">
              <a:solidFill>
                <a:schemeClr val="tx1"/>
              </a:solidFill>
              <a:round/>
              <a:headEnd/>
              <a:tailEnd/>
            </a:ln>
          </p:spPr>
          <p:txBody>
            <a:bodyPr wrap="none" anchor="ctr"/>
            <a:lstStyle/>
            <a:p>
              <a:endParaRPr lang="en-US"/>
            </a:p>
          </p:txBody>
        </p:sp>
        <p:sp>
          <p:nvSpPr>
            <p:cNvPr id="55580" name="Line 20"/>
            <p:cNvSpPr>
              <a:spLocks noChangeShapeType="1"/>
            </p:cNvSpPr>
            <p:nvPr/>
          </p:nvSpPr>
          <p:spPr bwMode="auto">
            <a:xfrm>
              <a:off x="1027" y="1464"/>
              <a:ext cx="112" cy="0"/>
            </a:xfrm>
            <a:prstGeom prst="line">
              <a:avLst/>
            </a:prstGeom>
            <a:noFill/>
            <a:ln w="19050">
              <a:solidFill>
                <a:schemeClr val="tx1"/>
              </a:solidFill>
              <a:round/>
              <a:headEnd/>
              <a:tailEnd/>
            </a:ln>
          </p:spPr>
          <p:txBody>
            <a:bodyPr wrap="none" anchor="ctr"/>
            <a:lstStyle/>
            <a:p>
              <a:endParaRPr lang="en-US"/>
            </a:p>
          </p:txBody>
        </p:sp>
        <p:sp>
          <p:nvSpPr>
            <p:cNvPr id="55581" name="Line 21"/>
            <p:cNvSpPr>
              <a:spLocks noChangeShapeType="1"/>
            </p:cNvSpPr>
            <p:nvPr/>
          </p:nvSpPr>
          <p:spPr bwMode="auto">
            <a:xfrm flipH="1">
              <a:off x="1024" y="1155"/>
              <a:ext cx="59" cy="226"/>
            </a:xfrm>
            <a:prstGeom prst="line">
              <a:avLst/>
            </a:prstGeom>
            <a:noFill/>
            <a:ln w="19050">
              <a:solidFill>
                <a:schemeClr val="tx1"/>
              </a:solidFill>
              <a:round/>
              <a:headEnd/>
              <a:tailEnd/>
            </a:ln>
          </p:spPr>
          <p:txBody>
            <a:bodyPr wrap="none" anchor="ctr"/>
            <a:lstStyle/>
            <a:p>
              <a:endParaRPr lang="en-US"/>
            </a:p>
          </p:txBody>
        </p:sp>
        <p:sp>
          <p:nvSpPr>
            <p:cNvPr id="55582" name="Line 22"/>
            <p:cNvSpPr>
              <a:spLocks noChangeShapeType="1"/>
            </p:cNvSpPr>
            <p:nvPr/>
          </p:nvSpPr>
          <p:spPr bwMode="auto">
            <a:xfrm flipH="1">
              <a:off x="1112" y="1154"/>
              <a:ext cx="59" cy="226"/>
            </a:xfrm>
            <a:prstGeom prst="line">
              <a:avLst/>
            </a:prstGeom>
            <a:noFill/>
            <a:ln w="19050">
              <a:solidFill>
                <a:schemeClr val="tx1"/>
              </a:solidFill>
              <a:round/>
              <a:headEnd/>
              <a:tailEnd/>
            </a:ln>
          </p:spPr>
          <p:txBody>
            <a:bodyPr wrap="none" anchor="ctr"/>
            <a:lstStyle/>
            <a:p>
              <a:endParaRPr lang="en-US"/>
            </a:p>
          </p:txBody>
        </p:sp>
        <p:sp>
          <p:nvSpPr>
            <p:cNvPr id="55583" name="Line 23"/>
            <p:cNvSpPr>
              <a:spLocks noChangeShapeType="1"/>
            </p:cNvSpPr>
            <p:nvPr/>
          </p:nvSpPr>
          <p:spPr bwMode="auto">
            <a:xfrm flipH="1">
              <a:off x="1094" y="1155"/>
              <a:ext cx="59" cy="226"/>
            </a:xfrm>
            <a:prstGeom prst="line">
              <a:avLst/>
            </a:prstGeom>
            <a:noFill/>
            <a:ln w="19050">
              <a:solidFill>
                <a:schemeClr val="tx1"/>
              </a:solidFill>
              <a:round/>
              <a:headEnd/>
              <a:tailEnd/>
            </a:ln>
          </p:spPr>
          <p:txBody>
            <a:bodyPr wrap="none" anchor="ctr"/>
            <a:lstStyle/>
            <a:p>
              <a:endParaRPr lang="en-US"/>
            </a:p>
          </p:txBody>
        </p:sp>
        <p:sp>
          <p:nvSpPr>
            <p:cNvPr id="55584" name="Line 24"/>
            <p:cNvSpPr>
              <a:spLocks noChangeShapeType="1"/>
            </p:cNvSpPr>
            <p:nvPr/>
          </p:nvSpPr>
          <p:spPr bwMode="auto">
            <a:xfrm flipH="1">
              <a:off x="1072" y="1155"/>
              <a:ext cx="59" cy="226"/>
            </a:xfrm>
            <a:prstGeom prst="line">
              <a:avLst/>
            </a:prstGeom>
            <a:noFill/>
            <a:ln w="19050">
              <a:solidFill>
                <a:schemeClr val="tx1"/>
              </a:solidFill>
              <a:round/>
              <a:headEnd/>
              <a:tailEnd/>
            </a:ln>
          </p:spPr>
          <p:txBody>
            <a:bodyPr wrap="none" anchor="ctr"/>
            <a:lstStyle/>
            <a:p>
              <a:endParaRPr lang="en-US"/>
            </a:p>
          </p:txBody>
        </p:sp>
        <p:sp>
          <p:nvSpPr>
            <p:cNvPr id="55585" name="Line 25"/>
            <p:cNvSpPr>
              <a:spLocks noChangeShapeType="1"/>
            </p:cNvSpPr>
            <p:nvPr/>
          </p:nvSpPr>
          <p:spPr bwMode="auto">
            <a:xfrm flipH="1">
              <a:off x="1048" y="1155"/>
              <a:ext cx="59" cy="226"/>
            </a:xfrm>
            <a:prstGeom prst="line">
              <a:avLst/>
            </a:prstGeom>
            <a:noFill/>
            <a:ln w="19050">
              <a:solidFill>
                <a:schemeClr val="tx1"/>
              </a:solidFill>
              <a:round/>
              <a:headEnd/>
              <a:tailEnd/>
            </a:ln>
          </p:spPr>
          <p:txBody>
            <a:bodyPr wrap="none" anchor="ctr"/>
            <a:lstStyle/>
            <a:p>
              <a:endParaRPr lang="en-US"/>
            </a:p>
          </p:txBody>
        </p:sp>
      </p:grpSp>
      <p:sp>
        <p:nvSpPr>
          <p:cNvPr id="55308" name="Text Box 26"/>
          <p:cNvSpPr txBox="1">
            <a:spLocks noChangeArrowheads="1"/>
          </p:cNvSpPr>
          <p:nvPr/>
        </p:nvSpPr>
        <p:spPr bwMode="auto">
          <a:xfrm>
            <a:off x="1119188" y="1517650"/>
            <a:ext cx="1455737" cy="307975"/>
          </a:xfrm>
          <a:prstGeom prst="rect">
            <a:avLst/>
          </a:prstGeom>
          <a:noFill/>
          <a:ln w="9525">
            <a:noFill/>
            <a:miter lim="800000"/>
            <a:headEnd/>
            <a:tailEnd/>
          </a:ln>
        </p:spPr>
        <p:txBody>
          <a:bodyPr wrap="none">
            <a:spAutoFit/>
          </a:bodyPr>
          <a:lstStyle/>
          <a:p>
            <a:pPr defTabSz="762000" eaLnBrk="0" hangingPunct="0"/>
            <a:r>
              <a:rPr lang="en-AU" sz="1400" b="1"/>
              <a:t>Receiving post</a:t>
            </a:r>
          </a:p>
        </p:txBody>
      </p:sp>
      <p:sp>
        <p:nvSpPr>
          <p:cNvPr id="55309" name="Text Box 27"/>
          <p:cNvSpPr txBox="1">
            <a:spLocks noChangeArrowheads="1"/>
          </p:cNvSpPr>
          <p:nvPr/>
        </p:nvSpPr>
        <p:spPr bwMode="auto">
          <a:xfrm>
            <a:off x="2590800" y="1600200"/>
            <a:ext cx="1611313" cy="523875"/>
          </a:xfrm>
          <a:prstGeom prst="rect">
            <a:avLst/>
          </a:prstGeom>
          <a:noFill/>
          <a:ln w="9525">
            <a:noFill/>
            <a:miter lim="800000"/>
            <a:headEnd/>
            <a:tailEnd/>
          </a:ln>
        </p:spPr>
        <p:txBody>
          <a:bodyPr>
            <a:spAutoFit/>
          </a:bodyPr>
          <a:lstStyle/>
          <a:p>
            <a:pPr defTabSz="762000" eaLnBrk="0" hangingPunct="0"/>
            <a:r>
              <a:rPr lang="en-AU" sz="1400" b="1"/>
              <a:t>Kanban card for product 1</a:t>
            </a:r>
          </a:p>
        </p:txBody>
      </p:sp>
      <p:sp>
        <p:nvSpPr>
          <p:cNvPr id="55310" name="Text Box 28"/>
          <p:cNvSpPr txBox="1">
            <a:spLocks noChangeArrowheads="1"/>
          </p:cNvSpPr>
          <p:nvPr/>
        </p:nvSpPr>
        <p:spPr bwMode="auto">
          <a:xfrm>
            <a:off x="2635250" y="2085975"/>
            <a:ext cx="1576388" cy="523875"/>
          </a:xfrm>
          <a:prstGeom prst="rect">
            <a:avLst/>
          </a:prstGeom>
          <a:noFill/>
          <a:ln w="9525">
            <a:noFill/>
            <a:miter lim="800000"/>
            <a:headEnd/>
            <a:tailEnd/>
          </a:ln>
        </p:spPr>
        <p:txBody>
          <a:bodyPr>
            <a:spAutoFit/>
          </a:bodyPr>
          <a:lstStyle/>
          <a:p>
            <a:pPr defTabSz="762000" eaLnBrk="0" hangingPunct="0"/>
            <a:r>
              <a:rPr lang="en-AU" sz="1400" b="1"/>
              <a:t>Kanban card for product 2</a:t>
            </a:r>
          </a:p>
        </p:txBody>
      </p:sp>
      <p:grpSp>
        <p:nvGrpSpPr>
          <p:cNvPr id="55311" name="Group 29"/>
          <p:cNvGrpSpPr>
            <a:grpSpLocks/>
          </p:cNvGrpSpPr>
          <p:nvPr/>
        </p:nvGrpSpPr>
        <p:grpSpPr bwMode="auto">
          <a:xfrm>
            <a:off x="1228725" y="3938588"/>
            <a:ext cx="1909763" cy="2082800"/>
            <a:chOff x="774" y="2481"/>
            <a:chExt cx="1203" cy="1312"/>
          </a:xfrm>
        </p:grpSpPr>
        <p:sp>
          <p:nvSpPr>
            <p:cNvPr id="55509" name="Text Box 30"/>
            <p:cNvSpPr txBox="1">
              <a:spLocks noChangeArrowheads="1"/>
            </p:cNvSpPr>
            <p:nvPr/>
          </p:nvSpPr>
          <p:spPr bwMode="auto">
            <a:xfrm>
              <a:off x="1008" y="2976"/>
              <a:ext cx="732" cy="310"/>
            </a:xfrm>
            <a:prstGeom prst="rect">
              <a:avLst/>
            </a:prstGeom>
            <a:noFill/>
            <a:ln w="9525">
              <a:noFill/>
              <a:miter lim="800000"/>
              <a:headEnd/>
              <a:tailEnd/>
            </a:ln>
          </p:spPr>
          <p:txBody>
            <a:bodyPr>
              <a:spAutoFit/>
            </a:bodyPr>
            <a:lstStyle/>
            <a:p>
              <a:pPr algn="ctr" defTabSz="762000" eaLnBrk="0" hangingPunct="0"/>
              <a:r>
                <a:rPr lang="en-AU" sz="1300" b="1"/>
                <a:t>Fabrication cell</a:t>
              </a:r>
            </a:p>
          </p:txBody>
        </p:sp>
        <p:sp>
          <p:nvSpPr>
            <p:cNvPr id="55510" name="Line 31"/>
            <p:cNvSpPr>
              <a:spLocks noChangeShapeType="1"/>
            </p:cNvSpPr>
            <p:nvPr/>
          </p:nvSpPr>
          <p:spPr bwMode="auto">
            <a:xfrm>
              <a:off x="1136" y="3749"/>
              <a:ext cx="61" cy="0"/>
            </a:xfrm>
            <a:prstGeom prst="line">
              <a:avLst/>
            </a:prstGeom>
            <a:noFill/>
            <a:ln w="57150">
              <a:solidFill>
                <a:srgbClr val="070707"/>
              </a:solidFill>
              <a:round/>
              <a:headEnd/>
              <a:tailEnd/>
            </a:ln>
          </p:spPr>
          <p:txBody>
            <a:bodyPr wrap="none" anchor="ctr"/>
            <a:lstStyle/>
            <a:p>
              <a:endParaRPr lang="en-US"/>
            </a:p>
          </p:txBody>
        </p:sp>
        <p:sp>
          <p:nvSpPr>
            <p:cNvPr id="55511" name="Line 32"/>
            <p:cNvSpPr>
              <a:spLocks noChangeShapeType="1"/>
            </p:cNvSpPr>
            <p:nvPr/>
          </p:nvSpPr>
          <p:spPr bwMode="auto">
            <a:xfrm flipV="1">
              <a:off x="1252" y="3624"/>
              <a:ext cx="0" cy="169"/>
            </a:xfrm>
            <a:prstGeom prst="line">
              <a:avLst/>
            </a:prstGeom>
            <a:noFill/>
            <a:ln w="38100">
              <a:solidFill>
                <a:srgbClr val="D7E3C5"/>
              </a:solidFill>
              <a:round/>
              <a:headEnd/>
              <a:tailEnd/>
            </a:ln>
          </p:spPr>
          <p:txBody>
            <a:bodyPr wrap="none" anchor="ctr"/>
            <a:lstStyle/>
            <a:p>
              <a:endParaRPr lang="en-US"/>
            </a:p>
          </p:txBody>
        </p:sp>
        <p:sp>
          <p:nvSpPr>
            <p:cNvPr id="55512" name="Line 33"/>
            <p:cNvSpPr>
              <a:spLocks noChangeShapeType="1"/>
            </p:cNvSpPr>
            <p:nvPr/>
          </p:nvSpPr>
          <p:spPr bwMode="auto">
            <a:xfrm flipV="1">
              <a:off x="1295" y="3603"/>
              <a:ext cx="0" cy="166"/>
            </a:xfrm>
            <a:prstGeom prst="line">
              <a:avLst/>
            </a:prstGeom>
            <a:noFill/>
            <a:ln w="38100">
              <a:solidFill>
                <a:srgbClr val="D7E3C5"/>
              </a:solidFill>
              <a:round/>
              <a:headEnd/>
              <a:tailEnd/>
            </a:ln>
          </p:spPr>
          <p:txBody>
            <a:bodyPr wrap="none" anchor="ctr"/>
            <a:lstStyle/>
            <a:p>
              <a:endParaRPr lang="en-US"/>
            </a:p>
          </p:txBody>
        </p:sp>
        <p:sp>
          <p:nvSpPr>
            <p:cNvPr id="55513" name="Line 34"/>
            <p:cNvSpPr>
              <a:spLocks noChangeShapeType="1"/>
            </p:cNvSpPr>
            <p:nvPr/>
          </p:nvSpPr>
          <p:spPr bwMode="auto">
            <a:xfrm flipV="1">
              <a:off x="1492" y="3626"/>
              <a:ext cx="0" cy="166"/>
            </a:xfrm>
            <a:prstGeom prst="line">
              <a:avLst/>
            </a:prstGeom>
            <a:noFill/>
            <a:ln w="38100">
              <a:solidFill>
                <a:srgbClr val="D7E3C5"/>
              </a:solidFill>
              <a:round/>
              <a:headEnd/>
              <a:tailEnd/>
            </a:ln>
          </p:spPr>
          <p:txBody>
            <a:bodyPr wrap="none" anchor="ctr"/>
            <a:lstStyle/>
            <a:p>
              <a:endParaRPr lang="en-US"/>
            </a:p>
          </p:txBody>
        </p:sp>
        <p:sp>
          <p:nvSpPr>
            <p:cNvPr id="55514" name="Line 35"/>
            <p:cNvSpPr>
              <a:spLocks noChangeShapeType="1"/>
            </p:cNvSpPr>
            <p:nvPr/>
          </p:nvSpPr>
          <p:spPr bwMode="auto">
            <a:xfrm flipV="1">
              <a:off x="1543" y="3583"/>
              <a:ext cx="0" cy="177"/>
            </a:xfrm>
            <a:prstGeom prst="line">
              <a:avLst/>
            </a:prstGeom>
            <a:noFill/>
            <a:ln w="38100">
              <a:solidFill>
                <a:srgbClr val="D7E3C5"/>
              </a:solidFill>
              <a:round/>
              <a:headEnd/>
              <a:tailEnd/>
            </a:ln>
          </p:spPr>
          <p:txBody>
            <a:bodyPr wrap="none" anchor="ctr"/>
            <a:lstStyle/>
            <a:p>
              <a:endParaRPr lang="en-US"/>
            </a:p>
          </p:txBody>
        </p:sp>
        <p:sp>
          <p:nvSpPr>
            <p:cNvPr id="55515" name="Freeform 36"/>
            <p:cNvSpPr>
              <a:spLocks/>
            </p:cNvSpPr>
            <p:nvPr/>
          </p:nvSpPr>
          <p:spPr bwMode="auto">
            <a:xfrm>
              <a:off x="1245" y="3571"/>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0E0E7"/>
            </a:solidFill>
            <a:ln w="12700">
              <a:solidFill>
                <a:schemeClr val="tx1"/>
              </a:solidFill>
              <a:round/>
              <a:headEnd/>
              <a:tailEnd/>
            </a:ln>
          </p:spPr>
          <p:txBody>
            <a:bodyPr wrap="none" anchor="ctr"/>
            <a:lstStyle/>
            <a:p>
              <a:endParaRPr lang="en-US"/>
            </a:p>
          </p:txBody>
        </p:sp>
        <p:sp>
          <p:nvSpPr>
            <p:cNvPr id="55516" name="Freeform 37"/>
            <p:cNvSpPr>
              <a:spLocks/>
            </p:cNvSpPr>
            <p:nvPr/>
          </p:nvSpPr>
          <p:spPr bwMode="auto">
            <a:xfrm>
              <a:off x="1243" y="3561"/>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7E3C5"/>
            </a:solidFill>
            <a:ln w="12700">
              <a:solidFill>
                <a:schemeClr val="tx1"/>
              </a:solidFill>
              <a:round/>
              <a:headEnd/>
              <a:tailEnd/>
            </a:ln>
          </p:spPr>
          <p:txBody>
            <a:bodyPr wrap="none" anchor="ctr"/>
            <a:lstStyle/>
            <a:p>
              <a:endParaRPr lang="en-US"/>
            </a:p>
          </p:txBody>
        </p:sp>
        <p:sp>
          <p:nvSpPr>
            <p:cNvPr id="55517" name="Freeform 38"/>
            <p:cNvSpPr>
              <a:spLocks/>
            </p:cNvSpPr>
            <p:nvPr/>
          </p:nvSpPr>
          <p:spPr bwMode="auto">
            <a:xfrm>
              <a:off x="1154" y="3566"/>
              <a:ext cx="45" cy="186"/>
            </a:xfrm>
            <a:custGeom>
              <a:avLst/>
              <a:gdLst>
                <a:gd name="T0" fmla="*/ 0 w 45"/>
                <a:gd name="T1" fmla="*/ 184 h 186"/>
                <a:gd name="T2" fmla="*/ 0 w 45"/>
                <a:gd name="T3" fmla="*/ 0 h 186"/>
                <a:gd name="T4" fmla="*/ 45 w 45"/>
                <a:gd name="T5" fmla="*/ 16 h 186"/>
                <a:gd name="T6" fmla="*/ 45 w 45"/>
                <a:gd name="T7" fmla="*/ 186 h 186"/>
                <a:gd name="T8" fmla="*/ 0 w 45"/>
                <a:gd name="T9" fmla="*/ 184 h 186"/>
                <a:gd name="T10" fmla="*/ 0 60000 65536"/>
                <a:gd name="T11" fmla="*/ 0 60000 65536"/>
                <a:gd name="T12" fmla="*/ 0 60000 65536"/>
                <a:gd name="T13" fmla="*/ 0 60000 65536"/>
                <a:gd name="T14" fmla="*/ 0 60000 65536"/>
                <a:gd name="T15" fmla="*/ 0 w 45"/>
                <a:gd name="T16" fmla="*/ 0 h 186"/>
                <a:gd name="T17" fmla="*/ 45 w 45"/>
                <a:gd name="T18" fmla="*/ 186 h 186"/>
              </a:gdLst>
              <a:ahLst/>
              <a:cxnLst>
                <a:cxn ang="T10">
                  <a:pos x="T0" y="T1"/>
                </a:cxn>
                <a:cxn ang="T11">
                  <a:pos x="T2" y="T3"/>
                </a:cxn>
                <a:cxn ang="T12">
                  <a:pos x="T4" y="T5"/>
                </a:cxn>
                <a:cxn ang="T13">
                  <a:pos x="T6" y="T7"/>
                </a:cxn>
                <a:cxn ang="T14">
                  <a:pos x="T8" y="T9"/>
                </a:cxn>
              </a:cxnLst>
              <a:rect l="T15" t="T16" r="T17" b="T18"/>
              <a:pathLst>
                <a:path w="45" h="186">
                  <a:moveTo>
                    <a:pt x="0" y="184"/>
                  </a:moveTo>
                  <a:lnTo>
                    <a:pt x="0" y="0"/>
                  </a:lnTo>
                  <a:lnTo>
                    <a:pt x="45" y="16"/>
                  </a:lnTo>
                  <a:lnTo>
                    <a:pt x="45" y="186"/>
                  </a:lnTo>
                  <a:lnTo>
                    <a:pt x="0" y="184"/>
                  </a:lnTo>
                  <a:close/>
                </a:path>
              </a:pathLst>
            </a:custGeom>
            <a:solidFill>
              <a:srgbClr val="9CB0D1"/>
            </a:solidFill>
            <a:ln w="12700">
              <a:solidFill>
                <a:schemeClr val="tx1"/>
              </a:solidFill>
              <a:round/>
              <a:headEnd/>
              <a:tailEnd/>
            </a:ln>
          </p:spPr>
          <p:txBody>
            <a:bodyPr wrap="none" anchor="ctr"/>
            <a:lstStyle/>
            <a:p>
              <a:endParaRPr lang="en-US"/>
            </a:p>
          </p:txBody>
        </p:sp>
        <p:sp>
          <p:nvSpPr>
            <p:cNvPr id="55518" name="Freeform 39"/>
            <p:cNvSpPr>
              <a:spLocks/>
            </p:cNvSpPr>
            <p:nvPr/>
          </p:nvSpPr>
          <p:spPr bwMode="auto">
            <a:xfrm>
              <a:off x="1148" y="3491"/>
              <a:ext cx="189" cy="118"/>
            </a:xfrm>
            <a:custGeom>
              <a:avLst/>
              <a:gdLst>
                <a:gd name="T0" fmla="*/ 3 w 189"/>
                <a:gd name="T1" fmla="*/ 69 h 118"/>
                <a:gd name="T2" fmla="*/ 48 w 189"/>
                <a:gd name="T3" fmla="*/ 27 h 118"/>
                <a:gd name="T4" fmla="*/ 102 w 189"/>
                <a:gd name="T5" fmla="*/ 5 h 118"/>
                <a:gd name="T6" fmla="*/ 142 w 189"/>
                <a:gd name="T7" fmla="*/ 56 h 118"/>
                <a:gd name="T8" fmla="*/ 185 w 189"/>
                <a:gd name="T9" fmla="*/ 104 h 118"/>
                <a:gd name="T10" fmla="*/ 169 w 189"/>
                <a:gd name="T11" fmla="*/ 114 h 118"/>
                <a:gd name="T12" fmla="*/ 126 w 189"/>
                <a:gd name="T13" fmla="*/ 77 h 118"/>
                <a:gd name="T14" fmla="*/ 91 w 189"/>
                <a:gd name="T15" fmla="*/ 48 h 118"/>
                <a:gd name="T16" fmla="*/ 99 w 189"/>
                <a:gd name="T17" fmla="*/ 69 h 118"/>
                <a:gd name="T18" fmla="*/ 64 w 189"/>
                <a:gd name="T19" fmla="*/ 99 h 118"/>
                <a:gd name="T20" fmla="*/ 3 w 189"/>
                <a:gd name="T21" fmla="*/ 69 h 1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118"/>
                <a:gd name="T35" fmla="*/ 189 w 189"/>
                <a:gd name="T36" fmla="*/ 118 h 1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118">
                  <a:moveTo>
                    <a:pt x="3" y="69"/>
                  </a:moveTo>
                  <a:cubicBezTo>
                    <a:pt x="0" y="57"/>
                    <a:pt x="31" y="37"/>
                    <a:pt x="48" y="27"/>
                  </a:cubicBezTo>
                  <a:cubicBezTo>
                    <a:pt x="64" y="16"/>
                    <a:pt x="86" y="0"/>
                    <a:pt x="102" y="5"/>
                  </a:cubicBezTo>
                  <a:cubicBezTo>
                    <a:pt x="117" y="9"/>
                    <a:pt x="128" y="39"/>
                    <a:pt x="142" y="56"/>
                  </a:cubicBezTo>
                  <a:cubicBezTo>
                    <a:pt x="155" y="72"/>
                    <a:pt x="180" y="94"/>
                    <a:pt x="185" y="104"/>
                  </a:cubicBezTo>
                  <a:cubicBezTo>
                    <a:pt x="189" y="113"/>
                    <a:pt x="178" y="118"/>
                    <a:pt x="169" y="114"/>
                  </a:cubicBezTo>
                  <a:cubicBezTo>
                    <a:pt x="159" y="109"/>
                    <a:pt x="138" y="87"/>
                    <a:pt x="126" y="77"/>
                  </a:cubicBezTo>
                  <a:cubicBezTo>
                    <a:pt x="113" y="66"/>
                    <a:pt x="95" y="49"/>
                    <a:pt x="91" y="48"/>
                  </a:cubicBezTo>
                  <a:cubicBezTo>
                    <a:pt x="86" y="46"/>
                    <a:pt x="103" y="60"/>
                    <a:pt x="99" y="69"/>
                  </a:cubicBezTo>
                  <a:cubicBezTo>
                    <a:pt x="94" y="77"/>
                    <a:pt x="80" y="98"/>
                    <a:pt x="64" y="99"/>
                  </a:cubicBezTo>
                  <a:cubicBezTo>
                    <a:pt x="47" y="99"/>
                    <a:pt x="5" y="81"/>
                    <a:pt x="3" y="69"/>
                  </a:cubicBezTo>
                  <a:close/>
                </a:path>
              </a:pathLst>
            </a:custGeom>
            <a:solidFill>
              <a:srgbClr val="FFBFAB"/>
            </a:solidFill>
            <a:ln w="12700">
              <a:solidFill>
                <a:schemeClr val="tx1"/>
              </a:solidFill>
              <a:round/>
              <a:headEnd/>
              <a:tailEnd/>
            </a:ln>
          </p:spPr>
          <p:txBody>
            <a:bodyPr wrap="none" anchor="ctr"/>
            <a:lstStyle/>
            <a:p>
              <a:endParaRPr lang="en-US"/>
            </a:p>
          </p:txBody>
        </p:sp>
        <p:sp>
          <p:nvSpPr>
            <p:cNvPr id="55519" name="Freeform 40"/>
            <p:cNvSpPr>
              <a:spLocks/>
            </p:cNvSpPr>
            <p:nvPr/>
          </p:nvSpPr>
          <p:spPr bwMode="auto">
            <a:xfrm>
              <a:off x="1245" y="3459"/>
              <a:ext cx="72" cy="61"/>
            </a:xfrm>
            <a:custGeom>
              <a:avLst/>
              <a:gdLst>
                <a:gd name="T0" fmla="*/ 0 w 72"/>
                <a:gd name="T1" fmla="*/ 29 h 61"/>
                <a:gd name="T2" fmla="*/ 24 w 72"/>
                <a:gd name="T3" fmla="*/ 0 h 61"/>
                <a:gd name="T4" fmla="*/ 59 w 72"/>
                <a:gd name="T5" fmla="*/ 2 h 61"/>
                <a:gd name="T6" fmla="*/ 72 w 72"/>
                <a:gd name="T7" fmla="*/ 40 h 61"/>
                <a:gd name="T8" fmla="*/ 43 w 72"/>
                <a:gd name="T9" fmla="*/ 61 h 61"/>
                <a:gd name="T10" fmla="*/ 3 w 72"/>
                <a:gd name="T11" fmla="*/ 48 h 61"/>
                <a:gd name="T12" fmla="*/ 0 w 72"/>
                <a:gd name="T13" fmla="*/ 29 h 61"/>
                <a:gd name="T14" fmla="*/ 0 60000 65536"/>
                <a:gd name="T15" fmla="*/ 0 60000 65536"/>
                <a:gd name="T16" fmla="*/ 0 60000 65536"/>
                <a:gd name="T17" fmla="*/ 0 60000 65536"/>
                <a:gd name="T18" fmla="*/ 0 60000 65536"/>
                <a:gd name="T19" fmla="*/ 0 60000 65536"/>
                <a:gd name="T20" fmla="*/ 0 60000 65536"/>
                <a:gd name="T21" fmla="*/ 0 w 72"/>
                <a:gd name="T22" fmla="*/ 0 h 61"/>
                <a:gd name="T23" fmla="*/ 72 w 72"/>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61">
                  <a:moveTo>
                    <a:pt x="0" y="29"/>
                  </a:moveTo>
                  <a:lnTo>
                    <a:pt x="24" y="0"/>
                  </a:lnTo>
                  <a:lnTo>
                    <a:pt x="59" y="2"/>
                  </a:lnTo>
                  <a:lnTo>
                    <a:pt x="72" y="40"/>
                  </a:lnTo>
                  <a:lnTo>
                    <a:pt x="43" y="61"/>
                  </a:lnTo>
                  <a:lnTo>
                    <a:pt x="3" y="48"/>
                  </a:lnTo>
                  <a:lnTo>
                    <a:pt x="0" y="29"/>
                  </a:lnTo>
                  <a:close/>
                </a:path>
              </a:pathLst>
            </a:custGeom>
            <a:solidFill>
              <a:schemeClr val="tx1"/>
            </a:solidFill>
            <a:ln w="12700">
              <a:solidFill>
                <a:schemeClr val="tx1"/>
              </a:solidFill>
              <a:round/>
              <a:headEnd/>
              <a:tailEnd/>
            </a:ln>
          </p:spPr>
          <p:txBody>
            <a:bodyPr wrap="none" anchor="ctr"/>
            <a:lstStyle/>
            <a:p>
              <a:endParaRPr lang="en-US"/>
            </a:p>
          </p:txBody>
        </p:sp>
        <p:sp>
          <p:nvSpPr>
            <p:cNvPr id="55520" name="Freeform 41"/>
            <p:cNvSpPr>
              <a:spLocks/>
            </p:cNvSpPr>
            <p:nvPr/>
          </p:nvSpPr>
          <p:spPr bwMode="auto">
            <a:xfrm>
              <a:off x="1256" y="3452"/>
              <a:ext cx="69" cy="27"/>
            </a:xfrm>
            <a:custGeom>
              <a:avLst/>
              <a:gdLst>
                <a:gd name="T0" fmla="*/ 0 w 69"/>
                <a:gd name="T1" fmla="*/ 11 h 27"/>
                <a:gd name="T2" fmla="*/ 37 w 69"/>
                <a:gd name="T3" fmla="*/ 1 h 27"/>
                <a:gd name="T4" fmla="*/ 56 w 69"/>
                <a:gd name="T5" fmla="*/ 14 h 27"/>
                <a:gd name="T6" fmla="*/ 69 w 69"/>
                <a:gd name="T7" fmla="*/ 27 h 27"/>
                <a:gd name="T8" fmla="*/ 0 60000 65536"/>
                <a:gd name="T9" fmla="*/ 0 60000 65536"/>
                <a:gd name="T10" fmla="*/ 0 60000 65536"/>
                <a:gd name="T11" fmla="*/ 0 60000 65536"/>
                <a:gd name="T12" fmla="*/ 0 w 69"/>
                <a:gd name="T13" fmla="*/ 0 h 27"/>
                <a:gd name="T14" fmla="*/ 69 w 69"/>
                <a:gd name="T15" fmla="*/ 27 h 27"/>
              </a:gdLst>
              <a:ahLst/>
              <a:cxnLst>
                <a:cxn ang="T8">
                  <a:pos x="T0" y="T1"/>
                </a:cxn>
                <a:cxn ang="T9">
                  <a:pos x="T2" y="T3"/>
                </a:cxn>
                <a:cxn ang="T10">
                  <a:pos x="T4" y="T5"/>
                </a:cxn>
                <a:cxn ang="T11">
                  <a:pos x="T6" y="T7"/>
                </a:cxn>
              </a:cxnLst>
              <a:rect l="T12" t="T13" r="T14" b="T15"/>
              <a:pathLst>
                <a:path w="69" h="27">
                  <a:moveTo>
                    <a:pt x="0" y="11"/>
                  </a:moveTo>
                  <a:cubicBezTo>
                    <a:pt x="6" y="9"/>
                    <a:pt x="27" y="0"/>
                    <a:pt x="37" y="1"/>
                  </a:cubicBezTo>
                  <a:cubicBezTo>
                    <a:pt x="46" y="1"/>
                    <a:pt x="50" y="9"/>
                    <a:pt x="56" y="14"/>
                  </a:cubicBezTo>
                  <a:cubicBezTo>
                    <a:pt x="61" y="18"/>
                    <a:pt x="65" y="22"/>
                    <a:pt x="69" y="27"/>
                  </a:cubicBezTo>
                </a:path>
              </a:pathLst>
            </a:custGeom>
            <a:noFill/>
            <a:ln w="28575">
              <a:solidFill>
                <a:srgbClr val="070707"/>
              </a:solidFill>
              <a:round/>
              <a:headEnd/>
              <a:tailEnd/>
            </a:ln>
          </p:spPr>
          <p:txBody>
            <a:bodyPr wrap="none" anchor="ctr"/>
            <a:lstStyle/>
            <a:p>
              <a:endParaRPr lang="en-US"/>
            </a:p>
          </p:txBody>
        </p:sp>
        <p:sp>
          <p:nvSpPr>
            <p:cNvPr id="55521" name="Line 42"/>
            <p:cNvSpPr>
              <a:spLocks noChangeShapeType="1"/>
            </p:cNvSpPr>
            <p:nvPr/>
          </p:nvSpPr>
          <p:spPr bwMode="auto">
            <a:xfrm>
              <a:off x="1163" y="3768"/>
              <a:ext cx="61" cy="0"/>
            </a:xfrm>
            <a:prstGeom prst="line">
              <a:avLst/>
            </a:prstGeom>
            <a:noFill/>
            <a:ln w="57150">
              <a:solidFill>
                <a:srgbClr val="070707"/>
              </a:solidFill>
              <a:round/>
              <a:headEnd/>
              <a:tailEnd/>
            </a:ln>
          </p:spPr>
          <p:txBody>
            <a:bodyPr wrap="none" anchor="ctr"/>
            <a:lstStyle/>
            <a:p>
              <a:endParaRPr lang="en-US"/>
            </a:p>
          </p:txBody>
        </p:sp>
        <p:sp>
          <p:nvSpPr>
            <p:cNvPr id="55522" name="Line 43"/>
            <p:cNvSpPr>
              <a:spLocks noChangeShapeType="1"/>
            </p:cNvSpPr>
            <p:nvPr/>
          </p:nvSpPr>
          <p:spPr bwMode="auto">
            <a:xfrm flipV="1">
              <a:off x="1244" y="2653"/>
              <a:ext cx="0" cy="169"/>
            </a:xfrm>
            <a:prstGeom prst="line">
              <a:avLst/>
            </a:prstGeom>
            <a:noFill/>
            <a:ln w="38100">
              <a:solidFill>
                <a:srgbClr val="D7E3C5"/>
              </a:solidFill>
              <a:round/>
              <a:headEnd/>
              <a:tailEnd/>
            </a:ln>
          </p:spPr>
          <p:txBody>
            <a:bodyPr wrap="none" anchor="ctr"/>
            <a:lstStyle/>
            <a:p>
              <a:endParaRPr lang="en-US"/>
            </a:p>
          </p:txBody>
        </p:sp>
        <p:sp>
          <p:nvSpPr>
            <p:cNvPr id="55523" name="Line 44"/>
            <p:cNvSpPr>
              <a:spLocks noChangeShapeType="1"/>
            </p:cNvSpPr>
            <p:nvPr/>
          </p:nvSpPr>
          <p:spPr bwMode="auto">
            <a:xfrm flipV="1">
              <a:off x="1287" y="2605"/>
              <a:ext cx="0" cy="166"/>
            </a:xfrm>
            <a:prstGeom prst="line">
              <a:avLst/>
            </a:prstGeom>
            <a:noFill/>
            <a:ln w="38100">
              <a:solidFill>
                <a:srgbClr val="D7E3C5"/>
              </a:solidFill>
              <a:round/>
              <a:headEnd/>
              <a:tailEnd/>
            </a:ln>
          </p:spPr>
          <p:txBody>
            <a:bodyPr wrap="none" anchor="ctr"/>
            <a:lstStyle/>
            <a:p>
              <a:endParaRPr lang="en-US"/>
            </a:p>
          </p:txBody>
        </p:sp>
        <p:sp>
          <p:nvSpPr>
            <p:cNvPr id="55524" name="Line 45"/>
            <p:cNvSpPr>
              <a:spLocks noChangeShapeType="1"/>
            </p:cNvSpPr>
            <p:nvPr/>
          </p:nvSpPr>
          <p:spPr bwMode="auto">
            <a:xfrm flipV="1">
              <a:off x="1492" y="2658"/>
              <a:ext cx="0" cy="166"/>
            </a:xfrm>
            <a:prstGeom prst="line">
              <a:avLst/>
            </a:prstGeom>
            <a:noFill/>
            <a:ln w="38100">
              <a:solidFill>
                <a:srgbClr val="D7E3C5"/>
              </a:solidFill>
              <a:round/>
              <a:headEnd/>
              <a:tailEnd/>
            </a:ln>
          </p:spPr>
          <p:txBody>
            <a:bodyPr wrap="none" anchor="ctr"/>
            <a:lstStyle/>
            <a:p>
              <a:endParaRPr lang="en-US"/>
            </a:p>
          </p:txBody>
        </p:sp>
        <p:sp>
          <p:nvSpPr>
            <p:cNvPr id="55525" name="Line 46"/>
            <p:cNvSpPr>
              <a:spLocks noChangeShapeType="1"/>
            </p:cNvSpPr>
            <p:nvPr/>
          </p:nvSpPr>
          <p:spPr bwMode="auto">
            <a:xfrm flipV="1">
              <a:off x="1543" y="2615"/>
              <a:ext cx="0" cy="177"/>
            </a:xfrm>
            <a:prstGeom prst="line">
              <a:avLst/>
            </a:prstGeom>
            <a:noFill/>
            <a:ln w="38100">
              <a:solidFill>
                <a:srgbClr val="D7E3C5"/>
              </a:solidFill>
              <a:round/>
              <a:headEnd/>
              <a:tailEnd/>
            </a:ln>
          </p:spPr>
          <p:txBody>
            <a:bodyPr wrap="none" anchor="ctr"/>
            <a:lstStyle/>
            <a:p>
              <a:endParaRPr lang="en-US"/>
            </a:p>
          </p:txBody>
        </p:sp>
        <p:sp>
          <p:nvSpPr>
            <p:cNvPr id="55526" name="Freeform 47"/>
            <p:cNvSpPr>
              <a:spLocks/>
            </p:cNvSpPr>
            <p:nvPr/>
          </p:nvSpPr>
          <p:spPr bwMode="auto">
            <a:xfrm>
              <a:off x="1245" y="2603"/>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0E0E7"/>
            </a:solidFill>
            <a:ln w="12700">
              <a:solidFill>
                <a:schemeClr val="tx1"/>
              </a:solidFill>
              <a:round/>
              <a:headEnd/>
              <a:tailEnd/>
            </a:ln>
          </p:spPr>
          <p:txBody>
            <a:bodyPr wrap="none" anchor="ctr"/>
            <a:lstStyle/>
            <a:p>
              <a:endParaRPr lang="en-US"/>
            </a:p>
          </p:txBody>
        </p:sp>
        <p:sp>
          <p:nvSpPr>
            <p:cNvPr id="55527" name="Freeform 48"/>
            <p:cNvSpPr>
              <a:spLocks/>
            </p:cNvSpPr>
            <p:nvPr/>
          </p:nvSpPr>
          <p:spPr bwMode="auto">
            <a:xfrm>
              <a:off x="1243" y="2593"/>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7E3C5"/>
            </a:solidFill>
            <a:ln w="12700">
              <a:solidFill>
                <a:schemeClr val="tx1"/>
              </a:solidFill>
              <a:round/>
              <a:headEnd/>
              <a:tailEnd/>
            </a:ln>
          </p:spPr>
          <p:txBody>
            <a:bodyPr wrap="none" anchor="ctr"/>
            <a:lstStyle/>
            <a:p>
              <a:endParaRPr lang="en-US"/>
            </a:p>
          </p:txBody>
        </p:sp>
        <p:sp>
          <p:nvSpPr>
            <p:cNvPr id="55528" name="Line 49"/>
            <p:cNvSpPr>
              <a:spLocks noChangeShapeType="1"/>
            </p:cNvSpPr>
            <p:nvPr/>
          </p:nvSpPr>
          <p:spPr bwMode="auto">
            <a:xfrm flipH="1">
              <a:off x="1601" y="2778"/>
              <a:ext cx="61" cy="0"/>
            </a:xfrm>
            <a:prstGeom prst="line">
              <a:avLst/>
            </a:prstGeom>
            <a:noFill/>
            <a:ln w="57150">
              <a:solidFill>
                <a:srgbClr val="070707"/>
              </a:solidFill>
              <a:round/>
              <a:headEnd/>
              <a:tailEnd/>
            </a:ln>
          </p:spPr>
          <p:txBody>
            <a:bodyPr wrap="none" anchor="ctr"/>
            <a:lstStyle/>
            <a:p>
              <a:endParaRPr lang="en-US"/>
            </a:p>
          </p:txBody>
        </p:sp>
        <p:sp>
          <p:nvSpPr>
            <p:cNvPr id="55529" name="Freeform 50"/>
            <p:cNvSpPr>
              <a:spLocks/>
            </p:cNvSpPr>
            <p:nvPr/>
          </p:nvSpPr>
          <p:spPr bwMode="auto">
            <a:xfrm flipH="1">
              <a:off x="1599" y="2595"/>
              <a:ext cx="45" cy="186"/>
            </a:xfrm>
            <a:custGeom>
              <a:avLst/>
              <a:gdLst>
                <a:gd name="T0" fmla="*/ 0 w 45"/>
                <a:gd name="T1" fmla="*/ 184 h 186"/>
                <a:gd name="T2" fmla="*/ 0 w 45"/>
                <a:gd name="T3" fmla="*/ 0 h 186"/>
                <a:gd name="T4" fmla="*/ 45 w 45"/>
                <a:gd name="T5" fmla="*/ 16 h 186"/>
                <a:gd name="T6" fmla="*/ 45 w 45"/>
                <a:gd name="T7" fmla="*/ 186 h 186"/>
                <a:gd name="T8" fmla="*/ 0 w 45"/>
                <a:gd name="T9" fmla="*/ 184 h 186"/>
                <a:gd name="T10" fmla="*/ 0 60000 65536"/>
                <a:gd name="T11" fmla="*/ 0 60000 65536"/>
                <a:gd name="T12" fmla="*/ 0 60000 65536"/>
                <a:gd name="T13" fmla="*/ 0 60000 65536"/>
                <a:gd name="T14" fmla="*/ 0 60000 65536"/>
                <a:gd name="T15" fmla="*/ 0 w 45"/>
                <a:gd name="T16" fmla="*/ 0 h 186"/>
                <a:gd name="T17" fmla="*/ 45 w 45"/>
                <a:gd name="T18" fmla="*/ 186 h 186"/>
              </a:gdLst>
              <a:ahLst/>
              <a:cxnLst>
                <a:cxn ang="T10">
                  <a:pos x="T0" y="T1"/>
                </a:cxn>
                <a:cxn ang="T11">
                  <a:pos x="T2" y="T3"/>
                </a:cxn>
                <a:cxn ang="T12">
                  <a:pos x="T4" y="T5"/>
                </a:cxn>
                <a:cxn ang="T13">
                  <a:pos x="T6" y="T7"/>
                </a:cxn>
                <a:cxn ang="T14">
                  <a:pos x="T8" y="T9"/>
                </a:cxn>
              </a:cxnLst>
              <a:rect l="T15" t="T16" r="T17" b="T18"/>
              <a:pathLst>
                <a:path w="45" h="186">
                  <a:moveTo>
                    <a:pt x="0" y="184"/>
                  </a:moveTo>
                  <a:lnTo>
                    <a:pt x="0" y="0"/>
                  </a:lnTo>
                  <a:lnTo>
                    <a:pt x="45" y="16"/>
                  </a:lnTo>
                  <a:lnTo>
                    <a:pt x="45" y="186"/>
                  </a:lnTo>
                  <a:lnTo>
                    <a:pt x="0" y="184"/>
                  </a:lnTo>
                  <a:close/>
                </a:path>
              </a:pathLst>
            </a:custGeom>
            <a:solidFill>
              <a:srgbClr val="9CB0D1"/>
            </a:solidFill>
            <a:ln w="12700">
              <a:solidFill>
                <a:schemeClr val="tx1"/>
              </a:solidFill>
              <a:round/>
              <a:headEnd/>
              <a:tailEnd/>
            </a:ln>
          </p:spPr>
          <p:txBody>
            <a:bodyPr wrap="none" anchor="ctr"/>
            <a:lstStyle/>
            <a:p>
              <a:endParaRPr lang="en-US"/>
            </a:p>
          </p:txBody>
        </p:sp>
        <p:sp>
          <p:nvSpPr>
            <p:cNvPr id="55530" name="Freeform 51"/>
            <p:cNvSpPr>
              <a:spLocks/>
            </p:cNvSpPr>
            <p:nvPr/>
          </p:nvSpPr>
          <p:spPr bwMode="auto">
            <a:xfrm flipH="1">
              <a:off x="1461" y="2520"/>
              <a:ext cx="189" cy="118"/>
            </a:xfrm>
            <a:custGeom>
              <a:avLst/>
              <a:gdLst>
                <a:gd name="T0" fmla="*/ 3 w 189"/>
                <a:gd name="T1" fmla="*/ 69 h 118"/>
                <a:gd name="T2" fmla="*/ 48 w 189"/>
                <a:gd name="T3" fmla="*/ 27 h 118"/>
                <a:gd name="T4" fmla="*/ 102 w 189"/>
                <a:gd name="T5" fmla="*/ 5 h 118"/>
                <a:gd name="T6" fmla="*/ 142 w 189"/>
                <a:gd name="T7" fmla="*/ 56 h 118"/>
                <a:gd name="T8" fmla="*/ 185 w 189"/>
                <a:gd name="T9" fmla="*/ 104 h 118"/>
                <a:gd name="T10" fmla="*/ 169 w 189"/>
                <a:gd name="T11" fmla="*/ 114 h 118"/>
                <a:gd name="T12" fmla="*/ 126 w 189"/>
                <a:gd name="T13" fmla="*/ 77 h 118"/>
                <a:gd name="T14" fmla="*/ 91 w 189"/>
                <a:gd name="T15" fmla="*/ 48 h 118"/>
                <a:gd name="T16" fmla="*/ 99 w 189"/>
                <a:gd name="T17" fmla="*/ 69 h 118"/>
                <a:gd name="T18" fmla="*/ 64 w 189"/>
                <a:gd name="T19" fmla="*/ 99 h 118"/>
                <a:gd name="T20" fmla="*/ 3 w 189"/>
                <a:gd name="T21" fmla="*/ 69 h 1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118"/>
                <a:gd name="T35" fmla="*/ 189 w 189"/>
                <a:gd name="T36" fmla="*/ 118 h 1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118">
                  <a:moveTo>
                    <a:pt x="3" y="69"/>
                  </a:moveTo>
                  <a:cubicBezTo>
                    <a:pt x="0" y="57"/>
                    <a:pt x="31" y="37"/>
                    <a:pt x="48" y="27"/>
                  </a:cubicBezTo>
                  <a:cubicBezTo>
                    <a:pt x="64" y="16"/>
                    <a:pt x="86" y="0"/>
                    <a:pt x="102" y="5"/>
                  </a:cubicBezTo>
                  <a:cubicBezTo>
                    <a:pt x="117" y="9"/>
                    <a:pt x="128" y="39"/>
                    <a:pt x="142" y="56"/>
                  </a:cubicBezTo>
                  <a:cubicBezTo>
                    <a:pt x="155" y="72"/>
                    <a:pt x="180" y="94"/>
                    <a:pt x="185" y="104"/>
                  </a:cubicBezTo>
                  <a:cubicBezTo>
                    <a:pt x="189" y="113"/>
                    <a:pt x="178" y="118"/>
                    <a:pt x="169" y="114"/>
                  </a:cubicBezTo>
                  <a:cubicBezTo>
                    <a:pt x="159" y="109"/>
                    <a:pt x="138" y="87"/>
                    <a:pt x="126" y="77"/>
                  </a:cubicBezTo>
                  <a:cubicBezTo>
                    <a:pt x="113" y="66"/>
                    <a:pt x="95" y="49"/>
                    <a:pt x="91" y="48"/>
                  </a:cubicBezTo>
                  <a:cubicBezTo>
                    <a:pt x="86" y="46"/>
                    <a:pt x="103" y="60"/>
                    <a:pt x="99" y="69"/>
                  </a:cubicBezTo>
                  <a:cubicBezTo>
                    <a:pt x="94" y="77"/>
                    <a:pt x="80" y="98"/>
                    <a:pt x="64" y="99"/>
                  </a:cubicBezTo>
                  <a:cubicBezTo>
                    <a:pt x="47" y="99"/>
                    <a:pt x="5" y="81"/>
                    <a:pt x="3" y="69"/>
                  </a:cubicBezTo>
                  <a:close/>
                </a:path>
              </a:pathLst>
            </a:custGeom>
            <a:solidFill>
              <a:srgbClr val="FFBFAB"/>
            </a:solidFill>
            <a:ln w="12700">
              <a:solidFill>
                <a:schemeClr val="tx1"/>
              </a:solidFill>
              <a:round/>
              <a:headEnd/>
              <a:tailEnd/>
            </a:ln>
          </p:spPr>
          <p:txBody>
            <a:bodyPr wrap="none" anchor="ctr"/>
            <a:lstStyle/>
            <a:p>
              <a:endParaRPr lang="en-US"/>
            </a:p>
          </p:txBody>
        </p:sp>
        <p:sp>
          <p:nvSpPr>
            <p:cNvPr id="55531" name="Freeform 52"/>
            <p:cNvSpPr>
              <a:spLocks/>
            </p:cNvSpPr>
            <p:nvPr/>
          </p:nvSpPr>
          <p:spPr bwMode="auto">
            <a:xfrm flipH="1">
              <a:off x="1481" y="2488"/>
              <a:ext cx="72" cy="61"/>
            </a:xfrm>
            <a:custGeom>
              <a:avLst/>
              <a:gdLst>
                <a:gd name="T0" fmla="*/ 0 w 72"/>
                <a:gd name="T1" fmla="*/ 29 h 61"/>
                <a:gd name="T2" fmla="*/ 24 w 72"/>
                <a:gd name="T3" fmla="*/ 0 h 61"/>
                <a:gd name="T4" fmla="*/ 59 w 72"/>
                <a:gd name="T5" fmla="*/ 2 h 61"/>
                <a:gd name="T6" fmla="*/ 72 w 72"/>
                <a:gd name="T7" fmla="*/ 40 h 61"/>
                <a:gd name="T8" fmla="*/ 43 w 72"/>
                <a:gd name="T9" fmla="*/ 61 h 61"/>
                <a:gd name="T10" fmla="*/ 3 w 72"/>
                <a:gd name="T11" fmla="*/ 48 h 61"/>
                <a:gd name="T12" fmla="*/ 0 w 72"/>
                <a:gd name="T13" fmla="*/ 29 h 61"/>
                <a:gd name="T14" fmla="*/ 0 60000 65536"/>
                <a:gd name="T15" fmla="*/ 0 60000 65536"/>
                <a:gd name="T16" fmla="*/ 0 60000 65536"/>
                <a:gd name="T17" fmla="*/ 0 60000 65536"/>
                <a:gd name="T18" fmla="*/ 0 60000 65536"/>
                <a:gd name="T19" fmla="*/ 0 60000 65536"/>
                <a:gd name="T20" fmla="*/ 0 60000 65536"/>
                <a:gd name="T21" fmla="*/ 0 w 72"/>
                <a:gd name="T22" fmla="*/ 0 h 61"/>
                <a:gd name="T23" fmla="*/ 72 w 72"/>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61">
                  <a:moveTo>
                    <a:pt x="0" y="29"/>
                  </a:moveTo>
                  <a:lnTo>
                    <a:pt x="24" y="0"/>
                  </a:lnTo>
                  <a:lnTo>
                    <a:pt x="59" y="2"/>
                  </a:lnTo>
                  <a:lnTo>
                    <a:pt x="72" y="40"/>
                  </a:lnTo>
                  <a:lnTo>
                    <a:pt x="43" y="61"/>
                  </a:lnTo>
                  <a:lnTo>
                    <a:pt x="3" y="48"/>
                  </a:lnTo>
                  <a:lnTo>
                    <a:pt x="0" y="29"/>
                  </a:lnTo>
                  <a:close/>
                </a:path>
              </a:pathLst>
            </a:custGeom>
            <a:solidFill>
              <a:schemeClr val="tx1"/>
            </a:solidFill>
            <a:ln w="12700">
              <a:solidFill>
                <a:schemeClr val="tx1"/>
              </a:solidFill>
              <a:round/>
              <a:headEnd/>
              <a:tailEnd/>
            </a:ln>
          </p:spPr>
          <p:txBody>
            <a:bodyPr wrap="none" anchor="ctr"/>
            <a:lstStyle/>
            <a:p>
              <a:endParaRPr lang="en-US"/>
            </a:p>
          </p:txBody>
        </p:sp>
        <p:sp>
          <p:nvSpPr>
            <p:cNvPr id="55532" name="Freeform 53"/>
            <p:cNvSpPr>
              <a:spLocks/>
            </p:cNvSpPr>
            <p:nvPr/>
          </p:nvSpPr>
          <p:spPr bwMode="auto">
            <a:xfrm flipH="1">
              <a:off x="1473" y="2481"/>
              <a:ext cx="69" cy="27"/>
            </a:xfrm>
            <a:custGeom>
              <a:avLst/>
              <a:gdLst>
                <a:gd name="T0" fmla="*/ 0 w 69"/>
                <a:gd name="T1" fmla="*/ 11 h 27"/>
                <a:gd name="T2" fmla="*/ 37 w 69"/>
                <a:gd name="T3" fmla="*/ 1 h 27"/>
                <a:gd name="T4" fmla="*/ 56 w 69"/>
                <a:gd name="T5" fmla="*/ 14 h 27"/>
                <a:gd name="T6" fmla="*/ 69 w 69"/>
                <a:gd name="T7" fmla="*/ 27 h 27"/>
                <a:gd name="T8" fmla="*/ 0 60000 65536"/>
                <a:gd name="T9" fmla="*/ 0 60000 65536"/>
                <a:gd name="T10" fmla="*/ 0 60000 65536"/>
                <a:gd name="T11" fmla="*/ 0 60000 65536"/>
                <a:gd name="T12" fmla="*/ 0 w 69"/>
                <a:gd name="T13" fmla="*/ 0 h 27"/>
                <a:gd name="T14" fmla="*/ 69 w 69"/>
                <a:gd name="T15" fmla="*/ 27 h 27"/>
              </a:gdLst>
              <a:ahLst/>
              <a:cxnLst>
                <a:cxn ang="T8">
                  <a:pos x="T0" y="T1"/>
                </a:cxn>
                <a:cxn ang="T9">
                  <a:pos x="T2" y="T3"/>
                </a:cxn>
                <a:cxn ang="T10">
                  <a:pos x="T4" y="T5"/>
                </a:cxn>
                <a:cxn ang="T11">
                  <a:pos x="T6" y="T7"/>
                </a:cxn>
              </a:cxnLst>
              <a:rect l="T12" t="T13" r="T14" b="T15"/>
              <a:pathLst>
                <a:path w="69" h="27">
                  <a:moveTo>
                    <a:pt x="0" y="11"/>
                  </a:moveTo>
                  <a:cubicBezTo>
                    <a:pt x="6" y="9"/>
                    <a:pt x="27" y="0"/>
                    <a:pt x="37" y="1"/>
                  </a:cubicBezTo>
                  <a:cubicBezTo>
                    <a:pt x="46" y="1"/>
                    <a:pt x="50" y="9"/>
                    <a:pt x="56" y="14"/>
                  </a:cubicBezTo>
                  <a:cubicBezTo>
                    <a:pt x="61" y="18"/>
                    <a:pt x="65" y="22"/>
                    <a:pt x="69" y="27"/>
                  </a:cubicBezTo>
                </a:path>
              </a:pathLst>
            </a:custGeom>
            <a:noFill/>
            <a:ln w="28575">
              <a:solidFill>
                <a:srgbClr val="070707"/>
              </a:solidFill>
              <a:round/>
              <a:headEnd/>
              <a:tailEnd/>
            </a:ln>
          </p:spPr>
          <p:txBody>
            <a:bodyPr wrap="none" anchor="ctr"/>
            <a:lstStyle/>
            <a:p>
              <a:endParaRPr lang="en-US"/>
            </a:p>
          </p:txBody>
        </p:sp>
        <p:sp>
          <p:nvSpPr>
            <p:cNvPr id="55533" name="Line 54"/>
            <p:cNvSpPr>
              <a:spLocks noChangeShapeType="1"/>
            </p:cNvSpPr>
            <p:nvPr/>
          </p:nvSpPr>
          <p:spPr bwMode="auto">
            <a:xfrm flipH="1">
              <a:off x="1574" y="2797"/>
              <a:ext cx="61" cy="0"/>
            </a:xfrm>
            <a:prstGeom prst="line">
              <a:avLst/>
            </a:prstGeom>
            <a:noFill/>
            <a:ln w="57150">
              <a:solidFill>
                <a:srgbClr val="070707"/>
              </a:solidFill>
              <a:round/>
              <a:headEnd/>
              <a:tailEnd/>
            </a:ln>
          </p:spPr>
          <p:txBody>
            <a:bodyPr wrap="none" anchor="ctr"/>
            <a:lstStyle/>
            <a:p>
              <a:endParaRPr lang="en-US"/>
            </a:p>
          </p:txBody>
        </p:sp>
        <p:sp>
          <p:nvSpPr>
            <p:cNvPr id="55534" name="Rectangle 55"/>
            <p:cNvSpPr>
              <a:spLocks noChangeArrowheads="1"/>
            </p:cNvSpPr>
            <p:nvPr/>
          </p:nvSpPr>
          <p:spPr bwMode="auto">
            <a:xfrm>
              <a:off x="1409" y="2570"/>
              <a:ext cx="61" cy="67"/>
            </a:xfrm>
            <a:prstGeom prst="rect">
              <a:avLst/>
            </a:prstGeom>
            <a:solidFill>
              <a:srgbClr val="AEB5CF"/>
            </a:solidFill>
            <a:ln w="9525">
              <a:noFill/>
              <a:miter lim="800000"/>
              <a:headEnd/>
              <a:tailEnd/>
            </a:ln>
          </p:spPr>
          <p:txBody>
            <a:bodyPr wrap="none" anchor="ctr"/>
            <a:lstStyle/>
            <a:p>
              <a:endParaRPr lang="en-NZ">
                <a:latin typeface="Calibri" pitchFamily="34" charset="0"/>
              </a:endParaRPr>
            </a:p>
          </p:txBody>
        </p:sp>
        <p:grpSp>
          <p:nvGrpSpPr>
            <p:cNvPr id="55535" name="Group 56"/>
            <p:cNvGrpSpPr>
              <a:grpSpLocks/>
            </p:cNvGrpSpPr>
            <p:nvPr/>
          </p:nvGrpSpPr>
          <p:grpSpPr bwMode="auto">
            <a:xfrm>
              <a:off x="836" y="2927"/>
              <a:ext cx="167" cy="132"/>
              <a:chOff x="836" y="2927"/>
              <a:chExt cx="167" cy="132"/>
            </a:xfrm>
          </p:grpSpPr>
          <p:sp>
            <p:nvSpPr>
              <p:cNvPr id="55575" name="Freeform 57"/>
              <p:cNvSpPr>
                <a:spLocks/>
              </p:cNvSpPr>
              <p:nvPr/>
            </p:nvSpPr>
            <p:spPr bwMode="auto">
              <a:xfrm>
                <a:off x="836" y="2927"/>
                <a:ext cx="167" cy="132"/>
              </a:xfrm>
              <a:custGeom>
                <a:avLst/>
                <a:gdLst>
                  <a:gd name="T0" fmla="*/ 16 w 167"/>
                  <a:gd name="T1" fmla="*/ 121 h 132"/>
                  <a:gd name="T2" fmla="*/ 29 w 167"/>
                  <a:gd name="T3" fmla="*/ 43 h 132"/>
                  <a:gd name="T4" fmla="*/ 64 w 167"/>
                  <a:gd name="T5" fmla="*/ 6 h 132"/>
                  <a:gd name="T6" fmla="*/ 128 w 167"/>
                  <a:gd name="T7" fmla="*/ 11 h 132"/>
                  <a:gd name="T8" fmla="*/ 160 w 167"/>
                  <a:gd name="T9" fmla="*/ 51 h 132"/>
                  <a:gd name="T10" fmla="*/ 163 w 167"/>
                  <a:gd name="T11" fmla="*/ 121 h 132"/>
                  <a:gd name="T12" fmla="*/ 133 w 167"/>
                  <a:gd name="T13" fmla="*/ 123 h 132"/>
                  <a:gd name="T14" fmla="*/ 93 w 167"/>
                  <a:gd name="T15" fmla="*/ 121 h 132"/>
                  <a:gd name="T16" fmla="*/ 16 w 167"/>
                  <a:gd name="T17" fmla="*/ 12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32"/>
                  <a:gd name="T29" fmla="*/ 167 w 167"/>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32">
                    <a:moveTo>
                      <a:pt x="16" y="121"/>
                    </a:moveTo>
                    <a:cubicBezTo>
                      <a:pt x="0" y="117"/>
                      <a:pt x="21" y="62"/>
                      <a:pt x="29" y="43"/>
                    </a:cubicBezTo>
                    <a:cubicBezTo>
                      <a:pt x="36" y="23"/>
                      <a:pt x="47" y="11"/>
                      <a:pt x="64" y="6"/>
                    </a:cubicBezTo>
                    <a:cubicBezTo>
                      <a:pt x="80" y="0"/>
                      <a:pt x="112" y="3"/>
                      <a:pt x="128" y="11"/>
                    </a:cubicBezTo>
                    <a:cubicBezTo>
                      <a:pt x="143" y="18"/>
                      <a:pt x="154" y="32"/>
                      <a:pt x="160" y="51"/>
                    </a:cubicBezTo>
                    <a:cubicBezTo>
                      <a:pt x="165" y="69"/>
                      <a:pt x="167" y="109"/>
                      <a:pt x="163" y="121"/>
                    </a:cubicBezTo>
                    <a:cubicBezTo>
                      <a:pt x="158" y="132"/>
                      <a:pt x="144" y="123"/>
                      <a:pt x="133" y="123"/>
                    </a:cubicBezTo>
                    <a:cubicBezTo>
                      <a:pt x="121" y="123"/>
                      <a:pt x="112" y="121"/>
                      <a:pt x="93" y="121"/>
                    </a:cubicBezTo>
                    <a:cubicBezTo>
                      <a:pt x="73" y="120"/>
                      <a:pt x="32" y="121"/>
                      <a:pt x="16" y="121"/>
                    </a:cubicBezTo>
                    <a:close/>
                  </a:path>
                </a:pathLst>
              </a:custGeom>
              <a:solidFill>
                <a:srgbClr val="FFBFAB"/>
              </a:solidFill>
              <a:ln w="12700">
                <a:solidFill>
                  <a:schemeClr val="tx1"/>
                </a:solidFill>
                <a:round/>
                <a:headEnd/>
                <a:tailEnd/>
              </a:ln>
            </p:spPr>
            <p:txBody>
              <a:bodyPr wrap="none" anchor="ctr"/>
              <a:lstStyle/>
              <a:p>
                <a:endParaRPr lang="en-US"/>
              </a:p>
            </p:txBody>
          </p:sp>
          <p:sp>
            <p:nvSpPr>
              <p:cNvPr id="55576" name="Freeform 58"/>
              <p:cNvSpPr>
                <a:spLocks/>
              </p:cNvSpPr>
              <p:nvPr/>
            </p:nvSpPr>
            <p:spPr bwMode="auto">
              <a:xfrm>
                <a:off x="875" y="2939"/>
                <a:ext cx="104" cy="111"/>
              </a:xfrm>
              <a:custGeom>
                <a:avLst/>
                <a:gdLst>
                  <a:gd name="T0" fmla="*/ 0 w 104"/>
                  <a:gd name="T1" fmla="*/ 109 h 111"/>
                  <a:gd name="T2" fmla="*/ 14 w 104"/>
                  <a:gd name="T3" fmla="*/ 42 h 111"/>
                  <a:gd name="T4" fmla="*/ 51 w 104"/>
                  <a:gd name="T5" fmla="*/ 2 h 111"/>
                  <a:gd name="T6" fmla="*/ 83 w 104"/>
                  <a:gd name="T7" fmla="*/ 31 h 111"/>
                  <a:gd name="T8" fmla="*/ 102 w 104"/>
                  <a:gd name="T9" fmla="*/ 79 h 111"/>
                  <a:gd name="T10" fmla="*/ 99 w 104"/>
                  <a:gd name="T11" fmla="*/ 111 h 111"/>
                  <a:gd name="T12" fmla="*/ 0 60000 65536"/>
                  <a:gd name="T13" fmla="*/ 0 60000 65536"/>
                  <a:gd name="T14" fmla="*/ 0 60000 65536"/>
                  <a:gd name="T15" fmla="*/ 0 60000 65536"/>
                  <a:gd name="T16" fmla="*/ 0 60000 65536"/>
                  <a:gd name="T17" fmla="*/ 0 60000 65536"/>
                  <a:gd name="T18" fmla="*/ 0 w 104"/>
                  <a:gd name="T19" fmla="*/ 0 h 111"/>
                  <a:gd name="T20" fmla="*/ 104 w 104"/>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04" h="111">
                    <a:moveTo>
                      <a:pt x="0" y="109"/>
                    </a:moveTo>
                    <a:cubicBezTo>
                      <a:pt x="2" y="84"/>
                      <a:pt x="5" y="59"/>
                      <a:pt x="14" y="42"/>
                    </a:cubicBezTo>
                    <a:cubicBezTo>
                      <a:pt x="22" y="24"/>
                      <a:pt x="39" y="3"/>
                      <a:pt x="51" y="2"/>
                    </a:cubicBezTo>
                    <a:cubicBezTo>
                      <a:pt x="62" y="0"/>
                      <a:pt x="74" y="18"/>
                      <a:pt x="83" y="31"/>
                    </a:cubicBezTo>
                    <a:cubicBezTo>
                      <a:pt x="91" y="43"/>
                      <a:pt x="99" y="65"/>
                      <a:pt x="102" y="79"/>
                    </a:cubicBezTo>
                    <a:cubicBezTo>
                      <a:pt x="104" y="92"/>
                      <a:pt x="101" y="101"/>
                      <a:pt x="99" y="111"/>
                    </a:cubicBezTo>
                  </a:path>
                </a:pathLst>
              </a:custGeom>
              <a:solidFill>
                <a:srgbClr val="FFBFAB"/>
              </a:solidFill>
              <a:ln w="12700">
                <a:solidFill>
                  <a:schemeClr val="tx1"/>
                </a:solidFill>
                <a:round/>
                <a:headEnd/>
                <a:tailEnd/>
              </a:ln>
            </p:spPr>
            <p:txBody>
              <a:bodyPr wrap="none" anchor="ctr"/>
              <a:lstStyle/>
              <a:p>
                <a:endParaRPr lang="en-US"/>
              </a:p>
            </p:txBody>
          </p:sp>
          <p:sp>
            <p:nvSpPr>
              <p:cNvPr id="55577" name="Line 59"/>
              <p:cNvSpPr>
                <a:spLocks noChangeShapeType="1"/>
              </p:cNvSpPr>
              <p:nvPr/>
            </p:nvSpPr>
            <p:spPr bwMode="auto">
              <a:xfrm flipH="1">
                <a:off x="921" y="2949"/>
                <a:ext cx="5" cy="45"/>
              </a:xfrm>
              <a:prstGeom prst="line">
                <a:avLst/>
              </a:prstGeom>
              <a:noFill/>
              <a:ln w="12700">
                <a:solidFill>
                  <a:schemeClr val="tx1"/>
                </a:solidFill>
                <a:round/>
                <a:headEnd/>
                <a:tailEnd/>
              </a:ln>
            </p:spPr>
            <p:txBody>
              <a:bodyPr wrap="none" anchor="ctr"/>
              <a:lstStyle/>
              <a:p>
                <a:endParaRPr lang="en-US"/>
              </a:p>
            </p:txBody>
          </p:sp>
        </p:grpSp>
        <p:sp>
          <p:nvSpPr>
            <p:cNvPr id="55536" name="Rectangle 60"/>
            <p:cNvSpPr>
              <a:spLocks noChangeArrowheads="1"/>
            </p:cNvSpPr>
            <p:nvPr/>
          </p:nvSpPr>
          <p:spPr bwMode="auto">
            <a:xfrm>
              <a:off x="896" y="2879"/>
              <a:ext cx="62" cy="62"/>
            </a:xfrm>
            <a:prstGeom prst="rect">
              <a:avLst/>
            </a:prstGeom>
            <a:solidFill>
              <a:schemeClr val="tx1"/>
            </a:solidFill>
            <a:ln w="12700">
              <a:solidFill>
                <a:schemeClr val="tx1"/>
              </a:solidFill>
              <a:miter lim="800000"/>
              <a:headEnd/>
              <a:tailEnd/>
            </a:ln>
          </p:spPr>
          <p:txBody>
            <a:bodyPr wrap="none" anchor="ctr"/>
            <a:lstStyle/>
            <a:p>
              <a:endParaRPr lang="en-NZ">
                <a:latin typeface="Calibri" pitchFamily="34" charset="0"/>
              </a:endParaRPr>
            </a:p>
          </p:txBody>
        </p:sp>
        <p:sp>
          <p:nvSpPr>
            <p:cNvPr id="55537" name="Line 61"/>
            <p:cNvSpPr>
              <a:spLocks noChangeShapeType="1"/>
            </p:cNvSpPr>
            <p:nvPr/>
          </p:nvSpPr>
          <p:spPr bwMode="auto">
            <a:xfrm flipV="1">
              <a:off x="899" y="2949"/>
              <a:ext cx="45" cy="3"/>
            </a:xfrm>
            <a:prstGeom prst="line">
              <a:avLst/>
            </a:prstGeom>
            <a:noFill/>
            <a:ln w="38100">
              <a:solidFill>
                <a:schemeClr val="tx1"/>
              </a:solidFill>
              <a:round/>
              <a:headEnd/>
              <a:tailEnd/>
            </a:ln>
          </p:spPr>
          <p:txBody>
            <a:bodyPr wrap="none" anchor="ctr"/>
            <a:lstStyle/>
            <a:p>
              <a:endParaRPr lang="en-US"/>
            </a:p>
          </p:txBody>
        </p:sp>
        <p:sp>
          <p:nvSpPr>
            <p:cNvPr id="55538" name="Line 62"/>
            <p:cNvSpPr>
              <a:spLocks noChangeShapeType="1"/>
            </p:cNvSpPr>
            <p:nvPr/>
          </p:nvSpPr>
          <p:spPr bwMode="auto">
            <a:xfrm flipV="1">
              <a:off x="899" y="2869"/>
              <a:ext cx="59" cy="6"/>
            </a:xfrm>
            <a:prstGeom prst="line">
              <a:avLst/>
            </a:prstGeom>
            <a:noFill/>
            <a:ln w="57150">
              <a:solidFill>
                <a:srgbClr val="070707"/>
              </a:solidFill>
              <a:round/>
              <a:headEnd/>
              <a:tailEnd/>
            </a:ln>
          </p:spPr>
          <p:txBody>
            <a:bodyPr wrap="none" anchor="ctr"/>
            <a:lstStyle/>
            <a:p>
              <a:endParaRPr lang="en-US"/>
            </a:p>
          </p:txBody>
        </p:sp>
        <p:grpSp>
          <p:nvGrpSpPr>
            <p:cNvPr id="55539" name="Group 63"/>
            <p:cNvGrpSpPr>
              <a:grpSpLocks/>
            </p:cNvGrpSpPr>
            <p:nvPr/>
          </p:nvGrpSpPr>
          <p:grpSpPr bwMode="auto">
            <a:xfrm>
              <a:off x="1734" y="2921"/>
              <a:ext cx="167" cy="132"/>
              <a:chOff x="1734" y="2921"/>
              <a:chExt cx="167" cy="132"/>
            </a:xfrm>
          </p:grpSpPr>
          <p:sp>
            <p:nvSpPr>
              <p:cNvPr id="55572" name="Freeform 64"/>
              <p:cNvSpPr>
                <a:spLocks/>
              </p:cNvSpPr>
              <p:nvPr/>
            </p:nvSpPr>
            <p:spPr bwMode="auto">
              <a:xfrm>
                <a:off x="1734" y="2921"/>
                <a:ext cx="167" cy="132"/>
              </a:xfrm>
              <a:custGeom>
                <a:avLst/>
                <a:gdLst>
                  <a:gd name="T0" fmla="*/ 16 w 167"/>
                  <a:gd name="T1" fmla="*/ 121 h 132"/>
                  <a:gd name="T2" fmla="*/ 29 w 167"/>
                  <a:gd name="T3" fmla="*/ 43 h 132"/>
                  <a:gd name="T4" fmla="*/ 64 w 167"/>
                  <a:gd name="T5" fmla="*/ 6 h 132"/>
                  <a:gd name="T6" fmla="*/ 128 w 167"/>
                  <a:gd name="T7" fmla="*/ 11 h 132"/>
                  <a:gd name="T8" fmla="*/ 160 w 167"/>
                  <a:gd name="T9" fmla="*/ 51 h 132"/>
                  <a:gd name="T10" fmla="*/ 163 w 167"/>
                  <a:gd name="T11" fmla="*/ 121 h 132"/>
                  <a:gd name="T12" fmla="*/ 133 w 167"/>
                  <a:gd name="T13" fmla="*/ 123 h 132"/>
                  <a:gd name="T14" fmla="*/ 93 w 167"/>
                  <a:gd name="T15" fmla="*/ 121 h 132"/>
                  <a:gd name="T16" fmla="*/ 16 w 167"/>
                  <a:gd name="T17" fmla="*/ 12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32"/>
                  <a:gd name="T29" fmla="*/ 167 w 167"/>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32">
                    <a:moveTo>
                      <a:pt x="16" y="121"/>
                    </a:moveTo>
                    <a:cubicBezTo>
                      <a:pt x="0" y="117"/>
                      <a:pt x="21" y="62"/>
                      <a:pt x="29" y="43"/>
                    </a:cubicBezTo>
                    <a:cubicBezTo>
                      <a:pt x="36" y="23"/>
                      <a:pt x="47" y="11"/>
                      <a:pt x="64" y="6"/>
                    </a:cubicBezTo>
                    <a:cubicBezTo>
                      <a:pt x="80" y="0"/>
                      <a:pt x="112" y="3"/>
                      <a:pt x="128" y="11"/>
                    </a:cubicBezTo>
                    <a:cubicBezTo>
                      <a:pt x="143" y="18"/>
                      <a:pt x="154" y="32"/>
                      <a:pt x="160" y="51"/>
                    </a:cubicBezTo>
                    <a:cubicBezTo>
                      <a:pt x="165" y="69"/>
                      <a:pt x="167" y="109"/>
                      <a:pt x="163" y="121"/>
                    </a:cubicBezTo>
                    <a:cubicBezTo>
                      <a:pt x="158" y="132"/>
                      <a:pt x="144" y="123"/>
                      <a:pt x="133" y="123"/>
                    </a:cubicBezTo>
                    <a:cubicBezTo>
                      <a:pt x="121" y="123"/>
                      <a:pt x="112" y="121"/>
                      <a:pt x="93" y="121"/>
                    </a:cubicBezTo>
                    <a:cubicBezTo>
                      <a:pt x="73" y="120"/>
                      <a:pt x="32" y="121"/>
                      <a:pt x="16" y="121"/>
                    </a:cubicBezTo>
                    <a:close/>
                  </a:path>
                </a:pathLst>
              </a:custGeom>
              <a:solidFill>
                <a:srgbClr val="FFBFAB"/>
              </a:solidFill>
              <a:ln w="12700">
                <a:solidFill>
                  <a:schemeClr val="tx1"/>
                </a:solidFill>
                <a:round/>
                <a:headEnd/>
                <a:tailEnd/>
              </a:ln>
            </p:spPr>
            <p:txBody>
              <a:bodyPr wrap="none" anchor="ctr"/>
              <a:lstStyle/>
              <a:p>
                <a:endParaRPr lang="en-US"/>
              </a:p>
            </p:txBody>
          </p:sp>
          <p:sp>
            <p:nvSpPr>
              <p:cNvPr id="55573" name="Freeform 65"/>
              <p:cNvSpPr>
                <a:spLocks/>
              </p:cNvSpPr>
              <p:nvPr/>
            </p:nvSpPr>
            <p:spPr bwMode="auto">
              <a:xfrm>
                <a:off x="1773" y="2933"/>
                <a:ext cx="104" cy="111"/>
              </a:xfrm>
              <a:custGeom>
                <a:avLst/>
                <a:gdLst>
                  <a:gd name="T0" fmla="*/ 0 w 104"/>
                  <a:gd name="T1" fmla="*/ 109 h 111"/>
                  <a:gd name="T2" fmla="*/ 14 w 104"/>
                  <a:gd name="T3" fmla="*/ 42 h 111"/>
                  <a:gd name="T4" fmla="*/ 51 w 104"/>
                  <a:gd name="T5" fmla="*/ 2 h 111"/>
                  <a:gd name="T6" fmla="*/ 83 w 104"/>
                  <a:gd name="T7" fmla="*/ 31 h 111"/>
                  <a:gd name="T8" fmla="*/ 102 w 104"/>
                  <a:gd name="T9" fmla="*/ 79 h 111"/>
                  <a:gd name="T10" fmla="*/ 99 w 104"/>
                  <a:gd name="T11" fmla="*/ 111 h 111"/>
                  <a:gd name="T12" fmla="*/ 0 60000 65536"/>
                  <a:gd name="T13" fmla="*/ 0 60000 65536"/>
                  <a:gd name="T14" fmla="*/ 0 60000 65536"/>
                  <a:gd name="T15" fmla="*/ 0 60000 65536"/>
                  <a:gd name="T16" fmla="*/ 0 60000 65536"/>
                  <a:gd name="T17" fmla="*/ 0 60000 65536"/>
                  <a:gd name="T18" fmla="*/ 0 w 104"/>
                  <a:gd name="T19" fmla="*/ 0 h 111"/>
                  <a:gd name="T20" fmla="*/ 104 w 104"/>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04" h="111">
                    <a:moveTo>
                      <a:pt x="0" y="109"/>
                    </a:moveTo>
                    <a:cubicBezTo>
                      <a:pt x="2" y="84"/>
                      <a:pt x="5" y="59"/>
                      <a:pt x="14" y="42"/>
                    </a:cubicBezTo>
                    <a:cubicBezTo>
                      <a:pt x="22" y="24"/>
                      <a:pt x="39" y="3"/>
                      <a:pt x="51" y="2"/>
                    </a:cubicBezTo>
                    <a:cubicBezTo>
                      <a:pt x="62" y="0"/>
                      <a:pt x="74" y="18"/>
                      <a:pt x="83" y="31"/>
                    </a:cubicBezTo>
                    <a:cubicBezTo>
                      <a:pt x="91" y="43"/>
                      <a:pt x="99" y="65"/>
                      <a:pt x="102" y="79"/>
                    </a:cubicBezTo>
                    <a:cubicBezTo>
                      <a:pt x="104" y="92"/>
                      <a:pt x="101" y="101"/>
                      <a:pt x="99" y="111"/>
                    </a:cubicBezTo>
                  </a:path>
                </a:pathLst>
              </a:custGeom>
              <a:solidFill>
                <a:srgbClr val="FFBFAB"/>
              </a:solidFill>
              <a:ln w="12700">
                <a:solidFill>
                  <a:schemeClr val="tx1"/>
                </a:solidFill>
                <a:round/>
                <a:headEnd/>
                <a:tailEnd/>
              </a:ln>
            </p:spPr>
            <p:txBody>
              <a:bodyPr wrap="none" anchor="ctr"/>
              <a:lstStyle/>
              <a:p>
                <a:endParaRPr lang="en-US"/>
              </a:p>
            </p:txBody>
          </p:sp>
          <p:sp>
            <p:nvSpPr>
              <p:cNvPr id="55574" name="Line 66"/>
              <p:cNvSpPr>
                <a:spLocks noChangeShapeType="1"/>
              </p:cNvSpPr>
              <p:nvPr/>
            </p:nvSpPr>
            <p:spPr bwMode="auto">
              <a:xfrm flipH="1">
                <a:off x="1819" y="2943"/>
                <a:ext cx="5" cy="45"/>
              </a:xfrm>
              <a:prstGeom prst="line">
                <a:avLst/>
              </a:prstGeom>
              <a:noFill/>
              <a:ln w="12700">
                <a:solidFill>
                  <a:schemeClr val="tx1"/>
                </a:solidFill>
                <a:round/>
                <a:headEnd/>
                <a:tailEnd/>
              </a:ln>
            </p:spPr>
            <p:txBody>
              <a:bodyPr wrap="none" anchor="ctr"/>
              <a:lstStyle/>
              <a:p>
                <a:endParaRPr lang="en-US"/>
              </a:p>
            </p:txBody>
          </p:sp>
        </p:grpSp>
        <p:sp>
          <p:nvSpPr>
            <p:cNvPr id="55540" name="Rectangle 67"/>
            <p:cNvSpPr>
              <a:spLocks noChangeArrowheads="1"/>
            </p:cNvSpPr>
            <p:nvPr/>
          </p:nvSpPr>
          <p:spPr bwMode="auto">
            <a:xfrm>
              <a:off x="1794" y="2873"/>
              <a:ext cx="62" cy="62"/>
            </a:xfrm>
            <a:prstGeom prst="rect">
              <a:avLst/>
            </a:prstGeom>
            <a:solidFill>
              <a:schemeClr val="tx1"/>
            </a:solidFill>
            <a:ln w="12700">
              <a:solidFill>
                <a:schemeClr val="tx1"/>
              </a:solidFill>
              <a:miter lim="800000"/>
              <a:headEnd/>
              <a:tailEnd/>
            </a:ln>
          </p:spPr>
          <p:txBody>
            <a:bodyPr wrap="none" anchor="ctr"/>
            <a:lstStyle/>
            <a:p>
              <a:endParaRPr lang="en-NZ">
                <a:latin typeface="Calibri" pitchFamily="34" charset="0"/>
              </a:endParaRPr>
            </a:p>
          </p:txBody>
        </p:sp>
        <p:sp>
          <p:nvSpPr>
            <p:cNvPr id="55541" name="Line 68"/>
            <p:cNvSpPr>
              <a:spLocks noChangeShapeType="1"/>
            </p:cNvSpPr>
            <p:nvPr/>
          </p:nvSpPr>
          <p:spPr bwMode="auto">
            <a:xfrm flipV="1">
              <a:off x="1797" y="2943"/>
              <a:ext cx="45" cy="3"/>
            </a:xfrm>
            <a:prstGeom prst="line">
              <a:avLst/>
            </a:prstGeom>
            <a:noFill/>
            <a:ln w="38100">
              <a:solidFill>
                <a:schemeClr val="tx1"/>
              </a:solidFill>
              <a:round/>
              <a:headEnd/>
              <a:tailEnd/>
            </a:ln>
          </p:spPr>
          <p:txBody>
            <a:bodyPr wrap="none" anchor="ctr"/>
            <a:lstStyle/>
            <a:p>
              <a:endParaRPr lang="en-US"/>
            </a:p>
          </p:txBody>
        </p:sp>
        <p:sp>
          <p:nvSpPr>
            <p:cNvPr id="55542" name="Line 69"/>
            <p:cNvSpPr>
              <a:spLocks noChangeShapeType="1"/>
            </p:cNvSpPr>
            <p:nvPr/>
          </p:nvSpPr>
          <p:spPr bwMode="auto">
            <a:xfrm flipV="1">
              <a:off x="1797" y="2863"/>
              <a:ext cx="59" cy="6"/>
            </a:xfrm>
            <a:prstGeom prst="line">
              <a:avLst/>
            </a:prstGeom>
            <a:noFill/>
            <a:ln w="57150">
              <a:solidFill>
                <a:srgbClr val="070707"/>
              </a:solidFill>
              <a:round/>
              <a:headEnd/>
              <a:tailEnd/>
            </a:ln>
          </p:spPr>
          <p:txBody>
            <a:bodyPr wrap="none" anchor="ctr"/>
            <a:lstStyle/>
            <a:p>
              <a:endParaRPr lang="en-US"/>
            </a:p>
          </p:txBody>
        </p:sp>
        <p:sp>
          <p:nvSpPr>
            <p:cNvPr id="55543" name="Line 70"/>
            <p:cNvSpPr>
              <a:spLocks noChangeShapeType="1"/>
            </p:cNvSpPr>
            <p:nvPr/>
          </p:nvSpPr>
          <p:spPr bwMode="auto">
            <a:xfrm flipV="1">
              <a:off x="775" y="3082"/>
              <a:ext cx="0" cy="169"/>
            </a:xfrm>
            <a:prstGeom prst="line">
              <a:avLst/>
            </a:prstGeom>
            <a:noFill/>
            <a:ln w="38100">
              <a:solidFill>
                <a:srgbClr val="D7E3C5"/>
              </a:solidFill>
              <a:round/>
              <a:headEnd/>
              <a:tailEnd/>
            </a:ln>
          </p:spPr>
          <p:txBody>
            <a:bodyPr wrap="none" anchor="ctr"/>
            <a:lstStyle/>
            <a:p>
              <a:endParaRPr lang="en-US"/>
            </a:p>
          </p:txBody>
        </p:sp>
        <p:sp>
          <p:nvSpPr>
            <p:cNvPr id="55544" name="Line 71"/>
            <p:cNvSpPr>
              <a:spLocks noChangeShapeType="1"/>
            </p:cNvSpPr>
            <p:nvPr/>
          </p:nvSpPr>
          <p:spPr bwMode="auto">
            <a:xfrm flipV="1">
              <a:off x="818" y="3034"/>
              <a:ext cx="0" cy="166"/>
            </a:xfrm>
            <a:prstGeom prst="line">
              <a:avLst/>
            </a:prstGeom>
            <a:noFill/>
            <a:ln w="38100">
              <a:solidFill>
                <a:srgbClr val="D7E3C5"/>
              </a:solidFill>
              <a:round/>
              <a:headEnd/>
              <a:tailEnd/>
            </a:ln>
          </p:spPr>
          <p:txBody>
            <a:bodyPr wrap="none" anchor="ctr"/>
            <a:lstStyle/>
            <a:p>
              <a:endParaRPr lang="en-US"/>
            </a:p>
          </p:txBody>
        </p:sp>
        <p:sp>
          <p:nvSpPr>
            <p:cNvPr id="55545" name="Line 72"/>
            <p:cNvSpPr>
              <a:spLocks noChangeShapeType="1"/>
            </p:cNvSpPr>
            <p:nvPr/>
          </p:nvSpPr>
          <p:spPr bwMode="auto">
            <a:xfrm flipV="1">
              <a:off x="1023" y="3087"/>
              <a:ext cx="0" cy="166"/>
            </a:xfrm>
            <a:prstGeom prst="line">
              <a:avLst/>
            </a:prstGeom>
            <a:noFill/>
            <a:ln w="38100">
              <a:solidFill>
                <a:srgbClr val="D7E3C5"/>
              </a:solidFill>
              <a:round/>
              <a:headEnd/>
              <a:tailEnd/>
            </a:ln>
          </p:spPr>
          <p:txBody>
            <a:bodyPr wrap="none" anchor="ctr"/>
            <a:lstStyle/>
            <a:p>
              <a:endParaRPr lang="en-US"/>
            </a:p>
          </p:txBody>
        </p:sp>
        <p:sp>
          <p:nvSpPr>
            <p:cNvPr id="55546" name="Line 73"/>
            <p:cNvSpPr>
              <a:spLocks noChangeShapeType="1"/>
            </p:cNvSpPr>
            <p:nvPr/>
          </p:nvSpPr>
          <p:spPr bwMode="auto">
            <a:xfrm flipV="1">
              <a:off x="1074" y="3044"/>
              <a:ext cx="0" cy="177"/>
            </a:xfrm>
            <a:prstGeom prst="line">
              <a:avLst/>
            </a:prstGeom>
            <a:noFill/>
            <a:ln w="38100">
              <a:solidFill>
                <a:srgbClr val="D7E3C5"/>
              </a:solidFill>
              <a:round/>
              <a:headEnd/>
              <a:tailEnd/>
            </a:ln>
          </p:spPr>
          <p:txBody>
            <a:bodyPr wrap="none" anchor="ctr"/>
            <a:lstStyle/>
            <a:p>
              <a:endParaRPr lang="en-US"/>
            </a:p>
          </p:txBody>
        </p:sp>
        <p:sp>
          <p:nvSpPr>
            <p:cNvPr id="55547" name="Freeform 74"/>
            <p:cNvSpPr>
              <a:spLocks/>
            </p:cNvSpPr>
            <p:nvPr/>
          </p:nvSpPr>
          <p:spPr bwMode="auto">
            <a:xfrm>
              <a:off x="888" y="3040"/>
              <a:ext cx="75" cy="165"/>
            </a:xfrm>
            <a:custGeom>
              <a:avLst/>
              <a:gdLst>
                <a:gd name="T0" fmla="*/ 0 w 75"/>
                <a:gd name="T1" fmla="*/ 8 h 165"/>
                <a:gd name="T2" fmla="*/ 5 w 75"/>
                <a:gd name="T3" fmla="*/ 165 h 165"/>
                <a:gd name="T4" fmla="*/ 27 w 75"/>
                <a:gd name="T5" fmla="*/ 157 h 165"/>
                <a:gd name="T6" fmla="*/ 40 w 75"/>
                <a:gd name="T7" fmla="*/ 5 h 165"/>
                <a:gd name="T8" fmla="*/ 45 w 75"/>
                <a:gd name="T9" fmla="*/ 165 h 165"/>
                <a:gd name="T10" fmla="*/ 69 w 75"/>
                <a:gd name="T11" fmla="*/ 165 h 165"/>
                <a:gd name="T12" fmla="*/ 75 w 75"/>
                <a:gd name="T13" fmla="*/ 0 h 165"/>
                <a:gd name="T14" fmla="*/ 0 w 75"/>
                <a:gd name="T15" fmla="*/ 8 h 165"/>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165"/>
                <a:gd name="T26" fmla="*/ 75 w 7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165">
                  <a:moveTo>
                    <a:pt x="0" y="8"/>
                  </a:moveTo>
                  <a:lnTo>
                    <a:pt x="5" y="165"/>
                  </a:lnTo>
                  <a:lnTo>
                    <a:pt x="27" y="157"/>
                  </a:lnTo>
                  <a:lnTo>
                    <a:pt x="40" y="5"/>
                  </a:lnTo>
                  <a:lnTo>
                    <a:pt x="45" y="165"/>
                  </a:lnTo>
                  <a:lnTo>
                    <a:pt x="69" y="165"/>
                  </a:lnTo>
                  <a:lnTo>
                    <a:pt x="75" y="0"/>
                  </a:lnTo>
                  <a:lnTo>
                    <a:pt x="0" y="8"/>
                  </a:lnTo>
                  <a:close/>
                </a:path>
              </a:pathLst>
            </a:custGeom>
            <a:solidFill>
              <a:srgbClr val="9CB0D1"/>
            </a:solidFill>
            <a:ln w="12700">
              <a:solidFill>
                <a:schemeClr val="tx1"/>
              </a:solidFill>
              <a:round/>
              <a:headEnd/>
              <a:tailEnd/>
            </a:ln>
          </p:spPr>
          <p:txBody>
            <a:bodyPr wrap="none" anchor="ctr"/>
            <a:lstStyle/>
            <a:p>
              <a:endParaRPr lang="en-US"/>
            </a:p>
          </p:txBody>
        </p:sp>
        <p:sp>
          <p:nvSpPr>
            <p:cNvPr id="55548" name="Freeform 75"/>
            <p:cNvSpPr>
              <a:spLocks/>
            </p:cNvSpPr>
            <p:nvPr/>
          </p:nvSpPr>
          <p:spPr bwMode="auto">
            <a:xfrm>
              <a:off x="776" y="3032"/>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0E0E7"/>
            </a:solidFill>
            <a:ln w="12700">
              <a:solidFill>
                <a:schemeClr val="tx1"/>
              </a:solidFill>
              <a:round/>
              <a:headEnd/>
              <a:tailEnd/>
            </a:ln>
          </p:spPr>
          <p:txBody>
            <a:bodyPr wrap="none" anchor="ctr"/>
            <a:lstStyle/>
            <a:p>
              <a:endParaRPr lang="en-US"/>
            </a:p>
          </p:txBody>
        </p:sp>
        <p:sp>
          <p:nvSpPr>
            <p:cNvPr id="55549" name="Freeform 76"/>
            <p:cNvSpPr>
              <a:spLocks/>
            </p:cNvSpPr>
            <p:nvPr/>
          </p:nvSpPr>
          <p:spPr bwMode="auto">
            <a:xfrm>
              <a:off x="774" y="3022"/>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7E3C5"/>
            </a:solidFill>
            <a:ln w="12700">
              <a:solidFill>
                <a:schemeClr val="tx1"/>
              </a:solidFill>
              <a:round/>
              <a:headEnd/>
              <a:tailEnd/>
            </a:ln>
          </p:spPr>
          <p:txBody>
            <a:bodyPr wrap="none" anchor="ctr"/>
            <a:lstStyle/>
            <a:p>
              <a:endParaRPr lang="en-US"/>
            </a:p>
          </p:txBody>
        </p:sp>
        <p:sp>
          <p:nvSpPr>
            <p:cNvPr id="55550" name="Line 77"/>
            <p:cNvSpPr>
              <a:spLocks noChangeShapeType="1"/>
            </p:cNvSpPr>
            <p:nvPr/>
          </p:nvSpPr>
          <p:spPr bwMode="auto">
            <a:xfrm>
              <a:off x="863" y="3040"/>
              <a:ext cx="131" cy="0"/>
            </a:xfrm>
            <a:prstGeom prst="line">
              <a:avLst/>
            </a:prstGeom>
            <a:noFill/>
            <a:ln w="76200">
              <a:solidFill>
                <a:srgbClr val="AEB5CF"/>
              </a:solidFill>
              <a:round/>
              <a:headEnd/>
              <a:tailEnd/>
            </a:ln>
          </p:spPr>
          <p:txBody>
            <a:bodyPr wrap="none" anchor="ctr"/>
            <a:lstStyle/>
            <a:p>
              <a:endParaRPr lang="en-US"/>
            </a:p>
          </p:txBody>
        </p:sp>
        <p:sp>
          <p:nvSpPr>
            <p:cNvPr id="55551" name="Line 78"/>
            <p:cNvSpPr>
              <a:spLocks noChangeShapeType="1"/>
            </p:cNvSpPr>
            <p:nvPr/>
          </p:nvSpPr>
          <p:spPr bwMode="auto">
            <a:xfrm flipV="1">
              <a:off x="880" y="3211"/>
              <a:ext cx="32" cy="2"/>
            </a:xfrm>
            <a:prstGeom prst="line">
              <a:avLst/>
            </a:prstGeom>
            <a:noFill/>
            <a:ln w="57150">
              <a:solidFill>
                <a:srgbClr val="070707"/>
              </a:solidFill>
              <a:round/>
              <a:headEnd/>
              <a:tailEnd/>
            </a:ln>
          </p:spPr>
          <p:txBody>
            <a:bodyPr wrap="none" anchor="ctr"/>
            <a:lstStyle/>
            <a:p>
              <a:endParaRPr lang="en-US"/>
            </a:p>
          </p:txBody>
        </p:sp>
        <p:sp>
          <p:nvSpPr>
            <p:cNvPr id="55552" name="Line 79"/>
            <p:cNvSpPr>
              <a:spLocks noChangeShapeType="1"/>
            </p:cNvSpPr>
            <p:nvPr/>
          </p:nvSpPr>
          <p:spPr bwMode="auto">
            <a:xfrm flipV="1">
              <a:off x="937" y="3215"/>
              <a:ext cx="32" cy="2"/>
            </a:xfrm>
            <a:prstGeom prst="line">
              <a:avLst/>
            </a:prstGeom>
            <a:noFill/>
            <a:ln w="57150">
              <a:solidFill>
                <a:srgbClr val="070707"/>
              </a:solidFill>
              <a:round/>
              <a:headEnd/>
              <a:tailEnd/>
            </a:ln>
          </p:spPr>
          <p:txBody>
            <a:bodyPr wrap="none" anchor="ctr"/>
            <a:lstStyle/>
            <a:p>
              <a:endParaRPr lang="en-US"/>
            </a:p>
          </p:txBody>
        </p:sp>
        <p:sp>
          <p:nvSpPr>
            <p:cNvPr id="55553" name="Freeform 80"/>
            <p:cNvSpPr>
              <a:spLocks/>
            </p:cNvSpPr>
            <p:nvPr/>
          </p:nvSpPr>
          <p:spPr bwMode="auto">
            <a:xfrm>
              <a:off x="1790" y="3043"/>
              <a:ext cx="75" cy="165"/>
            </a:xfrm>
            <a:custGeom>
              <a:avLst/>
              <a:gdLst>
                <a:gd name="T0" fmla="*/ 0 w 75"/>
                <a:gd name="T1" fmla="*/ 8 h 165"/>
                <a:gd name="T2" fmla="*/ 5 w 75"/>
                <a:gd name="T3" fmla="*/ 165 h 165"/>
                <a:gd name="T4" fmla="*/ 27 w 75"/>
                <a:gd name="T5" fmla="*/ 157 h 165"/>
                <a:gd name="T6" fmla="*/ 40 w 75"/>
                <a:gd name="T7" fmla="*/ 5 h 165"/>
                <a:gd name="T8" fmla="*/ 45 w 75"/>
                <a:gd name="T9" fmla="*/ 165 h 165"/>
                <a:gd name="T10" fmla="*/ 69 w 75"/>
                <a:gd name="T11" fmla="*/ 165 h 165"/>
                <a:gd name="T12" fmla="*/ 75 w 75"/>
                <a:gd name="T13" fmla="*/ 0 h 165"/>
                <a:gd name="T14" fmla="*/ 0 w 75"/>
                <a:gd name="T15" fmla="*/ 8 h 165"/>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165"/>
                <a:gd name="T26" fmla="*/ 75 w 7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165">
                  <a:moveTo>
                    <a:pt x="0" y="8"/>
                  </a:moveTo>
                  <a:lnTo>
                    <a:pt x="5" y="165"/>
                  </a:lnTo>
                  <a:lnTo>
                    <a:pt x="27" y="157"/>
                  </a:lnTo>
                  <a:lnTo>
                    <a:pt x="40" y="5"/>
                  </a:lnTo>
                  <a:lnTo>
                    <a:pt x="45" y="165"/>
                  </a:lnTo>
                  <a:lnTo>
                    <a:pt x="69" y="165"/>
                  </a:lnTo>
                  <a:lnTo>
                    <a:pt x="75" y="0"/>
                  </a:lnTo>
                  <a:lnTo>
                    <a:pt x="0" y="8"/>
                  </a:lnTo>
                  <a:close/>
                </a:path>
              </a:pathLst>
            </a:custGeom>
            <a:solidFill>
              <a:srgbClr val="9CB0D1"/>
            </a:solidFill>
            <a:ln w="12700">
              <a:solidFill>
                <a:schemeClr val="tx1"/>
              </a:solidFill>
              <a:round/>
              <a:headEnd/>
              <a:tailEnd/>
            </a:ln>
          </p:spPr>
          <p:txBody>
            <a:bodyPr wrap="none" anchor="ctr"/>
            <a:lstStyle/>
            <a:p>
              <a:endParaRPr lang="en-US"/>
            </a:p>
          </p:txBody>
        </p:sp>
        <p:sp>
          <p:nvSpPr>
            <p:cNvPr id="55554" name="Line 81"/>
            <p:cNvSpPr>
              <a:spLocks noChangeShapeType="1"/>
            </p:cNvSpPr>
            <p:nvPr/>
          </p:nvSpPr>
          <p:spPr bwMode="auto">
            <a:xfrm flipV="1">
              <a:off x="1782" y="3214"/>
              <a:ext cx="32" cy="2"/>
            </a:xfrm>
            <a:prstGeom prst="line">
              <a:avLst/>
            </a:prstGeom>
            <a:noFill/>
            <a:ln w="57150">
              <a:solidFill>
                <a:srgbClr val="070707"/>
              </a:solidFill>
              <a:round/>
              <a:headEnd/>
              <a:tailEnd/>
            </a:ln>
          </p:spPr>
          <p:txBody>
            <a:bodyPr wrap="none" anchor="ctr"/>
            <a:lstStyle/>
            <a:p>
              <a:endParaRPr lang="en-US"/>
            </a:p>
          </p:txBody>
        </p:sp>
        <p:sp>
          <p:nvSpPr>
            <p:cNvPr id="55555" name="Line 82"/>
            <p:cNvSpPr>
              <a:spLocks noChangeShapeType="1"/>
            </p:cNvSpPr>
            <p:nvPr/>
          </p:nvSpPr>
          <p:spPr bwMode="auto">
            <a:xfrm flipV="1">
              <a:off x="1839" y="3218"/>
              <a:ext cx="32" cy="2"/>
            </a:xfrm>
            <a:prstGeom prst="line">
              <a:avLst/>
            </a:prstGeom>
            <a:noFill/>
            <a:ln w="57150">
              <a:solidFill>
                <a:srgbClr val="070707"/>
              </a:solidFill>
              <a:round/>
              <a:headEnd/>
              <a:tailEnd/>
            </a:ln>
          </p:spPr>
          <p:txBody>
            <a:bodyPr wrap="none" anchor="ctr"/>
            <a:lstStyle/>
            <a:p>
              <a:endParaRPr lang="en-US"/>
            </a:p>
          </p:txBody>
        </p:sp>
        <p:sp>
          <p:nvSpPr>
            <p:cNvPr id="55556" name="Line 83"/>
            <p:cNvSpPr>
              <a:spLocks noChangeShapeType="1"/>
            </p:cNvSpPr>
            <p:nvPr/>
          </p:nvSpPr>
          <p:spPr bwMode="auto">
            <a:xfrm flipV="1">
              <a:off x="1667" y="3075"/>
              <a:ext cx="0" cy="169"/>
            </a:xfrm>
            <a:prstGeom prst="line">
              <a:avLst/>
            </a:prstGeom>
            <a:noFill/>
            <a:ln w="38100">
              <a:solidFill>
                <a:srgbClr val="D7E3C5"/>
              </a:solidFill>
              <a:round/>
              <a:headEnd/>
              <a:tailEnd/>
            </a:ln>
          </p:spPr>
          <p:txBody>
            <a:bodyPr wrap="none" anchor="ctr"/>
            <a:lstStyle/>
            <a:p>
              <a:endParaRPr lang="en-US"/>
            </a:p>
          </p:txBody>
        </p:sp>
        <p:sp>
          <p:nvSpPr>
            <p:cNvPr id="55557" name="Line 84"/>
            <p:cNvSpPr>
              <a:spLocks noChangeShapeType="1"/>
            </p:cNvSpPr>
            <p:nvPr/>
          </p:nvSpPr>
          <p:spPr bwMode="auto">
            <a:xfrm flipV="1">
              <a:off x="1710" y="3027"/>
              <a:ext cx="0" cy="166"/>
            </a:xfrm>
            <a:prstGeom prst="line">
              <a:avLst/>
            </a:prstGeom>
            <a:noFill/>
            <a:ln w="38100">
              <a:solidFill>
                <a:srgbClr val="D7E3C5"/>
              </a:solidFill>
              <a:round/>
              <a:headEnd/>
              <a:tailEnd/>
            </a:ln>
          </p:spPr>
          <p:txBody>
            <a:bodyPr wrap="none" anchor="ctr"/>
            <a:lstStyle/>
            <a:p>
              <a:endParaRPr lang="en-US"/>
            </a:p>
          </p:txBody>
        </p:sp>
        <p:sp>
          <p:nvSpPr>
            <p:cNvPr id="55558" name="Line 85"/>
            <p:cNvSpPr>
              <a:spLocks noChangeShapeType="1"/>
            </p:cNvSpPr>
            <p:nvPr/>
          </p:nvSpPr>
          <p:spPr bwMode="auto">
            <a:xfrm flipV="1">
              <a:off x="1915" y="3080"/>
              <a:ext cx="0" cy="166"/>
            </a:xfrm>
            <a:prstGeom prst="line">
              <a:avLst/>
            </a:prstGeom>
            <a:noFill/>
            <a:ln w="38100">
              <a:solidFill>
                <a:srgbClr val="D7E3C5"/>
              </a:solidFill>
              <a:round/>
              <a:headEnd/>
              <a:tailEnd/>
            </a:ln>
          </p:spPr>
          <p:txBody>
            <a:bodyPr wrap="none" anchor="ctr"/>
            <a:lstStyle/>
            <a:p>
              <a:endParaRPr lang="en-US"/>
            </a:p>
          </p:txBody>
        </p:sp>
        <p:sp>
          <p:nvSpPr>
            <p:cNvPr id="55559" name="Line 86"/>
            <p:cNvSpPr>
              <a:spLocks noChangeShapeType="1"/>
            </p:cNvSpPr>
            <p:nvPr/>
          </p:nvSpPr>
          <p:spPr bwMode="auto">
            <a:xfrm flipV="1">
              <a:off x="1966" y="3037"/>
              <a:ext cx="0" cy="177"/>
            </a:xfrm>
            <a:prstGeom prst="line">
              <a:avLst/>
            </a:prstGeom>
            <a:noFill/>
            <a:ln w="38100">
              <a:solidFill>
                <a:srgbClr val="D7E3C5"/>
              </a:solidFill>
              <a:round/>
              <a:headEnd/>
              <a:tailEnd/>
            </a:ln>
          </p:spPr>
          <p:txBody>
            <a:bodyPr wrap="none" anchor="ctr"/>
            <a:lstStyle/>
            <a:p>
              <a:endParaRPr lang="en-US"/>
            </a:p>
          </p:txBody>
        </p:sp>
        <p:sp>
          <p:nvSpPr>
            <p:cNvPr id="55560" name="Freeform 87"/>
            <p:cNvSpPr>
              <a:spLocks/>
            </p:cNvSpPr>
            <p:nvPr/>
          </p:nvSpPr>
          <p:spPr bwMode="auto">
            <a:xfrm>
              <a:off x="1668" y="3025"/>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0E0E7"/>
            </a:solidFill>
            <a:ln w="12700">
              <a:solidFill>
                <a:schemeClr val="tx1"/>
              </a:solidFill>
              <a:round/>
              <a:headEnd/>
              <a:tailEnd/>
            </a:ln>
          </p:spPr>
          <p:txBody>
            <a:bodyPr wrap="none" anchor="ctr"/>
            <a:lstStyle/>
            <a:p>
              <a:endParaRPr lang="en-US"/>
            </a:p>
          </p:txBody>
        </p:sp>
        <p:sp>
          <p:nvSpPr>
            <p:cNvPr id="55561" name="Freeform 88"/>
            <p:cNvSpPr>
              <a:spLocks/>
            </p:cNvSpPr>
            <p:nvPr/>
          </p:nvSpPr>
          <p:spPr bwMode="auto">
            <a:xfrm>
              <a:off x="1666" y="3015"/>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7E3C5"/>
            </a:solidFill>
            <a:ln w="12700">
              <a:solidFill>
                <a:schemeClr val="tx1"/>
              </a:solidFill>
              <a:round/>
              <a:headEnd/>
              <a:tailEnd/>
            </a:ln>
          </p:spPr>
          <p:txBody>
            <a:bodyPr wrap="none" anchor="ctr"/>
            <a:lstStyle/>
            <a:p>
              <a:endParaRPr lang="en-US"/>
            </a:p>
          </p:txBody>
        </p:sp>
        <p:sp>
          <p:nvSpPr>
            <p:cNvPr id="55562" name="Rectangle 89"/>
            <p:cNvSpPr>
              <a:spLocks noChangeArrowheads="1"/>
            </p:cNvSpPr>
            <p:nvPr/>
          </p:nvSpPr>
          <p:spPr bwMode="auto">
            <a:xfrm>
              <a:off x="1781" y="2967"/>
              <a:ext cx="85" cy="99"/>
            </a:xfrm>
            <a:prstGeom prst="rect">
              <a:avLst/>
            </a:prstGeom>
            <a:solidFill>
              <a:srgbClr val="AEB5CF"/>
            </a:solidFill>
            <a:ln w="9525">
              <a:noFill/>
              <a:miter lim="800000"/>
              <a:headEnd/>
              <a:tailEnd/>
            </a:ln>
          </p:spPr>
          <p:txBody>
            <a:bodyPr wrap="none" anchor="ctr"/>
            <a:lstStyle/>
            <a:p>
              <a:endParaRPr lang="en-NZ">
                <a:latin typeface="Calibri" pitchFamily="34" charset="0"/>
              </a:endParaRPr>
            </a:p>
          </p:txBody>
        </p:sp>
        <p:sp>
          <p:nvSpPr>
            <p:cNvPr id="55563" name="Text Box 90"/>
            <p:cNvSpPr txBox="1">
              <a:spLocks noChangeArrowheads="1"/>
            </p:cNvSpPr>
            <p:nvPr/>
          </p:nvSpPr>
          <p:spPr bwMode="auto">
            <a:xfrm>
              <a:off x="802" y="3194"/>
              <a:ext cx="227" cy="173"/>
            </a:xfrm>
            <a:prstGeom prst="rect">
              <a:avLst/>
            </a:prstGeom>
            <a:noFill/>
            <a:ln w="9525">
              <a:noFill/>
              <a:miter lim="800000"/>
              <a:headEnd/>
              <a:tailEnd/>
            </a:ln>
          </p:spPr>
          <p:txBody>
            <a:bodyPr wrap="none">
              <a:spAutoFit/>
            </a:bodyPr>
            <a:lstStyle/>
            <a:p>
              <a:pPr defTabSz="762000" eaLnBrk="0" hangingPunct="0"/>
              <a:r>
                <a:rPr lang="en-AU" sz="1200" b="1"/>
                <a:t>O</a:t>
              </a:r>
              <a:r>
                <a:rPr lang="en-AU" sz="1200" b="1" baseline="-25000"/>
                <a:t>1</a:t>
              </a:r>
              <a:endParaRPr lang="en-AU" sz="1200" b="1"/>
            </a:p>
          </p:txBody>
        </p:sp>
        <p:sp>
          <p:nvSpPr>
            <p:cNvPr id="55564" name="Text Box 91"/>
            <p:cNvSpPr txBox="1">
              <a:spLocks noChangeArrowheads="1"/>
            </p:cNvSpPr>
            <p:nvPr/>
          </p:nvSpPr>
          <p:spPr bwMode="auto">
            <a:xfrm>
              <a:off x="1036" y="2617"/>
              <a:ext cx="227" cy="173"/>
            </a:xfrm>
            <a:prstGeom prst="rect">
              <a:avLst/>
            </a:prstGeom>
            <a:noFill/>
            <a:ln w="9525">
              <a:noFill/>
              <a:miter lim="800000"/>
              <a:headEnd/>
              <a:tailEnd/>
            </a:ln>
          </p:spPr>
          <p:txBody>
            <a:bodyPr wrap="none">
              <a:spAutoFit/>
            </a:bodyPr>
            <a:lstStyle/>
            <a:p>
              <a:pPr defTabSz="762000" eaLnBrk="0" hangingPunct="0"/>
              <a:r>
                <a:rPr lang="en-AU" sz="1200" b="1"/>
                <a:t>O</a:t>
              </a:r>
              <a:r>
                <a:rPr lang="en-AU" sz="1200" b="1" baseline="-25000"/>
                <a:t>2</a:t>
              </a:r>
              <a:endParaRPr lang="en-AU" sz="1200" b="1"/>
            </a:p>
          </p:txBody>
        </p:sp>
        <p:sp>
          <p:nvSpPr>
            <p:cNvPr id="55565" name="Text Box 92"/>
            <p:cNvSpPr txBox="1">
              <a:spLocks noChangeArrowheads="1"/>
            </p:cNvSpPr>
            <p:nvPr/>
          </p:nvSpPr>
          <p:spPr bwMode="auto">
            <a:xfrm>
              <a:off x="1716" y="3191"/>
              <a:ext cx="227" cy="173"/>
            </a:xfrm>
            <a:prstGeom prst="rect">
              <a:avLst/>
            </a:prstGeom>
            <a:noFill/>
            <a:ln w="9525">
              <a:noFill/>
              <a:miter lim="800000"/>
              <a:headEnd/>
              <a:tailEnd/>
            </a:ln>
          </p:spPr>
          <p:txBody>
            <a:bodyPr wrap="none">
              <a:spAutoFit/>
            </a:bodyPr>
            <a:lstStyle/>
            <a:p>
              <a:pPr defTabSz="762000" eaLnBrk="0" hangingPunct="0"/>
              <a:r>
                <a:rPr lang="en-AU" sz="1200" b="1"/>
                <a:t>O</a:t>
              </a:r>
              <a:r>
                <a:rPr lang="en-AU" sz="1200" b="1" baseline="-25000"/>
                <a:t>3</a:t>
              </a:r>
              <a:endParaRPr lang="en-AU" sz="1200" b="1"/>
            </a:p>
          </p:txBody>
        </p:sp>
        <p:sp>
          <p:nvSpPr>
            <p:cNvPr id="55566" name="Text Box 93"/>
            <p:cNvSpPr txBox="1">
              <a:spLocks noChangeArrowheads="1"/>
            </p:cNvSpPr>
            <p:nvPr/>
          </p:nvSpPr>
          <p:spPr bwMode="auto">
            <a:xfrm>
              <a:off x="1541" y="3557"/>
              <a:ext cx="227" cy="173"/>
            </a:xfrm>
            <a:prstGeom prst="rect">
              <a:avLst/>
            </a:prstGeom>
            <a:noFill/>
            <a:ln w="9525">
              <a:noFill/>
              <a:miter lim="800000"/>
              <a:headEnd/>
              <a:tailEnd/>
            </a:ln>
          </p:spPr>
          <p:txBody>
            <a:bodyPr wrap="none">
              <a:spAutoFit/>
            </a:bodyPr>
            <a:lstStyle/>
            <a:p>
              <a:pPr defTabSz="762000" eaLnBrk="0" hangingPunct="0"/>
              <a:r>
                <a:rPr lang="en-AU" sz="1200" b="1"/>
                <a:t>O</a:t>
              </a:r>
              <a:r>
                <a:rPr lang="en-AU" sz="1200" b="1" baseline="-25000"/>
                <a:t>2</a:t>
              </a:r>
              <a:endParaRPr lang="en-AU" sz="1200" b="1"/>
            </a:p>
          </p:txBody>
        </p:sp>
        <p:sp>
          <p:nvSpPr>
            <p:cNvPr id="55567" name="Freeform 94"/>
            <p:cNvSpPr>
              <a:spLocks/>
            </p:cNvSpPr>
            <p:nvPr/>
          </p:nvSpPr>
          <p:spPr bwMode="auto">
            <a:xfrm>
              <a:off x="1331" y="3563"/>
              <a:ext cx="125" cy="40"/>
            </a:xfrm>
            <a:custGeom>
              <a:avLst/>
              <a:gdLst>
                <a:gd name="T0" fmla="*/ 32 w 125"/>
                <a:gd name="T1" fmla="*/ 0 h 40"/>
                <a:gd name="T2" fmla="*/ 0 w 125"/>
                <a:gd name="T3" fmla="*/ 40 h 40"/>
                <a:gd name="T4" fmla="*/ 104 w 125"/>
                <a:gd name="T5" fmla="*/ 40 h 40"/>
                <a:gd name="T6" fmla="*/ 125 w 125"/>
                <a:gd name="T7" fmla="*/ 5 h 40"/>
                <a:gd name="T8" fmla="*/ 32 w 125"/>
                <a:gd name="T9" fmla="*/ 0 h 40"/>
                <a:gd name="T10" fmla="*/ 0 60000 65536"/>
                <a:gd name="T11" fmla="*/ 0 60000 65536"/>
                <a:gd name="T12" fmla="*/ 0 60000 65536"/>
                <a:gd name="T13" fmla="*/ 0 60000 65536"/>
                <a:gd name="T14" fmla="*/ 0 60000 65536"/>
                <a:gd name="T15" fmla="*/ 0 w 125"/>
                <a:gd name="T16" fmla="*/ 0 h 40"/>
                <a:gd name="T17" fmla="*/ 125 w 125"/>
                <a:gd name="T18" fmla="*/ 40 h 40"/>
              </a:gdLst>
              <a:ahLst/>
              <a:cxnLst>
                <a:cxn ang="T10">
                  <a:pos x="T0" y="T1"/>
                </a:cxn>
                <a:cxn ang="T11">
                  <a:pos x="T2" y="T3"/>
                </a:cxn>
                <a:cxn ang="T12">
                  <a:pos x="T4" y="T5"/>
                </a:cxn>
                <a:cxn ang="T13">
                  <a:pos x="T6" y="T7"/>
                </a:cxn>
                <a:cxn ang="T14">
                  <a:pos x="T8" y="T9"/>
                </a:cxn>
              </a:cxnLst>
              <a:rect l="T15" t="T16" r="T17" b="T18"/>
              <a:pathLst>
                <a:path w="125" h="40">
                  <a:moveTo>
                    <a:pt x="32" y="0"/>
                  </a:moveTo>
                  <a:lnTo>
                    <a:pt x="0" y="40"/>
                  </a:lnTo>
                  <a:lnTo>
                    <a:pt x="104" y="40"/>
                  </a:lnTo>
                  <a:lnTo>
                    <a:pt x="125" y="5"/>
                  </a:lnTo>
                  <a:lnTo>
                    <a:pt x="32" y="0"/>
                  </a:lnTo>
                  <a:close/>
                </a:path>
              </a:pathLst>
            </a:custGeom>
            <a:solidFill>
              <a:srgbClr val="AEB5CF"/>
            </a:solidFill>
            <a:ln w="12700">
              <a:solidFill>
                <a:schemeClr val="tx1"/>
              </a:solidFill>
              <a:round/>
              <a:headEnd/>
              <a:tailEnd/>
            </a:ln>
          </p:spPr>
          <p:txBody>
            <a:bodyPr wrap="none" anchor="ctr"/>
            <a:lstStyle/>
            <a:p>
              <a:endParaRPr lang="en-US"/>
            </a:p>
          </p:txBody>
        </p:sp>
        <p:sp>
          <p:nvSpPr>
            <p:cNvPr id="55568" name="AutoShape 95"/>
            <p:cNvSpPr>
              <a:spLocks noChangeArrowheads="1"/>
            </p:cNvSpPr>
            <p:nvPr/>
          </p:nvSpPr>
          <p:spPr bwMode="auto">
            <a:xfrm>
              <a:off x="1364" y="2832"/>
              <a:ext cx="316" cy="280"/>
            </a:xfrm>
            <a:custGeom>
              <a:avLst/>
              <a:gdLst>
                <a:gd name="T0" fmla="*/ 4 w 21600"/>
                <a:gd name="T1" fmla="*/ 0 h 21600"/>
                <a:gd name="T2" fmla="*/ 2 w 21600"/>
                <a:gd name="T3" fmla="*/ 0 h 21600"/>
                <a:gd name="T4" fmla="*/ 3 w 21600"/>
                <a:gd name="T5" fmla="*/ 1 h 21600"/>
                <a:gd name="T6" fmla="*/ 5 w 21600"/>
                <a:gd name="T7" fmla="*/ 2 h 21600"/>
                <a:gd name="T8" fmla="*/ 4 w 21600"/>
                <a:gd name="T9" fmla="*/ 2 h 21600"/>
                <a:gd name="T10" fmla="*/ 3 w 21600"/>
                <a:gd name="T11" fmla="*/ 2 h 21600"/>
                <a:gd name="T12" fmla="*/ 0 60000 65536"/>
                <a:gd name="T13" fmla="*/ 0 60000 65536"/>
                <a:gd name="T14" fmla="*/ 0 60000 65536"/>
                <a:gd name="T15" fmla="*/ 0 60000 65536"/>
                <a:gd name="T16" fmla="*/ 0 60000 65536"/>
                <a:gd name="T17" fmla="*/ 0 60000 65536"/>
                <a:gd name="T18" fmla="*/ 3144 w 21600"/>
                <a:gd name="T19" fmla="*/ 3163 h 21600"/>
                <a:gd name="T20" fmla="*/ 18456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49" y="9874"/>
                  </a:moveTo>
                  <a:cubicBezTo>
                    <a:pt x="17087" y="6500"/>
                    <a:pt x="14204" y="3987"/>
                    <a:pt x="10800" y="3987"/>
                  </a:cubicBezTo>
                  <a:lnTo>
                    <a:pt x="10799" y="0"/>
                  </a:lnTo>
                  <a:cubicBezTo>
                    <a:pt x="16197" y="0"/>
                    <a:pt x="20766" y="3984"/>
                    <a:pt x="21499" y="9332"/>
                  </a:cubicBezTo>
                  <a:lnTo>
                    <a:pt x="24174" y="8965"/>
                  </a:lnTo>
                  <a:lnTo>
                    <a:pt x="20162" y="14254"/>
                  </a:lnTo>
                  <a:lnTo>
                    <a:pt x="14874" y="10240"/>
                  </a:lnTo>
                  <a:lnTo>
                    <a:pt x="17549" y="9874"/>
                  </a:lnTo>
                  <a:close/>
                </a:path>
              </a:pathLst>
            </a:custGeom>
            <a:gradFill rotWithShape="0">
              <a:gsLst>
                <a:gs pos="0">
                  <a:srgbClr val="FFCC00"/>
                </a:gs>
                <a:gs pos="100000">
                  <a:srgbClr val="FF3F66"/>
                </a:gs>
              </a:gsLst>
              <a:lin ang="2700000" scaled="1"/>
            </a:gradFill>
            <a:ln w="9525">
              <a:noFill/>
              <a:round/>
              <a:headEnd/>
              <a:tailEnd/>
            </a:ln>
          </p:spPr>
          <p:txBody>
            <a:bodyPr wrap="none" anchor="ctr"/>
            <a:lstStyle/>
            <a:p>
              <a:endParaRPr lang="en-US"/>
            </a:p>
          </p:txBody>
        </p:sp>
        <p:sp>
          <p:nvSpPr>
            <p:cNvPr id="55569" name="AutoShape 96"/>
            <p:cNvSpPr>
              <a:spLocks noChangeArrowheads="1"/>
            </p:cNvSpPr>
            <p:nvPr/>
          </p:nvSpPr>
          <p:spPr bwMode="auto">
            <a:xfrm rot="-5400000">
              <a:off x="1040" y="2856"/>
              <a:ext cx="316" cy="280"/>
            </a:xfrm>
            <a:custGeom>
              <a:avLst/>
              <a:gdLst>
                <a:gd name="T0" fmla="*/ 4 w 21600"/>
                <a:gd name="T1" fmla="*/ 0 h 21600"/>
                <a:gd name="T2" fmla="*/ 2 w 21600"/>
                <a:gd name="T3" fmla="*/ 0 h 21600"/>
                <a:gd name="T4" fmla="*/ 3 w 21600"/>
                <a:gd name="T5" fmla="*/ 1 h 21600"/>
                <a:gd name="T6" fmla="*/ 5 w 21600"/>
                <a:gd name="T7" fmla="*/ 2 h 21600"/>
                <a:gd name="T8" fmla="*/ 4 w 21600"/>
                <a:gd name="T9" fmla="*/ 2 h 21600"/>
                <a:gd name="T10" fmla="*/ 3 w 21600"/>
                <a:gd name="T11" fmla="*/ 2 h 21600"/>
                <a:gd name="T12" fmla="*/ 0 60000 65536"/>
                <a:gd name="T13" fmla="*/ 0 60000 65536"/>
                <a:gd name="T14" fmla="*/ 0 60000 65536"/>
                <a:gd name="T15" fmla="*/ 0 60000 65536"/>
                <a:gd name="T16" fmla="*/ 0 60000 65536"/>
                <a:gd name="T17" fmla="*/ 0 60000 65536"/>
                <a:gd name="T18" fmla="*/ 3144 w 21600"/>
                <a:gd name="T19" fmla="*/ 3163 h 21600"/>
                <a:gd name="T20" fmla="*/ 18456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49" y="9874"/>
                  </a:moveTo>
                  <a:cubicBezTo>
                    <a:pt x="17087" y="6500"/>
                    <a:pt x="14204" y="3987"/>
                    <a:pt x="10800" y="3987"/>
                  </a:cubicBezTo>
                  <a:lnTo>
                    <a:pt x="10799" y="0"/>
                  </a:lnTo>
                  <a:cubicBezTo>
                    <a:pt x="16197" y="0"/>
                    <a:pt x="20766" y="3984"/>
                    <a:pt x="21499" y="9332"/>
                  </a:cubicBezTo>
                  <a:lnTo>
                    <a:pt x="24174" y="8965"/>
                  </a:lnTo>
                  <a:lnTo>
                    <a:pt x="20162" y="14254"/>
                  </a:lnTo>
                  <a:lnTo>
                    <a:pt x="14874" y="10240"/>
                  </a:lnTo>
                  <a:lnTo>
                    <a:pt x="17549" y="9874"/>
                  </a:lnTo>
                  <a:close/>
                </a:path>
              </a:pathLst>
            </a:custGeom>
            <a:gradFill rotWithShape="0">
              <a:gsLst>
                <a:gs pos="0">
                  <a:srgbClr val="FFCC00"/>
                </a:gs>
                <a:gs pos="100000">
                  <a:srgbClr val="FF3F66"/>
                </a:gs>
              </a:gsLst>
              <a:lin ang="18900000" scaled="1"/>
            </a:gradFill>
            <a:ln w="9525">
              <a:noFill/>
              <a:round/>
              <a:headEnd/>
              <a:tailEnd/>
            </a:ln>
          </p:spPr>
          <p:txBody>
            <a:bodyPr wrap="none" anchor="ctr"/>
            <a:lstStyle/>
            <a:p>
              <a:endParaRPr lang="en-US"/>
            </a:p>
          </p:txBody>
        </p:sp>
        <p:sp>
          <p:nvSpPr>
            <p:cNvPr id="55570" name="AutoShape 97"/>
            <p:cNvSpPr>
              <a:spLocks noChangeArrowheads="1"/>
            </p:cNvSpPr>
            <p:nvPr/>
          </p:nvSpPr>
          <p:spPr bwMode="auto">
            <a:xfrm rot="16200000" flipH="1">
              <a:off x="1016" y="3180"/>
              <a:ext cx="316" cy="280"/>
            </a:xfrm>
            <a:custGeom>
              <a:avLst/>
              <a:gdLst>
                <a:gd name="T0" fmla="*/ 4 w 21600"/>
                <a:gd name="T1" fmla="*/ 0 h 21600"/>
                <a:gd name="T2" fmla="*/ 2 w 21600"/>
                <a:gd name="T3" fmla="*/ 0 h 21600"/>
                <a:gd name="T4" fmla="*/ 3 w 21600"/>
                <a:gd name="T5" fmla="*/ 1 h 21600"/>
                <a:gd name="T6" fmla="*/ 5 w 21600"/>
                <a:gd name="T7" fmla="*/ 2 h 21600"/>
                <a:gd name="T8" fmla="*/ 4 w 21600"/>
                <a:gd name="T9" fmla="*/ 2 h 21600"/>
                <a:gd name="T10" fmla="*/ 3 w 21600"/>
                <a:gd name="T11" fmla="*/ 2 h 21600"/>
                <a:gd name="T12" fmla="*/ 0 60000 65536"/>
                <a:gd name="T13" fmla="*/ 0 60000 65536"/>
                <a:gd name="T14" fmla="*/ 0 60000 65536"/>
                <a:gd name="T15" fmla="*/ 0 60000 65536"/>
                <a:gd name="T16" fmla="*/ 0 60000 65536"/>
                <a:gd name="T17" fmla="*/ 0 60000 65536"/>
                <a:gd name="T18" fmla="*/ 3144 w 21600"/>
                <a:gd name="T19" fmla="*/ 3163 h 21600"/>
                <a:gd name="T20" fmla="*/ 18456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49" y="9874"/>
                  </a:moveTo>
                  <a:cubicBezTo>
                    <a:pt x="17087" y="6500"/>
                    <a:pt x="14204" y="3987"/>
                    <a:pt x="10800" y="3987"/>
                  </a:cubicBezTo>
                  <a:lnTo>
                    <a:pt x="10799" y="0"/>
                  </a:lnTo>
                  <a:cubicBezTo>
                    <a:pt x="16197" y="0"/>
                    <a:pt x="20766" y="3984"/>
                    <a:pt x="21499" y="9332"/>
                  </a:cubicBezTo>
                  <a:lnTo>
                    <a:pt x="24174" y="8965"/>
                  </a:lnTo>
                  <a:lnTo>
                    <a:pt x="20162" y="14254"/>
                  </a:lnTo>
                  <a:lnTo>
                    <a:pt x="14874" y="10240"/>
                  </a:lnTo>
                  <a:lnTo>
                    <a:pt x="17549" y="9874"/>
                  </a:lnTo>
                  <a:close/>
                </a:path>
              </a:pathLst>
            </a:custGeom>
            <a:gradFill rotWithShape="0">
              <a:gsLst>
                <a:gs pos="0">
                  <a:srgbClr val="FFCC00"/>
                </a:gs>
                <a:gs pos="100000">
                  <a:srgbClr val="FF3F66"/>
                </a:gs>
              </a:gsLst>
              <a:lin ang="2700000" scaled="1"/>
            </a:gradFill>
            <a:ln w="9525">
              <a:noFill/>
              <a:round/>
              <a:headEnd/>
              <a:tailEnd/>
            </a:ln>
          </p:spPr>
          <p:txBody>
            <a:bodyPr wrap="none" anchor="ctr"/>
            <a:lstStyle/>
            <a:p>
              <a:endParaRPr lang="en-US"/>
            </a:p>
          </p:txBody>
        </p:sp>
        <p:sp>
          <p:nvSpPr>
            <p:cNvPr id="55571" name="AutoShape 98"/>
            <p:cNvSpPr>
              <a:spLocks noChangeArrowheads="1"/>
            </p:cNvSpPr>
            <p:nvPr/>
          </p:nvSpPr>
          <p:spPr bwMode="auto">
            <a:xfrm flipV="1">
              <a:off x="1400" y="3216"/>
              <a:ext cx="316" cy="280"/>
            </a:xfrm>
            <a:custGeom>
              <a:avLst/>
              <a:gdLst>
                <a:gd name="T0" fmla="*/ 4 w 21600"/>
                <a:gd name="T1" fmla="*/ 0 h 21600"/>
                <a:gd name="T2" fmla="*/ 2 w 21600"/>
                <a:gd name="T3" fmla="*/ 0 h 21600"/>
                <a:gd name="T4" fmla="*/ 3 w 21600"/>
                <a:gd name="T5" fmla="*/ 1 h 21600"/>
                <a:gd name="T6" fmla="*/ 5 w 21600"/>
                <a:gd name="T7" fmla="*/ 2 h 21600"/>
                <a:gd name="T8" fmla="*/ 4 w 21600"/>
                <a:gd name="T9" fmla="*/ 2 h 21600"/>
                <a:gd name="T10" fmla="*/ 3 w 21600"/>
                <a:gd name="T11" fmla="*/ 2 h 21600"/>
                <a:gd name="T12" fmla="*/ 0 60000 65536"/>
                <a:gd name="T13" fmla="*/ 0 60000 65536"/>
                <a:gd name="T14" fmla="*/ 0 60000 65536"/>
                <a:gd name="T15" fmla="*/ 0 60000 65536"/>
                <a:gd name="T16" fmla="*/ 0 60000 65536"/>
                <a:gd name="T17" fmla="*/ 0 60000 65536"/>
                <a:gd name="T18" fmla="*/ 3144 w 21600"/>
                <a:gd name="T19" fmla="*/ 3163 h 21600"/>
                <a:gd name="T20" fmla="*/ 18456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49" y="9874"/>
                  </a:moveTo>
                  <a:cubicBezTo>
                    <a:pt x="17087" y="6500"/>
                    <a:pt x="14204" y="3987"/>
                    <a:pt x="10800" y="3987"/>
                  </a:cubicBezTo>
                  <a:lnTo>
                    <a:pt x="10799" y="0"/>
                  </a:lnTo>
                  <a:cubicBezTo>
                    <a:pt x="16197" y="0"/>
                    <a:pt x="20766" y="3984"/>
                    <a:pt x="21499" y="9332"/>
                  </a:cubicBezTo>
                  <a:lnTo>
                    <a:pt x="24174" y="8965"/>
                  </a:lnTo>
                  <a:lnTo>
                    <a:pt x="20162" y="14254"/>
                  </a:lnTo>
                  <a:lnTo>
                    <a:pt x="14874" y="10240"/>
                  </a:lnTo>
                  <a:lnTo>
                    <a:pt x="17549" y="9874"/>
                  </a:lnTo>
                  <a:close/>
                </a:path>
              </a:pathLst>
            </a:custGeom>
            <a:gradFill rotWithShape="0">
              <a:gsLst>
                <a:gs pos="0">
                  <a:srgbClr val="FFCC00"/>
                </a:gs>
                <a:gs pos="100000">
                  <a:srgbClr val="FF3F66"/>
                </a:gs>
              </a:gsLst>
              <a:lin ang="18900000" scaled="1"/>
            </a:gradFill>
            <a:ln w="9525">
              <a:noFill/>
              <a:round/>
              <a:headEnd/>
              <a:tailEnd/>
            </a:ln>
          </p:spPr>
          <p:txBody>
            <a:bodyPr wrap="none" anchor="ctr"/>
            <a:lstStyle/>
            <a:p>
              <a:endParaRPr lang="en-US"/>
            </a:p>
          </p:txBody>
        </p:sp>
      </p:grpSp>
      <p:grpSp>
        <p:nvGrpSpPr>
          <p:cNvPr id="55312" name="Group 99"/>
          <p:cNvGrpSpPr>
            <a:grpSpLocks/>
          </p:cNvGrpSpPr>
          <p:nvPr/>
        </p:nvGrpSpPr>
        <p:grpSpPr bwMode="auto">
          <a:xfrm>
            <a:off x="4738688" y="1830388"/>
            <a:ext cx="1114425" cy="1517650"/>
            <a:chOff x="2985" y="1153"/>
            <a:chExt cx="702" cy="956"/>
          </a:xfrm>
        </p:grpSpPr>
        <p:sp>
          <p:nvSpPr>
            <p:cNvPr id="55485" name="Freeform 100"/>
            <p:cNvSpPr>
              <a:spLocks/>
            </p:cNvSpPr>
            <p:nvPr/>
          </p:nvSpPr>
          <p:spPr bwMode="auto">
            <a:xfrm>
              <a:off x="3213" y="1410"/>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C69F84"/>
            </a:solidFill>
            <a:ln w="12700">
              <a:solidFill>
                <a:srgbClr val="000000"/>
              </a:solidFill>
              <a:round/>
              <a:headEnd/>
              <a:tailEnd/>
            </a:ln>
          </p:spPr>
          <p:txBody>
            <a:bodyPr wrap="none" anchor="ctr"/>
            <a:lstStyle/>
            <a:p>
              <a:endParaRPr lang="en-US"/>
            </a:p>
          </p:txBody>
        </p:sp>
        <p:sp>
          <p:nvSpPr>
            <p:cNvPr id="55486" name="Freeform 101"/>
            <p:cNvSpPr>
              <a:spLocks/>
            </p:cNvSpPr>
            <p:nvPr/>
          </p:nvSpPr>
          <p:spPr bwMode="auto">
            <a:xfrm>
              <a:off x="3311" y="1408"/>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5487" name="Freeform 102"/>
            <p:cNvSpPr>
              <a:spLocks/>
            </p:cNvSpPr>
            <p:nvPr/>
          </p:nvSpPr>
          <p:spPr bwMode="auto">
            <a:xfrm>
              <a:off x="3215" y="1525"/>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9C6B4"/>
            </a:solidFill>
            <a:ln w="12700">
              <a:solidFill>
                <a:srgbClr val="000000"/>
              </a:solidFill>
              <a:round/>
              <a:headEnd/>
              <a:tailEnd/>
            </a:ln>
          </p:spPr>
          <p:txBody>
            <a:bodyPr wrap="none" anchor="ctr"/>
            <a:lstStyle/>
            <a:p>
              <a:endParaRPr lang="en-US"/>
            </a:p>
          </p:txBody>
        </p:sp>
        <p:sp>
          <p:nvSpPr>
            <p:cNvPr id="55488" name="Freeform 103"/>
            <p:cNvSpPr>
              <a:spLocks/>
            </p:cNvSpPr>
            <p:nvPr/>
          </p:nvSpPr>
          <p:spPr bwMode="auto">
            <a:xfrm>
              <a:off x="3591" y="1509"/>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55489" name="Freeform 104"/>
            <p:cNvSpPr>
              <a:spLocks/>
            </p:cNvSpPr>
            <p:nvPr/>
          </p:nvSpPr>
          <p:spPr bwMode="auto">
            <a:xfrm>
              <a:off x="3105" y="1549"/>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C69F84"/>
            </a:solidFill>
            <a:ln w="12700">
              <a:solidFill>
                <a:srgbClr val="000000"/>
              </a:solidFill>
              <a:round/>
              <a:headEnd/>
              <a:tailEnd/>
            </a:ln>
          </p:spPr>
          <p:txBody>
            <a:bodyPr wrap="none" anchor="ctr"/>
            <a:lstStyle/>
            <a:p>
              <a:endParaRPr lang="en-US"/>
            </a:p>
          </p:txBody>
        </p:sp>
        <p:sp>
          <p:nvSpPr>
            <p:cNvPr id="55490" name="Freeform 105"/>
            <p:cNvSpPr>
              <a:spLocks/>
            </p:cNvSpPr>
            <p:nvPr/>
          </p:nvSpPr>
          <p:spPr bwMode="auto">
            <a:xfrm>
              <a:off x="3203" y="1547"/>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5491" name="Freeform 106"/>
            <p:cNvSpPr>
              <a:spLocks/>
            </p:cNvSpPr>
            <p:nvPr/>
          </p:nvSpPr>
          <p:spPr bwMode="auto">
            <a:xfrm>
              <a:off x="3107" y="1664"/>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5492" name="Freeform 107"/>
            <p:cNvSpPr>
              <a:spLocks/>
            </p:cNvSpPr>
            <p:nvPr/>
          </p:nvSpPr>
          <p:spPr bwMode="auto">
            <a:xfrm>
              <a:off x="3483" y="1648"/>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55493" name="Freeform 108"/>
            <p:cNvSpPr>
              <a:spLocks/>
            </p:cNvSpPr>
            <p:nvPr/>
          </p:nvSpPr>
          <p:spPr bwMode="auto">
            <a:xfrm>
              <a:off x="2992" y="1690"/>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55494" name="Freeform 109"/>
            <p:cNvSpPr>
              <a:spLocks/>
            </p:cNvSpPr>
            <p:nvPr/>
          </p:nvSpPr>
          <p:spPr bwMode="auto">
            <a:xfrm>
              <a:off x="3090" y="1688"/>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5495" name="Freeform 110"/>
            <p:cNvSpPr>
              <a:spLocks/>
            </p:cNvSpPr>
            <p:nvPr/>
          </p:nvSpPr>
          <p:spPr bwMode="auto">
            <a:xfrm>
              <a:off x="2994" y="1805"/>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5496" name="Freeform 111"/>
            <p:cNvSpPr>
              <a:spLocks/>
            </p:cNvSpPr>
            <p:nvPr/>
          </p:nvSpPr>
          <p:spPr bwMode="auto">
            <a:xfrm>
              <a:off x="3370" y="1789"/>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55497" name="Freeform 112"/>
            <p:cNvSpPr>
              <a:spLocks/>
            </p:cNvSpPr>
            <p:nvPr/>
          </p:nvSpPr>
          <p:spPr bwMode="auto">
            <a:xfrm>
              <a:off x="3212" y="1155"/>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55498" name="Freeform 113"/>
            <p:cNvSpPr>
              <a:spLocks/>
            </p:cNvSpPr>
            <p:nvPr/>
          </p:nvSpPr>
          <p:spPr bwMode="auto">
            <a:xfrm>
              <a:off x="3310" y="1153"/>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5499" name="Freeform 114"/>
            <p:cNvSpPr>
              <a:spLocks/>
            </p:cNvSpPr>
            <p:nvPr/>
          </p:nvSpPr>
          <p:spPr bwMode="auto">
            <a:xfrm>
              <a:off x="3214" y="1270"/>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5500" name="Freeform 115"/>
            <p:cNvSpPr>
              <a:spLocks/>
            </p:cNvSpPr>
            <p:nvPr/>
          </p:nvSpPr>
          <p:spPr bwMode="auto">
            <a:xfrm>
              <a:off x="3590" y="1254"/>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55501" name="Freeform 116"/>
            <p:cNvSpPr>
              <a:spLocks/>
            </p:cNvSpPr>
            <p:nvPr/>
          </p:nvSpPr>
          <p:spPr bwMode="auto">
            <a:xfrm>
              <a:off x="3099" y="1292"/>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55502" name="Freeform 117"/>
            <p:cNvSpPr>
              <a:spLocks/>
            </p:cNvSpPr>
            <p:nvPr/>
          </p:nvSpPr>
          <p:spPr bwMode="auto">
            <a:xfrm>
              <a:off x="3197" y="1290"/>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5503" name="Freeform 118"/>
            <p:cNvSpPr>
              <a:spLocks/>
            </p:cNvSpPr>
            <p:nvPr/>
          </p:nvSpPr>
          <p:spPr bwMode="auto">
            <a:xfrm>
              <a:off x="3101" y="1407"/>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5504" name="Freeform 119"/>
            <p:cNvSpPr>
              <a:spLocks/>
            </p:cNvSpPr>
            <p:nvPr/>
          </p:nvSpPr>
          <p:spPr bwMode="auto">
            <a:xfrm>
              <a:off x="3477" y="1391"/>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55505" name="Freeform 120"/>
            <p:cNvSpPr>
              <a:spLocks/>
            </p:cNvSpPr>
            <p:nvPr/>
          </p:nvSpPr>
          <p:spPr bwMode="auto">
            <a:xfrm>
              <a:off x="2985" y="1441"/>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55506" name="Freeform 121"/>
            <p:cNvSpPr>
              <a:spLocks/>
            </p:cNvSpPr>
            <p:nvPr/>
          </p:nvSpPr>
          <p:spPr bwMode="auto">
            <a:xfrm>
              <a:off x="3083" y="1439"/>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5507" name="Freeform 122"/>
            <p:cNvSpPr>
              <a:spLocks/>
            </p:cNvSpPr>
            <p:nvPr/>
          </p:nvSpPr>
          <p:spPr bwMode="auto">
            <a:xfrm>
              <a:off x="2987" y="1556"/>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5508" name="Freeform 123"/>
            <p:cNvSpPr>
              <a:spLocks/>
            </p:cNvSpPr>
            <p:nvPr/>
          </p:nvSpPr>
          <p:spPr bwMode="auto">
            <a:xfrm>
              <a:off x="3363" y="1540"/>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grpSp>
      <p:grpSp>
        <p:nvGrpSpPr>
          <p:cNvPr id="55313" name="Group 124"/>
          <p:cNvGrpSpPr>
            <a:grpSpLocks/>
          </p:cNvGrpSpPr>
          <p:nvPr/>
        </p:nvGrpSpPr>
        <p:grpSpPr bwMode="auto">
          <a:xfrm>
            <a:off x="7335838" y="2963863"/>
            <a:ext cx="1628775" cy="2525712"/>
            <a:chOff x="4621" y="1867"/>
            <a:chExt cx="1026" cy="1591"/>
          </a:xfrm>
        </p:grpSpPr>
        <p:sp>
          <p:nvSpPr>
            <p:cNvPr id="55401" name="Text Box 125"/>
            <p:cNvSpPr txBox="1">
              <a:spLocks noChangeArrowheads="1"/>
            </p:cNvSpPr>
            <p:nvPr/>
          </p:nvSpPr>
          <p:spPr bwMode="auto">
            <a:xfrm>
              <a:off x="4621" y="2413"/>
              <a:ext cx="969" cy="194"/>
            </a:xfrm>
            <a:prstGeom prst="rect">
              <a:avLst/>
            </a:prstGeom>
            <a:noFill/>
            <a:ln w="9525">
              <a:noFill/>
              <a:miter lim="800000"/>
              <a:headEnd/>
              <a:tailEnd/>
            </a:ln>
          </p:spPr>
          <p:txBody>
            <a:bodyPr wrap="none">
              <a:spAutoFit/>
            </a:bodyPr>
            <a:lstStyle/>
            <a:p>
              <a:pPr defTabSz="762000" eaLnBrk="0" hangingPunct="0"/>
              <a:r>
                <a:rPr lang="en-AU" sz="1400" b="1"/>
                <a:t>Assembly line 1</a:t>
              </a:r>
            </a:p>
          </p:txBody>
        </p:sp>
        <p:sp>
          <p:nvSpPr>
            <p:cNvPr id="55402" name="Text Box 126"/>
            <p:cNvSpPr txBox="1">
              <a:spLocks noChangeArrowheads="1"/>
            </p:cNvSpPr>
            <p:nvPr/>
          </p:nvSpPr>
          <p:spPr bwMode="auto">
            <a:xfrm>
              <a:off x="4678" y="3264"/>
              <a:ext cx="969" cy="194"/>
            </a:xfrm>
            <a:prstGeom prst="rect">
              <a:avLst/>
            </a:prstGeom>
            <a:noFill/>
            <a:ln w="9525">
              <a:noFill/>
              <a:miter lim="800000"/>
              <a:headEnd/>
              <a:tailEnd/>
            </a:ln>
          </p:spPr>
          <p:txBody>
            <a:bodyPr wrap="none">
              <a:spAutoFit/>
            </a:bodyPr>
            <a:lstStyle/>
            <a:p>
              <a:pPr defTabSz="762000" eaLnBrk="0" hangingPunct="0"/>
              <a:r>
                <a:rPr lang="en-AU" sz="1400" b="1"/>
                <a:t>Assembly line 2</a:t>
              </a:r>
            </a:p>
          </p:txBody>
        </p:sp>
        <p:sp>
          <p:nvSpPr>
            <p:cNvPr id="55403" name="Line 127"/>
            <p:cNvSpPr>
              <a:spLocks noChangeShapeType="1"/>
            </p:cNvSpPr>
            <p:nvPr/>
          </p:nvSpPr>
          <p:spPr bwMode="auto">
            <a:xfrm>
              <a:off x="5024" y="2920"/>
              <a:ext cx="0" cy="210"/>
            </a:xfrm>
            <a:prstGeom prst="line">
              <a:avLst/>
            </a:prstGeom>
            <a:noFill/>
            <a:ln w="38100">
              <a:solidFill>
                <a:srgbClr val="D7E3C5"/>
              </a:solidFill>
              <a:round/>
              <a:headEnd/>
              <a:tailEnd/>
            </a:ln>
          </p:spPr>
          <p:txBody>
            <a:bodyPr wrap="none" anchor="ctr"/>
            <a:lstStyle/>
            <a:p>
              <a:endParaRPr lang="en-US"/>
            </a:p>
          </p:txBody>
        </p:sp>
        <p:sp>
          <p:nvSpPr>
            <p:cNvPr id="55404" name="Line 128"/>
            <p:cNvSpPr>
              <a:spLocks noChangeShapeType="1"/>
            </p:cNvSpPr>
            <p:nvPr/>
          </p:nvSpPr>
          <p:spPr bwMode="auto">
            <a:xfrm>
              <a:off x="5331" y="2888"/>
              <a:ext cx="0" cy="210"/>
            </a:xfrm>
            <a:prstGeom prst="line">
              <a:avLst/>
            </a:prstGeom>
            <a:noFill/>
            <a:ln w="38100">
              <a:solidFill>
                <a:srgbClr val="D7E3C5"/>
              </a:solidFill>
              <a:round/>
              <a:headEnd/>
              <a:tailEnd/>
            </a:ln>
          </p:spPr>
          <p:txBody>
            <a:bodyPr wrap="none" anchor="ctr"/>
            <a:lstStyle/>
            <a:p>
              <a:endParaRPr lang="en-US"/>
            </a:p>
          </p:txBody>
        </p:sp>
        <p:sp>
          <p:nvSpPr>
            <p:cNvPr id="55405" name="Freeform 129"/>
            <p:cNvSpPr>
              <a:spLocks/>
            </p:cNvSpPr>
            <p:nvPr/>
          </p:nvSpPr>
          <p:spPr bwMode="auto">
            <a:xfrm>
              <a:off x="4800" y="2955"/>
              <a:ext cx="88" cy="194"/>
            </a:xfrm>
            <a:custGeom>
              <a:avLst/>
              <a:gdLst>
                <a:gd name="T0" fmla="*/ 0 w 88"/>
                <a:gd name="T1" fmla="*/ 192 h 194"/>
                <a:gd name="T2" fmla="*/ 3 w 88"/>
                <a:gd name="T3" fmla="*/ 0 h 194"/>
                <a:gd name="T4" fmla="*/ 88 w 88"/>
                <a:gd name="T5" fmla="*/ 0 h 194"/>
                <a:gd name="T6" fmla="*/ 83 w 88"/>
                <a:gd name="T7" fmla="*/ 186 h 194"/>
                <a:gd name="T8" fmla="*/ 56 w 88"/>
                <a:gd name="T9" fmla="*/ 194 h 194"/>
                <a:gd name="T10" fmla="*/ 46 w 88"/>
                <a:gd name="T11" fmla="*/ 50 h 194"/>
                <a:gd name="T12" fmla="*/ 35 w 88"/>
                <a:gd name="T13" fmla="*/ 194 h 194"/>
                <a:gd name="T14" fmla="*/ 0 w 88"/>
                <a:gd name="T15" fmla="*/ 192 h 194"/>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194"/>
                <a:gd name="T26" fmla="*/ 88 w 88"/>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194">
                  <a:moveTo>
                    <a:pt x="0" y="192"/>
                  </a:moveTo>
                  <a:lnTo>
                    <a:pt x="3" y="0"/>
                  </a:lnTo>
                  <a:lnTo>
                    <a:pt x="88" y="0"/>
                  </a:lnTo>
                  <a:lnTo>
                    <a:pt x="83" y="186"/>
                  </a:lnTo>
                  <a:lnTo>
                    <a:pt x="56" y="194"/>
                  </a:lnTo>
                  <a:lnTo>
                    <a:pt x="46" y="50"/>
                  </a:lnTo>
                  <a:lnTo>
                    <a:pt x="35" y="194"/>
                  </a:lnTo>
                  <a:lnTo>
                    <a:pt x="0" y="192"/>
                  </a:lnTo>
                  <a:close/>
                </a:path>
              </a:pathLst>
            </a:custGeom>
            <a:solidFill>
              <a:srgbClr val="9CB0D1"/>
            </a:solidFill>
            <a:ln w="12700">
              <a:solidFill>
                <a:schemeClr val="tx1"/>
              </a:solidFill>
              <a:round/>
              <a:headEnd/>
              <a:tailEnd/>
            </a:ln>
          </p:spPr>
          <p:txBody>
            <a:bodyPr wrap="none" anchor="ctr"/>
            <a:lstStyle/>
            <a:p>
              <a:endParaRPr lang="en-US"/>
            </a:p>
          </p:txBody>
        </p:sp>
        <p:sp>
          <p:nvSpPr>
            <p:cNvPr id="55406" name="Freeform 130"/>
            <p:cNvSpPr>
              <a:spLocks/>
            </p:cNvSpPr>
            <p:nvPr/>
          </p:nvSpPr>
          <p:spPr bwMode="auto">
            <a:xfrm>
              <a:off x="4752" y="2828"/>
              <a:ext cx="167" cy="132"/>
            </a:xfrm>
            <a:custGeom>
              <a:avLst/>
              <a:gdLst>
                <a:gd name="T0" fmla="*/ 16 w 167"/>
                <a:gd name="T1" fmla="*/ 121 h 132"/>
                <a:gd name="T2" fmla="*/ 29 w 167"/>
                <a:gd name="T3" fmla="*/ 43 h 132"/>
                <a:gd name="T4" fmla="*/ 64 w 167"/>
                <a:gd name="T5" fmla="*/ 6 h 132"/>
                <a:gd name="T6" fmla="*/ 128 w 167"/>
                <a:gd name="T7" fmla="*/ 11 h 132"/>
                <a:gd name="T8" fmla="*/ 160 w 167"/>
                <a:gd name="T9" fmla="*/ 51 h 132"/>
                <a:gd name="T10" fmla="*/ 163 w 167"/>
                <a:gd name="T11" fmla="*/ 121 h 132"/>
                <a:gd name="T12" fmla="*/ 133 w 167"/>
                <a:gd name="T13" fmla="*/ 123 h 132"/>
                <a:gd name="T14" fmla="*/ 93 w 167"/>
                <a:gd name="T15" fmla="*/ 121 h 132"/>
                <a:gd name="T16" fmla="*/ 16 w 167"/>
                <a:gd name="T17" fmla="*/ 12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32"/>
                <a:gd name="T29" fmla="*/ 167 w 167"/>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32">
                  <a:moveTo>
                    <a:pt x="16" y="121"/>
                  </a:moveTo>
                  <a:cubicBezTo>
                    <a:pt x="0" y="117"/>
                    <a:pt x="21" y="62"/>
                    <a:pt x="29" y="43"/>
                  </a:cubicBezTo>
                  <a:cubicBezTo>
                    <a:pt x="36" y="23"/>
                    <a:pt x="47" y="11"/>
                    <a:pt x="64" y="6"/>
                  </a:cubicBezTo>
                  <a:cubicBezTo>
                    <a:pt x="80" y="0"/>
                    <a:pt x="112" y="3"/>
                    <a:pt x="128" y="11"/>
                  </a:cubicBezTo>
                  <a:cubicBezTo>
                    <a:pt x="143" y="18"/>
                    <a:pt x="154" y="32"/>
                    <a:pt x="160" y="51"/>
                  </a:cubicBezTo>
                  <a:cubicBezTo>
                    <a:pt x="165" y="69"/>
                    <a:pt x="167" y="109"/>
                    <a:pt x="163" y="121"/>
                  </a:cubicBezTo>
                  <a:cubicBezTo>
                    <a:pt x="158" y="132"/>
                    <a:pt x="144" y="123"/>
                    <a:pt x="133" y="123"/>
                  </a:cubicBezTo>
                  <a:cubicBezTo>
                    <a:pt x="121" y="123"/>
                    <a:pt x="112" y="121"/>
                    <a:pt x="93" y="121"/>
                  </a:cubicBezTo>
                  <a:cubicBezTo>
                    <a:pt x="73" y="120"/>
                    <a:pt x="32" y="121"/>
                    <a:pt x="16" y="121"/>
                  </a:cubicBezTo>
                  <a:close/>
                </a:path>
              </a:pathLst>
            </a:custGeom>
            <a:solidFill>
              <a:srgbClr val="FFBFAB"/>
            </a:solidFill>
            <a:ln w="12700">
              <a:solidFill>
                <a:schemeClr val="tx1"/>
              </a:solidFill>
              <a:round/>
              <a:headEnd/>
              <a:tailEnd/>
            </a:ln>
          </p:spPr>
          <p:txBody>
            <a:bodyPr wrap="none" anchor="ctr"/>
            <a:lstStyle/>
            <a:p>
              <a:endParaRPr lang="en-US"/>
            </a:p>
          </p:txBody>
        </p:sp>
        <p:sp>
          <p:nvSpPr>
            <p:cNvPr id="55407" name="Freeform 131"/>
            <p:cNvSpPr>
              <a:spLocks/>
            </p:cNvSpPr>
            <p:nvPr/>
          </p:nvSpPr>
          <p:spPr bwMode="auto">
            <a:xfrm>
              <a:off x="4791" y="2840"/>
              <a:ext cx="104" cy="111"/>
            </a:xfrm>
            <a:custGeom>
              <a:avLst/>
              <a:gdLst>
                <a:gd name="T0" fmla="*/ 0 w 104"/>
                <a:gd name="T1" fmla="*/ 109 h 111"/>
                <a:gd name="T2" fmla="*/ 14 w 104"/>
                <a:gd name="T3" fmla="*/ 42 h 111"/>
                <a:gd name="T4" fmla="*/ 51 w 104"/>
                <a:gd name="T5" fmla="*/ 2 h 111"/>
                <a:gd name="T6" fmla="*/ 83 w 104"/>
                <a:gd name="T7" fmla="*/ 31 h 111"/>
                <a:gd name="T8" fmla="*/ 102 w 104"/>
                <a:gd name="T9" fmla="*/ 79 h 111"/>
                <a:gd name="T10" fmla="*/ 99 w 104"/>
                <a:gd name="T11" fmla="*/ 111 h 111"/>
                <a:gd name="T12" fmla="*/ 0 60000 65536"/>
                <a:gd name="T13" fmla="*/ 0 60000 65536"/>
                <a:gd name="T14" fmla="*/ 0 60000 65536"/>
                <a:gd name="T15" fmla="*/ 0 60000 65536"/>
                <a:gd name="T16" fmla="*/ 0 60000 65536"/>
                <a:gd name="T17" fmla="*/ 0 60000 65536"/>
                <a:gd name="T18" fmla="*/ 0 w 104"/>
                <a:gd name="T19" fmla="*/ 0 h 111"/>
                <a:gd name="T20" fmla="*/ 104 w 104"/>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04" h="111">
                  <a:moveTo>
                    <a:pt x="0" y="109"/>
                  </a:moveTo>
                  <a:cubicBezTo>
                    <a:pt x="2" y="84"/>
                    <a:pt x="5" y="59"/>
                    <a:pt x="14" y="42"/>
                  </a:cubicBezTo>
                  <a:cubicBezTo>
                    <a:pt x="22" y="24"/>
                    <a:pt x="39" y="3"/>
                    <a:pt x="51" y="2"/>
                  </a:cubicBezTo>
                  <a:cubicBezTo>
                    <a:pt x="62" y="0"/>
                    <a:pt x="74" y="18"/>
                    <a:pt x="83" y="31"/>
                  </a:cubicBezTo>
                  <a:cubicBezTo>
                    <a:pt x="91" y="43"/>
                    <a:pt x="99" y="65"/>
                    <a:pt x="102" y="79"/>
                  </a:cubicBezTo>
                  <a:cubicBezTo>
                    <a:pt x="104" y="92"/>
                    <a:pt x="101" y="101"/>
                    <a:pt x="99" y="111"/>
                  </a:cubicBezTo>
                </a:path>
              </a:pathLst>
            </a:custGeom>
            <a:noFill/>
            <a:ln w="12700">
              <a:solidFill>
                <a:schemeClr val="tx1"/>
              </a:solidFill>
              <a:round/>
              <a:headEnd/>
              <a:tailEnd/>
            </a:ln>
          </p:spPr>
          <p:txBody>
            <a:bodyPr wrap="none" anchor="ctr"/>
            <a:lstStyle/>
            <a:p>
              <a:endParaRPr lang="en-US"/>
            </a:p>
          </p:txBody>
        </p:sp>
        <p:sp>
          <p:nvSpPr>
            <p:cNvPr id="55408" name="Line 132"/>
            <p:cNvSpPr>
              <a:spLocks noChangeShapeType="1"/>
            </p:cNvSpPr>
            <p:nvPr/>
          </p:nvSpPr>
          <p:spPr bwMode="auto">
            <a:xfrm flipH="1">
              <a:off x="4837" y="2850"/>
              <a:ext cx="5" cy="45"/>
            </a:xfrm>
            <a:prstGeom prst="line">
              <a:avLst/>
            </a:prstGeom>
            <a:noFill/>
            <a:ln w="12700">
              <a:solidFill>
                <a:schemeClr val="tx1"/>
              </a:solidFill>
              <a:round/>
              <a:headEnd/>
              <a:tailEnd/>
            </a:ln>
          </p:spPr>
          <p:txBody>
            <a:bodyPr wrap="none" anchor="ctr"/>
            <a:lstStyle/>
            <a:p>
              <a:endParaRPr lang="en-US"/>
            </a:p>
          </p:txBody>
        </p:sp>
        <p:sp>
          <p:nvSpPr>
            <p:cNvPr id="55409" name="Rectangle 133"/>
            <p:cNvSpPr>
              <a:spLocks noChangeArrowheads="1"/>
            </p:cNvSpPr>
            <p:nvPr/>
          </p:nvSpPr>
          <p:spPr bwMode="auto">
            <a:xfrm>
              <a:off x="4812" y="2780"/>
              <a:ext cx="62" cy="62"/>
            </a:xfrm>
            <a:prstGeom prst="rect">
              <a:avLst/>
            </a:prstGeom>
            <a:solidFill>
              <a:schemeClr val="tx1"/>
            </a:solidFill>
            <a:ln w="12700">
              <a:solidFill>
                <a:schemeClr val="tx1"/>
              </a:solidFill>
              <a:miter lim="800000"/>
              <a:headEnd/>
              <a:tailEnd/>
            </a:ln>
          </p:spPr>
          <p:txBody>
            <a:bodyPr wrap="none" anchor="ctr"/>
            <a:lstStyle/>
            <a:p>
              <a:endParaRPr lang="en-NZ">
                <a:latin typeface="Calibri" pitchFamily="34" charset="0"/>
              </a:endParaRPr>
            </a:p>
          </p:txBody>
        </p:sp>
        <p:sp>
          <p:nvSpPr>
            <p:cNvPr id="55410" name="Line 134"/>
            <p:cNvSpPr>
              <a:spLocks noChangeShapeType="1"/>
            </p:cNvSpPr>
            <p:nvPr/>
          </p:nvSpPr>
          <p:spPr bwMode="auto">
            <a:xfrm flipV="1">
              <a:off x="4815" y="2850"/>
              <a:ext cx="45" cy="3"/>
            </a:xfrm>
            <a:prstGeom prst="line">
              <a:avLst/>
            </a:prstGeom>
            <a:noFill/>
            <a:ln w="38100">
              <a:solidFill>
                <a:schemeClr val="tx1"/>
              </a:solidFill>
              <a:round/>
              <a:headEnd/>
              <a:tailEnd/>
            </a:ln>
          </p:spPr>
          <p:txBody>
            <a:bodyPr wrap="none" anchor="ctr"/>
            <a:lstStyle/>
            <a:p>
              <a:endParaRPr lang="en-US"/>
            </a:p>
          </p:txBody>
        </p:sp>
        <p:sp>
          <p:nvSpPr>
            <p:cNvPr id="55411" name="Line 135"/>
            <p:cNvSpPr>
              <a:spLocks noChangeShapeType="1"/>
            </p:cNvSpPr>
            <p:nvPr/>
          </p:nvSpPr>
          <p:spPr bwMode="auto">
            <a:xfrm flipV="1">
              <a:off x="4815" y="2770"/>
              <a:ext cx="59" cy="6"/>
            </a:xfrm>
            <a:prstGeom prst="line">
              <a:avLst/>
            </a:prstGeom>
            <a:noFill/>
            <a:ln w="57150">
              <a:solidFill>
                <a:srgbClr val="070707"/>
              </a:solidFill>
              <a:round/>
              <a:headEnd/>
              <a:tailEnd/>
            </a:ln>
          </p:spPr>
          <p:txBody>
            <a:bodyPr wrap="none" anchor="ctr"/>
            <a:lstStyle/>
            <a:p>
              <a:endParaRPr lang="en-US"/>
            </a:p>
          </p:txBody>
        </p:sp>
        <p:sp>
          <p:nvSpPr>
            <p:cNvPr id="55412" name="Line 136"/>
            <p:cNvSpPr>
              <a:spLocks noChangeShapeType="1"/>
            </p:cNvSpPr>
            <p:nvPr/>
          </p:nvSpPr>
          <p:spPr bwMode="auto">
            <a:xfrm flipV="1">
              <a:off x="4802" y="3171"/>
              <a:ext cx="24" cy="2"/>
            </a:xfrm>
            <a:prstGeom prst="line">
              <a:avLst/>
            </a:prstGeom>
            <a:noFill/>
            <a:ln w="57150">
              <a:solidFill>
                <a:srgbClr val="070707"/>
              </a:solidFill>
              <a:round/>
              <a:headEnd/>
              <a:tailEnd/>
            </a:ln>
          </p:spPr>
          <p:txBody>
            <a:bodyPr wrap="none" anchor="ctr"/>
            <a:lstStyle/>
            <a:p>
              <a:endParaRPr lang="en-US"/>
            </a:p>
          </p:txBody>
        </p:sp>
        <p:sp>
          <p:nvSpPr>
            <p:cNvPr id="55413" name="Line 137"/>
            <p:cNvSpPr>
              <a:spLocks noChangeShapeType="1"/>
            </p:cNvSpPr>
            <p:nvPr/>
          </p:nvSpPr>
          <p:spPr bwMode="auto">
            <a:xfrm flipV="1">
              <a:off x="4855" y="3163"/>
              <a:ext cx="24" cy="2"/>
            </a:xfrm>
            <a:prstGeom prst="line">
              <a:avLst/>
            </a:prstGeom>
            <a:noFill/>
            <a:ln w="57150">
              <a:solidFill>
                <a:srgbClr val="070707"/>
              </a:solidFill>
              <a:round/>
              <a:headEnd/>
              <a:tailEnd/>
            </a:ln>
          </p:spPr>
          <p:txBody>
            <a:bodyPr wrap="none" anchor="ctr"/>
            <a:lstStyle/>
            <a:p>
              <a:endParaRPr lang="en-US"/>
            </a:p>
          </p:txBody>
        </p:sp>
        <p:sp>
          <p:nvSpPr>
            <p:cNvPr id="55414" name="Line 138"/>
            <p:cNvSpPr>
              <a:spLocks noChangeShapeType="1"/>
            </p:cNvSpPr>
            <p:nvPr/>
          </p:nvSpPr>
          <p:spPr bwMode="auto">
            <a:xfrm>
              <a:off x="4712" y="2953"/>
              <a:ext cx="0" cy="210"/>
            </a:xfrm>
            <a:prstGeom prst="line">
              <a:avLst/>
            </a:prstGeom>
            <a:noFill/>
            <a:ln w="38100">
              <a:solidFill>
                <a:srgbClr val="D7E3C5"/>
              </a:solidFill>
              <a:round/>
              <a:headEnd/>
              <a:tailEnd/>
            </a:ln>
          </p:spPr>
          <p:txBody>
            <a:bodyPr wrap="none" anchor="ctr"/>
            <a:lstStyle/>
            <a:p>
              <a:endParaRPr lang="en-US"/>
            </a:p>
          </p:txBody>
        </p:sp>
        <p:sp>
          <p:nvSpPr>
            <p:cNvPr id="55415" name="Freeform 139"/>
            <p:cNvSpPr>
              <a:spLocks/>
            </p:cNvSpPr>
            <p:nvPr/>
          </p:nvSpPr>
          <p:spPr bwMode="auto">
            <a:xfrm>
              <a:off x="5145" y="2911"/>
              <a:ext cx="88" cy="194"/>
            </a:xfrm>
            <a:custGeom>
              <a:avLst/>
              <a:gdLst>
                <a:gd name="T0" fmla="*/ 0 w 88"/>
                <a:gd name="T1" fmla="*/ 192 h 194"/>
                <a:gd name="T2" fmla="*/ 3 w 88"/>
                <a:gd name="T3" fmla="*/ 0 h 194"/>
                <a:gd name="T4" fmla="*/ 88 w 88"/>
                <a:gd name="T5" fmla="*/ 0 h 194"/>
                <a:gd name="T6" fmla="*/ 83 w 88"/>
                <a:gd name="T7" fmla="*/ 186 h 194"/>
                <a:gd name="T8" fmla="*/ 56 w 88"/>
                <a:gd name="T9" fmla="*/ 194 h 194"/>
                <a:gd name="T10" fmla="*/ 46 w 88"/>
                <a:gd name="T11" fmla="*/ 50 h 194"/>
                <a:gd name="T12" fmla="*/ 35 w 88"/>
                <a:gd name="T13" fmla="*/ 194 h 194"/>
                <a:gd name="T14" fmla="*/ 0 w 88"/>
                <a:gd name="T15" fmla="*/ 192 h 194"/>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194"/>
                <a:gd name="T26" fmla="*/ 88 w 88"/>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194">
                  <a:moveTo>
                    <a:pt x="0" y="192"/>
                  </a:moveTo>
                  <a:lnTo>
                    <a:pt x="3" y="0"/>
                  </a:lnTo>
                  <a:lnTo>
                    <a:pt x="88" y="0"/>
                  </a:lnTo>
                  <a:lnTo>
                    <a:pt x="83" y="186"/>
                  </a:lnTo>
                  <a:lnTo>
                    <a:pt x="56" y="194"/>
                  </a:lnTo>
                  <a:lnTo>
                    <a:pt x="46" y="50"/>
                  </a:lnTo>
                  <a:lnTo>
                    <a:pt x="35" y="194"/>
                  </a:lnTo>
                  <a:lnTo>
                    <a:pt x="0" y="192"/>
                  </a:lnTo>
                  <a:close/>
                </a:path>
              </a:pathLst>
            </a:custGeom>
            <a:solidFill>
              <a:srgbClr val="9CB0D1"/>
            </a:solidFill>
            <a:ln w="12700">
              <a:solidFill>
                <a:schemeClr val="tx1"/>
              </a:solidFill>
              <a:round/>
              <a:headEnd/>
              <a:tailEnd/>
            </a:ln>
          </p:spPr>
          <p:txBody>
            <a:bodyPr wrap="none" anchor="ctr"/>
            <a:lstStyle/>
            <a:p>
              <a:endParaRPr lang="en-US"/>
            </a:p>
          </p:txBody>
        </p:sp>
        <p:sp>
          <p:nvSpPr>
            <p:cNvPr id="55416" name="Freeform 140"/>
            <p:cNvSpPr>
              <a:spLocks/>
            </p:cNvSpPr>
            <p:nvPr/>
          </p:nvSpPr>
          <p:spPr bwMode="auto">
            <a:xfrm>
              <a:off x="5097" y="2784"/>
              <a:ext cx="167" cy="132"/>
            </a:xfrm>
            <a:custGeom>
              <a:avLst/>
              <a:gdLst>
                <a:gd name="T0" fmla="*/ 16 w 167"/>
                <a:gd name="T1" fmla="*/ 121 h 132"/>
                <a:gd name="T2" fmla="*/ 29 w 167"/>
                <a:gd name="T3" fmla="*/ 43 h 132"/>
                <a:gd name="T4" fmla="*/ 64 w 167"/>
                <a:gd name="T5" fmla="*/ 6 h 132"/>
                <a:gd name="T6" fmla="*/ 128 w 167"/>
                <a:gd name="T7" fmla="*/ 11 h 132"/>
                <a:gd name="T8" fmla="*/ 160 w 167"/>
                <a:gd name="T9" fmla="*/ 51 h 132"/>
                <a:gd name="T10" fmla="*/ 163 w 167"/>
                <a:gd name="T11" fmla="*/ 121 h 132"/>
                <a:gd name="T12" fmla="*/ 133 w 167"/>
                <a:gd name="T13" fmla="*/ 123 h 132"/>
                <a:gd name="T14" fmla="*/ 93 w 167"/>
                <a:gd name="T15" fmla="*/ 121 h 132"/>
                <a:gd name="T16" fmla="*/ 16 w 167"/>
                <a:gd name="T17" fmla="*/ 12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32"/>
                <a:gd name="T29" fmla="*/ 167 w 167"/>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32">
                  <a:moveTo>
                    <a:pt x="16" y="121"/>
                  </a:moveTo>
                  <a:cubicBezTo>
                    <a:pt x="0" y="117"/>
                    <a:pt x="21" y="62"/>
                    <a:pt x="29" y="43"/>
                  </a:cubicBezTo>
                  <a:cubicBezTo>
                    <a:pt x="36" y="23"/>
                    <a:pt x="47" y="11"/>
                    <a:pt x="64" y="6"/>
                  </a:cubicBezTo>
                  <a:cubicBezTo>
                    <a:pt x="80" y="0"/>
                    <a:pt x="112" y="3"/>
                    <a:pt x="128" y="11"/>
                  </a:cubicBezTo>
                  <a:cubicBezTo>
                    <a:pt x="143" y="18"/>
                    <a:pt x="154" y="32"/>
                    <a:pt x="160" y="51"/>
                  </a:cubicBezTo>
                  <a:cubicBezTo>
                    <a:pt x="165" y="69"/>
                    <a:pt x="167" y="109"/>
                    <a:pt x="163" y="121"/>
                  </a:cubicBezTo>
                  <a:cubicBezTo>
                    <a:pt x="158" y="132"/>
                    <a:pt x="144" y="123"/>
                    <a:pt x="133" y="123"/>
                  </a:cubicBezTo>
                  <a:cubicBezTo>
                    <a:pt x="121" y="123"/>
                    <a:pt x="112" y="121"/>
                    <a:pt x="93" y="121"/>
                  </a:cubicBezTo>
                  <a:cubicBezTo>
                    <a:pt x="73" y="120"/>
                    <a:pt x="32" y="121"/>
                    <a:pt x="16" y="121"/>
                  </a:cubicBezTo>
                  <a:close/>
                </a:path>
              </a:pathLst>
            </a:custGeom>
            <a:solidFill>
              <a:srgbClr val="FFBFAB"/>
            </a:solidFill>
            <a:ln w="12700">
              <a:solidFill>
                <a:schemeClr val="tx1"/>
              </a:solidFill>
              <a:round/>
              <a:headEnd/>
              <a:tailEnd/>
            </a:ln>
          </p:spPr>
          <p:txBody>
            <a:bodyPr wrap="none" anchor="ctr"/>
            <a:lstStyle/>
            <a:p>
              <a:endParaRPr lang="en-US"/>
            </a:p>
          </p:txBody>
        </p:sp>
        <p:sp>
          <p:nvSpPr>
            <p:cNvPr id="55417" name="Freeform 141"/>
            <p:cNvSpPr>
              <a:spLocks/>
            </p:cNvSpPr>
            <p:nvPr/>
          </p:nvSpPr>
          <p:spPr bwMode="auto">
            <a:xfrm>
              <a:off x="5136" y="2796"/>
              <a:ext cx="104" cy="111"/>
            </a:xfrm>
            <a:custGeom>
              <a:avLst/>
              <a:gdLst>
                <a:gd name="T0" fmla="*/ 0 w 104"/>
                <a:gd name="T1" fmla="*/ 109 h 111"/>
                <a:gd name="T2" fmla="*/ 14 w 104"/>
                <a:gd name="T3" fmla="*/ 42 h 111"/>
                <a:gd name="T4" fmla="*/ 51 w 104"/>
                <a:gd name="T5" fmla="*/ 2 h 111"/>
                <a:gd name="T6" fmla="*/ 83 w 104"/>
                <a:gd name="T7" fmla="*/ 31 h 111"/>
                <a:gd name="T8" fmla="*/ 102 w 104"/>
                <a:gd name="T9" fmla="*/ 79 h 111"/>
                <a:gd name="T10" fmla="*/ 99 w 104"/>
                <a:gd name="T11" fmla="*/ 111 h 111"/>
                <a:gd name="T12" fmla="*/ 0 60000 65536"/>
                <a:gd name="T13" fmla="*/ 0 60000 65536"/>
                <a:gd name="T14" fmla="*/ 0 60000 65536"/>
                <a:gd name="T15" fmla="*/ 0 60000 65536"/>
                <a:gd name="T16" fmla="*/ 0 60000 65536"/>
                <a:gd name="T17" fmla="*/ 0 60000 65536"/>
                <a:gd name="T18" fmla="*/ 0 w 104"/>
                <a:gd name="T19" fmla="*/ 0 h 111"/>
                <a:gd name="T20" fmla="*/ 104 w 104"/>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04" h="111">
                  <a:moveTo>
                    <a:pt x="0" y="109"/>
                  </a:moveTo>
                  <a:cubicBezTo>
                    <a:pt x="2" y="84"/>
                    <a:pt x="5" y="59"/>
                    <a:pt x="14" y="42"/>
                  </a:cubicBezTo>
                  <a:cubicBezTo>
                    <a:pt x="22" y="24"/>
                    <a:pt x="39" y="3"/>
                    <a:pt x="51" y="2"/>
                  </a:cubicBezTo>
                  <a:cubicBezTo>
                    <a:pt x="62" y="0"/>
                    <a:pt x="74" y="18"/>
                    <a:pt x="83" y="31"/>
                  </a:cubicBezTo>
                  <a:cubicBezTo>
                    <a:pt x="91" y="43"/>
                    <a:pt x="99" y="65"/>
                    <a:pt x="102" y="79"/>
                  </a:cubicBezTo>
                  <a:cubicBezTo>
                    <a:pt x="104" y="92"/>
                    <a:pt x="101" y="101"/>
                    <a:pt x="99" y="111"/>
                  </a:cubicBezTo>
                </a:path>
              </a:pathLst>
            </a:custGeom>
            <a:solidFill>
              <a:srgbClr val="FFBFAB"/>
            </a:solidFill>
            <a:ln w="12700">
              <a:solidFill>
                <a:schemeClr val="tx1"/>
              </a:solidFill>
              <a:round/>
              <a:headEnd/>
              <a:tailEnd/>
            </a:ln>
          </p:spPr>
          <p:txBody>
            <a:bodyPr wrap="none" anchor="ctr"/>
            <a:lstStyle/>
            <a:p>
              <a:endParaRPr lang="en-US"/>
            </a:p>
          </p:txBody>
        </p:sp>
        <p:sp>
          <p:nvSpPr>
            <p:cNvPr id="55418" name="Line 142"/>
            <p:cNvSpPr>
              <a:spLocks noChangeShapeType="1"/>
            </p:cNvSpPr>
            <p:nvPr/>
          </p:nvSpPr>
          <p:spPr bwMode="auto">
            <a:xfrm flipH="1">
              <a:off x="5182" y="2806"/>
              <a:ext cx="5" cy="45"/>
            </a:xfrm>
            <a:prstGeom prst="line">
              <a:avLst/>
            </a:prstGeom>
            <a:noFill/>
            <a:ln w="12700">
              <a:solidFill>
                <a:schemeClr val="tx1"/>
              </a:solidFill>
              <a:round/>
              <a:headEnd/>
              <a:tailEnd/>
            </a:ln>
          </p:spPr>
          <p:txBody>
            <a:bodyPr wrap="none" anchor="ctr"/>
            <a:lstStyle/>
            <a:p>
              <a:endParaRPr lang="en-US"/>
            </a:p>
          </p:txBody>
        </p:sp>
        <p:sp>
          <p:nvSpPr>
            <p:cNvPr id="55419" name="Rectangle 143"/>
            <p:cNvSpPr>
              <a:spLocks noChangeArrowheads="1"/>
            </p:cNvSpPr>
            <p:nvPr/>
          </p:nvSpPr>
          <p:spPr bwMode="auto">
            <a:xfrm>
              <a:off x="5157" y="2736"/>
              <a:ext cx="62" cy="62"/>
            </a:xfrm>
            <a:prstGeom prst="rect">
              <a:avLst/>
            </a:prstGeom>
            <a:solidFill>
              <a:schemeClr val="tx1"/>
            </a:solidFill>
            <a:ln w="12700">
              <a:solidFill>
                <a:schemeClr val="tx1"/>
              </a:solidFill>
              <a:miter lim="800000"/>
              <a:headEnd/>
              <a:tailEnd/>
            </a:ln>
          </p:spPr>
          <p:txBody>
            <a:bodyPr wrap="none" anchor="ctr"/>
            <a:lstStyle/>
            <a:p>
              <a:endParaRPr lang="en-NZ">
                <a:latin typeface="Calibri" pitchFamily="34" charset="0"/>
              </a:endParaRPr>
            </a:p>
          </p:txBody>
        </p:sp>
        <p:sp>
          <p:nvSpPr>
            <p:cNvPr id="55420" name="Line 144"/>
            <p:cNvSpPr>
              <a:spLocks noChangeShapeType="1"/>
            </p:cNvSpPr>
            <p:nvPr/>
          </p:nvSpPr>
          <p:spPr bwMode="auto">
            <a:xfrm flipV="1">
              <a:off x="5160" y="2806"/>
              <a:ext cx="45" cy="3"/>
            </a:xfrm>
            <a:prstGeom prst="line">
              <a:avLst/>
            </a:prstGeom>
            <a:noFill/>
            <a:ln w="38100">
              <a:solidFill>
                <a:schemeClr val="tx1"/>
              </a:solidFill>
              <a:round/>
              <a:headEnd/>
              <a:tailEnd/>
            </a:ln>
          </p:spPr>
          <p:txBody>
            <a:bodyPr wrap="none" anchor="ctr"/>
            <a:lstStyle/>
            <a:p>
              <a:endParaRPr lang="en-US"/>
            </a:p>
          </p:txBody>
        </p:sp>
        <p:sp>
          <p:nvSpPr>
            <p:cNvPr id="55421" name="Line 145"/>
            <p:cNvSpPr>
              <a:spLocks noChangeShapeType="1"/>
            </p:cNvSpPr>
            <p:nvPr/>
          </p:nvSpPr>
          <p:spPr bwMode="auto">
            <a:xfrm flipV="1">
              <a:off x="5160" y="2726"/>
              <a:ext cx="59" cy="6"/>
            </a:xfrm>
            <a:prstGeom prst="line">
              <a:avLst/>
            </a:prstGeom>
            <a:noFill/>
            <a:ln w="57150">
              <a:solidFill>
                <a:srgbClr val="070707"/>
              </a:solidFill>
              <a:round/>
              <a:headEnd/>
              <a:tailEnd/>
            </a:ln>
          </p:spPr>
          <p:txBody>
            <a:bodyPr wrap="none" anchor="ctr"/>
            <a:lstStyle/>
            <a:p>
              <a:endParaRPr lang="en-US"/>
            </a:p>
          </p:txBody>
        </p:sp>
        <p:sp>
          <p:nvSpPr>
            <p:cNvPr id="55422" name="Line 146"/>
            <p:cNvSpPr>
              <a:spLocks noChangeShapeType="1"/>
            </p:cNvSpPr>
            <p:nvPr/>
          </p:nvSpPr>
          <p:spPr bwMode="auto">
            <a:xfrm flipV="1">
              <a:off x="5147" y="3127"/>
              <a:ext cx="24" cy="2"/>
            </a:xfrm>
            <a:prstGeom prst="line">
              <a:avLst/>
            </a:prstGeom>
            <a:noFill/>
            <a:ln w="57150">
              <a:solidFill>
                <a:srgbClr val="070707"/>
              </a:solidFill>
              <a:round/>
              <a:headEnd/>
              <a:tailEnd/>
            </a:ln>
          </p:spPr>
          <p:txBody>
            <a:bodyPr wrap="none" anchor="ctr"/>
            <a:lstStyle/>
            <a:p>
              <a:endParaRPr lang="en-US"/>
            </a:p>
          </p:txBody>
        </p:sp>
        <p:sp>
          <p:nvSpPr>
            <p:cNvPr id="55423" name="Line 147"/>
            <p:cNvSpPr>
              <a:spLocks noChangeShapeType="1"/>
            </p:cNvSpPr>
            <p:nvPr/>
          </p:nvSpPr>
          <p:spPr bwMode="auto">
            <a:xfrm flipV="1">
              <a:off x="5200" y="3119"/>
              <a:ext cx="24" cy="2"/>
            </a:xfrm>
            <a:prstGeom prst="line">
              <a:avLst/>
            </a:prstGeom>
            <a:noFill/>
            <a:ln w="57150">
              <a:solidFill>
                <a:srgbClr val="070707"/>
              </a:solidFill>
              <a:round/>
              <a:headEnd/>
              <a:tailEnd/>
            </a:ln>
          </p:spPr>
          <p:txBody>
            <a:bodyPr wrap="none" anchor="ctr"/>
            <a:lstStyle/>
            <a:p>
              <a:endParaRPr lang="en-US"/>
            </a:p>
          </p:txBody>
        </p:sp>
        <p:sp>
          <p:nvSpPr>
            <p:cNvPr id="55424" name="Line 148"/>
            <p:cNvSpPr>
              <a:spLocks noChangeShapeType="1"/>
            </p:cNvSpPr>
            <p:nvPr/>
          </p:nvSpPr>
          <p:spPr bwMode="auto">
            <a:xfrm>
              <a:off x="4819" y="2947"/>
              <a:ext cx="0" cy="210"/>
            </a:xfrm>
            <a:prstGeom prst="line">
              <a:avLst/>
            </a:prstGeom>
            <a:noFill/>
            <a:ln w="38100">
              <a:solidFill>
                <a:srgbClr val="D7E3C5"/>
              </a:solidFill>
              <a:round/>
              <a:headEnd/>
              <a:tailEnd/>
            </a:ln>
          </p:spPr>
          <p:txBody>
            <a:bodyPr wrap="none" anchor="ctr"/>
            <a:lstStyle/>
            <a:p>
              <a:endParaRPr lang="en-US"/>
            </a:p>
          </p:txBody>
        </p:sp>
        <p:sp>
          <p:nvSpPr>
            <p:cNvPr id="55425" name="Line 149"/>
            <p:cNvSpPr>
              <a:spLocks noChangeShapeType="1"/>
            </p:cNvSpPr>
            <p:nvPr/>
          </p:nvSpPr>
          <p:spPr bwMode="auto">
            <a:xfrm>
              <a:off x="5179" y="2899"/>
              <a:ext cx="0" cy="210"/>
            </a:xfrm>
            <a:prstGeom prst="line">
              <a:avLst/>
            </a:prstGeom>
            <a:noFill/>
            <a:ln w="38100">
              <a:solidFill>
                <a:srgbClr val="D7E3C5"/>
              </a:solidFill>
              <a:round/>
              <a:headEnd/>
              <a:tailEnd/>
            </a:ln>
          </p:spPr>
          <p:txBody>
            <a:bodyPr wrap="none" anchor="ctr"/>
            <a:lstStyle/>
            <a:p>
              <a:endParaRPr lang="en-US"/>
            </a:p>
          </p:txBody>
        </p:sp>
        <p:sp>
          <p:nvSpPr>
            <p:cNvPr id="55426" name="Freeform 150"/>
            <p:cNvSpPr>
              <a:spLocks/>
            </p:cNvSpPr>
            <p:nvPr/>
          </p:nvSpPr>
          <p:spPr bwMode="auto">
            <a:xfrm>
              <a:off x="4701" y="2888"/>
              <a:ext cx="712" cy="154"/>
            </a:xfrm>
            <a:custGeom>
              <a:avLst/>
              <a:gdLst>
                <a:gd name="T0" fmla="*/ 0 w 712"/>
                <a:gd name="T1" fmla="*/ 69 h 154"/>
                <a:gd name="T2" fmla="*/ 640 w 712"/>
                <a:gd name="T3" fmla="*/ 0 h 154"/>
                <a:gd name="T4" fmla="*/ 712 w 712"/>
                <a:gd name="T5" fmla="*/ 80 h 154"/>
                <a:gd name="T6" fmla="*/ 46 w 712"/>
                <a:gd name="T7" fmla="*/ 154 h 154"/>
                <a:gd name="T8" fmla="*/ 0 w 712"/>
                <a:gd name="T9" fmla="*/ 69 h 154"/>
                <a:gd name="T10" fmla="*/ 0 60000 65536"/>
                <a:gd name="T11" fmla="*/ 0 60000 65536"/>
                <a:gd name="T12" fmla="*/ 0 60000 65536"/>
                <a:gd name="T13" fmla="*/ 0 60000 65536"/>
                <a:gd name="T14" fmla="*/ 0 60000 65536"/>
                <a:gd name="T15" fmla="*/ 0 w 712"/>
                <a:gd name="T16" fmla="*/ 0 h 154"/>
                <a:gd name="T17" fmla="*/ 712 w 712"/>
                <a:gd name="T18" fmla="*/ 154 h 154"/>
              </a:gdLst>
              <a:ahLst/>
              <a:cxnLst>
                <a:cxn ang="T10">
                  <a:pos x="T0" y="T1"/>
                </a:cxn>
                <a:cxn ang="T11">
                  <a:pos x="T2" y="T3"/>
                </a:cxn>
                <a:cxn ang="T12">
                  <a:pos x="T4" y="T5"/>
                </a:cxn>
                <a:cxn ang="T13">
                  <a:pos x="T6" y="T7"/>
                </a:cxn>
                <a:cxn ang="T14">
                  <a:pos x="T8" y="T9"/>
                </a:cxn>
              </a:cxnLst>
              <a:rect l="T15" t="T16" r="T17" b="T18"/>
              <a:pathLst>
                <a:path w="712" h="154">
                  <a:moveTo>
                    <a:pt x="0" y="69"/>
                  </a:moveTo>
                  <a:lnTo>
                    <a:pt x="640" y="0"/>
                  </a:lnTo>
                  <a:lnTo>
                    <a:pt x="712" y="80"/>
                  </a:lnTo>
                  <a:lnTo>
                    <a:pt x="46" y="154"/>
                  </a:lnTo>
                  <a:lnTo>
                    <a:pt x="0" y="69"/>
                  </a:lnTo>
                  <a:close/>
                </a:path>
              </a:pathLst>
            </a:custGeom>
            <a:solidFill>
              <a:schemeClr val="accent1"/>
            </a:solidFill>
            <a:ln w="12700">
              <a:solidFill>
                <a:schemeClr val="tx1"/>
              </a:solidFill>
              <a:round/>
              <a:headEnd/>
              <a:tailEnd/>
            </a:ln>
          </p:spPr>
          <p:txBody>
            <a:bodyPr wrap="none" anchor="ctr"/>
            <a:lstStyle/>
            <a:p>
              <a:endParaRPr lang="en-US"/>
            </a:p>
          </p:txBody>
        </p:sp>
        <p:sp>
          <p:nvSpPr>
            <p:cNvPr id="55427" name="Freeform 151"/>
            <p:cNvSpPr>
              <a:spLocks/>
            </p:cNvSpPr>
            <p:nvPr/>
          </p:nvSpPr>
          <p:spPr bwMode="auto">
            <a:xfrm>
              <a:off x="4698" y="2877"/>
              <a:ext cx="712" cy="154"/>
            </a:xfrm>
            <a:custGeom>
              <a:avLst/>
              <a:gdLst>
                <a:gd name="T0" fmla="*/ 0 w 712"/>
                <a:gd name="T1" fmla="*/ 69 h 154"/>
                <a:gd name="T2" fmla="*/ 640 w 712"/>
                <a:gd name="T3" fmla="*/ 0 h 154"/>
                <a:gd name="T4" fmla="*/ 712 w 712"/>
                <a:gd name="T5" fmla="*/ 80 h 154"/>
                <a:gd name="T6" fmla="*/ 46 w 712"/>
                <a:gd name="T7" fmla="*/ 154 h 154"/>
                <a:gd name="T8" fmla="*/ 0 w 712"/>
                <a:gd name="T9" fmla="*/ 69 h 154"/>
                <a:gd name="T10" fmla="*/ 0 60000 65536"/>
                <a:gd name="T11" fmla="*/ 0 60000 65536"/>
                <a:gd name="T12" fmla="*/ 0 60000 65536"/>
                <a:gd name="T13" fmla="*/ 0 60000 65536"/>
                <a:gd name="T14" fmla="*/ 0 60000 65536"/>
                <a:gd name="T15" fmla="*/ 0 w 712"/>
                <a:gd name="T16" fmla="*/ 0 h 154"/>
                <a:gd name="T17" fmla="*/ 712 w 712"/>
                <a:gd name="T18" fmla="*/ 154 h 154"/>
              </a:gdLst>
              <a:ahLst/>
              <a:cxnLst>
                <a:cxn ang="T10">
                  <a:pos x="T0" y="T1"/>
                </a:cxn>
                <a:cxn ang="T11">
                  <a:pos x="T2" y="T3"/>
                </a:cxn>
                <a:cxn ang="T12">
                  <a:pos x="T4" y="T5"/>
                </a:cxn>
                <a:cxn ang="T13">
                  <a:pos x="T6" y="T7"/>
                </a:cxn>
                <a:cxn ang="T14">
                  <a:pos x="T8" y="T9"/>
                </a:cxn>
              </a:cxnLst>
              <a:rect l="T15" t="T16" r="T17" b="T18"/>
              <a:pathLst>
                <a:path w="712" h="154">
                  <a:moveTo>
                    <a:pt x="0" y="69"/>
                  </a:moveTo>
                  <a:lnTo>
                    <a:pt x="640" y="0"/>
                  </a:lnTo>
                  <a:lnTo>
                    <a:pt x="712" y="80"/>
                  </a:lnTo>
                  <a:lnTo>
                    <a:pt x="46" y="154"/>
                  </a:lnTo>
                  <a:lnTo>
                    <a:pt x="0" y="69"/>
                  </a:lnTo>
                  <a:close/>
                </a:path>
              </a:pathLst>
            </a:custGeom>
            <a:solidFill>
              <a:srgbClr val="D7E3C5"/>
            </a:solidFill>
            <a:ln w="12700">
              <a:solidFill>
                <a:schemeClr val="tx1"/>
              </a:solidFill>
              <a:round/>
              <a:headEnd/>
              <a:tailEnd/>
            </a:ln>
          </p:spPr>
          <p:txBody>
            <a:bodyPr wrap="none" anchor="ctr"/>
            <a:lstStyle/>
            <a:p>
              <a:endParaRPr lang="en-US"/>
            </a:p>
          </p:txBody>
        </p:sp>
        <p:sp>
          <p:nvSpPr>
            <p:cNvPr id="55428" name="Line 152"/>
            <p:cNvSpPr>
              <a:spLocks noChangeShapeType="1"/>
            </p:cNvSpPr>
            <p:nvPr/>
          </p:nvSpPr>
          <p:spPr bwMode="auto">
            <a:xfrm>
              <a:off x="4757" y="3037"/>
              <a:ext cx="0" cy="210"/>
            </a:xfrm>
            <a:prstGeom prst="line">
              <a:avLst/>
            </a:prstGeom>
            <a:noFill/>
            <a:ln w="38100">
              <a:solidFill>
                <a:srgbClr val="D7E3C5"/>
              </a:solidFill>
              <a:round/>
              <a:headEnd/>
              <a:tailEnd/>
            </a:ln>
          </p:spPr>
          <p:txBody>
            <a:bodyPr wrap="none" anchor="ctr"/>
            <a:lstStyle/>
            <a:p>
              <a:endParaRPr lang="en-US"/>
            </a:p>
          </p:txBody>
        </p:sp>
        <p:sp>
          <p:nvSpPr>
            <p:cNvPr id="55429" name="Line 153"/>
            <p:cNvSpPr>
              <a:spLocks noChangeShapeType="1"/>
            </p:cNvSpPr>
            <p:nvPr/>
          </p:nvSpPr>
          <p:spPr bwMode="auto">
            <a:xfrm>
              <a:off x="5086" y="2997"/>
              <a:ext cx="0" cy="210"/>
            </a:xfrm>
            <a:prstGeom prst="line">
              <a:avLst/>
            </a:prstGeom>
            <a:noFill/>
            <a:ln w="38100">
              <a:solidFill>
                <a:srgbClr val="D7E3C5"/>
              </a:solidFill>
              <a:round/>
              <a:headEnd/>
              <a:tailEnd/>
            </a:ln>
          </p:spPr>
          <p:txBody>
            <a:bodyPr wrap="none" anchor="ctr"/>
            <a:lstStyle/>
            <a:p>
              <a:endParaRPr lang="en-US"/>
            </a:p>
          </p:txBody>
        </p:sp>
        <p:sp>
          <p:nvSpPr>
            <p:cNvPr id="55430" name="Line 154"/>
            <p:cNvSpPr>
              <a:spLocks noChangeShapeType="1"/>
            </p:cNvSpPr>
            <p:nvPr/>
          </p:nvSpPr>
          <p:spPr bwMode="auto">
            <a:xfrm>
              <a:off x="5246" y="2992"/>
              <a:ext cx="0" cy="210"/>
            </a:xfrm>
            <a:prstGeom prst="line">
              <a:avLst/>
            </a:prstGeom>
            <a:noFill/>
            <a:ln w="38100">
              <a:solidFill>
                <a:srgbClr val="D7E3C5"/>
              </a:solidFill>
              <a:round/>
              <a:headEnd/>
              <a:tailEnd/>
            </a:ln>
          </p:spPr>
          <p:txBody>
            <a:bodyPr wrap="none" anchor="ctr"/>
            <a:lstStyle/>
            <a:p>
              <a:endParaRPr lang="en-US"/>
            </a:p>
          </p:txBody>
        </p:sp>
        <p:sp>
          <p:nvSpPr>
            <p:cNvPr id="55431" name="Line 155"/>
            <p:cNvSpPr>
              <a:spLocks noChangeShapeType="1"/>
            </p:cNvSpPr>
            <p:nvPr/>
          </p:nvSpPr>
          <p:spPr bwMode="auto">
            <a:xfrm>
              <a:off x="5398" y="2965"/>
              <a:ext cx="0" cy="210"/>
            </a:xfrm>
            <a:prstGeom prst="line">
              <a:avLst/>
            </a:prstGeom>
            <a:noFill/>
            <a:ln w="38100">
              <a:solidFill>
                <a:srgbClr val="D7E3C5"/>
              </a:solidFill>
              <a:round/>
              <a:headEnd/>
              <a:tailEnd/>
            </a:ln>
          </p:spPr>
          <p:txBody>
            <a:bodyPr wrap="none" anchor="ctr"/>
            <a:lstStyle/>
            <a:p>
              <a:endParaRPr lang="en-US"/>
            </a:p>
          </p:txBody>
        </p:sp>
        <p:sp>
          <p:nvSpPr>
            <p:cNvPr id="55432" name="Line 156"/>
            <p:cNvSpPr>
              <a:spLocks noChangeShapeType="1"/>
            </p:cNvSpPr>
            <p:nvPr/>
          </p:nvSpPr>
          <p:spPr bwMode="auto">
            <a:xfrm>
              <a:off x="4912" y="3027"/>
              <a:ext cx="0" cy="210"/>
            </a:xfrm>
            <a:prstGeom prst="line">
              <a:avLst/>
            </a:prstGeom>
            <a:noFill/>
            <a:ln w="38100">
              <a:solidFill>
                <a:srgbClr val="D7E3C5"/>
              </a:solidFill>
              <a:round/>
              <a:headEnd/>
              <a:tailEnd/>
            </a:ln>
          </p:spPr>
          <p:txBody>
            <a:bodyPr wrap="none" anchor="ctr"/>
            <a:lstStyle/>
            <a:p>
              <a:endParaRPr lang="en-US"/>
            </a:p>
          </p:txBody>
        </p:sp>
        <p:sp>
          <p:nvSpPr>
            <p:cNvPr id="55433" name="Line 157"/>
            <p:cNvSpPr>
              <a:spLocks noChangeShapeType="1"/>
            </p:cNvSpPr>
            <p:nvPr/>
          </p:nvSpPr>
          <p:spPr bwMode="auto">
            <a:xfrm>
              <a:off x="4851" y="2928"/>
              <a:ext cx="53" cy="88"/>
            </a:xfrm>
            <a:prstGeom prst="line">
              <a:avLst/>
            </a:prstGeom>
            <a:noFill/>
            <a:ln w="12700">
              <a:solidFill>
                <a:schemeClr val="tx1"/>
              </a:solidFill>
              <a:round/>
              <a:headEnd/>
              <a:tailEnd/>
            </a:ln>
          </p:spPr>
          <p:txBody>
            <a:bodyPr wrap="none" anchor="ctr"/>
            <a:lstStyle/>
            <a:p>
              <a:endParaRPr lang="en-US"/>
            </a:p>
          </p:txBody>
        </p:sp>
        <p:sp>
          <p:nvSpPr>
            <p:cNvPr id="55434" name="Line 158"/>
            <p:cNvSpPr>
              <a:spLocks noChangeShapeType="1"/>
            </p:cNvSpPr>
            <p:nvPr/>
          </p:nvSpPr>
          <p:spPr bwMode="auto">
            <a:xfrm>
              <a:off x="5032" y="2912"/>
              <a:ext cx="53" cy="88"/>
            </a:xfrm>
            <a:prstGeom prst="line">
              <a:avLst/>
            </a:prstGeom>
            <a:noFill/>
            <a:ln w="12700">
              <a:solidFill>
                <a:schemeClr val="tx1"/>
              </a:solidFill>
              <a:round/>
              <a:headEnd/>
              <a:tailEnd/>
            </a:ln>
          </p:spPr>
          <p:txBody>
            <a:bodyPr wrap="none" anchor="ctr"/>
            <a:lstStyle/>
            <a:p>
              <a:endParaRPr lang="en-US"/>
            </a:p>
          </p:txBody>
        </p:sp>
        <p:sp>
          <p:nvSpPr>
            <p:cNvPr id="55435" name="Line 159"/>
            <p:cNvSpPr>
              <a:spLocks noChangeShapeType="1"/>
            </p:cNvSpPr>
            <p:nvPr/>
          </p:nvSpPr>
          <p:spPr bwMode="auto">
            <a:xfrm>
              <a:off x="4942" y="2920"/>
              <a:ext cx="53" cy="88"/>
            </a:xfrm>
            <a:prstGeom prst="line">
              <a:avLst/>
            </a:prstGeom>
            <a:noFill/>
            <a:ln w="12700">
              <a:solidFill>
                <a:schemeClr val="tx1"/>
              </a:solidFill>
              <a:round/>
              <a:headEnd/>
              <a:tailEnd/>
            </a:ln>
          </p:spPr>
          <p:txBody>
            <a:bodyPr wrap="none" anchor="ctr"/>
            <a:lstStyle/>
            <a:p>
              <a:endParaRPr lang="en-US"/>
            </a:p>
          </p:txBody>
        </p:sp>
        <p:sp>
          <p:nvSpPr>
            <p:cNvPr id="55436" name="Line 160"/>
            <p:cNvSpPr>
              <a:spLocks noChangeShapeType="1"/>
            </p:cNvSpPr>
            <p:nvPr/>
          </p:nvSpPr>
          <p:spPr bwMode="auto">
            <a:xfrm>
              <a:off x="5107" y="2901"/>
              <a:ext cx="53" cy="88"/>
            </a:xfrm>
            <a:prstGeom prst="line">
              <a:avLst/>
            </a:prstGeom>
            <a:noFill/>
            <a:ln w="12700">
              <a:solidFill>
                <a:schemeClr val="tx1"/>
              </a:solidFill>
              <a:round/>
              <a:headEnd/>
              <a:tailEnd/>
            </a:ln>
          </p:spPr>
          <p:txBody>
            <a:bodyPr wrap="none" anchor="ctr"/>
            <a:lstStyle/>
            <a:p>
              <a:endParaRPr lang="en-US"/>
            </a:p>
          </p:txBody>
        </p:sp>
        <p:sp>
          <p:nvSpPr>
            <p:cNvPr id="55437" name="Line 161"/>
            <p:cNvSpPr>
              <a:spLocks noChangeShapeType="1"/>
            </p:cNvSpPr>
            <p:nvPr/>
          </p:nvSpPr>
          <p:spPr bwMode="auto">
            <a:xfrm>
              <a:off x="5264" y="2883"/>
              <a:ext cx="53" cy="88"/>
            </a:xfrm>
            <a:prstGeom prst="line">
              <a:avLst/>
            </a:prstGeom>
            <a:noFill/>
            <a:ln w="12700">
              <a:solidFill>
                <a:schemeClr val="tx1"/>
              </a:solidFill>
              <a:round/>
              <a:headEnd/>
              <a:tailEnd/>
            </a:ln>
          </p:spPr>
          <p:txBody>
            <a:bodyPr wrap="none" anchor="ctr"/>
            <a:lstStyle/>
            <a:p>
              <a:endParaRPr lang="en-US"/>
            </a:p>
          </p:txBody>
        </p:sp>
        <p:sp>
          <p:nvSpPr>
            <p:cNvPr id="55438" name="Line 162"/>
            <p:cNvSpPr>
              <a:spLocks noChangeShapeType="1"/>
            </p:cNvSpPr>
            <p:nvPr/>
          </p:nvSpPr>
          <p:spPr bwMode="auto">
            <a:xfrm>
              <a:off x="4779" y="2939"/>
              <a:ext cx="53" cy="88"/>
            </a:xfrm>
            <a:prstGeom prst="line">
              <a:avLst/>
            </a:prstGeom>
            <a:noFill/>
            <a:ln w="12700">
              <a:solidFill>
                <a:schemeClr val="tx1"/>
              </a:solidFill>
              <a:round/>
              <a:headEnd/>
              <a:tailEnd/>
            </a:ln>
          </p:spPr>
          <p:txBody>
            <a:bodyPr wrap="none" anchor="ctr"/>
            <a:lstStyle/>
            <a:p>
              <a:endParaRPr lang="en-US"/>
            </a:p>
          </p:txBody>
        </p:sp>
        <p:sp>
          <p:nvSpPr>
            <p:cNvPr id="55439" name="Line 163"/>
            <p:cNvSpPr>
              <a:spLocks noChangeShapeType="1"/>
            </p:cNvSpPr>
            <p:nvPr/>
          </p:nvSpPr>
          <p:spPr bwMode="auto">
            <a:xfrm>
              <a:off x="5179" y="2894"/>
              <a:ext cx="53" cy="88"/>
            </a:xfrm>
            <a:prstGeom prst="line">
              <a:avLst/>
            </a:prstGeom>
            <a:noFill/>
            <a:ln w="12700">
              <a:solidFill>
                <a:schemeClr val="tx1"/>
              </a:solidFill>
              <a:round/>
              <a:headEnd/>
              <a:tailEnd/>
            </a:ln>
          </p:spPr>
          <p:txBody>
            <a:bodyPr wrap="none" anchor="ctr"/>
            <a:lstStyle/>
            <a:p>
              <a:endParaRPr lang="en-US"/>
            </a:p>
          </p:txBody>
        </p:sp>
        <p:sp>
          <p:nvSpPr>
            <p:cNvPr id="55440" name="Line 164"/>
            <p:cNvSpPr>
              <a:spLocks noChangeShapeType="1"/>
            </p:cNvSpPr>
            <p:nvPr/>
          </p:nvSpPr>
          <p:spPr bwMode="auto">
            <a:xfrm>
              <a:off x="5024" y="2061"/>
              <a:ext cx="0" cy="210"/>
            </a:xfrm>
            <a:prstGeom prst="line">
              <a:avLst/>
            </a:prstGeom>
            <a:noFill/>
            <a:ln w="38100">
              <a:solidFill>
                <a:srgbClr val="D7E3C5"/>
              </a:solidFill>
              <a:round/>
              <a:headEnd/>
              <a:tailEnd/>
            </a:ln>
          </p:spPr>
          <p:txBody>
            <a:bodyPr wrap="none" anchor="ctr"/>
            <a:lstStyle/>
            <a:p>
              <a:endParaRPr lang="en-US"/>
            </a:p>
          </p:txBody>
        </p:sp>
        <p:sp>
          <p:nvSpPr>
            <p:cNvPr id="55441" name="Line 165"/>
            <p:cNvSpPr>
              <a:spLocks noChangeShapeType="1"/>
            </p:cNvSpPr>
            <p:nvPr/>
          </p:nvSpPr>
          <p:spPr bwMode="auto">
            <a:xfrm>
              <a:off x="5331" y="2029"/>
              <a:ext cx="0" cy="210"/>
            </a:xfrm>
            <a:prstGeom prst="line">
              <a:avLst/>
            </a:prstGeom>
            <a:noFill/>
            <a:ln w="38100">
              <a:solidFill>
                <a:srgbClr val="D7E3C5"/>
              </a:solidFill>
              <a:round/>
              <a:headEnd/>
              <a:tailEnd/>
            </a:ln>
          </p:spPr>
          <p:txBody>
            <a:bodyPr wrap="none" anchor="ctr"/>
            <a:lstStyle/>
            <a:p>
              <a:endParaRPr lang="en-US"/>
            </a:p>
          </p:txBody>
        </p:sp>
        <p:sp>
          <p:nvSpPr>
            <p:cNvPr id="55442" name="Freeform 166"/>
            <p:cNvSpPr>
              <a:spLocks/>
            </p:cNvSpPr>
            <p:nvPr/>
          </p:nvSpPr>
          <p:spPr bwMode="auto">
            <a:xfrm>
              <a:off x="4800" y="2096"/>
              <a:ext cx="88" cy="194"/>
            </a:xfrm>
            <a:custGeom>
              <a:avLst/>
              <a:gdLst>
                <a:gd name="T0" fmla="*/ 0 w 88"/>
                <a:gd name="T1" fmla="*/ 192 h 194"/>
                <a:gd name="T2" fmla="*/ 3 w 88"/>
                <a:gd name="T3" fmla="*/ 0 h 194"/>
                <a:gd name="T4" fmla="*/ 88 w 88"/>
                <a:gd name="T5" fmla="*/ 0 h 194"/>
                <a:gd name="T6" fmla="*/ 83 w 88"/>
                <a:gd name="T7" fmla="*/ 186 h 194"/>
                <a:gd name="T8" fmla="*/ 56 w 88"/>
                <a:gd name="T9" fmla="*/ 194 h 194"/>
                <a:gd name="T10" fmla="*/ 46 w 88"/>
                <a:gd name="T11" fmla="*/ 50 h 194"/>
                <a:gd name="T12" fmla="*/ 35 w 88"/>
                <a:gd name="T13" fmla="*/ 194 h 194"/>
                <a:gd name="T14" fmla="*/ 0 w 88"/>
                <a:gd name="T15" fmla="*/ 192 h 194"/>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194"/>
                <a:gd name="T26" fmla="*/ 88 w 88"/>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194">
                  <a:moveTo>
                    <a:pt x="0" y="192"/>
                  </a:moveTo>
                  <a:lnTo>
                    <a:pt x="3" y="0"/>
                  </a:lnTo>
                  <a:lnTo>
                    <a:pt x="88" y="0"/>
                  </a:lnTo>
                  <a:lnTo>
                    <a:pt x="83" y="186"/>
                  </a:lnTo>
                  <a:lnTo>
                    <a:pt x="56" y="194"/>
                  </a:lnTo>
                  <a:lnTo>
                    <a:pt x="46" y="50"/>
                  </a:lnTo>
                  <a:lnTo>
                    <a:pt x="35" y="194"/>
                  </a:lnTo>
                  <a:lnTo>
                    <a:pt x="0" y="192"/>
                  </a:lnTo>
                  <a:close/>
                </a:path>
              </a:pathLst>
            </a:custGeom>
            <a:solidFill>
              <a:srgbClr val="9CB0D1"/>
            </a:solidFill>
            <a:ln w="12700">
              <a:solidFill>
                <a:schemeClr val="tx1"/>
              </a:solidFill>
              <a:round/>
              <a:headEnd/>
              <a:tailEnd/>
            </a:ln>
          </p:spPr>
          <p:txBody>
            <a:bodyPr wrap="none" anchor="ctr"/>
            <a:lstStyle/>
            <a:p>
              <a:endParaRPr lang="en-US"/>
            </a:p>
          </p:txBody>
        </p:sp>
        <p:sp>
          <p:nvSpPr>
            <p:cNvPr id="55443" name="Freeform 167"/>
            <p:cNvSpPr>
              <a:spLocks/>
            </p:cNvSpPr>
            <p:nvPr/>
          </p:nvSpPr>
          <p:spPr bwMode="auto">
            <a:xfrm>
              <a:off x="4752" y="1969"/>
              <a:ext cx="167" cy="132"/>
            </a:xfrm>
            <a:custGeom>
              <a:avLst/>
              <a:gdLst>
                <a:gd name="T0" fmla="*/ 16 w 167"/>
                <a:gd name="T1" fmla="*/ 121 h 132"/>
                <a:gd name="T2" fmla="*/ 29 w 167"/>
                <a:gd name="T3" fmla="*/ 43 h 132"/>
                <a:gd name="T4" fmla="*/ 64 w 167"/>
                <a:gd name="T5" fmla="*/ 6 h 132"/>
                <a:gd name="T6" fmla="*/ 128 w 167"/>
                <a:gd name="T7" fmla="*/ 11 h 132"/>
                <a:gd name="T8" fmla="*/ 160 w 167"/>
                <a:gd name="T9" fmla="*/ 51 h 132"/>
                <a:gd name="T10" fmla="*/ 163 w 167"/>
                <a:gd name="T11" fmla="*/ 121 h 132"/>
                <a:gd name="T12" fmla="*/ 133 w 167"/>
                <a:gd name="T13" fmla="*/ 123 h 132"/>
                <a:gd name="T14" fmla="*/ 93 w 167"/>
                <a:gd name="T15" fmla="*/ 121 h 132"/>
                <a:gd name="T16" fmla="*/ 16 w 167"/>
                <a:gd name="T17" fmla="*/ 12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32"/>
                <a:gd name="T29" fmla="*/ 167 w 167"/>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32">
                  <a:moveTo>
                    <a:pt x="16" y="121"/>
                  </a:moveTo>
                  <a:cubicBezTo>
                    <a:pt x="0" y="117"/>
                    <a:pt x="21" y="62"/>
                    <a:pt x="29" y="43"/>
                  </a:cubicBezTo>
                  <a:cubicBezTo>
                    <a:pt x="36" y="23"/>
                    <a:pt x="47" y="11"/>
                    <a:pt x="64" y="6"/>
                  </a:cubicBezTo>
                  <a:cubicBezTo>
                    <a:pt x="80" y="0"/>
                    <a:pt x="112" y="3"/>
                    <a:pt x="128" y="11"/>
                  </a:cubicBezTo>
                  <a:cubicBezTo>
                    <a:pt x="143" y="18"/>
                    <a:pt x="154" y="32"/>
                    <a:pt x="160" y="51"/>
                  </a:cubicBezTo>
                  <a:cubicBezTo>
                    <a:pt x="165" y="69"/>
                    <a:pt x="167" y="109"/>
                    <a:pt x="163" y="121"/>
                  </a:cubicBezTo>
                  <a:cubicBezTo>
                    <a:pt x="158" y="132"/>
                    <a:pt x="144" y="123"/>
                    <a:pt x="133" y="123"/>
                  </a:cubicBezTo>
                  <a:cubicBezTo>
                    <a:pt x="121" y="123"/>
                    <a:pt x="112" y="121"/>
                    <a:pt x="93" y="121"/>
                  </a:cubicBezTo>
                  <a:cubicBezTo>
                    <a:pt x="73" y="120"/>
                    <a:pt x="32" y="121"/>
                    <a:pt x="16" y="121"/>
                  </a:cubicBezTo>
                  <a:close/>
                </a:path>
              </a:pathLst>
            </a:custGeom>
            <a:solidFill>
              <a:srgbClr val="FFBFAB"/>
            </a:solidFill>
            <a:ln w="12700">
              <a:solidFill>
                <a:schemeClr val="tx1"/>
              </a:solidFill>
              <a:round/>
              <a:headEnd/>
              <a:tailEnd/>
            </a:ln>
          </p:spPr>
          <p:txBody>
            <a:bodyPr wrap="none" anchor="ctr"/>
            <a:lstStyle/>
            <a:p>
              <a:endParaRPr lang="en-US"/>
            </a:p>
          </p:txBody>
        </p:sp>
        <p:sp>
          <p:nvSpPr>
            <p:cNvPr id="55444" name="Freeform 168"/>
            <p:cNvSpPr>
              <a:spLocks/>
            </p:cNvSpPr>
            <p:nvPr/>
          </p:nvSpPr>
          <p:spPr bwMode="auto">
            <a:xfrm>
              <a:off x="4791" y="1981"/>
              <a:ext cx="104" cy="111"/>
            </a:xfrm>
            <a:custGeom>
              <a:avLst/>
              <a:gdLst>
                <a:gd name="T0" fmla="*/ 0 w 104"/>
                <a:gd name="T1" fmla="*/ 109 h 111"/>
                <a:gd name="T2" fmla="*/ 14 w 104"/>
                <a:gd name="T3" fmla="*/ 42 h 111"/>
                <a:gd name="T4" fmla="*/ 51 w 104"/>
                <a:gd name="T5" fmla="*/ 2 h 111"/>
                <a:gd name="T6" fmla="*/ 83 w 104"/>
                <a:gd name="T7" fmla="*/ 31 h 111"/>
                <a:gd name="T8" fmla="*/ 102 w 104"/>
                <a:gd name="T9" fmla="*/ 79 h 111"/>
                <a:gd name="T10" fmla="*/ 99 w 104"/>
                <a:gd name="T11" fmla="*/ 111 h 111"/>
                <a:gd name="T12" fmla="*/ 0 60000 65536"/>
                <a:gd name="T13" fmla="*/ 0 60000 65536"/>
                <a:gd name="T14" fmla="*/ 0 60000 65536"/>
                <a:gd name="T15" fmla="*/ 0 60000 65536"/>
                <a:gd name="T16" fmla="*/ 0 60000 65536"/>
                <a:gd name="T17" fmla="*/ 0 60000 65536"/>
                <a:gd name="T18" fmla="*/ 0 w 104"/>
                <a:gd name="T19" fmla="*/ 0 h 111"/>
                <a:gd name="T20" fmla="*/ 104 w 104"/>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04" h="111">
                  <a:moveTo>
                    <a:pt x="0" y="109"/>
                  </a:moveTo>
                  <a:cubicBezTo>
                    <a:pt x="2" y="84"/>
                    <a:pt x="5" y="59"/>
                    <a:pt x="14" y="42"/>
                  </a:cubicBezTo>
                  <a:cubicBezTo>
                    <a:pt x="22" y="24"/>
                    <a:pt x="39" y="3"/>
                    <a:pt x="51" y="2"/>
                  </a:cubicBezTo>
                  <a:cubicBezTo>
                    <a:pt x="62" y="0"/>
                    <a:pt x="74" y="18"/>
                    <a:pt x="83" y="31"/>
                  </a:cubicBezTo>
                  <a:cubicBezTo>
                    <a:pt x="91" y="43"/>
                    <a:pt x="99" y="65"/>
                    <a:pt x="102" y="79"/>
                  </a:cubicBezTo>
                  <a:cubicBezTo>
                    <a:pt x="104" y="92"/>
                    <a:pt x="101" y="101"/>
                    <a:pt x="99" y="111"/>
                  </a:cubicBezTo>
                </a:path>
              </a:pathLst>
            </a:custGeom>
            <a:noFill/>
            <a:ln w="12700">
              <a:solidFill>
                <a:schemeClr val="tx1"/>
              </a:solidFill>
              <a:round/>
              <a:headEnd/>
              <a:tailEnd/>
            </a:ln>
          </p:spPr>
          <p:txBody>
            <a:bodyPr wrap="none" anchor="ctr"/>
            <a:lstStyle/>
            <a:p>
              <a:endParaRPr lang="en-US"/>
            </a:p>
          </p:txBody>
        </p:sp>
        <p:sp>
          <p:nvSpPr>
            <p:cNvPr id="55445" name="Line 169"/>
            <p:cNvSpPr>
              <a:spLocks noChangeShapeType="1"/>
            </p:cNvSpPr>
            <p:nvPr/>
          </p:nvSpPr>
          <p:spPr bwMode="auto">
            <a:xfrm flipH="1">
              <a:off x="4837" y="1991"/>
              <a:ext cx="5" cy="45"/>
            </a:xfrm>
            <a:prstGeom prst="line">
              <a:avLst/>
            </a:prstGeom>
            <a:noFill/>
            <a:ln w="12700">
              <a:solidFill>
                <a:schemeClr val="tx1"/>
              </a:solidFill>
              <a:round/>
              <a:headEnd/>
              <a:tailEnd/>
            </a:ln>
          </p:spPr>
          <p:txBody>
            <a:bodyPr wrap="none" anchor="ctr"/>
            <a:lstStyle/>
            <a:p>
              <a:endParaRPr lang="en-US"/>
            </a:p>
          </p:txBody>
        </p:sp>
        <p:sp>
          <p:nvSpPr>
            <p:cNvPr id="55446" name="Rectangle 170"/>
            <p:cNvSpPr>
              <a:spLocks noChangeArrowheads="1"/>
            </p:cNvSpPr>
            <p:nvPr/>
          </p:nvSpPr>
          <p:spPr bwMode="auto">
            <a:xfrm>
              <a:off x="4812" y="1921"/>
              <a:ext cx="62" cy="62"/>
            </a:xfrm>
            <a:prstGeom prst="rect">
              <a:avLst/>
            </a:prstGeom>
            <a:solidFill>
              <a:schemeClr val="tx1"/>
            </a:solidFill>
            <a:ln w="12700">
              <a:solidFill>
                <a:schemeClr val="tx1"/>
              </a:solidFill>
              <a:miter lim="800000"/>
              <a:headEnd/>
              <a:tailEnd/>
            </a:ln>
          </p:spPr>
          <p:txBody>
            <a:bodyPr wrap="none" anchor="ctr"/>
            <a:lstStyle/>
            <a:p>
              <a:endParaRPr lang="en-NZ">
                <a:latin typeface="Calibri" pitchFamily="34" charset="0"/>
              </a:endParaRPr>
            </a:p>
          </p:txBody>
        </p:sp>
        <p:sp>
          <p:nvSpPr>
            <p:cNvPr id="55447" name="Line 171"/>
            <p:cNvSpPr>
              <a:spLocks noChangeShapeType="1"/>
            </p:cNvSpPr>
            <p:nvPr/>
          </p:nvSpPr>
          <p:spPr bwMode="auto">
            <a:xfrm flipV="1">
              <a:off x="4815" y="1991"/>
              <a:ext cx="45" cy="3"/>
            </a:xfrm>
            <a:prstGeom prst="line">
              <a:avLst/>
            </a:prstGeom>
            <a:noFill/>
            <a:ln w="38100">
              <a:solidFill>
                <a:schemeClr val="tx1"/>
              </a:solidFill>
              <a:round/>
              <a:headEnd/>
              <a:tailEnd/>
            </a:ln>
          </p:spPr>
          <p:txBody>
            <a:bodyPr wrap="none" anchor="ctr"/>
            <a:lstStyle/>
            <a:p>
              <a:endParaRPr lang="en-US"/>
            </a:p>
          </p:txBody>
        </p:sp>
        <p:sp>
          <p:nvSpPr>
            <p:cNvPr id="55448" name="Line 172"/>
            <p:cNvSpPr>
              <a:spLocks noChangeShapeType="1"/>
            </p:cNvSpPr>
            <p:nvPr/>
          </p:nvSpPr>
          <p:spPr bwMode="auto">
            <a:xfrm flipV="1">
              <a:off x="4815" y="1911"/>
              <a:ext cx="59" cy="6"/>
            </a:xfrm>
            <a:prstGeom prst="line">
              <a:avLst/>
            </a:prstGeom>
            <a:noFill/>
            <a:ln w="57150">
              <a:solidFill>
                <a:srgbClr val="070707"/>
              </a:solidFill>
              <a:round/>
              <a:headEnd/>
              <a:tailEnd/>
            </a:ln>
          </p:spPr>
          <p:txBody>
            <a:bodyPr wrap="none" anchor="ctr"/>
            <a:lstStyle/>
            <a:p>
              <a:endParaRPr lang="en-US"/>
            </a:p>
          </p:txBody>
        </p:sp>
        <p:sp>
          <p:nvSpPr>
            <p:cNvPr id="55449" name="Line 173"/>
            <p:cNvSpPr>
              <a:spLocks noChangeShapeType="1"/>
            </p:cNvSpPr>
            <p:nvPr/>
          </p:nvSpPr>
          <p:spPr bwMode="auto">
            <a:xfrm flipV="1">
              <a:off x="4802" y="2312"/>
              <a:ext cx="24" cy="2"/>
            </a:xfrm>
            <a:prstGeom prst="line">
              <a:avLst/>
            </a:prstGeom>
            <a:noFill/>
            <a:ln w="57150">
              <a:solidFill>
                <a:srgbClr val="070707"/>
              </a:solidFill>
              <a:round/>
              <a:headEnd/>
              <a:tailEnd/>
            </a:ln>
          </p:spPr>
          <p:txBody>
            <a:bodyPr wrap="none" anchor="ctr"/>
            <a:lstStyle/>
            <a:p>
              <a:endParaRPr lang="en-US"/>
            </a:p>
          </p:txBody>
        </p:sp>
        <p:sp>
          <p:nvSpPr>
            <p:cNvPr id="55450" name="Line 174"/>
            <p:cNvSpPr>
              <a:spLocks noChangeShapeType="1"/>
            </p:cNvSpPr>
            <p:nvPr/>
          </p:nvSpPr>
          <p:spPr bwMode="auto">
            <a:xfrm flipV="1">
              <a:off x="4855" y="2304"/>
              <a:ext cx="24" cy="2"/>
            </a:xfrm>
            <a:prstGeom prst="line">
              <a:avLst/>
            </a:prstGeom>
            <a:noFill/>
            <a:ln w="57150">
              <a:solidFill>
                <a:srgbClr val="070707"/>
              </a:solidFill>
              <a:round/>
              <a:headEnd/>
              <a:tailEnd/>
            </a:ln>
          </p:spPr>
          <p:txBody>
            <a:bodyPr wrap="none" anchor="ctr"/>
            <a:lstStyle/>
            <a:p>
              <a:endParaRPr lang="en-US"/>
            </a:p>
          </p:txBody>
        </p:sp>
        <p:sp>
          <p:nvSpPr>
            <p:cNvPr id="55451" name="Line 175"/>
            <p:cNvSpPr>
              <a:spLocks noChangeShapeType="1"/>
            </p:cNvSpPr>
            <p:nvPr/>
          </p:nvSpPr>
          <p:spPr bwMode="auto">
            <a:xfrm>
              <a:off x="4712" y="2094"/>
              <a:ext cx="0" cy="210"/>
            </a:xfrm>
            <a:prstGeom prst="line">
              <a:avLst/>
            </a:prstGeom>
            <a:noFill/>
            <a:ln w="38100">
              <a:solidFill>
                <a:srgbClr val="D7E3C5"/>
              </a:solidFill>
              <a:round/>
              <a:headEnd/>
              <a:tailEnd/>
            </a:ln>
          </p:spPr>
          <p:txBody>
            <a:bodyPr wrap="none" anchor="ctr"/>
            <a:lstStyle/>
            <a:p>
              <a:endParaRPr lang="en-US"/>
            </a:p>
          </p:txBody>
        </p:sp>
        <p:sp>
          <p:nvSpPr>
            <p:cNvPr id="55452" name="Freeform 176"/>
            <p:cNvSpPr>
              <a:spLocks/>
            </p:cNvSpPr>
            <p:nvPr/>
          </p:nvSpPr>
          <p:spPr bwMode="auto">
            <a:xfrm>
              <a:off x="5145" y="2052"/>
              <a:ext cx="88" cy="194"/>
            </a:xfrm>
            <a:custGeom>
              <a:avLst/>
              <a:gdLst>
                <a:gd name="T0" fmla="*/ 0 w 88"/>
                <a:gd name="T1" fmla="*/ 192 h 194"/>
                <a:gd name="T2" fmla="*/ 3 w 88"/>
                <a:gd name="T3" fmla="*/ 0 h 194"/>
                <a:gd name="T4" fmla="*/ 88 w 88"/>
                <a:gd name="T5" fmla="*/ 0 h 194"/>
                <a:gd name="T6" fmla="*/ 83 w 88"/>
                <a:gd name="T7" fmla="*/ 186 h 194"/>
                <a:gd name="T8" fmla="*/ 56 w 88"/>
                <a:gd name="T9" fmla="*/ 194 h 194"/>
                <a:gd name="T10" fmla="*/ 46 w 88"/>
                <a:gd name="T11" fmla="*/ 50 h 194"/>
                <a:gd name="T12" fmla="*/ 35 w 88"/>
                <a:gd name="T13" fmla="*/ 194 h 194"/>
                <a:gd name="T14" fmla="*/ 0 w 88"/>
                <a:gd name="T15" fmla="*/ 192 h 194"/>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194"/>
                <a:gd name="T26" fmla="*/ 88 w 88"/>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194">
                  <a:moveTo>
                    <a:pt x="0" y="192"/>
                  </a:moveTo>
                  <a:lnTo>
                    <a:pt x="3" y="0"/>
                  </a:lnTo>
                  <a:lnTo>
                    <a:pt x="88" y="0"/>
                  </a:lnTo>
                  <a:lnTo>
                    <a:pt x="83" y="186"/>
                  </a:lnTo>
                  <a:lnTo>
                    <a:pt x="56" y="194"/>
                  </a:lnTo>
                  <a:lnTo>
                    <a:pt x="46" y="50"/>
                  </a:lnTo>
                  <a:lnTo>
                    <a:pt x="35" y="194"/>
                  </a:lnTo>
                  <a:lnTo>
                    <a:pt x="0" y="192"/>
                  </a:lnTo>
                  <a:close/>
                </a:path>
              </a:pathLst>
            </a:custGeom>
            <a:solidFill>
              <a:srgbClr val="9CB0D1"/>
            </a:solidFill>
            <a:ln w="12700">
              <a:solidFill>
                <a:schemeClr val="tx1"/>
              </a:solidFill>
              <a:round/>
              <a:headEnd/>
              <a:tailEnd/>
            </a:ln>
          </p:spPr>
          <p:txBody>
            <a:bodyPr wrap="none" anchor="ctr"/>
            <a:lstStyle/>
            <a:p>
              <a:endParaRPr lang="en-US"/>
            </a:p>
          </p:txBody>
        </p:sp>
        <p:grpSp>
          <p:nvGrpSpPr>
            <p:cNvPr id="55453" name="Group 177"/>
            <p:cNvGrpSpPr>
              <a:grpSpLocks/>
            </p:cNvGrpSpPr>
            <p:nvPr/>
          </p:nvGrpSpPr>
          <p:grpSpPr bwMode="auto">
            <a:xfrm>
              <a:off x="5097" y="1867"/>
              <a:ext cx="167" cy="190"/>
              <a:chOff x="5097" y="1867"/>
              <a:chExt cx="167" cy="190"/>
            </a:xfrm>
          </p:grpSpPr>
          <p:grpSp>
            <p:nvGrpSpPr>
              <p:cNvPr id="55478" name="Group 178"/>
              <p:cNvGrpSpPr>
                <a:grpSpLocks/>
              </p:cNvGrpSpPr>
              <p:nvPr/>
            </p:nvGrpSpPr>
            <p:grpSpPr bwMode="auto">
              <a:xfrm>
                <a:off x="5097" y="1925"/>
                <a:ext cx="167" cy="132"/>
                <a:chOff x="5097" y="1925"/>
                <a:chExt cx="167" cy="132"/>
              </a:xfrm>
            </p:grpSpPr>
            <p:sp>
              <p:nvSpPr>
                <p:cNvPr id="55482" name="Freeform 179"/>
                <p:cNvSpPr>
                  <a:spLocks/>
                </p:cNvSpPr>
                <p:nvPr/>
              </p:nvSpPr>
              <p:spPr bwMode="auto">
                <a:xfrm>
                  <a:off x="5097" y="1925"/>
                  <a:ext cx="167" cy="132"/>
                </a:xfrm>
                <a:custGeom>
                  <a:avLst/>
                  <a:gdLst>
                    <a:gd name="T0" fmla="*/ 16 w 167"/>
                    <a:gd name="T1" fmla="*/ 121 h 132"/>
                    <a:gd name="T2" fmla="*/ 29 w 167"/>
                    <a:gd name="T3" fmla="*/ 43 h 132"/>
                    <a:gd name="T4" fmla="*/ 64 w 167"/>
                    <a:gd name="T5" fmla="*/ 6 h 132"/>
                    <a:gd name="T6" fmla="*/ 128 w 167"/>
                    <a:gd name="T7" fmla="*/ 11 h 132"/>
                    <a:gd name="T8" fmla="*/ 160 w 167"/>
                    <a:gd name="T9" fmla="*/ 51 h 132"/>
                    <a:gd name="T10" fmla="*/ 163 w 167"/>
                    <a:gd name="T11" fmla="*/ 121 h 132"/>
                    <a:gd name="T12" fmla="*/ 133 w 167"/>
                    <a:gd name="T13" fmla="*/ 123 h 132"/>
                    <a:gd name="T14" fmla="*/ 93 w 167"/>
                    <a:gd name="T15" fmla="*/ 121 h 132"/>
                    <a:gd name="T16" fmla="*/ 16 w 167"/>
                    <a:gd name="T17" fmla="*/ 12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32"/>
                    <a:gd name="T29" fmla="*/ 167 w 167"/>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32">
                      <a:moveTo>
                        <a:pt x="16" y="121"/>
                      </a:moveTo>
                      <a:cubicBezTo>
                        <a:pt x="0" y="117"/>
                        <a:pt x="21" y="62"/>
                        <a:pt x="29" y="43"/>
                      </a:cubicBezTo>
                      <a:cubicBezTo>
                        <a:pt x="36" y="23"/>
                        <a:pt x="47" y="11"/>
                        <a:pt x="64" y="6"/>
                      </a:cubicBezTo>
                      <a:cubicBezTo>
                        <a:pt x="80" y="0"/>
                        <a:pt x="112" y="3"/>
                        <a:pt x="128" y="11"/>
                      </a:cubicBezTo>
                      <a:cubicBezTo>
                        <a:pt x="143" y="18"/>
                        <a:pt x="154" y="32"/>
                        <a:pt x="160" y="51"/>
                      </a:cubicBezTo>
                      <a:cubicBezTo>
                        <a:pt x="165" y="69"/>
                        <a:pt x="167" y="109"/>
                        <a:pt x="163" y="121"/>
                      </a:cubicBezTo>
                      <a:cubicBezTo>
                        <a:pt x="158" y="132"/>
                        <a:pt x="144" y="123"/>
                        <a:pt x="133" y="123"/>
                      </a:cubicBezTo>
                      <a:cubicBezTo>
                        <a:pt x="121" y="123"/>
                        <a:pt x="112" y="121"/>
                        <a:pt x="93" y="121"/>
                      </a:cubicBezTo>
                      <a:cubicBezTo>
                        <a:pt x="73" y="120"/>
                        <a:pt x="32" y="121"/>
                        <a:pt x="16" y="121"/>
                      </a:cubicBezTo>
                      <a:close/>
                    </a:path>
                  </a:pathLst>
                </a:custGeom>
                <a:solidFill>
                  <a:srgbClr val="FFBFAB"/>
                </a:solidFill>
                <a:ln w="12700">
                  <a:solidFill>
                    <a:schemeClr val="tx1"/>
                  </a:solidFill>
                  <a:round/>
                  <a:headEnd/>
                  <a:tailEnd/>
                </a:ln>
              </p:spPr>
              <p:txBody>
                <a:bodyPr wrap="none" anchor="ctr"/>
                <a:lstStyle/>
                <a:p>
                  <a:endParaRPr lang="en-US"/>
                </a:p>
              </p:txBody>
            </p:sp>
            <p:sp>
              <p:nvSpPr>
                <p:cNvPr id="55483" name="Freeform 180"/>
                <p:cNvSpPr>
                  <a:spLocks/>
                </p:cNvSpPr>
                <p:nvPr/>
              </p:nvSpPr>
              <p:spPr bwMode="auto">
                <a:xfrm>
                  <a:off x="5136" y="1937"/>
                  <a:ext cx="104" cy="111"/>
                </a:xfrm>
                <a:custGeom>
                  <a:avLst/>
                  <a:gdLst>
                    <a:gd name="T0" fmla="*/ 0 w 104"/>
                    <a:gd name="T1" fmla="*/ 109 h 111"/>
                    <a:gd name="T2" fmla="*/ 14 w 104"/>
                    <a:gd name="T3" fmla="*/ 42 h 111"/>
                    <a:gd name="T4" fmla="*/ 51 w 104"/>
                    <a:gd name="T5" fmla="*/ 2 h 111"/>
                    <a:gd name="T6" fmla="*/ 83 w 104"/>
                    <a:gd name="T7" fmla="*/ 31 h 111"/>
                    <a:gd name="T8" fmla="*/ 102 w 104"/>
                    <a:gd name="T9" fmla="*/ 79 h 111"/>
                    <a:gd name="T10" fmla="*/ 99 w 104"/>
                    <a:gd name="T11" fmla="*/ 111 h 111"/>
                    <a:gd name="T12" fmla="*/ 0 60000 65536"/>
                    <a:gd name="T13" fmla="*/ 0 60000 65536"/>
                    <a:gd name="T14" fmla="*/ 0 60000 65536"/>
                    <a:gd name="T15" fmla="*/ 0 60000 65536"/>
                    <a:gd name="T16" fmla="*/ 0 60000 65536"/>
                    <a:gd name="T17" fmla="*/ 0 60000 65536"/>
                    <a:gd name="T18" fmla="*/ 0 w 104"/>
                    <a:gd name="T19" fmla="*/ 0 h 111"/>
                    <a:gd name="T20" fmla="*/ 104 w 104"/>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04" h="111">
                      <a:moveTo>
                        <a:pt x="0" y="109"/>
                      </a:moveTo>
                      <a:cubicBezTo>
                        <a:pt x="2" y="84"/>
                        <a:pt x="5" y="59"/>
                        <a:pt x="14" y="42"/>
                      </a:cubicBezTo>
                      <a:cubicBezTo>
                        <a:pt x="22" y="24"/>
                        <a:pt x="39" y="3"/>
                        <a:pt x="51" y="2"/>
                      </a:cubicBezTo>
                      <a:cubicBezTo>
                        <a:pt x="62" y="0"/>
                        <a:pt x="74" y="18"/>
                        <a:pt x="83" y="31"/>
                      </a:cubicBezTo>
                      <a:cubicBezTo>
                        <a:pt x="91" y="43"/>
                        <a:pt x="99" y="65"/>
                        <a:pt x="102" y="79"/>
                      </a:cubicBezTo>
                      <a:cubicBezTo>
                        <a:pt x="104" y="92"/>
                        <a:pt x="101" y="101"/>
                        <a:pt x="99" y="111"/>
                      </a:cubicBezTo>
                    </a:path>
                  </a:pathLst>
                </a:custGeom>
                <a:noFill/>
                <a:ln w="12700">
                  <a:solidFill>
                    <a:schemeClr val="tx1"/>
                  </a:solidFill>
                  <a:round/>
                  <a:headEnd/>
                  <a:tailEnd/>
                </a:ln>
              </p:spPr>
              <p:txBody>
                <a:bodyPr wrap="none" anchor="ctr"/>
                <a:lstStyle/>
                <a:p>
                  <a:endParaRPr lang="en-US"/>
                </a:p>
              </p:txBody>
            </p:sp>
            <p:sp>
              <p:nvSpPr>
                <p:cNvPr id="55484" name="Line 181"/>
                <p:cNvSpPr>
                  <a:spLocks noChangeShapeType="1"/>
                </p:cNvSpPr>
                <p:nvPr/>
              </p:nvSpPr>
              <p:spPr bwMode="auto">
                <a:xfrm flipH="1">
                  <a:off x="5182" y="1947"/>
                  <a:ext cx="5" cy="45"/>
                </a:xfrm>
                <a:prstGeom prst="line">
                  <a:avLst/>
                </a:prstGeom>
                <a:noFill/>
                <a:ln w="12700">
                  <a:solidFill>
                    <a:schemeClr val="tx1"/>
                  </a:solidFill>
                  <a:round/>
                  <a:headEnd/>
                  <a:tailEnd/>
                </a:ln>
              </p:spPr>
              <p:txBody>
                <a:bodyPr wrap="none" anchor="ctr"/>
                <a:lstStyle/>
                <a:p>
                  <a:endParaRPr lang="en-US"/>
                </a:p>
              </p:txBody>
            </p:sp>
          </p:grpSp>
          <p:sp>
            <p:nvSpPr>
              <p:cNvPr id="55479" name="Rectangle 182"/>
              <p:cNvSpPr>
                <a:spLocks noChangeArrowheads="1"/>
              </p:cNvSpPr>
              <p:nvPr/>
            </p:nvSpPr>
            <p:spPr bwMode="auto">
              <a:xfrm>
                <a:off x="5157" y="1877"/>
                <a:ext cx="62" cy="62"/>
              </a:xfrm>
              <a:prstGeom prst="rect">
                <a:avLst/>
              </a:prstGeom>
              <a:solidFill>
                <a:schemeClr val="tx1"/>
              </a:solidFill>
              <a:ln w="12700">
                <a:solidFill>
                  <a:schemeClr val="tx1"/>
                </a:solidFill>
                <a:miter lim="800000"/>
                <a:headEnd/>
                <a:tailEnd/>
              </a:ln>
            </p:spPr>
            <p:txBody>
              <a:bodyPr wrap="none" anchor="ctr"/>
              <a:lstStyle/>
              <a:p>
                <a:endParaRPr lang="en-NZ">
                  <a:latin typeface="Calibri" pitchFamily="34" charset="0"/>
                </a:endParaRPr>
              </a:p>
            </p:txBody>
          </p:sp>
          <p:sp>
            <p:nvSpPr>
              <p:cNvPr id="55480" name="Line 183"/>
              <p:cNvSpPr>
                <a:spLocks noChangeShapeType="1"/>
              </p:cNvSpPr>
              <p:nvPr/>
            </p:nvSpPr>
            <p:spPr bwMode="auto">
              <a:xfrm flipV="1">
                <a:off x="5160" y="1947"/>
                <a:ext cx="45" cy="3"/>
              </a:xfrm>
              <a:prstGeom prst="line">
                <a:avLst/>
              </a:prstGeom>
              <a:noFill/>
              <a:ln w="38100">
                <a:solidFill>
                  <a:schemeClr val="tx1"/>
                </a:solidFill>
                <a:round/>
                <a:headEnd/>
                <a:tailEnd/>
              </a:ln>
            </p:spPr>
            <p:txBody>
              <a:bodyPr wrap="none" anchor="ctr"/>
              <a:lstStyle/>
              <a:p>
                <a:endParaRPr lang="en-US"/>
              </a:p>
            </p:txBody>
          </p:sp>
          <p:sp>
            <p:nvSpPr>
              <p:cNvPr id="55481" name="Line 184"/>
              <p:cNvSpPr>
                <a:spLocks noChangeShapeType="1"/>
              </p:cNvSpPr>
              <p:nvPr/>
            </p:nvSpPr>
            <p:spPr bwMode="auto">
              <a:xfrm flipV="1">
                <a:off x="5160" y="1867"/>
                <a:ext cx="59" cy="6"/>
              </a:xfrm>
              <a:prstGeom prst="line">
                <a:avLst/>
              </a:prstGeom>
              <a:noFill/>
              <a:ln w="57150">
                <a:solidFill>
                  <a:srgbClr val="070707"/>
                </a:solidFill>
                <a:round/>
                <a:headEnd/>
                <a:tailEnd/>
              </a:ln>
            </p:spPr>
            <p:txBody>
              <a:bodyPr wrap="none" anchor="ctr"/>
              <a:lstStyle/>
              <a:p>
                <a:endParaRPr lang="en-US"/>
              </a:p>
            </p:txBody>
          </p:sp>
        </p:grpSp>
        <p:sp>
          <p:nvSpPr>
            <p:cNvPr id="55454" name="Line 185"/>
            <p:cNvSpPr>
              <a:spLocks noChangeShapeType="1"/>
            </p:cNvSpPr>
            <p:nvPr/>
          </p:nvSpPr>
          <p:spPr bwMode="auto">
            <a:xfrm flipV="1">
              <a:off x="5147" y="2256"/>
              <a:ext cx="37" cy="14"/>
            </a:xfrm>
            <a:prstGeom prst="line">
              <a:avLst/>
            </a:prstGeom>
            <a:noFill/>
            <a:ln w="57150">
              <a:solidFill>
                <a:srgbClr val="070707"/>
              </a:solidFill>
              <a:round/>
              <a:headEnd/>
              <a:tailEnd/>
            </a:ln>
          </p:spPr>
          <p:txBody>
            <a:bodyPr wrap="none" anchor="ctr"/>
            <a:lstStyle/>
            <a:p>
              <a:endParaRPr lang="en-US"/>
            </a:p>
          </p:txBody>
        </p:sp>
        <p:sp>
          <p:nvSpPr>
            <p:cNvPr id="55455" name="Line 186"/>
            <p:cNvSpPr>
              <a:spLocks noChangeShapeType="1"/>
            </p:cNvSpPr>
            <p:nvPr/>
          </p:nvSpPr>
          <p:spPr bwMode="auto">
            <a:xfrm flipV="1">
              <a:off x="5200" y="2260"/>
              <a:ext cx="24" cy="2"/>
            </a:xfrm>
            <a:prstGeom prst="line">
              <a:avLst/>
            </a:prstGeom>
            <a:noFill/>
            <a:ln w="57150">
              <a:solidFill>
                <a:srgbClr val="070707"/>
              </a:solidFill>
              <a:round/>
              <a:headEnd/>
              <a:tailEnd/>
            </a:ln>
          </p:spPr>
          <p:txBody>
            <a:bodyPr wrap="none" anchor="ctr"/>
            <a:lstStyle/>
            <a:p>
              <a:endParaRPr lang="en-US"/>
            </a:p>
          </p:txBody>
        </p:sp>
        <p:sp>
          <p:nvSpPr>
            <p:cNvPr id="55456" name="Line 187"/>
            <p:cNvSpPr>
              <a:spLocks noChangeShapeType="1"/>
            </p:cNvSpPr>
            <p:nvPr/>
          </p:nvSpPr>
          <p:spPr bwMode="auto">
            <a:xfrm>
              <a:off x="4819" y="2088"/>
              <a:ext cx="0" cy="210"/>
            </a:xfrm>
            <a:prstGeom prst="line">
              <a:avLst/>
            </a:prstGeom>
            <a:noFill/>
            <a:ln w="38100">
              <a:solidFill>
                <a:srgbClr val="D7E3C5"/>
              </a:solidFill>
              <a:round/>
              <a:headEnd/>
              <a:tailEnd/>
            </a:ln>
          </p:spPr>
          <p:txBody>
            <a:bodyPr wrap="none" anchor="ctr"/>
            <a:lstStyle/>
            <a:p>
              <a:endParaRPr lang="en-US"/>
            </a:p>
          </p:txBody>
        </p:sp>
        <p:sp>
          <p:nvSpPr>
            <p:cNvPr id="55457" name="Line 188"/>
            <p:cNvSpPr>
              <a:spLocks noChangeShapeType="1"/>
            </p:cNvSpPr>
            <p:nvPr/>
          </p:nvSpPr>
          <p:spPr bwMode="auto">
            <a:xfrm>
              <a:off x="5179" y="2040"/>
              <a:ext cx="0" cy="210"/>
            </a:xfrm>
            <a:prstGeom prst="line">
              <a:avLst/>
            </a:prstGeom>
            <a:noFill/>
            <a:ln w="38100">
              <a:solidFill>
                <a:srgbClr val="D7E3C5"/>
              </a:solidFill>
              <a:round/>
              <a:headEnd/>
              <a:tailEnd/>
            </a:ln>
          </p:spPr>
          <p:txBody>
            <a:bodyPr wrap="none" anchor="ctr"/>
            <a:lstStyle/>
            <a:p>
              <a:endParaRPr lang="en-US"/>
            </a:p>
          </p:txBody>
        </p:sp>
        <p:sp>
          <p:nvSpPr>
            <p:cNvPr id="55458" name="Freeform 189"/>
            <p:cNvSpPr>
              <a:spLocks/>
            </p:cNvSpPr>
            <p:nvPr/>
          </p:nvSpPr>
          <p:spPr bwMode="auto">
            <a:xfrm>
              <a:off x="4701" y="2029"/>
              <a:ext cx="712" cy="154"/>
            </a:xfrm>
            <a:custGeom>
              <a:avLst/>
              <a:gdLst>
                <a:gd name="T0" fmla="*/ 0 w 712"/>
                <a:gd name="T1" fmla="*/ 69 h 154"/>
                <a:gd name="T2" fmla="*/ 640 w 712"/>
                <a:gd name="T3" fmla="*/ 0 h 154"/>
                <a:gd name="T4" fmla="*/ 712 w 712"/>
                <a:gd name="T5" fmla="*/ 80 h 154"/>
                <a:gd name="T6" fmla="*/ 46 w 712"/>
                <a:gd name="T7" fmla="*/ 154 h 154"/>
                <a:gd name="T8" fmla="*/ 0 w 712"/>
                <a:gd name="T9" fmla="*/ 69 h 154"/>
                <a:gd name="T10" fmla="*/ 0 60000 65536"/>
                <a:gd name="T11" fmla="*/ 0 60000 65536"/>
                <a:gd name="T12" fmla="*/ 0 60000 65536"/>
                <a:gd name="T13" fmla="*/ 0 60000 65536"/>
                <a:gd name="T14" fmla="*/ 0 60000 65536"/>
                <a:gd name="T15" fmla="*/ 0 w 712"/>
                <a:gd name="T16" fmla="*/ 0 h 154"/>
                <a:gd name="T17" fmla="*/ 712 w 712"/>
                <a:gd name="T18" fmla="*/ 154 h 154"/>
              </a:gdLst>
              <a:ahLst/>
              <a:cxnLst>
                <a:cxn ang="T10">
                  <a:pos x="T0" y="T1"/>
                </a:cxn>
                <a:cxn ang="T11">
                  <a:pos x="T2" y="T3"/>
                </a:cxn>
                <a:cxn ang="T12">
                  <a:pos x="T4" y="T5"/>
                </a:cxn>
                <a:cxn ang="T13">
                  <a:pos x="T6" y="T7"/>
                </a:cxn>
                <a:cxn ang="T14">
                  <a:pos x="T8" y="T9"/>
                </a:cxn>
              </a:cxnLst>
              <a:rect l="T15" t="T16" r="T17" b="T18"/>
              <a:pathLst>
                <a:path w="712" h="154">
                  <a:moveTo>
                    <a:pt x="0" y="69"/>
                  </a:moveTo>
                  <a:lnTo>
                    <a:pt x="640" y="0"/>
                  </a:lnTo>
                  <a:lnTo>
                    <a:pt x="712" y="80"/>
                  </a:lnTo>
                  <a:lnTo>
                    <a:pt x="46" y="154"/>
                  </a:lnTo>
                  <a:lnTo>
                    <a:pt x="0" y="69"/>
                  </a:lnTo>
                  <a:close/>
                </a:path>
              </a:pathLst>
            </a:custGeom>
            <a:solidFill>
              <a:schemeClr val="accent1"/>
            </a:solidFill>
            <a:ln w="12700">
              <a:solidFill>
                <a:schemeClr val="tx1"/>
              </a:solidFill>
              <a:round/>
              <a:headEnd/>
              <a:tailEnd/>
            </a:ln>
          </p:spPr>
          <p:txBody>
            <a:bodyPr wrap="none" anchor="ctr"/>
            <a:lstStyle/>
            <a:p>
              <a:endParaRPr lang="en-US"/>
            </a:p>
          </p:txBody>
        </p:sp>
        <p:sp>
          <p:nvSpPr>
            <p:cNvPr id="55459" name="Freeform 190"/>
            <p:cNvSpPr>
              <a:spLocks/>
            </p:cNvSpPr>
            <p:nvPr/>
          </p:nvSpPr>
          <p:spPr bwMode="auto">
            <a:xfrm>
              <a:off x="4698" y="2018"/>
              <a:ext cx="712" cy="154"/>
            </a:xfrm>
            <a:custGeom>
              <a:avLst/>
              <a:gdLst>
                <a:gd name="T0" fmla="*/ 0 w 712"/>
                <a:gd name="T1" fmla="*/ 69 h 154"/>
                <a:gd name="T2" fmla="*/ 640 w 712"/>
                <a:gd name="T3" fmla="*/ 0 h 154"/>
                <a:gd name="T4" fmla="*/ 712 w 712"/>
                <a:gd name="T5" fmla="*/ 80 h 154"/>
                <a:gd name="T6" fmla="*/ 46 w 712"/>
                <a:gd name="T7" fmla="*/ 154 h 154"/>
                <a:gd name="T8" fmla="*/ 0 w 712"/>
                <a:gd name="T9" fmla="*/ 69 h 154"/>
                <a:gd name="T10" fmla="*/ 0 60000 65536"/>
                <a:gd name="T11" fmla="*/ 0 60000 65536"/>
                <a:gd name="T12" fmla="*/ 0 60000 65536"/>
                <a:gd name="T13" fmla="*/ 0 60000 65536"/>
                <a:gd name="T14" fmla="*/ 0 60000 65536"/>
                <a:gd name="T15" fmla="*/ 0 w 712"/>
                <a:gd name="T16" fmla="*/ 0 h 154"/>
                <a:gd name="T17" fmla="*/ 712 w 712"/>
                <a:gd name="T18" fmla="*/ 154 h 154"/>
              </a:gdLst>
              <a:ahLst/>
              <a:cxnLst>
                <a:cxn ang="T10">
                  <a:pos x="T0" y="T1"/>
                </a:cxn>
                <a:cxn ang="T11">
                  <a:pos x="T2" y="T3"/>
                </a:cxn>
                <a:cxn ang="T12">
                  <a:pos x="T4" y="T5"/>
                </a:cxn>
                <a:cxn ang="T13">
                  <a:pos x="T6" y="T7"/>
                </a:cxn>
                <a:cxn ang="T14">
                  <a:pos x="T8" y="T9"/>
                </a:cxn>
              </a:cxnLst>
              <a:rect l="T15" t="T16" r="T17" b="T18"/>
              <a:pathLst>
                <a:path w="712" h="154">
                  <a:moveTo>
                    <a:pt x="0" y="69"/>
                  </a:moveTo>
                  <a:lnTo>
                    <a:pt x="640" y="0"/>
                  </a:lnTo>
                  <a:lnTo>
                    <a:pt x="712" y="80"/>
                  </a:lnTo>
                  <a:lnTo>
                    <a:pt x="46" y="154"/>
                  </a:lnTo>
                  <a:lnTo>
                    <a:pt x="0" y="69"/>
                  </a:lnTo>
                  <a:close/>
                </a:path>
              </a:pathLst>
            </a:custGeom>
            <a:solidFill>
              <a:srgbClr val="D7E3C5"/>
            </a:solidFill>
            <a:ln w="12700">
              <a:solidFill>
                <a:schemeClr val="tx1"/>
              </a:solidFill>
              <a:round/>
              <a:headEnd/>
              <a:tailEnd/>
            </a:ln>
          </p:spPr>
          <p:txBody>
            <a:bodyPr wrap="none" anchor="ctr"/>
            <a:lstStyle/>
            <a:p>
              <a:endParaRPr lang="en-US"/>
            </a:p>
          </p:txBody>
        </p:sp>
        <p:sp>
          <p:nvSpPr>
            <p:cNvPr id="55460" name="Line 191"/>
            <p:cNvSpPr>
              <a:spLocks noChangeShapeType="1"/>
            </p:cNvSpPr>
            <p:nvPr/>
          </p:nvSpPr>
          <p:spPr bwMode="auto">
            <a:xfrm>
              <a:off x="4757" y="2178"/>
              <a:ext cx="0" cy="210"/>
            </a:xfrm>
            <a:prstGeom prst="line">
              <a:avLst/>
            </a:prstGeom>
            <a:noFill/>
            <a:ln w="38100">
              <a:solidFill>
                <a:srgbClr val="D7E3C5"/>
              </a:solidFill>
              <a:round/>
              <a:headEnd/>
              <a:tailEnd/>
            </a:ln>
          </p:spPr>
          <p:txBody>
            <a:bodyPr wrap="none" anchor="ctr"/>
            <a:lstStyle/>
            <a:p>
              <a:endParaRPr lang="en-US"/>
            </a:p>
          </p:txBody>
        </p:sp>
        <p:sp>
          <p:nvSpPr>
            <p:cNvPr id="55461" name="Line 192"/>
            <p:cNvSpPr>
              <a:spLocks noChangeShapeType="1"/>
            </p:cNvSpPr>
            <p:nvPr/>
          </p:nvSpPr>
          <p:spPr bwMode="auto">
            <a:xfrm>
              <a:off x="5086" y="2138"/>
              <a:ext cx="0" cy="210"/>
            </a:xfrm>
            <a:prstGeom prst="line">
              <a:avLst/>
            </a:prstGeom>
            <a:noFill/>
            <a:ln w="38100">
              <a:solidFill>
                <a:srgbClr val="D7E3C5"/>
              </a:solidFill>
              <a:round/>
              <a:headEnd/>
              <a:tailEnd/>
            </a:ln>
          </p:spPr>
          <p:txBody>
            <a:bodyPr wrap="none" anchor="ctr"/>
            <a:lstStyle/>
            <a:p>
              <a:endParaRPr lang="en-US"/>
            </a:p>
          </p:txBody>
        </p:sp>
        <p:sp>
          <p:nvSpPr>
            <p:cNvPr id="55462" name="Line 193"/>
            <p:cNvSpPr>
              <a:spLocks noChangeShapeType="1"/>
            </p:cNvSpPr>
            <p:nvPr/>
          </p:nvSpPr>
          <p:spPr bwMode="auto">
            <a:xfrm>
              <a:off x="5246" y="2133"/>
              <a:ext cx="0" cy="210"/>
            </a:xfrm>
            <a:prstGeom prst="line">
              <a:avLst/>
            </a:prstGeom>
            <a:noFill/>
            <a:ln w="38100">
              <a:solidFill>
                <a:srgbClr val="D7E3C5"/>
              </a:solidFill>
              <a:round/>
              <a:headEnd/>
              <a:tailEnd/>
            </a:ln>
          </p:spPr>
          <p:txBody>
            <a:bodyPr wrap="none" anchor="ctr"/>
            <a:lstStyle/>
            <a:p>
              <a:endParaRPr lang="en-US"/>
            </a:p>
          </p:txBody>
        </p:sp>
        <p:sp>
          <p:nvSpPr>
            <p:cNvPr id="55463" name="Line 194"/>
            <p:cNvSpPr>
              <a:spLocks noChangeShapeType="1"/>
            </p:cNvSpPr>
            <p:nvPr/>
          </p:nvSpPr>
          <p:spPr bwMode="auto">
            <a:xfrm>
              <a:off x="5398" y="2106"/>
              <a:ext cx="0" cy="210"/>
            </a:xfrm>
            <a:prstGeom prst="line">
              <a:avLst/>
            </a:prstGeom>
            <a:noFill/>
            <a:ln w="38100">
              <a:solidFill>
                <a:srgbClr val="D7E3C5"/>
              </a:solidFill>
              <a:round/>
              <a:headEnd/>
              <a:tailEnd/>
            </a:ln>
          </p:spPr>
          <p:txBody>
            <a:bodyPr wrap="none" anchor="ctr"/>
            <a:lstStyle/>
            <a:p>
              <a:endParaRPr lang="en-US"/>
            </a:p>
          </p:txBody>
        </p:sp>
        <p:sp>
          <p:nvSpPr>
            <p:cNvPr id="55464" name="Line 195"/>
            <p:cNvSpPr>
              <a:spLocks noChangeShapeType="1"/>
            </p:cNvSpPr>
            <p:nvPr/>
          </p:nvSpPr>
          <p:spPr bwMode="auto">
            <a:xfrm>
              <a:off x="4912" y="2168"/>
              <a:ext cx="0" cy="210"/>
            </a:xfrm>
            <a:prstGeom prst="line">
              <a:avLst/>
            </a:prstGeom>
            <a:noFill/>
            <a:ln w="38100">
              <a:solidFill>
                <a:srgbClr val="D7E3C5"/>
              </a:solidFill>
              <a:round/>
              <a:headEnd/>
              <a:tailEnd/>
            </a:ln>
          </p:spPr>
          <p:txBody>
            <a:bodyPr wrap="none" anchor="ctr"/>
            <a:lstStyle/>
            <a:p>
              <a:endParaRPr lang="en-US"/>
            </a:p>
          </p:txBody>
        </p:sp>
        <p:sp>
          <p:nvSpPr>
            <p:cNvPr id="55465" name="Line 196"/>
            <p:cNvSpPr>
              <a:spLocks noChangeShapeType="1"/>
            </p:cNvSpPr>
            <p:nvPr/>
          </p:nvSpPr>
          <p:spPr bwMode="auto">
            <a:xfrm>
              <a:off x="4851" y="2069"/>
              <a:ext cx="53" cy="88"/>
            </a:xfrm>
            <a:prstGeom prst="line">
              <a:avLst/>
            </a:prstGeom>
            <a:noFill/>
            <a:ln w="12700">
              <a:solidFill>
                <a:schemeClr val="tx1"/>
              </a:solidFill>
              <a:round/>
              <a:headEnd/>
              <a:tailEnd/>
            </a:ln>
          </p:spPr>
          <p:txBody>
            <a:bodyPr wrap="none" anchor="ctr"/>
            <a:lstStyle/>
            <a:p>
              <a:endParaRPr lang="en-US"/>
            </a:p>
          </p:txBody>
        </p:sp>
        <p:sp>
          <p:nvSpPr>
            <p:cNvPr id="55466" name="Line 197"/>
            <p:cNvSpPr>
              <a:spLocks noChangeShapeType="1"/>
            </p:cNvSpPr>
            <p:nvPr/>
          </p:nvSpPr>
          <p:spPr bwMode="auto">
            <a:xfrm>
              <a:off x="5032" y="2053"/>
              <a:ext cx="53" cy="88"/>
            </a:xfrm>
            <a:prstGeom prst="line">
              <a:avLst/>
            </a:prstGeom>
            <a:noFill/>
            <a:ln w="12700">
              <a:solidFill>
                <a:schemeClr val="tx1"/>
              </a:solidFill>
              <a:round/>
              <a:headEnd/>
              <a:tailEnd/>
            </a:ln>
          </p:spPr>
          <p:txBody>
            <a:bodyPr wrap="none" anchor="ctr"/>
            <a:lstStyle/>
            <a:p>
              <a:endParaRPr lang="en-US"/>
            </a:p>
          </p:txBody>
        </p:sp>
        <p:sp>
          <p:nvSpPr>
            <p:cNvPr id="55467" name="Line 198"/>
            <p:cNvSpPr>
              <a:spLocks noChangeShapeType="1"/>
            </p:cNvSpPr>
            <p:nvPr/>
          </p:nvSpPr>
          <p:spPr bwMode="auto">
            <a:xfrm>
              <a:off x="4942" y="2061"/>
              <a:ext cx="53" cy="88"/>
            </a:xfrm>
            <a:prstGeom prst="line">
              <a:avLst/>
            </a:prstGeom>
            <a:noFill/>
            <a:ln w="12700">
              <a:solidFill>
                <a:schemeClr val="tx1"/>
              </a:solidFill>
              <a:round/>
              <a:headEnd/>
              <a:tailEnd/>
            </a:ln>
          </p:spPr>
          <p:txBody>
            <a:bodyPr wrap="none" anchor="ctr"/>
            <a:lstStyle/>
            <a:p>
              <a:endParaRPr lang="en-US"/>
            </a:p>
          </p:txBody>
        </p:sp>
        <p:sp>
          <p:nvSpPr>
            <p:cNvPr id="55468" name="Line 199"/>
            <p:cNvSpPr>
              <a:spLocks noChangeShapeType="1"/>
            </p:cNvSpPr>
            <p:nvPr/>
          </p:nvSpPr>
          <p:spPr bwMode="auto">
            <a:xfrm>
              <a:off x="5107" y="2042"/>
              <a:ext cx="53" cy="88"/>
            </a:xfrm>
            <a:prstGeom prst="line">
              <a:avLst/>
            </a:prstGeom>
            <a:noFill/>
            <a:ln w="12700">
              <a:solidFill>
                <a:schemeClr val="tx1"/>
              </a:solidFill>
              <a:round/>
              <a:headEnd/>
              <a:tailEnd/>
            </a:ln>
          </p:spPr>
          <p:txBody>
            <a:bodyPr wrap="none" anchor="ctr"/>
            <a:lstStyle/>
            <a:p>
              <a:endParaRPr lang="en-US"/>
            </a:p>
          </p:txBody>
        </p:sp>
        <p:sp>
          <p:nvSpPr>
            <p:cNvPr id="55469" name="Line 200"/>
            <p:cNvSpPr>
              <a:spLocks noChangeShapeType="1"/>
            </p:cNvSpPr>
            <p:nvPr/>
          </p:nvSpPr>
          <p:spPr bwMode="auto">
            <a:xfrm>
              <a:off x="5264" y="2024"/>
              <a:ext cx="53" cy="88"/>
            </a:xfrm>
            <a:prstGeom prst="line">
              <a:avLst/>
            </a:prstGeom>
            <a:noFill/>
            <a:ln w="12700">
              <a:solidFill>
                <a:schemeClr val="tx1"/>
              </a:solidFill>
              <a:round/>
              <a:headEnd/>
              <a:tailEnd/>
            </a:ln>
          </p:spPr>
          <p:txBody>
            <a:bodyPr wrap="none" anchor="ctr"/>
            <a:lstStyle/>
            <a:p>
              <a:endParaRPr lang="en-US"/>
            </a:p>
          </p:txBody>
        </p:sp>
        <p:sp>
          <p:nvSpPr>
            <p:cNvPr id="55470" name="Line 201"/>
            <p:cNvSpPr>
              <a:spLocks noChangeShapeType="1"/>
            </p:cNvSpPr>
            <p:nvPr/>
          </p:nvSpPr>
          <p:spPr bwMode="auto">
            <a:xfrm>
              <a:off x="4779" y="2080"/>
              <a:ext cx="53" cy="88"/>
            </a:xfrm>
            <a:prstGeom prst="line">
              <a:avLst/>
            </a:prstGeom>
            <a:noFill/>
            <a:ln w="12700">
              <a:solidFill>
                <a:schemeClr val="tx1"/>
              </a:solidFill>
              <a:round/>
              <a:headEnd/>
              <a:tailEnd/>
            </a:ln>
          </p:spPr>
          <p:txBody>
            <a:bodyPr wrap="none" anchor="ctr"/>
            <a:lstStyle/>
            <a:p>
              <a:endParaRPr lang="en-US"/>
            </a:p>
          </p:txBody>
        </p:sp>
        <p:sp>
          <p:nvSpPr>
            <p:cNvPr id="55471" name="Line 202"/>
            <p:cNvSpPr>
              <a:spLocks noChangeShapeType="1"/>
            </p:cNvSpPr>
            <p:nvPr/>
          </p:nvSpPr>
          <p:spPr bwMode="auto">
            <a:xfrm>
              <a:off x="5179" y="2035"/>
              <a:ext cx="53" cy="88"/>
            </a:xfrm>
            <a:prstGeom prst="line">
              <a:avLst/>
            </a:prstGeom>
            <a:noFill/>
            <a:ln w="12700">
              <a:solidFill>
                <a:schemeClr val="tx1"/>
              </a:solidFill>
              <a:round/>
              <a:headEnd/>
              <a:tailEnd/>
            </a:ln>
          </p:spPr>
          <p:txBody>
            <a:bodyPr wrap="none" anchor="ctr"/>
            <a:lstStyle/>
            <a:p>
              <a:endParaRPr lang="en-US"/>
            </a:p>
          </p:txBody>
        </p:sp>
        <p:sp>
          <p:nvSpPr>
            <p:cNvPr id="55472" name="Freeform 203"/>
            <p:cNvSpPr>
              <a:spLocks/>
            </p:cNvSpPr>
            <p:nvPr/>
          </p:nvSpPr>
          <p:spPr bwMode="auto">
            <a:xfrm>
              <a:off x="4810" y="2069"/>
              <a:ext cx="117" cy="75"/>
            </a:xfrm>
            <a:custGeom>
              <a:avLst/>
              <a:gdLst>
                <a:gd name="T0" fmla="*/ 0 w 117"/>
                <a:gd name="T1" fmla="*/ 0 h 75"/>
                <a:gd name="T2" fmla="*/ 51 w 117"/>
                <a:gd name="T3" fmla="*/ 75 h 75"/>
                <a:gd name="T4" fmla="*/ 117 w 117"/>
                <a:gd name="T5" fmla="*/ 59 h 75"/>
                <a:gd name="T6" fmla="*/ 0 60000 65536"/>
                <a:gd name="T7" fmla="*/ 0 60000 65536"/>
                <a:gd name="T8" fmla="*/ 0 60000 65536"/>
                <a:gd name="T9" fmla="*/ 0 w 117"/>
                <a:gd name="T10" fmla="*/ 0 h 75"/>
                <a:gd name="T11" fmla="*/ 117 w 117"/>
                <a:gd name="T12" fmla="*/ 75 h 75"/>
              </a:gdLst>
              <a:ahLst/>
              <a:cxnLst>
                <a:cxn ang="T6">
                  <a:pos x="T0" y="T1"/>
                </a:cxn>
                <a:cxn ang="T7">
                  <a:pos x="T2" y="T3"/>
                </a:cxn>
                <a:cxn ang="T8">
                  <a:pos x="T4" y="T5"/>
                </a:cxn>
              </a:cxnLst>
              <a:rect l="T9" t="T10" r="T11" b="T12"/>
              <a:pathLst>
                <a:path w="117" h="75">
                  <a:moveTo>
                    <a:pt x="0" y="0"/>
                  </a:moveTo>
                  <a:lnTo>
                    <a:pt x="51" y="75"/>
                  </a:lnTo>
                  <a:lnTo>
                    <a:pt x="117" y="59"/>
                  </a:lnTo>
                </a:path>
              </a:pathLst>
            </a:custGeom>
            <a:solidFill>
              <a:srgbClr val="FFDEB5"/>
            </a:solidFill>
            <a:ln w="38100">
              <a:solidFill>
                <a:srgbClr val="070707"/>
              </a:solidFill>
              <a:round/>
              <a:headEnd/>
              <a:tailEnd/>
            </a:ln>
          </p:spPr>
          <p:txBody>
            <a:bodyPr wrap="none" anchor="ctr"/>
            <a:lstStyle/>
            <a:p>
              <a:endParaRPr lang="en-US"/>
            </a:p>
          </p:txBody>
        </p:sp>
        <p:sp>
          <p:nvSpPr>
            <p:cNvPr id="55473" name="Freeform 204"/>
            <p:cNvSpPr>
              <a:spLocks/>
            </p:cNvSpPr>
            <p:nvPr/>
          </p:nvSpPr>
          <p:spPr bwMode="auto">
            <a:xfrm>
              <a:off x="4810" y="2029"/>
              <a:ext cx="120" cy="102"/>
            </a:xfrm>
            <a:custGeom>
              <a:avLst/>
              <a:gdLst>
                <a:gd name="T0" fmla="*/ 0 w 120"/>
                <a:gd name="T1" fmla="*/ 22 h 102"/>
                <a:gd name="T2" fmla="*/ 50 w 120"/>
                <a:gd name="T3" fmla="*/ 102 h 102"/>
                <a:gd name="T4" fmla="*/ 120 w 120"/>
                <a:gd name="T5" fmla="*/ 86 h 102"/>
                <a:gd name="T6" fmla="*/ 69 w 120"/>
                <a:gd name="T7" fmla="*/ 0 h 102"/>
                <a:gd name="T8" fmla="*/ 0 w 120"/>
                <a:gd name="T9" fmla="*/ 22 h 102"/>
                <a:gd name="T10" fmla="*/ 0 60000 65536"/>
                <a:gd name="T11" fmla="*/ 0 60000 65536"/>
                <a:gd name="T12" fmla="*/ 0 60000 65536"/>
                <a:gd name="T13" fmla="*/ 0 60000 65536"/>
                <a:gd name="T14" fmla="*/ 0 60000 65536"/>
                <a:gd name="T15" fmla="*/ 0 w 120"/>
                <a:gd name="T16" fmla="*/ 0 h 102"/>
                <a:gd name="T17" fmla="*/ 120 w 120"/>
                <a:gd name="T18" fmla="*/ 102 h 102"/>
              </a:gdLst>
              <a:ahLst/>
              <a:cxnLst>
                <a:cxn ang="T10">
                  <a:pos x="T0" y="T1"/>
                </a:cxn>
                <a:cxn ang="T11">
                  <a:pos x="T2" y="T3"/>
                </a:cxn>
                <a:cxn ang="T12">
                  <a:pos x="T4" y="T5"/>
                </a:cxn>
                <a:cxn ang="T13">
                  <a:pos x="T6" y="T7"/>
                </a:cxn>
                <a:cxn ang="T14">
                  <a:pos x="T8" y="T9"/>
                </a:cxn>
              </a:cxnLst>
              <a:rect l="T15" t="T16" r="T17" b="T18"/>
              <a:pathLst>
                <a:path w="120" h="102">
                  <a:moveTo>
                    <a:pt x="0" y="22"/>
                  </a:moveTo>
                  <a:lnTo>
                    <a:pt x="50" y="102"/>
                  </a:lnTo>
                  <a:lnTo>
                    <a:pt x="120" y="86"/>
                  </a:lnTo>
                  <a:lnTo>
                    <a:pt x="69" y="0"/>
                  </a:lnTo>
                  <a:lnTo>
                    <a:pt x="0" y="22"/>
                  </a:lnTo>
                  <a:close/>
                </a:path>
              </a:pathLst>
            </a:custGeom>
            <a:solidFill>
              <a:srgbClr val="FFDEB5"/>
            </a:solidFill>
            <a:ln w="12700">
              <a:solidFill>
                <a:srgbClr val="070707"/>
              </a:solidFill>
              <a:round/>
              <a:headEnd/>
              <a:tailEnd/>
            </a:ln>
          </p:spPr>
          <p:txBody>
            <a:bodyPr wrap="none" anchor="ctr"/>
            <a:lstStyle/>
            <a:p>
              <a:endParaRPr lang="en-US"/>
            </a:p>
          </p:txBody>
        </p:sp>
        <p:sp>
          <p:nvSpPr>
            <p:cNvPr id="55474" name="Freeform 205"/>
            <p:cNvSpPr>
              <a:spLocks/>
            </p:cNvSpPr>
            <p:nvPr/>
          </p:nvSpPr>
          <p:spPr bwMode="auto">
            <a:xfrm>
              <a:off x="5152" y="2045"/>
              <a:ext cx="117" cy="75"/>
            </a:xfrm>
            <a:custGeom>
              <a:avLst/>
              <a:gdLst>
                <a:gd name="T0" fmla="*/ 0 w 117"/>
                <a:gd name="T1" fmla="*/ 0 h 75"/>
                <a:gd name="T2" fmla="*/ 51 w 117"/>
                <a:gd name="T3" fmla="*/ 75 h 75"/>
                <a:gd name="T4" fmla="*/ 117 w 117"/>
                <a:gd name="T5" fmla="*/ 59 h 75"/>
                <a:gd name="T6" fmla="*/ 0 60000 65536"/>
                <a:gd name="T7" fmla="*/ 0 60000 65536"/>
                <a:gd name="T8" fmla="*/ 0 60000 65536"/>
                <a:gd name="T9" fmla="*/ 0 w 117"/>
                <a:gd name="T10" fmla="*/ 0 h 75"/>
                <a:gd name="T11" fmla="*/ 117 w 117"/>
                <a:gd name="T12" fmla="*/ 75 h 75"/>
              </a:gdLst>
              <a:ahLst/>
              <a:cxnLst>
                <a:cxn ang="T6">
                  <a:pos x="T0" y="T1"/>
                </a:cxn>
                <a:cxn ang="T7">
                  <a:pos x="T2" y="T3"/>
                </a:cxn>
                <a:cxn ang="T8">
                  <a:pos x="T4" y="T5"/>
                </a:cxn>
              </a:cxnLst>
              <a:rect l="T9" t="T10" r="T11" b="T12"/>
              <a:pathLst>
                <a:path w="117" h="75">
                  <a:moveTo>
                    <a:pt x="0" y="0"/>
                  </a:moveTo>
                  <a:lnTo>
                    <a:pt x="51" y="75"/>
                  </a:lnTo>
                  <a:lnTo>
                    <a:pt x="117" y="59"/>
                  </a:lnTo>
                </a:path>
              </a:pathLst>
            </a:custGeom>
            <a:solidFill>
              <a:srgbClr val="FFDEB5"/>
            </a:solidFill>
            <a:ln w="38100">
              <a:solidFill>
                <a:srgbClr val="070707"/>
              </a:solidFill>
              <a:round/>
              <a:headEnd/>
              <a:tailEnd/>
            </a:ln>
          </p:spPr>
          <p:txBody>
            <a:bodyPr wrap="none" anchor="ctr"/>
            <a:lstStyle/>
            <a:p>
              <a:endParaRPr lang="en-US"/>
            </a:p>
          </p:txBody>
        </p:sp>
        <p:sp>
          <p:nvSpPr>
            <p:cNvPr id="55475" name="Freeform 206"/>
            <p:cNvSpPr>
              <a:spLocks/>
            </p:cNvSpPr>
            <p:nvPr/>
          </p:nvSpPr>
          <p:spPr bwMode="auto">
            <a:xfrm>
              <a:off x="5152" y="2005"/>
              <a:ext cx="120" cy="102"/>
            </a:xfrm>
            <a:custGeom>
              <a:avLst/>
              <a:gdLst>
                <a:gd name="T0" fmla="*/ 0 w 120"/>
                <a:gd name="T1" fmla="*/ 22 h 102"/>
                <a:gd name="T2" fmla="*/ 50 w 120"/>
                <a:gd name="T3" fmla="*/ 102 h 102"/>
                <a:gd name="T4" fmla="*/ 120 w 120"/>
                <a:gd name="T5" fmla="*/ 86 h 102"/>
                <a:gd name="T6" fmla="*/ 69 w 120"/>
                <a:gd name="T7" fmla="*/ 0 h 102"/>
                <a:gd name="T8" fmla="*/ 0 w 120"/>
                <a:gd name="T9" fmla="*/ 22 h 102"/>
                <a:gd name="T10" fmla="*/ 0 60000 65536"/>
                <a:gd name="T11" fmla="*/ 0 60000 65536"/>
                <a:gd name="T12" fmla="*/ 0 60000 65536"/>
                <a:gd name="T13" fmla="*/ 0 60000 65536"/>
                <a:gd name="T14" fmla="*/ 0 60000 65536"/>
                <a:gd name="T15" fmla="*/ 0 w 120"/>
                <a:gd name="T16" fmla="*/ 0 h 102"/>
                <a:gd name="T17" fmla="*/ 120 w 120"/>
                <a:gd name="T18" fmla="*/ 102 h 102"/>
              </a:gdLst>
              <a:ahLst/>
              <a:cxnLst>
                <a:cxn ang="T10">
                  <a:pos x="T0" y="T1"/>
                </a:cxn>
                <a:cxn ang="T11">
                  <a:pos x="T2" y="T3"/>
                </a:cxn>
                <a:cxn ang="T12">
                  <a:pos x="T4" y="T5"/>
                </a:cxn>
                <a:cxn ang="T13">
                  <a:pos x="T6" y="T7"/>
                </a:cxn>
                <a:cxn ang="T14">
                  <a:pos x="T8" y="T9"/>
                </a:cxn>
              </a:cxnLst>
              <a:rect l="T15" t="T16" r="T17" b="T18"/>
              <a:pathLst>
                <a:path w="120" h="102">
                  <a:moveTo>
                    <a:pt x="0" y="22"/>
                  </a:moveTo>
                  <a:lnTo>
                    <a:pt x="50" y="102"/>
                  </a:lnTo>
                  <a:lnTo>
                    <a:pt x="120" y="86"/>
                  </a:lnTo>
                  <a:lnTo>
                    <a:pt x="69" y="0"/>
                  </a:lnTo>
                  <a:lnTo>
                    <a:pt x="0" y="22"/>
                  </a:lnTo>
                  <a:close/>
                </a:path>
              </a:pathLst>
            </a:custGeom>
            <a:solidFill>
              <a:srgbClr val="FFDEB5"/>
            </a:solidFill>
            <a:ln w="12700">
              <a:solidFill>
                <a:srgbClr val="070707"/>
              </a:solidFill>
              <a:round/>
              <a:headEnd/>
              <a:tailEnd/>
            </a:ln>
          </p:spPr>
          <p:txBody>
            <a:bodyPr wrap="none" anchor="ctr"/>
            <a:lstStyle/>
            <a:p>
              <a:endParaRPr lang="en-US"/>
            </a:p>
          </p:txBody>
        </p:sp>
        <p:sp>
          <p:nvSpPr>
            <p:cNvPr id="55476" name="AutoShape 207"/>
            <p:cNvSpPr>
              <a:spLocks noChangeArrowheads="1"/>
            </p:cNvSpPr>
            <p:nvPr/>
          </p:nvSpPr>
          <p:spPr bwMode="auto">
            <a:xfrm>
              <a:off x="4850" y="2884"/>
              <a:ext cx="62" cy="108"/>
            </a:xfrm>
            <a:prstGeom prst="can">
              <a:avLst>
                <a:gd name="adj" fmla="val 5723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sp>
          <p:nvSpPr>
            <p:cNvPr id="55477" name="AutoShape 208"/>
            <p:cNvSpPr>
              <a:spLocks noChangeArrowheads="1"/>
            </p:cNvSpPr>
            <p:nvPr/>
          </p:nvSpPr>
          <p:spPr bwMode="auto">
            <a:xfrm>
              <a:off x="5204" y="2838"/>
              <a:ext cx="62" cy="108"/>
            </a:xfrm>
            <a:prstGeom prst="can">
              <a:avLst>
                <a:gd name="adj" fmla="val 5723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grpSp>
      <p:grpSp>
        <p:nvGrpSpPr>
          <p:cNvPr id="55314" name="Group 209"/>
          <p:cNvGrpSpPr>
            <a:grpSpLocks/>
          </p:cNvGrpSpPr>
          <p:nvPr/>
        </p:nvGrpSpPr>
        <p:grpSpPr bwMode="auto">
          <a:xfrm>
            <a:off x="4746625" y="4143375"/>
            <a:ext cx="758825" cy="1081088"/>
            <a:chOff x="2210" y="2318"/>
            <a:chExt cx="478" cy="681"/>
          </a:xfrm>
        </p:grpSpPr>
        <p:grpSp>
          <p:nvGrpSpPr>
            <p:cNvPr id="55317" name="Group 210"/>
            <p:cNvGrpSpPr>
              <a:grpSpLocks/>
            </p:cNvGrpSpPr>
            <p:nvPr/>
          </p:nvGrpSpPr>
          <p:grpSpPr bwMode="auto">
            <a:xfrm>
              <a:off x="2210" y="2578"/>
              <a:ext cx="474" cy="421"/>
              <a:chOff x="2210" y="2578"/>
              <a:chExt cx="474" cy="421"/>
            </a:xfrm>
          </p:grpSpPr>
          <p:sp>
            <p:nvSpPr>
              <p:cNvPr id="55360" name="Freeform 211"/>
              <p:cNvSpPr>
                <a:spLocks/>
              </p:cNvSpPr>
              <p:nvPr/>
            </p:nvSpPr>
            <p:spPr bwMode="auto">
              <a:xfrm>
                <a:off x="2210" y="2580"/>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55361" name="Freeform 212"/>
              <p:cNvSpPr>
                <a:spLocks/>
              </p:cNvSpPr>
              <p:nvPr/>
            </p:nvSpPr>
            <p:spPr bwMode="auto">
              <a:xfrm>
                <a:off x="2308" y="2578"/>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grpSp>
            <p:nvGrpSpPr>
              <p:cNvPr id="55362" name="Group 213"/>
              <p:cNvGrpSpPr>
                <a:grpSpLocks/>
              </p:cNvGrpSpPr>
              <p:nvPr/>
            </p:nvGrpSpPr>
            <p:grpSpPr bwMode="auto">
              <a:xfrm rot="153977">
                <a:off x="2290" y="2609"/>
                <a:ext cx="355" cy="272"/>
                <a:chOff x="2318" y="3026"/>
                <a:chExt cx="315" cy="272"/>
              </a:xfrm>
            </p:grpSpPr>
            <p:grpSp>
              <p:nvGrpSpPr>
                <p:cNvPr id="55393" name="Group 214"/>
                <p:cNvGrpSpPr>
                  <a:grpSpLocks/>
                </p:cNvGrpSpPr>
                <p:nvPr/>
              </p:nvGrpSpPr>
              <p:grpSpPr bwMode="auto">
                <a:xfrm>
                  <a:off x="2318" y="3026"/>
                  <a:ext cx="152" cy="233"/>
                  <a:chOff x="2451" y="3127"/>
                  <a:chExt cx="152" cy="233"/>
                </a:xfrm>
              </p:grpSpPr>
              <p:sp>
                <p:nvSpPr>
                  <p:cNvPr id="55398" name="Freeform 215"/>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5399" name="Freeform 216"/>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5400" name="Freeform 217"/>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5394" name="Group 218"/>
                <p:cNvGrpSpPr>
                  <a:grpSpLocks/>
                </p:cNvGrpSpPr>
                <p:nvPr/>
              </p:nvGrpSpPr>
              <p:grpSpPr bwMode="auto">
                <a:xfrm>
                  <a:off x="2481" y="3065"/>
                  <a:ext cx="152" cy="233"/>
                  <a:chOff x="2451" y="3127"/>
                  <a:chExt cx="152" cy="233"/>
                </a:xfrm>
              </p:grpSpPr>
              <p:sp>
                <p:nvSpPr>
                  <p:cNvPr id="55395" name="Freeform 219"/>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5396" name="Freeform 220"/>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5397" name="Freeform 221"/>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grpSp>
            <p:nvGrpSpPr>
              <p:cNvPr id="55363" name="Group 222"/>
              <p:cNvGrpSpPr>
                <a:grpSpLocks/>
              </p:cNvGrpSpPr>
              <p:nvPr/>
            </p:nvGrpSpPr>
            <p:grpSpPr bwMode="auto">
              <a:xfrm rot="153977">
                <a:off x="2268" y="2641"/>
                <a:ext cx="355" cy="272"/>
                <a:chOff x="2318" y="3026"/>
                <a:chExt cx="315" cy="272"/>
              </a:xfrm>
            </p:grpSpPr>
            <p:grpSp>
              <p:nvGrpSpPr>
                <p:cNvPr id="55385" name="Group 223"/>
                <p:cNvGrpSpPr>
                  <a:grpSpLocks/>
                </p:cNvGrpSpPr>
                <p:nvPr/>
              </p:nvGrpSpPr>
              <p:grpSpPr bwMode="auto">
                <a:xfrm>
                  <a:off x="2318" y="3026"/>
                  <a:ext cx="152" cy="233"/>
                  <a:chOff x="2451" y="3127"/>
                  <a:chExt cx="152" cy="233"/>
                </a:xfrm>
              </p:grpSpPr>
              <p:sp>
                <p:nvSpPr>
                  <p:cNvPr id="55390" name="Freeform 224"/>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5391" name="Freeform 225"/>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5392" name="Freeform 226"/>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5386" name="Group 227"/>
                <p:cNvGrpSpPr>
                  <a:grpSpLocks/>
                </p:cNvGrpSpPr>
                <p:nvPr/>
              </p:nvGrpSpPr>
              <p:grpSpPr bwMode="auto">
                <a:xfrm>
                  <a:off x="2481" y="3065"/>
                  <a:ext cx="152" cy="233"/>
                  <a:chOff x="2451" y="3127"/>
                  <a:chExt cx="152" cy="233"/>
                </a:xfrm>
              </p:grpSpPr>
              <p:sp>
                <p:nvSpPr>
                  <p:cNvPr id="55387" name="Freeform 228"/>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5388" name="Freeform 229"/>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5389" name="Freeform 230"/>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grpSp>
            <p:nvGrpSpPr>
              <p:cNvPr id="55364" name="Group 231"/>
              <p:cNvGrpSpPr>
                <a:grpSpLocks/>
              </p:cNvGrpSpPr>
              <p:nvPr/>
            </p:nvGrpSpPr>
            <p:grpSpPr bwMode="auto">
              <a:xfrm rot="153977">
                <a:off x="2240" y="2673"/>
                <a:ext cx="355" cy="272"/>
                <a:chOff x="2318" y="3026"/>
                <a:chExt cx="315" cy="272"/>
              </a:xfrm>
            </p:grpSpPr>
            <p:grpSp>
              <p:nvGrpSpPr>
                <p:cNvPr id="55377" name="Group 232"/>
                <p:cNvGrpSpPr>
                  <a:grpSpLocks/>
                </p:cNvGrpSpPr>
                <p:nvPr/>
              </p:nvGrpSpPr>
              <p:grpSpPr bwMode="auto">
                <a:xfrm>
                  <a:off x="2318" y="3026"/>
                  <a:ext cx="152" cy="233"/>
                  <a:chOff x="2451" y="3127"/>
                  <a:chExt cx="152" cy="233"/>
                </a:xfrm>
              </p:grpSpPr>
              <p:sp>
                <p:nvSpPr>
                  <p:cNvPr id="55382" name="Freeform 233"/>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5383" name="Freeform 234"/>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5384" name="Freeform 235"/>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5378" name="Group 236"/>
                <p:cNvGrpSpPr>
                  <a:grpSpLocks/>
                </p:cNvGrpSpPr>
                <p:nvPr/>
              </p:nvGrpSpPr>
              <p:grpSpPr bwMode="auto">
                <a:xfrm>
                  <a:off x="2481" y="3065"/>
                  <a:ext cx="152" cy="233"/>
                  <a:chOff x="2451" y="3127"/>
                  <a:chExt cx="152" cy="233"/>
                </a:xfrm>
              </p:grpSpPr>
              <p:sp>
                <p:nvSpPr>
                  <p:cNvPr id="55379" name="Freeform 237"/>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5380" name="Freeform 238"/>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5381" name="Freeform 239"/>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grpSp>
            <p:nvGrpSpPr>
              <p:cNvPr id="55365" name="Group 240"/>
              <p:cNvGrpSpPr>
                <a:grpSpLocks/>
              </p:cNvGrpSpPr>
              <p:nvPr/>
            </p:nvGrpSpPr>
            <p:grpSpPr bwMode="auto">
              <a:xfrm rot="153977">
                <a:off x="2214" y="2701"/>
                <a:ext cx="355" cy="272"/>
                <a:chOff x="2318" y="3026"/>
                <a:chExt cx="315" cy="272"/>
              </a:xfrm>
            </p:grpSpPr>
            <p:grpSp>
              <p:nvGrpSpPr>
                <p:cNvPr id="55369" name="Group 241"/>
                <p:cNvGrpSpPr>
                  <a:grpSpLocks/>
                </p:cNvGrpSpPr>
                <p:nvPr/>
              </p:nvGrpSpPr>
              <p:grpSpPr bwMode="auto">
                <a:xfrm>
                  <a:off x="2318" y="3026"/>
                  <a:ext cx="152" cy="233"/>
                  <a:chOff x="2451" y="3127"/>
                  <a:chExt cx="152" cy="233"/>
                </a:xfrm>
              </p:grpSpPr>
              <p:sp>
                <p:nvSpPr>
                  <p:cNvPr id="55374" name="Freeform 242"/>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5375" name="Freeform 243"/>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5376" name="Freeform 244"/>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5370" name="Group 245"/>
                <p:cNvGrpSpPr>
                  <a:grpSpLocks/>
                </p:cNvGrpSpPr>
                <p:nvPr/>
              </p:nvGrpSpPr>
              <p:grpSpPr bwMode="auto">
                <a:xfrm>
                  <a:off x="2481" y="3065"/>
                  <a:ext cx="152" cy="233"/>
                  <a:chOff x="2451" y="3127"/>
                  <a:chExt cx="152" cy="233"/>
                </a:xfrm>
              </p:grpSpPr>
              <p:sp>
                <p:nvSpPr>
                  <p:cNvPr id="55371" name="Freeform 246"/>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5372" name="Freeform 247"/>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5373" name="Freeform 248"/>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sp>
            <p:nvSpPr>
              <p:cNvPr id="55366" name="Freeform 249"/>
              <p:cNvSpPr>
                <a:spLocks/>
              </p:cNvSpPr>
              <p:nvPr/>
            </p:nvSpPr>
            <p:spPr bwMode="auto">
              <a:xfrm>
                <a:off x="2212" y="2695"/>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5367" name="Freeform 250"/>
              <p:cNvSpPr>
                <a:spLocks/>
              </p:cNvSpPr>
              <p:nvPr/>
            </p:nvSpPr>
            <p:spPr bwMode="auto">
              <a:xfrm>
                <a:off x="2588" y="2679"/>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55368" name="Freeform 251"/>
              <p:cNvSpPr>
                <a:spLocks/>
              </p:cNvSpPr>
              <p:nvPr/>
            </p:nvSpPr>
            <p:spPr bwMode="auto">
              <a:xfrm>
                <a:off x="2428" y="2791"/>
                <a:ext cx="139" cy="108"/>
              </a:xfrm>
              <a:custGeom>
                <a:avLst/>
                <a:gdLst>
                  <a:gd name="T0" fmla="*/ 139 w 139"/>
                  <a:gd name="T1" fmla="*/ 31 h 108"/>
                  <a:gd name="T2" fmla="*/ 139 w 139"/>
                  <a:gd name="T3" fmla="*/ 108 h 108"/>
                  <a:gd name="T4" fmla="*/ 0 w 139"/>
                  <a:gd name="T5" fmla="*/ 72 h 108"/>
                  <a:gd name="T6" fmla="*/ 0 w 139"/>
                  <a:gd name="T7" fmla="*/ 27 h 108"/>
                  <a:gd name="T8" fmla="*/ 18 w 139"/>
                  <a:gd name="T9" fmla="*/ 0 h 108"/>
                  <a:gd name="T10" fmla="*/ 139 w 139"/>
                  <a:gd name="T11" fmla="*/ 31 h 108"/>
                  <a:gd name="T12" fmla="*/ 0 60000 65536"/>
                  <a:gd name="T13" fmla="*/ 0 60000 65536"/>
                  <a:gd name="T14" fmla="*/ 0 60000 65536"/>
                  <a:gd name="T15" fmla="*/ 0 60000 65536"/>
                  <a:gd name="T16" fmla="*/ 0 60000 65536"/>
                  <a:gd name="T17" fmla="*/ 0 60000 65536"/>
                  <a:gd name="T18" fmla="*/ 0 w 139"/>
                  <a:gd name="T19" fmla="*/ 0 h 108"/>
                  <a:gd name="T20" fmla="*/ 139 w 139"/>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139" h="108">
                    <a:moveTo>
                      <a:pt x="139" y="31"/>
                    </a:moveTo>
                    <a:lnTo>
                      <a:pt x="139" y="108"/>
                    </a:lnTo>
                    <a:lnTo>
                      <a:pt x="0" y="72"/>
                    </a:lnTo>
                    <a:lnTo>
                      <a:pt x="0" y="27"/>
                    </a:lnTo>
                    <a:lnTo>
                      <a:pt x="18" y="0"/>
                    </a:lnTo>
                    <a:lnTo>
                      <a:pt x="139" y="31"/>
                    </a:lnTo>
                    <a:close/>
                  </a:path>
                </a:pathLst>
              </a:custGeom>
              <a:solidFill>
                <a:schemeClr val="tx2"/>
              </a:solidFill>
              <a:ln w="12700">
                <a:solidFill>
                  <a:srgbClr val="000000"/>
                </a:solidFill>
                <a:round/>
                <a:headEnd/>
                <a:tailEnd/>
              </a:ln>
            </p:spPr>
            <p:txBody>
              <a:bodyPr wrap="none" anchor="ctr"/>
              <a:lstStyle/>
              <a:p>
                <a:endParaRPr lang="en-US"/>
              </a:p>
            </p:txBody>
          </p:sp>
        </p:grpSp>
        <p:grpSp>
          <p:nvGrpSpPr>
            <p:cNvPr id="55318" name="Group 252"/>
            <p:cNvGrpSpPr>
              <a:grpSpLocks/>
            </p:cNvGrpSpPr>
            <p:nvPr/>
          </p:nvGrpSpPr>
          <p:grpSpPr bwMode="auto">
            <a:xfrm>
              <a:off x="2214" y="2318"/>
              <a:ext cx="474" cy="421"/>
              <a:chOff x="2210" y="2578"/>
              <a:chExt cx="474" cy="421"/>
            </a:xfrm>
          </p:grpSpPr>
          <p:sp>
            <p:nvSpPr>
              <p:cNvPr id="55319" name="Freeform 253"/>
              <p:cNvSpPr>
                <a:spLocks/>
              </p:cNvSpPr>
              <p:nvPr/>
            </p:nvSpPr>
            <p:spPr bwMode="auto">
              <a:xfrm>
                <a:off x="2210" y="2580"/>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55320" name="Freeform 254"/>
              <p:cNvSpPr>
                <a:spLocks/>
              </p:cNvSpPr>
              <p:nvPr/>
            </p:nvSpPr>
            <p:spPr bwMode="auto">
              <a:xfrm>
                <a:off x="2308" y="2578"/>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grpSp>
            <p:nvGrpSpPr>
              <p:cNvPr id="55321" name="Group 255"/>
              <p:cNvGrpSpPr>
                <a:grpSpLocks/>
              </p:cNvGrpSpPr>
              <p:nvPr/>
            </p:nvGrpSpPr>
            <p:grpSpPr bwMode="auto">
              <a:xfrm rot="153977">
                <a:off x="2290" y="2609"/>
                <a:ext cx="355" cy="272"/>
                <a:chOff x="2318" y="3026"/>
                <a:chExt cx="315" cy="272"/>
              </a:xfrm>
            </p:grpSpPr>
            <p:grpSp>
              <p:nvGrpSpPr>
                <p:cNvPr id="55352" name="Group 256"/>
                <p:cNvGrpSpPr>
                  <a:grpSpLocks/>
                </p:cNvGrpSpPr>
                <p:nvPr/>
              </p:nvGrpSpPr>
              <p:grpSpPr bwMode="auto">
                <a:xfrm>
                  <a:off x="2318" y="3026"/>
                  <a:ext cx="152" cy="233"/>
                  <a:chOff x="2451" y="3127"/>
                  <a:chExt cx="152" cy="233"/>
                </a:xfrm>
              </p:grpSpPr>
              <p:sp>
                <p:nvSpPr>
                  <p:cNvPr id="55357" name="Freeform 257"/>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5358" name="Freeform 258"/>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5359" name="Freeform 259"/>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5353" name="Group 260"/>
                <p:cNvGrpSpPr>
                  <a:grpSpLocks/>
                </p:cNvGrpSpPr>
                <p:nvPr/>
              </p:nvGrpSpPr>
              <p:grpSpPr bwMode="auto">
                <a:xfrm>
                  <a:off x="2481" y="3065"/>
                  <a:ext cx="152" cy="233"/>
                  <a:chOff x="2451" y="3127"/>
                  <a:chExt cx="152" cy="233"/>
                </a:xfrm>
              </p:grpSpPr>
              <p:sp>
                <p:nvSpPr>
                  <p:cNvPr id="55354" name="Freeform 261"/>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5355" name="Freeform 262"/>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5356" name="Freeform 263"/>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grpSp>
            <p:nvGrpSpPr>
              <p:cNvPr id="55322" name="Group 264"/>
              <p:cNvGrpSpPr>
                <a:grpSpLocks/>
              </p:cNvGrpSpPr>
              <p:nvPr/>
            </p:nvGrpSpPr>
            <p:grpSpPr bwMode="auto">
              <a:xfrm rot="153977">
                <a:off x="2268" y="2641"/>
                <a:ext cx="355" cy="272"/>
                <a:chOff x="2318" y="3026"/>
                <a:chExt cx="315" cy="272"/>
              </a:xfrm>
            </p:grpSpPr>
            <p:grpSp>
              <p:nvGrpSpPr>
                <p:cNvPr id="55344" name="Group 265"/>
                <p:cNvGrpSpPr>
                  <a:grpSpLocks/>
                </p:cNvGrpSpPr>
                <p:nvPr/>
              </p:nvGrpSpPr>
              <p:grpSpPr bwMode="auto">
                <a:xfrm>
                  <a:off x="2318" y="3026"/>
                  <a:ext cx="152" cy="233"/>
                  <a:chOff x="2451" y="3127"/>
                  <a:chExt cx="152" cy="233"/>
                </a:xfrm>
              </p:grpSpPr>
              <p:sp>
                <p:nvSpPr>
                  <p:cNvPr id="55349" name="Freeform 266"/>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5350" name="Freeform 267"/>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5351" name="Freeform 268"/>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5345" name="Group 269"/>
                <p:cNvGrpSpPr>
                  <a:grpSpLocks/>
                </p:cNvGrpSpPr>
                <p:nvPr/>
              </p:nvGrpSpPr>
              <p:grpSpPr bwMode="auto">
                <a:xfrm>
                  <a:off x="2481" y="3065"/>
                  <a:ext cx="152" cy="233"/>
                  <a:chOff x="2451" y="3127"/>
                  <a:chExt cx="152" cy="233"/>
                </a:xfrm>
              </p:grpSpPr>
              <p:sp>
                <p:nvSpPr>
                  <p:cNvPr id="55346" name="Freeform 270"/>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5347" name="Freeform 271"/>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5348" name="Freeform 272"/>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grpSp>
            <p:nvGrpSpPr>
              <p:cNvPr id="55323" name="Group 273"/>
              <p:cNvGrpSpPr>
                <a:grpSpLocks/>
              </p:cNvGrpSpPr>
              <p:nvPr/>
            </p:nvGrpSpPr>
            <p:grpSpPr bwMode="auto">
              <a:xfrm rot="153977">
                <a:off x="2240" y="2673"/>
                <a:ext cx="355" cy="272"/>
                <a:chOff x="2318" y="3026"/>
                <a:chExt cx="315" cy="272"/>
              </a:xfrm>
            </p:grpSpPr>
            <p:grpSp>
              <p:nvGrpSpPr>
                <p:cNvPr id="55336" name="Group 274"/>
                <p:cNvGrpSpPr>
                  <a:grpSpLocks/>
                </p:cNvGrpSpPr>
                <p:nvPr/>
              </p:nvGrpSpPr>
              <p:grpSpPr bwMode="auto">
                <a:xfrm>
                  <a:off x="2318" y="3026"/>
                  <a:ext cx="152" cy="233"/>
                  <a:chOff x="2451" y="3127"/>
                  <a:chExt cx="152" cy="233"/>
                </a:xfrm>
              </p:grpSpPr>
              <p:sp>
                <p:nvSpPr>
                  <p:cNvPr id="55341" name="Freeform 275"/>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5342" name="Freeform 276"/>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5343" name="Freeform 277"/>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5337" name="Group 278"/>
                <p:cNvGrpSpPr>
                  <a:grpSpLocks/>
                </p:cNvGrpSpPr>
                <p:nvPr/>
              </p:nvGrpSpPr>
              <p:grpSpPr bwMode="auto">
                <a:xfrm>
                  <a:off x="2481" y="3065"/>
                  <a:ext cx="152" cy="233"/>
                  <a:chOff x="2451" y="3127"/>
                  <a:chExt cx="152" cy="233"/>
                </a:xfrm>
              </p:grpSpPr>
              <p:sp>
                <p:nvSpPr>
                  <p:cNvPr id="55338" name="Freeform 279"/>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5339" name="Freeform 280"/>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5340" name="Freeform 281"/>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grpSp>
            <p:nvGrpSpPr>
              <p:cNvPr id="55324" name="Group 282"/>
              <p:cNvGrpSpPr>
                <a:grpSpLocks/>
              </p:cNvGrpSpPr>
              <p:nvPr/>
            </p:nvGrpSpPr>
            <p:grpSpPr bwMode="auto">
              <a:xfrm rot="153977">
                <a:off x="2214" y="2701"/>
                <a:ext cx="355" cy="272"/>
                <a:chOff x="2318" y="3026"/>
                <a:chExt cx="315" cy="272"/>
              </a:xfrm>
            </p:grpSpPr>
            <p:grpSp>
              <p:nvGrpSpPr>
                <p:cNvPr id="55328" name="Group 283"/>
                <p:cNvGrpSpPr>
                  <a:grpSpLocks/>
                </p:cNvGrpSpPr>
                <p:nvPr/>
              </p:nvGrpSpPr>
              <p:grpSpPr bwMode="auto">
                <a:xfrm>
                  <a:off x="2318" y="3026"/>
                  <a:ext cx="152" cy="233"/>
                  <a:chOff x="2451" y="3127"/>
                  <a:chExt cx="152" cy="233"/>
                </a:xfrm>
              </p:grpSpPr>
              <p:sp>
                <p:nvSpPr>
                  <p:cNvPr id="55333" name="Freeform 284"/>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5334" name="Freeform 285"/>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5335" name="Freeform 286"/>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5329" name="Group 287"/>
                <p:cNvGrpSpPr>
                  <a:grpSpLocks/>
                </p:cNvGrpSpPr>
                <p:nvPr/>
              </p:nvGrpSpPr>
              <p:grpSpPr bwMode="auto">
                <a:xfrm>
                  <a:off x="2481" y="3065"/>
                  <a:ext cx="152" cy="233"/>
                  <a:chOff x="2451" y="3127"/>
                  <a:chExt cx="152" cy="233"/>
                </a:xfrm>
              </p:grpSpPr>
              <p:sp>
                <p:nvSpPr>
                  <p:cNvPr id="55330" name="Freeform 288"/>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5331" name="Freeform 289"/>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5332" name="Freeform 290"/>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sp>
            <p:nvSpPr>
              <p:cNvPr id="55325" name="Freeform 291"/>
              <p:cNvSpPr>
                <a:spLocks/>
              </p:cNvSpPr>
              <p:nvPr/>
            </p:nvSpPr>
            <p:spPr bwMode="auto">
              <a:xfrm>
                <a:off x="2212" y="2695"/>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5326" name="Freeform 292"/>
              <p:cNvSpPr>
                <a:spLocks/>
              </p:cNvSpPr>
              <p:nvPr/>
            </p:nvSpPr>
            <p:spPr bwMode="auto">
              <a:xfrm>
                <a:off x="2588" y="2679"/>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55327" name="Freeform 293"/>
              <p:cNvSpPr>
                <a:spLocks/>
              </p:cNvSpPr>
              <p:nvPr/>
            </p:nvSpPr>
            <p:spPr bwMode="auto">
              <a:xfrm>
                <a:off x="2428" y="2791"/>
                <a:ext cx="139" cy="108"/>
              </a:xfrm>
              <a:custGeom>
                <a:avLst/>
                <a:gdLst>
                  <a:gd name="T0" fmla="*/ 139 w 139"/>
                  <a:gd name="T1" fmla="*/ 31 h 108"/>
                  <a:gd name="T2" fmla="*/ 139 w 139"/>
                  <a:gd name="T3" fmla="*/ 108 h 108"/>
                  <a:gd name="T4" fmla="*/ 0 w 139"/>
                  <a:gd name="T5" fmla="*/ 72 h 108"/>
                  <a:gd name="T6" fmla="*/ 0 w 139"/>
                  <a:gd name="T7" fmla="*/ 27 h 108"/>
                  <a:gd name="T8" fmla="*/ 18 w 139"/>
                  <a:gd name="T9" fmla="*/ 0 h 108"/>
                  <a:gd name="T10" fmla="*/ 139 w 139"/>
                  <a:gd name="T11" fmla="*/ 31 h 108"/>
                  <a:gd name="T12" fmla="*/ 0 60000 65536"/>
                  <a:gd name="T13" fmla="*/ 0 60000 65536"/>
                  <a:gd name="T14" fmla="*/ 0 60000 65536"/>
                  <a:gd name="T15" fmla="*/ 0 60000 65536"/>
                  <a:gd name="T16" fmla="*/ 0 60000 65536"/>
                  <a:gd name="T17" fmla="*/ 0 60000 65536"/>
                  <a:gd name="T18" fmla="*/ 0 w 139"/>
                  <a:gd name="T19" fmla="*/ 0 h 108"/>
                  <a:gd name="T20" fmla="*/ 139 w 139"/>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139" h="108">
                    <a:moveTo>
                      <a:pt x="139" y="31"/>
                    </a:moveTo>
                    <a:lnTo>
                      <a:pt x="139" y="108"/>
                    </a:lnTo>
                    <a:lnTo>
                      <a:pt x="0" y="72"/>
                    </a:lnTo>
                    <a:lnTo>
                      <a:pt x="0" y="27"/>
                    </a:lnTo>
                    <a:lnTo>
                      <a:pt x="18" y="0"/>
                    </a:lnTo>
                    <a:lnTo>
                      <a:pt x="139" y="31"/>
                    </a:lnTo>
                    <a:close/>
                  </a:path>
                </a:pathLst>
              </a:custGeom>
              <a:solidFill>
                <a:schemeClr val="tx2"/>
              </a:solidFill>
              <a:ln w="12700">
                <a:solidFill>
                  <a:srgbClr val="000000"/>
                </a:solidFill>
                <a:round/>
                <a:headEnd/>
                <a:tailEnd/>
              </a:ln>
            </p:spPr>
            <p:txBody>
              <a:bodyPr wrap="none" anchor="ctr"/>
              <a:lstStyle/>
              <a:p>
                <a:endParaRPr lang="en-US"/>
              </a:p>
            </p:txBody>
          </p:sp>
        </p:grpSp>
      </p:grpSp>
      <p:sp>
        <p:nvSpPr>
          <p:cNvPr id="296" name="Rectangle 6">
            <a:extLst>
              <a:ext uri="{FF2B5EF4-FFF2-40B4-BE49-F238E27FC236}">
                <a16:creationId xmlns:a16="http://schemas.microsoft.com/office/drawing/2014/main" id="{001929CC-E067-41B3-9FC7-EAB847987417}"/>
              </a:ext>
            </a:extLst>
          </p:cNvPr>
          <p:cNvSpPr txBox="1">
            <a:spLocks noChangeArrowheads="1"/>
          </p:cNvSpPr>
          <p:nvPr/>
        </p:nvSpPr>
        <p:spPr>
          <a:xfrm>
            <a:off x="0" y="-15874"/>
            <a:ext cx="9144000" cy="1020762"/>
          </a:xfrm>
          <a:prstGeom prst="rect">
            <a:avLst/>
          </a:prstGeom>
          <a:solidFill>
            <a:srgbClr val="40BAD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a:solidFill>
                  <a:schemeClr val="tx1">
                    <a:lumMod val="75000"/>
                    <a:lumOff val="25000"/>
                  </a:schemeClr>
                </a:solidFill>
              </a:rPr>
              <a:t>The Kanban System</a:t>
            </a:r>
            <a:endParaRPr lang="en-US" dirty="0">
              <a:solidFill>
                <a:schemeClr val="tx1">
                  <a:lumMod val="75000"/>
                  <a:lumOff val="25000"/>
                </a:schemeClr>
              </a:solidFill>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457200" y="274638"/>
            <a:ext cx="8229600" cy="1020762"/>
          </a:xfrm>
        </p:spPr>
        <p:txBody>
          <a:bodyPr/>
          <a:lstStyle/>
          <a:p>
            <a:r>
              <a:rPr lang="en-US" dirty="0">
                <a:solidFill>
                  <a:schemeClr val="tx1">
                    <a:lumMod val="75000"/>
                    <a:lumOff val="25000"/>
                  </a:schemeClr>
                </a:solidFill>
              </a:rPr>
              <a:t>The Kanban System</a:t>
            </a:r>
          </a:p>
        </p:txBody>
      </p:sp>
      <p:sp>
        <p:nvSpPr>
          <p:cNvPr id="57346" name="Rectangle 3"/>
          <p:cNvSpPr>
            <a:spLocks noChangeArrowheads="1"/>
          </p:cNvSpPr>
          <p:nvPr/>
        </p:nvSpPr>
        <p:spPr bwMode="auto">
          <a:xfrm>
            <a:off x="4343400" y="1666875"/>
            <a:ext cx="1760538" cy="4229100"/>
          </a:xfrm>
          <a:prstGeom prst="rect">
            <a:avLst/>
          </a:prstGeom>
          <a:noFill/>
          <a:ln w="19050">
            <a:solidFill>
              <a:schemeClr val="tx1"/>
            </a:solidFill>
            <a:miter lim="800000"/>
            <a:headEnd/>
            <a:tailEnd/>
          </a:ln>
        </p:spPr>
        <p:txBody>
          <a:bodyPr wrap="none" anchor="ctr"/>
          <a:lstStyle/>
          <a:p>
            <a:endParaRPr lang="en-NZ">
              <a:latin typeface="Calibri" pitchFamily="34" charset="0"/>
            </a:endParaRPr>
          </a:p>
        </p:txBody>
      </p:sp>
      <p:sp>
        <p:nvSpPr>
          <p:cNvPr id="57347" name="Text Box 4"/>
          <p:cNvSpPr txBox="1">
            <a:spLocks noChangeArrowheads="1"/>
          </p:cNvSpPr>
          <p:nvPr/>
        </p:nvSpPr>
        <p:spPr bwMode="auto">
          <a:xfrm>
            <a:off x="4343400" y="1676400"/>
            <a:ext cx="914400" cy="523875"/>
          </a:xfrm>
          <a:prstGeom prst="rect">
            <a:avLst/>
          </a:prstGeom>
          <a:noFill/>
          <a:ln w="9525">
            <a:noFill/>
            <a:miter lim="800000"/>
            <a:headEnd/>
            <a:tailEnd/>
          </a:ln>
        </p:spPr>
        <p:txBody>
          <a:bodyPr>
            <a:spAutoFit/>
          </a:bodyPr>
          <a:lstStyle/>
          <a:p>
            <a:pPr algn="ctr" defTabSz="762000" eaLnBrk="0" hangingPunct="0"/>
            <a:r>
              <a:rPr lang="en-AU" sz="1400" b="1"/>
              <a:t>Storage area</a:t>
            </a:r>
          </a:p>
        </p:txBody>
      </p:sp>
      <p:sp>
        <p:nvSpPr>
          <p:cNvPr id="57348" name="Text Box 5"/>
          <p:cNvSpPr txBox="1">
            <a:spLocks noChangeArrowheads="1"/>
          </p:cNvSpPr>
          <p:nvPr/>
        </p:nvSpPr>
        <p:spPr bwMode="auto">
          <a:xfrm>
            <a:off x="4452938" y="3387725"/>
            <a:ext cx="1685925" cy="307975"/>
          </a:xfrm>
          <a:prstGeom prst="rect">
            <a:avLst/>
          </a:prstGeom>
          <a:noFill/>
          <a:ln w="9525">
            <a:noFill/>
            <a:miter lim="800000"/>
            <a:headEnd/>
            <a:tailEnd/>
          </a:ln>
        </p:spPr>
        <p:txBody>
          <a:bodyPr>
            <a:spAutoFit/>
          </a:bodyPr>
          <a:lstStyle/>
          <a:p>
            <a:pPr algn="ctr" defTabSz="762000" eaLnBrk="0" hangingPunct="0"/>
            <a:r>
              <a:rPr lang="en-AU" sz="1400" b="1"/>
              <a:t>Empty containers</a:t>
            </a:r>
          </a:p>
        </p:txBody>
      </p:sp>
      <p:sp>
        <p:nvSpPr>
          <p:cNvPr id="57349" name="Text Box 6"/>
          <p:cNvSpPr txBox="1">
            <a:spLocks noChangeArrowheads="1"/>
          </p:cNvSpPr>
          <p:nvPr/>
        </p:nvSpPr>
        <p:spPr bwMode="auto">
          <a:xfrm>
            <a:off x="4616450" y="5494338"/>
            <a:ext cx="1479550" cy="307975"/>
          </a:xfrm>
          <a:prstGeom prst="rect">
            <a:avLst/>
          </a:prstGeom>
          <a:noFill/>
          <a:ln w="9525">
            <a:noFill/>
            <a:miter lim="800000"/>
            <a:headEnd/>
            <a:tailEnd/>
          </a:ln>
        </p:spPr>
        <p:txBody>
          <a:bodyPr>
            <a:spAutoFit/>
          </a:bodyPr>
          <a:lstStyle/>
          <a:p>
            <a:pPr algn="ctr" defTabSz="762000" eaLnBrk="0" hangingPunct="0"/>
            <a:r>
              <a:rPr lang="en-AU" sz="1400" b="1"/>
              <a:t>Full containers</a:t>
            </a:r>
          </a:p>
        </p:txBody>
      </p:sp>
      <p:sp>
        <p:nvSpPr>
          <p:cNvPr id="57350" name="Freeform 7"/>
          <p:cNvSpPr>
            <a:spLocks/>
          </p:cNvSpPr>
          <p:nvPr/>
        </p:nvSpPr>
        <p:spPr bwMode="auto">
          <a:xfrm flipV="1">
            <a:off x="2997200" y="5335588"/>
            <a:ext cx="363538" cy="180975"/>
          </a:xfrm>
          <a:custGeom>
            <a:avLst/>
            <a:gdLst>
              <a:gd name="T0" fmla="*/ 0 w 229"/>
              <a:gd name="T1" fmla="*/ 180975 h 114"/>
              <a:gd name="T2" fmla="*/ 122238 w 229"/>
              <a:gd name="T3" fmla="*/ 69850 h 114"/>
              <a:gd name="T4" fmla="*/ 274638 w 229"/>
              <a:gd name="T5" fmla="*/ 11113 h 114"/>
              <a:gd name="T6" fmla="*/ 363538 w 229"/>
              <a:gd name="T7" fmla="*/ 6350 h 114"/>
              <a:gd name="T8" fmla="*/ 0 60000 65536"/>
              <a:gd name="T9" fmla="*/ 0 60000 65536"/>
              <a:gd name="T10" fmla="*/ 0 60000 65536"/>
              <a:gd name="T11" fmla="*/ 0 60000 65536"/>
              <a:gd name="T12" fmla="*/ 0 w 229"/>
              <a:gd name="T13" fmla="*/ 0 h 114"/>
              <a:gd name="T14" fmla="*/ 229 w 229"/>
              <a:gd name="T15" fmla="*/ 114 h 114"/>
            </a:gdLst>
            <a:ahLst/>
            <a:cxnLst>
              <a:cxn ang="T8">
                <a:pos x="T0" y="T1"/>
              </a:cxn>
              <a:cxn ang="T9">
                <a:pos x="T2" y="T3"/>
              </a:cxn>
              <a:cxn ang="T10">
                <a:pos x="T4" y="T5"/>
              </a:cxn>
              <a:cxn ang="T11">
                <a:pos x="T6" y="T7"/>
              </a:cxn>
            </a:cxnLst>
            <a:rect l="T12" t="T13" r="T14" b="T15"/>
            <a:pathLst>
              <a:path w="229" h="114">
                <a:moveTo>
                  <a:pt x="0" y="114"/>
                </a:moveTo>
                <a:cubicBezTo>
                  <a:pt x="24" y="87"/>
                  <a:pt x="48" y="61"/>
                  <a:pt x="77" y="44"/>
                </a:cubicBezTo>
                <a:cubicBezTo>
                  <a:pt x="105" y="26"/>
                  <a:pt x="147" y="13"/>
                  <a:pt x="173" y="7"/>
                </a:cubicBezTo>
                <a:cubicBezTo>
                  <a:pt x="198" y="0"/>
                  <a:pt x="213" y="2"/>
                  <a:pt x="229" y="4"/>
                </a:cubicBezTo>
              </a:path>
            </a:pathLst>
          </a:custGeom>
          <a:noFill/>
          <a:ln w="57150">
            <a:solidFill>
              <a:srgbClr val="B20019"/>
            </a:solidFill>
            <a:round/>
            <a:headEnd/>
            <a:tailEnd type="triangle" w="med" len="med"/>
          </a:ln>
        </p:spPr>
        <p:txBody>
          <a:bodyPr wrap="none" anchor="ctr"/>
          <a:lstStyle/>
          <a:p>
            <a:endParaRPr lang="en-US"/>
          </a:p>
        </p:txBody>
      </p:sp>
      <p:sp>
        <p:nvSpPr>
          <p:cNvPr id="57351" name="Freeform 8"/>
          <p:cNvSpPr>
            <a:spLocks/>
          </p:cNvSpPr>
          <p:nvPr/>
        </p:nvSpPr>
        <p:spPr bwMode="auto">
          <a:xfrm>
            <a:off x="4338638" y="4856163"/>
            <a:ext cx="1609725" cy="558800"/>
          </a:xfrm>
          <a:custGeom>
            <a:avLst/>
            <a:gdLst>
              <a:gd name="T0" fmla="*/ 0 w 1014"/>
              <a:gd name="T1" fmla="*/ 558800 h 352"/>
              <a:gd name="T2" fmla="*/ 901700 w 1014"/>
              <a:gd name="T3" fmla="*/ 554038 h 352"/>
              <a:gd name="T4" fmla="*/ 1109663 w 1014"/>
              <a:gd name="T5" fmla="*/ 528638 h 352"/>
              <a:gd name="T6" fmla="*/ 1279525 w 1014"/>
              <a:gd name="T7" fmla="*/ 495300 h 352"/>
              <a:gd name="T8" fmla="*/ 1414463 w 1014"/>
              <a:gd name="T9" fmla="*/ 444500 h 352"/>
              <a:gd name="T10" fmla="*/ 1498600 w 1014"/>
              <a:gd name="T11" fmla="*/ 396875 h 352"/>
              <a:gd name="T12" fmla="*/ 1554163 w 1014"/>
              <a:gd name="T13" fmla="*/ 338137 h 352"/>
              <a:gd name="T14" fmla="*/ 1597025 w 1014"/>
              <a:gd name="T15" fmla="*/ 274638 h 352"/>
              <a:gd name="T16" fmla="*/ 1609725 w 1014"/>
              <a:gd name="T17" fmla="*/ 198437 h 352"/>
              <a:gd name="T18" fmla="*/ 1597025 w 1014"/>
              <a:gd name="T19" fmla="*/ 130175 h 352"/>
              <a:gd name="T20" fmla="*/ 1558925 w 1014"/>
              <a:gd name="T21" fmla="*/ 76200 h 352"/>
              <a:gd name="T22" fmla="*/ 1524000 w 1014"/>
              <a:gd name="T23" fmla="*/ 50800 h 352"/>
              <a:gd name="T24" fmla="*/ 1397000 w 1014"/>
              <a:gd name="T25" fmla="*/ 0 h 3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14"/>
              <a:gd name="T40" fmla="*/ 0 h 352"/>
              <a:gd name="T41" fmla="*/ 1014 w 1014"/>
              <a:gd name="T42" fmla="*/ 352 h 3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14" h="352">
                <a:moveTo>
                  <a:pt x="0" y="352"/>
                </a:moveTo>
                <a:cubicBezTo>
                  <a:pt x="225" y="352"/>
                  <a:pt x="451" y="352"/>
                  <a:pt x="568" y="349"/>
                </a:cubicBezTo>
                <a:cubicBezTo>
                  <a:pt x="684" y="345"/>
                  <a:pt x="659" y="339"/>
                  <a:pt x="699" y="333"/>
                </a:cubicBezTo>
                <a:cubicBezTo>
                  <a:pt x="738" y="326"/>
                  <a:pt x="774" y="320"/>
                  <a:pt x="806" y="312"/>
                </a:cubicBezTo>
                <a:cubicBezTo>
                  <a:pt x="837" y="303"/>
                  <a:pt x="868" y="290"/>
                  <a:pt x="891" y="280"/>
                </a:cubicBezTo>
                <a:cubicBezTo>
                  <a:pt x="913" y="269"/>
                  <a:pt x="929" y="261"/>
                  <a:pt x="944" y="250"/>
                </a:cubicBezTo>
                <a:cubicBezTo>
                  <a:pt x="958" y="238"/>
                  <a:pt x="968" y="225"/>
                  <a:pt x="979" y="213"/>
                </a:cubicBezTo>
                <a:cubicBezTo>
                  <a:pt x="989" y="200"/>
                  <a:pt x="1000" y="187"/>
                  <a:pt x="1006" y="173"/>
                </a:cubicBezTo>
                <a:cubicBezTo>
                  <a:pt x="1011" y="158"/>
                  <a:pt x="1014" y="140"/>
                  <a:pt x="1014" y="125"/>
                </a:cubicBezTo>
                <a:cubicBezTo>
                  <a:pt x="1014" y="110"/>
                  <a:pt x="1011" y="94"/>
                  <a:pt x="1006" y="82"/>
                </a:cubicBezTo>
                <a:cubicBezTo>
                  <a:pt x="1000" y="69"/>
                  <a:pt x="989" y="56"/>
                  <a:pt x="982" y="48"/>
                </a:cubicBezTo>
                <a:cubicBezTo>
                  <a:pt x="974" y="39"/>
                  <a:pt x="976" y="39"/>
                  <a:pt x="960" y="32"/>
                </a:cubicBezTo>
                <a:cubicBezTo>
                  <a:pt x="943" y="24"/>
                  <a:pt x="911" y="12"/>
                  <a:pt x="880" y="0"/>
                </a:cubicBezTo>
              </a:path>
            </a:pathLst>
          </a:custGeom>
          <a:noFill/>
          <a:ln w="57150">
            <a:solidFill>
              <a:srgbClr val="B20019"/>
            </a:solidFill>
            <a:round/>
            <a:headEnd/>
            <a:tailEnd type="triangle" w="med" len="med"/>
          </a:ln>
        </p:spPr>
        <p:txBody>
          <a:bodyPr wrap="none" anchor="ctr"/>
          <a:lstStyle/>
          <a:p>
            <a:endParaRPr lang="en-US"/>
          </a:p>
        </p:txBody>
      </p:sp>
      <p:sp>
        <p:nvSpPr>
          <p:cNvPr id="57352" name="Freeform 9"/>
          <p:cNvSpPr>
            <a:spLocks/>
          </p:cNvSpPr>
          <p:nvPr/>
        </p:nvSpPr>
        <p:spPr bwMode="auto">
          <a:xfrm>
            <a:off x="1608138" y="1993900"/>
            <a:ext cx="215900" cy="215900"/>
          </a:xfrm>
          <a:custGeom>
            <a:avLst/>
            <a:gdLst>
              <a:gd name="T0" fmla="*/ 0 w 136"/>
              <a:gd name="T1" fmla="*/ 0 h 136"/>
              <a:gd name="T2" fmla="*/ 0 w 136"/>
              <a:gd name="T3" fmla="*/ 215900 h 136"/>
              <a:gd name="T4" fmla="*/ 215900 w 136"/>
              <a:gd name="T5" fmla="*/ 215900 h 136"/>
              <a:gd name="T6" fmla="*/ 215900 w 136"/>
              <a:gd name="T7" fmla="*/ 12700 h 136"/>
              <a:gd name="T8" fmla="*/ 0 60000 65536"/>
              <a:gd name="T9" fmla="*/ 0 60000 65536"/>
              <a:gd name="T10" fmla="*/ 0 60000 65536"/>
              <a:gd name="T11" fmla="*/ 0 60000 65536"/>
              <a:gd name="T12" fmla="*/ 0 w 136"/>
              <a:gd name="T13" fmla="*/ 0 h 136"/>
              <a:gd name="T14" fmla="*/ 136 w 136"/>
              <a:gd name="T15" fmla="*/ 136 h 136"/>
            </a:gdLst>
            <a:ahLst/>
            <a:cxnLst>
              <a:cxn ang="T8">
                <a:pos x="T0" y="T1"/>
              </a:cxn>
              <a:cxn ang="T9">
                <a:pos x="T2" y="T3"/>
              </a:cxn>
              <a:cxn ang="T10">
                <a:pos x="T4" y="T5"/>
              </a:cxn>
              <a:cxn ang="T11">
                <a:pos x="T6" y="T7"/>
              </a:cxn>
            </a:cxnLst>
            <a:rect l="T12" t="T13" r="T14" b="T15"/>
            <a:pathLst>
              <a:path w="136" h="136">
                <a:moveTo>
                  <a:pt x="0" y="0"/>
                </a:moveTo>
                <a:lnTo>
                  <a:pt x="0" y="136"/>
                </a:lnTo>
                <a:lnTo>
                  <a:pt x="136" y="136"/>
                </a:lnTo>
                <a:lnTo>
                  <a:pt x="136" y="8"/>
                </a:lnTo>
              </a:path>
            </a:pathLst>
          </a:custGeom>
          <a:noFill/>
          <a:ln w="19050">
            <a:solidFill>
              <a:schemeClr val="tx1"/>
            </a:solidFill>
            <a:round/>
            <a:headEnd/>
            <a:tailEnd/>
          </a:ln>
        </p:spPr>
        <p:txBody>
          <a:bodyPr wrap="none" anchor="ctr"/>
          <a:lstStyle/>
          <a:p>
            <a:endParaRPr lang="en-US"/>
          </a:p>
        </p:txBody>
      </p:sp>
      <p:sp>
        <p:nvSpPr>
          <p:cNvPr id="57353" name="Line 10"/>
          <p:cNvSpPr>
            <a:spLocks noChangeShapeType="1"/>
          </p:cNvSpPr>
          <p:nvPr/>
        </p:nvSpPr>
        <p:spPr bwMode="auto">
          <a:xfrm flipV="1">
            <a:off x="1714500" y="2209800"/>
            <a:ext cx="0" cy="114300"/>
          </a:xfrm>
          <a:prstGeom prst="line">
            <a:avLst/>
          </a:prstGeom>
          <a:noFill/>
          <a:ln w="19050">
            <a:solidFill>
              <a:schemeClr val="tx1"/>
            </a:solidFill>
            <a:round/>
            <a:headEnd/>
            <a:tailEnd/>
          </a:ln>
        </p:spPr>
        <p:txBody>
          <a:bodyPr wrap="none" anchor="ctr"/>
          <a:lstStyle/>
          <a:p>
            <a:endParaRPr lang="en-US"/>
          </a:p>
        </p:txBody>
      </p:sp>
      <p:sp>
        <p:nvSpPr>
          <p:cNvPr id="57354" name="Line 11"/>
          <p:cNvSpPr>
            <a:spLocks noChangeShapeType="1"/>
          </p:cNvSpPr>
          <p:nvPr/>
        </p:nvSpPr>
        <p:spPr bwMode="auto">
          <a:xfrm>
            <a:off x="1630363" y="2324100"/>
            <a:ext cx="177800" cy="0"/>
          </a:xfrm>
          <a:prstGeom prst="line">
            <a:avLst/>
          </a:prstGeom>
          <a:noFill/>
          <a:ln w="19050">
            <a:solidFill>
              <a:schemeClr val="tx1"/>
            </a:solidFill>
            <a:round/>
            <a:headEnd/>
            <a:tailEnd/>
          </a:ln>
        </p:spPr>
        <p:txBody>
          <a:bodyPr wrap="none" anchor="ctr"/>
          <a:lstStyle/>
          <a:p>
            <a:endParaRPr lang="en-US"/>
          </a:p>
        </p:txBody>
      </p:sp>
      <p:sp>
        <p:nvSpPr>
          <p:cNvPr id="57355" name="Line 12"/>
          <p:cNvSpPr>
            <a:spLocks noChangeShapeType="1"/>
          </p:cNvSpPr>
          <p:nvPr/>
        </p:nvSpPr>
        <p:spPr bwMode="auto">
          <a:xfrm flipH="1">
            <a:off x="1625600" y="1833563"/>
            <a:ext cx="93663" cy="358775"/>
          </a:xfrm>
          <a:prstGeom prst="line">
            <a:avLst/>
          </a:prstGeom>
          <a:noFill/>
          <a:ln w="19050">
            <a:solidFill>
              <a:schemeClr val="tx1"/>
            </a:solidFill>
            <a:round/>
            <a:headEnd/>
            <a:tailEnd/>
          </a:ln>
        </p:spPr>
        <p:txBody>
          <a:bodyPr wrap="none" anchor="ctr"/>
          <a:lstStyle/>
          <a:p>
            <a:endParaRPr lang="en-US"/>
          </a:p>
        </p:txBody>
      </p:sp>
      <p:sp>
        <p:nvSpPr>
          <p:cNvPr id="57356" name="Line 13"/>
          <p:cNvSpPr>
            <a:spLocks noChangeShapeType="1"/>
          </p:cNvSpPr>
          <p:nvPr/>
        </p:nvSpPr>
        <p:spPr bwMode="auto">
          <a:xfrm flipH="1">
            <a:off x="1765300" y="1831975"/>
            <a:ext cx="93663" cy="358775"/>
          </a:xfrm>
          <a:prstGeom prst="line">
            <a:avLst/>
          </a:prstGeom>
          <a:noFill/>
          <a:ln w="19050">
            <a:solidFill>
              <a:schemeClr val="tx1"/>
            </a:solidFill>
            <a:round/>
            <a:headEnd/>
            <a:tailEnd/>
          </a:ln>
        </p:spPr>
        <p:txBody>
          <a:bodyPr wrap="none" anchor="ctr"/>
          <a:lstStyle/>
          <a:p>
            <a:endParaRPr lang="en-US"/>
          </a:p>
        </p:txBody>
      </p:sp>
      <p:sp>
        <p:nvSpPr>
          <p:cNvPr id="57357" name="Line 14"/>
          <p:cNvSpPr>
            <a:spLocks noChangeShapeType="1"/>
          </p:cNvSpPr>
          <p:nvPr/>
        </p:nvSpPr>
        <p:spPr bwMode="auto">
          <a:xfrm flipH="1">
            <a:off x="1736725" y="1833563"/>
            <a:ext cx="93663" cy="358775"/>
          </a:xfrm>
          <a:prstGeom prst="line">
            <a:avLst/>
          </a:prstGeom>
          <a:noFill/>
          <a:ln w="19050">
            <a:solidFill>
              <a:schemeClr val="tx1"/>
            </a:solidFill>
            <a:round/>
            <a:headEnd/>
            <a:tailEnd/>
          </a:ln>
        </p:spPr>
        <p:txBody>
          <a:bodyPr wrap="none" anchor="ctr"/>
          <a:lstStyle/>
          <a:p>
            <a:endParaRPr lang="en-US"/>
          </a:p>
        </p:txBody>
      </p:sp>
      <p:sp>
        <p:nvSpPr>
          <p:cNvPr id="57358" name="Line 15"/>
          <p:cNvSpPr>
            <a:spLocks noChangeShapeType="1"/>
          </p:cNvSpPr>
          <p:nvPr/>
        </p:nvSpPr>
        <p:spPr bwMode="auto">
          <a:xfrm flipH="1">
            <a:off x="1701800" y="1833563"/>
            <a:ext cx="93663" cy="358775"/>
          </a:xfrm>
          <a:prstGeom prst="line">
            <a:avLst/>
          </a:prstGeom>
          <a:noFill/>
          <a:ln w="19050">
            <a:solidFill>
              <a:schemeClr val="tx1"/>
            </a:solidFill>
            <a:round/>
            <a:headEnd/>
            <a:tailEnd/>
          </a:ln>
        </p:spPr>
        <p:txBody>
          <a:bodyPr wrap="none" anchor="ctr"/>
          <a:lstStyle/>
          <a:p>
            <a:endParaRPr lang="en-US"/>
          </a:p>
        </p:txBody>
      </p:sp>
      <p:sp>
        <p:nvSpPr>
          <p:cNvPr id="57359" name="Line 16"/>
          <p:cNvSpPr>
            <a:spLocks noChangeShapeType="1"/>
          </p:cNvSpPr>
          <p:nvPr/>
        </p:nvSpPr>
        <p:spPr bwMode="auto">
          <a:xfrm flipH="1">
            <a:off x="1663700" y="1833563"/>
            <a:ext cx="93663" cy="358775"/>
          </a:xfrm>
          <a:prstGeom prst="line">
            <a:avLst/>
          </a:prstGeom>
          <a:noFill/>
          <a:ln w="19050">
            <a:solidFill>
              <a:schemeClr val="tx1"/>
            </a:solidFill>
            <a:round/>
            <a:headEnd/>
            <a:tailEnd/>
          </a:ln>
        </p:spPr>
        <p:txBody>
          <a:bodyPr wrap="none" anchor="ctr"/>
          <a:lstStyle/>
          <a:p>
            <a:endParaRPr lang="en-US"/>
          </a:p>
        </p:txBody>
      </p:sp>
      <p:sp>
        <p:nvSpPr>
          <p:cNvPr id="57360" name="Text Box 17"/>
          <p:cNvSpPr txBox="1">
            <a:spLocks noChangeArrowheads="1"/>
          </p:cNvSpPr>
          <p:nvPr/>
        </p:nvSpPr>
        <p:spPr bwMode="auto">
          <a:xfrm>
            <a:off x="1119188" y="1517650"/>
            <a:ext cx="1455737" cy="307975"/>
          </a:xfrm>
          <a:prstGeom prst="rect">
            <a:avLst/>
          </a:prstGeom>
          <a:noFill/>
          <a:ln w="9525">
            <a:noFill/>
            <a:miter lim="800000"/>
            <a:headEnd/>
            <a:tailEnd/>
          </a:ln>
        </p:spPr>
        <p:txBody>
          <a:bodyPr wrap="none">
            <a:spAutoFit/>
          </a:bodyPr>
          <a:lstStyle/>
          <a:p>
            <a:pPr defTabSz="762000" eaLnBrk="0" hangingPunct="0"/>
            <a:r>
              <a:rPr lang="en-AU" sz="1400" b="1"/>
              <a:t>Receiving post</a:t>
            </a:r>
          </a:p>
        </p:txBody>
      </p:sp>
      <p:sp>
        <p:nvSpPr>
          <p:cNvPr id="57361" name="Text Box 18"/>
          <p:cNvSpPr txBox="1">
            <a:spLocks noChangeArrowheads="1"/>
          </p:cNvSpPr>
          <p:nvPr/>
        </p:nvSpPr>
        <p:spPr bwMode="auto">
          <a:xfrm>
            <a:off x="2667000" y="1600200"/>
            <a:ext cx="1611313" cy="523875"/>
          </a:xfrm>
          <a:prstGeom prst="rect">
            <a:avLst/>
          </a:prstGeom>
          <a:noFill/>
          <a:ln w="9525">
            <a:noFill/>
            <a:miter lim="800000"/>
            <a:headEnd/>
            <a:tailEnd/>
          </a:ln>
        </p:spPr>
        <p:txBody>
          <a:bodyPr>
            <a:spAutoFit/>
          </a:bodyPr>
          <a:lstStyle/>
          <a:p>
            <a:pPr defTabSz="762000" eaLnBrk="0" hangingPunct="0"/>
            <a:r>
              <a:rPr lang="en-AU" sz="1400" b="1"/>
              <a:t>Kanban card for product 1</a:t>
            </a:r>
          </a:p>
        </p:txBody>
      </p:sp>
      <p:sp>
        <p:nvSpPr>
          <p:cNvPr id="57362" name="Text Box 19"/>
          <p:cNvSpPr txBox="1">
            <a:spLocks noChangeArrowheads="1"/>
          </p:cNvSpPr>
          <p:nvPr/>
        </p:nvSpPr>
        <p:spPr bwMode="auto">
          <a:xfrm>
            <a:off x="2635250" y="2085975"/>
            <a:ext cx="1576388" cy="523875"/>
          </a:xfrm>
          <a:prstGeom prst="rect">
            <a:avLst/>
          </a:prstGeom>
          <a:noFill/>
          <a:ln w="9525">
            <a:noFill/>
            <a:miter lim="800000"/>
            <a:headEnd/>
            <a:tailEnd/>
          </a:ln>
        </p:spPr>
        <p:txBody>
          <a:bodyPr>
            <a:spAutoFit/>
          </a:bodyPr>
          <a:lstStyle/>
          <a:p>
            <a:pPr defTabSz="762000" eaLnBrk="0" hangingPunct="0"/>
            <a:r>
              <a:rPr lang="en-AU" sz="1400" b="1"/>
              <a:t>Kanban card for product 2</a:t>
            </a:r>
          </a:p>
        </p:txBody>
      </p:sp>
      <p:grpSp>
        <p:nvGrpSpPr>
          <p:cNvPr id="57363" name="Group 20"/>
          <p:cNvGrpSpPr>
            <a:grpSpLocks/>
          </p:cNvGrpSpPr>
          <p:nvPr/>
        </p:nvGrpSpPr>
        <p:grpSpPr bwMode="auto">
          <a:xfrm>
            <a:off x="1228725" y="3938588"/>
            <a:ext cx="1909763" cy="2082800"/>
            <a:chOff x="774" y="2481"/>
            <a:chExt cx="1203" cy="1312"/>
          </a:xfrm>
        </p:grpSpPr>
        <p:sp>
          <p:nvSpPr>
            <p:cNvPr id="57606" name="Text Box 21"/>
            <p:cNvSpPr txBox="1">
              <a:spLocks noChangeArrowheads="1"/>
            </p:cNvSpPr>
            <p:nvPr/>
          </p:nvSpPr>
          <p:spPr bwMode="auto">
            <a:xfrm>
              <a:off x="1008" y="2976"/>
              <a:ext cx="732" cy="310"/>
            </a:xfrm>
            <a:prstGeom prst="rect">
              <a:avLst/>
            </a:prstGeom>
            <a:noFill/>
            <a:ln w="9525">
              <a:noFill/>
              <a:miter lim="800000"/>
              <a:headEnd/>
              <a:tailEnd/>
            </a:ln>
          </p:spPr>
          <p:txBody>
            <a:bodyPr>
              <a:spAutoFit/>
            </a:bodyPr>
            <a:lstStyle/>
            <a:p>
              <a:pPr algn="ctr" defTabSz="762000" eaLnBrk="0" hangingPunct="0"/>
              <a:r>
                <a:rPr lang="en-AU" sz="1300" b="1"/>
                <a:t>Fabrication cell</a:t>
              </a:r>
            </a:p>
          </p:txBody>
        </p:sp>
        <p:sp>
          <p:nvSpPr>
            <p:cNvPr id="57607" name="Line 22"/>
            <p:cNvSpPr>
              <a:spLocks noChangeShapeType="1"/>
            </p:cNvSpPr>
            <p:nvPr/>
          </p:nvSpPr>
          <p:spPr bwMode="auto">
            <a:xfrm>
              <a:off x="1136" y="3749"/>
              <a:ext cx="61" cy="0"/>
            </a:xfrm>
            <a:prstGeom prst="line">
              <a:avLst/>
            </a:prstGeom>
            <a:noFill/>
            <a:ln w="57150">
              <a:solidFill>
                <a:srgbClr val="070707"/>
              </a:solidFill>
              <a:round/>
              <a:headEnd/>
              <a:tailEnd/>
            </a:ln>
          </p:spPr>
          <p:txBody>
            <a:bodyPr wrap="none" anchor="ctr"/>
            <a:lstStyle/>
            <a:p>
              <a:endParaRPr lang="en-US"/>
            </a:p>
          </p:txBody>
        </p:sp>
        <p:sp>
          <p:nvSpPr>
            <p:cNvPr id="57608" name="Line 23"/>
            <p:cNvSpPr>
              <a:spLocks noChangeShapeType="1"/>
            </p:cNvSpPr>
            <p:nvPr/>
          </p:nvSpPr>
          <p:spPr bwMode="auto">
            <a:xfrm flipV="1">
              <a:off x="1252" y="3624"/>
              <a:ext cx="0" cy="169"/>
            </a:xfrm>
            <a:prstGeom prst="line">
              <a:avLst/>
            </a:prstGeom>
            <a:noFill/>
            <a:ln w="38100">
              <a:solidFill>
                <a:srgbClr val="D7E3C5"/>
              </a:solidFill>
              <a:round/>
              <a:headEnd/>
              <a:tailEnd/>
            </a:ln>
          </p:spPr>
          <p:txBody>
            <a:bodyPr wrap="none" anchor="ctr"/>
            <a:lstStyle/>
            <a:p>
              <a:endParaRPr lang="en-US"/>
            </a:p>
          </p:txBody>
        </p:sp>
        <p:sp>
          <p:nvSpPr>
            <p:cNvPr id="57609" name="Line 24"/>
            <p:cNvSpPr>
              <a:spLocks noChangeShapeType="1"/>
            </p:cNvSpPr>
            <p:nvPr/>
          </p:nvSpPr>
          <p:spPr bwMode="auto">
            <a:xfrm flipV="1">
              <a:off x="1295" y="3603"/>
              <a:ext cx="0" cy="166"/>
            </a:xfrm>
            <a:prstGeom prst="line">
              <a:avLst/>
            </a:prstGeom>
            <a:noFill/>
            <a:ln w="38100">
              <a:solidFill>
                <a:srgbClr val="D7E3C5"/>
              </a:solidFill>
              <a:round/>
              <a:headEnd/>
              <a:tailEnd/>
            </a:ln>
          </p:spPr>
          <p:txBody>
            <a:bodyPr wrap="none" anchor="ctr"/>
            <a:lstStyle/>
            <a:p>
              <a:endParaRPr lang="en-US"/>
            </a:p>
          </p:txBody>
        </p:sp>
        <p:sp>
          <p:nvSpPr>
            <p:cNvPr id="57610" name="Line 25"/>
            <p:cNvSpPr>
              <a:spLocks noChangeShapeType="1"/>
            </p:cNvSpPr>
            <p:nvPr/>
          </p:nvSpPr>
          <p:spPr bwMode="auto">
            <a:xfrm flipV="1">
              <a:off x="1492" y="3626"/>
              <a:ext cx="0" cy="166"/>
            </a:xfrm>
            <a:prstGeom prst="line">
              <a:avLst/>
            </a:prstGeom>
            <a:noFill/>
            <a:ln w="38100">
              <a:solidFill>
                <a:srgbClr val="D7E3C5"/>
              </a:solidFill>
              <a:round/>
              <a:headEnd/>
              <a:tailEnd/>
            </a:ln>
          </p:spPr>
          <p:txBody>
            <a:bodyPr wrap="none" anchor="ctr"/>
            <a:lstStyle/>
            <a:p>
              <a:endParaRPr lang="en-US"/>
            </a:p>
          </p:txBody>
        </p:sp>
        <p:sp>
          <p:nvSpPr>
            <p:cNvPr id="57611" name="Line 26"/>
            <p:cNvSpPr>
              <a:spLocks noChangeShapeType="1"/>
            </p:cNvSpPr>
            <p:nvPr/>
          </p:nvSpPr>
          <p:spPr bwMode="auto">
            <a:xfrm flipV="1">
              <a:off x="1543" y="3583"/>
              <a:ext cx="0" cy="177"/>
            </a:xfrm>
            <a:prstGeom prst="line">
              <a:avLst/>
            </a:prstGeom>
            <a:noFill/>
            <a:ln w="38100">
              <a:solidFill>
                <a:srgbClr val="D7E3C5"/>
              </a:solidFill>
              <a:round/>
              <a:headEnd/>
              <a:tailEnd/>
            </a:ln>
          </p:spPr>
          <p:txBody>
            <a:bodyPr wrap="none" anchor="ctr"/>
            <a:lstStyle/>
            <a:p>
              <a:endParaRPr lang="en-US"/>
            </a:p>
          </p:txBody>
        </p:sp>
        <p:sp>
          <p:nvSpPr>
            <p:cNvPr id="57612" name="Freeform 27"/>
            <p:cNvSpPr>
              <a:spLocks/>
            </p:cNvSpPr>
            <p:nvPr/>
          </p:nvSpPr>
          <p:spPr bwMode="auto">
            <a:xfrm>
              <a:off x="1245" y="3571"/>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0E0E7"/>
            </a:solidFill>
            <a:ln w="12700">
              <a:solidFill>
                <a:schemeClr val="tx1"/>
              </a:solidFill>
              <a:round/>
              <a:headEnd/>
              <a:tailEnd/>
            </a:ln>
          </p:spPr>
          <p:txBody>
            <a:bodyPr wrap="none" anchor="ctr"/>
            <a:lstStyle/>
            <a:p>
              <a:endParaRPr lang="en-US"/>
            </a:p>
          </p:txBody>
        </p:sp>
        <p:sp>
          <p:nvSpPr>
            <p:cNvPr id="57613" name="Freeform 28"/>
            <p:cNvSpPr>
              <a:spLocks/>
            </p:cNvSpPr>
            <p:nvPr/>
          </p:nvSpPr>
          <p:spPr bwMode="auto">
            <a:xfrm>
              <a:off x="1243" y="3561"/>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7E3C5"/>
            </a:solidFill>
            <a:ln w="12700">
              <a:solidFill>
                <a:schemeClr val="tx1"/>
              </a:solidFill>
              <a:round/>
              <a:headEnd/>
              <a:tailEnd/>
            </a:ln>
          </p:spPr>
          <p:txBody>
            <a:bodyPr wrap="none" anchor="ctr"/>
            <a:lstStyle/>
            <a:p>
              <a:endParaRPr lang="en-US"/>
            </a:p>
          </p:txBody>
        </p:sp>
        <p:sp>
          <p:nvSpPr>
            <p:cNvPr id="57614" name="Freeform 29"/>
            <p:cNvSpPr>
              <a:spLocks/>
            </p:cNvSpPr>
            <p:nvPr/>
          </p:nvSpPr>
          <p:spPr bwMode="auto">
            <a:xfrm>
              <a:off x="1154" y="3566"/>
              <a:ext cx="45" cy="186"/>
            </a:xfrm>
            <a:custGeom>
              <a:avLst/>
              <a:gdLst>
                <a:gd name="T0" fmla="*/ 0 w 45"/>
                <a:gd name="T1" fmla="*/ 184 h 186"/>
                <a:gd name="T2" fmla="*/ 0 w 45"/>
                <a:gd name="T3" fmla="*/ 0 h 186"/>
                <a:gd name="T4" fmla="*/ 45 w 45"/>
                <a:gd name="T5" fmla="*/ 16 h 186"/>
                <a:gd name="T6" fmla="*/ 45 w 45"/>
                <a:gd name="T7" fmla="*/ 186 h 186"/>
                <a:gd name="T8" fmla="*/ 0 w 45"/>
                <a:gd name="T9" fmla="*/ 184 h 186"/>
                <a:gd name="T10" fmla="*/ 0 60000 65536"/>
                <a:gd name="T11" fmla="*/ 0 60000 65536"/>
                <a:gd name="T12" fmla="*/ 0 60000 65536"/>
                <a:gd name="T13" fmla="*/ 0 60000 65536"/>
                <a:gd name="T14" fmla="*/ 0 60000 65536"/>
                <a:gd name="T15" fmla="*/ 0 w 45"/>
                <a:gd name="T16" fmla="*/ 0 h 186"/>
                <a:gd name="T17" fmla="*/ 45 w 45"/>
                <a:gd name="T18" fmla="*/ 186 h 186"/>
              </a:gdLst>
              <a:ahLst/>
              <a:cxnLst>
                <a:cxn ang="T10">
                  <a:pos x="T0" y="T1"/>
                </a:cxn>
                <a:cxn ang="T11">
                  <a:pos x="T2" y="T3"/>
                </a:cxn>
                <a:cxn ang="T12">
                  <a:pos x="T4" y="T5"/>
                </a:cxn>
                <a:cxn ang="T13">
                  <a:pos x="T6" y="T7"/>
                </a:cxn>
                <a:cxn ang="T14">
                  <a:pos x="T8" y="T9"/>
                </a:cxn>
              </a:cxnLst>
              <a:rect l="T15" t="T16" r="T17" b="T18"/>
              <a:pathLst>
                <a:path w="45" h="186">
                  <a:moveTo>
                    <a:pt x="0" y="184"/>
                  </a:moveTo>
                  <a:lnTo>
                    <a:pt x="0" y="0"/>
                  </a:lnTo>
                  <a:lnTo>
                    <a:pt x="45" y="16"/>
                  </a:lnTo>
                  <a:lnTo>
                    <a:pt x="45" y="186"/>
                  </a:lnTo>
                  <a:lnTo>
                    <a:pt x="0" y="184"/>
                  </a:lnTo>
                  <a:close/>
                </a:path>
              </a:pathLst>
            </a:custGeom>
            <a:solidFill>
              <a:srgbClr val="9CB0D1"/>
            </a:solidFill>
            <a:ln w="12700">
              <a:solidFill>
                <a:schemeClr val="tx1"/>
              </a:solidFill>
              <a:round/>
              <a:headEnd/>
              <a:tailEnd/>
            </a:ln>
          </p:spPr>
          <p:txBody>
            <a:bodyPr wrap="none" anchor="ctr"/>
            <a:lstStyle/>
            <a:p>
              <a:endParaRPr lang="en-US"/>
            </a:p>
          </p:txBody>
        </p:sp>
        <p:sp>
          <p:nvSpPr>
            <p:cNvPr id="57615" name="Freeform 30"/>
            <p:cNvSpPr>
              <a:spLocks/>
            </p:cNvSpPr>
            <p:nvPr/>
          </p:nvSpPr>
          <p:spPr bwMode="auto">
            <a:xfrm>
              <a:off x="1148" y="3491"/>
              <a:ext cx="189" cy="118"/>
            </a:xfrm>
            <a:custGeom>
              <a:avLst/>
              <a:gdLst>
                <a:gd name="T0" fmla="*/ 3 w 189"/>
                <a:gd name="T1" fmla="*/ 69 h 118"/>
                <a:gd name="T2" fmla="*/ 48 w 189"/>
                <a:gd name="T3" fmla="*/ 27 h 118"/>
                <a:gd name="T4" fmla="*/ 102 w 189"/>
                <a:gd name="T5" fmla="*/ 5 h 118"/>
                <a:gd name="T6" fmla="*/ 142 w 189"/>
                <a:gd name="T7" fmla="*/ 56 h 118"/>
                <a:gd name="T8" fmla="*/ 185 w 189"/>
                <a:gd name="T9" fmla="*/ 104 h 118"/>
                <a:gd name="T10" fmla="*/ 169 w 189"/>
                <a:gd name="T11" fmla="*/ 114 h 118"/>
                <a:gd name="T12" fmla="*/ 126 w 189"/>
                <a:gd name="T13" fmla="*/ 77 h 118"/>
                <a:gd name="T14" fmla="*/ 91 w 189"/>
                <a:gd name="T15" fmla="*/ 48 h 118"/>
                <a:gd name="T16" fmla="*/ 99 w 189"/>
                <a:gd name="T17" fmla="*/ 69 h 118"/>
                <a:gd name="T18" fmla="*/ 64 w 189"/>
                <a:gd name="T19" fmla="*/ 99 h 118"/>
                <a:gd name="T20" fmla="*/ 3 w 189"/>
                <a:gd name="T21" fmla="*/ 69 h 1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118"/>
                <a:gd name="T35" fmla="*/ 189 w 189"/>
                <a:gd name="T36" fmla="*/ 118 h 1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118">
                  <a:moveTo>
                    <a:pt x="3" y="69"/>
                  </a:moveTo>
                  <a:cubicBezTo>
                    <a:pt x="0" y="57"/>
                    <a:pt x="31" y="37"/>
                    <a:pt x="48" y="27"/>
                  </a:cubicBezTo>
                  <a:cubicBezTo>
                    <a:pt x="64" y="16"/>
                    <a:pt x="86" y="0"/>
                    <a:pt x="102" y="5"/>
                  </a:cubicBezTo>
                  <a:cubicBezTo>
                    <a:pt x="117" y="9"/>
                    <a:pt x="128" y="39"/>
                    <a:pt x="142" y="56"/>
                  </a:cubicBezTo>
                  <a:cubicBezTo>
                    <a:pt x="155" y="72"/>
                    <a:pt x="180" y="94"/>
                    <a:pt x="185" y="104"/>
                  </a:cubicBezTo>
                  <a:cubicBezTo>
                    <a:pt x="189" y="113"/>
                    <a:pt x="178" y="118"/>
                    <a:pt x="169" y="114"/>
                  </a:cubicBezTo>
                  <a:cubicBezTo>
                    <a:pt x="159" y="109"/>
                    <a:pt x="138" y="87"/>
                    <a:pt x="126" y="77"/>
                  </a:cubicBezTo>
                  <a:cubicBezTo>
                    <a:pt x="113" y="66"/>
                    <a:pt x="95" y="49"/>
                    <a:pt x="91" y="48"/>
                  </a:cubicBezTo>
                  <a:cubicBezTo>
                    <a:pt x="86" y="46"/>
                    <a:pt x="103" y="60"/>
                    <a:pt x="99" y="69"/>
                  </a:cubicBezTo>
                  <a:cubicBezTo>
                    <a:pt x="94" y="77"/>
                    <a:pt x="80" y="98"/>
                    <a:pt x="64" y="99"/>
                  </a:cubicBezTo>
                  <a:cubicBezTo>
                    <a:pt x="47" y="99"/>
                    <a:pt x="5" y="81"/>
                    <a:pt x="3" y="69"/>
                  </a:cubicBezTo>
                  <a:close/>
                </a:path>
              </a:pathLst>
            </a:custGeom>
            <a:solidFill>
              <a:srgbClr val="FFBFAB"/>
            </a:solidFill>
            <a:ln w="12700">
              <a:solidFill>
                <a:schemeClr val="tx1"/>
              </a:solidFill>
              <a:round/>
              <a:headEnd/>
              <a:tailEnd/>
            </a:ln>
          </p:spPr>
          <p:txBody>
            <a:bodyPr wrap="none" anchor="ctr"/>
            <a:lstStyle/>
            <a:p>
              <a:endParaRPr lang="en-US"/>
            </a:p>
          </p:txBody>
        </p:sp>
        <p:sp>
          <p:nvSpPr>
            <p:cNvPr id="57616" name="Freeform 31"/>
            <p:cNvSpPr>
              <a:spLocks/>
            </p:cNvSpPr>
            <p:nvPr/>
          </p:nvSpPr>
          <p:spPr bwMode="auto">
            <a:xfrm>
              <a:off x="1245" y="3459"/>
              <a:ext cx="72" cy="61"/>
            </a:xfrm>
            <a:custGeom>
              <a:avLst/>
              <a:gdLst>
                <a:gd name="T0" fmla="*/ 0 w 72"/>
                <a:gd name="T1" fmla="*/ 29 h 61"/>
                <a:gd name="T2" fmla="*/ 24 w 72"/>
                <a:gd name="T3" fmla="*/ 0 h 61"/>
                <a:gd name="T4" fmla="*/ 59 w 72"/>
                <a:gd name="T5" fmla="*/ 2 h 61"/>
                <a:gd name="T6" fmla="*/ 72 w 72"/>
                <a:gd name="T7" fmla="*/ 40 h 61"/>
                <a:gd name="T8" fmla="*/ 43 w 72"/>
                <a:gd name="T9" fmla="*/ 61 h 61"/>
                <a:gd name="T10" fmla="*/ 3 w 72"/>
                <a:gd name="T11" fmla="*/ 48 h 61"/>
                <a:gd name="T12" fmla="*/ 0 w 72"/>
                <a:gd name="T13" fmla="*/ 29 h 61"/>
                <a:gd name="T14" fmla="*/ 0 60000 65536"/>
                <a:gd name="T15" fmla="*/ 0 60000 65536"/>
                <a:gd name="T16" fmla="*/ 0 60000 65536"/>
                <a:gd name="T17" fmla="*/ 0 60000 65536"/>
                <a:gd name="T18" fmla="*/ 0 60000 65536"/>
                <a:gd name="T19" fmla="*/ 0 60000 65536"/>
                <a:gd name="T20" fmla="*/ 0 60000 65536"/>
                <a:gd name="T21" fmla="*/ 0 w 72"/>
                <a:gd name="T22" fmla="*/ 0 h 61"/>
                <a:gd name="T23" fmla="*/ 72 w 72"/>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61">
                  <a:moveTo>
                    <a:pt x="0" y="29"/>
                  </a:moveTo>
                  <a:lnTo>
                    <a:pt x="24" y="0"/>
                  </a:lnTo>
                  <a:lnTo>
                    <a:pt x="59" y="2"/>
                  </a:lnTo>
                  <a:lnTo>
                    <a:pt x="72" y="40"/>
                  </a:lnTo>
                  <a:lnTo>
                    <a:pt x="43" y="61"/>
                  </a:lnTo>
                  <a:lnTo>
                    <a:pt x="3" y="48"/>
                  </a:lnTo>
                  <a:lnTo>
                    <a:pt x="0" y="29"/>
                  </a:lnTo>
                  <a:close/>
                </a:path>
              </a:pathLst>
            </a:custGeom>
            <a:solidFill>
              <a:schemeClr val="tx1"/>
            </a:solidFill>
            <a:ln w="12700">
              <a:solidFill>
                <a:schemeClr val="tx1"/>
              </a:solidFill>
              <a:round/>
              <a:headEnd/>
              <a:tailEnd/>
            </a:ln>
          </p:spPr>
          <p:txBody>
            <a:bodyPr wrap="none" anchor="ctr"/>
            <a:lstStyle/>
            <a:p>
              <a:endParaRPr lang="en-US"/>
            </a:p>
          </p:txBody>
        </p:sp>
        <p:sp>
          <p:nvSpPr>
            <p:cNvPr id="57617" name="Freeform 32"/>
            <p:cNvSpPr>
              <a:spLocks/>
            </p:cNvSpPr>
            <p:nvPr/>
          </p:nvSpPr>
          <p:spPr bwMode="auto">
            <a:xfrm>
              <a:off x="1256" y="3452"/>
              <a:ext cx="69" cy="27"/>
            </a:xfrm>
            <a:custGeom>
              <a:avLst/>
              <a:gdLst>
                <a:gd name="T0" fmla="*/ 0 w 69"/>
                <a:gd name="T1" fmla="*/ 11 h 27"/>
                <a:gd name="T2" fmla="*/ 37 w 69"/>
                <a:gd name="T3" fmla="*/ 1 h 27"/>
                <a:gd name="T4" fmla="*/ 56 w 69"/>
                <a:gd name="T5" fmla="*/ 14 h 27"/>
                <a:gd name="T6" fmla="*/ 69 w 69"/>
                <a:gd name="T7" fmla="*/ 27 h 27"/>
                <a:gd name="T8" fmla="*/ 0 60000 65536"/>
                <a:gd name="T9" fmla="*/ 0 60000 65536"/>
                <a:gd name="T10" fmla="*/ 0 60000 65536"/>
                <a:gd name="T11" fmla="*/ 0 60000 65536"/>
                <a:gd name="T12" fmla="*/ 0 w 69"/>
                <a:gd name="T13" fmla="*/ 0 h 27"/>
                <a:gd name="T14" fmla="*/ 69 w 69"/>
                <a:gd name="T15" fmla="*/ 27 h 27"/>
              </a:gdLst>
              <a:ahLst/>
              <a:cxnLst>
                <a:cxn ang="T8">
                  <a:pos x="T0" y="T1"/>
                </a:cxn>
                <a:cxn ang="T9">
                  <a:pos x="T2" y="T3"/>
                </a:cxn>
                <a:cxn ang="T10">
                  <a:pos x="T4" y="T5"/>
                </a:cxn>
                <a:cxn ang="T11">
                  <a:pos x="T6" y="T7"/>
                </a:cxn>
              </a:cxnLst>
              <a:rect l="T12" t="T13" r="T14" b="T15"/>
              <a:pathLst>
                <a:path w="69" h="27">
                  <a:moveTo>
                    <a:pt x="0" y="11"/>
                  </a:moveTo>
                  <a:cubicBezTo>
                    <a:pt x="6" y="9"/>
                    <a:pt x="27" y="0"/>
                    <a:pt x="37" y="1"/>
                  </a:cubicBezTo>
                  <a:cubicBezTo>
                    <a:pt x="46" y="1"/>
                    <a:pt x="50" y="9"/>
                    <a:pt x="56" y="14"/>
                  </a:cubicBezTo>
                  <a:cubicBezTo>
                    <a:pt x="61" y="18"/>
                    <a:pt x="65" y="22"/>
                    <a:pt x="69" y="27"/>
                  </a:cubicBezTo>
                </a:path>
              </a:pathLst>
            </a:custGeom>
            <a:noFill/>
            <a:ln w="28575">
              <a:solidFill>
                <a:srgbClr val="070707"/>
              </a:solidFill>
              <a:round/>
              <a:headEnd/>
              <a:tailEnd/>
            </a:ln>
          </p:spPr>
          <p:txBody>
            <a:bodyPr wrap="none" anchor="ctr"/>
            <a:lstStyle/>
            <a:p>
              <a:endParaRPr lang="en-US"/>
            </a:p>
          </p:txBody>
        </p:sp>
        <p:sp>
          <p:nvSpPr>
            <p:cNvPr id="57618" name="Line 33"/>
            <p:cNvSpPr>
              <a:spLocks noChangeShapeType="1"/>
            </p:cNvSpPr>
            <p:nvPr/>
          </p:nvSpPr>
          <p:spPr bwMode="auto">
            <a:xfrm>
              <a:off x="1163" y="3768"/>
              <a:ext cx="61" cy="0"/>
            </a:xfrm>
            <a:prstGeom prst="line">
              <a:avLst/>
            </a:prstGeom>
            <a:noFill/>
            <a:ln w="57150">
              <a:solidFill>
                <a:srgbClr val="070707"/>
              </a:solidFill>
              <a:round/>
              <a:headEnd/>
              <a:tailEnd/>
            </a:ln>
          </p:spPr>
          <p:txBody>
            <a:bodyPr wrap="none" anchor="ctr"/>
            <a:lstStyle/>
            <a:p>
              <a:endParaRPr lang="en-US"/>
            </a:p>
          </p:txBody>
        </p:sp>
        <p:sp>
          <p:nvSpPr>
            <p:cNvPr id="57619" name="Line 34"/>
            <p:cNvSpPr>
              <a:spLocks noChangeShapeType="1"/>
            </p:cNvSpPr>
            <p:nvPr/>
          </p:nvSpPr>
          <p:spPr bwMode="auto">
            <a:xfrm flipV="1">
              <a:off x="1244" y="2653"/>
              <a:ext cx="0" cy="169"/>
            </a:xfrm>
            <a:prstGeom prst="line">
              <a:avLst/>
            </a:prstGeom>
            <a:noFill/>
            <a:ln w="38100">
              <a:solidFill>
                <a:srgbClr val="D7E3C5"/>
              </a:solidFill>
              <a:round/>
              <a:headEnd/>
              <a:tailEnd/>
            </a:ln>
          </p:spPr>
          <p:txBody>
            <a:bodyPr wrap="none" anchor="ctr"/>
            <a:lstStyle/>
            <a:p>
              <a:endParaRPr lang="en-US"/>
            </a:p>
          </p:txBody>
        </p:sp>
        <p:sp>
          <p:nvSpPr>
            <p:cNvPr id="57620" name="Line 35"/>
            <p:cNvSpPr>
              <a:spLocks noChangeShapeType="1"/>
            </p:cNvSpPr>
            <p:nvPr/>
          </p:nvSpPr>
          <p:spPr bwMode="auto">
            <a:xfrm flipV="1">
              <a:off x="1287" y="2605"/>
              <a:ext cx="0" cy="166"/>
            </a:xfrm>
            <a:prstGeom prst="line">
              <a:avLst/>
            </a:prstGeom>
            <a:noFill/>
            <a:ln w="38100">
              <a:solidFill>
                <a:srgbClr val="D7E3C5"/>
              </a:solidFill>
              <a:round/>
              <a:headEnd/>
              <a:tailEnd/>
            </a:ln>
          </p:spPr>
          <p:txBody>
            <a:bodyPr wrap="none" anchor="ctr"/>
            <a:lstStyle/>
            <a:p>
              <a:endParaRPr lang="en-US"/>
            </a:p>
          </p:txBody>
        </p:sp>
        <p:sp>
          <p:nvSpPr>
            <p:cNvPr id="57621" name="Line 36"/>
            <p:cNvSpPr>
              <a:spLocks noChangeShapeType="1"/>
            </p:cNvSpPr>
            <p:nvPr/>
          </p:nvSpPr>
          <p:spPr bwMode="auto">
            <a:xfrm flipV="1">
              <a:off x="1492" y="2658"/>
              <a:ext cx="0" cy="166"/>
            </a:xfrm>
            <a:prstGeom prst="line">
              <a:avLst/>
            </a:prstGeom>
            <a:noFill/>
            <a:ln w="38100">
              <a:solidFill>
                <a:srgbClr val="D7E3C5"/>
              </a:solidFill>
              <a:round/>
              <a:headEnd/>
              <a:tailEnd/>
            </a:ln>
          </p:spPr>
          <p:txBody>
            <a:bodyPr wrap="none" anchor="ctr"/>
            <a:lstStyle/>
            <a:p>
              <a:endParaRPr lang="en-US"/>
            </a:p>
          </p:txBody>
        </p:sp>
        <p:sp>
          <p:nvSpPr>
            <p:cNvPr id="57622" name="Line 37"/>
            <p:cNvSpPr>
              <a:spLocks noChangeShapeType="1"/>
            </p:cNvSpPr>
            <p:nvPr/>
          </p:nvSpPr>
          <p:spPr bwMode="auto">
            <a:xfrm flipV="1">
              <a:off x="1543" y="2615"/>
              <a:ext cx="0" cy="177"/>
            </a:xfrm>
            <a:prstGeom prst="line">
              <a:avLst/>
            </a:prstGeom>
            <a:noFill/>
            <a:ln w="38100">
              <a:solidFill>
                <a:srgbClr val="D7E3C5"/>
              </a:solidFill>
              <a:round/>
              <a:headEnd/>
              <a:tailEnd/>
            </a:ln>
          </p:spPr>
          <p:txBody>
            <a:bodyPr wrap="none" anchor="ctr"/>
            <a:lstStyle/>
            <a:p>
              <a:endParaRPr lang="en-US"/>
            </a:p>
          </p:txBody>
        </p:sp>
        <p:sp>
          <p:nvSpPr>
            <p:cNvPr id="57623" name="Freeform 38"/>
            <p:cNvSpPr>
              <a:spLocks/>
            </p:cNvSpPr>
            <p:nvPr/>
          </p:nvSpPr>
          <p:spPr bwMode="auto">
            <a:xfrm>
              <a:off x="1245" y="2603"/>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0E0E7"/>
            </a:solidFill>
            <a:ln w="12700">
              <a:solidFill>
                <a:schemeClr val="tx1"/>
              </a:solidFill>
              <a:round/>
              <a:headEnd/>
              <a:tailEnd/>
            </a:ln>
          </p:spPr>
          <p:txBody>
            <a:bodyPr wrap="none" anchor="ctr"/>
            <a:lstStyle/>
            <a:p>
              <a:endParaRPr lang="en-US"/>
            </a:p>
          </p:txBody>
        </p:sp>
        <p:sp>
          <p:nvSpPr>
            <p:cNvPr id="57624" name="Freeform 39"/>
            <p:cNvSpPr>
              <a:spLocks/>
            </p:cNvSpPr>
            <p:nvPr/>
          </p:nvSpPr>
          <p:spPr bwMode="auto">
            <a:xfrm>
              <a:off x="1243" y="2593"/>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7E3C5"/>
            </a:solidFill>
            <a:ln w="12700">
              <a:solidFill>
                <a:schemeClr val="tx1"/>
              </a:solidFill>
              <a:round/>
              <a:headEnd/>
              <a:tailEnd/>
            </a:ln>
          </p:spPr>
          <p:txBody>
            <a:bodyPr wrap="none" anchor="ctr"/>
            <a:lstStyle/>
            <a:p>
              <a:endParaRPr lang="en-US"/>
            </a:p>
          </p:txBody>
        </p:sp>
        <p:sp>
          <p:nvSpPr>
            <p:cNvPr id="57625" name="Line 40"/>
            <p:cNvSpPr>
              <a:spLocks noChangeShapeType="1"/>
            </p:cNvSpPr>
            <p:nvPr/>
          </p:nvSpPr>
          <p:spPr bwMode="auto">
            <a:xfrm flipH="1">
              <a:off x="1601" y="2778"/>
              <a:ext cx="61" cy="0"/>
            </a:xfrm>
            <a:prstGeom prst="line">
              <a:avLst/>
            </a:prstGeom>
            <a:noFill/>
            <a:ln w="57150">
              <a:solidFill>
                <a:srgbClr val="070707"/>
              </a:solidFill>
              <a:round/>
              <a:headEnd/>
              <a:tailEnd/>
            </a:ln>
          </p:spPr>
          <p:txBody>
            <a:bodyPr wrap="none" anchor="ctr"/>
            <a:lstStyle/>
            <a:p>
              <a:endParaRPr lang="en-US"/>
            </a:p>
          </p:txBody>
        </p:sp>
        <p:sp>
          <p:nvSpPr>
            <p:cNvPr id="57626" name="Freeform 41"/>
            <p:cNvSpPr>
              <a:spLocks/>
            </p:cNvSpPr>
            <p:nvPr/>
          </p:nvSpPr>
          <p:spPr bwMode="auto">
            <a:xfrm flipH="1">
              <a:off x="1599" y="2595"/>
              <a:ext cx="45" cy="186"/>
            </a:xfrm>
            <a:custGeom>
              <a:avLst/>
              <a:gdLst>
                <a:gd name="T0" fmla="*/ 0 w 45"/>
                <a:gd name="T1" fmla="*/ 184 h 186"/>
                <a:gd name="T2" fmla="*/ 0 w 45"/>
                <a:gd name="T3" fmla="*/ 0 h 186"/>
                <a:gd name="T4" fmla="*/ 45 w 45"/>
                <a:gd name="T5" fmla="*/ 16 h 186"/>
                <a:gd name="T6" fmla="*/ 45 w 45"/>
                <a:gd name="T7" fmla="*/ 186 h 186"/>
                <a:gd name="T8" fmla="*/ 0 w 45"/>
                <a:gd name="T9" fmla="*/ 184 h 186"/>
                <a:gd name="T10" fmla="*/ 0 60000 65536"/>
                <a:gd name="T11" fmla="*/ 0 60000 65536"/>
                <a:gd name="T12" fmla="*/ 0 60000 65536"/>
                <a:gd name="T13" fmla="*/ 0 60000 65536"/>
                <a:gd name="T14" fmla="*/ 0 60000 65536"/>
                <a:gd name="T15" fmla="*/ 0 w 45"/>
                <a:gd name="T16" fmla="*/ 0 h 186"/>
                <a:gd name="T17" fmla="*/ 45 w 45"/>
                <a:gd name="T18" fmla="*/ 186 h 186"/>
              </a:gdLst>
              <a:ahLst/>
              <a:cxnLst>
                <a:cxn ang="T10">
                  <a:pos x="T0" y="T1"/>
                </a:cxn>
                <a:cxn ang="T11">
                  <a:pos x="T2" y="T3"/>
                </a:cxn>
                <a:cxn ang="T12">
                  <a:pos x="T4" y="T5"/>
                </a:cxn>
                <a:cxn ang="T13">
                  <a:pos x="T6" y="T7"/>
                </a:cxn>
                <a:cxn ang="T14">
                  <a:pos x="T8" y="T9"/>
                </a:cxn>
              </a:cxnLst>
              <a:rect l="T15" t="T16" r="T17" b="T18"/>
              <a:pathLst>
                <a:path w="45" h="186">
                  <a:moveTo>
                    <a:pt x="0" y="184"/>
                  </a:moveTo>
                  <a:lnTo>
                    <a:pt x="0" y="0"/>
                  </a:lnTo>
                  <a:lnTo>
                    <a:pt x="45" y="16"/>
                  </a:lnTo>
                  <a:lnTo>
                    <a:pt x="45" y="186"/>
                  </a:lnTo>
                  <a:lnTo>
                    <a:pt x="0" y="184"/>
                  </a:lnTo>
                  <a:close/>
                </a:path>
              </a:pathLst>
            </a:custGeom>
            <a:solidFill>
              <a:srgbClr val="9CB0D1"/>
            </a:solidFill>
            <a:ln w="12700">
              <a:solidFill>
                <a:schemeClr val="tx1"/>
              </a:solidFill>
              <a:round/>
              <a:headEnd/>
              <a:tailEnd/>
            </a:ln>
          </p:spPr>
          <p:txBody>
            <a:bodyPr wrap="none" anchor="ctr"/>
            <a:lstStyle/>
            <a:p>
              <a:endParaRPr lang="en-US"/>
            </a:p>
          </p:txBody>
        </p:sp>
        <p:sp>
          <p:nvSpPr>
            <p:cNvPr id="57627" name="Freeform 42"/>
            <p:cNvSpPr>
              <a:spLocks/>
            </p:cNvSpPr>
            <p:nvPr/>
          </p:nvSpPr>
          <p:spPr bwMode="auto">
            <a:xfrm flipH="1">
              <a:off x="1461" y="2520"/>
              <a:ext cx="189" cy="118"/>
            </a:xfrm>
            <a:custGeom>
              <a:avLst/>
              <a:gdLst>
                <a:gd name="T0" fmla="*/ 3 w 189"/>
                <a:gd name="T1" fmla="*/ 69 h 118"/>
                <a:gd name="T2" fmla="*/ 48 w 189"/>
                <a:gd name="T3" fmla="*/ 27 h 118"/>
                <a:gd name="T4" fmla="*/ 102 w 189"/>
                <a:gd name="T5" fmla="*/ 5 h 118"/>
                <a:gd name="T6" fmla="*/ 142 w 189"/>
                <a:gd name="T7" fmla="*/ 56 h 118"/>
                <a:gd name="T8" fmla="*/ 185 w 189"/>
                <a:gd name="T9" fmla="*/ 104 h 118"/>
                <a:gd name="T10" fmla="*/ 169 w 189"/>
                <a:gd name="T11" fmla="*/ 114 h 118"/>
                <a:gd name="T12" fmla="*/ 126 w 189"/>
                <a:gd name="T13" fmla="*/ 77 h 118"/>
                <a:gd name="T14" fmla="*/ 91 w 189"/>
                <a:gd name="T15" fmla="*/ 48 h 118"/>
                <a:gd name="T16" fmla="*/ 99 w 189"/>
                <a:gd name="T17" fmla="*/ 69 h 118"/>
                <a:gd name="T18" fmla="*/ 64 w 189"/>
                <a:gd name="T19" fmla="*/ 99 h 118"/>
                <a:gd name="T20" fmla="*/ 3 w 189"/>
                <a:gd name="T21" fmla="*/ 69 h 1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118"/>
                <a:gd name="T35" fmla="*/ 189 w 189"/>
                <a:gd name="T36" fmla="*/ 118 h 1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118">
                  <a:moveTo>
                    <a:pt x="3" y="69"/>
                  </a:moveTo>
                  <a:cubicBezTo>
                    <a:pt x="0" y="57"/>
                    <a:pt x="31" y="37"/>
                    <a:pt x="48" y="27"/>
                  </a:cubicBezTo>
                  <a:cubicBezTo>
                    <a:pt x="64" y="16"/>
                    <a:pt x="86" y="0"/>
                    <a:pt x="102" y="5"/>
                  </a:cubicBezTo>
                  <a:cubicBezTo>
                    <a:pt x="117" y="9"/>
                    <a:pt x="128" y="39"/>
                    <a:pt x="142" y="56"/>
                  </a:cubicBezTo>
                  <a:cubicBezTo>
                    <a:pt x="155" y="72"/>
                    <a:pt x="180" y="94"/>
                    <a:pt x="185" y="104"/>
                  </a:cubicBezTo>
                  <a:cubicBezTo>
                    <a:pt x="189" y="113"/>
                    <a:pt x="178" y="118"/>
                    <a:pt x="169" y="114"/>
                  </a:cubicBezTo>
                  <a:cubicBezTo>
                    <a:pt x="159" y="109"/>
                    <a:pt x="138" y="87"/>
                    <a:pt x="126" y="77"/>
                  </a:cubicBezTo>
                  <a:cubicBezTo>
                    <a:pt x="113" y="66"/>
                    <a:pt x="95" y="49"/>
                    <a:pt x="91" y="48"/>
                  </a:cubicBezTo>
                  <a:cubicBezTo>
                    <a:pt x="86" y="46"/>
                    <a:pt x="103" y="60"/>
                    <a:pt x="99" y="69"/>
                  </a:cubicBezTo>
                  <a:cubicBezTo>
                    <a:pt x="94" y="77"/>
                    <a:pt x="80" y="98"/>
                    <a:pt x="64" y="99"/>
                  </a:cubicBezTo>
                  <a:cubicBezTo>
                    <a:pt x="47" y="99"/>
                    <a:pt x="5" y="81"/>
                    <a:pt x="3" y="69"/>
                  </a:cubicBezTo>
                  <a:close/>
                </a:path>
              </a:pathLst>
            </a:custGeom>
            <a:solidFill>
              <a:srgbClr val="FFBFAB"/>
            </a:solidFill>
            <a:ln w="12700">
              <a:solidFill>
                <a:schemeClr val="tx1"/>
              </a:solidFill>
              <a:round/>
              <a:headEnd/>
              <a:tailEnd/>
            </a:ln>
          </p:spPr>
          <p:txBody>
            <a:bodyPr wrap="none" anchor="ctr"/>
            <a:lstStyle/>
            <a:p>
              <a:endParaRPr lang="en-US"/>
            </a:p>
          </p:txBody>
        </p:sp>
        <p:sp>
          <p:nvSpPr>
            <p:cNvPr id="57628" name="Freeform 43"/>
            <p:cNvSpPr>
              <a:spLocks/>
            </p:cNvSpPr>
            <p:nvPr/>
          </p:nvSpPr>
          <p:spPr bwMode="auto">
            <a:xfrm flipH="1">
              <a:off x="1481" y="2488"/>
              <a:ext cx="72" cy="61"/>
            </a:xfrm>
            <a:custGeom>
              <a:avLst/>
              <a:gdLst>
                <a:gd name="T0" fmla="*/ 0 w 72"/>
                <a:gd name="T1" fmla="*/ 29 h 61"/>
                <a:gd name="T2" fmla="*/ 24 w 72"/>
                <a:gd name="T3" fmla="*/ 0 h 61"/>
                <a:gd name="T4" fmla="*/ 59 w 72"/>
                <a:gd name="T5" fmla="*/ 2 h 61"/>
                <a:gd name="T6" fmla="*/ 72 w 72"/>
                <a:gd name="T7" fmla="*/ 40 h 61"/>
                <a:gd name="T8" fmla="*/ 43 w 72"/>
                <a:gd name="T9" fmla="*/ 61 h 61"/>
                <a:gd name="T10" fmla="*/ 3 w 72"/>
                <a:gd name="T11" fmla="*/ 48 h 61"/>
                <a:gd name="T12" fmla="*/ 0 w 72"/>
                <a:gd name="T13" fmla="*/ 29 h 61"/>
                <a:gd name="T14" fmla="*/ 0 60000 65536"/>
                <a:gd name="T15" fmla="*/ 0 60000 65536"/>
                <a:gd name="T16" fmla="*/ 0 60000 65536"/>
                <a:gd name="T17" fmla="*/ 0 60000 65536"/>
                <a:gd name="T18" fmla="*/ 0 60000 65536"/>
                <a:gd name="T19" fmla="*/ 0 60000 65536"/>
                <a:gd name="T20" fmla="*/ 0 60000 65536"/>
                <a:gd name="T21" fmla="*/ 0 w 72"/>
                <a:gd name="T22" fmla="*/ 0 h 61"/>
                <a:gd name="T23" fmla="*/ 72 w 72"/>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61">
                  <a:moveTo>
                    <a:pt x="0" y="29"/>
                  </a:moveTo>
                  <a:lnTo>
                    <a:pt x="24" y="0"/>
                  </a:lnTo>
                  <a:lnTo>
                    <a:pt x="59" y="2"/>
                  </a:lnTo>
                  <a:lnTo>
                    <a:pt x="72" y="40"/>
                  </a:lnTo>
                  <a:lnTo>
                    <a:pt x="43" y="61"/>
                  </a:lnTo>
                  <a:lnTo>
                    <a:pt x="3" y="48"/>
                  </a:lnTo>
                  <a:lnTo>
                    <a:pt x="0" y="29"/>
                  </a:lnTo>
                  <a:close/>
                </a:path>
              </a:pathLst>
            </a:custGeom>
            <a:solidFill>
              <a:schemeClr val="tx1"/>
            </a:solidFill>
            <a:ln w="12700">
              <a:solidFill>
                <a:schemeClr val="tx1"/>
              </a:solidFill>
              <a:round/>
              <a:headEnd/>
              <a:tailEnd/>
            </a:ln>
          </p:spPr>
          <p:txBody>
            <a:bodyPr wrap="none" anchor="ctr"/>
            <a:lstStyle/>
            <a:p>
              <a:endParaRPr lang="en-US"/>
            </a:p>
          </p:txBody>
        </p:sp>
        <p:sp>
          <p:nvSpPr>
            <p:cNvPr id="57629" name="Freeform 44"/>
            <p:cNvSpPr>
              <a:spLocks/>
            </p:cNvSpPr>
            <p:nvPr/>
          </p:nvSpPr>
          <p:spPr bwMode="auto">
            <a:xfrm flipH="1">
              <a:off x="1473" y="2481"/>
              <a:ext cx="69" cy="27"/>
            </a:xfrm>
            <a:custGeom>
              <a:avLst/>
              <a:gdLst>
                <a:gd name="T0" fmla="*/ 0 w 69"/>
                <a:gd name="T1" fmla="*/ 11 h 27"/>
                <a:gd name="T2" fmla="*/ 37 w 69"/>
                <a:gd name="T3" fmla="*/ 1 h 27"/>
                <a:gd name="T4" fmla="*/ 56 w 69"/>
                <a:gd name="T5" fmla="*/ 14 h 27"/>
                <a:gd name="T6" fmla="*/ 69 w 69"/>
                <a:gd name="T7" fmla="*/ 27 h 27"/>
                <a:gd name="T8" fmla="*/ 0 60000 65536"/>
                <a:gd name="T9" fmla="*/ 0 60000 65536"/>
                <a:gd name="T10" fmla="*/ 0 60000 65536"/>
                <a:gd name="T11" fmla="*/ 0 60000 65536"/>
                <a:gd name="T12" fmla="*/ 0 w 69"/>
                <a:gd name="T13" fmla="*/ 0 h 27"/>
                <a:gd name="T14" fmla="*/ 69 w 69"/>
                <a:gd name="T15" fmla="*/ 27 h 27"/>
              </a:gdLst>
              <a:ahLst/>
              <a:cxnLst>
                <a:cxn ang="T8">
                  <a:pos x="T0" y="T1"/>
                </a:cxn>
                <a:cxn ang="T9">
                  <a:pos x="T2" y="T3"/>
                </a:cxn>
                <a:cxn ang="T10">
                  <a:pos x="T4" y="T5"/>
                </a:cxn>
                <a:cxn ang="T11">
                  <a:pos x="T6" y="T7"/>
                </a:cxn>
              </a:cxnLst>
              <a:rect l="T12" t="T13" r="T14" b="T15"/>
              <a:pathLst>
                <a:path w="69" h="27">
                  <a:moveTo>
                    <a:pt x="0" y="11"/>
                  </a:moveTo>
                  <a:cubicBezTo>
                    <a:pt x="6" y="9"/>
                    <a:pt x="27" y="0"/>
                    <a:pt x="37" y="1"/>
                  </a:cubicBezTo>
                  <a:cubicBezTo>
                    <a:pt x="46" y="1"/>
                    <a:pt x="50" y="9"/>
                    <a:pt x="56" y="14"/>
                  </a:cubicBezTo>
                  <a:cubicBezTo>
                    <a:pt x="61" y="18"/>
                    <a:pt x="65" y="22"/>
                    <a:pt x="69" y="27"/>
                  </a:cubicBezTo>
                </a:path>
              </a:pathLst>
            </a:custGeom>
            <a:noFill/>
            <a:ln w="28575">
              <a:solidFill>
                <a:srgbClr val="070707"/>
              </a:solidFill>
              <a:round/>
              <a:headEnd/>
              <a:tailEnd/>
            </a:ln>
          </p:spPr>
          <p:txBody>
            <a:bodyPr wrap="none" anchor="ctr"/>
            <a:lstStyle/>
            <a:p>
              <a:endParaRPr lang="en-US"/>
            </a:p>
          </p:txBody>
        </p:sp>
        <p:sp>
          <p:nvSpPr>
            <p:cNvPr id="57630" name="Line 45"/>
            <p:cNvSpPr>
              <a:spLocks noChangeShapeType="1"/>
            </p:cNvSpPr>
            <p:nvPr/>
          </p:nvSpPr>
          <p:spPr bwMode="auto">
            <a:xfrm flipH="1">
              <a:off x="1574" y="2797"/>
              <a:ext cx="61" cy="0"/>
            </a:xfrm>
            <a:prstGeom prst="line">
              <a:avLst/>
            </a:prstGeom>
            <a:noFill/>
            <a:ln w="57150">
              <a:solidFill>
                <a:srgbClr val="070707"/>
              </a:solidFill>
              <a:round/>
              <a:headEnd/>
              <a:tailEnd/>
            </a:ln>
          </p:spPr>
          <p:txBody>
            <a:bodyPr wrap="none" anchor="ctr"/>
            <a:lstStyle/>
            <a:p>
              <a:endParaRPr lang="en-US"/>
            </a:p>
          </p:txBody>
        </p:sp>
        <p:sp>
          <p:nvSpPr>
            <p:cNvPr id="57631" name="Rectangle 46"/>
            <p:cNvSpPr>
              <a:spLocks noChangeArrowheads="1"/>
            </p:cNvSpPr>
            <p:nvPr/>
          </p:nvSpPr>
          <p:spPr bwMode="auto">
            <a:xfrm>
              <a:off x="1409" y="2570"/>
              <a:ext cx="61" cy="67"/>
            </a:xfrm>
            <a:prstGeom prst="rect">
              <a:avLst/>
            </a:prstGeom>
            <a:solidFill>
              <a:srgbClr val="AEB5CF"/>
            </a:solidFill>
            <a:ln w="9525">
              <a:noFill/>
              <a:miter lim="800000"/>
              <a:headEnd/>
              <a:tailEnd/>
            </a:ln>
          </p:spPr>
          <p:txBody>
            <a:bodyPr wrap="none" anchor="ctr"/>
            <a:lstStyle/>
            <a:p>
              <a:endParaRPr lang="en-NZ">
                <a:latin typeface="Calibri" pitchFamily="34" charset="0"/>
              </a:endParaRPr>
            </a:p>
          </p:txBody>
        </p:sp>
        <p:grpSp>
          <p:nvGrpSpPr>
            <p:cNvPr id="57632" name="Group 47"/>
            <p:cNvGrpSpPr>
              <a:grpSpLocks/>
            </p:cNvGrpSpPr>
            <p:nvPr/>
          </p:nvGrpSpPr>
          <p:grpSpPr bwMode="auto">
            <a:xfrm>
              <a:off x="836" y="2927"/>
              <a:ext cx="167" cy="132"/>
              <a:chOff x="836" y="2927"/>
              <a:chExt cx="167" cy="132"/>
            </a:xfrm>
          </p:grpSpPr>
          <p:sp>
            <p:nvSpPr>
              <p:cNvPr id="57672" name="Freeform 48"/>
              <p:cNvSpPr>
                <a:spLocks/>
              </p:cNvSpPr>
              <p:nvPr/>
            </p:nvSpPr>
            <p:spPr bwMode="auto">
              <a:xfrm>
                <a:off x="836" y="2927"/>
                <a:ext cx="167" cy="132"/>
              </a:xfrm>
              <a:custGeom>
                <a:avLst/>
                <a:gdLst>
                  <a:gd name="T0" fmla="*/ 16 w 167"/>
                  <a:gd name="T1" fmla="*/ 121 h 132"/>
                  <a:gd name="T2" fmla="*/ 29 w 167"/>
                  <a:gd name="T3" fmla="*/ 43 h 132"/>
                  <a:gd name="T4" fmla="*/ 64 w 167"/>
                  <a:gd name="T5" fmla="*/ 6 h 132"/>
                  <a:gd name="T6" fmla="*/ 128 w 167"/>
                  <a:gd name="T7" fmla="*/ 11 h 132"/>
                  <a:gd name="T8" fmla="*/ 160 w 167"/>
                  <a:gd name="T9" fmla="*/ 51 h 132"/>
                  <a:gd name="T10" fmla="*/ 163 w 167"/>
                  <a:gd name="T11" fmla="*/ 121 h 132"/>
                  <a:gd name="T12" fmla="*/ 133 w 167"/>
                  <a:gd name="T13" fmla="*/ 123 h 132"/>
                  <a:gd name="T14" fmla="*/ 93 w 167"/>
                  <a:gd name="T15" fmla="*/ 121 h 132"/>
                  <a:gd name="T16" fmla="*/ 16 w 167"/>
                  <a:gd name="T17" fmla="*/ 12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32"/>
                  <a:gd name="T29" fmla="*/ 167 w 167"/>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32">
                    <a:moveTo>
                      <a:pt x="16" y="121"/>
                    </a:moveTo>
                    <a:cubicBezTo>
                      <a:pt x="0" y="117"/>
                      <a:pt x="21" y="62"/>
                      <a:pt x="29" y="43"/>
                    </a:cubicBezTo>
                    <a:cubicBezTo>
                      <a:pt x="36" y="23"/>
                      <a:pt x="47" y="11"/>
                      <a:pt x="64" y="6"/>
                    </a:cubicBezTo>
                    <a:cubicBezTo>
                      <a:pt x="80" y="0"/>
                      <a:pt x="112" y="3"/>
                      <a:pt x="128" y="11"/>
                    </a:cubicBezTo>
                    <a:cubicBezTo>
                      <a:pt x="143" y="18"/>
                      <a:pt x="154" y="32"/>
                      <a:pt x="160" y="51"/>
                    </a:cubicBezTo>
                    <a:cubicBezTo>
                      <a:pt x="165" y="69"/>
                      <a:pt x="167" y="109"/>
                      <a:pt x="163" y="121"/>
                    </a:cubicBezTo>
                    <a:cubicBezTo>
                      <a:pt x="158" y="132"/>
                      <a:pt x="144" y="123"/>
                      <a:pt x="133" y="123"/>
                    </a:cubicBezTo>
                    <a:cubicBezTo>
                      <a:pt x="121" y="123"/>
                      <a:pt x="112" y="121"/>
                      <a:pt x="93" y="121"/>
                    </a:cubicBezTo>
                    <a:cubicBezTo>
                      <a:pt x="73" y="120"/>
                      <a:pt x="32" y="121"/>
                      <a:pt x="16" y="121"/>
                    </a:cubicBezTo>
                    <a:close/>
                  </a:path>
                </a:pathLst>
              </a:custGeom>
              <a:solidFill>
                <a:srgbClr val="FFBFAB"/>
              </a:solidFill>
              <a:ln w="12700">
                <a:solidFill>
                  <a:schemeClr val="tx1"/>
                </a:solidFill>
                <a:round/>
                <a:headEnd/>
                <a:tailEnd/>
              </a:ln>
            </p:spPr>
            <p:txBody>
              <a:bodyPr wrap="none" anchor="ctr"/>
              <a:lstStyle/>
              <a:p>
                <a:endParaRPr lang="en-US"/>
              </a:p>
            </p:txBody>
          </p:sp>
          <p:sp>
            <p:nvSpPr>
              <p:cNvPr id="57673" name="Freeform 49"/>
              <p:cNvSpPr>
                <a:spLocks/>
              </p:cNvSpPr>
              <p:nvPr/>
            </p:nvSpPr>
            <p:spPr bwMode="auto">
              <a:xfrm>
                <a:off x="875" y="2939"/>
                <a:ext cx="104" cy="111"/>
              </a:xfrm>
              <a:custGeom>
                <a:avLst/>
                <a:gdLst>
                  <a:gd name="T0" fmla="*/ 0 w 104"/>
                  <a:gd name="T1" fmla="*/ 109 h 111"/>
                  <a:gd name="T2" fmla="*/ 14 w 104"/>
                  <a:gd name="T3" fmla="*/ 42 h 111"/>
                  <a:gd name="T4" fmla="*/ 51 w 104"/>
                  <a:gd name="T5" fmla="*/ 2 h 111"/>
                  <a:gd name="T6" fmla="*/ 83 w 104"/>
                  <a:gd name="T7" fmla="*/ 31 h 111"/>
                  <a:gd name="T8" fmla="*/ 102 w 104"/>
                  <a:gd name="T9" fmla="*/ 79 h 111"/>
                  <a:gd name="T10" fmla="*/ 99 w 104"/>
                  <a:gd name="T11" fmla="*/ 111 h 111"/>
                  <a:gd name="T12" fmla="*/ 0 60000 65536"/>
                  <a:gd name="T13" fmla="*/ 0 60000 65536"/>
                  <a:gd name="T14" fmla="*/ 0 60000 65536"/>
                  <a:gd name="T15" fmla="*/ 0 60000 65536"/>
                  <a:gd name="T16" fmla="*/ 0 60000 65536"/>
                  <a:gd name="T17" fmla="*/ 0 60000 65536"/>
                  <a:gd name="T18" fmla="*/ 0 w 104"/>
                  <a:gd name="T19" fmla="*/ 0 h 111"/>
                  <a:gd name="T20" fmla="*/ 104 w 104"/>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04" h="111">
                    <a:moveTo>
                      <a:pt x="0" y="109"/>
                    </a:moveTo>
                    <a:cubicBezTo>
                      <a:pt x="2" y="84"/>
                      <a:pt x="5" y="59"/>
                      <a:pt x="14" y="42"/>
                    </a:cubicBezTo>
                    <a:cubicBezTo>
                      <a:pt x="22" y="24"/>
                      <a:pt x="39" y="3"/>
                      <a:pt x="51" y="2"/>
                    </a:cubicBezTo>
                    <a:cubicBezTo>
                      <a:pt x="62" y="0"/>
                      <a:pt x="74" y="18"/>
                      <a:pt x="83" y="31"/>
                    </a:cubicBezTo>
                    <a:cubicBezTo>
                      <a:pt x="91" y="43"/>
                      <a:pt x="99" y="65"/>
                      <a:pt x="102" y="79"/>
                    </a:cubicBezTo>
                    <a:cubicBezTo>
                      <a:pt x="104" y="92"/>
                      <a:pt x="101" y="101"/>
                      <a:pt x="99" y="111"/>
                    </a:cubicBezTo>
                  </a:path>
                </a:pathLst>
              </a:custGeom>
              <a:solidFill>
                <a:srgbClr val="FFBFAB"/>
              </a:solidFill>
              <a:ln w="12700">
                <a:solidFill>
                  <a:schemeClr val="tx1"/>
                </a:solidFill>
                <a:round/>
                <a:headEnd/>
                <a:tailEnd/>
              </a:ln>
            </p:spPr>
            <p:txBody>
              <a:bodyPr wrap="none" anchor="ctr"/>
              <a:lstStyle/>
              <a:p>
                <a:endParaRPr lang="en-US"/>
              </a:p>
            </p:txBody>
          </p:sp>
          <p:sp>
            <p:nvSpPr>
              <p:cNvPr id="57674" name="Line 50"/>
              <p:cNvSpPr>
                <a:spLocks noChangeShapeType="1"/>
              </p:cNvSpPr>
              <p:nvPr/>
            </p:nvSpPr>
            <p:spPr bwMode="auto">
              <a:xfrm flipH="1">
                <a:off x="921" y="2949"/>
                <a:ext cx="5" cy="45"/>
              </a:xfrm>
              <a:prstGeom prst="line">
                <a:avLst/>
              </a:prstGeom>
              <a:noFill/>
              <a:ln w="12700">
                <a:solidFill>
                  <a:schemeClr val="tx1"/>
                </a:solidFill>
                <a:round/>
                <a:headEnd/>
                <a:tailEnd/>
              </a:ln>
            </p:spPr>
            <p:txBody>
              <a:bodyPr wrap="none" anchor="ctr"/>
              <a:lstStyle/>
              <a:p>
                <a:endParaRPr lang="en-US"/>
              </a:p>
            </p:txBody>
          </p:sp>
        </p:grpSp>
        <p:sp>
          <p:nvSpPr>
            <p:cNvPr id="57633" name="Rectangle 51"/>
            <p:cNvSpPr>
              <a:spLocks noChangeArrowheads="1"/>
            </p:cNvSpPr>
            <p:nvPr/>
          </p:nvSpPr>
          <p:spPr bwMode="auto">
            <a:xfrm>
              <a:off x="896" y="2879"/>
              <a:ext cx="62" cy="62"/>
            </a:xfrm>
            <a:prstGeom prst="rect">
              <a:avLst/>
            </a:prstGeom>
            <a:solidFill>
              <a:schemeClr val="tx1"/>
            </a:solidFill>
            <a:ln w="12700">
              <a:solidFill>
                <a:schemeClr val="tx1"/>
              </a:solidFill>
              <a:miter lim="800000"/>
              <a:headEnd/>
              <a:tailEnd/>
            </a:ln>
          </p:spPr>
          <p:txBody>
            <a:bodyPr wrap="none" anchor="ctr"/>
            <a:lstStyle/>
            <a:p>
              <a:endParaRPr lang="en-NZ">
                <a:latin typeface="Calibri" pitchFamily="34" charset="0"/>
              </a:endParaRPr>
            </a:p>
          </p:txBody>
        </p:sp>
        <p:sp>
          <p:nvSpPr>
            <p:cNvPr id="57634" name="Line 52"/>
            <p:cNvSpPr>
              <a:spLocks noChangeShapeType="1"/>
            </p:cNvSpPr>
            <p:nvPr/>
          </p:nvSpPr>
          <p:spPr bwMode="auto">
            <a:xfrm flipV="1">
              <a:off x="899" y="2949"/>
              <a:ext cx="45" cy="3"/>
            </a:xfrm>
            <a:prstGeom prst="line">
              <a:avLst/>
            </a:prstGeom>
            <a:noFill/>
            <a:ln w="38100">
              <a:solidFill>
                <a:schemeClr val="tx1"/>
              </a:solidFill>
              <a:round/>
              <a:headEnd/>
              <a:tailEnd/>
            </a:ln>
          </p:spPr>
          <p:txBody>
            <a:bodyPr wrap="none" anchor="ctr"/>
            <a:lstStyle/>
            <a:p>
              <a:endParaRPr lang="en-US"/>
            </a:p>
          </p:txBody>
        </p:sp>
        <p:sp>
          <p:nvSpPr>
            <p:cNvPr id="57635" name="Line 53"/>
            <p:cNvSpPr>
              <a:spLocks noChangeShapeType="1"/>
            </p:cNvSpPr>
            <p:nvPr/>
          </p:nvSpPr>
          <p:spPr bwMode="auto">
            <a:xfrm flipV="1">
              <a:off x="899" y="2869"/>
              <a:ext cx="59" cy="6"/>
            </a:xfrm>
            <a:prstGeom prst="line">
              <a:avLst/>
            </a:prstGeom>
            <a:noFill/>
            <a:ln w="57150">
              <a:solidFill>
                <a:srgbClr val="070707"/>
              </a:solidFill>
              <a:round/>
              <a:headEnd/>
              <a:tailEnd/>
            </a:ln>
          </p:spPr>
          <p:txBody>
            <a:bodyPr wrap="none" anchor="ctr"/>
            <a:lstStyle/>
            <a:p>
              <a:endParaRPr lang="en-US"/>
            </a:p>
          </p:txBody>
        </p:sp>
        <p:grpSp>
          <p:nvGrpSpPr>
            <p:cNvPr id="57636" name="Group 54"/>
            <p:cNvGrpSpPr>
              <a:grpSpLocks/>
            </p:cNvGrpSpPr>
            <p:nvPr/>
          </p:nvGrpSpPr>
          <p:grpSpPr bwMode="auto">
            <a:xfrm>
              <a:off x="1734" y="2921"/>
              <a:ext cx="167" cy="132"/>
              <a:chOff x="1734" y="2921"/>
              <a:chExt cx="167" cy="132"/>
            </a:xfrm>
          </p:grpSpPr>
          <p:sp>
            <p:nvSpPr>
              <p:cNvPr id="57669" name="Freeform 55"/>
              <p:cNvSpPr>
                <a:spLocks/>
              </p:cNvSpPr>
              <p:nvPr/>
            </p:nvSpPr>
            <p:spPr bwMode="auto">
              <a:xfrm>
                <a:off x="1734" y="2921"/>
                <a:ext cx="167" cy="132"/>
              </a:xfrm>
              <a:custGeom>
                <a:avLst/>
                <a:gdLst>
                  <a:gd name="T0" fmla="*/ 16 w 167"/>
                  <a:gd name="T1" fmla="*/ 121 h 132"/>
                  <a:gd name="T2" fmla="*/ 29 w 167"/>
                  <a:gd name="T3" fmla="*/ 43 h 132"/>
                  <a:gd name="T4" fmla="*/ 64 w 167"/>
                  <a:gd name="T5" fmla="*/ 6 h 132"/>
                  <a:gd name="T6" fmla="*/ 128 w 167"/>
                  <a:gd name="T7" fmla="*/ 11 h 132"/>
                  <a:gd name="T8" fmla="*/ 160 w 167"/>
                  <a:gd name="T9" fmla="*/ 51 h 132"/>
                  <a:gd name="T10" fmla="*/ 163 w 167"/>
                  <a:gd name="T11" fmla="*/ 121 h 132"/>
                  <a:gd name="T12" fmla="*/ 133 w 167"/>
                  <a:gd name="T13" fmla="*/ 123 h 132"/>
                  <a:gd name="T14" fmla="*/ 93 w 167"/>
                  <a:gd name="T15" fmla="*/ 121 h 132"/>
                  <a:gd name="T16" fmla="*/ 16 w 167"/>
                  <a:gd name="T17" fmla="*/ 12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32"/>
                  <a:gd name="T29" fmla="*/ 167 w 167"/>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32">
                    <a:moveTo>
                      <a:pt x="16" y="121"/>
                    </a:moveTo>
                    <a:cubicBezTo>
                      <a:pt x="0" y="117"/>
                      <a:pt x="21" y="62"/>
                      <a:pt x="29" y="43"/>
                    </a:cubicBezTo>
                    <a:cubicBezTo>
                      <a:pt x="36" y="23"/>
                      <a:pt x="47" y="11"/>
                      <a:pt x="64" y="6"/>
                    </a:cubicBezTo>
                    <a:cubicBezTo>
                      <a:pt x="80" y="0"/>
                      <a:pt x="112" y="3"/>
                      <a:pt x="128" y="11"/>
                    </a:cubicBezTo>
                    <a:cubicBezTo>
                      <a:pt x="143" y="18"/>
                      <a:pt x="154" y="32"/>
                      <a:pt x="160" y="51"/>
                    </a:cubicBezTo>
                    <a:cubicBezTo>
                      <a:pt x="165" y="69"/>
                      <a:pt x="167" y="109"/>
                      <a:pt x="163" y="121"/>
                    </a:cubicBezTo>
                    <a:cubicBezTo>
                      <a:pt x="158" y="132"/>
                      <a:pt x="144" y="123"/>
                      <a:pt x="133" y="123"/>
                    </a:cubicBezTo>
                    <a:cubicBezTo>
                      <a:pt x="121" y="123"/>
                      <a:pt x="112" y="121"/>
                      <a:pt x="93" y="121"/>
                    </a:cubicBezTo>
                    <a:cubicBezTo>
                      <a:pt x="73" y="120"/>
                      <a:pt x="32" y="121"/>
                      <a:pt x="16" y="121"/>
                    </a:cubicBezTo>
                    <a:close/>
                  </a:path>
                </a:pathLst>
              </a:custGeom>
              <a:solidFill>
                <a:srgbClr val="FFBFAB"/>
              </a:solidFill>
              <a:ln w="12700">
                <a:solidFill>
                  <a:schemeClr val="tx1"/>
                </a:solidFill>
                <a:round/>
                <a:headEnd/>
                <a:tailEnd/>
              </a:ln>
            </p:spPr>
            <p:txBody>
              <a:bodyPr wrap="none" anchor="ctr"/>
              <a:lstStyle/>
              <a:p>
                <a:endParaRPr lang="en-US"/>
              </a:p>
            </p:txBody>
          </p:sp>
          <p:sp>
            <p:nvSpPr>
              <p:cNvPr id="57670" name="Freeform 56"/>
              <p:cNvSpPr>
                <a:spLocks/>
              </p:cNvSpPr>
              <p:nvPr/>
            </p:nvSpPr>
            <p:spPr bwMode="auto">
              <a:xfrm>
                <a:off x="1773" y="2933"/>
                <a:ext cx="104" cy="111"/>
              </a:xfrm>
              <a:custGeom>
                <a:avLst/>
                <a:gdLst>
                  <a:gd name="T0" fmla="*/ 0 w 104"/>
                  <a:gd name="T1" fmla="*/ 109 h 111"/>
                  <a:gd name="T2" fmla="*/ 14 w 104"/>
                  <a:gd name="T3" fmla="*/ 42 h 111"/>
                  <a:gd name="T4" fmla="*/ 51 w 104"/>
                  <a:gd name="T5" fmla="*/ 2 h 111"/>
                  <a:gd name="T6" fmla="*/ 83 w 104"/>
                  <a:gd name="T7" fmla="*/ 31 h 111"/>
                  <a:gd name="T8" fmla="*/ 102 w 104"/>
                  <a:gd name="T9" fmla="*/ 79 h 111"/>
                  <a:gd name="T10" fmla="*/ 99 w 104"/>
                  <a:gd name="T11" fmla="*/ 111 h 111"/>
                  <a:gd name="T12" fmla="*/ 0 60000 65536"/>
                  <a:gd name="T13" fmla="*/ 0 60000 65536"/>
                  <a:gd name="T14" fmla="*/ 0 60000 65536"/>
                  <a:gd name="T15" fmla="*/ 0 60000 65536"/>
                  <a:gd name="T16" fmla="*/ 0 60000 65536"/>
                  <a:gd name="T17" fmla="*/ 0 60000 65536"/>
                  <a:gd name="T18" fmla="*/ 0 w 104"/>
                  <a:gd name="T19" fmla="*/ 0 h 111"/>
                  <a:gd name="T20" fmla="*/ 104 w 104"/>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04" h="111">
                    <a:moveTo>
                      <a:pt x="0" y="109"/>
                    </a:moveTo>
                    <a:cubicBezTo>
                      <a:pt x="2" y="84"/>
                      <a:pt x="5" y="59"/>
                      <a:pt x="14" y="42"/>
                    </a:cubicBezTo>
                    <a:cubicBezTo>
                      <a:pt x="22" y="24"/>
                      <a:pt x="39" y="3"/>
                      <a:pt x="51" y="2"/>
                    </a:cubicBezTo>
                    <a:cubicBezTo>
                      <a:pt x="62" y="0"/>
                      <a:pt x="74" y="18"/>
                      <a:pt x="83" y="31"/>
                    </a:cubicBezTo>
                    <a:cubicBezTo>
                      <a:pt x="91" y="43"/>
                      <a:pt x="99" y="65"/>
                      <a:pt x="102" y="79"/>
                    </a:cubicBezTo>
                    <a:cubicBezTo>
                      <a:pt x="104" y="92"/>
                      <a:pt x="101" y="101"/>
                      <a:pt x="99" y="111"/>
                    </a:cubicBezTo>
                  </a:path>
                </a:pathLst>
              </a:custGeom>
              <a:solidFill>
                <a:srgbClr val="FFBFAB"/>
              </a:solidFill>
              <a:ln w="12700">
                <a:solidFill>
                  <a:schemeClr val="tx1"/>
                </a:solidFill>
                <a:round/>
                <a:headEnd/>
                <a:tailEnd/>
              </a:ln>
            </p:spPr>
            <p:txBody>
              <a:bodyPr wrap="none" anchor="ctr"/>
              <a:lstStyle/>
              <a:p>
                <a:endParaRPr lang="en-US"/>
              </a:p>
            </p:txBody>
          </p:sp>
          <p:sp>
            <p:nvSpPr>
              <p:cNvPr id="57671" name="Line 57"/>
              <p:cNvSpPr>
                <a:spLocks noChangeShapeType="1"/>
              </p:cNvSpPr>
              <p:nvPr/>
            </p:nvSpPr>
            <p:spPr bwMode="auto">
              <a:xfrm flipH="1">
                <a:off x="1819" y="2943"/>
                <a:ext cx="5" cy="45"/>
              </a:xfrm>
              <a:prstGeom prst="line">
                <a:avLst/>
              </a:prstGeom>
              <a:noFill/>
              <a:ln w="12700">
                <a:solidFill>
                  <a:schemeClr val="tx1"/>
                </a:solidFill>
                <a:round/>
                <a:headEnd/>
                <a:tailEnd/>
              </a:ln>
            </p:spPr>
            <p:txBody>
              <a:bodyPr wrap="none" anchor="ctr"/>
              <a:lstStyle/>
              <a:p>
                <a:endParaRPr lang="en-US"/>
              </a:p>
            </p:txBody>
          </p:sp>
        </p:grpSp>
        <p:sp>
          <p:nvSpPr>
            <p:cNvPr id="57637" name="Rectangle 58"/>
            <p:cNvSpPr>
              <a:spLocks noChangeArrowheads="1"/>
            </p:cNvSpPr>
            <p:nvPr/>
          </p:nvSpPr>
          <p:spPr bwMode="auto">
            <a:xfrm>
              <a:off x="1794" y="2873"/>
              <a:ext cx="62" cy="62"/>
            </a:xfrm>
            <a:prstGeom prst="rect">
              <a:avLst/>
            </a:prstGeom>
            <a:solidFill>
              <a:schemeClr val="tx1"/>
            </a:solidFill>
            <a:ln w="12700">
              <a:solidFill>
                <a:schemeClr val="tx1"/>
              </a:solidFill>
              <a:miter lim="800000"/>
              <a:headEnd/>
              <a:tailEnd/>
            </a:ln>
          </p:spPr>
          <p:txBody>
            <a:bodyPr wrap="none" anchor="ctr"/>
            <a:lstStyle/>
            <a:p>
              <a:endParaRPr lang="en-NZ">
                <a:latin typeface="Calibri" pitchFamily="34" charset="0"/>
              </a:endParaRPr>
            </a:p>
          </p:txBody>
        </p:sp>
        <p:sp>
          <p:nvSpPr>
            <p:cNvPr id="57638" name="Line 59"/>
            <p:cNvSpPr>
              <a:spLocks noChangeShapeType="1"/>
            </p:cNvSpPr>
            <p:nvPr/>
          </p:nvSpPr>
          <p:spPr bwMode="auto">
            <a:xfrm flipV="1">
              <a:off x="1797" y="2943"/>
              <a:ext cx="45" cy="3"/>
            </a:xfrm>
            <a:prstGeom prst="line">
              <a:avLst/>
            </a:prstGeom>
            <a:noFill/>
            <a:ln w="38100">
              <a:solidFill>
                <a:schemeClr val="tx1"/>
              </a:solidFill>
              <a:round/>
              <a:headEnd/>
              <a:tailEnd/>
            </a:ln>
          </p:spPr>
          <p:txBody>
            <a:bodyPr wrap="none" anchor="ctr"/>
            <a:lstStyle/>
            <a:p>
              <a:endParaRPr lang="en-US"/>
            </a:p>
          </p:txBody>
        </p:sp>
        <p:sp>
          <p:nvSpPr>
            <p:cNvPr id="57639" name="Line 60"/>
            <p:cNvSpPr>
              <a:spLocks noChangeShapeType="1"/>
            </p:cNvSpPr>
            <p:nvPr/>
          </p:nvSpPr>
          <p:spPr bwMode="auto">
            <a:xfrm flipV="1">
              <a:off x="1797" y="2863"/>
              <a:ext cx="59" cy="6"/>
            </a:xfrm>
            <a:prstGeom prst="line">
              <a:avLst/>
            </a:prstGeom>
            <a:noFill/>
            <a:ln w="57150">
              <a:solidFill>
                <a:srgbClr val="070707"/>
              </a:solidFill>
              <a:round/>
              <a:headEnd/>
              <a:tailEnd/>
            </a:ln>
          </p:spPr>
          <p:txBody>
            <a:bodyPr wrap="none" anchor="ctr"/>
            <a:lstStyle/>
            <a:p>
              <a:endParaRPr lang="en-US"/>
            </a:p>
          </p:txBody>
        </p:sp>
        <p:sp>
          <p:nvSpPr>
            <p:cNvPr id="57640" name="Line 61"/>
            <p:cNvSpPr>
              <a:spLocks noChangeShapeType="1"/>
            </p:cNvSpPr>
            <p:nvPr/>
          </p:nvSpPr>
          <p:spPr bwMode="auto">
            <a:xfrm flipV="1">
              <a:off x="775" y="3082"/>
              <a:ext cx="0" cy="169"/>
            </a:xfrm>
            <a:prstGeom prst="line">
              <a:avLst/>
            </a:prstGeom>
            <a:noFill/>
            <a:ln w="38100">
              <a:solidFill>
                <a:srgbClr val="D7E3C5"/>
              </a:solidFill>
              <a:round/>
              <a:headEnd/>
              <a:tailEnd/>
            </a:ln>
          </p:spPr>
          <p:txBody>
            <a:bodyPr wrap="none" anchor="ctr"/>
            <a:lstStyle/>
            <a:p>
              <a:endParaRPr lang="en-US"/>
            </a:p>
          </p:txBody>
        </p:sp>
        <p:sp>
          <p:nvSpPr>
            <p:cNvPr id="57641" name="Line 62"/>
            <p:cNvSpPr>
              <a:spLocks noChangeShapeType="1"/>
            </p:cNvSpPr>
            <p:nvPr/>
          </p:nvSpPr>
          <p:spPr bwMode="auto">
            <a:xfrm flipV="1">
              <a:off x="818" y="3034"/>
              <a:ext cx="0" cy="166"/>
            </a:xfrm>
            <a:prstGeom prst="line">
              <a:avLst/>
            </a:prstGeom>
            <a:noFill/>
            <a:ln w="38100">
              <a:solidFill>
                <a:srgbClr val="D7E3C5"/>
              </a:solidFill>
              <a:round/>
              <a:headEnd/>
              <a:tailEnd/>
            </a:ln>
          </p:spPr>
          <p:txBody>
            <a:bodyPr wrap="none" anchor="ctr"/>
            <a:lstStyle/>
            <a:p>
              <a:endParaRPr lang="en-US"/>
            </a:p>
          </p:txBody>
        </p:sp>
        <p:sp>
          <p:nvSpPr>
            <p:cNvPr id="57642" name="Line 63"/>
            <p:cNvSpPr>
              <a:spLocks noChangeShapeType="1"/>
            </p:cNvSpPr>
            <p:nvPr/>
          </p:nvSpPr>
          <p:spPr bwMode="auto">
            <a:xfrm flipV="1">
              <a:off x="1023" y="3087"/>
              <a:ext cx="0" cy="166"/>
            </a:xfrm>
            <a:prstGeom prst="line">
              <a:avLst/>
            </a:prstGeom>
            <a:noFill/>
            <a:ln w="38100">
              <a:solidFill>
                <a:srgbClr val="D7E3C5"/>
              </a:solidFill>
              <a:round/>
              <a:headEnd/>
              <a:tailEnd/>
            </a:ln>
          </p:spPr>
          <p:txBody>
            <a:bodyPr wrap="none" anchor="ctr"/>
            <a:lstStyle/>
            <a:p>
              <a:endParaRPr lang="en-US"/>
            </a:p>
          </p:txBody>
        </p:sp>
        <p:sp>
          <p:nvSpPr>
            <p:cNvPr id="57643" name="Line 64"/>
            <p:cNvSpPr>
              <a:spLocks noChangeShapeType="1"/>
            </p:cNvSpPr>
            <p:nvPr/>
          </p:nvSpPr>
          <p:spPr bwMode="auto">
            <a:xfrm flipV="1">
              <a:off x="1074" y="3044"/>
              <a:ext cx="0" cy="177"/>
            </a:xfrm>
            <a:prstGeom prst="line">
              <a:avLst/>
            </a:prstGeom>
            <a:noFill/>
            <a:ln w="38100">
              <a:solidFill>
                <a:srgbClr val="D7E3C5"/>
              </a:solidFill>
              <a:round/>
              <a:headEnd/>
              <a:tailEnd/>
            </a:ln>
          </p:spPr>
          <p:txBody>
            <a:bodyPr wrap="none" anchor="ctr"/>
            <a:lstStyle/>
            <a:p>
              <a:endParaRPr lang="en-US"/>
            </a:p>
          </p:txBody>
        </p:sp>
        <p:sp>
          <p:nvSpPr>
            <p:cNvPr id="57644" name="Freeform 65"/>
            <p:cNvSpPr>
              <a:spLocks/>
            </p:cNvSpPr>
            <p:nvPr/>
          </p:nvSpPr>
          <p:spPr bwMode="auto">
            <a:xfrm>
              <a:off x="888" y="3040"/>
              <a:ext cx="75" cy="165"/>
            </a:xfrm>
            <a:custGeom>
              <a:avLst/>
              <a:gdLst>
                <a:gd name="T0" fmla="*/ 0 w 75"/>
                <a:gd name="T1" fmla="*/ 8 h 165"/>
                <a:gd name="T2" fmla="*/ 5 w 75"/>
                <a:gd name="T3" fmla="*/ 165 h 165"/>
                <a:gd name="T4" fmla="*/ 27 w 75"/>
                <a:gd name="T5" fmla="*/ 157 h 165"/>
                <a:gd name="T6" fmla="*/ 40 w 75"/>
                <a:gd name="T7" fmla="*/ 5 h 165"/>
                <a:gd name="T8" fmla="*/ 45 w 75"/>
                <a:gd name="T9" fmla="*/ 165 h 165"/>
                <a:gd name="T10" fmla="*/ 69 w 75"/>
                <a:gd name="T11" fmla="*/ 165 h 165"/>
                <a:gd name="T12" fmla="*/ 75 w 75"/>
                <a:gd name="T13" fmla="*/ 0 h 165"/>
                <a:gd name="T14" fmla="*/ 0 w 75"/>
                <a:gd name="T15" fmla="*/ 8 h 165"/>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165"/>
                <a:gd name="T26" fmla="*/ 75 w 7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165">
                  <a:moveTo>
                    <a:pt x="0" y="8"/>
                  </a:moveTo>
                  <a:lnTo>
                    <a:pt x="5" y="165"/>
                  </a:lnTo>
                  <a:lnTo>
                    <a:pt x="27" y="157"/>
                  </a:lnTo>
                  <a:lnTo>
                    <a:pt x="40" y="5"/>
                  </a:lnTo>
                  <a:lnTo>
                    <a:pt x="45" y="165"/>
                  </a:lnTo>
                  <a:lnTo>
                    <a:pt x="69" y="165"/>
                  </a:lnTo>
                  <a:lnTo>
                    <a:pt x="75" y="0"/>
                  </a:lnTo>
                  <a:lnTo>
                    <a:pt x="0" y="8"/>
                  </a:lnTo>
                  <a:close/>
                </a:path>
              </a:pathLst>
            </a:custGeom>
            <a:solidFill>
              <a:srgbClr val="9CB0D1"/>
            </a:solidFill>
            <a:ln w="12700">
              <a:solidFill>
                <a:schemeClr val="tx1"/>
              </a:solidFill>
              <a:round/>
              <a:headEnd/>
              <a:tailEnd/>
            </a:ln>
          </p:spPr>
          <p:txBody>
            <a:bodyPr wrap="none" anchor="ctr"/>
            <a:lstStyle/>
            <a:p>
              <a:endParaRPr lang="en-US"/>
            </a:p>
          </p:txBody>
        </p:sp>
        <p:sp>
          <p:nvSpPr>
            <p:cNvPr id="57645" name="Freeform 66"/>
            <p:cNvSpPr>
              <a:spLocks/>
            </p:cNvSpPr>
            <p:nvPr/>
          </p:nvSpPr>
          <p:spPr bwMode="auto">
            <a:xfrm>
              <a:off x="776" y="3032"/>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0E0E7"/>
            </a:solidFill>
            <a:ln w="12700">
              <a:solidFill>
                <a:schemeClr val="tx1"/>
              </a:solidFill>
              <a:round/>
              <a:headEnd/>
              <a:tailEnd/>
            </a:ln>
          </p:spPr>
          <p:txBody>
            <a:bodyPr wrap="none" anchor="ctr"/>
            <a:lstStyle/>
            <a:p>
              <a:endParaRPr lang="en-US"/>
            </a:p>
          </p:txBody>
        </p:sp>
        <p:sp>
          <p:nvSpPr>
            <p:cNvPr id="57646" name="Freeform 67"/>
            <p:cNvSpPr>
              <a:spLocks/>
            </p:cNvSpPr>
            <p:nvPr/>
          </p:nvSpPr>
          <p:spPr bwMode="auto">
            <a:xfrm>
              <a:off x="774" y="3022"/>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7E3C5"/>
            </a:solidFill>
            <a:ln w="12700">
              <a:solidFill>
                <a:schemeClr val="tx1"/>
              </a:solidFill>
              <a:round/>
              <a:headEnd/>
              <a:tailEnd/>
            </a:ln>
          </p:spPr>
          <p:txBody>
            <a:bodyPr wrap="none" anchor="ctr"/>
            <a:lstStyle/>
            <a:p>
              <a:endParaRPr lang="en-US"/>
            </a:p>
          </p:txBody>
        </p:sp>
        <p:sp>
          <p:nvSpPr>
            <p:cNvPr id="57647" name="Line 68"/>
            <p:cNvSpPr>
              <a:spLocks noChangeShapeType="1"/>
            </p:cNvSpPr>
            <p:nvPr/>
          </p:nvSpPr>
          <p:spPr bwMode="auto">
            <a:xfrm>
              <a:off x="863" y="3040"/>
              <a:ext cx="131" cy="0"/>
            </a:xfrm>
            <a:prstGeom prst="line">
              <a:avLst/>
            </a:prstGeom>
            <a:noFill/>
            <a:ln w="76200">
              <a:solidFill>
                <a:srgbClr val="AEB5CF"/>
              </a:solidFill>
              <a:round/>
              <a:headEnd/>
              <a:tailEnd/>
            </a:ln>
          </p:spPr>
          <p:txBody>
            <a:bodyPr wrap="none" anchor="ctr"/>
            <a:lstStyle/>
            <a:p>
              <a:endParaRPr lang="en-US"/>
            </a:p>
          </p:txBody>
        </p:sp>
        <p:sp>
          <p:nvSpPr>
            <p:cNvPr id="57648" name="Line 69"/>
            <p:cNvSpPr>
              <a:spLocks noChangeShapeType="1"/>
            </p:cNvSpPr>
            <p:nvPr/>
          </p:nvSpPr>
          <p:spPr bwMode="auto">
            <a:xfrm flipV="1">
              <a:off x="880" y="3211"/>
              <a:ext cx="32" cy="2"/>
            </a:xfrm>
            <a:prstGeom prst="line">
              <a:avLst/>
            </a:prstGeom>
            <a:noFill/>
            <a:ln w="57150">
              <a:solidFill>
                <a:srgbClr val="070707"/>
              </a:solidFill>
              <a:round/>
              <a:headEnd/>
              <a:tailEnd/>
            </a:ln>
          </p:spPr>
          <p:txBody>
            <a:bodyPr wrap="none" anchor="ctr"/>
            <a:lstStyle/>
            <a:p>
              <a:endParaRPr lang="en-US"/>
            </a:p>
          </p:txBody>
        </p:sp>
        <p:sp>
          <p:nvSpPr>
            <p:cNvPr id="57649" name="Line 70"/>
            <p:cNvSpPr>
              <a:spLocks noChangeShapeType="1"/>
            </p:cNvSpPr>
            <p:nvPr/>
          </p:nvSpPr>
          <p:spPr bwMode="auto">
            <a:xfrm flipV="1">
              <a:off x="937" y="3215"/>
              <a:ext cx="32" cy="2"/>
            </a:xfrm>
            <a:prstGeom prst="line">
              <a:avLst/>
            </a:prstGeom>
            <a:noFill/>
            <a:ln w="57150">
              <a:solidFill>
                <a:srgbClr val="070707"/>
              </a:solidFill>
              <a:round/>
              <a:headEnd/>
              <a:tailEnd/>
            </a:ln>
          </p:spPr>
          <p:txBody>
            <a:bodyPr wrap="none" anchor="ctr"/>
            <a:lstStyle/>
            <a:p>
              <a:endParaRPr lang="en-US"/>
            </a:p>
          </p:txBody>
        </p:sp>
        <p:sp>
          <p:nvSpPr>
            <p:cNvPr id="57650" name="Freeform 71"/>
            <p:cNvSpPr>
              <a:spLocks/>
            </p:cNvSpPr>
            <p:nvPr/>
          </p:nvSpPr>
          <p:spPr bwMode="auto">
            <a:xfrm>
              <a:off x="1790" y="3043"/>
              <a:ext cx="75" cy="165"/>
            </a:xfrm>
            <a:custGeom>
              <a:avLst/>
              <a:gdLst>
                <a:gd name="T0" fmla="*/ 0 w 75"/>
                <a:gd name="T1" fmla="*/ 8 h 165"/>
                <a:gd name="T2" fmla="*/ 5 w 75"/>
                <a:gd name="T3" fmla="*/ 165 h 165"/>
                <a:gd name="T4" fmla="*/ 27 w 75"/>
                <a:gd name="T5" fmla="*/ 157 h 165"/>
                <a:gd name="T6" fmla="*/ 40 w 75"/>
                <a:gd name="T7" fmla="*/ 5 h 165"/>
                <a:gd name="T8" fmla="*/ 45 w 75"/>
                <a:gd name="T9" fmla="*/ 165 h 165"/>
                <a:gd name="T10" fmla="*/ 69 w 75"/>
                <a:gd name="T11" fmla="*/ 165 h 165"/>
                <a:gd name="T12" fmla="*/ 75 w 75"/>
                <a:gd name="T13" fmla="*/ 0 h 165"/>
                <a:gd name="T14" fmla="*/ 0 w 75"/>
                <a:gd name="T15" fmla="*/ 8 h 165"/>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165"/>
                <a:gd name="T26" fmla="*/ 75 w 7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165">
                  <a:moveTo>
                    <a:pt x="0" y="8"/>
                  </a:moveTo>
                  <a:lnTo>
                    <a:pt x="5" y="165"/>
                  </a:lnTo>
                  <a:lnTo>
                    <a:pt x="27" y="157"/>
                  </a:lnTo>
                  <a:lnTo>
                    <a:pt x="40" y="5"/>
                  </a:lnTo>
                  <a:lnTo>
                    <a:pt x="45" y="165"/>
                  </a:lnTo>
                  <a:lnTo>
                    <a:pt x="69" y="165"/>
                  </a:lnTo>
                  <a:lnTo>
                    <a:pt x="75" y="0"/>
                  </a:lnTo>
                  <a:lnTo>
                    <a:pt x="0" y="8"/>
                  </a:lnTo>
                  <a:close/>
                </a:path>
              </a:pathLst>
            </a:custGeom>
            <a:solidFill>
              <a:srgbClr val="9CB0D1"/>
            </a:solidFill>
            <a:ln w="12700">
              <a:solidFill>
                <a:schemeClr val="tx1"/>
              </a:solidFill>
              <a:round/>
              <a:headEnd/>
              <a:tailEnd/>
            </a:ln>
          </p:spPr>
          <p:txBody>
            <a:bodyPr wrap="none" anchor="ctr"/>
            <a:lstStyle/>
            <a:p>
              <a:endParaRPr lang="en-US"/>
            </a:p>
          </p:txBody>
        </p:sp>
        <p:sp>
          <p:nvSpPr>
            <p:cNvPr id="57651" name="Line 72"/>
            <p:cNvSpPr>
              <a:spLocks noChangeShapeType="1"/>
            </p:cNvSpPr>
            <p:nvPr/>
          </p:nvSpPr>
          <p:spPr bwMode="auto">
            <a:xfrm flipV="1">
              <a:off x="1782" y="3214"/>
              <a:ext cx="32" cy="2"/>
            </a:xfrm>
            <a:prstGeom prst="line">
              <a:avLst/>
            </a:prstGeom>
            <a:noFill/>
            <a:ln w="57150">
              <a:solidFill>
                <a:srgbClr val="070707"/>
              </a:solidFill>
              <a:round/>
              <a:headEnd/>
              <a:tailEnd/>
            </a:ln>
          </p:spPr>
          <p:txBody>
            <a:bodyPr wrap="none" anchor="ctr"/>
            <a:lstStyle/>
            <a:p>
              <a:endParaRPr lang="en-US"/>
            </a:p>
          </p:txBody>
        </p:sp>
        <p:sp>
          <p:nvSpPr>
            <p:cNvPr id="57652" name="Line 73"/>
            <p:cNvSpPr>
              <a:spLocks noChangeShapeType="1"/>
            </p:cNvSpPr>
            <p:nvPr/>
          </p:nvSpPr>
          <p:spPr bwMode="auto">
            <a:xfrm flipV="1">
              <a:off x="1839" y="3218"/>
              <a:ext cx="32" cy="2"/>
            </a:xfrm>
            <a:prstGeom prst="line">
              <a:avLst/>
            </a:prstGeom>
            <a:noFill/>
            <a:ln w="57150">
              <a:solidFill>
                <a:srgbClr val="070707"/>
              </a:solidFill>
              <a:round/>
              <a:headEnd/>
              <a:tailEnd/>
            </a:ln>
          </p:spPr>
          <p:txBody>
            <a:bodyPr wrap="none" anchor="ctr"/>
            <a:lstStyle/>
            <a:p>
              <a:endParaRPr lang="en-US"/>
            </a:p>
          </p:txBody>
        </p:sp>
        <p:sp>
          <p:nvSpPr>
            <p:cNvPr id="57653" name="Line 74"/>
            <p:cNvSpPr>
              <a:spLocks noChangeShapeType="1"/>
            </p:cNvSpPr>
            <p:nvPr/>
          </p:nvSpPr>
          <p:spPr bwMode="auto">
            <a:xfrm flipV="1">
              <a:off x="1667" y="3075"/>
              <a:ext cx="0" cy="169"/>
            </a:xfrm>
            <a:prstGeom prst="line">
              <a:avLst/>
            </a:prstGeom>
            <a:noFill/>
            <a:ln w="38100">
              <a:solidFill>
                <a:srgbClr val="D7E3C5"/>
              </a:solidFill>
              <a:round/>
              <a:headEnd/>
              <a:tailEnd/>
            </a:ln>
          </p:spPr>
          <p:txBody>
            <a:bodyPr wrap="none" anchor="ctr"/>
            <a:lstStyle/>
            <a:p>
              <a:endParaRPr lang="en-US"/>
            </a:p>
          </p:txBody>
        </p:sp>
        <p:sp>
          <p:nvSpPr>
            <p:cNvPr id="57654" name="Line 75"/>
            <p:cNvSpPr>
              <a:spLocks noChangeShapeType="1"/>
            </p:cNvSpPr>
            <p:nvPr/>
          </p:nvSpPr>
          <p:spPr bwMode="auto">
            <a:xfrm flipV="1">
              <a:off x="1710" y="3027"/>
              <a:ext cx="0" cy="166"/>
            </a:xfrm>
            <a:prstGeom prst="line">
              <a:avLst/>
            </a:prstGeom>
            <a:noFill/>
            <a:ln w="38100">
              <a:solidFill>
                <a:srgbClr val="D7E3C5"/>
              </a:solidFill>
              <a:round/>
              <a:headEnd/>
              <a:tailEnd/>
            </a:ln>
          </p:spPr>
          <p:txBody>
            <a:bodyPr wrap="none" anchor="ctr"/>
            <a:lstStyle/>
            <a:p>
              <a:endParaRPr lang="en-US"/>
            </a:p>
          </p:txBody>
        </p:sp>
        <p:sp>
          <p:nvSpPr>
            <p:cNvPr id="57655" name="Line 76"/>
            <p:cNvSpPr>
              <a:spLocks noChangeShapeType="1"/>
            </p:cNvSpPr>
            <p:nvPr/>
          </p:nvSpPr>
          <p:spPr bwMode="auto">
            <a:xfrm flipV="1">
              <a:off x="1915" y="3080"/>
              <a:ext cx="0" cy="166"/>
            </a:xfrm>
            <a:prstGeom prst="line">
              <a:avLst/>
            </a:prstGeom>
            <a:noFill/>
            <a:ln w="38100">
              <a:solidFill>
                <a:srgbClr val="D7E3C5"/>
              </a:solidFill>
              <a:round/>
              <a:headEnd/>
              <a:tailEnd/>
            </a:ln>
          </p:spPr>
          <p:txBody>
            <a:bodyPr wrap="none" anchor="ctr"/>
            <a:lstStyle/>
            <a:p>
              <a:endParaRPr lang="en-US"/>
            </a:p>
          </p:txBody>
        </p:sp>
        <p:sp>
          <p:nvSpPr>
            <p:cNvPr id="57656" name="Line 77"/>
            <p:cNvSpPr>
              <a:spLocks noChangeShapeType="1"/>
            </p:cNvSpPr>
            <p:nvPr/>
          </p:nvSpPr>
          <p:spPr bwMode="auto">
            <a:xfrm flipV="1">
              <a:off x="1966" y="3037"/>
              <a:ext cx="0" cy="177"/>
            </a:xfrm>
            <a:prstGeom prst="line">
              <a:avLst/>
            </a:prstGeom>
            <a:noFill/>
            <a:ln w="38100">
              <a:solidFill>
                <a:srgbClr val="D7E3C5"/>
              </a:solidFill>
              <a:round/>
              <a:headEnd/>
              <a:tailEnd/>
            </a:ln>
          </p:spPr>
          <p:txBody>
            <a:bodyPr wrap="none" anchor="ctr"/>
            <a:lstStyle/>
            <a:p>
              <a:endParaRPr lang="en-US"/>
            </a:p>
          </p:txBody>
        </p:sp>
        <p:sp>
          <p:nvSpPr>
            <p:cNvPr id="57657" name="Freeform 78"/>
            <p:cNvSpPr>
              <a:spLocks/>
            </p:cNvSpPr>
            <p:nvPr/>
          </p:nvSpPr>
          <p:spPr bwMode="auto">
            <a:xfrm>
              <a:off x="1668" y="3025"/>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0E0E7"/>
            </a:solidFill>
            <a:ln w="12700">
              <a:solidFill>
                <a:schemeClr val="tx1"/>
              </a:solidFill>
              <a:round/>
              <a:headEnd/>
              <a:tailEnd/>
            </a:ln>
          </p:spPr>
          <p:txBody>
            <a:bodyPr wrap="none" anchor="ctr"/>
            <a:lstStyle/>
            <a:p>
              <a:endParaRPr lang="en-US"/>
            </a:p>
          </p:txBody>
        </p:sp>
        <p:sp>
          <p:nvSpPr>
            <p:cNvPr id="57658" name="Freeform 79"/>
            <p:cNvSpPr>
              <a:spLocks/>
            </p:cNvSpPr>
            <p:nvPr/>
          </p:nvSpPr>
          <p:spPr bwMode="auto">
            <a:xfrm>
              <a:off x="1666" y="3015"/>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7E3C5"/>
            </a:solidFill>
            <a:ln w="12700">
              <a:solidFill>
                <a:schemeClr val="tx1"/>
              </a:solidFill>
              <a:round/>
              <a:headEnd/>
              <a:tailEnd/>
            </a:ln>
          </p:spPr>
          <p:txBody>
            <a:bodyPr wrap="none" anchor="ctr"/>
            <a:lstStyle/>
            <a:p>
              <a:endParaRPr lang="en-US"/>
            </a:p>
          </p:txBody>
        </p:sp>
        <p:sp>
          <p:nvSpPr>
            <p:cNvPr id="57659" name="Rectangle 80"/>
            <p:cNvSpPr>
              <a:spLocks noChangeArrowheads="1"/>
            </p:cNvSpPr>
            <p:nvPr/>
          </p:nvSpPr>
          <p:spPr bwMode="auto">
            <a:xfrm>
              <a:off x="1781" y="2967"/>
              <a:ext cx="85" cy="99"/>
            </a:xfrm>
            <a:prstGeom prst="rect">
              <a:avLst/>
            </a:prstGeom>
            <a:solidFill>
              <a:srgbClr val="AEB5CF"/>
            </a:solidFill>
            <a:ln w="9525">
              <a:noFill/>
              <a:miter lim="800000"/>
              <a:headEnd/>
              <a:tailEnd/>
            </a:ln>
          </p:spPr>
          <p:txBody>
            <a:bodyPr wrap="none" anchor="ctr"/>
            <a:lstStyle/>
            <a:p>
              <a:endParaRPr lang="en-NZ">
                <a:latin typeface="Calibri" pitchFamily="34" charset="0"/>
              </a:endParaRPr>
            </a:p>
          </p:txBody>
        </p:sp>
        <p:sp>
          <p:nvSpPr>
            <p:cNvPr id="57660" name="Text Box 81"/>
            <p:cNvSpPr txBox="1">
              <a:spLocks noChangeArrowheads="1"/>
            </p:cNvSpPr>
            <p:nvPr/>
          </p:nvSpPr>
          <p:spPr bwMode="auto">
            <a:xfrm>
              <a:off x="802" y="3194"/>
              <a:ext cx="227" cy="173"/>
            </a:xfrm>
            <a:prstGeom prst="rect">
              <a:avLst/>
            </a:prstGeom>
            <a:noFill/>
            <a:ln w="9525">
              <a:noFill/>
              <a:miter lim="800000"/>
              <a:headEnd/>
              <a:tailEnd/>
            </a:ln>
          </p:spPr>
          <p:txBody>
            <a:bodyPr wrap="none">
              <a:spAutoFit/>
            </a:bodyPr>
            <a:lstStyle/>
            <a:p>
              <a:pPr defTabSz="762000" eaLnBrk="0" hangingPunct="0"/>
              <a:r>
                <a:rPr lang="en-AU" sz="1200" b="1"/>
                <a:t>O</a:t>
              </a:r>
              <a:r>
                <a:rPr lang="en-AU" sz="1200" b="1" baseline="-25000"/>
                <a:t>1</a:t>
              </a:r>
              <a:endParaRPr lang="en-AU" sz="1200" b="1"/>
            </a:p>
          </p:txBody>
        </p:sp>
        <p:sp>
          <p:nvSpPr>
            <p:cNvPr id="57661" name="Text Box 82"/>
            <p:cNvSpPr txBox="1">
              <a:spLocks noChangeArrowheads="1"/>
            </p:cNvSpPr>
            <p:nvPr/>
          </p:nvSpPr>
          <p:spPr bwMode="auto">
            <a:xfrm>
              <a:off x="1036" y="2617"/>
              <a:ext cx="227" cy="173"/>
            </a:xfrm>
            <a:prstGeom prst="rect">
              <a:avLst/>
            </a:prstGeom>
            <a:noFill/>
            <a:ln w="9525">
              <a:noFill/>
              <a:miter lim="800000"/>
              <a:headEnd/>
              <a:tailEnd/>
            </a:ln>
          </p:spPr>
          <p:txBody>
            <a:bodyPr wrap="none">
              <a:spAutoFit/>
            </a:bodyPr>
            <a:lstStyle/>
            <a:p>
              <a:pPr defTabSz="762000" eaLnBrk="0" hangingPunct="0"/>
              <a:r>
                <a:rPr lang="en-AU" sz="1200" b="1"/>
                <a:t>O</a:t>
              </a:r>
              <a:r>
                <a:rPr lang="en-AU" sz="1200" b="1" baseline="-25000"/>
                <a:t>2</a:t>
              </a:r>
              <a:endParaRPr lang="en-AU" sz="1200" b="1"/>
            </a:p>
          </p:txBody>
        </p:sp>
        <p:sp>
          <p:nvSpPr>
            <p:cNvPr id="57662" name="Text Box 83"/>
            <p:cNvSpPr txBox="1">
              <a:spLocks noChangeArrowheads="1"/>
            </p:cNvSpPr>
            <p:nvPr/>
          </p:nvSpPr>
          <p:spPr bwMode="auto">
            <a:xfrm>
              <a:off x="1716" y="3191"/>
              <a:ext cx="227" cy="173"/>
            </a:xfrm>
            <a:prstGeom prst="rect">
              <a:avLst/>
            </a:prstGeom>
            <a:noFill/>
            <a:ln w="9525">
              <a:noFill/>
              <a:miter lim="800000"/>
              <a:headEnd/>
              <a:tailEnd/>
            </a:ln>
          </p:spPr>
          <p:txBody>
            <a:bodyPr wrap="none">
              <a:spAutoFit/>
            </a:bodyPr>
            <a:lstStyle/>
            <a:p>
              <a:pPr defTabSz="762000" eaLnBrk="0" hangingPunct="0"/>
              <a:r>
                <a:rPr lang="en-AU" sz="1200" b="1"/>
                <a:t>O</a:t>
              </a:r>
              <a:r>
                <a:rPr lang="en-AU" sz="1200" b="1" baseline="-25000"/>
                <a:t>3</a:t>
              </a:r>
              <a:endParaRPr lang="en-AU" sz="1200" b="1"/>
            </a:p>
          </p:txBody>
        </p:sp>
        <p:sp>
          <p:nvSpPr>
            <p:cNvPr id="57663" name="Text Box 84"/>
            <p:cNvSpPr txBox="1">
              <a:spLocks noChangeArrowheads="1"/>
            </p:cNvSpPr>
            <p:nvPr/>
          </p:nvSpPr>
          <p:spPr bwMode="auto">
            <a:xfrm>
              <a:off x="1541" y="3557"/>
              <a:ext cx="227" cy="173"/>
            </a:xfrm>
            <a:prstGeom prst="rect">
              <a:avLst/>
            </a:prstGeom>
            <a:noFill/>
            <a:ln w="9525">
              <a:noFill/>
              <a:miter lim="800000"/>
              <a:headEnd/>
              <a:tailEnd/>
            </a:ln>
          </p:spPr>
          <p:txBody>
            <a:bodyPr wrap="none">
              <a:spAutoFit/>
            </a:bodyPr>
            <a:lstStyle/>
            <a:p>
              <a:pPr defTabSz="762000" eaLnBrk="0" hangingPunct="0"/>
              <a:r>
                <a:rPr lang="en-AU" sz="1200" b="1"/>
                <a:t>O</a:t>
              </a:r>
              <a:r>
                <a:rPr lang="en-AU" sz="1200" b="1" baseline="-25000"/>
                <a:t>2</a:t>
              </a:r>
              <a:endParaRPr lang="en-AU" sz="1200" b="1"/>
            </a:p>
          </p:txBody>
        </p:sp>
        <p:sp>
          <p:nvSpPr>
            <p:cNvPr id="57664" name="Freeform 85"/>
            <p:cNvSpPr>
              <a:spLocks/>
            </p:cNvSpPr>
            <p:nvPr/>
          </p:nvSpPr>
          <p:spPr bwMode="auto">
            <a:xfrm>
              <a:off x="1331" y="3563"/>
              <a:ext cx="125" cy="40"/>
            </a:xfrm>
            <a:custGeom>
              <a:avLst/>
              <a:gdLst>
                <a:gd name="T0" fmla="*/ 32 w 125"/>
                <a:gd name="T1" fmla="*/ 0 h 40"/>
                <a:gd name="T2" fmla="*/ 0 w 125"/>
                <a:gd name="T3" fmla="*/ 40 h 40"/>
                <a:gd name="T4" fmla="*/ 104 w 125"/>
                <a:gd name="T5" fmla="*/ 40 h 40"/>
                <a:gd name="T6" fmla="*/ 125 w 125"/>
                <a:gd name="T7" fmla="*/ 5 h 40"/>
                <a:gd name="T8" fmla="*/ 32 w 125"/>
                <a:gd name="T9" fmla="*/ 0 h 40"/>
                <a:gd name="T10" fmla="*/ 0 60000 65536"/>
                <a:gd name="T11" fmla="*/ 0 60000 65536"/>
                <a:gd name="T12" fmla="*/ 0 60000 65536"/>
                <a:gd name="T13" fmla="*/ 0 60000 65536"/>
                <a:gd name="T14" fmla="*/ 0 60000 65536"/>
                <a:gd name="T15" fmla="*/ 0 w 125"/>
                <a:gd name="T16" fmla="*/ 0 h 40"/>
                <a:gd name="T17" fmla="*/ 125 w 125"/>
                <a:gd name="T18" fmla="*/ 40 h 40"/>
              </a:gdLst>
              <a:ahLst/>
              <a:cxnLst>
                <a:cxn ang="T10">
                  <a:pos x="T0" y="T1"/>
                </a:cxn>
                <a:cxn ang="T11">
                  <a:pos x="T2" y="T3"/>
                </a:cxn>
                <a:cxn ang="T12">
                  <a:pos x="T4" y="T5"/>
                </a:cxn>
                <a:cxn ang="T13">
                  <a:pos x="T6" y="T7"/>
                </a:cxn>
                <a:cxn ang="T14">
                  <a:pos x="T8" y="T9"/>
                </a:cxn>
              </a:cxnLst>
              <a:rect l="T15" t="T16" r="T17" b="T18"/>
              <a:pathLst>
                <a:path w="125" h="40">
                  <a:moveTo>
                    <a:pt x="32" y="0"/>
                  </a:moveTo>
                  <a:lnTo>
                    <a:pt x="0" y="40"/>
                  </a:lnTo>
                  <a:lnTo>
                    <a:pt x="104" y="40"/>
                  </a:lnTo>
                  <a:lnTo>
                    <a:pt x="125" y="5"/>
                  </a:lnTo>
                  <a:lnTo>
                    <a:pt x="32" y="0"/>
                  </a:lnTo>
                  <a:close/>
                </a:path>
              </a:pathLst>
            </a:custGeom>
            <a:solidFill>
              <a:srgbClr val="AEB5CF"/>
            </a:solidFill>
            <a:ln w="12700">
              <a:solidFill>
                <a:schemeClr val="tx1"/>
              </a:solidFill>
              <a:round/>
              <a:headEnd/>
              <a:tailEnd/>
            </a:ln>
          </p:spPr>
          <p:txBody>
            <a:bodyPr wrap="none" anchor="ctr"/>
            <a:lstStyle/>
            <a:p>
              <a:endParaRPr lang="en-US"/>
            </a:p>
          </p:txBody>
        </p:sp>
        <p:sp>
          <p:nvSpPr>
            <p:cNvPr id="57665" name="AutoShape 86"/>
            <p:cNvSpPr>
              <a:spLocks noChangeArrowheads="1"/>
            </p:cNvSpPr>
            <p:nvPr/>
          </p:nvSpPr>
          <p:spPr bwMode="auto">
            <a:xfrm>
              <a:off x="1364" y="2832"/>
              <a:ext cx="316" cy="280"/>
            </a:xfrm>
            <a:custGeom>
              <a:avLst/>
              <a:gdLst>
                <a:gd name="T0" fmla="*/ 4 w 21600"/>
                <a:gd name="T1" fmla="*/ 0 h 21600"/>
                <a:gd name="T2" fmla="*/ 2 w 21600"/>
                <a:gd name="T3" fmla="*/ 0 h 21600"/>
                <a:gd name="T4" fmla="*/ 3 w 21600"/>
                <a:gd name="T5" fmla="*/ 1 h 21600"/>
                <a:gd name="T6" fmla="*/ 5 w 21600"/>
                <a:gd name="T7" fmla="*/ 2 h 21600"/>
                <a:gd name="T8" fmla="*/ 4 w 21600"/>
                <a:gd name="T9" fmla="*/ 2 h 21600"/>
                <a:gd name="T10" fmla="*/ 3 w 21600"/>
                <a:gd name="T11" fmla="*/ 2 h 21600"/>
                <a:gd name="T12" fmla="*/ 0 60000 65536"/>
                <a:gd name="T13" fmla="*/ 0 60000 65536"/>
                <a:gd name="T14" fmla="*/ 0 60000 65536"/>
                <a:gd name="T15" fmla="*/ 0 60000 65536"/>
                <a:gd name="T16" fmla="*/ 0 60000 65536"/>
                <a:gd name="T17" fmla="*/ 0 60000 65536"/>
                <a:gd name="T18" fmla="*/ 3144 w 21600"/>
                <a:gd name="T19" fmla="*/ 3163 h 21600"/>
                <a:gd name="T20" fmla="*/ 18456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49" y="9874"/>
                  </a:moveTo>
                  <a:cubicBezTo>
                    <a:pt x="17087" y="6500"/>
                    <a:pt x="14204" y="3987"/>
                    <a:pt x="10800" y="3987"/>
                  </a:cubicBezTo>
                  <a:lnTo>
                    <a:pt x="10799" y="0"/>
                  </a:lnTo>
                  <a:cubicBezTo>
                    <a:pt x="16197" y="0"/>
                    <a:pt x="20766" y="3984"/>
                    <a:pt x="21499" y="9332"/>
                  </a:cubicBezTo>
                  <a:lnTo>
                    <a:pt x="24174" y="8965"/>
                  </a:lnTo>
                  <a:lnTo>
                    <a:pt x="20162" y="14254"/>
                  </a:lnTo>
                  <a:lnTo>
                    <a:pt x="14874" y="10240"/>
                  </a:lnTo>
                  <a:lnTo>
                    <a:pt x="17549" y="9874"/>
                  </a:lnTo>
                  <a:close/>
                </a:path>
              </a:pathLst>
            </a:custGeom>
            <a:gradFill rotWithShape="0">
              <a:gsLst>
                <a:gs pos="0">
                  <a:srgbClr val="FFCC00"/>
                </a:gs>
                <a:gs pos="100000">
                  <a:srgbClr val="FF3F66"/>
                </a:gs>
              </a:gsLst>
              <a:lin ang="2700000" scaled="1"/>
            </a:gradFill>
            <a:ln w="9525">
              <a:noFill/>
              <a:round/>
              <a:headEnd/>
              <a:tailEnd/>
            </a:ln>
          </p:spPr>
          <p:txBody>
            <a:bodyPr wrap="none" anchor="ctr"/>
            <a:lstStyle/>
            <a:p>
              <a:endParaRPr lang="en-US"/>
            </a:p>
          </p:txBody>
        </p:sp>
        <p:sp>
          <p:nvSpPr>
            <p:cNvPr id="57666" name="AutoShape 87"/>
            <p:cNvSpPr>
              <a:spLocks noChangeArrowheads="1"/>
            </p:cNvSpPr>
            <p:nvPr/>
          </p:nvSpPr>
          <p:spPr bwMode="auto">
            <a:xfrm rot="-5400000">
              <a:off x="1040" y="2856"/>
              <a:ext cx="316" cy="280"/>
            </a:xfrm>
            <a:custGeom>
              <a:avLst/>
              <a:gdLst>
                <a:gd name="T0" fmla="*/ 4 w 21600"/>
                <a:gd name="T1" fmla="*/ 0 h 21600"/>
                <a:gd name="T2" fmla="*/ 2 w 21600"/>
                <a:gd name="T3" fmla="*/ 0 h 21600"/>
                <a:gd name="T4" fmla="*/ 3 w 21600"/>
                <a:gd name="T5" fmla="*/ 1 h 21600"/>
                <a:gd name="T6" fmla="*/ 5 w 21600"/>
                <a:gd name="T7" fmla="*/ 2 h 21600"/>
                <a:gd name="T8" fmla="*/ 4 w 21600"/>
                <a:gd name="T9" fmla="*/ 2 h 21600"/>
                <a:gd name="T10" fmla="*/ 3 w 21600"/>
                <a:gd name="T11" fmla="*/ 2 h 21600"/>
                <a:gd name="T12" fmla="*/ 0 60000 65536"/>
                <a:gd name="T13" fmla="*/ 0 60000 65536"/>
                <a:gd name="T14" fmla="*/ 0 60000 65536"/>
                <a:gd name="T15" fmla="*/ 0 60000 65536"/>
                <a:gd name="T16" fmla="*/ 0 60000 65536"/>
                <a:gd name="T17" fmla="*/ 0 60000 65536"/>
                <a:gd name="T18" fmla="*/ 3144 w 21600"/>
                <a:gd name="T19" fmla="*/ 3163 h 21600"/>
                <a:gd name="T20" fmla="*/ 18456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49" y="9874"/>
                  </a:moveTo>
                  <a:cubicBezTo>
                    <a:pt x="17087" y="6500"/>
                    <a:pt x="14204" y="3987"/>
                    <a:pt x="10800" y="3987"/>
                  </a:cubicBezTo>
                  <a:lnTo>
                    <a:pt x="10799" y="0"/>
                  </a:lnTo>
                  <a:cubicBezTo>
                    <a:pt x="16197" y="0"/>
                    <a:pt x="20766" y="3984"/>
                    <a:pt x="21499" y="9332"/>
                  </a:cubicBezTo>
                  <a:lnTo>
                    <a:pt x="24174" y="8965"/>
                  </a:lnTo>
                  <a:lnTo>
                    <a:pt x="20162" y="14254"/>
                  </a:lnTo>
                  <a:lnTo>
                    <a:pt x="14874" y="10240"/>
                  </a:lnTo>
                  <a:lnTo>
                    <a:pt x="17549" y="9874"/>
                  </a:lnTo>
                  <a:close/>
                </a:path>
              </a:pathLst>
            </a:custGeom>
            <a:gradFill rotWithShape="0">
              <a:gsLst>
                <a:gs pos="0">
                  <a:srgbClr val="FFCC00"/>
                </a:gs>
                <a:gs pos="100000">
                  <a:srgbClr val="FF3F66"/>
                </a:gs>
              </a:gsLst>
              <a:lin ang="18900000" scaled="1"/>
            </a:gradFill>
            <a:ln w="9525">
              <a:noFill/>
              <a:round/>
              <a:headEnd/>
              <a:tailEnd/>
            </a:ln>
          </p:spPr>
          <p:txBody>
            <a:bodyPr wrap="none" anchor="ctr"/>
            <a:lstStyle/>
            <a:p>
              <a:endParaRPr lang="en-US"/>
            </a:p>
          </p:txBody>
        </p:sp>
        <p:sp>
          <p:nvSpPr>
            <p:cNvPr id="57667" name="AutoShape 88"/>
            <p:cNvSpPr>
              <a:spLocks noChangeArrowheads="1"/>
            </p:cNvSpPr>
            <p:nvPr/>
          </p:nvSpPr>
          <p:spPr bwMode="auto">
            <a:xfrm rot="16200000" flipH="1">
              <a:off x="1016" y="3180"/>
              <a:ext cx="316" cy="280"/>
            </a:xfrm>
            <a:custGeom>
              <a:avLst/>
              <a:gdLst>
                <a:gd name="T0" fmla="*/ 4 w 21600"/>
                <a:gd name="T1" fmla="*/ 0 h 21600"/>
                <a:gd name="T2" fmla="*/ 2 w 21600"/>
                <a:gd name="T3" fmla="*/ 0 h 21600"/>
                <a:gd name="T4" fmla="*/ 3 w 21600"/>
                <a:gd name="T5" fmla="*/ 1 h 21600"/>
                <a:gd name="T6" fmla="*/ 5 w 21600"/>
                <a:gd name="T7" fmla="*/ 2 h 21600"/>
                <a:gd name="T8" fmla="*/ 4 w 21600"/>
                <a:gd name="T9" fmla="*/ 2 h 21600"/>
                <a:gd name="T10" fmla="*/ 3 w 21600"/>
                <a:gd name="T11" fmla="*/ 2 h 21600"/>
                <a:gd name="T12" fmla="*/ 0 60000 65536"/>
                <a:gd name="T13" fmla="*/ 0 60000 65536"/>
                <a:gd name="T14" fmla="*/ 0 60000 65536"/>
                <a:gd name="T15" fmla="*/ 0 60000 65536"/>
                <a:gd name="T16" fmla="*/ 0 60000 65536"/>
                <a:gd name="T17" fmla="*/ 0 60000 65536"/>
                <a:gd name="T18" fmla="*/ 3144 w 21600"/>
                <a:gd name="T19" fmla="*/ 3163 h 21600"/>
                <a:gd name="T20" fmla="*/ 18456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49" y="9874"/>
                  </a:moveTo>
                  <a:cubicBezTo>
                    <a:pt x="17087" y="6500"/>
                    <a:pt x="14204" y="3987"/>
                    <a:pt x="10800" y="3987"/>
                  </a:cubicBezTo>
                  <a:lnTo>
                    <a:pt x="10799" y="0"/>
                  </a:lnTo>
                  <a:cubicBezTo>
                    <a:pt x="16197" y="0"/>
                    <a:pt x="20766" y="3984"/>
                    <a:pt x="21499" y="9332"/>
                  </a:cubicBezTo>
                  <a:lnTo>
                    <a:pt x="24174" y="8965"/>
                  </a:lnTo>
                  <a:lnTo>
                    <a:pt x="20162" y="14254"/>
                  </a:lnTo>
                  <a:lnTo>
                    <a:pt x="14874" y="10240"/>
                  </a:lnTo>
                  <a:lnTo>
                    <a:pt x="17549" y="9874"/>
                  </a:lnTo>
                  <a:close/>
                </a:path>
              </a:pathLst>
            </a:custGeom>
            <a:gradFill rotWithShape="0">
              <a:gsLst>
                <a:gs pos="0">
                  <a:srgbClr val="FFCC00"/>
                </a:gs>
                <a:gs pos="100000">
                  <a:srgbClr val="FF3F66"/>
                </a:gs>
              </a:gsLst>
              <a:lin ang="2700000" scaled="1"/>
            </a:gradFill>
            <a:ln w="9525">
              <a:noFill/>
              <a:round/>
              <a:headEnd/>
              <a:tailEnd/>
            </a:ln>
          </p:spPr>
          <p:txBody>
            <a:bodyPr wrap="none" anchor="ctr"/>
            <a:lstStyle/>
            <a:p>
              <a:endParaRPr lang="en-US"/>
            </a:p>
          </p:txBody>
        </p:sp>
        <p:sp>
          <p:nvSpPr>
            <p:cNvPr id="57668" name="AutoShape 89"/>
            <p:cNvSpPr>
              <a:spLocks noChangeArrowheads="1"/>
            </p:cNvSpPr>
            <p:nvPr/>
          </p:nvSpPr>
          <p:spPr bwMode="auto">
            <a:xfrm flipV="1">
              <a:off x="1400" y="3216"/>
              <a:ext cx="316" cy="280"/>
            </a:xfrm>
            <a:custGeom>
              <a:avLst/>
              <a:gdLst>
                <a:gd name="T0" fmla="*/ 4 w 21600"/>
                <a:gd name="T1" fmla="*/ 0 h 21600"/>
                <a:gd name="T2" fmla="*/ 2 w 21600"/>
                <a:gd name="T3" fmla="*/ 0 h 21600"/>
                <a:gd name="T4" fmla="*/ 3 w 21600"/>
                <a:gd name="T5" fmla="*/ 1 h 21600"/>
                <a:gd name="T6" fmla="*/ 5 w 21600"/>
                <a:gd name="T7" fmla="*/ 2 h 21600"/>
                <a:gd name="T8" fmla="*/ 4 w 21600"/>
                <a:gd name="T9" fmla="*/ 2 h 21600"/>
                <a:gd name="T10" fmla="*/ 3 w 21600"/>
                <a:gd name="T11" fmla="*/ 2 h 21600"/>
                <a:gd name="T12" fmla="*/ 0 60000 65536"/>
                <a:gd name="T13" fmla="*/ 0 60000 65536"/>
                <a:gd name="T14" fmla="*/ 0 60000 65536"/>
                <a:gd name="T15" fmla="*/ 0 60000 65536"/>
                <a:gd name="T16" fmla="*/ 0 60000 65536"/>
                <a:gd name="T17" fmla="*/ 0 60000 65536"/>
                <a:gd name="T18" fmla="*/ 3144 w 21600"/>
                <a:gd name="T19" fmla="*/ 3163 h 21600"/>
                <a:gd name="T20" fmla="*/ 18456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49" y="9874"/>
                  </a:moveTo>
                  <a:cubicBezTo>
                    <a:pt x="17087" y="6500"/>
                    <a:pt x="14204" y="3987"/>
                    <a:pt x="10800" y="3987"/>
                  </a:cubicBezTo>
                  <a:lnTo>
                    <a:pt x="10799" y="0"/>
                  </a:lnTo>
                  <a:cubicBezTo>
                    <a:pt x="16197" y="0"/>
                    <a:pt x="20766" y="3984"/>
                    <a:pt x="21499" y="9332"/>
                  </a:cubicBezTo>
                  <a:lnTo>
                    <a:pt x="24174" y="8965"/>
                  </a:lnTo>
                  <a:lnTo>
                    <a:pt x="20162" y="14254"/>
                  </a:lnTo>
                  <a:lnTo>
                    <a:pt x="14874" y="10240"/>
                  </a:lnTo>
                  <a:lnTo>
                    <a:pt x="17549" y="9874"/>
                  </a:lnTo>
                  <a:close/>
                </a:path>
              </a:pathLst>
            </a:custGeom>
            <a:gradFill rotWithShape="0">
              <a:gsLst>
                <a:gs pos="0">
                  <a:srgbClr val="FFCC00"/>
                </a:gs>
                <a:gs pos="100000">
                  <a:srgbClr val="FF3F66"/>
                </a:gs>
              </a:gsLst>
              <a:lin ang="18900000" scaled="1"/>
            </a:gradFill>
            <a:ln w="9525">
              <a:noFill/>
              <a:round/>
              <a:headEnd/>
              <a:tailEnd/>
            </a:ln>
          </p:spPr>
          <p:txBody>
            <a:bodyPr wrap="none" anchor="ctr"/>
            <a:lstStyle/>
            <a:p>
              <a:endParaRPr lang="en-US"/>
            </a:p>
          </p:txBody>
        </p:sp>
      </p:grpSp>
      <p:grpSp>
        <p:nvGrpSpPr>
          <p:cNvPr id="57364" name="Group 90"/>
          <p:cNvGrpSpPr>
            <a:grpSpLocks/>
          </p:cNvGrpSpPr>
          <p:nvPr/>
        </p:nvGrpSpPr>
        <p:grpSpPr bwMode="auto">
          <a:xfrm>
            <a:off x="4738688" y="1830388"/>
            <a:ext cx="1114425" cy="1517650"/>
            <a:chOff x="2985" y="1153"/>
            <a:chExt cx="702" cy="956"/>
          </a:xfrm>
        </p:grpSpPr>
        <p:sp>
          <p:nvSpPr>
            <p:cNvPr id="57582" name="Freeform 91"/>
            <p:cNvSpPr>
              <a:spLocks/>
            </p:cNvSpPr>
            <p:nvPr/>
          </p:nvSpPr>
          <p:spPr bwMode="auto">
            <a:xfrm>
              <a:off x="3213" y="1410"/>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C69F84"/>
            </a:solidFill>
            <a:ln w="12700">
              <a:solidFill>
                <a:srgbClr val="000000"/>
              </a:solidFill>
              <a:round/>
              <a:headEnd/>
              <a:tailEnd/>
            </a:ln>
          </p:spPr>
          <p:txBody>
            <a:bodyPr wrap="none" anchor="ctr"/>
            <a:lstStyle/>
            <a:p>
              <a:endParaRPr lang="en-US"/>
            </a:p>
          </p:txBody>
        </p:sp>
        <p:sp>
          <p:nvSpPr>
            <p:cNvPr id="57583" name="Freeform 92"/>
            <p:cNvSpPr>
              <a:spLocks/>
            </p:cNvSpPr>
            <p:nvPr/>
          </p:nvSpPr>
          <p:spPr bwMode="auto">
            <a:xfrm>
              <a:off x="3311" y="1408"/>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7584" name="Freeform 93"/>
            <p:cNvSpPr>
              <a:spLocks/>
            </p:cNvSpPr>
            <p:nvPr/>
          </p:nvSpPr>
          <p:spPr bwMode="auto">
            <a:xfrm>
              <a:off x="3215" y="1525"/>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9C6B4"/>
            </a:solidFill>
            <a:ln w="12700">
              <a:solidFill>
                <a:srgbClr val="000000"/>
              </a:solidFill>
              <a:round/>
              <a:headEnd/>
              <a:tailEnd/>
            </a:ln>
          </p:spPr>
          <p:txBody>
            <a:bodyPr wrap="none" anchor="ctr"/>
            <a:lstStyle/>
            <a:p>
              <a:endParaRPr lang="en-US"/>
            </a:p>
          </p:txBody>
        </p:sp>
        <p:sp>
          <p:nvSpPr>
            <p:cNvPr id="57585" name="Freeform 94"/>
            <p:cNvSpPr>
              <a:spLocks/>
            </p:cNvSpPr>
            <p:nvPr/>
          </p:nvSpPr>
          <p:spPr bwMode="auto">
            <a:xfrm>
              <a:off x="3591" y="1509"/>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57586" name="Freeform 95"/>
            <p:cNvSpPr>
              <a:spLocks/>
            </p:cNvSpPr>
            <p:nvPr/>
          </p:nvSpPr>
          <p:spPr bwMode="auto">
            <a:xfrm>
              <a:off x="3105" y="1549"/>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C69F84"/>
            </a:solidFill>
            <a:ln w="12700">
              <a:solidFill>
                <a:srgbClr val="000000"/>
              </a:solidFill>
              <a:round/>
              <a:headEnd/>
              <a:tailEnd/>
            </a:ln>
          </p:spPr>
          <p:txBody>
            <a:bodyPr wrap="none" anchor="ctr"/>
            <a:lstStyle/>
            <a:p>
              <a:endParaRPr lang="en-US"/>
            </a:p>
          </p:txBody>
        </p:sp>
        <p:sp>
          <p:nvSpPr>
            <p:cNvPr id="57587" name="Freeform 96"/>
            <p:cNvSpPr>
              <a:spLocks/>
            </p:cNvSpPr>
            <p:nvPr/>
          </p:nvSpPr>
          <p:spPr bwMode="auto">
            <a:xfrm>
              <a:off x="3203" y="1547"/>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7588" name="Freeform 97"/>
            <p:cNvSpPr>
              <a:spLocks/>
            </p:cNvSpPr>
            <p:nvPr/>
          </p:nvSpPr>
          <p:spPr bwMode="auto">
            <a:xfrm>
              <a:off x="3107" y="1664"/>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7589" name="Freeform 98"/>
            <p:cNvSpPr>
              <a:spLocks/>
            </p:cNvSpPr>
            <p:nvPr/>
          </p:nvSpPr>
          <p:spPr bwMode="auto">
            <a:xfrm>
              <a:off x="3483" y="1648"/>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57590" name="Freeform 99"/>
            <p:cNvSpPr>
              <a:spLocks/>
            </p:cNvSpPr>
            <p:nvPr/>
          </p:nvSpPr>
          <p:spPr bwMode="auto">
            <a:xfrm>
              <a:off x="2992" y="1690"/>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57591" name="Freeform 100"/>
            <p:cNvSpPr>
              <a:spLocks/>
            </p:cNvSpPr>
            <p:nvPr/>
          </p:nvSpPr>
          <p:spPr bwMode="auto">
            <a:xfrm>
              <a:off x="3090" y="1688"/>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7592" name="Freeform 101"/>
            <p:cNvSpPr>
              <a:spLocks/>
            </p:cNvSpPr>
            <p:nvPr/>
          </p:nvSpPr>
          <p:spPr bwMode="auto">
            <a:xfrm>
              <a:off x="2994" y="1805"/>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7593" name="Freeform 102"/>
            <p:cNvSpPr>
              <a:spLocks/>
            </p:cNvSpPr>
            <p:nvPr/>
          </p:nvSpPr>
          <p:spPr bwMode="auto">
            <a:xfrm>
              <a:off x="3370" y="1789"/>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57594" name="Freeform 103"/>
            <p:cNvSpPr>
              <a:spLocks/>
            </p:cNvSpPr>
            <p:nvPr/>
          </p:nvSpPr>
          <p:spPr bwMode="auto">
            <a:xfrm>
              <a:off x="3212" y="1155"/>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57595" name="Freeform 104"/>
            <p:cNvSpPr>
              <a:spLocks/>
            </p:cNvSpPr>
            <p:nvPr/>
          </p:nvSpPr>
          <p:spPr bwMode="auto">
            <a:xfrm>
              <a:off x="3310" y="1153"/>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7596" name="Freeform 105"/>
            <p:cNvSpPr>
              <a:spLocks/>
            </p:cNvSpPr>
            <p:nvPr/>
          </p:nvSpPr>
          <p:spPr bwMode="auto">
            <a:xfrm>
              <a:off x="3214" y="1270"/>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7597" name="Freeform 106"/>
            <p:cNvSpPr>
              <a:spLocks/>
            </p:cNvSpPr>
            <p:nvPr/>
          </p:nvSpPr>
          <p:spPr bwMode="auto">
            <a:xfrm>
              <a:off x="3590" y="1254"/>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57598" name="Freeform 107"/>
            <p:cNvSpPr>
              <a:spLocks/>
            </p:cNvSpPr>
            <p:nvPr/>
          </p:nvSpPr>
          <p:spPr bwMode="auto">
            <a:xfrm>
              <a:off x="3099" y="1292"/>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57599" name="Freeform 108"/>
            <p:cNvSpPr>
              <a:spLocks/>
            </p:cNvSpPr>
            <p:nvPr/>
          </p:nvSpPr>
          <p:spPr bwMode="auto">
            <a:xfrm>
              <a:off x="3197" y="1290"/>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7600" name="Freeform 109"/>
            <p:cNvSpPr>
              <a:spLocks/>
            </p:cNvSpPr>
            <p:nvPr/>
          </p:nvSpPr>
          <p:spPr bwMode="auto">
            <a:xfrm>
              <a:off x="3101" y="1407"/>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7601" name="Freeform 110"/>
            <p:cNvSpPr>
              <a:spLocks/>
            </p:cNvSpPr>
            <p:nvPr/>
          </p:nvSpPr>
          <p:spPr bwMode="auto">
            <a:xfrm>
              <a:off x="3477" y="1391"/>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57602" name="Freeform 111"/>
            <p:cNvSpPr>
              <a:spLocks/>
            </p:cNvSpPr>
            <p:nvPr/>
          </p:nvSpPr>
          <p:spPr bwMode="auto">
            <a:xfrm>
              <a:off x="2985" y="1441"/>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57603" name="Freeform 112"/>
            <p:cNvSpPr>
              <a:spLocks/>
            </p:cNvSpPr>
            <p:nvPr/>
          </p:nvSpPr>
          <p:spPr bwMode="auto">
            <a:xfrm>
              <a:off x="3083" y="1439"/>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7604" name="Freeform 113"/>
            <p:cNvSpPr>
              <a:spLocks/>
            </p:cNvSpPr>
            <p:nvPr/>
          </p:nvSpPr>
          <p:spPr bwMode="auto">
            <a:xfrm>
              <a:off x="2987" y="1556"/>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7605" name="Freeform 114"/>
            <p:cNvSpPr>
              <a:spLocks/>
            </p:cNvSpPr>
            <p:nvPr/>
          </p:nvSpPr>
          <p:spPr bwMode="auto">
            <a:xfrm>
              <a:off x="3363" y="1540"/>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grpSp>
      <p:grpSp>
        <p:nvGrpSpPr>
          <p:cNvPr id="57365" name="Group 115"/>
          <p:cNvGrpSpPr>
            <a:grpSpLocks/>
          </p:cNvGrpSpPr>
          <p:nvPr/>
        </p:nvGrpSpPr>
        <p:grpSpPr bwMode="auto">
          <a:xfrm>
            <a:off x="7335838" y="2963863"/>
            <a:ext cx="1628775" cy="2525712"/>
            <a:chOff x="4621" y="1867"/>
            <a:chExt cx="1026" cy="1591"/>
          </a:xfrm>
        </p:grpSpPr>
        <p:sp>
          <p:nvSpPr>
            <p:cNvPr id="57498" name="Text Box 116"/>
            <p:cNvSpPr txBox="1">
              <a:spLocks noChangeArrowheads="1"/>
            </p:cNvSpPr>
            <p:nvPr/>
          </p:nvSpPr>
          <p:spPr bwMode="auto">
            <a:xfrm>
              <a:off x="4621" y="2413"/>
              <a:ext cx="969" cy="194"/>
            </a:xfrm>
            <a:prstGeom prst="rect">
              <a:avLst/>
            </a:prstGeom>
            <a:noFill/>
            <a:ln w="9525">
              <a:noFill/>
              <a:miter lim="800000"/>
              <a:headEnd/>
              <a:tailEnd/>
            </a:ln>
          </p:spPr>
          <p:txBody>
            <a:bodyPr wrap="none">
              <a:spAutoFit/>
            </a:bodyPr>
            <a:lstStyle/>
            <a:p>
              <a:pPr defTabSz="762000" eaLnBrk="0" hangingPunct="0"/>
              <a:r>
                <a:rPr lang="en-AU" sz="1400" b="1"/>
                <a:t>Assembly line 1</a:t>
              </a:r>
            </a:p>
          </p:txBody>
        </p:sp>
        <p:sp>
          <p:nvSpPr>
            <p:cNvPr id="57499" name="Text Box 117"/>
            <p:cNvSpPr txBox="1">
              <a:spLocks noChangeArrowheads="1"/>
            </p:cNvSpPr>
            <p:nvPr/>
          </p:nvSpPr>
          <p:spPr bwMode="auto">
            <a:xfrm>
              <a:off x="4678" y="3264"/>
              <a:ext cx="969" cy="194"/>
            </a:xfrm>
            <a:prstGeom prst="rect">
              <a:avLst/>
            </a:prstGeom>
            <a:noFill/>
            <a:ln w="9525">
              <a:noFill/>
              <a:miter lim="800000"/>
              <a:headEnd/>
              <a:tailEnd/>
            </a:ln>
          </p:spPr>
          <p:txBody>
            <a:bodyPr wrap="none">
              <a:spAutoFit/>
            </a:bodyPr>
            <a:lstStyle/>
            <a:p>
              <a:pPr defTabSz="762000" eaLnBrk="0" hangingPunct="0"/>
              <a:r>
                <a:rPr lang="en-AU" sz="1400" b="1"/>
                <a:t>Assembly line 2</a:t>
              </a:r>
            </a:p>
          </p:txBody>
        </p:sp>
        <p:sp>
          <p:nvSpPr>
            <p:cNvPr id="57500" name="Line 118"/>
            <p:cNvSpPr>
              <a:spLocks noChangeShapeType="1"/>
            </p:cNvSpPr>
            <p:nvPr/>
          </p:nvSpPr>
          <p:spPr bwMode="auto">
            <a:xfrm>
              <a:off x="5024" y="2920"/>
              <a:ext cx="0" cy="210"/>
            </a:xfrm>
            <a:prstGeom prst="line">
              <a:avLst/>
            </a:prstGeom>
            <a:noFill/>
            <a:ln w="38100">
              <a:solidFill>
                <a:srgbClr val="D7E3C5"/>
              </a:solidFill>
              <a:round/>
              <a:headEnd/>
              <a:tailEnd/>
            </a:ln>
          </p:spPr>
          <p:txBody>
            <a:bodyPr wrap="none" anchor="ctr"/>
            <a:lstStyle/>
            <a:p>
              <a:endParaRPr lang="en-US"/>
            </a:p>
          </p:txBody>
        </p:sp>
        <p:sp>
          <p:nvSpPr>
            <p:cNvPr id="57501" name="Line 119"/>
            <p:cNvSpPr>
              <a:spLocks noChangeShapeType="1"/>
            </p:cNvSpPr>
            <p:nvPr/>
          </p:nvSpPr>
          <p:spPr bwMode="auto">
            <a:xfrm>
              <a:off x="5331" y="2888"/>
              <a:ext cx="0" cy="210"/>
            </a:xfrm>
            <a:prstGeom prst="line">
              <a:avLst/>
            </a:prstGeom>
            <a:noFill/>
            <a:ln w="38100">
              <a:solidFill>
                <a:srgbClr val="D7E3C5"/>
              </a:solidFill>
              <a:round/>
              <a:headEnd/>
              <a:tailEnd/>
            </a:ln>
          </p:spPr>
          <p:txBody>
            <a:bodyPr wrap="none" anchor="ctr"/>
            <a:lstStyle/>
            <a:p>
              <a:endParaRPr lang="en-US"/>
            </a:p>
          </p:txBody>
        </p:sp>
        <p:sp>
          <p:nvSpPr>
            <p:cNvPr id="57502" name="Freeform 120"/>
            <p:cNvSpPr>
              <a:spLocks/>
            </p:cNvSpPr>
            <p:nvPr/>
          </p:nvSpPr>
          <p:spPr bwMode="auto">
            <a:xfrm>
              <a:off x="4800" y="2955"/>
              <a:ext cx="88" cy="194"/>
            </a:xfrm>
            <a:custGeom>
              <a:avLst/>
              <a:gdLst>
                <a:gd name="T0" fmla="*/ 0 w 88"/>
                <a:gd name="T1" fmla="*/ 192 h 194"/>
                <a:gd name="T2" fmla="*/ 3 w 88"/>
                <a:gd name="T3" fmla="*/ 0 h 194"/>
                <a:gd name="T4" fmla="*/ 88 w 88"/>
                <a:gd name="T5" fmla="*/ 0 h 194"/>
                <a:gd name="T6" fmla="*/ 83 w 88"/>
                <a:gd name="T7" fmla="*/ 186 h 194"/>
                <a:gd name="T8" fmla="*/ 56 w 88"/>
                <a:gd name="T9" fmla="*/ 194 h 194"/>
                <a:gd name="T10" fmla="*/ 46 w 88"/>
                <a:gd name="T11" fmla="*/ 50 h 194"/>
                <a:gd name="T12" fmla="*/ 35 w 88"/>
                <a:gd name="T13" fmla="*/ 194 h 194"/>
                <a:gd name="T14" fmla="*/ 0 w 88"/>
                <a:gd name="T15" fmla="*/ 192 h 194"/>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194"/>
                <a:gd name="T26" fmla="*/ 88 w 88"/>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194">
                  <a:moveTo>
                    <a:pt x="0" y="192"/>
                  </a:moveTo>
                  <a:lnTo>
                    <a:pt x="3" y="0"/>
                  </a:lnTo>
                  <a:lnTo>
                    <a:pt x="88" y="0"/>
                  </a:lnTo>
                  <a:lnTo>
                    <a:pt x="83" y="186"/>
                  </a:lnTo>
                  <a:lnTo>
                    <a:pt x="56" y="194"/>
                  </a:lnTo>
                  <a:lnTo>
                    <a:pt x="46" y="50"/>
                  </a:lnTo>
                  <a:lnTo>
                    <a:pt x="35" y="194"/>
                  </a:lnTo>
                  <a:lnTo>
                    <a:pt x="0" y="192"/>
                  </a:lnTo>
                  <a:close/>
                </a:path>
              </a:pathLst>
            </a:custGeom>
            <a:solidFill>
              <a:srgbClr val="9CB0D1"/>
            </a:solidFill>
            <a:ln w="12700">
              <a:solidFill>
                <a:schemeClr val="tx1"/>
              </a:solidFill>
              <a:round/>
              <a:headEnd/>
              <a:tailEnd/>
            </a:ln>
          </p:spPr>
          <p:txBody>
            <a:bodyPr wrap="none" anchor="ctr"/>
            <a:lstStyle/>
            <a:p>
              <a:endParaRPr lang="en-US"/>
            </a:p>
          </p:txBody>
        </p:sp>
        <p:sp>
          <p:nvSpPr>
            <p:cNvPr id="57503" name="Freeform 121"/>
            <p:cNvSpPr>
              <a:spLocks/>
            </p:cNvSpPr>
            <p:nvPr/>
          </p:nvSpPr>
          <p:spPr bwMode="auto">
            <a:xfrm>
              <a:off x="4752" y="2828"/>
              <a:ext cx="167" cy="132"/>
            </a:xfrm>
            <a:custGeom>
              <a:avLst/>
              <a:gdLst>
                <a:gd name="T0" fmla="*/ 16 w 167"/>
                <a:gd name="T1" fmla="*/ 121 h 132"/>
                <a:gd name="T2" fmla="*/ 29 w 167"/>
                <a:gd name="T3" fmla="*/ 43 h 132"/>
                <a:gd name="T4" fmla="*/ 64 w 167"/>
                <a:gd name="T5" fmla="*/ 6 h 132"/>
                <a:gd name="T6" fmla="*/ 128 w 167"/>
                <a:gd name="T7" fmla="*/ 11 h 132"/>
                <a:gd name="T8" fmla="*/ 160 w 167"/>
                <a:gd name="T9" fmla="*/ 51 h 132"/>
                <a:gd name="T10" fmla="*/ 163 w 167"/>
                <a:gd name="T11" fmla="*/ 121 h 132"/>
                <a:gd name="T12" fmla="*/ 133 w 167"/>
                <a:gd name="T13" fmla="*/ 123 h 132"/>
                <a:gd name="T14" fmla="*/ 93 w 167"/>
                <a:gd name="T15" fmla="*/ 121 h 132"/>
                <a:gd name="T16" fmla="*/ 16 w 167"/>
                <a:gd name="T17" fmla="*/ 12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32"/>
                <a:gd name="T29" fmla="*/ 167 w 167"/>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32">
                  <a:moveTo>
                    <a:pt x="16" y="121"/>
                  </a:moveTo>
                  <a:cubicBezTo>
                    <a:pt x="0" y="117"/>
                    <a:pt x="21" y="62"/>
                    <a:pt x="29" y="43"/>
                  </a:cubicBezTo>
                  <a:cubicBezTo>
                    <a:pt x="36" y="23"/>
                    <a:pt x="47" y="11"/>
                    <a:pt x="64" y="6"/>
                  </a:cubicBezTo>
                  <a:cubicBezTo>
                    <a:pt x="80" y="0"/>
                    <a:pt x="112" y="3"/>
                    <a:pt x="128" y="11"/>
                  </a:cubicBezTo>
                  <a:cubicBezTo>
                    <a:pt x="143" y="18"/>
                    <a:pt x="154" y="32"/>
                    <a:pt x="160" y="51"/>
                  </a:cubicBezTo>
                  <a:cubicBezTo>
                    <a:pt x="165" y="69"/>
                    <a:pt x="167" y="109"/>
                    <a:pt x="163" y="121"/>
                  </a:cubicBezTo>
                  <a:cubicBezTo>
                    <a:pt x="158" y="132"/>
                    <a:pt x="144" y="123"/>
                    <a:pt x="133" y="123"/>
                  </a:cubicBezTo>
                  <a:cubicBezTo>
                    <a:pt x="121" y="123"/>
                    <a:pt x="112" y="121"/>
                    <a:pt x="93" y="121"/>
                  </a:cubicBezTo>
                  <a:cubicBezTo>
                    <a:pt x="73" y="120"/>
                    <a:pt x="32" y="121"/>
                    <a:pt x="16" y="121"/>
                  </a:cubicBezTo>
                  <a:close/>
                </a:path>
              </a:pathLst>
            </a:custGeom>
            <a:solidFill>
              <a:srgbClr val="FFBFAB"/>
            </a:solidFill>
            <a:ln w="12700">
              <a:solidFill>
                <a:schemeClr val="tx1"/>
              </a:solidFill>
              <a:round/>
              <a:headEnd/>
              <a:tailEnd/>
            </a:ln>
          </p:spPr>
          <p:txBody>
            <a:bodyPr wrap="none" anchor="ctr"/>
            <a:lstStyle/>
            <a:p>
              <a:endParaRPr lang="en-US"/>
            </a:p>
          </p:txBody>
        </p:sp>
        <p:sp>
          <p:nvSpPr>
            <p:cNvPr id="57504" name="Freeform 122"/>
            <p:cNvSpPr>
              <a:spLocks/>
            </p:cNvSpPr>
            <p:nvPr/>
          </p:nvSpPr>
          <p:spPr bwMode="auto">
            <a:xfrm>
              <a:off x="4791" y="2840"/>
              <a:ext cx="104" cy="111"/>
            </a:xfrm>
            <a:custGeom>
              <a:avLst/>
              <a:gdLst>
                <a:gd name="T0" fmla="*/ 0 w 104"/>
                <a:gd name="T1" fmla="*/ 109 h 111"/>
                <a:gd name="T2" fmla="*/ 14 w 104"/>
                <a:gd name="T3" fmla="*/ 42 h 111"/>
                <a:gd name="T4" fmla="*/ 51 w 104"/>
                <a:gd name="T5" fmla="*/ 2 h 111"/>
                <a:gd name="T6" fmla="*/ 83 w 104"/>
                <a:gd name="T7" fmla="*/ 31 h 111"/>
                <a:gd name="T8" fmla="*/ 102 w 104"/>
                <a:gd name="T9" fmla="*/ 79 h 111"/>
                <a:gd name="T10" fmla="*/ 99 w 104"/>
                <a:gd name="T11" fmla="*/ 111 h 111"/>
                <a:gd name="T12" fmla="*/ 0 60000 65536"/>
                <a:gd name="T13" fmla="*/ 0 60000 65536"/>
                <a:gd name="T14" fmla="*/ 0 60000 65536"/>
                <a:gd name="T15" fmla="*/ 0 60000 65536"/>
                <a:gd name="T16" fmla="*/ 0 60000 65536"/>
                <a:gd name="T17" fmla="*/ 0 60000 65536"/>
                <a:gd name="T18" fmla="*/ 0 w 104"/>
                <a:gd name="T19" fmla="*/ 0 h 111"/>
                <a:gd name="T20" fmla="*/ 104 w 104"/>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04" h="111">
                  <a:moveTo>
                    <a:pt x="0" y="109"/>
                  </a:moveTo>
                  <a:cubicBezTo>
                    <a:pt x="2" y="84"/>
                    <a:pt x="5" y="59"/>
                    <a:pt x="14" y="42"/>
                  </a:cubicBezTo>
                  <a:cubicBezTo>
                    <a:pt x="22" y="24"/>
                    <a:pt x="39" y="3"/>
                    <a:pt x="51" y="2"/>
                  </a:cubicBezTo>
                  <a:cubicBezTo>
                    <a:pt x="62" y="0"/>
                    <a:pt x="74" y="18"/>
                    <a:pt x="83" y="31"/>
                  </a:cubicBezTo>
                  <a:cubicBezTo>
                    <a:pt x="91" y="43"/>
                    <a:pt x="99" y="65"/>
                    <a:pt x="102" y="79"/>
                  </a:cubicBezTo>
                  <a:cubicBezTo>
                    <a:pt x="104" y="92"/>
                    <a:pt x="101" y="101"/>
                    <a:pt x="99" y="111"/>
                  </a:cubicBezTo>
                </a:path>
              </a:pathLst>
            </a:custGeom>
            <a:noFill/>
            <a:ln w="12700">
              <a:solidFill>
                <a:schemeClr val="tx1"/>
              </a:solidFill>
              <a:round/>
              <a:headEnd/>
              <a:tailEnd/>
            </a:ln>
          </p:spPr>
          <p:txBody>
            <a:bodyPr wrap="none" anchor="ctr"/>
            <a:lstStyle/>
            <a:p>
              <a:endParaRPr lang="en-US"/>
            </a:p>
          </p:txBody>
        </p:sp>
        <p:sp>
          <p:nvSpPr>
            <p:cNvPr id="57505" name="Line 123"/>
            <p:cNvSpPr>
              <a:spLocks noChangeShapeType="1"/>
            </p:cNvSpPr>
            <p:nvPr/>
          </p:nvSpPr>
          <p:spPr bwMode="auto">
            <a:xfrm flipH="1">
              <a:off x="4837" y="2850"/>
              <a:ext cx="5" cy="45"/>
            </a:xfrm>
            <a:prstGeom prst="line">
              <a:avLst/>
            </a:prstGeom>
            <a:noFill/>
            <a:ln w="12700">
              <a:solidFill>
                <a:schemeClr val="tx1"/>
              </a:solidFill>
              <a:round/>
              <a:headEnd/>
              <a:tailEnd/>
            </a:ln>
          </p:spPr>
          <p:txBody>
            <a:bodyPr wrap="none" anchor="ctr"/>
            <a:lstStyle/>
            <a:p>
              <a:endParaRPr lang="en-US"/>
            </a:p>
          </p:txBody>
        </p:sp>
        <p:sp>
          <p:nvSpPr>
            <p:cNvPr id="57506" name="Rectangle 124"/>
            <p:cNvSpPr>
              <a:spLocks noChangeArrowheads="1"/>
            </p:cNvSpPr>
            <p:nvPr/>
          </p:nvSpPr>
          <p:spPr bwMode="auto">
            <a:xfrm>
              <a:off x="4812" y="2780"/>
              <a:ext cx="62" cy="62"/>
            </a:xfrm>
            <a:prstGeom prst="rect">
              <a:avLst/>
            </a:prstGeom>
            <a:solidFill>
              <a:schemeClr val="tx1"/>
            </a:solidFill>
            <a:ln w="12700">
              <a:solidFill>
                <a:schemeClr val="tx1"/>
              </a:solidFill>
              <a:miter lim="800000"/>
              <a:headEnd/>
              <a:tailEnd/>
            </a:ln>
          </p:spPr>
          <p:txBody>
            <a:bodyPr wrap="none" anchor="ctr"/>
            <a:lstStyle/>
            <a:p>
              <a:endParaRPr lang="en-NZ">
                <a:latin typeface="Calibri" pitchFamily="34" charset="0"/>
              </a:endParaRPr>
            </a:p>
          </p:txBody>
        </p:sp>
        <p:sp>
          <p:nvSpPr>
            <p:cNvPr id="57507" name="Line 125"/>
            <p:cNvSpPr>
              <a:spLocks noChangeShapeType="1"/>
            </p:cNvSpPr>
            <p:nvPr/>
          </p:nvSpPr>
          <p:spPr bwMode="auto">
            <a:xfrm flipV="1">
              <a:off x="4815" y="2850"/>
              <a:ext cx="45" cy="3"/>
            </a:xfrm>
            <a:prstGeom prst="line">
              <a:avLst/>
            </a:prstGeom>
            <a:noFill/>
            <a:ln w="38100">
              <a:solidFill>
                <a:schemeClr val="tx1"/>
              </a:solidFill>
              <a:round/>
              <a:headEnd/>
              <a:tailEnd/>
            </a:ln>
          </p:spPr>
          <p:txBody>
            <a:bodyPr wrap="none" anchor="ctr"/>
            <a:lstStyle/>
            <a:p>
              <a:endParaRPr lang="en-US"/>
            </a:p>
          </p:txBody>
        </p:sp>
        <p:sp>
          <p:nvSpPr>
            <p:cNvPr id="57508" name="Line 126"/>
            <p:cNvSpPr>
              <a:spLocks noChangeShapeType="1"/>
            </p:cNvSpPr>
            <p:nvPr/>
          </p:nvSpPr>
          <p:spPr bwMode="auto">
            <a:xfrm flipV="1">
              <a:off x="4815" y="2770"/>
              <a:ext cx="59" cy="6"/>
            </a:xfrm>
            <a:prstGeom prst="line">
              <a:avLst/>
            </a:prstGeom>
            <a:noFill/>
            <a:ln w="57150">
              <a:solidFill>
                <a:srgbClr val="070707"/>
              </a:solidFill>
              <a:round/>
              <a:headEnd/>
              <a:tailEnd/>
            </a:ln>
          </p:spPr>
          <p:txBody>
            <a:bodyPr wrap="none" anchor="ctr"/>
            <a:lstStyle/>
            <a:p>
              <a:endParaRPr lang="en-US"/>
            </a:p>
          </p:txBody>
        </p:sp>
        <p:sp>
          <p:nvSpPr>
            <p:cNvPr id="57509" name="Line 127"/>
            <p:cNvSpPr>
              <a:spLocks noChangeShapeType="1"/>
            </p:cNvSpPr>
            <p:nvPr/>
          </p:nvSpPr>
          <p:spPr bwMode="auto">
            <a:xfrm flipV="1">
              <a:off x="4802" y="3171"/>
              <a:ext cx="24" cy="2"/>
            </a:xfrm>
            <a:prstGeom prst="line">
              <a:avLst/>
            </a:prstGeom>
            <a:noFill/>
            <a:ln w="57150">
              <a:solidFill>
                <a:srgbClr val="070707"/>
              </a:solidFill>
              <a:round/>
              <a:headEnd/>
              <a:tailEnd/>
            </a:ln>
          </p:spPr>
          <p:txBody>
            <a:bodyPr wrap="none" anchor="ctr"/>
            <a:lstStyle/>
            <a:p>
              <a:endParaRPr lang="en-US"/>
            </a:p>
          </p:txBody>
        </p:sp>
        <p:sp>
          <p:nvSpPr>
            <p:cNvPr id="57510" name="Line 128"/>
            <p:cNvSpPr>
              <a:spLocks noChangeShapeType="1"/>
            </p:cNvSpPr>
            <p:nvPr/>
          </p:nvSpPr>
          <p:spPr bwMode="auto">
            <a:xfrm flipV="1">
              <a:off x="4855" y="3163"/>
              <a:ext cx="24" cy="2"/>
            </a:xfrm>
            <a:prstGeom prst="line">
              <a:avLst/>
            </a:prstGeom>
            <a:noFill/>
            <a:ln w="57150">
              <a:solidFill>
                <a:srgbClr val="070707"/>
              </a:solidFill>
              <a:round/>
              <a:headEnd/>
              <a:tailEnd/>
            </a:ln>
          </p:spPr>
          <p:txBody>
            <a:bodyPr wrap="none" anchor="ctr"/>
            <a:lstStyle/>
            <a:p>
              <a:endParaRPr lang="en-US"/>
            </a:p>
          </p:txBody>
        </p:sp>
        <p:sp>
          <p:nvSpPr>
            <p:cNvPr id="57511" name="Line 129"/>
            <p:cNvSpPr>
              <a:spLocks noChangeShapeType="1"/>
            </p:cNvSpPr>
            <p:nvPr/>
          </p:nvSpPr>
          <p:spPr bwMode="auto">
            <a:xfrm>
              <a:off x="4712" y="2953"/>
              <a:ext cx="0" cy="210"/>
            </a:xfrm>
            <a:prstGeom prst="line">
              <a:avLst/>
            </a:prstGeom>
            <a:noFill/>
            <a:ln w="38100">
              <a:solidFill>
                <a:srgbClr val="D7E3C5"/>
              </a:solidFill>
              <a:round/>
              <a:headEnd/>
              <a:tailEnd/>
            </a:ln>
          </p:spPr>
          <p:txBody>
            <a:bodyPr wrap="none" anchor="ctr"/>
            <a:lstStyle/>
            <a:p>
              <a:endParaRPr lang="en-US"/>
            </a:p>
          </p:txBody>
        </p:sp>
        <p:sp>
          <p:nvSpPr>
            <p:cNvPr id="57512" name="Freeform 130"/>
            <p:cNvSpPr>
              <a:spLocks/>
            </p:cNvSpPr>
            <p:nvPr/>
          </p:nvSpPr>
          <p:spPr bwMode="auto">
            <a:xfrm>
              <a:off x="5145" y="2911"/>
              <a:ext cx="88" cy="194"/>
            </a:xfrm>
            <a:custGeom>
              <a:avLst/>
              <a:gdLst>
                <a:gd name="T0" fmla="*/ 0 w 88"/>
                <a:gd name="T1" fmla="*/ 192 h 194"/>
                <a:gd name="T2" fmla="*/ 3 w 88"/>
                <a:gd name="T3" fmla="*/ 0 h 194"/>
                <a:gd name="T4" fmla="*/ 88 w 88"/>
                <a:gd name="T5" fmla="*/ 0 h 194"/>
                <a:gd name="T6" fmla="*/ 83 w 88"/>
                <a:gd name="T7" fmla="*/ 186 h 194"/>
                <a:gd name="T8" fmla="*/ 56 w 88"/>
                <a:gd name="T9" fmla="*/ 194 h 194"/>
                <a:gd name="T10" fmla="*/ 46 w 88"/>
                <a:gd name="T11" fmla="*/ 50 h 194"/>
                <a:gd name="T12" fmla="*/ 35 w 88"/>
                <a:gd name="T13" fmla="*/ 194 h 194"/>
                <a:gd name="T14" fmla="*/ 0 w 88"/>
                <a:gd name="T15" fmla="*/ 192 h 194"/>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194"/>
                <a:gd name="T26" fmla="*/ 88 w 88"/>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194">
                  <a:moveTo>
                    <a:pt x="0" y="192"/>
                  </a:moveTo>
                  <a:lnTo>
                    <a:pt x="3" y="0"/>
                  </a:lnTo>
                  <a:lnTo>
                    <a:pt x="88" y="0"/>
                  </a:lnTo>
                  <a:lnTo>
                    <a:pt x="83" y="186"/>
                  </a:lnTo>
                  <a:lnTo>
                    <a:pt x="56" y="194"/>
                  </a:lnTo>
                  <a:lnTo>
                    <a:pt x="46" y="50"/>
                  </a:lnTo>
                  <a:lnTo>
                    <a:pt x="35" y="194"/>
                  </a:lnTo>
                  <a:lnTo>
                    <a:pt x="0" y="192"/>
                  </a:lnTo>
                  <a:close/>
                </a:path>
              </a:pathLst>
            </a:custGeom>
            <a:solidFill>
              <a:srgbClr val="9CB0D1"/>
            </a:solidFill>
            <a:ln w="12700">
              <a:solidFill>
                <a:schemeClr val="tx1"/>
              </a:solidFill>
              <a:round/>
              <a:headEnd/>
              <a:tailEnd/>
            </a:ln>
          </p:spPr>
          <p:txBody>
            <a:bodyPr wrap="none" anchor="ctr"/>
            <a:lstStyle/>
            <a:p>
              <a:endParaRPr lang="en-US"/>
            </a:p>
          </p:txBody>
        </p:sp>
        <p:sp>
          <p:nvSpPr>
            <p:cNvPr id="57513" name="Freeform 131"/>
            <p:cNvSpPr>
              <a:spLocks/>
            </p:cNvSpPr>
            <p:nvPr/>
          </p:nvSpPr>
          <p:spPr bwMode="auto">
            <a:xfrm>
              <a:off x="5097" y="2784"/>
              <a:ext cx="167" cy="132"/>
            </a:xfrm>
            <a:custGeom>
              <a:avLst/>
              <a:gdLst>
                <a:gd name="T0" fmla="*/ 16 w 167"/>
                <a:gd name="T1" fmla="*/ 121 h 132"/>
                <a:gd name="T2" fmla="*/ 29 w 167"/>
                <a:gd name="T3" fmla="*/ 43 h 132"/>
                <a:gd name="T4" fmla="*/ 64 w 167"/>
                <a:gd name="T5" fmla="*/ 6 h 132"/>
                <a:gd name="T6" fmla="*/ 128 w 167"/>
                <a:gd name="T7" fmla="*/ 11 h 132"/>
                <a:gd name="T8" fmla="*/ 160 w 167"/>
                <a:gd name="T9" fmla="*/ 51 h 132"/>
                <a:gd name="T10" fmla="*/ 163 w 167"/>
                <a:gd name="T11" fmla="*/ 121 h 132"/>
                <a:gd name="T12" fmla="*/ 133 w 167"/>
                <a:gd name="T13" fmla="*/ 123 h 132"/>
                <a:gd name="T14" fmla="*/ 93 w 167"/>
                <a:gd name="T15" fmla="*/ 121 h 132"/>
                <a:gd name="T16" fmla="*/ 16 w 167"/>
                <a:gd name="T17" fmla="*/ 12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32"/>
                <a:gd name="T29" fmla="*/ 167 w 167"/>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32">
                  <a:moveTo>
                    <a:pt x="16" y="121"/>
                  </a:moveTo>
                  <a:cubicBezTo>
                    <a:pt x="0" y="117"/>
                    <a:pt x="21" y="62"/>
                    <a:pt x="29" y="43"/>
                  </a:cubicBezTo>
                  <a:cubicBezTo>
                    <a:pt x="36" y="23"/>
                    <a:pt x="47" y="11"/>
                    <a:pt x="64" y="6"/>
                  </a:cubicBezTo>
                  <a:cubicBezTo>
                    <a:pt x="80" y="0"/>
                    <a:pt x="112" y="3"/>
                    <a:pt x="128" y="11"/>
                  </a:cubicBezTo>
                  <a:cubicBezTo>
                    <a:pt x="143" y="18"/>
                    <a:pt x="154" y="32"/>
                    <a:pt x="160" y="51"/>
                  </a:cubicBezTo>
                  <a:cubicBezTo>
                    <a:pt x="165" y="69"/>
                    <a:pt x="167" y="109"/>
                    <a:pt x="163" y="121"/>
                  </a:cubicBezTo>
                  <a:cubicBezTo>
                    <a:pt x="158" y="132"/>
                    <a:pt x="144" y="123"/>
                    <a:pt x="133" y="123"/>
                  </a:cubicBezTo>
                  <a:cubicBezTo>
                    <a:pt x="121" y="123"/>
                    <a:pt x="112" y="121"/>
                    <a:pt x="93" y="121"/>
                  </a:cubicBezTo>
                  <a:cubicBezTo>
                    <a:pt x="73" y="120"/>
                    <a:pt x="32" y="121"/>
                    <a:pt x="16" y="121"/>
                  </a:cubicBezTo>
                  <a:close/>
                </a:path>
              </a:pathLst>
            </a:custGeom>
            <a:solidFill>
              <a:srgbClr val="FFBFAB"/>
            </a:solidFill>
            <a:ln w="12700">
              <a:solidFill>
                <a:schemeClr val="tx1"/>
              </a:solidFill>
              <a:round/>
              <a:headEnd/>
              <a:tailEnd/>
            </a:ln>
          </p:spPr>
          <p:txBody>
            <a:bodyPr wrap="none" anchor="ctr"/>
            <a:lstStyle/>
            <a:p>
              <a:endParaRPr lang="en-US"/>
            </a:p>
          </p:txBody>
        </p:sp>
        <p:sp>
          <p:nvSpPr>
            <p:cNvPr id="57514" name="Freeform 132"/>
            <p:cNvSpPr>
              <a:spLocks/>
            </p:cNvSpPr>
            <p:nvPr/>
          </p:nvSpPr>
          <p:spPr bwMode="auto">
            <a:xfrm>
              <a:off x="5136" y="2796"/>
              <a:ext cx="104" cy="111"/>
            </a:xfrm>
            <a:custGeom>
              <a:avLst/>
              <a:gdLst>
                <a:gd name="T0" fmla="*/ 0 w 104"/>
                <a:gd name="T1" fmla="*/ 109 h 111"/>
                <a:gd name="T2" fmla="*/ 14 w 104"/>
                <a:gd name="T3" fmla="*/ 42 h 111"/>
                <a:gd name="T4" fmla="*/ 51 w 104"/>
                <a:gd name="T5" fmla="*/ 2 h 111"/>
                <a:gd name="T6" fmla="*/ 83 w 104"/>
                <a:gd name="T7" fmla="*/ 31 h 111"/>
                <a:gd name="T8" fmla="*/ 102 w 104"/>
                <a:gd name="T9" fmla="*/ 79 h 111"/>
                <a:gd name="T10" fmla="*/ 99 w 104"/>
                <a:gd name="T11" fmla="*/ 111 h 111"/>
                <a:gd name="T12" fmla="*/ 0 60000 65536"/>
                <a:gd name="T13" fmla="*/ 0 60000 65536"/>
                <a:gd name="T14" fmla="*/ 0 60000 65536"/>
                <a:gd name="T15" fmla="*/ 0 60000 65536"/>
                <a:gd name="T16" fmla="*/ 0 60000 65536"/>
                <a:gd name="T17" fmla="*/ 0 60000 65536"/>
                <a:gd name="T18" fmla="*/ 0 w 104"/>
                <a:gd name="T19" fmla="*/ 0 h 111"/>
                <a:gd name="T20" fmla="*/ 104 w 104"/>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04" h="111">
                  <a:moveTo>
                    <a:pt x="0" y="109"/>
                  </a:moveTo>
                  <a:cubicBezTo>
                    <a:pt x="2" y="84"/>
                    <a:pt x="5" y="59"/>
                    <a:pt x="14" y="42"/>
                  </a:cubicBezTo>
                  <a:cubicBezTo>
                    <a:pt x="22" y="24"/>
                    <a:pt x="39" y="3"/>
                    <a:pt x="51" y="2"/>
                  </a:cubicBezTo>
                  <a:cubicBezTo>
                    <a:pt x="62" y="0"/>
                    <a:pt x="74" y="18"/>
                    <a:pt x="83" y="31"/>
                  </a:cubicBezTo>
                  <a:cubicBezTo>
                    <a:pt x="91" y="43"/>
                    <a:pt x="99" y="65"/>
                    <a:pt x="102" y="79"/>
                  </a:cubicBezTo>
                  <a:cubicBezTo>
                    <a:pt x="104" y="92"/>
                    <a:pt x="101" y="101"/>
                    <a:pt x="99" y="111"/>
                  </a:cubicBezTo>
                </a:path>
              </a:pathLst>
            </a:custGeom>
            <a:solidFill>
              <a:srgbClr val="FFBFAB"/>
            </a:solidFill>
            <a:ln w="12700">
              <a:solidFill>
                <a:schemeClr val="tx1"/>
              </a:solidFill>
              <a:round/>
              <a:headEnd/>
              <a:tailEnd/>
            </a:ln>
          </p:spPr>
          <p:txBody>
            <a:bodyPr wrap="none" anchor="ctr"/>
            <a:lstStyle/>
            <a:p>
              <a:endParaRPr lang="en-US"/>
            </a:p>
          </p:txBody>
        </p:sp>
        <p:sp>
          <p:nvSpPr>
            <p:cNvPr id="57515" name="Line 133"/>
            <p:cNvSpPr>
              <a:spLocks noChangeShapeType="1"/>
            </p:cNvSpPr>
            <p:nvPr/>
          </p:nvSpPr>
          <p:spPr bwMode="auto">
            <a:xfrm flipH="1">
              <a:off x="5182" y="2806"/>
              <a:ext cx="5" cy="45"/>
            </a:xfrm>
            <a:prstGeom prst="line">
              <a:avLst/>
            </a:prstGeom>
            <a:noFill/>
            <a:ln w="12700">
              <a:solidFill>
                <a:schemeClr val="tx1"/>
              </a:solidFill>
              <a:round/>
              <a:headEnd/>
              <a:tailEnd/>
            </a:ln>
          </p:spPr>
          <p:txBody>
            <a:bodyPr wrap="none" anchor="ctr"/>
            <a:lstStyle/>
            <a:p>
              <a:endParaRPr lang="en-US"/>
            </a:p>
          </p:txBody>
        </p:sp>
        <p:sp>
          <p:nvSpPr>
            <p:cNvPr id="57516" name="Rectangle 134"/>
            <p:cNvSpPr>
              <a:spLocks noChangeArrowheads="1"/>
            </p:cNvSpPr>
            <p:nvPr/>
          </p:nvSpPr>
          <p:spPr bwMode="auto">
            <a:xfrm>
              <a:off x="5157" y="2736"/>
              <a:ext cx="62" cy="62"/>
            </a:xfrm>
            <a:prstGeom prst="rect">
              <a:avLst/>
            </a:prstGeom>
            <a:solidFill>
              <a:schemeClr val="tx1"/>
            </a:solidFill>
            <a:ln w="12700">
              <a:solidFill>
                <a:schemeClr val="tx1"/>
              </a:solidFill>
              <a:miter lim="800000"/>
              <a:headEnd/>
              <a:tailEnd/>
            </a:ln>
          </p:spPr>
          <p:txBody>
            <a:bodyPr wrap="none" anchor="ctr"/>
            <a:lstStyle/>
            <a:p>
              <a:endParaRPr lang="en-NZ">
                <a:latin typeface="Calibri" pitchFamily="34" charset="0"/>
              </a:endParaRPr>
            </a:p>
          </p:txBody>
        </p:sp>
        <p:sp>
          <p:nvSpPr>
            <p:cNvPr id="57517" name="Line 135"/>
            <p:cNvSpPr>
              <a:spLocks noChangeShapeType="1"/>
            </p:cNvSpPr>
            <p:nvPr/>
          </p:nvSpPr>
          <p:spPr bwMode="auto">
            <a:xfrm flipV="1">
              <a:off x="5160" y="2806"/>
              <a:ext cx="45" cy="3"/>
            </a:xfrm>
            <a:prstGeom prst="line">
              <a:avLst/>
            </a:prstGeom>
            <a:noFill/>
            <a:ln w="38100">
              <a:solidFill>
                <a:schemeClr val="tx1"/>
              </a:solidFill>
              <a:round/>
              <a:headEnd/>
              <a:tailEnd/>
            </a:ln>
          </p:spPr>
          <p:txBody>
            <a:bodyPr wrap="none" anchor="ctr"/>
            <a:lstStyle/>
            <a:p>
              <a:endParaRPr lang="en-US"/>
            </a:p>
          </p:txBody>
        </p:sp>
        <p:sp>
          <p:nvSpPr>
            <p:cNvPr id="57518" name="Line 136"/>
            <p:cNvSpPr>
              <a:spLocks noChangeShapeType="1"/>
            </p:cNvSpPr>
            <p:nvPr/>
          </p:nvSpPr>
          <p:spPr bwMode="auto">
            <a:xfrm flipV="1">
              <a:off x="5160" y="2726"/>
              <a:ext cx="59" cy="6"/>
            </a:xfrm>
            <a:prstGeom prst="line">
              <a:avLst/>
            </a:prstGeom>
            <a:noFill/>
            <a:ln w="57150">
              <a:solidFill>
                <a:srgbClr val="070707"/>
              </a:solidFill>
              <a:round/>
              <a:headEnd/>
              <a:tailEnd/>
            </a:ln>
          </p:spPr>
          <p:txBody>
            <a:bodyPr wrap="none" anchor="ctr"/>
            <a:lstStyle/>
            <a:p>
              <a:endParaRPr lang="en-US"/>
            </a:p>
          </p:txBody>
        </p:sp>
        <p:sp>
          <p:nvSpPr>
            <p:cNvPr id="57519" name="Line 137"/>
            <p:cNvSpPr>
              <a:spLocks noChangeShapeType="1"/>
            </p:cNvSpPr>
            <p:nvPr/>
          </p:nvSpPr>
          <p:spPr bwMode="auto">
            <a:xfrm flipV="1">
              <a:off x="5147" y="3127"/>
              <a:ext cx="24" cy="2"/>
            </a:xfrm>
            <a:prstGeom prst="line">
              <a:avLst/>
            </a:prstGeom>
            <a:noFill/>
            <a:ln w="57150">
              <a:solidFill>
                <a:srgbClr val="070707"/>
              </a:solidFill>
              <a:round/>
              <a:headEnd/>
              <a:tailEnd/>
            </a:ln>
          </p:spPr>
          <p:txBody>
            <a:bodyPr wrap="none" anchor="ctr"/>
            <a:lstStyle/>
            <a:p>
              <a:endParaRPr lang="en-US"/>
            </a:p>
          </p:txBody>
        </p:sp>
        <p:sp>
          <p:nvSpPr>
            <p:cNvPr id="57520" name="Line 138"/>
            <p:cNvSpPr>
              <a:spLocks noChangeShapeType="1"/>
            </p:cNvSpPr>
            <p:nvPr/>
          </p:nvSpPr>
          <p:spPr bwMode="auto">
            <a:xfrm flipV="1">
              <a:off x="5200" y="3119"/>
              <a:ext cx="24" cy="2"/>
            </a:xfrm>
            <a:prstGeom prst="line">
              <a:avLst/>
            </a:prstGeom>
            <a:noFill/>
            <a:ln w="57150">
              <a:solidFill>
                <a:srgbClr val="070707"/>
              </a:solidFill>
              <a:round/>
              <a:headEnd/>
              <a:tailEnd/>
            </a:ln>
          </p:spPr>
          <p:txBody>
            <a:bodyPr wrap="none" anchor="ctr"/>
            <a:lstStyle/>
            <a:p>
              <a:endParaRPr lang="en-US"/>
            </a:p>
          </p:txBody>
        </p:sp>
        <p:sp>
          <p:nvSpPr>
            <p:cNvPr id="57521" name="Line 139"/>
            <p:cNvSpPr>
              <a:spLocks noChangeShapeType="1"/>
            </p:cNvSpPr>
            <p:nvPr/>
          </p:nvSpPr>
          <p:spPr bwMode="auto">
            <a:xfrm>
              <a:off x="4819" y="2947"/>
              <a:ext cx="0" cy="210"/>
            </a:xfrm>
            <a:prstGeom prst="line">
              <a:avLst/>
            </a:prstGeom>
            <a:noFill/>
            <a:ln w="38100">
              <a:solidFill>
                <a:srgbClr val="D7E3C5"/>
              </a:solidFill>
              <a:round/>
              <a:headEnd/>
              <a:tailEnd/>
            </a:ln>
          </p:spPr>
          <p:txBody>
            <a:bodyPr wrap="none" anchor="ctr"/>
            <a:lstStyle/>
            <a:p>
              <a:endParaRPr lang="en-US"/>
            </a:p>
          </p:txBody>
        </p:sp>
        <p:sp>
          <p:nvSpPr>
            <p:cNvPr id="57522" name="Line 140"/>
            <p:cNvSpPr>
              <a:spLocks noChangeShapeType="1"/>
            </p:cNvSpPr>
            <p:nvPr/>
          </p:nvSpPr>
          <p:spPr bwMode="auto">
            <a:xfrm>
              <a:off x="5179" y="2899"/>
              <a:ext cx="0" cy="210"/>
            </a:xfrm>
            <a:prstGeom prst="line">
              <a:avLst/>
            </a:prstGeom>
            <a:noFill/>
            <a:ln w="38100">
              <a:solidFill>
                <a:srgbClr val="D7E3C5"/>
              </a:solidFill>
              <a:round/>
              <a:headEnd/>
              <a:tailEnd/>
            </a:ln>
          </p:spPr>
          <p:txBody>
            <a:bodyPr wrap="none" anchor="ctr"/>
            <a:lstStyle/>
            <a:p>
              <a:endParaRPr lang="en-US"/>
            </a:p>
          </p:txBody>
        </p:sp>
        <p:sp>
          <p:nvSpPr>
            <p:cNvPr id="57523" name="Freeform 141"/>
            <p:cNvSpPr>
              <a:spLocks/>
            </p:cNvSpPr>
            <p:nvPr/>
          </p:nvSpPr>
          <p:spPr bwMode="auto">
            <a:xfrm>
              <a:off x="4701" y="2888"/>
              <a:ext cx="712" cy="154"/>
            </a:xfrm>
            <a:custGeom>
              <a:avLst/>
              <a:gdLst>
                <a:gd name="T0" fmla="*/ 0 w 712"/>
                <a:gd name="T1" fmla="*/ 69 h 154"/>
                <a:gd name="T2" fmla="*/ 640 w 712"/>
                <a:gd name="T3" fmla="*/ 0 h 154"/>
                <a:gd name="T4" fmla="*/ 712 w 712"/>
                <a:gd name="T5" fmla="*/ 80 h 154"/>
                <a:gd name="T6" fmla="*/ 46 w 712"/>
                <a:gd name="T7" fmla="*/ 154 h 154"/>
                <a:gd name="T8" fmla="*/ 0 w 712"/>
                <a:gd name="T9" fmla="*/ 69 h 154"/>
                <a:gd name="T10" fmla="*/ 0 60000 65536"/>
                <a:gd name="T11" fmla="*/ 0 60000 65536"/>
                <a:gd name="T12" fmla="*/ 0 60000 65536"/>
                <a:gd name="T13" fmla="*/ 0 60000 65536"/>
                <a:gd name="T14" fmla="*/ 0 60000 65536"/>
                <a:gd name="T15" fmla="*/ 0 w 712"/>
                <a:gd name="T16" fmla="*/ 0 h 154"/>
                <a:gd name="T17" fmla="*/ 712 w 712"/>
                <a:gd name="T18" fmla="*/ 154 h 154"/>
              </a:gdLst>
              <a:ahLst/>
              <a:cxnLst>
                <a:cxn ang="T10">
                  <a:pos x="T0" y="T1"/>
                </a:cxn>
                <a:cxn ang="T11">
                  <a:pos x="T2" y="T3"/>
                </a:cxn>
                <a:cxn ang="T12">
                  <a:pos x="T4" y="T5"/>
                </a:cxn>
                <a:cxn ang="T13">
                  <a:pos x="T6" y="T7"/>
                </a:cxn>
                <a:cxn ang="T14">
                  <a:pos x="T8" y="T9"/>
                </a:cxn>
              </a:cxnLst>
              <a:rect l="T15" t="T16" r="T17" b="T18"/>
              <a:pathLst>
                <a:path w="712" h="154">
                  <a:moveTo>
                    <a:pt x="0" y="69"/>
                  </a:moveTo>
                  <a:lnTo>
                    <a:pt x="640" y="0"/>
                  </a:lnTo>
                  <a:lnTo>
                    <a:pt x="712" y="80"/>
                  </a:lnTo>
                  <a:lnTo>
                    <a:pt x="46" y="154"/>
                  </a:lnTo>
                  <a:lnTo>
                    <a:pt x="0" y="69"/>
                  </a:lnTo>
                  <a:close/>
                </a:path>
              </a:pathLst>
            </a:custGeom>
            <a:solidFill>
              <a:schemeClr val="accent1"/>
            </a:solidFill>
            <a:ln w="12700">
              <a:solidFill>
                <a:schemeClr val="tx1"/>
              </a:solidFill>
              <a:round/>
              <a:headEnd/>
              <a:tailEnd/>
            </a:ln>
          </p:spPr>
          <p:txBody>
            <a:bodyPr wrap="none" anchor="ctr"/>
            <a:lstStyle/>
            <a:p>
              <a:endParaRPr lang="en-US"/>
            </a:p>
          </p:txBody>
        </p:sp>
        <p:sp>
          <p:nvSpPr>
            <p:cNvPr id="57524" name="Freeform 142"/>
            <p:cNvSpPr>
              <a:spLocks/>
            </p:cNvSpPr>
            <p:nvPr/>
          </p:nvSpPr>
          <p:spPr bwMode="auto">
            <a:xfrm>
              <a:off x="4698" y="2877"/>
              <a:ext cx="712" cy="154"/>
            </a:xfrm>
            <a:custGeom>
              <a:avLst/>
              <a:gdLst>
                <a:gd name="T0" fmla="*/ 0 w 712"/>
                <a:gd name="T1" fmla="*/ 69 h 154"/>
                <a:gd name="T2" fmla="*/ 640 w 712"/>
                <a:gd name="T3" fmla="*/ 0 h 154"/>
                <a:gd name="T4" fmla="*/ 712 w 712"/>
                <a:gd name="T5" fmla="*/ 80 h 154"/>
                <a:gd name="T6" fmla="*/ 46 w 712"/>
                <a:gd name="T7" fmla="*/ 154 h 154"/>
                <a:gd name="T8" fmla="*/ 0 w 712"/>
                <a:gd name="T9" fmla="*/ 69 h 154"/>
                <a:gd name="T10" fmla="*/ 0 60000 65536"/>
                <a:gd name="T11" fmla="*/ 0 60000 65536"/>
                <a:gd name="T12" fmla="*/ 0 60000 65536"/>
                <a:gd name="T13" fmla="*/ 0 60000 65536"/>
                <a:gd name="T14" fmla="*/ 0 60000 65536"/>
                <a:gd name="T15" fmla="*/ 0 w 712"/>
                <a:gd name="T16" fmla="*/ 0 h 154"/>
                <a:gd name="T17" fmla="*/ 712 w 712"/>
                <a:gd name="T18" fmla="*/ 154 h 154"/>
              </a:gdLst>
              <a:ahLst/>
              <a:cxnLst>
                <a:cxn ang="T10">
                  <a:pos x="T0" y="T1"/>
                </a:cxn>
                <a:cxn ang="T11">
                  <a:pos x="T2" y="T3"/>
                </a:cxn>
                <a:cxn ang="T12">
                  <a:pos x="T4" y="T5"/>
                </a:cxn>
                <a:cxn ang="T13">
                  <a:pos x="T6" y="T7"/>
                </a:cxn>
                <a:cxn ang="T14">
                  <a:pos x="T8" y="T9"/>
                </a:cxn>
              </a:cxnLst>
              <a:rect l="T15" t="T16" r="T17" b="T18"/>
              <a:pathLst>
                <a:path w="712" h="154">
                  <a:moveTo>
                    <a:pt x="0" y="69"/>
                  </a:moveTo>
                  <a:lnTo>
                    <a:pt x="640" y="0"/>
                  </a:lnTo>
                  <a:lnTo>
                    <a:pt x="712" y="80"/>
                  </a:lnTo>
                  <a:lnTo>
                    <a:pt x="46" y="154"/>
                  </a:lnTo>
                  <a:lnTo>
                    <a:pt x="0" y="69"/>
                  </a:lnTo>
                  <a:close/>
                </a:path>
              </a:pathLst>
            </a:custGeom>
            <a:solidFill>
              <a:srgbClr val="D7E3C5"/>
            </a:solidFill>
            <a:ln w="12700">
              <a:solidFill>
                <a:schemeClr val="tx1"/>
              </a:solidFill>
              <a:round/>
              <a:headEnd/>
              <a:tailEnd/>
            </a:ln>
          </p:spPr>
          <p:txBody>
            <a:bodyPr wrap="none" anchor="ctr"/>
            <a:lstStyle/>
            <a:p>
              <a:endParaRPr lang="en-US"/>
            </a:p>
          </p:txBody>
        </p:sp>
        <p:sp>
          <p:nvSpPr>
            <p:cNvPr id="57525" name="Line 143"/>
            <p:cNvSpPr>
              <a:spLocks noChangeShapeType="1"/>
            </p:cNvSpPr>
            <p:nvPr/>
          </p:nvSpPr>
          <p:spPr bwMode="auto">
            <a:xfrm>
              <a:off x="4757" y="3037"/>
              <a:ext cx="0" cy="210"/>
            </a:xfrm>
            <a:prstGeom prst="line">
              <a:avLst/>
            </a:prstGeom>
            <a:noFill/>
            <a:ln w="38100">
              <a:solidFill>
                <a:srgbClr val="D7E3C5"/>
              </a:solidFill>
              <a:round/>
              <a:headEnd/>
              <a:tailEnd/>
            </a:ln>
          </p:spPr>
          <p:txBody>
            <a:bodyPr wrap="none" anchor="ctr"/>
            <a:lstStyle/>
            <a:p>
              <a:endParaRPr lang="en-US"/>
            </a:p>
          </p:txBody>
        </p:sp>
        <p:sp>
          <p:nvSpPr>
            <p:cNvPr id="57526" name="Line 144"/>
            <p:cNvSpPr>
              <a:spLocks noChangeShapeType="1"/>
            </p:cNvSpPr>
            <p:nvPr/>
          </p:nvSpPr>
          <p:spPr bwMode="auto">
            <a:xfrm>
              <a:off x="5086" y="2997"/>
              <a:ext cx="0" cy="210"/>
            </a:xfrm>
            <a:prstGeom prst="line">
              <a:avLst/>
            </a:prstGeom>
            <a:noFill/>
            <a:ln w="38100">
              <a:solidFill>
                <a:srgbClr val="D7E3C5"/>
              </a:solidFill>
              <a:round/>
              <a:headEnd/>
              <a:tailEnd/>
            </a:ln>
          </p:spPr>
          <p:txBody>
            <a:bodyPr wrap="none" anchor="ctr"/>
            <a:lstStyle/>
            <a:p>
              <a:endParaRPr lang="en-US"/>
            </a:p>
          </p:txBody>
        </p:sp>
        <p:sp>
          <p:nvSpPr>
            <p:cNvPr id="57527" name="Line 145"/>
            <p:cNvSpPr>
              <a:spLocks noChangeShapeType="1"/>
            </p:cNvSpPr>
            <p:nvPr/>
          </p:nvSpPr>
          <p:spPr bwMode="auto">
            <a:xfrm>
              <a:off x="5246" y="2992"/>
              <a:ext cx="0" cy="210"/>
            </a:xfrm>
            <a:prstGeom prst="line">
              <a:avLst/>
            </a:prstGeom>
            <a:noFill/>
            <a:ln w="38100">
              <a:solidFill>
                <a:srgbClr val="D7E3C5"/>
              </a:solidFill>
              <a:round/>
              <a:headEnd/>
              <a:tailEnd/>
            </a:ln>
          </p:spPr>
          <p:txBody>
            <a:bodyPr wrap="none" anchor="ctr"/>
            <a:lstStyle/>
            <a:p>
              <a:endParaRPr lang="en-US"/>
            </a:p>
          </p:txBody>
        </p:sp>
        <p:sp>
          <p:nvSpPr>
            <p:cNvPr id="57528" name="Line 146"/>
            <p:cNvSpPr>
              <a:spLocks noChangeShapeType="1"/>
            </p:cNvSpPr>
            <p:nvPr/>
          </p:nvSpPr>
          <p:spPr bwMode="auto">
            <a:xfrm>
              <a:off x="5398" y="2965"/>
              <a:ext cx="0" cy="210"/>
            </a:xfrm>
            <a:prstGeom prst="line">
              <a:avLst/>
            </a:prstGeom>
            <a:noFill/>
            <a:ln w="38100">
              <a:solidFill>
                <a:srgbClr val="D7E3C5"/>
              </a:solidFill>
              <a:round/>
              <a:headEnd/>
              <a:tailEnd/>
            </a:ln>
          </p:spPr>
          <p:txBody>
            <a:bodyPr wrap="none" anchor="ctr"/>
            <a:lstStyle/>
            <a:p>
              <a:endParaRPr lang="en-US"/>
            </a:p>
          </p:txBody>
        </p:sp>
        <p:sp>
          <p:nvSpPr>
            <p:cNvPr id="57529" name="Line 147"/>
            <p:cNvSpPr>
              <a:spLocks noChangeShapeType="1"/>
            </p:cNvSpPr>
            <p:nvPr/>
          </p:nvSpPr>
          <p:spPr bwMode="auto">
            <a:xfrm>
              <a:off x="4912" y="3027"/>
              <a:ext cx="0" cy="210"/>
            </a:xfrm>
            <a:prstGeom prst="line">
              <a:avLst/>
            </a:prstGeom>
            <a:noFill/>
            <a:ln w="38100">
              <a:solidFill>
                <a:srgbClr val="D7E3C5"/>
              </a:solidFill>
              <a:round/>
              <a:headEnd/>
              <a:tailEnd/>
            </a:ln>
          </p:spPr>
          <p:txBody>
            <a:bodyPr wrap="none" anchor="ctr"/>
            <a:lstStyle/>
            <a:p>
              <a:endParaRPr lang="en-US"/>
            </a:p>
          </p:txBody>
        </p:sp>
        <p:sp>
          <p:nvSpPr>
            <p:cNvPr id="57530" name="Line 148"/>
            <p:cNvSpPr>
              <a:spLocks noChangeShapeType="1"/>
            </p:cNvSpPr>
            <p:nvPr/>
          </p:nvSpPr>
          <p:spPr bwMode="auto">
            <a:xfrm>
              <a:off x="4851" y="2928"/>
              <a:ext cx="53" cy="88"/>
            </a:xfrm>
            <a:prstGeom prst="line">
              <a:avLst/>
            </a:prstGeom>
            <a:noFill/>
            <a:ln w="12700">
              <a:solidFill>
                <a:schemeClr val="tx1"/>
              </a:solidFill>
              <a:round/>
              <a:headEnd/>
              <a:tailEnd/>
            </a:ln>
          </p:spPr>
          <p:txBody>
            <a:bodyPr wrap="none" anchor="ctr"/>
            <a:lstStyle/>
            <a:p>
              <a:endParaRPr lang="en-US"/>
            </a:p>
          </p:txBody>
        </p:sp>
        <p:sp>
          <p:nvSpPr>
            <p:cNvPr id="57531" name="Line 149"/>
            <p:cNvSpPr>
              <a:spLocks noChangeShapeType="1"/>
            </p:cNvSpPr>
            <p:nvPr/>
          </p:nvSpPr>
          <p:spPr bwMode="auto">
            <a:xfrm>
              <a:off x="5032" y="2912"/>
              <a:ext cx="53" cy="88"/>
            </a:xfrm>
            <a:prstGeom prst="line">
              <a:avLst/>
            </a:prstGeom>
            <a:noFill/>
            <a:ln w="12700">
              <a:solidFill>
                <a:schemeClr val="tx1"/>
              </a:solidFill>
              <a:round/>
              <a:headEnd/>
              <a:tailEnd/>
            </a:ln>
          </p:spPr>
          <p:txBody>
            <a:bodyPr wrap="none" anchor="ctr"/>
            <a:lstStyle/>
            <a:p>
              <a:endParaRPr lang="en-US"/>
            </a:p>
          </p:txBody>
        </p:sp>
        <p:sp>
          <p:nvSpPr>
            <p:cNvPr id="57532" name="Line 150"/>
            <p:cNvSpPr>
              <a:spLocks noChangeShapeType="1"/>
            </p:cNvSpPr>
            <p:nvPr/>
          </p:nvSpPr>
          <p:spPr bwMode="auto">
            <a:xfrm>
              <a:off x="4942" y="2920"/>
              <a:ext cx="53" cy="88"/>
            </a:xfrm>
            <a:prstGeom prst="line">
              <a:avLst/>
            </a:prstGeom>
            <a:noFill/>
            <a:ln w="12700">
              <a:solidFill>
                <a:schemeClr val="tx1"/>
              </a:solidFill>
              <a:round/>
              <a:headEnd/>
              <a:tailEnd/>
            </a:ln>
          </p:spPr>
          <p:txBody>
            <a:bodyPr wrap="none" anchor="ctr"/>
            <a:lstStyle/>
            <a:p>
              <a:endParaRPr lang="en-US"/>
            </a:p>
          </p:txBody>
        </p:sp>
        <p:sp>
          <p:nvSpPr>
            <p:cNvPr id="57533" name="Line 151"/>
            <p:cNvSpPr>
              <a:spLocks noChangeShapeType="1"/>
            </p:cNvSpPr>
            <p:nvPr/>
          </p:nvSpPr>
          <p:spPr bwMode="auto">
            <a:xfrm>
              <a:off x="5107" y="2901"/>
              <a:ext cx="53" cy="88"/>
            </a:xfrm>
            <a:prstGeom prst="line">
              <a:avLst/>
            </a:prstGeom>
            <a:noFill/>
            <a:ln w="12700">
              <a:solidFill>
                <a:schemeClr val="tx1"/>
              </a:solidFill>
              <a:round/>
              <a:headEnd/>
              <a:tailEnd/>
            </a:ln>
          </p:spPr>
          <p:txBody>
            <a:bodyPr wrap="none" anchor="ctr"/>
            <a:lstStyle/>
            <a:p>
              <a:endParaRPr lang="en-US"/>
            </a:p>
          </p:txBody>
        </p:sp>
        <p:sp>
          <p:nvSpPr>
            <p:cNvPr id="57534" name="Line 152"/>
            <p:cNvSpPr>
              <a:spLocks noChangeShapeType="1"/>
            </p:cNvSpPr>
            <p:nvPr/>
          </p:nvSpPr>
          <p:spPr bwMode="auto">
            <a:xfrm>
              <a:off x="5264" y="2883"/>
              <a:ext cx="53" cy="88"/>
            </a:xfrm>
            <a:prstGeom prst="line">
              <a:avLst/>
            </a:prstGeom>
            <a:noFill/>
            <a:ln w="12700">
              <a:solidFill>
                <a:schemeClr val="tx1"/>
              </a:solidFill>
              <a:round/>
              <a:headEnd/>
              <a:tailEnd/>
            </a:ln>
          </p:spPr>
          <p:txBody>
            <a:bodyPr wrap="none" anchor="ctr"/>
            <a:lstStyle/>
            <a:p>
              <a:endParaRPr lang="en-US"/>
            </a:p>
          </p:txBody>
        </p:sp>
        <p:sp>
          <p:nvSpPr>
            <p:cNvPr id="57535" name="Line 153"/>
            <p:cNvSpPr>
              <a:spLocks noChangeShapeType="1"/>
            </p:cNvSpPr>
            <p:nvPr/>
          </p:nvSpPr>
          <p:spPr bwMode="auto">
            <a:xfrm>
              <a:off x="4779" y="2939"/>
              <a:ext cx="53" cy="88"/>
            </a:xfrm>
            <a:prstGeom prst="line">
              <a:avLst/>
            </a:prstGeom>
            <a:noFill/>
            <a:ln w="12700">
              <a:solidFill>
                <a:schemeClr val="tx1"/>
              </a:solidFill>
              <a:round/>
              <a:headEnd/>
              <a:tailEnd/>
            </a:ln>
          </p:spPr>
          <p:txBody>
            <a:bodyPr wrap="none" anchor="ctr"/>
            <a:lstStyle/>
            <a:p>
              <a:endParaRPr lang="en-US"/>
            </a:p>
          </p:txBody>
        </p:sp>
        <p:sp>
          <p:nvSpPr>
            <p:cNvPr id="57536" name="Line 154"/>
            <p:cNvSpPr>
              <a:spLocks noChangeShapeType="1"/>
            </p:cNvSpPr>
            <p:nvPr/>
          </p:nvSpPr>
          <p:spPr bwMode="auto">
            <a:xfrm>
              <a:off x="5179" y="2894"/>
              <a:ext cx="53" cy="88"/>
            </a:xfrm>
            <a:prstGeom prst="line">
              <a:avLst/>
            </a:prstGeom>
            <a:noFill/>
            <a:ln w="12700">
              <a:solidFill>
                <a:schemeClr val="tx1"/>
              </a:solidFill>
              <a:round/>
              <a:headEnd/>
              <a:tailEnd/>
            </a:ln>
          </p:spPr>
          <p:txBody>
            <a:bodyPr wrap="none" anchor="ctr"/>
            <a:lstStyle/>
            <a:p>
              <a:endParaRPr lang="en-US"/>
            </a:p>
          </p:txBody>
        </p:sp>
        <p:sp>
          <p:nvSpPr>
            <p:cNvPr id="57537" name="Line 155"/>
            <p:cNvSpPr>
              <a:spLocks noChangeShapeType="1"/>
            </p:cNvSpPr>
            <p:nvPr/>
          </p:nvSpPr>
          <p:spPr bwMode="auto">
            <a:xfrm>
              <a:off x="5024" y="2061"/>
              <a:ext cx="0" cy="210"/>
            </a:xfrm>
            <a:prstGeom prst="line">
              <a:avLst/>
            </a:prstGeom>
            <a:noFill/>
            <a:ln w="38100">
              <a:solidFill>
                <a:srgbClr val="D7E3C5"/>
              </a:solidFill>
              <a:round/>
              <a:headEnd/>
              <a:tailEnd/>
            </a:ln>
          </p:spPr>
          <p:txBody>
            <a:bodyPr wrap="none" anchor="ctr"/>
            <a:lstStyle/>
            <a:p>
              <a:endParaRPr lang="en-US"/>
            </a:p>
          </p:txBody>
        </p:sp>
        <p:sp>
          <p:nvSpPr>
            <p:cNvPr id="57538" name="Line 156"/>
            <p:cNvSpPr>
              <a:spLocks noChangeShapeType="1"/>
            </p:cNvSpPr>
            <p:nvPr/>
          </p:nvSpPr>
          <p:spPr bwMode="auto">
            <a:xfrm>
              <a:off x="5331" y="2029"/>
              <a:ext cx="0" cy="210"/>
            </a:xfrm>
            <a:prstGeom prst="line">
              <a:avLst/>
            </a:prstGeom>
            <a:noFill/>
            <a:ln w="38100">
              <a:solidFill>
                <a:srgbClr val="D7E3C5"/>
              </a:solidFill>
              <a:round/>
              <a:headEnd/>
              <a:tailEnd/>
            </a:ln>
          </p:spPr>
          <p:txBody>
            <a:bodyPr wrap="none" anchor="ctr"/>
            <a:lstStyle/>
            <a:p>
              <a:endParaRPr lang="en-US"/>
            </a:p>
          </p:txBody>
        </p:sp>
        <p:sp>
          <p:nvSpPr>
            <p:cNvPr id="57539" name="Freeform 157"/>
            <p:cNvSpPr>
              <a:spLocks/>
            </p:cNvSpPr>
            <p:nvPr/>
          </p:nvSpPr>
          <p:spPr bwMode="auto">
            <a:xfrm>
              <a:off x="4800" y="2096"/>
              <a:ext cx="88" cy="194"/>
            </a:xfrm>
            <a:custGeom>
              <a:avLst/>
              <a:gdLst>
                <a:gd name="T0" fmla="*/ 0 w 88"/>
                <a:gd name="T1" fmla="*/ 192 h 194"/>
                <a:gd name="T2" fmla="*/ 3 w 88"/>
                <a:gd name="T3" fmla="*/ 0 h 194"/>
                <a:gd name="T4" fmla="*/ 88 w 88"/>
                <a:gd name="T5" fmla="*/ 0 h 194"/>
                <a:gd name="T6" fmla="*/ 83 w 88"/>
                <a:gd name="T7" fmla="*/ 186 h 194"/>
                <a:gd name="T8" fmla="*/ 56 w 88"/>
                <a:gd name="T9" fmla="*/ 194 h 194"/>
                <a:gd name="T10" fmla="*/ 46 w 88"/>
                <a:gd name="T11" fmla="*/ 50 h 194"/>
                <a:gd name="T12" fmla="*/ 35 w 88"/>
                <a:gd name="T13" fmla="*/ 194 h 194"/>
                <a:gd name="T14" fmla="*/ 0 w 88"/>
                <a:gd name="T15" fmla="*/ 192 h 194"/>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194"/>
                <a:gd name="T26" fmla="*/ 88 w 88"/>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194">
                  <a:moveTo>
                    <a:pt x="0" y="192"/>
                  </a:moveTo>
                  <a:lnTo>
                    <a:pt x="3" y="0"/>
                  </a:lnTo>
                  <a:lnTo>
                    <a:pt x="88" y="0"/>
                  </a:lnTo>
                  <a:lnTo>
                    <a:pt x="83" y="186"/>
                  </a:lnTo>
                  <a:lnTo>
                    <a:pt x="56" y="194"/>
                  </a:lnTo>
                  <a:lnTo>
                    <a:pt x="46" y="50"/>
                  </a:lnTo>
                  <a:lnTo>
                    <a:pt x="35" y="194"/>
                  </a:lnTo>
                  <a:lnTo>
                    <a:pt x="0" y="192"/>
                  </a:lnTo>
                  <a:close/>
                </a:path>
              </a:pathLst>
            </a:custGeom>
            <a:solidFill>
              <a:srgbClr val="9CB0D1"/>
            </a:solidFill>
            <a:ln w="12700">
              <a:solidFill>
                <a:schemeClr val="tx1"/>
              </a:solidFill>
              <a:round/>
              <a:headEnd/>
              <a:tailEnd/>
            </a:ln>
          </p:spPr>
          <p:txBody>
            <a:bodyPr wrap="none" anchor="ctr"/>
            <a:lstStyle/>
            <a:p>
              <a:endParaRPr lang="en-US"/>
            </a:p>
          </p:txBody>
        </p:sp>
        <p:sp>
          <p:nvSpPr>
            <p:cNvPr id="57540" name="Freeform 158"/>
            <p:cNvSpPr>
              <a:spLocks/>
            </p:cNvSpPr>
            <p:nvPr/>
          </p:nvSpPr>
          <p:spPr bwMode="auto">
            <a:xfrm>
              <a:off x="4752" y="1969"/>
              <a:ext cx="167" cy="132"/>
            </a:xfrm>
            <a:custGeom>
              <a:avLst/>
              <a:gdLst>
                <a:gd name="T0" fmla="*/ 16 w 167"/>
                <a:gd name="T1" fmla="*/ 121 h 132"/>
                <a:gd name="T2" fmla="*/ 29 w 167"/>
                <a:gd name="T3" fmla="*/ 43 h 132"/>
                <a:gd name="T4" fmla="*/ 64 w 167"/>
                <a:gd name="T5" fmla="*/ 6 h 132"/>
                <a:gd name="T6" fmla="*/ 128 w 167"/>
                <a:gd name="T7" fmla="*/ 11 h 132"/>
                <a:gd name="T8" fmla="*/ 160 w 167"/>
                <a:gd name="T9" fmla="*/ 51 h 132"/>
                <a:gd name="T10" fmla="*/ 163 w 167"/>
                <a:gd name="T11" fmla="*/ 121 h 132"/>
                <a:gd name="T12" fmla="*/ 133 w 167"/>
                <a:gd name="T13" fmla="*/ 123 h 132"/>
                <a:gd name="T14" fmla="*/ 93 w 167"/>
                <a:gd name="T15" fmla="*/ 121 h 132"/>
                <a:gd name="T16" fmla="*/ 16 w 167"/>
                <a:gd name="T17" fmla="*/ 12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32"/>
                <a:gd name="T29" fmla="*/ 167 w 167"/>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32">
                  <a:moveTo>
                    <a:pt x="16" y="121"/>
                  </a:moveTo>
                  <a:cubicBezTo>
                    <a:pt x="0" y="117"/>
                    <a:pt x="21" y="62"/>
                    <a:pt x="29" y="43"/>
                  </a:cubicBezTo>
                  <a:cubicBezTo>
                    <a:pt x="36" y="23"/>
                    <a:pt x="47" y="11"/>
                    <a:pt x="64" y="6"/>
                  </a:cubicBezTo>
                  <a:cubicBezTo>
                    <a:pt x="80" y="0"/>
                    <a:pt x="112" y="3"/>
                    <a:pt x="128" y="11"/>
                  </a:cubicBezTo>
                  <a:cubicBezTo>
                    <a:pt x="143" y="18"/>
                    <a:pt x="154" y="32"/>
                    <a:pt x="160" y="51"/>
                  </a:cubicBezTo>
                  <a:cubicBezTo>
                    <a:pt x="165" y="69"/>
                    <a:pt x="167" y="109"/>
                    <a:pt x="163" y="121"/>
                  </a:cubicBezTo>
                  <a:cubicBezTo>
                    <a:pt x="158" y="132"/>
                    <a:pt x="144" y="123"/>
                    <a:pt x="133" y="123"/>
                  </a:cubicBezTo>
                  <a:cubicBezTo>
                    <a:pt x="121" y="123"/>
                    <a:pt x="112" y="121"/>
                    <a:pt x="93" y="121"/>
                  </a:cubicBezTo>
                  <a:cubicBezTo>
                    <a:pt x="73" y="120"/>
                    <a:pt x="32" y="121"/>
                    <a:pt x="16" y="121"/>
                  </a:cubicBezTo>
                  <a:close/>
                </a:path>
              </a:pathLst>
            </a:custGeom>
            <a:solidFill>
              <a:srgbClr val="FFBFAB"/>
            </a:solidFill>
            <a:ln w="12700">
              <a:solidFill>
                <a:schemeClr val="tx1"/>
              </a:solidFill>
              <a:round/>
              <a:headEnd/>
              <a:tailEnd/>
            </a:ln>
          </p:spPr>
          <p:txBody>
            <a:bodyPr wrap="none" anchor="ctr"/>
            <a:lstStyle/>
            <a:p>
              <a:endParaRPr lang="en-US"/>
            </a:p>
          </p:txBody>
        </p:sp>
        <p:sp>
          <p:nvSpPr>
            <p:cNvPr id="57541" name="Freeform 159"/>
            <p:cNvSpPr>
              <a:spLocks/>
            </p:cNvSpPr>
            <p:nvPr/>
          </p:nvSpPr>
          <p:spPr bwMode="auto">
            <a:xfrm>
              <a:off x="4791" y="1981"/>
              <a:ext cx="104" cy="111"/>
            </a:xfrm>
            <a:custGeom>
              <a:avLst/>
              <a:gdLst>
                <a:gd name="T0" fmla="*/ 0 w 104"/>
                <a:gd name="T1" fmla="*/ 109 h 111"/>
                <a:gd name="T2" fmla="*/ 14 w 104"/>
                <a:gd name="T3" fmla="*/ 42 h 111"/>
                <a:gd name="T4" fmla="*/ 51 w 104"/>
                <a:gd name="T5" fmla="*/ 2 h 111"/>
                <a:gd name="T6" fmla="*/ 83 w 104"/>
                <a:gd name="T7" fmla="*/ 31 h 111"/>
                <a:gd name="T8" fmla="*/ 102 w 104"/>
                <a:gd name="T9" fmla="*/ 79 h 111"/>
                <a:gd name="T10" fmla="*/ 99 w 104"/>
                <a:gd name="T11" fmla="*/ 111 h 111"/>
                <a:gd name="T12" fmla="*/ 0 60000 65536"/>
                <a:gd name="T13" fmla="*/ 0 60000 65536"/>
                <a:gd name="T14" fmla="*/ 0 60000 65536"/>
                <a:gd name="T15" fmla="*/ 0 60000 65536"/>
                <a:gd name="T16" fmla="*/ 0 60000 65536"/>
                <a:gd name="T17" fmla="*/ 0 60000 65536"/>
                <a:gd name="T18" fmla="*/ 0 w 104"/>
                <a:gd name="T19" fmla="*/ 0 h 111"/>
                <a:gd name="T20" fmla="*/ 104 w 104"/>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04" h="111">
                  <a:moveTo>
                    <a:pt x="0" y="109"/>
                  </a:moveTo>
                  <a:cubicBezTo>
                    <a:pt x="2" y="84"/>
                    <a:pt x="5" y="59"/>
                    <a:pt x="14" y="42"/>
                  </a:cubicBezTo>
                  <a:cubicBezTo>
                    <a:pt x="22" y="24"/>
                    <a:pt x="39" y="3"/>
                    <a:pt x="51" y="2"/>
                  </a:cubicBezTo>
                  <a:cubicBezTo>
                    <a:pt x="62" y="0"/>
                    <a:pt x="74" y="18"/>
                    <a:pt x="83" y="31"/>
                  </a:cubicBezTo>
                  <a:cubicBezTo>
                    <a:pt x="91" y="43"/>
                    <a:pt x="99" y="65"/>
                    <a:pt x="102" y="79"/>
                  </a:cubicBezTo>
                  <a:cubicBezTo>
                    <a:pt x="104" y="92"/>
                    <a:pt x="101" y="101"/>
                    <a:pt x="99" y="111"/>
                  </a:cubicBezTo>
                </a:path>
              </a:pathLst>
            </a:custGeom>
            <a:noFill/>
            <a:ln w="12700">
              <a:solidFill>
                <a:schemeClr val="tx1"/>
              </a:solidFill>
              <a:round/>
              <a:headEnd/>
              <a:tailEnd/>
            </a:ln>
          </p:spPr>
          <p:txBody>
            <a:bodyPr wrap="none" anchor="ctr"/>
            <a:lstStyle/>
            <a:p>
              <a:endParaRPr lang="en-US"/>
            </a:p>
          </p:txBody>
        </p:sp>
        <p:sp>
          <p:nvSpPr>
            <p:cNvPr id="57542" name="Line 160"/>
            <p:cNvSpPr>
              <a:spLocks noChangeShapeType="1"/>
            </p:cNvSpPr>
            <p:nvPr/>
          </p:nvSpPr>
          <p:spPr bwMode="auto">
            <a:xfrm flipH="1">
              <a:off x="4837" y="1991"/>
              <a:ext cx="5" cy="45"/>
            </a:xfrm>
            <a:prstGeom prst="line">
              <a:avLst/>
            </a:prstGeom>
            <a:noFill/>
            <a:ln w="12700">
              <a:solidFill>
                <a:schemeClr val="tx1"/>
              </a:solidFill>
              <a:round/>
              <a:headEnd/>
              <a:tailEnd/>
            </a:ln>
          </p:spPr>
          <p:txBody>
            <a:bodyPr wrap="none" anchor="ctr"/>
            <a:lstStyle/>
            <a:p>
              <a:endParaRPr lang="en-US"/>
            </a:p>
          </p:txBody>
        </p:sp>
        <p:sp>
          <p:nvSpPr>
            <p:cNvPr id="57543" name="Rectangle 161"/>
            <p:cNvSpPr>
              <a:spLocks noChangeArrowheads="1"/>
            </p:cNvSpPr>
            <p:nvPr/>
          </p:nvSpPr>
          <p:spPr bwMode="auto">
            <a:xfrm>
              <a:off x="4812" y="1921"/>
              <a:ext cx="62" cy="62"/>
            </a:xfrm>
            <a:prstGeom prst="rect">
              <a:avLst/>
            </a:prstGeom>
            <a:solidFill>
              <a:schemeClr val="tx1"/>
            </a:solidFill>
            <a:ln w="12700">
              <a:solidFill>
                <a:schemeClr val="tx1"/>
              </a:solidFill>
              <a:miter lim="800000"/>
              <a:headEnd/>
              <a:tailEnd/>
            </a:ln>
          </p:spPr>
          <p:txBody>
            <a:bodyPr wrap="none" anchor="ctr"/>
            <a:lstStyle/>
            <a:p>
              <a:endParaRPr lang="en-NZ">
                <a:latin typeface="Calibri" pitchFamily="34" charset="0"/>
              </a:endParaRPr>
            </a:p>
          </p:txBody>
        </p:sp>
        <p:sp>
          <p:nvSpPr>
            <p:cNvPr id="57544" name="Line 162"/>
            <p:cNvSpPr>
              <a:spLocks noChangeShapeType="1"/>
            </p:cNvSpPr>
            <p:nvPr/>
          </p:nvSpPr>
          <p:spPr bwMode="auto">
            <a:xfrm flipV="1">
              <a:off x="4815" y="1991"/>
              <a:ext cx="45" cy="3"/>
            </a:xfrm>
            <a:prstGeom prst="line">
              <a:avLst/>
            </a:prstGeom>
            <a:noFill/>
            <a:ln w="38100">
              <a:solidFill>
                <a:schemeClr val="tx1"/>
              </a:solidFill>
              <a:round/>
              <a:headEnd/>
              <a:tailEnd/>
            </a:ln>
          </p:spPr>
          <p:txBody>
            <a:bodyPr wrap="none" anchor="ctr"/>
            <a:lstStyle/>
            <a:p>
              <a:endParaRPr lang="en-US"/>
            </a:p>
          </p:txBody>
        </p:sp>
        <p:sp>
          <p:nvSpPr>
            <p:cNvPr id="57545" name="Line 163"/>
            <p:cNvSpPr>
              <a:spLocks noChangeShapeType="1"/>
            </p:cNvSpPr>
            <p:nvPr/>
          </p:nvSpPr>
          <p:spPr bwMode="auto">
            <a:xfrm flipV="1">
              <a:off x="4815" y="1911"/>
              <a:ext cx="59" cy="6"/>
            </a:xfrm>
            <a:prstGeom prst="line">
              <a:avLst/>
            </a:prstGeom>
            <a:noFill/>
            <a:ln w="57150">
              <a:solidFill>
                <a:srgbClr val="070707"/>
              </a:solidFill>
              <a:round/>
              <a:headEnd/>
              <a:tailEnd/>
            </a:ln>
          </p:spPr>
          <p:txBody>
            <a:bodyPr wrap="none" anchor="ctr"/>
            <a:lstStyle/>
            <a:p>
              <a:endParaRPr lang="en-US"/>
            </a:p>
          </p:txBody>
        </p:sp>
        <p:sp>
          <p:nvSpPr>
            <p:cNvPr id="57546" name="Line 164"/>
            <p:cNvSpPr>
              <a:spLocks noChangeShapeType="1"/>
            </p:cNvSpPr>
            <p:nvPr/>
          </p:nvSpPr>
          <p:spPr bwMode="auto">
            <a:xfrm flipV="1">
              <a:off x="4802" y="2312"/>
              <a:ext cx="24" cy="2"/>
            </a:xfrm>
            <a:prstGeom prst="line">
              <a:avLst/>
            </a:prstGeom>
            <a:noFill/>
            <a:ln w="57150">
              <a:solidFill>
                <a:srgbClr val="070707"/>
              </a:solidFill>
              <a:round/>
              <a:headEnd/>
              <a:tailEnd/>
            </a:ln>
          </p:spPr>
          <p:txBody>
            <a:bodyPr wrap="none" anchor="ctr"/>
            <a:lstStyle/>
            <a:p>
              <a:endParaRPr lang="en-US"/>
            </a:p>
          </p:txBody>
        </p:sp>
        <p:sp>
          <p:nvSpPr>
            <p:cNvPr id="57547" name="Line 165"/>
            <p:cNvSpPr>
              <a:spLocks noChangeShapeType="1"/>
            </p:cNvSpPr>
            <p:nvPr/>
          </p:nvSpPr>
          <p:spPr bwMode="auto">
            <a:xfrm flipV="1">
              <a:off x="4855" y="2304"/>
              <a:ext cx="24" cy="2"/>
            </a:xfrm>
            <a:prstGeom prst="line">
              <a:avLst/>
            </a:prstGeom>
            <a:noFill/>
            <a:ln w="57150">
              <a:solidFill>
                <a:srgbClr val="070707"/>
              </a:solidFill>
              <a:round/>
              <a:headEnd/>
              <a:tailEnd/>
            </a:ln>
          </p:spPr>
          <p:txBody>
            <a:bodyPr wrap="none" anchor="ctr"/>
            <a:lstStyle/>
            <a:p>
              <a:endParaRPr lang="en-US"/>
            </a:p>
          </p:txBody>
        </p:sp>
        <p:sp>
          <p:nvSpPr>
            <p:cNvPr id="57548" name="Line 166"/>
            <p:cNvSpPr>
              <a:spLocks noChangeShapeType="1"/>
            </p:cNvSpPr>
            <p:nvPr/>
          </p:nvSpPr>
          <p:spPr bwMode="auto">
            <a:xfrm>
              <a:off x="4712" y="2094"/>
              <a:ext cx="0" cy="210"/>
            </a:xfrm>
            <a:prstGeom prst="line">
              <a:avLst/>
            </a:prstGeom>
            <a:noFill/>
            <a:ln w="38100">
              <a:solidFill>
                <a:srgbClr val="D7E3C5"/>
              </a:solidFill>
              <a:round/>
              <a:headEnd/>
              <a:tailEnd/>
            </a:ln>
          </p:spPr>
          <p:txBody>
            <a:bodyPr wrap="none" anchor="ctr"/>
            <a:lstStyle/>
            <a:p>
              <a:endParaRPr lang="en-US"/>
            </a:p>
          </p:txBody>
        </p:sp>
        <p:sp>
          <p:nvSpPr>
            <p:cNvPr id="57549" name="Freeform 167"/>
            <p:cNvSpPr>
              <a:spLocks/>
            </p:cNvSpPr>
            <p:nvPr/>
          </p:nvSpPr>
          <p:spPr bwMode="auto">
            <a:xfrm>
              <a:off x="5145" y="2052"/>
              <a:ext cx="88" cy="194"/>
            </a:xfrm>
            <a:custGeom>
              <a:avLst/>
              <a:gdLst>
                <a:gd name="T0" fmla="*/ 0 w 88"/>
                <a:gd name="T1" fmla="*/ 192 h 194"/>
                <a:gd name="T2" fmla="*/ 3 w 88"/>
                <a:gd name="T3" fmla="*/ 0 h 194"/>
                <a:gd name="T4" fmla="*/ 88 w 88"/>
                <a:gd name="T5" fmla="*/ 0 h 194"/>
                <a:gd name="T6" fmla="*/ 83 w 88"/>
                <a:gd name="T7" fmla="*/ 186 h 194"/>
                <a:gd name="T8" fmla="*/ 56 w 88"/>
                <a:gd name="T9" fmla="*/ 194 h 194"/>
                <a:gd name="T10" fmla="*/ 46 w 88"/>
                <a:gd name="T11" fmla="*/ 50 h 194"/>
                <a:gd name="T12" fmla="*/ 35 w 88"/>
                <a:gd name="T13" fmla="*/ 194 h 194"/>
                <a:gd name="T14" fmla="*/ 0 w 88"/>
                <a:gd name="T15" fmla="*/ 192 h 194"/>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194"/>
                <a:gd name="T26" fmla="*/ 88 w 88"/>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194">
                  <a:moveTo>
                    <a:pt x="0" y="192"/>
                  </a:moveTo>
                  <a:lnTo>
                    <a:pt x="3" y="0"/>
                  </a:lnTo>
                  <a:lnTo>
                    <a:pt x="88" y="0"/>
                  </a:lnTo>
                  <a:lnTo>
                    <a:pt x="83" y="186"/>
                  </a:lnTo>
                  <a:lnTo>
                    <a:pt x="56" y="194"/>
                  </a:lnTo>
                  <a:lnTo>
                    <a:pt x="46" y="50"/>
                  </a:lnTo>
                  <a:lnTo>
                    <a:pt x="35" y="194"/>
                  </a:lnTo>
                  <a:lnTo>
                    <a:pt x="0" y="192"/>
                  </a:lnTo>
                  <a:close/>
                </a:path>
              </a:pathLst>
            </a:custGeom>
            <a:solidFill>
              <a:srgbClr val="9CB0D1"/>
            </a:solidFill>
            <a:ln w="12700">
              <a:solidFill>
                <a:schemeClr val="tx1"/>
              </a:solidFill>
              <a:round/>
              <a:headEnd/>
              <a:tailEnd/>
            </a:ln>
          </p:spPr>
          <p:txBody>
            <a:bodyPr wrap="none" anchor="ctr"/>
            <a:lstStyle/>
            <a:p>
              <a:endParaRPr lang="en-US"/>
            </a:p>
          </p:txBody>
        </p:sp>
        <p:grpSp>
          <p:nvGrpSpPr>
            <p:cNvPr id="57550" name="Group 168"/>
            <p:cNvGrpSpPr>
              <a:grpSpLocks/>
            </p:cNvGrpSpPr>
            <p:nvPr/>
          </p:nvGrpSpPr>
          <p:grpSpPr bwMode="auto">
            <a:xfrm>
              <a:off x="5097" y="1867"/>
              <a:ext cx="167" cy="190"/>
              <a:chOff x="5097" y="1867"/>
              <a:chExt cx="167" cy="190"/>
            </a:xfrm>
          </p:grpSpPr>
          <p:grpSp>
            <p:nvGrpSpPr>
              <p:cNvPr id="57575" name="Group 169"/>
              <p:cNvGrpSpPr>
                <a:grpSpLocks/>
              </p:cNvGrpSpPr>
              <p:nvPr/>
            </p:nvGrpSpPr>
            <p:grpSpPr bwMode="auto">
              <a:xfrm>
                <a:off x="5097" y="1925"/>
                <a:ext cx="167" cy="132"/>
                <a:chOff x="5097" y="1925"/>
                <a:chExt cx="167" cy="132"/>
              </a:xfrm>
            </p:grpSpPr>
            <p:sp>
              <p:nvSpPr>
                <p:cNvPr id="57579" name="Freeform 170"/>
                <p:cNvSpPr>
                  <a:spLocks/>
                </p:cNvSpPr>
                <p:nvPr/>
              </p:nvSpPr>
              <p:spPr bwMode="auto">
                <a:xfrm>
                  <a:off x="5097" y="1925"/>
                  <a:ext cx="167" cy="132"/>
                </a:xfrm>
                <a:custGeom>
                  <a:avLst/>
                  <a:gdLst>
                    <a:gd name="T0" fmla="*/ 16 w 167"/>
                    <a:gd name="T1" fmla="*/ 121 h 132"/>
                    <a:gd name="T2" fmla="*/ 29 w 167"/>
                    <a:gd name="T3" fmla="*/ 43 h 132"/>
                    <a:gd name="T4" fmla="*/ 64 w 167"/>
                    <a:gd name="T5" fmla="*/ 6 h 132"/>
                    <a:gd name="T6" fmla="*/ 128 w 167"/>
                    <a:gd name="T7" fmla="*/ 11 h 132"/>
                    <a:gd name="T8" fmla="*/ 160 w 167"/>
                    <a:gd name="T9" fmla="*/ 51 h 132"/>
                    <a:gd name="T10" fmla="*/ 163 w 167"/>
                    <a:gd name="T11" fmla="*/ 121 h 132"/>
                    <a:gd name="T12" fmla="*/ 133 w 167"/>
                    <a:gd name="T13" fmla="*/ 123 h 132"/>
                    <a:gd name="T14" fmla="*/ 93 w 167"/>
                    <a:gd name="T15" fmla="*/ 121 h 132"/>
                    <a:gd name="T16" fmla="*/ 16 w 167"/>
                    <a:gd name="T17" fmla="*/ 12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32"/>
                    <a:gd name="T29" fmla="*/ 167 w 167"/>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32">
                      <a:moveTo>
                        <a:pt x="16" y="121"/>
                      </a:moveTo>
                      <a:cubicBezTo>
                        <a:pt x="0" y="117"/>
                        <a:pt x="21" y="62"/>
                        <a:pt x="29" y="43"/>
                      </a:cubicBezTo>
                      <a:cubicBezTo>
                        <a:pt x="36" y="23"/>
                        <a:pt x="47" y="11"/>
                        <a:pt x="64" y="6"/>
                      </a:cubicBezTo>
                      <a:cubicBezTo>
                        <a:pt x="80" y="0"/>
                        <a:pt x="112" y="3"/>
                        <a:pt x="128" y="11"/>
                      </a:cubicBezTo>
                      <a:cubicBezTo>
                        <a:pt x="143" y="18"/>
                        <a:pt x="154" y="32"/>
                        <a:pt x="160" y="51"/>
                      </a:cubicBezTo>
                      <a:cubicBezTo>
                        <a:pt x="165" y="69"/>
                        <a:pt x="167" y="109"/>
                        <a:pt x="163" y="121"/>
                      </a:cubicBezTo>
                      <a:cubicBezTo>
                        <a:pt x="158" y="132"/>
                        <a:pt x="144" y="123"/>
                        <a:pt x="133" y="123"/>
                      </a:cubicBezTo>
                      <a:cubicBezTo>
                        <a:pt x="121" y="123"/>
                        <a:pt x="112" y="121"/>
                        <a:pt x="93" y="121"/>
                      </a:cubicBezTo>
                      <a:cubicBezTo>
                        <a:pt x="73" y="120"/>
                        <a:pt x="32" y="121"/>
                        <a:pt x="16" y="121"/>
                      </a:cubicBezTo>
                      <a:close/>
                    </a:path>
                  </a:pathLst>
                </a:custGeom>
                <a:solidFill>
                  <a:srgbClr val="FFBFAB"/>
                </a:solidFill>
                <a:ln w="12700">
                  <a:solidFill>
                    <a:schemeClr val="tx1"/>
                  </a:solidFill>
                  <a:round/>
                  <a:headEnd/>
                  <a:tailEnd/>
                </a:ln>
              </p:spPr>
              <p:txBody>
                <a:bodyPr wrap="none" anchor="ctr"/>
                <a:lstStyle/>
                <a:p>
                  <a:endParaRPr lang="en-US"/>
                </a:p>
              </p:txBody>
            </p:sp>
            <p:sp>
              <p:nvSpPr>
                <p:cNvPr id="57580" name="Freeform 171"/>
                <p:cNvSpPr>
                  <a:spLocks/>
                </p:cNvSpPr>
                <p:nvPr/>
              </p:nvSpPr>
              <p:spPr bwMode="auto">
                <a:xfrm>
                  <a:off x="5136" y="1937"/>
                  <a:ext cx="104" cy="111"/>
                </a:xfrm>
                <a:custGeom>
                  <a:avLst/>
                  <a:gdLst>
                    <a:gd name="T0" fmla="*/ 0 w 104"/>
                    <a:gd name="T1" fmla="*/ 109 h 111"/>
                    <a:gd name="T2" fmla="*/ 14 w 104"/>
                    <a:gd name="T3" fmla="*/ 42 h 111"/>
                    <a:gd name="T4" fmla="*/ 51 w 104"/>
                    <a:gd name="T5" fmla="*/ 2 h 111"/>
                    <a:gd name="T6" fmla="*/ 83 w 104"/>
                    <a:gd name="T7" fmla="*/ 31 h 111"/>
                    <a:gd name="T8" fmla="*/ 102 w 104"/>
                    <a:gd name="T9" fmla="*/ 79 h 111"/>
                    <a:gd name="T10" fmla="*/ 99 w 104"/>
                    <a:gd name="T11" fmla="*/ 111 h 111"/>
                    <a:gd name="T12" fmla="*/ 0 60000 65536"/>
                    <a:gd name="T13" fmla="*/ 0 60000 65536"/>
                    <a:gd name="T14" fmla="*/ 0 60000 65536"/>
                    <a:gd name="T15" fmla="*/ 0 60000 65536"/>
                    <a:gd name="T16" fmla="*/ 0 60000 65536"/>
                    <a:gd name="T17" fmla="*/ 0 60000 65536"/>
                    <a:gd name="T18" fmla="*/ 0 w 104"/>
                    <a:gd name="T19" fmla="*/ 0 h 111"/>
                    <a:gd name="T20" fmla="*/ 104 w 104"/>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04" h="111">
                      <a:moveTo>
                        <a:pt x="0" y="109"/>
                      </a:moveTo>
                      <a:cubicBezTo>
                        <a:pt x="2" y="84"/>
                        <a:pt x="5" y="59"/>
                        <a:pt x="14" y="42"/>
                      </a:cubicBezTo>
                      <a:cubicBezTo>
                        <a:pt x="22" y="24"/>
                        <a:pt x="39" y="3"/>
                        <a:pt x="51" y="2"/>
                      </a:cubicBezTo>
                      <a:cubicBezTo>
                        <a:pt x="62" y="0"/>
                        <a:pt x="74" y="18"/>
                        <a:pt x="83" y="31"/>
                      </a:cubicBezTo>
                      <a:cubicBezTo>
                        <a:pt x="91" y="43"/>
                        <a:pt x="99" y="65"/>
                        <a:pt x="102" y="79"/>
                      </a:cubicBezTo>
                      <a:cubicBezTo>
                        <a:pt x="104" y="92"/>
                        <a:pt x="101" y="101"/>
                        <a:pt x="99" y="111"/>
                      </a:cubicBezTo>
                    </a:path>
                  </a:pathLst>
                </a:custGeom>
                <a:noFill/>
                <a:ln w="12700">
                  <a:solidFill>
                    <a:schemeClr val="tx1"/>
                  </a:solidFill>
                  <a:round/>
                  <a:headEnd/>
                  <a:tailEnd/>
                </a:ln>
              </p:spPr>
              <p:txBody>
                <a:bodyPr wrap="none" anchor="ctr"/>
                <a:lstStyle/>
                <a:p>
                  <a:endParaRPr lang="en-US"/>
                </a:p>
              </p:txBody>
            </p:sp>
            <p:sp>
              <p:nvSpPr>
                <p:cNvPr id="57581" name="Line 172"/>
                <p:cNvSpPr>
                  <a:spLocks noChangeShapeType="1"/>
                </p:cNvSpPr>
                <p:nvPr/>
              </p:nvSpPr>
              <p:spPr bwMode="auto">
                <a:xfrm flipH="1">
                  <a:off x="5182" y="1947"/>
                  <a:ext cx="5" cy="45"/>
                </a:xfrm>
                <a:prstGeom prst="line">
                  <a:avLst/>
                </a:prstGeom>
                <a:noFill/>
                <a:ln w="12700">
                  <a:solidFill>
                    <a:schemeClr val="tx1"/>
                  </a:solidFill>
                  <a:round/>
                  <a:headEnd/>
                  <a:tailEnd/>
                </a:ln>
              </p:spPr>
              <p:txBody>
                <a:bodyPr wrap="none" anchor="ctr"/>
                <a:lstStyle/>
                <a:p>
                  <a:endParaRPr lang="en-US"/>
                </a:p>
              </p:txBody>
            </p:sp>
          </p:grpSp>
          <p:sp>
            <p:nvSpPr>
              <p:cNvPr id="57576" name="Rectangle 173"/>
              <p:cNvSpPr>
                <a:spLocks noChangeArrowheads="1"/>
              </p:cNvSpPr>
              <p:nvPr/>
            </p:nvSpPr>
            <p:spPr bwMode="auto">
              <a:xfrm>
                <a:off x="5157" y="1877"/>
                <a:ext cx="62" cy="62"/>
              </a:xfrm>
              <a:prstGeom prst="rect">
                <a:avLst/>
              </a:prstGeom>
              <a:solidFill>
                <a:schemeClr val="tx1"/>
              </a:solidFill>
              <a:ln w="12700">
                <a:solidFill>
                  <a:schemeClr val="tx1"/>
                </a:solidFill>
                <a:miter lim="800000"/>
                <a:headEnd/>
                <a:tailEnd/>
              </a:ln>
            </p:spPr>
            <p:txBody>
              <a:bodyPr wrap="none" anchor="ctr"/>
              <a:lstStyle/>
              <a:p>
                <a:endParaRPr lang="en-NZ">
                  <a:latin typeface="Calibri" pitchFamily="34" charset="0"/>
                </a:endParaRPr>
              </a:p>
            </p:txBody>
          </p:sp>
          <p:sp>
            <p:nvSpPr>
              <p:cNvPr id="57577" name="Line 174"/>
              <p:cNvSpPr>
                <a:spLocks noChangeShapeType="1"/>
              </p:cNvSpPr>
              <p:nvPr/>
            </p:nvSpPr>
            <p:spPr bwMode="auto">
              <a:xfrm flipV="1">
                <a:off x="5160" y="1947"/>
                <a:ext cx="45" cy="3"/>
              </a:xfrm>
              <a:prstGeom prst="line">
                <a:avLst/>
              </a:prstGeom>
              <a:noFill/>
              <a:ln w="38100">
                <a:solidFill>
                  <a:schemeClr val="tx1"/>
                </a:solidFill>
                <a:round/>
                <a:headEnd/>
                <a:tailEnd/>
              </a:ln>
            </p:spPr>
            <p:txBody>
              <a:bodyPr wrap="none" anchor="ctr"/>
              <a:lstStyle/>
              <a:p>
                <a:endParaRPr lang="en-US"/>
              </a:p>
            </p:txBody>
          </p:sp>
          <p:sp>
            <p:nvSpPr>
              <p:cNvPr id="57578" name="Line 175"/>
              <p:cNvSpPr>
                <a:spLocks noChangeShapeType="1"/>
              </p:cNvSpPr>
              <p:nvPr/>
            </p:nvSpPr>
            <p:spPr bwMode="auto">
              <a:xfrm flipV="1">
                <a:off x="5160" y="1867"/>
                <a:ext cx="59" cy="6"/>
              </a:xfrm>
              <a:prstGeom prst="line">
                <a:avLst/>
              </a:prstGeom>
              <a:noFill/>
              <a:ln w="57150">
                <a:solidFill>
                  <a:srgbClr val="070707"/>
                </a:solidFill>
                <a:round/>
                <a:headEnd/>
                <a:tailEnd/>
              </a:ln>
            </p:spPr>
            <p:txBody>
              <a:bodyPr wrap="none" anchor="ctr"/>
              <a:lstStyle/>
              <a:p>
                <a:endParaRPr lang="en-US"/>
              </a:p>
            </p:txBody>
          </p:sp>
        </p:grpSp>
        <p:sp>
          <p:nvSpPr>
            <p:cNvPr id="57551" name="Line 176"/>
            <p:cNvSpPr>
              <a:spLocks noChangeShapeType="1"/>
            </p:cNvSpPr>
            <p:nvPr/>
          </p:nvSpPr>
          <p:spPr bwMode="auto">
            <a:xfrm flipV="1">
              <a:off x="5147" y="2256"/>
              <a:ext cx="37" cy="14"/>
            </a:xfrm>
            <a:prstGeom prst="line">
              <a:avLst/>
            </a:prstGeom>
            <a:noFill/>
            <a:ln w="57150">
              <a:solidFill>
                <a:srgbClr val="070707"/>
              </a:solidFill>
              <a:round/>
              <a:headEnd/>
              <a:tailEnd/>
            </a:ln>
          </p:spPr>
          <p:txBody>
            <a:bodyPr wrap="none" anchor="ctr"/>
            <a:lstStyle/>
            <a:p>
              <a:endParaRPr lang="en-US"/>
            </a:p>
          </p:txBody>
        </p:sp>
        <p:sp>
          <p:nvSpPr>
            <p:cNvPr id="57552" name="Line 177"/>
            <p:cNvSpPr>
              <a:spLocks noChangeShapeType="1"/>
            </p:cNvSpPr>
            <p:nvPr/>
          </p:nvSpPr>
          <p:spPr bwMode="auto">
            <a:xfrm flipV="1">
              <a:off x="5200" y="2260"/>
              <a:ext cx="24" cy="2"/>
            </a:xfrm>
            <a:prstGeom prst="line">
              <a:avLst/>
            </a:prstGeom>
            <a:noFill/>
            <a:ln w="57150">
              <a:solidFill>
                <a:srgbClr val="070707"/>
              </a:solidFill>
              <a:round/>
              <a:headEnd/>
              <a:tailEnd/>
            </a:ln>
          </p:spPr>
          <p:txBody>
            <a:bodyPr wrap="none" anchor="ctr"/>
            <a:lstStyle/>
            <a:p>
              <a:endParaRPr lang="en-US"/>
            </a:p>
          </p:txBody>
        </p:sp>
        <p:sp>
          <p:nvSpPr>
            <p:cNvPr id="57553" name="Line 178"/>
            <p:cNvSpPr>
              <a:spLocks noChangeShapeType="1"/>
            </p:cNvSpPr>
            <p:nvPr/>
          </p:nvSpPr>
          <p:spPr bwMode="auto">
            <a:xfrm>
              <a:off x="4819" y="2088"/>
              <a:ext cx="0" cy="210"/>
            </a:xfrm>
            <a:prstGeom prst="line">
              <a:avLst/>
            </a:prstGeom>
            <a:noFill/>
            <a:ln w="38100">
              <a:solidFill>
                <a:srgbClr val="D7E3C5"/>
              </a:solidFill>
              <a:round/>
              <a:headEnd/>
              <a:tailEnd/>
            </a:ln>
          </p:spPr>
          <p:txBody>
            <a:bodyPr wrap="none" anchor="ctr"/>
            <a:lstStyle/>
            <a:p>
              <a:endParaRPr lang="en-US"/>
            </a:p>
          </p:txBody>
        </p:sp>
        <p:sp>
          <p:nvSpPr>
            <p:cNvPr id="57554" name="Line 179"/>
            <p:cNvSpPr>
              <a:spLocks noChangeShapeType="1"/>
            </p:cNvSpPr>
            <p:nvPr/>
          </p:nvSpPr>
          <p:spPr bwMode="auto">
            <a:xfrm>
              <a:off x="5179" y="2040"/>
              <a:ext cx="0" cy="210"/>
            </a:xfrm>
            <a:prstGeom prst="line">
              <a:avLst/>
            </a:prstGeom>
            <a:noFill/>
            <a:ln w="38100">
              <a:solidFill>
                <a:srgbClr val="D7E3C5"/>
              </a:solidFill>
              <a:round/>
              <a:headEnd/>
              <a:tailEnd/>
            </a:ln>
          </p:spPr>
          <p:txBody>
            <a:bodyPr wrap="none" anchor="ctr"/>
            <a:lstStyle/>
            <a:p>
              <a:endParaRPr lang="en-US"/>
            </a:p>
          </p:txBody>
        </p:sp>
        <p:sp>
          <p:nvSpPr>
            <p:cNvPr id="57555" name="Freeform 180"/>
            <p:cNvSpPr>
              <a:spLocks/>
            </p:cNvSpPr>
            <p:nvPr/>
          </p:nvSpPr>
          <p:spPr bwMode="auto">
            <a:xfrm>
              <a:off x="4701" y="2029"/>
              <a:ext cx="712" cy="154"/>
            </a:xfrm>
            <a:custGeom>
              <a:avLst/>
              <a:gdLst>
                <a:gd name="T0" fmla="*/ 0 w 712"/>
                <a:gd name="T1" fmla="*/ 69 h 154"/>
                <a:gd name="T2" fmla="*/ 640 w 712"/>
                <a:gd name="T3" fmla="*/ 0 h 154"/>
                <a:gd name="T4" fmla="*/ 712 w 712"/>
                <a:gd name="T5" fmla="*/ 80 h 154"/>
                <a:gd name="T6" fmla="*/ 46 w 712"/>
                <a:gd name="T7" fmla="*/ 154 h 154"/>
                <a:gd name="T8" fmla="*/ 0 w 712"/>
                <a:gd name="T9" fmla="*/ 69 h 154"/>
                <a:gd name="T10" fmla="*/ 0 60000 65536"/>
                <a:gd name="T11" fmla="*/ 0 60000 65536"/>
                <a:gd name="T12" fmla="*/ 0 60000 65536"/>
                <a:gd name="T13" fmla="*/ 0 60000 65536"/>
                <a:gd name="T14" fmla="*/ 0 60000 65536"/>
                <a:gd name="T15" fmla="*/ 0 w 712"/>
                <a:gd name="T16" fmla="*/ 0 h 154"/>
                <a:gd name="T17" fmla="*/ 712 w 712"/>
                <a:gd name="T18" fmla="*/ 154 h 154"/>
              </a:gdLst>
              <a:ahLst/>
              <a:cxnLst>
                <a:cxn ang="T10">
                  <a:pos x="T0" y="T1"/>
                </a:cxn>
                <a:cxn ang="T11">
                  <a:pos x="T2" y="T3"/>
                </a:cxn>
                <a:cxn ang="T12">
                  <a:pos x="T4" y="T5"/>
                </a:cxn>
                <a:cxn ang="T13">
                  <a:pos x="T6" y="T7"/>
                </a:cxn>
                <a:cxn ang="T14">
                  <a:pos x="T8" y="T9"/>
                </a:cxn>
              </a:cxnLst>
              <a:rect l="T15" t="T16" r="T17" b="T18"/>
              <a:pathLst>
                <a:path w="712" h="154">
                  <a:moveTo>
                    <a:pt x="0" y="69"/>
                  </a:moveTo>
                  <a:lnTo>
                    <a:pt x="640" y="0"/>
                  </a:lnTo>
                  <a:lnTo>
                    <a:pt x="712" y="80"/>
                  </a:lnTo>
                  <a:lnTo>
                    <a:pt x="46" y="154"/>
                  </a:lnTo>
                  <a:lnTo>
                    <a:pt x="0" y="69"/>
                  </a:lnTo>
                  <a:close/>
                </a:path>
              </a:pathLst>
            </a:custGeom>
            <a:solidFill>
              <a:schemeClr val="accent1"/>
            </a:solidFill>
            <a:ln w="12700">
              <a:solidFill>
                <a:schemeClr val="tx1"/>
              </a:solidFill>
              <a:round/>
              <a:headEnd/>
              <a:tailEnd/>
            </a:ln>
          </p:spPr>
          <p:txBody>
            <a:bodyPr wrap="none" anchor="ctr"/>
            <a:lstStyle/>
            <a:p>
              <a:endParaRPr lang="en-US"/>
            </a:p>
          </p:txBody>
        </p:sp>
        <p:sp>
          <p:nvSpPr>
            <p:cNvPr id="57556" name="Freeform 181"/>
            <p:cNvSpPr>
              <a:spLocks/>
            </p:cNvSpPr>
            <p:nvPr/>
          </p:nvSpPr>
          <p:spPr bwMode="auto">
            <a:xfrm>
              <a:off x="4698" y="2018"/>
              <a:ext cx="712" cy="154"/>
            </a:xfrm>
            <a:custGeom>
              <a:avLst/>
              <a:gdLst>
                <a:gd name="T0" fmla="*/ 0 w 712"/>
                <a:gd name="T1" fmla="*/ 69 h 154"/>
                <a:gd name="T2" fmla="*/ 640 w 712"/>
                <a:gd name="T3" fmla="*/ 0 h 154"/>
                <a:gd name="T4" fmla="*/ 712 w 712"/>
                <a:gd name="T5" fmla="*/ 80 h 154"/>
                <a:gd name="T6" fmla="*/ 46 w 712"/>
                <a:gd name="T7" fmla="*/ 154 h 154"/>
                <a:gd name="T8" fmla="*/ 0 w 712"/>
                <a:gd name="T9" fmla="*/ 69 h 154"/>
                <a:gd name="T10" fmla="*/ 0 60000 65536"/>
                <a:gd name="T11" fmla="*/ 0 60000 65536"/>
                <a:gd name="T12" fmla="*/ 0 60000 65536"/>
                <a:gd name="T13" fmla="*/ 0 60000 65536"/>
                <a:gd name="T14" fmla="*/ 0 60000 65536"/>
                <a:gd name="T15" fmla="*/ 0 w 712"/>
                <a:gd name="T16" fmla="*/ 0 h 154"/>
                <a:gd name="T17" fmla="*/ 712 w 712"/>
                <a:gd name="T18" fmla="*/ 154 h 154"/>
              </a:gdLst>
              <a:ahLst/>
              <a:cxnLst>
                <a:cxn ang="T10">
                  <a:pos x="T0" y="T1"/>
                </a:cxn>
                <a:cxn ang="T11">
                  <a:pos x="T2" y="T3"/>
                </a:cxn>
                <a:cxn ang="T12">
                  <a:pos x="T4" y="T5"/>
                </a:cxn>
                <a:cxn ang="T13">
                  <a:pos x="T6" y="T7"/>
                </a:cxn>
                <a:cxn ang="T14">
                  <a:pos x="T8" y="T9"/>
                </a:cxn>
              </a:cxnLst>
              <a:rect l="T15" t="T16" r="T17" b="T18"/>
              <a:pathLst>
                <a:path w="712" h="154">
                  <a:moveTo>
                    <a:pt x="0" y="69"/>
                  </a:moveTo>
                  <a:lnTo>
                    <a:pt x="640" y="0"/>
                  </a:lnTo>
                  <a:lnTo>
                    <a:pt x="712" y="80"/>
                  </a:lnTo>
                  <a:lnTo>
                    <a:pt x="46" y="154"/>
                  </a:lnTo>
                  <a:lnTo>
                    <a:pt x="0" y="69"/>
                  </a:lnTo>
                  <a:close/>
                </a:path>
              </a:pathLst>
            </a:custGeom>
            <a:solidFill>
              <a:srgbClr val="D7E3C5"/>
            </a:solidFill>
            <a:ln w="12700">
              <a:solidFill>
                <a:schemeClr val="tx1"/>
              </a:solidFill>
              <a:round/>
              <a:headEnd/>
              <a:tailEnd/>
            </a:ln>
          </p:spPr>
          <p:txBody>
            <a:bodyPr wrap="none" anchor="ctr"/>
            <a:lstStyle/>
            <a:p>
              <a:endParaRPr lang="en-US"/>
            </a:p>
          </p:txBody>
        </p:sp>
        <p:sp>
          <p:nvSpPr>
            <p:cNvPr id="57557" name="Line 182"/>
            <p:cNvSpPr>
              <a:spLocks noChangeShapeType="1"/>
            </p:cNvSpPr>
            <p:nvPr/>
          </p:nvSpPr>
          <p:spPr bwMode="auto">
            <a:xfrm>
              <a:off x="4757" y="2178"/>
              <a:ext cx="0" cy="210"/>
            </a:xfrm>
            <a:prstGeom prst="line">
              <a:avLst/>
            </a:prstGeom>
            <a:noFill/>
            <a:ln w="38100">
              <a:solidFill>
                <a:srgbClr val="D7E3C5"/>
              </a:solidFill>
              <a:round/>
              <a:headEnd/>
              <a:tailEnd/>
            </a:ln>
          </p:spPr>
          <p:txBody>
            <a:bodyPr wrap="none" anchor="ctr"/>
            <a:lstStyle/>
            <a:p>
              <a:endParaRPr lang="en-US"/>
            </a:p>
          </p:txBody>
        </p:sp>
        <p:sp>
          <p:nvSpPr>
            <p:cNvPr id="57558" name="Line 183"/>
            <p:cNvSpPr>
              <a:spLocks noChangeShapeType="1"/>
            </p:cNvSpPr>
            <p:nvPr/>
          </p:nvSpPr>
          <p:spPr bwMode="auto">
            <a:xfrm>
              <a:off x="5086" y="2138"/>
              <a:ext cx="0" cy="210"/>
            </a:xfrm>
            <a:prstGeom prst="line">
              <a:avLst/>
            </a:prstGeom>
            <a:noFill/>
            <a:ln w="38100">
              <a:solidFill>
                <a:srgbClr val="D7E3C5"/>
              </a:solidFill>
              <a:round/>
              <a:headEnd/>
              <a:tailEnd/>
            </a:ln>
          </p:spPr>
          <p:txBody>
            <a:bodyPr wrap="none" anchor="ctr"/>
            <a:lstStyle/>
            <a:p>
              <a:endParaRPr lang="en-US"/>
            </a:p>
          </p:txBody>
        </p:sp>
        <p:sp>
          <p:nvSpPr>
            <p:cNvPr id="57559" name="Line 184"/>
            <p:cNvSpPr>
              <a:spLocks noChangeShapeType="1"/>
            </p:cNvSpPr>
            <p:nvPr/>
          </p:nvSpPr>
          <p:spPr bwMode="auto">
            <a:xfrm>
              <a:off x="5246" y="2133"/>
              <a:ext cx="0" cy="210"/>
            </a:xfrm>
            <a:prstGeom prst="line">
              <a:avLst/>
            </a:prstGeom>
            <a:noFill/>
            <a:ln w="38100">
              <a:solidFill>
                <a:srgbClr val="D7E3C5"/>
              </a:solidFill>
              <a:round/>
              <a:headEnd/>
              <a:tailEnd/>
            </a:ln>
          </p:spPr>
          <p:txBody>
            <a:bodyPr wrap="none" anchor="ctr"/>
            <a:lstStyle/>
            <a:p>
              <a:endParaRPr lang="en-US"/>
            </a:p>
          </p:txBody>
        </p:sp>
        <p:sp>
          <p:nvSpPr>
            <p:cNvPr id="57560" name="Line 185"/>
            <p:cNvSpPr>
              <a:spLocks noChangeShapeType="1"/>
            </p:cNvSpPr>
            <p:nvPr/>
          </p:nvSpPr>
          <p:spPr bwMode="auto">
            <a:xfrm>
              <a:off x="5398" y="2106"/>
              <a:ext cx="0" cy="210"/>
            </a:xfrm>
            <a:prstGeom prst="line">
              <a:avLst/>
            </a:prstGeom>
            <a:noFill/>
            <a:ln w="38100">
              <a:solidFill>
                <a:srgbClr val="D7E3C5"/>
              </a:solidFill>
              <a:round/>
              <a:headEnd/>
              <a:tailEnd/>
            </a:ln>
          </p:spPr>
          <p:txBody>
            <a:bodyPr wrap="none" anchor="ctr"/>
            <a:lstStyle/>
            <a:p>
              <a:endParaRPr lang="en-US"/>
            </a:p>
          </p:txBody>
        </p:sp>
        <p:sp>
          <p:nvSpPr>
            <p:cNvPr id="57561" name="Line 186"/>
            <p:cNvSpPr>
              <a:spLocks noChangeShapeType="1"/>
            </p:cNvSpPr>
            <p:nvPr/>
          </p:nvSpPr>
          <p:spPr bwMode="auto">
            <a:xfrm>
              <a:off x="4912" y="2168"/>
              <a:ext cx="0" cy="210"/>
            </a:xfrm>
            <a:prstGeom prst="line">
              <a:avLst/>
            </a:prstGeom>
            <a:noFill/>
            <a:ln w="38100">
              <a:solidFill>
                <a:srgbClr val="D7E3C5"/>
              </a:solidFill>
              <a:round/>
              <a:headEnd/>
              <a:tailEnd/>
            </a:ln>
          </p:spPr>
          <p:txBody>
            <a:bodyPr wrap="none" anchor="ctr"/>
            <a:lstStyle/>
            <a:p>
              <a:endParaRPr lang="en-US"/>
            </a:p>
          </p:txBody>
        </p:sp>
        <p:sp>
          <p:nvSpPr>
            <p:cNvPr id="57562" name="Line 187"/>
            <p:cNvSpPr>
              <a:spLocks noChangeShapeType="1"/>
            </p:cNvSpPr>
            <p:nvPr/>
          </p:nvSpPr>
          <p:spPr bwMode="auto">
            <a:xfrm>
              <a:off x="4851" y="2069"/>
              <a:ext cx="53" cy="88"/>
            </a:xfrm>
            <a:prstGeom prst="line">
              <a:avLst/>
            </a:prstGeom>
            <a:noFill/>
            <a:ln w="12700">
              <a:solidFill>
                <a:schemeClr val="tx1"/>
              </a:solidFill>
              <a:round/>
              <a:headEnd/>
              <a:tailEnd/>
            </a:ln>
          </p:spPr>
          <p:txBody>
            <a:bodyPr wrap="none" anchor="ctr"/>
            <a:lstStyle/>
            <a:p>
              <a:endParaRPr lang="en-US"/>
            </a:p>
          </p:txBody>
        </p:sp>
        <p:sp>
          <p:nvSpPr>
            <p:cNvPr id="57563" name="Line 188"/>
            <p:cNvSpPr>
              <a:spLocks noChangeShapeType="1"/>
            </p:cNvSpPr>
            <p:nvPr/>
          </p:nvSpPr>
          <p:spPr bwMode="auto">
            <a:xfrm>
              <a:off x="5032" y="2053"/>
              <a:ext cx="53" cy="88"/>
            </a:xfrm>
            <a:prstGeom prst="line">
              <a:avLst/>
            </a:prstGeom>
            <a:noFill/>
            <a:ln w="12700">
              <a:solidFill>
                <a:schemeClr val="tx1"/>
              </a:solidFill>
              <a:round/>
              <a:headEnd/>
              <a:tailEnd/>
            </a:ln>
          </p:spPr>
          <p:txBody>
            <a:bodyPr wrap="none" anchor="ctr"/>
            <a:lstStyle/>
            <a:p>
              <a:endParaRPr lang="en-US"/>
            </a:p>
          </p:txBody>
        </p:sp>
        <p:sp>
          <p:nvSpPr>
            <p:cNvPr id="57564" name="Line 189"/>
            <p:cNvSpPr>
              <a:spLocks noChangeShapeType="1"/>
            </p:cNvSpPr>
            <p:nvPr/>
          </p:nvSpPr>
          <p:spPr bwMode="auto">
            <a:xfrm>
              <a:off x="4942" y="2061"/>
              <a:ext cx="53" cy="88"/>
            </a:xfrm>
            <a:prstGeom prst="line">
              <a:avLst/>
            </a:prstGeom>
            <a:noFill/>
            <a:ln w="12700">
              <a:solidFill>
                <a:schemeClr val="tx1"/>
              </a:solidFill>
              <a:round/>
              <a:headEnd/>
              <a:tailEnd/>
            </a:ln>
          </p:spPr>
          <p:txBody>
            <a:bodyPr wrap="none" anchor="ctr"/>
            <a:lstStyle/>
            <a:p>
              <a:endParaRPr lang="en-US"/>
            </a:p>
          </p:txBody>
        </p:sp>
        <p:sp>
          <p:nvSpPr>
            <p:cNvPr id="57565" name="Line 190"/>
            <p:cNvSpPr>
              <a:spLocks noChangeShapeType="1"/>
            </p:cNvSpPr>
            <p:nvPr/>
          </p:nvSpPr>
          <p:spPr bwMode="auto">
            <a:xfrm>
              <a:off x="5107" y="2042"/>
              <a:ext cx="53" cy="88"/>
            </a:xfrm>
            <a:prstGeom prst="line">
              <a:avLst/>
            </a:prstGeom>
            <a:noFill/>
            <a:ln w="12700">
              <a:solidFill>
                <a:schemeClr val="tx1"/>
              </a:solidFill>
              <a:round/>
              <a:headEnd/>
              <a:tailEnd/>
            </a:ln>
          </p:spPr>
          <p:txBody>
            <a:bodyPr wrap="none" anchor="ctr"/>
            <a:lstStyle/>
            <a:p>
              <a:endParaRPr lang="en-US"/>
            </a:p>
          </p:txBody>
        </p:sp>
        <p:sp>
          <p:nvSpPr>
            <p:cNvPr id="57566" name="Line 191"/>
            <p:cNvSpPr>
              <a:spLocks noChangeShapeType="1"/>
            </p:cNvSpPr>
            <p:nvPr/>
          </p:nvSpPr>
          <p:spPr bwMode="auto">
            <a:xfrm>
              <a:off x="5264" y="2024"/>
              <a:ext cx="53" cy="88"/>
            </a:xfrm>
            <a:prstGeom prst="line">
              <a:avLst/>
            </a:prstGeom>
            <a:noFill/>
            <a:ln w="12700">
              <a:solidFill>
                <a:schemeClr val="tx1"/>
              </a:solidFill>
              <a:round/>
              <a:headEnd/>
              <a:tailEnd/>
            </a:ln>
          </p:spPr>
          <p:txBody>
            <a:bodyPr wrap="none" anchor="ctr"/>
            <a:lstStyle/>
            <a:p>
              <a:endParaRPr lang="en-US"/>
            </a:p>
          </p:txBody>
        </p:sp>
        <p:sp>
          <p:nvSpPr>
            <p:cNvPr id="57567" name="Line 192"/>
            <p:cNvSpPr>
              <a:spLocks noChangeShapeType="1"/>
            </p:cNvSpPr>
            <p:nvPr/>
          </p:nvSpPr>
          <p:spPr bwMode="auto">
            <a:xfrm>
              <a:off x="4779" y="2080"/>
              <a:ext cx="53" cy="88"/>
            </a:xfrm>
            <a:prstGeom prst="line">
              <a:avLst/>
            </a:prstGeom>
            <a:noFill/>
            <a:ln w="12700">
              <a:solidFill>
                <a:schemeClr val="tx1"/>
              </a:solidFill>
              <a:round/>
              <a:headEnd/>
              <a:tailEnd/>
            </a:ln>
          </p:spPr>
          <p:txBody>
            <a:bodyPr wrap="none" anchor="ctr"/>
            <a:lstStyle/>
            <a:p>
              <a:endParaRPr lang="en-US"/>
            </a:p>
          </p:txBody>
        </p:sp>
        <p:sp>
          <p:nvSpPr>
            <p:cNvPr id="57568" name="Line 193"/>
            <p:cNvSpPr>
              <a:spLocks noChangeShapeType="1"/>
            </p:cNvSpPr>
            <p:nvPr/>
          </p:nvSpPr>
          <p:spPr bwMode="auto">
            <a:xfrm>
              <a:off x="5179" y="2035"/>
              <a:ext cx="53" cy="88"/>
            </a:xfrm>
            <a:prstGeom prst="line">
              <a:avLst/>
            </a:prstGeom>
            <a:noFill/>
            <a:ln w="12700">
              <a:solidFill>
                <a:schemeClr val="tx1"/>
              </a:solidFill>
              <a:round/>
              <a:headEnd/>
              <a:tailEnd/>
            </a:ln>
          </p:spPr>
          <p:txBody>
            <a:bodyPr wrap="none" anchor="ctr"/>
            <a:lstStyle/>
            <a:p>
              <a:endParaRPr lang="en-US"/>
            </a:p>
          </p:txBody>
        </p:sp>
        <p:sp>
          <p:nvSpPr>
            <p:cNvPr id="57569" name="Freeform 194"/>
            <p:cNvSpPr>
              <a:spLocks/>
            </p:cNvSpPr>
            <p:nvPr/>
          </p:nvSpPr>
          <p:spPr bwMode="auto">
            <a:xfrm>
              <a:off x="4810" y="2069"/>
              <a:ext cx="117" cy="75"/>
            </a:xfrm>
            <a:custGeom>
              <a:avLst/>
              <a:gdLst>
                <a:gd name="T0" fmla="*/ 0 w 117"/>
                <a:gd name="T1" fmla="*/ 0 h 75"/>
                <a:gd name="T2" fmla="*/ 51 w 117"/>
                <a:gd name="T3" fmla="*/ 75 h 75"/>
                <a:gd name="T4" fmla="*/ 117 w 117"/>
                <a:gd name="T5" fmla="*/ 59 h 75"/>
                <a:gd name="T6" fmla="*/ 0 60000 65536"/>
                <a:gd name="T7" fmla="*/ 0 60000 65536"/>
                <a:gd name="T8" fmla="*/ 0 60000 65536"/>
                <a:gd name="T9" fmla="*/ 0 w 117"/>
                <a:gd name="T10" fmla="*/ 0 h 75"/>
                <a:gd name="T11" fmla="*/ 117 w 117"/>
                <a:gd name="T12" fmla="*/ 75 h 75"/>
              </a:gdLst>
              <a:ahLst/>
              <a:cxnLst>
                <a:cxn ang="T6">
                  <a:pos x="T0" y="T1"/>
                </a:cxn>
                <a:cxn ang="T7">
                  <a:pos x="T2" y="T3"/>
                </a:cxn>
                <a:cxn ang="T8">
                  <a:pos x="T4" y="T5"/>
                </a:cxn>
              </a:cxnLst>
              <a:rect l="T9" t="T10" r="T11" b="T12"/>
              <a:pathLst>
                <a:path w="117" h="75">
                  <a:moveTo>
                    <a:pt x="0" y="0"/>
                  </a:moveTo>
                  <a:lnTo>
                    <a:pt x="51" y="75"/>
                  </a:lnTo>
                  <a:lnTo>
                    <a:pt x="117" y="59"/>
                  </a:lnTo>
                </a:path>
              </a:pathLst>
            </a:custGeom>
            <a:solidFill>
              <a:srgbClr val="FFDEB5"/>
            </a:solidFill>
            <a:ln w="38100">
              <a:solidFill>
                <a:srgbClr val="070707"/>
              </a:solidFill>
              <a:round/>
              <a:headEnd/>
              <a:tailEnd/>
            </a:ln>
          </p:spPr>
          <p:txBody>
            <a:bodyPr wrap="none" anchor="ctr"/>
            <a:lstStyle/>
            <a:p>
              <a:endParaRPr lang="en-US"/>
            </a:p>
          </p:txBody>
        </p:sp>
        <p:sp>
          <p:nvSpPr>
            <p:cNvPr id="57570" name="Freeform 195"/>
            <p:cNvSpPr>
              <a:spLocks/>
            </p:cNvSpPr>
            <p:nvPr/>
          </p:nvSpPr>
          <p:spPr bwMode="auto">
            <a:xfrm>
              <a:off x="4810" y="2029"/>
              <a:ext cx="120" cy="102"/>
            </a:xfrm>
            <a:custGeom>
              <a:avLst/>
              <a:gdLst>
                <a:gd name="T0" fmla="*/ 0 w 120"/>
                <a:gd name="T1" fmla="*/ 22 h 102"/>
                <a:gd name="T2" fmla="*/ 50 w 120"/>
                <a:gd name="T3" fmla="*/ 102 h 102"/>
                <a:gd name="T4" fmla="*/ 120 w 120"/>
                <a:gd name="T5" fmla="*/ 86 h 102"/>
                <a:gd name="T6" fmla="*/ 69 w 120"/>
                <a:gd name="T7" fmla="*/ 0 h 102"/>
                <a:gd name="T8" fmla="*/ 0 w 120"/>
                <a:gd name="T9" fmla="*/ 22 h 102"/>
                <a:gd name="T10" fmla="*/ 0 60000 65536"/>
                <a:gd name="T11" fmla="*/ 0 60000 65536"/>
                <a:gd name="T12" fmla="*/ 0 60000 65536"/>
                <a:gd name="T13" fmla="*/ 0 60000 65536"/>
                <a:gd name="T14" fmla="*/ 0 60000 65536"/>
                <a:gd name="T15" fmla="*/ 0 w 120"/>
                <a:gd name="T16" fmla="*/ 0 h 102"/>
                <a:gd name="T17" fmla="*/ 120 w 120"/>
                <a:gd name="T18" fmla="*/ 102 h 102"/>
              </a:gdLst>
              <a:ahLst/>
              <a:cxnLst>
                <a:cxn ang="T10">
                  <a:pos x="T0" y="T1"/>
                </a:cxn>
                <a:cxn ang="T11">
                  <a:pos x="T2" y="T3"/>
                </a:cxn>
                <a:cxn ang="T12">
                  <a:pos x="T4" y="T5"/>
                </a:cxn>
                <a:cxn ang="T13">
                  <a:pos x="T6" y="T7"/>
                </a:cxn>
                <a:cxn ang="T14">
                  <a:pos x="T8" y="T9"/>
                </a:cxn>
              </a:cxnLst>
              <a:rect l="T15" t="T16" r="T17" b="T18"/>
              <a:pathLst>
                <a:path w="120" h="102">
                  <a:moveTo>
                    <a:pt x="0" y="22"/>
                  </a:moveTo>
                  <a:lnTo>
                    <a:pt x="50" y="102"/>
                  </a:lnTo>
                  <a:lnTo>
                    <a:pt x="120" y="86"/>
                  </a:lnTo>
                  <a:lnTo>
                    <a:pt x="69" y="0"/>
                  </a:lnTo>
                  <a:lnTo>
                    <a:pt x="0" y="22"/>
                  </a:lnTo>
                  <a:close/>
                </a:path>
              </a:pathLst>
            </a:custGeom>
            <a:solidFill>
              <a:srgbClr val="FFDEB5"/>
            </a:solidFill>
            <a:ln w="12700">
              <a:solidFill>
                <a:srgbClr val="070707"/>
              </a:solidFill>
              <a:round/>
              <a:headEnd/>
              <a:tailEnd/>
            </a:ln>
          </p:spPr>
          <p:txBody>
            <a:bodyPr wrap="none" anchor="ctr"/>
            <a:lstStyle/>
            <a:p>
              <a:endParaRPr lang="en-US"/>
            </a:p>
          </p:txBody>
        </p:sp>
        <p:sp>
          <p:nvSpPr>
            <p:cNvPr id="57571" name="Freeform 196"/>
            <p:cNvSpPr>
              <a:spLocks/>
            </p:cNvSpPr>
            <p:nvPr/>
          </p:nvSpPr>
          <p:spPr bwMode="auto">
            <a:xfrm>
              <a:off x="5152" y="2045"/>
              <a:ext cx="117" cy="75"/>
            </a:xfrm>
            <a:custGeom>
              <a:avLst/>
              <a:gdLst>
                <a:gd name="T0" fmla="*/ 0 w 117"/>
                <a:gd name="T1" fmla="*/ 0 h 75"/>
                <a:gd name="T2" fmla="*/ 51 w 117"/>
                <a:gd name="T3" fmla="*/ 75 h 75"/>
                <a:gd name="T4" fmla="*/ 117 w 117"/>
                <a:gd name="T5" fmla="*/ 59 h 75"/>
                <a:gd name="T6" fmla="*/ 0 60000 65536"/>
                <a:gd name="T7" fmla="*/ 0 60000 65536"/>
                <a:gd name="T8" fmla="*/ 0 60000 65536"/>
                <a:gd name="T9" fmla="*/ 0 w 117"/>
                <a:gd name="T10" fmla="*/ 0 h 75"/>
                <a:gd name="T11" fmla="*/ 117 w 117"/>
                <a:gd name="T12" fmla="*/ 75 h 75"/>
              </a:gdLst>
              <a:ahLst/>
              <a:cxnLst>
                <a:cxn ang="T6">
                  <a:pos x="T0" y="T1"/>
                </a:cxn>
                <a:cxn ang="T7">
                  <a:pos x="T2" y="T3"/>
                </a:cxn>
                <a:cxn ang="T8">
                  <a:pos x="T4" y="T5"/>
                </a:cxn>
              </a:cxnLst>
              <a:rect l="T9" t="T10" r="T11" b="T12"/>
              <a:pathLst>
                <a:path w="117" h="75">
                  <a:moveTo>
                    <a:pt x="0" y="0"/>
                  </a:moveTo>
                  <a:lnTo>
                    <a:pt x="51" y="75"/>
                  </a:lnTo>
                  <a:lnTo>
                    <a:pt x="117" y="59"/>
                  </a:lnTo>
                </a:path>
              </a:pathLst>
            </a:custGeom>
            <a:solidFill>
              <a:srgbClr val="FFDEB5"/>
            </a:solidFill>
            <a:ln w="38100">
              <a:solidFill>
                <a:srgbClr val="070707"/>
              </a:solidFill>
              <a:round/>
              <a:headEnd/>
              <a:tailEnd/>
            </a:ln>
          </p:spPr>
          <p:txBody>
            <a:bodyPr wrap="none" anchor="ctr"/>
            <a:lstStyle/>
            <a:p>
              <a:endParaRPr lang="en-US"/>
            </a:p>
          </p:txBody>
        </p:sp>
        <p:sp>
          <p:nvSpPr>
            <p:cNvPr id="57572" name="Freeform 197"/>
            <p:cNvSpPr>
              <a:spLocks/>
            </p:cNvSpPr>
            <p:nvPr/>
          </p:nvSpPr>
          <p:spPr bwMode="auto">
            <a:xfrm>
              <a:off x="5152" y="2005"/>
              <a:ext cx="120" cy="102"/>
            </a:xfrm>
            <a:custGeom>
              <a:avLst/>
              <a:gdLst>
                <a:gd name="T0" fmla="*/ 0 w 120"/>
                <a:gd name="T1" fmla="*/ 22 h 102"/>
                <a:gd name="T2" fmla="*/ 50 w 120"/>
                <a:gd name="T3" fmla="*/ 102 h 102"/>
                <a:gd name="T4" fmla="*/ 120 w 120"/>
                <a:gd name="T5" fmla="*/ 86 h 102"/>
                <a:gd name="T6" fmla="*/ 69 w 120"/>
                <a:gd name="T7" fmla="*/ 0 h 102"/>
                <a:gd name="T8" fmla="*/ 0 w 120"/>
                <a:gd name="T9" fmla="*/ 22 h 102"/>
                <a:gd name="T10" fmla="*/ 0 60000 65536"/>
                <a:gd name="T11" fmla="*/ 0 60000 65536"/>
                <a:gd name="T12" fmla="*/ 0 60000 65536"/>
                <a:gd name="T13" fmla="*/ 0 60000 65536"/>
                <a:gd name="T14" fmla="*/ 0 60000 65536"/>
                <a:gd name="T15" fmla="*/ 0 w 120"/>
                <a:gd name="T16" fmla="*/ 0 h 102"/>
                <a:gd name="T17" fmla="*/ 120 w 120"/>
                <a:gd name="T18" fmla="*/ 102 h 102"/>
              </a:gdLst>
              <a:ahLst/>
              <a:cxnLst>
                <a:cxn ang="T10">
                  <a:pos x="T0" y="T1"/>
                </a:cxn>
                <a:cxn ang="T11">
                  <a:pos x="T2" y="T3"/>
                </a:cxn>
                <a:cxn ang="T12">
                  <a:pos x="T4" y="T5"/>
                </a:cxn>
                <a:cxn ang="T13">
                  <a:pos x="T6" y="T7"/>
                </a:cxn>
                <a:cxn ang="T14">
                  <a:pos x="T8" y="T9"/>
                </a:cxn>
              </a:cxnLst>
              <a:rect l="T15" t="T16" r="T17" b="T18"/>
              <a:pathLst>
                <a:path w="120" h="102">
                  <a:moveTo>
                    <a:pt x="0" y="22"/>
                  </a:moveTo>
                  <a:lnTo>
                    <a:pt x="50" y="102"/>
                  </a:lnTo>
                  <a:lnTo>
                    <a:pt x="120" y="86"/>
                  </a:lnTo>
                  <a:lnTo>
                    <a:pt x="69" y="0"/>
                  </a:lnTo>
                  <a:lnTo>
                    <a:pt x="0" y="22"/>
                  </a:lnTo>
                  <a:close/>
                </a:path>
              </a:pathLst>
            </a:custGeom>
            <a:solidFill>
              <a:srgbClr val="FFDEB5"/>
            </a:solidFill>
            <a:ln w="12700">
              <a:solidFill>
                <a:srgbClr val="070707"/>
              </a:solidFill>
              <a:round/>
              <a:headEnd/>
              <a:tailEnd/>
            </a:ln>
          </p:spPr>
          <p:txBody>
            <a:bodyPr wrap="none" anchor="ctr"/>
            <a:lstStyle/>
            <a:p>
              <a:endParaRPr lang="en-US"/>
            </a:p>
          </p:txBody>
        </p:sp>
        <p:sp>
          <p:nvSpPr>
            <p:cNvPr id="57573" name="AutoShape 198"/>
            <p:cNvSpPr>
              <a:spLocks noChangeArrowheads="1"/>
            </p:cNvSpPr>
            <p:nvPr/>
          </p:nvSpPr>
          <p:spPr bwMode="auto">
            <a:xfrm>
              <a:off x="4850" y="2884"/>
              <a:ext cx="62" cy="108"/>
            </a:xfrm>
            <a:prstGeom prst="can">
              <a:avLst>
                <a:gd name="adj" fmla="val 5723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sp>
          <p:nvSpPr>
            <p:cNvPr id="57574" name="AutoShape 199"/>
            <p:cNvSpPr>
              <a:spLocks noChangeArrowheads="1"/>
            </p:cNvSpPr>
            <p:nvPr/>
          </p:nvSpPr>
          <p:spPr bwMode="auto">
            <a:xfrm>
              <a:off x="5204" y="2838"/>
              <a:ext cx="62" cy="108"/>
            </a:xfrm>
            <a:prstGeom prst="can">
              <a:avLst>
                <a:gd name="adj" fmla="val 5723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grpSp>
      <p:grpSp>
        <p:nvGrpSpPr>
          <p:cNvPr id="57366" name="Group 200"/>
          <p:cNvGrpSpPr>
            <a:grpSpLocks/>
          </p:cNvGrpSpPr>
          <p:nvPr/>
        </p:nvGrpSpPr>
        <p:grpSpPr bwMode="auto">
          <a:xfrm>
            <a:off x="4984750" y="4298950"/>
            <a:ext cx="752475" cy="668338"/>
            <a:chOff x="4024" y="2836"/>
            <a:chExt cx="474" cy="421"/>
          </a:xfrm>
        </p:grpSpPr>
        <p:sp>
          <p:nvSpPr>
            <p:cNvPr id="57484" name="Freeform 201"/>
            <p:cNvSpPr>
              <a:spLocks/>
            </p:cNvSpPr>
            <p:nvPr/>
          </p:nvSpPr>
          <p:spPr bwMode="auto">
            <a:xfrm>
              <a:off x="4024" y="2838"/>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57485" name="Freeform 202"/>
            <p:cNvSpPr>
              <a:spLocks/>
            </p:cNvSpPr>
            <p:nvPr/>
          </p:nvSpPr>
          <p:spPr bwMode="auto">
            <a:xfrm>
              <a:off x="4122" y="2836"/>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7486" name="AutoShape 203"/>
            <p:cNvSpPr>
              <a:spLocks noChangeArrowheads="1"/>
            </p:cNvSpPr>
            <p:nvPr/>
          </p:nvSpPr>
          <p:spPr bwMode="auto">
            <a:xfrm>
              <a:off x="4095" y="2865"/>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sp>
          <p:nvSpPr>
            <p:cNvPr id="57487" name="AutoShape 204"/>
            <p:cNvSpPr>
              <a:spLocks noChangeArrowheads="1"/>
            </p:cNvSpPr>
            <p:nvPr/>
          </p:nvSpPr>
          <p:spPr bwMode="auto">
            <a:xfrm>
              <a:off x="4187" y="2889"/>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sp>
          <p:nvSpPr>
            <p:cNvPr id="57488" name="AutoShape 205"/>
            <p:cNvSpPr>
              <a:spLocks noChangeArrowheads="1"/>
            </p:cNvSpPr>
            <p:nvPr/>
          </p:nvSpPr>
          <p:spPr bwMode="auto">
            <a:xfrm>
              <a:off x="4278" y="2914"/>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sp>
          <p:nvSpPr>
            <p:cNvPr id="57489" name="AutoShape 206"/>
            <p:cNvSpPr>
              <a:spLocks noChangeArrowheads="1"/>
            </p:cNvSpPr>
            <p:nvPr/>
          </p:nvSpPr>
          <p:spPr bwMode="auto">
            <a:xfrm>
              <a:off x="4371" y="2938"/>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grpSp>
          <p:nvGrpSpPr>
            <p:cNvPr id="57490" name="Group 207"/>
            <p:cNvGrpSpPr>
              <a:grpSpLocks/>
            </p:cNvGrpSpPr>
            <p:nvPr/>
          </p:nvGrpSpPr>
          <p:grpSpPr bwMode="auto">
            <a:xfrm>
              <a:off x="4054" y="2929"/>
              <a:ext cx="375" cy="261"/>
              <a:chOff x="4054" y="2929"/>
              <a:chExt cx="375" cy="261"/>
            </a:xfrm>
          </p:grpSpPr>
          <p:sp>
            <p:nvSpPr>
              <p:cNvPr id="57494" name="AutoShape 208"/>
              <p:cNvSpPr>
                <a:spLocks noChangeArrowheads="1"/>
              </p:cNvSpPr>
              <p:nvPr/>
            </p:nvSpPr>
            <p:spPr bwMode="auto">
              <a:xfrm>
                <a:off x="4054" y="2929"/>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sp>
            <p:nvSpPr>
              <p:cNvPr id="57495" name="AutoShape 209"/>
              <p:cNvSpPr>
                <a:spLocks noChangeArrowheads="1"/>
              </p:cNvSpPr>
              <p:nvPr/>
            </p:nvSpPr>
            <p:spPr bwMode="auto">
              <a:xfrm>
                <a:off x="4146" y="2953"/>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sp>
            <p:nvSpPr>
              <p:cNvPr id="57496" name="AutoShape 210"/>
              <p:cNvSpPr>
                <a:spLocks noChangeArrowheads="1"/>
              </p:cNvSpPr>
              <p:nvPr/>
            </p:nvSpPr>
            <p:spPr bwMode="auto">
              <a:xfrm>
                <a:off x="4237" y="2978"/>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sp>
            <p:nvSpPr>
              <p:cNvPr id="57497" name="AutoShape 211"/>
              <p:cNvSpPr>
                <a:spLocks noChangeArrowheads="1"/>
              </p:cNvSpPr>
              <p:nvPr/>
            </p:nvSpPr>
            <p:spPr bwMode="auto">
              <a:xfrm>
                <a:off x="4330" y="3002"/>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grpSp>
        <p:sp>
          <p:nvSpPr>
            <p:cNvPr id="57491" name="Freeform 212"/>
            <p:cNvSpPr>
              <a:spLocks/>
            </p:cNvSpPr>
            <p:nvPr/>
          </p:nvSpPr>
          <p:spPr bwMode="auto">
            <a:xfrm>
              <a:off x="4026" y="2953"/>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7492" name="Freeform 213"/>
            <p:cNvSpPr>
              <a:spLocks/>
            </p:cNvSpPr>
            <p:nvPr/>
          </p:nvSpPr>
          <p:spPr bwMode="auto">
            <a:xfrm>
              <a:off x="4242" y="3049"/>
              <a:ext cx="139" cy="108"/>
            </a:xfrm>
            <a:custGeom>
              <a:avLst/>
              <a:gdLst>
                <a:gd name="T0" fmla="*/ 139 w 139"/>
                <a:gd name="T1" fmla="*/ 31 h 108"/>
                <a:gd name="T2" fmla="*/ 139 w 139"/>
                <a:gd name="T3" fmla="*/ 108 h 108"/>
                <a:gd name="T4" fmla="*/ 0 w 139"/>
                <a:gd name="T5" fmla="*/ 72 h 108"/>
                <a:gd name="T6" fmla="*/ 0 w 139"/>
                <a:gd name="T7" fmla="*/ 27 h 108"/>
                <a:gd name="T8" fmla="*/ 18 w 139"/>
                <a:gd name="T9" fmla="*/ 0 h 108"/>
                <a:gd name="T10" fmla="*/ 139 w 139"/>
                <a:gd name="T11" fmla="*/ 31 h 108"/>
                <a:gd name="T12" fmla="*/ 0 60000 65536"/>
                <a:gd name="T13" fmla="*/ 0 60000 65536"/>
                <a:gd name="T14" fmla="*/ 0 60000 65536"/>
                <a:gd name="T15" fmla="*/ 0 60000 65536"/>
                <a:gd name="T16" fmla="*/ 0 60000 65536"/>
                <a:gd name="T17" fmla="*/ 0 60000 65536"/>
                <a:gd name="T18" fmla="*/ 0 w 139"/>
                <a:gd name="T19" fmla="*/ 0 h 108"/>
                <a:gd name="T20" fmla="*/ 139 w 139"/>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139" h="108">
                  <a:moveTo>
                    <a:pt x="139" y="31"/>
                  </a:moveTo>
                  <a:lnTo>
                    <a:pt x="139" y="108"/>
                  </a:lnTo>
                  <a:lnTo>
                    <a:pt x="0" y="72"/>
                  </a:lnTo>
                  <a:lnTo>
                    <a:pt x="0" y="27"/>
                  </a:lnTo>
                  <a:lnTo>
                    <a:pt x="18" y="0"/>
                  </a:lnTo>
                  <a:lnTo>
                    <a:pt x="139" y="31"/>
                  </a:lnTo>
                  <a:close/>
                </a:path>
              </a:pathLst>
            </a:custGeom>
            <a:solidFill>
              <a:srgbClr val="B20019"/>
            </a:solidFill>
            <a:ln w="12700">
              <a:solidFill>
                <a:srgbClr val="000000"/>
              </a:solidFill>
              <a:round/>
              <a:headEnd/>
              <a:tailEnd/>
            </a:ln>
          </p:spPr>
          <p:txBody>
            <a:bodyPr wrap="none" anchor="ctr"/>
            <a:lstStyle/>
            <a:p>
              <a:endParaRPr lang="en-US"/>
            </a:p>
          </p:txBody>
        </p:sp>
        <p:sp>
          <p:nvSpPr>
            <p:cNvPr id="57493" name="Freeform 214"/>
            <p:cNvSpPr>
              <a:spLocks/>
            </p:cNvSpPr>
            <p:nvPr/>
          </p:nvSpPr>
          <p:spPr bwMode="auto">
            <a:xfrm>
              <a:off x="4402" y="2937"/>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grpSp>
      <p:grpSp>
        <p:nvGrpSpPr>
          <p:cNvPr id="57367" name="Group 215"/>
          <p:cNvGrpSpPr>
            <a:grpSpLocks/>
          </p:cNvGrpSpPr>
          <p:nvPr/>
        </p:nvGrpSpPr>
        <p:grpSpPr bwMode="auto">
          <a:xfrm>
            <a:off x="4997450" y="3867150"/>
            <a:ext cx="752475" cy="668338"/>
            <a:chOff x="4024" y="2836"/>
            <a:chExt cx="474" cy="421"/>
          </a:xfrm>
        </p:grpSpPr>
        <p:sp>
          <p:nvSpPr>
            <p:cNvPr id="57470" name="Freeform 216"/>
            <p:cNvSpPr>
              <a:spLocks/>
            </p:cNvSpPr>
            <p:nvPr/>
          </p:nvSpPr>
          <p:spPr bwMode="auto">
            <a:xfrm>
              <a:off x="4024" y="2838"/>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57471" name="Freeform 217"/>
            <p:cNvSpPr>
              <a:spLocks/>
            </p:cNvSpPr>
            <p:nvPr/>
          </p:nvSpPr>
          <p:spPr bwMode="auto">
            <a:xfrm>
              <a:off x="4122" y="2836"/>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7472" name="AutoShape 218"/>
            <p:cNvSpPr>
              <a:spLocks noChangeArrowheads="1"/>
            </p:cNvSpPr>
            <p:nvPr/>
          </p:nvSpPr>
          <p:spPr bwMode="auto">
            <a:xfrm>
              <a:off x="4095" y="2865"/>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sp>
          <p:nvSpPr>
            <p:cNvPr id="57473" name="AutoShape 219"/>
            <p:cNvSpPr>
              <a:spLocks noChangeArrowheads="1"/>
            </p:cNvSpPr>
            <p:nvPr/>
          </p:nvSpPr>
          <p:spPr bwMode="auto">
            <a:xfrm>
              <a:off x="4187" y="2889"/>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sp>
          <p:nvSpPr>
            <p:cNvPr id="57474" name="AutoShape 220"/>
            <p:cNvSpPr>
              <a:spLocks noChangeArrowheads="1"/>
            </p:cNvSpPr>
            <p:nvPr/>
          </p:nvSpPr>
          <p:spPr bwMode="auto">
            <a:xfrm>
              <a:off x="4278" y="2914"/>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sp>
          <p:nvSpPr>
            <p:cNvPr id="57475" name="AutoShape 221"/>
            <p:cNvSpPr>
              <a:spLocks noChangeArrowheads="1"/>
            </p:cNvSpPr>
            <p:nvPr/>
          </p:nvSpPr>
          <p:spPr bwMode="auto">
            <a:xfrm>
              <a:off x="4371" y="2938"/>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grpSp>
          <p:nvGrpSpPr>
            <p:cNvPr id="57476" name="Group 222"/>
            <p:cNvGrpSpPr>
              <a:grpSpLocks/>
            </p:cNvGrpSpPr>
            <p:nvPr/>
          </p:nvGrpSpPr>
          <p:grpSpPr bwMode="auto">
            <a:xfrm>
              <a:off x="4054" y="2929"/>
              <a:ext cx="375" cy="261"/>
              <a:chOff x="4054" y="2929"/>
              <a:chExt cx="375" cy="261"/>
            </a:xfrm>
          </p:grpSpPr>
          <p:sp>
            <p:nvSpPr>
              <p:cNvPr id="57480" name="AutoShape 223"/>
              <p:cNvSpPr>
                <a:spLocks noChangeArrowheads="1"/>
              </p:cNvSpPr>
              <p:nvPr/>
            </p:nvSpPr>
            <p:spPr bwMode="auto">
              <a:xfrm>
                <a:off x="4054" y="2929"/>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sp>
            <p:nvSpPr>
              <p:cNvPr id="57481" name="AutoShape 224"/>
              <p:cNvSpPr>
                <a:spLocks noChangeArrowheads="1"/>
              </p:cNvSpPr>
              <p:nvPr/>
            </p:nvSpPr>
            <p:spPr bwMode="auto">
              <a:xfrm>
                <a:off x="4146" y="2953"/>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sp>
            <p:nvSpPr>
              <p:cNvPr id="57482" name="AutoShape 225"/>
              <p:cNvSpPr>
                <a:spLocks noChangeArrowheads="1"/>
              </p:cNvSpPr>
              <p:nvPr/>
            </p:nvSpPr>
            <p:spPr bwMode="auto">
              <a:xfrm>
                <a:off x="4237" y="2978"/>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sp>
            <p:nvSpPr>
              <p:cNvPr id="57483" name="AutoShape 226"/>
              <p:cNvSpPr>
                <a:spLocks noChangeArrowheads="1"/>
              </p:cNvSpPr>
              <p:nvPr/>
            </p:nvSpPr>
            <p:spPr bwMode="auto">
              <a:xfrm>
                <a:off x="4330" y="3002"/>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grpSp>
        <p:sp>
          <p:nvSpPr>
            <p:cNvPr id="57477" name="Freeform 227"/>
            <p:cNvSpPr>
              <a:spLocks/>
            </p:cNvSpPr>
            <p:nvPr/>
          </p:nvSpPr>
          <p:spPr bwMode="auto">
            <a:xfrm>
              <a:off x="4026" y="2953"/>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7478" name="Freeform 228"/>
            <p:cNvSpPr>
              <a:spLocks/>
            </p:cNvSpPr>
            <p:nvPr/>
          </p:nvSpPr>
          <p:spPr bwMode="auto">
            <a:xfrm>
              <a:off x="4242" y="3049"/>
              <a:ext cx="139" cy="108"/>
            </a:xfrm>
            <a:custGeom>
              <a:avLst/>
              <a:gdLst>
                <a:gd name="T0" fmla="*/ 139 w 139"/>
                <a:gd name="T1" fmla="*/ 31 h 108"/>
                <a:gd name="T2" fmla="*/ 139 w 139"/>
                <a:gd name="T3" fmla="*/ 108 h 108"/>
                <a:gd name="T4" fmla="*/ 0 w 139"/>
                <a:gd name="T5" fmla="*/ 72 h 108"/>
                <a:gd name="T6" fmla="*/ 0 w 139"/>
                <a:gd name="T7" fmla="*/ 27 h 108"/>
                <a:gd name="T8" fmla="*/ 18 w 139"/>
                <a:gd name="T9" fmla="*/ 0 h 108"/>
                <a:gd name="T10" fmla="*/ 139 w 139"/>
                <a:gd name="T11" fmla="*/ 31 h 108"/>
                <a:gd name="T12" fmla="*/ 0 60000 65536"/>
                <a:gd name="T13" fmla="*/ 0 60000 65536"/>
                <a:gd name="T14" fmla="*/ 0 60000 65536"/>
                <a:gd name="T15" fmla="*/ 0 60000 65536"/>
                <a:gd name="T16" fmla="*/ 0 60000 65536"/>
                <a:gd name="T17" fmla="*/ 0 60000 65536"/>
                <a:gd name="T18" fmla="*/ 0 w 139"/>
                <a:gd name="T19" fmla="*/ 0 h 108"/>
                <a:gd name="T20" fmla="*/ 139 w 139"/>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139" h="108">
                  <a:moveTo>
                    <a:pt x="139" y="31"/>
                  </a:moveTo>
                  <a:lnTo>
                    <a:pt x="139" y="108"/>
                  </a:lnTo>
                  <a:lnTo>
                    <a:pt x="0" y="72"/>
                  </a:lnTo>
                  <a:lnTo>
                    <a:pt x="0" y="27"/>
                  </a:lnTo>
                  <a:lnTo>
                    <a:pt x="18" y="0"/>
                  </a:lnTo>
                  <a:lnTo>
                    <a:pt x="139" y="31"/>
                  </a:lnTo>
                  <a:close/>
                </a:path>
              </a:pathLst>
            </a:custGeom>
            <a:solidFill>
              <a:srgbClr val="B20019"/>
            </a:solidFill>
            <a:ln w="12700">
              <a:solidFill>
                <a:srgbClr val="000000"/>
              </a:solidFill>
              <a:round/>
              <a:headEnd/>
              <a:tailEnd/>
            </a:ln>
          </p:spPr>
          <p:txBody>
            <a:bodyPr wrap="none" anchor="ctr"/>
            <a:lstStyle/>
            <a:p>
              <a:endParaRPr lang="en-US"/>
            </a:p>
          </p:txBody>
        </p:sp>
        <p:sp>
          <p:nvSpPr>
            <p:cNvPr id="57479" name="Freeform 229"/>
            <p:cNvSpPr>
              <a:spLocks/>
            </p:cNvSpPr>
            <p:nvPr/>
          </p:nvSpPr>
          <p:spPr bwMode="auto">
            <a:xfrm>
              <a:off x="4402" y="2937"/>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grpSp>
      <p:grpSp>
        <p:nvGrpSpPr>
          <p:cNvPr id="57368" name="Group 230"/>
          <p:cNvGrpSpPr>
            <a:grpSpLocks/>
          </p:cNvGrpSpPr>
          <p:nvPr/>
        </p:nvGrpSpPr>
        <p:grpSpPr bwMode="auto">
          <a:xfrm>
            <a:off x="4746625" y="4143375"/>
            <a:ext cx="758825" cy="1081088"/>
            <a:chOff x="2210" y="2318"/>
            <a:chExt cx="478" cy="681"/>
          </a:xfrm>
        </p:grpSpPr>
        <p:grpSp>
          <p:nvGrpSpPr>
            <p:cNvPr id="57386" name="Group 231"/>
            <p:cNvGrpSpPr>
              <a:grpSpLocks/>
            </p:cNvGrpSpPr>
            <p:nvPr/>
          </p:nvGrpSpPr>
          <p:grpSpPr bwMode="auto">
            <a:xfrm>
              <a:off x="2210" y="2578"/>
              <a:ext cx="474" cy="421"/>
              <a:chOff x="2210" y="2578"/>
              <a:chExt cx="474" cy="421"/>
            </a:xfrm>
          </p:grpSpPr>
          <p:sp>
            <p:nvSpPr>
              <p:cNvPr id="57429" name="Freeform 232"/>
              <p:cNvSpPr>
                <a:spLocks/>
              </p:cNvSpPr>
              <p:nvPr/>
            </p:nvSpPr>
            <p:spPr bwMode="auto">
              <a:xfrm>
                <a:off x="2210" y="2580"/>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57430" name="Freeform 233"/>
              <p:cNvSpPr>
                <a:spLocks/>
              </p:cNvSpPr>
              <p:nvPr/>
            </p:nvSpPr>
            <p:spPr bwMode="auto">
              <a:xfrm>
                <a:off x="2308" y="2578"/>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grpSp>
            <p:nvGrpSpPr>
              <p:cNvPr id="57431" name="Group 234"/>
              <p:cNvGrpSpPr>
                <a:grpSpLocks/>
              </p:cNvGrpSpPr>
              <p:nvPr/>
            </p:nvGrpSpPr>
            <p:grpSpPr bwMode="auto">
              <a:xfrm rot="153977">
                <a:off x="2290" y="2609"/>
                <a:ext cx="355" cy="272"/>
                <a:chOff x="2318" y="3026"/>
                <a:chExt cx="315" cy="272"/>
              </a:xfrm>
            </p:grpSpPr>
            <p:grpSp>
              <p:nvGrpSpPr>
                <p:cNvPr id="57462" name="Group 235"/>
                <p:cNvGrpSpPr>
                  <a:grpSpLocks/>
                </p:cNvGrpSpPr>
                <p:nvPr/>
              </p:nvGrpSpPr>
              <p:grpSpPr bwMode="auto">
                <a:xfrm>
                  <a:off x="2318" y="3026"/>
                  <a:ext cx="152" cy="233"/>
                  <a:chOff x="2451" y="3127"/>
                  <a:chExt cx="152" cy="233"/>
                </a:xfrm>
              </p:grpSpPr>
              <p:sp>
                <p:nvSpPr>
                  <p:cNvPr id="57467" name="Freeform 236"/>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7468" name="Freeform 237"/>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7469" name="Freeform 238"/>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7463" name="Group 239"/>
                <p:cNvGrpSpPr>
                  <a:grpSpLocks/>
                </p:cNvGrpSpPr>
                <p:nvPr/>
              </p:nvGrpSpPr>
              <p:grpSpPr bwMode="auto">
                <a:xfrm>
                  <a:off x="2481" y="3065"/>
                  <a:ext cx="152" cy="233"/>
                  <a:chOff x="2451" y="3127"/>
                  <a:chExt cx="152" cy="233"/>
                </a:xfrm>
              </p:grpSpPr>
              <p:sp>
                <p:nvSpPr>
                  <p:cNvPr id="57464" name="Freeform 240"/>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7465" name="Freeform 241"/>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7466" name="Freeform 242"/>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grpSp>
            <p:nvGrpSpPr>
              <p:cNvPr id="57432" name="Group 243"/>
              <p:cNvGrpSpPr>
                <a:grpSpLocks/>
              </p:cNvGrpSpPr>
              <p:nvPr/>
            </p:nvGrpSpPr>
            <p:grpSpPr bwMode="auto">
              <a:xfrm rot="153977">
                <a:off x="2268" y="2641"/>
                <a:ext cx="355" cy="272"/>
                <a:chOff x="2318" y="3026"/>
                <a:chExt cx="315" cy="272"/>
              </a:xfrm>
            </p:grpSpPr>
            <p:grpSp>
              <p:nvGrpSpPr>
                <p:cNvPr id="57454" name="Group 244"/>
                <p:cNvGrpSpPr>
                  <a:grpSpLocks/>
                </p:cNvGrpSpPr>
                <p:nvPr/>
              </p:nvGrpSpPr>
              <p:grpSpPr bwMode="auto">
                <a:xfrm>
                  <a:off x="2318" y="3026"/>
                  <a:ext cx="152" cy="233"/>
                  <a:chOff x="2451" y="3127"/>
                  <a:chExt cx="152" cy="233"/>
                </a:xfrm>
              </p:grpSpPr>
              <p:sp>
                <p:nvSpPr>
                  <p:cNvPr id="57459" name="Freeform 245"/>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7460" name="Freeform 246"/>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7461" name="Freeform 247"/>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7455" name="Group 248"/>
                <p:cNvGrpSpPr>
                  <a:grpSpLocks/>
                </p:cNvGrpSpPr>
                <p:nvPr/>
              </p:nvGrpSpPr>
              <p:grpSpPr bwMode="auto">
                <a:xfrm>
                  <a:off x="2481" y="3065"/>
                  <a:ext cx="152" cy="233"/>
                  <a:chOff x="2451" y="3127"/>
                  <a:chExt cx="152" cy="233"/>
                </a:xfrm>
              </p:grpSpPr>
              <p:sp>
                <p:nvSpPr>
                  <p:cNvPr id="57456" name="Freeform 249"/>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7457" name="Freeform 250"/>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7458" name="Freeform 251"/>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grpSp>
            <p:nvGrpSpPr>
              <p:cNvPr id="57433" name="Group 252"/>
              <p:cNvGrpSpPr>
                <a:grpSpLocks/>
              </p:cNvGrpSpPr>
              <p:nvPr/>
            </p:nvGrpSpPr>
            <p:grpSpPr bwMode="auto">
              <a:xfrm rot="153977">
                <a:off x="2240" y="2673"/>
                <a:ext cx="355" cy="272"/>
                <a:chOff x="2318" y="3026"/>
                <a:chExt cx="315" cy="272"/>
              </a:xfrm>
            </p:grpSpPr>
            <p:grpSp>
              <p:nvGrpSpPr>
                <p:cNvPr id="57446" name="Group 253"/>
                <p:cNvGrpSpPr>
                  <a:grpSpLocks/>
                </p:cNvGrpSpPr>
                <p:nvPr/>
              </p:nvGrpSpPr>
              <p:grpSpPr bwMode="auto">
                <a:xfrm>
                  <a:off x="2318" y="3026"/>
                  <a:ext cx="152" cy="233"/>
                  <a:chOff x="2451" y="3127"/>
                  <a:chExt cx="152" cy="233"/>
                </a:xfrm>
              </p:grpSpPr>
              <p:sp>
                <p:nvSpPr>
                  <p:cNvPr id="57451" name="Freeform 254"/>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7452" name="Freeform 255"/>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7453" name="Freeform 256"/>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7447" name="Group 257"/>
                <p:cNvGrpSpPr>
                  <a:grpSpLocks/>
                </p:cNvGrpSpPr>
                <p:nvPr/>
              </p:nvGrpSpPr>
              <p:grpSpPr bwMode="auto">
                <a:xfrm>
                  <a:off x="2481" y="3065"/>
                  <a:ext cx="152" cy="233"/>
                  <a:chOff x="2451" y="3127"/>
                  <a:chExt cx="152" cy="233"/>
                </a:xfrm>
              </p:grpSpPr>
              <p:sp>
                <p:nvSpPr>
                  <p:cNvPr id="57448" name="Freeform 258"/>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7449" name="Freeform 259"/>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7450" name="Freeform 260"/>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grpSp>
            <p:nvGrpSpPr>
              <p:cNvPr id="57434" name="Group 261"/>
              <p:cNvGrpSpPr>
                <a:grpSpLocks/>
              </p:cNvGrpSpPr>
              <p:nvPr/>
            </p:nvGrpSpPr>
            <p:grpSpPr bwMode="auto">
              <a:xfrm rot="153977">
                <a:off x="2214" y="2701"/>
                <a:ext cx="355" cy="272"/>
                <a:chOff x="2318" y="3026"/>
                <a:chExt cx="315" cy="272"/>
              </a:xfrm>
            </p:grpSpPr>
            <p:grpSp>
              <p:nvGrpSpPr>
                <p:cNvPr id="57438" name="Group 262"/>
                <p:cNvGrpSpPr>
                  <a:grpSpLocks/>
                </p:cNvGrpSpPr>
                <p:nvPr/>
              </p:nvGrpSpPr>
              <p:grpSpPr bwMode="auto">
                <a:xfrm>
                  <a:off x="2318" y="3026"/>
                  <a:ext cx="152" cy="233"/>
                  <a:chOff x="2451" y="3127"/>
                  <a:chExt cx="152" cy="233"/>
                </a:xfrm>
              </p:grpSpPr>
              <p:sp>
                <p:nvSpPr>
                  <p:cNvPr id="57443" name="Freeform 263"/>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7444" name="Freeform 264"/>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7445" name="Freeform 265"/>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7439" name="Group 266"/>
                <p:cNvGrpSpPr>
                  <a:grpSpLocks/>
                </p:cNvGrpSpPr>
                <p:nvPr/>
              </p:nvGrpSpPr>
              <p:grpSpPr bwMode="auto">
                <a:xfrm>
                  <a:off x="2481" y="3065"/>
                  <a:ext cx="152" cy="233"/>
                  <a:chOff x="2451" y="3127"/>
                  <a:chExt cx="152" cy="233"/>
                </a:xfrm>
              </p:grpSpPr>
              <p:sp>
                <p:nvSpPr>
                  <p:cNvPr id="57440" name="Freeform 267"/>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7441" name="Freeform 268"/>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7442" name="Freeform 269"/>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sp>
            <p:nvSpPr>
              <p:cNvPr id="57435" name="Freeform 270"/>
              <p:cNvSpPr>
                <a:spLocks/>
              </p:cNvSpPr>
              <p:nvPr/>
            </p:nvSpPr>
            <p:spPr bwMode="auto">
              <a:xfrm>
                <a:off x="2212" y="2695"/>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7436" name="Freeform 271"/>
              <p:cNvSpPr>
                <a:spLocks/>
              </p:cNvSpPr>
              <p:nvPr/>
            </p:nvSpPr>
            <p:spPr bwMode="auto">
              <a:xfrm>
                <a:off x="2588" y="2679"/>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57437" name="Freeform 272"/>
              <p:cNvSpPr>
                <a:spLocks/>
              </p:cNvSpPr>
              <p:nvPr/>
            </p:nvSpPr>
            <p:spPr bwMode="auto">
              <a:xfrm>
                <a:off x="2428" y="2791"/>
                <a:ext cx="139" cy="108"/>
              </a:xfrm>
              <a:custGeom>
                <a:avLst/>
                <a:gdLst>
                  <a:gd name="T0" fmla="*/ 139 w 139"/>
                  <a:gd name="T1" fmla="*/ 31 h 108"/>
                  <a:gd name="T2" fmla="*/ 139 w 139"/>
                  <a:gd name="T3" fmla="*/ 108 h 108"/>
                  <a:gd name="T4" fmla="*/ 0 w 139"/>
                  <a:gd name="T5" fmla="*/ 72 h 108"/>
                  <a:gd name="T6" fmla="*/ 0 w 139"/>
                  <a:gd name="T7" fmla="*/ 27 h 108"/>
                  <a:gd name="T8" fmla="*/ 18 w 139"/>
                  <a:gd name="T9" fmla="*/ 0 h 108"/>
                  <a:gd name="T10" fmla="*/ 139 w 139"/>
                  <a:gd name="T11" fmla="*/ 31 h 108"/>
                  <a:gd name="T12" fmla="*/ 0 60000 65536"/>
                  <a:gd name="T13" fmla="*/ 0 60000 65536"/>
                  <a:gd name="T14" fmla="*/ 0 60000 65536"/>
                  <a:gd name="T15" fmla="*/ 0 60000 65536"/>
                  <a:gd name="T16" fmla="*/ 0 60000 65536"/>
                  <a:gd name="T17" fmla="*/ 0 60000 65536"/>
                  <a:gd name="T18" fmla="*/ 0 w 139"/>
                  <a:gd name="T19" fmla="*/ 0 h 108"/>
                  <a:gd name="T20" fmla="*/ 139 w 139"/>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139" h="108">
                    <a:moveTo>
                      <a:pt x="139" y="31"/>
                    </a:moveTo>
                    <a:lnTo>
                      <a:pt x="139" y="108"/>
                    </a:lnTo>
                    <a:lnTo>
                      <a:pt x="0" y="72"/>
                    </a:lnTo>
                    <a:lnTo>
                      <a:pt x="0" y="27"/>
                    </a:lnTo>
                    <a:lnTo>
                      <a:pt x="18" y="0"/>
                    </a:lnTo>
                    <a:lnTo>
                      <a:pt x="139" y="31"/>
                    </a:lnTo>
                    <a:close/>
                  </a:path>
                </a:pathLst>
              </a:custGeom>
              <a:solidFill>
                <a:schemeClr val="tx2"/>
              </a:solidFill>
              <a:ln w="12700">
                <a:solidFill>
                  <a:srgbClr val="000000"/>
                </a:solidFill>
                <a:round/>
                <a:headEnd/>
                <a:tailEnd/>
              </a:ln>
            </p:spPr>
            <p:txBody>
              <a:bodyPr wrap="none" anchor="ctr"/>
              <a:lstStyle/>
              <a:p>
                <a:endParaRPr lang="en-US"/>
              </a:p>
            </p:txBody>
          </p:sp>
        </p:grpSp>
        <p:grpSp>
          <p:nvGrpSpPr>
            <p:cNvPr id="57387" name="Group 273"/>
            <p:cNvGrpSpPr>
              <a:grpSpLocks/>
            </p:cNvGrpSpPr>
            <p:nvPr/>
          </p:nvGrpSpPr>
          <p:grpSpPr bwMode="auto">
            <a:xfrm>
              <a:off x="2214" y="2318"/>
              <a:ext cx="474" cy="421"/>
              <a:chOff x="2210" y="2578"/>
              <a:chExt cx="474" cy="421"/>
            </a:xfrm>
          </p:grpSpPr>
          <p:sp>
            <p:nvSpPr>
              <p:cNvPr id="57388" name="Freeform 274"/>
              <p:cNvSpPr>
                <a:spLocks/>
              </p:cNvSpPr>
              <p:nvPr/>
            </p:nvSpPr>
            <p:spPr bwMode="auto">
              <a:xfrm>
                <a:off x="2210" y="2580"/>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57389" name="Freeform 275"/>
              <p:cNvSpPr>
                <a:spLocks/>
              </p:cNvSpPr>
              <p:nvPr/>
            </p:nvSpPr>
            <p:spPr bwMode="auto">
              <a:xfrm>
                <a:off x="2308" y="2578"/>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grpSp>
            <p:nvGrpSpPr>
              <p:cNvPr id="57390" name="Group 276"/>
              <p:cNvGrpSpPr>
                <a:grpSpLocks/>
              </p:cNvGrpSpPr>
              <p:nvPr/>
            </p:nvGrpSpPr>
            <p:grpSpPr bwMode="auto">
              <a:xfrm rot="153977">
                <a:off x="2290" y="2609"/>
                <a:ext cx="355" cy="272"/>
                <a:chOff x="2318" y="3026"/>
                <a:chExt cx="315" cy="272"/>
              </a:xfrm>
            </p:grpSpPr>
            <p:grpSp>
              <p:nvGrpSpPr>
                <p:cNvPr id="57421" name="Group 277"/>
                <p:cNvGrpSpPr>
                  <a:grpSpLocks/>
                </p:cNvGrpSpPr>
                <p:nvPr/>
              </p:nvGrpSpPr>
              <p:grpSpPr bwMode="auto">
                <a:xfrm>
                  <a:off x="2318" y="3026"/>
                  <a:ext cx="152" cy="233"/>
                  <a:chOff x="2451" y="3127"/>
                  <a:chExt cx="152" cy="233"/>
                </a:xfrm>
              </p:grpSpPr>
              <p:sp>
                <p:nvSpPr>
                  <p:cNvPr id="57426" name="Freeform 278"/>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7427" name="Freeform 279"/>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7428" name="Freeform 280"/>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7422" name="Group 281"/>
                <p:cNvGrpSpPr>
                  <a:grpSpLocks/>
                </p:cNvGrpSpPr>
                <p:nvPr/>
              </p:nvGrpSpPr>
              <p:grpSpPr bwMode="auto">
                <a:xfrm>
                  <a:off x="2481" y="3065"/>
                  <a:ext cx="152" cy="233"/>
                  <a:chOff x="2451" y="3127"/>
                  <a:chExt cx="152" cy="233"/>
                </a:xfrm>
              </p:grpSpPr>
              <p:sp>
                <p:nvSpPr>
                  <p:cNvPr id="57423" name="Freeform 282"/>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7424" name="Freeform 283"/>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7425" name="Freeform 284"/>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grpSp>
            <p:nvGrpSpPr>
              <p:cNvPr id="57391" name="Group 285"/>
              <p:cNvGrpSpPr>
                <a:grpSpLocks/>
              </p:cNvGrpSpPr>
              <p:nvPr/>
            </p:nvGrpSpPr>
            <p:grpSpPr bwMode="auto">
              <a:xfrm rot="153977">
                <a:off x="2268" y="2641"/>
                <a:ext cx="355" cy="272"/>
                <a:chOff x="2318" y="3026"/>
                <a:chExt cx="315" cy="272"/>
              </a:xfrm>
            </p:grpSpPr>
            <p:grpSp>
              <p:nvGrpSpPr>
                <p:cNvPr id="57413" name="Group 286"/>
                <p:cNvGrpSpPr>
                  <a:grpSpLocks/>
                </p:cNvGrpSpPr>
                <p:nvPr/>
              </p:nvGrpSpPr>
              <p:grpSpPr bwMode="auto">
                <a:xfrm>
                  <a:off x="2318" y="3026"/>
                  <a:ext cx="152" cy="233"/>
                  <a:chOff x="2451" y="3127"/>
                  <a:chExt cx="152" cy="233"/>
                </a:xfrm>
              </p:grpSpPr>
              <p:sp>
                <p:nvSpPr>
                  <p:cNvPr id="57418" name="Freeform 287"/>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7419" name="Freeform 288"/>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7420" name="Freeform 289"/>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7414" name="Group 290"/>
                <p:cNvGrpSpPr>
                  <a:grpSpLocks/>
                </p:cNvGrpSpPr>
                <p:nvPr/>
              </p:nvGrpSpPr>
              <p:grpSpPr bwMode="auto">
                <a:xfrm>
                  <a:off x="2481" y="3065"/>
                  <a:ext cx="152" cy="233"/>
                  <a:chOff x="2451" y="3127"/>
                  <a:chExt cx="152" cy="233"/>
                </a:xfrm>
              </p:grpSpPr>
              <p:sp>
                <p:nvSpPr>
                  <p:cNvPr id="57415" name="Freeform 291"/>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7416" name="Freeform 292"/>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7417" name="Freeform 293"/>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grpSp>
            <p:nvGrpSpPr>
              <p:cNvPr id="57392" name="Group 294"/>
              <p:cNvGrpSpPr>
                <a:grpSpLocks/>
              </p:cNvGrpSpPr>
              <p:nvPr/>
            </p:nvGrpSpPr>
            <p:grpSpPr bwMode="auto">
              <a:xfrm rot="153977">
                <a:off x="2240" y="2673"/>
                <a:ext cx="355" cy="272"/>
                <a:chOff x="2318" y="3026"/>
                <a:chExt cx="315" cy="272"/>
              </a:xfrm>
            </p:grpSpPr>
            <p:grpSp>
              <p:nvGrpSpPr>
                <p:cNvPr id="57405" name="Group 295"/>
                <p:cNvGrpSpPr>
                  <a:grpSpLocks/>
                </p:cNvGrpSpPr>
                <p:nvPr/>
              </p:nvGrpSpPr>
              <p:grpSpPr bwMode="auto">
                <a:xfrm>
                  <a:off x="2318" y="3026"/>
                  <a:ext cx="152" cy="233"/>
                  <a:chOff x="2451" y="3127"/>
                  <a:chExt cx="152" cy="233"/>
                </a:xfrm>
              </p:grpSpPr>
              <p:sp>
                <p:nvSpPr>
                  <p:cNvPr id="57410" name="Freeform 296"/>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7411" name="Freeform 297"/>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7412" name="Freeform 298"/>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7406" name="Group 299"/>
                <p:cNvGrpSpPr>
                  <a:grpSpLocks/>
                </p:cNvGrpSpPr>
                <p:nvPr/>
              </p:nvGrpSpPr>
              <p:grpSpPr bwMode="auto">
                <a:xfrm>
                  <a:off x="2481" y="3065"/>
                  <a:ext cx="152" cy="233"/>
                  <a:chOff x="2451" y="3127"/>
                  <a:chExt cx="152" cy="233"/>
                </a:xfrm>
              </p:grpSpPr>
              <p:sp>
                <p:nvSpPr>
                  <p:cNvPr id="57407" name="Freeform 300"/>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7408" name="Freeform 301"/>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7409" name="Freeform 302"/>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grpSp>
            <p:nvGrpSpPr>
              <p:cNvPr id="57393" name="Group 303"/>
              <p:cNvGrpSpPr>
                <a:grpSpLocks/>
              </p:cNvGrpSpPr>
              <p:nvPr/>
            </p:nvGrpSpPr>
            <p:grpSpPr bwMode="auto">
              <a:xfrm rot="153977">
                <a:off x="2214" y="2701"/>
                <a:ext cx="355" cy="272"/>
                <a:chOff x="2318" y="3026"/>
                <a:chExt cx="315" cy="272"/>
              </a:xfrm>
            </p:grpSpPr>
            <p:grpSp>
              <p:nvGrpSpPr>
                <p:cNvPr id="57397" name="Group 304"/>
                <p:cNvGrpSpPr>
                  <a:grpSpLocks/>
                </p:cNvGrpSpPr>
                <p:nvPr/>
              </p:nvGrpSpPr>
              <p:grpSpPr bwMode="auto">
                <a:xfrm>
                  <a:off x="2318" y="3026"/>
                  <a:ext cx="152" cy="233"/>
                  <a:chOff x="2451" y="3127"/>
                  <a:chExt cx="152" cy="233"/>
                </a:xfrm>
              </p:grpSpPr>
              <p:sp>
                <p:nvSpPr>
                  <p:cNvPr id="57402" name="Freeform 305"/>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7403" name="Freeform 306"/>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7404" name="Freeform 307"/>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7398" name="Group 308"/>
                <p:cNvGrpSpPr>
                  <a:grpSpLocks/>
                </p:cNvGrpSpPr>
                <p:nvPr/>
              </p:nvGrpSpPr>
              <p:grpSpPr bwMode="auto">
                <a:xfrm>
                  <a:off x="2481" y="3065"/>
                  <a:ext cx="152" cy="233"/>
                  <a:chOff x="2451" y="3127"/>
                  <a:chExt cx="152" cy="233"/>
                </a:xfrm>
              </p:grpSpPr>
              <p:sp>
                <p:nvSpPr>
                  <p:cNvPr id="57399" name="Freeform 309"/>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7400" name="Freeform 310"/>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7401" name="Freeform 311"/>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sp>
            <p:nvSpPr>
              <p:cNvPr id="57394" name="Freeform 312"/>
              <p:cNvSpPr>
                <a:spLocks/>
              </p:cNvSpPr>
              <p:nvPr/>
            </p:nvSpPr>
            <p:spPr bwMode="auto">
              <a:xfrm>
                <a:off x="2212" y="2695"/>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7395" name="Freeform 313"/>
              <p:cNvSpPr>
                <a:spLocks/>
              </p:cNvSpPr>
              <p:nvPr/>
            </p:nvSpPr>
            <p:spPr bwMode="auto">
              <a:xfrm>
                <a:off x="2588" y="2679"/>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57396" name="Freeform 314"/>
              <p:cNvSpPr>
                <a:spLocks/>
              </p:cNvSpPr>
              <p:nvPr/>
            </p:nvSpPr>
            <p:spPr bwMode="auto">
              <a:xfrm>
                <a:off x="2428" y="2791"/>
                <a:ext cx="139" cy="108"/>
              </a:xfrm>
              <a:custGeom>
                <a:avLst/>
                <a:gdLst>
                  <a:gd name="T0" fmla="*/ 139 w 139"/>
                  <a:gd name="T1" fmla="*/ 31 h 108"/>
                  <a:gd name="T2" fmla="*/ 139 w 139"/>
                  <a:gd name="T3" fmla="*/ 108 h 108"/>
                  <a:gd name="T4" fmla="*/ 0 w 139"/>
                  <a:gd name="T5" fmla="*/ 72 h 108"/>
                  <a:gd name="T6" fmla="*/ 0 w 139"/>
                  <a:gd name="T7" fmla="*/ 27 h 108"/>
                  <a:gd name="T8" fmla="*/ 18 w 139"/>
                  <a:gd name="T9" fmla="*/ 0 h 108"/>
                  <a:gd name="T10" fmla="*/ 139 w 139"/>
                  <a:gd name="T11" fmla="*/ 31 h 108"/>
                  <a:gd name="T12" fmla="*/ 0 60000 65536"/>
                  <a:gd name="T13" fmla="*/ 0 60000 65536"/>
                  <a:gd name="T14" fmla="*/ 0 60000 65536"/>
                  <a:gd name="T15" fmla="*/ 0 60000 65536"/>
                  <a:gd name="T16" fmla="*/ 0 60000 65536"/>
                  <a:gd name="T17" fmla="*/ 0 60000 65536"/>
                  <a:gd name="T18" fmla="*/ 0 w 139"/>
                  <a:gd name="T19" fmla="*/ 0 h 108"/>
                  <a:gd name="T20" fmla="*/ 139 w 139"/>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139" h="108">
                    <a:moveTo>
                      <a:pt x="139" y="31"/>
                    </a:moveTo>
                    <a:lnTo>
                      <a:pt x="139" y="108"/>
                    </a:lnTo>
                    <a:lnTo>
                      <a:pt x="0" y="72"/>
                    </a:lnTo>
                    <a:lnTo>
                      <a:pt x="0" y="27"/>
                    </a:lnTo>
                    <a:lnTo>
                      <a:pt x="18" y="0"/>
                    </a:lnTo>
                    <a:lnTo>
                      <a:pt x="139" y="31"/>
                    </a:lnTo>
                    <a:close/>
                  </a:path>
                </a:pathLst>
              </a:custGeom>
              <a:solidFill>
                <a:schemeClr val="tx2"/>
              </a:solidFill>
              <a:ln w="12700">
                <a:solidFill>
                  <a:srgbClr val="000000"/>
                </a:solidFill>
                <a:round/>
                <a:headEnd/>
                <a:tailEnd/>
              </a:ln>
            </p:spPr>
            <p:txBody>
              <a:bodyPr wrap="none" anchor="ctr"/>
              <a:lstStyle/>
              <a:p>
                <a:endParaRPr lang="en-US"/>
              </a:p>
            </p:txBody>
          </p:sp>
        </p:grpSp>
      </p:grpSp>
      <p:grpSp>
        <p:nvGrpSpPr>
          <p:cNvPr id="57369" name="Group 315"/>
          <p:cNvGrpSpPr>
            <a:grpSpLocks/>
          </p:cNvGrpSpPr>
          <p:nvPr/>
        </p:nvGrpSpPr>
        <p:grpSpPr bwMode="auto">
          <a:xfrm>
            <a:off x="3460750" y="5086350"/>
            <a:ext cx="752475" cy="668338"/>
            <a:chOff x="4024" y="2836"/>
            <a:chExt cx="474" cy="421"/>
          </a:xfrm>
        </p:grpSpPr>
        <p:sp>
          <p:nvSpPr>
            <p:cNvPr id="57372" name="Freeform 316"/>
            <p:cNvSpPr>
              <a:spLocks/>
            </p:cNvSpPr>
            <p:nvPr/>
          </p:nvSpPr>
          <p:spPr bwMode="auto">
            <a:xfrm>
              <a:off x="4024" y="2838"/>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57373" name="Freeform 317"/>
            <p:cNvSpPr>
              <a:spLocks/>
            </p:cNvSpPr>
            <p:nvPr/>
          </p:nvSpPr>
          <p:spPr bwMode="auto">
            <a:xfrm>
              <a:off x="4122" y="2836"/>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7374" name="AutoShape 318"/>
            <p:cNvSpPr>
              <a:spLocks noChangeArrowheads="1"/>
            </p:cNvSpPr>
            <p:nvPr/>
          </p:nvSpPr>
          <p:spPr bwMode="auto">
            <a:xfrm>
              <a:off x="4095" y="2865"/>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sp>
          <p:nvSpPr>
            <p:cNvPr id="57375" name="AutoShape 319"/>
            <p:cNvSpPr>
              <a:spLocks noChangeArrowheads="1"/>
            </p:cNvSpPr>
            <p:nvPr/>
          </p:nvSpPr>
          <p:spPr bwMode="auto">
            <a:xfrm>
              <a:off x="4187" y="2889"/>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sp>
          <p:nvSpPr>
            <p:cNvPr id="57376" name="AutoShape 320"/>
            <p:cNvSpPr>
              <a:spLocks noChangeArrowheads="1"/>
            </p:cNvSpPr>
            <p:nvPr/>
          </p:nvSpPr>
          <p:spPr bwMode="auto">
            <a:xfrm>
              <a:off x="4278" y="2914"/>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sp>
          <p:nvSpPr>
            <p:cNvPr id="57377" name="AutoShape 321"/>
            <p:cNvSpPr>
              <a:spLocks noChangeArrowheads="1"/>
            </p:cNvSpPr>
            <p:nvPr/>
          </p:nvSpPr>
          <p:spPr bwMode="auto">
            <a:xfrm>
              <a:off x="4371" y="2938"/>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grpSp>
          <p:nvGrpSpPr>
            <p:cNvPr id="57378" name="Group 322"/>
            <p:cNvGrpSpPr>
              <a:grpSpLocks/>
            </p:cNvGrpSpPr>
            <p:nvPr/>
          </p:nvGrpSpPr>
          <p:grpSpPr bwMode="auto">
            <a:xfrm>
              <a:off x="4054" y="2929"/>
              <a:ext cx="375" cy="261"/>
              <a:chOff x="4054" y="2929"/>
              <a:chExt cx="375" cy="261"/>
            </a:xfrm>
          </p:grpSpPr>
          <p:sp>
            <p:nvSpPr>
              <p:cNvPr id="57382" name="AutoShape 323"/>
              <p:cNvSpPr>
                <a:spLocks noChangeArrowheads="1"/>
              </p:cNvSpPr>
              <p:nvPr/>
            </p:nvSpPr>
            <p:spPr bwMode="auto">
              <a:xfrm>
                <a:off x="4054" y="2929"/>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sp>
            <p:nvSpPr>
              <p:cNvPr id="57383" name="AutoShape 324"/>
              <p:cNvSpPr>
                <a:spLocks noChangeArrowheads="1"/>
              </p:cNvSpPr>
              <p:nvPr/>
            </p:nvSpPr>
            <p:spPr bwMode="auto">
              <a:xfrm>
                <a:off x="4146" y="2953"/>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sp>
            <p:nvSpPr>
              <p:cNvPr id="57384" name="AutoShape 325"/>
              <p:cNvSpPr>
                <a:spLocks noChangeArrowheads="1"/>
              </p:cNvSpPr>
              <p:nvPr/>
            </p:nvSpPr>
            <p:spPr bwMode="auto">
              <a:xfrm>
                <a:off x="4237" y="2978"/>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sp>
            <p:nvSpPr>
              <p:cNvPr id="57385" name="AutoShape 326"/>
              <p:cNvSpPr>
                <a:spLocks noChangeArrowheads="1"/>
              </p:cNvSpPr>
              <p:nvPr/>
            </p:nvSpPr>
            <p:spPr bwMode="auto">
              <a:xfrm>
                <a:off x="4330" y="3002"/>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grpSp>
        <p:sp>
          <p:nvSpPr>
            <p:cNvPr id="57379" name="Freeform 327"/>
            <p:cNvSpPr>
              <a:spLocks/>
            </p:cNvSpPr>
            <p:nvPr/>
          </p:nvSpPr>
          <p:spPr bwMode="auto">
            <a:xfrm>
              <a:off x="4026" y="2953"/>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7380" name="Freeform 328"/>
            <p:cNvSpPr>
              <a:spLocks/>
            </p:cNvSpPr>
            <p:nvPr/>
          </p:nvSpPr>
          <p:spPr bwMode="auto">
            <a:xfrm>
              <a:off x="4242" y="3049"/>
              <a:ext cx="139" cy="108"/>
            </a:xfrm>
            <a:custGeom>
              <a:avLst/>
              <a:gdLst>
                <a:gd name="T0" fmla="*/ 139 w 139"/>
                <a:gd name="T1" fmla="*/ 31 h 108"/>
                <a:gd name="T2" fmla="*/ 139 w 139"/>
                <a:gd name="T3" fmla="*/ 108 h 108"/>
                <a:gd name="T4" fmla="*/ 0 w 139"/>
                <a:gd name="T5" fmla="*/ 72 h 108"/>
                <a:gd name="T6" fmla="*/ 0 w 139"/>
                <a:gd name="T7" fmla="*/ 27 h 108"/>
                <a:gd name="T8" fmla="*/ 18 w 139"/>
                <a:gd name="T9" fmla="*/ 0 h 108"/>
                <a:gd name="T10" fmla="*/ 139 w 139"/>
                <a:gd name="T11" fmla="*/ 31 h 108"/>
                <a:gd name="T12" fmla="*/ 0 60000 65536"/>
                <a:gd name="T13" fmla="*/ 0 60000 65536"/>
                <a:gd name="T14" fmla="*/ 0 60000 65536"/>
                <a:gd name="T15" fmla="*/ 0 60000 65536"/>
                <a:gd name="T16" fmla="*/ 0 60000 65536"/>
                <a:gd name="T17" fmla="*/ 0 60000 65536"/>
                <a:gd name="T18" fmla="*/ 0 w 139"/>
                <a:gd name="T19" fmla="*/ 0 h 108"/>
                <a:gd name="T20" fmla="*/ 139 w 139"/>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139" h="108">
                  <a:moveTo>
                    <a:pt x="139" y="31"/>
                  </a:moveTo>
                  <a:lnTo>
                    <a:pt x="139" y="108"/>
                  </a:lnTo>
                  <a:lnTo>
                    <a:pt x="0" y="72"/>
                  </a:lnTo>
                  <a:lnTo>
                    <a:pt x="0" y="27"/>
                  </a:lnTo>
                  <a:lnTo>
                    <a:pt x="18" y="0"/>
                  </a:lnTo>
                  <a:lnTo>
                    <a:pt x="139" y="31"/>
                  </a:lnTo>
                  <a:close/>
                </a:path>
              </a:pathLst>
            </a:custGeom>
            <a:solidFill>
              <a:srgbClr val="B20019"/>
            </a:solidFill>
            <a:ln w="12700">
              <a:solidFill>
                <a:srgbClr val="000000"/>
              </a:solidFill>
              <a:round/>
              <a:headEnd/>
              <a:tailEnd/>
            </a:ln>
          </p:spPr>
          <p:txBody>
            <a:bodyPr wrap="none" anchor="ctr"/>
            <a:lstStyle/>
            <a:p>
              <a:endParaRPr lang="en-US"/>
            </a:p>
          </p:txBody>
        </p:sp>
        <p:sp>
          <p:nvSpPr>
            <p:cNvPr id="57381" name="Freeform 329"/>
            <p:cNvSpPr>
              <a:spLocks/>
            </p:cNvSpPr>
            <p:nvPr/>
          </p:nvSpPr>
          <p:spPr bwMode="auto">
            <a:xfrm>
              <a:off x="4402" y="2937"/>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grpSp>
      <p:sp>
        <p:nvSpPr>
          <p:cNvPr id="332" name="Rectangle 6">
            <a:extLst>
              <a:ext uri="{FF2B5EF4-FFF2-40B4-BE49-F238E27FC236}">
                <a16:creationId xmlns:a16="http://schemas.microsoft.com/office/drawing/2014/main" id="{180A63AC-829B-4616-A7D0-6B7A68C5BDE9}"/>
              </a:ext>
            </a:extLst>
          </p:cNvPr>
          <p:cNvSpPr txBox="1">
            <a:spLocks noChangeArrowheads="1"/>
          </p:cNvSpPr>
          <p:nvPr/>
        </p:nvSpPr>
        <p:spPr>
          <a:xfrm>
            <a:off x="0" y="-15874"/>
            <a:ext cx="9144000" cy="1020762"/>
          </a:xfrm>
          <a:prstGeom prst="rect">
            <a:avLst/>
          </a:prstGeom>
          <a:solidFill>
            <a:srgbClr val="40BAD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a:solidFill>
                  <a:schemeClr val="tx1">
                    <a:lumMod val="75000"/>
                    <a:lumOff val="25000"/>
                  </a:schemeClr>
                </a:solidFill>
              </a:rPr>
              <a:t>The Kanban System</a:t>
            </a:r>
            <a:endParaRPr lang="en-US" dirty="0">
              <a:solidFill>
                <a:schemeClr val="tx1">
                  <a:lumMod val="75000"/>
                  <a:lumOff val="25000"/>
                </a:schemeClr>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D976C13-68E6-4E25-B13E-FC3A2D3F66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AD1DF50F-299C-44A9-A6E0-8D5FFBF2EE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950" cy="6858000"/>
          </a:xfrm>
          <a:prstGeom prst="rect">
            <a:avLst/>
          </a:pr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CE2326-AE83-4AD7-A77B-BF0F7269D74C}"/>
              </a:ext>
            </a:extLst>
          </p:cNvPr>
          <p:cNvSpPr>
            <a:spLocks noGrp="1"/>
          </p:cNvSpPr>
          <p:nvPr>
            <p:ph type="title"/>
          </p:nvPr>
        </p:nvSpPr>
        <p:spPr>
          <a:xfrm>
            <a:off x="2627056" y="2050847"/>
            <a:ext cx="6140447" cy="4219350"/>
          </a:xfrm>
        </p:spPr>
        <p:txBody>
          <a:bodyPr vert="horz" lIns="91440" tIns="45720" rIns="91440" bIns="45720" rtlCol="0" anchor="b">
            <a:normAutofit/>
          </a:bodyPr>
          <a:lstStyle/>
          <a:p>
            <a:pPr algn="r" defTabSz="914400">
              <a:lnSpc>
                <a:spcPct val="80000"/>
              </a:lnSpc>
            </a:pPr>
            <a:r>
              <a:rPr lang="en-US" sz="10000" spc="-120">
                <a:solidFill>
                  <a:srgbClr val="FFFFFF"/>
                </a:solidFill>
              </a:rPr>
              <a:t>LEAN Systems</a:t>
            </a:r>
          </a:p>
        </p:txBody>
      </p:sp>
    </p:spTree>
    <p:extLst>
      <p:ext uri="{BB962C8B-B14F-4D97-AF65-F5344CB8AC3E}">
        <p14:creationId xmlns:p14="http://schemas.microsoft.com/office/powerpoint/2010/main" val="18151133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457200" y="274638"/>
            <a:ext cx="8229600" cy="1020762"/>
          </a:xfrm>
        </p:spPr>
        <p:txBody>
          <a:bodyPr/>
          <a:lstStyle/>
          <a:p>
            <a:r>
              <a:rPr lang="en-US" dirty="0">
                <a:solidFill>
                  <a:schemeClr val="tx1">
                    <a:lumMod val="75000"/>
                    <a:lumOff val="25000"/>
                  </a:schemeClr>
                </a:solidFill>
              </a:rPr>
              <a:t>The Kanban System</a:t>
            </a:r>
          </a:p>
        </p:txBody>
      </p:sp>
      <p:grpSp>
        <p:nvGrpSpPr>
          <p:cNvPr id="59394" name="Group 3"/>
          <p:cNvGrpSpPr>
            <a:grpSpLocks/>
          </p:cNvGrpSpPr>
          <p:nvPr/>
        </p:nvGrpSpPr>
        <p:grpSpPr bwMode="auto">
          <a:xfrm>
            <a:off x="4984750" y="3867150"/>
            <a:ext cx="765175" cy="1100138"/>
            <a:chOff x="3140" y="2436"/>
            <a:chExt cx="482" cy="693"/>
          </a:xfrm>
        </p:grpSpPr>
        <p:grpSp>
          <p:nvGrpSpPr>
            <p:cNvPr id="59694" name="Group 4"/>
            <p:cNvGrpSpPr>
              <a:grpSpLocks/>
            </p:cNvGrpSpPr>
            <p:nvPr/>
          </p:nvGrpSpPr>
          <p:grpSpPr bwMode="auto">
            <a:xfrm>
              <a:off x="3140" y="2708"/>
              <a:ext cx="474" cy="421"/>
              <a:chOff x="4024" y="2836"/>
              <a:chExt cx="474" cy="421"/>
            </a:xfrm>
          </p:grpSpPr>
          <p:sp>
            <p:nvSpPr>
              <p:cNvPr id="59710" name="Freeform 5"/>
              <p:cNvSpPr>
                <a:spLocks/>
              </p:cNvSpPr>
              <p:nvPr/>
            </p:nvSpPr>
            <p:spPr bwMode="auto">
              <a:xfrm>
                <a:off x="4024" y="2838"/>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59711" name="Freeform 6"/>
              <p:cNvSpPr>
                <a:spLocks/>
              </p:cNvSpPr>
              <p:nvPr/>
            </p:nvSpPr>
            <p:spPr bwMode="auto">
              <a:xfrm>
                <a:off x="4122" y="2836"/>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9712" name="AutoShape 7"/>
              <p:cNvSpPr>
                <a:spLocks noChangeArrowheads="1"/>
              </p:cNvSpPr>
              <p:nvPr/>
            </p:nvSpPr>
            <p:spPr bwMode="auto">
              <a:xfrm>
                <a:off x="4095" y="2865"/>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sp>
            <p:nvSpPr>
              <p:cNvPr id="59713" name="AutoShape 8"/>
              <p:cNvSpPr>
                <a:spLocks noChangeArrowheads="1"/>
              </p:cNvSpPr>
              <p:nvPr/>
            </p:nvSpPr>
            <p:spPr bwMode="auto">
              <a:xfrm>
                <a:off x="4187" y="2889"/>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sp>
            <p:nvSpPr>
              <p:cNvPr id="59714" name="AutoShape 9"/>
              <p:cNvSpPr>
                <a:spLocks noChangeArrowheads="1"/>
              </p:cNvSpPr>
              <p:nvPr/>
            </p:nvSpPr>
            <p:spPr bwMode="auto">
              <a:xfrm>
                <a:off x="4278" y="2914"/>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sp>
            <p:nvSpPr>
              <p:cNvPr id="59715" name="AutoShape 10"/>
              <p:cNvSpPr>
                <a:spLocks noChangeArrowheads="1"/>
              </p:cNvSpPr>
              <p:nvPr/>
            </p:nvSpPr>
            <p:spPr bwMode="auto">
              <a:xfrm>
                <a:off x="4371" y="2938"/>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grpSp>
            <p:nvGrpSpPr>
              <p:cNvPr id="59716" name="Group 11"/>
              <p:cNvGrpSpPr>
                <a:grpSpLocks/>
              </p:cNvGrpSpPr>
              <p:nvPr/>
            </p:nvGrpSpPr>
            <p:grpSpPr bwMode="auto">
              <a:xfrm>
                <a:off x="4054" y="2929"/>
                <a:ext cx="375" cy="261"/>
                <a:chOff x="4054" y="2929"/>
                <a:chExt cx="375" cy="261"/>
              </a:xfrm>
            </p:grpSpPr>
            <p:sp>
              <p:nvSpPr>
                <p:cNvPr id="59720" name="AutoShape 12"/>
                <p:cNvSpPr>
                  <a:spLocks noChangeArrowheads="1"/>
                </p:cNvSpPr>
                <p:nvPr/>
              </p:nvSpPr>
              <p:spPr bwMode="auto">
                <a:xfrm>
                  <a:off x="4054" y="2929"/>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sp>
              <p:nvSpPr>
                <p:cNvPr id="59721" name="AutoShape 13"/>
                <p:cNvSpPr>
                  <a:spLocks noChangeArrowheads="1"/>
                </p:cNvSpPr>
                <p:nvPr/>
              </p:nvSpPr>
              <p:spPr bwMode="auto">
                <a:xfrm>
                  <a:off x="4146" y="2953"/>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sp>
              <p:nvSpPr>
                <p:cNvPr id="59722" name="AutoShape 14"/>
                <p:cNvSpPr>
                  <a:spLocks noChangeArrowheads="1"/>
                </p:cNvSpPr>
                <p:nvPr/>
              </p:nvSpPr>
              <p:spPr bwMode="auto">
                <a:xfrm>
                  <a:off x="4237" y="2978"/>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sp>
              <p:nvSpPr>
                <p:cNvPr id="59723" name="AutoShape 15"/>
                <p:cNvSpPr>
                  <a:spLocks noChangeArrowheads="1"/>
                </p:cNvSpPr>
                <p:nvPr/>
              </p:nvSpPr>
              <p:spPr bwMode="auto">
                <a:xfrm>
                  <a:off x="4330" y="3002"/>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grpSp>
          <p:sp>
            <p:nvSpPr>
              <p:cNvPr id="59717" name="Freeform 16"/>
              <p:cNvSpPr>
                <a:spLocks/>
              </p:cNvSpPr>
              <p:nvPr/>
            </p:nvSpPr>
            <p:spPr bwMode="auto">
              <a:xfrm>
                <a:off x="4026" y="2953"/>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9718" name="Freeform 17"/>
              <p:cNvSpPr>
                <a:spLocks/>
              </p:cNvSpPr>
              <p:nvPr/>
            </p:nvSpPr>
            <p:spPr bwMode="auto">
              <a:xfrm>
                <a:off x="4242" y="3049"/>
                <a:ext cx="139" cy="108"/>
              </a:xfrm>
              <a:custGeom>
                <a:avLst/>
                <a:gdLst>
                  <a:gd name="T0" fmla="*/ 139 w 139"/>
                  <a:gd name="T1" fmla="*/ 31 h 108"/>
                  <a:gd name="T2" fmla="*/ 139 w 139"/>
                  <a:gd name="T3" fmla="*/ 108 h 108"/>
                  <a:gd name="T4" fmla="*/ 0 w 139"/>
                  <a:gd name="T5" fmla="*/ 72 h 108"/>
                  <a:gd name="T6" fmla="*/ 0 w 139"/>
                  <a:gd name="T7" fmla="*/ 27 h 108"/>
                  <a:gd name="T8" fmla="*/ 18 w 139"/>
                  <a:gd name="T9" fmla="*/ 0 h 108"/>
                  <a:gd name="T10" fmla="*/ 139 w 139"/>
                  <a:gd name="T11" fmla="*/ 31 h 108"/>
                  <a:gd name="T12" fmla="*/ 0 60000 65536"/>
                  <a:gd name="T13" fmla="*/ 0 60000 65536"/>
                  <a:gd name="T14" fmla="*/ 0 60000 65536"/>
                  <a:gd name="T15" fmla="*/ 0 60000 65536"/>
                  <a:gd name="T16" fmla="*/ 0 60000 65536"/>
                  <a:gd name="T17" fmla="*/ 0 60000 65536"/>
                  <a:gd name="T18" fmla="*/ 0 w 139"/>
                  <a:gd name="T19" fmla="*/ 0 h 108"/>
                  <a:gd name="T20" fmla="*/ 139 w 139"/>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139" h="108">
                    <a:moveTo>
                      <a:pt x="139" y="31"/>
                    </a:moveTo>
                    <a:lnTo>
                      <a:pt x="139" y="108"/>
                    </a:lnTo>
                    <a:lnTo>
                      <a:pt x="0" y="72"/>
                    </a:lnTo>
                    <a:lnTo>
                      <a:pt x="0" y="27"/>
                    </a:lnTo>
                    <a:lnTo>
                      <a:pt x="18" y="0"/>
                    </a:lnTo>
                    <a:lnTo>
                      <a:pt x="139" y="31"/>
                    </a:lnTo>
                    <a:close/>
                  </a:path>
                </a:pathLst>
              </a:custGeom>
              <a:solidFill>
                <a:srgbClr val="B20019"/>
              </a:solidFill>
              <a:ln w="12700">
                <a:solidFill>
                  <a:srgbClr val="000000"/>
                </a:solidFill>
                <a:round/>
                <a:headEnd/>
                <a:tailEnd/>
              </a:ln>
            </p:spPr>
            <p:txBody>
              <a:bodyPr wrap="none" anchor="ctr"/>
              <a:lstStyle/>
              <a:p>
                <a:endParaRPr lang="en-US"/>
              </a:p>
            </p:txBody>
          </p:sp>
          <p:sp>
            <p:nvSpPr>
              <p:cNvPr id="59719" name="Freeform 18"/>
              <p:cNvSpPr>
                <a:spLocks/>
              </p:cNvSpPr>
              <p:nvPr/>
            </p:nvSpPr>
            <p:spPr bwMode="auto">
              <a:xfrm>
                <a:off x="4402" y="2937"/>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grpSp>
        <p:grpSp>
          <p:nvGrpSpPr>
            <p:cNvPr id="59695" name="Group 19"/>
            <p:cNvGrpSpPr>
              <a:grpSpLocks/>
            </p:cNvGrpSpPr>
            <p:nvPr/>
          </p:nvGrpSpPr>
          <p:grpSpPr bwMode="auto">
            <a:xfrm>
              <a:off x="3148" y="2436"/>
              <a:ext cx="474" cy="421"/>
              <a:chOff x="4024" y="2836"/>
              <a:chExt cx="474" cy="421"/>
            </a:xfrm>
          </p:grpSpPr>
          <p:sp>
            <p:nvSpPr>
              <p:cNvPr id="59696" name="Freeform 20"/>
              <p:cNvSpPr>
                <a:spLocks/>
              </p:cNvSpPr>
              <p:nvPr/>
            </p:nvSpPr>
            <p:spPr bwMode="auto">
              <a:xfrm>
                <a:off x="4024" y="2838"/>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59697" name="Freeform 21"/>
              <p:cNvSpPr>
                <a:spLocks/>
              </p:cNvSpPr>
              <p:nvPr/>
            </p:nvSpPr>
            <p:spPr bwMode="auto">
              <a:xfrm>
                <a:off x="4122" y="2836"/>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9698" name="AutoShape 22"/>
              <p:cNvSpPr>
                <a:spLocks noChangeArrowheads="1"/>
              </p:cNvSpPr>
              <p:nvPr/>
            </p:nvSpPr>
            <p:spPr bwMode="auto">
              <a:xfrm>
                <a:off x="4095" y="2865"/>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sp>
            <p:nvSpPr>
              <p:cNvPr id="59699" name="AutoShape 23"/>
              <p:cNvSpPr>
                <a:spLocks noChangeArrowheads="1"/>
              </p:cNvSpPr>
              <p:nvPr/>
            </p:nvSpPr>
            <p:spPr bwMode="auto">
              <a:xfrm>
                <a:off x="4187" y="2889"/>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sp>
            <p:nvSpPr>
              <p:cNvPr id="59700" name="AutoShape 24"/>
              <p:cNvSpPr>
                <a:spLocks noChangeArrowheads="1"/>
              </p:cNvSpPr>
              <p:nvPr/>
            </p:nvSpPr>
            <p:spPr bwMode="auto">
              <a:xfrm>
                <a:off x="4278" y="2914"/>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sp>
            <p:nvSpPr>
              <p:cNvPr id="59701" name="AutoShape 25"/>
              <p:cNvSpPr>
                <a:spLocks noChangeArrowheads="1"/>
              </p:cNvSpPr>
              <p:nvPr/>
            </p:nvSpPr>
            <p:spPr bwMode="auto">
              <a:xfrm>
                <a:off x="4371" y="2938"/>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grpSp>
            <p:nvGrpSpPr>
              <p:cNvPr id="59702" name="Group 26"/>
              <p:cNvGrpSpPr>
                <a:grpSpLocks/>
              </p:cNvGrpSpPr>
              <p:nvPr/>
            </p:nvGrpSpPr>
            <p:grpSpPr bwMode="auto">
              <a:xfrm>
                <a:off x="4054" y="2929"/>
                <a:ext cx="375" cy="261"/>
                <a:chOff x="4054" y="2929"/>
                <a:chExt cx="375" cy="261"/>
              </a:xfrm>
            </p:grpSpPr>
            <p:sp>
              <p:nvSpPr>
                <p:cNvPr id="59706" name="AutoShape 27"/>
                <p:cNvSpPr>
                  <a:spLocks noChangeArrowheads="1"/>
                </p:cNvSpPr>
                <p:nvPr/>
              </p:nvSpPr>
              <p:spPr bwMode="auto">
                <a:xfrm>
                  <a:off x="4054" y="2929"/>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sp>
              <p:nvSpPr>
                <p:cNvPr id="59707" name="AutoShape 28"/>
                <p:cNvSpPr>
                  <a:spLocks noChangeArrowheads="1"/>
                </p:cNvSpPr>
                <p:nvPr/>
              </p:nvSpPr>
              <p:spPr bwMode="auto">
                <a:xfrm>
                  <a:off x="4146" y="2953"/>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sp>
              <p:nvSpPr>
                <p:cNvPr id="59708" name="AutoShape 29"/>
                <p:cNvSpPr>
                  <a:spLocks noChangeArrowheads="1"/>
                </p:cNvSpPr>
                <p:nvPr/>
              </p:nvSpPr>
              <p:spPr bwMode="auto">
                <a:xfrm>
                  <a:off x="4237" y="2978"/>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sp>
              <p:nvSpPr>
                <p:cNvPr id="59709" name="AutoShape 30"/>
                <p:cNvSpPr>
                  <a:spLocks noChangeArrowheads="1"/>
                </p:cNvSpPr>
                <p:nvPr/>
              </p:nvSpPr>
              <p:spPr bwMode="auto">
                <a:xfrm>
                  <a:off x="4330" y="3002"/>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grpSp>
          <p:sp>
            <p:nvSpPr>
              <p:cNvPr id="59703" name="Freeform 31"/>
              <p:cNvSpPr>
                <a:spLocks/>
              </p:cNvSpPr>
              <p:nvPr/>
            </p:nvSpPr>
            <p:spPr bwMode="auto">
              <a:xfrm>
                <a:off x="4026" y="2953"/>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9704" name="Freeform 32"/>
              <p:cNvSpPr>
                <a:spLocks/>
              </p:cNvSpPr>
              <p:nvPr/>
            </p:nvSpPr>
            <p:spPr bwMode="auto">
              <a:xfrm>
                <a:off x="4242" y="3049"/>
                <a:ext cx="139" cy="108"/>
              </a:xfrm>
              <a:custGeom>
                <a:avLst/>
                <a:gdLst>
                  <a:gd name="T0" fmla="*/ 139 w 139"/>
                  <a:gd name="T1" fmla="*/ 31 h 108"/>
                  <a:gd name="T2" fmla="*/ 139 w 139"/>
                  <a:gd name="T3" fmla="*/ 108 h 108"/>
                  <a:gd name="T4" fmla="*/ 0 w 139"/>
                  <a:gd name="T5" fmla="*/ 72 h 108"/>
                  <a:gd name="T6" fmla="*/ 0 w 139"/>
                  <a:gd name="T7" fmla="*/ 27 h 108"/>
                  <a:gd name="T8" fmla="*/ 18 w 139"/>
                  <a:gd name="T9" fmla="*/ 0 h 108"/>
                  <a:gd name="T10" fmla="*/ 139 w 139"/>
                  <a:gd name="T11" fmla="*/ 31 h 108"/>
                  <a:gd name="T12" fmla="*/ 0 60000 65536"/>
                  <a:gd name="T13" fmla="*/ 0 60000 65536"/>
                  <a:gd name="T14" fmla="*/ 0 60000 65536"/>
                  <a:gd name="T15" fmla="*/ 0 60000 65536"/>
                  <a:gd name="T16" fmla="*/ 0 60000 65536"/>
                  <a:gd name="T17" fmla="*/ 0 60000 65536"/>
                  <a:gd name="T18" fmla="*/ 0 w 139"/>
                  <a:gd name="T19" fmla="*/ 0 h 108"/>
                  <a:gd name="T20" fmla="*/ 139 w 139"/>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139" h="108">
                    <a:moveTo>
                      <a:pt x="139" y="31"/>
                    </a:moveTo>
                    <a:lnTo>
                      <a:pt x="139" y="108"/>
                    </a:lnTo>
                    <a:lnTo>
                      <a:pt x="0" y="72"/>
                    </a:lnTo>
                    <a:lnTo>
                      <a:pt x="0" y="27"/>
                    </a:lnTo>
                    <a:lnTo>
                      <a:pt x="18" y="0"/>
                    </a:lnTo>
                    <a:lnTo>
                      <a:pt x="139" y="31"/>
                    </a:lnTo>
                    <a:close/>
                  </a:path>
                </a:pathLst>
              </a:custGeom>
              <a:solidFill>
                <a:srgbClr val="B20019"/>
              </a:solidFill>
              <a:ln w="12700">
                <a:solidFill>
                  <a:srgbClr val="000000"/>
                </a:solidFill>
                <a:round/>
                <a:headEnd/>
                <a:tailEnd/>
              </a:ln>
            </p:spPr>
            <p:txBody>
              <a:bodyPr wrap="none" anchor="ctr"/>
              <a:lstStyle/>
              <a:p>
                <a:endParaRPr lang="en-US"/>
              </a:p>
            </p:txBody>
          </p:sp>
          <p:sp>
            <p:nvSpPr>
              <p:cNvPr id="59705" name="Freeform 33"/>
              <p:cNvSpPr>
                <a:spLocks/>
              </p:cNvSpPr>
              <p:nvPr/>
            </p:nvSpPr>
            <p:spPr bwMode="auto">
              <a:xfrm>
                <a:off x="4402" y="2937"/>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grpSp>
      </p:grpSp>
      <p:sp>
        <p:nvSpPr>
          <p:cNvPr id="59395" name="Rectangle 34"/>
          <p:cNvSpPr>
            <a:spLocks noChangeArrowheads="1"/>
          </p:cNvSpPr>
          <p:nvPr/>
        </p:nvSpPr>
        <p:spPr bwMode="auto">
          <a:xfrm>
            <a:off x="4343400" y="1666875"/>
            <a:ext cx="1760538" cy="4229100"/>
          </a:xfrm>
          <a:prstGeom prst="rect">
            <a:avLst/>
          </a:prstGeom>
          <a:noFill/>
          <a:ln w="19050">
            <a:solidFill>
              <a:schemeClr val="tx1"/>
            </a:solidFill>
            <a:miter lim="800000"/>
            <a:headEnd/>
            <a:tailEnd/>
          </a:ln>
        </p:spPr>
        <p:txBody>
          <a:bodyPr wrap="none" anchor="ctr"/>
          <a:lstStyle/>
          <a:p>
            <a:endParaRPr lang="en-NZ">
              <a:latin typeface="Calibri" pitchFamily="34" charset="0"/>
            </a:endParaRPr>
          </a:p>
        </p:txBody>
      </p:sp>
      <p:sp>
        <p:nvSpPr>
          <p:cNvPr id="59396" name="Text Box 35"/>
          <p:cNvSpPr txBox="1">
            <a:spLocks noChangeArrowheads="1"/>
          </p:cNvSpPr>
          <p:nvPr/>
        </p:nvSpPr>
        <p:spPr bwMode="auto">
          <a:xfrm>
            <a:off x="4343400" y="1676400"/>
            <a:ext cx="914400" cy="523875"/>
          </a:xfrm>
          <a:prstGeom prst="rect">
            <a:avLst/>
          </a:prstGeom>
          <a:noFill/>
          <a:ln w="9525">
            <a:noFill/>
            <a:miter lim="800000"/>
            <a:headEnd/>
            <a:tailEnd/>
          </a:ln>
        </p:spPr>
        <p:txBody>
          <a:bodyPr>
            <a:spAutoFit/>
          </a:bodyPr>
          <a:lstStyle/>
          <a:p>
            <a:pPr algn="ctr" defTabSz="762000" eaLnBrk="0" hangingPunct="0"/>
            <a:r>
              <a:rPr lang="en-AU" sz="1400" b="1"/>
              <a:t>Storage area</a:t>
            </a:r>
          </a:p>
        </p:txBody>
      </p:sp>
      <p:sp>
        <p:nvSpPr>
          <p:cNvPr id="59397" name="Text Box 36"/>
          <p:cNvSpPr txBox="1">
            <a:spLocks noChangeArrowheads="1"/>
          </p:cNvSpPr>
          <p:nvPr/>
        </p:nvSpPr>
        <p:spPr bwMode="auto">
          <a:xfrm>
            <a:off x="4452938" y="3387725"/>
            <a:ext cx="1685925" cy="307975"/>
          </a:xfrm>
          <a:prstGeom prst="rect">
            <a:avLst/>
          </a:prstGeom>
          <a:noFill/>
          <a:ln w="9525">
            <a:noFill/>
            <a:miter lim="800000"/>
            <a:headEnd/>
            <a:tailEnd/>
          </a:ln>
        </p:spPr>
        <p:txBody>
          <a:bodyPr>
            <a:spAutoFit/>
          </a:bodyPr>
          <a:lstStyle/>
          <a:p>
            <a:pPr algn="ctr" defTabSz="762000" eaLnBrk="0" hangingPunct="0"/>
            <a:r>
              <a:rPr lang="en-AU" sz="1400" b="1"/>
              <a:t>Empty containers</a:t>
            </a:r>
          </a:p>
        </p:txBody>
      </p:sp>
      <p:sp>
        <p:nvSpPr>
          <p:cNvPr id="59398" name="Text Box 37"/>
          <p:cNvSpPr txBox="1">
            <a:spLocks noChangeArrowheads="1"/>
          </p:cNvSpPr>
          <p:nvPr/>
        </p:nvSpPr>
        <p:spPr bwMode="auto">
          <a:xfrm>
            <a:off x="4616450" y="5494338"/>
            <a:ext cx="1479550" cy="307975"/>
          </a:xfrm>
          <a:prstGeom prst="rect">
            <a:avLst/>
          </a:prstGeom>
          <a:noFill/>
          <a:ln w="9525">
            <a:noFill/>
            <a:miter lim="800000"/>
            <a:headEnd/>
            <a:tailEnd/>
          </a:ln>
        </p:spPr>
        <p:txBody>
          <a:bodyPr>
            <a:spAutoFit/>
          </a:bodyPr>
          <a:lstStyle/>
          <a:p>
            <a:pPr algn="ctr" defTabSz="762000" eaLnBrk="0" hangingPunct="0"/>
            <a:r>
              <a:rPr lang="en-AU" sz="1400" b="1"/>
              <a:t>Full containers</a:t>
            </a:r>
          </a:p>
        </p:txBody>
      </p:sp>
      <p:sp>
        <p:nvSpPr>
          <p:cNvPr id="59399" name="Freeform 38"/>
          <p:cNvSpPr>
            <a:spLocks/>
          </p:cNvSpPr>
          <p:nvPr/>
        </p:nvSpPr>
        <p:spPr bwMode="auto">
          <a:xfrm>
            <a:off x="5803900" y="4195763"/>
            <a:ext cx="546100" cy="571500"/>
          </a:xfrm>
          <a:custGeom>
            <a:avLst/>
            <a:gdLst>
              <a:gd name="T0" fmla="*/ 0 w 344"/>
              <a:gd name="T1" fmla="*/ 0 h 360"/>
              <a:gd name="T2" fmla="*/ 93662 w 344"/>
              <a:gd name="T3" fmla="*/ 33338 h 360"/>
              <a:gd name="T4" fmla="*/ 139700 w 344"/>
              <a:gd name="T5" fmla="*/ 88900 h 360"/>
              <a:gd name="T6" fmla="*/ 169862 w 344"/>
              <a:gd name="T7" fmla="*/ 142875 h 360"/>
              <a:gd name="T8" fmla="*/ 207963 w 344"/>
              <a:gd name="T9" fmla="*/ 223838 h 360"/>
              <a:gd name="T10" fmla="*/ 249238 w 344"/>
              <a:gd name="T11" fmla="*/ 333375 h 360"/>
              <a:gd name="T12" fmla="*/ 287337 w 344"/>
              <a:gd name="T13" fmla="*/ 406400 h 360"/>
              <a:gd name="T14" fmla="*/ 342900 w 344"/>
              <a:gd name="T15" fmla="*/ 469900 h 360"/>
              <a:gd name="T16" fmla="*/ 414338 w 344"/>
              <a:gd name="T17" fmla="*/ 523875 h 360"/>
              <a:gd name="T18" fmla="*/ 546100 w 344"/>
              <a:gd name="T19" fmla="*/ 571500 h 3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4"/>
              <a:gd name="T31" fmla="*/ 0 h 360"/>
              <a:gd name="T32" fmla="*/ 344 w 344"/>
              <a:gd name="T33" fmla="*/ 360 h 3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4" h="360">
                <a:moveTo>
                  <a:pt x="0" y="0"/>
                </a:moveTo>
                <a:cubicBezTo>
                  <a:pt x="22" y="5"/>
                  <a:pt x="44" y="11"/>
                  <a:pt x="59" y="21"/>
                </a:cubicBezTo>
                <a:cubicBezTo>
                  <a:pt x="73" y="30"/>
                  <a:pt x="80" y="44"/>
                  <a:pt x="88" y="56"/>
                </a:cubicBezTo>
                <a:cubicBezTo>
                  <a:pt x="95" y="67"/>
                  <a:pt x="99" y="75"/>
                  <a:pt x="107" y="90"/>
                </a:cubicBezTo>
                <a:cubicBezTo>
                  <a:pt x="114" y="104"/>
                  <a:pt x="122" y="121"/>
                  <a:pt x="131" y="141"/>
                </a:cubicBezTo>
                <a:cubicBezTo>
                  <a:pt x="139" y="160"/>
                  <a:pt x="148" y="190"/>
                  <a:pt x="157" y="210"/>
                </a:cubicBezTo>
                <a:cubicBezTo>
                  <a:pt x="165" y="229"/>
                  <a:pt x="171" y="241"/>
                  <a:pt x="181" y="256"/>
                </a:cubicBezTo>
                <a:cubicBezTo>
                  <a:pt x="190" y="270"/>
                  <a:pt x="202" y="283"/>
                  <a:pt x="216" y="296"/>
                </a:cubicBezTo>
                <a:cubicBezTo>
                  <a:pt x="229" y="308"/>
                  <a:pt x="239" y="319"/>
                  <a:pt x="261" y="330"/>
                </a:cubicBezTo>
                <a:cubicBezTo>
                  <a:pt x="282" y="340"/>
                  <a:pt x="313" y="350"/>
                  <a:pt x="344" y="360"/>
                </a:cubicBezTo>
              </a:path>
            </a:pathLst>
          </a:custGeom>
          <a:noFill/>
          <a:ln w="57150">
            <a:solidFill>
              <a:srgbClr val="B20019"/>
            </a:solidFill>
            <a:round/>
            <a:headEnd/>
            <a:tailEnd type="triangle" w="med" len="med"/>
          </a:ln>
        </p:spPr>
        <p:txBody>
          <a:bodyPr wrap="none" anchor="ctr"/>
          <a:lstStyle/>
          <a:p>
            <a:endParaRPr lang="en-US"/>
          </a:p>
        </p:txBody>
      </p:sp>
      <p:sp>
        <p:nvSpPr>
          <p:cNvPr id="59400" name="Line 39"/>
          <p:cNvSpPr>
            <a:spLocks noChangeShapeType="1"/>
          </p:cNvSpPr>
          <p:nvPr/>
        </p:nvSpPr>
        <p:spPr bwMode="auto">
          <a:xfrm>
            <a:off x="7153275" y="4848225"/>
            <a:ext cx="290513" cy="3175"/>
          </a:xfrm>
          <a:prstGeom prst="line">
            <a:avLst/>
          </a:prstGeom>
          <a:noFill/>
          <a:ln w="57150">
            <a:solidFill>
              <a:srgbClr val="B20019"/>
            </a:solidFill>
            <a:round/>
            <a:headEnd/>
            <a:tailEnd type="triangle" w="med" len="med"/>
          </a:ln>
        </p:spPr>
        <p:txBody>
          <a:bodyPr wrap="none" anchor="ctr"/>
          <a:lstStyle/>
          <a:p>
            <a:endParaRPr lang="en-US"/>
          </a:p>
        </p:txBody>
      </p:sp>
      <p:sp>
        <p:nvSpPr>
          <p:cNvPr id="59401" name="Line 40"/>
          <p:cNvSpPr>
            <a:spLocks noChangeShapeType="1"/>
          </p:cNvSpPr>
          <p:nvPr/>
        </p:nvSpPr>
        <p:spPr bwMode="auto">
          <a:xfrm flipH="1">
            <a:off x="1887538" y="2278063"/>
            <a:ext cx="341312" cy="15875"/>
          </a:xfrm>
          <a:prstGeom prst="line">
            <a:avLst/>
          </a:prstGeom>
          <a:noFill/>
          <a:ln w="57150">
            <a:solidFill>
              <a:srgbClr val="B20019"/>
            </a:solidFill>
            <a:round/>
            <a:headEnd/>
            <a:tailEnd type="triangle" w="med" len="med"/>
          </a:ln>
        </p:spPr>
        <p:txBody>
          <a:bodyPr wrap="none" anchor="ctr"/>
          <a:lstStyle/>
          <a:p>
            <a:endParaRPr lang="en-US"/>
          </a:p>
        </p:txBody>
      </p:sp>
      <p:sp>
        <p:nvSpPr>
          <p:cNvPr id="59402" name="Freeform 41"/>
          <p:cNvSpPr>
            <a:spLocks/>
          </p:cNvSpPr>
          <p:nvPr/>
        </p:nvSpPr>
        <p:spPr bwMode="auto">
          <a:xfrm>
            <a:off x="2227263" y="2179638"/>
            <a:ext cx="355600" cy="203200"/>
          </a:xfrm>
          <a:custGeom>
            <a:avLst/>
            <a:gdLst>
              <a:gd name="T0" fmla="*/ 355600 w 224"/>
              <a:gd name="T1" fmla="*/ 203200 h 128"/>
              <a:gd name="T2" fmla="*/ 355600 w 224"/>
              <a:gd name="T3" fmla="*/ 0 h 128"/>
              <a:gd name="T4" fmla="*/ 46037 w 224"/>
              <a:gd name="T5" fmla="*/ 0 h 128"/>
              <a:gd name="T6" fmla="*/ 0 w 224"/>
              <a:gd name="T7" fmla="*/ 46037 h 128"/>
              <a:gd name="T8" fmla="*/ 0 w 224"/>
              <a:gd name="T9" fmla="*/ 203200 h 128"/>
              <a:gd name="T10" fmla="*/ 355600 w 224"/>
              <a:gd name="T11" fmla="*/ 203200 h 128"/>
              <a:gd name="T12" fmla="*/ 0 60000 65536"/>
              <a:gd name="T13" fmla="*/ 0 60000 65536"/>
              <a:gd name="T14" fmla="*/ 0 60000 65536"/>
              <a:gd name="T15" fmla="*/ 0 60000 65536"/>
              <a:gd name="T16" fmla="*/ 0 60000 65536"/>
              <a:gd name="T17" fmla="*/ 0 60000 65536"/>
              <a:gd name="T18" fmla="*/ 0 w 224"/>
              <a:gd name="T19" fmla="*/ 0 h 128"/>
              <a:gd name="T20" fmla="*/ 224 w 224"/>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224" h="128">
                <a:moveTo>
                  <a:pt x="224" y="128"/>
                </a:moveTo>
                <a:lnTo>
                  <a:pt x="224" y="0"/>
                </a:lnTo>
                <a:lnTo>
                  <a:pt x="29" y="0"/>
                </a:lnTo>
                <a:lnTo>
                  <a:pt x="0" y="29"/>
                </a:lnTo>
                <a:lnTo>
                  <a:pt x="0" y="128"/>
                </a:lnTo>
                <a:lnTo>
                  <a:pt x="224" y="128"/>
                </a:lnTo>
                <a:close/>
              </a:path>
            </a:pathLst>
          </a:custGeom>
          <a:solidFill>
            <a:srgbClr val="B20019"/>
          </a:solidFill>
          <a:ln w="12700">
            <a:solidFill>
              <a:schemeClr val="tx1"/>
            </a:solidFill>
            <a:round/>
            <a:headEnd/>
            <a:tailEnd/>
          </a:ln>
        </p:spPr>
        <p:txBody>
          <a:bodyPr wrap="none" anchor="ctr"/>
          <a:lstStyle/>
          <a:p>
            <a:endParaRPr lang="en-US"/>
          </a:p>
        </p:txBody>
      </p:sp>
      <p:grpSp>
        <p:nvGrpSpPr>
          <p:cNvPr id="59403" name="Group 42"/>
          <p:cNvGrpSpPr>
            <a:grpSpLocks/>
          </p:cNvGrpSpPr>
          <p:nvPr/>
        </p:nvGrpSpPr>
        <p:grpSpPr bwMode="auto">
          <a:xfrm>
            <a:off x="1608138" y="1831975"/>
            <a:ext cx="250825" cy="492125"/>
            <a:chOff x="1013" y="1154"/>
            <a:chExt cx="158" cy="310"/>
          </a:xfrm>
        </p:grpSpPr>
        <p:sp>
          <p:nvSpPr>
            <p:cNvPr id="59686" name="Freeform 43"/>
            <p:cNvSpPr>
              <a:spLocks/>
            </p:cNvSpPr>
            <p:nvPr/>
          </p:nvSpPr>
          <p:spPr bwMode="auto">
            <a:xfrm>
              <a:off x="1013" y="1256"/>
              <a:ext cx="136" cy="136"/>
            </a:xfrm>
            <a:custGeom>
              <a:avLst/>
              <a:gdLst>
                <a:gd name="T0" fmla="*/ 0 w 136"/>
                <a:gd name="T1" fmla="*/ 0 h 136"/>
                <a:gd name="T2" fmla="*/ 0 w 136"/>
                <a:gd name="T3" fmla="*/ 136 h 136"/>
                <a:gd name="T4" fmla="*/ 136 w 136"/>
                <a:gd name="T5" fmla="*/ 136 h 136"/>
                <a:gd name="T6" fmla="*/ 136 w 136"/>
                <a:gd name="T7" fmla="*/ 8 h 136"/>
                <a:gd name="T8" fmla="*/ 0 60000 65536"/>
                <a:gd name="T9" fmla="*/ 0 60000 65536"/>
                <a:gd name="T10" fmla="*/ 0 60000 65536"/>
                <a:gd name="T11" fmla="*/ 0 60000 65536"/>
                <a:gd name="T12" fmla="*/ 0 w 136"/>
                <a:gd name="T13" fmla="*/ 0 h 136"/>
                <a:gd name="T14" fmla="*/ 136 w 136"/>
                <a:gd name="T15" fmla="*/ 136 h 136"/>
              </a:gdLst>
              <a:ahLst/>
              <a:cxnLst>
                <a:cxn ang="T8">
                  <a:pos x="T0" y="T1"/>
                </a:cxn>
                <a:cxn ang="T9">
                  <a:pos x="T2" y="T3"/>
                </a:cxn>
                <a:cxn ang="T10">
                  <a:pos x="T4" y="T5"/>
                </a:cxn>
                <a:cxn ang="T11">
                  <a:pos x="T6" y="T7"/>
                </a:cxn>
              </a:cxnLst>
              <a:rect l="T12" t="T13" r="T14" b="T15"/>
              <a:pathLst>
                <a:path w="136" h="136">
                  <a:moveTo>
                    <a:pt x="0" y="0"/>
                  </a:moveTo>
                  <a:lnTo>
                    <a:pt x="0" y="136"/>
                  </a:lnTo>
                  <a:lnTo>
                    <a:pt x="136" y="136"/>
                  </a:lnTo>
                  <a:lnTo>
                    <a:pt x="136" y="8"/>
                  </a:lnTo>
                </a:path>
              </a:pathLst>
            </a:custGeom>
            <a:noFill/>
            <a:ln w="19050">
              <a:solidFill>
                <a:schemeClr val="tx1"/>
              </a:solidFill>
              <a:round/>
              <a:headEnd/>
              <a:tailEnd/>
            </a:ln>
          </p:spPr>
          <p:txBody>
            <a:bodyPr wrap="none" anchor="ctr"/>
            <a:lstStyle/>
            <a:p>
              <a:endParaRPr lang="en-US"/>
            </a:p>
          </p:txBody>
        </p:sp>
        <p:sp>
          <p:nvSpPr>
            <p:cNvPr id="59687" name="Line 44"/>
            <p:cNvSpPr>
              <a:spLocks noChangeShapeType="1"/>
            </p:cNvSpPr>
            <p:nvPr/>
          </p:nvSpPr>
          <p:spPr bwMode="auto">
            <a:xfrm flipV="1">
              <a:off x="1080" y="1392"/>
              <a:ext cx="0" cy="72"/>
            </a:xfrm>
            <a:prstGeom prst="line">
              <a:avLst/>
            </a:prstGeom>
            <a:noFill/>
            <a:ln w="19050">
              <a:solidFill>
                <a:schemeClr val="tx1"/>
              </a:solidFill>
              <a:round/>
              <a:headEnd/>
              <a:tailEnd/>
            </a:ln>
          </p:spPr>
          <p:txBody>
            <a:bodyPr wrap="none" anchor="ctr"/>
            <a:lstStyle/>
            <a:p>
              <a:endParaRPr lang="en-US"/>
            </a:p>
          </p:txBody>
        </p:sp>
        <p:sp>
          <p:nvSpPr>
            <p:cNvPr id="59688" name="Line 45"/>
            <p:cNvSpPr>
              <a:spLocks noChangeShapeType="1"/>
            </p:cNvSpPr>
            <p:nvPr/>
          </p:nvSpPr>
          <p:spPr bwMode="auto">
            <a:xfrm>
              <a:off x="1027" y="1464"/>
              <a:ext cx="112" cy="0"/>
            </a:xfrm>
            <a:prstGeom prst="line">
              <a:avLst/>
            </a:prstGeom>
            <a:noFill/>
            <a:ln w="19050">
              <a:solidFill>
                <a:schemeClr val="tx1"/>
              </a:solidFill>
              <a:round/>
              <a:headEnd/>
              <a:tailEnd/>
            </a:ln>
          </p:spPr>
          <p:txBody>
            <a:bodyPr wrap="none" anchor="ctr"/>
            <a:lstStyle/>
            <a:p>
              <a:endParaRPr lang="en-US"/>
            </a:p>
          </p:txBody>
        </p:sp>
        <p:sp>
          <p:nvSpPr>
            <p:cNvPr id="59689" name="Line 46"/>
            <p:cNvSpPr>
              <a:spLocks noChangeShapeType="1"/>
            </p:cNvSpPr>
            <p:nvPr/>
          </p:nvSpPr>
          <p:spPr bwMode="auto">
            <a:xfrm flipH="1">
              <a:off x="1024" y="1155"/>
              <a:ext cx="59" cy="226"/>
            </a:xfrm>
            <a:prstGeom prst="line">
              <a:avLst/>
            </a:prstGeom>
            <a:noFill/>
            <a:ln w="19050">
              <a:solidFill>
                <a:schemeClr val="tx1"/>
              </a:solidFill>
              <a:round/>
              <a:headEnd/>
              <a:tailEnd/>
            </a:ln>
          </p:spPr>
          <p:txBody>
            <a:bodyPr wrap="none" anchor="ctr"/>
            <a:lstStyle/>
            <a:p>
              <a:endParaRPr lang="en-US"/>
            </a:p>
          </p:txBody>
        </p:sp>
        <p:sp>
          <p:nvSpPr>
            <p:cNvPr id="59690" name="Line 47"/>
            <p:cNvSpPr>
              <a:spLocks noChangeShapeType="1"/>
            </p:cNvSpPr>
            <p:nvPr/>
          </p:nvSpPr>
          <p:spPr bwMode="auto">
            <a:xfrm flipH="1">
              <a:off x="1112" y="1154"/>
              <a:ext cx="59" cy="226"/>
            </a:xfrm>
            <a:prstGeom prst="line">
              <a:avLst/>
            </a:prstGeom>
            <a:noFill/>
            <a:ln w="19050">
              <a:solidFill>
                <a:schemeClr val="tx1"/>
              </a:solidFill>
              <a:round/>
              <a:headEnd/>
              <a:tailEnd/>
            </a:ln>
          </p:spPr>
          <p:txBody>
            <a:bodyPr wrap="none" anchor="ctr"/>
            <a:lstStyle/>
            <a:p>
              <a:endParaRPr lang="en-US"/>
            </a:p>
          </p:txBody>
        </p:sp>
        <p:sp>
          <p:nvSpPr>
            <p:cNvPr id="59691" name="Line 48"/>
            <p:cNvSpPr>
              <a:spLocks noChangeShapeType="1"/>
            </p:cNvSpPr>
            <p:nvPr/>
          </p:nvSpPr>
          <p:spPr bwMode="auto">
            <a:xfrm flipH="1">
              <a:off x="1094" y="1155"/>
              <a:ext cx="59" cy="226"/>
            </a:xfrm>
            <a:prstGeom prst="line">
              <a:avLst/>
            </a:prstGeom>
            <a:noFill/>
            <a:ln w="19050">
              <a:solidFill>
                <a:schemeClr val="tx1"/>
              </a:solidFill>
              <a:round/>
              <a:headEnd/>
              <a:tailEnd/>
            </a:ln>
          </p:spPr>
          <p:txBody>
            <a:bodyPr wrap="none" anchor="ctr"/>
            <a:lstStyle/>
            <a:p>
              <a:endParaRPr lang="en-US"/>
            </a:p>
          </p:txBody>
        </p:sp>
        <p:sp>
          <p:nvSpPr>
            <p:cNvPr id="59692" name="Line 49"/>
            <p:cNvSpPr>
              <a:spLocks noChangeShapeType="1"/>
            </p:cNvSpPr>
            <p:nvPr/>
          </p:nvSpPr>
          <p:spPr bwMode="auto">
            <a:xfrm flipH="1">
              <a:off x="1072" y="1155"/>
              <a:ext cx="59" cy="226"/>
            </a:xfrm>
            <a:prstGeom prst="line">
              <a:avLst/>
            </a:prstGeom>
            <a:noFill/>
            <a:ln w="19050">
              <a:solidFill>
                <a:schemeClr val="tx1"/>
              </a:solidFill>
              <a:round/>
              <a:headEnd/>
              <a:tailEnd/>
            </a:ln>
          </p:spPr>
          <p:txBody>
            <a:bodyPr wrap="none" anchor="ctr"/>
            <a:lstStyle/>
            <a:p>
              <a:endParaRPr lang="en-US"/>
            </a:p>
          </p:txBody>
        </p:sp>
        <p:sp>
          <p:nvSpPr>
            <p:cNvPr id="59693" name="Line 50"/>
            <p:cNvSpPr>
              <a:spLocks noChangeShapeType="1"/>
            </p:cNvSpPr>
            <p:nvPr/>
          </p:nvSpPr>
          <p:spPr bwMode="auto">
            <a:xfrm flipH="1">
              <a:off x="1048" y="1155"/>
              <a:ext cx="59" cy="226"/>
            </a:xfrm>
            <a:prstGeom prst="line">
              <a:avLst/>
            </a:prstGeom>
            <a:noFill/>
            <a:ln w="19050">
              <a:solidFill>
                <a:schemeClr val="tx1"/>
              </a:solidFill>
              <a:round/>
              <a:headEnd/>
              <a:tailEnd/>
            </a:ln>
          </p:spPr>
          <p:txBody>
            <a:bodyPr wrap="none" anchor="ctr"/>
            <a:lstStyle/>
            <a:p>
              <a:endParaRPr lang="en-US"/>
            </a:p>
          </p:txBody>
        </p:sp>
      </p:grpSp>
      <p:sp>
        <p:nvSpPr>
          <p:cNvPr id="59404" name="Text Box 51"/>
          <p:cNvSpPr txBox="1">
            <a:spLocks noChangeArrowheads="1"/>
          </p:cNvSpPr>
          <p:nvPr/>
        </p:nvSpPr>
        <p:spPr bwMode="auto">
          <a:xfrm>
            <a:off x="1119188" y="1517650"/>
            <a:ext cx="1455737" cy="307975"/>
          </a:xfrm>
          <a:prstGeom prst="rect">
            <a:avLst/>
          </a:prstGeom>
          <a:noFill/>
          <a:ln w="9525">
            <a:noFill/>
            <a:miter lim="800000"/>
            <a:headEnd/>
            <a:tailEnd/>
          </a:ln>
        </p:spPr>
        <p:txBody>
          <a:bodyPr wrap="none">
            <a:spAutoFit/>
          </a:bodyPr>
          <a:lstStyle/>
          <a:p>
            <a:pPr defTabSz="762000" eaLnBrk="0" hangingPunct="0"/>
            <a:r>
              <a:rPr lang="en-AU" sz="1400" b="1"/>
              <a:t>Receiving post</a:t>
            </a:r>
          </a:p>
        </p:txBody>
      </p:sp>
      <p:sp>
        <p:nvSpPr>
          <p:cNvPr id="59405" name="Text Box 52"/>
          <p:cNvSpPr txBox="1">
            <a:spLocks noChangeArrowheads="1"/>
          </p:cNvSpPr>
          <p:nvPr/>
        </p:nvSpPr>
        <p:spPr bwMode="auto">
          <a:xfrm>
            <a:off x="2635250" y="1684338"/>
            <a:ext cx="1611313" cy="523875"/>
          </a:xfrm>
          <a:prstGeom prst="rect">
            <a:avLst/>
          </a:prstGeom>
          <a:noFill/>
          <a:ln w="9525">
            <a:noFill/>
            <a:miter lim="800000"/>
            <a:headEnd/>
            <a:tailEnd/>
          </a:ln>
        </p:spPr>
        <p:txBody>
          <a:bodyPr>
            <a:spAutoFit/>
          </a:bodyPr>
          <a:lstStyle/>
          <a:p>
            <a:pPr defTabSz="762000" eaLnBrk="0" hangingPunct="0"/>
            <a:r>
              <a:rPr lang="en-AU" sz="1400" b="1"/>
              <a:t>Kanban card for product 1</a:t>
            </a:r>
          </a:p>
        </p:txBody>
      </p:sp>
      <p:sp>
        <p:nvSpPr>
          <p:cNvPr id="59406" name="Text Box 53"/>
          <p:cNvSpPr txBox="1">
            <a:spLocks noChangeArrowheads="1"/>
          </p:cNvSpPr>
          <p:nvPr/>
        </p:nvSpPr>
        <p:spPr bwMode="auto">
          <a:xfrm>
            <a:off x="2667000" y="2209800"/>
            <a:ext cx="1576388" cy="523875"/>
          </a:xfrm>
          <a:prstGeom prst="rect">
            <a:avLst/>
          </a:prstGeom>
          <a:noFill/>
          <a:ln w="9525">
            <a:noFill/>
            <a:miter lim="800000"/>
            <a:headEnd/>
            <a:tailEnd/>
          </a:ln>
        </p:spPr>
        <p:txBody>
          <a:bodyPr>
            <a:spAutoFit/>
          </a:bodyPr>
          <a:lstStyle/>
          <a:p>
            <a:pPr defTabSz="762000" eaLnBrk="0" hangingPunct="0"/>
            <a:r>
              <a:rPr lang="en-AU" sz="1400" b="1"/>
              <a:t>Kanban card for product 2</a:t>
            </a:r>
          </a:p>
        </p:txBody>
      </p:sp>
      <p:sp>
        <p:nvSpPr>
          <p:cNvPr id="59407" name="Line 54"/>
          <p:cNvSpPr>
            <a:spLocks noChangeShapeType="1"/>
          </p:cNvSpPr>
          <p:nvPr/>
        </p:nvSpPr>
        <p:spPr bwMode="auto">
          <a:xfrm flipV="1">
            <a:off x="8589963" y="4835525"/>
            <a:ext cx="331787" cy="15875"/>
          </a:xfrm>
          <a:prstGeom prst="line">
            <a:avLst/>
          </a:prstGeom>
          <a:noFill/>
          <a:ln w="57150">
            <a:solidFill>
              <a:srgbClr val="B20019"/>
            </a:solidFill>
            <a:round/>
            <a:headEnd/>
            <a:tailEnd type="triangle" w="med" len="med"/>
          </a:ln>
        </p:spPr>
        <p:txBody>
          <a:bodyPr wrap="none" anchor="ctr"/>
          <a:lstStyle/>
          <a:p>
            <a:endParaRPr lang="en-US"/>
          </a:p>
        </p:txBody>
      </p:sp>
      <p:grpSp>
        <p:nvGrpSpPr>
          <p:cNvPr id="59408" name="Group 331"/>
          <p:cNvGrpSpPr>
            <a:grpSpLocks/>
          </p:cNvGrpSpPr>
          <p:nvPr/>
        </p:nvGrpSpPr>
        <p:grpSpPr bwMode="auto">
          <a:xfrm>
            <a:off x="1228725" y="3938588"/>
            <a:ext cx="1909763" cy="2082800"/>
            <a:chOff x="774" y="2481"/>
            <a:chExt cx="1203" cy="1312"/>
          </a:xfrm>
        </p:grpSpPr>
        <p:sp>
          <p:nvSpPr>
            <p:cNvPr id="59621" name="Text Box 55"/>
            <p:cNvSpPr txBox="1">
              <a:spLocks noChangeArrowheads="1"/>
            </p:cNvSpPr>
            <p:nvPr/>
          </p:nvSpPr>
          <p:spPr bwMode="auto">
            <a:xfrm>
              <a:off x="1008" y="2976"/>
              <a:ext cx="732" cy="310"/>
            </a:xfrm>
            <a:prstGeom prst="rect">
              <a:avLst/>
            </a:prstGeom>
            <a:noFill/>
            <a:ln w="9525">
              <a:noFill/>
              <a:miter lim="800000"/>
              <a:headEnd/>
              <a:tailEnd/>
            </a:ln>
          </p:spPr>
          <p:txBody>
            <a:bodyPr>
              <a:spAutoFit/>
            </a:bodyPr>
            <a:lstStyle/>
            <a:p>
              <a:pPr algn="ctr" defTabSz="762000" eaLnBrk="0" hangingPunct="0"/>
              <a:r>
                <a:rPr lang="en-AU" sz="1300" b="1"/>
                <a:t>Fabrication cell</a:t>
              </a:r>
            </a:p>
          </p:txBody>
        </p:sp>
        <p:sp>
          <p:nvSpPr>
            <p:cNvPr id="59622" name="Line 56"/>
            <p:cNvSpPr>
              <a:spLocks noChangeShapeType="1"/>
            </p:cNvSpPr>
            <p:nvPr/>
          </p:nvSpPr>
          <p:spPr bwMode="auto">
            <a:xfrm>
              <a:off x="1136" y="3749"/>
              <a:ext cx="61" cy="0"/>
            </a:xfrm>
            <a:prstGeom prst="line">
              <a:avLst/>
            </a:prstGeom>
            <a:noFill/>
            <a:ln w="57150">
              <a:solidFill>
                <a:srgbClr val="070707"/>
              </a:solidFill>
              <a:round/>
              <a:headEnd/>
              <a:tailEnd/>
            </a:ln>
          </p:spPr>
          <p:txBody>
            <a:bodyPr wrap="none" anchor="ctr"/>
            <a:lstStyle/>
            <a:p>
              <a:endParaRPr lang="en-US"/>
            </a:p>
          </p:txBody>
        </p:sp>
        <p:sp>
          <p:nvSpPr>
            <p:cNvPr id="59623" name="Line 57"/>
            <p:cNvSpPr>
              <a:spLocks noChangeShapeType="1"/>
            </p:cNvSpPr>
            <p:nvPr/>
          </p:nvSpPr>
          <p:spPr bwMode="auto">
            <a:xfrm flipV="1">
              <a:off x="1252" y="3624"/>
              <a:ext cx="0" cy="169"/>
            </a:xfrm>
            <a:prstGeom prst="line">
              <a:avLst/>
            </a:prstGeom>
            <a:noFill/>
            <a:ln w="38100">
              <a:solidFill>
                <a:srgbClr val="D7E3C5"/>
              </a:solidFill>
              <a:round/>
              <a:headEnd/>
              <a:tailEnd/>
            </a:ln>
          </p:spPr>
          <p:txBody>
            <a:bodyPr wrap="none" anchor="ctr"/>
            <a:lstStyle/>
            <a:p>
              <a:endParaRPr lang="en-US"/>
            </a:p>
          </p:txBody>
        </p:sp>
        <p:sp>
          <p:nvSpPr>
            <p:cNvPr id="59624" name="Line 58"/>
            <p:cNvSpPr>
              <a:spLocks noChangeShapeType="1"/>
            </p:cNvSpPr>
            <p:nvPr/>
          </p:nvSpPr>
          <p:spPr bwMode="auto">
            <a:xfrm flipV="1">
              <a:off x="1295" y="3603"/>
              <a:ext cx="0" cy="166"/>
            </a:xfrm>
            <a:prstGeom prst="line">
              <a:avLst/>
            </a:prstGeom>
            <a:noFill/>
            <a:ln w="38100">
              <a:solidFill>
                <a:srgbClr val="D7E3C5"/>
              </a:solidFill>
              <a:round/>
              <a:headEnd/>
              <a:tailEnd/>
            </a:ln>
          </p:spPr>
          <p:txBody>
            <a:bodyPr wrap="none" anchor="ctr"/>
            <a:lstStyle/>
            <a:p>
              <a:endParaRPr lang="en-US"/>
            </a:p>
          </p:txBody>
        </p:sp>
        <p:sp>
          <p:nvSpPr>
            <p:cNvPr id="59625" name="Line 59"/>
            <p:cNvSpPr>
              <a:spLocks noChangeShapeType="1"/>
            </p:cNvSpPr>
            <p:nvPr/>
          </p:nvSpPr>
          <p:spPr bwMode="auto">
            <a:xfrm flipV="1">
              <a:off x="1492" y="3626"/>
              <a:ext cx="0" cy="166"/>
            </a:xfrm>
            <a:prstGeom prst="line">
              <a:avLst/>
            </a:prstGeom>
            <a:noFill/>
            <a:ln w="38100">
              <a:solidFill>
                <a:srgbClr val="D7E3C5"/>
              </a:solidFill>
              <a:round/>
              <a:headEnd/>
              <a:tailEnd/>
            </a:ln>
          </p:spPr>
          <p:txBody>
            <a:bodyPr wrap="none" anchor="ctr"/>
            <a:lstStyle/>
            <a:p>
              <a:endParaRPr lang="en-US"/>
            </a:p>
          </p:txBody>
        </p:sp>
        <p:sp>
          <p:nvSpPr>
            <p:cNvPr id="59626" name="Line 60"/>
            <p:cNvSpPr>
              <a:spLocks noChangeShapeType="1"/>
            </p:cNvSpPr>
            <p:nvPr/>
          </p:nvSpPr>
          <p:spPr bwMode="auto">
            <a:xfrm flipV="1">
              <a:off x="1543" y="3583"/>
              <a:ext cx="0" cy="177"/>
            </a:xfrm>
            <a:prstGeom prst="line">
              <a:avLst/>
            </a:prstGeom>
            <a:noFill/>
            <a:ln w="38100">
              <a:solidFill>
                <a:srgbClr val="D7E3C5"/>
              </a:solidFill>
              <a:round/>
              <a:headEnd/>
              <a:tailEnd/>
            </a:ln>
          </p:spPr>
          <p:txBody>
            <a:bodyPr wrap="none" anchor="ctr"/>
            <a:lstStyle/>
            <a:p>
              <a:endParaRPr lang="en-US"/>
            </a:p>
          </p:txBody>
        </p:sp>
        <p:sp>
          <p:nvSpPr>
            <p:cNvPr id="59627" name="Freeform 61"/>
            <p:cNvSpPr>
              <a:spLocks/>
            </p:cNvSpPr>
            <p:nvPr/>
          </p:nvSpPr>
          <p:spPr bwMode="auto">
            <a:xfrm>
              <a:off x="1245" y="3571"/>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0E0E7"/>
            </a:solidFill>
            <a:ln w="12700">
              <a:solidFill>
                <a:schemeClr val="tx1"/>
              </a:solidFill>
              <a:round/>
              <a:headEnd/>
              <a:tailEnd/>
            </a:ln>
          </p:spPr>
          <p:txBody>
            <a:bodyPr wrap="none" anchor="ctr"/>
            <a:lstStyle/>
            <a:p>
              <a:endParaRPr lang="en-US"/>
            </a:p>
          </p:txBody>
        </p:sp>
        <p:sp>
          <p:nvSpPr>
            <p:cNvPr id="59628" name="Freeform 62"/>
            <p:cNvSpPr>
              <a:spLocks/>
            </p:cNvSpPr>
            <p:nvPr/>
          </p:nvSpPr>
          <p:spPr bwMode="auto">
            <a:xfrm>
              <a:off x="1243" y="3561"/>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7E3C5"/>
            </a:solidFill>
            <a:ln w="12700">
              <a:solidFill>
                <a:schemeClr val="tx1"/>
              </a:solidFill>
              <a:round/>
              <a:headEnd/>
              <a:tailEnd/>
            </a:ln>
          </p:spPr>
          <p:txBody>
            <a:bodyPr wrap="none" anchor="ctr"/>
            <a:lstStyle/>
            <a:p>
              <a:endParaRPr lang="en-US"/>
            </a:p>
          </p:txBody>
        </p:sp>
        <p:sp>
          <p:nvSpPr>
            <p:cNvPr id="59629" name="Freeform 63"/>
            <p:cNvSpPr>
              <a:spLocks/>
            </p:cNvSpPr>
            <p:nvPr/>
          </p:nvSpPr>
          <p:spPr bwMode="auto">
            <a:xfrm>
              <a:off x="1154" y="3566"/>
              <a:ext cx="45" cy="186"/>
            </a:xfrm>
            <a:custGeom>
              <a:avLst/>
              <a:gdLst>
                <a:gd name="T0" fmla="*/ 0 w 45"/>
                <a:gd name="T1" fmla="*/ 184 h 186"/>
                <a:gd name="T2" fmla="*/ 0 w 45"/>
                <a:gd name="T3" fmla="*/ 0 h 186"/>
                <a:gd name="T4" fmla="*/ 45 w 45"/>
                <a:gd name="T5" fmla="*/ 16 h 186"/>
                <a:gd name="T6" fmla="*/ 45 w 45"/>
                <a:gd name="T7" fmla="*/ 186 h 186"/>
                <a:gd name="T8" fmla="*/ 0 w 45"/>
                <a:gd name="T9" fmla="*/ 184 h 186"/>
                <a:gd name="T10" fmla="*/ 0 60000 65536"/>
                <a:gd name="T11" fmla="*/ 0 60000 65536"/>
                <a:gd name="T12" fmla="*/ 0 60000 65536"/>
                <a:gd name="T13" fmla="*/ 0 60000 65536"/>
                <a:gd name="T14" fmla="*/ 0 60000 65536"/>
                <a:gd name="T15" fmla="*/ 0 w 45"/>
                <a:gd name="T16" fmla="*/ 0 h 186"/>
                <a:gd name="T17" fmla="*/ 45 w 45"/>
                <a:gd name="T18" fmla="*/ 186 h 186"/>
              </a:gdLst>
              <a:ahLst/>
              <a:cxnLst>
                <a:cxn ang="T10">
                  <a:pos x="T0" y="T1"/>
                </a:cxn>
                <a:cxn ang="T11">
                  <a:pos x="T2" y="T3"/>
                </a:cxn>
                <a:cxn ang="T12">
                  <a:pos x="T4" y="T5"/>
                </a:cxn>
                <a:cxn ang="T13">
                  <a:pos x="T6" y="T7"/>
                </a:cxn>
                <a:cxn ang="T14">
                  <a:pos x="T8" y="T9"/>
                </a:cxn>
              </a:cxnLst>
              <a:rect l="T15" t="T16" r="T17" b="T18"/>
              <a:pathLst>
                <a:path w="45" h="186">
                  <a:moveTo>
                    <a:pt x="0" y="184"/>
                  </a:moveTo>
                  <a:lnTo>
                    <a:pt x="0" y="0"/>
                  </a:lnTo>
                  <a:lnTo>
                    <a:pt x="45" y="16"/>
                  </a:lnTo>
                  <a:lnTo>
                    <a:pt x="45" y="186"/>
                  </a:lnTo>
                  <a:lnTo>
                    <a:pt x="0" y="184"/>
                  </a:lnTo>
                  <a:close/>
                </a:path>
              </a:pathLst>
            </a:custGeom>
            <a:solidFill>
              <a:srgbClr val="9CB0D1"/>
            </a:solidFill>
            <a:ln w="12700">
              <a:solidFill>
                <a:schemeClr val="tx1"/>
              </a:solidFill>
              <a:round/>
              <a:headEnd/>
              <a:tailEnd/>
            </a:ln>
          </p:spPr>
          <p:txBody>
            <a:bodyPr wrap="none" anchor="ctr"/>
            <a:lstStyle/>
            <a:p>
              <a:endParaRPr lang="en-US"/>
            </a:p>
          </p:txBody>
        </p:sp>
        <p:sp>
          <p:nvSpPr>
            <p:cNvPr id="59630" name="Freeform 64"/>
            <p:cNvSpPr>
              <a:spLocks/>
            </p:cNvSpPr>
            <p:nvPr/>
          </p:nvSpPr>
          <p:spPr bwMode="auto">
            <a:xfrm>
              <a:off x="1148" y="3491"/>
              <a:ext cx="189" cy="118"/>
            </a:xfrm>
            <a:custGeom>
              <a:avLst/>
              <a:gdLst>
                <a:gd name="T0" fmla="*/ 3 w 189"/>
                <a:gd name="T1" fmla="*/ 69 h 118"/>
                <a:gd name="T2" fmla="*/ 48 w 189"/>
                <a:gd name="T3" fmla="*/ 27 h 118"/>
                <a:gd name="T4" fmla="*/ 102 w 189"/>
                <a:gd name="T5" fmla="*/ 5 h 118"/>
                <a:gd name="T6" fmla="*/ 142 w 189"/>
                <a:gd name="T7" fmla="*/ 56 h 118"/>
                <a:gd name="T8" fmla="*/ 185 w 189"/>
                <a:gd name="T9" fmla="*/ 104 h 118"/>
                <a:gd name="T10" fmla="*/ 169 w 189"/>
                <a:gd name="T11" fmla="*/ 114 h 118"/>
                <a:gd name="T12" fmla="*/ 126 w 189"/>
                <a:gd name="T13" fmla="*/ 77 h 118"/>
                <a:gd name="T14" fmla="*/ 91 w 189"/>
                <a:gd name="T15" fmla="*/ 48 h 118"/>
                <a:gd name="T16" fmla="*/ 99 w 189"/>
                <a:gd name="T17" fmla="*/ 69 h 118"/>
                <a:gd name="T18" fmla="*/ 64 w 189"/>
                <a:gd name="T19" fmla="*/ 99 h 118"/>
                <a:gd name="T20" fmla="*/ 3 w 189"/>
                <a:gd name="T21" fmla="*/ 69 h 1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118"/>
                <a:gd name="T35" fmla="*/ 189 w 189"/>
                <a:gd name="T36" fmla="*/ 118 h 1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118">
                  <a:moveTo>
                    <a:pt x="3" y="69"/>
                  </a:moveTo>
                  <a:cubicBezTo>
                    <a:pt x="0" y="57"/>
                    <a:pt x="31" y="37"/>
                    <a:pt x="48" y="27"/>
                  </a:cubicBezTo>
                  <a:cubicBezTo>
                    <a:pt x="64" y="16"/>
                    <a:pt x="86" y="0"/>
                    <a:pt x="102" y="5"/>
                  </a:cubicBezTo>
                  <a:cubicBezTo>
                    <a:pt x="117" y="9"/>
                    <a:pt x="128" y="39"/>
                    <a:pt x="142" y="56"/>
                  </a:cubicBezTo>
                  <a:cubicBezTo>
                    <a:pt x="155" y="72"/>
                    <a:pt x="180" y="94"/>
                    <a:pt x="185" y="104"/>
                  </a:cubicBezTo>
                  <a:cubicBezTo>
                    <a:pt x="189" y="113"/>
                    <a:pt x="178" y="118"/>
                    <a:pt x="169" y="114"/>
                  </a:cubicBezTo>
                  <a:cubicBezTo>
                    <a:pt x="159" y="109"/>
                    <a:pt x="138" y="87"/>
                    <a:pt x="126" y="77"/>
                  </a:cubicBezTo>
                  <a:cubicBezTo>
                    <a:pt x="113" y="66"/>
                    <a:pt x="95" y="49"/>
                    <a:pt x="91" y="48"/>
                  </a:cubicBezTo>
                  <a:cubicBezTo>
                    <a:pt x="86" y="46"/>
                    <a:pt x="103" y="60"/>
                    <a:pt x="99" y="69"/>
                  </a:cubicBezTo>
                  <a:cubicBezTo>
                    <a:pt x="94" y="77"/>
                    <a:pt x="80" y="98"/>
                    <a:pt x="64" y="99"/>
                  </a:cubicBezTo>
                  <a:cubicBezTo>
                    <a:pt x="47" y="99"/>
                    <a:pt x="5" y="81"/>
                    <a:pt x="3" y="69"/>
                  </a:cubicBezTo>
                  <a:close/>
                </a:path>
              </a:pathLst>
            </a:custGeom>
            <a:solidFill>
              <a:srgbClr val="FFBFAB"/>
            </a:solidFill>
            <a:ln w="12700">
              <a:solidFill>
                <a:schemeClr val="tx1"/>
              </a:solidFill>
              <a:round/>
              <a:headEnd/>
              <a:tailEnd/>
            </a:ln>
          </p:spPr>
          <p:txBody>
            <a:bodyPr wrap="none" anchor="ctr"/>
            <a:lstStyle/>
            <a:p>
              <a:endParaRPr lang="en-US"/>
            </a:p>
          </p:txBody>
        </p:sp>
        <p:sp>
          <p:nvSpPr>
            <p:cNvPr id="59631" name="Freeform 65"/>
            <p:cNvSpPr>
              <a:spLocks/>
            </p:cNvSpPr>
            <p:nvPr/>
          </p:nvSpPr>
          <p:spPr bwMode="auto">
            <a:xfrm>
              <a:off x="1245" y="3459"/>
              <a:ext cx="72" cy="61"/>
            </a:xfrm>
            <a:custGeom>
              <a:avLst/>
              <a:gdLst>
                <a:gd name="T0" fmla="*/ 0 w 72"/>
                <a:gd name="T1" fmla="*/ 29 h 61"/>
                <a:gd name="T2" fmla="*/ 24 w 72"/>
                <a:gd name="T3" fmla="*/ 0 h 61"/>
                <a:gd name="T4" fmla="*/ 59 w 72"/>
                <a:gd name="T5" fmla="*/ 2 h 61"/>
                <a:gd name="T6" fmla="*/ 72 w 72"/>
                <a:gd name="T7" fmla="*/ 40 h 61"/>
                <a:gd name="T8" fmla="*/ 43 w 72"/>
                <a:gd name="T9" fmla="*/ 61 h 61"/>
                <a:gd name="T10" fmla="*/ 3 w 72"/>
                <a:gd name="T11" fmla="*/ 48 h 61"/>
                <a:gd name="T12" fmla="*/ 0 w 72"/>
                <a:gd name="T13" fmla="*/ 29 h 61"/>
                <a:gd name="T14" fmla="*/ 0 60000 65536"/>
                <a:gd name="T15" fmla="*/ 0 60000 65536"/>
                <a:gd name="T16" fmla="*/ 0 60000 65536"/>
                <a:gd name="T17" fmla="*/ 0 60000 65536"/>
                <a:gd name="T18" fmla="*/ 0 60000 65536"/>
                <a:gd name="T19" fmla="*/ 0 60000 65536"/>
                <a:gd name="T20" fmla="*/ 0 60000 65536"/>
                <a:gd name="T21" fmla="*/ 0 w 72"/>
                <a:gd name="T22" fmla="*/ 0 h 61"/>
                <a:gd name="T23" fmla="*/ 72 w 72"/>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61">
                  <a:moveTo>
                    <a:pt x="0" y="29"/>
                  </a:moveTo>
                  <a:lnTo>
                    <a:pt x="24" y="0"/>
                  </a:lnTo>
                  <a:lnTo>
                    <a:pt x="59" y="2"/>
                  </a:lnTo>
                  <a:lnTo>
                    <a:pt x="72" y="40"/>
                  </a:lnTo>
                  <a:lnTo>
                    <a:pt x="43" y="61"/>
                  </a:lnTo>
                  <a:lnTo>
                    <a:pt x="3" y="48"/>
                  </a:lnTo>
                  <a:lnTo>
                    <a:pt x="0" y="29"/>
                  </a:lnTo>
                  <a:close/>
                </a:path>
              </a:pathLst>
            </a:custGeom>
            <a:solidFill>
              <a:schemeClr val="tx1"/>
            </a:solidFill>
            <a:ln w="12700">
              <a:solidFill>
                <a:schemeClr val="tx1"/>
              </a:solidFill>
              <a:round/>
              <a:headEnd/>
              <a:tailEnd/>
            </a:ln>
          </p:spPr>
          <p:txBody>
            <a:bodyPr wrap="none" anchor="ctr"/>
            <a:lstStyle/>
            <a:p>
              <a:endParaRPr lang="en-US"/>
            </a:p>
          </p:txBody>
        </p:sp>
        <p:sp>
          <p:nvSpPr>
            <p:cNvPr id="59632" name="Freeform 66"/>
            <p:cNvSpPr>
              <a:spLocks/>
            </p:cNvSpPr>
            <p:nvPr/>
          </p:nvSpPr>
          <p:spPr bwMode="auto">
            <a:xfrm>
              <a:off x="1256" y="3452"/>
              <a:ext cx="69" cy="27"/>
            </a:xfrm>
            <a:custGeom>
              <a:avLst/>
              <a:gdLst>
                <a:gd name="T0" fmla="*/ 0 w 69"/>
                <a:gd name="T1" fmla="*/ 11 h 27"/>
                <a:gd name="T2" fmla="*/ 37 w 69"/>
                <a:gd name="T3" fmla="*/ 1 h 27"/>
                <a:gd name="T4" fmla="*/ 56 w 69"/>
                <a:gd name="T5" fmla="*/ 14 h 27"/>
                <a:gd name="T6" fmla="*/ 69 w 69"/>
                <a:gd name="T7" fmla="*/ 27 h 27"/>
                <a:gd name="T8" fmla="*/ 0 60000 65536"/>
                <a:gd name="T9" fmla="*/ 0 60000 65536"/>
                <a:gd name="T10" fmla="*/ 0 60000 65536"/>
                <a:gd name="T11" fmla="*/ 0 60000 65536"/>
                <a:gd name="T12" fmla="*/ 0 w 69"/>
                <a:gd name="T13" fmla="*/ 0 h 27"/>
                <a:gd name="T14" fmla="*/ 69 w 69"/>
                <a:gd name="T15" fmla="*/ 27 h 27"/>
              </a:gdLst>
              <a:ahLst/>
              <a:cxnLst>
                <a:cxn ang="T8">
                  <a:pos x="T0" y="T1"/>
                </a:cxn>
                <a:cxn ang="T9">
                  <a:pos x="T2" y="T3"/>
                </a:cxn>
                <a:cxn ang="T10">
                  <a:pos x="T4" y="T5"/>
                </a:cxn>
                <a:cxn ang="T11">
                  <a:pos x="T6" y="T7"/>
                </a:cxn>
              </a:cxnLst>
              <a:rect l="T12" t="T13" r="T14" b="T15"/>
              <a:pathLst>
                <a:path w="69" h="27">
                  <a:moveTo>
                    <a:pt x="0" y="11"/>
                  </a:moveTo>
                  <a:cubicBezTo>
                    <a:pt x="6" y="9"/>
                    <a:pt x="27" y="0"/>
                    <a:pt x="37" y="1"/>
                  </a:cubicBezTo>
                  <a:cubicBezTo>
                    <a:pt x="46" y="1"/>
                    <a:pt x="50" y="9"/>
                    <a:pt x="56" y="14"/>
                  </a:cubicBezTo>
                  <a:cubicBezTo>
                    <a:pt x="61" y="18"/>
                    <a:pt x="65" y="22"/>
                    <a:pt x="69" y="27"/>
                  </a:cubicBezTo>
                </a:path>
              </a:pathLst>
            </a:custGeom>
            <a:noFill/>
            <a:ln w="28575">
              <a:solidFill>
                <a:srgbClr val="070707"/>
              </a:solidFill>
              <a:round/>
              <a:headEnd/>
              <a:tailEnd/>
            </a:ln>
          </p:spPr>
          <p:txBody>
            <a:bodyPr wrap="none" anchor="ctr"/>
            <a:lstStyle/>
            <a:p>
              <a:endParaRPr lang="en-US"/>
            </a:p>
          </p:txBody>
        </p:sp>
        <p:sp>
          <p:nvSpPr>
            <p:cNvPr id="59633" name="Line 67"/>
            <p:cNvSpPr>
              <a:spLocks noChangeShapeType="1"/>
            </p:cNvSpPr>
            <p:nvPr/>
          </p:nvSpPr>
          <p:spPr bwMode="auto">
            <a:xfrm>
              <a:off x="1163" y="3768"/>
              <a:ext cx="61" cy="0"/>
            </a:xfrm>
            <a:prstGeom prst="line">
              <a:avLst/>
            </a:prstGeom>
            <a:noFill/>
            <a:ln w="57150">
              <a:solidFill>
                <a:srgbClr val="070707"/>
              </a:solidFill>
              <a:round/>
              <a:headEnd/>
              <a:tailEnd/>
            </a:ln>
          </p:spPr>
          <p:txBody>
            <a:bodyPr wrap="none" anchor="ctr"/>
            <a:lstStyle/>
            <a:p>
              <a:endParaRPr lang="en-US"/>
            </a:p>
          </p:txBody>
        </p:sp>
        <p:sp>
          <p:nvSpPr>
            <p:cNvPr id="59634" name="Line 68"/>
            <p:cNvSpPr>
              <a:spLocks noChangeShapeType="1"/>
            </p:cNvSpPr>
            <p:nvPr/>
          </p:nvSpPr>
          <p:spPr bwMode="auto">
            <a:xfrm flipV="1">
              <a:off x="1244" y="2653"/>
              <a:ext cx="0" cy="169"/>
            </a:xfrm>
            <a:prstGeom prst="line">
              <a:avLst/>
            </a:prstGeom>
            <a:noFill/>
            <a:ln w="38100">
              <a:solidFill>
                <a:srgbClr val="D7E3C5"/>
              </a:solidFill>
              <a:round/>
              <a:headEnd/>
              <a:tailEnd/>
            </a:ln>
          </p:spPr>
          <p:txBody>
            <a:bodyPr wrap="none" anchor="ctr"/>
            <a:lstStyle/>
            <a:p>
              <a:endParaRPr lang="en-US"/>
            </a:p>
          </p:txBody>
        </p:sp>
        <p:sp>
          <p:nvSpPr>
            <p:cNvPr id="59635" name="Line 69"/>
            <p:cNvSpPr>
              <a:spLocks noChangeShapeType="1"/>
            </p:cNvSpPr>
            <p:nvPr/>
          </p:nvSpPr>
          <p:spPr bwMode="auto">
            <a:xfrm flipV="1">
              <a:off x="1287" y="2605"/>
              <a:ext cx="0" cy="166"/>
            </a:xfrm>
            <a:prstGeom prst="line">
              <a:avLst/>
            </a:prstGeom>
            <a:noFill/>
            <a:ln w="38100">
              <a:solidFill>
                <a:srgbClr val="D7E3C5"/>
              </a:solidFill>
              <a:round/>
              <a:headEnd/>
              <a:tailEnd/>
            </a:ln>
          </p:spPr>
          <p:txBody>
            <a:bodyPr wrap="none" anchor="ctr"/>
            <a:lstStyle/>
            <a:p>
              <a:endParaRPr lang="en-US"/>
            </a:p>
          </p:txBody>
        </p:sp>
        <p:sp>
          <p:nvSpPr>
            <p:cNvPr id="59636" name="Line 70"/>
            <p:cNvSpPr>
              <a:spLocks noChangeShapeType="1"/>
            </p:cNvSpPr>
            <p:nvPr/>
          </p:nvSpPr>
          <p:spPr bwMode="auto">
            <a:xfrm flipV="1">
              <a:off x="1492" y="2658"/>
              <a:ext cx="0" cy="166"/>
            </a:xfrm>
            <a:prstGeom prst="line">
              <a:avLst/>
            </a:prstGeom>
            <a:noFill/>
            <a:ln w="38100">
              <a:solidFill>
                <a:srgbClr val="D7E3C5"/>
              </a:solidFill>
              <a:round/>
              <a:headEnd/>
              <a:tailEnd/>
            </a:ln>
          </p:spPr>
          <p:txBody>
            <a:bodyPr wrap="none" anchor="ctr"/>
            <a:lstStyle/>
            <a:p>
              <a:endParaRPr lang="en-US"/>
            </a:p>
          </p:txBody>
        </p:sp>
        <p:sp>
          <p:nvSpPr>
            <p:cNvPr id="59637" name="Line 71"/>
            <p:cNvSpPr>
              <a:spLocks noChangeShapeType="1"/>
            </p:cNvSpPr>
            <p:nvPr/>
          </p:nvSpPr>
          <p:spPr bwMode="auto">
            <a:xfrm flipV="1">
              <a:off x="1543" y="2615"/>
              <a:ext cx="0" cy="177"/>
            </a:xfrm>
            <a:prstGeom prst="line">
              <a:avLst/>
            </a:prstGeom>
            <a:noFill/>
            <a:ln w="38100">
              <a:solidFill>
                <a:srgbClr val="D7E3C5"/>
              </a:solidFill>
              <a:round/>
              <a:headEnd/>
              <a:tailEnd/>
            </a:ln>
          </p:spPr>
          <p:txBody>
            <a:bodyPr wrap="none" anchor="ctr"/>
            <a:lstStyle/>
            <a:p>
              <a:endParaRPr lang="en-US"/>
            </a:p>
          </p:txBody>
        </p:sp>
        <p:sp>
          <p:nvSpPr>
            <p:cNvPr id="59638" name="Freeform 72"/>
            <p:cNvSpPr>
              <a:spLocks/>
            </p:cNvSpPr>
            <p:nvPr/>
          </p:nvSpPr>
          <p:spPr bwMode="auto">
            <a:xfrm>
              <a:off x="1245" y="2603"/>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0E0E7"/>
            </a:solidFill>
            <a:ln w="12700">
              <a:solidFill>
                <a:schemeClr val="tx1"/>
              </a:solidFill>
              <a:round/>
              <a:headEnd/>
              <a:tailEnd/>
            </a:ln>
          </p:spPr>
          <p:txBody>
            <a:bodyPr wrap="none" anchor="ctr"/>
            <a:lstStyle/>
            <a:p>
              <a:endParaRPr lang="en-US"/>
            </a:p>
          </p:txBody>
        </p:sp>
        <p:sp>
          <p:nvSpPr>
            <p:cNvPr id="59639" name="Freeform 73"/>
            <p:cNvSpPr>
              <a:spLocks/>
            </p:cNvSpPr>
            <p:nvPr/>
          </p:nvSpPr>
          <p:spPr bwMode="auto">
            <a:xfrm>
              <a:off x="1243" y="2593"/>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7E3C5"/>
            </a:solidFill>
            <a:ln w="12700">
              <a:solidFill>
                <a:schemeClr val="tx1"/>
              </a:solidFill>
              <a:round/>
              <a:headEnd/>
              <a:tailEnd/>
            </a:ln>
          </p:spPr>
          <p:txBody>
            <a:bodyPr wrap="none" anchor="ctr"/>
            <a:lstStyle/>
            <a:p>
              <a:endParaRPr lang="en-US"/>
            </a:p>
          </p:txBody>
        </p:sp>
        <p:sp>
          <p:nvSpPr>
            <p:cNvPr id="59640" name="Line 74"/>
            <p:cNvSpPr>
              <a:spLocks noChangeShapeType="1"/>
            </p:cNvSpPr>
            <p:nvPr/>
          </p:nvSpPr>
          <p:spPr bwMode="auto">
            <a:xfrm flipH="1">
              <a:off x="1601" y="2778"/>
              <a:ext cx="61" cy="0"/>
            </a:xfrm>
            <a:prstGeom prst="line">
              <a:avLst/>
            </a:prstGeom>
            <a:noFill/>
            <a:ln w="57150">
              <a:solidFill>
                <a:srgbClr val="070707"/>
              </a:solidFill>
              <a:round/>
              <a:headEnd/>
              <a:tailEnd/>
            </a:ln>
          </p:spPr>
          <p:txBody>
            <a:bodyPr wrap="none" anchor="ctr"/>
            <a:lstStyle/>
            <a:p>
              <a:endParaRPr lang="en-US"/>
            </a:p>
          </p:txBody>
        </p:sp>
        <p:sp>
          <p:nvSpPr>
            <p:cNvPr id="59641" name="Freeform 75"/>
            <p:cNvSpPr>
              <a:spLocks/>
            </p:cNvSpPr>
            <p:nvPr/>
          </p:nvSpPr>
          <p:spPr bwMode="auto">
            <a:xfrm flipH="1">
              <a:off x="1599" y="2595"/>
              <a:ext cx="45" cy="186"/>
            </a:xfrm>
            <a:custGeom>
              <a:avLst/>
              <a:gdLst>
                <a:gd name="T0" fmla="*/ 0 w 45"/>
                <a:gd name="T1" fmla="*/ 184 h 186"/>
                <a:gd name="T2" fmla="*/ 0 w 45"/>
                <a:gd name="T3" fmla="*/ 0 h 186"/>
                <a:gd name="T4" fmla="*/ 45 w 45"/>
                <a:gd name="T5" fmla="*/ 16 h 186"/>
                <a:gd name="T6" fmla="*/ 45 w 45"/>
                <a:gd name="T7" fmla="*/ 186 h 186"/>
                <a:gd name="T8" fmla="*/ 0 w 45"/>
                <a:gd name="T9" fmla="*/ 184 h 186"/>
                <a:gd name="T10" fmla="*/ 0 60000 65536"/>
                <a:gd name="T11" fmla="*/ 0 60000 65536"/>
                <a:gd name="T12" fmla="*/ 0 60000 65536"/>
                <a:gd name="T13" fmla="*/ 0 60000 65536"/>
                <a:gd name="T14" fmla="*/ 0 60000 65536"/>
                <a:gd name="T15" fmla="*/ 0 w 45"/>
                <a:gd name="T16" fmla="*/ 0 h 186"/>
                <a:gd name="T17" fmla="*/ 45 w 45"/>
                <a:gd name="T18" fmla="*/ 186 h 186"/>
              </a:gdLst>
              <a:ahLst/>
              <a:cxnLst>
                <a:cxn ang="T10">
                  <a:pos x="T0" y="T1"/>
                </a:cxn>
                <a:cxn ang="T11">
                  <a:pos x="T2" y="T3"/>
                </a:cxn>
                <a:cxn ang="T12">
                  <a:pos x="T4" y="T5"/>
                </a:cxn>
                <a:cxn ang="T13">
                  <a:pos x="T6" y="T7"/>
                </a:cxn>
                <a:cxn ang="T14">
                  <a:pos x="T8" y="T9"/>
                </a:cxn>
              </a:cxnLst>
              <a:rect l="T15" t="T16" r="T17" b="T18"/>
              <a:pathLst>
                <a:path w="45" h="186">
                  <a:moveTo>
                    <a:pt x="0" y="184"/>
                  </a:moveTo>
                  <a:lnTo>
                    <a:pt x="0" y="0"/>
                  </a:lnTo>
                  <a:lnTo>
                    <a:pt x="45" y="16"/>
                  </a:lnTo>
                  <a:lnTo>
                    <a:pt x="45" y="186"/>
                  </a:lnTo>
                  <a:lnTo>
                    <a:pt x="0" y="184"/>
                  </a:lnTo>
                  <a:close/>
                </a:path>
              </a:pathLst>
            </a:custGeom>
            <a:solidFill>
              <a:srgbClr val="9CB0D1"/>
            </a:solidFill>
            <a:ln w="12700">
              <a:solidFill>
                <a:schemeClr val="tx1"/>
              </a:solidFill>
              <a:round/>
              <a:headEnd/>
              <a:tailEnd/>
            </a:ln>
          </p:spPr>
          <p:txBody>
            <a:bodyPr wrap="none" anchor="ctr"/>
            <a:lstStyle/>
            <a:p>
              <a:endParaRPr lang="en-US"/>
            </a:p>
          </p:txBody>
        </p:sp>
        <p:sp>
          <p:nvSpPr>
            <p:cNvPr id="59642" name="Freeform 76"/>
            <p:cNvSpPr>
              <a:spLocks/>
            </p:cNvSpPr>
            <p:nvPr/>
          </p:nvSpPr>
          <p:spPr bwMode="auto">
            <a:xfrm flipH="1">
              <a:off x="1461" y="2520"/>
              <a:ext cx="189" cy="118"/>
            </a:xfrm>
            <a:custGeom>
              <a:avLst/>
              <a:gdLst>
                <a:gd name="T0" fmla="*/ 3 w 189"/>
                <a:gd name="T1" fmla="*/ 69 h 118"/>
                <a:gd name="T2" fmla="*/ 48 w 189"/>
                <a:gd name="T3" fmla="*/ 27 h 118"/>
                <a:gd name="T4" fmla="*/ 102 w 189"/>
                <a:gd name="T5" fmla="*/ 5 h 118"/>
                <a:gd name="T6" fmla="*/ 142 w 189"/>
                <a:gd name="T7" fmla="*/ 56 h 118"/>
                <a:gd name="T8" fmla="*/ 185 w 189"/>
                <a:gd name="T9" fmla="*/ 104 h 118"/>
                <a:gd name="T10" fmla="*/ 169 w 189"/>
                <a:gd name="T11" fmla="*/ 114 h 118"/>
                <a:gd name="T12" fmla="*/ 126 w 189"/>
                <a:gd name="T13" fmla="*/ 77 h 118"/>
                <a:gd name="T14" fmla="*/ 91 w 189"/>
                <a:gd name="T15" fmla="*/ 48 h 118"/>
                <a:gd name="T16" fmla="*/ 99 w 189"/>
                <a:gd name="T17" fmla="*/ 69 h 118"/>
                <a:gd name="T18" fmla="*/ 64 w 189"/>
                <a:gd name="T19" fmla="*/ 99 h 118"/>
                <a:gd name="T20" fmla="*/ 3 w 189"/>
                <a:gd name="T21" fmla="*/ 69 h 1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118"/>
                <a:gd name="T35" fmla="*/ 189 w 189"/>
                <a:gd name="T36" fmla="*/ 118 h 1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118">
                  <a:moveTo>
                    <a:pt x="3" y="69"/>
                  </a:moveTo>
                  <a:cubicBezTo>
                    <a:pt x="0" y="57"/>
                    <a:pt x="31" y="37"/>
                    <a:pt x="48" y="27"/>
                  </a:cubicBezTo>
                  <a:cubicBezTo>
                    <a:pt x="64" y="16"/>
                    <a:pt x="86" y="0"/>
                    <a:pt x="102" y="5"/>
                  </a:cubicBezTo>
                  <a:cubicBezTo>
                    <a:pt x="117" y="9"/>
                    <a:pt x="128" y="39"/>
                    <a:pt x="142" y="56"/>
                  </a:cubicBezTo>
                  <a:cubicBezTo>
                    <a:pt x="155" y="72"/>
                    <a:pt x="180" y="94"/>
                    <a:pt x="185" y="104"/>
                  </a:cubicBezTo>
                  <a:cubicBezTo>
                    <a:pt x="189" y="113"/>
                    <a:pt x="178" y="118"/>
                    <a:pt x="169" y="114"/>
                  </a:cubicBezTo>
                  <a:cubicBezTo>
                    <a:pt x="159" y="109"/>
                    <a:pt x="138" y="87"/>
                    <a:pt x="126" y="77"/>
                  </a:cubicBezTo>
                  <a:cubicBezTo>
                    <a:pt x="113" y="66"/>
                    <a:pt x="95" y="49"/>
                    <a:pt x="91" y="48"/>
                  </a:cubicBezTo>
                  <a:cubicBezTo>
                    <a:pt x="86" y="46"/>
                    <a:pt x="103" y="60"/>
                    <a:pt x="99" y="69"/>
                  </a:cubicBezTo>
                  <a:cubicBezTo>
                    <a:pt x="94" y="77"/>
                    <a:pt x="80" y="98"/>
                    <a:pt x="64" y="99"/>
                  </a:cubicBezTo>
                  <a:cubicBezTo>
                    <a:pt x="47" y="99"/>
                    <a:pt x="5" y="81"/>
                    <a:pt x="3" y="69"/>
                  </a:cubicBezTo>
                  <a:close/>
                </a:path>
              </a:pathLst>
            </a:custGeom>
            <a:solidFill>
              <a:srgbClr val="FFBFAB"/>
            </a:solidFill>
            <a:ln w="12700">
              <a:solidFill>
                <a:schemeClr val="tx1"/>
              </a:solidFill>
              <a:round/>
              <a:headEnd/>
              <a:tailEnd/>
            </a:ln>
          </p:spPr>
          <p:txBody>
            <a:bodyPr wrap="none" anchor="ctr"/>
            <a:lstStyle/>
            <a:p>
              <a:endParaRPr lang="en-US"/>
            </a:p>
          </p:txBody>
        </p:sp>
        <p:sp>
          <p:nvSpPr>
            <p:cNvPr id="59643" name="Freeform 77"/>
            <p:cNvSpPr>
              <a:spLocks/>
            </p:cNvSpPr>
            <p:nvPr/>
          </p:nvSpPr>
          <p:spPr bwMode="auto">
            <a:xfrm flipH="1">
              <a:off x="1481" y="2488"/>
              <a:ext cx="72" cy="61"/>
            </a:xfrm>
            <a:custGeom>
              <a:avLst/>
              <a:gdLst>
                <a:gd name="T0" fmla="*/ 0 w 72"/>
                <a:gd name="T1" fmla="*/ 29 h 61"/>
                <a:gd name="T2" fmla="*/ 24 w 72"/>
                <a:gd name="T3" fmla="*/ 0 h 61"/>
                <a:gd name="T4" fmla="*/ 59 w 72"/>
                <a:gd name="T5" fmla="*/ 2 h 61"/>
                <a:gd name="T6" fmla="*/ 72 w 72"/>
                <a:gd name="T7" fmla="*/ 40 h 61"/>
                <a:gd name="T8" fmla="*/ 43 w 72"/>
                <a:gd name="T9" fmla="*/ 61 h 61"/>
                <a:gd name="T10" fmla="*/ 3 w 72"/>
                <a:gd name="T11" fmla="*/ 48 h 61"/>
                <a:gd name="T12" fmla="*/ 0 w 72"/>
                <a:gd name="T13" fmla="*/ 29 h 61"/>
                <a:gd name="T14" fmla="*/ 0 60000 65536"/>
                <a:gd name="T15" fmla="*/ 0 60000 65536"/>
                <a:gd name="T16" fmla="*/ 0 60000 65536"/>
                <a:gd name="T17" fmla="*/ 0 60000 65536"/>
                <a:gd name="T18" fmla="*/ 0 60000 65536"/>
                <a:gd name="T19" fmla="*/ 0 60000 65536"/>
                <a:gd name="T20" fmla="*/ 0 60000 65536"/>
                <a:gd name="T21" fmla="*/ 0 w 72"/>
                <a:gd name="T22" fmla="*/ 0 h 61"/>
                <a:gd name="T23" fmla="*/ 72 w 72"/>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61">
                  <a:moveTo>
                    <a:pt x="0" y="29"/>
                  </a:moveTo>
                  <a:lnTo>
                    <a:pt x="24" y="0"/>
                  </a:lnTo>
                  <a:lnTo>
                    <a:pt x="59" y="2"/>
                  </a:lnTo>
                  <a:lnTo>
                    <a:pt x="72" y="40"/>
                  </a:lnTo>
                  <a:lnTo>
                    <a:pt x="43" y="61"/>
                  </a:lnTo>
                  <a:lnTo>
                    <a:pt x="3" y="48"/>
                  </a:lnTo>
                  <a:lnTo>
                    <a:pt x="0" y="29"/>
                  </a:lnTo>
                  <a:close/>
                </a:path>
              </a:pathLst>
            </a:custGeom>
            <a:solidFill>
              <a:schemeClr val="tx1"/>
            </a:solidFill>
            <a:ln w="12700">
              <a:solidFill>
                <a:schemeClr val="tx1"/>
              </a:solidFill>
              <a:round/>
              <a:headEnd/>
              <a:tailEnd/>
            </a:ln>
          </p:spPr>
          <p:txBody>
            <a:bodyPr wrap="none" anchor="ctr"/>
            <a:lstStyle/>
            <a:p>
              <a:endParaRPr lang="en-US"/>
            </a:p>
          </p:txBody>
        </p:sp>
        <p:sp>
          <p:nvSpPr>
            <p:cNvPr id="59644" name="Freeform 78"/>
            <p:cNvSpPr>
              <a:spLocks/>
            </p:cNvSpPr>
            <p:nvPr/>
          </p:nvSpPr>
          <p:spPr bwMode="auto">
            <a:xfrm flipH="1">
              <a:off x="1473" y="2481"/>
              <a:ext cx="69" cy="27"/>
            </a:xfrm>
            <a:custGeom>
              <a:avLst/>
              <a:gdLst>
                <a:gd name="T0" fmla="*/ 0 w 69"/>
                <a:gd name="T1" fmla="*/ 11 h 27"/>
                <a:gd name="T2" fmla="*/ 37 w 69"/>
                <a:gd name="T3" fmla="*/ 1 h 27"/>
                <a:gd name="T4" fmla="*/ 56 w 69"/>
                <a:gd name="T5" fmla="*/ 14 h 27"/>
                <a:gd name="T6" fmla="*/ 69 w 69"/>
                <a:gd name="T7" fmla="*/ 27 h 27"/>
                <a:gd name="T8" fmla="*/ 0 60000 65536"/>
                <a:gd name="T9" fmla="*/ 0 60000 65536"/>
                <a:gd name="T10" fmla="*/ 0 60000 65536"/>
                <a:gd name="T11" fmla="*/ 0 60000 65536"/>
                <a:gd name="T12" fmla="*/ 0 w 69"/>
                <a:gd name="T13" fmla="*/ 0 h 27"/>
                <a:gd name="T14" fmla="*/ 69 w 69"/>
                <a:gd name="T15" fmla="*/ 27 h 27"/>
              </a:gdLst>
              <a:ahLst/>
              <a:cxnLst>
                <a:cxn ang="T8">
                  <a:pos x="T0" y="T1"/>
                </a:cxn>
                <a:cxn ang="T9">
                  <a:pos x="T2" y="T3"/>
                </a:cxn>
                <a:cxn ang="T10">
                  <a:pos x="T4" y="T5"/>
                </a:cxn>
                <a:cxn ang="T11">
                  <a:pos x="T6" y="T7"/>
                </a:cxn>
              </a:cxnLst>
              <a:rect l="T12" t="T13" r="T14" b="T15"/>
              <a:pathLst>
                <a:path w="69" h="27">
                  <a:moveTo>
                    <a:pt x="0" y="11"/>
                  </a:moveTo>
                  <a:cubicBezTo>
                    <a:pt x="6" y="9"/>
                    <a:pt x="27" y="0"/>
                    <a:pt x="37" y="1"/>
                  </a:cubicBezTo>
                  <a:cubicBezTo>
                    <a:pt x="46" y="1"/>
                    <a:pt x="50" y="9"/>
                    <a:pt x="56" y="14"/>
                  </a:cubicBezTo>
                  <a:cubicBezTo>
                    <a:pt x="61" y="18"/>
                    <a:pt x="65" y="22"/>
                    <a:pt x="69" y="27"/>
                  </a:cubicBezTo>
                </a:path>
              </a:pathLst>
            </a:custGeom>
            <a:noFill/>
            <a:ln w="28575">
              <a:solidFill>
                <a:srgbClr val="070707"/>
              </a:solidFill>
              <a:round/>
              <a:headEnd/>
              <a:tailEnd/>
            </a:ln>
          </p:spPr>
          <p:txBody>
            <a:bodyPr wrap="none" anchor="ctr"/>
            <a:lstStyle/>
            <a:p>
              <a:endParaRPr lang="en-US"/>
            </a:p>
          </p:txBody>
        </p:sp>
        <p:sp>
          <p:nvSpPr>
            <p:cNvPr id="59645" name="Line 79"/>
            <p:cNvSpPr>
              <a:spLocks noChangeShapeType="1"/>
            </p:cNvSpPr>
            <p:nvPr/>
          </p:nvSpPr>
          <p:spPr bwMode="auto">
            <a:xfrm flipH="1">
              <a:off x="1574" y="2797"/>
              <a:ext cx="61" cy="0"/>
            </a:xfrm>
            <a:prstGeom prst="line">
              <a:avLst/>
            </a:prstGeom>
            <a:noFill/>
            <a:ln w="57150">
              <a:solidFill>
                <a:srgbClr val="070707"/>
              </a:solidFill>
              <a:round/>
              <a:headEnd/>
              <a:tailEnd/>
            </a:ln>
          </p:spPr>
          <p:txBody>
            <a:bodyPr wrap="none" anchor="ctr"/>
            <a:lstStyle/>
            <a:p>
              <a:endParaRPr lang="en-US"/>
            </a:p>
          </p:txBody>
        </p:sp>
        <p:sp>
          <p:nvSpPr>
            <p:cNvPr id="59646" name="Rectangle 80"/>
            <p:cNvSpPr>
              <a:spLocks noChangeArrowheads="1"/>
            </p:cNvSpPr>
            <p:nvPr/>
          </p:nvSpPr>
          <p:spPr bwMode="auto">
            <a:xfrm>
              <a:off x="1409" y="2570"/>
              <a:ext cx="61" cy="67"/>
            </a:xfrm>
            <a:prstGeom prst="rect">
              <a:avLst/>
            </a:prstGeom>
            <a:solidFill>
              <a:srgbClr val="AEB5CF"/>
            </a:solidFill>
            <a:ln w="9525">
              <a:noFill/>
              <a:miter lim="800000"/>
              <a:headEnd/>
              <a:tailEnd/>
            </a:ln>
          </p:spPr>
          <p:txBody>
            <a:bodyPr wrap="none" anchor="ctr"/>
            <a:lstStyle/>
            <a:p>
              <a:endParaRPr lang="en-NZ">
                <a:latin typeface="Calibri" pitchFamily="34" charset="0"/>
              </a:endParaRPr>
            </a:p>
          </p:txBody>
        </p:sp>
        <p:grpSp>
          <p:nvGrpSpPr>
            <p:cNvPr id="59647" name="Group 81"/>
            <p:cNvGrpSpPr>
              <a:grpSpLocks/>
            </p:cNvGrpSpPr>
            <p:nvPr/>
          </p:nvGrpSpPr>
          <p:grpSpPr bwMode="auto">
            <a:xfrm>
              <a:off x="836" y="2927"/>
              <a:ext cx="167" cy="132"/>
              <a:chOff x="836" y="2927"/>
              <a:chExt cx="167" cy="132"/>
            </a:xfrm>
          </p:grpSpPr>
          <p:sp>
            <p:nvSpPr>
              <p:cNvPr id="59683" name="Freeform 82"/>
              <p:cNvSpPr>
                <a:spLocks/>
              </p:cNvSpPr>
              <p:nvPr/>
            </p:nvSpPr>
            <p:spPr bwMode="auto">
              <a:xfrm>
                <a:off x="836" y="2927"/>
                <a:ext cx="167" cy="132"/>
              </a:xfrm>
              <a:custGeom>
                <a:avLst/>
                <a:gdLst>
                  <a:gd name="T0" fmla="*/ 16 w 167"/>
                  <a:gd name="T1" fmla="*/ 121 h 132"/>
                  <a:gd name="T2" fmla="*/ 29 w 167"/>
                  <a:gd name="T3" fmla="*/ 43 h 132"/>
                  <a:gd name="T4" fmla="*/ 64 w 167"/>
                  <a:gd name="T5" fmla="*/ 6 h 132"/>
                  <a:gd name="T6" fmla="*/ 128 w 167"/>
                  <a:gd name="T7" fmla="*/ 11 h 132"/>
                  <a:gd name="T8" fmla="*/ 160 w 167"/>
                  <a:gd name="T9" fmla="*/ 51 h 132"/>
                  <a:gd name="T10" fmla="*/ 163 w 167"/>
                  <a:gd name="T11" fmla="*/ 121 h 132"/>
                  <a:gd name="T12" fmla="*/ 133 w 167"/>
                  <a:gd name="T13" fmla="*/ 123 h 132"/>
                  <a:gd name="T14" fmla="*/ 93 w 167"/>
                  <a:gd name="T15" fmla="*/ 121 h 132"/>
                  <a:gd name="T16" fmla="*/ 16 w 167"/>
                  <a:gd name="T17" fmla="*/ 12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32"/>
                  <a:gd name="T29" fmla="*/ 167 w 167"/>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32">
                    <a:moveTo>
                      <a:pt x="16" y="121"/>
                    </a:moveTo>
                    <a:cubicBezTo>
                      <a:pt x="0" y="117"/>
                      <a:pt x="21" y="62"/>
                      <a:pt x="29" y="43"/>
                    </a:cubicBezTo>
                    <a:cubicBezTo>
                      <a:pt x="36" y="23"/>
                      <a:pt x="47" y="11"/>
                      <a:pt x="64" y="6"/>
                    </a:cubicBezTo>
                    <a:cubicBezTo>
                      <a:pt x="80" y="0"/>
                      <a:pt x="112" y="3"/>
                      <a:pt x="128" y="11"/>
                    </a:cubicBezTo>
                    <a:cubicBezTo>
                      <a:pt x="143" y="18"/>
                      <a:pt x="154" y="32"/>
                      <a:pt x="160" y="51"/>
                    </a:cubicBezTo>
                    <a:cubicBezTo>
                      <a:pt x="165" y="69"/>
                      <a:pt x="167" y="109"/>
                      <a:pt x="163" y="121"/>
                    </a:cubicBezTo>
                    <a:cubicBezTo>
                      <a:pt x="158" y="132"/>
                      <a:pt x="144" y="123"/>
                      <a:pt x="133" y="123"/>
                    </a:cubicBezTo>
                    <a:cubicBezTo>
                      <a:pt x="121" y="123"/>
                      <a:pt x="112" y="121"/>
                      <a:pt x="93" y="121"/>
                    </a:cubicBezTo>
                    <a:cubicBezTo>
                      <a:pt x="73" y="120"/>
                      <a:pt x="32" y="121"/>
                      <a:pt x="16" y="121"/>
                    </a:cubicBezTo>
                    <a:close/>
                  </a:path>
                </a:pathLst>
              </a:custGeom>
              <a:solidFill>
                <a:srgbClr val="FFBFAB"/>
              </a:solidFill>
              <a:ln w="12700">
                <a:solidFill>
                  <a:schemeClr val="tx1"/>
                </a:solidFill>
                <a:round/>
                <a:headEnd/>
                <a:tailEnd/>
              </a:ln>
            </p:spPr>
            <p:txBody>
              <a:bodyPr wrap="none" anchor="ctr"/>
              <a:lstStyle/>
              <a:p>
                <a:endParaRPr lang="en-US"/>
              </a:p>
            </p:txBody>
          </p:sp>
          <p:sp>
            <p:nvSpPr>
              <p:cNvPr id="59684" name="Freeform 83"/>
              <p:cNvSpPr>
                <a:spLocks/>
              </p:cNvSpPr>
              <p:nvPr/>
            </p:nvSpPr>
            <p:spPr bwMode="auto">
              <a:xfrm>
                <a:off x="875" y="2939"/>
                <a:ext cx="104" cy="111"/>
              </a:xfrm>
              <a:custGeom>
                <a:avLst/>
                <a:gdLst>
                  <a:gd name="T0" fmla="*/ 0 w 104"/>
                  <a:gd name="T1" fmla="*/ 109 h 111"/>
                  <a:gd name="T2" fmla="*/ 14 w 104"/>
                  <a:gd name="T3" fmla="*/ 42 h 111"/>
                  <a:gd name="T4" fmla="*/ 51 w 104"/>
                  <a:gd name="T5" fmla="*/ 2 h 111"/>
                  <a:gd name="T6" fmla="*/ 83 w 104"/>
                  <a:gd name="T7" fmla="*/ 31 h 111"/>
                  <a:gd name="T8" fmla="*/ 102 w 104"/>
                  <a:gd name="T9" fmla="*/ 79 h 111"/>
                  <a:gd name="T10" fmla="*/ 99 w 104"/>
                  <a:gd name="T11" fmla="*/ 111 h 111"/>
                  <a:gd name="T12" fmla="*/ 0 60000 65536"/>
                  <a:gd name="T13" fmla="*/ 0 60000 65536"/>
                  <a:gd name="T14" fmla="*/ 0 60000 65536"/>
                  <a:gd name="T15" fmla="*/ 0 60000 65536"/>
                  <a:gd name="T16" fmla="*/ 0 60000 65536"/>
                  <a:gd name="T17" fmla="*/ 0 60000 65536"/>
                  <a:gd name="T18" fmla="*/ 0 w 104"/>
                  <a:gd name="T19" fmla="*/ 0 h 111"/>
                  <a:gd name="T20" fmla="*/ 104 w 104"/>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04" h="111">
                    <a:moveTo>
                      <a:pt x="0" y="109"/>
                    </a:moveTo>
                    <a:cubicBezTo>
                      <a:pt x="2" y="84"/>
                      <a:pt x="5" y="59"/>
                      <a:pt x="14" y="42"/>
                    </a:cubicBezTo>
                    <a:cubicBezTo>
                      <a:pt x="22" y="24"/>
                      <a:pt x="39" y="3"/>
                      <a:pt x="51" y="2"/>
                    </a:cubicBezTo>
                    <a:cubicBezTo>
                      <a:pt x="62" y="0"/>
                      <a:pt x="74" y="18"/>
                      <a:pt x="83" y="31"/>
                    </a:cubicBezTo>
                    <a:cubicBezTo>
                      <a:pt x="91" y="43"/>
                      <a:pt x="99" y="65"/>
                      <a:pt x="102" y="79"/>
                    </a:cubicBezTo>
                    <a:cubicBezTo>
                      <a:pt x="104" y="92"/>
                      <a:pt x="101" y="101"/>
                      <a:pt x="99" y="111"/>
                    </a:cubicBezTo>
                  </a:path>
                </a:pathLst>
              </a:custGeom>
              <a:solidFill>
                <a:srgbClr val="FFBFAB"/>
              </a:solidFill>
              <a:ln w="12700">
                <a:solidFill>
                  <a:schemeClr val="tx1"/>
                </a:solidFill>
                <a:round/>
                <a:headEnd/>
                <a:tailEnd/>
              </a:ln>
            </p:spPr>
            <p:txBody>
              <a:bodyPr wrap="none" anchor="ctr"/>
              <a:lstStyle/>
              <a:p>
                <a:endParaRPr lang="en-US"/>
              </a:p>
            </p:txBody>
          </p:sp>
          <p:sp>
            <p:nvSpPr>
              <p:cNvPr id="59685" name="Line 84"/>
              <p:cNvSpPr>
                <a:spLocks noChangeShapeType="1"/>
              </p:cNvSpPr>
              <p:nvPr/>
            </p:nvSpPr>
            <p:spPr bwMode="auto">
              <a:xfrm flipH="1">
                <a:off x="921" y="2949"/>
                <a:ext cx="5" cy="45"/>
              </a:xfrm>
              <a:prstGeom prst="line">
                <a:avLst/>
              </a:prstGeom>
              <a:noFill/>
              <a:ln w="12700">
                <a:solidFill>
                  <a:schemeClr val="tx1"/>
                </a:solidFill>
                <a:round/>
                <a:headEnd/>
                <a:tailEnd/>
              </a:ln>
            </p:spPr>
            <p:txBody>
              <a:bodyPr wrap="none" anchor="ctr"/>
              <a:lstStyle/>
              <a:p>
                <a:endParaRPr lang="en-US"/>
              </a:p>
            </p:txBody>
          </p:sp>
        </p:grpSp>
        <p:sp>
          <p:nvSpPr>
            <p:cNvPr id="59648" name="Rectangle 85"/>
            <p:cNvSpPr>
              <a:spLocks noChangeArrowheads="1"/>
            </p:cNvSpPr>
            <p:nvPr/>
          </p:nvSpPr>
          <p:spPr bwMode="auto">
            <a:xfrm>
              <a:off x="896" y="2879"/>
              <a:ext cx="62" cy="62"/>
            </a:xfrm>
            <a:prstGeom prst="rect">
              <a:avLst/>
            </a:prstGeom>
            <a:solidFill>
              <a:schemeClr val="tx1"/>
            </a:solidFill>
            <a:ln w="12700">
              <a:solidFill>
                <a:schemeClr val="tx1"/>
              </a:solidFill>
              <a:miter lim="800000"/>
              <a:headEnd/>
              <a:tailEnd/>
            </a:ln>
          </p:spPr>
          <p:txBody>
            <a:bodyPr wrap="none" anchor="ctr"/>
            <a:lstStyle/>
            <a:p>
              <a:endParaRPr lang="en-NZ">
                <a:latin typeface="Calibri" pitchFamily="34" charset="0"/>
              </a:endParaRPr>
            </a:p>
          </p:txBody>
        </p:sp>
        <p:sp>
          <p:nvSpPr>
            <p:cNvPr id="59649" name="Line 86"/>
            <p:cNvSpPr>
              <a:spLocks noChangeShapeType="1"/>
            </p:cNvSpPr>
            <p:nvPr/>
          </p:nvSpPr>
          <p:spPr bwMode="auto">
            <a:xfrm flipV="1">
              <a:off x="899" y="2949"/>
              <a:ext cx="45" cy="3"/>
            </a:xfrm>
            <a:prstGeom prst="line">
              <a:avLst/>
            </a:prstGeom>
            <a:noFill/>
            <a:ln w="38100">
              <a:solidFill>
                <a:schemeClr val="tx1"/>
              </a:solidFill>
              <a:round/>
              <a:headEnd/>
              <a:tailEnd/>
            </a:ln>
          </p:spPr>
          <p:txBody>
            <a:bodyPr wrap="none" anchor="ctr"/>
            <a:lstStyle/>
            <a:p>
              <a:endParaRPr lang="en-US"/>
            </a:p>
          </p:txBody>
        </p:sp>
        <p:sp>
          <p:nvSpPr>
            <p:cNvPr id="59650" name="Line 87"/>
            <p:cNvSpPr>
              <a:spLocks noChangeShapeType="1"/>
            </p:cNvSpPr>
            <p:nvPr/>
          </p:nvSpPr>
          <p:spPr bwMode="auto">
            <a:xfrm flipV="1">
              <a:off x="899" y="2869"/>
              <a:ext cx="59" cy="6"/>
            </a:xfrm>
            <a:prstGeom prst="line">
              <a:avLst/>
            </a:prstGeom>
            <a:noFill/>
            <a:ln w="57150">
              <a:solidFill>
                <a:srgbClr val="070707"/>
              </a:solidFill>
              <a:round/>
              <a:headEnd/>
              <a:tailEnd/>
            </a:ln>
          </p:spPr>
          <p:txBody>
            <a:bodyPr wrap="none" anchor="ctr"/>
            <a:lstStyle/>
            <a:p>
              <a:endParaRPr lang="en-US"/>
            </a:p>
          </p:txBody>
        </p:sp>
        <p:grpSp>
          <p:nvGrpSpPr>
            <p:cNvPr id="59651" name="Group 88"/>
            <p:cNvGrpSpPr>
              <a:grpSpLocks/>
            </p:cNvGrpSpPr>
            <p:nvPr/>
          </p:nvGrpSpPr>
          <p:grpSpPr bwMode="auto">
            <a:xfrm>
              <a:off x="1734" y="2921"/>
              <a:ext cx="167" cy="132"/>
              <a:chOff x="1734" y="2921"/>
              <a:chExt cx="167" cy="132"/>
            </a:xfrm>
          </p:grpSpPr>
          <p:sp>
            <p:nvSpPr>
              <p:cNvPr id="59680" name="Freeform 89"/>
              <p:cNvSpPr>
                <a:spLocks/>
              </p:cNvSpPr>
              <p:nvPr/>
            </p:nvSpPr>
            <p:spPr bwMode="auto">
              <a:xfrm>
                <a:off x="1734" y="2921"/>
                <a:ext cx="167" cy="132"/>
              </a:xfrm>
              <a:custGeom>
                <a:avLst/>
                <a:gdLst>
                  <a:gd name="T0" fmla="*/ 16 w 167"/>
                  <a:gd name="T1" fmla="*/ 121 h 132"/>
                  <a:gd name="T2" fmla="*/ 29 w 167"/>
                  <a:gd name="T3" fmla="*/ 43 h 132"/>
                  <a:gd name="T4" fmla="*/ 64 w 167"/>
                  <a:gd name="T5" fmla="*/ 6 h 132"/>
                  <a:gd name="T6" fmla="*/ 128 w 167"/>
                  <a:gd name="T7" fmla="*/ 11 h 132"/>
                  <a:gd name="T8" fmla="*/ 160 w 167"/>
                  <a:gd name="T9" fmla="*/ 51 h 132"/>
                  <a:gd name="T10" fmla="*/ 163 w 167"/>
                  <a:gd name="T11" fmla="*/ 121 h 132"/>
                  <a:gd name="T12" fmla="*/ 133 w 167"/>
                  <a:gd name="T13" fmla="*/ 123 h 132"/>
                  <a:gd name="T14" fmla="*/ 93 w 167"/>
                  <a:gd name="T15" fmla="*/ 121 h 132"/>
                  <a:gd name="T16" fmla="*/ 16 w 167"/>
                  <a:gd name="T17" fmla="*/ 12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32"/>
                  <a:gd name="T29" fmla="*/ 167 w 167"/>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32">
                    <a:moveTo>
                      <a:pt x="16" y="121"/>
                    </a:moveTo>
                    <a:cubicBezTo>
                      <a:pt x="0" y="117"/>
                      <a:pt x="21" y="62"/>
                      <a:pt x="29" y="43"/>
                    </a:cubicBezTo>
                    <a:cubicBezTo>
                      <a:pt x="36" y="23"/>
                      <a:pt x="47" y="11"/>
                      <a:pt x="64" y="6"/>
                    </a:cubicBezTo>
                    <a:cubicBezTo>
                      <a:pt x="80" y="0"/>
                      <a:pt x="112" y="3"/>
                      <a:pt x="128" y="11"/>
                    </a:cubicBezTo>
                    <a:cubicBezTo>
                      <a:pt x="143" y="18"/>
                      <a:pt x="154" y="32"/>
                      <a:pt x="160" y="51"/>
                    </a:cubicBezTo>
                    <a:cubicBezTo>
                      <a:pt x="165" y="69"/>
                      <a:pt x="167" y="109"/>
                      <a:pt x="163" y="121"/>
                    </a:cubicBezTo>
                    <a:cubicBezTo>
                      <a:pt x="158" y="132"/>
                      <a:pt x="144" y="123"/>
                      <a:pt x="133" y="123"/>
                    </a:cubicBezTo>
                    <a:cubicBezTo>
                      <a:pt x="121" y="123"/>
                      <a:pt x="112" y="121"/>
                      <a:pt x="93" y="121"/>
                    </a:cubicBezTo>
                    <a:cubicBezTo>
                      <a:pt x="73" y="120"/>
                      <a:pt x="32" y="121"/>
                      <a:pt x="16" y="121"/>
                    </a:cubicBezTo>
                    <a:close/>
                  </a:path>
                </a:pathLst>
              </a:custGeom>
              <a:solidFill>
                <a:srgbClr val="FFBFAB"/>
              </a:solidFill>
              <a:ln w="12700">
                <a:solidFill>
                  <a:schemeClr val="tx1"/>
                </a:solidFill>
                <a:round/>
                <a:headEnd/>
                <a:tailEnd/>
              </a:ln>
            </p:spPr>
            <p:txBody>
              <a:bodyPr wrap="none" anchor="ctr"/>
              <a:lstStyle/>
              <a:p>
                <a:endParaRPr lang="en-US"/>
              </a:p>
            </p:txBody>
          </p:sp>
          <p:sp>
            <p:nvSpPr>
              <p:cNvPr id="59681" name="Freeform 90"/>
              <p:cNvSpPr>
                <a:spLocks/>
              </p:cNvSpPr>
              <p:nvPr/>
            </p:nvSpPr>
            <p:spPr bwMode="auto">
              <a:xfrm>
                <a:off x="1773" y="2933"/>
                <a:ext cx="104" cy="111"/>
              </a:xfrm>
              <a:custGeom>
                <a:avLst/>
                <a:gdLst>
                  <a:gd name="T0" fmla="*/ 0 w 104"/>
                  <a:gd name="T1" fmla="*/ 109 h 111"/>
                  <a:gd name="T2" fmla="*/ 14 w 104"/>
                  <a:gd name="T3" fmla="*/ 42 h 111"/>
                  <a:gd name="T4" fmla="*/ 51 w 104"/>
                  <a:gd name="T5" fmla="*/ 2 h 111"/>
                  <a:gd name="T6" fmla="*/ 83 w 104"/>
                  <a:gd name="T7" fmla="*/ 31 h 111"/>
                  <a:gd name="T8" fmla="*/ 102 w 104"/>
                  <a:gd name="T9" fmla="*/ 79 h 111"/>
                  <a:gd name="T10" fmla="*/ 99 w 104"/>
                  <a:gd name="T11" fmla="*/ 111 h 111"/>
                  <a:gd name="T12" fmla="*/ 0 60000 65536"/>
                  <a:gd name="T13" fmla="*/ 0 60000 65536"/>
                  <a:gd name="T14" fmla="*/ 0 60000 65536"/>
                  <a:gd name="T15" fmla="*/ 0 60000 65536"/>
                  <a:gd name="T16" fmla="*/ 0 60000 65536"/>
                  <a:gd name="T17" fmla="*/ 0 60000 65536"/>
                  <a:gd name="T18" fmla="*/ 0 w 104"/>
                  <a:gd name="T19" fmla="*/ 0 h 111"/>
                  <a:gd name="T20" fmla="*/ 104 w 104"/>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04" h="111">
                    <a:moveTo>
                      <a:pt x="0" y="109"/>
                    </a:moveTo>
                    <a:cubicBezTo>
                      <a:pt x="2" y="84"/>
                      <a:pt x="5" y="59"/>
                      <a:pt x="14" y="42"/>
                    </a:cubicBezTo>
                    <a:cubicBezTo>
                      <a:pt x="22" y="24"/>
                      <a:pt x="39" y="3"/>
                      <a:pt x="51" y="2"/>
                    </a:cubicBezTo>
                    <a:cubicBezTo>
                      <a:pt x="62" y="0"/>
                      <a:pt x="74" y="18"/>
                      <a:pt x="83" y="31"/>
                    </a:cubicBezTo>
                    <a:cubicBezTo>
                      <a:pt x="91" y="43"/>
                      <a:pt x="99" y="65"/>
                      <a:pt x="102" y="79"/>
                    </a:cubicBezTo>
                    <a:cubicBezTo>
                      <a:pt x="104" y="92"/>
                      <a:pt x="101" y="101"/>
                      <a:pt x="99" y="111"/>
                    </a:cubicBezTo>
                  </a:path>
                </a:pathLst>
              </a:custGeom>
              <a:solidFill>
                <a:srgbClr val="FFBFAB"/>
              </a:solidFill>
              <a:ln w="12700">
                <a:solidFill>
                  <a:schemeClr val="tx1"/>
                </a:solidFill>
                <a:round/>
                <a:headEnd/>
                <a:tailEnd/>
              </a:ln>
            </p:spPr>
            <p:txBody>
              <a:bodyPr wrap="none" anchor="ctr"/>
              <a:lstStyle/>
              <a:p>
                <a:endParaRPr lang="en-US"/>
              </a:p>
            </p:txBody>
          </p:sp>
          <p:sp>
            <p:nvSpPr>
              <p:cNvPr id="59682" name="Line 91"/>
              <p:cNvSpPr>
                <a:spLocks noChangeShapeType="1"/>
              </p:cNvSpPr>
              <p:nvPr/>
            </p:nvSpPr>
            <p:spPr bwMode="auto">
              <a:xfrm flipH="1">
                <a:off x="1819" y="2943"/>
                <a:ext cx="5" cy="45"/>
              </a:xfrm>
              <a:prstGeom prst="line">
                <a:avLst/>
              </a:prstGeom>
              <a:noFill/>
              <a:ln w="12700">
                <a:solidFill>
                  <a:schemeClr val="tx1"/>
                </a:solidFill>
                <a:round/>
                <a:headEnd/>
                <a:tailEnd/>
              </a:ln>
            </p:spPr>
            <p:txBody>
              <a:bodyPr wrap="none" anchor="ctr"/>
              <a:lstStyle/>
              <a:p>
                <a:endParaRPr lang="en-US"/>
              </a:p>
            </p:txBody>
          </p:sp>
        </p:grpSp>
        <p:sp>
          <p:nvSpPr>
            <p:cNvPr id="59652" name="Rectangle 92"/>
            <p:cNvSpPr>
              <a:spLocks noChangeArrowheads="1"/>
            </p:cNvSpPr>
            <p:nvPr/>
          </p:nvSpPr>
          <p:spPr bwMode="auto">
            <a:xfrm>
              <a:off x="1794" y="2873"/>
              <a:ext cx="62" cy="62"/>
            </a:xfrm>
            <a:prstGeom prst="rect">
              <a:avLst/>
            </a:prstGeom>
            <a:solidFill>
              <a:schemeClr val="tx1"/>
            </a:solidFill>
            <a:ln w="12700">
              <a:solidFill>
                <a:schemeClr val="tx1"/>
              </a:solidFill>
              <a:miter lim="800000"/>
              <a:headEnd/>
              <a:tailEnd/>
            </a:ln>
          </p:spPr>
          <p:txBody>
            <a:bodyPr wrap="none" anchor="ctr"/>
            <a:lstStyle/>
            <a:p>
              <a:endParaRPr lang="en-NZ">
                <a:latin typeface="Calibri" pitchFamily="34" charset="0"/>
              </a:endParaRPr>
            </a:p>
          </p:txBody>
        </p:sp>
        <p:sp>
          <p:nvSpPr>
            <p:cNvPr id="59653" name="Line 93"/>
            <p:cNvSpPr>
              <a:spLocks noChangeShapeType="1"/>
            </p:cNvSpPr>
            <p:nvPr/>
          </p:nvSpPr>
          <p:spPr bwMode="auto">
            <a:xfrm flipV="1">
              <a:off x="1797" y="2943"/>
              <a:ext cx="45" cy="3"/>
            </a:xfrm>
            <a:prstGeom prst="line">
              <a:avLst/>
            </a:prstGeom>
            <a:noFill/>
            <a:ln w="38100">
              <a:solidFill>
                <a:schemeClr val="tx1"/>
              </a:solidFill>
              <a:round/>
              <a:headEnd/>
              <a:tailEnd/>
            </a:ln>
          </p:spPr>
          <p:txBody>
            <a:bodyPr wrap="none" anchor="ctr"/>
            <a:lstStyle/>
            <a:p>
              <a:endParaRPr lang="en-US"/>
            </a:p>
          </p:txBody>
        </p:sp>
        <p:sp>
          <p:nvSpPr>
            <p:cNvPr id="59654" name="Line 94"/>
            <p:cNvSpPr>
              <a:spLocks noChangeShapeType="1"/>
            </p:cNvSpPr>
            <p:nvPr/>
          </p:nvSpPr>
          <p:spPr bwMode="auto">
            <a:xfrm flipV="1">
              <a:off x="1797" y="2863"/>
              <a:ext cx="59" cy="6"/>
            </a:xfrm>
            <a:prstGeom prst="line">
              <a:avLst/>
            </a:prstGeom>
            <a:noFill/>
            <a:ln w="57150">
              <a:solidFill>
                <a:srgbClr val="070707"/>
              </a:solidFill>
              <a:round/>
              <a:headEnd/>
              <a:tailEnd/>
            </a:ln>
          </p:spPr>
          <p:txBody>
            <a:bodyPr wrap="none" anchor="ctr"/>
            <a:lstStyle/>
            <a:p>
              <a:endParaRPr lang="en-US"/>
            </a:p>
          </p:txBody>
        </p:sp>
        <p:sp>
          <p:nvSpPr>
            <p:cNvPr id="59655" name="Line 95"/>
            <p:cNvSpPr>
              <a:spLocks noChangeShapeType="1"/>
            </p:cNvSpPr>
            <p:nvPr/>
          </p:nvSpPr>
          <p:spPr bwMode="auto">
            <a:xfrm flipV="1">
              <a:off x="775" y="3082"/>
              <a:ext cx="0" cy="169"/>
            </a:xfrm>
            <a:prstGeom prst="line">
              <a:avLst/>
            </a:prstGeom>
            <a:noFill/>
            <a:ln w="38100">
              <a:solidFill>
                <a:srgbClr val="D7E3C5"/>
              </a:solidFill>
              <a:round/>
              <a:headEnd/>
              <a:tailEnd/>
            </a:ln>
          </p:spPr>
          <p:txBody>
            <a:bodyPr wrap="none" anchor="ctr"/>
            <a:lstStyle/>
            <a:p>
              <a:endParaRPr lang="en-US"/>
            </a:p>
          </p:txBody>
        </p:sp>
        <p:sp>
          <p:nvSpPr>
            <p:cNvPr id="59656" name="Line 96"/>
            <p:cNvSpPr>
              <a:spLocks noChangeShapeType="1"/>
            </p:cNvSpPr>
            <p:nvPr/>
          </p:nvSpPr>
          <p:spPr bwMode="auto">
            <a:xfrm flipV="1">
              <a:off x="818" y="3034"/>
              <a:ext cx="0" cy="166"/>
            </a:xfrm>
            <a:prstGeom prst="line">
              <a:avLst/>
            </a:prstGeom>
            <a:noFill/>
            <a:ln w="38100">
              <a:solidFill>
                <a:srgbClr val="D7E3C5"/>
              </a:solidFill>
              <a:round/>
              <a:headEnd/>
              <a:tailEnd/>
            </a:ln>
          </p:spPr>
          <p:txBody>
            <a:bodyPr wrap="none" anchor="ctr"/>
            <a:lstStyle/>
            <a:p>
              <a:endParaRPr lang="en-US"/>
            </a:p>
          </p:txBody>
        </p:sp>
        <p:sp>
          <p:nvSpPr>
            <p:cNvPr id="59657" name="Line 97"/>
            <p:cNvSpPr>
              <a:spLocks noChangeShapeType="1"/>
            </p:cNvSpPr>
            <p:nvPr/>
          </p:nvSpPr>
          <p:spPr bwMode="auto">
            <a:xfrm flipV="1">
              <a:off x="1023" y="3087"/>
              <a:ext cx="0" cy="166"/>
            </a:xfrm>
            <a:prstGeom prst="line">
              <a:avLst/>
            </a:prstGeom>
            <a:noFill/>
            <a:ln w="38100">
              <a:solidFill>
                <a:srgbClr val="D7E3C5"/>
              </a:solidFill>
              <a:round/>
              <a:headEnd/>
              <a:tailEnd/>
            </a:ln>
          </p:spPr>
          <p:txBody>
            <a:bodyPr wrap="none" anchor="ctr"/>
            <a:lstStyle/>
            <a:p>
              <a:endParaRPr lang="en-US"/>
            </a:p>
          </p:txBody>
        </p:sp>
        <p:sp>
          <p:nvSpPr>
            <p:cNvPr id="59658" name="Line 98"/>
            <p:cNvSpPr>
              <a:spLocks noChangeShapeType="1"/>
            </p:cNvSpPr>
            <p:nvPr/>
          </p:nvSpPr>
          <p:spPr bwMode="auto">
            <a:xfrm flipV="1">
              <a:off x="1074" y="3044"/>
              <a:ext cx="0" cy="177"/>
            </a:xfrm>
            <a:prstGeom prst="line">
              <a:avLst/>
            </a:prstGeom>
            <a:noFill/>
            <a:ln w="38100">
              <a:solidFill>
                <a:srgbClr val="D7E3C5"/>
              </a:solidFill>
              <a:round/>
              <a:headEnd/>
              <a:tailEnd/>
            </a:ln>
          </p:spPr>
          <p:txBody>
            <a:bodyPr wrap="none" anchor="ctr"/>
            <a:lstStyle/>
            <a:p>
              <a:endParaRPr lang="en-US"/>
            </a:p>
          </p:txBody>
        </p:sp>
        <p:sp>
          <p:nvSpPr>
            <p:cNvPr id="59659" name="Freeform 99"/>
            <p:cNvSpPr>
              <a:spLocks/>
            </p:cNvSpPr>
            <p:nvPr/>
          </p:nvSpPr>
          <p:spPr bwMode="auto">
            <a:xfrm>
              <a:off x="888" y="3040"/>
              <a:ext cx="75" cy="165"/>
            </a:xfrm>
            <a:custGeom>
              <a:avLst/>
              <a:gdLst>
                <a:gd name="T0" fmla="*/ 0 w 75"/>
                <a:gd name="T1" fmla="*/ 8 h 165"/>
                <a:gd name="T2" fmla="*/ 5 w 75"/>
                <a:gd name="T3" fmla="*/ 165 h 165"/>
                <a:gd name="T4" fmla="*/ 27 w 75"/>
                <a:gd name="T5" fmla="*/ 157 h 165"/>
                <a:gd name="T6" fmla="*/ 40 w 75"/>
                <a:gd name="T7" fmla="*/ 5 h 165"/>
                <a:gd name="T8" fmla="*/ 45 w 75"/>
                <a:gd name="T9" fmla="*/ 165 h 165"/>
                <a:gd name="T10" fmla="*/ 69 w 75"/>
                <a:gd name="T11" fmla="*/ 165 h 165"/>
                <a:gd name="T12" fmla="*/ 75 w 75"/>
                <a:gd name="T13" fmla="*/ 0 h 165"/>
                <a:gd name="T14" fmla="*/ 0 w 75"/>
                <a:gd name="T15" fmla="*/ 8 h 165"/>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165"/>
                <a:gd name="T26" fmla="*/ 75 w 7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165">
                  <a:moveTo>
                    <a:pt x="0" y="8"/>
                  </a:moveTo>
                  <a:lnTo>
                    <a:pt x="5" y="165"/>
                  </a:lnTo>
                  <a:lnTo>
                    <a:pt x="27" y="157"/>
                  </a:lnTo>
                  <a:lnTo>
                    <a:pt x="40" y="5"/>
                  </a:lnTo>
                  <a:lnTo>
                    <a:pt x="45" y="165"/>
                  </a:lnTo>
                  <a:lnTo>
                    <a:pt x="69" y="165"/>
                  </a:lnTo>
                  <a:lnTo>
                    <a:pt x="75" y="0"/>
                  </a:lnTo>
                  <a:lnTo>
                    <a:pt x="0" y="8"/>
                  </a:lnTo>
                  <a:close/>
                </a:path>
              </a:pathLst>
            </a:custGeom>
            <a:solidFill>
              <a:srgbClr val="9CB0D1"/>
            </a:solidFill>
            <a:ln w="12700">
              <a:solidFill>
                <a:schemeClr val="tx1"/>
              </a:solidFill>
              <a:round/>
              <a:headEnd/>
              <a:tailEnd/>
            </a:ln>
          </p:spPr>
          <p:txBody>
            <a:bodyPr wrap="none" anchor="ctr"/>
            <a:lstStyle/>
            <a:p>
              <a:endParaRPr lang="en-US"/>
            </a:p>
          </p:txBody>
        </p:sp>
        <p:sp>
          <p:nvSpPr>
            <p:cNvPr id="59660" name="Freeform 100"/>
            <p:cNvSpPr>
              <a:spLocks/>
            </p:cNvSpPr>
            <p:nvPr/>
          </p:nvSpPr>
          <p:spPr bwMode="auto">
            <a:xfrm>
              <a:off x="776" y="3032"/>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0E0E7"/>
            </a:solidFill>
            <a:ln w="12700">
              <a:solidFill>
                <a:schemeClr val="tx1"/>
              </a:solidFill>
              <a:round/>
              <a:headEnd/>
              <a:tailEnd/>
            </a:ln>
          </p:spPr>
          <p:txBody>
            <a:bodyPr wrap="none" anchor="ctr"/>
            <a:lstStyle/>
            <a:p>
              <a:endParaRPr lang="en-US"/>
            </a:p>
          </p:txBody>
        </p:sp>
        <p:sp>
          <p:nvSpPr>
            <p:cNvPr id="59661" name="Freeform 101"/>
            <p:cNvSpPr>
              <a:spLocks/>
            </p:cNvSpPr>
            <p:nvPr/>
          </p:nvSpPr>
          <p:spPr bwMode="auto">
            <a:xfrm>
              <a:off x="774" y="3022"/>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7E3C5"/>
            </a:solidFill>
            <a:ln w="12700">
              <a:solidFill>
                <a:schemeClr val="tx1"/>
              </a:solidFill>
              <a:round/>
              <a:headEnd/>
              <a:tailEnd/>
            </a:ln>
          </p:spPr>
          <p:txBody>
            <a:bodyPr wrap="none" anchor="ctr"/>
            <a:lstStyle/>
            <a:p>
              <a:endParaRPr lang="en-US"/>
            </a:p>
          </p:txBody>
        </p:sp>
        <p:sp>
          <p:nvSpPr>
            <p:cNvPr id="59662" name="Line 102"/>
            <p:cNvSpPr>
              <a:spLocks noChangeShapeType="1"/>
            </p:cNvSpPr>
            <p:nvPr/>
          </p:nvSpPr>
          <p:spPr bwMode="auto">
            <a:xfrm>
              <a:off x="863" y="3040"/>
              <a:ext cx="131" cy="0"/>
            </a:xfrm>
            <a:prstGeom prst="line">
              <a:avLst/>
            </a:prstGeom>
            <a:noFill/>
            <a:ln w="76200">
              <a:solidFill>
                <a:srgbClr val="AEB5CF"/>
              </a:solidFill>
              <a:round/>
              <a:headEnd/>
              <a:tailEnd/>
            </a:ln>
          </p:spPr>
          <p:txBody>
            <a:bodyPr wrap="none" anchor="ctr"/>
            <a:lstStyle/>
            <a:p>
              <a:endParaRPr lang="en-US"/>
            </a:p>
          </p:txBody>
        </p:sp>
        <p:sp>
          <p:nvSpPr>
            <p:cNvPr id="59663" name="Line 103"/>
            <p:cNvSpPr>
              <a:spLocks noChangeShapeType="1"/>
            </p:cNvSpPr>
            <p:nvPr/>
          </p:nvSpPr>
          <p:spPr bwMode="auto">
            <a:xfrm flipV="1">
              <a:off x="880" y="3211"/>
              <a:ext cx="32" cy="2"/>
            </a:xfrm>
            <a:prstGeom prst="line">
              <a:avLst/>
            </a:prstGeom>
            <a:noFill/>
            <a:ln w="57150">
              <a:solidFill>
                <a:srgbClr val="070707"/>
              </a:solidFill>
              <a:round/>
              <a:headEnd/>
              <a:tailEnd/>
            </a:ln>
          </p:spPr>
          <p:txBody>
            <a:bodyPr wrap="none" anchor="ctr"/>
            <a:lstStyle/>
            <a:p>
              <a:endParaRPr lang="en-US"/>
            </a:p>
          </p:txBody>
        </p:sp>
        <p:sp>
          <p:nvSpPr>
            <p:cNvPr id="59664" name="Line 104"/>
            <p:cNvSpPr>
              <a:spLocks noChangeShapeType="1"/>
            </p:cNvSpPr>
            <p:nvPr/>
          </p:nvSpPr>
          <p:spPr bwMode="auto">
            <a:xfrm flipV="1">
              <a:off x="937" y="3215"/>
              <a:ext cx="32" cy="2"/>
            </a:xfrm>
            <a:prstGeom prst="line">
              <a:avLst/>
            </a:prstGeom>
            <a:noFill/>
            <a:ln w="57150">
              <a:solidFill>
                <a:srgbClr val="070707"/>
              </a:solidFill>
              <a:round/>
              <a:headEnd/>
              <a:tailEnd/>
            </a:ln>
          </p:spPr>
          <p:txBody>
            <a:bodyPr wrap="none" anchor="ctr"/>
            <a:lstStyle/>
            <a:p>
              <a:endParaRPr lang="en-US"/>
            </a:p>
          </p:txBody>
        </p:sp>
        <p:sp>
          <p:nvSpPr>
            <p:cNvPr id="59665" name="Freeform 105"/>
            <p:cNvSpPr>
              <a:spLocks/>
            </p:cNvSpPr>
            <p:nvPr/>
          </p:nvSpPr>
          <p:spPr bwMode="auto">
            <a:xfrm>
              <a:off x="1790" y="3043"/>
              <a:ext cx="75" cy="165"/>
            </a:xfrm>
            <a:custGeom>
              <a:avLst/>
              <a:gdLst>
                <a:gd name="T0" fmla="*/ 0 w 75"/>
                <a:gd name="T1" fmla="*/ 8 h 165"/>
                <a:gd name="T2" fmla="*/ 5 w 75"/>
                <a:gd name="T3" fmla="*/ 165 h 165"/>
                <a:gd name="T4" fmla="*/ 27 w 75"/>
                <a:gd name="T5" fmla="*/ 157 h 165"/>
                <a:gd name="T6" fmla="*/ 40 w 75"/>
                <a:gd name="T7" fmla="*/ 5 h 165"/>
                <a:gd name="T8" fmla="*/ 45 w 75"/>
                <a:gd name="T9" fmla="*/ 165 h 165"/>
                <a:gd name="T10" fmla="*/ 69 w 75"/>
                <a:gd name="T11" fmla="*/ 165 h 165"/>
                <a:gd name="T12" fmla="*/ 75 w 75"/>
                <a:gd name="T13" fmla="*/ 0 h 165"/>
                <a:gd name="T14" fmla="*/ 0 w 75"/>
                <a:gd name="T15" fmla="*/ 8 h 165"/>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165"/>
                <a:gd name="T26" fmla="*/ 75 w 7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165">
                  <a:moveTo>
                    <a:pt x="0" y="8"/>
                  </a:moveTo>
                  <a:lnTo>
                    <a:pt x="5" y="165"/>
                  </a:lnTo>
                  <a:lnTo>
                    <a:pt x="27" y="157"/>
                  </a:lnTo>
                  <a:lnTo>
                    <a:pt x="40" y="5"/>
                  </a:lnTo>
                  <a:lnTo>
                    <a:pt x="45" y="165"/>
                  </a:lnTo>
                  <a:lnTo>
                    <a:pt x="69" y="165"/>
                  </a:lnTo>
                  <a:lnTo>
                    <a:pt x="75" y="0"/>
                  </a:lnTo>
                  <a:lnTo>
                    <a:pt x="0" y="8"/>
                  </a:lnTo>
                  <a:close/>
                </a:path>
              </a:pathLst>
            </a:custGeom>
            <a:solidFill>
              <a:srgbClr val="9CB0D1"/>
            </a:solidFill>
            <a:ln w="12700">
              <a:solidFill>
                <a:schemeClr val="tx1"/>
              </a:solidFill>
              <a:round/>
              <a:headEnd/>
              <a:tailEnd/>
            </a:ln>
          </p:spPr>
          <p:txBody>
            <a:bodyPr wrap="none" anchor="ctr"/>
            <a:lstStyle/>
            <a:p>
              <a:endParaRPr lang="en-US"/>
            </a:p>
          </p:txBody>
        </p:sp>
        <p:sp>
          <p:nvSpPr>
            <p:cNvPr id="59666" name="Line 106"/>
            <p:cNvSpPr>
              <a:spLocks noChangeShapeType="1"/>
            </p:cNvSpPr>
            <p:nvPr/>
          </p:nvSpPr>
          <p:spPr bwMode="auto">
            <a:xfrm flipV="1">
              <a:off x="1782" y="3214"/>
              <a:ext cx="32" cy="2"/>
            </a:xfrm>
            <a:prstGeom prst="line">
              <a:avLst/>
            </a:prstGeom>
            <a:noFill/>
            <a:ln w="57150">
              <a:solidFill>
                <a:srgbClr val="070707"/>
              </a:solidFill>
              <a:round/>
              <a:headEnd/>
              <a:tailEnd/>
            </a:ln>
          </p:spPr>
          <p:txBody>
            <a:bodyPr wrap="none" anchor="ctr"/>
            <a:lstStyle/>
            <a:p>
              <a:endParaRPr lang="en-US"/>
            </a:p>
          </p:txBody>
        </p:sp>
        <p:sp>
          <p:nvSpPr>
            <p:cNvPr id="59667" name="Line 107"/>
            <p:cNvSpPr>
              <a:spLocks noChangeShapeType="1"/>
            </p:cNvSpPr>
            <p:nvPr/>
          </p:nvSpPr>
          <p:spPr bwMode="auto">
            <a:xfrm flipV="1">
              <a:off x="1839" y="3218"/>
              <a:ext cx="32" cy="2"/>
            </a:xfrm>
            <a:prstGeom prst="line">
              <a:avLst/>
            </a:prstGeom>
            <a:noFill/>
            <a:ln w="57150">
              <a:solidFill>
                <a:srgbClr val="070707"/>
              </a:solidFill>
              <a:round/>
              <a:headEnd/>
              <a:tailEnd/>
            </a:ln>
          </p:spPr>
          <p:txBody>
            <a:bodyPr wrap="none" anchor="ctr"/>
            <a:lstStyle/>
            <a:p>
              <a:endParaRPr lang="en-US"/>
            </a:p>
          </p:txBody>
        </p:sp>
        <p:sp>
          <p:nvSpPr>
            <p:cNvPr id="59668" name="Line 108"/>
            <p:cNvSpPr>
              <a:spLocks noChangeShapeType="1"/>
            </p:cNvSpPr>
            <p:nvPr/>
          </p:nvSpPr>
          <p:spPr bwMode="auto">
            <a:xfrm flipV="1">
              <a:off x="1667" y="3075"/>
              <a:ext cx="0" cy="169"/>
            </a:xfrm>
            <a:prstGeom prst="line">
              <a:avLst/>
            </a:prstGeom>
            <a:noFill/>
            <a:ln w="38100">
              <a:solidFill>
                <a:srgbClr val="D7E3C5"/>
              </a:solidFill>
              <a:round/>
              <a:headEnd/>
              <a:tailEnd/>
            </a:ln>
          </p:spPr>
          <p:txBody>
            <a:bodyPr wrap="none" anchor="ctr"/>
            <a:lstStyle/>
            <a:p>
              <a:endParaRPr lang="en-US"/>
            </a:p>
          </p:txBody>
        </p:sp>
        <p:sp>
          <p:nvSpPr>
            <p:cNvPr id="59669" name="Line 109"/>
            <p:cNvSpPr>
              <a:spLocks noChangeShapeType="1"/>
            </p:cNvSpPr>
            <p:nvPr/>
          </p:nvSpPr>
          <p:spPr bwMode="auto">
            <a:xfrm flipV="1">
              <a:off x="1710" y="3027"/>
              <a:ext cx="0" cy="166"/>
            </a:xfrm>
            <a:prstGeom prst="line">
              <a:avLst/>
            </a:prstGeom>
            <a:noFill/>
            <a:ln w="38100">
              <a:solidFill>
                <a:srgbClr val="D7E3C5"/>
              </a:solidFill>
              <a:round/>
              <a:headEnd/>
              <a:tailEnd/>
            </a:ln>
          </p:spPr>
          <p:txBody>
            <a:bodyPr wrap="none" anchor="ctr"/>
            <a:lstStyle/>
            <a:p>
              <a:endParaRPr lang="en-US"/>
            </a:p>
          </p:txBody>
        </p:sp>
        <p:sp>
          <p:nvSpPr>
            <p:cNvPr id="59670" name="Line 110"/>
            <p:cNvSpPr>
              <a:spLocks noChangeShapeType="1"/>
            </p:cNvSpPr>
            <p:nvPr/>
          </p:nvSpPr>
          <p:spPr bwMode="auto">
            <a:xfrm flipV="1">
              <a:off x="1915" y="3080"/>
              <a:ext cx="0" cy="166"/>
            </a:xfrm>
            <a:prstGeom prst="line">
              <a:avLst/>
            </a:prstGeom>
            <a:noFill/>
            <a:ln w="38100">
              <a:solidFill>
                <a:srgbClr val="D7E3C5"/>
              </a:solidFill>
              <a:round/>
              <a:headEnd/>
              <a:tailEnd/>
            </a:ln>
          </p:spPr>
          <p:txBody>
            <a:bodyPr wrap="none" anchor="ctr"/>
            <a:lstStyle/>
            <a:p>
              <a:endParaRPr lang="en-US"/>
            </a:p>
          </p:txBody>
        </p:sp>
        <p:sp>
          <p:nvSpPr>
            <p:cNvPr id="59671" name="Line 111"/>
            <p:cNvSpPr>
              <a:spLocks noChangeShapeType="1"/>
            </p:cNvSpPr>
            <p:nvPr/>
          </p:nvSpPr>
          <p:spPr bwMode="auto">
            <a:xfrm flipV="1">
              <a:off x="1966" y="3037"/>
              <a:ext cx="0" cy="177"/>
            </a:xfrm>
            <a:prstGeom prst="line">
              <a:avLst/>
            </a:prstGeom>
            <a:noFill/>
            <a:ln w="38100">
              <a:solidFill>
                <a:srgbClr val="D7E3C5"/>
              </a:solidFill>
              <a:round/>
              <a:headEnd/>
              <a:tailEnd/>
            </a:ln>
          </p:spPr>
          <p:txBody>
            <a:bodyPr wrap="none" anchor="ctr"/>
            <a:lstStyle/>
            <a:p>
              <a:endParaRPr lang="en-US"/>
            </a:p>
          </p:txBody>
        </p:sp>
        <p:sp>
          <p:nvSpPr>
            <p:cNvPr id="59672" name="Freeform 112"/>
            <p:cNvSpPr>
              <a:spLocks/>
            </p:cNvSpPr>
            <p:nvPr/>
          </p:nvSpPr>
          <p:spPr bwMode="auto">
            <a:xfrm>
              <a:off x="1668" y="3025"/>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0E0E7"/>
            </a:solidFill>
            <a:ln w="12700">
              <a:solidFill>
                <a:schemeClr val="tx1"/>
              </a:solidFill>
              <a:round/>
              <a:headEnd/>
              <a:tailEnd/>
            </a:ln>
          </p:spPr>
          <p:txBody>
            <a:bodyPr wrap="none" anchor="ctr"/>
            <a:lstStyle/>
            <a:p>
              <a:endParaRPr lang="en-US"/>
            </a:p>
          </p:txBody>
        </p:sp>
        <p:sp>
          <p:nvSpPr>
            <p:cNvPr id="59673" name="Freeform 113"/>
            <p:cNvSpPr>
              <a:spLocks/>
            </p:cNvSpPr>
            <p:nvPr/>
          </p:nvSpPr>
          <p:spPr bwMode="auto">
            <a:xfrm>
              <a:off x="1666" y="3015"/>
              <a:ext cx="309" cy="56"/>
            </a:xfrm>
            <a:custGeom>
              <a:avLst/>
              <a:gdLst>
                <a:gd name="T0" fmla="*/ 0 w 309"/>
                <a:gd name="T1" fmla="*/ 53 h 56"/>
                <a:gd name="T2" fmla="*/ 45 w 309"/>
                <a:gd name="T3" fmla="*/ 0 h 56"/>
                <a:gd name="T4" fmla="*/ 309 w 309"/>
                <a:gd name="T5" fmla="*/ 0 h 56"/>
                <a:gd name="T6" fmla="*/ 261 w 309"/>
                <a:gd name="T7" fmla="*/ 56 h 56"/>
                <a:gd name="T8" fmla="*/ 0 w 309"/>
                <a:gd name="T9" fmla="*/ 53 h 56"/>
                <a:gd name="T10" fmla="*/ 0 60000 65536"/>
                <a:gd name="T11" fmla="*/ 0 60000 65536"/>
                <a:gd name="T12" fmla="*/ 0 60000 65536"/>
                <a:gd name="T13" fmla="*/ 0 60000 65536"/>
                <a:gd name="T14" fmla="*/ 0 60000 65536"/>
                <a:gd name="T15" fmla="*/ 0 w 309"/>
                <a:gd name="T16" fmla="*/ 0 h 56"/>
                <a:gd name="T17" fmla="*/ 309 w 309"/>
                <a:gd name="T18" fmla="*/ 56 h 56"/>
              </a:gdLst>
              <a:ahLst/>
              <a:cxnLst>
                <a:cxn ang="T10">
                  <a:pos x="T0" y="T1"/>
                </a:cxn>
                <a:cxn ang="T11">
                  <a:pos x="T2" y="T3"/>
                </a:cxn>
                <a:cxn ang="T12">
                  <a:pos x="T4" y="T5"/>
                </a:cxn>
                <a:cxn ang="T13">
                  <a:pos x="T6" y="T7"/>
                </a:cxn>
                <a:cxn ang="T14">
                  <a:pos x="T8" y="T9"/>
                </a:cxn>
              </a:cxnLst>
              <a:rect l="T15" t="T16" r="T17" b="T18"/>
              <a:pathLst>
                <a:path w="309" h="56">
                  <a:moveTo>
                    <a:pt x="0" y="53"/>
                  </a:moveTo>
                  <a:lnTo>
                    <a:pt x="45" y="0"/>
                  </a:lnTo>
                  <a:lnTo>
                    <a:pt x="309" y="0"/>
                  </a:lnTo>
                  <a:lnTo>
                    <a:pt x="261" y="56"/>
                  </a:lnTo>
                  <a:lnTo>
                    <a:pt x="0" y="53"/>
                  </a:lnTo>
                  <a:close/>
                </a:path>
              </a:pathLst>
            </a:custGeom>
            <a:solidFill>
              <a:srgbClr val="D7E3C5"/>
            </a:solidFill>
            <a:ln w="12700">
              <a:solidFill>
                <a:schemeClr val="tx1"/>
              </a:solidFill>
              <a:round/>
              <a:headEnd/>
              <a:tailEnd/>
            </a:ln>
          </p:spPr>
          <p:txBody>
            <a:bodyPr wrap="none" anchor="ctr"/>
            <a:lstStyle/>
            <a:p>
              <a:endParaRPr lang="en-US"/>
            </a:p>
          </p:txBody>
        </p:sp>
        <p:sp>
          <p:nvSpPr>
            <p:cNvPr id="59674" name="Rectangle 114"/>
            <p:cNvSpPr>
              <a:spLocks noChangeArrowheads="1"/>
            </p:cNvSpPr>
            <p:nvPr/>
          </p:nvSpPr>
          <p:spPr bwMode="auto">
            <a:xfrm>
              <a:off x="1781" y="2967"/>
              <a:ext cx="85" cy="99"/>
            </a:xfrm>
            <a:prstGeom prst="rect">
              <a:avLst/>
            </a:prstGeom>
            <a:solidFill>
              <a:srgbClr val="AEB5CF"/>
            </a:solidFill>
            <a:ln w="9525">
              <a:noFill/>
              <a:miter lim="800000"/>
              <a:headEnd/>
              <a:tailEnd/>
            </a:ln>
          </p:spPr>
          <p:txBody>
            <a:bodyPr wrap="none" anchor="ctr"/>
            <a:lstStyle/>
            <a:p>
              <a:endParaRPr lang="en-NZ">
                <a:latin typeface="Calibri" pitchFamily="34" charset="0"/>
              </a:endParaRPr>
            </a:p>
          </p:txBody>
        </p:sp>
        <p:sp>
          <p:nvSpPr>
            <p:cNvPr id="59675" name="Text Box 115"/>
            <p:cNvSpPr txBox="1">
              <a:spLocks noChangeArrowheads="1"/>
            </p:cNvSpPr>
            <p:nvPr/>
          </p:nvSpPr>
          <p:spPr bwMode="auto">
            <a:xfrm>
              <a:off x="802" y="3194"/>
              <a:ext cx="227" cy="173"/>
            </a:xfrm>
            <a:prstGeom prst="rect">
              <a:avLst/>
            </a:prstGeom>
            <a:noFill/>
            <a:ln w="9525">
              <a:noFill/>
              <a:miter lim="800000"/>
              <a:headEnd/>
              <a:tailEnd/>
            </a:ln>
          </p:spPr>
          <p:txBody>
            <a:bodyPr wrap="none">
              <a:spAutoFit/>
            </a:bodyPr>
            <a:lstStyle/>
            <a:p>
              <a:pPr defTabSz="762000" eaLnBrk="0" hangingPunct="0"/>
              <a:r>
                <a:rPr lang="en-AU" sz="1200" b="1"/>
                <a:t>O</a:t>
              </a:r>
              <a:r>
                <a:rPr lang="en-AU" sz="1200" b="1" baseline="-25000"/>
                <a:t>1</a:t>
              </a:r>
              <a:endParaRPr lang="en-AU" sz="1200" b="1"/>
            </a:p>
          </p:txBody>
        </p:sp>
        <p:sp>
          <p:nvSpPr>
            <p:cNvPr id="59676" name="Text Box 116"/>
            <p:cNvSpPr txBox="1">
              <a:spLocks noChangeArrowheads="1"/>
            </p:cNvSpPr>
            <p:nvPr/>
          </p:nvSpPr>
          <p:spPr bwMode="auto">
            <a:xfrm>
              <a:off x="1036" y="2617"/>
              <a:ext cx="227" cy="173"/>
            </a:xfrm>
            <a:prstGeom prst="rect">
              <a:avLst/>
            </a:prstGeom>
            <a:noFill/>
            <a:ln w="9525">
              <a:noFill/>
              <a:miter lim="800000"/>
              <a:headEnd/>
              <a:tailEnd/>
            </a:ln>
          </p:spPr>
          <p:txBody>
            <a:bodyPr wrap="none">
              <a:spAutoFit/>
            </a:bodyPr>
            <a:lstStyle/>
            <a:p>
              <a:pPr defTabSz="762000" eaLnBrk="0" hangingPunct="0"/>
              <a:r>
                <a:rPr lang="en-AU" sz="1200" b="1"/>
                <a:t>O</a:t>
              </a:r>
              <a:r>
                <a:rPr lang="en-AU" sz="1200" b="1" baseline="-25000"/>
                <a:t>2</a:t>
              </a:r>
              <a:endParaRPr lang="en-AU" sz="1200" b="1"/>
            </a:p>
          </p:txBody>
        </p:sp>
        <p:sp>
          <p:nvSpPr>
            <p:cNvPr id="59677" name="Text Box 117"/>
            <p:cNvSpPr txBox="1">
              <a:spLocks noChangeArrowheads="1"/>
            </p:cNvSpPr>
            <p:nvPr/>
          </p:nvSpPr>
          <p:spPr bwMode="auto">
            <a:xfrm>
              <a:off x="1716" y="3191"/>
              <a:ext cx="227" cy="173"/>
            </a:xfrm>
            <a:prstGeom prst="rect">
              <a:avLst/>
            </a:prstGeom>
            <a:noFill/>
            <a:ln w="9525">
              <a:noFill/>
              <a:miter lim="800000"/>
              <a:headEnd/>
              <a:tailEnd/>
            </a:ln>
          </p:spPr>
          <p:txBody>
            <a:bodyPr wrap="none">
              <a:spAutoFit/>
            </a:bodyPr>
            <a:lstStyle/>
            <a:p>
              <a:pPr defTabSz="762000" eaLnBrk="0" hangingPunct="0"/>
              <a:r>
                <a:rPr lang="en-AU" sz="1200" b="1"/>
                <a:t>O</a:t>
              </a:r>
              <a:r>
                <a:rPr lang="en-AU" sz="1200" b="1" baseline="-25000"/>
                <a:t>3</a:t>
              </a:r>
              <a:endParaRPr lang="en-AU" sz="1200" b="1"/>
            </a:p>
          </p:txBody>
        </p:sp>
        <p:sp>
          <p:nvSpPr>
            <p:cNvPr id="59678" name="Text Box 118"/>
            <p:cNvSpPr txBox="1">
              <a:spLocks noChangeArrowheads="1"/>
            </p:cNvSpPr>
            <p:nvPr/>
          </p:nvSpPr>
          <p:spPr bwMode="auto">
            <a:xfrm>
              <a:off x="1541" y="3557"/>
              <a:ext cx="227" cy="173"/>
            </a:xfrm>
            <a:prstGeom prst="rect">
              <a:avLst/>
            </a:prstGeom>
            <a:noFill/>
            <a:ln w="9525">
              <a:noFill/>
              <a:miter lim="800000"/>
              <a:headEnd/>
              <a:tailEnd/>
            </a:ln>
          </p:spPr>
          <p:txBody>
            <a:bodyPr wrap="none">
              <a:spAutoFit/>
            </a:bodyPr>
            <a:lstStyle/>
            <a:p>
              <a:pPr defTabSz="762000" eaLnBrk="0" hangingPunct="0"/>
              <a:r>
                <a:rPr lang="en-AU" sz="1200" b="1"/>
                <a:t>O</a:t>
              </a:r>
              <a:r>
                <a:rPr lang="en-AU" sz="1200" b="1" baseline="-25000"/>
                <a:t>2</a:t>
              </a:r>
              <a:endParaRPr lang="en-AU" sz="1200" b="1"/>
            </a:p>
          </p:txBody>
        </p:sp>
        <p:sp>
          <p:nvSpPr>
            <p:cNvPr id="59679" name="Freeform 119"/>
            <p:cNvSpPr>
              <a:spLocks/>
            </p:cNvSpPr>
            <p:nvPr/>
          </p:nvSpPr>
          <p:spPr bwMode="auto">
            <a:xfrm>
              <a:off x="1331" y="3563"/>
              <a:ext cx="125" cy="40"/>
            </a:xfrm>
            <a:custGeom>
              <a:avLst/>
              <a:gdLst>
                <a:gd name="T0" fmla="*/ 32 w 125"/>
                <a:gd name="T1" fmla="*/ 0 h 40"/>
                <a:gd name="T2" fmla="*/ 0 w 125"/>
                <a:gd name="T3" fmla="*/ 40 h 40"/>
                <a:gd name="T4" fmla="*/ 104 w 125"/>
                <a:gd name="T5" fmla="*/ 40 h 40"/>
                <a:gd name="T6" fmla="*/ 125 w 125"/>
                <a:gd name="T7" fmla="*/ 5 h 40"/>
                <a:gd name="T8" fmla="*/ 32 w 125"/>
                <a:gd name="T9" fmla="*/ 0 h 40"/>
                <a:gd name="T10" fmla="*/ 0 60000 65536"/>
                <a:gd name="T11" fmla="*/ 0 60000 65536"/>
                <a:gd name="T12" fmla="*/ 0 60000 65536"/>
                <a:gd name="T13" fmla="*/ 0 60000 65536"/>
                <a:gd name="T14" fmla="*/ 0 60000 65536"/>
                <a:gd name="T15" fmla="*/ 0 w 125"/>
                <a:gd name="T16" fmla="*/ 0 h 40"/>
                <a:gd name="T17" fmla="*/ 125 w 125"/>
                <a:gd name="T18" fmla="*/ 40 h 40"/>
              </a:gdLst>
              <a:ahLst/>
              <a:cxnLst>
                <a:cxn ang="T10">
                  <a:pos x="T0" y="T1"/>
                </a:cxn>
                <a:cxn ang="T11">
                  <a:pos x="T2" y="T3"/>
                </a:cxn>
                <a:cxn ang="T12">
                  <a:pos x="T4" y="T5"/>
                </a:cxn>
                <a:cxn ang="T13">
                  <a:pos x="T6" y="T7"/>
                </a:cxn>
                <a:cxn ang="T14">
                  <a:pos x="T8" y="T9"/>
                </a:cxn>
              </a:cxnLst>
              <a:rect l="T15" t="T16" r="T17" b="T18"/>
              <a:pathLst>
                <a:path w="125" h="40">
                  <a:moveTo>
                    <a:pt x="32" y="0"/>
                  </a:moveTo>
                  <a:lnTo>
                    <a:pt x="0" y="40"/>
                  </a:lnTo>
                  <a:lnTo>
                    <a:pt x="104" y="40"/>
                  </a:lnTo>
                  <a:lnTo>
                    <a:pt x="125" y="5"/>
                  </a:lnTo>
                  <a:lnTo>
                    <a:pt x="32" y="0"/>
                  </a:lnTo>
                  <a:close/>
                </a:path>
              </a:pathLst>
            </a:custGeom>
            <a:solidFill>
              <a:srgbClr val="AEB5CF"/>
            </a:solidFill>
            <a:ln w="12700">
              <a:solidFill>
                <a:schemeClr val="tx1"/>
              </a:solidFill>
              <a:round/>
              <a:headEnd/>
              <a:tailEnd/>
            </a:ln>
          </p:spPr>
          <p:txBody>
            <a:bodyPr wrap="none" anchor="ctr"/>
            <a:lstStyle/>
            <a:p>
              <a:endParaRPr lang="en-US"/>
            </a:p>
          </p:txBody>
        </p:sp>
      </p:grpSp>
      <p:grpSp>
        <p:nvGrpSpPr>
          <p:cNvPr id="59409" name="Group 120"/>
          <p:cNvGrpSpPr>
            <a:grpSpLocks/>
          </p:cNvGrpSpPr>
          <p:nvPr/>
        </p:nvGrpSpPr>
        <p:grpSpPr bwMode="auto">
          <a:xfrm>
            <a:off x="6388100" y="4502150"/>
            <a:ext cx="752475" cy="668338"/>
            <a:chOff x="4024" y="2836"/>
            <a:chExt cx="474" cy="421"/>
          </a:xfrm>
        </p:grpSpPr>
        <p:sp>
          <p:nvSpPr>
            <p:cNvPr id="59607" name="Freeform 121"/>
            <p:cNvSpPr>
              <a:spLocks/>
            </p:cNvSpPr>
            <p:nvPr/>
          </p:nvSpPr>
          <p:spPr bwMode="auto">
            <a:xfrm>
              <a:off x="4024" y="2838"/>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59608" name="Freeform 122"/>
            <p:cNvSpPr>
              <a:spLocks/>
            </p:cNvSpPr>
            <p:nvPr/>
          </p:nvSpPr>
          <p:spPr bwMode="auto">
            <a:xfrm>
              <a:off x="4122" y="2836"/>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9609" name="AutoShape 123"/>
            <p:cNvSpPr>
              <a:spLocks noChangeArrowheads="1"/>
            </p:cNvSpPr>
            <p:nvPr/>
          </p:nvSpPr>
          <p:spPr bwMode="auto">
            <a:xfrm>
              <a:off x="4095" y="2865"/>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sp>
          <p:nvSpPr>
            <p:cNvPr id="59610" name="AutoShape 124"/>
            <p:cNvSpPr>
              <a:spLocks noChangeArrowheads="1"/>
            </p:cNvSpPr>
            <p:nvPr/>
          </p:nvSpPr>
          <p:spPr bwMode="auto">
            <a:xfrm>
              <a:off x="4187" y="2889"/>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sp>
          <p:nvSpPr>
            <p:cNvPr id="59611" name="AutoShape 125"/>
            <p:cNvSpPr>
              <a:spLocks noChangeArrowheads="1"/>
            </p:cNvSpPr>
            <p:nvPr/>
          </p:nvSpPr>
          <p:spPr bwMode="auto">
            <a:xfrm>
              <a:off x="4278" y="2914"/>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sp>
          <p:nvSpPr>
            <p:cNvPr id="59612" name="AutoShape 126"/>
            <p:cNvSpPr>
              <a:spLocks noChangeArrowheads="1"/>
            </p:cNvSpPr>
            <p:nvPr/>
          </p:nvSpPr>
          <p:spPr bwMode="auto">
            <a:xfrm>
              <a:off x="4371" y="2938"/>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grpSp>
          <p:nvGrpSpPr>
            <p:cNvPr id="59613" name="Group 127"/>
            <p:cNvGrpSpPr>
              <a:grpSpLocks/>
            </p:cNvGrpSpPr>
            <p:nvPr/>
          </p:nvGrpSpPr>
          <p:grpSpPr bwMode="auto">
            <a:xfrm>
              <a:off x="4054" y="2929"/>
              <a:ext cx="375" cy="261"/>
              <a:chOff x="4054" y="2929"/>
              <a:chExt cx="375" cy="261"/>
            </a:xfrm>
          </p:grpSpPr>
          <p:sp>
            <p:nvSpPr>
              <p:cNvPr id="59617" name="AutoShape 128"/>
              <p:cNvSpPr>
                <a:spLocks noChangeArrowheads="1"/>
              </p:cNvSpPr>
              <p:nvPr/>
            </p:nvSpPr>
            <p:spPr bwMode="auto">
              <a:xfrm>
                <a:off x="4054" y="2929"/>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sp>
            <p:nvSpPr>
              <p:cNvPr id="59618" name="AutoShape 129"/>
              <p:cNvSpPr>
                <a:spLocks noChangeArrowheads="1"/>
              </p:cNvSpPr>
              <p:nvPr/>
            </p:nvSpPr>
            <p:spPr bwMode="auto">
              <a:xfrm>
                <a:off x="4146" y="2953"/>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sp>
            <p:nvSpPr>
              <p:cNvPr id="59619" name="AutoShape 130"/>
              <p:cNvSpPr>
                <a:spLocks noChangeArrowheads="1"/>
              </p:cNvSpPr>
              <p:nvPr/>
            </p:nvSpPr>
            <p:spPr bwMode="auto">
              <a:xfrm>
                <a:off x="4237" y="2978"/>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sp>
            <p:nvSpPr>
              <p:cNvPr id="59620" name="AutoShape 131"/>
              <p:cNvSpPr>
                <a:spLocks noChangeArrowheads="1"/>
              </p:cNvSpPr>
              <p:nvPr/>
            </p:nvSpPr>
            <p:spPr bwMode="auto">
              <a:xfrm>
                <a:off x="4330" y="3002"/>
                <a:ext cx="99" cy="188"/>
              </a:xfrm>
              <a:prstGeom prst="can">
                <a:avLst>
                  <a:gd name="adj" fmla="val 6239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grpSp>
        <p:sp>
          <p:nvSpPr>
            <p:cNvPr id="59614" name="Freeform 132"/>
            <p:cNvSpPr>
              <a:spLocks/>
            </p:cNvSpPr>
            <p:nvPr/>
          </p:nvSpPr>
          <p:spPr bwMode="auto">
            <a:xfrm>
              <a:off x="4026" y="2953"/>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9615" name="Freeform 133"/>
            <p:cNvSpPr>
              <a:spLocks/>
            </p:cNvSpPr>
            <p:nvPr/>
          </p:nvSpPr>
          <p:spPr bwMode="auto">
            <a:xfrm>
              <a:off x="4242" y="3049"/>
              <a:ext cx="139" cy="108"/>
            </a:xfrm>
            <a:custGeom>
              <a:avLst/>
              <a:gdLst>
                <a:gd name="T0" fmla="*/ 139 w 139"/>
                <a:gd name="T1" fmla="*/ 31 h 108"/>
                <a:gd name="T2" fmla="*/ 139 w 139"/>
                <a:gd name="T3" fmla="*/ 108 h 108"/>
                <a:gd name="T4" fmla="*/ 0 w 139"/>
                <a:gd name="T5" fmla="*/ 72 h 108"/>
                <a:gd name="T6" fmla="*/ 0 w 139"/>
                <a:gd name="T7" fmla="*/ 27 h 108"/>
                <a:gd name="T8" fmla="*/ 18 w 139"/>
                <a:gd name="T9" fmla="*/ 0 h 108"/>
                <a:gd name="T10" fmla="*/ 139 w 139"/>
                <a:gd name="T11" fmla="*/ 31 h 108"/>
                <a:gd name="T12" fmla="*/ 0 60000 65536"/>
                <a:gd name="T13" fmla="*/ 0 60000 65536"/>
                <a:gd name="T14" fmla="*/ 0 60000 65536"/>
                <a:gd name="T15" fmla="*/ 0 60000 65536"/>
                <a:gd name="T16" fmla="*/ 0 60000 65536"/>
                <a:gd name="T17" fmla="*/ 0 60000 65536"/>
                <a:gd name="T18" fmla="*/ 0 w 139"/>
                <a:gd name="T19" fmla="*/ 0 h 108"/>
                <a:gd name="T20" fmla="*/ 139 w 139"/>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139" h="108">
                  <a:moveTo>
                    <a:pt x="139" y="31"/>
                  </a:moveTo>
                  <a:lnTo>
                    <a:pt x="139" y="108"/>
                  </a:lnTo>
                  <a:lnTo>
                    <a:pt x="0" y="72"/>
                  </a:lnTo>
                  <a:lnTo>
                    <a:pt x="0" y="27"/>
                  </a:lnTo>
                  <a:lnTo>
                    <a:pt x="18" y="0"/>
                  </a:lnTo>
                  <a:lnTo>
                    <a:pt x="139" y="31"/>
                  </a:lnTo>
                  <a:close/>
                </a:path>
              </a:pathLst>
            </a:custGeom>
            <a:solidFill>
              <a:srgbClr val="B20019"/>
            </a:solidFill>
            <a:ln w="12700">
              <a:solidFill>
                <a:srgbClr val="000000"/>
              </a:solidFill>
              <a:round/>
              <a:headEnd/>
              <a:tailEnd/>
            </a:ln>
          </p:spPr>
          <p:txBody>
            <a:bodyPr wrap="none" anchor="ctr"/>
            <a:lstStyle/>
            <a:p>
              <a:endParaRPr lang="en-US"/>
            </a:p>
          </p:txBody>
        </p:sp>
        <p:sp>
          <p:nvSpPr>
            <p:cNvPr id="59616" name="Freeform 134"/>
            <p:cNvSpPr>
              <a:spLocks/>
            </p:cNvSpPr>
            <p:nvPr/>
          </p:nvSpPr>
          <p:spPr bwMode="auto">
            <a:xfrm>
              <a:off x="4402" y="2937"/>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grpSp>
      <p:grpSp>
        <p:nvGrpSpPr>
          <p:cNvPr id="59410" name="Group 135"/>
          <p:cNvGrpSpPr>
            <a:grpSpLocks/>
          </p:cNvGrpSpPr>
          <p:nvPr/>
        </p:nvGrpSpPr>
        <p:grpSpPr bwMode="auto">
          <a:xfrm>
            <a:off x="7335838" y="2963863"/>
            <a:ext cx="1593850" cy="2525712"/>
            <a:chOff x="4621" y="1867"/>
            <a:chExt cx="1004" cy="1591"/>
          </a:xfrm>
        </p:grpSpPr>
        <p:sp>
          <p:nvSpPr>
            <p:cNvPr id="59523" name="Text Box 136"/>
            <p:cNvSpPr txBox="1">
              <a:spLocks noChangeArrowheads="1"/>
            </p:cNvSpPr>
            <p:nvPr/>
          </p:nvSpPr>
          <p:spPr bwMode="auto">
            <a:xfrm>
              <a:off x="4621" y="2413"/>
              <a:ext cx="969" cy="194"/>
            </a:xfrm>
            <a:prstGeom prst="rect">
              <a:avLst/>
            </a:prstGeom>
            <a:noFill/>
            <a:ln w="9525">
              <a:noFill/>
              <a:miter lim="800000"/>
              <a:headEnd/>
              <a:tailEnd/>
            </a:ln>
          </p:spPr>
          <p:txBody>
            <a:bodyPr wrap="none">
              <a:spAutoFit/>
            </a:bodyPr>
            <a:lstStyle/>
            <a:p>
              <a:pPr defTabSz="762000" eaLnBrk="0" hangingPunct="0"/>
              <a:r>
                <a:rPr lang="en-AU" sz="1400" b="1"/>
                <a:t>Assembly line 1</a:t>
              </a:r>
            </a:p>
          </p:txBody>
        </p:sp>
        <p:sp>
          <p:nvSpPr>
            <p:cNvPr id="59524" name="Text Box 137"/>
            <p:cNvSpPr txBox="1">
              <a:spLocks noChangeArrowheads="1"/>
            </p:cNvSpPr>
            <p:nvPr/>
          </p:nvSpPr>
          <p:spPr bwMode="auto">
            <a:xfrm>
              <a:off x="4656" y="3264"/>
              <a:ext cx="969" cy="194"/>
            </a:xfrm>
            <a:prstGeom prst="rect">
              <a:avLst/>
            </a:prstGeom>
            <a:noFill/>
            <a:ln w="9525">
              <a:noFill/>
              <a:miter lim="800000"/>
              <a:headEnd/>
              <a:tailEnd/>
            </a:ln>
          </p:spPr>
          <p:txBody>
            <a:bodyPr wrap="none">
              <a:spAutoFit/>
            </a:bodyPr>
            <a:lstStyle/>
            <a:p>
              <a:pPr defTabSz="762000" eaLnBrk="0" hangingPunct="0"/>
              <a:r>
                <a:rPr lang="en-AU" sz="1400" b="1"/>
                <a:t>Assembly line 2</a:t>
              </a:r>
            </a:p>
          </p:txBody>
        </p:sp>
        <p:sp>
          <p:nvSpPr>
            <p:cNvPr id="59525" name="Line 138"/>
            <p:cNvSpPr>
              <a:spLocks noChangeShapeType="1"/>
            </p:cNvSpPr>
            <p:nvPr/>
          </p:nvSpPr>
          <p:spPr bwMode="auto">
            <a:xfrm>
              <a:off x="5024" y="2920"/>
              <a:ext cx="0" cy="210"/>
            </a:xfrm>
            <a:prstGeom prst="line">
              <a:avLst/>
            </a:prstGeom>
            <a:noFill/>
            <a:ln w="38100">
              <a:solidFill>
                <a:srgbClr val="D7E3C5"/>
              </a:solidFill>
              <a:round/>
              <a:headEnd/>
              <a:tailEnd/>
            </a:ln>
          </p:spPr>
          <p:txBody>
            <a:bodyPr wrap="none" anchor="ctr"/>
            <a:lstStyle/>
            <a:p>
              <a:endParaRPr lang="en-US"/>
            </a:p>
          </p:txBody>
        </p:sp>
        <p:sp>
          <p:nvSpPr>
            <p:cNvPr id="59526" name="Line 139"/>
            <p:cNvSpPr>
              <a:spLocks noChangeShapeType="1"/>
            </p:cNvSpPr>
            <p:nvPr/>
          </p:nvSpPr>
          <p:spPr bwMode="auto">
            <a:xfrm>
              <a:off x="5331" y="2888"/>
              <a:ext cx="0" cy="210"/>
            </a:xfrm>
            <a:prstGeom prst="line">
              <a:avLst/>
            </a:prstGeom>
            <a:noFill/>
            <a:ln w="38100">
              <a:solidFill>
                <a:srgbClr val="D7E3C5"/>
              </a:solidFill>
              <a:round/>
              <a:headEnd/>
              <a:tailEnd/>
            </a:ln>
          </p:spPr>
          <p:txBody>
            <a:bodyPr wrap="none" anchor="ctr"/>
            <a:lstStyle/>
            <a:p>
              <a:endParaRPr lang="en-US"/>
            </a:p>
          </p:txBody>
        </p:sp>
        <p:sp>
          <p:nvSpPr>
            <p:cNvPr id="59527" name="Freeform 140"/>
            <p:cNvSpPr>
              <a:spLocks/>
            </p:cNvSpPr>
            <p:nvPr/>
          </p:nvSpPr>
          <p:spPr bwMode="auto">
            <a:xfrm>
              <a:off x="4800" y="2955"/>
              <a:ext cx="88" cy="194"/>
            </a:xfrm>
            <a:custGeom>
              <a:avLst/>
              <a:gdLst>
                <a:gd name="T0" fmla="*/ 0 w 88"/>
                <a:gd name="T1" fmla="*/ 192 h 194"/>
                <a:gd name="T2" fmla="*/ 3 w 88"/>
                <a:gd name="T3" fmla="*/ 0 h 194"/>
                <a:gd name="T4" fmla="*/ 88 w 88"/>
                <a:gd name="T5" fmla="*/ 0 h 194"/>
                <a:gd name="T6" fmla="*/ 83 w 88"/>
                <a:gd name="T7" fmla="*/ 186 h 194"/>
                <a:gd name="T8" fmla="*/ 56 w 88"/>
                <a:gd name="T9" fmla="*/ 194 h 194"/>
                <a:gd name="T10" fmla="*/ 46 w 88"/>
                <a:gd name="T11" fmla="*/ 50 h 194"/>
                <a:gd name="T12" fmla="*/ 35 w 88"/>
                <a:gd name="T13" fmla="*/ 194 h 194"/>
                <a:gd name="T14" fmla="*/ 0 w 88"/>
                <a:gd name="T15" fmla="*/ 192 h 194"/>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194"/>
                <a:gd name="T26" fmla="*/ 88 w 88"/>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194">
                  <a:moveTo>
                    <a:pt x="0" y="192"/>
                  </a:moveTo>
                  <a:lnTo>
                    <a:pt x="3" y="0"/>
                  </a:lnTo>
                  <a:lnTo>
                    <a:pt x="88" y="0"/>
                  </a:lnTo>
                  <a:lnTo>
                    <a:pt x="83" y="186"/>
                  </a:lnTo>
                  <a:lnTo>
                    <a:pt x="56" y="194"/>
                  </a:lnTo>
                  <a:lnTo>
                    <a:pt x="46" y="50"/>
                  </a:lnTo>
                  <a:lnTo>
                    <a:pt x="35" y="194"/>
                  </a:lnTo>
                  <a:lnTo>
                    <a:pt x="0" y="192"/>
                  </a:lnTo>
                  <a:close/>
                </a:path>
              </a:pathLst>
            </a:custGeom>
            <a:solidFill>
              <a:srgbClr val="9CB0D1"/>
            </a:solidFill>
            <a:ln w="12700">
              <a:solidFill>
                <a:schemeClr val="tx1"/>
              </a:solidFill>
              <a:round/>
              <a:headEnd/>
              <a:tailEnd/>
            </a:ln>
          </p:spPr>
          <p:txBody>
            <a:bodyPr wrap="none" anchor="ctr"/>
            <a:lstStyle/>
            <a:p>
              <a:endParaRPr lang="en-US"/>
            </a:p>
          </p:txBody>
        </p:sp>
        <p:sp>
          <p:nvSpPr>
            <p:cNvPr id="59528" name="Freeform 141"/>
            <p:cNvSpPr>
              <a:spLocks/>
            </p:cNvSpPr>
            <p:nvPr/>
          </p:nvSpPr>
          <p:spPr bwMode="auto">
            <a:xfrm>
              <a:off x="4752" y="2828"/>
              <a:ext cx="167" cy="132"/>
            </a:xfrm>
            <a:custGeom>
              <a:avLst/>
              <a:gdLst>
                <a:gd name="T0" fmla="*/ 16 w 167"/>
                <a:gd name="T1" fmla="*/ 121 h 132"/>
                <a:gd name="T2" fmla="*/ 29 w 167"/>
                <a:gd name="T3" fmla="*/ 43 h 132"/>
                <a:gd name="T4" fmla="*/ 64 w 167"/>
                <a:gd name="T5" fmla="*/ 6 h 132"/>
                <a:gd name="T6" fmla="*/ 128 w 167"/>
                <a:gd name="T7" fmla="*/ 11 h 132"/>
                <a:gd name="T8" fmla="*/ 160 w 167"/>
                <a:gd name="T9" fmla="*/ 51 h 132"/>
                <a:gd name="T10" fmla="*/ 163 w 167"/>
                <a:gd name="T11" fmla="*/ 121 h 132"/>
                <a:gd name="T12" fmla="*/ 133 w 167"/>
                <a:gd name="T13" fmla="*/ 123 h 132"/>
                <a:gd name="T14" fmla="*/ 93 w 167"/>
                <a:gd name="T15" fmla="*/ 121 h 132"/>
                <a:gd name="T16" fmla="*/ 16 w 167"/>
                <a:gd name="T17" fmla="*/ 12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32"/>
                <a:gd name="T29" fmla="*/ 167 w 167"/>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32">
                  <a:moveTo>
                    <a:pt x="16" y="121"/>
                  </a:moveTo>
                  <a:cubicBezTo>
                    <a:pt x="0" y="117"/>
                    <a:pt x="21" y="62"/>
                    <a:pt x="29" y="43"/>
                  </a:cubicBezTo>
                  <a:cubicBezTo>
                    <a:pt x="36" y="23"/>
                    <a:pt x="47" y="11"/>
                    <a:pt x="64" y="6"/>
                  </a:cubicBezTo>
                  <a:cubicBezTo>
                    <a:pt x="80" y="0"/>
                    <a:pt x="112" y="3"/>
                    <a:pt x="128" y="11"/>
                  </a:cubicBezTo>
                  <a:cubicBezTo>
                    <a:pt x="143" y="18"/>
                    <a:pt x="154" y="32"/>
                    <a:pt x="160" y="51"/>
                  </a:cubicBezTo>
                  <a:cubicBezTo>
                    <a:pt x="165" y="69"/>
                    <a:pt x="167" y="109"/>
                    <a:pt x="163" y="121"/>
                  </a:cubicBezTo>
                  <a:cubicBezTo>
                    <a:pt x="158" y="132"/>
                    <a:pt x="144" y="123"/>
                    <a:pt x="133" y="123"/>
                  </a:cubicBezTo>
                  <a:cubicBezTo>
                    <a:pt x="121" y="123"/>
                    <a:pt x="112" y="121"/>
                    <a:pt x="93" y="121"/>
                  </a:cubicBezTo>
                  <a:cubicBezTo>
                    <a:pt x="73" y="120"/>
                    <a:pt x="32" y="121"/>
                    <a:pt x="16" y="121"/>
                  </a:cubicBezTo>
                  <a:close/>
                </a:path>
              </a:pathLst>
            </a:custGeom>
            <a:solidFill>
              <a:srgbClr val="FFBFAB"/>
            </a:solidFill>
            <a:ln w="12700">
              <a:solidFill>
                <a:schemeClr val="tx1"/>
              </a:solidFill>
              <a:round/>
              <a:headEnd/>
              <a:tailEnd/>
            </a:ln>
          </p:spPr>
          <p:txBody>
            <a:bodyPr wrap="none" anchor="ctr"/>
            <a:lstStyle/>
            <a:p>
              <a:endParaRPr lang="en-US"/>
            </a:p>
          </p:txBody>
        </p:sp>
        <p:sp>
          <p:nvSpPr>
            <p:cNvPr id="59529" name="Freeform 142"/>
            <p:cNvSpPr>
              <a:spLocks/>
            </p:cNvSpPr>
            <p:nvPr/>
          </p:nvSpPr>
          <p:spPr bwMode="auto">
            <a:xfrm>
              <a:off x="4791" y="2840"/>
              <a:ext cx="104" cy="111"/>
            </a:xfrm>
            <a:custGeom>
              <a:avLst/>
              <a:gdLst>
                <a:gd name="T0" fmla="*/ 0 w 104"/>
                <a:gd name="T1" fmla="*/ 109 h 111"/>
                <a:gd name="T2" fmla="*/ 14 w 104"/>
                <a:gd name="T3" fmla="*/ 42 h 111"/>
                <a:gd name="T4" fmla="*/ 51 w 104"/>
                <a:gd name="T5" fmla="*/ 2 h 111"/>
                <a:gd name="T6" fmla="*/ 83 w 104"/>
                <a:gd name="T7" fmla="*/ 31 h 111"/>
                <a:gd name="T8" fmla="*/ 102 w 104"/>
                <a:gd name="T9" fmla="*/ 79 h 111"/>
                <a:gd name="T10" fmla="*/ 99 w 104"/>
                <a:gd name="T11" fmla="*/ 111 h 111"/>
                <a:gd name="T12" fmla="*/ 0 60000 65536"/>
                <a:gd name="T13" fmla="*/ 0 60000 65536"/>
                <a:gd name="T14" fmla="*/ 0 60000 65536"/>
                <a:gd name="T15" fmla="*/ 0 60000 65536"/>
                <a:gd name="T16" fmla="*/ 0 60000 65536"/>
                <a:gd name="T17" fmla="*/ 0 60000 65536"/>
                <a:gd name="T18" fmla="*/ 0 w 104"/>
                <a:gd name="T19" fmla="*/ 0 h 111"/>
                <a:gd name="T20" fmla="*/ 104 w 104"/>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04" h="111">
                  <a:moveTo>
                    <a:pt x="0" y="109"/>
                  </a:moveTo>
                  <a:cubicBezTo>
                    <a:pt x="2" y="84"/>
                    <a:pt x="5" y="59"/>
                    <a:pt x="14" y="42"/>
                  </a:cubicBezTo>
                  <a:cubicBezTo>
                    <a:pt x="22" y="24"/>
                    <a:pt x="39" y="3"/>
                    <a:pt x="51" y="2"/>
                  </a:cubicBezTo>
                  <a:cubicBezTo>
                    <a:pt x="62" y="0"/>
                    <a:pt x="74" y="18"/>
                    <a:pt x="83" y="31"/>
                  </a:cubicBezTo>
                  <a:cubicBezTo>
                    <a:pt x="91" y="43"/>
                    <a:pt x="99" y="65"/>
                    <a:pt x="102" y="79"/>
                  </a:cubicBezTo>
                  <a:cubicBezTo>
                    <a:pt x="104" y="92"/>
                    <a:pt x="101" y="101"/>
                    <a:pt x="99" y="111"/>
                  </a:cubicBezTo>
                </a:path>
              </a:pathLst>
            </a:custGeom>
            <a:noFill/>
            <a:ln w="12700">
              <a:solidFill>
                <a:schemeClr val="tx1"/>
              </a:solidFill>
              <a:round/>
              <a:headEnd/>
              <a:tailEnd/>
            </a:ln>
          </p:spPr>
          <p:txBody>
            <a:bodyPr wrap="none" anchor="ctr"/>
            <a:lstStyle/>
            <a:p>
              <a:endParaRPr lang="en-US"/>
            </a:p>
          </p:txBody>
        </p:sp>
        <p:sp>
          <p:nvSpPr>
            <p:cNvPr id="59530" name="Line 143"/>
            <p:cNvSpPr>
              <a:spLocks noChangeShapeType="1"/>
            </p:cNvSpPr>
            <p:nvPr/>
          </p:nvSpPr>
          <p:spPr bwMode="auto">
            <a:xfrm flipH="1">
              <a:off x="4837" y="2850"/>
              <a:ext cx="5" cy="45"/>
            </a:xfrm>
            <a:prstGeom prst="line">
              <a:avLst/>
            </a:prstGeom>
            <a:noFill/>
            <a:ln w="12700">
              <a:solidFill>
                <a:schemeClr val="tx1"/>
              </a:solidFill>
              <a:round/>
              <a:headEnd/>
              <a:tailEnd/>
            </a:ln>
          </p:spPr>
          <p:txBody>
            <a:bodyPr wrap="none" anchor="ctr"/>
            <a:lstStyle/>
            <a:p>
              <a:endParaRPr lang="en-US"/>
            </a:p>
          </p:txBody>
        </p:sp>
        <p:sp>
          <p:nvSpPr>
            <p:cNvPr id="59531" name="Rectangle 144"/>
            <p:cNvSpPr>
              <a:spLocks noChangeArrowheads="1"/>
            </p:cNvSpPr>
            <p:nvPr/>
          </p:nvSpPr>
          <p:spPr bwMode="auto">
            <a:xfrm>
              <a:off x="4812" y="2780"/>
              <a:ext cx="62" cy="62"/>
            </a:xfrm>
            <a:prstGeom prst="rect">
              <a:avLst/>
            </a:prstGeom>
            <a:solidFill>
              <a:schemeClr val="tx1"/>
            </a:solidFill>
            <a:ln w="12700">
              <a:solidFill>
                <a:schemeClr val="tx1"/>
              </a:solidFill>
              <a:miter lim="800000"/>
              <a:headEnd/>
              <a:tailEnd/>
            </a:ln>
          </p:spPr>
          <p:txBody>
            <a:bodyPr wrap="none" anchor="ctr"/>
            <a:lstStyle/>
            <a:p>
              <a:endParaRPr lang="en-NZ">
                <a:latin typeface="Calibri" pitchFamily="34" charset="0"/>
              </a:endParaRPr>
            </a:p>
          </p:txBody>
        </p:sp>
        <p:sp>
          <p:nvSpPr>
            <p:cNvPr id="59532" name="Line 145"/>
            <p:cNvSpPr>
              <a:spLocks noChangeShapeType="1"/>
            </p:cNvSpPr>
            <p:nvPr/>
          </p:nvSpPr>
          <p:spPr bwMode="auto">
            <a:xfrm flipV="1">
              <a:off x="4815" y="2850"/>
              <a:ext cx="45" cy="3"/>
            </a:xfrm>
            <a:prstGeom prst="line">
              <a:avLst/>
            </a:prstGeom>
            <a:noFill/>
            <a:ln w="38100">
              <a:solidFill>
                <a:schemeClr val="tx1"/>
              </a:solidFill>
              <a:round/>
              <a:headEnd/>
              <a:tailEnd/>
            </a:ln>
          </p:spPr>
          <p:txBody>
            <a:bodyPr wrap="none" anchor="ctr"/>
            <a:lstStyle/>
            <a:p>
              <a:endParaRPr lang="en-US"/>
            </a:p>
          </p:txBody>
        </p:sp>
        <p:sp>
          <p:nvSpPr>
            <p:cNvPr id="59533" name="Line 146"/>
            <p:cNvSpPr>
              <a:spLocks noChangeShapeType="1"/>
            </p:cNvSpPr>
            <p:nvPr/>
          </p:nvSpPr>
          <p:spPr bwMode="auto">
            <a:xfrm flipV="1">
              <a:off x="4815" y="2770"/>
              <a:ext cx="59" cy="6"/>
            </a:xfrm>
            <a:prstGeom prst="line">
              <a:avLst/>
            </a:prstGeom>
            <a:noFill/>
            <a:ln w="57150">
              <a:solidFill>
                <a:srgbClr val="070707"/>
              </a:solidFill>
              <a:round/>
              <a:headEnd/>
              <a:tailEnd/>
            </a:ln>
          </p:spPr>
          <p:txBody>
            <a:bodyPr wrap="none" anchor="ctr"/>
            <a:lstStyle/>
            <a:p>
              <a:endParaRPr lang="en-US"/>
            </a:p>
          </p:txBody>
        </p:sp>
        <p:sp>
          <p:nvSpPr>
            <p:cNvPr id="59534" name="Line 147"/>
            <p:cNvSpPr>
              <a:spLocks noChangeShapeType="1"/>
            </p:cNvSpPr>
            <p:nvPr/>
          </p:nvSpPr>
          <p:spPr bwMode="auto">
            <a:xfrm flipV="1">
              <a:off x="4802" y="3171"/>
              <a:ext cx="24" cy="2"/>
            </a:xfrm>
            <a:prstGeom prst="line">
              <a:avLst/>
            </a:prstGeom>
            <a:noFill/>
            <a:ln w="57150">
              <a:solidFill>
                <a:srgbClr val="070707"/>
              </a:solidFill>
              <a:round/>
              <a:headEnd/>
              <a:tailEnd/>
            </a:ln>
          </p:spPr>
          <p:txBody>
            <a:bodyPr wrap="none" anchor="ctr"/>
            <a:lstStyle/>
            <a:p>
              <a:endParaRPr lang="en-US"/>
            </a:p>
          </p:txBody>
        </p:sp>
        <p:sp>
          <p:nvSpPr>
            <p:cNvPr id="59535" name="Line 148"/>
            <p:cNvSpPr>
              <a:spLocks noChangeShapeType="1"/>
            </p:cNvSpPr>
            <p:nvPr/>
          </p:nvSpPr>
          <p:spPr bwMode="auto">
            <a:xfrm flipV="1">
              <a:off x="4855" y="3163"/>
              <a:ext cx="24" cy="2"/>
            </a:xfrm>
            <a:prstGeom prst="line">
              <a:avLst/>
            </a:prstGeom>
            <a:noFill/>
            <a:ln w="57150">
              <a:solidFill>
                <a:srgbClr val="070707"/>
              </a:solidFill>
              <a:round/>
              <a:headEnd/>
              <a:tailEnd/>
            </a:ln>
          </p:spPr>
          <p:txBody>
            <a:bodyPr wrap="none" anchor="ctr"/>
            <a:lstStyle/>
            <a:p>
              <a:endParaRPr lang="en-US"/>
            </a:p>
          </p:txBody>
        </p:sp>
        <p:sp>
          <p:nvSpPr>
            <p:cNvPr id="59536" name="Line 149"/>
            <p:cNvSpPr>
              <a:spLocks noChangeShapeType="1"/>
            </p:cNvSpPr>
            <p:nvPr/>
          </p:nvSpPr>
          <p:spPr bwMode="auto">
            <a:xfrm>
              <a:off x="4712" y="2953"/>
              <a:ext cx="0" cy="210"/>
            </a:xfrm>
            <a:prstGeom prst="line">
              <a:avLst/>
            </a:prstGeom>
            <a:noFill/>
            <a:ln w="38100">
              <a:solidFill>
                <a:srgbClr val="D7E3C5"/>
              </a:solidFill>
              <a:round/>
              <a:headEnd/>
              <a:tailEnd/>
            </a:ln>
          </p:spPr>
          <p:txBody>
            <a:bodyPr wrap="none" anchor="ctr"/>
            <a:lstStyle/>
            <a:p>
              <a:endParaRPr lang="en-US"/>
            </a:p>
          </p:txBody>
        </p:sp>
        <p:sp>
          <p:nvSpPr>
            <p:cNvPr id="59537" name="Freeform 150"/>
            <p:cNvSpPr>
              <a:spLocks/>
            </p:cNvSpPr>
            <p:nvPr/>
          </p:nvSpPr>
          <p:spPr bwMode="auto">
            <a:xfrm>
              <a:off x="5145" y="2911"/>
              <a:ext cx="88" cy="194"/>
            </a:xfrm>
            <a:custGeom>
              <a:avLst/>
              <a:gdLst>
                <a:gd name="T0" fmla="*/ 0 w 88"/>
                <a:gd name="T1" fmla="*/ 192 h 194"/>
                <a:gd name="T2" fmla="*/ 3 w 88"/>
                <a:gd name="T3" fmla="*/ 0 h 194"/>
                <a:gd name="T4" fmla="*/ 88 w 88"/>
                <a:gd name="T5" fmla="*/ 0 h 194"/>
                <a:gd name="T6" fmla="*/ 83 w 88"/>
                <a:gd name="T7" fmla="*/ 186 h 194"/>
                <a:gd name="T8" fmla="*/ 56 w 88"/>
                <a:gd name="T9" fmla="*/ 194 h 194"/>
                <a:gd name="T10" fmla="*/ 46 w 88"/>
                <a:gd name="T11" fmla="*/ 50 h 194"/>
                <a:gd name="T12" fmla="*/ 35 w 88"/>
                <a:gd name="T13" fmla="*/ 194 h 194"/>
                <a:gd name="T14" fmla="*/ 0 w 88"/>
                <a:gd name="T15" fmla="*/ 192 h 194"/>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194"/>
                <a:gd name="T26" fmla="*/ 88 w 88"/>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194">
                  <a:moveTo>
                    <a:pt x="0" y="192"/>
                  </a:moveTo>
                  <a:lnTo>
                    <a:pt x="3" y="0"/>
                  </a:lnTo>
                  <a:lnTo>
                    <a:pt x="88" y="0"/>
                  </a:lnTo>
                  <a:lnTo>
                    <a:pt x="83" y="186"/>
                  </a:lnTo>
                  <a:lnTo>
                    <a:pt x="56" y="194"/>
                  </a:lnTo>
                  <a:lnTo>
                    <a:pt x="46" y="50"/>
                  </a:lnTo>
                  <a:lnTo>
                    <a:pt x="35" y="194"/>
                  </a:lnTo>
                  <a:lnTo>
                    <a:pt x="0" y="192"/>
                  </a:lnTo>
                  <a:close/>
                </a:path>
              </a:pathLst>
            </a:custGeom>
            <a:solidFill>
              <a:srgbClr val="9CB0D1"/>
            </a:solidFill>
            <a:ln w="12700">
              <a:solidFill>
                <a:schemeClr val="tx1"/>
              </a:solidFill>
              <a:round/>
              <a:headEnd/>
              <a:tailEnd/>
            </a:ln>
          </p:spPr>
          <p:txBody>
            <a:bodyPr wrap="none" anchor="ctr"/>
            <a:lstStyle/>
            <a:p>
              <a:endParaRPr lang="en-US"/>
            </a:p>
          </p:txBody>
        </p:sp>
        <p:sp>
          <p:nvSpPr>
            <p:cNvPr id="59538" name="Freeform 151"/>
            <p:cNvSpPr>
              <a:spLocks/>
            </p:cNvSpPr>
            <p:nvPr/>
          </p:nvSpPr>
          <p:spPr bwMode="auto">
            <a:xfrm>
              <a:off x="5097" y="2784"/>
              <a:ext cx="167" cy="132"/>
            </a:xfrm>
            <a:custGeom>
              <a:avLst/>
              <a:gdLst>
                <a:gd name="T0" fmla="*/ 16 w 167"/>
                <a:gd name="T1" fmla="*/ 121 h 132"/>
                <a:gd name="T2" fmla="*/ 29 w 167"/>
                <a:gd name="T3" fmla="*/ 43 h 132"/>
                <a:gd name="T4" fmla="*/ 64 w 167"/>
                <a:gd name="T5" fmla="*/ 6 h 132"/>
                <a:gd name="T6" fmla="*/ 128 w 167"/>
                <a:gd name="T7" fmla="*/ 11 h 132"/>
                <a:gd name="T8" fmla="*/ 160 w 167"/>
                <a:gd name="T9" fmla="*/ 51 h 132"/>
                <a:gd name="T10" fmla="*/ 163 w 167"/>
                <a:gd name="T11" fmla="*/ 121 h 132"/>
                <a:gd name="T12" fmla="*/ 133 w 167"/>
                <a:gd name="T13" fmla="*/ 123 h 132"/>
                <a:gd name="T14" fmla="*/ 93 w 167"/>
                <a:gd name="T15" fmla="*/ 121 h 132"/>
                <a:gd name="T16" fmla="*/ 16 w 167"/>
                <a:gd name="T17" fmla="*/ 12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32"/>
                <a:gd name="T29" fmla="*/ 167 w 167"/>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32">
                  <a:moveTo>
                    <a:pt x="16" y="121"/>
                  </a:moveTo>
                  <a:cubicBezTo>
                    <a:pt x="0" y="117"/>
                    <a:pt x="21" y="62"/>
                    <a:pt x="29" y="43"/>
                  </a:cubicBezTo>
                  <a:cubicBezTo>
                    <a:pt x="36" y="23"/>
                    <a:pt x="47" y="11"/>
                    <a:pt x="64" y="6"/>
                  </a:cubicBezTo>
                  <a:cubicBezTo>
                    <a:pt x="80" y="0"/>
                    <a:pt x="112" y="3"/>
                    <a:pt x="128" y="11"/>
                  </a:cubicBezTo>
                  <a:cubicBezTo>
                    <a:pt x="143" y="18"/>
                    <a:pt x="154" y="32"/>
                    <a:pt x="160" y="51"/>
                  </a:cubicBezTo>
                  <a:cubicBezTo>
                    <a:pt x="165" y="69"/>
                    <a:pt x="167" y="109"/>
                    <a:pt x="163" y="121"/>
                  </a:cubicBezTo>
                  <a:cubicBezTo>
                    <a:pt x="158" y="132"/>
                    <a:pt x="144" y="123"/>
                    <a:pt x="133" y="123"/>
                  </a:cubicBezTo>
                  <a:cubicBezTo>
                    <a:pt x="121" y="123"/>
                    <a:pt x="112" y="121"/>
                    <a:pt x="93" y="121"/>
                  </a:cubicBezTo>
                  <a:cubicBezTo>
                    <a:pt x="73" y="120"/>
                    <a:pt x="32" y="121"/>
                    <a:pt x="16" y="121"/>
                  </a:cubicBezTo>
                  <a:close/>
                </a:path>
              </a:pathLst>
            </a:custGeom>
            <a:solidFill>
              <a:srgbClr val="FFBFAB"/>
            </a:solidFill>
            <a:ln w="12700">
              <a:solidFill>
                <a:schemeClr val="tx1"/>
              </a:solidFill>
              <a:round/>
              <a:headEnd/>
              <a:tailEnd/>
            </a:ln>
          </p:spPr>
          <p:txBody>
            <a:bodyPr wrap="none" anchor="ctr"/>
            <a:lstStyle/>
            <a:p>
              <a:endParaRPr lang="en-US"/>
            </a:p>
          </p:txBody>
        </p:sp>
        <p:sp>
          <p:nvSpPr>
            <p:cNvPr id="59539" name="Freeform 152"/>
            <p:cNvSpPr>
              <a:spLocks/>
            </p:cNvSpPr>
            <p:nvPr/>
          </p:nvSpPr>
          <p:spPr bwMode="auto">
            <a:xfrm>
              <a:off x="5136" y="2796"/>
              <a:ext cx="104" cy="111"/>
            </a:xfrm>
            <a:custGeom>
              <a:avLst/>
              <a:gdLst>
                <a:gd name="T0" fmla="*/ 0 w 104"/>
                <a:gd name="T1" fmla="*/ 109 h 111"/>
                <a:gd name="T2" fmla="*/ 14 w 104"/>
                <a:gd name="T3" fmla="*/ 42 h 111"/>
                <a:gd name="T4" fmla="*/ 51 w 104"/>
                <a:gd name="T5" fmla="*/ 2 h 111"/>
                <a:gd name="T6" fmla="*/ 83 w 104"/>
                <a:gd name="T7" fmla="*/ 31 h 111"/>
                <a:gd name="T8" fmla="*/ 102 w 104"/>
                <a:gd name="T9" fmla="*/ 79 h 111"/>
                <a:gd name="T10" fmla="*/ 99 w 104"/>
                <a:gd name="T11" fmla="*/ 111 h 111"/>
                <a:gd name="T12" fmla="*/ 0 60000 65536"/>
                <a:gd name="T13" fmla="*/ 0 60000 65536"/>
                <a:gd name="T14" fmla="*/ 0 60000 65536"/>
                <a:gd name="T15" fmla="*/ 0 60000 65536"/>
                <a:gd name="T16" fmla="*/ 0 60000 65536"/>
                <a:gd name="T17" fmla="*/ 0 60000 65536"/>
                <a:gd name="T18" fmla="*/ 0 w 104"/>
                <a:gd name="T19" fmla="*/ 0 h 111"/>
                <a:gd name="T20" fmla="*/ 104 w 104"/>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04" h="111">
                  <a:moveTo>
                    <a:pt x="0" y="109"/>
                  </a:moveTo>
                  <a:cubicBezTo>
                    <a:pt x="2" y="84"/>
                    <a:pt x="5" y="59"/>
                    <a:pt x="14" y="42"/>
                  </a:cubicBezTo>
                  <a:cubicBezTo>
                    <a:pt x="22" y="24"/>
                    <a:pt x="39" y="3"/>
                    <a:pt x="51" y="2"/>
                  </a:cubicBezTo>
                  <a:cubicBezTo>
                    <a:pt x="62" y="0"/>
                    <a:pt x="74" y="18"/>
                    <a:pt x="83" y="31"/>
                  </a:cubicBezTo>
                  <a:cubicBezTo>
                    <a:pt x="91" y="43"/>
                    <a:pt x="99" y="65"/>
                    <a:pt x="102" y="79"/>
                  </a:cubicBezTo>
                  <a:cubicBezTo>
                    <a:pt x="104" y="92"/>
                    <a:pt x="101" y="101"/>
                    <a:pt x="99" y="111"/>
                  </a:cubicBezTo>
                </a:path>
              </a:pathLst>
            </a:custGeom>
            <a:solidFill>
              <a:srgbClr val="FFBFAB"/>
            </a:solidFill>
            <a:ln w="12700">
              <a:solidFill>
                <a:schemeClr val="tx1"/>
              </a:solidFill>
              <a:round/>
              <a:headEnd/>
              <a:tailEnd/>
            </a:ln>
          </p:spPr>
          <p:txBody>
            <a:bodyPr wrap="none" anchor="ctr"/>
            <a:lstStyle/>
            <a:p>
              <a:endParaRPr lang="en-US"/>
            </a:p>
          </p:txBody>
        </p:sp>
        <p:sp>
          <p:nvSpPr>
            <p:cNvPr id="59540" name="Line 153"/>
            <p:cNvSpPr>
              <a:spLocks noChangeShapeType="1"/>
            </p:cNvSpPr>
            <p:nvPr/>
          </p:nvSpPr>
          <p:spPr bwMode="auto">
            <a:xfrm flipH="1">
              <a:off x="5182" y="2806"/>
              <a:ext cx="5" cy="45"/>
            </a:xfrm>
            <a:prstGeom prst="line">
              <a:avLst/>
            </a:prstGeom>
            <a:noFill/>
            <a:ln w="12700">
              <a:solidFill>
                <a:schemeClr val="tx1"/>
              </a:solidFill>
              <a:round/>
              <a:headEnd/>
              <a:tailEnd/>
            </a:ln>
          </p:spPr>
          <p:txBody>
            <a:bodyPr wrap="none" anchor="ctr"/>
            <a:lstStyle/>
            <a:p>
              <a:endParaRPr lang="en-US"/>
            </a:p>
          </p:txBody>
        </p:sp>
        <p:sp>
          <p:nvSpPr>
            <p:cNvPr id="59541" name="Rectangle 154"/>
            <p:cNvSpPr>
              <a:spLocks noChangeArrowheads="1"/>
            </p:cNvSpPr>
            <p:nvPr/>
          </p:nvSpPr>
          <p:spPr bwMode="auto">
            <a:xfrm>
              <a:off x="5157" y="2736"/>
              <a:ext cx="62" cy="62"/>
            </a:xfrm>
            <a:prstGeom prst="rect">
              <a:avLst/>
            </a:prstGeom>
            <a:solidFill>
              <a:schemeClr val="tx1"/>
            </a:solidFill>
            <a:ln w="12700">
              <a:solidFill>
                <a:schemeClr val="tx1"/>
              </a:solidFill>
              <a:miter lim="800000"/>
              <a:headEnd/>
              <a:tailEnd/>
            </a:ln>
          </p:spPr>
          <p:txBody>
            <a:bodyPr wrap="none" anchor="ctr"/>
            <a:lstStyle/>
            <a:p>
              <a:endParaRPr lang="en-NZ">
                <a:latin typeface="Calibri" pitchFamily="34" charset="0"/>
              </a:endParaRPr>
            </a:p>
          </p:txBody>
        </p:sp>
        <p:sp>
          <p:nvSpPr>
            <p:cNvPr id="59542" name="Line 155"/>
            <p:cNvSpPr>
              <a:spLocks noChangeShapeType="1"/>
            </p:cNvSpPr>
            <p:nvPr/>
          </p:nvSpPr>
          <p:spPr bwMode="auto">
            <a:xfrm flipV="1">
              <a:off x="5160" y="2806"/>
              <a:ext cx="45" cy="3"/>
            </a:xfrm>
            <a:prstGeom prst="line">
              <a:avLst/>
            </a:prstGeom>
            <a:noFill/>
            <a:ln w="38100">
              <a:solidFill>
                <a:schemeClr val="tx1"/>
              </a:solidFill>
              <a:round/>
              <a:headEnd/>
              <a:tailEnd/>
            </a:ln>
          </p:spPr>
          <p:txBody>
            <a:bodyPr wrap="none" anchor="ctr"/>
            <a:lstStyle/>
            <a:p>
              <a:endParaRPr lang="en-US"/>
            </a:p>
          </p:txBody>
        </p:sp>
        <p:sp>
          <p:nvSpPr>
            <p:cNvPr id="59543" name="Line 156"/>
            <p:cNvSpPr>
              <a:spLocks noChangeShapeType="1"/>
            </p:cNvSpPr>
            <p:nvPr/>
          </p:nvSpPr>
          <p:spPr bwMode="auto">
            <a:xfrm flipV="1">
              <a:off x="5160" y="2726"/>
              <a:ext cx="59" cy="6"/>
            </a:xfrm>
            <a:prstGeom prst="line">
              <a:avLst/>
            </a:prstGeom>
            <a:noFill/>
            <a:ln w="57150">
              <a:solidFill>
                <a:srgbClr val="070707"/>
              </a:solidFill>
              <a:round/>
              <a:headEnd/>
              <a:tailEnd/>
            </a:ln>
          </p:spPr>
          <p:txBody>
            <a:bodyPr wrap="none" anchor="ctr"/>
            <a:lstStyle/>
            <a:p>
              <a:endParaRPr lang="en-US"/>
            </a:p>
          </p:txBody>
        </p:sp>
        <p:sp>
          <p:nvSpPr>
            <p:cNvPr id="59544" name="Line 157"/>
            <p:cNvSpPr>
              <a:spLocks noChangeShapeType="1"/>
            </p:cNvSpPr>
            <p:nvPr/>
          </p:nvSpPr>
          <p:spPr bwMode="auto">
            <a:xfrm flipV="1">
              <a:off x="5147" y="3127"/>
              <a:ext cx="24" cy="2"/>
            </a:xfrm>
            <a:prstGeom prst="line">
              <a:avLst/>
            </a:prstGeom>
            <a:noFill/>
            <a:ln w="57150">
              <a:solidFill>
                <a:srgbClr val="070707"/>
              </a:solidFill>
              <a:round/>
              <a:headEnd/>
              <a:tailEnd/>
            </a:ln>
          </p:spPr>
          <p:txBody>
            <a:bodyPr wrap="none" anchor="ctr"/>
            <a:lstStyle/>
            <a:p>
              <a:endParaRPr lang="en-US"/>
            </a:p>
          </p:txBody>
        </p:sp>
        <p:sp>
          <p:nvSpPr>
            <p:cNvPr id="59545" name="Line 158"/>
            <p:cNvSpPr>
              <a:spLocks noChangeShapeType="1"/>
            </p:cNvSpPr>
            <p:nvPr/>
          </p:nvSpPr>
          <p:spPr bwMode="auto">
            <a:xfrm flipV="1">
              <a:off x="5200" y="3119"/>
              <a:ext cx="24" cy="2"/>
            </a:xfrm>
            <a:prstGeom prst="line">
              <a:avLst/>
            </a:prstGeom>
            <a:noFill/>
            <a:ln w="57150">
              <a:solidFill>
                <a:srgbClr val="070707"/>
              </a:solidFill>
              <a:round/>
              <a:headEnd/>
              <a:tailEnd/>
            </a:ln>
          </p:spPr>
          <p:txBody>
            <a:bodyPr wrap="none" anchor="ctr"/>
            <a:lstStyle/>
            <a:p>
              <a:endParaRPr lang="en-US"/>
            </a:p>
          </p:txBody>
        </p:sp>
        <p:sp>
          <p:nvSpPr>
            <p:cNvPr id="59546" name="Line 159"/>
            <p:cNvSpPr>
              <a:spLocks noChangeShapeType="1"/>
            </p:cNvSpPr>
            <p:nvPr/>
          </p:nvSpPr>
          <p:spPr bwMode="auto">
            <a:xfrm>
              <a:off x="4819" y="2947"/>
              <a:ext cx="0" cy="210"/>
            </a:xfrm>
            <a:prstGeom prst="line">
              <a:avLst/>
            </a:prstGeom>
            <a:noFill/>
            <a:ln w="38100">
              <a:solidFill>
                <a:srgbClr val="D7E3C5"/>
              </a:solidFill>
              <a:round/>
              <a:headEnd/>
              <a:tailEnd/>
            </a:ln>
          </p:spPr>
          <p:txBody>
            <a:bodyPr wrap="none" anchor="ctr"/>
            <a:lstStyle/>
            <a:p>
              <a:endParaRPr lang="en-US"/>
            </a:p>
          </p:txBody>
        </p:sp>
        <p:sp>
          <p:nvSpPr>
            <p:cNvPr id="59547" name="Line 160"/>
            <p:cNvSpPr>
              <a:spLocks noChangeShapeType="1"/>
            </p:cNvSpPr>
            <p:nvPr/>
          </p:nvSpPr>
          <p:spPr bwMode="auto">
            <a:xfrm>
              <a:off x="5179" y="2899"/>
              <a:ext cx="0" cy="210"/>
            </a:xfrm>
            <a:prstGeom prst="line">
              <a:avLst/>
            </a:prstGeom>
            <a:noFill/>
            <a:ln w="38100">
              <a:solidFill>
                <a:srgbClr val="D7E3C5"/>
              </a:solidFill>
              <a:round/>
              <a:headEnd/>
              <a:tailEnd/>
            </a:ln>
          </p:spPr>
          <p:txBody>
            <a:bodyPr wrap="none" anchor="ctr"/>
            <a:lstStyle/>
            <a:p>
              <a:endParaRPr lang="en-US"/>
            </a:p>
          </p:txBody>
        </p:sp>
        <p:sp>
          <p:nvSpPr>
            <p:cNvPr id="59548" name="Freeform 161"/>
            <p:cNvSpPr>
              <a:spLocks/>
            </p:cNvSpPr>
            <p:nvPr/>
          </p:nvSpPr>
          <p:spPr bwMode="auto">
            <a:xfrm>
              <a:off x="4701" y="2888"/>
              <a:ext cx="712" cy="154"/>
            </a:xfrm>
            <a:custGeom>
              <a:avLst/>
              <a:gdLst>
                <a:gd name="T0" fmla="*/ 0 w 712"/>
                <a:gd name="T1" fmla="*/ 69 h 154"/>
                <a:gd name="T2" fmla="*/ 640 w 712"/>
                <a:gd name="T3" fmla="*/ 0 h 154"/>
                <a:gd name="T4" fmla="*/ 712 w 712"/>
                <a:gd name="T5" fmla="*/ 80 h 154"/>
                <a:gd name="T6" fmla="*/ 46 w 712"/>
                <a:gd name="T7" fmla="*/ 154 h 154"/>
                <a:gd name="T8" fmla="*/ 0 w 712"/>
                <a:gd name="T9" fmla="*/ 69 h 154"/>
                <a:gd name="T10" fmla="*/ 0 60000 65536"/>
                <a:gd name="T11" fmla="*/ 0 60000 65536"/>
                <a:gd name="T12" fmla="*/ 0 60000 65536"/>
                <a:gd name="T13" fmla="*/ 0 60000 65536"/>
                <a:gd name="T14" fmla="*/ 0 60000 65536"/>
                <a:gd name="T15" fmla="*/ 0 w 712"/>
                <a:gd name="T16" fmla="*/ 0 h 154"/>
                <a:gd name="T17" fmla="*/ 712 w 712"/>
                <a:gd name="T18" fmla="*/ 154 h 154"/>
              </a:gdLst>
              <a:ahLst/>
              <a:cxnLst>
                <a:cxn ang="T10">
                  <a:pos x="T0" y="T1"/>
                </a:cxn>
                <a:cxn ang="T11">
                  <a:pos x="T2" y="T3"/>
                </a:cxn>
                <a:cxn ang="T12">
                  <a:pos x="T4" y="T5"/>
                </a:cxn>
                <a:cxn ang="T13">
                  <a:pos x="T6" y="T7"/>
                </a:cxn>
                <a:cxn ang="T14">
                  <a:pos x="T8" y="T9"/>
                </a:cxn>
              </a:cxnLst>
              <a:rect l="T15" t="T16" r="T17" b="T18"/>
              <a:pathLst>
                <a:path w="712" h="154">
                  <a:moveTo>
                    <a:pt x="0" y="69"/>
                  </a:moveTo>
                  <a:lnTo>
                    <a:pt x="640" y="0"/>
                  </a:lnTo>
                  <a:lnTo>
                    <a:pt x="712" y="80"/>
                  </a:lnTo>
                  <a:lnTo>
                    <a:pt x="46" y="154"/>
                  </a:lnTo>
                  <a:lnTo>
                    <a:pt x="0" y="69"/>
                  </a:lnTo>
                  <a:close/>
                </a:path>
              </a:pathLst>
            </a:custGeom>
            <a:solidFill>
              <a:schemeClr val="accent1"/>
            </a:solidFill>
            <a:ln w="12700">
              <a:solidFill>
                <a:schemeClr val="tx1"/>
              </a:solidFill>
              <a:round/>
              <a:headEnd/>
              <a:tailEnd/>
            </a:ln>
          </p:spPr>
          <p:txBody>
            <a:bodyPr wrap="none" anchor="ctr"/>
            <a:lstStyle/>
            <a:p>
              <a:endParaRPr lang="en-US"/>
            </a:p>
          </p:txBody>
        </p:sp>
        <p:sp>
          <p:nvSpPr>
            <p:cNvPr id="59549" name="Freeform 162"/>
            <p:cNvSpPr>
              <a:spLocks/>
            </p:cNvSpPr>
            <p:nvPr/>
          </p:nvSpPr>
          <p:spPr bwMode="auto">
            <a:xfrm>
              <a:off x="4698" y="2877"/>
              <a:ext cx="712" cy="154"/>
            </a:xfrm>
            <a:custGeom>
              <a:avLst/>
              <a:gdLst>
                <a:gd name="T0" fmla="*/ 0 w 712"/>
                <a:gd name="T1" fmla="*/ 69 h 154"/>
                <a:gd name="T2" fmla="*/ 640 w 712"/>
                <a:gd name="T3" fmla="*/ 0 h 154"/>
                <a:gd name="T4" fmla="*/ 712 w 712"/>
                <a:gd name="T5" fmla="*/ 80 h 154"/>
                <a:gd name="T6" fmla="*/ 46 w 712"/>
                <a:gd name="T7" fmla="*/ 154 h 154"/>
                <a:gd name="T8" fmla="*/ 0 w 712"/>
                <a:gd name="T9" fmla="*/ 69 h 154"/>
                <a:gd name="T10" fmla="*/ 0 60000 65536"/>
                <a:gd name="T11" fmla="*/ 0 60000 65536"/>
                <a:gd name="T12" fmla="*/ 0 60000 65536"/>
                <a:gd name="T13" fmla="*/ 0 60000 65536"/>
                <a:gd name="T14" fmla="*/ 0 60000 65536"/>
                <a:gd name="T15" fmla="*/ 0 w 712"/>
                <a:gd name="T16" fmla="*/ 0 h 154"/>
                <a:gd name="T17" fmla="*/ 712 w 712"/>
                <a:gd name="T18" fmla="*/ 154 h 154"/>
              </a:gdLst>
              <a:ahLst/>
              <a:cxnLst>
                <a:cxn ang="T10">
                  <a:pos x="T0" y="T1"/>
                </a:cxn>
                <a:cxn ang="T11">
                  <a:pos x="T2" y="T3"/>
                </a:cxn>
                <a:cxn ang="T12">
                  <a:pos x="T4" y="T5"/>
                </a:cxn>
                <a:cxn ang="T13">
                  <a:pos x="T6" y="T7"/>
                </a:cxn>
                <a:cxn ang="T14">
                  <a:pos x="T8" y="T9"/>
                </a:cxn>
              </a:cxnLst>
              <a:rect l="T15" t="T16" r="T17" b="T18"/>
              <a:pathLst>
                <a:path w="712" h="154">
                  <a:moveTo>
                    <a:pt x="0" y="69"/>
                  </a:moveTo>
                  <a:lnTo>
                    <a:pt x="640" y="0"/>
                  </a:lnTo>
                  <a:lnTo>
                    <a:pt x="712" y="80"/>
                  </a:lnTo>
                  <a:lnTo>
                    <a:pt x="46" y="154"/>
                  </a:lnTo>
                  <a:lnTo>
                    <a:pt x="0" y="69"/>
                  </a:lnTo>
                  <a:close/>
                </a:path>
              </a:pathLst>
            </a:custGeom>
            <a:solidFill>
              <a:srgbClr val="D7E3C5"/>
            </a:solidFill>
            <a:ln w="12700">
              <a:solidFill>
                <a:schemeClr val="tx1"/>
              </a:solidFill>
              <a:round/>
              <a:headEnd/>
              <a:tailEnd/>
            </a:ln>
          </p:spPr>
          <p:txBody>
            <a:bodyPr wrap="none" anchor="ctr"/>
            <a:lstStyle/>
            <a:p>
              <a:endParaRPr lang="en-US"/>
            </a:p>
          </p:txBody>
        </p:sp>
        <p:sp>
          <p:nvSpPr>
            <p:cNvPr id="59550" name="Line 163"/>
            <p:cNvSpPr>
              <a:spLocks noChangeShapeType="1"/>
            </p:cNvSpPr>
            <p:nvPr/>
          </p:nvSpPr>
          <p:spPr bwMode="auto">
            <a:xfrm>
              <a:off x="4757" y="3037"/>
              <a:ext cx="0" cy="210"/>
            </a:xfrm>
            <a:prstGeom prst="line">
              <a:avLst/>
            </a:prstGeom>
            <a:noFill/>
            <a:ln w="38100">
              <a:solidFill>
                <a:srgbClr val="D7E3C5"/>
              </a:solidFill>
              <a:round/>
              <a:headEnd/>
              <a:tailEnd/>
            </a:ln>
          </p:spPr>
          <p:txBody>
            <a:bodyPr wrap="none" anchor="ctr"/>
            <a:lstStyle/>
            <a:p>
              <a:endParaRPr lang="en-US"/>
            </a:p>
          </p:txBody>
        </p:sp>
        <p:sp>
          <p:nvSpPr>
            <p:cNvPr id="59551" name="Line 164"/>
            <p:cNvSpPr>
              <a:spLocks noChangeShapeType="1"/>
            </p:cNvSpPr>
            <p:nvPr/>
          </p:nvSpPr>
          <p:spPr bwMode="auto">
            <a:xfrm>
              <a:off x="5086" y="2997"/>
              <a:ext cx="0" cy="210"/>
            </a:xfrm>
            <a:prstGeom prst="line">
              <a:avLst/>
            </a:prstGeom>
            <a:noFill/>
            <a:ln w="38100">
              <a:solidFill>
                <a:srgbClr val="D7E3C5"/>
              </a:solidFill>
              <a:round/>
              <a:headEnd/>
              <a:tailEnd/>
            </a:ln>
          </p:spPr>
          <p:txBody>
            <a:bodyPr wrap="none" anchor="ctr"/>
            <a:lstStyle/>
            <a:p>
              <a:endParaRPr lang="en-US"/>
            </a:p>
          </p:txBody>
        </p:sp>
        <p:sp>
          <p:nvSpPr>
            <p:cNvPr id="59552" name="Line 165"/>
            <p:cNvSpPr>
              <a:spLocks noChangeShapeType="1"/>
            </p:cNvSpPr>
            <p:nvPr/>
          </p:nvSpPr>
          <p:spPr bwMode="auto">
            <a:xfrm>
              <a:off x="5246" y="2992"/>
              <a:ext cx="0" cy="210"/>
            </a:xfrm>
            <a:prstGeom prst="line">
              <a:avLst/>
            </a:prstGeom>
            <a:noFill/>
            <a:ln w="38100">
              <a:solidFill>
                <a:srgbClr val="D7E3C5"/>
              </a:solidFill>
              <a:round/>
              <a:headEnd/>
              <a:tailEnd/>
            </a:ln>
          </p:spPr>
          <p:txBody>
            <a:bodyPr wrap="none" anchor="ctr"/>
            <a:lstStyle/>
            <a:p>
              <a:endParaRPr lang="en-US"/>
            </a:p>
          </p:txBody>
        </p:sp>
        <p:sp>
          <p:nvSpPr>
            <p:cNvPr id="59553" name="Line 166"/>
            <p:cNvSpPr>
              <a:spLocks noChangeShapeType="1"/>
            </p:cNvSpPr>
            <p:nvPr/>
          </p:nvSpPr>
          <p:spPr bwMode="auto">
            <a:xfrm>
              <a:off x="5398" y="2965"/>
              <a:ext cx="0" cy="210"/>
            </a:xfrm>
            <a:prstGeom prst="line">
              <a:avLst/>
            </a:prstGeom>
            <a:noFill/>
            <a:ln w="38100">
              <a:solidFill>
                <a:srgbClr val="D7E3C5"/>
              </a:solidFill>
              <a:round/>
              <a:headEnd/>
              <a:tailEnd/>
            </a:ln>
          </p:spPr>
          <p:txBody>
            <a:bodyPr wrap="none" anchor="ctr"/>
            <a:lstStyle/>
            <a:p>
              <a:endParaRPr lang="en-US"/>
            </a:p>
          </p:txBody>
        </p:sp>
        <p:sp>
          <p:nvSpPr>
            <p:cNvPr id="59554" name="Line 167"/>
            <p:cNvSpPr>
              <a:spLocks noChangeShapeType="1"/>
            </p:cNvSpPr>
            <p:nvPr/>
          </p:nvSpPr>
          <p:spPr bwMode="auto">
            <a:xfrm>
              <a:off x="4912" y="3027"/>
              <a:ext cx="0" cy="210"/>
            </a:xfrm>
            <a:prstGeom prst="line">
              <a:avLst/>
            </a:prstGeom>
            <a:noFill/>
            <a:ln w="38100">
              <a:solidFill>
                <a:srgbClr val="D7E3C5"/>
              </a:solidFill>
              <a:round/>
              <a:headEnd/>
              <a:tailEnd/>
            </a:ln>
          </p:spPr>
          <p:txBody>
            <a:bodyPr wrap="none" anchor="ctr"/>
            <a:lstStyle/>
            <a:p>
              <a:endParaRPr lang="en-US"/>
            </a:p>
          </p:txBody>
        </p:sp>
        <p:sp>
          <p:nvSpPr>
            <p:cNvPr id="59555" name="Line 168"/>
            <p:cNvSpPr>
              <a:spLocks noChangeShapeType="1"/>
            </p:cNvSpPr>
            <p:nvPr/>
          </p:nvSpPr>
          <p:spPr bwMode="auto">
            <a:xfrm>
              <a:off x="4851" y="2928"/>
              <a:ext cx="53" cy="88"/>
            </a:xfrm>
            <a:prstGeom prst="line">
              <a:avLst/>
            </a:prstGeom>
            <a:noFill/>
            <a:ln w="12700">
              <a:solidFill>
                <a:schemeClr val="tx1"/>
              </a:solidFill>
              <a:round/>
              <a:headEnd/>
              <a:tailEnd/>
            </a:ln>
          </p:spPr>
          <p:txBody>
            <a:bodyPr wrap="none" anchor="ctr"/>
            <a:lstStyle/>
            <a:p>
              <a:endParaRPr lang="en-US"/>
            </a:p>
          </p:txBody>
        </p:sp>
        <p:sp>
          <p:nvSpPr>
            <p:cNvPr id="59556" name="Line 169"/>
            <p:cNvSpPr>
              <a:spLocks noChangeShapeType="1"/>
            </p:cNvSpPr>
            <p:nvPr/>
          </p:nvSpPr>
          <p:spPr bwMode="auto">
            <a:xfrm>
              <a:off x="5032" y="2912"/>
              <a:ext cx="53" cy="88"/>
            </a:xfrm>
            <a:prstGeom prst="line">
              <a:avLst/>
            </a:prstGeom>
            <a:noFill/>
            <a:ln w="12700">
              <a:solidFill>
                <a:schemeClr val="tx1"/>
              </a:solidFill>
              <a:round/>
              <a:headEnd/>
              <a:tailEnd/>
            </a:ln>
          </p:spPr>
          <p:txBody>
            <a:bodyPr wrap="none" anchor="ctr"/>
            <a:lstStyle/>
            <a:p>
              <a:endParaRPr lang="en-US"/>
            </a:p>
          </p:txBody>
        </p:sp>
        <p:sp>
          <p:nvSpPr>
            <p:cNvPr id="59557" name="Line 170"/>
            <p:cNvSpPr>
              <a:spLocks noChangeShapeType="1"/>
            </p:cNvSpPr>
            <p:nvPr/>
          </p:nvSpPr>
          <p:spPr bwMode="auto">
            <a:xfrm>
              <a:off x="4942" y="2920"/>
              <a:ext cx="53" cy="88"/>
            </a:xfrm>
            <a:prstGeom prst="line">
              <a:avLst/>
            </a:prstGeom>
            <a:noFill/>
            <a:ln w="12700">
              <a:solidFill>
                <a:schemeClr val="tx1"/>
              </a:solidFill>
              <a:round/>
              <a:headEnd/>
              <a:tailEnd/>
            </a:ln>
          </p:spPr>
          <p:txBody>
            <a:bodyPr wrap="none" anchor="ctr"/>
            <a:lstStyle/>
            <a:p>
              <a:endParaRPr lang="en-US"/>
            </a:p>
          </p:txBody>
        </p:sp>
        <p:sp>
          <p:nvSpPr>
            <p:cNvPr id="59558" name="Line 171"/>
            <p:cNvSpPr>
              <a:spLocks noChangeShapeType="1"/>
            </p:cNvSpPr>
            <p:nvPr/>
          </p:nvSpPr>
          <p:spPr bwMode="auto">
            <a:xfrm>
              <a:off x="5107" y="2901"/>
              <a:ext cx="53" cy="88"/>
            </a:xfrm>
            <a:prstGeom prst="line">
              <a:avLst/>
            </a:prstGeom>
            <a:noFill/>
            <a:ln w="12700">
              <a:solidFill>
                <a:schemeClr val="tx1"/>
              </a:solidFill>
              <a:round/>
              <a:headEnd/>
              <a:tailEnd/>
            </a:ln>
          </p:spPr>
          <p:txBody>
            <a:bodyPr wrap="none" anchor="ctr"/>
            <a:lstStyle/>
            <a:p>
              <a:endParaRPr lang="en-US"/>
            </a:p>
          </p:txBody>
        </p:sp>
        <p:sp>
          <p:nvSpPr>
            <p:cNvPr id="59559" name="Line 172"/>
            <p:cNvSpPr>
              <a:spLocks noChangeShapeType="1"/>
            </p:cNvSpPr>
            <p:nvPr/>
          </p:nvSpPr>
          <p:spPr bwMode="auto">
            <a:xfrm>
              <a:off x="5264" y="2883"/>
              <a:ext cx="53" cy="88"/>
            </a:xfrm>
            <a:prstGeom prst="line">
              <a:avLst/>
            </a:prstGeom>
            <a:noFill/>
            <a:ln w="12700">
              <a:solidFill>
                <a:schemeClr val="tx1"/>
              </a:solidFill>
              <a:round/>
              <a:headEnd/>
              <a:tailEnd/>
            </a:ln>
          </p:spPr>
          <p:txBody>
            <a:bodyPr wrap="none" anchor="ctr"/>
            <a:lstStyle/>
            <a:p>
              <a:endParaRPr lang="en-US"/>
            </a:p>
          </p:txBody>
        </p:sp>
        <p:sp>
          <p:nvSpPr>
            <p:cNvPr id="59560" name="Line 173"/>
            <p:cNvSpPr>
              <a:spLocks noChangeShapeType="1"/>
            </p:cNvSpPr>
            <p:nvPr/>
          </p:nvSpPr>
          <p:spPr bwMode="auto">
            <a:xfrm>
              <a:off x="4779" y="2939"/>
              <a:ext cx="53" cy="88"/>
            </a:xfrm>
            <a:prstGeom prst="line">
              <a:avLst/>
            </a:prstGeom>
            <a:noFill/>
            <a:ln w="12700">
              <a:solidFill>
                <a:schemeClr val="tx1"/>
              </a:solidFill>
              <a:round/>
              <a:headEnd/>
              <a:tailEnd/>
            </a:ln>
          </p:spPr>
          <p:txBody>
            <a:bodyPr wrap="none" anchor="ctr"/>
            <a:lstStyle/>
            <a:p>
              <a:endParaRPr lang="en-US"/>
            </a:p>
          </p:txBody>
        </p:sp>
        <p:sp>
          <p:nvSpPr>
            <p:cNvPr id="59561" name="Line 174"/>
            <p:cNvSpPr>
              <a:spLocks noChangeShapeType="1"/>
            </p:cNvSpPr>
            <p:nvPr/>
          </p:nvSpPr>
          <p:spPr bwMode="auto">
            <a:xfrm>
              <a:off x="5179" y="2894"/>
              <a:ext cx="53" cy="88"/>
            </a:xfrm>
            <a:prstGeom prst="line">
              <a:avLst/>
            </a:prstGeom>
            <a:noFill/>
            <a:ln w="12700">
              <a:solidFill>
                <a:schemeClr val="tx1"/>
              </a:solidFill>
              <a:round/>
              <a:headEnd/>
              <a:tailEnd/>
            </a:ln>
          </p:spPr>
          <p:txBody>
            <a:bodyPr wrap="none" anchor="ctr"/>
            <a:lstStyle/>
            <a:p>
              <a:endParaRPr lang="en-US"/>
            </a:p>
          </p:txBody>
        </p:sp>
        <p:sp>
          <p:nvSpPr>
            <p:cNvPr id="59562" name="Line 175"/>
            <p:cNvSpPr>
              <a:spLocks noChangeShapeType="1"/>
            </p:cNvSpPr>
            <p:nvPr/>
          </p:nvSpPr>
          <p:spPr bwMode="auto">
            <a:xfrm>
              <a:off x="5024" y="2061"/>
              <a:ext cx="0" cy="210"/>
            </a:xfrm>
            <a:prstGeom prst="line">
              <a:avLst/>
            </a:prstGeom>
            <a:noFill/>
            <a:ln w="38100">
              <a:solidFill>
                <a:srgbClr val="D7E3C5"/>
              </a:solidFill>
              <a:round/>
              <a:headEnd/>
              <a:tailEnd/>
            </a:ln>
          </p:spPr>
          <p:txBody>
            <a:bodyPr wrap="none" anchor="ctr"/>
            <a:lstStyle/>
            <a:p>
              <a:endParaRPr lang="en-US"/>
            </a:p>
          </p:txBody>
        </p:sp>
        <p:sp>
          <p:nvSpPr>
            <p:cNvPr id="59563" name="Line 176"/>
            <p:cNvSpPr>
              <a:spLocks noChangeShapeType="1"/>
            </p:cNvSpPr>
            <p:nvPr/>
          </p:nvSpPr>
          <p:spPr bwMode="auto">
            <a:xfrm>
              <a:off x="5331" y="2029"/>
              <a:ext cx="0" cy="210"/>
            </a:xfrm>
            <a:prstGeom prst="line">
              <a:avLst/>
            </a:prstGeom>
            <a:noFill/>
            <a:ln w="38100">
              <a:solidFill>
                <a:srgbClr val="D7E3C5"/>
              </a:solidFill>
              <a:round/>
              <a:headEnd/>
              <a:tailEnd/>
            </a:ln>
          </p:spPr>
          <p:txBody>
            <a:bodyPr wrap="none" anchor="ctr"/>
            <a:lstStyle/>
            <a:p>
              <a:endParaRPr lang="en-US"/>
            </a:p>
          </p:txBody>
        </p:sp>
        <p:sp>
          <p:nvSpPr>
            <p:cNvPr id="59564" name="Freeform 177"/>
            <p:cNvSpPr>
              <a:spLocks/>
            </p:cNvSpPr>
            <p:nvPr/>
          </p:nvSpPr>
          <p:spPr bwMode="auto">
            <a:xfrm>
              <a:off x="4800" y="2096"/>
              <a:ext cx="88" cy="194"/>
            </a:xfrm>
            <a:custGeom>
              <a:avLst/>
              <a:gdLst>
                <a:gd name="T0" fmla="*/ 0 w 88"/>
                <a:gd name="T1" fmla="*/ 192 h 194"/>
                <a:gd name="T2" fmla="*/ 3 w 88"/>
                <a:gd name="T3" fmla="*/ 0 h 194"/>
                <a:gd name="T4" fmla="*/ 88 w 88"/>
                <a:gd name="T5" fmla="*/ 0 h 194"/>
                <a:gd name="T6" fmla="*/ 83 w 88"/>
                <a:gd name="T7" fmla="*/ 186 h 194"/>
                <a:gd name="T8" fmla="*/ 56 w 88"/>
                <a:gd name="T9" fmla="*/ 194 h 194"/>
                <a:gd name="T10" fmla="*/ 46 w 88"/>
                <a:gd name="T11" fmla="*/ 50 h 194"/>
                <a:gd name="T12" fmla="*/ 35 w 88"/>
                <a:gd name="T13" fmla="*/ 194 h 194"/>
                <a:gd name="T14" fmla="*/ 0 w 88"/>
                <a:gd name="T15" fmla="*/ 192 h 194"/>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194"/>
                <a:gd name="T26" fmla="*/ 88 w 88"/>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194">
                  <a:moveTo>
                    <a:pt x="0" y="192"/>
                  </a:moveTo>
                  <a:lnTo>
                    <a:pt x="3" y="0"/>
                  </a:lnTo>
                  <a:lnTo>
                    <a:pt x="88" y="0"/>
                  </a:lnTo>
                  <a:lnTo>
                    <a:pt x="83" y="186"/>
                  </a:lnTo>
                  <a:lnTo>
                    <a:pt x="56" y="194"/>
                  </a:lnTo>
                  <a:lnTo>
                    <a:pt x="46" y="50"/>
                  </a:lnTo>
                  <a:lnTo>
                    <a:pt x="35" y="194"/>
                  </a:lnTo>
                  <a:lnTo>
                    <a:pt x="0" y="192"/>
                  </a:lnTo>
                  <a:close/>
                </a:path>
              </a:pathLst>
            </a:custGeom>
            <a:solidFill>
              <a:srgbClr val="9CB0D1"/>
            </a:solidFill>
            <a:ln w="12700">
              <a:solidFill>
                <a:schemeClr val="tx1"/>
              </a:solidFill>
              <a:round/>
              <a:headEnd/>
              <a:tailEnd/>
            </a:ln>
          </p:spPr>
          <p:txBody>
            <a:bodyPr wrap="none" anchor="ctr"/>
            <a:lstStyle/>
            <a:p>
              <a:endParaRPr lang="en-US"/>
            </a:p>
          </p:txBody>
        </p:sp>
        <p:sp>
          <p:nvSpPr>
            <p:cNvPr id="59565" name="Freeform 178"/>
            <p:cNvSpPr>
              <a:spLocks/>
            </p:cNvSpPr>
            <p:nvPr/>
          </p:nvSpPr>
          <p:spPr bwMode="auto">
            <a:xfrm>
              <a:off x="4752" y="1969"/>
              <a:ext cx="167" cy="132"/>
            </a:xfrm>
            <a:custGeom>
              <a:avLst/>
              <a:gdLst>
                <a:gd name="T0" fmla="*/ 16 w 167"/>
                <a:gd name="T1" fmla="*/ 121 h 132"/>
                <a:gd name="T2" fmla="*/ 29 w 167"/>
                <a:gd name="T3" fmla="*/ 43 h 132"/>
                <a:gd name="T4" fmla="*/ 64 w 167"/>
                <a:gd name="T5" fmla="*/ 6 h 132"/>
                <a:gd name="T6" fmla="*/ 128 w 167"/>
                <a:gd name="T7" fmla="*/ 11 h 132"/>
                <a:gd name="T8" fmla="*/ 160 w 167"/>
                <a:gd name="T9" fmla="*/ 51 h 132"/>
                <a:gd name="T10" fmla="*/ 163 w 167"/>
                <a:gd name="T11" fmla="*/ 121 h 132"/>
                <a:gd name="T12" fmla="*/ 133 w 167"/>
                <a:gd name="T13" fmla="*/ 123 h 132"/>
                <a:gd name="T14" fmla="*/ 93 w 167"/>
                <a:gd name="T15" fmla="*/ 121 h 132"/>
                <a:gd name="T16" fmla="*/ 16 w 167"/>
                <a:gd name="T17" fmla="*/ 12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32"/>
                <a:gd name="T29" fmla="*/ 167 w 167"/>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32">
                  <a:moveTo>
                    <a:pt x="16" y="121"/>
                  </a:moveTo>
                  <a:cubicBezTo>
                    <a:pt x="0" y="117"/>
                    <a:pt x="21" y="62"/>
                    <a:pt x="29" y="43"/>
                  </a:cubicBezTo>
                  <a:cubicBezTo>
                    <a:pt x="36" y="23"/>
                    <a:pt x="47" y="11"/>
                    <a:pt x="64" y="6"/>
                  </a:cubicBezTo>
                  <a:cubicBezTo>
                    <a:pt x="80" y="0"/>
                    <a:pt x="112" y="3"/>
                    <a:pt x="128" y="11"/>
                  </a:cubicBezTo>
                  <a:cubicBezTo>
                    <a:pt x="143" y="18"/>
                    <a:pt x="154" y="32"/>
                    <a:pt x="160" y="51"/>
                  </a:cubicBezTo>
                  <a:cubicBezTo>
                    <a:pt x="165" y="69"/>
                    <a:pt x="167" y="109"/>
                    <a:pt x="163" y="121"/>
                  </a:cubicBezTo>
                  <a:cubicBezTo>
                    <a:pt x="158" y="132"/>
                    <a:pt x="144" y="123"/>
                    <a:pt x="133" y="123"/>
                  </a:cubicBezTo>
                  <a:cubicBezTo>
                    <a:pt x="121" y="123"/>
                    <a:pt x="112" y="121"/>
                    <a:pt x="93" y="121"/>
                  </a:cubicBezTo>
                  <a:cubicBezTo>
                    <a:pt x="73" y="120"/>
                    <a:pt x="32" y="121"/>
                    <a:pt x="16" y="121"/>
                  </a:cubicBezTo>
                  <a:close/>
                </a:path>
              </a:pathLst>
            </a:custGeom>
            <a:solidFill>
              <a:srgbClr val="FFBFAB"/>
            </a:solidFill>
            <a:ln w="12700">
              <a:solidFill>
                <a:schemeClr val="tx1"/>
              </a:solidFill>
              <a:round/>
              <a:headEnd/>
              <a:tailEnd/>
            </a:ln>
          </p:spPr>
          <p:txBody>
            <a:bodyPr wrap="none" anchor="ctr"/>
            <a:lstStyle/>
            <a:p>
              <a:endParaRPr lang="en-US"/>
            </a:p>
          </p:txBody>
        </p:sp>
        <p:sp>
          <p:nvSpPr>
            <p:cNvPr id="59566" name="Freeform 179"/>
            <p:cNvSpPr>
              <a:spLocks/>
            </p:cNvSpPr>
            <p:nvPr/>
          </p:nvSpPr>
          <p:spPr bwMode="auto">
            <a:xfrm>
              <a:off x="4791" y="1981"/>
              <a:ext cx="104" cy="111"/>
            </a:xfrm>
            <a:custGeom>
              <a:avLst/>
              <a:gdLst>
                <a:gd name="T0" fmla="*/ 0 w 104"/>
                <a:gd name="T1" fmla="*/ 109 h 111"/>
                <a:gd name="T2" fmla="*/ 14 w 104"/>
                <a:gd name="T3" fmla="*/ 42 h 111"/>
                <a:gd name="T4" fmla="*/ 51 w 104"/>
                <a:gd name="T5" fmla="*/ 2 h 111"/>
                <a:gd name="T6" fmla="*/ 83 w 104"/>
                <a:gd name="T7" fmla="*/ 31 h 111"/>
                <a:gd name="T8" fmla="*/ 102 w 104"/>
                <a:gd name="T9" fmla="*/ 79 h 111"/>
                <a:gd name="T10" fmla="*/ 99 w 104"/>
                <a:gd name="T11" fmla="*/ 111 h 111"/>
                <a:gd name="T12" fmla="*/ 0 60000 65536"/>
                <a:gd name="T13" fmla="*/ 0 60000 65536"/>
                <a:gd name="T14" fmla="*/ 0 60000 65536"/>
                <a:gd name="T15" fmla="*/ 0 60000 65536"/>
                <a:gd name="T16" fmla="*/ 0 60000 65536"/>
                <a:gd name="T17" fmla="*/ 0 60000 65536"/>
                <a:gd name="T18" fmla="*/ 0 w 104"/>
                <a:gd name="T19" fmla="*/ 0 h 111"/>
                <a:gd name="T20" fmla="*/ 104 w 104"/>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04" h="111">
                  <a:moveTo>
                    <a:pt x="0" y="109"/>
                  </a:moveTo>
                  <a:cubicBezTo>
                    <a:pt x="2" y="84"/>
                    <a:pt x="5" y="59"/>
                    <a:pt x="14" y="42"/>
                  </a:cubicBezTo>
                  <a:cubicBezTo>
                    <a:pt x="22" y="24"/>
                    <a:pt x="39" y="3"/>
                    <a:pt x="51" y="2"/>
                  </a:cubicBezTo>
                  <a:cubicBezTo>
                    <a:pt x="62" y="0"/>
                    <a:pt x="74" y="18"/>
                    <a:pt x="83" y="31"/>
                  </a:cubicBezTo>
                  <a:cubicBezTo>
                    <a:pt x="91" y="43"/>
                    <a:pt x="99" y="65"/>
                    <a:pt x="102" y="79"/>
                  </a:cubicBezTo>
                  <a:cubicBezTo>
                    <a:pt x="104" y="92"/>
                    <a:pt x="101" y="101"/>
                    <a:pt x="99" y="111"/>
                  </a:cubicBezTo>
                </a:path>
              </a:pathLst>
            </a:custGeom>
            <a:noFill/>
            <a:ln w="12700">
              <a:solidFill>
                <a:schemeClr val="tx1"/>
              </a:solidFill>
              <a:round/>
              <a:headEnd/>
              <a:tailEnd/>
            </a:ln>
          </p:spPr>
          <p:txBody>
            <a:bodyPr wrap="none" anchor="ctr"/>
            <a:lstStyle/>
            <a:p>
              <a:endParaRPr lang="en-US"/>
            </a:p>
          </p:txBody>
        </p:sp>
        <p:sp>
          <p:nvSpPr>
            <p:cNvPr id="59567" name="Line 180"/>
            <p:cNvSpPr>
              <a:spLocks noChangeShapeType="1"/>
            </p:cNvSpPr>
            <p:nvPr/>
          </p:nvSpPr>
          <p:spPr bwMode="auto">
            <a:xfrm flipH="1">
              <a:off x="4837" y="1991"/>
              <a:ext cx="5" cy="45"/>
            </a:xfrm>
            <a:prstGeom prst="line">
              <a:avLst/>
            </a:prstGeom>
            <a:noFill/>
            <a:ln w="12700">
              <a:solidFill>
                <a:schemeClr val="tx1"/>
              </a:solidFill>
              <a:round/>
              <a:headEnd/>
              <a:tailEnd/>
            </a:ln>
          </p:spPr>
          <p:txBody>
            <a:bodyPr wrap="none" anchor="ctr"/>
            <a:lstStyle/>
            <a:p>
              <a:endParaRPr lang="en-US"/>
            </a:p>
          </p:txBody>
        </p:sp>
        <p:sp>
          <p:nvSpPr>
            <p:cNvPr id="59568" name="Rectangle 181"/>
            <p:cNvSpPr>
              <a:spLocks noChangeArrowheads="1"/>
            </p:cNvSpPr>
            <p:nvPr/>
          </p:nvSpPr>
          <p:spPr bwMode="auto">
            <a:xfrm>
              <a:off x="4812" y="1921"/>
              <a:ext cx="62" cy="62"/>
            </a:xfrm>
            <a:prstGeom prst="rect">
              <a:avLst/>
            </a:prstGeom>
            <a:solidFill>
              <a:schemeClr val="tx1"/>
            </a:solidFill>
            <a:ln w="12700">
              <a:solidFill>
                <a:schemeClr val="tx1"/>
              </a:solidFill>
              <a:miter lim="800000"/>
              <a:headEnd/>
              <a:tailEnd/>
            </a:ln>
          </p:spPr>
          <p:txBody>
            <a:bodyPr wrap="none" anchor="ctr"/>
            <a:lstStyle/>
            <a:p>
              <a:endParaRPr lang="en-NZ">
                <a:latin typeface="Calibri" pitchFamily="34" charset="0"/>
              </a:endParaRPr>
            </a:p>
          </p:txBody>
        </p:sp>
        <p:sp>
          <p:nvSpPr>
            <p:cNvPr id="59569" name="Line 182"/>
            <p:cNvSpPr>
              <a:spLocks noChangeShapeType="1"/>
            </p:cNvSpPr>
            <p:nvPr/>
          </p:nvSpPr>
          <p:spPr bwMode="auto">
            <a:xfrm flipV="1">
              <a:off x="4815" y="1991"/>
              <a:ext cx="45" cy="3"/>
            </a:xfrm>
            <a:prstGeom prst="line">
              <a:avLst/>
            </a:prstGeom>
            <a:noFill/>
            <a:ln w="38100">
              <a:solidFill>
                <a:schemeClr val="tx1"/>
              </a:solidFill>
              <a:round/>
              <a:headEnd/>
              <a:tailEnd/>
            </a:ln>
          </p:spPr>
          <p:txBody>
            <a:bodyPr wrap="none" anchor="ctr"/>
            <a:lstStyle/>
            <a:p>
              <a:endParaRPr lang="en-US"/>
            </a:p>
          </p:txBody>
        </p:sp>
        <p:sp>
          <p:nvSpPr>
            <p:cNvPr id="59570" name="Line 183"/>
            <p:cNvSpPr>
              <a:spLocks noChangeShapeType="1"/>
            </p:cNvSpPr>
            <p:nvPr/>
          </p:nvSpPr>
          <p:spPr bwMode="auto">
            <a:xfrm flipV="1">
              <a:off x="4815" y="1911"/>
              <a:ext cx="59" cy="6"/>
            </a:xfrm>
            <a:prstGeom prst="line">
              <a:avLst/>
            </a:prstGeom>
            <a:noFill/>
            <a:ln w="57150">
              <a:solidFill>
                <a:srgbClr val="070707"/>
              </a:solidFill>
              <a:round/>
              <a:headEnd/>
              <a:tailEnd/>
            </a:ln>
          </p:spPr>
          <p:txBody>
            <a:bodyPr wrap="none" anchor="ctr"/>
            <a:lstStyle/>
            <a:p>
              <a:endParaRPr lang="en-US"/>
            </a:p>
          </p:txBody>
        </p:sp>
        <p:sp>
          <p:nvSpPr>
            <p:cNvPr id="59571" name="Line 184"/>
            <p:cNvSpPr>
              <a:spLocks noChangeShapeType="1"/>
            </p:cNvSpPr>
            <p:nvPr/>
          </p:nvSpPr>
          <p:spPr bwMode="auto">
            <a:xfrm flipV="1">
              <a:off x="4802" y="2312"/>
              <a:ext cx="24" cy="2"/>
            </a:xfrm>
            <a:prstGeom prst="line">
              <a:avLst/>
            </a:prstGeom>
            <a:noFill/>
            <a:ln w="57150">
              <a:solidFill>
                <a:srgbClr val="070707"/>
              </a:solidFill>
              <a:round/>
              <a:headEnd/>
              <a:tailEnd/>
            </a:ln>
          </p:spPr>
          <p:txBody>
            <a:bodyPr wrap="none" anchor="ctr"/>
            <a:lstStyle/>
            <a:p>
              <a:endParaRPr lang="en-US"/>
            </a:p>
          </p:txBody>
        </p:sp>
        <p:sp>
          <p:nvSpPr>
            <p:cNvPr id="59572" name="Line 185"/>
            <p:cNvSpPr>
              <a:spLocks noChangeShapeType="1"/>
            </p:cNvSpPr>
            <p:nvPr/>
          </p:nvSpPr>
          <p:spPr bwMode="auto">
            <a:xfrm flipV="1">
              <a:off x="4855" y="2304"/>
              <a:ext cx="24" cy="2"/>
            </a:xfrm>
            <a:prstGeom prst="line">
              <a:avLst/>
            </a:prstGeom>
            <a:noFill/>
            <a:ln w="57150">
              <a:solidFill>
                <a:srgbClr val="070707"/>
              </a:solidFill>
              <a:round/>
              <a:headEnd/>
              <a:tailEnd/>
            </a:ln>
          </p:spPr>
          <p:txBody>
            <a:bodyPr wrap="none" anchor="ctr"/>
            <a:lstStyle/>
            <a:p>
              <a:endParaRPr lang="en-US"/>
            </a:p>
          </p:txBody>
        </p:sp>
        <p:sp>
          <p:nvSpPr>
            <p:cNvPr id="59573" name="Line 186"/>
            <p:cNvSpPr>
              <a:spLocks noChangeShapeType="1"/>
            </p:cNvSpPr>
            <p:nvPr/>
          </p:nvSpPr>
          <p:spPr bwMode="auto">
            <a:xfrm>
              <a:off x="4712" y="2094"/>
              <a:ext cx="0" cy="210"/>
            </a:xfrm>
            <a:prstGeom prst="line">
              <a:avLst/>
            </a:prstGeom>
            <a:noFill/>
            <a:ln w="38100">
              <a:solidFill>
                <a:srgbClr val="D7E3C5"/>
              </a:solidFill>
              <a:round/>
              <a:headEnd/>
              <a:tailEnd/>
            </a:ln>
          </p:spPr>
          <p:txBody>
            <a:bodyPr wrap="none" anchor="ctr"/>
            <a:lstStyle/>
            <a:p>
              <a:endParaRPr lang="en-US"/>
            </a:p>
          </p:txBody>
        </p:sp>
        <p:sp>
          <p:nvSpPr>
            <p:cNvPr id="59574" name="Freeform 187"/>
            <p:cNvSpPr>
              <a:spLocks/>
            </p:cNvSpPr>
            <p:nvPr/>
          </p:nvSpPr>
          <p:spPr bwMode="auto">
            <a:xfrm>
              <a:off x="5145" y="2052"/>
              <a:ext cx="88" cy="194"/>
            </a:xfrm>
            <a:custGeom>
              <a:avLst/>
              <a:gdLst>
                <a:gd name="T0" fmla="*/ 0 w 88"/>
                <a:gd name="T1" fmla="*/ 192 h 194"/>
                <a:gd name="T2" fmla="*/ 3 w 88"/>
                <a:gd name="T3" fmla="*/ 0 h 194"/>
                <a:gd name="T4" fmla="*/ 88 w 88"/>
                <a:gd name="T5" fmla="*/ 0 h 194"/>
                <a:gd name="T6" fmla="*/ 83 w 88"/>
                <a:gd name="T7" fmla="*/ 186 h 194"/>
                <a:gd name="T8" fmla="*/ 56 w 88"/>
                <a:gd name="T9" fmla="*/ 194 h 194"/>
                <a:gd name="T10" fmla="*/ 46 w 88"/>
                <a:gd name="T11" fmla="*/ 50 h 194"/>
                <a:gd name="T12" fmla="*/ 35 w 88"/>
                <a:gd name="T13" fmla="*/ 194 h 194"/>
                <a:gd name="T14" fmla="*/ 0 w 88"/>
                <a:gd name="T15" fmla="*/ 192 h 194"/>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194"/>
                <a:gd name="T26" fmla="*/ 88 w 88"/>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194">
                  <a:moveTo>
                    <a:pt x="0" y="192"/>
                  </a:moveTo>
                  <a:lnTo>
                    <a:pt x="3" y="0"/>
                  </a:lnTo>
                  <a:lnTo>
                    <a:pt x="88" y="0"/>
                  </a:lnTo>
                  <a:lnTo>
                    <a:pt x="83" y="186"/>
                  </a:lnTo>
                  <a:lnTo>
                    <a:pt x="56" y="194"/>
                  </a:lnTo>
                  <a:lnTo>
                    <a:pt x="46" y="50"/>
                  </a:lnTo>
                  <a:lnTo>
                    <a:pt x="35" y="194"/>
                  </a:lnTo>
                  <a:lnTo>
                    <a:pt x="0" y="192"/>
                  </a:lnTo>
                  <a:close/>
                </a:path>
              </a:pathLst>
            </a:custGeom>
            <a:solidFill>
              <a:srgbClr val="9CB0D1"/>
            </a:solidFill>
            <a:ln w="12700">
              <a:solidFill>
                <a:schemeClr val="tx1"/>
              </a:solidFill>
              <a:round/>
              <a:headEnd/>
              <a:tailEnd/>
            </a:ln>
          </p:spPr>
          <p:txBody>
            <a:bodyPr wrap="none" anchor="ctr"/>
            <a:lstStyle/>
            <a:p>
              <a:endParaRPr lang="en-US"/>
            </a:p>
          </p:txBody>
        </p:sp>
        <p:grpSp>
          <p:nvGrpSpPr>
            <p:cNvPr id="59575" name="Group 188"/>
            <p:cNvGrpSpPr>
              <a:grpSpLocks/>
            </p:cNvGrpSpPr>
            <p:nvPr/>
          </p:nvGrpSpPr>
          <p:grpSpPr bwMode="auto">
            <a:xfrm>
              <a:off x="5097" y="1867"/>
              <a:ext cx="167" cy="190"/>
              <a:chOff x="5097" y="1867"/>
              <a:chExt cx="167" cy="190"/>
            </a:xfrm>
          </p:grpSpPr>
          <p:grpSp>
            <p:nvGrpSpPr>
              <p:cNvPr id="59600" name="Group 189"/>
              <p:cNvGrpSpPr>
                <a:grpSpLocks/>
              </p:cNvGrpSpPr>
              <p:nvPr/>
            </p:nvGrpSpPr>
            <p:grpSpPr bwMode="auto">
              <a:xfrm>
                <a:off x="5097" y="1925"/>
                <a:ext cx="167" cy="132"/>
                <a:chOff x="5097" y="1925"/>
                <a:chExt cx="167" cy="132"/>
              </a:xfrm>
            </p:grpSpPr>
            <p:sp>
              <p:nvSpPr>
                <p:cNvPr id="59604" name="Freeform 190"/>
                <p:cNvSpPr>
                  <a:spLocks/>
                </p:cNvSpPr>
                <p:nvPr/>
              </p:nvSpPr>
              <p:spPr bwMode="auto">
                <a:xfrm>
                  <a:off x="5097" y="1925"/>
                  <a:ext cx="167" cy="132"/>
                </a:xfrm>
                <a:custGeom>
                  <a:avLst/>
                  <a:gdLst>
                    <a:gd name="T0" fmla="*/ 16 w 167"/>
                    <a:gd name="T1" fmla="*/ 121 h 132"/>
                    <a:gd name="T2" fmla="*/ 29 w 167"/>
                    <a:gd name="T3" fmla="*/ 43 h 132"/>
                    <a:gd name="T4" fmla="*/ 64 w 167"/>
                    <a:gd name="T5" fmla="*/ 6 h 132"/>
                    <a:gd name="T6" fmla="*/ 128 w 167"/>
                    <a:gd name="T7" fmla="*/ 11 h 132"/>
                    <a:gd name="T8" fmla="*/ 160 w 167"/>
                    <a:gd name="T9" fmla="*/ 51 h 132"/>
                    <a:gd name="T10" fmla="*/ 163 w 167"/>
                    <a:gd name="T11" fmla="*/ 121 h 132"/>
                    <a:gd name="T12" fmla="*/ 133 w 167"/>
                    <a:gd name="T13" fmla="*/ 123 h 132"/>
                    <a:gd name="T14" fmla="*/ 93 w 167"/>
                    <a:gd name="T15" fmla="*/ 121 h 132"/>
                    <a:gd name="T16" fmla="*/ 16 w 167"/>
                    <a:gd name="T17" fmla="*/ 12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32"/>
                    <a:gd name="T29" fmla="*/ 167 w 167"/>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32">
                      <a:moveTo>
                        <a:pt x="16" y="121"/>
                      </a:moveTo>
                      <a:cubicBezTo>
                        <a:pt x="0" y="117"/>
                        <a:pt x="21" y="62"/>
                        <a:pt x="29" y="43"/>
                      </a:cubicBezTo>
                      <a:cubicBezTo>
                        <a:pt x="36" y="23"/>
                        <a:pt x="47" y="11"/>
                        <a:pt x="64" y="6"/>
                      </a:cubicBezTo>
                      <a:cubicBezTo>
                        <a:pt x="80" y="0"/>
                        <a:pt x="112" y="3"/>
                        <a:pt x="128" y="11"/>
                      </a:cubicBezTo>
                      <a:cubicBezTo>
                        <a:pt x="143" y="18"/>
                        <a:pt x="154" y="32"/>
                        <a:pt x="160" y="51"/>
                      </a:cubicBezTo>
                      <a:cubicBezTo>
                        <a:pt x="165" y="69"/>
                        <a:pt x="167" y="109"/>
                        <a:pt x="163" y="121"/>
                      </a:cubicBezTo>
                      <a:cubicBezTo>
                        <a:pt x="158" y="132"/>
                        <a:pt x="144" y="123"/>
                        <a:pt x="133" y="123"/>
                      </a:cubicBezTo>
                      <a:cubicBezTo>
                        <a:pt x="121" y="123"/>
                        <a:pt x="112" y="121"/>
                        <a:pt x="93" y="121"/>
                      </a:cubicBezTo>
                      <a:cubicBezTo>
                        <a:pt x="73" y="120"/>
                        <a:pt x="32" y="121"/>
                        <a:pt x="16" y="121"/>
                      </a:cubicBezTo>
                      <a:close/>
                    </a:path>
                  </a:pathLst>
                </a:custGeom>
                <a:solidFill>
                  <a:srgbClr val="FFBFAB"/>
                </a:solidFill>
                <a:ln w="12700">
                  <a:solidFill>
                    <a:schemeClr val="tx1"/>
                  </a:solidFill>
                  <a:round/>
                  <a:headEnd/>
                  <a:tailEnd/>
                </a:ln>
              </p:spPr>
              <p:txBody>
                <a:bodyPr wrap="none" anchor="ctr"/>
                <a:lstStyle/>
                <a:p>
                  <a:endParaRPr lang="en-US"/>
                </a:p>
              </p:txBody>
            </p:sp>
            <p:sp>
              <p:nvSpPr>
                <p:cNvPr id="59605" name="Freeform 191"/>
                <p:cNvSpPr>
                  <a:spLocks/>
                </p:cNvSpPr>
                <p:nvPr/>
              </p:nvSpPr>
              <p:spPr bwMode="auto">
                <a:xfrm>
                  <a:off x="5136" y="1937"/>
                  <a:ext cx="104" cy="111"/>
                </a:xfrm>
                <a:custGeom>
                  <a:avLst/>
                  <a:gdLst>
                    <a:gd name="T0" fmla="*/ 0 w 104"/>
                    <a:gd name="T1" fmla="*/ 109 h 111"/>
                    <a:gd name="T2" fmla="*/ 14 w 104"/>
                    <a:gd name="T3" fmla="*/ 42 h 111"/>
                    <a:gd name="T4" fmla="*/ 51 w 104"/>
                    <a:gd name="T5" fmla="*/ 2 h 111"/>
                    <a:gd name="T6" fmla="*/ 83 w 104"/>
                    <a:gd name="T7" fmla="*/ 31 h 111"/>
                    <a:gd name="T8" fmla="*/ 102 w 104"/>
                    <a:gd name="T9" fmla="*/ 79 h 111"/>
                    <a:gd name="T10" fmla="*/ 99 w 104"/>
                    <a:gd name="T11" fmla="*/ 111 h 111"/>
                    <a:gd name="T12" fmla="*/ 0 60000 65536"/>
                    <a:gd name="T13" fmla="*/ 0 60000 65536"/>
                    <a:gd name="T14" fmla="*/ 0 60000 65536"/>
                    <a:gd name="T15" fmla="*/ 0 60000 65536"/>
                    <a:gd name="T16" fmla="*/ 0 60000 65536"/>
                    <a:gd name="T17" fmla="*/ 0 60000 65536"/>
                    <a:gd name="T18" fmla="*/ 0 w 104"/>
                    <a:gd name="T19" fmla="*/ 0 h 111"/>
                    <a:gd name="T20" fmla="*/ 104 w 104"/>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04" h="111">
                      <a:moveTo>
                        <a:pt x="0" y="109"/>
                      </a:moveTo>
                      <a:cubicBezTo>
                        <a:pt x="2" y="84"/>
                        <a:pt x="5" y="59"/>
                        <a:pt x="14" y="42"/>
                      </a:cubicBezTo>
                      <a:cubicBezTo>
                        <a:pt x="22" y="24"/>
                        <a:pt x="39" y="3"/>
                        <a:pt x="51" y="2"/>
                      </a:cubicBezTo>
                      <a:cubicBezTo>
                        <a:pt x="62" y="0"/>
                        <a:pt x="74" y="18"/>
                        <a:pt x="83" y="31"/>
                      </a:cubicBezTo>
                      <a:cubicBezTo>
                        <a:pt x="91" y="43"/>
                        <a:pt x="99" y="65"/>
                        <a:pt x="102" y="79"/>
                      </a:cubicBezTo>
                      <a:cubicBezTo>
                        <a:pt x="104" y="92"/>
                        <a:pt x="101" y="101"/>
                        <a:pt x="99" y="111"/>
                      </a:cubicBezTo>
                    </a:path>
                  </a:pathLst>
                </a:custGeom>
                <a:noFill/>
                <a:ln w="12700">
                  <a:solidFill>
                    <a:schemeClr val="tx1"/>
                  </a:solidFill>
                  <a:round/>
                  <a:headEnd/>
                  <a:tailEnd/>
                </a:ln>
              </p:spPr>
              <p:txBody>
                <a:bodyPr wrap="none" anchor="ctr"/>
                <a:lstStyle/>
                <a:p>
                  <a:endParaRPr lang="en-US"/>
                </a:p>
              </p:txBody>
            </p:sp>
            <p:sp>
              <p:nvSpPr>
                <p:cNvPr id="59606" name="Line 192"/>
                <p:cNvSpPr>
                  <a:spLocks noChangeShapeType="1"/>
                </p:cNvSpPr>
                <p:nvPr/>
              </p:nvSpPr>
              <p:spPr bwMode="auto">
                <a:xfrm flipH="1">
                  <a:off x="5182" y="1947"/>
                  <a:ext cx="5" cy="45"/>
                </a:xfrm>
                <a:prstGeom prst="line">
                  <a:avLst/>
                </a:prstGeom>
                <a:noFill/>
                <a:ln w="12700">
                  <a:solidFill>
                    <a:schemeClr val="tx1"/>
                  </a:solidFill>
                  <a:round/>
                  <a:headEnd/>
                  <a:tailEnd/>
                </a:ln>
              </p:spPr>
              <p:txBody>
                <a:bodyPr wrap="none" anchor="ctr"/>
                <a:lstStyle/>
                <a:p>
                  <a:endParaRPr lang="en-US"/>
                </a:p>
              </p:txBody>
            </p:sp>
          </p:grpSp>
          <p:sp>
            <p:nvSpPr>
              <p:cNvPr id="59601" name="Rectangle 193"/>
              <p:cNvSpPr>
                <a:spLocks noChangeArrowheads="1"/>
              </p:cNvSpPr>
              <p:nvPr/>
            </p:nvSpPr>
            <p:spPr bwMode="auto">
              <a:xfrm>
                <a:off x="5157" y="1877"/>
                <a:ext cx="62" cy="62"/>
              </a:xfrm>
              <a:prstGeom prst="rect">
                <a:avLst/>
              </a:prstGeom>
              <a:solidFill>
                <a:schemeClr val="tx1"/>
              </a:solidFill>
              <a:ln w="12700">
                <a:solidFill>
                  <a:schemeClr val="tx1"/>
                </a:solidFill>
                <a:miter lim="800000"/>
                <a:headEnd/>
                <a:tailEnd/>
              </a:ln>
            </p:spPr>
            <p:txBody>
              <a:bodyPr wrap="none" anchor="ctr"/>
              <a:lstStyle/>
              <a:p>
                <a:endParaRPr lang="en-NZ">
                  <a:latin typeface="Calibri" pitchFamily="34" charset="0"/>
                </a:endParaRPr>
              </a:p>
            </p:txBody>
          </p:sp>
          <p:sp>
            <p:nvSpPr>
              <p:cNvPr id="59602" name="Line 194"/>
              <p:cNvSpPr>
                <a:spLocks noChangeShapeType="1"/>
              </p:cNvSpPr>
              <p:nvPr/>
            </p:nvSpPr>
            <p:spPr bwMode="auto">
              <a:xfrm flipV="1">
                <a:off x="5160" y="1947"/>
                <a:ext cx="45" cy="3"/>
              </a:xfrm>
              <a:prstGeom prst="line">
                <a:avLst/>
              </a:prstGeom>
              <a:noFill/>
              <a:ln w="38100">
                <a:solidFill>
                  <a:schemeClr val="tx1"/>
                </a:solidFill>
                <a:round/>
                <a:headEnd/>
                <a:tailEnd/>
              </a:ln>
            </p:spPr>
            <p:txBody>
              <a:bodyPr wrap="none" anchor="ctr"/>
              <a:lstStyle/>
              <a:p>
                <a:endParaRPr lang="en-US"/>
              </a:p>
            </p:txBody>
          </p:sp>
          <p:sp>
            <p:nvSpPr>
              <p:cNvPr id="59603" name="Line 195"/>
              <p:cNvSpPr>
                <a:spLocks noChangeShapeType="1"/>
              </p:cNvSpPr>
              <p:nvPr/>
            </p:nvSpPr>
            <p:spPr bwMode="auto">
              <a:xfrm flipV="1">
                <a:off x="5160" y="1867"/>
                <a:ext cx="59" cy="6"/>
              </a:xfrm>
              <a:prstGeom prst="line">
                <a:avLst/>
              </a:prstGeom>
              <a:noFill/>
              <a:ln w="57150">
                <a:solidFill>
                  <a:srgbClr val="070707"/>
                </a:solidFill>
                <a:round/>
                <a:headEnd/>
                <a:tailEnd/>
              </a:ln>
            </p:spPr>
            <p:txBody>
              <a:bodyPr wrap="none" anchor="ctr"/>
              <a:lstStyle/>
              <a:p>
                <a:endParaRPr lang="en-US"/>
              </a:p>
            </p:txBody>
          </p:sp>
        </p:grpSp>
        <p:sp>
          <p:nvSpPr>
            <p:cNvPr id="59576" name="Line 196"/>
            <p:cNvSpPr>
              <a:spLocks noChangeShapeType="1"/>
            </p:cNvSpPr>
            <p:nvPr/>
          </p:nvSpPr>
          <p:spPr bwMode="auto">
            <a:xfrm flipV="1">
              <a:off x="5147" y="2256"/>
              <a:ext cx="37" cy="14"/>
            </a:xfrm>
            <a:prstGeom prst="line">
              <a:avLst/>
            </a:prstGeom>
            <a:noFill/>
            <a:ln w="57150">
              <a:solidFill>
                <a:srgbClr val="070707"/>
              </a:solidFill>
              <a:round/>
              <a:headEnd/>
              <a:tailEnd/>
            </a:ln>
          </p:spPr>
          <p:txBody>
            <a:bodyPr wrap="none" anchor="ctr"/>
            <a:lstStyle/>
            <a:p>
              <a:endParaRPr lang="en-US"/>
            </a:p>
          </p:txBody>
        </p:sp>
        <p:sp>
          <p:nvSpPr>
            <p:cNvPr id="59577" name="Line 197"/>
            <p:cNvSpPr>
              <a:spLocks noChangeShapeType="1"/>
            </p:cNvSpPr>
            <p:nvPr/>
          </p:nvSpPr>
          <p:spPr bwMode="auto">
            <a:xfrm flipV="1">
              <a:off x="5200" y="2260"/>
              <a:ext cx="24" cy="2"/>
            </a:xfrm>
            <a:prstGeom prst="line">
              <a:avLst/>
            </a:prstGeom>
            <a:noFill/>
            <a:ln w="57150">
              <a:solidFill>
                <a:srgbClr val="070707"/>
              </a:solidFill>
              <a:round/>
              <a:headEnd/>
              <a:tailEnd/>
            </a:ln>
          </p:spPr>
          <p:txBody>
            <a:bodyPr wrap="none" anchor="ctr"/>
            <a:lstStyle/>
            <a:p>
              <a:endParaRPr lang="en-US"/>
            </a:p>
          </p:txBody>
        </p:sp>
        <p:sp>
          <p:nvSpPr>
            <p:cNvPr id="59578" name="Line 198"/>
            <p:cNvSpPr>
              <a:spLocks noChangeShapeType="1"/>
            </p:cNvSpPr>
            <p:nvPr/>
          </p:nvSpPr>
          <p:spPr bwMode="auto">
            <a:xfrm>
              <a:off x="4819" y="2088"/>
              <a:ext cx="0" cy="210"/>
            </a:xfrm>
            <a:prstGeom prst="line">
              <a:avLst/>
            </a:prstGeom>
            <a:noFill/>
            <a:ln w="38100">
              <a:solidFill>
                <a:srgbClr val="D7E3C5"/>
              </a:solidFill>
              <a:round/>
              <a:headEnd/>
              <a:tailEnd/>
            </a:ln>
          </p:spPr>
          <p:txBody>
            <a:bodyPr wrap="none" anchor="ctr"/>
            <a:lstStyle/>
            <a:p>
              <a:endParaRPr lang="en-US"/>
            </a:p>
          </p:txBody>
        </p:sp>
        <p:sp>
          <p:nvSpPr>
            <p:cNvPr id="59579" name="Line 199"/>
            <p:cNvSpPr>
              <a:spLocks noChangeShapeType="1"/>
            </p:cNvSpPr>
            <p:nvPr/>
          </p:nvSpPr>
          <p:spPr bwMode="auto">
            <a:xfrm>
              <a:off x="5179" y="2040"/>
              <a:ext cx="0" cy="210"/>
            </a:xfrm>
            <a:prstGeom prst="line">
              <a:avLst/>
            </a:prstGeom>
            <a:noFill/>
            <a:ln w="38100">
              <a:solidFill>
                <a:srgbClr val="D7E3C5"/>
              </a:solidFill>
              <a:round/>
              <a:headEnd/>
              <a:tailEnd/>
            </a:ln>
          </p:spPr>
          <p:txBody>
            <a:bodyPr wrap="none" anchor="ctr"/>
            <a:lstStyle/>
            <a:p>
              <a:endParaRPr lang="en-US"/>
            </a:p>
          </p:txBody>
        </p:sp>
        <p:sp>
          <p:nvSpPr>
            <p:cNvPr id="59580" name="Freeform 200"/>
            <p:cNvSpPr>
              <a:spLocks/>
            </p:cNvSpPr>
            <p:nvPr/>
          </p:nvSpPr>
          <p:spPr bwMode="auto">
            <a:xfrm>
              <a:off x="4701" y="2029"/>
              <a:ext cx="712" cy="154"/>
            </a:xfrm>
            <a:custGeom>
              <a:avLst/>
              <a:gdLst>
                <a:gd name="T0" fmla="*/ 0 w 712"/>
                <a:gd name="T1" fmla="*/ 69 h 154"/>
                <a:gd name="T2" fmla="*/ 640 w 712"/>
                <a:gd name="T3" fmla="*/ 0 h 154"/>
                <a:gd name="T4" fmla="*/ 712 w 712"/>
                <a:gd name="T5" fmla="*/ 80 h 154"/>
                <a:gd name="T6" fmla="*/ 46 w 712"/>
                <a:gd name="T7" fmla="*/ 154 h 154"/>
                <a:gd name="T8" fmla="*/ 0 w 712"/>
                <a:gd name="T9" fmla="*/ 69 h 154"/>
                <a:gd name="T10" fmla="*/ 0 60000 65536"/>
                <a:gd name="T11" fmla="*/ 0 60000 65536"/>
                <a:gd name="T12" fmla="*/ 0 60000 65536"/>
                <a:gd name="T13" fmla="*/ 0 60000 65536"/>
                <a:gd name="T14" fmla="*/ 0 60000 65536"/>
                <a:gd name="T15" fmla="*/ 0 w 712"/>
                <a:gd name="T16" fmla="*/ 0 h 154"/>
                <a:gd name="T17" fmla="*/ 712 w 712"/>
                <a:gd name="T18" fmla="*/ 154 h 154"/>
              </a:gdLst>
              <a:ahLst/>
              <a:cxnLst>
                <a:cxn ang="T10">
                  <a:pos x="T0" y="T1"/>
                </a:cxn>
                <a:cxn ang="T11">
                  <a:pos x="T2" y="T3"/>
                </a:cxn>
                <a:cxn ang="T12">
                  <a:pos x="T4" y="T5"/>
                </a:cxn>
                <a:cxn ang="T13">
                  <a:pos x="T6" y="T7"/>
                </a:cxn>
                <a:cxn ang="T14">
                  <a:pos x="T8" y="T9"/>
                </a:cxn>
              </a:cxnLst>
              <a:rect l="T15" t="T16" r="T17" b="T18"/>
              <a:pathLst>
                <a:path w="712" h="154">
                  <a:moveTo>
                    <a:pt x="0" y="69"/>
                  </a:moveTo>
                  <a:lnTo>
                    <a:pt x="640" y="0"/>
                  </a:lnTo>
                  <a:lnTo>
                    <a:pt x="712" y="80"/>
                  </a:lnTo>
                  <a:lnTo>
                    <a:pt x="46" y="154"/>
                  </a:lnTo>
                  <a:lnTo>
                    <a:pt x="0" y="69"/>
                  </a:lnTo>
                  <a:close/>
                </a:path>
              </a:pathLst>
            </a:custGeom>
            <a:solidFill>
              <a:schemeClr val="accent1"/>
            </a:solidFill>
            <a:ln w="12700">
              <a:solidFill>
                <a:schemeClr val="tx1"/>
              </a:solidFill>
              <a:round/>
              <a:headEnd/>
              <a:tailEnd/>
            </a:ln>
          </p:spPr>
          <p:txBody>
            <a:bodyPr wrap="none" anchor="ctr"/>
            <a:lstStyle/>
            <a:p>
              <a:endParaRPr lang="en-US"/>
            </a:p>
          </p:txBody>
        </p:sp>
        <p:sp>
          <p:nvSpPr>
            <p:cNvPr id="59581" name="Freeform 201"/>
            <p:cNvSpPr>
              <a:spLocks/>
            </p:cNvSpPr>
            <p:nvPr/>
          </p:nvSpPr>
          <p:spPr bwMode="auto">
            <a:xfrm>
              <a:off x="4698" y="2018"/>
              <a:ext cx="712" cy="154"/>
            </a:xfrm>
            <a:custGeom>
              <a:avLst/>
              <a:gdLst>
                <a:gd name="T0" fmla="*/ 0 w 712"/>
                <a:gd name="T1" fmla="*/ 69 h 154"/>
                <a:gd name="T2" fmla="*/ 640 w 712"/>
                <a:gd name="T3" fmla="*/ 0 h 154"/>
                <a:gd name="T4" fmla="*/ 712 w 712"/>
                <a:gd name="T5" fmla="*/ 80 h 154"/>
                <a:gd name="T6" fmla="*/ 46 w 712"/>
                <a:gd name="T7" fmla="*/ 154 h 154"/>
                <a:gd name="T8" fmla="*/ 0 w 712"/>
                <a:gd name="T9" fmla="*/ 69 h 154"/>
                <a:gd name="T10" fmla="*/ 0 60000 65536"/>
                <a:gd name="T11" fmla="*/ 0 60000 65536"/>
                <a:gd name="T12" fmla="*/ 0 60000 65536"/>
                <a:gd name="T13" fmla="*/ 0 60000 65536"/>
                <a:gd name="T14" fmla="*/ 0 60000 65536"/>
                <a:gd name="T15" fmla="*/ 0 w 712"/>
                <a:gd name="T16" fmla="*/ 0 h 154"/>
                <a:gd name="T17" fmla="*/ 712 w 712"/>
                <a:gd name="T18" fmla="*/ 154 h 154"/>
              </a:gdLst>
              <a:ahLst/>
              <a:cxnLst>
                <a:cxn ang="T10">
                  <a:pos x="T0" y="T1"/>
                </a:cxn>
                <a:cxn ang="T11">
                  <a:pos x="T2" y="T3"/>
                </a:cxn>
                <a:cxn ang="T12">
                  <a:pos x="T4" y="T5"/>
                </a:cxn>
                <a:cxn ang="T13">
                  <a:pos x="T6" y="T7"/>
                </a:cxn>
                <a:cxn ang="T14">
                  <a:pos x="T8" y="T9"/>
                </a:cxn>
              </a:cxnLst>
              <a:rect l="T15" t="T16" r="T17" b="T18"/>
              <a:pathLst>
                <a:path w="712" h="154">
                  <a:moveTo>
                    <a:pt x="0" y="69"/>
                  </a:moveTo>
                  <a:lnTo>
                    <a:pt x="640" y="0"/>
                  </a:lnTo>
                  <a:lnTo>
                    <a:pt x="712" y="80"/>
                  </a:lnTo>
                  <a:lnTo>
                    <a:pt x="46" y="154"/>
                  </a:lnTo>
                  <a:lnTo>
                    <a:pt x="0" y="69"/>
                  </a:lnTo>
                  <a:close/>
                </a:path>
              </a:pathLst>
            </a:custGeom>
            <a:solidFill>
              <a:srgbClr val="D7E3C5"/>
            </a:solidFill>
            <a:ln w="12700">
              <a:solidFill>
                <a:schemeClr val="tx1"/>
              </a:solidFill>
              <a:round/>
              <a:headEnd/>
              <a:tailEnd/>
            </a:ln>
          </p:spPr>
          <p:txBody>
            <a:bodyPr wrap="none" anchor="ctr"/>
            <a:lstStyle/>
            <a:p>
              <a:endParaRPr lang="en-US"/>
            </a:p>
          </p:txBody>
        </p:sp>
        <p:sp>
          <p:nvSpPr>
            <p:cNvPr id="59582" name="Line 202"/>
            <p:cNvSpPr>
              <a:spLocks noChangeShapeType="1"/>
            </p:cNvSpPr>
            <p:nvPr/>
          </p:nvSpPr>
          <p:spPr bwMode="auto">
            <a:xfrm>
              <a:off x="4757" y="2178"/>
              <a:ext cx="0" cy="210"/>
            </a:xfrm>
            <a:prstGeom prst="line">
              <a:avLst/>
            </a:prstGeom>
            <a:noFill/>
            <a:ln w="38100">
              <a:solidFill>
                <a:srgbClr val="D7E3C5"/>
              </a:solidFill>
              <a:round/>
              <a:headEnd/>
              <a:tailEnd/>
            </a:ln>
          </p:spPr>
          <p:txBody>
            <a:bodyPr wrap="none" anchor="ctr"/>
            <a:lstStyle/>
            <a:p>
              <a:endParaRPr lang="en-US"/>
            </a:p>
          </p:txBody>
        </p:sp>
        <p:sp>
          <p:nvSpPr>
            <p:cNvPr id="59583" name="Line 203"/>
            <p:cNvSpPr>
              <a:spLocks noChangeShapeType="1"/>
            </p:cNvSpPr>
            <p:nvPr/>
          </p:nvSpPr>
          <p:spPr bwMode="auto">
            <a:xfrm>
              <a:off x="5086" y="2138"/>
              <a:ext cx="0" cy="210"/>
            </a:xfrm>
            <a:prstGeom prst="line">
              <a:avLst/>
            </a:prstGeom>
            <a:noFill/>
            <a:ln w="38100">
              <a:solidFill>
                <a:srgbClr val="D7E3C5"/>
              </a:solidFill>
              <a:round/>
              <a:headEnd/>
              <a:tailEnd/>
            </a:ln>
          </p:spPr>
          <p:txBody>
            <a:bodyPr wrap="none" anchor="ctr"/>
            <a:lstStyle/>
            <a:p>
              <a:endParaRPr lang="en-US"/>
            </a:p>
          </p:txBody>
        </p:sp>
        <p:sp>
          <p:nvSpPr>
            <p:cNvPr id="59584" name="Line 204"/>
            <p:cNvSpPr>
              <a:spLocks noChangeShapeType="1"/>
            </p:cNvSpPr>
            <p:nvPr/>
          </p:nvSpPr>
          <p:spPr bwMode="auto">
            <a:xfrm>
              <a:off x="5246" y="2133"/>
              <a:ext cx="0" cy="210"/>
            </a:xfrm>
            <a:prstGeom prst="line">
              <a:avLst/>
            </a:prstGeom>
            <a:noFill/>
            <a:ln w="38100">
              <a:solidFill>
                <a:srgbClr val="D7E3C5"/>
              </a:solidFill>
              <a:round/>
              <a:headEnd/>
              <a:tailEnd/>
            </a:ln>
          </p:spPr>
          <p:txBody>
            <a:bodyPr wrap="none" anchor="ctr"/>
            <a:lstStyle/>
            <a:p>
              <a:endParaRPr lang="en-US"/>
            </a:p>
          </p:txBody>
        </p:sp>
        <p:sp>
          <p:nvSpPr>
            <p:cNvPr id="59585" name="Line 205"/>
            <p:cNvSpPr>
              <a:spLocks noChangeShapeType="1"/>
            </p:cNvSpPr>
            <p:nvPr/>
          </p:nvSpPr>
          <p:spPr bwMode="auto">
            <a:xfrm>
              <a:off x="5398" y="2106"/>
              <a:ext cx="0" cy="210"/>
            </a:xfrm>
            <a:prstGeom prst="line">
              <a:avLst/>
            </a:prstGeom>
            <a:noFill/>
            <a:ln w="38100">
              <a:solidFill>
                <a:srgbClr val="D7E3C5"/>
              </a:solidFill>
              <a:round/>
              <a:headEnd/>
              <a:tailEnd/>
            </a:ln>
          </p:spPr>
          <p:txBody>
            <a:bodyPr wrap="none" anchor="ctr"/>
            <a:lstStyle/>
            <a:p>
              <a:endParaRPr lang="en-US"/>
            </a:p>
          </p:txBody>
        </p:sp>
        <p:sp>
          <p:nvSpPr>
            <p:cNvPr id="59586" name="Line 206"/>
            <p:cNvSpPr>
              <a:spLocks noChangeShapeType="1"/>
            </p:cNvSpPr>
            <p:nvPr/>
          </p:nvSpPr>
          <p:spPr bwMode="auto">
            <a:xfrm>
              <a:off x="4912" y="2168"/>
              <a:ext cx="0" cy="210"/>
            </a:xfrm>
            <a:prstGeom prst="line">
              <a:avLst/>
            </a:prstGeom>
            <a:noFill/>
            <a:ln w="38100">
              <a:solidFill>
                <a:srgbClr val="D7E3C5"/>
              </a:solidFill>
              <a:round/>
              <a:headEnd/>
              <a:tailEnd/>
            </a:ln>
          </p:spPr>
          <p:txBody>
            <a:bodyPr wrap="none" anchor="ctr"/>
            <a:lstStyle/>
            <a:p>
              <a:endParaRPr lang="en-US"/>
            </a:p>
          </p:txBody>
        </p:sp>
        <p:sp>
          <p:nvSpPr>
            <p:cNvPr id="59587" name="Line 207"/>
            <p:cNvSpPr>
              <a:spLocks noChangeShapeType="1"/>
            </p:cNvSpPr>
            <p:nvPr/>
          </p:nvSpPr>
          <p:spPr bwMode="auto">
            <a:xfrm>
              <a:off x="4851" y="2069"/>
              <a:ext cx="53" cy="88"/>
            </a:xfrm>
            <a:prstGeom prst="line">
              <a:avLst/>
            </a:prstGeom>
            <a:noFill/>
            <a:ln w="12700">
              <a:solidFill>
                <a:schemeClr val="tx1"/>
              </a:solidFill>
              <a:round/>
              <a:headEnd/>
              <a:tailEnd/>
            </a:ln>
          </p:spPr>
          <p:txBody>
            <a:bodyPr wrap="none" anchor="ctr"/>
            <a:lstStyle/>
            <a:p>
              <a:endParaRPr lang="en-US"/>
            </a:p>
          </p:txBody>
        </p:sp>
        <p:sp>
          <p:nvSpPr>
            <p:cNvPr id="59588" name="Line 208"/>
            <p:cNvSpPr>
              <a:spLocks noChangeShapeType="1"/>
            </p:cNvSpPr>
            <p:nvPr/>
          </p:nvSpPr>
          <p:spPr bwMode="auto">
            <a:xfrm>
              <a:off x="5032" y="2053"/>
              <a:ext cx="53" cy="88"/>
            </a:xfrm>
            <a:prstGeom prst="line">
              <a:avLst/>
            </a:prstGeom>
            <a:noFill/>
            <a:ln w="12700">
              <a:solidFill>
                <a:schemeClr val="tx1"/>
              </a:solidFill>
              <a:round/>
              <a:headEnd/>
              <a:tailEnd/>
            </a:ln>
          </p:spPr>
          <p:txBody>
            <a:bodyPr wrap="none" anchor="ctr"/>
            <a:lstStyle/>
            <a:p>
              <a:endParaRPr lang="en-US"/>
            </a:p>
          </p:txBody>
        </p:sp>
        <p:sp>
          <p:nvSpPr>
            <p:cNvPr id="59589" name="Line 209"/>
            <p:cNvSpPr>
              <a:spLocks noChangeShapeType="1"/>
            </p:cNvSpPr>
            <p:nvPr/>
          </p:nvSpPr>
          <p:spPr bwMode="auto">
            <a:xfrm>
              <a:off x="4942" y="2061"/>
              <a:ext cx="53" cy="88"/>
            </a:xfrm>
            <a:prstGeom prst="line">
              <a:avLst/>
            </a:prstGeom>
            <a:noFill/>
            <a:ln w="12700">
              <a:solidFill>
                <a:schemeClr val="tx1"/>
              </a:solidFill>
              <a:round/>
              <a:headEnd/>
              <a:tailEnd/>
            </a:ln>
          </p:spPr>
          <p:txBody>
            <a:bodyPr wrap="none" anchor="ctr"/>
            <a:lstStyle/>
            <a:p>
              <a:endParaRPr lang="en-US"/>
            </a:p>
          </p:txBody>
        </p:sp>
        <p:sp>
          <p:nvSpPr>
            <p:cNvPr id="59590" name="Line 210"/>
            <p:cNvSpPr>
              <a:spLocks noChangeShapeType="1"/>
            </p:cNvSpPr>
            <p:nvPr/>
          </p:nvSpPr>
          <p:spPr bwMode="auto">
            <a:xfrm>
              <a:off x="5107" y="2042"/>
              <a:ext cx="53" cy="88"/>
            </a:xfrm>
            <a:prstGeom prst="line">
              <a:avLst/>
            </a:prstGeom>
            <a:noFill/>
            <a:ln w="12700">
              <a:solidFill>
                <a:schemeClr val="tx1"/>
              </a:solidFill>
              <a:round/>
              <a:headEnd/>
              <a:tailEnd/>
            </a:ln>
          </p:spPr>
          <p:txBody>
            <a:bodyPr wrap="none" anchor="ctr"/>
            <a:lstStyle/>
            <a:p>
              <a:endParaRPr lang="en-US"/>
            </a:p>
          </p:txBody>
        </p:sp>
        <p:sp>
          <p:nvSpPr>
            <p:cNvPr id="59591" name="Line 211"/>
            <p:cNvSpPr>
              <a:spLocks noChangeShapeType="1"/>
            </p:cNvSpPr>
            <p:nvPr/>
          </p:nvSpPr>
          <p:spPr bwMode="auto">
            <a:xfrm>
              <a:off x="5264" y="2024"/>
              <a:ext cx="53" cy="88"/>
            </a:xfrm>
            <a:prstGeom prst="line">
              <a:avLst/>
            </a:prstGeom>
            <a:noFill/>
            <a:ln w="12700">
              <a:solidFill>
                <a:schemeClr val="tx1"/>
              </a:solidFill>
              <a:round/>
              <a:headEnd/>
              <a:tailEnd/>
            </a:ln>
          </p:spPr>
          <p:txBody>
            <a:bodyPr wrap="none" anchor="ctr"/>
            <a:lstStyle/>
            <a:p>
              <a:endParaRPr lang="en-US"/>
            </a:p>
          </p:txBody>
        </p:sp>
        <p:sp>
          <p:nvSpPr>
            <p:cNvPr id="59592" name="Line 212"/>
            <p:cNvSpPr>
              <a:spLocks noChangeShapeType="1"/>
            </p:cNvSpPr>
            <p:nvPr/>
          </p:nvSpPr>
          <p:spPr bwMode="auto">
            <a:xfrm>
              <a:off x="4779" y="2080"/>
              <a:ext cx="53" cy="88"/>
            </a:xfrm>
            <a:prstGeom prst="line">
              <a:avLst/>
            </a:prstGeom>
            <a:noFill/>
            <a:ln w="12700">
              <a:solidFill>
                <a:schemeClr val="tx1"/>
              </a:solidFill>
              <a:round/>
              <a:headEnd/>
              <a:tailEnd/>
            </a:ln>
          </p:spPr>
          <p:txBody>
            <a:bodyPr wrap="none" anchor="ctr"/>
            <a:lstStyle/>
            <a:p>
              <a:endParaRPr lang="en-US"/>
            </a:p>
          </p:txBody>
        </p:sp>
        <p:sp>
          <p:nvSpPr>
            <p:cNvPr id="59593" name="Line 213"/>
            <p:cNvSpPr>
              <a:spLocks noChangeShapeType="1"/>
            </p:cNvSpPr>
            <p:nvPr/>
          </p:nvSpPr>
          <p:spPr bwMode="auto">
            <a:xfrm>
              <a:off x="5179" y="2035"/>
              <a:ext cx="53" cy="88"/>
            </a:xfrm>
            <a:prstGeom prst="line">
              <a:avLst/>
            </a:prstGeom>
            <a:noFill/>
            <a:ln w="12700">
              <a:solidFill>
                <a:schemeClr val="tx1"/>
              </a:solidFill>
              <a:round/>
              <a:headEnd/>
              <a:tailEnd/>
            </a:ln>
          </p:spPr>
          <p:txBody>
            <a:bodyPr wrap="none" anchor="ctr"/>
            <a:lstStyle/>
            <a:p>
              <a:endParaRPr lang="en-US"/>
            </a:p>
          </p:txBody>
        </p:sp>
        <p:sp>
          <p:nvSpPr>
            <p:cNvPr id="59594" name="Freeform 214"/>
            <p:cNvSpPr>
              <a:spLocks/>
            </p:cNvSpPr>
            <p:nvPr/>
          </p:nvSpPr>
          <p:spPr bwMode="auto">
            <a:xfrm>
              <a:off x="4810" y="2069"/>
              <a:ext cx="117" cy="75"/>
            </a:xfrm>
            <a:custGeom>
              <a:avLst/>
              <a:gdLst>
                <a:gd name="T0" fmla="*/ 0 w 117"/>
                <a:gd name="T1" fmla="*/ 0 h 75"/>
                <a:gd name="T2" fmla="*/ 51 w 117"/>
                <a:gd name="T3" fmla="*/ 75 h 75"/>
                <a:gd name="T4" fmla="*/ 117 w 117"/>
                <a:gd name="T5" fmla="*/ 59 h 75"/>
                <a:gd name="T6" fmla="*/ 0 60000 65536"/>
                <a:gd name="T7" fmla="*/ 0 60000 65536"/>
                <a:gd name="T8" fmla="*/ 0 60000 65536"/>
                <a:gd name="T9" fmla="*/ 0 w 117"/>
                <a:gd name="T10" fmla="*/ 0 h 75"/>
                <a:gd name="T11" fmla="*/ 117 w 117"/>
                <a:gd name="T12" fmla="*/ 75 h 75"/>
              </a:gdLst>
              <a:ahLst/>
              <a:cxnLst>
                <a:cxn ang="T6">
                  <a:pos x="T0" y="T1"/>
                </a:cxn>
                <a:cxn ang="T7">
                  <a:pos x="T2" y="T3"/>
                </a:cxn>
                <a:cxn ang="T8">
                  <a:pos x="T4" y="T5"/>
                </a:cxn>
              </a:cxnLst>
              <a:rect l="T9" t="T10" r="T11" b="T12"/>
              <a:pathLst>
                <a:path w="117" h="75">
                  <a:moveTo>
                    <a:pt x="0" y="0"/>
                  </a:moveTo>
                  <a:lnTo>
                    <a:pt x="51" y="75"/>
                  </a:lnTo>
                  <a:lnTo>
                    <a:pt x="117" y="59"/>
                  </a:lnTo>
                </a:path>
              </a:pathLst>
            </a:custGeom>
            <a:solidFill>
              <a:srgbClr val="FFDEB5"/>
            </a:solidFill>
            <a:ln w="38100">
              <a:solidFill>
                <a:srgbClr val="070707"/>
              </a:solidFill>
              <a:round/>
              <a:headEnd/>
              <a:tailEnd/>
            </a:ln>
          </p:spPr>
          <p:txBody>
            <a:bodyPr wrap="none" anchor="ctr"/>
            <a:lstStyle/>
            <a:p>
              <a:endParaRPr lang="en-US"/>
            </a:p>
          </p:txBody>
        </p:sp>
        <p:sp>
          <p:nvSpPr>
            <p:cNvPr id="59595" name="Freeform 215"/>
            <p:cNvSpPr>
              <a:spLocks/>
            </p:cNvSpPr>
            <p:nvPr/>
          </p:nvSpPr>
          <p:spPr bwMode="auto">
            <a:xfrm>
              <a:off x="4810" y="2029"/>
              <a:ext cx="120" cy="102"/>
            </a:xfrm>
            <a:custGeom>
              <a:avLst/>
              <a:gdLst>
                <a:gd name="T0" fmla="*/ 0 w 120"/>
                <a:gd name="T1" fmla="*/ 22 h 102"/>
                <a:gd name="T2" fmla="*/ 50 w 120"/>
                <a:gd name="T3" fmla="*/ 102 h 102"/>
                <a:gd name="T4" fmla="*/ 120 w 120"/>
                <a:gd name="T5" fmla="*/ 86 h 102"/>
                <a:gd name="T6" fmla="*/ 69 w 120"/>
                <a:gd name="T7" fmla="*/ 0 h 102"/>
                <a:gd name="T8" fmla="*/ 0 w 120"/>
                <a:gd name="T9" fmla="*/ 22 h 102"/>
                <a:gd name="T10" fmla="*/ 0 60000 65536"/>
                <a:gd name="T11" fmla="*/ 0 60000 65536"/>
                <a:gd name="T12" fmla="*/ 0 60000 65536"/>
                <a:gd name="T13" fmla="*/ 0 60000 65536"/>
                <a:gd name="T14" fmla="*/ 0 60000 65536"/>
                <a:gd name="T15" fmla="*/ 0 w 120"/>
                <a:gd name="T16" fmla="*/ 0 h 102"/>
                <a:gd name="T17" fmla="*/ 120 w 120"/>
                <a:gd name="T18" fmla="*/ 102 h 102"/>
              </a:gdLst>
              <a:ahLst/>
              <a:cxnLst>
                <a:cxn ang="T10">
                  <a:pos x="T0" y="T1"/>
                </a:cxn>
                <a:cxn ang="T11">
                  <a:pos x="T2" y="T3"/>
                </a:cxn>
                <a:cxn ang="T12">
                  <a:pos x="T4" y="T5"/>
                </a:cxn>
                <a:cxn ang="T13">
                  <a:pos x="T6" y="T7"/>
                </a:cxn>
                <a:cxn ang="T14">
                  <a:pos x="T8" y="T9"/>
                </a:cxn>
              </a:cxnLst>
              <a:rect l="T15" t="T16" r="T17" b="T18"/>
              <a:pathLst>
                <a:path w="120" h="102">
                  <a:moveTo>
                    <a:pt x="0" y="22"/>
                  </a:moveTo>
                  <a:lnTo>
                    <a:pt x="50" y="102"/>
                  </a:lnTo>
                  <a:lnTo>
                    <a:pt x="120" y="86"/>
                  </a:lnTo>
                  <a:lnTo>
                    <a:pt x="69" y="0"/>
                  </a:lnTo>
                  <a:lnTo>
                    <a:pt x="0" y="22"/>
                  </a:lnTo>
                  <a:close/>
                </a:path>
              </a:pathLst>
            </a:custGeom>
            <a:solidFill>
              <a:srgbClr val="FFDEB5"/>
            </a:solidFill>
            <a:ln w="12700">
              <a:solidFill>
                <a:srgbClr val="070707"/>
              </a:solidFill>
              <a:round/>
              <a:headEnd/>
              <a:tailEnd/>
            </a:ln>
          </p:spPr>
          <p:txBody>
            <a:bodyPr wrap="none" anchor="ctr"/>
            <a:lstStyle/>
            <a:p>
              <a:endParaRPr lang="en-US"/>
            </a:p>
          </p:txBody>
        </p:sp>
        <p:sp>
          <p:nvSpPr>
            <p:cNvPr id="59596" name="Freeform 216"/>
            <p:cNvSpPr>
              <a:spLocks/>
            </p:cNvSpPr>
            <p:nvPr/>
          </p:nvSpPr>
          <p:spPr bwMode="auto">
            <a:xfrm>
              <a:off x="5152" y="2045"/>
              <a:ext cx="117" cy="75"/>
            </a:xfrm>
            <a:custGeom>
              <a:avLst/>
              <a:gdLst>
                <a:gd name="T0" fmla="*/ 0 w 117"/>
                <a:gd name="T1" fmla="*/ 0 h 75"/>
                <a:gd name="T2" fmla="*/ 51 w 117"/>
                <a:gd name="T3" fmla="*/ 75 h 75"/>
                <a:gd name="T4" fmla="*/ 117 w 117"/>
                <a:gd name="T5" fmla="*/ 59 h 75"/>
                <a:gd name="T6" fmla="*/ 0 60000 65536"/>
                <a:gd name="T7" fmla="*/ 0 60000 65536"/>
                <a:gd name="T8" fmla="*/ 0 60000 65536"/>
                <a:gd name="T9" fmla="*/ 0 w 117"/>
                <a:gd name="T10" fmla="*/ 0 h 75"/>
                <a:gd name="T11" fmla="*/ 117 w 117"/>
                <a:gd name="T12" fmla="*/ 75 h 75"/>
              </a:gdLst>
              <a:ahLst/>
              <a:cxnLst>
                <a:cxn ang="T6">
                  <a:pos x="T0" y="T1"/>
                </a:cxn>
                <a:cxn ang="T7">
                  <a:pos x="T2" y="T3"/>
                </a:cxn>
                <a:cxn ang="T8">
                  <a:pos x="T4" y="T5"/>
                </a:cxn>
              </a:cxnLst>
              <a:rect l="T9" t="T10" r="T11" b="T12"/>
              <a:pathLst>
                <a:path w="117" h="75">
                  <a:moveTo>
                    <a:pt x="0" y="0"/>
                  </a:moveTo>
                  <a:lnTo>
                    <a:pt x="51" y="75"/>
                  </a:lnTo>
                  <a:lnTo>
                    <a:pt x="117" y="59"/>
                  </a:lnTo>
                </a:path>
              </a:pathLst>
            </a:custGeom>
            <a:solidFill>
              <a:srgbClr val="FFDEB5"/>
            </a:solidFill>
            <a:ln w="38100">
              <a:solidFill>
                <a:srgbClr val="070707"/>
              </a:solidFill>
              <a:round/>
              <a:headEnd/>
              <a:tailEnd/>
            </a:ln>
          </p:spPr>
          <p:txBody>
            <a:bodyPr wrap="none" anchor="ctr"/>
            <a:lstStyle/>
            <a:p>
              <a:endParaRPr lang="en-US"/>
            </a:p>
          </p:txBody>
        </p:sp>
        <p:sp>
          <p:nvSpPr>
            <p:cNvPr id="59597" name="Freeform 217"/>
            <p:cNvSpPr>
              <a:spLocks/>
            </p:cNvSpPr>
            <p:nvPr/>
          </p:nvSpPr>
          <p:spPr bwMode="auto">
            <a:xfrm>
              <a:off x="5152" y="2005"/>
              <a:ext cx="120" cy="102"/>
            </a:xfrm>
            <a:custGeom>
              <a:avLst/>
              <a:gdLst>
                <a:gd name="T0" fmla="*/ 0 w 120"/>
                <a:gd name="T1" fmla="*/ 22 h 102"/>
                <a:gd name="T2" fmla="*/ 50 w 120"/>
                <a:gd name="T3" fmla="*/ 102 h 102"/>
                <a:gd name="T4" fmla="*/ 120 w 120"/>
                <a:gd name="T5" fmla="*/ 86 h 102"/>
                <a:gd name="T6" fmla="*/ 69 w 120"/>
                <a:gd name="T7" fmla="*/ 0 h 102"/>
                <a:gd name="T8" fmla="*/ 0 w 120"/>
                <a:gd name="T9" fmla="*/ 22 h 102"/>
                <a:gd name="T10" fmla="*/ 0 60000 65536"/>
                <a:gd name="T11" fmla="*/ 0 60000 65536"/>
                <a:gd name="T12" fmla="*/ 0 60000 65536"/>
                <a:gd name="T13" fmla="*/ 0 60000 65536"/>
                <a:gd name="T14" fmla="*/ 0 60000 65536"/>
                <a:gd name="T15" fmla="*/ 0 w 120"/>
                <a:gd name="T16" fmla="*/ 0 h 102"/>
                <a:gd name="T17" fmla="*/ 120 w 120"/>
                <a:gd name="T18" fmla="*/ 102 h 102"/>
              </a:gdLst>
              <a:ahLst/>
              <a:cxnLst>
                <a:cxn ang="T10">
                  <a:pos x="T0" y="T1"/>
                </a:cxn>
                <a:cxn ang="T11">
                  <a:pos x="T2" y="T3"/>
                </a:cxn>
                <a:cxn ang="T12">
                  <a:pos x="T4" y="T5"/>
                </a:cxn>
                <a:cxn ang="T13">
                  <a:pos x="T6" y="T7"/>
                </a:cxn>
                <a:cxn ang="T14">
                  <a:pos x="T8" y="T9"/>
                </a:cxn>
              </a:cxnLst>
              <a:rect l="T15" t="T16" r="T17" b="T18"/>
              <a:pathLst>
                <a:path w="120" h="102">
                  <a:moveTo>
                    <a:pt x="0" y="22"/>
                  </a:moveTo>
                  <a:lnTo>
                    <a:pt x="50" y="102"/>
                  </a:lnTo>
                  <a:lnTo>
                    <a:pt x="120" y="86"/>
                  </a:lnTo>
                  <a:lnTo>
                    <a:pt x="69" y="0"/>
                  </a:lnTo>
                  <a:lnTo>
                    <a:pt x="0" y="22"/>
                  </a:lnTo>
                  <a:close/>
                </a:path>
              </a:pathLst>
            </a:custGeom>
            <a:solidFill>
              <a:srgbClr val="FFDEB5"/>
            </a:solidFill>
            <a:ln w="12700">
              <a:solidFill>
                <a:srgbClr val="070707"/>
              </a:solidFill>
              <a:round/>
              <a:headEnd/>
              <a:tailEnd/>
            </a:ln>
          </p:spPr>
          <p:txBody>
            <a:bodyPr wrap="none" anchor="ctr"/>
            <a:lstStyle/>
            <a:p>
              <a:endParaRPr lang="en-US"/>
            </a:p>
          </p:txBody>
        </p:sp>
        <p:sp>
          <p:nvSpPr>
            <p:cNvPr id="59598" name="AutoShape 218"/>
            <p:cNvSpPr>
              <a:spLocks noChangeArrowheads="1"/>
            </p:cNvSpPr>
            <p:nvPr/>
          </p:nvSpPr>
          <p:spPr bwMode="auto">
            <a:xfrm>
              <a:off x="4850" y="2884"/>
              <a:ext cx="62" cy="108"/>
            </a:xfrm>
            <a:prstGeom prst="can">
              <a:avLst>
                <a:gd name="adj" fmla="val 5723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sp>
          <p:nvSpPr>
            <p:cNvPr id="59599" name="AutoShape 219"/>
            <p:cNvSpPr>
              <a:spLocks noChangeArrowheads="1"/>
            </p:cNvSpPr>
            <p:nvPr/>
          </p:nvSpPr>
          <p:spPr bwMode="auto">
            <a:xfrm>
              <a:off x="5204" y="2838"/>
              <a:ext cx="62" cy="108"/>
            </a:xfrm>
            <a:prstGeom prst="can">
              <a:avLst>
                <a:gd name="adj" fmla="val 57234"/>
              </a:avLst>
            </a:prstGeom>
            <a:solidFill>
              <a:srgbClr val="FFDEB5"/>
            </a:solidFill>
            <a:ln w="12700">
              <a:solidFill>
                <a:srgbClr val="070707"/>
              </a:solidFill>
              <a:round/>
              <a:headEnd/>
              <a:tailEnd/>
            </a:ln>
          </p:spPr>
          <p:txBody>
            <a:bodyPr wrap="none" anchor="ctr"/>
            <a:lstStyle/>
            <a:p>
              <a:endParaRPr lang="en-NZ">
                <a:latin typeface="Calibri" pitchFamily="34" charset="0"/>
              </a:endParaRPr>
            </a:p>
          </p:txBody>
        </p:sp>
      </p:grpSp>
      <p:grpSp>
        <p:nvGrpSpPr>
          <p:cNvPr id="59411" name="Group 220"/>
          <p:cNvGrpSpPr>
            <a:grpSpLocks/>
          </p:cNvGrpSpPr>
          <p:nvPr/>
        </p:nvGrpSpPr>
        <p:grpSpPr bwMode="auto">
          <a:xfrm>
            <a:off x="4746625" y="4143375"/>
            <a:ext cx="758825" cy="1081088"/>
            <a:chOff x="2210" y="2318"/>
            <a:chExt cx="478" cy="681"/>
          </a:xfrm>
        </p:grpSpPr>
        <p:grpSp>
          <p:nvGrpSpPr>
            <p:cNvPr id="59439" name="Group 221"/>
            <p:cNvGrpSpPr>
              <a:grpSpLocks/>
            </p:cNvGrpSpPr>
            <p:nvPr/>
          </p:nvGrpSpPr>
          <p:grpSpPr bwMode="auto">
            <a:xfrm>
              <a:off x="2210" y="2578"/>
              <a:ext cx="474" cy="421"/>
              <a:chOff x="2210" y="2578"/>
              <a:chExt cx="474" cy="421"/>
            </a:xfrm>
          </p:grpSpPr>
          <p:sp>
            <p:nvSpPr>
              <p:cNvPr id="59482" name="Freeform 222"/>
              <p:cNvSpPr>
                <a:spLocks/>
              </p:cNvSpPr>
              <p:nvPr/>
            </p:nvSpPr>
            <p:spPr bwMode="auto">
              <a:xfrm>
                <a:off x="2210" y="2580"/>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59483" name="Freeform 223"/>
              <p:cNvSpPr>
                <a:spLocks/>
              </p:cNvSpPr>
              <p:nvPr/>
            </p:nvSpPr>
            <p:spPr bwMode="auto">
              <a:xfrm>
                <a:off x="2308" y="2578"/>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grpSp>
            <p:nvGrpSpPr>
              <p:cNvPr id="59484" name="Group 224"/>
              <p:cNvGrpSpPr>
                <a:grpSpLocks/>
              </p:cNvGrpSpPr>
              <p:nvPr/>
            </p:nvGrpSpPr>
            <p:grpSpPr bwMode="auto">
              <a:xfrm rot="153977">
                <a:off x="2290" y="2609"/>
                <a:ext cx="355" cy="272"/>
                <a:chOff x="2318" y="3026"/>
                <a:chExt cx="315" cy="272"/>
              </a:xfrm>
            </p:grpSpPr>
            <p:grpSp>
              <p:nvGrpSpPr>
                <p:cNvPr id="59515" name="Group 225"/>
                <p:cNvGrpSpPr>
                  <a:grpSpLocks/>
                </p:cNvGrpSpPr>
                <p:nvPr/>
              </p:nvGrpSpPr>
              <p:grpSpPr bwMode="auto">
                <a:xfrm>
                  <a:off x="2318" y="3026"/>
                  <a:ext cx="152" cy="233"/>
                  <a:chOff x="2451" y="3127"/>
                  <a:chExt cx="152" cy="233"/>
                </a:xfrm>
              </p:grpSpPr>
              <p:sp>
                <p:nvSpPr>
                  <p:cNvPr id="59520" name="Freeform 226"/>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9521" name="Freeform 227"/>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9522" name="Freeform 228"/>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9516" name="Group 229"/>
                <p:cNvGrpSpPr>
                  <a:grpSpLocks/>
                </p:cNvGrpSpPr>
                <p:nvPr/>
              </p:nvGrpSpPr>
              <p:grpSpPr bwMode="auto">
                <a:xfrm>
                  <a:off x="2481" y="3065"/>
                  <a:ext cx="152" cy="233"/>
                  <a:chOff x="2451" y="3127"/>
                  <a:chExt cx="152" cy="233"/>
                </a:xfrm>
              </p:grpSpPr>
              <p:sp>
                <p:nvSpPr>
                  <p:cNvPr id="59517" name="Freeform 230"/>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9518" name="Freeform 231"/>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9519" name="Freeform 232"/>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grpSp>
            <p:nvGrpSpPr>
              <p:cNvPr id="59485" name="Group 233"/>
              <p:cNvGrpSpPr>
                <a:grpSpLocks/>
              </p:cNvGrpSpPr>
              <p:nvPr/>
            </p:nvGrpSpPr>
            <p:grpSpPr bwMode="auto">
              <a:xfrm rot="153977">
                <a:off x="2268" y="2641"/>
                <a:ext cx="355" cy="272"/>
                <a:chOff x="2318" y="3026"/>
                <a:chExt cx="315" cy="272"/>
              </a:xfrm>
            </p:grpSpPr>
            <p:grpSp>
              <p:nvGrpSpPr>
                <p:cNvPr id="59507" name="Group 234"/>
                <p:cNvGrpSpPr>
                  <a:grpSpLocks/>
                </p:cNvGrpSpPr>
                <p:nvPr/>
              </p:nvGrpSpPr>
              <p:grpSpPr bwMode="auto">
                <a:xfrm>
                  <a:off x="2318" y="3026"/>
                  <a:ext cx="152" cy="233"/>
                  <a:chOff x="2451" y="3127"/>
                  <a:chExt cx="152" cy="233"/>
                </a:xfrm>
              </p:grpSpPr>
              <p:sp>
                <p:nvSpPr>
                  <p:cNvPr id="59512" name="Freeform 235"/>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9513" name="Freeform 236"/>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9514" name="Freeform 237"/>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9508" name="Group 238"/>
                <p:cNvGrpSpPr>
                  <a:grpSpLocks/>
                </p:cNvGrpSpPr>
                <p:nvPr/>
              </p:nvGrpSpPr>
              <p:grpSpPr bwMode="auto">
                <a:xfrm>
                  <a:off x="2481" y="3065"/>
                  <a:ext cx="152" cy="233"/>
                  <a:chOff x="2451" y="3127"/>
                  <a:chExt cx="152" cy="233"/>
                </a:xfrm>
              </p:grpSpPr>
              <p:sp>
                <p:nvSpPr>
                  <p:cNvPr id="59509" name="Freeform 239"/>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9510" name="Freeform 240"/>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9511" name="Freeform 241"/>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grpSp>
            <p:nvGrpSpPr>
              <p:cNvPr id="59486" name="Group 242"/>
              <p:cNvGrpSpPr>
                <a:grpSpLocks/>
              </p:cNvGrpSpPr>
              <p:nvPr/>
            </p:nvGrpSpPr>
            <p:grpSpPr bwMode="auto">
              <a:xfrm rot="153977">
                <a:off x="2240" y="2673"/>
                <a:ext cx="355" cy="272"/>
                <a:chOff x="2318" y="3026"/>
                <a:chExt cx="315" cy="272"/>
              </a:xfrm>
            </p:grpSpPr>
            <p:grpSp>
              <p:nvGrpSpPr>
                <p:cNvPr id="59499" name="Group 243"/>
                <p:cNvGrpSpPr>
                  <a:grpSpLocks/>
                </p:cNvGrpSpPr>
                <p:nvPr/>
              </p:nvGrpSpPr>
              <p:grpSpPr bwMode="auto">
                <a:xfrm>
                  <a:off x="2318" y="3026"/>
                  <a:ext cx="152" cy="233"/>
                  <a:chOff x="2451" y="3127"/>
                  <a:chExt cx="152" cy="233"/>
                </a:xfrm>
              </p:grpSpPr>
              <p:sp>
                <p:nvSpPr>
                  <p:cNvPr id="59504" name="Freeform 244"/>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9505" name="Freeform 245"/>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9506" name="Freeform 246"/>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9500" name="Group 247"/>
                <p:cNvGrpSpPr>
                  <a:grpSpLocks/>
                </p:cNvGrpSpPr>
                <p:nvPr/>
              </p:nvGrpSpPr>
              <p:grpSpPr bwMode="auto">
                <a:xfrm>
                  <a:off x="2481" y="3065"/>
                  <a:ext cx="152" cy="233"/>
                  <a:chOff x="2451" y="3127"/>
                  <a:chExt cx="152" cy="233"/>
                </a:xfrm>
              </p:grpSpPr>
              <p:sp>
                <p:nvSpPr>
                  <p:cNvPr id="59501" name="Freeform 248"/>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9502" name="Freeform 249"/>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9503" name="Freeform 250"/>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grpSp>
            <p:nvGrpSpPr>
              <p:cNvPr id="59487" name="Group 251"/>
              <p:cNvGrpSpPr>
                <a:grpSpLocks/>
              </p:cNvGrpSpPr>
              <p:nvPr/>
            </p:nvGrpSpPr>
            <p:grpSpPr bwMode="auto">
              <a:xfrm rot="153977">
                <a:off x="2214" y="2701"/>
                <a:ext cx="355" cy="272"/>
                <a:chOff x="2318" y="3026"/>
                <a:chExt cx="315" cy="272"/>
              </a:xfrm>
            </p:grpSpPr>
            <p:grpSp>
              <p:nvGrpSpPr>
                <p:cNvPr id="59491" name="Group 252"/>
                <p:cNvGrpSpPr>
                  <a:grpSpLocks/>
                </p:cNvGrpSpPr>
                <p:nvPr/>
              </p:nvGrpSpPr>
              <p:grpSpPr bwMode="auto">
                <a:xfrm>
                  <a:off x="2318" y="3026"/>
                  <a:ext cx="152" cy="233"/>
                  <a:chOff x="2451" y="3127"/>
                  <a:chExt cx="152" cy="233"/>
                </a:xfrm>
              </p:grpSpPr>
              <p:sp>
                <p:nvSpPr>
                  <p:cNvPr id="59496" name="Freeform 253"/>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9497" name="Freeform 254"/>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9498" name="Freeform 255"/>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9492" name="Group 256"/>
                <p:cNvGrpSpPr>
                  <a:grpSpLocks/>
                </p:cNvGrpSpPr>
                <p:nvPr/>
              </p:nvGrpSpPr>
              <p:grpSpPr bwMode="auto">
                <a:xfrm>
                  <a:off x="2481" y="3065"/>
                  <a:ext cx="152" cy="233"/>
                  <a:chOff x="2451" y="3127"/>
                  <a:chExt cx="152" cy="233"/>
                </a:xfrm>
              </p:grpSpPr>
              <p:sp>
                <p:nvSpPr>
                  <p:cNvPr id="59493" name="Freeform 257"/>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9494" name="Freeform 258"/>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9495" name="Freeform 259"/>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sp>
            <p:nvSpPr>
              <p:cNvPr id="59488" name="Freeform 260"/>
              <p:cNvSpPr>
                <a:spLocks/>
              </p:cNvSpPr>
              <p:nvPr/>
            </p:nvSpPr>
            <p:spPr bwMode="auto">
              <a:xfrm>
                <a:off x="2212" y="2695"/>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9489" name="Freeform 261"/>
              <p:cNvSpPr>
                <a:spLocks/>
              </p:cNvSpPr>
              <p:nvPr/>
            </p:nvSpPr>
            <p:spPr bwMode="auto">
              <a:xfrm>
                <a:off x="2588" y="2679"/>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59490" name="Freeform 262"/>
              <p:cNvSpPr>
                <a:spLocks/>
              </p:cNvSpPr>
              <p:nvPr/>
            </p:nvSpPr>
            <p:spPr bwMode="auto">
              <a:xfrm>
                <a:off x="2428" y="2791"/>
                <a:ext cx="139" cy="108"/>
              </a:xfrm>
              <a:custGeom>
                <a:avLst/>
                <a:gdLst>
                  <a:gd name="T0" fmla="*/ 139 w 139"/>
                  <a:gd name="T1" fmla="*/ 31 h 108"/>
                  <a:gd name="T2" fmla="*/ 139 w 139"/>
                  <a:gd name="T3" fmla="*/ 108 h 108"/>
                  <a:gd name="T4" fmla="*/ 0 w 139"/>
                  <a:gd name="T5" fmla="*/ 72 h 108"/>
                  <a:gd name="T6" fmla="*/ 0 w 139"/>
                  <a:gd name="T7" fmla="*/ 27 h 108"/>
                  <a:gd name="T8" fmla="*/ 18 w 139"/>
                  <a:gd name="T9" fmla="*/ 0 h 108"/>
                  <a:gd name="T10" fmla="*/ 139 w 139"/>
                  <a:gd name="T11" fmla="*/ 31 h 108"/>
                  <a:gd name="T12" fmla="*/ 0 60000 65536"/>
                  <a:gd name="T13" fmla="*/ 0 60000 65536"/>
                  <a:gd name="T14" fmla="*/ 0 60000 65536"/>
                  <a:gd name="T15" fmla="*/ 0 60000 65536"/>
                  <a:gd name="T16" fmla="*/ 0 60000 65536"/>
                  <a:gd name="T17" fmla="*/ 0 60000 65536"/>
                  <a:gd name="T18" fmla="*/ 0 w 139"/>
                  <a:gd name="T19" fmla="*/ 0 h 108"/>
                  <a:gd name="T20" fmla="*/ 139 w 139"/>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139" h="108">
                    <a:moveTo>
                      <a:pt x="139" y="31"/>
                    </a:moveTo>
                    <a:lnTo>
                      <a:pt x="139" y="108"/>
                    </a:lnTo>
                    <a:lnTo>
                      <a:pt x="0" y="72"/>
                    </a:lnTo>
                    <a:lnTo>
                      <a:pt x="0" y="27"/>
                    </a:lnTo>
                    <a:lnTo>
                      <a:pt x="18" y="0"/>
                    </a:lnTo>
                    <a:lnTo>
                      <a:pt x="139" y="31"/>
                    </a:lnTo>
                    <a:close/>
                  </a:path>
                </a:pathLst>
              </a:custGeom>
              <a:solidFill>
                <a:schemeClr val="tx2"/>
              </a:solidFill>
              <a:ln w="12700">
                <a:solidFill>
                  <a:srgbClr val="000000"/>
                </a:solidFill>
                <a:round/>
                <a:headEnd/>
                <a:tailEnd/>
              </a:ln>
            </p:spPr>
            <p:txBody>
              <a:bodyPr wrap="none" anchor="ctr"/>
              <a:lstStyle/>
              <a:p>
                <a:endParaRPr lang="en-US"/>
              </a:p>
            </p:txBody>
          </p:sp>
        </p:grpSp>
        <p:grpSp>
          <p:nvGrpSpPr>
            <p:cNvPr id="59440" name="Group 263"/>
            <p:cNvGrpSpPr>
              <a:grpSpLocks/>
            </p:cNvGrpSpPr>
            <p:nvPr/>
          </p:nvGrpSpPr>
          <p:grpSpPr bwMode="auto">
            <a:xfrm>
              <a:off x="2214" y="2318"/>
              <a:ext cx="474" cy="421"/>
              <a:chOff x="2210" y="2578"/>
              <a:chExt cx="474" cy="421"/>
            </a:xfrm>
          </p:grpSpPr>
          <p:sp>
            <p:nvSpPr>
              <p:cNvPr id="59441" name="Freeform 264"/>
              <p:cNvSpPr>
                <a:spLocks/>
              </p:cNvSpPr>
              <p:nvPr/>
            </p:nvSpPr>
            <p:spPr bwMode="auto">
              <a:xfrm>
                <a:off x="2210" y="2580"/>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59442" name="Freeform 265"/>
              <p:cNvSpPr>
                <a:spLocks/>
              </p:cNvSpPr>
              <p:nvPr/>
            </p:nvSpPr>
            <p:spPr bwMode="auto">
              <a:xfrm>
                <a:off x="2308" y="2578"/>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grpSp>
            <p:nvGrpSpPr>
              <p:cNvPr id="59443" name="Group 266"/>
              <p:cNvGrpSpPr>
                <a:grpSpLocks/>
              </p:cNvGrpSpPr>
              <p:nvPr/>
            </p:nvGrpSpPr>
            <p:grpSpPr bwMode="auto">
              <a:xfrm rot="153977">
                <a:off x="2290" y="2609"/>
                <a:ext cx="355" cy="272"/>
                <a:chOff x="2318" y="3026"/>
                <a:chExt cx="315" cy="272"/>
              </a:xfrm>
            </p:grpSpPr>
            <p:grpSp>
              <p:nvGrpSpPr>
                <p:cNvPr id="59474" name="Group 267"/>
                <p:cNvGrpSpPr>
                  <a:grpSpLocks/>
                </p:cNvGrpSpPr>
                <p:nvPr/>
              </p:nvGrpSpPr>
              <p:grpSpPr bwMode="auto">
                <a:xfrm>
                  <a:off x="2318" y="3026"/>
                  <a:ext cx="152" cy="233"/>
                  <a:chOff x="2451" y="3127"/>
                  <a:chExt cx="152" cy="233"/>
                </a:xfrm>
              </p:grpSpPr>
              <p:sp>
                <p:nvSpPr>
                  <p:cNvPr id="59479" name="Freeform 268"/>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9480" name="Freeform 269"/>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9481" name="Freeform 270"/>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9475" name="Group 271"/>
                <p:cNvGrpSpPr>
                  <a:grpSpLocks/>
                </p:cNvGrpSpPr>
                <p:nvPr/>
              </p:nvGrpSpPr>
              <p:grpSpPr bwMode="auto">
                <a:xfrm>
                  <a:off x="2481" y="3065"/>
                  <a:ext cx="152" cy="233"/>
                  <a:chOff x="2451" y="3127"/>
                  <a:chExt cx="152" cy="233"/>
                </a:xfrm>
              </p:grpSpPr>
              <p:sp>
                <p:nvSpPr>
                  <p:cNvPr id="59476" name="Freeform 272"/>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9477" name="Freeform 273"/>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9478" name="Freeform 274"/>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grpSp>
            <p:nvGrpSpPr>
              <p:cNvPr id="59444" name="Group 275"/>
              <p:cNvGrpSpPr>
                <a:grpSpLocks/>
              </p:cNvGrpSpPr>
              <p:nvPr/>
            </p:nvGrpSpPr>
            <p:grpSpPr bwMode="auto">
              <a:xfrm rot="153977">
                <a:off x="2268" y="2641"/>
                <a:ext cx="355" cy="272"/>
                <a:chOff x="2318" y="3026"/>
                <a:chExt cx="315" cy="272"/>
              </a:xfrm>
            </p:grpSpPr>
            <p:grpSp>
              <p:nvGrpSpPr>
                <p:cNvPr id="59466" name="Group 276"/>
                <p:cNvGrpSpPr>
                  <a:grpSpLocks/>
                </p:cNvGrpSpPr>
                <p:nvPr/>
              </p:nvGrpSpPr>
              <p:grpSpPr bwMode="auto">
                <a:xfrm>
                  <a:off x="2318" y="3026"/>
                  <a:ext cx="152" cy="233"/>
                  <a:chOff x="2451" y="3127"/>
                  <a:chExt cx="152" cy="233"/>
                </a:xfrm>
              </p:grpSpPr>
              <p:sp>
                <p:nvSpPr>
                  <p:cNvPr id="59471" name="Freeform 277"/>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9472" name="Freeform 278"/>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9473" name="Freeform 279"/>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9467" name="Group 280"/>
                <p:cNvGrpSpPr>
                  <a:grpSpLocks/>
                </p:cNvGrpSpPr>
                <p:nvPr/>
              </p:nvGrpSpPr>
              <p:grpSpPr bwMode="auto">
                <a:xfrm>
                  <a:off x="2481" y="3065"/>
                  <a:ext cx="152" cy="233"/>
                  <a:chOff x="2451" y="3127"/>
                  <a:chExt cx="152" cy="233"/>
                </a:xfrm>
              </p:grpSpPr>
              <p:sp>
                <p:nvSpPr>
                  <p:cNvPr id="59468" name="Freeform 281"/>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9469" name="Freeform 282"/>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9470" name="Freeform 283"/>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grpSp>
            <p:nvGrpSpPr>
              <p:cNvPr id="59445" name="Group 284"/>
              <p:cNvGrpSpPr>
                <a:grpSpLocks/>
              </p:cNvGrpSpPr>
              <p:nvPr/>
            </p:nvGrpSpPr>
            <p:grpSpPr bwMode="auto">
              <a:xfrm rot="153977">
                <a:off x="2240" y="2673"/>
                <a:ext cx="355" cy="272"/>
                <a:chOff x="2318" y="3026"/>
                <a:chExt cx="315" cy="272"/>
              </a:xfrm>
            </p:grpSpPr>
            <p:grpSp>
              <p:nvGrpSpPr>
                <p:cNvPr id="59458" name="Group 285"/>
                <p:cNvGrpSpPr>
                  <a:grpSpLocks/>
                </p:cNvGrpSpPr>
                <p:nvPr/>
              </p:nvGrpSpPr>
              <p:grpSpPr bwMode="auto">
                <a:xfrm>
                  <a:off x="2318" y="3026"/>
                  <a:ext cx="152" cy="233"/>
                  <a:chOff x="2451" y="3127"/>
                  <a:chExt cx="152" cy="233"/>
                </a:xfrm>
              </p:grpSpPr>
              <p:sp>
                <p:nvSpPr>
                  <p:cNvPr id="59463" name="Freeform 286"/>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9464" name="Freeform 287"/>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9465" name="Freeform 288"/>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9459" name="Group 289"/>
                <p:cNvGrpSpPr>
                  <a:grpSpLocks/>
                </p:cNvGrpSpPr>
                <p:nvPr/>
              </p:nvGrpSpPr>
              <p:grpSpPr bwMode="auto">
                <a:xfrm>
                  <a:off x="2481" y="3065"/>
                  <a:ext cx="152" cy="233"/>
                  <a:chOff x="2451" y="3127"/>
                  <a:chExt cx="152" cy="233"/>
                </a:xfrm>
              </p:grpSpPr>
              <p:sp>
                <p:nvSpPr>
                  <p:cNvPr id="59460" name="Freeform 290"/>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9461" name="Freeform 291"/>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9462" name="Freeform 292"/>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grpSp>
            <p:nvGrpSpPr>
              <p:cNvPr id="59446" name="Group 293"/>
              <p:cNvGrpSpPr>
                <a:grpSpLocks/>
              </p:cNvGrpSpPr>
              <p:nvPr/>
            </p:nvGrpSpPr>
            <p:grpSpPr bwMode="auto">
              <a:xfrm rot="153977">
                <a:off x="2214" y="2701"/>
                <a:ext cx="355" cy="272"/>
                <a:chOff x="2318" y="3026"/>
                <a:chExt cx="315" cy="272"/>
              </a:xfrm>
            </p:grpSpPr>
            <p:grpSp>
              <p:nvGrpSpPr>
                <p:cNvPr id="59450" name="Group 294"/>
                <p:cNvGrpSpPr>
                  <a:grpSpLocks/>
                </p:cNvGrpSpPr>
                <p:nvPr/>
              </p:nvGrpSpPr>
              <p:grpSpPr bwMode="auto">
                <a:xfrm>
                  <a:off x="2318" y="3026"/>
                  <a:ext cx="152" cy="233"/>
                  <a:chOff x="2451" y="3127"/>
                  <a:chExt cx="152" cy="233"/>
                </a:xfrm>
              </p:grpSpPr>
              <p:sp>
                <p:nvSpPr>
                  <p:cNvPr id="59455" name="Freeform 295"/>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9456" name="Freeform 296"/>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9457" name="Freeform 297"/>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nvGrpSpPr>
                <p:cNvPr id="59451" name="Group 298"/>
                <p:cNvGrpSpPr>
                  <a:grpSpLocks/>
                </p:cNvGrpSpPr>
                <p:nvPr/>
              </p:nvGrpSpPr>
              <p:grpSpPr bwMode="auto">
                <a:xfrm>
                  <a:off x="2481" y="3065"/>
                  <a:ext cx="152" cy="233"/>
                  <a:chOff x="2451" y="3127"/>
                  <a:chExt cx="152" cy="233"/>
                </a:xfrm>
              </p:grpSpPr>
              <p:sp>
                <p:nvSpPr>
                  <p:cNvPr id="59452" name="Freeform 299"/>
                  <p:cNvSpPr>
                    <a:spLocks/>
                  </p:cNvSpPr>
                  <p:nvPr/>
                </p:nvSpPr>
                <p:spPr bwMode="auto">
                  <a:xfrm>
                    <a:off x="2451" y="3127"/>
                    <a:ext cx="152" cy="44"/>
                  </a:xfrm>
                  <a:custGeom>
                    <a:avLst/>
                    <a:gdLst>
                      <a:gd name="T0" fmla="*/ 0 w 152"/>
                      <a:gd name="T1" fmla="*/ 18 h 44"/>
                      <a:gd name="T2" fmla="*/ 24 w 152"/>
                      <a:gd name="T3" fmla="*/ 0 h 44"/>
                      <a:gd name="T4" fmla="*/ 152 w 152"/>
                      <a:gd name="T5" fmla="*/ 29 h 44"/>
                      <a:gd name="T6" fmla="*/ 128 w 152"/>
                      <a:gd name="T7" fmla="*/ 44 h 44"/>
                      <a:gd name="T8" fmla="*/ 0 w 152"/>
                      <a:gd name="T9" fmla="*/ 18 h 44"/>
                      <a:gd name="T10" fmla="*/ 0 60000 65536"/>
                      <a:gd name="T11" fmla="*/ 0 60000 65536"/>
                      <a:gd name="T12" fmla="*/ 0 60000 65536"/>
                      <a:gd name="T13" fmla="*/ 0 60000 65536"/>
                      <a:gd name="T14" fmla="*/ 0 60000 65536"/>
                      <a:gd name="T15" fmla="*/ 0 w 152"/>
                      <a:gd name="T16" fmla="*/ 0 h 44"/>
                      <a:gd name="T17" fmla="*/ 152 w 152"/>
                      <a:gd name="T18" fmla="*/ 44 h 44"/>
                    </a:gdLst>
                    <a:ahLst/>
                    <a:cxnLst>
                      <a:cxn ang="T10">
                        <a:pos x="T0" y="T1"/>
                      </a:cxn>
                      <a:cxn ang="T11">
                        <a:pos x="T2" y="T3"/>
                      </a:cxn>
                      <a:cxn ang="T12">
                        <a:pos x="T4" y="T5"/>
                      </a:cxn>
                      <a:cxn ang="T13">
                        <a:pos x="T6" y="T7"/>
                      </a:cxn>
                      <a:cxn ang="T14">
                        <a:pos x="T8" y="T9"/>
                      </a:cxn>
                    </a:cxnLst>
                    <a:rect l="T15" t="T16" r="T17" b="T18"/>
                    <a:pathLst>
                      <a:path w="152" h="44">
                        <a:moveTo>
                          <a:pt x="0" y="18"/>
                        </a:moveTo>
                        <a:lnTo>
                          <a:pt x="24" y="0"/>
                        </a:lnTo>
                        <a:lnTo>
                          <a:pt x="152" y="29"/>
                        </a:lnTo>
                        <a:lnTo>
                          <a:pt x="128" y="44"/>
                        </a:lnTo>
                        <a:lnTo>
                          <a:pt x="0" y="18"/>
                        </a:lnTo>
                        <a:close/>
                      </a:path>
                    </a:pathLst>
                  </a:custGeom>
                  <a:solidFill>
                    <a:srgbClr val="FFDEB5"/>
                  </a:solidFill>
                  <a:ln w="12700">
                    <a:solidFill>
                      <a:srgbClr val="070707"/>
                    </a:solidFill>
                    <a:round/>
                    <a:headEnd/>
                    <a:tailEnd/>
                  </a:ln>
                </p:spPr>
                <p:txBody>
                  <a:bodyPr wrap="none" anchor="ctr"/>
                  <a:lstStyle/>
                  <a:p>
                    <a:endParaRPr lang="en-US"/>
                  </a:p>
                </p:txBody>
              </p:sp>
              <p:sp>
                <p:nvSpPr>
                  <p:cNvPr id="59453" name="Freeform 300"/>
                  <p:cNvSpPr>
                    <a:spLocks/>
                  </p:cNvSpPr>
                  <p:nvPr/>
                </p:nvSpPr>
                <p:spPr bwMode="auto">
                  <a:xfrm>
                    <a:off x="2581" y="3160"/>
                    <a:ext cx="22" cy="197"/>
                  </a:xfrm>
                  <a:custGeom>
                    <a:avLst/>
                    <a:gdLst>
                      <a:gd name="T0" fmla="*/ 0 w 22"/>
                      <a:gd name="T1" fmla="*/ 13 h 197"/>
                      <a:gd name="T2" fmla="*/ 0 w 22"/>
                      <a:gd name="T3" fmla="*/ 197 h 197"/>
                      <a:gd name="T4" fmla="*/ 22 w 22"/>
                      <a:gd name="T5" fmla="*/ 179 h 197"/>
                      <a:gd name="T6" fmla="*/ 22 w 22"/>
                      <a:gd name="T7" fmla="*/ 0 h 197"/>
                      <a:gd name="T8" fmla="*/ 0 w 22"/>
                      <a:gd name="T9" fmla="*/ 13 h 197"/>
                      <a:gd name="T10" fmla="*/ 0 60000 65536"/>
                      <a:gd name="T11" fmla="*/ 0 60000 65536"/>
                      <a:gd name="T12" fmla="*/ 0 60000 65536"/>
                      <a:gd name="T13" fmla="*/ 0 60000 65536"/>
                      <a:gd name="T14" fmla="*/ 0 60000 65536"/>
                      <a:gd name="T15" fmla="*/ 0 w 22"/>
                      <a:gd name="T16" fmla="*/ 0 h 197"/>
                      <a:gd name="T17" fmla="*/ 22 w 22"/>
                      <a:gd name="T18" fmla="*/ 197 h 197"/>
                    </a:gdLst>
                    <a:ahLst/>
                    <a:cxnLst>
                      <a:cxn ang="T10">
                        <a:pos x="T0" y="T1"/>
                      </a:cxn>
                      <a:cxn ang="T11">
                        <a:pos x="T2" y="T3"/>
                      </a:cxn>
                      <a:cxn ang="T12">
                        <a:pos x="T4" y="T5"/>
                      </a:cxn>
                      <a:cxn ang="T13">
                        <a:pos x="T6" y="T7"/>
                      </a:cxn>
                      <a:cxn ang="T14">
                        <a:pos x="T8" y="T9"/>
                      </a:cxn>
                    </a:cxnLst>
                    <a:rect l="T15" t="T16" r="T17" b="T18"/>
                    <a:pathLst>
                      <a:path w="22" h="197">
                        <a:moveTo>
                          <a:pt x="0" y="13"/>
                        </a:moveTo>
                        <a:lnTo>
                          <a:pt x="0" y="197"/>
                        </a:lnTo>
                        <a:lnTo>
                          <a:pt x="22" y="179"/>
                        </a:lnTo>
                        <a:lnTo>
                          <a:pt x="22" y="0"/>
                        </a:lnTo>
                        <a:lnTo>
                          <a:pt x="0" y="13"/>
                        </a:lnTo>
                        <a:close/>
                      </a:path>
                    </a:pathLst>
                  </a:custGeom>
                  <a:solidFill>
                    <a:srgbClr val="F3C599"/>
                  </a:solidFill>
                  <a:ln w="12700">
                    <a:solidFill>
                      <a:srgbClr val="070707"/>
                    </a:solidFill>
                    <a:round/>
                    <a:headEnd/>
                    <a:tailEnd/>
                  </a:ln>
                </p:spPr>
                <p:txBody>
                  <a:bodyPr wrap="none" anchor="ctr"/>
                  <a:lstStyle/>
                  <a:p>
                    <a:endParaRPr lang="en-US"/>
                  </a:p>
                </p:txBody>
              </p:sp>
              <p:sp>
                <p:nvSpPr>
                  <p:cNvPr id="59454" name="Freeform 301"/>
                  <p:cNvSpPr>
                    <a:spLocks/>
                  </p:cNvSpPr>
                  <p:nvPr/>
                </p:nvSpPr>
                <p:spPr bwMode="auto">
                  <a:xfrm>
                    <a:off x="2453" y="3144"/>
                    <a:ext cx="128" cy="216"/>
                  </a:xfrm>
                  <a:custGeom>
                    <a:avLst/>
                    <a:gdLst>
                      <a:gd name="T0" fmla="*/ 126 w 128"/>
                      <a:gd name="T1" fmla="*/ 216 h 216"/>
                      <a:gd name="T2" fmla="*/ 0 w 128"/>
                      <a:gd name="T3" fmla="*/ 181 h 216"/>
                      <a:gd name="T4" fmla="*/ 0 w 128"/>
                      <a:gd name="T5" fmla="*/ 0 h 216"/>
                      <a:gd name="T6" fmla="*/ 128 w 128"/>
                      <a:gd name="T7" fmla="*/ 29 h 216"/>
                      <a:gd name="T8" fmla="*/ 126 w 128"/>
                      <a:gd name="T9" fmla="*/ 216 h 216"/>
                      <a:gd name="T10" fmla="*/ 0 60000 65536"/>
                      <a:gd name="T11" fmla="*/ 0 60000 65536"/>
                      <a:gd name="T12" fmla="*/ 0 60000 65536"/>
                      <a:gd name="T13" fmla="*/ 0 60000 65536"/>
                      <a:gd name="T14" fmla="*/ 0 60000 65536"/>
                      <a:gd name="T15" fmla="*/ 0 w 128"/>
                      <a:gd name="T16" fmla="*/ 0 h 216"/>
                      <a:gd name="T17" fmla="*/ 128 w 128"/>
                      <a:gd name="T18" fmla="*/ 216 h 216"/>
                    </a:gdLst>
                    <a:ahLst/>
                    <a:cxnLst>
                      <a:cxn ang="T10">
                        <a:pos x="T0" y="T1"/>
                      </a:cxn>
                      <a:cxn ang="T11">
                        <a:pos x="T2" y="T3"/>
                      </a:cxn>
                      <a:cxn ang="T12">
                        <a:pos x="T4" y="T5"/>
                      </a:cxn>
                      <a:cxn ang="T13">
                        <a:pos x="T6" y="T7"/>
                      </a:cxn>
                      <a:cxn ang="T14">
                        <a:pos x="T8" y="T9"/>
                      </a:cxn>
                    </a:cxnLst>
                    <a:rect l="T15" t="T16" r="T17" b="T18"/>
                    <a:pathLst>
                      <a:path w="128" h="216">
                        <a:moveTo>
                          <a:pt x="126" y="216"/>
                        </a:moveTo>
                        <a:lnTo>
                          <a:pt x="0" y="181"/>
                        </a:lnTo>
                        <a:lnTo>
                          <a:pt x="0" y="0"/>
                        </a:lnTo>
                        <a:lnTo>
                          <a:pt x="128" y="29"/>
                        </a:lnTo>
                        <a:lnTo>
                          <a:pt x="126" y="216"/>
                        </a:lnTo>
                        <a:close/>
                      </a:path>
                    </a:pathLst>
                  </a:custGeom>
                  <a:solidFill>
                    <a:srgbClr val="FFDEB5"/>
                  </a:solidFill>
                  <a:ln w="12700">
                    <a:solidFill>
                      <a:srgbClr val="070707"/>
                    </a:solidFill>
                    <a:round/>
                    <a:headEnd/>
                    <a:tailEnd/>
                  </a:ln>
                </p:spPr>
                <p:txBody>
                  <a:bodyPr wrap="none" anchor="ctr"/>
                  <a:lstStyle/>
                  <a:p>
                    <a:endParaRPr lang="en-US"/>
                  </a:p>
                </p:txBody>
              </p:sp>
            </p:grpSp>
          </p:grpSp>
          <p:sp>
            <p:nvSpPr>
              <p:cNvPr id="59447" name="Freeform 302"/>
              <p:cNvSpPr>
                <a:spLocks/>
              </p:cNvSpPr>
              <p:nvPr/>
            </p:nvSpPr>
            <p:spPr bwMode="auto">
              <a:xfrm>
                <a:off x="2212" y="2695"/>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9448" name="Freeform 303"/>
              <p:cNvSpPr>
                <a:spLocks/>
              </p:cNvSpPr>
              <p:nvPr/>
            </p:nvSpPr>
            <p:spPr bwMode="auto">
              <a:xfrm>
                <a:off x="2588" y="2679"/>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59449" name="Freeform 304"/>
              <p:cNvSpPr>
                <a:spLocks/>
              </p:cNvSpPr>
              <p:nvPr/>
            </p:nvSpPr>
            <p:spPr bwMode="auto">
              <a:xfrm>
                <a:off x="2428" y="2791"/>
                <a:ext cx="139" cy="108"/>
              </a:xfrm>
              <a:custGeom>
                <a:avLst/>
                <a:gdLst>
                  <a:gd name="T0" fmla="*/ 139 w 139"/>
                  <a:gd name="T1" fmla="*/ 31 h 108"/>
                  <a:gd name="T2" fmla="*/ 139 w 139"/>
                  <a:gd name="T3" fmla="*/ 108 h 108"/>
                  <a:gd name="T4" fmla="*/ 0 w 139"/>
                  <a:gd name="T5" fmla="*/ 72 h 108"/>
                  <a:gd name="T6" fmla="*/ 0 w 139"/>
                  <a:gd name="T7" fmla="*/ 27 h 108"/>
                  <a:gd name="T8" fmla="*/ 18 w 139"/>
                  <a:gd name="T9" fmla="*/ 0 h 108"/>
                  <a:gd name="T10" fmla="*/ 139 w 139"/>
                  <a:gd name="T11" fmla="*/ 31 h 108"/>
                  <a:gd name="T12" fmla="*/ 0 60000 65536"/>
                  <a:gd name="T13" fmla="*/ 0 60000 65536"/>
                  <a:gd name="T14" fmla="*/ 0 60000 65536"/>
                  <a:gd name="T15" fmla="*/ 0 60000 65536"/>
                  <a:gd name="T16" fmla="*/ 0 60000 65536"/>
                  <a:gd name="T17" fmla="*/ 0 60000 65536"/>
                  <a:gd name="T18" fmla="*/ 0 w 139"/>
                  <a:gd name="T19" fmla="*/ 0 h 108"/>
                  <a:gd name="T20" fmla="*/ 139 w 139"/>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139" h="108">
                    <a:moveTo>
                      <a:pt x="139" y="31"/>
                    </a:moveTo>
                    <a:lnTo>
                      <a:pt x="139" y="108"/>
                    </a:lnTo>
                    <a:lnTo>
                      <a:pt x="0" y="72"/>
                    </a:lnTo>
                    <a:lnTo>
                      <a:pt x="0" y="27"/>
                    </a:lnTo>
                    <a:lnTo>
                      <a:pt x="18" y="0"/>
                    </a:lnTo>
                    <a:lnTo>
                      <a:pt x="139" y="31"/>
                    </a:lnTo>
                    <a:close/>
                  </a:path>
                </a:pathLst>
              </a:custGeom>
              <a:solidFill>
                <a:schemeClr val="tx2"/>
              </a:solidFill>
              <a:ln w="12700">
                <a:solidFill>
                  <a:srgbClr val="000000"/>
                </a:solidFill>
                <a:round/>
                <a:headEnd/>
                <a:tailEnd/>
              </a:ln>
            </p:spPr>
            <p:txBody>
              <a:bodyPr wrap="none" anchor="ctr"/>
              <a:lstStyle/>
              <a:p>
                <a:endParaRPr lang="en-US"/>
              </a:p>
            </p:txBody>
          </p:sp>
        </p:grpSp>
      </p:grpSp>
      <p:grpSp>
        <p:nvGrpSpPr>
          <p:cNvPr id="59412" name="Group 305"/>
          <p:cNvGrpSpPr>
            <a:grpSpLocks/>
          </p:cNvGrpSpPr>
          <p:nvPr/>
        </p:nvGrpSpPr>
        <p:grpSpPr bwMode="auto">
          <a:xfrm>
            <a:off x="4738688" y="1830388"/>
            <a:ext cx="1114425" cy="1517650"/>
            <a:chOff x="2985" y="1153"/>
            <a:chExt cx="702" cy="956"/>
          </a:xfrm>
        </p:grpSpPr>
        <p:sp>
          <p:nvSpPr>
            <p:cNvPr id="59415" name="Freeform 306"/>
            <p:cNvSpPr>
              <a:spLocks/>
            </p:cNvSpPr>
            <p:nvPr/>
          </p:nvSpPr>
          <p:spPr bwMode="auto">
            <a:xfrm>
              <a:off x="3213" y="1410"/>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C69F84"/>
            </a:solidFill>
            <a:ln w="12700">
              <a:solidFill>
                <a:srgbClr val="000000"/>
              </a:solidFill>
              <a:round/>
              <a:headEnd/>
              <a:tailEnd/>
            </a:ln>
          </p:spPr>
          <p:txBody>
            <a:bodyPr wrap="none" anchor="ctr"/>
            <a:lstStyle/>
            <a:p>
              <a:endParaRPr lang="en-US"/>
            </a:p>
          </p:txBody>
        </p:sp>
        <p:sp>
          <p:nvSpPr>
            <p:cNvPr id="59416" name="Freeform 307"/>
            <p:cNvSpPr>
              <a:spLocks/>
            </p:cNvSpPr>
            <p:nvPr/>
          </p:nvSpPr>
          <p:spPr bwMode="auto">
            <a:xfrm>
              <a:off x="3311" y="1408"/>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9417" name="Freeform 308"/>
            <p:cNvSpPr>
              <a:spLocks/>
            </p:cNvSpPr>
            <p:nvPr/>
          </p:nvSpPr>
          <p:spPr bwMode="auto">
            <a:xfrm>
              <a:off x="3215" y="1525"/>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9C6B4"/>
            </a:solidFill>
            <a:ln w="12700">
              <a:solidFill>
                <a:srgbClr val="000000"/>
              </a:solidFill>
              <a:round/>
              <a:headEnd/>
              <a:tailEnd/>
            </a:ln>
          </p:spPr>
          <p:txBody>
            <a:bodyPr wrap="none" anchor="ctr"/>
            <a:lstStyle/>
            <a:p>
              <a:endParaRPr lang="en-US"/>
            </a:p>
          </p:txBody>
        </p:sp>
        <p:sp>
          <p:nvSpPr>
            <p:cNvPr id="59418" name="Freeform 309"/>
            <p:cNvSpPr>
              <a:spLocks/>
            </p:cNvSpPr>
            <p:nvPr/>
          </p:nvSpPr>
          <p:spPr bwMode="auto">
            <a:xfrm>
              <a:off x="3591" y="1509"/>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59419" name="Freeform 310"/>
            <p:cNvSpPr>
              <a:spLocks/>
            </p:cNvSpPr>
            <p:nvPr/>
          </p:nvSpPr>
          <p:spPr bwMode="auto">
            <a:xfrm>
              <a:off x="3105" y="1549"/>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C69F84"/>
            </a:solidFill>
            <a:ln w="12700">
              <a:solidFill>
                <a:srgbClr val="000000"/>
              </a:solidFill>
              <a:round/>
              <a:headEnd/>
              <a:tailEnd/>
            </a:ln>
          </p:spPr>
          <p:txBody>
            <a:bodyPr wrap="none" anchor="ctr"/>
            <a:lstStyle/>
            <a:p>
              <a:endParaRPr lang="en-US"/>
            </a:p>
          </p:txBody>
        </p:sp>
        <p:sp>
          <p:nvSpPr>
            <p:cNvPr id="59420" name="Freeform 311"/>
            <p:cNvSpPr>
              <a:spLocks/>
            </p:cNvSpPr>
            <p:nvPr/>
          </p:nvSpPr>
          <p:spPr bwMode="auto">
            <a:xfrm>
              <a:off x="3203" y="1547"/>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9421" name="Freeform 312"/>
            <p:cNvSpPr>
              <a:spLocks/>
            </p:cNvSpPr>
            <p:nvPr/>
          </p:nvSpPr>
          <p:spPr bwMode="auto">
            <a:xfrm>
              <a:off x="3107" y="1664"/>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9422" name="Freeform 313"/>
            <p:cNvSpPr>
              <a:spLocks/>
            </p:cNvSpPr>
            <p:nvPr/>
          </p:nvSpPr>
          <p:spPr bwMode="auto">
            <a:xfrm>
              <a:off x="3483" y="1648"/>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59423" name="Freeform 314"/>
            <p:cNvSpPr>
              <a:spLocks/>
            </p:cNvSpPr>
            <p:nvPr/>
          </p:nvSpPr>
          <p:spPr bwMode="auto">
            <a:xfrm>
              <a:off x="2992" y="1690"/>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59424" name="Freeform 315"/>
            <p:cNvSpPr>
              <a:spLocks/>
            </p:cNvSpPr>
            <p:nvPr/>
          </p:nvSpPr>
          <p:spPr bwMode="auto">
            <a:xfrm>
              <a:off x="3090" y="1688"/>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9425" name="Freeform 316"/>
            <p:cNvSpPr>
              <a:spLocks/>
            </p:cNvSpPr>
            <p:nvPr/>
          </p:nvSpPr>
          <p:spPr bwMode="auto">
            <a:xfrm>
              <a:off x="2994" y="1805"/>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9426" name="Freeform 317"/>
            <p:cNvSpPr>
              <a:spLocks/>
            </p:cNvSpPr>
            <p:nvPr/>
          </p:nvSpPr>
          <p:spPr bwMode="auto">
            <a:xfrm>
              <a:off x="3370" y="1789"/>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59427" name="Freeform 318"/>
            <p:cNvSpPr>
              <a:spLocks/>
            </p:cNvSpPr>
            <p:nvPr/>
          </p:nvSpPr>
          <p:spPr bwMode="auto">
            <a:xfrm>
              <a:off x="3212" y="1155"/>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59428" name="Freeform 319"/>
            <p:cNvSpPr>
              <a:spLocks/>
            </p:cNvSpPr>
            <p:nvPr/>
          </p:nvSpPr>
          <p:spPr bwMode="auto">
            <a:xfrm>
              <a:off x="3310" y="1153"/>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9429" name="Freeform 320"/>
            <p:cNvSpPr>
              <a:spLocks/>
            </p:cNvSpPr>
            <p:nvPr/>
          </p:nvSpPr>
          <p:spPr bwMode="auto">
            <a:xfrm>
              <a:off x="3214" y="1270"/>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9430" name="Freeform 321"/>
            <p:cNvSpPr>
              <a:spLocks/>
            </p:cNvSpPr>
            <p:nvPr/>
          </p:nvSpPr>
          <p:spPr bwMode="auto">
            <a:xfrm>
              <a:off x="3590" y="1254"/>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59431" name="Freeform 322"/>
            <p:cNvSpPr>
              <a:spLocks/>
            </p:cNvSpPr>
            <p:nvPr/>
          </p:nvSpPr>
          <p:spPr bwMode="auto">
            <a:xfrm>
              <a:off x="3099" y="1292"/>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59432" name="Freeform 323"/>
            <p:cNvSpPr>
              <a:spLocks/>
            </p:cNvSpPr>
            <p:nvPr/>
          </p:nvSpPr>
          <p:spPr bwMode="auto">
            <a:xfrm>
              <a:off x="3197" y="1290"/>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9433" name="Freeform 324"/>
            <p:cNvSpPr>
              <a:spLocks/>
            </p:cNvSpPr>
            <p:nvPr/>
          </p:nvSpPr>
          <p:spPr bwMode="auto">
            <a:xfrm>
              <a:off x="3101" y="1407"/>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9434" name="Freeform 325"/>
            <p:cNvSpPr>
              <a:spLocks/>
            </p:cNvSpPr>
            <p:nvPr/>
          </p:nvSpPr>
          <p:spPr bwMode="auto">
            <a:xfrm>
              <a:off x="3477" y="1391"/>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sp>
          <p:nvSpPr>
            <p:cNvPr id="59435" name="Freeform 326"/>
            <p:cNvSpPr>
              <a:spLocks/>
            </p:cNvSpPr>
            <p:nvPr/>
          </p:nvSpPr>
          <p:spPr bwMode="auto">
            <a:xfrm>
              <a:off x="2985" y="1441"/>
              <a:ext cx="96" cy="315"/>
            </a:xfrm>
            <a:custGeom>
              <a:avLst/>
              <a:gdLst>
                <a:gd name="T0" fmla="*/ 0 w 96"/>
                <a:gd name="T1" fmla="*/ 315 h 315"/>
                <a:gd name="T2" fmla="*/ 0 w 96"/>
                <a:gd name="T3" fmla="*/ 120 h 315"/>
                <a:gd name="T4" fmla="*/ 95 w 96"/>
                <a:gd name="T5" fmla="*/ 0 h 315"/>
                <a:gd name="T6" fmla="*/ 96 w 96"/>
                <a:gd name="T7" fmla="*/ 206 h 315"/>
                <a:gd name="T8" fmla="*/ 0 w 96"/>
                <a:gd name="T9" fmla="*/ 315 h 315"/>
                <a:gd name="T10" fmla="*/ 0 60000 65536"/>
                <a:gd name="T11" fmla="*/ 0 60000 65536"/>
                <a:gd name="T12" fmla="*/ 0 60000 65536"/>
                <a:gd name="T13" fmla="*/ 0 60000 65536"/>
                <a:gd name="T14" fmla="*/ 0 60000 65536"/>
                <a:gd name="T15" fmla="*/ 0 w 96"/>
                <a:gd name="T16" fmla="*/ 0 h 315"/>
                <a:gd name="T17" fmla="*/ 96 w 96"/>
                <a:gd name="T18" fmla="*/ 315 h 315"/>
              </a:gdLst>
              <a:ahLst/>
              <a:cxnLst>
                <a:cxn ang="T10">
                  <a:pos x="T0" y="T1"/>
                </a:cxn>
                <a:cxn ang="T11">
                  <a:pos x="T2" y="T3"/>
                </a:cxn>
                <a:cxn ang="T12">
                  <a:pos x="T4" y="T5"/>
                </a:cxn>
                <a:cxn ang="T13">
                  <a:pos x="T6" y="T7"/>
                </a:cxn>
                <a:cxn ang="T14">
                  <a:pos x="T8" y="T9"/>
                </a:cxn>
              </a:cxnLst>
              <a:rect l="T15" t="T16" r="T17" b="T18"/>
              <a:pathLst>
                <a:path w="96" h="315">
                  <a:moveTo>
                    <a:pt x="0" y="315"/>
                  </a:moveTo>
                  <a:lnTo>
                    <a:pt x="0" y="120"/>
                  </a:lnTo>
                  <a:lnTo>
                    <a:pt x="95" y="0"/>
                  </a:lnTo>
                  <a:lnTo>
                    <a:pt x="96" y="206"/>
                  </a:lnTo>
                  <a:lnTo>
                    <a:pt x="0" y="315"/>
                  </a:lnTo>
                  <a:close/>
                </a:path>
              </a:pathLst>
            </a:custGeom>
            <a:solidFill>
              <a:srgbClr val="AEB5CF"/>
            </a:solidFill>
            <a:ln w="12700">
              <a:solidFill>
                <a:srgbClr val="000000"/>
              </a:solidFill>
              <a:round/>
              <a:headEnd/>
              <a:tailEnd/>
            </a:ln>
          </p:spPr>
          <p:txBody>
            <a:bodyPr wrap="none" anchor="ctr"/>
            <a:lstStyle/>
            <a:p>
              <a:endParaRPr lang="en-US"/>
            </a:p>
          </p:txBody>
        </p:sp>
        <p:sp>
          <p:nvSpPr>
            <p:cNvPr id="59436" name="Freeform 327"/>
            <p:cNvSpPr>
              <a:spLocks/>
            </p:cNvSpPr>
            <p:nvPr/>
          </p:nvSpPr>
          <p:spPr bwMode="auto">
            <a:xfrm>
              <a:off x="3083" y="1439"/>
              <a:ext cx="376" cy="299"/>
            </a:xfrm>
            <a:custGeom>
              <a:avLst/>
              <a:gdLst>
                <a:gd name="T0" fmla="*/ 0 w 376"/>
                <a:gd name="T1" fmla="*/ 0 h 299"/>
                <a:gd name="T2" fmla="*/ 0 w 376"/>
                <a:gd name="T3" fmla="*/ 202 h 299"/>
                <a:gd name="T4" fmla="*/ 372 w 376"/>
                <a:gd name="T5" fmla="*/ 299 h 299"/>
                <a:gd name="T6" fmla="*/ 376 w 376"/>
                <a:gd name="T7" fmla="*/ 98 h 299"/>
                <a:gd name="T8" fmla="*/ 0 w 376"/>
                <a:gd name="T9" fmla="*/ 0 h 299"/>
                <a:gd name="T10" fmla="*/ 0 60000 65536"/>
                <a:gd name="T11" fmla="*/ 0 60000 65536"/>
                <a:gd name="T12" fmla="*/ 0 60000 65536"/>
                <a:gd name="T13" fmla="*/ 0 60000 65536"/>
                <a:gd name="T14" fmla="*/ 0 60000 65536"/>
                <a:gd name="T15" fmla="*/ 0 w 376"/>
                <a:gd name="T16" fmla="*/ 0 h 299"/>
                <a:gd name="T17" fmla="*/ 376 w 376"/>
                <a:gd name="T18" fmla="*/ 299 h 299"/>
              </a:gdLst>
              <a:ahLst/>
              <a:cxnLst>
                <a:cxn ang="T10">
                  <a:pos x="T0" y="T1"/>
                </a:cxn>
                <a:cxn ang="T11">
                  <a:pos x="T2" y="T3"/>
                </a:cxn>
                <a:cxn ang="T12">
                  <a:pos x="T4" y="T5"/>
                </a:cxn>
                <a:cxn ang="T13">
                  <a:pos x="T6" y="T7"/>
                </a:cxn>
                <a:cxn ang="T14">
                  <a:pos x="T8" y="T9"/>
                </a:cxn>
              </a:cxnLst>
              <a:rect l="T15" t="T16" r="T17" b="T18"/>
              <a:pathLst>
                <a:path w="376" h="299">
                  <a:moveTo>
                    <a:pt x="0" y="0"/>
                  </a:moveTo>
                  <a:lnTo>
                    <a:pt x="0" y="202"/>
                  </a:lnTo>
                  <a:lnTo>
                    <a:pt x="372" y="299"/>
                  </a:lnTo>
                  <a:lnTo>
                    <a:pt x="376" y="98"/>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9437" name="Freeform 328"/>
            <p:cNvSpPr>
              <a:spLocks/>
            </p:cNvSpPr>
            <p:nvPr/>
          </p:nvSpPr>
          <p:spPr bwMode="auto">
            <a:xfrm>
              <a:off x="2987" y="1556"/>
              <a:ext cx="376" cy="301"/>
            </a:xfrm>
            <a:custGeom>
              <a:avLst/>
              <a:gdLst>
                <a:gd name="T0" fmla="*/ 0 w 376"/>
                <a:gd name="T1" fmla="*/ 0 h 301"/>
                <a:gd name="T2" fmla="*/ 0 w 376"/>
                <a:gd name="T3" fmla="*/ 203 h 301"/>
                <a:gd name="T4" fmla="*/ 376 w 376"/>
                <a:gd name="T5" fmla="*/ 301 h 301"/>
                <a:gd name="T6" fmla="*/ 376 w 376"/>
                <a:gd name="T7" fmla="*/ 109 h 301"/>
                <a:gd name="T8" fmla="*/ 0 w 376"/>
                <a:gd name="T9" fmla="*/ 0 h 301"/>
                <a:gd name="T10" fmla="*/ 0 60000 65536"/>
                <a:gd name="T11" fmla="*/ 0 60000 65536"/>
                <a:gd name="T12" fmla="*/ 0 60000 65536"/>
                <a:gd name="T13" fmla="*/ 0 60000 65536"/>
                <a:gd name="T14" fmla="*/ 0 60000 65536"/>
                <a:gd name="T15" fmla="*/ 0 w 376"/>
                <a:gd name="T16" fmla="*/ 0 h 301"/>
                <a:gd name="T17" fmla="*/ 376 w 376"/>
                <a:gd name="T18" fmla="*/ 301 h 301"/>
              </a:gdLst>
              <a:ahLst/>
              <a:cxnLst>
                <a:cxn ang="T10">
                  <a:pos x="T0" y="T1"/>
                </a:cxn>
                <a:cxn ang="T11">
                  <a:pos x="T2" y="T3"/>
                </a:cxn>
                <a:cxn ang="T12">
                  <a:pos x="T4" y="T5"/>
                </a:cxn>
                <a:cxn ang="T13">
                  <a:pos x="T6" y="T7"/>
                </a:cxn>
                <a:cxn ang="T14">
                  <a:pos x="T8" y="T9"/>
                </a:cxn>
              </a:cxnLst>
              <a:rect l="T15" t="T16" r="T17" b="T18"/>
              <a:pathLst>
                <a:path w="376" h="301">
                  <a:moveTo>
                    <a:pt x="0" y="0"/>
                  </a:moveTo>
                  <a:lnTo>
                    <a:pt x="0" y="203"/>
                  </a:lnTo>
                  <a:lnTo>
                    <a:pt x="376" y="301"/>
                  </a:lnTo>
                  <a:lnTo>
                    <a:pt x="376" y="109"/>
                  </a:lnTo>
                  <a:lnTo>
                    <a:pt x="0" y="0"/>
                  </a:lnTo>
                  <a:close/>
                </a:path>
              </a:pathLst>
            </a:custGeom>
            <a:solidFill>
              <a:srgbClr val="DCDEEE"/>
            </a:solidFill>
            <a:ln w="12700">
              <a:solidFill>
                <a:srgbClr val="000000"/>
              </a:solidFill>
              <a:round/>
              <a:headEnd/>
              <a:tailEnd/>
            </a:ln>
          </p:spPr>
          <p:txBody>
            <a:bodyPr wrap="none" anchor="ctr"/>
            <a:lstStyle/>
            <a:p>
              <a:endParaRPr lang="en-US"/>
            </a:p>
          </p:txBody>
        </p:sp>
        <p:sp>
          <p:nvSpPr>
            <p:cNvPr id="59438" name="Freeform 329"/>
            <p:cNvSpPr>
              <a:spLocks/>
            </p:cNvSpPr>
            <p:nvPr/>
          </p:nvSpPr>
          <p:spPr bwMode="auto">
            <a:xfrm>
              <a:off x="3363" y="1540"/>
              <a:ext cx="96" cy="320"/>
            </a:xfrm>
            <a:custGeom>
              <a:avLst/>
              <a:gdLst>
                <a:gd name="T0" fmla="*/ 0 w 96"/>
                <a:gd name="T1" fmla="*/ 320 h 320"/>
                <a:gd name="T2" fmla="*/ 0 w 96"/>
                <a:gd name="T3" fmla="*/ 125 h 320"/>
                <a:gd name="T4" fmla="*/ 96 w 96"/>
                <a:gd name="T5" fmla="*/ 0 h 320"/>
                <a:gd name="T6" fmla="*/ 96 w 96"/>
                <a:gd name="T7" fmla="*/ 208 h 320"/>
                <a:gd name="T8" fmla="*/ 0 w 96"/>
                <a:gd name="T9" fmla="*/ 320 h 320"/>
                <a:gd name="T10" fmla="*/ 0 60000 65536"/>
                <a:gd name="T11" fmla="*/ 0 60000 65536"/>
                <a:gd name="T12" fmla="*/ 0 60000 65536"/>
                <a:gd name="T13" fmla="*/ 0 60000 65536"/>
                <a:gd name="T14" fmla="*/ 0 60000 65536"/>
                <a:gd name="T15" fmla="*/ 0 w 96"/>
                <a:gd name="T16" fmla="*/ 0 h 320"/>
                <a:gd name="T17" fmla="*/ 96 w 96"/>
                <a:gd name="T18" fmla="*/ 320 h 320"/>
              </a:gdLst>
              <a:ahLst/>
              <a:cxnLst>
                <a:cxn ang="T10">
                  <a:pos x="T0" y="T1"/>
                </a:cxn>
                <a:cxn ang="T11">
                  <a:pos x="T2" y="T3"/>
                </a:cxn>
                <a:cxn ang="T12">
                  <a:pos x="T4" y="T5"/>
                </a:cxn>
                <a:cxn ang="T13">
                  <a:pos x="T6" y="T7"/>
                </a:cxn>
                <a:cxn ang="T14">
                  <a:pos x="T8" y="T9"/>
                </a:cxn>
              </a:cxnLst>
              <a:rect l="T15" t="T16" r="T17" b="T18"/>
              <a:pathLst>
                <a:path w="96" h="320">
                  <a:moveTo>
                    <a:pt x="0" y="320"/>
                  </a:moveTo>
                  <a:lnTo>
                    <a:pt x="0" y="125"/>
                  </a:lnTo>
                  <a:lnTo>
                    <a:pt x="96" y="0"/>
                  </a:lnTo>
                  <a:lnTo>
                    <a:pt x="96" y="208"/>
                  </a:lnTo>
                  <a:lnTo>
                    <a:pt x="0" y="320"/>
                  </a:lnTo>
                  <a:close/>
                </a:path>
              </a:pathLst>
            </a:custGeom>
            <a:solidFill>
              <a:srgbClr val="AEB5CF"/>
            </a:solidFill>
            <a:ln w="12700">
              <a:solidFill>
                <a:srgbClr val="000000"/>
              </a:solidFill>
              <a:round/>
              <a:headEnd/>
              <a:tailEnd/>
            </a:ln>
          </p:spPr>
          <p:txBody>
            <a:bodyPr wrap="none" anchor="ctr"/>
            <a:lstStyle/>
            <a:p>
              <a:endParaRPr lang="en-US"/>
            </a:p>
          </p:txBody>
        </p:sp>
      </p:grpSp>
      <p:sp>
        <p:nvSpPr>
          <p:cNvPr id="333" name="Rectangle 6">
            <a:extLst>
              <a:ext uri="{FF2B5EF4-FFF2-40B4-BE49-F238E27FC236}">
                <a16:creationId xmlns:a16="http://schemas.microsoft.com/office/drawing/2014/main" id="{1EA3BC55-985C-4009-85BF-F644DAA0189D}"/>
              </a:ext>
            </a:extLst>
          </p:cNvPr>
          <p:cNvSpPr txBox="1">
            <a:spLocks noChangeArrowheads="1"/>
          </p:cNvSpPr>
          <p:nvPr/>
        </p:nvSpPr>
        <p:spPr>
          <a:xfrm>
            <a:off x="0" y="-15874"/>
            <a:ext cx="9144000" cy="1020762"/>
          </a:xfrm>
          <a:prstGeom prst="rect">
            <a:avLst/>
          </a:prstGeom>
          <a:solidFill>
            <a:srgbClr val="40BAD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a:solidFill>
                  <a:schemeClr val="tx1">
                    <a:lumMod val="75000"/>
                    <a:lumOff val="25000"/>
                  </a:schemeClr>
                </a:solidFill>
              </a:rPr>
              <a:t>The Kanban System</a:t>
            </a:r>
            <a:endParaRPr lang="en-US" dirty="0">
              <a:solidFill>
                <a:schemeClr val="tx1">
                  <a:lumMod val="75000"/>
                  <a:lumOff val="25000"/>
                </a:schemeClr>
              </a:solidFill>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38">
            <a:extLst>
              <a:ext uri="{FF2B5EF4-FFF2-40B4-BE49-F238E27FC236}">
                <a16:creationId xmlns:a16="http://schemas.microsoft.com/office/drawing/2014/main" id="{17115F77-2FAE-4CA7-9A7F-10D5F2C8F83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Rectangle 40">
            <a:extLst>
              <a:ext uri="{FF2B5EF4-FFF2-40B4-BE49-F238E27FC236}">
                <a16:creationId xmlns:a16="http://schemas.microsoft.com/office/drawing/2014/main" id="{5CD4C046-A04C-46CC-AFA3-6B0621F628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50" name="Rectangle 42">
            <a:extLst>
              <a:ext uri="{FF2B5EF4-FFF2-40B4-BE49-F238E27FC236}">
                <a16:creationId xmlns:a16="http://schemas.microsoft.com/office/drawing/2014/main" id="{D589E016-1EE1-484C-8423-012B4B78067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44">
            <a:extLst>
              <a:ext uri="{FF2B5EF4-FFF2-40B4-BE49-F238E27FC236}">
                <a16:creationId xmlns:a16="http://schemas.microsoft.com/office/drawing/2014/main" id="{46100866-3689-418C-84D9-07C7E2435C8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00114"/>
            <a:ext cx="3040144" cy="4257773"/>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A0D2301-DA43-43C3-9946-4ECE88692714}"/>
              </a:ext>
            </a:extLst>
          </p:cNvPr>
          <p:cNvSpPr>
            <a:spLocks noGrp="1"/>
          </p:cNvSpPr>
          <p:nvPr>
            <p:ph type="title"/>
          </p:nvPr>
        </p:nvSpPr>
        <p:spPr>
          <a:xfrm>
            <a:off x="0" y="1300114"/>
            <a:ext cx="3040144" cy="4257773"/>
          </a:xfrm>
          <a:solidFill>
            <a:schemeClr val="tx1">
              <a:lumMod val="75000"/>
              <a:lumOff val="25000"/>
            </a:schemeClr>
          </a:solidFill>
        </p:spPr>
        <p:txBody>
          <a:bodyPr vert="horz" lIns="91440" tIns="45720" rIns="91440" bIns="45720" rtlCol="0" anchor="b">
            <a:normAutofit/>
          </a:bodyPr>
          <a:lstStyle/>
          <a:p>
            <a:r>
              <a:rPr lang="en-US" sz="5000" spc="-100" dirty="0"/>
              <a:t>Value Stream Mapping</a:t>
            </a:r>
          </a:p>
        </p:txBody>
      </p:sp>
      <p:pic>
        <p:nvPicPr>
          <p:cNvPr id="10" name="Picture 9" descr="A close up of a map&#10;&#10;Description generated with high confidence">
            <a:extLst>
              <a:ext uri="{FF2B5EF4-FFF2-40B4-BE49-F238E27FC236}">
                <a16:creationId xmlns:a16="http://schemas.microsoft.com/office/drawing/2014/main" id="{BDD7F4B8-5722-4A92-B675-E0075B841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659" y="1981200"/>
            <a:ext cx="5048250" cy="3133725"/>
          </a:xfrm>
          <a:prstGeom prst="rect">
            <a:avLst/>
          </a:prstGeom>
        </p:spPr>
      </p:pic>
    </p:spTree>
    <p:extLst>
      <p:ext uri="{BB962C8B-B14F-4D97-AF65-F5344CB8AC3E}">
        <p14:creationId xmlns:p14="http://schemas.microsoft.com/office/powerpoint/2010/main" val="1006635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0" y="762001"/>
            <a:ext cx="2590800" cy="5334000"/>
          </a:xfrm>
          <a:solidFill>
            <a:schemeClr val="tx1">
              <a:lumMod val="75000"/>
              <a:lumOff val="25000"/>
            </a:schemeClr>
          </a:solidFill>
        </p:spPr>
        <p:txBody>
          <a:bodyPr/>
          <a:lstStyle/>
          <a:p>
            <a:pPr algn="ctr"/>
            <a:r>
              <a:rPr lang="en-US" dirty="0"/>
              <a:t>What is a Value Stream Map?</a:t>
            </a:r>
          </a:p>
        </p:txBody>
      </p:sp>
      <p:sp>
        <p:nvSpPr>
          <p:cNvPr id="28674" name="Rectangle 5"/>
          <p:cNvSpPr>
            <a:spLocks noChangeArrowheads="1"/>
          </p:cNvSpPr>
          <p:nvPr/>
        </p:nvSpPr>
        <p:spPr bwMode="auto">
          <a:xfrm>
            <a:off x="2849880" y="813002"/>
            <a:ext cx="5943600" cy="2677656"/>
          </a:xfrm>
          <a:prstGeom prst="rect">
            <a:avLst/>
          </a:prstGeom>
          <a:noFill/>
          <a:ln w="9525">
            <a:noFill/>
            <a:miter lim="800000"/>
            <a:headEnd/>
            <a:tailEnd/>
          </a:ln>
        </p:spPr>
        <p:txBody>
          <a:bodyPr wrap="square">
            <a:spAutoFit/>
          </a:bodyPr>
          <a:lstStyle/>
          <a:p>
            <a:r>
              <a:rPr lang="en-US" sz="2800" b="1" dirty="0">
                <a:solidFill>
                  <a:schemeClr val="tx2"/>
                </a:solidFill>
                <a:latin typeface="Calibri" pitchFamily="34" charset="0"/>
              </a:rPr>
              <a:t>Value Stream Mapping</a:t>
            </a:r>
          </a:p>
          <a:p>
            <a:endParaRPr lang="en-US" sz="2800" b="1" dirty="0">
              <a:solidFill>
                <a:schemeClr val="tx2"/>
              </a:solidFill>
              <a:latin typeface="Calibri" pitchFamily="34" charset="0"/>
            </a:endParaRPr>
          </a:p>
          <a:p>
            <a:r>
              <a:rPr lang="en-US" sz="2800" dirty="0">
                <a:latin typeface="Calibri" pitchFamily="34" charset="0"/>
              </a:rPr>
              <a:t>A qualitative lean tool for eliminating waste or </a:t>
            </a:r>
            <a:r>
              <a:rPr lang="en-US" sz="2800" i="1" dirty="0" err="1">
                <a:latin typeface="Calibri" pitchFamily="34" charset="0"/>
              </a:rPr>
              <a:t>muda</a:t>
            </a:r>
            <a:r>
              <a:rPr lang="en-US" sz="2800" dirty="0">
                <a:latin typeface="Calibri" pitchFamily="34" charset="0"/>
              </a:rPr>
              <a:t> that involves a current state drawing, a future state drawing and an implementation plan.</a:t>
            </a:r>
          </a:p>
        </p:txBody>
      </p:sp>
      <p:sp>
        <p:nvSpPr>
          <p:cNvPr id="2" name="Oval 1">
            <a:extLst>
              <a:ext uri="{FF2B5EF4-FFF2-40B4-BE49-F238E27FC236}">
                <a16:creationId xmlns:a16="http://schemas.microsoft.com/office/drawing/2014/main" id="{0A73DE79-ADB8-4996-9D2E-C0C2B9B4059B}"/>
              </a:ext>
            </a:extLst>
          </p:cNvPr>
          <p:cNvSpPr/>
          <p:nvPr/>
        </p:nvSpPr>
        <p:spPr>
          <a:xfrm>
            <a:off x="2743199" y="5105400"/>
            <a:ext cx="1583061" cy="6858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Product Family</a:t>
            </a:r>
          </a:p>
        </p:txBody>
      </p:sp>
      <p:sp>
        <p:nvSpPr>
          <p:cNvPr id="3" name="Rectangle 2">
            <a:extLst>
              <a:ext uri="{FF2B5EF4-FFF2-40B4-BE49-F238E27FC236}">
                <a16:creationId xmlns:a16="http://schemas.microsoft.com/office/drawing/2014/main" id="{153505DE-8950-477D-B04B-0837F245F56F}"/>
              </a:ext>
            </a:extLst>
          </p:cNvPr>
          <p:cNvSpPr/>
          <p:nvPr/>
        </p:nvSpPr>
        <p:spPr>
          <a:xfrm>
            <a:off x="4419600" y="5105400"/>
            <a:ext cx="1345602" cy="6858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Current state drawing</a:t>
            </a:r>
          </a:p>
        </p:txBody>
      </p:sp>
      <p:sp>
        <p:nvSpPr>
          <p:cNvPr id="9" name="Rectangle 8">
            <a:extLst>
              <a:ext uri="{FF2B5EF4-FFF2-40B4-BE49-F238E27FC236}">
                <a16:creationId xmlns:a16="http://schemas.microsoft.com/office/drawing/2014/main" id="{84195222-49AF-4FE7-A59B-EC18FA32E069}"/>
              </a:ext>
            </a:extLst>
          </p:cNvPr>
          <p:cNvSpPr/>
          <p:nvPr/>
        </p:nvSpPr>
        <p:spPr>
          <a:xfrm>
            <a:off x="5878158" y="5102711"/>
            <a:ext cx="1345602" cy="68580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Future state drawing</a:t>
            </a:r>
          </a:p>
        </p:txBody>
      </p:sp>
      <p:sp>
        <p:nvSpPr>
          <p:cNvPr id="10" name="Rectangle 9">
            <a:extLst>
              <a:ext uri="{FF2B5EF4-FFF2-40B4-BE49-F238E27FC236}">
                <a16:creationId xmlns:a16="http://schemas.microsoft.com/office/drawing/2014/main" id="{3912DE38-D320-47F4-BC53-1180BFCBCC08}"/>
              </a:ext>
            </a:extLst>
          </p:cNvPr>
          <p:cNvSpPr/>
          <p:nvPr/>
        </p:nvSpPr>
        <p:spPr>
          <a:xfrm>
            <a:off x="7335818" y="5102711"/>
            <a:ext cx="1418323" cy="6858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Implementation plan</a:t>
            </a:r>
          </a:p>
        </p:txBody>
      </p:sp>
      <p:cxnSp>
        <p:nvCxnSpPr>
          <p:cNvPr id="7" name="Straight Connector 6">
            <a:extLst>
              <a:ext uri="{FF2B5EF4-FFF2-40B4-BE49-F238E27FC236}">
                <a16:creationId xmlns:a16="http://schemas.microsoft.com/office/drawing/2014/main" id="{1984ADBF-43A4-4611-8254-3BC083B68FC0}"/>
              </a:ext>
            </a:extLst>
          </p:cNvPr>
          <p:cNvCxnSpPr>
            <a:stCxn id="2" idx="6"/>
            <a:endCxn id="3" idx="1"/>
          </p:cNvCxnSpPr>
          <p:nvPr/>
        </p:nvCxnSpPr>
        <p:spPr>
          <a:xfrm>
            <a:off x="4326260" y="5448300"/>
            <a:ext cx="93340" cy="0"/>
          </a:xfrm>
          <a:prstGeom prst="line">
            <a:avLst/>
          </a:prstGeom>
          <a:ln>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4C37EF08-B440-4E29-B397-3127DA24EA7B}"/>
              </a:ext>
            </a:extLst>
          </p:cNvPr>
          <p:cNvCxnSpPr>
            <a:cxnSpLocks/>
            <a:stCxn id="9" idx="3"/>
            <a:endCxn id="10" idx="1"/>
          </p:cNvCxnSpPr>
          <p:nvPr/>
        </p:nvCxnSpPr>
        <p:spPr>
          <a:xfrm>
            <a:off x="7223760" y="5445611"/>
            <a:ext cx="11205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035CDF7-3BE6-46C2-A717-CDB2372107A1}"/>
              </a:ext>
            </a:extLst>
          </p:cNvPr>
          <p:cNvCxnSpPr>
            <a:cxnSpLocks/>
            <a:stCxn id="3" idx="3"/>
            <a:endCxn id="9" idx="1"/>
          </p:cNvCxnSpPr>
          <p:nvPr/>
        </p:nvCxnSpPr>
        <p:spPr>
          <a:xfrm flipV="1">
            <a:off x="5765202" y="5445611"/>
            <a:ext cx="112956" cy="268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C21903B-AEB5-43FA-B10E-D23CE7A06C33}"/>
              </a:ext>
            </a:extLst>
          </p:cNvPr>
          <p:cNvSpPr txBox="1"/>
          <p:nvPr/>
        </p:nvSpPr>
        <p:spPr>
          <a:xfrm>
            <a:off x="3012034" y="3508068"/>
            <a:ext cx="5446166" cy="1477328"/>
          </a:xfrm>
          <a:prstGeom prst="rect">
            <a:avLst/>
          </a:prstGeom>
          <a:noFill/>
        </p:spPr>
        <p:txBody>
          <a:bodyPr wrap="square" rtlCol="0">
            <a:spAutoFit/>
          </a:bodyPr>
          <a:lstStyle/>
          <a:p>
            <a:pPr marL="174605" indent="-174605">
              <a:buFont typeface="Arial" pitchFamily="34" charset="0"/>
              <a:buChar char="•"/>
            </a:pPr>
            <a:r>
              <a:rPr lang="en-US" dirty="0"/>
              <a:t>The value stream map is a unique flowchart because it combines the flow of material or service and the flow of information.</a:t>
            </a:r>
          </a:p>
          <a:p>
            <a:pPr marL="174605" indent="-174605">
              <a:buFont typeface="Arial" pitchFamily="34" charset="0"/>
              <a:buChar char="•"/>
            </a:pPr>
            <a:endParaRPr lang="en-US" dirty="0"/>
          </a:p>
          <a:p>
            <a:endParaRPr lang="en-US"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0" y="762000"/>
            <a:ext cx="2590800" cy="5333999"/>
          </a:xfrm>
          <a:solidFill>
            <a:schemeClr val="tx1">
              <a:lumMod val="75000"/>
              <a:lumOff val="25000"/>
            </a:schemeClr>
          </a:solidFill>
        </p:spPr>
        <p:txBody>
          <a:bodyPr/>
          <a:lstStyle/>
          <a:p>
            <a:pPr algn="ctr"/>
            <a:r>
              <a:rPr lang="en-US" dirty="0"/>
              <a:t>VSM Icons</a:t>
            </a:r>
          </a:p>
        </p:txBody>
      </p:sp>
      <p:sp>
        <p:nvSpPr>
          <p:cNvPr id="4" name="Slide Number Placeholder 3"/>
          <p:cNvSpPr>
            <a:spLocks noGrp="1"/>
          </p:cNvSpPr>
          <p:nvPr>
            <p:ph type="sldNum" sz="quarter" idx="12"/>
          </p:nvPr>
        </p:nvSpPr>
        <p:spPr/>
        <p:txBody>
          <a:bodyPr wrap="square" numCol="1" anchorCtr="0" compatLnSpc="1">
            <a:prstTxWarp prst="textNoShape">
              <a:avLst/>
            </a:prstTxWarp>
          </a:bodyPr>
          <a:lstStyle/>
          <a:p>
            <a:pPr fontAlgn="base">
              <a:spcBef>
                <a:spcPct val="0"/>
              </a:spcBef>
              <a:spcAft>
                <a:spcPct val="0"/>
              </a:spcAft>
            </a:pPr>
            <a:r>
              <a:rPr lang="en-US">
                <a:solidFill>
                  <a:srgbClr val="898989"/>
                </a:solidFill>
                <a:cs typeface="Arial" charset="0"/>
              </a:rPr>
              <a:t>08- </a:t>
            </a:r>
            <a:fld id="{BE67E0D9-991C-480B-8D86-01E4481810CD}" type="slidenum">
              <a:rPr lang="en-US">
                <a:solidFill>
                  <a:srgbClr val="898989"/>
                </a:solidFill>
                <a:cs typeface="Arial" charset="0"/>
              </a:rPr>
              <a:pPr fontAlgn="base">
                <a:spcBef>
                  <a:spcPct val="0"/>
                </a:spcBef>
                <a:spcAft>
                  <a:spcPct val="0"/>
                </a:spcAft>
              </a:pPr>
              <a:t>43</a:t>
            </a:fld>
            <a:endParaRPr lang="en-US">
              <a:solidFill>
                <a:srgbClr val="898989"/>
              </a:solidFill>
              <a:cs typeface="Arial" charset="0"/>
            </a:endParaRPr>
          </a:p>
        </p:txBody>
      </p:sp>
      <p:pic>
        <p:nvPicPr>
          <p:cNvPr id="29700" name="Picture 2" descr="C:\Users\marleyk\Dropbox\krm_om10\krm_om10_PPT\krm_om10_art\10_krm_om10_art_ch08\krm_om10_fig_08-07.jpg"/>
          <p:cNvPicPr>
            <a:picLocks noChangeAspect="1" noChangeArrowheads="1"/>
          </p:cNvPicPr>
          <p:nvPr/>
        </p:nvPicPr>
        <p:blipFill>
          <a:blip r:embed="rId2"/>
          <a:srcRect/>
          <a:stretch>
            <a:fillRect/>
          </a:stretch>
        </p:blipFill>
        <p:spPr bwMode="auto">
          <a:xfrm>
            <a:off x="2743200" y="1371600"/>
            <a:ext cx="6017029" cy="3276600"/>
          </a:xfrm>
          <a:prstGeom prst="rect">
            <a:avLst/>
          </a:prstGeom>
          <a:noFill/>
          <a:ln w="9525">
            <a:noFill/>
            <a:miter lim="800000"/>
            <a:headEnd/>
            <a:tailEnd/>
          </a:ln>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0" y="762000"/>
            <a:ext cx="2590800" cy="5333999"/>
          </a:xfrm>
          <a:solidFill>
            <a:schemeClr val="tx1">
              <a:lumMod val="75000"/>
              <a:lumOff val="25000"/>
            </a:schemeClr>
          </a:solidFill>
        </p:spPr>
        <p:txBody>
          <a:bodyPr/>
          <a:lstStyle/>
          <a:p>
            <a:pPr algn="ctr"/>
            <a:r>
              <a:rPr lang="en-US" dirty="0"/>
              <a:t>VSM Metrics</a:t>
            </a:r>
          </a:p>
        </p:txBody>
      </p:sp>
      <p:sp>
        <p:nvSpPr>
          <p:cNvPr id="3" name="Content Placeholder 2"/>
          <p:cNvSpPr>
            <a:spLocks noGrp="1"/>
          </p:cNvSpPr>
          <p:nvPr>
            <p:ph idx="1"/>
          </p:nvPr>
        </p:nvSpPr>
        <p:spPr>
          <a:xfrm>
            <a:off x="2987099" y="1123839"/>
            <a:ext cx="5562600" cy="4362562"/>
          </a:xfrm>
        </p:spPr>
        <p:txBody>
          <a:bodyPr rtlCol="0">
            <a:normAutofit/>
          </a:bodyPr>
          <a:lstStyle/>
          <a:p>
            <a:pPr fontAlgn="auto">
              <a:spcAft>
                <a:spcPts val="0"/>
              </a:spcAft>
              <a:buFont typeface="Arial" pitchFamily="34" charset="0"/>
              <a:buChar char="•"/>
              <a:defRPr/>
            </a:pPr>
            <a:r>
              <a:rPr lang="en-US" dirty="0" err="1"/>
              <a:t>Takt</a:t>
            </a:r>
            <a:r>
              <a:rPr lang="en-US" dirty="0"/>
              <a:t> Time</a:t>
            </a:r>
          </a:p>
          <a:p>
            <a:pPr lvl="1" fontAlgn="auto">
              <a:spcAft>
                <a:spcPts val="0"/>
              </a:spcAft>
              <a:buFont typeface="Arial" pitchFamily="34" charset="0"/>
              <a:buChar char="–"/>
              <a:defRPr/>
            </a:pPr>
            <a:r>
              <a:rPr lang="en-US" dirty="0"/>
              <a:t>Cycle time needed to match the rate of production to the rate of sales or consumption.</a:t>
            </a:r>
          </a:p>
          <a:p>
            <a:pPr lvl="2" fontAlgn="auto">
              <a:spcAft>
                <a:spcPts val="0"/>
              </a:spcAft>
              <a:buFont typeface="Arial" pitchFamily="34" charset="0"/>
              <a:buChar char="•"/>
              <a:defRPr/>
            </a:pPr>
            <a:r>
              <a:rPr lang="en-US" b="1" dirty="0"/>
              <a:t>Daily availability/Daily Demand</a:t>
            </a:r>
          </a:p>
          <a:p>
            <a:pPr fontAlgn="auto">
              <a:spcAft>
                <a:spcPts val="0"/>
              </a:spcAft>
              <a:buFont typeface="Arial" pitchFamily="34" charset="0"/>
              <a:buChar char="•"/>
              <a:defRPr/>
            </a:pPr>
            <a:r>
              <a:rPr lang="en-US" dirty="0"/>
              <a:t>Cycle Time</a:t>
            </a:r>
          </a:p>
          <a:p>
            <a:pPr lvl="1" fontAlgn="auto">
              <a:spcAft>
                <a:spcPts val="0"/>
              </a:spcAft>
              <a:buFont typeface="Arial" pitchFamily="34" charset="0"/>
              <a:buChar char="–"/>
              <a:defRPr/>
            </a:pPr>
            <a:r>
              <a:rPr lang="en-US" dirty="0"/>
              <a:t>The average time between completed units taking into account all resources available at a process step.</a:t>
            </a:r>
          </a:p>
          <a:p>
            <a:pPr fontAlgn="auto">
              <a:spcAft>
                <a:spcPts val="0"/>
              </a:spcAft>
              <a:buFont typeface="Arial" pitchFamily="34" charset="0"/>
              <a:buChar char="•"/>
              <a:defRPr/>
            </a:pPr>
            <a:r>
              <a:rPr lang="en-US" dirty="0"/>
              <a:t>Processing Time</a:t>
            </a:r>
          </a:p>
          <a:p>
            <a:pPr lvl="1" fontAlgn="auto">
              <a:spcAft>
                <a:spcPts val="0"/>
              </a:spcAft>
              <a:buFont typeface="Arial" pitchFamily="34" charset="0"/>
              <a:buChar char="–"/>
              <a:defRPr/>
            </a:pPr>
            <a:r>
              <a:rPr lang="en-US" dirty="0"/>
              <a:t>The time to complete one unit. </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1143000" y="1066800"/>
            <a:ext cx="7086600" cy="5120640"/>
          </a:xfrm>
        </p:spPr>
        <p:txBody>
          <a:bodyPr>
            <a:normAutofit/>
          </a:bodyPr>
          <a:lstStyle/>
          <a:p>
            <a:pPr>
              <a:spcAft>
                <a:spcPts val="1200"/>
              </a:spcAft>
            </a:pPr>
            <a:r>
              <a:rPr lang="en-US" sz="2800" dirty="0"/>
              <a:t>Jensen Bearings, Inc makes two types of retainers that are packaged and shipped in returnable trays with 60 retainers in each tray.  The operations data is on the following slides. </a:t>
            </a:r>
          </a:p>
          <a:p>
            <a:pPr marL="914400" lvl="1" indent="-457200">
              <a:buFont typeface="Calibri" pitchFamily="34" charset="0"/>
              <a:buAutoNum type="alphaLcPeriod"/>
            </a:pPr>
            <a:r>
              <a:rPr lang="en-US" sz="2600" dirty="0"/>
              <a:t>Create a VSM for Jensen Bearings</a:t>
            </a:r>
          </a:p>
          <a:p>
            <a:pPr marL="914400" lvl="1" indent="-457200">
              <a:buFont typeface="Calibri" pitchFamily="34" charset="0"/>
              <a:buAutoNum type="alphaLcPeriod"/>
            </a:pPr>
            <a:r>
              <a:rPr lang="en-US" sz="2600" dirty="0"/>
              <a:t>What is the takt time?</a:t>
            </a:r>
          </a:p>
          <a:p>
            <a:pPr marL="914400" lvl="1" indent="-457200">
              <a:buFont typeface="Calibri" pitchFamily="34" charset="0"/>
              <a:buAutoNum type="alphaLcPeriod"/>
            </a:pPr>
            <a:r>
              <a:rPr lang="en-US" sz="2600" dirty="0"/>
              <a:t>What is the lead time at each cell?</a:t>
            </a:r>
          </a:p>
          <a:p>
            <a:pPr marL="914400" lvl="1" indent="-457200">
              <a:buFont typeface="Calibri" pitchFamily="34" charset="0"/>
              <a:buAutoNum type="alphaLcPeriod"/>
            </a:pPr>
            <a:r>
              <a:rPr lang="en-US" sz="2600" dirty="0"/>
              <a:t>What is the total processing time?</a:t>
            </a:r>
          </a:p>
          <a:p>
            <a:pPr marL="914400" lvl="1" indent="-457200">
              <a:buFont typeface="Calibri" pitchFamily="34" charset="0"/>
              <a:buAutoNum type="alphaLcPeriod"/>
            </a:pPr>
            <a:r>
              <a:rPr lang="en-US" sz="2600" dirty="0"/>
              <a:t>What is the capacity?</a:t>
            </a:r>
          </a:p>
        </p:txBody>
      </p:sp>
      <p:sp>
        <p:nvSpPr>
          <p:cNvPr id="6" name="TextBox 4">
            <a:extLst>
              <a:ext uri="{FF2B5EF4-FFF2-40B4-BE49-F238E27FC236}">
                <a16:creationId xmlns:a16="http://schemas.microsoft.com/office/drawing/2014/main" id="{AC6D698B-0B5B-4AAE-B99D-678B98ECC1E7}"/>
              </a:ext>
            </a:extLst>
          </p:cNvPr>
          <p:cNvSpPr txBox="1">
            <a:spLocks noChangeArrowheads="1"/>
          </p:cNvSpPr>
          <p:nvPr/>
        </p:nvSpPr>
        <p:spPr bwMode="auto">
          <a:xfrm>
            <a:off x="0" y="0"/>
            <a:ext cx="9143999" cy="800219"/>
          </a:xfrm>
          <a:prstGeom prst="rect">
            <a:avLst/>
          </a:prstGeom>
          <a:solidFill>
            <a:schemeClr val="tx1">
              <a:lumMod val="75000"/>
              <a:lumOff val="25000"/>
            </a:schemeClr>
          </a:solidFill>
          <a:ln w="9525">
            <a:noFill/>
            <a:miter lim="800000"/>
            <a:headEnd/>
            <a:tailEnd/>
          </a:ln>
        </p:spPr>
        <p:txBody>
          <a:bodyPr wrap="square">
            <a:spAutoFit/>
          </a:bodyPr>
          <a:lstStyle/>
          <a:p>
            <a:pPr lvl="1"/>
            <a:endParaRPr lang="en-US" sz="1000" dirty="0">
              <a:solidFill>
                <a:schemeClr val="bg1"/>
              </a:solidFill>
            </a:endParaRPr>
          </a:p>
          <a:p>
            <a:pPr lvl="1"/>
            <a:r>
              <a:rPr lang="en-US" sz="2600" dirty="0">
                <a:solidFill>
                  <a:schemeClr val="bg1"/>
                </a:solidFill>
              </a:rPr>
              <a:t>Jensen Bearings Example</a:t>
            </a:r>
          </a:p>
          <a:p>
            <a:pPr lvl="1"/>
            <a:endParaRPr lang="en-US" sz="1000" dirty="0">
              <a:solidFill>
                <a:schemeClr val="bg1"/>
              </a:solidFill>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2" name="Picture 3"/>
          <p:cNvPicPr>
            <a:picLocks noChangeAspect="1" noChangeArrowheads="1"/>
          </p:cNvPicPr>
          <p:nvPr/>
        </p:nvPicPr>
        <p:blipFill>
          <a:blip r:embed="rId2"/>
          <a:srcRect/>
          <a:stretch>
            <a:fillRect/>
          </a:stretch>
        </p:blipFill>
        <p:spPr bwMode="auto">
          <a:xfrm>
            <a:off x="1377875" y="1371600"/>
            <a:ext cx="6643643" cy="1341505"/>
          </a:xfrm>
          <a:prstGeom prst="rect">
            <a:avLst/>
          </a:prstGeom>
          <a:noFill/>
          <a:ln w="9525">
            <a:solidFill>
              <a:schemeClr val="tx1">
                <a:lumMod val="75000"/>
                <a:lumOff val="25000"/>
              </a:schemeClr>
            </a:solidFill>
            <a:miter lim="800000"/>
            <a:headEnd/>
            <a:tailEnd/>
          </a:ln>
          <a:effectLst>
            <a:outerShdw blurRad="50800" dist="38100" dir="2700000" algn="tl" rotWithShape="0">
              <a:prstClr val="black">
                <a:alpha val="40000"/>
              </a:prstClr>
            </a:outerShdw>
          </a:effectLst>
        </p:spPr>
      </p:pic>
      <p:pic>
        <p:nvPicPr>
          <p:cNvPr id="32773" name="Picture 2"/>
          <p:cNvPicPr>
            <a:picLocks noChangeAspect="1" noChangeArrowheads="1"/>
          </p:cNvPicPr>
          <p:nvPr/>
        </p:nvPicPr>
        <p:blipFill>
          <a:blip r:embed="rId3"/>
          <a:srcRect/>
          <a:stretch>
            <a:fillRect/>
          </a:stretch>
        </p:blipFill>
        <p:spPr bwMode="auto">
          <a:xfrm>
            <a:off x="1371600" y="2971800"/>
            <a:ext cx="6678362" cy="2597141"/>
          </a:xfrm>
          <a:prstGeom prst="rect">
            <a:avLst/>
          </a:prstGeom>
          <a:noFill/>
          <a:ln w="9525">
            <a:solidFill>
              <a:schemeClr val="tx1">
                <a:lumMod val="75000"/>
                <a:lumOff val="25000"/>
              </a:schemeClr>
            </a:solidFill>
            <a:miter lim="800000"/>
            <a:headEnd/>
            <a:tailEnd/>
          </a:ln>
          <a:effectLst>
            <a:outerShdw blurRad="50800" dist="38100" dir="2700000" algn="tl" rotWithShape="0">
              <a:prstClr val="black">
                <a:alpha val="40000"/>
              </a:prstClr>
            </a:outerShdw>
          </a:effectLst>
        </p:spPr>
      </p:pic>
      <p:sp>
        <p:nvSpPr>
          <p:cNvPr id="8" name="Title 1">
            <a:extLst>
              <a:ext uri="{FF2B5EF4-FFF2-40B4-BE49-F238E27FC236}">
                <a16:creationId xmlns:a16="http://schemas.microsoft.com/office/drawing/2014/main" id="{792A7FF8-3714-423A-BB1D-ECFB14AA71A4}"/>
              </a:ext>
            </a:extLst>
          </p:cNvPr>
          <p:cNvSpPr>
            <a:spLocks noGrp="1"/>
          </p:cNvSpPr>
          <p:nvPr>
            <p:ph type="title"/>
          </p:nvPr>
        </p:nvSpPr>
        <p:spPr>
          <a:xfrm>
            <a:off x="189689" y="1123839"/>
            <a:ext cx="2210612" cy="857362"/>
          </a:xfrm>
        </p:spPr>
        <p:txBody>
          <a:bodyPr/>
          <a:lstStyle/>
          <a:p>
            <a:r>
              <a:rPr lang="en-US" dirty="0"/>
              <a:t>Data</a:t>
            </a:r>
          </a:p>
        </p:txBody>
      </p:sp>
      <p:sp>
        <p:nvSpPr>
          <p:cNvPr id="9" name="TextBox 4">
            <a:extLst>
              <a:ext uri="{FF2B5EF4-FFF2-40B4-BE49-F238E27FC236}">
                <a16:creationId xmlns:a16="http://schemas.microsoft.com/office/drawing/2014/main" id="{6ACD6F6F-9488-4DE2-804B-DD5B36B180C1}"/>
              </a:ext>
            </a:extLst>
          </p:cNvPr>
          <p:cNvSpPr txBox="1">
            <a:spLocks noChangeArrowheads="1"/>
          </p:cNvSpPr>
          <p:nvPr/>
        </p:nvSpPr>
        <p:spPr bwMode="auto">
          <a:xfrm>
            <a:off x="0" y="0"/>
            <a:ext cx="9143999" cy="800219"/>
          </a:xfrm>
          <a:prstGeom prst="rect">
            <a:avLst/>
          </a:prstGeom>
          <a:solidFill>
            <a:schemeClr val="tx1">
              <a:lumMod val="75000"/>
              <a:lumOff val="25000"/>
            </a:schemeClr>
          </a:solidFill>
          <a:ln w="9525">
            <a:noFill/>
            <a:miter lim="800000"/>
            <a:headEnd/>
            <a:tailEnd/>
          </a:ln>
        </p:spPr>
        <p:txBody>
          <a:bodyPr wrap="square">
            <a:spAutoFit/>
          </a:bodyPr>
          <a:lstStyle/>
          <a:p>
            <a:pPr lvl="1"/>
            <a:endParaRPr lang="en-US" sz="1000" dirty="0">
              <a:solidFill>
                <a:schemeClr val="bg1"/>
              </a:solidFill>
            </a:endParaRPr>
          </a:p>
          <a:p>
            <a:pPr lvl="1"/>
            <a:r>
              <a:rPr lang="en-US" sz="2600" dirty="0">
                <a:solidFill>
                  <a:schemeClr val="bg1"/>
                </a:solidFill>
              </a:rPr>
              <a:t>Jensen Bearings Example – data </a:t>
            </a:r>
          </a:p>
          <a:p>
            <a:pPr lvl="1"/>
            <a:endParaRPr lang="en-US" sz="1000" dirty="0">
              <a:solidFill>
                <a:schemeClr val="bg1"/>
              </a:solidFill>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6" name="Picture 3"/>
          <p:cNvPicPr>
            <a:picLocks noChangeAspect="1" noChangeArrowheads="1"/>
          </p:cNvPicPr>
          <p:nvPr/>
        </p:nvPicPr>
        <p:blipFill>
          <a:blip r:embed="rId2"/>
          <a:srcRect/>
          <a:stretch>
            <a:fillRect/>
          </a:stretch>
        </p:blipFill>
        <p:spPr bwMode="auto">
          <a:xfrm>
            <a:off x="1371600" y="1676400"/>
            <a:ext cx="6748464" cy="3962400"/>
          </a:xfrm>
          <a:prstGeom prst="rect">
            <a:avLst/>
          </a:prstGeom>
          <a:noFill/>
          <a:ln w="9525">
            <a:solidFill>
              <a:schemeClr val="tx1">
                <a:lumMod val="75000"/>
                <a:lumOff val="25000"/>
              </a:schemeClr>
            </a:solidFill>
            <a:miter lim="800000"/>
            <a:headEnd/>
            <a:tailEnd/>
          </a:ln>
          <a:effectLst>
            <a:outerShdw blurRad="50800" dist="38100" dir="2700000" algn="tl" rotWithShape="0">
              <a:prstClr val="black">
                <a:alpha val="40000"/>
              </a:prstClr>
            </a:outerShdw>
          </a:effectLst>
        </p:spPr>
      </p:pic>
      <p:sp>
        <p:nvSpPr>
          <p:cNvPr id="9" name="TextBox 4">
            <a:extLst>
              <a:ext uri="{FF2B5EF4-FFF2-40B4-BE49-F238E27FC236}">
                <a16:creationId xmlns:a16="http://schemas.microsoft.com/office/drawing/2014/main" id="{AC3F7277-553B-4D46-ACB9-DA3DE36DB181}"/>
              </a:ext>
            </a:extLst>
          </p:cNvPr>
          <p:cNvSpPr txBox="1">
            <a:spLocks noChangeArrowheads="1"/>
          </p:cNvSpPr>
          <p:nvPr/>
        </p:nvSpPr>
        <p:spPr bwMode="auto">
          <a:xfrm>
            <a:off x="0" y="0"/>
            <a:ext cx="9143999" cy="800219"/>
          </a:xfrm>
          <a:prstGeom prst="rect">
            <a:avLst/>
          </a:prstGeom>
          <a:solidFill>
            <a:schemeClr val="tx1">
              <a:lumMod val="75000"/>
              <a:lumOff val="25000"/>
            </a:schemeClr>
          </a:solidFill>
          <a:ln w="9525">
            <a:noFill/>
            <a:miter lim="800000"/>
            <a:headEnd/>
            <a:tailEnd/>
          </a:ln>
        </p:spPr>
        <p:txBody>
          <a:bodyPr wrap="square">
            <a:spAutoFit/>
          </a:bodyPr>
          <a:lstStyle/>
          <a:p>
            <a:pPr lvl="1"/>
            <a:endParaRPr lang="en-US" sz="1000" dirty="0">
              <a:solidFill>
                <a:schemeClr val="bg1"/>
              </a:solidFill>
            </a:endParaRPr>
          </a:p>
          <a:p>
            <a:pPr lvl="1"/>
            <a:r>
              <a:rPr lang="en-US" sz="2600" dirty="0">
                <a:solidFill>
                  <a:schemeClr val="bg1"/>
                </a:solidFill>
              </a:rPr>
              <a:t>Jensen Bearings Example – data cont.</a:t>
            </a:r>
          </a:p>
          <a:p>
            <a:pPr lvl="1"/>
            <a:endParaRPr lang="en-US" sz="1000" dirty="0">
              <a:solidFill>
                <a:schemeClr val="bg1"/>
              </a:solidFill>
            </a:endParaRPr>
          </a:p>
        </p:txBody>
      </p:sp>
      <p:sp>
        <p:nvSpPr>
          <p:cNvPr id="11" name="Title 1">
            <a:extLst>
              <a:ext uri="{FF2B5EF4-FFF2-40B4-BE49-F238E27FC236}">
                <a16:creationId xmlns:a16="http://schemas.microsoft.com/office/drawing/2014/main" id="{11235083-1C53-4D8A-AC31-62E2E7855F6F}"/>
              </a:ext>
            </a:extLst>
          </p:cNvPr>
          <p:cNvSpPr>
            <a:spLocks noGrp="1"/>
          </p:cNvSpPr>
          <p:nvPr>
            <p:ph type="title"/>
          </p:nvPr>
        </p:nvSpPr>
        <p:spPr>
          <a:xfrm>
            <a:off x="189689" y="1123839"/>
            <a:ext cx="2210612" cy="857362"/>
          </a:xfrm>
        </p:spPr>
        <p:txBody>
          <a:bodyPr/>
          <a:lstStyle/>
          <a:p>
            <a:r>
              <a:rPr lang="en-US" dirty="0"/>
              <a:t>Data</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20" name="Picture 2" descr="C:\Users\marleyk\Dropbox\krm_om10\krm_om10_PPT\krm_om10_art\10_krm_om10_art_ch08\krm_om10_fig_08-08.jpg"/>
          <p:cNvPicPr>
            <a:picLocks noChangeAspect="1" noChangeArrowheads="1"/>
          </p:cNvPicPr>
          <p:nvPr/>
        </p:nvPicPr>
        <p:blipFill>
          <a:blip r:embed="rId3"/>
          <a:srcRect/>
          <a:stretch>
            <a:fillRect/>
          </a:stretch>
        </p:blipFill>
        <p:spPr bwMode="auto">
          <a:xfrm>
            <a:off x="533400" y="1447800"/>
            <a:ext cx="8229600" cy="5029200"/>
          </a:xfrm>
          <a:prstGeom prst="rect">
            <a:avLst/>
          </a:prstGeom>
          <a:noFill/>
          <a:ln w="9525">
            <a:noFill/>
            <a:miter lim="800000"/>
            <a:headEnd/>
            <a:tailEnd/>
          </a:ln>
        </p:spPr>
      </p:pic>
      <p:sp>
        <p:nvSpPr>
          <p:cNvPr id="34821" name="TextBox 4"/>
          <p:cNvSpPr txBox="1">
            <a:spLocks noChangeArrowheads="1"/>
          </p:cNvSpPr>
          <p:nvPr/>
        </p:nvSpPr>
        <p:spPr bwMode="auto">
          <a:xfrm>
            <a:off x="0" y="0"/>
            <a:ext cx="9143999" cy="800219"/>
          </a:xfrm>
          <a:prstGeom prst="rect">
            <a:avLst/>
          </a:prstGeom>
          <a:solidFill>
            <a:schemeClr val="tx1">
              <a:lumMod val="75000"/>
              <a:lumOff val="25000"/>
            </a:schemeClr>
          </a:solidFill>
          <a:ln w="9525">
            <a:noFill/>
            <a:miter lim="800000"/>
            <a:headEnd/>
            <a:tailEnd/>
          </a:ln>
        </p:spPr>
        <p:txBody>
          <a:bodyPr wrap="square">
            <a:spAutoFit/>
          </a:bodyPr>
          <a:lstStyle/>
          <a:p>
            <a:pPr lvl="1"/>
            <a:endParaRPr lang="en-US" sz="1000" dirty="0">
              <a:solidFill>
                <a:schemeClr val="bg1"/>
              </a:solidFill>
            </a:endParaRPr>
          </a:p>
          <a:p>
            <a:pPr lvl="1"/>
            <a:r>
              <a:rPr lang="en-US" sz="2600" dirty="0">
                <a:solidFill>
                  <a:schemeClr val="bg1"/>
                </a:solidFill>
              </a:rPr>
              <a:t>Create a VSM for Jensen Bearings</a:t>
            </a:r>
          </a:p>
          <a:p>
            <a:pPr lvl="1"/>
            <a:endParaRPr lang="en-US" sz="1000" dirty="0">
              <a:solidFill>
                <a:schemeClr val="bg1"/>
              </a:solidFill>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399" y="1524000"/>
            <a:ext cx="6553200" cy="4525963"/>
          </a:xfrm>
        </p:spPr>
        <p:txBody>
          <a:bodyPr rtlCol="0">
            <a:normAutofit fontScale="92500" lnSpcReduction="20000"/>
          </a:bodyPr>
          <a:lstStyle/>
          <a:p>
            <a:pPr marL="0" indent="0" fontAlgn="auto">
              <a:spcAft>
                <a:spcPts val="0"/>
              </a:spcAft>
              <a:buNone/>
              <a:defRPr/>
            </a:pPr>
            <a:r>
              <a:rPr lang="en-US" sz="2600" dirty="0">
                <a:solidFill>
                  <a:schemeClr val="tx1">
                    <a:lumMod val="75000"/>
                    <a:lumOff val="25000"/>
                  </a:schemeClr>
                </a:solidFill>
              </a:rPr>
              <a:t>Daily Demand </a:t>
            </a:r>
          </a:p>
          <a:p>
            <a:pPr marL="0" indent="0" fontAlgn="auto">
              <a:spcAft>
                <a:spcPts val="0"/>
              </a:spcAft>
              <a:buFont typeface="Arial" pitchFamily="34" charset="0"/>
              <a:buNone/>
              <a:defRPr/>
            </a:pPr>
            <a:r>
              <a:rPr lang="en-US" sz="2600" dirty="0">
                <a:solidFill>
                  <a:schemeClr val="tx1">
                    <a:lumMod val="75000"/>
                    <a:lumOff val="25000"/>
                  </a:schemeClr>
                </a:solidFill>
              </a:rPr>
              <a:t>	[(1000+2200) pieces /week]/5 days = </a:t>
            </a:r>
          </a:p>
          <a:p>
            <a:pPr marL="0" indent="0" fontAlgn="auto">
              <a:spcAft>
                <a:spcPts val="0"/>
              </a:spcAft>
              <a:buFont typeface="Arial" pitchFamily="34" charset="0"/>
              <a:buNone/>
              <a:defRPr/>
            </a:pPr>
            <a:r>
              <a:rPr lang="en-US" sz="2600" dirty="0">
                <a:solidFill>
                  <a:schemeClr val="tx1"/>
                </a:solidFill>
              </a:rPr>
              <a:t>	</a:t>
            </a:r>
            <a:r>
              <a:rPr lang="en-US" sz="2600" dirty="0">
                <a:solidFill>
                  <a:srgbClr val="FF0000"/>
                </a:solidFill>
              </a:rPr>
              <a:t>640 pieces per day</a:t>
            </a:r>
            <a:r>
              <a:rPr lang="en-US" sz="2600" dirty="0">
                <a:solidFill>
                  <a:schemeClr val="tx1"/>
                </a:solidFill>
              </a:rPr>
              <a:t>	</a:t>
            </a:r>
          </a:p>
          <a:p>
            <a:pPr marL="0" indent="0" fontAlgn="auto">
              <a:spcAft>
                <a:spcPts val="0"/>
              </a:spcAft>
              <a:buFont typeface="Arial" pitchFamily="34" charset="0"/>
              <a:buNone/>
              <a:defRPr/>
            </a:pPr>
            <a:endParaRPr lang="en-US" sz="2600" dirty="0">
              <a:solidFill>
                <a:schemeClr val="tx1"/>
              </a:solidFill>
            </a:endParaRPr>
          </a:p>
          <a:p>
            <a:pPr marL="0" indent="0" fontAlgn="auto">
              <a:spcAft>
                <a:spcPts val="0"/>
              </a:spcAft>
              <a:buFont typeface="Arial" pitchFamily="34" charset="0"/>
              <a:buNone/>
              <a:defRPr/>
            </a:pPr>
            <a:r>
              <a:rPr lang="en-US" sz="2600" dirty="0">
                <a:solidFill>
                  <a:schemeClr val="tx1">
                    <a:lumMod val="75000"/>
                    <a:lumOff val="25000"/>
                  </a:schemeClr>
                </a:solidFill>
              </a:rPr>
              <a:t>Daily Availability </a:t>
            </a:r>
          </a:p>
          <a:p>
            <a:pPr marL="0" indent="0" fontAlgn="auto">
              <a:spcAft>
                <a:spcPts val="0"/>
              </a:spcAft>
              <a:buFont typeface="Arial" pitchFamily="34" charset="0"/>
              <a:buNone/>
              <a:defRPr/>
            </a:pPr>
            <a:r>
              <a:rPr lang="en-US" sz="2600" dirty="0">
                <a:solidFill>
                  <a:schemeClr val="tx1">
                    <a:lumMod val="75000"/>
                    <a:lumOff val="25000"/>
                  </a:schemeClr>
                </a:solidFill>
              </a:rPr>
              <a:t>	(7 hours/day) x (3600 seconds per hour) = </a:t>
            </a:r>
          </a:p>
          <a:p>
            <a:pPr marL="0" indent="0" fontAlgn="auto">
              <a:spcAft>
                <a:spcPts val="0"/>
              </a:spcAft>
              <a:buFont typeface="Arial" pitchFamily="34" charset="0"/>
              <a:buNone/>
              <a:defRPr/>
            </a:pPr>
            <a:r>
              <a:rPr lang="en-US" sz="2600" dirty="0">
                <a:solidFill>
                  <a:schemeClr val="tx1"/>
                </a:solidFill>
              </a:rPr>
              <a:t>	</a:t>
            </a:r>
            <a:r>
              <a:rPr lang="en-US" sz="2600" dirty="0">
                <a:solidFill>
                  <a:srgbClr val="FF0000"/>
                </a:solidFill>
              </a:rPr>
              <a:t>25,200 seconds per day</a:t>
            </a:r>
            <a:r>
              <a:rPr lang="en-US" sz="2600" dirty="0">
                <a:solidFill>
                  <a:schemeClr val="tx1"/>
                </a:solidFill>
              </a:rPr>
              <a:t>	</a:t>
            </a:r>
          </a:p>
          <a:p>
            <a:pPr marL="0" indent="0" fontAlgn="auto">
              <a:spcAft>
                <a:spcPts val="0"/>
              </a:spcAft>
              <a:buFont typeface="Arial" pitchFamily="34" charset="0"/>
              <a:buNone/>
              <a:defRPr/>
            </a:pPr>
            <a:endParaRPr lang="en-US" sz="2600" dirty="0">
              <a:solidFill>
                <a:schemeClr val="tx1"/>
              </a:solidFill>
            </a:endParaRPr>
          </a:p>
          <a:p>
            <a:pPr marL="0" lvl="1" indent="0" fontAlgn="auto">
              <a:spcAft>
                <a:spcPts val="0"/>
              </a:spcAft>
              <a:buFont typeface="Arial" pitchFamily="34" charset="0"/>
              <a:buNone/>
              <a:defRPr/>
            </a:pPr>
            <a:r>
              <a:rPr lang="en-US" sz="2600" dirty="0"/>
              <a:t>Takt Time = Daily availability/Daily Demand = </a:t>
            </a:r>
          </a:p>
          <a:p>
            <a:pPr marL="0" lvl="1" indent="0" fontAlgn="auto">
              <a:spcAft>
                <a:spcPts val="0"/>
              </a:spcAft>
              <a:buFont typeface="Arial" pitchFamily="34" charset="0"/>
              <a:buNone/>
              <a:defRPr/>
            </a:pPr>
            <a:r>
              <a:rPr lang="en-US" sz="2600" dirty="0"/>
              <a:t>	25,200/640 = </a:t>
            </a:r>
          </a:p>
          <a:p>
            <a:pPr marL="0" lvl="1" indent="0" fontAlgn="auto">
              <a:spcAft>
                <a:spcPts val="0"/>
              </a:spcAft>
              <a:buFont typeface="Arial" pitchFamily="34" charset="0"/>
              <a:buNone/>
              <a:defRPr/>
            </a:pPr>
            <a:r>
              <a:rPr lang="en-US" sz="2600" dirty="0"/>
              <a:t>	</a:t>
            </a:r>
            <a:r>
              <a:rPr lang="en-US" sz="2600" dirty="0">
                <a:solidFill>
                  <a:srgbClr val="FF0000"/>
                </a:solidFill>
              </a:rPr>
              <a:t>39.375 seconds per piece</a:t>
            </a:r>
          </a:p>
          <a:p>
            <a:pPr marL="0" indent="0" fontAlgn="auto">
              <a:spcAft>
                <a:spcPts val="0"/>
              </a:spcAft>
              <a:buFont typeface="Arial" pitchFamily="34" charset="0"/>
              <a:buNone/>
              <a:defRPr/>
            </a:pPr>
            <a:r>
              <a:rPr lang="en-US" dirty="0"/>
              <a:t>		</a:t>
            </a:r>
          </a:p>
        </p:txBody>
      </p:sp>
      <p:sp>
        <p:nvSpPr>
          <p:cNvPr id="6" name="TextBox 4">
            <a:extLst>
              <a:ext uri="{FF2B5EF4-FFF2-40B4-BE49-F238E27FC236}">
                <a16:creationId xmlns:a16="http://schemas.microsoft.com/office/drawing/2014/main" id="{7D933F91-098D-4722-A73D-85E287F26A0D}"/>
              </a:ext>
            </a:extLst>
          </p:cNvPr>
          <p:cNvSpPr txBox="1">
            <a:spLocks noChangeArrowheads="1"/>
          </p:cNvSpPr>
          <p:nvPr/>
        </p:nvSpPr>
        <p:spPr bwMode="auto">
          <a:xfrm>
            <a:off x="0" y="0"/>
            <a:ext cx="9143999" cy="800219"/>
          </a:xfrm>
          <a:prstGeom prst="rect">
            <a:avLst/>
          </a:prstGeom>
          <a:solidFill>
            <a:schemeClr val="tx1">
              <a:lumMod val="75000"/>
              <a:lumOff val="25000"/>
            </a:schemeClr>
          </a:solidFill>
          <a:ln w="9525">
            <a:noFill/>
            <a:miter lim="800000"/>
            <a:headEnd/>
            <a:tailEnd/>
          </a:ln>
        </p:spPr>
        <p:txBody>
          <a:bodyPr wrap="square">
            <a:spAutoFit/>
          </a:bodyPr>
          <a:lstStyle/>
          <a:p>
            <a:pPr lvl="1"/>
            <a:endParaRPr lang="en-US" sz="1000" dirty="0">
              <a:solidFill>
                <a:schemeClr val="bg1"/>
              </a:solidFill>
            </a:endParaRPr>
          </a:p>
          <a:p>
            <a:pPr lvl="1"/>
            <a:r>
              <a:rPr lang="en-US" sz="2600" dirty="0">
                <a:solidFill>
                  <a:schemeClr val="bg1"/>
                </a:solidFill>
              </a:rPr>
              <a:t>What is the takt time?</a:t>
            </a:r>
          </a:p>
          <a:p>
            <a:pPr lvl="1"/>
            <a:endParaRPr lang="en-US" sz="10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DF7C9B3-01BE-4D46-ACA2-312DFE36A14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2582693"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4896755-511E-4DC9-A95B-410849208869}"/>
              </a:ext>
            </a:extLst>
          </p:cNvPr>
          <p:cNvSpPr>
            <a:spLocks noGrp="1"/>
          </p:cNvSpPr>
          <p:nvPr>
            <p:ph type="title"/>
          </p:nvPr>
        </p:nvSpPr>
        <p:spPr>
          <a:xfrm>
            <a:off x="189689" y="1123837"/>
            <a:ext cx="2210611" cy="4601183"/>
          </a:xfrm>
        </p:spPr>
        <p:txBody>
          <a:bodyPr>
            <a:normAutofit/>
          </a:bodyPr>
          <a:lstStyle/>
          <a:p>
            <a:r>
              <a:rPr lang="en-US">
                <a:solidFill>
                  <a:schemeClr val="bg1"/>
                </a:solidFill>
              </a:rPr>
              <a:t>Learning Objectives</a:t>
            </a:r>
          </a:p>
        </p:txBody>
      </p:sp>
      <p:graphicFrame>
        <p:nvGraphicFramePr>
          <p:cNvPr id="7" name="Content Placeholder 2"/>
          <p:cNvGraphicFramePr>
            <a:graphicFrameLocks noGrp="1"/>
          </p:cNvGraphicFramePr>
          <p:nvPr>
            <p:ph idx="1"/>
            <p:extLst>
              <p:ext uri="{D42A27DB-BD31-4B8C-83A1-F6EECF244321}">
                <p14:modId xmlns:p14="http://schemas.microsoft.com/office/powerpoint/2010/main" val="1554655152"/>
              </p:ext>
            </p:extLst>
          </p:nvPr>
        </p:nvGraphicFramePr>
        <p:xfrm>
          <a:off x="3052972" y="1162792"/>
          <a:ext cx="5328412" cy="4194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35424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8763000" cy="5410200"/>
          </a:xfrm>
        </p:spPr>
        <p:txBody>
          <a:bodyPr rtlCol="0">
            <a:normAutofit fontScale="55000" lnSpcReduction="20000"/>
          </a:bodyPr>
          <a:lstStyle/>
          <a:p>
            <a:pPr marL="0" indent="0" fontAlgn="auto">
              <a:spcAft>
                <a:spcPts val="0"/>
              </a:spcAft>
              <a:buNone/>
              <a:defRPr/>
            </a:pPr>
            <a:r>
              <a:rPr lang="en-US" sz="4000" dirty="0">
                <a:solidFill>
                  <a:schemeClr val="tx1"/>
                </a:solidFill>
              </a:rPr>
              <a:t>	Production Lead time = Inventory/Daily Demand</a:t>
            </a:r>
          </a:p>
          <a:p>
            <a:pPr marL="0" indent="0" fontAlgn="auto">
              <a:spcAft>
                <a:spcPts val="0"/>
              </a:spcAft>
              <a:buFont typeface="Arial" pitchFamily="34" charset="0"/>
              <a:buNone/>
              <a:defRPr/>
            </a:pPr>
            <a:endParaRPr lang="en-US" sz="4000" dirty="0">
              <a:solidFill>
                <a:schemeClr val="tx1"/>
              </a:solidFill>
            </a:endParaRPr>
          </a:p>
          <a:p>
            <a:pPr marL="0" indent="0" fontAlgn="auto">
              <a:spcAft>
                <a:spcPts val="600"/>
              </a:spcAft>
              <a:buFont typeface="Arial" pitchFamily="34" charset="0"/>
              <a:buNone/>
              <a:defRPr/>
            </a:pPr>
            <a:r>
              <a:rPr lang="en-US" sz="4000" dirty="0">
                <a:solidFill>
                  <a:schemeClr val="tx1"/>
                </a:solidFill>
              </a:rPr>
              <a:t>	Raw Material Lead Time -  </a:t>
            </a:r>
            <a:r>
              <a:rPr lang="en-US" sz="4000" dirty="0">
                <a:solidFill>
                  <a:srgbClr val="FF0000"/>
                </a:solidFill>
              </a:rPr>
              <a:t>5 days</a:t>
            </a:r>
          </a:p>
          <a:p>
            <a:pPr marL="0" indent="0" fontAlgn="auto">
              <a:spcAft>
                <a:spcPts val="0"/>
              </a:spcAft>
              <a:buFont typeface="Arial" pitchFamily="34" charset="0"/>
              <a:buNone/>
              <a:defRPr/>
            </a:pPr>
            <a:r>
              <a:rPr lang="en-US" sz="4000" dirty="0">
                <a:solidFill>
                  <a:schemeClr val="tx1"/>
                </a:solidFill>
              </a:rPr>
              <a:t>	WIP between Press and Pierce/Form = (2250/640) = </a:t>
            </a:r>
            <a:r>
              <a:rPr lang="en-US" sz="4000" dirty="0">
                <a:solidFill>
                  <a:srgbClr val="FF0000"/>
                </a:solidFill>
              </a:rPr>
              <a:t>3.5 days</a:t>
            </a:r>
          </a:p>
          <a:p>
            <a:pPr marL="0" indent="0" fontAlgn="auto">
              <a:spcBef>
                <a:spcPts val="1800"/>
              </a:spcBef>
              <a:spcAft>
                <a:spcPts val="0"/>
              </a:spcAft>
              <a:buFont typeface="Arial" pitchFamily="34" charset="0"/>
              <a:buNone/>
              <a:defRPr/>
            </a:pPr>
            <a:r>
              <a:rPr lang="en-US" sz="4000" dirty="0">
                <a:solidFill>
                  <a:schemeClr val="tx1"/>
                </a:solidFill>
              </a:rPr>
              <a:t>	WIP between Pierce/Form and Finish/Grind = (3350/640) = </a:t>
            </a:r>
            <a:r>
              <a:rPr lang="en-US" sz="4000" dirty="0">
                <a:solidFill>
                  <a:srgbClr val="FF0000"/>
                </a:solidFill>
              </a:rPr>
              <a:t>5.2 days</a:t>
            </a:r>
          </a:p>
          <a:p>
            <a:pPr marL="0" indent="0" fontAlgn="auto">
              <a:spcBef>
                <a:spcPts val="1800"/>
              </a:spcBef>
              <a:spcAft>
                <a:spcPts val="0"/>
              </a:spcAft>
              <a:buFont typeface="Arial" pitchFamily="34" charset="0"/>
              <a:buNone/>
              <a:defRPr/>
            </a:pPr>
            <a:r>
              <a:rPr lang="en-US" sz="4000" dirty="0">
                <a:solidFill>
                  <a:schemeClr val="tx1"/>
                </a:solidFill>
              </a:rPr>
              <a:t>	WIP between Finish/Grind and Shipping= (1475/640) = </a:t>
            </a:r>
            <a:r>
              <a:rPr lang="en-US" sz="4000" dirty="0">
                <a:solidFill>
                  <a:srgbClr val="FF0000"/>
                </a:solidFill>
              </a:rPr>
              <a:t>2.3 days</a:t>
            </a:r>
          </a:p>
          <a:p>
            <a:pPr marL="0" indent="0" fontAlgn="auto">
              <a:spcBef>
                <a:spcPts val="1800"/>
              </a:spcBef>
              <a:spcAft>
                <a:spcPts val="0"/>
              </a:spcAft>
              <a:buFont typeface="Arial" pitchFamily="34" charset="0"/>
              <a:buNone/>
              <a:defRPr/>
            </a:pPr>
            <a:r>
              <a:rPr lang="en-US" sz="4000" dirty="0">
                <a:solidFill>
                  <a:schemeClr val="tx1"/>
                </a:solidFill>
              </a:rPr>
              <a:t>	Total Production Lead Time = (5 + 3.5 + 5.2 + 2.3) = </a:t>
            </a:r>
            <a:r>
              <a:rPr lang="en-US" sz="4000" dirty="0">
                <a:solidFill>
                  <a:srgbClr val="FF0000"/>
                </a:solidFill>
              </a:rPr>
              <a:t>16 days</a:t>
            </a:r>
          </a:p>
          <a:p>
            <a:pPr marL="0" indent="0" fontAlgn="auto">
              <a:spcAft>
                <a:spcPts val="0"/>
              </a:spcAft>
              <a:buFont typeface="Arial" pitchFamily="34" charset="0"/>
              <a:buNone/>
              <a:defRPr/>
            </a:pPr>
            <a:endParaRPr lang="en-US" sz="4000" dirty="0">
              <a:solidFill>
                <a:srgbClr val="FF0000"/>
              </a:solidFill>
            </a:endParaRPr>
          </a:p>
          <a:p>
            <a:pPr marL="0" indent="0" fontAlgn="auto">
              <a:spcAft>
                <a:spcPts val="0"/>
              </a:spcAft>
              <a:buFont typeface="Arial" pitchFamily="34" charset="0"/>
              <a:buNone/>
              <a:defRPr/>
            </a:pPr>
            <a:r>
              <a:rPr lang="en-US" sz="4000" dirty="0">
                <a:solidFill>
                  <a:schemeClr val="tx1"/>
                </a:solidFill>
              </a:rPr>
              <a:t> 	</a:t>
            </a:r>
          </a:p>
          <a:p>
            <a:pPr marL="0" indent="0" fontAlgn="auto">
              <a:spcAft>
                <a:spcPts val="0"/>
              </a:spcAft>
              <a:buFont typeface="Arial" pitchFamily="34" charset="0"/>
              <a:buNone/>
              <a:defRPr/>
            </a:pPr>
            <a:endParaRPr lang="en-US" sz="4000" dirty="0">
              <a:solidFill>
                <a:schemeClr val="tx1"/>
              </a:solidFill>
            </a:endParaRPr>
          </a:p>
          <a:p>
            <a:pPr marL="0" indent="0" fontAlgn="auto">
              <a:spcAft>
                <a:spcPts val="0"/>
              </a:spcAft>
              <a:buFont typeface="Arial" pitchFamily="34" charset="0"/>
              <a:buNone/>
              <a:defRPr/>
            </a:pPr>
            <a:r>
              <a:rPr lang="en-US" sz="4000" dirty="0">
                <a:solidFill>
                  <a:schemeClr val="tx1"/>
                </a:solidFill>
              </a:rPr>
              <a:t>	Total Processing Time = Sum of the Cycle Times</a:t>
            </a:r>
          </a:p>
          <a:p>
            <a:pPr marL="0" indent="0" fontAlgn="auto">
              <a:spcAft>
                <a:spcPts val="0"/>
              </a:spcAft>
              <a:buFont typeface="Arial" pitchFamily="34" charset="0"/>
              <a:buNone/>
              <a:defRPr/>
            </a:pPr>
            <a:r>
              <a:rPr lang="en-US" sz="4000" dirty="0">
                <a:solidFill>
                  <a:schemeClr val="tx1"/>
                </a:solidFill>
              </a:rPr>
              <a:t>	(3 + 22 + 35) = </a:t>
            </a:r>
            <a:r>
              <a:rPr lang="en-US" sz="4000" dirty="0">
                <a:solidFill>
                  <a:srgbClr val="FF0000"/>
                </a:solidFill>
              </a:rPr>
              <a:t>60 seconds</a:t>
            </a:r>
          </a:p>
          <a:p>
            <a:pPr marL="0" indent="0" fontAlgn="auto">
              <a:spcAft>
                <a:spcPts val="0"/>
              </a:spcAft>
              <a:buFont typeface="Arial" pitchFamily="34" charset="0"/>
              <a:buNone/>
              <a:defRPr/>
            </a:pPr>
            <a:r>
              <a:rPr lang="en-US" sz="4000" dirty="0">
                <a:solidFill>
                  <a:schemeClr val="tx1"/>
                </a:solidFill>
              </a:rPr>
              <a:t>	</a:t>
            </a:r>
          </a:p>
          <a:p>
            <a:pPr marL="0" indent="0" fontAlgn="auto">
              <a:spcAft>
                <a:spcPts val="0"/>
              </a:spcAft>
              <a:buFont typeface="Arial" pitchFamily="34" charset="0"/>
              <a:buNone/>
              <a:defRPr/>
            </a:pPr>
            <a:endParaRPr lang="en-US" dirty="0"/>
          </a:p>
          <a:p>
            <a:pPr marL="0" indent="0" fontAlgn="auto">
              <a:spcAft>
                <a:spcPts val="0"/>
              </a:spcAft>
              <a:buFont typeface="Arial" pitchFamily="34" charset="0"/>
              <a:buNone/>
              <a:defRPr/>
            </a:pPr>
            <a:endParaRPr lang="en-US" dirty="0"/>
          </a:p>
        </p:txBody>
      </p:sp>
      <p:sp>
        <p:nvSpPr>
          <p:cNvPr id="7" name="TextBox 4">
            <a:extLst>
              <a:ext uri="{FF2B5EF4-FFF2-40B4-BE49-F238E27FC236}">
                <a16:creationId xmlns:a16="http://schemas.microsoft.com/office/drawing/2014/main" id="{9B0402B6-FA2B-48CD-B155-12F3C6584AD7}"/>
              </a:ext>
            </a:extLst>
          </p:cNvPr>
          <p:cNvSpPr txBox="1">
            <a:spLocks noChangeArrowheads="1"/>
          </p:cNvSpPr>
          <p:nvPr/>
        </p:nvSpPr>
        <p:spPr bwMode="auto">
          <a:xfrm>
            <a:off x="0" y="0"/>
            <a:ext cx="9143999" cy="800219"/>
          </a:xfrm>
          <a:prstGeom prst="rect">
            <a:avLst/>
          </a:prstGeom>
          <a:solidFill>
            <a:schemeClr val="tx1">
              <a:lumMod val="75000"/>
              <a:lumOff val="25000"/>
            </a:schemeClr>
          </a:solidFill>
          <a:ln w="9525">
            <a:noFill/>
            <a:miter lim="800000"/>
            <a:headEnd/>
            <a:tailEnd/>
          </a:ln>
        </p:spPr>
        <p:txBody>
          <a:bodyPr wrap="square">
            <a:spAutoFit/>
          </a:bodyPr>
          <a:lstStyle/>
          <a:p>
            <a:pPr lvl="1"/>
            <a:endParaRPr lang="en-US" sz="1000" dirty="0">
              <a:solidFill>
                <a:schemeClr val="bg1"/>
              </a:solidFill>
            </a:endParaRPr>
          </a:p>
          <a:p>
            <a:pPr lvl="1"/>
            <a:r>
              <a:rPr lang="en-US" sz="2600" dirty="0">
                <a:solidFill>
                  <a:schemeClr val="bg1"/>
                </a:solidFill>
              </a:rPr>
              <a:t>What is the lead time at each cell?</a:t>
            </a:r>
          </a:p>
          <a:p>
            <a:pPr lvl="1"/>
            <a:endParaRPr lang="en-US" sz="1000" dirty="0">
              <a:solidFill>
                <a:schemeClr val="bg1"/>
              </a:solidFill>
            </a:endParaRPr>
          </a:p>
        </p:txBody>
      </p:sp>
      <p:sp>
        <p:nvSpPr>
          <p:cNvPr id="8" name="TextBox 4">
            <a:extLst>
              <a:ext uri="{FF2B5EF4-FFF2-40B4-BE49-F238E27FC236}">
                <a16:creationId xmlns:a16="http://schemas.microsoft.com/office/drawing/2014/main" id="{47D6ECCE-45FB-4494-B7A3-7A501278D8CE}"/>
              </a:ext>
            </a:extLst>
          </p:cNvPr>
          <p:cNvSpPr txBox="1">
            <a:spLocks noChangeArrowheads="1"/>
          </p:cNvSpPr>
          <p:nvPr/>
        </p:nvSpPr>
        <p:spPr bwMode="auto">
          <a:xfrm>
            <a:off x="-1" y="4267200"/>
            <a:ext cx="9143999" cy="800219"/>
          </a:xfrm>
          <a:prstGeom prst="rect">
            <a:avLst/>
          </a:prstGeom>
          <a:solidFill>
            <a:schemeClr val="tx1">
              <a:lumMod val="75000"/>
              <a:lumOff val="25000"/>
            </a:schemeClr>
          </a:solidFill>
          <a:ln w="9525">
            <a:noFill/>
            <a:miter lim="800000"/>
            <a:headEnd/>
            <a:tailEnd/>
          </a:ln>
        </p:spPr>
        <p:txBody>
          <a:bodyPr wrap="square">
            <a:spAutoFit/>
          </a:bodyPr>
          <a:lstStyle/>
          <a:p>
            <a:pPr lvl="1"/>
            <a:endParaRPr lang="en-US" sz="1000" dirty="0">
              <a:solidFill>
                <a:schemeClr val="bg1"/>
              </a:solidFill>
            </a:endParaRPr>
          </a:p>
          <a:p>
            <a:pPr lvl="1"/>
            <a:r>
              <a:rPr lang="en-US" sz="2600" dirty="0">
                <a:solidFill>
                  <a:schemeClr val="bg1"/>
                </a:solidFill>
              </a:rPr>
              <a:t>What is the total processing time?</a:t>
            </a:r>
          </a:p>
          <a:p>
            <a:pPr lvl="1"/>
            <a:endParaRPr lang="en-US" sz="10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0" y="5257800"/>
            <a:ext cx="5257800" cy="1219200"/>
          </a:xfrm>
        </p:spPr>
        <p:txBody>
          <a:bodyPr rtlCol="0">
            <a:normAutofit fontScale="92500" lnSpcReduction="10000"/>
          </a:bodyPr>
          <a:lstStyle/>
          <a:p>
            <a:pPr marL="0" indent="0" fontAlgn="auto">
              <a:spcBef>
                <a:spcPts val="1200"/>
              </a:spcBef>
              <a:spcAft>
                <a:spcPts val="0"/>
              </a:spcAft>
              <a:buFont typeface="Arial" pitchFamily="34" charset="0"/>
              <a:buNone/>
              <a:defRPr/>
            </a:pPr>
            <a:endParaRPr lang="en-US" sz="2400" dirty="0">
              <a:solidFill>
                <a:schemeClr val="tx1"/>
              </a:solidFill>
            </a:endParaRPr>
          </a:p>
          <a:p>
            <a:pPr marL="0" indent="0" fontAlgn="auto">
              <a:spcBef>
                <a:spcPts val="1200"/>
              </a:spcBef>
              <a:spcAft>
                <a:spcPts val="0"/>
              </a:spcAft>
              <a:buFont typeface="Arial" pitchFamily="34" charset="0"/>
              <a:buNone/>
              <a:defRPr/>
            </a:pPr>
            <a:r>
              <a:rPr lang="en-US" sz="2400" dirty="0">
                <a:solidFill>
                  <a:schemeClr val="tx1"/>
                </a:solidFill>
              </a:rPr>
              <a:t>Grinding is the bottleneck</a:t>
            </a:r>
          </a:p>
          <a:p>
            <a:pPr marL="0" indent="0" fontAlgn="auto">
              <a:spcAft>
                <a:spcPts val="0"/>
              </a:spcAft>
              <a:buFont typeface="Arial" pitchFamily="34" charset="0"/>
              <a:buNone/>
              <a:defRPr/>
            </a:pPr>
            <a:r>
              <a:rPr lang="en-US" sz="2400" dirty="0">
                <a:solidFill>
                  <a:schemeClr val="tx1"/>
                </a:solidFill>
              </a:rPr>
              <a:t>Capacity = 25200/37.7 =  </a:t>
            </a:r>
            <a:r>
              <a:rPr lang="en-US" sz="2400" dirty="0">
                <a:solidFill>
                  <a:srgbClr val="FF0000"/>
                </a:solidFill>
              </a:rPr>
              <a:t>668 units/day</a:t>
            </a:r>
          </a:p>
        </p:txBody>
      </p:sp>
      <p:sp>
        <p:nvSpPr>
          <p:cNvPr id="7" name="TextBox 4">
            <a:extLst>
              <a:ext uri="{FF2B5EF4-FFF2-40B4-BE49-F238E27FC236}">
                <a16:creationId xmlns:a16="http://schemas.microsoft.com/office/drawing/2014/main" id="{6661354B-D6EF-4CB2-AB3B-08BE84F57479}"/>
              </a:ext>
            </a:extLst>
          </p:cNvPr>
          <p:cNvSpPr txBox="1">
            <a:spLocks noChangeArrowheads="1"/>
          </p:cNvSpPr>
          <p:nvPr/>
        </p:nvSpPr>
        <p:spPr bwMode="auto">
          <a:xfrm>
            <a:off x="0" y="0"/>
            <a:ext cx="9143999" cy="800219"/>
          </a:xfrm>
          <a:prstGeom prst="rect">
            <a:avLst/>
          </a:prstGeom>
          <a:solidFill>
            <a:schemeClr val="tx1">
              <a:lumMod val="75000"/>
              <a:lumOff val="25000"/>
            </a:schemeClr>
          </a:solidFill>
          <a:ln w="9525">
            <a:noFill/>
            <a:miter lim="800000"/>
            <a:headEnd/>
            <a:tailEnd/>
          </a:ln>
        </p:spPr>
        <p:txBody>
          <a:bodyPr wrap="square">
            <a:spAutoFit/>
          </a:bodyPr>
          <a:lstStyle/>
          <a:p>
            <a:pPr lvl="1"/>
            <a:endParaRPr lang="en-US" sz="1000" dirty="0">
              <a:solidFill>
                <a:schemeClr val="bg1"/>
              </a:solidFill>
            </a:endParaRPr>
          </a:p>
          <a:p>
            <a:pPr lvl="1"/>
            <a:r>
              <a:rPr lang="en-US" sz="2600" dirty="0">
                <a:solidFill>
                  <a:schemeClr val="bg1"/>
                </a:solidFill>
              </a:rPr>
              <a:t>What is the capacity?</a:t>
            </a:r>
          </a:p>
          <a:p>
            <a:pPr lvl="1"/>
            <a:endParaRPr lang="en-US" sz="1000" dirty="0">
              <a:solidFill>
                <a:schemeClr val="bg1"/>
              </a:solidFill>
            </a:endParaRPr>
          </a:p>
        </p:txBody>
      </p:sp>
      <p:graphicFrame>
        <p:nvGraphicFramePr>
          <p:cNvPr id="8" name="Table 7">
            <a:extLst>
              <a:ext uri="{FF2B5EF4-FFF2-40B4-BE49-F238E27FC236}">
                <a16:creationId xmlns:a16="http://schemas.microsoft.com/office/drawing/2014/main" id="{D984D2DF-2210-49FB-91B2-C369C0A50D92}"/>
              </a:ext>
            </a:extLst>
          </p:cNvPr>
          <p:cNvGraphicFramePr>
            <a:graphicFrameLocks noGrp="1"/>
          </p:cNvGraphicFramePr>
          <p:nvPr>
            <p:extLst>
              <p:ext uri="{D42A27DB-BD31-4B8C-83A1-F6EECF244321}">
                <p14:modId xmlns:p14="http://schemas.microsoft.com/office/powerpoint/2010/main" val="3170307849"/>
              </p:ext>
            </p:extLst>
          </p:nvPr>
        </p:nvGraphicFramePr>
        <p:xfrm>
          <a:off x="228600" y="1447800"/>
          <a:ext cx="8763000" cy="3429001"/>
        </p:xfrm>
        <a:graphic>
          <a:graphicData uri="http://schemas.openxmlformats.org/drawingml/2006/table">
            <a:tbl>
              <a:tblPr firstRow="1" firstCol="1" bandRow="1"/>
              <a:tblGrid>
                <a:gridCol w="2920375">
                  <a:extLst>
                    <a:ext uri="{9D8B030D-6E8A-4147-A177-3AD203B41FA5}">
                      <a16:colId xmlns:a16="http://schemas.microsoft.com/office/drawing/2014/main" val="803404035"/>
                    </a:ext>
                  </a:extLst>
                </a:gridCol>
                <a:gridCol w="2947025">
                  <a:extLst>
                    <a:ext uri="{9D8B030D-6E8A-4147-A177-3AD203B41FA5}">
                      <a16:colId xmlns:a16="http://schemas.microsoft.com/office/drawing/2014/main" val="4085734826"/>
                    </a:ext>
                  </a:extLst>
                </a:gridCol>
                <a:gridCol w="2895600">
                  <a:extLst>
                    <a:ext uri="{9D8B030D-6E8A-4147-A177-3AD203B41FA5}">
                      <a16:colId xmlns:a16="http://schemas.microsoft.com/office/drawing/2014/main" val="3859229388"/>
                    </a:ext>
                  </a:extLst>
                </a:gridCol>
              </a:tblGrid>
              <a:tr h="489858">
                <a:tc>
                  <a:txBody>
                    <a:bodyPr/>
                    <a:lstStyle/>
                    <a:p>
                      <a:pPr marL="0" marR="0">
                        <a:lnSpc>
                          <a:spcPct val="107000"/>
                        </a:lnSpc>
                        <a:spcBef>
                          <a:spcPts val="0"/>
                        </a:spcBef>
                        <a:spcAft>
                          <a:spcPts val="0"/>
                        </a:spcAft>
                      </a:pP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Capacity at Press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372" marR="63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marL="0" marR="0">
                        <a:lnSpc>
                          <a:spcPct val="107000"/>
                        </a:lnSpc>
                        <a:spcBef>
                          <a:spcPts val="0"/>
                        </a:spcBef>
                        <a:spcAft>
                          <a:spcPts val="0"/>
                        </a:spcAft>
                      </a:pP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Capacity at Pierce &amp; Form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372" marR="63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marL="0" marR="0">
                        <a:lnSpc>
                          <a:spcPct val="107000"/>
                        </a:lnSpc>
                        <a:spcBef>
                          <a:spcPts val="0"/>
                        </a:spcBef>
                        <a:spcAft>
                          <a:spcPts val="0"/>
                        </a:spcAft>
                      </a:pP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Capacity at finish Grind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372" marR="63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extLst>
                  <a:ext uri="{0D108BD9-81ED-4DB2-BD59-A6C34878D82A}">
                    <a16:rowId xmlns:a16="http://schemas.microsoft.com/office/drawing/2014/main" val="2993461444"/>
                  </a:ext>
                </a:extLst>
              </a:tr>
              <a:tr h="489858">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Cycle time = 3 seconds</a:t>
                      </a:r>
                    </a:p>
                  </a:txBody>
                  <a:tcPr marL="63372" marR="63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Cycle time = 22 seconds</a:t>
                      </a:r>
                    </a:p>
                  </a:txBody>
                  <a:tcPr marL="63372" marR="63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Cycle time = 35 seconds</a:t>
                      </a:r>
                    </a:p>
                  </a:txBody>
                  <a:tcPr marL="63372" marR="63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8382600"/>
                  </a:ext>
                </a:extLst>
              </a:tr>
              <a:tr h="1469572">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Setup time = (2hrs x 3,600 seconds per hour)/1000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units per batch =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7.2 seconds</a:t>
                      </a:r>
                    </a:p>
                  </a:txBody>
                  <a:tcPr marL="63372" marR="63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Setup time = (30 minutes x 60 seconds per minute)/1000 units per batch =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1.8 seconds</a:t>
                      </a:r>
                    </a:p>
                  </a:txBody>
                  <a:tcPr marL="63372" marR="63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Setup time = (45 minutes x 60 seconds per minute)/1000 units per batch =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2.7 seconds</a:t>
                      </a:r>
                    </a:p>
                  </a:txBody>
                  <a:tcPr marL="63372" marR="63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419744"/>
                  </a:ext>
                </a:extLst>
              </a:tr>
              <a:tr h="979713">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Per Unit Processing Time =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 + 7.2) =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10.2 seconds</a:t>
                      </a:r>
                    </a:p>
                  </a:txBody>
                  <a:tcPr marL="63372" marR="63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Per Unit Processing Time =        (22 + 1.8) =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23.8 seconds</a:t>
                      </a:r>
                    </a:p>
                  </a:txBody>
                  <a:tcPr marL="63372" marR="63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Per Unit Processing Time =        (35 + 2.7) =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37.7 seconds</a:t>
                      </a:r>
                    </a:p>
                  </a:txBody>
                  <a:tcPr marL="63372" marR="63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1944205"/>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BFD7C-F12D-405D-B9DC-11262CCBDCD2}"/>
              </a:ext>
            </a:extLst>
          </p:cNvPr>
          <p:cNvSpPr>
            <a:spLocks noGrp="1"/>
          </p:cNvSpPr>
          <p:nvPr>
            <p:ph type="title"/>
          </p:nvPr>
        </p:nvSpPr>
        <p:spPr>
          <a:xfrm>
            <a:off x="0" y="533400"/>
            <a:ext cx="2667000" cy="2438400"/>
          </a:xfrm>
        </p:spPr>
        <p:txBody>
          <a:bodyPr>
            <a:normAutofit/>
          </a:bodyPr>
          <a:lstStyle/>
          <a:p>
            <a:r>
              <a:rPr lang="en-US" dirty="0"/>
              <a:t>Organizational Considerations to Lean Implementation</a:t>
            </a:r>
          </a:p>
        </p:txBody>
      </p:sp>
      <p:sp>
        <p:nvSpPr>
          <p:cNvPr id="3" name="Content Placeholder 2">
            <a:extLst>
              <a:ext uri="{FF2B5EF4-FFF2-40B4-BE49-F238E27FC236}">
                <a16:creationId xmlns:a16="http://schemas.microsoft.com/office/drawing/2014/main" id="{0697FA26-B45A-40B9-8DFE-DA4812BB9AA1}"/>
              </a:ext>
            </a:extLst>
          </p:cNvPr>
          <p:cNvSpPr>
            <a:spLocks noGrp="1"/>
          </p:cNvSpPr>
          <p:nvPr>
            <p:ph idx="1"/>
          </p:nvPr>
        </p:nvSpPr>
        <p:spPr>
          <a:xfrm>
            <a:off x="2895600" y="1308354"/>
            <a:ext cx="6095999" cy="4711446"/>
          </a:xfrm>
        </p:spPr>
        <p:txBody>
          <a:bodyPr>
            <a:normAutofit lnSpcReduction="10000"/>
          </a:bodyPr>
          <a:lstStyle/>
          <a:p>
            <a:pPr marL="0" indent="0">
              <a:buNone/>
            </a:pPr>
            <a:r>
              <a:rPr lang="en-US" sz="2800" dirty="0"/>
              <a:t>Worker stress</a:t>
            </a:r>
          </a:p>
          <a:p>
            <a:r>
              <a:rPr lang="en-US" sz="2800" dirty="0"/>
              <a:t>Lean systems coupled with SPC create a need for a high level of regimentation which can stress a workforce causing productivity losses or reductions in quality.</a:t>
            </a:r>
          </a:p>
          <a:p>
            <a:pPr marL="0" indent="0">
              <a:buNone/>
            </a:pPr>
            <a:r>
              <a:rPr lang="en-US" sz="2800" dirty="0"/>
              <a:t>Trust between workers and </a:t>
            </a:r>
            <a:r>
              <a:rPr lang="en-US" sz="2800" dirty="0" err="1"/>
              <a:t>mgt</a:t>
            </a:r>
            <a:endParaRPr lang="en-US" sz="2800" dirty="0"/>
          </a:p>
          <a:p>
            <a:r>
              <a:rPr lang="en-US" sz="2800" dirty="0"/>
              <a:t>In a Lean system roles of responsibility are pushed down to the lowest level.  Work relationships must be reoriented to accommodate the Lean system. </a:t>
            </a:r>
          </a:p>
        </p:txBody>
      </p:sp>
    </p:spTree>
    <p:extLst>
      <p:ext uri="{BB962C8B-B14F-4D97-AF65-F5344CB8AC3E}">
        <p14:creationId xmlns:p14="http://schemas.microsoft.com/office/powerpoint/2010/main" val="36080232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BFD7C-F12D-405D-B9DC-11262CCBDCD2}"/>
              </a:ext>
            </a:extLst>
          </p:cNvPr>
          <p:cNvSpPr>
            <a:spLocks noGrp="1"/>
          </p:cNvSpPr>
          <p:nvPr>
            <p:ph type="title"/>
          </p:nvPr>
        </p:nvSpPr>
        <p:spPr>
          <a:xfrm>
            <a:off x="0" y="1066800"/>
            <a:ext cx="2667000" cy="3657600"/>
          </a:xfrm>
        </p:spPr>
        <p:txBody>
          <a:bodyPr>
            <a:normAutofit/>
          </a:bodyPr>
          <a:lstStyle/>
          <a:p>
            <a:r>
              <a:rPr lang="en-US" dirty="0"/>
              <a:t>Organizational Considerations to Lean Implementation</a:t>
            </a:r>
          </a:p>
        </p:txBody>
      </p:sp>
      <p:sp>
        <p:nvSpPr>
          <p:cNvPr id="3" name="Content Placeholder 2">
            <a:extLst>
              <a:ext uri="{FF2B5EF4-FFF2-40B4-BE49-F238E27FC236}">
                <a16:creationId xmlns:a16="http://schemas.microsoft.com/office/drawing/2014/main" id="{0697FA26-B45A-40B9-8DFE-DA4812BB9AA1}"/>
              </a:ext>
            </a:extLst>
          </p:cNvPr>
          <p:cNvSpPr>
            <a:spLocks noGrp="1"/>
          </p:cNvSpPr>
          <p:nvPr>
            <p:ph idx="1"/>
          </p:nvPr>
        </p:nvSpPr>
        <p:spPr>
          <a:xfrm>
            <a:off x="2895601" y="1308354"/>
            <a:ext cx="6019800" cy="4711446"/>
          </a:xfrm>
        </p:spPr>
        <p:txBody>
          <a:bodyPr>
            <a:normAutofit/>
          </a:bodyPr>
          <a:lstStyle/>
          <a:p>
            <a:pPr marL="0" indent="0">
              <a:buNone/>
            </a:pPr>
            <a:r>
              <a:rPr lang="en-US" sz="2800" dirty="0"/>
              <a:t>Reward systems</a:t>
            </a:r>
          </a:p>
          <a:p>
            <a:r>
              <a:rPr lang="en-US" sz="2800" dirty="0"/>
              <a:t>Should be revamped to encourage organization over functional group and prevent the silo effect</a:t>
            </a:r>
          </a:p>
          <a:p>
            <a:pPr marL="0" indent="0">
              <a:buNone/>
            </a:pPr>
            <a:r>
              <a:rPr lang="en-US" sz="2800" dirty="0"/>
              <a:t>Labor classifications</a:t>
            </a:r>
          </a:p>
          <a:p>
            <a:r>
              <a:rPr lang="en-US" sz="2800" dirty="0"/>
              <a:t>If unions are involved, labor classifications may need to be renegotiated to accommodate the news roles associated with the Lean system</a:t>
            </a:r>
          </a:p>
        </p:txBody>
      </p:sp>
    </p:spTree>
    <p:extLst>
      <p:ext uri="{BB962C8B-B14F-4D97-AF65-F5344CB8AC3E}">
        <p14:creationId xmlns:p14="http://schemas.microsoft.com/office/powerpoint/2010/main" val="3841992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89689" y="1123839"/>
            <a:ext cx="2210612" cy="1543162"/>
          </a:xfrm>
        </p:spPr>
        <p:txBody>
          <a:bodyPr/>
          <a:lstStyle/>
          <a:p>
            <a:r>
              <a:rPr lang="en-US" dirty="0"/>
              <a:t>What is a Lean System?</a:t>
            </a:r>
          </a:p>
        </p:txBody>
      </p:sp>
      <p:sp>
        <p:nvSpPr>
          <p:cNvPr id="15362" name="Rectangle 5"/>
          <p:cNvSpPr>
            <a:spLocks noChangeArrowheads="1"/>
          </p:cNvSpPr>
          <p:nvPr/>
        </p:nvSpPr>
        <p:spPr bwMode="auto">
          <a:xfrm>
            <a:off x="2819400" y="685800"/>
            <a:ext cx="5976937" cy="2246769"/>
          </a:xfrm>
          <a:prstGeom prst="rect">
            <a:avLst/>
          </a:prstGeom>
          <a:noFill/>
          <a:ln w="9525">
            <a:noFill/>
            <a:miter lim="800000"/>
            <a:headEnd/>
            <a:tailEnd/>
          </a:ln>
        </p:spPr>
        <p:txBody>
          <a:bodyPr wrap="square">
            <a:spAutoFit/>
          </a:bodyPr>
          <a:lstStyle/>
          <a:p>
            <a:r>
              <a:rPr lang="en-US" sz="2800" b="1" dirty="0">
                <a:solidFill>
                  <a:schemeClr val="tx2"/>
                </a:solidFill>
                <a:latin typeface="Calibri" pitchFamily="34" charset="0"/>
              </a:rPr>
              <a:t>Lean Systems</a:t>
            </a:r>
          </a:p>
          <a:p>
            <a:endParaRPr lang="en-US" sz="2800" b="1" dirty="0">
              <a:solidFill>
                <a:schemeClr val="tx2"/>
              </a:solidFill>
              <a:latin typeface="Calibri" pitchFamily="34" charset="0"/>
            </a:endParaRPr>
          </a:p>
          <a:p>
            <a:r>
              <a:rPr lang="en-US" sz="2800" dirty="0">
                <a:latin typeface="Calibri" pitchFamily="34" charset="0"/>
              </a:rPr>
              <a:t>Operations systems that maximize the value added of each activity by removing waste.</a:t>
            </a:r>
          </a:p>
        </p:txBody>
      </p:sp>
      <p:pic>
        <p:nvPicPr>
          <p:cNvPr id="15365" name="Picture 2" descr="C:\Users\marleyk\Dropbox\krm_om10\krm_om10_PPT\krm_om10_art\10_krm_om10_art_ch08\krm_om10_ph_08-04.jpg"/>
          <p:cNvPicPr>
            <a:picLocks noChangeAspect="1" noChangeArrowheads="1"/>
          </p:cNvPicPr>
          <p:nvPr/>
        </p:nvPicPr>
        <p:blipFill>
          <a:blip r:embed="rId3"/>
          <a:srcRect/>
          <a:stretch>
            <a:fillRect/>
          </a:stretch>
        </p:blipFill>
        <p:spPr bwMode="auto">
          <a:xfrm>
            <a:off x="1524000" y="3429000"/>
            <a:ext cx="4419600" cy="3048000"/>
          </a:xfrm>
          <a:prstGeom prst="rect">
            <a:avLst/>
          </a:prstGeom>
          <a:noFill/>
          <a:ln w="9525">
            <a:solidFill>
              <a:schemeClr val="tx1">
                <a:lumMod val="75000"/>
                <a:lumOff val="25000"/>
              </a:schemeClr>
            </a:solidFill>
            <a:miter lim="800000"/>
            <a:headEnd/>
            <a:tailEnd/>
          </a:ln>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00A8E-5B48-4C6B-AA3D-B54D766727A3}"/>
              </a:ext>
            </a:extLst>
          </p:cNvPr>
          <p:cNvSpPr>
            <a:spLocks noGrp="1"/>
          </p:cNvSpPr>
          <p:nvPr>
            <p:ph type="title"/>
          </p:nvPr>
        </p:nvSpPr>
        <p:spPr>
          <a:xfrm>
            <a:off x="189689" y="1123839"/>
            <a:ext cx="2210612" cy="1009762"/>
          </a:xfrm>
        </p:spPr>
        <p:txBody>
          <a:bodyPr/>
          <a:lstStyle/>
          <a:p>
            <a:r>
              <a:rPr lang="en-US" dirty="0"/>
              <a:t>Just-in-Time Philosophy</a:t>
            </a:r>
          </a:p>
        </p:txBody>
      </p:sp>
      <p:sp>
        <p:nvSpPr>
          <p:cNvPr id="5" name="TextBox 4">
            <a:extLst>
              <a:ext uri="{FF2B5EF4-FFF2-40B4-BE49-F238E27FC236}">
                <a16:creationId xmlns:a16="http://schemas.microsoft.com/office/drawing/2014/main" id="{EF19E1BA-D57E-4038-9980-A9985C1605A5}"/>
              </a:ext>
            </a:extLst>
          </p:cNvPr>
          <p:cNvSpPr txBox="1"/>
          <p:nvPr/>
        </p:nvSpPr>
        <p:spPr>
          <a:xfrm>
            <a:off x="3048000" y="1295400"/>
            <a:ext cx="5486400" cy="2062103"/>
          </a:xfrm>
          <a:prstGeom prst="rect">
            <a:avLst/>
          </a:prstGeom>
          <a:noFill/>
        </p:spPr>
        <p:txBody>
          <a:bodyPr wrap="square" rtlCol="0">
            <a:spAutoFit/>
          </a:bodyPr>
          <a:lstStyle/>
          <a:p>
            <a:r>
              <a:rPr lang="en-US" sz="3200" dirty="0">
                <a:solidFill>
                  <a:schemeClr val="tx1">
                    <a:lumMod val="75000"/>
                    <a:lumOff val="25000"/>
                  </a:schemeClr>
                </a:solidFill>
              </a:rPr>
              <a:t>Eliminate waste or </a:t>
            </a:r>
            <a:r>
              <a:rPr lang="en-US" sz="3200" dirty="0" err="1">
                <a:solidFill>
                  <a:schemeClr val="tx1">
                    <a:lumMod val="75000"/>
                    <a:lumOff val="25000"/>
                  </a:schemeClr>
                </a:solidFill>
              </a:rPr>
              <a:t>muda</a:t>
            </a:r>
            <a:r>
              <a:rPr lang="en-US" sz="3200" dirty="0">
                <a:solidFill>
                  <a:schemeClr val="tx1">
                    <a:lumMod val="75000"/>
                    <a:lumOff val="25000"/>
                  </a:schemeClr>
                </a:solidFill>
              </a:rPr>
              <a:t> by cutting excess capacity or inventory and removing non-value-added activities.</a:t>
            </a:r>
          </a:p>
        </p:txBody>
      </p:sp>
      <p:sp>
        <p:nvSpPr>
          <p:cNvPr id="6" name="TextBox 5">
            <a:extLst>
              <a:ext uri="{FF2B5EF4-FFF2-40B4-BE49-F238E27FC236}">
                <a16:creationId xmlns:a16="http://schemas.microsoft.com/office/drawing/2014/main" id="{DC991D8C-559E-4814-8C9E-EE9F856B866F}"/>
              </a:ext>
            </a:extLst>
          </p:cNvPr>
          <p:cNvSpPr txBox="1"/>
          <p:nvPr/>
        </p:nvSpPr>
        <p:spPr>
          <a:xfrm>
            <a:off x="3064042" y="3886200"/>
            <a:ext cx="5317958" cy="1569660"/>
          </a:xfrm>
          <a:prstGeom prst="rect">
            <a:avLst/>
          </a:prstGeom>
          <a:noFill/>
        </p:spPr>
        <p:txBody>
          <a:bodyPr wrap="square" rtlCol="0">
            <a:spAutoFit/>
          </a:bodyPr>
          <a:lstStyle/>
          <a:p>
            <a:r>
              <a:rPr lang="en-US" sz="2400" dirty="0">
                <a:solidFill>
                  <a:schemeClr val="tx1">
                    <a:lumMod val="75000"/>
                    <a:lumOff val="25000"/>
                  </a:schemeClr>
                </a:solidFill>
              </a:rPr>
              <a:t>A JIT system organizes the resources, information flows, and decision rules that enable a firm to realize the benefits of JIT principles.</a:t>
            </a:r>
          </a:p>
        </p:txBody>
      </p:sp>
    </p:spTree>
    <p:extLst>
      <p:ext uri="{BB962C8B-B14F-4D97-AF65-F5344CB8AC3E}">
        <p14:creationId xmlns:p14="http://schemas.microsoft.com/office/powerpoint/2010/main" val="20631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89689" y="1123838"/>
            <a:ext cx="2210612" cy="2305162"/>
          </a:xfrm>
        </p:spPr>
        <p:txBody>
          <a:bodyPr>
            <a:normAutofit/>
          </a:bodyPr>
          <a:lstStyle/>
          <a:p>
            <a:r>
              <a:rPr lang="en-US" dirty="0"/>
              <a:t>Eight Types of Waste or Muda</a:t>
            </a:r>
            <a:br>
              <a:rPr lang="en-US" dirty="0"/>
            </a:br>
            <a:r>
              <a:rPr lang="en-US" dirty="0"/>
              <a:t/>
            </a:r>
            <a:br>
              <a:rPr lang="en-US" dirty="0"/>
            </a:br>
            <a:r>
              <a:rPr lang="en-US" dirty="0"/>
              <a:t>TIMWOOUD</a:t>
            </a:r>
          </a:p>
        </p:txBody>
      </p:sp>
      <p:sp>
        <p:nvSpPr>
          <p:cNvPr id="3" name="Content Placeholder 2"/>
          <p:cNvSpPr>
            <a:spLocks noGrp="1"/>
          </p:cNvSpPr>
          <p:nvPr>
            <p:ph sz="half" idx="1"/>
          </p:nvPr>
        </p:nvSpPr>
        <p:spPr>
          <a:xfrm>
            <a:off x="3429000" y="685800"/>
            <a:ext cx="5334000" cy="5756149"/>
          </a:xfrm>
        </p:spPr>
        <p:txBody>
          <a:bodyPr rtlCol="0">
            <a:normAutofit fontScale="85000" lnSpcReduction="20000"/>
          </a:bodyPr>
          <a:lstStyle/>
          <a:p>
            <a:pPr marL="457200" indent="-457200">
              <a:lnSpc>
                <a:spcPct val="120000"/>
              </a:lnSpc>
              <a:buFont typeface="+mj-lt"/>
              <a:buAutoNum type="arabicParenR"/>
              <a:defRPr/>
            </a:pPr>
            <a:r>
              <a:rPr lang="en-US" sz="4100" b="1" dirty="0"/>
              <a:t>T</a:t>
            </a:r>
            <a:r>
              <a:rPr lang="en-US" sz="3100" b="1" dirty="0"/>
              <a:t>ransportation</a:t>
            </a:r>
          </a:p>
          <a:p>
            <a:pPr marL="457200" indent="-457200">
              <a:lnSpc>
                <a:spcPct val="120000"/>
              </a:lnSpc>
              <a:buFont typeface="+mj-lt"/>
              <a:buAutoNum type="arabicParenR"/>
              <a:defRPr/>
            </a:pPr>
            <a:r>
              <a:rPr lang="en-US" sz="4100" b="1" dirty="0"/>
              <a:t>I</a:t>
            </a:r>
            <a:r>
              <a:rPr lang="en-US" sz="3100" b="1" dirty="0"/>
              <a:t>nventory</a:t>
            </a:r>
          </a:p>
          <a:p>
            <a:pPr marL="457200" indent="-457200">
              <a:lnSpc>
                <a:spcPct val="120000"/>
              </a:lnSpc>
              <a:buFont typeface="+mj-lt"/>
              <a:buAutoNum type="arabicParenR"/>
              <a:defRPr/>
            </a:pPr>
            <a:r>
              <a:rPr lang="en-US" sz="4100" b="1" dirty="0"/>
              <a:t>M</a:t>
            </a:r>
            <a:r>
              <a:rPr lang="en-US" sz="3100" b="1" dirty="0"/>
              <a:t>otion</a:t>
            </a:r>
          </a:p>
          <a:p>
            <a:pPr marL="457200" indent="-457200">
              <a:lnSpc>
                <a:spcPct val="120000"/>
              </a:lnSpc>
              <a:buFont typeface="+mj-lt"/>
              <a:buAutoNum type="arabicParenR"/>
              <a:defRPr/>
            </a:pPr>
            <a:r>
              <a:rPr lang="en-US" sz="4100" b="1" dirty="0"/>
              <a:t>W</a:t>
            </a:r>
            <a:r>
              <a:rPr lang="en-US" sz="3100" b="1" dirty="0"/>
              <a:t>aiting</a:t>
            </a:r>
          </a:p>
          <a:p>
            <a:pPr marL="457200" indent="-457200">
              <a:lnSpc>
                <a:spcPct val="120000"/>
              </a:lnSpc>
              <a:buFont typeface="+mj-lt"/>
              <a:buAutoNum type="arabicParenR"/>
              <a:defRPr/>
            </a:pPr>
            <a:r>
              <a:rPr lang="en-US" sz="4100" b="1" dirty="0"/>
              <a:t>O</a:t>
            </a:r>
            <a:r>
              <a:rPr lang="en-US" sz="3100" b="1" dirty="0"/>
              <a:t>ver Processing</a:t>
            </a:r>
          </a:p>
          <a:p>
            <a:pPr marL="457200" indent="-457200">
              <a:lnSpc>
                <a:spcPct val="120000"/>
              </a:lnSpc>
              <a:buFont typeface="+mj-lt"/>
              <a:buAutoNum type="arabicParenR"/>
              <a:defRPr/>
            </a:pPr>
            <a:r>
              <a:rPr lang="en-US" sz="4100" b="1" dirty="0"/>
              <a:t>O</a:t>
            </a:r>
            <a:r>
              <a:rPr lang="en-US" sz="3100" b="1" dirty="0"/>
              <a:t>ver Production</a:t>
            </a:r>
          </a:p>
          <a:p>
            <a:pPr marL="457200" indent="-457200">
              <a:lnSpc>
                <a:spcPct val="120000"/>
              </a:lnSpc>
              <a:buFont typeface="+mj-lt"/>
              <a:buAutoNum type="arabicParenR"/>
              <a:defRPr/>
            </a:pPr>
            <a:r>
              <a:rPr lang="en-US" sz="4100" b="1" dirty="0"/>
              <a:t>U</a:t>
            </a:r>
            <a:r>
              <a:rPr lang="en-US" sz="3100" b="1" dirty="0"/>
              <a:t>nderutilization of Employees</a:t>
            </a:r>
          </a:p>
          <a:p>
            <a:pPr marL="457200" indent="-457200">
              <a:lnSpc>
                <a:spcPct val="120000"/>
              </a:lnSpc>
              <a:buFont typeface="+mj-lt"/>
              <a:buAutoNum type="arabicParenR"/>
              <a:defRPr/>
            </a:pPr>
            <a:r>
              <a:rPr lang="en-US" sz="4100" b="1" dirty="0"/>
              <a:t>D</a:t>
            </a:r>
            <a:r>
              <a:rPr lang="en-US" sz="3100" b="1" dirty="0"/>
              <a:t>efects</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89" y="1123839"/>
            <a:ext cx="2210612" cy="1466962"/>
          </a:xfrm>
        </p:spPr>
        <p:txBody>
          <a:bodyPr/>
          <a:lstStyle/>
          <a:p>
            <a:r>
              <a:rPr lang="en-US" dirty="0"/>
              <a:t>Waste Wheel TIMWOOUD</a:t>
            </a:r>
          </a:p>
        </p:txBody>
      </p:sp>
      <p:pic>
        <p:nvPicPr>
          <p:cNvPr id="45" name="Picture 44"/>
          <p:cNvPicPr>
            <a:picLocks noChangeAspect="1"/>
          </p:cNvPicPr>
          <p:nvPr/>
        </p:nvPicPr>
        <p:blipFill>
          <a:blip r:embed="rId2"/>
          <a:stretch>
            <a:fillRect/>
          </a:stretch>
        </p:blipFill>
        <p:spPr>
          <a:xfrm>
            <a:off x="3312743" y="914400"/>
            <a:ext cx="4993057" cy="4895512"/>
          </a:xfrm>
          <a:prstGeom prst="rect">
            <a:avLst/>
          </a:prstGeom>
        </p:spPr>
      </p:pic>
      <p:pic>
        <p:nvPicPr>
          <p:cNvPr id="4" name="Picture 3">
            <a:extLst>
              <a:ext uri="{FF2B5EF4-FFF2-40B4-BE49-F238E27FC236}">
                <a16:creationId xmlns:a16="http://schemas.microsoft.com/office/drawing/2014/main" id="{CD658FAF-20C4-4685-96A3-D0B60CB28B9C}"/>
              </a:ext>
            </a:extLst>
          </p:cNvPr>
          <p:cNvPicPr>
            <a:picLocks noChangeAspect="1"/>
          </p:cNvPicPr>
          <p:nvPr/>
        </p:nvPicPr>
        <p:blipFill>
          <a:blip r:embed="rId3"/>
          <a:stretch>
            <a:fillRect/>
          </a:stretch>
        </p:blipFill>
        <p:spPr>
          <a:xfrm>
            <a:off x="381000" y="3733800"/>
            <a:ext cx="2915513" cy="3075599"/>
          </a:xfrm>
          <a:prstGeom prst="rect">
            <a:avLst/>
          </a:prstGeom>
        </p:spPr>
      </p:pic>
    </p:spTree>
    <p:extLst>
      <p:ext uri="{BB962C8B-B14F-4D97-AF65-F5344CB8AC3E}">
        <p14:creationId xmlns:p14="http://schemas.microsoft.com/office/powerpoint/2010/main" val="2388279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3.xml><?xml version="1.0" encoding="utf-8"?>
<a:theme xmlns:a="http://schemas.openxmlformats.org/drawingml/2006/main" name="1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Frame</Template>
  <TotalTime>6382</TotalTime>
  <Words>4212</Words>
  <Application>Microsoft Office PowerPoint</Application>
  <PresentationFormat>On-screen Show (4:3)</PresentationFormat>
  <Paragraphs>666</Paragraphs>
  <Slides>53</Slides>
  <Notes>20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53</vt:i4>
      </vt:variant>
    </vt:vector>
  </HeadingPairs>
  <TitlesOfParts>
    <vt:vector size="64" baseType="lpstr">
      <vt:lpstr>ＭＳ Ｐゴシック</vt:lpstr>
      <vt:lpstr>Arial</vt:lpstr>
      <vt:lpstr>Calibri</vt:lpstr>
      <vt:lpstr>Calibri Light</vt:lpstr>
      <vt:lpstr>Corbel</vt:lpstr>
      <vt:lpstr>Times New Roman</vt:lpstr>
      <vt:lpstr>Wingdings</vt:lpstr>
      <vt:lpstr>Wingdings 2</vt:lpstr>
      <vt:lpstr>Frame</vt:lpstr>
      <vt:lpstr>Metropolitan</vt:lpstr>
      <vt:lpstr>1_Frame</vt:lpstr>
      <vt:lpstr> Operations and Project Management BBUS 340   25 April 2018</vt:lpstr>
      <vt:lpstr>Today’s Agenda</vt:lpstr>
      <vt:lpstr>50,000 Feet Overview of OPM</vt:lpstr>
      <vt:lpstr>LEAN Systems</vt:lpstr>
      <vt:lpstr>Learning Objectives</vt:lpstr>
      <vt:lpstr>What is a Lean System?</vt:lpstr>
      <vt:lpstr>Just-in-Time Philosophy</vt:lpstr>
      <vt:lpstr>Eight Types of Waste or Muda  TIMWOOUD</vt:lpstr>
      <vt:lpstr>Waste Wheel TIMWOOUD</vt:lpstr>
      <vt:lpstr>Value Added</vt:lpstr>
      <vt:lpstr>Continuous Improvement</vt:lpstr>
      <vt:lpstr>Supply Chain Considerations</vt:lpstr>
      <vt:lpstr>Process Considerations</vt:lpstr>
      <vt:lpstr>Process Considerations</vt:lpstr>
      <vt:lpstr>Process Considerations</vt:lpstr>
      <vt:lpstr>Process Considerations</vt:lpstr>
      <vt:lpstr>5S</vt:lpstr>
      <vt:lpstr>House of Toyota</vt:lpstr>
      <vt:lpstr>Toyota Way – 14 Principles</vt:lpstr>
      <vt:lpstr>PowerPoint Presentation</vt:lpstr>
      <vt:lpstr>Scientific Thinking</vt:lpstr>
      <vt:lpstr>Designing Lean System Layouts</vt:lpstr>
      <vt:lpstr>One-Worker, Multiple Machines</vt:lpstr>
      <vt:lpstr>Group Technology Cells</vt:lpstr>
      <vt:lpstr>Kanban Systems</vt:lpstr>
      <vt:lpstr>PowerPoint Presentation</vt:lpstr>
      <vt:lpstr>Kanban Essentials</vt:lpstr>
      <vt:lpstr>PowerPoint Presentation</vt:lpstr>
      <vt:lpstr>Kanban Essentials</vt:lpstr>
      <vt:lpstr>Kanban Essentials</vt:lpstr>
      <vt:lpstr>Kanban Essentials</vt:lpstr>
      <vt:lpstr>Other Kanban Signals</vt:lpstr>
      <vt:lpstr>PowerPoint Presentation</vt:lpstr>
      <vt:lpstr>The Kanban System</vt:lpstr>
      <vt:lpstr>The Kanban System</vt:lpstr>
      <vt:lpstr>The Kanban System</vt:lpstr>
      <vt:lpstr>The Kanban System</vt:lpstr>
      <vt:lpstr>The Kanban System</vt:lpstr>
      <vt:lpstr>The Kanban System</vt:lpstr>
      <vt:lpstr>The Kanban System</vt:lpstr>
      <vt:lpstr>Value Stream Mapping</vt:lpstr>
      <vt:lpstr>What is a Value Stream Map?</vt:lpstr>
      <vt:lpstr>VSM Icons</vt:lpstr>
      <vt:lpstr>VSM Metrics</vt:lpstr>
      <vt:lpstr>PowerPoint Presentation</vt:lpstr>
      <vt:lpstr>Data</vt:lpstr>
      <vt:lpstr>Data</vt:lpstr>
      <vt:lpstr>PowerPoint Presentation</vt:lpstr>
      <vt:lpstr>PowerPoint Presentation</vt:lpstr>
      <vt:lpstr>PowerPoint Presentation</vt:lpstr>
      <vt:lpstr>PowerPoint Presentation</vt:lpstr>
      <vt:lpstr>Organizational Considerations to Lean Implementation</vt:lpstr>
      <vt:lpstr>Organizational Considerations to Lean Implementation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Marley</dc:creator>
  <cp:lastModifiedBy>pdetroit</cp:lastModifiedBy>
  <cp:revision>200</cp:revision>
  <dcterms:created xsi:type="dcterms:W3CDTF">2012-03-31T18:22:17Z</dcterms:created>
  <dcterms:modified xsi:type="dcterms:W3CDTF">2018-04-25T21:42:49Z</dcterms:modified>
</cp:coreProperties>
</file>