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B9AEA-80B9-4CA0-BD54-1F6E28F57E91}" type="datetimeFigureOut">
              <a:rPr lang="en-GB" smtClean="0"/>
              <a:t>10/02/2019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EEFD67-311A-40FF-897A-FA5CE073B94A}" type="slidenum">
              <a:rPr lang="en-GB" smtClean="0"/>
              <a:t>‹#›</a:t>
            </a:fld>
            <a:endParaRPr lang="en-GB"/>
          </a:p>
        </p:txBody>
      </p:sp>
    </p:spTree>
    <p:extLst>
      <p:ext uri="{BB962C8B-B14F-4D97-AF65-F5344CB8AC3E}">
        <p14:creationId xmlns:p14="http://schemas.microsoft.com/office/powerpoint/2010/main" val="336887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Domestic expansion is less costly as everything is familiar. One already has customers and suppliers and does not need to look for new ones. Legal framework is well known and hence compliance is easy. </a:t>
            </a:r>
          </a:p>
          <a:p>
            <a:r>
              <a:rPr lang="en-GB" sz="1200" kern="1200" dirty="0" smtClean="0">
                <a:solidFill>
                  <a:schemeClr val="tx1"/>
                </a:solidFill>
                <a:effectLst/>
                <a:latin typeface="+mn-lt"/>
                <a:ea typeface="+mn-ea"/>
                <a:cs typeface="+mn-cs"/>
              </a:rPr>
              <a:t>Also, there is an incentive to grow home market capacity since that is where new products are launched. Often, governments have incentives to promote local production and therefore the business will enjoy some of these benefits.  </a:t>
            </a:r>
          </a:p>
          <a:p>
            <a:endParaRPr lang="en-GB" dirty="0"/>
          </a:p>
        </p:txBody>
      </p:sp>
      <p:sp>
        <p:nvSpPr>
          <p:cNvPr id="4" name="Slide Number Placeholder 3"/>
          <p:cNvSpPr>
            <a:spLocks noGrp="1"/>
          </p:cNvSpPr>
          <p:nvPr>
            <p:ph type="sldNum" sz="quarter" idx="10"/>
          </p:nvPr>
        </p:nvSpPr>
        <p:spPr/>
        <p:txBody>
          <a:bodyPr/>
          <a:lstStyle/>
          <a:p>
            <a:fld id="{1CEEFD67-311A-40FF-897A-FA5CE073B94A}" type="slidenum">
              <a:rPr lang="en-GB" smtClean="0"/>
              <a:t>2</a:t>
            </a:fld>
            <a:endParaRPr lang="en-GB"/>
          </a:p>
        </p:txBody>
      </p:sp>
    </p:spTree>
    <p:extLst>
      <p:ext uri="{BB962C8B-B14F-4D97-AF65-F5344CB8AC3E}">
        <p14:creationId xmlns:p14="http://schemas.microsoft.com/office/powerpoint/2010/main" val="416941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Sometimes the domestic market can be very congested. Thus, the business can escape this market by testing the waters abroad. Also, there is access to the global market which is wider and more diverse. This presents good incentives to create new products and beat competitors (Jacob &amp; </a:t>
            </a:r>
            <a:r>
              <a:rPr lang="en-GB" sz="1200" kern="1200" dirty="0" err="1" smtClean="0">
                <a:solidFill>
                  <a:schemeClr val="tx1"/>
                </a:solidFill>
                <a:effectLst/>
                <a:latin typeface="+mn-lt"/>
                <a:ea typeface="+mn-ea"/>
                <a:cs typeface="+mn-cs"/>
              </a:rPr>
              <a:t>Strube</a:t>
            </a:r>
            <a:r>
              <a:rPr lang="en-GB" sz="1200" kern="1200" dirty="0" smtClean="0">
                <a:solidFill>
                  <a:schemeClr val="tx1"/>
                </a:solidFill>
                <a:effectLst/>
                <a:latin typeface="+mn-lt"/>
                <a:ea typeface="+mn-ea"/>
                <a:cs typeface="+mn-cs"/>
              </a:rPr>
              <a:t>, 2008).  </a:t>
            </a:r>
          </a:p>
          <a:p>
            <a:r>
              <a:rPr lang="en-GB" sz="1200" kern="1200" dirty="0" smtClean="0">
                <a:solidFill>
                  <a:schemeClr val="tx1"/>
                </a:solidFill>
                <a:effectLst/>
                <a:latin typeface="+mn-lt"/>
                <a:ea typeface="+mn-ea"/>
                <a:cs typeface="+mn-cs"/>
              </a:rPr>
              <a:t>Some countries have better technologies and expanding to these countries gives the business advantage over its domestic competitors. The business can even bring the new technology to its domestic market. Also, going international gives the business access to more qualified labour at affordable cost. This is because the cost of labour in the foreign country can be lower than in the home country. It will therefore enjoy cost savings. </a:t>
            </a:r>
          </a:p>
          <a:p>
            <a:endParaRPr lang="en-GB" dirty="0"/>
          </a:p>
        </p:txBody>
      </p:sp>
      <p:sp>
        <p:nvSpPr>
          <p:cNvPr id="4" name="Slide Number Placeholder 3"/>
          <p:cNvSpPr>
            <a:spLocks noGrp="1"/>
          </p:cNvSpPr>
          <p:nvPr>
            <p:ph type="sldNum" sz="quarter" idx="10"/>
          </p:nvPr>
        </p:nvSpPr>
        <p:spPr/>
        <p:txBody>
          <a:bodyPr/>
          <a:lstStyle/>
          <a:p>
            <a:fld id="{1CEEFD67-311A-40FF-897A-FA5CE073B94A}" type="slidenum">
              <a:rPr lang="en-GB" smtClean="0"/>
              <a:t>3</a:t>
            </a:fld>
            <a:endParaRPr lang="en-GB"/>
          </a:p>
        </p:txBody>
      </p:sp>
    </p:spTree>
    <p:extLst>
      <p:ext uri="{BB962C8B-B14F-4D97-AF65-F5344CB8AC3E}">
        <p14:creationId xmlns:p14="http://schemas.microsoft.com/office/powerpoint/2010/main" val="70270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Expansion, whether domestic or international, requires the enterprise to dig deep into its pockets to fund the expansion activities. Expansion must be backed up by market research to establish rationale. What’s more, some industries have greatly globalized and hence going international may not be an escape route for intense domestic competition. In fact, it may put the business into direct competition by multinational companies. Expansion will always demand some level of logistical shifts. </a:t>
            </a:r>
          </a:p>
          <a:p>
            <a:endParaRPr lang="en-GB" dirty="0"/>
          </a:p>
        </p:txBody>
      </p:sp>
      <p:sp>
        <p:nvSpPr>
          <p:cNvPr id="4" name="Slide Number Placeholder 3"/>
          <p:cNvSpPr>
            <a:spLocks noGrp="1"/>
          </p:cNvSpPr>
          <p:nvPr>
            <p:ph type="sldNum" sz="quarter" idx="10"/>
          </p:nvPr>
        </p:nvSpPr>
        <p:spPr/>
        <p:txBody>
          <a:bodyPr/>
          <a:lstStyle/>
          <a:p>
            <a:fld id="{1CEEFD67-311A-40FF-897A-FA5CE073B94A}" type="slidenum">
              <a:rPr lang="en-GB" smtClean="0"/>
              <a:t>4</a:t>
            </a:fld>
            <a:endParaRPr lang="en-GB"/>
          </a:p>
        </p:txBody>
      </p:sp>
    </p:spTree>
    <p:extLst>
      <p:ext uri="{BB962C8B-B14F-4D97-AF65-F5344CB8AC3E}">
        <p14:creationId xmlns:p14="http://schemas.microsoft.com/office/powerpoint/2010/main" val="792914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Indeed, going international can be an effective way of escaping local competition. Thus, unlike domestic expansion, international expansion may be less competitive. Going international also means greater market. The global market is much bigger than any single domestic market. Also, unlike domestic expansion, the business will have to deal with a lot of unfamiliar risks when expanding internationally. This means that it is way easier to expand domestically than internationally. </a:t>
            </a:r>
          </a:p>
          <a:p>
            <a:endParaRPr lang="en-GB" dirty="0"/>
          </a:p>
        </p:txBody>
      </p:sp>
      <p:sp>
        <p:nvSpPr>
          <p:cNvPr id="4" name="Slide Number Placeholder 3"/>
          <p:cNvSpPr>
            <a:spLocks noGrp="1"/>
          </p:cNvSpPr>
          <p:nvPr>
            <p:ph type="sldNum" sz="quarter" idx="10"/>
          </p:nvPr>
        </p:nvSpPr>
        <p:spPr/>
        <p:txBody>
          <a:bodyPr/>
          <a:lstStyle/>
          <a:p>
            <a:fld id="{1CEEFD67-311A-40FF-897A-FA5CE073B94A}" type="slidenum">
              <a:rPr lang="en-GB" smtClean="0"/>
              <a:t>5</a:t>
            </a:fld>
            <a:endParaRPr lang="en-GB"/>
          </a:p>
        </p:txBody>
      </p:sp>
    </p:spTree>
    <p:extLst>
      <p:ext uri="{BB962C8B-B14F-4D97-AF65-F5344CB8AC3E}">
        <p14:creationId xmlns:p14="http://schemas.microsoft.com/office/powerpoint/2010/main" val="3096526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844893-4437-4A99-A0EC-15072233AADF}" type="datetimeFigureOut">
              <a:rPr lang="en-GB" smtClean="0"/>
              <a:t>10/02/2019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142105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844893-4437-4A99-A0EC-15072233AADF}" type="datetimeFigureOut">
              <a:rPr lang="en-GB" smtClean="0"/>
              <a:t>10/02/2019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264595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844893-4437-4A99-A0EC-15072233AADF}" type="datetimeFigureOut">
              <a:rPr lang="en-GB" smtClean="0"/>
              <a:t>10/02/2019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3289150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844893-4437-4A99-A0EC-15072233AADF}" type="datetimeFigureOut">
              <a:rPr lang="en-GB" smtClean="0"/>
              <a:t>10/02/2019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402792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844893-4437-4A99-A0EC-15072233AADF}" type="datetimeFigureOut">
              <a:rPr lang="en-GB" smtClean="0"/>
              <a:t>10/02/2019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20661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844893-4437-4A99-A0EC-15072233AADF}" type="datetimeFigureOut">
              <a:rPr lang="en-GB" smtClean="0"/>
              <a:t>10/02/2019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202057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844893-4437-4A99-A0EC-15072233AADF}" type="datetimeFigureOut">
              <a:rPr lang="en-GB" smtClean="0"/>
              <a:t>10/02/2019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169550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844893-4437-4A99-A0EC-15072233AADF}" type="datetimeFigureOut">
              <a:rPr lang="en-GB" smtClean="0"/>
              <a:t>10/02/2019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396981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44893-4437-4A99-A0EC-15072233AADF}" type="datetimeFigureOut">
              <a:rPr lang="en-GB" smtClean="0"/>
              <a:t>10/02/2019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390060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44893-4437-4A99-A0EC-15072233AADF}" type="datetimeFigureOut">
              <a:rPr lang="en-GB" smtClean="0"/>
              <a:t>10/02/2019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111180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44893-4437-4A99-A0EC-15072233AADF}" type="datetimeFigureOut">
              <a:rPr lang="en-GB" smtClean="0"/>
              <a:t>10/02/2019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5653BF-6359-4620-8DD0-71A1D5311F3F}" type="slidenum">
              <a:rPr lang="en-GB" smtClean="0"/>
              <a:t>‹#›</a:t>
            </a:fld>
            <a:endParaRPr lang="en-GB"/>
          </a:p>
        </p:txBody>
      </p:sp>
    </p:spTree>
    <p:extLst>
      <p:ext uri="{BB962C8B-B14F-4D97-AF65-F5344CB8AC3E}">
        <p14:creationId xmlns:p14="http://schemas.microsoft.com/office/powerpoint/2010/main" val="337895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44893-4437-4A99-A0EC-15072233AADF}" type="datetimeFigureOut">
              <a:rPr lang="en-GB" smtClean="0"/>
              <a:t>10/02/2019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653BF-6359-4620-8DD0-71A1D5311F3F}" type="slidenum">
              <a:rPr lang="en-GB" smtClean="0"/>
              <a:t>‹#›</a:t>
            </a:fld>
            <a:endParaRPr lang="en-GB"/>
          </a:p>
        </p:txBody>
      </p:sp>
    </p:spTree>
    <p:extLst>
      <p:ext uri="{BB962C8B-B14F-4D97-AF65-F5344CB8AC3E}">
        <p14:creationId xmlns:p14="http://schemas.microsoft.com/office/powerpoint/2010/main" val="1086937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Domestic versus International Expansion </a:t>
            </a:r>
            <a:endParaRPr lang="en-GB" dirty="0"/>
          </a:p>
        </p:txBody>
      </p:sp>
      <p:sp>
        <p:nvSpPr>
          <p:cNvPr id="3" name="Subtitle 2"/>
          <p:cNvSpPr>
            <a:spLocks noGrp="1"/>
          </p:cNvSpPr>
          <p:nvPr>
            <p:ph type="subTitle" idx="1"/>
          </p:nvPr>
        </p:nvSpPr>
        <p:spPr/>
        <p:txBody>
          <a:bodyPr/>
          <a:lstStyle/>
          <a:p>
            <a:r>
              <a:rPr lang="en-GB" dirty="0" smtClean="0"/>
              <a:t>Institution Affiliated</a:t>
            </a:r>
          </a:p>
          <a:p>
            <a:r>
              <a:rPr lang="en-GB" dirty="0" smtClean="0"/>
              <a:t>Date</a:t>
            </a:r>
            <a:endParaRPr lang="en-GB" dirty="0"/>
          </a:p>
        </p:txBody>
      </p:sp>
    </p:spTree>
    <p:extLst>
      <p:ext uri="{BB962C8B-B14F-4D97-AF65-F5344CB8AC3E}">
        <p14:creationId xmlns:p14="http://schemas.microsoft.com/office/powerpoint/2010/main" val="35571634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Reasons </a:t>
            </a:r>
            <a:r>
              <a:rPr lang="en-GB" dirty="0"/>
              <a:t>for domestic expansion</a:t>
            </a:r>
          </a:p>
        </p:txBody>
      </p:sp>
      <p:sp>
        <p:nvSpPr>
          <p:cNvPr id="3" name="Content Placeholder 2"/>
          <p:cNvSpPr>
            <a:spLocks noGrp="1"/>
          </p:cNvSpPr>
          <p:nvPr>
            <p:ph idx="1"/>
          </p:nvPr>
        </p:nvSpPr>
        <p:spPr/>
        <p:txBody>
          <a:bodyPr/>
          <a:lstStyle/>
          <a:p>
            <a:r>
              <a:rPr lang="en-GB" dirty="0" smtClean="0"/>
              <a:t>The domestic environment is familiar </a:t>
            </a:r>
          </a:p>
          <a:p>
            <a:pPr lvl="1"/>
            <a:r>
              <a:rPr lang="en-GB" dirty="0" smtClean="0"/>
              <a:t>No need to gather fresh resources, logistics and suppliers </a:t>
            </a:r>
          </a:p>
          <a:p>
            <a:pPr lvl="1"/>
            <a:r>
              <a:rPr lang="en-GB" dirty="0" smtClean="0"/>
              <a:t>The natural, political and legal climate is known</a:t>
            </a:r>
          </a:p>
          <a:p>
            <a:r>
              <a:rPr lang="en-GB" dirty="0" smtClean="0"/>
              <a:t>There is need to build domestic markets and promote local production </a:t>
            </a:r>
          </a:p>
          <a:p>
            <a:pPr lvl="1"/>
            <a:r>
              <a:rPr lang="en-GB" dirty="0" smtClean="0"/>
              <a:t>It is better to promote home country than a domestic country </a:t>
            </a:r>
            <a:endParaRPr lang="en-GB" dirty="0"/>
          </a:p>
        </p:txBody>
      </p:sp>
    </p:spTree>
    <p:extLst>
      <p:ext uri="{BB962C8B-B14F-4D97-AF65-F5344CB8AC3E}">
        <p14:creationId xmlns:p14="http://schemas.microsoft.com/office/powerpoint/2010/main" val="359672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R</a:t>
            </a:r>
            <a:r>
              <a:rPr lang="en-GB" dirty="0" smtClean="0"/>
              <a:t>easons </a:t>
            </a:r>
            <a:r>
              <a:rPr lang="en-GB" dirty="0"/>
              <a:t>for international expansion</a:t>
            </a:r>
          </a:p>
        </p:txBody>
      </p:sp>
      <p:sp>
        <p:nvSpPr>
          <p:cNvPr id="3" name="Content Placeholder 2"/>
          <p:cNvSpPr>
            <a:spLocks noGrp="1"/>
          </p:cNvSpPr>
          <p:nvPr>
            <p:ph idx="1"/>
          </p:nvPr>
        </p:nvSpPr>
        <p:spPr/>
        <p:txBody>
          <a:bodyPr/>
          <a:lstStyle/>
          <a:p>
            <a:r>
              <a:rPr lang="en-GB" dirty="0" smtClean="0"/>
              <a:t>There is a wider market</a:t>
            </a:r>
          </a:p>
          <a:p>
            <a:pPr lvl="1"/>
            <a:r>
              <a:rPr lang="en-GB" dirty="0" smtClean="0"/>
              <a:t>Expanding internationally can be a solution to a market that is very competitive </a:t>
            </a:r>
          </a:p>
          <a:p>
            <a:pPr lvl="1"/>
            <a:r>
              <a:rPr lang="en-GB" dirty="0" smtClean="0"/>
              <a:t>The business can exploit markets with less competition abroad </a:t>
            </a:r>
          </a:p>
          <a:p>
            <a:r>
              <a:rPr lang="en-GB" dirty="0" smtClean="0"/>
              <a:t>Access to new technology and cheaper labour hence cost savings </a:t>
            </a:r>
          </a:p>
          <a:p>
            <a:pPr lvl="1"/>
            <a:r>
              <a:rPr lang="en-GB" dirty="0" smtClean="0"/>
              <a:t>Business will enjoy greater economies of scale</a:t>
            </a:r>
            <a:endParaRPr lang="en-GB" dirty="0"/>
          </a:p>
        </p:txBody>
      </p:sp>
    </p:spTree>
    <p:extLst>
      <p:ext uri="{BB962C8B-B14F-4D97-AF65-F5344CB8AC3E}">
        <p14:creationId xmlns:p14="http://schemas.microsoft.com/office/powerpoint/2010/main" val="3264365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Similarities</a:t>
            </a:r>
            <a:endParaRPr lang="en-GB" dirty="0"/>
          </a:p>
        </p:txBody>
      </p:sp>
      <p:sp>
        <p:nvSpPr>
          <p:cNvPr id="3" name="Content Placeholder 2"/>
          <p:cNvSpPr>
            <a:spLocks noGrp="1"/>
          </p:cNvSpPr>
          <p:nvPr>
            <p:ph idx="1"/>
          </p:nvPr>
        </p:nvSpPr>
        <p:spPr/>
        <p:txBody>
          <a:bodyPr/>
          <a:lstStyle/>
          <a:p>
            <a:r>
              <a:rPr lang="en-GB" dirty="0" smtClean="0"/>
              <a:t>Both options will require a little more investment in market research and new facilities </a:t>
            </a:r>
          </a:p>
          <a:p>
            <a:r>
              <a:rPr lang="en-GB" dirty="0" smtClean="0"/>
              <a:t>The level of competition may be consistent depending on the nature of business </a:t>
            </a:r>
          </a:p>
          <a:p>
            <a:r>
              <a:rPr lang="en-GB" dirty="0" smtClean="0"/>
              <a:t>There is still some level of logistics to get more inputs for the expanded enterprise </a:t>
            </a:r>
          </a:p>
          <a:p>
            <a:r>
              <a:rPr lang="en-GB" dirty="0" smtClean="0"/>
              <a:t>Globalization might level out both markets </a:t>
            </a:r>
            <a:endParaRPr lang="en-GB" dirty="0"/>
          </a:p>
        </p:txBody>
      </p:sp>
    </p:spTree>
    <p:extLst>
      <p:ext uri="{BB962C8B-B14F-4D97-AF65-F5344CB8AC3E}">
        <p14:creationId xmlns:p14="http://schemas.microsoft.com/office/powerpoint/2010/main" val="3153545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Differences</a:t>
            </a:r>
            <a:endParaRPr lang="en-GB" dirty="0"/>
          </a:p>
        </p:txBody>
      </p:sp>
      <p:sp>
        <p:nvSpPr>
          <p:cNvPr id="3" name="Content Placeholder 2"/>
          <p:cNvSpPr>
            <a:spLocks noGrp="1"/>
          </p:cNvSpPr>
          <p:nvPr>
            <p:ph idx="1"/>
          </p:nvPr>
        </p:nvSpPr>
        <p:spPr/>
        <p:txBody>
          <a:bodyPr/>
          <a:lstStyle/>
          <a:p>
            <a:r>
              <a:rPr lang="en-GB" dirty="0" smtClean="0"/>
              <a:t>There may be less competition in international expansive than in domestic expansion</a:t>
            </a:r>
          </a:p>
          <a:p>
            <a:r>
              <a:rPr lang="en-GB" dirty="0" smtClean="0"/>
              <a:t>International expansion lead to greater markets</a:t>
            </a:r>
          </a:p>
          <a:p>
            <a:r>
              <a:rPr lang="en-GB" dirty="0" smtClean="0"/>
              <a:t>There is a lot of unfamiliarity in international expansion hence more risks (</a:t>
            </a:r>
            <a:r>
              <a:rPr lang="en-GB" dirty="0"/>
              <a:t>Walker, </a:t>
            </a:r>
            <a:r>
              <a:rPr lang="en-GB" dirty="0" smtClean="0"/>
              <a:t>1989)</a:t>
            </a:r>
          </a:p>
          <a:p>
            <a:r>
              <a:rPr lang="en-GB" dirty="0" smtClean="0"/>
              <a:t>Domestic expansion is easier and less risky</a:t>
            </a:r>
            <a:endParaRPr lang="en-GB" dirty="0"/>
          </a:p>
        </p:txBody>
      </p:sp>
    </p:spTree>
    <p:extLst>
      <p:ext uri="{BB962C8B-B14F-4D97-AF65-F5344CB8AC3E}">
        <p14:creationId xmlns:p14="http://schemas.microsoft.com/office/powerpoint/2010/main" val="33173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sp>
        <p:nvSpPr>
          <p:cNvPr id="3" name="Content Placeholder 2"/>
          <p:cNvSpPr>
            <a:spLocks noGrp="1"/>
          </p:cNvSpPr>
          <p:nvPr>
            <p:ph idx="1"/>
          </p:nvPr>
        </p:nvSpPr>
        <p:spPr/>
        <p:txBody>
          <a:bodyPr>
            <a:normAutofit lnSpcReduction="10000"/>
          </a:bodyPr>
          <a:lstStyle/>
          <a:p>
            <a:r>
              <a:rPr lang="en-GB" dirty="0" smtClean="0"/>
              <a:t>I recommend domestic expansion due to a number of reasons:</a:t>
            </a:r>
          </a:p>
          <a:p>
            <a:pPr lvl="1"/>
            <a:r>
              <a:rPr lang="en-GB" dirty="0" smtClean="0"/>
              <a:t>To form a strong basis for international expansion </a:t>
            </a:r>
          </a:p>
          <a:p>
            <a:pPr lvl="1"/>
            <a:r>
              <a:rPr lang="en-GB" dirty="0" smtClean="0"/>
              <a:t>To fully exhaust local resources and opportunities </a:t>
            </a:r>
          </a:p>
          <a:p>
            <a:pPr lvl="1"/>
            <a:r>
              <a:rPr lang="en-GB" dirty="0" smtClean="0"/>
              <a:t>It is easy to launch new products in a familiar market</a:t>
            </a:r>
          </a:p>
          <a:p>
            <a:r>
              <a:rPr lang="en-GB" dirty="0" smtClean="0"/>
              <a:t>The business should focus on exhausting the domestic market first, and use the proceeds therein to go global </a:t>
            </a:r>
            <a:endParaRPr lang="en-GB" dirty="0"/>
          </a:p>
        </p:txBody>
      </p:sp>
    </p:spTree>
    <p:extLst>
      <p:ext uri="{BB962C8B-B14F-4D97-AF65-F5344CB8AC3E}">
        <p14:creationId xmlns:p14="http://schemas.microsoft.com/office/powerpoint/2010/main" val="2359500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r>
              <a:rPr lang="en-GB" dirty="0"/>
              <a:t>Jacob, F., &amp; </a:t>
            </a:r>
            <a:r>
              <a:rPr lang="en-GB" dirty="0" err="1"/>
              <a:t>Strube</a:t>
            </a:r>
            <a:r>
              <a:rPr lang="en-GB" dirty="0"/>
              <a:t>, G. (2008). Why go global? The multinational imperative. In </a:t>
            </a:r>
            <a:r>
              <a:rPr lang="en-GB" i="1" dirty="0"/>
              <a:t>Global Production</a:t>
            </a:r>
            <a:r>
              <a:rPr lang="en-GB" dirty="0"/>
              <a:t> (pp. 2-33). Springer, Berlin, Heidelberg.</a:t>
            </a:r>
          </a:p>
          <a:p>
            <a:r>
              <a:rPr lang="en-GB" dirty="0"/>
              <a:t>Walker, B. J. (1989). </a:t>
            </a:r>
            <a:r>
              <a:rPr lang="en-GB" i="1" dirty="0"/>
              <a:t>A comparison of international vs. domestic expansion by US franchise systems</a:t>
            </a:r>
            <a:r>
              <a:rPr lang="en-GB" dirty="0"/>
              <a:t>. International Franchise Association</a:t>
            </a:r>
            <a:r>
              <a:rPr lang="en-GB" dirty="0" smtClean="0"/>
              <a:t>.</a:t>
            </a:r>
            <a:endParaRPr lang="en-GB" dirty="0"/>
          </a:p>
        </p:txBody>
      </p:sp>
    </p:spTree>
    <p:extLst>
      <p:ext uri="{BB962C8B-B14F-4D97-AF65-F5344CB8AC3E}">
        <p14:creationId xmlns:p14="http://schemas.microsoft.com/office/powerpoint/2010/main" val="412308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644</Words>
  <Application>Microsoft Office PowerPoint</Application>
  <PresentationFormat>On-screen Show (4:3)</PresentationFormat>
  <Paragraphs>44</Paragraphs>
  <Slides>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Domestic versus International Expansion </vt:lpstr>
      <vt:lpstr> Reasons for domestic expansion</vt:lpstr>
      <vt:lpstr> Reasons for international expansion</vt:lpstr>
      <vt:lpstr>Similarities</vt:lpstr>
      <vt:lpstr>Differences</vt:lpstr>
      <vt:lpstr>Recommendations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versus International Expansion</dc:title>
  <dc:creator>Aswani</dc:creator>
  <cp:lastModifiedBy>kyeem b</cp:lastModifiedBy>
  <cp:revision>5</cp:revision>
  <dcterms:created xsi:type="dcterms:W3CDTF">2018-06-06T12:42:18Z</dcterms:created>
  <dcterms:modified xsi:type="dcterms:W3CDTF">2019-02-10T05:57:43Z</dcterms:modified>
</cp:coreProperties>
</file>