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77" r:id="rId2"/>
  </p:sldMasterIdLst>
  <p:notesMasterIdLst>
    <p:notesMasterId r:id="rId64"/>
  </p:notesMasterIdLst>
  <p:sldIdLst>
    <p:sldId id="361" r:id="rId3"/>
    <p:sldId id="363" r:id="rId4"/>
    <p:sldId id="364" r:id="rId5"/>
    <p:sldId id="256" r:id="rId6"/>
    <p:sldId id="260" r:id="rId7"/>
    <p:sldId id="261" r:id="rId8"/>
    <p:sldId id="262" r:id="rId9"/>
    <p:sldId id="268" r:id="rId10"/>
    <p:sldId id="263" r:id="rId11"/>
    <p:sldId id="264" r:id="rId12"/>
    <p:sldId id="265" r:id="rId13"/>
    <p:sldId id="292" r:id="rId14"/>
    <p:sldId id="293" r:id="rId15"/>
    <p:sldId id="299" r:id="rId16"/>
    <p:sldId id="267" r:id="rId17"/>
    <p:sldId id="298" r:id="rId18"/>
    <p:sldId id="300" r:id="rId19"/>
    <p:sldId id="271" r:id="rId20"/>
    <p:sldId id="272" r:id="rId21"/>
    <p:sldId id="282" r:id="rId22"/>
    <p:sldId id="283" r:id="rId23"/>
    <p:sldId id="284" r:id="rId24"/>
    <p:sldId id="285" r:id="rId25"/>
    <p:sldId id="273" r:id="rId26"/>
    <p:sldId id="278" r:id="rId27"/>
    <p:sldId id="301" r:id="rId28"/>
    <p:sldId id="303" r:id="rId29"/>
    <p:sldId id="304" r:id="rId30"/>
    <p:sldId id="305" r:id="rId31"/>
    <p:sldId id="306" r:id="rId32"/>
    <p:sldId id="354" r:id="rId33"/>
    <p:sldId id="355" r:id="rId34"/>
    <p:sldId id="309" r:id="rId35"/>
    <p:sldId id="310" r:id="rId36"/>
    <p:sldId id="311" r:id="rId37"/>
    <p:sldId id="312" r:id="rId38"/>
    <p:sldId id="313" r:id="rId39"/>
    <p:sldId id="368" r:id="rId40"/>
    <p:sldId id="366" r:id="rId41"/>
    <p:sldId id="314" r:id="rId42"/>
    <p:sldId id="315" r:id="rId43"/>
    <p:sldId id="367" r:id="rId44"/>
    <p:sldId id="316" r:id="rId45"/>
    <p:sldId id="317" r:id="rId46"/>
    <p:sldId id="318" r:id="rId47"/>
    <p:sldId id="319" r:id="rId48"/>
    <p:sldId id="320" r:id="rId49"/>
    <p:sldId id="322" r:id="rId50"/>
    <p:sldId id="323" r:id="rId51"/>
    <p:sldId id="321" r:id="rId52"/>
    <p:sldId id="324" r:id="rId53"/>
    <p:sldId id="325" r:id="rId54"/>
    <p:sldId id="326" r:id="rId55"/>
    <p:sldId id="330" r:id="rId56"/>
    <p:sldId id="357" r:id="rId57"/>
    <p:sldId id="358" r:id="rId58"/>
    <p:sldId id="331" r:id="rId59"/>
    <p:sldId id="365" r:id="rId60"/>
    <p:sldId id="359" r:id="rId61"/>
    <p:sldId id="332" r:id="rId62"/>
    <p:sldId id="36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454"/>
    <a:srgbClr val="40BA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684" autoAdjust="0"/>
  </p:normalViewPr>
  <p:slideViewPr>
    <p:cSldViewPr>
      <p:cViewPr varScale="1">
        <p:scale>
          <a:sx n="104" d="100"/>
          <a:sy n="104" d="100"/>
        </p:scale>
        <p:origin x="1344" y="96"/>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ED4B5-D3F1-4536-AB21-2E7980C77207}" type="doc">
      <dgm:prSet loTypeId="urn:microsoft.com/office/officeart/2016/7/layout/VerticalDownArrowProcess" loCatId="process" qsTypeId="urn:microsoft.com/office/officeart/2005/8/quickstyle/simple1" qsCatId="simple" csTypeId="urn:microsoft.com/office/officeart/2005/8/colors/ColorSchemeForSuggestions" csCatId="other"/>
      <dgm:spPr/>
      <dgm:t>
        <a:bodyPr/>
        <a:lstStyle/>
        <a:p>
          <a:endParaRPr lang="en-US"/>
        </a:p>
      </dgm:t>
    </dgm:pt>
    <dgm:pt modelId="{873F1427-E3BC-4474-91DE-D85403348E8B}">
      <dgm:prSet/>
      <dgm:spPr/>
      <dgm:t>
        <a:bodyPr/>
        <a:lstStyle/>
        <a:p>
          <a:r>
            <a:rPr lang="en-US"/>
            <a:t>Estimate</a:t>
          </a:r>
        </a:p>
      </dgm:t>
    </dgm:pt>
    <dgm:pt modelId="{70307814-04CD-428E-B549-445B03CB633A}" type="parTrans" cxnId="{8350EB70-AF20-4FDA-8260-D4DC65A9CAA4}">
      <dgm:prSet/>
      <dgm:spPr/>
      <dgm:t>
        <a:bodyPr/>
        <a:lstStyle/>
        <a:p>
          <a:endParaRPr lang="en-US"/>
        </a:p>
      </dgm:t>
    </dgm:pt>
    <dgm:pt modelId="{2DF01A75-C5EB-427D-81C0-8DAB2D117AAC}" type="sibTrans" cxnId="{8350EB70-AF20-4FDA-8260-D4DC65A9CAA4}">
      <dgm:prSet/>
      <dgm:spPr/>
      <dgm:t>
        <a:bodyPr/>
        <a:lstStyle/>
        <a:p>
          <a:endParaRPr lang="en-US"/>
        </a:p>
      </dgm:t>
    </dgm:pt>
    <dgm:pt modelId="{F22BE86A-EA04-4A87-9D36-DAEAEC82AEDB}">
      <dgm:prSet/>
      <dgm:spPr/>
      <dgm:t>
        <a:bodyPr/>
        <a:lstStyle/>
        <a:p>
          <a:r>
            <a:rPr lang="en-US"/>
            <a:t>Estimate future capacity requirements</a:t>
          </a:r>
        </a:p>
      </dgm:t>
    </dgm:pt>
    <dgm:pt modelId="{11400994-F617-4188-9E35-2F552CB94197}" type="parTrans" cxnId="{113872D2-4499-4A96-A519-BF28B66EB0D4}">
      <dgm:prSet/>
      <dgm:spPr/>
      <dgm:t>
        <a:bodyPr/>
        <a:lstStyle/>
        <a:p>
          <a:endParaRPr lang="en-US"/>
        </a:p>
      </dgm:t>
    </dgm:pt>
    <dgm:pt modelId="{03496652-346F-4D89-981E-69CEC0337616}" type="sibTrans" cxnId="{113872D2-4499-4A96-A519-BF28B66EB0D4}">
      <dgm:prSet/>
      <dgm:spPr/>
      <dgm:t>
        <a:bodyPr/>
        <a:lstStyle/>
        <a:p>
          <a:endParaRPr lang="en-US"/>
        </a:p>
      </dgm:t>
    </dgm:pt>
    <dgm:pt modelId="{2402040E-60C7-415D-B27B-78F3DD3415B7}">
      <dgm:prSet/>
      <dgm:spPr/>
      <dgm:t>
        <a:bodyPr/>
        <a:lstStyle/>
        <a:p>
          <a:r>
            <a:rPr lang="en-US"/>
            <a:t>Identify</a:t>
          </a:r>
        </a:p>
      </dgm:t>
    </dgm:pt>
    <dgm:pt modelId="{E407349B-6A36-445F-8649-E587E564285D}" type="parTrans" cxnId="{A579F65A-E6A6-407B-9454-EB95D55FA7FF}">
      <dgm:prSet/>
      <dgm:spPr/>
      <dgm:t>
        <a:bodyPr/>
        <a:lstStyle/>
        <a:p>
          <a:endParaRPr lang="en-US"/>
        </a:p>
      </dgm:t>
    </dgm:pt>
    <dgm:pt modelId="{29B64B18-05C6-49DC-A158-421DE156E30A}" type="sibTrans" cxnId="{A579F65A-E6A6-407B-9454-EB95D55FA7FF}">
      <dgm:prSet/>
      <dgm:spPr/>
      <dgm:t>
        <a:bodyPr/>
        <a:lstStyle/>
        <a:p>
          <a:endParaRPr lang="en-US"/>
        </a:p>
      </dgm:t>
    </dgm:pt>
    <dgm:pt modelId="{E7BC8EE1-7503-4C83-84C3-6C9932A7F12E}">
      <dgm:prSet/>
      <dgm:spPr/>
      <dgm:t>
        <a:bodyPr/>
        <a:lstStyle/>
        <a:p>
          <a:r>
            <a:rPr lang="en-US"/>
            <a:t>Identify gaps by comparing requirements with available capacity</a:t>
          </a:r>
        </a:p>
      </dgm:t>
    </dgm:pt>
    <dgm:pt modelId="{A87C4F4B-5E4B-4A87-8A7C-FF67EC6F706A}" type="parTrans" cxnId="{8BD7B115-61D9-44A2-BDC4-709E399DAAD5}">
      <dgm:prSet/>
      <dgm:spPr/>
      <dgm:t>
        <a:bodyPr/>
        <a:lstStyle/>
        <a:p>
          <a:endParaRPr lang="en-US"/>
        </a:p>
      </dgm:t>
    </dgm:pt>
    <dgm:pt modelId="{EC7BAA8A-0592-49D5-AB83-EF5300A01BC9}" type="sibTrans" cxnId="{8BD7B115-61D9-44A2-BDC4-709E399DAAD5}">
      <dgm:prSet/>
      <dgm:spPr/>
      <dgm:t>
        <a:bodyPr/>
        <a:lstStyle/>
        <a:p>
          <a:endParaRPr lang="en-US"/>
        </a:p>
      </dgm:t>
    </dgm:pt>
    <dgm:pt modelId="{609BFED2-27AF-4E3F-8641-823D302BE65E}">
      <dgm:prSet/>
      <dgm:spPr/>
      <dgm:t>
        <a:bodyPr/>
        <a:lstStyle/>
        <a:p>
          <a:r>
            <a:rPr lang="en-US"/>
            <a:t>Develop</a:t>
          </a:r>
        </a:p>
      </dgm:t>
    </dgm:pt>
    <dgm:pt modelId="{31845AF6-8795-4E68-84DC-1B87A2D64262}" type="parTrans" cxnId="{380C045A-9348-4824-BFBA-953846C4C8FE}">
      <dgm:prSet/>
      <dgm:spPr/>
      <dgm:t>
        <a:bodyPr/>
        <a:lstStyle/>
        <a:p>
          <a:endParaRPr lang="en-US"/>
        </a:p>
      </dgm:t>
    </dgm:pt>
    <dgm:pt modelId="{2A4CE28C-D389-41FF-BF2C-E5051C1D81AC}" type="sibTrans" cxnId="{380C045A-9348-4824-BFBA-953846C4C8FE}">
      <dgm:prSet/>
      <dgm:spPr/>
      <dgm:t>
        <a:bodyPr/>
        <a:lstStyle/>
        <a:p>
          <a:endParaRPr lang="en-US"/>
        </a:p>
      </dgm:t>
    </dgm:pt>
    <dgm:pt modelId="{1A79997D-3D6F-46CB-AEEF-A1D68AF59826}">
      <dgm:prSet/>
      <dgm:spPr/>
      <dgm:t>
        <a:bodyPr/>
        <a:lstStyle/>
        <a:p>
          <a:r>
            <a:rPr lang="en-US"/>
            <a:t>Develop alternative plans for reducing the gaps</a:t>
          </a:r>
        </a:p>
      </dgm:t>
    </dgm:pt>
    <dgm:pt modelId="{491819D1-4EEA-4531-BE36-C4272DC2734B}" type="parTrans" cxnId="{1C7002F1-E9FC-48AB-9A05-48CDA421DC8E}">
      <dgm:prSet/>
      <dgm:spPr/>
      <dgm:t>
        <a:bodyPr/>
        <a:lstStyle/>
        <a:p>
          <a:endParaRPr lang="en-US"/>
        </a:p>
      </dgm:t>
    </dgm:pt>
    <dgm:pt modelId="{E88BA4D3-0109-48AD-85A5-D7038DB90087}" type="sibTrans" cxnId="{1C7002F1-E9FC-48AB-9A05-48CDA421DC8E}">
      <dgm:prSet/>
      <dgm:spPr/>
      <dgm:t>
        <a:bodyPr/>
        <a:lstStyle/>
        <a:p>
          <a:endParaRPr lang="en-US"/>
        </a:p>
      </dgm:t>
    </dgm:pt>
    <dgm:pt modelId="{0F8DB8D7-481B-4B84-9BF6-5308D5DA406B}">
      <dgm:prSet/>
      <dgm:spPr/>
      <dgm:t>
        <a:bodyPr/>
        <a:lstStyle/>
        <a:p>
          <a:r>
            <a:rPr lang="en-US"/>
            <a:t>Evaluate</a:t>
          </a:r>
        </a:p>
      </dgm:t>
    </dgm:pt>
    <dgm:pt modelId="{1DE360AE-ECC9-44C2-8A9A-EA2A8FF9D126}" type="parTrans" cxnId="{A4F276B4-0BF7-40B7-A1D5-C554AEEB39E4}">
      <dgm:prSet/>
      <dgm:spPr/>
      <dgm:t>
        <a:bodyPr/>
        <a:lstStyle/>
        <a:p>
          <a:endParaRPr lang="en-US"/>
        </a:p>
      </dgm:t>
    </dgm:pt>
    <dgm:pt modelId="{6ED0817C-CFC9-4E11-98DC-68D65B152E01}" type="sibTrans" cxnId="{A4F276B4-0BF7-40B7-A1D5-C554AEEB39E4}">
      <dgm:prSet/>
      <dgm:spPr/>
      <dgm:t>
        <a:bodyPr/>
        <a:lstStyle/>
        <a:p>
          <a:endParaRPr lang="en-US"/>
        </a:p>
      </dgm:t>
    </dgm:pt>
    <dgm:pt modelId="{ACA909E2-DBE8-42D7-B8BC-1ED923B1EF7F}">
      <dgm:prSet/>
      <dgm:spPr/>
      <dgm:t>
        <a:bodyPr/>
        <a:lstStyle/>
        <a:p>
          <a:r>
            <a:rPr lang="en-US"/>
            <a:t>Evaluate each alternative, both qualitatively and quantitatively, and make a final choice</a:t>
          </a:r>
        </a:p>
      </dgm:t>
    </dgm:pt>
    <dgm:pt modelId="{CA9301DD-7BEF-4D1B-9466-DDD4C8735D10}" type="parTrans" cxnId="{D41D2CEF-9678-4D94-A8B3-8BB53481C11B}">
      <dgm:prSet/>
      <dgm:spPr/>
      <dgm:t>
        <a:bodyPr/>
        <a:lstStyle/>
        <a:p>
          <a:endParaRPr lang="en-US"/>
        </a:p>
      </dgm:t>
    </dgm:pt>
    <dgm:pt modelId="{38FE7051-EE71-40EA-BF24-10E52D43384D}" type="sibTrans" cxnId="{D41D2CEF-9678-4D94-A8B3-8BB53481C11B}">
      <dgm:prSet/>
      <dgm:spPr/>
      <dgm:t>
        <a:bodyPr/>
        <a:lstStyle/>
        <a:p>
          <a:endParaRPr lang="en-US"/>
        </a:p>
      </dgm:t>
    </dgm:pt>
    <dgm:pt modelId="{FFDFA2FD-E7C0-42F8-A2BE-6378A6DE80D1}" type="pres">
      <dgm:prSet presAssocID="{55AED4B5-D3F1-4536-AB21-2E7980C77207}" presName="Name0" presStyleCnt="0">
        <dgm:presLayoutVars>
          <dgm:dir/>
          <dgm:animLvl val="lvl"/>
          <dgm:resizeHandles val="exact"/>
        </dgm:presLayoutVars>
      </dgm:prSet>
      <dgm:spPr/>
    </dgm:pt>
    <dgm:pt modelId="{57060E68-1E2C-4A10-9EAD-BCD812AD9D59}" type="pres">
      <dgm:prSet presAssocID="{0F8DB8D7-481B-4B84-9BF6-5308D5DA406B}" presName="boxAndChildren" presStyleCnt="0"/>
      <dgm:spPr/>
    </dgm:pt>
    <dgm:pt modelId="{5966953F-A369-4C1C-9AA4-47C872101CE3}" type="pres">
      <dgm:prSet presAssocID="{0F8DB8D7-481B-4B84-9BF6-5308D5DA406B}" presName="parentTextBox" presStyleLbl="alignNode1" presStyleIdx="0" presStyleCnt="4"/>
      <dgm:spPr/>
    </dgm:pt>
    <dgm:pt modelId="{927DCFA4-2E7A-4144-AC57-3AB74DC8ABE4}" type="pres">
      <dgm:prSet presAssocID="{0F8DB8D7-481B-4B84-9BF6-5308D5DA406B}" presName="descendantBox" presStyleLbl="bgAccFollowNode1" presStyleIdx="0" presStyleCnt="4"/>
      <dgm:spPr/>
    </dgm:pt>
    <dgm:pt modelId="{568B11E0-B13B-4DAE-A0BB-937AB339A5B2}" type="pres">
      <dgm:prSet presAssocID="{2A4CE28C-D389-41FF-BF2C-E5051C1D81AC}" presName="sp" presStyleCnt="0"/>
      <dgm:spPr/>
    </dgm:pt>
    <dgm:pt modelId="{2805F976-8609-4F94-A56A-68E07728C03C}" type="pres">
      <dgm:prSet presAssocID="{609BFED2-27AF-4E3F-8641-823D302BE65E}" presName="arrowAndChildren" presStyleCnt="0"/>
      <dgm:spPr/>
    </dgm:pt>
    <dgm:pt modelId="{776028A9-C270-460C-9083-0DED832732B8}" type="pres">
      <dgm:prSet presAssocID="{609BFED2-27AF-4E3F-8641-823D302BE65E}" presName="parentTextArrow" presStyleLbl="node1" presStyleIdx="0" presStyleCnt="0"/>
      <dgm:spPr/>
    </dgm:pt>
    <dgm:pt modelId="{70515B39-73CD-42EA-AA07-5552FE83EAC1}" type="pres">
      <dgm:prSet presAssocID="{609BFED2-27AF-4E3F-8641-823D302BE65E}" presName="arrow" presStyleLbl="alignNode1" presStyleIdx="1" presStyleCnt="4"/>
      <dgm:spPr/>
    </dgm:pt>
    <dgm:pt modelId="{AC5652AE-90FF-4029-8C5E-34C90FBF2EED}" type="pres">
      <dgm:prSet presAssocID="{609BFED2-27AF-4E3F-8641-823D302BE65E}" presName="descendantArrow" presStyleLbl="bgAccFollowNode1" presStyleIdx="1" presStyleCnt="4"/>
      <dgm:spPr/>
    </dgm:pt>
    <dgm:pt modelId="{BC04B7D0-3297-4790-BC97-D0ED76B5C2C0}" type="pres">
      <dgm:prSet presAssocID="{29B64B18-05C6-49DC-A158-421DE156E30A}" presName="sp" presStyleCnt="0"/>
      <dgm:spPr/>
    </dgm:pt>
    <dgm:pt modelId="{FA0744A2-D80A-4CE9-A85C-16A69FE39805}" type="pres">
      <dgm:prSet presAssocID="{2402040E-60C7-415D-B27B-78F3DD3415B7}" presName="arrowAndChildren" presStyleCnt="0"/>
      <dgm:spPr/>
    </dgm:pt>
    <dgm:pt modelId="{EDEDEF2F-7B6F-49B9-8167-3DBD70A016EF}" type="pres">
      <dgm:prSet presAssocID="{2402040E-60C7-415D-B27B-78F3DD3415B7}" presName="parentTextArrow" presStyleLbl="node1" presStyleIdx="0" presStyleCnt="0"/>
      <dgm:spPr/>
    </dgm:pt>
    <dgm:pt modelId="{35041F4D-B910-444F-BDD1-F55F1A48D2FC}" type="pres">
      <dgm:prSet presAssocID="{2402040E-60C7-415D-B27B-78F3DD3415B7}" presName="arrow" presStyleLbl="alignNode1" presStyleIdx="2" presStyleCnt="4"/>
      <dgm:spPr/>
    </dgm:pt>
    <dgm:pt modelId="{DE1927BD-2A47-43F1-9C32-E5E1A589E56E}" type="pres">
      <dgm:prSet presAssocID="{2402040E-60C7-415D-B27B-78F3DD3415B7}" presName="descendantArrow" presStyleLbl="bgAccFollowNode1" presStyleIdx="2" presStyleCnt="4"/>
      <dgm:spPr/>
    </dgm:pt>
    <dgm:pt modelId="{9E8CAB31-5259-4766-ABA0-E164166A272E}" type="pres">
      <dgm:prSet presAssocID="{2DF01A75-C5EB-427D-81C0-8DAB2D117AAC}" presName="sp" presStyleCnt="0"/>
      <dgm:spPr/>
    </dgm:pt>
    <dgm:pt modelId="{AE931B90-8A51-4E74-82D3-A3C323021D71}" type="pres">
      <dgm:prSet presAssocID="{873F1427-E3BC-4474-91DE-D85403348E8B}" presName="arrowAndChildren" presStyleCnt="0"/>
      <dgm:spPr/>
    </dgm:pt>
    <dgm:pt modelId="{05DC5751-6BA4-4F41-B564-7866C2B8DF4C}" type="pres">
      <dgm:prSet presAssocID="{873F1427-E3BC-4474-91DE-D85403348E8B}" presName="parentTextArrow" presStyleLbl="node1" presStyleIdx="0" presStyleCnt="0"/>
      <dgm:spPr/>
    </dgm:pt>
    <dgm:pt modelId="{58EED1B3-BD4E-4683-A9D5-6AB47D1E7866}" type="pres">
      <dgm:prSet presAssocID="{873F1427-E3BC-4474-91DE-D85403348E8B}" presName="arrow" presStyleLbl="alignNode1" presStyleIdx="3" presStyleCnt="4"/>
      <dgm:spPr/>
    </dgm:pt>
    <dgm:pt modelId="{E7D3AB95-F407-47E7-887E-36ED2024CD6D}" type="pres">
      <dgm:prSet presAssocID="{873F1427-E3BC-4474-91DE-D85403348E8B}" presName="descendantArrow" presStyleLbl="bgAccFollowNode1" presStyleIdx="3" presStyleCnt="4"/>
      <dgm:spPr/>
    </dgm:pt>
  </dgm:ptLst>
  <dgm:cxnLst>
    <dgm:cxn modelId="{8BD7B115-61D9-44A2-BDC4-709E399DAAD5}" srcId="{2402040E-60C7-415D-B27B-78F3DD3415B7}" destId="{E7BC8EE1-7503-4C83-84C3-6C9932A7F12E}" srcOrd="0" destOrd="0" parTransId="{A87C4F4B-5E4B-4A87-8A7C-FF67EC6F706A}" sibTransId="{EC7BAA8A-0592-49D5-AB83-EF5300A01BC9}"/>
    <dgm:cxn modelId="{5EE7011A-19CB-417B-9C76-EADCE6CCAD8E}" type="presOf" srcId="{ACA909E2-DBE8-42D7-B8BC-1ED923B1EF7F}" destId="{927DCFA4-2E7A-4144-AC57-3AB74DC8ABE4}" srcOrd="0" destOrd="0" presId="urn:microsoft.com/office/officeart/2016/7/layout/VerticalDownArrowProcess"/>
    <dgm:cxn modelId="{4CCBAD29-2F29-4C90-988F-F97D53BE6398}" type="presOf" srcId="{609BFED2-27AF-4E3F-8641-823D302BE65E}" destId="{776028A9-C270-460C-9083-0DED832732B8}" srcOrd="0" destOrd="0" presId="urn:microsoft.com/office/officeart/2016/7/layout/VerticalDownArrowProcess"/>
    <dgm:cxn modelId="{744E645D-D02A-4ADE-8E7E-19F93FEB64B2}" type="presOf" srcId="{609BFED2-27AF-4E3F-8641-823D302BE65E}" destId="{70515B39-73CD-42EA-AA07-5552FE83EAC1}" srcOrd="1" destOrd="0" presId="urn:microsoft.com/office/officeart/2016/7/layout/VerticalDownArrowProcess"/>
    <dgm:cxn modelId="{41FCDB60-191A-4144-96DC-3FA63320F5A7}" type="presOf" srcId="{F22BE86A-EA04-4A87-9D36-DAEAEC82AEDB}" destId="{E7D3AB95-F407-47E7-887E-36ED2024CD6D}" srcOrd="0" destOrd="0" presId="urn:microsoft.com/office/officeart/2016/7/layout/VerticalDownArrowProcess"/>
    <dgm:cxn modelId="{8A2F9C47-3093-4E07-867C-A6A6AC8836F7}" type="presOf" srcId="{873F1427-E3BC-4474-91DE-D85403348E8B}" destId="{05DC5751-6BA4-4F41-B564-7866C2B8DF4C}" srcOrd="0" destOrd="0" presId="urn:microsoft.com/office/officeart/2016/7/layout/VerticalDownArrowProcess"/>
    <dgm:cxn modelId="{C74B4F4A-5E45-4D0A-8512-CC891CB0A9B9}" type="presOf" srcId="{0F8DB8D7-481B-4B84-9BF6-5308D5DA406B}" destId="{5966953F-A369-4C1C-9AA4-47C872101CE3}" srcOrd="0" destOrd="0" presId="urn:microsoft.com/office/officeart/2016/7/layout/VerticalDownArrowProcess"/>
    <dgm:cxn modelId="{8350EB70-AF20-4FDA-8260-D4DC65A9CAA4}" srcId="{55AED4B5-D3F1-4536-AB21-2E7980C77207}" destId="{873F1427-E3BC-4474-91DE-D85403348E8B}" srcOrd="0" destOrd="0" parTransId="{70307814-04CD-428E-B549-445B03CB633A}" sibTransId="{2DF01A75-C5EB-427D-81C0-8DAB2D117AAC}"/>
    <dgm:cxn modelId="{54490B54-0A5A-40A4-994B-C9DE9B78DD2D}" type="presOf" srcId="{2402040E-60C7-415D-B27B-78F3DD3415B7}" destId="{35041F4D-B910-444F-BDD1-F55F1A48D2FC}" srcOrd="1" destOrd="0" presId="urn:microsoft.com/office/officeart/2016/7/layout/VerticalDownArrowProcess"/>
    <dgm:cxn modelId="{380C045A-9348-4824-BFBA-953846C4C8FE}" srcId="{55AED4B5-D3F1-4536-AB21-2E7980C77207}" destId="{609BFED2-27AF-4E3F-8641-823D302BE65E}" srcOrd="2" destOrd="0" parTransId="{31845AF6-8795-4E68-84DC-1B87A2D64262}" sibTransId="{2A4CE28C-D389-41FF-BF2C-E5051C1D81AC}"/>
    <dgm:cxn modelId="{A579F65A-E6A6-407B-9454-EB95D55FA7FF}" srcId="{55AED4B5-D3F1-4536-AB21-2E7980C77207}" destId="{2402040E-60C7-415D-B27B-78F3DD3415B7}" srcOrd="1" destOrd="0" parTransId="{E407349B-6A36-445F-8649-E587E564285D}" sibTransId="{29B64B18-05C6-49DC-A158-421DE156E30A}"/>
    <dgm:cxn modelId="{D39DCE81-D6C4-473F-B488-EB9BC3344AB2}" type="presOf" srcId="{55AED4B5-D3F1-4536-AB21-2E7980C77207}" destId="{FFDFA2FD-E7C0-42F8-A2BE-6378A6DE80D1}" srcOrd="0" destOrd="0" presId="urn:microsoft.com/office/officeart/2016/7/layout/VerticalDownArrowProcess"/>
    <dgm:cxn modelId="{CCEE6188-2E73-49E3-A162-40EE12D6BE3B}" type="presOf" srcId="{E7BC8EE1-7503-4C83-84C3-6C9932A7F12E}" destId="{DE1927BD-2A47-43F1-9C32-E5E1A589E56E}" srcOrd="0" destOrd="0" presId="urn:microsoft.com/office/officeart/2016/7/layout/VerticalDownArrowProcess"/>
    <dgm:cxn modelId="{5C27478C-F341-4BAD-8772-1C9ACBF633E2}" type="presOf" srcId="{1A79997D-3D6F-46CB-AEEF-A1D68AF59826}" destId="{AC5652AE-90FF-4029-8C5E-34C90FBF2EED}" srcOrd="0" destOrd="0" presId="urn:microsoft.com/office/officeart/2016/7/layout/VerticalDownArrowProcess"/>
    <dgm:cxn modelId="{8E873F91-F540-406F-A000-EC5FD156E76C}" type="presOf" srcId="{2402040E-60C7-415D-B27B-78F3DD3415B7}" destId="{EDEDEF2F-7B6F-49B9-8167-3DBD70A016EF}" srcOrd="0" destOrd="0" presId="urn:microsoft.com/office/officeart/2016/7/layout/VerticalDownArrowProcess"/>
    <dgm:cxn modelId="{A4F276B4-0BF7-40B7-A1D5-C554AEEB39E4}" srcId="{55AED4B5-D3F1-4536-AB21-2E7980C77207}" destId="{0F8DB8D7-481B-4B84-9BF6-5308D5DA406B}" srcOrd="3" destOrd="0" parTransId="{1DE360AE-ECC9-44C2-8A9A-EA2A8FF9D126}" sibTransId="{6ED0817C-CFC9-4E11-98DC-68D65B152E01}"/>
    <dgm:cxn modelId="{113872D2-4499-4A96-A519-BF28B66EB0D4}" srcId="{873F1427-E3BC-4474-91DE-D85403348E8B}" destId="{F22BE86A-EA04-4A87-9D36-DAEAEC82AEDB}" srcOrd="0" destOrd="0" parTransId="{11400994-F617-4188-9E35-2F552CB94197}" sibTransId="{03496652-346F-4D89-981E-69CEC0337616}"/>
    <dgm:cxn modelId="{D41D2CEF-9678-4D94-A8B3-8BB53481C11B}" srcId="{0F8DB8D7-481B-4B84-9BF6-5308D5DA406B}" destId="{ACA909E2-DBE8-42D7-B8BC-1ED923B1EF7F}" srcOrd="0" destOrd="0" parTransId="{CA9301DD-7BEF-4D1B-9466-DDD4C8735D10}" sibTransId="{38FE7051-EE71-40EA-BF24-10E52D43384D}"/>
    <dgm:cxn modelId="{1C7002F1-E9FC-48AB-9A05-48CDA421DC8E}" srcId="{609BFED2-27AF-4E3F-8641-823D302BE65E}" destId="{1A79997D-3D6F-46CB-AEEF-A1D68AF59826}" srcOrd="0" destOrd="0" parTransId="{491819D1-4EEA-4531-BE36-C4272DC2734B}" sibTransId="{E88BA4D3-0109-48AD-85A5-D7038DB90087}"/>
    <dgm:cxn modelId="{479B2EFE-E2BE-4BA3-8FE2-2DA2A480FB74}" type="presOf" srcId="{873F1427-E3BC-4474-91DE-D85403348E8B}" destId="{58EED1B3-BD4E-4683-A9D5-6AB47D1E7866}" srcOrd="1" destOrd="0" presId="urn:microsoft.com/office/officeart/2016/7/layout/VerticalDownArrowProcess"/>
    <dgm:cxn modelId="{74401004-61D0-43CC-9E2B-6E2FE47AEA2F}" type="presParOf" srcId="{FFDFA2FD-E7C0-42F8-A2BE-6378A6DE80D1}" destId="{57060E68-1E2C-4A10-9EAD-BCD812AD9D59}" srcOrd="0" destOrd="0" presId="urn:microsoft.com/office/officeart/2016/7/layout/VerticalDownArrowProcess"/>
    <dgm:cxn modelId="{73DC433A-E6E9-421B-888F-03EF0459A3B6}" type="presParOf" srcId="{57060E68-1E2C-4A10-9EAD-BCD812AD9D59}" destId="{5966953F-A369-4C1C-9AA4-47C872101CE3}" srcOrd="0" destOrd="0" presId="urn:microsoft.com/office/officeart/2016/7/layout/VerticalDownArrowProcess"/>
    <dgm:cxn modelId="{AECCF1FC-7B21-435B-8D58-0C2A51DCE582}" type="presParOf" srcId="{57060E68-1E2C-4A10-9EAD-BCD812AD9D59}" destId="{927DCFA4-2E7A-4144-AC57-3AB74DC8ABE4}" srcOrd="1" destOrd="0" presId="urn:microsoft.com/office/officeart/2016/7/layout/VerticalDownArrowProcess"/>
    <dgm:cxn modelId="{E67BA9F4-5CAA-40FE-A0C2-46A0BFD5D58A}" type="presParOf" srcId="{FFDFA2FD-E7C0-42F8-A2BE-6378A6DE80D1}" destId="{568B11E0-B13B-4DAE-A0BB-937AB339A5B2}" srcOrd="1" destOrd="0" presId="urn:microsoft.com/office/officeart/2016/7/layout/VerticalDownArrowProcess"/>
    <dgm:cxn modelId="{492C72CC-D0AD-4958-90A0-EDF8B6687D4F}" type="presParOf" srcId="{FFDFA2FD-E7C0-42F8-A2BE-6378A6DE80D1}" destId="{2805F976-8609-4F94-A56A-68E07728C03C}" srcOrd="2" destOrd="0" presId="urn:microsoft.com/office/officeart/2016/7/layout/VerticalDownArrowProcess"/>
    <dgm:cxn modelId="{7FFE052F-1927-4D2D-974B-53E7536BEF0D}" type="presParOf" srcId="{2805F976-8609-4F94-A56A-68E07728C03C}" destId="{776028A9-C270-460C-9083-0DED832732B8}" srcOrd="0" destOrd="0" presId="urn:microsoft.com/office/officeart/2016/7/layout/VerticalDownArrowProcess"/>
    <dgm:cxn modelId="{BF35ABAC-F1C2-420D-8FF6-0103F441F39D}" type="presParOf" srcId="{2805F976-8609-4F94-A56A-68E07728C03C}" destId="{70515B39-73CD-42EA-AA07-5552FE83EAC1}" srcOrd="1" destOrd="0" presId="urn:microsoft.com/office/officeart/2016/7/layout/VerticalDownArrowProcess"/>
    <dgm:cxn modelId="{BE5C7E46-6195-4CAF-BE2E-777DC6F75632}" type="presParOf" srcId="{2805F976-8609-4F94-A56A-68E07728C03C}" destId="{AC5652AE-90FF-4029-8C5E-34C90FBF2EED}" srcOrd="2" destOrd="0" presId="urn:microsoft.com/office/officeart/2016/7/layout/VerticalDownArrowProcess"/>
    <dgm:cxn modelId="{1D95D19F-8192-4DE1-857A-833566183BB5}" type="presParOf" srcId="{FFDFA2FD-E7C0-42F8-A2BE-6378A6DE80D1}" destId="{BC04B7D0-3297-4790-BC97-D0ED76B5C2C0}" srcOrd="3" destOrd="0" presId="urn:microsoft.com/office/officeart/2016/7/layout/VerticalDownArrowProcess"/>
    <dgm:cxn modelId="{152746C6-8420-4140-BC10-E0A0963084CE}" type="presParOf" srcId="{FFDFA2FD-E7C0-42F8-A2BE-6378A6DE80D1}" destId="{FA0744A2-D80A-4CE9-A85C-16A69FE39805}" srcOrd="4" destOrd="0" presId="urn:microsoft.com/office/officeart/2016/7/layout/VerticalDownArrowProcess"/>
    <dgm:cxn modelId="{66C49247-DFC1-468E-A424-E38686E74249}" type="presParOf" srcId="{FA0744A2-D80A-4CE9-A85C-16A69FE39805}" destId="{EDEDEF2F-7B6F-49B9-8167-3DBD70A016EF}" srcOrd="0" destOrd="0" presId="urn:microsoft.com/office/officeart/2016/7/layout/VerticalDownArrowProcess"/>
    <dgm:cxn modelId="{F9D713C1-86DB-4569-8524-D468CD7B729B}" type="presParOf" srcId="{FA0744A2-D80A-4CE9-A85C-16A69FE39805}" destId="{35041F4D-B910-444F-BDD1-F55F1A48D2FC}" srcOrd="1" destOrd="0" presId="urn:microsoft.com/office/officeart/2016/7/layout/VerticalDownArrowProcess"/>
    <dgm:cxn modelId="{A9FEAE2A-CDA5-408E-AE6A-3D36BCA5439C}" type="presParOf" srcId="{FA0744A2-D80A-4CE9-A85C-16A69FE39805}" destId="{DE1927BD-2A47-43F1-9C32-E5E1A589E56E}" srcOrd="2" destOrd="0" presId="urn:microsoft.com/office/officeart/2016/7/layout/VerticalDownArrowProcess"/>
    <dgm:cxn modelId="{C2E4F86B-DEC2-44AE-B0FC-D33586C4BE8C}" type="presParOf" srcId="{FFDFA2FD-E7C0-42F8-A2BE-6378A6DE80D1}" destId="{9E8CAB31-5259-4766-ABA0-E164166A272E}" srcOrd="5" destOrd="0" presId="urn:microsoft.com/office/officeart/2016/7/layout/VerticalDownArrowProcess"/>
    <dgm:cxn modelId="{094636A6-779B-4970-BF51-AA47AA1B5DDC}" type="presParOf" srcId="{FFDFA2FD-E7C0-42F8-A2BE-6378A6DE80D1}" destId="{AE931B90-8A51-4E74-82D3-A3C323021D71}" srcOrd="6" destOrd="0" presId="urn:microsoft.com/office/officeart/2016/7/layout/VerticalDownArrowProcess"/>
    <dgm:cxn modelId="{77572161-1D81-49CD-91A9-50867C77C032}" type="presParOf" srcId="{AE931B90-8A51-4E74-82D3-A3C323021D71}" destId="{05DC5751-6BA4-4F41-B564-7866C2B8DF4C}" srcOrd="0" destOrd="0" presId="urn:microsoft.com/office/officeart/2016/7/layout/VerticalDownArrowProcess"/>
    <dgm:cxn modelId="{8B3701BB-6E57-4812-BA86-A91B592E66EF}" type="presParOf" srcId="{AE931B90-8A51-4E74-82D3-A3C323021D71}" destId="{58EED1B3-BD4E-4683-A9D5-6AB47D1E7866}" srcOrd="1" destOrd="0" presId="urn:microsoft.com/office/officeart/2016/7/layout/VerticalDownArrowProcess"/>
    <dgm:cxn modelId="{27FA9D21-E2CA-4F44-8D08-DF1DC2EF179E}" type="presParOf" srcId="{AE931B90-8A51-4E74-82D3-A3C323021D71}" destId="{E7D3AB95-F407-47E7-887E-36ED2024CD6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6953F-A369-4C1C-9AA4-47C872101CE3}">
      <dsp:nvSpPr>
        <dsp:cNvPr id="0" name=""/>
        <dsp:cNvSpPr/>
      </dsp:nvSpPr>
      <dsp:spPr>
        <a:xfrm>
          <a:off x="0" y="4372535"/>
          <a:ext cx="1332103" cy="95660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70688" rIns="94739" bIns="170688" numCol="1" spcCol="1270" anchor="ctr" anchorCtr="0">
          <a:noAutofit/>
        </a:bodyPr>
        <a:lstStyle/>
        <a:p>
          <a:pPr marL="0" lvl="0" indent="0" algn="ctr" defTabSz="1066800">
            <a:lnSpc>
              <a:spcPct val="90000"/>
            </a:lnSpc>
            <a:spcBef>
              <a:spcPct val="0"/>
            </a:spcBef>
            <a:spcAft>
              <a:spcPct val="35000"/>
            </a:spcAft>
            <a:buNone/>
          </a:pPr>
          <a:r>
            <a:rPr lang="en-US" sz="2400" kern="1200"/>
            <a:t>Evaluate</a:t>
          </a:r>
        </a:p>
      </dsp:txBody>
      <dsp:txXfrm>
        <a:off x="0" y="4372535"/>
        <a:ext cx="1332103" cy="956603"/>
      </dsp:txXfrm>
    </dsp:sp>
    <dsp:sp modelId="{927DCFA4-2E7A-4144-AC57-3AB74DC8ABE4}">
      <dsp:nvSpPr>
        <dsp:cNvPr id="0" name=""/>
        <dsp:cNvSpPr/>
      </dsp:nvSpPr>
      <dsp:spPr>
        <a:xfrm>
          <a:off x="1332102" y="4372535"/>
          <a:ext cx="3996309" cy="956603"/>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203200" rIns="81064" bIns="203200" numCol="1" spcCol="1270" anchor="ctr" anchorCtr="0">
          <a:noAutofit/>
        </a:bodyPr>
        <a:lstStyle/>
        <a:p>
          <a:pPr marL="0" lvl="0" indent="0" algn="l" defTabSz="711200">
            <a:lnSpc>
              <a:spcPct val="90000"/>
            </a:lnSpc>
            <a:spcBef>
              <a:spcPct val="0"/>
            </a:spcBef>
            <a:spcAft>
              <a:spcPct val="35000"/>
            </a:spcAft>
            <a:buNone/>
          </a:pPr>
          <a:r>
            <a:rPr lang="en-US" sz="1600" kern="1200"/>
            <a:t>Evaluate each alternative, both qualitatively and quantitatively, and make a final choice</a:t>
          </a:r>
        </a:p>
      </dsp:txBody>
      <dsp:txXfrm>
        <a:off x="1332102" y="4372535"/>
        <a:ext cx="3996309" cy="956603"/>
      </dsp:txXfrm>
    </dsp:sp>
    <dsp:sp modelId="{70515B39-73CD-42EA-AA07-5552FE83EAC1}">
      <dsp:nvSpPr>
        <dsp:cNvPr id="0" name=""/>
        <dsp:cNvSpPr/>
      </dsp:nvSpPr>
      <dsp:spPr>
        <a:xfrm rot="10800000">
          <a:off x="0" y="2915627"/>
          <a:ext cx="1332103" cy="147125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70688" rIns="94739" bIns="170688"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rot="-10800000">
        <a:off x="0" y="2915627"/>
        <a:ext cx="1332103" cy="956316"/>
      </dsp:txXfrm>
    </dsp:sp>
    <dsp:sp modelId="{AC5652AE-90FF-4029-8C5E-34C90FBF2EED}">
      <dsp:nvSpPr>
        <dsp:cNvPr id="0" name=""/>
        <dsp:cNvSpPr/>
      </dsp:nvSpPr>
      <dsp:spPr>
        <a:xfrm>
          <a:off x="1332102" y="2915627"/>
          <a:ext cx="3996309" cy="956316"/>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203200" rIns="81064" bIns="203200" numCol="1" spcCol="1270" anchor="ctr" anchorCtr="0">
          <a:noAutofit/>
        </a:bodyPr>
        <a:lstStyle/>
        <a:p>
          <a:pPr marL="0" lvl="0" indent="0" algn="l" defTabSz="711200">
            <a:lnSpc>
              <a:spcPct val="90000"/>
            </a:lnSpc>
            <a:spcBef>
              <a:spcPct val="0"/>
            </a:spcBef>
            <a:spcAft>
              <a:spcPct val="35000"/>
            </a:spcAft>
            <a:buNone/>
          </a:pPr>
          <a:r>
            <a:rPr lang="en-US" sz="1600" kern="1200"/>
            <a:t>Develop alternative plans for reducing the gaps</a:t>
          </a:r>
        </a:p>
      </dsp:txBody>
      <dsp:txXfrm>
        <a:off x="1332102" y="2915627"/>
        <a:ext cx="3996309" cy="956316"/>
      </dsp:txXfrm>
    </dsp:sp>
    <dsp:sp modelId="{35041F4D-B910-444F-BDD1-F55F1A48D2FC}">
      <dsp:nvSpPr>
        <dsp:cNvPr id="0" name=""/>
        <dsp:cNvSpPr/>
      </dsp:nvSpPr>
      <dsp:spPr>
        <a:xfrm rot="10800000">
          <a:off x="0" y="1458720"/>
          <a:ext cx="1332103" cy="147125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70688" rIns="94739" bIns="170688"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rot="-10800000">
        <a:off x="0" y="1458720"/>
        <a:ext cx="1332103" cy="956316"/>
      </dsp:txXfrm>
    </dsp:sp>
    <dsp:sp modelId="{DE1927BD-2A47-43F1-9C32-E5E1A589E56E}">
      <dsp:nvSpPr>
        <dsp:cNvPr id="0" name=""/>
        <dsp:cNvSpPr/>
      </dsp:nvSpPr>
      <dsp:spPr>
        <a:xfrm>
          <a:off x="1332102" y="1458720"/>
          <a:ext cx="3996309" cy="956316"/>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203200" rIns="81064" bIns="203200" numCol="1" spcCol="1270" anchor="ctr" anchorCtr="0">
          <a:noAutofit/>
        </a:bodyPr>
        <a:lstStyle/>
        <a:p>
          <a:pPr marL="0" lvl="0" indent="0" algn="l" defTabSz="711200">
            <a:lnSpc>
              <a:spcPct val="90000"/>
            </a:lnSpc>
            <a:spcBef>
              <a:spcPct val="0"/>
            </a:spcBef>
            <a:spcAft>
              <a:spcPct val="35000"/>
            </a:spcAft>
            <a:buNone/>
          </a:pPr>
          <a:r>
            <a:rPr lang="en-US" sz="1600" kern="1200"/>
            <a:t>Identify gaps by comparing requirements with available capacity</a:t>
          </a:r>
        </a:p>
      </dsp:txBody>
      <dsp:txXfrm>
        <a:off x="1332102" y="1458720"/>
        <a:ext cx="3996309" cy="956316"/>
      </dsp:txXfrm>
    </dsp:sp>
    <dsp:sp modelId="{58EED1B3-BD4E-4683-A9D5-6AB47D1E7866}">
      <dsp:nvSpPr>
        <dsp:cNvPr id="0" name=""/>
        <dsp:cNvSpPr/>
      </dsp:nvSpPr>
      <dsp:spPr>
        <a:xfrm rot="10800000">
          <a:off x="0" y="1812"/>
          <a:ext cx="1332103" cy="147125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39" tIns="170688" rIns="94739" bIns="170688" numCol="1" spcCol="1270" anchor="ctr" anchorCtr="0">
          <a:noAutofit/>
        </a:bodyPr>
        <a:lstStyle/>
        <a:p>
          <a:pPr marL="0" lvl="0" indent="0" algn="ctr" defTabSz="1066800">
            <a:lnSpc>
              <a:spcPct val="90000"/>
            </a:lnSpc>
            <a:spcBef>
              <a:spcPct val="0"/>
            </a:spcBef>
            <a:spcAft>
              <a:spcPct val="35000"/>
            </a:spcAft>
            <a:buNone/>
          </a:pPr>
          <a:r>
            <a:rPr lang="en-US" sz="2400" kern="1200"/>
            <a:t>Estimate</a:t>
          </a:r>
        </a:p>
      </dsp:txBody>
      <dsp:txXfrm rot="-10800000">
        <a:off x="0" y="1812"/>
        <a:ext cx="1332103" cy="956316"/>
      </dsp:txXfrm>
    </dsp:sp>
    <dsp:sp modelId="{E7D3AB95-F407-47E7-887E-36ED2024CD6D}">
      <dsp:nvSpPr>
        <dsp:cNvPr id="0" name=""/>
        <dsp:cNvSpPr/>
      </dsp:nvSpPr>
      <dsp:spPr>
        <a:xfrm>
          <a:off x="1332102" y="1812"/>
          <a:ext cx="3996309" cy="956316"/>
        </a:xfrm>
        <a:prstGeom prst="rect">
          <a:avLst/>
        </a:prstGeom>
        <a:solidFill>
          <a:schemeClr val="bg1">
            <a:lumMod val="95000"/>
            <a:hueOff val="0"/>
            <a:satOff val="0"/>
            <a:lumOff val="0"/>
            <a:alphaOff val="0"/>
          </a:schemeClr>
        </a:solidFill>
        <a:ln w="1079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64" tIns="203200" rIns="81064" bIns="203200" numCol="1" spcCol="1270" anchor="ctr" anchorCtr="0">
          <a:noAutofit/>
        </a:bodyPr>
        <a:lstStyle/>
        <a:p>
          <a:pPr marL="0" lvl="0" indent="0" algn="l" defTabSz="711200">
            <a:lnSpc>
              <a:spcPct val="90000"/>
            </a:lnSpc>
            <a:spcBef>
              <a:spcPct val="0"/>
            </a:spcBef>
            <a:spcAft>
              <a:spcPct val="35000"/>
            </a:spcAft>
            <a:buNone/>
          </a:pPr>
          <a:r>
            <a:rPr lang="en-US" sz="1600" kern="1200"/>
            <a:t>Estimate future capacity requirements</a:t>
          </a:r>
        </a:p>
      </dsp:txBody>
      <dsp:txXfrm>
        <a:off x="1332102" y="1812"/>
        <a:ext cx="3996309" cy="95631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8A630B-5FAC-42EC-8C50-63CBB80721AF}" type="datetimeFigureOut">
              <a:rPr lang="en-US"/>
              <a:pPr>
                <a:defRPr/>
              </a:pPr>
              <a:t>04-Apr-18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00E69F6-6240-4BCA-96B3-627219EFC1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8BB36B-D6EC-4528-B936-173D3EACD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6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29C337-208D-404C-AC03-9AA943F9968C}" type="slidenum">
              <a:rPr lang="en-US">
                <a:latin typeface="Arial" charset="0"/>
                <a:cs typeface="Arial" charset="0"/>
              </a:rPr>
              <a:pPr fontAlgn="base">
                <a:spcBef>
                  <a:spcPct val="0"/>
                </a:spcBef>
                <a:spcAft>
                  <a:spcPct val="0"/>
                </a:spcAft>
              </a:pPr>
              <a:t>47</a:t>
            </a:fld>
            <a:endParaRPr lang="en-US">
              <a:latin typeface="Arial" charset="0"/>
              <a:cs typeface="Arial" charset="0"/>
            </a:endParaRPr>
          </a:p>
        </p:txBody>
      </p:sp>
      <p:sp>
        <p:nvSpPr>
          <p:cNvPr id="36866"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36867"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41601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E042BD-FE08-4A36-B40D-88574DC1D6DA}" type="slidenum">
              <a:rPr lang="en-US">
                <a:latin typeface="Arial" charset="0"/>
                <a:cs typeface="Arial" charset="0"/>
              </a:rPr>
              <a:pPr fontAlgn="base">
                <a:spcBef>
                  <a:spcPct val="0"/>
                </a:spcBef>
                <a:spcAft>
                  <a:spcPct val="0"/>
                </a:spcAft>
              </a:pPr>
              <a:t>50</a:t>
            </a:fld>
            <a:endParaRPr lang="en-US">
              <a:latin typeface="Arial" charset="0"/>
              <a:cs typeface="Arial" charset="0"/>
            </a:endParaRPr>
          </a:p>
        </p:txBody>
      </p:sp>
      <p:sp>
        <p:nvSpPr>
          <p:cNvPr id="38914"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38915"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26618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414CBA-B5D5-41E4-92FB-1A480D1F8FD9}" type="slidenum">
              <a:rPr lang="en-US">
                <a:latin typeface="Arial" charset="0"/>
                <a:cs typeface="Arial" charset="0"/>
              </a:rPr>
              <a:pPr fontAlgn="base">
                <a:spcBef>
                  <a:spcPct val="0"/>
                </a:spcBef>
                <a:spcAft>
                  <a:spcPct val="0"/>
                </a:spcAft>
              </a:pPr>
              <a:t>51</a:t>
            </a:fld>
            <a:endParaRPr lang="en-US">
              <a:latin typeface="Arial" charset="0"/>
              <a:cs typeface="Arial" charset="0"/>
            </a:endParaRPr>
          </a:p>
        </p:txBody>
      </p:sp>
      <p:sp>
        <p:nvSpPr>
          <p:cNvPr id="4301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53655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3C5DE4-BD34-45CF-98F3-B04E5C93A109}" type="slidenum">
              <a:rPr lang="en-US">
                <a:latin typeface="Arial" charset="0"/>
                <a:cs typeface="Arial" charset="0"/>
              </a:rPr>
              <a:pPr fontAlgn="base">
                <a:spcBef>
                  <a:spcPct val="0"/>
                </a:spcBef>
                <a:spcAft>
                  <a:spcPct val="0"/>
                </a:spcAft>
              </a:pPr>
              <a:t>52</a:t>
            </a:fld>
            <a:endParaRPr lang="en-US">
              <a:latin typeface="Arial" charset="0"/>
              <a:cs typeface="Arial" charset="0"/>
            </a:endParaRPr>
          </a:p>
        </p:txBody>
      </p:sp>
      <p:sp>
        <p:nvSpPr>
          <p:cNvPr id="45058"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0970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3D5B0-4525-4D53-B604-063D09A25D4D}" type="slidenum">
              <a:rPr lang="en-US">
                <a:latin typeface="Arial" charset="0"/>
                <a:cs typeface="Arial" charset="0"/>
              </a:rPr>
              <a:pPr fontAlgn="base">
                <a:spcBef>
                  <a:spcPct val="0"/>
                </a:spcBef>
                <a:spcAft>
                  <a:spcPct val="0"/>
                </a:spcAft>
              </a:pPr>
              <a:t>53</a:t>
            </a:fld>
            <a:endParaRPr lang="en-US">
              <a:latin typeface="Arial" charset="0"/>
              <a:cs typeface="Arial" charset="0"/>
            </a:endParaRPr>
          </a:p>
        </p:txBody>
      </p:sp>
      <p:sp>
        <p:nvSpPr>
          <p:cNvPr id="47106"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47107"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98825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596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44C24-CDC2-4509-9071-90B07D1C6B77}" type="slidenum">
              <a:rPr lang="en-US" smtClean="0"/>
              <a:t>2</a:t>
            </a:fld>
            <a:endParaRPr lang="en-US"/>
          </a:p>
        </p:txBody>
      </p:sp>
    </p:spTree>
    <p:extLst>
      <p:ext uri="{BB962C8B-B14F-4D97-AF65-F5344CB8AC3E}">
        <p14:creationId xmlns:p14="http://schemas.microsoft.com/office/powerpoint/2010/main" val="6081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2BD8876-C45A-42F0-BFCA-B2D61D6648F5}" type="slidenum">
              <a:rPr lang="en-US" smtClean="0"/>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Service vs. Manufacturing</a:t>
            </a:r>
          </a:p>
          <a:p>
            <a:r>
              <a:rPr lang="en-US" dirty="0"/>
              <a:t>Small vs. Medium vs. Large Firms</a:t>
            </a:r>
          </a:p>
          <a:p>
            <a:r>
              <a:rPr lang="en-US" dirty="0"/>
              <a:t>Industry type:  </a:t>
            </a:r>
            <a:r>
              <a:rPr lang="en-US" dirty="0" err="1"/>
              <a:t>hightech</a:t>
            </a:r>
            <a:r>
              <a:rPr lang="en-US" dirty="0"/>
              <a:t>, healthcare, aerospace, IT, </a:t>
            </a:r>
            <a:r>
              <a:rPr lang="en-US" dirty="0" err="1"/>
              <a:t>etc</a:t>
            </a:r>
            <a:r>
              <a:rPr lang="en-US" dirty="0"/>
              <a:t> ….</a:t>
            </a:r>
          </a:p>
        </p:txBody>
      </p:sp>
    </p:spTree>
    <p:extLst>
      <p:ext uri="{BB962C8B-B14F-4D97-AF65-F5344CB8AC3E}">
        <p14:creationId xmlns:p14="http://schemas.microsoft.com/office/powerpoint/2010/main" val="394806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5D52E3C-28B6-449B-870D-1097148A07BE}" type="slidenum">
              <a:rPr lang="en-US"/>
              <a:pPr/>
              <a:t>32</a:t>
            </a:fld>
            <a:endParaRPr lang="en-US"/>
          </a:p>
        </p:txBody>
      </p:sp>
      <p:sp>
        <p:nvSpPr>
          <p:cNvPr id="69635" name="Rectangle 2"/>
          <p:cNvSpPr>
            <a:spLocks noGrp="1" noRot="1" noChangeAspect="1" noChangeArrowheads="1" noTextEdit="1"/>
          </p:cNvSpPr>
          <p:nvPr>
            <p:ph type="sldImg"/>
          </p:nvPr>
        </p:nvSpPr>
        <p:spPr>
          <a:xfrm>
            <a:off x="1147763" y="684213"/>
            <a:ext cx="4565650" cy="3424237"/>
          </a:xfrm>
          <a:ln/>
        </p:spPr>
      </p:sp>
      <p:sp>
        <p:nvSpPr>
          <p:cNvPr id="69636" name="Rectangle 3"/>
          <p:cNvSpPr>
            <a:spLocks noGrp="1" noChangeArrowheads="1"/>
          </p:cNvSpPr>
          <p:nvPr>
            <p:ph type="body" idx="1"/>
          </p:nvPr>
        </p:nvSpPr>
        <p:spPr>
          <a:xfrm>
            <a:off x="914400" y="4354513"/>
            <a:ext cx="5029200" cy="4343400"/>
          </a:xfrm>
          <a:noFill/>
          <a:ln/>
        </p:spPr>
        <p:txBody>
          <a:bodyPr/>
          <a:lstStyle/>
          <a:p>
            <a:pPr eaLnBrk="1" hangingPunct="1"/>
            <a:endParaRPr lang="en-US"/>
          </a:p>
        </p:txBody>
      </p:sp>
    </p:spTree>
    <p:extLst>
      <p:ext uri="{BB962C8B-B14F-4D97-AF65-F5344CB8AC3E}">
        <p14:creationId xmlns:p14="http://schemas.microsoft.com/office/powerpoint/2010/main" val="94529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575860-3B11-4E08-AEF2-F750E58E0CA1}" type="slidenum">
              <a:rPr lang="en-US">
                <a:latin typeface="Arial" charset="0"/>
                <a:cs typeface="Arial" charset="0"/>
              </a:rPr>
              <a:pPr fontAlgn="base">
                <a:spcBef>
                  <a:spcPct val="0"/>
                </a:spcBef>
                <a:spcAft>
                  <a:spcPct val="0"/>
                </a:spcAft>
              </a:pPr>
              <a:t>41</a:t>
            </a:fld>
            <a:endParaRPr lang="en-US">
              <a:latin typeface="Arial" charset="0"/>
              <a:cs typeface="Arial" charset="0"/>
            </a:endParaRPr>
          </a:p>
        </p:txBody>
      </p:sp>
      <p:sp>
        <p:nvSpPr>
          <p:cNvPr id="2765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2765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76765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575860-3B11-4E08-AEF2-F750E58E0CA1}" type="slidenum">
              <a:rPr lang="en-US">
                <a:latin typeface="Arial" charset="0"/>
                <a:cs typeface="Arial" charset="0"/>
              </a:rPr>
              <a:pPr fontAlgn="base">
                <a:spcBef>
                  <a:spcPct val="0"/>
                </a:spcBef>
                <a:spcAft>
                  <a:spcPct val="0"/>
                </a:spcAft>
              </a:pPr>
              <a:t>42</a:t>
            </a:fld>
            <a:endParaRPr lang="en-US">
              <a:latin typeface="Arial" charset="0"/>
              <a:cs typeface="Arial" charset="0"/>
            </a:endParaRPr>
          </a:p>
        </p:txBody>
      </p:sp>
      <p:sp>
        <p:nvSpPr>
          <p:cNvPr id="2765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2765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755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B1830-99A9-4DFF-A13F-7BC2BF0C8379}" type="slidenum">
              <a:rPr lang="en-US">
                <a:latin typeface="Arial" charset="0"/>
                <a:cs typeface="Arial" charset="0"/>
              </a:rPr>
              <a:pPr fontAlgn="base">
                <a:spcBef>
                  <a:spcPct val="0"/>
                </a:spcBef>
                <a:spcAft>
                  <a:spcPct val="0"/>
                </a:spcAft>
              </a:pPr>
              <a:t>44</a:t>
            </a:fld>
            <a:endParaRPr lang="en-US">
              <a:latin typeface="Arial" charset="0"/>
              <a:cs typeface="Arial" charset="0"/>
            </a:endParaRPr>
          </a:p>
        </p:txBody>
      </p:sp>
      <p:sp>
        <p:nvSpPr>
          <p:cNvPr id="30722"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30723"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06357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AD929C-21B6-430E-8A46-73F5C6139F21}" type="slidenum">
              <a:rPr lang="en-US">
                <a:latin typeface="Arial" charset="0"/>
                <a:cs typeface="Arial" charset="0"/>
              </a:rPr>
              <a:pPr fontAlgn="base">
                <a:spcBef>
                  <a:spcPct val="0"/>
                </a:spcBef>
                <a:spcAft>
                  <a:spcPct val="0"/>
                </a:spcAft>
              </a:pPr>
              <a:t>45</a:t>
            </a:fld>
            <a:endParaRPr lang="en-US">
              <a:latin typeface="Arial" charset="0"/>
              <a:cs typeface="Arial" charset="0"/>
            </a:endParaRPr>
          </a:p>
        </p:txBody>
      </p:sp>
      <p:sp>
        <p:nvSpPr>
          <p:cNvPr id="32770"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32771"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593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C89AD-4552-4241-94FC-0C4619B28083}" type="slidenum">
              <a:rPr lang="en-US">
                <a:latin typeface="Arial" charset="0"/>
                <a:cs typeface="Arial" charset="0"/>
              </a:rPr>
              <a:pPr fontAlgn="base">
                <a:spcBef>
                  <a:spcPct val="0"/>
                </a:spcBef>
                <a:spcAft>
                  <a:spcPct val="0"/>
                </a:spcAft>
              </a:pPr>
              <a:t>46</a:t>
            </a:fld>
            <a:endParaRPr lang="en-US">
              <a:latin typeface="Arial" charset="0"/>
              <a:cs typeface="Arial" charset="0"/>
            </a:endParaRPr>
          </a:p>
        </p:txBody>
      </p:sp>
      <p:sp>
        <p:nvSpPr>
          <p:cNvPr id="34818" name="Rectangle 2"/>
          <p:cNvSpPr>
            <a:spLocks noGrp="1" noRot="1" noChangeAspect="1" noChangeArrowheads="1" noTextEdit="1"/>
          </p:cNvSpPr>
          <p:nvPr>
            <p:ph type="sldImg"/>
          </p:nvPr>
        </p:nvSpPr>
        <p:spPr bwMode="auto">
          <a:xfrm>
            <a:off x="1147763" y="684213"/>
            <a:ext cx="4565650" cy="3424237"/>
          </a:xfrm>
          <a:noFill/>
          <a:ln>
            <a:solidFill>
              <a:srgbClr val="000000"/>
            </a:solidFill>
            <a:miter lim="800000"/>
            <a:headEnd/>
            <a:tailEnd/>
          </a:ln>
        </p:spPr>
      </p:sp>
      <p:sp>
        <p:nvSpPr>
          <p:cNvPr id="34819" name="Rectangle 3"/>
          <p:cNvSpPr>
            <a:spLocks noGrp="1" noChangeArrowheads="1"/>
          </p:cNvSpPr>
          <p:nvPr>
            <p:ph type="body" idx="1"/>
          </p:nvPr>
        </p:nvSpPr>
        <p:spPr bwMode="auto">
          <a:xfrm>
            <a:off x="914400" y="4354513"/>
            <a:ext cx="5029200" cy="4343400"/>
          </a:xfrm>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93275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p>
        </p:txBody>
      </p:sp>
      <p:sp>
        <p:nvSpPr>
          <p:cNvPr id="6" name="Slide Number Placeholder 5"/>
          <p:cNvSpPr>
            <a:spLocks noGrp="1"/>
          </p:cNvSpPr>
          <p:nvPr>
            <p:ph type="sldNum" sz="quarter" idx="12"/>
          </p:nvPr>
        </p:nvSpPr>
        <p:spPr/>
        <p:txBody>
          <a:bodyPr/>
          <a:lstStyle/>
          <a:p>
            <a:pPr>
              <a:defRPr/>
            </a:pPr>
            <a:fld id="{1D73086D-8AF4-4F10-9036-0A14EBEB4968}" type="slidenum">
              <a:rPr lang="en-US" smtClean="0"/>
              <a:pPr>
                <a:defRPr/>
              </a:pPr>
              <a:t>‹#›</a:t>
            </a:fld>
            <a:endParaRPr lang="en-US"/>
          </a:p>
        </p:txBody>
      </p:sp>
    </p:spTree>
    <p:extLst>
      <p:ext uri="{BB962C8B-B14F-4D97-AF65-F5344CB8AC3E}">
        <p14:creationId xmlns:p14="http://schemas.microsoft.com/office/powerpoint/2010/main" val="228029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©2013 Pearson Education, Inc. publishing as Prentice Hall </a:t>
            </a:r>
          </a:p>
        </p:txBody>
      </p:sp>
      <p:sp>
        <p:nvSpPr>
          <p:cNvPr id="9" name="Slide Number Placeholder 8"/>
          <p:cNvSpPr>
            <a:spLocks noGrp="1"/>
          </p:cNvSpPr>
          <p:nvPr>
            <p:ph type="sldNum" sz="quarter" idx="12"/>
          </p:nvPr>
        </p:nvSpPr>
        <p:spPr/>
        <p:txBody>
          <a:bodyPr/>
          <a:lstStyle/>
          <a:p>
            <a:pPr>
              <a:defRPr/>
            </a:pPr>
            <a:fld id="{4E46C097-44C7-4433-B011-3100C192EA22}" type="slidenum">
              <a:rPr lang="en-US" smtClean="0"/>
              <a:pPr>
                <a:defRPr/>
              </a:pPr>
              <a:t>‹#›</a:t>
            </a:fld>
            <a:endParaRPr lang="en-US"/>
          </a:p>
        </p:txBody>
      </p:sp>
    </p:spTree>
    <p:extLst>
      <p:ext uri="{BB962C8B-B14F-4D97-AF65-F5344CB8AC3E}">
        <p14:creationId xmlns:p14="http://schemas.microsoft.com/office/powerpoint/2010/main" val="123244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©2013 Pearson Education, Inc. publishing as Prentice Hall </a:t>
            </a:r>
          </a:p>
        </p:txBody>
      </p:sp>
      <p:sp>
        <p:nvSpPr>
          <p:cNvPr id="9" name="Slide Number Placeholder 8"/>
          <p:cNvSpPr>
            <a:spLocks noGrp="1"/>
          </p:cNvSpPr>
          <p:nvPr>
            <p:ph type="sldNum" sz="quarter" idx="12"/>
          </p:nvPr>
        </p:nvSpPr>
        <p:spPr/>
        <p:txBody>
          <a:bodyPr/>
          <a:lstStyle/>
          <a:p>
            <a:pPr>
              <a:defRPr/>
            </a:pPr>
            <a:fld id="{A4E465AD-8E82-4F49-A7CB-BBD59B1C2B37}" type="slidenum">
              <a:rPr lang="en-US" smtClean="0"/>
              <a:pPr>
                <a:defRPr/>
              </a:pPr>
              <a:t>‹#›</a:t>
            </a:fld>
            <a:endParaRPr lang="en-US"/>
          </a:p>
        </p:txBody>
      </p:sp>
    </p:spTree>
    <p:extLst>
      <p:ext uri="{BB962C8B-B14F-4D97-AF65-F5344CB8AC3E}">
        <p14:creationId xmlns:p14="http://schemas.microsoft.com/office/powerpoint/2010/main" val="23614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04-Apr-18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406500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04-Apr-18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79585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B09E2D-9E28-4E12-85E5-6B217EB612D6}" type="datetimeFigureOut">
              <a:rPr lang="en-US" smtClean="0"/>
              <a:t>04-Apr-18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37132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09E2D-9E28-4E12-85E5-6B217EB612D6}" type="datetimeFigureOut">
              <a:rPr lang="en-US" smtClean="0"/>
              <a:t>04-Apr-18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3953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09E2D-9E28-4E12-85E5-6B217EB612D6}" type="datetimeFigureOut">
              <a:rPr lang="en-US" smtClean="0"/>
              <a:t>04-Apr-18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127875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09E2D-9E28-4E12-85E5-6B217EB612D6}" type="datetimeFigureOut">
              <a:rPr lang="en-US" smtClean="0"/>
              <a:t>04-Apr-18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527369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09E2D-9E28-4E12-85E5-6B217EB612D6}" type="datetimeFigureOut">
              <a:rPr lang="en-US" smtClean="0"/>
              <a:t>04-Apr-18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27023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FB09E2D-9E28-4E12-85E5-6B217EB612D6}" type="datetimeFigureOut">
              <a:rPr lang="en-US" smtClean="0"/>
              <a:t>04-Apr-18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140332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p>
        </p:txBody>
      </p:sp>
      <p:sp>
        <p:nvSpPr>
          <p:cNvPr id="6" name="Slide Number Placeholder 5"/>
          <p:cNvSpPr>
            <a:spLocks noGrp="1"/>
          </p:cNvSpPr>
          <p:nvPr>
            <p:ph type="sldNum" sz="quarter" idx="12"/>
          </p:nvPr>
        </p:nvSpPr>
        <p:spPr/>
        <p:txBody>
          <a:bodyPr/>
          <a:lstStyle/>
          <a:p>
            <a:pPr>
              <a:defRPr/>
            </a:pPr>
            <a:r>
              <a:rPr lang="en-US"/>
              <a:t>  6 - </a:t>
            </a:r>
            <a:fld id="{958E5831-F83C-42BF-BD7B-D3A3054564BD}" type="slidenum">
              <a:rPr lang="en-US" smtClean="0"/>
              <a:pPr>
                <a:defRPr/>
              </a:pPr>
              <a:t>‹#›</a:t>
            </a:fld>
            <a:endParaRPr lang="en-US"/>
          </a:p>
        </p:txBody>
      </p:sp>
    </p:spTree>
    <p:extLst>
      <p:ext uri="{BB962C8B-B14F-4D97-AF65-F5344CB8AC3E}">
        <p14:creationId xmlns:p14="http://schemas.microsoft.com/office/powerpoint/2010/main" val="381087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DFB09E2D-9E28-4E12-85E5-6B217EB612D6}" type="datetimeFigureOut">
              <a:rPr lang="en-US" smtClean="0"/>
              <a:t>04-Apr-18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28324975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04-Apr-18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1035763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09E2D-9E28-4E12-85E5-6B217EB612D6}" type="datetimeFigureOut">
              <a:rPr lang="en-US" smtClean="0"/>
              <a:t>04-Apr-18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48E67-1B7C-4009-970C-B7BEB3F092F4}" type="slidenum">
              <a:rPr lang="en-US" smtClean="0"/>
              <a:t>‹#›</a:t>
            </a:fld>
            <a:endParaRPr lang="en-US"/>
          </a:p>
        </p:txBody>
      </p:sp>
    </p:spTree>
    <p:extLst>
      <p:ext uri="{BB962C8B-B14F-4D97-AF65-F5344CB8AC3E}">
        <p14:creationId xmlns:p14="http://schemas.microsoft.com/office/powerpoint/2010/main" val="327442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lgn="l" rtl="0" eaLnBrk="0" fontAlgn="base" hangingPunct="0">
              <a:spcBef>
                <a:spcPct val="0"/>
              </a:spcBef>
              <a:spcAft>
                <a:spcPct val="0"/>
              </a:spcAft>
              <a:defRPr/>
            </a:pPr>
            <a:endParaRPr kumimoji="1" lang="en-US" altLang="en-US" sz="1800" kern="1200">
              <a:solidFill>
                <a:srgbClr val="000000"/>
              </a:solidFill>
              <a:latin typeface="Arial" pitchFamily="34" charset="0"/>
              <a:ea typeface="+mn-ea"/>
              <a:cs typeface="+mn-cs"/>
            </a:endParaRPr>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lgn="l" rtl="0" eaLnBrk="0" fontAlgn="base" hangingPunct="0">
              <a:spcBef>
                <a:spcPct val="0"/>
              </a:spcBef>
              <a:spcAft>
                <a:spcPct val="0"/>
              </a:spcAft>
              <a:defRPr/>
            </a:pPr>
            <a:fld id="{0AF67443-3F64-4014-B9F0-C9182491D6A8}" type="slidenum">
              <a:rPr kumimoji="1" lang="en-US" altLang="en-US" sz="1800" kern="1200">
                <a:solidFill>
                  <a:srgbClr val="000000"/>
                </a:solidFill>
                <a:latin typeface="Arial" pitchFamily="34" charset="0"/>
                <a:ea typeface="+mn-ea"/>
                <a:cs typeface="+mn-cs"/>
              </a:rPr>
              <a:pPr algn="l" rtl="0" eaLnBrk="0" fontAlgn="base" hangingPunct="0">
                <a:spcBef>
                  <a:spcPct val="0"/>
                </a:spcBef>
                <a:spcAft>
                  <a:spcPct val="0"/>
                </a:spcAft>
                <a:defRPr/>
              </a:pPr>
              <a:t>‹#›</a:t>
            </a:fld>
            <a:endParaRPr kumimoji="1" lang="en-US" altLang="en-US" sz="1800" kern="1200" dirty="0">
              <a:solidFill>
                <a:srgbClr val="000000"/>
              </a:solidFill>
              <a:latin typeface="Arial" pitchFamily="34" charset="0"/>
              <a:ea typeface="+mn-ea"/>
              <a:cs typeface="+mn-cs"/>
            </a:endParaRPr>
          </a:p>
        </p:txBody>
      </p:sp>
    </p:spTree>
    <p:extLst>
      <p:ext uri="{BB962C8B-B14F-4D97-AF65-F5344CB8AC3E}">
        <p14:creationId xmlns:p14="http://schemas.microsoft.com/office/powerpoint/2010/main" val="328612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Pearson Education, Inc. publishing as Prentice Hall </a:t>
            </a:r>
          </a:p>
        </p:txBody>
      </p:sp>
      <p:sp>
        <p:nvSpPr>
          <p:cNvPr id="6" name="Slide Number Placeholder 5"/>
          <p:cNvSpPr>
            <a:spLocks noGrp="1"/>
          </p:cNvSpPr>
          <p:nvPr>
            <p:ph type="sldNum" sz="quarter" idx="12"/>
          </p:nvPr>
        </p:nvSpPr>
        <p:spPr/>
        <p:txBody>
          <a:bodyPr/>
          <a:lstStyle/>
          <a:p>
            <a:pPr>
              <a:defRPr/>
            </a:pPr>
            <a:fld id="{A0A9844D-4EA9-4647-9CBC-C0F741E8C259}" type="slidenum">
              <a:rPr lang="en-US" smtClean="0"/>
              <a:pPr>
                <a:defRPr/>
              </a:pPr>
              <a:t>‹#›</a:t>
            </a:fld>
            <a:endParaRPr lang="en-US"/>
          </a:p>
        </p:txBody>
      </p:sp>
    </p:spTree>
    <p:extLst>
      <p:ext uri="{BB962C8B-B14F-4D97-AF65-F5344CB8AC3E}">
        <p14:creationId xmlns:p14="http://schemas.microsoft.com/office/powerpoint/2010/main" val="318801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©2013 Pearson Education, Inc. publishing as Prentice Hall </a:t>
            </a:r>
          </a:p>
        </p:txBody>
      </p:sp>
      <p:sp>
        <p:nvSpPr>
          <p:cNvPr id="10" name="Slide Number Placeholder 9"/>
          <p:cNvSpPr>
            <a:spLocks noGrp="1"/>
          </p:cNvSpPr>
          <p:nvPr>
            <p:ph type="sldNum" sz="quarter" idx="12"/>
          </p:nvPr>
        </p:nvSpPr>
        <p:spPr/>
        <p:txBody>
          <a:bodyPr/>
          <a:lstStyle/>
          <a:p>
            <a:pPr>
              <a:defRPr/>
            </a:pPr>
            <a:r>
              <a:rPr lang="en-US"/>
              <a:t>6 - </a:t>
            </a:r>
            <a:fld id="{891C7519-E607-4793-BB4A-CCD145E06425}" type="slidenum">
              <a:rPr lang="en-US" smtClean="0"/>
              <a:pPr>
                <a:defRPr/>
              </a:pPr>
              <a:t>‹#›</a:t>
            </a:fld>
            <a:endParaRPr lang="en-US"/>
          </a:p>
        </p:txBody>
      </p:sp>
    </p:spTree>
    <p:extLst>
      <p:ext uri="{BB962C8B-B14F-4D97-AF65-F5344CB8AC3E}">
        <p14:creationId xmlns:p14="http://schemas.microsoft.com/office/powerpoint/2010/main" val="45206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a:t>Copyright ©2013 Pearson Education, Inc. publishing as Prentice Hall </a:t>
            </a:r>
          </a:p>
        </p:txBody>
      </p:sp>
      <p:sp>
        <p:nvSpPr>
          <p:cNvPr id="12" name="Slide Number Placeholder 11"/>
          <p:cNvSpPr>
            <a:spLocks noGrp="1"/>
          </p:cNvSpPr>
          <p:nvPr>
            <p:ph type="sldNum" sz="quarter" idx="12"/>
          </p:nvPr>
        </p:nvSpPr>
        <p:spPr/>
        <p:txBody>
          <a:bodyPr/>
          <a:lstStyle/>
          <a:p>
            <a:pPr>
              <a:defRPr/>
            </a:pPr>
            <a:fld id="{D30D43AD-A867-4260-BF19-AA6124C2B51A}" type="slidenum">
              <a:rPr lang="en-US" smtClean="0"/>
              <a:pPr>
                <a:defRPr/>
              </a:pPr>
              <a:t>‹#›</a:t>
            </a:fld>
            <a:endParaRPr lang="en-US"/>
          </a:p>
        </p:txBody>
      </p:sp>
    </p:spTree>
    <p:extLst>
      <p:ext uri="{BB962C8B-B14F-4D97-AF65-F5344CB8AC3E}">
        <p14:creationId xmlns:p14="http://schemas.microsoft.com/office/powerpoint/2010/main" val="104527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r>
              <a:rPr lang="en-US"/>
              <a:t>Copyright ©2013 Pearson Education, Inc. publishing as Prentice Hall </a:t>
            </a:r>
          </a:p>
        </p:txBody>
      </p:sp>
      <p:sp>
        <p:nvSpPr>
          <p:cNvPr id="8" name="Slide Number Placeholder 7"/>
          <p:cNvSpPr>
            <a:spLocks noGrp="1"/>
          </p:cNvSpPr>
          <p:nvPr>
            <p:ph type="sldNum" sz="quarter" idx="12"/>
          </p:nvPr>
        </p:nvSpPr>
        <p:spPr/>
        <p:txBody>
          <a:bodyPr/>
          <a:lstStyle/>
          <a:p>
            <a:pPr>
              <a:defRPr/>
            </a:pPr>
            <a:r>
              <a:rPr lang="en-US"/>
              <a:t>6- </a:t>
            </a:r>
            <a:fld id="{7C7E4DF9-AB3A-437F-BC01-A267F4349DC5}" type="slidenum">
              <a:rPr lang="en-US" smtClean="0"/>
              <a:pPr>
                <a:defRPr/>
              </a:pPr>
              <a:t>‹#›</a:t>
            </a:fld>
            <a:endParaRPr lang="en-US"/>
          </a:p>
        </p:txBody>
      </p:sp>
    </p:spTree>
    <p:extLst>
      <p:ext uri="{BB962C8B-B14F-4D97-AF65-F5344CB8AC3E}">
        <p14:creationId xmlns:p14="http://schemas.microsoft.com/office/powerpoint/2010/main" val="289341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04-Apr-18</a:t>
            </a:fld>
            <a:endParaRPr lang="en-US" dirty="0"/>
          </a:p>
        </p:txBody>
      </p:sp>
      <p:sp>
        <p:nvSpPr>
          <p:cNvPr id="6" name="Footer Placeholder 5"/>
          <p:cNvSpPr>
            <a:spLocks noGrp="1"/>
          </p:cNvSpPr>
          <p:nvPr>
            <p:ph type="ftr" sz="quarter" idx="11"/>
          </p:nvPr>
        </p:nvSpPr>
        <p:spPr/>
        <p:txBody>
          <a:bodyPr/>
          <a:lstStyle/>
          <a:p>
            <a:pPr>
              <a:defRPr/>
            </a:pPr>
            <a:r>
              <a:rPr lang="en-US"/>
              <a:t>Copyright ©2013 Pearson Education, Inc. publishing as Prentice Hall </a:t>
            </a:r>
          </a:p>
        </p:txBody>
      </p:sp>
      <p:sp>
        <p:nvSpPr>
          <p:cNvPr id="7" name="Slide Number Placeholder 6"/>
          <p:cNvSpPr>
            <a:spLocks noGrp="1"/>
          </p:cNvSpPr>
          <p:nvPr>
            <p:ph type="sldNum" sz="quarter" idx="12"/>
          </p:nvPr>
        </p:nvSpPr>
        <p:spPr/>
        <p:txBody>
          <a:bodyPr/>
          <a:lstStyle/>
          <a:p>
            <a:pPr>
              <a:defRPr/>
            </a:pPr>
            <a:r>
              <a:rPr lang="en-US"/>
              <a:t>6 - </a:t>
            </a:r>
            <a:fld id="{CC14273B-7DF0-4CC0-92E3-955C7328E038}" type="slidenum">
              <a:rPr lang="en-US" smtClean="0"/>
              <a:pPr>
                <a:defRPr/>
              </a:pPr>
              <a:t>‹#›</a:t>
            </a:fld>
            <a:endParaRPr lang="en-US"/>
          </a:p>
        </p:txBody>
      </p:sp>
    </p:spTree>
    <p:extLst>
      <p:ext uri="{BB962C8B-B14F-4D97-AF65-F5344CB8AC3E}">
        <p14:creationId xmlns:p14="http://schemas.microsoft.com/office/powerpoint/2010/main" val="358963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Copyright ©2013 Pearson Education, Inc. publishing as Prentice Hall </a:t>
            </a:r>
          </a:p>
        </p:txBody>
      </p:sp>
      <p:sp>
        <p:nvSpPr>
          <p:cNvPr id="10" name="Slide Number Placeholder 9"/>
          <p:cNvSpPr>
            <a:spLocks noGrp="1"/>
          </p:cNvSpPr>
          <p:nvPr>
            <p:ph type="sldNum" sz="quarter" idx="12"/>
          </p:nvPr>
        </p:nvSpPr>
        <p:spPr/>
        <p:txBody>
          <a:bodyPr/>
          <a:lstStyle/>
          <a:p>
            <a:pPr>
              <a:defRPr/>
            </a:pPr>
            <a:fld id="{DF1D6CA7-CBD2-45A8-8511-14E8676652E1}" type="slidenum">
              <a:rPr lang="en-US" smtClean="0"/>
              <a:pPr>
                <a:defRPr/>
              </a:pPr>
              <a:t>‹#›</a:t>
            </a:fld>
            <a:endParaRPr lang="en-US"/>
          </a:p>
        </p:txBody>
      </p:sp>
    </p:spTree>
    <p:extLst>
      <p:ext uri="{BB962C8B-B14F-4D97-AF65-F5344CB8AC3E}">
        <p14:creationId xmlns:p14="http://schemas.microsoft.com/office/powerpoint/2010/main" val="314625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pPr>
              <a:defRPr/>
            </a:pPr>
            <a:r>
              <a:rPr lang="en-US"/>
              <a:t>Copyright ©2013 Pearson Education, Inc. publishing as Prentice Hall </a:t>
            </a:r>
          </a:p>
        </p:txBody>
      </p:sp>
      <p:sp>
        <p:nvSpPr>
          <p:cNvPr id="10" name="Slide Number Placeholder 9"/>
          <p:cNvSpPr>
            <a:spLocks noGrp="1"/>
          </p:cNvSpPr>
          <p:nvPr>
            <p:ph type="sldNum" sz="quarter" idx="12"/>
          </p:nvPr>
        </p:nvSpPr>
        <p:spPr/>
        <p:txBody>
          <a:bodyPr/>
          <a:lstStyle/>
          <a:p>
            <a:pPr>
              <a:defRPr/>
            </a:pPr>
            <a:fld id="{5BC2C73F-E22D-47F0-9F60-C9C27A3FF929}" type="slidenum">
              <a:rPr lang="en-US" smtClean="0"/>
              <a:pPr>
                <a:defRPr/>
              </a:pPr>
              <a:t>‹#›</a:t>
            </a:fld>
            <a:endParaRPr lang="en-US"/>
          </a:p>
        </p:txBody>
      </p:sp>
    </p:spTree>
    <p:extLst>
      <p:ext uri="{BB962C8B-B14F-4D97-AF65-F5344CB8AC3E}">
        <p14:creationId xmlns:p14="http://schemas.microsoft.com/office/powerpoint/2010/main" val="351476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r>
              <a:rPr lang="en-US"/>
              <a:t>Copyright ©2013 Pearson Education, Inc. publishing as Prentice Hall </a:t>
            </a: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ACC0A4DB-FFBA-4BA1-A52E-8B89F9E5E94A}" type="slidenum">
              <a:rPr lang="en-US" smtClean="0"/>
              <a:pPr>
                <a:defRPr/>
              </a:pPr>
              <a:t>‹#›</a:t>
            </a:fld>
            <a:endParaRPr lang="en-US"/>
          </a:p>
        </p:txBody>
      </p:sp>
    </p:spTree>
    <p:extLst>
      <p:ext uri="{BB962C8B-B14F-4D97-AF65-F5344CB8AC3E}">
        <p14:creationId xmlns:p14="http://schemas.microsoft.com/office/powerpoint/2010/main" val="23936053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DFB09E2D-9E28-4E12-85E5-6B217EB612D6}" type="datetimeFigureOut">
              <a:rPr lang="en-US" smtClean="0"/>
              <a:t>04-Apr-18</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94B48E67-1B7C-4009-970C-B7BEB3F092F4}" type="slidenum">
              <a:rPr lang="en-US" smtClean="0"/>
              <a:t>‹#›</a:t>
            </a:fld>
            <a:endParaRPr lang="en-US"/>
          </a:p>
        </p:txBody>
      </p:sp>
    </p:spTree>
    <p:extLst>
      <p:ext uri="{BB962C8B-B14F-4D97-AF65-F5344CB8AC3E}">
        <p14:creationId xmlns:p14="http://schemas.microsoft.com/office/powerpoint/2010/main" val="11361536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5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F5586C31-848B-4D51-83B1-B9FD594E3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 name="Picture 2" descr="A close up of a sign&#10;&#10;Description generated with very high confidence">
            <a:extLst>
              <a:ext uri="{FF2B5EF4-FFF2-40B4-BE49-F238E27FC236}">
                <a16:creationId xmlns:a16="http://schemas.microsoft.com/office/drawing/2014/main" id="{1933D345-D5B5-45FC-9D75-5ECDFF95E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08137"/>
            <a:ext cx="4089402" cy="4089402"/>
          </a:xfrm>
          <a:prstGeom prst="rect">
            <a:avLst/>
          </a:prstGeom>
        </p:spPr>
      </p:pic>
      <p:sp>
        <p:nvSpPr>
          <p:cNvPr id="3074" name="Title 1"/>
          <p:cNvSpPr>
            <a:spLocks noGrp="1"/>
          </p:cNvSpPr>
          <p:nvPr>
            <p:ph type="ctrTitle"/>
          </p:nvPr>
        </p:nvSpPr>
        <p:spPr>
          <a:xfrm>
            <a:off x="304800" y="2819400"/>
            <a:ext cx="3154176" cy="3352800"/>
          </a:xfrm>
        </p:spPr>
        <p:txBody>
          <a:bodyPr>
            <a:normAutofit/>
          </a:bodyPr>
          <a:lstStyle/>
          <a:p>
            <a:pPr eaLnBrk="1" hangingPunct="1"/>
            <a:br>
              <a:rPr lang="en-US" sz="3000" b="1" dirty="0"/>
            </a:br>
            <a:r>
              <a:rPr lang="en-US" sz="3000" b="1" dirty="0"/>
              <a:t>Operations and Project Management</a:t>
            </a:r>
            <a:br>
              <a:rPr lang="en-US" sz="3000" b="1" dirty="0"/>
            </a:br>
            <a:r>
              <a:rPr lang="en-US" sz="3000" b="1" dirty="0"/>
              <a:t>BBUS 340</a:t>
            </a:r>
            <a:br>
              <a:rPr lang="en-US" sz="3000" b="1" dirty="0"/>
            </a:br>
            <a:br>
              <a:rPr lang="en-US" sz="3000" b="1" dirty="0"/>
            </a:br>
            <a:r>
              <a:rPr lang="en-US" sz="3000" b="1" dirty="0"/>
              <a:t> 4 April 2018</a:t>
            </a:r>
          </a:p>
        </p:txBody>
      </p:sp>
    </p:spTree>
    <p:extLst>
      <p:ext uri="{BB962C8B-B14F-4D97-AF65-F5344CB8AC3E}">
        <p14:creationId xmlns:p14="http://schemas.microsoft.com/office/powerpoint/2010/main" val="352020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9"/>
            <a:ext cx="2477311" cy="2152762"/>
          </a:xfrm>
        </p:spPr>
        <p:txBody>
          <a:bodyPr rtlCol="0">
            <a:normAutofit/>
          </a:bodyPr>
          <a:lstStyle/>
          <a:p>
            <a:pPr fontAlgn="auto">
              <a:spcAft>
                <a:spcPts val="0"/>
              </a:spcAft>
              <a:defRPr/>
            </a:pPr>
            <a:r>
              <a:rPr lang="en-US" dirty="0"/>
              <a:t>Economies and Diseconomies of Scale</a:t>
            </a:r>
          </a:p>
        </p:txBody>
      </p:sp>
      <p:pic>
        <p:nvPicPr>
          <p:cNvPr id="20484" name="Picture 2" descr="C:\Users\marleyk\Dropbox\krm_om10\krm_om10_PPT\krm_om10_art\07_krm_om10_art_ch06\krm_om10_fig_06-01.jpg"/>
          <p:cNvPicPr>
            <a:picLocks noChangeAspect="1" noChangeArrowheads="1"/>
          </p:cNvPicPr>
          <p:nvPr/>
        </p:nvPicPr>
        <p:blipFill>
          <a:blip r:embed="rId2"/>
          <a:srcRect/>
          <a:stretch>
            <a:fillRect/>
          </a:stretch>
        </p:blipFill>
        <p:spPr bwMode="auto">
          <a:xfrm>
            <a:off x="2667000" y="1828800"/>
            <a:ext cx="6086076" cy="30289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89689" y="1123839"/>
            <a:ext cx="2210612" cy="1466962"/>
          </a:xfrm>
        </p:spPr>
        <p:txBody>
          <a:bodyPr/>
          <a:lstStyle/>
          <a:p>
            <a:r>
              <a:rPr lang="en-US" dirty="0"/>
              <a:t>Sizing Capacity Cushions</a:t>
            </a:r>
          </a:p>
        </p:txBody>
      </p:sp>
      <p:sp>
        <p:nvSpPr>
          <p:cNvPr id="21510" name="TextBox 6"/>
          <p:cNvSpPr txBox="1">
            <a:spLocks noChangeArrowheads="1"/>
          </p:cNvSpPr>
          <p:nvPr/>
        </p:nvSpPr>
        <p:spPr bwMode="auto">
          <a:xfrm>
            <a:off x="2518115" y="685800"/>
            <a:ext cx="6019800" cy="4339650"/>
          </a:xfrm>
          <a:prstGeom prst="rect">
            <a:avLst/>
          </a:prstGeom>
          <a:noFill/>
          <a:ln w="9525">
            <a:noFill/>
            <a:miter lim="800000"/>
            <a:headEnd/>
            <a:tailEnd/>
          </a:ln>
        </p:spPr>
        <p:txBody>
          <a:bodyPr wrap="square">
            <a:spAutoFit/>
          </a:bodyPr>
          <a:lstStyle/>
          <a:p>
            <a:pPr lvl="1"/>
            <a:endParaRPr lang="en-US" sz="2400" b="1" dirty="0"/>
          </a:p>
          <a:p>
            <a:pPr lvl="1"/>
            <a:r>
              <a:rPr lang="en-US" sz="2400" b="1" dirty="0">
                <a:solidFill>
                  <a:schemeClr val="tx1">
                    <a:lumMod val="75000"/>
                    <a:lumOff val="25000"/>
                  </a:schemeClr>
                </a:solidFill>
              </a:rPr>
              <a:t>Capacity cushions – the amount of reserve capacity a process uses to handle sudden changes</a:t>
            </a:r>
          </a:p>
          <a:p>
            <a:pPr lvl="1"/>
            <a:endParaRPr lang="en-US" sz="2400" b="1" dirty="0">
              <a:solidFill>
                <a:schemeClr val="tx1">
                  <a:lumMod val="75000"/>
                  <a:lumOff val="25000"/>
                </a:schemeClr>
              </a:solidFill>
            </a:endParaRPr>
          </a:p>
          <a:p>
            <a:pPr lvl="1"/>
            <a:r>
              <a:rPr lang="en-US" dirty="0">
                <a:solidFill>
                  <a:schemeClr val="tx1">
                    <a:lumMod val="75000"/>
                    <a:lumOff val="25000"/>
                  </a:schemeClr>
                </a:solidFill>
              </a:rPr>
              <a:t>Capacity cushion = 100% – Average Utilization rate (%)</a:t>
            </a:r>
          </a:p>
          <a:p>
            <a:pPr lvl="1"/>
            <a:endParaRPr lang="en-US" sz="2400" dirty="0">
              <a:solidFill>
                <a:schemeClr val="tx1">
                  <a:lumMod val="75000"/>
                  <a:lumOff val="25000"/>
                </a:schemeClr>
              </a:solidFill>
              <a:latin typeface="Calibri" pitchFamily="34" charset="0"/>
            </a:endParaRPr>
          </a:p>
          <a:p>
            <a:pPr lvl="1"/>
            <a:r>
              <a:rPr lang="en-US" dirty="0">
                <a:solidFill>
                  <a:schemeClr val="tx1">
                    <a:lumMod val="75000"/>
                    <a:lumOff val="25000"/>
                  </a:schemeClr>
                </a:solidFill>
                <a:latin typeface="Calibri" pitchFamily="34" charset="0"/>
              </a:rPr>
              <a:t>Capacity cushions vary with industry</a:t>
            </a:r>
          </a:p>
          <a:p>
            <a:pPr lvl="1"/>
            <a:endParaRPr lang="en-US" dirty="0">
              <a:solidFill>
                <a:schemeClr val="tx1">
                  <a:lumMod val="75000"/>
                  <a:lumOff val="25000"/>
                </a:schemeClr>
              </a:solidFill>
              <a:latin typeface="Calibri" pitchFamily="34" charset="0"/>
            </a:endParaRPr>
          </a:p>
          <a:p>
            <a:pPr lvl="1"/>
            <a:r>
              <a:rPr lang="en-US" dirty="0">
                <a:solidFill>
                  <a:schemeClr val="tx1">
                    <a:lumMod val="75000"/>
                    <a:lumOff val="25000"/>
                  </a:schemeClr>
                </a:solidFill>
                <a:latin typeface="Calibri" pitchFamily="34" charset="0"/>
              </a:rPr>
              <a:t>Capital intensive industries prefer cushions as small as 5  percent, while hotel industry can live with 30 to 40 percent cushion</a:t>
            </a:r>
          </a:p>
          <a:p>
            <a:pPr lvl="1"/>
            <a:endParaRPr lang="en-US" sz="2400" dirty="0">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708275" y="3716337"/>
            <a:ext cx="2024063" cy="436563"/>
            <a:chOff x="1103" y="2601"/>
            <a:chExt cx="1275" cy="275"/>
          </a:xfrm>
        </p:grpSpPr>
        <p:sp>
          <p:nvSpPr>
            <p:cNvPr id="22555" name="Freeform 4"/>
            <p:cNvSpPr>
              <a:spLocks/>
            </p:cNvSpPr>
            <p:nvPr/>
          </p:nvSpPr>
          <p:spPr bwMode="auto">
            <a:xfrm>
              <a:off x="1103" y="2601"/>
              <a:ext cx="1275" cy="275"/>
            </a:xfrm>
            <a:custGeom>
              <a:avLst/>
              <a:gdLst>
                <a:gd name="T0" fmla="*/ 0 w 1275"/>
                <a:gd name="T1" fmla="*/ 274 h 275"/>
                <a:gd name="T2" fmla="*/ 0 w 1275"/>
                <a:gd name="T3" fmla="*/ 0 h 275"/>
                <a:gd name="T4" fmla="*/ 1274 w 1275"/>
                <a:gd name="T5" fmla="*/ 0 h 275"/>
                <a:gd name="T6" fmla="*/ 0 w 1275"/>
                <a:gd name="T7" fmla="*/ 274 h 275"/>
                <a:gd name="T8" fmla="*/ 0 60000 65536"/>
                <a:gd name="T9" fmla="*/ 0 60000 65536"/>
                <a:gd name="T10" fmla="*/ 0 60000 65536"/>
                <a:gd name="T11" fmla="*/ 0 60000 65536"/>
                <a:gd name="T12" fmla="*/ 0 w 1275"/>
                <a:gd name="T13" fmla="*/ 0 h 275"/>
                <a:gd name="T14" fmla="*/ 1275 w 1275"/>
                <a:gd name="T15" fmla="*/ 275 h 275"/>
              </a:gdLst>
              <a:ahLst/>
              <a:cxnLst>
                <a:cxn ang="T8">
                  <a:pos x="T0" y="T1"/>
                </a:cxn>
                <a:cxn ang="T9">
                  <a:pos x="T2" y="T3"/>
                </a:cxn>
                <a:cxn ang="T10">
                  <a:pos x="T4" y="T5"/>
                </a:cxn>
                <a:cxn ang="T11">
                  <a:pos x="T6" y="T7"/>
                </a:cxn>
              </a:cxnLst>
              <a:rect l="T12" t="T13" r="T14" b="T15"/>
              <a:pathLst>
                <a:path w="1275" h="275">
                  <a:moveTo>
                    <a:pt x="0" y="274"/>
                  </a:moveTo>
                  <a:lnTo>
                    <a:pt x="0" y="0"/>
                  </a:lnTo>
                  <a:lnTo>
                    <a:pt x="1274" y="0"/>
                  </a:lnTo>
                  <a:lnTo>
                    <a:pt x="0" y="274"/>
                  </a:lnTo>
                </a:path>
              </a:pathLst>
            </a:custGeom>
            <a:solidFill>
              <a:schemeClr val="hlink"/>
            </a:solidFill>
            <a:ln w="12700" cap="rnd">
              <a:noFill/>
              <a:round/>
              <a:headEnd/>
              <a:tailEnd/>
            </a:ln>
          </p:spPr>
          <p:txBody>
            <a:bodyPr/>
            <a:lstStyle/>
            <a:p>
              <a:endParaRPr lang="en-US"/>
            </a:p>
          </p:txBody>
        </p:sp>
        <p:sp>
          <p:nvSpPr>
            <p:cNvPr id="22556" name="Line 5"/>
            <p:cNvSpPr>
              <a:spLocks noChangeShapeType="1"/>
            </p:cNvSpPr>
            <p:nvPr/>
          </p:nvSpPr>
          <p:spPr bwMode="auto">
            <a:xfrm>
              <a:off x="1119" y="2601"/>
              <a:ext cx="1220" cy="0"/>
            </a:xfrm>
            <a:prstGeom prst="line">
              <a:avLst/>
            </a:prstGeom>
            <a:noFill/>
            <a:ln w="50800">
              <a:solidFill>
                <a:schemeClr val="tx2"/>
              </a:solidFill>
              <a:prstDash val="dash"/>
              <a:round/>
              <a:headEnd/>
              <a:tailEnd/>
            </a:ln>
          </p:spPr>
          <p:txBody>
            <a:bodyPr wrap="none" anchor="ctr"/>
            <a:lstStyle/>
            <a:p>
              <a:endParaRPr lang="en-US"/>
            </a:p>
          </p:txBody>
        </p:sp>
      </p:grpSp>
      <p:sp>
        <p:nvSpPr>
          <p:cNvPr id="118790" name="Rectangle 6"/>
          <p:cNvSpPr>
            <a:spLocks noChangeArrowheads="1"/>
          </p:cNvSpPr>
          <p:nvPr/>
        </p:nvSpPr>
        <p:spPr bwMode="auto">
          <a:xfrm>
            <a:off x="3409950" y="1944687"/>
            <a:ext cx="2501900" cy="773113"/>
          </a:xfrm>
          <a:prstGeom prst="rect">
            <a:avLst/>
          </a:prstGeom>
          <a:noFill/>
          <a:ln w="12700">
            <a:noFill/>
            <a:miter lim="800000"/>
            <a:headEnd/>
            <a:tailEnd/>
          </a:ln>
        </p:spPr>
        <p:txBody>
          <a:bodyPr wrap="square" lIns="161925" tIns="80962" rIns="161925" bIns="80962">
            <a:spAutoFit/>
          </a:bodyPr>
          <a:lstStyle/>
          <a:p>
            <a:pPr algn="ctr" defTabSz="2333625" eaLnBrk="0" hangingPunct="0">
              <a:lnSpc>
                <a:spcPct val="90000"/>
              </a:lnSpc>
            </a:pPr>
            <a:r>
              <a:rPr lang="en-AU" sz="2200" b="1">
                <a:latin typeface="Calibri" pitchFamily="34" charset="0"/>
              </a:rPr>
              <a:t>Planned unused capacity </a:t>
            </a:r>
          </a:p>
        </p:txBody>
      </p:sp>
      <p:sp>
        <p:nvSpPr>
          <p:cNvPr id="118791" name="Line 7"/>
          <p:cNvSpPr>
            <a:spLocks noChangeShapeType="1"/>
          </p:cNvSpPr>
          <p:nvPr/>
        </p:nvSpPr>
        <p:spPr bwMode="auto">
          <a:xfrm flipV="1">
            <a:off x="3462338" y="2751137"/>
            <a:ext cx="1231900" cy="1117600"/>
          </a:xfrm>
          <a:prstGeom prst="line">
            <a:avLst/>
          </a:prstGeom>
          <a:noFill/>
          <a:ln w="25400">
            <a:solidFill>
              <a:schemeClr val="tx1"/>
            </a:solidFill>
            <a:round/>
            <a:headEnd/>
            <a:tailEnd/>
          </a:ln>
        </p:spPr>
        <p:txBody>
          <a:bodyPr wrap="none" anchor="ctr"/>
          <a:lstStyle/>
          <a:p>
            <a:endParaRPr lang="en-US"/>
          </a:p>
        </p:txBody>
      </p:sp>
      <p:grpSp>
        <p:nvGrpSpPr>
          <p:cNvPr id="3" name="Group 8"/>
          <p:cNvGrpSpPr>
            <a:grpSpLocks/>
          </p:cNvGrpSpPr>
          <p:nvPr/>
        </p:nvGrpSpPr>
        <p:grpSpPr bwMode="auto">
          <a:xfrm>
            <a:off x="4729163" y="3257550"/>
            <a:ext cx="2214562" cy="471487"/>
            <a:chOff x="2376" y="2312"/>
            <a:chExt cx="1395" cy="297"/>
          </a:xfrm>
        </p:grpSpPr>
        <p:sp>
          <p:nvSpPr>
            <p:cNvPr id="22553" name="Freeform 9"/>
            <p:cNvSpPr>
              <a:spLocks/>
            </p:cNvSpPr>
            <p:nvPr/>
          </p:nvSpPr>
          <p:spPr bwMode="auto">
            <a:xfrm>
              <a:off x="2376" y="2319"/>
              <a:ext cx="1373" cy="275"/>
            </a:xfrm>
            <a:custGeom>
              <a:avLst/>
              <a:gdLst>
                <a:gd name="T0" fmla="*/ 0 w 1373"/>
                <a:gd name="T1" fmla="*/ 274 h 275"/>
                <a:gd name="T2" fmla="*/ 0 w 1373"/>
                <a:gd name="T3" fmla="*/ 0 h 275"/>
                <a:gd name="T4" fmla="*/ 1372 w 1373"/>
                <a:gd name="T5" fmla="*/ 0 h 275"/>
                <a:gd name="T6" fmla="*/ 0 w 1373"/>
                <a:gd name="T7" fmla="*/ 274 h 275"/>
                <a:gd name="T8" fmla="*/ 0 60000 65536"/>
                <a:gd name="T9" fmla="*/ 0 60000 65536"/>
                <a:gd name="T10" fmla="*/ 0 60000 65536"/>
                <a:gd name="T11" fmla="*/ 0 60000 65536"/>
                <a:gd name="T12" fmla="*/ 0 w 1373"/>
                <a:gd name="T13" fmla="*/ 0 h 275"/>
                <a:gd name="T14" fmla="*/ 1373 w 1373"/>
                <a:gd name="T15" fmla="*/ 275 h 275"/>
              </a:gdLst>
              <a:ahLst/>
              <a:cxnLst>
                <a:cxn ang="T8">
                  <a:pos x="T0" y="T1"/>
                </a:cxn>
                <a:cxn ang="T9">
                  <a:pos x="T2" y="T3"/>
                </a:cxn>
                <a:cxn ang="T10">
                  <a:pos x="T4" y="T5"/>
                </a:cxn>
                <a:cxn ang="T11">
                  <a:pos x="T6" y="T7"/>
                </a:cxn>
              </a:cxnLst>
              <a:rect l="T12" t="T13" r="T14" b="T15"/>
              <a:pathLst>
                <a:path w="1373" h="275">
                  <a:moveTo>
                    <a:pt x="0" y="274"/>
                  </a:moveTo>
                  <a:lnTo>
                    <a:pt x="0" y="0"/>
                  </a:lnTo>
                  <a:lnTo>
                    <a:pt x="1372" y="0"/>
                  </a:lnTo>
                  <a:lnTo>
                    <a:pt x="0" y="274"/>
                  </a:lnTo>
                </a:path>
              </a:pathLst>
            </a:custGeom>
            <a:solidFill>
              <a:schemeClr val="hlink"/>
            </a:solidFill>
            <a:ln w="12700" cap="rnd">
              <a:noFill/>
              <a:round/>
              <a:headEnd/>
              <a:tailEnd/>
            </a:ln>
          </p:spPr>
          <p:txBody>
            <a:bodyPr/>
            <a:lstStyle/>
            <a:p>
              <a:endParaRPr lang="en-US"/>
            </a:p>
          </p:txBody>
        </p:sp>
        <p:sp>
          <p:nvSpPr>
            <p:cNvPr id="22554" name="Freeform 10"/>
            <p:cNvSpPr>
              <a:spLocks/>
            </p:cNvSpPr>
            <p:nvPr/>
          </p:nvSpPr>
          <p:spPr bwMode="auto">
            <a:xfrm>
              <a:off x="2377" y="2312"/>
              <a:ext cx="1394" cy="297"/>
            </a:xfrm>
            <a:custGeom>
              <a:avLst/>
              <a:gdLst>
                <a:gd name="T0" fmla="*/ 0 w 1394"/>
                <a:gd name="T1" fmla="*/ 296 h 297"/>
                <a:gd name="T2" fmla="*/ 0 w 1394"/>
                <a:gd name="T3" fmla="*/ 0 h 297"/>
                <a:gd name="T4" fmla="*/ 1393 w 1394"/>
                <a:gd name="T5" fmla="*/ 0 h 297"/>
                <a:gd name="T6" fmla="*/ 0 60000 65536"/>
                <a:gd name="T7" fmla="*/ 0 60000 65536"/>
                <a:gd name="T8" fmla="*/ 0 60000 65536"/>
                <a:gd name="T9" fmla="*/ 0 w 1394"/>
                <a:gd name="T10" fmla="*/ 0 h 297"/>
                <a:gd name="T11" fmla="*/ 1394 w 1394"/>
                <a:gd name="T12" fmla="*/ 297 h 297"/>
              </a:gdLst>
              <a:ahLst/>
              <a:cxnLst>
                <a:cxn ang="T6">
                  <a:pos x="T0" y="T1"/>
                </a:cxn>
                <a:cxn ang="T7">
                  <a:pos x="T2" y="T3"/>
                </a:cxn>
                <a:cxn ang="T8">
                  <a:pos x="T4" y="T5"/>
                </a:cxn>
              </a:cxnLst>
              <a:rect l="T9" t="T10" r="T11" b="T12"/>
              <a:pathLst>
                <a:path w="1394" h="297">
                  <a:moveTo>
                    <a:pt x="0" y="296"/>
                  </a:moveTo>
                  <a:lnTo>
                    <a:pt x="0" y="0"/>
                  </a:lnTo>
                  <a:lnTo>
                    <a:pt x="1393" y="0"/>
                  </a:lnTo>
                </a:path>
              </a:pathLst>
            </a:custGeom>
            <a:noFill/>
            <a:ln w="50800" cap="rnd">
              <a:solidFill>
                <a:schemeClr val="tx2"/>
              </a:solidFill>
              <a:prstDash val="dash"/>
              <a:round/>
              <a:headEnd/>
              <a:tailEnd/>
            </a:ln>
          </p:spPr>
          <p:txBody>
            <a:bodyPr/>
            <a:lstStyle/>
            <a:p>
              <a:endParaRPr lang="en-US"/>
            </a:p>
          </p:txBody>
        </p:sp>
      </p:grpSp>
      <p:sp>
        <p:nvSpPr>
          <p:cNvPr id="118795" name="Line 11"/>
          <p:cNvSpPr>
            <a:spLocks noChangeShapeType="1"/>
          </p:cNvSpPr>
          <p:nvPr/>
        </p:nvSpPr>
        <p:spPr bwMode="auto">
          <a:xfrm flipH="1" flipV="1">
            <a:off x="4694238" y="2727325"/>
            <a:ext cx="555625" cy="706437"/>
          </a:xfrm>
          <a:prstGeom prst="line">
            <a:avLst/>
          </a:prstGeom>
          <a:noFill/>
          <a:ln w="25400">
            <a:solidFill>
              <a:schemeClr val="tx1"/>
            </a:solidFill>
            <a:round/>
            <a:headEnd/>
            <a:tailEnd/>
          </a:ln>
        </p:spPr>
        <p:txBody>
          <a:bodyPr wrap="none" anchor="ctr"/>
          <a:lstStyle/>
          <a:p>
            <a:endParaRPr lang="en-US"/>
          </a:p>
        </p:txBody>
      </p:sp>
      <p:grpSp>
        <p:nvGrpSpPr>
          <p:cNvPr id="4" name="Group 12"/>
          <p:cNvGrpSpPr>
            <a:grpSpLocks/>
          </p:cNvGrpSpPr>
          <p:nvPr/>
        </p:nvGrpSpPr>
        <p:grpSpPr bwMode="auto">
          <a:xfrm>
            <a:off x="2057400" y="1905000"/>
            <a:ext cx="6497638" cy="3556000"/>
            <a:chOff x="557" y="1324"/>
            <a:chExt cx="4093" cy="2240"/>
          </a:xfrm>
        </p:grpSpPr>
        <p:sp>
          <p:nvSpPr>
            <p:cNvPr id="22549" name="Freeform 13"/>
            <p:cNvSpPr>
              <a:spLocks/>
            </p:cNvSpPr>
            <p:nvPr/>
          </p:nvSpPr>
          <p:spPr bwMode="auto">
            <a:xfrm>
              <a:off x="965" y="3235"/>
              <a:ext cx="17" cy="17"/>
            </a:xfrm>
            <a:custGeom>
              <a:avLst/>
              <a:gdLst>
                <a:gd name="T0" fmla="*/ 8 w 17"/>
                <a:gd name="T1" fmla="*/ 0 h 17"/>
                <a:gd name="T2" fmla="*/ 16 w 17"/>
                <a:gd name="T3" fmla="*/ 0 h 17"/>
                <a:gd name="T4" fmla="*/ 8 w 17"/>
                <a:gd name="T5" fmla="*/ 16 h 17"/>
                <a:gd name="T6" fmla="*/ 8 w 17"/>
                <a:gd name="T7" fmla="*/ 0 h 17"/>
                <a:gd name="T8" fmla="*/ 0 w 17"/>
                <a:gd name="T9" fmla="*/ 0 h 17"/>
                <a:gd name="T10" fmla="*/ 8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8" y="0"/>
                  </a:moveTo>
                  <a:lnTo>
                    <a:pt x="16" y="0"/>
                  </a:lnTo>
                  <a:lnTo>
                    <a:pt x="8" y="16"/>
                  </a:lnTo>
                  <a:lnTo>
                    <a:pt x="8" y="0"/>
                  </a:lnTo>
                  <a:lnTo>
                    <a:pt x="0" y="0"/>
                  </a:lnTo>
                  <a:lnTo>
                    <a:pt x="8" y="0"/>
                  </a:lnTo>
                </a:path>
              </a:pathLst>
            </a:custGeom>
            <a:solidFill>
              <a:srgbClr val="000000"/>
            </a:solidFill>
            <a:ln w="12700" cap="rnd">
              <a:noFill/>
              <a:round/>
              <a:headEnd/>
              <a:tailEnd/>
            </a:ln>
          </p:spPr>
          <p:txBody>
            <a:bodyPr/>
            <a:lstStyle/>
            <a:p>
              <a:endParaRPr lang="en-US"/>
            </a:p>
          </p:txBody>
        </p:sp>
        <p:sp>
          <p:nvSpPr>
            <p:cNvPr id="22550" name="Rectangle 14"/>
            <p:cNvSpPr>
              <a:spLocks noChangeArrowheads="1"/>
            </p:cNvSpPr>
            <p:nvPr/>
          </p:nvSpPr>
          <p:spPr bwMode="auto">
            <a:xfrm>
              <a:off x="2493" y="3269"/>
              <a:ext cx="572" cy="295"/>
            </a:xfrm>
            <a:prstGeom prst="rect">
              <a:avLst/>
            </a:prstGeom>
            <a:noFill/>
            <a:ln w="12700">
              <a:noFill/>
              <a:miter lim="800000"/>
              <a:headEnd/>
              <a:tailEnd/>
            </a:ln>
          </p:spPr>
          <p:txBody>
            <a:bodyPr wrap="none" lIns="161925" tIns="80962" rIns="161925" bIns="80962">
              <a:spAutoFit/>
            </a:bodyPr>
            <a:lstStyle/>
            <a:p>
              <a:pPr defTabSz="2333625" eaLnBrk="0" hangingPunct="0">
                <a:lnSpc>
                  <a:spcPct val="90000"/>
                </a:lnSpc>
              </a:pPr>
              <a:r>
                <a:rPr lang="en-AU" sz="2200" b="1">
                  <a:latin typeface="Calibri" pitchFamily="34" charset="0"/>
                </a:rPr>
                <a:t>Time</a:t>
              </a:r>
            </a:p>
          </p:txBody>
        </p:sp>
        <p:sp>
          <p:nvSpPr>
            <p:cNvPr id="22551" name="Rectangle 15"/>
            <p:cNvSpPr>
              <a:spLocks noChangeArrowheads="1"/>
            </p:cNvSpPr>
            <p:nvPr/>
          </p:nvSpPr>
          <p:spPr bwMode="auto">
            <a:xfrm rot="-5400000">
              <a:off x="309" y="2182"/>
              <a:ext cx="743" cy="248"/>
            </a:xfrm>
            <a:prstGeom prst="rect">
              <a:avLst/>
            </a:prstGeom>
            <a:noFill/>
            <a:ln w="12700">
              <a:noFill/>
              <a:miter lim="800000"/>
              <a:headEnd/>
              <a:tailEnd/>
            </a:ln>
          </p:spPr>
          <p:txBody>
            <a:bodyPr wrap="none" lIns="90488" tIns="44450" rIns="90488" bIns="44450">
              <a:spAutoFit/>
            </a:bodyPr>
            <a:lstStyle/>
            <a:p>
              <a:pPr defTabSz="762000" eaLnBrk="0" hangingPunct="0">
                <a:lnSpc>
                  <a:spcPct val="90000"/>
                </a:lnSpc>
              </a:pPr>
              <a:r>
                <a:rPr lang="en-AU" sz="2200" b="1">
                  <a:latin typeface="Calibri" pitchFamily="34" charset="0"/>
                </a:rPr>
                <a:t>Capacity</a:t>
              </a:r>
            </a:p>
          </p:txBody>
        </p:sp>
        <p:sp>
          <p:nvSpPr>
            <p:cNvPr id="22552" name="Freeform 16"/>
            <p:cNvSpPr>
              <a:spLocks/>
            </p:cNvSpPr>
            <p:nvPr/>
          </p:nvSpPr>
          <p:spPr bwMode="auto">
            <a:xfrm>
              <a:off x="967" y="1324"/>
              <a:ext cx="3683" cy="1912"/>
            </a:xfrm>
            <a:custGeom>
              <a:avLst/>
              <a:gdLst>
                <a:gd name="T0" fmla="*/ 0 w 3683"/>
                <a:gd name="T1" fmla="*/ 0 h 1912"/>
                <a:gd name="T2" fmla="*/ 0 w 3683"/>
                <a:gd name="T3" fmla="*/ 1911 h 1912"/>
                <a:gd name="T4" fmla="*/ 3682 w 3683"/>
                <a:gd name="T5" fmla="*/ 1911 h 1912"/>
                <a:gd name="T6" fmla="*/ 0 60000 65536"/>
                <a:gd name="T7" fmla="*/ 0 60000 65536"/>
                <a:gd name="T8" fmla="*/ 0 60000 65536"/>
                <a:gd name="T9" fmla="*/ 0 w 3683"/>
                <a:gd name="T10" fmla="*/ 0 h 1912"/>
                <a:gd name="T11" fmla="*/ 3683 w 3683"/>
                <a:gd name="T12" fmla="*/ 1912 h 1912"/>
              </a:gdLst>
              <a:ahLst/>
              <a:cxnLst>
                <a:cxn ang="T6">
                  <a:pos x="T0" y="T1"/>
                </a:cxn>
                <a:cxn ang="T7">
                  <a:pos x="T2" y="T3"/>
                </a:cxn>
                <a:cxn ang="T8">
                  <a:pos x="T4" y="T5"/>
                </a:cxn>
              </a:cxnLst>
              <a:rect l="T9" t="T10" r="T11" b="T12"/>
              <a:pathLst>
                <a:path w="3683" h="1912">
                  <a:moveTo>
                    <a:pt x="0" y="0"/>
                  </a:moveTo>
                  <a:lnTo>
                    <a:pt x="0" y="1911"/>
                  </a:lnTo>
                  <a:lnTo>
                    <a:pt x="3682" y="1911"/>
                  </a:lnTo>
                </a:path>
              </a:pathLst>
            </a:custGeom>
            <a:noFill/>
            <a:ln w="38100" cap="rnd">
              <a:solidFill>
                <a:schemeClr val="tx1"/>
              </a:solidFill>
              <a:round/>
              <a:headEnd/>
              <a:tailEnd/>
            </a:ln>
          </p:spPr>
          <p:txBody>
            <a:bodyPr/>
            <a:lstStyle/>
            <a:p>
              <a:endParaRPr lang="en-US"/>
            </a:p>
          </p:txBody>
        </p:sp>
      </p:grpSp>
      <p:sp>
        <p:nvSpPr>
          <p:cNvPr id="118801" name="Line 17"/>
          <p:cNvSpPr>
            <a:spLocks noChangeShapeType="1"/>
          </p:cNvSpPr>
          <p:nvPr/>
        </p:nvSpPr>
        <p:spPr bwMode="auto">
          <a:xfrm flipV="1">
            <a:off x="2733675" y="2901950"/>
            <a:ext cx="5794375" cy="1262062"/>
          </a:xfrm>
          <a:prstGeom prst="line">
            <a:avLst/>
          </a:prstGeom>
          <a:noFill/>
          <a:ln w="50800">
            <a:solidFill>
              <a:schemeClr val="tx1"/>
            </a:solidFill>
            <a:round/>
            <a:headEnd/>
            <a:tailEnd/>
          </a:ln>
        </p:spPr>
        <p:txBody>
          <a:bodyPr wrap="none" anchor="ctr"/>
          <a:lstStyle/>
          <a:p>
            <a:endParaRPr lang="en-US"/>
          </a:p>
        </p:txBody>
      </p:sp>
      <p:grpSp>
        <p:nvGrpSpPr>
          <p:cNvPr id="5" name="Group 18"/>
          <p:cNvGrpSpPr>
            <a:grpSpLocks/>
          </p:cNvGrpSpPr>
          <p:nvPr/>
        </p:nvGrpSpPr>
        <p:grpSpPr bwMode="auto">
          <a:xfrm>
            <a:off x="6076950" y="1944687"/>
            <a:ext cx="2598738" cy="1090613"/>
            <a:chOff x="3225" y="1485"/>
            <a:chExt cx="1637" cy="687"/>
          </a:xfrm>
        </p:grpSpPr>
        <p:sp>
          <p:nvSpPr>
            <p:cNvPr id="22547" name="Line 19"/>
            <p:cNvSpPr>
              <a:spLocks noChangeShapeType="1"/>
            </p:cNvSpPr>
            <p:nvPr/>
          </p:nvSpPr>
          <p:spPr bwMode="auto">
            <a:xfrm>
              <a:off x="4075" y="1980"/>
              <a:ext cx="140" cy="192"/>
            </a:xfrm>
            <a:prstGeom prst="line">
              <a:avLst/>
            </a:prstGeom>
            <a:noFill/>
            <a:ln w="25400">
              <a:solidFill>
                <a:schemeClr val="tx1"/>
              </a:solidFill>
              <a:round/>
              <a:headEnd/>
              <a:tailEnd/>
            </a:ln>
          </p:spPr>
          <p:txBody>
            <a:bodyPr wrap="none" anchor="ctr"/>
            <a:lstStyle/>
            <a:p>
              <a:endParaRPr lang="en-US"/>
            </a:p>
          </p:txBody>
        </p:sp>
        <p:sp>
          <p:nvSpPr>
            <p:cNvPr id="22548" name="Rectangle 20"/>
            <p:cNvSpPr>
              <a:spLocks noChangeArrowheads="1"/>
            </p:cNvSpPr>
            <p:nvPr/>
          </p:nvSpPr>
          <p:spPr bwMode="auto">
            <a:xfrm>
              <a:off x="3225" y="1485"/>
              <a:ext cx="1637" cy="487"/>
            </a:xfrm>
            <a:prstGeom prst="rect">
              <a:avLst/>
            </a:prstGeom>
            <a:noFill/>
            <a:ln w="12700">
              <a:noFill/>
              <a:miter lim="800000"/>
              <a:headEnd/>
              <a:tailEnd/>
            </a:ln>
          </p:spPr>
          <p:txBody>
            <a:bodyPr lIns="161925" tIns="80962" rIns="161925" bIns="80962">
              <a:spAutoFit/>
            </a:bodyPr>
            <a:lstStyle/>
            <a:p>
              <a:pPr algn="ctr" defTabSz="2333625" eaLnBrk="0" hangingPunct="0">
                <a:lnSpc>
                  <a:spcPct val="90000"/>
                </a:lnSpc>
              </a:pPr>
              <a:r>
                <a:rPr lang="en-AU" sz="2200" b="1">
                  <a:latin typeface="Calibri" pitchFamily="34" charset="0"/>
                </a:rPr>
                <a:t>Forecast of capacity required </a:t>
              </a:r>
            </a:p>
          </p:txBody>
        </p:sp>
      </p:grpSp>
      <p:grpSp>
        <p:nvGrpSpPr>
          <p:cNvPr id="6" name="Group 21"/>
          <p:cNvGrpSpPr>
            <a:grpSpLocks/>
          </p:cNvGrpSpPr>
          <p:nvPr/>
        </p:nvGrpSpPr>
        <p:grpSpPr bwMode="auto">
          <a:xfrm>
            <a:off x="4727575" y="3146425"/>
            <a:ext cx="3998913" cy="1581150"/>
            <a:chOff x="2239" y="2106"/>
            <a:chExt cx="2519" cy="996"/>
          </a:xfrm>
        </p:grpSpPr>
        <p:sp>
          <p:nvSpPr>
            <p:cNvPr id="22543" name="Freeform 22"/>
            <p:cNvSpPr>
              <a:spLocks/>
            </p:cNvSpPr>
            <p:nvPr/>
          </p:nvSpPr>
          <p:spPr bwMode="auto">
            <a:xfrm>
              <a:off x="3649" y="2216"/>
              <a:ext cx="123" cy="289"/>
            </a:xfrm>
            <a:custGeom>
              <a:avLst/>
              <a:gdLst>
                <a:gd name="T0" fmla="*/ 0 w 123"/>
                <a:gd name="T1" fmla="*/ 0 h 289"/>
                <a:gd name="T2" fmla="*/ 21 w 123"/>
                <a:gd name="T3" fmla="*/ 4 h 289"/>
                <a:gd name="T4" fmla="*/ 41 w 123"/>
                <a:gd name="T5" fmla="*/ 21 h 289"/>
                <a:gd name="T6" fmla="*/ 48 w 123"/>
                <a:gd name="T7" fmla="*/ 42 h 289"/>
                <a:gd name="T8" fmla="*/ 48 w 123"/>
                <a:gd name="T9" fmla="*/ 88 h 289"/>
                <a:gd name="T10" fmla="*/ 59 w 123"/>
                <a:gd name="T11" fmla="*/ 113 h 289"/>
                <a:gd name="T12" fmla="*/ 84 w 123"/>
                <a:gd name="T13" fmla="*/ 134 h 289"/>
                <a:gd name="T14" fmla="*/ 122 w 123"/>
                <a:gd name="T15" fmla="*/ 149 h 289"/>
                <a:gd name="T16" fmla="*/ 86 w 123"/>
                <a:gd name="T17" fmla="*/ 158 h 289"/>
                <a:gd name="T18" fmla="*/ 60 w 123"/>
                <a:gd name="T19" fmla="*/ 177 h 289"/>
                <a:gd name="T20" fmla="*/ 53 w 123"/>
                <a:gd name="T21" fmla="*/ 201 h 289"/>
                <a:gd name="T22" fmla="*/ 53 w 123"/>
                <a:gd name="T23" fmla="*/ 239 h 289"/>
                <a:gd name="T24" fmla="*/ 42 w 123"/>
                <a:gd name="T25" fmla="*/ 260 h 289"/>
                <a:gd name="T26" fmla="*/ 26 w 123"/>
                <a:gd name="T27" fmla="*/ 278 h 289"/>
                <a:gd name="T28" fmla="*/ 0 w 123"/>
                <a:gd name="T29" fmla="*/ 288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289"/>
                <a:gd name="T47" fmla="*/ 123 w 123"/>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289">
                  <a:moveTo>
                    <a:pt x="0" y="0"/>
                  </a:moveTo>
                  <a:lnTo>
                    <a:pt x="21" y="4"/>
                  </a:lnTo>
                  <a:lnTo>
                    <a:pt x="41" y="21"/>
                  </a:lnTo>
                  <a:lnTo>
                    <a:pt x="48" y="42"/>
                  </a:lnTo>
                  <a:lnTo>
                    <a:pt x="48" y="88"/>
                  </a:lnTo>
                  <a:lnTo>
                    <a:pt x="59" y="113"/>
                  </a:lnTo>
                  <a:lnTo>
                    <a:pt x="84" y="134"/>
                  </a:lnTo>
                  <a:lnTo>
                    <a:pt x="122" y="149"/>
                  </a:lnTo>
                  <a:lnTo>
                    <a:pt x="86" y="158"/>
                  </a:lnTo>
                  <a:lnTo>
                    <a:pt x="60" y="177"/>
                  </a:lnTo>
                  <a:lnTo>
                    <a:pt x="53" y="201"/>
                  </a:lnTo>
                  <a:lnTo>
                    <a:pt x="53" y="239"/>
                  </a:lnTo>
                  <a:lnTo>
                    <a:pt x="42" y="260"/>
                  </a:lnTo>
                  <a:lnTo>
                    <a:pt x="26" y="278"/>
                  </a:lnTo>
                  <a:lnTo>
                    <a:pt x="0" y="288"/>
                  </a:lnTo>
                </a:path>
              </a:pathLst>
            </a:custGeom>
            <a:noFill/>
            <a:ln w="28575" cap="rnd">
              <a:solidFill>
                <a:schemeClr val="tx1"/>
              </a:solidFill>
              <a:round/>
              <a:headEnd/>
              <a:tailEnd/>
            </a:ln>
          </p:spPr>
          <p:txBody>
            <a:bodyPr/>
            <a:lstStyle/>
            <a:p>
              <a:endParaRPr lang="en-US"/>
            </a:p>
          </p:txBody>
        </p:sp>
        <p:sp>
          <p:nvSpPr>
            <p:cNvPr id="22544" name="Freeform 23"/>
            <p:cNvSpPr>
              <a:spLocks/>
            </p:cNvSpPr>
            <p:nvPr/>
          </p:nvSpPr>
          <p:spPr bwMode="auto">
            <a:xfrm>
              <a:off x="2239" y="2519"/>
              <a:ext cx="1392" cy="129"/>
            </a:xfrm>
            <a:custGeom>
              <a:avLst/>
              <a:gdLst>
                <a:gd name="T0" fmla="*/ 0 w 1392"/>
                <a:gd name="T1" fmla="*/ 0 h 129"/>
                <a:gd name="T2" fmla="*/ 11 w 1392"/>
                <a:gd name="T3" fmla="*/ 30 h 129"/>
                <a:gd name="T4" fmla="*/ 31 w 1392"/>
                <a:gd name="T5" fmla="*/ 43 h 129"/>
                <a:gd name="T6" fmla="*/ 60 w 1392"/>
                <a:gd name="T7" fmla="*/ 49 h 129"/>
                <a:gd name="T8" fmla="*/ 633 w 1392"/>
                <a:gd name="T9" fmla="*/ 49 h 129"/>
                <a:gd name="T10" fmla="*/ 658 w 1392"/>
                <a:gd name="T11" fmla="*/ 57 h 129"/>
                <a:gd name="T12" fmla="*/ 672 w 1392"/>
                <a:gd name="T13" fmla="*/ 69 h 129"/>
                <a:gd name="T14" fmla="*/ 690 w 1392"/>
                <a:gd name="T15" fmla="*/ 90 h 129"/>
                <a:gd name="T16" fmla="*/ 701 w 1392"/>
                <a:gd name="T17" fmla="*/ 128 h 129"/>
                <a:gd name="T18" fmla="*/ 712 w 1392"/>
                <a:gd name="T19" fmla="*/ 93 h 129"/>
                <a:gd name="T20" fmla="*/ 728 w 1392"/>
                <a:gd name="T21" fmla="*/ 68 h 129"/>
                <a:gd name="T22" fmla="*/ 747 w 1392"/>
                <a:gd name="T23" fmla="*/ 57 h 129"/>
                <a:gd name="T24" fmla="*/ 767 w 1392"/>
                <a:gd name="T25" fmla="*/ 49 h 129"/>
                <a:gd name="T26" fmla="*/ 1342 w 1392"/>
                <a:gd name="T27" fmla="*/ 49 h 129"/>
                <a:gd name="T28" fmla="*/ 1372 w 1392"/>
                <a:gd name="T29" fmla="*/ 41 h 129"/>
                <a:gd name="T30" fmla="*/ 1388 w 1392"/>
                <a:gd name="T31" fmla="*/ 22 h 129"/>
                <a:gd name="T32" fmla="*/ 1391 w 1392"/>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129"/>
                <a:gd name="T53" fmla="*/ 1392 w 1392"/>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129">
                  <a:moveTo>
                    <a:pt x="0" y="0"/>
                  </a:moveTo>
                  <a:lnTo>
                    <a:pt x="11" y="30"/>
                  </a:lnTo>
                  <a:lnTo>
                    <a:pt x="31" y="43"/>
                  </a:lnTo>
                  <a:lnTo>
                    <a:pt x="60" y="49"/>
                  </a:lnTo>
                  <a:lnTo>
                    <a:pt x="633" y="49"/>
                  </a:lnTo>
                  <a:lnTo>
                    <a:pt x="658" y="57"/>
                  </a:lnTo>
                  <a:lnTo>
                    <a:pt x="672" y="69"/>
                  </a:lnTo>
                  <a:lnTo>
                    <a:pt x="690" y="90"/>
                  </a:lnTo>
                  <a:lnTo>
                    <a:pt x="701" y="128"/>
                  </a:lnTo>
                  <a:lnTo>
                    <a:pt x="712" y="93"/>
                  </a:lnTo>
                  <a:lnTo>
                    <a:pt x="728" y="68"/>
                  </a:lnTo>
                  <a:lnTo>
                    <a:pt x="747" y="57"/>
                  </a:lnTo>
                  <a:lnTo>
                    <a:pt x="767" y="49"/>
                  </a:lnTo>
                  <a:lnTo>
                    <a:pt x="1342" y="49"/>
                  </a:lnTo>
                  <a:lnTo>
                    <a:pt x="1372" y="41"/>
                  </a:lnTo>
                  <a:lnTo>
                    <a:pt x="1388" y="22"/>
                  </a:lnTo>
                  <a:lnTo>
                    <a:pt x="1391" y="0"/>
                  </a:lnTo>
                </a:path>
              </a:pathLst>
            </a:custGeom>
            <a:noFill/>
            <a:ln w="28575" cap="rnd">
              <a:solidFill>
                <a:schemeClr val="tx1"/>
              </a:solidFill>
              <a:round/>
              <a:headEnd/>
              <a:tailEnd/>
            </a:ln>
          </p:spPr>
          <p:txBody>
            <a:bodyPr/>
            <a:lstStyle/>
            <a:p>
              <a:endParaRPr lang="en-US"/>
            </a:p>
          </p:txBody>
        </p:sp>
        <p:sp>
          <p:nvSpPr>
            <p:cNvPr id="22545" name="Rectangle 24"/>
            <p:cNvSpPr>
              <a:spLocks noChangeArrowheads="1"/>
            </p:cNvSpPr>
            <p:nvPr/>
          </p:nvSpPr>
          <p:spPr bwMode="auto">
            <a:xfrm>
              <a:off x="2253" y="2615"/>
              <a:ext cx="1404" cy="487"/>
            </a:xfrm>
            <a:prstGeom prst="rect">
              <a:avLst/>
            </a:prstGeom>
            <a:noFill/>
            <a:ln w="12700">
              <a:noFill/>
              <a:miter lim="800000"/>
              <a:headEnd/>
              <a:tailEnd/>
            </a:ln>
          </p:spPr>
          <p:txBody>
            <a:bodyPr lIns="161925" tIns="80962" rIns="161925" bIns="80962">
              <a:spAutoFit/>
            </a:bodyPr>
            <a:lstStyle/>
            <a:p>
              <a:pPr algn="ctr" defTabSz="2333625" eaLnBrk="0" hangingPunct="0">
                <a:lnSpc>
                  <a:spcPct val="90000"/>
                </a:lnSpc>
              </a:pPr>
              <a:r>
                <a:rPr lang="en-AU" sz="2200" b="1">
                  <a:latin typeface="Calibri" pitchFamily="34" charset="0"/>
                </a:rPr>
                <a:t>Time between increments </a:t>
              </a:r>
            </a:p>
          </p:txBody>
        </p:sp>
        <p:sp>
          <p:nvSpPr>
            <p:cNvPr id="22546" name="Rectangle 25"/>
            <p:cNvSpPr>
              <a:spLocks noChangeArrowheads="1"/>
            </p:cNvSpPr>
            <p:nvPr/>
          </p:nvSpPr>
          <p:spPr bwMode="auto">
            <a:xfrm>
              <a:off x="3719" y="2106"/>
              <a:ext cx="1039" cy="487"/>
            </a:xfrm>
            <a:prstGeom prst="rect">
              <a:avLst/>
            </a:prstGeom>
            <a:noFill/>
            <a:ln w="12700">
              <a:noFill/>
              <a:miter lim="800000"/>
              <a:headEnd/>
              <a:tailEnd/>
            </a:ln>
          </p:spPr>
          <p:txBody>
            <a:bodyPr lIns="161925" tIns="80962" rIns="161925" bIns="80962">
              <a:spAutoFit/>
            </a:bodyPr>
            <a:lstStyle/>
            <a:p>
              <a:pPr defTabSz="2333625" eaLnBrk="0" hangingPunct="0">
                <a:lnSpc>
                  <a:spcPct val="90000"/>
                </a:lnSpc>
              </a:pPr>
              <a:r>
                <a:rPr lang="en-AU" sz="2200" b="1">
                  <a:latin typeface="Calibri" pitchFamily="34" charset="0"/>
                </a:rPr>
                <a:t>Capacity increment </a:t>
              </a:r>
            </a:p>
          </p:txBody>
        </p:sp>
      </p:grpSp>
      <p:sp>
        <p:nvSpPr>
          <p:cNvPr id="118810" name="Rectangle 26"/>
          <p:cNvSpPr>
            <a:spLocks noChangeArrowheads="1"/>
          </p:cNvSpPr>
          <p:nvPr/>
        </p:nvSpPr>
        <p:spPr bwMode="auto">
          <a:xfrm>
            <a:off x="3714750" y="5678487"/>
            <a:ext cx="3444875" cy="495300"/>
          </a:xfrm>
          <a:prstGeom prst="rect">
            <a:avLst/>
          </a:prstGeom>
          <a:noFill/>
          <a:ln w="12700">
            <a:noFill/>
            <a:miter lim="800000"/>
            <a:headEnd/>
            <a:tailEnd/>
          </a:ln>
        </p:spPr>
        <p:txBody>
          <a:bodyPr wrap="square" lIns="161925" tIns="80962" rIns="161925" bIns="80962">
            <a:spAutoFit/>
          </a:bodyPr>
          <a:lstStyle/>
          <a:p>
            <a:pPr defTabSz="2333625" eaLnBrk="0" hangingPunct="0">
              <a:lnSpc>
                <a:spcPct val="90000"/>
              </a:lnSpc>
            </a:pPr>
            <a:r>
              <a:rPr lang="en-AU" sz="2400" b="1">
                <a:latin typeface="Calibri" pitchFamily="34" charset="0"/>
              </a:rPr>
              <a:t>(a) Expansionist strategy</a:t>
            </a:r>
          </a:p>
        </p:txBody>
      </p:sp>
      <p:sp>
        <p:nvSpPr>
          <p:cNvPr id="118811" name="Rectangle 27"/>
          <p:cNvSpPr>
            <a:spLocks noChangeArrowheads="1"/>
          </p:cNvSpPr>
          <p:nvPr/>
        </p:nvSpPr>
        <p:spPr bwMode="auto">
          <a:xfrm>
            <a:off x="1412875" y="6083300"/>
            <a:ext cx="6019800" cy="279400"/>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None/>
            </a:pPr>
            <a:endParaRPr lang="en-US" sz="1400" b="1">
              <a:solidFill>
                <a:schemeClr val="tx2"/>
              </a:solidFill>
              <a:latin typeface="Calibri" pitchFamily="34" charset="0"/>
            </a:endParaRPr>
          </a:p>
        </p:txBody>
      </p:sp>
      <p:sp>
        <p:nvSpPr>
          <p:cNvPr id="31" name="TextBox 30">
            <a:extLst>
              <a:ext uri="{FF2B5EF4-FFF2-40B4-BE49-F238E27FC236}">
                <a16:creationId xmlns:a16="http://schemas.microsoft.com/office/drawing/2014/main" id="{A57055C9-740D-467B-8455-99A5D092915B}"/>
              </a:ext>
            </a:extLst>
          </p:cNvPr>
          <p:cNvSpPr txBox="1"/>
          <p:nvPr/>
        </p:nvSpPr>
        <p:spPr>
          <a:xfrm>
            <a:off x="-10317" y="0"/>
            <a:ext cx="1991518" cy="6832640"/>
          </a:xfrm>
          <a:prstGeom prst="rect">
            <a:avLst/>
          </a:prstGeom>
          <a:solidFill>
            <a:srgbClr val="40BAD2"/>
          </a:solidFill>
        </p:spPr>
        <p:txBody>
          <a:bodyPr wrap="square" rtlCol="0">
            <a:spAutoFit/>
          </a:bodyPr>
          <a:lstStyle/>
          <a:p>
            <a:endParaRPr lang="en-US" dirty="0"/>
          </a:p>
          <a:p>
            <a:endParaRPr lang="en-US" sz="2800" dirty="0">
              <a:solidFill>
                <a:schemeClr val="bg1"/>
              </a:solidFill>
            </a:endParaRPr>
          </a:p>
          <a:p>
            <a:r>
              <a:rPr lang="en-US" sz="2800" dirty="0">
                <a:solidFill>
                  <a:schemeClr val="bg1"/>
                </a:solidFill>
              </a:rPr>
              <a:t>Capacity Timing and Sizing</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p:stCondLst>
                              <p:cond delay="2000"/>
                            </p:stCondLst>
                            <p:childTnLst>
                              <p:par>
                                <p:cTn id="9" presetID="18" presetClass="entr" presetSubtype="3" fill="hold" grpId="0" nodeType="afterEffect">
                                  <p:stCondLst>
                                    <p:cond delay="1000"/>
                                  </p:stCondLst>
                                  <p:childTnLst>
                                    <p:set>
                                      <p:cBhvr>
                                        <p:cTn id="10" dur="1" fill="hold">
                                          <p:stCondLst>
                                            <p:cond delay="0"/>
                                          </p:stCondLst>
                                        </p:cTn>
                                        <p:tgtEl>
                                          <p:spTgt spid="118801"/>
                                        </p:tgtEl>
                                        <p:attrNameLst>
                                          <p:attrName>style.visibility</p:attrName>
                                        </p:attrNameLst>
                                      </p:cBhvr>
                                      <p:to>
                                        <p:strVal val="visible"/>
                                      </p:to>
                                    </p:set>
                                    <p:animEffect transition="in" filter="strips(upRight)">
                                      <p:cBhvr>
                                        <p:cTn id="11" dur="1000"/>
                                        <p:tgtEl>
                                          <p:spTgt spid="118801"/>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6000"/>
                            </p:stCondLst>
                            <p:childTnLst>
                              <p:par>
                                <p:cTn id="17" presetID="18" presetClass="entr" presetSubtype="3"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strips(upRight)">
                                      <p:cBhvr>
                                        <p:cTn id="19" dur="1000"/>
                                        <p:tgtEl>
                                          <p:spTgt spid="2"/>
                                        </p:tgtEl>
                                      </p:cBhvr>
                                    </p:animEffect>
                                  </p:childTnLst>
                                </p:cTn>
                              </p:par>
                            </p:childTnLst>
                          </p:cTn>
                        </p:par>
                        <p:par>
                          <p:cTn id="20" fill="hold">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118790"/>
                                        </p:tgtEl>
                                        <p:attrNameLst>
                                          <p:attrName>style.visibility</p:attrName>
                                        </p:attrNameLst>
                                      </p:cBhvr>
                                      <p:to>
                                        <p:strVal val="visible"/>
                                      </p:to>
                                    </p:set>
                                    <p:animEffect transition="in" filter="strips(downRight)">
                                      <p:cBhvr>
                                        <p:cTn id="23" dur="1000"/>
                                        <p:tgtEl>
                                          <p:spTgt spid="118790"/>
                                        </p:tgtEl>
                                      </p:cBhvr>
                                    </p:animEffect>
                                  </p:childTnLst>
                                </p:cTn>
                              </p:par>
                              <p:par>
                                <p:cTn id="24" presetID="18" presetClass="entr" presetSubtype="12" fill="hold" grpId="0" nodeType="withEffect">
                                  <p:stCondLst>
                                    <p:cond delay="1000"/>
                                  </p:stCondLst>
                                  <p:childTnLst>
                                    <p:set>
                                      <p:cBhvr>
                                        <p:cTn id="25" dur="1" fill="hold">
                                          <p:stCondLst>
                                            <p:cond delay="0"/>
                                          </p:stCondLst>
                                        </p:cTn>
                                        <p:tgtEl>
                                          <p:spTgt spid="118791"/>
                                        </p:tgtEl>
                                        <p:attrNameLst>
                                          <p:attrName>style.visibility</p:attrName>
                                        </p:attrNameLst>
                                      </p:cBhvr>
                                      <p:to>
                                        <p:strVal val="visible"/>
                                      </p:to>
                                    </p:set>
                                    <p:animEffect transition="in" filter="strips(downLeft)">
                                      <p:cBhvr>
                                        <p:cTn id="26" dur="1000"/>
                                        <p:tgtEl>
                                          <p:spTgt spid="11879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upRight)">
                                      <p:cBhvr>
                                        <p:cTn id="31" dur="1000"/>
                                        <p:tgtEl>
                                          <p:spTgt spid="3"/>
                                        </p:tgtEl>
                                      </p:cBhvr>
                                    </p:animEffect>
                                  </p:childTnLst>
                                </p:cTn>
                              </p:par>
                              <p:par>
                                <p:cTn id="32" presetID="18" presetClass="entr" presetSubtype="6" fill="hold" grpId="0" nodeType="withEffect">
                                  <p:stCondLst>
                                    <p:cond delay="500"/>
                                  </p:stCondLst>
                                  <p:childTnLst>
                                    <p:set>
                                      <p:cBhvr>
                                        <p:cTn id="33" dur="1" fill="hold">
                                          <p:stCondLst>
                                            <p:cond delay="0"/>
                                          </p:stCondLst>
                                        </p:cTn>
                                        <p:tgtEl>
                                          <p:spTgt spid="118795"/>
                                        </p:tgtEl>
                                        <p:attrNameLst>
                                          <p:attrName>style.visibility</p:attrName>
                                        </p:attrNameLst>
                                      </p:cBhvr>
                                      <p:to>
                                        <p:strVal val="visible"/>
                                      </p:to>
                                    </p:set>
                                    <p:animEffect transition="in" filter="strips(downRight)">
                                      <p:cBhvr>
                                        <p:cTn id="34" dur="1000"/>
                                        <p:tgtEl>
                                          <p:spTgt spid="118795"/>
                                        </p:tgtEl>
                                      </p:cBhvr>
                                    </p:animEffect>
                                  </p:childTnLst>
                                </p:cTn>
                              </p:par>
                            </p:childTnLst>
                          </p:cTn>
                        </p:par>
                        <p:par>
                          <p:cTn id="35" fill="hold">
                            <p:stCondLst>
                              <p:cond delay="1500"/>
                            </p:stCondLst>
                            <p:childTnLst>
                              <p:par>
                                <p:cTn id="36" presetID="18" presetClass="entr" presetSubtype="6" fill="hold" nodeType="afterEffect">
                                  <p:stCondLst>
                                    <p:cond delay="100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1000"/>
                                        <p:tgtEl>
                                          <p:spTgt spid="6"/>
                                        </p:tgtEl>
                                      </p:cBhvr>
                                    </p:animEffect>
                                  </p:childTnLst>
                                </p:cTn>
                              </p:par>
                            </p:childTnLst>
                          </p:cTn>
                        </p:par>
                        <p:par>
                          <p:cTn id="39" fill="hold">
                            <p:stCondLst>
                              <p:cond delay="3500"/>
                            </p:stCondLst>
                            <p:childTnLst>
                              <p:par>
                                <p:cTn id="40" presetID="22" presetClass="entr" presetSubtype="8" fill="hold" grpId="0" nodeType="afterEffect">
                                  <p:stCondLst>
                                    <p:cond delay="1000"/>
                                  </p:stCondLst>
                                  <p:childTnLst>
                                    <p:set>
                                      <p:cBhvr>
                                        <p:cTn id="41" dur="1" fill="hold">
                                          <p:stCondLst>
                                            <p:cond delay="0"/>
                                          </p:stCondLst>
                                        </p:cTn>
                                        <p:tgtEl>
                                          <p:spTgt spid="118810"/>
                                        </p:tgtEl>
                                        <p:attrNameLst>
                                          <p:attrName>style.visibility</p:attrName>
                                        </p:attrNameLst>
                                      </p:cBhvr>
                                      <p:to>
                                        <p:strVal val="visible"/>
                                      </p:to>
                                    </p:set>
                                    <p:animEffect transition="in" filter="wipe(left)">
                                      <p:cBhvr>
                                        <p:cTn id="42" dur="1000"/>
                                        <p:tgtEl>
                                          <p:spTgt spid="118810"/>
                                        </p:tgtEl>
                                      </p:cBhvr>
                                    </p:animEffect>
                                  </p:childTnLst>
                                </p:cTn>
                              </p:par>
                            </p:childTnLst>
                          </p:cTn>
                        </p:par>
                        <p:par>
                          <p:cTn id="43" fill="hold">
                            <p:stCondLst>
                              <p:cond delay="5500"/>
                            </p:stCondLst>
                            <p:childTnLst>
                              <p:par>
                                <p:cTn id="44" presetID="18" presetClass="entr" presetSubtype="6" fill="hold" grpId="0" nodeType="afterEffect" nodePh="1">
                                  <p:stCondLst>
                                    <p:cond delay="1000"/>
                                  </p:stCondLst>
                                  <p:endCondLst>
                                    <p:cond evt="begin" delay="0">
                                      <p:tn val="44"/>
                                    </p:cond>
                                  </p:endCondLst>
                                  <p:childTnLst>
                                    <p:set>
                                      <p:cBhvr>
                                        <p:cTn id="45" dur="1" fill="hold">
                                          <p:stCondLst>
                                            <p:cond delay="0"/>
                                          </p:stCondLst>
                                        </p:cTn>
                                        <p:tgtEl>
                                          <p:spTgt spid="118811"/>
                                        </p:tgtEl>
                                        <p:attrNameLst>
                                          <p:attrName>style.visibility</p:attrName>
                                        </p:attrNameLst>
                                      </p:cBhvr>
                                      <p:to>
                                        <p:strVal val="visible"/>
                                      </p:to>
                                    </p:set>
                                    <p:animEffect transition="in" filter="strips(downRight)">
                                      <p:cBhvr>
                                        <p:cTn id="46" dur="1000"/>
                                        <p:tgtEl>
                                          <p:spTgt spid="118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P spid="118791" grpId="0" animBg="1"/>
      <p:bldP spid="118795" grpId="0" animBg="1"/>
      <p:bldP spid="118801" grpId="0" animBg="1"/>
      <p:bldP spid="118810" grpId="0" autoUpdateAnimBg="0"/>
      <p:bldP spid="1188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9" name="Rectangle 15"/>
          <p:cNvSpPr>
            <a:spLocks noGrp="1" noChangeArrowheads="1"/>
          </p:cNvSpPr>
          <p:nvPr>
            <p:ph type="title"/>
          </p:nvPr>
        </p:nvSpPr>
        <p:spPr/>
        <p:txBody>
          <a:bodyPr/>
          <a:lstStyle/>
          <a:p>
            <a:r>
              <a:rPr lang="en-US"/>
              <a:t>Capacity Timing and Sizing</a:t>
            </a:r>
          </a:p>
        </p:txBody>
      </p:sp>
      <p:grpSp>
        <p:nvGrpSpPr>
          <p:cNvPr id="23554" name="Group 2"/>
          <p:cNvGrpSpPr>
            <a:grpSpLocks/>
          </p:cNvGrpSpPr>
          <p:nvPr/>
        </p:nvGrpSpPr>
        <p:grpSpPr bwMode="auto">
          <a:xfrm>
            <a:off x="2133600" y="1674813"/>
            <a:ext cx="6497638" cy="3849687"/>
            <a:chOff x="557" y="1324"/>
            <a:chExt cx="4093" cy="2240"/>
          </a:xfrm>
        </p:grpSpPr>
        <p:sp>
          <p:nvSpPr>
            <p:cNvPr id="23580" name="Freeform 3"/>
            <p:cNvSpPr>
              <a:spLocks/>
            </p:cNvSpPr>
            <p:nvPr/>
          </p:nvSpPr>
          <p:spPr bwMode="auto">
            <a:xfrm>
              <a:off x="965" y="3235"/>
              <a:ext cx="17" cy="17"/>
            </a:xfrm>
            <a:custGeom>
              <a:avLst/>
              <a:gdLst>
                <a:gd name="T0" fmla="*/ 8 w 17"/>
                <a:gd name="T1" fmla="*/ 0 h 17"/>
                <a:gd name="T2" fmla="*/ 16 w 17"/>
                <a:gd name="T3" fmla="*/ 0 h 17"/>
                <a:gd name="T4" fmla="*/ 8 w 17"/>
                <a:gd name="T5" fmla="*/ 16 h 17"/>
                <a:gd name="T6" fmla="*/ 8 w 17"/>
                <a:gd name="T7" fmla="*/ 0 h 17"/>
                <a:gd name="T8" fmla="*/ 0 w 17"/>
                <a:gd name="T9" fmla="*/ 0 h 17"/>
                <a:gd name="T10" fmla="*/ 8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8" y="0"/>
                  </a:moveTo>
                  <a:lnTo>
                    <a:pt x="16" y="0"/>
                  </a:lnTo>
                  <a:lnTo>
                    <a:pt x="8" y="16"/>
                  </a:lnTo>
                  <a:lnTo>
                    <a:pt x="8" y="0"/>
                  </a:lnTo>
                  <a:lnTo>
                    <a:pt x="0" y="0"/>
                  </a:lnTo>
                  <a:lnTo>
                    <a:pt x="8" y="0"/>
                  </a:lnTo>
                </a:path>
              </a:pathLst>
            </a:custGeom>
            <a:solidFill>
              <a:srgbClr val="000000"/>
            </a:solidFill>
            <a:ln w="12700" cap="rnd">
              <a:noFill/>
              <a:round/>
              <a:headEnd/>
              <a:tailEnd/>
            </a:ln>
          </p:spPr>
          <p:txBody>
            <a:bodyPr/>
            <a:lstStyle/>
            <a:p>
              <a:endParaRPr lang="en-US"/>
            </a:p>
          </p:txBody>
        </p:sp>
        <p:sp>
          <p:nvSpPr>
            <p:cNvPr id="23581" name="Rectangle 4"/>
            <p:cNvSpPr>
              <a:spLocks noChangeArrowheads="1"/>
            </p:cNvSpPr>
            <p:nvPr/>
          </p:nvSpPr>
          <p:spPr bwMode="auto">
            <a:xfrm>
              <a:off x="2493" y="3269"/>
              <a:ext cx="572" cy="295"/>
            </a:xfrm>
            <a:prstGeom prst="rect">
              <a:avLst/>
            </a:prstGeom>
            <a:noFill/>
            <a:ln w="12700">
              <a:noFill/>
              <a:miter lim="800000"/>
              <a:headEnd/>
              <a:tailEnd/>
            </a:ln>
          </p:spPr>
          <p:txBody>
            <a:bodyPr wrap="none" lIns="161925" tIns="80962" rIns="161925" bIns="80962">
              <a:spAutoFit/>
            </a:bodyPr>
            <a:lstStyle/>
            <a:p>
              <a:pPr defTabSz="2333625" eaLnBrk="0" hangingPunct="0">
                <a:lnSpc>
                  <a:spcPct val="90000"/>
                </a:lnSpc>
              </a:pPr>
              <a:r>
                <a:rPr lang="en-AU" sz="2200" b="1">
                  <a:latin typeface="Calibri" pitchFamily="34" charset="0"/>
                </a:rPr>
                <a:t>Time</a:t>
              </a:r>
            </a:p>
          </p:txBody>
        </p:sp>
        <p:sp>
          <p:nvSpPr>
            <p:cNvPr id="23582" name="Rectangle 5"/>
            <p:cNvSpPr>
              <a:spLocks noChangeArrowheads="1"/>
            </p:cNvSpPr>
            <p:nvPr/>
          </p:nvSpPr>
          <p:spPr bwMode="auto">
            <a:xfrm rot="-5400000">
              <a:off x="309" y="2182"/>
              <a:ext cx="743" cy="248"/>
            </a:xfrm>
            <a:prstGeom prst="rect">
              <a:avLst/>
            </a:prstGeom>
            <a:noFill/>
            <a:ln w="12700">
              <a:noFill/>
              <a:miter lim="800000"/>
              <a:headEnd/>
              <a:tailEnd/>
            </a:ln>
          </p:spPr>
          <p:txBody>
            <a:bodyPr wrap="none" lIns="90488" tIns="44450" rIns="90488" bIns="44450">
              <a:spAutoFit/>
            </a:bodyPr>
            <a:lstStyle/>
            <a:p>
              <a:pPr defTabSz="762000" eaLnBrk="0" hangingPunct="0">
                <a:lnSpc>
                  <a:spcPct val="90000"/>
                </a:lnSpc>
              </a:pPr>
              <a:r>
                <a:rPr lang="en-AU" sz="2200" b="1">
                  <a:latin typeface="Calibri" pitchFamily="34" charset="0"/>
                </a:rPr>
                <a:t>Capacity</a:t>
              </a:r>
            </a:p>
          </p:txBody>
        </p:sp>
        <p:sp>
          <p:nvSpPr>
            <p:cNvPr id="23583" name="Freeform 6"/>
            <p:cNvSpPr>
              <a:spLocks/>
            </p:cNvSpPr>
            <p:nvPr/>
          </p:nvSpPr>
          <p:spPr bwMode="auto">
            <a:xfrm>
              <a:off x="967" y="1324"/>
              <a:ext cx="3683" cy="1912"/>
            </a:xfrm>
            <a:custGeom>
              <a:avLst/>
              <a:gdLst>
                <a:gd name="T0" fmla="*/ 0 w 3683"/>
                <a:gd name="T1" fmla="*/ 0 h 1912"/>
                <a:gd name="T2" fmla="*/ 0 w 3683"/>
                <a:gd name="T3" fmla="*/ 1911 h 1912"/>
                <a:gd name="T4" fmla="*/ 3682 w 3683"/>
                <a:gd name="T5" fmla="*/ 1911 h 1912"/>
                <a:gd name="T6" fmla="*/ 0 60000 65536"/>
                <a:gd name="T7" fmla="*/ 0 60000 65536"/>
                <a:gd name="T8" fmla="*/ 0 60000 65536"/>
                <a:gd name="T9" fmla="*/ 0 w 3683"/>
                <a:gd name="T10" fmla="*/ 0 h 1912"/>
                <a:gd name="T11" fmla="*/ 3683 w 3683"/>
                <a:gd name="T12" fmla="*/ 1912 h 1912"/>
              </a:gdLst>
              <a:ahLst/>
              <a:cxnLst>
                <a:cxn ang="T6">
                  <a:pos x="T0" y="T1"/>
                </a:cxn>
                <a:cxn ang="T7">
                  <a:pos x="T2" y="T3"/>
                </a:cxn>
                <a:cxn ang="T8">
                  <a:pos x="T4" y="T5"/>
                </a:cxn>
              </a:cxnLst>
              <a:rect l="T9" t="T10" r="T11" b="T12"/>
              <a:pathLst>
                <a:path w="3683" h="1912">
                  <a:moveTo>
                    <a:pt x="0" y="0"/>
                  </a:moveTo>
                  <a:lnTo>
                    <a:pt x="0" y="1911"/>
                  </a:lnTo>
                  <a:lnTo>
                    <a:pt x="3682" y="1911"/>
                  </a:lnTo>
                </a:path>
              </a:pathLst>
            </a:custGeom>
            <a:noFill/>
            <a:ln w="38100" cap="rnd">
              <a:solidFill>
                <a:schemeClr val="tx1"/>
              </a:solidFill>
              <a:round/>
              <a:headEnd/>
              <a:tailEnd/>
            </a:ln>
          </p:spPr>
          <p:txBody>
            <a:bodyPr/>
            <a:lstStyle/>
            <a:p>
              <a:endParaRPr lang="en-US"/>
            </a:p>
          </p:txBody>
        </p:sp>
      </p:grpSp>
      <p:sp>
        <p:nvSpPr>
          <p:cNvPr id="119815" name="Rectangle 7"/>
          <p:cNvSpPr>
            <a:spLocks noChangeArrowheads="1"/>
          </p:cNvSpPr>
          <p:nvPr/>
        </p:nvSpPr>
        <p:spPr bwMode="auto">
          <a:xfrm>
            <a:off x="4095750" y="5600700"/>
            <a:ext cx="3560763" cy="495300"/>
          </a:xfrm>
          <a:prstGeom prst="rect">
            <a:avLst/>
          </a:prstGeom>
          <a:noFill/>
          <a:ln w="12700">
            <a:noFill/>
            <a:miter lim="800000"/>
            <a:headEnd/>
            <a:tailEnd/>
          </a:ln>
        </p:spPr>
        <p:txBody>
          <a:bodyPr wrap="none" lIns="161925" tIns="80962" rIns="161925" bIns="80962">
            <a:spAutoFit/>
          </a:bodyPr>
          <a:lstStyle/>
          <a:p>
            <a:pPr defTabSz="2333625" eaLnBrk="0" hangingPunct="0">
              <a:lnSpc>
                <a:spcPct val="90000"/>
              </a:lnSpc>
            </a:pPr>
            <a:r>
              <a:rPr lang="en-AU" sz="2400" b="1">
                <a:latin typeface="Calibri" pitchFamily="34" charset="0"/>
              </a:rPr>
              <a:t>(b) Wait-and-see strategy</a:t>
            </a:r>
          </a:p>
        </p:txBody>
      </p:sp>
      <p:sp>
        <p:nvSpPr>
          <p:cNvPr id="23556" name="Line 8"/>
          <p:cNvSpPr>
            <a:spLocks noChangeShapeType="1"/>
          </p:cNvSpPr>
          <p:nvPr/>
        </p:nvSpPr>
        <p:spPr bwMode="auto">
          <a:xfrm flipV="1">
            <a:off x="2811463" y="2667000"/>
            <a:ext cx="5794375" cy="1262063"/>
          </a:xfrm>
          <a:prstGeom prst="line">
            <a:avLst/>
          </a:prstGeom>
          <a:noFill/>
          <a:ln w="50800">
            <a:solidFill>
              <a:schemeClr val="tx1"/>
            </a:solidFill>
            <a:round/>
            <a:headEnd/>
            <a:tailEnd/>
          </a:ln>
        </p:spPr>
        <p:txBody>
          <a:bodyPr wrap="none" anchor="ctr"/>
          <a:lstStyle/>
          <a:p>
            <a:endParaRPr lang="en-US"/>
          </a:p>
        </p:txBody>
      </p:sp>
      <p:sp>
        <p:nvSpPr>
          <p:cNvPr id="119817" name="Rectangle 9"/>
          <p:cNvSpPr>
            <a:spLocks noChangeArrowheads="1"/>
          </p:cNvSpPr>
          <p:nvPr/>
        </p:nvSpPr>
        <p:spPr bwMode="auto">
          <a:xfrm>
            <a:off x="3409950" y="1714500"/>
            <a:ext cx="2601913" cy="773113"/>
          </a:xfrm>
          <a:prstGeom prst="rect">
            <a:avLst/>
          </a:prstGeom>
          <a:noFill/>
          <a:ln w="12700">
            <a:noFill/>
            <a:miter lim="800000"/>
            <a:headEnd/>
            <a:tailEnd/>
          </a:ln>
        </p:spPr>
        <p:txBody>
          <a:bodyPr lIns="161925" tIns="80962" rIns="161925" bIns="80962">
            <a:spAutoFit/>
          </a:bodyPr>
          <a:lstStyle/>
          <a:p>
            <a:pPr algn="ctr" defTabSz="2333625" eaLnBrk="0" hangingPunct="0">
              <a:lnSpc>
                <a:spcPct val="90000"/>
              </a:lnSpc>
            </a:pPr>
            <a:r>
              <a:rPr lang="en-AU" sz="2200" b="1">
                <a:latin typeface="Calibri" pitchFamily="34" charset="0"/>
              </a:rPr>
              <a:t>Planned use of short-term options </a:t>
            </a:r>
          </a:p>
        </p:txBody>
      </p:sp>
      <p:grpSp>
        <p:nvGrpSpPr>
          <p:cNvPr id="3" name="Group 10"/>
          <p:cNvGrpSpPr>
            <a:grpSpLocks/>
          </p:cNvGrpSpPr>
          <p:nvPr/>
        </p:nvGrpSpPr>
        <p:grpSpPr bwMode="auto">
          <a:xfrm>
            <a:off x="5549411" y="2836862"/>
            <a:ext cx="3502025" cy="1381125"/>
            <a:chOff x="2951" y="1906"/>
            <a:chExt cx="2206" cy="870"/>
          </a:xfrm>
        </p:grpSpPr>
        <p:sp>
          <p:nvSpPr>
            <p:cNvPr id="23576" name="Rectangle 11"/>
            <p:cNvSpPr>
              <a:spLocks noChangeArrowheads="1"/>
            </p:cNvSpPr>
            <p:nvPr/>
          </p:nvSpPr>
          <p:spPr bwMode="auto">
            <a:xfrm>
              <a:off x="2951" y="2289"/>
              <a:ext cx="1404" cy="487"/>
            </a:xfrm>
            <a:prstGeom prst="rect">
              <a:avLst/>
            </a:prstGeom>
            <a:noFill/>
            <a:ln w="12700">
              <a:noFill/>
              <a:miter lim="800000"/>
              <a:headEnd/>
              <a:tailEnd/>
            </a:ln>
          </p:spPr>
          <p:txBody>
            <a:bodyPr lIns="161925" tIns="80962" rIns="161925" bIns="80962">
              <a:spAutoFit/>
            </a:bodyPr>
            <a:lstStyle/>
            <a:p>
              <a:pPr algn="ctr" defTabSz="2333625" eaLnBrk="0" hangingPunct="0">
                <a:lnSpc>
                  <a:spcPct val="90000"/>
                </a:lnSpc>
              </a:pPr>
              <a:r>
                <a:rPr lang="en-AU" sz="2200" b="1">
                  <a:latin typeface="Calibri" pitchFamily="34" charset="0"/>
                </a:rPr>
                <a:t>Time between increments </a:t>
              </a:r>
            </a:p>
          </p:txBody>
        </p:sp>
        <p:sp>
          <p:nvSpPr>
            <p:cNvPr id="23577" name="Freeform 12"/>
            <p:cNvSpPr>
              <a:spLocks/>
            </p:cNvSpPr>
            <p:nvPr/>
          </p:nvSpPr>
          <p:spPr bwMode="auto">
            <a:xfrm>
              <a:off x="3999" y="1980"/>
              <a:ext cx="123" cy="137"/>
            </a:xfrm>
            <a:custGeom>
              <a:avLst/>
              <a:gdLst>
                <a:gd name="T0" fmla="*/ 0 w 123"/>
                <a:gd name="T1" fmla="*/ 0 h 137"/>
                <a:gd name="T2" fmla="*/ 21 w 123"/>
                <a:gd name="T3" fmla="*/ 2 h 137"/>
                <a:gd name="T4" fmla="*/ 41 w 123"/>
                <a:gd name="T5" fmla="*/ 10 h 137"/>
                <a:gd name="T6" fmla="*/ 48 w 123"/>
                <a:gd name="T7" fmla="*/ 20 h 137"/>
                <a:gd name="T8" fmla="*/ 48 w 123"/>
                <a:gd name="T9" fmla="*/ 42 h 137"/>
                <a:gd name="T10" fmla="*/ 59 w 123"/>
                <a:gd name="T11" fmla="*/ 53 h 137"/>
                <a:gd name="T12" fmla="*/ 84 w 123"/>
                <a:gd name="T13" fmla="*/ 63 h 137"/>
                <a:gd name="T14" fmla="*/ 122 w 123"/>
                <a:gd name="T15" fmla="*/ 70 h 137"/>
                <a:gd name="T16" fmla="*/ 86 w 123"/>
                <a:gd name="T17" fmla="*/ 75 h 137"/>
                <a:gd name="T18" fmla="*/ 60 w 123"/>
                <a:gd name="T19" fmla="*/ 84 h 137"/>
                <a:gd name="T20" fmla="*/ 53 w 123"/>
                <a:gd name="T21" fmla="*/ 95 h 137"/>
                <a:gd name="T22" fmla="*/ 53 w 123"/>
                <a:gd name="T23" fmla="*/ 113 h 137"/>
                <a:gd name="T24" fmla="*/ 42 w 123"/>
                <a:gd name="T25" fmla="*/ 123 h 137"/>
                <a:gd name="T26" fmla="*/ 26 w 123"/>
                <a:gd name="T27" fmla="*/ 131 h 137"/>
                <a:gd name="T28" fmla="*/ 0 w 123"/>
                <a:gd name="T29" fmla="*/ 136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37"/>
                <a:gd name="T47" fmla="*/ 123 w 123"/>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37">
                  <a:moveTo>
                    <a:pt x="0" y="0"/>
                  </a:moveTo>
                  <a:lnTo>
                    <a:pt x="21" y="2"/>
                  </a:lnTo>
                  <a:lnTo>
                    <a:pt x="41" y="10"/>
                  </a:lnTo>
                  <a:lnTo>
                    <a:pt x="48" y="20"/>
                  </a:lnTo>
                  <a:lnTo>
                    <a:pt x="48" y="42"/>
                  </a:lnTo>
                  <a:lnTo>
                    <a:pt x="59" y="53"/>
                  </a:lnTo>
                  <a:lnTo>
                    <a:pt x="84" y="63"/>
                  </a:lnTo>
                  <a:lnTo>
                    <a:pt x="122" y="70"/>
                  </a:lnTo>
                  <a:lnTo>
                    <a:pt x="86" y="75"/>
                  </a:lnTo>
                  <a:lnTo>
                    <a:pt x="60" y="84"/>
                  </a:lnTo>
                  <a:lnTo>
                    <a:pt x="53" y="95"/>
                  </a:lnTo>
                  <a:lnTo>
                    <a:pt x="53" y="113"/>
                  </a:lnTo>
                  <a:lnTo>
                    <a:pt x="42" y="123"/>
                  </a:lnTo>
                  <a:lnTo>
                    <a:pt x="26" y="131"/>
                  </a:lnTo>
                  <a:lnTo>
                    <a:pt x="0" y="136"/>
                  </a:lnTo>
                </a:path>
              </a:pathLst>
            </a:custGeom>
            <a:noFill/>
            <a:ln w="28575" cap="rnd">
              <a:solidFill>
                <a:schemeClr val="tx1"/>
              </a:solidFill>
              <a:round/>
              <a:headEnd/>
              <a:tailEnd/>
            </a:ln>
          </p:spPr>
          <p:txBody>
            <a:bodyPr/>
            <a:lstStyle/>
            <a:p>
              <a:endParaRPr lang="en-US"/>
            </a:p>
          </p:txBody>
        </p:sp>
        <p:sp>
          <p:nvSpPr>
            <p:cNvPr id="23578" name="Freeform 13"/>
            <p:cNvSpPr>
              <a:spLocks/>
            </p:cNvSpPr>
            <p:nvPr/>
          </p:nvSpPr>
          <p:spPr bwMode="auto">
            <a:xfrm>
              <a:off x="3339" y="2148"/>
              <a:ext cx="621" cy="129"/>
            </a:xfrm>
            <a:custGeom>
              <a:avLst/>
              <a:gdLst>
                <a:gd name="T0" fmla="*/ 0 w 621"/>
                <a:gd name="T1" fmla="*/ 0 h 129"/>
                <a:gd name="T2" fmla="*/ 5 w 621"/>
                <a:gd name="T3" fmla="*/ 30 h 129"/>
                <a:gd name="T4" fmla="*/ 14 w 621"/>
                <a:gd name="T5" fmla="*/ 43 h 129"/>
                <a:gd name="T6" fmla="*/ 27 w 621"/>
                <a:gd name="T7" fmla="*/ 49 h 129"/>
                <a:gd name="T8" fmla="*/ 282 w 621"/>
                <a:gd name="T9" fmla="*/ 49 h 129"/>
                <a:gd name="T10" fmla="*/ 293 w 621"/>
                <a:gd name="T11" fmla="*/ 57 h 129"/>
                <a:gd name="T12" fmla="*/ 300 w 621"/>
                <a:gd name="T13" fmla="*/ 69 h 129"/>
                <a:gd name="T14" fmla="*/ 308 w 621"/>
                <a:gd name="T15" fmla="*/ 90 h 129"/>
                <a:gd name="T16" fmla="*/ 312 w 621"/>
                <a:gd name="T17" fmla="*/ 128 h 129"/>
                <a:gd name="T18" fmla="*/ 317 w 621"/>
                <a:gd name="T19" fmla="*/ 93 h 129"/>
                <a:gd name="T20" fmla="*/ 324 w 621"/>
                <a:gd name="T21" fmla="*/ 68 h 129"/>
                <a:gd name="T22" fmla="*/ 333 w 621"/>
                <a:gd name="T23" fmla="*/ 57 h 129"/>
                <a:gd name="T24" fmla="*/ 342 w 621"/>
                <a:gd name="T25" fmla="*/ 49 h 129"/>
                <a:gd name="T26" fmla="*/ 598 w 621"/>
                <a:gd name="T27" fmla="*/ 49 h 129"/>
                <a:gd name="T28" fmla="*/ 612 w 621"/>
                <a:gd name="T29" fmla="*/ 41 h 129"/>
                <a:gd name="T30" fmla="*/ 619 w 621"/>
                <a:gd name="T31" fmla="*/ 22 h 129"/>
                <a:gd name="T32" fmla="*/ 620 w 621"/>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129"/>
                <a:gd name="T53" fmla="*/ 621 w 621"/>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129">
                  <a:moveTo>
                    <a:pt x="0" y="0"/>
                  </a:moveTo>
                  <a:lnTo>
                    <a:pt x="5" y="30"/>
                  </a:lnTo>
                  <a:lnTo>
                    <a:pt x="14" y="43"/>
                  </a:lnTo>
                  <a:lnTo>
                    <a:pt x="27" y="49"/>
                  </a:lnTo>
                  <a:lnTo>
                    <a:pt x="282" y="49"/>
                  </a:lnTo>
                  <a:lnTo>
                    <a:pt x="293" y="57"/>
                  </a:lnTo>
                  <a:lnTo>
                    <a:pt x="300" y="69"/>
                  </a:lnTo>
                  <a:lnTo>
                    <a:pt x="308" y="90"/>
                  </a:lnTo>
                  <a:lnTo>
                    <a:pt x="312" y="128"/>
                  </a:lnTo>
                  <a:lnTo>
                    <a:pt x="317" y="93"/>
                  </a:lnTo>
                  <a:lnTo>
                    <a:pt x="324" y="68"/>
                  </a:lnTo>
                  <a:lnTo>
                    <a:pt x="333" y="57"/>
                  </a:lnTo>
                  <a:lnTo>
                    <a:pt x="342" y="49"/>
                  </a:lnTo>
                  <a:lnTo>
                    <a:pt x="598" y="49"/>
                  </a:lnTo>
                  <a:lnTo>
                    <a:pt x="612" y="41"/>
                  </a:lnTo>
                  <a:lnTo>
                    <a:pt x="619" y="22"/>
                  </a:lnTo>
                  <a:lnTo>
                    <a:pt x="620" y="0"/>
                  </a:lnTo>
                </a:path>
              </a:pathLst>
            </a:custGeom>
            <a:noFill/>
            <a:ln w="28575" cap="rnd">
              <a:solidFill>
                <a:schemeClr val="tx1"/>
              </a:solidFill>
              <a:round/>
              <a:headEnd/>
              <a:tailEnd/>
            </a:ln>
          </p:spPr>
          <p:txBody>
            <a:bodyPr/>
            <a:lstStyle/>
            <a:p>
              <a:endParaRPr lang="en-US"/>
            </a:p>
          </p:txBody>
        </p:sp>
        <p:sp>
          <p:nvSpPr>
            <p:cNvPr id="23579" name="Rectangle 14"/>
            <p:cNvSpPr>
              <a:spLocks noChangeArrowheads="1"/>
            </p:cNvSpPr>
            <p:nvPr/>
          </p:nvSpPr>
          <p:spPr bwMode="auto">
            <a:xfrm>
              <a:off x="4118" y="1906"/>
              <a:ext cx="1039" cy="487"/>
            </a:xfrm>
            <a:prstGeom prst="rect">
              <a:avLst/>
            </a:prstGeom>
            <a:noFill/>
            <a:ln w="12700">
              <a:noFill/>
              <a:miter lim="800000"/>
              <a:headEnd/>
              <a:tailEnd/>
            </a:ln>
          </p:spPr>
          <p:txBody>
            <a:bodyPr lIns="161925" tIns="80962" rIns="161925" bIns="80962">
              <a:spAutoFit/>
            </a:bodyPr>
            <a:lstStyle/>
            <a:p>
              <a:pPr defTabSz="2333625" eaLnBrk="0" hangingPunct="0">
                <a:lnSpc>
                  <a:spcPct val="90000"/>
                </a:lnSpc>
              </a:pPr>
              <a:r>
                <a:rPr lang="en-AU" sz="2200" b="1">
                  <a:latin typeface="Calibri" pitchFamily="34" charset="0"/>
                </a:rPr>
                <a:t>Capacity increment </a:t>
              </a:r>
            </a:p>
          </p:txBody>
        </p:sp>
      </p:grpSp>
      <p:grpSp>
        <p:nvGrpSpPr>
          <p:cNvPr id="23560" name="Group 16"/>
          <p:cNvGrpSpPr>
            <a:grpSpLocks/>
          </p:cNvGrpSpPr>
          <p:nvPr/>
        </p:nvGrpSpPr>
        <p:grpSpPr bwMode="auto">
          <a:xfrm>
            <a:off x="6175375" y="1847850"/>
            <a:ext cx="2598738" cy="957263"/>
            <a:chOff x="3239" y="1569"/>
            <a:chExt cx="1637" cy="603"/>
          </a:xfrm>
        </p:grpSpPr>
        <p:sp>
          <p:nvSpPr>
            <p:cNvPr id="23574" name="Line 17"/>
            <p:cNvSpPr>
              <a:spLocks noChangeShapeType="1"/>
            </p:cNvSpPr>
            <p:nvPr/>
          </p:nvSpPr>
          <p:spPr bwMode="auto">
            <a:xfrm>
              <a:off x="4075" y="1980"/>
              <a:ext cx="140" cy="192"/>
            </a:xfrm>
            <a:prstGeom prst="line">
              <a:avLst/>
            </a:prstGeom>
            <a:noFill/>
            <a:ln w="25400">
              <a:solidFill>
                <a:schemeClr val="tx1"/>
              </a:solidFill>
              <a:round/>
              <a:headEnd/>
              <a:tailEnd/>
            </a:ln>
          </p:spPr>
          <p:txBody>
            <a:bodyPr wrap="none" anchor="ctr"/>
            <a:lstStyle/>
            <a:p>
              <a:endParaRPr lang="en-US"/>
            </a:p>
          </p:txBody>
        </p:sp>
        <p:sp>
          <p:nvSpPr>
            <p:cNvPr id="23575" name="Rectangle 18"/>
            <p:cNvSpPr>
              <a:spLocks noChangeArrowheads="1"/>
            </p:cNvSpPr>
            <p:nvPr/>
          </p:nvSpPr>
          <p:spPr bwMode="auto">
            <a:xfrm>
              <a:off x="3239" y="1569"/>
              <a:ext cx="1637" cy="487"/>
            </a:xfrm>
            <a:prstGeom prst="rect">
              <a:avLst/>
            </a:prstGeom>
            <a:noFill/>
            <a:ln w="12700">
              <a:noFill/>
              <a:miter lim="800000"/>
              <a:headEnd/>
              <a:tailEnd/>
            </a:ln>
          </p:spPr>
          <p:txBody>
            <a:bodyPr lIns="161925" tIns="80962" rIns="161925" bIns="80962">
              <a:spAutoFit/>
            </a:bodyPr>
            <a:lstStyle/>
            <a:p>
              <a:pPr algn="ctr" defTabSz="2333625" eaLnBrk="0" hangingPunct="0">
                <a:lnSpc>
                  <a:spcPct val="90000"/>
                </a:lnSpc>
              </a:pPr>
              <a:r>
                <a:rPr lang="en-AU" sz="2200" b="1">
                  <a:latin typeface="Calibri" pitchFamily="34" charset="0"/>
                </a:rPr>
                <a:t>Forecast of capacity required </a:t>
              </a:r>
            </a:p>
          </p:txBody>
        </p:sp>
      </p:grpSp>
      <p:grpSp>
        <p:nvGrpSpPr>
          <p:cNvPr id="5" name="Group 19"/>
          <p:cNvGrpSpPr>
            <a:grpSpLocks/>
          </p:cNvGrpSpPr>
          <p:nvPr/>
        </p:nvGrpSpPr>
        <p:grpSpPr bwMode="auto">
          <a:xfrm>
            <a:off x="2863850" y="3021013"/>
            <a:ext cx="4251325" cy="885825"/>
            <a:chOff x="1288" y="1975"/>
            <a:chExt cx="2678" cy="558"/>
          </a:xfrm>
        </p:grpSpPr>
        <p:sp>
          <p:nvSpPr>
            <p:cNvPr id="23569" name="Freeform 20"/>
            <p:cNvSpPr>
              <a:spLocks/>
            </p:cNvSpPr>
            <p:nvPr/>
          </p:nvSpPr>
          <p:spPr bwMode="auto">
            <a:xfrm>
              <a:off x="3325" y="1977"/>
              <a:ext cx="641" cy="133"/>
            </a:xfrm>
            <a:custGeom>
              <a:avLst/>
              <a:gdLst>
                <a:gd name="T0" fmla="*/ 0 w 641"/>
                <a:gd name="T1" fmla="*/ 132 h 133"/>
                <a:gd name="T2" fmla="*/ 640 w 641"/>
                <a:gd name="T3" fmla="*/ 132 h 133"/>
                <a:gd name="T4" fmla="*/ 640 w 641"/>
                <a:gd name="T5" fmla="*/ 0 h 133"/>
                <a:gd name="T6" fmla="*/ 0 w 641"/>
                <a:gd name="T7" fmla="*/ 132 h 133"/>
                <a:gd name="T8" fmla="*/ 0 60000 65536"/>
                <a:gd name="T9" fmla="*/ 0 60000 65536"/>
                <a:gd name="T10" fmla="*/ 0 60000 65536"/>
                <a:gd name="T11" fmla="*/ 0 60000 65536"/>
                <a:gd name="T12" fmla="*/ 0 w 641"/>
                <a:gd name="T13" fmla="*/ 0 h 133"/>
                <a:gd name="T14" fmla="*/ 641 w 641"/>
                <a:gd name="T15" fmla="*/ 133 h 133"/>
              </a:gdLst>
              <a:ahLst/>
              <a:cxnLst>
                <a:cxn ang="T8">
                  <a:pos x="T0" y="T1"/>
                </a:cxn>
                <a:cxn ang="T9">
                  <a:pos x="T2" y="T3"/>
                </a:cxn>
                <a:cxn ang="T10">
                  <a:pos x="T4" y="T5"/>
                </a:cxn>
                <a:cxn ang="T11">
                  <a:pos x="T6" y="T7"/>
                </a:cxn>
              </a:cxnLst>
              <a:rect l="T12" t="T13" r="T14" b="T15"/>
              <a:pathLst>
                <a:path w="641" h="133">
                  <a:moveTo>
                    <a:pt x="0" y="132"/>
                  </a:moveTo>
                  <a:lnTo>
                    <a:pt x="640" y="132"/>
                  </a:lnTo>
                  <a:lnTo>
                    <a:pt x="640" y="0"/>
                  </a:lnTo>
                  <a:lnTo>
                    <a:pt x="0" y="132"/>
                  </a:lnTo>
                </a:path>
              </a:pathLst>
            </a:custGeom>
            <a:solidFill>
              <a:schemeClr val="accent2"/>
            </a:solidFill>
            <a:ln w="12700" cap="rnd">
              <a:noFill/>
              <a:round/>
              <a:headEnd/>
              <a:tailEnd/>
            </a:ln>
          </p:spPr>
          <p:txBody>
            <a:bodyPr/>
            <a:lstStyle/>
            <a:p>
              <a:endParaRPr lang="en-US"/>
            </a:p>
          </p:txBody>
        </p:sp>
        <p:sp>
          <p:nvSpPr>
            <p:cNvPr id="23570" name="Freeform 21"/>
            <p:cNvSpPr>
              <a:spLocks/>
            </p:cNvSpPr>
            <p:nvPr/>
          </p:nvSpPr>
          <p:spPr bwMode="auto">
            <a:xfrm>
              <a:off x="1305" y="2388"/>
              <a:ext cx="679" cy="142"/>
            </a:xfrm>
            <a:custGeom>
              <a:avLst/>
              <a:gdLst>
                <a:gd name="T0" fmla="*/ 0 w 679"/>
                <a:gd name="T1" fmla="*/ 141 h 142"/>
                <a:gd name="T2" fmla="*/ 678 w 679"/>
                <a:gd name="T3" fmla="*/ 141 h 142"/>
                <a:gd name="T4" fmla="*/ 678 w 679"/>
                <a:gd name="T5" fmla="*/ 0 h 142"/>
                <a:gd name="T6" fmla="*/ 0 w 679"/>
                <a:gd name="T7" fmla="*/ 141 h 142"/>
                <a:gd name="T8" fmla="*/ 0 60000 65536"/>
                <a:gd name="T9" fmla="*/ 0 60000 65536"/>
                <a:gd name="T10" fmla="*/ 0 60000 65536"/>
                <a:gd name="T11" fmla="*/ 0 60000 65536"/>
                <a:gd name="T12" fmla="*/ 0 w 679"/>
                <a:gd name="T13" fmla="*/ 0 h 142"/>
                <a:gd name="T14" fmla="*/ 679 w 679"/>
                <a:gd name="T15" fmla="*/ 142 h 142"/>
              </a:gdLst>
              <a:ahLst/>
              <a:cxnLst>
                <a:cxn ang="T8">
                  <a:pos x="T0" y="T1"/>
                </a:cxn>
                <a:cxn ang="T9">
                  <a:pos x="T2" y="T3"/>
                </a:cxn>
                <a:cxn ang="T10">
                  <a:pos x="T4" y="T5"/>
                </a:cxn>
                <a:cxn ang="T11">
                  <a:pos x="T6" y="T7"/>
                </a:cxn>
              </a:cxnLst>
              <a:rect l="T12" t="T13" r="T14" b="T15"/>
              <a:pathLst>
                <a:path w="679" h="142">
                  <a:moveTo>
                    <a:pt x="0" y="141"/>
                  </a:moveTo>
                  <a:lnTo>
                    <a:pt x="678" y="141"/>
                  </a:lnTo>
                  <a:lnTo>
                    <a:pt x="678" y="0"/>
                  </a:lnTo>
                  <a:lnTo>
                    <a:pt x="0" y="141"/>
                  </a:lnTo>
                </a:path>
              </a:pathLst>
            </a:custGeom>
            <a:solidFill>
              <a:schemeClr val="accent2"/>
            </a:solidFill>
            <a:ln w="12700" cap="rnd">
              <a:noFill/>
              <a:round/>
              <a:headEnd/>
              <a:tailEnd/>
            </a:ln>
          </p:spPr>
          <p:txBody>
            <a:bodyPr/>
            <a:lstStyle/>
            <a:p>
              <a:endParaRPr lang="en-US"/>
            </a:p>
          </p:txBody>
        </p:sp>
        <p:sp>
          <p:nvSpPr>
            <p:cNvPr id="23571" name="Freeform 22"/>
            <p:cNvSpPr>
              <a:spLocks/>
            </p:cNvSpPr>
            <p:nvPr/>
          </p:nvSpPr>
          <p:spPr bwMode="auto">
            <a:xfrm>
              <a:off x="1992" y="2259"/>
              <a:ext cx="628" cy="127"/>
            </a:xfrm>
            <a:custGeom>
              <a:avLst/>
              <a:gdLst>
                <a:gd name="T0" fmla="*/ 0 w 628"/>
                <a:gd name="T1" fmla="*/ 126 h 127"/>
                <a:gd name="T2" fmla="*/ 627 w 628"/>
                <a:gd name="T3" fmla="*/ 126 h 127"/>
                <a:gd name="T4" fmla="*/ 627 w 628"/>
                <a:gd name="T5" fmla="*/ 0 h 127"/>
                <a:gd name="T6" fmla="*/ 0 w 628"/>
                <a:gd name="T7" fmla="*/ 126 h 127"/>
                <a:gd name="T8" fmla="*/ 0 60000 65536"/>
                <a:gd name="T9" fmla="*/ 0 60000 65536"/>
                <a:gd name="T10" fmla="*/ 0 60000 65536"/>
                <a:gd name="T11" fmla="*/ 0 60000 65536"/>
                <a:gd name="T12" fmla="*/ 0 w 628"/>
                <a:gd name="T13" fmla="*/ 0 h 127"/>
                <a:gd name="T14" fmla="*/ 628 w 628"/>
                <a:gd name="T15" fmla="*/ 127 h 127"/>
              </a:gdLst>
              <a:ahLst/>
              <a:cxnLst>
                <a:cxn ang="T8">
                  <a:pos x="T0" y="T1"/>
                </a:cxn>
                <a:cxn ang="T9">
                  <a:pos x="T2" y="T3"/>
                </a:cxn>
                <a:cxn ang="T10">
                  <a:pos x="T4" y="T5"/>
                </a:cxn>
                <a:cxn ang="T11">
                  <a:pos x="T6" y="T7"/>
                </a:cxn>
              </a:cxnLst>
              <a:rect l="T12" t="T13" r="T14" b="T15"/>
              <a:pathLst>
                <a:path w="628" h="127">
                  <a:moveTo>
                    <a:pt x="0" y="126"/>
                  </a:moveTo>
                  <a:lnTo>
                    <a:pt x="627" y="126"/>
                  </a:lnTo>
                  <a:lnTo>
                    <a:pt x="627" y="0"/>
                  </a:lnTo>
                  <a:lnTo>
                    <a:pt x="0" y="126"/>
                  </a:lnTo>
                </a:path>
              </a:pathLst>
            </a:custGeom>
            <a:solidFill>
              <a:schemeClr val="accent2"/>
            </a:solidFill>
            <a:ln w="12700" cap="rnd">
              <a:noFill/>
              <a:round/>
              <a:headEnd/>
              <a:tailEnd/>
            </a:ln>
          </p:spPr>
          <p:txBody>
            <a:bodyPr/>
            <a:lstStyle/>
            <a:p>
              <a:endParaRPr lang="en-US"/>
            </a:p>
          </p:txBody>
        </p:sp>
        <p:sp>
          <p:nvSpPr>
            <p:cNvPr id="23572" name="Freeform 23"/>
            <p:cNvSpPr>
              <a:spLocks/>
            </p:cNvSpPr>
            <p:nvPr/>
          </p:nvSpPr>
          <p:spPr bwMode="auto">
            <a:xfrm>
              <a:off x="2636" y="2112"/>
              <a:ext cx="684" cy="139"/>
            </a:xfrm>
            <a:custGeom>
              <a:avLst/>
              <a:gdLst>
                <a:gd name="T0" fmla="*/ 0 w 684"/>
                <a:gd name="T1" fmla="*/ 138 h 139"/>
                <a:gd name="T2" fmla="*/ 681 w 684"/>
                <a:gd name="T3" fmla="*/ 136 h 139"/>
                <a:gd name="T4" fmla="*/ 683 w 684"/>
                <a:gd name="T5" fmla="*/ 0 h 139"/>
                <a:gd name="T6" fmla="*/ 0 w 684"/>
                <a:gd name="T7" fmla="*/ 138 h 139"/>
                <a:gd name="T8" fmla="*/ 0 60000 65536"/>
                <a:gd name="T9" fmla="*/ 0 60000 65536"/>
                <a:gd name="T10" fmla="*/ 0 60000 65536"/>
                <a:gd name="T11" fmla="*/ 0 60000 65536"/>
                <a:gd name="T12" fmla="*/ 0 w 684"/>
                <a:gd name="T13" fmla="*/ 0 h 139"/>
                <a:gd name="T14" fmla="*/ 684 w 684"/>
                <a:gd name="T15" fmla="*/ 139 h 139"/>
              </a:gdLst>
              <a:ahLst/>
              <a:cxnLst>
                <a:cxn ang="T8">
                  <a:pos x="T0" y="T1"/>
                </a:cxn>
                <a:cxn ang="T9">
                  <a:pos x="T2" y="T3"/>
                </a:cxn>
                <a:cxn ang="T10">
                  <a:pos x="T4" y="T5"/>
                </a:cxn>
                <a:cxn ang="T11">
                  <a:pos x="T6" y="T7"/>
                </a:cxn>
              </a:cxnLst>
              <a:rect l="T12" t="T13" r="T14" b="T15"/>
              <a:pathLst>
                <a:path w="684" h="139">
                  <a:moveTo>
                    <a:pt x="0" y="138"/>
                  </a:moveTo>
                  <a:lnTo>
                    <a:pt x="681" y="136"/>
                  </a:lnTo>
                  <a:lnTo>
                    <a:pt x="683" y="0"/>
                  </a:lnTo>
                  <a:lnTo>
                    <a:pt x="0" y="138"/>
                  </a:lnTo>
                </a:path>
              </a:pathLst>
            </a:custGeom>
            <a:solidFill>
              <a:schemeClr val="accent2"/>
            </a:solidFill>
            <a:ln w="12700" cap="rnd">
              <a:noFill/>
              <a:round/>
              <a:headEnd/>
              <a:tailEnd/>
            </a:ln>
          </p:spPr>
          <p:txBody>
            <a:bodyPr/>
            <a:lstStyle/>
            <a:p>
              <a:endParaRPr lang="en-US"/>
            </a:p>
          </p:txBody>
        </p:sp>
        <p:sp>
          <p:nvSpPr>
            <p:cNvPr id="23573" name="Freeform 24"/>
            <p:cNvSpPr>
              <a:spLocks/>
            </p:cNvSpPr>
            <p:nvPr/>
          </p:nvSpPr>
          <p:spPr bwMode="auto">
            <a:xfrm>
              <a:off x="1288" y="1975"/>
              <a:ext cx="2676" cy="558"/>
            </a:xfrm>
            <a:custGeom>
              <a:avLst/>
              <a:gdLst>
                <a:gd name="T0" fmla="*/ 0 w 2676"/>
                <a:gd name="T1" fmla="*/ 557 h 558"/>
                <a:gd name="T2" fmla="*/ 691 w 2676"/>
                <a:gd name="T3" fmla="*/ 557 h 558"/>
                <a:gd name="T4" fmla="*/ 691 w 2676"/>
                <a:gd name="T5" fmla="*/ 409 h 558"/>
                <a:gd name="T6" fmla="*/ 1334 w 2676"/>
                <a:gd name="T7" fmla="*/ 409 h 558"/>
                <a:gd name="T8" fmla="*/ 1334 w 2676"/>
                <a:gd name="T9" fmla="*/ 282 h 558"/>
                <a:gd name="T10" fmla="*/ 2033 w 2676"/>
                <a:gd name="T11" fmla="*/ 282 h 558"/>
                <a:gd name="T12" fmla="*/ 2033 w 2676"/>
                <a:gd name="T13" fmla="*/ 134 h 558"/>
                <a:gd name="T14" fmla="*/ 2675 w 2676"/>
                <a:gd name="T15" fmla="*/ 134 h 558"/>
                <a:gd name="T16" fmla="*/ 2675 w 2676"/>
                <a:gd name="T17" fmla="*/ 0 h 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6"/>
                <a:gd name="T28" fmla="*/ 0 h 558"/>
                <a:gd name="T29" fmla="*/ 2676 w 2676"/>
                <a:gd name="T30" fmla="*/ 558 h 5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6" h="558">
                  <a:moveTo>
                    <a:pt x="0" y="557"/>
                  </a:moveTo>
                  <a:lnTo>
                    <a:pt x="691" y="557"/>
                  </a:lnTo>
                  <a:lnTo>
                    <a:pt x="691" y="409"/>
                  </a:lnTo>
                  <a:lnTo>
                    <a:pt x="1334" y="409"/>
                  </a:lnTo>
                  <a:lnTo>
                    <a:pt x="1334" y="282"/>
                  </a:lnTo>
                  <a:lnTo>
                    <a:pt x="2033" y="282"/>
                  </a:lnTo>
                  <a:lnTo>
                    <a:pt x="2033" y="134"/>
                  </a:lnTo>
                  <a:lnTo>
                    <a:pt x="2675" y="134"/>
                  </a:lnTo>
                  <a:lnTo>
                    <a:pt x="2675" y="0"/>
                  </a:lnTo>
                </a:path>
              </a:pathLst>
            </a:custGeom>
            <a:noFill/>
            <a:ln w="50800" cap="rnd">
              <a:solidFill>
                <a:schemeClr val="tx2"/>
              </a:solidFill>
              <a:prstDash val="dash"/>
              <a:round/>
              <a:headEnd/>
              <a:tailEnd/>
            </a:ln>
          </p:spPr>
          <p:txBody>
            <a:bodyPr/>
            <a:lstStyle/>
            <a:p>
              <a:endParaRPr lang="en-US"/>
            </a:p>
          </p:txBody>
        </p:sp>
      </p:grpSp>
      <p:sp>
        <p:nvSpPr>
          <p:cNvPr id="23562" name="Line 25"/>
          <p:cNvSpPr>
            <a:spLocks noChangeShapeType="1"/>
          </p:cNvSpPr>
          <p:nvPr/>
        </p:nvSpPr>
        <p:spPr bwMode="auto">
          <a:xfrm flipV="1">
            <a:off x="2809875" y="2671763"/>
            <a:ext cx="5794375" cy="1262062"/>
          </a:xfrm>
          <a:prstGeom prst="line">
            <a:avLst/>
          </a:prstGeom>
          <a:noFill/>
          <a:ln w="50800">
            <a:solidFill>
              <a:schemeClr val="tx1"/>
            </a:solidFill>
            <a:round/>
            <a:headEnd/>
            <a:tailEnd/>
          </a:ln>
        </p:spPr>
        <p:txBody>
          <a:bodyPr wrap="none" anchor="ctr"/>
          <a:lstStyle/>
          <a:p>
            <a:endParaRPr lang="en-US"/>
          </a:p>
        </p:txBody>
      </p:sp>
      <p:grpSp>
        <p:nvGrpSpPr>
          <p:cNvPr id="6" name="Group 26"/>
          <p:cNvGrpSpPr>
            <a:grpSpLocks/>
          </p:cNvGrpSpPr>
          <p:nvPr/>
        </p:nvGrpSpPr>
        <p:grpSpPr bwMode="auto">
          <a:xfrm>
            <a:off x="3670300" y="2501900"/>
            <a:ext cx="3171825" cy="1281113"/>
            <a:chOff x="1796" y="1656"/>
            <a:chExt cx="1998" cy="807"/>
          </a:xfrm>
        </p:grpSpPr>
        <p:sp>
          <p:nvSpPr>
            <p:cNvPr id="23566" name="Freeform 27"/>
            <p:cNvSpPr>
              <a:spLocks/>
            </p:cNvSpPr>
            <p:nvPr/>
          </p:nvSpPr>
          <p:spPr bwMode="auto">
            <a:xfrm>
              <a:off x="1796" y="1657"/>
              <a:ext cx="1998" cy="806"/>
            </a:xfrm>
            <a:custGeom>
              <a:avLst/>
              <a:gdLst>
                <a:gd name="T0" fmla="*/ 0 w 1998"/>
                <a:gd name="T1" fmla="*/ 804 h 806"/>
                <a:gd name="T2" fmla="*/ 0 w 1998"/>
                <a:gd name="T3" fmla="*/ 805 h 806"/>
                <a:gd name="T4" fmla="*/ 755 w 1998"/>
                <a:gd name="T5" fmla="*/ 0 h 806"/>
                <a:gd name="T6" fmla="*/ 1997 w 1998"/>
                <a:gd name="T7" fmla="*/ 402 h 806"/>
                <a:gd name="T8" fmla="*/ 0 60000 65536"/>
                <a:gd name="T9" fmla="*/ 0 60000 65536"/>
                <a:gd name="T10" fmla="*/ 0 60000 65536"/>
                <a:gd name="T11" fmla="*/ 0 60000 65536"/>
                <a:gd name="T12" fmla="*/ 0 w 1998"/>
                <a:gd name="T13" fmla="*/ 0 h 806"/>
                <a:gd name="T14" fmla="*/ 1998 w 1998"/>
                <a:gd name="T15" fmla="*/ 806 h 806"/>
              </a:gdLst>
              <a:ahLst/>
              <a:cxnLst>
                <a:cxn ang="T8">
                  <a:pos x="T0" y="T1"/>
                </a:cxn>
                <a:cxn ang="T9">
                  <a:pos x="T2" y="T3"/>
                </a:cxn>
                <a:cxn ang="T10">
                  <a:pos x="T4" y="T5"/>
                </a:cxn>
                <a:cxn ang="T11">
                  <a:pos x="T6" y="T7"/>
                </a:cxn>
              </a:cxnLst>
              <a:rect l="T12" t="T13" r="T14" b="T15"/>
              <a:pathLst>
                <a:path w="1998" h="806">
                  <a:moveTo>
                    <a:pt x="0" y="804"/>
                  </a:moveTo>
                  <a:lnTo>
                    <a:pt x="0" y="805"/>
                  </a:lnTo>
                  <a:lnTo>
                    <a:pt x="755" y="0"/>
                  </a:lnTo>
                  <a:lnTo>
                    <a:pt x="1997" y="402"/>
                  </a:lnTo>
                </a:path>
              </a:pathLst>
            </a:custGeom>
            <a:noFill/>
            <a:ln w="28575" cap="rnd">
              <a:solidFill>
                <a:schemeClr val="tx1"/>
              </a:solidFill>
              <a:round/>
              <a:headEnd/>
              <a:tailEnd/>
            </a:ln>
          </p:spPr>
          <p:txBody>
            <a:bodyPr/>
            <a:lstStyle/>
            <a:p>
              <a:endParaRPr lang="en-US"/>
            </a:p>
          </p:txBody>
        </p:sp>
        <p:sp>
          <p:nvSpPr>
            <p:cNvPr id="23567" name="Line 28"/>
            <p:cNvSpPr>
              <a:spLocks noChangeShapeType="1"/>
            </p:cNvSpPr>
            <p:nvPr/>
          </p:nvSpPr>
          <p:spPr bwMode="auto">
            <a:xfrm flipH="1" flipV="1">
              <a:off x="2554" y="1656"/>
              <a:ext cx="535" cy="531"/>
            </a:xfrm>
            <a:prstGeom prst="line">
              <a:avLst/>
            </a:prstGeom>
            <a:noFill/>
            <a:ln w="28575">
              <a:solidFill>
                <a:schemeClr val="tx1"/>
              </a:solidFill>
              <a:round/>
              <a:headEnd/>
              <a:tailEnd/>
            </a:ln>
          </p:spPr>
          <p:txBody>
            <a:bodyPr wrap="none" anchor="ctr"/>
            <a:lstStyle/>
            <a:p>
              <a:endParaRPr lang="en-US"/>
            </a:p>
          </p:txBody>
        </p:sp>
        <p:sp>
          <p:nvSpPr>
            <p:cNvPr id="23568" name="Line 29"/>
            <p:cNvSpPr>
              <a:spLocks noChangeShapeType="1"/>
            </p:cNvSpPr>
            <p:nvPr/>
          </p:nvSpPr>
          <p:spPr bwMode="auto">
            <a:xfrm flipV="1">
              <a:off x="2467" y="1660"/>
              <a:ext cx="82" cy="697"/>
            </a:xfrm>
            <a:prstGeom prst="line">
              <a:avLst/>
            </a:prstGeom>
            <a:noFill/>
            <a:ln w="28575">
              <a:solidFill>
                <a:schemeClr val="tx1"/>
              </a:solidFill>
              <a:round/>
              <a:headEnd/>
              <a:tailEnd/>
            </a:ln>
          </p:spPr>
          <p:txBody>
            <a:bodyPr wrap="none" anchor="ctr"/>
            <a:lstStyle/>
            <a:p>
              <a:endParaRPr lang="en-US"/>
            </a:p>
          </p:txBody>
        </p:sp>
      </p:grpSp>
      <p:sp>
        <p:nvSpPr>
          <p:cNvPr id="23564" name="Rectangle 30"/>
          <p:cNvSpPr>
            <a:spLocks noChangeArrowheads="1"/>
          </p:cNvSpPr>
          <p:nvPr/>
        </p:nvSpPr>
        <p:spPr bwMode="auto">
          <a:xfrm>
            <a:off x="2232025" y="5969000"/>
            <a:ext cx="6019800" cy="279400"/>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None/>
            </a:pPr>
            <a:endParaRPr lang="en-US" sz="1400" b="1">
              <a:solidFill>
                <a:schemeClr val="tx2"/>
              </a:solidFill>
              <a:latin typeface="Calibri" pitchFamily="34" charset="0"/>
            </a:endParaRPr>
          </a:p>
        </p:txBody>
      </p:sp>
      <p:sp>
        <p:nvSpPr>
          <p:cNvPr id="33" name="TextBox 32">
            <a:extLst>
              <a:ext uri="{FF2B5EF4-FFF2-40B4-BE49-F238E27FC236}">
                <a16:creationId xmlns:a16="http://schemas.microsoft.com/office/drawing/2014/main" id="{F724CA67-3C80-4863-8604-09FB8BE27ACB}"/>
              </a:ext>
            </a:extLst>
          </p:cNvPr>
          <p:cNvSpPr txBox="1"/>
          <p:nvPr/>
        </p:nvSpPr>
        <p:spPr>
          <a:xfrm>
            <a:off x="-18795" y="0"/>
            <a:ext cx="1991518" cy="6832640"/>
          </a:xfrm>
          <a:prstGeom prst="rect">
            <a:avLst/>
          </a:prstGeom>
          <a:solidFill>
            <a:srgbClr val="40BAD2"/>
          </a:solidFill>
        </p:spPr>
        <p:txBody>
          <a:bodyPr wrap="square" rtlCol="0">
            <a:spAutoFit/>
          </a:bodyPr>
          <a:lstStyle/>
          <a:p>
            <a:endParaRPr lang="en-US" dirty="0"/>
          </a:p>
          <a:p>
            <a:endParaRPr lang="en-US" sz="2800" dirty="0">
              <a:solidFill>
                <a:schemeClr val="bg1"/>
              </a:solidFill>
            </a:endParaRPr>
          </a:p>
          <a:p>
            <a:r>
              <a:rPr lang="en-US" sz="2800" dirty="0">
                <a:solidFill>
                  <a:schemeClr val="bg1"/>
                </a:solidFill>
              </a:rPr>
              <a:t>Capacity Timing and Sizing</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9817"/>
                                        </p:tgtEl>
                                        <p:attrNameLst>
                                          <p:attrName>style.visibility</p:attrName>
                                        </p:attrNameLst>
                                      </p:cBhvr>
                                      <p:to>
                                        <p:strVal val="visible"/>
                                      </p:to>
                                    </p:set>
                                    <p:animEffect transition="in" filter="strips(downRight)">
                                      <p:cBhvr>
                                        <p:cTn id="11" dur="1000"/>
                                        <p:tgtEl>
                                          <p:spTgt spid="119817"/>
                                        </p:tgtEl>
                                      </p:cBhvr>
                                    </p:animEffect>
                                  </p:childTnLst>
                                </p:cTn>
                              </p:par>
                              <p:par>
                                <p:cTn id="12" presetID="22" presetClass="entr" presetSubtype="1"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par>
                          <p:cTn id="15" fill="hold">
                            <p:stCondLst>
                              <p:cond delay="4000"/>
                            </p:stCondLst>
                            <p:childTnLst>
                              <p:par>
                                <p:cTn id="16" presetID="18" presetClass="entr" presetSubtype="6"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strips(downRight)">
                                      <p:cBhvr>
                                        <p:cTn id="18" dur="1000"/>
                                        <p:tgtEl>
                                          <p:spTgt spid="3"/>
                                        </p:tgtEl>
                                      </p:cBhvr>
                                    </p:animEffect>
                                  </p:childTnLst>
                                </p:cTn>
                              </p:par>
                            </p:childTnLst>
                          </p:cTn>
                        </p:par>
                        <p:par>
                          <p:cTn id="19" fill="hold">
                            <p:stCondLst>
                              <p:cond delay="6000"/>
                            </p:stCondLst>
                            <p:childTnLst>
                              <p:par>
                                <p:cTn id="20" presetID="22" presetClass="entr" presetSubtype="8" fill="hold" grpId="0" nodeType="afterEffect">
                                  <p:stCondLst>
                                    <p:cond delay="1000"/>
                                  </p:stCondLst>
                                  <p:childTnLst>
                                    <p:set>
                                      <p:cBhvr>
                                        <p:cTn id="21" dur="1" fill="hold">
                                          <p:stCondLst>
                                            <p:cond delay="0"/>
                                          </p:stCondLst>
                                        </p:cTn>
                                        <p:tgtEl>
                                          <p:spTgt spid="119815"/>
                                        </p:tgtEl>
                                        <p:attrNameLst>
                                          <p:attrName>style.visibility</p:attrName>
                                        </p:attrNameLst>
                                      </p:cBhvr>
                                      <p:to>
                                        <p:strVal val="visible"/>
                                      </p:to>
                                    </p:set>
                                    <p:animEffect transition="in" filter="wipe(left)">
                                      <p:cBhvr>
                                        <p:cTn id="22"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utoUpdateAnimBg="0"/>
      <p:bldP spid="1198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89689" y="1123839"/>
            <a:ext cx="2210612" cy="1771762"/>
          </a:xfrm>
        </p:spPr>
        <p:txBody>
          <a:bodyPr/>
          <a:lstStyle/>
          <a:p>
            <a:pPr eaLnBrk="1" hangingPunct="1">
              <a:defRPr/>
            </a:pPr>
            <a:r>
              <a:rPr lang="en-US" dirty="0"/>
              <a:t>Linking Capacity</a:t>
            </a:r>
          </a:p>
        </p:txBody>
      </p:sp>
      <p:sp>
        <p:nvSpPr>
          <p:cNvPr id="120835" name="Rectangle 3"/>
          <p:cNvSpPr>
            <a:spLocks noGrp="1" noChangeArrowheads="1"/>
          </p:cNvSpPr>
          <p:nvPr>
            <p:ph type="body" idx="1"/>
          </p:nvPr>
        </p:nvSpPr>
        <p:spPr>
          <a:xfrm>
            <a:off x="3048000" y="1625600"/>
            <a:ext cx="5638800" cy="2620963"/>
          </a:xfrm>
        </p:spPr>
        <p:txBody>
          <a:bodyPr>
            <a:normAutofit/>
          </a:bodyPr>
          <a:lstStyle/>
          <a:p>
            <a:pPr eaLnBrk="1" hangingPunct="1"/>
            <a:r>
              <a:rPr lang="en-US" sz="2400" dirty="0"/>
              <a:t>Capacity decisions should be linked to processes and supply chains throughout the organization</a:t>
            </a:r>
          </a:p>
          <a:p>
            <a:pPr eaLnBrk="1" hangingPunct="1"/>
            <a:r>
              <a:rPr lang="en-US" sz="2400" dirty="0"/>
              <a:t>Important issues are competitive priorities, quality, and process design</a:t>
            </a:r>
          </a:p>
        </p:txBody>
      </p:sp>
    </p:spTree>
    <p:extLst>
      <p:ext uri="{BB962C8B-B14F-4D97-AF65-F5344CB8AC3E}">
        <p14:creationId xmlns:p14="http://schemas.microsoft.com/office/powerpoint/2010/main" val="107088862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strips(downRight)">
                                      <p:cBhvr>
                                        <p:cTn id="7" dur="10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strips(downRight)">
                                      <p:cBhvr>
                                        <p:cTn id="12" dur="1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F7C9B3-01BE-4D46-ACA2-312DFE36A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9689" y="1123837"/>
            <a:ext cx="2210611" cy="4601183"/>
          </a:xfrm>
        </p:spPr>
        <p:txBody>
          <a:bodyPr rtlCol="0">
            <a:normAutofit/>
          </a:bodyPr>
          <a:lstStyle/>
          <a:p>
            <a:pPr fontAlgn="auto">
              <a:spcAft>
                <a:spcPts val="0"/>
              </a:spcAft>
              <a:defRPr/>
            </a:pPr>
            <a:r>
              <a:rPr lang="en-US">
                <a:solidFill>
                  <a:schemeClr val="bg1"/>
                </a:solidFill>
              </a:rPr>
              <a:t>A Systematic Approach to Long-Term Capacity Decisions</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795452449"/>
              </p:ext>
            </p:extLst>
          </p:nvPr>
        </p:nvGraphicFramePr>
        <p:xfrm>
          <a:off x="3044951" y="758952"/>
          <a:ext cx="5328412"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F7C9B3-01BE-4D46-ACA2-312DFE36A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5248" y="774918"/>
            <a:ext cx="2393004" cy="2305163"/>
          </a:xfrm>
        </p:spPr>
        <p:txBody>
          <a:bodyPr rtlCol="0">
            <a:normAutofit/>
          </a:bodyPr>
          <a:lstStyle/>
          <a:p>
            <a:pPr fontAlgn="auto">
              <a:spcAft>
                <a:spcPts val="0"/>
              </a:spcAft>
              <a:defRPr/>
            </a:pPr>
            <a:r>
              <a:rPr lang="en-US" dirty="0"/>
              <a:t>Step 1 Estimate Capacity Requirements</a:t>
            </a:r>
            <a:endParaRPr lang="en-US" dirty="0">
              <a:solidFill>
                <a:schemeClr val="bg1"/>
              </a:solidFill>
            </a:endParaRPr>
          </a:p>
        </p:txBody>
      </p:sp>
      <p:sp>
        <p:nvSpPr>
          <p:cNvPr id="8" name="Rectangle 3">
            <a:extLst>
              <a:ext uri="{FF2B5EF4-FFF2-40B4-BE49-F238E27FC236}">
                <a16:creationId xmlns:a16="http://schemas.microsoft.com/office/drawing/2014/main" id="{D2EFB877-A7D1-4CFD-98C8-75128A239B58}"/>
              </a:ext>
            </a:extLst>
          </p:cNvPr>
          <p:cNvSpPr txBox="1">
            <a:spLocks noChangeArrowheads="1"/>
          </p:cNvSpPr>
          <p:nvPr/>
        </p:nvSpPr>
        <p:spPr>
          <a:xfrm>
            <a:off x="3079962" y="609600"/>
            <a:ext cx="5562600" cy="133826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Font typeface="Arial" charset="0"/>
              <a:buNone/>
            </a:pPr>
            <a:r>
              <a:rPr lang="en-US" sz="2400" dirty="0"/>
              <a:t>	For one service or product processed at one operation with a one year time period, the capacity requirement, </a:t>
            </a:r>
            <a:r>
              <a:rPr lang="en-US" sz="2400" i="1" dirty="0">
                <a:latin typeface="Times New Roman" pitchFamily="18" charset="0"/>
              </a:rPr>
              <a:t>M</a:t>
            </a:r>
            <a:r>
              <a:rPr lang="en-US" sz="2400" dirty="0"/>
              <a:t>, is</a:t>
            </a:r>
          </a:p>
        </p:txBody>
      </p:sp>
      <p:grpSp>
        <p:nvGrpSpPr>
          <p:cNvPr id="9" name="Group 4">
            <a:extLst>
              <a:ext uri="{FF2B5EF4-FFF2-40B4-BE49-F238E27FC236}">
                <a16:creationId xmlns:a16="http://schemas.microsoft.com/office/drawing/2014/main" id="{13E211BF-991E-48CE-A2E0-997B315FCCE9}"/>
              </a:ext>
            </a:extLst>
          </p:cNvPr>
          <p:cNvGrpSpPr>
            <a:grpSpLocks/>
          </p:cNvGrpSpPr>
          <p:nvPr/>
        </p:nvGrpSpPr>
        <p:grpSpPr bwMode="auto">
          <a:xfrm>
            <a:off x="2742094" y="2202260"/>
            <a:ext cx="6859105" cy="1151066"/>
            <a:chOff x="1167" y="1895"/>
            <a:chExt cx="4277" cy="667"/>
          </a:xfrm>
          <a:noFill/>
        </p:grpSpPr>
        <p:sp>
          <p:nvSpPr>
            <p:cNvPr id="10" name="Text Box 5">
              <a:extLst>
                <a:ext uri="{FF2B5EF4-FFF2-40B4-BE49-F238E27FC236}">
                  <a16:creationId xmlns:a16="http://schemas.microsoft.com/office/drawing/2014/main" id="{F84F8C38-E74B-4437-AF7D-A124541E1036}"/>
                </a:ext>
              </a:extLst>
            </p:cNvPr>
            <p:cNvSpPr txBox="1">
              <a:spLocks noChangeArrowheads="1"/>
            </p:cNvSpPr>
            <p:nvPr/>
          </p:nvSpPr>
          <p:spPr bwMode="auto">
            <a:xfrm>
              <a:off x="1167" y="1906"/>
              <a:ext cx="1055" cy="404"/>
            </a:xfrm>
            <a:prstGeom prst="rect">
              <a:avLst/>
            </a:prstGeom>
            <a:grp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90000"/>
                </a:lnSpc>
                <a:spcBef>
                  <a:spcPts val="0"/>
                </a:spcBef>
                <a:spcAft>
                  <a:spcPts val="0"/>
                </a:spcAft>
                <a:defRPr/>
              </a:pPr>
              <a:r>
                <a:rPr lang="en-US" sz="2000" b="1" dirty="0">
                  <a:latin typeface="+mn-lt"/>
                  <a:cs typeface="+mn-cs"/>
                </a:rPr>
                <a:t>Capacity requirement</a:t>
              </a:r>
            </a:p>
          </p:txBody>
        </p:sp>
        <p:sp>
          <p:nvSpPr>
            <p:cNvPr id="11" name="Text Box 6">
              <a:extLst>
                <a:ext uri="{FF2B5EF4-FFF2-40B4-BE49-F238E27FC236}">
                  <a16:creationId xmlns:a16="http://schemas.microsoft.com/office/drawing/2014/main" id="{C7D44CAD-17AF-40A9-9CCD-EC2E2DF25187}"/>
                </a:ext>
              </a:extLst>
            </p:cNvPr>
            <p:cNvSpPr txBox="1">
              <a:spLocks noChangeArrowheads="1"/>
            </p:cNvSpPr>
            <p:nvPr/>
          </p:nvSpPr>
          <p:spPr bwMode="auto">
            <a:xfrm>
              <a:off x="2118" y="1930"/>
              <a:ext cx="209" cy="250"/>
            </a:xfrm>
            <a:prstGeom prst="rect">
              <a:avLst/>
            </a:prstGeom>
            <a:grpFill/>
            <a:ln w="9525">
              <a:noFill/>
              <a:miter lim="800000"/>
              <a:headEnd/>
              <a:tailEnd/>
            </a:ln>
          </p:spPr>
          <p:txBody>
            <a:bodyPr wrap="none">
              <a:spAutoFit/>
            </a:bodyPr>
            <a:lstStyle/>
            <a:p>
              <a:r>
                <a:rPr lang="en-US" sz="2000" b="1" dirty="0"/>
                <a:t>=</a:t>
              </a:r>
            </a:p>
          </p:txBody>
        </p:sp>
        <p:grpSp>
          <p:nvGrpSpPr>
            <p:cNvPr id="13" name="Group 7">
              <a:extLst>
                <a:ext uri="{FF2B5EF4-FFF2-40B4-BE49-F238E27FC236}">
                  <a16:creationId xmlns:a16="http://schemas.microsoft.com/office/drawing/2014/main" id="{39B018C2-1B79-47BA-AD70-1300B8C8DD3D}"/>
                </a:ext>
              </a:extLst>
            </p:cNvPr>
            <p:cNvGrpSpPr>
              <a:grpSpLocks/>
            </p:cNvGrpSpPr>
            <p:nvPr/>
          </p:nvGrpSpPr>
          <p:grpSpPr bwMode="auto">
            <a:xfrm>
              <a:off x="1785" y="1895"/>
              <a:ext cx="3659" cy="667"/>
              <a:chOff x="1785" y="1895"/>
              <a:chExt cx="3659" cy="667"/>
            </a:xfrm>
            <a:grpFill/>
          </p:grpSpPr>
          <p:sp>
            <p:nvSpPr>
              <p:cNvPr id="14" name="Text Box 8">
                <a:extLst>
                  <a:ext uri="{FF2B5EF4-FFF2-40B4-BE49-F238E27FC236}">
                    <a16:creationId xmlns:a16="http://schemas.microsoft.com/office/drawing/2014/main" id="{D17BD43D-F29B-4D73-9F77-20C0EA9CB2AD}"/>
                  </a:ext>
                </a:extLst>
              </p:cNvPr>
              <p:cNvSpPr txBox="1">
                <a:spLocks noChangeArrowheads="1"/>
              </p:cNvSpPr>
              <p:nvPr/>
            </p:nvSpPr>
            <p:spPr bwMode="auto">
              <a:xfrm>
                <a:off x="1785" y="1895"/>
                <a:ext cx="3659" cy="667"/>
              </a:xfrm>
              <a:prstGeom prst="rect">
                <a:avLst/>
              </a:prstGeom>
              <a:grp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90000"/>
                  </a:lnSpc>
                  <a:spcBef>
                    <a:spcPct val="30000"/>
                  </a:spcBef>
                  <a:spcAft>
                    <a:spcPts val="0"/>
                  </a:spcAft>
                  <a:defRPr/>
                </a:pPr>
                <a:r>
                  <a:rPr lang="en-US" sz="1600" b="1" dirty="0">
                    <a:latin typeface="+mn-lt"/>
                    <a:cs typeface="+mn-cs"/>
                  </a:rPr>
                  <a:t>Processing hours required for year’s demand</a:t>
                </a:r>
              </a:p>
              <a:p>
                <a:pPr algn="ctr" eaLnBrk="1" fontAlgn="auto" hangingPunct="1">
                  <a:lnSpc>
                    <a:spcPts val="1600"/>
                  </a:lnSpc>
                  <a:spcBef>
                    <a:spcPct val="30000"/>
                  </a:spcBef>
                  <a:spcAft>
                    <a:spcPts val="0"/>
                  </a:spcAft>
                  <a:defRPr/>
                </a:pPr>
                <a:r>
                  <a:rPr lang="en-US" sz="1600" b="1" dirty="0">
                    <a:latin typeface="+mn-lt"/>
                    <a:cs typeface="+mn-cs"/>
                  </a:rPr>
                  <a:t>Hours available from a single capacity unit</a:t>
                </a:r>
              </a:p>
              <a:p>
                <a:pPr algn="ctr" eaLnBrk="1" fontAlgn="auto" hangingPunct="1">
                  <a:lnSpc>
                    <a:spcPts val="1600"/>
                  </a:lnSpc>
                  <a:spcBef>
                    <a:spcPct val="30000"/>
                  </a:spcBef>
                  <a:spcAft>
                    <a:spcPts val="0"/>
                  </a:spcAft>
                  <a:defRPr/>
                </a:pPr>
                <a:r>
                  <a:rPr lang="en-US" sz="1600" b="1" dirty="0">
                    <a:latin typeface="+mn-lt"/>
                    <a:cs typeface="+mn-cs"/>
                  </a:rPr>
                  <a:t> (such as an employee or machine) per year,</a:t>
                </a:r>
              </a:p>
              <a:p>
                <a:pPr algn="ctr" eaLnBrk="1" fontAlgn="auto" hangingPunct="1">
                  <a:lnSpc>
                    <a:spcPts val="1600"/>
                  </a:lnSpc>
                  <a:spcBef>
                    <a:spcPct val="30000"/>
                  </a:spcBef>
                  <a:spcAft>
                    <a:spcPts val="0"/>
                  </a:spcAft>
                  <a:defRPr/>
                </a:pPr>
                <a:r>
                  <a:rPr lang="en-US" sz="1600" b="1" dirty="0">
                    <a:latin typeface="+mn-lt"/>
                    <a:cs typeface="+mn-cs"/>
                  </a:rPr>
                  <a:t>after deducting desired cushion</a:t>
                </a:r>
              </a:p>
            </p:txBody>
          </p:sp>
          <p:sp>
            <p:nvSpPr>
              <p:cNvPr id="15" name="Line 9">
                <a:extLst>
                  <a:ext uri="{FF2B5EF4-FFF2-40B4-BE49-F238E27FC236}">
                    <a16:creationId xmlns:a16="http://schemas.microsoft.com/office/drawing/2014/main" id="{2E8B71E5-EB26-4336-818B-9F46E552C7CF}"/>
                  </a:ext>
                </a:extLst>
              </p:cNvPr>
              <p:cNvSpPr>
                <a:spLocks noChangeShapeType="1"/>
              </p:cNvSpPr>
              <p:nvPr/>
            </p:nvSpPr>
            <p:spPr bwMode="auto">
              <a:xfrm flipV="1">
                <a:off x="2356" y="2055"/>
                <a:ext cx="2518" cy="0"/>
              </a:xfrm>
              <a:prstGeom prst="line">
                <a:avLst/>
              </a:prstGeom>
              <a:grpFill/>
              <a:ln w="28575">
                <a:solidFill>
                  <a:schemeClr val="tx1"/>
                </a:solidFill>
                <a:round/>
                <a:headEnd/>
                <a:tailEnd/>
              </a:ln>
            </p:spPr>
            <p:txBody>
              <a:bodyPr/>
              <a:lstStyle/>
              <a:p>
                <a:endParaRPr lang="en-US"/>
              </a:p>
            </p:txBody>
          </p:sp>
        </p:grpSp>
      </p:grpSp>
      <p:grpSp>
        <p:nvGrpSpPr>
          <p:cNvPr id="16" name="Group 10">
            <a:extLst>
              <a:ext uri="{FF2B5EF4-FFF2-40B4-BE49-F238E27FC236}">
                <a16:creationId xmlns:a16="http://schemas.microsoft.com/office/drawing/2014/main" id="{69B4C169-528E-4396-9310-BFB29D544358}"/>
              </a:ext>
            </a:extLst>
          </p:cNvPr>
          <p:cNvGrpSpPr>
            <a:grpSpLocks/>
          </p:cNvGrpSpPr>
          <p:nvPr/>
        </p:nvGrpSpPr>
        <p:grpSpPr bwMode="auto">
          <a:xfrm>
            <a:off x="4343400" y="3440367"/>
            <a:ext cx="2449512" cy="904875"/>
            <a:chOff x="1702" y="3226"/>
            <a:chExt cx="1543" cy="570"/>
          </a:xfrm>
        </p:grpSpPr>
        <p:sp>
          <p:nvSpPr>
            <p:cNvPr id="17" name="Text Box 11">
              <a:extLst>
                <a:ext uri="{FF2B5EF4-FFF2-40B4-BE49-F238E27FC236}">
                  <a16:creationId xmlns:a16="http://schemas.microsoft.com/office/drawing/2014/main" id="{1DFB098B-53DD-4C0F-A584-94D2FD67249F}"/>
                </a:ext>
              </a:extLst>
            </p:cNvPr>
            <p:cNvSpPr txBox="1">
              <a:spLocks noChangeArrowheads="1"/>
            </p:cNvSpPr>
            <p:nvPr/>
          </p:nvSpPr>
          <p:spPr bwMode="auto">
            <a:xfrm>
              <a:off x="1702" y="3376"/>
              <a:ext cx="401" cy="27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200" b="1" i="1" dirty="0">
                  <a:latin typeface="+mn-lt"/>
                  <a:cs typeface="+mn-cs"/>
                </a:rPr>
                <a:t>M</a:t>
              </a:r>
              <a:r>
                <a:rPr lang="en-US" sz="2200" b="1" dirty="0">
                  <a:latin typeface="+mn-lt"/>
                  <a:cs typeface="+mn-cs"/>
                </a:rPr>
                <a:t> =</a:t>
              </a:r>
            </a:p>
          </p:txBody>
        </p:sp>
        <p:grpSp>
          <p:nvGrpSpPr>
            <p:cNvPr id="18" name="Group 12">
              <a:extLst>
                <a:ext uri="{FF2B5EF4-FFF2-40B4-BE49-F238E27FC236}">
                  <a16:creationId xmlns:a16="http://schemas.microsoft.com/office/drawing/2014/main" id="{17AF02B0-F6BA-4D0C-8072-782910DEB07E}"/>
                </a:ext>
              </a:extLst>
            </p:cNvPr>
            <p:cNvGrpSpPr>
              <a:grpSpLocks/>
            </p:cNvGrpSpPr>
            <p:nvPr/>
          </p:nvGrpSpPr>
          <p:grpSpPr bwMode="auto">
            <a:xfrm>
              <a:off x="2082" y="3226"/>
              <a:ext cx="1163" cy="570"/>
              <a:chOff x="2082" y="3226"/>
              <a:chExt cx="1163" cy="570"/>
            </a:xfrm>
          </p:grpSpPr>
          <p:sp>
            <p:nvSpPr>
              <p:cNvPr id="19" name="Text Box 13">
                <a:extLst>
                  <a:ext uri="{FF2B5EF4-FFF2-40B4-BE49-F238E27FC236}">
                    <a16:creationId xmlns:a16="http://schemas.microsoft.com/office/drawing/2014/main" id="{489B2AF0-F822-4EE7-B8D2-F0FA03EFA5A6}"/>
                  </a:ext>
                </a:extLst>
              </p:cNvPr>
              <p:cNvSpPr txBox="1">
                <a:spLocks noChangeArrowheads="1"/>
              </p:cNvSpPr>
              <p:nvPr/>
            </p:nvSpPr>
            <p:spPr bwMode="auto">
              <a:xfrm>
                <a:off x="2082" y="3226"/>
                <a:ext cx="1163" cy="57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120000"/>
                  </a:lnSpc>
                  <a:spcBef>
                    <a:spcPts val="0"/>
                  </a:spcBef>
                  <a:spcAft>
                    <a:spcPts val="0"/>
                  </a:spcAft>
                  <a:defRPr/>
                </a:pPr>
                <a:r>
                  <a:rPr lang="en-US" sz="2200" b="1" i="1" dirty="0">
                    <a:latin typeface="+mn-lt"/>
                    <a:cs typeface="+mn-cs"/>
                  </a:rPr>
                  <a:t>Dp</a:t>
                </a:r>
              </a:p>
              <a:p>
                <a:pPr algn="ctr" eaLnBrk="1" fontAlgn="auto" hangingPunct="1">
                  <a:lnSpc>
                    <a:spcPct val="120000"/>
                  </a:lnSpc>
                  <a:spcBef>
                    <a:spcPts val="0"/>
                  </a:spcBef>
                  <a:spcAft>
                    <a:spcPts val="0"/>
                  </a:spcAft>
                  <a:defRPr/>
                </a:pPr>
                <a:r>
                  <a:rPr lang="en-US" sz="2200" b="1" i="1" dirty="0">
                    <a:latin typeface="+mn-lt"/>
                    <a:cs typeface="+mn-cs"/>
                  </a:rPr>
                  <a:t>N</a:t>
                </a:r>
                <a:r>
                  <a:rPr lang="en-US" sz="2200" b="1" dirty="0">
                    <a:latin typeface="+mn-lt"/>
                    <a:cs typeface="+mn-cs"/>
                  </a:rPr>
                  <a:t>[1 – (</a:t>
                </a:r>
                <a:r>
                  <a:rPr lang="en-US" sz="2200" b="1" i="1" dirty="0">
                    <a:latin typeface="+mn-lt"/>
                    <a:cs typeface="+mn-cs"/>
                  </a:rPr>
                  <a:t>C</a:t>
                </a:r>
                <a:r>
                  <a:rPr lang="en-US" sz="2200" b="1" dirty="0">
                    <a:latin typeface="+mn-lt"/>
                    <a:cs typeface="+mn-cs"/>
                  </a:rPr>
                  <a:t>/100</a:t>
                </a:r>
                <a:r>
                  <a:rPr lang="en-US" sz="2200" b="1" dirty="0">
                    <a:cs typeface="+mn-cs"/>
                  </a:rPr>
                  <a:t>)</a:t>
                </a:r>
                <a:r>
                  <a:rPr lang="en-US" sz="2200" b="1" dirty="0">
                    <a:latin typeface="Times New Roman" pitchFamily="18" charset="0"/>
                    <a:cs typeface="+mn-cs"/>
                  </a:rPr>
                  <a:t>]</a:t>
                </a:r>
              </a:p>
            </p:txBody>
          </p:sp>
          <p:sp>
            <p:nvSpPr>
              <p:cNvPr id="20" name="Line 14">
                <a:extLst>
                  <a:ext uri="{FF2B5EF4-FFF2-40B4-BE49-F238E27FC236}">
                    <a16:creationId xmlns:a16="http://schemas.microsoft.com/office/drawing/2014/main" id="{10B302A1-48B9-414A-88B5-1FB3C99CFC48}"/>
                  </a:ext>
                </a:extLst>
              </p:cNvPr>
              <p:cNvSpPr>
                <a:spLocks noChangeShapeType="1"/>
              </p:cNvSpPr>
              <p:nvPr/>
            </p:nvSpPr>
            <p:spPr bwMode="auto">
              <a:xfrm>
                <a:off x="2111" y="3504"/>
                <a:ext cx="1104" cy="0"/>
              </a:xfrm>
              <a:prstGeom prst="line">
                <a:avLst/>
              </a:prstGeom>
              <a:noFill/>
              <a:ln w="28575">
                <a:solidFill>
                  <a:schemeClr val="tx1"/>
                </a:solidFill>
                <a:round/>
                <a:headEnd/>
                <a:tailEnd/>
              </a:ln>
            </p:spPr>
            <p:txBody>
              <a:bodyPr/>
              <a:lstStyle/>
              <a:p>
                <a:endParaRPr lang="en-US"/>
              </a:p>
            </p:txBody>
          </p:sp>
        </p:grpSp>
      </p:grpSp>
      <p:sp>
        <p:nvSpPr>
          <p:cNvPr id="21" name="Text Box 15">
            <a:extLst>
              <a:ext uri="{FF2B5EF4-FFF2-40B4-BE49-F238E27FC236}">
                <a16:creationId xmlns:a16="http://schemas.microsoft.com/office/drawing/2014/main" id="{5E69B392-DD7B-44B0-9258-43971FB170FD}"/>
              </a:ext>
            </a:extLst>
          </p:cNvPr>
          <p:cNvSpPr txBox="1">
            <a:spLocks noChangeArrowheads="1"/>
          </p:cNvSpPr>
          <p:nvPr/>
        </p:nvSpPr>
        <p:spPr bwMode="auto">
          <a:xfrm>
            <a:off x="3352800" y="4432283"/>
            <a:ext cx="4908994" cy="1815882"/>
          </a:xfrm>
          <a:prstGeom prst="rect">
            <a:avLst/>
          </a:prstGeom>
          <a:noFill/>
          <a:ln>
            <a:noFill/>
          </a:ln>
          <a:extLst/>
        </p:spPr>
        <p:txBody>
          <a:bodyPr wrap="square">
            <a:spAutoFit/>
          </a:bodyPr>
          <a:lstStyle>
            <a:lvl1pPr marL="990600" indent="-990600" eaLnBrk="0" hangingPunct="0">
              <a:tabLst>
                <a:tab pos="901700" algn="r"/>
              </a:tabLst>
              <a:defRPr>
                <a:solidFill>
                  <a:schemeClr val="tx1"/>
                </a:solidFill>
                <a:latin typeface="Arial" charset="0"/>
              </a:defRPr>
            </a:lvl1pPr>
            <a:lvl2pPr marL="742950" indent="-285750" eaLnBrk="0" hangingPunct="0">
              <a:tabLst>
                <a:tab pos="901700" algn="r"/>
              </a:tabLst>
              <a:defRPr>
                <a:solidFill>
                  <a:schemeClr val="tx1"/>
                </a:solidFill>
                <a:latin typeface="Arial" charset="0"/>
              </a:defRPr>
            </a:lvl2pPr>
            <a:lvl3pPr marL="1143000" indent="-228600" eaLnBrk="0" hangingPunct="0">
              <a:tabLst>
                <a:tab pos="901700" algn="r"/>
              </a:tabLst>
              <a:defRPr>
                <a:solidFill>
                  <a:schemeClr val="tx1"/>
                </a:solidFill>
                <a:latin typeface="Arial" charset="0"/>
              </a:defRPr>
            </a:lvl3pPr>
            <a:lvl4pPr marL="1600200" indent="-228600" eaLnBrk="0" hangingPunct="0">
              <a:tabLst>
                <a:tab pos="901700" algn="r"/>
              </a:tabLst>
              <a:defRPr>
                <a:solidFill>
                  <a:schemeClr val="tx1"/>
                </a:solidFill>
                <a:latin typeface="Arial" charset="0"/>
              </a:defRPr>
            </a:lvl4pPr>
            <a:lvl5pPr marL="2057400" indent="-228600" eaLnBrk="0" hangingPunct="0">
              <a:tabLst>
                <a:tab pos="901700" algn="r"/>
              </a:tabLst>
              <a:defRPr>
                <a:solidFill>
                  <a:schemeClr val="tx1"/>
                </a:solidFill>
                <a:latin typeface="Arial" charset="0"/>
              </a:defRPr>
            </a:lvl5pPr>
            <a:lvl6pPr marL="2514600" indent="-228600" eaLnBrk="0" fontAlgn="base" hangingPunct="0">
              <a:spcBef>
                <a:spcPct val="0"/>
              </a:spcBef>
              <a:spcAft>
                <a:spcPct val="0"/>
              </a:spcAft>
              <a:tabLst>
                <a:tab pos="901700" algn="r"/>
              </a:tabLst>
              <a:defRPr>
                <a:solidFill>
                  <a:schemeClr val="tx1"/>
                </a:solidFill>
                <a:latin typeface="Arial" charset="0"/>
              </a:defRPr>
            </a:lvl6pPr>
            <a:lvl7pPr marL="2971800" indent="-228600" eaLnBrk="0" fontAlgn="base" hangingPunct="0">
              <a:spcBef>
                <a:spcPct val="0"/>
              </a:spcBef>
              <a:spcAft>
                <a:spcPct val="0"/>
              </a:spcAft>
              <a:tabLst>
                <a:tab pos="901700" algn="r"/>
              </a:tabLst>
              <a:defRPr>
                <a:solidFill>
                  <a:schemeClr val="tx1"/>
                </a:solidFill>
                <a:latin typeface="Arial" charset="0"/>
              </a:defRPr>
            </a:lvl7pPr>
            <a:lvl8pPr marL="3429000" indent="-228600" eaLnBrk="0" fontAlgn="base" hangingPunct="0">
              <a:spcBef>
                <a:spcPct val="0"/>
              </a:spcBef>
              <a:spcAft>
                <a:spcPct val="0"/>
              </a:spcAft>
              <a:tabLst>
                <a:tab pos="901700" algn="r"/>
              </a:tabLst>
              <a:defRPr>
                <a:solidFill>
                  <a:schemeClr val="tx1"/>
                </a:solidFill>
                <a:latin typeface="Arial" charset="0"/>
              </a:defRPr>
            </a:lvl8pPr>
            <a:lvl9pPr marL="3886200" indent="-228600" eaLnBrk="0" fontAlgn="base" hangingPunct="0">
              <a:spcBef>
                <a:spcPct val="0"/>
              </a:spcBef>
              <a:spcAft>
                <a:spcPct val="0"/>
              </a:spcAft>
              <a:tabLst>
                <a:tab pos="901700" algn="r"/>
              </a:tabLst>
              <a:defRPr>
                <a:solidFill>
                  <a:schemeClr val="tx1"/>
                </a:solidFill>
                <a:latin typeface="Arial" charset="0"/>
              </a:defRPr>
            </a:lvl9pPr>
          </a:lstStyle>
          <a:p>
            <a:pPr eaLnBrk="1" fontAlgn="auto" hangingPunct="1">
              <a:lnSpc>
                <a:spcPct val="90000"/>
              </a:lnSpc>
              <a:spcBef>
                <a:spcPct val="20000"/>
              </a:spcBef>
              <a:spcAft>
                <a:spcPts val="0"/>
              </a:spcAft>
              <a:defRPr/>
            </a:pPr>
            <a:r>
              <a:rPr lang="en-US" sz="1400" b="1" dirty="0">
                <a:latin typeface="+mj-lt"/>
                <a:cs typeface="+mn-cs"/>
              </a:rPr>
              <a:t>Where:</a:t>
            </a:r>
          </a:p>
          <a:p>
            <a:pPr eaLnBrk="1" fontAlgn="auto" hangingPunct="1">
              <a:lnSpc>
                <a:spcPct val="90000"/>
              </a:lnSpc>
              <a:spcBef>
                <a:spcPct val="20000"/>
              </a:spcBef>
              <a:spcAft>
                <a:spcPts val="0"/>
              </a:spcAft>
              <a:defRPr/>
            </a:pPr>
            <a:r>
              <a:rPr lang="en-US" sz="1400" b="1" dirty="0">
                <a:latin typeface="+mj-lt"/>
                <a:cs typeface="+mn-cs"/>
              </a:rPr>
              <a:t>	</a:t>
            </a:r>
            <a:r>
              <a:rPr lang="en-US" sz="1400" b="1" i="1" dirty="0">
                <a:latin typeface="+mj-lt"/>
                <a:cs typeface="+mn-cs"/>
              </a:rPr>
              <a:t>D</a:t>
            </a:r>
            <a:r>
              <a:rPr lang="en-US" sz="1400" b="1" dirty="0">
                <a:latin typeface="+mj-lt"/>
                <a:cs typeface="+mn-cs"/>
              </a:rPr>
              <a:t> =	demand forecast for the year (number of customers served or units produced)</a:t>
            </a:r>
          </a:p>
          <a:p>
            <a:pPr eaLnBrk="1" fontAlgn="auto" hangingPunct="1">
              <a:lnSpc>
                <a:spcPct val="90000"/>
              </a:lnSpc>
              <a:spcBef>
                <a:spcPct val="20000"/>
              </a:spcBef>
              <a:spcAft>
                <a:spcPts val="0"/>
              </a:spcAft>
              <a:defRPr/>
            </a:pPr>
            <a:r>
              <a:rPr lang="en-US" sz="1400" b="1" dirty="0">
                <a:latin typeface="+mj-lt"/>
                <a:cs typeface="+mn-cs"/>
              </a:rPr>
              <a:t>	</a:t>
            </a:r>
            <a:r>
              <a:rPr lang="en-US" sz="1400" b="1" i="1" dirty="0">
                <a:latin typeface="+mj-lt"/>
                <a:cs typeface="+mn-cs"/>
              </a:rPr>
              <a:t>p</a:t>
            </a:r>
            <a:r>
              <a:rPr lang="en-US" sz="1400" b="1" dirty="0">
                <a:latin typeface="+mj-lt"/>
                <a:cs typeface="+mn-cs"/>
              </a:rPr>
              <a:t> =	processing time (in hours per customer served or unit produced)</a:t>
            </a:r>
          </a:p>
          <a:p>
            <a:pPr eaLnBrk="1" fontAlgn="auto" hangingPunct="1">
              <a:lnSpc>
                <a:spcPct val="90000"/>
              </a:lnSpc>
              <a:spcBef>
                <a:spcPct val="20000"/>
              </a:spcBef>
              <a:spcAft>
                <a:spcPts val="0"/>
              </a:spcAft>
              <a:defRPr/>
            </a:pPr>
            <a:r>
              <a:rPr lang="en-US" sz="1400" b="1" dirty="0">
                <a:latin typeface="+mj-lt"/>
                <a:cs typeface="+mn-cs"/>
              </a:rPr>
              <a:t>	</a:t>
            </a:r>
            <a:r>
              <a:rPr lang="en-US" sz="1400" b="1" i="1" dirty="0">
                <a:latin typeface="+mj-lt"/>
                <a:cs typeface="+mn-cs"/>
              </a:rPr>
              <a:t>N</a:t>
            </a:r>
            <a:r>
              <a:rPr lang="en-US" sz="1400" b="1" dirty="0">
                <a:latin typeface="+mj-lt"/>
                <a:cs typeface="+mn-cs"/>
              </a:rPr>
              <a:t> =	total number of hours per year during which the process operates</a:t>
            </a:r>
          </a:p>
          <a:p>
            <a:pPr eaLnBrk="1" fontAlgn="auto" hangingPunct="1">
              <a:lnSpc>
                <a:spcPct val="90000"/>
              </a:lnSpc>
              <a:spcBef>
                <a:spcPct val="20000"/>
              </a:spcBef>
              <a:spcAft>
                <a:spcPts val="0"/>
              </a:spcAft>
              <a:defRPr/>
            </a:pPr>
            <a:r>
              <a:rPr lang="en-US" sz="1400" b="1" dirty="0">
                <a:latin typeface="+mj-lt"/>
                <a:cs typeface="+mn-cs"/>
              </a:rPr>
              <a:t>	</a:t>
            </a:r>
            <a:r>
              <a:rPr lang="en-US" sz="1400" b="1" i="1" dirty="0">
                <a:latin typeface="+mj-lt"/>
                <a:cs typeface="+mn-cs"/>
              </a:rPr>
              <a:t>C</a:t>
            </a:r>
            <a:r>
              <a:rPr lang="en-US" sz="1400" b="1" dirty="0">
                <a:latin typeface="+mj-lt"/>
                <a:cs typeface="+mn-cs"/>
              </a:rPr>
              <a:t> =	desired capacity cushion (expressed as a percent)</a:t>
            </a:r>
          </a:p>
        </p:txBody>
      </p:sp>
    </p:spTree>
    <p:extLst>
      <p:ext uri="{BB962C8B-B14F-4D97-AF65-F5344CB8AC3E}">
        <p14:creationId xmlns:p14="http://schemas.microsoft.com/office/powerpoint/2010/main" val="1912520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1000"/>
                                        <p:tgtEl>
                                          <p:spTgt spid="8">
                                            <p:txEl>
                                              <p:pRg st="0" end="0"/>
                                            </p:txEl>
                                          </p:spTgt>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Right)">
                                      <p:cBhvr>
                                        <p:cTn id="16" dur="1000"/>
                                        <p:tgtEl>
                                          <p:spTgt spid="16"/>
                                        </p:tgtEl>
                                      </p:cBhvr>
                                    </p:animEffect>
                                  </p:childTnLst>
                                </p:cTn>
                              </p:par>
                            </p:childTnLst>
                          </p:cTn>
                        </p:par>
                        <p:par>
                          <p:cTn id="17" fill="hold">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21"/>
                                        </p:tgtEl>
                                        <p:attrNameLst>
                                          <p:attrName>style.visibility</p:attrName>
                                        </p:attrNameLst>
                                      </p:cBhvr>
                                      <p:to>
                                        <p:strVal val="visible"/>
                                      </p:to>
                                    </p:set>
                                    <p:animEffect transition="in" filter="strips(downRight)">
                                      <p:cBhvr>
                                        <p:cTn id="2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F7C9B3-01BE-4D46-ACA2-312DFE36A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3">
            <a:extLst>
              <a:ext uri="{FF2B5EF4-FFF2-40B4-BE49-F238E27FC236}">
                <a16:creationId xmlns:a16="http://schemas.microsoft.com/office/drawing/2014/main" id="{D2EFB877-A7D1-4CFD-98C8-75128A239B58}"/>
              </a:ext>
            </a:extLst>
          </p:cNvPr>
          <p:cNvSpPr txBox="1">
            <a:spLocks noChangeArrowheads="1"/>
          </p:cNvSpPr>
          <p:nvPr/>
        </p:nvSpPr>
        <p:spPr>
          <a:xfrm>
            <a:off x="3079962" y="609600"/>
            <a:ext cx="5562600" cy="133826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Font typeface="Arial" charset="0"/>
              <a:buNone/>
            </a:pPr>
            <a:r>
              <a:rPr lang="en-US" sz="2400" dirty="0"/>
              <a:t>	For one service or product processed at one operation with a one year time period, the capacity requirement, </a:t>
            </a:r>
            <a:r>
              <a:rPr lang="en-US" sz="2400" i="1" dirty="0">
                <a:latin typeface="Times New Roman" pitchFamily="18" charset="0"/>
              </a:rPr>
              <a:t>M</a:t>
            </a:r>
            <a:r>
              <a:rPr lang="en-US" sz="2400" dirty="0"/>
              <a:t>, is</a:t>
            </a:r>
          </a:p>
        </p:txBody>
      </p:sp>
      <p:grpSp>
        <p:nvGrpSpPr>
          <p:cNvPr id="9" name="Group 4">
            <a:extLst>
              <a:ext uri="{FF2B5EF4-FFF2-40B4-BE49-F238E27FC236}">
                <a16:creationId xmlns:a16="http://schemas.microsoft.com/office/drawing/2014/main" id="{13E211BF-991E-48CE-A2E0-997B315FCCE9}"/>
              </a:ext>
            </a:extLst>
          </p:cNvPr>
          <p:cNvGrpSpPr>
            <a:grpSpLocks/>
          </p:cNvGrpSpPr>
          <p:nvPr/>
        </p:nvGrpSpPr>
        <p:grpSpPr bwMode="auto">
          <a:xfrm>
            <a:off x="2742094" y="2202261"/>
            <a:ext cx="6859105" cy="930172"/>
            <a:chOff x="1167" y="1895"/>
            <a:chExt cx="4277" cy="539"/>
          </a:xfrm>
          <a:noFill/>
        </p:grpSpPr>
        <p:sp>
          <p:nvSpPr>
            <p:cNvPr id="10" name="Text Box 5">
              <a:extLst>
                <a:ext uri="{FF2B5EF4-FFF2-40B4-BE49-F238E27FC236}">
                  <a16:creationId xmlns:a16="http://schemas.microsoft.com/office/drawing/2014/main" id="{F84F8C38-E74B-4437-AF7D-A124541E1036}"/>
                </a:ext>
              </a:extLst>
            </p:cNvPr>
            <p:cNvSpPr txBox="1">
              <a:spLocks noChangeArrowheads="1"/>
            </p:cNvSpPr>
            <p:nvPr/>
          </p:nvSpPr>
          <p:spPr bwMode="auto">
            <a:xfrm>
              <a:off x="1167" y="1906"/>
              <a:ext cx="1055" cy="404"/>
            </a:xfrm>
            <a:prstGeom prst="rect">
              <a:avLst/>
            </a:prstGeom>
            <a:grp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90000"/>
                </a:lnSpc>
                <a:spcBef>
                  <a:spcPts val="0"/>
                </a:spcBef>
                <a:spcAft>
                  <a:spcPts val="0"/>
                </a:spcAft>
                <a:defRPr/>
              </a:pPr>
              <a:r>
                <a:rPr lang="en-US" sz="2000" b="1" dirty="0">
                  <a:latin typeface="+mn-lt"/>
                  <a:cs typeface="+mn-cs"/>
                </a:rPr>
                <a:t>Capacity requirement</a:t>
              </a:r>
            </a:p>
          </p:txBody>
        </p:sp>
        <p:sp>
          <p:nvSpPr>
            <p:cNvPr id="11" name="Text Box 6">
              <a:extLst>
                <a:ext uri="{FF2B5EF4-FFF2-40B4-BE49-F238E27FC236}">
                  <a16:creationId xmlns:a16="http://schemas.microsoft.com/office/drawing/2014/main" id="{C7D44CAD-17AF-40A9-9CCD-EC2E2DF25187}"/>
                </a:ext>
              </a:extLst>
            </p:cNvPr>
            <p:cNvSpPr txBox="1">
              <a:spLocks noChangeArrowheads="1"/>
            </p:cNvSpPr>
            <p:nvPr/>
          </p:nvSpPr>
          <p:spPr bwMode="auto">
            <a:xfrm>
              <a:off x="2118" y="1930"/>
              <a:ext cx="209" cy="250"/>
            </a:xfrm>
            <a:prstGeom prst="rect">
              <a:avLst/>
            </a:prstGeom>
            <a:grpFill/>
            <a:ln w="9525">
              <a:noFill/>
              <a:miter lim="800000"/>
              <a:headEnd/>
              <a:tailEnd/>
            </a:ln>
          </p:spPr>
          <p:txBody>
            <a:bodyPr wrap="none">
              <a:spAutoFit/>
            </a:bodyPr>
            <a:lstStyle/>
            <a:p>
              <a:r>
                <a:rPr lang="en-US" sz="2000" b="1" dirty="0"/>
                <a:t>=</a:t>
              </a:r>
            </a:p>
          </p:txBody>
        </p:sp>
        <p:grpSp>
          <p:nvGrpSpPr>
            <p:cNvPr id="13" name="Group 7">
              <a:extLst>
                <a:ext uri="{FF2B5EF4-FFF2-40B4-BE49-F238E27FC236}">
                  <a16:creationId xmlns:a16="http://schemas.microsoft.com/office/drawing/2014/main" id="{39B018C2-1B79-47BA-AD70-1300B8C8DD3D}"/>
                </a:ext>
              </a:extLst>
            </p:cNvPr>
            <p:cNvGrpSpPr>
              <a:grpSpLocks/>
            </p:cNvGrpSpPr>
            <p:nvPr/>
          </p:nvGrpSpPr>
          <p:grpSpPr bwMode="auto">
            <a:xfrm>
              <a:off x="1785" y="1895"/>
              <a:ext cx="3659" cy="539"/>
              <a:chOff x="1785" y="1895"/>
              <a:chExt cx="3659" cy="539"/>
            </a:xfrm>
            <a:grpFill/>
          </p:grpSpPr>
          <p:sp>
            <p:nvSpPr>
              <p:cNvPr id="14" name="Text Box 8">
                <a:extLst>
                  <a:ext uri="{FF2B5EF4-FFF2-40B4-BE49-F238E27FC236}">
                    <a16:creationId xmlns:a16="http://schemas.microsoft.com/office/drawing/2014/main" id="{D17BD43D-F29B-4D73-9F77-20C0EA9CB2AD}"/>
                  </a:ext>
                </a:extLst>
              </p:cNvPr>
              <p:cNvSpPr txBox="1">
                <a:spLocks noChangeArrowheads="1"/>
              </p:cNvSpPr>
              <p:nvPr/>
            </p:nvSpPr>
            <p:spPr bwMode="auto">
              <a:xfrm>
                <a:off x="1785" y="1895"/>
                <a:ext cx="3659" cy="539"/>
              </a:xfrm>
              <a:prstGeom prst="rect">
                <a:avLst/>
              </a:prstGeom>
              <a:grp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ts val="1200"/>
                  </a:lnSpc>
                  <a:spcBef>
                    <a:spcPct val="30000"/>
                  </a:spcBef>
                  <a:spcAft>
                    <a:spcPts val="0"/>
                  </a:spcAft>
                  <a:defRPr/>
                </a:pPr>
                <a:r>
                  <a:rPr lang="en-US" sz="1600" b="1" dirty="0">
                    <a:latin typeface="+mn-lt"/>
                    <a:cs typeface="+mn-cs"/>
                  </a:rPr>
                  <a:t>Processing hours required for year’s demand,</a:t>
                </a:r>
              </a:p>
              <a:p>
                <a:pPr algn="ctr" eaLnBrk="1" fontAlgn="auto" hangingPunct="1">
                  <a:lnSpc>
                    <a:spcPts val="1200"/>
                  </a:lnSpc>
                  <a:spcBef>
                    <a:spcPct val="30000"/>
                  </a:spcBef>
                  <a:spcAft>
                    <a:spcPts val="0"/>
                  </a:spcAft>
                  <a:defRPr/>
                </a:pPr>
                <a:r>
                  <a:rPr lang="en-US" sz="1600" b="1" dirty="0">
                    <a:latin typeface="+mn-lt"/>
                  </a:rPr>
                  <a:t>Summed over all services or products</a:t>
                </a:r>
                <a:endParaRPr lang="en-US" sz="1600" b="1" dirty="0">
                  <a:latin typeface="+mn-lt"/>
                  <a:cs typeface="+mn-cs"/>
                </a:endParaRPr>
              </a:p>
              <a:p>
                <a:pPr algn="ctr" eaLnBrk="1" fontAlgn="auto" hangingPunct="1">
                  <a:lnSpc>
                    <a:spcPts val="1200"/>
                  </a:lnSpc>
                  <a:spcBef>
                    <a:spcPct val="30000"/>
                  </a:spcBef>
                  <a:spcAft>
                    <a:spcPts val="0"/>
                  </a:spcAft>
                  <a:defRPr/>
                </a:pPr>
                <a:r>
                  <a:rPr lang="en-US" sz="1600" b="1" dirty="0">
                    <a:latin typeface="+mn-lt"/>
                    <a:cs typeface="+mn-cs"/>
                  </a:rPr>
                  <a:t>Hours available from a single capacity unit</a:t>
                </a:r>
              </a:p>
              <a:p>
                <a:pPr algn="ctr" eaLnBrk="1" fontAlgn="auto" hangingPunct="1">
                  <a:lnSpc>
                    <a:spcPts val="1200"/>
                  </a:lnSpc>
                  <a:spcBef>
                    <a:spcPct val="30000"/>
                  </a:spcBef>
                  <a:spcAft>
                    <a:spcPts val="0"/>
                  </a:spcAft>
                  <a:defRPr/>
                </a:pPr>
                <a:r>
                  <a:rPr lang="en-US" sz="1600" b="1" dirty="0">
                    <a:latin typeface="+mn-lt"/>
                    <a:cs typeface="+mn-cs"/>
                  </a:rPr>
                  <a:t>per year, after deducting desired cushion</a:t>
                </a:r>
              </a:p>
            </p:txBody>
          </p:sp>
          <p:sp>
            <p:nvSpPr>
              <p:cNvPr id="15" name="Line 9">
                <a:extLst>
                  <a:ext uri="{FF2B5EF4-FFF2-40B4-BE49-F238E27FC236}">
                    <a16:creationId xmlns:a16="http://schemas.microsoft.com/office/drawing/2014/main" id="{2E8B71E5-EB26-4336-818B-9F46E552C7CF}"/>
                  </a:ext>
                </a:extLst>
              </p:cNvPr>
              <p:cNvSpPr>
                <a:spLocks noChangeShapeType="1"/>
              </p:cNvSpPr>
              <p:nvPr/>
            </p:nvSpPr>
            <p:spPr bwMode="auto">
              <a:xfrm flipV="1">
                <a:off x="2328" y="2149"/>
                <a:ext cx="2518" cy="0"/>
              </a:xfrm>
              <a:prstGeom prst="line">
                <a:avLst/>
              </a:prstGeom>
              <a:grpFill/>
              <a:ln w="28575">
                <a:solidFill>
                  <a:schemeClr val="tx1"/>
                </a:solidFill>
                <a:round/>
                <a:headEnd/>
                <a:tailEnd/>
              </a:ln>
            </p:spPr>
            <p:txBody>
              <a:bodyPr/>
              <a:lstStyle/>
              <a:p>
                <a:endParaRPr lang="en-US"/>
              </a:p>
            </p:txBody>
          </p:sp>
        </p:grpSp>
      </p:grpSp>
      <p:sp>
        <p:nvSpPr>
          <p:cNvPr id="3" name="TextBox 2">
            <a:extLst>
              <a:ext uri="{FF2B5EF4-FFF2-40B4-BE49-F238E27FC236}">
                <a16:creationId xmlns:a16="http://schemas.microsoft.com/office/drawing/2014/main" id="{614E1BFA-CED5-4922-B3E1-1FE87AEBB790}"/>
              </a:ext>
            </a:extLst>
          </p:cNvPr>
          <p:cNvSpPr txBox="1"/>
          <p:nvPr/>
        </p:nvSpPr>
        <p:spPr>
          <a:xfrm>
            <a:off x="60717" y="880408"/>
            <a:ext cx="2512985" cy="1938992"/>
          </a:xfrm>
          <a:prstGeom prst="rect">
            <a:avLst/>
          </a:prstGeom>
          <a:solidFill>
            <a:srgbClr val="545454"/>
          </a:solidFill>
        </p:spPr>
        <p:txBody>
          <a:bodyPr wrap="square" rtlCol="0">
            <a:spAutoFit/>
          </a:bodyPr>
          <a:lstStyle/>
          <a:p>
            <a:r>
              <a:rPr lang="en-US" sz="3000" dirty="0">
                <a:solidFill>
                  <a:schemeClr val="bg1"/>
                </a:solidFill>
              </a:rPr>
              <a:t>Step 1 </a:t>
            </a:r>
            <a:r>
              <a:rPr lang="en-US" dirty="0">
                <a:solidFill>
                  <a:schemeClr val="bg1"/>
                </a:solidFill>
              </a:rPr>
              <a:t>(cont.) </a:t>
            </a:r>
            <a:r>
              <a:rPr lang="en-US" sz="3000" dirty="0">
                <a:solidFill>
                  <a:schemeClr val="bg1"/>
                </a:solidFill>
              </a:rPr>
              <a:t>Estimate Capacity Requirements</a:t>
            </a:r>
            <a:endParaRPr lang="en-US" dirty="0"/>
          </a:p>
        </p:txBody>
      </p:sp>
      <p:sp>
        <p:nvSpPr>
          <p:cNvPr id="7" name="TextBox 6">
            <a:extLst>
              <a:ext uri="{FF2B5EF4-FFF2-40B4-BE49-F238E27FC236}">
                <a16:creationId xmlns:a16="http://schemas.microsoft.com/office/drawing/2014/main" id="{81D01BA3-E0CE-47B7-BE56-92126AA5F7FD}"/>
              </a:ext>
            </a:extLst>
          </p:cNvPr>
          <p:cNvSpPr txBox="1"/>
          <p:nvPr/>
        </p:nvSpPr>
        <p:spPr>
          <a:xfrm>
            <a:off x="-7981" y="2999219"/>
            <a:ext cx="2698962" cy="3139321"/>
          </a:xfrm>
          <a:prstGeom prst="rect">
            <a:avLst/>
          </a:prstGeom>
          <a:solidFill>
            <a:srgbClr val="FFFFFF"/>
          </a:solidFill>
        </p:spPr>
        <p:txBody>
          <a:bodyPr wrap="square" rtlCol="0">
            <a:spAutoFit/>
          </a:bodyPr>
          <a:lstStyle/>
          <a:p>
            <a:r>
              <a:rPr lang="en-US" dirty="0">
                <a:solidFill>
                  <a:schemeClr val="bg1"/>
                </a:solidFill>
              </a:rPr>
              <a:t>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2" name="Group 9">
            <a:extLst>
              <a:ext uri="{FF2B5EF4-FFF2-40B4-BE49-F238E27FC236}">
                <a16:creationId xmlns:a16="http://schemas.microsoft.com/office/drawing/2014/main" id="{79D84469-7249-4B30-A7E7-30047DFE0455}"/>
              </a:ext>
            </a:extLst>
          </p:cNvPr>
          <p:cNvGrpSpPr>
            <a:grpSpLocks/>
          </p:cNvGrpSpPr>
          <p:nvPr/>
        </p:nvGrpSpPr>
        <p:grpSpPr bwMode="auto">
          <a:xfrm>
            <a:off x="838200" y="3691879"/>
            <a:ext cx="7956209" cy="701675"/>
            <a:chOff x="1439" y="2717"/>
            <a:chExt cx="3501" cy="442"/>
          </a:xfrm>
        </p:grpSpPr>
        <p:sp>
          <p:nvSpPr>
            <p:cNvPr id="23" name="Text Box 10">
              <a:extLst>
                <a:ext uri="{FF2B5EF4-FFF2-40B4-BE49-F238E27FC236}">
                  <a16:creationId xmlns:a16="http://schemas.microsoft.com/office/drawing/2014/main" id="{77FAED28-34E8-4940-BC19-0E6B915F865D}"/>
                </a:ext>
              </a:extLst>
            </p:cNvPr>
            <p:cNvSpPr txBox="1">
              <a:spLocks noChangeArrowheads="1"/>
            </p:cNvSpPr>
            <p:nvPr/>
          </p:nvSpPr>
          <p:spPr bwMode="auto">
            <a:xfrm>
              <a:off x="1439" y="2855"/>
              <a:ext cx="368" cy="231"/>
            </a:xfrm>
            <a:prstGeom prst="rect">
              <a:avLst/>
            </a:prstGeom>
            <a:noFill/>
            <a:ln w="9525">
              <a:noFill/>
              <a:miter lim="800000"/>
              <a:headEnd/>
              <a:tailEnd/>
            </a:ln>
          </p:spPr>
          <p:txBody>
            <a:bodyPr wrap="none">
              <a:spAutoFit/>
            </a:bodyPr>
            <a:lstStyle/>
            <a:p>
              <a:r>
                <a:rPr lang="en-US" b="1" i="1" dirty="0">
                  <a:latin typeface="Times New Roman" pitchFamily="18" charset="0"/>
                </a:rPr>
                <a:t>M</a:t>
              </a:r>
              <a:r>
                <a:rPr lang="en-US" b="1" dirty="0"/>
                <a:t> =</a:t>
              </a:r>
            </a:p>
          </p:txBody>
        </p:sp>
        <p:grpSp>
          <p:nvGrpSpPr>
            <p:cNvPr id="24" name="Group 11">
              <a:extLst>
                <a:ext uri="{FF2B5EF4-FFF2-40B4-BE49-F238E27FC236}">
                  <a16:creationId xmlns:a16="http://schemas.microsoft.com/office/drawing/2014/main" id="{3464C889-06C4-49C3-A7C0-4BAC4A9015AE}"/>
                </a:ext>
              </a:extLst>
            </p:cNvPr>
            <p:cNvGrpSpPr>
              <a:grpSpLocks/>
            </p:cNvGrpSpPr>
            <p:nvPr/>
          </p:nvGrpSpPr>
          <p:grpSpPr bwMode="auto">
            <a:xfrm>
              <a:off x="1716" y="2717"/>
              <a:ext cx="3224" cy="442"/>
              <a:chOff x="1956" y="2829"/>
              <a:chExt cx="3224" cy="442"/>
            </a:xfrm>
          </p:grpSpPr>
          <p:sp>
            <p:nvSpPr>
              <p:cNvPr id="25" name="Text Box 12">
                <a:extLst>
                  <a:ext uri="{FF2B5EF4-FFF2-40B4-BE49-F238E27FC236}">
                    <a16:creationId xmlns:a16="http://schemas.microsoft.com/office/drawing/2014/main" id="{71DD74A7-F127-4D8A-AA82-60A3A18BFCA3}"/>
                  </a:ext>
                </a:extLst>
              </p:cNvPr>
              <p:cNvSpPr txBox="1">
                <a:spLocks noChangeArrowheads="1"/>
              </p:cNvSpPr>
              <p:nvPr/>
            </p:nvSpPr>
            <p:spPr bwMode="auto">
              <a:xfrm>
                <a:off x="1956" y="2829"/>
                <a:ext cx="3222" cy="442"/>
              </a:xfrm>
              <a:prstGeom prst="rect">
                <a:avLst/>
              </a:prstGeom>
              <a:noFill/>
              <a:ln w="9525">
                <a:noFill/>
                <a:miter lim="800000"/>
                <a:headEnd/>
                <a:tailEnd/>
              </a:ln>
            </p:spPr>
            <p:txBody>
              <a:bodyPr>
                <a:spAutoFit/>
              </a:bodyPr>
              <a:lstStyle/>
              <a:p>
                <a:pPr algn="ctr">
                  <a:lnSpc>
                    <a:spcPct val="90000"/>
                  </a:lnSpc>
                  <a:spcBef>
                    <a:spcPct val="40000"/>
                  </a:spcBef>
                </a:pPr>
                <a:r>
                  <a:rPr lang="en-US" b="1">
                    <a:latin typeface="Times New Roman" pitchFamily="18" charset="0"/>
                  </a:rPr>
                  <a:t>[</a:t>
                </a:r>
                <a:r>
                  <a:rPr lang="en-US" b="1" i="1">
                    <a:latin typeface="Times New Roman" pitchFamily="18" charset="0"/>
                  </a:rPr>
                  <a:t>Dp</a:t>
                </a:r>
                <a:r>
                  <a:rPr lang="en-US" b="1"/>
                  <a:t> + (</a:t>
                </a:r>
                <a:r>
                  <a:rPr lang="en-US" b="1" i="1">
                    <a:latin typeface="Times New Roman" pitchFamily="18" charset="0"/>
                  </a:rPr>
                  <a:t>D</a:t>
                </a:r>
                <a:r>
                  <a:rPr lang="en-US" b="1"/>
                  <a:t>/</a:t>
                </a:r>
                <a:r>
                  <a:rPr lang="en-US" b="1" i="1">
                    <a:latin typeface="Times New Roman" pitchFamily="18" charset="0"/>
                  </a:rPr>
                  <a:t>Q</a:t>
                </a:r>
                <a:r>
                  <a:rPr lang="en-US" b="1"/>
                  <a:t>)</a:t>
                </a:r>
                <a:r>
                  <a:rPr lang="en-US" b="1" i="1">
                    <a:latin typeface="Times New Roman" pitchFamily="18" charset="0"/>
                  </a:rPr>
                  <a:t>s</a:t>
                </a:r>
                <a:r>
                  <a:rPr lang="en-US" b="1">
                    <a:latin typeface="Times New Roman" pitchFamily="18" charset="0"/>
                  </a:rPr>
                  <a:t>]</a:t>
                </a:r>
                <a:r>
                  <a:rPr lang="en-US" b="1" baseline="-25000"/>
                  <a:t>product 1</a:t>
                </a:r>
                <a:r>
                  <a:rPr lang="en-US" b="1"/>
                  <a:t> + </a:t>
                </a:r>
                <a:r>
                  <a:rPr lang="en-US" b="1">
                    <a:latin typeface="Times New Roman" pitchFamily="18" charset="0"/>
                  </a:rPr>
                  <a:t>[</a:t>
                </a:r>
                <a:r>
                  <a:rPr lang="en-US" b="1" i="1">
                    <a:latin typeface="Times New Roman" pitchFamily="18" charset="0"/>
                  </a:rPr>
                  <a:t>Dp</a:t>
                </a:r>
                <a:r>
                  <a:rPr lang="en-US" b="1"/>
                  <a:t> + (</a:t>
                </a:r>
                <a:r>
                  <a:rPr lang="en-US" b="1" i="1">
                    <a:latin typeface="Times New Roman" pitchFamily="18" charset="0"/>
                  </a:rPr>
                  <a:t>D</a:t>
                </a:r>
                <a:r>
                  <a:rPr lang="en-US" b="1"/>
                  <a:t>/</a:t>
                </a:r>
                <a:r>
                  <a:rPr lang="en-US" b="1" i="1">
                    <a:latin typeface="Times New Roman" pitchFamily="18" charset="0"/>
                  </a:rPr>
                  <a:t>Q</a:t>
                </a:r>
                <a:r>
                  <a:rPr lang="en-US" b="1"/>
                  <a:t>)</a:t>
                </a:r>
                <a:r>
                  <a:rPr lang="en-US" b="1" i="1">
                    <a:latin typeface="Times New Roman" pitchFamily="18" charset="0"/>
                  </a:rPr>
                  <a:t>s</a:t>
                </a:r>
                <a:r>
                  <a:rPr lang="en-US" b="1">
                    <a:latin typeface="Times New Roman" pitchFamily="18" charset="0"/>
                  </a:rPr>
                  <a:t>]</a:t>
                </a:r>
                <a:r>
                  <a:rPr lang="en-US" b="1" baseline="-25000"/>
                  <a:t>product 2</a:t>
                </a:r>
                <a:r>
                  <a:rPr lang="en-US" b="1"/>
                  <a:t> + … + </a:t>
                </a:r>
                <a:r>
                  <a:rPr lang="en-US" b="1">
                    <a:latin typeface="Times New Roman" pitchFamily="18" charset="0"/>
                  </a:rPr>
                  <a:t>[</a:t>
                </a:r>
                <a:r>
                  <a:rPr lang="en-US" b="1" i="1">
                    <a:latin typeface="Times New Roman" pitchFamily="18" charset="0"/>
                  </a:rPr>
                  <a:t>Dp</a:t>
                </a:r>
                <a:r>
                  <a:rPr lang="en-US" b="1"/>
                  <a:t> + (</a:t>
                </a:r>
                <a:r>
                  <a:rPr lang="en-US" b="1" i="1">
                    <a:latin typeface="Times New Roman" pitchFamily="18" charset="0"/>
                  </a:rPr>
                  <a:t>D</a:t>
                </a:r>
                <a:r>
                  <a:rPr lang="en-US" b="1"/>
                  <a:t>/</a:t>
                </a:r>
                <a:r>
                  <a:rPr lang="en-US" b="1" i="1">
                    <a:latin typeface="Times New Roman" pitchFamily="18" charset="0"/>
                  </a:rPr>
                  <a:t>Q</a:t>
                </a:r>
                <a:r>
                  <a:rPr lang="en-US" b="1"/>
                  <a:t>)</a:t>
                </a:r>
                <a:r>
                  <a:rPr lang="en-US" b="1" i="1">
                    <a:latin typeface="Times New Roman" pitchFamily="18" charset="0"/>
                  </a:rPr>
                  <a:t>s</a:t>
                </a:r>
                <a:r>
                  <a:rPr lang="en-US" b="1">
                    <a:latin typeface="Times New Roman" pitchFamily="18" charset="0"/>
                  </a:rPr>
                  <a:t>]</a:t>
                </a:r>
                <a:r>
                  <a:rPr lang="en-US" b="1" baseline="-25000"/>
                  <a:t>product </a:t>
                </a:r>
                <a:r>
                  <a:rPr lang="en-US" b="1" i="1" baseline="-25000">
                    <a:latin typeface="Times New Roman" pitchFamily="18" charset="0"/>
                  </a:rPr>
                  <a:t>n</a:t>
                </a:r>
              </a:p>
              <a:p>
                <a:pPr algn="ctr">
                  <a:lnSpc>
                    <a:spcPct val="90000"/>
                  </a:lnSpc>
                  <a:spcBef>
                    <a:spcPct val="40000"/>
                  </a:spcBef>
                </a:pPr>
                <a:r>
                  <a:rPr lang="en-US" b="1" i="1">
                    <a:latin typeface="Times New Roman" pitchFamily="18" charset="0"/>
                  </a:rPr>
                  <a:t>N</a:t>
                </a:r>
                <a:r>
                  <a:rPr lang="en-US" b="1">
                    <a:latin typeface="Times New Roman" pitchFamily="18" charset="0"/>
                  </a:rPr>
                  <a:t>[</a:t>
                </a:r>
                <a:r>
                  <a:rPr lang="en-US" b="1"/>
                  <a:t>1 – (</a:t>
                </a:r>
                <a:r>
                  <a:rPr lang="en-US" b="1" i="1">
                    <a:latin typeface="Times New Roman" pitchFamily="18" charset="0"/>
                  </a:rPr>
                  <a:t>C</a:t>
                </a:r>
                <a:r>
                  <a:rPr lang="en-US" b="1"/>
                  <a:t>/100)</a:t>
                </a:r>
                <a:r>
                  <a:rPr lang="en-US" b="1">
                    <a:latin typeface="Times New Roman" pitchFamily="18" charset="0"/>
                  </a:rPr>
                  <a:t>]</a:t>
                </a:r>
              </a:p>
            </p:txBody>
          </p:sp>
          <p:sp>
            <p:nvSpPr>
              <p:cNvPr id="26" name="Line 13">
                <a:extLst>
                  <a:ext uri="{FF2B5EF4-FFF2-40B4-BE49-F238E27FC236}">
                    <a16:creationId xmlns:a16="http://schemas.microsoft.com/office/drawing/2014/main" id="{22192FFA-FE17-4814-B2BE-6A349C5D9504}"/>
                  </a:ext>
                </a:extLst>
              </p:cNvPr>
              <p:cNvSpPr>
                <a:spLocks noChangeShapeType="1"/>
              </p:cNvSpPr>
              <p:nvPr/>
            </p:nvSpPr>
            <p:spPr bwMode="auto">
              <a:xfrm>
                <a:off x="1956" y="3083"/>
                <a:ext cx="3224" cy="0"/>
              </a:xfrm>
              <a:prstGeom prst="line">
                <a:avLst/>
              </a:prstGeom>
              <a:noFill/>
              <a:ln w="28575">
                <a:solidFill>
                  <a:schemeClr val="tx1"/>
                </a:solidFill>
                <a:round/>
                <a:headEnd/>
                <a:tailEnd/>
              </a:ln>
            </p:spPr>
            <p:txBody>
              <a:bodyPr/>
              <a:lstStyle/>
              <a:p>
                <a:endParaRPr lang="en-US"/>
              </a:p>
            </p:txBody>
          </p:sp>
        </p:grpSp>
      </p:grpSp>
      <p:sp>
        <p:nvSpPr>
          <p:cNvPr id="27" name="Text Box 14">
            <a:extLst>
              <a:ext uri="{FF2B5EF4-FFF2-40B4-BE49-F238E27FC236}">
                <a16:creationId xmlns:a16="http://schemas.microsoft.com/office/drawing/2014/main" id="{8A419B94-1453-4985-BF61-C3701ADD67B7}"/>
              </a:ext>
            </a:extLst>
          </p:cNvPr>
          <p:cNvSpPr txBox="1">
            <a:spLocks noChangeArrowheads="1"/>
          </p:cNvSpPr>
          <p:nvPr/>
        </p:nvSpPr>
        <p:spPr bwMode="auto">
          <a:xfrm>
            <a:off x="3191003" y="4810229"/>
            <a:ext cx="4570413" cy="830997"/>
          </a:xfrm>
          <a:prstGeom prst="rect">
            <a:avLst/>
          </a:prstGeom>
          <a:noFill/>
          <a:ln w="9525">
            <a:noFill/>
            <a:miter lim="800000"/>
            <a:headEnd/>
            <a:tailEnd/>
          </a:ln>
        </p:spPr>
        <p:txBody>
          <a:bodyPr>
            <a:spAutoFit/>
          </a:bodyPr>
          <a:lstStyle/>
          <a:p>
            <a:pPr marL="990600" indent="-990600">
              <a:tabLst>
                <a:tab pos="901700" algn="r"/>
              </a:tabLst>
            </a:pPr>
            <a:r>
              <a:rPr lang="en-US" sz="1600" b="1" dirty="0"/>
              <a:t>Where:</a:t>
            </a:r>
          </a:p>
          <a:p>
            <a:pPr marL="990600" indent="-990600">
              <a:tabLst>
                <a:tab pos="901700" algn="r"/>
              </a:tabLst>
            </a:pPr>
            <a:r>
              <a:rPr lang="en-US" sz="1600" b="1" dirty="0"/>
              <a:t>	</a:t>
            </a:r>
            <a:r>
              <a:rPr lang="en-US" sz="1600" b="1" i="1" dirty="0">
                <a:latin typeface="Times New Roman" pitchFamily="18" charset="0"/>
              </a:rPr>
              <a:t>Q</a:t>
            </a:r>
            <a:r>
              <a:rPr lang="en-US" sz="1600" b="1" dirty="0"/>
              <a:t> =	number of units in each lot</a:t>
            </a:r>
          </a:p>
          <a:p>
            <a:pPr marL="990600" indent="-990600">
              <a:tabLst>
                <a:tab pos="901700" algn="r"/>
              </a:tabLst>
            </a:pPr>
            <a:r>
              <a:rPr lang="en-US" sz="1600" b="1" dirty="0"/>
              <a:t>	</a:t>
            </a:r>
            <a:r>
              <a:rPr lang="en-US" sz="1600" b="1" i="1" dirty="0">
                <a:latin typeface="Times New Roman" pitchFamily="18" charset="0"/>
              </a:rPr>
              <a:t>s</a:t>
            </a:r>
            <a:r>
              <a:rPr lang="en-US" sz="1600" b="1" dirty="0"/>
              <a:t> =	setup time (in hours) per lot</a:t>
            </a:r>
          </a:p>
        </p:txBody>
      </p:sp>
    </p:spTree>
    <p:extLst>
      <p:ext uri="{BB962C8B-B14F-4D97-AF65-F5344CB8AC3E}">
        <p14:creationId xmlns:p14="http://schemas.microsoft.com/office/powerpoint/2010/main" val="231772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1000"/>
                                        <p:tgtEl>
                                          <p:spTgt spid="8">
                                            <p:txEl>
                                              <p:pRg st="0" end="0"/>
                                            </p:txEl>
                                          </p:spTgt>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downRight)">
                                      <p:cBhvr>
                                        <p:cTn id="16" dur="1000"/>
                                        <p:tgtEl>
                                          <p:spTgt spid="22"/>
                                        </p:tgtEl>
                                      </p:cBhvr>
                                    </p:animEffect>
                                  </p:childTnLst>
                                </p:cTn>
                              </p:par>
                            </p:childTnLst>
                          </p:cTn>
                        </p:par>
                        <p:par>
                          <p:cTn id="17" fill="hold">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strips(downRigh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52400" y="830739"/>
            <a:ext cx="2819400" cy="868362"/>
          </a:xfrm>
        </p:spPr>
        <p:txBody>
          <a:bodyPr/>
          <a:lstStyle/>
          <a:p>
            <a:r>
              <a:rPr lang="en-US" dirty="0"/>
              <a:t>Example</a:t>
            </a:r>
          </a:p>
        </p:txBody>
      </p:sp>
      <p:sp>
        <p:nvSpPr>
          <p:cNvPr id="125955" name="Rectangle 3"/>
          <p:cNvSpPr>
            <a:spLocks noGrp="1" noChangeArrowheads="1"/>
          </p:cNvSpPr>
          <p:nvPr>
            <p:ph idx="1"/>
          </p:nvPr>
        </p:nvSpPr>
        <p:spPr>
          <a:xfrm>
            <a:off x="2702894" y="381000"/>
            <a:ext cx="5867400" cy="3281363"/>
          </a:xfrm>
        </p:spPr>
        <p:txBody>
          <a:bodyPr>
            <a:normAutofit fontScale="92500" lnSpcReduction="10000"/>
          </a:bodyPr>
          <a:lstStyle/>
          <a:p>
            <a:pPr marL="0" indent="0">
              <a:lnSpc>
                <a:spcPct val="110000"/>
              </a:lnSpc>
              <a:buFont typeface="Arial" charset="0"/>
              <a:buNone/>
            </a:pPr>
            <a:r>
              <a:rPr lang="en-US" sz="2100" dirty="0"/>
              <a:t>A copy center in an office building prepares bound reports for two clients. The center makes multiple copies (the lot size) of each report. The processing time to run, collate, and bind each copy depends on, among other factors, the number of pages. The center operates 250 days per year, with one 8-hour shift. Management believes that a capacity cushion of 15 percent (beyond the allowance built into time standards) is best. It currently has three copy machines. Based on the following information, determine how many machines are needed at the copy center.</a:t>
            </a:r>
          </a:p>
        </p:txBody>
      </p:sp>
      <p:graphicFrame>
        <p:nvGraphicFramePr>
          <p:cNvPr id="125956" name="Group 4"/>
          <p:cNvGraphicFramePr>
            <a:graphicFrameLocks noGrp="1"/>
          </p:cNvGraphicFramePr>
          <p:nvPr>
            <p:extLst>
              <p:ext uri="{D42A27DB-BD31-4B8C-83A1-F6EECF244321}">
                <p14:modId xmlns:p14="http://schemas.microsoft.com/office/powerpoint/2010/main" val="575054407"/>
              </p:ext>
            </p:extLst>
          </p:nvPr>
        </p:nvGraphicFramePr>
        <p:xfrm>
          <a:off x="609600" y="4198461"/>
          <a:ext cx="7960694" cy="1828800"/>
        </p:xfrm>
        <a:graphic>
          <a:graphicData uri="http://schemas.openxmlformats.org/drawingml/2006/table">
            <a:tbl>
              <a:tblPr/>
              <a:tblGrid>
                <a:gridCol w="4942264">
                  <a:extLst>
                    <a:ext uri="{9D8B030D-6E8A-4147-A177-3AD203B41FA5}">
                      <a16:colId xmlns:a16="http://schemas.microsoft.com/office/drawing/2014/main" val="20000"/>
                    </a:ext>
                  </a:extLst>
                </a:gridCol>
                <a:gridCol w="1509215">
                  <a:extLst>
                    <a:ext uri="{9D8B030D-6E8A-4147-A177-3AD203B41FA5}">
                      <a16:colId xmlns:a16="http://schemas.microsoft.com/office/drawing/2014/main" val="20001"/>
                    </a:ext>
                  </a:extLst>
                </a:gridCol>
                <a:gridCol w="1509215">
                  <a:extLst>
                    <a:ext uri="{9D8B030D-6E8A-4147-A177-3AD203B41FA5}">
                      <a16:colId xmlns:a16="http://schemas.microsoft.com/office/drawing/2014/main" val="20002"/>
                    </a:ext>
                  </a:extLst>
                </a:gridCol>
              </a:tblGrid>
              <a:tr h="314325">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Item</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Client X</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Client Y</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143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Annual demand forecast (copies)</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2,000</a:t>
                      </a:r>
                    </a:p>
                  </a:txBody>
                  <a:tcPr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a:ln>
                            <a:noFill/>
                          </a:ln>
                          <a:solidFill>
                            <a:schemeClr val="tx1"/>
                          </a:solidFill>
                          <a:effectLst/>
                          <a:latin typeface="+mn-lt"/>
                        </a:rPr>
                        <a:t>	6,000</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43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Standard processing time (hours per job)</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0.5</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0.7</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143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dirty="0">
                          <a:ln>
                            <a:noFill/>
                          </a:ln>
                          <a:solidFill>
                            <a:schemeClr val="tx1"/>
                          </a:solidFill>
                          <a:effectLst/>
                          <a:latin typeface="+mn-lt"/>
                        </a:rPr>
                        <a:t>Average lot size (copies per report)</a:t>
                      </a:r>
                    </a:p>
                  </a:txBody>
                  <a:tcPr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20</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30</a:t>
                      </a:r>
                    </a:p>
                  </a:txBody>
                  <a:tcPr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143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2000" b="1" i="0" u="none" strike="noStrike" cap="none" normalizeH="0" baseline="0">
                          <a:ln>
                            <a:noFill/>
                          </a:ln>
                          <a:solidFill>
                            <a:schemeClr val="tx1"/>
                          </a:solidFill>
                          <a:effectLst/>
                          <a:latin typeface="+mn-lt"/>
                        </a:rPr>
                        <a:t>Standard setup time (hours)</a:t>
                      </a:r>
                    </a:p>
                  </a:txBody>
                  <a:tcPr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0.25</a:t>
                      </a:r>
                    </a:p>
                  </a:txBody>
                  <a:tcPr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723900" algn="r"/>
                        </a:tabLst>
                      </a:pPr>
                      <a:r>
                        <a:rPr kumimoji="0" lang="en-US" sz="2000" b="1" i="0" u="none" strike="noStrike" cap="none" normalizeH="0" baseline="0" dirty="0">
                          <a:ln>
                            <a:noFill/>
                          </a:ln>
                          <a:solidFill>
                            <a:schemeClr val="tx1"/>
                          </a:solidFill>
                          <a:effectLst/>
                          <a:latin typeface="+mn-lt"/>
                        </a:rPr>
                        <a:t>	0.40</a:t>
                      </a:r>
                    </a:p>
                  </a:txBody>
                  <a:tcPr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Rectangle 2">
            <a:extLst>
              <a:ext uri="{FF2B5EF4-FFF2-40B4-BE49-F238E27FC236}">
                <a16:creationId xmlns:a16="http://schemas.microsoft.com/office/drawing/2014/main" id="{E939470E-E417-4D29-9CBD-00F583CA31E2}"/>
              </a:ext>
            </a:extLst>
          </p:cNvPr>
          <p:cNvSpPr txBox="1">
            <a:spLocks noChangeArrowheads="1"/>
          </p:cNvSpPr>
          <p:nvPr/>
        </p:nvSpPr>
        <p:spPr>
          <a:xfrm>
            <a:off x="-1587" y="504827"/>
            <a:ext cx="2363787" cy="1894617"/>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5955"/>
                                        </p:tgtEl>
                                        <p:attrNameLst>
                                          <p:attrName>style.visibility</p:attrName>
                                        </p:attrNameLst>
                                      </p:cBhvr>
                                      <p:to>
                                        <p:strVal val="visible"/>
                                      </p:to>
                                    </p:set>
                                    <p:animEffect transition="in" filter="strips(downRight)">
                                      <p:cBhvr>
                                        <p:cTn id="7" dur="1000"/>
                                        <p:tgtEl>
                                          <p:spTgt spid="12595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5956"/>
                                        </p:tgtEl>
                                        <p:attrNameLst>
                                          <p:attrName>style.visibility</p:attrName>
                                        </p:attrNameLst>
                                      </p:cBhvr>
                                      <p:to>
                                        <p:strVal val="visible"/>
                                      </p:to>
                                    </p:set>
                                    <p:animEffect transition="in" filter="strips(downRight)">
                                      <p:cBhvr>
                                        <p:cTn id="11" dur="10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887128"/>
            <a:ext cx="2210612" cy="638288"/>
          </a:xfrm>
        </p:spPr>
        <p:txBody>
          <a:bodyPr/>
          <a:lstStyle/>
          <a:p>
            <a:r>
              <a:rPr lang="en-US" dirty="0"/>
              <a:t>Example</a:t>
            </a:r>
          </a:p>
        </p:txBody>
      </p:sp>
      <p:grpSp>
        <p:nvGrpSpPr>
          <p:cNvPr id="2" name="Group 4"/>
          <p:cNvGrpSpPr>
            <a:grpSpLocks/>
          </p:cNvGrpSpPr>
          <p:nvPr/>
        </p:nvGrpSpPr>
        <p:grpSpPr bwMode="auto">
          <a:xfrm>
            <a:off x="685800" y="2717829"/>
            <a:ext cx="8032750" cy="696912"/>
            <a:chOff x="430" y="1293"/>
            <a:chExt cx="5060" cy="439"/>
          </a:xfrm>
          <a:noFill/>
        </p:grpSpPr>
        <p:sp>
          <p:nvSpPr>
            <p:cNvPr id="28689" name="Text Box 5"/>
            <p:cNvSpPr txBox="1">
              <a:spLocks noChangeArrowheads="1"/>
            </p:cNvSpPr>
            <p:nvPr/>
          </p:nvSpPr>
          <p:spPr bwMode="auto">
            <a:xfrm>
              <a:off x="430" y="1407"/>
              <a:ext cx="368" cy="231"/>
            </a:xfrm>
            <a:prstGeom prst="rect">
              <a:avLst/>
            </a:prstGeom>
            <a:grpFill/>
            <a:ln w="9525">
              <a:noFill/>
              <a:miter lim="800000"/>
              <a:headEnd/>
              <a:tailEnd/>
            </a:ln>
          </p:spPr>
          <p:txBody>
            <a:bodyPr wrap="none">
              <a:spAutoFit/>
            </a:bodyPr>
            <a:lstStyle/>
            <a:p>
              <a:r>
                <a:rPr lang="en-US" b="1" i="1">
                  <a:latin typeface="Times New Roman" pitchFamily="18" charset="0"/>
                </a:rPr>
                <a:t>M</a:t>
              </a:r>
              <a:r>
                <a:rPr lang="en-US" b="1"/>
                <a:t> =</a:t>
              </a:r>
            </a:p>
          </p:txBody>
        </p:sp>
        <p:grpSp>
          <p:nvGrpSpPr>
            <p:cNvPr id="28690" name="Group 6"/>
            <p:cNvGrpSpPr>
              <a:grpSpLocks/>
            </p:cNvGrpSpPr>
            <p:nvPr/>
          </p:nvGrpSpPr>
          <p:grpSpPr bwMode="auto">
            <a:xfrm>
              <a:off x="732" y="1293"/>
              <a:ext cx="4758" cy="439"/>
              <a:chOff x="828" y="1141"/>
              <a:chExt cx="4758" cy="439"/>
            </a:xfrm>
            <a:grpFill/>
          </p:grpSpPr>
          <p:sp>
            <p:nvSpPr>
              <p:cNvPr id="28691" name="Text Box 7"/>
              <p:cNvSpPr txBox="1">
                <a:spLocks noChangeArrowheads="1"/>
              </p:cNvSpPr>
              <p:nvPr/>
            </p:nvSpPr>
            <p:spPr bwMode="auto">
              <a:xfrm>
                <a:off x="828" y="1141"/>
                <a:ext cx="4758" cy="439"/>
              </a:xfrm>
              <a:prstGeom prst="rect">
                <a:avLst/>
              </a:prstGeom>
              <a:grpFill/>
              <a:ln w="9525">
                <a:noFill/>
                <a:miter lim="800000"/>
                <a:headEnd/>
                <a:tailEnd/>
              </a:ln>
            </p:spPr>
            <p:txBody>
              <a:bodyPr>
                <a:spAutoFit/>
              </a:bodyPr>
              <a:lstStyle/>
              <a:p>
                <a:pPr algn="ctr">
                  <a:lnSpc>
                    <a:spcPct val="90000"/>
                  </a:lnSpc>
                  <a:spcBef>
                    <a:spcPct val="40000"/>
                  </a:spcBef>
                </a:pPr>
                <a:r>
                  <a:rPr lang="en-US" b="1" dirty="0">
                    <a:latin typeface="Times New Roman" pitchFamily="18" charset="0"/>
                  </a:rPr>
                  <a:t>[</a:t>
                </a:r>
                <a:r>
                  <a:rPr lang="en-US" b="1" i="1" dirty="0" err="1">
                    <a:latin typeface="Times New Roman" pitchFamily="18" charset="0"/>
                  </a:rPr>
                  <a:t>Dp</a:t>
                </a:r>
                <a:r>
                  <a:rPr lang="en-US" b="1" dirty="0"/>
                  <a:t> + (</a:t>
                </a:r>
                <a:r>
                  <a:rPr lang="en-US" b="1" i="1" dirty="0">
                    <a:latin typeface="Times New Roman" pitchFamily="18" charset="0"/>
                  </a:rPr>
                  <a:t>D</a:t>
                </a:r>
                <a:r>
                  <a:rPr lang="en-US" b="1" dirty="0"/>
                  <a:t>/</a:t>
                </a:r>
                <a:r>
                  <a:rPr lang="en-US" b="1" i="1" dirty="0">
                    <a:latin typeface="Times New Roman" pitchFamily="18" charset="0"/>
                  </a:rPr>
                  <a:t>Q</a:t>
                </a:r>
                <a:r>
                  <a:rPr lang="en-US" b="1" dirty="0"/>
                  <a:t>)</a:t>
                </a:r>
                <a:r>
                  <a:rPr lang="en-US" b="1" i="1" dirty="0">
                    <a:latin typeface="Times New Roman" pitchFamily="18" charset="0"/>
                  </a:rPr>
                  <a:t>s</a:t>
                </a:r>
                <a:r>
                  <a:rPr lang="en-US" b="1" dirty="0">
                    <a:latin typeface="Times New Roman" pitchFamily="18" charset="0"/>
                  </a:rPr>
                  <a:t>]</a:t>
                </a:r>
                <a:r>
                  <a:rPr lang="en-US" b="1" baseline="-25000" dirty="0"/>
                  <a:t>product 1</a:t>
                </a:r>
                <a:r>
                  <a:rPr lang="en-US" b="1" dirty="0"/>
                  <a:t> + </a:t>
                </a:r>
                <a:r>
                  <a:rPr lang="en-US" b="1" dirty="0">
                    <a:latin typeface="Times New Roman" pitchFamily="18" charset="0"/>
                  </a:rPr>
                  <a:t>[</a:t>
                </a:r>
                <a:r>
                  <a:rPr lang="en-US" b="1" i="1" dirty="0" err="1">
                    <a:latin typeface="Times New Roman" pitchFamily="18" charset="0"/>
                  </a:rPr>
                  <a:t>Dp</a:t>
                </a:r>
                <a:r>
                  <a:rPr lang="en-US" b="1" dirty="0"/>
                  <a:t> + (</a:t>
                </a:r>
                <a:r>
                  <a:rPr lang="en-US" b="1" i="1" dirty="0">
                    <a:latin typeface="Times New Roman" pitchFamily="18" charset="0"/>
                  </a:rPr>
                  <a:t>D</a:t>
                </a:r>
                <a:r>
                  <a:rPr lang="en-US" b="1" dirty="0"/>
                  <a:t>/</a:t>
                </a:r>
                <a:r>
                  <a:rPr lang="en-US" b="1" i="1" dirty="0">
                    <a:latin typeface="Times New Roman" pitchFamily="18" charset="0"/>
                  </a:rPr>
                  <a:t>Q</a:t>
                </a:r>
                <a:r>
                  <a:rPr lang="en-US" b="1" dirty="0"/>
                  <a:t>)</a:t>
                </a:r>
                <a:r>
                  <a:rPr lang="en-US" b="1" i="1" dirty="0">
                    <a:latin typeface="Times New Roman" pitchFamily="18" charset="0"/>
                  </a:rPr>
                  <a:t>s</a:t>
                </a:r>
                <a:r>
                  <a:rPr lang="en-US" b="1" dirty="0">
                    <a:latin typeface="Times New Roman" pitchFamily="18" charset="0"/>
                  </a:rPr>
                  <a:t>]</a:t>
                </a:r>
                <a:r>
                  <a:rPr lang="en-US" b="1" baseline="-25000" dirty="0"/>
                  <a:t>product 1</a:t>
                </a:r>
                <a:r>
                  <a:rPr lang="en-US" b="1" dirty="0"/>
                  <a:t> + … + </a:t>
                </a:r>
                <a:r>
                  <a:rPr lang="en-US" b="1" dirty="0">
                    <a:latin typeface="Times New Roman" pitchFamily="18" charset="0"/>
                  </a:rPr>
                  <a:t>[</a:t>
                </a:r>
                <a:r>
                  <a:rPr lang="en-US" b="1" i="1" dirty="0" err="1">
                    <a:latin typeface="Times New Roman" pitchFamily="18" charset="0"/>
                  </a:rPr>
                  <a:t>Dp</a:t>
                </a:r>
                <a:r>
                  <a:rPr lang="en-US" b="1" dirty="0"/>
                  <a:t> + (</a:t>
                </a:r>
                <a:r>
                  <a:rPr lang="en-US" b="1" i="1" dirty="0">
                    <a:latin typeface="Times New Roman" pitchFamily="18" charset="0"/>
                  </a:rPr>
                  <a:t>D</a:t>
                </a:r>
                <a:r>
                  <a:rPr lang="en-US" b="1" dirty="0"/>
                  <a:t>/</a:t>
                </a:r>
                <a:r>
                  <a:rPr lang="en-US" b="1" i="1" dirty="0">
                    <a:latin typeface="Times New Roman" pitchFamily="18" charset="0"/>
                  </a:rPr>
                  <a:t>Q</a:t>
                </a:r>
                <a:r>
                  <a:rPr lang="en-US" b="1" dirty="0"/>
                  <a:t>)</a:t>
                </a:r>
                <a:r>
                  <a:rPr lang="en-US" b="1" i="1" dirty="0">
                    <a:latin typeface="Times New Roman" pitchFamily="18" charset="0"/>
                  </a:rPr>
                  <a:t>s</a:t>
                </a:r>
                <a:r>
                  <a:rPr lang="en-US" b="1" dirty="0">
                    <a:latin typeface="Times New Roman" pitchFamily="18" charset="0"/>
                  </a:rPr>
                  <a:t>]</a:t>
                </a:r>
                <a:r>
                  <a:rPr lang="en-US" b="1" baseline="-25000" dirty="0"/>
                  <a:t>product </a:t>
                </a:r>
                <a:r>
                  <a:rPr lang="en-US" b="1" i="1" baseline="-25000" dirty="0">
                    <a:latin typeface="Times New Roman" pitchFamily="18" charset="0"/>
                  </a:rPr>
                  <a:t>n</a:t>
                </a:r>
              </a:p>
              <a:p>
                <a:pPr algn="ctr">
                  <a:lnSpc>
                    <a:spcPct val="90000"/>
                  </a:lnSpc>
                  <a:spcBef>
                    <a:spcPct val="40000"/>
                  </a:spcBef>
                </a:pPr>
                <a:r>
                  <a:rPr lang="en-US" b="1" i="1" dirty="0">
                    <a:latin typeface="Times New Roman" pitchFamily="18" charset="0"/>
                  </a:rPr>
                  <a:t>N</a:t>
                </a:r>
                <a:r>
                  <a:rPr lang="en-US" b="1" dirty="0">
                    <a:latin typeface="Times New Roman" pitchFamily="18" charset="0"/>
                  </a:rPr>
                  <a:t>[</a:t>
                </a:r>
                <a:r>
                  <a:rPr lang="en-US" b="1" dirty="0"/>
                  <a:t>1 – (</a:t>
                </a:r>
                <a:r>
                  <a:rPr lang="en-US" b="1" i="1" dirty="0">
                    <a:latin typeface="Times New Roman" pitchFamily="18" charset="0"/>
                  </a:rPr>
                  <a:t>C</a:t>
                </a:r>
                <a:r>
                  <a:rPr lang="en-US" b="1" dirty="0"/>
                  <a:t>/100)</a:t>
                </a:r>
                <a:r>
                  <a:rPr lang="en-US" b="1" dirty="0">
                    <a:latin typeface="Times New Roman" pitchFamily="18" charset="0"/>
                  </a:rPr>
                  <a:t>]</a:t>
                </a:r>
              </a:p>
            </p:txBody>
          </p:sp>
          <p:sp>
            <p:nvSpPr>
              <p:cNvPr id="28692" name="Line 8"/>
              <p:cNvSpPr>
                <a:spLocks noChangeShapeType="1"/>
              </p:cNvSpPr>
              <p:nvPr/>
            </p:nvSpPr>
            <p:spPr bwMode="auto">
              <a:xfrm>
                <a:off x="899" y="1376"/>
                <a:ext cx="4608" cy="0"/>
              </a:xfrm>
              <a:prstGeom prst="line">
                <a:avLst/>
              </a:prstGeom>
              <a:grpFill/>
              <a:ln w="28575">
                <a:solidFill>
                  <a:schemeClr val="tx1"/>
                </a:solidFill>
                <a:round/>
                <a:headEnd/>
                <a:tailEnd/>
              </a:ln>
            </p:spPr>
            <p:txBody>
              <a:bodyPr/>
              <a:lstStyle/>
              <a:p>
                <a:endParaRPr lang="en-US"/>
              </a:p>
            </p:txBody>
          </p:sp>
        </p:grpSp>
      </p:grpSp>
      <p:grpSp>
        <p:nvGrpSpPr>
          <p:cNvPr id="4" name="Group 9"/>
          <p:cNvGrpSpPr>
            <a:grpSpLocks/>
          </p:cNvGrpSpPr>
          <p:nvPr/>
        </p:nvGrpSpPr>
        <p:grpSpPr bwMode="auto">
          <a:xfrm>
            <a:off x="990600" y="3854006"/>
            <a:ext cx="7851775" cy="534987"/>
            <a:chOff x="486" y="1917"/>
            <a:chExt cx="4946" cy="337"/>
          </a:xfrm>
        </p:grpSpPr>
        <p:sp>
          <p:nvSpPr>
            <p:cNvPr id="28686" name="Text Box 10"/>
            <p:cNvSpPr txBox="1">
              <a:spLocks noChangeArrowheads="1"/>
            </p:cNvSpPr>
            <p:nvPr/>
          </p:nvSpPr>
          <p:spPr bwMode="auto">
            <a:xfrm>
              <a:off x="486" y="2023"/>
              <a:ext cx="200" cy="231"/>
            </a:xfrm>
            <a:prstGeom prst="rect">
              <a:avLst/>
            </a:prstGeom>
            <a:noFill/>
            <a:ln w="9525">
              <a:noFill/>
              <a:miter lim="800000"/>
              <a:headEnd/>
              <a:tailEnd/>
            </a:ln>
          </p:spPr>
          <p:txBody>
            <a:bodyPr wrap="none">
              <a:spAutoFit/>
            </a:bodyPr>
            <a:lstStyle/>
            <a:p>
              <a:r>
                <a:rPr lang="en-US" b="1"/>
                <a:t>=</a:t>
              </a:r>
            </a:p>
          </p:txBody>
        </p:sp>
        <p:sp>
          <p:nvSpPr>
            <p:cNvPr id="28687" name="Text Box 11"/>
            <p:cNvSpPr txBox="1">
              <a:spLocks noChangeArrowheads="1"/>
            </p:cNvSpPr>
            <p:nvPr/>
          </p:nvSpPr>
          <p:spPr bwMode="auto">
            <a:xfrm>
              <a:off x="637" y="1917"/>
              <a:ext cx="2446" cy="214"/>
            </a:xfrm>
            <a:prstGeom prst="rect">
              <a:avLst/>
            </a:prstGeom>
            <a:noFill/>
            <a:ln w="9525">
              <a:noFill/>
              <a:miter lim="800000"/>
              <a:headEnd/>
              <a:tailEnd/>
            </a:ln>
          </p:spPr>
          <p:txBody>
            <a:bodyPr wrap="none">
              <a:spAutoFit/>
            </a:bodyPr>
            <a:lstStyle/>
            <a:p>
              <a:pPr algn="ctr">
                <a:lnSpc>
                  <a:spcPct val="90000"/>
                </a:lnSpc>
                <a:spcBef>
                  <a:spcPct val="40000"/>
                </a:spcBef>
              </a:pPr>
              <a:r>
                <a:rPr lang="en-US" b="1" dirty="0"/>
                <a:t>[2,000(0.5) + (2,000/20)(0.25)]</a:t>
              </a:r>
              <a:r>
                <a:rPr lang="en-US" b="1" baseline="-25000" dirty="0"/>
                <a:t>client X</a:t>
              </a:r>
              <a:r>
                <a:rPr lang="en-US" b="1" dirty="0"/>
                <a:t> </a:t>
              </a:r>
            </a:p>
          </p:txBody>
        </p:sp>
        <p:sp>
          <p:nvSpPr>
            <p:cNvPr id="28688" name="Line 12"/>
            <p:cNvSpPr>
              <a:spLocks noChangeShapeType="1"/>
            </p:cNvSpPr>
            <p:nvPr/>
          </p:nvSpPr>
          <p:spPr bwMode="auto">
            <a:xfrm>
              <a:off x="688" y="2144"/>
              <a:ext cx="4744" cy="0"/>
            </a:xfrm>
            <a:prstGeom prst="line">
              <a:avLst/>
            </a:prstGeom>
            <a:noFill/>
            <a:ln w="28575">
              <a:solidFill>
                <a:schemeClr val="tx1"/>
              </a:solidFill>
              <a:round/>
              <a:headEnd/>
              <a:tailEnd/>
            </a:ln>
          </p:spPr>
          <p:txBody>
            <a:bodyPr/>
            <a:lstStyle/>
            <a:p>
              <a:endParaRPr lang="en-US"/>
            </a:p>
          </p:txBody>
        </p:sp>
      </p:grpSp>
      <p:sp>
        <p:nvSpPr>
          <p:cNvPr id="126989" name="Text Box 13"/>
          <p:cNvSpPr txBox="1">
            <a:spLocks noChangeArrowheads="1"/>
          </p:cNvSpPr>
          <p:nvPr/>
        </p:nvSpPr>
        <p:spPr bwMode="auto">
          <a:xfrm>
            <a:off x="4910138" y="3854006"/>
            <a:ext cx="4016375" cy="339725"/>
          </a:xfrm>
          <a:prstGeom prst="rect">
            <a:avLst/>
          </a:prstGeom>
          <a:noFill/>
          <a:ln w="9525">
            <a:noFill/>
            <a:miter lim="800000"/>
            <a:headEnd/>
            <a:tailEnd/>
          </a:ln>
        </p:spPr>
        <p:txBody>
          <a:bodyPr wrap="none">
            <a:spAutoFit/>
          </a:bodyPr>
          <a:lstStyle/>
          <a:p>
            <a:pPr algn="ctr">
              <a:lnSpc>
                <a:spcPct val="90000"/>
              </a:lnSpc>
              <a:spcBef>
                <a:spcPct val="40000"/>
              </a:spcBef>
            </a:pPr>
            <a:r>
              <a:rPr lang="en-US" b="1"/>
              <a:t>+ [6,000(0.7) + (6,000/30)(0.40)]</a:t>
            </a:r>
            <a:r>
              <a:rPr lang="en-US" b="1" baseline="-25000"/>
              <a:t>client Y</a:t>
            </a:r>
          </a:p>
        </p:txBody>
      </p:sp>
      <p:sp>
        <p:nvSpPr>
          <p:cNvPr id="126990" name="Text Box 14"/>
          <p:cNvSpPr txBox="1">
            <a:spLocks noChangeArrowheads="1"/>
          </p:cNvSpPr>
          <p:nvPr/>
        </p:nvSpPr>
        <p:spPr bwMode="auto">
          <a:xfrm>
            <a:off x="1668681" y="4209606"/>
            <a:ext cx="6816290" cy="341632"/>
          </a:xfrm>
          <a:prstGeom prst="rect">
            <a:avLst/>
          </a:prstGeom>
          <a:noFill/>
          <a:ln w="9525">
            <a:noFill/>
            <a:miter lim="800000"/>
            <a:headEnd/>
            <a:tailEnd/>
          </a:ln>
        </p:spPr>
        <p:txBody>
          <a:bodyPr wrap="none">
            <a:spAutoFit/>
          </a:bodyPr>
          <a:lstStyle/>
          <a:p>
            <a:pPr algn="ctr">
              <a:lnSpc>
                <a:spcPct val="90000"/>
              </a:lnSpc>
              <a:spcBef>
                <a:spcPct val="40000"/>
              </a:spcBef>
            </a:pPr>
            <a:r>
              <a:rPr lang="en-US" b="1" dirty="0"/>
              <a:t>[(250 days per year)(1 shift per day)(8 hours per shift)][1.0 - (15/100)]</a:t>
            </a:r>
          </a:p>
        </p:txBody>
      </p:sp>
      <p:grpSp>
        <p:nvGrpSpPr>
          <p:cNvPr id="5" name="Group 15"/>
          <p:cNvGrpSpPr>
            <a:grpSpLocks/>
          </p:cNvGrpSpPr>
          <p:nvPr/>
        </p:nvGrpSpPr>
        <p:grpSpPr bwMode="auto">
          <a:xfrm>
            <a:off x="977900" y="4866831"/>
            <a:ext cx="1798638" cy="752475"/>
            <a:chOff x="982" y="2971"/>
            <a:chExt cx="1133" cy="474"/>
          </a:xfrm>
        </p:grpSpPr>
        <p:sp>
          <p:nvSpPr>
            <p:cNvPr id="28682" name="Text Box 16"/>
            <p:cNvSpPr txBox="1">
              <a:spLocks noChangeArrowheads="1"/>
            </p:cNvSpPr>
            <p:nvPr/>
          </p:nvSpPr>
          <p:spPr bwMode="auto">
            <a:xfrm>
              <a:off x="982" y="3081"/>
              <a:ext cx="1133" cy="233"/>
            </a:xfrm>
            <a:prstGeom prst="rect">
              <a:avLst/>
            </a:prstGeom>
            <a:noFill/>
            <a:ln w="9525">
              <a:noFill/>
              <a:miter lim="800000"/>
              <a:headEnd/>
              <a:tailEnd/>
            </a:ln>
          </p:spPr>
          <p:txBody>
            <a:bodyPr wrap="none">
              <a:spAutoFit/>
            </a:bodyPr>
            <a:lstStyle/>
            <a:p>
              <a:r>
                <a:rPr lang="en-US" b="1" dirty="0"/>
                <a:t>=                   = </a:t>
              </a:r>
              <a:r>
                <a:rPr lang="en-US" b="1" dirty="0">
                  <a:solidFill>
                    <a:srgbClr val="FF0000"/>
                  </a:solidFill>
                </a:rPr>
                <a:t>3.12</a:t>
              </a:r>
            </a:p>
          </p:txBody>
        </p:sp>
        <p:grpSp>
          <p:nvGrpSpPr>
            <p:cNvPr id="28683" name="Group 17"/>
            <p:cNvGrpSpPr>
              <a:grpSpLocks/>
            </p:cNvGrpSpPr>
            <p:nvPr/>
          </p:nvGrpSpPr>
          <p:grpSpPr bwMode="auto">
            <a:xfrm>
              <a:off x="1174" y="2971"/>
              <a:ext cx="476" cy="474"/>
              <a:chOff x="2654" y="2707"/>
              <a:chExt cx="476" cy="474"/>
            </a:xfrm>
          </p:grpSpPr>
          <p:sp>
            <p:nvSpPr>
              <p:cNvPr id="28684" name="Text Box 18"/>
              <p:cNvSpPr txBox="1">
                <a:spLocks noChangeArrowheads="1"/>
              </p:cNvSpPr>
              <p:nvPr/>
            </p:nvSpPr>
            <p:spPr bwMode="auto">
              <a:xfrm>
                <a:off x="2654" y="2707"/>
                <a:ext cx="476" cy="474"/>
              </a:xfrm>
              <a:prstGeom prst="rect">
                <a:avLst/>
              </a:prstGeom>
              <a:noFill/>
              <a:ln w="9525">
                <a:noFill/>
                <a:miter lim="800000"/>
                <a:headEnd/>
                <a:tailEnd/>
              </a:ln>
            </p:spPr>
            <p:txBody>
              <a:bodyPr wrap="none">
                <a:spAutoFit/>
              </a:bodyPr>
              <a:lstStyle/>
              <a:p>
                <a:pPr algn="ctr">
                  <a:lnSpc>
                    <a:spcPct val="120000"/>
                  </a:lnSpc>
                </a:pPr>
                <a:r>
                  <a:rPr lang="en-US" b="1"/>
                  <a:t>5,305</a:t>
                </a:r>
              </a:p>
              <a:p>
                <a:pPr algn="ctr">
                  <a:lnSpc>
                    <a:spcPct val="120000"/>
                  </a:lnSpc>
                </a:pPr>
                <a:r>
                  <a:rPr lang="en-US" b="1"/>
                  <a:t>1,700</a:t>
                </a:r>
              </a:p>
            </p:txBody>
          </p:sp>
          <p:sp>
            <p:nvSpPr>
              <p:cNvPr id="28685" name="Line 19"/>
              <p:cNvSpPr>
                <a:spLocks noChangeShapeType="1"/>
              </p:cNvSpPr>
              <p:nvPr/>
            </p:nvSpPr>
            <p:spPr bwMode="auto">
              <a:xfrm>
                <a:off x="2664" y="2952"/>
                <a:ext cx="456" cy="0"/>
              </a:xfrm>
              <a:prstGeom prst="line">
                <a:avLst/>
              </a:prstGeom>
              <a:noFill/>
              <a:ln w="28575">
                <a:solidFill>
                  <a:schemeClr val="tx1"/>
                </a:solidFill>
                <a:round/>
                <a:headEnd/>
                <a:tailEnd/>
              </a:ln>
            </p:spPr>
            <p:txBody>
              <a:bodyPr/>
              <a:lstStyle/>
              <a:p>
                <a:endParaRPr lang="en-US"/>
              </a:p>
            </p:txBody>
          </p:sp>
        </p:grpSp>
      </p:grpSp>
      <p:sp>
        <p:nvSpPr>
          <p:cNvPr id="126996" name="Text Box 20"/>
          <p:cNvSpPr txBox="1">
            <a:spLocks noChangeArrowheads="1"/>
          </p:cNvSpPr>
          <p:nvPr/>
        </p:nvSpPr>
        <p:spPr bwMode="auto">
          <a:xfrm>
            <a:off x="993775" y="5777024"/>
            <a:ext cx="7932738" cy="369332"/>
          </a:xfrm>
          <a:prstGeom prst="rect">
            <a:avLst/>
          </a:prstGeom>
          <a:noFill/>
          <a:ln w="9525">
            <a:noFill/>
            <a:miter lim="800000"/>
            <a:headEnd/>
            <a:tailEnd/>
          </a:ln>
        </p:spPr>
        <p:txBody>
          <a:bodyPr wrap="square">
            <a:spAutoFit/>
          </a:bodyPr>
          <a:lstStyle/>
          <a:p>
            <a:pPr>
              <a:lnSpc>
                <a:spcPct val="90000"/>
              </a:lnSpc>
            </a:pPr>
            <a:r>
              <a:rPr lang="en-US" sz="2000" b="1" dirty="0"/>
              <a:t>Rounding up to the next integer gives a requirement of </a:t>
            </a:r>
            <a:r>
              <a:rPr lang="en-US" sz="2000" b="1" dirty="0">
                <a:solidFill>
                  <a:srgbClr val="FF0000"/>
                </a:solidFill>
              </a:rPr>
              <a:t>four</a:t>
            </a:r>
            <a:r>
              <a:rPr lang="en-US" sz="2000" b="1" dirty="0"/>
              <a:t> machines.</a:t>
            </a:r>
          </a:p>
        </p:txBody>
      </p:sp>
      <p:sp>
        <p:nvSpPr>
          <p:cNvPr id="22" name="Rectangle 2">
            <a:extLst>
              <a:ext uri="{FF2B5EF4-FFF2-40B4-BE49-F238E27FC236}">
                <a16:creationId xmlns:a16="http://schemas.microsoft.com/office/drawing/2014/main" id="{90E0F746-153B-4867-8055-BAD2BE4DF303}"/>
              </a:ext>
            </a:extLst>
          </p:cNvPr>
          <p:cNvSpPr txBox="1">
            <a:spLocks noChangeArrowheads="1"/>
          </p:cNvSpPr>
          <p:nvPr/>
        </p:nvSpPr>
        <p:spPr>
          <a:xfrm>
            <a:off x="-1587" y="504827"/>
            <a:ext cx="2363787" cy="1894617"/>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Example</a:t>
            </a:r>
          </a:p>
        </p:txBody>
      </p:sp>
      <p:sp>
        <p:nvSpPr>
          <p:cNvPr id="21" name="Text Box 15">
            <a:extLst>
              <a:ext uri="{FF2B5EF4-FFF2-40B4-BE49-F238E27FC236}">
                <a16:creationId xmlns:a16="http://schemas.microsoft.com/office/drawing/2014/main" id="{5380414B-A2F3-42C8-A9DF-398B30DA2458}"/>
              </a:ext>
            </a:extLst>
          </p:cNvPr>
          <p:cNvSpPr txBox="1">
            <a:spLocks noChangeArrowheads="1"/>
          </p:cNvSpPr>
          <p:nvPr/>
        </p:nvSpPr>
        <p:spPr bwMode="auto">
          <a:xfrm>
            <a:off x="3048000" y="370572"/>
            <a:ext cx="4908994" cy="1938992"/>
          </a:xfrm>
          <a:prstGeom prst="rect">
            <a:avLst/>
          </a:prstGeom>
          <a:noFill/>
          <a:ln>
            <a:solidFill>
              <a:srgbClr val="545454"/>
            </a:solidFill>
          </a:ln>
          <a:extLst/>
        </p:spPr>
        <p:txBody>
          <a:bodyPr wrap="square">
            <a:spAutoFit/>
          </a:bodyPr>
          <a:lstStyle>
            <a:lvl1pPr marL="990600" indent="-990600" eaLnBrk="0" hangingPunct="0">
              <a:tabLst>
                <a:tab pos="901700" algn="r"/>
              </a:tabLst>
              <a:defRPr>
                <a:solidFill>
                  <a:schemeClr val="tx1"/>
                </a:solidFill>
                <a:latin typeface="Arial" charset="0"/>
              </a:defRPr>
            </a:lvl1pPr>
            <a:lvl2pPr marL="742950" indent="-285750" eaLnBrk="0" hangingPunct="0">
              <a:tabLst>
                <a:tab pos="901700" algn="r"/>
              </a:tabLst>
              <a:defRPr>
                <a:solidFill>
                  <a:schemeClr val="tx1"/>
                </a:solidFill>
                <a:latin typeface="Arial" charset="0"/>
              </a:defRPr>
            </a:lvl2pPr>
            <a:lvl3pPr marL="1143000" indent="-228600" eaLnBrk="0" hangingPunct="0">
              <a:tabLst>
                <a:tab pos="901700" algn="r"/>
              </a:tabLst>
              <a:defRPr>
                <a:solidFill>
                  <a:schemeClr val="tx1"/>
                </a:solidFill>
                <a:latin typeface="Arial" charset="0"/>
              </a:defRPr>
            </a:lvl3pPr>
            <a:lvl4pPr marL="1600200" indent="-228600" eaLnBrk="0" hangingPunct="0">
              <a:tabLst>
                <a:tab pos="901700" algn="r"/>
              </a:tabLst>
              <a:defRPr>
                <a:solidFill>
                  <a:schemeClr val="tx1"/>
                </a:solidFill>
                <a:latin typeface="Arial" charset="0"/>
              </a:defRPr>
            </a:lvl4pPr>
            <a:lvl5pPr marL="2057400" indent="-228600" eaLnBrk="0" hangingPunct="0">
              <a:tabLst>
                <a:tab pos="901700" algn="r"/>
              </a:tabLst>
              <a:defRPr>
                <a:solidFill>
                  <a:schemeClr val="tx1"/>
                </a:solidFill>
                <a:latin typeface="Arial" charset="0"/>
              </a:defRPr>
            </a:lvl5pPr>
            <a:lvl6pPr marL="2514600" indent="-228600" eaLnBrk="0" fontAlgn="base" hangingPunct="0">
              <a:spcBef>
                <a:spcPct val="0"/>
              </a:spcBef>
              <a:spcAft>
                <a:spcPct val="0"/>
              </a:spcAft>
              <a:tabLst>
                <a:tab pos="901700" algn="r"/>
              </a:tabLst>
              <a:defRPr>
                <a:solidFill>
                  <a:schemeClr val="tx1"/>
                </a:solidFill>
                <a:latin typeface="Arial" charset="0"/>
              </a:defRPr>
            </a:lvl6pPr>
            <a:lvl7pPr marL="2971800" indent="-228600" eaLnBrk="0" fontAlgn="base" hangingPunct="0">
              <a:spcBef>
                <a:spcPct val="0"/>
              </a:spcBef>
              <a:spcAft>
                <a:spcPct val="0"/>
              </a:spcAft>
              <a:tabLst>
                <a:tab pos="901700" algn="r"/>
              </a:tabLst>
              <a:defRPr>
                <a:solidFill>
                  <a:schemeClr val="tx1"/>
                </a:solidFill>
                <a:latin typeface="Arial" charset="0"/>
              </a:defRPr>
            </a:lvl7pPr>
            <a:lvl8pPr marL="3429000" indent="-228600" eaLnBrk="0" fontAlgn="base" hangingPunct="0">
              <a:spcBef>
                <a:spcPct val="0"/>
              </a:spcBef>
              <a:spcAft>
                <a:spcPct val="0"/>
              </a:spcAft>
              <a:tabLst>
                <a:tab pos="901700" algn="r"/>
              </a:tabLst>
              <a:defRPr>
                <a:solidFill>
                  <a:schemeClr val="tx1"/>
                </a:solidFill>
                <a:latin typeface="Arial" charset="0"/>
              </a:defRPr>
            </a:lvl8pPr>
            <a:lvl9pPr marL="3886200" indent="-228600" eaLnBrk="0" fontAlgn="base" hangingPunct="0">
              <a:spcBef>
                <a:spcPct val="0"/>
              </a:spcBef>
              <a:spcAft>
                <a:spcPct val="0"/>
              </a:spcAft>
              <a:tabLst>
                <a:tab pos="901700" algn="r"/>
              </a:tabLst>
              <a:defRPr>
                <a:solidFill>
                  <a:schemeClr val="tx1"/>
                </a:solidFill>
                <a:latin typeface="Arial" charset="0"/>
              </a:defRPr>
            </a:lvl9pPr>
          </a:lstStyle>
          <a:p>
            <a:pPr eaLnBrk="1" fontAlgn="auto" hangingPunct="1">
              <a:lnSpc>
                <a:spcPct val="90000"/>
              </a:lnSpc>
              <a:spcBef>
                <a:spcPct val="20000"/>
              </a:spcBef>
              <a:spcAft>
                <a:spcPts val="0"/>
              </a:spcAft>
              <a:defRPr/>
            </a:pPr>
            <a:r>
              <a:rPr lang="en-US" sz="1200" b="1" dirty="0">
                <a:latin typeface="+mj-lt"/>
              </a:rPr>
              <a:t>Where:</a:t>
            </a:r>
          </a:p>
          <a:p>
            <a:pPr eaLnBrk="1" fontAlgn="auto" hangingPunct="1">
              <a:lnSpc>
                <a:spcPct val="90000"/>
              </a:lnSpc>
              <a:spcBef>
                <a:spcPct val="20000"/>
              </a:spcBef>
              <a:spcAft>
                <a:spcPts val="0"/>
              </a:spcAft>
              <a:defRPr/>
            </a:pPr>
            <a:r>
              <a:rPr lang="en-US" sz="1200" b="1" dirty="0">
                <a:latin typeface="+mj-lt"/>
              </a:rPr>
              <a:t>	</a:t>
            </a:r>
            <a:r>
              <a:rPr lang="en-US" sz="1200" b="1" i="1" dirty="0">
                <a:latin typeface="+mj-lt"/>
              </a:rPr>
              <a:t>D</a:t>
            </a:r>
            <a:r>
              <a:rPr lang="en-US" sz="1200" b="1" dirty="0">
                <a:latin typeface="+mj-lt"/>
              </a:rPr>
              <a:t> =	demand forecast for the year (number of customers served or units produced)</a:t>
            </a:r>
          </a:p>
          <a:p>
            <a:pPr eaLnBrk="1" fontAlgn="auto" hangingPunct="1">
              <a:lnSpc>
                <a:spcPct val="90000"/>
              </a:lnSpc>
              <a:spcBef>
                <a:spcPct val="20000"/>
              </a:spcBef>
              <a:spcAft>
                <a:spcPts val="0"/>
              </a:spcAft>
              <a:defRPr/>
            </a:pPr>
            <a:r>
              <a:rPr lang="en-US" sz="1200" b="1" dirty="0">
                <a:latin typeface="+mj-lt"/>
              </a:rPr>
              <a:t>	</a:t>
            </a:r>
            <a:r>
              <a:rPr lang="en-US" sz="1200" b="1" i="1" dirty="0">
                <a:latin typeface="+mj-lt"/>
              </a:rPr>
              <a:t>p</a:t>
            </a:r>
            <a:r>
              <a:rPr lang="en-US" sz="1200" b="1" dirty="0">
                <a:latin typeface="+mj-lt"/>
              </a:rPr>
              <a:t> =	processing time (in hours per customer served or unit produced)</a:t>
            </a:r>
          </a:p>
          <a:p>
            <a:pPr eaLnBrk="1" fontAlgn="auto" hangingPunct="1">
              <a:lnSpc>
                <a:spcPct val="90000"/>
              </a:lnSpc>
              <a:spcBef>
                <a:spcPct val="20000"/>
              </a:spcBef>
              <a:spcAft>
                <a:spcPts val="0"/>
              </a:spcAft>
              <a:defRPr/>
            </a:pPr>
            <a:r>
              <a:rPr lang="en-US" sz="1200" b="1" dirty="0">
                <a:latin typeface="+mj-lt"/>
              </a:rPr>
              <a:t>	</a:t>
            </a:r>
            <a:r>
              <a:rPr lang="en-US" sz="1200" b="1" i="1" dirty="0">
                <a:latin typeface="+mj-lt"/>
              </a:rPr>
              <a:t>N</a:t>
            </a:r>
            <a:r>
              <a:rPr lang="en-US" sz="1200" b="1" dirty="0">
                <a:latin typeface="+mj-lt"/>
              </a:rPr>
              <a:t> =	total number of hours per year during which the process operates</a:t>
            </a:r>
          </a:p>
          <a:p>
            <a:pPr eaLnBrk="1" fontAlgn="auto" hangingPunct="1">
              <a:lnSpc>
                <a:spcPct val="90000"/>
              </a:lnSpc>
              <a:spcBef>
                <a:spcPct val="20000"/>
              </a:spcBef>
              <a:spcAft>
                <a:spcPts val="0"/>
              </a:spcAft>
              <a:defRPr/>
            </a:pPr>
            <a:r>
              <a:rPr lang="en-US" sz="1200" b="1" dirty="0">
                <a:latin typeface="+mj-lt"/>
              </a:rPr>
              <a:t>	</a:t>
            </a:r>
            <a:r>
              <a:rPr lang="en-US" sz="1200" b="1" i="1" dirty="0">
                <a:latin typeface="+mj-lt"/>
              </a:rPr>
              <a:t>C</a:t>
            </a:r>
            <a:r>
              <a:rPr lang="en-US" sz="1200" b="1" dirty="0">
                <a:latin typeface="+mj-lt"/>
              </a:rPr>
              <a:t> =	desired capacity cushion (expressed as a percent)</a:t>
            </a:r>
          </a:p>
          <a:p>
            <a:r>
              <a:rPr lang="en-US" sz="1200" b="1" i="1" dirty="0">
                <a:latin typeface="+mj-lt"/>
              </a:rPr>
              <a:t>	Q</a:t>
            </a:r>
            <a:r>
              <a:rPr lang="en-US" sz="1200" b="1" dirty="0">
                <a:latin typeface="+mj-lt"/>
              </a:rPr>
              <a:t> =	number of units in each lot</a:t>
            </a:r>
          </a:p>
          <a:p>
            <a:r>
              <a:rPr lang="en-US" sz="1200" b="1" dirty="0">
                <a:latin typeface="+mj-lt"/>
              </a:rPr>
              <a:t>	</a:t>
            </a:r>
            <a:r>
              <a:rPr lang="en-US" sz="1200" b="1" i="1" dirty="0">
                <a:latin typeface="+mj-lt"/>
              </a:rPr>
              <a:t>s</a:t>
            </a:r>
            <a:r>
              <a:rPr lang="en-US" sz="1200" b="1" dirty="0">
                <a:latin typeface="+mj-lt"/>
              </a:rPr>
              <a:t> =	setup time (in hours) per lot</a:t>
            </a:r>
            <a:endParaRPr lang="en-US" sz="1400" b="1" dirty="0">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9"/>
                                        </p:tgtEl>
                                        <p:attrNameLst>
                                          <p:attrName>style.visibility</p:attrName>
                                        </p:attrNameLst>
                                      </p:cBhvr>
                                      <p:to>
                                        <p:strVal val="visible"/>
                                      </p:to>
                                    </p:set>
                                    <p:animEffect transition="in" filter="wipe(left)">
                                      <p:cBhvr>
                                        <p:cTn id="12" dur="1000"/>
                                        <p:tgtEl>
                                          <p:spTgt spid="126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90"/>
                                        </p:tgtEl>
                                        <p:attrNameLst>
                                          <p:attrName>style.visibility</p:attrName>
                                        </p:attrNameLst>
                                      </p:cBhvr>
                                      <p:to>
                                        <p:strVal val="visible"/>
                                      </p:to>
                                    </p:set>
                                    <p:animEffect transition="in" filter="wipe(left)">
                                      <p:cBhvr>
                                        <p:cTn id="17" dur="1000"/>
                                        <p:tgtEl>
                                          <p:spTgt spid="126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6996"/>
                                        </p:tgtEl>
                                        <p:attrNameLst>
                                          <p:attrName>style.visibility</p:attrName>
                                        </p:attrNameLst>
                                      </p:cBhvr>
                                      <p:to>
                                        <p:strVal val="visible"/>
                                      </p:to>
                                    </p:set>
                                    <p:animEffect transition="in" filter="fade">
                                      <p:cBhvr>
                                        <p:cTn id="27" dur="1000"/>
                                        <p:tgtEl>
                                          <p:spTgt spid="126996"/>
                                        </p:tgtEl>
                                      </p:cBhvr>
                                    </p:animEffect>
                                    <p:anim calcmode="lin" valueType="num">
                                      <p:cBhvr>
                                        <p:cTn id="28" dur="1000" fill="hold"/>
                                        <p:tgtEl>
                                          <p:spTgt spid="126996"/>
                                        </p:tgtEl>
                                        <p:attrNameLst>
                                          <p:attrName>ppt_x</p:attrName>
                                        </p:attrNameLst>
                                      </p:cBhvr>
                                      <p:tavLst>
                                        <p:tav tm="0">
                                          <p:val>
                                            <p:strVal val="#ppt_x"/>
                                          </p:val>
                                        </p:tav>
                                        <p:tav tm="100000">
                                          <p:val>
                                            <p:strVal val="#ppt_x"/>
                                          </p:val>
                                        </p:tav>
                                      </p:tavLst>
                                    </p:anim>
                                    <p:anim calcmode="lin" valueType="num">
                                      <p:cBhvr>
                                        <p:cTn id="29" dur="1000" fill="hold"/>
                                        <p:tgtEl>
                                          <p:spTgt spid="1269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9" grpId="0"/>
      <p:bldP spid="126990" grpId="0"/>
      <p:bldP spid="1269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1"/>
            <a:ext cx="9144000" cy="958664"/>
          </a:xfrm>
          <a:solidFill>
            <a:srgbClr val="40BAD2"/>
          </a:solidFill>
        </p:spPr>
        <p:txBody>
          <a:bodyPr>
            <a:normAutofit/>
          </a:bodyPr>
          <a:lstStyle/>
          <a:p>
            <a:pPr algn="ctr"/>
            <a:r>
              <a:rPr lang="en-US" dirty="0">
                <a:solidFill>
                  <a:schemeClr val="tx1">
                    <a:lumMod val="65000"/>
                    <a:lumOff val="35000"/>
                  </a:schemeClr>
                </a:solidFill>
              </a:rPr>
              <a:t>Today’s Agenda</a:t>
            </a:r>
          </a:p>
        </p:txBody>
      </p:sp>
      <p:grpSp>
        <p:nvGrpSpPr>
          <p:cNvPr id="4" name="Group 3">
            <a:extLst>
              <a:ext uri="{FF2B5EF4-FFF2-40B4-BE49-F238E27FC236}">
                <a16:creationId xmlns:a16="http://schemas.microsoft.com/office/drawing/2014/main" id="{A1CA1EDB-A9F3-42FC-A9C2-0D891FEAE6FE}"/>
              </a:ext>
            </a:extLst>
          </p:cNvPr>
          <p:cNvGrpSpPr/>
          <p:nvPr/>
        </p:nvGrpSpPr>
        <p:grpSpPr>
          <a:xfrm>
            <a:off x="2045956" y="1490943"/>
            <a:ext cx="5052087" cy="455060"/>
            <a:chOff x="1740455" y="519563"/>
            <a:chExt cx="5964228" cy="431730"/>
          </a:xfrm>
          <a:solidFill>
            <a:schemeClr val="tx2">
              <a:lumMod val="90000"/>
              <a:lumOff val="10000"/>
            </a:schemeClr>
          </a:solidFill>
        </p:grpSpPr>
        <p:sp>
          <p:nvSpPr>
            <p:cNvPr id="27" name="Rectangle: Rounded Corners 26">
              <a:extLst>
                <a:ext uri="{FF2B5EF4-FFF2-40B4-BE49-F238E27FC236}">
                  <a16:creationId xmlns:a16="http://schemas.microsoft.com/office/drawing/2014/main" id="{3455F2DA-B48A-4378-A482-BE6FB0C9A2E4}"/>
                </a:ext>
              </a:extLst>
            </p:cNvPr>
            <p:cNvSpPr/>
            <p:nvPr/>
          </p:nvSpPr>
          <p:spPr>
            <a:xfrm>
              <a:off x="1740455" y="519563"/>
              <a:ext cx="5964228" cy="431730"/>
            </a:xfrm>
            <a:prstGeom prst="roundRect">
              <a:avLst/>
            </a:prstGeom>
            <a:grpFill/>
          </p:spPr>
          <p:style>
            <a:lnRef idx="0">
              <a:schemeClr val="lt1">
                <a:hueOff val="0"/>
                <a:satOff val="0"/>
                <a:lumOff val="0"/>
                <a:alphaOff val="0"/>
              </a:schemeClr>
            </a:lnRef>
            <a:fillRef idx="3">
              <a:schemeClr val="accent6">
                <a:shade val="50000"/>
                <a:hueOff val="-22725"/>
                <a:satOff val="412"/>
                <a:lumOff val="8445"/>
                <a:alphaOff val="0"/>
              </a:schemeClr>
            </a:fillRef>
            <a:effectRef idx="2">
              <a:schemeClr val="accent6">
                <a:shade val="50000"/>
                <a:hueOff val="-22725"/>
                <a:satOff val="412"/>
                <a:lumOff val="8445"/>
                <a:alphaOff val="0"/>
              </a:schemeClr>
            </a:effectRef>
            <a:fontRef idx="minor">
              <a:schemeClr val="lt1"/>
            </a:fontRef>
          </p:style>
        </p:sp>
        <p:sp>
          <p:nvSpPr>
            <p:cNvPr id="28" name="Rectangle: Rounded Corners 4">
              <a:extLst>
                <a:ext uri="{FF2B5EF4-FFF2-40B4-BE49-F238E27FC236}">
                  <a16:creationId xmlns:a16="http://schemas.microsoft.com/office/drawing/2014/main" id="{4F1D2744-7928-4D22-824C-827257C02F87}"/>
                </a:ext>
              </a:extLst>
            </p:cNvPr>
            <p:cNvSpPr txBox="1"/>
            <p:nvPr/>
          </p:nvSpPr>
          <p:spPr>
            <a:xfrm>
              <a:off x="1761530" y="540638"/>
              <a:ext cx="5922078"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Class Administration – Littlefield, OM Explorer download</a:t>
              </a:r>
            </a:p>
          </p:txBody>
        </p:sp>
      </p:grpSp>
      <p:grpSp>
        <p:nvGrpSpPr>
          <p:cNvPr id="6" name="Group 5">
            <a:extLst>
              <a:ext uri="{FF2B5EF4-FFF2-40B4-BE49-F238E27FC236}">
                <a16:creationId xmlns:a16="http://schemas.microsoft.com/office/drawing/2014/main" id="{A811CA07-DB59-437D-BFC5-D3710C73964A}"/>
              </a:ext>
            </a:extLst>
          </p:cNvPr>
          <p:cNvGrpSpPr/>
          <p:nvPr/>
        </p:nvGrpSpPr>
        <p:grpSpPr>
          <a:xfrm>
            <a:off x="2045957" y="2024343"/>
            <a:ext cx="5045282" cy="455061"/>
            <a:chOff x="1760857" y="1003133"/>
            <a:chExt cx="5923425" cy="431730"/>
          </a:xfrm>
          <a:solidFill>
            <a:schemeClr val="accent1"/>
          </a:solidFill>
        </p:grpSpPr>
        <p:sp>
          <p:nvSpPr>
            <p:cNvPr id="25" name="Rectangle: Rounded Corners 24">
              <a:extLst>
                <a:ext uri="{FF2B5EF4-FFF2-40B4-BE49-F238E27FC236}">
                  <a16:creationId xmlns:a16="http://schemas.microsoft.com/office/drawing/2014/main" id="{F0F4DFC5-D900-487D-9D79-FF12870BE068}"/>
                </a:ext>
              </a:extLst>
            </p:cNvPr>
            <p:cNvSpPr/>
            <p:nvPr/>
          </p:nvSpPr>
          <p:spPr>
            <a:xfrm>
              <a:off x="1760857" y="1003133"/>
              <a:ext cx="5923425" cy="431730"/>
            </a:xfrm>
            <a:prstGeom prst="roundRect">
              <a:avLst/>
            </a:prstGeom>
            <a:grpFill/>
            <a:ln>
              <a:solidFill>
                <a:schemeClr val="accent1"/>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26" name="Rectangle: Rounded Corners 6">
              <a:extLst>
                <a:ext uri="{FF2B5EF4-FFF2-40B4-BE49-F238E27FC236}">
                  <a16:creationId xmlns:a16="http://schemas.microsoft.com/office/drawing/2014/main" id="{5C4112B7-8DE7-42D1-9E2C-73D266B21D0A}"/>
                </a:ext>
              </a:extLst>
            </p:cNvPr>
            <p:cNvSpPr txBox="1"/>
            <p:nvPr/>
          </p:nvSpPr>
          <p:spPr>
            <a:xfrm>
              <a:off x="1781932" y="1024208"/>
              <a:ext cx="5881275" cy="389580"/>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Lecture – Capacity Planning</a:t>
              </a:r>
            </a:p>
          </p:txBody>
        </p:sp>
      </p:grpSp>
      <p:grpSp>
        <p:nvGrpSpPr>
          <p:cNvPr id="8" name="Group 7">
            <a:extLst>
              <a:ext uri="{FF2B5EF4-FFF2-40B4-BE49-F238E27FC236}">
                <a16:creationId xmlns:a16="http://schemas.microsoft.com/office/drawing/2014/main" id="{7D70155F-B242-413F-BC4B-12F7FF5469D2}"/>
              </a:ext>
            </a:extLst>
          </p:cNvPr>
          <p:cNvGrpSpPr/>
          <p:nvPr/>
        </p:nvGrpSpPr>
        <p:grpSpPr>
          <a:xfrm>
            <a:off x="2078613" y="3211286"/>
            <a:ext cx="5028795" cy="455061"/>
            <a:chOff x="1760857" y="1970273"/>
            <a:chExt cx="5923425" cy="431730"/>
          </a:xfrm>
          <a:solidFill>
            <a:schemeClr val="tx1">
              <a:lumMod val="50000"/>
              <a:lumOff val="50000"/>
            </a:schemeClr>
          </a:solidFill>
        </p:grpSpPr>
        <p:sp>
          <p:nvSpPr>
            <p:cNvPr id="21" name="Rectangle: Rounded Corners 20">
              <a:extLst>
                <a:ext uri="{FF2B5EF4-FFF2-40B4-BE49-F238E27FC236}">
                  <a16:creationId xmlns:a16="http://schemas.microsoft.com/office/drawing/2014/main" id="{4CB3ED97-2223-4A3E-B107-B85367C39A64}"/>
                </a:ext>
              </a:extLst>
            </p:cNvPr>
            <p:cNvSpPr/>
            <p:nvPr/>
          </p:nvSpPr>
          <p:spPr>
            <a:xfrm>
              <a:off x="1760857" y="1970273"/>
              <a:ext cx="5923425" cy="431730"/>
            </a:xfrm>
            <a:prstGeom prst="roundRect">
              <a:avLst/>
            </a:prstGeom>
            <a:grpFill/>
          </p:spPr>
          <p:style>
            <a:lnRef idx="0">
              <a:schemeClr val="lt1">
                <a:hueOff val="0"/>
                <a:satOff val="0"/>
                <a:lumOff val="0"/>
                <a:alphaOff val="0"/>
              </a:schemeClr>
            </a:lnRef>
            <a:fillRef idx="3">
              <a:schemeClr val="accent6">
                <a:shade val="50000"/>
                <a:hueOff val="-90902"/>
                <a:satOff val="1647"/>
                <a:lumOff val="33780"/>
                <a:alphaOff val="0"/>
              </a:schemeClr>
            </a:fillRef>
            <a:effectRef idx="2">
              <a:schemeClr val="accent6">
                <a:shade val="50000"/>
                <a:hueOff val="-90902"/>
                <a:satOff val="1647"/>
                <a:lumOff val="33780"/>
                <a:alphaOff val="0"/>
              </a:schemeClr>
            </a:effectRef>
            <a:fontRef idx="minor">
              <a:schemeClr val="lt1"/>
            </a:fontRef>
          </p:style>
        </p:sp>
        <p:sp>
          <p:nvSpPr>
            <p:cNvPr id="22" name="Rectangle: Rounded Corners 10">
              <a:extLst>
                <a:ext uri="{FF2B5EF4-FFF2-40B4-BE49-F238E27FC236}">
                  <a16:creationId xmlns:a16="http://schemas.microsoft.com/office/drawing/2014/main" id="{32398857-F06F-4987-94F5-A75B98A67AC0}"/>
                </a:ext>
              </a:extLst>
            </p:cNvPr>
            <p:cNvSpPr txBox="1"/>
            <p:nvPr/>
          </p:nvSpPr>
          <p:spPr>
            <a:xfrm>
              <a:off x="1781932" y="1991348"/>
              <a:ext cx="5881274" cy="3895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Aft>
                  <a:spcPct val="35000"/>
                </a:spcAft>
              </a:pPr>
              <a:r>
                <a:rPr lang="en-US" sz="1350" dirty="0"/>
                <a:t>Lecture – Waiting Lines</a:t>
              </a:r>
            </a:p>
          </p:txBody>
        </p:sp>
      </p:grpSp>
      <p:grpSp>
        <p:nvGrpSpPr>
          <p:cNvPr id="9" name="Group 8">
            <a:extLst>
              <a:ext uri="{FF2B5EF4-FFF2-40B4-BE49-F238E27FC236}">
                <a16:creationId xmlns:a16="http://schemas.microsoft.com/office/drawing/2014/main" id="{51274A1C-17F1-4B72-B26D-34655B9A27A5}"/>
              </a:ext>
            </a:extLst>
          </p:cNvPr>
          <p:cNvGrpSpPr/>
          <p:nvPr/>
        </p:nvGrpSpPr>
        <p:grpSpPr>
          <a:xfrm>
            <a:off x="2045956" y="5391065"/>
            <a:ext cx="5050508" cy="455060"/>
            <a:chOff x="1735497" y="2453843"/>
            <a:chExt cx="5974145" cy="431730"/>
          </a:xfrm>
          <a:solidFill>
            <a:schemeClr val="accent1"/>
          </a:solidFill>
        </p:grpSpPr>
        <p:sp>
          <p:nvSpPr>
            <p:cNvPr id="19" name="Rectangle: Rounded Corners 18">
              <a:extLst>
                <a:ext uri="{FF2B5EF4-FFF2-40B4-BE49-F238E27FC236}">
                  <a16:creationId xmlns:a16="http://schemas.microsoft.com/office/drawing/2014/main" id="{1AC2FDCA-1A60-4FAC-B40E-A7B25301D910}"/>
                </a:ext>
              </a:extLst>
            </p:cNvPr>
            <p:cNvSpPr/>
            <p:nvPr/>
          </p:nvSpPr>
          <p:spPr>
            <a:xfrm>
              <a:off x="1735497" y="2453843"/>
              <a:ext cx="5974145" cy="431730"/>
            </a:xfrm>
            <a:prstGeom prst="roundRect">
              <a:avLst/>
            </a:prstGeom>
            <a:grpFill/>
          </p:spPr>
          <p:style>
            <a:lnRef idx="0">
              <a:schemeClr val="lt1">
                <a:hueOff val="0"/>
                <a:satOff val="0"/>
                <a:lumOff val="0"/>
                <a:alphaOff val="0"/>
              </a:schemeClr>
            </a:lnRef>
            <a:fillRef idx="3">
              <a:schemeClr val="accent6">
                <a:shade val="50000"/>
                <a:hueOff val="-90902"/>
                <a:satOff val="1647"/>
                <a:lumOff val="33780"/>
                <a:alphaOff val="0"/>
              </a:schemeClr>
            </a:fillRef>
            <a:effectRef idx="2">
              <a:schemeClr val="accent6">
                <a:shade val="50000"/>
                <a:hueOff val="-90902"/>
                <a:satOff val="1647"/>
                <a:lumOff val="33780"/>
                <a:alphaOff val="0"/>
              </a:schemeClr>
            </a:effectRef>
            <a:fontRef idx="minor">
              <a:schemeClr val="lt1"/>
            </a:fontRef>
          </p:style>
        </p:sp>
        <p:sp>
          <p:nvSpPr>
            <p:cNvPr id="20" name="Rectangle: Rounded Corners 12">
              <a:extLst>
                <a:ext uri="{FF2B5EF4-FFF2-40B4-BE49-F238E27FC236}">
                  <a16:creationId xmlns:a16="http://schemas.microsoft.com/office/drawing/2014/main" id="{D04C0794-647E-4028-B405-AC838AA30CDD}"/>
                </a:ext>
              </a:extLst>
            </p:cNvPr>
            <p:cNvSpPr txBox="1"/>
            <p:nvPr/>
          </p:nvSpPr>
          <p:spPr>
            <a:xfrm>
              <a:off x="1756572" y="2474918"/>
              <a:ext cx="5931995"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Case Study</a:t>
              </a:r>
            </a:p>
          </p:txBody>
        </p:sp>
      </p:grpSp>
      <p:grpSp>
        <p:nvGrpSpPr>
          <p:cNvPr id="41" name="Group 40">
            <a:extLst>
              <a:ext uri="{FF2B5EF4-FFF2-40B4-BE49-F238E27FC236}">
                <a16:creationId xmlns:a16="http://schemas.microsoft.com/office/drawing/2014/main" id="{7F8E6426-AD37-4E94-B2E6-1C3F534ECA5D}"/>
              </a:ext>
            </a:extLst>
          </p:cNvPr>
          <p:cNvGrpSpPr/>
          <p:nvPr/>
        </p:nvGrpSpPr>
        <p:grpSpPr>
          <a:xfrm>
            <a:off x="2847393" y="2557743"/>
            <a:ext cx="4250650" cy="268977"/>
            <a:chOff x="1760857" y="1003133"/>
            <a:chExt cx="5923425" cy="431730"/>
          </a:xfrm>
          <a:solidFill>
            <a:schemeClr val="accent1"/>
          </a:solidFill>
        </p:grpSpPr>
        <p:sp>
          <p:nvSpPr>
            <p:cNvPr id="42" name="Rectangle: Rounded Corners 41">
              <a:extLst>
                <a:ext uri="{FF2B5EF4-FFF2-40B4-BE49-F238E27FC236}">
                  <a16:creationId xmlns:a16="http://schemas.microsoft.com/office/drawing/2014/main" id="{86A9B987-D36C-4BAA-8254-A9991E5F845A}"/>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3" name="Rectangle: Rounded Corners 6">
              <a:extLst>
                <a:ext uri="{FF2B5EF4-FFF2-40B4-BE49-F238E27FC236}">
                  <a16:creationId xmlns:a16="http://schemas.microsoft.com/office/drawing/2014/main" id="{757F8ECD-47DB-4A93-87A9-39B0E3297090}"/>
                </a:ext>
              </a:extLst>
            </p:cNvPr>
            <p:cNvSpPr txBox="1"/>
            <p:nvPr/>
          </p:nvSpPr>
          <p:spPr>
            <a:xfrm>
              <a:off x="1781933" y="1007029"/>
              <a:ext cx="5881275" cy="389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Definitions &amp; Concepts</a:t>
              </a:r>
            </a:p>
          </p:txBody>
        </p:sp>
      </p:grpSp>
      <p:grpSp>
        <p:nvGrpSpPr>
          <p:cNvPr id="45" name="Group 44">
            <a:extLst>
              <a:ext uri="{FF2B5EF4-FFF2-40B4-BE49-F238E27FC236}">
                <a16:creationId xmlns:a16="http://schemas.microsoft.com/office/drawing/2014/main" id="{980D8DD1-6240-4836-82F1-BA6025F63120}"/>
              </a:ext>
            </a:extLst>
          </p:cNvPr>
          <p:cNvGrpSpPr/>
          <p:nvPr/>
        </p:nvGrpSpPr>
        <p:grpSpPr>
          <a:xfrm>
            <a:off x="2844113" y="2889315"/>
            <a:ext cx="4247125" cy="268977"/>
            <a:chOff x="1760857" y="1003133"/>
            <a:chExt cx="5923425" cy="431730"/>
          </a:xfrm>
          <a:solidFill>
            <a:schemeClr val="accent1"/>
          </a:solidFill>
        </p:grpSpPr>
        <p:sp>
          <p:nvSpPr>
            <p:cNvPr id="46" name="Rectangle: Rounded Corners 45">
              <a:extLst>
                <a:ext uri="{FF2B5EF4-FFF2-40B4-BE49-F238E27FC236}">
                  <a16:creationId xmlns:a16="http://schemas.microsoft.com/office/drawing/2014/main" id="{71BF0AC0-27D5-4C82-A1A2-B57CDE25614B}"/>
                </a:ext>
              </a:extLst>
            </p:cNvPr>
            <p:cNvSpPr/>
            <p:nvPr/>
          </p:nvSpPr>
          <p:spPr>
            <a:xfrm>
              <a:off x="1760857" y="1003133"/>
              <a:ext cx="5923425" cy="431730"/>
            </a:xfrm>
            <a:prstGeom prst="roundRect">
              <a:avLst/>
            </a:prstGeom>
            <a:grpFill/>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47" name="Rectangle: Rounded Corners 6">
              <a:extLst>
                <a:ext uri="{FF2B5EF4-FFF2-40B4-BE49-F238E27FC236}">
                  <a16:creationId xmlns:a16="http://schemas.microsoft.com/office/drawing/2014/main" id="{D062D3CE-8B20-4181-9E31-038B1300A1EE}"/>
                </a:ext>
              </a:extLst>
            </p:cNvPr>
            <p:cNvSpPr txBox="1"/>
            <p:nvPr/>
          </p:nvSpPr>
          <p:spPr>
            <a:xfrm>
              <a:off x="1781934" y="1028403"/>
              <a:ext cx="5881275" cy="368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Long-term Capacity Decisions</a:t>
              </a:r>
            </a:p>
          </p:txBody>
        </p:sp>
      </p:grpSp>
      <p:grpSp>
        <p:nvGrpSpPr>
          <p:cNvPr id="54" name="Group 53">
            <a:extLst>
              <a:ext uri="{FF2B5EF4-FFF2-40B4-BE49-F238E27FC236}">
                <a16:creationId xmlns:a16="http://schemas.microsoft.com/office/drawing/2014/main" id="{5A9FA8A5-4A01-486A-B5B9-4379B8B0BF18}"/>
              </a:ext>
            </a:extLst>
          </p:cNvPr>
          <p:cNvGrpSpPr/>
          <p:nvPr/>
        </p:nvGrpSpPr>
        <p:grpSpPr>
          <a:xfrm>
            <a:off x="2829038" y="3711987"/>
            <a:ext cx="4259925" cy="268977"/>
            <a:chOff x="1760857" y="1003133"/>
            <a:chExt cx="5923425" cy="431730"/>
          </a:xfrm>
          <a:solidFill>
            <a:schemeClr val="accent1"/>
          </a:solidFill>
        </p:grpSpPr>
        <p:sp>
          <p:nvSpPr>
            <p:cNvPr id="55" name="Rectangle: Rounded Corners 54">
              <a:extLst>
                <a:ext uri="{FF2B5EF4-FFF2-40B4-BE49-F238E27FC236}">
                  <a16:creationId xmlns:a16="http://schemas.microsoft.com/office/drawing/2014/main" id="{85A51215-987B-46C1-916B-75067E7E69EA}"/>
                </a:ext>
              </a:extLst>
            </p:cNvPr>
            <p:cNvSpPr/>
            <p:nvPr/>
          </p:nvSpPr>
          <p:spPr>
            <a:xfrm>
              <a:off x="1760857" y="1003133"/>
              <a:ext cx="5923425" cy="431730"/>
            </a:xfrm>
            <a:prstGeom prst="roundRect">
              <a:avLst/>
            </a:prstGeom>
            <a:solidFill>
              <a:schemeClr val="tx1">
                <a:lumMod val="50000"/>
                <a:lumOff val="50000"/>
              </a:schemeClr>
            </a:solidFill>
            <a:ln>
              <a:solidFill>
                <a:schemeClr val="tx1">
                  <a:lumMod val="50000"/>
                  <a:lumOff val="50000"/>
                </a:schemeClr>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56" name="Rectangle: Rounded Corners 6">
              <a:extLst>
                <a:ext uri="{FF2B5EF4-FFF2-40B4-BE49-F238E27FC236}">
                  <a16:creationId xmlns:a16="http://schemas.microsoft.com/office/drawing/2014/main" id="{A19F5458-FD82-4C87-A039-647789D1629F}"/>
                </a:ext>
              </a:extLst>
            </p:cNvPr>
            <p:cNvSpPr txBox="1"/>
            <p:nvPr/>
          </p:nvSpPr>
          <p:spPr>
            <a:xfrm>
              <a:off x="1778521" y="1027750"/>
              <a:ext cx="5881275" cy="389581"/>
            </a:xfrm>
            <a:prstGeom prst="rect">
              <a:avLst/>
            </a:prstGeom>
            <a:solidFill>
              <a:schemeClr val="tx1">
                <a:lumMod val="50000"/>
                <a:lumOff val="5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Waiting Line Structure &amp; Arrangements</a:t>
              </a:r>
            </a:p>
          </p:txBody>
        </p:sp>
      </p:grpSp>
      <p:grpSp>
        <p:nvGrpSpPr>
          <p:cNvPr id="63" name="Group 62">
            <a:extLst>
              <a:ext uri="{FF2B5EF4-FFF2-40B4-BE49-F238E27FC236}">
                <a16:creationId xmlns:a16="http://schemas.microsoft.com/office/drawing/2014/main" id="{D4A5F7B9-2F97-4BCD-AE9D-C389196A7A38}"/>
              </a:ext>
            </a:extLst>
          </p:cNvPr>
          <p:cNvGrpSpPr/>
          <p:nvPr/>
        </p:nvGrpSpPr>
        <p:grpSpPr>
          <a:xfrm>
            <a:off x="2818724" y="4057277"/>
            <a:ext cx="4259925" cy="268977"/>
            <a:chOff x="1760857" y="1003133"/>
            <a:chExt cx="5923425" cy="431730"/>
          </a:xfrm>
          <a:solidFill>
            <a:schemeClr val="accent1"/>
          </a:solidFill>
        </p:grpSpPr>
        <p:sp>
          <p:nvSpPr>
            <p:cNvPr id="64" name="Rectangle: Rounded Corners 63">
              <a:extLst>
                <a:ext uri="{FF2B5EF4-FFF2-40B4-BE49-F238E27FC236}">
                  <a16:creationId xmlns:a16="http://schemas.microsoft.com/office/drawing/2014/main" id="{E7226793-97D9-484C-A154-FDC9AE2A4A3D}"/>
                </a:ext>
              </a:extLst>
            </p:cNvPr>
            <p:cNvSpPr/>
            <p:nvPr/>
          </p:nvSpPr>
          <p:spPr>
            <a:xfrm>
              <a:off x="1760857" y="1003133"/>
              <a:ext cx="5923425" cy="431730"/>
            </a:xfrm>
            <a:prstGeom prst="roundRect">
              <a:avLst/>
            </a:prstGeom>
            <a:solidFill>
              <a:schemeClr val="tx1">
                <a:lumMod val="50000"/>
                <a:lumOff val="50000"/>
              </a:schemeClr>
            </a:solidFill>
            <a:ln>
              <a:solidFill>
                <a:schemeClr val="tx1">
                  <a:lumMod val="50000"/>
                  <a:lumOff val="50000"/>
                </a:schemeClr>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65" name="Rectangle: Rounded Corners 6">
              <a:extLst>
                <a:ext uri="{FF2B5EF4-FFF2-40B4-BE49-F238E27FC236}">
                  <a16:creationId xmlns:a16="http://schemas.microsoft.com/office/drawing/2014/main" id="{8DEF42D5-DB12-4177-B4F9-BF8C4FA6E344}"/>
                </a:ext>
              </a:extLst>
            </p:cNvPr>
            <p:cNvSpPr txBox="1"/>
            <p:nvPr/>
          </p:nvSpPr>
          <p:spPr>
            <a:xfrm>
              <a:off x="1778521" y="1027750"/>
              <a:ext cx="5881275" cy="389581"/>
            </a:xfrm>
            <a:prstGeom prst="rect">
              <a:avLst/>
            </a:prstGeom>
            <a:solidFill>
              <a:schemeClr val="tx1">
                <a:lumMod val="50000"/>
                <a:lumOff val="5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Service Systems &amp; Priority Rules</a:t>
              </a:r>
            </a:p>
          </p:txBody>
        </p:sp>
      </p:grpSp>
      <p:grpSp>
        <p:nvGrpSpPr>
          <p:cNvPr id="66" name="Group 65">
            <a:extLst>
              <a:ext uri="{FF2B5EF4-FFF2-40B4-BE49-F238E27FC236}">
                <a16:creationId xmlns:a16="http://schemas.microsoft.com/office/drawing/2014/main" id="{39B934D3-5024-423A-B8FE-077DDB9AC430}"/>
              </a:ext>
            </a:extLst>
          </p:cNvPr>
          <p:cNvGrpSpPr/>
          <p:nvPr/>
        </p:nvGrpSpPr>
        <p:grpSpPr>
          <a:xfrm>
            <a:off x="2818897" y="4389767"/>
            <a:ext cx="4259925" cy="268977"/>
            <a:chOff x="1760857" y="1003133"/>
            <a:chExt cx="5923425" cy="431730"/>
          </a:xfrm>
          <a:solidFill>
            <a:schemeClr val="accent1"/>
          </a:solidFill>
        </p:grpSpPr>
        <p:sp>
          <p:nvSpPr>
            <p:cNvPr id="67" name="Rectangle: Rounded Corners 66">
              <a:extLst>
                <a:ext uri="{FF2B5EF4-FFF2-40B4-BE49-F238E27FC236}">
                  <a16:creationId xmlns:a16="http://schemas.microsoft.com/office/drawing/2014/main" id="{9FB7A4BD-A573-4274-B9AA-F4AD46A3AB01}"/>
                </a:ext>
              </a:extLst>
            </p:cNvPr>
            <p:cNvSpPr/>
            <p:nvPr/>
          </p:nvSpPr>
          <p:spPr>
            <a:xfrm>
              <a:off x="1760857" y="1003133"/>
              <a:ext cx="5923425" cy="431730"/>
            </a:xfrm>
            <a:prstGeom prst="roundRect">
              <a:avLst/>
            </a:prstGeom>
            <a:solidFill>
              <a:schemeClr val="tx1">
                <a:lumMod val="50000"/>
                <a:lumOff val="50000"/>
              </a:schemeClr>
            </a:solidFill>
            <a:ln>
              <a:solidFill>
                <a:schemeClr val="tx1">
                  <a:lumMod val="50000"/>
                  <a:lumOff val="50000"/>
                </a:schemeClr>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68" name="Rectangle: Rounded Corners 6">
              <a:extLst>
                <a:ext uri="{FF2B5EF4-FFF2-40B4-BE49-F238E27FC236}">
                  <a16:creationId xmlns:a16="http://schemas.microsoft.com/office/drawing/2014/main" id="{1B0AD426-6B9B-48F9-ACC0-4CDCF7ED8038}"/>
                </a:ext>
              </a:extLst>
            </p:cNvPr>
            <p:cNvSpPr txBox="1"/>
            <p:nvPr/>
          </p:nvSpPr>
          <p:spPr>
            <a:xfrm>
              <a:off x="1778521" y="1027750"/>
              <a:ext cx="5881275" cy="389581"/>
            </a:xfrm>
            <a:prstGeom prst="rect">
              <a:avLst/>
            </a:prstGeom>
            <a:solidFill>
              <a:schemeClr val="tx1">
                <a:lumMod val="50000"/>
                <a:lumOff val="5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Probability Distributions</a:t>
              </a:r>
            </a:p>
          </p:txBody>
        </p:sp>
      </p:grpSp>
      <p:grpSp>
        <p:nvGrpSpPr>
          <p:cNvPr id="69" name="Group 68">
            <a:extLst>
              <a:ext uri="{FF2B5EF4-FFF2-40B4-BE49-F238E27FC236}">
                <a16:creationId xmlns:a16="http://schemas.microsoft.com/office/drawing/2014/main" id="{766C52C0-F76C-4095-837D-DD763232F16F}"/>
              </a:ext>
            </a:extLst>
          </p:cNvPr>
          <p:cNvGrpSpPr/>
          <p:nvPr/>
        </p:nvGrpSpPr>
        <p:grpSpPr>
          <a:xfrm>
            <a:off x="2808583" y="4735057"/>
            <a:ext cx="4259925" cy="268977"/>
            <a:chOff x="1760857" y="1003133"/>
            <a:chExt cx="5923425" cy="431730"/>
          </a:xfrm>
          <a:solidFill>
            <a:schemeClr val="accent1"/>
          </a:solidFill>
        </p:grpSpPr>
        <p:sp>
          <p:nvSpPr>
            <p:cNvPr id="70" name="Rectangle: Rounded Corners 69">
              <a:extLst>
                <a:ext uri="{FF2B5EF4-FFF2-40B4-BE49-F238E27FC236}">
                  <a16:creationId xmlns:a16="http://schemas.microsoft.com/office/drawing/2014/main" id="{DD6EE415-9751-4885-A404-930E83405418}"/>
                </a:ext>
              </a:extLst>
            </p:cNvPr>
            <p:cNvSpPr/>
            <p:nvPr/>
          </p:nvSpPr>
          <p:spPr>
            <a:xfrm>
              <a:off x="1760857" y="1003133"/>
              <a:ext cx="5923425" cy="431730"/>
            </a:xfrm>
            <a:prstGeom prst="roundRect">
              <a:avLst/>
            </a:prstGeom>
            <a:solidFill>
              <a:schemeClr val="tx1">
                <a:lumMod val="50000"/>
                <a:lumOff val="50000"/>
              </a:schemeClr>
            </a:solidFill>
            <a:ln>
              <a:solidFill>
                <a:schemeClr val="tx1">
                  <a:lumMod val="50000"/>
                  <a:lumOff val="50000"/>
                </a:schemeClr>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71" name="Rectangle: Rounded Corners 6">
              <a:extLst>
                <a:ext uri="{FF2B5EF4-FFF2-40B4-BE49-F238E27FC236}">
                  <a16:creationId xmlns:a16="http://schemas.microsoft.com/office/drawing/2014/main" id="{565957E8-05E8-49A0-B6FB-6A2767DA7702}"/>
                </a:ext>
              </a:extLst>
            </p:cNvPr>
            <p:cNvSpPr txBox="1"/>
            <p:nvPr/>
          </p:nvSpPr>
          <p:spPr>
            <a:xfrm>
              <a:off x="1778521" y="1027750"/>
              <a:ext cx="5881275" cy="389581"/>
            </a:xfrm>
            <a:prstGeom prst="rect">
              <a:avLst/>
            </a:prstGeom>
            <a:solidFill>
              <a:schemeClr val="tx1">
                <a:lumMod val="50000"/>
                <a:lumOff val="5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Single-Server Model</a:t>
              </a:r>
            </a:p>
          </p:txBody>
        </p:sp>
      </p:grpSp>
      <p:grpSp>
        <p:nvGrpSpPr>
          <p:cNvPr id="72" name="Group 71">
            <a:extLst>
              <a:ext uri="{FF2B5EF4-FFF2-40B4-BE49-F238E27FC236}">
                <a16:creationId xmlns:a16="http://schemas.microsoft.com/office/drawing/2014/main" id="{55C6CD5C-79B6-493F-A58D-4D49211A2398}"/>
              </a:ext>
            </a:extLst>
          </p:cNvPr>
          <p:cNvGrpSpPr/>
          <p:nvPr/>
        </p:nvGrpSpPr>
        <p:grpSpPr>
          <a:xfrm>
            <a:off x="2807819" y="5059125"/>
            <a:ext cx="4259925" cy="268977"/>
            <a:chOff x="1760857" y="1003133"/>
            <a:chExt cx="5923425" cy="431730"/>
          </a:xfrm>
          <a:solidFill>
            <a:schemeClr val="accent1"/>
          </a:solidFill>
        </p:grpSpPr>
        <p:sp>
          <p:nvSpPr>
            <p:cNvPr id="73" name="Rectangle: Rounded Corners 72">
              <a:extLst>
                <a:ext uri="{FF2B5EF4-FFF2-40B4-BE49-F238E27FC236}">
                  <a16:creationId xmlns:a16="http://schemas.microsoft.com/office/drawing/2014/main" id="{E70B407C-EC0F-428F-886D-1A9F4CFC5437}"/>
                </a:ext>
              </a:extLst>
            </p:cNvPr>
            <p:cNvSpPr/>
            <p:nvPr/>
          </p:nvSpPr>
          <p:spPr>
            <a:xfrm>
              <a:off x="1760857" y="1003133"/>
              <a:ext cx="5923425" cy="431730"/>
            </a:xfrm>
            <a:prstGeom prst="roundRect">
              <a:avLst/>
            </a:prstGeom>
            <a:solidFill>
              <a:schemeClr val="tx1">
                <a:lumMod val="50000"/>
                <a:lumOff val="50000"/>
              </a:schemeClr>
            </a:solidFill>
            <a:ln>
              <a:solidFill>
                <a:schemeClr val="tx1">
                  <a:lumMod val="50000"/>
                  <a:lumOff val="50000"/>
                </a:schemeClr>
              </a:solidFill>
            </a:ln>
          </p:spPr>
          <p:style>
            <a:lnRef idx="0">
              <a:schemeClr val="lt1">
                <a:hueOff val="0"/>
                <a:satOff val="0"/>
                <a:lumOff val="0"/>
                <a:alphaOff val="0"/>
              </a:schemeClr>
            </a:lnRef>
            <a:fillRef idx="3">
              <a:schemeClr val="accent6">
                <a:shade val="50000"/>
                <a:hueOff val="-45451"/>
                <a:satOff val="824"/>
                <a:lumOff val="16890"/>
                <a:alphaOff val="0"/>
              </a:schemeClr>
            </a:fillRef>
            <a:effectRef idx="2">
              <a:schemeClr val="accent6">
                <a:shade val="50000"/>
                <a:hueOff val="-45451"/>
                <a:satOff val="824"/>
                <a:lumOff val="16890"/>
                <a:alphaOff val="0"/>
              </a:schemeClr>
            </a:effectRef>
            <a:fontRef idx="minor">
              <a:schemeClr val="lt1"/>
            </a:fontRef>
          </p:style>
        </p:sp>
        <p:sp>
          <p:nvSpPr>
            <p:cNvPr id="74" name="Rectangle: Rounded Corners 6">
              <a:extLst>
                <a:ext uri="{FF2B5EF4-FFF2-40B4-BE49-F238E27FC236}">
                  <a16:creationId xmlns:a16="http://schemas.microsoft.com/office/drawing/2014/main" id="{915BB4FC-530C-4F62-9D2F-7F91B9D86AC0}"/>
                </a:ext>
              </a:extLst>
            </p:cNvPr>
            <p:cNvSpPr txBox="1"/>
            <p:nvPr/>
          </p:nvSpPr>
          <p:spPr>
            <a:xfrm>
              <a:off x="1778521" y="1027750"/>
              <a:ext cx="5881275" cy="389581"/>
            </a:xfrm>
            <a:prstGeom prst="rect">
              <a:avLst/>
            </a:prstGeom>
            <a:solidFill>
              <a:schemeClr val="tx1">
                <a:lumMod val="50000"/>
                <a:lumOff val="5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defTabSz="600075">
                <a:lnSpc>
                  <a:spcPct val="90000"/>
                </a:lnSpc>
                <a:spcBef>
                  <a:spcPct val="0"/>
                </a:spcBef>
                <a:spcAft>
                  <a:spcPct val="35000"/>
                </a:spcAft>
              </a:pPr>
              <a:r>
                <a:rPr lang="en-US" sz="1350" dirty="0"/>
                <a:t>Multiple-Server Model</a:t>
              </a:r>
            </a:p>
          </p:txBody>
        </p:sp>
      </p:grpSp>
    </p:spTree>
    <p:extLst>
      <p:ext uri="{BB962C8B-B14F-4D97-AF65-F5344CB8AC3E}">
        <p14:creationId xmlns:p14="http://schemas.microsoft.com/office/powerpoint/2010/main" val="19556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ppt_x"/>
                                          </p:val>
                                        </p:tav>
                                        <p:tav tm="100000">
                                          <p:val>
                                            <p:strVal val="#ppt_x"/>
                                          </p:val>
                                        </p:tav>
                                      </p:tavLst>
                                    </p:anim>
                                    <p:anim calcmode="lin" valueType="num">
                                      <p:cBhvr additive="base">
                                        <p:cTn id="5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ppt_x"/>
                                          </p:val>
                                        </p:tav>
                                        <p:tav tm="100000">
                                          <p:val>
                                            <p:strVal val="#ppt_x"/>
                                          </p:val>
                                        </p:tav>
                                      </p:tavLst>
                                    </p:anim>
                                    <p:anim calcmode="lin" valueType="num">
                                      <p:cBhvr additive="base">
                                        <p:cTn id="6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2901951" y="533400"/>
            <a:ext cx="5791200" cy="2819400"/>
          </a:xfrm>
        </p:spPr>
        <p:txBody>
          <a:bodyPr>
            <a:normAutofit fontScale="92500" lnSpcReduction="10000"/>
          </a:bodyPr>
          <a:lstStyle/>
          <a:p>
            <a:pPr marL="0" indent="0">
              <a:lnSpc>
                <a:spcPct val="110000"/>
              </a:lnSpc>
              <a:buFont typeface="Wingdings" pitchFamily="2" charset="2"/>
              <a:buNone/>
            </a:pPr>
            <a:r>
              <a:rPr lang="en-US" sz="2100" dirty="0"/>
              <a:t>You have been asked to put together a capacity plan for a critical operation at the Sugarfoot Sandal Company. Your capacity measure is number of machines. Three products (men’s, women’s, and children’s sandals) are manufactured. The time standards (processing and setup), lot sizes, and demand forecasts are given in the following table. </a:t>
            </a:r>
            <a:r>
              <a:rPr lang="en-US" sz="2100" dirty="0">
                <a:solidFill>
                  <a:srgbClr val="FF0000"/>
                </a:solidFill>
              </a:rPr>
              <a:t>The firm operates two 8-hour shifts, 5 days per week, 50 weeks per year. </a:t>
            </a:r>
            <a:r>
              <a:rPr lang="en-US" sz="2100" dirty="0"/>
              <a:t>Experience shows that a capacity cushion of </a:t>
            </a:r>
            <a:r>
              <a:rPr lang="en-US" sz="2100" dirty="0">
                <a:solidFill>
                  <a:srgbClr val="FF0000"/>
                </a:solidFill>
              </a:rPr>
              <a:t>5 percent </a:t>
            </a:r>
            <a:r>
              <a:rPr lang="en-US" sz="2100" dirty="0"/>
              <a:t>is sufficient.</a:t>
            </a:r>
          </a:p>
        </p:txBody>
      </p:sp>
      <p:sp>
        <p:nvSpPr>
          <p:cNvPr id="136196" name="Rectangle 4"/>
          <p:cNvSpPr>
            <a:spLocks noChangeArrowheads="1"/>
          </p:cNvSpPr>
          <p:nvPr/>
        </p:nvSpPr>
        <p:spPr bwMode="auto">
          <a:xfrm>
            <a:off x="829865" y="5568269"/>
            <a:ext cx="8016299" cy="707886"/>
          </a:xfrm>
          <a:prstGeom prst="rect">
            <a:avLst/>
          </a:prstGeom>
          <a:noFill/>
          <a:ln w="9525">
            <a:noFill/>
            <a:miter lim="800000"/>
            <a:headEnd/>
            <a:tailEnd/>
          </a:ln>
        </p:spPr>
        <p:txBody>
          <a:bodyPr wrap="square">
            <a:spAutoFit/>
          </a:bodyPr>
          <a:lstStyle/>
          <a:p>
            <a:pPr marL="355600" indent="-355600">
              <a:lnSpc>
                <a:spcPct val="90000"/>
              </a:lnSpc>
              <a:spcBef>
                <a:spcPct val="20000"/>
              </a:spcBef>
            </a:pPr>
            <a:r>
              <a:rPr lang="en-US" sz="2000" b="1" dirty="0">
                <a:latin typeface="Calibri" pitchFamily="34" charset="0"/>
              </a:rPr>
              <a:t>a.	How many machines are needed?</a:t>
            </a:r>
          </a:p>
          <a:p>
            <a:pPr marL="355600" indent="-355600">
              <a:lnSpc>
                <a:spcPct val="90000"/>
              </a:lnSpc>
              <a:spcBef>
                <a:spcPct val="20000"/>
              </a:spcBef>
            </a:pPr>
            <a:r>
              <a:rPr lang="en-US" sz="2000" b="1" dirty="0">
                <a:latin typeface="Calibri" pitchFamily="34" charset="0"/>
              </a:rPr>
              <a:t>b.	If the operation currently has two machines, what is the capacity gap?</a:t>
            </a:r>
          </a:p>
        </p:txBody>
      </p:sp>
      <p:graphicFrame>
        <p:nvGraphicFramePr>
          <p:cNvPr id="136197" name="Group 5"/>
          <p:cNvGraphicFramePr>
            <a:graphicFrameLocks noGrp="1"/>
          </p:cNvGraphicFramePr>
          <p:nvPr>
            <p:extLst>
              <p:ext uri="{D42A27DB-BD31-4B8C-83A1-F6EECF244321}">
                <p14:modId xmlns:p14="http://schemas.microsoft.com/office/powerpoint/2010/main" val="3073256355"/>
              </p:ext>
            </p:extLst>
          </p:nvPr>
        </p:nvGraphicFramePr>
        <p:xfrm>
          <a:off x="958165" y="3581400"/>
          <a:ext cx="7759700" cy="1725612"/>
        </p:xfrm>
        <a:graphic>
          <a:graphicData uri="http://schemas.openxmlformats.org/drawingml/2006/table">
            <a:tbl>
              <a:tblPr/>
              <a:tblGrid>
                <a:gridCol w="19050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993900">
                  <a:extLst>
                    <a:ext uri="{9D8B030D-6E8A-4147-A177-3AD203B41FA5}">
                      <a16:colId xmlns:a16="http://schemas.microsoft.com/office/drawing/2014/main" val="20004"/>
                    </a:ext>
                  </a:extLst>
                </a:gridCol>
              </a:tblGrid>
              <a:tr h="303943">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txBody>
                  <a:tcPr marT="45731" marB="45731"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gridSpan="2">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Time Standards</a:t>
                      </a:r>
                    </a:p>
                  </a:txBody>
                  <a:tcPr marT="45731" marB="45731"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marT="45731" marB="45731"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400" b="1" i="0" u="none" strike="noStrike" cap="none" normalizeH="0" baseline="0">
                        <a:ln>
                          <a:noFill/>
                        </a:ln>
                        <a:solidFill>
                          <a:schemeClr val="tx1"/>
                        </a:solidFill>
                        <a:effectLst/>
                        <a:latin typeface="Arial" charset="0"/>
                      </a:endParaRPr>
                    </a:p>
                  </a:txBody>
                  <a:tcPr marT="45731" marB="45731"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extLst>
                  <a:ext uri="{0D108BD9-81ED-4DB2-BD59-A6C34878D82A}">
                    <a16:rowId xmlns:a16="http://schemas.microsoft.com/office/drawing/2014/main" val="10000"/>
                  </a:ext>
                </a:extLst>
              </a:tr>
              <a:tr h="509840">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Product</a:t>
                      </a:r>
                    </a:p>
                  </a:txBody>
                  <a:tcPr marT="45731" marB="45731"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Processing</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(hr/pair)</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Setup</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(hr/pair)</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Lot size</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(pairs/lot)</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Demand Forecast</a:t>
                      </a:r>
                      <a:br>
                        <a:rPr kumimoji="0" lang="en-US" sz="1400" b="1" i="0" u="none" strike="noStrike" cap="none" normalizeH="0" baseline="0">
                          <a:ln>
                            <a:noFill/>
                          </a:ln>
                          <a:solidFill>
                            <a:schemeClr val="tx1"/>
                          </a:solidFill>
                          <a:effectLst/>
                          <a:latin typeface="Arial" charset="0"/>
                        </a:rPr>
                      </a:br>
                      <a:r>
                        <a:rPr kumimoji="0" lang="en-US" sz="1400" b="1" i="0" u="none" strike="noStrike" cap="none" normalizeH="0" baseline="0">
                          <a:ln>
                            <a:noFill/>
                          </a:ln>
                          <a:solidFill>
                            <a:schemeClr val="tx1"/>
                          </a:solidFill>
                          <a:effectLst/>
                          <a:latin typeface="Arial" charset="0"/>
                        </a:rPr>
                        <a:t>(pairs/yr)</a:t>
                      </a:r>
                    </a:p>
                  </a:txBody>
                  <a:tcPr marT="45731" marB="45731"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0394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Men’s sandals</a:t>
                      </a:r>
                    </a:p>
                  </a:txBody>
                  <a:tcPr marT="45731" marB="45731"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0.05</a:t>
                      </a:r>
                    </a:p>
                  </a:txBody>
                  <a:tcPr marT="45731" marB="45731"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0.5</a:t>
                      </a:r>
                    </a:p>
                  </a:txBody>
                  <a:tcPr marT="45731" marB="45731"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dirty="0">
                          <a:ln>
                            <a:noFill/>
                          </a:ln>
                          <a:solidFill>
                            <a:schemeClr val="tx1"/>
                          </a:solidFill>
                          <a:effectLst/>
                          <a:latin typeface="Arial" charset="0"/>
                        </a:rPr>
                        <a:t>240</a:t>
                      </a:r>
                    </a:p>
                  </a:txBody>
                  <a:tcPr marT="45731" marB="45731" anchor="ct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1257300" algn="r"/>
                        </a:tabLst>
                      </a:pPr>
                      <a:r>
                        <a:rPr kumimoji="0" lang="en-US" sz="1400" b="1" i="0" u="none" strike="noStrike" cap="none" normalizeH="0" baseline="0">
                          <a:ln>
                            <a:noFill/>
                          </a:ln>
                          <a:solidFill>
                            <a:schemeClr val="tx1"/>
                          </a:solidFill>
                          <a:effectLst/>
                          <a:latin typeface="Arial" charset="0"/>
                        </a:rPr>
                        <a:t>	80,000</a:t>
                      </a:r>
                    </a:p>
                  </a:txBody>
                  <a:tcPr marT="45731" marB="45731"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394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Women’s sandals</a:t>
                      </a:r>
                    </a:p>
                  </a:txBody>
                  <a:tcPr marT="45731" marB="45731" anchor="ct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dirty="0">
                          <a:ln>
                            <a:noFill/>
                          </a:ln>
                          <a:solidFill>
                            <a:schemeClr val="tx1"/>
                          </a:solidFill>
                          <a:effectLst/>
                          <a:latin typeface="Arial" charset="0"/>
                        </a:rPr>
                        <a:t>0.10</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2.2</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180</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1257300" algn="r"/>
                        </a:tabLst>
                      </a:pPr>
                      <a:r>
                        <a:rPr kumimoji="0" lang="en-US" sz="1400" b="1" i="0" u="none" strike="noStrike" cap="none" normalizeH="0" baseline="0">
                          <a:ln>
                            <a:noFill/>
                          </a:ln>
                          <a:solidFill>
                            <a:schemeClr val="tx1"/>
                          </a:solidFill>
                          <a:effectLst/>
                          <a:latin typeface="Arial" charset="0"/>
                        </a:rPr>
                        <a:t>	60,000</a:t>
                      </a:r>
                    </a:p>
                  </a:txBody>
                  <a:tcPr marT="45731" marB="45731" anchor="ct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394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Children’s sandals </a:t>
                      </a:r>
                    </a:p>
                  </a:txBody>
                  <a:tcPr marT="45731" marB="45731" anchor="ct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0.02</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3.8</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dirty="0">
                          <a:ln>
                            <a:noFill/>
                          </a:ln>
                          <a:solidFill>
                            <a:schemeClr val="tx1"/>
                          </a:solidFill>
                          <a:effectLst/>
                          <a:latin typeface="Arial" charset="0"/>
                        </a:rPr>
                        <a:t>360</a:t>
                      </a:r>
                    </a:p>
                  </a:txBody>
                  <a:tcPr marT="45731" marB="45731" anchor="ct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tab pos="1257300" algn="r"/>
                        </a:tabLst>
                      </a:pPr>
                      <a:r>
                        <a:rPr kumimoji="0" lang="en-US" sz="1400" b="1" i="0" u="none" strike="noStrike" cap="none" normalizeH="0" baseline="0" dirty="0">
                          <a:ln>
                            <a:noFill/>
                          </a:ln>
                          <a:solidFill>
                            <a:schemeClr val="tx1"/>
                          </a:solidFill>
                          <a:effectLst/>
                          <a:latin typeface="Arial" charset="0"/>
                        </a:rPr>
                        <a:t>	120,000</a:t>
                      </a:r>
                    </a:p>
                  </a:txBody>
                  <a:tcPr marT="45731" marB="45731" anchor="ct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Rectangle 2">
            <a:extLst>
              <a:ext uri="{FF2B5EF4-FFF2-40B4-BE49-F238E27FC236}">
                <a16:creationId xmlns:a16="http://schemas.microsoft.com/office/drawing/2014/main" id="{5ABC4550-DE0B-470A-8F99-06210EFBF724}"/>
              </a:ext>
            </a:extLst>
          </p:cNvPr>
          <p:cNvSpPr txBox="1">
            <a:spLocks noChangeArrowheads="1"/>
          </p:cNvSpPr>
          <p:nvPr/>
        </p:nvSpPr>
        <p:spPr>
          <a:xfrm>
            <a:off x="-1587" y="504827"/>
            <a:ext cx="2363787" cy="1894617"/>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Application Problem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6195"/>
                                        </p:tgtEl>
                                        <p:attrNameLst>
                                          <p:attrName>style.visibility</p:attrName>
                                        </p:attrNameLst>
                                      </p:cBhvr>
                                      <p:to>
                                        <p:strVal val="visible"/>
                                      </p:to>
                                    </p:set>
                                    <p:animEffect transition="in" filter="strips(downRight)">
                                      <p:cBhvr>
                                        <p:cTn id="7" dur="1000"/>
                                        <p:tgtEl>
                                          <p:spTgt spid="13619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36197"/>
                                        </p:tgtEl>
                                        <p:attrNameLst>
                                          <p:attrName>style.visibility</p:attrName>
                                        </p:attrNameLst>
                                      </p:cBhvr>
                                      <p:to>
                                        <p:strVal val="visible"/>
                                      </p:to>
                                    </p:set>
                                    <p:animEffect transition="in" filter="strips(downRight)">
                                      <p:cBhvr>
                                        <p:cTn id="11" dur="1000"/>
                                        <p:tgtEl>
                                          <p:spTgt spid="136197"/>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36196"/>
                                        </p:tgtEl>
                                        <p:attrNameLst>
                                          <p:attrName>style.visibility</p:attrName>
                                        </p:attrNameLst>
                                      </p:cBhvr>
                                      <p:to>
                                        <p:strVal val="visible"/>
                                      </p:to>
                                    </p:set>
                                    <p:animEffect transition="in" filter="strips(downRight)">
                                      <p:cBhvr>
                                        <p:cTn id="15" dur="10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P spid="13619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87" y="504827"/>
            <a:ext cx="2363787" cy="1894617"/>
          </a:xfrm>
          <a:solidFill>
            <a:srgbClr val="545454"/>
          </a:solidFill>
        </p:spPr>
        <p:txBody>
          <a:bodyPr/>
          <a:lstStyle/>
          <a:p>
            <a:r>
              <a:rPr lang="en-US" dirty="0"/>
              <a:t>Application Problem</a:t>
            </a:r>
          </a:p>
        </p:txBody>
      </p:sp>
      <p:sp>
        <p:nvSpPr>
          <p:cNvPr id="137219" name="Rectangle 3"/>
          <p:cNvSpPr>
            <a:spLocks noGrp="1" noChangeArrowheads="1"/>
          </p:cNvSpPr>
          <p:nvPr>
            <p:ph idx="1"/>
          </p:nvPr>
        </p:nvSpPr>
        <p:spPr>
          <a:xfrm>
            <a:off x="2813076" y="652464"/>
            <a:ext cx="5753099" cy="2057400"/>
          </a:xfrm>
        </p:spPr>
        <p:txBody>
          <a:bodyPr rtlCol="0">
            <a:normAutofit fontScale="92500" lnSpcReduction="10000"/>
          </a:bodyPr>
          <a:lstStyle/>
          <a:p>
            <a:pPr marL="355600" indent="-355600" fontAlgn="auto">
              <a:spcAft>
                <a:spcPts val="0"/>
              </a:spcAft>
              <a:buFont typeface="Wingdings" pitchFamily="2" charset="2"/>
              <a:buNone/>
              <a:defRPr/>
            </a:pPr>
            <a:r>
              <a:rPr lang="en-US" sz="2000" dirty="0"/>
              <a:t>a.	</a:t>
            </a:r>
            <a:r>
              <a:rPr lang="en-US" sz="2200" dirty="0"/>
              <a:t>The number of hours of operation per year, </a:t>
            </a:r>
            <a:r>
              <a:rPr lang="en-US" sz="2200" i="1" dirty="0">
                <a:latin typeface="Times New Roman" pitchFamily="18" charset="0"/>
              </a:rPr>
              <a:t>N</a:t>
            </a:r>
            <a:r>
              <a:rPr lang="en-US" sz="2200" dirty="0"/>
              <a:t>, is </a:t>
            </a:r>
            <a:r>
              <a:rPr lang="en-US" sz="2200" i="1" dirty="0">
                <a:latin typeface="Times New Roman" pitchFamily="18" charset="0"/>
              </a:rPr>
              <a:t>N</a:t>
            </a:r>
            <a:r>
              <a:rPr lang="en-US" sz="2200" dirty="0"/>
              <a:t> = (2 shifts/day)(8 hours/shifts) (250 days/machine-year) = 4,000 hours/machine-year </a:t>
            </a:r>
          </a:p>
          <a:p>
            <a:pPr marL="355600" indent="-355600" fontAlgn="auto">
              <a:spcAft>
                <a:spcPts val="0"/>
              </a:spcAft>
              <a:buFont typeface="Wingdings" pitchFamily="2" charset="2"/>
              <a:buNone/>
              <a:defRPr/>
            </a:pPr>
            <a:r>
              <a:rPr lang="en-US" sz="2200" dirty="0"/>
              <a:t>	The number of machines required, </a:t>
            </a:r>
            <a:r>
              <a:rPr lang="en-US" sz="2200" i="1" dirty="0">
                <a:latin typeface="Times New Roman" pitchFamily="18" charset="0"/>
              </a:rPr>
              <a:t>M</a:t>
            </a:r>
            <a:r>
              <a:rPr lang="en-US" sz="2200" dirty="0"/>
              <a:t>, is the sum of machine-hour requirements for all three products divided by the number of productive hours available for one machine:</a:t>
            </a:r>
          </a:p>
        </p:txBody>
      </p:sp>
      <p:grpSp>
        <p:nvGrpSpPr>
          <p:cNvPr id="2" name="Group 4"/>
          <p:cNvGrpSpPr>
            <a:grpSpLocks/>
          </p:cNvGrpSpPr>
          <p:nvPr/>
        </p:nvGrpSpPr>
        <p:grpSpPr bwMode="auto">
          <a:xfrm>
            <a:off x="939800" y="3354388"/>
            <a:ext cx="7264400" cy="854075"/>
            <a:chOff x="568" y="2449"/>
            <a:chExt cx="4576" cy="538"/>
          </a:xfrm>
        </p:grpSpPr>
        <p:sp>
          <p:nvSpPr>
            <p:cNvPr id="30737" name="Rectangle 5"/>
            <p:cNvSpPr>
              <a:spLocks noChangeArrowheads="1"/>
            </p:cNvSpPr>
            <p:nvPr/>
          </p:nvSpPr>
          <p:spPr bwMode="auto">
            <a:xfrm>
              <a:off x="568" y="2630"/>
              <a:ext cx="439" cy="250"/>
            </a:xfrm>
            <a:prstGeom prst="rect">
              <a:avLst/>
            </a:prstGeom>
            <a:noFill/>
            <a:ln w="9525">
              <a:noFill/>
              <a:miter lim="800000"/>
              <a:headEnd/>
              <a:tailEnd/>
            </a:ln>
          </p:spPr>
          <p:txBody>
            <a:bodyPr wrap="none">
              <a:spAutoFit/>
            </a:bodyPr>
            <a:lstStyle/>
            <a:p>
              <a:r>
                <a:rPr lang="en-US" sz="2000" b="1" i="1">
                  <a:latin typeface="Times New Roman" pitchFamily="18" charset="0"/>
                </a:rPr>
                <a:t>M</a:t>
              </a:r>
              <a:r>
                <a:rPr lang="en-US" sz="2000" b="1" i="1">
                  <a:latin typeface="Calibri" pitchFamily="34" charset="0"/>
                </a:rPr>
                <a:t> </a:t>
              </a:r>
              <a:r>
                <a:rPr lang="en-US" sz="2000" b="1">
                  <a:latin typeface="Calibri" pitchFamily="34" charset="0"/>
                </a:rPr>
                <a:t>=</a:t>
              </a:r>
              <a:r>
                <a:rPr lang="en-US" sz="2000">
                  <a:latin typeface="Calibri" pitchFamily="34" charset="0"/>
                </a:rPr>
                <a:t> </a:t>
              </a:r>
            </a:p>
          </p:txBody>
        </p:sp>
        <p:grpSp>
          <p:nvGrpSpPr>
            <p:cNvPr id="30738" name="Group 6"/>
            <p:cNvGrpSpPr>
              <a:grpSpLocks/>
            </p:cNvGrpSpPr>
            <p:nvPr/>
          </p:nvGrpSpPr>
          <p:grpSpPr bwMode="auto">
            <a:xfrm>
              <a:off x="904" y="2449"/>
              <a:ext cx="4240" cy="538"/>
              <a:chOff x="1088" y="2457"/>
              <a:chExt cx="4240" cy="538"/>
            </a:xfrm>
          </p:grpSpPr>
          <p:sp>
            <p:nvSpPr>
              <p:cNvPr id="27666" name="Rectangle 7"/>
              <p:cNvSpPr>
                <a:spLocks noChangeArrowheads="1"/>
              </p:cNvSpPr>
              <p:nvPr/>
            </p:nvSpPr>
            <p:spPr bwMode="auto">
              <a:xfrm>
                <a:off x="1088" y="2457"/>
                <a:ext cx="4240" cy="538"/>
              </a:xfrm>
              <a:prstGeom prst="rect">
                <a:avLst/>
              </a:prstGeom>
              <a:noFill/>
              <a:ln>
                <a:noFill/>
              </a:ln>
              <a:extLst/>
            </p:spPr>
            <p:txBody>
              <a:bodyPr>
                <a:spAutoFit/>
              </a:bodyPr>
              <a:lstStyle/>
              <a:p>
                <a:pPr algn="ctr" fontAlgn="auto">
                  <a:lnSpc>
                    <a:spcPct val="125000"/>
                  </a:lnSpc>
                  <a:spcBef>
                    <a:spcPts val="0"/>
                  </a:spcBef>
                  <a:spcAft>
                    <a:spcPts val="0"/>
                  </a:spcAft>
                  <a:defRPr/>
                </a:pPr>
                <a:r>
                  <a:rPr lang="en-US" sz="2000" b="1" dirty="0">
                    <a:latin typeface="Times New Roman" pitchFamily="18" charset="0"/>
                    <a:cs typeface="+mn-cs"/>
                  </a:rPr>
                  <a:t>[</a:t>
                </a:r>
                <a:r>
                  <a:rPr lang="en-US" sz="2000" b="1" i="1" dirty="0">
                    <a:latin typeface="Times New Roman" pitchFamily="18" charset="0"/>
                    <a:cs typeface="+mn-cs"/>
                  </a:rPr>
                  <a:t>Dp</a:t>
                </a:r>
                <a:r>
                  <a:rPr lang="en-US" sz="2000" b="1" i="1" dirty="0">
                    <a:latin typeface="+mn-lt"/>
                    <a:cs typeface="+mn-cs"/>
                  </a:rPr>
                  <a:t> </a:t>
                </a:r>
                <a:r>
                  <a:rPr lang="en-US" sz="2000" b="1" dirty="0">
                    <a:latin typeface="+mn-lt"/>
                    <a:cs typeface="+mn-cs"/>
                  </a:rPr>
                  <a:t>+ (</a:t>
                </a:r>
                <a:r>
                  <a:rPr lang="en-US" sz="2000" b="1" i="1" dirty="0">
                    <a:latin typeface="+mj-lt"/>
                    <a:cs typeface="+mn-cs"/>
                  </a:rPr>
                  <a:t>D</a:t>
                </a:r>
                <a:r>
                  <a:rPr lang="en-US" sz="2000" b="1" dirty="0">
                    <a:latin typeface="+mj-lt"/>
                    <a:cs typeface="+mn-cs"/>
                  </a:rPr>
                  <a:t>/</a:t>
                </a:r>
                <a:r>
                  <a:rPr lang="en-US" sz="2000" b="1" i="1" dirty="0">
                    <a:latin typeface="+mj-lt"/>
                    <a:cs typeface="+mn-cs"/>
                  </a:rPr>
                  <a:t>Q</a:t>
                </a:r>
                <a:r>
                  <a:rPr lang="en-US" sz="2000" b="1" dirty="0">
                    <a:latin typeface="+mj-lt"/>
                    <a:cs typeface="+mn-cs"/>
                  </a:rPr>
                  <a:t>)</a:t>
                </a:r>
                <a:r>
                  <a:rPr lang="en-US" sz="2000" b="1" i="1" dirty="0">
                    <a:latin typeface="+mj-lt"/>
                    <a:cs typeface="+mn-cs"/>
                  </a:rPr>
                  <a:t>s</a:t>
                </a:r>
                <a:r>
                  <a:rPr lang="en-US" sz="2000" b="1" dirty="0">
                    <a:latin typeface="+mj-lt"/>
                    <a:cs typeface="+mn-cs"/>
                  </a:rPr>
                  <a:t>]</a:t>
                </a:r>
                <a:r>
                  <a:rPr lang="en-US" sz="2000" b="1" baseline="-25000" dirty="0">
                    <a:latin typeface="+mj-lt"/>
                    <a:cs typeface="+mn-cs"/>
                  </a:rPr>
                  <a:t>men</a:t>
                </a:r>
                <a:r>
                  <a:rPr lang="en-US" sz="2000" b="1" dirty="0">
                    <a:latin typeface="+mn-lt"/>
                    <a:cs typeface="+mn-cs"/>
                  </a:rPr>
                  <a:t> +</a:t>
                </a:r>
                <a:r>
                  <a:rPr lang="en-US" sz="2000" b="1" dirty="0">
                    <a:latin typeface="Times New Roman" pitchFamily="18" charset="0"/>
                    <a:cs typeface="+mn-cs"/>
                  </a:rPr>
                  <a:t> [</a:t>
                </a:r>
                <a:r>
                  <a:rPr lang="en-US" sz="2000" b="1" i="1" dirty="0">
                    <a:latin typeface="Times New Roman" pitchFamily="18" charset="0"/>
                    <a:cs typeface="+mn-cs"/>
                  </a:rPr>
                  <a:t>Dp</a:t>
                </a:r>
                <a:r>
                  <a:rPr lang="en-US" sz="2000" b="1" i="1" dirty="0">
                    <a:latin typeface="+mn-lt"/>
                    <a:cs typeface="+mn-cs"/>
                  </a:rPr>
                  <a:t> </a:t>
                </a:r>
                <a:r>
                  <a:rPr lang="en-US" sz="2000" b="1" dirty="0">
                    <a:latin typeface="+mn-lt"/>
                    <a:cs typeface="+mn-cs"/>
                  </a:rPr>
                  <a:t>+ (</a:t>
                </a:r>
                <a:r>
                  <a:rPr lang="en-US" sz="2000" b="1" i="1" dirty="0">
                    <a:latin typeface="Times New Roman" pitchFamily="18" charset="0"/>
                    <a:cs typeface="+mn-cs"/>
                  </a:rPr>
                  <a:t>D</a:t>
                </a:r>
                <a:r>
                  <a:rPr lang="en-US" sz="2000" b="1" dirty="0">
                    <a:latin typeface="+mn-lt"/>
                    <a:cs typeface="+mn-cs"/>
                  </a:rPr>
                  <a:t>/</a:t>
                </a:r>
                <a:r>
                  <a:rPr lang="en-US" sz="2000" b="1" i="1" dirty="0">
                    <a:latin typeface="Times New Roman" pitchFamily="18" charset="0"/>
                    <a:cs typeface="+mn-cs"/>
                  </a:rPr>
                  <a:t>Q</a:t>
                </a:r>
                <a:r>
                  <a:rPr lang="en-US" sz="2000" b="1" dirty="0">
                    <a:latin typeface="+mn-lt"/>
                    <a:cs typeface="+mn-cs"/>
                  </a:rPr>
                  <a:t>)</a:t>
                </a:r>
                <a:r>
                  <a:rPr lang="en-US" sz="2000" b="1" i="1" dirty="0">
                    <a:latin typeface="Times New Roman" pitchFamily="18" charset="0"/>
                    <a:cs typeface="+mn-cs"/>
                  </a:rPr>
                  <a:t>s</a:t>
                </a:r>
                <a:r>
                  <a:rPr lang="en-US" sz="2000" b="1" dirty="0">
                    <a:latin typeface="Times New Roman" pitchFamily="18" charset="0"/>
                    <a:cs typeface="+mn-cs"/>
                  </a:rPr>
                  <a:t>]</a:t>
                </a:r>
                <a:r>
                  <a:rPr lang="en-US" sz="2000" b="1" baseline="-25000" dirty="0">
                    <a:latin typeface="Times New Roman" pitchFamily="18" charset="0"/>
                    <a:cs typeface="+mn-cs"/>
                  </a:rPr>
                  <a:t>women</a:t>
                </a:r>
                <a:r>
                  <a:rPr lang="en-US" sz="2000" b="1" dirty="0">
                    <a:latin typeface="+mn-lt"/>
                    <a:cs typeface="+mn-cs"/>
                  </a:rPr>
                  <a:t> + </a:t>
                </a:r>
                <a:r>
                  <a:rPr lang="en-US" sz="2000" b="1" dirty="0">
                    <a:latin typeface="Times New Roman" pitchFamily="18" charset="0"/>
                    <a:cs typeface="+mn-cs"/>
                  </a:rPr>
                  <a:t>[</a:t>
                </a:r>
                <a:r>
                  <a:rPr lang="en-US" sz="2000" b="1" i="1" dirty="0">
                    <a:latin typeface="Times New Roman" pitchFamily="18" charset="0"/>
                    <a:cs typeface="+mn-cs"/>
                  </a:rPr>
                  <a:t>Dp</a:t>
                </a:r>
                <a:r>
                  <a:rPr lang="en-US" sz="2000" b="1" i="1" dirty="0">
                    <a:latin typeface="+mn-lt"/>
                    <a:cs typeface="+mn-cs"/>
                  </a:rPr>
                  <a:t> </a:t>
                </a:r>
                <a:r>
                  <a:rPr lang="en-US" sz="2000" b="1" dirty="0">
                    <a:latin typeface="+mn-lt"/>
                    <a:cs typeface="+mn-cs"/>
                  </a:rPr>
                  <a:t>+ (</a:t>
                </a:r>
                <a:r>
                  <a:rPr lang="en-US" sz="2000" b="1" i="1" dirty="0">
                    <a:latin typeface="Times New Roman" pitchFamily="18" charset="0"/>
                    <a:cs typeface="+mn-cs"/>
                  </a:rPr>
                  <a:t>D</a:t>
                </a:r>
                <a:r>
                  <a:rPr lang="en-US" sz="2000" b="1" dirty="0">
                    <a:latin typeface="+mn-lt"/>
                    <a:cs typeface="+mn-cs"/>
                  </a:rPr>
                  <a:t>/</a:t>
                </a:r>
                <a:r>
                  <a:rPr lang="en-US" sz="2000" b="1" i="1" dirty="0">
                    <a:latin typeface="Times New Roman" pitchFamily="18" charset="0"/>
                    <a:cs typeface="+mn-cs"/>
                  </a:rPr>
                  <a:t>Q</a:t>
                </a:r>
                <a:r>
                  <a:rPr lang="en-US" sz="2000" b="1" dirty="0">
                    <a:latin typeface="+mn-lt"/>
                    <a:cs typeface="+mn-cs"/>
                  </a:rPr>
                  <a:t>)</a:t>
                </a:r>
                <a:r>
                  <a:rPr lang="en-US" sz="2000" b="1" i="1" dirty="0">
                    <a:latin typeface="Times New Roman" pitchFamily="18" charset="0"/>
                    <a:cs typeface="+mn-cs"/>
                  </a:rPr>
                  <a:t>s</a:t>
                </a:r>
                <a:r>
                  <a:rPr lang="en-US" sz="2000" b="1" dirty="0">
                    <a:latin typeface="Times New Roman" pitchFamily="18" charset="0"/>
                    <a:cs typeface="+mn-cs"/>
                  </a:rPr>
                  <a:t>]</a:t>
                </a:r>
                <a:r>
                  <a:rPr lang="en-US" sz="2000" b="1" baseline="-25000" dirty="0">
                    <a:latin typeface="Times New Roman" pitchFamily="18" charset="0"/>
                    <a:cs typeface="+mn-cs"/>
                  </a:rPr>
                  <a:t>children</a:t>
                </a:r>
              </a:p>
              <a:p>
                <a:pPr algn="ctr" fontAlgn="auto">
                  <a:lnSpc>
                    <a:spcPct val="125000"/>
                  </a:lnSpc>
                  <a:spcBef>
                    <a:spcPts val="0"/>
                  </a:spcBef>
                  <a:spcAft>
                    <a:spcPts val="0"/>
                  </a:spcAft>
                  <a:defRPr/>
                </a:pPr>
                <a:r>
                  <a:rPr lang="en-US" sz="2000" b="1" i="1" dirty="0">
                    <a:latin typeface="Times New Roman" pitchFamily="18" charset="0"/>
                    <a:cs typeface="+mn-cs"/>
                  </a:rPr>
                  <a:t>N</a:t>
                </a:r>
                <a:r>
                  <a:rPr lang="en-US" sz="2000" b="1" dirty="0">
                    <a:latin typeface="Times New Roman" pitchFamily="18" charset="0"/>
                    <a:cs typeface="+mn-cs"/>
                  </a:rPr>
                  <a:t>[</a:t>
                </a:r>
                <a:r>
                  <a:rPr lang="en-US" sz="2000" b="1" dirty="0">
                    <a:latin typeface="+mn-lt"/>
                    <a:cs typeface="+mn-cs"/>
                  </a:rPr>
                  <a:t>1 - (</a:t>
                </a:r>
                <a:r>
                  <a:rPr lang="en-US" sz="2000" b="1" i="1" dirty="0">
                    <a:latin typeface="Times New Roman" pitchFamily="18" charset="0"/>
                    <a:cs typeface="+mn-cs"/>
                  </a:rPr>
                  <a:t>C</a:t>
                </a:r>
                <a:r>
                  <a:rPr lang="en-US" sz="2000" b="1" dirty="0">
                    <a:latin typeface="+mn-lt"/>
                    <a:cs typeface="+mn-cs"/>
                  </a:rPr>
                  <a:t>/100)</a:t>
                </a:r>
                <a:r>
                  <a:rPr lang="en-US" sz="2000" b="1" dirty="0">
                    <a:latin typeface="Times New Roman" pitchFamily="18" charset="0"/>
                    <a:cs typeface="+mn-cs"/>
                  </a:rPr>
                  <a:t>]</a:t>
                </a:r>
              </a:p>
            </p:txBody>
          </p:sp>
          <p:sp>
            <p:nvSpPr>
              <p:cNvPr id="30740" name="Line 8"/>
              <p:cNvSpPr>
                <a:spLocks noChangeShapeType="1"/>
              </p:cNvSpPr>
              <p:nvPr/>
            </p:nvSpPr>
            <p:spPr bwMode="auto">
              <a:xfrm>
                <a:off x="1184" y="2760"/>
                <a:ext cx="4056" cy="0"/>
              </a:xfrm>
              <a:prstGeom prst="line">
                <a:avLst/>
              </a:prstGeom>
              <a:noFill/>
              <a:ln w="28575">
                <a:solidFill>
                  <a:schemeClr val="tx1"/>
                </a:solidFill>
                <a:round/>
                <a:headEnd/>
                <a:tailEnd/>
              </a:ln>
            </p:spPr>
            <p:txBody>
              <a:bodyPr/>
              <a:lstStyle/>
              <a:p>
                <a:endParaRPr lang="en-US"/>
              </a:p>
            </p:txBody>
          </p:sp>
        </p:grpSp>
      </p:grpSp>
      <p:grpSp>
        <p:nvGrpSpPr>
          <p:cNvPr id="4" name="Group 9"/>
          <p:cNvGrpSpPr>
            <a:grpSpLocks/>
          </p:cNvGrpSpPr>
          <p:nvPr/>
        </p:nvGrpSpPr>
        <p:grpSpPr bwMode="auto">
          <a:xfrm>
            <a:off x="1243013" y="4391025"/>
            <a:ext cx="7508875" cy="917575"/>
            <a:chOff x="710" y="3249"/>
            <a:chExt cx="4730" cy="578"/>
          </a:xfrm>
        </p:grpSpPr>
        <p:sp>
          <p:nvSpPr>
            <p:cNvPr id="30733" name="Text Box 10"/>
            <p:cNvSpPr txBox="1">
              <a:spLocks noChangeArrowheads="1"/>
            </p:cNvSpPr>
            <p:nvPr/>
          </p:nvSpPr>
          <p:spPr bwMode="auto">
            <a:xfrm>
              <a:off x="710" y="3503"/>
              <a:ext cx="200" cy="231"/>
            </a:xfrm>
            <a:prstGeom prst="rect">
              <a:avLst/>
            </a:prstGeom>
            <a:noFill/>
            <a:ln w="9525">
              <a:noFill/>
              <a:miter lim="800000"/>
              <a:headEnd/>
              <a:tailEnd/>
            </a:ln>
          </p:spPr>
          <p:txBody>
            <a:bodyPr wrap="none">
              <a:spAutoFit/>
            </a:bodyPr>
            <a:lstStyle/>
            <a:p>
              <a:r>
                <a:rPr lang="en-US" b="1"/>
                <a:t>=</a:t>
              </a:r>
            </a:p>
          </p:txBody>
        </p:sp>
        <p:grpSp>
          <p:nvGrpSpPr>
            <p:cNvPr id="30734" name="Group 11"/>
            <p:cNvGrpSpPr>
              <a:grpSpLocks/>
            </p:cNvGrpSpPr>
            <p:nvPr/>
          </p:nvGrpSpPr>
          <p:grpSpPr bwMode="auto">
            <a:xfrm>
              <a:off x="872" y="3249"/>
              <a:ext cx="4568" cy="578"/>
              <a:chOff x="872" y="3249"/>
              <a:chExt cx="4568" cy="578"/>
            </a:xfrm>
          </p:grpSpPr>
          <p:sp>
            <p:nvSpPr>
              <p:cNvPr id="30735" name="Rectangle 12"/>
              <p:cNvSpPr>
                <a:spLocks noChangeArrowheads="1"/>
              </p:cNvSpPr>
              <p:nvPr/>
            </p:nvSpPr>
            <p:spPr bwMode="auto">
              <a:xfrm>
                <a:off x="872" y="3249"/>
                <a:ext cx="4568" cy="578"/>
              </a:xfrm>
              <a:prstGeom prst="rect">
                <a:avLst/>
              </a:prstGeom>
              <a:noFill/>
              <a:ln w="9525">
                <a:noFill/>
                <a:miter lim="800000"/>
                <a:headEnd/>
                <a:tailEnd/>
              </a:ln>
            </p:spPr>
            <p:txBody>
              <a:bodyPr>
                <a:spAutoFit/>
              </a:bodyPr>
              <a:lstStyle/>
              <a:p>
                <a:pPr algn="ctr">
                  <a:lnSpc>
                    <a:spcPct val="90000"/>
                  </a:lnSpc>
                  <a:spcBef>
                    <a:spcPct val="30000"/>
                  </a:spcBef>
                </a:pPr>
                <a:r>
                  <a:rPr lang="en-US" b="1">
                    <a:latin typeface="Calibri" pitchFamily="34" charset="0"/>
                  </a:rPr>
                  <a:t>[80,000(0.05) + (80,000/240)0.5] + [60,000(0.10) + (60,000/180)2.2] + [120,000(0.02) + (120,000/360)3.8]</a:t>
                </a:r>
              </a:p>
              <a:p>
                <a:pPr algn="ctr">
                  <a:lnSpc>
                    <a:spcPct val="90000"/>
                  </a:lnSpc>
                  <a:spcBef>
                    <a:spcPct val="30000"/>
                  </a:spcBef>
                </a:pPr>
                <a:r>
                  <a:rPr lang="en-US" b="1">
                    <a:latin typeface="Calibri" pitchFamily="34" charset="0"/>
                  </a:rPr>
                  <a:t>4,000[1 - (5/100)]</a:t>
                </a:r>
              </a:p>
            </p:txBody>
          </p:sp>
          <p:sp>
            <p:nvSpPr>
              <p:cNvPr id="30736" name="Line 13"/>
              <p:cNvSpPr>
                <a:spLocks noChangeShapeType="1"/>
              </p:cNvSpPr>
              <p:nvPr/>
            </p:nvSpPr>
            <p:spPr bwMode="auto">
              <a:xfrm>
                <a:off x="940" y="3624"/>
                <a:ext cx="4432" cy="0"/>
              </a:xfrm>
              <a:prstGeom prst="line">
                <a:avLst/>
              </a:prstGeom>
              <a:noFill/>
              <a:ln w="28575">
                <a:solidFill>
                  <a:schemeClr val="tx1"/>
                </a:solidFill>
                <a:round/>
                <a:headEnd/>
                <a:tailEnd/>
              </a:ln>
            </p:spPr>
            <p:txBody>
              <a:bodyPr/>
              <a:lstStyle/>
              <a:p>
                <a:endParaRPr lang="en-US"/>
              </a:p>
            </p:txBody>
          </p:sp>
        </p:grpSp>
      </p:grpSp>
      <p:grpSp>
        <p:nvGrpSpPr>
          <p:cNvPr id="6" name="Group 14"/>
          <p:cNvGrpSpPr>
            <a:grpSpLocks/>
          </p:cNvGrpSpPr>
          <p:nvPr/>
        </p:nvGrpSpPr>
        <p:grpSpPr bwMode="auto">
          <a:xfrm>
            <a:off x="1287463" y="5394325"/>
            <a:ext cx="5492750" cy="752475"/>
            <a:chOff x="788" y="3657"/>
            <a:chExt cx="3460" cy="474"/>
          </a:xfrm>
        </p:grpSpPr>
        <p:sp>
          <p:nvSpPr>
            <p:cNvPr id="30728" name="Rectangle 15"/>
            <p:cNvSpPr>
              <a:spLocks noChangeArrowheads="1"/>
            </p:cNvSpPr>
            <p:nvPr/>
          </p:nvSpPr>
          <p:spPr bwMode="auto">
            <a:xfrm>
              <a:off x="788" y="3813"/>
              <a:ext cx="200" cy="214"/>
            </a:xfrm>
            <a:prstGeom prst="rect">
              <a:avLst/>
            </a:prstGeom>
            <a:noFill/>
            <a:ln w="9525">
              <a:noFill/>
              <a:miter lim="800000"/>
              <a:headEnd/>
              <a:tailEnd/>
            </a:ln>
          </p:spPr>
          <p:txBody>
            <a:bodyPr wrap="none">
              <a:spAutoFit/>
            </a:bodyPr>
            <a:lstStyle/>
            <a:p>
              <a:pPr>
                <a:lnSpc>
                  <a:spcPct val="90000"/>
                </a:lnSpc>
                <a:spcBef>
                  <a:spcPct val="30000"/>
                </a:spcBef>
              </a:pPr>
              <a:r>
                <a:rPr lang="en-US" b="1">
                  <a:latin typeface="Calibri" pitchFamily="34" charset="0"/>
                </a:rPr>
                <a:t>=</a:t>
              </a:r>
            </a:p>
          </p:txBody>
        </p:sp>
        <p:sp>
          <p:nvSpPr>
            <p:cNvPr id="30729" name="Rectangle 16"/>
            <p:cNvSpPr>
              <a:spLocks noChangeArrowheads="1"/>
            </p:cNvSpPr>
            <p:nvPr/>
          </p:nvSpPr>
          <p:spPr bwMode="auto">
            <a:xfrm>
              <a:off x="2892" y="3813"/>
              <a:ext cx="1356" cy="215"/>
            </a:xfrm>
            <a:prstGeom prst="rect">
              <a:avLst/>
            </a:prstGeom>
            <a:noFill/>
            <a:ln w="9525">
              <a:noFill/>
              <a:miter lim="800000"/>
              <a:headEnd/>
              <a:tailEnd/>
            </a:ln>
          </p:spPr>
          <p:txBody>
            <a:bodyPr wrap="none">
              <a:spAutoFit/>
            </a:bodyPr>
            <a:lstStyle/>
            <a:p>
              <a:pPr>
                <a:lnSpc>
                  <a:spcPct val="90000"/>
                </a:lnSpc>
                <a:spcBef>
                  <a:spcPct val="30000"/>
                </a:spcBef>
              </a:pPr>
              <a:r>
                <a:rPr lang="en-US" b="1">
                  <a:latin typeface="Calibri" pitchFamily="34" charset="0"/>
                </a:rPr>
                <a:t>= </a:t>
              </a:r>
              <a:r>
                <a:rPr lang="en-US" b="1">
                  <a:solidFill>
                    <a:srgbClr val="FF0000"/>
                  </a:solidFill>
                  <a:latin typeface="Calibri" pitchFamily="34" charset="0"/>
                </a:rPr>
                <a:t>3.83 or 4 machines</a:t>
              </a:r>
            </a:p>
          </p:txBody>
        </p:sp>
        <p:grpSp>
          <p:nvGrpSpPr>
            <p:cNvPr id="30730" name="Group 17"/>
            <p:cNvGrpSpPr>
              <a:grpSpLocks/>
            </p:cNvGrpSpPr>
            <p:nvPr/>
          </p:nvGrpSpPr>
          <p:grpSpPr bwMode="auto">
            <a:xfrm>
              <a:off x="984" y="3657"/>
              <a:ext cx="1936" cy="474"/>
              <a:chOff x="2200" y="3697"/>
              <a:chExt cx="1936" cy="474"/>
            </a:xfrm>
          </p:grpSpPr>
          <p:sp>
            <p:nvSpPr>
              <p:cNvPr id="30731" name="Rectangle 18"/>
              <p:cNvSpPr>
                <a:spLocks noChangeArrowheads="1"/>
              </p:cNvSpPr>
              <p:nvPr/>
            </p:nvSpPr>
            <p:spPr bwMode="auto">
              <a:xfrm>
                <a:off x="2200" y="3697"/>
                <a:ext cx="1936" cy="474"/>
              </a:xfrm>
              <a:prstGeom prst="rect">
                <a:avLst/>
              </a:prstGeom>
              <a:noFill/>
              <a:ln w="9525">
                <a:noFill/>
                <a:miter lim="800000"/>
                <a:headEnd/>
                <a:tailEnd/>
              </a:ln>
            </p:spPr>
            <p:txBody>
              <a:bodyPr>
                <a:spAutoFit/>
              </a:bodyPr>
              <a:lstStyle/>
              <a:p>
                <a:pPr algn="ctr">
                  <a:lnSpc>
                    <a:spcPct val="120000"/>
                  </a:lnSpc>
                </a:pPr>
                <a:r>
                  <a:rPr lang="en-US" b="1">
                    <a:latin typeface="Calibri" pitchFamily="34" charset="0"/>
                  </a:rPr>
                  <a:t>14,567 hours/year</a:t>
                </a:r>
              </a:p>
              <a:p>
                <a:pPr algn="ctr">
                  <a:lnSpc>
                    <a:spcPct val="120000"/>
                  </a:lnSpc>
                </a:pPr>
                <a:r>
                  <a:rPr lang="en-US" b="1">
                    <a:latin typeface="Calibri" pitchFamily="34" charset="0"/>
                  </a:rPr>
                  <a:t>3,800 hours/machine-year </a:t>
                </a:r>
              </a:p>
            </p:txBody>
          </p:sp>
          <p:sp>
            <p:nvSpPr>
              <p:cNvPr id="30732" name="Line 19"/>
              <p:cNvSpPr>
                <a:spLocks noChangeShapeType="1"/>
              </p:cNvSpPr>
              <p:nvPr/>
            </p:nvSpPr>
            <p:spPr bwMode="auto">
              <a:xfrm>
                <a:off x="2236" y="3960"/>
                <a:ext cx="1864" cy="0"/>
              </a:xfrm>
              <a:prstGeom prst="line">
                <a:avLst/>
              </a:prstGeom>
              <a:noFill/>
              <a:ln w="28575">
                <a:solidFill>
                  <a:schemeClr val="tx1"/>
                </a:solidFill>
                <a:round/>
                <a:headEnd/>
                <a:tailEn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7219"/>
                                        </p:tgtEl>
                                        <p:attrNameLst>
                                          <p:attrName>style.visibility</p:attrName>
                                        </p:attrNameLst>
                                      </p:cBhvr>
                                      <p:to>
                                        <p:strVal val="visible"/>
                                      </p:to>
                                    </p:set>
                                    <p:animEffect transition="in" filter="strips(downRight)">
                                      <p:cBhvr>
                                        <p:cTn id="7" dur="1000"/>
                                        <p:tgtEl>
                                          <p:spTgt spid="13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8243" name="Picture 3"/>
          <p:cNvPicPr>
            <a:picLocks noChangeAspect="1" noChangeArrowheads="1"/>
          </p:cNvPicPr>
          <p:nvPr/>
        </p:nvPicPr>
        <p:blipFill>
          <a:blip r:embed="rId2"/>
          <a:srcRect b="58206"/>
          <a:stretch>
            <a:fillRect/>
          </a:stretch>
        </p:blipFill>
        <p:spPr bwMode="auto">
          <a:xfrm>
            <a:off x="1180306" y="3505200"/>
            <a:ext cx="7064375" cy="2994025"/>
          </a:xfrm>
          <a:prstGeom prst="rect">
            <a:avLst/>
          </a:prstGeom>
          <a:noFill/>
          <a:ln w="19050">
            <a:solidFill>
              <a:schemeClr val="tx1"/>
            </a:solidFill>
            <a:miter lim="800000"/>
            <a:headEnd/>
            <a:tailEnd/>
          </a:ln>
        </p:spPr>
      </p:pic>
      <p:sp>
        <p:nvSpPr>
          <p:cNvPr id="138244" name="Rectangle 4"/>
          <p:cNvSpPr>
            <a:spLocks noChangeArrowheads="1"/>
          </p:cNvSpPr>
          <p:nvPr/>
        </p:nvSpPr>
        <p:spPr bwMode="auto">
          <a:xfrm>
            <a:off x="2758499" y="655705"/>
            <a:ext cx="5791200" cy="2665345"/>
          </a:xfrm>
          <a:prstGeom prst="rect">
            <a:avLst/>
          </a:prstGeom>
          <a:noFill/>
          <a:ln w="9525">
            <a:noFill/>
            <a:miter lim="800000"/>
            <a:headEnd/>
            <a:tailEnd/>
          </a:ln>
        </p:spPr>
        <p:txBody>
          <a:bodyPr wrap="square">
            <a:spAutoFit/>
          </a:bodyPr>
          <a:lstStyle/>
          <a:p>
            <a:pPr marL="355600" indent="-355600">
              <a:lnSpc>
                <a:spcPct val="90000"/>
              </a:lnSpc>
              <a:spcBef>
                <a:spcPct val="40000"/>
              </a:spcBef>
            </a:pPr>
            <a:r>
              <a:rPr lang="en-US" sz="2000" b="1" dirty="0">
                <a:solidFill>
                  <a:schemeClr val="tx1">
                    <a:lumMod val="75000"/>
                    <a:lumOff val="25000"/>
                  </a:schemeClr>
                </a:solidFill>
                <a:latin typeface="Calibri" pitchFamily="34" charset="0"/>
              </a:rPr>
              <a:t>b</a:t>
            </a:r>
            <a:r>
              <a:rPr lang="en-US" sz="2200" b="1" dirty="0">
                <a:solidFill>
                  <a:schemeClr val="tx1">
                    <a:lumMod val="75000"/>
                    <a:lumOff val="25000"/>
                  </a:schemeClr>
                </a:solidFill>
                <a:latin typeface="Calibri" pitchFamily="34" charset="0"/>
              </a:rPr>
              <a:t>. The capacity gap is 1.83 machines (3.83 –2). Two more machines should be purchased, unless management decides to use short-term options to fill the gap.</a:t>
            </a:r>
          </a:p>
          <a:p>
            <a:pPr marL="355600" indent="-355600">
              <a:lnSpc>
                <a:spcPct val="90000"/>
              </a:lnSpc>
              <a:spcBef>
                <a:spcPct val="40000"/>
              </a:spcBef>
            </a:pPr>
            <a:r>
              <a:rPr lang="en-US" sz="2200" b="1" dirty="0">
                <a:solidFill>
                  <a:schemeClr val="tx1">
                    <a:lumMod val="75000"/>
                    <a:lumOff val="25000"/>
                  </a:schemeClr>
                </a:solidFill>
                <a:latin typeface="Calibri" pitchFamily="34" charset="0"/>
              </a:rPr>
              <a:t>	The </a:t>
            </a:r>
            <a:r>
              <a:rPr lang="en-US" sz="2200" b="1" i="1" dirty="0">
                <a:solidFill>
                  <a:schemeClr val="tx1">
                    <a:lumMod val="75000"/>
                    <a:lumOff val="25000"/>
                  </a:schemeClr>
                </a:solidFill>
                <a:latin typeface="Calibri" pitchFamily="34" charset="0"/>
              </a:rPr>
              <a:t>Capacity Requirements </a:t>
            </a:r>
            <a:r>
              <a:rPr lang="en-US" sz="2200" b="1" dirty="0">
                <a:solidFill>
                  <a:schemeClr val="tx1">
                    <a:lumMod val="75000"/>
                    <a:lumOff val="25000"/>
                  </a:schemeClr>
                </a:solidFill>
                <a:latin typeface="Calibri" pitchFamily="34" charset="0"/>
              </a:rPr>
              <a:t>Solver in OM Explorer confirms these calculations, as the figure shows, using only the “Expected” scenario for the demand forecasts.</a:t>
            </a:r>
          </a:p>
        </p:txBody>
      </p:sp>
      <p:sp>
        <p:nvSpPr>
          <p:cNvPr id="8" name="Rectangle 2">
            <a:extLst>
              <a:ext uri="{FF2B5EF4-FFF2-40B4-BE49-F238E27FC236}">
                <a16:creationId xmlns:a16="http://schemas.microsoft.com/office/drawing/2014/main" id="{A84A3ECC-4196-4A1C-A3EA-53192E5E2979}"/>
              </a:ext>
            </a:extLst>
          </p:cNvPr>
          <p:cNvSpPr txBox="1">
            <a:spLocks noChangeArrowheads="1"/>
          </p:cNvSpPr>
          <p:nvPr/>
        </p:nvSpPr>
        <p:spPr>
          <a:xfrm>
            <a:off x="-1587" y="504827"/>
            <a:ext cx="2363787" cy="1894617"/>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Application Problem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8244"/>
                                        </p:tgtEl>
                                        <p:attrNameLst>
                                          <p:attrName>style.visibility</p:attrName>
                                        </p:attrNameLst>
                                      </p:cBhvr>
                                      <p:to>
                                        <p:strVal val="visible"/>
                                      </p:to>
                                    </p:set>
                                    <p:animEffect transition="in" filter="strips(downRight)">
                                      <p:cBhvr>
                                        <p:cTn id="7" dur="1000"/>
                                        <p:tgtEl>
                                          <p:spTgt spid="138244"/>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138243"/>
                                        </p:tgtEl>
                                        <p:attrNameLst>
                                          <p:attrName>style.visibility</p:attrName>
                                        </p:attrNameLst>
                                      </p:cBhvr>
                                      <p:to>
                                        <p:strVal val="visible"/>
                                      </p:to>
                                    </p:set>
                                    <p:anim calcmode="lin" valueType="num">
                                      <p:cBhvr>
                                        <p:cTn id="11" dur="1000" fill="hold"/>
                                        <p:tgtEl>
                                          <p:spTgt spid="138243"/>
                                        </p:tgtEl>
                                        <p:attrNameLst>
                                          <p:attrName>ppt_w</p:attrName>
                                        </p:attrNameLst>
                                      </p:cBhvr>
                                      <p:tavLst>
                                        <p:tav tm="0">
                                          <p:val>
                                            <p:strVal val="2/3*#ppt_w"/>
                                          </p:val>
                                        </p:tav>
                                        <p:tav tm="100000">
                                          <p:val>
                                            <p:strVal val="#ppt_w"/>
                                          </p:val>
                                        </p:tav>
                                      </p:tavLst>
                                    </p:anim>
                                    <p:anim calcmode="lin" valueType="num">
                                      <p:cBhvr>
                                        <p:cTn id="12" dur="1000" fill="hold"/>
                                        <p:tgtEl>
                                          <p:spTgt spid="1382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2C4F91F-1754-4B76-8A3A-9629481E9763}"/>
              </a:ext>
            </a:extLst>
          </p:cNvPr>
          <p:cNvSpPr>
            <a:spLocks noGrp="1" noChangeArrowheads="1"/>
          </p:cNvSpPr>
          <p:nvPr>
            <p:ph type="title"/>
          </p:nvPr>
        </p:nvSpPr>
        <p:spPr>
          <a:xfrm>
            <a:off x="-1587" y="504827"/>
            <a:ext cx="2363787" cy="1894617"/>
          </a:xfrm>
          <a:solidFill>
            <a:srgbClr val="545454"/>
          </a:solidFill>
        </p:spPr>
        <p:txBody>
          <a:bodyPr/>
          <a:lstStyle/>
          <a:p>
            <a:r>
              <a:rPr lang="en-US" dirty="0"/>
              <a:t>Application Problem</a:t>
            </a:r>
          </a:p>
        </p:txBody>
      </p:sp>
      <p:pic>
        <p:nvPicPr>
          <p:cNvPr id="139267" name="Picture 3"/>
          <p:cNvPicPr>
            <a:picLocks noChangeAspect="1" noChangeArrowheads="1"/>
          </p:cNvPicPr>
          <p:nvPr/>
        </p:nvPicPr>
        <p:blipFill>
          <a:blip r:embed="rId2"/>
          <a:srcRect t="43222" b="6300"/>
          <a:stretch>
            <a:fillRect/>
          </a:stretch>
        </p:blipFill>
        <p:spPr bwMode="auto">
          <a:xfrm>
            <a:off x="1844044" y="1981200"/>
            <a:ext cx="6549452" cy="3733800"/>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39267"/>
                                        </p:tgtEl>
                                        <p:attrNameLst>
                                          <p:attrName>style.visibility</p:attrName>
                                        </p:attrNameLst>
                                      </p:cBhvr>
                                      <p:to>
                                        <p:strVal val="visible"/>
                                      </p:to>
                                    </p:set>
                                    <p:anim calcmode="lin" valueType="num">
                                      <p:cBhvr>
                                        <p:cTn id="7" dur="1000" fill="hold"/>
                                        <p:tgtEl>
                                          <p:spTgt spid="139267"/>
                                        </p:tgtEl>
                                        <p:attrNameLst>
                                          <p:attrName>ppt_w</p:attrName>
                                        </p:attrNameLst>
                                      </p:cBhvr>
                                      <p:tavLst>
                                        <p:tav tm="0">
                                          <p:val>
                                            <p:strVal val="2/3*#ppt_w"/>
                                          </p:val>
                                        </p:tav>
                                        <p:tav tm="100000">
                                          <p:val>
                                            <p:strVal val="#ppt_w"/>
                                          </p:val>
                                        </p:tav>
                                      </p:tavLst>
                                    </p:anim>
                                    <p:anim calcmode="lin" valueType="num">
                                      <p:cBhvr>
                                        <p:cTn id="8" dur="1000" fill="hold"/>
                                        <p:tgtEl>
                                          <p:spTgt spid="13926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81577AD-DA5F-48B3-8FB9-5199BA9EE6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3798" name="Picture 2" descr="C:\Users\marleyk\Dropbox\krm_om10\krm_om10_PPT\krm_om10_art\07_krm_om10_art_ch06\krm_om10_ph_06-04.jpg"/>
          <p:cNvPicPr>
            <a:picLocks noChangeAspect="1" noChangeArrowheads="1"/>
          </p:cNvPicPr>
          <p:nvPr/>
        </p:nvPicPr>
        <p:blipFill rotWithShape="1">
          <a:blip r:embed="rId2"/>
          <a:srcRect/>
          <a:stretch/>
        </p:blipFill>
        <p:spPr bwMode="auto">
          <a:xfrm>
            <a:off x="3853097" y="2455212"/>
            <a:ext cx="4645325" cy="1939424"/>
          </a:xfrm>
          <a:prstGeom prst="rect">
            <a:avLst/>
          </a:prstGeom>
          <a:noFill/>
        </p:spPr>
      </p:pic>
      <p:sp>
        <p:nvSpPr>
          <p:cNvPr id="33795" name="Rectangle 4"/>
          <p:cNvSpPr>
            <a:spLocks noChangeArrowheads="1"/>
          </p:cNvSpPr>
          <p:nvPr/>
        </p:nvSpPr>
        <p:spPr bwMode="auto">
          <a:xfrm>
            <a:off x="774700" y="3733800"/>
            <a:ext cx="7912100" cy="1985963"/>
          </a:xfrm>
          <a:prstGeom prst="rect">
            <a:avLst/>
          </a:prstGeom>
          <a:noFill/>
          <a:ln w="9525">
            <a:noFill/>
            <a:miter lim="800000"/>
            <a:headEnd/>
            <a:tailEnd/>
          </a:ln>
        </p:spPr>
        <p:txBody>
          <a:bodyPr/>
          <a:lstStyle/>
          <a:p>
            <a:pPr marL="342900" indent="-342900">
              <a:lnSpc>
                <a:spcPct val="90000"/>
              </a:lnSpc>
              <a:spcBef>
                <a:spcPct val="40000"/>
              </a:spcBef>
              <a:buClr>
                <a:srgbClr val="B20019"/>
              </a:buClr>
              <a:buFont typeface="Wingdings" pitchFamily="2" charset="2"/>
              <a:buChar char="l"/>
            </a:pPr>
            <a:endParaRPr lang="en-US" sz="2400" b="1">
              <a:latin typeface="Calibri" pitchFamily="34" charset="0"/>
            </a:endParaRPr>
          </a:p>
        </p:txBody>
      </p:sp>
      <p:sp>
        <p:nvSpPr>
          <p:cNvPr id="33794" name="Rectangle 3"/>
          <p:cNvSpPr>
            <a:spLocks noGrp="1" noChangeArrowheads="1"/>
          </p:cNvSpPr>
          <p:nvPr>
            <p:ph idx="1"/>
          </p:nvPr>
        </p:nvSpPr>
        <p:spPr>
          <a:xfrm>
            <a:off x="216936" y="2510395"/>
            <a:ext cx="3012087" cy="3274586"/>
          </a:xfrm>
        </p:spPr>
        <p:txBody>
          <a:bodyPr vert="horz" lIns="91440" tIns="45720" rIns="91440" bIns="45720" rtlCol="0" anchor="t">
            <a:normAutofit/>
          </a:bodyPr>
          <a:lstStyle/>
          <a:p>
            <a:r>
              <a:rPr lang="en-US">
                <a:solidFill>
                  <a:srgbClr val="FFFFFF"/>
                </a:solidFill>
              </a:rPr>
              <a:t>Identify gaps between projected capacity requirements (</a:t>
            </a:r>
            <a:r>
              <a:rPr lang="en-US" i="1">
                <a:solidFill>
                  <a:srgbClr val="FFFFFF"/>
                </a:solidFill>
              </a:rPr>
              <a:t>M</a:t>
            </a:r>
            <a:r>
              <a:rPr lang="en-US">
                <a:solidFill>
                  <a:srgbClr val="FFFFFF"/>
                </a:solidFill>
              </a:rPr>
              <a:t>) and current capacity</a:t>
            </a:r>
          </a:p>
          <a:p>
            <a:pPr lvl="1"/>
            <a:endParaRPr lang="en-US">
              <a:solidFill>
                <a:srgbClr val="FFFFFF"/>
              </a:solidFill>
            </a:endParaRPr>
          </a:p>
          <a:p>
            <a:pPr lvl="1"/>
            <a:r>
              <a:rPr lang="en-US">
                <a:solidFill>
                  <a:srgbClr val="FFFFFF"/>
                </a:solidFill>
              </a:rPr>
              <a:t>Complicated by multiple operations and resource inputs</a:t>
            </a:r>
          </a:p>
        </p:txBody>
      </p:sp>
      <p:sp>
        <p:nvSpPr>
          <p:cNvPr id="8" name="Title 1">
            <a:extLst>
              <a:ext uri="{FF2B5EF4-FFF2-40B4-BE49-F238E27FC236}">
                <a16:creationId xmlns:a16="http://schemas.microsoft.com/office/drawing/2014/main" id="{0E072E2F-C704-40B0-AA58-6D7358690AAE}"/>
              </a:ext>
            </a:extLst>
          </p:cNvPr>
          <p:cNvSpPr txBox="1">
            <a:spLocks/>
          </p:cNvSpPr>
          <p:nvPr/>
        </p:nvSpPr>
        <p:spPr>
          <a:xfrm>
            <a:off x="216936" y="1123837"/>
            <a:ext cx="3012087" cy="1255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spcAft>
                <a:spcPts val="600"/>
              </a:spcAft>
              <a:defRPr/>
            </a:pPr>
            <a:r>
              <a:rPr lang="en-US" sz="3600" dirty="0"/>
              <a:t>Step 2</a:t>
            </a:r>
          </a:p>
          <a:p>
            <a:pPr>
              <a:spcAft>
                <a:spcPts val="600"/>
              </a:spcAft>
              <a:defRPr/>
            </a:pPr>
            <a:r>
              <a:rPr lang="en-US" sz="3600" dirty="0"/>
              <a:t>Identify Gaps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leyk\Dropbox\krm_om10\krm_om10_PPT\krm_om10_art\07_krm_om10_art_ch06\krm_om10_ph_06-04.jpg">
            <a:extLst>
              <a:ext uri="{FF2B5EF4-FFF2-40B4-BE49-F238E27FC236}">
                <a16:creationId xmlns:a16="http://schemas.microsoft.com/office/drawing/2014/main" id="{512BA877-CCC9-40B3-83B5-41BD1B8880C1}"/>
              </a:ext>
            </a:extLst>
          </p:cNvPr>
          <p:cNvPicPr>
            <a:picLocks noChangeAspect="1" noChangeArrowheads="1"/>
          </p:cNvPicPr>
          <p:nvPr/>
        </p:nvPicPr>
        <p:blipFill rotWithShape="1">
          <a:blip r:embed="rId2"/>
          <a:srcRect l="4875" t="2691" r="40971" b="1"/>
          <a:stretch/>
        </p:blipFill>
        <p:spPr bwMode="auto">
          <a:xfrm>
            <a:off x="5768399" y="4372674"/>
            <a:ext cx="2423228" cy="1817879"/>
          </a:xfrm>
          <a:prstGeom prst="rect">
            <a:avLst/>
          </a:prstGeom>
          <a:noFill/>
        </p:spPr>
      </p:pic>
      <p:sp>
        <p:nvSpPr>
          <p:cNvPr id="2" name="Title 1"/>
          <p:cNvSpPr>
            <a:spLocks noGrp="1"/>
          </p:cNvSpPr>
          <p:nvPr>
            <p:ph type="title"/>
          </p:nvPr>
        </p:nvSpPr>
        <p:spPr>
          <a:xfrm>
            <a:off x="152400" y="852907"/>
            <a:ext cx="2210612" cy="2762362"/>
          </a:xfrm>
        </p:spPr>
        <p:txBody>
          <a:bodyPr rtlCol="0">
            <a:normAutofit/>
          </a:bodyPr>
          <a:lstStyle/>
          <a:p>
            <a:pPr fontAlgn="auto">
              <a:spcAft>
                <a:spcPts val="0"/>
              </a:spcAft>
              <a:defRPr/>
            </a:pPr>
            <a:r>
              <a:rPr lang="en-US" dirty="0"/>
              <a:t>Step 3  </a:t>
            </a:r>
            <a:br>
              <a:rPr lang="en-US" dirty="0"/>
            </a:br>
            <a:br>
              <a:rPr lang="en-US" dirty="0"/>
            </a:br>
            <a:r>
              <a:rPr lang="en-US" dirty="0"/>
              <a:t>Develop Alternatives</a:t>
            </a:r>
          </a:p>
        </p:txBody>
      </p:sp>
      <p:sp>
        <p:nvSpPr>
          <p:cNvPr id="3" name="Content Placeholder 2"/>
          <p:cNvSpPr>
            <a:spLocks noGrp="1"/>
          </p:cNvSpPr>
          <p:nvPr>
            <p:ph idx="1"/>
          </p:nvPr>
        </p:nvSpPr>
        <p:spPr>
          <a:xfrm>
            <a:off x="2987098" y="1052512"/>
            <a:ext cx="5775901" cy="4495800"/>
          </a:xfrm>
        </p:spPr>
        <p:txBody>
          <a:bodyPr rtlCol="0">
            <a:normAutofit/>
          </a:bodyPr>
          <a:lstStyle/>
          <a:p>
            <a:pPr fontAlgn="auto">
              <a:lnSpc>
                <a:spcPct val="90000"/>
              </a:lnSpc>
              <a:spcBef>
                <a:spcPct val="40000"/>
              </a:spcBef>
              <a:spcAft>
                <a:spcPts val="0"/>
              </a:spcAft>
              <a:buClr>
                <a:schemeClr val="tx2"/>
              </a:buClr>
              <a:buSzPct val="100000"/>
              <a:buFont typeface="Arial" pitchFamily="34" charset="0"/>
              <a:buChar char="•"/>
              <a:defRPr/>
            </a:pPr>
            <a:r>
              <a:rPr lang="en-US" sz="3500" dirty="0"/>
              <a:t>Base case is to do nothing and suffer the consequences</a:t>
            </a:r>
          </a:p>
          <a:p>
            <a:pPr fontAlgn="auto">
              <a:lnSpc>
                <a:spcPct val="90000"/>
              </a:lnSpc>
              <a:spcBef>
                <a:spcPct val="40000"/>
              </a:spcBef>
              <a:spcAft>
                <a:spcPts val="0"/>
              </a:spcAft>
              <a:buClr>
                <a:schemeClr val="tx2"/>
              </a:buClr>
              <a:buSzPct val="100000"/>
              <a:buFont typeface="Arial" pitchFamily="34" charset="0"/>
              <a:buChar char="•"/>
              <a:defRPr/>
            </a:pPr>
            <a:r>
              <a:rPr lang="en-US" sz="3500" dirty="0"/>
              <a:t>Many different alternatives are possible</a:t>
            </a:r>
          </a:p>
          <a:p>
            <a:pPr fontAlgn="auto">
              <a:lnSpc>
                <a:spcPct val="90000"/>
              </a:lnSpc>
              <a:spcBef>
                <a:spcPct val="40000"/>
              </a:spcBef>
              <a:spcAft>
                <a:spcPts val="0"/>
              </a:spcAft>
              <a:buClr>
                <a:schemeClr val="tx2"/>
              </a:buClr>
              <a:buSzPct val="75000"/>
              <a:buFont typeface="Arial" pitchFamily="34" charset="0"/>
              <a:buChar char="•"/>
              <a:defRPr/>
            </a:pPr>
            <a:endParaRPr lang="en-US" sz="3500" dirty="0"/>
          </a:p>
          <a:p>
            <a:pPr fontAlgn="auto">
              <a:lnSpc>
                <a:spcPct val="90000"/>
              </a:lnSpc>
              <a:spcBef>
                <a:spcPct val="40000"/>
              </a:spcBef>
              <a:spcAft>
                <a:spcPts val="0"/>
              </a:spcAft>
              <a:buClr>
                <a:schemeClr val="tx2"/>
              </a:buClr>
              <a:buSzPct val="75000"/>
              <a:buFont typeface="Arial" pitchFamily="34" charset="0"/>
              <a:buChar char="•"/>
              <a:defRPr/>
            </a:pP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2762362"/>
          </a:xfrm>
        </p:spPr>
        <p:txBody>
          <a:bodyPr rtlCol="0">
            <a:normAutofit/>
          </a:bodyPr>
          <a:lstStyle/>
          <a:p>
            <a:pPr fontAlgn="auto">
              <a:spcAft>
                <a:spcPts val="0"/>
              </a:spcAft>
              <a:defRPr/>
            </a:pPr>
            <a:r>
              <a:rPr lang="en-US" dirty="0"/>
              <a:t>Step 4  </a:t>
            </a:r>
            <a:br>
              <a:rPr lang="en-US" dirty="0"/>
            </a:br>
            <a:br>
              <a:rPr lang="en-US" dirty="0"/>
            </a:br>
            <a:r>
              <a:rPr lang="en-US" dirty="0"/>
              <a:t>Evaluate Alternatives</a:t>
            </a:r>
          </a:p>
        </p:txBody>
      </p:sp>
      <p:sp>
        <p:nvSpPr>
          <p:cNvPr id="3" name="Content Placeholder 2"/>
          <p:cNvSpPr>
            <a:spLocks noGrp="1"/>
          </p:cNvSpPr>
          <p:nvPr>
            <p:ph idx="1"/>
          </p:nvPr>
        </p:nvSpPr>
        <p:spPr>
          <a:xfrm>
            <a:off x="2987099" y="1052512"/>
            <a:ext cx="5967212" cy="4495800"/>
          </a:xfrm>
        </p:spPr>
        <p:txBody>
          <a:bodyPr rtlCol="0">
            <a:normAutofit/>
          </a:bodyPr>
          <a:lstStyle/>
          <a:p>
            <a:pPr marL="0" indent="0" fontAlgn="auto">
              <a:lnSpc>
                <a:spcPct val="90000"/>
              </a:lnSpc>
              <a:spcBef>
                <a:spcPct val="40000"/>
              </a:spcBef>
              <a:spcAft>
                <a:spcPts val="0"/>
              </a:spcAft>
              <a:buClr>
                <a:schemeClr val="tx2"/>
              </a:buClr>
              <a:buSzPct val="75000"/>
              <a:buNone/>
              <a:defRPr/>
            </a:pPr>
            <a:endParaRPr lang="en-US" sz="3500" dirty="0"/>
          </a:p>
          <a:p>
            <a:pPr fontAlgn="auto">
              <a:spcAft>
                <a:spcPts val="0"/>
              </a:spcAft>
              <a:buFont typeface="Arial" pitchFamily="34" charset="0"/>
              <a:buChar char="•"/>
              <a:defRPr/>
            </a:pPr>
            <a:r>
              <a:rPr lang="en-US" sz="3500" dirty="0"/>
              <a:t>Qualitative concerns include strategic fit and uncertainties.</a:t>
            </a:r>
          </a:p>
          <a:p>
            <a:pPr fontAlgn="auto">
              <a:spcAft>
                <a:spcPts val="0"/>
              </a:spcAft>
              <a:buFont typeface="Arial" pitchFamily="34" charset="0"/>
              <a:buChar char="•"/>
              <a:defRPr/>
            </a:pPr>
            <a:r>
              <a:rPr lang="en-US" sz="3500" dirty="0"/>
              <a:t>Quantitative concerns may include cash flows and other quantitative measures.</a:t>
            </a:r>
          </a:p>
          <a:p>
            <a:pPr fontAlgn="auto">
              <a:lnSpc>
                <a:spcPct val="90000"/>
              </a:lnSpc>
              <a:spcBef>
                <a:spcPct val="40000"/>
              </a:spcBef>
              <a:spcAft>
                <a:spcPts val="0"/>
              </a:spcAft>
              <a:buClr>
                <a:schemeClr val="tx2"/>
              </a:buClr>
              <a:buSzPct val="75000"/>
              <a:buFont typeface="Arial" pitchFamily="34" charset="0"/>
              <a:buChar char="•"/>
              <a:defRPr/>
            </a:pPr>
            <a:endParaRPr lang="en-US" dirty="0"/>
          </a:p>
        </p:txBody>
      </p:sp>
    </p:spTree>
    <p:extLst>
      <p:ext uri="{BB962C8B-B14F-4D97-AF65-F5344CB8AC3E}">
        <p14:creationId xmlns:p14="http://schemas.microsoft.com/office/powerpoint/2010/main" val="9328740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2113" y="1079836"/>
            <a:ext cx="6146800" cy="1114425"/>
          </a:xfrm>
        </p:spPr>
        <p:txBody>
          <a:bodyPr anchor="t"/>
          <a:lstStyle/>
          <a:p>
            <a:pPr eaLnBrk="1" hangingPunct="1">
              <a:defRPr/>
            </a:pPr>
            <a:r>
              <a:rPr lang="en-US" sz="4800" b="0" i="0" dirty="0">
                <a:solidFill>
                  <a:schemeClr val="bg1"/>
                </a:solidFill>
              </a:rPr>
              <a:t>Waiting Lines</a:t>
            </a:r>
          </a:p>
        </p:txBody>
      </p:sp>
      <p:grpSp>
        <p:nvGrpSpPr>
          <p:cNvPr id="2" name="Group 34"/>
          <p:cNvGrpSpPr>
            <a:grpSpLocks/>
          </p:cNvGrpSpPr>
          <p:nvPr/>
        </p:nvGrpSpPr>
        <p:grpSpPr bwMode="auto">
          <a:xfrm>
            <a:off x="762000" y="2895600"/>
            <a:ext cx="5297488" cy="2243137"/>
            <a:chOff x="1156" y="1489"/>
            <a:chExt cx="3337" cy="1413"/>
          </a:xfrm>
        </p:grpSpPr>
        <p:sp>
          <p:nvSpPr>
            <p:cNvPr id="15369" name="Oval 10"/>
            <p:cNvSpPr>
              <a:spLocks noChangeAspect="1" noChangeArrowheads="1"/>
            </p:cNvSpPr>
            <p:nvPr/>
          </p:nvSpPr>
          <p:spPr bwMode="auto">
            <a:xfrm>
              <a:off x="1156" y="2113"/>
              <a:ext cx="111" cy="110"/>
            </a:xfrm>
            <a:prstGeom prst="ellipse">
              <a:avLst/>
            </a:prstGeom>
            <a:solidFill>
              <a:schemeClr val="tx2"/>
            </a:solidFill>
            <a:ln w="12700">
              <a:noFill/>
              <a:round/>
              <a:headEnd/>
              <a:tailEnd/>
            </a:ln>
          </p:spPr>
          <p:txBody>
            <a:bodyPr wrap="none" anchor="ctr"/>
            <a:lstStyle/>
            <a:p>
              <a:endParaRPr lang="en-NZ"/>
            </a:p>
          </p:txBody>
        </p:sp>
        <p:sp>
          <p:nvSpPr>
            <p:cNvPr id="15370" name="Freeform 11"/>
            <p:cNvSpPr>
              <a:spLocks noChangeAspect="1"/>
            </p:cNvSpPr>
            <p:nvPr/>
          </p:nvSpPr>
          <p:spPr bwMode="auto">
            <a:xfrm>
              <a:off x="1919" y="2120"/>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noFill/>
              <a:round/>
              <a:headEnd/>
              <a:tailEnd/>
            </a:ln>
          </p:spPr>
          <p:txBody>
            <a:bodyPr wrap="none" anchor="ctr"/>
            <a:lstStyle/>
            <a:p>
              <a:endParaRPr lang="en-NZ"/>
            </a:p>
          </p:txBody>
        </p:sp>
        <p:sp>
          <p:nvSpPr>
            <p:cNvPr id="15371" name="Rectangle 12"/>
            <p:cNvSpPr>
              <a:spLocks noChangeAspect="1" noChangeArrowheads="1"/>
            </p:cNvSpPr>
            <p:nvPr/>
          </p:nvSpPr>
          <p:spPr bwMode="auto">
            <a:xfrm>
              <a:off x="1342" y="2108"/>
              <a:ext cx="118" cy="118"/>
            </a:xfrm>
            <a:prstGeom prst="rect">
              <a:avLst/>
            </a:prstGeom>
            <a:solidFill>
              <a:schemeClr val="hlink"/>
            </a:solidFill>
            <a:ln w="12700">
              <a:noFill/>
              <a:miter lim="800000"/>
              <a:headEnd/>
              <a:tailEnd/>
            </a:ln>
          </p:spPr>
          <p:txBody>
            <a:bodyPr wrap="none" anchor="ctr"/>
            <a:lstStyle/>
            <a:p>
              <a:endParaRPr lang="en-NZ"/>
            </a:p>
          </p:txBody>
        </p:sp>
        <p:sp>
          <p:nvSpPr>
            <p:cNvPr id="15372" name="Freeform 13"/>
            <p:cNvSpPr>
              <a:spLocks noChangeAspect="1"/>
            </p:cNvSpPr>
            <p:nvPr/>
          </p:nvSpPr>
          <p:spPr bwMode="auto">
            <a:xfrm>
              <a:off x="1727" y="2119"/>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noFill/>
              <a:round/>
              <a:headEnd/>
              <a:tailEnd/>
            </a:ln>
          </p:spPr>
          <p:txBody>
            <a:bodyPr wrap="none" anchor="ctr"/>
            <a:lstStyle/>
            <a:p>
              <a:endParaRPr lang="en-NZ"/>
            </a:p>
          </p:txBody>
        </p:sp>
        <p:sp>
          <p:nvSpPr>
            <p:cNvPr id="15373" name="Freeform 14"/>
            <p:cNvSpPr>
              <a:spLocks noChangeAspect="1"/>
            </p:cNvSpPr>
            <p:nvPr/>
          </p:nvSpPr>
          <p:spPr bwMode="auto">
            <a:xfrm>
              <a:off x="1536" y="2119"/>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noFill/>
              <a:round/>
              <a:headEnd/>
              <a:tailEnd/>
            </a:ln>
          </p:spPr>
          <p:txBody>
            <a:bodyPr wrap="none" anchor="ctr"/>
            <a:lstStyle/>
            <a:p>
              <a:endParaRPr lang="en-NZ"/>
            </a:p>
          </p:txBody>
        </p:sp>
        <p:sp>
          <p:nvSpPr>
            <p:cNvPr id="15374" name="Line 15"/>
            <p:cNvSpPr>
              <a:spLocks noChangeAspect="1" noChangeShapeType="1"/>
            </p:cNvSpPr>
            <p:nvPr/>
          </p:nvSpPr>
          <p:spPr bwMode="auto">
            <a:xfrm>
              <a:off x="3270" y="2632"/>
              <a:ext cx="434" cy="1"/>
            </a:xfrm>
            <a:prstGeom prst="line">
              <a:avLst/>
            </a:prstGeom>
            <a:noFill/>
            <a:ln w="38100">
              <a:solidFill>
                <a:schemeClr val="tx1"/>
              </a:solidFill>
              <a:round/>
              <a:headEnd/>
              <a:tailEnd type="triangle" w="med" len="med"/>
            </a:ln>
          </p:spPr>
          <p:txBody>
            <a:bodyPr wrap="none"/>
            <a:lstStyle/>
            <a:p>
              <a:endParaRPr lang="en-US"/>
            </a:p>
          </p:txBody>
        </p:sp>
        <p:sp>
          <p:nvSpPr>
            <p:cNvPr id="15375" name="Rectangle 17"/>
            <p:cNvSpPr>
              <a:spLocks noChangeAspect="1" noChangeArrowheads="1"/>
            </p:cNvSpPr>
            <p:nvPr/>
          </p:nvSpPr>
          <p:spPr bwMode="auto">
            <a:xfrm>
              <a:off x="3745" y="1489"/>
              <a:ext cx="748" cy="540"/>
            </a:xfrm>
            <a:prstGeom prst="rect">
              <a:avLst/>
            </a:prstGeom>
            <a:solidFill>
              <a:schemeClr val="accent2"/>
            </a:solidFill>
            <a:ln w="12700">
              <a:solidFill>
                <a:schemeClr val="tx1"/>
              </a:solidFill>
              <a:miter lim="800000"/>
              <a:headEnd/>
              <a:tailEnd/>
            </a:ln>
          </p:spPr>
          <p:txBody>
            <a:bodyPr wrap="none"/>
            <a:lstStyle/>
            <a:p>
              <a:endParaRPr lang="en-NZ"/>
            </a:p>
          </p:txBody>
        </p:sp>
        <p:sp>
          <p:nvSpPr>
            <p:cNvPr id="15376" name="Rectangle 20"/>
            <p:cNvSpPr>
              <a:spLocks noChangeAspect="1" noChangeArrowheads="1"/>
            </p:cNvSpPr>
            <p:nvPr/>
          </p:nvSpPr>
          <p:spPr bwMode="auto">
            <a:xfrm>
              <a:off x="3745" y="2362"/>
              <a:ext cx="748" cy="540"/>
            </a:xfrm>
            <a:prstGeom prst="rect">
              <a:avLst/>
            </a:prstGeom>
            <a:solidFill>
              <a:srgbClr val="545454"/>
            </a:solidFill>
            <a:ln w="12700">
              <a:solidFill>
                <a:schemeClr val="tx1"/>
              </a:solidFill>
              <a:miter lim="800000"/>
              <a:headEnd/>
              <a:tailEnd/>
            </a:ln>
          </p:spPr>
          <p:txBody>
            <a:bodyPr wrap="none"/>
            <a:lstStyle/>
            <a:p>
              <a:endParaRPr lang="en-NZ"/>
            </a:p>
          </p:txBody>
        </p:sp>
        <p:sp>
          <p:nvSpPr>
            <p:cNvPr id="15377" name="Line 23"/>
            <p:cNvSpPr>
              <a:spLocks noChangeAspect="1" noChangeShapeType="1"/>
            </p:cNvSpPr>
            <p:nvPr/>
          </p:nvSpPr>
          <p:spPr bwMode="auto">
            <a:xfrm flipV="1">
              <a:off x="3272" y="1757"/>
              <a:ext cx="439" cy="1"/>
            </a:xfrm>
            <a:prstGeom prst="line">
              <a:avLst/>
            </a:prstGeom>
            <a:noFill/>
            <a:ln w="38100">
              <a:solidFill>
                <a:schemeClr val="tx1"/>
              </a:solidFill>
              <a:round/>
              <a:headEnd/>
              <a:tailEnd type="triangle" w="med" len="med"/>
            </a:ln>
          </p:spPr>
          <p:txBody>
            <a:bodyPr wrap="none"/>
            <a:lstStyle/>
            <a:p>
              <a:endParaRPr lang="en-US"/>
            </a:p>
          </p:txBody>
        </p:sp>
        <p:sp>
          <p:nvSpPr>
            <p:cNvPr id="15378" name="Line 24"/>
            <p:cNvSpPr>
              <a:spLocks noChangeAspect="1" noChangeShapeType="1"/>
            </p:cNvSpPr>
            <p:nvPr/>
          </p:nvSpPr>
          <p:spPr bwMode="auto">
            <a:xfrm>
              <a:off x="3270" y="1750"/>
              <a:ext cx="442" cy="878"/>
            </a:xfrm>
            <a:prstGeom prst="line">
              <a:avLst/>
            </a:prstGeom>
            <a:noFill/>
            <a:ln w="38100">
              <a:solidFill>
                <a:schemeClr val="tx1"/>
              </a:solidFill>
              <a:round/>
              <a:headEnd/>
              <a:tailEnd type="triangle" w="med" len="med"/>
            </a:ln>
          </p:spPr>
          <p:txBody>
            <a:bodyPr wrap="none"/>
            <a:lstStyle/>
            <a:p>
              <a:endParaRPr lang="en-US"/>
            </a:p>
          </p:txBody>
        </p:sp>
        <p:sp>
          <p:nvSpPr>
            <p:cNvPr id="15379" name="Line 26"/>
            <p:cNvSpPr>
              <a:spLocks noChangeAspect="1" noChangeShapeType="1"/>
            </p:cNvSpPr>
            <p:nvPr/>
          </p:nvSpPr>
          <p:spPr bwMode="auto">
            <a:xfrm>
              <a:off x="2113" y="2186"/>
              <a:ext cx="366" cy="464"/>
            </a:xfrm>
            <a:prstGeom prst="line">
              <a:avLst/>
            </a:prstGeom>
            <a:noFill/>
            <a:ln w="38100">
              <a:solidFill>
                <a:schemeClr val="tx1"/>
              </a:solidFill>
              <a:round/>
              <a:headEnd/>
              <a:tailEnd type="triangle" w="med" len="med"/>
            </a:ln>
          </p:spPr>
          <p:txBody>
            <a:bodyPr wrap="none" anchor="ctr"/>
            <a:lstStyle/>
            <a:p>
              <a:endParaRPr lang="en-US"/>
            </a:p>
          </p:txBody>
        </p:sp>
        <p:sp>
          <p:nvSpPr>
            <p:cNvPr id="15380" name="Line 27"/>
            <p:cNvSpPr>
              <a:spLocks noChangeAspect="1" noChangeShapeType="1"/>
            </p:cNvSpPr>
            <p:nvPr/>
          </p:nvSpPr>
          <p:spPr bwMode="auto">
            <a:xfrm flipV="1">
              <a:off x="2113" y="1759"/>
              <a:ext cx="369" cy="437"/>
            </a:xfrm>
            <a:prstGeom prst="line">
              <a:avLst/>
            </a:prstGeom>
            <a:noFill/>
            <a:ln w="38100">
              <a:solidFill>
                <a:schemeClr val="tx1"/>
              </a:solidFill>
              <a:round/>
              <a:headEnd/>
              <a:tailEnd type="triangle" w="med" len="med"/>
            </a:ln>
          </p:spPr>
          <p:txBody>
            <a:bodyPr wrap="none" anchor="ctr"/>
            <a:lstStyle/>
            <a:p>
              <a:endParaRPr lang="en-US"/>
            </a:p>
          </p:txBody>
        </p:sp>
        <p:sp>
          <p:nvSpPr>
            <p:cNvPr id="15381" name="Rectangle 29"/>
            <p:cNvSpPr>
              <a:spLocks noChangeAspect="1" noChangeArrowheads="1"/>
            </p:cNvSpPr>
            <p:nvPr/>
          </p:nvSpPr>
          <p:spPr bwMode="auto">
            <a:xfrm>
              <a:off x="2489" y="1489"/>
              <a:ext cx="748" cy="540"/>
            </a:xfrm>
            <a:prstGeom prst="rect">
              <a:avLst/>
            </a:prstGeom>
            <a:solidFill>
              <a:schemeClr val="hlink"/>
            </a:solidFill>
            <a:ln w="12700">
              <a:solidFill>
                <a:schemeClr val="tx1"/>
              </a:solidFill>
              <a:miter lim="800000"/>
              <a:headEnd/>
              <a:tailEnd/>
            </a:ln>
          </p:spPr>
          <p:txBody>
            <a:bodyPr wrap="none"/>
            <a:lstStyle/>
            <a:p>
              <a:endParaRPr lang="en-NZ"/>
            </a:p>
          </p:txBody>
        </p:sp>
        <p:sp>
          <p:nvSpPr>
            <p:cNvPr id="15382" name="Rectangle 32"/>
            <p:cNvSpPr>
              <a:spLocks noChangeAspect="1" noChangeArrowheads="1"/>
            </p:cNvSpPr>
            <p:nvPr/>
          </p:nvSpPr>
          <p:spPr bwMode="auto">
            <a:xfrm>
              <a:off x="2489" y="2362"/>
              <a:ext cx="748" cy="540"/>
            </a:xfrm>
            <a:prstGeom prst="rect">
              <a:avLst/>
            </a:prstGeom>
            <a:solidFill>
              <a:schemeClr val="accent6">
                <a:lumMod val="40000"/>
                <a:lumOff val="60000"/>
              </a:schemeClr>
            </a:solidFill>
            <a:ln w="12700">
              <a:solidFill>
                <a:schemeClr val="tx1"/>
              </a:solidFill>
              <a:miter lim="800000"/>
              <a:headEnd/>
              <a:tailEnd/>
            </a:ln>
          </p:spPr>
          <p:txBody>
            <a:bodyPr wrap="none"/>
            <a:lstStyle/>
            <a:p>
              <a:endParaRPr lang="en-NZ" dirty="0"/>
            </a:p>
          </p:txBody>
        </p:sp>
      </p:grpSp>
    </p:spTree>
    <p:extLst>
      <p:ext uri="{BB962C8B-B14F-4D97-AF65-F5344CB8AC3E}">
        <p14:creationId xmlns:p14="http://schemas.microsoft.com/office/powerpoint/2010/main" val="229098614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2228962"/>
          </a:xfrm>
        </p:spPr>
        <p:txBody>
          <a:bodyPr rtlCol="0">
            <a:normAutofit/>
          </a:bodyPr>
          <a:lstStyle/>
          <a:p>
            <a:pPr fontAlgn="auto">
              <a:spcAft>
                <a:spcPts val="0"/>
              </a:spcAft>
              <a:defRPr/>
            </a:pPr>
            <a:r>
              <a:rPr lang="en-US" dirty="0"/>
              <a:t>What are waiting lines and why do they form?</a:t>
            </a:r>
          </a:p>
        </p:txBody>
      </p:sp>
      <p:sp>
        <p:nvSpPr>
          <p:cNvPr id="15364" name="Rectangle 5"/>
          <p:cNvSpPr>
            <a:spLocks noChangeArrowheads="1"/>
          </p:cNvSpPr>
          <p:nvPr/>
        </p:nvSpPr>
        <p:spPr bwMode="auto">
          <a:xfrm>
            <a:off x="4343400" y="990600"/>
            <a:ext cx="4354097" cy="4339650"/>
          </a:xfrm>
          <a:prstGeom prst="rect">
            <a:avLst/>
          </a:prstGeom>
          <a:noFill/>
          <a:ln w="9525">
            <a:noFill/>
            <a:miter lim="800000"/>
            <a:headEnd/>
            <a:tailEnd/>
          </a:ln>
        </p:spPr>
        <p:txBody>
          <a:bodyPr wrap="square">
            <a:spAutoFit/>
          </a:bodyPr>
          <a:lstStyle/>
          <a:p>
            <a:r>
              <a:rPr lang="en-US" sz="2800" b="1" dirty="0">
                <a:solidFill>
                  <a:schemeClr val="tx2"/>
                </a:solidFill>
                <a:latin typeface="Calibri" pitchFamily="34" charset="0"/>
              </a:rPr>
              <a:t>Waiting line</a:t>
            </a:r>
          </a:p>
          <a:p>
            <a:r>
              <a:rPr lang="en-US" sz="2800" dirty="0">
                <a:solidFill>
                  <a:schemeClr val="tx1">
                    <a:lumMod val="65000"/>
                    <a:lumOff val="35000"/>
                  </a:schemeClr>
                </a:solidFill>
                <a:latin typeface="Calibri" pitchFamily="34" charset="0"/>
              </a:rPr>
              <a:t>One or more customers waiting for service.</a:t>
            </a:r>
          </a:p>
          <a:p>
            <a:endParaRPr lang="en-US" sz="2400" dirty="0">
              <a:solidFill>
                <a:schemeClr val="tx1">
                  <a:lumMod val="65000"/>
                  <a:lumOff val="35000"/>
                </a:schemeClr>
              </a:solidFill>
              <a:latin typeface="Calibri" pitchFamily="34" charset="0"/>
            </a:endParaRPr>
          </a:p>
          <a:p>
            <a:r>
              <a:rPr lang="en-US" sz="2800" dirty="0">
                <a:solidFill>
                  <a:schemeClr val="tx1">
                    <a:lumMod val="65000"/>
                    <a:lumOff val="35000"/>
                  </a:schemeClr>
                </a:solidFill>
                <a:latin typeface="Calibri" pitchFamily="34" charset="0"/>
              </a:rPr>
              <a:t>Waiting Lines form due to a temporary imbalance between the demand for service and the capacity of the system to provide the service.</a:t>
            </a:r>
          </a:p>
        </p:txBody>
      </p:sp>
      <p:pic>
        <p:nvPicPr>
          <p:cNvPr id="15365" name="Picture 2" descr="C:\Users\marleyk\Dropbox\krm_om10\krm_om10_PPT\krm_om10_art\08_krm_om10_art_suppB\krm_om10_ph_B-03.jpg"/>
          <p:cNvPicPr>
            <a:picLocks noChangeAspect="1" noChangeArrowheads="1"/>
          </p:cNvPicPr>
          <p:nvPr/>
        </p:nvPicPr>
        <p:blipFill>
          <a:blip r:embed="rId2"/>
          <a:srcRect/>
          <a:stretch>
            <a:fillRect/>
          </a:stretch>
        </p:blipFill>
        <p:spPr bwMode="auto">
          <a:xfrm>
            <a:off x="860426" y="3485796"/>
            <a:ext cx="3079749" cy="2834460"/>
          </a:xfrm>
          <a:prstGeom prst="rect">
            <a:avLst/>
          </a:prstGeom>
          <a:noFill/>
          <a:ln w="9525">
            <a:solidFill>
              <a:schemeClr val="tx1">
                <a:lumMod val="75000"/>
                <a:lumOff val="25000"/>
              </a:schemeClr>
            </a:solidFill>
            <a:miter lim="800000"/>
            <a:headEnd/>
            <a:tailEnd/>
          </a:ln>
        </p:spPr>
      </p:pic>
    </p:spTree>
    <p:extLst>
      <p:ext uri="{BB962C8B-B14F-4D97-AF65-F5344CB8AC3E}">
        <p14:creationId xmlns:p14="http://schemas.microsoft.com/office/powerpoint/2010/main" val="23158748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1924162"/>
          </a:xfrm>
        </p:spPr>
        <p:txBody>
          <a:bodyPr rtlCol="0">
            <a:normAutofit/>
          </a:bodyPr>
          <a:lstStyle/>
          <a:p>
            <a:pPr fontAlgn="auto">
              <a:spcAft>
                <a:spcPts val="0"/>
              </a:spcAft>
              <a:defRPr/>
            </a:pPr>
            <a:r>
              <a:rPr lang="en-US" dirty="0"/>
              <a:t>Structure of Waiting-Line Problems</a:t>
            </a:r>
          </a:p>
        </p:txBody>
      </p:sp>
      <p:sp>
        <p:nvSpPr>
          <p:cNvPr id="3" name="Content Placeholder 2"/>
          <p:cNvSpPr>
            <a:spLocks noGrp="1"/>
          </p:cNvSpPr>
          <p:nvPr>
            <p:ph idx="1"/>
          </p:nvPr>
        </p:nvSpPr>
        <p:spPr/>
        <p:txBody>
          <a:bodyPr rtlCol="0">
            <a:normAutofit/>
          </a:bodyPr>
          <a:lstStyle/>
          <a:p>
            <a:pPr marL="533400" indent="-533400" fontAlgn="auto">
              <a:spcAft>
                <a:spcPts val="0"/>
              </a:spcAft>
              <a:buFont typeface="Wingdings" pitchFamily="2" charset="2"/>
              <a:buAutoNum type="arabicPeriod"/>
              <a:defRPr/>
            </a:pPr>
            <a:r>
              <a:rPr lang="en-US" dirty="0"/>
              <a:t>An input, or </a:t>
            </a:r>
            <a:r>
              <a:rPr lang="en-US" i="1" dirty="0">
                <a:solidFill>
                  <a:srgbClr val="C00000"/>
                </a:solidFill>
              </a:rPr>
              <a:t>customer population</a:t>
            </a:r>
            <a:r>
              <a:rPr lang="en-US" dirty="0"/>
              <a:t>, that generates potential customers</a:t>
            </a:r>
          </a:p>
          <a:p>
            <a:pPr marL="533400" indent="-533400" fontAlgn="auto">
              <a:spcAft>
                <a:spcPts val="0"/>
              </a:spcAft>
              <a:buFont typeface="Wingdings" pitchFamily="2" charset="2"/>
              <a:buAutoNum type="arabicPeriod"/>
              <a:defRPr/>
            </a:pPr>
            <a:r>
              <a:rPr lang="en-US" dirty="0"/>
              <a:t>A </a:t>
            </a:r>
            <a:r>
              <a:rPr lang="en-US" i="1" dirty="0">
                <a:solidFill>
                  <a:srgbClr val="C00000"/>
                </a:solidFill>
              </a:rPr>
              <a:t>waiting line </a:t>
            </a:r>
            <a:r>
              <a:rPr lang="en-US" dirty="0"/>
              <a:t>of customers</a:t>
            </a:r>
          </a:p>
          <a:p>
            <a:pPr marL="533400" indent="-533400" fontAlgn="auto">
              <a:spcAft>
                <a:spcPts val="0"/>
              </a:spcAft>
              <a:buFont typeface="Wingdings" pitchFamily="2" charset="2"/>
              <a:buAutoNum type="arabicPeriod"/>
              <a:defRPr/>
            </a:pPr>
            <a:r>
              <a:rPr lang="en-US" dirty="0"/>
              <a:t>The </a:t>
            </a:r>
            <a:r>
              <a:rPr lang="en-US" i="1" dirty="0">
                <a:solidFill>
                  <a:srgbClr val="C00000"/>
                </a:solidFill>
              </a:rPr>
              <a:t>service facility</a:t>
            </a:r>
            <a:r>
              <a:rPr lang="en-US" dirty="0"/>
              <a:t>, consisting of a person (or crew), a machine (or group of machines), or both necessary to perform the service for the customer</a:t>
            </a:r>
          </a:p>
          <a:p>
            <a:pPr marL="533400" indent="-533400" fontAlgn="auto">
              <a:spcAft>
                <a:spcPts val="0"/>
              </a:spcAft>
              <a:buFont typeface="Wingdings" pitchFamily="2" charset="2"/>
              <a:buAutoNum type="arabicPeriod"/>
              <a:defRPr/>
            </a:pPr>
            <a:r>
              <a:rPr lang="en-US" dirty="0"/>
              <a:t>A </a:t>
            </a:r>
            <a:r>
              <a:rPr lang="en-US" i="1" dirty="0">
                <a:solidFill>
                  <a:srgbClr val="C00000"/>
                </a:solidFill>
              </a:rPr>
              <a:t>priority rule</a:t>
            </a:r>
            <a:r>
              <a:rPr lang="en-US" dirty="0"/>
              <a:t>, which selects the next customer to be served by the service facility</a:t>
            </a:r>
          </a:p>
          <a:p>
            <a:pPr marL="533400" indent="-533400" fontAlgn="auto">
              <a:spcAft>
                <a:spcPts val="0"/>
              </a:spcAft>
              <a:buFont typeface="Wingdings" pitchFamily="2" charset="2"/>
              <a:buAutoNum type="arabicPeriod"/>
              <a:defRPr/>
            </a:pPr>
            <a:r>
              <a:rPr lang="en-US" i="1" dirty="0">
                <a:solidFill>
                  <a:srgbClr val="C00000"/>
                </a:solidFill>
              </a:rPr>
              <a:t>Service system</a:t>
            </a:r>
            <a:r>
              <a:rPr lang="en-US" dirty="0"/>
              <a:t>:  The number of lines and the arrangement of the facilities.</a:t>
            </a:r>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14543709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670" y="5954"/>
            <a:ext cx="9160670" cy="937022"/>
          </a:xfrm>
          <a:solidFill>
            <a:srgbClr val="40BAD2"/>
          </a:solidFill>
        </p:spPr>
        <p:txBody>
          <a:bodyPr>
            <a:normAutofit/>
          </a:bodyPr>
          <a:lstStyle/>
          <a:p>
            <a:pPr algn="ctr" eaLnBrk="1" hangingPunct="1"/>
            <a:r>
              <a:rPr lang="en-US" dirty="0">
                <a:solidFill>
                  <a:schemeClr val="tx1">
                    <a:lumMod val="65000"/>
                    <a:lumOff val="35000"/>
                  </a:schemeClr>
                </a:solidFill>
              </a:rPr>
              <a:t>50,000 Feet Overview of OPM</a:t>
            </a:r>
          </a:p>
        </p:txBody>
      </p:sp>
      <p:grpSp>
        <p:nvGrpSpPr>
          <p:cNvPr id="2" name="Group 27"/>
          <p:cNvGrpSpPr>
            <a:grpSpLocks/>
          </p:cNvGrpSpPr>
          <p:nvPr/>
        </p:nvGrpSpPr>
        <p:grpSpPr bwMode="auto">
          <a:xfrm>
            <a:off x="1447800" y="1828800"/>
            <a:ext cx="6029325" cy="3370660"/>
            <a:chOff x="461963" y="1724025"/>
            <a:chExt cx="8039100" cy="4494213"/>
          </a:xfrm>
        </p:grpSpPr>
        <p:grpSp>
          <p:nvGrpSpPr>
            <p:cNvPr id="11271" name="Group 52"/>
            <p:cNvGrpSpPr>
              <a:grpSpLocks/>
            </p:cNvGrpSpPr>
            <p:nvPr/>
          </p:nvGrpSpPr>
          <p:grpSpPr bwMode="auto">
            <a:xfrm>
              <a:off x="3422650" y="2109788"/>
              <a:ext cx="2149475" cy="4108450"/>
              <a:chOff x="2156" y="1329"/>
              <a:chExt cx="1354" cy="2588"/>
            </a:xfrm>
          </p:grpSpPr>
          <p:sp>
            <p:nvSpPr>
              <p:cNvPr id="11295" name="AutoShape 19"/>
              <p:cNvSpPr>
                <a:spLocks noChangeArrowheads="1"/>
              </p:cNvSpPr>
              <p:nvPr/>
            </p:nvSpPr>
            <p:spPr bwMode="auto">
              <a:xfrm>
                <a:off x="2723" y="1726"/>
                <a:ext cx="152" cy="204"/>
              </a:xfrm>
              <a:prstGeom prst="downArrow">
                <a:avLst>
                  <a:gd name="adj1" fmla="val 44741"/>
                  <a:gd name="adj2" fmla="val 45414"/>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sz="1350"/>
              </a:p>
            </p:txBody>
          </p:sp>
          <p:sp>
            <p:nvSpPr>
              <p:cNvPr id="11288" name="Oval 9"/>
              <p:cNvSpPr>
                <a:spLocks noChangeArrowheads="1"/>
              </p:cNvSpPr>
              <p:nvPr/>
            </p:nvSpPr>
            <p:spPr bwMode="auto">
              <a:xfrm>
                <a:off x="2156" y="1329"/>
                <a:ext cx="1354" cy="422"/>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1050" b="1" dirty="0">
                    <a:solidFill>
                      <a:schemeClr val="bg1"/>
                    </a:solidFill>
                  </a:rPr>
                  <a:t>Managing Processes</a:t>
                </a:r>
                <a:endParaRPr lang="en-AU" sz="750" b="1" dirty="0">
                  <a:solidFill>
                    <a:schemeClr val="bg1"/>
                  </a:solidFill>
                </a:endParaRPr>
              </a:p>
            </p:txBody>
          </p:sp>
          <p:sp>
            <p:nvSpPr>
              <p:cNvPr id="11289" name="Rectangle 10"/>
              <p:cNvSpPr>
                <a:spLocks noChangeArrowheads="1"/>
              </p:cNvSpPr>
              <p:nvPr/>
            </p:nvSpPr>
            <p:spPr bwMode="auto">
              <a:xfrm>
                <a:off x="2261" y="1951"/>
                <a:ext cx="1144" cy="28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Process Strategy</a:t>
                </a:r>
                <a:endParaRPr lang="en-AU" sz="900" b="1">
                  <a:solidFill>
                    <a:schemeClr val="bg1"/>
                  </a:solidFill>
                </a:endParaRPr>
              </a:p>
            </p:txBody>
          </p:sp>
          <p:sp>
            <p:nvSpPr>
              <p:cNvPr id="11290" name="Rectangle 11"/>
              <p:cNvSpPr>
                <a:spLocks noChangeArrowheads="1"/>
              </p:cNvSpPr>
              <p:nvPr/>
            </p:nvSpPr>
            <p:spPr bwMode="auto">
              <a:xfrm>
                <a:off x="2256" y="2641"/>
                <a:ext cx="1154" cy="28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dirty="0">
                    <a:solidFill>
                      <a:schemeClr val="bg1"/>
                    </a:solidFill>
                  </a:rPr>
                  <a:t>Process Performance </a:t>
                </a:r>
                <a:br>
                  <a:rPr lang="en-US" sz="900" b="1" dirty="0">
                    <a:solidFill>
                      <a:schemeClr val="bg1"/>
                    </a:solidFill>
                  </a:rPr>
                </a:br>
                <a:r>
                  <a:rPr lang="en-US" sz="900" b="1" dirty="0">
                    <a:solidFill>
                      <a:schemeClr val="bg1"/>
                    </a:solidFill>
                  </a:rPr>
                  <a:t>&amp; Quality</a:t>
                </a:r>
                <a:endParaRPr lang="en-AU" sz="900" b="1" dirty="0">
                  <a:solidFill>
                    <a:schemeClr val="bg1"/>
                  </a:solidFill>
                </a:endParaRPr>
              </a:p>
            </p:txBody>
          </p:sp>
          <p:sp>
            <p:nvSpPr>
              <p:cNvPr id="11291" name="Rectangle 12"/>
              <p:cNvSpPr>
                <a:spLocks noChangeArrowheads="1"/>
              </p:cNvSpPr>
              <p:nvPr/>
            </p:nvSpPr>
            <p:spPr bwMode="auto">
              <a:xfrm>
                <a:off x="2247" y="3001"/>
                <a:ext cx="1172"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Constraint Management</a:t>
                </a:r>
              </a:p>
            </p:txBody>
          </p:sp>
          <p:sp>
            <p:nvSpPr>
              <p:cNvPr id="11292" name="Rectangle 13"/>
              <p:cNvSpPr>
                <a:spLocks noChangeArrowheads="1"/>
              </p:cNvSpPr>
              <p:nvPr/>
            </p:nvSpPr>
            <p:spPr bwMode="auto">
              <a:xfrm>
                <a:off x="2243" y="3327"/>
                <a:ext cx="1181" cy="23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Process Layout</a:t>
                </a:r>
              </a:p>
            </p:txBody>
          </p:sp>
          <p:sp>
            <p:nvSpPr>
              <p:cNvPr id="11293" name="Rectangle 14"/>
              <p:cNvSpPr>
                <a:spLocks noChangeArrowheads="1"/>
              </p:cNvSpPr>
              <p:nvPr/>
            </p:nvSpPr>
            <p:spPr bwMode="auto">
              <a:xfrm>
                <a:off x="2239" y="3676"/>
                <a:ext cx="1189" cy="24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Lean Systems</a:t>
                </a:r>
              </a:p>
            </p:txBody>
          </p:sp>
          <p:sp>
            <p:nvSpPr>
              <p:cNvPr id="11294" name="Rectangle 15"/>
              <p:cNvSpPr>
                <a:spLocks noChangeArrowheads="1"/>
              </p:cNvSpPr>
              <p:nvPr/>
            </p:nvSpPr>
            <p:spPr bwMode="auto">
              <a:xfrm>
                <a:off x="2256" y="2325"/>
                <a:ext cx="1155" cy="23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Process Analysis</a:t>
                </a:r>
              </a:p>
            </p:txBody>
          </p:sp>
        </p:grpSp>
        <p:grpSp>
          <p:nvGrpSpPr>
            <p:cNvPr id="11272" name="Group 54"/>
            <p:cNvGrpSpPr>
              <a:grpSpLocks/>
            </p:cNvGrpSpPr>
            <p:nvPr/>
          </p:nvGrpSpPr>
          <p:grpSpPr bwMode="auto">
            <a:xfrm>
              <a:off x="461963" y="2481263"/>
              <a:ext cx="2368550" cy="2682875"/>
              <a:chOff x="291" y="1563"/>
              <a:chExt cx="1492" cy="1690"/>
            </a:xfrm>
          </p:grpSpPr>
          <p:sp>
            <p:nvSpPr>
              <p:cNvPr id="11283" name="AutoShape 20"/>
              <p:cNvSpPr>
                <a:spLocks noChangeArrowheads="1"/>
              </p:cNvSpPr>
              <p:nvPr/>
            </p:nvSpPr>
            <p:spPr bwMode="auto">
              <a:xfrm>
                <a:off x="934" y="1954"/>
                <a:ext cx="152" cy="198"/>
              </a:xfrm>
              <a:prstGeom prst="downArrow">
                <a:avLst>
                  <a:gd name="adj1" fmla="val 44741"/>
                  <a:gd name="adj2" fmla="val 4407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1350"/>
              </a:p>
            </p:txBody>
          </p:sp>
          <p:sp>
            <p:nvSpPr>
              <p:cNvPr id="11284" name="Oval 21"/>
              <p:cNvSpPr>
                <a:spLocks noChangeArrowheads="1"/>
              </p:cNvSpPr>
              <p:nvPr/>
            </p:nvSpPr>
            <p:spPr bwMode="auto">
              <a:xfrm>
                <a:off x="291" y="1563"/>
                <a:ext cx="1492" cy="4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algn="ctr" defTabSz="571500"/>
                <a:r>
                  <a:rPr lang="en-US" sz="1050" b="1" dirty="0">
                    <a:solidFill>
                      <a:schemeClr val="bg1"/>
                    </a:solidFill>
                  </a:rPr>
                  <a:t>Using Operations</a:t>
                </a:r>
                <a:br>
                  <a:rPr lang="en-US" sz="1050" b="1" dirty="0">
                    <a:solidFill>
                      <a:schemeClr val="bg1"/>
                    </a:solidFill>
                  </a:rPr>
                </a:br>
                <a:r>
                  <a:rPr lang="en-US" sz="1050" b="1" dirty="0">
                    <a:solidFill>
                      <a:schemeClr val="bg1"/>
                    </a:solidFill>
                  </a:rPr>
                  <a:t>to Compete</a:t>
                </a:r>
                <a:endParaRPr lang="en-AU" sz="900" b="1" dirty="0">
                  <a:solidFill>
                    <a:schemeClr val="bg1"/>
                  </a:solidFill>
                </a:endParaRPr>
              </a:p>
            </p:txBody>
          </p:sp>
          <p:sp>
            <p:nvSpPr>
              <p:cNvPr id="11285" name="Rectangle 22"/>
              <p:cNvSpPr>
                <a:spLocks noChangeArrowheads="1"/>
              </p:cNvSpPr>
              <p:nvPr/>
            </p:nvSpPr>
            <p:spPr bwMode="auto">
              <a:xfrm>
                <a:off x="433" y="2168"/>
                <a:ext cx="1189" cy="34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algn="ctr" defTabSz="571500">
                  <a:lnSpc>
                    <a:spcPct val="85000"/>
                  </a:lnSpc>
                </a:pPr>
                <a:r>
                  <a:rPr lang="en-US" sz="900" b="1" dirty="0">
                    <a:solidFill>
                      <a:schemeClr val="bg1"/>
                    </a:solidFill>
                  </a:rPr>
                  <a:t>Operations As a </a:t>
                </a:r>
              </a:p>
              <a:p>
                <a:pPr algn="ctr" defTabSz="571500">
                  <a:lnSpc>
                    <a:spcPct val="85000"/>
                  </a:lnSpc>
                </a:pPr>
                <a:r>
                  <a:rPr lang="en-US" sz="900" b="1" dirty="0">
                    <a:solidFill>
                      <a:schemeClr val="bg1"/>
                    </a:solidFill>
                  </a:rPr>
                  <a:t>Competitive Weapon</a:t>
                </a:r>
                <a:endParaRPr lang="en-AU" sz="900" b="1" dirty="0">
                  <a:solidFill>
                    <a:schemeClr val="bg1"/>
                  </a:solidFill>
                </a:endParaRPr>
              </a:p>
            </p:txBody>
          </p:sp>
          <p:sp>
            <p:nvSpPr>
              <p:cNvPr id="11286" name="Rectangle 23"/>
              <p:cNvSpPr>
                <a:spLocks noChangeArrowheads="1"/>
              </p:cNvSpPr>
              <p:nvPr/>
            </p:nvSpPr>
            <p:spPr bwMode="auto">
              <a:xfrm>
                <a:off x="433" y="2630"/>
                <a:ext cx="1189" cy="2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Operations Strategy</a:t>
                </a:r>
                <a:endParaRPr lang="en-AU" sz="900" b="1">
                  <a:solidFill>
                    <a:schemeClr val="bg1"/>
                  </a:solidFill>
                </a:endParaRPr>
              </a:p>
            </p:txBody>
          </p:sp>
          <p:sp>
            <p:nvSpPr>
              <p:cNvPr id="11287" name="Rectangle 24"/>
              <p:cNvSpPr>
                <a:spLocks noChangeArrowheads="1"/>
              </p:cNvSpPr>
              <p:nvPr/>
            </p:nvSpPr>
            <p:spPr bwMode="auto">
              <a:xfrm>
                <a:off x="434" y="3011"/>
                <a:ext cx="1189" cy="24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4500" rIns="94500" anchor="ctr" anchorCtr="1"/>
              <a:lstStyle/>
              <a:p>
                <a:pPr algn="ctr" defTabSz="571500">
                  <a:lnSpc>
                    <a:spcPct val="85000"/>
                  </a:lnSpc>
                </a:pPr>
                <a:r>
                  <a:rPr lang="en-US" sz="900" b="1">
                    <a:solidFill>
                      <a:schemeClr val="bg1"/>
                    </a:solidFill>
                  </a:rPr>
                  <a:t>Project Management</a:t>
                </a:r>
                <a:endParaRPr lang="en-AU" sz="900" b="1">
                  <a:solidFill>
                    <a:schemeClr val="bg1"/>
                  </a:solidFill>
                </a:endParaRPr>
              </a:p>
            </p:txBody>
          </p:sp>
        </p:grpSp>
        <p:grpSp>
          <p:nvGrpSpPr>
            <p:cNvPr id="11273" name="Group 53"/>
            <p:cNvGrpSpPr>
              <a:grpSpLocks/>
            </p:cNvGrpSpPr>
            <p:nvPr/>
          </p:nvGrpSpPr>
          <p:grpSpPr bwMode="auto">
            <a:xfrm>
              <a:off x="6275388" y="1724025"/>
              <a:ext cx="2225675" cy="4494213"/>
              <a:chOff x="3953" y="1037"/>
              <a:chExt cx="1402" cy="2831"/>
            </a:xfrm>
          </p:grpSpPr>
          <p:sp>
            <p:nvSpPr>
              <p:cNvPr id="11274" name="AutoShape 27"/>
              <p:cNvSpPr>
                <a:spLocks noChangeArrowheads="1"/>
              </p:cNvSpPr>
              <p:nvPr/>
            </p:nvSpPr>
            <p:spPr bwMode="auto">
              <a:xfrm>
                <a:off x="4578" y="1394"/>
                <a:ext cx="152" cy="206"/>
              </a:xfrm>
              <a:prstGeom prst="downArrow">
                <a:avLst>
                  <a:gd name="adj1" fmla="val 44741"/>
                  <a:gd name="adj2" fmla="val 45859"/>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sz="1350"/>
              </a:p>
            </p:txBody>
          </p:sp>
          <p:sp>
            <p:nvSpPr>
              <p:cNvPr id="11275" name="Oval 28"/>
              <p:cNvSpPr>
                <a:spLocks noChangeArrowheads="1"/>
              </p:cNvSpPr>
              <p:nvPr/>
            </p:nvSpPr>
            <p:spPr bwMode="auto">
              <a:xfrm>
                <a:off x="3953" y="1037"/>
                <a:ext cx="1402" cy="382"/>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r>
                  <a:rPr lang="en-US" sz="1050" b="1" dirty="0">
                    <a:solidFill>
                      <a:schemeClr val="bg1"/>
                    </a:solidFill>
                  </a:rPr>
                  <a:t>Managing Value Chains</a:t>
                </a:r>
                <a:endParaRPr lang="en-AU" sz="900" b="1" dirty="0">
                  <a:solidFill>
                    <a:schemeClr val="bg1"/>
                  </a:solidFill>
                </a:endParaRPr>
              </a:p>
            </p:txBody>
          </p:sp>
          <p:sp>
            <p:nvSpPr>
              <p:cNvPr id="161821" name="Rectangle 29"/>
              <p:cNvSpPr>
                <a:spLocks noChangeArrowheads="1"/>
              </p:cNvSpPr>
              <p:nvPr/>
            </p:nvSpPr>
            <p:spPr bwMode="auto">
              <a:xfrm>
                <a:off x="4048" y="1615"/>
                <a:ext cx="1212" cy="22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dirty="0">
                    <a:solidFill>
                      <a:schemeClr val="bg1"/>
                    </a:solidFill>
                  </a:rPr>
                  <a:t>Supply Chain Strategy</a:t>
                </a:r>
                <a:endParaRPr lang="en-AU" sz="900" b="1" dirty="0">
                  <a:solidFill>
                    <a:schemeClr val="bg1"/>
                  </a:solidFill>
                </a:endParaRPr>
              </a:p>
            </p:txBody>
          </p:sp>
          <p:sp>
            <p:nvSpPr>
              <p:cNvPr id="161822" name="Rectangle 30"/>
              <p:cNvSpPr>
                <a:spLocks noChangeArrowheads="1"/>
              </p:cNvSpPr>
              <p:nvPr/>
            </p:nvSpPr>
            <p:spPr bwMode="auto">
              <a:xfrm>
                <a:off x="4043" y="2266"/>
                <a:ext cx="1222" cy="23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Inventory Management</a:t>
                </a:r>
                <a:endParaRPr lang="en-AU" sz="900" b="1">
                  <a:solidFill>
                    <a:schemeClr val="bg1"/>
                  </a:solidFill>
                </a:endParaRPr>
              </a:p>
            </p:txBody>
          </p:sp>
          <p:sp>
            <p:nvSpPr>
              <p:cNvPr id="161823" name="Rectangle 31"/>
              <p:cNvSpPr>
                <a:spLocks noChangeArrowheads="1"/>
              </p:cNvSpPr>
              <p:nvPr/>
            </p:nvSpPr>
            <p:spPr bwMode="auto">
              <a:xfrm>
                <a:off x="4047" y="1939"/>
                <a:ext cx="1214" cy="20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Location</a:t>
                </a:r>
              </a:p>
            </p:txBody>
          </p:sp>
          <p:sp>
            <p:nvSpPr>
              <p:cNvPr id="161827" name="Rectangle 35"/>
              <p:cNvSpPr>
                <a:spLocks noChangeArrowheads="1"/>
              </p:cNvSpPr>
              <p:nvPr/>
            </p:nvSpPr>
            <p:spPr bwMode="auto">
              <a:xfrm>
                <a:off x="4038" y="2618"/>
                <a:ext cx="1232" cy="21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Forecasting</a:t>
                </a:r>
              </a:p>
            </p:txBody>
          </p:sp>
          <p:sp>
            <p:nvSpPr>
              <p:cNvPr id="161828" name="Rectangle 36"/>
              <p:cNvSpPr>
                <a:spLocks noChangeArrowheads="1"/>
              </p:cNvSpPr>
              <p:nvPr/>
            </p:nvSpPr>
            <p:spPr bwMode="auto">
              <a:xfrm>
                <a:off x="4040" y="2920"/>
                <a:ext cx="1228" cy="3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Sales &amp; Operations</a:t>
                </a:r>
                <a:br>
                  <a:rPr lang="en-US" sz="900" b="1">
                    <a:solidFill>
                      <a:schemeClr val="bg1"/>
                    </a:solidFill>
                  </a:rPr>
                </a:br>
                <a:r>
                  <a:rPr lang="en-US" sz="900" b="1">
                    <a:solidFill>
                      <a:schemeClr val="bg1"/>
                    </a:solidFill>
                  </a:rPr>
                  <a:t>Planning</a:t>
                </a:r>
                <a:endParaRPr lang="en-AU" sz="900" b="1">
                  <a:solidFill>
                    <a:schemeClr val="bg1"/>
                  </a:solidFill>
                </a:endParaRPr>
              </a:p>
            </p:txBody>
          </p:sp>
          <p:sp>
            <p:nvSpPr>
              <p:cNvPr id="161829" name="Rectangle 37"/>
              <p:cNvSpPr>
                <a:spLocks noChangeArrowheads="1"/>
              </p:cNvSpPr>
              <p:nvPr/>
            </p:nvSpPr>
            <p:spPr bwMode="auto">
              <a:xfrm>
                <a:off x="4031" y="3707"/>
                <a:ext cx="1246" cy="16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Scheduling</a:t>
                </a:r>
              </a:p>
            </p:txBody>
          </p:sp>
          <p:sp>
            <p:nvSpPr>
              <p:cNvPr id="161830" name="Rectangle 38"/>
              <p:cNvSpPr>
                <a:spLocks noChangeArrowheads="1"/>
              </p:cNvSpPr>
              <p:nvPr/>
            </p:nvSpPr>
            <p:spPr bwMode="auto">
              <a:xfrm>
                <a:off x="4037" y="3361"/>
                <a:ext cx="1233" cy="22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4500" rIns="94500" anchor="ctr" anchorCtr="1"/>
              <a:lstStyle/>
              <a:p>
                <a:pPr algn="ctr" defTabSz="571500">
                  <a:lnSpc>
                    <a:spcPct val="85000"/>
                  </a:lnSpc>
                  <a:defRPr/>
                </a:pPr>
                <a:r>
                  <a:rPr lang="en-US" sz="900" b="1">
                    <a:solidFill>
                      <a:schemeClr val="bg1"/>
                    </a:solidFill>
                  </a:rPr>
                  <a:t>Resource Planning</a:t>
                </a:r>
                <a:endParaRPr lang="en-AU" sz="900" b="1">
                  <a:solidFill>
                    <a:schemeClr val="bg1"/>
                  </a:solidFill>
                </a:endParaRPr>
              </a:p>
            </p:txBody>
          </p:sp>
        </p:grpSp>
      </p:grpSp>
      <p:sp>
        <p:nvSpPr>
          <p:cNvPr id="30" name="Rectangle 11">
            <a:extLst>
              <a:ext uri="{FF2B5EF4-FFF2-40B4-BE49-F238E27FC236}">
                <a16:creationId xmlns:a16="http://schemas.microsoft.com/office/drawing/2014/main" id="{4E985B9B-A3CF-403F-AD92-732CB4C28933}"/>
              </a:ext>
            </a:extLst>
          </p:cNvPr>
          <p:cNvSpPr>
            <a:spLocks noChangeArrowheads="1"/>
          </p:cNvSpPr>
          <p:nvPr/>
        </p:nvSpPr>
        <p:spPr bwMode="auto">
          <a:xfrm>
            <a:off x="3787377" y="3680222"/>
            <a:ext cx="1384697" cy="33575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4500" rIns="94500" anchor="ctr" anchorCtr="1"/>
          <a:lstStyle/>
          <a:p>
            <a:pPr algn="ctr" defTabSz="571500">
              <a:lnSpc>
                <a:spcPct val="85000"/>
              </a:lnSpc>
            </a:pPr>
            <a:r>
              <a:rPr lang="en-US" sz="900" b="1" dirty="0">
                <a:solidFill>
                  <a:schemeClr val="bg1"/>
                </a:solidFill>
              </a:rPr>
              <a:t>Process Performance </a:t>
            </a:r>
            <a:br>
              <a:rPr lang="en-US" sz="900" b="1" dirty="0">
                <a:solidFill>
                  <a:schemeClr val="bg1"/>
                </a:solidFill>
              </a:rPr>
            </a:br>
            <a:r>
              <a:rPr lang="en-US" sz="900" b="1" dirty="0">
                <a:solidFill>
                  <a:schemeClr val="bg1"/>
                </a:solidFill>
              </a:rPr>
              <a:t>&amp; Quality</a:t>
            </a:r>
            <a:endParaRPr lang="en-AU" sz="900" b="1" dirty="0">
              <a:solidFill>
                <a:schemeClr val="bg1"/>
              </a:solidFill>
            </a:endParaRPr>
          </a:p>
        </p:txBody>
      </p:sp>
    </p:spTree>
    <p:extLst>
      <p:ext uri="{BB962C8B-B14F-4D97-AF65-F5344CB8AC3E}">
        <p14:creationId xmlns:p14="http://schemas.microsoft.com/office/powerpoint/2010/main" val="7321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9"/>
          <p:cNvGrpSpPr>
            <a:grpSpLocks/>
          </p:cNvGrpSpPr>
          <p:nvPr/>
        </p:nvGrpSpPr>
        <p:grpSpPr bwMode="auto">
          <a:xfrm>
            <a:off x="595313" y="1887538"/>
            <a:ext cx="1992312" cy="3983037"/>
            <a:chOff x="375" y="1189"/>
            <a:chExt cx="1255" cy="2509"/>
          </a:xfrm>
        </p:grpSpPr>
        <p:sp>
          <p:nvSpPr>
            <p:cNvPr id="7" name="Freeform 11"/>
            <p:cNvSpPr>
              <a:spLocks/>
            </p:cNvSpPr>
            <p:nvPr/>
          </p:nvSpPr>
          <p:spPr bwMode="auto">
            <a:xfrm>
              <a:off x="375" y="1551"/>
              <a:ext cx="1255" cy="2147"/>
            </a:xfrm>
            <a:custGeom>
              <a:avLst/>
              <a:gdLst>
                <a:gd name="T0" fmla="*/ 644 w 1255"/>
                <a:gd name="T1" fmla="*/ 4 h 2147"/>
                <a:gd name="T2" fmla="*/ 749 w 1255"/>
                <a:gd name="T3" fmla="*/ 34 h 2147"/>
                <a:gd name="T4" fmla="*/ 832 w 1255"/>
                <a:gd name="T5" fmla="*/ 94 h 2147"/>
                <a:gd name="T6" fmla="*/ 931 w 1255"/>
                <a:gd name="T7" fmla="*/ 192 h 2147"/>
                <a:gd name="T8" fmla="*/ 968 w 1255"/>
                <a:gd name="T9" fmla="*/ 298 h 2147"/>
                <a:gd name="T10" fmla="*/ 1021 w 1255"/>
                <a:gd name="T11" fmla="*/ 472 h 2147"/>
                <a:gd name="T12" fmla="*/ 1036 w 1255"/>
                <a:gd name="T13" fmla="*/ 562 h 2147"/>
                <a:gd name="T14" fmla="*/ 1059 w 1255"/>
                <a:gd name="T15" fmla="*/ 630 h 2147"/>
                <a:gd name="T16" fmla="*/ 1119 w 1255"/>
                <a:gd name="T17" fmla="*/ 698 h 2147"/>
                <a:gd name="T18" fmla="*/ 1202 w 1255"/>
                <a:gd name="T19" fmla="*/ 789 h 2147"/>
                <a:gd name="T20" fmla="*/ 1248 w 1255"/>
                <a:gd name="T21" fmla="*/ 909 h 2147"/>
                <a:gd name="T22" fmla="*/ 1248 w 1255"/>
                <a:gd name="T23" fmla="*/ 993 h 2147"/>
                <a:gd name="T24" fmla="*/ 1225 w 1255"/>
                <a:gd name="T25" fmla="*/ 1060 h 2147"/>
                <a:gd name="T26" fmla="*/ 1202 w 1255"/>
                <a:gd name="T27" fmla="*/ 1136 h 2147"/>
                <a:gd name="T28" fmla="*/ 1157 w 1255"/>
                <a:gd name="T29" fmla="*/ 1189 h 2147"/>
                <a:gd name="T30" fmla="*/ 1142 w 1255"/>
                <a:gd name="T31" fmla="*/ 1264 h 2147"/>
                <a:gd name="T32" fmla="*/ 1157 w 1255"/>
                <a:gd name="T33" fmla="*/ 1400 h 2147"/>
                <a:gd name="T34" fmla="*/ 1165 w 1255"/>
                <a:gd name="T35" fmla="*/ 1506 h 2147"/>
                <a:gd name="T36" fmla="*/ 1149 w 1255"/>
                <a:gd name="T37" fmla="*/ 1604 h 2147"/>
                <a:gd name="T38" fmla="*/ 1134 w 1255"/>
                <a:gd name="T39" fmla="*/ 1679 h 2147"/>
                <a:gd name="T40" fmla="*/ 1104 w 1255"/>
                <a:gd name="T41" fmla="*/ 1777 h 2147"/>
                <a:gd name="T42" fmla="*/ 1029 w 1255"/>
                <a:gd name="T43" fmla="*/ 1921 h 2147"/>
                <a:gd name="T44" fmla="*/ 961 w 1255"/>
                <a:gd name="T45" fmla="*/ 2019 h 2147"/>
                <a:gd name="T46" fmla="*/ 900 w 1255"/>
                <a:gd name="T47" fmla="*/ 2087 h 2147"/>
                <a:gd name="T48" fmla="*/ 810 w 1255"/>
                <a:gd name="T49" fmla="*/ 2132 h 2147"/>
                <a:gd name="T50" fmla="*/ 682 w 1255"/>
                <a:gd name="T51" fmla="*/ 2147 h 2147"/>
                <a:gd name="T52" fmla="*/ 561 w 1255"/>
                <a:gd name="T53" fmla="*/ 2132 h 2147"/>
                <a:gd name="T54" fmla="*/ 440 w 1255"/>
                <a:gd name="T55" fmla="*/ 2072 h 2147"/>
                <a:gd name="T56" fmla="*/ 395 w 1255"/>
                <a:gd name="T57" fmla="*/ 2011 h 2147"/>
                <a:gd name="T58" fmla="*/ 334 w 1255"/>
                <a:gd name="T59" fmla="*/ 1913 h 2147"/>
                <a:gd name="T60" fmla="*/ 304 w 1255"/>
                <a:gd name="T61" fmla="*/ 1815 h 2147"/>
                <a:gd name="T62" fmla="*/ 282 w 1255"/>
                <a:gd name="T63" fmla="*/ 1710 h 2147"/>
                <a:gd name="T64" fmla="*/ 251 w 1255"/>
                <a:gd name="T65" fmla="*/ 1611 h 2147"/>
                <a:gd name="T66" fmla="*/ 214 w 1255"/>
                <a:gd name="T67" fmla="*/ 1521 h 2147"/>
                <a:gd name="T68" fmla="*/ 146 w 1255"/>
                <a:gd name="T69" fmla="*/ 1415 h 2147"/>
                <a:gd name="T70" fmla="*/ 55 w 1255"/>
                <a:gd name="T71" fmla="*/ 1317 h 2147"/>
                <a:gd name="T72" fmla="*/ 17 w 1255"/>
                <a:gd name="T73" fmla="*/ 1226 h 2147"/>
                <a:gd name="T74" fmla="*/ 2 w 1255"/>
                <a:gd name="T75" fmla="*/ 1113 h 2147"/>
                <a:gd name="T76" fmla="*/ 25 w 1255"/>
                <a:gd name="T77" fmla="*/ 993 h 2147"/>
                <a:gd name="T78" fmla="*/ 70 w 1255"/>
                <a:gd name="T79" fmla="*/ 902 h 2147"/>
                <a:gd name="T80" fmla="*/ 153 w 1255"/>
                <a:gd name="T81" fmla="*/ 826 h 2147"/>
                <a:gd name="T82" fmla="*/ 183 w 1255"/>
                <a:gd name="T83" fmla="*/ 743 h 2147"/>
                <a:gd name="T84" fmla="*/ 199 w 1255"/>
                <a:gd name="T85" fmla="*/ 638 h 2147"/>
                <a:gd name="T86" fmla="*/ 199 w 1255"/>
                <a:gd name="T87" fmla="*/ 525 h 2147"/>
                <a:gd name="T88" fmla="*/ 221 w 1255"/>
                <a:gd name="T89" fmla="*/ 404 h 2147"/>
                <a:gd name="T90" fmla="*/ 244 w 1255"/>
                <a:gd name="T91" fmla="*/ 268 h 2147"/>
                <a:gd name="T92" fmla="*/ 312 w 1255"/>
                <a:gd name="T93" fmla="*/ 162 h 2147"/>
                <a:gd name="T94" fmla="*/ 380 w 1255"/>
                <a:gd name="T95" fmla="*/ 87 h 2147"/>
                <a:gd name="T96" fmla="*/ 448 w 1255"/>
                <a:gd name="T97" fmla="*/ 49 h 2147"/>
                <a:gd name="T98" fmla="*/ 538 w 1255"/>
                <a:gd name="T99" fmla="*/ 11 h 2147"/>
                <a:gd name="T100" fmla="*/ 644 w 1255"/>
                <a:gd name="T101" fmla="*/ 4 h 21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5"/>
                <a:gd name="T154" fmla="*/ 0 h 2147"/>
                <a:gd name="T155" fmla="*/ 1255 w 1255"/>
                <a:gd name="T156" fmla="*/ 2147 h 21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5" h="2147">
                  <a:moveTo>
                    <a:pt x="644" y="4"/>
                  </a:moveTo>
                  <a:cubicBezTo>
                    <a:pt x="679" y="7"/>
                    <a:pt x="717" y="19"/>
                    <a:pt x="749" y="34"/>
                  </a:cubicBezTo>
                  <a:cubicBezTo>
                    <a:pt x="780" y="48"/>
                    <a:pt x="801" y="67"/>
                    <a:pt x="832" y="94"/>
                  </a:cubicBezTo>
                  <a:cubicBezTo>
                    <a:pt x="862" y="120"/>
                    <a:pt x="908" y="158"/>
                    <a:pt x="931" y="192"/>
                  </a:cubicBezTo>
                  <a:cubicBezTo>
                    <a:pt x="953" y="225"/>
                    <a:pt x="952" y="251"/>
                    <a:pt x="968" y="298"/>
                  </a:cubicBezTo>
                  <a:cubicBezTo>
                    <a:pt x="983" y="344"/>
                    <a:pt x="1009" y="428"/>
                    <a:pt x="1021" y="472"/>
                  </a:cubicBezTo>
                  <a:cubicBezTo>
                    <a:pt x="1032" y="515"/>
                    <a:pt x="1029" y="535"/>
                    <a:pt x="1036" y="562"/>
                  </a:cubicBezTo>
                  <a:cubicBezTo>
                    <a:pt x="1042" y="588"/>
                    <a:pt x="1045" y="607"/>
                    <a:pt x="1059" y="630"/>
                  </a:cubicBezTo>
                  <a:cubicBezTo>
                    <a:pt x="1072" y="652"/>
                    <a:pt x="1095" y="671"/>
                    <a:pt x="1119" y="698"/>
                  </a:cubicBezTo>
                  <a:cubicBezTo>
                    <a:pt x="1142" y="724"/>
                    <a:pt x="1180" y="753"/>
                    <a:pt x="1202" y="789"/>
                  </a:cubicBezTo>
                  <a:cubicBezTo>
                    <a:pt x="1223" y="824"/>
                    <a:pt x="1240" y="875"/>
                    <a:pt x="1248" y="909"/>
                  </a:cubicBezTo>
                  <a:cubicBezTo>
                    <a:pt x="1255" y="942"/>
                    <a:pt x="1251" y="967"/>
                    <a:pt x="1248" y="993"/>
                  </a:cubicBezTo>
                  <a:cubicBezTo>
                    <a:pt x="1244" y="1018"/>
                    <a:pt x="1232" y="1036"/>
                    <a:pt x="1225" y="1060"/>
                  </a:cubicBezTo>
                  <a:cubicBezTo>
                    <a:pt x="1217" y="1083"/>
                    <a:pt x="1213" y="1114"/>
                    <a:pt x="1202" y="1136"/>
                  </a:cubicBezTo>
                  <a:cubicBezTo>
                    <a:pt x="1190" y="1157"/>
                    <a:pt x="1166" y="1167"/>
                    <a:pt x="1157" y="1189"/>
                  </a:cubicBezTo>
                  <a:cubicBezTo>
                    <a:pt x="1147" y="1210"/>
                    <a:pt x="1142" y="1229"/>
                    <a:pt x="1142" y="1264"/>
                  </a:cubicBezTo>
                  <a:cubicBezTo>
                    <a:pt x="1142" y="1299"/>
                    <a:pt x="1153" y="1359"/>
                    <a:pt x="1157" y="1400"/>
                  </a:cubicBezTo>
                  <a:cubicBezTo>
                    <a:pt x="1160" y="1440"/>
                    <a:pt x="1166" y="1472"/>
                    <a:pt x="1165" y="1506"/>
                  </a:cubicBezTo>
                  <a:cubicBezTo>
                    <a:pt x="1163" y="1540"/>
                    <a:pt x="1154" y="1575"/>
                    <a:pt x="1149" y="1604"/>
                  </a:cubicBezTo>
                  <a:cubicBezTo>
                    <a:pt x="1143" y="1632"/>
                    <a:pt x="1141" y="1650"/>
                    <a:pt x="1134" y="1679"/>
                  </a:cubicBezTo>
                  <a:cubicBezTo>
                    <a:pt x="1126" y="1707"/>
                    <a:pt x="1121" y="1736"/>
                    <a:pt x="1104" y="1777"/>
                  </a:cubicBezTo>
                  <a:cubicBezTo>
                    <a:pt x="1086" y="1817"/>
                    <a:pt x="1052" y="1880"/>
                    <a:pt x="1029" y="1921"/>
                  </a:cubicBezTo>
                  <a:cubicBezTo>
                    <a:pt x="1005" y="1961"/>
                    <a:pt x="982" y="1991"/>
                    <a:pt x="961" y="2019"/>
                  </a:cubicBezTo>
                  <a:cubicBezTo>
                    <a:pt x="939" y="2046"/>
                    <a:pt x="925" y="2068"/>
                    <a:pt x="900" y="2087"/>
                  </a:cubicBezTo>
                  <a:cubicBezTo>
                    <a:pt x="874" y="2105"/>
                    <a:pt x="846" y="2122"/>
                    <a:pt x="810" y="2132"/>
                  </a:cubicBezTo>
                  <a:cubicBezTo>
                    <a:pt x="773" y="2142"/>
                    <a:pt x="723" y="2147"/>
                    <a:pt x="682" y="2147"/>
                  </a:cubicBezTo>
                  <a:cubicBezTo>
                    <a:pt x="640" y="2147"/>
                    <a:pt x="601" y="2144"/>
                    <a:pt x="561" y="2132"/>
                  </a:cubicBezTo>
                  <a:cubicBezTo>
                    <a:pt x="520" y="2119"/>
                    <a:pt x="467" y="2092"/>
                    <a:pt x="440" y="2072"/>
                  </a:cubicBezTo>
                  <a:cubicBezTo>
                    <a:pt x="412" y="2051"/>
                    <a:pt x="412" y="2037"/>
                    <a:pt x="395" y="2011"/>
                  </a:cubicBezTo>
                  <a:cubicBezTo>
                    <a:pt x="377" y="1984"/>
                    <a:pt x="349" y="1945"/>
                    <a:pt x="334" y="1913"/>
                  </a:cubicBezTo>
                  <a:cubicBezTo>
                    <a:pt x="318" y="1880"/>
                    <a:pt x="312" y="1848"/>
                    <a:pt x="304" y="1815"/>
                  </a:cubicBezTo>
                  <a:cubicBezTo>
                    <a:pt x="295" y="1781"/>
                    <a:pt x="290" y="1743"/>
                    <a:pt x="282" y="1710"/>
                  </a:cubicBezTo>
                  <a:cubicBezTo>
                    <a:pt x="273" y="1676"/>
                    <a:pt x="262" y="1642"/>
                    <a:pt x="251" y="1611"/>
                  </a:cubicBezTo>
                  <a:cubicBezTo>
                    <a:pt x="239" y="1579"/>
                    <a:pt x="231" y="1553"/>
                    <a:pt x="214" y="1521"/>
                  </a:cubicBezTo>
                  <a:cubicBezTo>
                    <a:pt x="196" y="1488"/>
                    <a:pt x="172" y="1448"/>
                    <a:pt x="146" y="1415"/>
                  </a:cubicBezTo>
                  <a:cubicBezTo>
                    <a:pt x="119" y="1381"/>
                    <a:pt x="76" y="1348"/>
                    <a:pt x="55" y="1317"/>
                  </a:cubicBezTo>
                  <a:cubicBezTo>
                    <a:pt x="33" y="1285"/>
                    <a:pt x="25" y="1259"/>
                    <a:pt x="17" y="1226"/>
                  </a:cubicBezTo>
                  <a:cubicBezTo>
                    <a:pt x="8" y="1192"/>
                    <a:pt x="0" y="1151"/>
                    <a:pt x="2" y="1113"/>
                  </a:cubicBezTo>
                  <a:cubicBezTo>
                    <a:pt x="3" y="1074"/>
                    <a:pt x="13" y="1027"/>
                    <a:pt x="25" y="993"/>
                  </a:cubicBezTo>
                  <a:cubicBezTo>
                    <a:pt x="36" y="958"/>
                    <a:pt x="48" y="929"/>
                    <a:pt x="70" y="902"/>
                  </a:cubicBezTo>
                  <a:cubicBezTo>
                    <a:pt x="91" y="874"/>
                    <a:pt x="134" y="852"/>
                    <a:pt x="153" y="826"/>
                  </a:cubicBezTo>
                  <a:cubicBezTo>
                    <a:pt x="171" y="799"/>
                    <a:pt x="175" y="774"/>
                    <a:pt x="183" y="743"/>
                  </a:cubicBezTo>
                  <a:cubicBezTo>
                    <a:pt x="190" y="711"/>
                    <a:pt x="196" y="674"/>
                    <a:pt x="199" y="638"/>
                  </a:cubicBezTo>
                  <a:cubicBezTo>
                    <a:pt x="201" y="601"/>
                    <a:pt x="195" y="563"/>
                    <a:pt x="199" y="525"/>
                  </a:cubicBezTo>
                  <a:cubicBezTo>
                    <a:pt x="202" y="486"/>
                    <a:pt x="213" y="446"/>
                    <a:pt x="221" y="404"/>
                  </a:cubicBezTo>
                  <a:cubicBezTo>
                    <a:pt x="228" y="361"/>
                    <a:pt x="228" y="308"/>
                    <a:pt x="244" y="268"/>
                  </a:cubicBezTo>
                  <a:cubicBezTo>
                    <a:pt x="259" y="227"/>
                    <a:pt x="289" y="192"/>
                    <a:pt x="312" y="162"/>
                  </a:cubicBezTo>
                  <a:cubicBezTo>
                    <a:pt x="334" y="131"/>
                    <a:pt x="357" y="105"/>
                    <a:pt x="380" y="87"/>
                  </a:cubicBezTo>
                  <a:cubicBezTo>
                    <a:pt x="402" y="68"/>
                    <a:pt x="421" y="61"/>
                    <a:pt x="448" y="49"/>
                  </a:cubicBezTo>
                  <a:cubicBezTo>
                    <a:pt x="474" y="36"/>
                    <a:pt x="505" y="18"/>
                    <a:pt x="538" y="11"/>
                  </a:cubicBezTo>
                  <a:cubicBezTo>
                    <a:pt x="570" y="3"/>
                    <a:pt x="608" y="0"/>
                    <a:pt x="644" y="4"/>
                  </a:cubicBezTo>
                  <a:close/>
                </a:path>
              </a:pathLst>
            </a:custGeom>
            <a:solidFill>
              <a:srgbClr val="DBE8EF"/>
            </a:solidFill>
            <a:ln w="12700">
              <a:solidFill>
                <a:schemeClr val="tx1"/>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8" name="Oval 12"/>
            <p:cNvSpPr>
              <a:spLocks noChangeArrowheads="1"/>
            </p:cNvSpPr>
            <p:nvPr/>
          </p:nvSpPr>
          <p:spPr bwMode="auto">
            <a:xfrm>
              <a:off x="736" y="1756"/>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9" name="Oval 13"/>
            <p:cNvSpPr>
              <a:spLocks noChangeArrowheads="1"/>
            </p:cNvSpPr>
            <p:nvPr/>
          </p:nvSpPr>
          <p:spPr bwMode="auto">
            <a:xfrm>
              <a:off x="899" y="2587"/>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0" name="Freeform 14"/>
            <p:cNvSpPr>
              <a:spLocks/>
            </p:cNvSpPr>
            <p:nvPr/>
          </p:nvSpPr>
          <p:spPr bwMode="auto">
            <a:xfrm>
              <a:off x="1144" y="1891"/>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1" name="Freeform 15"/>
            <p:cNvSpPr>
              <a:spLocks/>
            </p:cNvSpPr>
            <p:nvPr/>
          </p:nvSpPr>
          <p:spPr bwMode="auto">
            <a:xfrm>
              <a:off x="1380" y="2411"/>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2" name="Rectangle 16"/>
            <p:cNvSpPr>
              <a:spLocks noChangeArrowheads="1"/>
            </p:cNvSpPr>
            <p:nvPr/>
          </p:nvSpPr>
          <p:spPr bwMode="auto">
            <a:xfrm>
              <a:off x="1251" y="3266"/>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13" name="Oval 17"/>
            <p:cNvSpPr>
              <a:spLocks noChangeArrowheads="1"/>
            </p:cNvSpPr>
            <p:nvPr/>
          </p:nvSpPr>
          <p:spPr bwMode="auto">
            <a:xfrm>
              <a:off x="1006" y="2034"/>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4" name="Oval 18"/>
            <p:cNvSpPr>
              <a:spLocks noChangeArrowheads="1"/>
            </p:cNvSpPr>
            <p:nvPr/>
          </p:nvSpPr>
          <p:spPr bwMode="auto">
            <a:xfrm>
              <a:off x="745" y="2902"/>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5" name="Freeform 19"/>
            <p:cNvSpPr>
              <a:spLocks/>
            </p:cNvSpPr>
            <p:nvPr/>
          </p:nvSpPr>
          <p:spPr bwMode="auto">
            <a:xfrm>
              <a:off x="773" y="2138"/>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6" name="Freeform 20"/>
            <p:cNvSpPr>
              <a:spLocks/>
            </p:cNvSpPr>
            <p:nvPr/>
          </p:nvSpPr>
          <p:spPr bwMode="auto">
            <a:xfrm>
              <a:off x="1181" y="2402"/>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7" name="Rectangle 21"/>
            <p:cNvSpPr>
              <a:spLocks noChangeArrowheads="1"/>
            </p:cNvSpPr>
            <p:nvPr/>
          </p:nvSpPr>
          <p:spPr bwMode="auto">
            <a:xfrm>
              <a:off x="1294" y="2819"/>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18" name="Oval 22"/>
            <p:cNvSpPr>
              <a:spLocks noChangeArrowheads="1"/>
            </p:cNvSpPr>
            <p:nvPr/>
          </p:nvSpPr>
          <p:spPr bwMode="auto">
            <a:xfrm>
              <a:off x="732" y="2303"/>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19" name="Oval 23"/>
            <p:cNvSpPr>
              <a:spLocks noChangeArrowheads="1"/>
            </p:cNvSpPr>
            <p:nvPr/>
          </p:nvSpPr>
          <p:spPr bwMode="auto">
            <a:xfrm>
              <a:off x="1121" y="3020"/>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0" name="Freeform 24"/>
            <p:cNvSpPr>
              <a:spLocks/>
            </p:cNvSpPr>
            <p:nvPr/>
          </p:nvSpPr>
          <p:spPr bwMode="auto">
            <a:xfrm>
              <a:off x="945" y="3034"/>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1" name="Freeform 25"/>
            <p:cNvSpPr>
              <a:spLocks/>
            </p:cNvSpPr>
            <p:nvPr/>
          </p:nvSpPr>
          <p:spPr bwMode="auto">
            <a:xfrm>
              <a:off x="560" y="2822"/>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2" name="Rectangle 26"/>
            <p:cNvSpPr>
              <a:spLocks noChangeArrowheads="1"/>
            </p:cNvSpPr>
            <p:nvPr/>
          </p:nvSpPr>
          <p:spPr bwMode="auto">
            <a:xfrm>
              <a:off x="998" y="2816"/>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3" name="Oval 27"/>
            <p:cNvSpPr>
              <a:spLocks noChangeArrowheads="1"/>
            </p:cNvSpPr>
            <p:nvPr/>
          </p:nvSpPr>
          <p:spPr bwMode="auto">
            <a:xfrm>
              <a:off x="1152" y="2655"/>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4" name="Oval 28"/>
            <p:cNvSpPr>
              <a:spLocks noChangeArrowheads="1"/>
            </p:cNvSpPr>
            <p:nvPr/>
          </p:nvSpPr>
          <p:spPr bwMode="auto">
            <a:xfrm>
              <a:off x="952" y="3342"/>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5" name="Freeform 29"/>
            <p:cNvSpPr>
              <a:spLocks/>
            </p:cNvSpPr>
            <p:nvPr/>
          </p:nvSpPr>
          <p:spPr bwMode="auto">
            <a:xfrm>
              <a:off x="769" y="3160"/>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26" name="Rectangle 30"/>
            <p:cNvSpPr>
              <a:spLocks noChangeArrowheads="1"/>
            </p:cNvSpPr>
            <p:nvPr/>
          </p:nvSpPr>
          <p:spPr bwMode="auto">
            <a:xfrm>
              <a:off x="634" y="2610"/>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7" name="Rectangle 31"/>
            <p:cNvSpPr>
              <a:spLocks noChangeArrowheads="1"/>
            </p:cNvSpPr>
            <p:nvPr/>
          </p:nvSpPr>
          <p:spPr bwMode="auto">
            <a:xfrm>
              <a:off x="995" y="1770"/>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8" name="Rectangle 32"/>
            <p:cNvSpPr>
              <a:spLocks noChangeArrowheads="1"/>
            </p:cNvSpPr>
            <p:nvPr/>
          </p:nvSpPr>
          <p:spPr bwMode="auto">
            <a:xfrm>
              <a:off x="705" y="1957"/>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9" name="Rectangle 33"/>
            <p:cNvSpPr>
              <a:spLocks noChangeArrowheads="1"/>
            </p:cNvSpPr>
            <p:nvPr/>
          </p:nvSpPr>
          <p:spPr bwMode="auto">
            <a:xfrm>
              <a:off x="1126" y="2189"/>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30" name="Rectangle 34"/>
            <p:cNvSpPr>
              <a:spLocks noChangeArrowheads="1"/>
            </p:cNvSpPr>
            <p:nvPr/>
          </p:nvSpPr>
          <p:spPr bwMode="auto">
            <a:xfrm>
              <a:off x="897" y="2360"/>
              <a:ext cx="104" cy="104"/>
            </a:xfrm>
            <a:prstGeom prst="rect">
              <a:avLst/>
            </a:prstGeom>
            <a:solidFill>
              <a:srgbClr val="FFFF00"/>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31" name="Text Box 35"/>
            <p:cNvSpPr txBox="1">
              <a:spLocks noChangeArrowheads="1"/>
            </p:cNvSpPr>
            <p:nvPr/>
          </p:nvSpPr>
          <p:spPr bwMode="auto">
            <a:xfrm>
              <a:off x="531" y="1189"/>
              <a:ext cx="883"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latin typeface="+mj-lt"/>
                  <a:cs typeface="+mn-cs"/>
                </a:rPr>
                <a:t>Customer population</a:t>
              </a:r>
            </a:p>
          </p:txBody>
        </p:sp>
      </p:grpSp>
      <p:grpSp>
        <p:nvGrpSpPr>
          <p:cNvPr id="32" name="Group 60"/>
          <p:cNvGrpSpPr>
            <a:grpSpLocks/>
          </p:cNvGrpSpPr>
          <p:nvPr/>
        </p:nvGrpSpPr>
        <p:grpSpPr bwMode="auto">
          <a:xfrm>
            <a:off x="2413000" y="2794000"/>
            <a:ext cx="4535488" cy="2035175"/>
            <a:chOff x="1520" y="1760"/>
            <a:chExt cx="2857" cy="1282"/>
          </a:xfrm>
        </p:grpSpPr>
        <p:grpSp>
          <p:nvGrpSpPr>
            <p:cNvPr id="17422" name="Group 6"/>
            <p:cNvGrpSpPr>
              <a:grpSpLocks/>
            </p:cNvGrpSpPr>
            <p:nvPr/>
          </p:nvGrpSpPr>
          <p:grpSpPr bwMode="auto">
            <a:xfrm>
              <a:off x="2068" y="1760"/>
              <a:ext cx="2309" cy="1282"/>
              <a:chOff x="2068" y="1760"/>
              <a:chExt cx="2309" cy="1282"/>
            </a:xfrm>
          </p:grpSpPr>
          <p:sp>
            <p:nvSpPr>
              <p:cNvPr id="45" name="Rectangle 7"/>
              <p:cNvSpPr>
                <a:spLocks noChangeArrowheads="1"/>
              </p:cNvSpPr>
              <p:nvPr/>
            </p:nvSpPr>
            <p:spPr bwMode="auto">
              <a:xfrm>
                <a:off x="2068" y="1977"/>
                <a:ext cx="2309" cy="1065"/>
              </a:xfrm>
              <a:prstGeom prst="rect">
                <a:avLst/>
              </a:prstGeom>
              <a:solidFill>
                <a:schemeClr val="accent3">
                  <a:lumMod val="20000"/>
                  <a:lumOff val="80000"/>
                </a:schemeClr>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46" name="Text Box 8"/>
              <p:cNvSpPr txBox="1">
                <a:spLocks noChangeArrowheads="1"/>
              </p:cNvSpPr>
              <p:nvPr/>
            </p:nvSpPr>
            <p:spPr bwMode="auto">
              <a:xfrm>
                <a:off x="2704" y="1760"/>
                <a:ext cx="1103" cy="233"/>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lnSpc>
                    <a:spcPct val="90000"/>
                  </a:lnSpc>
                  <a:spcBef>
                    <a:spcPts val="0"/>
                  </a:spcBef>
                  <a:spcAft>
                    <a:spcPts val="0"/>
                  </a:spcAft>
                  <a:defRPr/>
                </a:pPr>
                <a:r>
                  <a:rPr lang="en-US" dirty="0">
                    <a:latin typeface="+mj-lt"/>
                    <a:cs typeface="+mn-cs"/>
                  </a:rPr>
                  <a:t>Service system</a:t>
                </a:r>
              </a:p>
            </p:txBody>
          </p:sp>
        </p:grpSp>
        <p:sp>
          <p:nvSpPr>
            <p:cNvPr id="34" name="Oval 37"/>
            <p:cNvSpPr>
              <a:spLocks noChangeArrowheads="1"/>
            </p:cNvSpPr>
            <p:nvPr/>
          </p:nvSpPr>
          <p:spPr bwMode="auto">
            <a:xfrm>
              <a:off x="2196" y="2456"/>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35" name="Oval 38"/>
            <p:cNvSpPr>
              <a:spLocks noChangeArrowheads="1"/>
            </p:cNvSpPr>
            <p:nvPr/>
          </p:nvSpPr>
          <p:spPr bwMode="auto">
            <a:xfrm>
              <a:off x="2615" y="2456"/>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36" name="Freeform 39"/>
            <p:cNvSpPr>
              <a:spLocks/>
            </p:cNvSpPr>
            <p:nvPr/>
          </p:nvSpPr>
          <p:spPr bwMode="auto">
            <a:xfrm>
              <a:off x="2333" y="2461"/>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37" name="Freeform 40"/>
            <p:cNvSpPr>
              <a:spLocks/>
            </p:cNvSpPr>
            <p:nvPr/>
          </p:nvSpPr>
          <p:spPr bwMode="auto">
            <a:xfrm>
              <a:off x="2749" y="2469"/>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38" name="Rectangle 41"/>
            <p:cNvSpPr>
              <a:spLocks noChangeArrowheads="1"/>
            </p:cNvSpPr>
            <p:nvPr/>
          </p:nvSpPr>
          <p:spPr bwMode="auto">
            <a:xfrm>
              <a:off x="2477" y="2453"/>
              <a:ext cx="104" cy="104"/>
            </a:xfrm>
            <a:prstGeom prst="rect">
              <a:avLst/>
            </a:prstGeom>
            <a:solidFill>
              <a:schemeClr val="hlink"/>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39" name="Text Box 42"/>
            <p:cNvSpPr txBox="1">
              <a:spLocks noChangeArrowheads="1"/>
            </p:cNvSpPr>
            <p:nvPr/>
          </p:nvSpPr>
          <p:spPr bwMode="auto">
            <a:xfrm>
              <a:off x="2044" y="2236"/>
              <a:ext cx="918" cy="233"/>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Waiting line</a:t>
              </a:r>
            </a:p>
          </p:txBody>
        </p:sp>
        <p:sp>
          <p:nvSpPr>
            <p:cNvPr id="40" name="Rectangle 45"/>
            <p:cNvSpPr>
              <a:spLocks noChangeArrowheads="1"/>
            </p:cNvSpPr>
            <p:nvPr/>
          </p:nvSpPr>
          <p:spPr bwMode="auto">
            <a:xfrm>
              <a:off x="3384" y="2245"/>
              <a:ext cx="720" cy="528"/>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41" name="Text Box 46"/>
            <p:cNvSpPr txBox="1">
              <a:spLocks noChangeArrowheads="1"/>
            </p:cNvSpPr>
            <p:nvPr/>
          </p:nvSpPr>
          <p:spPr bwMode="auto">
            <a:xfrm>
              <a:off x="2749" y="2579"/>
              <a:ext cx="706" cy="407"/>
            </a:xfrm>
            <a:prstGeom prst="rect">
              <a:avLst/>
            </a:prstGeom>
            <a:noFill/>
            <a:ln>
              <a:noFill/>
            </a:ln>
            <a:extLst/>
          </p:spPr>
          <p:txBody>
            <a:bodyPr wrap="squar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Priority rule</a:t>
              </a:r>
            </a:p>
          </p:txBody>
        </p:sp>
        <p:sp>
          <p:nvSpPr>
            <p:cNvPr id="42" name="Text Box 47"/>
            <p:cNvSpPr txBox="1">
              <a:spLocks noChangeArrowheads="1"/>
            </p:cNvSpPr>
            <p:nvPr/>
          </p:nvSpPr>
          <p:spPr bwMode="auto">
            <a:xfrm>
              <a:off x="3387" y="2341"/>
              <a:ext cx="714"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facilities</a:t>
              </a:r>
            </a:p>
          </p:txBody>
        </p:sp>
        <p:sp>
          <p:nvSpPr>
            <p:cNvPr id="43" name="Line 56"/>
            <p:cNvSpPr>
              <a:spLocks noChangeShapeType="1"/>
            </p:cNvSpPr>
            <p:nvPr/>
          </p:nvSpPr>
          <p:spPr bwMode="auto">
            <a:xfrm>
              <a:off x="1520" y="2500"/>
              <a:ext cx="536" cy="0"/>
            </a:xfrm>
            <a:prstGeom prst="line">
              <a:avLst/>
            </a:prstGeom>
            <a:noFill/>
            <a:ln w="38100">
              <a:solidFill>
                <a:schemeClr val="tx1"/>
              </a:solidFill>
              <a:round/>
              <a:headEnd/>
              <a:tailEnd type="triangle" w="med" len="med"/>
            </a:ln>
            <a:extLst/>
          </p:spPr>
          <p:txBody>
            <a:bodyPr/>
            <a:lstStyle/>
            <a:p>
              <a:pPr fontAlgn="auto">
                <a:spcBef>
                  <a:spcPts val="0"/>
                </a:spcBef>
                <a:spcAft>
                  <a:spcPts val="0"/>
                </a:spcAft>
                <a:defRPr/>
              </a:pPr>
              <a:endParaRPr lang="en-US">
                <a:latin typeface="+mj-lt"/>
                <a:cs typeface="+mn-cs"/>
              </a:endParaRPr>
            </a:p>
          </p:txBody>
        </p:sp>
        <p:sp>
          <p:nvSpPr>
            <p:cNvPr id="44" name="Line 57"/>
            <p:cNvSpPr>
              <a:spLocks noChangeShapeType="1"/>
            </p:cNvSpPr>
            <p:nvPr/>
          </p:nvSpPr>
          <p:spPr bwMode="auto">
            <a:xfrm>
              <a:off x="2920" y="2500"/>
              <a:ext cx="472" cy="0"/>
            </a:xfrm>
            <a:prstGeom prst="line">
              <a:avLst/>
            </a:prstGeom>
            <a:noFill/>
            <a:ln w="38100">
              <a:solidFill>
                <a:schemeClr val="tx1"/>
              </a:solidFill>
              <a:round/>
              <a:headEnd/>
              <a:tailEnd type="triangle" w="med" len="med"/>
            </a:ln>
            <a:extLst/>
          </p:spPr>
          <p:txBody>
            <a:bodyPr/>
            <a:lstStyle/>
            <a:p>
              <a:pPr fontAlgn="auto">
                <a:spcBef>
                  <a:spcPts val="0"/>
                </a:spcBef>
                <a:spcAft>
                  <a:spcPts val="0"/>
                </a:spcAft>
                <a:defRPr/>
              </a:pPr>
              <a:endParaRPr lang="en-US">
                <a:latin typeface="+mj-lt"/>
                <a:cs typeface="+mn-cs"/>
              </a:endParaRPr>
            </a:p>
          </p:txBody>
        </p:sp>
      </p:grpSp>
      <p:grpSp>
        <p:nvGrpSpPr>
          <p:cNvPr id="47" name="Group 61"/>
          <p:cNvGrpSpPr>
            <a:grpSpLocks/>
          </p:cNvGrpSpPr>
          <p:nvPr/>
        </p:nvGrpSpPr>
        <p:grpSpPr bwMode="auto">
          <a:xfrm>
            <a:off x="6527800" y="3309938"/>
            <a:ext cx="2335213" cy="744537"/>
            <a:chOff x="4112" y="2085"/>
            <a:chExt cx="1471" cy="469"/>
          </a:xfrm>
        </p:grpSpPr>
        <p:sp>
          <p:nvSpPr>
            <p:cNvPr id="48" name="Text Box 50"/>
            <p:cNvSpPr txBox="1">
              <a:spLocks noChangeArrowheads="1"/>
            </p:cNvSpPr>
            <p:nvPr/>
          </p:nvSpPr>
          <p:spPr bwMode="auto">
            <a:xfrm>
              <a:off x="4675" y="2085"/>
              <a:ext cx="908"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latin typeface="+mj-lt"/>
                  <a:cs typeface="+mn-cs"/>
                </a:rPr>
                <a:t>Served customers</a:t>
              </a:r>
            </a:p>
          </p:txBody>
        </p:sp>
        <p:sp>
          <p:nvSpPr>
            <p:cNvPr id="49" name="Oval 51"/>
            <p:cNvSpPr>
              <a:spLocks noChangeArrowheads="1"/>
            </p:cNvSpPr>
            <p:nvPr/>
          </p:nvSpPr>
          <p:spPr bwMode="auto">
            <a:xfrm>
              <a:off x="4753" y="2453"/>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50" name="Oval 52"/>
            <p:cNvSpPr>
              <a:spLocks noChangeArrowheads="1"/>
            </p:cNvSpPr>
            <p:nvPr/>
          </p:nvSpPr>
          <p:spPr bwMode="auto">
            <a:xfrm>
              <a:off x="5172" y="2453"/>
              <a:ext cx="98" cy="98"/>
            </a:xfrm>
            <a:prstGeom prst="ellipse">
              <a:avLst/>
            </a:prstGeom>
            <a:solidFill>
              <a:schemeClr val="tx2"/>
            </a:solidFill>
            <a:ln w="12700">
              <a:solidFill>
                <a:schemeClr val="tx2"/>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51" name="Freeform 53"/>
            <p:cNvSpPr>
              <a:spLocks/>
            </p:cNvSpPr>
            <p:nvPr/>
          </p:nvSpPr>
          <p:spPr bwMode="auto">
            <a:xfrm>
              <a:off x="4890" y="2458"/>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52" name="Freeform 54"/>
            <p:cNvSpPr>
              <a:spLocks/>
            </p:cNvSpPr>
            <p:nvPr/>
          </p:nvSpPr>
          <p:spPr bwMode="auto">
            <a:xfrm>
              <a:off x="5306" y="2458"/>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12700">
              <a:solidFill>
                <a:srgbClr val="7A3C8E"/>
              </a:solidFill>
              <a:round/>
              <a:headEnd/>
              <a:tailEnd/>
            </a:ln>
          </p:spPr>
          <p:txBody>
            <a:bodyPr wrap="none" anchor="ctr"/>
            <a:lstStyle/>
            <a:p>
              <a:pPr fontAlgn="auto">
                <a:spcBef>
                  <a:spcPts val="0"/>
                </a:spcBef>
                <a:spcAft>
                  <a:spcPts val="0"/>
                </a:spcAft>
                <a:defRPr/>
              </a:pPr>
              <a:endParaRPr lang="en-NZ">
                <a:latin typeface="+mj-lt"/>
                <a:cs typeface="+mn-cs"/>
              </a:endParaRPr>
            </a:p>
          </p:txBody>
        </p:sp>
        <p:sp>
          <p:nvSpPr>
            <p:cNvPr id="53" name="Rectangle 55"/>
            <p:cNvSpPr>
              <a:spLocks noChangeArrowheads="1"/>
            </p:cNvSpPr>
            <p:nvPr/>
          </p:nvSpPr>
          <p:spPr bwMode="auto">
            <a:xfrm>
              <a:off x="5034" y="2450"/>
              <a:ext cx="104" cy="104"/>
            </a:xfrm>
            <a:prstGeom prst="rect">
              <a:avLst/>
            </a:prstGeom>
            <a:solidFill>
              <a:schemeClr val="hlink"/>
            </a:solidFill>
            <a:ln w="12700">
              <a:solidFill>
                <a:schemeClr val="hlink"/>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54" name="Line 58"/>
            <p:cNvSpPr>
              <a:spLocks noChangeShapeType="1"/>
            </p:cNvSpPr>
            <p:nvPr/>
          </p:nvSpPr>
          <p:spPr bwMode="auto">
            <a:xfrm>
              <a:off x="4112" y="2500"/>
              <a:ext cx="472" cy="0"/>
            </a:xfrm>
            <a:prstGeom prst="line">
              <a:avLst/>
            </a:prstGeom>
            <a:noFill/>
            <a:ln w="38100">
              <a:solidFill>
                <a:schemeClr val="tx1"/>
              </a:solidFill>
              <a:round/>
              <a:headEnd/>
              <a:tailEnd type="triangle" w="med" len="med"/>
            </a:ln>
            <a:extLst/>
          </p:spPr>
          <p:txBody>
            <a:bodyPr/>
            <a:lstStyle/>
            <a:p>
              <a:pPr fontAlgn="auto">
                <a:spcBef>
                  <a:spcPts val="0"/>
                </a:spcBef>
                <a:spcAft>
                  <a:spcPts val="0"/>
                </a:spcAft>
                <a:defRPr/>
              </a:pPr>
              <a:endParaRPr lang="en-US">
                <a:latin typeface="+mj-lt"/>
                <a:cs typeface="+mn-cs"/>
              </a:endParaRPr>
            </a:p>
          </p:txBody>
        </p:sp>
      </p:grpSp>
      <p:sp>
        <p:nvSpPr>
          <p:cNvPr id="2" name="Title 1">
            <a:extLst>
              <a:ext uri="{FF2B5EF4-FFF2-40B4-BE49-F238E27FC236}">
                <a16:creationId xmlns:a16="http://schemas.microsoft.com/office/drawing/2014/main" id="{036E0330-4C9A-487F-AB6C-D4D2FDA76343}"/>
              </a:ext>
            </a:extLst>
          </p:cNvPr>
          <p:cNvSpPr>
            <a:spLocks noGrp="1"/>
          </p:cNvSpPr>
          <p:nvPr>
            <p:ph type="title"/>
          </p:nvPr>
        </p:nvSpPr>
        <p:spPr>
          <a:xfrm>
            <a:off x="0" y="157776"/>
            <a:ext cx="9144000" cy="1287824"/>
          </a:xfrm>
          <a:solidFill>
            <a:srgbClr val="40BAD2"/>
          </a:solidFill>
        </p:spPr>
        <p:txBody>
          <a:bodyPr/>
          <a:lstStyle/>
          <a:p>
            <a:r>
              <a:rPr lang="en-US" dirty="0"/>
              <a:t>Structure of Waiting Line Problems</a:t>
            </a:r>
          </a:p>
        </p:txBody>
      </p:sp>
    </p:spTree>
    <p:extLst>
      <p:ext uri="{BB962C8B-B14F-4D97-AF65-F5344CB8AC3E}">
        <p14:creationId xmlns:p14="http://schemas.microsoft.com/office/powerpoint/2010/main" val="3089699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000"/>
                                        <p:tgtEl>
                                          <p:spTgt spid="3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0330-4C9A-487F-AB6C-D4D2FDA76343}"/>
              </a:ext>
            </a:extLst>
          </p:cNvPr>
          <p:cNvSpPr>
            <a:spLocks noGrp="1"/>
          </p:cNvSpPr>
          <p:nvPr>
            <p:ph type="title"/>
          </p:nvPr>
        </p:nvSpPr>
        <p:spPr>
          <a:xfrm>
            <a:off x="0" y="157776"/>
            <a:ext cx="9144000" cy="1287824"/>
          </a:xfrm>
          <a:solidFill>
            <a:srgbClr val="40BAD2"/>
          </a:solidFill>
        </p:spPr>
        <p:txBody>
          <a:bodyPr/>
          <a:lstStyle/>
          <a:p>
            <a:r>
              <a:rPr lang="en-US" dirty="0"/>
              <a:t>Waiting Line Arrangements</a:t>
            </a:r>
          </a:p>
        </p:txBody>
      </p:sp>
      <p:grpSp>
        <p:nvGrpSpPr>
          <p:cNvPr id="55" name="Group 3">
            <a:extLst>
              <a:ext uri="{FF2B5EF4-FFF2-40B4-BE49-F238E27FC236}">
                <a16:creationId xmlns:a16="http://schemas.microsoft.com/office/drawing/2014/main" id="{418A8672-9670-44E2-B39D-A57EC51830C2}"/>
              </a:ext>
            </a:extLst>
          </p:cNvPr>
          <p:cNvGrpSpPr>
            <a:grpSpLocks/>
          </p:cNvGrpSpPr>
          <p:nvPr/>
        </p:nvGrpSpPr>
        <p:grpSpPr bwMode="auto">
          <a:xfrm>
            <a:off x="125087" y="1779451"/>
            <a:ext cx="4629150" cy="2593975"/>
            <a:chOff x="2489" y="410"/>
            <a:chExt cx="2916" cy="1633"/>
          </a:xfrm>
        </p:grpSpPr>
        <p:grpSp>
          <p:nvGrpSpPr>
            <p:cNvPr id="56" name="Group 4">
              <a:extLst>
                <a:ext uri="{FF2B5EF4-FFF2-40B4-BE49-F238E27FC236}">
                  <a16:creationId xmlns:a16="http://schemas.microsoft.com/office/drawing/2014/main" id="{D8FDD6AF-0580-43D1-B40C-E573F9E9922C}"/>
                </a:ext>
              </a:extLst>
            </p:cNvPr>
            <p:cNvGrpSpPr>
              <a:grpSpLocks/>
            </p:cNvGrpSpPr>
            <p:nvPr/>
          </p:nvGrpSpPr>
          <p:grpSpPr bwMode="auto">
            <a:xfrm>
              <a:off x="3333" y="1338"/>
              <a:ext cx="1510" cy="705"/>
              <a:chOff x="3333" y="1338"/>
              <a:chExt cx="1510" cy="705"/>
            </a:xfrm>
          </p:grpSpPr>
          <p:sp>
            <p:nvSpPr>
              <p:cNvPr id="69" name="Oval 5">
                <a:extLst>
                  <a:ext uri="{FF2B5EF4-FFF2-40B4-BE49-F238E27FC236}">
                    <a16:creationId xmlns:a16="http://schemas.microsoft.com/office/drawing/2014/main" id="{7894F784-26F3-4FBE-910A-4BE32ECFF5F8}"/>
                  </a:ext>
                </a:extLst>
              </p:cNvPr>
              <p:cNvSpPr>
                <a:spLocks noChangeArrowheads="1"/>
              </p:cNvSpPr>
              <p:nvPr/>
            </p:nvSpPr>
            <p:spPr bwMode="auto">
              <a:xfrm>
                <a:off x="3911" y="1479"/>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70" name="Oval 6">
                <a:extLst>
                  <a:ext uri="{FF2B5EF4-FFF2-40B4-BE49-F238E27FC236}">
                    <a16:creationId xmlns:a16="http://schemas.microsoft.com/office/drawing/2014/main" id="{239799B2-B87F-4CFA-AF16-EDE2DB45CCF3}"/>
                  </a:ext>
                </a:extLst>
              </p:cNvPr>
              <p:cNvSpPr>
                <a:spLocks noChangeArrowheads="1"/>
              </p:cNvSpPr>
              <p:nvPr/>
            </p:nvSpPr>
            <p:spPr bwMode="auto">
              <a:xfrm>
                <a:off x="3604" y="172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71" name="Freeform 7">
                <a:extLst>
                  <a:ext uri="{FF2B5EF4-FFF2-40B4-BE49-F238E27FC236}">
                    <a16:creationId xmlns:a16="http://schemas.microsoft.com/office/drawing/2014/main" id="{088FDE44-138F-4A57-A049-74B73B8EF131}"/>
                  </a:ext>
                </a:extLst>
              </p:cNvPr>
              <p:cNvSpPr>
                <a:spLocks/>
              </p:cNvSpPr>
              <p:nvPr/>
            </p:nvSpPr>
            <p:spPr bwMode="auto">
              <a:xfrm>
                <a:off x="3635" y="1484"/>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72" name="Freeform 8">
                <a:extLst>
                  <a:ext uri="{FF2B5EF4-FFF2-40B4-BE49-F238E27FC236}">
                    <a16:creationId xmlns:a16="http://schemas.microsoft.com/office/drawing/2014/main" id="{13FED8D4-17CC-445D-8316-52E433672FA1}"/>
                  </a:ext>
                </a:extLst>
              </p:cNvPr>
              <p:cNvSpPr>
                <a:spLocks/>
              </p:cNvSpPr>
              <p:nvPr/>
            </p:nvSpPr>
            <p:spPr bwMode="auto">
              <a:xfrm>
                <a:off x="4348" y="1725"/>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73" name="Rectangle 9">
                <a:extLst>
                  <a:ext uri="{FF2B5EF4-FFF2-40B4-BE49-F238E27FC236}">
                    <a16:creationId xmlns:a16="http://schemas.microsoft.com/office/drawing/2014/main" id="{2D1B8E0B-A001-4CC8-A5AC-6C35B1672E08}"/>
                  </a:ext>
                </a:extLst>
              </p:cNvPr>
              <p:cNvSpPr>
                <a:spLocks noChangeArrowheads="1"/>
              </p:cNvSpPr>
              <p:nvPr/>
            </p:nvSpPr>
            <p:spPr bwMode="auto">
              <a:xfrm>
                <a:off x="3906" y="1338"/>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74" name="Oval 10">
                <a:extLst>
                  <a:ext uri="{FF2B5EF4-FFF2-40B4-BE49-F238E27FC236}">
                    <a16:creationId xmlns:a16="http://schemas.microsoft.com/office/drawing/2014/main" id="{17CE4389-1FF8-4C55-AB5A-6FF134FF4B51}"/>
                  </a:ext>
                </a:extLst>
              </p:cNvPr>
              <p:cNvSpPr>
                <a:spLocks noChangeArrowheads="1"/>
              </p:cNvSpPr>
              <p:nvPr/>
            </p:nvSpPr>
            <p:spPr bwMode="auto">
              <a:xfrm>
                <a:off x="3778" y="148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75" name="Oval 11">
                <a:extLst>
                  <a:ext uri="{FF2B5EF4-FFF2-40B4-BE49-F238E27FC236}">
                    <a16:creationId xmlns:a16="http://schemas.microsoft.com/office/drawing/2014/main" id="{5E82CF4E-883A-4369-BEE9-3C6AF530C065}"/>
                  </a:ext>
                </a:extLst>
              </p:cNvPr>
              <p:cNvSpPr>
                <a:spLocks noChangeArrowheads="1"/>
              </p:cNvSpPr>
              <p:nvPr/>
            </p:nvSpPr>
            <p:spPr bwMode="auto">
              <a:xfrm>
                <a:off x="4228" y="172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76" name="Freeform 12">
                <a:extLst>
                  <a:ext uri="{FF2B5EF4-FFF2-40B4-BE49-F238E27FC236}">
                    <a16:creationId xmlns:a16="http://schemas.microsoft.com/office/drawing/2014/main" id="{26E58AE6-B656-4923-B3D5-65FFE618266C}"/>
                  </a:ext>
                </a:extLst>
              </p:cNvPr>
              <p:cNvSpPr>
                <a:spLocks/>
              </p:cNvSpPr>
              <p:nvPr/>
            </p:nvSpPr>
            <p:spPr bwMode="auto">
              <a:xfrm>
                <a:off x="3353" y="1606"/>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77" name="Freeform 13">
                <a:extLst>
                  <a:ext uri="{FF2B5EF4-FFF2-40B4-BE49-F238E27FC236}">
                    <a16:creationId xmlns:a16="http://schemas.microsoft.com/office/drawing/2014/main" id="{D92F5FE8-B309-4DDA-A3D1-6DEEA04F040A}"/>
                  </a:ext>
                </a:extLst>
              </p:cNvPr>
              <p:cNvSpPr>
                <a:spLocks/>
              </p:cNvSpPr>
              <p:nvPr/>
            </p:nvSpPr>
            <p:spPr bwMode="auto">
              <a:xfrm>
                <a:off x="4719" y="1825"/>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78" name="Rectangle 14">
                <a:extLst>
                  <a:ext uri="{FF2B5EF4-FFF2-40B4-BE49-F238E27FC236}">
                    <a16:creationId xmlns:a16="http://schemas.microsoft.com/office/drawing/2014/main" id="{49A2A476-3AE7-4D68-A11C-4521D087375F}"/>
                  </a:ext>
                </a:extLst>
              </p:cNvPr>
              <p:cNvSpPr>
                <a:spLocks noChangeArrowheads="1"/>
              </p:cNvSpPr>
              <p:nvPr/>
            </p:nvSpPr>
            <p:spPr bwMode="auto">
              <a:xfrm>
                <a:off x="3353" y="1477"/>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79" name="Oval 15">
                <a:extLst>
                  <a:ext uri="{FF2B5EF4-FFF2-40B4-BE49-F238E27FC236}">
                    <a16:creationId xmlns:a16="http://schemas.microsoft.com/office/drawing/2014/main" id="{2995F657-99B4-468C-AC87-E5AA770CC6D9}"/>
                  </a:ext>
                </a:extLst>
              </p:cNvPr>
              <p:cNvSpPr>
                <a:spLocks noChangeArrowheads="1"/>
              </p:cNvSpPr>
              <p:nvPr/>
            </p:nvSpPr>
            <p:spPr bwMode="auto">
              <a:xfrm>
                <a:off x="3497" y="1479"/>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80" name="Oval 16">
                <a:extLst>
                  <a:ext uri="{FF2B5EF4-FFF2-40B4-BE49-F238E27FC236}">
                    <a16:creationId xmlns:a16="http://schemas.microsoft.com/office/drawing/2014/main" id="{EBAE1B7D-8702-4A59-880C-0A9E63CF5549}"/>
                  </a:ext>
                </a:extLst>
              </p:cNvPr>
              <p:cNvSpPr>
                <a:spLocks noChangeArrowheads="1"/>
              </p:cNvSpPr>
              <p:nvPr/>
            </p:nvSpPr>
            <p:spPr bwMode="auto">
              <a:xfrm>
                <a:off x="4600" y="172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81" name="Freeform 17">
                <a:extLst>
                  <a:ext uri="{FF2B5EF4-FFF2-40B4-BE49-F238E27FC236}">
                    <a16:creationId xmlns:a16="http://schemas.microsoft.com/office/drawing/2014/main" id="{EE690AAD-5B23-4914-81A8-6C7C099A587E}"/>
                  </a:ext>
                </a:extLst>
              </p:cNvPr>
              <p:cNvSpPr>
                <a:spLocks/>
              </p:cNvSpPr>
              <p:nvPr/>
            </p:nvSpPr>
            <p:spPr bwMode="auto">
              <a:xfrm>
                <a:off x="3725" y="1725"/>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82" name="Freeform 18">
                <a:extLst>
                  <a:ext uri="{FF2B5EF4-FFF2-40B4-BE49-F238E27FC236}">
                    <a16:creationId xmlns:a16="http://schemas.microsoft.com/office/drawing/2014/main" id="{405902CD-C9B4-47B5-B4C5-F5A20E3A6BC2}"/>
                  </a:ext>
                </a:extLst>
              </p:cNvPr>
              <p:cNvSpPr>
                <a:spLocks/>
              </p:cNvSpPr>
              <p:nvPr/>
            </p:nvSpPr>
            <p:spPr bwMode="auto">
              <a:xfrm>
                <a:off x="4584" y="1930"/>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83" name="Rectangle 19">
                <a:extLst>
                  <a:ext uri="{FF2B5EF4-FFF2-40B4-BE49-F238E27FC236}">
                    <a16:creationId xmlns:a16="http://schemas.microsoft.com/office/drawing/2014/main" id="{9FA6DFFC-50C3-4FFE-8502-3936AE9B58C2}"/>
                  </a:ext>
                </a:extLst>
              </p:cNvPr>
              <p:cNvSpPr>
                <a:spLocks noChangeArrowheads="1"/>
              </p:cNvSpPr>
              <p:nvPr/>
            </p:nvSpPr>
            <p:spPr bwMode="auto">
              <a:xfrm>
                <a:off x="3478" y="1717"/>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84" name="Oval 20">
                <a:extLst>
                  <a:ext uri="{FF2B5EF4-FFF2-40B4-BE49-F238E27FC236}">
                    <a16:creationId xmlns:a16="http://schemas.microsoft.com/office/drawing/2014/main" id="{2ADDE4CB-D687-4065-8F01-8BFED0A74B46}"/>
                  </a:ext>
                </a:extLst>
              </p:cNvPr>
              <p:cNvSpPr>
                <a:spLocks noChangeArrowheads="1"/>
              </p:cNvSpPr>
              <p:nvPr/>
            </p:nvSpPr>
            <p:spPr bwMode="auto">
              <a:xfrm>
                <a:off x="3355" y="172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85" name="Oval 21">
                <a:extLst>
                  <a:ext uri="{FF2B5EF4-FFF2-40B4-BE49-F238E27FC236}">
                    <a16:creationId xmlns:a16="http://schemas.microsoft.com/office/drawing/2014/main" id="{AF36BD60-79E7-4A68-B454-25ADCF744DC5}"/>
                  </a:ext>
                </a:extLst>
              </p:cNvPr>
              <p:cNvSpPr>
                <a:spLocks noChangeArrowheads="1"/>
              </p:cNvSpPr>
              <p:nvPr/>
            </p:nvSpPr>
            <p:spPr bwMode="auto">
              <a:xfrm>
                <a:off x="4721" y="1720"/>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86" name="Freeform 22">
                <a:extLst>
                  <a:ext uri="{FF2B5EF4-FFF2-40B4-BE49-F238E27FC236}">
                    <a16:creationId xmlns:a16="http://schemas.microsoft.com/office/drawing/2014/main" id="{13605769-C28F-418C-9879-96CA6EDA01E4}"/>
                  </a:ext>
                </a:extLst>
              </p:cNvPr>
              <p:cNvSpPr>
                <a:spLocks/>
              </p:cNvSpPr>
              <p:nvPr/>
            </p:nvSpPr>
            <p:spPr bwMode="auto">
              <a:xfrm>
                <a:off x="3850" y="1725"/>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87" name="Freeform 23">
                <a:extLst>
                  <a:ext uri="{FF2B5EF4-FFF2-40B4-BE49-F238E27FC236}">
                    <a16:creationId xmlns:a16="http://schemas.microsoft.com/office/drawing/2014/main" id="{8DA6FF6C-220A-4217-BA14-D37C8D7FE1BA}"/>
                  </a:ext>
                </a:extLst>
              </p:cNvPr>
              <p:cNvSpPr>
                <a:spLocks/>
              </p:cNvSpPr>
              <p:nvPr/>
            </p:nvSpPr>
            <p:spPr bwMode="auto">
              <a:xfrm>
                <a:off x="4061" y="1929"/>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88" name="Rectangle 24">
                <a:extLst>
                  <a:ext uri="{FF2B5EF4-FFF2-40B4-BE49-F238E27FC236}">
                    <a16:creationId xmlns:a16="http://schemas.microsoft.com/office/drawing/2014/main" id="{928DBE3F-7631-4710-B54E-D86B548428C9}"/>
                  </a:ext>
                </a:extLst>
              </p:cNvPr>
              <p:cNvSpPr>
                <a:spLocks noChangeArrowheads="1"/>
              </p:cNvSpPr>
              <p:nvPr/>
            </p:nvSpPr>
            <p:spPr bwMode="auto">
              <a:xfrm>
                <a:off x="3975" y="1717"/>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89" name="Rectangle 25">
                <a:extLst>
                  <a:ext uri="{FF2B5EF4-FFF2-40B4-BE49-F238E27FC236}">
                    <a16:creationId xmlns:a16="http://schemas.microsoft.com/office/drawing/2014/main" id="{5B921141-4F8D-4806-9599-92F1D9097901}"/>
                  </a:ext>
                </a:extLst>
              </p:cNvPr>
              <p:cNvSpPr>
                <a:spLocks noChangeArrowheads="1"/>
              </p:cNvSpPr>
              <p:nvPr/>
            </p:nvSpPr>
            <p:spPr bwMode="auto">
              <a:xfrm>
                <a:off x="4102" y="1717"/>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90" name="Rectangle 26">
                <a:extLst>
                  <a:ext uri="{FF2B5EF4-FFF2-40B4-BE49-F238E27FC236}">
                    <a16:creationId xmlns:a16="http://schemas.microsoft.com/office/drawing/2014/main" id="{A5486F4D-7D70-4D1A-A4C3-80C4C3719AE5}"/>
                  </a:ext>
                </a:extLst>
              </p:cNvPr>
              <p:cNvSpPr>
                <a:spLocks noChangeArrowheads="1"/>
              </p:cNvSpPr>
              <p:nvPr/>
            </p:nvSpPr>
            <p:spPr bwMode="auto">
              <a:xfrm>
                <a:off x="4194" y="1921"/>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91" name="Rectangle 27">
                <a:extLst>
                  <a:ext uri="{FF2B5EF4-FFF2-40B4-BE49-F238E27FC236}">
                    <a16:creationId xmlns:a16="http://schemas.microsoft.com/office/drawing/2014/main" id="{7663463D-C21B-424C-8E27-44C5C105DD5E}"/>
                  </a:ext>
                </a:extLst>
              </p:cNvPr>
              <p:cNvSpPr>
                <a:spLocks noChangeArrowheads="1"/>
              </p:cNvSpPr>
              <p:nvPr/>
            </p:nvSpPr>
            <p:spPr bwMode="auto">
              <a:xfrm>
                <a:off x="4474" y="1717"/>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92" name="Rectangle 28">
                <a:extLst>
                  <a:ext uri="{FF2B5EF4-FFF2-40B4-BE49-F238E27FC236}">
                    <a16:creationId xmlns:a16="http://schemas.microsoft.com/office/drawing/2014/main" id="{FF7E7C3D-D96F-4F57-B50D-6B83C4B00E53}"/>
                  </a:ext>
                </a:extLst>
              </p:cNvPr>
              <p:cNvSpPr>
                <a:spLocks noChangeArrowheads="1"/>
              </p:cNvSpPr>
              <p:nvPr/>
            </p:nvSpPr>
            <p:spPr bwMode="auto">
              <a:xfrm>
                <a:off x="4718" y="1922"/>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93" name="Oval 29">
                <a:extLst>
                  <a:ext uri="{FF2B5EF4-FFF2-40B4-BE49-F238E27FC236}">
                    <a16:creationId xmlns:a16="http://schemas.microsoft.com/office/drawing/2014/main" id="{98C2EF7C-49AC-4E97-AD79-2FF32EF3F9A1}"/>
                  </a:ext>
                </a:extLst>
              </p:cNvPr>
              <p:cNvSpPr>
                <a:spLocks noChangeArrowheads="1"/>
              </p:cNvSpPr>
              <p:nvPr/>
            </p:nvSpPr>
            <p:spPr bwMode="auto">
              <a:xfrm>
                <a:off x="4328" y="1925"/>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94" name="Oval 30">
                <a:extLst>
                  <a:ext uri="{FF2B5EF4-FFF2-40B4-BE49-F238E27FC236}">
                    <a16:creationId xmlns:a16="http://schemas.microsoft.com/office/drawing/2014/main" id="{A7D4712A-9EF1-437F-9B7A-AF36A0040B0B}"/>
                  </a:ext>
                </a:extLst>
              </p:cNvPr>
              <p:cNvSpPr>
                <a:spLocks noChangeArrowheads="1"/>
              </p:cNvSpPr>
              <p:nvPr/>
            </p:nvSpPr>
            <p:spPr bwMode="auto">
              <a:xfrm>
                <a:off x="4456" y="1925"/>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95" name="Freeform 31">
                <a:extLst>
                  <a:ext uri="{FF2B5EF4-FFF2-40B4-BE49-F238E27FC236}">
                    <a16:creationId xmlns:a16="http://schemas.microsoft.com/office/drawing/2014/main" id="{C04C2C30-71E1-431F-A13E-79AD0525C076}"/>
                  </a:ext>
                </a:extLst>
              </p:cNvPr>
              <p:cNvSpPr>
                <a:spLocks/>
              </p:cNvSpPr>
              <p:nvPr/>
            </p:nvSpPr>
            <p:spPr bwMode="auto">
              <a:xfrm>
                <a:off x="3333" y="1344"/>
                <a:ext cx="1329" cy="564"/>
              </a:xfrm>
              <a:custGeom>
                <a:avLst/>
                <a:gdLst>
                  <a:gd name="T0" fmla="*/ 550 w 1329"/>
                  <a:gd name="T1" fmla="*/ 0 h 564"/>
                  <a:gd name="T2" fmla="*/ 550 w 1329"/>
                  <a:gd name="T3" fmla="*/ 112 h 564"/>
                  <a:gd name="T4" fmla="*/ 1 w 1329"/>
                  <a:gd name="T5" fmla="*/ 111 h 564"/>
                  <a:gd name="T6" fmla="*/ 0 w 1329"/>
                  <a:gd name="T7" fmla="*/ 488 h 564"/>
                  <a:gd name="T8" fmla="*/ 1328 w 1329"/>
                  <a:gd name="T9" fmla="*/ 488 h 564"/>
                  <a:gd name="T10" fmla="*/ 1329 w 1329"/>
                  <a:gd name="T11" fmla="*/ 564 h 564"/>
                  <a:gd name="T12" fmla="*/ 1 w 1329"/>
                  <a:gd name="T13" fmla="*/ 564 h 564"/>
                  <a:gd name="T14" fmla="*/ 0 60000 65536"/>
                  <a:gd name="T15" fmla="*/ 0 60000 65536"/>
                  <a:gd name="T16" fmla="*/ 0 60000 65536"/>
                  <a:gd name="T17" fmla="*/ 0 60000 65536"/>
                  <a:gd name="T18" fmla="*/ 0 60000 65536"/>
                  <a:gd name="T19" fmla="*/ 0 60000 65536"/>
                  <a:gd name="T20" fmla="*/ 0 60000 65536"/>
                  <a:gd name="T21" fmla="*/ 0 w 1329"/>
                  <a:gd name="T22" fmla="*/ 0 h 564"/>
                  <a:gd name="T23" fmla="*/ 1329 w 1329"/>
                  <a:gd name="T24" fmla="*/ 564 h 5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9" h="564">
                    <a:moveTo>
                      <a:pt x="550" y="0"/>
                    </a:moveTo>
                    <a:lnTo>
                      <a:pt x="550" y="112"/>
                    </a:lnTo>
                    <a:lnTo>
                      <a:pt x="1" y="111"/>
                    </a:lnTo>
                    <a:lnTo>
                      <a:pt x="0" y="488"/>
                    </a:lnTo>
                    <a:lnTo>
                      <a:pt x="1328" y="488"/>
                    </a:lnTo>
                    <a:lnTo>
                      <a:pt x="1329" y="564"/>
                    </a:lnTo>
                    <a:lnTo>
                      <a:pt x="1" y="564"/>
                    </a:lnTo>
                  </a:path>
                </a:pathLst>
              </a:custGeom>
              <a:noFill/>
              <a:ln w="19050">
                <a:solidFill>
                  <a:schemeClr val="tx1"/>
                </a:solidFill>
                <a:round/>
                <a:headEnd/>
                <a:tailEnd/>
              </a:ln>
            </p:spPr>
            <p:txBody>
              <a:bodyPr wrap="none" anchor="ctr"/>
              <a:lstStyle/>
              <a:p>
                <a:endParaRPr lang="en-US"/>
              </a:p>
            </p:txBody>
          </p:sp>
          <p:sp>
            <p:nvSpPr>
              <p:cNvPr id="96" name="Freeform 32">
                <a:extLst>
                  <a:ext uri="{FF2B5EF4-FFF2-40B4-BE49-F238E27FC236}">
                    <a16:creationId xmlns:a16="http://schemas.microsoft.com/office/drawing/2014/main" id="{A32F7149-47D1-4AF2-8A5C-D94F8FD5ADD9}"/>
                  </a:ext>
                </a:extLst>
              </p:cNvPr>
              <p:cNvSpPr>
                <a:spLocks/>
              </p:cNvSpPr>
              <p:nvPr/>
            </p:nvSpPr>
            <p:spPr bwMode="auto">
              <a:xfrm>
                <a:off x="3341" y="1344"/>
                <a:ext cx="1502" cy="699"/>
              </a:xfrm>
              <a:custGeom>
                <a:avLst/>
                <a:gdLst>
                  <a:gd name="T0" fmla="*/ 688 w 1502"/>
                  <a:gd name="T1" fmla="*/ 0 h 699"/>
                  <a:gd name="T2" fmla="*/ 688 w 1502"/>
                  <a:gd name="T3" fmla="*/ 251 h 699"/>
                  <a:gd name="T4" fmla="*/ 144 w 1502"/>
                  <a:gd name="T5" fmla="*/ 251 h 699"/>
                  <a:gd name="T6" fmla="*/ 144 w 1502"/>
                  <a:gd name="T7" fmla="*/ 355 h 699"/>
                  <a:gd name="T8" fmla="*/ 1502 w 1502"/>
                  <a:gd name="T9" fmla="*/ 355 h 699"/>
                  <a:gd name="T10" fmla="*/ 1502 w 1502"/>
                  <a:gd name="T11" fmla="*/ 699 h 699"/>
                  <a:gd name="T12" fmla="*/ 0 w 1502"/>
                  <a:gd name="T13" fmla="*/ 699 h 699"/>
                  <a:gd name="T14" fmla="*/ 0 60000 65536"/>
                  <a:gd name="T15" fmla="*/ 0 60000 65536"/>
                  <a:gd name="T16" fmla="*/ 0 60000 65536"/>
                  <a:gd name="T17" fmla="*/ 0 60000 65536"/>
                  <a:gd name="T18" fmla="*/ 0 60000 65536"/>
                  <a:gd name="T19" fmla="*/ 0 60000 65536"/>
                  <a:gd name="T20" fmla="*/ 0 60000 65536"/>
                  <a:gd name="T21" fmla="*/ 0 w 1502"/>
                  <a:gd name="T22" fmla="*/ 0 h 699"/>
                  <a:gd name="T23" fmla="*/ 1502 w 1502"/>
                  <a:gd name="T24" fmla="*/ 699 h 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2" h="699">
                    <a:moveTo>
                      <a:pt x="688" y="0"/>
                    </a:moveTo>
                    <a:lnTo>
                      <a:pt x="688" y="251"/>
                    </a:lnTo>
                    <a:lnTo>
                      <a:pt x="144" y="251"/>
                    </a:lnTo>
                    <a:lnTo>
                      <a:pt x="144" y="355"/>
                    </a:lnTo>
                    <a:lnTo>
                      <a:pt x="1502" y="355"/>
                    </a:lnTo>
                    <a:lnTo>
                      <a:pt x="1502" y="699"/>
                    </a:lnTo>
                    <a:lnTo>
                      <a:pt x="0" y="699"/>
                    </a:lnTo>
                  </a:path>
                </a:pathLst>
              </a:custGeom>
              <a:noFill/>
              <a:ln w="19050">
                <a:solidFill>
                  <a:schemeClr val="tx1"/>
                </a:solidFill>
                <a:round/>
                <a:headEnd/>
                <a:tailEnd/>
              </a:ln>
            </p:spPr>
            <p:txBody>
              <a:bodyPr wrap="none" anchor="ctr"/>
              <a:lstStyle/>
              <a:p>
                <a:endParaRPr lang="en-US"/>
              </a:p>
            </p:txBody>
          </p:sp>
        </p:grpSp>
        <p:grpSp>
          <p:nvGrpSpPr>
            <p:cNvPr id="57" name="Group 33">
              <a:extLst>
                <a:ext uri="{FF2B5EF4-FFF2-40B4-BE49-F238E27FC236}">
                  <a16:creationId xmlns:a16="http://schemas.microsoft.com/office/drawing/2014/main" id="{69B2E7EA-93CA-4EA0-99CC-26429700D7F7}"/>
                </a:ext>
              </a:extLst>
            </p:cNvPr>
            <p:cNvGrpSpPr>
              <a:grpSpLocks/>
            </p:cNvGrpSpPr>
            <p:nvPr/>
          </p:nvGrpSpPr>
          <p:grpSpPr bwMode="auto">
            <a:xfrm>
              <a:off x="2489" y="410"/>
              <a:ext cx="2916" cy="805"/>
              <a:chOff x="2489" y="410"/>
              <a:chExt cx="2916" cy="805"/>
            </a:xfrm>
          </p:grpSpPr>
          <p:sp>
            <p:nvSpPr>
              <p:cNvPr id="58" name="Rectangle 34">
                <a:extLst>
                  <a:ext uri="{FF2B5EF4-FFF2-40B4-BE49-F238E27FC236}">
                    <a16:creationId xmlns:a16="http://schemas.microsoft.com/office/drawing/2014/main" id="{E6BE8168-63E8-4178-BC40-D2554E5C63FA}"/>
                  </a:ext>
                </a:extLst>
              </p:cNvPr>
              <p:cNvSpPr>
                <a:spLocks noChangeArrowheads="1"/>
              </p:cNvSpPr>
              <p:nvPr/>
            </p:nvSpPr>
            <p:spPr bwMode="auto">
              <a:xfrm>
                <a:off x="2489" y="662"/>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dirty="0">
                  <a:latin typeface="Calibri" pitchFamily="34" charset="0"/>
                </a:endParaRPr>
              </a:p>
            </p:txBody>
          </p:sp>
          <p:sp>
            <p:nvSpPr>
              <p:cNvPr id="59" name="Rectangle 35">
                <a:extLst>
                  <a:ext uri="{FF2B5EF4-FFF2-40B4-BE49-F238E27FC236}">
                    <a16:creationId xmlns:a16="http://schemas.microsoft.com/office/drawing/2014/main" id="{BECDB966-2DAB-47BF-806A-87B0C5354974}"/>
                  </a:ext>
                </a:extLst>
              </p:cNvPr>
              <p:cNvSpPr>
                <a:spLocks noChangeArrowheads="1"/>
              </p:cNvSpPr>
              <p:nvPr/>
            </p:nvSpPr>
            <p:spPr bwMode="auto">
              <a:xfrm>
                <a:off x="3080" y="662"/>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60" name="Rectangle 36">
                <a:extLst>
                  <a:ext uri="{FF2B5EF4-FFF2-40B4-BE49-F238E27FC236}">
                    <a16:creationId xmlns:a16="http://schemas.microsoft.com/office/drawing/2014/main" id="{9BD5C2CF-1F56-4AB6-9E28-AB3B78AAC293}"/>
                  </a:ext>
                </a:extLst>
              </p:cNvPr>
              <p:cNvSpPr>
                <a:spLocks noChangeArrowheads="1"/>
              </p:cNvSpPr>
              <p:nvPr/>
            </p:nvSpPr>
            <p:spPr bwMode="auto">
              <a:xfrm>
                <a:off x="3672" y="662"/>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61" name="Rectangle 37">
                <a:extLst>
                  <a:ext uri="{FF2B5EF4-FFF2-40B4-BE49-F238E27FC236}">
                    <a16:creationId xmlns:a16="http://schemas.microsoft.com/office/drawing/2014/main" id="{D6D0C76B-4FCA-4AC0-A3EB-EC75BAA389E5}"/>
                  </a:ext>
                </a:extLst>
              </p:cNvPr>
              <p:cNvSpPr>
                <a:spLocks noChangeArrowheads="1"/>
              </p:cNvSpPr>
              <p:nvPr/>
            </p:nvSpPr>
            <p:spPr bwMode="auto">
              <a:xfrm>
                <a:off x="4263" y="662"/>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62" name="Rectangle 38">
                <a:extLst>
                  <a:ext uri="{FF2B5EF4-FFF2-40B4-BE49-F238E27FC236}">
                    <a16:creationId xmlns:a16="http://schemas.microsoft.com/office/drawing/2014/main" id="{D794A6FE-2E24-4AA3-812C-645790D69D0F}"/>
                  </a:ext>
                </a:extLst>
              </p:cNvPr>
              <p:cNvSpPr>
                <a:spLocks noChangeArrowheads="1"/>
              </p:cNvSpPr>
              <p:nvPr/>
            </p:nvSpPr>
            <p:spPr bwMode="auto">
              <a:xfrm>
                <a:off x="4855" y="662"/>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63" name="Oval 39">
                <a:extLst>
                  <a:ext uri="{FF2B5EF4-FFF2-40B4-BE49-F238E27FC236}">
                    <a16:creationId xmlns:a16="http://schemas.microsoft.com/office/drawing/2014/main" id="{00A82345-A1B5-42B0-B0C4-7522664DE9B0}"/>
                  </a:ext>
                </a:extLst>
              </p:cNvPr>
              <p:cNvSpPr>
                <a:spLocks noChangeArrowheads="1"/>
              </p:cNvSpPr>
              <p:nvPr/>
            </p:nvSpPr>
            <p:spPr bwMode="auto">
              <a:xfrm>
                <a:off x="3311" y="1117"/>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64" name="Oval 40">
                <a:extLst>
                  <a:ext uri="{FF2B5EF4-FFF2-40B4-BE49-F238E27FC236}">
                    <a16:creationId xmlns:a16="http://schemas.microsoft.com/office/drawing/2014/main" id="{D89788C4-38C3-4232-91E9-5C3F4B987706}"/>
                  </a:ext>
                </a:extLst>
              </p:cNvPr>
              <p:cNvSpPr>
                <a:spLocks noChangeArrowheads="1"/>
              </p:cNvSpPr>
              <p:nvPr/>
            </p:nvSpPr>
            <p:spPr bwMode="auto">
              <a:xfrm>
                <a:off x="3903" y="1117"/>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65" name="Freeform 41">
                <a:extLst>
                  <a:ext uri="{FF2B5EF4-FFF2-40B4-BE49-F238E27FC236}">
                    <a16:creationId xmlns:a16="http://schemas.microsoft.com/office/drawing/2014/main" id="{B5CF202E-E054-40C7-B537-12C8E3C1C760}"/>
                  </a:ext>
                </a:extLst>
              </p:cNvPr>
              <p:cNvSpPr>
                <a:spLocks/>
              </p:cNvSpPr>
              <p:nvPr/>
            </p:nvSpPr>
            <p:spPr bwMode="auto">
              <a:xfrm>
                <a:off x="2708" y="1127"/>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66" name="Freeform 42">
                <a:extLst>
                  <a:ext uri="{FF2B5EF4-FFF2-40B4-BE49-F238E27FC236}">
                    <a16:creationId xmlns:a16="http://schemas.microsoft.com/office/drawing/2014/main" id="{A438B8F2-C9DA-4F8E-B721-4EBCC0B9F5E2}"/>
                  </a:ext>
                </a:extLst>
              </p:cNvPr>
              <p:cNvSpPr>
                <a:spLocks/>
              </p:cNvSpPr>
              <p:nvPr/>
            </p:nvSpPr>
            <p:spPr bwMode="auto">
              <a:xfrm>
                <a:off x="5079" y="1127"/>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67" name="Rectangle 43">
                <a:extLst>
                  <a:ext uri="{FF2B5EF4-FFF2-40B4-BE49-F238E27FC236}">
                    <a16:creationId xmlns:a16="http://schemas.microsoft.com/office/drawing/2014/main" id="{BD2939D5-5C4C-4A94-8658-F89DAF9D0A51}"/>
                  </a:ext>
                </a:extLst>
              </p:cNvPr>
              <p:cNvSpPr>
                <a:spLocks noChangeArrowheads="1"/>
              </p:cNvSpPr>
              <p:nvPr/>
            </p:nvSpPr>
            <p:spPr bwMode="auto">
              <a:xfrm>
                <a:off x="4489" y="1111"/>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68" name="Text Box 44">
                <a:extLst>
                  <a:ext uri="{FF2B5EF4-FFF2-40B4-BE49-F238E27FC236}">
                    <a16:creationId xmlns:a16="http://schemas.microsoft.com/office/drawing/2014/main" id="{7E8469A9-27F7-4EAE-95B5-5E7707A4DF95}"/>
                  </a:ext>
                </a:extLst>
              </p:cNvPr>
              <p:cNvSpPr txBox="1">
                <a:spLocks noChangeArrowheads="1"/>
              </p:cNvSpPr>
              <p:nvPr/>
            </p:nvSpPr>
            <p:spPr bwMode="auto">
              <a:xfrm>
                <a:off x="3419" y="410"/>
                <a:ext cx="1192" cy="252"/>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dirty="0">
                    <a:latin typeface="+mn-lt"/>
                    <a:cs typeface="+mn-cs"/>
                  </a:rPr>
                  <a:t>Service facilities</a:t>
                </a:r>
              </a:p>
            </p:txBody>
          </p:sp>
        </p:grpSp>
      </p:grpSp>
      <p:grpSp>
        <p:nvGrpSpPr>
          <p:cNvPr id="97" name="Group 47">
            <a:extLst>
              <a:ext uri="{FF2B5EF4-FFF2-40B4-BE49-F238E27FC236}">
                <a16:creationId xmlns:a16="http://schemas.microsoft.com/office/drawing/2014/main" id="{C547AABA-ADE0-494B-94BF-32F89FB1BF9A}"/>
              </a:ext>
            </a:extLst>
          </p:cNvPr>
          <p:cNvGrpSpPr>
            <a:grpSpLocks/>
          </p:cNvGrpSpPr>
          <p:nvPr/>
        </p:nvGrpSpPr>
        <p:grpSpPr bwMode="auto">
          <a:xfrm>
            <a:off x="4441826" y="3955102"/>
            <a:ext cx="4622800" cy="2211387"/>
            <a:chOff x="2487" y="2303"/>
            <a:chExt cx="2911" cy="1393"/>
          </a:xfrm>
        </p:grpSpPr>
        <p:grpSp>
          <p:nvGrpSpPr>
            <p:cNvPr id="98" name="Group 48">
              <a:extLst>
                <a:ext uri="{FF2B5EF4-FFF2-40B4-BE49-F238E27FC236}">
                  <a16:creationId xmlns:a16="http://schemas.microsoft.com/office/drawing/2014/main" id="{F8FACB28-7A96-4036-9C88-39A8A1F80F41}"/>
                </a:ext>
              </a:extLst>
            </p:cNvPr>
            <p:cNvGrpSpPr>
              <a:grpSpLocks/>
            </p:cNvGrpSpPr>
            <p:nvPr/>
          </p:nvGrpSpPr>
          <p:grpSpPr bwMode="auto">
            <a:xfrm>
              <a:off x="2487" y="2303"/>
              <a:ext cx="2911" cy="761"/>
              <a:chOff x="2487" y="2303"/>
              <a:chExt cx="2911" cy="761"/>
            </a:xfrm>
          </p:grpSpPr>
          <p:sp>
            <p:nvSpPr>
              <p:cNvPr id="129" name="Rectangle 49">
                <a:extLst>
                  <a:ext uri="{FF2B5EF4-FFF2-40B4-BE49-F238E27FC236}">
                    <a16:creationId xmlns:a16="http://schemas.microsoft.com/office/drawing/2014/main" id="{FB7AEB48-3906-4158-8B49-8571AFD332AF}"/>
                  </a:ext>
                </a:extLst>
              </p:cNvPr>
              <p:cNvSpPr>
                <a:spLocks noChangeArrowheads="1"/>
              </p:cNvSpPr>
              <p:nvPr/>
            </p:nvSpPr>
            <p:spPr bwMode="auto">
              <a:xfrm>
                <a:off x="2487" y="2520"/>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130" name="Rectangle 50">
                <a:extLst>
                  <a:ext uri="{FF2B5EF4-FFF2-40B4-BE49-F238E27FC236}">
                    <a16:creationId xmlns:a16="http://schemas.microsoft.com/office/drawing/2014/main" id="{804A9E4F-BBAC-4C7D-8334-FCC69A089F38}"/>
                  </a:ext>
                </a:extLst>
              </p:cNvPr>
              <p:cNvSpPr>
                <a:spLocks noChangeArrowheads="1"/>
              </p:cNvSpPr>
              <p:nvPr/>
            </p:nvSpPr>
            <p:spPr bwMode="auto">
              <a:xfrm>
                <a:off x="3077" y="2520"/>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131" name="Rectangle 51">
                <a:extLst>
                  <a:ext uri="{FF2B5EF4-FFF2-40B4-BE49-F238E27FC236}">
                    <a16:creationId xmlns:a16="http://schemas.microsoft.com/office/drawing/2014/main" id="{2BD70E56-E7A3-4BB1-9F89-CC47C5D62355}"/>
                  </a:ext>
                </a:extLst>
              </p:cNvPr>
              <p:cNvSpPr>
                <a:spLocks noChangeArrowheads="1"/>
              </p:cNvSpPr>
              <p:nvPr/>
            </p:nvSpPr>
            <p:spPr bwMode="auto">
              <a:xfrm>
                <a:off x="3667" y="2520"/>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132" name="Rectangle 52">
                <a:extLst>
                  <a:ext uri="{FF2B5EF4-FFF2-40B4-BE49-F238E27FC236}">
                    <a16:creationId xmlns:a16="http://schemas.microsoft.com/office/drawing/2014/main" id="{84EBDE92-E379-42C2-93E0-E364874B07F4}"/>
                  </a:ext>
                </a:extLst>
              </p:cNvPr>
              <p:cNvSpPr>
                <a:spLocks noChangeArrowheads="1"/>
              </p:cNvSpPr>
              <p:nvPr/>
            </p:nvSpPr>
            <p:spPr bwMode="auto">
              <a:xfrm>
                <a:off x="4257" y="2520"/>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133" name="Rectangle 53">
                <a:extLst>
                  <a:ext uri="{FF2B5EF4-FFF2-40B4-BE49-F238E27FC236}">
                    <a16:creationId xmlns:a16="http://schemas.microsoft.com/office/drawing/2014/main" id="{084E1B5F-305A-4127-9AF8-0595ADE83BE8}"/>
                  </a:ext>
                </a:extLst>
              </p:cNvPr>
              <p:cNvSpPr>
                <a:spLocks noChangeArrowheads="1"/>
              </p:cNvSpPr>
              <p:nvPr/>
            </p:nvSpPr>
            <p:spPr bwMode="auto">
              <a:xfrm>
                <a:off x="4848" y="2520"/>
                <a:ext cx="550" cy="423"/>
              </a:xfrm>
              <a:prstGeom prst="rect">
                <a:avLst/>
              </a:prstGeom>
              <a:solidFill>
                <a:schemeClr val="tx1">
                  <a:lumMod val="50000"/>
                  <a:lumOff val="50000"/>
                </a:schemeClr>
              </a:solidFill>
              <a:ln w="12700">
                <a:solidFill>
                  <a:schemeClr val="tx1"/>
                </a:solidFill>
                <a:miter lim="800000"/>
                <a:headEnd/>
                <a:tailEnd/>
              </a:ln>
            </p:spPr>
            <p:txBody>
              <a:bodyPr wrap="none" anchor="ctr"/>
              <a:lstStyle/>
              <a:p>
                <a:endParaRPr lang="en-NZ">
                  <a:latin typeface="Calibri" pitchFamily="34" charset="0"/>
                </a:endParaRPr>
              </a:p>
            </p:txBody>
          </p:sp>
          <p:sp>
            <p:nvSpPr>
              <p:cNvPr id="134" name="Oval 54">
                <a:extLst>
                  <a:ext uri="{FF2B5EF4-FFF2-40B4-BE49-F238E27FC236}">
                    <a16:creationId xmlns:a16="http://schemas.microsoft.com/office/drawing/2014/main" id="{4EA04FC9-857C-45F1-B0AB-99329958BE38}"/>
                  </a:ext>
                </a:extLst>
              </p:cNvPr>
              <p:cNvSpPr>
                <a:spLocks noChangeArrowheads="1"/>
              </p:cNvSpPr>
              <p:nvPr/>
            </p:nvSpPr>
            <p:spPr bwMode="auto">
              <a:xfrm>
                <a:off x="3303" y="2966"/>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135" name="Oval 55">
                <a:extLst>
                  <a:ext uri="{FF2B5EF4-FFF2-40B4-BE49-F238E27FC236}">
                    <a16:creationId xmlns:a16="http://schemas.microsoft.com/office/drawing/2014/main" id="{2B56B16B-95A1-40F4-9E22-941DD6C1794B}"/>
                  </a:ext>
                </a:extLst>
              </p:cNvPr>
              <p:cNvSpPr>
                <a:spLocks noChangeArrowheads="1"/>
              </p:cNvSpPr>
              <p:nvPr/>
            </p:nvSpPr>
            <p:spPr bwMode="auto">
              <a:xfrm>
                <a:off x="3893" y="2966"/>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136" name="Freeform 56">
                <a:extLst>
                  <a:ext uri="{FF2B5EF4-FFF2-40B4-BE49-F238E27FC236}">
                    <a16:creationId xmlns:a16="http://schemas.microsoft.com/office/drawing/2014/main" id="{766F40A1-BC58-4FCC-BC22-5491CAF112D7}"/>
                  </a:ext>
                </a:extLst>
              </p:cNvPr>
              <p:cNvSpPr>
                <a:spLocks/>
              </p:cNvSpPr>
              <p:nvPr/>
            </p:nvSpPr>
            <p:spPr bwMode="auto">
              <a:xfrm>
                <a:off x="2711" y="2976"/>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137" name="Freeform 57">
                <a:extLst>
                  <a:ext uri="{FF2B5EF4-FFF2-40B4-BE49-F238E27FC236}">
                    <a16:creationId xmlns:a16="http://schemas.microsoft.com/office/drawing/2014/main" id="{1CEAAF5F-F504-4C6F-8A61-94F7923042A2}"/>
                  </a:ext>
                </a:extLst>
              </p:cNvPr>
              <p:cNvSpPr>
                <a:spLocks/>
              </p:cNvSpPr>
              <p:nvPr/>
            </p:nvSpPr>
            <p:spPr bwMode="auto">
              <a:xfrm>
                <a:off x="5065" y="2976"/>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138" name="Rectangle 58">
                <a:extLst>
                  <a:ext uri="{FF2B5EF4-FFF2-40B4-BE49-F238E27FC236}">
                    <a16:creationId xmlns:a16="http://schemas.microsoft.com/office/drawing/2014/main" id="{C64B1854-D704-4162-B71B-7FDC3DFF30B6}"/>
                  </a:ext>
                </a:extLst>
              </p:cNvPr>
              <p:cNvSpPr>
                <a:spLocks noChangeArrowheads="1"/>
              </p:cNvSpPr>
              <p:nvPr/>
            </p:nvSpPr>
            <p:spPr bwMode="auto">
              <a:xfrm>
                <a:off x="4480" y="2960"/>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139" name="Text Box 59">
                <a:extLst>
                  <a:ext uri="{FF2B5EF4-FFF2-40B4-BE49-F238E27FC236}">
                    <a16:creationId xmlns:a16="http://schemas.microsoft.com/office/drawing/2014/main" id="{D31BDDC0-78F7-4387-AA9D-E46A0DB3196C}"/>
                  </a:ext>
                </a:extLst>
              </p:cNvPr>
              <p:cNvSpPr txBox="1">
                <a:spLocks noChangeArrowheads="1"/>
              </p:cNvSpPr>
              <p:nvPr/>
            </p:nvSpPr>
            <p:spPr bwMode="auto">
              <a:xfrm>
                <a:off x="3409" y="2303"/>
                <a:ext cx="1193" cy="252"/>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dirty="0">
                    <a:latin typeface="+mn-lt"/>
                    <a:cs typeface="+mn-cs"/>
                  </a:rPr>
                  <a:t>Service facilities</a:t>
                </a:r>
              </a:p>
            </p:txBody>
          </p:sp>
        </p:grpSp>
        <p:grpSp>
          <p:nvGrpSpPr>
            <p:cNvPr id="99" name="Group 61">
              <a:extLst>
                <a:ext uri="{FF2B5EF4-FFF2-40B4-BE49-F238E27FC236}">
                  <a16:creationId xmlns:a16="http://schemas.microsoft.com/office/drawing/2014/main" id="{54C39F2D-0D01-420D-9D0E-75FFBF3C303F}"/>
                </a:ext>
              </a:extLst>
            </p:cNvPr>
            <p:cNvGrpSpPr>
              <a:grpSpLocks/>
            </p:cNvGrpSpPr>
            <p:nvPr/>
          </p:nvGrpSpPr>
          <p:grpSpPr bwMode="auto">
            <a:xfrm>
              <a:off x="2689" y="3281"/>
              <a:ext cx="2496" cy="415"/>
              <a:chOff x="2689" y="3281"/>
              <a:chExt cx="2496" cy="415"/>
            </a:xfrm>
          </p:grpSpPr>
          <p:grpSp>
            <p:nvGrpSpPr>
              <p:cNvPr id="100" name="Group 62">
                <a:extLst>
                  <a:ext uri="{FF2B5EF4-FFF2-40B4-BE49-F238E27FC236}">
                    <a16:creationId xmlns:a16="http://schemas.microsoft.com/office/drawing/2014/main" id="{C9542441-7EBF-4B85-9821-D3DAD9B28DD1}"/>
                  </a:ext>
                </a:extLst>
              </p:cNvPr>
              <p:cNvGrpSpPr>
                <a:grpSpLocks/>
              </p:cNvGrpSpPr>
              <p:nvPr/>
            </p:nvGrpSpPr>
            <p:grpSpPr bwMode="auto">
              <a:xfrm>
                <a:off x="2710" y="3281"/>
                <a:ext cx="2455" cy="366"/>
                <a:chOff x="2710" y="3281"/>
                <a:chExt cx="2455" cy="366"/>
              </a:xfrm>
            </p:grpSpPr>
            <p:grpSp>
              <p:nvGrpSpPr>
                <p:cNvPr id="111" name="Group 63">
                  <a:extLst>
                    <a:ext uri="{FF2B5EF4-FFF2-40B4-BE49-F238E27FC236}">
                      <a16:creationId xmlns:a16="http://schemas.microsoft.com/office/drawing/2014/main" id="{1BC6AD67-FC7A-4B06-B76E-50BB1D96185C}"/>
                    </a:ext>
                  </a:extLst>
                </p:cNvPr>
                <p:cNvGrpSpPr>
                  <a:grpSpLocks/>
                </p:cNvGrpSpPr>
                <p:nvPr/>
              </p:nvGrpSpPr>
              <p:grpSpPr bwMode="auto">
                <a:xfrm>
                  <a:off x="5067" y="3281"/>
                  <a:ext cx="98" cy="213"/>
                  <a:chOff x="5067" y="3281"/>
                  <a:chExt cx="98" cy="213"/>
                </a:xfrm>
              </p:grpSpPr>
              <p:sp>
                <p:nvSpPr>
                  <p:cNvPr id="127" name="Oval 64">
                    <a:extLst>
                      <a:ext uri="{FF2B5EF4-FFF2-40B4-BE49-F238E27FC236}">
                        <a16:creationId xmlns:a16="http://schemas.microsoft.com/office/drawing/2014/main" id="{AF9C1F49-51A0-4C05-8732-C05F30DCD420}"/>
                      </a:ext>
                    </a:extLst>
                  </p:cNvPr>
                  <p:cNvSpPr>
                    <a:spLocks noChangeArrowheads="1"/>
                  </p:cNvSpPr>
                  <p:nvPr/>
                </p:nvSpPr>
                <p:spPr bwMode="auto">
                  <a:xfrm>
                    <a:off x="5067" y="3396"/>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128" name="Oval 65">
                    <a:extLst>
                      <a:ext uri="{FF2B5EF4-FFF2-40B4-BE49-F238E27FC236}">
                        <a16:creationId xmlns:a16="http://schemas.microsoft.com/office/drawing/2014/main" id="{95FA2210-A5AA-4671-AAA9-89B84D71AAFE}"/>
                      </a:ext>
                    </a:extLst>
                  </p:cNvPr>
                  <p:cNvSpPr>
                    <a:spLocks noChangeArrowheads="1"/>
                  </p:cNvSpPr>
                  <p:nvPr/>
                </p:nvSpPr>
                <p:spPr bwMode="auto">
                  <a:xfrm>
                    <a:off x="5067" y="3281"/>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grpSp>
            <p:grpSp>
              <p:nvGrpSpPr>
                <p:cNvPr id="112" name="Group 66">
                  <a:extLst>
                    <a:ext uri="{FF2B5EF4-FFF2-40B4-BE49-F238E27FC236}">
                      <a16:creationId xmlns:a16="http://schemas.microsoft.com/office/drawing/2014/main" id="{858961F2-C0BC-42B3-9D37-5F14BC79A59F}"/>
                    </a:ext>
                  </a:extLst>
                </p:cNvPr>
                <p:cNvGrpSpPr>
                  <a:grpSpLocks/>
                </p:cNvGrpSpPr>
                <p:nvPr/>
              </p:nvGrpSpPr>
              <p:grpSpPr bwMode="auto">
                <a:xfrm>
                  <a:off x="2710" y="3281"/>
                  <a:ext cx="104" cy="366"/>
                  <a:chOff x="2710" y="3281"/>
                  <a:chExt cx="104" cy="366"/>
                </a:xfrm>
              </p:grpSpPr>
              <p:sp>
                <p:nvSpPr>
                  <p:cNvPr id="124" name="Rectangle 67">
                    <a:extLst>
                      <a:ext uri="{FF2B5EF4-FFF2-40B4-BE49-F238E27FC236}">
                        <a16:creationId xmlns:a16="http://schemas.microsoft.com/office/drawing/2014/main" id="{56D57895-874C-4C80-8CE5-540E2A834BCB}"/>
                      </a:ext>
                    </a:extLst>
                  </p:cNvPr>
                  <p:cNvSpPr>
                    <a:spLocks noChangeArrowheads="1"/>
                  </p:cNvSpPr>
                  <p:nvPr/>
                </p:nvSpPr>
                <p:spPr bwMode="auto">
                  <a:xfrm>
                    <a:off x="2710" y="3543"/>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125" name="Oval 68">
                    <a:extLst>
                      <a:ext uri="{FF2B5EF4-FFF2-40B4-BE49-F238E27FC236}">
                        <a16:creationId xmlns:a16="http://schemas.microsoft.com/office/drawing/2014/main" id="{073D35F3-5129-4A27-AC75-E0B1149962E1}"/>
                      </a:ext>
                    </a:extLst>
                  </p:cNvPr>
                  <p:cNvSpPr>
                    <a:spLocks noChangeArrowheads="1"/>
                  </p:cNvSpPr>
                  <p:nvPr/>
                </p:nvSpPr>
                <p:spPr bwMode="auto">
                  <a:xfrm>
                    <a:off x="2713" y="3412"/>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126" name="Freeform 69">
                    <a:extLst>
                      <a:ext uri="{FF2B5EF4-FFF2-40B4-BE49-F238E27FC236}">
                        <a16:creationId xmlns:a16="http://schemas.microsoft.com/office/drawing/2014/main" id="{B3C5D30E-A6B8-4F8A-A18D-C417ED13D64A}"/>
                      </a:ext>
                    </a:extLst>
                  </p:cNvPr>
                  <p:cNvSpPr>
                    <a:spLocks/>
                  </p:cNvSpPr>
                  <p:nvPr/>
                </p:nvSpPr>
                <p:spPr bwMode="auto">
                  <a:xfrm>
                    <a:off x="2711" y="3281"/>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grpSp>
            <p:grpSp>
              <p:nvGrpSpPr>
                <p:cNvPr id="113" name="Group 70">
                  <a:extLst>
                    <a:ext uri="{FF2B5EF4-FFF2-40B4-BE49-F238E27FC236}">
                      <a16:creationId xmlns:a16="http://schemas.microsoft.com/office/drawing/2014/main" id="{50F4DF36-4D05-4BB5-A68A-BF826FE79983}"/>
                    </a:ext>
                  </a:extLst>
                </p:cNvPr>
                <p:cNvGrpSpPr>
                  <a:grpSpLocks/>
                </p:cNvGrpSpPr>
                <p:nvPr/>
              </p:nvGrpSpPr>
              <p:grpSpPr bwMode="auto">
                <a:xfrm>
                  <a:off x="3300" y="3281"/>
                  <a:ext cx="104" cy="333"/>
                  <a:chOff x="3300" y="3281"/>
                  <a:chExt cx="104" cy="333"/>
                </a:xfrm>
              </p:grpSpPr>
              <p:sp>
                <p:nvSpPr>
                  <p:cNvPr id="121" name="Rectangle 71">
                    <a:extLst>
                      <a:ext uri="{FF2B5EF4-FFF2-40B4-BE49-F238E27FC236}">
                        <a16:creationId xmlns:a16="http://schemas.microsoft.com/office/drawing/2014/main" id="{949C0970-65B1-4384-AE68-E61117821693}"/>
                      </a:ext>
                    </a:extLst>
                  </p:cNvPr>
                  <p:cNvSpPr>
                    <a:spLocks noChangeArrowheads="1"/>
                  </p:cNvSpPr>
                  <p:nvPr/>
                </p:nvSpPr>
                <p:spPr bwMode="auto">
                  <a:xfrm>
                    <a:off x="3300" y="3404"/>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122" name="Rectangle 72">
                    <a:extLst>
                      <a:ext uri="{FF2B5EF4-FFF2-40B4-BE49-F238E27FC236}">
                        <a16:creationId xmlns:a16="http://schemas.microsoft.com/office/drawing/2014/main" id="{72D009E6-ACB0-48AF-970B-120EE5F288ED}"/>
                      </a:ext>
                    </a:extLst>
                  </p:cNvPr>
                  <p:cNvSpPr>
                    <a:spLocks noChangeArrowheads="1"/>
                  </p:cNvSpPr>
                  <p:nvPr/>
                </p:nvSpPr>
                <p:spPr bwMode="auto">
                  <a:xfrm>
                    <a:off x="3300" y="3281"/>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123" name="Freeform 73">
                    <a:extLst>
                      <a:ext uri="{FF2B5EF4-FFF2-40B4-BE49-F238E27FC236}">
                        <a16:creationId xmlns:a16="http://schemas.microsoft.com/office/drawing/2014/main" id="{4816D113-240A-4A5A-AC90-FEAC576E67F0}"/>
                      </a:ext>
                    </a:extLst>
                  </p:cNvPr>
                  <p:cNvSpPr>
                    <a:spLocks/>
                  </p:cNvSpPr>
                  <p:nvPr/>
                </p:nvSpPr>
                <p:spPr bwMode="auto">
                  <a:xfrm>
                    <a:off x="3301" y="3526"/>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grpSp>
            <p:grpSp>
              <p:nvGrpSpPr>
                <p:cNvPr id="114" name="Group 74">
                  <a:extLst>
                    <a:ext uri="{FF2B5EF4-FFF2-40B4-BE49-F238E27FC236}">
                      <a16:creationId xmlns:a16="http://schemas.microsoft.com/office/drawing/2014/main" id="{420B2F3C-D538-4175-BA89-B486819A86D8}"/>
                    </a:ext>
                  </a:extLst>
                </p:cNvPr>
                <p:cNvGrpSpPr>
                  <a:grpSpLocks/>
                </p:cNvGrpSpPr>
                <p:nvPr/>
              </p:nvGrpSpPr>
              <p:grpSpPr bwMode="auto">
                <a:xfrm>
                  <a:off x="3891" y="3281"/>
                  <a:ext cx="103" cy="227"/>
                  <a:chOff x="3891" y="3281"/>
                  <a:chExt cx="103" cy="227"/>
                </a:xfrm>
              </p:grpSpPr>
              <p:sp>
                <p:nvSpPr>
                  <p:cNvPr id="119" name="Oval 75">
                    <a:extLst>
                      <a:ext uri="{FF2B5EF4-FFF2-40B4-BE49-F238E27FC236}">
                        <a16:creationId xmlns:a16="http://schemas.microsoft.com/office/drawing/2014/main" id="{166D8D0F-B469-42AE-8B2B-4E5AF34ADD6A}"/>
                      </a:ext>
                    </a:extLst>
                  </p:cNvPr>
                  <p:cNvSpPr>
                    <a:spLocks noChangeArrowheads="1"/>
                  </p:cNvSpPr>
                  <p:nvPr/>
                </p:nvSpPr>
                <p:spPr bwMode="auto">
                  <a:xfrm>
                    <a:off x="3893" y="3281"/>
                    <a:ext cx="98" cy="98"/>
                  </a:xfrm>
                  <a:prstGeom prst="ellipse">
                    <a:avLst/>
                  </a:prstGeom>
                  <a:solidFill>
                    <a:schemeClr val="tx2"/>
                  </a:solidFill>
                  <a:ln w="9525">
                    <a:noFill/>
                    <a:round/>
                    <a:headEnd/>
                    <a:tailEnd/>
                  </a:ln>
                </p:spPr>
                <p:txBody>
                  <a:bodyPr wrap="none" anchor="ctr"/>
                  <a:lstStyle/>
                  <a:p>
                    <a:endParaRPr lang="en-NZ">
                      <a:latin typeface="Calibri" pitchFamily="34" charset="0"/>
                    </a:endParaRPr>
                  </a:p>
                </p:txBody>
              </p:sp>
              <p:sp>
                <p:nvSpPr>
                  <p:cNvPr id="120" name="Freeform 76">
                    <a:extLst>
                      <a:ext uri="{FF2B5EF4-FFF2-40B4-BE49-F238E27FC236}">
                        <a16:creationId xmlns:a16="http://schemas.microsoft.com/office/drawing/2014/main" id="{E61A155C-E00D-4013-ABF0-1C4F285848FD}"/>
                      </a:ext>
                    </a:extLst>
                  </p:cNvPr>
                  <p:cNvSpPr>
                    <a:spLocks/>
                  </p:cNvSpPr>
                  <p:nvPr/>
                </p:nvSpPr>
                <p:spPr bwMode="auto">
                  <a:xfrm>
                    <a:off x="3891" y="3420"/>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grpSp>
            <p:grpSp>
              <p:nvGrpSpPr>
                <p:cNvPr id="115" name="Group 77">
                  <a:extLst>
                    <a:ext uri="{FF2B5EF4-FFF2-40B4-BE49-F238E27FC236}">
                      <a16:creationId xmlns:a16="http://schemas.microsoft.com/office/drawing/2014/main" id="{72BA042A-6861-4DB1-B95D-5FB9E35F6F13}"/>
                    </a:ext>
                  </a:extLst>
                </p:cNvPr>
                <p:cNvGrpSpPr>
                  <a:grpSpLocks/>
                </p:cNvGrpSpPr>
                <p:nvPr/>
              </p:nvGrpSpPr>
              <p:grpSpPr bwMode="auto">
                <a:xfrm>
                  <a:off x="4480" y="3281"/>
                  <a:ext cx="104" cy="354"/>
                  <a:chOff x="4480" y="3281"/>
                  <a:chExt cx="104" cy="354"/>
                </a:xfrm>
              </p:grpSpPr>
              <p:sp>
                <p:nvSpPr>
                  <p:cNvPr id="116" name="Rectangle 78">
                    <a:extLst>
                      <a:ext uri="{FF2B5EF4-FFF2-40B4-BE49-F238E27FC236}">
                        <a16:creationId xmlns:a16="http://schemas.microsoft.com/office/drawing/2014/main" id="{D47C9BC5-AE8F-48A3-9B1D-18238316173A}"/>
                      </a:ext>
                    </a:extLst>
                  </p:cNvPr>
                  <p:cNvSpPr>
                    <a:spLocks noChangeArrowheads="1"/>
                  </p:cNvSpPr>
                  <p:nvPr/>
                </p:nvSpPr>
                <p:spPr bwMode="auto">
                  <a:xfrm>
                    <a:off x="4480" y="3281"/>
                    <a:ext cx="104" cy="104"/>
                  </a:xfrm>
                  <a:prstGeom prst="rect">
                    <a:avLst/>
                  </a:prstGeom>
                  <a:solidFill>
                    <a:schemeClr val="hlink"/>
                  </a:solidFill>
                  <a:ln w="9525">
                    <a:noFill/>
                    <a:miter lim="800000"/>
                    <a:headEnd/>
                    <a:tailEnd/>
                  </a:ln>
                </p:spPr>
                <p:txBody>
                  <a:bodyPr wrap="none" anchor="ctr"/>
                  <a:lstStyle/>
                  <a:p>
                    <a:endParaRPr lang="en-NZ">
                      <a:latin typeface="Calibri" pitchFamily="34" charset="0"/>
                    </a:endParaRPr>
                  </a:p>
                </p:txBody>
              </p:sp>
              <p:sp>
                <p:nvSpPr>
                  <p:cNvPr id="117" name="Freeform 79">
                    <a:extLst>
                      <a:ext uri="{FF2B5EF4-FFF2-40B4-BE49-F238E27FC236}">
                        <a16:creationId xmlns:a16="http://schemas.microsoft.com/office/drawing/2014/main" id="{2A2621C1-9BDB-45CA-8A75-A0D52F0C4D29}"/>
                      </a:ext>
                    </a:extLst>
                  </p:cNvPr>
                  <p:cNvSpPr>
                    <a:spLocks/>
                  </p:cNvSpPr>
                  <p:nvPr/>
                </p:nvSpPr>
                <p:spPr bwMode="auto">
                  <a:xfrm>
                    <a:off x="4481" y="3547"/>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sp>
                <p:nvSpPr>
                  <p:cNvPr id="118" name="Freeform 80">
                    <a:extLst>
                      <a:ext uri="{FF2B5EF4-FFF2-40B4-BE49-F238E27FC236}">
                        <a16:creationId xmlns:a16="http://schemas.microsoft.com/office/drawing/2014/main" id="{4D4F0D9C-4A16-4677-8ED8-164244ED66EC}"/>
                      </a:ext>
                    </a:extLst>
                  </p:cNvPr>
                  <p:cNvSpPr>
                    <a:spLocks/>
                  </p:cNvSpPr>
                  <p:nvPr/>
                </p:nvSpPr>
                <p:spPr bwMode="auto">
                  <a:xfrm>
                    <a:off x="4481" y="3409"/>
                    <a:ext cx="103" cy="88"/>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w="9525">
                    <a:noFill/>
                    <a:round/>
                    <a:headEnd/>
                    <a:tailEnd/>
                  </a:ln>
                </p:spPr>
                <p:txBody>
                  <a:bodyPr wrap="none" anchor="ctr"/>
                  <a:lstStyle/>
                  <a:p>
                    <a:endParaRPr lang="en-US"/>
                  </a:p>
                </p:txBody>
              </p:sp>
            </p:grpSp>
          </p:grpSp>
          <p:sp>
            <p:nvSpPr>
              <p:cNvPr id="101" name="Line 81">
                <a:extLst>
                  <a:ext uri="{FF2B5EF4-FFF2-40B4-BE49-F238E27FC236}">
                    <a16:creationId xmlns:a16="http://schemas.microsoft.com/office/drawing/2014/main" id="{9B35EA73-1056-458A-8838-75297A414519}"/>
                  </a:ext>
                </a:extLst>
              </p:cNvPr>
              <p:cNvSpPr>
                <a:spLocks noChangeShapeType="1"/>
              </p:cNvSpPr>
              <p:nvPr/>
            </p:nvSpPr>
            <p:spPr bwMode="auto">
              <a:xfrm>
                <a:off x="2689" y="3281"/>
                <a:ext cx="0" cy="415"/>
              </a:xfrm>
              <a:prstGeom prst="line">
                <a:avLst/>
              </a:prstGeom>
              <a:noFill/>
              <a:ln w="19050">
                <a:solidFill>
                  <a:schemeClr val="tx1"/>
                </a:solidFill>
                <a:round/>
                <a:headEnd/>
                <a:tailEnd/>
              </a:ln>
            </p:spPr>
            <p:txBody>
              <a:bodyPr wrap="none" anchor="ctr"/>
              <a:lstStyle/>
              <a:p>
                <a:endParaRPr lang="en-US"/>
              </a:p>
            </p:txBody>
          </p:sp>
          <p:sp>
            <p:nvSpPr>
              <p:cNvPr id="102" name="Line 82">
                <a:extLst>
                  <a:ext uri="{FF2B5EF4-FFF2-40B4-BE49-F238E27FC236}">
                    <a16:creationId xmlns:a16="http://schemas.microsoft.com/office/drawing/2014/main" id="{AA88E3FF-6A4E-49A5-8EDF-699B1B55B522}"/>
                  </a:ext>
                </a:extLst>
              </p:cNvPr>
              <p:cNvSpPr>
                <a:spLocks noChangeShapeType="1"/>
              </p:cNvSpPr>
              <p:nvPr/>
            </p:nvSpPr>
            <p:spPr bwMode="auto">
              <a:xfrm>
                <a:off x="2837" y="3281"/>
                <a:ext cx="0" cy="415"/>
              </a:xfrm>
              <a:prstGeom prst="line">
                <a:avLst/>
              </a:prstGeom>
              <a:noFill/>
              <a:ln w="19050">
                <a:solidFill>
                  <a:schemeClr val="tx1"/>
                </a:solidFill>
                <a:round/>
                <a:headEnd/>
                <a:tailEnd/>
              </a:ln>
            </p:spPr>
            <p:txBody>
              <a:bodyPr wrap="none" anchor="ctr"/>
              <a:lstStyle/>
              <a:p>
                <a:endParaRPr lang="en-US"/>
              </a:p>
            </p:txBody>
          </p:sp>
          <p:sp>
            <p:nvSpPr>
              <p:cNvPr id="103" name="Line 83">
                <a:extLst>
                  <a:ext uri="{FF2B5EF4-FFF2-40B4-BE49-F238E27FC236}">
                    <a16:creationId xmlns:a16="http://schemas.microsoft.com/office/drawing/2014/main" id="{154963CD-BC55-49A8-B05B-718BFEE59202}"/>
                  </a:ext>
                </a:extLst>
              </p:cNvPr>
              <p:cNvSpPr>
                <a:spLocks noChangeShapeType="1"/>
              </p:cNvSpPr>
              <p:nvPr/>
            </p:nvSpPr>
            <p:spPr bwMode="auto">
              <a:xfrm>
                <a:off x="3277" y="3281"/>
                <a:ext cx="0" cy="415"/>
              </a:xfrm>
              <a:prstGeom prst="line">
                <a:avLst/>
              </a:prstGeom>
              <a:noFill/>
              <a:ln w="19050">
                <a:solidFill>
                  <a:schemeClr val="tx1"/>
                </a:solidFill>
                <a:round/>
                <a:headEnd/>
                <a:tailEnd/>
              </a:ln>
            </p:spPr>
            <p:txBody>
              <a:bodyPr wrap="none" anchor="ctr"/>
              <a:lstStyle/>
              <a:p>
                <a:endParaRPr lang="en-US"/>
              </a:p>
            </p:txBody>
          </p:sp>
          <p:sp>
            <p:nvSpPr>
              <p:cNvPr id="104" name="Line 84">
                <a:extLst>
                  <a:ext uri="{FF2B5EF4-FFF2-40B4-BE49-F238E27FC236}">
                    <a16:creationId xmlns:a16="http://schemas.microsoft.com/office/drawing/2014/main" id="{23742556-70A1-4FFA-88DB-C903D9827C99}"/>
                  </a:ext>
                </a:extLst>
              </p:cNvPr>
              <p:cNvSpPr>
                <a:spLocks noChangeShapeType="1"/>
              </p:cNvSpPr>
              <p:nvPr/>
            </p:nvSpPr>
            <p:spPr bwMode="auto">
              <a:xfrm>
                <a:off x="3429" y="3281"/>
                <a:ext cx="0" cy="415"/>
              </a:xfrm>
              <a:prstGeom prst="line">
                <a:avLst/>
              </a:prstGeom>
              <a:noFill/>
              <a:ln w="19050">
                <a:solidFill>
                  <a:schemeClr val="tx1"/>
                </a:solidFill>
                <a:round/>
                <a:headEnd/>
                <a:tailEnd/>
              </a:ln>
            </p:spPr>
            <p:txBody>
              <a:bodyPr wrap="none" anchor="ctr"/>
              <a:lstStyle/>
              <a:p>
                <a:endParaRPr lang="en-US"/>
              </a:p>
            </p:txBody>
          </p:sp>
          <p:sp>
            <p:nvSpPr>
              <p:cNvPr id="105" name="Line 85">
                <a:extLst>
                  <a:ext uri="{FF2B5EF4-FFF2-40B4-BE49-F238E27FC236}">
                    <a16:creationId xmlns:a16="http://schemas.microsoft.com/office/drawing/2014/main" id="{977BFFD5-2E81-4620-B3B7-A0099BC335AB}"/>
                  </a:ext>
                </a:extLst>
              </p:cNvPr>
              <p:cNvSpPr>
                <a:spLocks noChangeShapeType="1"/>
              </p:cNvSpPr>
              <p:nvPr/>
            </p:nvSpPr>
            <p:spPr bwMode="auto">
              <a:xfrm>
                <a:off x="3869" y="3281"/>
                <a:ext cx="0" cy="415"/>
              </a:xfrm>
              <a:prstGeom prst="line">
                <a:avLst/>
              </a:prstGeom>
              <a:noFill/>
              <a:ln w="19050">
                <a:solidFill>
                  <a:schemeClr val="tx1"/>
                </a:solidFill>
                <a:round/>
                <a:headEnd/>
                <a:tailEnd/>
              </a:ln>
            </p:spPr>
            <p:txBody>
              <a:bodyPr wrap="none" anchor="ctr"/>
              <a:lstStyle/>
              <a:p>
                <a:endParaRPr lang="en-US"/>
              </a:p>
            </p:txBody>
          </p:sp>
          <p:sp>
            <p:nvSpPr>
              <p:cNvPr id="106" name="Line 86">
                <a:extLst>
                  <a:ext uri="{FF2B5EF4-FFF2-40B4-BE49-F238E27FC236}">
                    <a16:creationId xmlns:a16="http://schemas.microsoft.com/office/drawing/2014/main" id="{0C670202-C432-4CAF-9B2B-B3CA150F73FE}"/>
                  </a:ext>
                </a:extLst>
              </p:cNvPr>
              <p:cNvSpPr>
                <a:spLocks noChangeShapeType="1"/>
              </p:cNvSpPr>
              <p:nvPr/>
            </p:nvSpPr>
            <p:spPr bwMode="auto">
              <a:xfrm>
                <a:off x="4017" y="3281"/>
                <a:ext cx="0" cy="415"/>
              </a:xfrm>
              <a:prstGeom prst="line">
                <a:avLst/>
              </a:prstGeom>
              <a:noFill/>
              <a:ln w="19050">
                <a:solidFill>
                  <a:schemeClr val="tx1"/>
                </a:solidFill>
                <a:round/>
                <a:headEnd/>
                <a:tailEnd/>
              </a:ln>
            </p:spPr>
            <p:txBody>
              <a:bodyPr wrap="none" anchor="ctr"/>
              <a:lstStyle/>
              <a:p>
                <a:endParaRPr lang="en-US"/>
              </a:p>
            </p:txBody>
          </p:sp>
          <p:sp>
            <p:nvSpPr>
              <p:cNvPr id="107" name="Line 87">
                <a:extLst>
                  <a:ext uri="{FF2B5EF4-FFF2-40B4-BE49-F238E27FC236}">
                    <a16:creationId xmlns:a16="http://schemas.microsoft.com/office/drawing/2014/main" id="{196E584C-8F83-4464-8F7D-366090D62812}"/>
                  </a:ext>
                </a:extLst>
              </p:cNvPr>
              <p:cNvSpPr>
                <a:spLocks noChangeShapeType="1"/>
              </p:cNvSpPr>
              <p:nvPr/>
            </p:nvSpPr>
            <p:spPr bwMode="auto">
              <a:xfrm>
                <a:off x="4457" y="3281"/>
                <a:ext cx="0" cy="415"/>
              </a:xfrm>
              <a:prstGeom prst="line">
                <a:avLst/>
              </a:prstGeom>
              <a:noFill/>
              <a:ln w="19050">
                <a:solidFill>
                  <a:schemeClr val="tx1"/>
                </a:solidFill>
                <a:round/>
                <a:headEnd/>
                <a:tailEnd/>
              </a:ln>
            </p:spPr>
            <p:txBody>
              <a:bodyPr wrap="none" anchor="ctr"/>
              <a:lstStyle/>
              <a:p>
                <a:endParaRPr lang="en-US"/>
              </a:p>
            </p:txBody>
          </p:sp>
          <p:sp>
            <p:nvSpPr>
              <p:cNvPr id="108" name="Line 88">
                <a:extLst>
                  <a:ext uri="{FF2B5EF4-FFF2-40B4-BE49-F238E27FC236}">
                    <a16:creationId xmlns:a16="http://schemas.microsoft.com/office/drawing/2014/main" id="{27CD7936-A339-4BFE-978E-F2EC229C88EF}"/>
                  </a:ext>
                </a:extLst>
              </p:cNvPr>
              <p:cNvSpPr>
                <a:spLocks noChangeShapeType="1"/>
              </p:cNvSpPr>
              <p:nvPr/>
            </p:nvSpPr>
            <p:spPr bwMode="auto">
              <a:xfrm>
                <a:off x="4605" y="3281"/>
                <a:ext cx="0" cy="415"/>
              </a:xfrm>
              <a:prstGeom prst="line">
                <a:avLst/>
              </a:prstGeom>
              <a:noFill/>
              <a:ln w="19050">
                <a:solidFill>
                  <a:schemeClr val="tx1"/>
                </a:solidFill>
                <a:round/>
                <a:headEnd/>
                <a:tailEnd/>
              </a:ln>
            </p:spPr>
            <p:txBody>
              <a:bodyPr wrap="none" anchor="ctr"/>
              <a:lstStyle/>
              <a:p>
                <a:endParaRPr lang="en-US"/>
              </a:p>
            </p:txBody>
          </p:sp>
          <p:sp>
            <p:nvSpPr>
              <p:cNvPr id="109" name="Line 89">
                <a:extLst>
                  <a:ext uri="{FF2B5EF4-FFF2-40B4-BE49-F238E27FC236}">
                    <a16:creationId xmlns:a16="http://schemas.microsoft.com/office/drawing/2014/main" id="{DF0A54AB-C933-4E03-A538-D464C2D16638}"/>
                  </a:ext>
                </a:extLst>
              </p:cNvPr>
              <p:cNvSpPr>
                <a:spLocks noChangeShapeType="1"/>
              </p:cNvSpPr>
              <p:nvPr/>
            </p:nvSpPr>
            <p:spPr bwMode="auto">
              <a:xfrm>
                <a:off x="5185" y="3281"/>
                <a:ext cx="0" cy="415"/>
              </a:xfrm>
              <a:prstGeom prst="line">
                <a:avLst/>
              </a:prstGeom>
              <a:noFill/>
              <a:ln w="19050">
                <a:solidFill>
                  <a:schemeClr val="tx1"/>
                </a:solidFill>
                <a:round/>
                <a:headEnd/>
                <a:tailEnd/>
              </a:ln>
            </p:spPr>
            <p:txBody>
              <a:bodyPr wrap="none" anchor="ctr"/>
              <a:lstStyle/>
              <a:p>
                <a:endParaRPr lang="en-US"/>
              </a:p>
            </p:txBody>
          </p:sp>
          <p:sp>
            <p:nvSpPr>
              <p:cNvPr id="110" name="Line 90">
                <a:extLst>
                  <a:ext uri="{FF2B5EF4-FFF2-40B4-BE49-F238E27FC236}">
                    <a16:creationId xmlns:a16="http://schemas.microsoft.com/office/drawing/2014/main" id="{C3CFDC20-A15F-4871-BD94-F387F5DCEF65}"/>
                  </a:ext>
                </a:extLst>
              </p:cNvPr>
              <p:cNvSpPr>
                <a:spLocks noChangeShapeType="1"/>
              </p:cNvSpPr>
              <p:nvPr/>
            </p:nvSpPr>
            <p:spPr bwMode="auto">
              <a:xfrm>
                <a:off x="5041" y="3281"/>
                <a:ext cx="0" cy="415"/>
              </a:xfrm>
              <a:prstGeom prst="line">
                <a:avLst/>
              </a:prstGeom>
              <a:noFill/>
              <a:ln w="19050">
                <a:solidFill>
                  <a:schemeClr val="tx1"/>
                </a:solidFill>
                <a:round/>
                <a:headEnd/>
                <a:tailEnd/>
              </a:ln>
            </p:spPr>
            <p:txBody>
              <a:bodyPr wrap="none" anchor="ctr"/>
              <a:lstStyle/>
              <a:p>
                <a:endParaRPr lang="en-US"/>
              </a:p>
            </p:txBody>
          </p:sp>
        </p:grpSp>
      </p:grpSp>
      <p:sp>
        <p:nvSpPr>
          <p:cNvPr id="141" name="TextBox 88">
            <a:extLst>
              <a:ext uri="{FF2B5EF4-FFF2-40B4-BE49-F238E27FC236}">
                <a16:creationId xmlns:a16="http://schemas.microsoft.com/office/drawing/2014/main" id="{7B6F9D59-DFEA-4B16-853C-E57165133474}"/>
              </a:ext>
            </a:extLst>
          </p:cNvPr>
          <p:cNvSpPr txBox="1">
            <a:spLocks noChangeArrowheads="1"/>
          </p:cNvSpPr>
          <p:nvPr/>
        </p:nvSpPr>
        <p:spPr bwMode="auto">
          <a:xfrm>
            <a:off x="27130" y="1448315"/>
            <a:ext cx="2057400" cy="523875"/>
          </a:xfrm>
          <a:prstGeom prst="rect">
            <a:avLst/>
          </a:prstGeom>
          <a:noFill/>
          <a:ln w="9525">
            <a:noFill/>
            <a:miter lim="800000"/>
            <a:headEnd/>
            <a:tailEnd/>
          </a:ln>
        </p:spPr>
        <p:txBody>
          <a:bodyPr>
            <a:spAutoFit/>
          </a:bodyPr>
          <a:lstStyle/>
          <a:p>
            <a:r>
              <a:rPr lang="en-US" sz="2800" b="1" dirty="0">
                <a:solidFill>
                  <a:schemeClr val="tx2"/>
                </a:solidFill>
                <a:latin typeface="Calibri" pitchFamily="34" charset="0"/>
              </a:rPr>
              <a:t>Single Line</a:t>
            </a:r>
          </a:p>
        </p:txBody>
      </p:sp>
      <p:sp>
        <p:nvSpPr>
          <p:cNvPr id="142" name="TextBox 89">
            <a:extLst>
              <a:ext uri="{FF2B5EF4-FFF2-40B4-BE49-F238E27FC236}">
                <a16:creationId xmlns:a16="http://schemas.microsoft.com/office/drawing/2014/main" id="{1596AE82-EB8D-4166-ACD3-544DC8A4413F}"/>
              </a:ext>
            </a:extLst>
          </p:cNvPr>
          <p:cNvSpPr txBox="1">
            <a:spLocks noChangeArrowheads="1"/>
          </p:cNvSpPr>
          <p:nvPr/>
        </p:nvSpPr>
        <p:spPr bwMode="auto">
          <a:xfrm>
            <a:off x="4325612" y="3559125"/>
            <a:ext cx="2514600" cy="523875"/>
          </a:xfrm>
          <a:prstGeom prst="rect">
            <a:avLst/>
          </a:prstGeom>
          <a:noFill/>
          <a:ln w="9525">
            <a:noFill/>
            <a:miter lim="800000"/>
            <a:headEnd/>
            <a:tailEnd/>
          </a:ln>
        </p:spPr>
        <p:txBody>
          <a:bodyPr>
            <a:spAutoFit/>
          </a:bodyPr>
          <a:lstStyle/>
          <a:p>
            <a:r>
              <a:rPr lang="en-US" sz="2800" b="1" dirty="0">
                <a:solidFill>
                  <a:schemeClr val="tx2"/>
                </a:solidFill>
                <a:latin typeface="Calibri" pitchFamily="34" charset="0"/>
              </a:rPr>
              <a:t>Multiple Lines</a:t>
            </a:r>
          </a:p>
        </p:txBody>
      </p:sp>
    </p:spTree>
    <p:extLst>
      <p:ext uri="{BB962C8B-B14F-4D97-AF65-F5344CB8AC3E}">
        <p14:creationId xmlns:p14="http://schemas.microsoft.com/office/powerpoint/2010/main" val="17897267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848" name="Rectangle 56"/>
          <p:cNvSpPr>
            <a:spLocks noGrp="1" noChangeArrowheads="1"/>
          </p:cNvSpPr>
          <p:nvPr>
            <p:ph type="title"/>
          </p:nvPr>
        </p:nvSpPr>
        <p:spPr>
          <a:xfrm>
            <a:off x="189689" y="1123838"/>
            <a:ext cx="2210612" cy="1674925"/>
          </a:xfrm>
        </p:spPr>
        <p:txBody>
          <a:bodyPr/>
          <a:lstStyle/>
          <a:p>
            <a:pPr eaLnBrk="1" hangingPunct="1">
              <a:defRPr/>
            </a:pPr>
            <a:r>
              <a:rPr lang="en-US" dirty="0"/>
              <a:t>The Service System</a:t>
            </a:r>
          </a:p>
        </p:txBody>
      </p:sp>
      <p:sp>
        <p:nvSpPr>
          <p:cNvPr id="289849" name="Rectangle 57"/>
          <p:cNvSpPr>
            <a:spLocks noGrp="1" noChangeArrowheads="1"/>
          </p:cNvSpPr>
          <p:nvPr>
            <p:ph type="body" idx="4294967295"/>
          </p:nvPr>
        </p:nvSpPr>
        <p:spPr>
          <a:xfrm>
            <a:off x="2819400" y="914400"/>
            <a:ext cx="5867400" cy="1884363"/>
          </a:xfrm>
        </p:spPr>
        <p:txBody>
          <a:bodyPr/>
          <a:lstStyle/>
          <a:p>
            <a:pPr marL="0" indent="0" eaLnBrk="1" hangingPunct="1">
              <a:buNone/>
            </a:pPr>
            <a:r>
              <a:rPr lang="en-US" sz="2400" dirty="0"/>
              <a:t>Number of lines</a:t>
            </a:r>
          </a:p>
          <a:p>
            <a:pPr marL="502920" lvl="1" indent="0" eaLnBrk="1" hangingPunct="1">
              <a:buNone/>
            </a:pPr>
            <a:r>
              <a:rPr lang="en-US" sz="2000" dirty="0"/>
              <a:t>A single-line keeps servers uniformly busy and levels waiting times among customers </a:t>
            </a:r>
          </a:p>
          <a:p>
            <a:pPr marL="502920" lvl="1" indent="0" eaLnBrk="1" hangingPunct="1">
              <a:buNone/>
            </a:pPr>
            <a:r>
              <a:rPr lang="en-US" sz="2000" dirty="0"/>
              <a:t>A multiple-line arrangement is favored when servers provide a limited set of services</a:t>
            </a:r>
          </a:p>
        </p:txBody>
      </p:sp>
      <p:sp>
        <p:nvSpPr>
          <p:cNvPr id="289850" name="Rectangle 58"/>
          <p:cNvSpPr>
            <a:spLocks noChangeArrowheads="1"/>
          </p:cNvSpPr>
          <p:nvPr/>
        </p:nvSpPr>
        <p:spPr bwMode="auto">
          <a:xfrm>
            <a:off x="2895600" y="3187700"/>
            <a:ext cx="5791200" cy="2633663"/>
          </a:xfrm>
          <a:prstGeom prst="rect">
            <a:avLst/>
          </a:prstGeom>
          <a:noFill/>
          <a:ln w="9525">
            <a:noFill/>
            <a:miter lim="800000"/>
            <a:headEnd/>
            <a:tailEnd/>
          </a:ln>
        </p:spPr>
        <p:txBody>
          <a:bodyPr/>
          <a:lstStyle/>
          <a:p>
            <a:pPr>
              <a:lnSpc>
                <a:spcPct val="90000"/>
              </a:lnSpc>
              <a:spcBef>
                <a:spcPct val="40000"/>
              </a:spcBef>
              <a:buClr>
                <a:srgbClr val="B20019"/>
              </a:buClr>
            </a:pPr>
            <a:r>
              <a:rPr lang="en-US" sz="2400" dirty="0">
                <a:solidFill>
                  <a:schemeClr val="tx1">
                    <a:lumMod val="65000"/>
                    <a:lumOff val="35000"/>
                  </a:schemeClr>
                </a:solidFill>
              </a:rPr>
              <a:t>Arrangement of service facilities</a:t>
            </a:r>
          </a:p>
          <a:p>
            <a:pPr lvl="1">
              <a:lnSpc>
                <a:spcPct val="90000"/>
              </a:lnSpc>
              <a:spcBef>
                <a:spcPct val="40000"/>
              </a:spcBef>
              <a:buClr>
                <a:srgbClr val="B20019"/>
              </a:buClr>
              <a:buSzPct val="75000"/>
            </a:pPr>
            <a:r>
              <a:rPr lang="en-US" dirty="0">
                <a:solidFill>
                  <a:schemeClr val="tx1">
                    <a:lumMod val="65000"/>
                    <a:lumOff val="35000"/>
                  </a:schemeClr>
                </a:solidFill>
              </a:rPr>
              <a:t>Single-channel, single-phase</a:t>
            </a:r>
          </a:p>
          <a:p>
            <a:pPr lvl="1">
              <a:lnSpc>
                <a:spcPct val="90000"/>
              </a:lnSpc>
              <a:spcBef>
                <a:spcPct val="40000"/>
              </a:spcBef>
              <a:buClr>
                <a:srgbClr val="B20019"/>
              </a:buClr>
              <a:buSzPct val="75000"/>
            </a:pPr>
            <a:r>
              <a:rPr lang="en-US" dirty="0">
                <a:solidFill>
                  <a:schemeClr val="tx1">
                    <a:lumMod val="65000"/>
                    <a:lumOff val="35000"/>
                  </a:schemeClr>
                </a:solidFill>
              </a:rPr>
              <a:t>Single-channel, multiple-phase</a:t>
            </a:r>
          </a:p>
          <a:p>
            <a:pPr lvl="1">
              <a:lnSpc>
                <a:spcPct val="90000"/>
              </a:lnSpc>
              <a:spcBef>
                <a:spcPct val="40000"/>
              </a:spcBef>
              <a:buClr>
                <a:srgbClr val="B20019"/>
              </a:buClr>
              <a:buSzPct val="75000"/>
            </a:pPr>
            <a:r>
              <a:rPr lang="en-US" dirty="0">
                <a:solidFill>
                  <a:schemeClr val="tx1">
                    <a:lumMod val="65000"/>
                    <a:lumOff val="35000"/>
                  </a:schemeClr>
                </a:solidFill>
              </a:rPr>
              <a:t>Multiple-channel, single-phase</a:t>
            </a:r>
          </a:p>
          <a:p>
            <a:pPr lvl="1">
              <a:lnSpc>
                <a:spcPct val="90000"/>
              </a:lnSpc>
              <a:spcBef>
                <a:spcPct val="40000"/>
              </a:spcBef>
              <a:buClr>
                <a:srgbClr val="B20019"/>
              </a:buClr>
              <a:buSzPct val="75000"/>
            </a:pPr>
            <a:r>
              <a:rPr lang="en-US" dirty="0">
                <a:solidFill>
                  <a:schemeClr val="tx1">
                    <a:lumMod val="65000"/>
                    <a:lumOff val="35000"/>
                  </a:schemeClr>
                </a:solidFill>
              </a:rPr>
              <a:t>Multiple-channel, multiple-phase</a:t>
            </a:r>
          </a:p>
          <a:p>
            <a:pPr lvl="1">
              <a:lnSpc>
                <a:spcPct val="90000"/>
              </a:lnSpc>
              <a:spcBef>
                <a:spcPct val="40000"/>
              </a:spcBef>
              <a:buClr>
                <a:srgbClr val="B20019"/>
              </a:buClr>
              <a:buSzPct val="75000"/>
            </a:pPr>
            <a:r>
              <a:rPr lang="en-US" dirty="0">
                <a:solidFill>
                  <a:schemeClr val="tx1">
                    <a:lumMod val="65000"/>
                    <a:lumOff val="35000"/>
                  </a:schemeClr>
                </a:solidFill>
              </a:rPr>
              <a:t>Mixed arrangement</a:t>
            </a:r>
          </a:p>
        </p:txBody>
      </p:sp>
    </p:spTree>
    <p:extLst>
      <p:ext uri="{BB962C8B-B14F-4D97-AF65-F5344CB8AC3E}">
        <p14:creationId xmlns:p14="http://schemas.microsoft.com/office/powerpoint/2010/main" val="1794979015"/>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9849"/>
                                        </p:tgtEl>
                                        <p:attrNameLst>
                                          <p:attrName>style.visibility</p:attrName>
                                        </p:attrNameLst>
                                      </p:cBhvr>
                                      <p:to>
                                        <p:strVal val="visible"/>
                                      </p:to>
                                    </p:set>
                                    <p:animEffect transition="in" filter="strips(downRight)">
                                      <p:cBhvr>
                                        <p:cTn id="7" dur="1000"/>
                                        <p:tgtEl>
                                          <p:spTgt spid="28984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9850"/>
                                        </p:tgtEl>
                                        <p:attrNameLst>
                                          <p:attrName>style.visibility</p:attrName>
                                        </p:attrNameLst>
                                      </p:cBhvr>
                                      <p:to>
                                        <p:strVal val="visible"/>
                                      </p:to>
                                    </p:set>
                                    <p:animEffect transition="in" filter="strips(downRight)">
                                      <p:cBhvr>
                                        <p:cTn id="12" dur="1000"/>
                                        <p:tgtEl>
                                          <p:spTgt spid="289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49" grpId="0"/>
      <p:bldP spid="2898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189688" y="1123838"/>
            <a:ext cx="2421749" cy="1066912"/>
          </a:xfrm>
        </p:spPr>
        <p:txBody>
          <a:bodyPr>
            <a:normAutofit/>
          </a:bodyPr>
          <a:lstStyle/>
          <a:p>
            <a:r>
              <a:rPr lang="en-US" dirty="0"/>
              <a:t>Service Facility Arrangements</a:t>
            </a:r>
          </a:p>
        </p:txBody>
      </p:sp>
      <p:grpSp>
        <p:nvGrpSpPr>
          <p:cNvPr id="20482" name="Group 16"/>
          <p:cNvGrpSpPr>
            <a:grpSpLocks/>
          </p:cNvGrpSpPr>
          <p:nvPr/>
        </p:nvGrpSpPr>
        <p:grpSpPr bwMode="auto">
          <a:xfrm>
            <a:off x="2819400" y="1371600"/>
            <a:ext cx="4078287" cy="1069975"/>
            <a:chOff x="1788" y="1917"/>
            <a:chExt cx="2569" cy="674"/>
          </a:xfrm>
        </p:grpSpPr>
        <p:sp>
          <p:nvSpPr>
            <p:cNvPr id="23569" name="Oval 7"/>
            <p:cNvSpPr>
              <a:spLocks noChangeAspect="1" noChangeArrowheads="1"/>
            </p:cNvSpPr>
            <p:nvPr/>
          </p:nvSpPr>
          <p:spPr bwMode="auto">
            <a:xfrm>
              <a:off x="1993" y="2199"/>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70" name="Oval 8"/>
            <p:cNvSpPr>
              <a:spLocks noChangeAspect="1" noChangeArrowheads="1"/>
            </p:cNvSpPr>
            <p:nvPr/>
          </p:nvSpPr>
          <p:spPr bwMode="auto">
            <a:xfrm>
              <a:off x="1788" y="2199"/>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71" name="Freeform 9"/>
            <p:cNvSpPr>
              <a:spLocks noChangeAspect="1"/>
            </p:cNvSpPr>
            <p:nvPr/>
          </p:nvSpPr>
          <p:spPr bwMode="auto">
            <a:xfrm>
              <a:off x="2198" y="2204"/>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72" name="Rectangle 10"/>
            <p:cNvSpPr>
              <a:spLocks noChangeAspect="1" noChangeArrowheads="1"/>
            </p:cNvSpPr>
            <p:nvPr/>
          </p:nvSpPr>
          <p:spPr bwMode="auto">
            <a:xfrm>
              <a:off x="2410" y="2195"/>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73" name="Line 11"/>
            <p:cNvSpPr>
              <a:spLocks noChangeAspect="1" noChangeShapeType="1"/>
            </p:cNvSpPr>
            <p:nvPr/>
          </p:nvSpPr>
          <p:spPr bwMode="auto">
            <a:xfrm>
              <a:off x="2679" y="2254"/>
              <a:ext cx="640" cy="1"/>
            </a:xfrm>
            <a:prstGeom prst="line">
              <a:avLst/>
            </a:prstGeom>
            <a:noFill/>
            <a:ln w="762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sp>
          <p:nvSpPr>
            <p:cNvPr id="23574" name="Rectangle 13"/>
            <p:cNvSpPr>
              <a:spLocks noChangeAspect="1" noChangeArrowheads="1"/>
            </p:cNvSpPr>
            <p:nvPr/>
          </p:nvSpPr>
          <p:spPr bwMode="auto">
            <a:xfrm>
              <a:off x="3423" y="1917"/>
              <a:ext cx="934" cy="674"/>
            </a:xfrm>
            <a:prstGeom prst="rect">
              <a:avLst/>
            </a:prstGeom>
            <a:solidFill>
              <a:srgbClr val="FFFF00"/>
            </a:solidFill>
            <a:ln w="12700">
              <a:solidFill>
                <a:schemeClr val="tx1"/>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3575" name="Text Box 14"/>
            <p:cNvSpPr txBox="1">
              <a:spLocks noChangeAspect="1" noChangeArrowheads="1"/>
            </p:cNvSpPr>
            <p:nvPr/>
          </p:nvSpPr>
          <p:spPr bwMode="auto">
            <a:xfrm>
              <a:off x="3558" y="2088"/>
              <a:ext cx="665" cy="332"/>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spcBef>
                  <a:spcPts val="0"/>
                </a:spcBef>
                <a:spcAft>
                  <a:spcPts val="0"/>
                </a:spcAft>
                <a:defRPr/>
              </a:pPr>
              <a:r>
                <a:rPr lang="en-US" dirty="0">
                  <a:solidFill>
                    <a:srgbClr val="000000"/>
                  </a:solidFill>
                  <a:latin typeface="+mj-lt"/>
                  <a:cs typeface="+mn-cs"/>
                </a:rPr>
                <a:t>Service facility</a:t>
              </a:r>
            </a:p>
          </p:txBody>
        </p:sp>
      </p:grpSp>
      <p:sp>
        <p:nvSpPr>
          <p:cNvPr id="365583" name="Text Box 15"/>
          <p:cNvSpPr txBox="1">
            <a:spLocks noChangeArrowheads="1"/>
          </p:cNvSpPr>
          <p:nvPr/>
        </p:nvSpPr>
        <p:spPr bwMode="auto">
          <a:xfrm>
            <a:off x="2767012" y="2605088"/>
            <a:ext cx="4337050" cy="523875"/>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dirty="0">
                <a:solidFill>
                  <a:schemeClr val="tx2"/>
                </a:solidFill>
                <a:latin typeface="+mj-lt"/>
                <a:cs typeface="+mn-cs"/>
              </a:rPr>
              <a:t>Single channel, single phase</a:t>
            </a:r>
          </a:p>
        </p:txBody>
      </p:sp>
      <p:sp>
        <p:nvSpPr>
          <p:cNvPr id="365585" name="Text Box 17"/>
          <p:cNvSpPr txBox="1">
            <a:spLocks noChangeArrowheads="1"/>
          </p:cNvSpPr>
          <p:nvPr/>
        </p:nvSpPr>
        <p:spPr bwMode="auto">
          <a:xfrm>
            <a:off x="2767012" y="4859338"/>
            <a:ext cx="4721225" cy="523875"/>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dirty="0">
                <a:solidFill>
                  <a:schemeClr val="tx2"/>
                </a:solidFill>
                <a:latin typeface="+mj-lt"/>
                <a:cs typeface="+mn-cs"/>
              </a:rPr>
              <a:t>Single channel, multiple phase</a:t>
            </a:r>
          </a:p>
        </p:txBody>
      </p:sp>
      <p:grpSp>
        <p:nvGrpSpPr>
          <p:cNvPr id="20485" name="Group 31"/>
          <p:cNvGrpSpPr>
            <a:grpSpLocks/>
          </p:cNvGrpSpPr>
          <p:nvPr/>
        </p:nvGrpSpPr>
        <p:grpSpPr bwMode="auto">
          <a:xfrm>
            <a:off x="2767012" y="3517900"/>
            <a:ext cx="6015038" cy="1130300"/>
            <a:chOff x="939" y="2276"/>
            <a:chExt cx="3789" cy="712"/>
          </a:xfrm>
        </p:grpSpPr>
        <p:sp>
          <p:nvSpPr>
            <p:cNvPr id="23560" name="Oval 20"/>
            <p:cNvSpPr>
              <a:spLocks noChangeAspect="1" noChangeArrowheads="1"/>
            </p:cNvSpPr>
            <p:nvPr/>
          </p:nvSpPr>
          <p:spPr bwMode="auto">
            <a:xfrm>
              <a:off x="1154" y="2558"/>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61" name="Freeform 21"/>
            <p:cNvSpPr>
              <a:spLocks noChangeAspect="1"/>
            </p:cNvSpPr>
            <p:nvPr/>
          </p:nvSpPr>
          <p:spPr bwMode="auto">
            <a:xfrm>
              <a:off x="939" y="2563"/>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62" name="Rectangle 22"/>
            <p:cNvSpPr>
              <a:spLocks noChangeAspect="1" noChangeArrowheads="1"/>
            </p:cNvSpPr>
            <p:nvPr/>
          </p:nvSpPr>
          <p:spPr bwMode="auto">
            <a:xfrm>
              <a:off x="1362" y="2554"/>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3563" name="Line 23"/>
            <p:cNvSpPr>
              <a:spLocks noChangeAspect="1" noChangeShapeType="1"/>
            </p:cNvSpPr>
            <p:nvPr/>
          </p:nvSpPr>
          <p:spPr bwMode="auto">
            <a:xfrm>
              <a:off x="1631" y="2613"/>
              <a:ext cx="498" cy="1"/>
            </a:xfrm>
            <a:prstGeom prst="line">
              <a:avLst/>
            </a:prstGeom>
            <a:noFill/>
            <a:ln w="762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sp>
          <p:nvSpPr>
            <p:cNvPr id="23564" name="Rectangle 25"/>
            <p:cNvSpPr>
              <a:spLocks noChangeAspect="1" noChangeArrowheads="1"/>
            </p:cNvSpPr>
            <p:nvPr/>
          </p:nvSpPr>
          <p:spPr bwMode="auto">
            <a:xfrm>
              <a:off x="2223" y="2276"/>
              <a:ext cx="934" cy="712"/>
            </a:xfrm>
            <a:prstGeom prst="rect">
              <a:avLst/>
            </a:prstGeom>
            <a:solidFill>
              <a:srgbClr val="FFFF00"/>
            </a:solidFill>
            <a:ln w="12700">
              <a:solidFill>
                <a:schemeClr val="tx1"/>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3565" name="Text Box 26"/>
            <p:cNvSpPr txBox="1">
              <a:spLocks noChangeAspect="1" noChangeArrowheads="1"/>
            </p:cNvSpPr>
            <p:nvPr/>
          </p:nvSpPr>
          <p:spPr bwMode="auto">
            <a:xfrm>
              <a:off x="2358" y="2447"/>
              <a:ext cx="665" cy="332"/>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1</a:t>
              </a:r>
            </a:p>
          </p:txBody>
        </p:sp>
        <p:sp>
          <p:nvSpPr>
            <p:cNvPr id="23566" name="Line 27"/>
            <p:cNvSpPr>
              <a:spLocks noChangeAspect="1" noChangeShapeType="1"/>
            </p:cNvSpPr>
            <p:nvPr/>
          </p:nvSpPr>
          <p:spPr bwMode="auto">
            <a:xfrm>
              <a:off x="3224" y="2613"/>
              <a:ext cx="498" cy="1"/>
            </a:xfrm>
            <a:prstGeom prst="line">
              <a:avLst/>
            </a:prstGeom>
            <a:noFill/>
            <a:ln w="762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sp>
          <p:nvSpPr>
            <p:cNvPr id="23567" name="Rectangle 29"/>
            <p:cNvSpPr>
              <a:spLocks noChangeAspect="1" noChangeArrowheads="1"/>
            </p:cNvSpPr>
            <p:nvPr/>
          </p:nvSpPr>
          <p:spPr bwMode="auto">
            <a:xfrm>
              <a:off x="3794" y="2276"/>
              <a:ext cx="934" cy="712"/>
            </a:xfrm>
            <a:prstGeom prst="rect">
              <a:avLst/>
            </a:prstGeom>
            <a:solidFill>
              <a:srgbClr val="92D050"/>
            </a:solidFill>
            <a:ln w="12700">
              <a:solidFill>
                <a:schemeClr val="tx1"/>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3568" name="Text Box 30"/>
            <p:cNvSpPr txBox="1">
              <a:spLocks noChangeAspect="1" noChangeArrowheads="1"/>
            </p:cNvSpPr>
            <p:nvPr/>
          </p:nvSpPr>
          <p:spPr bwMode="auto">
            <a:xfrm>
              <a:off x="3929" y="2447"/>
              <a:ext cx="665" cy="332"/>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2</a:t>
              </a:r>
            </a:p>
          </p:txBody>
        </p:sp>
      </p:grpSp>
    </p:spTree>
    <p:extLst>
      <p:ext uri="{BB962C8B-B14F-4D97-AF65-F5344CB8AC3E}">
        <p14:creationId xmlns:p14="http://schemas.microsoft.com/office/powerpoint/2010/main" val="12070745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3" name="Text Box 53"/>
          <p:cNvSpPr txBox="1">
            <a:spLocks noChangeArrowheads="1"/>
          </p:cNvSpPr>
          <p:nvPr/>
        </p:nvSpPr>
        <p:spPr bwMode="auto">
          <a:xfrm>
            <a:off x="236997" y="3900469"/>
            <a:ext cx="2811988" cy="954107"/>
          </a:xfrm>
          <a:prstGeom prst="rect">
            <a:avLst/>
          </a:prstGeom>
          <a:solidFill>
            <a:srgbClr val="545454"/>
          </a:solid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b="0" dirty="0">
                <a:solidFill>
                  <a:schemeClr val="bg1">
                    <a:lumMod val="85000"/>
                  </a:schemeClr>
                </a:solidFill>
                <a:latin typeface="+mj-lt"/>
                <a:cs typeface="+mn-cs"/>
              </a:rPr>
              <a:t>Multiple channel, </a:t>
            </a:r>
          </a:p>
          <a:p>
            <a:pPr fontAlgn="auto">
              <a:spcBef>
                <a:spcPts val="0"/>
              </a:spcBef>
              <a:spcAft>
                <a:spcPts val="0"/>
              </a:spcAft>
              <a:defRPr/>
            </a:pPr>
            <a:r>
              <a:rPr lang="en-US" sz="2800" b="0" dirty="0">
                <a:solidFill>
                  <a:schemeClr val="bg1">
                    <a:lumMod val="85000"/>
                  </a:schemeClr>
                </a:solidFill>
                <a:latin typeface="+mj-lt"/>
                <a:cs typeface="+mn-cs"/>
              </a:rPr>
              <a:t>multiple phase</a:t>
            </a:r>
          </a:p>
        </p:txBody>
      </p:sp>
      <p:sp>
        <p:nvSpPr>
          <p:cNvPr id="368643" name="Text Box 3"/>
          <p:cNvSpPr txBox="1">
            <a:spLocks noChangeArrowheads="1"/>
          </p:cNvSpPr>
          <p:nvPr/>
        </p:nvSpPr>
        <p:spPr bwMode="auto">
          <a:xfrm>
            <a:off x="236997" y="1567450"/>
            <a:ext cx="2811988" cy="867930"/>
          </a:xfrm>
          <a:prstGeom prst="rect">
            <a:avLst/>
          </a:prstGeom>
          <a:solidFill>
            <a:srgbClr val="545454"/>
          </a:solid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lnSpc>
                <a:spcPct val="90000"/>
              </a:lnSpc>
              <a:spcBef>
                <a:spcPts val="0"/>
              </a:spcBef>
              <a:spcAft>
                <a:spcPts val="0"/>
              </a:spcAft>
              <a:defRPr/>
            </a:pPr>
            <a:r>
              <a:rPr lang="en-US" sz="2800" b="0" dirty="0">
                <a:solidFill>
                  <a:schemeClr val="bg1">
                    <a:lumMod val="85000"/>
                  </a:schemeClr>
                </a:solidFill>
                <a:latin typeface="+mj-lt"/>
                <a:cs typeface="+mn-cs"/>
              </a:rPr>
              <a:t>Multiple channel, </a:t>
            </a:r>
          </a:p>
          <a:p>
            <a:pPr fontAlgn="auto">
              <a:lnSpc>
                <a:spcPct val="90000"/>
              </a:lnSpc>
              <a:spcBef>
                <a:spcPts val="0"/>
              </a:spcBef>
              <a:spcAft>
                <a:spcPts val="0"/>
              </a:spcAft>
              <a:defRPr/>
            </a:pPr>
            <a:r>
              <a:rPr lang="en-US" sz="2800" b="0" dirty="0">
                <a:solidFill>
                  <a:schemeClr val="bg1">
                    <a:lumMod val="85000"/>
                  </a:schemeClr>
                </a:solidFill>
                <a:latin typeface="+mj-lt"/>
                <a:cs typeface="+mn-cs"/>
              </a:rPr>
              <a:t>single phase</a:t>
            </a:r>
          </a:p>
        </p:txBody>
      </p:sp>
      <p:grpSp>
        <p:nvGrpSpPr>
          <p:cNvPr id="21506" name="Group 52"/>
          <p:cNvGrpSpPr>
            <a:grpSpLocks/>
          </p:cNvGrpSpPr>
          <p:nvPr/>
        </p:nvGrpSpPr>
        <p:grpSpPr bwMode="auto">
          <a:xfrm>
            <a:off x="3524251" y="1003301"/>
            <a:ext cx="3702050" cy="2352675"/>
            <a:chOff x="593" y="1011"/>
            <a:chExt cx="2332" cy="1482"/>
          </a:xfrm>
        </p:grpSpPr>
        <p:grpSp>
          <p:nvGrpSpPr>
            <p:cNvPr id="21536" name="Group 24"/>
            <p:cNvGrpSpPr>
              <a:grpSpLocks/>
            </p:cNvGrpSpPr>
            <p:nvPr/>
          </p:nvGrpSpPr>
          <p:grpSpPr bwMode="auto">
            <a:xfrm>
              <a:off x="1457" y="1204"/>
              <a:ext cx="630" cy="893"/>
              <a:chOff x="2065" y="1636"/>
              <a:chExt cx="630" cy="893"/>
            </a:xfrm>
          </p:grpSpPr>
          <p:sp>
            <p:nvSpPr>
              <p:cNvPr id="24619" name="Line 5"/>
              <p:cNvSpPr>
                <a:spLocks noChangeAspect="1" noChangeShapeType="1"/>
              </p:cNvSpPr>
              <p:nvPr/>
            </p:nvSpPr>
            <p:spPr bwMode="auto">
              <a:xfrm>
                <a:off x="2065" y="2065"/>
                <a:ext cx="623" cy="464"/>
              </a:xfrm>
              <a:prstGeom prst="line">
                <a:avLst/>
              </a:prstGeom>
              <a:noFill/>
              <a:ln w="381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sp>
            <p:nvSpPr>
              <p:cNvPr id="24620" name="Line 6"/>
              <p:cNvSpPr>
                <a:spLocks noChangeAspect="1" noChangeShapeType="1"/>
              </p:cNvSpPr>
              <p:nvPr/>
            </p:nvSpPr>
            <p:spPr bwMode="auto">
              <a:xfrm flipV="1">
                <a:off x="2067" y="1636"/>
                <a:ext cx="628" cy="437"/>
              </a:xfrm>
              <a:prstGeom prst="line">
                <a:avLst/>
              </a:prstGeom>
              <a:noFill/>
              <a:ln w="381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grpSp>
        <p:grpSp>
          <p:nvGrpSpPr>
            <p:cNvPr id="21537" name="Group 50"/>
            <p:cNvGrpSpPr>
              <a:grpSpLocks/>
            </p:cNvGrpSpPr>
            <p:nvPr/>
          </p:nvGrpSpPr>
          <p:grpSpPr bwMode="auto">
            <a:xfrm>
              <a:off x="2129" y="1011"/>
              <a:ext cx="748" cy="609"/>
              <a:chOff x="2153" y="939"/>
              <a:chExt cx="748" cy="609"/>
            </a:xfrm>
          </p:grpSpPr>
          <p:sp>
            <p:nvSpPr>
              <p:cNvPr id="24617" name="Rectangle 9"/>
              <p:cNvSpPr>
                <a:spLocks noChangeAspect="1" noChangeArrowheads="1"/>
              </p:cNvSpPr>
              <p:nvPr/>
            </p:nvSpPr>
            <p:spPr bwMode="auto">
              <a:xfrm>
                <a:off x="2153" y="939"/>
                <a:ext cx="748" cy="590"/>
              </a:xfrm>
              <a:prstGeom prst="rect">
                <a:avLst/>
              </a:prstGeom>
              <a:solidFill>
                <a:srgbClr val="FFFF00"/>
              </a:solidFill>
              <a:ln w="12700">
                <a:solidFill>
                  <a:schemeClr val="tx1"/>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4618" name="Text Box 10"/>
              <p:cNvSpPr txBox="1">
                <a:spLocks noChangeAspect="1" noChangeArrowheads="1"/>
              </p:cNvSpPr>
              <p:nvPr/>
            </p:nvSpPr>
            <p:spPr bwMode="auto">
              <a:xfrm>
                <a:off x="2176" y="966"/>
                <a:ext cx="666" cy="582"/>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1</a:t>
                </a:r>
              </a:p>
            </p:txBody>
          </p:sp>
        </p:grpSp>
        <p:grpSp>
          <p:nvGrpSpPr>
            <p:cNvPr id="21538" name="Group 51"/>
            <p:cNvGrpSpPr>
              <a:grpSpLocks/>
            </p:cNvGrpSpPr>
            <p:nvPr/>
          </p:nvGrpSpPr>
          <p:grpSpPr bwMode="auto">
            <a:xfrm>
              <a:off x="2152" y="1911"/>
              <a:ext cx="773" cy="582"/>
              <a:chOff x="2159" y="1911"/>
              <a:chExt cx="773" cy="582"/>
            </a:xfrm>
          </p:grpSpPr>
          <p:sp>
            <p:nvSpPr>
              <p:cNvPr id="24615" name="Rectangle 12"/>
              <p:cNvSpPr>
                <a:spLocks noChangeAspect="1" noChangeArrowheads="1"/>
              </p:cNvSpPr>
              <p:nvPr/>
            </p:nvSpPr>
            <p:spPr bwMode="auto">
              <a:xfrm>
                <a:off x="2184" y="1923"/>
                <a:ext cx="748" cy="540"/>
              </a:xfrm>
              <a:prstGeom prst="rect">
                <a:avLst/>
              </a:prstGeom>
              <a:solidFill>
                <a:srgbClr val="92D050"/>
              </a:solidFill>
              <a:ln w="12700">
                <a:solidFill>
                  <a:schemeClr val="tx1"/>
                </a:solidFill>
                <a:miter lim="800000"/>
                <a:headEnd/>
                <a:tailEnd/>
              </a:ln>
            </p:spPr>
            <p:txBody>
              <a:bodyPr wrap="none" anchor="ctr"/>
              <a:lstStyle/>
              <a:p>
                <a:pPr fontAlgn="auto">
                  <a:spcBef>
                    <a:spcPts val="0"/>
                  </a:spcBef>
                  <a:spcAft>
                    <a:spcPts val="0"/>
                  </a:spcAft>
                  <a:defRPr/>
                </a:pPr>
                <a:endParaRPr lang="en-NZ">
                  <a:latin typeface="+mj-lt"/>
                  <a:cs typeface="+mn-cs"/>
                </a:endParaRPr>
              </a:p>
            </p:txBody>
          </p:sp>
          <p:sp>
            <p:nvSpPr>
              <p:cNvPr id="24616" name="Text Box 13"/>
              <p:cNvSpPr txBox="1">
                <a:spLocks noChangeAspect="1" noChangeArrowheads="1"/>
              </p:cNvSpPr>
              <p:nvPr/>
            </p:nvSpPr>
            <p:spPr bwMode="auto">
              <a:xfrm>
                <a:off x="2159" y="1911"/>
                <a:ext cx="666" cy="582"/>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2</a:t>
                </a:r>
              </a:p>
            </p:txBody>
          </p:sp>
        </p:grpSp>
        <p:sp>
          <p:nvSpPr>
            <p:cNvPr id="24611" name="Oval 15"/>
            <p:cNvSpPr>
              <a:spLocks noChangeAspect="1" noChangeArrowheads="1"/>
            </p:cNvSpPr>
            <p:nvPr/>
          </p:nvSpPr>
          <p:spPr bwMode="auto">
            <a:xfrm>
              <a:off x="1031" y="1596"/>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612" name="Freeform 16"/>
            <p:cNvSpPr>
              <a:spLocks noChangeAspect="1"/>
            </p:cNvSpPr>
            <p:nvPr/>
          </p:nvSpPr>
          <p:spPr bwMode="auto">
            <a:xfrm>
              <a:off x="1241" y="1601"/>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613" name="Rectangle 17"/>
            <p:cNvSpPr>
              <a:spLocks noChangeAspect="1" noChangeArrowheads="1"/>
            </p:cNvSpPr>
            <p:nvPr/>
          </p:nvSpPr>
          <p:spPr bwMode="auto">
            <a:xfrm>
              <a:off x="593" y="1592"/>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614" name="Rectangle 18"/>
            <p:cNvSpPr>
              <a:spLocks noChangeAspect="1" noChangeArrowheads="1"/>
            </p:cNvSpPr>
            <p:nvPr/>
          </p:nvSpPr>
          <p:spPr bwMode="auto">
            <a:xfrm>
              <a:off x="812" y="1592"/>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grpSp>
      <p:sp>
        <p:nvSpPr>
          <p:cNvPr id="21507" name="Rectangle 21"/>
          <p:cNvSpPr>
            <a:spLocks noGrp="1" noChangeArrowheads="1"/>
          </p:cNvSpPr>
          <p:nvPr>
            <p:ph type="title"/>
          </p:nvPr>
        </p:nvSpPr>
        <p:spPr>
          <a:xfrm>
            <a:off x="-1" y="-3285"/>
            <a:ext cx="9144001" cy="877213"/>
          </a:xfrm>
          <a:solidFill>
            <a:srgbClr val="40BAD2"/>
          </a:solidFill>
        </p:spPr>
        <p:txBody>
          <a:bodyPr/>
          <a:lstStyle/>
          <a:p>
            <a:r>
              <a:rPr lang="en-US" dirty="0">
                <a:solidFill>
                  <a:schemeClr val="tx1">
                    <a:lumMod val="75000"/>
                    <a:lumOff val="25000"/>
                  </a:schemeClr>
                </a:solidFill>
              </a:rPr>
              <a:t>Service Facility Arrangements</a:t>
            </a:r>
          </a:p>
        </p:txBody>
      </p:sp>
      <p:grpSp>
        <p:nvGrpSpPr>
          <p:cNvPr id="21508" name="Group 49"/>
          <p:cNvGrpSpPr>
            <a:grpSpLocks/>
          </p:cNvGrpSpPr>
          <p:nvPr/>
        </p:nvGrpSpPr>
        <p:grpSpPr bwMode="auto">
          <a:xfrm>
            <a:off x="2901951" y="3970338"/>
            <a:ext cx="5297488" cy="2478624"/>
            <a:chOff x="2132" y="2505"/>
            <a:chExt cx="3337" cy="1441"/>
          </a:xfrm>
        </p:grpSpPr>
        <p:sp>
          <p:nvSpPr>
            <p:cNvPr id="24584" name="Oval 25"/>
            <p:cNvSpPr>
              <a:spLocks noChangeAspect="1" noChangeArrowheads="1"/>
            </p:cNvSpPr>
            <p:nvPr/>
          </p:nvSpPr>
          <p:spPr bwMode="auto">
            <a:xfrm>
              <a:off x="2132" y="3129"/>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585" name="Freeform 26"/>
            <p:cNvSpPr>
              <a:spLocks noChangeAspect="1"/>
            </p:cNvSpPr>
            <p:nvPr/>
          </p:nvSpPr>
          <p:spPr bwMode="auto">
            <a:xfrm>
              <a:off x="2895" y="3136"/>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586" name="Rectangle 27"/>
            <p:cNvSpPr>
              <a:spLocks noChangeAspect="1" noChangeArrowheads="1"/>
            </p:cNvSpPr>
            <p:nvPr/>
          </p:nvSpPr>
          <p:spPr bwMode="auto">
            <a:xfrm>
              <a:off x="2318" y="3124"/>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587" name="Freeform 28"/>
            <p:cNvSpPr>
              <a:spLocks noChangeAspect="1"/>
            </p:cNvSpPr>
            <p:nvPr/>
          </p:nvSpPr>
          <p:spPr bwMode="auto">
            <a:xfrm>
              <a:off x="2703" y="3135"/>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588" name="Freeform 29"/>
            <p:cNvSpPr>
              <a:spLocks noChangeAspect="1"/>
            </p:cNvSpPr>
            <p:nvPr/>
          </p:nvSpPr>
          <p:spPr bwMode="auto">
            <a:xfrm>
              <a:off x="2512" y="3135"/>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4589" name="Line 30"/>
            <p:cNvSpPr>
              <a:spLocks noChangeAspect="1" noChangeShapeType="1"/>
            </p:cNvSpPr>
            <p:nvPr/>
          </p:nvSpPr>
          <p:spPr bwMode="auto">
            <a:xfrm>
              <a:off x="4246" y="3648"/>
              <a:ext cx="434" cy="1"/>
            </a:xfrm>
            <a:prstGeom prst="line">
              <a:avLst/>
            </a:prstGeom>
            <a:noFill/>
            <a:ln w="38100">
              <a:solidFill>
                <a:schemeClr val="tx1"/>
              </a:solidFill>
              <a:round/>
              <a:headEnd/>
              <a:tailEnd type="triangle" w="med" len="med"/>
            </a:ln>
            <a:extLst/>
          </p:spPr>
          <p:txBody>
            <a:bodyPr wrap="none"/>
            <a:lstStyle/>
            <a:p>
              <a:pPr fontAlgn="auto">
                <a:spcBef>
                  <a:spcPts val="0"/>
                </a:spcBef>
                <a:spcAft>
                  <a:spcPts val="0"/>
                </a:spcAft>
                <a:defRPr/>
              </a:pPr>
              <a:endParaRPr lang="en-US">
                <a:latin typeface="+mj-lt"/>
                <a:cs typeface="+mn-cs"/>
              </a:endParaRPr>
            </a:p>
          </p:txBody>
        </p:sp>
        <p:grpSp>
          <p:nvGrpSpPr>
            <p:cNvPr id="21518" name="Group 31"/>
            <p:cNvGrpSpPr>
              <a:grpSpLocks/>
            </p:cNvGrpSpPr>
            <p:nvPr/>
          </p:nvGrpSpPr>
          <p:grpSpPr bwMode="auto">
            <a:xfrm>
              <a:off x="4721" y="2505"/>
              <a:ext cx="748" cy="734"/>
              <a:chOff x="3986" y="1153"/>
              <a:chExt cx="748" cy="734"/>
            </a:xfrm>
          </p:grpSpPr>
          <p:sp>
            <p:nvSpPr>
              <p:cNvPr id="24606" name="Rectangle 32"/>
              <p:cNvSpPr>
                <a:spLocks noChangeAspect="1" noChangeArrowheads="1"/>
              </p:cNvSpPr>
              <p:nvPr/>
            </p:nvSpPr>
            <p:spPr bwMode="auto">
              <a:xfrm>
                <a:off x="3986" y="1153"/>
                <a:ext cx="748" cy="630"/>
              </a:xfrm>
              <a:prstGeom prst="rect">
                <a:avLst/>
              </a:prstGeom>
              <a:solidFill>
                <a:schemeClr val="accent2">
                  <a:lumMod val="40000"/>
                  <a:lumOff val="60000"/>
                </a:schemeClr>
              </a:solidFill>
              <a:ln w="12700">
                <a:solidFill>
                  <a:schemeClr val="tx1"/>
                </a:solidFill>
                <a:miter lim="800000"/>
                <a:headEnd/>
                <a:tailEnd/>
              </a:ln>
            </p:spPr>
            <p:txBody>
              <a:bodyPr wrap="none"/>
              <a:lstStyle/>
              <a:p>
                <a:pPr fontAlgn="auto">
                  <a:spcBef>
                    <a:spcPts val="0"/>
                  </a:spcBef>
                  <a:spcAft>
                    <a:spcPts val="0"/>
                  </a:spcAft>
                  <a:defRPr/>
                </a:pPr>
                <a:endParaRPr lang="en-NZ">
                  <a:latin typeface="+mj-lt"/>
                  <a:cs typeface="+mn-cs"/>
                </a:endParaRPr>
              </a:p>
            </p:txBody>
          </p:sp>
          <p:sp>
            <p:nvSpPr>
              <p:cNvPr id="24607" name="Text Box 33"/>
              <p:cNvSpPr txBox="1">
                <a:spLocks noChangeAspect="1" noChangeArrowheads="1"/>
              </p:cNvSpPr>
              <p:nvPr/>
            </p:nvSpPr>
            <p:spPr bwMode="auto">
              <a:xfrm>
                <a:off x="4017" y="1192"/>
                <a:ext cx="665" cy="695"/>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3</a:t>
                </a:r>
              </a:p>
            </p:txBody>
          </p:sp>
        </p:grpSp>
        <p:grpSp>
          <p:nvGrpSpPr>
            <p:cNvPr id="21519" name="Group 34"/>
            <p:cNvGrpSpPr>
              <a:grpSpLocks/>
            </p:cNvGrpSpPr>
            <p:nvPr/>
          </p:nvGrpSpPr>
          <p:grpSpPr bwMode="auto">
            <a:xfrm>
              <a:off x="4721" y="3378"/>
              <a:ext cx="748" cy="567"/>
              <a:chOff x="3985" y="2354"/>
              <a:chExt cx="748" cy="567"/>
            </a:xfrm>
          </p:grpSpPr>
          <p:sp>
            <p:nvSpPr>
              <p:cNvPr id="24604" name="Rectangle 35"/>
              <p:cNvSpPr>
                <a:spLocks noChangeAspect="1" noChangeArrowheads="1"/>
              </p:cNvSpPr>
              <p:nvPr/>
            </p:nvSpPr>
            <p:spPr bwMode="auto">
              <a:xfrm>
                <a:off x="3985" y="2354"/>
                <a:ext cx="748" cy="567"/>
              </a:xfrm>
              <a:prstGeom prst="rect">
                <a:avLst/>
              </a:prstGeom>
              <a:solidFill>
                <a:schemeClr val="accent1"/>
              </a:solidFill>
              <a:ln w="12700">
                <a:solidFill>
                  <a:schemeClr val="tx1"/>
                </a:solidFill>
                <a:miter lim="800000"/>
                <a:headEnd/>
                <a:tailEnd/>
              </a:ln>
            </p:spPr>
            <p:txBody>
              <a:bodyPr wrap="none"/>
              <a:lstStyle/>
              <a:p>
                <a:pPr fontAlgn="auto">
                  <a:spcBef>
                    <a:spcPts val="0"/>
                  </a:spcBef>
                  <a:spcAft>
                    <a:spcPts val="0"/>
                  </a:spcAft>
                  <a:defRPr/>
                </a:pPr>
                <a:endParaRPr lang="en-NZ">
                  <a:latin typeface="+mj-lt"/>
                  <a:cs typeface="+mn-cs"/>
                </a:endParaRPr>
              </a:p>
            </p:txBody>
          </p:sp>
          <p:sp>
            <p:nvSpPr>
              <p:cNvPr id="24605" name="Text Box 36"/>
              <p:cNvSpPr txBox="1">
                <a:spLocks noChangeAspect="1" noChangeArrowheads="1"/>
              </p:cNvSpPr>
              <p:nvPr/>
            </p:nvSpPr>
            <p:spPr bwMode="auto">
              <a:xfrm>
                <a:off x="4016" y="2384"/>
                <a:ext cx="665" cy="324"/>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4</a:t>
                </a:r>
              </a:p>
            </p:txBody>
          </p:sp>
        </p:grpSp>
        <p:grpSp>
          <p:nvGrpSpPr>
            <p:cNvPr id="21520" name="Group 37"/>
            <p:cNvGrpSpPr>
              <a:grpSpLocks/>
            </p:cNvGrpSpPr>
            <p:nvPr/>
          </p:nvGrpSpPr>
          <p:grpSpPr bwMode="auto">
            <a:xfrm>
              <a:off x="4246" y="2766"/>
              <a:ext cx="442" cy="878"/>
              <a:chOff x="3328" y="1630"/>
              <a:chExt cx="442" cy="878"/>
            </a:xfrm>
          </p:grpSpPr>
          <p:sp>
            <p:nvSpPr>
              <p:cNvPr id="24602" name="Line 38"/>
              <p:cNvSpPr>
                <a:spLocks noChangeAspect="1" noChangeShapeType="1"/>
              </p:cNvSpPr>
              <p:nvPr/>
            </p:nvSpPr>
            <p:spPr bwMode="auto">
              <a:xfrm flipV="1">
                <a:off x="3330" y="1637"/>
                <a:ext cx="439" cy="1"/>
              </a:xfrm>
              <a:prstGeom prst="line">
                <a:avLst/>
              </a:prstGeom>
              <a:noFill/>
              <a:ln w="38100">
                <a:solidFill>
                  <a:schemeClr val="tx1"/>
                </a:solidFill>
                <a:round/>
                <a:headEnd/>
                <a:tailEnd type="triangle" w="med" len="med"/>
              </a:ln>
              <a:extLst/>
            </p:spPr>
            <p:txBody>
              <a:bodyPr wrap="none"/>
              <a:lstStyle/>
              <a:p>
                <a:pPr fontAlgn="auto">
                  <a:spcBef>
                    <a:spcPts val="0"/>
                  </a:spcBef>
                  <a:spcAft>
                    <a:spcPts val="0"/>
                  </a:spcAft>
                  <a:defRPr/>
                </a:pPr>
                <a:endParaRPr lang="en-US">
                  <a:latin typeface="+mj-lt"/>
                  <a:cs typeface="+mn-cs"/>
                </a:endParaRPr>
              </a:p>
            </p:txBody>
          </p:sp>
          <p:sp>
            <p:nvSpPr>
              <p:cNvPr id="24603" name="Line 39"/>
              <p:cNvSpPr>
                <a:spLocks noChangeAspect="1" noChangeShapeType="1"/>
              </p:cNvSpPr>
              <p:nvPr/>
            </p:nvSpPr>
            <p:spPr bwMode="auto">
              <a:xfrm>
                <a:off x="3328" y="1630"/>
                <a:ext cx="442" cy="878"/>
              </a:xfrm>
              <a:prstGeom prst="line">
                <a:avLst/>
              </a:prstGeom>
              <a:noFill/>
              <a:ln w="38100">
                <a:solidFill>
                  <a:schemeClr val="tx1"/>
                </a:solidFill>
                <a:round/>
                <a:headEnd/>
                <a:tailEnd type="triangle" w="med" len="med"/>
              </a:ln>
              <a:extLst/>
            </p:spPr>
            <p:txBody>
              <a:bodyPr wrap="none"/>
              <a:lstStyle/>
              <a:p>
                <a:pPr fontAlgn="auto">
                  <a:spcBef>
                    <a:spcPts val="0"/>
                  </a:spcBef>
                  <a:spcAft>
                    <a:spcPts val="0"/>
                  </a:spcAft>
                  <a:defRPr/>
                </a:pPr>
                <a:endParaRPr lang="en-US">
                  <a:latin typeface="+mj-lt"/>
                  <a:cs typeface="+mn-cs"/>
                </a:endParaRPr>
              </a:p>
            </p:txBody>
          </p:sp>
        </p:grpSp>
        <p:grpSp>
          <p:nvGrpSpPr>
            <p:cNvPr id="21521" name="Group 40"/>
            <p:cNvGrpSpPr>
              <a:grpSpLocks/>
            </p:cNvGrpSpPr>
            <p:nvPr/>
          </p:nvGrpSpPr>
          <p:grpSpPr bwMode="auto">
            <a:xfrm>
              <a:off x="3089" y="2775"/>
              <a:ext cx="369" cy="891"/>
              <a:chOff x="1593" y="1775"/>
              <a:chExt cx="369" cy="891"/>
            </a:xfrm>
          </p:grpSpPr>
          <p:sp>
            <p:nvSpPr>
              <p:cNvPr id="24600" name="Line 41"/>
              <p:cNvSpPr>
                <a:spLocks noChangeAspect="1" noChangeShapeType="1"/>
              </p:cNvSpPr>
              <p:nvPr/>
            </p:nvSpPr>
            <p:spPr bwMode="auto">
              <a:xfrm>
                <a:off x="1593" y="2202"/>
                <a:ext cx="366" cy="464"/>
              </a:xfrm>
              <a:prstGeom prst="line">
                <a:avLst/>
              </a:prstGeom>
              <a:noFill/>
              <a:ln w="381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sp>
            <p:nvSpPr>
              <p:cNvPr id="24601" name="Line 42"/>
              <p:cNvSpPr>
                <a:spLocks noChangeAspect="1" noChangeShapeType="1"/>
              </p:cNvSpPr>
              <p:nvPr/>
            </p:nvSpPr>
            <p:spPr bwMode="auto">
              <a:xfrm flipV="1">
                <a:off x="1593" y="1775"/>
                <a:ext cx="369" cy="437"/>
              </a:xfrm>
              <a:prstGeom prst="line">
                <a:avLst/>
              </a:prstGeom>
              <a:noFill/>
              <a:ln w="38100">
                <a:solidFill>
                  <a:schemeClr val="tx1"/>
                </a:solidFill>
                <a:round/>
                <a:headEnd/>
                <a:tailEnd type="triangle" w="med" len="med"/>
              </a:ln>
              <a:extLst/>
            </p:spPr>
            <p:txBody>
              <a:bodyPr wrap="none" anchor="ctr"/>
              <a:lstStyle/>
              <a:p>
                <a:pPr fontAlgn="auto">
                  <a:spcBef>
                    <a:spcPts val="0"/>
                  </a:spcBef>
                  <a:spcAft>
                    <a:spcPts val="0"/>
                  </a:spcAft>
                  <a:defRPr/>
                </a:pPr>
                <a:endParaRPr lang="en-US">
                  <a:latin typeface="+mj-lt"/>
                  <a:cs typeface="+mn-cs"/>
                </a:endParaRPr>
              </a:p>
            </p:txBody>
          </p:sp>
        </p:grpSp>
        <p:grpSp>
          <p:nvGrpSpPr>
            <p:cNvPr id="21522" name="Group 43"/>
            <p:cNvGrpSpPr>
              <a:grpSpLocks/>
            </p:cNvGrpSpPr>
            <p:nvPr/>
          </p:nvGrpSpPr>
          <p:grpSpPr bwMode="auto">
            <a:xfrm>
              <a:off x="3465" y="2505"/>
              <a:ext cx="748" cy="630"/>
              <a:chOff x="2154" y="1153"/>
              <a:chExt cx="748" cy="630"/>
            </a:xfrm>
          </p:grpSpPr>
          <p:sp>
            <p:nvSpPr>
              <p:cNvPr id="24598" name="Rectangle 44"/>
              <p:cNvSpPr>
                <a:spLocks noChangeAspect="1" noChangeArrowheads="1"/>
              </p:cNvSpPr>
              <p:nvPr/>
            </p:nvSpPr>
            <p:spPr bwMode="auto">
              <a:xfrm>
                <a:off x="2154" y="1153"/>
                <a:ext cx="748" cy="630"/>
              </a:xfrm>
              <a:prstGeom prst="rect">
                <a:avLst/>
              </a:prstGeom>
              <a:solidFill>
                <a:srgbClr val="FFFF00"/>
              </a:solidFill>
              <a:ln w="12700">
                <a:solidFill>
                  <a:schemeClr val="tx1"/>
                </a:solidFill>
                <a:miter lim="800000"/>
                <a:headEnd/>
                <a:tailEnd/>
              </a:ln>
            </p:spPr>
            <p:txBody>
              <a:bodyPr wrap="none"/>
              <a:lstStyle/>
              <a:p>
                <a:pPr fontAlgn="auto">
                  <a:spcBef>
                    <a:spcPts val="0"/>
                  </a:spcBef>
                  <a:spcAft>
                    <a:spcPts val="0"/>
                  </a:spcAft>
                  <a:defRPr/>
                </a:pPr>
                <a:endParaRPr lang="en-NZ">
                  <a:latin typeface="+mj-lt"/>
                  <a:cs typeface="+mn-cs"/>
                </a:endParaRPr>
              </a:p>
            </p:txBody>
          </p:sp>
          <p:sp>
            <p:nvSpPr>
              <p:cNvPr id="24599" name="Text Box 45"/>
              <p:cNvSpPr txBox="1">
                <a:spLocks noChangeAspect="1" noChangeArrowheads="1"/>
              </p:cNvSpPr>
              <p:nvPr/>
            </p:nvSpPr>
            <p:spPr bwMode="auto">
              <a:xfrm>
                <a:off x="2193" y="1192"/>
                <a:ext cx="665" cy="308"/>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1</a:t>
                </a:r>
              </a:p>
            </p:txBody>
          </p:sp>
        </p:grpSp>
        <p:grpSp>
          <p:nvGrpSpPr>
            <p:cNvPr id="21523" name="Group 46"/>
            <p:cNvGrpSpPr>
              <a:grpSpLocks/>
            </p:cNvGrpSpPr>
            <p:nvPr/>
          </p:nvGrpSpPr>
          <p:grpSpPr bwMode="auto">
            <a:xfrm>
              <a:off x="3465" y="3378"/>
              <a:ext cx="748" cy="568"/>
              <a:chOff x="2153" y="2354"/>
              <a:chExt cx="748" cy="568"/>
            </a:xfrm>
          </p:grpSpPr>
          <p:sp>
            <p:nvSpPr>
              <p:cNvPr id="24596" name="Rectangle 47"/>
              <p:cNvSpPr>
                <a:spLocks noChangeAspect="1" noChangeArrowheads="1"/>
              </p:cNvSpPr>
              <p:nvPr/>
            </p:nvSpPr>
            <p:spPr bwMode="auto">
              <a:xfrm>
                <a:off x="2153" y="2354"/>
                <a:ext cx="748" cy="568"/>
              </a:xfrm>
              <a:prstGeom prst="rect">
                <a:avLst/>
              </a:prstGeom>
              <a:solidFill>
                <a:srgbClr val="92D050"/>
              </a:solidFill>
              <a:ln w="12700">
                <a:solidFill>
                  <a:schemeClr val="tx1"/>
                </a:solidFill>
                <a:miter lim="800000"/>
                <a:headEnd/>
                <a:tailEnd/>
              </a:ln>
            </p:spPr>
            <p:txBody>
              <a:bodyPr wrap="none"/>
              <a:lstStyle/>
              <a:p>
                <a:pPr fontAlgn="auto">
                  <a:spcBef>
                    <a:spcPts val="0"/>
                  </a:spcBef>
                  <a:spcAft>
                    <a:spcPts val="0"/>
                  </a:spcAft>
                  <a:defRPr/>
                </a:pPr>
                <a:endParaRPr lang="en-NZ">
                  <a:latin typeface="+mj-lt"/>
                  <a:cs typeface="+mn-cs"/>
                </a:endParaRPr>
              </a:p>
            </p:txBody>
          </p:sp>
          <p:sp>
            <p:nvSpPr>
              <p:cNvPr id="24597" name="Text Box 48"/>
              <p:cNvSpPr txBox="1">
                <a:spLocks noChangeAspect="1" noChangeArrowheads="1"/>
              </p:cNvSpPr>
              <p:nvPr/>
            </p:nvSpPr>
            <p:spPr bwMode="auto">
              <a:xfrm>
                <a:off x="2192" y="2384"/>
                <a:ext cx="665" cy="340"/>
              </a:xfrm>
              <a:prstGeom prst="rect">
                <a:avLst/>
              </a:prstGeom>
              <a:noFill/>
              <a:ln>
                <a:noFill/>
              </a:ln>
              <a:extLst/>
            </p:spPr>
            <p:txBody>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2</a:t>
                </a:r>
              </a:p>
            </p:txBody>
          </p:sp>
        </p:grpSp>
      </p:grpSp>
    </p:spTree>
    <p:extLst>
      <p:ext uri="{BB962C8B-B14F-4D97-AF65-F5344CB8AC3E}">
        <p14:creationId xmlns:p14="http://schemas.microsoft.com/office/powerpoint/2010/main" val="23072959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1"/>
          <p:cNvSpPr>
            <a:spLocks noGrp="1" noChangeArrowheads="1"/>
          </p:cNvSpPr>
          <p:nvPr>
            <p:ph type="title"/>
          </p:nvPr>
        </p:nvSpPr>
        <p:spPr>
          <a:xfrm>
            <a:off x="66250" y="958548"/>
            <a:ext cx="2466200" cy="1370315"/>
          </a:xfrm>
        </p:spPr>
        <p:txBody>
          <a:bodyPr/>
          <a:lstStyle/>
          <a:p>
            <a:r>
              <a:rPr lang="en-US" dirty="0"/>
              <a:t>Service Facility Arrangements</a:t>
            </a:r>
          </a:p>
        </p:txBody>
      </p:sp>
      <p:grpSp>
        <p:nvGrpSpPr>
          <p:cNvPr id="2" name="Group 74"/>
          <p:cNvGrpSpPr>
            <a:grpSpLocks/>
          </p:cNvGrpSpPr>
          <p:nvPr/>
        </p:nvGrpSpPr>
        <p:grpSpPr bwMode="auto">
          <a:xfrm>
            <a:off x="5918201" y="1400174"/>
            <a:ext cx="3657600" cy="830263"/>
            <a:chOff x="3956" y="1297"/>
            <a:chExt cx="1899" cy="523"/>
          </a:xfrm>
        </p:grpSpPr>
        <p:sp>
          <p:nvSpPr>
            <p:cNvPr id="25638" name="Text Box 66"/>
            <p:cNvSpPr txBox="1">
              <a:spLocks noChangeArrowheads="1"/>
            </p:cNvSpPr>
            <p:nvPr/>
          </p:nvSpPr>
          <p:spPr bwMode="auto">
            <a:xfrm>
              <a:off x="3956" y="1297"/>
              <a:ext cx="1899" cy="523"/>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1600" dirty="0">
                  <a:latin typeface="+mj-lt"/>
                  <a:cs typeface="+mn-cs"/>
                </a:rPr>
                <a:t>Routing for      :   1–2–4</a:t>
              </a:r>
            </a:p>
            <a:p>
              <a:pPr fontAlgn="auto">
                <a:spcBef>
                  <a:spcPts val="0"/>
                </a:spcBef>
                <a:spcAft>
                  <a:spcPts val="0"/>
                </a:spcAft>
                <a:defRPr/>
              </a:pPr>
              <a:r>
                <a:rPr lang="en-US" sz="1600" dirty="0">
                  <a:latin typeface="+mj-lt"/>
                  <a:cs typeface="+mn-cs"/>
                </a:rPr>
                <a:t>Routing for      :   2–4–3</a:t>
              </a:r>
            </a:p>
            <a:p>
              <a:pPr fontAlgn="auto">
                <a:spcBef>
                  <a:spcPts val="0"/>
                </a:spcBef>
                <a:spcAft>
                  <a:spcPts val="0"/>
                </a:spcAft>
                <a:defRPr/>
              </a:pPr>
              <a:r>
                <a:rPr lang="en-US" sz="1600" dirty="0">
                  <a:latin typeface="+mj-lt"/>
                  <a:cs typeface="+mn-cs"/>
                </a:rPr>
                <a:t>Routing for      :   3–2–1–4</a:t>
              </a:r>
            </a:p>
          </p:txBody>
        </p:sp>
        <p:sp>
          <p:nvSpPr>
            <p:cNvPr id="25639" name="Freeform 67"/>
            <p:cNvSpPr>
              <a:spLocks noChangeAspect="1"/>
            </p:cNvSpPr>
            <p:nvPr/>
          </p:nvSpPr>
          <p:spPr bwMode="auto">
            <a:xfrm>
              <a:off x="5222" y="1345"/>
              <a:ext cx="116" cy="100"/>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40" name="Rectangle 68"/>
            <p:cNvSpPr>
              <a:spLocks noChangeAspect="1" noChangeArrowheads="1"/>
            </p:cNvSpPr>
            <p:nvPr/>
          </p:nvSpPr>
          <p:spPr bwMode="auto">
            <a:xfrm flipH="1" flipV="1">
              <a:off x="5222" y="1633"/>
              <a:ext cx="118" cy="118"/>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41" name="Oval 69"/>
            <p:cNvSpPr>
              <a:spLocks noChangeAspect="1" noChangeArrowheads="1"/>
            </p:cNvSpPr>
            <p:nvPr/>
          </p:nvSpPr>
          <p:spPr bwMode="auto">
            <a:xfrm flipH="1" flipV="1">
              <a:off x="5222" y="1489"/>
              <a:ext cx="111" cy="110"/>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grpSp>
      <p:sp>
        <p:nvSpPr>
          <p:cNvPr id="369734" name="Text Box 70"/>
          <p:cNvSpPr txBox="1">
            <a:spLocks noChangeArrowheads="1"/>
          </p:cNvSpPr>
          <p:nvPr/>
        </p:nvSpPr>
        <p:spPr bwMode="auto">
          <a:xfrm>
            <a:off x="3895725" y="617538"/>
            <a:ext cx="3352800" cy="523875"/>
          </a:xfrm>
          <a:prstGeom prst="rect">
            <a:avLst/>
          </a:prstGeom>
          <a:noFill/>
          <a:ln>
            <a:noFill/>
          </a:ln>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dirty="0">
                <a:solidFill>
                  <a:schemeClr val="tx2"/>
                </a:solidFill>
                <a:latin typeface="+mj-lt"/>
                <a:cs typeface="+mn-cs"/>
              </a:rPr>
              <a:t>Mixed arrangement</a:t>
            </a:r>
            <a:endParaRPr lang="en-US" sz="2800" b="0" i="1" dirty="0">
              <a:solidFill>
                <a:schemeClr val="tx2"/>
              </a:solidFill>
              <a:latin typeface="+mj-lt"/>
              <a:cs typeface="+mn-cs"/>
            </a:endParaRPr>
          </a:p>
        </p:txBody>
      </p:sp>
      <p:grpSp>
        <p:nvGrpSpPr>
          <p:cNvPr id="3" name="Group 87"/>
          <p:cNvGrpSpPr>
            <a:grpSpLocks/>
          </p:cNvGrpSpPr>
          <p:nvPr/>
        </p:nvGrpSpPr>
        <p:grpSpPr bwMode="auto">
          <a:xfrm>
            <a:off x="2671762" y="2079625"/>
            <a:ext cx="6167438" cy="3557588"/>
            <a:chOff x="743" y="1660"/>
            <a:chExt cx="3885" cy="2241"/>
          </a:xfrm>
        </p:grpSpPr>
        <p:grpSp>
          <p:nvGrpSpPr>
            <p:cNvPr id="22535" name="Group 83"/>
            <p:cNvGrpSpPr>
              <a:grpSpLocks/>
            </p:cNvGrpSpPr>
            <p:nvPr/>
          </p:nvGrpSpPr>
          <p:grpSpPr bwMode="auto">
            <a:xfrm>
              <a:off x="743" y="1831"/>
              <a:ext cx="1461" cy="844"/>
              <a:chOff x="743" y="1831"/>
              <a:chExt cx="1461" cy="844"/>
            </a:xfrm>
          </p:grpSpPr>
          <p:sp>
            <p:nvSpPr>
              <p:cNvPr id="25632" name="Rectangle 55"/>
              <p:cNvSpPr>
                <a:spLocks noChangeArrowheads="1"/>
              </p:cNvSpPr>
              <p:nvPr/>
            </p:nvSpPr>
            <p:spPr bwMode="auto">
              <a:xfrm>
                <a:off x="743" y="2015"/>
                <a:ext cx="157" cy="157"/>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33" name="Freeform 56"/>
              <p:cNvSpPr>
                <a:spLocks/>
              </p:cNvSpPr>
              <p:nvPr/>
            </p:nvSpPr>
            <p:spPr bwMode="auto">
              <a:xfrm>
                <a:off x="744" y="1831"/>
                <a:ext cx="155" cy="133"/>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grpSp>
            <p:nvGrpSpPr>
              <p:cNvPr id="22562" name="Group 79"/>
              <p:cNvGrpSpPr>
                <a:grpSpLocks/>
              </p:cNvGrpSpPr>
              <p:nvPr/>
            </p:nvGrpSpPr>
            <p:grpSpPr bwMode="auto">
              <a:xfrm>
                <a:off x="1270" y="2001"/>
                <a:ext cx="934" cy="674"/>
                <a:chOff x="1270" y="1993"/>
                <a:chExt cx="934" cy="674"/>
              </a:xfrm>
            </p:grpSpPr>
            <p:sp>
              <p:nvSpPr>
                <p:cNvPr id="369724" name="Rectangle 60"/>
                <p:cNvSpPr>
                  <a:spLocks noChangeAspect="1" noChangeArrowheads="1"/>
                </p:cNvSpPr>
                <p:nvPr/>
              </p:nvSpPr>
              <p:spPr bwMode="auto">
                <a:xfrm>
                  <a:off x="1270" y="1993"/>
                  <a:ext cx="934" cy="674"/>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25637" name="Text Box 61"/>
                <p:cNvSpPr txBox="1">
                  <a:spLocks noChangeArrowheads="1"/>
                </p:cNvSpPr>
                <p:nvPr/>
              </p:nvSpPr>
              <p:spPr bwMode="auto">
                <a:xfrm>
                  <a:off x="1294" y="2162"/>
                  <a:ext cx="887"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1</a:t>
                  </a:r>
                </a:p>
              </p:txBody>
            </p:sp>
          </p:grpSp>
          <p:sp>
            <p:nvSpPr>
              <p:cNvPr id="25635" name="Freeform 75"/>
              <p:cNvSpPr>
                <a:spLocks/>
              </p:cNvSpPr>
              <p:nvPr/>
            </p:nvSpPr>
            <p:spPr bwMode="auto">
              <a:xfrm>
                <a:off x="824" y="2224"/>
                <a:ext cx="424" cy="112"/>
              </a:xfrm>
              <a:custGeom>
                <a:avLst/>
                <a:gdLst>
                  <a:gd name="T0" fmla="*/ 0 w 424"/>
                  <a:gd name="T1" fmla="*/ 0 h 112"/>
                  <a:gd name="T2" fmla="*/ 0 w 424"/>
                  <a:gd name="T3" fmla="*/ 112 h 112"/>
                  <a:gd name="T4" fmla="*/ 424 w 424"/>
                  <a:gd name="T5" fmla="*/ 112 h 112"/>
                  <a:gd name="T6" fmla="*/ 0 60000 65536"/>
                  <a:gd name="T7" fmla="*/ 0 60000 65536"/>
                  <a:gd name="T8" fmla="*/ 0 60000 65536"/>
                  <a:gd name="T9" fmla="*/ 0 w 424"/>
                  <a:gd name="T10" fmla="*/ 0 h 112"/>
                  <a:gd name="T11" fmla="*/ 424 w 424"/>
                  <a:gd name="T12" fmla="*/ 112 h 112"/>
                </a:gdLst>
                <a:ahLst/>
                <a:cxnLst>
                  <a:cxn ang="T6">
                    <a:pos x="T0" y="T1"/>
                  </a:cxn>
                  <a:cxn ang="T7">
                    <a:pos x="T2" y="T3"/>
                  </a:cxn>
                  <a:cxn ang="T8">
                    <a:pos x="T4" y="T5"/>
                  </a:cxn>
                </a:cxnLst>
                <a:rect l="T9" t="T10" r="T11" b="T12"/>
                <a:pathLst>
                  <a:path w="424" h="112">
                    <a:moveTo>
                      <a:pt x="0" y="0"/>
                    </a:moveTo>
                    <a:lnTo>
                      <a:pt x="0" y="112"/>
                    </a:lnTo>
                    <a:lnTo>
                      <a:pt x="424" y="112"/>
                    </a:lnTo>
                  </a:path>
                </a:pathLst>
              </a:custGeom>
              <a:noFill/>
              <a:ln w="38100">
                <a:solidFill>
                  <a:schemeClr val="tx1"/>
                </a:solidFill>
                <a:round/>
                <a:headEnd/>
                <a:tailEnd type="triangle" w="med" len="med"/>
              </a:ln>
              <a:extLst/>
            </p:spPr>
            <p:txBody>
              <a:bodyPr/>
              <a:lstStyle/>
              <a:p>
                <a:pPr fontAlgn="auto">
                  <a:spcBef>
                    <a:spcPts val="0"/>
                  </a:spcBef>
                  <a:spcAft>
                    <a:spcPts val="0"/>
                  </a:spcAft>
                  <a:defRPr/>
                </a:pPr>
                <a:endParaRPr lang="en-NZ">
                  <a:latin typeface="+mj-lt"/>
                  <a:cs typeface="+mn-cs"/>
                </a:endParaRPr>
              </a:p>
            </p:txBody>
          </p:sp>
        </p:grpSp>
        <p:grpSp>
          <p:nvGrpSpPr>
            <p:cNvPr id="22536" name="Group 86"/>
            <p:cNvGrpSpPr>
              <a:grpSpLocks/>
            </p:cNvGrpSpPr>
            <p:nvPr/>
          </p:nvGrpSpPr>
          <p:grpSpPr bwMode="auto">
            <a:xfrm>
              <a:off x="3164" y="2882"/>
              <a:ext cx="1464" cy="1019"/>
              <a:chOff x="3444" y="2882"/>
              <a:chExt cx="1464" cy="1019"/>
            </a:xfrm>
          </p:grpSpPr>
          <p:sp>
            <p:nvSpPr>
              <p:cNvPr id="25625" name="Freeform 46"/>
              <p:cNvSpPr>
                <a:spLocks/>
              </p:cNvSpPr>
              <p:nvPr/>
            </p:nvSpPr>
            <p:spPr bwMode="auto">
              <a:xfrm>
                <a:off x="3445" y="3273"/>
                <a:ext cx="155" cy="133"/>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26" name="Rectangle 47"/>
              <p:cNvSpPr>
                <a:spLocks noChangeArrowheads="1"/>
              </p:cNvSpPr>
              <p:nvPr/>
            </p:nvSpPr>
            <p:spPr bwMode="auto">
              <a:xfrm flipH="1" flipV="1">
                <a:off x="3444" y="3072"/>
                <a:ext cx="157" cy="157"/>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27" name="Oval 48"/>
              <p:cNvSpPr>
                <a:spLocks noChangeArrowheads="1"/>
              </p:cNvSpPr>
              <p:nvPr/>
            </p:nvSpPr>
            <p:spPr bwMode="auto">
              <a:xfrm flipH="1" flipV="1">
                <a:off x="3448" y="2882"/>
                <a:ext cx="148" cy="147"/>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grpSp>
            <p:nvGrpSpPr>
              <p:cNvPr id="22556" name="Group 82"/>
              <p:cNvGrpSpPr>
                <a:grpSpLocks/>
              </p:cNvGrpSpPr>
              <p:nvPr/>
            </p:nvGrpSpPr>
            <p:grpSpPr bwMode="auto">
              <a:xfrm>
                <a:off x="3974" y="3227"/>
                <a:ext cx="934" cy="674"/>
                <a:chOff x="3974" y="3227"/>
                <a:chExt cx="934" cy="674"/>
              </a:xfrm>
            </p:grpSpPr>
            <p:sp>
              <p:nvSpPr>
                <p:cNvPr id="369715" name="Rectangle 51"/>
                <p:cNvSpPr>
                  <a:spLocks noChangeAspect="1" noChangeArrowheads="1"/>
                </p:cNvSpPr>
                <p:nvPr/>
              </p:nvSpPr>
              <p:spPr bwMode="auto">
                <a:xfrm>
                  <a:off x="3974" y="3227"/>
                  <a:ext cx="934" cy="674"/>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25631" name="Text Box 52"/>
                <p:cNvSpPr txBox="1">
                  <a:spLocks noChangeArrowheads="1"/>
                </p:cNvSpPr>
                <p:nvPr/>
              </p:nvSpPr>
              <p:spPr bwMode="auto">
                <a:xfrm>
                  <a:off x="3998" y="3396"/>
                  <a:ext cx="887"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4</a:t>
                  </a:r>
                </a:p>
              </p:txBody>
            </p:sp>
          </p:grpSp>
          <p:sp>
            <p:nvSpPr>
              <p:cNvPr id="25629" name="Freeform 76"/>
              <p:cNvSpPr>
                <a:spLocks/>
              </p:cNvSpPr>
              <p:nvPr/>
            </p:nvSpPr>
            <p:spPr bwMode="auto">
              <a:xfrm>
                <a:off x="3528" y="3464"/>
                <a:ext cx="424" cy="112"/>
              </a:xfrm>
              <a:custGeom>
                <a:avLst/>
                <a:gdLst>
                  <a:gd name="T0" fmla="*/ 0 w 424"/>
                  <a:gd name="T1" fmla="*/ 0 h 112"/>
                  <a:gd name="T2" fmla="*/ 0 w 424"/>
                  <a:gd name="T3" fmla="*/ 112 h 112"/>
                  <a:gd name="T4" fmla="*/ 424 w 424"/>
                  <a:gd name="T5" fmla="*/ 112 h 112"/>
                  <a:gd name="T6" fmla="*/ 0 60000 65536"/>
                  <a:gd name="T7" fmla="*/ 0 60000 65536"/>
                  <a:gd name="T8" fmla="*/ 0 60000 65536"/>
                  <a:gd name="T9" fmla="*/ 0 w 424"/>
                  <a:gd name="T10" fmla="*/ 0 h 112"/>
                  <a:gd name="T11" fmla="*/ 424 w 424"/>
                  <a:gd name="T12" fmla="*/ 112 h 112"/>
                </a:gdLst>
                <a:ahLst/>
                <a:cxnLst>
                  <a:cxn ang="T6">
                    <a:pos x="T0" y="T1"/>
                  </a:cxn>
                  <a:cxn ang="T7">
                    <a:pos x="T2" y="T3"/>
                  </a:cxn>
                  <a:cxn ang="T8">
                    <a:pos x="T4" y="T5"/>
                  </a:cxn>
                </a:cxnLst>
                <a:rect l="T9" t="T10" r="T11" b="T12"/>
                <a:pathLst>
                  <a:path w="424" h="112">
                    <a:moveTo>
                      <a:pt x="0" y="0"/>
                    </a:moveTo>
                    <a:lnTo>
                      <a:pt x="0" y="112"/>
                    </a:lnTo>
                    <a:lnTo>
                      <a:pt x="424" y="112"/>
                    </a:lnTo>
                  </a:path>
                </a:pathLst>
              </a:custGeom>
              <a:noFill/>
              <a:ln w="38100">
                <a:solidFill>
                  <a:schemeClr val="tx1"/>
                </a:solidFill>
                <a:round/>
                <a:headEnd/>
                <a:tailEnd type="triangle" w="med" len="med"/>
              </a:ln>
              <a:extLst/>
            </p:spPr>
            <p:txBody>
              <a:bodyPr/>
              <a:lstStyle/>
              <a:p>
                <a:pPr fontAlgn="auto">
                  <a:spcBef>
                    <a:spcPts val="0"/>
                  </a:spcBef>
                  <a:spcAft>
                    <a:spcPts val="0"/>
                  </a:spcAft>
                  <a:defRPr/>
                </a:pPr>
                <a:endParaRPr lang="en-NZ">
                  <a:latin typeface="+mj-lt"/>
                  <a:cs typeface="+mn-cs"/>
                </a:endParaRPr>
              </a:p>
            </p:txBody>
          </p:sp>
        </p:grpSp>
        <p:grpSp>
          <p:nvGrpSpPr>
            <p:cNvPr id="22537" name="Group 85"/>
            <p:cNvGrpSpPr>
              <a:grpSpLocks/>
            </p:cNvGrpSpPr>
            <p:nvPr/>
          </p:nvGrpSpPr>
          <p:grpSpPr bwMode="auto">
            <a:xfrm>
              <a:off x="1362" y="3070"/>
              <a:ext cx="1449" cy="831"/>
              <a:chOff x="1368" y="3070"/>
              <a:chExt cx="1449" cy="831"/>
            </a:xfrm>
          </p:grpSpPr>
          <p:sp>
            <p:nvSpPr>
              <p:cNvPr id="25619" name="Rectangle 44"/>
              <p:cNvSpPr>
                <a:spLocks noChangeArrowheads="1"/>
              </p:cNvSpPr>
              <p:nvPr/>
            </p:nvSpPr>
            <p:spPr bwMode="auto">
              <a:xfrm flipH="1">
                <a:off x="1368" y="3254"/>
                <a:ext cx="157" cy="157"/>
              </a:xfrm>
              <a:prstGeom prst="rect">
                <a:avLst/>
              </a:prstGeom>
              <a:solidFill>
                <a:schemeClr val="hlink"/>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20" name="Oval 45"/>
              <p:cNvSpPr>
                <a:spLocks noChangeArrowheads="1"/>
              </p:cNvSpPr>
              <p:nvPr/>
            </p:nvSpPr>
            <p:spPr bwMode="auto">
              <a:xfrm flipH="1">
                <a:off x="1372" y="3070"/>
                <a:ext cx="148" cy="147"/>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grpSp>
            <p:nvGrpSpPr>
              <p:cNvPr id="22549" name="Group 81"/>
              <p:cNvGrpSpPr>
                <a:grpSpLocks/>
              </p:cNvGrpSpPr>
              <p:nvPr/>
            </p:nvGrpSpPr>
            <p:grpSpPr bwMode="auto">
              <a:xfrm>
                <a:off x="1883" y="3227"/>
                <a:ext cx="934" cy="674"/>
                <a:chOff x="1883" y="3227"/>
                <a:chExt cx="934" cy="674"/>
              </a:xfrm>
            </p:grpSpPr>
            <p:sp>
              <p:nvSpPr>
                <p:cNvPr id="369713" name="Rectangle 49"/>
                <p:cNvSpPr>
                  <a:spLocks noChangeAspect="1" noChangeArrowheads="1"/>
                </p:cNvSpPr>
                <p:nvPr/>
              </p:nvSpPr>
              <p:spPr bwMode="auto">
                <a:xfrm>
                  <a:off x="1883" y="3227"/>
                  <a:ext cx="934" cy="674"/>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25624" name="Text Box 50"/>
                <p:cNvSpPr txBox="1">
                  <a:spLocks noChangeArrowheads="1"/>
                </p:cNvSpPr>
                <p:nvPr/>
              </p:nvSpPr>
              <p:spPr bwMode="auto">
                <a:xfrm>
                  <a:off x="1907" y="3396"/>
                  <a:ext cx="887"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3</a:t>
                  </a:r>
                </a:p>
              </p:txBody>
            </p:sp>
          </p:grpSp>
          <p:sp>
            <p:nvSpPr>
              <p:cNvPr id="25622" name="Freeform 77"/>
              <p:cNvSpPr>
                <a:spLocks/>
              </p:cNvSpPr>
              <p:nvPr/>
            </p:nvSpPr>
            <p:spPr bwMode="auto">
              <a:xfrm>
                <a:off x="1448" y="3456"/>
                <a:ext cx="424" cy="112"/>
              </a:xfrm>
              <a:custGeom>
                <a:avLst/>
                <a:gdLst>
                  <a:gd name="T0" fmla="*/ 0 w 424"/>
                  <a:gd name="T1" fmla="*/ 0 h 112"/>
                  <a:gd name="T2" fmla="*/ 0 w 424"/>
                  <a:gd name="T3" fmla="*/ 112 h 112"/>
                  <a:gd name="T4" fmla="*/ 424 w 424"/>
                  <a:gd name="T5" fmla="*/ 112 h 112"/>
                  <a:gd name="T6" fmla="*/ 0 60000 65536"/>
                  <a:gd name="T7" fmla="*/ 0 60000 65536"/>
                  <a:gd name="T8" fmla="*/ 0 60000 65536"/>
                  <a:gd name="T9" fmla="*/ 0 w 424"/>
                  <a:gd name="T10" fmla="*/ 0 h 112"/>
                  <a:gd name="T11" fmla="*/ 424 w 424"/>
                  <a:gd name="T12" fmla="*/ 112 h 112"/>
                </a:gdLst>
                <a:ahLst/>
                <a:cxnLst>
                  <a:cxn ang="T6">
                    <a:pos x="T0" y="T1"/>
                  </a:cxn>
                  <a:cxn ang="T7">
                    <a:pos x="T2" y="T3"/>
                  </a:cxn>
                  <a:cxn ang="T8">
                    <a:pos x="T4" y="T5"/>
                  </a:cxn>
                </a:cxnLst>
                <a:rect l="T9" t="T10" r="T11" b="T12"/>
                <a:pathLst>
                  <a:path w="424" h="112">
                    <a:moveTo>
                      <a:pt x="0" y="0"/>
                    </a:moveTo>
                    <a:lnTo>
                      <a:pt x="0" y="112"/>
                    </a:lnTo>
                    <a:lnTo>
                      <a:pt x="424" y="112"/>
                    </a:lnTo>
                  </a:path>
                </a:pathLst>
              </a:custGeom>
              <a:noFill/>
              <a:ln w="38100">
                <a:solidFill>
                  <a:schemeClr val="tx1"/>
                </a:solidFill>
                <a:round/>
                <a:headEnd/>
                <a:tailEnd type="triangle" w="med" len="med"/>
              </a:ln>
              <a:extLst/>
            </p:spPr>
            <p:txBody>
              <a:bodyPr/>
              <a:lstStyle/>
              <a:p>
                <a:pPr fontAlgn="auto">
                  <a:spcBef>
                    <a:spcPts val="0"/>
                  </a:spcBef>
                  <a:spcAft>
                    <a:spcPts val="0"/>
                  </a:spcAft>
                  <a:defRPr/>
                </a:pPr>
                <a:endParaRPr lang="en-NZ">
                  <a:latin typeface="+mj-lt"/>
                  <a:cs typeface="+mn-cs"/>
                </a:endParaRPr>
              </a:p>
            </p:txBody>
          </p:sp>
        </p:grpSp>
        <p:grpSp>
          <p:nvGrpSpPr>
            <p:cNvPr id="22538" name="Group 84"/>
            <p:cNvGrpSpPr>
              <a:grpSpLocks/>
            </p:cNvGrpSpPr>
            <p:nvPr/>
          </p:nvGrpSpPr>
          <p:grpSpPr bwMode="auto">
            <a:xfrm>
              <a:off x="2529" y="1660"/>
              <a:ext cx="1477" cy="1015"/>
              <a:chOff x="2824" y="1660"/>
              <a:chExt cx="1477" cy="1015"/>
            </a:xfrm>
          </p:grpSpPr>
          <p:sp>
            <p:nvSpPr>
              <p:cNvPr id="25611" name="Oval 57"/>
              <p:cNvSpPr>
                <a:spLocks noChangeArrowheads="1"/>
              </p:cNvSpPr>
              <p:nvPr/>
            </p:nvSpPr>
            <p:spPr bwMode="auto">
              <a:xfrm>
                <a:off x="2837" y="1663"/>
                <a:ext cx="148" cy="147"/>
              </a:xfrm>
              <a:prstGeom prst="ellipse">
                <a:avLst/>
              </a:prstGeom>
              <a:solidFill>
                <a:srgbClr val="9CB0D1"/>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12" name="Freeform 58"/>
              <p:cNvSpPr>
                <a:spLocks/>
              </p:cNvSpPr>
              <p:nvPr/>
            </p:nvSpPr>
            <p:spPr bwMode="auto">
              <a:xfrm>
                <a:off x="2834" y="2038"/>
                <a:ext cx="155" cy="133"/>
              </a:xfrm>
              <a:custGeom>
                <a:avLst/>
                <a:gdLst>
                  <a:gd name="T0" fmla="*/ 0 w 103"/>
                  <a:gd name="T1" fmla="*/ 88 h 88"/>
                  <a:gd name="T2" fmla="*/ 54 w 103"/>
                  <a:gd name="T3" fmla="*/ 0 h 88"/>
                  <a:gd name="T4" fmla="*/ 103 w 103"/>
                  <a:gd name="T5" fmla="*/ 85 h 88"/>
                  <a:gd name="T6" fmla="*/ 0 w 103"/>
                  <a:gd name="T7" fmla="*/ 88 h 88"/>
                  <a:gd name="T8" fmla="*/ 0 60000 65536"/>
                  <a:gd name="T9" fmla="*/ 0 60000 65536"/>
                  <a:gd name="T10" fmla="*/ 0 60000 65536"/>
                  <a:gd name="T11" fmla="*/ 0 60000 65536"/>
                  <a:gd name="T12" fmla="*/ 0 w 103"/>
                  <a:gd name="T13" fmla="*/ 0 h 88"/>
                  <a:gd name="T14" fmla="*/ 103 w 103"/>
                  <a:gd name="T15" fmla="*/ 88 h 88"/>
                </a:gdLst>
                <a:ahLst/>
                <a:cxnLst>
                  <a:cxn ang="T8">
                    <a:pos x="T0" y="T1"/>
                  </a:cxn>
                  <a:cxn ang="T9">
                    <a:pos x="T2" y="T3"/>
                  </a:cxn>
                  <a:cxn ang="T10">
                    <a:pos x="T4" y="T5"/>
                  </a:cxn>
                  <a:cxn ang="T11">
                    <a:pos x="T6" y="T7"/>
                  </a:cxn>
                </a:cxnLst>
                <a:rect l="T12" t="T13" r="T14" b="T15"/>
                <a:pathLst>
                  <a:path w="103" h="88">
                    <a:moveTo>
                      <a:pt x="0" y="88"/>
                    </a:moveTo>
                    <a:lnTo>
                      <a:pt x="54" y="0"/>
                    </a:lnTo>
                    <a:lnTo>
                      <a:pt x="103" y="85"/>
                    </a:lnTo>
                    <a:lnTo>
                      <a:pt x="0" y="88"/>
                    </a:lnTo>
                    <a:close/>
                  </a:path>
                </a:pathLst>
              </a:custGeom>
              <a:solidFill>
                <a:srgbClr val="7A3C8E"/>
              </a:solidFill>
              <a:ln>
                <a:noFill/>
              </a:ln>
              <a:extLst/>
            </p:spPr>
            <p:txBody>
              <a:bodyPr wrap="none" anchor="ctr"/>
              <a:lstStyle/>
              <a:p>
                <a:pPr fontAlgn="auto">
                  <a:spcBef>
                    <a:spcPts val="0"/>
                  </a:spcBef>
                  <a:spcAft>
                    <a:spcPts val="0"/>
                  </a:spcAft>
                  <a:defRPr/>
                </a:pPr>
                <a:endParaRPr lang="en-NZ">
                  <a:latin typeface="+mj-lt"/>
                  <a:cs typeface="+mn-cs"/>
                </a:endParaRPr>
              </a:p>
            </p:txBody>
          </p:sp>
          <p:sp>
            <p:nvSpPr>
              <p:cNvPr id="25613" name="Oval 59"/>
              <p:cNvSpPr>
                <a:spLocks noChangeArrowheads="1"/>
              </p:cNvSpPr>
              <p:nvPr/>
            </p:nvSpPr>
            <p:spPr bwMode="auto">
              <a:xfrm>
                <a:off x="2837" y="1850"/>
                <a:ext cx="148" cy="147"/>
              </a:xfrm>
              <a:prstGeom prst="ellipse">
                <a:avLst/>
              </a:prstGeom>
              <a:solidFill>
                <a:schemeClr val="tx2"/>
              </a:solidFill>
              <a:ln>
                <a:noFill/>
              </a:ln>
              <a:extLst/>
            </p:spPr>
            <p:txBody>
              <a:bodyPr wrap="none" anchor="ctr"/>
              <a:lstStyle/>
              <a:p>
                <a:pPr fontAlgn="auto">
                  <a:spcBef>
                    <a:spcPts val="0"/>
                  </a:spcBef>
                  <a:spcAft>
                    <a:spcPts val="0"/>
                  </a:spcAft>
                  <a:defRPr/>
                </a:pPr>
                <a:endParaRPr lang="en-NZ">
                  <a:latin typeface="+mj-lt"/>
                  <a:cs typeface="+mn-cs"/>
                </a:endParaRPr>
              </a:p>
            </p:txBody>
          </p:sp>
          <p:grpSp>
            <p:nvGrpSpPr>
              <p:cNvPr id="22542" name="Group 80"/>
              <p:cNvGrpSpPr>
                <a:grpSpLocks/>
              </p:cNvGrpSpPr>
              <p:nvPr/>
            </p:nvGrpSpPr>
            <p:grpSpPr bwMode="auto">
              <a:xfrm>
                <a:off x="3367" y="2001"/>
                <a:ext cx="934" cy="674"/>
                <a:chOff x="3367" y="2001"/>
                <a:chExt cx="934" cy="674"/>
              </a:xfrm>
            </p:grpSpPr>
            <p:sp>
              <p:nvSpPr>
                <p:cNvPr id="369726" name="Rectangle 62"/>
                <p:cNvSpPr>
                  <a:spLocks noChangeAspect="1" noChangeArrowheads="1"/>
                </p:cNvSpPr>
                <p:nvPr/>
              </p:nvSpPr>
              <p:spPr bwMode="auto">
                <a:xfrm>
                  <a:off x="3367" y="2001"/>
                  <a:ext cx="934" cy="674"/>
                </a:xfrm>
                <a:prstGeom prst="rect">
                  <a:avLst/>
                </a:prstGeom>
                <a:solidFill>
                  <a:schemeClr val="accent3"/>
                </a:solidFill>
                <a:ln w="12700">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NZ">
                    <a:latin typeface="+mj-lt"/>
                    <a:cs typeface="+mn-cs"/>
                  </a:endParaRPr>
                </a:p>
              </p:txBody>
            </p:sp>
            <p:sp>
              <p:nvSpPr>
                <p:cNvPr id="25618" name="Text Box 63"/>
                <p:cNvSpPr txBox="1">
                  <a:spLocks noChangeArrowheads="1"/>
                </p:cNvSpPr>
                <p:nvPr/>
              </p:nvSpPr>
              <p:spPr bwMode="auto">
                <a:xfrm>
                  <a:off x="3391" y="2170"/>
                  <a:ext cx="887" cy="407"/>
                </a:xfrm>
                <a:prstGeom prst="rect">
                  <a:avLst/>
                </a:prstGeom>
                <a:noFill/>
                <a:ln>
                  <a:noFill/>
                </a:ln>
                <a:extLst/>
              </p:spPr>
              <p:txBody>
                <a:bodyPr>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90000"/>
                    </a:lnSpc>
                    <a:spcBef>
                      <a:spcPts val="0"/>
                    </a:spcBef>
                    <a:spcAft>
                      <a:spcPts val="0"/>
                    </a:spcAft>
                    <a:defRPr/>
                  </a:pPr>
                  <a:r>
                    <a:rPr lang="en-US" dirty="0">
                      <a:solidFill>
                        <a:srgbClr val="000000"/>
                      </a:solidFill>
                      <a:latin typeface="+mj-lt"/>
                      <a:cs typeface="+mn-cs"/>
                    </a:rPr>
                    <a:t>Service facility 2</a:t>
                  </a:r>
                </a:p>
              </p:txBody>
            </p:sp>
          </p:grpSp>
          <p:sp>
            <p:nvSpPr>
              <p:cNvPr id="25615" name="Rectangle 71"/>
              <p:cNvSpPr>
                <a:spLocks noChangeArrowheads="1"/>
              </p:cNvSpPr>
              <p:nvPr/>
            </p:nvSpPr>
            <p:spPr bwMode="auto">
              <a:xfrm>
                <a:off x="2824" y="1660"/>
                <a:ext cx="175" cy="156"/>
              </a:xfrm>
              <a:prstGeom prst="rect">
                <a:avLst/>
              </a:prstGeom>
              <a:solidFill>
                <a:schemeClr val="hlink"/>
              </a:solidFill>
              <a:ln>
                <a:noFill/>
              </a:ln>
              <a:extLst/>
            </p:spPr>
            <p:txBody>
              <a:bodyPr wrap="none" anchor="ctr"/>
              <a:lstStyle/>
              <a:p>
                <a:pPr algn="ctr" fontAlgn="auto">
                  <a:lnSpc>
                    <a:spcPct val="90000"/>
                  </a:lnSpc>
                  <a:spcBef>
                    <a:spcPts val="0"/>
                  </a:spcBef>
                  <a:spcAft>
                    <a:spcPts val="0"/>
                  </a:spcAft>
                  <a:defRPr/>
                </a:pPr>
                <a:endParaRPr lang="en-US" sz="1600" i="1">
                  <a:solidFill>
                    <a:srgbClr val="0099FF"/>
                  </a:solidFill>
                  <a:latin typeface="+mj-lt"/>
                  <a:cs typeface="+mn-cs"/>
                </a:endParaRPr>
              </a:p>
            </p:txBody>
          </p:sp>
          <p:sp>
            <p:nvSpPr>
              <p:cNvPr id="25616" name="Freeform 78"/>
              <p:cNvSpPr>
                <a:spLocks/>
              </p:cNvSpPr>
              <p:nvPr/>
            </p:nvSpPr>
            <p:spPr bwMode="auto">
              <a:xfrm>
                <a:off x="2920" y="2224"/>
                <a:ext cx="424" cy="112"/>
              </a:xfrm>
              <a:custGeom>
                <a:avLst/>
                <a:gdLst>
                  <a:gd name="T0" fmla="*/ 0 w 424"/>
                  <a:gd name="T1" fmla="*/ 0 h 112"/>
                  <a:gd name="T2" fmla="*/ 0 w 424"/>
                  <a:gd name="T3" fmla="*/ 112 h 112"/>
                  <a:gd name="T4" fmla="*/ 424 w 424"/>
                  <a:gd name="T5" fmla="*/ 112 h 112"/>
                  <a:gd name="T6" fmla="*/ 0 60000 65536"/>
                  <a:gd name="T7" fmla="*/ 0 60000 65536"/>
                  <a:gd name="T8" fmla="*/ 0 60000 65536"/>
                  <a:gd name="T9" fmla="*/ 0 w 424"/>
                  <a:gd name="T10" fmla="*/ 0 h 112"/>
                  <a:gd name="T11" fmla="*/ 424 w 424"/>
                  <a:gd name="T12" fmla="*/ 112 h 112"/>
                </a:gdLst>
                <a:ahLst/>
                <a:cxnLst>
                  <a:cxn ang="T6">
                    <a:pos x="T0" y="T1"/>
                  </a:cxn>
                  <a:cxn ang="T7">
                    <a:pos x="T2" y="T3"/>
                  </a:cxn>
                  <a:cxn ang="T8">
                    <a:pos x="T4" y="T5"/>
                  </a:cxn>
                </a:cxnLst>
                <a:rect l="T9" t="T10" r="T11" b="T12"/>
                <a:pathLst>
                  <a:path w="424" h="112">
                    <a:moveTo>
                      <a:pt x="0" y="0"/>
                    </a:moveTo>
                    <a:lnTo>
                      <a:pt x="0" y="112"/>
                    </a:lnTo>
                    <a:lnTo>
                      <a:pt x="424" y="112"/>
                    </a:lnTo>
                  </a:path>
                </a:pathLst>
              </a:custGeom>
              <a:noFill/>
              <a:ln w="38100">
                <a:solidFill>
                  <a:schemeClr val="tx1"/>
                </a:solidFill>
                <a:round/>
                <a:headEnd/>
                <a:tailEnd type="triangle" w="med" len="med"/>
              </a:ln>
              <a:extLst/>
            </p:spPr>
            <p:txBody>
              <a:bodyPr/>
              <a:lstStyle/>
              <a:p>
                <a:pPr fontAlgn="auto">
                  <a:spcBef>
                    <a:spcPts val="0"/>
                  </a:spcBef>
                  <a:spcAft>
                    <a:spcPts val="0"/>
                  </a:spcAft>
                  <a:defRPr/>
                </a:pPr>
                <a:endParaRPr lang="en-NZ">
                  <a:latin typeface="+mj-lt"/>
                  <a:cs typeface="+mn-cs"/>
                </a:endParaRPr>
              </a:p>
            </p:txBody>
          </p:sp>
        </p:grpSp>
      </p:grpSp>
    </p:spTree>
    <p:extLst>
      <p:ext uri="{BB962C8B-B14F-4D97-AF65-F5344CB8AC3E}">
        <p14:creationId xmlns:p14="http://schemas.microsoft.com/office/powerpoint/2010/main" val="3053145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18" presetClass="entr" presetSubtype="6"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4000"/>
                            </p:stCondLst>
                            <p:childTnLst>
                              <p:par>
                                <p:cTn id="14" presetID="18" presetClass="entr" presetSubtype="6" fill="hold" grpId="0" nodeType="afterEffect">
                                  <p:stCondLst>
                                    <p:cond delay="1000"/>
                                  </p:stCondLst>
                                  <p:childTnLst>
                                    <p:set>
                                      <p:cBhvr>
                                        <p:cTn id="15" dur="1" fill="hold">
                                          <p:stCondLst>
                                            <p:cond delay="0"/>
                                          </p:stCondLst>
                                        </p:cTn>
                                        <p:tgtEl>
                                          <p:spTgt spid="369734"/>
                                        </p:tgtEl>
                                        <p:attrNameLst>
                                          <p:attrName>style.visibility</p:attrName>
                                        </p:attrNameLst>
                                      </p:cBhvr>
                                      <p:to>
                                        <p:strVal val="visible"/>
                                      </p:to>
                                    </p:set>
                                    <p:animEffect transition="in" filter="strips(downRight)">
                                      <p:cBhvr>
                                        <p:cTn id="16" dur="1000"/>
                                        <p:tgtEl>
                                          <p:spTgt spid="36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3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89689" y="1123839"/>
            <a:ext cx="2210612" cy="857362"/>
          </a:xfrm>
        </p:spPr>
        <p:txBody>
          <a:bodyPr/>
          <a:lstStyle/>
          <a:p>
            <a:r>
              <a:rPr lang="en-US" dirty="0"/>
              <a:t>Priority Rules</a:t>
            </a:r>
          </a:p>
        </p:txBody>
      </p:sp>
      <p:sp>
        <p:nvSpPr>
          <p:cNvPr id="23554" name="Rectangle 3"/>
          <p:cNvSpPr>
            <a:spLocks noGrp="1" noChangeArrowheads="1"/>
          </p:cNvSpPr>
          <p:nvPr>
            <p:ph type="body" idx="1"/>
          </p:nvPr>
        </p:nvSpPr>
        <p:spPr>
          <a:xfrm>
            <a:off x="2901951" y="520700"/>
            <a:ext cx="5784849" cy="3886200"/>
          </a:xfrm>
        </p:spPr>
        <p:txBody>
          <a:bodyPr/>
          <a:lstStyle/>
          <a:p>
            <a:pPr>
              <a:buClr>
                <a:schemeClr val="tx2"/>
              </a:buClr>
            </a:pPr>
            <a:r>
              <a:rPr lang="en-US" sz="2000" dirty="0"/>
              <a:t>First-come, first-served (FCFS) -  most common</a:t>
            </a:r>
          </a:p>
          <a:p>
            <a:pPr>
              <a:lnSpc>
                <a:spcPct val="90000"/>
              </a:lnSpc>
              <a:spcBef>
                <a:spcPct val="40000"/>
              </a:spcBef>
              <a:buClr>
                <a:schemeClr val="tx2"/>
              </a:buClr>
            </a:pPr>
            <a:r>
              <a:rPr lang="en-US" sz="2000" dirty="0"/>
              <a:t>Earliest due date (EDD)</a:t>
            </a:r>
          </a:p>
          <a:p>
            <a:pPr>
              <a:lnSpc>
                <a:spcPct val="90000"/>
              </a:lnSpc>
              <a:spcBef>
                <a:spcPct val="40000"/>
              </a:spcBef>
              <a:buClr>
                <a:schemeClr val="tx2"/>
              </a:buClr>
            </a:pPr>
            <a:r>
              <a:rPr lang="en-US" sz="2000" dirty="0"/>
              <a:t>Shortest processing time (SPT)</a:t>
            </a:r>
          </a:p>
          <a:p>
            <a:pPr>
              <a:spcBef>
                <a:spcPct val="40000"/>
              </a:spcBef>
              <a:buClr>
                <a:schemeClr val="tx2"/>
              </a:buClr>
            </a:pPr>
            <a:r>
              <a:rPr lang="en-US" sz="2000" dirty="0"/>
              <a:t>Preemptive discipline</a:t>
            </a:r>
            <a:r>
              <a:rPr lang="en-US" sz="2400" dirty="0"/>
              <a:t> </a:t>
            </a:r>
            <a:r>
              <a:rPr lang="en-US" sz="2800" dirty="0"/>
              <a:t>- </a:t>
            </a:r>
            <a:r>
              <a:rPr lang="en-US" sz="2000" dirty="0"/>
              <a:t>allows a higher priority customer to interrupt the service of another customer or be served ahead of another who would have been served first</a:t>
            </a:r>
            <a:endParaRPr lang="en-US" dirty="0"/>
          </a:p>
        </p:txBody>
      </p:sp>
      <p:sp>
        <p:nvSpPr>
          <p:cNvPr id="23555" name="Rectangle 4"/>
          <p:cNvSpPr>
            <a:spLocks noChangeArrowheads="1"/>
          </p:cNvSpPr>
          <p:nvPr/>
        </p:nvSpPr>
        <p:spPr bwMode="auto">
          <a:xfrm>
            <a:off x="774700" y="3962400"/>
            <a:ext cx="7912100" cy="1795463"/>
          </a:xfrm>
          <a:prstGeom prst="rect">
            <a:avLst/>
          </a:prstGeom>
          <a:noFill/>
          <a:ln w="9525">
            <a:noFill/>
            <a:miter lim="800000"/>
            <a:headEnd/>
            <a:tailEnd/>
          </a:ln>
        </p:spPr>
        <p:txBody>
          <a:bodyPr/>
          <a:lstStyle/>
          <a:p>
            <a:pPr marL="355600" indent="-355600">
              <a:lnSpc>
                <a:spcPct val="90000"/>
              </a:lnSpc>
              <a:spcBef>
                <a:spcPct val="40000"/>
              </a:spcBef>
              <a:buClr>
                <a:srgbClr val="B20019"/>
              </a:buClr>
              <a:buFont typeface="Wingdings" pitchFamily="2" charset="2"/>
              <a:buChar char="l"/>
            </a:pPr>
            <a:endParaRPr lang="en-US" sz="2800">
              <a:latin typeface="Calibri" pitchFamily="34" charset="0"/>
            </a:endParaRPr>
          </a:p>
        </p:txBody>
      </p:sp>
      <p:sp>
        <p:nvSpPr>
          <p:cNvPr id="23556" name="Rectangle 5"/>
          <p:cNvSpPr>
            <a:spLocks noChangeArrowheads="1"/>
          </p:cNvSpPr>
          <p:nvPr/>
        </p:nvSpPr>
        <p:spPr bwMode="auto">
          <a:xfrm>
            <a:off x="774700" y="2463800"/>
            <a:ext cx="7912100" cy="1801813"/>
          </a:xfrm>
          <a:prstGeom prst="rect">
            <a:avLst/>
          </a:prstGeom>
          <a:noFill/>
          <a:ln w="9525">
            <a:noFill/>
            <a:miter lim="800000"/>
            <a:headEnd/>
            <a:tailEnd/>
          </a:ln>
        </p:spPr>
        <p:txBody>
          <a:bodyPr/>
          <a:lstStyle/>
          <a:p>
            <a:pPr marL="355600" indent="-355600">
              <a:lnSpc>
                <a:spcPct val="90000"/>
              </a:lnSpc>
              <a:spcBef>
                <a:spcPct val="40000"/>
              </a:spcBef>
              <a:buClr>
                <a:srgbClr val="B20019"/>
              </a:buClr>
              <a:buFont typeface="Wingdings" pitchFamily="2" charset="2"/>
              <a:buChar char="l"/>
            </a:pPr>
            <a:endParaRPr lang="en-US" sz="2400">
              <a:latin typeface="Calibri" pitchFamily="34" charset="0"/>
            </a:endParaRPr>
          </a:p>
        </p:txBody>
      </p:sp>
      <p:pic>
        <p:nvPicPr>
          <p:cNvPr id="23559" name="Picture 2" descr="C:\Users\marleyk\Dropbox\krm_om10\krm_om10_PPT\krm_om10_art\08_krm_om10_art_suppB\krm_om10_ph_B-02.jpg"/>
          <p:cNvPicPr>
            <a:picLocks noChangeAspect="1" noChangeArrowheads="1"/>
          </p:cNvPicPr>
          <p:nvPr/>
        </p:nvPicPr>
        <p:blipFill>
          <a:blip r:embed="rId2"/>
          <a:srcRect/>
          <a:stretch>
            <a:fillRect/>
          </a:stretch>
        </p:blipFill>
        <p:spPr bwMode="auto">
          <a:xfrm>
            <a:off x="3247449" y="4265613"/>
            <a:ext cx="4876800" cy="2209800"/>
          </a:xfrm>
          <a:prstGeom prst="rect">
            <a:avLst/>
          </a:prstGeom>
          <a:noFill/>
          <a:ln w="9525">
            <a:noFill/>
            <a:miter lim="800000"/>
            <a:headEnd/>
            <a:tailEnd/>
          </a:ln>
        </p:spPr>
      </p:pic>
    </p:spTree>
    <p:extLst>
      <p:ext uri="{BB962C8B-B14F-4D97-AF65-F5344CB8AC3E}">
        <p14:creationId xmlns:p14="http://schemas.microsoft.com/office/powerpoint/2010/main" val="41808987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8101" y="961914"/>
            <a:ext cx="2210612" cy="1197086"/>
          </a:xfrm>
        </p:spPr>
        <p:txBody>
          <a:bodyPr/>
          <a:lstStyle/>
          <a:p>
            <a:r>
              <a:rPr lang="en-US" dirty="0"/>
              <a:t>Probability Distributions</a:t>
            </a:r>
          </a:p>
        </p:txBody>
      </p:sp>
      <p:sp>
        <p:nvSpPr>
          <p:cNvPr id="5" name="TextBox 4">
            <a:extLst>
              <a:ext uri="{FF2B5EF4-FFF2-40B4-BE49-F238E27FC236}">
                <a16:creationId xmlns:a16="http://schemas.microsoft.com/office/drawing/2014/main" id="{DEB4C859-3D2C-4704-83C3-B3D1B4CFFF43}"/>
              </a:ext>
            </a:extLst>
          </p:cNvPr>
          <p:cNvSpPr txBox="1"/>
          <p:nvPr/>
        </p:nvSpPr>
        <p:spPr>
          <a:xfrm>
            <a:off x="3048000" y="2090172"/>
            <a:ext cx="5486400" cy="2677656"/>
          </a:xfrm>
          <a:prstGeom prst="rect">
            <a:avLst/>
          </a:prstGeom>
          <a:noFill/>
        </p:spPr>
        <p:txBody>
          <a:bodyPr wrap="square" rtlCol="0">
            <a:spAutoFit/>
          </a:bodyPr>
          <a:lstStyle/>
          <a:p>
            <a:r>
              <a:rPr lang="en-US" sz="2800" dirty="0"/>
              <a:t>The sources of variation in waiting line problems come from the random arrivals of customers and the variations in service times.  Each of these sources can be described with a probability distribution.</a:t>
            </a:r>
          </a:p>
        </p:txBody>
      </p:sp>
      <p:pic>
        <p:nvPicPr>
          <p:cNvPr id="8" name="Picture 2" descr="Probability density function">
            <a:extLst>
              <a:ext uri="{FF2B5EF4-FFF2-40B4-BE49-F238E27FC236}">
                <a16:creationId xmlns:a16="http://schemas.microsoft.com/office/drawing/2014/main" id="{836F21F8-B3DD-4475-B4C8-180052C5F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80" y="4267200"/>
            <a:ext cx="1966592" cy="1522803"/>
          </a:xfrm>
          <a:prstGeom prst="rect">
            <a:avLst/>
          </a:prstGeom>
          <a:noFill/>
          <a:effectLst>
            <a:outerShdw blurRad="177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A5310691-682A-478F-8200-D7E05E5796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80" y="2100828"/>
            <a:ext cx="1966593" cy="1938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3013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8101" y="961914"/>
            <a:ext cx="2210612" cy="1197086"/>
          </a:xfrm>
        </p:spPr>
        <p:txBody>
          <a:bodyPr/>
          <a:lstStyle/>
          <a:p>
            <a:r>
              <a:rPr lang="en-US" dirty="0"/>
              <a:t>Probability Distributions</a:t>
            </a:r>
          </a:p>
        </p:txBody>
      </p:sp>
      <p:grpSp>
        <p:nvGrpSpPr>
          <p:cNvPr id="11" name="Group 10">
            <a:extLst>
              <a:ext uri="{FF2B5EF4-FFF2-40B4-BE49-F238E27FC236}">
                <a16:creationId xmlns:a16="http://schemas.microsoft.com/office/drawing/2014/main" id="{788C24E9-E421-4504-B0A6-8C48280AC416}"/>
              </a:ext>
            </a:extLst>
          </p:cNvPr>
          <p:cNvGrpSpPr/>
          <p:nvPr/>
        </p:nvGrpSpPr>
        <p:grpSpPr>
          <a:xfrm>
            <a:off x="243207" y="2743200"/>
            <a:ext cx="1966593" cy="2336358"/>
            <a:chOff x="5791200" y="1766774"/>
            <a:chExt cx="1966593" cy="2336358"/>
          </a:xfrm>
        </p:grpSpPr>
        <p:pic>
          <p:nvPicPr>
            <p:cNvPr id="12" name="Picture 4">
              <a:extLst>
                <a:ext uri="{FF2B5EF4-FFF2-40B4-BE49-F238E27FC236}">
                  <a16:creationId xmlns:a16="http://schemas.microsoft.com/office/drawing/2014/main" id="{A5310691-682A-478F-8200-D7E05E5796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66774"/>
              <a:ext cx="1966593" cy="1938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65DBA4E8-4BE4-4C79-BFE4-87A241B781B7}"/>
                </a:ext>
              </a:extLst>
            </p:cNvPr>
            <p:cNvSpPr txBox="1"/>
            <p:nvPr/>
          </p:nvSpPr>
          <p:spPr>
            <a:xfrm>
              <a:off x="6326200" y="3733800"/>
              <a:ext cx="896592" cy="369332"/>
            </a:xfrm>
            <a:prstGeom prst="rect">
              <a:avLst/>
            </a:prstGeom>
            <a:noFill/>
          </p:spPr>
          <p:txBody>
            <a:bodyPr wrap="none" rtlCol="0">
              <a:spAutoFit/>
            </a:bodyPr>
            <a:lstStyle/>
            <a:p>
              <a:r>
                <a:rPr lang="en-US" dirty="0"/>
                <a:t>Poisson</a:t>
              </a:r>
            </a:p>
          </p:txBody>
        </p:sp>
      </p:grpSp>
      <p:sp>
        <p:nvSpPr>
          <p:cNvPr id="2" name="TextBox 1">
            <a:extLst>
              <a:ext uri="{FF2B5EF4-FFF2-40B4-BE49-F238E27FC236}">
                <a16:creationId xmlns:a16="http://schemas.microsoft.com/office/drawing/2014/main" id="{2B872149-1067-4E33-9A6D-F89ECCCD27C6}"/>
              </a:ext>
            </a:extLst>
          </p:cNvPr>
          <p:cNvSpPr txBox="1"/>
          <p:nvPr/>
        </p:nvSpPr>
        <p:spPr>
          <a:xfrm>
            <a:off x="2733964" y="1659285"/>
            <a:ext cx="6096000" cy="3539430"/>
          </a:xfrm>
          <a:prstGeom prst="rect">
            <a:avLst/>
          </a:prstGeom>
          <a:noFill/>
        </p:spPr>
        <p:txBody>
          <a:bodyPr wrap="square" rtlCol="0">
            <a:spAutoFit/>
          </a:bodyPr>
          <a:lstStyle/>
          <a:p>
            <a:r>
              <a:rPr lang="en-US" sz="2800" dirty="0"/>
              <a:t>If a mean or average probability of an event happening per unit of time/per page/per mile cycled etc., is given, and you are asked to calculate a probability of n events happening in a given time/number of pages/number of miles cycled, then the </a:t>
            </a:r>
            <a:r>
              <a:rPr lang="en-US" sz="2800" b="1" dirty="0"/>
              <a:t>Poisson</a:t>
            </a:r>
            <a:r>
              <a:rPr lang="en-US" sz="2800" dirty="0"/>
              <a:t> Distribution is used.</a:t>
            </a:r>
          </a:p>
        </p:txBody>
      </p:sp>
      <p:sp>
        <p:nvSpPr>
          <p:cNvPr id="5" name="TextBox 4">
            <a:extLst>
              <a:ext uri="{FF2B5EF4-FFF2-40B4-BE49-F238E27FC236}">
                <a16:creationId xmlns:a16="http://schemas.microsoft.com/office/drawing/2014/main" id="{DEB4C859-3D2C-4704-83C3-B3D1B4CFFF43}"/>
              </a:ext>
            </a:extLst>
          </p:cNvPr>
          <p:cNvSpPr txBox="1"/>
          <p:nvPr/>
        </p:nvSpPr>
        <p:spPr>
          <a:xfrm>
            <a:off x="2743200" y="762000"/>
            <a:ext cx="5486400" cy="523220"/>
          </a:xfrm>
          <a:prstGeom prst="rect">
            <a:avLst/>
          </a:prstGeom>
          <a:noFill/>
        </p:spPr>
        <p:txBody>
          <a:bodyPr wrap="square" rtlCol="0">
            <a:spAutoFit/>
          </a:bodyPr>
          <a:lstStyle/>
          <a:p>
            <a:r>
              <a:rPr lang="en-US" sz="2800" dirty="0"/>
              <a:t>Why use the Poisson distribution?</a:t>
            </a:r>
          </a:p>
        </p:txBody>
      </p:sp>
    </p:spTree>
    <p:extLst>
      <p:ext uri="{BB962C8B-B14F-4D97-AF65-F5344CB8AC3E}">
        <p14:creationId xmlns:p14="http://schemas.microsoft.com/office/powerpoint/2010/main" val="2948286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8101" y="961914"/>
            <a:ext cx="2210612" cy="1197086"/>
          </a:xfrm>
        </p:spPr>
        <p:txBody>
          <a:bodyPr/>
          <a:lstStyle/>
          <a:p>
            <a:r>
              <a:rPr lang="en-US" dirty="0"/>
              <a:t>Probability Distributions</a:t>
            </a:r>
          </a:p>
        </p:txBody>
      </p:sp>
      <p:sp>
        <p:nvSpPr>
          <p:cNvPr id="24578" name="Content Placeholder 2"/>
          <p:cNvSpPr>
            <a:spLocks noGrp="1"/>
          </p:cNvSpPr>
          <p:nvPr>
            <p:ph idx="1"/>
          </p:nvPr>
        </p:nvSpPr>
        <p:spPr>
          <a:xfrm>
            <a:off x="2901951" y="1066800"/>
            <a:ext cx="5486400" cy="1254125"/>
          </a:xfrm>
        </p:spPr>
        <p:txBody>
          <a:bodyPr/>
          <a:lstStyle/>
          <a:p>
            <a:pPr marL="0" indent="0">
              <a:lnSpc>
                <a:spcPct val="90000"/>
              </a:lnSpc>
              <a:spcBef>
                <a:spcPct val="40000"/>
              </a:spcBef>
              <a:buClr>
                <a:srgbClr val="B20019"/>
              </a:buClr>
              <a:buFont typeface="Arial" charset="0"/>
              <a:buNone/>
            </a:pPr>
            <a:r>
              <a:rPr lang="en-US" sz="2800" dirty="0"/>
              <a:t>Arrival Times – Poisson Distribution</a:t>
            </a:r>
          </a:p>
          <a:p>
            <a:pPr marL="0" indent="0">
              <a:buFont typeface="Arial" charset="0"/>
              <a:buNone/>
            </a:pPr>
            <a:endParaRPr lang="en-US" dirty="0"/>
          </a:p>
        </p:txBody>
      </p:sp>
      <p:grpSp>
        <p:nvGrpSpPr>
          <p:cNvPr id="6" name="Group 12"/>
          <p:cNvGrpSpPr>
            <a:grpSpLocks/>
          </p:cNvGrpSpPr>
          <p:nvPr/>
        </p:nvGrpSpPr>
        <p:grpSpPr bwMode="auto">
          <a:xfrm>
            <a:off x="3048000" y="1981199"/>
            <a:ext cx="4778375" cy="895350"/>
            <a:chOff x="1947" y="1176"/>
            <a:chExt cx="3010" cy="564"/>
          </a:xfrm>
        </p:grpSpPr>
        <p:sp>
          <p:nvSpPr>
            <p:cNvPr id="7" name="Text Box 3"/>
            <p:cNvSpPr txBox="1">
              <a:spLocks noChangeArrowheads="1"/>
            </p:cNvSpPr>
            <p:nvPr/>
          </p:nvSpPr>
          <p:spPr bwMode="auto">
            <a:xfrm>
              <a:off x="1947" y="1326"/>
              <a:ext cx="3010" cy="330"/>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i="1" dirty="0" err="1">
                  <a:latin typeface="+mj-lt"/>
                  <a:cs typeface="+mn-cs"/>
                </a:rPr>
                <a:t>P</a:t>
              </a:r>
              <a:r>
                <a:rPr lang="en-US" sz="2800" i="1" baseline="-25000" dirty="0" err="1">
                  <a:latin typeface="+mj-lt"/>
                  <a:cs typeface="+mn-cs"/>
                </a:rPr>
                <a:t>n</a:t>
              </a:r>
              <a:r>
                <a:rPr lang="en-US" sz="2800" i="1" dirty="0">
                  <a:latin typeface="+mj-lt"/>
                  <a:cs typeface="+mn-cs"/>
                </a:rPr>
                <a:t> =            e</a:t>
              </a:r>
              <a:r>
                <a:rPr lang="en-US" sz="2800" i="1" baseline="30000" dirty="0">
                  <a:latin typeface="+mj-lt"/>
                  <a:cs typeface="+mn-cs"/>
                </a:rPr>
                <a:t>-</a:t>
              </a:r>
              <a:r>
                <a:rPr lang="en-US" sz="2800" i="1" baseline="30000" dirty="0">
                  <a:latin typeface="+mj-lt"/>
                  <a:cs typeface="+mn-cs"/>
                  <a:sym typeface="Symbol" pitchFamily="18" charset="2"/>
                </a:rPr>
                <a:t>T</a:t>
              </a:r>
              <a:r>
                <a:rPr lang="en-US" sz="2800" i="1" dirty="0">
                  <a:latin typeface="+mj-lt"/>
                  <a:cs typeface="+mn-cs"/>
                  <a:sym typeface="Symbol" pitchFamily="18" charset="2"/>
                </a:rPr>
                <a:t>  </a:t>
              </a:r>
              <a:r>
                <a:rPr lang="en-US" sz="2800" dirty="0">
                  <a:latin typeface="+mj-lt"/>
                  <a:cs typeface="+mn-cs"/>
                  <a:sym typeface="Symbol" pitchFamily="18" charset="2"/>
                </a:rPr>
                <a:t> for </a:t>
              </a:r>
              <a:r>
                <a:rPr lang="en-US" sz="2800" i="1" dirty="0">
                  <a:latin typeface="+mj-lt"/>
                  <a:cs typeface="+mn-cs"/>
                  <a:sym typeface="Symbol" pitchFamily="18" charset="2"/>
                </a:rPr>
                <a:t>n</a:t>
              </a:r>
              <a:r>
                <a:rPr lang="en-US" sz="2800" dirty="0">
                  <a:latin typeface="+mj-lt"/>
                  <a:cs typeface="+mn-cs"/>
                  <a:sym typeface="Symbol" pitchFamily="18" charset="2"/>
                </a:rPr>
                <a:t> = 0, 1, 2,…</a:t>
              </a:r>
              <a:endParaRPr lang="en-US" sz="2800" dirty="0">
                <a:latin typeface="+mj-lt"/>
                <a:cs typeface="+mn-cs"/>
              </a:endParaRPr>
            </a:p>
          </p:txBody>
        </p:sp>
        <p:sp>
          <p:nvSpPr>
            <p:cNvPr id="24584" name="Text Box 5"/>
            <p:cNvSpPr txBox="1">
              <a:spLocks noChangeArrowheads="1"/>
            </p:cNvSpPr>
            <p:nvPr/>
          </p:nvSpPr>
          <p:spPr bwMode="auto">
            <a:xfrm>
              <a:off x="2445" y="1176"/>
              <a:ext cx="537" cy="564"/>
            </a:xfrm>
            <a:prstGeom prst="rect">
              <a:avLst/>
            </a:prstGeom>
            <a:noFill/>
            <a:ln w="9525">
              <a:noFill/>
              <a:miter lim="800000"/>
              <a:headEnd/>
              <a:tailEnd/>
            </a:ln>
          </p:spPr>
          <p:txBody>
            <a:bodyPr wrap="none">
              <a:spAutoFit/>
            </a:bodyPr>
            <a:lstStyle/>
            <a:p>
              <a:pPr algn="ctr" defTabSz="762000" eaLnBrk="0" hangingPunct="0">
                <a:lnSpc>
                  <a:spcPct val="110000"/>
                </a:lnSpc>
              </a:pPr>
              <a:r>
                <a:rPr lang="en-US" sz="2400" b="1" dirty="0"/>
                <a:t>(</a:t>
              </a:r>
              <a:r>
                <a:rPr lang="en-US" sz="2400" b="1" i="1" dirty="0">
                  <a:sym typeface="Symbol" pitchFamily="18" charset="2"/>
                </a:rPr>
                <a:t>T</a:t>
              </a:r>
              <a:r>
                <a:rPr lang="en-US" sz="2400" b="1" dirty="0">
                  <a:sym typeface="Symbol" pitchFamily="18" charset="2"/>
                </a:rPr>
                <a:t>)</a:t>
              </a:r>
              <a:r>
                <a:rPr lang="en-US" sz="2400" b="1" i="1" baseline="30000" dirty="0">
                  <a:latin typeface="Times New Roman" pitchFamily="18" charset="0"/>
                  <a:sym typeface="Symbol" pitchFamily="18" charset="2"/>
                </a:rPr>
                <a:t>n</a:t>
              </a:r>
              <a:endParaRPr lang="en-US" sz="2400" b="1" i="1" dirty="0">
                <a:latin typeface="Times New Roman" pitchFamily="18" charset="0"/>
                <a:sym typeface="Symbol" pitchFamily="18" charset="2"/>
              </a:endParaRPr>
            </a:p>
            <a:p>
              <a:pPr algn="ctr" defTabSz="762000" eaLnBrk="0" hangingPunct="0">
                <a:lnSpc>
                  <a:spcPct val="110000"/>
                </a:lnSpc>
              </a:pPr>
              <a:r>
                <a:rPr lang="en-US" sz="2400" b="1" i="1" dirty="0">
                  <a:latin typeface="Times New Roman" pitchFamily="18" charset="0"/>
                  <a:sym typeface="Symbol" pitchFamily="18" charset="2"/>
                </a:rPr>
                <a:t>n</a:t>
              </a:r>
              <a:r>
                <a:rPr lang="en-US" sz="2400" b="1" dirty="0">
                  <a:sym typeface="Symbol" pitchFamily="18" charset="2"/>
                </a:rPr>
                <a:t>!</a:t>
              </a:r>
              <a:endParaRPr lang="en-US" sz="2400" b="1" dirty="0"/>
            </a:p>
          </p:txBody>
        </p:sp>
        <p:sp>
          <p:nvSpPr>
            <p:cNvPr id="24585" name="Line 6"/>
            <p:cNvSpPr>
              <a:spLocks noChangeShapeType="1"/>
            </p:cNvSpPr>
            <p:nvPr/>
          </p:nvSpPr>
          <p:spPr bwMode="auto">
            <a:xfrm>
              <a:off x="2497" y="1487"/>
              <a:ext cx="407" cy="0"/>
            </a:xfrm>
            <a:prstGeom prst="line">
              <a:avLst/>
            </a:prstGeom>
            <a:noFill/>
            <a:ln w="28575">
              <a:solidFill>
                <a:schemeClr val="tx1"/>
              </a:solidFill>
              <a:round/>
              <a:headEnd/>
              <a:tailEnd/>
            </a:ln>
          </p:spPr>
          <p:txBody>
            <a:bodyPr wrap="none" anchor="ctr"/>
            <a:lstStyle/>
            <a:p>
              <a:endParaRPr lang="en-US"/>
            </a:p>
          </p:txBody>
        </p:sp>
      </p:grpSp>
      <p:sp>
        <p:nvSpPr>
          <p:cNvPr id="10" name="Text Box 13"/>
          <p:cNvSpPr txBox="1">
            <a:spLocks noChangeArrowheads="1"/>
          </p:cNvSpPr>
          <p:nvPr/>
        </p:nvSpPr>
        <p:spPr bwMode="auto">
          <a:xfrm>
            <a:off x="3009483" y="3482974"/>
            <a:ext cx="5271335" cy="2123658"/>
          </a:xfrm>
          <a:prstGeom prst="rect">
            <a:avLst/>
          </a:prstGeom>
          <a:noFill/>
          <a:ln>
            <a:noFill/>
          </a:ln>
          <a:extLst/>
        </p:spPr>
        <p:txBody>
          <a:bodyPr wrap="square">
            <a:spAutoFit/>
          </a:bodyPr>
          <a:lstStyle>
            <a:lvl1pPr marL="1168400" indent="-1168400" eaLnBrk="0" hangingPunct="0">
              <a:tabLst>
                <a:tab pos="1079500" algn="r"/>
              </a:tabLst>
              <a:defRPr sz="2000" b="1">
                <a:solidFill>
                  <a:schemeClr val="tx1"/>
                </a:solidFill>
                <a:latin typeface="Arial" charset="0"/>
              </a:defRPr>
            </a:lvl1pPr>
            <a:lvl2pPr marL="742950" indent="-285750" eaLnBrk="0" hangingPunct="0">
              <a:tabLst>
                <a:tab pos="1079500" algn="r"/>
              </a:tabLst>
              <a:defRPr sz="2000" b="1">
                <a:solidFill>
                  <a:schemeClr val="tx1"/>
                </a:solidFill>
                <a:latin typeface="Arial" charset="0"/>
              </a:defRPr>
            </a:lvl2pPr>
            <a:lvl3pPr marL="1143000" indent="-228600" eaLnBrk="0" hangingPunct="0">
              <a:tabLst>
                <a:tab pos="1079500" algn="r"/>
              </a:tabLst>
              <a:defRPr sz="2000" b="1">
                <a:solidFill>
                  <a:schemeClr val="tx1"/>
                </a:solidFill>
                <a:latin typeface="Arial" charset="0"/>
              </a:defRPr>
            </a:lvl3pPr>
            <a:lvl4pPr marL="1600200" indent="-228600" eaLnBrk="0" hangingPunct="0">
              <a:tabLst>
                <a:tab pos="1079500" algn="r"/>
              </a:tabLst>
              <a:defRPr sz="2000" b="1">
                <a:solidFill>
                  <a:schemeClr val="tx1"/>
                </a:solidFill>
                <a:latin typeface="Arial" charset="0"/>
              </a:defRPr>
            </a:lvl4pPr>
            <a:lvl5pPr marL="2057400" indent="-228600" eaLnBrk="0" hangingPunct="0">
              <a:tabLst>
                <a:tab pos="1079500" algn="r"/>
              </a:tabLst>
              <a:defRPr sz="2000" b="1">
                <a:solidFill>
                  <a:schemeClr val="tx1"/>
                </a:solidFill>
                <a:latin typeface="Arial" charset="0"/>
              </a:defRPr>
            </a:lvl5pPr>
            <a:lvl6pPr marL="2514600" indent="-228600" eaLnBrk="0" fontAlgn="base" hangingPunct="0">
              <a:spcBef>
                <a:spcPct val="0"/>
              </a:spcBef>
              <a:spcAft>
                <a:spcPct val="0"/>
              </a:spcAft>
              <a:tabLst>
                <a:tab pos="1079500" algn="r"/>
              </a:tabLst>
              <a:defRPr sz="2000" b="1">
                <a:solidFill>
                  <a:schemeClr val="tx1"/>
                </a:solidFill>
                <a:latin typeface="Arial" charset="0"/>
              </a:defRPr>
            </a:lvl6pPr>
            <a:lvl7pPr marL="2971800" indent="-228600" eaLnBrk="0" fontAlgn="base" hangingPunct="0">
              <a:spcBef>
                <a:spcPct val="0"/>
              </a:spcBef>
              <a:spcAft>
                <a:spcPct val="0"/>
              </a:spcAft>
              <a:tabLst>
                <a:tab pos="1079500" algn="r"/>
              </a:tabLst>
              <a:defRPr sz="2000" b="1">
                <a:solidFill>
                  <a:schemeClr val="tx1"/>
                </a:solidFill>
                <a:latin typeface="Arial" charset="0"/>
              </a:defRPr>
            </a:lvl7pPr>
            <a:lvl8pPr marL="3429000" indent="-228600" eaLnBrk="0" fontAlgn="base" hangingPunct="0">
              <a:spcBef>
                <a:spcPct val="0"/>
              </a:spcBef>
              <a:spcAft>
                <a:spcPct val="0"/>
              </a:spcAft>
              <a:tabLst>
                <a:tab pos="1079500" algn="r"/>
              </a:tabLst>
              <a:defRPr sz="2000" b="1">
                <a:solidFill>
                  <a:schemeClr val="tx1"/>
                </a:solidFill>
                <a:latin typeface="Arial" charset="0"/>
              </a:defRPr>
            </a:lvl8pPr>
            <a:lvl9pPr marL="3886200" indent="-228600" eaLnBrk="0" fontAlgn="base" hangingPunct="0">
              <a:spcBef>
                <a:spcPct val="0"/>
              </a:spcBef>
              <a:spcAft>
                <a:spcPct val="0"/>
              </a:spcAft>
              <a:tabLst>
                <a:tab pos="1079500" algn="r"/>
              </a:tabLst>
              <a:defRPr sz="2000" b="1">
                <a:solidFill>
                  <a:schemeClr val="tx1"/>
                </a:solidFill>
                <a:latin typeface="Arial" charset="0"/>
              </a:defRPr>
            </a:lvl9pPr>
          </a:lstStyle>
          <a:p>
            <a:pPr eaLnBrk="1" fontAlgn="auto" hangingPunct="1">
              <a:lnSpc>
                <a:spcPct val="90000"/>
              </a:lnSpc>
              <a:spcBef>
                <a:spcPct val="40000"/>
              </a:spcBef>
              <a:spcAft>
                <a:spcPts val="0"/>
              </a:spcAft>
              <a:defRPr/>
            </a:pPr>
            <a:r>
              <a:rPr lang="en-US" dirty="0">
                <a:solidFill>
                  <a:schemeClr val="tx1">
                    <a:lumMod val="85000"/>
                    <a:lumOff val="15000"/>
                  </a:schemeClr>
                </a:solidFill>
                <a:latin typeface="+mn-lt"/>
                <a:cs typeface="+mn-cs"/>
              </a:rPr>
              <a:t>Where:</a:t>
            </a:r>
          </a:p>
          <a:p>
            <a:pPr eaLnBrk="1" fontAlgn="auto" hangingPunct="1">
              <a:lnSpc>
                <a:spcPct val="90000"/>
              </a:lnSpc>
              <a:spcBef>
                <a:spcPct val="40000"/>
              </a:spcBef>
              <a:spcAft>
                <a:spcPts val="0"/>
              </a:spcAft>
              <a:defRPr/>
            </a:pPr>
            <a:r>
              <a:rPr lang="en-US" dirty="0">
                <a:solidFill>
                  <a:schemeClr val="tx1">
                    <a:lumMod val="85000"/>
                    <a:lumOff val="15000"/>
                  </a:schemeClr>
                </a:solidFill>
                <a:latin typeface="+mn-lt"/>
                <a:cs typeface="+mn-cs"/>
              </a:rPr>
              <a:t>	</a:t>
            </a:r>
            <a:r>
              <a:rPr lang="en-US" i="1" dirty="0" err="1">
                <a:solidFill>
                  <a:schemeClr val="tx1">
                    <a:lumMod val="85000"/>
                    <a:lumOff val="15000"/>
                  </a:schemeClr>
                </a:solidFill>
                <a:latin typeface="+mn-lt"/>
                <a:cs typeface="+mn-cs"/>
              </a:rPr>
              <a:t>P</a:t>
            </a:r>
            <a:r>
              <a:rPr lang="en-US" i="1" baseline="-25000" dirty="0" err="1">
                <a:solidFill>
                  <a:schemeClr val="tx1">
                    <a:lumMod val="85000"/>
                    <a:lumOff val="15000"/>
                  </a:schemeClr>
                </a:solidFill>
                <a:latin typeface="+mn-lt"/>
                <a:cs typeface="+mn-cs"/>
              </a:rPr>
              <a:t>n</a:t>
            </a:r>
            <a:r>
              <a:rPr lang="en-US" dirty="0">
                <a:solidFill>
                  <a:schemeClr val="tx1">
                    <a:lumMod val="85000"/>
                    <a:lumOff val="15000"/>
                  </a:schemeClr>
                </a:solidFill>
                <a:latin typeface="+mn-lt"/>
                <a:cs typeface="+mn-cs"/>
              </a:rPr>
              <a:t> =	Probability of n arrivals in </a:t>
            </a:r>
            <a:r>
              <a:rPr lang="en-US" i="1" dirty="0">
                <a:solidFill>
                  <a:schemeClr val="tx1">
                    <a:lumMod val="85000"/>
                    <a:lumOff val="15000"/>
                  </a:schemeClr>
                </a:solidFill>
                <a:latin typeface="+mn-lt"/>
                <a:cs typeface="+mn-cs"/>
              </a:rPr>
              <a:t>T</a:t>
            </a:r>
            <a:r>
              <a:rPr lang="en-US" dirty="0">
                <a:solidFill>
                  <a:schemeClr val="tx1">
                    <a:lumMod val="85000"/>
                    <a:lumOff val="15000"/>
                  </a:schemeClr>
                </a:solidFill>
                <a:latin typeface="+mn-lt"/>
                <a:cs typeface="+mn-cs"/>
              </a:rPr>
              <a:t> time periods</a:t>
            </a:r>
          </a:p>
          <a:p>
            <a:pPr eaLnBrk="1" fontAlgn="auto" hangingPunct="1">
              <a:lnSpc>
                <a:spcPct val="90000"/>
              </a:lnSpc>
              <a:spcBef>
                <a:spcPct val="40000"/>
              </a:spcBef>
              <a:spcAft>
                <a:spcPts val="0"/>
              </a:spcAft>
              <a:defRPr/>
            </a:pPr>
            <a:r>
              <a:rPr lang="en-US" dirty="0">
                <a:solidFill>
                  <a:schemeClr val="tx1">
                    <a:lumMod val="85000"/>
                    <a:lumOff val="15000"/>
                  </a:schemeClr>
                </a:solidFill>
                <a:latin typeface="+mn-lt"/>
                <a:cs typeface="+mn-cs"/>
              </a:rPr>
              <a:t>	</a:t>
            </a:r>
            <a:r>
              <a:rPr lang="en-US" dirty="0">
                <a:solidFill>
                  <a:schemeClr val="tx1">
                    <a:lumMod val="85000"/>
                    <a:lumOff val="15000"/>
                  </a:schemeClr>
                </a:solidFill>
                <a:latin typeface="+mn-lt"/>
                <a:cs typeface="+mn-cs"/>
                <a:sym typeface="Symbol" pitchFamily="18" charset="2"/>
              </a:rPr>
              <a:t> =	Average numbers of customer arrivals per period</a:t>
            </a:r>
          </a:p>
          <a:p>
            <a:pPr eaLnBrk="1" fontAlgn="auto" hangingPunct="1">
              <a:lnSpc>
                <a:spcPct val="90000"/>
              </a:lnSpc>
              <a:spcBef>
                <a:spcPct val="40000"/>
              </a:spcBef>
              <a:spcAft>
                <a:spcPts val="0"/>
              </a:spcAft>
              <a:defRPr/>
            </a:pPr>
            <a:r>
              <a:rPr lang="en-US" dirty="0">
                <a:solidFill>
                  <a:schemeClr val="tx1">
                    <a:lumMod val="85000"/>
                    <a:lumOff val="15000"/>
                  </a:schemeClr>
                </a:solidFill>
                <a:latin typeface="+mn-lt"/>
                <a:cs typeface="+mn-cs"/>
                <a:sym typeface="Symbol" pitchFamily="18" charset="2"/>
              </a:rPr>
              <a:t>	</a:t>
            </a:r>
            <a:r>
              <a:rPr lang="en-US" i="1" dirty="0">
                <a:solidFill>
                  <a:schemeClr val="tx1">
                    <a:lumMod val="85000"/>
                    <a:lumOff val="15000"/>
                  </a:schemeClr>
                </a:solidFill>
                <a:latin typeface="+mn-lt"/>
                <a:cs typeface="+mn-cs"/>
                <a:sym typeface="Symbol" pitchFamily="18" charset="2"/>
              </a:rPr>
              <a:t>e</a:t>
            </a:r>
            <a:r>
              <a:rPr lang="en-US" dirty="0">
                <a:solidFill>
                  <a:schemeClr val="tx1">
                    <a:lumMod val="85000"/>
                    <a:lumOff val="15000"/>
                  </a:schemeClr>
                </a:solidFill>
                <a:latin typeface="+mn-lt"/>
                <a:cs typeface="+mn-cs"/>
                <a:sym typeface="Symbol" pitchFamily="18" charset="2"/>
              </a:rPr>
              <a:t> =	2.7183</a:t>
            </a:r>
          </a:p>
        </p:txBody>
      </p:sp>
      <p:grpSp>
        <p:nvGrpSpPr>
          <p:cNvPr id="11" name="Group 10">
            <a:extLst>
              <a:ext uri="{FF2B5EF4-FFF2-40B4-BE49-F238E27FC236}">
                <a16:creationId xmlns:a16="http://schemas.microsoft.com/office/drawing/2014/main" id="{788C24E9-E421-4504-B0A6-8C48280AC416}"/>
              </a:ext>
            </a:extLst>
          </p:cNvPr>
          <p:cNvGrpSpPr/>
          <p:nvPr/>
        </p:nvGrpSpPr>
        <p:grpSpPr>
          <a:xfrm>
            <a:off x="243207" y="2743200"/>
            <a:ext cx="1966593" cy="2336358"/>
            <a:chOff x="5791200" y="1766774"/>
            <a:chExt cx="1966593" cy="2336358"/>
          </a:xfrm>
        </p:grpSpPr>
        <p:pic>
          <p:nvPicPr>
            <p:cNvPr id="12" name="Picture 4">
              <a:extLst>
                <a:ext uri="{FF2B5EF4-FFF2-40B4-BE49-F238E27FC236}">
                  <a16:creationId xmlns:a16="http://schemas.microsoft.com/office/drawing/2014/main" id="{A5310691-682A-478F-8200-D7E05E5796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766774"/>
              <a:ext cx="1966593" cy="1938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65DBA4E8-4BE4-4C79-BFE4-87A241B781B7}"/>
                </a:ext>
              </a:extLst>
            </p:cNvPr>
            <p:cNvSpPr txBox="1"/>
            <p:nvPr/>
          </p:nvSpPr>
          <p:spPr>
            <a:xfrm>
              <a:off x="6326200" y="3733800"/>
              <a:ext cx="896592" cy="369332"/>
            </a:xfrm>
            <a:prstGeom prst="rect">
              <a:avLst/>
            </a:prstGeom>
            <a:noFill/>
          </p:spPr>
          <p:txBody>
            <a:bodyPr wrap="none" rtlCol="0">
              <a:spAutoFit/>
            </a:bodyPr>
            <a:lstStyle/>
            <a:p>
              <a:r>
                <a:rPr lang="en-US" dirty="0"/>
                <a:t>Poisson</a:t>
              </a:r>
            </a:p>
          </p:txBody>
        </p:sp>
      </p:grpSp>
    </p:spTree>
    <p:extLst>
      <p:ext uri="{BB962C8B-B14F-4D97-AF65-F5344CB8AC3E}">
        <p14:creationId xmlns:p14="http://schemas.microsoft.com/office/powerpoint/2010/main" val="3295387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066800"/>
            <a:ext cx="7467600" cy="1066800"/>
          </a:xfrm>
        </p:spPr>
        <p:txBody>
          <a:bodyPr rtlCol="0">
            <a:normAutofit/>
          </a:bodyPr>
          <a:lstStyle/>
          <a:p>
            <a:pPr fontAlgn="auto">
              <a:spcAft>
                <a:spcPts val="0"/>
              </a:spcAft>
              <a:buFont typeface="Arial" pitchFamily="34" charset="0"/>
              <a:buNone/>
              <a:defRPr/>
            </a:pPr>
            <a:r>
              <a:rPr lang="en-US" sz="4800" dirty="0"/>
              <a:t>Capacity Planning</a:t>
            </a:r>
          </a:p>
          <a:p>
            <a:pPr fontAlgn="auto">
              <a:spcAft>
                <a:spcPts val="0"/>
              </a:spcAft>
              <a:buFont typeface="Arial" pitchFamily="34" charset="0"/>
              <a:buNone/>
              <a:defRPr/>
            </a:pPr>
            <a:endParaRPr lang="en-US" sz="4800" dirty="0"/>
          </a:p>
        </p:txBody>
      </p:sp>
      <p:pic>
        <p:nvPicPr>
          <p:cNvPr id="14339" name="Picture 2" descr="C:\Users\marleyk\Dropbox\krm_om10\krm_om10_PPT\krm_om10_art\07_krm_om10_art_ch06\krm_om10_ph_06-01.jpg"/>
          <p:cNvPicPr>
            <a:picLocks noChangeAspect="1" noChangeArrowheads="1"/>
          </p:cNvPicPr>
          <p:nvPr/>
        </p:nvPicPr>
        <p:blipFill>
          <a:blip r:embed="rId2"/>
          <a:srcRect/>
          <a:stretch>
            <a:fillRect/>
          </a:stretch>
        </p:blipFill>
        <p:spPr bwMode="auto">
          <a:xfrm>
            <a:off x="685800" y="2209800"/>
            <a:ext cx="7512050" cy="3276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89689" y="1123839"/>
            <a:ext cx="2210612" cy="1009762"/>
          </a:xfrm>
        </p:spPr>
        <p:txBody>
          <a:bodyPr/>
          <a:lstStyle/>
          <a:p>
            <a:r>
              <a:rPr lang="en-US" dirty="0"/>
              <a:t>Example</a:t>
            </a:r>
          </a:p>
        </p:txBody>
      </p:sp>
      <p:sp>
        <p:nvSpPr>
          <p:cNvPr id="377859" name="Rectangle 3"/>
          <p:cNvSpPr>
            <a:spLocks noGrp="1" noChangeArrowheads="1"/>
          </p:cNvSpPr>
          <p:nvPr>
            <p:ph type="body" idx="1"/>
          </p:nvPr>
        </p:nvSpPr>
        <p:spPr>
          <a:xfrm>
            <a:off x="3075999" y="685800"/>
            <a:ext cx="5473700" cy="2112963"/>
          </a:xfrm>
        </p:spPr>
        <p:txBody>
          <a:bodyPr>
            <a:normAutofit fontScale="92500" lnSpcReduction="10000"/>
          </a:bodyPr>
          <a:lstStyle/>
          <a:p>
            <a:pPr marL="0" indent="0">
              <a:buFont typeface="Wingdings" pitchFamily="2" charset="2"/>
              <a:buNone/>
            </a:pPr>
            <a:r>
              <a:rPr lang="en-US" sz="2400" dirty="0"/>
              <a:t>Management is redesigning the customer service process in a large department store. Accommodating four customers is important. Customers arrive at the desk at the rate of two customers per hour. What is the probability that four customers will arrive during any hour?</a:t>
            </a:r>
          </a:p>
        </p:txBody>
      </p:sp>
      <p:sp>
        <p:nvSpPr>
          <p:cNvPr id="377860" name="Text Box 4"/>
          <p:cNvSpPr txBox="1">
            <a:spLocks noChangeArrowheads="1"/>
          </p:cNvSpPr>
          <p:nvPr/>
        </p:nvSpPr>
        <p:spPr bwMode="auto">
          <a:xfrm>
            <a:off x="3136655" y="2877962"/>
            <a:ext cx="5615564" cy="1406539"/>
          </a:xfrm>
          <a:prstGeom prst="rect">
            <a:avLst/>
          </a:prstGeom>
          <a:noFill/>
          <a:ln>
            <a:noFill/>
          </a:ln>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ct val="40000"/>
              </a:spcBef>
              <a:spcAft>
                <a:spcPts val="0"/>
              </a:spcAft>
              <a:defRPr/>
            </a:pPr>
            <a:r>
              <a:rPr lang="en-US" sz="2200" b="0" dirty="0">
                <a:solidFill>
                  <a:schemeClr val="tx1">
                    <a:lumMod val="75000"/>
                    <a:lumOff val="25000"/>
                  </a:schemeClr>
                </a:solidFill>
                <a:latin typeface="+mn-lt"/>
                <a:cs typeface="+mn-cs"/>
              </a:rPr>
              <a:t>In this case customers per hour, </a:t>
            </a:r>
            <a:r>
              <a:rPr lang="en-US" sz="2200" b="0" i="1" dirty="0">
                <a:solidFill>
                  <a:schemeClr val="tx1">
                    <a:lumMod val="75000"/>
                    <a:lumOff val="25000"/>
                  </a:schemeClr>
                </a:solidFill>
                <a:latin typeface="+mn-lt"/>
                <a:cs typeface="+mn-cs"/>
              </a:rPr>
              <a:t>T</a:t>
            </a:r>
            <a:r>
              <a:rPr lang="en-US" sz="2200" b="0" dirty="0">
                <a:solidFill>
                  <a:schemeClr val="tx1">
                    <a:lumMod val="75000"/>
                    <a:lumOff val="25000"/>
                  </a:schemeClr>
                </a:solidFill>
                <a:latin typeface="+mn-lt"/>
                <a:cs typeface="+mn-cs"/>
              </a:rPr>
              <a:t> = 1 hour, and </a:t>
            </a:r>
            <a:r>
              <a:rPr lang="en-US" sz="2200" b="0" i="1" dirty="0">
                <a:solidFill>
                  <a:schemeClr val="tx1">
                    <a:lumMod val="75000"/>
                    <a:lumOff val="25000"/>
                  </a:schemeClr>
                </a:solidFill>
                <a:latin typeface="+mn-lt"/>
                <a:cs typeface="+mn-cs"/>
              </a:rPr>
              <a:t>n</a:t>
            </a:r>
            <a:r>
              <a:rPr lang="en-US" sz="2200" b="0" dirty="0">
                <a:solidFill>
                  <a:schemeClr val="tx1">
                    <a:lumMod val="75000"/>
                    <a:lumOff val="25000"/>
                  </a:schemeClr>
                </a:solidFill>
                <a:latin typeface="+mn-lt"/>
                <a:cs typeface="+mn-cs"/>
              </a:rPr>
              <a:t> = 4 customers. The probability that four customers will arrive in any hour is:</a:t>
            </a:r>
          </a:p>
          <a:p>
            <a:pPr eaLnBrk="1" fontAlgn="auto" hangingPunct="1">
              <a:lnSpc>
                <a:spcPct val="90000"/>
              </a:lnSpc>
              <a:spcBef>
                <a:spcPct val="40000"/>
              </a:spcBef>
              <a:spcAft>
                <a:spcPts val="0"/>
              </a:spcAft>
              <a:defRPr/>
            </a:pPr>
            <a:endParaRPr lang="en-US" dirty="0">
              <a:cs typeface="+mn-cs"/>
            </a:endParaRPr>
          </a:p>
        </p:txBody>
      </p:sp>
      <p:sp>
        <p:nvSpPr>
          <p:cNvPr id="377861" name="Text Box 5"/>
          <p:cNvSpPr txBox="1">
            <a:spLocks noChangeArrowheads="1"/>
          </p:cNvSpPr>
          <p:nvPr/>
        </p:nvSpPr>
        <p:spPr bwMode="auto">
          <a:xfrm>
            <a:off x="3509964" y="5376863"/>
            <a:ext cx="674688" cy="461962"/>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400" i="1" dirty="0">
                <a:latin typeface="+mj-lt"/>
                <a:cs typeface="+mn-cs"/>
              </a:rPr>
              <a:t>P</a:t>
            </a:r>
            <a:r>
              <a:rPr lang="en-US" sz="2400" baseline="-25000" dirty="0">
                <a:latin typeface="+mj-lt"/>
                <a:cs typeface="+mn-cs"/>
              </a:rPr>
              <a:t>4</a:t>
            </a:r>
            <a:r>
              <a:rPr lang="en-US" sz="2400" dirty="0">
                <a:latin typeface="+mj-lt"/>
                <a:cs typeface="+mn-cs"/>
              </a:rPr>
              <a:t> =</a:t>
            </a:r>
          </a:p>
        </p:txBody>
      </p:sp>
      <p:grpSp>
        <p:nvGrpSpPr>
          <p:cNvPr id="2" name="Group 15"/>
          <p:cNvGrpSpPr>
            <a:grpSpLocks/>
          </p:cNvGrpSpPr>
          <p:nvPr/>
        </p:nvGrpSpPr>
        <p:grpSpPr bwMode="auto">
          <a:xfrm>
            <a:off x="5654677" y="5178425"/>
            <a:ext cx="2311400" cy="800100"/>
            <a:chOff x="3102" y="3312"/>
            <a:chExt cx="1456" cy="504"/>
          </a:xfrm>
        </p:grpSpPr>
        <p:sp>
          <p:nvSpPr>
            <p:cNvPr id="29708" name="Text Box 6"/>
            <p:cNvSpPr txBox="1">
              <a:spLocks noChangeArrowheads="1"/>
            </p:cNvSpPr>
            <p:nvPr/>
          </p:nvSpPr>
          <p:spPr bwMode="auto">
            <a:xfrm>
              <a:off x="3102" y="3440"/>
              <a:ext cx="1456" cy="29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400" dirty="0">
                  <a:cs typeface="+mn-cs"/>
                </a:rPr>
                <a:t>=       </a:t>
              </a:r>
              <a:r>
                <a:rPr lang="en-US" sz="2400" i="1" dirty="0">
                  <a:latin typeface="+mj-lt"/>
                  <a:cs typeface="+mn-cs"/>
                </a:rPr>
                <a:t>e</a:t>
              </a:r>
              <a:r>
                <a:rPr lang="en-US" sz="2400" baseline="30000" dirty="0">
                  <a:latin typeface="+mj-lt"/>
                </a:rPr>
                <a:t>–2</a:t>
              </a:r>
              <a:r>
                <a:rPr lang="en-US" sz="2400" dirty="0">
                  <a:latin typeface="+mj-lt"/>
                </a:rPr>
                <a:t> = 0.090</a:t>
              </a:r>
            </a:p>
          </p:txBody>
        </p:sp>
        <p:grpSp>
          <p:nvGrpSpPr>
            <p:cNvPr id="25614" name="Group 11"/>
            <p:cNvGrpSpPr>
              <a:grpSpLocks/>
            </p:cNvGrpSpPr>
            <p:nvPr/>
          </p:nvGrpSpPr>
          <p:grpSpPr bwMode="auto">
            <a:xfrm>
              <a:off x="3293" y="3312"/>
              <a:ext cx="280" cy="504"/>
              <a:chOff x="3293" y="3312"/>
              <a:chExt cx="280" cy="504"/>
            </a:xfrm>
          </p:grpSpPr>
          <p:sp>
            <p:nvSpPr>
              <p:cNvPr id="29710" name="Text Box 7"/>
              <p:cNvSpPr txBox="1">
                <a:spLocks noChangeArrowheads="1"/>
              </p:cNvSpPr>
              <p:nvPr/>
            </p:nvSpPr>
            <p:spPr bwMode="auto">
              <a:xfrm>
                <a:off x="3293" y="3312"/>
                <a:ext cx="280" cy="504"/>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lnSpc>
                    <a:spcPct val="115000"/>
                  </a:lnSpc>
                  <a:spcBef>
                    <a:spcPts val="0"/>
                  </a:spcBef>
                  <a:spcAft>
                    <a:spcPts val="0"/>
                  </a:spcAft>
                  <a:defRPr/>
                </a:pPr>
                <a:r>
                  <a:rPr lang="en-US" dirty="0">
                    <a:latin typeface="+mj-lt"/>
                    <a:cs typeface="+mn-cs"/>
                  </a:rPr>
                  <a:t>16</a:t>
                </a:r>
              </a:p>
              <a:p>
                <a:pPr algn="ctr" eaLnBrk="1" fontAlgn="auto" hangingPunct="1">
                  <a:lnSpc>
                    <a:spcPct val="115000"/>
                  </a:lnSpc>
                  <a:spcBef>
                    <a:spcPts val="0"/>
                  </a:spcBef>
                  <a:spcAft>
                    <a:spcPts val="0"/>
                  </a:spcAft>
                  <a:defRPr/>
                </a:pPr>
                <a:r>
                  <a:rPr lang="en-US" dirty="0">
                    <a:latin typeface="+mj-lt"/>
                    <a:cs typeface="+mn-cs"/>
                  </a:rPr>
                  <a:t>24</a:t>
                </a:r>
              </a:p>
            </p:txBody>
          </p:sp>
          <p:sp>
            <p:nvSpPr>
              <p:cNvPr id="25616" name="Line 10"/>
              <p:cNvSpPr>
                <a:spLocks noChangeShapeType="1"/>
              </p:cNvSpPr>
              <p:nvPr/>
            </p:nvSpPr>
            <p:spPr bwMode="auto">
              <a:xfrm>
                <a:off x="3333" y="3568"/>
                <a:ext cx="200" cy="0"/>
              </a:xfrm>
              <a:prstGeom prst="line">
                <a:avLst/>
              </a:prstGeom>
              <a:noFill/>
              <a:ln w="28575">
                <a:solidFill>
                  <a:schemeClr val="tx1"/>
                </a:solidFill>
                <a:round/>
                <a:headEnd/>
                <a:tailEnd/>
              </a:ln>
            </p:spPr>
            <p:txBody>
              <a:bodyPr/>
              <a:lstStyle/>
              <a:p>
                <a:endParaRPr lang="en-US"/>
              </a:p>
            </p:txBody>
          </p:sp>
        </p:grpSp>
      </p:grpSp>
      <p:grpSp>
        <p:nvGrpSpPr>
          <p:cNvPr id="4" name="Group 14"/>
          <p:cNvGrpSpPr>
            <a:grpSpLocks/>
          </p:cNvGrpSpPr>
          <p:nvPr/>
        </p:nvGrpSpPr>
        <p:grpSpPr bwMode="auto">
          <a:xfrm>
            <a:off x="4071939" y="5178425"/>
            <a:ext cx="1597025" cy="917575"/>
            <a:chOff x="1728" y="3040"/>
            <a:chExt cx="1006" cy="578"/>
          </a:xfrm>
        </p:grpSpPr>
        <p:grpSp>
          <p:nvGrpSpPr>
            <p:cNvPr id="25609" name="Group 12"/>
            <p:cNvGrpSpPr>
              <a:grpSpLocks/>
            </p:cNvGrpSpPr>
            <p:nvPr/>
          </p:nvGrpSpPr>
          <p:grpSpPr bwMode="auto">
            <a:xfrm>
              <a:off x="1728" y="3040"/>
              <a:ext cx="624" cy="578"/>
              <a:chOff x="488" y="3136"/>
              <a:chExt cx="624" cy="578"/>
            </a:xfrm>
          </p:grpSpPr>
          <p:sp>
            <p:nvSpPr>
              <p:cNvPr id="29706" name="Text Box 8"/>
              <p:cNvSpPr txBox="1">
                <a:spLocks noChangeArrowheads="1"/>
              </p:cNvSpPr>
              <p:nvPr/>
            </p:nvSpPr>
            <p:spPr bwMode="auto">
              <a:xfrm>
                <a:off x="488" y="3136"/>
                <a:ext cx="624" cy="578"/>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lnSpc>
                    <a:spcPct val="115000"/>
                  </a:lnSpc>
                  <a:spcBef>
                    <a:spcPts val="0"/>
                  </a:spcBef>
                  <a:spcAft>
                    <a:spcPts val="0"/>
                  </a:spcAft>
                  <a:defRPr/>
                </a:pPr>
                <a:r>
                  <a:rPr lang="en-US" sz="2400" dirty="0">
                    <a:latin typeface="+mj-lt"/>
                    <a:cs typeface="+mn-cs"/>
                  </a:rPr>
                  <a:t>[2(1)]</a:t>
                </a:r>
                <a:r>
                  <a:rPr lang="en-US" sz="2400" baseline="30000" dirty="0">
                    <a:latin typeface="+mj-lt"/>
                    <a:cs typeface="+mn-cs"/>
                  </a:rPr>
                  <a:t>4</a:t>
                </a:r>
              </a:p>
              <a:p>
                <a:pPr algn="ctr" eaLnBrk="1" fontAlgn="auto" hangingPunct="1">
                  <a:lnSpc>
                    <a:spcPct val="115000"/>
                  </a:lnSpc>
                  <a:spcBef>
                    <a:spcPts val="0"/>
                  </a:spcBef>
                  <a:spcAft>
                    <a:spcPts val="0"/>
                  </a:spcAft>
                  <a:defRPr/>
                </a:pPr>
                <a:r>
                  <a:rPr lang="en-US" sz="2400" dirty="0">
                    <a:latin typeface="+mj-lt"/>
                    <a:cs typeface="+mn-cs"/>
                  </a:rPr>
                  <a:t>4!</a:t>
                </a:r>
              </a:p>
            </p:txBody>
          </p:sp>
          <p:sp>
            <p:nvSpPr>
              <p:cNvPr id="25612" name="Line 9"/>
              <p:cNvSpPr>
                <a:spLocks noChangeShapeType="1"/>
              </p:cNvSpPr>
              <p:nvPr/>
            </p:nvSpPr>
            <p:spPr bwMode="auto">
              <a:xfrm>
                <a:off x="552" y="3408"/>
                <a:ext cx="480" cy="0"/>
              </a:xfrm>
              <a:prstGeom prst="line">
                <a:avLst/>
              </a:prstGeom>
              <a:noFill/>
              <a:ln w="28575">
                <a:solidFill>
                  <a:schemeClr val="tx1"/>
                </a:solidFill>
                <a:round/>
                <a:headEnd/>
                <a:tailEnd/>
              </a:ln>
            </p:spPr>
            <p:txBody>
              <a:bodyPr/>
              <a:lstStyle/>
              <a:p>
                <a:endParaRPr lang="en-US"/>
              </a:p>
            </p:txBody>
          </p:sp>
        </p:grpSp>
        <p:sp>
          <p:nvSpPr>
            <p:cNvPr id="29705" name="Text Box 13"/>
            <p:cNvSpPr txBox="1">
              <a:spLocks noChangeArrowheads="1"/>
            </p:cNvSpPr>
            <p:nvPr/>
          </p:nvSpPr>
          <p:spPr bwMode="auto">
            <a:xfrm>
              <a:off x="2246" y="3192"/>
              <a:ext cx="488" cy="29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400" i="1" dirty="0">
                  <a:latin typeface="+mj-lt"/>
                  <a:cs typeface="+mn-cs"/>
                </a:rPr>
                <a:t>e</a:t>
              </a:r>
              <a:r>
                <a:rPr lang="en-US" sz="2400" baseline="30000" dirty="0">
                  <a:latin typeface="+mj-lt"/>
                </a:rPr>
                <a:t>–2(1)</a:t>
              </a:r>
              <a:endParaRPr lang="en-US" sz="2400" dirty="0">
                <a:latin typeface="+mj-lt"/>
              </a:endParaRPr>
            </a:p>
          </p:txBody>
        </p:sp>
      </p:grpSp>
      <p:grpSp>
        <p:nvGrpSpPr>
          <p:cNvPr id="16" name="Group 12">
            <a:extLst>
              <a:ext uri="{FF2B5EF4-FFF2-40B4-BE49-F238E27FC236}">
                <a16:creationId xmlns:a16="http://schemas.microsoft.com/office/drawing/2014/main" id="{35A8A7FA-49E1-4DFD-8483-ADDD6559FC46}"/>
              </a:ext>
            </a:extLst>
          </p:cNvPr>
          <p:cNvGrpSpPr>
            <a:grpSpLocks/>
          </p:cNvGrpSpPr>
          <p:nvPr/>
        </p:nvGrpSpPr>
        <p:grpSpPr bwMode="auto">
          <a:xfrm>
            <a:off x="3568125" y="4041776"/>
            <a:ext cx="2192338" cy="895350"/>
            <a:chOff x="1947" y="1176"/>
            <a:chExt cx="1381" cy="564"/>
          </a:xfrm>
        </p:grpSpPr>
        <p:sp>
          <p:nvSpPr>
            <p:cNvPr id="17" name="Text Box 3">
              <a:extLst>
                <a:ext uri="{FF2B5EF4-FFF2-40B4-BE49-F238E27FC236}">
                  <a16:creationId xmlns:a16="http://schemas.microsoft.com/office/drawing/2014/main" id="{CC4D6239-F1D6-4BC2-92CF-2779EB566E0B}"/>
                </a:ext>
              </a:extLst>
            </p:cNvPr>
            <p:cNvSpPr txBox="1">
              <a:spLocks noChangeArrowheads="1"/>
            </p:cNvSpPr>
            <p:nvPr/>
          </p:nvSpPr>
          <p:spPr bwMode="auto">
            <a:xfrm>
              <a:off x="1947" y="1326"/>
              <a:ext cx="1381" cy="330"/>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800" i="1" dirty="0" err="1">
                  <a:latin typeface="+mj-lt"/>
                  <a:cs typeface="+mn-cs"/>
                </a:rPr>
                <a:t>P</a:t>
              </a:r>
              <a:r>
                <a:rPr lang="en-US" sz="2800" i="1" baseline="-25000" dirty="0" err="1">
                  <a:latin typeface="+mj-lt"/>
                  <a:cs typeface="+mn-cs"/>
                </a:rPr>
                <a:t>n</a:t>
              </a:r>
              <a:r>
                <a:rPr lang="en-US" sz="2800" i="1" dirty="0">
                  <a:latin typeface="+mj-lt"/>
                  <a:cs typeface="+mn-cs"/>
                </a:rPr>
                <a:t> =            e</a:t>
              </a:r>
              <a:r>
                <a:rPr lang="en-US" sz="2800" i="1" baseline="30000" dirty="0">
                  <a:latin typeface="+mj-lt"/>
                  <a:cs typeface="+mn-cs"/>
                </a:rPr>
                <a:t>-</a:t>
              </a:r>
              <a:r>
                <a:rPr lang="en-US" sz="2800" i="1" baseline="30000" dirty="0">
                  <a:latin typeface="+mj-lt"/>
                  <a:cs typeface="+mn-cs"/>
                  <a:sym typeface="Symbol" pitchFamily="18" charset="2"/>
                </a:rPr>
                <a:t>T</a:t>
              </a:r>
              <a:endParaRPr lang="en-US" sz="2800" dirty="0">
                <a:latin typeface="+mj-lt"/>
                <a:cs typeface="+mn-cs"/>
              </a:endParaRPr>
            </a:p>
          </p:txBody>
        </p:sp>
        <p:sp>
          <p:nvSpPr>
            <p:cNvPr id="18" name="Text Box 5">
              <a:extLst>
                <a:ext uri="{FF2B5EF4-FFF2-40B4-BE49-F238E27FC236}">
                  <a16:creationId xmlns:a16="http://schemas.microsoft.com/office/drawing/2014/main" id="{3E35C3A4-5682-4CDE-B1F5-8C188F56639A}"/>
                </a:ext>
              </a:extLst>
            </p:cNvPr>
            <p:cNvSpPr txBox="1">
              <a:spLocks noChangeArrowheads="1"/>
            </p:cNvSpPr>
            <p:nvPr/>
          </p:nvSpPr>
          <p:spPr bwMode="auto">
            <a:xfrm>
              <a:off x="2445" y="1176"/>
              <a:ext cx="537" cy="564"/>
            </a:xfrm>
            <a:prstGeom prst="rect">
              <a:avLst/>
            </a:prstGeom>
            <a:noFill/>
            <a:ln w="9525">
              <a:noFill/>
              <a:miter lim="800000"/>
              <a:headEnd/>
              <a:tailEnd/>
            </a:ln>
          </p:spPr>
          <p:txBody>
            <a:bodyPr wrap="none">
              <a:spAutoFit/>
            </a:bodyPr>
            <a:lstStyle/>
            <a:p>
              <a:pPr algn="ctr" defTabSz="762000" eaLnBrk="0" hangingPunct="0">
                <a:lnSpc>
                  <a:spcPct val="110000"/>
                </a:lnSpc>
              </a:pPr>
              <a:r>
                <a:rPr lang="en-US" sz="2400" b="1" dirty="0"/>
                <a:t>(</a:t>
              </a:r>
              <a:r>
                <a:rPr lang="en-US" sz="2400" b="1" i="1" dirty="0">
                  <a:sym typeface="Symbol" pitchFamily="18" charset="2"/>
                </a:rPr>
                <a:t>T</a:t>
              </a:r>
              <a:r>
                <a:rPr lang="en-US" sz="2400" b="1" dirty="0">
                  <a:sym typeface="Symbol" pitchFamily="18" charset="2"/>
                </a:rPr>
                <a:t>)</a:t>
              </a:r>
              <a:r>
                <a:rPr lang="en-US" sz="2400" b="1" i="1" baseline="30000" dirty="0">
                  <a:latin typeface="Times New Roman" pitchFamily="18" charset="0"/>
                  <a:sym typeface="Symbol" pitchFamily="18" charset="2"/>
                </a:rPr>
                <a:t>n</a:t>
              </a:r>
              <a:endParaRPr lang="en-US" sz="2400" b="1" i="1" dirty="0">
                <a:latin typeface="Times New Roman" pitchFamily="18" charset="0"/>
                <a:sym typeface="Symbol" pitchFamily="18" charset="2"/>
              </a:endParaRPr>
            </a:p>
            <a:p>
              <a:pPr algn="ctr" defTabSz="762000" eaLnBrk="0" hangingPunct="0">
                <a:lnSpc>
                  <a:spcPct val="110000"/>
                </a:lnSpc>
              </a:pPr>
              <a:r>
                <a:rPr lang="en-US" sz="2400" b="1" i="1" dirty="0">
                  <a:latin typeface="Times New Roman" pitchFamily="18" charset="0"/>
                  <a:sym typeface="Symbol" pitchFamily="18" charset="2"/>
                </a:rPr>
                <a:t>n</a:t>
              </a:r>
              <a:r>
                <a:rPr lang="en-US" sz="2400" b="1" dirty="0">
                  <a:sym typeface="Symbol" pitchFamily="18" charset="2"/>
                </a:rPr>
                <a:t>!</a:t>
              </a:r>
              <a:endParaRPr lang="en-US" sz="2400" b="1" dirty="0"/>
            </a:p>
          </p:txBody>
        </p:sp>
        <p:sp>
          <p:nvSpPr>
            <p:cNvPr id="19" name="Line 6">
              <a:extLst>
                <a:ext uri="{FF2B5EF4-FFF2-40B4-BE49-F238E27FC236}">
                  <a16:creationId xmlns:a16="http://schemas.microsoft.com/office/drawing/2014/main" id="{08A12109-F29A-463E-8857-DE7775B63E13}"/>
                </a:ext>
              </a:extLst>
            </p:cNvPr>
            <p:cNvSpPr>
              <a:spLocks noChangeShapeType="1"/>
            </p:cNvSpPr>
            <p:nvPr/>
          </p:nvSpPr>
          <p:spPr bwMode="auto">
            <a:xfrm>
              <a:off x="2497" y="1487"/>
              <a:ext cx="407" cy="0"/>
            </a:xfrm>
            <a:prstGeom prst="line">
              <a:avLst/>
            </a:prstGeom>
            <a:noFill/>
            <a:ln w="2857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2557140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77859"/>
                                        </p:tgtEl>
                                        <p:attrNameLst>
                                          <p:attrName>style.visibility</p:attrName>
                                        </p:attrNameLst>
                                      </p:cBhvr>
                                      <p:to>
                                        <p:strVal val="visible"/>
                                      </p:to>
                                    </p:set>
                                    <p:animEffect transition="in" filter="strips(downRight)">
                                      <p:cBhvr>
                                        <p:cTn id="7" dur="1000"/>
                                        <p:tgtEl>
                                          <p:spTgt spid="377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7860"/>
                                        </p:tgtEl>
                                        <p:attrNameLst>
                                          <p:attrName>style.visibility</p:attrName>
                                        </p:attrNameLst>
                                      </p:cBhvr>
                                      <p:to>
                                        <p:strVal val="visible"/>
                                      </p:to>
                                    </p:set>
                                    <p:animEffect transition="in" filter="strips(downRight)">
                                      <p:cBhvr>
                                        <p:cTn id="12" dur="1000"/>
                                        <p:tgtEl>
                                          <p:spTgt spid="377860"/>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377861"/>
                                        </p:tgtEl>
                                        <p:attrNameLst>
                                          <p:attrName>style.visibility</p:attrName>
                                        </p:attrNameLst>
                                      </p:cBhvr>
                                      <p:to>
                                        <p:strVal val="visible"/>
                                      </p:to>
                                    </p:set>
                                    <p:animEffect transition="in" filter="strips(downRight)">
                                      <p:cBhvr>
                                        <p:cTn id="16" dur="1000"/>
                                        <p:tgtEl>
                                          <p:spTgt spid="3778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1000"/>
                                        <p:tgtEl>
                                          <p:spTgt spid="4"/>
                                        </p:tgtEl>
                                      </p:cBhvr>
                                    </p:animEffect>
                                  </p:childTnLst>
                                </p:cTn>
                              </p:par>
                            </p:childTnLst>
                          </p:cTn>
                        </p:par>
                        <p:par>
                          <p:cTn id="22" fill="hold" nodeType="afterGroup">
                            <p:stCondLst>
                              <p:cond delay="1000"/>
                            </p:stCondLst>
                            <p:childTnLst>
                              <p:par>
                                <p:cTn id="23" presetID="18" presetClass="entr" presetSubtype="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1000"/>
                                        <p:tgtEl>
                                          <p:spTgt spid="2"/>
                                        </p:tgtEl>
                                      </p:cBhvr>
                                    </p:animEffect>
                                  </p:childTnLst>
                                </p:cTn>
                              </p:par>
                            </p:childTnLst>
                          </p:cTn>
                        </p:par>
                        <p:par>
                          <p:cTn id="26" fill="hold">
                            <p:stCondLst>
                              <p:cond delay="2000"/>
                            </p:stCondLst>
                            <p:childTnLst>
                              <p:par>
                                <p:cTn id="27" presetID="18" presetClass="entr" presetSubtype="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Right)">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p:bldP spid="377860" grpId="0"/>
      <p:bldP spid="37786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3"/>
          <p:cNvSpPr>
            <a:spLocks noGrp="1" noChangeArrowheads="1"/>
          </p:cNvSpPr>
          <p:nvPr>
            <p:ph type="title"/>
          </p:nvPr>
        </p:nvSpPr>
        <p:spPr>
          <a:xfrm>
            <a:off x="152400" y="990600"/>
            <a:ext cx="2210612" cy="1162162"/>
          </a:xfrm>
        </p:spPr>
        <p:txBody>
          <a:bodyPr/>
          <a:lstStyle/>
          <a:p>
            <a:r>
              <a:rPr lang="en-AU" dirty="0"/>
              <a:t>Probability Distributions</a:t>
            </a:r>
            <a:endParaRPr lang="en-US" dirty="0"/>
          </a:p>
        </p:txBody>
      </p:sp>
      <p:sp>
        <p:nvSpPr>
          <p:cNvPr id="26629" name="Content Placeholder 2"/>
          <p:cNvSpPr>
            <a:spLocks noGrp="1"/>
          </p:cNvSpPr>
          <p:nvPr>
            <p:ph idx="1"/>
          </p:nvPr>
        </p:nvSpPr>
        <p:spPr>
          <a:xfrm>
            <a:off x="2754745" y="1752600"/>
            <a:ext cx="5956299" cy="3645932"/>
          </a:xfrm>
        </p:spPr>
        <p:txBody>
          <a:bodyPr>
            <a:noAutofit/>
          </a:bodyPr>
          <a:lstStyle/>
          <a:p>
            <a:pPr marL="0" indent="0">
              <a:buFont typeface="Arial" charset="0"/>
              <a:buNone/>
            </a:pPr>
            <a:r>
              <a:rPr lang="en-US" sz="2800" dirty="0">
                <a:solidFill>
                  <a:schemeClr val="tx1"/>
                </a:solidFill>
              </a:rPr>
              <a:t>The </a:t>
            </a:r>
            <a:r>
              <a:rPr lang="en-US" sz="2800" b="1" dirty="0">
                <a:solidFill>
                  <a:schemeClr val="tx1"/>
                </a:solidFill>
              </a:rPr>
              <a:t>Exponential </a:t>
            </a:r>
            <a:r>
              <a:rPr lang="en-US" sz="2800" dirty="0">
                <a:solidFill>
                  <a:schemeClr val="tx1"/>
                </a:solidFill>
              </a:rPr>
              <a:t>distribution is the probability distribution that describes the time between events in a process in which events occur continuously and independently at a constant average rate.</a:t>
            </a:r>
          </a:p>
        </p:txBody>
      </p:sp>
      <p:pic>
        <p:nvPicPr>
          <p:cNvPr id="8" name="Picture 2" descr="Probability density function">
            <a:extLst>
              <a:ext uri="{FF2B5EF4-FFF2-40B4-BE49-F238E27FC236}">
                <a16:creationId xmlns:a16="http://schemas.microsoft.com/office/drawing/2014/main" id="{9288028D-23F2-4250-8B25-03795F130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57" y="3037288"/>
            <a:ext cx="1900698" cy="1520558"/>
          </a:xfrm>
          <a:prstGeom prst="rect">
            <a:avLst/>
          </a:prstGeom>
          <a:noFill/>
          <a:effectLst>
            <a:outerShdw blurRad="177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7E4104-8234-462D-ACCD-040C1C2CB124}"/>
              </a:ext>
            </a:extLst>
          </p:cNvPr>
          <p:cNvSpPr txBox="1"/>
          <p:nvPr/>
        </p:nvSpPr>
        <p:spPr>
          <a:xfrm>
            <a:off x="597108" y="4724400"/>
            <a:ext cx="1321196" cy="369332"/>
          </a:xfrm>
          <a:prstGeom prst="rect">
            <a:avLst/>
          </a:prstGeom>
          <a:noFill/>
        </p:spPr>
        <p:txBody>
          <a:bodyPr wrap="none" rtlCol="0">
            <a:spAutoFit/>
          </a:bodyPr>
          <a:lstStyle/>
          <a:p>
            <a:r>
              <a:rPr lang="en-US" dirty="0"/>
              <a:t>Exponential</a:t>
            </a:r>
          </a:p>
        </p:txBody>
      </p:sp>
      <p:sp>
        <p:nvSpPr>
          <p:cNvPr id="9" name="TextBox 8">
            <a:extLst>
              <a:ext uri="{FF2B5EF4-FFF2-40B4-BE49-F238E27FC236}">
                <a16:creationId xmlns:a16="http://schemas.microsoft.com/office/drawing/2014/main" id="{E96ADD27-73AF-4FB5-A7D0-D6D746FE9DBD}"/>
              </a:ext>
            </a:extLst>
          </p:cNvPr>
          <p:cNvSpPr txBox="1"/>
          <p:nvPr/>
        </p:nvSpPr>
        <p:spPr>
          <a:xfrm>
            <a:off x="2743200" y="762000"/>
            <a:ext cx="5867400" cy="523220"/>
          </a:xfrm>
          <a:prstGeom prst="rect">
            <a:avLst/>
          </a:prstGeom>
          <a:noFill/>
        </p:spPr>
        <p:txBody>
          <a:bodyPr wrap="square" rtlCol="0">
            <a:spAutoFit/>
          </a:bodyPr>
          <a:lstStyle/>
          <a:p>
            <a:r>
              <a:rPr lang="en-US" sz="2800" dirty="0"/>
              <a:t>Why use the Exponential distribution?</a:t>
            </a:r>
          </a:p>
        </p:txBody>
      </p:sp>
    </p:spTree>
    <p:extLst>
      <p:ext uri="{BB962C8B-B14F-4D97-AF65-F5344CB8AC3E}">
        <p14:creationId xmlns:p14="http://schemas.microsoft.com/office/powerpoint/2010/main" val="13912485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7" name="Text Box 5"/>
          <p:cNvSpPr txBox="1">
            <a:spLocks noChangeArrowheads="1"/>
          </p:cNvSpPr>
          <p:nvPr/>
        </p:nvSpPr>
        <p:spPr bwMode="auto">
          <a:xfrm>
            <a:off x="3048000" y="1690799"/>
            <a:ext cx="2263775" cy="461963"/>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sz="2400" i="1" dirty="0">
                <a:latin typeface="+mj-lt"/>
                <a:cs typeface="+mn-cs"/>
              </a:rPr>
              <a:t>P</a:t>
            </a:r>
            <a:r>
              <a:rPr lang="en-US" sz="2400" dirty="0">
                <a:latin typeface="+mj-lt"/>
                <a:cs typeface="+mn-cs"/>
              </a:rPr>
              <a:t>(</a:t>
            </a:r>
            <a:r>
              <a:rPr lang="en-US" sz="2400" i="1" dirty="0">
                <a:latin typeface="+mj-lt"/>
                <a:cs typeface="+mn-cs"/>
              </a:rPr>
              <a:t>t</a:t>
            </a:r>
            <a:r>
              <a:rPr lang="en-US" sz="2400" dirty="0">
                <a:latin typeface="+mj-lt"/>
                <a:cs typeface="+mn-cs"/>
              </a:rPr>
              <a:t> ≤ </a:t>
            </a:r>
            <a:r>
              <a:rPr lang="en-US" sz="2400" i="1" dirty="0">
                <a:latin typeface="+mj-lt"/>
                <a:cs typeface="+mn-cs"/>
              </a:rPr>
              <a:t>T</a:t>
            </a:r>
            <a:r>
              <a:rPr lang="en-US" sz="2400" dirty="0">
                <a:latin typeface="+mj-lt"/>
                <a:cs typeface="+mn-cs"/>
              </a:rPr>
              <a:t>)</a:t>
            </a:r>
            <a:r>
              <a:rPr lang="en-US" sz="2400" i="1" dirty="0">
                <a:latin typeface="+mj-lt"/>
                <a:cs typeface="+mn-cs"/>
              </a:rPr>
              <a:t> =</a:t>
            </a:r>
            <a:r>
              <a:rPr lang="en-US" sz="2400" dirty="0">
                <a:latin typeface="+mj-lt"/>
                <a:cs typeface="+mn-cs"/>
              </a:rPr>
              <a:t> 1 – </a:t>
            </a:r>
            <a:r>
              <a:rPr lang="en-US" sz="2400" i="1" dirty="0">
                <a:latin typeface="+mj-lt"/>
                <a:cs typeface="+mn-cs"/>
              </a:rPr>
              <a:t>e</a:t>
            </a:r>
            <a:r>
              <a:rPr lang="en-US" sz="2400" i="1" baseline="30000" dirty="0">
                <a:latin typeface="+mj-lt"/>
                <a:cs typeface="+mn-cs"/>
              </a:rPr>
              <a:t>-</a:t>
            </a:r>
            <a:r>
              <a:rPr lang="en-US" sz="2400" i="1" baseline="30000" dirty="0">
                <a:latin typeface="+mj-lt"/>
                <a:cs typeface="+mn-cs"/>
                <a:sym typeface="Symbol" pitchFamily="18" charset="2"/>
              </a:rPr>
              <a:t>T</a:t>
            </a:r>
            <a:endParaRPr lang="en-US" sz="2400" dirty="0">
              <a:latin typeface="+mj-lt"/>
              <a:cs typeface="+mn-cs"/>
            </a:endParaRPr>
          </a:p>
        </p:txBody>
      </p:sp>
      <p:sp>
        <p:nvSpPr>
          <p:cNvPr id="310278" name="Rectangle 6"/>
          <p:cNvSpPr>
            <a:spLocks noChangeArrowheads="1"/>
          </p:cNvSpPr>
          <p:nvPr/>
        </p:nvSpPr>
        <p:spPr bwMode="auto">
          <a:xfrm>
            <a:off x="3079750" y="2507179"/>
            <a:ext cx="5562600" cy="2022092"/>
          </a:xfrm>
          <a:prstGeom prst="rect">
            <a:avLst/>
          </a:prstGeom>
          <a:noFill/>
          <a:ln w="9525">
            <a:noFill/>
            <a:miter lim="800000"/>
            <a:headEnd/>
            <a:tailEnd/>
          </a:ln>
        </p:spPr>
        <p:txBody>
          <a:bodyPr wrap="square">
            <a:spAutoFit/>
          </a:bodyPr>
          <a:lstStyle/>
          <a:p>
            <a:pPr marL="1168400" indent="-1168400" defTabSz="762000" eaLnBrk="0" hangingPunct="0">
              <a:lnSpc>
                <a:spcPct val="90000"/>
              </a:lnSpc>
              <a:spcBef>
                <a:spcPct val="40000"/>
              </a:spcBef>
              <a:tabLst>
                <a:tab pos="1079500" algn="r"/>
              </a:tabLst>
            </a:pPr>
            <a:r>
              <a:rPr lang="en-US" sz="2200" b="1" dirty="0">
                <a:latin typeface="Calibri" pitchFamily="34" charset="0"/>
              </a:rPr>
              <a:t>Where:</a:t>
            </a:r>
          </a:p>
          <a:p>
            <a:pPr marL="1168400" indent="-1168400" defTabSz="762000" eaLnBrk="0" hangingPunct="0">
              <a:lnSpc>
                <a:spcPct val="90000"/>
              </a:lnSpc>
              <a:spcBef>
                <a:spcPct val="40000"/>
              </a:spcBef>
              <a:tabLst>
                <a:tab pos="1079500" algn="r"/>
              </a:tabLst>
            </a:pPr>
            <a:r>
              <a:rPr lang="en-US" sz="2200" b="1" i="1" dirty="0">
                <a:latin typeface="Times New Roman" pitchFamily="18" charset="0"/>
              </a:rPr>
              <a:t>	μ</a:t>
            </a:r>
            <a:r>
              <a:rPr lang="en-US" sz="2200" b="1" dirty="0">
                <a:latin typeface="Times New Roman" pitchFamily="18" charset="0"/>
              </a:rPr>
              <a:t> </a:t>
            </a:r>
            <a:r>
              <a:rPr lang="en-US" sz="2200" b="1" dirty="0">
                <a:latin typeface="Calibri" pitchFamily="34" charset="0"/>
              </a:rPr>
              <a:t>=	average number of customers completing service per period</a:t>
            </a:r>
          </a:p>
          <a:p>
            <a:pPr marL="1168400" indent="-1168400" defTabSz="762000" eaLnBrk="0" hangingPunct="0">
              <a:lnSpc>
                <a:spcPct val="90000"/>
              </a:lnSpc>
              <a:spcBef>
                <a:spcPct val="40000"/>
              </a:spcBef>
              <a:tabLst>
                <a:tab pos="1079500" algn="r"/>
              </a:tabLst>
            </a:pPr>
            <a:r>
              <a:rPr lang="en-US" sz="2200" b="1" dirty="0">
                <a:latin typeface="Calibri" pitchFamily="34" charset="0"/>
              </a:rPr>
              <a:t>	</a:t>
            </a:r>
            <a:r>
              <a:rPr lang="en-US" sz="2200" b="1" i="1" dirty="0">
                <a:latin typeface="Calibri" pitchFamily="34" charset="0"/>
              </a:rPr>
              <a:t>t</a:t>
            </a:r>
            <a:r>
              <a:rPr lang="en-US" sz="2200" b="1" dirty="0">
                <a:latin typeface="Calibri" pitchFamily="34" charset="0"/>
              </a:rPr>
              <a:t> =	service time of the customer</a:t>
            </a:r>
          </a:p>
          <a:p>
            <a:pPr marL="1168400" indent="-1168400" defTabSz="762000" eaLnBrk="0" hangingPunct="0">
              <a:lnSpc>
                <a:spcPct val="90000"/>
              </a:lnSpc>
              <a:spcBef>
                <a:spcPct val="40000"/>
              </a:spcBef>
              <a:tabLst>
                <a:tab pos="1079500" algn="r"/>
              </a:tabLst>
            </a:pPr>
            <a:r>
              <a:rPr lang="en-US" sz="2200" b="1" i="1" dirty="0">
                <a:latin typeface="Calibri" pitchFamily="34" charset="0"/>
              </a:rPr>
              <a:t>	T</a:t>
            </a:r>
            <a:r>
              <a:rPr lang="en-US" sz="2200" b="1" dirty="0">
                <a:latin typeface="Calibri" pitchFamily="34" charset="0"/>
              </a:rPr>
              <a:t> =	target service time</a:t>
            </a:r>
            <a:endParaRPr lang="en-US" sz="2200" b="1" dirty="0">
              <a:latin typeface="Times New Roman" pitchFamily="18" charset="0"/>
            </a:endParaRPr>
          </a:p>
        </p:txBody>
      </p:sp>
      <p:sp>
        <p:nvSpPr>
          <p:cNvPr id="26627" name="Rectangle 13"/>
          <p:cNvSpPr>
            <a:spLocks noGrp="1" noChangeArrowheads="1"/>
          </p:cNvSpPr>
          <p:nvPr>
            <p:ph type="title"/>
          </p:nvPr>
        </p:nvSpPr>
        <p:spPr>
          <a:xfrm>
            <a:off x="152400" y="990600"/>
            <a:ext cx="2210612" cy="1162162"/>
          </a:xfrm>
        </p:spPr>
        <p:txBody>
          <a:bodyPr/>
          <a:lstStyle/>
          <a:p>
            <a:r>
              <a:rPr lang="en-AU" dirty="0"/>
              <a:t>Probability Distributions</a:t>
            </a:r>
            <a:endParaRPr lang="en-US" dirty="0"/>
          </a:p>
        </p:txBody>
      </p:sp>
      <p:sp>
        <p:nvSpPr>
          <p:cNvPr id="26629" name="Content Placeholder 2"/>
          <p:cNvSpPr>
            <a:spLocks noGrp="1"/>
          </p:cNvSpPr>
          <p:nvPr>
            <p:ph idx="1"/>
          </p:nvPr>
        </p:nvSpPr>
        <p:spPr>
          <a:xfrm>
            <a:off x="2882901" y="381794"/>
            <a:ext cx="5956299" cy="1600200"/>
          </a:xfrm>
        </p:spPr>
        <p:txBody>
          <a:bodyPr/>
          <a:lstStyle/>
          <a:p>
            <a:pPr marL="0" indent="0">
              <a:lnSpc>
                <a:spcPct val="90000"/>
              </a:lnSpc>
              <a:spcBef>
                <a:spcPct val="40000"/>
              </a:spcBef>
              <a:buClr>
                <a:srgbClr val="B20019"/>
              </a:buClr>
              <a:buFont typeface="Arial" charset="0"/>
              <a:buNone/>
            </a:pPr>
            <a:r>
              <a:rPr lang="en-US" sz="2800" dirty="0"/>
              <a:t>Service Time – Exponential Distribution</a:t>
            </a:r>
          </a:p>
          <a:p>
            <a:pPr marL="0" indent="0">
              <a:buFont typeface="Arial" charset="0"/>
              <a:buNone/>
            </a:pPr>
            <a:endParaRPr lang="en-US" dirty="0"/>
          </a:p>
        </p:txBody>
      </p:sp>
      <p:pic>
        <p:nvPicPr>
          <p:cNvPr id="8" name="Picture 2" descr="Probability density function">
            <a:extLst>
              <a:ext uri="{FF2B5EF4-FFF2-40B4-BE49-F238E27FC236}">
                <a16:creationId xmlns:a16="http://schemas.microsoft.com/office/drawing/2014/main" id="{9288028D-23F2-4250-8B25-03795F130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57" y="3037288"/>
            <a:ext cx="1900698" cy="1520558"/>
          </a:xfrm>
          <a:prstGeom prst="rect">
            <a:avLst/>
          </a:prstGeom>
          <a:noFill/>
          <a:effectLst>
            <a:outerShdw blurRad="177800" dist="381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7E4104-8234-462D-ACCD-040C1C2CB124}"/>
              </a:ext>
            </a:extLst>
          </p:cNvPr>
          <p:cNvSpPr txBox="1"/>
          <p:nvPr/>
        </p:nvSpPr>
        <p:spPr>
          <a:xfrm>
            <a:off x="597108" y="4724400"/>
            <a:ext cx="1321196" cy="369332"/>
          </a:xfrm>
          <a:prstGeom prst="rect">
            <a:avLst/>
          </a:prstGeom>
          <a:noFill/>
        </p:spPr>
        <p:txBody>
          <a:bodyPr wrap="none" rtlCol="0">
            <a:spAutoFit/>
          </a:bodyPr>
          <a:lstStyle/>
          <a:p>
            <a:r>
              <a:rPr lang="en-US" dirty="0"/>
              <a:t>Exponential</a:t>
            </a:r>
          </a:p>
        </p:txBody>
      </p:sp>
    </p:spTree>
    <p:extLst>
      <p:ext uri="{BB962C8B-B14F-4D97-AF65-F5344CB8AC3E}">
        <p14:creationId xmlns:p14="http://schemas.microsoft.com/office/powerpoint/2010/main" val="2467739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10277"/>
                                        </p:tgtEl>
                                        <p:attrNameLst>
                                          <p:attrName>style.visibility</p:attrName>
                                        </p:attrNameLst>
                                      </p:cBhvr>
                                      <p:to>
                                        <p:strVal val="visible"/>
                                      </p:to>
                                    </p:set>
                                    <p:animEffect transition="in" filter="strips(downRight)">
                                      <p:cBhvr>
                                        <p:cTn id="7" dur="1000"/>
                                        <p:tgtEl>
                                          <p:spTgt spid="310277"/>
                                        </p:tgtEl>
                                      </p:cBhvr>
                                    </p:animEffect>
                                  </p:childTnLst>
                                </p:cTn>
                              </p:par>
                            </p:childTnLst>
                          </p:cTn>
                        </p:par>
                        <p:par>
                          <p:cTn id="8" fill="hold" nodeType="afterGroup">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10278"/>
                                        </p:tgtEl>
                                        <p:attrNameLst>
                                          <p:attrName>style.visibility</p:attrName>
                                        </p:attrNameLst>
                                      </p:cBhvr>
                                      <p:to>
                                        <p:strVal val="visible"/>
                                      </p:to>
                                    </p:set>
                                    <p:animEffect transition="in" filter="strips(downRight)">
                                      <p:cBhvr>
                                        <p:cTn id="11" dur="1000"/>
                                        <p:tgtEl>
                                          <p:spTgt spid="3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p:bldP spid="31027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726282"/>
            <a:ext cx="1905000" cy="1020762"/>
          </a:xfrm>
        </p:spPr>
        <p:txBody>
          <a:bodyPr/>
          <a:lstStyle/>
          <a:p>
            <a:r>
              <a:rPr lang="en-US" dirty="0"/>
              <a:t>Example</a:t>
            </a:r>
          </a:p>
        </p:txBody>
      </p:sp>
      <p:sp>
        <p:nvSpPr>
          <p:cNvPr id="378883" name="Rectangle 3"/>
          <p:cNvSpPr>
            <a:spLocks noGrp="1" noChangeArrowheads="1"/>
          </p:cNvSpPr>
          <p:nvPr>
            <p:ph type="body" idx="1"/>
          </p:nvPr>
        </p:nvSpPr>
        <p:spPr>
          <a:xfrm>
            <a:off x="2868660" y="745517"/>
            <a:ext cx="5772149" cy="2227263"/>
          </a:xfrm>
        </p:spPr>
        <p:txBody>
          <a:bodyPr rtlCol="0">
            <a:noAutofit/>
          </a:bodyPr>
          <a:lstStyle/>
          <a:p>
            <a:pPr marL="0" indent="0" fontAlgn="auto">
              <a:spcAft>
                <a:spcPts val="0"/>
              </a:spcAft>
              <a:buFont typeface="Wingdings" pitchFamily="2" charset="2"/>
              <a:buNone/>
              <a:defRPr/>
            </a:pPr>
            <a:r>
              <a:rPr lang="en-US" sz="2000" dirty="0">
                <a:latin typeface="+mj-lt"/>
              </a:rPr>
              <a:t>The management of the large department store must determine whether more training is needed for the customer service clerk. The clerk at the customer service desk can serve an average of three customers per hour. What is the probability that a customer will require less than 10 minutes of service?</a:t>
            </a:r>
          </a:p>
        </p:txBody>
      </p:sp>
      <p:sp>
        <p:nvSpPr>
          <p:cNvPr id="378885" name="Text Box 5"/>
          <p:cNvSpPr txBox="1">
            <a:spLocks noChangeArrowheads="1"/>
          </p:cNvSpPr>
          <p:nvPr/>
        </p:nvSpPr>
        <p:spPr bwMode="auto">
          <a:xfrm>
            <a:off x="2852554" y="3007051"/>
            <a:ext cx="5730441" cy="923330"/>
          </a:xfrm>
          <a:prstGeom prst="rect">
            <a:avLst/>
          </a:prstGeom>
          <a:noFill/>
          <a:ln>
            <a:noFill/>
          </a:ln>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ct val="40000"/>
              </a:spcBef>
              <a:spcAft>
                <a:spcPts val="0"/>
              </a:spcAft>
              <a:defRPr/>
            </a:pPr>
            <a:r>
              <a:rPr lang="en-US" dirty="0">
                <a:latin typeface="+mj-lt"/>
                <a:cs typeface="+mn-cs"/>
              </a:rPr>
              <a:t>Because </a:t>
            </a:r>
            <a:r>
              <a:rPr lang="en-US" i="1" dirty="0">
                <a:latin typeface="+mj-lt"/>
                <a:cs typeface="+mn-cs"/>
                <a:sym typeface="Symbol" pitchFamily="18" charset="2"/>
              </a:rPr>
              <a:t></a:t>
            </a:r>
            <a:r>
              <a:rPr lang="en-US" dirty="0">
                <a:latin typeface="+mj-lt"/>
                <a:cs typeface="+mn-cs"/>
              </a:rPr>
              <a:t> = 3 customers per hour, we convert minutes of time to hours, or </a:t>
            </a:r>
            <a:r>
              <a:rPr lang="en-US" i="1" dirty="0">
                <a:latin typeface="+mj-lt"/>
                <a:cs typeface="+mn-cs"/>
              </a:rPr>
              <a:t>T</a:t>
            </a:r>
            <a:r>
              <a:rPr lang="en-US" dirty="0">
                <a:latin typeface="+mj-lt"/>
                <a:cs typeface="+mn-cs"/>
              </a:rPr>
              <a:t> = 10 minutes = 10/60 hour = 0.167 hour.</a:t>
            </a:r>
          </a:p>
        </p:txBody>
      </p:sp>
      <p:sp>
        <p:nvSpPr>
          <p:cNvPr id="378886" name="Text Box 6"/>
          <p:cNvSpPr txBox="1">
            <a:spLocks noChangeArrowheads="1"/>
          </p:cNvSpPr>
          <p:nvPr/>
        </p:nvSpPr>
        <p:spPr bwMode="auto">
          <a:xfrm>
            <a:off x="2868660" y="4249940"/>
            <a:ext cx="2342308" cy="46166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400" i="1" dirty="0">
                <a:latin typeface="+mj-lt"/>
                <a:cs typeface="+mn-cs"/>
              </a:rPr>
              <a:t>P</a:t>
            </a:r>
            <a:r>
              <a:rPr lang="en-US" sz="2400" dirty="0">
                <a:latin typeface="+mj-lt"/>
                <a:cs typeface="+mn-cs"/>
              </a:rPr>
              <a:t>(</a:t>
            </a:r>
            <a:r>
              <a:rPr lang="en-US" sz="2400" i="1" dirty="0">
                <a:latin typeface="+mj-lt"/>
                <a:cs typeface="+mn-cs"/>
              </a:rPr>
              <a:t>t</a:t>
            </a:r>
            <a:r>
              <a:rPr lang="en-US" sz="2400" dirty="0">
                <a:latin typeface="+mj-lt"/>
                <a:cs typeface="+mn-cs"/>
              </a:rPr>
              <a:t> </a:t>
            </a:r>
            <a:r>
              <a:rPr lang="en-US" sz="2400" dirty="0">
                <a:latin typeface="+mj-lt"/>
              </a:rPr>
              <a:t>≤ </a:t>
            </a:r>
            <a:r>
              <a:rPr lang="en-US" sz="2400" i="1" dirty="0">
                <a:latin typeface="+mj-lt"/>
              </a:rPr>
              <a:t>T</a:t>
            </a:r>
            <a:r>
              <a:rPr lang="en-US" sz="2400" dirty="0">
                <a:latin typeface="+mj-lt"/>
              </a:rPr>
              <a:t>) = 1 – </a:t>
            </a:r>
            <a:r>
              <a:rPr lang="en-US" sz="2400" i="1" dirty="0">
                <a:latin typeface="+mj-lt"/>
              </a:rPr>
              <a:t>e</a:t>
            </a:r>
            <a:r>
              <a:rPr lang="en-US" sz="2400" baseline="30000" dirty="0">
                <a:latin typeface="+mj-lt"/>
              </a:rPr>
              <a:t>–</a:t>
            </a:r>
            <a:r>
              <a:rPr lang="en-US" sz="2400" i="1" baseline="30000" dirty="0">
                <a:latin typeface="+mj-lt"/>
                <a:sym typeface="Symbol" pitchFamily="18" charset="2"/>
              </a:rPr>
              <a:t>T</a:t>
            </a:r>
          </a:p>
        </p:txBody>
      </p:sp>
      <p:sp>
        <p:nvSpPr>
          <p:cNvPr id="378887" name="Text Box 7"/>
          <p:cNvSpPr txBox="1">
            <a:spLocks noChangeArrowheads="1"/>
          </p:cNvSpPr>
          <p:nvPr/>
        </p:nvSpPr>
        <p:spPr bwMode="auto">
          <a:xfrm>
            <a:off x="2743200" y="4793903"/>
            <a:ext cx="6172011" cy="46166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400" i="1" dirty="0">
                <a:latin typeface="+mj-lt"/>
                <a:cs typeface="+mn-cs"/>
              </a:rPr>
              <a:t>P</a:t>
            </a:r>
            <a:r>
              <a:rPr lang="en-US" sz="2400" dirty="0">
                <a:latin typeface="+mj-lt"/>
                <a:cs typeface="+mn-cs"/>
              </a:rPr>
              <a:t>(</a:t>
            </a:r>
            <a:r>
              <a:rPr lang="en-US" sz="2400" i="1" dirty="0">
                <a:latin typeface="+mj-lt"/>
                <a:cs typeface="+mn-cs"/>
              </a:rPr>
              <a:t>t</a:t>
            </a:r>
            <a:r>
              <a:rPr lang="en-US" sz="2400" dirty="0">
                <a:latin typeface="+mj-lt"/>
                <a:cs typeface="+mn-cs"/>
              </a:rPr>
              <a:t> </a:t>
            </a:r>
            <a:r>
              <a:rPr lang="en-US" sz="2400" dirty="0">
                <a:latin typeface="+mj-lt"/>
              </a:rPr>
              <a:t>≤ 0.167 hour) = </a:t>
            </a:r>
            <a:r>
              <a:rPr lang="en-US" sz="2400" dirty="0">
                <a:solidFill>
                  <a:srgbClr val="FF0000"/>
                </a:solidFill>
                <a:latin typeface="+mj-lt"/>
              </a:rPr>
              <a:t>1 – </a:t>
            </a:r>
            <a:r>
              <a:rPr lang="en-US" sz="2400" i="1" dirty="0">
                <a:solidFill>
                  <a:srgbClr val="FF0000"/>
                </a:solidFill>
                <a:latin typeface="+mj-lt"/>
              </a:rPr>
              <a:t>e</a:t>
            </a:r>
            <a:r>
              <a:rPr lang="en-US" sz="2400" baseline="30000" dirty="0">
                <a:solidFill>
                  <a:srgbClr val="FF0000"/>
                </a:solidFill>
                <a:latin typeface="+mj-lt"/>
              </a:rPr>
              <a:t>–3(0.167)</a:t>
            </a:r>
            <a:r>
              <a:rPr lang="en-US" sz="2400" dirty="0">
                <a:solidFill>
                  <a:srgbClr val="FF0000"/>
                </a:solidFill>
                <a:latin typeface="+mj-lt"/>
              </a:rPr>
              <a:t> = 1 – 0.61 = 0.39</a:t>
            </a:r>
          </a:p>
        </p:txBody>
      </p:sp>
    </p:spTree>
    <p:extLst>
      <p:ext uri="{BB962C8B-B14F-4D97-AF65-F5344CB8AC3E}">
        <p14:creationId xmlns:p14="http://schemas.microsoft.com/office/powerpoint/2010/main" val="785068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78883"/>
                                        </p:tgtEl>
                                        <p:attrNameLst>
                                          <p:attrName>style.visibility</p:attrName>
                                        </p:attrNameLst>
                                      </p:cBhvr>
                                      <p:to>
                                        <p:strVal val="visible"/>
                                      </p:to>
                                    </p:set>
                                    <p:animEffect transition="in" filter="strips(downRight)">
                                      <p:cBhvr>
                                        <p:cTn id="7" dur="1000"/>
                                        <p:tgtEl>
                                          <p:spTgt spid="378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885"/>
                                        </p:tgtEl>
                                        <p:attrNameLst>
                                          <p:attrName>style.visibility</p:attrName>
                                        </p:attrNameLst>
                                      </p:cBhvr>
                                      <p:to>
                                        <p:strVal val="visible"/>
                                      </p:to>
                                    </p:set>
                                    <p:animEffect transition="in" filter="strips(downRight)">
                                      <p:cBhvr>
                                        <p:cTn id="12" dur="1000"/>
                                        <p:tgtEl>
                                          <p:spTgt spid="378885"/>
                                        </p:tgtEl>
                                      </p:cBhvr>
                                    </p:animEffect>
                                  </p:childTnLst>
                                </p:cTn>
                              </p:par>
                            </p:childTnLst>
                          </p:cTn>
                        </p:par>
                        <p:par>
                          <p:cTn id="13" fill="hold" nodeType="afterGroup">
                            <p:stCondLst>
                              <p:cond delay="1000"/>
                            </p:stCondLst>
                            <p:childTnLst>
                              <p:par>
                                <p:cTn id="14" presetID="18" presetClass="entr" presetSubtype="6" fill="hold" grpId="0" nodeType="afterEffect">
                                  <p:stCondLst>
                                    <p:cond delay="1000"/>
                                  </p:stCondLst>
                                  <p:childTnLst>
                                    <p:set>
                                      <p:cBhvr>
                                        <p:cTn id="15" dur="1" fill="hold">
                                          <p:stCondLst>
                                            <p:cond delay="0"/>
                                          </p:stCondLst>
                                        </p:cTn>
                                        <p:tgtEl>
                                          <p:spTgt spid="378886"/>
                                        </p:tgtEl>
                                        <p:attrNameLst>
                                          <p:attrName>style.visibility</p:attrName>
                                        </p:attrNameLst>
                                      </p:cBhvr>
                                      <p:to>
                                        <p:strVal val="visible"/>
                                      </p:to>
                                    </p:set>
                                    <p:animEffect transition="in" filter="strips(downRight)">
                                      <p:cBhvr>
                                        <p:cTn id="16" dur="1000"/>
                                        <p:tgtEl>
                                          <p:spTgt spid="37888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78887"/>
                                        </p:tgtEl>
                                        <p:attrNameLst>
                                          <p:attrName>style.visibility</p:attrName>
                                        </p:attrNameLst>
                                      </p:cBhvr>
                                      <p:to>
                                        <p:strVal val="visible"/>
                                      </p:to>
                                    </p:set>
                                    <p:animEffect transition="in" filter="strips(downRight)">
                                      <p:cBhvr>
                                        <p:cTn id="21" dur="1000"/>
                                        <p:tgtEl>
                                          <p:spTgt spid="378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p:bldP spid="378885" grpId="0"/>
      <p:bldP spid="378886" grpId="0"/>
      <p:bldP spid="378887"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6"/>
          <p:cNvSpPr>
            <a:spLocks noGrp="1" noChangeArrowheads="1"/>
          </p:cNvSpPr>
          <p:nvPr>
            <p:ph type="title"/>
          </p:nvPr>
        </p:nvSpPr>
        <p:spPr>
          <a:xfrm>
            <a:off x="189689" y="1123839"/>
            <a:ext cx="2210612" cy="1619362"/>
          </a:xfrm>
        </p:spPr>
        <p:txBody>
          <a:bodyPr/>
          <a:lstStyle/>
          <a:p>
            <a:r>
              <a:rPr lang="en-US" dirty="0"/>
              <a:t>Using Waiting-Line Models </a:t>
            </a:r>
          </a:p>
        </p:txBody>
      </p:sp>
      <p:sp>
        <p:nvSpPr>
          <p:cNvPr id="312327" name="Rectangle 7"/>
          <p:cNvSpPr>
            <a:spLocks noGrp="1" noChangeArrowheads="1"/>
          </p:cNvSpPr>
          <p:nvPr>
            <p:ph type="body" idx="1"/>
          </p:nvPr>
        </p:nvSpPr>
        <p:spPr>
          <a:xfrm>
            <a:off x="3200400" y="1123838"/>
            <a:ext cx="5029200" cy="4267200"/>
          </a:xfrm>
        </p:spPr>
        <p:txBody>
          <a:bodyPr rtlCol="0">
            <a:normAutofit/>
          </a:bodyPr>
          <a:lstStyle/>
          <a:p>
            <a:pPr fontAlgn="auto">
              <a:spcAft>
                <a:spcPts val="0"/>
              </a:spcAft>
              <a:buFont typeface="Arial" pitchFamily="34" charset="0"/>
              <a:buChar char="•"/>
              <a:defRPr/>
            </a:pPr>
            <a:r>
              <a:rPr lang="en-US" sz="2400" dirty="0"/>
              <a:t>Balance costs against benefits</a:t>
            </a:r>
          </a:p>
          <a:p>
            <a:pPr fontAlgn="auto">
              <a:spcAft>
                <a:spcPts val="0"/>
              </a:spcAft>
              <a:buFont typeface="Arial" pitchFamily="34" charset="0"/>
              <a:buNone/>
              <a:defRPr/>
            </a:pPr>
            <a:r>
              <a:rPr lang="en-US" sz="1200" dirty="0"/>
              <a:t>  </a:t>
            </a:r>
          </a:p>
          <a:p>
            <a:pPr fontAlgn="auto">
              <a:spcAft>
                <a:spcPts val="0"/>
              </a:spcAft>
              <a:buFont typeface="Arial" pitchFamily="34" charset="0"/>
              <a:buChar char="•"/>
              <a:defRPr/>
            </a:pPr>
            <a:r>
              <a:rPr lang="en-US" sz="2400" dirty="0"/>
              <a:t>Operating characteristics </a:t>
            </a:r>
          </a:p>
          <a:p>
            <a:pPr lvl="1" fontAlgn="auto">
              <a:spcAft>
                <a:spcPts val="0"/>
              </a:spcAft>
              <a:buFont typeface="Arial" panose="020B0604020202020204" pitchFamily="34" charset="0"/>
              <a:buChar char="•"/>
              <a:defRPr/>
            </a:pPr>
            <a:r>
              <a:rPr lang="en-US" sz="2400" dirty="0"/>
              <a:t>Line length</a:t>
            </a:r>
          </a:p>
          <a:p>
            <a:pPr lvl="1" fontAlgn="auto">
              <a:spcAft>
                <a:spcPts val="0"/>
              </a:spcAft>
              <a:buFont typeface="Arial" panose="020B0604020202020204" pitchFamily="34" charset="0"/>
              <a:buChar char="•"/>
              <a:defRPr/>
            </a:pPr>
            <a:r>
              <a:rPr lang="en-US" sz="2400" dirty="0"/>
              <a:t>Number of customers in system</a:t>
            </a:r>
          </a:p>
          <a:p>
            <a:pPr lvl="1" fontAlgn="auto">
              <a:spcAft>
                <a:spcPts val="0"/>
              </a:spcAft>
              <a:buFont typeface="Arial" panose="020B0604020202020204" pitchFamily="34" charset="0"/>
              <a:buChar char="•"/>
              <a:defRPr/>
            </a:pPr>
            <a:r>
              <a:rPr lang="en-US" sz="2400" dirty="0"/>
              <a:t>Waiting time in line</a:t>
            </a:r>
          </a:p>
          <a:p>
            <a:pPr lvl="1" fontAlgn="auto">
              <a:spcAft>
                <a:spcPts val="0"/>
              </a:spcAft>
              <a:buFont typeface="Arial" panose="020B0604020202020204" pitchFamily="34" charset="0"/>
              <a:buChar char="•"/>
              <a:defRPr/>
            </a:pPr>
            <a:r>
              <a:rPr lang="en-US" sz="2400" dirty="0"/>
              <a:t>Total time in system</a:t>
            </a:r>
          </a:p>
          <a:p>
            <a:pPr lvl="1" fontAlgn="auto">
              <a:spcAft>
                <a:spcPts val="0"/>
              </a:spcAft>
              <a:buFont typeface="Arial" panose="020B0604020202020204" pitchFamily="34" charset="0"/>
              <a:buChar char="•"/>
              <a:defRPr/>
            </a:pPr>
            <a:r>
              <a:rPr lang="en-US" sz="2400" dirty="0"/>
              <a:t>Service facility utilization</a:t>
            </a:r>
          </a:p>
        </p:txBody>
      </p:sp>
    </p:spTree>
    <p:extLst>
      <p:ext uri="{BB962C8B-B14F-4D97-AF65-F5344CB8AC3E}">
        <p14:creationId xmlns:p14="http://schemas.microsoft.com/office/powerpoint/2010/main" val="168359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12327"/>
                                        </p:tgtEl>
                                        <p:attrNameLst>
                                          <p:attrName>style.visibility</p:attrName>
                                        </p:attrNameLst>
                                      </p:cBhvr>
                                      <p:to>
                                        <p:strVal val="visible"/>
                                      </p:to>
                                    </p:set>
                                    <p:animEffect transition="in" filter="strips(downRight)">
                                      <p:cBhvr>
                                        <p:cTn id="7" dur="1000"/>
                                        <p:tgtEl>
                                          <p:spTgt spid="312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Rectangle 14"/>
          <p:cNvSpPr>
            <a:spLocks noGrp="1" noChangeArrowheads="1"/>
          </p:cNvSpPr>
          <p:nvPr>
            <p:ph type="title"/>
          </p:nvPr>
        </p:nvSpPr>
        <p:spPr>
          <a:xfrm>
            <a:off x="0" y="0"/>
            <a:ext cx="9144000" cy="914400"/>
          </a:xfrm>
          <a:solidFill>
            <a:srgbClr val="545454"/>
          </a:solidFill>
        </p:spPr>
        <p:txBody>
          <a:bodyPr/>
          <a:lstStyle/>
          <a:p>
            <a:r>
              <a:rPr lang="en-AU" dirty="0"/>
              <a:t>Single-Server Model</a:t>
            </a:r>
            <a:endParaRPr lang="en-US" dirty="0"/>
          </a:p>
        </p:txBody>
      </p:sp>
      <p:sp>
        <p:nvSpPr>
          <p:cNvPr id="314383" name="Rectangle 15"/>
          <p:cNvSpPr>
            <a:spLocks noGrp="1" noChangeArrowheads="1"/>
          </p:cNvSpPr>
          <p:nvPr>
            <p:ph type="body" idx="1"/>
          </p:nvPr>
        </p:nvSpPr>
        <p:spPr>
          <a:xfrm>
            <a:off x="609600" y="914400"/>
            <a:ext cx="8251247" cy="4800600"/>
          </a:xfrm>
        </p:spPr>
        <p:txBody>
          <a:bodyPr rtlCol="0">
            <a:normAutofit/>
          </a:bodyPr>
          <a:lstStyle/>
          <a:p>
            <a:pPr marL="355600" indent="-355600" fontAlgn="auto">
              <a:spcAft>
                <a:spcPts val="0"/>
              </a:spcAft>
              <a:buFont typeface="Arial" pitchFamily="34" charset="0"/>
              <a:buChar char="•"/>
              <a:defRPr/>
            </a:pPr>
            <a:r>
              <a:rPr lang="en-US" sz="2000" dirty="0"/>
              <a:t>Single-server, single line of customers, and only one phase</a:t>
            </a:r>
          </a:p>
          <a:p>
            <a:pPr marL="355600" indent="-355600" fontAlgn="auto">
              <a:spcAft>
                <a:spcPts val="0"/>
              </a:spcAft>
              <a:buFont typeface="Arial" pitchFamily="34" charset="0"/>
              <a:buChar char="•"/>
              <a:defRPr/>
            </a:pPr>
            <a:endParaRPr lang="en-US" sz="2000" dirty="0"/>
          </a:p>
          <a:p>
            <a:pPr marL="355600" indent="-355600" fontAlgn="auto">
              <a:spcAft>
                <a:spcPts val="0"/>
              </a:spcAft>
              <a:buFont typeface="Arial" pitchFamily="34" charset="0"/>
              <a:buChar char="•"/>
              <a:defRPr/>
            </a:pPr>
            <a:r>
              <a:rPr lang="en-US" sz="2000" dirty="0"/>
              <a:t>Assumptions are:</a:t>
            </a:r>
          </a:p>
          <a:p>
            <a:pPr marL="355600" indent="-355600" fontAlgn="auto">
              <a:spcAft>
                <a:spcPts val="0"/>
              </a:spcAft>
              <a:buFont typeface="Arial" pitchFamily="34" charset="0"/>
              <a:buChar char="•"/>
              <a:defRPr/>
            </a:pPr>
            <a:endParaRPr lang="en-US" sz="2000" dirty="0"/>
          </a:p>
          <a:p>
            <a:pPr marL="901700" lvl="1" indent="-366713" fontAlgn="auto">
              <a:spcAft>
                <a:spcPts val="0"/>
              </a:spcAft>
              <a:buFont typeface="Wingdings" pitchFamily="2" charset="2"/>
              <a:buAutoNum type="arabicPeriod"/>
              <a:defRPr/>
            </a:pPr>
            <a:r>
              <a:rPr lang="en-US" sz="2000" dirty="0"/>
              <a:t>Customer population is infinite and patient</a:t>
            </a:r>
          </a:p>
          <a:p>
            <a:pPr marL="901700" lvl="1" indent="-366713" fontAlgn="auto">
              <a:spcAft>
                <a:spcPts val="0"/>
              </a:spcAft>
              <a:buFont typeface="Wingdings" pitchFamily="2" charset="2"/>
              <a:buAutoNum type="arabicPeriod"/>
              <a:defRPr/>
            </a:pPr>
            <a:r>
              <a:rPr lang="en-US" sz="2000" dirty="0"/>
              <a:t>Customers arrive according to a Poisson distribution, with a mean arrival rate of </a:t>
            </a:r>
            <a:r>
              <a:rPr lang="en-US" sz="2000" i="1" dirty="0">
                <a:sym typeface="Symbol" pitchFamily="18" charset="2"/>
              </a:rPr>
              <a:t></a:t>
            </a:r>
          </a:p>
          <a:p>
            <a:pPr marL="901700" lvl="1" indent="-366713" fontAlgn="auto">
              <a:spcAft>
                <a:spcPts val="0"/>
              </a:spcAft>
              <a:buFont typeface="Wingdings" pitchFamily="2" charset="2"/>
              <a:buAutoNum type="arabicPeriod"/>
              <a:defRPr/>
            </a:pPr>
            <a:r>
              <a:rPr lang="en-US" sz="2000" dirty="0"/>
              <a:t>Service distribution is exponential with a mean service rate of </a:t>
            </a:r>
            <a:r>
              <a:rPr lang="en-US" sz="2000" i="1" dirty="0">
                <a:sym typeface="Symbol" pitchFamily="18" charset="2"/>
              </a:rPr>
              <a:t></a:t>
            </a:r>
          </a:p>
          <a:p>
            <a:pPr marL="901700" lvl="1" indent="-366713" fontAlgn="auto">
              <a:spcAft>
                <a:spcPts val="0"/>
              </a:spcAft>
              <a:buFont typeface="Wingdings" pitchFamily="2" charset="2"/>
              <a:buAutoNum type="arabicPeriod"/>
              <a:defRPr/>
            </a:pPr>
            <a:r>
              <a:rPr lang="en-US" sz="2000" dirty="0"/>
              <a:t>Mean service rate exceeds mean arrival rate</a:t>
            </a:r>
          </a:p>
          <a:p>
            <a:pPr marL="901700" lvl="1" indent="-366713" fontAlgn="auto">
              <a:spcAft>
                <a:spcPts val="0"/>
              </a:spcAft>
              <a:buFont typeface="Wingdings" pitchFamily="2" charset="2"/>
              <a:buAutoNum type="arabicPeriod"/>
              <a:defRPr/>
            </a:pPr>
            <a:r>
              <a:rPr lang="en-US" sz="2000" dirty="0"/>
              <a:t>Customers are served FCFS</a:t>
            </a:r>
          </a:p>
          <a:p>
            <a:pPr marL="901700" lvl="1" indent="-366713" fontAlgn="auto">
              <a:spcAft>
                <a:spcPts val="0"/>
              </a:spcAft>
              <a:buFont typeface="Wingdings" pitchFamily="2" charset="2"/>
              <a:buAutoNum type="arabicPeriod"/>
              <a:defRPr/>
            </a:pPr>
            <a:r>
              <a:rPr lang="en-US" sz="2000" dirty="0"/>
              <a:t>The length of the waiting line is unlimited</a:t>
            </a:r>
          </a:p>
        </p:txBody>
      </p:sp>
    </p:spTree>
    <p:extLst>
      <p:ext uri="{BB962C8B-B14F-4D97-AF65-F5344CB8AC3E}">
        <p14:creationId xmlns:p14="http://schemas.microsoft.com/office/powerpoint/2010/main" val="1284898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14383"/>
                                        </p:tgtEl>
                                        <p:attrNameLst>
                                          <p:attrName>style.visibility</p:attrName>
                                        </p:attrNameLst>
                                      </p:cBhvr>
                                      <p:to>
                                        <p:strVal val="visible"/>
                                      </p:to>
                                    </p:set>
                                    <p:animEffect transition="in" filter="strips(downRight)">
                                      <p:cBhvr>
                                        <p:cTn id="7" dur="1000"/>
                                        <p:tgtEl>
                                          <p:spTgt spid="314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52400" y="1221876"/>
            <a:ext cx="6036636" cy="830263"/>
            <a:chOff x="524" y="697"/>
            <a:chExt cx="3571" cy="523"/>
          </a:xfrm>
        </p:grpSpPr>
        <p:sp>
          <p:nvSpPr>
            <p:cNvPr id="34833" name="Text Box 3"/>
            <p:cNvSpPr txBox="1">
              <a:spLocks noChangeArrowheads="1"/>
            </p:cNvSpPr>
            <p:nvPr/>
          </p:nvSpPr>
          <p:spPr bwMode="auto">
            <a:xfrm>
              <a:off x="524" y="818"/>
              <a:ext cx="3448" cy="291"/>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i="1" dirty="0">
                  <a:latin typeface="+mj-lt"/>
                  <a:cs typeface="+mn-cs"/>
                  <a:sym typeface="Symbol" pitchFamily="18" charset="2"/>
                </a:rPr>
                <a:t>	</a:t>
              </a:r>
              <a:r>
                <a:rPr lang="en-US" sz="2400" i="1" dirty="0">
                  <a:solidFill>
                    <a:srgbClr val="FF0000"/>
                  </a:solidFill>
                  <a:latin typeface="+mj-lt"/>
                  <a:cs typeface="+mn-cs"/>
                  <a:sym typeface="Symbol" pitchFamily="18" charset="2"/>
                </a:rPr>
                <a:t></a:t>
              </a:r>
              <a:r>
                <a:rPr lang="en-US" sz="2400" dirty="0">
                  <a:latin typeface="+mj-lt"/>
                  <a:cs typeface="+mn-cs"/>
                  <a:sym typeface="Symbol" pitchFamily="18" charset="2"/>
                </a:rPr>
                <a:t>	=  Average u</a:t>
              </a:r>
              <a:r>
                <a:rPr lang="en-US" sz="2400" dirty="0">
                  <a:latin typeface="+mj-lt"/>
                  <a:cs typeface="+mn-cs"/>
                </a:rPr>
                <a:t>tilization of the system  =</a:t>
              </a:r>
            </a:p>
          </p:txBody>
        </p:sp>
        <p:grpSp>
          <p:nvGrpSpPr>
            <p:cNvPr id="33811" name="Group 33"/>
            <p:cNvGrpSpPr>
              <a:grpSpLocks/>
            </p:cNvGrpSpPr>
            <p:nvPr/>
          </p:nvGrpSpPr>
          <p:grpSpPr bwMode="auto">
            <a:xfrm>
              <a:off x="3881" y="697"/>
              <a:ext cx="214" cy="523"/>
              <a:chOff x="4472" y="691"/>
              <a:chExt cx="214" cy="523"/>
            </a:xfrm>
          </p:grpSpPr>
          <p:sp>
            <p:nvSpPr>
              <p:cNvPr id="33812" name="Text Box 4"/>
              <p:cNvSpPr txBox="1">
                <a:spLocks noChangeArrowheads="1"/>
              </p:cNvSpPr>
              <p:nvPr/>
            </p:nvSpPr>
            <p:spPr bwMode="auto">
              <a:xfrm>
                <a:off x="4472" y="691"/>
                <a:ext cx="214" cy="523"/>
              </a:xfrm>
              <a:prstGeom prst="rect">
                <a:avLst/>
              </a:prstGeom>
              <a:noFill/>
              <a:ln w="9525">
                <a:noFill/>
                <a:miter lim="800000"/>
                <a:headEnd/>
                <a:tailEnd/>
              </a:ln>
            </p:spPr>
            <p:txBody>
              <a:bodyPr wrap="none">
                <a:spAutoFit/>
              </a:bodyPr>
              <a:lstStyle/>
              <a:p>
                <a:pPr algn="ctr" defTabSz="762000" eaLnBrk="0" hangingPunct="0"/>
                <a:r>
                  <a:rPr lang="en-US" sz="2400" b="1" i="1" dirty="0">
                    <a:solidFill>
                      <a:srgbClr val="FF0000"/>
                    </a:solidFill>
                    <a:latin typeface="Symbol" pitchFamily="18" charset="2"/>
                  </a:rPr>
                  <a:t>l</a:t>
                </a:r>
              </a:p>
              <a:p>
                <a:pPr algn="ctr" defTabSz="762000" eaLnBrk="0" hangingPunct="0"/>
                <a:r>
                  <a:rPr lang="en-US" sz="2400" b="1" i="1" dirty="0">
                    <a:solidFill>
                      <a:srgbClr val="FF0000"/>
                    </a:solidFill>
                    <a:latin typeface="Symbol" pitchFamily="18" charset="2"/>
                  </a:rPr>
                  <a:t>m</a:t>
                </a:r>
              </a:p>
            </p:txBody>
          </p:sp>
          <p:sp>
            <p:nvSpPr>
              <p:cNvPr id="34836" name="Line 5"/>
              <p:cNvSpPr>
                <a:spLocks noChangeShapeType="1"/>
              </p:cNvSpPr>
              <p:nvPr/>
            </p:nvSpPr>
            <p:spPr bwMode="auto">
              <a:xfrm>
                <a:off x="4486" y="938"/>
                <a:ext cx="186" cy="0"/>
              </a:xfrm>
              <a:prstGeom prst="line">
                <a:avLst/>
              </a:prstGeom>
              <a:noFill/>
              <a:ln w="28575">
                <a:solidFill>
                  <a:srgbClr val="FF0000"/>
                </a:solidFill>
                <a:round/>
                <a:headEnd/>
                <a:tailEnd/>
              </a:ln>
              <a:extLst/>
            </p:spPr>
            <p:txBody>
              <a:bodyPr wrap="none" anchor="ctr"/>
              <a:lstStyle/>
              <a:p>
                <a:pPr fontAlgn="auto">
                  <a:spcBef>
                    <a:spcPts val="0"/>
                  </a:spcBef>
                  <a:spcAft>
                    <a:spcPts val="0"/>
                  </a:spcAft>
                  <a:defRPr/>
                </a:pPr>
                <a:endParaRPr lang="en-US">
                  <a:latin typeface="+mj-lt"/>
                  <a:cs typeface="+mn-cs"/>
                </a:endParaRPr>
              </a:p>
            </p:txBody>
          </p:sp>
        </p:grpSp>
      </p:grpSp>
      <p:grpSp>
        <p:nvGrpSpPr>
          <p:cNvPr id="4" name="Group 36"/>
          <p:cNvGrpSpPr>
            <a:grpSpLocks/>
          </p:cNvGrpSpPr>
          <p:nvPr/>
        </p:nvGrpSpPr>
        <p:grpSpPr bwMode="auto">
          <a:xfrm>
            <a:off x="136520" y="2777982"/>
            <a:ext cx="8760681" cy="830263"/>
            <a:chOff x="524" y="1667"/>
            <a:chExt cx="3468" cy="523"/>
          </a:xfrm>
        </p:grpSpPr>
        <p:sp>
          <p:nvSpPr>
            <p:cNvPr id="34829" name="Text Box 7"/>
            <p:cNvSpPr txBox="1">
              <a:spLocks noChangeArrowheads="1"/>
            </p:cNvSpPr>
            <p:nvPr/>
          </p:nvSpPr>
          <p:spPr bwMode="auto">
            <a:xfrm>
              <a:off x="524" y="1725"/>
              <a:ext cx="3177" cy="362"/>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lnSpc>
                  <a:spcPct val="145000"/>
                </a:lnSpc>
                <a:spcBef>
                  <a:spcPts val="0"/>
                </a:spcBef>
                <a:spcAft>
                  <a:spcPts val="0"/>
                </a:spcAft>
                <a:defRPr/>
              </a:pPr>
              <a:r>
                <a:rPr lang="en-US" i="1" dirty="0">
                  <a:latin typeface="+mj-lt"/>
                  <a:cs typeface="+mn-cs"/>
                </a:rPr>
                <a:t>	</a:t>
              </a:r>
              <a:r>
                <a:rPr lang="en-US" sz="2400" i="1" dirty="0">
                  <a:solidFill>
                    <a:srgbClr val="FF0000"/>
                  </a:solidFill>
                  <a:latin typeface="+mn-lt"/>
                  <a:cs typeface="+mn-cs"/>
                </a:rPr>
                <a:t>L</a:t>
              </a:r>
              <a:r>
                <a:rPr lang="en-US" sz="2400" i="1" dirty="0">
                  <a:latin typeface="+mj-lt"/>
                  <a:cs typeface="+mn-cs"/>
                </a:rPr>
                <a:t>	</a:t>
              </a:r>
              <a:r>
                <a:rPr lang="en-US" sz="2400" dirty="0">
                  <a:latin typeface="+mj-lt"/>
                  <a:cs typeface="+mn-cs"/>
                </a:rPr>
                <a:t>=  Average number of customers in the service system =</a:t>
              </a:r>
            </a:p>
          </p:txBody>
        </p:sp>
        <p:grpSp>
          <p:nvGrpSpPr>
            <p:cNvPr id="33807" name="Group 32"/>
            <p:cNvGrpSpPr>
              <a:grpSpLocks/>
            </p:cNvGrpSpPr>
            <p:nvPr/>
          </p:nvGrpSpPr>
          <p:grpSpPr bwMode="auto">
            <a:xfrm>
              <a:off x="3671" y="1667"/>
              <a:ext cx="321" cy="523"/>
              <a:chOff x="7567" y="-5"/>
              <a:chExt cx="321" cy="523"/>
            </a:xfrm>
          </p:grpSpPr>
          <p:sp>
            <p:nvSpPr>
              <p:cNvPr id="34831" name="Text Box 9"/>
              <p:cNvSpPr txBox="1">
                <a:spLocks noChangeArrowheads="1"/>
              </p:cNvSpPr>
              <p:nvPr/>
            </p:nvSpPr>
            <p:spPr bwMode="auto">
              <a:xfrm>
                <a:off x="7567" y="-5"/>
                <a:ext cx="321" cy="523"/>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spcBef>
                    <a:spcPts val="0"/>
                  </a:spcBef>
                  <a:spcAft>
                    <a:spcPts val="0"/>
                  </a:spcAft>
                  <a:defRPr/>
                </a:pPr>
                <a:r>
                  <a:rPr lang="en-US" sz="2400" i="1" dirty="0">
                    <a:solidFill>
                      <a:srgbClr val="FF0000"/>
                    </a:solidFill>
                    <a:latin typeface="Symbol" pitchFamily="18" charset="2"/>
                    <a:cs typeface="+mn-cs"/>
                  </a:rPr>
                  <a:t>l</a:t>
                </a:r>
              </a:p>
              <a:p>
                <a:pPr algn="ctr" fontAlgn="auto">
                  <a:spcBef>
                    <a:spcPts val="0"/>
                  </a:spcBef>
                  <a:spcAft>
                    <a:spcPts val="0"/>
                  </a:spcAft>
                  <a:defRPr/>
                </a:pPr>
                <a:r>
                  <a:rPr lang="en-US" sz="2400" i="1" dirty="0">
                    <a:solidFill>
                      <a:srgbClr val="FF0000"/>
                    </a:solidFill>
                    <a:latin typeface="Symbol" pitchFamily="18" charset="2"/>
                    <a:cs typeface="+mn-cs"/>
                  </a:rPr>
                  <a:t>m</a:t>
                </a:r>
                <a:r>
                  <a:rPr lang="en-US" sz="2400" i="1" dirty="0">
                    <a:solidFill>
                      <a:srgbClr val="FF0000"/>
                    </a:solidFill>
                    <a:latin typeface="+mj-lt"/>
                    <a:cs typeface="+mn-cs"/>
                  </a:rPr>
                  <a:t> </a:t>
                </a:r>
                <a:r>
                  <a:rPr lang="en-US" sz="2400" dirty="0">
                    <a:solidFill>
                      <a:srgbClr val="FF0000"/>
                    </a:solidFill>
                    <a:latin typeface="+mj-lt"/>
                    <a:cs typeface="+mn-cs"/>
                  </a:rPr>
                  <a:t>–</a:t>
                </a:r>
                <a:r>
                  <a:rPr lang="en-US" sz="2400" i="1" dirty="0">
                    <a:solidFill>
                      <a:srgbClr val="FF0000"/>
                    </a:solidFill>
                    <a:latin typeface="+mj-lt"/>
                    <a:cs typeface="+mn-cs"/>
                  </a:rPr>
                  <a:t> </a:t>
                </a:r>
                <a:r>
                  <a:rPr lang="en-US" sz="2400" i="1" dirty="0">
                    <a:solidFill>
                      <a:srgbClr val="FF0000"/>
                    </a:solidFill>
                    <a:latin typeface="Symbol" pitchFamily="18" charset="2"/>
                    <a:cs typeface="+mn-cs"/>
                  </a:rPr>
                  <a:t>l</a:t>
                </a:r>
              </a:p>
            </p:txBody>
          </p:sp>
          <p:sp>
            <p:nvSpPr>
              <p:cNvPr id="34832" name="Line 10"/>
              <p:cNvSpPr>
                <a:spLocks noChangeShapeType="1"/>
              </p:cNvSpPr>
              <p:nvPr/>
            </p:nvSpPr>
            <p:spPr bwMode="auto">
              <a:xfrm>
                <a:off x="7604" y="280"/>
                <a:ext cx="261" cy="0"/>
              </a:xfrm>
              <a:prstGeom prst="line">
                <a:avLst/>
              </a:prstGeom>
              <a:noFill/>
              <a:ln w="28575">
                <a:solidFill>
                  <a:srgbClr val="FF0000"/>
                </a:solidFill>
                <a:round/>
                <a:headEnd/>
                <a:tailEnd/>
              </a:ln>
              <a:extLst/>
            </p:spPr>
            <p:txBody>
              <a:bodyPr wrap="none" anchor="ctr"/>
              <a:lstStyle/>
              <a:p>
                <a:pPr fontAlgn="auto">
                  <a:spcBef>
                    <a:spcPts val="0"/>
                  </a:spcBef>
                  <a:spcAft>
                    <a:spcPts val="0"/>
                  </a:spcAft>
                  <a:defRPr/>
                </a:pPr>
                <a:endParaRPr lang="en-US">
                  <a:latin typeface="+mj-lt"/>
                  <a:cs typeface="+mn-cs"/>
                </a:endParaRPr>
              </a:p>
            </p:txBody>
          </p:sp>
        </p:grpSp>
      </p:grpSp>
      <p:sp>
        <p:nvSpPr>
          <p:cNvPr id="316427" name="Text Box 11"/>
          <p:cNvSpPr txBox="1">
            <a:spLocks noChangeArrowheads="1"/>
          </p:cNvSpPr>
          <p:nvPr/>
        </p:nvSpPr>
        <p:spPr bwMode="auto">
          <a:xfrm>
            <a:off x="136520" y="3819206"/>
            <a:ext cx="8855080" cy="461665"/>
          </a:xfrm>
          <a:prstGeom prst="rect">
            <a:avLst/>
          </a:prstGeom>
          <a:noFill/>
          <a:ln>
            <a:noFill/>
          </a:ln>
          <a:extLst/>
        </p:spPr>
        <p:txBody>
          <a:bodyPr wrap="squar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i="1" dirty="0">
                <a:solidFill>
                  <a:srgbClr val="FF0000"/>
                </a:solidFill>
                <a:latin typeface="+mj-lt"/>
                <a:cs typeface="+mn-cs"/>
              </a:rPr>
              <a:t>	</a:t>
            </a:r>
            <a:r>
              <a:rPr lang="en-US" sz="2400" i="1" dirty="0" err="1">
                <a:solidFill>
                  <a:srgbClr val="FF0000"/>
                </a:solidFill>
                <a:latin typeface="+mj-lt"/>
                <a:cs typeface="+mn-cs"/>
              </a:rPr>
              <a:t>L</a:t>
            </a:r>
            <a:r>
              <a:rPr lang="en-US" sz="2400" i="1" baseline="-25000" dirty="0" err="1">
                <a:solidFill>
                  <a:srgbClr val="FF0000"/>
                </a:solidFill>
                <a:latin typeface="+mj-lt"/>
                <a:cs typeface="+mn-cs"/>
              </a:rPr>
              <a:t>q</a:t>
            </a:r>
            <a:r>
              <a:rPr lang="en-US" sz="2400" i="1" baseline="-25000" dirty="0">
                <a:solidFill>
                  <a:srgbClr val="FF0000"/>
                </a:solidFill>
                <a:latin typeface="+mj-lt"/>
                <a:cs typeface="+mn-cs"/>
              </a:rPr>
              <a:t>	</a:t>
            </a:r>
            <a:r>
              <a:rPr lang="en-US" sz="2400" dirty="0">
                <a:latin typeface="+mj-lt"/>
                <a:cs typeface="+mn-cs"/>
              </a:rPr>
              <a:t>=  Average number of customers in the waiting line =  </a:t>
            </a:r>
            <a:r>
              <a:rPr lang="en-US" sz="2400" i="1" dirty="0">
                <a:solidFill>
                  <a:srgbClr val="FF0000"/>
                </a:solidFill>
                <a:latin typeface="+mj-lt"/>
                <a:cs typeface="+mn-cs"/>
                <a:sym typeface="Symbol" pitchFamily="18" charset="2"/>
              </a:rPr>
              <a:t> L</a:t>
            </a:r>
          </a:p>
        </p:txBody>
      </p:sp>
      <p:grpSp>
        <p:nvGrpSpPr>
          <p:cNvPr id="6" name="Group 37"/>
          <p:cNvGrpSpPr>
            <a:grpSpLocks/>
          </p:cNvGrpSpPr>
          <p:nvPr/>
        </p:nvGrpSpPr>
        <p:grpSpPr bwMode="auto">
          <a:xfrm>
            <a:off x="136520" y="4469610"/>
            <a:ext cx="9007480" cy="881063"/>
            <a:chOff x="524" y="2871"/>
            <a:chExt cx="4741" cy="555"/>
          </a:xfrm>
        </p:grpSpPr>
        <p:sp>
          <p:nvSpPr>
            <p:cNvPr id="34825" name="Text Box 13"/>
            <p:cNvSpPr txBox="1">
              <a:spLocks noChangeArrowheads="1"/>
            </p:cNvSpPr>
            <p:nvPr/>
          </p:nvSpPr>
          <p:spPr bwMode="auto">
            <a:xfrm>
              <a:off x="524" y="2933"/>
              <a:ext cx="4741" cy="362"/>
            </a:xfrm>
            <a:prstGeom prst="rect">
              <a:avLst/>
            </a:prstGeom>
            <a:noFill/>
            <a:ln>
              <a:noFill/>
            </a:ln>
            <a:extLst/>
          </p:spPr>
          <p:txBody>
            <a:bodyPr>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lnSpc>
                  <a:spcPct val="145000"/>
                </a:lnSpc>
                <a:spcBef>
                  <a:spcPts val="0"/>
                </a:spcBef>
                <a:spcAft>
                  <a:spcPts val="0"/>
                </a:spcAft>
                <a:defRPr/>
              </a:pPr>
              <a:r>
                <a:rPr lang="en-US" i="1" dirty="0">
                  <a:latin typeface="+mj-lt"/>
                  <a:cs typeface="+mn-cs"/>
                </a:rPr>
                <a:t>	</a:t>
              </a:r>
              <a:r>
                <a:rPr lang="en-US" sz="2400" i="1" dirty="0">
                  <a:solidFill>
                    <a:srgbClr val="FF0000"/>
                  </a:solidFill>
                  <a:latin typeface="+mj-lt"/>
                  <a:cs typeface="+mn-cs"/>
                </a:rPr>
                <a:t>W</a:t>
              </a:r>
              <a:r>
                <a:rPr lang="en-US" sz="2400" dirty="0">
                  <a:solidFill>
                    <a:srgbClr val="FF0000"/>
                  </a:solidFill>
                  <a:latin typeface="+mj-lt"/>
                  <a:cs typeface="+mn-cs"/>
                </a:rPr>
                <a:t>	</a:t>
              </a:r>
              <a:r>
                <a:rPr lang="en-US" sz="2400" dirty="0">
                  <a:latin typeface="+mj-lt"/>
                  <a:cs typeface="+mn-cs"/>
                </a:rPr>
                <a:t>=  Average time spent in the system, including service =</a:t>
              </a:r>
            </a:p>
          </p:txBody>
        </p:sp>
        <p:grpSp>
          <p:nvGrpSpPr>
            <p:cNvPr id="33803" name="Group 34"/>
            <p:cNvGrpSpPr>
              <a:grpSpLocks/>
            </p:cNvGrpSpPr>
            <p:nvPr/>
          </p:nvGrpSpPr>
          <p:grpSpPr bwMode="auto">
            <a:xfrm>
              <a:off x="4721" y="2871"/>
              <a:ext cx="426" cy="555"/>
              <a:chOff x="8393" y="2311"/>
              <a:chExt cx="426" cy="555"/>
            </a:xfrm>
          </p:grpSpPr>
          <p:sp>
            <p:nvSpPr>
              <p:cNvPr id="34827" name="Text Box 15"/>
              <p:cNvSpPr txBox="1">
                <a:spLocks noChangeArrowheads="1"/>
              </p:cNvSpPr>
              <p:nvPr/>
            </p:nvSpPr>
            <p:spPr bwMode="auto">
              <a:xfrm>
                <a:off x="8393" y="2311"/>
                <a:ext cx="426" cy="555"/>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110000"/>
                  </a:lnSpc>
                  <a:spcBef>
                    <a:spcPts val="0"/>
                  </a:spcBef>
                  <a:spcAft>
                    <a:spcPts val="0"/>
                  </a:spcAft>
                  <a:defRPr/>
                </a:pPr>
                <a:r>
                  <a:rPr lang="en-US" sz="2400" dirty="0">
                    <a:solidFill>
                      <a:srgbClr val="FF0000"/>
                    </a:solidFill>
                    <a:latin typeface="+mj-lt"/>
                    <a:cs typeface="+mn-cs"/>
                  </a:rPr>
                  <a:t>1</a:t>
                </a:r>
              </a:p>
              <a:p>
                <a:pPr algn="ctr" fontAlgn="auto">
                  <a:lnSpc>
                    <a:spcPct val="110000"/>
                  </a:lnSpc>
                  <a:spcBef>
                    <a:spcPts val="0"/>
                  </a:spcBef>
                  <a:spcAft>
                    <a:spcPts val="0"/>
                  </a:spcAft>
                  <a:defRPr/>
                </a:pPr>
                <a:r>
                  <a:rPr lang="en-US" sz="2400" i="1" dirty="0">
                    <a:solidFill>
                      <a:srgbClr val="FF0000"/>
                    </a:solidFill>
                    <a:latin typeface="Symbol" pitchFamily="18" charset="2"/>
                    <a:cs typeface="+mn-cs"/>
                  </a:rPr>
                  <a:t>m</a:t>
                </a:r>
                <a:r>
                  <a:rPr lang="en-US" sz="2400" i="1" dirty="0">
                    <a:solidFill>
                      <a:srgbClr val="FF0000"/>
                    </a:solidFill>
                    <a:latin typeface="+mj-lt"/>
                    <a:cs typeface="+mn-cs"/>
                  </a:rPr>
                  <a:t> </a:t>
                </a:r>
                <a:r>
                  <a:rPr lang="en-US" sz="2400" dirty="0">
                    <a:solidFill>
                      <a:srgbClr val="FF0000"/>
                    </a:solidFill>
                    <a:latin typeface="+mj-lt"/>
                    <a:cs typeface="+mn-cs"/>
                  </a:rPr>
                  <a:t>–</a:t>
                </a:r>
                <a:r>
                  <a:rPr lang="en-US" sz="2400" i="1" dirty="0">
                    <a:solidFill>
                      <a:srgbClr val="FF0000"/>
                    </a:solidFill>
                    <a:latin typeface="+mj-lt"/>
                    <a:cs typeface="+mn-cs"/>
                  </a:rPr>
                  <a:t> </a:t>
                </a:r>
                <a:r>
                  <a:rPr lang="en-US" sz="2400" i="1" dirty="0">
                    <a:solidFill>
                      <a:srgbClr val="FF0000"/>
                    </a:solidFill>
                    <a:latin typeface="Symbol" pitchFamily="18" charset="2"/>
                    <a:cs typeface="+mn-cs"/>
                  </a:rPr>
                  <a:t>l</a:t>
                </a:r>
              </a:p>
            </p:txBody>
          </p:sp>
          <p:sp>
            <p:nvSpPr>
              <p:cNvPr id="34828" name="Line 16"/>
              <p:cNvSpPr>
                <a:spLocks noChangeShapeType="1"/>
              </p:cNvSpPr>
              <p:nvPr/>
            </p:nvSpPr>
            <p:spPr bwMode="auto">
              <a:xfrm>
                <a:off x="8425" y="2588"/>
                <a:ext cx="370" cy="0"/>
              </a:xfrm>
              <a:prstGeom prst="line">
                <a:avLst/>
              </a:prstGeom>
              <a:noFill/>
              <a:ln w="28575">
                <a:solidFill>
                  <a:srgbClr val="FF0000"/>
                </a:solidFill>
                <a:round/>
                <a:headEnd/>
                <a:tailEnd/>
              </a:ln>
              <a:extLst/>
            </p:spPr>
            <p:txBody>
              <a:bodyPr wrap="none" anchor="ctr"/>
              <a:lstStyle/>
              <a:p>
                <a:pPr fontAlgn="auto">
                  <a:spcBef>
                    <a:spcPts val="0"/>
                  </a:spcBef>
                  <a:spcAft>
                    <a:spcPts val="0"/>
                  </a:spcAft>
                  <a:defRPr/>
                </a:pPr>
                <a:endParaRPr lang="en-US">
                  <a:latin typeface="+mj-lt"/>
                  <a:cs typeface="+mn-cs"/>
                </a:endParaRPr>
              </a:p>
            </p:txBody>
          </p:sp>
        </p:grpSp>
      </p:grpSp>
      <p:sp>
        <p:nvSpPr>
          <p:cNvPr id="316433" name="Text Box 17"/>
          <p:cNvSpPr txBox="1">
            <a:spLocks noChangeArrowheads="1"/>
          </p:cNvSpPr>
          <p:nvPr/>
        </p:nvSpPr>
        <p:spPr bwMode="auto">
          <a:xfrm>
            <a:off x="154992" y="5481935"/>
            <a:ext cx="7681227" cy="461665"/>
          </a:xfrm>
          <a:prstGeom prst="rect">
            <a:avLst/>
          </a:prstGeom>
          <a:noFill/>
          <a:ln>
            <a:noFill/>
          </a:ln>
          <a:extLst/>
        </p:spPr>
        <p:txBody>
          <a:bodyPr wrap="squar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sz="2400" i="1" dirty="0">
                <a:latin typeface="+mj-lt"/>
                <a:cs typeface="+mn-cs"/>
              </a:rPr>
              <a:t>	</a:t>
            </a:r>
            <a:r>
              <a:rPr lang="en-US" sz="2400" i="1" dirty="0" err="1">
                <a:solidFill>
                  <a:srgbClr val="FF0000"/>
                </a:solidFill>
                <a:latin typeface="+mj-lt"/>
                <a:cs typeface="+mn-cs"/>
              </a:rPr>
              <a:t>W</a:t>
            </a:r>
            <a:r>
              <a:rPr lang="en-US" sz="2400" i="1" baseline="-25000" dirty="0" err="1">
                <a:solidFill>
                  <a:srgbClr val="FF0000"/>
                </a:solidFill>
                <a:latin typeface="+mj-lt"/>
                <a:cs typeface="+mn-cs"/>
              </a:rPr>
              <a:t>q</a:t>
            </a:r>
            <a:r>
              <a:rPr lang="en-US" sz="2400" i="1" baseline="-25000" dirty="0">
                <a:latin typeface="+mj-lt"/>
                <a:cs typeface="+mn-cs"/>
              </a:rPr>
              <a:t>	</a:t>
            </a:r>
            <a:r>
              <a:rPr lang="en-US" sz="2400" dirty="0">
                <a:latin typeface="+mj-lt"/>
                <a:cs typeface="+mn-cs"/>
              </a:rPr>
              <a:t>=  Average waiting time in line 	=  </a:t>
            </a:r>
            <a:r>
              <a:rPr lang="en-US" sz="2400" i="1" dirty="0">
                <a:solidFill>
                  <a:srgbClr val="FF0000"/>
                </a:solidFill>
                <a:latin typeface="+mj-lt"/>
                <a:cs typeface="+mn-cs"/>
                <a:sym typeface="Symbol" pitchFamily="18" charset="2"/>
              </a:rPr>
              <a:t>W</a:t>
            </a:r>
          </a:p>
        </p:txBody>
      </p:sp>
      <p:sp>
        <p:nvSpPr>
          <p:cNvPr id="316434" name="Text Box 18"/>
          <p:cNvSpPr txBox="1">
            <a:spLocks noChangeArrowheads="1"/>
          </p:cNvSpPr>
          <p:nvPr/>
        </p:nvSpPr>
        <p:spPr bwMode="auto">
          <a:xfrm>
            <a:off x="152400" y="2163266"/>
            <a:ext cx="8839200" cy="461665"/>
          </a:xfrm>
          <a:prstGeom prst="rect">
            <a:avLst/>
          </a:prstGeom>
          <a:noFill/>
          <a:ln>
            <a:noFill/>
          </a:ln>
          <a:extLst/>
        </p:spPr>
        <p:txBody>
          <a:bodyPr wrap="squar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eaLnBrk="1" fontAlgn="auto" hangingPunct="1">
              <a:spcBef>
                <a:spcPts val="0"/>
              </a:spcBef>
              <a:spcAft>
                <a:spcPts val="0"/>
              </a:spcAft>
              <a:defRPr/>
            </a:pPr>
            <a:r>
              <a:rPr lang="en-US" i="1" dirty="0">
                <a:latin typeface="+mj-lt"/>
                <a:cs typeface="+mn-cs"/>
              </a:rPr>
              <a:t>	</a:t>
            </a:r>
            <a:r>
              <a:rPr lang="en-US" sz="2400" i="1" dirty="0">
                <a:solidFill>
                  <a:srgbClr val="FF0000"/>
                </a:solidFill>
                <a:latin typeface="Symbol" pitchFamily="18" charset="2"/>
                <a:cs typeface="+mn-cs"/>
              </a:rPr>
              <a:t>R</a:t>
            </a:r>
            <a:r>
              <a:rPr lang="en-US" sz="2400" i="1" baseline="-25000" dirty="0">
                <a:solidFill>
                  <a:srgbClr val="FF0000"/>
                </a:solidFill>
                <a:latin typeface="+mj-lt"/>
                <a:cs typeface="+mn-cs"/>
              </a:rPr>
              <a:t>n</a:t>
            </a:r>
            <a:r>
              <a:rPr lang="en-US" sz="2400" i="1" dirty="0">
                <a:solidFill>
                  <a:srgbClr val="FF0000"/>
                </a:solidFill>
                <a:latin typeface="+mj-lt"/>
                <a:cs typeface="+mn-cs"/>
              </a:rPr>
              <a:t>	</a:t>
            </a:r>
            <a:r>
              <a:rPr lang="en-US" sz="2400" dirty="0">
                <a:latin typeface="+mj-lt"/>
                <a:cs typeface="+mn-cs"/>
              </a:rPr>
              <a:t>=  Probability that </a:t>
            </a:r>
            <a:r>
              <a:rPr lang="en-US" sz="2400" i="1" dirty="0">
                <a:latin typeface="+mj-lt"/>
                <a:cs typeface="+mn-cs"/>
              </a:rPr>
              <a:t>n</a:t>
            </a:r>
            <a:r>
              <a:rPr lang="en-US" sz="2400" dirty="0">
                <a:latin typeface="+mj-lt"/>
                <a:cs typeface="+mn-cs"/>
              </a:rPr>
              <a:t> customers are in the system </a:t>
            </a:r>
            <a:r>
              <a:rPr lang="en-US" sz="2400" dirty="0">
                <a:solidFill>
                  <a:srgbClr val="FF0000"/>
                </a:solidFill>
                <a:latin typeface="+mj-lt"/>
                <a:cs typeface="+mn-cs"/>
              </a:rPr>
              <a:t>=</a:t>
            </a:r>
            <a:r>
              <a:rPr lang="en-US" sz="2400" i="1" dirty="0">
                <a:solidFill>
                  <a:srgbClr val="FF0000"/>
                </a:solidFill>
                <a:latin typeface="+mj-lt"/>
                <a:cs typeface="+mn-cs"/>
              </a:rPr>
              <a:t>  </a:t>
            </a:r>
            <a:r>
              <a:rPr lang="en-US" sz="2400" dirty="0">
                <a:solidFill>
                  <a:srgbClr val="FF0000"/>
                </a:solidFill>
                <a:latin typeface="+mj-lt"/>
                <a:cs typeface="+mn-cs"/>
              </a:rPr>
              <a:t>(1 –</a:t>
            </a:r>
            <a:r>
              <a:rPr lang="en-US" sz="2400" i="1" dirty="0">
                <a:solidFill>
                  <a:srgbClr val="FF0000"/>
                </a:solidFill>
                <a:latin typeface="+mj-lt"/>
                <a:cs typeface="+mn-cs"/>
              </a:rPr>
              <a:t> </a:t>
            </a:r>
            <a:r>
              <a:rPr lang="en-US" sz="2400" i="1" dirty="0">
                <a:solidFill>
                  <a:srgbClr val="FF0000"/>
                </a:solidFill>
                <a:latin typeface="Symbol" pitchFamily="18" charset="2"/>
                <a:cs typeface="+mn-cs"/>
              </a:rPr>
              <a:t>r</a:t>
            </a:r>
            <a:r>
              <a:rPr lang="en-US" sz="2400" i="1" dirty="0">
                <a:solidFill>
                  <a:srgbClr val="FF0000"/>
                </a:solidFill>
                <a:latin typeface="+mj-lt"/>
                <a:cs typeface="+mn-cs"/>
              </a:rPr>
              <a:t> </a:t>
            </a:r>
            <a:r>
              <a:rPr lang="en-US" sz="2400" dirty="0">
                <a:solidFill>
                  <a:srgbClr val="FF0000"/>
                </a:solidFill>
                <a:latin typeface="+mj-lt"/>
                <a:cs typeface="+mn-cs"/>
              </a:rPr>
              <a:t>)</a:t>
            </a:r>
            <a:r>
              <a:rPr lang="en-US" sz="2400" i="1" dirty="0">
                <a:solidFill>
                  <a:srgbClr val="FF0000"/>
                </a:solidFill>
                <a:latin typeface="Symbol" pitchFamily="18" charset="2"/>
                <a:cs typeface="+mn-cs"/>
              </a:rPr>
              <a:t>r</a:t>
            </a:r>
            <a:r>
              <a:rPr lang="en-US" sz="2400" i="1" baseline="30000" dirty="0">
                <a:solidFill>
                  <a:srgbClr val="FF0000"/>
                </a:solidFill>
                <a:latin typeface="+mj-lt"/>
                <a:cs typeface="+mn-cs"/>
              </a:rPr>
              <a:t> n</a:t>
            </a:r>
            <a:endParaRPr lang="en-AU" sz="2400" i="1" dirty="0">
              <a:solidFill>
                <a:srgbClr val="FF0000"/>
              </a:solidFill>
              <a:latin typeface="+mj-lt"/>
              <a:cs typeface="+mn-cs"/>
            </a:endParaRPr>
          </a:p>
        </p:txBody>
      </p:sp>
      <p:sp>
        <p:nvSpPr>
          <p:cNvPr id="33799" name="Rectangle 30"/>
          <p:cNvSpPr>
            <a:spLocks noGrp="1" noChangeArrowheads="1"/>
          </p:cNvSpPr>
          <p:nvPr>
            <p:ph type="title"/>
          </p:nvPr>
        </p:nvSpPr>
        <p:spPr>
          <a:xfrm>
            <a:off x="0" y="9526"/>
            <a:ext cx="9144000" cy="885824"/>
          </a:xfrm>
          <a:solidFill>
            <a:srgbClr val="545454"/>
          </a:solidFill>
        </p:spPr>
        <p:txBody>
          <a:bodyPr>
            <a:normAutofit/>
          </a:bodyPr>
          <a:lstStyle/>
          <a:p>
            <a:r>
              <a:rPr lang="en-AU" dirty="0"/>
              <a:t>Single-Server Model</a:t>
            </a:r>
            <a:endParaRPr lang="en-US" dirty="0"/>
          </a:p>
        </p:txBody>
      </p:sp>
    </p:spTree>
    <p:extLst>
      <p:ext uri="{BB962C8B-B14F-4D97-AF65-F5344CB8AC3E}">
        <p14:creationId xmlns:p14="http://schemas.microsoft.com/office/powerpoint/2010/main" val="2864770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6434"/>
                                        </p:tgtEl>
                                        <p:attrNameLst>
                                          <p:attrName>style.visibility</p:attrName>
                                        </p:attrNameLst>
                                      </p:cBhvr>
                                      <p:to>
                                        <p:strVal val="visible"/>
                                      </p:to>
                                    </p:set>
                                    <p:animEffect transition="in" filter="strips(downRight)">
                                      <p:cBhvr>
                                        <p:cTn id="12" dur="1000"/>
                                        <p:tgtEl>
                                          <p:spTgt spid="316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6427"/>
                                        </p:tgtEl>
                                        <p:attrNameLst>
                                          <p:attrName>style.visibility</p:attrName>
                                        </p:attrNameLst>
                                      </p:cBhvr>
                                      <p:to>
                                        <p:strVal val="visible"/>
                                      </p:to>
                                    </p:set>
                                    <p:animEffect transition="in" filter="strips(downRight)">
                                      <p:cBhvr>
                                        <p:cTn id="22" dur="1000"/>
                                        <p:tgtEl>
                                          <p:spTgt spid="3164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16433"/>
                                        </p:tgtEl>
                                        <p:attrNameLst>
                                          <p:attrName>style.visibility</p:attrName>
                                        </p:attrNameLst>
                                      </p:cBhvr>
                                      <p:to>
                                        <p:strVal val="visible"/>
                                      </p:to>
                                    </p:set>
                                    <p:animEffect transition="in" filter="strips(downRight)">
                                      <p:cBhvr>
                                        <p:cTn id="32" dur="1000"/>
                                        <p:tgtEl>
                                          <p:spTgt spid="316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7" grpId="0" autoUpdateAnimBg="0"/>
      <p:bldP spid="316433" grpId="0" autoUpdateAnimBg="0"/>
      <p:bldP spid="31643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4"/>
          <p:cNvSpPr>
            <a:spLocks noGrp="1" noChangeArrowheads="1"/>
          </p:cNvSpPr>
          <p:nvPr>
            <p:ph type="title"/>
          </p:nvPr>
        </p:nvSpPr>
        <p:spPr>
          <a:xfrm>
            <a:off x="152400" y="838200"/>
            <a:ext cx="2362200" cy="1371600"/>
          </a:xfrm>
        </p:spPr>
        <p:txBody>
          <a:bodyPr>
            <a:normAutofit/>
          </a:bodyPr>
          <a:lstStyle/>
          <a:p>
            <a:r>
              <a:rPr lang="en-US" dirty="0"/>
              <a:t>Single Server Model</a:t>
            </a:r>
            <a:br>
              <a:rPr lang="en-US" dirty="0"/>
            </a:br>
            <a:r>
              <a:rPr lang="en-US" dirty="0"/>
              <a:t>Example</a:t>
            </a:r>
          </a:p>
        </p:txBody>
      </p:sp>
      <p:sp>
        <p:nvSpPr>
          <p:cNvPr id="318489" name="Rectangle 25"/>
          <p:cNvSpPr>
            <a:spLocks noGrp="1" noChangeArrowheads="1"/>
          </p:cNvSpPr>
          <p:nvPr>
            <p:ph type="body" idx="1"/>
          </p:nvPr>
        </p:nvSpPr>
        <p:spPr>
          <a:xfrm>
            <a:off x="2716275" y="990600"/>
            <a:ext cx="6019800" cy="2133600"/>
          </a:xfrm>
        </p:spPr>
        <p:txBody>
          <a:bodyPr>
            <a:noAutofit/>
          </a:bodyPr>
          <a:lstStyle/>
          <a:p>
            <a:pPr marL="0" indent="0">
              <a:lnSpc>
                <a:spcPct val="120000"/>
              </a:lnSpc>
              <a:buFont typeface="Wingdings" pitchFamily="2" charset="2"/>
              <a:buNone/>
            </a:pPr>
            <a:r>
              <a:rPr lang="en-US" sz="1800" dirty="0"/>
              <a:t>The manager of a grocery store in the retirement community of </a:t>
            </a:r>
            <a:r>
              <a:rPr lang="en-US" sz="1800" dirty="0" err="1"/>
              <a:t>Sunnyville</a:t>
            </a:r>
            <a:r>
              <a:rPr lang="en-US" sz="1800" dirty="0"/>
              <a:t> is interested in providing good service to the senior citizens who shop in her store. Currently, the store has a separate checkout counter for senior citizens. On average, 30 senior citizens per hour arrive at the counter, according to a Poisson distribution, and are served at an average rate of 35 customers per hour, with exponential service times characteristics:</a:t>
            </a:r>
          </a:p>
        </p:txBody>
      </p:sp>
      <p:sp>
        <p:nvSpPr>
          <p:cNvPr id="318490" name="Text Box 26"/>
          <p:cNvSpPr txBox="1">
            <a:spLocks noChangeArrowheads="1"/>
          </p:cNvSpPr>
          <p:nvPr/>
        </p:nvSpPr>
        <p:spPr bwMode="auto">
          <a:xfrm>
            <a:off x="2716275" y="3810000"/>
            <a:ext cx="7239000" cy="2142125"/>
          </a:xfrm>
          <a:prstGeom prst="rect">
            <a:avLst/>
          </a:prstGeom>
          <a:noFill/>
          <a:ln>
            <a:noFill/>
          </a:ln>
          <a:extLst/>
        </p:spPr>
        <p:txBody>
          <a:bodyPr>
            <a:spAutoFit/>
          </a:bodyPr>
          <a:lstStyle>
            <a:lvl1pPr marL="355600" indent="-3556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ct val="40000"/>
              </a:spcBef>
              <a:spcAft>
                <a:spcPts val="0"/>
              </a:spcAft>
              <a:defRPr/>
            </a:pPr>
            <a:r>
              <a:rPr lang="en-US" sz="1800" dirty="0">
                <a:latin typeface="+mj-lt"/>
                <a:cs typeface="+mn-cs"/>
              </a:rPr>
              <a:t>a.	Probability of zero customers in the system</a:t>
            </a:r>
          </a:p>
          <a:p>
            <a:pPr eaLnBrk="1" fontAlgn="auto" hangingPunct="1">
              <a:lnSpc>
                <a:spcPct val="90000"/>
              </a:lnSpc>
              <a:spcBef>
                <a:spcPct val="40000"/>
              </a:spcBef>
              <a:spcAft>
                <a:spcPts val="0"/>
              </a:spcAft>
              <a:defRPr/>
            </a:pPr>
            <a:r>
              <a:rPr lang="en-US" sz="1800" dirty="0">
                <a:latin typeface="+mj-lt"/>
                <a:cs typeface="+mn-cs"/>
              </a:rPr>
              <a:t>b.	Average utilization of the checkout clerk</a:t>
            </a:r>
          </a:p>
          <a:p>
            <a:pPr eaLnBrk="1" fontAlgn="auto" hangingPunct="1">
              <a:lnSpc>
                <a:spcPct val="90000"/>
              </a:lnSpc>
              <a:spcBef>
                <a:spcPct val="40000"/>
              </a:spcBef>
              <a:spcAft>
                <a:spcPts val="0"/>
              </a:spcAft>
              <a:defRPr/>
            </a:pPr>
            <a:r>
              <a:rPr lang="en-US" sz="1800" dirty="0">
                <a:latin typeface="+mj-lt"/>
                <a:cs typeface="+mn-cs"/>
              </a:rPr>
              <a:t>c.	Average number of customers in the system</a:t>
            </a:r>
          </a:p>
          <a:p>
            <a:pPr eaLnBrk="1" fontAlgn="auto" hangingPunct="1">
              <a:lnSpc>
                <a:spcPct val="90000"/>
              </a:lnSpc>
              <a:spcBef>
                <a:spcPct val="40000"/>
              </a:spcBef>
              <a:spcAft>
                <a:spcPts val="0"/>
              </a:spcAft>
              <a:defRPr/>
            </a:pPr>
            <a:r>
              <a:rPr lang="en-US" sz="1800" dirty="0">
                <a:latin typeface="+mj-lt"/>
                <a:cs typeface="+mn-cs"/>
              </a:rPr>
              <a:t>d.	Average number of customers in line</a:t>
            </a:r>
          </a:p>
          <a:p>
            <a:pPr eaLnBrk="1" fontAlgn="auto" hangingPunct="1">
              <a:lnSpc>
                <a:spcPct val="90000"/>
              </a:lnSpc>
              <a:spcBef>
                <a:spcPct val="40000"/>
              </a:spcBef>
              <a:spcAft>
                <a:spcPts val="0"/>
              </a:spcAft>
              <a:defRPr/>
            </a:pPr>
            <a:r>
              <a:rPr lang="en-US" sz="1800" dirty="0">
                <a:latin typeface="+mj-lt"/>
                <a:cs typeface="+mn-cs"/>
              </a:rPr>
              <a:t>e.	Average time spent in the system</a:t>
            </a:r>
          </a:p>
          <a:p>
            <a:pPr eaLnBrk="1" fontAlgn="auto" hangingPunct="1">
              <a:lnSpc>
                <a:spcPct val="90000"/>
              </a:lnSpc>
              <a:spcBef>
                <a:spcPct val="40000"/>
              </a:spcBef>
              <a:spcAft>
                <a:spcPts val="0"/>
              </a:spcAft>
              <a:defRPr/>
            </a:pPr>
            <a:r>
              <a:rPr lang="en-US" sz="1800" dirty="0">
                <a:latin typeface="+mj-lt"/>
                <a:cs typeface="+mn-cs"/>
              </a:rPr>
              <a:t>f.	Average waiting time in line</a:t>
            </a:r>
          </a:p>
        </p:txBody>
      </p:sp>
    </p:spTree>
    <p:extLst>
      <p:ext uri="{BB962C8B-B14F-4D97-AF65-F5344CB8AC3E}">
        <p14:creationId xmlns:p14="http://schemas.microsoft.com/office/powerpoint/2010/main" val="2061704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18489"/>
                                        </p:tgtEl>
                                        <p:attrNameLst>
                                          <p:attrName>style.visibility</p:attrName>
                                        </p:attrNameLst>
                                      </p:cBhvr>
                                      <p:to>
                                        <p:strVal val="visible"/>
                                      </p:to>
                                    </p:set>
                                    <p:animEffect transition="in" filter="strips(downRight)">
                                      <p:cBhvr>
                                        <p:cTn id="7" dur="1000"/>
                                        <p:tgtEl>
                                          <p:spTgt spid="31848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18490"/>
                                        </p:tgtEl>
                                        <p:attrNameLst>
                                          <p:attrName>style.visibility</p:attrName>
                                        </p:attrNameLst>
                                      </p:cBhvr>
                                      <p:to>
                                        <p:strVal val="visible"/>
                                      </p:to>
                                    </p:set>
                                    <p:animEffect transition="in" filter="strips(downRight)">
                                      <p:cBhvr>
                                        <p:cTn id="11" dur="1000"/>
                                        <p:tgtEl>
                                          <p:spTgt spid="31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9" grpId="0"/>
      <p:bldP spid="31849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Rectangle 12"/>
          <p:cNvSpPr>
            <a:spLocks noGrp="1" noChangeArrowheads="1"/>
          </p:cNvSpPr>
          <p:nvPr>
            <p:ph type="title"/>
          </p:nvPr>
        </p:nvSpPr>
        <p:spPr>
          <a:xfrm>
            <a:off x="-17754" y="0"/>
            <a:ext cx="9179510" cy="857361"/>
          </a:xfrm>
          <a:solidFill>
            <a:srgbClr val="545454"/>
          </a:solidFill>
        </p:spPr>
        <p:txBody>
          <a:bodyPr/>
          <a:lstStyle/>
          <a:p>
            <a:r>
              <a:rPr lang="en-US" dirty="0"/>
              <a:t>Application</a:t>
            </a:r>
          </a:p>
        </p:txBody>
      </p:sp>
      <p:sp>
        <p:nvSpPr>
          <p:cNvPr id="352269" name="Rectangle 13"/>
          <p:cNvSpPr>
            <a:spLocks noGrp="1" noChangeArrowheads="1"/>
          </p:cNvSpPr>
          <p:nvPr>
            <p:ph type="body" idx="1"/>
          </p:nvPr>
        </p:nvSpPr>
        <p:spPr>
          <a:xfrm>
            <a:off x="914400" y="1676400"/>
            <a:ext cx="7607299" cy="1655763"/>
          </a:xfrm>
        </p:spPr>
        <p:txBody>
          <a:bodyPr>
            <a:normAutofit fontScale="85000" lnSpcReduction="10000"/>
          </a:bodyPr>
          <a:lstStyle/>
          <a:p>
            <a:pPr marL="0" indent="0">
              <a:buFont typeface="Wingdings" pitchFamily="2" charset="2"/>
              <a:buNone/>
            </a:pPr>
            <a:r>
              <a:rPr lang="en-US" sz="2800" dirty="0"/>
              <a:t>Customers arrive at a checkout counter at an average 30 per hour, according to a Poisson distribution. They are served at an average rate of 35 per hour, with exponential service times. Use the single-server model to estimate the operating characteristics of this system.</a:t>
            </a:r>
          </a:p>
        </p:txBody>
      </p:sp>
      <p:sp>
        <p:nvSpPr>
          <p:cNvPr id="352270" name="Text Box 14"/>
          <p:cNvSpPr txBox="1">
            <a:spLocks noChangeArrowheads="1"/>
          </p:cNvSpPr>
          <p:nvPr/>
        </p:nvSpPr>
        <p:spPr bwMode="auto">
          <a:xfrm>
            <a:off x="2243930" y="3810000"/>
            <a:ext cx="5024709" cy="138499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ct val="40000"/>
              </a:spcBef>
              <a:spcAft>
                <a:spcPts val="0"/>
              </a:spcAft>
              <a:buFont typeface="Symbol" pitchFamily="18" charset="2"/>
              <a:buChar char="l"/>
              <a:defRPr/>
            </a:pPr>
            <a:r>
              <a:rPr lang="en-US" sz="2400" dirty="0">
                <a:latin typeface="+mn-lt"/>
                <a:cs typeface="+mn-cs"/>
                <a:sym typeface="Symbol" pitchFamily="18" charset="2"/>
              </a:rPr>
              <a:t>= 30 customer arrival rate per hour</a:t>
            </a:r>
          </a:p>
          <a:p>
            <a:pPr eaLnBrk="1" fontAlgn="auto" hangingPunct="1">
              <a:lnSpc>
                <a:spcPct val="90000"/>
              </a:lnSpc>
              <a:spcBef>
                <a:spcPct val="40000"/>
              </a:spcBef>
              <a:spcAft>
                <a:spcPts val="0"/>
              </a:spcAft>
              <a:buFont typeface="Symbol" pitchFamily="18" charset="2"/>
              <a:buChar char="l"/>
              <a:defRPr/>
            </a:pPr>
            <a:endParaRPr lang="en-US" sz="2400" dirty="0">
              <a:latin typeface="+mn-lt"/>
              <a:cs typeface="+mn-cs"/>
              <a:sym typeface="Symbol" pitchFamily="18" charset="2"/>
            </a:endParaRPr>
          </a:p>
          <a:p>
            <a:pPr eaLnBrk="1" fontAlgn="auto" hangingPunct="1">
              <a:lnSpc>
                <a:spcPct val="90000"/>
              </a:lnSpc>
              <a:spcBef>
                <a:spcPct val="40000"/>
              </a:spcBef>
              <a:spcAft>
                <a:spcPts val="0"/>
              </a:spcAft>
              <a:defRPr/>
            </a:pPr>
            <a:r>
              <a:rPr lang="en-US" sz="2400" i="1" dirty="0">
                <a:latin typeface="+mn-lt"/>
                <a:cs typeface="+mn-cs"/>
                <a:sym typeface="Symbol" pitchFamily="18" charset="2"/>
              </a:rPr>
              <a:t></a:t>
            </a:r>
            <a:r>
              <a:rPr lang="en-US" sz="2400" dirty="0">
                <a:latin typeface="+mn-lt"/>
                <a:cs typeface="+mn-cs"/>
                <a:sym typeface="Symbol" pitchFamily="18" charset="2"/>
              </a:rPr>
              <a:t> = 35 customer service rate per hour</a:t>
            </a:r>
          </a:p>
        </p:txBody>
      </p:sp>
    </p:spTree>
    <p:extLst>
      <p:ext uri="{BB962C8B-B14F-4D97-AF65-F5344CB8AC3E}">
        <p14:creationId xmlns:p14="http://schemas.microsoft.com/office/powerpoint/2010/main" val="980910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52269"/>
                                        </p:tgtEl>
                                        <p:attrNameLst>
                                          <p:attrName>style.visibility</p:attrName>
                                        </p:attrNameLst>
                                      </p:cBhvr>
                                      <p:to>
                                        <p:strVal val="visible"/>
                                      </p:to>
                                    </p:set>
                                    <p:animEffect transition="in" filter="strips(downRight)">
                                      <p:cBhvr>
                                        <p:cTn id="7" dur="1000"/>
                                        <p:tgtEl>
                                          <p:spTgt spid="35226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52270"/>
                                        </p:tgtEl>
                                        <p:attrNameLst>
                                          <p:attrName>style.visibility</p:attrName>
                                        </p:attrNameLst>
                                      </p:cBhvr>
                                      <p:to>
                                        <p:strVal val="visible"/>
                                      </p:to>
                                    </p:set>
                                    <p:animEffect transition="in" filter="strips(downRight)">
                                      <p:cBhvr>
                                        <p:cTn id="11" dur="1000"/>
                                        <p:tgtEl>
                                          <p:spTgt spid="352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9" grpId="0"/>
      <p:bldP spid="35227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4" name="Text Box 6"/>
          <p:cNvSpPr txBox="1">
            <a:spLocks noChangeArrowheads="1"/>
          </p:cNvSpPr>
          <p:nvPr/>
        </p:nvSpPr>
        <p:spPr bwMode="auto">
          <a:xfrm>
            <a:off x="738980" y="2298699"/>
            <a:ext cx="4303713" cy="728663"/>
          </a:xfrm>
          <a:prstGeom prst="rect">
            <a:avLst/>
          </a:prstGeom>
          <a:noFill/>
          <a:ln>
            <a:noFill/>
          </a:ln>
          <a:extLst/>
        </p:spPr>
        <p:txBody>
          <a:bodyPr>
            <a:spAutoFit/>
          </a:bodyPr>
          <a:lstStyle>
            <a:lvl1pPr marL="355600" indent="-3556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ct val="40000"/>
              </a:spcBef>
              <a:spcAft>
                <a:spcPts val="0"/>
              </a:spcAft>
              <a:defRPr/>
            </a:pPr>
            <a:r>
              <a:rPr lang="en-US" dirty="0">
                <a:latin typeface="+mn-lt"/>
                <a:cs typeface="+mn-cs"/>
              </a:rPr>
              <a:t>2.	</a:t>
            </a:r>
            <a:r>
              <a:rPr lang="en-US" sz="2300" dirty="0">
                <a:latin typeface="+mn-lt"/>
                <a:cs typeface="+mn-cs"/>
              </a:rPr>
              <a:t>Average number of customers in the service system</a:t>
            </a:r>
          </a:p>
        </p:txBody>
      </p:sp>
      <p:grpSp>
        <p:nvGrpSpPr>
          <p:cNvPr id="2" name="Group 46"/>
          <p:cNvGrpSpPr>
            <a:grpSpLocks/>
          </p:cNvGrpSpPr>
          <p:nvPr/>
        </p:nvGrpSpPr>
        <p:grpSpPr bwMode="auto">
          <a:xfrm>
            <a:off x="6537325" y="2423172"/>
            <a:ext cx="1787525" cy="800100"/>
            <a:chOff x="4118" y="935"/>
            <a:chExt cx="1126" cy="504"/>
          </a:xfrm>
        </p:grpSpPr>
        <p:sp>
          <p:nvSpPr>
            <p:cNvPr id="39963" name="Text Box 13"/>
            <p:cNvSpPr txBox="1">
              <a:spLocks noChangeArrowheads="1"/>
            </p:cNvSpPr>
            <p:nvPr/>
          </p:nvSpPr>
          <p:spPr bwMode="auto">
            <a:xfrm>
              <a:off x="4118" y="1023"/>
              <a:ext cx="1126" cy="28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dirty="0">
                  <a:latin typeface="+mn-lt"/>
                  <a:cs typeface="+mn-cs"/>
                </a:rPr>
                <a:t>=                     =</a:t>
              </a:r>
              <a:r>
                <a:rPr lang="en-US" sz="2300" dirty="0">
                  <a:latin typeface="+mn-lt"/>
                  <a:cs typeface="+mn-cs"/>
                </a:rPr>
                <a:t> </a:t>
              </a:r>
              <a:r>
                <a:rPr lang="en-US" sz="2300" dirty="0">
                  <a:solidFill>
                    <a:srgbClr val="FF0000"/>
                  </a:solidFill>
                  <a:latin typeface="+mn-lt"/>
                </a:rPr>
                <a:t>6</a:t>
              </a:r>
              <a:endParaRPr lang="en-US" sz="2300" dirty="0">
                <a:solidFill>
                  <a:srgbClr val="FF0000"/>
                </a:solidFill>
                <a:latin typeface="+mn-lt"/>
                <a:cs typeface="+mn-cs"/>
              </a:endParaRPr>
            </a:p>
          </p:txBody>
        </p:sp>
        <p:grpSp>
          <p:nvGrpSpPr>
            <p:cNvPr id="41000" name="Group 32"/>
            <p:cNvGrpSpPr>
              <a:grpSpLocks/>
            </p:cNvGrpSpPr>
            <p:nvPr/>
          </p:nvGrpSpPr>
          <p:grpSpPr bwMode="auto">
            <a:xfrm>
              <a:off x="4324" y="935"/>
              <a:ext cx="653" cy="504"/>
              <a:chOff x="4284" y="935"/>
              <a:chExt cx="653" cy="504"/>
            </a:xfrm>
          </p:grpSpPr>
          <p:sp>
            <p:nvSpPr>
              <p:cNvPr id="39965" name="Text Box 15"/>
              <p:cNvSpPr txBox="1">
                <a:spLocks noChangeArrowheads="1"/>
              </p:cNvSpPr>
              <p:nvPr/>
            </p:nvSpPr>
            <p:spPr bwMode="auto">
              <a:xfrm>
                <a:off x="4284" y="935"/>
                <a:ext cx="653" cy="504"/>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defRPr/>
                </a:pPr>
                <a:r>
                  <a:rPr lang="en-US" sz="2300" dirty="0">
                    <a:solidFill>
                      <a:srgbClr val="FF0000"/>
                    </a:solidFill>
                    <a:latin typeface="+mn-lt"/>
                  </a:rPr>
                  <a:t>3</a:t>
                </a:r>
                <a:r>
                  <a:rPr lang="en-US" sz="2300" dirty="0">
                    <a:solidFill>
                      <a:srgbClr val="FF0000"/>
                    </a:solidFill>
                    <a:latin typeface="+mn-lt"/>
                    <a:cs typeface="+mn-cs"/>
                  </a:rPr>
                  <a:t>0</a:t>
                </a:r>
              </a:p>
              <a:p>
                <a:pPr algn="ctr" eaLnBrk="1" fontAlgn="auto" hangingPunct="1">
                  <a:spcBef>
                    <a:spcPts val="0"/>
                  </a:spcBef>
                  <a:spcAft>
                    <a:spcPts val="0"/>
                  </a:spcAft>
                  <a:defRPr/>
                </a:pPr>
                <a:r>
                  <a:rPr lang="en-US" sz="2300" dirty="0">
                    <a:solidFill>
                      <a:srgbClr val="FF0000"/>
                    </a:solidFill>
                    <a:latin typeface="+mn-lt"/>
                  </a:rPr>
                  <a:t>3</a:t>
                </a:r>
                <a:r>
                  <a:rPr lang="en-US" sz="2300" dirty="0">
                    <a:solidFill>
                      <a:srgbClr val="FF0000"/>
                    </a:solidFill>
                    <a:latin typeface="+mn-lt"/>
                    <a:cs typeface="+mn-cs"/>
                  </a:rPr>
                  <a:t>5 </a:t>
                </a:r>
                <a:r>
                  <a:rPr lang="en-US" sz="2300" dirty="0">
                    <a:solidFill>
                      <a:srgbClr val="FF0000"/>
                    </a:solidFill>
                    <a:latin typeface="+mn-lt"/>
                  </a:rPr>
                  <a:t>– 30</a:t>
                </a:r>
              </a:p>
            </p:txBody>
          </p:sp>
          <p:sp>
            <p:nvSpPr>
              <p:cNvPr id="41002" name="Line 16"/>
              <p:cNvSpPr>
                <a:spLocks noChangeShapeType="1"/>
              </p:cNvSpPr>
              <p:nvPr/>
            </p:nvSpPr>
            <p:spPr bwMode="auto">
              <a:xfrm>
                <a:off x="4292" y="1182"/>
                <a:ext cx="584" cy="0"/>
              </a:xfrm>
              <a:prstGeom prst="line">
                <a:avLst/>
              </a:prstGeom>
              <a:noFill/>
              <a:ln w="28575">
                <a:solidFill>
                  <a:schemeClr val="tx1"/>
                </a:solidFill>
                <a:round/>
                <a:headEnd/>
                <a:tailEnd/>
              </a:ln>
            </p:spPr>
            <p:txBody>
              <a:bodyPr/>
              <a:lstStyle/>
              <a:p>
                <a:endParaRPr lang="en-US"/>
              </a:p>
            </p:txBody>
          </p:sp>
        </p:grpSp>
      </p:grpSp>
      <p:grpSp>
        <p:nvGrpSpPr>
          <p:cNvPr id="4" name="Group 44"/>
          <p:cNvGrpSpPr>
            <a:grpSpLocks/>
          </p:cNvGrpSpPr>
          <p:nvPr/>
        </p:nvGrpSpPr>
        <p:grpSpPr bwMode="auto">
          <a:xfrm>
            <a:off x="5192713" y="2424338"/>
            <a:ext cx="1289050" cy="800100"/>
            <a:chOff x="3324" y="918"/>
            <a:chExt cx="812" cy="504"/>
          </a:xfrm>
        </p:grpSpPr>
        <p:sp>
          <p:nvSpPr>
            <p:cNvPr id="39959" name="Text Box 19"/>
            <p:cNvSpPr txBox="1">
              <a:spLocks noChangeArrowheads="1"/>
            </p:cNvSpPr>
            <p:nvPr/>
          </p:nvSpPr>
          <p:spPr bwMode="auto">
            <a:xfrm>
              <a:off x="3324" y="964"/>
              <a:ext cx="343" cy="350"/>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lnSpc>
                  <a:spcPct val="145000"/>
                </a:lnSpc>
                <a:spcBef>
                  <a:spcPts val="0"/>
                </a:spcBef>
                <a:spcAft>
                  <a:spcPts val="0"/>
                </a:spcAft>
                <a:defRPr/>
              </a:pPr>
              <a:r>
                <a:rPr lang="en-US" i="1" dirty="0">
                  <a:latin typeface="+mn-lt"/>
                  <a:cs typeface="+mn-cs"/>
                </a:rPr>
                <a:t>	</a:t>
              </a:r>
              <a:r>
                <a:rPr lang="en-US" sz="2300" i="1" dirty="0">
                  <a:latin typeface="+mn-lt"/>
                  <a:cs typeface="+mn-cs"/>
                </a:rPr>
                <a:t>L </a:t>
              </a:r>
              <a:r>
                <a:rPr lang="en-US" sz="2300" dirty="0">
                  <a:latin typeface="+mn-lt"/>
                  <a:cs typeface="+mn-cs"/>
                </a:rPr>
                <a:t>=</a:t>
              </a:r>
            </a:p>
          </p:txBody>
        </p:sp>
        <p:grpSp>
          <p:nvGrpSpPr>
            <p:cNvPr id="40996" name="Group 30"/>
            <p:cNvGrpSpPr>
              <a:grpSpLocks/>
            </p:cNvGrpSpPr>
            <p:nvPr/>
          </p:nvGrpSpPr>
          <p:grpSpPr bwMode="auto">
            <a:xfrm>
              <a:off x="3633" y="918"/>
              <a:ext cx="503" cy="504"/>
              <a:chOff x="1377" y="2038"/>
              <a:chExt cx="503" cy="504"/>
            </a:xfrm>
          </p:grpSpPr>
          <p:sp>
            <p:nvSpPr>
              <p:cNvPr id="39961" name="Text Box 21"/>
              <p:cNvSpPr txBox="1">
                <a:spLocks noChangeArrowheads="1"/>
              </p:cNvSpPr>
              <p:nvPr/>
            </p:nvSpPr>
            <p:spPr bwMode="auto">
              <a:xfrm>
                <a:off x="1377" y="2038"/>
                <a:ext cx="503" cy="504"/>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spcBef>
                    <a:spcPts val="0"/>
                  </a:spcBef>
                  <a:spcAft>
                    <a:spcPts val="0"/>
                  </a:spcAft>
                  <a:defRPr/>
                </a:pPr>
                <a:r>
                  <a:rPr lang="en-US" sz="2300" i="1" dirty="0">
                    <a:latin typeface="Symbol" pitchFamily="18" charset="2"/>
                    <a:cs typeface="+mn-cs"/>
                  </a:rPr>
                  <a:t>l</a:t>
                </a:r>
              </a:p>
              <a:p>
                <a:pPr algn="ctr" fontAlgn="auto">
                  <a:spcBef>
                    <a:spcPts val="0"/>
                  </a:spcBef>
                  <a:spcAft>
                    <a:spcPts val="0"/>
                  </a:spcAft>
                  <a:defRPr/>
                </a:pPr>
                <a:r>
                  <a:rPr lang="en-US" sz="2300" i="1" dirty="0">
                    <a:latin typeface="Symbol" pitchFamily="18" charset="2"/>
                    <a:cs typeface="+mn-cs"/>
                  </a:rPr>
                  <a:t>m</a:t>
                </a:r>
                <a:r>
                  <a:rPr lang="en-US" sz="2300" i="1" dirty="0">
                    <a:latin typeface="+mn-lt"/>
                    <a:cs typeface="+mn-cs"/>
                  </a:rPr>
                  <a:t> </a:t>
                </a:r>
                <a:r>
                  <a:rPr lang="en-US" sz="2300" dirty="0">
                    <a:latin typeface="+mn-lt"/>
                    <a:cs typeface="+mn-cs"/>
                  </a:rPr>
                  <a:t>–</a:t>
                </a:r>
                <a:r>
                  <a:rPr lang="en-US" sz="2300" i="1" dirty="0">
                    <a:latin typeface="+mn-lt"/>
                    <a:cs typeface="+mn-cs"/>
                  </a:rPr>
                  <a:t> </a:t>
                </a:r>
                <a:r>
                  <a:rPr lang="en-US" sz="2300" i="1" dirty="0">
                    <a:latin typeface="Symbol" pitchFamily="18" charset="2"/>
                    <a:cs typeface="+mn-cs"/>
                  </a:rPr>
                  <a:t>l</a:t>
                </a:r>
              </a:p>
            </p:txBody>
          </p:sp>
          <p:sp>
            <p:nvSpPr>
              <p:cNvPr id="40998" name="Line 22"/>
              <p:cNvSpPr>
                <a:spLocks noChangeShapeType="1"/>
              </p:cNvSpPr>
              <p:nvPr/>
            </p:nvSpPr>
            <p:spPr bwMode="auto">
              <a:xfrm>
                <a:off x="1416" y="2290"/>
                <a:ext cx="427" cy="0"/>
              </a:xfrm>
              <a:prstGeom prst="line">
                <a:avLst/>
              </a:prstGeom>
              <a:noFill/>
              <a:ln w="28575">
                <a:solidFill>
                  <a:schemeClr val="tx1"/>
                </a:solidFill>
                <a:round/>
                <a:headEnd/>
                <a:tailEnd/>
              </a:ln>
            </p:spPr>
            <p:txBody>
              <a:bodyPr wrap="none" anchor="ctr"/>
              <a:lstStyle/>
              <a:p>
                <a:endParaRPr lang="en-US"/>
              </a:p>
            </p:txBody>
          </p:sp>
        </p:grpSp>
      </p:grpSp>
      <p:sp>
        <p:nvSpPr>
          <p:cNvPr id="421911" name="Text Box 23"/>
          <p:cNvSpPr txBox="1">
            <a:spLocks noChangeArrowheads="1"/>
          </p:cNvSpPr>
          <p:nvPr/>
        </p:nvSpPr>
        <p:spPr bwMode="auto">
          <a:xfrm>
            <a:off x="5315665" y="3693395"/>
            <a:ext cx="1042273" cy="446276"/>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i="1" dirty="0">
                <a:latin typeface="+mn-lt"/>
                <a:cs typeface="+mn-cs"/>
              </a:rPr>
              <a:t>	</a:t>
            </a:r>
            <a:r>
              <a:rPr lang="en-US" sz="2300" i="1" dirty="0" err="1">
                <a:latin typeface="+mn-lt"/>
                <a:cs typeface="+mn-cs"/>
              </a:rPr>
              <a:t>L</a:t>
            </a:r>
            <a:r>
              <a:rPr lang="en-US" sz="2300" i="1" baseline="-25000" dirty="0" err="1">
                <a:latin typeface="+mn-lt"/>
                <a:cs typeface="+mn-cs"/>
              </a:rPr>
              <a:t>q</a:t>
            </a:r>
            <a:r>
              <a:rPr lang="en-US" sz="2300" i="1" baseline="-25000" dirty="0">
                <a:latin typeface="+mn-lt"/>
                <a:cs typeface="+mn-cs"/>
              </a:rPr>
              <a:t> </a:t>
            </a:r>
            <a:r>
              <a:rPr lang="en-US" sz="2300" dirty="0">
                <a:latin typeface="+mn-lt"/>
                <a:cs typeface="+mn-cs"/>
              </a:rPr>
              <a:t>= </a:t>
            </a:r>
            <a:r>
              <a:rPr lang="en-US" sz="2300" i="1" dirty="0">
                <a:latin typeface="+mn-lt"/>
                <a:cs typeface="+mn-cs"/>
                <a:sym typeface="Symbol" pitchFamily="18" charset="2"/>
              </a:rPr>
              <a:t></a:t>
            </a:r>
            <a:r>
              <a:rPr lang="en-US" sz="800" i="1" dirty="0">
                <a:latin typeface="+mn-lt"/>
                <a:cs typeface="+mn-cs"/>
                <a:sym typeface="Symbol" pitchFamily="18" charset="2"/>
              </a:rPr>
              <a:t> </a:t>
            </a:r>
            <a:r>
              <a:rPr lang="en-US" sz="2300" i="1" dirty="0">
                <a:latin typeface="+mn-lt"/>
                <a:cs typeface="+mn-cs"/>
                <a:sym typeface="Symbol" pitchFamily="18" charset="2"/>
              </a:rPr>
              <a:t>L</a:t>
            </a:r>
          </a:p>
        </p:txBody>
      </p:sp>
      <p:grpSp>
        <p:nvGrpSpPr>
          <p:cNvPr id="6" name="Group 45"/>
          <p:cNvGrpSpPr>
            <a:grpSpLocks/>
          </p:cNvGrpSpPr>
          <p:nvPr/>
        </p:nvGrpSpPr>
        <p:grpSpPr bwMode="auto">
          <a:xfrm>
            <a:off x="5081370" y="4506949"/>
            <a:ext cx="1390650" cy="847725"/>
            <a:chOff x="3268" y="2319"/>
            <a:chExt cx="876" cy="534"/>
          </a:xfrm>
        </p:grpSpPr>
        <p:sp>
          <p:nvSpPr>
            <p:cNvPr id="39955" name="Text Box 25"/>
            <p:cNvSpPr txBox="1">
              <a:spLocks noChangeArrowheads="1"/>
            </p:cNvSpPr>
            <p:nvPr/>
          </p:nvSpPr>
          <p:spPr bwMode="auto">
            <a:xfrm>
              <a:off x="3268" y="2377"/>
              <a:ext cx="420" cy="350"/>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lnSpc>
                  <a:spcPct val="145000"/>
                </a:lnSpc>
                <a:spcBef>
                  <a:spcPts val="0"/>
                </a:spcBef>
                <a:spcAft>
                  <a:spcPts val="0"/>
                </a:spcAft>
                <a:defRPr/>
              </a:pPr>
              <a:r>
                <a:rPr lang="en-US" i="1" dirty="0">
                  <a:latin typeface="+mn-lt"/>
                  <a:cs typeface="+mn-cs"/>
                </a:rPr>
                <a:t>	</a:t>
              </a:r>
              <a:r>
                <a:rPr lang="en-US" sz="2300" i="1" dirty="0">
                  <a:latin typeface="+mn-lt"/>
                  <a:cs typeface="+mn-cs"/>
                </a:rPr>
                <a:t>W</a:t>
              </a:r>
              <a:r>
                <a:rPr lang="en-US" sz="2300" dirty="0">
                  <a:latin typeface="+mn-lt"/>
                  <a:cs typeface="+mn-cs"/>
                </a:rPr>
                <a:t> =</a:t>
              </a:r>
            </a:p>
          </p:txBody>
        </p:sp>
        <p:grpSp>
          <p:nvGrpSpPr>
            <p:cNvPr id="40992" name="Group 31"/>
            <p:cNvGrpSpPr>
              <a:grpSpLocks/>
            </p:cNvGrpSpPr>
            <p:nvPr/>
          </p:nvGrpSpPr>
          <p:grpSpPr bwMode="auto">
            <a:xfrm>
              <a:off x="3641" y="2319"/>
              <a:ext cx="503" cy="534"/>
              <a:chOff x="1377" y="3223"/>
              <a:chExt cx="503" cy="534"/>
            </a:xfrm>
          </p:grpSpPr>
          <p:sp>
            <p:nvSpPr>
              <p:cNvPr id="39957" name="Text Box 27"/>
              <p:cNvSpPr txBox="1">
                <a:spLocks noChangeArrowheads="1"/>
              </p:cNvSpPr>
              <p:nvPr/>
            </p:nvSpPr>
            <p:spPr bwMode="auto">
              <a:xfrm>
                <a:off x="1377" y="3223"/>
                <a:ext cx="503" cy="534"/>
              </a:xfrm>
              <a:prstGeom prst="rect">
                <a:avLst/>
              </a:prstGeom>
              <a:noFill/>
              <a:ln>
                <a:noFill/>
              </a:ln>
              <a:extLst/>
            </p:spPr>
            <p:txBody>
              <a:bodyPr wrap="none">
                <a:spAutoFit/>
              </a:bodyPr>
              <a:lstStyle>
                <a:lvl1pPr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algn="ctr" fontAlgn="auto">
                  <a:lnSpc>
                    <a:spcPct val="110000"/>
                  </a:lnSpc>
                  <a:spcBef>
                    <a:spcPts val="0"/>
                  </a:spcBef>
                  <a:spcAft>
                    <a:spcPts val="0"/>
                  </a:spcAft>
                  <a:defRPr/>
                </a:pPr>
                <a:r>
                  <a:rPr lang="en-US" sz="2300" dirty="0">
                    <a:latin typeface="+mn-lt"/>
                    <a:cs typeface="+mn-cs"/>
                  </a:rPr>
                  <a:t>1</a:t>
                </a:r>
              </a:p>
              <a:p>
                <a:pPr algn="ctr" fontAlgn="auto">
                  <a:lnSpc>
                    <a:spcPct val="110000"/>
                  </a:lnSpc>
                  <a:spcBef>
                    <a:spcPts val="0"/>
                  </a:spcBef>
                  <a:spcAft>
                    <a:spcPts val="0"/>
                  </a:spcAft>
                  <a:defRPr/>
                </a:pPr>
                <a:r>
                  <a:rPr lang="en-US" sz="2300" i="1" dirty="0">
                    <a:latin typeface="Symbol" pitchFamily="18" charset="2"/>
                    <a:cs typeface="+mn-cs"/>
                  </a:rPr>
                  <a:t>m</a:t>
                </a:r>
                <a:r>
                  <a:rPr lang="en-US" sz="2300" i="1" dirty="0">
                    <a:latin typeface="+mn-lt"/>
                    <a:cs typeface="+mn-cs"/>
                  </a:rPr>
                  <a:t> </a:t>
                </a:r>
                <a:r>
                  <a:rPr lang="en-US" sz="2300" dirty="0">
                    <a:latin typeface="+mn-lt"/>
                    <a:cs typeface="+mn-cs"/>
                  </a:rPr>
                  <a:t>–</a:t>
                </a:r>
                <a:r>
                  <a:rPr lang="en-US" sz="2300" i="1" dirty="0">
                    <a:latin typeface="+mn-lt"/>
                    <a:cs typeface="+mn-cs"/>
                  </a:rPr>
                  <a:t> </a:t>
                </a:r>
                <a:r>
                  <a:rPr lang="en-US" sz="2300" i="1" dirty="0">
                    <a:latin typeface="Symbol" pitchFamily="18" charset="2"/>
                    <a:cs typeface="+mn-cs"/>
                  </a:rPr>
                  <a:t>l</a:t>
                </a:r>
              </a:p>
            </p:txBody>
          </p:sp>
          <p:sp>
            <p:nvSpPr>
              <p:cNvPr id="40994" name="Line 28"/>
              <p:cNvSpPr>
                <a:spLocks noChangeShapeType="1"/>
              </p:cNvSpPr>
              <p:nvPr/>
            </p:nvSpPr>
            <p:spPr bwMode="auto">
              <a:xfrm>
                <a:off x="1445" y="3493"/>
                <a:ext cx="370" cy="0"/>
              </a:xfrm>
              <a:prstGeom prst="line">
                <a:avLst/>
              </a:prstGeom>
              <a:noFill/>
              <a:ln w="28575">
                <a:solidFill>
                  <a:schemeClr val="tx1"/>
                </a:solidFill>
                <a:round/>
                <a:headEnd/>
                <a:tailEnd/>
              </a:ln>
            </p:spPr>
            <p:txBody>
              <a:bodyPr wrap="none" anchor="ctr"/>
              <a:lstStyle/>
              <a:p>
                <a:endParaRPr lang="en-US"/>
              </a:p>
            </p:txBody>
          </p:sp>
        </p:grpSp>
      </p:grpSp>
      <p:sp>
        <p:nvSpPr>
          <p:cNvPr id="421917" name="Text Box 29"/>
          <p:cNvSpPr txBox="1">
            <a:spLocks noChangeArrowheads="1"/>
          </p:cNvSpPr>
          <p:nvPr/>
        </p:nvSpPr>
        <p:spPr bwMode="auto">
          <a:xfrm>
            <a:off x="5086350" y="5403561"/>
            <a:ext cx="1253100" cy="446276"/>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i="1" dirty="0">
                <a:latin typeface="+mn-lt"/>
                <a:cs typeface="+mn-cs"/>
              </a:rPr>
              <a:t>	</a:t>
            </a:r>
            <a:r>
              <a:rPr lang="en-US" sz="2300" i="1" dirty="0" err="1">
                <a:latin typeface="+mn-lt"/>
                <a:cs typeface="+mn-cs"/>
              </a:rPr>
              <a:t>W</a:t>
            </a:r>
            <a:r>
              <a:rPr lang="en-US" sz="2300" i="1" baseline="-25000" dirty="0" err="1">
                <a:latin typeface="+mn-lt"/>
                <a:cs typeface="+mn-cs"/>
              </a:rPr>
              <a:t>q</a:t>
            </a:r>
            <a:r>
              <a:rPr lang="en-US" sz="2300" i="1" baseline="-25000" dirty="0">
                <a:latin typeface="+mn-lt"/>
                <a:cs typeface="+mn-cs"/>
              </a:rPr>
              <a:t> </a:t>
            </a:r>
            <a:r>
              <a:rPr lang="en-US" sz="2300" dirty="0">
                <a:latin typeface="+mn-lt"/>
                <a:cs typeface="+mn-cs"/>
              </a:rPr>
              <a:t>= </a:t>
            </a:r>
            <a:r>
              <a:rPr lang="en-US" sz="2300" i="1" dirty="0">
                <a:latin typeface="+mn-lt"/>
                <a:cs typeface="+mn-cs"/>
                <a:sym typeface="Symbol" pitchFamily="18" charset="2"/>
              </a:rPr>
              <a:t></a:t>
            </a:r>
            <a:r>
              <a:rPr lang="en-US" sz="800" i="1" dirty="0">
                <a:latin typeface="+mn-lt"/>
                <a:cs typeface="+mn-cs"/>
                <a:sym typeface="Symbol" pitchFamily="18" charset="2"/>
              </a:rPr>
              <a:t> </a:t>
            </a:r>
            <a:r>
              <a:rPr lang="en-US" sz="2300" i="1" dirty="0">
                <a:latin typeface="+mn-lt"/>
                <a:cs typeface="+mn-cs"/>
                <a:sym typeface="Symbol" pitchFamily="18" charset="2"/>
              </a:rPr>
              <a:t>W</a:t>
            </a:r>
          </a:p>
        </p:txBody>
      </p:sp>
      <p:sp>
        <p:nvSpPr>
          <p:cNvPr id="421921" name="Text Box 33"/>
          <p:cNvSpPr txBox="1">
            <a:spLocks noChangeArrowheads="1"/>
          </p:cNvSpPr>
          <p:nvPr/>
        </p:nvSpPr>
        <p:spPr bwMode="auto">
          <a:xfrm>
            <a:off x="717550" y="3543300"/>
            <a:ext cx="4308475" cy="730250"/>
          </a:xfrm>
          <a:prstGeom prst="rect">
            <a:avLst/>
          </a:prstGeom>
          <a:noFill/>
          <a:ln>
            <a:noFill/>
          </a:ln>
          <a:extLst/>
        </p:spPr>
        <p:txBody>
          <a:bodyPr>
            <a:spAutoFit/>
          </a:bodyPr>
          <a:lstStyle>
            <a:lvl1pPr marL="355600" indent="-355600"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lnSpc>
                <a:spcPct val="90000"/>
              </a:lnSpc>
              <a:spcBef>
                <a:spcPts val="0"/>
              </a:spcBef>
              <a:spcAft>
                <a:spcPts val="0"/>
              </a:spcAft>
              <a:defRPr/>
            </a:pPr>
            <a:r>
              <a:rPr lang="en-US" dirty="0">
                <a:latin typeface="+mn-lt"/>
                <a:cs typeface="+mn-cs"/>
              </a:rPr>
              <a:t>3.	</a:t>
            </a:r>
            <a:r>
              <a:rPr lang="en-US" sz="2300" dirty="0">
                <a:latin typeface="+mn-lt"/>
                <a:cs typeface="+mn-cs"/>
              </a:rPr>
              <a:t>Average number of customers in the waiting line</a:t>
            </a:r>
            <a:endParaRPr lang="en-US" sz="2300" i="1" dirty="0">
              <a:latin typeface="+mn-lt"/>
              <a:cs typeface="+mn-cs"/>
              <a:sym typeface="Symbol" pitchFamily="18" charset="2"/>
            </a:endParaRPr>
          </a:p>
        </p:txBody>
      </p:sp>
      <p:sp>
        <p:nvSpPr>
          <p:cNvPr id="421922" name="Text Box 34"/>
          <p:cNvSpPr txBox="1">
            <a:spLocks noChangeArrowheads="1"/>
          </p:cNvSpPr>
          <p:nvPr/>
        </p:nvSpPr>
        <p:spPr bwMode="auto">
          <a:xfrm>
            <a:off x="6526213" y="3665538"/>
            <a:ext cx="2122697" cy="446276"/>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300" dirty="0">
                <a:latin typeface="+mn-lt"/>
                <a:cs typeface="+mn-cs"/>
              </a:rPr>
              <a:t>= </a:t>
            </a:r>
            <a:r>
              <a:rPr lang="en-US" sz="2300" dirty="0">
                <a:solidFill>
                  <a:srgbClr val="FF0000"/>
                </a:solidFill>
                <a:latin typeface="+mn-lt"/>
                <a:cs typeface="+mn-cs"/>
              </a:rPr>
              <a:t>0.86(6) = 5.16</a:t>
            </a:r>
          </a:p>
        </p:txBody>
      </p:sp>
      <p:sp>
        <p:nvSpPr>
          <p:cNvPr id="421923" name="Text Box 35"/>
          <p:cNvSpPr txBox="1">
            <a:spLocks noChangeArrowheads="1"/>
          </p:cNvSpPr>
          <p:nvPr/>
        </p:nvSpPr>
        <p:spPr bwMode="auto">
          <a:xfrm>
            <a:off x="717550" y="4511675"/>
            <a:ext cx="4346575" cy="728663"/>
          </a:xfrm>
          <a:prstGeom prst="rect">
            <a:avLst/>
          </a:prstGeom>
          <a:noFill/>
          <a:ln>
            <a:noFill/>
          </a:ln>
          <a:extLst/>
        </p:spPr>
        <p:txBody>
          <a:bodyPr>
            <a:spAutoFit/>
          </a:bodyPr>
          <a:lstStyle>
            <a:lvl1pPr marL="355600" indent="-355600"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lnSpc>
                <a:spcPct val="90000"/>
              </a:lnSpc>
              <a:spcBef>
                <a:spcPts val="0"/>
              </a:spcBef>
              <a:spcAft>
                <a:spcPts val="0"/>
              </a:spcAft>
              <a:defRPr/>
            </a:pPr>
            <a:r>
              <a:rPr lang="en-US" dirty="0">
                <a:latin typeface="+mn-lt"/>
                <a:cs typeface="+mn-cs"/>
              </a:rPr>
              <a:t>4.	</a:t>
            </a:r>
            <a:r>
              <a:rPr lang="en-US" sz="2300" dirty="0">
                <a:latin typeface="+mn-lt"/>
                <a:cs typeface="+mn-cs"/>
              </a:rPr>
              <a:t>Average time spent in the system, including service</a:t>
            </a:r>
          </a:p>
        </p:txBody>
      </p:sp>
      <p:grpSp>
        <p:nvGrpSpPr>
          <p:cNvPr id="8" name="Group 47"/>
          <p:cNvGrpSpPr>
            <a:grpSpLocks/>
          </p:cNvGrpSpPr>
          <p:nvPr/>
        </p:nvGrpSpPr>
        <p:grpSpPr bwMode="auto">
          <a:xfrm>
            <a:off x="6537325" y="4543425"/>
            <a:ext cx="2308225" cy="708025"/>
            <a:chOff x="4118" y="2351"/>
            <a:chExt cx="1454" cy="446"/>
          </a:xfrm>
        </p:grpSpPr>
        <p:sp>
          <p:nvSpPr>
            <p:cNvPr id="39951" name="Text Box 37"/>
            <p:cNvSpPr txBox="1">
              <a:spLocks noChangeArrowheads="1"/>
            </p:cNvSpPr>
            <p:nvPr/>
          </p:nvSpPr>
          <p:spPr bwMode="auto">
            <a:xfrm>
              <a:off x="4118" y="2439"/>
              <a:ext cx="1454" cy="28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300" dirty="0">
                  <a:latin typeface="+mn-lt"/>
                  <a:cs typeface="+mn-cs"/>
                </a:rPr>
                <a:t>=                    = </a:t>
              </a:r>
              <a:r>
                <a:rPr lang="en-US" sz="2300" dirty="0">
                  <a:solidFill>
                    <a:srgbClr val="FF0000"/>
                  </a:solidFill>
                  <a:latin typeface="+mn-lt"/>
                  <a:cs typeface="+mn-cs"/>
                </a:rPr>
                <a:t>0.20</a:t>
              </a:r>
            </a:p>
          </p:txBody>
        </p:sp>
        <p:grpSp>
          <p:nvGrpSpPr>
            <p:cNvPr id="40988" name="Group 38"/>
            <p:cNvGrpSpPr>
              <a:grpSpLocks/>
            </p:cNvGrpSpPr>
            <p:nvPr/>
          </p:nvGrpSpPr>
          <p:grpSpPr bwMode="auto">
            <a:xfrm>
              <a:off x="4356" y="2351"/>
              <a:ext cx="584" cy="446"/>
              <a:chOff x="4316" y="935"/>
              <a:chExt cx="584" cy="446"/>
            </a:xfrm>
          </p:grpSpPr>
          <p:sp>
            <p:nvSpPr>
              <p:cNvPr id="39953" name="Text Box 39"/>
              <p:cNvSpPr txBox="1">
                <a:spLocks noChangeArrowheads="1"/>
              </p:cNvSpPr>
              <p:nvPr/>
            </p:nvSpPr>
            <p:spPr bwMode="auto">
              <a:xfrm>
                <a:off x="4319" y="935"/>
                <a:ext cx="581" cy="446"/>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defRPr/>
                </a:pPr>
                <a:r>
                  <a:rPr lang="en-US" dirty="0">
                    <a:solidFill>
                      <a:srgbClr val="FF0000"/>
                    </a:solidFill>
                    <a:latin typeface="+mn-lt"/>
                    <a:cs typeface="+mn-cs"/>
                  </a:rPr>
                  <a:t>1</a:t>
                </a:r>
              </a:p>
              <a:p>
                <a:pPr algn="ctr" eaLnBrk="1" fontAlgn="auto" hangingPunct="1">
                  <a:spcBef>
                    <a:spcPts val="0"/>
                  </a:spcBef>
                  <a:spcAft>
                    <a:spcPts val="0"/>
                  </a:spcAft>
                  <a:defRPr/>
                </a:pPr>
                <a:r>
                  <a:rPr lang="en-US" dirty="0">
                    <a:solidFill>
                      <a:srgbClr val="FF0000"/>
                    </a:solidFill>
                    <a:latin typeface="+mn-lt"/>
                  </a:rPr>
                  <a:t>3</a:t>
                </a:r>
                <a:r>
                  <a:rPr lang="en-US" dirty="0">
                    <a:solidFill>
                      <a:srgbClr val="FF0000"/>
                    </a:solidFill>
                    <a:latin typeface="+mn-lt"/>
                    <a:cs typeface="+mn-cs"/>
                  </a:rPr>
                  <a:t>5 </a:t>
                </a:r>
                <a:r>
                  <a:rPr lang="en-US" dirty="0">
                    <a:solidFill>
                      <a:srgbClr val="FF0000"/>
                    </a:solidFill>
                    <a:latin typeface="+mn-lt"/>
                  </a:rPr>
                  <a:t>– 30</a:t>
                </a:r>
              </a:p>
            </p:txBody>
          </p:sp>
          <p:sp>
            <p:nvSpPr>
              <p:cNvPr id="40990" name="Line 40"/>
              <p:cNvSpPr>
                <a:spLocks noChangeShapeType="1"/>
              </p:cNvSpPr>
              <p:nvPr/>
            </p:nvSpPr>
            <p:spPr bwMode="auto">
              <a:xfrm>
                <a:off x="4316" y="1182"/>
                <a:ext cx="584" cy="0"/>
              </a:xfrm>
              <a:prstGeom prst="line">
                <a:avLst/>
              </a:prstGeom>
              <a:noFill/>
              <a:ln w="28575">
                <a:solidFill>
                  <a:schemeClr val="tx1"/>
                </a:solidFill>
                <a:round/>
                <a:headEnd/>
                <a:tailEnd/>
              </a:ln>
            </p:spPr>
            <p:txBody>
              <a:bodyPr/>
              <a:lstStyle/>
              <a:p>
                <a:endParaRPr lang="en-US"/>
              </a:p>
            </p:txBody>
          </p:sp>
        </p:grpSp>
      </p:grpSp>
      <p:sp>
        <p:nvSpPr>
          <p:cNvPr id="421929" name="Text Box 41"/>
          <p:cNvSpPr txBox="1">
            <a:spLocks noChangeArrowheads="1"/>
          </p:cNvSpPr>
          <p:nvPr/>
        </p:nvSpPr>
        <p:spPr bwMode="auto">
          <a:xfrm>
            <a:off x="717550" y="5394325"/>
            <a:ext cx="3952875" cy="446088"/>
          </a:xfrm>
          <a:prstGeom prst="rect">
            <a:avLst/>
          </a:prstGeom>
          <a:noFill/>
          <a:ln>
            <a:noFill/>
          </a:ln>
          <a:extLst/>
        </p:spPr>
        <p:txBody>
          <a:bodyPr wrap="none">
            <a:spAutoFit/>
          </a:bodyPr>
          <a:lstStyle>
            <a:lvl1pPr marL="355600" indent="-355600" defTabSz="762000" eaLnBrk="0" hangingPunct="0">
              <a:defRPr sz="2000" b="1">
                <a:solidFill>
                  <a:schemeClr val="tx1"/>
                </a:solidFill>
                <a:latin typeface="Arial" charset="0"/>
              </a:defRPr>
            </a:lvl1pPr>
            <a:lvl2pPr marL="742950" indent="-285750" defTabSz="762000" eaLnBrk="0" hangingPunct="0">
              <a:defRPr sz="2000" b="1">
                <a:solidFill>
                  <a:schemeClr val="tx1"/>
                </a:solidFill>
                <a:latin typeface="Arial" charset="0"/>
              </a:defRPr>
            </a:lvl2pPr>
            <a:lvl3pPr marL="1143000" indent="-228600" defTabSz="762000" eaLnBrk="0" hangingPunct="0">
              <a:defRPr sz="2000" b="1">
                <a:solidFill>
                  <a:schemeClr val="tx1"/>
                </a:solidFill>
                <a:latin typeface="Arial" charset="0"/>
              </a:defRPr>
            </a:lvl3pPr>
            <a:lvl4pPr marL="1600200" indent="-228600" defTabSz="762000" eaLnBrk="0" hangingPunct="0">
              <a:defRPr sz="2000" b="1">
                <a:solidFill>
                  <a:schemeClr val="tx1"/>
                </a:solidFill>
                <a:latin typeface="Arial" charset="0"/>
              </a:defRPr>
            </a:lvl4pPr>
            <a:lvl5pPr marL="2057400" indent="-228600" defTabSz="762000" eaLnBrk="0" hangingPunct="0">
              <a:defRPr sz="2000" b="1">
                <a:solidFill>
                  <a:schemeClr val="tx1"/>
                </a:solidFill>
                <a:latin typeface="Arial" charset="0"/>
              </a:defRPr>
            </a:lvl5pPr>
            <a:lvl6pPr marL="2514600" indent="-228600" defTabSz="762000" eaLnBrk="0" fontAlgn="base" hangingPunct="0">
              <a:spcBef>
                <a:spcPct val="0"/>
              </a:spcBef>
              <a:spcAft>
                <a:spcPct val="0"/>
              </a:spcAft>
              <a:defRPr sz="2000" b="1">
                <a:solidFill>
                  <a:schemeClr val="tx1"/>
                </a:solidFill>
                <a:latin typeface="Arial" charset="0"/>
              </a:defRPr>
            </a:lvl6pPr>
            <a:lvl7pPr marL="2971800" indent="-228600" defTabSz="762000" eaLnBrk="0" fontAlgn="base" hangingPunct="0">
              <a:spcBef>
                <a:spcPct val="0"/>
              </a:spcBef>
              <a:spcAft>
                <a:spcPct val="0"/>
              </a:spcAft>
              <a:defRPr sz="2000" b="1">
                <a:solidFill>
                  <a:schemeClr val="tx1"/>
                </a:solidFill>
                <a:latin typeface="Arial" charset="0"/>
              </a:defRPr>
            </a:lvl7pPr>
            <a:lvl8pPr marL="3429000" indent="-228600" defTabSz="762000" eaLnBrk="0" fontAlgn="base" hangingPunct="0">
              <a:spcBef>
                <a:spcPct val="0"/>
              </a:spcBef>
              <a:spcAft>
                <a:spcPct val="0"/>
              </a:spcAft>
              <a:defRPr sz="2000" b="1">
                <a:solidFill>
                  <a:schemeClr val="tx1"/>
                </a:solidFill>
                <a:latin typeface="Arial" charset="0"/>
              </a:defRPr>
            </a:lvl8pPr>
            <a:lvl9pPr marL="3886200" indent="-228600" defTabSz="762000" eaLnBrk="0" fontAlgn="base" hangingPunct="0">
              <a:spcBef>
                <a:spcPct val="0"/>
              </a:spcBef>
              <a:spcAft>
                <a:spcPct val="0"/>
              </a:spcAft>
              <a:defRPr sz="2000" b="1">
                <a:solidFill>
                  <a:schemeClr val="tx1"/>
                </a:solidFill>
                <a:latin typeface="Arial" charset="0"/>
              </a:defRPr>
            </a:lvl9pPr>
          </a:lstStyle>
          <a:p>
            <a:pPr fontAlgn="auto">
              <a:spcBef>
                <a:spcPts val="0"/>
              </a:spcBef>
              <a:spcAft>
                <a:spcPts val="0"/>
              </a:spcAft>
              <a:defRPr/>
            </a:pPr>
            <a:r>
              <a:rPr lang="en-US" dirty="0">
                <a:latin typeface="+mn-lt"/>
                <a:cs typeface="+mn-cs"/>
              </a:rPr>
              <a:t>5.	</a:t>
            </a:r>
            <a:r>
              <a:rPr lang="en-US" sz="2300" dirty="0">
                <a:latin typeface="+mn-lt"/>
                <a:cs typeface="+mn-cs"/>
              </a:rPr>
              <a:t>Average waiting time in line</a:t>
            </a:r>
            <a:endParaRPr lang="en-US" sz="2300" i="1" dirty="0">
              <a:latin typeface="+mn-lt"/>
              <a:cs typeface="+mn-cs"/>
              <a:sym typeface="Symbol" pitchFamily="18" charset="2"/>
            </a:endParaRPr>
          </a:p>
        </p:txBody>
      </p:sp>
      <p:sp>
        <p:nvSpPr>
          <p:cNvPr id="421930" name="Text Box 42"/>
          <p:cNvSpPr txBox="1">
            <a:spLocks noChangeArrowheads="1"/>
          </p:cNvSpPr>
          <p:nvPr/>
        </p:nvSpPr>
        <p:spPr bwMode="auto">
          <a:xfrm>
            <a:off x="6357938" y="5394325"/>
            <a:ext cx="2331729" cy="446276"/>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300" dirty="0">
                <a:latin typeface="+mn-lt"/>
                <a:cs typeface="+mn-cs"/>
              </a:rPr>
              <a:t>= </a:t>
            </a:r>
            <a:r>
              <a:rPr lang="en-US" sz="2300" dirty="0">
                <a:solidFill>
                  <a:srgbClr val="FF0000"/>
                </a:solidFill>
                <a:latin typeface="+mn-lt"/>
                <a:cs typeface="+mn-cs"/>
              </a:rPr>
              <a:t>0.86(0.2)</a:t>
            </a:r>
            <a:r>
              <a:rPr lang="en-US" sz="2300" dirty="0">
                <a:latin typeface="+mn-lt"/>
                <a:cs typeface="+mn-cs"/>
              </a:rPr>
              <a:t> = </a:t>
            </a:r>
            <a:r>
              <a:rPr lang="en-US" sz="2300" dirty="0">
                <a:solidFill>
                  <a:srgbClr val="FF0000"/>
                </a:solidFill>
                <a:latin typeface="+mn-lt"/>
                <a:cs typeface="+mn-cs"/>
              </a:rPr>
              <a:t>0.17</a:t>
            </a:r>
          </a:p>
        </p:txBody>
      </p:sp>
      <p:sp>
        <p:nvSpPr>
          <p:cNvPr id="34" name="Text Box 16"/>
          <p:cNvSpPr txBox="1">
            <a:spLocks noChangeArrowheads="1"/>
          </p:cNvSpPr>
          <p:nvPr/>
        </p:nvSpPr>
        <p:spPr bwMode="auto">
          <a:xfrm>
            <a:off x="731236" y="1467783"/>
            <a:ext cx="4060825" cy="446088"/>
          </a:xfrm>
          <a:prstGeom prst="rect">
            <a:avLst/>
          </a:prstGeom>
          <a:noFill/>
          <a:ln>
            <a:noFill/>
          </a:ln>
          <a:extLst/>
        </p:spPr>
        <p:txBody>
          <a:bodyPr wrap="none">
            <a:spAutoFit/>
          </a:bodyPr>
          <a:lstStyle>
            <a:lvl1pPr marL="355600" indent="-3556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dirty="0">
                <a:latin typeface="+mn-lt"/>
                <a:cs typeface="+mn-cs"/>
              </a:rPr>
              <a:t>1.	</a:t>
            </a:r>
            <a:r>
              <a:rPr lang="en-US" sz="2300" dirty="0">
                <a:latin typeface="+mn-lt"/>
                <a:cs typeface="+mn-cs"/>
              </a:rPr>
              <a:t>Average utilization of system</a:t>
            </a:r>
          </a:p>
        </p:txBody>
      </p:sp>
      <p:grpSp>
        <p:nvGrpSpPr>
          <p:cNvPr id="35" name="Group 17"/>
          <p:cNvGrpSpPr>
            <a:grpSpLocks/>
          </p:cNvGrpSpPr>
          <p:nvPr/>
        </p:nvGrpSpPr>
        <p:grpSpPr bwMode="auto">
          <a:xfrm>
            <a:off x="5247818" y="1476431"/>
            <a:ext cx="1244600" cy="800100"/>
            <a:chOff x="684" y="3369"/>
            <a:chExt cx="784" cy="504"/>
          </a:xfrm>
        </p:grpSpPr>
        <p:sp>
          <p:nvSpPr>
            <p:cNvPr id="36" name="Text Box 18"/>
            <p:cNvSpPr txBox="1">
              <a:spLocks noChangeArrowheads="1"/>
            </p:cNvSpPr>
            <p:nvPr/>
          </p:nvSpPr>
          <p:spPr bwMode="auto">
            <a:xfrm>
              <a:off x="684" y="3481"/>
              <a:ext cx="633" cy="281"/>
            </a:xfrm>
            <a:prstGeom prst="rect">
              <a:avLst/>
            </a:prstGeom>
            <a:noFill/>
            <a:ln>
              <a:noFill/>
            </a:ln>
            <a:extLst/>
          </p:spPr>
          <p:txBody>
            <a:bodyPr wrap="none">
              <a:spAutoFit/>
            </a:bodyPr>
            <a:lstStyle>
              <a:lvl1pPr marL="533400" indent="-533400" defTabSz="762000" eaLnBrk="0" hangingPunct="0">
                <a:tabLst>
                  <a:tab pos="355600" algn="r"/>
                </a:tabLst>
                <a:defRPr sz="2000" b="1">
                  <a:solidFill>
                    <a:schemeClr val="tx1"/>
                  </a:solidFill>
                  <a:latin typeface="Arial" charset="0"/>
                </a:defRPr>
              </a:lvl1pPr>
              <a:lvl2pPr marL="742950" indent="-285750" defTabSz="762000" eaLnBrk="0" hangingPunct="0">
                <a:tabLst>
                  <a:tab pos="355600" algn="r"/>
                </a:tabLst>
                <a:defRPr sz="2000" b="1">
                  <a:solidFill>
                    <a:schemeClr val="tx1"/>
                  </a:solidFill>
                  <a:latin typeface="Arial" charset="0"/>
                </a:defRPr>
              </a:lvl2pPr>
              <a:lvl3pPr marL="1143000" indent="-228600" defTabSz="762000" eaLnBrk="0" hangingPunct="0">
                <a:tabLst>
                  <a:tab pos="355600" algn="r"/>
                </a:tabLst>
                <a:defRPr sz="2000" b="1">
                  <a:solidFill>
                    <a:schemeClr val="tx1"/>
                  </a:solidFill>
                  <a:latin typeface="Arial" charset="0"/>
                </a:defRPr>
              </a:lvl3pPr>
              <a:lvl4pPr marL="1600200" indent="-228600" defTabSz="762000" eaLnBrk="0" hangingPunct="0">
                <a:tabLst>
                  <a:tab pos="355600" algn="r"/>
                </a:tabLst>
                <a:defRPr sz="2000" b="1">
                  <a:solidFill>
                    <a:schemeClr val="tx1"/>
                  </a:solidFill>
                  <a:latin typeface="Arial" charset="0"/>
                </a:defRPr>
              </a:lvl4pPr>
              <a:lvl5pPr marL="2057400" indent="-228600" defTabSz="762000" eaLnBrk="0" hangingPunct="0">
                <a:tabLst>
                  <a:tab pos="355600" algn="r"/>
                </a:tabLst>
                <a:defRPr sz="2000" b="1">
                  <a:solidFill>
                    <a:schemeClr val="tx1"/>
                  </a:solidFill>
                  <a:latin typeface="Arial" charset="0"/>
                </a:defRPr>
              </a:lvl5pPr>
              <a:lvl6pPr marL="2514600" indent="-228600" defTabSz="762000" eaLnBrk="0" fontAlgn="base" hangingPunct="0">
                <a:spcBef>
                  <a:spcPct val="0"/>
                </a:spcBef>
                <a:spcAft>
                  <a:spcPct val="0"/>
                </a:spcAft>
                <a:tabLst>
                  <a:tab pos="355600" algn="r"/>
                </a:tabLst>
                <a:defRPr sz="2000" b="1">
                  <a:solidFill>
                    <a:schemeClr val="tx1"/>
                  </a:solidFill>
                  <a:latin typeface="Arial" charset="0"/>
                </a:defRPr>
              </a:lvl6pPr>
              <a:lvl7pPr marL="2971800" indent="-228600" defTabSz="762000" eaLnBrk="0" fontAlgn="base" hangingPunct="0">
                <a:spcBef>
                  <a:spcPct val="0"/>
                </a:spcBef>
                <a:spcAft>
                  <a:spcPct val="0"/>
                </a:spcAft>
                <a:tabLst>
                  <a:tab pos="355600" algn="r"/>
                </a:tabLst>
                <a:defRPr sz="2000" b="1">
                  <a:solidFill>
                    <a:schemeClr val="tx1"/>
                  </a:solidFill>
                  <a:latin typeface="Arial" charset="0"/>
                </a:defRPr>
              </a:lvl7pPr>
              <a:lvl8pPr marL="3429000" indent="-228600" defTabSz="762000" eaLnBrk="0" fontAlgn="base" hangingPunct="0">
                <a:spcBef>
                  <a:spcPct val="0"/>
                </a:spcBef>
                <a:spcAft>
                  <a:spcPct val="0"/>
                </a:spcAft>
                <a:tabLst>
                  <a:tab pos="355600" algn="r"/>
                </a:tabLst>
                <a:defRPr sz="2000" b="1">
                  <a:solidFill>
                    <a:schemeClr val="tx1"/>
                  </a:solidFill>
                  <a:latin typeface="Arial" charset="0"/>
                </a:defRPr>
              </a:lvl8pPr>
              <a:lvl9pPr marL="3886200" indent="-228600" defTabSz="762000" eaLnBrk="0" fontAlgn="base" hangingPunct="0">
                <a:spcBef>
                  <a:spcPct val="0"/>
                </a:spcBef>
                <a:spcAft>
                  <a:spcPct val="0"/>
                </a:spcAft>
                <a:tabLst>
                  <a:tab pos="355600" algn="r"/>
                </a:tabLst>
                <a:defRPr sz="2000" b="1">
                  <a:solidFill>
                    <a:schemeClr val="tx1"/>
                  </a:solidFill>
                  <a:latin typeface="Arial" charset="0"/>
                </a:defRPr>
              </a:lvl9pPr>
            </a:lstStyle>
            <a:p>
              <a:pPr fontAlgn="auto">
                <a:spcBef>
                  <a:spcPts val="0"/>
                </a:spcBef>
                <a:spcAft>
                  <a:spcPts val="0"/>
                </a:spcAft>
                <a:defRPr/>
              </a:pPr>
              <a:r>
                <a:rPr lang="en-US" i="1" dirty="0">
                  <a:latin typeface="+mn-lt"/>
                  <a:cs typeface="+mn-cs"/>
                  <a:sym typeface="Symbol" pitchFamily="18" charset="2"/>
                </a:rPr>
                <a:t>	</a:t>
              </a:r>
              <a:r>
                <a:rPr lang="en-US" sz="2300" i="1" dirty="0">
                  <a:latin typeface="+mn-lt"/>
                  <a:cs typeface="+mn-cs"/>
                  <a:sym typeface="Symbol" pitchFamily="18" charset="2"/>
                </a:rPr>
                <a:t></a:t>
              </a:r>
              <a:r>
                <a:rPr lang="en-US" sz="2300" dirty="0">
                  <a:latin typeface="+mn-lt"/>
                  <a:cs typeface="+mn-cs"/>
                  <a:sym typeface="Symbol" pitchFamily="18" charset="2"/>
                </a:rPr>
                <a:t>	=  </a:t>
              </a:r>
              <a:endParaRPr lang="en-US" sz="2300" dirty="0">
                <a:latin typeface="+mn-lt"/>
                <a:cs typeface="+mn-cs"/>
              </a:endParaRPr>
            </a:p>
          </p:txBody>
        </p:sp>
        <p:grpSp>
          <p:nvGrpSpPr>
            <p:cNvPr id="40984" name="Group 19"/>
            <p:cNvGrpSpPr>
              <a:grpSpLocks/>
            </p:cNvGrpSpPr>
            <p:nvPr/>
          </p:nvGrpSpPr>
          <p:grpSpPr bwMode="auto">
            <a:xfrm>
              <a:off x="1245" y="3369"/>
              <a:ext cx="223" cy="504"/>
              <a:chOff x="4021" y="3369"/>
              <a:chExt cx="223" cy="504"/>
            </a:xfrm>
          </p:grpSpPr>
          <p:sp>
            <p:nvSpPr>
              <p:cNvPr id="40985" name="Text Box 20"/>
              <p:cNvSpPr txBox="1">
                <a:spLocks noChangeArrowheads="1"/>
              </p:cNvSpPr>
              <p:nvPr/>
            </p:nvSpPr>
            <p:spPr bwMode="auto">
              <a:xfrm>
                <a:off x="4021" y="3369"/>
                <a:ext cx="223" cy="504"/>
              </a:xfrm>
              <a:prstGeom prst="rect">
                <a:avLst/>
              </a:prstGeom>
              <a:noFill/>
              <a:ln w="9525">
                <a:noFill/>
                <a:miter lim="800000"/>
                <a:headEnd/>
                <a:tailEnd/>
              </a:ln>
            </p:spPr>
            <p:txBody>
              <a:bodyPr wrap="none">
                <a:spAutoFit/>
              </a:bodyPr>
              <a:lstStyle/>
              <a:p>
                <a:pPr algn="ctr" defTabSz="762000" eaLnBrk="0" hangingPunct="0"/>
                <a:r>
                  <a:rPr lang="en-US" sz="2300" b="1" i="1">
                    <a:latin typeface="Symbol" pitchFamily="18" charset="2"/>
                  </a:rPr>
                  <a:t>l</a:t>
                </a:r>
              </a:p>
              <a:p>
                <a:pPr algn="ctr" defTabSz="762000" eaLnBrk="0" hangingPunct="0"/>
                <a:r>
                  <a:rPr lang="en-US" sz="2300" b="1" i="1">
                    <a:latin typeface="Symbol" pitchFamily="18" charset="2"/>
                  </a:rPr>
                  <a:t>m</a:t>
                </a:r>
              </a:p>
            </p:txBody>
          </p:sp>
          <p:sp>
            <p:nvSpPr>
              <p:cNvPr id="40986" name="Line 21"/>
              <p:cNvSpPr>
                <a:spLocks noChangeShapeType="1"/>
              </p:cNvSpPr>
              <p:nvPr/>
            </p:nvSpPr>
            <p:spPr bwMode="auto">
              <a:xfrm>
                <a:off x="4039" y="3633"/>
                <a:ext cx="186" cy="0"/>
              </a:xfrm>
              <a:prstGeom prst="line">
                <a:avLst/>
              </a:prstGeom>
              <a:noFill/>
              <a:ln w="28575">
                <a:solidFill>
                  <a:schemeClr val="tx1"/>
                </a:solidFill>
                <a:round/>
                <a:headEnd/>
                <a:tailEnd/>
              </a:ln>
            </p:spPr>
            <p:txBody>
              <a:bodyPr wrap="none" anchor="ctr"/>
              <a:lstStyle/>
              <a:p>
                <a:endParaRPr lang="en-US"/>
              </a:p>
            </p:txBody>
          </p:sp>
        </p:grpSp>
      </p:grpSp>
      <p:grpSp>
        <p:nvGrpSpPr>
          <p:cNvPr id="40" name="Group 22"/>
          <p:cNvGrpSpPr>
            <a:grpSpLocks/>
          </p:cNvGrpSpPr>
          <p:nvPr/>
        </p:nvGrpSpPr>
        <p:grpSpPr bwMode="auto">
          <a:xfrm>
            <a:off x="6671661" y="1513821"/>
            <a:ext cx="1730375" cy="708025"/>
            <a:chOff x="1654" y="3375"/>
            <a:chExt cx="1090" cy="446"/>
          </a:xfrm>
        </p:grpSpPr>
        <p:sp>
          <p:nvSpPr>
            <p:cNvPr id="41" name="Text Box 23"/>
            <p:cNvSpPr txBox="1">
              <a:spLocks noChangeArrowheads="1"/>
            </p:cNvSpPr>
            <p:nvPr/>
          </p:nvSpPr>
          <p:spPr bwMode="auto">
            <a:xfrm>
              <a:off x="1654" y="3463"/>
              <a:ext cx="1090" cy="28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300" dirty="0">
                  <a:latin typeface="+mn-lt"/>
                  <a:cs typeface="+mn-cs"/>
                </a:rPr>
                <a:t>=          = </a:t>
              </a:r>
              <a:r>
                <a:rPr lang="en-US" sz="2300" dirty="0">
                  <a:solidFill>
                    <a:srgbClr val="FF0000"/>
                  </a:solidFill>
                  <a:latin typeface="+mn-lt"/>
                  <a:cs typeface="+mn-cs"/>
                </a:rPr>
                <a:t>0.86</a:t>
              </a:r>
            </a:p>
          </p:txBody>
        </p:sp>
        <p:grpSp>
          <p:nvGrpSpPr>
            <p:cNvPr id="40980" name="Group 24"/>
            <p:cNvGrpSpPr>
              <a:grpSpLocks/>
            </p:cNvGrpSpPr>
            <p:nvPr/>
          </p:nvGrpSpPr>
          <p:grpSpPr bwMode="auto">
            <a:xfrm>
              <a:off x="1871" y="3375"/>
              <a:ext cx="304" cy="446"/>
              <a:chOff x="3023" y="3455"/>
              <a:chExt cx="304" cy="446"/>
            </a:xfrm>
          </p:grpSpPr>
          <p:sp>
            <p:nvSpPr>
              <p:cNvPr id="43" name="Text Box 25"/>
              <p:cNvSpPr txBox="1">
                <a:spLocks noChangeArrowheads="1"/>
              </p:cNvSpPr>
              <p:nvPr/>
            </p:nvSpPr>
            <p:spPr bwMode="auto">
              <a:xfrm>
                <a:off x="3028" y="3455"/>
                <a:ext cx="280" cy="446"/>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dirty="0">
                    <a:solidFill>
                      <a:srgbClr val="FF0000"/>
                    </a:solidFill>
                    <a:latin typeface="+mn-lt"/>
                  </a:rPr>
                  <a:t>3</a:t>
                </a:r>
                <a:r>
                  <a:rPr lang="en-US" dirty="0">
                    <a:solidFill>
                      <a:srgbClr val="FF0000"/>
                    </a:solidFill>
                    <a:latin typeface="+mn-lt"/>
                    <a:cs typeface="+mn-cs"/>
                  </a:rPr>
                  <a:t>0</a:t>
                </a:r>
              </a:p>
              <a:p>
                <a:pPr eaLnBrk="1" fontAlgn="auto" hangingPunct="1">
                  <a:spcBef>
                    <a:spcPts val="0"/>
                  </a:spcBef>
                  <a:spcAft>
                    <a:spcPts val="0"/>
                  </a:spcAft>
                  <a:defRPr/>
                </a:pPr>
                <a:r>
                  <a:rPr lang="en-US" dirty="0">
                    <a:solidFill>
                      <a:srgbClr val="FF0000"/>
                    </a:solidFill>
                    <a:latin typeface="+mn-lt"/>
                  </a:rPr>
                  <a:t>3</a:t>
                </a:r>
                <a:r>
                  <a:rPr lang="en-US" dirty="0">
                    <a:solidFill>
                      <a:srgbClr val="FF0000"/>
                    </a:solidFill>
                    <a:latin typeface="+mn-lt"/>
                    <a:cs typeface="+mn-cs"/>
                  </a:rPr>
                  <a:t>5</a:t>
                </a:r>
              </a:p>
            </p:txBody>
          </p:sp>
          <p:sp>
            <p:nvSpPr>
              <p:cNvPr id="40982" name="Line 26"/>
              <p:cNvSpPr>
                <a:spLocks noChangeShapeType="1"/>
              </p:cNvSpPr>
              <p:nvPr/>
            </p:nvSpPr>
            <p:spPr bwMode="auto">
              <a:xfrm>
                <a:off x="3023" y="3696"/>
                <a:ext cx="304" cy="0"/>
              </a:xfrm>
              <a:prstGeom prst="line">
                <a:avLst/>
              </a:prstGeom>
              <a:noFill/>
              <a:ln w="28575">
                <a:solidFill>
                  <a:schemeClr val="tx1"/>
                </a:solidFill>
                <a:round/>
                <a:headEnd/>
                <a:tailEnd/>
              </a:ln>
            </p:spPr>
            <p:txBody>
              <a:bodyPr/>
              <a:lstStyle/>
              <a:p>
                <a:endParaRPr lang="en-US"/>
              </a:p>
            </p:txBody>
          </p:sp>
        </p:grpSp>
      </p:grpSp>
      <p:sp>
        <p:nvSpPr>
          <p:cNvPr id="44" name="Rectangle 12">
            <a:extLst>
              <a:ext uri="{FF2B5EF4-FFF2-40B4-BE49-F238E27FC236}">
                <a16:creationId xmlns:a16="http://schemas.microsoft.com/office/drawing/2014/main" id="{B3CE0DB9-5183-48B1-A8BA-A6E12B7C4115}"/>
              </a:ext>
            </a:extLst>
          </p:cNvPr>
          <p:cNvSpPr txBox="1">
            <a:spLocks noChangeArrowheads="1"/>
          </p:cNvSpPr>
          <p:nvPr/>
        </p:nvSpPr>
        <p:spPr>
          <a:xfrm>
            <a:off x="-17754" y="0"/>
            <a:ext cx="9179510" cy="857361"/>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a:t>Application</a:t>
            </a:r>
            <a:endParaRPr lang="en-US" dirty="0"/>
          </a:p>
        </p:txBody>
      </p:sp>
    </p:spTree>
    <p:extLst>
      <p:ext uri="{BB962C8B-B14F-4D97-AF65-F5344CB8AC3E}">
        <p14:creationId xmlns:p14="http://schemas.microsoft.com/office/powerpoint/2010/main" val="535481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1000"/>
                                        <p:tgtEl>
                                          <p:spTgt spid="34"/>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strips(downRight)">
                                      <p:cBhvr>
                                        <p:cTn id="16" dur="1000"/>
                                        <p:tgtEl>
                                          <p:spTgt spid="40"/>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1000"/>
                                        <p:tgtEl>
                                          <p:spTgt spid="4"/>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421894"/>
                                        </p:tgtEl>
                                        <p:attrNameLst>
                                          <p:attrName>style.visibility</p:attrName>
                                        </p:attrNameLst>
                                      </p:cBhvr>
                                      <p:to>
                                        <p:strVal val="visible"/>
                                      </p:to>
                                    </p:set>
                                    <p:animEffect transition="in" filter="strips(downRight)">
                                      <p:cBhvr>
                                        <p:cTn id="24" dur="1000"/>
                                        <p:tgtEl>
                                          <p:spTgt spid="42189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strips(downRigh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421921"/>
                                        </p:tgtEl>
                                        <p:attrNameLst>
                                          <p:attrName>style.visibility</p:attrName>
                                        </p:attrNameLst>
                                      </p:cBhvr>
                                      <p:to>
                                        <p:strVal val="visible"/>
                                      </p:to>
                                    </p:set>
                                    <p:animEffect transition="in" filter="strips(downRight)">
                                      <p:cBhvr>
                                        <p:cTn id="34" dur="1000"/>
                                        <p:tgtEl>
                                          <p:spTgt spid="421921"/>
                                        </p:tgtEl>
                                      </p:cBhvr>
                                    </p:animEffect>
                                  </p:childTnLst>
                                </p:cTn>
                              </p:par>
                            </p:childTnLst>
                          </p:cTn>
                        </p:par>
                        <p:par>
                          <p:cTn id="35" fill="hold">
                            <p:stCondLst>
                              <p:cond delay="1000"/>
                            </p:stCondLst>
                            <p:childTnLst>
                              <p:par>
                                <p:cTn id="36" presetID="18" presetClass="entr" presetSubtype="6" fill="hold" grpId="0" nodeType="afterEffect">
                                  <p:stCondLst>
                                    <p:cond delay="1000"/>
                                  </p:stCondLst>
                                  <p:childTnLst>
                                    <p:set>
                                      <p:cBhvr>
                                        <p:cTn id="37" dur="1" fill="hold">
                                          <p:stCondLst>
                                            <p:cond delay="0"/>
                                          </p:stCondLst>
                                        </p:cTn>
                                        <p:tgtEl>
                                          <p:spTgt spid="421911"/>
                                        </p:tgtEl>
                                        <p:attrNameLst>
                                          <p:attrName>style.visibility</p:attrName>
                                        </p:attrNameLst>
                                      </p:cBhvr>
                                      <p:to>
                                        <p:strVal val="visible"/>
                                      </p:to>
                                    </p:set>
                                    <p:animEffect transition="in" filter="strips(downRight)">
                                      <p:cBhvr>
                                        <p:cTn id="38" dur="1000"/>
                                        <p:tgtEl>
                                          <p:spTgt spid="42191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421922"/>
                                        </p:tgtEl>
                                        <p:attrNameLst>
                                          <p:attrName>style.visibility</p:attrName>
                                        </p:attrNameLst>
                                      </p:cBhvr>
                                      <p:to>
                                        <p:strVal val="visible"/>
                                      </p:to>
                                    </p:set>
                                    <p:animEffect transition="in" filter="strips(downRight)">
                                      <p:cBhvr>
                                        <p:cTn id="43" dur="1000"/>
                                        <p:tgtEl>
                                          <p:spTgt spid="42192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421923"/>
                                        </p:tgtEl>
                                        <p:attrNameLst>
                                          <p:attrName>style.visibility</p:attrName>
                                        </p:attrNameLst>
                                      </p:cBhvr>
                                      <p:to>
                                        <p:strVal val="visible"/>
                                      </p:to>
                                    </p:set>
                                    <p:animEffect transition="in" filter="strips(downRight)">
                                      <p:cBhvr>
                                        <p:cTn id="48" dur="1000"/>
                                        <p:tgtEl>
                                          <p:spTgt spid="421923"/>
                                        </p:tgtEl>
                                      </p:cBhvr>
                                    </p:animEffect>
                                  </p:childTnLst>
                                </p:cTn>
                              </p:par>
                            </p:childTnLst>
                          </p:cTn>
                        </p:par>
                        <p:par>
                          <p:cTn id="49" fill="hold">
                            <p:stCondLst>
                              <p:cond delay="1000"/>
                            </p:stCondLst>
                            <p:childTnLst>
                              <p:par>
                                <p:cTn id="50" presetID="18" presetClass="entr" presetSubtype="6" fill="hold" nodeType="afterEffect">
                                  <p:stCondLst>
                                    <p:cond delay="1000"/>
                                  </p:stCondLst>
                                  <p:childTnLst>
                                    <p:set>
                                      <p:cBhvr>
                                        <p:cTn id="51" dur="1" fill="hold">
                                          <p:stCondLst>
                                            <p:cond delay="0"/>
                                          </p:stCondLst>
                                        </p:cTn>
                                        <p:tgtEl>
                                          <p:spTgt spid="6"/>
                                        </p:tgtEl>
                                        <p:attrNameLst>
                                          <p:attrName>style.visibility</p:attrName>
                                        </p:attrNameLst>
                                      </p:cBhvr>
                                      <p:to>
                                        <p:strVal val="visible"/>
                                      </p:to>
                                    </p:set>
                                    <p:animEffect transition="in" filter="strips(downRight)">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trips(downRight)">
                                      <p:cBhvr>
                                        <p:cTn id="57" dur="1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421929"/>
                                        </p:tgtEl>
                                        <p:attrNameLst>
                                          <p:attrName>style.visibility</p:attrName>
                                        </p:attrNameLst>
                                      </p:cBhvr>
                                      <p:to>
                                        <p:strVal val="visible"/>
                                      </p:to>
                                    </p:set>
                                    <p:animEffect transition="in" filter="strips(downRight)">
                                      <p:cBhvr>
                                        <p:cTn id="62" dur="1000"/>
                                        <p:tgtEl>
                                          <p:spTgt spid="421929"/>
                                        </p:tgtEl>
                                      </p:cBhvr>
                                    </p:animEffect>
                                  </p:childTnLst>
                                </p:cTn>
                              </p:par>
                            </p:childTnLst>
                          </p:cTn>
                        </p:par>
                        <p:par>
                          <p:cTn id="63" fill="hold">
                            <p:stCondLst>
                              <p:cond delay="1000"/>
                            </p:stCondLst>
                            <p:childTnLst>
                              <p:par>
                                <p:cTn id="64" presetID="18" presetClass="entr" presetSubtype="6" fill="hold" grpId="0" nodeType="afterEffect">
                                  <p:stCondLst>
                                    <p:cond delay="1000"/>
                                  </p:stCondLst>
                                  <p:childTnLst>
                                    <p:set>
                                      <p:cBhvr>
                                        <p:cTn id="65" dur="1" fill="hold">
                                          <p:stCondLst>
                                            <p:cond delay="0"/>
                                          </p:stCondLst>
                                        </p:cTn>
                                        <p:tgtEl>
                                          <p:spTgt spid="421917"/>
                                        </p:tgtEl>
                                        <p:attrNameLst>
                                          <p:attrName>style.visibility</p:attrName>
                                        </p:attrNameLst>
                                      </p:cBhvr>
                                      <p:to>
                                        <p:strVal val="visible"/>
                                      </p:to>
                                    </p:set>
                                    <p:animEffect transition="in" filter="strips(downRight)">
                                      <p:cBhvr>
                                        <p:cTn id="66" dur="1000"/>
                                        <p:tgtEl>
                                          <p:spTgt spid="421917"/>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421930"/>
                                        </p:tgtEl>
                                        <p:attrNameLst>
                                          <p:attrName>style.visibility</p:attrName>
                                        </p:attrNameLst>
                                      </p:cBhvr>
                                      <p:to>
                                        <p:strVal val="visible"/>
                                      </p:to>
                                    </p:set>
                                    <p:animEffect transition="in" filter="strips(downRight)">
                                      <p:cBhvr>
                                        <p:cTn id="71" dur="1000"/>
                                        <p:tgtEl>
                                          <p:spTgt spid="42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p:bldP spid="421911" grpId="0"/>
      <p:bldP spid="421917" grpId="0"/>
      <p:bldP spid="421921" grpId="0"/>
      <p:bldP spid="421922" grpId="0"/>
      <p:bldP spid="421923" grpId="0"/>
      <p:bldP spid="421929" grpId="0"/>
      <p:bldP spid="421930"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89689" y="1123839"/>
            <a:ext cx="2210612" cy="933562"/>
          </a:xfrm>
        </p:spPr>
        <p:txBody>
          <a:bodyPr/>
          <a:lstStyle/>
          <a:p>
            <a:r>
              <a:rPr lang="en-US" dirty="0"/>
              <a:t>What is Capacity?</a:t>
            </a:r>
          </a:p>
        </p:txBody>
      </p:sp>
      <p:sp>
        <p:nvSpPr>
          <p:cNvPr id="15364" name="Rectangle 5"/>
          <p:cNvSpPr>
            <a:spLocks noChangeArrowheads="1"/>
          </p:cNvSpPr>
          <p:nvPr/>
        </p:nvSpPr>
        <p:spPr bwMode="auto">
          <a:xfrm>
            <a:off x="3074874" y="4724400"/>
            <a:ext cx="4670651" cy="1138773"/>
          </a:xfrm>
          <a:prstGeom prst="rect">
            <a:avLst/>
          </a:prstGeom>
          <a:noFill/>
          <a:ln w="9525">
            <a:noFill/>
            <a:miter lim="800000"/>
            <a:headEnd/>
            <a:tailEnd/>
          </a:ln>
        </p:spPr>
        <p:txBody>
          <a:bodyPr wrap="square">
            <a:spAutoFit/>
          </a:bodyPr>
          <a:lstStyle/>
          <a:p>
            <a:r>
              <a:rPr lang="en-US" sz="1200" dirty="0">
                <a:solidFill>
                  <a:schemeClr val="tx2"/>
                </a:solidFill>
                <a:latin typeface="Calibri" pitchFamily="34" charset="0"/>
              </a:rPr>
              <a:t> </a:t>
            </a:r>
          </a:p>
          <a:p>
            <a:r>
              <a:rPr lang="en-US" sz="2800" b="1" dirty="0">
                <a:solidFill>
                  <a:schemeClr val="bg2">
                    <a:lumMod val="50000"/>
                  </a:schemeClr>
                </a:solidFill>
                <a:latin typeface="Calibri" pitchFamily="34" charset="0"/>
              </a:rPr>
              <a:t>The maximum rate of output of a process or a system.</a:t>
            </a:r>
          </a:p>
        </p:txBody>
      </p:sp>
      <p:pic>
        <p:nvPicPr>
          <p:cNvPr id="15365" name="Picture 2" descr="C:\Users\marleyk\Dropbox\krm_om10\krm_om10_PPT\krm_om10_art\07_krm_om10_art_ch06\krm_om10_ph_06-02.jpg"/>
          <p:cNvPicPr>
            <a:picLocks noChangeAspect="1" noChangeArrowheads="1"/>
          </p:cNvPicPr>
          <p:nvPr/>
        </p:nvPicPr>
        <p:blipFill>
          <a:blip r:embed="rId2"/>
          <a:srcRect/>
          <a:stretch>
            <a:fillRect/>
          </a:stretch>
        </p:blipFill>
        <p:spPr bwMode="auto">
          <a:xfrm>
            <a:off x="3352800" y="1123839"/>
            <a:ext cx="4114800" cy="35163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52400" y="762000"/>
            <a:ext cx="2210612" cy="1503363"/>
          </a:xfrm>
        </p:spPr>
        <p:txBody>
          <a:bodyPr/>
          <a:lstStyle/>
          <a:p>
            <a:r>
              <a:rPr lang="en-US" dirty="0"/>
              <a:t>Single Server Model Example</a:t>
            </a:r>
          </a:p>
        </p:txBody>
      </p:sp>
      <p:sp>
        <p:nvSpPr>
          <p:cNvPr id="381955" name="Rectangle 3"/>
          <p:cNvSpPr>
            <a:spLocks noGrp="1" noChangeArrowheads="1"/>
          </p:cNvSpPr>
          <p:nvPr>
            <p:ph type="body" idx="1"/>
          </p:nvPr>
        </p:nvSpPr>
        <p:spPr>
          <a:xfrm>
            <a:off x="3200400" y="990600"/>
            <a:ext cx="5032375" cy="1389063"/>
          </a:xfrm>
        </p:spPr>
        <p:txBody>
          <a:bodyPr>
            <a:normAutofit fontScale="92500"/>
          </a:bodyPr>
          <a:lstStyle/>
          <a:p>
            <a:pPr marL="0" indent="0">
              <a:buFont typeface="Wingdings" pitchFamily="2" charset="2"/>
              <a:buNone/>
            </a:pPr>
            <a:r>
              <a:rPr lang="en-US" sz="2400" dirty="0"/>
              <a:t>The checkout counter can be modeled as a single-channel, single-phase system. The results from the Waiting-Lines Solver from OM Explorer are below: </a:t>
            </a:r>
          </a:p>
        </p:txBody>
      </p:sp>
      <p:pic>
        <p:nvPicPr>
          <p:cNvPr id="381957" name="Picture 5"/>
          <p:cNvPicPr>
            <a:picLocks noChangeAspect="1" noChangeArrowheads="1"/>
          </p:cNvPicPr>
          <p:nvPr/>
        </p:nvPicPr>
        <p:blipFill>
          <a:blip r:embed="rId3"/>
          <a:srcRect/>
          <a:stretch>
            <a:fillRect/>
          </a:stretch>
        </p:blipFill>
        <p:spPr bwMode="auto">
          <a:xfrm>
            <a:off x="685800" y="3048000"/>
            <a:ext cx="8001000" cy="3187700"/>
          </a:xfrm>
          <a:prstGeom prst="rect">
            <a:avLst/>
          </a:prstGeom>
          <a:noFill/>
          <a:ln w="9525">
            <a:solidFill>
              <a:schemeClr val="tx1">
                <a:lumMod val="65000"/>
                <a:lumOff val="3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1083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1955"/>
                                        </p:tgtEl>
                                        <p:attrNameLst>
                                          <p:attrName>style.visibility</p:attrName>
                                        </p:attrNameLst>
                                      </p:cBhvr>
                                      <p:to>
                                        <p:strVal val="visible"/>
                                      </p:to>
                                    </p:set>
                                    <p:animEffect transition="in" filter="strips(downRight)">
                                      <p:cBhvr>
                                        <p:cTn id="7" dur="1000"/>
                                        <p:tgtEl>
                                          <p:spTgt spid="381955"/>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381957"/>
                                        </p:tgtEl>
                                        <p:attrNameLst>
                                          <p:attrName>style.visibility</p:attrName>
                                        </p:attrNameLst>
                                      </p:cBhvr>
                                      <p:to>
                                        <p:strVal val="visible"/>
                                      </p:to>
                                    </p:set>
                                    <p:anim calcmode="lin" valueType="num">
                                      <p:cBhvr>
                                        <p:cTn id="11" dur="1000" fill="hold"/>
                                        <p:tgtEl>
                                          <p:spTgt spid="381957"/>
                                        </p:tgtEl>
                                        <p:attrNameLst>
                                          <p:attrName>ppt_w</p:attrName>
                                        </p:attrNameLst>
                                      </p:cBhvr>
                                      <p:tavLst>
                                        <p:tav tm="0">
                                          <p:val>
                                            <p:strVal val="2/3*#ppt_w"/>
                                          </p:val>
                                        </p:tav>
                                        <p:tav tm="100000">
                                          <p:val>
                                            <p:strVal val="#ppt_w"/>
                                          </p:val>
                                        </p:tav>
                                      </p:tavLst>
                                    </p:anim>
                                    <p:anim calcmode="lin" valueType="num">
                                      <p:cBhvr>
                                        <p:cTn id="12" dur="1000" fill="hold"/>
                                        <p:tgtEl>
                                          <p:spTgt spid="3819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6"/>
          <p:cNvSpPr>
            <a:spLocks noGrp="1" noChangeArrowheads="1"/>
          </p:cNvSpPr>
          <p:nvPr>
            <p:ph type="title"/>
          </p:nvPr>
        </p:nvSpPr>
        <p:spPr>
          <a:xfrm>
            <a:off x="189689" y="1123839"/>
            <a:ext cx="2210612" cy="933562"/>
          </a:xfrm>
        </p:spPr>
        <p:txBody>
          <a:bodyPr/>
          <a:lstStyle/>
          <a:p>
            <a:r>
              <a:rPr lang="en-US" dirty="0" err="1"/>
              <a:t>Sunnyville</a:t>
            </a:r>
            <a:br>
              <a:rPr lang="en-US" dirty="0"/>
            </a:br>
            <a:r>
              <a:rPr lang="en-US" dirty="0"/>
              <a:t>Example</a:t>
            </a:r>
          </a:p>
        </p:txBody>
      </p:sp>
      <p:sp>
        <p:nvSpPr>
          <p:cNvPr id="320519" name="Rectangle 7"/>
          <p:cNvSpPr>
            <a:spLocks noGrp="1" noChangeArrowheads="1"/>
          </p:cNvSpPr>
          <p:nvPr>
            <p:ph type="body" idx="1"/>
          </p:nvPr>
        </p:nvSpPr>
        <p:spPr>
          <a:xfrm>
            <a:off x="3048000" y="762000"/>
            <a:ext cx="5619750" cy="1173163"/>
          </a:xfrm>
        </p:spPr>
        <p:txBody>
          <a:bodyPr>
            <a:normAutofit lnSpcReduction="10000"/>
          </a:bodyPr>
          <a:lstStyle/>
          <a:p>
            <a:pPr marL="0" indent="0">
              <a:buFont typeface="Wingdings" pitchFamily="2" charset="2"/>
              <a:buNone/>
            </a:pPr>
            <a:r>
              <a:rPr lang="en-US" sz="2800" dirty="0"/>
              <a:t>The manager of the </a:t>
            </a:r>
            <a:r>
              <a:rPr lang="en-US" sz="2800" dirty="0" err="1"/>
              <a:t>Sunnyville</a:t>
            </a:r>
            <a:r>
              <a:rPr lang="en-US" sz="2800" dirty="0"/>
              <a:t> grocery wants answers to the following questions:</a:t>
            </a:r>
          </a:p>
        </p:txBody>
      </p:sp>
      <p:sp>
        <p:nvSpPr>
          <p:cNvPr id="320520" name="Text Box 8"/>
          <p:cNvSpPr txBox="1">
            <a:spLocks noChangeArrowheads="1"/>
          </p:cNvSpPr>
          <p:nvPr/>
        </p:nvSpPr>
        <p:spPr bwMode="auto">
          <a:xfrm>
            <a:off x="2707700" y="2438400"/>
            <a:ext cx="5841999" cy="2714589"/>
          </a:xfrm>
          <a:prstGeom prst="rect">
            <a:avLst/>
          </a:prstGeom>
          <a:noFill/>
          <a:ln>
            <a:noFill/>
          </a:ln>
          <a:extLst/>
        </p:spPr>
        <p:txBody>
          <a:bodyPr wrap="square">
            <a:spAutoFit/>
          </a:bodyPr>
          <a:lstStyle>
            <a:lvl1pPr marL="355600" indent="-3556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457200" indent="-457200" eaLnBrk="1" fontAlgn="auto" hangingPunct="1">
              <a:lnSpc>
                <a:spcPct val="90000"/>
              </a:lnSpc>
              <a:spcBef>
                <a:spcPct val="40000"/>
              </a:spcBef>
              <a:spcAft>
                <a:spcPts val="0"/>
              </a:spcAft>
              <a:buFontTx/>
              <a:buAutoNum type="alphaLcPeriod"/>
              <a:defRPr/>
            </a:pPr>
            <a:r>
              <a:rPr lang="en-US" sz="2400" dirty="0">
                <a:latin typeface="+mn-lt"/>
                <a:cs typeface="+mn-cs"/>
              </a:rPr>
              <a:t>What service rate would be required so that customers average only 8 minutes in the system?</a:t>
            </a:r>
          </a:p>
          <a:p>
            <a:pPr marL="457200" indent="-457200" eaLnBrk="1" fontAlgn="auto" hangingPunct="1">
              <a:lnSpc>
                <a:spcPct val="90000"/>
              </a:lnSpc>
              <a:spcBef>
                <a:spcPct val="40000"/>
              </a:spcBef>
              <a:spcAft>
                <a:spcPts val="0"/>
              </a:spcAft>
              <a:buFontTx/>
              <a:buAutoNum type="alphaLcPeriod" startAt="2"/>
              <a:defRPr/>
            </a:pPr>
            <a:r>
              <a:rPr lang="en-US" sz="2400" dirty="0">
                <a:latin typeface="+mn-lt"/>
                <a:cs typeface="+mn-cs"/>
              </a:rPr>
              <a:t>For that service rate, what is the probability of having more than four customers in the system?</a:t>
            </a:r>
          </a:p>
          <a:p>
            <a:pPr eaLnBrk="1" fontAlgn="auto" hangingPunct="1">
              <a:lnSpc>
                <a:spcPct val="90000"/>
              </a:lnSpc>
              <a:spcBef>
                <a:spcPct val="40000"/>
              </a:spcBef>
              <a:spcAft>
                <a:spcPts val="0"/>
              </a:spcAft>
              <a:defRPr/>
            </a:pPr>
            <a:endParaRPr lang="en-US" sz="2400" dirty="0">
              <a:latin typeface="+mn-lt"/>
              <a:cs typeface="+mn-cs"/>
            </a:endParaRPr>
          </a:p>
        </p:txBody>
      </p:sp>
    </p:spTree>
    <p:extLst>
      <p:ext uri="{BB962C8B-B14F-4D97-AF65-F5344CB8AC3E}">
        <p14:creationId xmlns:p14="http://schemas.microsoft.com/office/powerpoint/2010/main" val="4101101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0519"/>
                                        </p:tgtEl>
                                        <p:attrNameLst>
                                          <p:attrName>style.visibility</p:attrName>
                                        </p:attrNameLst>
                                      </p:cBhvr>
                                      <p:to>
                                        <p:strVal val="visible"/>
                                      </p:to>
                                    </p:set>
                                    <p:animEffect transition="in" filter="strips(downRight)">
                                      <p:cBhvr>
                                        <p:cTn id="7" dur="1000"/>
                                        <p:tgtEl>
                                          <p:spTgt spid="32051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20520"/>
                                        </p:tgtEl>
                                        <p:attrNameLst>
                                          <p:attrName>style.visibility</p:attrName>
                                        </p:attrNameLst>
                                      </p:cBhvr>
                                      <p:to>
                                        <p:strVal val="visible"/>
                                      </p:to>
                                    </p:set>
                                    <p:animEffect transition="in" filter="strips(downRight)">
                                      <p:cBhvr>
                                        <p:cTn id="11" dur="1000"/>
                                        <p:tgtEl>
                                          <p:spTgt spid="320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9" grpId="0"/>
      <p:bldP spid="32052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9" name="Text Box 5"/>
          <p:cNvSpPr txBox="1">
            <a:spLocks noChangeArrowheads="1"/>
          </p:cNvSpPr>
          <p:nvPr/>
        </p:nvSpPr>
        <p:spPr bwMode="auto">
          <a:xfrm>
            <a:off x="2989263" y="990607"/>
            <a:ext cx="4886325" cy="1172629"/>
          </a:xfrm>
          <a:prstGeom prst="rect">
            <a:avLst/>
          </a:prstGeom>
          <a:noFill/>
          <a:ln>
            <a:noFill/>
          </a:ln>
          <a:extLst/>
        </p:spPr>
        <p:txBody>
          <a:bodyPr wrap="square">
            <a:spAutoFit/>
          </a:bodyPr>
          <a:lstStyle>
            <a:lvl1pPr marL="355600" indent="-3556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lnSpc>
                <a:spcPct val="90000"/>
              </a:lnSpc>
              <a:spcBef>
                <a:spcPts val="0"/>
              </a:spcBef>
              <a:spcAft>
                <a:spcPts val="0"/>
              </a:spcAft>
              <a:defRPr/>
            </a:pPr>
            <a:r>
              <a:rPr lang="en-US" sz="2600" dirty="0">
                <a:latin typeface="+mj-lt"/>
                <a:cs typeface="+mn-cs"/>
              </a:rPr>
              <a:t>a.	We use the equation for the average time in the system and solve for </a:t>
            </a:r>
            <a:r>
              <a:rPr lang="en-US" sz="2600" i="1" dirty="0">
                <a:latin typeface="+mj-lt"/>
                <a:cs typeface="+mn-cs"/>
                <a:sym typeface="Symbol" pitchFamily="18" charset="2"/>
              </a:rPr>
              <a:t></a:t>
            </a:r>
          </a:p>
        </p:txBody>
      </p:sp>
      <p:grpSp>
        <p:nvGrpSpPr>
          <p:cNvPr id="2" name="Group 10"/>
          <p:cNvGrpSpPr>
            <a:grpSpLocks/>
          </p:cNvGrpSpPr>
          <p:nvPr/>
        </p:nvGrpSpPr>
        <p:grpSpPr bwMode="auto">
          <a:xfrm>
            <a:off x="3846514" y="2497138"/>
            <a:ext cx="1431925" cy="892175"/>
            <a:chOff x="2222" y="2498"/>
            <a:chExt cx="902" cy="562"/>
          </a:xfrm>
        </p:grpSpPr>
        <p:sp>
          <p:nvSpPr>
            <p:cNvPr id="41997" name="Text Box 6"/>
            <p:cNvSpPr txBox="1">
              <a:spLocks noChangeArrowheads="1"/>
            </p:cNvSpPr>
            <p:nvPr/>
          </p:nvSpPr>
          <p:spPr bwMode="auto">
            <a:xfrm>
              <a:off x="2222" y="2632"/>
              <a:ext cx="460" cy="310"/>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600" i="1" dirty="0">
                  <a:latin typeface="+mj-lt"/>
                  <a:cs typeface="+mn-cs"/>
                </a:rPr>
                <a:t>W</a:t>
              </a:r>
              <a:r>
                <a:rPr lang="en-US" sz="2600" dirty="0">
                  <a:latin typeface="+mj-lt"/>
                  <a:cs typeface="+mn-cs"/>
                </a:rPr>
                <a:t> =</a:t>
              </a:r>
            </a:p>
          </p:txBody>
        </p:sp>
        <p:grpSp>
          <p:nvGrpSpPr>
            <p:cNvPr id="44046" name="Group 9"/>
            <p:cNvGrpSpPr>
              <a:grpSpLocks/>
            </p:cNvGrpSpPr>
            <p:nvPr/>
          </p:nvGrpSpPr>
          <p:grpSpPr bwMode="auto">
            <a:xfrm>
              <a:off x="2571" y="2498"/>
              <a:ext cx="553" cy="562"/>
              <a:chOff x="2571" y="2498"/>
              <a:chExt cx="553" cy="562"/>
            </a:xfrm>
          </p:grpSpPr>
          <p:sp>
            <p:nvSpPr>
              <p:cNvPr id="41999" name="Text Box 7"/>
              <p:cNvSpPr txBox="1">
                <a:spLocks noChangeArrowheads="1"/>
              </p:cNvSpPr>
              <p:nvPr/>
            </p:nvSpPr>
            <p:spPr bwMode="auto">
              <a:xfrm>
                <a:off x="2571" y="2498"/>
                <a:ext cx="553" cy="562"/>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defRPr/>
                </a:pPr>
                <a:r>
                  <a:rPr lang="en-US" sz="2600" dirty="0">
                    <a:latin typeface="+mj-lt"/>
                    <a:cs typeface="+mn-cs"/>
                  </a:rPr>
                  <a:t>1</a:t>
                </a:r>
              </a:p>
              <a:p>
                <a:pPr algn="ctr" eaLnBrk="1" fontAlgn="auto" hangingPunct="1">
                  <a:spcBef>
                    <a:spcPts val="0"/>
                  </a:spcBef>
                  <a:spcAft>
                    <a:spcPts val="0"/>
                  </a:spcAft>
                  <a:defRPr/>
                </a:pPr>
                <a:r>
                  <a:rPr lang="en-US" sz="2600" i="1" dirty="0">
                    <a:latin typeface="+mj-lt"/>
                    <a:cs typeface="+mn-cs"/>
                    <a:sym typeface="Symbol" pitchFamily="18" charset="2"/>
                  </a:rPr>
                  <a:t></a:t>
                </a:r>
                <a:r>
                  <a:rPr lang="en-US" sz="2600" dirty="0">
                    <a:latin typeface="+mj-lt"/>
                    <a:cs typeface="+mn-cs"/>
                    <a:sym typeface="Symbol" pitchFamily="18" charset="2"/>
                  </a:rPr>
                  <a:t> </a:t>
                </a:r>
                <a:r>
                  <a:rPr lang="en-US" sz="2600" dirty="0">
                    <a:latin typeface="+mj-lt"/>
                    <a:sym typeface="Symbol" pitchFamily="18" charset="2"/>
                  </a:rPr>
                  <a:t>– </a:t>
                </a:r>
                <a:r>
                  <a:rPr lang="en-US" sz="2600" i="1" dirty="0">
                    <a:latin typeface="+mj-lt"/>
                    <a:sym typeface="Symbol" pitchFamily="18" charset="2"/>
                  </a:rPr>
                  <a:t></a:t>
                </a:r>
              </a:p>
            </p:txBody>
          </p:sp>
          <p:sp>
            <p:nvSpPr>
              <p:cNvPr id="42000" name="Line 8"/>
              <p:cNvSpPr>
                <a:spLocks noChangeShapeType="1"/>
              </p:cNvSpPr>
              <p:nvPr/>
            </p:nvSpPr>
            <p:spPr bwMode="auto">
              <a:xfrm>
                <a:off x="2646" y="2788"/>
                <a:ext cx="424" cy="0"/>
              </a:xfrm>
              <a:prstGeom prst="line">
                <a:avLst/>
              </a:prstGeom>
              <a:noFill/>
              <a:ln w="28575">
                <a:solidFill>
                  <a:schemeClr val="tx1"/>
                </a:solidFill>
                <a:round/>
                <a:headEnd/>
                <a:tailEnd/>
              </a:ln>
              <a:extLst/>
            </p:spPr>
            <p:txBody>
              <a:bodyPr/>
              <a:lstStyle/>
              <a:p>
                <a:pPr fontAlgn="auto">
                  <a:spcBef>
                    <a:spcPts val="0"/>
                  </a:spcBef>
                  <a:spcAft>
                    <a:spcPts val="0"/>
                  </a:spcAft>
                  <a:defRPr/>
                </a:pPr>
                <a:endParaRPr lang="en-US">
                  <a:latin typeface="+mj-lt"/>
                  <a:cs typeface="+mn-cs"/>
                </a:endParaRPr>
              </a:p>
            </p:txBody>
          </p:sp>
        </p:grpSp>
      </p:grpSp>
      <p:grpSp>
        <p:nvGrpSpPr>
          <p:cNvPr id="4" name="Group 16"/>
          <p:cNvGrpSpPr>
            <a:grpSpLocks/>
          </p:cNvGrpSpPr>
          <p:nvPr/>
        </p:nvGrpSpPr>
        <p:grpSpPr bwMode="auto">
          <a:xfrm>
            <a:off x="2827338" y="3276600"/>
            <a:ext cx="4603750" cy="892175"/>
            <a:chOff x="734" y="3205"/>
            <a:chExt cx="2900" cy="562"/>
          </a:xfrm>
        </p:grpSpPr>
        <p:sp>
          <p:nvSpPr>
            <p:cNvPr id="41993" name="Text Box 11"/>
            <p:cNvSpPr txBox="1">
              <a:spLocks noChangeArrowheads="1"/>
            </p:cNvSpPr>
            <p:nvPr/>
          </p:nvSpPr>
          <p:spPr bwMode="auto">
            <a:xfrm>
              <a:off x="734" y="3327"/>
              <a:ext cx="2320" cy="310"/>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600" dirty="0">
                  <a:latin typeface="+mj-lt"/>
                  <a:cs typeface="+mn-cs"/>
                </a:rPr>
                <a:t>8 minutes = 0.133 hour = </a:t>
              </a:r>
            </a:p>
          </p:txBody>
        </p:sp>
        <p:grpSp>
          <p:nvGrpSpPr>
            <p:cNvPr id="44042" name="Group 15"/>
            <p:cNvGrpSpPr>
              <a:grpSpLocks/>
            </p:cNvGrpSpPr>
            <p:nvPr/>
          </p:nvGrpSpPr>
          <p:grpSpPr bwMode="auto">
            <a:xfrm>
              <a:off x="2985" y="3205"/>
              <a:ext cx="649" cy="562"/>
              <a:chOff x="3105" y="3269"/>
              <a:chExt cx="649" cy="562"/>
            </a:xfrm>
          </p:grpSpPr>
          <p:sp>
            <p:nvSpPr>
              <p:cNvPr id="41995" name="Text Box 13"/>
              <p:cNvSpPr txBox="1">
                <a:spLocks noChangeArrowheads="1"/>
              </p:cNvSpPr>
              <p:nvPr/>
            </p:nvSpPr>
            <p:spPr bwMode="auto">
              <a:xfrm>
                <a:off x="3105" y="3269"/>
                <a:ext cx="649" cy="562"/>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defRPr/>
                </a:pPr>
                <a:r>
                  <a:rPr lang="en-US" sz="2600" dirty="0">
                    <a:latin typeface="+mj-lt"/>
                    <a:cs typeface="+mn-cs"/>
                  </a:rPr>
                  <a:t>1</a:t>
                </a:r>
              </a:p>
              <a:p>
                <a:pPr algn="ctr" eaLnBrk="1" fontAlgn="auto" hangingPunct="1">
                  <a:spcBef>
                    <a:spcPts val="0"/>
                  </a:spcBef>
                  <a:spcAft>
                    <a:spcPts val="0"/>
                  </a:spcAft>
                  <a:defRPr/>
                </a:pPr>
                <a:r>
                  <a:rPr lang="en-US" sz="2600" i="1" dirty="0">
                    <a:latin typeface="+mj-lt"/>
                    <a:cs typeface="+mn-cs"/>
                    <a:sym typeface="Symbol" pitchFamily="18" charset="2"/>
                  </a:rPr>
                  <a:t></a:t>
                </a:r>
                <a:r>
                  <a:rPr lang="en-US" sz="2600" dirty="0">
                    <a:latin typeface="+mj-lt"/>
                    <a:cs typeface="+mn-cs"/>
                    <a:sym typeface="Symbol" pitchFamily="18" charset="2"/>
                  </a:rPr>
                  <a:t> </a:t>
                </a:r>
                <a:r>
                  <a:rPr lang="en-US" sz="2600" dirty="0">
                    <a:latin typeface="+mj-lt"/>
                    <a:sym typeface="Symbol" pitchFamily="18" charset="2"/>
                  </a:rPr>
                  <a:t>– 30</a:t>
                </a:r>
              </a:p>
            </p:txBody>
          </p:sp>
          <p:sp>
            <p:nvSpPr>
              <p:cNvPr id="41996" name="Line 14"/>
              <p:cNvSpPr>
                <a:spLocks noChangeShapeType="1"/>
              </p:cNvSpPr>
              <p:nvPr/>
            </p:nvSpPr>
            <p:spPr bwMode="auto">
              <a:xfrm>
                <a:off x="3201" y="3557"/>
                <a:ext cx="480" cy="0"/>
              </a:xfrm>
              <a:prstGeom prst="line">
                <a:avLst/>
              </a:prstGeom>
              <a:noFill/>
              <a:ln w="28575">
                <a:solidFill>
                  <a:schemeClr val="tx1"/>
                </a:solidFill>
                <a:round/>
                <a:headEnd/>
                <a:tailEnd/>
              </a:ln>
              <a:extLst/>
            </p:spPr>
            <p:txBody>
              <a:bodyPr/>
              <a:lstStyle/>
              <a:p>
                <a:pPr fontAlgn="auto">
                  <a:spcBef>
                    <a:spcPts val="0"/>
                  </a:spcBef>
                  <a:spcAft>
                    <a:spcPts val="0"/>
                  </a:spcAft>
                  <a:defRPr/>
                </a:pPr>
                <a:endParaRPr lang="en-US">
                  <a:latin typeface="+mj-lt"/>
                  <a:cs typeface="+mn-cs"/>
                </a:endParaRPr>
              </a:p>
            </p:txBody>
          </p:sp>
        </p:grpSp>
      </p:grpSp>
      <p:sp>
        <p:nvSpPr>
          <p:cNvPr id="385041" name="Text Box 17"/>
          <p:cNvSpPr txBox="1">
            <a:spLocks noChangeArrowheads="1"/>
          </p:cNvSpPr>
          <p:nvPr/>
        </p:nvSpPr>
        <p:spPr bwMode="auto">
          <a:xfrm>
            <a:off x="2989263" y="4283075"/>
            <a:ext cx="3252787" cy="49212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600" dirty="0">
                <a:latin typeface="+mj-lt"/>
                <a:cs typeface="+mn-cs"/>
              </a:rPr>
              <a:t>0.133</a:t>
            </a:r>
            <a:r>
              <a:rPr lang="en-US" sz="2600" i="1" dirty="0">
                <a:latin typeface="+mj-lt"/>
                <a:cs typeface="+mn-cs"/>
                <a:sym typeface="Symbol" pitchFamily="18" charset="2"/>
              </a:rPr>
              <a:t></a:t>
            </a:r>
            <a:r>
              <a:rPr lang="en-US" sz="2600" dirty="0">
                <a:latin typeface="+mj-lt"/>
                <a:cs typeface="+mn-cs"/>
                <a:sym typeface="Symbol" pitchFamily="18" charset="2"/>
              </a:rPr>
              <a:t> </a:t>
            </a:r>
            <a:r>
              <a:rPr lang="en-US" sz="2600" dirty="0">
                <a:latin typeface="+mj-lt"/>
                <a:sym typeface="Symbol" pitchFamily="18" charset="2"/>
              </a:rPr>
              <a:t>– 0.133(30) = 1</a:t>
            </a:r>
          </a:p>
        </p:txBody>
      </p:sp>
      <p:sp>
        <p:nvSpPr>
          <p:cNvPr id="385042" name="Text Box 18"/>
          <p:cNvSpPr txBox="1">
            <a:spLocks noChangeArrowheads="1"/>
          </p:cNvSpPr>
          <p:nvPr/>
        </p:nvSpPr>
        <p:spPr bwMode="auto">
          <a:xfrm>
            <a:off x="3168650" y="5045075"/>
            <a:ext cx="3759200" cy="49212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600" i="1" dirty="0">
                <a:latin typeface="+mj-lt"/>
                <a:cs typeface="+mn-cs"/>
                <a:sym typeface="Symbol" pitchFamily="18" charset="2"/>
              </a:rPr>
              <a:t></a:t>
            </a:r>
            <a:r>
              <a:rPr lang="en-US" sz="2600" dirty="0">
                <a:latin typeface="+mj-lt"/>
                <a:cs typeface="+mn-cs"/>
                <a:sym typeface="Symbol" pitchFamily="18" charset="2"/>
              </a:rPr>
              <a:t> = </a:t>
            </a:r>
            <a:r>
              <a:rPr lang="en-US" sz="2600" dirty="0">
                <a:solidFill>
                  <a:srgbClr val="FF0000"/>
                </a:solidFill>
                <a:latin typeface="+mj-lt"/>
                <a:cs typeface="+mn-cs"/>
                <a:sym typeface="Symbol" pitchFamily="18" charset="2"/>
              </a:rPr>
              <a:t>37.52 customers/hour</a:t>
            </a:r>
          </a:p>
        </p:txBody>
      </p:sp>
      <p:sp>
        <p:nvSpPr>
          <p:cNvPr id="18" name="Rectangle 6">
            <a:extLst>
              <a:ext uri="{FF2B5EF4-FFF2-40B4-BE49-F238E27FC236}">
                <a16:creationId xmlns:a16="http://schemas.microsoft.com/office/drawing/2014/main" id="{10CC8C3F-9E0B-42E9-93B8-8FB2A1059532}"/>
              </a:ext>
            </a:extLst>
          </p:cNvPr>
          <p:cNvSpPr txBox="1">
            <a:spLocks noChangeArrowheads="1"/>
          </p:cNvSpPr>
          <p:nvPr/>
        </p:nvSpPr>
        <p:spPr>
          <a:xfrm>
            <a:off x="189689" y="1123839"/>
            <a:ext cx="2210612" cy="933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err="1"/>
              <a:t>Sunnyville</a:t>
            </a:r>
            <a:br>
              <a:rPr lang="en-US" dirty="0"/>
            </a:br>
            <a:r>
              <a:rPr lang="en-US" dirty="0"/>
              <a:t>Example</a:t>
            </a:r>
          </a:p>
        </p:txBody>
      </p:sp>
    </p:spTree>
    <p:extLst>
      <p:ext uri="{BB962C8B-B14F-4D97-AF65-F5344CB8AC3E}">
        <p14:creationId xmlns:p14="http://schemas.microsoft.com/office/powerpoint/2010/main" val="1240870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5029"/>
                                        </p:tgtEl>
                                        <p:attrNameLst>
                                          <p:attrName>style.visibility</p:attrName>
                                        </p:attrNameLst>
                                      </p:cBhvr>
                                      <p:to>
                                        <p:strVal val="visible"/>
                                      </p:to>
                                    </p:set>
                                    <p:animEffect transition="in" filter="strips(downRight)">
                                      <p:cBhvr>
                                        <p:cTn id="7" dur="1000"/>
                                        <p:tgtEl>
                                          <p:spTgt spid="38502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1000"/>
                                        <p:tgtEl>
                                          <p:spTgt spid="4"/>
                                        </p:tgtEl>
                                      </p:cBhvr>
                                    </p:animEffect>
                                  </p:childTnLst>
                                </p:cTn>
                              </p:par>
                            </p:childTnLst>
                          </p:cTn>
                        </p:par>
                        <p:par>
                          <p:cTn id="17" fill="hold" nodeType="afterGroup">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385041"/>
                                        </p:tgtEl>
                                        <p:attrNameLst>
                                          <p:attrName>style.visibility</p:attrName>
                                        </p:attrNameLst>
                                      </p:cBhvr>
                                      <p:to>
                                        <p:strVal val="visible"/>
                                      </p:to>
                                    </p:set>
                                    <p:animEffect transition="in" filter="strips(downRight)">
                                      <p:cBhvr>
                                        <p:cTn id="20" dur="1000"/>
                                        <p:tgtEl>
                                          <p:spTgt spid="385041"/>
                                        </p:tgtEl>
                                      </p:cBhvr>
                                    </p:animEffect>
                                  </p:childTnLst>
                                </p:cTn>
                              </p:par>
                            </p:childTnLst>
                          </p:cTn>
                        </p:par>
                        <p:par>
                          <p:cTn id="21" fill="hold" nodeType="afterGroup">
                            <p:stCondLst>
                              <p:cond delay="3000"/>
                            </p:stCondLst>
                            <p:childTnLst>
                              <p:par>
                                <p:cTn id="22" presetID="18" presetClass="entr" presetSubtype="6" fill="hold" grpId="0" nodeType="afterEffect">
                                  <p:stCondLst>
                                    <p:cond delay="1000"/>
                                  </p:stCondLst>
                                  <p:childTnLst>
                                    <p:set>
                                      <p:cBhvr>
                                        <p:cTn id="23" dur="1" fill="hold">
                                          <p:stCondLst>
                                            <p:cond delay="0"/>
                                          </p:stCondLst>
                                        </p:cTn>
                                        <p:tgtEl>
                                          <p:spTgt spid="385042"/>
                                        </p:tgtEl>
                                        <p:attrNameLst>
                                          <p:attrName>style.visibility</p:attrName>
                                        </p:attrNameLst>
                                      </p:cBhvr>
                                      <p:to>
                                        <p:strVal val="visible"/>
                                      </p:to>
                                    </p:set>
                                    <p:animEffect transition="in" filter="strips(downRight)">
                                      <p:cBhvr>
                                        <p:cTn id="24" dur="1000"/>
                                        <p:tgtEl>
                                          <p:spTgt spid="385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p:bldP spid="385041" grpId="0"/>
      <p:bldP spid="38504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body" idx="1"/>
          </p:nvPr>
        </p:nvSpPr>
        <p:spPr>
          <a:xfrm>
            <a:off x="2743200" y="777081"/>
            <a:ext cx="6022975" cy="1290638"/>
          </a:xfrm>
        </p:spPr>
        <p:txBody>
          <a:bodyPr rtlCol="0">
            <a:normAutofit lnSpcReduction="10000"/>
          </a:bodyPr>
          <a:lstStyle/>
          <a:p>
            <a:pPr marL="355600" indent="-355600" fontAlgn="auto">
              <a:spcAft>
                <a:spcPts val="0"/>
              </a:spcAft>
              <a:buFont typeface="Wingdings" pitchFamily="2" charset="2"/>
              <a:buNone/>
              <a:defRPr/>
            </a:pPr>
            <a:r>
              <a:rPr lang="en-US" sz="2000" dirty="0">
                <a:solidFill>
                  <a:schemeClr val="tx1"/>
                </a:solidFill>
                <a:latin typeface="+mj-lt"/>
              </a:rPr>
              <a:t>b.	</a:t>
            </a:r>
            <a:r>
              <a:rPr lang="en-US" sz="2400" dirty="0">
                <a:solidFill>
                  <a:schemeClr val="tx1"/>
                </a:solidFill>
                <a:latin typeface="+mj-lt"/>
              </a:rPr>
              <a:t>The probability of more than four customers in the system equals 1 minus the probability of four or fewer customers in the system.</a:t>
            </a:r>
          </a:p>
        </p:txBody>
      </p:sp>
      <p:grpSp>
        <p:nvGrpSpPr>
          <p:cNvPr id="2" name="Group 20"/>
          <p:cNvGrpSpPr>
            <a:grpSpLocks/>
          </p:cNvGrpSpPr>
          <p:nvPr/>
        </p:nvGrpSpPr>
        <p:grpSpPr bwMode="auto">
          <a:xfrm>
            <a:off x="4915694" y="2209405"/>
            <a:ext cx="1433513" cy="663576"/>
            <a:chOff x="1670" y="1993"/>
            <a:chExt cx="903" cy="418"/>
          </a:xfrm>
        </p:grpSpPr>
        <p:sp>
          <p:nvSpPr>
            <p:cNvPr id="43027" name="Text Box 17"/>
            <p:cNvSpPr txBox="1">
              <a:spLocks noChangeArrowheads="1"/>
            </p:cNvSpPr>
            <p:nvPr/>
          </p:nvSpPr>
          <p:spPr bwMode="auto">
            <a:xfrm>
              <a:off x="1670" y="2046"/>
              <a:ext cx="903" cy="27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200" i="1" dirty="0">
                  <a:latin typeface="+mj-lt"/>
                  <a:cs typeface="+mn-cs"/>
                </a:rPr>
                <a:t>P</a:t>
              </a:r>
              <a:r>
                <a:rPr lang="en-US" sz="2200" dirty="0">
                  <a:latin typeface="+mj-lt"/>
                  <a:cs typeface="+mn-cs"/>
                </a:rPr>
                <a:t> = 1 </a:t>
              </a:r>
              <a:r>
                <a:rPr lang="en-US" sz="2200" dirty="0">
                  <a:latin typeface="+mj-lt"/>
                </a:rPr>
                <a:t>– </a:t>
              </a:r>
              <a:r>
                <a:rPr lang="en-US" sz="2200" dirty="0">
                  <a:latin typeface="+mj-lt"/>
                  <a:sym typeface="Symbol" pitchFamily="18" charset="2"/>
                </a:rPr>
                <a:t></a:t>
              </a:r>
              <a:r>
                <a:rPr lang="en-US" sz="2200" i="1" dirty="0" err="1">
                  <a:latin typeface="+mj-lt"/>
                  <a:sym typeface="Symbol" pitchFamily="18" charset="2"/>
                </a:rPr>
                <a:t>P</a:t>
              </a:r>
              <a:r>
                <a:rPr lang="en-US" sz="2200" i="1" baseline="-25000" dirty="0" err="1">
                  <a:latin typeface="+mj-lt"/>
                  <a:sym typeface="Symbol" pitchFamily="18" charset="2"/>
                </a:rPr>
                <a:t>n</a:t>
              </a:r>
              <a:endParaRPr lang="en-US" sz="2200" i="1" baseline="-25000" dirty="0">
                <a:latin typeface="+mj-lt"/>
                <a:sym typeface="Symbol" pitchFamily="18" charset="2"/>
              </a:endParaRPr>
            </a:p>
          </p:txBody>
        </p:sp>
        <p:sp>
          <p:nvSpPr>
            <p:cNvPr id="43028" name="Text Box 18"/>
            <p:cNvSpPr txBox="1">
              <a:spLocks noChangeArrowheads="1"/>
            </p:cNvSpPr>
            <p:nvPr/>
          </p:nvSpPr>
          <p:spPr bwMode="auto">
            <a:xfrm>
              <a:off x="2211" y="1993"/>
              <a:ext cx="160" cy="154"/>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1000" dirty="0">
                  <a:latin typeface="+mj-lt"/>
                  <a:cs typeface="+mn-cs"/>
                </a:rPr>
                <a:t>4</a:t>
              </a:r>
            </a:p>
          </p:txBody>
        </p:sp>
        <p:sp>
          <p:nvSpPr>
            <p:cNvPr id="43029" name="Text Box 19"/>
            <p:cNvSpPr txBox="1">
              <a:spLocks noChangeArrowheads="1"/>
            </p:cNvSpPr>
            <p:nvPr/>
          </p:nvSpPr>
          <p:spPr bwMode="auto">
            <a:xfrm>
              <a:off x="2115" y="2256"/>
              <a:ext cx="277" cy="15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1000" i="1" dirty="0">
                  <a:latin typeface="+mj-lt"/>
                  <a:cs typeface="+mn-cs"/>
                </a:rPr>
                <a:t>n</a:t>
              </a:r>
              <a:r>
                <a:rPr lang="en-US" sz="1000" dirty="0">
                  <a:latin typeface="+mj-lt"/>
                  <a:cs typeface="+mn-cs"/>
                </a:rPr>
                <a:t> = 0</a:t>
              </a:r>
            </a:p>
          </p:txBody>
        </p:sp>
      </p:grpSp>
      <p:grpSp>
        <p:nvGrpSpPr>
          <p:cNvPr id="3" name="Group 25"/>
          <p:cNvGrpSpPr>
            <a:grpSpLocks/>
          </p:cNvGrpSpPr>
          <p:nvPr/>
        </p:nvGrpSpPr>
        <p:grpSpPr bwMode="auto">
          <a:xfrm>
            <a:off x="4858544" y="2983706"/>
            <a:ext cx="2032000" cy="703263"/>
            <a:chOff x="2078" y="2335"/>
            <a:chExt cx="1280" cy="443"/>
          </a:xfrm>
        </p:grpSpPr>
        <p:sp>
          <p:nvSpPr>
            <p:cNvPr id="43024" name="Text Box 22"/>
            <p:cNvSpPr txBox="1">
              <a:spLocks noChangeArrowheads="1"/>
            </p:cNvSpPr>
            <p:nvPr/>
          </p:nvSpPr>
          <p:spPr bwMode="auto">
            <a:xfrm>
              <a:off x="2078" y="2390"/>
              <a:ext cx="1280" cy="27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200" dirty="0">
                  <a:latin typeface="+mj-lt"/>
                  <a:cs typeface="+mn-cs"/>
                </a:rPr>
                <a:t>= 1 </a:t>
              </a:r>
              <a:r>
                <a:rPr lang="en-US" sz="2200" dirty="0">
                  <a:latin typeface="+mj-lt"/>
                </a:rPr>
                <a:t>– </a:t>
              </a:r>
              <a:r>
                <a:rPr lang="en-US" sz="2200" dirty="0">
                  <a:latin typeface="+mj-lt"/>
                  <a:sym typeface="Symbol" pitchFamily="18" charset="2"/>
                </a:rPr>
                <a:t>(1 – </a:t>
              </a:r>
              <a:r>
                <a:rPr lang="en-US" sz="2200" i="1" dirty="0">
                  <a:latin typeface="+mj-lt"/>
                  <a:sym typeface="Symbol" pitchFamily="18" charset="2"/>
                </a:rPr>
                <a:t></a:t>
              </a:r>
              <a:r>
                <a:rPr lang="en-US" sz="2200" dirty="0">
                  <a:latin typeface="+mj-lt"/>
                  <a:sym typeface="Symbol" pitchFamily="18" charset="2"/>
                </a:rPr>
                <a:t>)</a:t>
              </a:r>
              <a:r>
                <a:rPr lang="en-US" sz="2200" i="1" dirty="0">
                  <a:latin typeface="+mj-lt"/>
                  <a:sym typeface="Symbol" pitchFamily="18" charset="2"/>
                </a:rPr>
                <a:t> </a:t>
              </a:r>
              <a:r>
                <a:rPr lang="en-US" sz="2200" i="1" baseline="30000" dirty="0">
                  <a:latin typeface="+mj-lt"/>
                  <a:sym typeface="Symbol" pitchFamily="18" charset="2"/>
                </a:rPr>
                <a:t>n</a:t>
              </a:r>
            </a:p>
          </p:txBody>
        </p:sp>
        <p:sp>
          <p:nvSpPr>
            <p:cNvPr id="43025" name="Text Box 23"/>
            <p:cNvSpPr txBox="1">
              <a:spLocks noChangeArrowheads="1"/>
            </p:cNvSpPr>
            <p:nvPr/>
          </p:nvSpPr>
          <p:spPr bwMode="auto">
            <a:xfrm>
              <a:off x="2492" y="2335"/>
              <a:ext cx="160" cy="154"/>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1000" dirty="0">
                  <a:latin typeface="+mj-lt"/>
                  <a:cs typeface="+mn-cs"/>
                </a:rPr>
                <a:t>4</a:t>
              </a:r>
            </a:p>
          </p:txBody>
        </p:sp>
        <p:sp>
          <p:nvSpPr>
            <p:cNvPr id="43026" name="Text Box 24"/>
            <p:cNvSpPr txBox="1">
              <a:spLocks noChangeArrowheads="1"/>
            </p:cNvSpPr>
            <p:nvPr/>
          </p:nvSpPr>
          <p:spPr bwMode="auto">
            <a:xfrm>
              <a:off x="2396" y="2623"/>
              <a:ext cx="277" cy="15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1000" i="1" dirty="0">
                  <a:latin typeface="+mj-lt"/>
                  <a:cs typeface="+mn-cs"/>
                </a:rPr>
                <a:t>n</a:t>
              </a:r>
              <a:r>
                <a:rPr lang="en-US" sz="1000" dirty="0">
                  <a:latin typeface="+mj-lt"/>
                  <a:cs typeface="+mn-cs"/>
                </a:rPr>
                <a:t> = 0</a:t>
              </a:r>
            </a:p>
          </p:txBody>
        </p:sp>
      </p:grpSp>
      <p:grpSp>
        <p:nvGrpSpPr>
          <p:cNvPr id="4" name="Group 31"/>
          <p:cNvGrpSpPr>
            <a:grpSpLocks/>
          </p:cNvGrpSpPr>
          <p:nvPr/>
        </p:nvGrpSpPr>
        <p:grpSpPr bwMode="auto">
          <a:xfrm>
            <a:off x="4605337" y="3800476"/>
            <a:ext cx="2328863" cy="769938"/>
            <a:chOff x="1270" y="3183"/>
            <a:chExt cx="1467" cy="485"/>
          </a:xfrm>
        </p:grpSpPr>
        <p:sp>
          <p:nvSpPr>
            <p:cNvPr id="43019" name="Text Box 26"/>
            <p:cNvSpPr txBox="1">
              <a:spLocks noChangeArrowheads="1"/>
            </p:cNvSpPr>
            <p:nvPr/>
          </p:nvSpPr>
          <p:spPr bwMode="auto">
            <a:xfrm>
              <a:off x="1270" y="3274"/>
              <a:ext cx="344" cy="27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200" i="1" dirty="0">
                  <a:latin typeface="+mj-lt"/>
                  <a:cs typeface="+mn-cs"/>
                  <a:sym typeface="Symbol" pitchFamily="18" charset="2"/>
                </a:rPr>
                <a:t></a:t>
              </a:r>
              <a:r>
                <a:rPr lang="en-US" sz="2200" dirty="0">
                  <a:latin typeface="+mj-lt"/>
                  <a:cs typeface="+mn-cs"/>
                  <a:sym typeface="Symbol" pitchFamily="18" charset="2"/>
                </a:rPr>
                <a:t> =</a:t>
              </a:r>
            </a:p>
          </p:txBody>
        </p:sp>
        <p:sp>
          <p:nvSpPr>
            <p:cNvPr id="43020" name="Text Box 27"/>
            <p:cNvSpPr txBox="1">
              <a:spLocks noChangeArrowheads="1"/>
            </p:cNvSpPr>
            <p:nvPr/>
          </p:nvSpPr>
          <p:spPr bwMode="auto">
            <a:xfrm>
              <a:off x="2174" y="3274"/>
              <a:ext cx="563" cy="271"/>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auto" hangingPunct="1">
                <a:spcBef>
                  <a:spcPts val="0"/>
                </a:spcBef>
                <a:spcAft>
                  <a:spcPts val="0"/>
                </a:spcAft>
                <a:defRPr/>
              </a:pPr>
              <a:r>
                <a:rPr lang="en-US" sz="2200" dirty="0">
                  <a:solidFill>
                    <a:srgbClr val="FF0000"/>
                  </a:solidFill>
                  <a:latin typeface="+mj-lt"/>
                  <a:cs typeface="+mn-cs"/>
                </a:rPr>
                <a:t>= 0.80</a:t>
              </a:r>
            </a:p>
          </p:txBody>
        </p:sp>
        <p:grpSp>
          <p:nvGrpSpPr>
            <p:cNvPr id="46094" name="Group 30"/>
            <p:cNvGrpSpPr>
              <a:grpSpLocks/>
            </p:cNvGrpSpPr>
            <p:nvPr/>
          </p:nvGrpSpPr>
          <p:grpSpPr bwMode="auto">
            <a:xfrm>
              <a:off x="1627" y="3183"/>
              <a:ext cx="523" cy="485"/>
              <a:chOff x="1699" y="2951"/>
              <a:chExt cx="523" cy="485"/>
            </a:xfrm>
          </p:grpSpPr>
          <p:sp>
            <p:nvSpPr>
              <p:cNvPr id="43022" name="Text Box 28"/>
              <p:cNvSpPr txBox="1">
                <a:spLocks noChangeArrowheads="1"/>
              </p:cNvSpPr>
              <p:nvPr/>
            </p:nvSpPr>
            <p:spPr bwMode="auto">
              <a:xfrm>
                <a:off x="1699" y="2951"/>
                <a:ext cx="523" cy="485"/>
              </a:xfrm>
              <a:prstGeom prst="rect">
                <a:avLst/>
              </a:prstGeom>
              <a:noFill/>
              <a:ln>
                <a:noFill/>
              </a:ln>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fontAlgn="auto" hangingPunct="1">
                  <a:spcBef>
                    <a:spcPts val="0"/>
                  </a:spcBef>
                  <a:spcAft>
                    <a:spcPts val="0"/>
                  </a:spcAft>
                  <a:defRPr/>
                </a:pPr>
                <a:r>
                  <a:rPr lang="en-US" sz="2200" dirty="0">
                    <a:latin typeface="+mj-lt"/>
                    <a:cs typeface="+mn-cs"/>
                  </a:rPr>
                  <a:t>30</a:t>
                </a:r>
              </a:p>
              <a:p>
                <a:pPr algn="ctr" eaLnBrk="1" fontAlgn="auto" hangingPunct="1">
                  <a:spcBef>
                    <a:spcPts val="0"/>
                  </a:spcBef>
                  <a:spcAft>
                    <a:spcPts val="0"/>
                  </a:spcAft>
                  <a:defRPr/>
                </a:pPr>
                <a:r>
                  <a:rPr lang="en-US" sz="2200" dirty="0">
                    <a:latin typeface="+mj-lt"/>
                    <a:cs typeface="+mn-cs"/>
                  </a:rPr>
                  <a:t>37.52</a:t>
                </a:r>
              </a:p>
            </p:txBody>
          </p:sp>
          <p:sp>
            <p:nvSpPr>
              <p:cNvPr id="43023" name="Line 29"/>
              <p:cNvSpPr>
                <a:spLocks noChangeShapeType="1"/>
              </p:cNvSpPr>
              <p:nvPr/>
            </p:nvSpPr>
            <p:spPr bwMode="auto">
              <a:xfrm>
                <a:off x="1728" y="3185"/>
                <a:ext cx="464" cy="0"/>
              </a:xfrm>
              <a:prstGeom prst="line">
                <a:avLst/>
              </a:prstGeom>
              <a:noFill/>
              <a:ln w="28575">
                <a:solidFill>
                  <a:schemeClr val="tx1"/>
                </a:solidFill>
                <a:round/>
                <a:headEnd/>
                <a:tailEnd/>
              </a:ln>
              <a:extLst/>
            </p:spPr>
            <p:txBody>
              <a:bodyPr/>
              <a:lstStyle/>
              <a:p>
                <a:pPr fontAlgn="auto">
                  <a:spcBef>
                    <a:spcPts val="0"/>
                  </a:spcBef>
                  <a:spcAft>
                    <a:spcPts val="0"/>
                  </a:spcAft>
                  <a:defRPr/>
                </a:pPr>
                <a:endParaRPr lang="en-US">
                  <a:latin typeface="+mj-lt"/>
                  <a:cs typeface="+mn-cs"/>
                </a:endParaRPr>
              </a:p>
            </p:txBody>
          </p:sp>
        </p:grpSp>
      </p:grpSp>
      <p:sp>
        <p:nvSpPr>
          <p:cNvPr id="387106" name="Text Box 34"/>
          <p:cNvSpPr txBox="1">
            <a:spLocks noChangeArrowheads="1"/>
          </p:cNvSpPr>
          <p:nvPr/>
        </p:nvSpPr>
        <p:spPr bwMode="auto">
          <a:xfrm>
            <a:off x="3386138" y="4590259"/>
            <a:ext cx="4767262" cy="938212"/>
          </a:xfrm>
          <a:prstGeom prst="rect">
            <a:avLst/>
          </a:prstGeom>
          <a:noFill/>
          <a:ln>
            <a:noFill/>
          </a:ln>
          <a:extLst/>
        </p:spPr>
        <p:txBody>
          <a:bodyPr wrap="none">
            <a:spAutoFit/>
          </a:bodyPr>
          <a:lstStyle>
            <a:lvl1pPr marL="266700" indent="-266700"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r" eaLnBrk="1" fontAlgn="auto" hangingPunct="1">
              <a:lnSpc>
                <a:spcPct val="125000"/>
              </a:lnSpc>
              <a:spcBef>
                <a:spcPts val="0"/>
              </a:spcBef>
              <a:spcAft>
                <a:spcPts val="0"/>
              </a:spcAft>
              <a:defRPr/>
            </a:pPr>
            <a:r>
              <a:rPr lang="en-US" sz="2200" i="1" dirty="0">
                <a:latin typeface="+mj-lt"/>
                <a:cs typeface="+mn-cs"/>
              </a:rPr>
              <a:t>P</a:t>
            </a:r>
            <a:r>
              <a:rPr lang="en-US" sz="2200" dirty="0">
                <a:latin typeface="+mj-lt"/>
                <a:cs typeface="+mn-cs"/>
              </a:rPr>
              <a:t>	= 1 </a:t>
            </a:r>
            <a:r>
              <a:rPr lang="en-US" sz="2200" dirty="0">
                <a:latin typeface="+mj-lt"/>
              </a:rPr>
              <a:t>– 0.2(1 + 0.8 + 0.8</a:t>
            </a:r>
            <a:r>
              <a:rPr lang="en-US" sz="2200" baseline="30000" dirty="0">
                <a:latin typeface="+mj-lt"/>
              </a:rPr>
              <a:t>2</a:t>
            </a:r>
            <a:r>
              <a:rPr lang="en-US" sz="2200" dirty="0">
                <a:latin typeface="+mj-lt"/>
              </a:rPr>
              <a:t> + 0.8</a:t>
            </a:r>
            <a:r>
              <a:rPr lang="en-US" sz="2200" baseline="30000" dirty="0">
                <a:latin typeface="+mj-lt"/>
              </a:rPr>
              <a:t>3</a:t>
            </a:r>
            <a:r>
              <a:rPr lang="en-US" sz="2200" dirty="0">
                <a:latin typeface="+mj-lt"/>
              </a:rPr>
              <a:t> + 0.8</a:t>
            </a:r>
            <a:r>
              <a:rPr lang="en-US" sz="2200" baseline="30000" dirty="0">
                <a:latin typeface="+mj-lt"/>
              </a:rPr>
              <a:t>4</a:t>
            </a:r>
            <a:r>
              <a:rPr lang="en-US" sz="2200" dirty="0">
                <a:latin typeface="+mj-lt"/>
              </a:rPr>
              <a:t>)</a:t>
            </a:r>
          </a:p>
          <a:p>
            <a:pPr eaLnBrk="1" fontAlgn="auto" hangingPunct="1">
              <a:lnSpc>
                <a:spcPct val="125000"/>
              </a:lnSpc>
              <a:spcBef>
                <a:spcPts val="0"/>
              </a:spcBef>
              <a:spcAft>
                <a:spcPts val="0"/>
              </a:spcAft>
              <a:defRPr/>
            </a:pPr>
            <a:r>
              <a:rPr lang="en-US" sz="2200" dirty="0">
                <a:latin typeface="+mj-lt"/>
              </a:rPr>
              <a:t>	   = </a:t>
            </a:r>
            <a:r>
              <a:rPr lang="en-US" sz="2200" dirty="0">
                <a:solidFill>
                  <a:srgbClr val="FF0000"/>
                </a:solidFill>
                <a:latin typeface="+mj-lt"/>
              </a:rPr>
              <a:t>1 – 0.672 = 0.328</a:t>
            </a:r>
          </a:p>
        </p:txBody>
      </p:sp>
      <p:sp>
        <p:nvSpPr>
          <p:cNvPr id="387108" name="Rectangle 36"/>
          <p:cNvSpPr>
            <a:spLocks noChangeArrowheads="1"/>
          </p:cNvSpPr>
          <p:nvPr/>
        </p:nvSpPr>
        <p:spPr bwMode="auto">
          <a:xfrm>
            <a:off x="3089276" y="5715003"/>
            <a:ext cx="5676899" cy="646331"/>
          </a:xfrm>
          <a:prstGeom prst="rect">
            <a:avLst/>
          </a:prstGeom>
          <a:noFill/>
          <a:ln>
            <a:noFill/>
          </a:ln>
          <a:extLst/>
        </p:spPr>
        <p:txBody>
          <a:bodyPr wrap="square">
            <a:spAutoFit/>
          </a:bodyPr>
          <a:lstStyle/>
          <a:p>
            <a:pPr fontAlgn="auto">
              <a:lnSpc>
                <a:spcPct val="90000"/>
              </a:lnSpc>
              <a:spcBef>
                <a:spcPts val="0"/>
              </a:spcBef>
              <a:spcAft>
                <a:spcPts val="0"/>
              </a:spcAft>
              <a:defRPr/>
            </a:pPr>
            <a:r>
              <a:rPr lang="en-US" sz="2000" b="1" dirty="0">
                <a:latin typeface="+mj-lt"/>
                <a:cs typeface="+mn-cs"/>
              </a:rPr>
              <a:t>Therefore, there is a nearly 33 percent chance that more than four customers will be in the system.</a:t>
            </a:r>
          </a:p>
        </p:txBody>
      </p:sp>
      <p:sp>
        <p:nvSpPr>
          <p:cNvPr id="24" name="Rectangle 6">
            <a:extLst>
              <a:ext uri="{FF2B5EF4-FFF2-40B4-BE49-F238E27FC236}">
                <a16:creationId xmlns:a16="http://schemas.microsoft.com/office/drawing/2014/main" id="{D31C907E-B662-4D6B-87C3-488858740C9E}"/>
              </a:ext>
            </a:extLst>
          </p:cNvPr>
          <p:cNvSpPr txBox="1">
            <a:spLocks noChangeArrowheads="1"/>
          </p:cNvSpPr>
          <p:nvPr/>
        </p:nvSpPr>
        <p:spPr>
          <a:xfrm>
            <a:off x="189689" y="1123839"/>
            <a:ext cx="2210612" cy="933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err="1"/>
              <a:t>Sunnyville</a:t>
            </a:r>
            <a:br>
              <a:rPr lang="en-US" dirty="0"/>
            </a:br>
            <a:r>
              <a:rPr lang="en-US" dirty="0"/>
              <a:t>Example</a:t>
            </a:r>
          </a:p>
        </p:txBody>
      </p:sp>
    </p:spTree>
    <p:extLst>
      <p:ext uri="{BB962C8B-B14F-4D97-AF65-F5344CB8AC3E}">
        <p14:creationId xmlns:p14="http://schemas.microsoft.com/office/powerpoint/2010/main" val="3655167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7075"/>
                                        </p:tgtEl>
                                        <p:attrNameLst>
                                          <p:attrName>style.visibility</p:attrName>
                                        </p:attrNameLst>
                                      </p:cBhvr>
                                      <p:to>
                                        <p:strVal val="visible"/>
                                      </p:to>
                                    </p:set>
                                    <p:animEffect transition="in" filter="strips(downRight)">
                                      <p:cBhvr>
                                        <p:cTn id="7" dur="1000"/>
                                        <p:tgtEl>
                                          <p:spTgt spid="38707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par>
                          <p:cTn id="12" fill="hold" nodeType="afterGroup">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par>
                          <p:cTn id="16" fill="hold" nodeType="afterGroup">
                            <p:stCondLst>
                              <p:cond delay="6000"/>
                            </p:stCondLst>
                            <p:childTnLst>
                              <p:par>
                                <p:cTn id="17" presetID="18" presetClass="entr" presetSubtype="6"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1000"/>
                                        <p:tgtEl>
                                          <p:spTgt spid="4"/>
                                        </p:tgtEl>
                                      </p:cBhvr>
                                    </p:animEffect>
                                  </p:childTnLst>
                                </p:cTn>
                              </p:par>
                            </p:childTnLst>
                          </p:cTn>
                        </p:par>
                        <p:par>
                          <p:cTn id="20" fill="hold" nodeType="after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387106"/>
                                        </p:tgtEl>
                                        <p:attrNameLst>
                                          <p:attrName>style.visibility</p:attrName>
                                        </p:attrNameLst>
                                      </p:cBhvr>
                                      <p:to>
                                        <p:strVal val="visible"/>
                                      </p:to>
                                    </p:set>
                                    <p:animEffect transition="in" filter="strips(downRight)">
                                      <p:cBhvr>
                                        <p:cTn id="23" dur="1000"/>
                                        <p:tgtEl>
                                          <p:spTgt spid="387106"/>
                                        </p:tgtEl>
                                      </p:cBhvr>
                                    </p:animEffect>
                                  </p:childTnLst>
                                </p:cTn>
                              </p:par>
                            </p:childTnLst>
                          </p:cTn>
                        </p:par>
                        <p:par>
                          <p:cTn id="24" fill="hold" nodeType="afterGroup">
                            <p:stCondLst>
                              <p:cond delay="10000"/>
                            </p:stCondLst>
                            <p:childTnLst>
                              <p:par>
                                <p:cTn id="25" presetID="18" presetClass="entr" presetSubtype="6" fill="hold" grpId="0" nodeType="afterEffect">
                                  <p:stCondLst>
                                    <p:cond delay="1000"/>
                                  </p:stCondLst>
                                  <p:childTnLst>
                                    <p:set>
                                      <p:cBhvr>
                                        <p:cTn id="26" dur="1" fill="hold">
                                          <p:stCondLst>
                                            <p:cond delay="0"/>
                                          </p:stCondLst>
                                        </p:cTn>
                                        <p:tgtEl>
                                          <p:spTgt spid="387108"/>
                                        </p:tgtEl>
                                        <p:attrNameLst>
                                          <p:attrName>style.visibility</p:attrName>
                                        </p:attrNameLst>
                                      </p:cBhvr>
                                      <p:to>
                                        <p:strVal val="visible"/>
                                      </p:to>
                                    </p:set>
                                    <p:animEffect transition="in" filter="strips(downRight)">
                                      <p:cBhvr>
                                        <p:cTn id="27" dur="1000"/>
                                        <p:tgtEl>
                                          <p:spTgt spid="38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106" grpId="0"/>
      <p:bldP spid="387108"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17"/>
          <p:cNvSpPr>
            <a:spLocks noGrp="1" noChangeArrowheads="1"/>
          </p:cNvSpPr>
          <p:nvPr>
            <p:ph type="title" idx="4294967295"/>
          </p:nvPr>
        </p:nvSpPr>
        <p:spPr>
          <a:xfrm>
            <a:off x="0" y="0"/>
            <a:ext cx="9144000" cy="1085850"/>
          </a:xfrm>
          <a:solidFill>
            <a:srgbClr val="545454"/>
          </a:solidFill>
        </p:spPr>
        <p:txBody>
          <a:bodyPr/>
          <a:lstStyle/>
          <a:p>
            <a:r>
              <a:rPr lang="en-US" dirty="0"/>
              <a:t>Multiple</a:t>
            </a:r>
            <a:br>
              <a:rPr lang="en-US" dirty="0"/>
            </a:br>
            <a:r>
              <a:rPr lang="en-US" dirty="0"/>
              <a:t>Server Model  Assumptions</a:t>
            </a:r>
          </a:p>
        </p:txBody>
      </p:sp>
      <p:sp>
        <p:nvSpPr>
          <p:cNvPr id="322578" name="Rectangle 18"/>
          <p:cNvSpPr>
            <a:spLocks noGrp="1" noChangeArrowheads="1"/>
          </p:cNvSpPr>
          <p:nvPr>
            <p:ph type="body" idx="4294967295"/>
          </p:nvPr>
        </p:nvSpPr>
        <p:spPr>
          <a:xfrm>
            <a:off x="304800" y="868362"/>
            <a:ext cx="9296400" cy="5121275"/>
          </a:xfrm>
        </p:spPr>
        <p:txBody>
          <a:bodyPr/>
          <a:lstStyle/>
          <a:p>
            <a:pPr marL="0" indent="0">
              <a:buNone/>
            </a:pPr>
            <a:r>
              <a:rPr lang="en-US" sz="3000" dirty="0"/>
              <a:t>Service system has only one phase, multiple-channels</a:t>
            </a:r>
          </a:p>
          <a:p>
            <a:pPr marL="0" indent="0">
              <a:buNone/>
            </a:pPr>
            <a:endParaRPr lang="en-US" sz="800" dirty="0"/>
          </a:p>
          <a:p>
            <a:pPr marL="0" indent="0">
              <a:buNone/>
            </a:pPr>
            <a:r>
              <a:rPr lang="en-US" sz="3000" dirty="0"/>
              <a:t>Assumptions (in addition to single-server model)</a:t>
            </a:r>
          </a:p>
          <a:p>
            <a:pPr marL="457200" lvl="1" indent="0">
              <a:buNone/>
            </a:pPr>
            <a:endParaRPr lang="en-US" sz="2000" dirty="0"/>
          </a:p>
          <a:p>
            <a:pPr marL="457200" lvl="1" indent="0">
              <a:buNone/>
            </a:pPr>
            <a:r>
              <a:rPr lang="en-US" sz="2000" dirty="0"/>
              <a:t>There are </a:t>
            </a:r>
            <a:r>
              <a:rPr lang="en-US" sz="2000" b="1" i="1" dirty="0">
                <a:solidFill>
                  <a:srgbClr val="FF0000"/>
                </a:solidFill>
                <a:latin typeface="Times New Roman" pitchFamily="18" charset="0"/>
              </a:rPr>
              <a:t>s</a:t>
            </a:r>
            <a:r>
              <a:rPr lang="en-US" sz="2000" dirty="0"/>
              <a:t> identical servers</a:t>
            </a:r>
          </a:p>
          <a:p>
            <a:pPr marL="457200" lvl="1" indent="0">
              <a:buNone/>
            </a:pPr>
            <a:r>
              <a:rPr lang="en-US" sz="2000" dirty="0"/>
              <a:t>The service distribution for each server is exponential</a:t>
            </a:r>
          </a:p>
          <a:p>
            <a:pPr marL="457200" lvl="1" indent="0">
              <a:buNone/>
            </a:pPr>
            <a:r>
              <a:rPr lang="en-US" sz="2000" dirty="0"/>
              <a:t>The mean service time is </a:t>
            </a:r>
            <a:r>
              <a:rPr lang="en-US" sz="2000" b="1" dirty="0">
                <a:solidFill>
                  <a:srgbClr val="FF0000"/>
                </a:solidFill>
              </a:rPr>
              <a:t>1/</a:t>
            </a:r>
            <a:r>
              <a:rPr lang="en-US" sz="2000" b="1" i="1" dirty="0">
                <a:solidFill>
                  <a:srgbClr val="FF0000"/>
                </a:solidFill>
                <a:sym typeface="Symbol" pitchFamily="18" charset="2"/>
              </a:rPr>
              <a:t></a:t>
            </a:r>
            <a:endParaRPr lang="en-US" sz="2000" b="1" dirty="0">
              <a:solidFill>
                <a:srgbClr val="FF0000"/>
              </a:solidFill>
              <a:sym typeface="Symbol" pitchFamily="18" charset="2"/>
            </a:endParaRPr>
          </a:p>
          <a:p>
            <a:pPr marL="457200" lvl="1" indent="0">
              <a:buNone/>
            </a:pPr>
            <a:r>
              <a:rPr lang="en-US" sz="2000" b="1" i="1" dirty="0">
                <a:solidFill>
                  <a:srgbClr val="FF0000"/>
                </a:solidFill>
                <a:latin typeface="Times New Roman" pitchFamily="18" charset="0"/>
                <a:sym typeface="Symbol" pitchFamily="18" charset="2"/>
              </a:rPr>
              <a:t>s</a:t>
            </a:r>
            <a:r>
              <a:rPr lang="en-US" sz="2000" b="1" i="1" dirty="0">
                <a:solidFill>
                  <a:srgbClr val="FF0000"/>
                </a:solidFill>
                <a:sym typeface="Symbol" pitchFamily="18" charset="2"/>
              </a:rPr>
              <a:t></a:t>
            </a:r>
            <a:r>
              <a:rPr lang="en-US" sz="2000" dirty="0">
                <a:solidFill>
                  <a:srgbClr val="C00000"/>
                </a:solidFill>
                <a:sym typeface="Symbol" pitchFamily="18" charset="2"/>
              </a:rPr>
              <a:t>  </a:t>
            </a:r>
            <a:r>
              <a:rPr lang="en-US" sz="2000" dirty="0">
                <a:sym typeface="Symbol" pitchFamily="18" charset="2"/>
              </a:rPr>
              <a:t>should always exceed </a:t>
            </a:r>
            <a:r>
              <a:rPr lang="en-US" sz="2000" b="1" i="1" dirty="0">
                <a:solidFill>
                  <a:srgbClr val="FF0000"/>
                </a:solidFill>
                <a:sym typeface="Symbol" pitchFamily="18" charset="2"/>
              </a:rPr>
              <a:t></a:t>
            </a:r>
          </a:p>
        </p:txBody>
      </p:sp>
    </p:spTree>
    <p:extLst>
      <p:ext uri="{BB962C8B-B14F-4D97-AF65-F5344CB8AC3E}">
        <p14:creationId xmlns:p14="http://schemas.microsoft.com/office/powerpoint/2010/main" val="2608463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2578"/>
                                        </p:tgtEl>
                                        <p:attrNameLst>
                                          <p:attrName>style.visibility</p:attrName>
                                        </p:attrNameLst>
                                      </p:cBhvr>
                                      <p:to>
                                        <p:strVal val="visible"/>
                                      </p:to>
                                    </p:set>
                                    <p:animEffect transition="in" filter="strips(downRight)">
                                      <p:cBhvr>
                                        <p:cTn id="7" dur="1000"/>
                                        <p:tgtEl>
                                          <p:spTgt spid="32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78"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4" name="Group 25">
            <a:extLst>
              <a:ext uri="{FF2B5EF4-FFF2-40B4-BE49-F238E27FC236}">
                <a16:creationId xmlns:a16="http://schemas.microsoft.com/office/drawing/2014/main" id="{798C8366-D325-423E-9E84-53CFF00D8A42}"/>
              </a:ext>
            </a:extLst>
          </p:cNvPr>
          <p:cNvGrpSpPr>
            <a:grpSpLocks/>
          </p:cNvGrpSpPr>
          <p:nvPr/>
        </p:nvGrpSpPr>
        <p:grpSpPr bwMode="auto">
          <a:xfrm>
            <a:off x="1498600" y="2427028"/>
            <a:ext cx="6718301" cy="1395674"/>
            <a:chOff x="558" y="1512"/>
            <a:chExt cx="4232" cy="780"/>
          </a:xfrm>
        </p:grpSpPr>
        <p:sp>
          <p:nvSpPr>
            <p:cNvPr id="5" name="Text Box 11">
              <a:extLst>
                <a:ext uri="{FF2B5EF4-FFF2-40B4-BE49-F238E27FC236}">
                  <a16:creationId xmlns:a16="http://schemas.microsoft.com/office/drawing/2014/main" id="{B7F3C7CB-FC21-4FD6-BE38-7FC450179987}"/>
                </a:ext>
              </a:extLst>
            </p:cNvPr>
            <p:cNvSpPr txBox="1">
              <a:spLocks noChangeArrowheads="1"/>
            </p:cNvSpPr>
            <p:nvPr/>
          </p:nvSpPr>
          <p:spPr bwMode="auto">
            <a:xfrm>
              <a:off x="558" y="1512"/>
              <a:ext cx="423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a:solidFill>
                    <a:srgbClr val="FF0000"/>
                  </a:solidFill>
                  <a:latin typeface="Times New Roman" pitchFamily="18" charset="0"/>
                </a:rPr>
                <a:t>P</a:t>
              </a:r>
              <a:r>
                <a:rPr lang="en-US" altLang="en-US" baseline="-25000" dirty="0">
                  <a:solidFill>
                    <a:srgbClr val="FF0000"/>
                  </a:solidFill>
                </a:rPr>
                <a:t>0</a:t>
              </a:r>
              <a:r>
                <a:rPr lang="en-US" altLang="en-US" dirty="0"/>
                <a:t> = Probability that zero customers are in the system</a:t>
              </a:r>
            </a:p>
          </p:txBody>
        </p:sp>
        <p:grpSp>
          <p:nvGrpSpPr>
            <p:cNvPr id="6" name="Group 21">
              <a:extLst>
                <a:ext uri="{FF2B5EF4-FFF2-40B4-BE49-F238E27FC236}">
                  <a16:creationId xmlns:a16="http://schemas.microsoft.com/office/drawing/2014/main" id="{8CCC7DC1-8504-42BE-8146-DD7648FDAFCE}"/>
                </a:ext>
              </a:extLst>
            </p:cNvPr>
            <p:cNvGrpSpPr>
              <a:grpSpLocks/>
            </p:cNvGrpSpPr>
            <p:nvPr/>
          </p:nvGrpSpPr>
          <p:grpSpPr bwMode="auto">
            <a:xfrm>
              <a:off x="758" y="1793"/>
              <a:ext cx="2984" cy="499"/>
              <a:chOff x="558" y="2001"/>
              <a:chExt cx="2984" cy="499"/>
            </a:xfrm>
          </p:grpSpPr>
          <p:sp>
            <p:nvSpPr>
              <p:cNvPr id="7" name="Text Box 12">
                <a:extLst>
                  <a:ext uri="{FF2B5EF4-FFF2-40B4-BE49-F238E27FC236}">
                    <a16:creationId xmlns:a16="http://schemas.microsoft.com/office/drawing/2014/main" id="{F2AB7A79-8F77-4B64-83C9-97CA3C2B40FB}"/>
                  </a:ext>
                </a:extLst>
              </p:cNvPr>
              <p:cNvSpPr txBox="1">
                <a:spLocks noChangeArrowheads="1"/>
              </p:cNvSpPr>
              <p:nvPr/>
            </p:nvSpPr>
            <p:spPr bwMode="auto">
              <a:xfrm>
                <a:off x="558" y="2111"/>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a:t>=</a:t>
                </a:r>
              </a:p>
            </p:txBody>
          </p:sp>
          <p:graphicFrame>
            <p:nvGraphicFramePr>
              <p:cNvPr id="8" name="Object 15">
                <a:extLst>
                  <a:ext uri="{FF2B5EF4-FFF2-40B4-BE49-F238E27FC236}">
                    <a16:creationId xmlns:a16="http://schemas.microsoft.com/office/drawing/2014/main" id="{80AD2E22-15EE-4D44-B6A1-9058FCE529EA}"/>
                  </a:ext>
                </a:extLst>
              </p:cNvPr>
              <p:cNvGraphicFramePr>
                <a:graphicFrameLocks noChangeAspect="1"/>
              </p:cNvGraphicFramePr>
              <p:nvPr>
                <p:extLst>
                  <p:ext uri="{D42A27DB-BD31-4B8C-83A1-F6EECF244321}">
                    <p14:modId xmlns:p14="http://schemas.microsoft.com/office/powerpoint/2010/main" val="1422741907"/>
                  </p:ext>
                </p:extLst>
              </p:nvPr>
            </p:nvGraphicFramePr>
            <p:xfrm>
              <a:off x="767" y="2001"/>
              <a:ext cx="2775" cy="499"/>
            </p:xfrm>
            <a:graphic>
              <a:graphicData uri="http://schemas.openxmlformats.org/presentationml/2006/ole">
                <mc:AlternateContent xmlns:mc="http://schemas.openxmlformats.org/markup-compatibility/2006">
                  <mc:Choice xmlns:v="urn:schemas-microsoft-com:vml" Requires="v">
                    <p:oleObj spid="_x0000_s3125" name="Equation" r:id="rId3" imgW="4025880" imgH="952200" progId="Equation.3">
                      <p:embed/>
                    </p:oleObj>
                  </mc:Choice>
                  <mc:Fallback>
                    <p:oleObj name="Equation" r:id="rId3" imgW="4025880" imgH="952200" progId="Equation.3">
                      <p:embed/>
                      <p:pic>
                        <p:nvPicPr>
                          <p:cNvPr id="1028"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 y="2001"/>
                            <a:ext cx="2775" cy="499"/>
                          </a:xfrm>
                          <a:prstGeom prst="rect">
                            <a:avLst/>
                          </a:prstGeom>
                          <a:noFill/>
                          <a:ln>
                            <a:noFill/>
                          </a:ln>
                          <a:effectLst/>
                          <a:extLst/>
                        </p:spPr>
                      </p:pic>
                    </p:oleObj>
                  </mc:Fallback>
                </mc:AlternateContent>
              </a:graphicData>
            </a:graphic>
          </p:graphicFrame>
        </p:grpSp>
      </p:grpSp>
      <p:grpSp>
        <p:nvGrpSpPr>
          <p:cNvPr id="14" name="Group 24">
            <a:extLst>
              <a:ext uri="{FF2B5EF4-FFF2-40B4-BE49-F238E27FC236}">
                <a16:creationId xmlns:a16="http://schemas.microsoft.com/office/drawing/2014/main" id="{9D6C539F-9A55-4CD6-B6F8-6D7D5AC06A08}"/>
              </a:ext>
            </a:extLst>
          </p:cNvPr>
          <p:cNvGrpSpPr>
            <a:grpSpLocks/>
          </p:cNvGrpSpPr>
          <p:nvPr/>
        </p:nvGrpSpPr>
        <p:grpSpPr bwMode="auto">
          <a:xfrm>
            <a:off x="1600200" y="1600200"/>
            <a:ext cx="5162550" cy="644525"/>
            <a:chOff x="558" y="892"/>
            <a:chExt cx="3252" cy="406"/>
          </a:xfrm>
        </p:grpSpPr>
        <p:sp>
          <p:nvSpPr>
            <p:cNvPr id="15" name="Text Box 10">
              <a:extLst>
                <a:ext uri="{FF2B5EF4-FFF2-40B4-BE49-F238E27FC236}">
                  <a16:creationId xmlns:a16="http://schemas.microsoft.com/office/drawing/2014/main" id="{6BBCB09B-3F0E-4B00-A977-72C5C97CDFC2}"/>
                </a:ext>
              </a:extLst>
            </p:cNvPr>
            <p:cNvSpPr txBox="1">
              <a:spLocks noChangeArrowheads="1"/>
            </p:cNvSpPr>
            <p:nvPr/>
          </p:nvSpPr>
          <p:spPr bwMode="auto">
            <a:xfrm>
              <a:off x="558" y="965"/>
              <a:ext cx="30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a:solidFill>
                    <a:srgbClr val="FF0000"/>
                  </a:solidFill>
                  <a:sym typeface="Symbol" pitchFamily="18" charset="2"/>
                </a:rPr>
                <a:t></a:t>
              </a:r>
              <a:r>
                <a:rPr lang="en-US" altLang="en-US" dirty="0">
                  <a:sym typeface="Symbol" pitchFamily="18" charset="2"/>
                </a:rPr>
                <a:t> = Average utilization of the system =</a:t>
              </a:r>
            </a:p>
          </p:txBody>
        </p:sp>
        <p:graphicFrame>
          <p:nvGraphicFramePr>
            <p:cNvPr id="16" name="Object 23">
              <a:extLst>
                <a:ext uri="{FF2B5EF4-FFF2-40B4-BE49-F238E27FC236}">
                  <a16:creationId xmlns:a16="http://schemas.microsoft.com/office/drawing/2014/main" id="{DF7C6F0C-CA1C-439E-BBAF-DA59E60805DE}"/>
                </a:ext>
              </a:extLst>
            </p:cNvPr>
            <p:cNvGraphicFramePr>
              <a:graphicFrameLocks noChangeAspect="1"/>
            </p:cNvGraphicFramePr>
            <p:nvPr/>
          </p:nvGraphicFramePr>
          <p:xfrm>
            <a:off x="3604" y="892"/>
            <a:ext cx="206" cy="406"/>
          </p:xfrm>
          <a:graphic>
            <a:graphicData uri="http://schemas.openxmlformats.org/presentationml/2006/ole">
              <mc:AlternateContent xmlns:mc="http://schemas.openxmlformats.org/markup-compatibility/2006">
                <mc:Choice xmlns:v="urn:schemas-microsoft-com:vml" Requires="v">
                  <p:oleObj spid="_x0000_s3126" name="Equation" r:id="rId5" imgW="393480" imgH="774360" progId="Equation.3">
                    <p:embed/>
                  </p:oleObj>
                </mc:Choice>
                <mc:Fallback>
                  <p:oleObj name="Equation" r:id="rId5" imgW="393480" imgH="774360" progId="Equation.3">
                    <p:embed/>
                    <p:pic>
                      <p:nvPicPr>
                        <p:cNvPr id="1026"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4" y="892"/>
                          <a:ext cx="206"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Rectangle 17">
            <a:extLst>
              <a:ext uri="{FF2B5EF4-FFF2-40B4-BE49-F238E27FC236}">
                <a16:creationId xmlns:a16="http://schemas.microsoft.com/office/drawing/2014/main" id="{9D935BF4-4F83-474C-AF31-535EEE6C4FDF}"/>
              </a:ext>
            </a:extLst>
          </p:cNvPr>
          <p:cNvSpPr txBox="1">
            <a:spLocks noChangeArrowheads="1"/>
          </p:cNvSpPr>
          <p:nvPr/>
        </p:nvSpPr>
        <p:spPr>
          <a:xfrm>
            <a:off x="1" y="0"/>
            <a:ext cx="9143999" cy="1085962"/>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Multiple</a:t>
            </a:r>
            <a:br>
              <a:rPr lang="en-US" dirty="0"/>
            </a:br>
            <a:r>
              <a:rPr lang="en-US" dirty="0"/>
              <a:t>Server Model Equations </a:t>
            </a:r>
          </a:p>
        </p:txBody>
      </p:sp>
      <mc:AlternateContent xmlns:mc="http://schemas.openxmlformats.org/markup-compatibility/2006" xmlns:a14="http://schemas.microsoft.com/office/drawing/2010/main">
        <mc:Choice Requires="a14">
          <p:sp>
            <p:nvSpPr>
              <p:cNvPr id="19" name="TextBox 1">
                <a:extLst>
                  <a:ext uri="{FF2B5EF4-FFF2-40B4-BE49-F238E27FC236}">
                    <a16:creationId xmlns:a16="http://schemas.microsoft.com/office/drawing/2014/main" id="{D47DD7B7-FF26-4491-8CA1-FB9E5F3A7BA1}"/>
                  </a:ext>
                </a:extLst>
              </p:cNvPr>
              <p:cNvSpPr txBox="1"/>
              <p:nvPr/>
            </p:nvSpPr>
            <p:spPr>
              <a:xfrm>
                <a:off x="2133609" y="4876360"/>
                <a:ext cx="3200391" cy="5925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sSup>
                            <m:sSupPr>
                              <m:ctrlPr>
                                <a:rPr lang="en-US" sz="2000" b="0" i="1">
                                  <a:latin typeface="Cambria Math" panose="02040503050406030204" pitchFamily="18" charset="0"/>
                                  <a:ea typeface="Cambria Math" panose="02040503050406030204" pitchFamily="18" charset="0"/>
                                </a:rPr>
                              </m:ctrlPr>
                            </m:sSupPr>
                            <m:e>
                              <m:r>
                                <m:rPr>
                                  <m:sty m:val="p"/>
                                </m:rPr>
                                <a:rPr lang="el-GR" sz="2000" b="0" i="1">
                                  <a:latin typeface="Cambria Math" panose="02040503050406030204" pitchFamily="18" charset="0"/>
                                  <a:ea typeface="Cambria Math" panose="02040503050406030204" pitchFamily="18" charset="0"/>
                                </a:rPr>
                                <m:t>λ</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e>
                            <m:sup>
                              <m:r>
                                <a:rPr lang="en-US" sz="2000" b="0" i="1">
                                  <a:latin typeface="Cambria Math" panose="02040503050406030204" pitchFamily="18" charset="0"/>
                                  <a:ea typeface="Cambria Math" panose="02040503050406030204" pitchFamily="18" charset="0"/>
                                </a:rPr>
                                <m:t>𝑛</m:t>
                              </m:r>
                            </m:sup>
                          </m:sSup>
                        </m:num>
                        <m:den>
                          <m:r>
                            <a:rPr lang="en-US" sz="2000" b="0" i="1">
                              <a:latin typeface="Cambria Math" panose="02040503050406030204" pitchFamily="18" charset="0"/>
                            </a:rPr>
                            <m:t>𝑛</m:t>
                          </m:r>
                          <m:r>
                            <a:rPr lang="en-US" sz="2000" b="0" i="1">
                              <a:latin typeface="Cambria Math" panose="02040503050406030204" pitchFamily="18" charset="0"/>
                            </a:rPr>
                            <m:t>!</m:t>
                          </m:r>
                        </m:den>
                      </m:f>
                      <m:sSub>
                        <m:sSubPr>
                          <m:ctrlPr>
                            <a:rPr lang="en-US" sz="2000" i="1">
                              <a:latin typeface="Cambria Math" panose="02040503050406030204" pitchFamily="18" charset="0"/>
                            </a:rPr>
                          </m:ctrlPr>
                        </m:sSubPr>
                        <m:e>
                          <m:r>
                            <a:rPr lang="en-US" sz="2000" b="0" i="1">
                              <a:latin typeface="Cambria Math" panose="02040503050406030204" pitchFamily="18" charset="0"/>
                            </a:rPr>
                            <m:t>𝑃</m:t>
                          </m:r>
                        </m:e>
                        <m:sub>
                          <m:r>
                            <a:rPr lang="en-US" sz="2000" b="0" i="1">
                              <a:latin typeface="Cambria Math" panose="02040503050406030204" pitchFamily="18" charset="0"/>
                            </a:rPr>
                            <m:t>0</m:t>
                          </m:r>
                        </m:sub>
                      </m:sSub>
                      <m:r>
                        <a:rPr lang="en-US" sz="2000" b="0" i="1">
                          <a:latin typeface="Cambria Math" panose="02040503050406030204" pitchFamily="18" charset="0"/>
                        </a:rPr>
                        <m:t>     </m:t>
                      </m:r>
                      <m:r>
                        <a:rPr lang="en-US" sz="2000" b="0" i="1">
                          <a:latin typeface="Cambria Math" panose="02040503050406030204" pitchFamily="18" charset="0"/>
                        </a:rPr>
                        <m:t>𝑓𝑜𝑟</m:t>
                      </m:r>
                      <m:r>
                        <a:rPr lang="en-US" sz="2000" b="0" i="1">
                          <a:latin typeface="Cambria Math" panose="02040503050406030204" pitchFamily="18" charset="0"/>
                        </a:rPr>
                        <m:t> </m:t>
                      </m:r>
                      <m:r>
                        <a:rPr lang="en-US" sz="2000" b="0" i="1">
                          <a:latin typeface="Cambria Math" panose="02040503050406030204" pitchFamily="18" charset="0"/>
                        </a:rPr>
                        <m:t>𝑛</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𝑠</m:t>
                      </m:r>
                    </m:oMath>
                  </m:oMathPara>
                </a14:m>
                <a:endParaRPr lang="en-US" sz="2000" dirty="0"/>
              </a:p>
            </p:txBody>
          </p:sp>
        </mc:Choice>
        <mc:Fallback xmlns="">
          <p:sp>
            <p:nvSpPr>
              <p:cNvPr id="19" name="TextBox 1">
                <a:extLst>
                  <a:ext uri="{FF2B5EF4-FFF2-40B4-BE49-F238E27FC236}">
                    <a16:creationId xmlns:a16="http://schemas.microsoft.com/office/drawing/2014/main" id="{D47DD7B7-FF26-4491-8CA1-FB9E5F3A7BA1}"/>
                  </a:ext>
                </a:extLst>
              </p:cNvPr>
              <p:cNvSpPr txBox="1">
                <a:spLocks noRot="1" noChangeAspect="1" noMove="1" noResize="1" noEditPoints="1" noAdjustHandles="1" noChangeArrowheads="1" noChangeShapeType="1" noTextEdit="1"/>
              </p:cNvSpPr>
              <p:nvPr/>
            </p:nvSpPr>
            <p:spPr>
              <a:xfrm>
                <a:off x="2133609" y="4876360"/>
                <a:ext cx="3200391" cy="5925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2">
                <a:extLst>
                  <a:ext uri="{FF2B5EF4-FFF2-40B4-BE49-F238E27FC236}">
                    <a16:creationId xmlns:a16="http://schemas.microsoft.com/office/drawing/2014/main" id="{0CB85393-0CDB-4A83-8E9C-583D359C4C29}"/>
                  </a:ext>
                </a:extLst>
              </p:cNvPr>
              <p:cNvSpPr txBox="1"/>
              <p:nvPr/>
            </p:nvSpPr>
            <p:spPr>
              <a:xfrm>
                <a:off x="2178068" y="5665551"/>
                <a:ext cx="3124191" cy="59272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m:t>
                          </m:r>
                          <m:sSup>
                            <m:sSupPr>
                              <m:ctrlPr>
                                <a:rPr lang="en-US" sz="2000" b="0" i="1">
                                  <a:latin typeface="Cambria Math" panose="02040503050406030204" pitchFamily="18" charset="0"/>
                                  <a:ea typeface="Cambria Math" panose="02040503050406030204" pitchFamily="18" charset="0"/>
                                </a:rPr>
                              </m:ctrlPr>
                            </m:sSupPr>
                            <m:e>
                              <m:r>
                                <m:rPr>
                                  <m:sty m:val="p"/>
                                </m:rPr>
                                <a:rPr lang="el-GR" sz="2000" b="0" i="1">
                                  <a:latin typeface="Cambria Math" panose="02040503050406030204" pitchFamily="18" charset="0"/>
                                  <a:ea typeface="Cambria Math" panose="02040503050406030204" pitchFamily="18" charset="0"/>
                                </a:rPr>
                                <m:t>λ</m:t>
                              </m:r>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𝜇</m:t>
                              </m:r>
                              <m:r>
                                <a:rPr lang="en-US" sz="2000" b="0" i="1">
                                  <a:latin typeface="Cambria Math" panose="02040503050406030204" pitchFamily="18" charset="0"/>
                                  <a:ea typeface="Cambria Math" panose="02040503050406030204" pitchFamily="18" charset="0"/>
                                </a:rPr>
                                <m:t>)</m:t>
                              </m:r>
                            </m:e>
                            <m:sup>
                              <m:r>
                                <a:rPr lang="en-US" sz="2000" b="0" i="1">
                                  <a:latin typeface="Cambria Math" panose="02040503050406030204" pitchFamily="18" charset="0"/>
                                  <a:ea typeface="Cambria Math" panose="02040503050406030204" pitchFamily="18" charset="0"/>
                                </a:rPr>
                                <m:t>𝑛</m:t>
                              </m:r>
                            </m:sup>
                          </m:sSup>
                        </m:num>
                        <m:den>
                          <m:r>
                            <a:rPr lang="en-US" sz="2000" b="0" i="1">
                              <a:latin typeface="Cambria Math" panose="02040503050406030204" pitchFamily="18" charset="0"/>
                            </a:rPr>
                            <m:t>𝑠</m:t>
                          </m:r>
                          <m:r>
                            <a:rPr lang="en-US" sz="2000" b="0" i="1">
                              <a:latin typeface="Cambria Math" panose="02040503050406030204" pitchFamily="18" charset="0"/>
                            </a:rPr>
                            <m:t>!</m:t>
                          </m:r>
                          <m:sSup>
                            <m:sSupPr>
                              <m:ctrlPr>
                                <a:rPr lang="en-US" sz="2000" b="0" i="1">
                                  <a:latin typeface="Cambria Math" panose="02040503050406030204" pitchFamily="18" charset="0"/>
                                </a:rPr>
                              </m:ctrlPr>
                            </m:sSupPr>
                            <m:e>
                              <m:r>
                                <a:rPr lang="en-US" sz="2000" b="0" i="1">
                                  <a:latin typeface="Cambria Math" panose="02040503050406030204" pitchFamily="18" charset="0"/>
                                </a:rPr>
                                <m:t>𝑠</m:t>
                              </m:r>
                            </m:e>
                            <m:sup>
                              <m:r>
                                <a:rPr lang="en-US" sz="2000" b="0" i="1">
                                  <a:latin typeface="Cambria Math" panose="02040503050406030204" pitchFamily="18" charset="0"/>
                                </a:rPr>
                                <m:t>𝑛</m:t>
                              </m:r>
                              <m:r>
                                <a:rPr lang="en-US" sz="2000" b="0" i="1">
                                  <a:latin typeface="Cambria Math" panose="02040503050406030204" pitchFamily="18" charset="0"/>
                                </a:rPr>
                                <m:t>−</m:t>
                              </m:r>
                              <m:r>
                                <a:rPr lang="en-US" sz="2000" b="0" i="1">
                                  <a:latin typeface="Cambria Math" panose="02040503050406030204" pitchFamily="18" charset="0"/>
                                </a:rPr>
                                <m:t>𝑠</m:t>
                              </m:r>
                            </m:sup>
                          </m:sSup>
                        </m:den>
                      </m:f>
                      <m:sSub>
                        <m:sSubPr>
                          <m:ctrlPr>
                            <a:rPr lang="en-US" sz="2000" i="1">
                              <a:latin typeface="Cambria Math" panose="02040503050406030204" pitchFamily="18" charset="0"/>
                            </a:rPr>
                          </m:ctrlPr>
                        </m:sSubPr>
                        <m:e>
                          <m:r>
                            <a:rPr lang="en-US" sz="2000" b="0" i="1">
                              <a:latin typeface="Cambria Math" panose="02040503050406030204" pitchFamily="18" charset="0"/>
                            </a:rPr>
                            <m:t>𝑃</m:t>
                          </m:r>
                        </m:e>
                        <m:sub>
                          <m:r>
                            <a:rPr lang="en-US" sz="2000" b="0" i="1">
                              <a:latin typeface="Cambria Math" panose="02040503050406030204" pitchFamily="18" charset="0"/>
                            </a:rPr>
                            <m:t>0</m:t>
                          </m:r>
                        </m:sub>
                      </m:sSub>
                      <m:r>
                        <a:rPr lang="en-US" sz="2000" b="0" i="1">
                          <a:latin typeface="Cambria Math" panose="02040503050406030204" pitchFamily="18" charset="0"/>
                        </a:rPr>
                        <m:t>     </m:t>
                      </m:r>
                      <m:r>
                        <a:rPr lang="en-US" sz="2000" b="0" i="1">
                          <a:latin typeface="Cambria Math" panose="02040503050406030204" pitchFamily="18" charset="0"/>
                        </a:rPr>
                        <m:t>𝑓𝑜𝑟</m:t>
                      </m:r>
                      <m:r>
                        <a:rPr lang="en-US" sz="2000" b="0" i="1">
                          <a:latin typeface="Cambria Math" panose="02040503050406030204" pitchFamily="18" charset="0"/>
                        </a:rPr>
                        <m:t> </m:t>
                      </m:r>
                      <m:r>
                        <a:rPr lang="en-US" sz="2000" b="0" i="1">
                          <a:latin typeface="Cambria Math" panose="02040503050406030204" pitchFamily="18" charset="0"/>
                        </a:rPr>
                        <m:t>𝑛</m:t>
                      </m:r>
                      <m:r>
                        <a:rPr lang="en-US" sz="2000" b="0" i="1">
                          <a:latin typeface="Cambria Math" panose="02040503050406030204" pitchFamily="18" charset="0"/>
                          <a:ea typeface="Cambria Math" panose="02040503050406030204" pitchFamily="18" charset="0"/>
                        </a:rPr>
                        <m:t>&gt;</m:t>
                      </m:r>
                      <m:r>
                        <a:rPr lang="en-US" sz="2000" b="0" i="1">
                          <a:latin typeface="Cambria Math" panose="02040503050406030204" pitchFamily="18" charset="0"/>
                          <a:ea typeface="Cambria Math" panose="02040503050406030204" pitchFamily="18" charset="0"/>
                        </a:rPr>
                        <m:t>𝑠</m:t>
                      </m:r>
                    </m:oMath>
                  </m:oMathPara>
                </a14:m>
                <a:endParaRPr lang="en-US" sz="2000" dirty="0"/>
              </a:p>
            </p:txBody>
          </p:sp>
        </mc:Choice>
        <mc:Fallback xmlns="">
          <p:sp>
            <p:nvSpPr>
              <p:cNvPr id="20" name="TextBox 2">
                <a:extLst>
                  <a:ext uri="{FF2B5EF4-FFF2-40B4-BE49-F238E27FC236}">
                    <a16:creationId xmlns:a16="http://schemas.microsoft.com/office/drawing/2014/main" id="{0CB85393-0CDB-4A83-8E9C-583D359C4C29}"/>
                  </a:ext>
                </a:extLst>
              </p:cNvPr>
              <p:cNvSpPr txBox="1">
                <a:spLocks noRot="1" noChangeAspect="1" noMove="1" noResize="1" noEditPoints="1" noAdjustHandles="1" noChangeArrowheads="1" noChangeShapeType="1" noTextEdit="1"/>
              </p:cNvSpPr>
              <p:nvPr/>
            </p:nvSpPr>
            <p:spPr>
              <a:xfrm>
                <a:off x="2178068" y="5665551"/>
                <a:ext cx="3124191" cy="592726"/>
              </a:xfrm>
              <a:prstGeom prst="rect">
                <a:avLst/>
              </a:prstGeom>
              <a:blipFill>
                <a:blip r:embed="rId8"/>
                <a:stretch>
                  <a:fillRect/>
                </a:stretch>
              </a:blipFill>
            </p:spPr>
            <p:txBody>
              <a:bodyPr/>
              <a:lstStyle/>
              <a:p>
                <a:r>
                  <a:rPr lang="en-US">
                    <a:noFill/>
                  </a:rPr>
                  <a:t> </a:t>
                </a:r>
              </a:p>
            </p:txBody>
          </p:sp>
        </mc:Fallback>
      </mc:AlternateContent>
      <p:sp>
        <p:nvSpPr>
          <p:cNvPr id="21" name="Text Box 13">
            <a:extLst>
              <a:ext uri="{FF2B5EF4-FFF2-40B4-BE49-F238E27FC236}">
                <a16:creationId xmlns:a16="http://schemas.microsoft.com/office/drawing/2014/main" id="{DFD6693D-1443-48A5-8676-871E28FD324D}"/>
              </a:ext>
            </a:extLst>
          </p:cNvPr>
          <p:cNvSpPr txBox="1">
            <a:spLocks noChangeArrowheads="1"/>
          </p:cNvSpPr>
          <p:nvPr/>
        </p:nvSpPr>
        <p:spPr bwMode="auto">
          <a:xfrm>
            <a:off x="1498600" y="4294007"/>
            <a:ext cx="63341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err="1">
                <a:solidFill>
                  <a:srgbClr val="FF0000"/>
                </a:solidFill>
                <a:latin typeface="Times New Roman" pitchFamily="18" charset="0"/>
              </a:rPr>
              <a:t>P</a:t>
            </a:r>
            <a:r>
              <a:rPr lang="en-US" altLang="en-US" i="1" baseline="-25000" dirty="0" err="1">
                <a:solidFill>
                  <a:srgbClr val="FF0000"/>
                </a:solidFill>
                <a:latin typeface="Times New Roman" pitchFamily="18" charset="0"/>
              </a:rPr>
              <a:t>n</a:t>
            </a:r>
            <a:r>
              <a:rPr lang="en-US" altLang="en-US" dirty="0"/>
              <a:t> = Probability that </a:t>
            </a:r>
            <a:r>
              <a:rPr lang="en-US" altLang="en-US" i="1" dirty="0">
                <a:latin typeface="Times New Roman" pitchFamily="18" charset="0"/>
              </a:rPr>
              <a:t>n</a:t>
            </a:r>
            <a:r>
              <a:rPr lang="en-US" altLang="en-US" dirty="0"/>
              <a:t> customers are in the system</a:t>
            </a:r>
          </a:p>
        </p:txBody>
      </p:sp>
      <p:sp>
        <p:nvSpPr>
          <p:cNvPr id="17" name="Left Brace 16">
            <a:extLst>
              <a:ext uri="{FF2B5EF4-FFF2-40B4-BE49-F238E27FC236}">
                <a16:creationId xmlns:a16="http://schemas.microsoft.com/office/drawing/2014/main" id="{35F2A066-E306-4257-A9CA-D3580F482216}"/>
              </a:ext>
            </a:extLst>
          </p:cNvPr>
          <p:cNvSpPr/>
          <p:nvPr/>
        </p:nvSpPr>
        <p:spPr>
          <a:xfrm>
            <a:off x="2120909" y="4876360"/>
            <a:ext cx="254000" cy="1447800"/>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Text Box 12">
            <a:extLst>
              <a:ext uri="{FF2B5EF4-FFF2-40B4-BE49-F238E27FC236}">
                <a16:creationId xmlns:a16="http://schemas.microsoft.com/office/drawing/2014/main" id="{516E52AE-9A4E-4AE5-AE1F-3DCA5D2272E5}"/>
              </a:ext>
            </a:extLst>
          </p:cNvPr>
          <p:cNvSpPr txBox="1">
            <a:spLocks noChangeArrowheads="1"/>
          </p:cNvSpPr>
          <p:nvPr/>
        </p:nvSpPr>
        <p:spPr bwMode="auto">
          <a:xfrm>
            <a:off x="1751815" y="5387614"/>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a:t>=</a:t>
            </a:r>
          </a:p>
        </p:txBody>
      </p:sp>
    </p:spTree>
    <p:extLst>
      <p:ext uri="{BB962C8B-B14F-4D97-AF65-F5344CB8AC3E}">
        <p14:creationId xmlns:p14="http://schemas.microsoft.com/office/powerpoint/2010/main" val="3908583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7" name="Group 27">
            <a:extLst>
              <a:ext uri="{FF2B5EF4-FFF2-40B4-BE49-F238E27FC236}">
                <a16:creationId xmlns:a16="http://schemas.microsoft.com/office/drawing/2014/main" id="{B8CF9837-A763-47B1-A299-6B515ECFB6A4}"/>
              </a:ext>
            </a:extLst>
          </p:cNvPr>
          <p:cNvGrpSpPr>
            <a:grpSpLocks/>
          </p:cNvGrpSpPr>
          <p:nvPr/>
        </p:nvGrpSpPr>
        <p:grpSpPr bwMode="auto">
          <a:xfrm>
            <a:off x="381000" y="1653478"/>
            <a:ext cx="8381871" cy="714375"/>
            <a:chOff x="758" y="852"/>
            <a:chExt cx="4031" cy="450"/>
          </a:xfrm>
        </p:grpSpPr>
        <p:sp>
          <p:nvSpPr>
            <p:cNvPr id="18" name="Text Box 14">
              <a:extLst>
                <a:ext uri="{FF2B5EF4-FFF2-40B4-BE49-F238E27FC236}">
                  <a16:creationId xmlns:a16="http://schemas.microsoft.com/office/drawing/2014/main" id="{F60C70E1-AF82-4801-B8CC-CE7674C19027}"/>
                </a:ext>
              </a:extLst>
            </p:cNvPr>
            <p:cNvSpPr txBox="1">
              <a:spLocks noChangeArrowheads="1"/>
            </p:cNvSpPr>
            <p:nvPr/>
          </p:nvSpPr>
          <p:spPr bwMode="auto">
            <a:xfrm>
              <a:off x="758" y="952"/>
              <a:ext cx="31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err="1">
                  <a:solidFill>
                    <a:srgbClr val="FF0000"/>
                  </a:solidFill>
                  <a:latin typeface="Times New Roman" pitchFamily="18" charset="0"/>
                  <a:sym typeface="Symbol" pitchFamily="18" charset="2"/>
                </a:rPr>
                <a:t>L</a:t>
              </a:r>
              <a:r>
                <a:rPr lang="en-US" altLang="en-US" i="1" baseline="-25000" dirty="0" err="1">
                  <a:solidFill>
                    <a:srgbClr val="FF0000"/>
                  </a:solidFill>
                  <a:latin typeface="Times New Roman" pitchFamily="18" charset="0"/>
                  <a:sym typeface="Symbol" pitchFamily="18" charset="2"/>
                </a:rPr>
                <a:t>q</a:t>
              </a:r>
              <a:r>
                <a:rPr lang="en-US" altLang="en-US" dirty="0">
                  <a:solidFill>
                    <a:srgbClr val="FF0000"/>
                  </a:solidFill>
                  <a:sym typeface="Symbol" pitchFamily="18" charset="2"/>
                </a:rPr>
                <a:t> </a:t>
              </a:r>
              <a:r>
                <a:rPr lang="en-US" altLang="en-US" dirty="0">
                  <a:sym typeface="Symbol" pitchFamily="18" charset="2"/>
                </a:rPr>
                <a:t>= Average number of customers in the waiting line</a:t>
              </a:r>
            </a:p>
          </p:txBody>
        </p:sp>
        <p:grpSp>
          <p:nvGrpSpPr>
            <p:cNvPr id="19" name="Group 26">
              <a:extLst>
                <a:ext uri="{FF2B5EF4-FFF2-40B4-BE49-F238E27FC236}">
                  <a16:creationId xmlns:a16="http://schemas.microsoft.com/office/drawing/2014/main" id="{20BD967C-63EB-4B83-B814-2242D651DB10}"/>
                </a:ext>
              </a:extLst>
            </p:cNvPr>
            <p:cNvGrpSpPr>
              <a:grpSpLocks/>
            </p:cNvGrpSpPr>
            <p:nvPr/>
          </p:nvGrpSpPr>
          <p:grpSpPr bwMode="auto">
            <a:xfrm>
              <a:off x="3836" y="852"/>
              <a:ext cx="953" cy="450"/>
              <a:chOff x="3836" y="878"/>
              <a:chExt cx="953" cy="450"/>
            </a:xfrm>
          </p:grpSpPr>
          <p:graphicFrame>
            <p:nvGraphicFramePr>
              <p:cNvPr id="20" name="Object 16">
                <a:extLst>
                  <a:ext uri="{FF2B5EF4-FFF2-40B4-BE49-F238E27FC236}">
                    <a16:creationId xmlns:a16="http://schemas.microsoft.com/office/drawing/2014/main" id="{FC79DAE8-4580-4E8D-AF49-5F2D204C1E4A}"/>
                  </a:ext>
                </a:extLst>
              </p:cNvPr>
              <p:cNvGraphicFramePr>
                <a:graphicFrameLocks noChangeAspect="1"/>
              </p:cNvGraphicFramePr>
              <p:nvPr>
                <p:extLst>
                  <p:ext uri="{D42A27DB-BD31-4B8C-83A1-F6EECF244321}">
                    <p14:modId xmlns:p14="http://schemas.microsoft.com/office/powerpoint/2010/main" val="2931149117"/>
                  </p:ext>
                </p:extLst>
              </p:nvPr>
            </p:nvGraphicFramePr>
            <p:xfrm>
              <a:off x="4007" y="878"/>
              <a:ext cx="782" cy="450"/>
            </p:xfrm>
            <a:graphic>
              <a:graphicData uri="http://schemas.openxmlformats.org/presentationml/2006/ole">
                <mc:AlternateContent xmlns:mc="http://schemas.openxmlformats.org/markup-compatibility/2006">
                  <mc:Choice xmlns:v="urn:schemas-microsoft-com:vml" Requires="v">
                    <p:oleObj spid="_x0000_s4146" name="Equation" r:id="rId3" imgW="1498320" imgH="863280" progId="Equation.3">
                      <p:embed/>
                    </p:oleObj>
                  </mc:Choice>
                  <mc:Fallback>
                    <p:oleObj name="Equation" r:id="rId3" imgW="1498320" imgH="863280" progId="Equation.3">
                      <p:embed/>
                      <p:pic>
                        <p:nvPicPr>
                          <p:cNvPr id="2052"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 y="878"/>
                            <a:ext cx="782"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 Box 17">
                <a:extLst>
                  <a:ext uri="{FF2B5EF4-FFF2-40B4-BE49-F238E27FC236}">
                    <a16:creationId xmlns:a16="http://schemas.microsoft.com/office/drawing/2014/main" id="{923A2C34-609F-4782-B337-989892B0CD54}"/>
                  </a:ext>
                </a:extLst>
              </p:cNvPr>
              <p:cNvSpPr txBox="1">
                <a:spLocks noChangeArrowheads="1"/>
              </p:cNvSpPr>
              <p:nvPr/>
            </p:nvSpPr>
            <p:spPr bwMode="auto">
              <a:xfrm>
                <a:off x="3836" y="986"/>
                <a:ext cx="1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a:t> =</a:t>
                </a:r>
              </a:p>
            </p:txBody>
          </p:sp>
        </p:grpSp>
      </p:grpSp>
      <p:grpSp>
        <p:nvGrpSpPr>
          <p:cNvPr id="22" name="Group 25">
            <a:extLst>
              <a:ext uri="{FF2B5EF4-FFF2-40B4-BE49-F238E27FC236}">
                <a16:creationId xmlns:a16="http://schemas.microsoft.com/office/drawing/2014/main" id="{18DA09E1-BD86-42BE-A2E3-D120353FD038}"/>
              </a:ext>
            </a:extLst>
          </p:cNvPr>
          <p:cNvGrpSpPr>
            <a:grpSpLocks/>
          </p:cNvGrpSpPr>
          <p:nvPr/>
        </p:nvGrpSpPr>
        <p:grpSpPr bwMode="auto">
          <a:xfrm>
            <a:off x="304800" y="2845522"/>
            <a:ext cx="6389688" cy="630237"/>
            <a:chOff x="718" y="1896"/>
            <a:chExt cx="4025" cy="397"/>
          </a:xfrm>
        </p:grpSpPr>
        <p:sp>
          <p:nvSpPr>
            <p:cNvPr id="23" name="Text Box 4">
              <a:extLst>
                <a:ext uri="{FF2B5EF4-FFF2-40B4-BE49-F238E27FC236}">
                  <a16:creationId xmlns:a16="http://schemas.microsoft.com/office/drawing/2014/main" id="{56363362-0AB3-4B16-BA6D-9E7D21CC006F}"/>
                </a:ext>
              </a:extLst>
            </p:cNvPr>
            <p:cNvSpPr txBox="1">
              <a:spLocks noChangeArrowheads="1"/>
            </p:cNvSpPr>
            <p:nvPr/>
          </p:nvSpPr>
          <p:spPr bwMode="auto">
            <a:xfrm>
              <a:off x="718" y="1969"/>
              <a:ext cx="37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err="1">
                  <a:solidFill>
                    <a:srgbClr val="FF0000"/>
                  </a:solidFill>
                  <a:latin typeface="Times New Roman" pitchFamily="18" charset="0"/>
                </a:rPr>
                <a:t>W</a:t>
              </a:r>
              <a:r>
                <a:rPr lang="en-US" altLang="en-US" i="1" baseline="-25000" dirty="0" err="1">
                  <a:solidFill>
                    <a:srgbClr val="FF0000"/>
                  </a:solidFill>
                  <a:latin typeface="Times New Roman" pitchFamily="18" charset="0"/>
                </a:rPr>
                <a:t>q</a:t>
              </a:r>
              <a:r>
                <a:rPr lang="en-US" altLang="en-US" dirty="0"/>
                <a:t> = Average waiting time of customers in line =</a:t>
              </a:r>
            </a:p>
          </p:txBody>
        </p:sp>
        <p:graphicFrame>
          <p:nvGraphicFramePr>
            <p:cNvPr id="24" name="Object 18">
              <a:extLst>
                <a:ext uri="{FF2B5EF4-FFF2-40B4-BE49-F238E27FC236}">
                  <a16:creationId xmlns:a16="http://schemas.microsoft.com/office/drawing/2014/main" id="{EA389B1B-ADC9-4301-8656-D3B6561ED765}"/>
                </a:ext>
              </a:extLst>
            </p:cNvPr>
            <p:cNvGraphicFramePr>
              <a:graphicFrameLocks noChangeAspect="1"/>
            </p:cNvGraphicFramePr>
            <p:nvPr/>
          </p:nvGraphicFramePr>
          <p:xfrm>
            <a:off x="4544" y="1896"/>
            <a:ext cx="199" cy="397"/>
          </p:xfrm>
          <a:graphic>
            <a:graphicData uri="http://schemas.openxmlformats.org/presentationml/2006/ole">
              <mc:AlternateContent xmlns:mc="http://schemas.openxmlformats.org/markup-compatibility/2006">
                <mc:Choice xmlns:v="urn:schemas-microsoft-com:vml" Requires="v">
                  <p:oleObj spid="_x0000_s4147" name="Equation" r:id="rId5" imgW="380880" imgH="761760" progId="Equation.3">
                    <p:embed/>
                  </p:oleObj>
                </mc:Choice>
                <mc:Fallback>
                  <p:oleObj name="Equation" r:id="rId5" imgW="380880" imgH="761760" progId="Equation.3">
                    <p:embed/>
                    <p:pic>
                      <p:nvPicPr>
                        <p:cNvPr id="205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4" y="1896"/>
                          <a:ext cx="199"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5" name="Group 28">
            <a:extLst>
              <a:ext uri="{FF2B5EF4-FFF2-40B4-BE49-F238E27FC236}">
                <a16:creationId xmlns:a16="http://schemas.microsoft.com/office/drawing/2014/main" id="{4311FD6D-8FB3-4CDB-9869-7E8AA17CC890}"/>
              </a:ext>
            </a:extLst>
          </p:cNvPr>
          <p:cNvGrpSpPr>
            <a:grpSpLocks/>
          </p:cNvGrpSpPr>
          <p:nvPr/>
        </p:nvGrpSpPr>
        <p:grpSpPr bwMode="auto">
          <a:xfrm>
            <a:off x="381000" y="3902247"/>
            <a:ext cx="8230070" cy="642938"/>
            <a:chOff x="766" y="2364"/>
            <a:chExt cx="3969" cy="405"/>
          </a:xfrm>
        </p:grpSpPr>
        <p:sp>
          <p:nvSpPr>
            <p:cNvPr id="26" name="Text Box 9">
              <a:extLst>
                <a:ext uri="{FF2B5EF4-FFF2-40B4-BE49-F238E27FC236}">
                  <a16:creationId xmlns:a16="http://schemas.microsoft.com/office/drawing/2014/main" id="{4682EF3B-9926-4602-89C9-CCA7B2E43341}"/>
                </a:ext>
              </a:extLst>
            </p:cNvPr>
            <p:cNvSpPr txBox="1">
              <a:spLocks noChangeArrowheads="1"/>
            </p:cNvSpPr>
            <p:nvPr/>
          </p:nvSpPr>
          <p:spPr bwMode="auto">
            <a:xfrm>
              <a:off x="766" y="2434"/>
              <a:ext cx="33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a:solidFill>
                    <a:srgbClr val="FF0000"/>
                  </a:solidFill>
                  <a:latin typeface="Times New Roman" pitchFamily="18" charset="0"/>
                </a:rPr>
                <a:t>W</a:t>
              </a:r>
              <a:r>
                <a:rPr lang="en-US" altLang="en-US" dirty="0"/>
                <a:t> = Average time spent in the system, including service</a:t>
              </a:r>
            </a:p>
          </p:txBody>
        </p:sp>
        <p:grpSp>
          <p:nvGrpSpPr>
            <p:cNvPr id="27" name="Group 24">
              <a:extLst>
                <a:ext uri="{FF2B5EF4-FFF2-40B4-BE49-F238E27FC236}">
                  <a16:creationId xmlns:a16="http://schemas.microsoft.com/office/drawing/2014/main" id="{DEA8C333-849A-48D4-B7C5-65665642C5D0}"/>
                </a:ext>
              </a:extLst>
            </p:cNvPr>
            <p:cNvGrpSpPr>
              <a:grpSpLocks/>
            </p:cNvGrpSpPr>
            <p:nvPr/>
          </p:nvGrpSpPr>
          <p:grpSpPr bwMode="auto">
            <a:xfrm>
              <a:off x="4041" y="2364"/>
              <a:ext cx="694" cy="405"/>
              <a:chOff x="4073" y="2371"/>
              <a:chExt cx="694" cy="405"/>
            </a:xfrm>
          </p:grpSpPr>
          <p:sp>
            <p:nvSpPr>
              <p:cNvPr id="28" name="Text Box 11">
                <a:extLst>
                  <a:ext uri="{FF2B5EF4-FFF2-40B4-BE49-F238E27FC236}">
                    <a16:creationId xmlns:a16="http://schemas.microsoft.com/office/drawing/2014/main" id="{2FC02E14-BDCA-4F93-BF30-566C65B3FBC4}"/>
                  </a:ext>
                </a:extLst>
              </p:cNvPr>
              <p:cNvSpPr txBox="1">
                <a:spLocks noChangeArrowheads="1"/>
              </p:cNvSpPr>
              <p:nvPr/>
            </p:nvSpPr>
            <p:spPr bwMode="auto">
              <a:xfrm>
                <a:off x="4073" y="2449"/>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a:t>=</a:t>
                </a:r>
              </a:p>
            </p:txBody>
          </p:sp>
          <p:graphicFrame>
            <p:nvGraphicFramePr>
              <p:cNvPr id="29" name="Object 19">
                <a:extLst>
                  <a:ext uri="{FF2B5EF4-FFF2-40B4-BE49-F238E27FC236}">
                    <a16:creationId xmlns:a16="http://schemas.microsoft.com/office/drawing/2014/main" id="{9DAC9EC0-5B74-480C-A3A3-3D711497FD9F}"/>
                  </a:ext>
                </a:extLst>
              </p:cNvPr>
              <p:cNvGraphicFramePr>
                <a:graphicFrameLocks noChangeAspect="1"/>
              </p:cNvGraphicFramePr>
              <p:nvPr>
                <p:extLst>
                  <p:ext uri="{D42A27DB-BD31-4B8C-83A1-F6EECF244321}">
                    <p14:modId xmlns:p14="http://schemas.microsoft.com/office/powerpoint/2010/main" val="1998346790"/>
                  </p:ext>
                </p:extLst>
              </p:nvPr>
            </p:nvGraphicFramePr>
            <p:xfrm>
              <a:off x="4282" y="2371"/>
              <a:ext cx="485" cy="405"/>
            </p:xfrm>
            <a:graphic>
              <a:graphicData uri="http://schemas.openxmlformats.org/presentationml/2006/ole">
                <mc:AlternateContent xmlns:mc="http://schemas.openxmlformats.org/markup-compatibility/2006">
                  <mc:Choice xmlns:v="urn:schemas-microsoft-com:vml" Requires="v">
                    <p:oleObj spid="_x0000_s4148" name="Equation" r:id="rId7" imgW="927000" imgH="774360" progId="Equation.3">
                      <p:embed/>
                    </p:oleObj>
                  </mc:Choice>
                  <mc:Fallback>
                    <p:oleObj name="Equation" r:id="rId7" imgW="927000" imgH="774360" progId="Equation.3">
                      <p:embed/>
                      <p:pic>
                        <p:nvPicPr>
                          <p:cNvPr id="205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2" y="2371"/>
                            <a:ext cx="485" cy="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30" name="Group 29">
            <a:extLst>
              <a:ext uri="{FF2B5EF4-FFF2-40B4-BE49-F238E27FC236}">
                <a16:creationId xmlns:a16="http://schemas.microsoft.com/office/drawing/2014/main" id="{777BA387-52C7-48E8-AB9D-CB33B5CF351B}"/>
              </a:ext>
            </a:extLst>
          </p:cNvPr>
          <p:cNvGrpSpPr>
            <a:grpSpLocks/>
          </p:cNvGrpSpPr>
          <p:nvPr/>
        </p:nvGrpSpPr>
        <p:grpSpPr bwMode="auto">
          <a:xfrm>
            <a:off x="457665" y="5003800"/>
            <a:ext cx="7772577" cy="406400"/>
            <a:chOff x="814" y="3330"/>
            <a:chExt cx="4086" cy="256"/>
          </a:xfrm>
        </p:grpSpPr>
        <p:sp>
          <p:nvSpPr>
            <p:cNvPr id="31" name="Text Box 6">
              <a:extLst>
                <a:ext uri="{FF2B5EF4-FFF2-40B4-BE49-F238E27FC236}">
                  <a16:creationId xmlns:a16="http://schemas.microsoft.com/office/drawing/2014/main" id="{A6C5756E-4981-47E5-858A-CF1723A4729B}"/>
                </a:ext>
              </a:extLst>
            </p:cNvPr>
            <p:cNvSpPr txBox="1">
              <a:spLocks noChangeArrowheads="1"/>
            </p:cNvSpPr>
            <p:nvPr/>
          </p:nvSpPr>
          <p:spPr bwMode="auto">
            <a:xfrm>
              <a:off x="4417" y="3336"/>
              <a:ext cx="4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dirty="0"/>
                <a:t>= </a:t>
              </a:r>
              <a:r>
                <a:rPr lang="en-US" altLang="en-US" i="1" dirty="0">
                  <a:sym typeface="Symbol" pitchFamily="18" charset="2"/>
                </a:rPr>
                <a:t></a:t>
              </a:r>
              <a:r>
                <a:rPr lang="en-US" altLang="en-US" i="1" dirty="0">
                  <a:latin typeface="Times New Roman" pitchFamily="18" charset="0"/>
                  <a:sym typeface="Symbol" pitchFamily="18" charset="2"/>
                </a:rPr>
                <a:t>W</a:t>
              </a:r>
            </a:p>
          </p:txBody>
        </p:sp>
        <p:sp>
          <p:nvSpPr>
            <p:cNvPr id="32" name="Text Box 21">
              <a:extLst>
                <a:ext uri="{FF2B5EF4-FFF2-40B4-BE49-F238E27FC236}">
                  <a16:creationId xmlns:a16="http://schemas.microsoft.com/office/drawing/2014/main" id="{3A83BC55-B88C-44CB-9D36-837ADA5D0E85}"/>
                </a:ext>
              </a:extLst>
            </p:cNvPr>
            <p:cNvSpPr txBox="1">
              <a:spLocks noChangeArrowheads="1"/>
            </p:cNvSpPr>
            <p:nvPr/>
          </p:nvSpPr>
          <p:spPr bwMode="auto">
            <a:xfrm>
              <a:off x="814" y="3330"/>
              <a:ext cx="36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tLang="en-US" i="1" dirty="0">
                  <a:solidFill>
                    <a:srgbClr val="FF0000"/>
                  </a:solidFill>
                  <a:latin typeface="Times New Roman" pitchFamily="18" charset="0"/>
                </a:rPr>
                <a:t>L</a:t>
              </a:r>
              <a:r>
                <a:rPr lang="en-US" altLang="en-US" dirty="0"/>
                <a:t> = Average number of customers in the service system</a:t>
              </a:r>
            </a:p>
          </p:txBody>
        </p:sp>
      </p:grpSp>
      <p:sp>
        <p:nvSpPr>
          <p:cNvPr id="33" name="Rectangle 17">
            <a:extLst>
              <a:ext uri="{FF2B5EF4-FFF2-40B4-BE49-F238E27FC236}">
                <a16:creationId xmlns:a16="http://schemas.microsoft.com/office/drawing/2014/main" id="{5E2C158D-8CCC-48F7-ADFE-302CD9F3C761}"/>
              </a:ext>
            </a:extLst>
          </p:cNvPr>
          <p:cNvSpPr txBox="1">
            <a:spLocks noChangeArrowheads="1"/>
          </p:cNvSpPr>
          <p:nvPr/>
        </p:nvSpPr>
        <p:spPr>
          <a:xfrm>
            <a:off x="1" y="0"/>
            <a:ext cx="9143999" cy="1085962"/>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Multiple</a:t>
            </a:r>
            <a:br>
              <a:rPr lang="en-US" dirty="0"/>
            </a:br>
            <a:r>
              <a:rPr lang="en-US" dirty="0"/>
              <a:t>Server Model Equations</a:t>
            </a:r>
          </a:p>
        </p:txBody>
      </p:sp>
    </p:spTree>
    <p:extLst>
      <p:ext uri="{BB962C8B-B14F-4D97-AF65-F5344CB8AC3E}">
        <p14:creationId xmlns:p14="http://schemas.microsoft.com/office/powerpoint/2010/main" val="2725827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downRight)">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Rectangle 7"/>
          <p:cNvSpPr>
            <a:spLocks noGrp="1" noChangeArrowheads="1"/>
          </p:cNvSpPr>
          <p:nvPr>
            <p:ph type="title"/>
          </p:nvPr>
        </p:nvSpPr>
        <p:spPr>
          <a:xfrm>
            <a:off x="457200" y="274638"/>
            <a:ext cx="8229600" cy="868362"/>
          </a:xfrm>
        </p:spPr>
        <p:txBody>
          <a:bodyPr/>
          <a:lstStyle/>
          <a:p>
            <a:r>
              <a:rPr lang="en-US" dirty="0"/>
              <a:t>Example B.5</a:t>
            </a:r>
          </a:p>
        </p:txBody>
      </p:sp>
      <p:sp>
        <p:nvSpPr>
          <p:cNvPr id="394248" name="Rectangle 8"/>
          <p:cNvSpPr>
            <a:spLocks noGrp="1" noChangeArrowheads="1"/>
          </p:cNvSpPr>
          <p:nvPr>
            <p:ph type="body" idx="1"/>
          </p:nvPr>
        </p:nvSpPr>
        <p:spPr>
          <a:xfrm>
            <a:off x="457200" y="1295400"/>
            <a:ext cx="8229600" cy="5181600"/>
          </a:xfrm>
        </p:spPr>
        <p:txBody>
          <a:bodyPr/>
          <a:lstStyle/>
          <a:p>
            <a:r>
              <a:rPr lang="en-US" sz="2300" dirty="0"/>
              <a:t>The management of the American Parcel Service terminal in Verona, Wisconsin, is concerned about the amount of time the company’s trucks are idle (not delivering on the road), which the company defines as waiting to be unloaded and being unloaded at the terminal. </a:t>
            </a:r>
          </a:p>
          <a:p>
            <a:r>
              <a:rPr lang="en-US" sz="2300" dirty="0"/>
              <a:t>The terminal operates with four unloading bays. Each bay requires a crew of two employees, and each crew costs $30 per hour. </a:t>
            </a:r>
          </a:p>
          <a:p>
            <a:r>
              <a:rPr lang="en-US" sz="2300" dirty="0"/>
              <a:t>The estimated cost of an idle truck is $50 per hour. Trucks arrive at an average rate of three per hour, according to a Poisson distribution. </a:t>
            </a:r>
          </a:p>
          <a:p>
            <a:r>
              <a:rPr lang="en-US" sz="2300" dirty="0"/>
              <a:t>On average, a crew can unload a semitrailer rig in one hour, with exponential service times. </a:t>
            </a:r>
          </a:p>
          <a:p>
            <a:r>
              <a:rPr lang="en-US" sz="2300" dirty="0"/>
              <a:t>What is the total hourly cost of operating the system?</a:t>
            </a:r>
          </a:p>
        </p:txBody>
      </p:sp>
      <p:sp>
        <p:nvSpPr>
          <p:cNvPr id="6" name="Rectangle 17">
            <a:extLst>
              <a:ext uri="{FF2B5EF4-FFF2-40B4-BE49-F238E27FC236}">
                <a16:creationId xmlns:a16="http://schemas.microsoft.com/office/drawing/2014/main" id="{05B43534-AA8B-46D2-8819-AA97F3A5216F}"/>
              </a:ext>
            </a:extLst>
          </p:cNvPr>
          <p:cNvSpPr txBox="1">
            <a:spLocks noChangeArrowheads="1"/>
          </p:cNvSpPr>
          <p:nvPr/>
        </p:nvSpPr>
        <p:spPr>
          <a:xfrm>
            <a:off x="1" y="0"/>
            <a:ext cx="9143999" cy="1085962"/>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Multiple</a:t>
            </a:r>
            <a:br>
              <a:rPr lang="en-US" dirty="0"/>
            </a:br>
            <a:r>
              <a:rPr lang="en-US" dirty="0"/>
              <a:t>Server Model Example </a:t>
            </a:r>
          </a:p>
        </p:txBody>
      </p:sp>
    </p:spTree>
    <p:extLst>
      <p:ext uri="{BB962C8B-B14F-4D97-AF65-F5344CB8AC3E}">
        <p14:creationId xmlns:p14="http://schemas.microsoft.com/office/powerpoint/2010/main" val="2531852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4248"/>
                                        </p:tgtEl>
                                        <p:attrNameLst>
                                          <p:attrName>style.visibility</p:attrName>
                                        </p:attrNameLst>
                                      </p:cBhvr>
                                      <p:to>
                                        <p:strVal val="visible"/>
                                      </p:to>
                                    </p:set>
                                    <p:animEffect transition="in" filter="strips(downRight)">
                                      <p:cBhvr>
                                        <p:cTn id="7" dur="1000"/>
                                        <p:tgtEl>
                                          <p:spTgt spid="394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Rectangle 7"/>
          <p:cNvSpPr>
            <a:spLocks noGrp="1" noChangeArrowheads="1"/>
          </p:cNvSpPr>
          <p:nvPr>
            <p:ph type="title"/>
          </p:nvPr>
        </p:nvSpPr>
        <p:spPr>
          <a:xfrm>
            <a:off x="457200" y="274638"/>
            <a:ext cx="8229600" cy="868362"/>
          </a:xfrm>
        </p:spPr>
        <p:txBody>
          <a:bodyPr/>
          <a:lstStyle/>
          <a:p>
            <a:r>
              <a:rPr lang="en-US" dirty="0"/>
              <a:t>Example B.5</a:t>
            </a:r>
          </a:p>
        </p:txBody>
      </p:sp>
      <p:sp>
        <p:nvSpPr>
          <p:cNvPr id="394248" name="Rectangle 8"/>
          <p:cNvSpPr>
            <a:spLocks noGrp="1" noChangeArrowheads="1"/>
          </p:cNvSpPr>
          <p:nvPr>
            <p:ph type="body" idx="1"/>
          </p:nvPr>
        </p:nvSpPr>
        <p:spPr>
          <a:xfrm>
            <a:off x="457200" y="708819"/>
            <a:ext cx="8229600" cy="6019800"/>
          </a:xfrm>
        </p:spPr>
        <p:txBody>
          <a:bodyPr/>
          <a:lstStyle/>
          <a:p>
            <a:r>
              <a:rPr lang="en-US" sz="2300" dirty="0"/>
              <a:t>To calculate the hourly cost of operating the system we need to know the following:</a:t>
            </a:r>
          </a:p>
          <a:p>
            <a:pPr lvl="1"/>
            <a:endParaRPr lang="en-US" sz="2100" dirty="0"/>
          </a:p>
          <a:p>
            <a:pPr lvl="1"/>
            <a:r>
              <a:rPr lang="en-US" sz="2100" dirty="0"/>
              <a:t>The average number of trucks in the system</a:t>
            </a:r>
          </a:p>
          <a:p>
            <a:pPr lvl="1"/>
            <a:r>
              <a:rPr lang="en-US" sz="2100" dirty="0"/>
              <a:t>The average time spent in the system</a:t>
            </a:r>
          </a:p>
          <a:p>
            <a:pPr lvl="1"/>
            <a:r>
              <a:rPr lang="en-US" sz="2100" dirty="0"/>
              <a:t>The average time spent in line</a:t>
            </a:r>
          </a:p>
          <a:p>
            <a:pPr lvl="1"/>
            <a:r>
              <a:rPr lang="en-US" sz="2100" dirty="0"/>
              <a:t>The average number of trucks in line</a:t>
            </a:r>
          </a:p>
          <a:p>
            <a:pPr lvl="1"/>
            <a:r>
              <a:rPr lang="en-US" sz="2100" dirty="0"/>
              <a:t>The probability of having zero trucks in line</a:t>
            </a:r>
          </a:p>
          <a:p>
            <a:pPr lvl="1"/>
            <a:r>
              <a:rPr lang="en-US" sz="2100" dirty="0"/>
              <a:t>The utilization</a:t>
            </a:r>
          </a:p>
          <a:p>
            <a:endParaRPr lang="en-US" sz="800" dirty="0"/>
          </a:p>
          <a:p>
            <a:r>
              <a:rPr lang="en-US" sz="2300" dirty="0"/>
              <a:t>The below data is provided in the description:</a:t>
            </a:r>
          </a:p>
          <a:p>
            <a:endParaRPr lang="en-US" sz="2300" dirty="0"/>
          </a:p>
          <a:p>
            <a:pPr lvl="1"/>
            <a:endParaRPr lang="en-US" dirty="0"/>
          </a:p>
        </p:txBody>
      </p:sp>
      <p:sp>
        <p:nvSpPr>
          <p:cNvPr id="6" name="Rectangle 17">
            <a:extLst>
              <a:ext uri="{FF2B5EF4-FFF2-40B4-BE49-F238E27FC236}">
                <a16:creationId xmlns:a16="http://schemas.microsoft.com/office/drawing/2014/main" id="{05B43534-AA8B-46D2-8819-AA97F3A5216F}"/>
              </a:ext>
            </a:extLst>
          </p:cNvPr>
          <p:cNvSpPr txBox="1">
            <a:spLocks noChangeArrowheads="1"/>
          </p:cNvSpPr>
          <p:nvPr/>
        </p:nvSpPr>
        <p:spPr>
          <a:xfrm>
            <a:off x="1" y="0"/>
            <a:ext cx="9143999" cy="1085962"/>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Multiple</a:t>
            </a:r>
            <a:br>
              <a:rPr lang="en-US" dirty="0"/>
            </a:br>
            <a:r>
              <a:rPr lang="en-US" dirty="0"/>
              <a:t>Server Model Example </a:t>
            </a:r>
          </a:p>
        </p:txBody>
      </p:sp>
      <p:sp>
        <p:nvSpPr>
          <p:cNvPr id="5" name="Text Box 4">
            <a:extLst>
              <a:ext uri="{FF2B5EF4-FFF2-40B4-BE49-F238E27FC236}">
                <a16:creationId xmlns:a16="http://schemas.microsoft.com/office/drawing/2014/main" id="{5E28F611-7592-45CB-B261-135B673C8378}"/>
              </a:ext>
            </a:extLst>
          </p:cNvPr>
          <p:cNvSpPr txBox="1">
            <a:spLocks noChangeArrowheads="1"/>
          </p:cNvSpPr>
          <p:nvPr/>
        </p:nvSpPr>
        <p:spPr>
          <a:xfrm>
            <a:off x="1143000" y="5530705"/>
            <a:ext cx="6384925" cy="1031875"/>
          </a:xfrm>
          <a:prstGeom prst="rect">
            <a:avLst/>
          </a:prstGeom>
          <a:solidFill>
            <a:srgbClr val="EBCCD4"/>
          </a:solidFill>
          <a:ln w="12700">
            <a:solidFill>
              <a:schemeClr val="tx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defTabSz="762000" eaLnBrk="0" hangingPunct="0">
              <a:spcBef>
                <a:spcPct val="0"/>
              </a:spcBef>
              <a:buFontTx/>
              <a:buNone/>
              <a:tabLst>
                <a:tab pos="6116638" algn="r"/>
              </a:tabLst>
            </a:pPr>
            <a:r>
              <a:rPr lang="en-US" sz="2000" dirty="0">
                <a:solidFill>
                  <a:schemeClr val="tx2"/>
                </a:solidFill>
              </a:rPr>
              <a:t>4 </a:t>
            </a:r>
            <a:r>
              <a:rPr lang="en-US" sz="2000" dirty="0"/>
              <a:t>Unloading bays	Crew costs $30 per hour</a:t>
            </a:r>
          </a:p>
          <a:p>
            <a:pPr defTabSz="762000" eaLnBrk="0" hangingPunct="0">
              <a:spcBef>
                <a:spcPct val="0"/>
              </a:spcBef>
              <a:buFontTx/>
              <a:buNone/>
              <a:tabLst>
                <a:tab pos="6116638" algn="r"/>
              </a:tabLst>
            </a:pPr>
            <a:r>
              <a:rPr lang="en-US" sz="2000" dirty="0"/>
              <a:t>2 Employees/crew	Idle truck costs $50 per hour</a:t>
            </a:r>
          </a:p>
          <a:p>
            <a:pPr defTabSz="762000" eaLnBrk="0" hangingPunct="0">
              <a:spcBef>
                <a:spcPct val="0"/>
              </a:spcBef>
              <a:buFontTx/>
              <a:buNone/>
              <a:tabLst>
                <a:tab pos="6116638" algn="r"/>
              </a:tabLst>
            </a:pPr>
            <a:r>
              <a:rPr lang="en-US" sz="2000" dirty="0"/>
              <a:t>Arrival rate = </a:t>
            </a:r>
            <a:r>
              <a:rPr lang="en-US" sz="2000" dirty="0">
                <a:solidFill>
                  <a:schemeClr val="tx2"/>
                </a:solidFill>
              </a:rPr>
              <a:t>3 per </a:t>
            </a:r>
            <a:r>
              <a:rPr lang="en-US" sz="2000" dirty="0"/>
              <a:t>hour	Service time = </a:t>
            </a:r>
            <a:r>
              <a:rPr lang="en-US" sz="2000" dirty="0">
                <a:solidFill>
                  <a:schemeClr val="tx2"/>
                </a:solidFill>
              </a:rPr>
              <a:t>1</a:t>
            </a:r>
            <a:r>
              <a:rPr lang="en-US" sz="2000" dirty="0"/>
              <a:t> hour</a:t>
            </a:r>
          </a:p>
        </p:txBody>
      </p:sp>
    </p:spTree>
    <p:extLst>
      <p:ext uri="{BB962C8B-B14F-4D97-AF65-F5344CB8AC3E}">
        <p14:creationId xmlns:p14="http://schemas.microsoft.com/office/powerpoint/2010/main" val="984875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4248"/>
                                        </p:tgtEl>
                                        <p:attrNameLst>
                                          <p:attrName>style.visibility</p:attrName>
                                        </p:attrNameLst>
                                      </p:cBhvr>
                                      <p:to>
                                        <p:strVal val="visible"/>
                                      </p:to>
                                    </p:set>
                                    <p:animEffect transition="in" filter="strips(downRight)">
                                      <p:cBhvr>
                                        <p:cTn id="7" dur="1000"/>
                                        <p:tgtEl>
                                          <p:spTgt spid="394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2293938" y="0"/>
            <a:ext cx="5867400" cy="774700"/>
          </a:xfrm>
        </p:spPr>
        <p:txBody>
          <a:bodyPr/>
          <a:lstStyle/>
          <a:p>
            <a:r>
              <a:rPr lang="en-US" sz="3600" dirty="0"/>
              <a:t>Multiple-Server Model</a:t>
            </a:r>
          </a:p>
        </p:txBody>
      </p:sp>
      <p:sp>
        <p:nvSpPr>
          <p:cNvPr id="591876" name="Text Box 4"/>
          <p:cNvSpPr txBox="1">
            <a:spLocks noGrp="1" noChangeArrowheads="1"/>
          </p:cNvSpPr>
          <p:nvPr>
            <p:ph type="body" idx="1"/>
          </p:nvPr>
        </p:nvSpPr>
        <p:spPr>
          <a:xfrm>
            <a:off x="1441451" y="333375"/>
            <a:ext cx="6384925" cy="1031875"/>
          </a:xfrm>
          <a:solidFill>
            <a:srgbClr val="EBCCD4"/>
          </a:solidFill>
          <a:ln w="12700">
            <a:solidFill>
              <a:schemeClr val="tx1"/>
            </a:solidFill>
          </a:ln>
        </p:spPr>
        <p:txBody>
          <a:bodyPr/>
          <a:lstStyle/>
          <a:p>
            <a:pPr defTabSz="762000" eaLnBrk="0" hangingPunct="0">
              <a:spcBef>
                <a:spcPct val="0"/>
              </a:spcBef>
              <a:buFontTx/>
              <a:buNone/>
              <a:tabLst>
                <a:tab pos="6116638" algn="r"/>
              </a:tabLst>
            </a:pPr>
            <a:r>
              <a:rPr lang="en-US" sz="2000" b="1" dirty="0">
                <a:solidFill>
                  <a:schemeClr val="accent4">
                    <a:lumMod val="75000"/>
                  </a:schemeClr>
                </a:solidFill>
              </a:rPr>
              <a:t>4</a:t>
            </a:r>
            <a:r>
              <a:rPr lang="en-US" sz="2000" dirty="0">
                <a:solidFill>
                  <a:schemeClr val="accent4">
                    <a:lumMod val="75000"/>
                  </a:schemeClr>
                </a:solidFill>
              </a:rPr>
              <a:t> </a:t>
            </a:r>
            <a:r>
              <a:rPr lang="en-US" sz="2000" dirty="0"/>
              <a:t>Unloading bays	Crew costs $30/hour</a:t>
            </a:r>
          </a:p>
          <a:p>
            <a:pPr defTabSz="762000" eaLnBrk="0" hangingPunct="0">
              <a:spcBef>
                <a:spcPct val="0"/>
              </a:spcBef>
              <a:buFontTx/>
              <a:buNone/>
              <a:tabLst>
                <a:tab pos="6116638" algn="r"/>
              </a:tabLst>
            </a:pPr>
            <a:r>
              <a:rPr lang="en-US" sz="2000" dirty="0"/>
              <a:t>2 Employees/crew	Idle truck costs $50/hour</a:t>
            </a:r>
          </a:p>
          <a:p>
            <a:pPr defTabSz="762000" eaLnBrk="0" hangingPunct="0">
              <a:spcBef>
                <a:spcPct val="0"/>
              </a:spcBef>
              <a:buFontTx/>
              <a:buNone/>
              <a:tabLst>
                <a:tab pos="6116638" algn="r"/>
              </a:tabLst>
            </a:pPr>
            <a:r>
              <a:rPr lang="en-US" sz="2000" dirty="0"/>
              <a:t>Arrival rate = </a:t>
            </a:r>
            <a:r>
              <a:rPr lang="en-US" sz="2000" b="1" dirty="0">
                <a:solidFill>
                  <a:srgbClr val="7030A0"/>
                </a:solidFill>
              </a:rPr>
              <a:t>3</a:t>
            </a:r>
            <a:r>
              <a:rPr lang="en-US" sz="2000" dirty="0"/>
              <a:t>/hour	Service time = </a:t>
            </a:r>
            <a:r>
              <a:rPr lang="en-US" sz="2000" b="1" dirty="0">
                <a:solidFill>
                  <a:srgbClr val="FF8000"/>
                </a:solidFill>
              </a:rPr>
              <a:t>1</a:t>
            </a:r>
            <a:r>
              <a:rPr lang="en-US" sz="2000" dirty="0"/>
              <a:t> hour</a:t>
            </a:r>
          </a:p>
        </p:txBody>
      </p:sp>
      <p:sp>
        <p:nvSpPr>
          <p:cNvPr id="591877" name="Text Box 5"/>
          <p:cNvSpPr txBox="1">
            <a:spLocks noChangeArrowheads="1"/>
          </p:cNvSpPr>
          <p:nvPr/>
        </p:nvSpPr>
        <p:spPr bwMode="auto">
          <a:xfrm>
            <a:off x="1981200" y="1684321"/>
            <a:ext cx="3875903" cy="400050"/>
          </a:xfrm>
          <a:prstGeom prst="rect">
            <a:avLst/>
          </a:prstGeom>
          <a:noFill/>
          <a:ln w="12700">
            <a:noFill/>
            <a:miter lim="800000"/>
            <a:headEnd/>
            <a:tailEnd/>
          </a:ln>
          <a:effectLst/>
        </p:spPr>
        <p:txBody>
          <a:bodyPr wrap="square">
            <a:spAutoFit/>
          </a:bodyPr>
          <a:lstStyle/>
          <a:p>
            <a:pPr defTabSz="762000" eaLnBrk="0" hangingPunct="0"/>
            <a:r>
              <a:rPr lang="en-US" sz="2000" b="1" i="0" dirty="0"/>
              <a:t>Utilization = </a:t>
            </a:r>
            <a:r>
              <a:rPr lang="en-US" sz="2000" b="1" dirty="0">
                <a:latin typeface="Symbol" pitchFamily="18" charset="2"/>
              </a:rPr>
              <a:t>r </a:t>
            </a:r>
            <a:r>
              <a:rPr lang="en-US" sz="2000" b="1" i="0" dirty="0"/>
              <a:t> = </a:t>
            </a:r>
          </a:p>
        </p:txBody>
      </p:sp>
      <p:grpSp>
        <p:nvGrpSpPr>
          <p:cNvPr id="8" name="Group 29"/>
          <p:cNvGrpSpPr>
            <a:grpSpLocks/>
          </p:cNvGrpSpPr>
          <p:nvPr/>
        </p:nvGrpSpPr>
        <p:grpSpPr bwMode="auto">
          <a:xfrm>
            <a:off x="322263" y="3369780"/>
            <a:ext cx="4835525" cy="762000"/>
            <a:chOff x="590" y="2763"/>
            <a:chExt cx="3046" cy="480"/>
          </a:xfrm>
        </p:grpSpPr>
        <p:sp>
          <p:nvSpPr>
            <p:cNvPr id="591894" name="Text Box 22"/>
            <p:cNvSpPr txBox="1">
              <a:spLocks noChangeArrowheads="1"/>
            </p:cNvSpPr>
            <p:nvPr/>
          </p:nvSpPr>
          <p:spPr bwMode="auto">
            <a:xfrm>
              <a:off x="590" y="2881"/>
              <a:ext cx="2005" cy="250"/>
            </a:xfrm>
            <a:prstGeom prst="rect">
              <a:avLst/>
            </a:prstGeom>
            <a:noFill/>
            <a:ln w="12700">
              <a:noFill/>
              <a:miter lim="800000"/>
              <a:headEnd/>
              <a:tailEnd/>
            </a:ln>
            <a:effectLst/>
          </p:spPr>
          <p:txBody>
            <a:bodyPr wrap="square">
              <a:spAutoFit/>
            </a:bodyPr>
            <a:lstStyle/>
            <a:p>
              <a:pPr defTabSz="762000" eaLnBrk="0" hangingPunct="0"/>
              <a:r>
                <a:rPr lang="en-US" sz="2000" b="1" i="0" dirty="0"/>
                <a:t>Average trucks in line = </a:t>
              </a:r>
              <a:r>
                <a:rPr lang="en-US" sz="2000" b="1" dirty="0" err="1"/>
                <a:t>L</a:t>
              </a:r>
              <a:r>
                <a:rPr lang="en-US" sz="2000" b="1" baseline="-25000" dirty="0" err="1"/>
                <a:t>q</a:t>
              </a:r>
              <a:r>
                <a:rPr lang="en-US" sz="2000" b="1" i="0" dirty="0"/>
                <a:t> =</a:t>
              </a:r>
            </a:p>
          </p:txBody>
        </p:sp>
        <p:sp>
          <p:nvSpPr>
            <p:cNvPr id="591895" name="Text Box 23"/>
            <p:cNvSpPr txBox="1">
              <a:spLocks noChangeArrowheads="1"/>
            </p:cNvSpPr>
            <p:nvPr/>
          </p:nvSpPr>
          <p:spPr bwMode="auto">
            <a:xfrm>
              <a:off x="2640" y="2763"/>
              <a:ext cx="777" cy="480"/>
            </a:xfrm>
            <a:prstGeom prst="rect">
              <a:avLst/>
            </a:prstGeom>
            <a:noFill/>
            <a:ln w="12700">
              <a:noFill/>
              <a:miter lim="800000"/>
              <a:headEnd/>
              <a:tailEnd/>
            </a:ln>
            <a:effectLst/>
          </p:spPr>
          <p:txBody>
            <a:bodyPr wrap="none">
              <a:spAutoFit/>
            </a:bodyPr>
            <a:lstStyle/>
            <a:p>
              <a:pPr algn="ctr" defTabSz="762000" eaLnBrk="0" hangingPunct="0">
                <a:lnSpc>
                  <a:spcPct val="110000"/>
                </a:lnSpc>
              </a:pPr>
              <a:r>
                <a:rPr lang="en-US" sz="2000" b="1" dirty="0">
                  <a:sym typeface="Symbol" pitchFamily="18" charset="2"/>
                </a:rPr>
                <a:t></a:t>
              </a:r>
              <a:r>
                <a:rPr lang="en-US" sz="2000" b="1" i="0" baseline="-25000" dirty="0">
                  <a:sym typeface="Symbol" pitchFamily="18" charset="2"/>
                </a:rPr>
                <a:t>0</a:t>
              </a:r>
              <a:r>
                <a:rPr lang="en-US" sz="2000" b="1" i="0" dirty="0">
                  <a:sym typeface="Symbol" pitchFamily="18" charset="2"/>
                </a:rPr>
                <a:t>(</a:t>
              </a:r>
              <a:r>
                <a:rPr lang="en-US" sz="2000" b="1" dirty="0">
                  <a:latin typeface="Symbol" pitchFamily="18" charset="2"/>
                  <a:sym typeface="Symbol" pitchFamily="18" charset="2"/>
                </a:rPr>
                <a:t>l</a:t>
              </a:r>
              <a:r>
                <a:rPr lang="en-US" sz="2000" b="1" i="0" dirty="0">
                  <a:latin typeface="Symbol" pitchFamily="18" charset="2"/>
                  <a:sym typeface="Symbol" pitchFamily="18" charset="2"/>
                </a:rPr>
                <a:t>/</a:t>
              </a:r>
              <a:r>
                <a:rPr lang="en-US" sz="2000" b="1" dirty="0">
                  <a:latin typeface="Symbol" pitchFamily="18" charset="2"/>
                  <a:sym typeface="Symbol" pitchFamily="18" charset="2"/>
                </a:rPr>
                <a:t>m</a:t>
              </a:r>
              <a:r>
                <a:rPr lang="en-US" sz="2000" b="1" i="0" dirty="0">
                  <a:sym typeface="Symbol" pitchFamily="18" charset="2"/>
                </a:rPr>
                <a:t>)</a:t>
              </a:r>
              <a:r>
                <a:rPr lang="en-US" sz="2000" b="1" baseline="30000" dirty="0" err="1">
                  <a:sym typeface="Symbol" pitchFamily="18" charset="2"/>
                </a:rPr>
                <a:t>s</a:t>
              </a:r>
              <a:r>
                <a:rPr lang="en-US" sz="2000" b="1" dirty="0" err="1">
                  <a:latin typeface="Symbol" pitchFamily="18" charset="2"/>
                  <a:sym typeface="Symbol" pitchFamily="18" charset="2"/>
                </a:rPr>
                <a:t>r</a:t>
              </a:r>
              <a:endParaRPr lang="en-US" sz="2000" b="1" i="0" dirty="0">
                <a:sym typeface="Symbol" pitchFamily="18" charset="2"/>
              </a:endParaRPr>
            </a:p>
            <a:p>
              <a:pPr algn="ctr" defTabSz="762000" eaLnBrk="0" hangingPunct="0">
                <a:lnSpc>
                  <a:spcPct val="110000"/>
                </a:lnSpc>
              </a:pPr>
              <a:r>
                <a:rPr lang="en-US" sz="2000" b="1" dirty="0">
                  <a:sym typeface="Symbol" pitchFamily="18" charset="2"/>
                </a:rPr>
                <a:t>s</a:t>
              </a:r>
              <a:r>
                <a:rPr lang="en-US" sz="2000" b="1" i="0" dirty="0">
                  <a:sym typeface="Symbol" pitchFamily="18" charset="2"/>
                </a:rPr>
                <a:t>!(1 – </a:t>
              </a:r>
              <a:r>
                <a:rPr lang="en-US" sz="2000" b="1" dirty="0">
                  <a:latin typeface="Symbol" pitchFamily="18" charset="2"/>
                  <a:sym typeface="Symbol" pitchFamily="18" charset="2"/>
                </a:rPr>
                <a:t>r</a:t>
              </a:r>
              <a:r>
                <a:rPr lang="en-US" sz="2000" b="1" i="0" dirty="0">
                  <a:sym typeface="Symbol" pitchFamily="18" charset="2"/>
                </a:rPr>
                <a:t>)</a:t>
              </a:r>
              <a:r>
                <a:rPr lang="en-US" sz="2000" b="1" i="0" baseline="30000" dirty="0">
                  <a:sym typeface="Symbol" pitchFamily="18" charset="2"/>
                </a:rPr>
                <a:t>2</a:t>
              </a:r>
              <a:endParaRPr lang="en-US" sz="2000" b="1" i="0" dirty="0"/>
            </a:p>
          </p:txBody>
        </p:sp>
        <p:sp>
          <p:nvSpPr>
            <p:cNvPr id="591896" name="Line 24"/>
            <p:cNvSpPr>
              <a:spLocks noChangeShapeType="1"/>
            </p:cNvSpPr>
            <p:nvPr/>
          </p:nvSpPr>
          <p:spPr bwMode="auto">
            <a:xfrm>
              <a:off x="2661" y="3010"/>
              <a:ext cx="741" cy="0"/>
            </a:xfrm>
            <a:prstGeom prst="line">
              <a:avLst/>
            </a:prstGeom>
            <a:noFill/>
            <a:ln w="38100">
              <a:solidFill>
                <a:schemeClr val="tx1"/>
              </a:solidFill>
              <a:round/>
              <a:headEnd/>
              <a:tailEnd/>
            </a:ln>
            <a:effectLst/>
          </p:spPr>
          <p:txBody>
            <a:bodyPr wrap="none" anchor="ctr"/>
            <a:lstStyle/>
            <a:p>
              <a:endParaRPr lang="en-US"/>
            </a:p>
          </p:txBody>
        </p:sp>
        <p:sp>
          <p:nvSpPr>
            <p:cNvPr id="591900" name="Text Box 28"/>
            <p:cNvSpPr txBox="1">
              <a:spLocks noChangeArrowheads="1"/>
            </p:cNvSpPr>
            <p:nvPr/>
          </p:nvSpPr>
          <p:spPr bwMode="auto">
            <a:xfrm>
              <a:off x="3418" y="2893"/>
              <a:ext cx="218" cy="250"/>
            </a:xfrm>
            <a:prstGeom prst="rect">
              <a:avLst/>
            </a:prstGeom>
            <a:noFill/>
            <a:ln w="12700">
              <a:noFill/>
              <a:miter lim="800000"/>
              <a:headEnd/>
              <a:tailEnd/>
            </a:ln>
            <a:effectLst/>
          </p:spPr>
          <p:txBody>
            <a:bodyPr>
              <a:spAutoFit/>
            </a:bodyPr>
            <a:lstStyle/>
            <a:p>
              <a:pPr defTabSz="762000">
                <a:spcBef>
                  <a:spcPct val="50000"/>
                </a:spcBef>
              </a:pPr>
              <a:r>
                <a:rPr lang="en-US" sz="2000" b="1" i="0"/>
                <a:t>=</a:t>
              </a:r>
            </a:p>
          </p:txBody>
        </p:sp>
      </p:grpSp>
      <p:grpSp>
        <p:nvGrpSpPr>
          <p:cNvPr id="9" name="Group 40"/>
          <p:cNvGrpSpPr>
            <a:grpSpLocks/>
          </p:cNvGrpSpPr>
          <p:nvPr/>
        </p:nvGrpSpPr>
        <p:grpSpPr bwMode="auto">
          <a:xfrm>
            <a:off x="1116013" y="4198454"/>
            <a:ext cx="3863975" cy="854075"/>
            <a:chOff x="524" y="3276"/>
            <a:chExt cx="2434" cy="538"/>
          </a:xfrm>
        </p:grpSpPr>
        <p:grpSp>
          <p:nvGrpSpPr>
            <p:cNvPr id="10" name="Group 35"/>
            <p:cNvGrpSpPr>
              <a:grpSpLocks/>
            </p:cNvGrpSpPr>
            <p:nvPr/>
          </p:nvGrpSpPr>
          <p:grpSpPr bwMode="auto">
            <a:xfrm>
              <a:off x="524" y="3276"/>
              <a:ext cx="2228" cy="538"/>
              <a:chOff x="508" y="3333"/>
              <a:chExt cx="2228" cy="538"/>
            </a:xfrm>
          </p:grpSpPr>
          <p:sp>
            <p:nvSpPr>
              <p:cNvPr id="591904" name="Text Box 32"/>
              <p:cNvSpPr txBox="1">
                <a:spLocks noChangeArrowheads="1"/>
              </p:cNvSpPr>
              <p:nvPr/>
            </p:nvSpPr>
            <p:spPr bwMode="auto">
              <a:xfrm>
                <a:off x="508" y="3492"/>
                <a:ext cx="2158" cy="250"/>
              </a:xfrm>
              <a:prstGeom prst="rect">
                <a:avLst/>
              </a:prstGeom>
              <a:noFill/>
              <a:ln w="12700">
                <a:noFill/>
                <a:miter lim="800000"/>
                <a:headEnd/>
                <a:tailEnd/>
              </a:ln>
              <a:effectLst/>
            </p:spPr>
            <p:txBody>
              <a:bodyPr wrap="none">
                <a:spAutoFit/>
              </a:bodyPr>
              <a:lstStyle/>
              <a:p>
                <a:pPr defTabSz="762000" eaLnBrk="0" hangingPunct="0"/>
                <a:r>
                  <a:rPr lang="en-US" sz="2000" b="1" i="0" dirty="0"/>
                  <a:t>Average time in line = </a:t>
                </a:r>
                <a:r>
                  <a:rPr lang="en-US" sz="2000" b="1" dirty="0" err="1"/>
                  <a:t>W</a:t>
                </a:r>
                <a:r>
                  <a:rPr lang="en-US" sz="2000" b="1" baseline="-25000" dirty="0" err="1"/>
                  <a:t>q</a:t>
                </a:r>
                <a:r>
                  <a:rPr lang="en-US" sz="2000" b="1" i="0" dirty="0"/>
                  <a:t> =</a:t>
                </a:r>
              </a:p>
            </p:txBody>
          </p:sp>
          <p:sp>
            <p:nvSpPr>
              <p:cNvPr id="591905" name="Text Box 33"/>
              <p:cNvSpPr txBox="1">
                <a:spLocks noChangeArrowheads="1"/>
              </p:cNvSpPr>
              <p:nvPr/>
            </p:nvSpPr>
            <p:spPr bwMode="auto">
              <a:xfrm>
                <a:off x="2459" y="3333"/>
                <a:ext cx="277" cy="538"/>
              </a:xfrm>
              <a:prstGeom prst="rect">
                <a:avLst/>
              </a:prstGeom>
              <a:noFill/>
              <a:ln w="12700">
                <a:noFill/>
                <a:miter lim="800000"/>
                <a:headEnd/>
                <a:tailEnd/>
              </a:ln>
              <a:effectLst/>
            </p:spPr>
            <p:txBody>
              <a:bodyPr wrap="none">
                <a:spAutoFit/>
              </a:bodyPr>
              <a:lstStyle/>
              <a:p>
                <a:pPr defTabSz="762000" eaLnBrk="0" hangingPunct="0">
                  <a:lnSpc>
                    <a:spcPct val="125000"/>
                  </a:lnSpc>
                </a:pPr>
                <a:r>
                  <a:rPr lang="en-US" sz="2000" b="1" dirty="0" err="1"/>
                  <a:t>L</a:t>
                </a:r>
                <a:r>
                  <a:rPr lang="en-US" sz="2000" b="1" baseline="-25000" dirty="0" err="1"/>
                  <a:t>q</a:t>
                </a:r>
                <a:endParaRPr lang="en-US" sz="2000" b="1" i="0" dirty="0"/>
              </a:p>
              <a:p>
                <a:pPr defTabSz="762000" eaLnBrk="0" hangingPunct="0">
                  <a:lnSpc>
                    <a:spcPct val="125000"/>
                  </a:lnSpc>
                </a:pPr>
                <a:r>
                  <a:rPr lang="en-US" sz="2000" b="1" dirty="0">
                    <a:latin typeface="Symbol" pitchFamily="18" charset="2"/>
                  </a:rPr>
                  <a:t>l</a:t>
                </a:r>
                <a:endParaRPr lang="en-US" sz="2000" b="1" i="0" dirty="0"/>
              </a:p>
            </p:txBody>
          </p:sp>
          <p:sp>
            <p:nvSpPr>
              <p:cNvPr id="591906" name="Line 34"/>
              <p:cNvSpPr>
                <a:spLocks noChangeShapeType="1"/>
              </p:cNvSpPr>
              <p:nvPr/>
            </p:nvSpPr>
            <p:spPr bwMode="auto">
              <a:xfrm>
                <a:off x="2445" y="3629"/>
                <a:ext cx="279" cy="0"/>
              </a:xfrm>
              <a:prstGeom prst="line">
                <a:avLst/>
              </a:prstGeom>
              <a:noFill/>
              <a:ln w="38100">
                <a:solidFill>
                  <a:schemeClr val="tx1"/>
                </a:solidFill>
                <a:round/>
                <a:headEnd/>
                <a:tailEnd/>
              </a:ln>
              <a:effectLst/>
            </p:spPr>
            <p:txBody>
              <a:bodyPr wrap="none" anchor="ctr"/>
              <a:lstStyle/>
              <a:p>
                <a:endParaRPr lang="en-US"/>
              </a:p>
            </p:txBody>
          </p:sp>
        </p:grpSp>
        <p:sp>
          <p:nvSpPr>
            <p:cNvPr id="591911" name="Rectangle 39"/>
            <p:cNvSpPr>
              <a:spLocks noChangeArrowheads="1"/>
            </p:cNvSpPr>
            <p:nvPr/>
          </p:nvSpPr>
          <p:spPr bwMode="auto">
            <a:xfrm>
              <a:off x="2749" y="3436"/>
              <a:ext cx="209" cy="250"/>
            </a:xfrm>
            <a:prstGeom prst="rect">
              <a:avLst/>
            </a:prstGeom>
            <a:noFill/>
            <a:ln w="12700">
              <a:noFill/>
              <a:miter lim="800000"/>
              <a:headEnd/>
              <a:tailEnd/>
            </a:ln>
            <a:effectLst/>
          </p:spPr>
          <p:txBody>
            <a:bodyPr wrap="none">
              <a:spAutoFit/>
            </a:bodyPr>
            <a:lstStyle/>
            <a:p>
              <a:pPr defTabSz="762000"/>
              <a:r>
                <a:rPr lang="en-US" sz="2000" b="1" i="0" dirty="0"/>
                <a:t>=</a:t>
              </a:r>
            </a:p>
          </p:txBody>
        </p:sp>
      </p:grpSp>
      <p:grpSp>
        <p:nvGrpSpPr>
          <p:cNvPr id="13" name="Group 44"/>
          <p:cNvGrpSpPr>
            <a:grpSpLocks/>
          </p:cNvGrpSpPr>
          <p:nvPr/>
        </p:nvGrpSpPr>
        <p:grpSpPr bwMode="auto">
          <a:xfrm>
            <a:off x="650875" y="4925529"/>
            <a:ext cx="4460875" cy="762000"/>
            <a:chOff x="976" y="3662"/>
            <a:chExt cx="2810" cy="480"/>
          </a:xfrm>
        </p:grpSpPr>
        <p:sp>
          <p:nvSpPr>
            <p:cNvPr id="591913" name="Text Box 41"/>
            <p:cNvSpPr txBox="1">
              <a:spLocks noChangeArrowheads="1"/>
            </p:cNvSpPr>
            <p:nvPr/>
          </p:nvSpPr>
          <p:spPr bwMode="auto">
            <a:xfrm>
              <a:off x="976" y="3778"/>
              <a:ext cx="2810" cy="250"/>
            </a:xfrm>
            <a:prstGeom prst="rect">
              <a:avLst/>
            </a:prstGeom>
            <a:noFill/>
            <a:ln w="12700">
              <a:noFill/>
              <a:miter lim="800000"/>
              <a:headEnd/>
              <a:tailEnd/>
            </a:ln>
            <a:effectLst/>
          </p:spPr>
          <p:txBody>
            <a:bodyPr wrap="none">
              <a:spAutoFit/>
            </a:bodyPr>
            <a:lstStyle/>
            <a:p>
              <a:pPr defTabSz="762000" eaLnBrk="0" hangingPunct="0"/>
              <a:r>
                <a:rPr lang="en-US" sz="2000" b="1" i="0" dirty="0"/>
                <a:t>Average time in system = </a:t>
              </a:r>
              <a:r>
                <a:rPr lang="en-US" sz="2000" b="1" dirty="0"/>
                <a:t>W</a:t>
              </a:r>
              <a:r>
                <a:rPr lang="en-US" sz="2000" b="1" i="0" dirty="0"/>
                <a:t> = </a:t>
              </a:r>
              <a:r>
                <a:rPr lang="en-US" sz="2000" b="1" dirty="0" err="1"/>
                <a:t>W</a:t>
              </a:r>
              <a:r>
                <a:rPr lang="en-US" sz="2000" b="1" baseline="-25000" dirty="0" err="1"/>
                <a:t>q</a:t>
              </a:r>
              <a:r>
                <a:rPr lang="en-US" sz="2000" b="1" i="0" dirty="0"/>
                <a:t> + </a:t>
              </a:r>
            </a:p>
          </p:txBody>
        </p:sp>
        <p:sp>
          <p:nvSpPr>
            <p:cNvPr id="591914" name="Text Box 42"/>
            <p:cNvSpPr txBox="1">
              <a:spLocks noChangeArrowheads="1"/>
            </p:cNvSpPr>
            <p:nvPr/>
          </p:nvSpPr>
          <p:spPr bwMode="auto">
            <a:xfrm>
              <a:off x="3455" y="3662"/>
              <a:ext cx="208" cy="480"/>
            </a:xfrm>
            <a:prstGeom prst="rect">
              <a:avLst/>
            </a:prstGeom>
            <a:noFill/>
            <a:ln w="12700">
              <a:noFill/>
              <a:miter lim="800000"/>
              <a:headEnd/>
              <a:tailEnd/>
            </a:ln>
            <a:effectLst/>
          </p:spPr>
          <p:txBody>
            <a:bodyPr wrap="none">
              <a:spAutoFit/>
            </a:bodyPr>
            <a:lstStyle/>
            <a:p>
              <a:pPr algn="ctr" defTabSz="762000" eaLnBrk="0" hangingPunct="0">
                <a:lnSpc>
                  <a:spcPct val="110000"/>
                </a:lnSpc>
              </a:pPr>
              <a:r>
                <a:rPr lang="en-US" sz="2000" b="1" i="0"/>
                <a:t>1</a:t>
              </a:r>
            </a:p>
            <a:p>
              <a:pPr algn="ctr" defTabSz="762000" eaLnBrk="0" hangingPunct="0">
                <a:lnSpc>
                  <a:spcPct val="110000"/>
                </a:lnSpc>
              </a:pPr>
              <a:r>
                <a:rPr lang="en-US" sz="2000" b="1">
                  <a:latin typeface="Symbol" pitchFamily="18" charset="2"/>
                </a:rPr>
                <a:t>m</a:t>
              </a:r>
              <a:endParaRPr lang="en-US" sz="2000" b="1" i="0"/>
            </a:p>
          </p:txBody>
        </p:sp>
        <p:sp>
          <p:nvSpPr>
            <p:cNvPr id="591915" name="Line 43"/>
            <p:cNvSpPr>
              <a:spLocks noChangeShapeType="1"/>
            </p:cNvSpPr>
            <p:nvPr/>
          </p:nvSpPr>
          <p:spPr bwMode="auto">
            <a:xfrm>
              <a:off x="3446" y="3904"/>
              <a:ext cx="220" cy="0"/>
            </a:xfrm>
            <a:prstGeom prst="line">
              <a:avLst/>
            </a:prstGeom>
            <a:noFill/>
            <a:ln w="38100">
              <a:solidFill>
                <a:schemeClr val="tx1"/>
              </a:solidFill>
              <a:round/>
              <a:headEnd/>
              <a:tailEnd/>
            </a:ln>
            <a:effectLst/>
          </p:spPr>
          <p:txBody>
            <a:bodyPr wrap="none" anchor="ctr"/>
            <a:lstStyle/>
            <a:p>
              <a:endParaRPr lang="en-US"/>
            </a:p>
          </p:txBody>
        </p:sp>
      </p:grpSp>
      <p:sp>
        <p:nvSpPr>
          <p:cNvPr id="591925" name="Text Box 53"/>
          <p:cNvSpPr txBox="1">
            <a:spLocks noChangeArrowheads="1"/>
          </p:cNvSpPr>
          <p:nvPr/>
        </p:nvSpPr>
        <p:spPr bwMode="auto">
          <a:xfrm>
            <a:off x="1212851" y="5754203"/>
            <a:ext cx="4368800" cy="396875"/>
          </a:xfrm>
          <a:prstGeom prst="rect">
            <a:avLst/>
          </a:prstGeom>
          <a:noFill/>
          <a:ln w="12700">
            <a:noFill/>
            <a:miter lim="800000"/>
            <a:headEnd/>
            <a:tailEnd/>
          </a:ln>
          <a:effectLst/>
        </p:spPr>
        <p:txBody>
          <a:bodyPr wrap="none">
            <a:spAutoFit/>
          </a:bodyPr>
          <a:lstStyle/>
          <a:p>
            <a:pPr defTabSz="762000" eaLnBrk="0" hangingPunct="0"/>
            <a:r>
              <a:rPr lang="en-US" sz="2000" b="1" i="0"/>
              <a:t>Average trucks in system = </a:t>
            </a:r>
            <a:r>
              <a:rPr lang="en-US" sz="2000" b="1"/>
              <a:t>L</a:t>
            </a:r>
            <a:r>
              <a:rPr lang="en-US" sz="2000" b="1" i="0"/>
              <a:t> = </a:t>
            </a:r>
            <a:r>
              <a:rPr lang="en-US" sz="2000" b="1">
                <a:latin typeface="Symbol" pitchFamily="18" charset="2"/>
              </a:rPr>
              <a:t>l</a:t>
            </a:r>
            <a:r>
              <a:rPr lang="en-US" sz="2000" b="1"/>
              <a:t>W</a:t>
            </a:r>
            <a:endParaRPr lang="en-US" sz="2000" b="1" i="0"/>
          </a:p>
        </p:txBody>
      </p:sp>
      <p:sp>
        <p:nvSpPr>
          <p:cNvPr id="56" name="Text Box 6"/>
          <p:cNvSpPr txBox="1">
            <a:spLocks noChangeArrowheads="1"/>
          </p:cNvSpPr>
          <p:nvPr/>
        </p:nvSpPr>
        <p:spPr bwMode="auto">
          <a:xfrm>
            <a:off x="3861015" y="1524000"/>
            <a:ext cx="603050" cy="769441"/>
          </a:xfrm>
          <a:prstGeom prst="rect">
            <a:avLst/>
          </a:prstGeom>
          <a:noFill/>
          <a:ln w="12700">
            <a:noFill/>
            <a:miter lim="800000"/>
            <a:headEnd/>
            <a:tailEnd/>
          </a:ln>
          <a:effectLst/>
        </p:spPr>
        <p:txBody>
          <a:bodyPr wrap="none">
            <a:spAutoFit/>
          </a:bodyPr>
          <a:lstStyle/>
          <a:p>
            <a:pPr algn="ctr" defTabSz="762000" eaLnBrk="0" hangingPunct="0">
              <a:lnSpc>
                <a:spcPct val="110000"/>
              </a:lnSpc>
            </a:pPr>
            <a:r>
              <a:rPr lang="en-US" sz="2000" b="1" i="0" dirty="0">
                <a:solidFill>
                  <a:srgbClr val="7030A0"/>
                </a:solidFill>
                <a:sym typeface="Symbol" pitchFamily="18" charset="2"/>
              </a:rPr>
              <a:t>3</a:t>
            </a:r>
          </a:p>
          <a:p>
            <a:pPr algn="ctr" defTabSz="762000" eaLnBrk="0" hangingPunct="0">
              <a:lnSpc>
                <a:spcPct val="110000"/>
              </a:lnSpc>
            </a:pPr>
            <a:r>
              <a:rPr lang="en-US" sz="2000" b="1" i="0" dirty="0">
                <a:solidFill>
                  <a:srgbClr val="FF8000"/>
                </a:solidFill>
              </a:rPr>
              <a:t>1</a:t>
            </a:r>
            <a:r>
              <a:rPr lang="en-US" sz="2000" b="1" i="0" dirty="0"/>
              <a:t>(</a:t>
            </a:r>
            <a:r>
              <a:rPr lang="en-US" sz="2000" b="1" i="0" dirty="0">
                <a:solidFill>
                  <a:schemeClr val="accent4">
                    <a:lumMod val="75000"/>
                  </a:schemeClr>
                </a:solidFill>
              </a:rPr>
              <a:t>4</a:t>
            </a:r>
            <a:r>
              <a:rPr lang="en-US" sz="2000" b="1" i="0" dirty="0"/>
              <a:t>)</a:t>
            </a:r>
          </a:p>
        </p:txBody>
      </p:sp>
      <p:sp>
        <p:nvSpPr>
          <p:cNvPr id="57" name="Line 7"/>
          <p:cNvSpPr>
            <a:spLocks noChangeShapeType="1"/>
          </p:cNvSpPr>
          <p:nvPr/>
        </p:nvSpPr>
        <p:spPr bwMode="auto">
          <a:xfrm>
            <a:off x="3941084" y="1920393"/>
            <a:ext cx="442913" cy="0"/>
          </a:xfrm>
          <a:prstGeom prst="line">
            <a:avLst/>
          </a:prstGeom>
          <a:noFill/>
          <a:ln w="38100">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14BF2A3-EB5A-4446-8434-8153DB63F04F}"/>
                  </a:ext>
                </a:extLst>
              </p:cNvPr>
              <p:cNvSpPr/>
              <p:nvPr/>
            </p:nvSpPr>
            <p:spPr>
              <a:xfrm>
                <a:off x="3124200" y="2182331"/>
                <a:ext cx="5276850" cy="8903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nary>
                                <m:naryPr>
                                  <m:chr m:val="∑"/>
                                  <m:subHide m:val="on"/>
                                  <m:supHide m:val="on"/>
                                  <m:ctrlPr>
                                    <a:rPr lang="en-US" b="1" i="1">
                                      <a:latin typeface="Cambria Math" panose="02040503050406030204" pitchFamily="18" charset="0"/>
                                    </a:rPr>
                                  </m:ctrlPr>
                                </m:naryPr>
                                <m:sub/>
                                <m:sup/>
                                <m:e>
                                  <m:r>
                                    <a:rPr lang="en-US" b="1" i="1">
                                      <a:latin typeface="Cambria Math" panose="02040503050406030204" pitchFamily="18" charset="0"/>
                                    </a:rPr>
                                    <m:t>𝒄</m:t>
                                  </m:r>
                                </m:e>
                              </m:nary>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f>
                                            <m:fPr>
                                              <m:type m:val="lin"/>
                                              <m:ctrlPr>
                                                <a:rPr lang="en-US" b="1" i="1">
                                                  <a:latin typeface="Cambria Math" panose="02040503050406030204" pitchFamily="18" charset="0"/>
                                                </a:rPr>
                                              </m:ctrlPr>
                                            </m:fPr>
                                            <m:num>
                                              <m:r>
                                                <a:rPr lang="en-US" b="1" i="0" smtClean="0">
                                                  <a:solidFill>
                                                    <a:srgbClr val="7030A0"/>
                                                  </a:solidFill>
                                                  <a:latin typeface="Cambria Math" panose="02040503050406030204" pitchFamily="18" charset="0"/>
                                                </a:rPr>
                                                <m:t>𝟑</m:t>
                                              </m:r>
                                            </m:num>
                                            <m:den>
                                              <m:r>
                                                <a:rPr lang="en-US" b="1" i="0">
                                                  <a:latin typeface="Cambria Math" panose="02040503050406030204" pitchFamily="18" charset="0"/>
                                                </a:rPr>
                                                <m:t>𝟏</m:t>
                                              </m:r>
                                            </m:den>
                                          </m:f>
                                        </m:e>
                                      </m:d>
                                    </m:e>
                                    <m:sup>
                                      <m:r>
                                        <a:rPr lang="en-US" b="1" i="1" smtClean="0">
                                          <a:latin typeface="Cambria Math" panose="02040503050406030204" pitchFamily="18" charset="0"/>
                                        </a:rPr>
                                        <m:t>𝟎</m:t>
                                      </m:r>
                                    </m:sup>
                                  </m:sSup>
                                </m:num>
                                <m:den>
                                  <m:r>
                                    <a:rPr lang="en-US" b="1" i="0" smtClean="0">
                                      <a:latin typeface="Cambria Math" panose="02040503050406030204" pitchFamily="18" charset="0"/>
                                    </a:rPr>
                                    <m:t>𝟎</m:t>
                                  </m:r>
                                  <m:r>
                                    <a:rPr lang="en-US" b="1" i="0">
                                      <a:latin typeface="Cambria Math" panose="02040503050406030204" pitchFamily="18" charset="0"/>
                                    </a:rPr>
                                    <m:t>!</m:t>
                                  </m:r>
                                </m:den>
                              </m:f>
                              <m:r>
                                <a:rPr lang="en-US" b="1" i="0">
                                  <a:latin typeface="Cambria Math" panose="02040503050406030204" pitchFamily="18" charset="0"/>
                                </a:rPr>
                                <m:t>+</m:t>
                              </m:r>
                              <m:f>
                                <m:fPr>
                                  <m:ctrlPr>
                                    <a:rPr lang="en-US" b="1" i="1">
                                      <a:latin typeface="Cambria Math" panose="02040503050406030204" pitchFamily="18" charset="0"/>
                                    </a:rPr>
                                  </m:ctrlPr>
                                </m:fPr>
                                <m:num>
                                  <m:sSup>
                                    <m:sSupPr>
                                      <m:ctrlPr>
                                        <a:rPr lang="en-US" b="1" i="1" smtClean="0">
                                          <a:solidFill>
                                            <a:schemeClr val="accent4">
                                              <a:lumMod val="75000"/>
                                            </a:schemeClr>
                                          </a:solidFill>
                                          <a:latin typeface="Cambria Math" panose="02040503050406030204" pitchFamily="18" charset="0"/>
                                        </a:rPr>
                                      </m:ctrlPr>
                                    </m:sSupPr>
                                    <m:e>
                                      <m:d>
                                        <m:dPr>
                                          <m:ctrlPr>
                                            <a:rPr lang="en-US" b="1" i="1" smtClean="0">
                                              <a:solidFill>
                                                <a:schemeClr val="tx1"/>
                                              </a:solidFill>
                                              <a:latin typeface="Cambria Math" panose="02040503050406030204" pitchFamily="18" charset="0"/>
                                            </a:rPr>
                                          </m:ctrlPr>
                                        </m:dPr>
                                        <m:e>
                                          <m:f>
                                            <m:fPr>
                                              <m:type m:val="lin"/>
                                              <m:ctrlPr>
                                                <a:rPr lang="en-US" b="1" i="1">
                                                  <a:solidFill>
                                                    <a:schemeClr val="tx1"/>
                                                  </a:solidFill>
                                                  <a:latin typeface="Cambria Math" panose="02040503050406030204" pitchFamily="18" charset="0"/>
                                                </a:rPr>
                                              </m:ctrlPr>
                                            </m:fPr>
                                            <m:num>
                                              <m:r>
                                                <a:rPr lang="en-US" b="1" i="0" smtClean="0">
                                                  <a:solidFill>
                                                    <a:srgbClr val="7030A0"/>
                                                  </a:solidFill>
                                                  <a:latin typeface="Cambria Math" panose="02040503050406030204" pitchFamily="18" charset="0"/>
                                                </a:rPr>
                                                <m:t>𝟑</m:t>
                                              </m:r>
                                            </m:num>
                                            <m:den>
                                              <m:r>
                                                <a:rPr lang="en-US" b="1" i="0">
                                                  <a:solidFill>
                                                    <a:schemeClr val="tx1"/>
                                                  </a:solidFill>
                                                  <a:latin typeface="Cambria Math" panose="02040503050406030204" pitchFamily="18" charset="0"/>
                                                </a:rPr>
                                                <m:t>𝟏</m:t>
                                              </m:r>
                                            </m:den>
                                          </m:f>
                                        </m:e>
                                      </m:d>
                                    </m:e>
                                    <m:sup>
                                      <m:r>
                                        <a:rPr lang="en-US" b="1" i="0">
                                          <a:solidFill>
                                            <a:schemeClr val="accent4">
                                              <a:lumMod val="75000"/>
                                            </a:schemeClr>
                                          </a:solidFill>
                                          <a:latin typeface="Cambria Math" panose="02040503050406030204" pitchFamily="18" charset="0"/>
                                        </a:rPr>
                                        <m:t>𝟒</m:t>
                                      </m:r>
                                    </m:sup>
                                  </m:sSup>
                                </m:num>
                                <m:den>
                                  <m:r>
                                    <a:rPr lang="en-US" b="1" i="0" smtClean="0">
                                      <a:solidFill>
                                        <a:schemeClr val="accent4">
                                          <a:lumMod val="75000"/>
                                        </a:schemeClr>
                                      </a:solidFill>
                                      <a:latin typeface="Cambria Math" panose="02040503050406030204" pitchFamily="18" charset="0"/>
                                    </a:rPr>
                                    <m:t>𝟒</m:t>
                                  </m:r>
                                  <m:r>
                                    <a:rPr lang="en-US" b="1" i="0">
                                      <a:latin typeface="Cambria Math" panose="02040503050406030204" pitchFamily="18" charset="0"/>
                                    </a:rPr>
                                    <m:t>!</m:t>
                                  </m:r>
                                </m:den>
                              </m:f>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0">
                                          <a:latin typeface="Cambria Math" panose="02040503050406030204" pitchFamily="18" charset="0"/>
                                        </a:rPr>
                                        <m:t>𝟏</m:t>
                                      </m:r>
                                    </m:num>
                                    <m:den>
                                      <m:r>
                                        <a:rPr lang="en-US" b="1" i="0">
                                          <a:latin typeface="Cambria Math" panose="02040503050406030204" pitchFamily="18" charset="0"/>
                                        </a:rPr>
                                        <m:t>𝟏</m:t>
                                      </m:r>
                                      <m:r>
                                        <a:rPr lang="en-US" b="1" i="0">
                                          <a:latin typeface="Cambria Math" panose="02040503050406030204" pitchFamily="18" charset="0"/>
                                        </a:rPr>
                                        <m:t>−</m:t>
                                      </m:r>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𝟕𝟓</m:t>
                                      </m:r>
                                    </m:den>
                                  </m:f>
                                </m:e>
                              </m:d>
                            </m:e>
                          </m:d>
                        </m:e>
                        <m:sup>
                          <m:r>
                            <a:rPr lang="en-US" b="1" i="0">
                              <a:latin typeface="Cambria Math" panose="02040503050406030204" pitchFamily="18" charset="0"/>
                            </a:rPr>
                            <m:t>−</m:t>
                          </m:r>
                          <m:r>
                            <a:rPr lang="en-US" b="1" i="0">
                              <a:latin typeface="Cambria Math" panose="02040503050406030204" pitchFamily="18" charset="0"/>
                            </a:rPr>
                            <m:t>𝟏</m:t>
                          </m:r>
                        </m:sup>
                      </m:sSup>
                    </m:oMath>
                  </m:oMathPara>
                </a14:m>
                <a:endParaRPr lang="en-US" b="1" dirty="0"/>
              </a:p>
            </p:txBody>
          </p:sp>
        </mc:Choice>
        <mc:Fallback xmlns="">
          <p:sp>
            <p:nvSpPr>
              <p:cNvPr id="16" name="Rectangle 15">
                <a:extLst>
                  <a:ext uri="{FF2B5EF4-FFF2-40B4-BE49-F238E27FC236}">
                    <a16:creationId xmlns:a16="http://schemas.microsoft.com/office/drawing/2014/main" id="{014BF2A3-EB5A-4446-8434-8153DB63F04F}"/>
                  </a:ext>
                </a:extLst>
              </p:cNvPr>
              <p:cNvSpPr>
                <a:spLocks noRot="1" noChangeAspect="1" noMove="1" noResize="1" noEditPoints="1" noAdjustHandles="1" noChangeArrowheads="1" noChangeShapeType="1" noTextEdit="1"/>
              </p:cNvSpPr>
              <p:nvPr/>
            </p:nvSpPr>
            <p:spPr>
              <a:xfrm>
                <a:off x="3124200" y="2182331"/>
                <a:ext cx="5276850" cy="890372"/>
              </a:xfrm>
              <a:prstGeom prst="rect">
                <a:avLst/>
              </a:prstGeom>
              <a:blipFill>
                <a:blip r:embed="rId4"/>
                <a:stretch>
                  <a:fillRect/>
                </a:stretch>
              </a:blipFill>
            </p:spPr>
            <p:txBody>
              <a:bodyPr/>
              <a:lstStyle/>
              <a:p>
                <a:r>
                  <a:rPr lang="en-US">
                    <a:noFill/>
                  </a:rPr>
                  <a:t> </a:t>
                </a:r>
              </a:p>
            </p:txBody>
          </p:sp>
        </mc:Fallback>
      </mc:AlternateContent>
      <p:sp>
        <p:nvSpPr>
          <p:cNvPr id="43" name="Text Box 9">
            <a:extLst>
              <a:ext uri="{FF2B5EF4-FFF2-40B4-BE49-F238E27FC236}">
                <a16:creationId xmlns:a16="http://schemas.microsoft.com/office/drawing/2014/main" id="{312AFA8C-A882-4B9D-9996-FC78C2E18B33}"/>
              </a:ext>
            </a:extLst>
          </p:cNvPr>
          <p:cNvSpPr txBox="1">
            <a:spLocks noChangeArrowheads="1"/>
          </p:cNvSpPr>
          <p:nvPr/>
        </p:nvSpPr>
        <p:spPr bwMode="auto">
          <a:xfrm>
            <a:off x="4405827" y="1684899"/>
            <a:ext cx="1237223" cy="396875"/>
          </a:xfrm>
          <a:prstGeom prst="rect">
            <a:avLst/>
          </a:prstGeom>
          <a:noFill/>
          <a:ln w="12700">
            <a:noFill/>
            <a:miter lim="800000"/>
            <a:headEnd/>
            <a:tailEnd/>
          </a:ln>
          <a:effectLst/>
        </p:spPr>
        <p:txBody>
          <a:bodyPr wrap="none">
            <a:spAutoFit/>
          </a:bodyPr>
          <a:lstStyle/>
          <a:p>
            <a:pPr defTabSz="762000" eaLnBrk="0" hangingPunct="0"/>
            <a:r>
              <a:rPr lang="en-US" sz="2000" b="1" i="0" dirty="0"/>
              <a:t>= </a:t>
            </a:r>
            <a:r>
              <a:rPr lang="en-US" sz="2000" b="1" i="0" dirty="0">
                <a:solidFill>
                  <a:srgbClr val="C00000"/>
                </a:solidFill>
              </a:rPr>
              <a:t>0.75</a:t>
            </a:r>
          </a:p>
        </p:txBody>
      </p:sp>
      <p:graphicFrame>
        <p:nvGraphicFramePr>
          <p:cNvPr id="44" name="Object 15">
            <a:extLst>
              <a:ext uri="{FF2B5EF4-FFF2-40B4-BE49-F238E27FC236}">
                <a16:creationId xmlns:a16="http://schemas.microsoft.com/office/drawing/2014/main" id="{FA96DD3C-FF01-4122-A814-6B5A9905F2E0}"/>
              </a:ext>
            </a:extLst>
          </p:cNvPr>
          <p:cNvGraphicFramePr>
            <a:graphicFrameLocks noChangeAspect="1"/>
          </p:cNvGraphicFramePr>
          <p:nvPr>
            <p:extLst>
              <p:ext uri="{D42A27DB-BD31-4B8C-83A1-F6EECF244321}">
                <p14:modId xmlns:p14="http://schemas.microsoft.com/office/powerpoint/2010/main" val="3489145289"/>
              </p:ext>
            </p:extLst>
          </p:nvPr>
        </p:nvGraphicFramePr>
        <p:xfrm>
          <a:off x="802516" y="2293441"/>
          <a:ext cx="2891200" cy="792163"/>
        </p:xfrm>
        <a:graphic>
          <a:graphicData uri="http://schemas.openxmlformats.org/presentationml/2006/ole">
            <mc:AlternateContent xmlns:mc="http://schemas.openxmlformats.org/markup-compatibility/2006">
              <mc:Choice xmlns:v="urn:schemas-microsoft-com:vml" Requires="v">
                <p:oleObj spid="_x0000_s5129" name="Equation" r:id="rId5" imgW="4025880" imgH="952200" progId="Equation.3">
                  <p:embed/>
                </p:oleObj>
              </mc:Choice>
              <mc:Fallback>
                <p:oleObj name="Equation" r:id="rId5" imgW="4025880" imgH="952200" progId="Equation.3">
                  <p:embed/>
                  <p:pic>
                    <p:nvPicPr>
                      <p:cNvPr id="8" name="Object 15">
                        <a:extLst>
                          <a:ext uri="{FF2B5EF4-FFF2-40B4-BE49-F238E27FC236}">
                            <a16:creationId xmlns:a16="http://schemas.microsoft.com/office/drawing/2014/main" id="{80AD2E22-15EE-4D44-B6A1-9058FCE529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16" y="2293441"/>
                        <a:ext cx="2891200" cy="792163"/>
                      </a:xfrm>
                      <a:prstGeom prst="rect">
                        <a:avLst/>
                      </a:prstGeom>
                      <a:noFill/>
                      <a:ln>
                        <a:noFill/>
                      </a:ln>
                      <a:effectLst/>
                      <a:extLst/>
                    </p:spPr>
                  </p:pic>
                </p:oleObj>
              </mc:Fallback>
            </mc:AlternateContent>
          </a:graphicData>
        </a:graphic>
      </p:graphicFrame>
      <p:sp>
        <p:nvSpPr>
          <p:cNvPr id="2" name="Rectangle 1">
            <a:extLst>
              <a:ext uri="{FF2B5EF4-FFF2-40B4-BE49-F238E27FC236}">
                <a16:creationId xmlns:a16="http://schemas.microsoft.com/office/drawing/2014/main" id="{96DC6971-6A7A-4D03-859F-EC40ABF9B728}"/>
              </a:ext>
            </a:extLst>
          </p:cNvPr>
          <p:cNvSpPr/>
          <p:nvPr/>
        </p:nvSpPr>
        <p:spPr>
          <a:xfrm>
            <a:off x="257174" y="2479549"/>
            <a:ext cx="545342" cy="369332"/>
          </a:xfrm>
          <a:prstGeom prst="rect">
            <a:avLst/>
          </a:prstGeom>
        </p:spPr>
        <p:txBody>
          <a:bodyPr wrap="none">
            <a:spAutoFit/>
          </a:bodyPr>
          <a:lstStyle/>
          <a:p>
            <a:r>
              <a:rPr lang="en-US" b="1" dirty="0">
                <a:sym typeface="Symbol" pitchFamily="18" charset="2"/>
              </a:rPr>
              <a:t></a:t>
            </a:r>
            <a:r>
              <a:rPr lang="en-US" b="1" baseline="-25000" dirty="0">
                <a:sym typeface="Symbol" pitchFamily="18" charset="2"/>
              </a:rPr>
              <a:t>0 </a:t>
            </a:r>
            <a:r>
              <a:rPr lang="en-US" b="1" dirty="0">
                <a:sym typeface="Symbol" pitchFamily="18" charset="2"/>
              </a:rPr>
              <a:t>=</a:t>
            </a: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0B12983-F67E-4C06-BCC2-B9B8CB8052C0}"/>
                  </a:ext>
                </a:extLst>
              </p:cNvPr>
              <p:cNvSpPr/>
              <p:nvPr/>
            </p:nvSpPr>
            <p:spPr>
              <a:xfrm>
                <a:off x="7655100" y="2442851"/>
                <a:ext cx="1244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rPr>
                        <m:t>=</m:t>
                      </m:r>
                      <m:r>
                        <a:rPr lang="en-US" b="1">
                          <a:solidFill>
                            <a:srgbClr val="92D050"/>
                          </a:solidFill>
                          <a:latin typeface="Cambria Math" panose="02040503050406030204" pitchFamily="18" charset="0"/>
                        </a:rPr>
                        <m:t>𝟎</m:t>
                      </m:r>
                      <m:r>
                        <a:rPr lang="en-US" b="1">
                          <a:solidFill>
                            <a:srgbClr val="92D050"/>
                          </a:solidFill>
                          <a:latin typeface="Cambria Math" panose="02040503050406030204" pitchFamily="18" charset="0"/>
                        </a:rPr>
                        <m:t>.</m:t>
                      </m:r>
                      <m:r>
                        <a:rPr lang="en-US" b="1">
                          <a:solidFill>
                            <a:srgbClr val="92D050"/>
                          </a:solidFill>
                          <a:latin typeface="Cambria Math" panose="02040503050406030204" pitchFamily="18" charset="0"/>
                        </a:rPr>
                        <m:t>𝟎𝟑𝟕𝟕</m:t>
                      </m:r>
                    </m:oMath>
                  </m:oMathPara>
                </a14:m>
                <a:endParaRPr lang="en-US" dirty="0"/>
              </a:p>
            </p:txBody>
          </p:sp>
        </mc:Choice>
        <mc:Fallback xmlns="">
          <p:sp>
            <p:nvSpPr>
              <p:cNvPr id="4" name="Rectangle 3">
                <a:extLst>
                  <a:ext uri="{FF2B5EF4-FFF2-40B4-BE49-F238E27FC236}">
                    <a16:creationId xmlns:a16="http://schemas.microsoft.com/office/drawing/2014/main" id="{60B12983-F67E-4C06-BCC2-B9B8CB8052C0}"/>
                  </a:ext>
                </a:extLst>
              </p:cNvPr>
              <p:cNvSpPr>
                <a:spLocks noRot="1" noChangeAspect="1" noMove="1" noResize="1" noEditPoints="1" noAdjustHandles="1" noChangeArrowheads="1" noChangeShapeType="1" noTextEdit="1"/>
              </p:cNvSpPr>
              <p:nvPr/>
            </p:nvSpPr>
            <p:spPr>
              <a:xfrm>
                <a:off x="7655100" y="2442851"/>
                <a:ext cx="1244251" cy="369332"/>
              </a:xfrm>
              <a:prstGeom prst="rect">
                <a:avLst/>
              </a:prstGeom>
              <a:blipFill>
                <a:blip r:embed="rId7"/>
                <a:stretch>
                  <a:fillRect/>
                </a:stretch>
              </a:blipFill>
            </p:spPr>
            <p:txBody>
              <a:bodyPr/>
              <a:lstStyle/>
              <a:p>
                <a:r>
                  <a:rPr lang="en-US">
                    <a:noFill/>
                  </a:rPr>
                  <a:t> </a:t>
                </a:r>
              </a:p>
            </p:txBody>
          </p:sp>
        </mc:Fallback>
      </mc:AlternateContent>
      <p:sp>
        <p:nvSpPr>
          <p:cNvPr id="47" name="Text Box 26">
            <a:extLst>
              <a:ext uri="{FF2B5EF4-FFF2-40B4-BE49-F238E27FC236}">
                <a16:creationId xmlns:a16="http://schemas.microsoft.com/office/drawing/2014/main" id="{79C95C69-1BDB-4978-B63A-58BD610FA97C}"/>
              </a:ext>
            </a:extLst>
          </p:cNvPr>
          <p:cNvSpPr txBox="1">
            <a:spLocks noChangeArrowheads="1"/>
          </p:cNvSpPr>
          <p:nvPr/>
        </p:nvSpPr>
        <p:spPr bwMode="auto">
          <a:xfrm>
            <a:off x="5073796" y="3336730"/>
            <a:ext cx="2074863" cy="769938"/>
          </a:xfrm>
          <a:prstGeom prst="rect">
            <a:avLst/>
          </a:prstGeom>
          <a:noFill/>
          <a:ln w="12700">
            <a:noFill/>
            <a:miter lim="800000"/>
            <a:headEnd/>
            <a:tailEnd/>
          </a:ln>
          <a:effectLst/>
        </p:spPr>
        <p:txBody>
          <a:bodyPr wrap="none">
            <a:spAutoFit/>
          </a:bodyPr>
          <a:lstStyle/>
          <a:p>
            <a:pPr algn="ctr" defTabSz="762000" eaLnBrk="0" hangingPunct="0">
              <a:lnSpc>
                <a:spcPct val="110000"/>
              </a:lnSpc>
            </a:pPr>
            <a:r>
              <a:rPr lang="en-US" sz="2000" b="1" i="0" dirty="0">
                <a:solidFill>
                  <a:srgbClr val="92D050"/>
                </a:solidFill>
                <a:sym typeface="Symbol" pitchFamily="18" charset="2"/>
              </a:rPr>
              <a:t>0.0377</a:t>
            </a:r>
            <a:r>
              <a:rPr lang="en-US" sz="2000" b="1" i="0" dirty="0">
                <a:sym typeface="Symbol" pitchFamily="18" charset="2"/>
              </a:rPr>
              <a:t>(</a:t>
            </a:r>
            <a:r>
              <a:rPr lang="en-US" sz="2000" b="1" i="0" dirty="0">
                <a:solidFill>
                  <a:srgbClr val="800080"/>
                </a:solidFill>
                <a:sym typeface="Symbol" pitchFamily="18" charset="2"/>
              </a:rPr>
              <a:t>3</a:t>
            </a:r>
            <a:r>
              <a:rPr lang="en-US" sz="2000" b="1" i="0" dirty="0">
                <a:sym typeface="Symbol" pitchFamily="18" charset="2"/>
              </a:rPr>
              <a:t>/1)</a:t>
            </a:r>
            <a:r>
              <a:rPr lang="en-US" sz="2000" b="1" i="0" baseline="30000" dirty="0">
                <a:solidFill>
                  <a:schemeClr val="accent4">
                    <a:lumMod val="75000"/>
                  </a:schemeClr>
                </a:solidFill>
                <a:sym typeface="Symbol" pitchFamily="18" charset="2"/>
              </a:rPr>
              <a:t>4</a:t>
            </a:r>
            <a:r>
              <a:rPr lang="en-US" sz="2000" b="1" i="0" dirty="0">
                <a:sym typeface="Symbol" pitchFamily="18" charset="2"/>
              </a:rPr>
              <a:t>(</a:t>
            </a:r>
            <a:r>
              <a:rPr lang="en-US" sz="2000" b="1" i="0" dirty="0">
                <a:solidFill>
                  <a:srgbClr val="C00000"/>
                </a:solidFill>
                <a:sym typeface="Symbol" pitchFamily="18" charset="2"/>
              </a:rPr>
              <a:t>0.75</a:t>
            </a:r>
            <a:r>
              <a:rPr lang="en-US" sz="2000" b="1" i="0" dirty="0">
                <a:sym typeface="Symbol" pitchFamily="18" charset="2"/>
              </a:rPr>
              <a:t>)</a:t>
            </a:r>
          </a:p>
          <a:p>
            <a:pPr algn="ctr" defTabSz="762000" eaLnBrk="0" hangingPunct="0">
              <a:lnSpc>
                <a:spcPct val="110000"/>
              </a:lnSpc>
            </a:pPr>
            <a:r>
              <a:rPr lang="en-US" sz="2000" b="1" i="0" dirty="0">
                <a:solidFill>
                  <a:schemeClr val="accent4">
                    <a:lumMod val="75000"/>
                  </a:schemeClr>
                </a:solidFill>
                <a:sym typeface="Symbol" pitchFamily="18" charset="2"/>
              </a:rPr>
              <a:t>4</a:t>
            </a:r>
            <a:r>
              <a:rPr lang="en-US" sz="2000" b="1" i="0" dirty="0">
                <a:sym typeface="Symbol" pitchFamily="18" charset="2"/>
              </a:rPr>
              <a:t>!(1 – </a:t>
            </a:r>
            <a:r>
              <a:rPr lang="en-US" sz="2000" b="1" i="0" dirty="0">
                <a:solidFill>
                  <a:srgbClr val="C00000"/>
                </a:solidFill>
                <a:sym typeface="Symbol" pitchFamily="18" charset="2"/>
              </a:rPr>
              <a:t>0.75</a:t>
            </a:r>
            <a:r>
              <a:rPr lang="en-US" sz="2000" b="1" i="0" dirty="0">
                <a:sym typeface="Symbol" pitchFamily="18" charset="2"/>
              </a:rPr>
              <a:t>)</a:t>
            </a:r>
            <a:r>
              <a:rPr lang="en-US" sz="2000" b="1" i="0" baseline="30000" dirty="0">
                <a:sym typeface="Symbol" pitchFamily="18" charset="2"/>
              </a:rPr>
              <a:t>2</a:t>
            </a:r>
            <a:endParaRPr lang="en-US" sz="2000" b="1" i="0" dirty="0"/>
          </a:p>
        </p:txBody>
      </p:sp>
      <p:sp>
        <p:nvSpPr>
          <p:cNvPr id="48" name="Rectangle 30">
            <a:extLst>
              <a:ext uri="{FF2B5EF4-FFF2-40B4-BE49-F238E27FC236}">
                <a16:creationId xmlns:a16="http://schemas.microsoft.com/office/drawing/2014/main" id="{CAE84153-30EF-4254-B8E6-3CD854340B11}"/>
              </a:ext>
            </a:extLst>
          </p:cNvPr>
          <p:cNvSpPr>
            <a:spLocks noChangeArrowheads="1"/>
          </p:cNvSpPr>
          <p:nvPr/>
        </p:nvSpPr>
        <p:spPr bwMode="auto">
          <a:xfrm>
            <a:off x="7297738" y="3564141"/>
            <a:ext cx="1727200" cy="396875"/>
          </a:xfrm>
          <a:prstGeom prst="rect">
            <a:avLst/>
          </a:prstGeom>
          <a:noFill/>
          <a:ln w="12700">
            <a:noFill/>
            <a:miter lim="800000"/>
            <a:headEnd/>
            <a:tailEnd/>
          </a:ln>
          <a:effectLst/>
        </p:spPr>
        <p:txBody>
          <a:bodyPr wrap="none">
            <a:spAutoFit/>
          </a:bodyPr>
          <a:lstStyle/>
          <a:p>
            <a:pPr defTabSz="762000"/>
            <a:r>
              <a:rPr lang="en-US" sz="2000" b="1" i="0" dirty="0"/>
              <a:t>= </a:t>
            </a:r>
            <a:r>
              <a:rPr lang="en-US" sz="2000" b="1" i="0" dirty="0">
                <a:solidFill>
                  <a:srgbClr val="FF00FF"/>
                </a:solidFill>
              </a:rPr>
              <a:t>1.53</a:t>
            </a:r>
            <a:r>
              <a:rPr lang="en-US" sz="2000" b="1" i="0" dirty="0"/>
              <a:t> trucks</a:t>
            </a:r>
          </a:p>
        </p:txBody>
      </p:sp>
      <p:sp>
        <p:nvSpPr>
          <p:cNvPr id="49" name="Line 27">
            <a:extLst>
              <a:ext uri="{FF2B5EF4-FFF2-40B4-BE49-F238E27FC236}">
                <a16:creationId xmlns:a16="http://schemas.microsoft.com/office/drawing/2014/main" id="{BEA351C9-4231-48F3-9D8C-108FBE2F2190}"/>
              </a:ext>
            </a:extLst>
          </p:cNvPr>
          <p:cNvSpPr>
            <a:spLocks noChangeShapeType="1"/>
          </p:cNvSpPr>
          <p:nvPr/>
        </p:nvSpPr>
        <p:spPr bwMode="auto">
          <a:xfrm>
            <a:off x="5137944" y="3774592"/>
            <a:ext cx="2120900" cy="0"/>
          </a:xfrm>
          <a:prstGeom prst="line">
            <a:avLst/>
          </a:prstGeom>
          <a:noFill/>
          <a:ln w="38100">
            <a:solidFill>
              <a:schemeClr val="tx1"/>
            </a:solidFill>
            <a:round/>
            <a:headEnd/>
            <a:tailEnd/>
          </a:ln>
          <a:effectLst/>
        </p:spPr>
        <p:txBody>
          <a:bodyPr wrap="none" anchor="ctr"/>
          <a:lstStyle/>
          <a:p>
            <a:endParaRPr lang="en-US"/>
          </a:p>
        </p:txBody>
      </p:sp>
      <p:sp>
        <p:nvSpPr>
          <p:cNvPr id="50" name="Text Box 36">
            <a:extLst>
              <a:ext uri="{FF2B5EF4-FFF2-40B4-BE49-F238E27FC236}">
                <a16:creationId xmlns:a16="http://schemas.microsoft.com/office/drawing/2014/main" id="{00418963-590C-48E9-B6CC-8ECDA2EC6808}"/>
              </a:ext>
            </a:extLst>
          </p:cNvPr>
          <p:cNvSpPr txBox="1">
            <a:spLocks noChangeArrowheads="1"/>
          </p:cNvSpPr>
          <p:nvPr/>
        </p:nvSpPr>
        <p:spPr bwMode="auto">
          <a:xfrm>
            <a:off x="4896643" y="4225731"/>
            <a:ext cx="677863" cy="854075"/>
          </a:xfrm>
          <a:prstGeom prst="rect">
            <a:avLst/>
          </a:prstGeom>
          <a:noFill/>
          <a:ln w="12700">
            <a:noFill/>
            <a:miter lim="800000"/>
            <a:headEnd/>
            <a:tailEnd/>
          </a:ln>
          <a:effectLst/>
        </p:spPr>
        <p:txBody>
          <a:bodyPr wrap="none">
            <a:spAutoFit/>
          </a:bodyPr>
          <a:lstStyle/>
          <a:p>
            <a:pPr algn="ctr" defTabSz="762000" eaLnBrk="0" hangingPunct="0">
              <a:lnSpc>
                <a:spcPct val="125000"/>
              </a:lnSpc>
            </a:pPr>
            <a:r>
              <a:rPr lang="en-US" sz="2000" b="1" i="0" dirty="0">
                <a:solidFill>
                  <a:srgbClr val="FF00FF"/>
                </a:solidFill>
              </a:rPr>
              <a:t>1.53</a:t>
            </a:r>
            <a:endParaRPr lang="en-US" sz="2000" b="1" i="0" dirty="0"/>
          </a:p>
          <a:p>
            <a:pPr algn="ctr" defTabSz="762000" eaLnBrk="0" hangingPunct="0">
              <a:lnSpc>
                <a:spcPct val="125000"/>
              </a:lnSpc>
            </a:pPr>
            <a:r>
              <a:rPr lang="en-US" sz="2000" b="1" i="0" dirty="0">
                <a:solidFill>
                  <a:srgbClr val="800080"/>
                </a:solidFill>
              </a:rPr>
              <a:t>3</a:t>
            </a:r>
            <a:endParaRPr lang="en-US" sz="2000" b="1" i="0" dirty="0"/>
          </a:p>
        </p:txBody>
      </p:sp>
      <p:sp>
        <p:nvSpPr>
          <p:cNvPr id="51" name="Line 37">
            <a:extLst>
              <a:ext uri="{FF2B5EF4-FFF2-40B4-BE49-F238E27FC236}">
                <a16:creationId xmlns:a16="http://schemas.microsoft.com/office/drawing/2014/main" id="{62C559CB-87E9-4917-8114-ECCA332AFB4F}"/>
              </a:ext>
            </a:extLst>
          </p:cNvPr>
          <p:cNvSpPr>
            <a:spLocks noChangeShapeType="1"/>
          </p:cNvSpPr>
          <p:nvPr/>
        </p:nvSpPr>
        <p:spPr bwMode="auto">
          <a:xfrm>
            <a:off x="5018881" y="4673406"/>
            <a:ext cx="442913" cy="0"/>
          </a:xfrm>
          <a:prstGeom prst="line">
            <a:avLst/>
          </a:prstGeom>
          <a:noFill/>
          <a:ln w="38100">
            <a:solidFill>
              <a:schemeClr val="tx1"/>
            </a:solidFill>
            <a:round/>
            <a:headEnd/>
            <a:tailEnd/>
          </a:ln>
          <a:effectLst/>
        </p:spPr>
        <p:txBody>
          <a:bodyPr wrap="none" anchor="ctr"/>
          <a:lstStyle/>
          <a:p>
            <a:endParaRPr lang="en-US"/>
          </a:p>
        </p:txBody>
      </p:sp>
      <p:sp>
        <p:nvSpPr>
          <p:cNvPr id="52" name="Rectangle 38">
            <a:extLst>
              <a:ext uri="{FF2B5EF4-FFF2-40B4-BE49-F238E27FC236}">
                <a16:creationId xmlns:a16="http://schemas.microsoft.com/office/drawing/2014/main" id="{2F2FD36C-A7CA-4124-84A9-F4496F950E58}"/>
              </a:ext>
            </a:extLst>
          </p:cNvPr>
          <p:cNvSpPr>
            <a:spLocks noChangeArrowheads="1"/>
          </p:cNvSpPr>
          <p:nvPr/>
        </p:nvSpPr>
        <p:spPr bwMode="auto">
          <a:xfrm>
            <a:off x="5500686" y="4433299"/>
            <a:ext cx="1508125" cy="400050"/>
          </a:xfrm>
          <a:prstGeom prst="rect">
            <a:avLst/>
          </a:prstGeom>
          <a:noFill/>
          <a:ln w="12700">
            <a:noFill/>
            <a:miter lim="800000"/>
            <a:headEnd/>
            <a:tailEnd/>
          </a:ln>
          <a:effectLst/>
        </p:spPr>
        <p:txBody>
          <a:bodyPr wrap="none">
            <a:spAutoFit/>
          </a:bodyPr>
          <a:lstStyle/>
          <a:p>
            <a:pPr defTabSz="762000"/>
            <a:r>
              <a:rPr lang="en-US" sz="2000" b="1" i="0" dirty="0"/>
              <a:t>= </a:t>
            </a:r>
            <a:r>
              <a:rPr lang="en-US" sz="2000" b="1" i="0" dirty="0">
                <a:solidFill>
                  <a:schemeClr val="accent1">
                    <a:lumMod val="75000"/>
                  </a:schemeClr>
                </a:solidFill>
              </a:rPr>
              <a:t>0.51</a:t>
            </a:r>
            <a:r>
              <a:rPr lang="en-US" sz="2000" b="1" i="0" dirty="0"/>
              <a:t> hours</a:t>
            </a:r>
          </a:p>
        </p:txBody>
      </p:sp>
      <p:sp>
        <p:nvSpPr>
          <p:cNvPr id="53" name="Text Box 45">
            <a:extLst>
              <a:ext uri="{FF2B5EF4-FFF2-40B4-BE49-F238E27FC236}">
                <a16:creationId xmlns:a16="http://schemas.microsoft.com/office/drawing/2014/main" id="{25BA208A-9B6C-4049-9635-30475AEA26F2}"/>
              </a:ext>
            </a:extLst>
          </p:cNvPr>
          <p:cNvSpPr txBox="1">
            <a:spLocks noChangeArrowheads="1"/>
          </p:cNvSpPr>
          <p:nvPr/>
        </p:nvSpPr>
        <p:spPr bwMode="auto">
          <a:xfrm>
            <a:off x="4959928" y="5092562"/>
            <a:ext cx="1071563" cy="400050"/>
          </a:xfrm>
          <a:prstGeom prst="rect">
            <a:avLst/>
          </a:prstGeom>
          <a:noFill/>
          <a:ln w="12700">
            <a:noFill/>
            <a:miter lim="800000"/>
            <a:headEnd/>
            <a:tailEnd/>
          </a:ln>
          <a:effectLst/>
        </p:spPr>
        <p:txBody>
          <a:bodyPr wrap="none">
            <a:spAutoFit/>
          </a:bodyPr>
          <a:lstStyle/>
          <a:p>
            <a:pPr defTabSz="762000" eaLnBrk="0" hangingPunct="0"/>
            <a:r>
              <a:rPr lang="en-US" sz="2000" b="1" i="0" dirty="0"/>
              <a:t>= </a:t>
            </a:r>
            <a:r>
              <a:rPr lang="en-US" sz="2000" b="1" i="0" dirty="0">
                <a:solidFill>
                  <a:schemeClr val="accent1">
                    <a:lumMod val="75000"/>
                  </a:schemeClr>
                </a:solidFill>
              </a:rPr>
              <a:t>0.51</a:t>
            </a:r>
            <a:r>
              <a:rPr lang="en-US" sz="2000" b="1" i="0" dirty="0"/>
              <a:t> + </a:t>
            </a:r>
          </a:p>
        </p:txBody>
      </p:sp>
      <p:sp>
        <p:nvSpPr>
          <p:cNvPr id="54" name="Text Box 48">
            <a:extLst>
              <a:ext uri="{FF2B5EF4-FFF2-40B4-BE49-F238E27FC236}">
                <a16:creationId xmlns:a16="http://schemas.microsoft.com/office/drawing/2014/main" id="{46F7AAB7-530F-4B46-8E0A-BD61412FE051}"/>
              </a:ext>
            </a:extLst>
          </p:cNvPr>
          <p:cNvSpPr txBox="1">
            <a:spLocks noChangeArrowheads="1"/>
          </p:cNvSpPr>
          <p:nvPr/>
        </p:nvSpPr>
        <p:spPr bwMode="auto">
          <a:xfrm>
            <a:off x="5950528" y="4895712"/>
            <a:ext cx="325438" cy="762000"/>
          </a:xfrm>
          <a:prstGeom prst="rect">
            <a:avLst/>
          </a:prstGeom>
          <a:noFill/>
          <a:ln w="12700">
            <a:noFill/>
            <a:miter lim="800000"/>
            <a:headEnd/>
            <a:tailEnd/>
          </a:ln>
          <a:effectLst/>
        </p:spPr>
        <p:txBody>
          <a:bodyPr wrap="none">
            <a:spAutoFit/>
          </a:bodyPr>
          <a:lstStyle/>
          <a:p>
            <a:pPr algn="ctr" defTabSz="762000" eaLnBrk="0" hangingPunct="0">
              <a:lnSpc>
                <a:spcPct val="110000"/>
              </a:lnSpc>
            </a:pPr>
            <a:r>
              <a:rPr lang="en-US" sz="2000" b="1" i="0" dirty="0"/>
              <a:t>1</a:t>
            </a:r>
          </a:p>
          <a:p>
            <a:pPr algn="ctr" defTabSz="762000" eaLnBrk="0" hangingPunct="0">
              <a:lnSpc>
                <a:spcPct val="110000"/>
              </a:lnSpc>
            </a:pPr>
            <a:r>
              <a:rPr lang="en-US" sz="2000" b="1" i="0" dirty="0"/>
              <a:t>1</a:t>
            </a:r>
          </a:p>
        </p:txBody>
      </p:sp>
      <p:sp>
        <p:nvSpPr>
          <p:cNvPr id="55" name="Line 49">
            <a:extLst>
              <a:ext uri="{FF2B5EF4-FFF2-40B4-BE49-F238E27FC236}">
                <a16:creationId xmlns:a16="http://schemas.microsoft.com/office/drawing/2014/main" id="{B6CC8C64-F159-47CF-AAA6-FF2C61025FE1}"/>
              </a:ext>
            </a:extLst>
          </p:cNvPr>
          <p:cNvSpPr>
            <a:spLocks noChangeShapeType="1"/>
          </p:cNvSpPr>
          <p:nvPr/>
        </p:nvSpPr>
        <p:spPr bwMode="auto">
          <a:xfrm>
            <a:off x="5934653" y="5308462"/>
            <a:ext cx="349250" cy="0"/>
          </a:xfrm>
          <a:prstGeom prst="line">
            <a:avLst/>
          </a:prstGeom>
          <a:noFill/>
          <a:ln w="38100">
            <a:solidFill>
              <a:schemeClr val="tx1"/>
            </a:solidFill>
            <a:round/>
            <a:headEnd/>
            <a:tailEnd/>
          </a:ln>
          <a:effectLst/>
        </p:spPr>
        <p:txBody>
          <a:bodyPr wrap="none" anchor="ctr"/>
          <a:lstStyle/>
          <a:p>
            <a:endParaRPr lang="en-US"/>
          </a:p>
        </p:txBody>
      </p:sp>
      <p:sp>
        <p:nvSpPr>
          <p:cNvPr id="58" name="Rectangle 50">
            <a:extLst>
              <a:ext uri="{FF2B5EF4-FFF2-40B4-BE49-F238E27FC236}">
                <a16:creationId xmlns:a16="http://schemas.microsoft.com/office/drawing/2014/main" id="{6AA21ABF-8F42-41BD-B142-12AA60A1A287}"/>
              </a:ext>
            </a:extLst>
          </p:cNvPr>
          <p:cNvSpPr>
            <a:spLocks noChangeArrowheads="1"/>
          </p:cNvSpPr>
          <p:nvPr/>
        </p:nvSpPr>
        <p:spPr bwMode="auto">
          <a:xfrm>
            <a:off x="6312046" y="5065970"/>
            <a:ext cx="1673225" cy="396875"/>
          </a:xfrm>
          <a:prstGeom prst="rect">
            <a:avLst/>
          </a:prstGeom>
          <a:noFill/>
          <a:ln w="12700">
            <a:noFill/>
            <a:miter lim="800000"/>
            <a:headEnd/>
            <a:tailEnd/>
          </a:ln>
          <a:effectLst/>
        </p:spPr>
        <p:txBody>
          <a:bodyPr wrap="none">
            <a:spAutoFit/>
          </a:bodyPr>
          <a:lstStyle/>
          <a:p>
            <a:pPr defTabSz="762000"/>
            <a:r>
              <a:rPr lang="en-US" sz="2000" b="1" i="0" dirty="0"/>
              <a:t>= </a:t>
            </a:r>
            <a:r>
              <a:rPr lang="en-US" sz="2000" b="1" i="0" dirty="0">
                <a:solidFill>
                  <a:srgbClr val="007D06"/>
                </a:solidFill>
              </a:rPr>
              <a:t>1.51</a:t>
            </a:r>
            <a:r>
              <a:rPr lang="en-US" sz="2000" b="1" i="0" dirty="0"/>
              <a:t> hours</a:t>
            </a:r>
          </a:p>
        </p:txBody>
      </p:sp>
      <p:sp>
        <p:nvSpPr>
          <p:cNvPr id="59" name="Rectangle 54">
            <a:extLst>
              <a:ext uri="{FF2B5EF4-FFF2-40B4-BE49-F238E27FC236}">
                <a16:creationId xmlns:a16="http://schemas.microsoft.com/office/drawing/2014/main" id="{73EBE64F-47E9-48CF-8AF1-B512D0297D6A}"/>
              </a:ext>
            </a:extLst>
          </p:cNvPr>
          <p:cNvSpPr>
            <a:spLocks noChangeArrowheads="1"/>
          </p:cNvSpPr>
          <p:nvPr/>
        </p:nvSpPr>
        <p:spPr bwMode="auto">
          <a:xfrm>
            <a:off x="5021190" y="5743812"/>
            <a:ext cx="1204913" cy="396875"/>
          </a:xfrm>
          <a:prstGeom prst="rect">
            <a:avLst/>
          </a:prstGeom>
          <a:noFill/>
          <a:ln w="12700">
            <a:noFill/>
            <a:miter lim="800000"/>
            <a:headEnd/>
            <a:tailEnd/>
          </a:ln>
          <a:effectLst/>
        </p:spPr>
        <p:txBody>
          <a:bodyPr wrap="none">
            <a:spAutoFit/>
          </a:bodyPr>
          <a:lstStyle/>
          <a:p>
            <a:pPr defTabSz="762000"/>
            <a:r>
              <a:rPr lang="en-US" sz="2000" b="1" i="0" dirty="0"/>
              <a:t>= </a:t>
            </a:r>
            <a:r>
              <a:rPr lang="en-US" sz="2000" b="1" i="0" dirty="0">
                <a:solidFill>
                  <a:srgbClr val="800080"/>
                </a:solidFill>
              </a:rPr>
              <a:t>3</a:t>
            </a:r>
            <a:r>
              <a:rPr lang="en-US" sz="2000" b="1" i="0" dirty="0"/>
              <a:t>(</a:t>
            </a:r>
            <a:r>
              <a:rPr lang="en-US" sz="2000" b="1" i="0" dirty="0">
                <a:solidFill>
                  <a:srgbClr val="007D06"/>
                </a:solidFill>
              </a:rPr>
              <a:t>1.51</a:t>
            </a:r>
            <a:r>
              <a:rPr lang="en-US" sz="2000" b="1" i="0" dirty="0"/>
              <a:t>)</a:t>
            </a:r>
          </a:p>
        </p:txBody>
      </p:sp>
      <p:sp>
        <p:nvSpPr>
          <p:cNvPr id="60" name="Rectangle 56">
            <a:extLst>
              <a:ext uri="{FF2B5EF4-FFF2-40B4-BE49-F238E27FC236}">
                <a16:creationId xmlns:a16="http://schemas.microsoft.com/office/drawing/2014/main" id="{A31771E6-3EE2-4A07-9A73-63005364071D}"/>
              </a:ext>
            </a:extLst>
          </p:cNvPr>
          <p:cNvSpPr>
            <a:spLocks noChangeArrowheads="1"/>
          </p:cNvSpPr>
          <p:nvPr/>
        </p:nvSpPr>
        <p:spPr bwMode="auto">
          <a:xfrm>
            <a:off x="6068436" y="5755845"/>
            <a:ext cx="1568058" cy="400110"/>
          </a:xfrm>
          <a:prstGeom prst="rect">
            <a:avLst/>
          </a:prstGeom>
          <a:noFill/>
          <a:ln w="12700">
            <a:noFill/>
            <a:miter lim="800000"/>
            <a:headEnd/>
            <a:tailEnd/>
          </a:ln>
          <a:effectLst/>
        </p:spPr>
        <p:txBody>
          <a:bodyPr wrap="none">
            <a:spAutoFit/>
          </a:bodyPr>
          <a:lstStyle/>
          <a:p>
            <a:pPr defTabSz="762000"/>
            <a:r>
              <a:rPr lang="en-US" sz="2000" b="1" i="0" dirty="0"/>
              <a:t>=</a:t>
            </a:r>
            <a:r>
              <a:rPr lang="en-US" sz="2000" b="1" i="0" dirty="0">
                <a:solidFill>
                  <a:srgbClr val="FF0000"/>
                </a:solidFill>
              </a:rPr>
              <a:t> 4.53 </a:t>
            </a:r>
            <a:r>
              <a:rPr lang="en-US" sz="2000" b="1" i="0" dirty="0"/>
              <a:t>trucks</a:t>
            </a:r>
          </a:p>
        </p:txBody>
      </p:sp>
    </p:spTree>
    <p:extLst>
      <p:ext uri="{BB962C8B-B14F-4D97-AF65-F5344CB8AC3E}">
        <p14:creationId xmlns:p14="http://schemas.microsoft.com/office/powerpoint/2010/main" val="1993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down)">
                                      <p:cBhvr>
                                        <p:cTn id="77" dur="580">
                                          <p:stCondLst>
                                            <p:cond delay="0"/>
                                          </p:stCondLst>
                                        </p:cTn>
                                        <p:tgtEl>
                                          <p:spTgt spid="60"/>
                                        </p:tgtEl>
                                      </p:cBhvr>
                                    </p:animEffect>
                                    <p:anim calcmode="lin" valueType="num">
                                      <p:cBhvr>
                                        <p:cTn id="7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83" dur="26">
                                          <p:stCondLst>
                                            <p:cond delay="650"/>
                                          </p:stCondLst>
                                        </p:cTn>
                                        <p:tgtEl>
                                          <p:spTgt spid="60"/>
                                        </p:tgtEl>
                                      </p:cBhvr>
                                      <p:to x="100000" y="60000"/>
                                    </p:animScale>
                                    <p:animScale>
                                      <p:cBhvr>
                                        <p:cTn id="84" dur="166" decel="50000">
                                          <p:stCondLst>
                                            <p:cond delay="676"/>
                                          </p:stCondLst>
                                        </p:cTn>
                                        <p:tgtEl>
                                          <p:spTgt spid="60"/>
                                        </p:tgtEl>
                                      </p:cBhvr>
                                      <p:to x="100000" y="100000"/>
                                    </p:animScale>
                                    <p:animScale>
                                      <p:cBhvr>
                                        <p:cTn id="85" dur="26">
                                          <p:stCondLst>
                                            <p:cond delay="1312"/>
                                          </p:stCondLst>
                                        </p:cTn>
                                        <p:tgtEl>
                                          <p:spTgt spid="60"/>
                                        </p:tgtEl>
                                      </p:cBhvr>
                                      <p:to x="100000" y="80000"/>
                                    </p:animScale>
                                    <p:animScale>
                                      <p:cBhvr>
                                        <p:cTn id="86" dur="166" decel="50000">
                                          <p:stCondLst>
                                            <p:cond delay="1338"/>
                                          </p:stCondLst>
                                        </p:cTn>
                                        <p:tgtEl>
                                          <p:spTgt spid="60"/>
                                        </p:tgtEl>
                                      </p:cBhvr>
                                      <p:to x="100000" y="100000"/>
                                    </p:animScale>
                                    <p:animScale>
                                      <p:cBhvr>
                                        <p:cTn id="87" dur="26">
                                          <p:stCondLst>
                                            <p:cond delay="1642"/>
                                          </p:stCondLst>
                                        </p:cTn>
                                        <p:tgtEl>
                                          <p:spTgt spid="60"/>
                                        </p:tgtEl>
                                      </p:cBhvr>
                                      <p:to x="100000" y="90000"/>
                                    </p:animScale>
                                    <p:animScale>
                                      <p:cBhvr>
                                        <p:cTn id="88" dur="166" decel="50000">
                                          <p:stCondLst>
                                            <p:cond delay="1668"/>
                                          </p:stCondLst>
                                        </p:cTn>
                                        <p:tgtEl>
                                          <p:spTgt spid="60"/>
                                        </p:tgtEl>
                                      </p:cBhvr>
                                      <p:to x="100000" y="100000"/>
                                    </p:animScale>
                                    <p:animScale>
                                      <p:cBhvr>
                                        <p:cTn id="89" dur="26">
                                          <p:stCondLst>
                                            <p:cond delay="1808"/>
                                          </p:stCondLst>
                                        </p:cTn>
                                        <p:tgtEl>
                                          <p:spTgt spid="60"/>
                                        </p:tgtEl>
                                      </p:cBhvr>
                                      <p:to x="100000" y="95000"/>
                                    </p:animScale>
                                    <p:animScale>
                                      <p:cBhvr>
                                        <p:cTn id="90"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16" grpId="0"/>
      <p:bldP spid="43" grpId="0"/>
      <p:bldP spid="4" grpId="0"/>
      <p:bldP spid="47" grpId="0"/>
      <p:bldP spid="48" grpId="0"/>
      <p:bldP spid="49" grpId="0" animBg="1"/>
      <p:bldP spid="50" grpId="0"/>
      <p:bldP spid="51" grpId="0" animBg="1"/>
      <p:bldP spid="52" grpId="0"/>
      <p:bldP spid="53" grpId="0"/>
      <p:bldP spid="54" grpId="0"/>
      <p:bldP spid="55" grpId="0" animBg="1"/>
      <p:bldP spid="58" grpId="0"/>
      <p:bldP spid="59" grpId="0"/>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6200" y="838200"/>
            <a:ext cx="2401111" cy="1695562"/>
          </a:xfrm>
        </p:spPr>
        <p:txBody>
          <a:bodyPr>
            <a:normAutofit/>
          </a:bodyPr>
          <a:lstStyle/>
          <a:p>
            <a:r>
              <a:rPr lang="en-US" dirty="0"/>
              <a:t>What is Capacity Management?</a:t>
            </a:r>
          </a:p>
        </p:txBody>
      </p:sp>
      <p:pic>
        <p:nvPicPr>
          <p:cNvPr id="16388" name="Picture 2"/>
          <p:cNvPicPr>
            <a:picLocks noChangeAspect="1" noChangeArrowheads="1"/>
          </p:cNvPicPr>
          <p:nvPr/>
        </p:nvPicPr>
        <p:blipFill>
          <a:blip r:embed="rId2"/>
          <a:srcRect/>
          <a:stretch>
            <a:fillRect/>
          </a:stretch>
        </p:blipFill>
        <p:spPr bwMode="auto">
          <a:xfrm>
            <a:off x="1219200" y="2492829"/>
            <a:ext cx="7010400" cy="3505200"/>
          </a:xfrm>
          <a:prstGeom prst="rect">
            <a:avLst/>
          </a:prstGeom>
          <a:noFill/>
          <a:ln w="9525">
            <a:solidFill>
              <a:schemeClr val="tx1">
                <a:lumMod val="75000"/>
                <a:lumOff val="25000"/>
              </a:schemeClr>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7320" name="Rectangle 8"/>
          <p:cNvSpPr>
            <a:spLocks noGrp="1" noChangeArrowheads="1"/>
          </p:cNvSpPr>
          <p:nvPr>
            <p:ph type="body" idx="1"/>
          </p:nvPr>
        </p:nvSpPr>
        <p:spPr>
          <a:xfrm>
            <a:off x="1524000" y="1166791"/>
            <a:ext cx="5867400" cy="381000"/>
          </a:xfrm>
        </p:spPr>
        <p:txBody>
          <a:bodyPr rtlCol="0">
            <a:normAutofit/>
          </a:bodyPr>
          <a:lstStyle/>
          <a:p>
            <a:pPr marL="0" indent="0">
              <a:buNone/>
            </a:pPr>
            <a:r>
              <a:rPr lang="en-US" sz="2000" dirty="0"/>
              <a:t>What is the total hourly cost of operating the system?</a:t>
            </a:r>
          </a:p>
        </p:txBody>
      </p:sp>
      <p:pic>
        <p:nvPicPr>
          <p:cNvPr id="6" name="Picture 51"/>
          <p:cNvPicPr>
            <a:picLocks noChangeAspect="1" noChangeArrowheads="1"/>
          </p:cNvPicPr>
          <p:nvPr/>
        </p:nvPicPr>
        <p:blipFill>
          <a:blip r:embed="rId2"/>
          <a:srcRect/>
          <a:stretch>
            <a:fillRect/>
          </a:stretch>
        </p:blipFill>
        <p:spPr bwMode="auto">
          <a:xfrm>
            <a:off x="1353056" y="2960666"/>
            <a:ext cx="6062663" cy="2261923"/>
          </a:xfrm>
          <a:prstGeom prst="rect">
            <a:avLst/>
          </a:prstGeom>
          <a:noFill/>
          <a:ln w="9525">
            <a:noFill/>
            <a:miter lim="800000"/>
            <a:headEnd/>
            <a:tailEnd/>
          </a:ln>
        </p:spPr>
      </p:pic>
      <p:graphicFrame>
        <p:nvGraphicFramePr>
          <p:cNvPr id="7" name="Group 112"/>
          <p:cNvGraphicFramePr>
            <a:graphicFrameLocks noGrp="1"/>
          </p:cNvGraphicFramePr>
          <p:nvPr>
            <p:extLst>
              <p:ext uri="{D42A27DB-BD31-4B8C-83A1-F6EECF244321}">
                <p14:modId xmlns:p14="http://schemas.microsoft.com/office/powerpoint/2010/main" val="1164408047"/>
              </p:ext>
            </p:extLst>
          </p:nvPr>
        </p:nvGraphicFramePr>
        <p:xfrm>
          <a:off x="1098550" y="5564357"/>
          <a:ext cx="6718300" cy="1015206"/>
        </p:xfrm>
        <a:graphic>
          <a:graphicData uri="http://schemas.openxmlformats.org/drawingml/2006/table">
            <a:tbl>
              <a:tblPr/>
              <a:tblGrid>
                <a:gridCol w="3225800">
                  <a:extLst>
                    <a:ext uri="{9D8B030D-6E8A-4147-A177-3AD203B41FA5}">
                      <a16:colId xmlns:a16="http://schemas.microsoft.com/office/drawing/2014/main" val="20000"/>
                    </a:ext>
                  </a:extLst>
                </a:gridCol>
                <a:gridCol w="1973263">
                  <a:extLst>
                    <a:ext uri="{9D8B030D-6E8A-4147-A177-3AD203B41FA5}">
                      <a16:colId xmlns:a16="http://schemas.microsoft.com/office/drawing/2014/main" val="20001"/>
                    </a:ext>
                  </a:extLst>
                </a:gridCol>
                <a:gridCol w="287337">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266700">
                  <a:extLst>
                    <a:ext uri="{9D8B030D-6E8A-4147-A177-3AD203B41FA5}">
                      <a16:colId xmlns:a16="http://schemas.microsoft.com/office/drawing/2014/main" val="20004"/>
                    </a:ext>
                  </a:extLst>
                </a:gridCol>
              </a:tblGrid>
              <a:tr h="3111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Labor cost:</a:t>
                      </a:r>
                    </a:p>
                  </a:txBody>
                  <a:tcPr marT="45757" marB="45757"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a:t>
                      </a:r>
                      <a:r>
                        <a:rPr kumimoji="0" lang="en-US" sz="1800" b="1" i="0" u="none" strike="noStrike" cap="none" normalizeH="0" baseline="0" dirty="0">
                          <a:ln>
                            <a:noFill/>
                          </a:ln>
                          <a:solidFill>
                            <a:srgbClr val="7030A0"/>
                          </a:solidFill>
                          <a:effectLst/>
                          <a:latin typeface="+mj-lt"/>
                        </a:rPr>
                        <a:t>30</a:t>
                      </a:r>
                      <a:r>
                        <a:rPr kumimoji="0" lang="en-US" sz="1800" b="1" i="0" u="none" strike="noStrike" cap="none" normalizeH="0" baseline="0" dirty="0">
                          <a:ln>
                            <a:noFill/>
                          </a:ln>
                          <a:solidFill>
                            <a:schemeClr val="tx1"/>
                          </a:solidFill>
                          <a:effectLst/>
                          <a:latin typeface="+mj-lt"/>
                        </a:rPr>
                        <a:t>(</a:t>
                      </a:r>
                      <a:r>
                        <a:rPr kumimoji="0" lang="en-US" sz="1800" b="1" i="1" u="none" strike="noStrike" cap="none" normalizeH="0" baseline="0" dirty="0">
                          <a:ln>
                            <a:noFill/>
                          </a:ln>
                          <a:solidFill>
                            <a:schemeClr val="tx1"/>
                          </a:solidFill>
                          <a:effectLst/>
                          <a:latin typeface="+mj-lt"/>
                        </a:rPr>
                        <a:t>s</a:t>
                      </a:r>
                      <a:r>
                        <a:rPr kumimoji="0" lang="en-US" sz="1800" b="1" i="0" u="none" strike="noStrike" cap="none" normalizeH="0" baseline="0" dirty="0">
                          <a:ln>
                            <a:noFill/>
                          </a:ln>
                          <a:solidFill>
                            <a:schemeClr val="tx1"/>
                          </a:solidFill>
                          <a:effectLst/>
                          <a:latin typeface="+mj-lt"/>
                        </a:rPr>
                        <a:t>) = $</a:t>
                      </a:r>
                      <a:r>
                        <a:rPr kumimoji="0" lang="en-US" sz="1800" b="1" i="0" u="none" strike="noStrike" cap="none" normalizeH="0" baseline="0" dirty="0">
                          <a:ln>
                            <a:noFill/>
                          </a:ln>
                          <a:solidFill>
                            <a:srgbClr val="7030A0"/>
                          </a:solidFill>
                          <a:effectLst/>
                          <a:latin typeface="+mj-lt"/>
                        </a:rPr>
                        <a:t>30</a:t>
                      </a:r>
                      <a:r>
                        <a:rPr kumimoji="0" lang="en-US" sz="1800" b="1" i="0" u="none" strike="noStrike" cap="none" normalizeH="0" baseline="0" dirty="0">
                          <a:ln>
                            <a:noFill/>
                          </a:ln>
                          <a:solidFill>
                            <a:schemeClr val="tx1"/>
                          </a:solidFill>
                          <a:effectLst/>
                          <a:latin typeface="+mj-lt"/>
                        </a:rPr>
                        <a:t>(</a:t>
                      </a:r>
                      <a:r>
                        <a:rPr kumimoji="0" lang="en-US" sz="1800" b="1" i="0" u="none" strike="noStrike" cap="none" normalizeH="0" baseline="0" dirty="0">
                          <a:ln>
                            <a:noFill/>
                          </a:ln>
                          <a:solidFill>
                            <a:srgbClr val="0070C0"/>
                          </a:solidFill>
                          <a:effectLst/>
                          <a:latin typeface="+mj-lt"/>
                        </a:rPr>
                        <a:t>4</a:t>
                      </a:r>
                      <a:r>
                        <a:rPr kumimoji="0" lang="en-US" sz="1800" b="1" i="0" u="none" strike="noStrike" cap="none" normalizeH="0" baseline="0" dirty="0">
                          <a:ln>
                            <a:noFill/>
                          </a:ln>
                          <a:solidFill>
                            <a:schemeClr val="tx1"/>
                          </a:solidFill>
                          <a:effectLst/>
                          <a:latin typeface="+mj-lt"/>
                        </a:rPr>
                        <a:t>)</a:t>
                      </a:r>
                    </a:p>
                  </a:txBody>
                  <a:tcPr marT="45757" marB="4575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j-lt"/>
                        </a:rPr>
                        <a:t>=</a:t>
                      </a:r>
                    </a:p>
                  </a:txBody>
                  <a:tcPr marT="45757" marB="4575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j-lt"/>
                        </a:rPr>
                        <a:t>$120.00</a:t>
                      </a:r>
                    </a:p>
                  </a:txBody>
                  <a:tcPr marT="45757" marB="45757"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marT="45757" marB="45757"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111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Idle truck cost:</a:t>
                      </a:r>
                    </a:p>
                  </a:txBody>
                  <a:tcPr marT="45757" marB="45757"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a:t>
                      </a:r>
                      <a:r>
                        <a:rPr kumimoji="0" lang="en-US" sz="1800" b="1" i="0" u="none" strike="noStrike" cap="none" normalizeH="0" baseline="0" dirty="0">
                          <a:ln>
                            <a:noFill/>
                          </a:ln>
                          <a:solidFill>
                            <a:schemeClr val="accent4">
                              <a:lumMod val="75000"/>
                            </a:schemeClr>
                          </a:solidFill>
                          <a:effectLst/>
                          <a:latin typeface="+mj-lt"/>
                        </a:rPr>
                        <a:t>50</a:t>
                      </a:r>
                      <a:r>
                        <a:rPr kumimoji="0" lang="en-US" sz="1800" b="1" i="0" u="none" strike="noStrike" cap="none" normalizeH="0" baseline="0" dirty="0">
                          <a:ln>
                            <a:noFill/>
                          </a:ln>
                          <a:solidFill>
                            <a:schemeClr val="tx1"/>
                          </a:solidFill>
                          <a:effectLst/>
                          <a:latin typeface="+mj-lt"/>
                        </a:rPr>
                        <a:t>(</a:t>
                      </a:r>
                      <a:r>
                        <a:rPr kumimoji="0" lang="en-US" sz="1800" b="1" i="1" u="none" strike="noStrike" cap="none" normalizeH="0" baseline="0" dirty="0">
                          <a:ln>
                            <a:noFill/>
                          </a:ln>
                          <a:solidFill>
                            <a:schemeClr val="tx1"/>
                          </a:solidFill>
                          <a:effectLst/>
                          <a:latin typeface="+mj-lt"/>
                        </a:rPr>
                        <a:t>L</a:t>
                      </a:r>
                      <a:r>
                        <a:rPr kumimoji="0" lang="en-US" sz="1800" b="1" i="0" u="none" strike="noStrike" cap="none" normalizeH="0" baseline="0" dirty="0">
                          <a:ln>
                            <a:noFill/>
                          </a:ln>
                          <a:solidFill>
                            <a:schemeClr val="tx1"/>
                          </a:solidFill>
                          <a:effectLst/>
                          <a:latin typeface="+mj-lt"/>
                        </a:rPr>
                        <a:t>) = $</a:t>
                      </a:r>
                      <a:r>
                        <a:rPr kumimoji="0" lang="en-US" sz="1800" b="1" i="0" u="none" strike="noStrike" cap="none" normalizeH="0" baseline="0" dirty="0">
                          <a:ln>
                            <a:noFill/>
                          </a:ln>
                          <a:solidFill>
                            <a:schemeClr val="accent4">
                              <a:lumMod val="75000"/>
                            </a:schemeClr>
                          </a:solidFill>
                          <a:effectLst/>
                          <a:latin typeface="+mj-lt"/>
                        </a:rPr>
                        <a:t>50</a:t>
                      </a:r>
                      <a:r>
                        <a:rPr kumimoji="0" lang="en-US" sz="1800" b="1" i="0" u="none" strike="noStrike" cap="none" normalizeH="0" baseline="0" dirty="0">
                          <a:ln>
                            <a:noFill/>
                          </a:ln>
                          <a:solidFill>
                            <a:schemeClr val="tx1"/>
                          </a:solidFill>
                          <a:effectLst/>
                          <a:latin typeface="+mj-lt"/>
                        </a:rPr>
                        <a:t>(4.53)</a:t>
                      </a:r>
                    </a:p>
                  </a:txBody>
                  <a:tcPr marT="45757" marB="4575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j-lt"/>
                        </a:rPr>
                        <a:t>=</a:t>
                      </a:r>
                    </a:p>
                  </a:txBody>
                  <a:tcPr marT="45757" marB="45757"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mj-lt"/>
                        </a:rPr>
                        <a:t>226.50</a:t>
                      </a:r>
                    </a:p>
                  </a:txBody>
                  <a:tcPr marT="45757" marB="45757"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marT="45757" marB="45757"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111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dirty="0">
                        <a:ln>
                          <a:noFill/>
                        </a:ln>
                        <a:solidFill>
                          <a:schemeClr val="tx1"/>
                        </a:solidFill>
                        <a:effectLst/>
                        <a:latin typeface="+mj-lt"/>
                      </a:endParaRPr>
                    </a:p>
                  </a:txBody>
                  <a:tcPr marT="45757" marB="45757"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Total hourly cost</a:t>
                      </a:r>
                    </a:p>
                  </a:txBody>
                  <a:tcPr marT="45757" marB="45757"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mj-lt"/>
                        </a:rPr>
                        <a:t>=</a:t>
                      </a:r>
                    </a:p>
                  </a:txBody>
                  <a:tcPr marT="45757" marB="45757"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rgbClr val="FF0000"/>
                          </a:solidFill>
                          <a:effectLst/>
                          <a:latin typeface="+mj-lt"/>
                        </a:rPr>
                        <a:t>$346.50</a:t>
                      </a:r>
                    </a:p>
                  </a:txBody>
                  <a:tcPr marT="45757" marB="45757"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dirty="0">
                        <a:ln>
                          <a:noFill/>
                        </a:ln>
                        <a:solidFill>
                          <a:schemeClr val="tx1"/>
                        </a:solidFill>
                        <a:effectLst/>
                        <a:latin typeface="Arial" charset="0"/>
                      </a:endParaRPr>
                    </a:p>
                  </a:txBody>
                  <a:tcPr marT="45757" marB="45757"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Rectangle 17">
            <a:extLst>
              <a:ext uri="{FF2B5EF4-FFF2-40B4-BE49-F238E27FC236}">
                <a16:creationId xmlns:a16="http://schemas.microsoft.com/office/drawing/2014/main" id="{5D3F4756-78EA-4169-89E0-090BA802614B}"/>
              </a:ext>
            </a:extLst>
          </p:cNvPr>
          <p:cNvSpPr txBox="1">
            <a:spLocks noChangeArrowheads="1"/>
          </p:cNvSpPr>
          <p:nvPr/>
        </p:nvSpPr>
        <p:spPr>
          <a:xfrm>
            <a:off x="1" y="0"/>
            <a:ext cx="9143999" cy="1085962"/>
          </a:xfrm>
          <a:prstGeom prst="rect">
            <a:avLst/>
          </a:prstGeom>
          <a:solidFill>
            <a:srgbClr val="54545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dirty="0"/>
              <a:t>Multiple</a:t>
            </a:r>
            <a:br>
              <a:rPr lang="en-US" dirty="0"/>
            </a:br>
            <a:r>
              <a:rPr lang="en-US" dirty="0"/>
              <a:t>Server Model Example </a:t>
            </a:r>
          </a:p>
        </p:txBody>
      </p:sp>
      <p:sp>
        <p:nvSpPr>
          <p:cNvPr id="10" name="Text Box 12">
            <a:extLst>
              <a:ext uri="{FF2B5EF4-FFF2-40B4-BE49-F238E27FC236}">
                <a16:creationId xmlns:a16="http://schemas.microsoft.com/office/drawing/2014/main" id="{1CE73BA6-5E18-4743-8F31-25C987380CFF}"/>
              </a:ext>
            </a:extLst>
          </p:cNvPr>
          <p:cNvSpPr txBox="1">
            <a:spLocks noChangeArrowheads="1"/>
          </p:cNvSpPr>
          <p:nvPr/>
        </p:nvSpPr>
        <p:spPr bwMode="auto">
          <a:xfrm>
            <a:off x="1425440" y="1738291"/>
            <a:ext cx="6384925" cy="1031875"/>
          </a:xfrm>
          <a:prstGeom prst="rect">
            <a:avLst/>
          </a:prstGeom>
          <a:noFill/>
          <a:ln w="12700">
            <a:noFill/>
            <a:miter lim="800000"/>
            <a:headEnd/>
            <a:tailEnd/>
          </a:ln>
          <a:effectLst/>
        </p:spPr>
        <p:txBody>
          <a:bodyPr/>
          <a:lstStyle/>
          <a:p>
            <a:pPr defTabSz="762000" eaLnBrk="0" hangingPunct="0">
              <a:tabLst>
                <a:tab pos="6116638" algn="r"/>
              </a:tabLst>
            </a:pPr>
            <a:r>
              <a:rPr lang="en-US" sz="2000" b="1" i="0" dirty="0">
                <a:solidFill>
                  <a:srgbClr val="0070C0"/>
                </a:solidFill>
              </a:rPr>
              <a:t>4</a:t>
            </a:r>
            <a:r>
              <a:rPr lang="en-US" sz="2000" b="1" i="0" dirty="0">
                <a:solidFill>
                  <a:srgbClr val="996633"/>
                </a:solidFill>
              </a:rPr>
              <a:t> </a:t>
            </a:r>
            <a:r>
              <a:rPr lang="en-US" sz="2000" i="0" dirty="0"/>
              <a:t>Unloading bays	Crew costs $</a:t>
            </a:r>
            <a:r>
              <a:rPr lang="en-US" sz="2000" i="0" dirty="0">
                <a:solidFill>
                  <a:srgbClr val="7030A0"/>
                </a:solidFill>
              </a:rPr>
              <a:t>30</a:t>
            </a:r>
            <a:r>
              <a:rPr lang="en-US" sz="2000" i="0" dirty="0"/>
              <a:t>/hour</a:t>
            </a:r>
          </a:p>
          <a:p>
            <a:pPr defTabSz="762000" eaLnBrk="0" hangingPunct="0">
              <a:tabLst>
                <a:tab pos="6116638" algn="r"/>
              </a:tabLst>
            </a:pPr>
            <a:r>
              <a:rPr lang="en-US" sz="2000" i="0" dirty="0"/>
              <a:t>2 Employees/crew	Idle truck costs $</a:t>
            </a:r>
            <a:r>
              <a:rPr lang="en-US" sz="2000" i="0" dirty="0">
                <a:solidFill>
                  <a:schemeClr val="accent4">
                    <a:lumMod val="75000"/>
                  </a:schemeClr>
                </a:solidFill>
              </a:rPr>
              <a:t>50</a:t>
            </a:r>
            <a:r>
              <a:rPr lang="en-US" sz="2000" i="0" dirty="0"/>
              <a:t>/hour</a:t>
            </a:r>
          </a:p>
          <a:p>
            <a:pPr defTabSz="762000" eaLnBrk="0" hangingPunct="0">
              <a:tabLst>
                <a:tab pos="6116638" algn="r"/>
              </a:tabLst>
            </a:pPr>
            <a:r>
              <a:rPr lang="en-US" sz="2000" i="0" dirty="0"/>
              <a:t>Arrival rate = 3/hour	Service time = 1 hour</a:t>
            </a:r>
          </a:p>
        </p:txBody>
      </p:sp>
      <p:cxnSp>
        <p:nvCxnSpPr>
          <p:cNvPr id="9" name="Straight Arrow Connector 8">
            <a:extLst>
              <a:ext uri="{FF2B5EF4-FFF2-40B4-BE49-F238E27FC236}">
                <a16:creationId xmlns:a16="http://schemas.microsoft.com/office/drawing/2014/main" id="{E2F687EF-B791-465A-953E-C38BE39590A5}"/>
              </a:ext>
            </a:extLst>
          </p:cNvPr>
          <p:cNvCxnSpPr/>
          <p:nvPr/>
        </p:nvCxnSpPr>
        <p:spPr>
          <a:xfrm flipH="1">
            <a:off x="5943600" y="4495800"/>
            <a:ext cx="914400" cy="1447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75190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7320"/>
                                        </p:tgtEl>
                                        <p:attrNameLst>
                                          <p:attrName>style.visibility</p:attrName>
                                        </p:attrNameLst>
                                      </p:cBhvr>
                                      <p:to>
                                        <p:strVal val="visible"/>
                                      </p:to>
                                    </p:set>
                                    <p:animEffect transition="in" filter="strips(downRight)">
                                      <p:cBhvr>
                                        <p:cTn id="7" dur="1000"/>
                                        <p:tgtEl>
                                          <p:spTgt spid="397320"/>
                                        </p:tgtEl>
                                      </p:cBhvr>
                                    </p:animEffect>
                                  </p:childTnLst>
                                </p:cTn>
                              </p:par>
                            </p:childTnLst>
                          </p:cTn>
                        </p:par>
                        <p:par>
                          <p:cTn id="8" fill="hold">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2/3*#ppt_w"/>
                                          </p:val>
                                        </p:tav>
                                        <p:tav tm="100000">
                                          <p:val>
                                            <p:strVal val="#ppt_w"/>
                                          </p:val>
                                        </p:tav>
                                      </p:tavLst>
                                    </p:anim>
                                    <p:anim calcmode="lin" valueType="num">
                                      <p:cBhvr>
                                        <p:cTn id="12" dur="1000" fill="hold"/>
                                        <p:tgtEl>
                                          <p:spTgt spid="6"/>
                                        </p:tgtEl>
                                        <p:attrNameLst>
                                          <p:attrName>ppt_h</p:attrName>
                                        </p:attrNameLst>
                                      </p:cBhvr>
                                      <p:tavLst>
                                        <p:tav tm="0">
                                          <p:val>
                                            <p:strVal val="2/3*#ppt_h"/>
                                          </p:val>
                                        </p:tav>
                                        <p:tav tm="100000">
                                          <p:val>
                                            <p:strVal val="#ppt_h"/>
                                          </p:val>
                                        </p:tav>
                                      </p:tavLst>
                                    </p:anim>
                                  </p:childTnLst>
                                </p:cTn>
                              </p:par>
                            </p:childTnLst>
                          </p:cTn>
                        </p:par>
                        <p:par>
                          <p:cTn id="13" fill="hold">
                            <p:stCondLst>
                              <p:cond delay="4000"/>
                            </p:stCondLst>
                            <p:childTnLst>
                              <p:par>
                                <p:cTn id="14" presetID="18" presetClass="entr" presetSubtype="6"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0"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C93CCD-B3A7-4553-8AF1-9374B5AA09A8}"/>
              </a:ext>
            </a:extLst>
          </p:cNvPr>
          <p:cNvSpPr>
            <a:spLocks noGrp="1"/>
          </p:cNvSpPr>
          <p:nvPr>
            <p:ph type="ctrTitle"/>
          </p:nvPr>
        </p:nvSpPr>
        <p:spPr/>
        <p:txBody>
          <a:bodyPr>
            <a:normAutofit/>
          </a:bodyPr>
          <a:lstStyle/>
          <a:p>
            <a:pPr algn="ctr"/>
            <a:r>
              <a:rPr lang="en-US" sz="3600" b="1" dirty="0"/>
              <a:t>Case Study:  Custom Mold’s, Inc.</a:t>
            </a:r>
            <a:br>
              <a:rPr lang="en-US" sz="3600" b="1" dirty="0"/>
            </a:br>
            <a:endParaRPr lang="en-US" dirty="0"/>
          </a:p>
        </p:txBody>
      </p:sp>
      <p:sp>
        <p:nvSpPr>
          <p:cNvPr id="2" name="Subtitle 1">
            <a:extLst>
              <a:ext uri="{FF2B5EF4-FFF2-40B4-BE49-F238E27FC236}">
                <a16:creationId xmlns:a16="http://schemas.microsoft.com/office/drawing/2014/main" id="{2630654E-F901-4FD0-9F15-F94E0BDCA17E}"/>
              </a:ext>
            </a:extLst>
          </p:cNvPr>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A4A33C2B-0289-4FF1-AAFE-204F606D4A39}"/>
              </a:ext>
            </a:extLst>
          </p:cNvPr>
          <p:cNvSpPr txBox="1"/>
          <p:nvPr/>
        </p:nvSpPr>
        <p:spPr>
          <a:xfrm>
            <a:off x="380999" y="1066800"/>
            <a:ext cx="8391332" cy="4801314"/>
          </a:xfrm>
          <a:prstGeom prst="rect">
            <a:avLst/>
          </a:prstGeom>
          <a:solidFill>
            <a:schemeClr val="accent1">
              <a:lumMod val="40000"/>
              <a:lumOff val="60000"/>
            </a:schemeClr>
          </a:solidFill>
        </p:spPr>
        <p:txBody>
          <a:bodyPr wrap="square" rtlCol="0">
            <a:spAutoFit/>
          </a:bodyPr>
          <a:lstStyle/>
          <a:p>
            <a:r>
              <a:rPr lang="en-US" dirty="0"/>
              <a:t>Fitness Plus is a full-service health, fitness, and sports club located in a growing market. The increase in demand on its facilities brought on by a sizable growth in membership over the past few years has led to membership’s complaints of overcrowding of club facilities and the unavailability of equipment. As with most service organizations, Fitness Plus experiences large shifts in demand both during the week and within each particular day. The owners are wondering what the existing capacity of the club is and whether it is time to think about a capacity expansion move.</a:t>
            </a:r>
          </a:p>
          <a:p>
            <a:r>
              <a:rPr lang="en-US" dirty="0"/>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rPr>
              <a:t>Question 1:</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What method should be used to measure the capacity at Fitness Plus?  Has Fitness Plus reached its capacity?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rPr>
              <a:t>Question 2</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Which capacity strategy would be appropriate for Fitness Plus?  Justify your answer.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rPr>
              <a:t>Question 3:</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How would you link the capacity decision being made by Fitness Plus to other types of operating decisions?</a:t>
            </a:r>
          </a:p>
        </p:txBody>
      </p:sp>
      <p:sp>
        <p:nvSpPr>
          <p:cNvPr id="6" name="Title 4">
            <a:extLst>
              <a:ext uri="{FF2B5EF4-FFF2-40B4-BE49-F238E27FC236}">
                <a16:creationId xmlns:a16="http://schemas.microsoft.com/office/drawing/2014/main" id="{9AB2D8AE-CF92-4AB4-A767-B28A40844C7A}"/>
              </a:ext>
            </a:extLst>
          </p:cNvPr>
          <p:cNvSpPr txBox="1">
            <a:spLocks/>
          </p:cNvSpPr>
          <p:nvPr/>
        </p:nvSpPr>
        <p:spPr>
          <a:xfrm>
            <a:off x="0" y="0"/>
            <a:ext cx="9144000" cy="1222883"/>
          </a:xfrm>
          <a:prstGeom prst="rect">
            <a:avLst/>
          </a:prstGeom>
        </p:spPr>
        <p:txBody>
          <a:bodyPr vert="horz" lIns="91440" tIns="45720" rIns="91440" bIns="45720" rtlCol="0" anchor="b">
            <a:normAutofit/>
          </a:bodyPr>
          <a:lstStyle>
            <a:lvl1pPr algn="l" defTabSz="685800" rtl="0" eaLnBrk="1" latinLnBrk="0" hangingPunct="1">
              <a:lnSpc>
                <a:spcPct val="80000"/>
              </a:lnSpc>
              <a:spcBef>
                <a:spcPct val="0"/>
              </a:spcBef>
              <a:buNone/>
              <a:defRPr sz="6600" kern="1200" spc="-90" baseline="0">
                <a:solidFill>
                  <a:srgbClr val="FFFFFF"/>
                </a:solidFill>
                <a:latin typeface="+mj-lt"/>
                <a:ea typeface="+mj-ea"/>
                <a:cs typeface="+mj-cs"/>
              </a:defRPr>
            </a:lvl1pPr>
          </a:lstStyle>
          <a:p>
            <a:pPr algn="ctr"/>
            <a:r>
              <a:rPr lang="en-US" sz="3600" b="1" dirty="0"/>
              <a:t>Case Study:  Fitness Plus, Part A</a:t>
            </a:r>
          </a:p>
          <a:p>
            <a:pPr algn="ctr"/>
            <a:endParaRPr lang="en-US" sz="3200" dirty="0"/>
          </a:p>
        </p:txBody>
      </p:sp>
    </p:spTree>
    <p:extLst>
      <p:ext uri="{BB962C8B-B14F-4D97-AF65-F5344CB8AC3E}">
        <p14:creationId xmlns:p14="http://schemas.microsoft.com/office/powerpoint/2010/main" val="21956212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210612" cy="1543162"/>
          </a:xfrm>
        </p:spPr>
        <p:txBody>
          <a:bodyPr rtlCol="0">
            <a:normAutofit/>
          </a:bodyPr>
          <a:lstStyle/>
          <a:p>
            <a:pPr fontAlgn="auto">
              <a:spcAft>
                <a:spcPts val="0"/>
              </a:spcAft>
              <a:defRPr/>
            </a:pPr>
            <a:r>
              <a:rPr lang="en-US" dirty="0"/>
              <a:t>Measures of Capacity and Utilization</a:t>
            </a:r>
          </a:p>
        </p:txBody>
      </p:sp>
      <p:sp>
        <p:nvSpPr>
          <p:cNvPr id="17410" name="Content Placeholder 2"/>
          <p:cNvSpPr>
            <a:spLocks noGrp="1"/>
          </p:cNvSpPr>
          <p:nvPr>
            <p:ph idx="1"/>
          </p:nvPr>
        </p:nvSpPr>
        <p:spPr>
          <a:xfrm>
            <a:off x="4048436" y="1540318"/>
            <a:ext cx="2694908" cy="2236689"/>
          </a:xfrm>
        </p:spPr>
        <p:txBody>
          <a:bodyPr>
            <a:normAutofit/>
          </a:bodyPr>
          <a:lstStyle/>
          <a:p>
            <a:pPr>
              <a:lnSpc>
                <a:spcPct val="150000"/>
              </a:lnSpc>
            </a:pPr>
            <a:r>
              <a:rPr lang="en-US" sz="2400" dirty="0"/>
              <a:t>Utilization</a:t>
            </a:r>
          </a:p>
          <a:p>
            <a:pPr>
              <a:lnSpc>
                <a:spcPct val="150000"/>
              </a:lnSpc>
            </a:pPr>
            <a:r>
              <a:rPr lang="en-US" sz="2400" dirty="0"/>
              <a:t>Output measures </a:t>
            </a:r>
          </a:p>
          <a:p>
            <a:pPr>
              <a:lnSpc>
                <a:spcPct val="150000"/>
              </a:lnSpc>
            </a:pPr>
            <a:r>
              <a:rPr lang="en-US" sz="2400" dirty="0"/>
              <a:t>Input measures </a:t>
            </a:r>
          </a:p>
          <a:p>
            <a:endParaRPr lang="en-US" dirty="0"/>
          </a:p>
        </p:txBody>
      </p:sp>
      <p:grpSp>
        <p:nvGrpSpPr>
          <p:cNvPr id="6" name="Group 4"/>
          <p:cNvGrpSpPr>
            <a:grpSpLocks/>
          </p:cNvGrpSpPr>
          <p:nvPr/>
        </p:nvGrpSpPr>
        <p:grpSpPr bwMode="auto">
          <a:xfrm>
            <a:off x="3581400" y="4510587"/>
            <a:ext cx="6323889" cy="831477"/>
            <a:chOff x="1701" y="2460"/>
            <a:chExt cx="4628" cy="646"/>
          </a:xfrm>
        </p:grpSpPr>
        <p:sp>
          <p:nvSpPr>
            <p:cNvPr id="17415" name="Text Box 5"/>
            <p:cNvSpPr txBox="1">
              <a:spLocks noChangeArrowheads="1"/>
            </p:cNvSpPr>
            <p:nvPr/>
          </p:nvSpPr>
          <p:spPr bwMode="auto">
            <a:xfrm>
              <a:off x="1701" y="2627"/>
              <a:ext cx="4628" cy="311"/>
            </a:xfrm>
            <a:prstGeom prst="rect">
              <a:avLst/>
            </a:prstGeom>
            <a:noFill/>
            <a:ln w="9525">
              <a:noFill/>
              <a:miter lim="800000"/>
              <a:headEnd/>
              <a:tailEnd/>
            </a:ln>
          </p:spPr>
          <p:txBody>
            <a:bodyPr wrap="square">
              <a:spAutoFit/>
            </a:bodyPr>
            <a:lstStyle/>
            <a:p>
              <a:r>
                <a:rPr lang="en-US" sz="2000" b="1" dirty="0">
                  <a:solidFill>
                    <a:schemeClr val="tx1">
                      <a:lumMod val="75000"/>
                      <a:lumOff val="25000"/>
                    </a:schemeClr>
                  </a:solidFill>
                </a:rPr>
                <a:t>Utilization =                                                    </a:t>
              </a:r>
              <a:r>
                <a:rPr lang="en-US" sz="2000" b="1" dirty="0">
                  <a:solidFill>
                    <a:schemeClr val="tx1">
                      <a:lumMod val="75000"/>
                      <a:lumOff val="25000"/>
                    </a:schemeClr>
                  </a:solidFill>
                  <a:sym typeface="Symbol" pitchFamily="18" charset="2"/>
                </a:rPr>
                <a:t> 100%</a:t>
              </a:r>
            </a:p>
          </p:txBody>
        </p:sp>
        <p:grpSp>
          <p:nvGrpSpPr>
            <p:cNvPr id="17416" name="Group 6"/>
            <p:cNvGrpSpPr>
              <a:grpSpLocks/>
            </p:cNvGrpSpPr>
            <p:nvPr/>
          </p:nvGrpSpPr>
          <p:grpSpPr bwMode="auto">
            <a:xfrm>
              <a:off x="2872" y="2460"/>
              <a:ext cx="1816" cy="646"/>
              <a:chOff x="2952" y="2492"/>
              <a:chExt cx="1816" cy="646"/>
            </a:xfrm>
          </p:grpSpPr>
          <p:sp>
            <p:nvSpPr>
              <p:cNvPr id="17417" name="Text Box 7"/>
              <p:cNvSpPr txBox="1">
                <a:spLocks noChangeArrowheads="1"/>
              </p:cNvSpPr>
              <p:nvPr/>
            </p:nvSpPr>
            <p:spPr bwMode="auto">
              <a:xfrm>
                <a:off x="3001" y="2492"/>
                <a:ext cx="1767" cy="646"/>
              </a:xfrm>
              <a:prstGeom prst="rect">
                <a:avLst/>
              </a:prstGeom>
              <a:noFill/>
              <a:ln w="9525">
                <a:noFill/>
                <a:miter lim="800000"/>
                <a:headEnd/>
                <a:tailEnd/>
              </a:ln>
            </p:spPr>
            <p:txBody>
              <a:bodyPr wrap="none">
                <a:spAutoFit/>
              </a:bodyPr>
              <a:lstStyle/>
              <a:p>
                <a:pPr algn="ctr">
                  <a:lnSpc>
                    <a:spcPct val="120000"/>
                  </a:lnSpc>
                </a:pPr>
                <a:r>
                  <a:rPr lang="en-US" sz="2000" b="1" dirty="0">
                    <a:solidFill>
                      <a:schemeClr val="tx1">
                        <a:lumMod val="75000"/>
                        <a:lumOff val="25000"/>
                      </a:schemeClr>
                    </a:solidFill>
                  </a:rPr>
                  <a:t>Average output rate</a:t>
                </a:r>
              </a:p>
              <a:p>
                <a:pPr algn="ctr">
                  <a:lnSpc>
                    <a:spcPct val="120000"/>
                  </a:lnSpc>
                </a:pPr>
                <a:r>
                  <a:rPr lang="en-US" sz="2000" b="1" dirty="0">
                    <a:solidFill>
                      <a:schemeClr val="tx1">
                        <a:lumMod val="75000"/>
                        <a:lumOff val="25000"/>
                      </a:schemeClr>
                    </a:solidFill>
                  </a:rPr>
                  <a:t>Maximum capacity</a:t>
                </a:r>
              </a:p>
            </p:txBody>
          </p:sp>
          <p:sp>
            <p:nvSpPr>
              <p:cNvPr id="17418" name="Line 8"/>
              <p:cNvSpPr>
                <a:spLocks noChangeShapeType="1"/>
              </p:cNvSpPr>
              <p:nvPr/>
            </p:nvSpPr>
            <p:spPr bwMode="auto">
              <a:xfrm flipV="1">
                <a:off x="2952" y="2837"/>
                <a:ext cx="1784" cy="0"/>
              </a:xfrm>
              <a:prstGeom prst="line">
                <a:avLst/>
              </a:prstGeom>
              <a:noFill/>
              <a:ln w="28575">
                <a:solidFill>
                  <a:schemeClr val="tx1">
                    <a:lumMod val="75000"/>
                    <a:lumOff val="25000"/>
                  </a:schemeClr>
                </a:solidFill>
                <a:round/>
                <a:headEnd/>
                <a:tailEnd/>
              </a:ln>
            </p:spPr>
            <p:txBody>
              <a:bodyPr/>
              <a:lstStyle/>
              <a:p>
                <a:endParaRPr lang="en-US"/>
              </a:p>
            </p:txBody>
          </p:sp>
        </p:grpSp>
      </p:grpSp>
      <p:pic>
        <p:nvPicPr>
          <p:cNvPr id="17414" name="Picture 2" descr="C:\Users\marleyk\Dropbox\krm_om10\krm_om10_PPT\krm_om10_art\07_krm_om10_art_ch06\krm_om10_ph_06-03.jpg"/>
          <p:cNvPicPr>
            <a:picLocks noChangeAspect="1" noChangeArrowheads="1"/>
          </p:cNvPicPr>
          <p:nvPr/>
        </p:nvPicPr>
        <p:blipFill>
          <a:blip r:embed="rId2"/>
          <a:srcRect/>
          <a:stretch>
            <a:fillRect/>
          </a:stretch>
        </p:blipFill>
        <p:spPr bwMode="auto">
          <a:xfrm>
            <a:off x="381000" y="3879459"/>
            <a:ext cx="2941091" cy="19161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89689" y="1066800"/>
            <a:ext cx="2210612" cy="1619362"/>
          </a:xfrm>
        </p:spPr>
        <p:txBody>
          <a:bodyPr/>
          <a:lstStyle/>
          <a:p>
            <a:r>
              <a:rPr lang="en-US" dirty="0"/>
              <a:t>Measures of Capacity and Utilization</a:t>
            </a:r>
          </a:p>
        </p:txBody>
      </p:sp>
      <p:sp>
        <p:nvSpPr>
          <p:cNvPr id="122883" name="Rectangle 3"/>
          <p:cNvSpPr>
            <a:spLocks noGrp="1" noChangeArrowheads="1"/>
          </p:cNvSpPr>
          <p:nvPr>
            <p:ph idx="1"/>
          </p:nvPr>
        </p:nvSpPr>
        <p:spPr>
          <a:xfrm>
            <a:off x="2667000" y="762000"/>
            <a:ext cx="5791200" cy="4665663"/>
          </a:xfrm>
        </p:spPr>
        <p:txBody>
          <a:bodyPr/>
          <a:lstStyle/>
          <a:p>
            <a:r>
              <a:rPr lang="en-US" sz="2800" dirty="0"/>
              <a:t>Use Output Measures when:</a:t>
            </a:r>
          </a:p>
          <a:p>
            <a:pPr lvl="1"/>
            <a:r>
              <a:rPr lang="en-US" dirty="0"/>
              <a:t>Process has high volume and the firm makes a small number of standardized products</a:t>
            </a:r>
          </a:p>
          <a:p>
            <a:pPr>
              <a:buFont typeface="Arial" charset="0"/>
              <a:buNone/>
            </a:pPr>
            <a:endParaRPr lang="en-US" sz="1600" dirty="0"/>
          </a:p>
          <a:p>
            <a:r>
              <a:rPr lang="en-US" sz="2800" dirty="0"/>
              <a:t>Using Input Measures when:</a:t>
            </a:r>
          </a:p>
          <a:p>
            <a:pPr lvl="1"/>
            <a:r>
              <a:rPr lang="en-US" dirty="0"/>
              <a:t>Product variety and process divergence is high</a:t>
            </a:r>
          </a:p>
          <a:p>
            <a:pPr lvl="1"/>
            <a:r>
              <a:rPr lang="en-US" dirty="0"/>
              <a:t>The product or service mix is changing</a:t>
            </a:r>
          </a:p>
          <a:p>
            <a:pPr lvl="1"/>
            <a:r>
              <a:rPr lang="en-US" dirty="0"/>
              <a:t>Productivity rates are expected to change</a:t>
            </a:r>
          </a:p>
          <a:p>
            <a:pPr lvl="1"/>
            <a:r>
              <a:rPr lang="en-US" dirty="0"/>
              <a:t>Significant learning effects are expected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trips(downRight)">
                                      <p:cBhvr>
                                        <p:cTn id="7" dur="1000"/>
                                        <p:tgtEl>
                                          <p:spTgt spid="12288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strips(downRight)">
                                      <p:cBhvr>
                                        <p:cTn id="10" dur="1000"/>
                                        <p:tgtEl>
                                          <p:spTgt spid="1228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animEffect transition="in" filter="strips(downRight)">
                                      <p:cBhvr>
                                        <p:cTn id="15" dur="1000"/>
                                        <p:tgtEl>
                                          <p:spTgt spid="122883">
                                            <p:txEl>
                                              <p:pRg st="3" end="3"/>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22883">
                                            <p:txEl>
                                              <p:pRg st="4" end="4"/>
                                            </p:txEl>
                                          </p:spTgt>
                                        </p:tgtEl>
                                        <p:attrNameLst>
                                          <p:attrName>style.visibility</p:attrName>
                                        </p:attrNameLst>
                                      </p:cBhvr>
                                      <p:to>
                                        <p:strVal val="visible"/>
                                      </p:to>
                                    </p:set>
                                    <p:animEffect transition="in" filter="strips(downRight)">
                                      <p:cBhvr>
                                        <p:cTn id="18" dur="1000"/>
                                        <p:tgtEl>
                                          <p:spTgt spid="122883">
                                            <p:txEl>
                                              <p:pRg st="4" end="4"/>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22883">
                                            <p:txEl>
                                              <p:pRg st="5" end="5"/>
                                            </p:txEl>
                                          </p:spTgt>
                                        </p:tgtEl>
                                        <p:attrNameLst>
                                          <p:attrName>style.visibility</p:attrName>
                                        </p:attrNameLst>
                                      </p:cBhvr>
                                      <p:to>
                                        <p:strVal val="visible"/>
                                      </p:to>
                                    </p:set>
                                    <p:animEffect transition="in" filter="strips(downRight)">
                                      <p:cBhvr>
                                        <p:cTn id="21" dur="1000"/>
                                        <p:tgtEl>
                                          <p:spTgt spid="122883">
                                            <p:txEl>
                                              <p:pRg st="5" end="5"/>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22883">
                                            <p:txEl>
                                              <p:pRg st="6" end="6"/>
                                            </p:txEl>
                                          </p:spTgt>
                                        </p:tgtEl>
                                        <p:attrNameLst>
                                          <p:attrName>style.visibility</p:attrName>
                                        </p:attrNameLst>
                                      </p:cBhvr>
                                      <p:to>
                                        <p:strVal val="visible"/>
                                      </p:to>
                                    </p:set>
                                    <p:animEffect transition="in" filter="strips(downRight)">
                                      <p:cBhvr>
                                        <p:cTn id="24" dur="1000"/>
                                        <p:tgtEl>
                                          <p:spTgt spid="122883">
                                            <p:txEl>
                                              <p:pRg st="6" end="6"/>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22883">
                                            <p:txEl>
                                              <p:pRg st="7" end="7"/>
                                            </p:txEl>
                                          </p:spTgt>
                                        </p:tgtEl>
                                        <p:attrNameLst>
                                          <p:attrName>style.visibility</p:attrName>
                                        </p:attrNameLst>
                                      </p:cBhvr>
                                      <p:to>
                                        <p:strVal val="visible"/>
                                      </p:to>
                                    </p:set>
                                    <p:animEffect transition="in" filter="strips(downRight)">
                                      <p:cBhvr>
                                        <p:cTn id="27" dur="1000"/>
                                        <p:tgtEl>
                                          <p:spTgt spid="122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9"/>
            <a:ext cx="2401111" cy="2228962"/>
          </a:xfrm>
        </p:spPr>
        <p:txBody>
          <a:bodyPr rtlCol="0">
            <a:normAutofit/>
          </a:bodyPr>
          <a:lstStyle/>
          <a:p>
            <a:pPr fontAlgn="auto">
              <a:spcAft>
                <a:spcPts val="0"/>
              </a:spcAft>
              <a:defRPr/>
            </a:pPr>
            <a:r>
              <a:rPr lang="en-US" dirty="0"/>
              <a:t>Economies and Diseconomies of Scale</a:t>
            </a:r>
          </a:p>
        </p:txBody>
      </p:sp>
      <p:sp>
        <p:nvSpPr>
          <p:cNvPr id="19458" name="Content Placeholder 2"/>
          <p:cNvSpPr>
            <a:spLocks noGrp="1"/>
          </p:cNvSpPr>
          <p:nvPr>
            <p:ph idx="1"/>
          </p:nvPr>
        </p:nvSpPr>
        <p:spPr>
          <a:xfrm>
            <a:off x="2901951" y="959772"/>
            <a:ext cx="5937249" cy="4800600"/>
          </a:xfrm>
        </p:spPr>
        <p:txBody>
          <a:bodyPr/>
          <a:lstStyle/>
          <a:p>
            <a:r>
              <a:rPr lang="en-US" sz="2800" dirty="0"/>
              <a:t>Economies of scale</a:t>
            </a:r>
          </a:p>
          <a:p>
            <a:pPr lvl="1"/>
            <a:r>
              <a:rPr lang="en-US" sz="2600" dirty="0"/>
              <a:t>Spreading fixed costs</a:t>
            </a:r>
          </a:p>
          <a:p>
            <a:pPr lvl="1"/>
            <a:r>
              <a:rPr lang="en-US" sz="2600" dirty="0"/>
              <a:t>Reducing construction costs</a:t>
            </a:r>
          </a:p>
          <a:p>
            <a:pPr lvl="1"/>
            <a:r>
              <a:rPr lang="en-US" sz="2600" dirty="0"/>
              <a:t>Cutting costs of purchased materials</a:t>
            </a:r>
          </a:p>
          <a:p>
            <a:pPr lvl="1"/>
            <a:r>
              <a:rPr lang="en-US" sz="2600" dirty="0"/>
              <a:t>Finding process advantages</a:t>
            </a:r>
          </a:p>
          <a:p>
            <a:pPr lvl="1">
              <a:buFont typeface="Arial" charset="0"/>
              <a:buNone/>
            </a:pPr>
            <a:endParaRPr lang="en-US" sz="1600" dirty="0"/>
          </a:p>
          <a:p>
            <a:r>
              <a:rPr lang="en-US" sz="2800" dirty="0"/>
              <a:t>Diseconomies of scale</a:t>
            </a:r>
          </a:p>
          <a:p>
            <a:pPr lvl="1"/>
            <a:r>
              <a:rPr lang="en-US" sz="2600" dirty="0"/>
              <a:t>Complexity</a:t>
            </a:r>
          </a:p>
          <a:p>
            <a:pPr lvl="1"/>
            <a:r>
              <a:rPr lang="en-US" sz="2600" dirty="0"/>
              <a:t>Loss of focus</a:t>
            </a:r>
          </a:p>
          <a:p>
            <a:pPr lvl="1"/>
            <a:r>
              <a:rPr lang="en-US" sz="2600" dirty="0"/>
              <a:t>Inefficiencies</a:t>
            </a:r>
          </a:p>
          <a:p>
            <a:endParaRPr lang="en-US" dirty="0"/>
          </a:p>
        </p:txBody>
      </p:sp>
    </p:spTree>
  </p:cSld>
  <p:clrMapOvr>
    <a:masterClrMapping/>
  </p:clrMapOvr>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4847</TotalTime>
  <Words>2941</Words>
  <Application>Microsoft Office PowerPoint</Application>
  <PresentationFormat>On-screen Show (4:3)</PresentationFormat>
  <Paragraphs>600</Paragraphs>
  <Slides>61</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3" baseType="lpstr">
      <vt:lpstr>Arial</vt:lpstr>
      <vt:lpstr>Calibri</vt:lpstr>
      <vt:lpstr>Calibri Light</vt:lpstr>
      <vt:lpstr>Cambria Math</vt:lpstr>
      <vt:lpstr>Corbel</vt:lpstr>
      <vt:lpstr>Symbol</vt:lpstr>
      <vt:lpstr>Times New Roman</vt:lpstr>
      <vt:lpstr>Wingdings</vt:lpstr>
      <vt:lpstr>Wingdings 2</vt:lpstr>
      <vt:lpstr>Frame</vt:lpstr>
      <vt:lpstr>Metropolitan</vt:lpstr>
      <vt:lpstr>Equation</vt:lpstr>
      <vt:lpstr> Operations and Project Management BBUS 340   4 April 2018</vt:lpstr>
      <vt:lpstr>Today’s Agenda</vt:lpstr>
      <vt:lpstr>50,000 Feet Overview of OPM</vt:lpstr>
      <vt:lpstr>PowerPoint Presentation</vt:lpstr>
      <vt:lpstr>What is Capacity?</vt:lpstr>
      <vt:lpstr>What is Capacity Management?</vt:lpstr>
      <vt:lpstr>Measures of Capacity and Utilization</vt:lpstr>
      <vt:lpstr>Measures of Capacity and Utilization</vt:lpstr>
      <vt:lpstr>Economies and Diseconomies of Scale</vt:lpstr>
      <vt:lpstr>Economies and Diseconomies of Scale</vt:lpstr>
      <vt:lpstr>Sizing Capacity Cushions</vt:lpstr>
      <vt:lpstr>PowerPoint Presentation</vt:lpstr>
      <vt:lpstr>Capacity Timing and Sizing</vt:lpstr>
      <vt:lpstr>Linking Capacity</vt:lpstr>
      <vt:lpstr>A Systematic Approach to Long-Term Capacity Decisions</vt:lpstr>
      <vt:lpstr>Step 1 Estimate Capacity Requirements</vt:lpstr>
      <vt:lpstr>PowerPoint Presentation</vt:lpstr>
      <vt:lpstr>Example</vt:lpstr>
      <vt:lpstr>Example</vt:lpstr>
      <vt:lpstr>PowerPoint Presentation</vt:lpstr>
      <vt:lpstr>Application Problem</vt:lpstr>
      <vt:lpstr>PowerPoint Presentation</vt:lpstr>
      <vt:lpstr>Application Problem</vt:lpstr>
      <vt:lpstr>PowerPoint Presentation</vt:lpstr>
      <vt:lpstr>Step 3    Develop Alternatives</vt:lpstr>
      <vt:lpstr>Step 4    Evaluate Alternatives</vt:lpstr>
      <vt:lpstr>Waiting Lines</vt:lpstr>
      <vt:lpstr>What are waiting lines and why do they form?</vt:lpstr>
      <vt:lpstr>Structure of Waiting-Line Problems</vt:lpstr>
      <vt:lpstr>Structure of Waiting Line Problems</vt:lpstr>
      <vt:lpstr>Waiting Line Arrangements</vt:lpstr>
      <vt:lpstr>The Service System</vt:lpstr>
      <vt:lpstr>Service Facility Arrangements</vt:lpstr>
      <vt:lpstr>Service Facility Arrangements</vt:lpstr>
      <vt:lpstr>Service Facility Arrangements</vt:lpstr>
      <vt:lpstr>Priority Rules</vt:lpstr>
      <vt:lpstr>Probability Distributions</vt:lpstr>
      <vt:lpstr>Probability Distributions</vt:lpstr>
      <vt:lpstr>Probability Distributions</vt:lpstr>
      <vt:lpstr>Example</vt:lpstr>
      <vt:lpstr>Probability Distributions</vt:lpstr>
      <vt:lpstr>Probability Distributions</vt:lpstr>
      <vt:lpstr>Example</vt:lpstr>
      <vt:lpstr>Using Waiting-Line Models </vt:lpstr>
      <vt:lpstr>Single-Server Model</vt:lpstr>
      <vt:lpstr>Single-Server Model</vt:lpstr>
      <vt:lpstr>Single Server Model Example</vt:lpstr>
      <vt:lpstr>Application</vt:lpstr>
      <vt:lpstr>PowerPoint Presentation</vt:lpstr>
      <vt:lpstr>Single Server Model Example</vt:lpstr>
      <vt:lpstr>Sunnyville Example</vt:lpstr>
      <vt:lpstr>PowerPoint Presentation</vt:lpstr>
      <vt:lpstr>PowerPoint Presentation</vt:lpstr>
      <vt:lpstr>Multiple Server Model  Assumptions</vt:lpstr>
      <vt:lpstr>PowerPoint Presentation</vt:lpstr>
      <vt:lpstr>PowerPoint Presentation</vt:lpstr>
      <vt:lpstr>Example B.5</vt:lpstr>
      <vt:lpstr>Example B.5</vt:lpstr>
      <vt:lpstr>Multiple-Server Model</vt:lpstr>
      <vt:lpstr>PowerPoint Presentation</vt:lpstr>
      <vt:lpstr>Case Study:  Custom Mold’s, Inc.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Marley</dc:creator>
  <cp:lastModifiedBy>Patrick Detroit</cp:lastModifiedBy>
  <cp:revision>199</cp:revision>
  <dcterms:created xsi:type="dcterms:W3CDTF">2012-03-31T18:22:17Z</dcterms:created>
  <dcterms:modified xsi:type="dcterms:W3CDTF">2018-04-04T20:45:55Z</dcterms:modified>
</cp:coreProperties>
</file>