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29" r:id="rId2"/>
    <p:sldId id="280" r:id="rId3"/>
    <p:sldId id="331" r:id="rId4"/>
    <p:sldId id="283" r:id="rId5"/>
    <p:sldId id="319" r:id="rId6"/>
    <p:sldId id="318" r:id="rId7"/>
    <p:sldId id="341" r:id="rId8"/>
    <p:sldId id="354" r:id="rId9"/>
    <p:sldId id="332" r:id="rId10"/>
    <p:sldId id="261" r:id="rId11"/>
    <p:sldId id="299" r:id="rId12"/>
    <p:sldId id="298" r:id="rId13"/>
    <p:sldId id="302" r:id="rId14"/>
    <p:sldId id="305" r:id="rId15"/>
    <p:sldId id="313" r:id="rId16"/>
    <p:sldId id="347" r:id="rId17"/>
    <p:sldId id="348" r:id="rId18"/>
    <p:sldId id="349" r:id="rId19"/>
    <p:sldId id="350" r:id="rId20"/>
    <p:sldId id="353" r:id="rId21"/>
    <p:sldId id="343" r:id="rId22"/>
    <p:sldId id="342" r:id="rId23"/>
    <p:sldId id="344" r:id="rId24"/>
    <p:sldId id="320" r:id="rId25"/>
    <p:sldId id="322" r:id="rId26"/>
    <p:sldId id="358" r:id="rId27"/>
    <p:sldId id="345" r:id="rId28"/>
    <p:sldId id="346" r:id="rId29"/>
    <p:sldId id="324" r:id="rId30"/>
    <p:sldId id="337" r:id="rId31"/>
    <p:sldId id="338" r:id="rId32"/>
    <p:sldId id="339" r:id="rId33"/>
    <p:sldId id="334" r:id="rId34"/>
    <p:sldId id="335" r:id="rId35"/>
    <p:sldId id="352" r:id="rId36"/>
    <p:sldId id="311" r:id="rId37"/>
    <p:sldId id="292" r:id="rId38"/>
    <p:sldId id="327" r:id="rId39"/>
    <p:sldId id="288" r:id="rId40"/>
    <p:sldId id="308" r:id="rId41"/>
    <p:sldId id="325" r:id="rId42"/>
    <p:sldId id="326" r:id="rId43"/>
    <p:sldId id="356" r:id="rId44"/>
    <p:sldId id="35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75789" autoAdjust="0"/>
  </p:normalViewPr>
  <p:slideViewPr>
    <p:cSldViewPr>
      <p:cViewPr varScale="1">
        <p:scale>
          <a:sx n="55" d="100"/>
          <a:sy n="55" d="100"/>
        </p:scale>
        <p:origin x="104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B12FF5-6DDB-4FB3-8E17-92051DFB75C8}" type="datetimeFigureOut">
              <a:rPr lang="en-GB" smtClean="0"/>
              <a:pPr/>
              <a:t>03/04/2018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0273A-6F82-4CAC-8A00-716CE845B0DF}" type="slidenum">
              <a:rPr lang="en-GB" smtClean="0"/>
              <a:pPr/>
              <a:t>‹#›</a:t>
            </a:fld>
            <a:endParaRPr lang="en-GB"/>
          </a:p>
        </p:txBody>
      </p:sp>
    </p:spTree>
    <p:extLst>
      <p:ext uri="{BB962C8B-B14F-4D97-AF65-F5344CB8AC3E}">
        <p14:creationId xmlns:p14="http://schemas.microsoft.com/office/powerpoint/2010/main" val="2636612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ytimes.com/2015/03/03/upshot/fewer-women-run-big-companies-than-men-named-john.html?partner=rss&amp;emc=rss&amp;abt=0002&amp;abg=1&amp;_r=0"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theguardian.com/business/2015/feb/04/cable-women-boardroom-mandatory-quotas" TargetMode="External"/><Relationship Id="rId5" Type="http://schemas.openxmlformats.org/officeDocument/2006/relationships/hyperlink" Target="http://www.theguardian.com/australia-news/2015/mar/06/more-men-named-peter-at-the-helm-of-asx200-companies-than-women" TargetMode="External"/><Relationship Id="rId4" Type="http://schemas.openxmlformats.org/officeDocument/2006/relationships/hyperlink" Target="http://www.ey.com/GL/en/Issues/Governance-and-reporting/Women-on-US-boards---what-are-we-seeing"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www.workcommunication.co.uk/lowdown-paternity-leave.html" TargetMode="External"/><Relationship Id="rId13" Type="http://schemas.openxmlformats.org/officeDocument/2006/relationships/hyperlink" Target="http://www.bbc.co.uk/news/uk-politics-28365842" TargetMode="External"/><Relationship Id="rId18" Type="http://schemas.openxmlformats.org/officeDocument/2006/relationships/hyperlink" Target="http://www.theatlantic.com/business/archive/2012/12/the-ambition-myth-debunking-a-common-excuse-for-the-gender-wage-gap/265744/" TargetMode="External"/><Relationship Id="rId3" Type="http://schemas.openxmlformats.org/officeDocument/2006/relationships/hyperlink" Target="http://www.theguardian.com/" TargetMode="External"/><Relationship Id="rId7" Type="http://schemas.openxmlformats.org/officeDocument/2006/relationships/hyperlink" Target="http://www.cbi.org.uk/media-centre/press-releases/2014/06/we-need-a-uk-target-on-reducing-gender-pay-gap-cbi/" TargetMode="External"/><Relationship Id="rId12" Type="http://schemas.openxmlformats.org/officeDocument/2006/relationships/hyperlink" Target="http://www.theguardian.com/lifeandstyle/2010/aug/27/women-wont-ask-pay-rises" TargetMode="External"/><Relationship Id="rId17" Type="http://schemas.openxmlformats.org/officeDocument/2006/relationships/hyperlink" Target="http://www.pnas.org/content/early/2014/03/05/1314788111.abstract" TargetMode="External"/><Relationship Id="rId2" Type="http://schemas.openxmlformats.org/officeDocument/2006/relationships/slide" Target="../slides/slide28.xml"/><Relationship Id="rId16" Type="http://schemas.openxmlformats.org/officeDocument/2006/relationships/hyperlink" Target="http://guardianlv.com/2014/07/sexism-in-the-workplace-no-escape/" TargetMode="External"/><Relationship Id="rId1" Type="http://schemas.openxmlformats.org/officeDocument/2006/relationships/notesMaster" Target="../notesMasters/notesMaster1.xml"/><Relationship Id="rId6" Type="http://schemas.openxmlformats.org/officeDocument/2006/relationships/hyperlink" Target="https://www.gov.uk/government/uploads/system/uploads/attachment_data/file/295833/Analysis_of_the_Gender_Pay_Gap.pdf" TargetMode="External"/><Relationship Id="rId11" Type="http://schemas.openxmlformats.org/officeDocument/2006/relationships/hyperlink" Target="http://www.aauw.org/resource/graduating-to-a-pay-gap-executive-summary-and-recommendations/" TargetMode="External"/><Relationship Id="rId5" Type="http://schemas.openxmlformats.org/officeDocument/2006/relationships/hyperlink" Target="http://www.standard.co.uk/news/uk/exclusive-pay-gap-widens-as-women-earn-13-per-cent-less-than-men-in-london-9625610.html" TargetMode="External"/><Relationship Id="rId15" Type="http://schemas.openxmlformats.org/officeDocument/2006/relationships/hyperlink" Target="http://www.theguardian.com/commentisfree/2014/mar/20/assertive-female-negotiate-job-offer-nazareth-college" TargetMode="External"/><Relationship Id="rId10" Type="http://schemas.openxmlformats.org/officeDocument/2006/relationships/hyperlink" Target="http://www.graziadaily.co.uk/conversation/opinion/are-you-fed-up-of-the-gender-pay-gap-time-to-do-something-about-it" TargetMode="External"/><Relationship Id="rId19" Type="http://schemas.openxmlformats.org/officeDocument/2006/relationships/hyperlink" Target="http://www.theguardian.com/lifeandstyle/womens-blog/2014/mar/21/women-workplace-everyday-sexism" TargetMode="External"/><Relationship Id="rId4" Type="http://schemas.openxmlformats.org/officeDocument/2006/relationships/hyperlink" Target="http://www.dailymail.co.uk/news/article-2719704/Gender-pay-gap-SIXTY-years-Women-earning-80p-pound-men-paid.html" TargetMode="External"/><Relationship Id="rId9" Type="http://schemas.openxmlformats.org/officeDocument/2006/relationships/hyperlink" Target="http://www.bbc.co.uk/news/education-26373725" TargetMode="External"/><Relationship Id="rId14" Type="http://schemas.openxmlformats.org/officeDocument/2006/relationships/hyperlink" Target="http://www.theguardian.com/commentisfree/2014/may/20/female-boss-women-tough-bitchy-soft-weak-jill-abramson-new-york-time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theguardian.com/business/insuranc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ailymail.co.uk/news/germany/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uardian.co.uk/society/disabilit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salon.com/mwt/feature/2006/01/24/jeffries/index.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uffingtonpost.co.uk/2013/04/02/saudi-arabian-religious-police-lift-bicycle-ban-women-veil-male-relative_n_2999576.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huffingtonpost.co.uk/2012/11/23/saudi-authorities-use-sms-track-women_n_2176806.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IE"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1</a:t>
            </a:fld>
            <a:endParaRPr lang="en-GB"/>
          </a:p>
        </p:txBody>
      </p:sp>
    </p:spTree>
    <p:extLst>
      <p:ext uri="{BB962C8B-B14F-4D97-AF65-F5344CB8AC3E}">
        <p14:creationId xmlns:p14="http://schemas.microsoft.com/office/powerpoint/2010/main" val="794036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D8D74ED-7D78-482F-BAC1-7C43B5154CE3}" type="slidenum">
              <a:rPr lang="en-GB"/>
              <a:pPr/>
              <a:t>10</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t>
            </a:r>
            <a:r>
              <a:rPr lang="en-GB" dirty="0" err="1"/>
              <a:t>i</a:t>
            </a:r>
            <a:r>
              <a:rPr lang="en-GB" dirty="0"/>
              <a:t>) Equality of Opportunity or Formal Equality: in terms of the labour market this is concerned with the right of all employees to participate and progress in the workplace, without legal or institutional barriers. This is usually achieved through legislation and policy measures which remove legal and semi legal barriers e.g. the Equality Act, 2004.</a:t>
            </a:r>
            <a:endParaRPr lang="en-US" dirty="0"/>
          </a:p>
          <a:p>
            <a:r>
              <a:rPr lang="en-GB" dirty="0"/>
              <a:t>(ii) Equality of Participation: recognises that not only does a person need formal rights but also the means and ability to exercise that right. In labour market terms, this means putting the infrastructure in place to ensure that no practice, policy, attitude, or barrier curtails or prevents entry to, or progression in employment;</a:t>
            </a:r>
            <a:endParaRPr lang="en-US" dirty="0"/>
          </a:p>
          <a:p>
            <a:r>
              <a:rPr lang="en-GB" dirty="0"/>
              <a:t>(iii) Equality of Outcome: In terms of the labour market this means the development of positive action initiatives aimed at eliminating and preventing discrimination and addressing the impact of past discrimination on groups or sectors of the workforce, for example, an employer may put in place specialised management training for women employees, where they are under-represented in the management grades.</a:t>
            </a:r>
            <a:endParaRPr lang="en-US" dirty="0"/>
          </a:p>
          <a:p>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During the 1970’s and 80’s, two schools of thought developed when it came to promoting equality in organisations. The liberal approach was based on ensuring that everyone got a fair crack of the whip when it came to opportunities to join and progress in the workforce regardless of their social group membership. The radical approach was more concerned with equality of outcome and policies were based on direct intervention in the workplace to secure a heterogeneous workforce that reflected the social make up of wider society. Both approaches have been criticised on the basis that they are based on the ‘short’ equality agenda.</a:t>
            </a:r>
            <a:endParaRPr lang="en-GB" sz="1200" baseline="0" dirty="0"/>
          </a:p>
          <a:p>
            <a:r>
              <a:rPr lang="en-IE" dirty="0"/>
              <a:t>Equality legislation exists to protect the interests of groups of people who may have historically been discriminated against in terms of employment and services (Foot &amp; Hook: 2008: 119). </a:t>
            </a:r>
            <a:endParaRPr lang="en-GB" sz="1200" baseline="0" dirty="0"/>
          </a:p>
          <a:p>
            <a:r>
              <a:rPr lang="en-GB" sz="1200" baseline="0" dirty="0"/>
              <a:t>E</a:t>
            </a:r>
            <a:r>
              <a:rPr lang="en-GB" sz="1200" dirty="0"/>
              <a:t>quality policies and legislation tend to be based on a sameness approach.  </a:t>
            </a:r>
            <a:r>
              <a:rPr lang="en-GB" sz="1200" kern="1200" dirty="0">
                <a:solidFill>
                  <a:schemeClr val="tx1"/>
                </a:solidFill>
                <a:latin typeface="+mn-lt"/>
                <a:ea typeface="+mn-ea"/>
                <a:cs typeface="+mn-cs"/>
              </a:rPr>
              <a:t>This liberal approach relates to free market theory</a:t>
            </a:r>
            <a:r>
              <a:rPr lang="en-GB" sz="1200" kern="1200" baseline="0" dirty="0">
                <a:solidFill>
                  <a:schemeClr val="tx1"/>
                </a:solidFill>
                <a:latin typeface="+mn-lt"/>
                <a:ea typeface="+mn-ea"/>
                <a:cs typeface="+mn-cs"/>
              </a:rPr>
              <a:t> and</a:t>
            </a:r>
            <a:r>
              <a:rPr lang="en-GB" sz="1200" kern="1200" dirty="0">
                <a:solidFill>
                  <a:schemeClr val="tx1"/>
                </a:solidFill>
                <a:latin typeface="+mn-lt"/>
                <a:ea typeface="+mn-ea"/>
                <a:cs typeface="+mn-cs"/>
              </a:rPr>
              <a:t> is predicated on the premise that people should have access to, and be assessed within, the workplace as individuals regardless of social group membership. The weaknesses of the liberal approach are:</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a:t>
            </a:r>
            <a:r>
              <a:rPr lang="en-GB" sz="1200" kern="1200" dirty="0" err="1">
                <a:solidFill>
                  <a:schemeClr val="tx1"/>
                </a:solidFill>
                <a:latin typeface="+mn-lt"/>
                <a:ea typeface="+mn-ea"/>
                <a:cs typeface="+mn-cs"/>
              </a:rPr>
              <a:t>i</a:t>
            </a:r>
            <a:r>
              <a:rPr lang="en-GB" sz="1200" kern="1200" dirty="0">
                <a:solidFill>
                  <a:schemeClr val="tx1"/>
                </a:solidFill>
                <a:latin typeface="+mn-lt"/>
                <a:ea typeface="+mn-ea"/>
                <a:cs typeface="+mn-cs"/>
              </a:rPr>
              <a:t>) That it focuses on procedures and equality of opportunities rather than equality of outcome;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(ii)There may be a lack of political will regarding the legislative framework, its enforcement and equality support structures;</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(iii)The institutional weakness of organisations in implementing policies;</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(iv)The lack of support for the policies from senior management and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(v)Stereotyping and prejudices in policies and practices on recruitment, training, promotion etc.</a:t>
            </a:r>
            <a:endParaRPr lang="en-US" sz="1200" kern="1200" dirty="0">
              <a:solidFill>
                <a:schemeClr val="tx1"/>
              </a:solidFill>
              <a:latin typeface="+mn-lt"/>
              <a:ea typeface="+mn-ea"/>
              <a:cs typeface="+mn-cs"/>
            </a:endParaRPr>
          </a:p>
          <a:p>
            <a:r>
              <a:rPr lang="en-GB" sz="1200" dirty="0"/>
              <a:t>Policies are based around direct intervention in achieving a fair distribution of advantages in the workplace.  </a:t>
            </a:r>
            <a:r>
              <a:rPr lang="en-GB" sz="1200" kern="1200" dirty="0">
                <a:solidFill>
                  <a:schemeClr val="tx1"/>
                </a:solidFill>
                <a:latin typeface="+mn-lt"/>
                <a:ea typeface="+mn-ea"/>
                <a:cs typeface="+mn-cs"/>
              </a:rPr>
              <a:t>The weaknesses of the Radical approach are:</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a:t>
            </a:r>
            <a:r>
              <a:rPr lang="en-GB" sz="1200" kern="1200" dirty="0" err="1">
                <a:solidFill>
                  <a:schemeClr val="tx1"/>
                </a:solidFill>
                <a:latin typeface="+mn-lt"/>
                <a:ea typeface="+mn-ea"/>
                <a:cs typeface="+mn-cs"/>
              </a:rPr>
              <a:t>i</a:t>
            </a:r>
            <a:r>
              <a:rPr lang="en-GB" sz="1200" kern="1200" dirty="0">
                <a:solidFill>
                  <a:schemeClr val="tx1"/>
                </a:solidFill>
                <a:latin typeface="+mn-lt"/>
                <a:ea typeface="+mn-ea"/>
                <a:cs typeface="+mn-cs"/>
              </a:rPr>
              <a:t>)That while it attempts to change the status quo, special treatment status for certain groups may be viewed negatively by the group themselves and by the dominant group;</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(ii)It can reinforce prejudices and cause a backlash;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(iii)Most significantly, the liberal and radical approaches based on ‘sameness’ only benefit a minority of workers from disadvantaged groups who can most easily meet the dominant norm. This is because the traditional Equal Opportunities approach makes no changes to the systems, structures and power with-in organisations, and wider society, such as that responsibility for the domestic sphere is predominantly held by women and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(iv)The traditional approach to Equal Opportunities follows a short agenda rather than a long agenda that seeks to change the unequal systems and structures and transform organisational cultures.</a:t>
            </a:r>
            <a:endParaRPr lang="en-US"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t>It was from this traditional equal opportunities background that a diversity or difference approach began to gain momentum in the 1990’s.</a:t>
            </a:r>
          </a:p>
          <a:p>
            <a:r>
              <a:rPr lang="en-GB" sz="1200" dirty="0"/>
              <a:t>The managing diversity model of equal opportunities is based around a ‘difference’ approach and seeks to recognise value and utilise differences between individuals rather than dilute or deny that the differences exist.   It has an individualistic focus, downplaying the differences attached to group membership.  The ideal of managing diversity also seeks to affect outcomes by changing cultures, systems and structures and by seeing difference as a positive rather than a negative.   T</a:t>
            </a:r>
            <a:r>
              <a:rPr lang="en-IE" sz="1200" dirty="0" err="1"/>
              <a:t>herefore</a:t>
            </a:r>
            <a:r>
              <a:rPr lang="en-IE" sz="1200" dirty="0"/>
              <a:t> it has both a short and a long agenda.</a:t>
            </a:r>
          </a:p>
          <a:p>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Traditionally, ‘equal opportunity’ refers above all to social justice, equality in treatment and fairness in the workplace. In parallel, ‘diversity management’ is concerned with the promotion of equality through valuing difference between individuals and groups, particularly those who have traditionally experienced </a:t>
            </a:r>
            <a:r>
              <a:rPr lang="da-DK" sz="1200" dirty="0"/>
              <a:t>disadvantage” (Cornelius et al., 2000, p.67).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Diversity is commonly used today in the workplace (</a:t>
            </a:r>
            <a:r>
              <a:rPr lang="en-US" dirty="0" err="1"/>
              <a:t>Kirton</a:t>
            </a:r>
            <a:r>
              <a:rPr lang="en-US" dirty="0"/>
              <a:t> et al., 2007). This use is not homogeneous and sometimes may represent a tool to achieve different sorts of objectives not directly related to human resources (HR). Some actors would prefer an individualist approach, some others would aspire to a collective approach.  This is partly due to the lack of consensus on its 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 study comparing Danish and British diversity implementation led by Greene et al. (2005) shows that its effectiveness may change considerably over time.  Therefore DM’s transferability constitutes a real question.</a:t>
            </a:r>
          </a:p>
          <a:p>
            <a:endParaRPr lang="en-GB" dirty="0"/>
          </a:p>
          <a:p>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Greene, A. and </a:t>
            </a:r>
            <a:r>
              <a:rPr lang="en-US" dirty="0" err="1"/>
              <a:t>Kirton</a:t>
            </a:r>
            <a:r>
              <a:rPr lang="en-US" dirty="0"/>
              <a:t>, G. ‘Trade Unions and Diversity’, In A. </a:t>
            </a:r>
            <a:r>
              <a:rPr lang="en-US" dirty="0" err="1"/>
              <a:t>Konrad</a:t>
            </a:r>
            <a:r>
              <a:rPr lang="en-US" dirty="0"/>
              <a:t>, P. Prasad and Pringle, J. (eds.) Handbook of Workplace Diversity, Sage. 2005.</a:t>
            </a:r>
            <a:endParaRPr lang="en-GB" dirty="0"/>
          </a:p>
          <a:p>
            <a:r>
              <a:rPr lang="en-GB" sz="1200" kern="1200" dirty="0">
                <a:solidFill>
                  <a:schemeClr val="tx1"/>
                </a:solidFill>
                <a:latin typeface="+mn-lt"/>
                <a:ea typeface="+mn-ea"/>
                <a:cs typeface="+mn-cs"/>
              </a:rPr>
              <a:t>A common criticism of the equality agenda centres around the argument that equality policy has had no positive impact on the performance of an organisation. The advent of MD was heralded as a means of making equality policies contribute to the bottom line.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Some practitioners are </a:t>
            </a:r>
            <a:r>
              <a:rPr lang="en-US" sz="1200" kern="1200" baseline="0" dirty="0" err="1">
                <a:solidFill>
                  <a:schemeClr val="tx1"/>
                </a:solidFill>
                <a:latin typeface="+mn-lt"/>
                <a:ea typeface="+mn-ea"/>
                <a:cs typeface="+mn-cs"/>
              </a:rPr>
              <a:t>criticised</a:t>
            </a:r>
            <a:r>
              <a:rPr lang="en-US" sz="1200" kern="1200" baseline="0" dirty="0">
                <a:solidFill>
                  <a:schemeClr val="tx1"/>
                </a:solidFill>
                <a:latin typeface="+mn-lt"/>
                <a:ea typeface="+mn-ea"/>
                <a:cs typeface="+mn-cs"/>
              </a:rPr>
              <a:t> for being primarily business orientated and some trade unions activists for being focused on the moral basis without fully considering the business case. </a:t>
            </a:r>
          </a:p>
          <a:p>
            <a:r>
              <a:rPr lang="en-GB" sz="1200" dirty="0"/>
              <a:t>The concept emanated from the equality movement and has its roots in 1960’s America, gradually reaching the majority of European countries by the 1980’s.</a:t>
            </a:r>
          </a:p>
          <a:p>
            <a:r>
              <a:rPr lang="en-GB" sz="1200" dirty="0"/>
              <a:t>MD is based around a ‘difference’ approach and seeks to recognise value and utilise differences between individuals rather than dilute or deny that the differences exist. </a:t>
            </a:r>
          </a:p>
          <a:p>
            <a:r>
              <a:rPr lang="en-GB" sz="1200" dirty="0"/>
              <a:t>It has an individualistic focus, downplaying the differences attached to group membership.</a:t>
            </a:r>
          </a:p>
          <a:p>
            <a:r>
              <a:rPr lang="en-GB" sz="1200" dirty="0"/>
              <a:t>It has a short agenda but also fits into Cockburn’s ‘long’ agenda through seeking to affect outcomes by changing cultures, systems and structures, seeing difference as a positive rather than a negative.</a:t>
            </a:r>
          </a:p>
          <a:p>
            <a:endParaRPr lang="en-IE" b="1" dirty="0"/>
          </a:p>
          <a:p>
            <a:endParaRPr lang="en-IE" b="1" dirty="0"/>
          </a:p>
          <a:p>
            <a:r>
              <a:rPr lang="en-IE" b="1" dirty="0"/>
              <a:t>The</a:t>
            </a:r>
            <a:r>
              <a:rPr lang="en-IE" b="1" baseline="0" dirty="0"/>
              <a:t> Concept of Diversity</a:t>
            </a:r>
            <a:r>
              <a:rPr lang="en-IE" baseline="0" dirty="0"/>
              <a:t>: </a:t>
            </a:r>
            <a:r>
              <a:rPr lang="en-IE" dirty="0"/>
              <a:t>According to the CIPD (2011) diversity is about valuing everyone as an individual and valuing people as employees, customers and clients.  Diversity management focuses on organisations efforts to ensure that all people are valued regardless of their differences. Nowadays, workforces are becoming more diverse with greater mixes of race, gender, age, religion and other demographics.</a:t>
            </a:r>
            <a:endParaRPr lang="en-US" dirty="0"/>
          </a:p>
          <a:p>
            <a:r>
              <a:rPr lang="en-US" sz="1200" b="1" dirty="0"/>
              <a:t>The different sorts of diversity professionals and their viewpoints have explored by numbers of studies (</a:t>
            </a:r>
            <a:r>
              <a:rPr lang="en-US" sz="1200" dirty="0"/>
              <a:t>Lawrence, 2000; </a:t>
            </a:r>
            <a:r>
              <a:rPr lang="en-US" sz="1200" dirty="0" err="1"/>
              <a:t>Lorbiecki</a:t>
            </a:r>
            <a:r>
              <a:rPr lang="en-US" sz="1200" dirty="0"/>
              <a:t>, 2001; </a:t>
            </a:r>
            <a:r>
              <a:rPr lang="en-US" sz="1200" dirty="0" err="1"/>
              <a:t>Litvin</a:t>
            </a:r>
            <a:r>
              <a:rPr lang="en-US" sz="1200" dirty="0"/>
              <a:t>, 2002; Greene &amp; </a:t>
            </a:r>
            <a:r>
              <a:rPr lang="en-US" sz="1200" dirty="0" err="1"/>
              <a:t>Kirton</a:t>
            </a:r>
            <a:r>
              <a:rPr lang="en-US" sz="1200" dirty="0"/>
              <a:t> 2004, 2005, 2006; </a:t>
            </a:r>
            <a:r>
              <a:rPr lang="en-US" sz="1200" dirty="0" err="1"/>
              <a:t>Kirton</a:t>
            </a:r>
            <a:r>
              <a:rPr lang="en-US" sz="1200" dirty="0"/>
              <a:t> et al., 2007).</a:t>
            </a:r>
          </a:p>
          <a:p>
            <a:r>
              <a:rPr lang="en-US" sz="1200" dirty="0"/>
              <a:t>A specific classification of diversity professionals was classified by </a:t>
            </a:r>
            <a:r>
              <a:rPr lang="en-US" sz="1200" dirty="0" err="1"/>
              <a:t>Kirton</a:t>
            </a:r>
            <a:r>
              <a:rPr lang="en-US" sz="1200" dirty="0"/>
              <a:t> et al. (2007) is the tempered radicals and the radical/liberal approaches.</a:t>
            </a:r>
          </a:p>
          <a:p>
            <a:r>
              <a:rPr lang="en-GB" sz="1200" i="1" dirty="0"/>
              <a:t>Tempered radicals - </a:t>
            </a:r>
            <a:r>
              <a:rPr lang="en-US" sz="1200" dirty="0"/>
              <a:t>This expression was constructed by the American duo Meyerson &amp; Scully (1995). Tempered radicals are individuals willing to eradicate gender, race, or other social discrimination in the workplace. They obviously never fit perfectly with the </a:t>
            </a:r>
            <a:r>
              <a:rPr lang="en-US" sz="1200" dirty="0" err="1"/>
              <a:t>organisation</a:t>
            </a:r>
            <a:r>
              <a:rPr lang="en-US" sz="1200" dirty="0"/>
              <a:t> given their personal identity. They are </a:t>
            </a:r>
            <a:r>
              <a:rPr lang="en-US" sz="1200" dirty="0" err="1"/>
              <a:t>characterised</a:t>
            </a:r>
            <a:r>
              <a:rPr lang="en-US" sz="1200" dirty="0"/>
              <a:t> as being change agents, i.e. continuously challenging the </a:t>
            </a:r>
            <a:r>
              <a:rPr lang="en-US" sz="1200" i="1" dirty="0"/>
              <a:t>status quo of the company. They are </a:t>
            </a:r>
            <a:r>
              <a:rPr lang="en-US" sz="1200" dirty="0"/>
              <a:t>‘tempered’ because they have to adapt to the </a:t>
            </a:r>
            <a:r>
              <a:rPr lang="en-US" sz="1200" dirty="0" err="1"/>
              <a:t>organisation</a:t>
            </a:r>
            <a:r>
              <a:rPr lang="en-US" sz="1200" dirty="0"/>
              <a:t> and therefore are forced to make some concessions. </a:t>
            </a:r>
            <a:r>
              <a:rPr lang="en-US" sz="1200" dirty="0" err="1"/>
              <a:t>Kirton</a:t>
            </a:r>
            <a:r>
              <a:rPr lang="en-US" sz="1200" dirty="0"/>
              <a:t> et al. (2007, p.1993) claim that tempered radicalism is likely to represent the best alternative: (...) “the tempered radical </a:t>
            </a:r>
            <a:r>
              <a:rPr lang="en-US" sz="1200" dirty="0" err="1"/>
              <a:t>characterisation</a:t>
            </a:r>
            <a:r>
              <a:rPr lang="en-US" sz="1200" dirty="0"/>
              <a:t> seems to capture more accurately both the strategies of change and orientations of the diversity professionals in our study”.</a:t>
            </a:r>
          </a:p>
          <a:p>
            <a:r>
              <a:rPr lang="en-GB" sz="1200" i="1" dirty="0"/>
              <a:t>Radical and liberal approaches - </a:t>
            </a:r>
            <a:r>
              <a:rPr lang="en-US" sz="1200" dirty="0"/>
              <a:t>This classification of equal opportunities was initially brought by Jewson &amp; Mason (1986). As a matter of fact, distinguishing policies this way seems restrictive as both radical and liberal conceptions are generally deployed simultaneously. </a:t>
            </a:r>
            <a:endParaRPr lang="en-GB" sz="1200"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Four key elements have emerged from the various analyses of the subject. The majority of writers are agreed on the key elements of the MD approach.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Differences are viewed positively</a:t>
            </a:r>
            <a:r>
              <a:rPr lang="en-GB" sz="1200" dirty="0"/>
              <a:t>. The aim of the employer is to provide a workplace which includes people of all backgrounds and enables them to contribute positively in their own way to the business.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MD has an individual focus</a:t>
            </a:r>
            <a:r>
              <a:rPr lang="en-GB" sz="1200" dirty="0"/>
              <a:t>. The approach includes a broader range of people than the better known minority</a:t>
            </a:r>
            <a:r>
              <a:rPr lang="en-GB" sz="1200" baseline="0" dirty="0"/>
              <a:t> </a:t>
            </a:r>
            <a:r>
              <a:rPr lang="en-GB" sz="1200" dirty="0"/>
              <a:t>groups which were traditionally targeted by equality policies.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MD is concerned with the business case rather than the social justice case </a:t>
            </a:r>
            <a:r>
              <a:rPr lang="en-GB" sz="1200" b="1" dirty="0" err="1"/>
              <a:t>Kaler</a:t>
            </a:r>
            <a:r>
              <a:rPr lang="en-GB" sz="1200" b="1" dirty="0"/>
              <a:t> (2001).  </a:t>
            </a:r>
            <a:r>
              <a:rPr lang="en-GB" sz="1200" dirty="0"/>
              <a:t>The equality approach has been criticised for not contributing to an organisation’s bottom line whereas a diverse workforce it is argued can make a positive impact on the performance of an organisation.   Noon and </a:t>
            </a:r>
            <a:r>
              <a:rPr lang="en-GB" sz="1200" dirty="0" err="1"/>
              <a:t>Ogbonna</a:t>
            </a:r>
            <a:r>
              <a:rPr lang="en-GB" sz="1200" dirty="0"/>
              <a:t> (2001)</a:t>
            </a:r>
            <a:r>
              <a:rPr lang="en-GB" sz="1200" baseline="0" dirty="0"/>
              <a:t> argue that this is the key analytical differentiation between ‘EO’ of MD: that they are underpinned by two different rationales – EO the social justice (or moral) case, and MD the business case.  Thus MD appeals to critics of the EO </a:t>
            </a:r>
            <a:r>
              <a:rPr lang="en-GB" sz="1200" baseline="0" dirty="0" err="1"/>
              <a:t>appraoch</a:t>
            </a:r>
            <a:r>
              <a:rPr lang="en-GB" sz="1200" baseline="0" dirty="0"/>
              <a:t> who have argued that the moral cause of equality has little purchase in the </a:t>
            </a:r>
            <a:r>
              <a:rPr lang="en-GB" sz="1200" baseline="0" dirty="0" err="1"/>
              <a:t>competitve</a:t>
            </a:r>
            <a:r>
              <a:rPr lang="en-GB" sz="1200" baseline="0" dirty="0"/>
              <a:t> world of business.</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MD is presented not only as redressing the balance but also as an attempt to change the culture of organisations.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GB" sz="1200" dirty="0"/>
              <a:t>Advocates of diversity policy argue that organisations where a MD programme has been implemented will improve their overall performance and this will be reflected in the bottom line. </a:t>
            </a:r>
          </a:p>
          <a:p>
            <a:endParaRPr lang="en-GB" sz="900" dirty="0"/>
          </a:p>
          <a:p>
            <a:r>
              <a:rPr lang="en-GB" sz="1200" dirty="0" err="1"/>
              <a:t>Kandola</a:t>
            </a:r>
            <a:r>
              <a:rPr lang="en-GB" sz="1200" dirty="0"/>
              <a:t> and Fullerton (1998) wrote extensively on the benefits that can accrue to an organisation that has implemented a diversity programme ultimately admitted however that research demonstrating the effectiveness of diversity policies in practice was not available to them. </a:t>
            </a:r>
          </a:p>
          <a:p>
            <a:pPr marL="0" indent="0">
              <a:buNone/>
            </a:pPr>
            <a:endParaRPr lang="en-GB" sz="900" dirty="0"/>
          </a:p>
          <a:p>
            <a:r>
              <a:rPr lang="en-GB" sz="1200" dirty="0"/>
              <a:t>In an earlier edition, </a:t>
            </a:r>
            <a:r>
              <a:rPr lang="en-GB" sz="1200" dirty="0" err="1"/>
              <a:t>Kandola</a:t>
            </a:r>
            <a:r>
              <a:rPr lang="en-GB" sz="1200" dirty="0"/>
              <a:t> and Fullerton (1994) were also aware that a number of the benefits of diversity such as increased morale, improved job satisfaction and an increase in competitive edge were notoriously difficult to prove.        </a:t>
            </a:r>
            <a:endParaRPr lang="en-US" sz="1200" dirty="0"/>
          </a:p>
          <a:p>
            <a:endParaRPr lang="en-GB" dirty="0"/>
          </a:p>
          <a:p>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kern="1200" dirty="0">
                <a:solidFill>
                  <a:schemeClr val="tx1"/>
                </a:solidFill>
                <a:latin typeface="+mn-lt"/>
                <a:ea typeface="+mn-ea"/>
                <a:cs typeface="+mn-cs"/>
              </a:rPr>
              <a:t>Add to 1: If any of the various stakeholders do not have the same attitude towards and ethos regarding managing diversity then it would substantiate the original claim by </a:t>
            </a:r>
            <a:r>
              <a:rPr lang="en-IE" sz="1200" kern="1200" dirty="0" err="1">
                <a:solidFill>
                  <a:schemeClr val="tx1"/>
                </a:solidFill>
                <a:latin typeface="+mn-lt"/>
                <a:ea typeface="+mn-ea"/>
                <a:cs typeface="+mn-cs"/>
              </a:rPr>
              <a:t>Kirton</a:t>
            </a:r>
            <a:r>
              <a:rPr lang="en-IE" sz="1200" kern="1200" dirty="0">
                <a:solidFill>
                  <a:schemeClr val="tx1"/>
                </a:solidFill>
                <a:latin typeface="+mn-lt"/>
                <a:ea typeface="+mn-ea"/>
                <a:cs typeface="+mn-cs"/>
              </a:rPr>
              <a:t> &amp; Greene with regard to the management of diversity. </a:t>
            </a:r>
          </a:p>
          <a:p>
            <a:r>
              <a:rPr lang="en-IE" sz="1200" kern="1200" dirty="0">
                <a:solidFill>
                  <a:schemeClr val="tx1"/>
                </a:solidFill>
                <a:latin typeface="+mn-lt"/>
                <a:ea typeface="+mn-ea"/>
                <a:cs typeface="+mn-cs"/>
              </a:rPr>
              <a:t>Add to 2: It is essential that line managers are trained so that they understand what the organisation hopes to achieve from diversity and that they manage people in a way that enables them to reach their full potential.  This information suggests that the process of managing diversity is intricate and that there may be a more solid basis for the contentious statement made by </a:t>
            </a:r>
            <a:r>
              <a:rPr lang="en-IE" sz="1200" kern="1200" dirty="0" err="1">
                <a:solidFill>
                  <a:schemeClr val="tx1"/>
                </a:solidFill>
                <a:latin typeface="+mn-lt"/>
                <a:ea typeface="+mn-ea"/>
                <a:cs typeface="+mn-cs"/>
              </a:rPr>
              <a:t>Kirton</a:t>
            </a:r>
            <a:r>
              <a:rPr lang="en-IE" sz="1200" kern="1200" dirty="0">
                <a:solidFill>
                  <a:schemeClr val="tx1"/>
                </a:solidFill>
                <a:latin typeface="+mn-lt"/>
                <a:ea typeface="+mn-ea"/>
                <a:cs typeface="+mn-cs"/>
              </a:rPr>
              <a:t> &amp; Greene that it would initially have appeared.</a:t>
            </a:r>
          </a:p>
          <a:p>
            <a:r>
              <a:rPr lang="en-IE" sz="1200" kern="1200" dirty="0">
                <a:solidFill>
                  <a:schemeClr val="tx1"/>
                </a:solidFill>
                <a:latin typeface="+mn-lt"/>
                <a:ea typeface="+mn-ea"/>
                <a:cs typeface="+mn-cs"/>
              </a:rPr>
              <a:t>Add to 3: Providing diversity training to everyone in an organisation is costly and incorporating it into induction training is time consuming, therefore, research must be undertaken to show how many organisations comprehensively take these actions before dismissing the premise that managing diversity is currently more concerned with utility than justice.  Indeed there are further variables, the wide range of needs for a diverse workforce means that employers must offer flexible working arrangements.  Numerous employees will require leave for reasons such as child or elderly care arrangements and religious observances to name but a few.  In reality, many small or even large organisations cannot allow for such flexibility with their employees as it will result in a loss of productivity while the employees are absent.  If organisations that make relative efforts to manage diversity do not make such allowances for their diverse workforce then it could be argued that they are not overly concerned.</a:t>
            </a:r>
          </a:p>
          <a:p>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Furthermore, they have to convince mainstream managers from their </a:t>
            </a:r>
            <a:r>
              <a:rPr lang="en-US" sz="1200" dirty="0" err="1"/>
              <a:t>organisation</a:t>
            </a:r>
            <a:r>
              <a:rPr lang="en-US" sz="1200" dirty="0"/>
              <a:t>, which could represent a third goal.  Is it possible to fulfill every stakeholder’s needs?</a:t>
            </a:r>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1" kern="1200" dirty="0">
                <a:solidFill>
                  <a:schemeClr val="tx1"/>
                </a:solidFill>
                <a:effectLst/>
                <a:latin typeface="+mn-lt"/>
                <a:ea typeface="+mn-ea"/>
                <a:cs typeface="+mn-cs"/>
              </a:rPr>
              <a:t>To No-Nonsense Guide to Equality:</a:t>
            </a:r>
            <a:endParaRPr lang="en-I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Wealth and poverty are inextricably linked/bound together - what use would your wealth be if others did not need wages to be your servants?   The presence of wealthy people creates a sense of relative deprivation and the need for higher wages among the less well off.  What is enough depends on how much more those above you have.  Poverty is not a certain amount of goods, nor is it just a relation between means and ends; above all it is a relation between people.  Poverty is a social status.</a:t>
            </a:r>
            <a:endParaRPr lang="en-I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 important issue facing the modern world is the way economic growth serves as a sop for the dissatisfaction and social tensions which result from great inequality.  Growth is a substitute for equality of income - so long as there is growth, there is hope and that makes large income differentials bearable.   However economic growth is today severely curtailed by the international financial turmoil since the crash of 2008.  So what is growth can no longer be a substitute for equality. When growth halted in the Great Depression of the 1930s, there were very rapid reductions in inequality.  The motive for policies which contributed to the decline in inequality almost certainly included a desire to reduce what was then the growing support for social ism and communism.  Now that the threat of communism has largely passed, there may be less pressure on politicians to reduce inequality as a way of maintaining political support.  Nevertheless, the signs are that the public tolerance for astronomical top salaries and bonuses, for tax avoidance among both wealth individuals and companies, is rapidly disappearing.    If economic growth is less forthcoming the pressure for greater equality is likely to increase.  </a:t>
            </a:r>
            <a:endParaRPr lang="en-I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the </a:t>
            </a:r>
            <a:r>
              <a:rPr lang="en-GB" sz="1200" b="1" kern="1200" dirty="0">
                <a:solidFill>
                  <a:schemeClr val="tx1"/>
                </a:solidFill>
                <a:effectLst/>
                <a:latin typeface="+mn-lt"/>
                <a:ea typeface="+mn-ea"/>
                <a:cs typeface="+mn-cs"/>
              </a:rPr>
              <a:t>social justice perspective</a:t>
            </a:r>
            <a:r>
              <a:rPr lang="en-GB" sz="1200" kern="1200" dirty="0">
                <a:solidFill>
                  <a:schemeClr val="tx1"/>
                </a:solidFill>
                <a:effectLst/>
                <a:latin typeface="+mn-lt"/>
                <a:ea typeface="+mn-ea"/>
                <a:cs typeface="+mn-cs"/>
              </a:rPr>
              <a:t>, employment inequalities are unjust and unfair and employers have a social duty to develop policy and practice address discrimination and disadvantage.    </a:t>
            </a:r>
            <a:r>
              <a:rPr lang="en-GB" sz="1200" b="1" kern="1200" dirty="0">
                <a:solidFill>
                  <a:schemeClr val="tx1"/>
                </a:solidFill>
                <a:effectLst/>
                <a:latin typeface="+mn-lt"/>
                <a:ea typeface="+mn-ea"/>
                <a:cs typeface="+mn-cs"/>
              </a:rPr>
              <a:t>Lack of workforce diversity is generally seen as evidence of discriminatory procedures and practices</a:t>
            </a:r>
            <a:r>
              <a:rPr lang="en-GB" sz="1200" kern="1200" dirty="0">
                <a:solidFill>
                  <a:schemeClr val="tx1"/>
                </a:solidFill>
                <a:effectLst/>
                <a:latin typeface="+mn-lt"/>
                <a:ea typeface="+mn-ea"/>
                <a:cs typeface="+mn-cs"/>
              </a:rPr>
              <a:t>, which need to be ‘cleaned up’ by various policy measures such as implementing formal, standardised recruitment and selection procedures.  The equality project is primarily an ethical and moral one and </a:t>
            </a:r>
            <a:r>
              <a:rPr lang="en-GB" sz="1200" b="1" kern="1200" dirty="0">
                <a:solidFill>
                  <a:schemeClr val="tx1"/>
                </a:solidFill>
                <a:effectLst/>
                <a:latin typeface="+mn-lt"/>
                <a:ea typeface="+mn-ea"/>
                <a:cs typeface="+mn-cs"/>
              </a:rPr>
              <a:t>is perceived as an end it itself</a:t>
            </a:r>
            <a:r>
              <a:rPr lang="en-GB" sz="1200" kern="1200" dirty="0">
                <a:solidFill>
                  <a:schemeClr val="tx1"/>
                </a:solidFill>
                <a:effectLst/>
                <a:latin typeface="+mn-lt"/>
                <a:ea typeface="+mn-ea"/>
                <a:cs typeface="+mn-cs"/>
              </a:rPr>
              <a:t>, regardless of whether there are any direct or immediate gains to the organisation.  At a policy level, the social justice case places an emphasis on the ‘good employer’ and on ‘best practice’ (Dickens, 1999). This approach was strongly associated with the public sector and has influenced equality policies.  However it has traditionally found little purchase in the profit-orientated private sector and has come under pressure in the public sector, where funding constraints have compelled organisations to imitate some of the management practices of the private sector.</a:t>
            </a:r>
            <a:endParaRPr lang="en-I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Within the business case for equality and diversity</a:t>
            </a:r>
            <a:r>
              <a:rPr lang="en-GB" sz="1200" kern="1200" dirty="0">
                <a:solidFill>
                  <a:schemeClr val="tx1"/>
                </a:solidFill>
                <a:effectLst/>
                <a:latin typeface="+mn-lt"/>
                <a:ea typeface="+mn-ea"/>
                <a:cs typeface="+mn-cs"/>
              </a:rPr>
              <a:t>, the question being asked is rather different from that of the social justice case.  Instead of asking what can be done to relieve the employment disadvantage disproportionately experienced by some social groups, the questions centres on how workforce diversity can contribute to organisational aims and objectives.  The </a:t>
            </a:r>
            <a:r>
              <a:rPr lang="en-GB" sz="1200" b="1" kern="1200" dirty="0">
                <a:solidFill>
                  <a:schemeClr val="tx1"/>
                </a:solidFill>
                <a:effectLst/>
                <a:latin typeface="+mn-lt"/>
                <a:ea typeface="+mn-ea"/>
                <a:cs typeface="+mn-cs"/>
              </a:rPr>
              <a:t>cornerstone of the business case for equality and diversity is that valuing workforce diversity delivers benefits to the organisation</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taking advantage of diversity in the labour market; maximising employee potential; (iii) managing across borders and cultures and (iv) creating business opportunities and enhancing creativity.   Critics of the business case for equality and diversity (e.g. Dickens 1994, </a:t>
            </a:r>
            <a:r>
              <a:rPr lang="en-GB" sz="1200" kern="1200" dirty="0" err="1">
                <a:solidFill>
                  <a:schemeClr val="tx1"/>
                </a:solidFill>
                <a:effectLst/>
                <a:latin typeface="+mn-lt"/>
                <a:ea typeface="+mn-ea"/>
                <a:cs typeface="+mn-cs"/>
              </a:rPr>
              <a:t>Kaler</a:t>
            </a:r>
            <a:r>
              <a:rPr lang="en-GB" sz="1200" kern="1200" dirty="0">
                <a:solidFill>
                  <a:schemeClr val="tx1"/>
                </a:solidFill>
                <a:effectLst/>
                <a:latin typeface="+mn-lt"/>
                <a:ea typeface="+mn-ea"/>
                <a:cs typeface="+mn-cs"/>
              </a:rPr>
              <a:t>, 2001) believe that if the organisation benefits to be gained from diversity are too narrow or short-terms, the result might be a partial rather than a comprehensive policy  i.e. one addressing only the most obvious and immediate business problems.  </a:t>
            </a:r>
            <a:endParaRPr lang="en-I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alternative is to create a broader vision for the business case</a:t>
            </a:r>
            <a:r>
              <a:rPr lang="en-GB" sz="1200" kern="1200" dirty="0">
                <a:solidFill>
                  <a:schemeClr val="tx1"/>
                </a:solidFill>
                <a:effectLst/>
                <a:latin typeface="+mn-lt"/>
                <a:ea typeface="+mn-ea"/>
                <a:cs typeface="+mn-cs"/>
              </a:rPr>
              <a:t> and to consider a fifth advantage to business: conducting ethical business/providing service equality, which links the social justice and the business case.</a:t>
            </a:r>
            <a:endParaRPr lang="en-I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20</a:t>
            </a:fld>
            <a:endParaRPr lang="en-GB"/>
          </a:p>
        </p:txBody>
      </p:sp>
    </p:spTree>
    <p:extLst>
      <p:ext uri="{BB962C8B-B14F-4D97-AF65-F5344CB8AC3E}">
        <p14:creationId xmlns:p14="http://schemas.microsoft.com/office/powerpoint/2010/main" val="266407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1" kern="1200" dirty="0">
                <a:solidFill>
                  <a:schemeClr val="tx1"/>
                </a:solidFill>
                <a:effectLst/>
                <a:latin typeface="+mn-lt"/>
                <a:ea typeface="+mn-ea"/>
                <a:cs typeface="+mn-cs"/>
              </a:rPr>
              <a:t>George Carlin's Views on Ageing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Do you realise that the only time in our lives when we like to get old is when we're kids? If you're less than 10 years old, you're so excited about ageing that you think in fractions.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'How old are you?' </a:t>
            </a:r>
            <a:r>
              <a:rPr lang="en-IE" sz="1200" b="1" kern="1200" dirty="0">
                <a:solidFill>
                  <a:schemeClr val="tx1"/>
                </a:solidFill>
                <a:effectLst/>
                <a:latin typeface="+mn-lt"/>
                <a:ea typeface="+mn-ea"/>
                <a:cs typeface="+mn-cs"/>
              </a:rPr>
              <a:t>' </a:t>
            </a:r>
            <a:r>
              <a:rPr lang="en-IE" sz="1200" kern="1200" dirty="0">
                <a:solidFill>
                  <a:schemeClr val="tx1"/>
                </a:solidFill>
                <a:effectLst/>
                <a:latin typeface="+mn-lt"/>
                <a:ea typeface="+mn-ea"/>
                <a:cs typeface="+mn-cs"/>
              </a:rPr>
              <a:t>I'm four </a:t>
            </a:r>
            <a:r>
              <a:rPr lang="en-IE" sz="1200" b="1" kern="1200" dirty="0">
                <a:solidFill>
                  <a:schemeClr val="tx1"/>
                </a:solidFill>
                <a:effectLst/>
                <a:latin typeface="+mn-lt"/>
                <a:ea typeface="+mn-ea"/>
                <a:cs typeface="+mn-cs"/>
              </a:rPr>
              <a:t>and a half!' </a:t>
            </a:r>
            <a:r>
              <a:rPr lang="en-IE" sz="1200" kern="1200" dirty="0">
                <a:solidFill>
                  <a:schemeClr val="tx1"/>
                </a:solidFill>
                <a:effectLst/>
                <a:latin typeface="+mn-lt"/>
                <a:ea typeface="+mn-ea"/>
                <a:cs typeface="+mn-cs"/>
              </a:rPr>
              <a:t>You're never thirty-six and a half. You're four and a half, going on five! That's the key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You get into your teens, now they can't hold you back. You jump to the next number, or even a few ahead..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'How old are you?' 'I'm </a:t>
            </a:r>
            <a:r>
              <a:rPr lang="en-IE" sz="1200" b="1" kern="1200" dirty="0" err="1">
                <a:solidFill>
                  <a:schemeClr val="tx1"/>
                </a:solidFill>
                <a:effectLst/>
                <a:latin typeface="+mn-lt"/>
                <a:ea typeface="+mn-ea"/>
                <a:cs typeface="+mn-cs"/>
              </a:rPr>
              <a:t>gonna</a:t>
            </a:r>
            <a:r>
              <a:rPr lang="en-IE" sz="1200" b="1" kern="1200" dirty="0">
                <a:solidFill>
                  <a:schemeClr val="tx1"/>
                </a:solidFill>
                <a:effectLst/>
                <a:latin typeface="+mn-lt"/>
                <a:ea typeface="+mn-ea"/>
                <a:cs typeface="+mn-cs"/>
              </a:rPr>
              <a:t> be </a:t>
            </a:r>
            <a:r>
              <a:rPr lang="en-IE" sz="1200" kern="1200" dirty="0">
                <a:solidFill>
                  <a:schemeClr val="tx1"/>
                </a:solidFill>
                <a:effectLst/>
                <a:latin typeface="+mn-lt"/>
                <a:ea typeface="+mn-ea"/>
                <a:cs typeface="+mn-cs"/>
              </a:rPr>
              <a:t>16!' You could be 13, but hey, you're </a:t>
            </a:r>
            <a:r>
              <a:rPr lang="en-IE" sz="1200" kern="1200" dirty="0" err="1">
                <a:solidFill>
                  <a:schemeClr val="tx1"/>
                </a:solidFill>
                <a:effectLst/>
                <a:latin typeface="+mn-lt"/>
                <a:ea typeface="+mn-ea"/>
                <a:cs typeface="+mn-cs"/>
              </a:rPr>
              <a:t>gonna</a:t>
            </a:r>
            <a:r>
              <a:rPr lang="en-IE" sz="1200" kern="1200" dirty="0">
                <a:solidFill>
                  <a:schemeClr val="tx1"/>
                </a:solidFill>
                <a:effectLst/>
                <a:latin typeface="+mn-lt"/>
                <a:ea typeface="+mn-ea"/>
                <a:cs typeface="+mn-cs"/>
              </a:rPr>
              <a:t> be 16! And then the greatest day of your life .... . You </a:t>
            </a:r>
            <a:r>
              <a:rPr lang="en-IE" sz="1200" b="1" kern="1200" dirty="0">
                <a:solidFill>
                  <a:schemeClr val="tx1"/>
                </a:solidFill>
                <a:effectLst/>
                <a:latin typeface="+mn-lt"/>
                <a:ea typeface="+mn-ea"/>
                <a:cs typeface="+mn-cs"/>
              </a:rPr>
              <a:t>become </a:t>
            </a:r>
            <a:r>
              <a:rPr lang="en-IE" sz="1200" kern="1200" dirty="0">
                <a:solidFill>
                  <a:schemeClr val="tx1"/>
                </a:solidFill>
                <a:effectLst/>
                <a:latin typeface="+mn-lt"/>
                <a:ea typeface="+mn-ea"/>
                <a:cs typeface="+mn-cs"/>
              </a:rPr>
              <a:t>21. Even the words sound like a ceremony. </a:t>
            </a:r>
            <a:r>
              <a:rPr lang="en-IE" sz="1200" b="1" kern="1200" dirty="0">
                <a:solidFill>
                  <a:schemeClr val="tx1"/>
                </a:solidFill>
                <a:effectLst/>
                <a:latin typeface="+mn-lt"/>
                <a:ea typeface="+mn-ea"/>
                <a:cs typeface="+mn-cs"/>
              </a:rPr>
              <a:t>YOU BECOME 21. YESSSS!!!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But then you </a:t>
            </a:r>
            <a:r>
              <a:rPr lang="en-IE" sz="1200" b="1" kern="1200" dirty="0">
                <a:solidFill>
                  <a:schemeClr val="tx1"/>
                </a:solidFill>
                <a:effectLst/>
                <a:latin typeface="+mn-lt"/>
                <a:ea typeface="+mn-ea"/>
                <a:cs typeface="+mn-cs"/>
              </a:rPr>
              <a:t>turn </a:t>
            </a:r>
            <a:r>
              <a:rPr lang="en-IE" sz="1200" kern="1200" dirty="0">
                <a:solidFill>
                  <a:schemeClr val="tx1"/>
                </a:solidFill>
                <a:effectLst/>
                <a:latin typeface="+mn-lt"/>
                <a:ea typeface="+mn-ea"/>
                <a:cs typeface="+mn-cs"/>
              </a:rPr>
              <a:t>30. </a:t>
            </a:r>
            <a:r>
              <a:rPr lang="en-IE" sz="1200" kern="1200" dirty="0" err="1">
                <a:solidFill>
                  <a:schemeClr val="tx1"/>
                </a:solidFill>
                <a:effectLst/>
                <a:latin typeface="+mn-lt"/>
                <a:ea typeface="+mn-ea"/>
                <a:cs typeface="+mn-cs"/>
              </a:rPr>
              <a:t>Oooohh</a:t>
            </a:r>
            <a:r>
              <a:rPr lang="en-IE" sz="1200" kern="1200" dirty="0">
                <a:solidFill>
                  <a:schemeClr val="tx1"/>
                </a:solidFill>
                <a:effectLst/>
                <a:latin typeface="+mn-lt"/>
                <a:ea typeface="+mn-ea"/>
                <a:cs typeface="+mn-cs"/>
              </a:rPr>
              <a:t>, what happened there? Makes you sound like bad milk! He TURNED; we had to throw him out. There's no fun now, you're Just a sour-dumpling. What's wrong? What's changed?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You </a:t>
            </a:r>
            <a:r>
              <a:rPr lang="en-IE" sz="1200" b="1" kern="1200" dirty="0">
                <a:solidFill>
                  <a:schemeClr val="tx1"/>
                </a:solidFill>
                <a:effectLst/>
                <a:latin typeface="+mn-lt"/>
                <a:ea typeface="+mn-ea"/>
                <a:cs typeface="+mn-cs"/>
              </a:rPr>
              <a:t>BECOME </a:t>
            </a:r>
            <a:r>
              <a:rPr lang="en-IE" sz="1200" kern="1200" dirty="0">
                <a:solidFill>
                  <a:schemeClr val="tx1"/>
                </a:solidFill>
                <a:effectLst/>
                <a:latin typeface="+mn-lt"/>
                <a:ea typeface="+mn-ea"/>
                <a:cs typeface="+mn-cs"/>
              </a:rPr>
              <a:t>21, you </a:t>
            </a:r>
            <a:r>
              <a:rPr lang="en-IE" sz="1200" b="1" kern="1200" dirty="0">
                <a:solidFill>
                  <a:schemeClr val="tx1"/>
                </a:solidFill>
                <a:effectLst/>
                <a:latin typeface="+mn-lt"/>
                <a:ea typeface="+mn-ea"/>
                <a:cs typeface="+mn-cs"/>
              </a:rPr>
              <a:t>TURN </a:t>
            </a:r>
            <a:r>
              <a:rPr lang="en-IE" sz="1200" kern="1200" dirty="0">
                <a:solidFill>
                  <a:schemeClr val="tx1"/>
                </a:solidFill>
                <a:effectLst/>
                <a:latin typeface="+mn-lt"/>
                <a:ea typeface="+mn-ea"/>
                <a:cs typeface="+mn-cs"/>
              </a:rPr>
              <a:t>30, then you're </a:t>
            </a:r>
            <a:r>
              <a:rPr lang="en-IE" sz="1200" b="1" kern="1200" dirty="0">
                <a:solidFill>
                  <a:schemeClr val="tx1"/>
                </a:solidFill>
                <a:effectLst/>
                <a:latin typeface="+mn-lt"/>
                <a:ea typeface="+mn-ea"/>
                <a:cs typeface="+mn-cs"/>
              </a:rPr>
              <a:t>PUSHING </a:t>
            </a:r>
            <a:r>
              <a:rPr lang="en-IE" sz="1200" kern="1200" dirty="0">
                <a:solidFill>
                  <a:schemeClr val="tx1"/>
                </a:solidFill>
                <a:effectLst/>
                <a:latin typeface="+mn-lt"/>
                <a:ea typeface="+mn-ea"/>
                <a:cs typeface="+mn-cs"/>
              </a:rPr>
              <a:t>40. Whoa! Put on the brakes, it's all slipping away.. Before you know it, you </a:t>
            </a:r>
            <a:r>
              <a:rPr lang="en-IE" sz="1200" b="1" kern="1200" dirty="0">
                <a:solidFill>
                  <a:schemeClr val="tx1"/>
                </a:solidFill>
                <a:effectLst/>
                <a:latin typeface="+mn-lt"/>
                <a:ea typeface="+mn-ea"/>
                <a:cs typeface="+mn-cs"/>
              </a:rPr>
              <a:t>REACH </a:t>
            </a:r>
            <a:r>
              <a:rPr lang="en-IE" sz="1200" kern="1200" dirty="0">
                <a:solidFill>
                  <a:schemeClr val="tx1"/>
                </a:solidFill>
                <a:effectLst/>
                <a:latin typeface="+mn-lt"/>
                <a:ea typeface="+mn-ea"/>
                <a:cs typeface="+mn-cs"/>
              </a:rPr>
              <a:t>50 and your dreams are gone. </a:t>
            </a:r>
            <a:br>
              <a:rPr lang="en-IE" sz="1200" b="1" kern="1200" dirty="0">
                <a:solidFill>
                  <a:schemeClr val="tx1"/>
                </a:solidFill>
                <a:effectLst/>
                <a:latin typeface="+mn-lt"/>
                <a:ea typeface="+mn-ea"/>
                <a:cs typeface="+mn-cs"/>
              </a:rPr>
            </a:br>
            <a:r>
              <a:rPr lang="en-IE" sz="1200" b="1" kern="1200" dirty="0">
                <a:solidFill>
                  <a:schemeClr val="tx1"/>
                </a:solidFill>
                <a:effectLst/>
                <a:latin typeface="+mn-lt"/>
                <a:ea typeface="+mn-ea"/>
                <a:cs typeface="+mn-cs"/>
              </a:rPr>
              <a:t>But wait!!! </a:t>
            </a:r>
            <a:r>
              <a:rPr lang="en-IE" sz="1200" kern="1200" dirty="0">
                <a:solidFill>
                  <a:schemeClr val="tx1"/>
                </a:solidFill>
                <a:effectLst/>
                <a:latin typeface="+mn-lt"/>
                <a:ea typeface="+mn-ea"/>
                <a:cs typeface="+mn-cs"/>
              </a:rPr>
              <a:t>You </a:t>
            </a:r>
            <a:r>
              <a:rPr lang="en-IE" sz="1200" b="1" kern="1200" dirty="0">
                <a:solidFill>
                  <a:schemeClr val="tx1"/>
                </a:solidFill>
                <a:effectLst/>
                <a:latin typeface="+mn-lt"/>
                <a:ea typeface="+mn-ea"/>
                <a:cs typeface="+mn-cs"/>
              </a:rPr>
              <a:t>MAKE it </a:t>
            </a:r>
            <a:r>
              <a:rPr lang="en-IE" sz="1200" kern="1200" dirty="0">
                <a:solidFill>
                  <a:schemeClr val="tx1"/>
                </a:solidFill>
                <a:effectLst/>
                <a:latin typeface="+mn-lt"/>
                <a:ea typeface="+mn-ea"/>
                <a:cs typeface="+mn-cs"/>
              </a:rPr>
              <a:t>to 60. You didn't think you would!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So you </a:t>
            </a:r>
            <a:r>
              <a:rPr lang="en-IE" sz="1200" b="1" kern="1200" dirty="0">
                <a:solidFill>
                  <a:schemeClr val="tx1"/>
                </a:solidFill>
                <a:effectLst/>
                <a:latin typeface="+mn-lt"/>
                <a:ea typeface="+mn-ea"/>
                <a:cs typeface="+mn-cs"/>
              </a:rPr>
              <a:t>BECOME </a:t>
            </a:r>
            <a:r>
              <a:rPr lang="en-IE" sz="1200" kern="1200" dirty="0">
                <a:solidFill>
                  <a:schemeClr val="tx1"/>
                </a:solidFill>
                <a:effectLst/>
                <a:latin typeface="+mn-lt"/>
                <a:ea typeface="+mn-ea"/>
                <a:cs typeface="+mn-cs"/>
              </a:rPr>
              <a:t>21, </a:t>
            </a:r>
            <a:r>
              <a:rPr lang="en-IE" sz="1200" b="1" kern="1200" dirty="0">
                <a:solidFill>
                  <a:schemeClr val="tx1"/>
                </a:solidFill>
                <a:effectLst/>
                <a:latin typeface="+mn-lt"/>
                <a:ea typeface="+mn-ea"/>
                <a:cs typeface="+mn-cs"/>
              </a:rPr>
              <a:t>TURN </a:t>
            </a:r>
            <a:r>
              <a:rPr lang="en-IE" sz="1200" kern="1200" dirty="0">
                <a:solidFill>
                  <a:schemeClr val="tx1"/>
                </a:solidFill>
                <a:effectLst/>
                <a:latin typeface="+mn-lt"/>
                <a:ea typeface="+mn-ea"/>
                <a:cs typeface="+mn-cs"/>
              </a:rPr>
              <a:t>30, </a:t>
            </a:r>
            <a:r>
              <a:rPr lang="en-IE" sz="1200" b="1" kern="1200" dirty="0">
                <a:solidFill>
                  <a:schemeClr val="tx1"/>
                </a:solidFill>
                <a:effectLst/>
                <a:latin typeface="+mn-lt"/>
                <a:ea typeface="+mn-ea"/>
                <a:cs typeface="+mn-cs"/>
              </a:rPr>
              <a:t>PUSH </a:t>
            </a:r>
            <a:r>
              <a:rPr lang="en-IE" sz="1200" kern="1200" dirty="0">
                <a:solidFill>
                  <a:schemeClr val="tx1"/>
                </a:solidFill>
                <a:effectLst/>
                <a:latin typeface="+mn-lt"/>
                <a:ea typeface="+mn-ea"/>
                <a:cs typeface="+mn-cs"/>
              </a:rPr>
              <a:t>40, </a:t>
            </a:r>
            <a:r>
              <a:rPr lang="en-IE" sz="1200" b="1" kern="1200" dirty="0">
                <a:solidFill>
                  <a:schemeClr val="tx1"/>
                </a:solidFill>
                <a:effectLst/>
                <a:latin typeface="+mn-lt"/>
                <a:ea typeface="+mn-ea"/>
                <a:cs typeface="+mn-cs"/>
              </a:rPr>
              <a:t>REACH </a:t>
            </a:r>
            <a:r>
              <a:rPr lang="en-IE" sz="1200" kern="1200" dirty="0">
                <a:solidFill>
                  <a:schemeClr val="tx1"/>
                </a:solidFill>
                <a:effectLst/>
                <a:latin typeface="+mn-lt"/>
                <a:ea typeface="+mn-ea"/>
                <a:cs typeface="+mn-cs"/>
              </a:rPr>
              <a:t>50 and </a:t>
            </a:r>
            <a:r>
              <a:rPr lang="en-IE" sz="1200" b="1" kern="1200" dirty="0">
                <a:solidFill>
                  <a:schemeClr val="tx1"/>
                </a:solidFill>
                <a:effectLst/>
                <a:latin typeface="+mn-lt"/>
                <a:ea typeface="+mn-ea"/>
                <a:cs typeface="+mn-cs"/>
              </a:rPr>
              <a:t>MAKE it </a:t>
            </a:r>
            <a:r>
              <a:rPr lang="en-IE" sz="1200" kern="1200" dirty="0">
                <a:solidFill>
                  <a:schemeClr val="tx1"/>
                </a:solidFill>
                <a:effectLst/>
                <a:latin typeface="+mn-lt"/>
                <a:ea typeface="+mn-ea"/>
                <a:cs typeface="+mn-cs"/>
              </a:rPr>
              <a:t>to 60.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You've built up so much speed that you </a:t>
            </a:r>
            <a:r>
              <a:rPr lang="en-IE" sz="1200" b="1" kern="1200" dirty="0">
                <a:solidFill>
                  <a:schemeClr val="tx1"/>
                </a:solidFill>
                <a:effectLst/>
                <a:latin typeface="+mn-lt"/>
                <a:ea typeface="+mn-ea"/>
                <a:cs typeface="+mn-cs"/>
              </a:rPr>
              <a:t>HIT </a:t>
            </a:r>
            <a:r>
              <a:rPr lang="en-IE" sz="1200" kern="1200" dirty="0">
                <a:solidFill>
                  <a:schemeClr val="tx1"/>
                </a:solidFill>
                <a:effectLst/>
                <a:latin typeface="+mn-lt"/>
                <a:ea typeface="+mn-ea"/>
                <a:cs typeface="+mn-cs"/>
              </a:rPr>
              <a:t>70! After that it's a day-by-day thing; you HIT Wednesday!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You </a:t>
            </a:r>
            <a:r>
              <a:rPr lang="en-IE" sz="1200" b="1" kern="1200" dirty="0">
                <a:solidFill>
                  <a:schemeClr val="tx1"/>
                </a:solidFill>
                <a:effectLst/>
                <a:latin typeface="+mn-lt"/>
                <a:ea typeface="+mn-ea"/>
                <a:cs typeface="+mn-cs"/>
              </a:rPr>
              <a:t>get into </a:t>
            </a:r>
            <a:r>
              <a:rPr lang="en-IE" sz="1200" kern="1200" dirty="0">
                <a:solidFill>
                  <a:schemeClr val="tx1"/>
                </a:solidFill>
                <a:effectLst/>
                <a:latin typeface="+mn-lt"/>
                <a:ea typeface="+mn-ea"/>
                <a:cs typeface="+mn-cs"/>
              </a:rPr>
              <a:t>your 80's and every day is a complete cycle; you HIT lunch; you TURN 4:30 ; you REACH bedtime. And it doesn't end there Into the 90s, you start going backwards; 'I </a:t>
            </a:r>
            <a:r>
              <a:rPr lang="en-IE" sz="1200" b="1" kern="1200" dirty="0">
                <a:solidFill>
                  <a:schemeClr val="tx1"/>
                </a:solidFill>
                <a:effectLst/>
                <a:latin typeface="+mn-lt"/>
                <a:ea typeface="+mn-ea"/>
                <a:cs typeface="+mn-cs"/>
              </a:rPr>
              <a:t>Was JUST </a:t>
            </a:r>
            <a:r>
              <a:rPr lang="en-IE" sz="1200" kern="1200" dirty="0">
                <a:solidFill>
                  <a:schemeClr val="tx1"/>
                </a:solidFill>
                <a:effectLst/>
                <a:latin typeface="+mn-lt"/>
                <a:ea typeface="+mn-ea"/>
                <a:cs typeface="+mn-cs"/>
              </a:rPr>
              <a:t>92.'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Then a strange thing happens.. If you make it over 100, you become a little kid again. 'I'm 100 and a half!'   May you all make it to a healthy 100 and a half!! </a:t>
            </a:r>
            <a:br>
              <a:rPr lang="en-IE" sz="1200" b="1" kern="1200" dirty="0">
                <a:solidFill>
                  <a:schemeClr val="tx1"/>
                </a:solidFill>
                <a:effectLst/>
                <a:latin typeface="+mn-lt"/>
                <a:ea typeface="+mn-ea"/>
                <a:cs typeface="+mn-cs"/>
              </a:rPr>
            </a:br>
            <a:endParaRPr lang="en-IE" sz="1200"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a:solidFill>
                  <a:schemeClr val="tx1"/>
                </a:solidFill>
                <a:effectLst/>
                <a:latin typeface="+mn-lt"/>
                <a:ea typeface="+mn-ea"/>
                <a:cs typeface="+mn-cs"/>
              </a:rPr>
              <a:t>A modern liberal, following in the wake of Rousseau will see the quote and agree in the name of equality we need to treat people differently since some have been given more than others to start. </a:t>
            </a:r>
          </a:p>
          <a:p>
            <a:r>
              <a:rPr lang="en-IE" sz="1200" b="0" i="0" kern="1200" dirty="0">
                <a:solidFill>
                  <a:schemeClr val="tx1"/>
                </a:solidFill>
                <a:effectLst/>
                <a:latin typeface="+mn-lt"/>
                <a:ea typeface="+mn-ea"/>
                <a:cs typeface="+mn-cs"/>
              </a:rPr>
              <a:t>While a modern conservative, following in the wake of Locke, will see the quote and agree that nothing is more unequal than punishing the successful in the name of the unsuccessful.</a:t>
            </a:r>
          </a:p>
          <a:p>
            <a:r>
              <a:rPr lang="en-IE" sz="1200" b="0" i="0" kern="1200" dirty="0">
                <a:solidFill>
                  <a:schemeClr val="tx1"/>
                </a:solidFill>
                <a:effectLst/>
                <a:latin typeface="+mn-lt"/>
                <a:ea typeface="+mn-ea"/>
                <a:cs typeface="+mn-cs"/>
              </a:rPr>
              <a:t>It all depends upon your concept of equality.  Strict equality under the law would demand that we treat everyone the same under that law, with no difference shown to the anyone regardless of economic status. Equality of conditions, or opportunities, demands that equality can only exist when there is equality at the economic level. Both are advocating for equality, but two different concepts of equality.</a:t>
            </a:r>
            <a:endParaRPr lang="en-IE"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21</a:t>
            </a:fld>
            <a:endParaRPr lang="en-GB"/>
          </a:p>
        </p:txBody>
      </p:sp>
    </p:spTree>
    <p:extLst>
      <p:ext uri="{BB962C8B-B14F-4D97-AF65-F5344CB8AC3E}">
        <p14:creationId xmlns:p14="http://schemas.microsoft.com/office/powerpoint/2010/main" val="4072378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Harvard</a:t>
            </a:r>
            <a:r>
              <a:rPr lang="en-IE" baseline="0" dirty="0"/>
              <a:t> Justice – What’s the Right Thing To Do</a:t>
            </a:r>
            <a:endParaRPr lang="en-IE" dirty="0"/>
          </a:p>
          <a:p>
            <a:r>
              <a:rPr lang="en-IE" dirty="0"/>
              <a:t>https://www.youtube.com/watch?v=kBdfcR-8hEY</a:t>
            </a:r>
          </a:p>
        </p:txBody>
      </p:sp>
      <p:sp>
        <p:nvSpPr>
          <p:cNvPr id="4" name="Slide Number Placeholder 3"/>
          <p:cNvSpPr>
            <a:spLocks noGrp="1"/>
          </p:cNvSpPr>
          <p:nvPr>
            <p:ph type="sldNum" sz="quarter" idx="10"/>
          </p:nvPr>
        </p:nvSpPr>
        <p:spPr/>
        <p:txBody>
          <a:bodyPr/>
          <a:lstStyle/>
          <a:p>
            <a:fld id="{C5A0273A-6F82-4CAC-8A00-716CE845B0DF}" type="slidenum">
              <a:rPr lang="en-GB" smtClean="0"/>
              <a:pPr/>
              <a:t>23</a:t>
            </a:fld>
            <a:endParaRPr lang="en-GB"/>
          </a:p>
        </p:txBody>
      </p:sp>
    </p:spTree>
    <p:extLst>
      <p:ext uri="{BB962C8B-B14F-4D97-AF65-F5344CB8AC3E}">
        <p14:creationId xmlns:p14="http://schemas.microsoft.com/office/powerpoint/2010/main" val="1900663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world of work is still highly segregated. This has implications for pay and career development. Organisational culture has been slow to change.  It still reflects the traditional values of a male workforce.  While men are taking more day to day responsibility for their children, women are still primarily responsible for care and the need to manage the interface between work and family life balance.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Augusta National Golf Club (its status as a private club its tradition of inviting the CEO's of major sponsors apparently did not invite the CEO of IBM Virginia </a:t>
            </a:r>
            <a:r>
              <a:rPr lang="en-US" dirty="0" err="1"/>
              <a:t>Rometty</a:t>
            </a:r>
            <a:r>
              <a:rPr lang="en-US" dirty="0"/>
              <a:t> to become a member of Augusta. Yes, she would have been the first woman member admitted in the unique category of "CEO of a major sponsor.)  The White House press spokesman Jay Carney said it was Barack Obama's personal view that Augusta National should have women members. The President was quickly followed into the fray by Mitt Romney, the presumptive Republican candidate in November's presidential election. ''I am not a member of Augusta,'' </a:t>
            </a:r>
            <a:r>
              <a:rPr lang="en-US" dirty="0" err="1"/>
              <a:t>Mr</a:t>
            </a:r>
            <a:r>
              <a:rPr lang="en-US" dirty="0"/>
              <a:t> Romney said. ''I don't know if I would qualify. My golf game is not that good. [But] If I could run Augusta … of course I'd have women.'‘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John Paul Newport of the Wall Street Journal - Weekend Edition, April 7-8, 2012 - reported, "The pity of all of this [attention to </a:t>
            </a:r>
            <a:r>
              <a:rPr lang="en-US" dirty="0" err="1"/>
              <a:t>Virgina</a:t>
            </a:r>
            <a:r>
              <a:rPr lang="en-US" dirty="0"/>
              <a:t> </a:t>
            </a:r>
            <a:r>
              <a:rPr lang="en-US" dirty="0" err="1"/>
              <a:t>Rometty</a:t>
            </a:r>
            <a:r>
              <a:rPr lang="en-US" dirty="0"/>
              <a:t>] for anyone who loves the Masters is that the issue is beginning to tarnish the tournament, completely apart from any principles involved. And it would be so easy to resolve: hand out a few green jackets to women and be done with it. The change in policy would surely be among the least controversial high-profile decisions in modern times. Here's a quick starter list: </a:t>
            </a:r>
            <a:r>
              <a:rPr lang="en-US" dirty="0" err="1"/>
              <a:t>Rometty</a:t>
            </a:r>
            <a:r>
              <a:rPr lang="en-US" dirty="0"/>
              <a:t>, Hall of Fame golfer Nancy Lopez, former Secretary of State Condoleezza Rice and retired Supreme Court Justice Sandra Day O'Connor. A subversive group, sure, but sometimes that's what it takes to break down the barricades."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 Sunday, Maureen Dowd, of the New York Times in an op-ed piece titled, "What Would Jesus Do at the Masters?" wrote, "</a:t>
            </a:r>
            <a:r>
              <a:rPr lang="en-US" dirty="0" err="1"/>
              <a:t>Rometty</a:t>
            </a:r>
            <a:r>
              <a:rPr lang="en-US" dirty="0"/>
              <a:t> and other female executives should persuade their companies to cut connections with Augusta until equality blossoms like the course's azaleas." </a:t>
            </a:r>
            <a:br>
              <a:rPr lang="en-US" sz="1200" u="none" strike="noStrike" kern="1200" dirty="0">
                <a:solidFill>
                  <a:schemeClr val="tx1"/>
                </a:solidFill>
                <a:latin typeface="+mn-lt"/>
                <a:ea typeface="+mn-ea"/>
                <a:cs typeface="+mn-cs"/>
              </a:rPr>
            </a:br>
            <a:endParaRPr lang="en-US" sz="120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F257753A-DD64-437E-A5AD-91629F779195}" type="slidenum">
              <a:rPr lang="en-GB" smtClean="0"/>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1200"/>
              </a:spcBef>
            </a:pPr>
            <a:r>
              <a:rPr lang="en-IE" sz="1200" b="0" i="0" u="none" strike="noStrike" kern="1200" dirty="0">
                <a:solidFill>
                  <a:schemeClr val="tx1"/>
                </a:solidFill>
                <a:effectLst/>
                <a:latin typeface="+mn-lt"/>
                <a:ea typeface="+mn-ea"/>
                <a:cs typeface="+mn-cs"/>
              </a:rPr>
              <a:t>2014</a:t>
            </a:r>
            <a:r>
              <a:rPr lang="en-IE" dirty="0"/>
              <a:t>    </a:t>
            </a:r>
            <a:r>
              <a:rPr lang="en-IE" sz="1200" b="0" i="0" u="none" strike="noStrike" kern="1200" dirty="0">
                <a:solidFill>
                  <a:schemeClr val="tx1"/>
                </a:solidFill>
                <a:effectLst/>
                <a:latin typeface="+mn-lt"/>
                <a:ea typeface="+mn-ea"/>
                <a:cs typeface="+mn-cs"/>
              </a:rPr>
              <a:t>73</a:t>
            </a:r>
            <a:r>
              <a:rPr lang="en-IE" dirty="0"/>
              <a:t> </a:t>
            </a:r>
            <a:r>
              <a:rPr lang="en-IE" sz="1200" b="0" i="0" u="none" strike="noStrike" kern="1200" dirty="0">
                <a:solidFill>
                  <a:schemeClr val="tx1"/>
                </a:solidFill>
                <a:effectLst/>
                <a:latin typeface="+mn-lt"/>
                <a:ea typeface="+mn-ea"/>
                <a:cs typeface="+mn-cs"/>
              </a:rPr>
              <a:t>61.2</a:t>
            </a:r>
            <a:r>
              <a:rPr lang="en-IE" dirty="0"/>
              <a:t> </a:t>
            </a:r>
            <a:r>
              <a:rPr lang="en-IE" sz="1200" b="0" i="0" u="none" strike="noStrike" kern="1200" dirty="0">
                <a:solidFill>
                  <a:schemeClr val="tx1"/>
                </a:solidFill>
                <a:effectLst/>
                <a:latin typeface="+mn-lt"/>
                <a:ea typeface="+mn-ea"/>
                <a:cs typeface="+mn-cs"/>
              </a:rPr>
              <a:t>75.3</a:t>
            </a:r>
            <a:r>
              <a:rPr lang="en-IE" dirty="0"/>
              <a:t> </a:t>
            </a:r>
            <a:r>
              <a:rPr lang="en-IE" sz="1200" b="0" i="0" u="none" strike="noStrike" kern="1200" dirty="0">
                <a:solidFill>
                  <a:schemeClr val="tx1"/>
                </a:solidFill>
                <a:effectLst/>
                <a:latin typeface="+mn-lt"/>
                <a:ea typeface="+mn-ea"/>
                <a:cs typeface="+mn-cs"/>
              </a:rPr>
              <a:t>64.3</a:t>
            </a:r>
            <a:r>
              <a:rPr lang="en-IE" dirty="0"/>
              <a:t> </a:t>
            </a:r>
          </a:p>
          <a:p>
            <a:pPr eaLnBrk="1" hangingPunct="1">
              <a:spcBef>
                <a:spcPts val="1200"/>
              </a:spcBef>
            </a:pPr>
            <a:endParaRPr lang="en-IE" dirty="0"/>
          </a:p>
          <a:p>
            <a:pPr eaLnBrk="1" hangingPunct="1">
              <a:spcBef>
                <a:spcPts val="1200"/>
              </a:spcBef>
            </a:pPr>
            <a:r>
              <a:rPr lang="en-IE" dirty="0"/>
              <a:t>Out of the 166 newly elected TDs in </a:t>
            </a:r>
            <a:r>
              <a:rPr lang="en-IE" dirty="0" err="1"/>
              <a:t>Dail</a:t>
            </a:r>
            <a:r>
              <a:rPr lang="en-IE" dirty="0"/>
              <a:t> </a:t>
            </a:r>
            <a:r>
              <a:rPr lang="en-IE" dirty="0" err="1"/>
              <a:t>Eireann</a:t>
            </a:r>
            <a:r>
              <a:rPr lang="en-IE" dirty="0"/>
              <a:t>, just 25 are women (15%) (Ireland ranks 70</a:t>
            </a:r>
            <a:r>
              <a:rPr lang="en-IE" baseline="30000" dirty="0"/>
              <a:t>th</a:t>
            </a:r>
            <a:r>
              <a:rPr lang="en-IE" dirty="0"/>
              <a:t> internationally in terms of female parliamentary representation)</a:t>
            </a:r>
          </a:p>
          <a:p>
            <a:pPr eaLnBrk="1" hangingPunct="1">
              <a:spcBef>
                <a:spcPts val="1200"/>
              </a:spcBef>
            </a:pPr>
            <a:r>
              <a:rPr lang="en-IE" dirty="0"/>
              <a:t>3 women in Cabinet (including social protection and children)</a:t>
            </a:r>
          </a:p>
          <a:p>
            <a:pPr eaLnBrk="1" hangingPunct="1">
              <a:spcBef>
                <a:spcPts val="1200"/>
              </a:spcBef>
            </a:pPr>
            <a:r>
              <a:rPr lang="en-IE" dirty="0"/>
              <a:t>Ministerial appointments: FG 2 of 19, Labour 5 of 12 were female</a:t>
            </a:r>
          </a:p>
          <a:p>
            <a:pPr marL="0" marR="0" indent="0" algn="l" defTabSz="914400" rtl="0" eaLnBrk="1" fontAlgn="auto" latinLnBrk="0" hangingPunct="1">
              <a:lnSpc>
                <a:spcPct val="100000"/>
              </a:lnSpc>
              <a:spcBef>
                <a:spcPts val="1200"/>
              </a:spcBef>
              <a:spcAft>
                <a:spcPts val="0"/>
              </a:spcAft>
              <a:buClrTx/>
              <a:buSzTx/>
              <a:buFontTx/>
              <a:buNone/>
              <a:tabLst/>
              <a:defRPr/>
            </a:pPr>
            <a:r>
              <a:rPr lang="en-IE" sz="1200" dirty="0"/>
              <a:t>Female average annual earnings were 72.9% of male earnings, with females earning on average €31,403 as against €43,099 for males in 2007.</a:t>
            </a:r>
          </a:p>
          <a:p>
            <a:pPr eaLnBrk="1" hangingPunct="1">
              <a:spcBef>
                <a:spcPts val="1200"/>
              </a:spcBef>
            </a:pPr>
            <a:endParaRPr lang="en-IE" dirty="0"/>
          </a:p>
          <a:p>
            <a:pPr eaLnBrk="1" hangingPunct="1"/>
            <a:endParaRPr lang="en-IE" dirty="0"/>
          </a:p>
          <a:p>
            <a:pPr eaLnBrk="1" hangingPunct="1">
              <a:spcBef>
                <a:spcPct val="0"/>
              </a:spcBef>
            </a:pPr>
            <a:endParaRPr lang="en-IE"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B48E1F-E387-4F9C-AF5F-348C22BE4052}" type="slidenum">
              <a:rPr lang="en-IE" smtClean="0"/>
              <a:pPr fontAlgn="base">
                <a:spcBef>
                  <a:spcPct val="0"/>
                </a:spcBef>
                <a:spcAft>
                  <a:spcPct val="0"/>
                </a:spcAft>
                <a:defRPr/>
              </a:pPr>
              <a:t>25</a:t>
            </a:fld>
            <a:endParaRPr lang="en-I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IE" dirty="0"/>
              <a:t>, according to a Guardian namecheck of the FTSE 100 that shows the starkness of the gender divide at the top of the corporate world.</a:t>
            </a:r>
          </a:p>
          <a:p>
            <a:r>
              <a:rPr lang="en-IE" dirty="0"/>
              <a:t>Among chief executives and chairs of FTSE 100 companies, there are 17 men called John (or Jean) - outnumbering all the female bosses put together. Men called David or Dave also outnumber women, by 2:1.</a:t>
            </a:r>
          </a:p>
          <a:p>
            <a:r>
              <a:rPr lang="en-IE" dirty="0"/>
              <a:t>By contrast, the number of women at the top of British companies can be counted on two hands: a grand total of seven. </a:t>
            </a:r>
          </a:p>
          <a:p>
            <a:r>
              <a:rPr lang="en-IE" sz="1200" b="0" i="0" kern="1200" dirty="0">
                <a:solidFill>
                  <a:schemeClr val="tx1"/>
                </a:solidFill>
                <a:effectLst/>
                <a:latin typeface="+mn-lt"/>
                <a:ea typeface="+mn-ea"/>
                <a:cs typeface="+mn-cs"/>
              </a:rPr>
              <a:t>Female leaders of FTSE 100 companies are outnumbered by </a:t>
            </a:r>
            <a:r>
              <a:rPr lang="en-IE" sz="1200" b="0" i="0" kern="1200" dirty="0" err="1">
                <a:solidFill>
                  <a:schemeClr val="tx1"/>
                </a:solidFill>
                <a:effectLst/>
                <a:latin typeface="+mn-lt"/>
                <a:ea typeface="+mn-ea"/>
                <a:cs typeface="+mn-cs"/>
              </a:rPr>
              <a:t>Davids</a:t>
            </a:r>
            <a:r>
              <a:rPr lang="en-IE" sz="1200" b="0" i="0" kern="1200" dirty="0">
                <a:solidFill>
                  <a:schemeClr val="tx1"/>
                </a:solidFill>
                <a:effectLst/>
                <a:latin typeface="+mn-lt"/>
                <a:ea typeface="+mn-ea"/>
                <a:cs typeface="+mn-cs"/>
              </a:rPr>
              <a:t>, </a:t>
            </a:r>
            <a:r>
              <a:rPr lang="en-IE" sz="1200" b="0" i="0" kern="1200" dirty="0" err="1">
                <a:solidFill>
                  <a:schemeClr val="tx1"/>
                </a:solidFill>
                <a:effectLst/>
                <a:latin typeface="+mn-lt"/>
                <a:ea typeface="+mn-ea"/>
                <a:cs typeface="+mn-cs"/>
              </a:rPr>
              <a:t>Ians</a:t>
            </a:r>
            <a:r>
              <a:rPr lang="en-IE" sz="1200" b="0" i="0" kern="1200" dirty="0">
                <a:solidFill>
                  <a:schemeClr val="tx1"/>
                </a:solidFill>
                <a:effectLst/>
                <a:latin typeface="+mn-lt"/>
                <a:ea typeface="+mn-ea"/>
                <a:cs typeface="+mn-cs"/>
              </a:rPr>
              <a:t>, Marks or Andrews (or variations of those names) by nearly 5:1.</a:t>
            </a:r>
            <a:br>
              <a:rPr lang="en-IE" sz="1200" b="0" i="0" kern="1200" dirty="0">
                <a:solidFill>
                  <a:schemeClr val="tx1"/>
                </a:solidFill>
                <a:effectLst/>
                <a:latin typeface="+mn-lt"/>
                <a:ea typeface="+mn-ea"/>
                <a:cs typeface="+mn-cs"/>
              </a:rPr>
            </a:br>
            <a:endParaRPr lang="en-IE" sz="1200" b="0" i="0"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The stories you need to read, in one handy email</a:t>
            </a:r>
            <a:endParaRPr lang="en-IE" sz="1200" b="1" i="0" kern="1200" dirty="0">
              <a:solidFill>
                <a:schemeClr val="tx1"/>
              </a:solidFill>
              <a:effectLst/>
              <a:latin typeface="+mn-lt"/>
              <a:ea typeface="+mn-ea"/>
              <a:cs typeface="+mn-cs"/>
            </a:endParaRPr>
          </a:p>
          <a:p>
            <a:pPr fontAlgn="t"/>
            <a:r>
              <a:rPr lang="en-IE" sz="1200" b="0" i="0" kern="1200" dirty="0">
                <a:solidFill>
                  <a:schemeClr val="tx1"/>
                </a:solidFill>
                <a:effectLst/>
                <a:latin typeface="+mn-lt"/>
                <a:ea typeface="+mn-ea"/>
                <a:cs typeface="+mn-cs"/>
              </a:rPr>
              <a:t> Read more</a:t>
            </a:r>
          </a:p>
          <a:p>
            <a:r>
              <a:rPr lang="en-IE" sz="1200" b="0" i="0" kern="1200" dirty="0">
                <a:solidFill>
                  <a:schemeClr val="tx1"/>
                </a:solidFill>
                <a:effectLst/>
                <a:latin typeface="+mn-lt"/>
                <a:ea typeface="+mn-ea"/>
                <a:cs typeface="+mn-cs"/>
              </a:rPr>
              <a:t>The corporate clout of Johns is mirrored across the other side of the Atlantic, where the New York Times </a:t>
            </a:r>
            <a:r>
              <a:rPr lang="en-IE" sz="1200" b="0" i="0" u="none" strike="noStrike" kern="1200" dirty="0">
                <a:solidFill>
                  <a:schemeClr val="tx1"/>
                </a:solidFill>
                <a:effectLst/>
                <a:latin typeface="+mn-lt"/>
                <a:ea typeface="+mn-ea"/>
                <a:cs typeface="+mn-cs"/>
                <a:hlinkClick r:id="rId3"/>
              </a:rPr>
              <a:t>found more men called John than women running the biggest companies in the US</a:t>
            </a:r>
            <a:r>
              <a:rPr lang="en-IE" sz="1200" b="0" i="0" kern="1200" dirty="0">
                <a:solidFill>
                  <a:schemeClr val="tx1"/>
                </a:solidFill>
                <a:effectLst/>
                <a:latin typeface="+mn-lt"/>
                <a:ea typeface="+mn-ea"/>
                <a:cs typeface="+mn-cs"/>
              </a:rPr>
              <a:t>. Their study was inspired by a recent Ernst &amp; </a:t>
            </a:r>
            <a:r>
              <a:rPr lang="en-IE" sz="1200" b="0" i="0" kern="1200" dirty="0" err="1">
                <a:solidFill>
                  <a:schemeClr val="tx1"/>
                </a:solidFill>
                <a:effectLst/>
                <a:latin typeface="+mn-lt"/>
                <a:ea typeface="+mn-ea"/>
                <a:cs typeface="+mn-cs"/>
              </a:rPr>
              <a:t>Young</a:t>
            </a:r>
            <a:r>
              <a:rPr lang="en-IE" sz="1200" b="0" i="0" u="none" strike="noStrike" kern="1200" dirty="0" err="1">
                <a:solidFill>
                  <a:schemeClr val="tx1"/>
                </a:solidFill>
                <a:effectLst/>
                <a:latin typeface="+mn-lt"/>
                <a:ea typeface="+mn-ea"/>
                <a:cs typeface="+mn-cs"/>
                <a:hlinkClick r:id="rId4"/>
              </a:rPr>
              <a:t>report</a:t>
            </a:r>
            <a:r>
              <a:rPr lang="en-IE" sz="1200" b="0" i="0" kern="1200" dirty="0">
                <a:solidFill>
                  <a:schemeClr val="tx1"/>
                </a:solidFill>
                <a:effectLst/>
                <a:latin typeface="+mn-lt"/>
                <a:ea typeface="+mn-ea"/>
                <a:cs typeface="+mn-cs"/>
              </a:rPr>
              <a:t>, which showed that for every one women on the board of American companies, there were 1.03 </a:t>
            </a:r>
            <a:r>
              <a:rPr lang="en-IE" sz="1200" b="0" i="0" kern="1200" dirty="0" err="1">
                <a:solidFill>
                  <a:schemeClr val="tx1"/>
                </a:solidFill>
                <a:effectLst/>
                <a:latin typeface="+mn-lt"/>
                <a:ea typeface="+mn-ea"/>
                <a:cs typeface="+mn-cs"/>
              </a:rPr>
              <a:t>Jameses</a:t>
            </a:r>
            <a:r>
              <a:rPr lang="en-IE" sz="1200" b="0" i="0" kern="1200" dirty="0">
                <a:solidFill>
                  <a:schemeClr val="tx1"/>
                </a:solidFill>
                <a:effectLst/>
                <a:latin typeface="+mn-lt"/>
                <a:ea typeface="+mn-ea"/>
                <a:cs typeface="+mn-cs"/>
              </a:rPr>
              <a:t>, Roberts, Johns and Williams.</a:t>
            </a:r>
            <a:br>
              <a:rPr lang="en-IE" sz="1200" b="0" i="0" kern="1200" dirty="0">
                <a:solidFill>
                  <a:schemeClr val="tx1"/>
                </a:solidFill>
                <a:effectLst/>
                <a:latin typeface="+mn-lt"/>
                <a:ea typeface="+mn-ea"/>
                <a:cs typeface="+mn-cs"/>
              </a:rPr>
            </a:br>
            <a:endParaRPr lang="en-IE" sz="1200" b="0" i="0" kern="1200" dirty="0">
              <a:solidFill>
                <a:schemeClr val="tx1"/>
              </a:solidFill>
              <a:effectLst/>
              <a:latin typeface="+mn-lt"/>
              <a:ea typeface="+mn-ea"/>
              <a:cs typeface="+mn-cs"/>
            </a:endParaRPr>
          </a:p>
          <a:p>
            <a:r>
              <a:rPr lang="en-IE" sz="1200" b="0" i="0" kern="1200" dirty="0">
                <a:solidFill>
                  <a:schemeClr val="tx1"/>
                </a:solidFill>
                <a:effectLst/>
                <a:latin typeface="+mn-lt"/>
                <a:ea typeface="+mn-ea"/>
                <a:cs typeface="+mn-cs"/>
              </a:rPr>
              <a:t>In Australia, however, </a:t>
            </a:r>
            <a:r>
              <a:rPr lang="en-IE" sz="1200" b="0" i="0" u="none" strike="noStrike" kern="1200" dirty="0">
                <a:solidFill>
                  <a:schemeClr val="tx1"/>
                </a:solidFill>
                <a:effectLst/>
                <a:latin typeface="+mn-lt"/>
                <a:ea typeface="+mn-ea"/>
                <a:cs typeface="+mn-cs"/>
                <a:hlinkClick r:id="rId5"/>
              </a:rPr>
              <a:t>Peters are in the lead</a:t>
            </a:r>
            <a:r>
              <a:rPr lang="en-IE" sz="1200" b="0" i="0" kern="1200" dirty="0">
                <a:solidFill>
                  <a:schemeClr val="tx1"/>
                </a:solidFill>
                <a:effectLst/>
                <a:latin typeface="+mn-lt"/>
                <a:ea typeface="+mn-ea"/>
                <a:cs typeface="+mn-cs"/>
              </a:rPr>
              <a:t>. More men with that name hold the chief executive and chair positions of companies in the ASX200 – Australia’s 200 largest listed companies – than women.</a:t>
            </a:r>
          </a:p>
          <a:p>
            <a:r>
              <a:rPr lang="en-IE" sz="1200" b="0" i="0" kern="1200" dirty="0">
                <a:solidFill>
                  <a:schemeClr val="tx1"/>
                </a:solidFill>
                <a:effectLst/>
                <a:latin typeface="+mn-lt"/>
                <a:ea typeface="+mn-ea"/>
                <a:cs typeface="+mn-cs"/>
              </a:rPr>
              <a:t>The Guardian’s survey of the FTSE 100 reveals a particularly British twist: there are more men with knighthoods leading British companies than women. A total of 19 company chairmen and chief executives use the title ‘Sir’, nearly three times as many as women of any rank.</a:t>
            </a:r>
          </a:p>
          <a:p>
            <a:r>
              <a:rPr lang="en-IE" sz="1200" b="0" i="0" u="none" strike="noStrike" kern="1200" dirty="0">
                <a:solidFill>
                  <a:schemeClr val="tx1"/>
                </a:solidFill>
                <a:effectLst/>
                <a:latin typeface="+mn-lt"/>
                <a:ea typeface="+mn-ea"/>
                <a:cs typeface="+mn-cs"/>
                <a:hlinkClick r:id="rId6"/>
              </a:rPr>
              <a:t>Almost 23% of boardroom roles are now filled by women</a:t>
            </a:r>
            <a:r>
              <a:rPr lang="en-IE" sz="1200" b="0" i="0" kern="1200" dirty="0">
                <a:solidFill>
                  <a:schemeClr val="tx1"/>
                </a:solidFill>
                <a:effectLst/>
                <a:latin typeface="+mn-lt"/>
                <a:ea typeface="+mn-ea"/>
                <a:cs typeface="+mn-cs"/>
              </a:rPr>
              <a:t>, up from 12.5% in 2010, following a government-backed campaign urging companies to ensure at least 25% of their top team is female. But most are non-executive, part-time directors. Smashing the glass ceiling for chief executive and chair jobs is proving to be harder: only 3.5% of these roles are occupied by women.</a:t>
            </a:r>
          </a:p>
          <a:p>
            <a:r>
              <a:rPr lang="en-IE" sz="1200" b="0" i="0" kern="1200" dirty="0">
                <a:solidFill>
                  <a:schemeClr val="tx1"/>
                </a:solidFill>
                <a:effectLst/>
                <a:latin typeface="+mn-lt"/>
                <a:ea typeface="+mn-ea"/>
                <a:cs typeface="+mn-cs"/>
              </a:rPr>
              <a:t>The prevalence of Johns and </a:t>
            </a:r>
            <a:r>
              <a:rPr lang="en-IE" sz="1200" b="0" i="0" kern="1200" dirty="0" err="1">
                <a:solidFill>
                  <a:schemeClr val="tx1"/>
                </a:solidFill>
                <a:effectLst/>
                <a:latin typeface="+mn-lt"/>
                <a:ea typeface="+mn-ea"/>
                <a:cs typeface="+mn-cs"/>
              </a:rPr>
              <a:t>Davids</a:t>
            </a:r>
            <a:r>
              <a:rPr lang="en-IE" sz="1200" b="0" i="0" kern="1200" dirty="0">
                <a:solidFill>
                  <a:schemeClr val="tx1"/>
                </a:solidFill>
                <a:effectLst/>
                <a:latin typeface="+mn-lt"/>
                <a:ea typeface="+mn-ea"/>
                <a:cs typeface="+mn-cs"/>
              </a:rPr>
              <a:t> is not just a feature of the corporate world. Out of 650 MPs, 23% are women, nearly 5% are called David or Dave and 3.5% are named John. The Conservative party, boasts 17 </a:t>
            </a:r>
            <a:r>
              <a:rPr lang="en-IE" sz="1200" b="0" i="0" kern="1200" dirty="0" err="1">
                <a:solidFill>
                  <a:schemeClr val="tx1"/>
                </a:solidFill>
                <a:effectLst/>
                <a:latin typeface="+mn-lt"/>
                <a:ea typeface="+mn-ea"/>
                <a:cs typeface="+mn-cs"/>
              </a:rPr>
              <a:t>Davids</a:t>
            </a:r>
            <a:r>
              <a:rPr lang="en-IE" sz="1200" b="0" i="0" kern="1200" dirty="0">
                <a:solidFill>
                  <a:schemeClr val="tx1"/>
                </a:solidFill>
                <a:effectLst/>
                <a:latin typeface="+mn-lt"/>
                <a:ea typeface="+mn-ea"/>
                <a:cs typeface="+mn-cs"/>
              </a:rPr>
              <a:t>, including its leader David Cameron, compared to 48 women. On the Labour benches, there are 86 women and 10 </a:t>
            </a:r>
            <a:r>
              <a:rPr lang="en-IE" sz="1200" b="0" i="0" kern="1200" dirty="0" err="1">
                <a:solidFill>
                  <a:schemeClr val="tx1"/>
                </a:solidFill>
                <a:effectLst/>
                <a:latin typeface="+mn-lt"/>
                <a:ea typeface="+mn-ea"/>
                <a:cs typeface="+mn-cs"/>
              </a:rPr>
              <a:t>Davids</a:t>
            </a:r>
            <a:r>
              <a:rPr lang="en-IE" sz="1200" b="0" i="0" kern="1200" dirty="0">
                <a:solidFill>
                  <a:schemeClr val="tx1"/>
                </a:solidFill>
                <a:effectLst/>
                <a:latin typeface="+mn-lt"/>
                <a:ea typeface="+mn-ea"/>
                <a:cs typeface="+mn-cs"/>
              </a:rPr>
              <a:t>/</a:t>
            </a:r>
            <a:r>
              <a:rPr lang="en-IE" sz="1200" b="0" i="0" kern="1200" dirty="0" err="1">
                <a:solidFill>
                  <a:schemeClr val="tx1"/>
                </a:solidFill>
                <a:effectLst/>
                <a:latin typeface="+mn-lt"/>
                <a:ea typeface="+mn-ea"/>
                <a:cs typeface="+mn-cs"/>
              </a:rPr>
              <a:t>Daves</a:t>
            </a:r>
            <a:r>
              <a:rPr lang="en-IE" sz="1200" b="0" i="0" kern="1200" dirty="0">
                <a:solidFill>
                  <a:schemeClr val="tx1"/>
                </a:solidFill>
                <a:effectLst/>
                <a:latin typeface="+mn-lt"/>
                <a:ea typeface="+mn-ea"/>
                <a:cs typeface="+mn-cs"/>
              </a:rPr>
              <a:t>, while the Liberal Democrats have seven women and three </a:t>
            </a:r>
            <a:r>
              <a:rPr lang="en-IE" sz="1200" b="0" i="0" kern="1200" dirty="0" err="1">
                <a:solidFill>
                  <a:schemeClr val="tx1"/>
                </a:solidFill>
                <a:effectLst/>
                <a:latin typeface="+mn-lt"/>
                <a:ea typeface="+mn-ea"/>
                <a:cs typeface="+mn-cs"/>
              </a:rPr>
              <a:t>Davids</a:t>
            </a:r>
            <a:r>
              <a:rPr lang="en-IE" sz="1200" b="0" i="0" kern="1200" dirty="0">
                <a:solidFill>
                  <a:schemeClr val="tx1"/>
                </a:solidFill>
                <a:effectLst/>
                <a:latin typeface="+mn-lt"/>
                <a:ea typeface="+mn-ea"/>
                <a:cs typeface="+mn-cs"/>
              </a:rPr>
              <a:t>.</a:t>
            </a:r>
          </a:p>
          <a:p>
            <a:r>
              <a:rPr lang="en-IE" sz="1200" b="0" i="0" kern="1200" dirty="0">
                <a:solidFill>
                  <a:schemeClr val="tx1"/>
                </a:solidFill>
                <a:effectLst/>
                <a:latin typeface="+mn-lt"/>
                <a:ea typeface="+mn-ea"/>
                <a:cs typeface="+mn-cs"/>
              </a:rPr>
              <a:t>Heather Jackson, founder of An Inspirational Journey, an organisation that advises companies on getting more women into senior roles, said putting the spotlight on the FTSE 100 highlighted the problem of gender imbalance in a simple way. “Put like that it summarises how far we have to go to get more female CEOs at the top.” </a:t>
            </a:r>
            <a:br>
              <a:rPr lang="en-IE" sz="1200" b="0" i="0" kern="1200" dirty="0">
                <a:solidFill>
                  <a:schemeClr val="tx1"/>
                </a:solidFill>
                <a:effectLst/>
                <a:latin typeface="+mn-lt"/>
                <a:ea typeface="+mn-ea"/>
                <a:cs typeface="+mn-cs"/>
              </a:rPr>
            </a:br>
            <a:r>
              <a:rPr lang="en-IE" sz="1200" b="0" i="0" kern="1200" dirty="0">
                <a:solidFill>
                  <a:schemeClr val="tx1"/>
                </a:solidFill>
                <a:effectLst/>
                <a:latin typeface="+mn-lt"/>
                <a:ea typeface="+mn-ea"/>
                <a:cs typeface="+mn-cs"/>
              </a:rPr>
              <a:t>She said it takes “a good twenty years to get a good CEO in place, developing them from middle management”. But, she added, too many companies were cutting back on programmes and training aimed at improving gender balance at the top.</a:t>
            </a:r>
          </a:p>
          <a:p>
            <a:r>
              <a:rPr lang="en-IE" sz="1200" b="0" i="0" kern="1200" dirty="0">
                <a:solidFill>
                  <a:schemeClr val="tx1"/>
                </a:solidFill>
                <a:effectLst/>
                <a:latin typeface="+mn-lt"/>
                <a:ea typeface="+mn-ea"/>
                <a:cs typeface="+mn-cs"/>
              </a:rPr>
              <a:t>“The systems and processes are in place, but it is the desire to implement that is going wrong,” she said. “They are talking about it rather than walking it.”</a:t>
            </a:r>
            <a:br>
              <a:rPr lang="en-IE" sz="1200" b="0" i="0" kern="1200" dirty="0">
                <a:solidFill>
                  <a:schemeClr val="tx1"/>
                </a:solidFill>
                <a:effectLst/>
                <a:latin typeface="+mn-lt"/>
                <a:ea typeface="+mn-ea"/>
                <a:cs typeface="+mn-cs"/>
              </a:rPr>
            </a:br>
            <a:endParaRPr lang="en-IE" sz="1200" b="0" i="0" kern="1200" dirty="0">
              <a:solidFill>
                <a:schemeClr val="tx1"/>
              </a:solidFill>
              <a:effectLst/>
              <a:latin typeface="+mn-lt"/>
              <a:ea typeface="+mn-ea"/>
              <a:cs typeface="+mn-cs"/>
            </a:endParaRPr>
          </a:p>
          <a:p>
            <a:br>
              <a:rPr lang="en-IE" dirty="0"/>
            </a:br>
            <a:endParaRPr lang="en-IE"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27</a:t>
            </a:fld>
            <a:endParaRPr lang="en-GB"/>
          </a:p>
        </p:txBody>
      </p:sp>
    </p:spTree>
    <p:extLst>
      <p:ext uri="{BB962C8B-B14F-4D97-AF65-F5344CB8AC3E}">
        <p14:creationId xmlns:p14="http://schemas.microsoft.com/office/powerpoint/2010/main" val="2171487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After the age of 65, women have a third less than our male counterparts. </a:t>
            </a:r>
          </a:p>
          <a:p>
            <a:pPr>
              <a:buNone/>
            </a:pPr>
            <a:r>
              <a:rPr lang="en-US" b="1" dirty="0"/>
              <a:t>Discrimination in pay systems </a:t>
            </a:r>
          </a:p>
          <a:p>
            <a:pPr>
              <a:buNone/>
            </a:pPr>
            <a:r>
              <a:rPr lang="en-GB" dirty="0"/>
              <a:t>•Blatant and systemic </a:t>
            </a:r>
          </a:p>
          <a:p>
            <a:pPr>
              <a:buNone/>
            </a:pPr>
            <a:r>
              <a:rPr lang="en-US" dirty="0"/>
              <a:t>•Initial offers, pay for performance, raises </a:t>
            </a:r>
          </a:p>
          <a:p>
            <a:pPr>
              <a:buNone/>
            </a:pPr>
            <a:r>
              <a:rPr lang="en-US" dirty="0"/>
              <a:t>•25% to 50% of the pay gap – UK Equal Pay Task Force (2001) </a:t>
            </a:r>
          </a:p>
          <a:p>
            <a:pPr>
              <a:buNone/>
            </a:pPr>
            <a:r>
              <a:rPr lang="en-US" dirty="0"/>
              <a:t>•</a:t>
            </a:r>
            <a:r>
              <a:rPr lang="en-US" dirty="0" err="1"/>
              <a:t>Blau</a:t>
            </a:r>
            <a:r>
              <a:rPr lang="en-US" dirty="0"/>
              <a:t> and Kahn (2004) – US analysis </a:t>
            </a:r>
          </a:p>
          <a:p>
            <a:pPr>
              <a:buNone/>
            </a:pPr>
            <a:r>
              <a:rPr lang="en-US" dirty="0"/>
              <a:t>•Almost 50% of the gender pay gap is still unexplained after controlling for education, skills, experience, occupation and industry </a:t>
            </a:r>
          </a:p>
          <a:p>
            <a:pPr>
              <a:buNone/>
            </a:pPr>
            <a:r>
              <a:rPr lang="en-US" dirty="0"/>
              <a:t>•Prior to taking time out of the </a:t>
            </a:r>
            <a:r>
              <a:rPr lang="en-US" dirty="0" err="1"/>
              <a:t>labour</a:t>
            </a:r>
            <a:r>
              <a:rPr lang="en-US" dirty="0"/>
              <a:t> market (UK): </a:t>
            </a:r>
          </a:p>
          <a:p>
            <a:pPr>
              <a:buNone/>
            </a:pPr>
            <a:r>
              <a:rPr lang="en-US" dirty="0"/>
              <a:t>•Manning (2006): 12% gap after 10 years of FT work </a:t>
            </a:r>
          </a:p>
          <a:p>
            <a:pPr>
              <a:buNone/>
            </a:pPr>
            <a:r>
              <a:rPr lang="en-US" dirty="0"/>
              <a:t>•HESA (2007) tracked 25,000 3 years after graduation; 40% of men earning more than £25,000 pa; only 26% of women </a:t>
            </a:r>
          </a:p>
          <a:p>
            <a:r>
              <a:rPr lang="en-IE" sz="1200" b="1" kern="1200" dirty="0">
                <a:solidFill>
                  <a:schemeClr val="tx1"/>
                </a:solidFill>
                <a:effectLst/>
                <a:latin typeface="+mn-lt"/>
                <a:ea typeface="+mn-ea"/>
                <a:cs typeface="+mn-cs"/>
              </a:rPr>
              <a:t>Five myths about unequal pay - And five retorts to help debunk them when the gender pay gap deniers are getting you down</a:t>
            </a:r>
            <a:r>
              <a:rPr lang="en-IE" sz="1100" b="1" kern="1200" baseline="0" dirty="0">
                <a:solidFill>
                  <a:schemeClr val="tx1"/>
                </a:solidFill>
                <a:effectLst/>
                <a:latin typeface="+mn-lt"/>
                <a:ea typeface="+mn-ea"/>
                <a:cs typeface="+mn-cs"/>
              </a:rPr>
              <a:t>   </a:t>
            </a:r>
            <a:r>
              <a:rPr lang="en-IE" sz="1200" b="1" u="sng" kern="1200" dirty="0">
                <a:solidFill>
                  <a:schemeClr val="tx1"/>
                </a:solidFill>
                <a:effectLst/>
                <a:latin typeface="+mn-lt"/>
                <a:ea typeface="+mn-ea"/>
                <a:cs typeface="+mn-cs"/>
              </a:rPr>
              <a:t>Ellie Mae O'Hagan</a:t>
            </a:r>
            <a:r>
              <a:rPr lang="en-IE" sz="1200" kern="1200" dirty="0">
                <a:solidFill>
                  <a:schemeClr val="tx1"/>
                </a:solidFill>
                <a:effectLst/>
                <a:latin typeface="+mn-lt"/>
                <a:ea typeface="+mn-ea"/>
                <a:cs typeface="+mn-cs"/>
              </a:rPr>
              <a:t>      </a:t>
            </a:r>
            <a:r>
              <a:rPr lang="en-IE" sz="1200" kern="1200" dirty="0">
                <a:solidFill>
                  <a:schemeClr val="tx1"/>
                </a:solidFill>
                <a:effectLst/>
                <a:latin typeface="+mn-lt"/>
                <a:ea typeface="+mn-ea"/>
                <a:cs typeface="+mn-cs"/>
                <a:hlinkClick r:id="rId3"/>
              </a:rPr>
              <a:t>theguardian.com</a:t>
            </a:r>
            <a:r>
              <a:rPr lang="en-IE" sz="1200" kern="1200" dirty="0">
                <a:solidFill>
                  <a:schemeClr val="tx1"/>
                </a:solidFill>
                <a:effectLst/>
                <a:latin typeface="+mn-lt"/>
                <a:ea typeface="+mn-ea"/>
                <a:cs typeface="+mn-cs"/>
              </a:rPr>
              <a:t>, Monday 11 August 2014 12.33 BST</a:t>
            </a:r>
            <a:endParaRPr lang="en-IE" sz="1800" kern="1200" dirty="0">
              <a:solidFill>
                <a:schemeClr val="tx1"/>
              </a:solidFill>
              <a:effectLst/>
              <a:latin typeface="+mn-lt"/>
              <a:ea typeface="+mn-ea"/>
              <a:cs typeface="+mn-cs"/>
            </a:endParaRPr>
          </a:p>
          <a:p>
            <a:endParaRPr lang="en-IE" sz="14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Being a feminist can sometimes feel like Groundhog Day: whatever we do or say, we’re doomed to fight the same battles, over and over again.'  </a:t>
            </a:r>
            <a:endParaRPr lang="en-IE" sz="14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 gender pay gap was </a:t>
            </a:r>
            <a:r>
              <a:rPr lang="en-IE" sz="1200" kern="1200" dirty="0">
                <a:solidFill>
                  <a:schemeClr val="tx1"/>
                </a:solidFill>
                <a:effectLst/>
                <a:latin typeface="+mn-lt"/>
                <a:ea typeface="+mn-ea"/>
                <a:cs typeface="+mn-cs"/>
                <a:hlinkClick r:id="rId4"/>
              </a:rPr>
              <a:t>in the news</a:t>
            </a:r>
            <a:r>
              <a:rPr lang="en-IE" sz="1200" kern="1200" dirty="0">
                <a:solidFill>
                  <a:schemeClr val="tx1"/>
                </a:solidFill>
                <a:effectLst/>
                <a:latin typeface="+mn-lt"/>
                <a:ea typeface="+mn-ea"/>
                <a:cs typeface="+mn-cs"/>
              </a:rPr>
              <a:t> again last week, after a report found that at the current rate of change it would be another 60 years before women are paid equally to men. This comes hot on the heels of another report, which found the amount by which men out-earn women has increased – especially in London, where </a:t>
            </a:r>
            <a:r>
              <a:rPr lang="en-IE" sz="1200" kern="1200" dirty="0">
                <a:solidFill>
                  <a:schemeClr val="tx1"/>
                </a:solidFill>
                <a:effectLst/>
                <a:latin typeface="+mn-lt"/>
                <a:ea typeface="+mn-ea"/>
                <a:cs typeface="+mn-cs"/>
                <a:hlinkClick r:id="rId5"/>
              </a:rPr>
              <a:t>men are paid 13% </a:t>
            </a:r>
            <a:r>
              <a:rPr lang="en-IE" sz="1200" kern="1200" dirty="0" err="1">
                <a:solidFill>
                  <a:schemeClr val="tx1"/>
                </a:solidFill>
                <a:effectLst/>
                <a:latin typeface="+mn-lt"/>
                <a:ea typeface="+mn-ea"/>
                <a:cs typeface="+mn-cs"/>
                <a:hlinkClick r:id="rId5"/>
              </a:rPr>
              <a:t>more</a:t>
            </a:r>
            <a:r>
              <a:rPr lang="en-IE" sz="1200" kern="1200" dirty="0" err="1">
                <a:solidFill>
                  <a:schemeClr val="tx1"/>
                </a:solidFill>
                <a:effectLst/>
                <a:latin typeface="+mn-lt"/>
                <a:ea typeface="+mn-ea"/>
                <a:cs typeface="+mn-cs"/>
              </a:rPr>
              <a:t>than</a:t>
            </a:r>
            <a:r>
              <a:rPr lang="en-IE" sz="1200" kern="1200" dirty="0">
                <a:solidFill>
                  <a:schemeClr val="tx1"/>
                </a:solidFill>
                <a:effectLst/>
                <a:latin typeface="+mn-lt"/>
                <a:ea typeface="+mn-ea"/>
                <a:cs typeface="+mn-cs"/>
              </a:rPr>
              <a:t> their female counterparts.</a:t>
            </a:r>
            <a:endParaRPr lang="en-IE" sz="14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Being a feminist can sometimes feel like Groundhog Day: whatever we do or say, we’re doomed to fight the same battles, over and over again. This is especially true of the equal pay debate. So to make the pervasive myths slightly easier to debunk, here are five retorts. Ladies, if the continued experience of being devalued is getting you down, you can always distribute this piece to pay-gap naysayers. Off we go!</a:t>
            </a:r>
            <a:endParaRPr lang="en-IE" sz="14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There is no gender pay gap</a:t>
            </a:r>
            <a:endParaRPr lang="en-IE" sz="14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How depressing that we have to start with this one. And yet, needs must: a not-insignificant number of people don’t think the pay gap exists at all. These include Conservative Woman founder Laura Perrins, who appeared on Woman’s Hour with me last week and made this very argument.</a:t>
            </a:r>
            <a:endParaRPr lang="en-IE" sz="14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Alas, there is a gender pay gap, and if the studies I’ve already quoted aren’t convincing enough, there’s always </a:t>
            </a:r>
            <a:r>
              <a:rPr lang="en-IE" sz="1200" kern="1200" dirty="0">
                <a:solidFill>
                  <a:schemeClr val="tx1"/>
                </a:solidFill>
                <a:effectLst/>
                <a:latin typeface="+mn-lt"/>
                <a:ea typeface="+mn-ea"/>
                <a:cs typeface="+mn-cs"/>
                <a:hlinkClick r:id="rId6"/>
              </a:rPr>
              <a:t>the extensive study</a:t>
            </a:r>
            <a:r>
              <a:rPr lang="en-IE" sz="1200" kern="1200" dirty="0">
                <a:solidFill>
                  <a:schemeClr val="tx1"/>
                </a:solidFill>
                <a:effectLst/>
                <a:latin typeface="+mn-lt"/>
                <a:ea typeface="+mn-ea"/>
                <a:cs typeface="+mn-cs"/>
              </a:rPr>
              <a:t> from the UK government charting the changes in the pay gap over time (in short, it hasn’t gone away). Or why not listen to those Andrea Dworkins at the Confederation of British Industry, who recently urged the government </a:t>
            </a:r>
            <a:r>
              <a:rPr lang="en-IE" sz="1200" kern="1200" dirty="0">
                <a:solidFill>
                  <a:schemeClr val="tx1"/>
                </a:solidFill>
                <a:effectLst/>
                <a:latin typeface="+mn-lt"/>
                <a:ea typeface="+mn-ea"/>
                <a:cs typeface="+mn-cs"/>
                <a:hlinkClick r:id="rId7"/>
              </a:rPr>
              <a:t>to impose a target on reducing the gender pay gap</a:t>
            </a:r>
            <a:r>
              <a:rPr lang="en-IE" sz="1200" kern="1200" dirty="0">
                <a:solidFill>
                  <a:schemeClr val="tx1"/>
                </a:solidFill>
                <a:effectLst/>
                <a:latin typeface="+mn-lt"/>
                <a:ea typeface="+mn-ea"/>
                <a:cs typeface="+mn-cs"/>
              </a:rPr>
              <a:t>. Yes, I’m afraid that outside of a small coterie of fanciful libertarians and determined anti-feminists, the existence of a gender pay gap is accepted fact.</a:t>
            </a:r>
            <a:endParaRPr lang="en-IE" sz="14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The gender pay gap only exists because women have babies</a:t>
            </a:r>
            <a:endParaRPr lang="en-IE" sz="14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Let’s have a brief </a:t>
            </a:r>
            <a:r>
              <a:rPr lang="en-IE" sz="1200" kern="1200" dirty="0" err="1">
                <a:solidFill>
                  <a:schemeClr val="tx1"/>
                </a:solidFill>
                <a:effectLst/>
                <a:latin typeface="+mn-lt"/>
                <a:ea typeface="+mn-ea"/>
                <a:cs typeface="+mn-cs"/>
              </a:rPr>
              <a:t>mythbusting</a:t>
            </a:r>
            <a:r>
              <a:rPr lang="en-IE" sz="1200" kern="1200" dirty="0">
                <a:solidFill>
                  <a:schemeClr val="tx1"/>
                </a:solidFill>
                <a:effectLst/>
                <a:latin typeface="+mn-lt"/>
                <a:ea typeface="+mn-ea"/>
                <a:cs typeface="+mn-cs"/>
              </a:rPr>
              <a:t> interlude here to point out that if this assertion were true, it would still constitute discrimination against women on the basis of sex, which is unacceptable. But in any case, it isn’t quite true. I say “quite” because it’s undeniable that the time women take off to become mothers – often out of necessity because of </a:t>
            </a:r>
            <a:r>
              <a:rPr lang="en-IE" sz="1200" kern="1200" dirty="0">
                <a:solidFill>
                  <a:schemeClr val="tx1"/>
                </a:solidFill>
                <a:effectLst/>
                <a:latin typeface="+mn-lt"/>
                <a:ea typeface="+mn-ea"/>
                <a:cs typeface="+mn-cs"/>
                <a:hlinkClick r:id="rId8"/>
              </a:rPr>
              <a:t>maternity leave arrangements</a:t>
            </a:r>
            <a:r>
              <a:rPr lang="en-IE" sz="1200" kern="1200" dirty="0">
                <a:solidFill>
                  <a:schemeClr val="tx1"/>
                </a:solidFill>
                <a:effectLst/>
                <a:latin typeface="+mn-lt"/>
                <a:ea typeface="+mn-ea"/>
                <a:cs typeface="+mn-cs"/>
              </a:rPr>
              <a:t> and </a:t>
            </a:r>
            <a:r>
              <a:rPr lang="en-IE" sz="1200" kern="1200" dirty="0">
                <a:solidFill>
                  <a:schemeClr val="tx1"/>
                </a:solidFill>
                <a:effectLst/>
                <a:latin typeface="+mn-lt"/>
                <a:ea typeface="+mn-ea"/>
                <a:cs typeface="+mn-cs"/>
                <a:hlinkClick r:id="rId9"/>
              </a:rPr>
              <a:t>childcare costs</a:t>
            </a:r>
            <a:r>
              <a:rPr lang="en-IE" sz="1200" kern="1200" dirty="0">
                <a:solidFill>
                  <a:schemeClr val="tx1"/>
                </a:solidFill>
                <a:effectLst/>
                <a:latin typeface="+mn-lt"/>
                <a:ea typeface="+mn-ea"/>
                <a:cs typeface="+mn-cs"/>
              </a:rPr>
              <a:t> – has an enormous impact on wages. But according to figures based on the Office of National Statistics Annual Survey of Hours and Incomes, the pay gap between men and women in their 20s </a:t>
            </a:r>
            <a:r>
              <a:rPr lang="en-IE" sz="1200" kern="1200" dirty="0">
                <a:solidFill>
                  <a:schemeClr val="tx1"/>
                </a:solidFill>
                <a:effectLst/>
                <a:latin typeface="+mn-lt"/>
                <a:ea typeface="+mn-ea"/>
                <a:cs typeface="+mn-cs"/>
                <a:hlinkClick r:id="rId10"/>
              </a:rPr>
              <a:t>has doubled since 2010</a:t>
            </a:r>
            <a:r>
              <a:rPr lang="en-IE" sz="1200" kern="1200" dirty="0">
                <a:solidFill>
                  <a:schemeClr val="tx1"/>
                </a:solidFill>
                <a:effectLst/>
                <a:latin typeface="+mn-lt"/>
                <a:ea typeface="+mn-ea"/>
                <a:cs typeface="+mn-cs"/>
              </a:rPr>
              <a:t>. Meanwhile, across the pond, </a:t>
            </a:r>
            <a:r>
              <a:rPr lang="en-IE" sz="1200" kern="1200" dirty="0">
                <a:solidFill>
                  <a:schemeClr val="tx1"/>
                </a:solidFill>
                <a:effectLst/>
                <a:latin typeface="+mn-lt"/>
                <a:ea typeface="+mn-ea"/>
                <a:cs typeface="+mn-cs"/>
                <a:hlinkClick r:id="rId11"/>
              </a:rPr>
              <a:t>an extensive study by the American Association of University </a:t>
            </a:r>
            <a:r>
              <a:rPr lang="en-IE" sz="1200" kern="1200" dirty="0" err="1">
                <a:solidFill>
                  <a:schemeClr val="tx1"/>
                </a:solidFill>
                <a:effectLst/>
                <a:latin typeface="+mn-lt"/>
                <a:ea typeface="+mn-ea"/>
                <a:cs typeface="+mn-cs"/>
                <a:hlinkClick r:id="rId11"/>
              </a:rPr>
              <a:t>Women</a:t>
            </a:r>
            <a:r>
              <a:rPr lang="en-IE" sz="1200" kern="1200" dirty="0" err="1">
                <a:solidFill>
                  <a:schemeClr val="tx1"/>
                </a:solidFill>
                <a:effectLst/>
                <a:latin typeface="+mn-lt"/>
                <a:ea typeface="+mn-ea"/>
                <a:cs typeface="+mn-cs"/>
              </a:rPr>
              <a:t>revealed</a:t>
            </a:r>
            <a:r>
              <a:rPr lang="en-IE" sz="1200" kern="1200" dirty="0">
                <a:solidFill>
                  <a:schemeClr val="tx1"/>
                </a:solidFill>
                <a:effectLst/>
                <a:latin typeface="+mn-lt"/>
                <a:ea typeface="+mn-ea"/>
                <a:cs typeface="+mn-cs"/>
              </a:rPr>
              <a:t> that the pay gap sets in a year after graduation from </a:t>
            </a:r>
            <a:r>
              <a:rPr lang="en-IE" sz="1200" kern="1200" dirty="0" err="1">
                <a:solidFill>
                  <a:schemeClr val="tx1"/>
                </a:solidFill>
                <a:effectLst/>
                <a:latin typeface="+mn-lt"/>
                <a:ea typeface="+mn-ea"/>
                <a:cs typeface="+mn-cs"/>
              </a:rPr>
              <a:t>college.</a:t>
            </a:r>
            <a:r>
              <a:rPr lang="en-IE" sz="1200" kern="1200" dirty="0" err="1">
                <a:solidFill>
                  <a:schemeClr val="tx1"/>
                </a:solidFill>
                <a:effectLst/>
                <a:latin typeface="+mn-lt"/>
                <a:ea typeface="+mn-ea"/>
                <a:cs typeface="+mn-cs"/>
                <a:hlinkClick r:id="rId12"/>
              </a:rPr>
              <a:t>According</a:t>
            </a:r>
            <a:r>
              <a:rPr lang="en-IE" sz="1200" kern="1200" dirty="0">
                <a:solidFill>
                  <a:schemeClr val="tx1"/>
                </a:solidFill>
                <a:effectLst/>
                <a:latin typeface="+mn-lt"/>
                <a:ea typeface="+mn-ea"/>
                <a:cs typeface="+mn-cs"/>
                <a:hlinkClick r:id="rId12"/>
              </a:rPr>
              <a:t> to Professor Marilyn Davidson</a:t>
            </a:r>
            <a:r>
              <a:rPr lang="en-IE" sz="1200" kern="1200" dirty="0">
                <a:solidFill>
                  <a:schemeClr val="tx1"/>
                </a:solidFill>
                <a:effectLst/>
                <a:latin typeface="+mn-lt"/>
                <a:ea typeface="+mn-ea"/>
                <a:cs typeface="+mn-cs"/>
              </a:rPr>
              <a:t>, co-director of the Centre for Equality and Diversity at Work, women are “more likely to be offered less [pay] when they start a job, which automatically puts them on a lower level”.</a:t>
            </a:r>
            <a:endParaRPr lang="en-IE" sz="14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The gender pay gap exists because women aren’t as assertive as men</a:t>
            </a:r>
            <a:endParaRPr lang="en-IE" sz="14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 latest proponent of this myth is </a:t>
            </a:r>
            <a:r>
              <a:rPr lang="en-IE" sz="1200" kern="1200" dirty="0">
                <a:solidFill>
                  <a:schemeClr val="tx1"/>
                </a:solidFill>
                <a:effectLst/>
                <a:latin typeface="+mn-lt"/>
                <a:ea typeface="+mn-ea"/>
                <a:cs typeface="+mn-cs"/>
                <a:hlinkClick r:id="rId13"/>
              </a:rPr>
              <a:t>Liberal Democrat MP Jo </a:t>
            </a:r>
            <a:r>
              <a:rPr lang="en-IE" sz="1200" kern="1200" dirty="0" err="1">
                <a:solidFill>
                  <a:schemeClr val="tx1"/>
                </a:solidFill>
                <a:effectLst/>
                <a:latin typeface="+mn-lt"/>
                <a:ea typeface="+mn-ea"/>
                <a:cs typeface="+mn-cs"/>
                <a:hlinkClick r:id="rId13"/>
              </a:rPr>
              <a:t>Swinson</a:t>
            </a:r>
            <a:r>
              <a:rPr lang="en-IE" sz="1200" kern="1200" dirty="0">
                <a:solidFill>
                  <a:schemeClr val="tx1"/>
                </a:solidFill>
                <a:effectLst/>
                <a:latin typeface="+mn-lt"/>
                <a:ea typeface="+mn-ea"/>
                <a:cs typeface="+mn-cs"/>
              </a:rPr>
              <a:t>, who recently argued that businesses often “unintentionally” create a gender pay gap because women aren’t as assertive as their male colleagues. I know, right? We girls just need to toughen up a bit. It’s not as though there’s a whole host of derogatory terms used to describe women who assert themselves. Oh, wait.</a:t>
            </a:r>
            <a:endParaRPr lang="en-IE" sz="14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I’m rather spoilt for choice as to how to debunk this one: whether to go for </a:t>
            </a:r>
            <a:r>
              <a:rPr lang="en-IE" sz="1200" kern="1200" dirty="0">
                <a:solidFill>
                  <a:schemeClr val="tx1"/>
                </a:solidFill>
                <a:effectLst/>
                <a:latin typeface="+mn-lt"/>
                <a:ea typeface="+mn-ea"/>
                <a:cs typeface="+mn-cs"/>
                <a:hlinkClick r:id="rId14"/>
              </a:rPr>
              <a:t>individual stories</a:t>
            </a:r>
            <a:r>
              <a:rPr lang="en-IE" sz="1200" kern="1200" dirty="0">
                <a:solidFill>
                  <a:schemeClr val="tx1"/>
                </a:solidFill>
                <a:effectLst/>
                <a:latin typeface="+mn-lt"/>
                <a:ea typeface="+mn-ea"/>
                <a:cs typeface="+mn-cs"/>
              </a:rPr>
              <a:t> of </a:t>
            </a:r>
            <a:r>
              <a:rPr lang="en-IE" sz="1200" kern="1200" dirty="0">
                <a:solidFill>
                  <a:schemeClr val="tx1"/>
                </a:solidFill>
                <a:effectLst/>
                <a:latin typeface="+mn-lt"/>
                <a:ea typeface="+mn-ea"/>
                <a:cs typeface="+mn-cs"/>
                <a:hlinkClick r:id="rId15"/>
              </a:rPr>
              <a:t>women being punished</a:t>
            </a:r>
            <a:r>
              <a:rPr lang="en-IE" sz="1200" kern="1200" dirty="0">
                <a:solidFill>
                  <a:schemeClr val="tx1"/>
                </a:solidFill>
                <a:effectLst/>
                <a:latin typeface="+mn-lt"/>
                <a:ea typeface="+mn-ea"/>
                <a:cs typeface="+mn-cs"/>
              </a:rPr>
              <a:t> for their assertiveness, </a:t>
            </a:r>
            <a:r>
              <a:rPr lang="en-IE" sz="1200" kern="1200" dirty="0" err="1">
                <a:solidFill>
                  <a:schemeClr val="tx1"/>
                </a:solidFill>
                <a:effectLst/>
                <a:latin typeface="+mn-lt"/>
                <a:ea typeface="+mn-ea"/>
                <a:cs typeface="+mn-cs"/>
              </a:rPr>
              <a:t>or</a:t>
            </a:r>
            <a:r>
              <a:rPr lang="en-IE" sz="1200" kern="1200" dirty="0" err="1">
                <a:solidFill>
                  <a:schemeClr val="tx1"/>
                </a:solidFill>
                <a:effectLst/>
                <a:latin typeface="+mn-lt"/>
                <a:ea typeface="+mn-ea"/>
                <a:cs typeface="+mn-cs"/>
                <a:hlinkClick r:id="rId16"/>
              </a:rPr>
              <a:t>broad</a:t>
            </a:r>
            <a:r>
              <a:rPr lang="en-IE" sz="1200" kern="1200" dirty="0">
                <a:solidFill>
                  <a:schemeClr val="tx1"/>
                </a:solidFill>
                <a:effectLst/>
                <a:latin typeface="+mn-lt"/>
                <a:ea typeface="+mn-ea"/>
                <a:cs typeface="+mn-cs"/>
                <a:hlinkClick r:id="rId16"/>
              </a:rPr>
              <a:t> studies</a:t>
            </a:r>
            <a:r>
              <a:rPr lang="en-IE" sz="1200" kern="1200" dirty="0">
                <a:solidFill>
                  <a:schemeClr val="tx1"/>
                </a:solidFill>
                <a:effectLst/>
                <a:latin typeface="+mn-lt"/>
                <a:ea typeface="+mn-ea"/>
                <a:cs typeface="+mn-cs"/>
              </a:rPr>
              <a:t> that show women are penalised when they exhibit the “tough” behaviour for which their male colleagues are praised. Sara </a:t>
            </a:r>
            <a:r>
              <a:rPr lang="en-IE" sz="1200" kern="1200" dirty="0" err="1">
                <a:solidFill>
                  <a:schemeClr val="tx1"/>
                </a:solidFill>
                <a:effectLst/>
                <a:latin typeface="+mn-lt"/>
                <a:ea typeface="+mn-ea"/>
                <a:cs typeface="+mn-cs"/>
              </a:rPr>
              <a:t>Laschever</a:t>
            </a:r>
            <a:r>
              <a:rPr lang="en-IE" sz="1200" kern="1200" dirty="0">
                <a:solidFill>
                  <a:schemeClr val="tx1"/>
                </a:solidFill>
                <a:effectLst/>
                <a:latin typeface="+mn-lt"/>
                <a:ea typeface="+mn-ea"/>
                <a:cs typeface="+mn-cs"/>
              </a:rPr>
              <a:t>, co-author of the book Why Women Don’t Ask, can have the final word: “We like girls to be nice, pliable, pleasant, accommodating, while boys are taught to be self-promoting, to be a little tough guy.” In other words, we’re damned if we do and damned if we don’t.</a:t>
            </a:r>
            <a:endParaRPr lang="en-IE" sz="14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Women aren’t ambitious enough to pursue top jobs</a:t>
            </a:r>
            <a:endParaRPr lang="en-IE" sz="14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Before we bust this myth, we need to talk about who decides what the top jobs are and how they are financially rewarded. Across the world, traditional, stereotypically female work is low-status and low-paid (think cleaner, childminder, nurse, beautician) and is often simply a version of the caring roles women are expected to undertake for free in a family environment. Many women want to break into traditionally male sectors (science and technology, construction and so on) but they have to </a:t>
            </a:r>
            <a:r>
              <a:rPr lang="en-IE" sz="1200" kern="1200" dirty="0">
                <a:solidFill>
                  <a:schemeClr val="tx1"/>
                </a:solidFill>
                <a:effectLst/>
                <a:latin typeface="+mn-lt"/>
                <a:ea typeface="+mn-ea"/>
                <a:cs typeface="+mn-cs"/>
                <a:hlinkClick r:id="rId17"/>
              </a:rPr>
              <a:t>fight for a place against deeply held prejudices</a:t>
            </a:r>
            <a:r>
              <a:rPr lang="en-IE" sz="1200" kern="1200" dirty="0">
                <a:solidFill>
                  <a:schemeClr val="tx1"/>
                </a:solidFill>
                <a:effectLst/>
                <a:latin typeface="+mn-lt"/>
                <a:ea typeface="+mn-ea"/>
                <a:cs typeface="+mn-cs"/>
              </a:rPr>
              <a:t> once they have attained the practical qualifications. Besides, who says a scientist deserves more pay and prestige than, say, a nurse? If you ask this feminist, this is a case of the systematic devaluation of women’s social roles more generally.</a:t>
            </a:r>
            <a:endParaRPr lang="en-IE" sz="14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hlinkClick r:id="rId18"/>
              </a:rPr>
              <a:t>Even so, women are as ambitious as men</a:t>
            </a:r>
            <a:r>
              <a:rPr lang="en-IE" sz="1200" kern="1200" dirty="0">
                <a:solidFill>
                  <a:schemeClr val="tx1"/>
                </a:solidFill>
                <a:effectLst/>
                <a:latin typeface="+mn-lt"/>
                <a:ea typeface="+mn-ea"/>
                <a:cs typeface="+mn-cs"/>
              </a:rPr>
              <a:t>. They are just not rewarded for it (see previous myth for explanation). The US research organisation Catalyst, for example, found that among MBA graduates on a traditional career track, women are even more likely than men to seek out skill-building experiences and training opportunities and to make their achievements visible by asking for feedback and promotions. But, Catalyst concludes, “when women used the same career advancement strategies as men, they advanced less”.</a:t>
            </a:r>
            <a:endParaRPr lang="en-IE" sz="14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The pay gap has a load of practical explanations and is nothing to do with sexism at all</a:t>
            </a:r>
            <a:endParaRPr lang="en-IE" sz="14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hlinkClick r:id="rId19"/>
              </a:rPr>
              <a:t>Nope.</a:t>
            </a:r>
            <a:r>
              <a:rPr lang="en-IE" sz="1200" kern="1200" dirty="0">
                <a:solidFill>
                  <a:schemeClr val="tx1"/>
                </a:solidFill>
                <a:effectLst/>
                <a:latin typeface="+mn-lt"/>
                <a:ea typeface="+mn-ea"/>
                <a:cs typeface="+mn-cs"/>
              </a:rPr>
              <a:t> Afraid not.</a:t>
            </a:r>
            <a:endParaRPr lang="en-IE" sz="14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 </a:t>
            </a:r>
          </a:p>
          <a:p>
            <a:endParaRPr lang="en-GB" dirty="0"/>
          </a:p>
          <a:p>
            <a:endParaRPr lang="en-GB" dirty="0"/>
          </a:p>
          <a:p>
            <a:endParaRPr lang="en-IE"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28</a:t>
            </a:fld>
            <a:endParaRPr lang="en-GB"/>
          </a:p>
        </p:txBody>
      </p:sp>
    </p:spTree>
    <p:extLst>
      <p:ext uri="{BB962C8B-B14F-4D97-AF65-F5344CB8AC3E}">
        <p14:creationId xmlns:p14="http://schemas.microsoft.com/office/powerpoint/2010/main" val="2616508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baseline="0" dirty="0">
                <a:solidFill>
                  <a:schemeClr val="tx1"/>
                </a:solidFill>
                <a:latin typeface="+mn-lt"/>
                <a:ea typeface="+mn-ea"/>
                <a:cs typeface="+mn-cs"/>
              </a:rPr>
              <a:t>SO WHY?</a:t>
            </a:r>
          </a:p>
          <a:p>
            <a:r>
              <a:rPr lang="en-US" sz="1200" b="1" i="1" kern="1200" baseline="0" dirty="0">
                <a:solidFill>
                  <a:schemeClr val="tx1"/>
                </a:solidFill>
                <a:latin typeface="+mn-lt"/>
                <a:ea typeface="+mn-ea"/>
                <a:cs typeface="+mn-cs"/>
              </a:rPr>
              <a:t>There are four main reasons for the gender pay gap:</a:t>
            </a:r>
          </a:p>
          <a:p>
            <a:r>
              <a:rPr lang="en-US" sz="1200" kern="1200" baseline="0" dirty="0">
                <a:solidFill>
                  <a:schemeClr val="tx1"/>
                </a:solidFill>
                <a:latin typeface="+mn-lt"/>
                <a:ea typeface="+mn-ea"/>
                <a:cs typeface="+mn-cs"/>
              </a:rPr>
              <a:t>1. The </a:t>
            </a:r>
            <a:r>
              <a:rPr lang="en-US" sz="1200" b="1" kern="1200" baseline="0" dirty="0">
                <a:solidFill>
                  <a:schemeClr val="tx1"/>
                </a:solidFill>
                <a:latin typeface="+mn-lt"/>
                <a:ea typeface="+mn-ea"/>
                <a:cs typeface="+mn-cs"/>
              </a:rPr>
              <a:t>undervaluing of the types of work that women </a:t>
            </a:r>
            <a:r>
              <a:rPr lang="en-US" sz="1200" kern="1200" baseline="0" dirty="0">
                <a:solidFill>
                  <a:schemeClr val="tx1"/>
                </a:solidFill>
                <a:latin typeface="+mn-lt"/>
                <a:ea typeface="+mn-ea"/>
                <a:cs typeface="+mn-cs"/>
              </a:rPr>
              <a:t>do, especially 'caring' jobs. For instance a man who lifts</a:t>
            </a:r>
          </a:p>
          <a:p>
            <a:r>
              <a:rPr lang="en-US" sz="1200" kern="1200" baseline="0" dirty="0">
                <a:solidFill>
                  <a:schemeClr val="tx1"/>
                </a:solidFill>
                <a:latin typeface="+mn-lt"/>
                <a:ea typeface="+mn-ea"/>
                <a:cs typeface="+mn-cs"/>
              </a:rPr>
              <a:t>boxes may be paid more than a woman who lifts people.</a:t>
            </a:r>
          </a:p>
          <a:p>
            <a:r>
              <a:rPr lang="en-US" sz="1200" kern="1200" baseline="0" dirty="0">
                <a:solidFill>
                  <a:schemeClr val="tx1"/>
                </a:solidFill>
                <a:latin typeface="+mn-lt"/>
                <a:ea typeface="+mn-ea"/>
                <a:cs typeface="+mn-cs"/>
              </a:rPr>
              <a:t>2. Women tend to be </a:t>
            </a:r>
            <a:r>
              <a:rPr lang="en-US" sz="1200" b="1" kern="1200" baseline="0" dirty="0">
                <a:solidFill>
                  <a:schemeClr val="tx1"/>
                </a:solidFill>
                <a:latin typeface="+mn-lt"/>
                <a:ea typeface="+mn-ea"/>
                <a:cs typeface="+mn-cs"/>
              </a:rPr>
              <a:t>concentrated in occupations such </a:t>
            </a:r>
            <a:r>
              <a:rPr lang="en-US" sz="1200" kern="1200" baseline="0" dirty="0">
                <a:solidFill>
                  <a:schemeClr val="tx1"/>
                </a:solidFill>
                <a:latin typeface="+mn-lt"/>
                <a:ea typeface="+mn-ea"/>
                <a:cs typeface="+mn-cs"/>
              </a:rPr>
              <a:t>as services, which are less well paid than male dominated jobs. Interestingly when jobs shift from being predominantly female to predominantly male, pay often improves. Further, even in mainly female occupations, men still hold more of the </a:t>
            </a:r>
            <a:r>
              <a:rPr lang="en-US" sz="1200" b="1" kern="1200" baseline="0" dirty="0">
                <a:solidFill>
                  <a:schemeClr val="tx1"/>
                </a:solidFill>
                <a:latin typeface="+mn-lt"/>
                <a:ea typeface="+mn-ea"/>
                <a:cs typeface="+mn-cs"/>
              </a:rPr>
              <a:t>senior </a:t>
            </a:r>
            <a:r>
              <a:rPr lang="en-GB" sz="1200" b="1" kern="1200" baseline="0" dirty="0">
                <a:solidFill>
                  <a:schemeClr val="tx1"/>
                </a:solidFill>
                <a:latin typeface="+mn-lt"/>
                <a:ea typeface="+mn-ea"/>
                <a:cs typeface="+mn-cs"/>
              </a:rPr>
              <a:t>management posts.</a:t>
            </a:r>
          </a:p>
          <a:p>
            <a:r>
              <a:rPr lang="en-US" sz="1200" kern="1200" baseline="0" dirty="0">
                <a:solidFill>
                  <a:schemeClr val="tx1"/>
                </a:solidFill>
                <a:latin typeface="+mn-lt"/>
                <a:ea typeface="+mn-ea"/>
                <a:cs typeface="+mn-cs"/>
              </a:rPr>
              <a:t>3. The fact that usually women more than men bear most </a:t>
            </a:r>
            <a:r>
              <a:rPr lang="en-US" sz="1200" b="1" kern="1200" baseline="0" dirty="0">
                <a:solidFill>
                  <a:schemeClr val="tx1"/>
                </a:solidFill>
                <a:latin typeface="+mn-lt"/>
                <a:ea typeface="+mn-ea"/>
                <a:cs typeface="+mn-cs"/>
              </a:rPr>
              <a:t>family responsibility, leading to shorter working</a:t>
            </a:r>
          </a:p>
          <a:p>
            <a:r>
              <a:rPr lang="en-US" sz="1200" kern="1200" baseline="0" dirty="0">
                <a:solidFill>
                  <a:schemeClr val="tx1"/>
                </a:solidFill>
                <a:latin typeface="+mn-lt"/>
                <a:ea typeface="+mn-ea"/>
                <a:cs typeface="+mn-cs"/>
              </a:rPr>
              <a:t>hours or time out of the workforce. </a:t>
            </a:r>
          </a:p>
          <a:p>
            <a:r>
              <a:rPr lang="en-US" sz="1200" kern="1200" baseline="0" dirty="0">
                <a:solidFill>
                  <a:schemeClr val="tx1"/>
                </a:solidFill>
                <a:latin typeface="+mn-lt"/>
                <a:ea typeface="+mn-ea"/>
                <a:cs typeface="+mn-cs"/>
              </a:rPr>
              <a:t>4. Despite the existence of legislation, there is still </a:t>
            </a:r>
            <a:r>
              <a:rPr lang="en-US" sz="1200" b="1" kern="1200" baseline="0" dirty="0">
                <a:solidFill>
                  <a:schemeClr val="tx1"/>
                </a:solidFill>
                <a:latin typeface="+mn-lt"/>
                <a:ea typeface="+mn-ea"/>
                <a:cs typeface="+mn-cs"/>
              </a:rPr>
              <a:t>discrimination in recruitment, training, pensions and</a:t>
            </a:r>
          </a:p>
          <a:p>
            <a:r>
              <a:rPr lang="en-US" sz="1200" b="1" kern="1200" baseline="0" dirty="0">
                <a:solidFill>
                  <a:schemeClr val="tx1"/>
                </a:solidFill>
                <a:latin typeface="+mn-lt"/>
                <a:ea typeface="+mn-ea"/>
                <a:cs typeface="+mn-cs"/>
              </a:rPr>
              <a:t>pay systems. While this might not be immediately </a:t>
            </a:r>
            <a:r>
              <a:rPr lang="en-US" sz="1200" kern="1200" baseline="0" dirty="0">
                <a:solidFill>
                  <a:schemeClr val="tx1"/>
                </a:solidFill>
                <a:latin typeface="+mn-lt"/>
                <a:ea typeface="+mn-ea"/>
                <a:cs typeface="+mn-cs"/>
              </a:rPr>
              <a:t>obvious, it may be that the classification of jobs gives</a:t>
            </a:r>
          </a:p>
          <a:p>
            <a:r>
              <a:rPr lang="en-US" sz="1200" kern="1200" baseline="0" dirty="0">
                <a:solidFill>
                  <a:schemeClr val="tx1"/>
                </a:solidFill>
                <a:latin typeface="+mn-lt"/>
                <a:ea typeface="+mn-ea"/>
                <a:cs typeface="+mn-cs"/>
              </a:rPr>
              <a:t>rise to inequalities in pay systems, rather than overt </a:t>
            </a:r>
            <a:r>
              <a:rPr lang="en-GB" sz="1200" kern="1200" baseline="0" dirty="0">
                <a:solidFill>
                  <a:schemeClr val="tx1"/>
                </a:solidFill>
                <a:latin typeface="+mn-lt"/>
                <a:ea typeface="+mn-ea"/>
                <a:cs typeface="+mn-cs"/>
              </a:rPr>
              <a:t>discrimination.</a:t>
            </a:r>
            <a:endParaRPr lang="en-GB" dirty="0"/>
          </a:p>
        </p:txBody>
      </p:sp>
      <p:sp>
        <p:nvSpPr>
          <p:cNvPr id="4" name="Slide Number Placeholder 3"/>
          <p:cNvSpPr>
            <a:spLocks noGrp="1"/>
          </p:cNvSpPr>
          <p:nvPr>
            <p:ph type="sldNum" sz="quarter" idx="10"/>
          </p:nvPr>
        </p:nvSpPr>
        <p:spPr/>
        <p:txBody>
          <a:bodyPr/>
          <a:lstStyle/>
          <a:p>
            <a:fld id="{F257753A-DD64-437E-A5AD-91629F779195}" type="slidenum">
              <a:rPr lang="en-GB" smtClean="0"/>
              <a:pPr/>
              <a:t>29</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A7C0179-5C22-4317-A40C-BAA64CF316DD}" type="slidenum">
              <a:rPr lang="en-US" altLang="en-US" sz="1200"/>
              <a:pPr/>
              <a:t>30</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Linda Dickens talks about the ‘Sticky floor’- keeping women stuck at the bottom of the economic pyramid </a:t>
            </a:r>
          </a:p>
          <a:p>
            <a:endParaRPr lang="en-GB"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3E390BB-0675-4DE2-BDA6-0D5DA68BEC4E}" type="slidenum">
              <a:rPr lang="en-US" altLang="en-US" sz="1200"/>
              <a:pPr/>
              <a:t>31</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B2061D-81E2-456D-800A-408BD6EC7D57}" type="slidenum">
              <a:rPr lang="en-US" altLang="en-US" sz="1200"/>
              <a:pPr/>
              <a:t>32</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ct val="20000"/>
              </a:spcBef>
              <a:buFontTx/>
              <a:buNone/>
            </a:pPr>
            <a:r>
              <a:rPr lang="en-GB" baseline="0" dirty="0"/>
              <a:t>Reading material is available in the library, on the library website or on Blackboard.</a:t>
            </a:r>
          </a:p>
          <a:p>
            <a:pPr marL="342900" indent="-342900">
              <a:spcBef>
                <a:spcPct val="20000"/>
              </a:spcBef>
              <a:buFontTx/>
              <a:buNone/>
            </a:pPr>
            <a:r>
              <a:rPr lang="en-GB" sz="1200" baseline="0" dirty="0"/>
              <a:t>A good introductory book is </a:t>
            </a:r>
            <a:r>
              <a:rPr lang="en-GB" sz="1200" baseline="0" dirty="0" err="1"/>
              <a:t>Kiron</a:t>
            </a:r>
            <a:r>
              <a:rPr lang="en-GB" sz="1200" baseline="0" dirty="0"/>
              <a:t> &amp; Greene’s (2005/2010) The Dynamics of Managing Diversity: A Critical Approach.</a:t>
            </a:r>
          </a:p>
          <a:p>
            <a:pPr marL="342900" indent="-342900">
              <a:spcBef>
                <a:spcPct val="20000"/>
              </a:spcBef>
              <a:buFontTx/>
              <a:buNone/>
            </a:pPr>
            <a:r>
              <a:rPr lang="en-GB" sz="1200" baseline="0" dirty="0"/>
              <a:t>Classes – lectures, video clips, </a:t>
            </a:r>
            <a:r>
              <a:rPr lang="en-GB" sz="1200" baseline="0" dirty="0" err="1"/>
              <a:t>dvd’s</a:t>
            </a:r>
            <a:r>
              <a:rPr lang="en-GB" sz="1200" baseline="0" dirty="0"/>
              <a:t>, discussion and debate.</a:t>
            </a:r>
          </a:p>
          <a:p>
            <a:pPr marL="342900" indent="-342900">
              <a:spcBef>
                <a:spcPct val="20000"/>
              </a:spcBef>
              <a:buFontTx/>
              <a:buNone/>
            </a:pPr>
            <a:r>
              <a:rPr lang="en-GB" sz="1200" baseline="0" dirty="0"/>
              <a:t>Slides available on Blackboard </a:t>
            </a:r>
            <a:r>
              <a:rPr lang="en-GB" sz="1200" b="1" baseline="0" dirty="0"/>
              <a:t>but are not a substitute for lectures.</a:t>
            </a:r>
            <a:endParaRPr lang="en-GB" sz="1200" b="1" dirty="0"/>
          </a:p>
          <a:p>
            <a:pPr marL="342900" indent="-342900">
              <a:spcBef>
                <a:spcPct val="20000"/>
              </a:spcBef>
              <a:buFontTx/>
              <a:buNone/>
            </a:pPr>
            <a:endParaRPr lang="en-GB" sz="1200" dirty="0"/>
          </a:p>
          <a:p>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Beale has held a number of senior roles in the </a:t>
            </a:r>
            <a:r>
              <a:rPr lang="en-IE" dirty="0">
                <a:hlinkClick r:id="rId3" tooltip="More from the Guardian on Insurance industry"/>
              </a:rPr>
              <a:t>insurance </a:t>
            </a:r>
            <a:r>
              <a:rPr lang="en-IE" dirty="0" err="1">
                <a:hlinkClick r:id="rId3" tooltip="More from the Guardian on Insurance industry"/>
              </a:rPr>
              <a:t>industry</a:t>
            </a:r>
            <a:r>
              <a:rPr lang="en-IE" dirty="0" err="1"/>
              <a:t>including</a:t>
            </a:r>
            <a:r>
              <a:rPr lang="en-IE" dirty="0"/>
              <a:t> at Zurich Insurance and at the insurance arm of General Electric.</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a:t>The world's largest insurance market insures anything from footballers' legs to singers' voices – Bruce Springsteen once insured his for £3.5m – as well as providing cover against natural disasters such as storms and floods.</a:t>
            </a:r>
          </a:p>
          <a:p>
            <a:r>
              <a:rPr lang="en-IE" dirty="0"/>
              <a:t>Her appointment comes 40 years after the first female broker at Lloyd's. Liliana Archibald also became the first female Name – one of the individuals who back the market with their own money.</a:t>
            </a:r>
          </a:p>
          <a:p>
            <a:r>
              <a:rPr lang="en-IE" dirty="0"/>
              <a:t>After her first day in the broking room at Lloyd's, Archibald passed the building on the way home and commented that "the roof was still on".</a:t>
            </a:r>
          </a:p>
          <a:p>
            <a:r>
              <a:rPr lang="en-IE" dirty="0"/>
              <a:t>Beale's appointment also coincides with more attempts to help women break the glass ceiling with business secretary Vince Cable requiring FTSE 100 companies to have 25% female representation on their boards by 2015.</a:t>
            </a:r>
          </a:p>
          <a:p>
            <a:endParaRPr lang="en-IE" dirty="0"/>
          </a:p>
        </p:txBody>
      </p:sp>
      <p:sp>
        <p:nvSpPr>
          <p:cNvPr id="4" name="Slide Number Placeholder 3"/>
          <p:cNvSpPr>
            <a:spLocks noGrp="1"/>
          </p:cNvSpPr>
          <p:nvPr>
            <p:ph type="sldNum" sz="quarter" idx="10"/>
          </p:nvPr>
        </p:nvSpPr>
        <p:spPr/>
        <p:txBody>
          <a:bodyPr/>
          <a:lstStyle/>
          <a:p>
            <a:fld id="{643FB466-72E6-4413-802F-F039F54795C1}" type="slidenum">
              <a:rPr lang="en-IE" smtClean="0"/>
              <a:t>33</a:t>
            </a:fld>
            <a:endParaRPr lang="en-IE"/>
          </a:p>
        </p:txBody>
      </p:sp>
    </p:spTree>
    <p:extLst>
      <p:ext uri="{BB962C8B-B14F-4D97-AF65-F5344CB8AC3E}">
        <p14:creationId xmlns:p14="http://schemas.microsoft.com/office/powerpoint/2010/main" val="3317114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Men who complain</a:t>
            </a:r>
            <a:r>
              <a:rPr lang="en-GB" baseline="0" dirty="0"/>
              <a:t> about the threat from radical feminists tend to provide the best evidence regarding the necessity of radical feminism.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Should</a:t>
            </a:r>
            <a:r>
              <a:rPr lang="en-US" baseline="0" dirty="0"/>
              <a:t> All be Feminists   </a:t>
            </a:r>
            <a:r>
              <a:rPr lang="en-US" dirty="0"/>
              <a:t>http://www.youtube.com/watch?v=hg3umXU_qWc</a:t>
            </a:r>
            <a:endParaRPr lang="en-US" baseline="0" dirty="0"/>
          </a:p>
          <a:p>
            <a:r>
              <a:rPr lang="en-GB" dirty="0"/>
              <a:t>Always Like a Girl   https://www.youtube.com/watch?v=XjJQBjWYDTs</a:t>
            </a:r>
          </a:p>
          <a:p>
            <a:r>
              <a:rPr lang="en-GB" dirty="0"/>
              <a:t>Australian snickers ad   https://www.youtube.com/watch?v=HRORyWAdkQc</a:t>
            </a:r>
          </a:p>
        </p:txBody>
      </p:sp>
      <p:sp>
        <p:nvSpPr>
          <p:cNvPr id="4" name="Slide Number Placeholder 3"/>
          <p:cNvSpPr>
            <a:spLocks noGrp="1"/>
          </p:cNvSpPr>
          <p:nvPr>
            <p:ph type="sldNum" sz="quarter" idx="10"/>
          </p:nvPr>
        </p:nvSpPr>
        <p:spPr/>
        <p:txBody>
          <a:bodyPr/>
          <a:lstStyle/>
          <a:p>
            <a:fld id="{F257753A-DD64-437E-A5AD-91629F779195}" type="slidenum">
              <a:rPr lang="en-GB" smtClean="0"/>
              <a:pPr/>
              <a:t>35</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A truly diverse workforce is still as far away as ever in many organisations. </a:t>
            </a:r>
          </a:p>
          <a:p>
            <a:r>
              <a:rPr lang="en-GB" sz="1200" dirty="0"/>
              <a:t>It would appear therefore that there is a gap between the rhetoric of the literature and the reality of the work place. </a:t>
            </a:r>
          </a:p>
          <a:p>
            <a:r>
              <a:rPr lang="en-IE" sz="1200" dirty="0"/>
              <a:t>Diversity</a:t>
            </a:r>
            <a:r>
              <a:rPr lang="en-IE" sz="1200" baseline="0" dirty="0"/>
              <a:t> and social justice: </a:t>
            </a:r>
            <a:r>
              <a:rPr lang="en-IE" sz="1200" dirty="0"/>
              <a:t>CIPD (2011) prescribe that the social justice case for diversity is based on a number of views that include the belief that everyone should have a right to equal access to employment, all employees should have equal pay and opportunity for training and development, and that everyone should be free from any direct and indirect discrimination.  These beliefs are generally described as the right to be treated fairly; therefore, the law lays down minimum standards. </a:t>
            </a:r>
          </a:p>
          <a:p>
            <a:r>
              <a:rPr lang="en-IE" sz="1200" dirty="0"/>
              <a:t>The social justice case links closely with equality in the workplace in key areas such as age, disability, harassment, bullying, race, religion and sex discrimination.  When companies manage diversity effectively, this ensures that all employees regardless of their identity are given an equal opportunity to flourish.</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a:t>A finding highlighted by McAndrew (2010) is that according to EBTP (2005) only 30% of companies monitor the impact of their equality work. This is a staggering finding which blatantly indicates that whilst many organisations have diversity management policies in place, they are not managed effectively.</a:t>
            </a:r>
          </a:p>
          <a:p>
            <a:endParaRPr lang="en-GB" sz="1200" dirty="0"/>
          </a:p>
          <a:p>
            <a:r>
              <a:rPr lang="en-IE" dirty="0"/>
              <a:t>European Business</a:t>
            </a:r>
            <a:r>
              <a:rPr lang="en-IE" baseline="0" dirty="0"/>
              <a:t> Test Panel - </a:t>
            </a:r>
            <a:r>
              <a:rPr lang="en-US" dirty="0"/>
              <a:t>Your participation in EBTP consultations will improve the overall quality of legislation and therefore your business environment. When the Commission prepares new policies and legislation, it needs to identify which issues are important for business. Input through the EBTP will enable the Commission to consider fully the pros and cons of legislation for your businesses. And once the policy is in place, you can give us feedback on what actually happened, including any unexpected side effects.</a:t>
            </a:r>
          </a:p>
          <a:p>
            <a:r>
              <a:rPr lang="en-IE" dirty="0"/>
              <a:t>Daniels and Macdonald (2005) point out that human capital is the summation of knowledge, experience, skills and qualifications that each person possesses.  If this human resource is prohibited from reaching its full potential because of discrimination, then there are many negative consequences. </a:t>
            </a:r>
          </a:p>
          <a:p>
            <a:r>
              <a:rPr lang="en-IE" sz="1200" dirty="0"/>
              <a:t>Add to McAndrew point:</a:t>
            </a:r>
            <a:endParaRPr lang="en-GB" sz="1200" dirty="0"/>
          </a:p>
          <a:p>
            <a:endParaRPr lang="en-IE"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36</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37</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a:solidFill>
                  <a:schemeClr val="tx1"/>
                </a:solidFill>
                <a:latin typeface="+mn-lt"/>
                <a:ea typeface="+mn-ea"/>
                <a:cs typeface="+mn-cs"/>
              </a:rPr>
              <a:t>Add to</a:t>
            </a:r>
            <a:r>
              <a:rPr lang="en-GB" sz="1200" kern="1200" baseline="0" dirty="0">
                <a:solidFill>
                  <a:schemeClr val="tx1"/>
                </a:solidFill>
                <a:latin typeface="+mn-lt"/>
                <a:ea typeface="+mn-ea"/>
                <a:cs typeface="+mn-cs"/>
              </a:rPr>
              <a:t> 2: </a:t>
            </a:r>
            <a:r>
              <a:rPr lang="en-GB" sz="1200" kern="1200" dirty="0">
                <a:solidFill>
                  <a:schemeClr val="tx1"/>
                </a:solidFill>
                <a:latin typeface="+mn-lt"/>
                <a:ea typeface="+mn-ea"/>
                <a:cs typeface="+mn-cs"/>
              </a:rPr>
              <a:t>There seems to be a parallel between individualised contracts in HRM which were seen as a means of circumventing the unions. Similarly MD could be interpreted as a means of returning power to the organisation and management and diverting it away from potentially powerful groups within the organisation.</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Add</a:t>
            </a:r>
            <a:r>
              <a:rPr lang="en-GB" sz="1200" kern="1200" baseline="0" dirty="0">
                <a:solidFill>
                  <a:schemeClr val="tx1"/>
                </a:solidFill>
                <a:latin typeface="+mn-lt"/>
                <a:ea typeface="+mn-ea"/>
                <a:cs typeface="+mn-cs"/>
              </a:rPr>
              <a:t> to 3:  </a:t>
            </a:r>
            <a:r>
              <a:rPr lang="en-GB" sz="1200" kern="1200" dirty="0">
                <a:solidFill>
                  <a:schemeClr val="tx1"/>
                </a:solidFill>
                <a:latin typeface="+mn-lt"/>
                <a:ea typeface="+mn-ea"/>
                <a:cs typeface="+mn-cs"/>
              </a:rPr>
              <a:t>Proponents of MD argue that organisations do not reap the benefits of the policy because they are focused on the short term. To counter this argument, it must be admitted that it is unrealistic to expect a fundamental shift to a long term view of measuring performance to be warmly welcomed by both internal and external stakeholders of an organisation. </a:t>
            </a:r>
          </a:p>
          <a:p>
            <a:r>
              <a:rPr lang="en-GB" sz="1200" kern="1200" dirty="0">
                <a:solidFill>
                  <a:schemeClr val="tx1"/>
                </a:solidFill>
                <a:latin typeface="+mn-lt"/>
                <a:ea typeface="+mn-ea"/>
                <a:cs typeface="+mn-cs"/>
              </a:rPr>
              <a:t>Add to 4 (</a:t>
            </a:r>
            <a:r>
              <a:rPr lang="en-GB" sz="1200" kern="1200" dirty="0" err="1">
                <a:solidFill>
                  <a:schemeClr val="tx1"/>
                </a:solidFill>
                <a:latin typeface="+mn-lt"/>
                <a:ea typeface="+mn-ea"/>
                <a:cs typeface="+mn-cs"/>
              </a:rPr>
              <a:t>i</a:t>
            </a:r>
            <a:r>
              <a:rPr lang="en-GB" sz="1200" kern="1200" dirty="0">
                <a:solidFill>
                  <a:schemeClr val="tx1"/>
                </a:solidFill>
                <a:latin typeface="+mn-lt"/>
                <a:ea typeface="+mn-ea"/>
                <a:cs typeface="+mn-cs"/>
              </a:rPr>
              <a:t>) By analysing individual difference, the employer, albeit sometimes unintentionally, circumvents the equal opportunities ethos that diversity is intended to foster. Where the business case does not support a minority employee’s candidacy, diversity has the potential to amount to an economic basis for discrimination. </a:t>
            </a:r>
          </a:p>
          <a:p>
            <a:r>
              <a:rPr lang="en-GB" sz="1200" kern="1200" dirty="0">
                <a:solidFill>
                  <a:schemeClr val="tx1"/>
                </a:solidFill>
                <a:latin typeface="+mn-lt"/>
                <a:ea typeface="+mn-ea"/>
                <a:cs typeface="+mn-cs"/>
              </a:rPr>
              <a:t>Add to 4 (ii)</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Furthermore, collective bargaining is also rendered redundant by diversity initiatives which treat each and every individual in a different way and thereby preclude groups with common goals from assembling.</a:t>
            </a:r>
            <a:endParaRPr lang="en-US" sz="1200" kern="1200" dirty="0">
              <a:solidFill>
                <a:schemeClr val="tx1"/>
              </a:solidFill>
              <a:latin typeface="+mn-lt"/>
              <a:ea typeface="+mn-ea"/>
              <a:cs typeface="+mn-cs"/>
            </a:endParaRPr>
          </a:p>
          <a:p>
            <a:r>
              <a:rPr lang="en-GB" sz="1200" b="1" dirty="0">
                <a:solidFill>
                  <a:schemeClr val="tx2"/>
                </a:solidFill>
              </a:rPr>
              <a:t>Equality and justice</a:t>
            </a:r>
            <a:endParaRPr lang="en-GB" dirty="0"/>
          </a:p>
          <a:p>
            <a:r>
              <a:rPr lang="en-US" sz="1200" dirty="0"/>
              <a:t>Surprisingly, the term ‘managing diversity’ presupposes that justice already exists and hence that differences may be celebrated (Greene &amp; </a:t>
            </a:r>
            <a:r>
              <a:rPr lang="en-US" sz="1200" dirty="0" err="1"/>
              <a:t>Kirton</a:t>
            </a:r>
            <a:r>
              <a:rPr lang="en-US" sz="1200" dirty="0"/>
              <a:t>, 2004). This statement seems very upbeat, socially speaking and humanly speaking. </a:t>
            </a:r>
          </a:p>
          <a:p>
            <a:r>
              <a:rPr lang="en-US" sz="1200" dirty="0"/>
              <a:t>Social discrimination in the workplace has lowered significantly the last decades, in particular thanks to the trade unions and to political bargaining.</a:t>
            </a:r>
          </a:p>
          <a:p>
            <a:r>
              <a:rPr lang="en-US" sz="1200" dirty="0"/>
              <a:t> However, the bargaining priorities are white-male biased, as well as top-managerial key decisions. To conclude, demographically speaking, diversity professionals may often be considered as outsiders who do not fully fit into the business environment. </a:t>
            </a:r>
            <a:endParaRPr lang="fr-FR" sz="1200" dirty="0"/>
          </a:p>
          <a:p>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39</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40</a:t>
            </a:fld>
            <a:endParaRPr lang="en-GB"/>
          </a:p>
        </p:txBody>
      </p:sp>
    </p:spTree>
    <p:extLst>
      <p:ext uri="{BB962C8B-B14F-4D97-AF65-F5344CB8AC3E}">
        <p14:creationId xmlns:p14="http://schemas.microsoft.com/office/powerpoint/2010/main" val="3991747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Sex refers to the biological and physiological characteristics, while gender refers to behaviors, roles, expectations, and activities in society.  </a:t>
            </a:r>
            <a:r>
              <a:rPr lang="en-US" b="1" dirty="0"/>
              <a:t>Sex</a:t>
            </a:r>
            <a:r>
              <a:rPr lang="en-US" dirty="0"/>
              <a:t> refers to male or female, while </a:t>
            </a:r>
            <a:r>
              <a:rPr lang="en-US" b="1" dirty="0"/>
              <a:t>gender</a:t>
            </a:r>
            <a:r>
              <a:rPr lang="en-US" dirty="0"/>
              <a:t> refers to masculine or feminine.</a:t>
            </a:r>
            <a:endParaRPr lang="en-IE" dirty="0"/>
          </a:p>
        </p:txBody>
      </p:sp>
      <p:sp>
        <p:nvSpPr>
          <p:cNvPr id="4" name="Slide Number Placeholder 3"/>
          <p:cNvSpPr>
            <a:spLocks noGrp="1"/>
          </p:cNvSpPr>
          <p:nvPr>
            <p:ph type="sldNum" sz="quarter" idx="5"/>
          </p:nvPr>
        </p:nvSpPr>
        <p:spPr/>
        <p:txBody>
          <a:bodyPr/>
          <a:lstStyle/>
          <a:p>
            <a:pPr>
              <a:defRPr/>
            </a:pPr>
            <a:fld id="{FCD9B266-C7FD-4713-9056-2CB734AE3027}" type="slidenum">
              <a:rPr lang="en-IE" smtClean="0"/>
              <a:pPr>
                <a:defRPr/>
              </a:pPr>
              <a:t>41</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66B20EA-A441-4B18-8DA0-B0F55D28C707}" type="slidenum">
              <a:rPr lang="en-GB"/>
              <a:pPr/>
              <a:t>4</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IE"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https://www.youtube.com/watch?v=r6eTr4ldDYg</a:t>
            </a:r>
          </a:p>
        </p:txBody>
      </p:sp>
      <p:sp>
        <p:nvSpPr>
          <p:cNvPr id="4" name="Slide Number Placeholder 3"/>
          <p:cNvSpPr>
            <a:spLocks noGrp="1"/>
          </p:cNvSpPr>
          <p:nvPr>
            <p:ph type="sldNum" sz="quarter" idx="10"/>
          </p:nvPr>
        </p:nvSpPr>
        <p:spPr/>
        <p:txBody>
          <a:bodyPr/>
          <a:lstStyle/>
          <a:p>
            <a:fld id="{C5A0273A-6F82-4CAC-8A00-716CE845B0DF}" type="slidenum">
              <a:rPr lang="en-GB" smtClean="0"/>
              <a:pPr/>
              <a:t>5</a:t>
            </a:fld>
            <a:endParaRPr lang="en-GB"/>
          </a:p>
        </p:txBody>
      </p:sp>
    </p:spTree>
    <p:extLst>
      <p:ext uri="{BB962C8B-B14F-4D97-AF65-F5344CB8AC3E}">
        <p14:creationId xmlns:p14="http://schemas.microsoft.com/office/powerpoint/2010/main" val="276140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27C5566-21B1-4562-96CB-0A7F77CFD298}" type="slidenum">
              <a:rPr lang="en-US" smtClean="0"/>
              <a:pPr/>
              <a:t>6</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normAutofit fontScale="47500" lnSpcReduction="20000"/>
          </a:bodyPr>
          <a:lstStyle/>
          <a:p>
            <a:r>
              <a:rPr lang="en-US" b="1" dirty="0"/>
              <a:t>Black Africans have the highest rate of unemployment and the lowest rate of employment; this group also reports the highest rates of discrimination both in the workplace and when looking for work.  </a:t>
            </a:r>
            <a:r>
              <a:rPr lang="en-US" dirty="0"/>
              <a:t> </a:t>
            </a:r>
            <a:r>
              <a:rPr lang="en-US" sz="1200" kern="1200" dirty="0">
                <a:solidFill>
                  <a:schemeClr val="tx1"/>
                </a:solidFill>
                <a:latin typeface="+mn-lt"/>
                <a:ea typeface="+mn-ea"/>
                <a:cs typeface="+mn-cs"/>
              </a:rPr>
              <a:t>According to a report published today (Wednesday 16th January) by the ESRI and the Equality Authority, immigrants did not fare as well on average as Irish nationals in the Irish </a:t>
            </a:r>
            <a:r>
              <a:rPr lang="en-US" sz="1200" kern="1200" dirty="0" err="1">
                <a:solidFill>
                  <a:schemeClr val="tx1"/>
                </a:solidFill>
                <a:latin typeface="+mn-lt"/>
                <a:ea typeface="+mn-ea"/>
                <a:cs typeface="+mn-cs"/>
              </a:rPr>
              <a:t>labour</a:t>
            </a:r>
            <a:r>
              <a:rPr lang="en-US" sz="1200" kern="1200" dirty="0">
                <a:solidFill>
                  <a:schemeClr val="tx1"/>
                </a:solidFill>
                <a:latin typeface="+mn-lt"/>
                <a:ea typeface="+mn-ea"/>
                <a:cs typeface="+mn-cs"/>
              </a:rPr>
              <a:t> market in 2010, with the results varying according to nationality and ethnicity.  The research shows that Black African, Ethnic Minority EU and EU New Member State (NMS) groups fare worse than other national-ethnic groups in terms of both objective </a:t>
            </a:r>
            <a:r>
              <a:rPr lang="en-US" sz="1200" kern="1200" dirty="0" err="1">
                <a:solidFill>
                  <a:schemeClr val="tx1"/>
                </a:solidFill>
                <a:latin typeface="+mn-lt"/>
                <a:ea typeface="+mn-ea"/>
                <a:cs typeface="+mn-cs"/>
              </a:rPr>
              <a:t>labour</a:t>
            </a:r>
            <a:r>
              <a:rPr lang="en-US" sz="1200" kern="1200" dirty="0">
                <a:solidFill>
                  <a:schemeClr val="tx1"/>
                </a:solidFill>
                <a:latin typeface="+mn-lt"/>
                <a:ea typeface="+mn-ea"/>
                <a:cs typeface="+mn-cs"/>
              </a:rPr>
              <a:t> market outcomes (e.g. employment and unemployment) and in their experience of discrimination.</a:t>
            </a:r>
            <a:endParaRPr lang="en-US" dirty="0"/>
          </a:p>
          <a:p>
            <a:r>
              <a:rPr lang="en-US" sz="1200" kern="1200" dirty="0">
                <a:solidFill>
                  <a:schemeClr val="tx1"/>
                </a:solidFill>
                <a:latin typeface="+mn-lt"/>
                <a:ea typeface="+mn-ea"/>
                <a:cs typeface="+mn-cs"/>
              </a:rPr>
              <a:t>The results are based on new analysis of the Central Statistic Office's 2010 Quarterly National Household Survey Equality Module. The report also </a:t>
            </a:r>
            <a:r>
              <a:rPr lang="en-US" sz="1200" kern="1200" dirty="0" err="1">
                <a:solidFill>
                  <a:schemeClr val="tx1"/>
                </a:solidFill>
                <a:latin typeface="+mn-lt"/>
                <a:ea typeface="+mn-ea"/>
                <a:cs typeface="+mn-cs"/>
              </a:rPr>
              <a:t>utilised</a:t>
            </a:r>
            <a:r>
              <a:rPr lang="en-US" sz="1200" kern="1200" dirty="0">
                <a:solidFill>
                  <a:schemeClr val="tx1"/>
                </a:solidFill>
                <a:latin typeface="+mn-lt"/>
                <a:ea typeface="+mn-ea"/>
                <a:cs typeface="+mn-cs"/>
              </a:rPr>
              <a:t> data from the Equality Module collected in 2004 to compare the experiences of immigrants during the boom with those during the recession. </a:t>
            </a:r>
          </a:p>
          <a:p>
            <a:r>
              <a:rPr lang="en-GB" sz="1200" b="1" u="sng" kern="1200" dirty="0">
                <a:solidFill>
                  <a:schemeClr val="tx1"/>
                </a:solidFill>
                <a:latin typeface="+mn-lt"/>
                <a:ea typeface="+mn-ea"/>
                <a:cs typeface="+mn-cs"/>
              </a:rPr>
              <a:t>GETTING CROSS OVER RELIGION  </a:t>
            </a:r>
            <a:r>
              <a:rPr lang="en-GB" sz="1200" b="1" u="none" strike="noStrike" kern="1200" dirty="0">
                <a:solidFill>
                  <a:schemeClr val="tx1"/>
                </a:solidFill>
                <a:latin typeface="+mn-lt"/>
                <a:ea typeface="+mn-ea"/>
                <a:cs typeface="+mn-cs"/>
              </a:rPr>
              <a:t> </a:t>
            </a:r>
            <a:r>
              <a:rPr lang="en-GB" sz="1200" kern="1200" dirty="0">
                <a:solidFill>
                  <a:schemeClr val="tx1"/>
                </a:solidFill>
                <a:latin typeface="+mn-lt"/>
                <a:ea typeface="+mn-ea"/>
                <a:cs typeface="+mn-cs"/>
              </a:rPr>
              <a:t>Reports on 15 January 2013 have confirmed that a woman was the victim of unlawful discrimination on the grounds of religion, when she was disciplined by BA for wearing a cross symbol when at work.  The decision of the European Court of Human Rights resolved the dispute in favour of the woman, concluding that the restriction on religious expression, in effect by banning the wearing of a Christian symbol, could not be justified by her employer.   European Court decisions concerning the Human Rights Convention rarely involve clear cut decisions.  Human rights involve a balance between competing rights, in this case that of the individual to express personal beliefs and the employer to fix dress policy for the workplace.  Whilst the successful case took the headlines, on the same day three other cases were decided against the individuals by the same court.  One involved preventing the wearing of a cross on a hospital ward, which was accepted as justified by the court.  In two other cases the court decided that it was lawful for employers to require Christian workers to undertake duties involving dealing with same sex couples.  In these cases, the court was also required to balance the religious rights of individuals in comparison to the rights to freedom of expression as to sexual orientation.  On the facts, the decision of successive Governments to advance the legal rights of same sex couples clearly took precedence over the religious concerns of individual workers.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 The decisions must represent a limit on the extent to which individuals can use personal beliefs to dictate employment policies.  There is though no “one size fits all” approach to discrimination cases, and the successful case pursued against BA will stand as a decision requiring employers to exercise caution when compromising the rights of individual workers.  </a:t>
            </a:r>
            <a:endParaRPr lang="en-US" sz="1200" kern="1200" dirty="0">
              <a:solidFill>
                <a:schemeClr val="tx1"/>
              </a:solidFill>
              <a:latin typeface="+mn-lt"/>
              <a:ea typeface="+mn-ea"/>
              <a:cs typeface="+mn-cs"/>
            </a:endParaRPr>
          </a:p>
          <a:p>
            <a:pPr>
              <a:buNone/>
            </a:pPr>
            <a:r>
              <a:rPr lang="en-GB" sz="1200" b="1" dirty="0"/>
              <a:t>Augusta National Golf Club and CEO of IBM, Virginia </a:t>
            </a:r>
            <a:r>
              <a:rPr lang="en-GB" sz="1200" b="1" dirty="0" err="1"/>
              <a:t>Rometty</a:t>
            </a:r>
            <a:r>
              <a:rPr lang="en-GB" sz="1200" b="1" dirty="0"/>
              <a:t> </a:t>
            </a:r>
            <a:r>
              <a:rPr lang="en-GB" sz="1200" dirty="0"/>
              <a:t>In 2011, for the first time ever Augusta National Golf </a:t>
            </a:r>
            <a:r>
              <a:rPr lang="en-US" sz="1200" dirty="0"/>
              <a:t>apparently did not invite the CEO of IBM Virginia </a:t>
            </a:r>
            <a:r>
              <a:rPr lang="en-US" sz="1200" dirty="0" err="1"/>
              <a:t>Rometty</a:t>
            </a:r>
            <a:r>
              <a:rPr lang="en-US" sz="1200" dirty="0"/>
              <a:t> to become a member of Augusta.  She would have been the first woman member admitted in the unique category of “CEO of a major sponsor”.</a:t>
            </a:r>
          </a:p>
          <a:p>
            <a:r>
              <a:rPr lang="en-IE" sz="1200" b="1" i="0" kern="1200" dirty="0">
                <a:solidFill>
                  <a:schemeClr val="tx1"/>
                </a:solidFill>
                <a:effectLst/>
                <a:latin typeface="+mn-lt"/>
                <a:ea typeface="+mn-ea"/>
                <a:cs typeface="+mn-cs"/>
              </a:rPr>
              <a:t>A FOREIGN diplomat accused of paying "slave labour" wages of just €1.66-an-hour to a domestic servant has left the country, avoiding the prospect of a criminal investigation.  S</a:t>
            </a:r>
            <a:r>
              <a:rPr lang="en-IE" sz="1200" b="0" i="0" kern="1200" dirty="0">
                <a:solidFill>
                  <a:schemeClr val="tx1"/>
                </a:solidFill>
                <a:effectLst/>
                <a:latin typeface="+mn-lt"/>
                <a:ea typeface="+mn-ea"/>
                <a:cs typeface="+mn-cs"/>
              </a:rPr>
              <a:t>outh African authorities have confirmed its former charge </a:t>
            </a:r>
            <a:r>
              <a:rPr lang="en-IE" sz="1200" b="0" i="0" kern="1200" dirty="0" err="1">
                <a:solidFill>
                  <a:schemeClr val="tx1"/>
                </a:solidFill>
                <a:effectLst/>
                <a:latin typeface="+mn-lt"/>
                <a:ea typeface="+mn-ea"/>
                <a:cs typeface="+mn-cs"/>
              </a:rPr>
              <a:t>d'affaires</a:t>
            </a:r>
            <a:r>
              <a:rPr lang="en-IE" sz="1200" b="0" i="0" kern="1200" dirty="0">
                <a:solidFill>
                  <a:schemeClr val="tx1"/>
                </a:solidFill>
                <a:effectLst/>
                <a:latin typeface="+mn-lt"/>
                <a:ea typeface="+mn-ea"/>
                <a:cs typeface="+mn-cs"/>
              </a:rPr>
              <a:t> in Ireland, </a:t>
            </a:r>
            <a:r>
              <a:rPr lang="en-IE" sz="1200" b="0" i="0" kern="1200" dirty="0" err="1">
                <a:solidFill>
                  <a:schemeClr val="tx1"/>
                </a:solidFill>
                <a:effectLst/>
                <a:latin typeface="+mn-lt"/>
                <a:ea typeface="+mn-ea"/>
                <a:cs typeface="+mn-cs"/>
              </a:rPr>
              <a:t>Thobeka</a:t>
            </a:r>
            <a:r>
              <a:rPr lang="en-IE" sz="1200" b="0" i="0" kern="1200" dirty="0">
                <a:solidFill>
                  <a:schemeClr val="tx1"/>
                </a:solidFill>
                <a:effectLst/>
                <a:latin typeface="+mn-lt"/>
                <a:ea typeface="+mn-ea"/>
                <a:cs typeface="+mn-cs"/>
              </a:rPr>
              <a:t> </a:t>
            </a:r>
            <a:r>
              <a:rPr lang="en-IE" sz="1200" b="0" i="0" kern="1200" dirty="0" err="1">
                <a:solidFill>
                  <a:schemeClr val="tx1"/>
                </a:solidFill>
                <a:effectLst/>
                <a:latin typeface="+mn-lt"/>
                <a:ea typeface="+mn-ea"/>
                <a:cs typeface="+mn-cs"/>
              </a:rPr>
              <a:t>Dlamini</a:t>
            </a:r>
            <a:r>
              <a:rPr lang="en-IE" sz="1200" b="0" i="0" kern="1200" dirty="0">
                <a:solidFill>
                  <a:schemeClr val="tx1"/>
                </a:solidFill>
                <a:effectLst/>
                <a:latin typeface="+mn-lt"/>
                <a:ea typeface="+mn-ea"/>
                <a:cs typeface="+mn-cs"/>
              </a:rPr>
              <a:t>, has been posted to another diplomatic mission. The move came after a former employee in her Dublin home took a Labour Relations Commission (LRC) case against her, alleging extremely low levels of pay and being forced to work 17 hour days.  When details of the case were revealed by the Sunday Independent earlier this year, Ms </a:t>
            </a:r>
            <a:r>
              <a:rPr lang="en-IE" sz="1200" b="0" i="0" kern="1200" dirty="0" err="1">
                <a:solidFill>
                  <a:schemeClr val="tx1"/>
                </a:solidFill>
                <a:effectLst/>
                <a:latin typeface="+mn-lt"/>
                <a:ea typeface="+mn-ea"/>
                <a:cs typeface="+mn-cs"/>
              </a:rPr>
              <a:t>Dlamini</a:t>
            </a:r>
            <a:r>
              <a:rPr lang="en-IE" sz="1200" b="0" i="0" kern="1200" dirty="0">
                <a:solidFill>
                  <a:schemeClr val="tx1"/>
                </a:solidFill>
                <a:effectLst/>
                <a:latin typeface="+mn-lt"/>
                <a:ea typeface="+mn-ea"/>
                <a:cs typeface="+mn-cs"/>
              </a:rPr>
              <a:t> claimed she had shown officials at the Department of Foreign Affairs a copy of the work contract for the servant and that they "did not raise any concerns".  However, it has now emerged she recanted this claim when challenged by officials from the department. A spokesperson for the department told the Sunday Independent: "We can confirm that prior to her departure, the diplomat in question acknowledged the contracts had not been submitted to the department,“ Ms </a:t>
            </a:r>
            <a:r>
              <a:rPr lang="en-IE" sz="1200" b="0" i="0" kern="1200" dirty="0" err="1">
                <a:solidFill>
                  <a:schemeClr val="tx1"/>
                </a:solidFill>
                <a:effectLst/>
                <a:latin typeface="+mn-lt"/>
                <a:ea typeface="+mn-ea"/>
                <a:cs typeface="+mn-cs"/>
              </a:rPr>
              <a:t>Dlamini's</a:t>
            </a:r>
            <a:r>
              <a:rPr lang="en-IE" sz="1200" b="0" i="0" kern="1200" dirty="0">
                <a:solidFill>
                  <a:schemeClr val="tx1"/>
                </a:solidFill>
                <a:effectLst/>
                <a:latin typeface="+mn-lt"/>
                <a:ea typeface="+mn-ea"/>
                <a:cs typeface="+mn-cs"/>
              </a:rPr>
              <a:t> exit from the South African Embassy in Dublin came ahead of the traditional rotation of diplomatic staff, which normally occurs in August and September.  However, officials have insisted she was not recalled due to the controversy, which has caused considerable embarrassment for South Africa among the international community in Dublin.</a:t>
            </a:r>
          </a:p>
          <a:p>
            <a:r>
              <a:rPr lang="en-IE" sz="1200" b="1" dirty="0"/>
              <a:t>White Oscars</a:t>
            </a:r>
            <a:r>
              <a:rPr lang="en-IE" sz="1200" dirty="0"/>
              <a:t>: A row has been escalating this week over a virtually all-white set of Oscar nominees which has prompted directors Spike Lee, Michael Moore and the actor Will Smith among others to boycott next month’s ceremony in Los Angeles. It has also led to the Academy’s board of governors issuing a hasty pledge to double the number of female and minority members within its ranks by 2020.</a:t>
            </a:r>
          </a:p>
          <a:p>
            <a:r>
              <a:rPr lang="en-IE" sz="1200" dirty="0"/>
              <a:t>None of this came out of the blue. One year ago, there was an almost identical flashpoint: in 2015, all 20 of the performers nominated were white. </a:t>
            </a:r>
          </a:p>
          <a:p>
            <a:r>
              <a:rPr lang="en-IE" sz="1200" b="1" kern="1200" dirty="0">
                <a:solidFill>
                  <a:schemeClr val="tx1"/>
                </a:solidFill>
                <a:effectLst/>
                <a:latin typeface="+mn-lt"/>
                <a:ea typeface="+mn-ea"/>
                <a:cs typeface="+mn-cs"/>
              </a:rPr>
              <a:t>Cologne inquiry into 'coordinated' New Year's Eve sex attacks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Scores of women say they were sexually assaulted and mugged by groups of men largely of Arab and north African appearance</a:t>
            </a:r>
          </a:p>
          <a:p>
            <a:r>
              <a:rPr lang="en-IE" sz="1200" kern="1200" dirty="0">
                <a:solidFill>
                  <a:schemeClr val="tx1"/>
                </a:solidFill>
                <a:effectLst/>
                <a:latin typeface="+mn-lt"/>
                <a:ea typeface="+mn-ea"/>
                <a:cs typeface="+mn-cs"/>
              </a:rPr>
              <a:t>German police are investigating reports that scores of women were sexually assaulted and mugged in Cologne city centre during New Year’s Eve celebrations, in what a minister called a “completely new dimension of crime”.  Authorities and media were accused of a cover-up linked to initial indications that, according to the police, those allegedly responsible for the sex attacks and numerous robberies were of Arab and north African origin. Sixty complaints were filed to police, a third of which were linked to sexual assault. Cologne’s mayor, Henriette </a:t>
            </a:r>
            <a:r>
              <a:rPr lang="en-IE" sz="1200" kern="1200" dirty="0" err="1">
                <a:solidFill>
                  <a:schemeClr val="tx1"/>
                </a:solidFill>
                <a:effectLst/>
                <a:latin typeface="+mn-lt"/>
                <a:ea typeface="+mn-ea"/>
                <a:cs typeface="+mn-cs"/>
              </a:rPr>
              <a:t>Reker</a:t>
            </a:r>
            <a:r>
              <a:rPr lang="en-IE" sz="1200" kern="1200" dirty="0">
                <a:solidFill>
                  <a:schemeClr val="tx1"/>
                </a:solidFill>
                <a:effectLst/>
                <a:latin typeface="+mn-lt"/>
                <a:ea typeface="+mn-ea"/>
                <a:cs typeface="+mn-cs"/>
              </a:rPr>
              <a:t>, called an emergency meeting of high-ranking security officials on Tuesday, saying her aim was to ensure the city centre did not turn into a “lawless zone”.  Between 500 and 1,000 men described as drunk and aggressive are believed to have been behind the attacks on partygoers in the centre of the western German city. Whether they were working as a single group or in separate gangs remains unclear.</a:t>
            </a:r>
          </a:p>
          <a:p>
            <a:r>
              <a:rPr lang="en-IE" sz="1200" kern="1200" dirty="0">
                <a:solidFill>
                  <a:schemeClr val="tx1"/>
                </a:solidFill>
                <a:effectLst/>
                <a:latin typeface="+mn-lt"/>
                <a:ea typeface="+mn-ea"/>
                <a:cs typeface="+mn-cs"/>
              </a:rPr>
              <a:t>The German chancellor, Angela Merkel, called </a:t>
            </a:r>
            <a:r>
              <a:rPr lang="en-IE" sz="1200" kern="1200" dirty="0" err="1">
                <a:solidFill>
                  <a:schemeClr val="tx1"/>
                </a:solidFill>
                <a:effectLst/>
                <a:latin typeface="+mn-lt"/>
                <a:ea typeface="+mn-ea"/>
                <a:cs typeface="+mn-cs"/>
              </a:rPr>
              <a:t>Reker</a:t>
            </a:r>
            <a:r>
              <a:rPr lang="en-IE" sz="1200" kern="1200" dirty="0">
                <a:solidFill>
                  <a:schemeClr val="tx1"/>
                </a:solidFill>
                <a:effectLst/>
                <a:latin typeface="+mn-lt"/>
                <a:ea typeface="+mn-ea"/>
                <a:cs typeface="+mn-cs"/>
              </a:rPr>
              <a:t> to express her outrage, according to a statement from her office. She called for authorities to find the perpetrators as “quickly and comprehensively as possible and to punish them without regard to their origin or background.”</a:t>
            </a:r>
          </a:p>
          <a:p>
            <a:r>
              <a:rPr lang="en-IE" sz="1200" kern="1200" dirty="0">
                <a:solidFill>
                  <a:schemeClr val="tx1"/>
                </a:solidFill>
                <a:effectLst/>
                <a:latin typeface="+mn-lt"/>
                <a:ea typeface="+mn-ea"/>
                <a:cs typeface="+mn-cs"/>
              </a:rPr>
              <a:t>One investigator told the </a:t>
            </a:r>
            <a:r>
              <a:rPr lang="en-IE" sz="1200" kern="1200" dirty="0" err="1">
                <a:solidFill>
                  <a:schemeClr val="tx1"/>
                </a:solidFill>
                <a:effectLst/>
                <a:latin typeface="+mn-lt"/>
                <a:ea typeface="+mn-ea"/>
                <a:cs typeface="+mn-cs"/>
              </a:rPr>
              <a:t>Kölner</a:t>
            </a:r>
            <a:r>
              <a:rPr lang="en-IE" sz="1200" kern="1200" dirty="0">
                <a:solidFill>
                  <a:schemeClr val="tx1"/>
                </a:solidFill>
                <a:effectLst/>
                <a:latin typeface="+mn-lt"/>
                <a:ea typeface="+mn-ea"/>
                <a:cs typeface="+mn-cs"/>
              </a:rPr>
              <a:t> Express:  “The female victims were so badly pushed about, they had heavy bruises on their breasts and behinds.”</a:t>
            </a:r>
          </a:p>
          <a:p>
            <a:r>
              <a:rPr lang="en-IE" sz="1200" kern="1200">
                <a:solidFill>
                  <a:schemeClr val="tx1"/>
                </a:solidFill>
                <a:effectLst/>
                <a:latin typeface="+mn-lt"/>
                <a:ea typeface="+mn-ea"/>
                <a:cs typeface="+mn-cs"/>
              </a:rPr>
              <a:t>A</a:t>
            </a:r>
            <a:r>
              <a:rPr lang="en-IE" sz="1200" kern="1200" dirty="0">
                <a:solidFill>
                  <a:schemeClr val="tx1"/>
                </a:solidFill>
                <a:effectLst/>
                <a:latin typeface="+mn-lt"/>
                <a:ea typeface="+mn-ea"/>
                <a:cs typeface="+mn-cs"/>
              </a:rPr>
              <a:t> </a:t>
            </a:r>
            <a:r>
              <a:rPr lang="en-IE" sz="1200" b="1" u="none" strike="noStrike" kern="1200" dirty="0">
                <a:solidFill>
                  <a:schemeClr val="tx1"/>
                </a:solidFill>
                <a:effectLst/>
                <a:latin typeface="+mn-lt"/>
                <a:ea typeface="+mn-ea"/>
                <a:cs typeface="+mn-cs"/>
                <a:hlinkClick r:id="rId3"/>
              </a:rPr>
              <a:t>Cologne</a:t>
            </a:r>
            <a:r>
              <a:rPr lang="en-IE" sz="1200" kern="1200" dirty="0">
                <a:solidFill>
                  <a:schemeClr val="tx1"/>
                </a:solidFill>
                <a:effectLst/>
                <a:latin typeface="+mn-lt"/>
                <a:ea typeface="+mn-ea"/>
                <a:cs typeface="+mn-cs"/>
              </a:rPr>
              <a:t> imam has said the victims of the New Years Eve mob sex attacks had themselves to blame because they wore perfume.</a:t>
            </a:r>
          </a:p>
          <a:p>
            <a:r>
              <a:rPr lang="en-IE" sz="1200" kern="1200" dirty="0">
                <a:solidFill>
                  <a:schemeClr val="tx1"/>
                </a:solidFill>
                <a:effectLst/>
                <a:latin typeface="+mn-lt"/>
                <a:ea typeface="+mn-ea"/>
                <a:cs typeface="+mn-cs"/>
              </a:rPr>
              <a:t>Sami Abu-Yusuf added that he was not surprised the girls were sexually assaulted, groped and raped, because of the way they dressed.</a:t>
            </a:r>
          </a:p>
          <a:p>
            <a:r>
              <a:rPr lang="en-IE" sz="1200" kern="1200" dirty="0">
                <a:solidFill>
                  <a:schemeClr val="tx1"/>
                </a:solidFill>
                <a:effectLst/>
                <a:latin typeface="+mn-lt"/>
                <a:ea typeface="+mn-ea"/>
                <a:cs typeface="+mn-cs"/>
              </a:rPr>
              <a:t>Hundreds of women were attacked by a mob of men in Cologne's city centre on New Years Eve, with the number of alleged sexual assaults now tallying up to 521, including three rapes. </a:t>
            </a:r>
          </a:p>
          <a:p>
            <a:br>
              <a:rPr lang="en-IE" sz="1200" kern="1200" dirty="0">
                <a:solidFill>
                  <a:schemeClr val="tx1"/>
                </a:solidFill>
                <a:effectLst/>
                <a:latin typeface="+mn-lt"/>
                <a:ea typeface="+mn-ea"/>
                <a:cs typeface="+mn-cs"/>
              </a:rPr>
            </a:br>
            <a:endParaRPr lang="en-IE" sz="1200" kern="1200" dirty="0">
              <a:solidFill>
                <a:schemeClr val="tx1"/>
              </a:solidFill>
              <a:effectLst/>
              <a:latin typeface="+mn-lt"/>
              <a:ea typeface="+mn-ea"/>
              <a:cs typeface="+mn-cs"/>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rPr>
              <a:t>Everything’s pretty in pink, the colour of choice for gender segregation. Perhaps a more accurate phrase would be: “It’s pretty expensive in pink”. Earlier this week, it was revealed that women are charged, on average, 37 per cent more than men for the equivalent products. In other words, there’s nothing fundamentally different about the pink razor blade as compared to the blue one – but you can bet you’ll pay more for it.</a:t>
            </a:r>
            <a:endParaRPr lang="en-IE"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IE" sz="1200" b="1" dirty="0"/>
              <a:t>Patricia Murphy v </a:t>
            </a:r>
            <a:r>
              <a:rPr lang="en-IE" sz="1200" b="1" dirty="0" err="1"/>
              <a:t>Trudie’s</a:t>
            </a:r>
            <a:r>
              <a:rPr lang="en-IE" sz="1200" b="1" dirty="0"/>
              <a:t> Catering Kitchen (Case No DEC-E2015-085) </a:t>
            </a:r>
            <a:r>
              <a:rPr lang="en-IE" sz="1200" dirty="0"/>
              <a:t>The Equality Tribunal has awarded €2,500 and pay arrears to a female delivery worker who was paid less than a male colleague who had a C licence which he was never asked to use.</a:t>
            </a:r>
          </a:p>
          <a:p>
            <a:r>
              <a:rPr lang="en-IE" sz="1200" kern="1200" dirty="0">
                <a:solidFill>
                  <a:schemeClr val="tx1"/>
                </a:solidFill>
                <a:effectLst/>
                <a:latin typeface="+mn-lt"/>
                <a:ea typeface="+mn-ea"/>
                <a:cs typeface="+mn-cs"/>
              </a:rPr>
              <a:t>Do you realise that the only time in our lives when we like to get old is when we're kids? If you're less than 10 years old, you're so excited about ageing that you think in fractions.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'How old are you?' </a:t>
            </a:r>
            <a:r>
              <a:rPr lang="en-IE" sz="1200" b="1" kern="1200" dirty="0">
                <a:solidFill>
                  <a:schemeClr val="tx1"/>
                </a:solidFill>
                <a:effectLst/>
                <a:latin typeface="+mn-lt"/>
                <a:ea typeface="+mn-ea"/>
                <a:cs typeface="+mn-cs"/>
              </a:rPr>
              <a:t>' </a:t>
            </a:r>
            <a:r>
              <a:rPr lang="en-IE" sz="1200" kern="1200" dirty="0">
                <a:solidFill>
                  <a:schemeClr val="tx1"/>
                </a:solidFill>
                <a:effectLst/>
                <a:latin typeface="+mn-lt"/>
                <a:ea typeface="+mn-ea"/>
                <a:cs typeface="+mn-cs"/>
              </a:rPr>
              <a:t>I'm four </a:t>
            </a:r>
            <a:r>
              <a:rPr lang="en-IE" sz="1200" b="1" kern="1200" dirty="0">
                <a:solidFill>
                  <a:schemeClr val="tx1"/>
                </a:solidFill>
                <a:effectLst/>
                <a:latin typeface="+mn-lt"/>
                <a:ea typeface="+mn-ea"/>
                <a:cs typeface="+mn-cs"/>
              </a:rPr>
              <a:t>and a half!' </a:t>
            </a:r>
            <a:r>
              <a:rPr lang="en-IE" sz="1200" kern="1200" dirty="0">
                <a:solidFill>
                  <a:schemeClr val="tx1"/>
                </a:solidFill>
                <a:effectLst/>
                <a:latin typeface="+mn-lt"/>
                <a:ea typeface="+mn-ea"/>
                <a:cs typeface="+mn-cs"/>
              </a:rPr>
              <a:t>You're never thirty-six and a half. You're four and a half, going on five! That's the key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You get into your teens, now they can't hold you back. You jump to the next number, or even a few ahead..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'How old are you?' 'I'm </a:t>
            </a:r>
            <a:r>
              <a:rPr lang="en-IE" sz="1200" b="1" kern="1200" dirty="0" err="1">
                <a:solidFill>
                  <a:schemeClr val="tx1"/>
                </a:solidFill>
                <a:effectLst/>
                <a:latin typeface="+mn-lt"/>
                <a:ea typeface="+mn-ea"/>
                <a:cs typeface="+mn-cs"/>
              </a:rPr>
              <a:t>gonna</a:t>
            </a:r>
            <a:r>
              <a:rPr lang="en-IE" sz="1200" b="1" kern="1200" dirty="0">
                <a:solidFill>
                  <a:schemeClr val="tx1"/>
                </a:solidFill>
                <a:effectLst/>
                <a:latin typeface="+mn-lt"/>
                <a:ea typeface="+mn-ea"/>
                <a:cs typeface="+mn-cs"/>
              </a:rPr>
              <a:t> be </a:t>
            </a:r>
            <a:r>
              <a:rPr lang="en-IE" sz="1200" kern="1200" dirty="0">
                <a:solidFill>
                  <a:schemeClr val="tx1"/>
                </a:solidFill>
                <a:effectLst/>
                <a:latin typeface="+mn-lt"/>
                <a:ea typeface="+mn-ea"/>
                <a:cs typeface="+mn-cs"/>
              </a:rPr>
              <a:t>16!' You could be 13, but hey, you're </a:t>
            </a:r>
            <a:r>
              <a:rPr lang="en-IE" sz="1200" kern="1200" dirty="0" err="1">
                <a:solidFill>
                  <a:schemeClr val="tx1"/>
                </a:solidFill>
                <a:effectLst/>
                <a:latin typeface="+mn-lt"/>
                <a:ea typeface="+mn-ea"/>
                <a:cs typeface="+mn-cs"/>
              </a:rPr>
              <a:t>gonna</a:t>
            </a:r>
            <a:r>
              <a:rPr lang="en-IE" sz="1200" kern="1200" dirty="0">
                <a:solidFill>
                  <a:schemeClr val="tx1"/>
                </a:solidFill>
                <a:effectLst/>
                <a:latin typeface="+mn-lt"/>
                <a:ea typeface="+mn-ea"/>
                <a:cs typeface="+mn-cs"/>
              </a:rPr>
              <a:t> be 16! And then the greatest day of your life .... . You </a:t>
            </a:r>
            <a:r>
              <a:rPr lang="en-IE" sz="1200" b="1" kern="1200" dirty="0">
                <a:solidFill>
                  <a:schemeClr val="tx1"/>
                </a:solidFill>
                <a:effectLst/>
                <a:latin typeface="+mn-lt"/>
                <a:ea typeface="+mn-ea"/>
                <a:cs typeface="+mn-cs"/>
              </a:rPr>
              <a:t>become </a:t>
            </a:r>
            <a:r>
              <a:rPr lang="en-IE" sz="1200" kern="1200" dirty="0">
                <a:solidFill>
                  <a:schemeClr val="tx1"/>
                </a:solidFill>
                <a:effectLst/>
                <a:latin typeface="+mn-lt"/>
                <a:ea typeface="+mn-ea"/>
                <a:cs typeface="+mn-cs"/>
              </a:rPr>
              <a:t>21. Even the words sound like a ceremony. </a:t>
            </a:r>
            <a:r>
              <a:rPr lang="en-IE" sz="1200" b="1" kern="1200" dirty="0">
                <a:solidFill>
                  <a:schemeClr val="tx1"/>
                </a:solidFill>
                <a:effectLst/>
                <a:latin typeface="+mn-lt"/>
                <a:ea typeface="+mn-ea"/>
                <a:cs typeface="+mn-cs"/>
              </a:rPr>
              <a:t>YOU BECOME 21. YESSSS!!!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But then you </a:t>
            </a:r>
            <a:r>
              <a:rPr lang="en-IE" sz="1200" b="1" kern="1200" dirty="0">
                <a:solidFill>
                  <a:schemeClr val="tx1"/>
                </a:solidFill>
                <a:effectLst/>
                <a:latin typeface="+mn-lt"/>
                <a:ea typeface="+mn-ea"/>
                <a:cs typeface="+mn-cs"/>
              </a:rPr>
              <a:t>turn </a:t>
            </a:r>
            <a:r>
              <a:rPr lang="en-IE" sz="1200" kern="1200" dirty="0">
                <a:solidFill>
                  <a:schemeClr val="tx1"/>
                </a:solidFill>
                <a:effectLst/>
                <a:latin typeface="+mn-lt"/>
                <a:ea typeface="+mn-ea"/>
                <a:cs typeface="+mn-cs"/>
              </a:rPr>
              <a:t>30. </a:t>
            </a:r>
            <a:r>
              <a:rPr lang="en-IE" sz="1200" kern="1200" dirty="0" err="1">
                <a:solidFill>
                  <a:schemeClr val="tx1"/>
                </a:solidFill>
                <a:effectLst/>
                <a:latin typeface="+mn-lt"/>
                <a:ea typeface="+mn-ea"/>
                <a:cs typeface="+mn-cs"/>
              </a:rPr>
              <a:t>Oooohh</a:t>
            </a:r>
            <a:r>
              <a:rPr lang="en-IE" sz="1200" kern="1200" dirty="0">
                <a:solidFill>
                  <a:schemeClr val="tx1"/>
                </a:solidFill>
                <a:effectLst/>
                <a:latin typeface="+mn-lt"/>
                <a:ea typeface="+mn-ea"/>
                <a:cs typeface="+mn-cs"/>
              </a:rPr>
              <a:t>, what happened there? Makes you sound like bad milk! He TURNED; we had to throw him out. There's no fun now, you're Just a sour-dumpling. What's wrong? What's changed?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You </a:t>
            </a:r>
            <a:r>
              <a:rPr lang="en-IE" sz="1200" b="1" kern="1200" dirty="0">
                <a:solidFill>
                  <a:schemeClr val="tx1"/>
                </a:solidFill>
                <a:effectLst/>
                <a:latin typeface="+mn-lt"/>
                <a:ea typeface="+mn-ea"/>
                <a:cs typeface="+mn-cs"/>
              </a:rPr>
              <a:t>BECOME </a:t>
            </a:r>
            <a:r>
              <a:rPr lang="en-IE" sz="1200" kern="1200" dirty="0">
                <a:solidFill>
                  <a:schemeClr val="tx1"/>
                </a:solidFill>
                <a:effectLst/>
                <a:latin typeface="+mn-lt"/>
                <a:ea typeface="+mn-ea"/>
                <a:cs typeface="+mn-cs"/>
              </a:rPr>
              <a:t>21, you </a:t>
            </a:r>
            <a:r>
              <a:rPr lang="en-IE" sz="1200" b="1" kern="1200" dirty="0">
                <a:solidFill>
                  <a:schemeClr val="tx1"/>
                </a:solidFill>
                <a:effectLst/>
                <a:latin typeface="+mn-lt"/>
                <a:ea typeface="+mn-ea"/>
                <a:cs typeface="+mn-cs"/>
              </a:rPr>
              <a:t>TURN </a:t>
            </a:r>
            <a:r>
              <a:rPr lang="en-IE" sz="1200" kern="1200" dirty="0">
                <a:solidFill>
                  <a:schemeClr val="tx1"/>
                </a:solidFill>
                <a:effectLst/>
                <a:latin typeface="+mn-lt"/>
                <a:ea typeface="+mn-ea"/>
                <a:cs typeface="+mn-cs"/>
              </a:rPr>
              <a:t>30, then you're </a:t>
            </a:r>
            <a:r>
              <a:rPr lang="en-IE" sz="1200" b="1" kern="1200" dirty="0">
                <a:solidFill>
                  <a:schemeClr val="tx1"/>
                </a:solidFill>
                <a:effectLst/>
                <a:latin typeface="+mn-lt"/>
                <a:ea typeface="+mn-ea"/>
                <a:cs typeface="+mn-cs"/>
              </a:rPr>
              <a:t>PUSHING </a:t>
            </a:r>
            <a:r>
              <a:rPr lang="en-IE" sz="1200" kern="1200" dirty="0">
                <a:solidFill>
                  <a:schemeClr val="tx1"/>
                </a:solidFill>
                <a:effectLst/>
                <a:latin typeface="+mn-lt"/>
                <a:ea typeface="+mn-ea"/>
                <a:cs typeface="+mn-cs"/>
              </a:rPr>
              <a:t>40. Whoa! Put on the brakes, it's all slipping away.. Before you know it, you </a:t>
            </a:r>
            <a:r>
              <a:rPr lang="en-IE" sz="1200" b="1" kern="1200" dirty="0">
                <a:solidFill>
                  <a:schemeClr val="tx1"/>
                </a:solidFill>
                <a:effectLst/>
                <a:latin typeface="+mn-lt"/>
                <a:ea typeface="+mn-ea"/>
                <a:cs typeface="+mn-cs"/>
              </a:rPr>
              <a:t>REACH </a:t>
            </a:r>
            <a:r>
              <a:rPr lang="en-IE" sz="1200" kern="1200" dirty="0">
                <a:solidFill>
                  <a:schemeClr val="tx1"/>
                </a:solidFill>
                <a:effectLst/>
                <a:latin typeface="+mn-lt"/>
                <a:ea typeface="+mn-ea"/>
                <a:cs typeface="+mn-cs"/>
              </a:rPr>
              <a:t>50 and your dreams are gone. </a:t>
            </a:r>
            <a:br>
              <a:rPr lang="en-IE" sz="1200" b="1" kern="1200" dirty="0">
                <a:solidFill>
                  <a:schemeClr val="tx1"/>
                </a:solidFill>
                <a:effectLst/>
                <a:latin typeface="+mn-lt"/>
                <a:ea typeface="+mn-ea"/>
                <a:cs typeface="+mn-cs"/>
              </a:rPr>
            </a:br>
            <a:r>
              <a:rPr lang="en-IE" sz="1200" b="1" kern="1200" dirty="0">
                <a:solidFill>
                  <a:schemeClr val="tx1"/>
                </a:solidFill>
                <a:effectLst/>
                <a:latin typeface="+mn-lt"/>
                <a:ea typeface="+mn-ea"/>
                <a:cs typeface="+mn-cs"/>
              </a:rPr>
              <a:t>But wait!!! </a:t>
            </a:r>
            <a:r>
              <a:rPr lang="en-IE" sz="1200" kern="1200" dirty="0">
                <a:solidFill>
                  <a:schemeClr val="tx1"/>
                </a:solidFill>
                <a:effectLst/>
                <a:latin typeface="+mn-lt"/>
                <a:ea typeface="+mn-ea"/>
                <a:cs typeface="+mn-cs"/>
              </a:rPr>
              <a:t>You </a:t>
            </a:r>
            <a:r>
              <a:rPr lang="en-IE" sz="1200" b="1" kern="1200" dirty="0">
                <a:solidFill>
                  <a:schemeClr val="tx1"/>
                </a:solidFill>
                <a:effectLst/>
                <a:latin typeface="+mn-lt"/>
                <a:ea typeface="+mn-ea"/>
                <a:cs typeface="+mn-cs"/>
              </a:rPr>
              <a:t>MAKE it </a:t>
            </a:r>
            <a:r>
              <a:rPr lang="en-IE" sz="1200" kern="1200" dirty="0">
                <a:solidFill>
                  <a:schemeClr val="tx1"/>
                </a:solidFill>
                <a:effectLst/>
                <a:latin typeface="+mn-lt"/>
                <a:ea typeface="+mn-ea"/>
                <a:cs typeface="+mn-cs"/>
              </a:rPr>
              <a:t>to 60. You didn't think you would!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So you </a:t>
            </a:r>
            <a:r>
              <a:rPr lang="en-IE" sz="1200" b="1" kern="1200" dirty="0">
                <a:solidFill>
                  <a:schemeClr val="tx1"/>
                </a:solidFill>
                <a:effectLst/>
                <a:latin typeface="+mn-lt"/>
                <a:ea typeface="+mn-ea"/>
                <a:cs typeface="+mn-cs"/>
              </a:rPr>
              <a:t>BECOME </a:t>
            </a:r>
            <a:r>
              <a:rPr lang="en-IE" sz="1200" kern="1200" dirty="0">
                <a:solidFill>
                  <a:schemeClr val="tx1"/>
                </a:solidFill>
                <a:effectLst/>
                <a:latin typeface="+mn-lt"/>
                <a:ea typeface="+mn-ea"/>
                <a:cs typeface="+mn-cs"/>
              </a:rPr>
              <a:t>21, </a:t>
            </a:r>
            <a:r>
              <a:rPr lang="en-IE" sz="1200" b="1" kern="1200" dirty="0">
                <a:solidFill>
                  <a:schemeClr val="tx1"/>
                </a:solidFill>
                <a:effectLst/>
                <a:latin typeface="+mn-lt"/>
                <a:ea typeface="+mn-ea"/>
                <a:cs typeface="+mn-cs"/>
              </a:rPr>
              <a:t>TURN </a:t>
            </a:r>
            <a:r>
              <a:rPr lang="en-IE" sz="1200" kern="1200" dirty="0">
                <a:solidFill>
                  <a:schemeClr val="tx1"/>
                </a:solidFill>
                <a:effectLst/>
                <a:latin typeface="+mn-lt"/>
                <a:ea typeface="+mn-ea"/>
                <a:cs typeface="+mn-cs"/>
              </a:rPr>
              <a:t>30, </a:t>
            </a:r>
            <a:r>
              <a:rPr lang="en-IE" sz="1200" b="1" kern="1200" dirty="0">
                <a:solidFill>
                  <a:schemeClr val="tx1"/>
                </a:solidFill>
                <a:effectLst/>
                <a:latin typeface="+mn-lt"/>
                <a:ea typeface="+mn-ea"/>
                <a:cs typeface="+mn-cs"/>
              </a:rPr>
              <a:t>PUSH </a:t>
            </a:r>
            <a:r>
              <a:rPr lang="en-IE" sz="1200" kern="1200" dirty="0">
                <a:solidFill>
                  <a:schemeClr val="tx1"/>
                </a:solidFill>
                <a:effectLst/>
                <a:latin typeface="+mn-lt"/>
                <a:ea typeface="+mn-ea"/>
                <a:cs typeface="+mn-cs"/>
              </a:rPr>
              <a:t>40, </a:t>
            </a:r>
            <a:r>
              <a:rPr lang="en-IE" sz="1200" b="1" kern="1200" dirty="0">
                <a:solidFill>
                  <a:schemeClr val="tx1"/>
                </a:solidFill>
                <a:effectLst/>
                <a:latin typeface="+mn-lt"/>
                <a:ea typeface="+mn-ea"/>
                <a:cs typeface="+mn-cs"/>
              </a:rPr>
              <a:t>REACH </a:t>
            </a:r>
            <a:r>
              <a:rPr lang="en-IE" sz="1200" kern="1200" dirty="0">
                <a:solidFill>
                  <a:schemeClr val="tx1"/>
                </a:solidFill>
                <a:effectLst/>
                <a:latin typeface="+mn-lt"/>
                <a:ea typeface="+mn-ea"/>
                <a:cs typeface="+mn-cs"/>
              </a:rPr>
              <a:t>50 and </a:t>
            </a:r>
            <a:r>
              <a:rPr lang="en-IE" sz="1200" b="1" kern="1200" dirty="0">
                <a:solidFill>
                  <a:schemeClr val="tx1"/>
                </a:solidFill>
                <a:effectLst/>
                <a:latin typeface="+mn-lt"/>
                <a:ea typeface="+mn-ea"/>
                <a:cs typeface="+mn-cs"/>
              </a:rPr>
              <a:t>MAKE it </a:t>
            </a:r>
            <a:r>
              <a:rPr lang="en-IE" sz="1200" kern="1200" dirty="0">
                <a:solidFill>
                  <a:schemeClr val="tx1"/>
                </a:solidFill>
                <a:effectLst/>
                <a:latin typeface="+mn-lt"/>
                <a:ea typeface="+mn-ea"/>
                <a:cs typeface="+mn-cs"/>
              </a:rPr>
              <a:t>to 60.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You've built up so much speed that you </a:t>
            </a:r>
            <a:r>
              <a:rPr lang="en-IE" sz="1200" b="1" kern="1200" dirty="0">
                <a:solidFill>
                  <a:schemeClr val="tx1"/>
                </a:solidFill>
                <a:effectLst/>
                <a:latin typeface="+mn-lt"/>
                <a:ea typeface="+mn-ea"/>
                <a:cs typeface="+mn-cs"/>
              </a:rPr>
              <a:t>HIT </a:t>
            </a:r>
            <a:r>
              <a:rPr lang="en-IE" sz="1200" kern="1200" dirty="0">
                <a:solidFill>
                  <a:schemeClr val="tx1"/>
                </a:solidFill>
                <a:effectLst/>
                <a:latin typeface="+mn-lt"/>
                <a:ea typeface="+mn-ea"/>
                <a:cs typeface="+mn-cs"/>
              </a:rPr>
              <a:t>70! After that it's a day-by-day thing; you HIT Wednesday!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You </a:t>
            </a:r>
            <a:r>
              <a:rPr lang="en-IE" sz="1200" b="1" kern="1200" dirty="0">
                <a:solidFill>
                  <a:schemeClr val="tx1"/>
                </a:solidFill>
                <a:effectLst/>
                <a:latin typeface="+mn-lt"/>
                <a:ea typeface="+mn-ea"/>
                <a:cs typeface="+mn-cs"/>
              </a:rPr>
              <a:t>get into </a:t>
            </a:r>
            <a:r>
              <a:rPr lang="en-IE" sz="1200" kern="1200" dirty="0">
                <a:solidFill>
                  <a:schemeClr val="tx1"/>
                </a:solidFill>
                <a:effectLst/>
                <a:latin typeface="+mn-lt"/>
                <a:ea typeface="+mn-ea"/>
                <a:cs typeface="+mn-cs"/>
              </a:rPr>
              <a:t>your 80's and every day is a complete cycle; you HIT lunch; you TURN 4:30 ; you REACH bedtime. And it doesn't end there Into the 90s, you start going backwards; 'I </a:t>
            </a:r>
            <a:r>
              <a:rPr lang="en-IE" sz="1200" b="1" kern="1200" dirty="0">
                <a:solidFill>
                  <a:schemeClr val="tx1"/>
                </a:solidFill>
                <a:effectLst/>
                <a:latin typeface="+mn-lt"/>
                <a:ea typeface="+mn-ea"/>
                <a:cs typeface="+mn-cs"/>
              </a:rPr>
              <a:t>Was JUST </a:t>
            </a:r>
            <a:r>
              <a:rPr lang="en-IE" sz="1200" kern="1200" dirty="0">
                <a:solidFill>
                  <a:schemeClr val="tx1"/>
                </a:solidFill>
                <a:effectLst/>
                <a:latin typeface="+mn-lt"/>
                <a:ea typeface="+mn-ea"/>
                <a:cs typeface="+mn-cs"/>
              </a:rPr>
              <a:t>92.' </a:t>
            </a: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Then a strange thing happens.. If you make it over 100, you become a little kid again. 'I'm 100 and a half!'  </a:t>
            </a:r>
            <a:endParaRPr lang="en-IE"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7</a:t>
            </a:fld>
            <a:endParaRPr lang="en-GB"/>
          </a:p>
        </p:txBody>
      </p:sp>
    </p:spTree>
    <p:extLst>
      <p:ext uri="{BB962C8B-B14F-4D97-AF65-F5344CB8AC3E}">
        <p14:creationId xmlns:p14="http://schemas.microsoft.com/office/powerpoint/2010/main" val="172197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IE" sz="1200" kern="1200" dirty="0">
                <a:solidFill>
                  <a:schemeClr val="tx1"/>
                </a:solidFill>
                <a:latin typeface="+mn-lt"/>
                <a:ea typeface="+mn-ea"/>
                <a:cs typeface="+mn-cs"/>
              </a:rPr>
              <a:t>She told the tribunal the incident ‘pierced the armour of 20 years of building up personal confidence’. A student who accused Abercrombie &amp; Fitch of "hiding" her in a stockroom at its London store because her prosthetic arm didn't fit with the firm's "look policy" today won her case for wrongful dismissal against the US retail giant.</a:t>
            </a:r>
          </a:p>
          <a:p>
            <a:r>
              <a:rPr lang="en-IE" sz="1200" kern="1200" dirty="0" err="1">
                <a:solidFill>
                  <a:schemeClr val="tx1"/>
                </a:solidFill>
                <a:latin typeface="+mn-lt"/>
                <a:ea typeface="+mn-ea"/>
                <a:cs typeface="+mn-cs"/>
              </a:rPr>
              <a:t>Riam</a:t>
            </a:r>
            <a:r>
              <a:rPr lang="en-IE" sz="1200" kern="1200" dirty="0">
                <a:solidFill>
                  <a:schemeClr val="tx1"/>
                </a:solidFill>
                <a:latin typeface="+mn-lt"/>
                <a:ea typeface="+mn-ea"/>
                <a:cs typeface="+mn-cs"/>
              </a:rPr>
              <a:t> Dean, a 22-year-old law student who was paid £6.50 an hour by A&amp;F, was removed from the shop floor at the firm's Savile Row branch when management became aware of her </a:t>
            </a:r>
            <a:r>
              <a:rPr lang="en-IE" sz="1200" u="sng" kern="1200" dirty="0">
                <a:solidFill>
                  <a:schemeClr val="tx1"/>
                </a:solidFill>
                <a:latin typeface="+mn-lt"/>
                <a:ea typeface="+mn-ea"/>
                <a:cs typeface="+mn-cs"/>
                <a:hlinkClick r:id="rId3" tooltip="More from guardian.co.uk on Disability"/>
              </a:rPr>
              <a:t>disability</a:t>
            </a:r>
            <a:r>
              <a:rPr lang="en-IE" sz="1200" kern="1200" dirty="0">
                <a:solidFill>
                  <a:schemeClr val="tx1"/>
                </a:solidFill>
                <a:latin typeface="+mn-lt"/>
                <a:ea typeface="+mn-ea"/>
                <a:cs typeface="+mn-cs"/>
              </a:rPr>
              <a:t>, the employment tribunal heard. Dean, from Greenford, west London, who was born without her left forearm, told A&amp;F about her disability after getting the job, and the company agreed she could wear a cardigan to cover the link between her prosthesis and her upper arm. Shortly afterwards, she was told she could not work on the shop floor unless she took off the cardigan as she was breaking the firm's "look policy". She told the tribunal that someone in the A&amp;F head office suggested she stay in the stockroom "until the winter uniform arrives". The tribunal ruled that she had been wrongfully dismissed and unlawfully harassed, but did not uphold her claim for disability discrimination. The ruling stated: "The tribunal is satisfied that the reason for the claimant's dismissal was her breach of the look policy on 4 July in wearing a cardigan … It is clear that this policy was applied and enforced in relation to all members of staff." The tribunal added that Dean's dismissal was a consequence of unlawful harassment arising "not from treating the claimant differently from non-disabled associates [in enforcing the 'look policy'], but in treating her the same in circumstances where it should have made an adjustment". </a:t>
            </a:r>
            <a:r>
              <a:rPr lang="en-IE" sz="1200" dirty="0" err="1"/>
              <a:t>Riam</a:t>
            </a:r>
            <a:r>
              <a:rPr lang="en-IE" sz="1200" dirty="0"/>
              <a:t> Dean won her case for wrongful dismissal was awarded £7,800 compensation for injury to her feelings, £1,077 for loss of earnings, and £136 damages after she was removed from the shop floor because her prosthetic arm didn't fit with the firm's ‘look policy’.  </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i="1" kern="1200" dirty="0">
                <a:solidFill>
                  <a:schemeClr val="tx1"/>
                </a:solidFill>
                <a:latin typeface="+mn-lt"/>
                <a:ea typeface="+mn-ea"/>
                <a:cs typeface="+mn-cs"/>
              </a:rPr>
              <a:t>“In every school there are the cool and popular kids, and then there are the not-so-cool kids. Candidly, we go after the cool kids. We go after the attractive all-American kid with a great attitude and a lot of friends. A lot of people don't belong [in our clothes], and they can't belong. Are we exclusionary? Absolutely. Those companies that are in trouble are trying to target everybody: young, old, fat, skinny. But then you become totally vanilla. You don't alienate anybody, but you don't excite anybody, either."</a:t>
            </a:r>
            <a:r>
              <a:rPr lang="en-IE" sz="1200" kern="1200" dirty="0">
                <a:solidFill>
                  <a:schemeClr val="tx1"/>
                </a:solidFill>
                <a:latin typeface="+mn-lt"/>
                <a:ea typeface="+mn-ea"/>
                <a:cs typeface="+mn-cs"/>
              </a:rPr>
              <a:t> - Mike Jeffries, CEO, Abercrombie &amp; Fitch. As quoted in </a:t>
            </a:r>
            <a:r>
              <a:rPr lang="en-IE" sz="1200" kern="1200" dirty="0">
                <a:solidFill>
                  <a:schemeClr val="tx1"/>
                </a:solidFill>
                <a:latin typeface="+mn-lt"/>
                <a:ea typeface="+mn-ea"/>
                <a:cs typeface="+mn-cs"/>
                <a:hlinkClick r:id="rId4"/>
              </a:rPr>
              <a:t>“The Man Behind Abercrombie &amp; Fitch”</a:t>
            </a:r>
            <a:r>
              <a:rPr lang="en-IE" sz="1200" kern="1200" dirty="0">
                <a:solidFill>
                  <a:schemeClr val="tx1"/>
                </a:solidFill>
                <a:latin typeface="+mn-lt"/>
                <a:ea typeface="+mn-ea"/>
                <a:cs typeface="+mn-cs"/>
              </a:rPr>
              <a:t>. (2006)</a:t>
            </a:r>
            <a:br>
              <a:rPr lang="en-IE" sz="1200" kern="1200" dirty="0">
                <a:solidFill>
                  <a:schemeClr val="tx1"/>
                </a:solidFill>
                <a:latin typeface="+mn-lt"/>
                <a:ea typeface="+mn-ea"/>
                <a:cs typeface="+mn-cs"/>
              </a:rPr>
            </a:br>
            <a:r>
              <a:rPr lang="en-IE" sz="1200" kern="1200" dirty="0">
                <a:solidFill>
                  <a:schemeClr val="tx1"/>
                </a:solidFill>
                <a:latin typeface="+mn-lt"/>
                <a:ea typeface="+mn-ea"/>
                <a:cs typeface="+mn-cs"/>
              </a:rPr>
              <a:t>"I had been bullied out of my job. It was the lowest point … in my life.“</a:t>
            </a:r>
            <a:endParaRPr lang="en-US" sz="1200" kern="1200" dirty="0">
              <a:solidFill>
                <a:schemeClr val="tx1"/>
              </a:solidFill>
              <a:latin typeface="+mn-lt"/>
              <a:ea typeface="+mn-ea"/>
              <a:cs typeface="+mn-cs"/>
            </a:endParaRPr>
          </a:p>
          <a:p>
            <a:r>
              <a:rPr lang="en-IE" dirty="0"/>
              <a:t>https://www.theguardian.com/money/2009/aug/13/abercrombie-fitch-employee-case-damages </a:t>
            </a:r>
          </a:p>
        </p:txBody>
      </p:sp>
      <p:sp>
        <p:nvSpPr>
          <p:cNvPr id="4" name="Slide Number Placeholder 3"/>
          <p:cNvSpPr>
            <a:spLocks noGrp="1"/>
          </p:cNvSpPr>
          <p:nvPr>
            <p:ph type="sldNum" sz="quarter" idx="10"/>
          </p:nvPr>
        </p:nvSpPr>
        <p:spPr/>
        <p:txBody>
          <a:bodyPr/>
          <a:lstStyle/>
          <a:p>
            <a:fld id="{C5A0273A-6F82-4CAC-8A00-716CE845B0DF}" type="slidenum">
              <a:rPr lang="en-GB" smtClean="0"/>
              <a:pPr/>
              <a:t>8</a:t>
            </a:fld>
            <a:endParaRPr lang="en-GB"/>
          </a:p>
        </p:txBody>
      </p:sp>
    </p:spTree>
    <p:extLst>
      <p:ext uri="{BB962C8B-B14F-4D97-AF65-F5344CB8AC3E}">
        <p14:creationId xmlns:p14="http://schemas.microsoft.com/office/powerpoint/2010/main" val="3577884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An image of a conference in Saudi Arabia on the topic of “women in society” – with not a single female present - has gone viral. The picture features row upon row of men in traditional headscarves and white </a:t>
            </a:r>
            <a:r>
              <a:rPr lang="en-US" sz="1200" kern="1200" dirty="0" err="1">
                <a:solidFill>
                  <a:schemeClr val="tx1"/>
                </a:solidFill>
                <a:latin typeface="+mn-lt"/>
                <a:ea typeface="+mn-ea"/>
                <a:cs typeface="+mn-cs"/>
              </a:rPr>
              <a:t>thobes</a:t>
            </a:r>
            <a:r>
              <a:rPr lang="en-US" sz="1200" kern="1200" dirty="0">
                <a:solidFill>
                  <a:schemeClr val="tx1"/>
                </a:solidFill>
                <a:latin typeface="+mn-lt"/>
                <a:ea typeface="+mn-ea"/>
                <a:cs typeface="+mn-cs"/>
              </a:rPr>
              <a:t>. A single Westerner in a flannel shirt is the only person breaking up an otherwise uniform sea of what appear to be Arab men. The conference was reportedly held at the University of </a:t>
            </a:r>
            <a:r>
              <a:rPr lang="en-US" sz="1200" kern="1200" dirty="0" err="1">
                <a:solidFill>
                  <a:schemeClr val="tx1"/>
                </a:solidFill>
                <a:latin typeface="+mn-lt"/>
                <a:ea typeface="+mn-ea"/>
                <a:cs typeface="+mn-cs"/>
              </a:rPr>
              <a:t>Qassim</a:t>
            </a:r>
            <a:r>
              <a:rPr lang="en-US" sz="1200" kern="1200" dirty="0">
                <a:solidFill>
                  <a:schemeClr val="tx1"/>
                </a:solidFill>
                <a:latin typeface="+mn-lt"/>
                <a:ea typeface="+mn-ea"/>
                <a:cs typeface="+mn-cs"/>
              </a:rPr>
              <a:t> and was apparently attended by representatives of 15 countries. Much is being made of absurdity and hypocrisy of the image, but when you consider Saudi Arabia is a country where women are not permitted to drive, it seems less so. </a:t>
            </a:r>
          </a:p>
          <a:p>
            <a:r>
              <a:rPr lang="en-US" sz="1200" kern="1200" dirty="0">
                <a:solidFill>
                  <a:schemeClr val="tx1"/>
                </a:solidFill>
                <a:latin typeface="+mn-lt"/>
                <a:ea typeface="+mn-ea"/>
                <a:cs typeface="+mn-cs"/>
              </a:rPr>
              <a:t>Religious police in the Gulf Kingdom which is governed by </a:t>
            </a:r>
            <a:r>
              <a:rPr lang="en-US" sz="1200" kern="1200" dirty="0" err="1">
                <a:solidFill>
                  <a:schemeClr val="tx1"/>
                </a:solidFill>
                <a:latin typeface="+mn-lt"/>
                <a:ea typeface="+mn-ea"/>
                <a:cs typeface="+mn-cs"/>
              </a:rPr>
              <a:t>Sharia</a:t>
            </a:r>
            <a:r>
              <a:rPr lang="en-US" sz="1200" kern="1200" dirty="0">
                <a:solidFill>
                  <a:schemeClr val="tx1"/>
                </a:solidFill>
                <a:latin typeface="+mn-lt"/>
                <a:ea typeface="+mn-ea"/>
                <a:cs typeface="+mn-cs"/>
              </a:rPr>
              <a:t> Law </a:t>
            </a:r>
            <a:r>
              <a:rPr lang="en-US" sz="1200" kern="1200" dirty="0">
                <a:solidFill>
                  <a:schemeClr val="tx1"/>
                </a:solidFill>
                <a:latin typeface="+mn-lt"/>
                <a:ea typeface="+mn-ea"/>
                <a:cs typeface="+mn-cs"/>
                <a:hlinkClick r:id="rId3"/>
              </a:rPr>
              <a:t>only recently lifted a ban on females riding motorbikes and bicycles – as long as they wear the full-length veil and are accompanied by a male relative.</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is illegal for Saudi women to travel abroad without male accompaniment. They may only do so if their guardian agrees by signing a document know as a 'yellow sheet' at an airport or border crossing.</a:t>
            </a:r>
          </a:p>
          <a:p>
            <a:r>
              <a:rPr lang="en-US" sz="1200" kern="1200" dirty="0">
                <a:solidFill>
                  <a:schemeClr val="tx1"/>
                </a:solidFill>
                <a:latin typeface="+mn-lt"/>
                <a:ea typeface="+mn-ea"/>
                <a:cs typeface="+mn-cs"/>
              </a:rPr>
              <a:t>In November 2012 </a:t>
            </a:r>
            <a:r>
              <a:rPr lang="en-US" sz="1200" kern="1200" dirty="0">
                <a:solidFill>
                  <a:schemeClr val="tx1"/>
                </a:solidFill>
                <a:latin typeface="+mn-lt"/>
                <a:ea typeface="+mn-ea"/>
                <a:cs typeface="+mn-cs"/>
                <a:hlinkClick r:id="rId4"/>
              </a:rPr>
              <a:t>it emerged women were being electronically monitored</a:t>
            </a:r>
            <a:r>
              <a:rPr lang="en-US" sz="1200" kern="1200" dirty="0">
                <a:solidFill>
                  <a:schemeClr val="tx1"/>
                </a:solidFill>
                <a:latin typeface="+mn-lt"/>
                <a:ea typeface="+mn-ea"/>
                <a:cs typeface="+mn-cs"/>
              </a:rPr>
              <a:t> with authorities using SMS to track them and inform their husbands of their whereabouts.</a:t>
            </a:r>
          </a:p>
          <a:p>
            <a:r>
              <a:rPr lang="en-US" sz="1200" kern="1200" dirty="0">
                <a:solidFill>
                  <a:schemeClr val="tx1"/>
                </a:solidFill>
                <a:latin typeface="+mn-lt"/>
                <a:ea typeface="+mn-ea"/>
                <a:cs typeface="+mn-cs"/>
              </a:rPr>
              <a:t>And it was only in 2011 that women were given the right to vote and run for office in municipal elections in 2015.</a:t>
            </a:r>
          </a:p>
          <a:p>
            <a:endParaRPr lang="en-GB" dirty="0"/>
          </a:p>
        </p:txBody>
      </p:sp>
      <p:sp>
        <p:nvSpPr>
          <p:cNvPr id="4" name="Slide Number Placeholder 3"/>
          <p:cNvSpPr>
            <a:spLocks noGrp="1"/>
          </p:cNvSpPr>
          <p:nvPr>
            <p:ph type="sldNum" sz="quarter" idx="10"/>
          </p:nvPr>
        </p:nvSpPr>
        <p:spPr/>
        <p:txBody>
          <a:bodyPr/>
          <a:lstStyle/>
          <a:p>
            <a:fld id="{C5A0273A-6F82-4CAC-8A00-716CE845B0DF}"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AC04C3-5346-478A-AA43-663CD1C179D6}" type="datetimeFigureOut">
              <a:rPr lang="en-GB" smtClean="0"/>
              <a:pPr/>
              <a:t>03/04/2018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BAF573-CC9C-4EF5-BA2A-BA0CF25CB6F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AC04C3-5346-478A-AA43-663CD1C179D6}" type="datetimeFigureOut">
              <a:rPr lang="en-GB" smtClean="0"/>
              <a:pPr/>
              <a:t>03/04/2018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BAF573-CC9C-4EF5-BA2A-BA0CF25CB6F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AC04C3-5346-478A-AA43-663CD1C179D6}" type="datetimeFigureOut">
              <a:rPr lang="en-GB" smtClean="0"/>
              <a:pPr/>
              <a:t>03/04/2018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BAF573-CC9C-4EF5-BA2A-BA0CF25CB6F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6612DA0-4EE0-4D96-B760-1C70BBA078EA}"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B77B105-1B68-4CC2-8A78-FA7F292108AB}"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3" name="Rectangle 9"/>
          <p:cNvSpPr>
            <a:spLocks noGrp="1" noChangeArrowheads="1"/>
          </p:cNvSpPr>
          <p:nvPr>
            <p:ph type="dt" sz="half" idx="10"/>
          </p:nvPr>
        </p:nvSpPr>
        <p:spPr/>
        <p:txBody>
          <a:bodyPr/>
          <a:lstStyle>
            <a:lvl1pPr>
              <a:defRPr/>
            </a:lvl1pPr>
          </a:lstStyle>
          <a:p>
            <a:pPr>
              <a:defRPr/>
            </a:pPr>
            <a:endParaRPr lang="en-US"/>
          </a:p>
        </p:txBody>
      </p:sp>
      <p:sp>
        <p:nvSpPr>
          <p:cNvPr id="4" name="Rectangle 10"/>
          <p:cNvSpPr>
            <a:spLocks noGrp="1" noChangeArrowheads="1"/>
          </p:cNvSpPr>
          <p:nvPr>
            <p:ph type="ftr" sz="quarter" idx="11"/>
          </p:nvPr>
        </p:nvSpPr>
        <p:spPr/>
        <p:txBody>
          <a:bodyPr/>
          <a:lstStyle>
            <a:lvl1pPr>
              <a:defRPr/>
            </a:lvl1pPr>
          </a:lstStyle>
          <a:p>
            <a:pPr>
              <a:defRPr/>
            </a:pPr>
            <a:endParaRPr lang="en-US"/>
          </a:p>
        </p:txBody>
      </p:sp>
      <p:sp>
        <p:nvSpPr>
          <p:cNvPr id="5" name="Rectangle 11"/>
          <p:cNvSpPr>
            <a:spLocks noGrp="1" noChangeArrowheads="1"/>
          </p:cNvSpPr>
          <p:nvPr>
            <p:ph type="sldNum" sz="quarter" idx="12"/>
          </p:nvPr>
        </p:nvSpPr>
        <p:spPr/>
        <p:txBody>
          <a:bodyPr/>
          <a:lstStyle>
            <a:lvl1pPr>
              <a:defRPr/>
            </a:lvl1pPr>
          </a:lstStyle>
          <a:p>
            <a:pPr>
              <a:defRPr/>
            </a:pPr>
            <a:fld id="{536224C9-CDD0-4FE6-8F89-1E31701812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AC04C3-5346-478A-AA43-663CD1C179D6}" type="datetimeFigureOut">
              <a:rPr lang="en-GB" smtClean="0"/>
              <a:pPr/>
              <a:t>03/04/2018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BAF573-CC9C-4EF5-BA2A-BA0CF25CB6F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C04C3-5346-478A-AA43-663CD1C179D6}" type="datetimeFigureOut">
              <a:rPr lang="en-GB" smtClean="0"/>
              <a:pPr/>
              <a:t>03/04/2018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BAF573-CC9C-4EF5-BA2A-BA0CF25CB6F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AC04C3-5346-478A-AA43-663CD1C179D6}" type="datetimeFigureOut">
              <a:rPr lang="en-GB" smtClean="0"/>
              <a:pPr/>
              <a:t>03/04/2018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BAF573-CC9C-4EF5-BA2A-BA0CF25CB6F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AC04C3-5346-478A-AA43-663CD1C179D6}" type="datetimeFigureOut">
              <a:rPr lang="en-GB" smtClean="0"/>
              <a:pPr/>
              <a:t>03/04/2018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BAF573-CC9C-4EF5-BA2A-BA0CF25CB6F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AC04C3-5346-478A-AA43-663CD1C179D6}" type="datetimeFigureOut">
              <a:rPr lang="en-GB" smtClean="0"/>
              <a:pPr/>
              <a:t>03/04/2018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BAF573-CC9C-4EF5-BA2A-BA0CF25CB6F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C04C3-5346-478A-AA43-663CD1C179D6}" type="datetimeFigureOut">
              <a:rPr lang="en-GB" smtClean="0"/>
              <a:pPr/>
              <a:t>03/04/2018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BAF573-CC9C-4EF5-BA2A-BA0CF25CB6F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AC04C3-5346-478A-AA43-663CD1C179D6}" type="datetimeFigureOut">
              <a:rPr lang="en-GB" smtClean="0"/>
              <a:pPr/>
              <a:t>03/04/2018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BAF573-CC9C-4EF5-BA2A-BA0CF25CB6F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AC04C3-5346-478A-AA43-663CD1C179D6}" type="datetimeFigureOut">
              <a:rPr lang="en-GB" smtClean="0"/>
              <a:pPr/>
              <a:t>03/04/2018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BAF573-CC9C-4EF5-BA2A-BA0CF25CB6F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C04C3-5346-478A-AA43-663CD1C179D6}" type="datetimeFigureOut">
              <a:rPr lang="en-GB" smtClean="0"/>
              <a:pPr/>
              <a:t>03/04/2018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AF573-CC9C-4EF5-BA2A-BA0CF25CB6F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theguardian.com/sustainable-business/2017/apr/20/age-discrimination-older-australian-workers-viewed-as-slow-to-lear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2800" b="1" dirty="0">
                <a:solidFill>
                  <a:schemeClr val="tx2"/>
                </a:solidFill>
              </a:rPr>
              <a:t>Lecture 1  - Introduction to Managing Diversity</a:t>
            </a:r>
            <a:endParaRPr lang="en-GB" sz="2800" dirty="0"/>
          </a:p>
        </p:txBody>
      </p:sp>
      <p:sp>
        <p:nvSpPr>
          <p:cNvPr id="3" name="Content Placeholder 2"/>
          <p:cNvSpPr>
            <a:spLocks noGrp="1"/>
          </p:cNvSpPr>
          <p:nvPr>
            <p:ph idx="1"/>
          </p:nvPr>
        </p:nvSpPr>
        <p:spPr>
          <a:xfrm>
            <a:off x="179512" y="1988840"/>
            <a:ext cx="8784976" cy="4464496"/>
          </a:xfrm>
        </p:spPr>
        <p:txBody>
          <a:bodyPr>
            <a:normAutofit/>
          </a:bodyPr>
          <a:lstStyle/>
          <a:p>
            <a:pPr>
              <a:buNone/>
            </a:pPr>
            <a:r>
              <a:rPr lang="en-GB" sz="2400" b="1" dirty="0"/>
              <a:t>What we will cover today:</a:t>
            </a:r>
          </a:p>
          <a:p>
            <a:pPr>
              <a:buNone/>
            </a:pPr>
            <a:endParaRPr lang="en-GB" sz="1000" b="1" dirty="0"/>
          </a:p>
          <a:p>
            <a:r>
              <a:rPr lang="en-GB" sz="2400" dirty="0"/>
              <a:t>Learning outcomes, weekly schedule, and the philosophy/expectation of the module.</a:t>
            </a:r>
          </a:p>
          <a:p>
            <a:endParaRPr lang="en-GB" sz="1000" dirty="0"/>
          </a:p>
          <a:p>
            <a:r>
              <a:rPr lang="en-GB" sz="2400" dirty="0"/>
              <a:t>Reading material and assessment of the module.</a:t>
            </a:r>
          </a:p>
          <a:p>
            <a:endParaRPr lang="en-GB" sz="1000" dirty="0"/>
          </a:p>
          <a:p>
            <a:r>
              <a:rPr lang="en-GB" sz="2400" dirty="0"/>
              <a:t>The reasons for studying this topic.</a:t>
            </a:r>
          </a:p>
          <a:p>
            <a:endParaRPr lang="en-GB" sz="1000" dirty="0"/>
          </a:p>
          <a:p>
            <a:r>
              <a:rPr lang="en-GB" sz="2400" dirty="0"/>
              <a:t>Define managing diversity/equal opportunities. Briefly mention some of the content that will arise throughout the module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85800" y="260648"/>
            <a:ext cx="7772400" cy="1034752"/>
          </a:xfrm>
          <a:prstGeom prst="rect">
            <a:avLst/>
          </a:prstGeom>
          <a:noFill/>
          <a:ln w="9525">
            <a:noFill/>
            <a:miter lim="800000"/>
            <a:headEnd/>
            <a:tailEnd/>
          </a:ln>
        </p:spPr>
        <p:txBody>
          <a:bodyPr anchor="ctr"/>
          <a:lstStyle/>
          <a:p>
            <a:pPr algn="ctr"/>
            <a:r>
              <a:rPr lang="en-IE" sz="2800" b="1" dirty="0">
                <a:solidFill>
                  <a:schemeClr val="tx2"/>
                </a:solidFill>
              </a:rPr>
              <a:t> </a:t>
            </a:r>
            <a:r>
              <a:rPr lang="en-GB" sz="2800" b="1" dirty="0">
                <a:solidFill>
                  <a:schemeClr val="tx2"/>
                </a:solidFill>
              </a:rPr>
              <a:t>Why study issues of gender and diversity equality in employment</a:t>
            </a:r>
            <a:r>
              <a:rPr lang="en-IE" sz="2800" b="1" dirty="0">
                <a:solidFill>
                  <a:schemeClr val="tx2"/>
                </a:solidFill>
              </a:rPr>
              <a:t>?</a:t>
            </a:r>
            <a:endParaRPr lang="en-GB" sz="2800" b="1" dirty="0">
              <a:solidFill>
                <a:schemeClr val="tx2"/>
              </a:solidFill>
            </a:endParaRPr>
          </a:p>
        </p:txBody>
      </p:sp>
      <p:sp>
        <p:nvSpPr>
          <p:cNvPr id="44035" name="Rectangle 3"/>
          <p:cNvSpPr>
            <a:spLocks noChangeArrowheads="1"/>
          </p:cNvSpPr>
          <p:nvPr/>
        </p:nvSpPr>
        <p:spPr bwMode="auto">
          <a:xfrm>
            <a:off x="304800" y="1956338"/>
            <a:ext cx="8587680" cy="4924400"/>
          </a:xfrm>
          <a:prstGeom prst="rect">
            <a:avLst/>
          </a:prstGeom>
          <a:noFill/>
          <a:ln w="9525">
            <a:noFill/>
            <a:miter lim="800000"/>
            <a:headEnd/>
            <a:tailEnd/>
          </a:ln>
        </p:spPr>
        <p:txBody>
          <a:bodyPr/>
          <a:lstStyle/>
          <a:p>
            <a:pPr marL="342900" indent="-342900">
              <a:spcBef>
                <a:spcPct val="20000"/>
              </a:spcBef>
              <a:buFontTx/>
              <a:buChar char="•"/>
            </a:pPr>
            <a:r>
              <a:rPr lang="en-GB" sz="2400" dirty="0"/>
              <a:t>To improve academic and other skills e.g. improve analytical skills, understand labour market issues, develop research skills, develop discussion skills.</a:t>
            </a:r>
          </a:p>
          <a:p>
            <a:pPr marL="342900" indent="-342900">
              <a:spcBef>
                <a:spcPct val="20000"/>
              </a:spcBef>
              <a:buFontTx/>
              <a:buChar char="•"/>
            </a:pPr>
            <a:endParaRPr lang="en-GB" sz="2400" dirty="0"/>
          </a:p>
          <a:p>
            <a:pPr marL="342900" indent="-342900">
              <a:spcBef>
                <a:spcPct val="20000"/>
              </a:spcBef>
              <a:buFontTx/>
              <a:buChar char="•"/>
            </a:pPr>
            <a:r>
              <a:rPr lang="en-GB" sz="2400" dirty="0"/>
              <a:t>To develop a knowledge and understanding of the main equality/diversity issues which are increasingly important for line managers and employees as well as HR specialists.</a:t>
            </a:r>
          </a:p>
          <a:p>
            <a:pPr marL="342900" indent="-342900">
              <a:spcBef>
                <a:spcPct val="20000"/>
              </a:spcBef>
              <a:buFontTx/>
              <a:buChar char="•"/>
            </a:pPr>
            <a:endParaRPr lang="en-GB" sz="2400" dirty="0"/>
          </a:p>
          <a:p>
            <a:pPr marL="342900" indent="-342900">
              <a:spcBef>
                <a:spcPct val="20000"/>
              </a:spcBef>
              <a:buFontTx/>
              <a:buChar char="•"/>
            </a:pPr>
            <a:r>
              <a:rPr lang="en-GB" sz="2400" dirty="0"/>
              <a:t>To gain an understanding of equality legislation in Ireland as it is an important consideration for managers.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 calcmode="lin" valueType="num">
                                      <p:cBhvr additive="base">
                                        <p:cTn id="19"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p:spPr>
        <p:txBody>
          <a:bodyPr>
            <a:normAutofit/>
          </a:bodyPr>
          <a:lstStyle/>
          <a:p>
            <a:r>
              <a:rPr lang="en-GB" sz="2800" b="1" dirty="0">
                <a:solidFill>
                  <a:schemeClr val="tx2"/>
                </a:solidFill>
              </a:rPr>
              <a:t>Equality is a difficult area to theorise</a:t>
            </a:r>
          </a:p>
        </p:txBody>
      </p:sp>
      <p:sp>
        <p:nvSpPr>
          <p:cNvPr id="3" name="Content Placeholder 2"/>
          <p:cNvSpPr>
            <a:spLocks noGrp="1"/>
          </p:cNvSpPr>
          <p:nvPr>
            <p:ph idx="1"/>
          </p:nvPr>
        </p:nvSpPr>
        <p:spPr>
          <a:xfrm>
            <a:off x="251520" y="1196752"/>
            <a:ext cx="8712968" cy="5256584"/>
          </a:xfrm>
        </p:spPr>
        <p:txBody>
          <a:bodyPr>
            <a:normAutofit/>
          </a:bodyPr>
          <a:lstStyle/>
          <a:p>
            <a:r>
              <a:rPr lang="en-GB" sz="2400" dirty="0"/>
              <a:t>This is because of the wide variety of meanings attached to the concept. A discussion on the meaning of equality poses questions about the nature of the society we wish to live in.  Regarding the workplace, questions emerge as to what equality policies aim to achieve?</a:t>
            </a:r>
          </a:p>
          <a:p>
            <a:pPr marL="0" indent="0">
              <a:buNone/>
            </a:pPr>
            <a:endParaRPr lang="en-GB" sz="2400" dirty="0"/>
          </a:p>
          <a:p>
            <a:r>
              <a:rPr lang="en-GB" sz="2400" dirty="0"/>
              <a:t>The following are three commonly acknowledged equality objectives:</a:t>
            </a:r>
            <a:endParaRPr lang="en-US" sz="2400" dirty="0"/>
          </a:p>
          <a:p>
            <a:pPr>
              <a:buNone/>
            </a:pPr>
            <a:r>
              <a:rPr lang="en-GB" sz="2400" dirty="0"/>
              <a:t>	(</a:t>
            </a:r>
            <a:r>
              <a:rPr lang="en-GB" sz="2400" dirty="0" err="1"/>
              <a:t>i</a:t>
            </a:r>
            <a:r>
              <a:rPr lang="en-GB" sz="2400" dirty="0"/>
              <a:t>)	Equality of Opportunity or Formal Equality</a:t>
            </a:r>
            <a:endParaRPr lang="en-US" sz="2400" dirty="0"/>
          </a:p>
          <a:p>
            <a:pPr>
              <a:buNone/>
            </a:pPr>
            <a:r>
              <a:rPr lang="en-GB" sz="2400" dirty="0"/>
              <a:t>	(ii) 	Equality of Participation</a:t>
            </a:r>
            <a:endParaRPr lang="en-US" sz="2400" dirty="0"/>
          </a:p>
          <a:p>
            <a:pPr>
              <a:buNone/>
            </a:pPr>
            <a:r>
              <a:rPr lang="en-GB" sz="2400" dirty="0"/>
              <a:t>	(iii)	Equality of Outcome</a:t>
            </a:r>
            <a:endParaRPr lang="en-US" sz="2400" dirty="0"/>
          </a:p>
          <a:p>
            <a:pPr marL="0" indent="0">
              <a:buNone/>
            </a:pPr>
            <a:r>
              <a:rPr lang="en-GB" sz="2400" dirty="0"/>
              <a:t>     All three objectives are interrelated. </a:t>
            </a:r>
            <a:endParaRPr lang="en-US" sz="2400" dirty="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rmAutofit/>
          </a:bodyPr>
          <a:lstStyle/>
          <a:p>
            <a:r>
              <a:rPr lang="en-GB" sz="2800" b="1" dirty="0">
                <a:solidFill>
                  <a:schemeClr val="tx2"/>
                </a:solidFill>
              </a:rPr>
              <a:t>Equality Policies</a:t>
            </a:r>
          </a:p>
        </p:txBody>
      </p:sp>
      <p:sp>
        <p:nvSpPr>
          <p:cNvPr id="3" name="Content Placeholder 2"/>
          <p:cNvSpPr>
            <a:spLocks noGrp="1"/>
          </p:cNvSpPr>
          <p:nvPr>
            <p:ph idx="1"/>
          </p:nvPr>
        </p:nvSpPr>
        <p:spPr>
          <a:xfrm>
            <a:off x="251520" y="836712"/>
            <a:ext cx="8640960" cy="6021288"/>
          </a:xfrm>
        </p:spPr>
        <p:txBody>
          <a:bodyPr>
            <a:normAutofit lnSpcReduction="10000"/>
          </a:bodyPr>
          <a:lstStyle/>
          <a:p>
            <a:r>
              <a:rPr lang="en-GB" sz="2400" dirty="0"/>
              <a:t>Equality policies have been part of employment policy in many workplaces since the late 1970’s/early 1980’s.</a:t>
            </a:r>
          </a:p>
          <a:p>
            <a:endParaRPr lang="en-GB" sz="2400" dirty="0"/>
          </a:p>
          <a:p>
            <a:r>
              <a:rPr lang="en-GB" sz="2400" dirty="0"/>
              <a:t>Discussion around conceptualisations of equal opportunities is polarised between approaches based on ‘sameness’ and those based on ‘difference’.</a:t>
            </a:r>
          </a:p>
          <a:p>
            <a:endParaRPr lang="en-GB" sz="2400" dirty="0"/>
          </a:p>
          <a:p>
            <a:r>
              <a:rPr lang="en-GB" sz="2400" b="1" dirty="0"/>
              <a:t>The liberal approach </a:t>
            </a:r>
            <a:r>
              <a:rPr lang="en-GB" sz="2400" dirty="0"/>
              <a:t>is based on ‘sameness’ and is concerned with formalising procedures and positive action to ensure that the ‘rules of the game’ are fair.  It has been criticised for failing to deliver equality of outcome.  </a:t>
            </a:r>
            <a:r>
              <a:rPr lang="en-GB" sz="2400" b="1" dirty="0"/>
              <a:t>The radical approach </a:t>
            </a:r>
            <a:r>
              <a:rPr lang="en-GB" sz="2400" dirty="0"/>
              <a:t>attempts to ensure equality of outcome as well as equality of opportunity. It recognises that discrimination is a socially constructed part of the market process.  </a:t>
            </a:r>
          </a:p>
          <a:p>
            <a:endParaRPr lang="en-GB" sz="2400" dirty="0"/>
          </a:p>
          <a:p>
            <a:r>
              <a:rPr lang="en-GB" sz="2400" dirty="0"/>
              <a:t>Both have been criticised for following a ‘short’ agenda.</a:t>
            </a:r>
          </a:p>
          <a:p>
            <a:endParaRPr lang="en-GB"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normAutofit/>
          </a:bodyPr>
          <a:lstStyle/>
          <a:p>
            <a:r>
              <a:rPr lang="en-GB" sz="2800" b="1" dirty="0">
                <a:solidFill>
                  <a:schemeClr val="tx2"/>
                </a:solidFill>
              </a:rPr>
              <a:t>Short and Long Agenda</a:t>
            </a:r>
          </a:p>
        </p:txBody>
      </p:sp>
      <p:sp>
        <p:nvSpPr>
          <p:cNvPr id="3" name="Content Placeholder 2"/>
          <p:cNvSpPr>
            <a:spLocks noGrp="1"/>
          </p:cNvSpPr>
          <p:nvPr>
            <p:ph idx="1"/>
          </p:nvPr>
        </p:nvSpPr>
        <p:spPr>
          <a:xfrm>
            <a:off x="179512" y="1138687"/>
            <a:ext cx="8784976" cy="5530673"/>
          </a:xfrm>
        </p:spPr>
        <p:txBody>
          <a:bodyPr>
            <a:normAutofit/>
          </a:bodyPr>
          <a:lstStyle/>
          <a:p>
            <a:r>
              <a:rPr lang="en-GB" sz="2400" dirty="0"/>
              <a:t>The traditional approach to equal opportunities follows a short agenda rather than a long agenda which seeks to change the unequal systems and structures and transform organisational cultures.   </a:t>
            </a:r>
          </a:p>
          <a:p>
            <a:endParaRPr lang="en-GB" sz="2400" dirty="0"/>
          </a:p>
          <a:p>
            <a:r>
              <a:rPr lang="en-GB" sz="2400" dirty="0"/>
              <a:t>According to Cockburn (1991) the ‘short’ agenda is considered deficient as it treats the symptoms of discrimination rather than the causes. </a:t>
            </a:r>
          </a:p>
          <a:p>
            <a:pPr marL="0" indent="0">
              <a:buNone/>
            </a:pPr>
            <a:endParaRPr lang="en-GB" sz="2400" dirty="0"/>
          </a:p>
          <a:p>
            <a:r>
              <a:rPr lang="en-GB" sz="2400" dirty="0"/>
              <a:t>Cockburn (1991) advocates a ‘long’ agenda which would seek to tackle the overall organisational culture in an attempt to transform equality policies and outcomes.   The managing diversity approach has both a short and a long agenda.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en-GB" sz="2800" b="1" dirty="0">
                <a:solidFill>
                  <a:schemeClr val="tx2"/>
                </a:solidFill>
              </a:rPr>
              <a:t>Defining the concepts</a:t>
            </a:r>
            <a:endParaRPr lang="en-GB" sz="2800" dirty="0">
              <a:solidFill>
                <a:schemeClr val="tx2"/>
              </a:solidFill>
            </a:endParaRPr>
          </a:p>
        </p:txBody>
      </p:sp>
      <p:sp>
        <p:nvSpPr>
          <p:cNvPr id="3" name="Content Placeholder 2"/>
          <p:cNvSpPr>
            <a:spLocks noGrp="1"/>
          </p:cNvSpPr>
          <p:nvPr>
            <p:ph idx="1"/>
          </p:nvPr>
        </p:nvSpPr>
        <p:spPr>
          <a:xfrm>
            <a:off x="0" y="548680"/>
            <a:ext cx="9036496" cy="6309320"/>
          </a:xfrm>
        </p:spPr>
        <p:txBody>
          <a:bodyPr>
            <a:noAutofit/>
          </a:bodyPr>
          <a:lstStyle/>
          <a:p>
            <a:pPr>
              <a:spcBef>
                <a:spcPts val="0"/>
              </a:spcBef>
            </a:pPr>
            <a:r>
              <a:rPr lang="en-US" sz="2400" dirty="0"/>
              <a:t>These concepts are not defined ‘once and for all’ but rather are linked to the human resource historical evolution and related to a countries’ laws, policies and social involvement.</a:t>
            </a:r>
          </a:p>
          <a:p>
            <a:pPr>
              <a:spcBef>
                <a:spcPts val="0"/>
              </a:spcBef>
            </a:pPr>
            <a:endParaRPr lang="en-US" sz="1400" dirty="0"/>
          </a:p>
          <a:p>
            <a:pPr>
              <a:spcBef>
                <a:spcPts val="0"/>
              </a:spcBef>
            </a:pPr>
            <a:r>
              <a:rPr lang="en-US" sz="2400" dirty="0"/>
              <a:t>EO refers above all to social justice and equality in treatment.</a:t>
            </a:r>
          </a:p>
          <a:p>
            <a:pPr marL="0" indent="0">
              <a:spcBef>
                <a:spcPts val="0"/>
              </a:spcBef>
              <a:buNone/>
            </a:pPr>
            <a:endParaRPr lang="en-GB" sz="1400" dirty="0"/>
          </a:p>
          <a:p>
            <a:pPr>
              <a:spcBef>
                <a:spcPts val="0"/>
              </a:spcBef>
            </a:pPr>
            <a:r>
              <a:rPr lang="en-GB" sz="2400" dirty="0" err="1"/>
              <a:t>Kandola</a:t>
            </a:r>
            <a:r>
              <a:rPr lang="en-GB" sz="2400" dirty="0"/>
              <a:t> et al begin their discussion on a definition of MD with “Managing diversity means different things to different people” (1998, p. 6).  T</a:t>
            </a:r>
            <a:r>
              <a:rPr lang="en-US" sz="2400" dirty="0"/>
              <a:t>hat “the basic concept of managing diversity accepts that the workforce consists of a diverse population of people.  The diversity consists of visible and non-visible differences which will include sex, age, background, race, disability, personality and workstyle. It is founded on the premise that harnessing these differences will create a productive environment in which everybody feels valued…and in which </a:t>
            </a:r>
            <a:r>
              <a:rPr lang="en-GB" sz="2400" dirty="0"/>
              <a:t>organisational goals are met”</a:t>
            </a:r>
            <a:r>
              <a:rPr lang="da-DK" sz="2400" dirty="0"/>
              <a:t> (1994, p.19)</a:t>
            </a:r>
            <a:endParaRPr lang="en-GB" sz="2400" dirty="0"/>
          </a:p>
          <a:p>
            <a:pPr marL="0" indent="0">
              <a:spcBef>
                <a:spcPts val="0"/>
              </a:spcBef>
              <a:buNone/>
            </a:pPr>
            <a:endParaRPr lang="en-US" sz="1400" dirty="0"/>
          </a:p>
          <a:p>
            <a:pPr>
              <a:spcBef>
                <a:spcPts val="0"/>
              </a:spcBef>
            </a:pPr>
            <a:r>
              <a:rPr lang="en-US" sz="2400" dirty="0"/>
              <a:t>Maxwell (2004) claims that there is no substantial difference between the outdated EO and today’s DM’s rhetoric</a:t>
            </a:r>
            <a:r>
              <a:rPr lang="en-US" sz="28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2800" b="1" dirty="0">
                <a:solidFill>
                  <a:schemeClr val="tx2"/>
                </a:solidFill>
              </a:rPr>
              <a:t>The transition for EO to MD</a:t>
            </a:r>
          </a:p>
        </p:txBody>
      </p:sp>
      <p:sp>
        <p:nvSpPr>
          <p:cNvPr id="3" name="Content Placeholder 2"/>
          <p:cNvSpPr>
            <a:spLocks noGrp="1"/>
          </p:cNvSpPr>
          <p:nvPr>
            <p:ph idx="1"/>
          </p:nvPr>
        </p:nvSpPr>
        <p:spPr>
          <a:xfrm>
            <a:off x="251520" y="1097360"/>
            <a:ext cx="8640960" cy="5760640"/>
          </a:xfrm>
        </p:spPr>
        <p:txBody>
          <a:bodyPr>
            <a:normAutofit fontScale="92500" lnSpcReduction="20000"/>
          </a:bodyPr>
          <a:lstStyle/>
          <a:p>
            <a:r>
              <a:rPr lang="en-US" sz="2600" dirty="0"/>
              <a:t>The transition from EO to MD implies numerous issues in particular in regard to trade unions.  Greene &amp; </a:t>
            </a:r>
            <a:r>
              <a:rPr lang="en-US" sz="2600" dirty="0" err="1"/>
              <a:t>Kirton</a:t>
            </a:r>
            <a:r>
              <a:rPr lang="en-US" sz="2600" dirty="0"/>
              <a:t> (2004) argue that diversity rhetoric intents to depoliticize equality policies.  </a:t>
            </a:r>
          </a:p>
          <a:p>
            <a:endParaRPr lang="en-US" sz="2600" dirty="0"/>
          </a:p>
          <a:p>
            <a:r>
              <a:rPr lang="en-GB" sz="2600" dirty="0"/>
              <a:t>A common criticism of the equality agenda centres around the argument that equality policy has had no positive impact on the performance of an organisation. The advent of MD was heralded as a means of making policies contribute to the bottom line. </a:t>
            </a:r>
            <a:endParaRPr lang="en-US" sz="2600" dirty="0"/>
          </a:p>
          <a:p>
            <a:endParaRPr lang="en-US" sz="2600" dirty="0"/>
          </a:p>
          <a:p>
            <a:r>
              <a:rPr lang="en-US" sz="2600" dirty="0"/>
              <a:t>MD appears more business-friendly  and more palatable than EO given EO’s negative association to underlying law and rules. </a:t>
            </a:r>
          </a:p>
          <a:p>
            <a:endParaRPr lang="en-US" sz="2600" dirty="0"/>
          </a:p>
          <a:p>
            <a:r>
              <a:rPr lang="en-US" sz="2600" dirty="0"/>
              <a:t>MD is hugely criticized for being overwhelmingly positive and for bypassing the actual human resource issues in </a:t>
            </a:r>
            <a:r>
              <a:rPr lang="en-US" sz="2600" dirty="0" err="1"/>
              <a:t>favour</a:t>
            </a:r>
            <a:r>
              <a:rPr lang="en-US" sz="2600" dirty="0"/>
              <a:t> of business orientated objectives (Greene et al., 2005). </a:t>
            </a:r>
          </a:p>
          <a:p>
            <a:endParaRPr lang="en-GB"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2800" b="1" dirty="0">
                <a:solidFill>
                  <a:schemeClr val="tx2"/>
                </a:solidFill>
              </a:rPr>
              <a:t>Key elements of the MD approach</a:t>
            </a:r>
          </a:p>
        </p:txBody>
      </p:sp>
      <p:sp>
        <p:nvSpPr>
          <p:cNvPr id="3" name="Content Placeholder 2"/>
          <p:cNvSpPr>
            <a:spLocks noGrp="1"/>
          </p:cNvSpPr>
          <p:nvPr>
            <p:ph idx="1"/>
          </p:nvPr>
        </p:nvSpPr>
        <p:spPr>
          <a:xfrm>
            <a:off x="251520" y="1340768"/>
            <a:ext cx="8640960" cy="4968552"/>
          </a:xfrm>
        </p:spPr>
        <p:txBody>
          <a:bodyPr>
            <a:normAutofit/>
          </a:bodyPr>
          <a:lstStyle/>
          <a:p>
            <a:r>
              <a:rPr lang="en-GB" sz="2400" dirty="0"/>
              <a:t>Despite difficulties with a definition, </a:t>
            </a:r>
            <a:r>
              <a:rPr lang="en-GB" sz="2400" dirty="0" err="1"/>
              <a:t>Kirton</a:t>
            </a:r>
            <a:r>
              <a:rPr lang="en-GB" sz="2400" dirty="0"/>
              <a:t> and Greene (2005) identify the four key elements of the MD approach that most authors converge on:</a:t>
            </a:r>
          </a:p>
          <a:p>
            <a:pPr>
              <a:buNone/>
            </a:pPr>
            <a:r>
              <a:rPr lang="en-GB" sz="2600" dirty="0"/>
              <a:t>	</a:t>
            </a:r>
            <a:r>
              <a:rPr lang="en-GB" sz="2200" dirty="0"/>
              <a:t>(</a:t>
            </a:r>
            <a:r>
              <a:rPr lang="en-GB" sz="2200" dirty="0" err="1"/>
              <a:t>i</a:t>
            </a:r>
            <a:r>
              <a:rPr lang="en-GB" sz="2200" dirty="0"/>
              <a:t>)	</a:t>
            </a:r>
            <a:r>
              <a:rPr lang="en-GB" sz="2000" dirty="0"/>
              <a:t>Differences are viewed positively in that different  perspectives and 	approaches can help benefit the organisation. </a:t>
            </a:r>
          </a:p>
          <a:p>
            <a:pPr>
              <a:buNone/>
            </a:pPr>
            <a:r>
              <a:rPr lang="en-GB" sz="2000" dirty="0"/>
              <a:t>	(ii)	MD has an individual focus.  </a:t>
            </a:r>
            <a:r>
              <a:rPr lang="en-GB" sz="2000" dirty="0" err="1"/>
              <a:t>Kandola</a:t>
            </a:r>
            <a:r>
              <a:rPr lang="en-GB" sz="2000" dirty="0"/>
              <a:t> and Fullerton (1998) go far as to 	include personal characteristics such as ‘work style’ in their MD 	approach. </a:t>
            </a:r>
          </a:p>
          <a:p>
            <a:pPr>
              <a:buNone/>
            </a:pPr>
            <a:r>
              <a:rPr lang="en-GB" sz="2000" dirty="0"/>
              <a:t>	(iii)	MD aims specifically to meet organisational goals and as such is 	concerned with the business case rather than the social justice case 	(</a:t>
            </a:r>
            <a:r>
              <a:rPr lang="en-GB" sz="2000" dirty="0" err="1"/>
              <a:t>Kaler</a:t>
            </a:r>
            <a:r>
              <a:rPr lang="en-GB" sz="2000" dirty="0"/>
              <a:t> 2001) and</a:t>
            </a:r>
          </a:p>
          <a:p>
            <a:pPr>
              <a:buNone/>
            </a:pPr>
            <a:r>
              <a:rPr lang="en-GB" sz="2000" dirty="0"/>
              <a:t>	(iv) 	MD is presented not only as redressing the balance but also as an 	attempt to change the culture of organisations.</a:t>
            </a:r>
          </a:p>
          <a:p>
            <a:endParaRPr lang="en-GB" dirty="0"/>
          </a:p>
        </p:txBody>
      </p:sp>
    </p:spTree>
    <p:extLst>
      <p:ext uri="{BB962C8B-B14F-4D97-AF65-F5344CB8AC3E}">
        <p14:creationId xmlns:p14="http://schemas.microsoft.com/office/powerpoint/2010/main" val="978890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836712"/>
          </a:xfrm>
        </p:spPr>
        <p:txBody>
          <a:bodyPr>
            <a:normAutofit/>
          </a:bodyPr>
          <a:lstStyle/>
          <a:p>
            <a:r>
              <a:rPr lang="en-IE" sz="2800" b="1" dirty="0">
                <a:solidFill>
                  <a:schemeClr val="tx2"/>
                </a:solidFill>
              </a:rPr>
              <a:t>Process of Managing Diversity</a:t>
            </a:r>
            <a:endParaRPr lang="en-GB" sz="2800" dirty="0">
              <a:solidFill>
                <a:schemeClr val="tx2"/>
              </a:solidFill>
            </a:endParaRPr>
          </a:p>
        </p:txBody>
      </p:sp>
      <p:sp>
        <p:nvSpPr>
          <p:cNvPr id="3" name="Content Placeholder 2"/>
          <p:cNvSpPr>
            <a:spLocks noGrp="1"/>
          </p:cNvSpPr>
          <p:nvPr>
            <p:ph idx="1"/>
          </p:nvPr>
        </p:nvSpPr>
        <p:spPr>
          <a:xfrm>
            <a:off x="107504" y="908720"/>
            <a:ext cx="8928992" cy="6165304"/>
          </a:xfrm>
        </p:spPr>
        <p:txBody>
          <a:bodyPr>
            <a:normAutofit fontScale="85000" lnSpcReduction="20000"/>
          </a:bodyPr>
          <a:lstStyle/>
          <a:p>
            <a:r>
              <a:rPr lang="en-IE" sz="2800" dirty="0"/>
              <a:t>There are a number of links in the chain of managing diversity within an organisation.  Foot &amp; Hook (2009) point out that line managers play the front-line role in the delivery and achievement of objectives.  Therefore, it is imperative that senior management’s commitment to diversity objectives is communicated to the line managers.  They also note that line managers are not the only ones involved in making diversity work; everyone is (Foot &amp; Hook: 2009). </a:t>
            </a:r>
          </a:p>
          <a:p>
            <a:pPr marL="0" indent="0">
              <a:buNone/>
            </a:pPr>
            <a:endParaRPr lang="en-IE" sz="1600" dirty="0"/>
          </a:p>
          <a:p>
            <a:r>
              <a:rPr lang="en-IE" sz="2800" dirty="0"/>
              <a:t>Within organisations the </a:t>
            </a:r>
            <a:r>
              <a:rPr lang="en-US" sz="2800" dirty="0"/>
              <a:t>diversity specialist’s role is sometimes ambiguous and there are numerous constraints in the environment that restrain her/him from concrete actions.</a:t>
            </a:r>
          </a:p>
          <a:p>
            <a:pPr marL="0" indent="0">
              <a:buNone/>
            </a:pPr>
            <a:endParaRPr lang="en-US" sz="1800" dirty="0"/>
          </a:p>
          <a:p>
            <a:r>
              <a:rPr lang="en-US" sz="2800" dirty="0"/>
              <a:t>There also appears to be a misfit between diversity rhetoric and </a:t>
            </a:r>
            <a:r>
              <a:rPr lang="en-US" sz="2800" dirty="0" err="1"/>
              <a:t>unionised</a:t>
            </a:r>
            <a:r>
              <a:rPr lang="en-US" sz="2800" dirty="0"/>
              <a:t> contexts. Most of diversity professionals interviewed in the study of </a:t>
            </a:r>
            <a:r>
              <a:rPr lang="en-US" sz="2800" dirty="0" err="1"/>
              <a:t>Kirton</a:t>
            </a:r>
            <a:r>
              <a:rPr lang="en-US" sz="2800" dirty="0"/>
              <a:t> et al. (2007) claimed that an involvement of the </a:t>
            </a:r>
            <a:r>
              <a:rPr lang="en-US" sz="2800" dirty="0" err="1"/>
              <a:t>organisation’s</a:t>
            </a:r>
            <a:r>
              <a:rPr lang="en-US" sz="2800" dirty="0"/>
              <a:t> trade unions would compromise DM performance. Collective bargaining is therefore seen as a threat. It may just reflect companies’ willingness to </a:t>
            </a:r>
            <a:r>
              <a:rPr lang="en-US" sz="2800" dirty="0" err="1"/>
              <a:t>marginalise</a:t>
            </a:r>
            <a:r>
              <a:rPr lang="en-US" sz="2800" dirty="0"/>
              <a:t> trade unions and </a:t>
            </a:r>
            <a:r>
              <a:rPr lang="en-US" sz="2800" dirty="0" err="1"/>
              <a:t>utilise</a:t>
            </a:r>
            <a:r>
              <a:rPr lang="en-US" sz="2800" dirty="0"/>
              <a:t> an upbeat diversity rhetoric to enhance business performance. </a:t>
            </a:r>
            <a:endParaRPr lang="en-GB" sz="2800" dirty="0"/>
          </a:p>
        </p:txBody>
      </p:sp>
    </p:spTree>
    <p:extLst>
      <p:ext uri="{BB962C8B-B14F-4D97-AF65-F5344CB8AC3E}">
        <p14:creationId xmlns:p14="http://schemas.microsoft.com/office/powerpoint/2010/main" val="393929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GB" sz="2800" b="1" dirty="0">
                <a:solidFill>
                  <a:schemeClr val="tx2"/>
                </a:solidFill>
              </a:rPr>
              <a:t>Diversity professionals</a:t>
            </a:r>
          </a:p>
        </p:txBody>
      </p:sp>
      <p:sp>
        <p:nvSpPr>
          <p:cNvPr id="3" name="Content Placeholder 2"/>
          <p:cNvSpPr>
            <a:spLocks noGrp="1"/>
          </p:cNvSpPr>
          <p:nvPr>
            <p:ph idx="1"/>
          </p:nvPr>
        </p:nvSpPr>
        <p:spPr>
          <a:xfrm>
            <a:off x="35496" y="838537"/>
            <a:ext cx="9001000" cy="6021288"/>
          </a:xfrm>
        </p:spPr>
        <p:txBody>
          <a:bodyPr>
            <a:noAutofit/>
          </a:bodyPr>
          <a:lstStyle/>
          <a:p>
            <a:r>
              <a:rPr lang="en-US" sz="2400" dirty="0"/>
              <a:t>It is a widely </a:t>
            </a:r>
            <a:r>
              <a:rPr lang="en-US" sz="2400" dirty="0" err="1"/>
              <a:t>feminised</a:t>
            </a:r>
            <a:r>
              <a:rPr lang="en-US" sz="2400" dirty="0"/>
              <a:t> role </a:t>
            </a:r>
            <a:r>
              <a:rPr lang="fr-FR" sz="2400" dirty="0"/>
              <a:t>(</a:t>
            </a:r>
            <a:r>
              <a:rPr lang="fr-FR" sz="2400" dirty="0" err="1"/>
              <a:t>Kirton</a:t>
            </a:r>
            <a:r>
              <a:rPr lang="fr-FR" sz="2400" dirty="0"/>
              <a:t> &amp; Greene, 2006; </a:t>
            </a:r>
            <a:r>
              <a:rPr lang="fr-FR" sz="2400" dirty="0" err="1"/>
              <a:t>Lorbiecki</a:t>
            </a:r>
            <a:r>
              <a:rPr lang="fr-FR" sz="2400" dirty="0"/>
              <a:t>, 2001) or </a:t>
            </a:r>
            <a:r>
              <a:rPr lang="fr-FR" sz="2400" dirty="0" err="1"/>
              <a:t>they</a:t>
            </a:r>
            <a:r>
              <a:rPr lang="fr-FR" sz="2400" dirty="0"/>
              <a:t> </a:t>
            </a:r>
            <a:r>
              <a:rPr lang="fr-FR" sz="2400" dirty="0" err="1"/>
              <a:t>belong</a:t>
            </a:r>
            <a:r>
              <a:rPr lang="fr-FR" sz="2400" dirty="0"/>
              <a:t> to </a:t>
            </a:r>
            <a:r>
              <a:rPr lang="fr-FR" sz="2400" dirty="0" err="1"/>
              <a:t>ethnic</a:t>
            </a:r>
            <a:r>
              <a:rPr lang="fr-FR" sz="2400" dirty="0"/>
              <a:t> </a:t>
            </a:r>
            <a:r>
              <a:rPr lang="fr-FR" sz="2400" dirty="0" err="1"/>
              <a:t>minorities</a:t>
            </a:r>
            <a:r>
              <a:rPr lang="fr-FR" sz="2400" dirty="0"/>
              <a:t>.</a:t>
            </a:r>
          </a:p>
          <a:p>
            <a:endParaRPr lang="en-US" sz="1400" dirty="0"/>
          </a:p>
          <a:p>
            <a:r>
              <a:rPr lang="en-US" sz="2400" dirty="0"/>
              <a:t>Paradoxically, they aim to set two contradictory goals: they attempt to make fairness and justice respected, and they aim to celebrate individual differences.</a:t>
            </a:r>
          </a:p>
          <a:p>
            <a:pPr marL="0" indent="0">
              <a:buNone/>
            </a:pPr>
            <a:endParaRPr lang="en-US" sz="1400" dirty="0"/>
          </a:p>
          <a:p>
            <a:r>
              <a:rPr lang="en-US" sz="2400" dirty="0"/>
              <a:t>“There is undoubtedly a considerable risk that if diversity practitioners over-identify with management, ... the changes they drive are more likely to serve organisational objectives than improve working lives” (</a:t>
            </a:r>
            <a:r>
              <a:rPr lang="en-US" sz="2400" dirty="0" err="1"/>
              <a:t>Kirton</a:t>
            </a:r>
            <a:r>
              <a:rPr lang="en-US" sz="2400" dirty="0"/>
              <a:t> et al., 2009, p.173).  Nevertheless, if they do not identify enough with the top-down managerial system…(will) be placed as unpopular with many organisational actors.  Further, they might be settled “on the margins of mainstream policymaking” (</a:t>
            </a:r>
            <a:r>
              <a:rPr lang="en-US" sz="2400" dirty="0" err="1"/>
              <a:t>Kirton</a:t>
            </a:r>
            <a:r>
              <a:rPr lang="en-US" sz="2400" dirty="0"/>
              <a:t> et al., 2007, p.1992). </a:t>
            </a:r>
            <a:endParaRPr lang="en-GB" sz="2400" dirty="0"/>
          </a:p>
        </p:txBody>
      </p:sp>
    </p:spTree>
    <p:extLst>
      <p:ext uri="{BB962C8B-B14F-4D97-AF65-F5344CB8AC3E}">
        <p14:creationId xmlns:p14="http://schemas.microsoft.com/office/powerpoint/2010/main" val="325661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a:bodyPr>
          <a:lstStyle/>
          <a:p>
            <a:r>
              <a:rPr lang="en-GB" sz="2800" b="1" dirty="0">
                <a:solidFill>
                  <a:schemeClr val="tx2"/>
                </a:solidFill>
              </a:rPr>
              <a:t>Diversity champions</a:t>
            </a:r>
          </a:p>
        </p:txBody>
      </p:sp>
      <p:sp>
        <p:nvSpPr>
          <p:cNvPr id="3" name="Content Placeholder 2"/>
          <p:cNvSpPr>
            <a:spLocks noGrp="1"/>
          </p:cNvSpPr>
          <p:nvPr>
            <p:ph idx="1"/>
          </p:nvPr>
        </p:nvSpPr>
        <p:spPr>
          <a:xfrm>
            <a:off x="323528" y="1124744"/>
            <a:ext cx="8568952" cy="5733256"/>
          </a:xfrm>
        </p:spPr>
        <p:txBody>
          <a:bodyPr>
            <a:noAutofit/>
          </a:bodyPr>
          <a:lstStyle/>
          <a:p>
            <a:r>
              <a:rPr lang="en-US" sz="2400" dirty="0" err="1"/>
              <a:t>Kirton</a:t>
            </a:r>
            <a:r>
              <a:rPr lang="en-US" sz="2400" dirty="0"/>
              <a:t> et al. (2009) conducted research on ‘diversity champions’ within </a:t>
            </a:r>
            <a:r>
              <a:rPr lang="en-US" sz="2400" dirty="0" err="1"/>
              <a:t>organisations</a:t>
            </a:r>
            <a:r>
              <a:rPr lang="en-US" sz="2400" dirty="0"/>
              <a:t>.</a:t>
            </a:r>
          </a:p>
          <a:p>
            <a:pPr>
              <a:buNone/>
            </a:pPr>
            <a:r>
              <a:rPr lang="en-US" sz="2400" dirty="0"/>
              <a:t>	</a:t>
            </a:r>
            <a:r>
              <a:rPr lang="en-US" sz="2000" dirty="0"/>
              <a:t>“even champions experienced some stress and frustration in their roles and some felt that being an advocate for diversity could be potentially damaging for mainstream management careers ... A significant number felt that they could only do diversity work for a temporary period before a ‘burn-out’ stage was reached or before too much damage was done to their reputations and careers” (p.172) </a:t>
            </a:r>
          </a:p>
          <a:p>
            <a:endParaRPr lang="en-US" sz="1400" dirty="0"/>
          </a:p>
          <a:p>
            <a:r>
              <a:rPr lang="en-US" sz="2400" dirty="0"/>
              <a:t>Beyond this negative dimension, other champions mentioned a particularly good support from both equality and diversity leaders.  They felt their initiatives aligned with company purposes.  </a:t>
            </a:r>
            <a:endParaRPr lang="en-GB" sz="2400" dirty="0"/>
          </a:p>
        </p:txBody>
      </p:sp>
    </p:spTree>
    <p:extLst>
      <p:ext uri="{BB962C8B-B14F-4D97-AF65-F5344CB8AC3E}">
        <p14:creationId xmlns:p14="http://schemas.microsoft.com/office/powerpoint/2010/main" val="822759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a:bodyPr>
          <a:lstStyle/>
          <a:p>
            <a:r>
              <a:rPr lang="en-GB" sz="2800" b="1" dirty="0">
                <a:solidFill>
                  <a:schemeClr val="tx2"/>
                </a:solidFill>
              </a:rPr>
              <a:t>Weekly Schedule</a:t>
            </a:r>
          </a:p>
        </p:txBody>
      </p:sp>
      <p:sp>
        <p:nvSpPr>
          <p:cNvPr id="3" name="Content Placeholder 2"/>
          <p:cNvSpPr>
            <a:spLocks noGrp="1"/>
          </p:cNvSpPr>
          <p:nvPr>
            <p:ph idx="1"/>
          </p:nvPr>
        </p:nvSpPr>
        <p:spPr>
          <a:xfrm>
            <a:off x="251520" y="620688"/>
            <a:ext cx="8784976" cy="6408712"/>
          </a:xfrm>
        </p:spPr>
        <p:txBody>
          <a:bodyPr>
            <a:normAutofit fontScale="85000" lnSpcReduction="10000"/>
          </a:bodyPr>
          <a:lstStyle/>
          <a:p>
            <a:pPr marL="1166813" indent="-1166813">
              <a:buNone/>
              <a:tabLst>
                <a:tab pos="725488" algn="l"/>
              </a:tabLst>
            </a:pPr>
            <a:r>
              <a:rPr lang="en-GB" sz="2800" dirty="0"/>
              <a:t>Week 1	Introduction Managing Diversity </a:t>
            </a:r>
            <a:endParaRPr lang="en-IE" sz="2800" dirty="0"/>
          </a:p>
          <a:p>
            <a:pPr marL="1166813" indent="-1166813">
              <a:buNone/>
            </a:pPr>
            <a:r>
              <a:rPr lang="en-GB" sz="2800" dirty="0"/>
              <a:t>Week 2	Diversity in the labour market </a:t>
            </a:r>
            <a:endParaRPr lang="en-IE" sz="2800" dirty="0"/>
          </a:p>
          <a:p>
            <a:pPr marL="1166813" indent="-1166813">
              <a:buNone/>
            </a:pPr>
            <a:r>
              <a:rPr lang="en-GB" sz="2800" dirty="0"/>
              <a:t>Week 3	Theorising workforce diversity</a:t>
            </a:r>
            <a:endParaRPr lang="en-IE" sz="2800" dirty="0"/>
          </a:p>
          <a:p>
            <a:pPr marL="1166813" indent="-1166813">
              <a:buNone/>
            </a:pPr>
            <a:r>
              <a:rPr lang="en-US" sz="2800" dirty="0"/>
              <a:t>Week 4	Managing Diversity in the workplace</a:t>
            </a:r>
            <a:endParaRPr lang="en-IE" sz="2800" dirty="0"/>
          </a:p>
          <a:p>
            <a:pPr marL="1166813" indent="-1166813">
              <a:buNone/>
            </a:pPr>
            <a:r>
              <a:rPr lang="en-GB" sz="2800" dirty="0"/>
              <a:t>Week 5	The Business Case for Equality, and Critics</a:t>
            </a:r>
            <a:endParaRPr lang="en-IE" sz="2800" dirty="0"/>
          </a:p>
          <a:p>
            <a:pPr marL="1166813" indent="-1166813">
              <a:buNone/>
            </a:pPr>
            <a:r>
              <a:rPr lang="en-GB" sz="2800" dirty="0"/>
              <a:t>Week 6	Managing Gender Diversity</a:t>
            </a:r>
            <a:endParaRPr lang="en-IE" sz="2800" dirty="0"/>
          </a:p>
          <a:p>
            <a:pPr marL="1166813" indent="-1166813">
              <a:buNone/>
            </a:pPr>
            <a:r>
              <a:rPr lang="en-US" sz="2800" dirty="0"/>
              <a:t>Week 7</a:t>
            </a:r>
            <a:r>
              <a:rPr lang="en-US" sz="2800" i="1" dirty="0"/>
              <a:t>	</a:t>
            </a:r>
            <a:r>
              <a:rPr lang="en-GB" sz="2800" dirty="0"/>
              <a:t>Managing Ethnic Diversity/</a:t>
            </a:r>
            <a:r>
              <a:rPr lang="en-US" sz="2800" dirty="0"/>
              <a:t>Managing Disabilities </a:t>
            </a:r>
          </a:p>
          <a:p>
            <a:pPr marL="1166813" indent="-1166813">
              <a:buNone/>
            </a:pPr>
            <a:r>
              <a:rPr lang="en-GB" sz="2800" dirty="0"/>
              <a:t>Week 8	Managing Religion or Belief/Managing Sexual Orientation and Transgender/Managing Age Diversity </a:t>
            </a:r>
          </a:p>
          <a:p>
            <a:pPr marL="1166813" indent="-1166813">
              <a:buNone/>
            </a:pPr>
            <a:r>
              <a:rPr lang="en-GB" sz="2800" dirty="0"/>
              <a:t>Week 9	No class – Easter Monday 2</a:t>
            </a:r>
            <a:r>
              <a:rPr lang="en-GB" sz="2800" baseline="30000" dirty="0"/>
              <a:t>nd</a:t>
            </a:r>
            <a:r>
              <a:rPr lang="en-GB" sz="2800" dirty="0"/>
              <a:t> April 2018.</a:t>
            </a:r>
            <a:endParaRPr lang="en-IE" sz="2800" dirty="0"/>
          </a:p>
          <a:p>
            <a:pPr marL="1166813" indent="-1166813">
              <a:buNone/>
            </a:pPr>
            <a:r>
              <a:rPr lang="en-GB" sz="2800" dirty="0"/>
              <a:t>Week 10 Remedies for Inequality - the State/government</a:t>
            </a:r>
            <a:endParaRPr lang="en-IE" sz="2800" dirty="0"/>
          </a:p>
          <a:p>
            <a:pPr marL="1166813" indent="-1166813">
              <a:buNone/>
            </a:pPr>
            <a:r>
              <a:rPr lang="en-GB" sz="2800" dirty="0"/>
              <a:t>Week 11	Remedies for Inequality - Employers and Trade Unions</a:t>
            </a:r>
            <a:endParaRPr lang="en-IE" sz="2800" dirty="0"/>
          </a:p>
          <a:p>
            <a:pPr marL="1166813" indent="-1166813">
              <a:buNone/>
            </a:pPr>
            <a:r>
              <a:rPr lang="en-GB" sz="2800" dirty="0"/>
              <a:t>Week 12	HRM and Diversity and the Future of Diversity:</a:t>
            </a:r>
            <a:endParaRPr lang="en-IE" sz="2800" dirty="0"/>
          </a:p>
          <a:p>
            <a:pPr marL="0" indent="0">
              <a:buNone/>
            </a:pPr>
            <a:r>
              <a:rPr lang="en-US" sz="2800" b="1" dirty="0"/>
              <a:t>Core Text:  </a:t>
            </a:r>
            <a:r>
              <a:rPr lang="en-US" sz="2800" i="1" dirty="0" err="1"/>
              <a:t>Kirton</a:t>
            </a:r>
            <a:r>
              <a:rPr lang="en-US" sz="2800" i="1" dirty="0"/>
              <a:t>, G. &amp; Greene, A-M. (2016): The Dynamics of Managing Diversity. Abington, Routledge. And other readings uploaded on to Blackboard.</a:t>
            </a:r>
          </a:p>
          <a:p>
            <a:pPr>
              <a:buNone/>
            </a:pPr>
            <a:endParaRPr lang="en-US" sz="2400"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chemeClr val="tx2"/>
                </a:solidFill>
              </a:rPr>
              <a:t>Challenges for Managing Diversity</a:t>
            </a:r>
          </a:p>
        </p:txBody>
      </p:sp>
      <p:sp>
        <p:nvSpPr>
          <p:cNvPr id="3" name="Content Placeholder 2"/>
          <p:cNvSpPr>
            <a:spLocks noGrp="1"/>
          </p:cNvSpPr>
          <p:nvPr>
            <p:ph idx="1"/>
          </p:nvPr>
        </p:nvSpPr>
        <p:spPr/>
        <p:txBody>
          <a:bodyPr>
            <a:normAutofit/>
          </a:bodyPr>
          <a:lstStyle/>
          <a:p>
            <a:r>
              <a:rPr lang="en-GB" sz="2400" dirty="0"/>
              <a:t>Joplin and </a:t>
            </a:r>
            <a:r>
              <a:rPr lang="en-GB" sz="2400" dirty="0" err="1"/>
              <a:t>Daus</a:t>
            </a:r>
            <a:r>
              <a:rPr lang="en-GB" sz="2400" dirty="0"/>
              <a:t> (1997) suggest that they are six key challenges that need to be managed in diversity management. These consist of </a:t>
            </a:r>
          </a:p>
          <a:p>
            <a:pPr>
              <a:buNone/>
            </a:pPr>
            <a:r>
              <a:rPr lang="en-GB" sz="2800" dirty="0"/>
              <a:t>	</a:t>
            </a:r>
            <a:r>
              <a:rPr lang="en-GB" sz="2400" dirty="0"/>
              <a:t>(</a:t>
            </a:r>
            <a:r>
              <a:rPr lang="en-GB" sz="2400" dirty="0" err="1"/>
              <a:t>i</a:t>
            </a:r>
            <a:r>
              <a:rPr lang="en-GB" sz="2400" dirty="0"/>
              <a:t>) changing the power dynamics; </a:t>
            </a:r>
          </a:p>
          <a:p>
            <a:pPr>
              <a:buNone/>
            </a:pPr>
            <a:r>
              <a:rPr lang="en-GB" sz="2400" dirty="0"/>
              <a:t>	(ii) providing for diversity of opinions; </a:t>
            </a:r>
          </a:p>
          <a:p>
            <a:pPr>
              <a:buNone/>
            </a:pPr>
            <a:r>
              <a:rPr lang="en-GB" sz="2400" dirty="0"/>
              <a:t>	(iii) dealing with perceived lack of empathy; </a:t>
            </a:r>
          </a:p>
          <a:p>
            <a:pPr>
              <a:buNone/>
            </a:pPr>
            <a:r>
              <a:rPr lang="en-GB" sz="2400" dirty="0"/>
              <a:t>	(iv) dealing with tokenism, real and perceived; </a:t>
            </a:r>
          </a:p>
          <a:p>
            <a:pPr>
              <a:buNone/>
            </a:pPr>
            <a:r>
              <a:rPr lang="en-GB" sz="2400" dirty="0"/>
              <a:t>	(v) ensuring participation and </a:t>
            </a:r>
          </a:p>
          <a:p>
            <a:pPr>
              <a:buNone/>
            </a:pPr>
            <a:r>
              <a:rPr lang="en-GB" sz="2400" dirty="0"/>
              <a:t>	(vi) overcoming inertia.</a:t>
            </a:r>
          </a:p>
        </p:txBody>
      </p:sp>
    </p:spTree>
    <p:extLst>
      <p:ext uri="{BB962C8B-B14F-4D97-AF65-F5344CB8AC3E}">
        <p14:creationId xmlns:p14="http://schemas.microsoft.com/office/powerpoint/2010/main" val="3113524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8182" y="2267126"/>
            <a:ext cx="5568114" cy="268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203379"/>
            <a:ext cx="4032448" cy="1938992"/>
          </a:xfrm>
          <a:prstGeom prst="rect">
            <a:avLst/>
          </a:prstGeom>
          <a:noFill/>
          <a:ln w="28575">
            <a:solidFill>
              <a:schemeClr val="tx2"/>
            </a:solidFill>
          </a:ln>
        </p:spPr>
        <p:txBody>
          <a:bodyPr wrap="square" rtlCol="0">
            <a:spAutoFit/>
          </a:bodyPr>
          <a:lstStyle/>
          <a:p>
            <a:pPr algn="ctr"/>
            <a:r>
              <a:rPr lang="en-IE" sz="2000" dirty="0"/>
              <a:t>A modern liberal, following in the wake of Rousseau, will see the quote and agree in the name of equality we need to treat people differently since some have been given more than others to start. </a:t>
            </a:r>
          </a:p>
        </p:txBody>
      </p:sp>
      <p:sp>
        <p:nvSpPr>
          <p:cNvPr id="3" name="TextBox 2"/>
          <p:cNvSpPr txBox="1"/>
          <p:nvPr/>
        </p:nvSpPr>
        <p:spPr>
          <a:xfrm>
            <a:off x="4788024" y="199673"/>
            <a:ext cx="4104456" cy="1938992"/>
          </a:xfrm>
          <a:prstGeom prst="rect">
            <a:avLst/>
          </a:prstGeom>
          <a:noFill/>
          <a:ln w="28575">
            <a:solidFill>
              <a:schemeClr val="tx2"/>
            </a:solidFill>
          </a:ln>
        </p:spPr>
        <p:txBody>
          <a:bodyPr wrap="square" rtlCol="0">
            <a:spAutoFit/>
          </a:bodyPr>
          <a:lstStyle/>
          <a:p>
            <a:pPr algn="ctr"/>
            <a:r>
              <a:rPr lang="en-IE" sz="2000" dirty="0"/>
              <a:t>A modern conservative, following in the wake of Locke, will see the quote and agree that nothing is more unequal than punishing the successful in the name of the unsuccessful.</a:t>
            </a:r>
          </a:p>
        </p:txBody>
      </p:sp>
      <p:sp>
        <p:nvSpPr>
          <p:cNvPr id="4" name="TextBox 3"/>
          <p:cNvSpPr txBox="1"/>
          <p:nvPr/>
        </p:nvSpPr>
        <p:spPr>
          <a:xfrm>
            <a:off x="0" y="5085184"/>
            <a:ext cx="9144000" cy="1631216"/>
          </a:xfrm>
          <a:prstGeom prst="rect">
            <a:avLst/>
          </a:prstGeom>
          <a:noFill/>
          <a:ln w="28575">
            <a:solidFill>
              <a:schemeClr val="tx2"/>
            </a:solidFill>
          </a:ln>
        </p:spPr>
        <p:txBody>
          <a:bodyPr wrap="square" rtlCol="0">
            <a:spAutoFit/>
          </a:bodyPr>
          <a:lstStyle/>
          <a:p>
            <a:pPr algn="ctr"/>
            <a:r>
              <a:rPr lang="en-IE" sz="2000" dirty="0"/>
              <a:t>It all depends on your concept of equality. Strict equality under the law would demand that we treat everyone the same under that law, with no difference shown to the anyone regardless of economic status. Equality of conditions, or opportunities, demands that equality can only exist when there is equality at the economic level. Both are advocating for equality, but two different concepts of equality.</a:t>
            </a:r>
          </a:p>
        </p:txBody>
      </p:sp>
    </p:spTree>
    <p:extLst>
      <p:ext uri="{BB962C8B-B14F-4D97-AF65-F5344CB8AC3E}">
        <p14:creationId xmlns:p14="http://schemas.microsoft.com/office/powerpoint/2010/main" val="166161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692696"/>
            <a:ext cx="6912768" cy="5184576"/>
          </a:xfrm>
        </p:spPr>
      </p:pic>
    </p:spTree>
    <p:extLst>
      <p:ext uri="{BB962C8B-B14F-4D97-AF65-F5344CB8AC3E}">
        <p14:creationId xmlns:p14="http://schemas.microsoft.com/office/powerpoint/2010/main" val="2399035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83213" y="243090"/>
            <a:ext cx="5669107" cy="635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836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1052736"/>
          </a:xfrm>
        </p:spPr>
        <p:txBody>
          <a:bodyPr>
            <a:normAutofit/>
          </a:bodyPr>
          <a:lstStyle/>
          <a:p>
            <a:pPr eaLnBrk="1" fontAlgn="auto" hangingPunct="1">
              <a:spcAft>
                <a:spcPts val="0"/>
              </a:spcAft>
              <a:defRPr/>
            </a:pPr>
            <a:r>
              <a:rPr lang="en-IE" sz="2800" b="1" dirty="0">
                <a:solidFill>
                  <a:schemeClr val="tx2"/>
                </a:solidFill>
              </a:rPr>
              <a:t>Gender Inequality</a:t>
            </a:r>
          </a:p>
        </p:txBody>
      </p:sp>
      <p:sp>
        <p:nvSpPr>
          <p:cNvPr id="12291" name="Content Placeholder 2"/>
          <p:cNvSpPr>
            <a:spLocks noGrp="1"/>
          </p:cNvSpPr>
          <p:nvPr>
            <p:ph sz="quarter" idx="1"/>
          </p:nvPr>
        </p:nvSpPr>
        <p:spPr>
          <a:xfrm>
            <a:off x="377715" y="1268760"/>
            <a:ext cx="8424936" cy="1512168"/>
          </a:xfrm>
        </p:spPr>
        <p:txBody>
          <a:bodyPr>
            <a:noAutofit/>
          </a:bodyPr>
          <a:lstStyle/>
          <a:p>
            <a:pPr eaLnBrk="1" hangingPunct="1"/>
            <a:r>
              <a:rPr lang="en-IE" sz="2400" dirty="0"/>
              <a:t>Does it exist?</a:t>
            </a:r>
          </a:p>
          <a:p>
            <a:pPr eaLnBrk="1" hangingPunct="1"/>
            <a:r>
              <a:rPr lang="en-IE" sz="2400" dirty="0"/>
              <a:t>Why does it exist?</a:t>
            </a:r>
          </a:p>
          <a:p>
            <a:pPr eaLnBrk="1" hangingPunct="1"/>
            <a:r>
              <a:rPr lang="en-IE" sz="2400" dirty="0"/>
              <a:t>How, if at all, should it be addressed?</a:t>
            </a:r>
          </a:p>
        </p:txBody>
      </p:sp>
      <p:sp>
        <p:nvSpPr>
          <p:cNvPr id="4" name="Content Placeholder 3"/>
          <p:cNvSpPr>
            <a:spLocks noGrp="1"/>
          </p:cNvSpPr>
          <p:nvPr>
            <p:ph sz="quarter" idx="2"/>
          </p:nvPr>
        </p:nvSpPr>
        <p:spPr>
          <a:xfrm>
            <a:off x="17675" y="3140968"/>
            <a:ext cx="7128792" cy="3528392"/>
          </a:xfrm>
        </p:spPr>
        <p:txBody>
          <a:bodyPr>
            <a:normAutofit/>
          </a:bodyPr>
          <a:lstStyle/>
          <a:p>
            <a:r>
              <a:rPr lang="en-IE" sz="2400" b="1" dirty="0"/>
              <a:t>From the Irish Times, 25</a:t>
            </a:r>
            <a:r>
              <a:rPr lang="en-IE" sz="2400" b="1" baseline="30000" dirty="0"/>
              <a:t>th</a:t>
            </a:r>
            <a:r>
              <a:rPr lang="en-IE" sz="2400" b="1" dirty="0"/>
              <a:t> Feb 2009</a:t>
            </a:r>
            <a:r>
              <a:rPr lang="en-IE" sz="2400" dirty="0"/>
              <a:t>:</a:t>
            </a:r>
          </a:p>
          <a:p>
            <a:pPr lvl="1">
              <a:spcBef>
                <a:spcPts val="1800"/>
              </a:spcBef>
            </a:pPr>
            <a:r>
              <a:rPr lang="en-IE" b="1" dirty="0"/>
              <a:t>“Of course there will always be a place in the world of business for exceptional women. Women also have an important role to play in jobs that are too demeaning for men, like teaching.  But the general employment of women is another matter.” Newton Emerson.</a:t>
            </a:r>
            <a:endParaRPr lang="en-GB"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467" y="3573016"/>
            <a:ext cx="1656184" cy="2121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1520" y="0"/>
            <a:ext cx="8497888" cy="720080"/>
          </a:xfrm>
        </p:spPr>
        <p:txBody>
          <a:bodyPr>
            <a:noAutofit/>
          </a:bodyPr>
          <a:lstStyle/>
          <a:p>
            <a:pPr eaLnBrk="1" fontAlgn="auto" hangingPunct="1">
              <a:spcAft>
                <a:spcPts val="0"/>
              </a:spcAft>
              <a:defRPr/>
            </a:pPr>
            <a:r>
              <a:rPr lang="en-IE" sz="2800" b="1" dirty="0">
                <a:solidFill>
                  <a:schemeClr val="tx2"/>
                </a:solidFill>
              </a:rPr>
              <a:t>Gender diversity: why is it important today?</a:t>
            </a:r>
          </a:p>
        </p:txBody>
      </p:sp>
      <p:sp>
        <p:nvSpPr>
          <p:cNvPr id="10243" name="Content Placeholder 2"/>
          <p:cNvSpPr>
            <a:spLocks noGrp="1"/>
          </p:cNvSpPr>
          <p:nvPr>
            <p:ph sz="quarter" idx="1"/>
          </p:nvPr>
        </p:nvSpPr>
        <p:spPr>
          <a:xfrm>
            <a:off x="107504" y="692696"/>
            <a:ext cx="9024773" cy="6165304"/>
          </a:xfrm>
        </p:spPr>
        <p:txBody>
          <a:bodyPr>
            <a:noAutofit/>
          </a:bodyPr>
          <a:lstStyle/>
          <a:p>
            <a:pPr eaLnBrk="1" hangingPunct="1">
              <a:spcBef>
                <a:spcPts val="1200"/>
              </a:spcBef>
            </a:pPr>
            <a:r>
              <a:rPr lang="en-IE" sz="2400" dirty="0"/>
              <a:t>In 2015 the female labour market participation rate was 61.2%</a:t>
            </a:r>
          </a:p>
          <a:p>
            <a:pPr eaLnBrk="1" hangingPunct="1">
              <a:spcBef>
                <a:spcPts val="1200"/>
              </a:spcBef>
            </a:pPr>
            <a:r>
              <a:rPr lang="en-IE" sz="2400" dirty="0"/>
              <a:t>Almost 80% of staff in clerical grades in the Civil Service were women – but only 18% of Secretary Generals and 13% of Asst SGs</a:t>
            </a:r>
          </a:p>
          <a:p>
            <a:pPr eaLnBrk="1" hangingPunct="1">
              <a:spcBef>
                <a:spcPts val="1200"/>
              </a:spcBef>
            </a:pPr>
            <a:r>
              <a:rPr lang="en-IE" sz="2400" dirty="0"/>
              <a:t>79.5% of all health service workers are women, but only 31% of consultants</a:t>
            </a:r>
          </a:p>
          <a:p>
            <a:pPr>
              <a:spcBef>
                <a:spcPts val="1200"/>
              </a:spcBef>
            </a:pPr>
            <a:r>
              <a:rPr lang="en-IE" sz="2400" dirty="0"/>
              <a:t>Out of the 158 elected TDs in </a:t>
            </a:r>
            <a:r>
              <a:rPr lang="en-IE" sz="2400" dirty="0" err="1"/>
              <a:t>Dail</a:t>
            </a:r>
            <a:r>
              <a:rPr lang="en-IE" sz="2400" dirty="0"/>
              <a:t> </a:t>
            </a:r>
            <a:r>
              <a:rPr lang="en-IE" sz="2400" dirty="0" err="1"/>
              <a:t>Eireann</a:t>
            </a:r>
            <a:r>
              <a:rPr lang="en-IE" sz="2400" dirty="0"/>
              <a:t>, 35 are women 22%) (Ireland ranks 70</a:t>
            </a:r>
            <a:r>
              <a:rPr lang="en-IE" sz="2400" baseline="30000" dirty="0"/>
              <a:t>th</a:t>
            </a:r>
            <a:r>
              <a:rPr lang="en-IE" sz="2400" dirty="0"/>
              <a:t> internationally in terms of female parliamentary representation)</a:t>
            </a:r>
          </a:p>
          <a:p>
            <a:pPr>
              <a:spcBef>
                <a:spcPts val="1200"/>
              </a:spcBef>
            </a:pPr>
            <a:r>
              <a:rPr lang="en-IE" sz="2400" dirty="0"/>
              <a:t>The gender pay gap is 14% in Ireland and it is increasing. </a:t>
            </a:r>
          </a:p>
          <a:p>
            <a:pPr eaLnBrk="1" hangingPunct="1">
              <a:spcBef>
                <a:spcPts val="1200"/>
              </a:spcBef>
            </a:pPr>
            <a:r>
              <a:rPr lang="en-IE" sz="2400" dirty="0"/>
              <a:t>In the UK, the median hourly earnings pay gap in the private sector is 27.5%  (ONS 2010)</a:t>
            </a:r>
          </a:p>
          <a:p>
            <a:pPr>
              <a:spcBef>
                <a:spcPts val="1200"/>
              </a:spcBef>
            </a:pPr>
            <a:r>
              <a:rPr lang="en-IE" sz="2400" dirty="0"/>
              <a:t>12.5% of FTSE 100 directors are female, 7.8% of FTSE 50 boards are female.</a:t>
            </a:r>
          </a:p>
          <a:p>
            <a:pPr eaLnBrk="1" hangingPunct="1">
              <a:spcBef>
                <a:spcPts val="1200"/>
              </a:spcBef>
            </a:pPr>
            <a:endParaRPr lang="en-IE"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929" y="692696"/>
            <a:ext cx="9037107"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834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6903" cy="1211772"/>
          </a:xfrm>
        </p:spPr>
        <p:txBody>
          <a:bodyPr>
            <a:noAutofit/>
          </a:bodyPr>
          <a:lstStyle/>
          <a:p>
            <a:r>
              <a:rPr lang="en-IE" sz="2800" b="1" dirty="0">
                <a:solidFill>
                  <a:schemeClr val="tx2"/>
                </a:solidFill>
              </a:rPr>
              <a:t>There are more men called David and called John</a:t>
            </a:r>
            <a:br>
              <a:rPr lang="en-IE" sz="2800" b="1" dirty="0">
                <a:solidFill>
                  <a:schemeClr val="tx2"/>
                </a:solidFill>
              </a:rPr>
            </a:br>
            <a:r>
              <a:rPr lang="en-IE" sz="2800" b="1" dirty="0">
                <a:solidFill>
                  <a:schemeClr val="tx2"/>
                </a:solidFill>
              </a:rPr>
              <a:t>leading the UK’s biggest companies than women </a:t>
            </a:r>
            <a:br>
              <a:rPr lang="en-IE" sz="2800" b="1" dirty="0">
                <a:solidFill>
                  <a:schemeClr val="tx2"/>
                </a:solidFill>
              </a:rPr>
            </a:br>
            <a:r>
              <a:rPr lang="en-IE" sz="2800" b="1" dirty="0">
                <a:solidFill>
                  <a:schemeClr val="tx2"/>
                </a:solidFill>
              </a:rPr>
              <a:t>(The Guardian 06.03.15)</a:t>
            </a:r>
          </a:p>
        </p:txBody>
      </p:sp>
      <p:sp>
        <p:nvSpPr>
          <p:cNvPr id="3" name="Content Placeholder 2"/>
          <p:cNvSpPr>
            <a:spLocks noGrp="1"/>
          </p:cNvSpPr>
          <p:nvPr>
            <p:ph idx="1"/>
          </p:nvPr>
        </p:nvSpPr>
        <p:spPr>
          <a:xfrm>
            <a:off x="251520" y="1600200"/>
            <a:ext cx="8640960" cy="4997152"/>
          </a:xfrm>
        </p:spPr>
        <p:txBody>
          <a:bodyPr>
            <a:normAutofit/>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454" y="1513605"/>
            <a:ext cx="7151954" cy="5340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535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548680"/>
          </a:xfrm>
        </p:spPr>
        <p:txBody>
          <a:bodyPr>
            <a:normAutofit/>
          </a:bodyPr>
          <a:lstStyle/>
          <a:p>
            <a:r>
              <a:rPr lang="en-GB" sz="2800" b="1" dirty="0">
                <a:solidFill>
                  <a:schemeClr val="tx2"/>
                </a:solidFill>
              </a:rPr>
              <a:t>The Gender Pay Gap</a:t>
            </a:r>
            <a:endParaRPr lang="en-IE" sz="2800" b="1" dirty="0">
              <a:solidFill>
                <a:schemeClr val="tx2"/>
              </a:solidFill>
            </a:endParaRPr>
          </a:p>
        </p:txBody>
      </p:sp>
      <p:sp>
        <p:nvSpPr>
          <p:cNvPr id="3" name="Content Placeholder 2"/>
          <p:cNvSpPr>
            <a:spLocks noGrp="1"/>
          </p:cNvSpPr>
          <p:nvPr>
            <p:ph idx="1"/>
          </p:nvPr>
        </p:nvSpPr>
        <p:spPr>
          <a:xfrm>
            <a:off x="107504" y="715008"/>
            <a:ext cx="8928992" cy="6192688"/>
          </a:xfrm>
        </p:spPr>
        <p:txBody>
          <a:bodyPr>
            <a:normAutofit fontScale="70000" lnSpcReduction="20000"/>
          </a:bodyPr>
          <a:lstStyle/>
          <a:p>
            <a:r>
              <a:rPr lang="en-IE" dirty="0"/>
              <a:t>Is 14% in Ireland and it is increasing - it was 12.6% in 2008 and 2009.  Ireland is one of just six EU countries where the gap has got bigger in recent years (others: Hungary, Portugal, Estonia, Bulgaria, Spain).</a:t>
            </a:r>
          </a:p>
          <a:p>
            <a:pPr marL="0" indent="0">
              <a:buNone/>
            </a:pPr>
            <a:endParaRPr lang="en-IE" sz="1600" dirty="0"/>
          </a:p>
          <a:p>
            <a:r>
              <a:rPr lang="en-IE" dirty="0"/>
              <a:t>In Ireland women effectively spend seven weeks working for no pay every year.  So, women actually just start earning on 16th February.</a:t>
            </a:r>
          </a:p>
          <a:p>
            <a:pPr marL="0" indent="0">
              <a:buNone/>
            </a:pPr>
            <a:endParaRPr lang="en-IE" sz="1600" dirty="0"/>
          </a:p>
          <a:p>
            <a:r>
              <a:rPr lang="en-IE" dirty="0"/>
              <a:t>In Ireland the gender pay gap is around 4% for the bottom 10% of earners, but this figure jumps to 24.6% when it comes to the top 10% of earners.</a:t>
            </a:r>
          </a:p>
          <a:p>
            <a:endParaRPr lang="en-IE" sz="1600" dirty="0"/>
          </a:p>
          <a:p>
            <a:r>
              <a:rPr lang="en-IE" dirty="0"/>
              <a:t>Women are most discriminated against in Estonia, Austria and Germany where the pay gap is between 22% to 30%.  Women are least discriminated against in Slovenia where the gap is 2.5%.</a:t>
            </a:r>
          </a:p>
          <a:p>
            <a:pPr marL="0" indent="0">
              <a:buNone/>
            </a:pPr>
            <a:endParaRPr lang="en-IE" sz="1600" dirty="0"/>
          </a:p>
          <a:p>
            <a:r>
              <a:rPr lang="en-IE" dirty="0"/>
              <a:t>Women are more likely to have a third-level qualification, with over half (55.3%) of women aged 25-34 having a third-level qualification in 2013 compared to just 42.7% of men in this age group.</a:t>
            </a:r>
          </a:p>
          <a:p>
            <a:pPr marL="0" indent="0">
              <a:buNone/>
            </a:pPr>
            <a:endParaRPr lang="en-IE" sz="1600" dirty="0"/>
          </a:p>
          <a:p>
            <a:r>
              <a:rPr lang="en-US" dirty="0"/>
              <a:t>In the UK financial sector, the pay gap is 40% (Metcalf and Rolfe, 2009) </a:t>
            </a:r>
            <a:endParaRPr lang="en-IE" dirty="0"/>
          </a:p>
          <a:p>
            <a:pPr marL="0" indent="0">
              <a:buNone/>
            </a:pPr>
            <a:endParaRPr lang="en-IE" sz="1600" dirty="0"/>
          </a:p>
          <a:p>
            <a:r>
              <a:rPr lang="en-IE" dirty="0"/>
              <a:t>Based on current projections it will take 81 years for the world to close the gender pay gap completely. </a:t>
            </a:r>
          </a:p>
          <a:p>
            <a:endParaRPr lang="en-IE" dirty="0"/>
          </a:p>
        </p:txBody>
      </p:sp>
    </p:spTree>
    <p:extLst>
      <p:ext uri="{BB962C8B-B14F-4D97-AF65-F5344CB8AC3E}">
        <p14:creationId xmlns:p14="http://schemas.microsoft.com/office/powerpoint/2010/main" val="3367143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Grp="1" noChangeAspect="1" noChangeArrowheads="1"/>
          </p:cNvPicPr>
          <p:nvPr>
            <p:ph idx="1"/>
          </p:nvPr>
        </p:nvPicPr>
        <p:blipFill>
          <a:blip r:embed="rId4" cstate="print"/>
          <a:srcRect/>
          <a:stretch>
            <a:fillRect/>
          </a:stretch>
        </p:blipFill>
        <p:spPr bwMode="auto">
          <a:xfrm>
            <a:off x="323528" y="260648"/>
            <a:ext cx="8496944" cy="6336704"/>
          </a:xfrm>
          <a:prstGeom prst="rect">
            <a:avLst/>
          </a:prstGeom>
          <a:noFill/>
          <a:ln w="9525">
            <a:noFill/>
            <a:miter lim="800000"/>
            <a:headEnd/>
            <a:tailEnd/>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chemeClr val="tx2"/>
                </a:solidFill>
              </a:rPr>
              <a:t>Philosophy/expectations of the course</a:t>
            </a:r>
            <a:endParaRPr lang="en-GB" sz="2800" dirty="0"/>
          </a:p>
        </p:txBody>
      </p:sp>
      <p:sp>
        <p:nvSpPr>
          <p:cNvPr id="3" name="Content Placeholder 2"/>
          <p:cNvSpPr>
            <a:spLocks noGrp="1"/>
          </p:cNvSpPr>
          <p:nvPr>
            <p:ph idx="1"/>
          </p:nvPr>
        </p:nvSpPr>
        <p:spPr>
          <a:xfrm>
            <a:off x="323528" y="2060848"/>
            <a:ext cx="8363272" cy="4065315"/>
          </a:xfrm>
        </p:spPr>
        <p:txBody>
          <a:bodyPr>
            <a:normAutofit/>
          </a:bodyPr>
          <a:lstStyle/>
          <a:p>
            <a:pPr>
              <a:lnSpc>
                <a:spcPct val="90000"/>
              </a:lnSpc>
            </a:pPr>
            <a:r>
              <a:rPr lang="en-GB" sz="2400" dirty="0"/>
              <a:t>The course is analytical and based on theories, concepts, data and evidence in the tradition of the social sciences/industrial relations and HR disciplines.</a:t>
            </a:r>
          </a:p>
          <a:p>
            <a:pPr>
              <a:lnSpc>
                <a:spcPct val="90000"/>
              </a:lnSpc>
            </a:pPr>
            <a:endParaRPr lang="en-GB" sz="1000" dirty="0"/>
          </a:p>
          <a:p>
            <a:pPr>
              <a:lnSpc>
                <a:spcPct val="90000"/>
              </a:lnSpc>
            </a:pPr>
            <a:r>
              <a:rPr lang="en-GB" sz="2400" dirty="0"/>
              <a:t>This requires rigorous attention to reading and thinking, exploring ideas and understanding the debates in the academic literature.</a:t>
            </a:r>
          </a:p>
          <a:p>
            <a:pPr>
              <a:lnSpc>
                <a:spcPct val="90000"/>
              </a:lnSpc>
            </a:pPr>
            <a:endParaRPr lang="en-GB" sz="1000" dirty="0"/>
          </a:p>
          <a:p>
            <a:pPr>
              <a:lnSpc>
                <a:spcPct val="90000"/>
              </a:lnSpc>
            </a:pPr>
            <a:r>
              <a:rPr lang="en-GB" sz="2400" dirty="0"/>
              <a:t>Weekly preparation is key – reading the course material is essential for this course.</a:t>
            </a:r>
          </a:p>
          <a:p>
            <a:endParaRPr lang="en-GB"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0"/>
            <a:ext cx="8229600" cy="836712"/>
          </a:xfrm>
        </p:spPr>
        <p:txBody>
          <a:bodyPr>
            <a:normAutofit/>
          </a:bodyPr>
          <a:lstStyle/>
          <a:p>
            <a:r>
              <a:rPr lang="en-US" altLang="en-US" sz="2800" b="1" dirty="0">
                <a:solidFill>
                  <a:schemeClr val="tx2"/>
                </a:solidFill>
              </a:rPr>
              <a:t>The Glass Ceiling</a:t>
            </a:r>
          </a:p>
        </p:txBody>
      </p:sp>
      <p:sp>
        <p:nvSpPr>
          <p:cNvPr id="3075" name="Rectangle 3"/>
          <p:cNvSpPr>
            <a:spLocks noGrp="1" noChangeArrowheads="1"/>
          </p:cNvSpPr>
          <p:nvPr>
            <p:ph type="body" idx="1"/>
          </p:nvPr>
        </p:nvSpPr>
        <p:spPr>
          <a:xfrm>
            <a:off x="179512" y="908720"/>
            <a:ext cx="8712968" cy="5832648"/>
          </a:xfrm>
        </p:spPr>
        <p:txBody>
          <a:bodyPr>
            <a:normAutofit/>
          </a:bodyPr>
          <a:lstStyle/>
          <a:p>
            <a:r>
              <a:rPr lang="en-US" altLang="en-US" sz="2400" dirty="0"/>
              <a:t>Defined as the invisible artificial barriers that block women from senior executive jobs</a:t>
            </a:r>
          </a:p>
          <a:p>
            <a:endParaRPr lang="en-US" altLang="en-US" sz="2400" dirty="0"/>
          </a:p>
          <a:p>
            <a:r>
              <a:rPr lang="en-US" altLang="en-US" sz="2400" dirty="0"/>
              <a:t>It is a reflection of gender roles and relations which give rise to, and perpetuate, inequalities between women and men in all walks of life</a:t>
            </a:r>
          </a:p>
          <a:p>
            <a:endParaRPr lang="en-US" altLang="en-US" sz="2400" dirty="0"/>
          </a:p>
          <a:p>
            <a:r>
              <a:rPr lang="en-US" altLang="en-US" sz="2400" dirty="0"/>
              <a:t>Some statistics:</a:t>
            </a:r>
          </a:p>
          <a:p>
            <a:pPr marL="0" indent="0">
              <a:buNone/>
            </a:pPr>
            <a:r>
              <a:rPr lang="en-US" altLang="en-US" sz="2800" dirty="0"/>
              <a:t>	- </a:t>
            </a:r>
            <a:r>
              <a:rPr lang="en-US" altLang="en-US" sz="2000" dirty="0"/>
              <a:t>Women hold 1 to 3 per cent of top executive jobs in the largest 	  	    corporations world wide</a:t>
            </a:r>
          </a:p>
          <a:p>
            <a:pPr marL="0" indent="0">
              <a:buNone/>
            </a:pPr>
            <a:r>
              <a:rPr lang="en-US" altLang="en-US" sz="2000" dirty="0"/>
              <a:t>	-  Only 12 countries have a women head of state</a:t>
            </a:r>
          </a:p>
          <a:p>
            <a:pPr marL="0" indent="0">
              <a:buNone/>
            </a:pPr>
            <a:r>
              <a:rPr lang="en-US" altLang="en-US" sz="2000" dirty="0"/>
              <a:t>	-  Only 14 % of the world’s Parliamentarians are women</a:t>
            </a:r>
          </a:p>
          <a:p>
            <a:pPr marL="0" indent="0">
              <a:buNone/>
            </a:pPr>
            <a:r>
              <a:rPr lang="en-US" altLang="en-US" sz="2000" dirty="0"/>
              <a:t>	-  Only 1 per cent of trade union leaders are women</a:t>
            </a:r>
          </a:p>
          <a:p>
            <a:pPr marL="0" indent="0">
              <a:buNone/>
            </a:pPr>
            <a:endParaRPr lang="en-US" altLang="en-US" sz="2800" dirty="0"/>
          </a:p>
          <a:p>
            <a:endParaRPr lang="en-US" altLang="en-US" sz="2800" dirty="0"/>
          </a:p>
          <a:p>
            <a:endParaRPr lang="en-US" altLang="en-US" dirty="0"/>
          </a:p>
        </p:txBody>
      </p:sp>
    </p:spTree>
    <p:extLst>
      <p:ext uri="{BB962C8B-B14F-4D97-AF65-F5344CB8AC3E}">
        <p14:creationId xmlns:p14="http://schemas.microsoft.com/office/powerpoint/2010/main" val="517284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a:off x="2590800" y="762000"/>
            <a:ext cx="6096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4099" name="Rectangle 3"/>
          <p:cNvSpPr>
            <a:spLocks noChangeArrowheads="1"/>
          </p:cNvSpPr>
          <p:nvPr/>
        </p:nvSpPr>
        <p:spPr bwMode="auto">
          <a:xfrm>
            <a:off x="228600" y="152400"/>
            <a:ext cx="8839200" cy="1143000"/>
          </a:xfrm>
          <a:prstGeom prst="rect">
            <a:avLst/>
          </a:prstGeom>
          <a:noFill/>
          <a:ln>
            <a:noFill/>
          </a:ln>
          <a:effectLst>
            <a:outerShdw dist="3592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GB" altLang="en-US" sz="1000">
              <a:solidFill>
                <a:srgbClr val="000000"/>
              </a:solidFill>
            </a:endParaRPr>
          </a:p>
        </p:txBody>
      </p:sp>
      <p:sp>
        <p:nvSpPr>
          <p:cNvPr id="4100" name="Rectangle 4"/>
          <p:cNvSpPr>
            <a:spLocks noChangeArrowheads="1"/>
          </p:cNvSpPr>
          <p:nvPr/>
        </p:nvSpPr>
        <p:spPr bwMode="auto">
          <a:xfrm>
            <a:off x="1219200" y="1752600"/>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4101" name="Rectangle 5"/>
          <p:cNvSpPr>
            <a:spLocks noChangeArrowheads="1"/>
          </p:cNvSpPr>
          <p:nvPr/>
        </p:nvSpPr>
        <p:spPr bwMode="auto">
          <a:xfrm>
            <a:off x="6934200" y="19050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16391" name="Rectangle 7"/>
          <p:cNvSpPr>
            <a:spLocks noChangeArrowheads="1"/>
          </p:cNvSpPr>
          <p:nvPr/>
        </p:nvSpPr>
        <p:spPr bwMode="auto">
          <a:xfrm>
            <a:off x="165956" y="401115"/>
            <a:ext cx="8735888" cy="134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defRPr/>
            </a:pPr>
            <a:r>
              <a:rPr lang="es-AR" altLang="en-US" sz="3200" b="1" dirty="0" err="1">
                <a:solidFill>
                  <a:schemeClr val="tx2"/>
                </a:solidFill>
                <a:latin typeface="Arial" charset="0"/>
              </a:rPr>
              <a:t>The</a:t>
            </a:r>
            <a:r>
              <a:rPr lang="es-AR" altLang="en-US" sz="3200" b="1" dirty="0">
                <a:solidFill>
                  <a:schemeClr val="tx2"/>
                </a:solidFill>
                <a:latin typeface="Arial" charset="0"/>
              </a:rPr>
              <a:t> </a:t>
            </a:r>
            <a:r>
              <a:rPr lang="es-AR" altLang="en-US" sz="3200" b="1" dirty="0" err="1">
                <a:solidFill>
                  <a:schemeClr val="tx2"/>
                </a:solidFill>
                <a:latin typeface="Arial" charset="0"/>
              </a:rPr>
              <a:t>Glass</a:t>
            </a:r>
            <a:r>
              <a:rPr lang="es-AR" altLang="en-US" sz="3200" b="1" dirty="0">
                <a:solidFill>
                  <a:schemeClr val="tx2"/>
                </a:solidFill>
                <a:latin typeface="Arial" charset="0"/>
              </a:rPr>
              <a:t> </a:t>
            </a:r>
            <a:r>
              <a:rPr lang="es-AR" altLang="en-US" sz="3200" b="1" dirty="0" err="1">
                <a:solidFill>
                  <a:schemeClr val="tx2"/>
                </a:solidFill>
                <a:latin typeface="Arial" charset="0"/>
              </a:rPr>
              <a:t>Ceiling</a:t>
            </a:r>
            <a:endParaRPr lang="es-AR" altLang="en-US" sz="3200" b="1" dirty="0">
              <a:solidFill>
                <a:schemeClr val="tx2"/>
              </a:solidFill>
              <a:latin typeface="Arial" charset="0"/>
            </a:endParaRPr>
          </a:p>
        </p:txBody>
      </p:sp>
      <p:sp>
        <p:nvSpPr>
          <p:cNvPr id="16392" name="AutoShape 8"/>
          <p:cNvSpPr>
            <a:spLocks noChangeArrowheads="1"/>
          </p:cNvSpPr>
          <p:nvPr/>
        </p:nvSpPr>
        <p:spPr bwMode="auto">
          <a:xfrm>
            <a:off x="1454150" y="1905000"/>
            <a:ext cx="6159500" cy="4108450"/>
          </a:xfrm>
          <a:prstGeom prst="triangle">
            <a:avLst>
              <a:gd name="adj" fmla="val 49995"/>
            </a:avLst>
          </a:prstGeom>
          <a:solidFill>
            <a:schemeClr val="accent2"/>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4105" name="Line 9"/>
          <p:cNvSpPr>
            <a:spLocks noChangeShapeType="1"/>
          </p:cNvSpPr>
          <p:nvPr/>
        </p:nvSpPr>
        <p:spPr bwMode="auto">
          <a:xfrm>
            <a:off x="228600" y="1752600"/>
            <a:ext cx="8839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4106" name="Line 10"/>
          <p:cNvSpPr>
            <a:spLocks noChangeShapeType="1"/>
          </p:cNvSpPr>
          <p:nvPr/>
        </p:nvSpPr>
        <p:spPr bwMode="auto">
          <a:xfrm>
            <a:off x="2362200" y="4953000"/>
            <a:ext cx="4343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4107" name="AutoShape 11"/>
          <p:cNvSpPr>
            <a:spLocks noChangeArrowheads="1"/>
          </p:cNvSpPr>
          <p:nvPr/>
        </p:nvSpPr>
        <p:spPr bwMode="auto">
          <a:xfrm>
            <a:off x="2368550" y="5264150"/>
            <a:ext cx="520700" cy="444500"/>
          </a:xfrm>
          <a:prstGeom prst="rightArrow">
            <a:avLst>
              <a:gd name="adj1" fmla="val 50000"/>
              <a:gd name="adj2" fmla="val 58577"/>
            </a:avLst>
          </a:prstGeom>
          <a:solidFill>
            <a:schemeClr val="accent1"/>
          </a:solidFill>
          <a:ln w="12700">
            <a:solidFill>
              <a:srgbClr val="3365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4108" name="AutoShape 12"/>
          <p:cNvSpPr>
            <a:spLocks noChangeArrowheads="1"/>
          </p:cNvSpPr>
          <p:nvPr/>
        </p:nvSpPr>
        <p:spPr bwMode="auto">
          <a:xfrm flipH="1">
            <a:off x="6864350" y="5264150"/>
            <a:ext cx="520700" cy="444500"/>
          </a:xfrm>
          <a:prstGeom prst="rightArrow">
            <a:avLst>
              <a:gd name="adj1" fmla="val 50000"/>
              <a:gd name="adj2" fmla="val 58577"/>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4109" name="AutoShape 13"/>
          <p:cNvSpPr>
            <a:spLocks noChangeArrowheads="1"/>
          </p:cNvSpPr>
          <p:nvPr/>
        </p:nvSpPr>
        <p:spPr bwMode="auto">
          <a:xfrm flipH="1">
            <a:off x="6102350" y="5264150"/>
            <a:ext cx="596900" cy="444500"/>
          </a:xfrm>
          <a:prstGeom prst="rightArrow">
            <a:avLst>
              <a:gd name="adj1" fmla="val 50000"/>
              <a:gd name="adj2" fmla="val 67149"/>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4110" name="AutoShape 14"/>
          <p:cNvSpPr>
            <a:spLocks noChangeArrowheads="1"/>
          </p:cNvSpPr>
          <p:nvPr/>
        </p:nvSpPr>
        <p:spPr bwMode="auto">
          <a:xfrm flipH="1">
            <a:off x="5340350" y="5264150"/>
            <a:ext cx="596900" cy="444500"/>
          </a:xfrm>
          <a:prstGeom prst="rightArrow">
            <a:avLst>
              <a:gd name="adj1" fmla="val 50000"/>
              <a:gd name="adj2" fmla="val 67149"/>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4111" name="Rectangle 15"/>
          <p:cNvSpPr>
            <a:spLocks noChangeArrowheads="1"/>
          </p:cNvSpPr>
          <p:nvPr/>
        </p:nvSpPr>
        <p:spPr bwMode="auto">
          <a:xfrm>
            <a:off x="3276600" y="5105400"/>
            <a:ext cx="19907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AR" altLang="en-US" sz="2000">
                <a:solidFill>
                  <a:srgbClr val="000000"/>
                </a:solidFill>
              </a:rPr>
              <a:t>Support  staff</a:t>
            </a:r>
            <a:endParaRPr lang="es-AR" altLang="en-US" sz="2000" b="1">
              <a:solidFill>
                <a:srgbClr val="000000"/>
              </a:solidFill>
            </a:endParaRPr>
          </a:p>
          <a:p>
            <a:pPr>
              <a:spcBef>
                <a:spcPct val="50000"/>
              </a:spcBef>
            </a:pPr>
            <a:r>
              <a:rPr lang="es-AR" altLang="en-US" sz="1800" b="1">
                <a:solidFill>
                  <a:srgbClr val="000000"/>
                </a:solidFill>
              </a:rPr>
              <a:t>(Majority women)</a:t>
            </a:r>
          </a:p>
        </p:txBody>
      </p:sp>
      <p:sp>
        <p:nvSpPr>
          <p:cNvPr id="4112" name="Line 16"/>
          <p:cNvSpPr>
            <a:spLocks noChangeShapeType="1"/>
          </p:cNvSpPr>
          <p:nvPr/>
        </p:nvSpPr>
        <p:spPr bwMode="auto">
          <a:xfrm>
            <a:off x="3810000" y="3200400"/>
            <a:ext cx="1447800" cy="0"/>
          </a:xfrm>
          <a:prstGeom prst="line">
            <a:avLst/>
          </a:prstGeom>
          <a:noFill/>
          <a:ln w="12700">
            <a:solidFill>
              <a:srgbClr val="79001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16401" name="Rectangle 17"/>
          <p:cNvSpPr>
            <a:spLocks noChangeArrowheads="1"/>
          </p:cNvSpPr>
          <p:nvPr/>
        </p:nvSpPr>
        <p:spPr bwMode="auto">
          <a:xfrm>
            <a:off x="0" y="6172200"/>
            <a:ext cx="91440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spcBef>
                <a:spcPct val="50000"/>
              </a:spcBef>
              <a:defRPr/>
            </a:pPr>
            <a:r>
              <a:rPr lang="es-AR" altLang="en-US" sz="2400" b="1" dirty="0" err="1">
                <a:solidFill>
                  <a:srgbClr val="000000"/>
                </a:solidFill>
              </a:rPr>
              <a:t>Pyramidal</a:t>
            </a:r>
            <a:r>
              <a:rPr lang="es-AR" altLang="en-US" sz="2400" b="1" dirty="0">
                <a:solidFill>
                  <a:srgbClr val="000000"/>
                </a:solidFill>
              </a:rPr>
              <a:t> </a:t>
            </a:r>
            <a:r>
              <a:rPr lang="es-AR" altLang="en-US" sz="2400" b="1" dirty="0" err="1">
                <a:solidFill>
                  <a:srgbClr val="000000"/>
                </a:solidFill>
              </a:rPr>
              <a:t>Organizational</a:t>
            </a:r>
            <a:r>
              <a:rPr lang="es-AR" altLang="en-US" sz="2400" b="1" dirty="0">
                <a:solidFill>
                  <a:srgbClr val="000000"/>
                </a:solidFill>
              </a:rPr>
              <a:t> </a:t>
            </a:r>
            <a:r>
              <a:rPr lang="es-AR" altLang="en-US" sz="2400" b="1" dirty="0" err="1">
                <a:solidFill>
                  <a:srgbClr val="000000"/>
                </a:solidFill>
              </a:rPr>
              <a:t>Structure</a:t>
            </a:r>
            <a:endParaRPr lang="es-AR" altLang="en-US" sz="2400" b="1" dirty="0">
              <a:solidFill>
                <a:srgbClr val="000000"/>
              </a:solidFill>
            </a:endParaRPr>
          </a:p>
        </p:txBody>
      </p:sp>
      <p:sp>
        <p:nvSpPr>
          <p:cNvPr id="16402" name="AutoShape 18"/>
          <p:cNvSpPr>
            <a:spLocks noChangeArrowheads="1"/>
          </p:cNvSpPr>
          <p:nvPr/>
        </p:nvSpPr>
        <p:spPr bwMode="auto">
          <a:xfrm flipH="1">
            <a:off x="5645150" y="2978150"/>
            <a:ext cx="825500" cy="444500"/>
          </a:xfrm>
          <a:prstGeom prst="rightArrow">
            <a:avLst>
              <a:gd name="adj1" fmla="val 50000"/>
              <a:gd name="adj2" fmla="val 92866"/>
            </a:avLst>
          </a:prstGeom>
          <a:solidFill>
            <a:srgbClr val="790015"/>
          </a:solidFill>
          <a:ln w="12700">
            <a:solidFill>
              <a:srgbClr val="79001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16403" name="Rectangle 19"/>
          <p:cNvSpPr>
            <a:spLocks noChangeArrowheads="1"/>
          </p:cNvSpPr>
          <p:nvPr/>
        </p:nvSpPr>
        <p:spPr bwMode="auto">
          <a:xfrm>
            <a:off x="6705600" y="2971800"/>
            <a:ext cx="2371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AR" altLang="en-US" sz="2800" b="1">
                <a:solidFill>
                  <a:srgbClr val="790015"/>
                </a:solidFill>
              </a:rPr>
              <a:t>Glass Ceiling</a:t>
            </a:r>
          </a:p>
        </p:txBody>
      </p:sp>
      <p:sp>
        <p:nvSpPr>
          <p:cNvPr id="4116" name="AutoShape 20"/>
          <p:cNvSpPr>
            <a:spLocks noChangeArrowheads="1"/>
          </p:cNvSpPr>
          <p:nvPr/>
        </p:nvSpPr>
        <p:spPr bwMode="auto">
          <a:xfrm rot="-5400000">
            <a:off x="5226050" y="3930650"/>
            <a:ext cx="444500" cy="520700"/>
          </a:xfrm>
          <a:prstGeom prst="rightArrow">
            <a:avLst>
              <a:gd name="adj1" fmla="val 50000"/>
              <a:gd name="adj2" fmla="val 50005"/>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4117" name="AutoShape 21"/>
          <p:cNvSpPr>
            <a:spLocks noChangeArrowheads="1"/>
          </p:cNvSpPr>
          <p:nvPr/>
        </p:nvSpPr>
        <p:spPr bwMode="auto">
          <a:xfrm flipH="1">
            <a:off x="6102350" y="4349750"/>
            <a:ext cx="520700" cy="444500"/>
          </a:xfrm>
          <a:prstGeom prst="rightArrow">
            <a:avLst>
              <a:gd name="adj1" fmla="val 50000"/>
              <a:gd name="adj2" fmla="val 58577"/>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4118" name="AutoShape 22"/>
          <p:cNvSpPr>
            <a:spLocks noChangeArrowheads="1"/>
          </p:cNvSpPr>
          <p:nvPr/>
        </p:nvSpPr>
        <p:spPr bwMode="auto">
          <a:xfrm>
            <a:off x="2520950" y="4349750"/>
            <a:ext cx="520700" cy="444500"/>
          </a:xfrm>
          <a:prstGeom prst="rightArrow">
            <a:avLst>
              <a:gd name="adj1" fmla="val 50000"/>
              <a:gd name="adj2" fmla="val 58577"/>
            </a:avLst>
          </a:prstGeom>
          <a:solidFill>
            <a:schemeClr val="accent1"/>
          </a:solidFill>
          <a:ln w="12700">
            <a:solidFill>
              <a:srgbClr val="3365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4119" name="AutoShape 23"/>
          <p:cNvSpPr>
            <a:spLocks noChangeArrowheads="1"/>
          </p:cNvSpPr>
          <p:nvPr/>
        </p:nvSpPr>
        <p:spPr bwMode="auto">
          <a:xfrm>
            <a:off x="3054350" y="3816350"/>
            <a:ext cx="520700" cy="444500"/>
          </a:xfrm>
          <a:prstGeom prst="rightArrow">
            <a:avLst>
              <a:gd name="adj1" fmla="val 50000"/>
              <a:gd name="adj2" fmla="val 58577"/>
            </a:avLst>
          </a:prstGeom>
          <a:solidFill>
            <a:schemeClr val="accent1"/>
          </a:solidFill>
          <a:ln w="12700">
            <a:solidFill>
              <a:srgbClr val="3365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4120" name="AutoShape 24"/>
          <p:cNvSpPr>
            <a:spLocks noChangeArrowheads="1"/>
          </p:cNvSpPr>
          <p:nvPr/>
        </p:nvSpPr>
        <p:spPr bwMode="auto">
          <a:xfrm rot="-5400000">
            <a:off x="3663950" y="3282950"/>
            <a:ext cx="520700" cy="520700"/>
          </a:xfrm>
          <a:prstGeom prst="rightArrow">
            <a:avLst>
              <a:gd name="adj1" fmla="val 50000"/>
              <a:gd name="adj2" fmla="val 50005"/>
            </a:avLst>
          </a:prstGeom>
          <a:solidFill>
            <a:schemeClr val="accent1"/>
          </a:solidFill>
          <a:ln w="12700">
            <a:solidFill>
              <a:srgbClr val="3365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4121" name="AutoShape 25"/>
          <p:cNvSpPr>
            <a:spLocks noChangeArrowheads="1"/>
          </p:cNvSpPr>
          <p:nvPr/>
        </p:nvSpPr>
        <p:spPr bwMode="auto">
          <a:xfrm rot="-5400000">
            <a:off x="4730750" y="3359150"/>
            <a:ext cx="520700" cy="520700"/>
          </a:xfrm>
          <a:prstGeom prst="rightArrow">
            <a:avLst>
              <a:gd name="adj1" fmla="val 50000"/>
              <a:gd name="adj2" fmla="val 50005"/>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4122" name="AutoShape 26"/>
          <p:cNvSpPr>
            <a:spLocks noChangeArrowheads="1"/>
          </p:cNvSpPr>
          <p:nvPr/>
        </p:nvSpPr>
        <p:spPr bwMode="auto">
          <a:xfrm rot="-5400000">
            <a:off x="3702050" y="4006850"/>
            <a:ext cx="444500" cy="520700"/>
          </a:xfrm>
          <a:prstGeom prst="rightArrow">
            <a:avLst>
              <a:gd name="adj1" fmla="val 50000"/>
              <a:gd name="adj2" fmla="val 50005"/>
            </a:avLst>
          </a:prstGeom>
          <a:solidFill>
            <a:schemeClr val="accent1"/>
          </a:solidFill>
          <a:ln w="12700">
            <a:solidFill>
              <a:srgbClr val="3365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4123" name="AutoShape 27"/>
          <p:cNvSpPr>
            <a:spLocks noChangeArrowheads="1"/>
          </p:cNvSpPr>
          <p:nvPr/>
        </p:nvSpPr>
        <p:spPr bwMode="auto">
          <a:xfrm rot="-5400000">
            <a:off x="4197350" y="2597150"/>
            <a:ext cx="520700" cy="520700"/>
          </a:xfrm>
          <a:prstGeom prst="rightArrow">
            <a:avLst>
              <a:gd name="adj1" fmla="val 50000"/>
              <a:gd name="adj2" fmla="val 50005"/>
            </a:avLst>
          </a:prstGeom>
          <a:solidFill>
            <a:schemeClr val="accent1"/>
          </a:solidFill>
          <a:ln w="12700">
            <a:solidFill>
              <a:srgbClr val="3365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IE" altLang="en-US"/>
          </a:p>
        </p:txBody>
      </p:sp>
      <p:sp>
        <p:nvSpPr>
          <p:cNvPr id="16412" name="Rectangle 28"/>
          <p:cNvSpPr>
            <a:spLocks noChangeArrowheads="1"/>
          </p:cNvSpPr>
          <p:nvPr/>
        </p:nvSpPr>
        <p:spPr bwMode="auto">
          <a:xfrm>
            <a:off x="7162800" y="4191000"/>
            <a:ext cx="1457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defRPr/>
            </a:pPr>
            <a:r>
              <a:rPr lang="es-AR" altLang="en-US" sz="2800" b="1">
                <a:solidFill>
                  <a:srgbClr val="000000"/>
                </a:solidFill>
                <a:effectLst>
                  <a:outerShdw blurRad="38100" dist="38100" dir="2700000" algn="tl">
                    <a:srgbClr val="C0C0C0"/>
                  </a:outerShdw>
                </a:effectLst>
              </a:rPr>
              <a:t>Women</a:t>
            </a:r>
          </a:p>
        </p:txBody>
      </p:sp>
      <p:sp>
        <p:nvSpPr>
          <p:cNvPr id="16413" name="Rectangle 29"/>
          <p:cNvSpPr>
            <a:spLocks noChangeArrowheads="1"/>
          </p:cNvSpPr>
          <p:nvPr/>
        </p:nvSpPr>
        <p:spPr bwMode="auto">
          <a:xfrm>
            <a:off x="1447800" y="4191000"/>
            <a:ext cx="923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defRPr/>
            </a:pPr>
            <a:r>
              <a:rPr lang="es-AR" altLang="en-US" sz="2800" b="1">
                <a:solidFill>
                  <a:srgbClr val="000000"/>
                </a:solidFill>
                <a:effectLst>
                  <a:outerShdw blurRad="38100" dist="38100" dir="2700000" algn="tl">
                    <a:srgbClr val="C0C0C0"/>
                  </a:outerShdw>
                </a:effectLst>
              </a:rPr>
              <a:t>Men</a:t>
            </a:r>
          </a:p>
        </p:txBody>
      </p:sp>
    </p:spTree>
    <p:extLst>
      <p:ext uri="{BB962C8B-B14F-4D97-AF65-F5344CB8AC3E}">
        <p14:creationId xmlns:p14="http://schemas.microsoft.com/office/powerpoint/2010/main" val="41062282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slide(fromBottom)">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slide(fromBottom)">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413"/>
                                        </p:tgtEl>
                                        <p:attrNameLst>
                                          <p:attrName>style.visibility</p:attrName>
                                        </p:attrNameLst>
                                      </p:cBhvr>
                                      <p:to>
                                        <p:strVal val="visible"/>
                                      </p:to>
                                    </p:set>
                                    <p:animEffect transition="in" filter="slide(fromBottom)">
                                      <p:cBhvr>
                                        <p:cTn id="17" dur="500"/>
                                        <p:tgtEl>
                                          <p:spTgt spid="164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412"/>
                                        </p:tgtEl>
                                        <p:attrNameLst>
                                          <p:attrName>style.visibility</p:attrName>
                                        </p:attrNameLst>
                                      </p:cBhvr>
                                      <p:to>
                                        <p:strVal val="visible"/>
                                      </p:to>
                                    </p:set>
                                    <p:animEffect transition="in" filter="slide(fromBottom)">
                                      <p:cBhvr>
                                        <p:cTn id="22" dur="500"/>
                                        <p:tgtEl>
                                          <p:spTgt spid="164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6403"/>
                                        </p:tgtEl>
                                        <p:attrNameLst>
                                          <p:attrName>style.visibility</p:attrName>
                                        </p:attrNameLst>
                                      </p:cBhvr>
                                      <p:to>
                                        <p:strVal val="visible"/>
                                      </p:to>
                                    </p:set>
                                    <p:animEffect transition="in" filter="slide(fromBottom)">
                                      <p:cBhvr>
                                        <p:cTn id="27" dur="500"/>
                                        <p:tgtEl>
                                          <p:spTgt spid="164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6402"/>
                                        </p:tgtEl>
                                        <p:attrNameLst>
                                          <p:attrName>style.visibility</p:attrName>
                                        </p:attrNameLst>
                                      </p:cBhvr>
                                      <p:to>
                                        <p:strVal val="visible"/>
                                      </p:to>
                                    </p:set>
                                    <p:animEffect transition="in" filter="slide(fromBottom)">
                                      <p:cBhvr>
                                        <p:cTn id="32" dur="500"/>
                                        <p:tgtEl>
                                          <p:spTgt spid="16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animBg="1"/>
      <p:bldP spid="16402" grpId="0" animBg="1"/>
      <p:bldP spid="16403" grpId="0"/>
      <p:bldP spid="16412" grpId="0"/>
      <p:bldP spid="164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17648"/>
            <a:ext cx="8229600" cy="926368"/>
          </a:xfrm>
        </p:spPr>
        <p:txBody>
          <a:bodyPr>
            <a:normAutofit/>
          </a:bodyPr>
          <a:lstStyle/>
          <a:p>
            <a:r>
              <a:rPr lang="en-US" altLang="en-US" sz="2800" b="1" dirty="0">
                <a:solidFill>
                  <a:schemeClr val="tx2"/>
                </a:solidFill>
              </a:rPr>
              <a:t>Why does the ‘Glass Ceiling’ exist?</a:t>
            </a:r>
          </a:p>
        </p:txBody>
      </p:sp>
      <p:sp>
        <p:nvSpPr>
          <p:cNvPr id="5123" name="Rectangle 3"/>
          <p:cNvSpPr>
            <a:spLocks noGrp="1" noChangeArrowheads="1"/>
          </p:cNvSpPr>
          <p:nvPr>
            <p:ph type="body" sz="half" idx="1"/>
          </p:nvPr>
        </p:nvSpPr>
        <p:spPr>
          <a:xfrm>
            <a:off x="457200" y="908720"/>
            <a:ext cx="8291264" cy="5688631"/>
          </a:xfrm>
        </p:spPr>
        <p:txBody>
          <a:bodyPr>
            <a:normAutofit/>
          </a:bodyPr>
          <a:lstStyle/>
          <a:p>
            <a:r>
              <a:rPr lang="en-US" altLang="en-US" sz="2400" dirty="0"/>
              <a:t>The way the work it self is organized</a:t>
            </a:r>
          </a:p>
          <a:p>
            <a:r>
              <a:rPr lang="en-US" altLang="en-US" sz="2400" dirty="0"/>
              <a:t>Balancing work and family</a:t>
            </a:r>
          </a:p>
          <a:p>
            <a:r>
              <a:rPr lang="en-US" altLang="en-US" sz="2400" dirty="0"/>
              <a:t>Occupational segregation- men’s jobs, women’s jobs</a:t>
            </a:r>
          </a:p>
          <a:p>
            <a:r>
              <a:rPr lang="en-US" altLang="en-US" sz="2400" dirty="0"/>
              <a:t>Gender pay gap- 10 to 30 percentage points</a:t>
            </a:r>
          </a:p>
          <a:p>
            <a:r>
              <a:rPr lang="en-US" altLang="en-US" sz="2400" dirty="0"/>
              <a:t>Gender division in time spent on work and family </a:t>
            </a:r>
          </a:p>
          <a:p>
            <a:r>
              <a:rPr lang="en-US" altLang="en-US" sz="2400" dirty="0"/>
              <a:t>Women work longer hours than men</a:t>
            </a:r>
          </a:p>
          <a:p>
            <a:r>
              <a:rPr lang="en-US" altLang="en-US" sz="2400" dirty="0"/>
              <a:t>Women perform most unpaid work </a:t>
            </a:r>
          </a:p>
          <a:p>
            <a:r>
              <a:rPr lang="en-US" altLang="en-US" sz="2400" dirty="0"/>
              <a:t>Women’s lack of line management experience</a:t>
            </a:r>
          </a:p>
          <a:p>
            <a:endParaRPr lang="en-IE" sz="2400" b="1" dirty="0">
              <a:solidFill>
                <a:schemeClr val="tx2"/>
              </a:solidFill>
            </a:endParaRPr>
          </a:p>
          <a:p>
            <a:endParaRPr lang="en-IE" sz="2400" b="1" dirty="0">
              <a:solidFill>
                <a:schemeClr val="tx2"/>
              </a:solidFill>
            </a:endParaRPr>
          </a:p>
          <a:p>
            <a:pPr marL="0" indent="0">
              <a:buNone/>
            </a:pPr>
            <a:r>
              <a:rPr lang="en-IE" sz="2400" b="1" dirty="0">
                <a:solidFill>
                  <a:schemeClr val="tx2"/>
                </a:solidFill>
              </a:rPr>
              <a:t>…back to the news-  Lloyd's of London appoints </a:t>
            </a:r>
          </a:p>
          <a:p>
            <a:pPr marL="0" indent="0">
              <a:buNone/>
            </a:pPr>
            <a:r>
              <a:rPr lang="en-IE" sz="2400" b="1" dirty="0">
                <a:solidFill>
                  <a:schemeClr val="tx2"/>
                </a:solidFill>
              </a:rPr>
              <a:t>first female chief executive in 325-year history</a:t>
            </a:r>
            <a:endParaRPr lang="en-US" altLang="en-US" sz="2400" dirty="0"/>
          </a:p>
          <a:p>
            <a:endParaRPr lang="en-US" altLang="en-US" sz="24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483227"/>
            <a:ext cx="2345308" cy="319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723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6693" y="0"/>
            <a:ext cx="6120680" cy="1718048"/>
          </a:xfrm>
        </p:spPr>
        <p:txBody>
          <a:bodyPr>
            <a:normAutofit/>
          </a:bodyPr>
          <a:lstStyle/>
          <a:p>
            <a:r>
              <a:rPr lang="en-IE" sz="2000" dirty="0">
                <a:solidFill>
                  <a:schemeClr val="tx2"/>
                </a:solidFill>
              </a:rPr>
              <a:t>Forty years after the first woman entered the Lloyd's of London dealing floor as a broker, the 325-year-old insurance market has named its first female boss.  The company is to be run by 30-year industry veteran Inga Beale from January 2014. </a:t>
            </a:r>
          </a:p>
        </p:txBody>
      </p:sp>
      <p:sp>
        <p:nvSpPr>
          <p:cNvPr id="6" name="Content Placeholder 5"/>
          <p:cNvSpPr>
            <a:spLocks noGrp="1"/>
          </p:cNvSpPr>
          <p:nvPr>
            <p:ph sz="half" idx="2"/>
          </p:nvPr>
        </p:nvSpPr>
        <p:spPr>
          <a:xfrm>
            <a:off x="0" y="1931765"/>
            <a:ext cx="9144000" cy="4809602"/>
          </a:xfrm>
        </p:spPr>
        <p:txBody>
          <a:bodyPr>
            <a:noAutofit/>
          </a:bodyPr>
          <a:lstStyle/>
          <a:p>
            <a:pPr>
              <a:spcBef>
                <a:spcPts val="0"/>
              </a:spcBef>
            </a:pPr>
            <a:r>
              <a:rPr lang="en-IE" sz="2000" dirty="0"/>
              <a:t>Inga Beale has previously said that having women at board level changes how companies are run.  "Lloyd's is already an international leader, but this unique market has an extraordinary opportunity to increase its footprint and to cement its position as the global hub for specialist insurance and reinsurance. I'm looking forward to working with the Lloyd's team and the wider market to deliver a strategy for profitable and sustainable growth alongside Lloyd's robust market oversight," said Beale.  In June, in an interview she gave as chief executive of </a:t>
            </a:r>
            <a:r>
              <a:rPr lang="en-IE" sz="2000" dirty="0" err="1"/>
              <a:t>Canopius</a:t>
            </a:r>
            <a:r>
              <a:rPr lang="en-IE" sz="2000" dirty="0"/>
              <a:t>, she said having women at board level would make a difference to the way companies were run and stressed the importance of having female role models.  "I think the business is run differently if you have women around the decision-making table and that's why it's good to have diversity, not just on the gender side. Different people approach things differently and provide alternative views – diverse boards help companies make better decisions, which affect the bottom line," said Beale.  "Until we get more women around the decision-making table women are unlikely to get enough encouragement to really aspire to reach senior positions in the industry.“ </a:t>
            </a:r>
            <a:r>
              <a:rPr lang="en-IE" sz="1600" dirty="0"/>
              <a:t>(Source: The Guardian,  16 .12.2013)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373" y="260648"/>
            <a:ext cx="2785195" cy="167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718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pPr algn="l"/>
            <a:r>
              <a:rPr lang="en-IE" sz="2200" b="1" dirty="0">
                <a:solidFill>
                  <a:schemeClr val="tx2"/>
                </a:solidFill>
              </a:rPr>
              <a:t>Lloyd’s is based in an eye-catching building in London's Lime Street – designed by Richard Rogers with the lifts are on the outside – Lloyds is actually a group of about 80 competing insurance syndicates that traces its origins back to a 17th-century London coffee house where merchants insured ships.</a:t>
            </a:r>
            <a:endParaRPr lang="en-IE" b="1" dirty="0">
              <a:solidFill>
                <a:schemeClr val="tx2"/>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837430"/>
            <a:ext cx="4176464" cy="460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rot="18107295">
            <a:off x="5889089" y="2404620"/>
            <a:ext cx="314787" cy="27659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7304941" y="4293096"/>
            <a:ext cx="1299507" cy="923330"/>
          </a:xfrm>
          <a:prstGeom prst="rect">
            <a:avLst/>
          </a:prstGeom>
          <a:noFill/>
        </p:spPr>
        <p:txBody>
          <a:bodyPr wrap="square" rtlCol="0">
            <a:spAutoFit/>
          </a:bodyPr>
          <a:lstStyle/>
          <a:p>
            <a:r>
              <a:rPr lang="en-IE" i="1" dirty="0"/>
              <a:t>It actually has a glass ceiling!!</a:t>
            </a:r>
          </a:p>
        </p:txBody>
      </p:sp>
    </p:spTree>
    <p:extLst>
      <p:ext uri="{BB962C8B-B14F-4D97-AF65-F5344CB8AC3E}">
        <p14:creationId xmlns:p14="http://schemas.microsoft.com/office/powerpoint/2010/main" val="2030913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850106"/>
          </a:xfrm>
        </p:spPr>
        <p:txBody>
          <a:bodyPr>
            <a:normAutofit/>
          </a:bodyPr>
          <a:lstStyle/>
          <a:p>
            <a:r>
              <a:rPr lang="en-GB" sz="2800" b="1" dirty="0">
                <a:solidFill>
                  <a:schemeClr val="tx2"/>
                </a:solidFill>
              </a:rPr>
              <a:t>Feminism</a:t>
            </a: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35" y="1988840"/>
            <a:ext cx="806874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76910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rmAutofit/>
          </a:bodyPr>
          <a:lstStyle/>
          <a:p>
            <a:r>
              <a:rPr lang="en-GB" sz="2800" b="1" dirty="0">
                <a:solidFill>
                  <a:schemeClr val="tx2"/>
                </a:solidFill>
              </a:rPr>
              <a:t>Is the issue still important today?</a:t>
            </a:r>
          </a:p>
        </p:txBody>
      </p:sp>
      <p:sp>
        <p:nvSpPr>
          <p:cNvPr id="3" name="Content Placeholder 2"/>
          <p:cNvSpPr>
            <a:spLocks noGrp="1"/>
          </p:cNvSpPr>
          <p:nvPr>
            <p:ph idx="1"/>
          </p:nvPr>
        </p:nvSpPr>
        <p:spPr>
          <a:xfrm>
            <a:off x="107504" y="836712"/>
            <a:ext cx="8856984" cy="6021288"/>
          </a:xfrm>
        </p:spPr>
        <p:txBody>
          <a:bodyPr>
            <a:normAutofit fontScale="77500" lnSpcReduction="20000"/>
          </a:bodyPr>
          <a:lstStyle/>
          <a:p>
            <a:r>
              <a:rPr lang="en-GB" sz="3100" dirty="0" err="1"/>
              <a:t>Shen</a:t>
            </a:r>
            <a:r>
              <a:rPr lang="en-GB" sz="3100" dirty="0"/>
              <a:t> et al (2009) found that inequality and discrimination still widely exist and is evidenced by:</a:t>
            </a:r>
          </a:p>
          <a:p>
            <a:pPr>
              <a:buNone/>
            </a:pPr>
            <a:r>
              <a:rPr lang="en-GB" sz="3400" dirty="0"/>
              <a:t>	</a:t>
            </a:r>
            <a:r>
              <a:rPr lang="en-GB" sz="2600" dirty="0"/>
              <a:t>-	the lack of minority representation at higher levels in firms;</a:t>
            </a:r>
          </a:p>
          <a:p>
            <a:pPr>
              <a:buNone/>
            </a:pPr>
            <a:r>
              <a:rPr lang="en-GB" sz="2600" dirty="0"/>
              <a:t>	-	pay inequality particularly between the genders and</a:t>
            </a:r>
          </a:p>
          <a:p>
            <a:pPr>
              <a:buNone/>
            </a:pPr>
            <a:r>
              <a:rPr lang="en-GB" sz="2600" dirty="0"/>
              <a:t>	-	ethnic minorities often do not feel comfortable expressing their 	opinions in work.</a:t>
            </a:r>
          </a:p>
          <a:p>
            <a:endParaRPr lang="en-GB" sz="1800" dirty="0"/>
          </a:p>
          <a:p>
            <a:r>
              <a:rPr lang="en-GB" sz="3100" dirty="0"/>
              <a:t>They concluded that the primary motivation for implementation of a diversity policy was to gain greater marketing capability by recruiting a workforce that mirrors the increasingly diverse market place rather than taking the time to roll out diversity programmes which might serve to release the vast potential of the diverse workforce they employ. </a:t>
            </a:r>
          </a:p>
          <a:p>
            <a:endParaRPr lang="en-GB" sz="1800" dirty="0"/>
          </a:p>
          <a:p>
            <a:r>
              <a:rPr lang="en-IE" sz="3100" dirty="0"/>
              <a:t>McAndrew (2010) points out that in Europe there were 80,000 discrimination cases (EAT Statistics 2009-2010) taken to employment tribunals in 2009 and he states that this figure is likely to </a:t>
            </a:r>
            <a:r>
              <a:rPr lang="en-IE" sz="3100" i="1" dirty="0"/>
              <a:t>‘only represent the tip of the iceberg’.  </a:t>
            </a:r>
            <a:r>
              <a:rPr lang="en-IE" sz="3100" dirty="0"/>
              <a:t>He also found that only 30% of organisations monitor the impact of their equality work.</a:t>
            </a:r>
            <a:endParaRPr lang="en-GB" sz="3100" dirty="0"/>
          </a:p>
          <a:p>
            <a:endParaRPr lang="en-GB" sz="31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IE" sz="2800" b="1" dirty="0">
                <a:solidFill>
                  <a:schemeClr val="tx2"/>
                </a:solidFill>
              </a:rPr>
              <a:t>Limitations of EO an DM practices</a:t>
            </a:r>
            <a:endParaRPr lang="en-GB" sz="2800" dirty="0">
              <a:solidFill>
                <a:schemeClr val="tx2"/>
              </a:solidFill>
            </a:endParaRPr>
          </a:p>
        </p:txBody>
      </p:sp>
      <p:sp>
        <p:nvSpPr>
          <p:cNvPr id="3" name="Content Placeholder 2"/>
          <p:cNvSpPr>
            <a:spLocks noGrp="1"/>
          </p:cNvSpPr>
          <p:nvPr>
            <p:ph idx="1"/>
          </p:nvPr>
        </p:nvSpPr>
        <p:spPr>
          <a:xfrm>
            <a:off x="179512" y="764704"/>
            <a:ext cx="8784976" cy="6093296"/>
          </a:xfrm>
        </p:spPr>
        <p:txBody>
          <a:bodyPr>
            <a:normAutofit/>
          </a:bodyPr>
          <a:lstStyle/>
          <a:p>
            <a:r>
              <a:rPr lang="en-IE" sz="2400" dirty="0"/>
              <a:t>There are many criticisms of equality and diversity policies, in summary these include </a:t>
            </a:r>
          </a:p>
          <a:p>
            <a:pPr lvl="1"/>
            <a:r>
              <a:rPr lang="en-IE" sz="2200" dirty="0"/>
              <a:t>the fact that just because organisations have policies in place, it does not mean that these are effective. </a:t>
            </a:r>
          </a:p>
          <a:p>
            <a:pPr lvl="1"/>
            <a:endParaRPr lang="en-IE" sz="1400" dirty="0"/>
          </a:p>
          <a:p>
            <a:pPr lvl="1"/>
            <a:r>
              <a:rPr lang="en-IE" sz="2200" dirty="0"/>
              <a:t>formal policies do not prevent managers from finding ways of evading or distorting the procedures and furthermore, even when managers are working within the procedures there is a huge amount of informal practice and discretion that means unfair treatment can persist (</a:t>
            </a:r>
            <a:r>
              <a:rPr lang="en-IE" sz="2200" dirty="0" err="1"/>
              <a:t>Beardwell</a:t>
            </a:r>
            <a:r>
              <a:rPr lang="en-IE" sz="2200" dirty="0"/>
              <a:t> &amp; </a:t>
            </a:r>
            <a:r>
              <a:rPr lang="en-IE" sz="2200" dirty="0" err="1"/>
              <a:t>Claydon</a:t>
            </a:r>
            <a:r>
              <a:rPr lang="en-IE" sz="2200" dirty="0"/>
              <a:t>, 2007).  Many theorists point out that while the pursuit of fairness is commendable; it is not a primary concern of the organisation.  </a:t>
            </a:r>
          </a:p>
          <a:p>
            <a:pPr lvl="1"/>
            <a:endParaRPr lang="en-IE" sz="1400" dirty="0"/>
          </a:p>
          <a:p>
            <a:pPr lvl="1"/>
            <a:r>
              <a:rPr lang="en-IE" sz="2200" dirty="0"/>
              <a:t>The aim of managers is profit and efficiency, not morality.  </a:t>
            </a:r>
            <a:r>
              <a:rPr lang="en-IE" sz="2200" dirty="0" err="1"/>
              <a:t>Beardwell</a:t>
            </a:r>
            <a:r>
              <a:rPr lang="en-IE" sz="2200" dirty="0"/>
              <a:t> &amp; </a:t>
            </a:r>
            <a:r>
              <a:rPr lang="en-IE" sz="2200" dirty="0" err="1"/>
              <a:t>Claydon</a:t>
            </a:r>
            <a:r>
              <a:rPr lang="en-IE" sz="2200" dirty="0"/>
              <a:t> (2007) suggest that if social justice were to guide their decision making it might have a detrimental effect on the operation of the business and ultimately the bottom line.</a:t>
            </a:r>
            <a:endParaRPr lang="en-US" sz="2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496944" cy="6192688"/>
          </a:xfrm>
        </p:spPr>
        <p:txBody>
          <a:bodyPr>
            <a:noAutofit/>
          </a:bodyPr>
          <a:lstStyle/>
          <a:p>
            <a:r>
              <a:rPr lang="en-GB" sz="2400" b="1" dirty="0"/>
              <a:t>Thomas (1991: p. 21) </a:t>
            </a:r>
            <a:r>
              <a:rPr lang="en-GB" sz="2400" dirty="0"/>
              <a:t>noted that </a:t>
            </a:r>
            <a:r>
              <a:rPr lang="en-GB" sz="2400" i="1" dirty="0"/>
              <a:t>‘the traditional approach to diversity inevitably creates a cycle of crisis, problem recognition, action, great expectations, disappointment, dormancy, and renewed crisis’</a:t>
            </a:r>
            <a:r>
              <a:rPr lang="en-GB" sz="2400" dirty="0"/>
              <a:t>.  </a:t>
            </a:r>
          </a:p>
          <a:p>
            <a:pPr>
              <a:buNone/>
            </a:pPr>
            <a:r>
              <a:rPr lang="en-GB" sz="2400" dirty="0"/>
              <a:t>	</a:t>
            </a:r>
          </a:p>
          <a:p>
            <a:pPr>
              <a:buNone/>
            </a:pPr>
            <a:r>
              <a:rPr lang="en-GB" sz="2400" dirty="0"/>
              <a:t>	More recently (2006) he notes that the frustrating affirmative action cycle has morphed into the larger and even more frustrating diversity cycle, but with one major change: there are no longer any great expectations.  Corporations and their managers navigate this cycle with purpose and good intentions, but with little—if any—hope of escaping it.  Increasingly, people at all levels of their organizations recognize that when it comes to real progress with diversity, they are stuck.</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92696"/>
          </a:xfrm>
        </p:spPr>
        <p:txBody>
          <a:bodyPr>
            <a:normAutofit/>
          </a:bodyPr>
          <a:lstStyle/>
          <a:p>
            <a:r>
              <a:rPr lang="en-GB" sz="2800" b="1" dirty="0">
                <a:solidFill>
                  <a:schemeClr val="tx2"/>
                </a:solidFill>
              </a:rPr>
              <a:t>Has MD in fact hampered the cause of EO?</a:t>
            </a:r>
            <a:endParaRPr lang="en-GB" sz="2800" dirty="0"/>
          </a:p>
        </p:txBody>
      </p:sp>
      <p:sp>
        <p:nvSpPr>
          <p:cNvPr id="5" name="Content Placeholder 4"/>
          <p:cNvSpPr>
            <a:spLocks noGrp="1"/>
          </p:cNvSpPr>
          <p:nvPr>
            <p:ph idx="1"/>
          </p:nvPr>
        </p:nvSpPr>
        <p:spPr>
          <a:xfrm>
            <a:off x="251520" y="908720"/>
            <a:ext cx="8640960" cy="6165304"/>
          </a:xfrm>
        </p:spPr>
        <p:txBody>
          <a:bodyPr>
            <a:normAutofit fontScale="70000" lnSpcReduction="20000"/>
          </a:bodyPr>
          <a:lstStyle/>
          <a:p>
            <a:r>
              <a:rPr lang="en-GB" sz="3400" dirty="0"/>
              <a:t>MD is more concerned with organisational effectiveness and the bottom line that with social justice.</a:t>
            </a:r>
          </a:p>
          <a:p>
            <a:endParaRPr lang="en-GB" sz="2300" dirty="0"/>
          </a:p>
          <a:p>
            <a:r>
              <a:rPr lang="en-GB" sz="3400" dirty="0"/>
              <a:t>While on the face of it MD appears to be a tool for tackling discrimination, its focus on individual differences rather than the differences between groups could be interpreted as a means of taking power away from groups of people.</a:t>
            </a:r>
          </a:p>
          <a:p>
            <a:endParaRPr lang="en-GB" sz="2300" dirty="0"/>
          </a:p>
          <a:p>
            <a:r>
              <a:rPr lang="en-GB" sz="3400" dirty="0"/>
              <a:t>Advocates of MD refer to the fact that its language/the business case has piqued the interest of the managerial class and succeeded in putting the issue firmly on their agenda where previous EO had failed.  </a:t>
            </a:r>
          </a:p>
          <a:p>
            <a:endParaRPr lang="en-GB" sz="2300" dirty="0"/>
          </a:p>
          <a:p>
            <a:r>
              <a:rPr lang="en-GB" sz="3400" dirty="0"/>
              <a:t>However Noon (2007) states that:</a:t>
            </a:r>
          </a:p>
          <a:p>
            <a:pPr>
              <a:buNone/>
            </a:pPr>
            <a:r>
              <a:rPr lang="en-GB" sz="2800" dirty="0"/>
              <a:t>	</a:t>
            </a:r>
            <a:r>
              <a:rPr lang="en-GB" sz="2900" b="1" dirty="0"/>
              <a:t>-</a:t>
            </a:r>
            <a:r>
              <a:rPr lang="en-GB" sz="3400" dirty="0"/>
              <a:t>	</a:t>
            </a:r>
            <a:r>
              <a:rPr lang="en-GB" sz="2900" dirty="0"/>
              <a:t>the business case for diversity is inherently dangerous in that it allows 	employers to discriminate on the basis that they have treated each 	individual on their merits AND</a:t>
            </a:r>
          </a:p>
          <a:p>
            <a:pPr>
              <a:buNone/>
            </a:pPr>
            <a:r>
              <a:rPr lang="en-GB" sz="2900" dirty="0"/>
              <a:t>	 -	collective bargaining is rendered redundant by MD which treats 	individuals differently and thus preclude groups.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noAutofit/>
          </a:bodyPr>
          <a:lstStyle/>
          <a:p>
            <a:r>
              <a:rPr lang="en-US" sz="3200" b="1" dirty="0">
                <a:solidFill>
                  <a:schemeClr val="tx2"/>
                </a:solidFill>
              </a:rPr>
              <a:t>Assessment</a:t>
            </a:r>
          </a:p>
        </p:txBody>
      </p:sp>
      <p:sp>
        <p:nvSpPr>
          <p:cNvPr id="5124" name="Rectangle 6"/>
          <p:cNvSpPr>
            <a:spLocks noGrp="1" noChangeArrowheads="1"/>
          </p:cNvSpPr>
          <p:nvPr>
            <p:ph idx="1"/>
          </p:nvPr>
        </p:nvSpPr>
        <p:spPr>
          <a:xfrm>
            <a:off x="251520" y="1556792"/>
            <a:ext cx="8640960" cy="5112568"/>
          </a:xfrm>
        </p:spPr>
        <p:txBody>
          <a:bodyPr>
            <a:normAutofit fontScale="92500" lnSpcReduction="20000"/>
          </a:bodyPr>
          <a:lstStyle/>
          <a:p>
            <a:pPr marL="457200" lvl="1" indent="-457200">
              <a:buFont typeface="+mj-lt"/>
              <a:buAutoNum type="arabicPeriod"/>
              <a:tabLst>
                <a:tab pos="361950" algn="l"/>
              </a:tabLst>
            </a:pPr>
            <a:r>
              <a:rPr lang="en-IE" sz="2600" b="1" dirty="0"/>
              <a:t>Four portfolio entries (60%):</a:t>
            </a:r>
          </a:p>
          <a:p>
            <a:pPr marL="0" lvl="1" indent="0">
              <a:buNone/>
              <a:tabLst>
                <a:tab pos="361950" algn="l"/>
              </a:tabLst>
            </a:pPr>
            <a:r>
              <a:rPr lang="en-IE" sz="2600" dirty="0"/>
              <a:t>	-  Media research (various diversities – due end week 2)</a:t>
            </a:r>
          </a:p>
          <a:p>
            <a:pPr marL="0" lvl="1" indent="0">
              <a:buNone/>
              <a:tabLst>
                <a:tab pos="361950" algn="l"/>
              </a:tabLst>
            </a:pPr>
            <a:r>
              <a:rPr lang="en-IE" sz="2600" dirty="0"/>
              <a:t>	-  A reflection (unconscious bias – due end week 4)</a:t>
            </a:r>
          </a:p>
          <a:p>
            <a:pPr marL="0" lvl="1" indent="0">
              <a:buNone/>
              <a:tabLst>
                <a:tab pos="361950" algn="l"/>
              </a:tabLst>
            </a:pPr>
            <a:r>
              <a:rPr lang="en-IE" sz="2600" dirty="0"/>
              <a:t>	-  Journal article review (Noon 2010 ‘The Shackled Runner’ – due 		end week 6)</a:t>
            </a:r>
          </a:p>
          <a:p>
            <a:pPr marL="0" lvl="1" indent="0">
              <a:buNone/>
              <a:tabLst>
                <a:tab pos="361950" algn="l"/>
              </a:tabLst>
            </a:pPr>
            <a:r>
              <a:rPr lang="en-IE" sz="2600" dirty="0"/>
              <a:t>	-  Short essay (possible way forward beyond current practice – 			due end week 12)</a:t>
            </a:r>
          </a:p>
          <a:p>
            <a:pPr marL="457200" lvl="1" indent="-457200">
              <a:buFont typeface="+mj-lt"/>
              <a:buAutoNum type="arabicPeriod"/>
              <a:tabLst>
                <a:tab pos="361950" algn="l"/>
              </a:tabLst>
            </a:pPr>
            <a:endParaRPr lang="en-IE" sz="2600" dirty="0"/>
          </a:p>
          <a:p>
            <a:pPr marL="0" lvl="1" indent="0">
              <a:buNone/>
              <a:tabLst>
                <a:tab pos="361950" algn="l"/>
              </a:tabLst>
            </a:pPr>
            <a:r>
              <a:rPr lang="en-IE" sz="2600" b="1" dirty="0"/>
              <a:t>2.	An 3,000 word essay due in week 10 (40%)</a:t>
            </a:r>
          </a:p>
          <a:p>
            <a:pPr marL="0" lvl="1" indent="0">
              <a:spcBef>
                <a:spcPts val="600"/>
              </a:spcBef>
              <a:buNone/>
              <a:tabLst>
                <a:tab pos="361950" algn="l"/>
              </a:tabLst>
            </a:pPr>
            <a:r>
              <a:rPr lang="en-IE" sz="2600" b="1" dirty="0"/>
              <a:t>	</a:t>
            </a:r>
            <a:r>
              <a:rPr lang="en-GB" sz="2600" dirty="0" err="1"/>
              <a:t>Kirton</a:t>
            </a:r>
            <a:r>
              <a:rPr lang="en-GB" sz="2600" dirty="0"/>
              <a:t> and Greene argue that the term managing diversity ‘</a:t>
            </a:r>
            <a:r>
              <a:rPr lang="en-GB" sz="2600" i="1" dirty="0"/>
              <a:t>just 	reflects a business orientated catch phrase for employer-led 	initiatives designed to value workforce diversity and is more 	concerned with utility than justice’. </a:t>
            </a:r>
            <a:r>
              <a:rPr lang="en-GB" sz="2600" dirty="0"/>
              <a:t>Critically consider the extent 	to which you agree with them. (Due end week 10).</a:t>
            </a:r>
          </a:p>
          <a:p>
            <a:pPr marL="0" lvl="1" indent="0">
              <a:spcBef>
                <a:spcPts val="600"/>
              </a:spcBef>
              <a:buNone/>
              <a:tabLst>
                <a:tab pos="361950" algn="l"/>
              </a:tabLst>
            </a:pPr>
            <a:endParaRPr lang="en-GB" sz="2400" b="1" i="1" dirty="0"/>
          </a:p>
          <a:p>
            <a:pPr marL="0" lvl="1" indent="0">
              <a:spcBef>
                <a:spcPts val="600"/>
              </a:spcBef>
              <a:buNone/>
              <a:tabLst>
                <a:tab pos="361950" algn="l"/>
              </a:tabLst>
            </a:pPr>
            <a:endParaRPr lang="en-GB" sz="2400" b="1" i="1" dirty="0"/>
          </a:p>
          <a:p>
            <a:pPr marL="0" lvl="1" indent="0">
              <a:spcBef>
                <a:spcPts val="600"/>
              </a:spcBef>
              <a:buNone/>
              <a:tabLst>
                <a:tab pos="361950" algn="l"/>
              </a:tabLst>
            </a:pPr>
            <a:endParaRPr lang="en-GB" sz="2400" b="1"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a:bodyPr>
          <a:lstStyle/>
          <a:p>
            <a:r>
              <a:rPr lang="en-GB" sz="2800" b="1" dirty="0">
                <a:solidFill>
                  <a:schemeClr val="tx2"/>
                </a:solidFill>
              </a:rPr>
              <a:t>Some quotes...</a:t>
            </a:r>
          </a:p>
        </p:txBody>
      </p:sp>
      <p:sp>
        <p:nvSpPr>
          <p:cNvPr id="3" name="Content Placeholder 2"/>
          <p:cNvSpPr>
            <a:spLocks noGrp="1"/>
          </p:cNvSpPr>
          <p:nvPr>
            <p:ph idx="1"/>
          </p:nvPr>
        </p:nvSpPr>
        <p:spPr>
          <a:xfrm>
            <a:off x="251520" y="836712"/>
            <a:ext cx="8640960" cy="5760640"/>
          </a:xfrm>
        </p:spPr>
        <p:txBody>
          <a:bodyPr>
            <a:normAutofit lnSpcReduction="10000"/>
          </a:bodyPr>
          <a:lstStyle/>
          <a:p>
            <a:r>
              <a:rPr lang="en-US" sz="2400" dirty="0"/>
              <a:t>“Managing diversity has become a popular catch phrase in the UK management and human resource practitioner literature, where </a:t>
            </a:r>
            <a:r>
              <a:rPr lang="en-US" sz="2400" dirty="0" err="1"/>
              <a:t>organisations</a:t>
            </a:r>
            <a:r>
              <a:rPr lang="en-US" sz="2400" dirty="0"/>
              <a:t> are urged to value diversity in order to achieve success” (</a:t>
            </a:r>
            <a:r>
              <a:rPr lang="en-US" sz="2400" dirty="0" err="1"/>
              <a:t>Kirton</a:t>
            </a:r>
            <a:r>
              <a:rPr lang="en-US" sz="2400" dirty="0"/>
              <a:t> &amp; Greene, 2006, p.431).</a:t>
            </a:r>
          </a:p>
          <a:p>
            <a:endParaRPr lang="en-IE" sz="1300" dirty="0"/>
          </a:p>
          <a:p>
            <a:r>
              <a:rPr lang="en-IE" sz="2400" dirty="0" err="1"/>
              <a:t>Beardwell</a:t>
            </a:r>
            <a:r>
              <a:rPr lang="en-IE" sz="2400" dirty="0"/>
              <a:t> &amp; </a:t>
            </a:r>
            <a:r>
              <a:rPr lang="en-IE" sz="2400" dirty="0" err="1"/>
              <a:t>Claydon</a:t>
            </a:r>
            <a:r>
              <a:rPr lang="en-IE" sz="2400" dirty="0"/>
              <a:t> (2007: 228) prescribe that managers have a moral obligation to treat employees with fairness and dignity; this involves ensuring that decisions are made without resorting to prejudice and stereotypes.  </a:t>
            </a:r>
          </a:p>
          <a:p>
            <a:endParaRPr lang="en-US" sz="1300" dirty="0"/>
          </a:p>
          <a:p>
            <a:r>
              <a:rPr lang="en-US" sz="2400" dirty="0"/>
              <a:t>“There is undoubtedly a considerable risk that if diversity practitioners over-identify with management, (...) the changes they drive are more likely to serve organisational objectives than improve working lives” (</a:t>
            </a:r>
            <a:r>
              <a:rPr lang="en-US" sz="2400" dirty="0" err="1"/>
              <a:t>Kirton</a:t>
            </a:r>
            <a:r>
              <a:rPr lang="en-US" sz="2400" dirty="0"/>
              <a:t> et al., 2009, p.173).</a:t>
            </a:r>
            <a:endParaRPr lang="en-US" sz="1200" dirty="0"/>
          </a:p>
          <a:p>
            <a:endParaRPr lang="en-US" sz="1200" dirty="0"/>
          </a:p>
          <a:p>
            <a:r>
              <a:rPr lang="en-US" sz="2400" dirty="0"/>
              <a:t>“Everyone should be valued for what they are regardless of their position” (</a:t>
            </a:r>
            <a:r>
              <a:rPr lang="en-US" sz="2400" dirty="0" err="1"/>
              <a:t>Kirton</a:t>
            </a:r>
            <a:r>
              <a:rPr lang="en-US" sz="2400" dirty="0"/>
              <a:t> &amp; Greene, 2006, p. 439).</a:t>
            </a:r>
            <a:endParaRPr lang="en-GB" sz="2400" dirty="0"/>
          </a:p>
          <a:p>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quarter" idx="1"/>
          </p:nvPr>
        </p:nvSpPr>
        <p:spPr>
          <a:xfrm>
            <a:off x="179512" y="332656"/>
            <a:ext cx="8784976" cy="6264696"/>
          </a:xfrm>
        </p:spPr>
        <p:txBody>
          <a:bodyPr>
            <a:normAutofit/>
          </a:bodyPr>
          <a:lstStyle/>
          <a:p>
            <a:r>
              <a:rPr lang="en-GB" sz="2400" dirty="0" err="1"/>
              <a:t>Kirton</a:t>
            </a:r>
            <a:r>
              <a:rPr lang="en-GB" sz="2400" dirty="0"/>
              <a:t> and Green (2005: p. 288) note ‘</a:t>
            </a:r>
            <a:r>
              <a:rPr lang="en-GB" sz="2400" i="1" dirty="0"/>
              <a:t>the continued patterns of inequality faced by many social groups within the UK labour market</a:t>
            </a:r>
            <a:r>
              <a:rPr lang="en-GB" sz="2400" dirty="0"/>
              <a:t>’ and further state that ‘</a:t>
            </a:r>
            <a:r>
              <a:rPr lang="en-GB" sz="2400" i="1" dirty="0"/>
              <a:t>the labour market is still categorised by segregation, disadvantage and discrimination which disproportionately affects some groups, on average, more than others</a:t>
            </a:r>
            <a:r>
              <a:rPr lang="en-GB" sz="2400" dirty="0"/>
              <a:t>’.</a:t>
            </a:r>
          </a:p>
          <a:p>
            <a:pPr marL="0" indent="0">
              <a:buNone/>
            </a:pPr>
            <a:endParaRPr lang="en-GB" sz="1400" dirty="0"/>
          </a:p>
          <a:p>
            <a:r>
              <a:rPr lang="en-GB" sz="2400" dirty="0" err="1"/>
              <a:t>Theiderman</a:t>
            </a:r>
            <a:r>
              <a:rPr lang="en-GB" sz="2400" dirty="0"/>
              <a:t> (2002) notes on issues relating to race that it is possible to expand our notion of racial kinship groups by recognizing that, although a very real societal construct, the notion of race has no physiological foundation.  One key strategy for identifying common kinship groups is to empathize with the emotions and experiences of those who are otherwise very different from ourselves. This common feeling, even if it is to a different degree, automatically creates a connection that reduces our biases.</a:t>
            </a:r>
            <a:endParaRPr lang="en-US" sz="2400" dirty="0"/>
          </a:p>
          <a:p>
            <a:endParaRPr lang="en-GB" sz="2400" dirty="0"/>
          </a:p>
          <a:p>
            <a:pPr marL="0" indent="0">
              <a:buNone/>
            </a:pPr>
            <a:endParaRPr lang="en-GB" sz="2400" dirty="0"/>
          </a:p>
          <a:p>
            <a:endParaRPr lang="en-IE" sz="2800" dirty="0"/>
          </a:p>
          <a:p>
            <a:endParaRPr lang="en-US" dirty="0"/>
          </a:p>
          <a:p>
            <a:pPr eaLnBrk="1" hangingPunct="1"/>
            <a:endParaRPr lang="en-I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79512" y="548680"/>
            <a:ext cx="8784976" cy="6120680"/>
          </a:xfrm>
        </p:spPr>
        <p:txBody>
          <a:bodyPr>
            <a:normAutofit lnSpcReduction="10000"/>
          </a:bodyPr>
          <a:lstStyle/>
          <a:p>
            <a:r>
              <a:rPr lang="en-GB" sz="2400" dirty="0"/>
              <a:t>Cameron (1993) shores up the business case and contends that it makes good business sense for organisations to know what their resources are and where they are in order to link equality and diversity policy with business objectives.  Monitoring and auditing is a means of collecting information on different segments of the workforce to assist in evaluating the success of policy levers and in planning new interventions </a:t>
            </a:r>
          </a:p>
          <a:p>
            <a:pPr marL="0" indent="0">
              <a:buNone/>
            </a:pPr>
            <a:endParaRPr lang="en-GB" sz="1400" dirty="0"/>
          </a:p>
          <a:p>
            <a:r>
              <a:rPr lang="en-GB" sz="2400" dirty="0"/>
              <a:t>Cockburn (1991) argues that inequality is both a prerequisite for and outcome of, capitalist labour markets.  She contends that the liberal approach concerns itself with the rules of the game whilst the radical approach is concerned with the outcome of the contest.  She further argues that the radical approach is not progressive, it does not change attitudes or culture and that it can be retrogressive in further dividing an already fragmented powerless group and she suggests ‘</a:t>
            </a:r>
            <a:r>
              <a:rPr lang="en-GB" sz="2400" i="1" dirty="0"/>
              <a:t>a transformative approach</a:t>
            </a:r>
            <a:r>
              <a:rPr lang="en-GB" sz="2400" dirty="0"/>
              <a:t>’ that ‘</a:t>
            </a:r>
            <a:r>
              <a:rPr lang="en-GB" sz="2400" i="1" dirty="0"/>
              <a:t>tackles power itself’</a:t>
            </a:r>
            <a:r>
              <a:rPr lang="en-GB" sz="2400" dirty="0"/>
              <a:t> (p. 219).  </a:t>
            </a:r>
          </a:p>
          <a:p>
            <a:endParaRPr lang="en-US" dirty="0"/>
          </a:p>
          <a:p>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200" b="1" dirty="0"/>
              <a:t>Portfolio Entry No. 1</a:t>
            </a:r>
          </a:p>
        </p:txBody>
      </p:sp>
      <p:sp>
        <p:nvSpPr>
          <p:cNvPr id="4" name="Content Placeholder 3"/>
          <p:cNvSpPr>
            <a:spLocks noGrp="1"/>
          </p:cNvSpPr>
          <p:nvPr>
            <p:ph idx="1"/>
          </p:nvPr>
        </p:nvSpPr>
        <p:spPr>
          <a:xfrm>
            <a:off x="251520" y="1844824"/>
            <a:ext cx="8640960" cy="4392488"/>
          </a:xfrm>
        </p:spPr>
        <p:txBody>
          <a:bodyPr>
            <a:normAutofit lnSpcReduction="10000"/>
          </a:bodyPr>
          <a:lstStyle/>
          <a:p>
            <a:r>
              <a:rPr lang="en-IE" sz="2800" dirty="0"/>
              <a:t>From media sources find recent articles about three diversities  from the various ones referred to in this module i.e. gender, age, race, religion, sexual orientation, disability and give:</a:t>
            </a:r>
          </a:p>
          <a:p>
            <a:pPr marL="0" indent="0">
              <a:buNone/>
            </a:pPr>
            <a:endParaRPr lang="en-IE" sz="1100" dirty="0"/>
          </a:p>
          <a:p>
            <a:pPr lvl="1"/>
            <a:r>
              <a:rPr lang="en-IE" sz="2400" dirty="0"/>
              <a:t>The URL of the article</a:t>
            </a:r>
          </a:p>
          <a:p>
            <a:pPr lvl="1"/>
            <a:r>
              <a:rPr lang="en-IE" sz="2400" dirty="0"/>
              <a:t>A brief summary of the article (250-300 words)</a:t>
            </a:r>
          </a:p>
          <a:p>
            <a:pPr lvl="1"/>
            <a:r>
              <a:rPr lang="en-IE" sz="2400" dirty="0"/>
              <a:t>Your thoughts on the issue (75-100 words)</a:t>
            </a:r>
          </a:p>
          <a:p>
            <a:pPr marL="457200" lvl="1" indent="0">
              <a:buNone/>
            </a:pPr>
            <a:endParaRPr lang="en-IE" sz="2400" dirty="0"/>
          </a:p>
          <a:p>
            <a:pPr marL="457200" lvl="1" indent="0">
              <a:buNone/>
            </a:pPr>
            <a:r>
              <a:rPr lang="en-IE" sz="2600" dirty="0"/>
              <a:t>Submitted on Blackboard, via the link in the Assessment folder, by Sunday 4</a:t>
            </a:r>
            <a:r>
              <a:rPr lang="en-IE" sz="2600" baseline="30000" dirty="0"/>
              <a:t>th</a:t>
            </a:r>
            <a:r>
              <a:rPr lang="en-IE" sz="2600" dirty="0"/>
              <a:t> February, 2018.</a:t>
            </a:r>
          </a:p>
        </p:txBody>
      </p:sp>
    </p:spTree>
    <p:extLst>
      <p:ext uri="{BB962C8B-B14F-4D97-AF65-F5344CB8AC3E}">
        <p14:creationId xmlns:p14="http://schemas.microsoft.com/office/powerpoint/2010/main" val="3660102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normAutofit/>
          </a:bodyPr>
          <a:lstStyle/>
          <a:p>
            <a:r>
              <a:rPr lang="en-IE" sz="2800" b="1" dirty="0"/>
              <a:t>e.g. Age </a:t>
            </a:r>
            <a:r>
              <a:rPr lang="en-IE" sz="2800" b="1" dirty="0" err="1"/>
              <a:t>descrimination</a:t>
            </a:r>
            <a:endParaRPr lang="en-IE" sz="2800" b="1" dirty="0"/>
          </a:p>
        </p:txBody>
      </p:sp>
      <p:sp>
        <p:nvSpPr>
          <p:cNvPr id="3" name="Content Placeholder 2"/>
          <p:cNvSpPr>
            <a:spLocks noGrp="1"/>
          </p:cNvSpPr>
          <p:nvPr>
            <p:ph idx="1"/>
          </p:nvPr>
        </p:nvSpPr>
        <p:spPr>
          <a:xfrm>
            <a:off x="107504" y="764704"/>
            <a:ext cx="8928992" cy="6093296"/>
          </a:xfrm>
        </p:spPr>
        <p:txBody>
          <a:bodyPr>
            <a:normAutofit fontScale="92500" lnSpcReduction="20000"/>
          </a:bodyPr>
          <a:lstStyle/>
          <a:p>
            <a:pPr marL="0" indent="0">
              <a:buNone/>
            </a:pPr>
            <a:r>
              <a:rPr lang="en-IE" sz="2200" dirty="0">
                <a:hlinkClick r:id="rId2"/>
              </a:rPr>
              <a:t>https://www.theguardian.com/sustainable-business/2017/apr/20/age-discrimination-older-australian-workers-viewed-as-slow-to-learn</a:t>
            </a:r>
            <a:r>
              <a:rPr lang="en-IE" sz="2200" dirty="0"/>
              <a:t>   </a:t>
            </a:r>
          </a:p>
          <a:p>
            <a:pPr marL="0" indent="0">
              <a:buNone/>
            </a:pPr>
            <a:r>
              <a:rPr lang="en-IE" sz="2200" b="1" dirty="0"/>
              <a:t>Age discrimination: older Australian workers viewed as slow to learn</a:t>
            </a:r>
          </a:p>
          <a:p>
            <a:pPr marL="0" indent="0">
              <a:buNone/>
            </a:pPr>
            <a:r>
              <a:rPr lang="en-IE" sz="2200" dirty="0"/>
              <a:t>This articles suggests that older workers face unique hardships and are hampered by unfair stereotypes about their abilities, their role in society and their responsibilities. In work they are regularly overlooked for interviews, jobs, promotions, and recognition.</a:t>
            </a:r>
          </a:p>
          <a:p>
            <a:pPr marL="0" indent="0">
              <a:buNone/>
            </a:pPr>
            <a:r>
              <a:rPr lang="en-IE" sz="2200" dirty="0"/>
              <a:t>The Australian HRC’s 2016 report Willing to Work found 27% of people over the age of 50 reported experiencing age discrimination at work with one third of the most recent episodes occurring when applying for a job, and thus many choose to exit the labour force. Discrimination can be either overt (not employing someone over the age of 55) or covert (excluding people from the social context of work).</a:t>
            </a:r>
          </a:p>
          <a:p>
            <a:pPr marL="0" indent="0">
              <a:buNone/>
            </a:pPr>
            <a:r>
              <a:rPr lang="en-IE" sz="2200" dirty="0"/>
              <a:t>The issue of intersectionality exists here with age discrimination being particularly acute among older women, who were more likely to be viewed as having outdated skills, being slow to learn, or as being likely to do an unsatisfactory job.  There also exists an intersectionality between age and people with disabilities and this group face an even steeper uphill battle for jobs and recognition.</a:t>
            </a:r>
          </a:p>
          <a:p>
            <a:pPr marL="0" indent="0">
              <a:buNone/>
            </a:pPr>
            <a:r>
              <a:rPr lang="en-IE" sz="2200" dirty="0"/>
              <a:t>One-quarter of all Australians are over the age of 55 and this is expected to go to one third within the next decade. This untapped resource needs to be utilised and the mind-set around older workers needs to be flipped as there is much they can offer. (225 words).</a:t>
            </a:r>
          </a:p>
          <a:p>
            <a:pPr marL="0" indent="0">
              <a:buNone/>
            </a:pPr>
            <a:r>
              <a:rPr lang="en-IE" sz="2200" b="1" dirty="0"/>
              <a:t>In my opinion, age discrimination……</a:t>
            </a:r>
          </a:p>
          <a:p>
            <a:pPr marL="0" indent="0">
              <a:buNone/>
            </a:pPr>
            <a:endParaRPr lang="en-IE" sz="2200" dirty="0"/>
          </a:p>
          <a:p>
            <a:endParaRPr lang="en-IE" sz="2000" dirty="0"/>
          </a:p>
        </p:txBody>
      </p:sp>
    </p:spTree>
    <p:extLst>
      <p:ext uri="{BB962C8B-B14F-4D97-AF65-F5344CB8AC3E}">
        <p14:creationId xmlns:p14="http://schemas.microsoft.com/office/powerpoint/2010/main" val="401157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268760"/>
          </a:xfrm>
        </p:spPr>
        <p:txBody>
          <a:bodyPr>
            <a:noAutofit/>
          </a:bodyPr>
          <a:lstStyle/>
          <a:p>
            <a:r>
              <a:rPr lang="en-US" sz="2400" b="1" dirty="0">
                <a:solidFill>
                  <a:schemeClr val="tx2"/>
                </a:solidFill>
              </a:rPr>
              <a:t>The Global Village: If we could shrink the earth's population to a village of precisely 100 people, with all the existing human ratios remaining the same, it would look something like the following</a:t>
            </a:r>
          </a:p>
        </p:txBody>
      </p:sp>
      <p:sp>
        <p:nvSpPr>
          <p:cNvPr id="6147" name="Rectangle 3"/>
          <p:cNvSpPr>
            <a:spLocks noGrp="1" noChangeArrowheads="1"/>
          </p:cNvSpPr>
          <p:nvPr>
            <p:ph type="body" idx="1"/>
          </p:nvPr>
        </p:nvSpPr>
        <p:spPr>
          <a:xfrm>
            <a:off x="179512" y="1340768"/>
            <a:ext cx="8784976" cy="5517232"/>
          </a:xfrm>
        </p:spPr>
        <p:txBody>
          <a:bodyPr>
            <a:noAutofit/>
          </a:bodyPr>
          <a:lstStyle/>
          <a:p>
            <a:pPr>
              <a:spcBef>
                <a:spcPts val="0"/>
              </a:spcBef>
              <a:buNone/>
            </a:pPr>
            <a:r>
              <a:rPr lang="en-US" sz="2400" b="1" dirty="0"/>
              <a:t>There would be:</a:t>
            </a:r>
          </a:p>
          <a:p>
            <a:pPr>
              <a:spcBef>
                <a:spcPts val="0"/>
              </a:spcBef>
            </a:pPr>
            <a:r>
              <a:rPr lang="en-US" sz="2400" dirty="0"/>
              <a:t>57 Asians		 8 Africans 		21 Europeans; </a:t>
            </a:r>
          </a:p>
          <a:p>
            <a:pPr lvl="1">
              <a:spcBef>
                <a:spcPts val="0"/>
              </a:spcBef>
              <a:buNone/>
            </a:pPr>
            <a:r>
              <a:rPr lang="en-US" sz="2000" dirty="0">
                <a:solidFill>
                  <a:schemeClr val="tx1"/>
                </a:solidFill>
              </a:rPr>
              <a:t>14 from the Western Hemisphere, both north and south</a:t>
            </a:r>
          </a:p>
          <a:p>
            <a:pPr>
              <a:spcBef>
                <a:spcPts val="0"/>
              </a:spcBef>
            </a:pPr>
            <a:r>
              <a:rPr lang="en-US" sz="2400" dirty="0"/>
              <a:t>52 would be female	48 would be male</a:t>
            </a:r>
          </a:p>
          <a:p>
            <a:pPr>
              <a:spcBef>
                <a:spcPts val="0"/>
              </a:spcBef>
            </a:pPr>
            <a:r>
              <a:rPr lang="en-US" sz="2400" dirty="0"/>
              <a:t>70 would be non-white	30 would be white</a:t>
            </a:r>
          </a:p>
          <a:p>
            <a:pPr>
              <a:spcBef>
                <a:spcPts val="0"/>
              </a:spcBef>
            </a:pPr>
            <a:r>
              <a:rPr lang="en-US" sz="2400" dirty="0"/>
              <a:t>70 would be non-Christian	30 would be Christian</a:t>
            </a:r>
          </a:p>
          <a:p>
            <a:pPr>
              <a:spcBef>
                <a:spcPts val="0"/>
              </a:spcBef>
            </a:pPr>
            <a:r>
              <a:rPr lang="en-US" sz="2400" dirty="0"/>
              <a:t>89 would be heterosexual	11 would be homosexual</a:t>
            </a:r>
          </a:p>
          <a:p>
            <a:pPr>
              <a:spcBef>
                <a:spcPts val="0"/>
              </a:spcBef>
            </a:pPr>
            <a:r>
              <a:rPr lang="en-US" sz="2400" dirty="0"/>
              <a:t>6 people would possess 59% of the entire world's wealth and all 6 would be from the United States</a:t>
            </a:r>
          </a:p>
          <a:p>
            <a:pPr>
              <a:spcBef>
                <a:spcPts val="0"/>
              </a:spcBef>
            </a:pPr>
            <a:r>
              <a:rPr lang="en-US" sz="2400" dirty="0"/>
              <a:t>80 would live in substandard housing</a:t>
            </a:r>
          </a:p>
          <a:p>
            <a:pPr>
              <a:spcBef>
                <a:spcPts val="0"/>
              </a:spcBef>
            </a:pPr>
            <a:r>
              <a:rPr lang="en-US" sz="2400" dirty="0"/>
              <a:t>70 would be unable to read</a:t>
            </a:r>
          </a:p>
          <a:p>
            <a:pPr>
              <a:spcBef>
                <a:spcPts val="0"/>
              </a:spcBef>
            </a:pPr>
            <a:r>
              <a:rPr lang="en-US" sz="2400" dirty="0"/>
              <a:t>50 would suffer from malnutrition</a:t>
            </a:r>
          </a:p>
          <a:p>
            <a:pPr>
              <a:spcBef>
                <a:spcPts val="0"/>
              </a:spcBef>
            </a:pPr>
            <a:r>
              <a:rPr lang="en-US" sz="2400" dirty="0"/>
              <a:t>1 would be near death; 1 would be near birth</a:t>
            </a:r>
          </a:p>
          <a:p>
            <a:pPr>
              <a:spcBef>
                <a:spcPts val="0"/>
              </a:spcBef>
            </a:pPr>
            <a:r>
              <a:rPr lang="en-US" sz="2400" dirty="0"/>
              <a:t>1 (yes, only 1) would have a college education</a:t>
            </a:r>
          </a:p>
          <a:p>
            <a:pPr>
              <a:spcBef>
                <a:spcPts val="0"/>
              </a:spcBef>
            </a:pPr>
            <a:r>
              <a:rPr lang="en-US" sz="2400" dirty="0"/>
              <a:t>1 would own a computer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692696"/>
          </a:xfrm>
        </p:spPr>
        <p:txBody>
          <a:bodyPr>
            <a:normAutofit/>
          </a:bodyPr>
          <a:lstStyle/>
          <a:p>
            <a:pPr eaLnBrk="1" hangingPunct="1"/>
            <a:r>
              <a:rPr lang="en-IE" sz="2800" b="1" dirty="0">
                <a:solidFill>
                  <a:schemeClr val="tx2"/>
                </a:solidFill>
              </a:rPr>
              <a:t>Diversity in the recent news…….</a:t>
            </a:r>
            <a:endParaRPr lang="en-GB" sz="2800" b="1" dirty="0">
              <a:solidFill>
                <a:schemeClr val="tx2"/>
              </a:solidFill>
            </a:endParaRPr>
          </a:p>
        </p:txBody>
      </p:sp>
      <p:sp>
        <p:nvSpPr>
          <p:cNvPr id="23555" name="Rectangle 3"/>
          <p:cNvSpPr>
            <a:spLocks noGrp="1" noChangeArrowheads="1"/>
          </p:cNvSpPr>
          <p:nvPr>
            <p:ph idx="1"/>
          </p:nvPr>
        </p:nvSpPr>
        <p:spPr>
          <a:xfrm>
            <a:off x="0" y="548680"/>
            <a:ext cx="9117890" cy="6309320"/>
          </a:xfrm>
        </p:spPr>
        <p:txBody>
          <a:bodyPr>
            <a:noAutofit/>
          </a:bodyPr>
          <a:lstStyle/>
          <a:p>
            <a:pPr>
              <a:spcBef>
                <a:spcPts val="600"/>
              </a:spcBef>
            </a:pPr>
            <a:r>
              <a:rPr lang="en-US" sz="2400" dirty="0"/>
              <a:t>ESRI/EA Report 16.01.2013: B</a:t>
            </a:r>
            <a:r>
              <a:rPr lang="en-US" sz="2400" b="1" dirty="0"/>
              <a:t>lack Africans have the highest rate of unemployment </a:t>
            </a:r>
            <a:r>
              <a:rPr lang="en-US" sz="2400" dirty="0"/>
              <a:t>and the lowest rate of employment; this group also reports the highest rates of discrimination both in the workplace and when looking for work.</a:t>
            </a:r>
          </a:p>
          <a:p>
            <a:pPr>
              <a:spcBef>
                <a:spcPts val="600"/>
              </a:spcBef>
            </a:pPr>
            <a:r>
              <a:rPr lang="en-GB" sz="2400" dirty="0"/>
              <a:t>The decision of the ECHR on 15.01.2013 resolved the                    dispute re. a woman who </a:t>
            </a:r>
            <a:r>
              <a:rPr lang="en-GB" sz="2400" b="1" dirty="0"/>
              <a:t>was dismissed from BA for                         wearing a cross to work</a:t>
            </a:r>
            <a:r>
              <a:rPr lang="en-GB" sz="2400" dirty="0"/>
              <a:t>, concluding that the restriction                              on religious expression, could not be justified by her employer.  </a:t>
            </a:r>
          </a:p>
          <a:p>
            <a:pPr>
              <a:spcBef>
                <a:spcPts val="600"/>
              </a:spcBef>
            </a:pPr>
            <a:r>
              <a:rPr lang="en-GB" sz="2400" dirty="0"/>
              <a:t>Jan. 2014: </a:t>
            </a:r>
            <a:r>
              <a:rPr lang="en-GB" sz="2400" dirty="0" err="1"/>
              <a:t>Thobeka</a:t>
            </a:r>
            <a:r>
              <a:rPr lang="en-GB" sz="2400" dirty="0"/>
              <a:t> </a:t>
            </a:r>
            <a:r>
              <a:rPr lang="en-GB" sz="2400" dirty="0" err="1"/>
              <a:t>Dlamini</a:t>
            </a:r>
            <a:r>
              <a:rPr lang="en-GB" sz="2400" dirty="0"/>
              <a:t>, south Africa’s Charge </a:t>
            </a:r>
            <a:r>
              <a:rPr lang="en-GB" sz="2400" dirty="0" err="1"/>
              <a:t>d’Affaires</a:t>
            </a:r>
            <a:r>
              <a:rPr lang="en-GB" sz="2400" dirty="0"/>
              <a:t> in Dublin, hired </a:t>
            </a:r>
            <a:r>
              <a:rPr lang="en-GB" sz="2400" b="1" dirty="0"/>
              <a:t>a Pretorian woman </a:t>
            </a:r>
            <a:r>
              <a:rPr lang="en-GB" sz="2400" dirty="0"/>
              <a:t>to work as a housekeeper/childminder and </a:t>
            </a:r>
            <a:r>
              <a:rPr lang="en-GB" sz="2400" b="1" dirty="0"/>
              <a:t>paid her €1.66/hr for 17 hour days </a:t>
            </a:r>
            <a:r>
              <a:rPr lang="en-GB" sz="2400" dirty="0"/>
              <a:t>and, when asked out it, said the maid was earning ‘more than three times’ what she would at home.</a:t>
            </a:r>
          </a:p>
          <a:p>
            <a:pPr>
              <a:spcBef>
                <a:spcPts val="600"/>
              </a:spcBef>
            </a:pPr>
            <a:r>
              <a:rPr lang="en-GB" sz="2400" dirty="0"/>
              <a:t>Dec. 2015: </a:t>
            </a:r>
            <a:r>
              <a:rPr lang="en-IE" sz="2400" b="1" dirty="0"/>
              <a:t>women were sexually assaulted </a:t>
            </a:r>
            <a:r>
              <a:rPr lang="en-IE" sz="2400" dirty="0"/>
              <a:t>and mugged in Cologne city centre during New Year’s Eve celebrations.</a:t>
            </a:r>
          </a:p>
          <a:p>
            <a:pPr>
              <a:spcBef>
                <a:spcPts val="600"/>
              </a:spcBef>
            </a:pPr>
            <a:r>
              <a:rPr lang="en-IE" sz="2400" b="1" dirty="0"/>
              <a:t>Oscars race row: </a:t>
            </a:r>
            <a:r>
              <a:rPr lang="en-IE" sz="2400" dirty="0"/>
              <a:t>were the best 40 performances of the last two years really all by white people?</a:t>
            </a:r>
          </a:p>
          <a:p>
            <a:pPr>
              <a:spcBef>
                <a:spcPts val="600"/>
              </a:spcBef>
            </a:pPr>
            <a:endParaRPr lang="en-IE" sz="2400" dirty="0"/>
          </a:p>
          <a:p>
            <a:pPr indent="-180000">
              <a:spcBef>
                <a:spcPts val="1200"/>
              </a:spcBef>
            </a:pPr>
            <a:endParaRPr lang="en-IE" sz="2400" dirty="0"/>
          </a:p>
          <a:p>
            <a:pPr indent="-180000">
              <a:spcBef>
                <a:spcPts val="1200"/>
              </a:spcBef>
            </a:pPr>
            <a:endParaRPr lang="en-GB" sz="2400" dirty="0"/>
          </a:p>
          <a:p>
            <a:pPr>
              <a:spcBef>
                <a:spcPts val="1200"/>
              </a:spcBef>
            </a:pPr>
            <a:endParaRPr lang="en-US" sz="2400" dirty="0"/>
          </a:p>
          <a:p>
            <a:pPr eaLnBrk="1" hangingPunct="1">
              <a:spcBef>
                <a:spcPts val="1200"/>
              </a:spcBef>
            </a:pPr>
            <a:endParaRPr lang="en-IE" sz="2400" dirty="0"/>
          </a:p>
          <a:p>
            <a:pPr eaLnBrk="1" hangingPunct="1">
              <a:lnSpc>
                <a:spcPct val="90000"/>
              </a:lnSpc>
            </a:pPr>
            <a:endParaRPr lang="en-GB" sz="2400" dirty="0"/>
          </a:p>
        </p:txBody>
      </p:sp>
      <p:pic>
        <p:nvPicPr>
          <p:cNvPr id="4" name="Picture 3" descr="BA woman wearing cross.jpg"/>
          <p:cNvPicPr>
            <a:picLocks noChangeAspect="1"/>
          </p:cNvPicPr>
          <p:nvPr/>
        </p:nvPicPr>
        <p:blipFill>
          <a:blip r:embed="rId3" cstate="print"/>
          <a:stretch>
            <a:fillRect/>
          </a:stretch>
        </p:blipFill>
        <p:spPr>
          <a:xfrm>
            <a:off x="7524328" y="1700808"/>
            <a:ext cx="1496852" cy="1496852"/>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6669360"/>
          </a:xfrm>
        </p:spPr>
        <p:txBody>
          <a:bodyPr>
            <a:normAutofit fontScale="92500" lnSpcReduction="10000"/>
          </a:bodyPr>
          <a:lstStyle/>
          <a:p>
            <a:r>
              <a:rPr lang="en-IE" sz="2600" dirty="0"/>
              <a:t>The Times (UK) research found that </a:t>
            </a:r>
            <a:r>
              <a:rPr lang="en-IE" sz="2600" b="1" dirty="0"/>
              <a:t>women were paying more than men for everyday products </a:t>
            </a:r>
            <a:r>
              <a:rPr lang="en-IE" sz="2600" dirty="0"/>
              <a:t>thanks to 'unacceptable' gender price gap (Jan. 20</a:t>
            </a:r>
            <a:r>
              <a:rPr lang="en-IE" sz="2600" baseline="30000" dirty="0"/>
              <a:t>th</a:t>
            </a:r>
            <a:r>
              <a:rPr lang="en-IE" sz="2600" dirty="0"/>
              <a:t>) e.g. Levi jeans, Bic biros, deodorant, razors etc.).</a:t>
            </a:r>
          </a:p>
          <a:p>
            <a:r>
              <a:rPr lang="en-IE" sz="2600" b="1" dirty="0"/>
              <a:t>Ms P v A Restaurant in Limerick (Case No DEC-E2015-131) </a:t>
            </a:r>
            <a:r>
              <a:rPr lang="en-IE" sz="2600" dirty="0"/>
              <a:t>The WRC has awarded €20,000 for </a:t>
            </a:r>
            <a:r>
              <a:rPr lang="en-IE" sz="2600" b="1" dirty="0"/>
              <a:t>disability</a:t>
            </a:r>
            <a:r>
              <a:rPr lang="en-IE" sz="2600" dirty="0"/>
              <a:t> </a:t>
            </a:r>
            <a:r>
              <a:rPr lang="en-IE" sz="2600" b="1" dirty="0"/>
              <a:t>discrimination</a:t>
            </a:r>
            <a:r>
              <a:rPr lang="en-IE" sz="2600" dirty="0"/>
              <a:t> to a restaurant supervisor with epilepsy who was demoted, refused early shifts and had her employment terminated after suffering a seizure at work. </a:t>
            </a:r>
          </a:p>
          <a:p>
            <a:r>
              <a:rPr lang="en-IE" sz="2600" b="1" dirty="0"/>
              <a:t>Antoinette Bolger v Budget Fashion Ltd t/a The Peak (Case No DEC-E2015-125) </a:t>
            </a:r>
            <a:r>
              <a:rPr lang="en-IE" sz="2600" dirty="0"/>
              <a:t>The WRC has awarded €14,000 for </a:t>
            </a:r>
            <a:r>
              <a:rPr lang="en-IE" sz="2600" b="1" dirty="0"/>
              <a:t>gender discrimination </a:t>
            </a:r>
            <a:r>
              <a:rPr lang="en-IE" sz="2600" dirty="0"/>
              <a:t>to the only employee of a small ladies' clothes shop who was dismissed without warning for poor performance after she told her employer she was pregnant and asked for paid time off for medical appointments.</a:t>
            </a:r>
          </a:p>
          <a:p>
            <a:r>
              <a:rPr lang="en-IE" sz="2600" b="1" dirty="0"/>
              <a:t>Mary Power v South Dublin County Council (Case No DEC-E2015-120) </a:t>
            </a:r>
            <a:r>
              <a:rPr lang="en-IE" sz="2600" dirty="0"/>
              <a:t>The WRC has awarded €6,000 for </a:t>
            </a:r>
            <a:r>
              <a:rPr lang="en-IE" sz="2600" b="1" dirty="0"/>
              <a:t>age discrimination </a:t>
            </a:r>
            <a:r>
              <a:rPr lang="en-IE" sz="2600" dirty="0"/>
              <a:t>and ordered the reinstatement of a part time, school term only school warden who was forced to retire at 66 and apply for a place on the school warden relief panel. </a:t>
            </a:r>
          </a:p>
          <a:p>
            <a:endParaRPr lang="en-IE" sz="2600" dirty="0"/>
          </a:p>
          <a:p>
            <a:endParaRPr lang="en-IE" dirty="0"/>
          </a:p>
        </p:txBody>
      </p:sp>
    </p:spTree>
    <p:extLst>
      <p:ext uri="{BB962C8B-B14F-4D97-AF65-F5344CB8AC3E}">
        <p14:creationId xmlns:p14="http://schemas.microsoft.com/office/powerpoint/2010/main" val="288422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6496" cy="764704"/>
          </a:xfrm>
        </p:spPr>
        <p:txBody>
          <a:bodyPr>
            <a:normAutofit fontScale="90000"/>
          </a:bodyPr>
          <a:lstStyle/>
          <a:p>
            <a:pPr algn="l"/>
            <a:r>
              <a:rPr lang="en-IE" sz="2400" b="1" dirty="0">
                <a:solidFill>
                  <a:schemeClr val="tx2"/>
                </a:solidFill>
              </a:rPr>
              <a:t>	</a:t>
            </a:r>
            <a:br>
              <a:rPr lang="en-IE" sz="2400" b="1" dirty="0">
                <a:solidFill>
                  <a:schemeClr val="tx2"/>
                </a:solidFill>
              </a:rPr>
            </a:br>
            <a:r>
              <a:rPr lang="en-IE" sz="2400" b="1" dirty="0" err="1">
                <a:solidFill>
                  <a:schemeClr val="tx2"/>
                </a:solidFill>
              </a:rPr>
              <a:t>Debrahlee</a:t>
            </a:r>
            <a:r>
              <a:rPr lang="en-IE" sz="2400" b="1" dirty="0">
                <a:solidFill>
                  <a:schemeClr val="tx2"/>
                </a:solidFill>
              </a:rPr>
              <a:t> </a:t>
            </a:r>
            <a:r>
              <a:rPr lang="en-IE" sz="2400" b="1" dirty="0" err="1">
                <a:solidFill>
                  <a:schemeClr val="tx2"/>
                </a:solidFill>
              </a:rPr>
              <a:t>Lorenzana</a:t>
            </a:r>
            <a:r>
              <a:rPr lang="en-IE" sz="2400" b="1" dirty="0">
                <a:solidFill>
                  <a:schemeClr val="tx2"/>
                </a:solidFill>
              </a:rPr>
              <a:t> fired from	Disabled worker wins case for </a:t>
            </a:r>
            <a:br>
              <a:rPr lang="en-IE" sz="2400" b="1" dirty="0">
                <a:solidFill>
                  <a:schemeClr val="tx2"/>
                </a:solidFill>
              </a:rPr>
            </a:br>
            <a:r>
              <a:rPr lang="en-IE" sz="2400" b="1" dirty="0">
                <a:solidFill>
                  <a:schemeClr val="tx2"/>
                </a:solidFill>
              </a:rPr>
              <a:t> Citibank  for being ‘too hot’		wrongful dismissal against A&amp;F </a:t>
            </a:r>
          </a:p>
        </p:txBody>
      </p:sp>
      <p:sp>
        <p:nvSpPr>
          <p:cNvPr id="4" name="Content Placeholder 3"/>
          <p:cNvSpPr>
            <a:spLocks noGrp="1"/>
          </p:cNvSpPr>
          <p:nvPr>
            <p:ph sz="half" idx="2"/>
          </p:nvPr>
        </p:nvSpPr>
        <p:spPr>
          <a:xfrm>
            <a:off x="3131840" y="908720"/>
            <a:ext cx="6012160" cy="5949280"/>
          </a:xfrm>
        </p:spPr>
        <p:txBody>
          <a:bodyPr>
            <a:noAutofit/>
          </a:bodyPr>
          <a:lstStyle/>
          <a:p>
            <a:pPr marL="0" indent="0">
              <a:buNone/>
            </a:pPr>
            <a:r>
              <a:rPr lang="en-IE" sz="2000" dirty="0"/>
              <a:t>The ruling stated: "The tribunal is satisfied that the reason for the claimant's dismissal was her breach of the look policy on 4 July in wearing a cardigan … It is clear that this policy was applied and enforced in relation to all members of staff." The tribunal added that Dean's dismissal was a consequence of unlawful harassment arising "not from treating the claimant differently from non-disabled associates [in enforcing the 'look policy'], but in treating her the same in circumstances where it should have made an adjustment".</a:t>
            </a:r>
          </a:p>
          <a:p>
            <a:pPr marL="0" indent="0">
              <a:buNone/>
            </a:pPr>
            <a:r>
              <a:rPr lang="en-IE" sz="2000" i="1" dirty="0"/>
              <a:t>“In every school there are the cool and popular kids, and then there are the not-so-cool kids. Candidly, we go after the cool kids. We go after the attractive all-American kid with a great attitude and a lot of friends. A lot of people don't belong [in our clothes], and they can't belong. Are we exclusionary? Absolutely. </a:t>
            </a:r>
            <a:r>
              <a:rPr lang="en-IE" sz="2000" dirty="0"/>
              <a:t>Mike Jeffries, CEO, Abercrombie &amp; Fitch. As quoted in “The Man Behind Abercrombie &amp; Fitch”(2006).</a:t>
            </a:r>
            <a:br>
              <a:rPr lang="en-IE" sz="2000" dirty="0"/>
            </a:br>
            <a:endParaRPr lang="en-IE" sz="2000" dirty="0"/>
          </a:p>
        </p:txBody>
      </p:sp>
      <p:pic>
        <p:nvPicPr>
          <p:cNvPr id="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245579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221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856984" cy="1296144"/>
          </a:xfrm>
        </p:spPr>
        <p:txBody>
          <a:bodyPr>
            <a:normAutofit fontScale="90000"/>
          </a:bodyPr>
          <a:lstStyle/>
          <a:p>
            <a:r>
              <a:rPr lang="en-US" sz="2800" b="1" dirty="0">
                <a:solidFill>
                  <a:schemeClr val="tx2"/>
                </a:solidFill>
              </a:rPr>
              <a:t>Saudi Arabian Women in Society Conference...with Not A Female In Sight in Huffington Post UK</a:t>
            </a:r>
            <a:r>
              <a:rPr lang="en-US" sz="2800" dirty="0">
                <a:solidFill>
                  <a:schemeClr val="tx2"/>
                </a:solidFill>
              </a:rPr>
              <a:t>  By Sara C. Nelson 28.06.2013</a:t>
            </a:r>
            <a:endParaRPr lang="en-GB" sz="2800" dirty="0">
              <a:solidFill>
                <a:schemeClr val="tx2"/>
              </a:solidFill>
            </a:endParaRPr>
          </a:p>
        </p:txBody>
      </p:sp>
      <p:pic>
        <p:nvPicPr>
          <p:cNvPr id="4" name="Content Placeholder 3" descr="saudi arabia womens conference"/>
          <p:cNvPicPr>
            <a:picLocks noGrp="1"/>
          </p:cNvPicPr>
          <p:nvPr>
            <p:ph idx="1"/>
          </p:nvPr>
        </p:nvPicPr>
        <p:blipFill>
          <a:blip r:embed="rId3" cstate="print"/>
          <a:srcRect/>
          <a:stretch>
            <a:fillRect/>
          </a:stretch>
        </p:blipFill>
        <p:spPr bwMode="auto">
          <a:xfrm>
            <a:off x="179512" y="1484784"/>
            <a:ext cx="8856984" cy="5112568"/>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9102</Words>
  <Application>Microsoft Office PowerPoint</Application>
  <PresentationFormat>On-screen Show (4:3)</PresentationFormat>
  <Paragraphs>524</Paragraphs>
  <Slides>44</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Times New Roman</vt:lpstr>
      <vt:lpstr>Office Theme</vt:lpstr>
      <vt:lpstr>Lecture 1  - Introduction to Managing Diversity</vt:lpstr>
      <vt:lpstr>Weekly Schedule</vt:lpstr>
      <vt:lpstr>Philosophy/expectations of the course</vt:lpstr>
      <vt:lpstr>Assessment</vt:lpstr>
      <vt:lpstr>The Global Village: If we could shrink the earth's population to a village of precisely 100 people, with all the existing human ratios remaining the same, it would look something like the following</vt:lpstr>
      <vt:lpstr>Diversity in the recent news…….</vt:lpstr>
      <vt:lpstr>PowerPoint Presentation</vt:lpstr>
      <vt:lpstr>  Debrahlee Lorenzana fired from Disabled worker wins case for   Citibank  for being ‘too hot’  wrongful dismissal against A&amp;F </vt:lpstr>
      <vt:lpstr>Saudi Arabian Women in Society Conference...with Not A Female In Sight in Huffington Post UK  By Sara C. Nelson 28.06.2013</vt:lpstr>
      <vt:lpstr>PowerPoint Presentation</vt:lpstr>
      <vt:lpstr>Equality is a difficult area to theorise</vt:lpstr>
      <vt:lpstr>Equality Policies</vt:lpstr>
      <vt:lpstr>Short and Long Agenda</vt:lpstr>
      <vt:lpstr>Defining the concepts</vt:lpstr>
      <vt:lpstr>The transition for EO to MD</vt:lpstr>
      <vt:lpstr>Key elements of the MD approach</vt:lpstr>
      <vt:lpstr>Process of Managing Diversity</vt:lpstr>
      <vt:lpstr>Diversity professionals</vt:lpstr>
      <vt:lpstr>Diversity champions</vt:lpstr>
      <vt:lpstr>Challenges for Managing Diversity</vt:lpstr>
      <vt:lpstr>PowerPoint Presentation</vt:lpstr>
      <vt:lpstr>PowerPoint Presentation</vt:lpstr>
      <vt:lpstr>PowerPoint Presentation</vt:lpstr>
      <vt:lpstr>Gender Inequality</vt:lpstr>
      <vt:lpstr>Gender diversity: why is it important today?</vt:lpstr>
      <vt:lpstr>PowerPoint Presentation</vt:lpstr>
      <vt:lpstr>There are more men called David and called John leading the UK’s biggest companies than women  (The Guardian 06.03.15)</vt:lpstr>
      <vt:lpstr>The Gender Pay Gap</vt:lpstr>
      <vt:lpstr>PowerPoint Presentation</vt:lpstr>
      <vt:lpstr>The Glass Ceiling</vt:lpstr>
      <vt:lpstr>PowerPoint Presentation</vt:lpstr>
      <vt:lpstr>Why does the ‘Glass Ceiling’ exist?</vt:lpstr>
      <vt:lpstr>PowerPoint Presentation</vt:lpstr>
      <vt:lpstr>Lloyd’s is based in an eye-catching building in London's Lime Street – designed by Richard Rogers with the lifts are on the outside – Lloyds is actually a group of about 80 competing insurance syndicates that traces its origins back to a 17th-century London coffee house where merchants insured ships.</vt:lpstr>
      <vt:lpstr>Feminism</vt:lpstr>
      <vt:lpstr>Is the issue still important today?</vt:lpstr>
      <vt:lpstr>Limitations of EO an DM practices</vt:lpstr>
      <vt:lpstr>PowerPoint Presentation</vt:lpstr>
      <vt:lpstr>Has MD in fact hampered the cause of EO?</vt:lpstr>
      <vt:lpstr>Some quotes...</vt:lpstr>
      <vt:lpstr>PowerPoint Presentation</vt:lpstr>
      <vt:lpstr>PowerPoint Presentation</vt:lpstr>
      <vt:lpstr>Portfolio Entry No. 1</vt:lpstr>
      <vt:lpstr>e.g. Age descrimination</vt:lpstr>
    </vt:vector>
  </TitlesOfParts>
  <Company>UCD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Maeve Caraher</dc:creator>
  <cp:lastModifiedBy>Chengzhou Yang</cp:lastModifiedBy>
  <cp:revision>256</cp:revision>
  <dcterms:created xsi:type="dcterms:W3CDTF">2013-01-08T21:02:21Z</dcterms:created>
  <dcterms:modified xsi:type="dcterms:W3CDTF">2018-04-03T21:19:20Z</dcterms:modified>
</cp:coreProperties>
</file>