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672" r:id="rId2"/>
  </p:sldMasterIdLst>
  <p:handoutMasterIdLst>
    <p:handoutMasterId r:id="rId33"/>
  </p:handout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9" r:id="rId14"/>
    <p:sldId id="290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91" r:id="rId25"/>
    <p:sldId id="292" r:id="rId26"/>
    <p:sldId id="279" r:id="rId27"/>
    <p:sldId id="280" r:id="rId28"/>
    <p:sldId id="281" r:id="rId29"/>
    <p:sldId id="282" r:id="rId30"/>
    <p:sldId id="284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7D7A"/>
    <a:srgbClr val="C4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E6E28-7BE3-4573-AD76-5229512F4895}" type="datetimeFigureOut">
              <a:rPr lang="en-US" smtClean="0"/>
              <a:t>5/23/2018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11E9A-9DA4-438B-B2F3-1178477367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372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llPPTCov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" y="0"/>
            <a:ext cx="9141718" cy="66294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9144000" cy="1447800"/>
          </a:xfrm>
          <a:solidFill>
            <a:srgbClr val="FFFFFF">
              <a:alpha val="74902"/>
            </a:srgb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>
            <a:lvl1pPr marL="0" indent="0" algn="ctr">
              <a:buNone/>
              <a:defRPr sz="2200" b="1" cap="all" spc="120" baseline="0"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33400" y="6627168"/>
            <a:ext cx="807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©2017</a:t>
            </a:r>
            <a:r>
              <a:rPr lang="en-US" sz="900" baseline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Cengage Learning.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141834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887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41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illPPTCov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" y="0"/>
            <a:ext cx="9141718" cy="66294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81600"/>
            <a:ext cx="9144000" cy="1447800"/>
          </a:xfrm>
          <a:solidFill>
            <a:srgbClr val="FFFFFF">
              <a:alpha val="74902"/>
            </a:srgb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>
            <a:lvl1pPr marL="0" indent="0" algn="ctr">
              <a:buNone/>
              <a:defRPr sz="2200" b="1" cap="all" spc="120" baseline="0">
                <a:solidFill>
                  <a:schemeClr val="tx2"/>
                </a:solidFill>
                <a:effectLst/>
                <a:latin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533400" y="6627168"/>
            <a:ext cx="8077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©2015 Cengage Learning.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15656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542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7"/>
            <a:ext cx="8153400" cy="1128085"/>
          </a:xfrm>
        </p:spPr>
        <p:txBody>
          <a:bodyPr>
            <a:noAutofit/>
          </a:bodyPr>
          <a:lstStyle>
            <a:lvl1pPr>
              <a:defRPr sz="4000">
                <a:solidFill>
                  <a:srgbClr val="009999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5029200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Clr>
                <a:srgbClr val="009999"/>
              </a:buClr>
              <a:buFont typeface="Wingdings" panose="05000000000000000000" pitchFamily="2" charset="2"/>
              <a:buChar char="§"/>
              <a:defRPr sz="30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-274320">
              <a:spcBef>
                <a:spcPts val="0"/>
              </a:spcBef>
              <a:spcAft>
                <a:spcPts val="600"/>
              </a:spcAft>
              <a:buClr>
                <a:srgbClr val="009999"/>
              </a:buClr>
              <a:buFont typeface="Wingdings" panose="05000000000000000000" pitchFamily="2" charset="2"/>
              <a:buChar char="§"/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31520" indent="182880">
              <a:spcBef>
                <a:spcPts val="0"/>
              </a:spcBef>
              <a:spcAft>
                <a:spcPts val="600"/>
              </a:spcAft>
              <a:buClr>
                <a:srgbClr val="009999"/>
              </a:buClr>
              <a:buFont typeface="Wingdings" panose="05000000000000000000" pitchFamily="2" charset="2"/>
              <a:buChar char="§"/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97280" indent="228600">
              <a:spcBef>
                <a:spcPts val="0"/>
              </a:spcBef>
              <a:spcAft>
                <a:spcPts val="600"/>
              </a:spcAft>
              <a:buClr>
                <a:srgbClr val="009999"/>
              </a:buClr>
              <a:buFont typeface="Wingdings" panose="05000000000000000000" pitchFamily="2" charset="2"/>
              <a:buChar char="§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440016"/>
            <a:ext cx="457199" cy="341784"/>
          </a:xfrm>
        </p:spPr>
        <p:txBody>
          <a:bodyPr/>
          <a:lstStyle>
            <a:lvl1pPr algn="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084EAB2-7AD8-4CD7-B75B-712F2FE1C6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553200"/>
            <a:ext cx="800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©2015 Cengage Learning. All Rights Reserved. May not be scanned, copied or duplicated, or posted to a publicly accessible website, in whole or in part.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4656-DE32-419D-9AF4-88D2632F8C27}" type="datetimeFigureOut">
              <a:rPr lang="en-US" smtClean="0"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4656-DE32-419D-9AF4-88D2632F8C27}" type="datetimeFigureOut">
              <a:rPr lang="en-US" smtClean="0"/>
              <a:t>5/23/2018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7"/>
            <a:ext cx="8153400" cy="1128085"/>
          </a:xfrm>
        </p:spPr>
        <p:txBody>
          <a:bodyPr>
            <a:noAutofit/>
          </a:bodyPr>
          <a:lstStyle>
            <a:lvl1pPr>
              <a:defRPr sz="4000">
                <a:solidFill>
                  <a:srgbClr val="D1282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53400" cy="5029200"/>
          </a:xfrm>
        </p:spPr>
        <p:txBody>
          <a:bodyPr/>
          <a:lstStyle>
            <a:lvl1pPr marL="342900" indent="-3429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3000" b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-27432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731520" indent="18288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2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97280" indent="228600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440016"/>
            <a:ext cx="457199" cy="341784"/>
          </a:xfrm>
        </p:spPr>
        <p:txBody>
          <a:bodyPr/>
          <a:lstStyle>
            <a:lvl1pPr algn="r"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084EAB2-7AD8-4CD7-B75B-712F2FE1C6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553200"/>
            <a:ext cx="800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©2017 Cengage Learning.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503578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38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046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725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272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121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14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83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6324600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8084EAB2-7AD8-4CD7-B75B-712F2FE1C6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91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2E624656-DE32-419D-9AF4-88D2632F8C27}" type="datetimeFigureOut">
              <a:rPr lang="en-US" smtClean="0"/>
              <a:t>5/23/2018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6324600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8084EAB2-7AD8-4CD7-B75B-712F2FE1C6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gradFill flip="none" rotWithShape="1">
            <a:gsLst>
              <a:gs pos="0">
                <a:srgbClr val="009999">
                  <a:shade val="30000"/>
                  <a:satMod val="115000"/>
                </a:srgbClr>
              </a:gs>
              <a:gs pos="50000">
                <a:srgbClr val="009999">
                  <a:shade val="67500"/>
                  <a:satMod val="115000"/>
                </a:srgbClr>
              </a:gs>
              <a:gs pos="100000">
                <a:srgbClr val="009999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gradFill flip="none" rotWithShape="1">
            <a:gsLst>
              <a:gs pos="0">
                <a:srgbClr val="C49500">
                  <a:shade val="30000"/>
                  <a:satMod val="115000"/>
                </a:srgbClr>
              </a:gs>
              <a:gs pos="50000">
                <a:srgbClr val="C49500">
                  <a:shade val="67500"/>
                  <a:satMod val="115000"/>
                </a:srgbClr>
              </a:gs>
              <a:gs pos="100000">
                <a:srgbClr val="C495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2" r:id="rId2"/>
    <p:sldLayoutId id="2147483674" r:id="rId3"/>
    <p:sldLayoutId id="2147483676" r:id="rId4"/>
    <p:sldLayoutId id="2147483681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 smtClean="0"/>
              <a:t>Chapter 3</a:t>
            </a:r>
          </a:p>
          <a:p>
            <a:r>
              <a:rPr lang="en-US" sz="2000" dirty="0" smtClean="0"/>
              <a:t>Internal </a:t>
            </a:r>
            <a:r>
              <a:rPr lang="en-US" sz="2000" dirty="0"/>
              <a:t>Analysis: Distinctive Competencies, Competitive Advantage, and </a:t>
            </a:r>
            <a:r>
              <a:rPr lang="en-US" sz="2000" dirty="0" smtClean="0"/>
              <a:t>Profitability</a:t>
            </a:r>
          </a:p>
        </p:txBody>
      </p:sp>
    </p:spTree>
    <p:extLst>
      <p:ext uri="{BB962C8B-B14F-4D97-AF65-F5344CB8AC3E}">
        <p14:creationId xmlns:p14="http://schemas.microsoft.com/office/powerpoint/2010/main" val="89511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461" y="879764"/>
            <a:ext cx="9322922" cy="5098473"/>
          </a:xfrm>
        </p:spPr>
      </p:pic>
    </p:spTree>
    <p:extLst>
      <p:ext uri="{BB962C8B-B14F-4D97-AF65-F5344CB8AC3E}">
        <p14:creationId xmlns:p14="http://schemas.microsoft.com/office/powerpoint/2010/main" val="354599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960" y="310573"/>
            <a:ext cx="9303920" cy="6236855"/>
          </a:xfrm>
        </p:spPr>
      </p:pic>
    </p:spTree>
    <p:extLst>
      <p:ext uri="{BB962C8B-B14F-4D97-AF65-F5344CB8AC3E}">
        <p14:creationId xmlns:p14="http://schemas.microsoft.com/office/powerpoint/2010/main" val="415618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creation and pricing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Managers must understand:</a:t>
            </a:r>
          </a:p>
          <a:p>
            <a:pPr lvl="1"/>
            <a:r>
              <a:rPr lang="en-US" dirty="0" smtClean="0"/>
              <a:t>dynamic relationships among value, pricing, demand, and costs.</a:t>
            </a:r>
          </a:p>
          <a:p>
            <a:pPr lvl="1"/>
            <a:r>
              <a:rPr lang="en-US" dirty="0" smtClean="0"/>
              <a:t>how value creation and pricing decisions affect demand.</a:t>
            </a:r>
          </a:p>
          <a:p>
            <a:pPr lvl="1"/>
            <a:r>
              <a:rPr lang="en-US" dirty="0" smtClean="0"/>
              <a:t>how unit costs change with increases in volume.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33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64" y="647700"/>
            <a:ext cx="9192929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82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Relate to a product’s design, creation, delivery, marketing, support, and after-sales service.</a:t>
            </a:r>
          </a:p>
          <a:p>
            <a:r>
              <a:rPr lang="en-US" dirty="0" smtClean="0"/>
              <a:t>Research and development</a:t>
            </a:r>
          </a:p>
          <a:p>
            <a:pPr lvl="1"/>
            <a:r>
              <a:rPr lang="en-US" dirty="0" smtClean="0"/>
              <a:t>Design of products and production processes.</a:t>
            </a:r>
          </a:p>
          <a:p>
            <a:pPr lvl="1"/>
            <a:r>
              <a:rPr lang="en-US" dirty="0" smtClean="0"/>
              <a:t>Superior product design increases a product’s functionality and add value.</a:t>
            </a:r>
          </a:p>
          <a:p>
            <a:r>
              <a:rPr lang="en-US" dirty="0" smtClean="0"/>
              <a:t>Production</a:t>
            </a:r>
          </a:p>
          <a:p>
            <a:pPr lvl="1"/>
            <a:r>
              <a:rPr lang="en-US" dirty="0" smtClean="0"/>
              <a:t>Creation </a:t>
            </a:r>
            <a:r>
              <a:rPr lang="en-US" dirty="0"/>
              <a:t>process of a good or </a:t>
            </a:r>
            <a:r>
              <a:rPr lang="en-US" dirty="0" smtClean="0"/>
              <a:t>service.</a:t>
            </a:r>
            <a:endParaRPr lang="en-US" dirty="0"/>
          </a:p>
          <a:p>
            <a:pPr lvl="1"/>
            <a:r>
              <a:rPr lang="en-US" dirty="0"/>
              <a:t>Helps lower cost structure and leads to </a:t>
            </a:r>
            <a:r>
              <a:rPr lang="en-US" dirty="0" smtClean="0"/>
              <a:t>differentiation.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46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Marketing and </a:t>
            </a:r>
            <a:r>
              <a:rPr lang="en-US" dirty="0" smtClean="0"/>
              <a:t>sales</a:t>
            </a:r>
          </a:p>
          <a:p>
            <a:pPr lvl="1"/>
            <a:r>
              <a:rPr lang="en-US" dirty="0" smtClean="0"/>
              <a:t>Brand positioning and advertising - increase customers’ perceived value of a product.</a:t>
            </a:r>
          </a:p>
          <a:p>
            <a:pPr lvl="1"/>
            <a:r>
              <a:rPr lang="en-US" dirty="0" smtClean="0"/>
              <a:t>Help create value by discovering customers’ needs.</a:t>
            </a:r>
          </a:p>
          <a:p>
            <a:r>
              <a:rPr lang="en-US" dirty="0" smtClean="0"/>
              <a:t>Customer service</a:t>
            </a:r>
          </a:p>
          <a:p>
            <a:pPr lvl="1"/>
            <a:r>
              <a:rPr lang="en-US" dirty="0" smtClean="0"/>
              <a:t>Provide after-sales service and support.</a:t>
            </a:r>
          </a:p>
          <a:p>
            <a:pPr lvl="1"/>
            <a:r>
              <a:rPr lang="en-US" dirty="0" smtClean="0"/>
              <a:t>Create superior utility by solving customer problems and supporting customers after a purchase.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83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P</a:t>
            </a:r>
            <a:r>
              <a:rPr lang="en-US" dirty="0" smtClean="0"/>
              <a:t>rovide </a:t>
            </a:r>
            <a:r>
              <a:rPr lang="en-US" dirty="0"/>
              <a:t>inputs that allow the primary activities to take </a:t>
            </a:r>
            <a:r>
              <a:rPr lang="en-US" dirty="0" smtClean="0"/>
              <a:t>place.</a:t>
            </a:r>
            <a:endParaRPr lang="en-US" dirty="0"/>
          </a:p>
          <a:p>
            <a:r>
              <a:rPr lang="en-US" dirty="0" smtClean="0"/>
              <a:t>Materials management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ontrols </a:t>
            </a:r>
            <a:r>
              <a:rPr lang="en-US" dirty="0"/>
              <a:t>the transmission of physical materials through the value </a:t>
            </a:r>
            <a:r>
              <a:rPr lang="en-US" dirty="0" smtClean="0"/>
              <a:t>chain.</a:t>
            </a:r>
          </a:p>
          <a:p>
            <a:pPr lvl="1"/>
            <a:r>
              <a:rPr lang="en-US" dirty="0" smtClean="0"/>
              <a:t>Lowers cost and creates more profit .</a:t>
            </a:r>
            <a:endParaRPr lang="en-US" dirty="0"/>
          </a:p>
          <a:p>
            <a:r>
              <a:rPr lang="en-US" dirty="0" smtClean="0"/>
              <a:t>Human resources </a:t>
            </a:r>
          </a:p>
          <a:p>
            <a:pPr lvl="1"/>
            <a:r>
              <a:rPr lang="en-US" dirty="0" smtClean="0"/>
              <a:t>Ensures value creation by making sure that </a:t>
            </a:r>
            <a:r>
              <a:rPr lang="en-US" dirty="0"/>
              <a:t>the company has </a:t>
            </a:r>
            <a:r>
              <a:rPr lang="en-US" dirty="0" smtClean="0"/>
              <a:t>the right </a:t>
            </a:r>
            <a:r>
              <a:rPr lang="en-US" dirty="0"/>
              <a:t>combination of skilled </a:t>
            </a:r>
            <a:r>
              <a:rPr lang="en-US" dirty="0" smtClean="0"/>
              <a:t>people.</a:t>
            </a:r>
          </a:p>
        </p:txBody>
      </p:sp>
    </p:spTree>
    <p:extLst>
      <p:ext uri="{BB962C8B-B14F-4D97-AF65-F5344CB8AC3E}">
        <p14:creationId xmlns:p14="http://schemas.microsoft.com/office/powerpoint/2010/main" val="365843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systems </a:t>
            </a:r>
            <a:endParaRPr lang="en-US" dirty="0" smtClean="0"/>
          </a:p>
          <a:p>
            <a:pPr lvl="1"/>
            <a:r>
              <a:rPr lang="en-US" dirty="0"/>
              <a:t>E</a:t>
            </a:r>
            <a:r>
              <a:rPr lang="en-US" dirty="0" smtClean="0"/>
              <a:t>lectronic systems to improve efficiency and effectiveness of a company’s value creation activities.</a:t>
            </a:r>
          </a:p>
          <a:p>
            <a:r>
              <a:rPr lang="en-US" dirty="0"/>
              <a:t>Company infrastructure </a:t>
            </a:r>
            <a:endParaRPr lang="en-US" dirty="0" smtClean="0"/>
          </a:p>
          <a:p>
            <a:pPr lvl="1"/>
            <a:r>
              <a:rPr lang="en-US" dirty="0"/>
              <a:t>C</a:t>
            </a:r>
            <a:r>
              <a:rPr lang="en-US" dirty="0" smtClean="0"/>
              <a:t>ompanywide </a:t>
            </a:r>
            <a:r>
              <a:rPr lang="en-US" dirty="0"/>
              <a:t>context within which all the other value creation activities </a:t>
            </a:r>
            <a:r>
              <a:rPr lang="en-US" dirty="0" smtClean="0"/>
              <a:t>occur.</a:t>
            </a:r>
          </a:p>
          <a:p>
            <a:pPr lvl="2"/>
            <a:r>
              <a:rPr lang="en-US" dirty="0" smtClean="0"/>
              <a:t>Organizational structure, control system and company culture</a:t>
            </a:r>
          </a:p>
        </p:txBody>
      </p:sp>
    </p:spTree>
    <p:extLst>
      <p:ext uri="{BB962C8B-B14F-4D97-AF65-F5344CB8AC3E}">
        <p14:creationId xmlns:p14="http://schemas.microsoft.com/office/powerpoint/2010/main" val="235297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280555"/>
            <a:ext cx="9311043" cy="6296891"/>
          </a:xfrm>
        </p:spPr>
      </p:pic>
    </p:spTree>
    <p:extLst>
      <p:ext uri="{BB962C8B-B14F-4D97-AF65-F5344CB8AC3E}">
        <p14:creationId xmlns:p14="http://schemas.microsoft.com/office/powerpoint/2010/main" val="192692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BLOCKS OF COMPETITIVE ADVANTAGE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Efficiency</a:t>
            </a:r>
          </a:p>
          <a:p>
            <a:pPr lvl="1"/>
            <a:r>
              <a:rPr lang="en-US" dirty="0" smtClean="0"/>
              <a:t>Measured by the quantity of inputs that it takes to produce a given output.</a:t>
            </a:r>
          </a:p>
          <a:p>
            <a:pPr lvl="1"/>
            <a:r>
              <a:rPr lang="en-US" dirty="0" smtClean="0"/>
              <a:t>Employee productivity - Output </a:t>
            </a:r>
            <a:r>
              <a:rPr lang="en-US" dirty="0"/>
              <a:t>produced per </a:t>
            </a:r>
            <a:r>
              <a:rPr lang="en-US" dirty="0" smtClean="0"/>
              <a:t>employee</a:t>
            </a:r>
            <a:endParaRPr lang="en-US" dirty="0"/>
          </a:p>
          <a:p>
            <a:pPr marL="914400" lvl="2" indent="-171450"/>
            <a:r>
              <a:rPr lang="en-US" dirty="0" smtClean="0"/>
              <a:t>Helps attain </a:t>
            </a:r>
            <a:r>
              <a:rPr lang="en-US" dirty="0"/>
              <a:t>competitive advantage through a lower cost </a:t>
            </a:r>
            <a:r>
              <a:rPr lang="en-US" dirty="0" smtClean="0"/>
              <a:t>structure.</a:t>
            </a:r>
          </a:p>
          <a:p>
            <a:r>
              <a:rPr lang="en-US" dirty="0"/>
              <a:t>Quality </a:t>
            </a:r>
            <a:endParaRPr lang="en-US" dirty="0" smtClean="0"/>
          </a:p>
          <a:p>
            <a:pPr lvl="1"/>
            <a:r>
              <a:rPr lang="en-US" dirty="0" smtClean="0"/>
              <a:t>Superior quality - Customers’ perception </a:t>
            </a:r>
            <a:r>
              <a:rPr lang="en-US" dirty="0"/>
              <a:t>that </a:t>
            </a:r>
            <a:r>
              <a:rPr lang="en-US" dirty="0" smtClean="0"/>
              <a:t>a product’s </a:t>
            </a:r>
            <a:r>
              <a:rPr lang="en-US" dirty="0"/>
              <a:t>attributes provide them with higher utility than </a:t>
            </a:r>
            <a:r>
              <a:rPr lang="en-US" dirty="0" smtClean="0"/>
              <a:t>those </a:t>
            </a:r>
            <a:r>
              <a:rPr lang="en-US" dirty="0"/>
              <a:t>sold by </a:t>
            </a:r>
            <a:r>
              <a:rPr lang="en-US" dirty="0" smtClean="0"/>
              <a:t>rivals.</a:t>
            </a:r>
          </a:p>
        </p:txBody>
      </p:sp>
    </p:spTree>
    <p:extLst>
      <p:ext uri="{BB962C8B-B14F-4D97-AF65-F5344CB8AC3E}">
        <p14:creationId xmlns:p14="http://schemas.microsoft.com/office/powerpoint/2010/main" val="293891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 the source of competitive advantage.</a:t>
            </a:r>
          </a:p>
          <a:p>
            <a:r>
              <a:rPr lang="en-US" dirty="0" smtClean="0"/>
              <a:t>Identify and explore the role of efficiency, quality, innovation, and customer responsiveness in building and maintaining a competitive advantage.</a:t>
            </a:r>
          </a:p>
          <a:p>
            <a:r>
              <a:rPr lang="en-US" dirty="0" smtClean="0"/>
              <a:t>Explain the concept of the value chain.</a:t>
            </a:r>
          </a:p>
          <a:p>
            <a:r>
              <a:rPr lang="en-US" dirty="0" smtClean="0"/>
              <a:t>Understand the link between competitive advantage and profitability.</a:t>
            </a:r>
          </a:p>
          <a:p>
            <a:r>
              <a:rPr lang="en-US" dirty="0" smtClean="0"/>
              <a:t>Explain what impacts the durability of a company’s competitive advantage.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71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BLOCKS OF COMPETITIVE ADVANTAGE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Quality </a:t>
            </a:r>
            <a:r>
              <a:rPr lang="en-US" dirty="0"/>
              <a:t>as </a:t>
            </a:r>
            <a:r>
              <a:rPr lang="en-US" dirty="0" smtClean="0"/>
              <a:t>excellence - Product features and functions, and level of service associated with its delivery.</a:t>
            </a:r>
          </a:p>
          <a:p>
            <a:pPr lvl="1"/>
            <a:r>
              <a:rPr lang="en-US" dirty="0" smtClean="0"/>
              <a:t>Quality </a:t>
            </a:r>
            <a:r>
              <a:rPr lang="en-US" dirty="0"/>
              <a:t>as </a:t>
            </a:r>
            <a:r>
              <a:rPr lang="en-US" dirty="0" smtClean="0"/>
              <a:t>reliability - Occurs when a product </a:t>
            </a:r>
            <a:r>
              <a:rPr lang="en-US" dirty="0"/>
              <a:t>consistently </a:t>
            </a:r>
            <a:r>
              <a:rPr lang="en-US" dirty="0" smtClean="0"/>
              <a:t>performs the function it was designed for, and seldom </a:t>
            </a:r>
            <a:r>
              <a:rPr lang="en-US" dirty="0"/>
              <a:t>breaks </a:t>
            </a:r>
            <a:r>
              <a:rPr lang="en-US" dirty="0" smtClean="0"/>
              <a:t>down.</a:t>
            </a:r>
            <a:endParaRPr lang="en-US" dirty="0"/>
          </a:p>
          <a:p>
            <a:r>
              <a:rPr lang="en-US" dirty="0" smtClean="0"/>
              <a:t>Innovation</a:t>
            </a:r>
          </a:p>
          <a:p>
            <a:pPr lvl="1"/>
            <a:r>
              <a:rPr lang="en-US" dirty="0" smtClean="0"/>
              <a:t>Product innovation: Development </a:t>
            </a:r>
            <a:r>
              <a:rPr lang="en-US" dirty="0"/>
              <a:t>of products that are new to the world or have superior attributes to existing </a:t>
            </a:r>
            <a:r>
              <a:rPr lang="en-US" dirty="0" smtClean="0"/>
              <a:t>products.</a:t>
            </a:r>
          </a:p>
        </p:txBody>
      </p:sp>
    </p:spTree>
    <p:extLst>
      <p:ext uri="{BB962C8B-B14F-4D97-AF65-F5344CB8AC3E}">
        <p14:creationId xmlns:p14="http://schemas.microsoft.com/office/powerpoint/2010/main" val="134959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BLOCKS OF COMPETITIVE ADVANTAGE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Process innovation: Development of a new process for producing products and delivering them to </a:t>
            </a:r>
            <a:r>
              <a:rPr lang="en-US" dirty="0" smtClean="0"/>
              <a:t>customers.</a:t>
            </a:r>
          </a:p>
          <a:p>
            <a:r>
              <a:rPr lang="en-US" dirty="0"/>
              <a:t>Customer </a:t>
            </a:r>
            <a:r>
              <a:rPr lang="en-US" dirty="0" smtClean="0"/>
              <a:t>responsiveness</a:t>
            </a:r>
          </a:p>
          <a:p>
            <a:pPr lvl="1"/>
            <a:r>
              <a:rPr lang="en-US" dirty="0" smtClean="0"/>
              <a:t>Superior responsiveness - Achieved by identifying and satisfying customer needs better than one’s rivals.</a:t>
            </a:r>
          </a:p>
          <a:p>
            <a:pPr lvl="1"/>
            <a:r>
              <a:rPr lang="en-US" dirty="0"/>
              <a:t>Customer response </a:t>
            </a:r>
            <a:r>
              <a:rPr lang="en-US" dirty="0" smtClean="0"/>
              <a:t>time: Time that it </a:t>
            </a:r>
            <a:r>
              <a:rPr lang="en-US" dirty="0"/>
              <a:t>takes for </a:t>
            </a:r>
            <a:r>
              <a:rPr lang="en-US" dirty="0" smtClean="0"/>
              <a:t>a </a:t>
            </a:r>
            <a:r>
              <a:rPr lang="en-US" dirty="0"/>
              <a:t>good to be delivered or a service to be </a:t>
            </a:r>
            <a:r>
              <a:rPr lang="en-US" dirty="0" smtClean="0"/>
              <a:t>performed.</a:t>
            </a:r>
          </a:p>
          <a:p>
            <a:pPr lvl="1"/>
            <a:r>
              <a:rPr lang="en-US" dirty="0" smtClean="0"/>
              <a:t>Other sources - Superior design, service, and after-sales service and support.</a:t>
            </a:r>
          </a:p>
        </p:txBody>
      </p:sp>
    </p:spTree>
    <p:extLst>
      <p:ext uri="{BB962C8B-B14F-4D97-AF65-F5344CB8AC3E}">
        <p14:creationId xmlns:p14="http://schemas.microsoft.com/office/powerpoint/2010/main" val="64607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2607" r="2607"/>
          <a:stretch>
            <a:fillRect/>
          </a:stretch>
        </p:blipFill>
        <p:spPr>
          <a:xfrm>
            <a:off x="186459" y="723900"/>
            <a:ext cx="8771082" cy="5410200"/>
          </a:xfrm>
        </p:spPr>
      </p:pic>
    </p:spTree>
    <p:extLst>
      <p:ext uri="{BB962C8B-B14F-4D97-AF65-F5344CB8AC3E}">
        <p14:creationId xmlns:p14="http://schemas.microsoft.com/office/powerpoint/2010/main" val="182686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of basic accounting terms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247215"/>
              </p:ext>
            </p:extLst>
          </p:nvPr>
        </p:nvGraphicFramePr>
        <p:xfrm>
          <a:off x="457200" y="1371600"/>
          <a:ext cx="8153400" cy="49682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Term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Definition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Source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Cost of Goods Sold (COGS)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Total costs of producing products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Income statement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Sales, General,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 and Administrative Expenses ( SG&amp;A)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Costs associated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 with selling products and administering the company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Income statement</a:t>
                      </a:r>
                    </a:p>
                    <a:p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R&amp;D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 Expenses (R&amp;D)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Research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 and development expenditure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Income statement</a:t>
                      </a:r>
                    </a:p>
                    <a:p>
                      <a:endParaRPr lang="en-US" sz="1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Working Capital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Amount of money the company has to work with in the short term: Current assets – current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 liabilities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Balance sheet 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Property, Plant, and Equipment (PPE)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Value of investments in the property, plant,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 and equipment that the company uses to manufacture and sell its products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Also known as fixed capital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Balance sheet </a:t>
                      </a:r>
                    </a:p>
                    <a:p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541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of basic accounting terms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2422838"/>
              </p:ext>
            </p:extLst>
          </p:nvPr>
        </p:nvGraphicFramePr>
        <p:xfrm>
          <a:off x="457200" y="1447800"/>
          <a:ext cx="8153400" cy="4419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Term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Definition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Calibri" panose="020F0502020204030204" pitchFamily="34" charset="0"/>
                        </a:rPr>
                        <a:t>Source</a:t>
                      </a:r>
                      <a:endParaRPr lang="en-US" sz="2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Return on Sales (ROS)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Net profit expressed as a percentage of sales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Measures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 how effectively the company converts revenue into profits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Ratio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Capital Turnover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Revenues divided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 by invested capital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Measures how effectively the company uses its capitals to generate revenue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Ratio</a:t>
                      </a:r>
                    </a:p>
                    <a:p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Return on Invested Capital (ROIC)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Net profit divided by invested capital 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Ratio</a:t>
                      </a:r>
                    </a:p>
                    <a:p>
                      <a:endParaRPr lang="en-US" sz="18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Net Profit 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Total revenues minus total costs before tax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Income statement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Invested Capital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Interest-bearing</a:t>
                      </a:r>
                      <a:r>
                        <a:rPr lang="en-US" sz="1800" baseline="0" dirty="0" smtClean="0">
                          <a:latin typeface="Calibri" panose="020F0502020204030204" pitchFamily="34" charset="0"/>
                        </a:rPr>
                        <a:t> debt plus shareholders’ equity </a:t>
                      </a:r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Calibri" panose="020F0502020204030204" pitchFamily="34" charset="0"/>
                        </a:rPr>
                        <a:t>Balance sheet </a:t>
                      </a:r>
                    </a:p>
                    <a:p>
                      <a:endParaRPr lang="en-US" sz="18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030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84" y="0"/>
            <a:ext cx="7447433" cy="6708648"/>
          </a:xfrm>
        </p:spPr>
      </p:pic>
    </p:spTree>
    <p:extLst>
      <p:ext uri="{BB962C8B-B14F-4D97-AF65-F5344CB8AC3E}">
        <p14:creationId xmlns:p14="http://schemas.microsoft.com/office/powerpoint/2010/main" val="358565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 to imitation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ake it difficult for a competitor to copy a company’s distinctive competencies.</a:t>
            </a:r>
          </a:p>
          <a:p>
            <a:pPr lvl="1"/>
            <a:r>
              <a:rPr lang="en-US" dirty="0" smtClean="0"/>
              <a:t>Greater the barrier, more sustainable a company’s competitive advantage.</a:t>
            </a:r>
          </a:p>
          <a:p>
            <a:r>
              <a:rPr lang="en-US" dirty="0" smtClean="0"/>
              <a:t>Imitating resources </a:t>
            </a:r>
          </a:p>
          <a:p>
            <a:pPr lvl="1"/>
            <a:r>
              <a:rPr lang="en-US" dirty="0" smtClean="0"/>
              <a:t>Firm-specific and value tangible resources are the easiest to imitate.</a:t>
            </a:r>
          </a:p>
          <a:p>
            <a:pPr lvl="1"/>
            <a:r>
              <a:rPr lang="en-US" dirty="0" smtClean="0"/>
              <a:t>Intangible resources</a:t>
            </a:r>
          </a:p>
          <a:p>
            <a:pPr lvl="2"/>
            <a:r>
              <a:rPr lang="en-US" dirty="0" smtClean="0"/>
              <a:t>Brand names - Imitating them is prohibited by law.</a:t>
            </a:r>
          </a:p>
        </p:txBody>
      </p:sp>
    </p:spTree>
    <p:extLst>
      <p:ext uri="{BB962C8B-B14F-4D97-AF65-F5344CB8AC3E}">
        <p14:creationId xmlns:p14="http://schemas.microsoft.com/office/powerpoint/2010/main" val="333757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imitation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14400" lvl="2" indent="-228600"/>
            <a:r>
              <a:rPr lang="en-US" dirty="0"/>
              <a:t>Marketing and technical knowhow - Easy to imitate owing to movement of skilled personnel between companies and visibility of strategies to </a:t>
            </a:r>
            <a:r>
              <a:rPr lang="en-US" dirty="0" smtClean="0"/>
              <a:t>competitors.</a:t>
            </a:r>
            <a:endParaRPr lang="en-US" dirty="0"/>
          </a:p>
          <a:p>
            <a:pPr marL="914400" lvl="2" indent="-228600"/>
            <a:r>
              <a:rPr lang="en-US" dirty="0"/>
              <a:t>Technological knowhow </a:t>
            </a:r>
            <a:r>
              <a:rPr lang="en-US" dirty="0" smtClean="0"/>
              <a:t>- </a:t>
            </a:r>
            <a:r>
              <a:rPr lang="en-US" dirty="0"/>
              <a:t>Easy to imitate as patents do not </a:t>
            </a:r>
            <a:r>
              <a:rPr lang="en-US" dirty="0" smtClean="0"/>
              <a:t>provide complete protection.</a:t>
            </a:r>
          </a:p>
          <a:p>
            <a:r>
              <a:rPr lang="en-US" dirty="0" smtClean="0"/>
              <a:t>Imitating capabilities is difficult because:</a:t>
            </a:r>
          </a:p>
          <a:p>
            <a:pPr lvl="1"/>
            <a:r>
              <a:rPr lang="en-US" dirty="0" smtClean="0"/>
              <a:t>they are not visible to outsiders.</a:t>
            </a:r>
          </a:p>
          <a:p>
            <a:pPr lvl="1"/>
            <a:r>
              <a:rPr lang="en-US" dirty="0" smtClean="0"/>
              <a:t>no one individual has access to all the internal operating routes and procedures of a company.</a:t>
            </a:r>
          </a:p>
        </p:txBody>
      </p:sp>
    </p:spTree>
    <p:extLst>
      <p:ext uri="{BB962C8B-B14F-4D97-AF65-F5344CB8AC3E}">
        <p14:creationId xmlns:p14="http://schemas.microsoft.com/office/powerpoint/2010/main" val="421072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Capability of competitors and industry dynamism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Capability of competitors is determined by the:</a:t>
            </a:r>
          </a:p>
          <a:p>
            <a:pPr lvl="1"/>
            <a:r>
              <a:rPr lang="en-US" dirty="0" smtClean="0"/>
              <a:t>nature of the competitors’ prior strategic commitments.</a:t>
            </a:r>
          </a:p>
          <a:p>
            <a:pPr marL="914400" lvl="2" indent="-228600"/>
            <a:r>
              <a:rPr lang="en-US" dirty="0" smtClean="0"/>
              <a:t>strategic commitment - company’s commitment to a particular way of doing business.</a:t>
            </a:r>
          </a:p>
          <a:p>
            <a:pPr lvl="1"/>
            <a:r>
              <a:rPr lang="en-US" dirty="0" smtClean="0"/>
              <a:t>Absorptive capacity - Ability of an enterprise to identify, value, assimilate, and use new knowledge.</a:t>
            </a:r>
          </a:p>
          <a:p>
            <a:r>
              <a:rPr lang="en-US" dirty="0" smtClean="0"/>
              <a:t>Most </a:t>
            </a:r>
            <a:r>
              <a:rPr lang="en-US" dirty="0"/>
              <a:t>dynamic industries are those with a very high rate of product </a:t>
            </a:r>
            <a:r>
              <a:rPr lang="en-US" dirty="0" smtClean="0"/>
              <a:t>innovation.</a:t>
            </a:r>
            <a:endParaRPr lang="en-US" dirty="0"/>
          </a:p>
          <a:p>
            <a:pPr lvl="1"/>
            <a:r>
              <a:rPr lang="en-US" dirty="0"/>
              <a:t>Where product life cycles and competitive advantages are </a:t>
            </a:r>
            <a:r>
              <a:rPr lang="en-US" dirty="0" smtClean="0"/>
              <a:t>short-lived.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80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smtClean="0"/>
              <a:t>Reasons for failure of companies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Inertia - Companies </a:t>
            </a:r>
            <a:r>
              <a:rPr lang="en-US" dirty="0"/>
              <a:t>find it difficult to </a:t>
            </a:r>
            <a:r>
              <a:rPr lang="en-US" dirty="0" smtClean="0"/>
              <a:t>adapt </a:t>
            </a:r>
            <a:r>
              <a:rPr lang="en-US" dirty="0"/>
              <a:t>to changing competitive </a:t>
            </a:r>
            <a:r>
              <a:rPr lang="en-US" dirty="0" smtClean="0"/>
              <a:t>conditions.</a:t>
            </a:r>
          </a:p>
          <a:p>
            <a:pPr lvl="1"/>
            <a:r>
              <a:rPr lang="en-US" dirty="0" smtClean="0"/>
              <a:t>Power struggles and hierarchical resistance make change difficult.</a:t>
            </a:r>
          </a:p>
          <a:p>
            <a:r>
              <a:rPr lang="en-US" dirty="0"/>
              <a:t>Prior </a:t>
            </a:r>
            <a:r>
              <a:rPr lang="en-US" dirty="0" smtClean="0"/>
              <a:t>strategic commitments </a:t>
            </a:r>
            <a:r>
              <a:rPr lang="en-US" dirty="0"/>
              <a:t>- </a:t>
            </a:r>
            <a:r>
              <a:rPr lang="en-US" dirty="0" smtClean="0"/>
              <a:t>Limit a company’s  </a:t>
            </a:r>
            <a:r>
              <a:rPr lang="en-US" dirty="0"/>
              <a:t>ability to imitate </a:t>
            </a:r>
            <a:r>
              <a:rPr lang="en-US" dirty="0" smtClean="0"/>
              <a:t>rivals.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ause </a:t>
            </a:r>
            <a:r>
              <a:rPr lang="en-US" dirty="0"/>
              <a:t>competitive </a:t>
            </a:r>
            <a:r>
              <a:rPr lang="en-US" dirty="0" smtClean="0"/>
              <a:t>disadvantage.</a:t>
            </a:r>
          </a:p>
          <a:p>
            <a:r>
              <a:rPr lang="en-US" dirty="0"/>
              <a:t>The Icarus paradox -</a:t>
            </a:r>
            <a:r>
              <a:rPr lang="en-US" dirty="0" smtClean="0"/>
              <a:t> Companies become very specialized and myopic.</a:t>
            </a:r>
          </a:p>
          <a:p>
            <a:pPr lvl="1"/>
            <a:r>
              <a:rPr lang="en-US" dirty="0" smtClean="0"/>
              <a:t>Lose </a:t>
            </a:r>
            <a:r>
              <a:rPr lang="en-US" dirty="0"/>
              <a:t>sight of market </a:t>
            </a:r>
            <a:r>
              <a:rPr lang="en-US" dirty="0" smtClean="0"/>
              <a:t>realities.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53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advantage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Exists when a company’s </a:t>
            </a:r>
            <a:r>
              <a:rPr lang="en-US" dirty="0"/>
              <a:t>profitability is greater than the average profitability of all companies in its </a:t>
            </a:r>
            <a:r>
              <a:rPr lang="en-US" dirty="0" smtClean="0"/>
              <a:t>industry.</a:t>
            </a:r>
            <a:endParaRPr lang="en-US" dirty="0"/>
          </a:p>
          <a:p>
            <a:r>
              <a:rPr lang="en-US" dirty="0" smtClean="0"/>
              <a:t>Sustained </a:t>
            </a:r>
            <a:r>
              <a:rPr lang="en-US" dirty="0"/>
              <a:t>competitive advantage </a:t>
            </a:r>
            <a:r>
              <a:rPr lang="en-US" dirty="0" smtClean="0"/>
              <a:t>- Exists when a company maintains its </a:t>
            </a:r>
            <a:r>
              <a:rPr lang="en-US" dirty="0"/>
              <a:t>competitive advantage over a number of </a:t>
            </a:r>
            <a:r>
              <a:rPr lang="en-US" dirty="0" smtClean="0"/>
              <a:t>years.</a:t>
            </a:r>
          </a:p>
          <a:p>
            <a:pPr lvl="1"/>
            <a:r>
              <a:rPr lang="en-US" dirty="0" smtClean="0"/>
              <a:t>Primary objective of strategy</a:t>
            </a:r>
          </a:p>
        </p:txBody>
      </p:sp>
    </p:spTree>
    <p:extLst>
      <p:ext uri="{BB962C8B-B14F-4D97-AF65-F5344CB8AC3E}">
        <p14:creationId xmlns:p14="http://schemas.microsoft.com/office/powerpoint/2010/main" val="20614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avoid failure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228600" y="1523999"/>
            <a:ext cx="8534400" cy="844021"/>
            <a:chOff x="228600" y="1523999"/>
            <a:chExt cx="8534400" cy="844021"/>
          </a:xfrm>
        </p:grpSpPr>
        <p:sp>
          <p:nvSpPr>
            <p:cNvPr id="5" name="Rectangle 4"/>
            <p:cNvSpPr/>
            <p:nvPr/>
          </p:nvSpPr>
          <p:spPr>
            <a:xfrm>
              <a:off x="228600" y="1813620"/>
              <a:ext cx="8534400" cy="554400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reeform 5"/>
            <p:cNvSpPr/>
            <p:nvPr/>
          </p:nvSpPr>
          <p:spPr>
            <a:xfrm>
              <a:off x="655320" y="1523999"/>
              <a:ext cx="7888294" cy="614339"/>
            </a:xfrm>
            <a:custGeom>
              <a:avLst/>
              <a:gdLst>
                <a:gd name="connsiteX0" fmla="*/ 0 w 7888294"/>
                <a:gd name="connsiteY0" fmla="*/ 108242 h 649440"/>
                <a:gd name="connsiteX1" fmla="*/ 108242 w 7888294"/>
                <a:gd name="connsiteY1" fmla="*/ 0 h 649440"/>
                <a:gd name="connsiteX2" fmla="*/ 7780052 w 7888294"/>
                <a:gd name="connsiteY2" fmla="*/ 0 h 649440"/>
                <a:gd name="connsiteX3" fmla="*/ 7888294 w 7888294"/>
                <a:gd name="connsiteY3" fmla="*/ 108242 h 649440"/>
                <a:gd name="connsiteX4" fmla="*/ 7888294 w 7888294"/>
                <a:gd name="connsiteY4" fmla="*/ 541198 h 649440"/>
                <a:gd name="connsiteX5" fmla="*/ 7780052 w 7888294"/>
                <a:gd name="connsiteY5" fmla="*/ 649440 h 649440"/>
                <a:gd name="connsiteX6" fmla="*/ 108242 w 7888294"/>
                <a:gd name="connsiteY6" fmla="*/ 649440 h 649440"/>
                <a:gd name="connsiteX7" fmla="*/ 0 w 7888294"/>
                <a:gd name="connsiteY7" fmla="*/ 541198 h 649440"/>
                <a:gd name="connsiteX8" fmla="*/ 0 w 7888294"/>
                <a:gd name="connsiteY8" fmla="*/ 108242 h 64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88294" h="649440">
                  <a:moveTo>
                    <a:pt x="0" y="108242"/>
                  </a:moveTo>
                  <a:cubicBezTo>
                    <a:pt x="0" y="48462"/>
                    <a:pt x="48462" y="0"/>
                    <a:pt x="108242" y="0"/>
                  </a:cubicBezTo>
                  <a:lnTo>
                    <a:pt x="7780052" y="0"/>
                  </a:lnTo>
                  <a:cubicBezTo>
                    <a:pt x="7839832" y="0"/>
                    <a:pt x="7888294" y="48462"/>
                    <a:pt x="7888294" y="108242"/>
                  </a:cubicBezTo>
                  <a:lnTo>
                    <a:pt x="7888294" y="541198"/>
                  </a:lnTo>
                  <a:cubicBezTo>
                    <a:pt x="7888294" y="600978"/>
                    <a:pt x="7839832" y="649440"/>
                    <a:pt x="7780052" y="649440"/>
                  </a:cubicBezTo>
                  <a:lnTo>
                    <a:pt x="108242" y="649440"/>
                  </a:lnTo>
                  <a:cubicBezTo>
                    <a:pt x="48462" y="649440"/>
                    <a:pt x="0" y="600978"/>
                    <a:pt x="0" y="541198"/>
                  </a:cubicBezTo>
                  <a:lnTo>
                    <a:pt x="0" y="10824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509" tIns="31703" rIns="257509" bIns="31703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b="0" kern="1200" dirty="0" smtClean="0">
                  <a:latin typeface="Calibri" panose="020F0502020204030204" pitchFamily="34" charset="0"/>
                </a:rPr>
                <a:t>Focus on the building blocks of competitive advantage</a:t>
              </a:r>
              <a:endParaRPr lang="en-US" sz="2300" kern="12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8600" y="2486820"/>
            <a:ext cx="8534400" cy="879120"/>
            <a:chOff x="228600" y="2486820"/>
            <a:chExt cx="8534400" cy="879120"/>
          </a:xfrm>
        </p:grpSpPr>
        <p:sp>
          <p:nvSpPr>
            <p:cNvPr id="7" name="Rectangle 6"/>
            <p:cNvSpPr/>
            <p:nvPr/>
          </p:nvSpPr>
          <p:spPr>
            <a:xfrm>
              <a:off x="228600" y="2811540"/>
              <a:ext cx="8534400" cy="554400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655320" y="2486820"/>
              <a:ext cx="7888294" cy="649440"/>
            </a:xfrm>
            <a:custGeom>
              <a:avLst/>
              <a:gdLst>
                <a:gd name="connsiteX0" fmla="*/ 0 w 7888294"/>
                <a:gd name="connsiteY0" fmla="*/ 108242 h 649440"/>
                <a:gd name="connsiteX1" fmla="*/ 108242 w 7888294"/>
                <a:gd name="connsiteY1" fmla="*/ 0 h 649440"/>
                <a:gd name="connsiteX2" fmla="*/ 7780052 w 7888294"/>
                <a:gd name="connsiteY2" fmla="*/ 0 h 649440"/>
                <a:gd name="connsiteX3" fmla="*/ 7888294 w 7888294"/>
                <a:gd name="connsiteY3" fmla="*/ 108242 h 649440"/>
                <a:gd name="connsiteX4" fmla="*/ 7888294 w 7888294"/>
                <a:gd name="connsiteY4" fmla="*/ 541198 h 649440"/>
                <a:gd name="connsiteX5" fmla="*/ 7780052 w 7888294"/>
                <a:gd name="connsiteY5" fmla="*/ 649440 h 649440"/>
                <a:gd name="connsiteX6" fmla="*/ 108242 w 7888294"/>
                <a:gd name="connsiteY6" fmla="*/ 649440 h 649440"/>
                <a:gd name="connsiteX7" fmla="*/ 0 w 7888294"/>
                <a:gd name="connsiteY7" fmla="*/ 541198 h 649440"/>
                <a:gd name="connsiteX8" fmla="*/ 0 w 7888294"/>
                <a:gd name="connsiteY8" fmla="*/ 108242 h 64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88294" h="649440">
                  <a:moveTo>
                    <a:pt x="0" y="108242"/>
                  </a:moveTo>
                  <a:cubicBezTo>
                    <a:pt x="0" y="48462"/>
                    <a:pt x="48462" y="0"/>
                    <a:pt x="108242" y="0"/>
                  </a:cubicBezTo>
                  <a:lnTo>
                    <a:pt x="7780052" y="0"/>
                  </a:lnTo>
                  <a:cubicBezTo>
                    <a:pt x="7839832" y="0"/>
                    <a:pt x="7888294" y="48462"/>
                    <a:pt x="7888294" y="108242"/>
                  </a:cubicBezTo>
                  <a:lnTo>
                    <a:pt x="7888294" y="541198"/>
                  </a:lnTo>
                  <a:cubicBezTo>
                    <a:pt x="7888294" y="600978"/>
                    <a:pt x="7839832" y="649440"/>
                    <a:pt x="7780052" y="649440"/>
                  </a:cubicBezTo>
                  <a:lnTo>
                    <a:pt x="108242" y="649440"/>
                  </a:lnTo>
                  <a:cubicBezTo>
                    <a:pt x="48462" y="649440"/>
                    <a:pt x="0" y="600978"/>
                    <a:pt x="0" y="541198"/>
                  </a:cubicBezTo>
                  <a:lnTo>
                    <a:pt x="0" y="108242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509" tIns="31703" rIns="257509" bIns="31703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b="0" kern="1200" dirty="0" smtClean="0">
                  <a:latin typeface="Calibri" panose="020F0502020204030204" pitchFamily="34" charset="0"/>
                </a:rPr>
                <a:t>Institute continuous improvement and learning</a:t>
              </a:r>
              <a:endParaRPr lang="en-US" sz="2300" kern="12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28600" y="3484740"/>
            <a:ext cx="8534400" cy="879120"/>
            <a:chOff x="228600" y="3484740"/>
            <a:chExt cx="8534400" cy="879120"/>
          </a:xfrm>
        </p:grpSpPr>
        <p:sp>
          <p:nvSpPr>
            <p:cNvPr id="9" name="Rectangle 8"/>
            <p:cNvSpPr/>
            <p:nvPr/>
          </p:nvSpPr>
          <p:spPr>
            <a:xfrm>
              <a:off x="228600" y="3809460"/>
              <a:ext cx="8534400" cy="554400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55320" y="3484740"/>
              <a:ext cx="7888294" cy="649440"/>
            </a:xfrm>
            <a:custGeom>
              <a:avLst/>
              <a:gdLst>
                <a:gd name="connsiteX0" fmla="*/ 0 w 7888294"/>
                <a:gd name="connsiteY0" fmla="*/ 108242 h 649440"/>
                <a:gd name="connsiteX1" fmla="*/ 108242 w 7888294"/>
                <a:gd name="connsiteY1" fmla="*/ 0 h 649440"/>
                <a:gd name="connsiteX2" fmla="*/ 7780052 w 7888294"/>
                <a:gd name="connsiteY2" fmla="*/ 0 h 649440"/>
                <a:gd name="connsiteX3" fmla="*/ 7888294 w 7888294"/>
                <a:gd name="connsiteY3" fmla="*/ 108242 h 649440"/>
                <a:gd name="connsiteX4" fmla="*/ 7888294 w 7888294"/>
                <a:gd name="connsiteY4" fmla="*/ 541198 h 649440"/>
                <a:gd name="connsiteX5" fmla="*/ 7780052 w 7888294"/>
                <a:gd name="connsiteY5" fmla="*/ 649440 h 649440"/>
                <a:gd name="connsiteX6" fmla="*/ 108242 w 7888294"/>
                <a:gd name="connsiteY6" fmla="*/ 649440 h 649440"/>
                <a:gd name="connsiteX7" fmla="*/ 0 w 7888294"/>
                <a:gd name="connsiteY7" fmla="*/ 541198 h 649440"/>
                <a:gd name="connsiteX8" fmla="*/ 0 w 7888294"/>
                <a:gd name="connsiteY8" fmla="*/ 108242 h 64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88294" h="649440">
                  <a:moveTo>
                    <a:pt x="0" y="108242"/>
                  </a:moveTo>
                  <a:cubicBezTo>
                    <a:pt x="0" y="48462"/>
                    <a:pt x="48462" y="0"/>
                    <a:pt x="108242" y="0"/>
                  </a:cubicBezTo>
                  <a:lnTo>
                    <a:pt x="7780052" y="0"/>
                  </a:lnTo>
                  <a:cubicBezTo>
                    <a:pt x="7839832" y="0"/>
                    <a:pt x="7888294" y="48462"/>
                    <a:pt x="7888294" y="108242"/>
                  </a:cubicBezTo>
                  <a:lnTo>
                    <a:pt x="7888294" y="541198"/>
                  </a:lnTo>
                  <a:cubicBezTo>
                    <a:pt x="7888294" y="600978"/>
                    <a:pt x="7839832" y="649440"/>
                    <a:pt x="7780052" y="649440"/>
                  </a:cubicBezTo>
                  <a:lnTo>
                    <a:pt x="108242" y="649440"/>
                  </a:lnTo>
                  <a:cubicBezTo>
                    <a:pt x="48462" y="649440"/>
                    <a:pt x="0" y="600978"/>
                    <a:pt x="0" y="541198"/>
                  </a:cubicBezTo>
                  <a:lnTo>
                    <a:pt x="0" y="108242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509" tIns="31703" rIns="257509" bIns="31703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b="0" kern="1200" dirty="0" smtClean="0">
                  <a:latin typeface="Calibri" panose="020F0502020204030204" pitchFamily="34" charset="0"/>
                </a:rPr>
                <a:t>Track best industrial practice and use benchmarking</a:t>
              </a:r>
              <a:endParaRPr lang="en-US" sz="2300" kern="12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8600" y="4482660"/>
            <a:ext cx="8534400" cy="879120"/>
            <a:chOff x="228600" y="4482660"/>
            <a:chExt cx="8534400" cy="879120"/>
          </a:xfrm>
        </p:grpSpPr>
        <p:sp>
          <p:nvSpPr>
            <p:cNvPr id="11" name="Rectangle 10"/>
            <p:cNvSpPr/>
            <p:nvPr/>
          </p:nvSpPr>
          <p:spPr>
            <a:xfrm>
              <a:off x="228600" y="4807380"/>
              <a:ext cx="8534400" cy="554400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55320" y="4482660"/>
              <a:ext cx="7888294" cy="649440"/>
            </a:xfrm>
            <a:custGeom>
              <a:avLst/>
              <a:gdLst>
                <a:gd name="connsiteX0" fmla="*/ 0 w 7888294"/>
                <a:gd name="connsiteY0" fmla="*/ 108242 h 649440"/>
                <a:gd name="connsiteX1" fmla="*/ 108242 w 7888294"/>
                <a:gd name="connsiteY1" fmla="*/ 0 h 649440"/>
                <a:gd name="connsiteX2" fmla="*/ 7780052 w 7888294"/>
                <a:gd name="connsiteY2" fmla="*/ 0 h 649440"/>
                <a:gd name="connsiteX3" fmla="*/ 7888294 w 7888294"/>
                <a:gd name="connsiteY3" fmla="*/ 108242 h 649440"/>
                <a:gd name="connsiteX4" fmla="*/ 7888294 w 7888294"/>
                <a:gd name="connsiteY4" fmla="*/ 541198 h 649440"/>
                <a:gd name="connsiteX5" fmla="*/ 7780052 w 7888294"/>
                <a:gd name="connsiteY5" fmla="*/ 649440 h 649440"/>
                <a:gd name="connsiteX6" fmla="*/ 108242 w 7888294"/>
                <a:gd name="connsiteY6" fmla="*/ 649440 h 649440"/>
                <a:gd name="connsiteX7" fmla="*/ 0 w 7888294"/>
                <a:gd name="connsiteY7" fmla="*/ 541198 h 649440"/>
                <a:gd name="connsiteX8" fmla="*/ 0 w 7888294"/>
                <a:gd name="connsiteY8" fmla="*/ 108242 h 64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88294" h="649440">
                  <a:moveTo>
                    <a:pt x="0" y="108242"/>
                  </a:moveTo>
                  <a:cubicBezTo>
                    <a:pt x="0" y="48462"/>
                    <a:pt x="48462" y="0"/>
                    <a:pt x="108242" y="0"/>
                  </a:cubicBezTo>
                  <a:lnTo>
                    <a:pt x="7780052" y="0"/>
                  </a:lnTo>
                  <a:cubicBezTo>
                    <a:pt x="7839832" y="0"/>
                    <a:pt x="7888294" y="48462"/>
                    <a:pt x="7888294" y="108242"/>
                  </a:cubicBezTo>
                  <a:lnTo>
                    <a:pt x="7888294" y="541198"/>
                  </a:lnTo>
                  <a:cubicBezTo>
                    <a:pt x="7888294" y="600978"/>
                    <a:pt x="7839832" y="649440"/>
                    <a:pt x="7780052" y="649440"/>
                  </a:cubicBezTo>
                  <a:lnTo>
                    <a:pt x="108242" y="649440"/>
                  </a:lnTo>
                  <a:cubicBezTo>
                    <a:pt x="48462" y="649440"/>
                    <a:pt x="0" y="600978"/>
                    <a:pt x="0" y="541198"/>
                  </a:cubicBezTo>
                  <a:lnTo>
                    <a:pt x="0" y="108242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509" tIns="31703" rIns="257509" bIns="31703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b="0" kern="1200" dirty="0" smtClean="0">
                  <a:latin typeface="Calibri" panose="020F0502020204030204" pitchFamily="34" charset="0"/>
                </a:rPr>
                <a:t>Overcome inertia</a:t>
              </a:r>
              <a:endParaRPr lang="en-US" sz="2300" kern="12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8600" y="5480580"/>
            <a:ext cx="8534400" cy="879120"/>
            <a:chOff x="228600" y="5480580"/>
            <a:chExt cx="8534400" cy="879120"/>
          </a:xfrm>
        </p:grpSpPr>
        <p:sp>
          <p:nvSpPr>
            <p:cNvPr id="13" name="Rectangle 12"/>
            <p:cNvSpPr/>
            <p:nvPr/>
          </p:nvSpPr>
          <p:spPr>
            <a:xfrm>
              <a:off x="228600" y="5805300"/>
              <a:ext cx="8534400" cy="554400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687977" y="5480580"/>
              <a:ext cx="7888294" cy="649440"/>
            </a:xfrm>
            <a:custGeom>
              <a:avLst/>
              <a:gdLst>
                <a:gd name="connsiteX0" fmla="*/ 0 w 7888294"/>
                <a:gd name="connsiteY0" fmla="*/ 108242 h 649440"/>
                <a:gd name="connsiteX1" fmla="*/ 108242 w 7888294"/>
                <a:gd name="connsiteY1" fmla="*/ 0 h 649440"/>
                <a:gd name="connsiteX2" fmla="*/ 7780052 w 7888294"/>
                <a:gd name="connsiteY2" fmla="*/ 0 h 649440"/>
                <a:gd name="connsiteX3" fmla="*/ 7888294 w 7888294"/>
                <a:gd name="connsiteY3" fmla="*/ 108242 h 649440"/>
                <a:gd name="connsiteX4" fmla="*/ 7888294 w 7888294"/>
                <a:gd name="connsiteY4" fmla="*/ 541198 h 649440"/>
                <a:gd name="connsiteX5" fmla="*/ 7780052 w 7888294"/>
                <a:gd name="connsiteY5" fmla="*/ 649440 h 649440"/>
                <a:gd name="connsiteX6" fmla="*/ 108242 w 7888294"/>
                <a:gd name="connsiteY6" fmla="*/ 649440 h 649440"/>
                <a:gd name="connsiteX7" fmla="*/ 0 w 7888294"/>
                <a:gd name="connsiteY7" fmla="*/ 541198 h 649440"/>
                <a:gd name="connsiteX8" fmla="*/ 0 w 7888294"/>
                <a:gd name="connsiteY8" fmla="*/ 108242 h 649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888294" h="649440">
                  <a:moveTo>
                    <a:pt x="0" y="108242"/>
                  </a:moveTo>
                  <a:cubicBezTo>
                    <a:pt x="0" y="48462"/>
                    <a:pt x="48462" y="0"/>
                    <a:pt x="108242" y="0"/>
                  </a:cubicBezTo>
                  <a:lnTo>
                    <a:pt x="7780052" y="0"/>
                  </a:lnTo>
                  <a:cubicBezTo>
                    <a:pt x="7839832" y="0"/>
                    <a:pt x="7888294" y="48462"/>
                    <a:pt x="7888294" y="108242"/>
                  </a:cubicBezTo>
                  <a:lnTo>
                    <a:pt x="7888294" y="541198"/>
                  </a:lnTo>
                  <a:cubicBezTo>
                    <a:pt x="7888294" y="600978"/>
                    <a:pt x="7839832" y="649440"/>
                    <a:pt x="7780052" y="649440"/>
                  </a:cubicBezTo>
                  <a:lnTo>
                    <a:pt x="108242" y="649440"/>
                  </a:lnTo>
                  <a:cubicBezTo>
                    <a:pt x="48462" y="649440"/>
                    <a:pt x="0" y="600978"/>
                    <a:pt x="0" y="541198"/>
                  </a:cubicBezTo>
                  <a:lnTo>
                    <a:pt x="0" y="108242"/>
                  </a:lnTo>
                  <a:close/>
                </a:path>
              </a:pathLst>
            </a:cu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57509" tIns="31703" rIns="257509" bIns="31703" numCol="1" spcCol="1270" anchor="ctr" anchorCtr="0">
              <a:noAutofit/>
            </a:bodyPr>
            <a:lstStyle/>
            <a:p>
              <a:pPr lvl="0" algn="l" defTabSz="10223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300" b="0" kern="1200" dirty="0" smtClean="0">
                  <a:latin typeface="Calibri" panose="020F0502020204030204" pitchFamily="34" charset="0"/>
                </a:rPr>
                <a:t>The role of luck</a:t>
              </a:r>
              <a:endParaRPr lang="en-US" sz="2300" kern="12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753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Distinctive competencies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Firm- Specific </a:t>
            </a:r>
            <a:r>
              <a:rPr lang="en-US" dirty="0"/>
              <a:t>strengths that allow a company to differentiate its </a:t>
            </a:r>
            <a:r>
              <a:rPr lang="en-US" dirty="0" smtClean="0"/>
              <a:t>products and/or </a:t>
            </a:r>
            <a:r>
              <a:rPr lang="en-US" dirty="0"/>
              <a:t>achieve lower </a:t>
            </a:r>
            <a:r>
              <a:rPr lang="en-US" dirty="0" smtClean="0"/>
              <a:t>costs than its rivals.</a:t>
            </a:r>
          </a:p>
          <a:p>
            <a:pPr lvl="1"/>
            <a:r>
              <a:rPr lang="en-US" dirty="0" smtClean="0"/>
              <a:t>Arise from resources and capabilities</a:t>
            </a:r>
          </a:p>
          <a:p>
            <a:r>
              <a:rPr lang="en-US" dirty="0" smtClean="0"/>
              <a:t>Resources: Assets </a:t>
            </a:r>
            <a:r>
              <a:rPr lang="en-US" dirty="0"/>
              <a:t>of a </a:t>
            </a:r>
            <a:r>
              <a:rPr lang="en-US" dirty="0" smtClean="0"/>
              <a:t>company.</a:t>
            </a:r>
            <a:endParaRPr lang="en-US" dirty="0"/>
          </a:p>
          <a:p>
            <a:pPr lvl="1"/>
            <a:r>
              <a:rPr lang="en-US" dirty="0"/>
              <a:t>Tangible </a:t>
            </a:r>
            <a:r>
              <a:rPr lang="en-US" dirty="0" smtClean="0"/>
              <a:t>resources: Physical entities.</a:t>
            </a:r>
          </a:p>
          <a:p>
            <a:pPr lvl="2"/>
            <a:r>
              <a:rPr lang="en-US" dirty="0" smtClean="0"/>
              <a:t>Land</a:t>
            </a:r>
            <a:r>
              <a:rPr lang="en-US" dirty="0"/>
              <a:t>, buildings, and </a:t>
            </a:r>
            <a:r>
              <a:rPr lang="en-US" dirty="0" smtClean="0"/>
              <a:t>inventory, and money.</a:t>
            </a:r>
            <a:endParaRPr lang="en-US" dirty="0"/>
          </a:p>
          <a:p>
            <a:pPr lvl="1"/>
            <a:r>
              <a:rPr lang="en-US" dirty="0"/>
              <a:t>Intangible </a:t>
            </a:r>
            <a:r>
              <a:rPr lang="en-US" dirty="0" smtClean="0"/>
              <a:t>resources: Nonphysical </a:t>
            </a:r>
            <a:r>
              <a:rPr lang="en-US" dirty="0"/>
              <a:t>entities </a:t>
            </a:r>
            <a:r>
              <a:rPr lang="en-US" dirty="0" smtClean="0"/>
              <a:t>created </a:t>
            </a:r>
            <a:r>
              <a:rPr lang="en-US" dirty="0"/>
              <a:t>by managers and other </a:t>
            </a:r>
            <a:r>
              <a:rPr lang="en-US" dirty="0" smtClean="0"/>
              <a:t>employees.</a:t>
            </a:r>
          </a:p>
          <a:p>
            <a:pPr lvl="2"/>
            <a:r>
              <a:rPr lang="en-US" dirty="0" smtClean="0"/>
              <a:t>Brand names, company reputation, and intellectual property.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68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Distinctive competencies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Capabilities- Company’s skills at coordinating its resources and putting them to productive use:</a:t>
            </a:r>
          </a:p>
          <a:p>
            <a:pPr lvl="1"/>
            <a:r>
              <a:rPr lang="en-US" dirty="0" smtClean="0"/>
              <a:t>reside in an organization’s rules, routines, and procedures.</a:t>
            </a:r>
          </a:p>
          <a:p>
            <a:pPr lvl="1"/>
            <a:r>
              <a:rPr lang="en-US" dirty="0" smtClean="0"/>
              <a:t>Intangible.</a:t>
            </a:r>
          </a:p>
          <a:p>
            <a:pPr lvl="1"/>
            <a:r>
              <a:rPr lang="en-US" dirty="0" smtClean="0"/>
              <a:t>lead to sustained competitive advantage if they are rare and protected from copying.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4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Distinctive competencies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  <a:p>
            <a:pPr lvl="1"/>
            <a:r>
              <a:rPr lang="en-US" dirty="0" smtClean="0"/>
              <a:t>Firm-specific </a:t>
            </a:r>
            <a:r>
              <a:rPr lang="en-US" dirty="0"/>
              <a:t>and valuable resource, and the </a:t>
            </a:r>
            <a:r>
              <a:rPr lang="en-US" dirty="0" smtClean="0"/>
              <a:t>capabilities </a:t>
            </a:r>
            <a:r>
              <a:rPr lang="en-US" dirty="0"/>
              <a:t>to take advantage of that </a:t>
            </a:r>
            <a:r>
              <a:rPr lang="en-US" dirty="0" smtClean="0"/>
              <a:t>resource.</a:t>
            </a:r>
          </a:p>
          <a:p>
            <a:pPr lvl="1"/>
            <a:r>
              <a:rPr lang="en-US" dirty="0" smtClean="0"/>
              <a:t>Firm-specific </a:t>
            </a:r>
            <a:r>
              <a:rPr lang="en-US" dirty="0"/>
              <a:t>capability to manage </a:t>
            </a:r>
            <a:r>
              <a:rPr lang="en-US" dirty="0" smtClean="0"/>
              <a:t>resources.</a:t>
            </a:r>
            <a:endParaRPr lang="en-US" dirty="0"/>
          </a:p>
          <a:p>
            <a:pPr marL="857250" lvl="2" indent="-171450"/>
            <a:r>
              <a:rPr lang="en-US" dirty="0"/>
              <a:t>Distinctive competency is strongest when a company </a:t>
            </a:r>
            <a:r>
              <a:rPr lang="en-US" dirty="0" smtClean="0"/>
              <a:t>possesses both.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9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3.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0" b="5270"/>
          <a:stretch>
            <a:fillRect/>
          </a:stretch>
        </p:blipFill>
        <p:spPr>
          <a:xfrm>
            <a:off x="124691" y="685800"/>
            <a:ext cx="8894619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77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advantage, value creation, and profitability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Profitability of a company depends on the:</a:t>
            </a:r>
            <a:endParaRPr lang="en-US" dirty="0"/>
          </a:p>
          <a:p>
            <a:pPr lvl="1"/>
            <a:r>
              <a:rPr lang="en-US" dirty="0" smtClean="0"/>
              <a:t>value customers place on its products.</a:t>
            </a:r>
          </a:p>
          <a:p>
            <a:pPr lvl="1"/>
            <a:r>
              <a:rPr lang="en-US" dirty="0" smtClean="0"/>
              <a:t>price it charges for its products.</a:t>
            </a:r>
          </a:p>
          <a:p>
            <a:pPr lvl="1"/>
            <a:r>
              <a:rPr lang="en-US" dirty="0" smtClean="0"/>
              <a:t>costs of creating those products.</a:t>
            </a:r>
          </a:p>
          <a:p>
            <a:r>
              <a:rPr lang="en-US" dirty="0" smtClean="0"/>
              <a:t>When a company strengthens the value of its products, it can:</a:t>
            </a:r>
          </a:p>
          <a:p>
            <a:pPr lvl="1"/>
            <a:r>
              <a:rPr lang="en-US" dirty="0" smtClean="0"/>
              <a:t>raise prices to reflect the value.</a:t>
            </a:r>
          </a:p>
          <a:p>
            <a:pPr lvl="1"/>
            <a:r>
              <a:rPr lang="en-US" dirty="0" smtClean="0"/>
              <a:t>reduce prices to induce more customers to purchase its products.</a:t>
            </a:r>
          </a:p>
        </p:txBody>
      </p:sp>
    </p:spTree>
    <p:extLst>
      <p:ext uri="{BB962C8B-B14F-4D97-AF65-F5344CB8AC3E}">
        <p14:creationId xmlns:p14="http://schemas.microsoft.com/office/powerpoint/2010/main" val="311686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advantage, value creation, and profitability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Point-of-sale </a:t>
            </a:r>
            <a:r>
              <a:rPr lang="en-US" altLang="en-US" dirty="0">
                <a:solidFill>
                  <a:srgbClr val="000000"/>
                </a:solidFill>
              </a:rPr>
              <a:t>price </a:t>
            </a:r>
            <a:r>
              <a:rPr lang="en-US" altLang="en-US" dirty="0" smtClean="0">
                <a:solidFill>
                  <a:srgbClr val="000000"/>
                </a:solidFill>
              </a:rPr>
              <a:t>is less </a:t>
            </a:r>
            <a:r>
              <a:rPr lang="en-US" altLang="en-US" dirty="0">
                <a:solidFill>
                  <a:srgbClr val="000000"/>
                </a:solidFill>
              </a:rPr>
              <a:t>than the utility value placed on the product by many </a:t>
            </a:r>
            <a:r>
              <a:rPr lang="en-US" altLang="en-US" dirty="0" smtClean="0">
                <a:solidFill>
                  <a:srgbClr val="000000"/>
                </a:solidFill>
              </a:rPr>
              <a:t>customers, due to:</a:t>
            </a:r>
          </a:p>
          <a:p>
            <a:pPr lvl="1"/>
            <a:r>
              <a:rPr lang="en-US" dirty="0" smtClean="0"/>
              <a:t>consumer surplus - customers capture some of that utility.</a:t>
            </a:r>
          </a:p>
          <a:p>
            <a:pPr lvl="1"/>
            <a:r>
              <a:rPr lang="en-US" dirty="0" smtClean="0"/>
              <a:t>customer’s reservation price - each individual’s unique assessment of the value of a product.</a:t>
            </a:r>
          </a:p>
          <a:p>
            <a:pPr lvl="1"/>
            <a:r>
              <a:rPr lang="en-US" dirty="0" smtClean="0"/>
              <a:t>competition from rivals.</a:t>
            </a:r>
          </a:p>
        </p:txBody>
      </p:sp>
    </p:spTree>
    <p:extLst>
      <p:ext uri="{BB962C8B-B14F-4D97-AF65-F5344CB8AC3E}">
        <p14:creationId xmlns:p14="http://schemas.microsoft.com/office/powerpoint/2010/main" val="170109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Essential">
  <a:themeElements>
    <a:clrScheme name="Hil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sential">
  <a:themeElements>
    <a:clrScheme name="Hil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834</TotalTime>
  <Words>1317</Words>
  <Application>Microsoft Office PowerPoint</Application>
  <PresentationFormat>On-screen Show (4:3)</PresentationFormat>
  <Paragraphs>168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Arial Black</vt:lpstr>
      <vt:lpstr>Calibri</vt:lpstr>
      <vt:lpstr>Times New Roman</vt:lpstr>
      <vt:lpstr>Wingdings</vt:lpstr>
      <vt:lpstr>1_Essential</vt:lpstr>
      <vt:lpstr>Essential</vt:lpstr>
      <vt:lpstr>PowerPoint Presentation</vt:lpstr>
      <vt:lpstr>Learning Objective</vt:lpstr>
      <vt:lpstr>Competitive advantage</vt:lpstr>
      <vt:lpstr>Distinctive competencies</vt:lpstr>
      <vt:lpstr>Distinctive competencies</vt:lpstr>
      <vt:lpstr>Distinctive competencies</vt:lpstr>
      <vt:lpstr>PowerPoint Presentation</vt:lpstr>
      <vt:lpstr>Competitive advantage, value creation, and profitability </vt:lpstr>
      <vt:lpstr>Competitive advantage, value creation, and profitability </vt:lpstr>
      <vt:lpstr>PowerPoint Presentation</vt:lpstr>
      <vt:lpstr>PowerPoint Presentation</vt:lpstr>
      <vt:lpstr>Value creation and pricing options</vt:lpstr>
      <vt:lpstr>PowerPoint Presentation</vt:lpstr>
      <vt:lpstr>Primary activities</vt:lpstr>
      <vt:lpstr>Primary activities</vt:lpstr>
      <vt:lpstr>support activities</vt:lpstr>
      <vt:lpstr>support activities</vt:lpstr>
      <vt:lpstr>PowerPoint Presentation</vt:lpstr>
      <vt:lpstr>BUILDING BLOCKS OF COMPETITIVE ADVANTAGE</vt:lpstr>
      <vt:lpstr>BUILDING BLOCKS OF COMPETITIVE ADVANTAGE</vt:lpstr>
      <vt:lpstr>BUILDING BLOCKS OF COMPETITIVE ADVANTAGE</vt:lpstr>
      <vt:lpstr>PowerPoint Presentation</vt:lpstr>
      <vt:lpstr>Definitions of basic accounting terms</vt:lpstr>
      <vt:lpstr>Definitions of basic accounting terms</vt:lpstr>
      <vt:lpstr>PowerPoint Presentation</vt:lpstr>
      <vt:lpstr>Barriers to imitation </vt:lpstr>
      <vt:lpstr>Barriers to imitation </vt:lpstr>
      <vt:lpstr>Capability of competitors and industry dynamism </vt:lpstr>
      <vt:lpstr>Reasons for failure of companies</vt:lpstr>
      <vt:lpstr>Steps to avoid failure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Sharon Thomas</dc:creator>
  <cp:lastModifiedBy>Bonny Musyoki</cp:lastModifiedBy>
  <cp:revision>118</cp:revision>
  <dcterms:created xsi:type="dcterms:W3CDTF">2013-09-17T12:27:57Z</dcterms:created>
  <dcterms:modified xsi:type="dcterms:W3CDTF">2018-05-23T06:38:07Z</dcterms:modified>
</cp:coreProperties>
</file>